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1304" r:id="rId3"/>
    <p:sldId id="1314" r:id="rId4"/>
    <p:sldId id="543" r:id="rId5"/>
    <p:sldId id="1313" r:id="rId6"/>
    <p:sldId id="582" r:id="rId7"/>
    <p:sldId id="1312" r:id="rId8"/>
    <p:sldId id="541" r:id="rId9"/>
    <p:sldId id="265" r:id="rId10"/>
    <p:sldId id="592" r:id="rId11"/>
    <p:sldId id="1311" r:id="rId12"/>
    <p:sldId id="1306" r:id="rId13"/>
    <p:sldId id="366" r:id="rId14"/>
    <p:sldId id="556" r:id="rId15"/>
    <p:sldId id="555" r:id="rId16"/>
    <p:sldId id="1298" r:id="rId17"/>
    <p:sldId id="1300" r:id="rId18"/>
    <p:sldId id="558" r:id="rId19"/>
    <p:sldId id="1303" r:id="rId20"/>
    <p:sldId id="1315" r:id="rId21"/>
    <p:sldId id="1293" r:id="rId22"/>
    <p:sldId id="579" r:id="rId23"/>
    <p:sldId id="259" r:id="rId24"/>
    <p:sldId id="1310" r:id="rId25"/>
    <p:sldId id="573" r:id="rId26"/>
    <p:sldId id="1297" r:id="rId27"/>
    <p:sldId id="574" r:id="rId28"/>
    <p:sldId id="575" r:id="rId29"/>
    <p:sldId id="1294" r:id="rId30"/>
    <p:sldId id="572" r:id="rId31"/>
    <p:sldId id="535" r:id="rId32"/>
    <p:sldId id="1319" r:id="rId33"/>
    <p:sldId id="1295" r:id="rId34"/>
    <p:sldId id="1309" r:id="rId35"/>
    <p:sldId id="536" r:id="rId36"/>
    <p:sldId id="576" r:id="rId37"/>
    <p:sldId id="594" r:id="rId38"/>
    <p:sldId id="1289" r:id="rId39"/>
    <p:sldId id="1290" r:id="rId40"/>
    <p:sldId id="578" r:id="rId41"/>
    <p:sldId id="1301" r:id="rId42"/>
    <p:sldId id="577" r:id="rId43"/>
    <p:sldId id="1308" r:id="rId44"/>
    <p:sldId id="583" r:id="rId45"/>
  </p:sldIdLst>
  <p:sldSz cx="12192000" cy="6858000"/>
  <p:notesSz cx="6858000" cy="9144000"/>
  <p:custDataLst>
    <p:tags r:id="rId48"/>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3" orient="horz" pos="120" userDrawn="1">
          <p15:clr>
            <a:srgbClr val="A4A3A4"/>
          </p15:clr>
        </p15:guide>
        <p15:guide id="4" pos="384" userDrawn="1">
          <p15:clr>
            <a:srgbClr val="A4A3A4"/>
          </p15:clr>
        </p15:guide>
        <p15:guide id="5" pos="7288" userDrawn="1">
          <p15:clr>
            <a:srgbClr val="A4A3A4"/>
          </p15:clr>
        </p15:guide>
        <p15:guide id="6" orient="horz" pos="754" userDrawn="1">
          <p15:clr>
            <a:srgbClr val="A4A3A4"/>
          </p15:clr>
        </p15:guide>
        <p15:guide id="7" orient="horz" pos="913" userDrawn="1">
          <p15:clr>
            <a:srgbClr val="A4A3A4"/>
          </p15:clr>
        </p15:guide>
        <p15:guide id="8" orient="horz" pos="3906" userDrawn="1">
          <p15:clr>
            <a:srgbClr val="A4A3A4"/>
          </p15:clr>
        </p15:guide>
        <p15:guide id="9" orient="horz" pos="11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JASON HSU" initials="QH" lastIdx="1" clrIdx="0">
    <p:extLst>
      <p:ext uri="{19B8F6BF-5375-455C-9EA6-DF929625EA0E}">
        <p15:presenceInfo xmlns:p15="http://schemas.microsoft.com/office/powerpoint/2012/main" userId="S::jasonhsu@ieinet.onmicrosoft.com::037722cf-a7a4-45b3-87d9-a621b3690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C00"/>
    <a:srgbClr val="FF9933"/>
    <a:srgbClr val="C50E00"/>
    <a:srgbClr val="FFCC00"/>
    <a:srgbClr val="FF9900"/>
    <a:srgbClr val="FF0000"/>
    <a:srgbClr val="E7E7E7"/>
    <a:srgbClr val="071B1A"/>
    <a:srgbClr val="06768C"/>
    <a:srgbClr val="1E9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AD6D4-B3CA-4639-AEF1-3AA553BBF691}" v="348" dt="2020-06-11T07:19:55.311"/>
    <p1510:client id="{217C852B-13C9-8A5C-972C-A2E9DE644050}" v="121" dt="2020-06-11T10:04:36.538"/>
    <p1510:client id="{274AF499-0D4B-959E-7A92-62C4035FDA35}" v="14" dt="2020-07-23T09:54:16.094"/>
    <p1510:client id="{36E03A45-0D2F-0844-990D-10C6BA6F1E1A}" v="5651" dt="2020-06-11T10:08:42.894"/>
    <p1510:client id="{68A7D476-4746-0981-FEF5-8EA45958FC5C}" v="6" dt="2020-06-24T06:06:26.114"/>
    <p1510:client id="{818C1316-183B-412D-BFDB-8D2EEDA31BEA}" v="1321" dt="2020-06-11T06:47:11.750"/>
    <p1510:client id="{8399572B-24E6-F2AB-7971-F22772E7E12D}" v="19" dt="2020-06-11T09:53:45.673"/>
    <p1510:client id="{D501DC19-1430-4C98-BD81-C2E824F2FC3E}" v="808" dt="2020-06-11T08:03:27.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264" y="101"/>
      </p:cViewPr>
      <p:guideLst>
        <p:guide orient="horz" pos="2341"/>
        <p:guide orient="horz" pos="120"/>
        <p:guide pos="384"/>
        <p:guide pos="7288"/>
        <p:guide orient="horz" pos="754"/>
        <p:guide orient="horz" pos="913"/>
        <p:guide orient="horz" pos="3906"/>
        <p:guide orient="horz" pos="111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D78C7A93-2F2C-4234-BC18-39EF32F51E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BF2C7B30-E133-4FC2-AF0B-7F31E67FEC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409BF7-A943-4761-87D5-BAE2E651EBDC}" type="datetimeFigureOut">
              <a:rPr lang="zh-TW" altLang="en-US" smtClean="0"/>
              <a:t>2020/7/23</a:t>
            </a:fld>
            <a:endParaRPr lang="zh-TW" altLang="en-US"/>
          </a:p>
        </p:txBody>
      </p:sp>
      <p:sp>
        <p:nvSpPr>
          <p:cNvPr id="4" name="頁尾版面配置區 3">
            <a:extLst>
              <a:ext uri="{FF2B5EF4-FFF2-40B4-BE49-F238E27FC236}">
                <a16:creationId xmlns:a16="http://schemas.microsoft.com/office/drawing/2014/main" id="{C35A917D-F182-4518-9CCE-E88ACC045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C3D5B212-6848-4E96-AFB8-E56447BC9D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178EB7-09CA-4302-8071-C4D146A98E52}" type="slidenum">
              <a:rPr lang="zh-TW" altLang="en-US" smtClean="0"/>
              <a:t>‹#›</a:t>
            </a:fld>
            <a:endParaRPr lang="zh-TW" altLang="en-US"/>
          </a:p>
        </p:txBody>
      </p:sp>
    </p:spTree>
    <p:extLst>
      <p:ext uri="{BB962C8B-B14F-4D97-AF65-F5344CB8AC3E}">
        <p14:creationId xmlns:p14="http://schemas.microsoft.com/office/powerpoint/2010/main" val="2662190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89A4E-2A6C-DD4D-9FE9-71C0D5AB25F7}" type="datetimeFigureOut">
              <a:rPr kumimoji="1" lang="zh-TW" altLang="en-US" smtClean="0"/>
              <a:t>2020/7/23</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2CA0A-BF03-524A-AC11-910D3A5D10B5}" type="slidenum">
              <a:rPr kumimoji="1" lang="zh-TW" altLang="en-US" smtClean="0"/>
              <a:t>‹#›</a:t>
            </a:fld>
            <a:endParaRPr kumimoji="1" lang="zh-TW" altLang="en-US"/>
          </a:p>
        </p:txBody>
      </p:sp>
    </p:spTree>
    <p:extLst>
      <p:ext uri="{BB962C8B-B14F-4D97-AF65-F5344CB8AC3E}">
        <p14:creationId xmlns:p14="http://schemas.microsoft.com/office/powerpoint/2010/main" val="2748467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400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10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32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27</a:t>
            </a:fld>
            <a:endParaRPr kumimoji="1" lang="zh-TW" altLang="en-US"/>
          </a:p>
        </p:txBody>
      </p:sp>
    </p:spTree>
    <p:extLst>
      <p:ext uri="{BB962C8B-B14F-4D97-AF65-F5344CB8AC3E}">
        <p14:creationId xmlns:p14="http://schemas.microsoft.com/office/powerpoint/2010/main" val="32157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Carry and use 在不同地點</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28</a:t>
            </a:fld>
            <a:endParaRPr lang="zh-TW" altLang="en-US"/>
          </a:p>
        </p:txBody>
      </p:sp>
    </p:spTree>
    <p:extLst>
      <p:ext uri="{BB962C8B-B14F-4D97-AF65-F5344CB8AC3E}">
        <p14:creationId xmlns:p14="http://schemas.microsoft.com/office/powerpoint/2010/main" val="6038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19e72f91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19e72f91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18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5ADDA55-AC97-664A-80F2-B8CEF9EB4553}" type="slidenum">
              <a:rPr kumimoji="1" lang="zh-TW" altLang="en-US" smtClean="0"/>
              <a:t>30</a:t>
            </a:fld>
            <a:endParaRPr kumimoji="1" lang="zh-TW" altLang="en-US"/>
          </a:p>
        </p:txBody>
      </p:sp>
    </p:spTree>
    <p:extLst>
      <p:ext uri="{BB962C8B-B14F-4D97-AF65-F5344CB8AC3E}">
        <p14:creationId xmlns:p14="http://schemas.microsoft.com/office/powerpoint/2010/main" val="156209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067F0-5D8C-C649-9E7E-E5C399B34C78}" type="slidenum">
              <a:rPr lang="en-US" smtClean="0"/>
              <a:pPr/>
              <a:t>31</a:t>
            </a:fld>
            <a:endParaRPr lang="en-US"/>
          </a:p>
        </p:txBody>
      </p:sp>
    </p:spTree>
    <p:extLst>
      <p:ext uri="{BB962C8B-B14F-4D97-AF65-F5344CB8AC3E}">
        <p14:creationId xmlns:p14="http://schemas.microsoft.com/office/powerpoint/2010/main" val="3468291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067F0-5D8C-C649-9E7E-E5C399B34C78}" type="slidenum">
              <a:rPr lang="en-US" smtClean="0"/>
              <a:pPr/>
              <a:t>32</a:t>
            </a:fld>
            <a:endParaRPr lang="en-US"/>
          </a:p>
        </p:txBody>
      </p:sp>
    </p:spTree>
    <p:extLst>
      <p:ext uri="{BB962C8B-B14F-4D97-AF65-F5344CB8AC3E}">
        <p14:creationId xmlns:p14="http://schemas.microsoft.com/office/powerpoint/2010/main" val="323563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067F0-5D8C-C649-9E7E-E5C399B34C78}" type="slidenum">
              <a:rPr lang="en-US" smtClean="0"/>
              <a:pPr/>
              <a:t>33</a:t>
            </a:fld>
            <a:endParaRPr lang="en-US"/>
          </a:p>
        </p:txBody>
      </p:sp>
    </p:spTree>
    <p:extLst>
      <p:ext uri="{BB962C8B-B14F-4D97-AF65-F5344CB8AC3E}">
        <p14:creationId xmlns:p14="http://schemas.microsoft.com/office/powerpoint/2010/main" val="1721075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B6A43-9329-435B-B557-0F70AB4A7FEB}" type="slidenum">
              <a:rPr lang="en-US" smtClean="0"/>
              <a:t>35</a:t>
            </a:fld>
            <a:endParaRPr lang="en-US"/>
          </a:p>
        </p:txBody>
      </p:sp>
    </p:spTree>
    <p:extLst>
      <p:ext uri="{BB962C8B-B14F-4D97-AF65-F5344CB8AC3E}">
        <p14:creationId xmlns:p14="http://schemas.microsoft.com/office/powerpoint/2010/main" val="100454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11</a:t>
            </a:fld>
            <a:endParaRPr kumimoji="1" lang="zh-TW" altLang="en-US"/>
          </a:p>
        </p:txBody>
      </p:sp>
    </p:spTree>
    <p:extLst>
      <p:ext uri="{BB962C8B-B14F-4D97-AF65-F5344CB8AC3E}">
        <p14:creationId xmlns:p14="http://schemas.microsoft.com/office/powerpoint/2010/main" val="2812154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Max 8GB RAM for x31P3/431X3</a:t>
            </a:r>
            <a:endParaRPr kumimoji="1"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37</a:t>
            </a:fld>
            <a:endParaRPr lang="en-US"/>
          </a:p>
        </p:txBody>
      </p:sp>
    </p:spTree>
    <p:extLst>
      <p:ext uri="{BB962C8B-B14F-4D97-AF65-F5344CB8AC3E}">
        <p14:creationId xmlns:p14="http://schemas.microsoft.com/office/powerpoint/2010/main" val="2415107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38</a:t>
            </a:fld>
            <a:endParaRPr lang="en-US"/>
          </a:p>
        </p:txBody>
      </p:sp>
    </p:spTree>
    <p:extLst>
      <p:ext uri="{BB962C8B-B14F-4D97-AF65-F5344CB8AC3E}">
        <p14:creationId xmlns:p14="http://schemas.microsoft.com/office/powerpoint/2010/main" val="1034285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39</a:t>
            </a:fld>
            <a:endParaRPr lang="zh-TW" altLang="en-US"/>
          </a:p>
        </p:txBody>
      </p:sp>
    </p:spTree>
    <p:extLst>
      <p:ext uri="{BB962C8B-B14F-4D97-AF65-F5344CB8AC3E}">
        <p14:creationId xmlns:p14="http://schemas.microsoft.com/office/powerpoint/2010/main" val="1152263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8872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47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921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41111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4422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0105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63462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21</a:t>
            </a:fld>
            <a:endParaRPr lang="en-US"/>
          </a:p>
        </p:txBody>
      </p:sp>
    </p:spTree>
    <p:extLst>
      <p:ext uri="{BB962C8B-B14F-4D97-AF65-F5344CB8AC3E}">
        <p14:creationId xmlns:p14="http://schemas.microsoft.com/office/powerpoint/2010/main" val="411713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22</a:t>
            </a:fld>
            <a:endParaRPr lang="en-US"/>
          </a:p>
        </p:txBody>
      </p:sp>
    </p:spTree>
    <p:extLst>
      <p:ext uri="{BB962C8B-B14F-4D97-AF65-F5344CB8AC3E}">
        <p14:creationId xmlns:p14="http://schemas.microsoft.com/office/powerpoint/2010/main" val="3640123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5" name="標題 1" hidden="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7" name="圖片 6" descr="一張含有 電路, 貨車, 黑色, 桌 的圖片&#10;&#10;自動產生的描述">
            <a:extLst>
              <a:ext uri="{FF2B5EF4-FFF2-40B4-BE49-F238E27FC236}">
                <a16:creationId xmlns:a16="http://schemas.microsoft.com/office/drawing/2014/main" id="{BAC3BE58-E079-4A9F-AE10-1CD274B21F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318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sp>
        <p:nvSpPr>
          <p:cNvPr id="5" name="標題 1" hidden="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7" name="圖片 6" descr="一張含有 電路, 黑色, 桌, 貨車 的圖片&#10;&#10;自動產生的描述">
            <a:extLst>
              <a:ext uri="{FF2B5EF4-FFF2-40B4-BE49-F238E27FC236}">
                <a16:creationId xmlns:a16="http://schemas.microsoft.com/office/drawing/2014/main" id="{ADDE1BF3-3D4C-4939-B486-EEB64720CF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424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標題及物件">
    <p:spTree>
      <p:nvGrpSpPr>
        <p:cNvPr id="1" name=""/>
        <p:cNvGrpSpPr/>
        <p:nvPr/>
      </p:nvGrpSpPr>
      <p:grpSpPr>
        <a:xfrm>
          <a:off x="0" y="0"/>
          <a:ext cx="0" cy="0"/>
          <a:chOff x="0" y="0"/>
          <a:chExt cx="0" cy="0"/>
        </a:xfrm>
      </p:grpSpPr>
      <p:pic>
        <p:nvPicPr>
          <p:cNvPr id="4" name="圖片 3" descr="一張含有 白色, 冰箱 的圖片&#10;&#10;自動產生的描述">
            <a:extLst>
              <a:ext uri="{FF2B5EF4-FFF2-40B4-BE49-F238E27FC236}">
                <a16:creationId xmlns:a16="http://schemas.microsoft.com/office/drawing/2014/main" id="{70FC09E8-67B3-4143-9D70-1655715BFF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05820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標題及物件">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7" name="圖片 6" descr="一張含有 電腦 的圖片&#10;&#10;自動產生的描述" hidden="1">
            <a:extLst>
              <a:ext uri="{FF2B5EF4-FFF2-40B4-BE49-F238E27FC236}">
                <a16:creationId xmlns:a16="http://schemas.microsoft.com/office/drawing/2014/main" id="{58B059C8-F8E5-46C5-AD8D-68A92189A9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圖片 10" descr="一張含有 電腦 的圖片&#10;&#10;自動產生的描述">
            <a:extLst>
              <a:ext uri="{FF2B5EF4-FFF2-40B4-BE49-F238E27FC236}">
                <a16:creationId xmlns:a16="http://schemas.microsoft.com/office/drawing/2014/main" id="{92B1C163-E21E-4163-857B-18FB7F3C366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400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標題及物件">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7" name="圖片 6" descr="一張含有 電腦 的圖片&#10;&#10;自動產生的描述">
            <a:extLst>
              <a:ext uri="{FF2B5EF4-FFF2-40B4-BE49-F238E27FC236}">
                <a16:creationId xmlns:a16="http://schemas.microsoft.com/office/drawing/2014/main" id="{EDD30172-D861-4170-A0BC-1B366DD89F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675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DFF1B60-F6EB-4E0D-B3C5-73A9F5FD82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99717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0DE17E2-2F12-445B-891A-0C24AE8F9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94FD0F4-79D8-4763-8757-9F4AEB073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64BC6EF-7F0D-492A-A976-7BFBFB03A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BFD0C-1A06-4465-9054-D2F2A0E640EC}" type="datetimeFigureOut">
              <a:rPr lang="zh-TW" altLang="en-US" smtClean="0"/>
              <a:t>2020/7/23</a:t>
            </a:fld>
            <a:endParaRPr lang="zh-TW" altLang="en-US"/>
          </a:p>
        </p:txBody>
      </p:sp>
      <p:sp>
        <p:nvSpPr>
          <p:cNvPr id="5" name="頁尾版面配置區 4">
            <a:extLst>
              <a:ext uri="{FF2B5EF4-FFF2-40B4-BE49-F238E27FC236}">
                <a16:creationId xmlns:a16="http://schemas.microsoft.com/office/drawing/2014/main" id="{379BC5CF-DA94-4FA9-AF6B-56CC17806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5A5C6D2-0103-4271-8A12-ADFC2D9D7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C0000-AC7B-40AC-9151-C82C0D2E2EEE}" type="slidenum">
              <a:rPr lang="zh-TW" altLang="en-US" smtClean="0"/>
              <a:t>‹#›</a:t>
            </a:fld>
            <a:endParaRPr lang="zh-TW" altLang="en-US"/>
          </a:p>
        </p:txBody>
      </p:sp>
    </p:spTree>
    <p:extLst>
      <p:ext uri="{BB962C8B-B14F-4D97-AF65-F5344CB8AC3E}">
        <p14:creationId xmlns:p14="http://schemas.microsoft.com/office/powerpoint/2010/main" val="3762142924"/>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84" r:id="rId3"/>
    <p:sldLayoutId id="2147483688" r:id="rId4"/>
    <p:sldLayoutId id="2147483689"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6" userDrawn="1">
          <p15:clr>
            <a:srgbClr val="F26B43"/>
          </p15:clr>
        </p15:guide>
        <p15:guide id="2" pos="3840" userDrawn="1">
          <p15:clr>
            <a:srgbClr val="F26B43"/>
          </p15:clr>
        </p15:guide>
        <p15:guide id="3" orient="horz" pos="120" userDrawn="1">
          <p15:clr>
            <a:srgbClr val="F26B43"/>
          </p15:clr>
        </p15:guide>
        <p15:guide id="4" pos="384" userDrawn="1">
          <p15:clr>
            <a:srgbClr val="F26B43"/>
          </p15:clr>
        </p15:guide>
        <p15:guide id="5" pos="7288" userDrawn="1">
          <p15:clr>
            <a:srgbClr val="F26B43"/>
          </p15:clr>
        </p15:guide>
        <p15:guide id="6" orient="horz" pos="768" userDrawn="1">
          <p15:clr>
            <a:srgbClr val="F26B43"/>
          </p15:clr>
        </p15:guide>
        <p15:guide id="7" orient="horz" pos="912" userDrawn="1">
          <p15:clr>
            <a:srgbClr val="F26B43"/>
          </p15:clr>
        </p15:guide>
        <p15:guide id="8" orient="horz" pos="3896" userDrawn="1">
          <p15:clr>
            <a:srgbClr val="F26B43"/>
          </p15:clr>
        </p15:guide>
        <p15:guide id="9" orient="horz" pos="37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9.sv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3.tiff"/><Relationship Id="rId5" Type="http://schemas.openxmlformats.org/officeDocument/2006/relationships/image" Target="../media/image62.tiff"/><Relationship Id="rId10" Type="http://schemas.openxmlformats.org/officeDocument/2006/relationships/image" Target="../media/image67.png"/><Relationship Id="rId4" Type="http://schemas.openxmlformats.org/officeDocument/2006/relationships/image" Target="../media/image61.tiff"/><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5" Type="http://schemas.openxmlformats.org/officeDocument/2006/relationships/hyperlink" Target="https://www.qnap.com/en/product/qm2-m.2ssd" TargetMode="Externa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5.wdp"/><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tiff"/><Relationship Id="rId11" Type="http://schemas.openxmlformats.org/officeDocument/2006/relationships/image" Target="../media/image86.tiff"/><Relationship Id="rId5" Type="http://schemas.openxmlformats.org/officeDocument/2006/relationships/image" Target="../media/image80.tiff"/><Relationship Id="rId10" Type="http://schemas.openxmlformats.org/officeDocument/2006/relationships/image" Target="../media/image85.tiff"/><Relationship Id="rId4" Type="http://schemas.openxmlformats.org/officeDocument/2006/relationships/image" Target="../media/image79.tiff"/><Relationship Id="rId9" Type="http://schemas.openxmlformats.org/officeDocument/2006/relationships/image" Target="../media/image84.tiff"/></Relationships>
</file>

<file path=ppt/slides/_rels/slide2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tiff"/></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4.tiff"/><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tiff"/><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emf"/><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1.emf"/><Relationship Id="rId11" Type="http://schemas.openxmlformats.org/officeDocument/2006/relationships/image" Target="../media/image116.png"/><Relationship Id="rId5" Type="http://schemas.openxmlformats.org/officeDocument/2006/relationships/image" Target="../media/image110.emf"/><Relationship Id="rId10" Type="http://schemas.openxmlformats.org/officeDocument/2006/relationships/image" Target="../media/image115.png"/><Relationship Id="rId4" Type="http://schemas.openxmlformats.org/officeDocument/2006/relationships/image" Target="../media/image109.emf"/><Relationship Id="rId9"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13" Type="http://schemas.microsoft.com/office/2007/relationships/hdphoto" Target="../media/hdphoto6.wdp"/><Relationship Id="rId3" Type="http://schemas.openxmlformats.org/officeDocument/2006/relationships/image" Target="../media/image118.tiff"/><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28.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7.png"/><Relationship Id="rId18" Type="http://schemas.openxmlformats.org/officeDocument/2006/relationships/image" Target="../media/image142.png"/><Relationship Id="rId26" Type="http://schemas.openxmlformats.org/officeDocument/2006/relationships/image" Target="../media/image150.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svg"/><Relationship Id="rId17" Type="http://schemas.openxmlformats.org/officeDocument/2006/relationships/image" Target="../media/image141.png"/><Relationship Id="rId25" Type="http://schemas.openxmlformats.org/officeDocument/2006/relationships/image" Target="../media/image149.png"/><Relationship Id="rId2" Type="http://schemas.openxmlformats.org/officeDocument/2006/relationships/notesSlide" Target="../notesSlides/notesSlide13.xml"/><Relationship Id="rId16" Type="http://schemas.openxmlformats.org/officeDocument/2006/relationships/image" Target="../media/image140.svg"/><Relationship Id="rId20"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28" Type="http://schemas.openxmlformats.org/officeDocument/2006/relationships/image" Target="../media/image152.png"/><Relationship Id="rId10" Type="http://schemas.openxmlformats.org/officeDocument/2006/relationships/image" Target="../media/image134.svg"/><Relationship Id="rId19" Type="http://schemas.openxmlformats.org/officeDocument/2006/relationships/image" Target="../media/image143.sv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svg"/><Relationship Id="rId22" Type="http://schemas.openxmlformats.org/officeDocument/2006/relationships/image" Target="../media/image146.png"/><Relationship Id="rId27" Type="http://schemas.openxmlformats.org/officeDocument/2006/relationships/image" Target="../media/image151.png"/></Relationships>
</file>

<file path=ppt/slides/_rels/slide29.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6.sv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svg"/><Relationship Id="rId4" Type="http://schemas.openxmlformats.org/officeDocument/2006/relationships/image" Target="../media/image154.svg"/><Relationship Id="rId9" Type="http://schemas.openxmlformats.org/officeDocument/2006/relationships/image" Target="../media/image159.png"/></Relationships>
</file>

<file path=ppt/slides/_rels/slide3.xml.rels><?xml version="1.0" encoding="UTF-8" standalone="yes"?>
<Relationships xmlns="http://schemas.openxmlformats.org/package/2006/relationships"><Relationship Id="rId3" Type="http://schemas.openxmlformats.org/officeDocument/2006/relationships/hyperlink" Target="https://www.idc.com/getdoc.jsp?containerId=prUS46228020"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5" Type="http://schemas.openxmlformats.org/officeDocument/2006/relationships/image" Target="../media/image17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4.png"/></Relationships>
</file>

<file path=ppt/slides/_rels/slide31.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0.png"/><Relationship Id="rId2" Type="http://schemas.openxmlformats.org/officeDocument/2006/relationships/notesSlide" Target="../notesSlides/notesSlide16.xml"/><Relationship Id="rId16" Type="http://schemas.openxmlformats.org/officeDocument/2006/relationships/image" Target="../media/image189.png"/><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png"/><Relationship Id="rId10" Type="http://schemas.openxmlformats.org/officeDocument/2006/relationships/image" Target="../media/image183.png"/><Relationship Id="rId19" Type="http://schemas.openxmlformats.org/officeDocument/2006/relationships/image" Target="../media/image192.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32.xml.rels><?xml version="1.0" encoding="UTF-8" standalone="yes"?>
<Relationships xmlns="http://schemas.openxmlformats.org/package/2006/relationships"><Relationship Id="rId8" Type="http://schemas.openxmlformats.org/officeDocument/2006/relationships/image" Target="../media/image198.tiff"/><Relationship Id="rId13" Type="http://schemas.openxmlformats.org/officeDocument/2006/relationships/image" Target="../media/image203.png"/><Relationship Id="rId3" Type="http://schemas.openxmlformats.org/officeDocument/2006/relationships/image" Target="../media/image193.jpeg"/><Relationship Id="rId7" Type="http://schemas.openxmlformats.org/officeDocument/2006/relationships/image" Target="../media/image197.tiff"/><Relationship Id="rId12" Type="http://schemas.openxmlformats.org/officeDocument/2006/relationships/image" Target="../media/image20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6.tiff"/><Relationship Id="rId11" Type="http://schemas.openxmlformats.org/officeDocument/2006/relationships/image" Target="../media/image201.jpeg"/><Relationship Id="rId5" Type="http://schemas.openxmlformats.org/officeDocument/2006/relationships/image" Target="../media/image195.tiff"/><Relationship Id="rId10" Type="http://schemas.openxmlformats.org/officeDocument/2006/relationships/image" Target="../media/image200.png"/><Relationship Id="rId4" Type="http://schemas.openxmlformats.org/officeDocument/2006/relationships/image" Target="../media/image194.tiff"/><Relationship Id="rId9" Type="http://schemas.openxmlformats.org/officeDocument/2006/relationships/image" Target="../media/image199.png"/><Relationship Id="rId14" Type="http://schemas.openxmlformats.org/officeDocument/2006/relationships/image" Target="../media/image204.svg"/></Relationships>
</file>

<file path=ppt/slides/_rels/slide33.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34.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67.png"/><Relationship Id="rId2" Type="http://schemas.openxmlformats.org/officeDocument/2006/relationships/image" Target="../media/image210.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213.tiff"/><Relationship Id="rId4" Type="http://schemas.openxmlformats.org/officeDocument/2006/relationships/image" Target="../media/image212.svg"/></Relationships>
</file>

<file path=ppt/slides/_rels/slide35.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4.tiff"/><Relationship Id="rId7" Type="http://schemas.openxmlformats.org/officeDocument/2006/relationships/image" Target="../media/image217.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6.png"/><Relationship Id="rId5" Type="http://schemas.openxmlformats.org/officeDocument/2006/relationships/image" Target="../media/image209.png"/><Relationship Id="rId10" Type="http://schemas.openxmlformats.org/officeDocument/2006/relationships/image" Target="../media/image220.jpeg"/><Relationship Id="rId4" Type="http://schemas.openxmlformats.org/officeDocument/2006/relationships/image" Target="../media/image215.png"/><Relationship Id="rId9" Type="http://schemas.openxmlformats.org/officeDocument/2006/relationships/image" Target="../media/image219.png"/></Relationships>
</file>

<file path=ppt/slides/_rels/slide3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3.xml"/><Relationship Id="rId4" Type="http://schemas.openxmlformats.org/officeDocument/2006/relationships/image" Target="../media/image223.png"/></Relationships>
</file>

<file path=ppt/slides/_rels/slide37.xml.rels><?xml version="1.0" encoding="UTF-8" standalone="yes"?>
<Relationships xmlns="http://schemas.openxmlformats.org/package/2006/relationships"><Relationship Id="rId3" Type="http://schemas.openxmlformats.org/officeDocument/2006/relationships/image" Target="../media/image22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5.png"/></Relationships>
</file>

<file path=ppt/slides/_rels/slide38.xml.rels><?xml version="1.0" encoding="UTF-8" standalone="yes"?>
<Relationships xmlns="http://schemas.openxmlformats.org/package/2006/relationships"><Relationship Id="rId13" Type="http://schemas.openxmlformats.org/officeDocument/2006/relationships/image" Target="../media/image235.tiff"/><Relationship Id="rId18" Type="http://schemas.openxmlformats.org/officeDocument/2006/relationships/image" Target="../media/image240.tiff"/><Relationship Id="rId26" Type="http://schemas.openxmlformats.org/officeDocument/2006/relationships/image" Target="../media/image248.png"/><Relationship Id="rId21" Type="http://schemas.openxmlformats.org/officeDocument/2006/relationships/image" Target="../media/image243.png"/><Relationship Id="rId34" Type="http://schemas.microsoft.com/office/2007/relationships/hdphoto" Target="../media/hdphoto9.wdp"/><Relationship Id="rId7" Type="http://schemas.openxmlformats.org/officeDocument/2006/relationships/image" Target="../media/image229.png"/><Relationship Id="rId12" Type="http://schemas.openxmlformats.org/officeDocument/2006/relationships/image" Target="../media/image234.tiff"/><Relationship Id="rId17" Type="http://schemas.openxmlformats.org/officeDocument/2006/relationships/image" Target="../media/image239.png"/><Relationship Id="rId25" Type="http://schemas.openxmlformats.org/officeDocument/2006/relationships/image" Target="../media/image247.tiff"/><Relationship Id="rId33" Type="http://schemas.openxmlformats.org/officeDocument/2006/relationships/image" Target="../media/image254.png"/><Relationship Id="rId2" Type="http://schemas.openxmlformats.org/officeDocument/2006/relationships/notesSlide" Target="../notesSlides/notesSlide21.xml"/><Relationship Id="rId16" Type="http://schemas.openxmlformats.org/officeDocument/2006/relationships/image" Target="../media/image238.png"/><Relationship Id="rId20" Type="http://schemas.openxmlformats.org/officeDocument/2006/relationships/image" Target="../media/image242.png"/><Relationship Id="rId29" Type="http://schemas.openxmlformats.org/officeDocument/2006/relationships/image" Target="../media/image251.svg"/><Relationship Id="rId1" Type="http://schemas.openxmlformats.org/officeDocument/2006/relationships/slideLayout" Target="../slideLayouts/slideLayout3.xml"/><Relationship Id="rId6" Type="http://schemas.openxmlformats.org/officeDocument/2006/relationships/image" Target="../media/image228.png"/><Relationship Id="rId11" Type="http://schemas.openxmlformats.org/officeDocument/2006/relationships/image" Target="../media/image233.tiff"/><Relationship Id="rId24" Type="http://schemas.openxmlformats.org/officeDocument/2006/relationships/image" Target="../media/image246.png"/><Relationship Id="rId32" Type="http://schemas.microsoft.com/office/2007/relationships/hdphoto" Target="../media/hdphoto8.wdp"/><Relationship Id="rId37" Type="http://schemas.openxmlformats.org/officeDocument/2006/relationships/image" Target="../media/image257.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45.png"/><Relationship Id="rId28" Type="http://schemas.openxmlformats.org/officeDocument/2006/relationships/image" Target="../media/image250.png"/><Relationship Id="rId36" Type="http://schemas.openxmlformats.org/officeDocument/2006/relationships/image" Target="../media/image256.svg"/><Relationship Id="rId10" Type="http://schemas.openxmlformats.org/officeDocument/2006/relationships/image" Target="../media/image232.tiff"/><Relationship Id="rId19" Type="http://schemas.openxmlformats.org/officeDocument/2006/relationships/image" Target="../media/image241.tiff"/><Relationship Id="rId31" Type="http://schemas.openxmlformats.org/officeDocument/2006/relationships/image" Target="../media/image253.png"/><Relationship Id="rId4" Type="http://schemas.microsoft.com/office/2007/relationships/hdphoto" Target="../media/hdphoto7.wdp"/><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44.png"/><Relationship Id="rId27" Type="http://schemas.openxmlformats.org/officeDocument/2006/relationships/image" Target="../media/image249.svg"/><Relationship Id="rId30" Type="http://schemas.openxmlformats.org/officeDocument/2006/relationships/image" Target="../media/image252.png"/><Relationship Id="rId35" Type="http://schemas.openxmlformats.org/officeDocument/2006/relationships/image" Target="../media/image255.png"/><Relationship Id="rId8" Type="http://schemas.openxmlformats.org/officeDocument/2006/relationships/image" Target="../media/image230.png"/><Relationship Id="rId3" Type="http://schemas.openxmlformats.org/officeDocument/2006/relationships/image" Target="../media/image226.png"/></Relationships>
</file>

<file path=ppt/slides/_rels/slide39.xml.rels><?xml version="1.0" encoding="UTF-8" standalone="yes"?>
<Relationships xmlns="http://schemas.openxmlformats.org/package/2006/relationships"><Relationship Id="rId8" Type="http://schemas.openxmlformats.org/officeDocument/2006/relationships/image" Target="../media/image263.svg"/><Relationship Id="rId3" Type="http://schemas.openxmlformats.org/officeDocument/2006/relationships/image" Target="../media/image258.png"/><Relationship Id="rId7" Type="http://schemas.openxmlformats.org/officeDocument/2006/relationships/image" Target="../media/image26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1.svg"/><Relationship Id="rId5" Type="http://schemas.openxmlformats.org/officeDocument/2006/relationships/image" Target="../media/image260.png"/><Relationship Id="rId4" Type="http://schemas.openxmlformats.org/officeDocument/2006/relationships/image" Target="../media/image259.svg"/><Relationship Id="rId9" Type="http://schemas.openxmlformats.org/officeDocument/2006/relationships/image" Target="../media/image264.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40.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09.png"/><Relationship Id="rId7" Type="http://schemas.openxmlformats.org/officeDocument/2006/relationships/image" Target="../media/image268.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41.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1.png"/><Relationship Id="rId7" Type="http://schemas.openxmlformats.org/officeDocument/2006/relationships/image" Target="../media/image274.png"/><Relationship Id="rId2" Type="http://schemas.openxmlformats.org/officeDocument/2006/relationships/image" Target="../media/image270.png"/><Relationship Id="rId1" Type="http://schemas.openxmlformats.org/officeDocument/2006/relationships/slideLayout" Target="../slideLayouts/slideLayout3.xml"/><Relationship Id="rId6" Type="http://schemas.openxmlformats.org/officeDocument/2006/relationships/image" Target="../media/image273.tiff"/><Relationship Id="rId5" Type="http://schemas.openxmlformats.org/officeDocument/2006/relationships/image" Target="../media/image272.tiff"/><Relationship Id="rId4" Type="http://schemas.microsoft.com/office/2007/relationships/hdphoto" Target="../media/hdphoto10.wdp"/><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76.png"/><Relationship Id="rId7" Type="http://schemas.openxmlformats.org/officeDocument/2006/relationships/image" Target="../media/image28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s>
</file>

<file path=ppt/slides/_rels/slide4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3.xml"/><Relationship Id="rId5" Type="http://schemas.openxmlformats.org/officeDocument/2006/relationships/image" Target="../media/image284.jpeg"/><Relationship Id="rId4" Type="http://schemas.openxmlformats.org/officeDocument/2006/relationships/image" Target="../media/image2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1.wdp"/><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s://www.amd.com/en/products/embedded" TargetMode="External"/><Relationship Id="rId7" Type="http://schemas.openxmlformats.org/officeDocument/2006/relationships/image" Target="../media/image31.tif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標題 2" hidden="1">
            <a:extLst>
              <a:ext uri="{FF2B5EF4-FFF2-40B4-BE49-F238E27FC236}">
                <a16:creationId xmlns:a16="http://schemas.microsoft.com/office/drawing/2014/main" id="{3407E7F6-E68B-4C8B-A7B2-41A7E0158087}"/>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01093901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normAutofit/>
          </a:bodyPr>
          <a:lstStyle/>
          <a:p>
            <a:r>
              <a:rPr lang="en-US" altLang="zh-TW">
                <a:latin typeface="Arial" panose="020B0604020202020204" pitchFamily="34" charset="0"/>
                <a:sym typeface="Arial" panose="020B0604020202020204" pitchFamily="34" charset="0"/>
              </a:rPr>
              <a:t>Long-lasting metal disk trays,</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easy to install </a:t>
            </a:r>
            <a:r>
              <a:rPr lang="en" altLang="zh-TW">
                <a:latin typeface="Arial" panose="020B0604020202020204" pitchFamily="34" charset="0"/>
                <a:sym typeface="Arial" panose="020B0604020202020204" pitchFamily="34" charset="0"/>
              </a:rPr>
              <a:t>HDDs </a:t>
            </a:r>
            <a:r>
              <a:rPr lang="en-US" altLang="zh-TW">
                <a:latin typeface="Arial" panose="020B0604020202020204" pitchFamily="34" charset="0"/>
                <a:sym typeface="Arial" panose="020B0604020202020204" pitchFamily="34" charset="0"/>
              </a:rPr>
              <a:t>&amp;</a:t>
            </a:r>
            <a:r>
              <a:rPr lang="zh-TW" altLang="en-US">
                <a:latin typeface="Arial" panose="020B0604020202020204" pitchFamily="34" charset="0"/>
                <a:sym typeface="Arial" panose="020B0604020202020204" pitchFamily="34" charset="0"/>
              </a:rPr>
              <a:t> </a:t>
            </a:r>
            <a:r>
              <a:rPr lang="en" altLang="zh-TW">
                <a:latin typeface="Arial" panose="020B0604020202020204" pitchFamily="34" charset="0"/>
                <a:sym typeface="Arial" panose="020B0604020202020204" pitchFamily="34" charset="0"/>
              </a:rPr>
              <a:t>SSDs</a:t>
            </a:r>
            <a:endParaRPr lang="zh-TW" altLang="en-US">
              <a:latin typeface="Arial" panose="020B0604020202020204" pitchFamily="34" charset="0"/>
              <a:sym typeface="Arial" panose="020B0604020202020204" pitchFamily="34" charset="0"/>
            </a:endParaRPr>
          </a:p>
        </p:txBody>
      </p:sp>
      <p:sp>
        <p:nvSpPr>
          <p:cNvPr id="35" name="矩形: 圓角 8">
            <a:extLst>
              <a:ext uri="{FF2B5EF4-FFF2-40B4-BE49-F238E27FC236}">
                <a16:creationId xmlns:a16="http://schemas.microsoft.com/office/drawing/2014/main" id="{0601C00F-EEB1-4F2C-8640-FEB9DF99A8E7}"/>
              </a:ext>
            </a:extLst>
          </p:cNvPr>
          <p:cNvSpPr/>
          <p:nvPr/>
        </p:nvSpPr>
        <p:spPr>
          <a:xfrm>
            <a:off x="3354724" y="2100345"/>
            <a:ext cx="5070161" cy="394974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矩形 15">
            <a:extLst>
              <a:ext uri="{FF2B5EF4-FFF2-40B4-BE49-F238E27FC236}">
                <a16:creationId xmlns:a16="http://schemas.microsoft.com/office/drawing/2014/main" id="{732E24CB-E761-496A-9505-B9CA1F25B2B4}"/>
              </a:ext>
            </a:extLst>
          </p:cNvPr>
          <p:cNvSpPr/>
          <p:nvPr/>
        </p:nvSpPr>
        <p:spPr>
          <a:xfrm>
            <a:off x="3354724" y="2952074"/>
            <a:ext cx="5070160"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圓角 8">
            <a:extLst>
              <a:ext uri="{FF2B5EF4-FFF2-40B4-BE49-F238E27FC236}">
                <a16:creationId xmlns:a16="http://schemas.microsoft.com/office/drawing/2014/main" id="{88C1CC85-6D5C-4790-A51B-8B099229AAD1}"/>
              </a:ext>
            </a:extLst>
          </p:cNvPr>
          <p:cNvSpPr/>
          <p:nvPr/>
        </p:nvSpPr>
        <p:spPr>
          <a:xfrm>
            <a:off x="201094" y="2100345"/>
            <a:ext cx="2928261" cy="394974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圓角化同側角落 11">
            <a:extLst>
              <a:ext uri="{FF2B5EF4-FFF2-40B4-BE49-F238E27FC236}">
                <a16:creationId xmlns:a16="http://schemas.microsoft.com/office/drawing/2014/main" id="{4E36C511-4F43-47B5-9267-F5F8183C610E}"/>
              </a:ext>
            </a:extLst>
          </p:cNvPr>
          <p:cNvSpPr/>
          <p:nvPr/>
        </p:nvSpPr>
        <p:spPr>
          <a:xfrm rot="10800000">
            <a:off x="879891" y="2089896"/>
            <a:ext cx="170347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32" name="群組 31">
            <a:extLst>
              <a:ext uri="{FF2B5EF4-FFF2-40B4-BE49-F238E27FC236}">
                <a16:creationId xmlns:a16="http://schemas.microsoft.com/office/drawing/2014/main" id="{C4731AFB-C797-4079-8F6B-44D2E48CDFCE}"/>
              </a:ext>
            </a:extLst>
          </p:cNvPr>
          <p:cNvGrpSpPr/>
          <p:nvPr/>
        </p:nvGrpSpPr>
        <p:grpSpPr>
          <a:xfrm>
            <a:off x="879890" y="2113163"/>
            <a:ext cx="2064645" cy="523220"/>
            <a:chOff x="3497178" y="2518711"/>
            <a:chExt cx="2064645" cy="523220"/>
          </a:xfrm>
        </p:grpSpPr>
        <p:sp>
          <p:nvSpPr>
            <p:cNvPr id="33" name="文字方塊 32">
              <a:extLst>
                <a:ext uri="{FF2B5EF4-FFF2-40B4-BE49-F238E27FC236}">
                  <a16:creationId xmlns:a16="http://schemas.microsoft.com/office/drawing/2014/main" id="{7A4AA1E5-47FD-402A-A084-B5F72F00EB7A}"/>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STEP</a:t>
              </a:r>
              <a:r>
                <a:rPr lang="zh-TW" altLang="en-US" sz="2800" b="1">
                  <a:solidFill>
                    <a:schemeClr val="bg1">
                      <a:lumMod val="6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01</a:t>
              </a:r>
              <a:endParaRPr lang="zh-TW" altLang="en-US" sz="2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4" name="直線接點 33">
              <a:extLst>
                <a:ext uri="{FF2B5EF4-FFF2-40B4-BE49-F238E27FC236}">
                  <a16:creationId xmlns:a16="http://schemas.microsoft.com/office/drawing/2014/main" id="{00DAFD42-8BF7-4C26-BB51-488558209237}"/>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37" name="矩形: 圓角化同側角落 36">
            <a:extLst>
              <a:ext uri="{FF2B5EF4-FFF2-40B4-BE49-F238E27FC236}">
                <a16:creationId xmlns:a16="http://schemas.microsoft.com/office/drawing/2014/main" id="{79787CAF-E08D-4368-8F1F-8B473C77B93B}"/>
              </a:ext>
            </a:extLst>
          </p:cNvPr>
          <p:cNvSpPr/>
          <p:nvPr/>
        </p:nvSpPr>
        <p:spPr>
          <a:xfrm rot="10800000">
            <a:off x="4197994" y="2089896"/>
            <a:ext cx="3479590"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38" name="群組 37">
            <a:extLst>
              <a:ext uri="{FF2B5EF4-FFF2-40B4-BE49-F238E27FC236}">
                <a16:creationId xmlns:a16="http://schemas.microsoft.com/office/drawing/2014/main" id="{E2FC750F-DF1E-44D2-8AC4-066BA253603E}"/>
              </a:ext>
            </a:extLst>
          </p:cNvPr>
          <p:cNvGrpSpPr/>
          <p:nvPr/>
        </p:nvGrpSpPr>
        <p:grpSpPr>
          <a:xfrm>
            <a:off x="5000491" y="2113163"/>
            <a:ext cx="2064645" cy="523220"/>
            <a:chOff x="3497178" y="2518711"/>
            <a:chExt cx="2064645" cy="523220"/>
          </a:xfrm>
        </p:grpSpPr>
        <p:sp>
          <p:nvSpPr>
            <p:cNvPr id="39" name="文字方塊 38">
              <a:extLst>
                <a:ext uri="{FF2B5EF4-FFF2-40B4-BE49-F238E27FC236}">
                  <a16:creationId xmlns:a16="http://schemas.microsoft.com/office/drawing/2014/main" id="{9364B37C-E6A6-4663-96DC-9031DA202533}"/>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STEP</a:t>
              </a:r>
              <a:r>
                <a:rPr lang="zh-TW" altLang="en-US" sz="2800" b="1">
                  <a:solidFill>
                    <a:schemeClr val="bg1">
                      <a:lumMod val="6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02</a:t>
              </a:r>
              <a:endParaRPr lang="zh-TW" altLang="en-US" sz="2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0" name="直線接點 39">
              <a:extLst>
                <a:ext uri="{FF2B5EF4-FFF2-40B4-BE49-F238E27FC236}">
                  <a16:creationId xmlns:a16="http://schemas.microsoft.com/office/drawing/2014/main" id="{52AE889D-9989-4206-A3CA-0CF48436A3B9}"/>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41" name="矩形 40">
            <a:extLst>
              <a:ext uri="{FF2B5EF4-FFF2-40B4-BE49-F238E27FC236}">
                <a16:creationId xmlns:a16="http://schemas.microsoft.com/office/drawing/2014/main" id="{CA1491BF-F14C-4277-B32A-1CA66EE8E050}"/>
              </a:ext>
            </a:extLst>
          </p:cNvPr>
          <p:cNvSpPr/>
          <p:nvPr/>
        </p:nvSpPr>
        <p:spPr>
          <a:xfrm>
            <a:off x="6375383" y="3204670"/>
            <a:ext cx="1653377"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Arial" panose="020B0604020202020204" pitchFamily="34" charset="0"/>
                <a:ea typeface="微軟正黑體" panose="020B0604030504040204" pitchFamily="34" charset="-120"/>
                <a:sym typeface="Arial" panose="020B0604020202020204" pitchFamily="34" charset="0"/>
              </a:rPr>
              <a:t>2.5-inch HDD / SSD</a:t>
            </a:r>
            <a:endParaRPr lang="zh-TW" altLang="en-US" sz="1200" b="1">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41">
            <a:extLst>
              <a:ext uri="{FF2B5EF4-FFF2-40B4-BE49-F238E27FC236}">
                <a16:creationId xmlns:a16="http://schemas.microsoft.com/office/drawing/2014/main" id="{AF98FC18-2EFF-4798-9AEA-F0DFAF79BB65}"/>
              </a:ext>
            </a:extLst>
          </p:cNvPr>
          <p:cNvSpPr/>
          <p:nvPr/>
        </p:nvSpPr>
        <p:spPr>
          <a:xfrm>
            <a:off x="4035730" y="3171643"/>
            <a:ext cx="1230429"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Arial" panose="020B0604020202020204" pitchFamily="34" charset="0"/>
                <a:ea typeface="微軟正黑體" panose="020B0604030504040204" pitchFamily="34" charset="-120"/>
                <a:sym typeface="Arial" panose="020B0604020202020204" pitchFamily="34" charset="0"/>
              </a:rPr>
              <a:t>3.5-inch HDD</a:t>
            </a:r>
            <a:endParaRPr lang="zh-TW" altLang="en-US" sz="1200" b="1">
              <a:latin typeface="Arial" panose="020B0604020202020204" pitchFamily="34" charset="0"/>
              <a:ea typeface="微軟正黑體" panose="020B0604030504040204" pitchFamily="34" charset="-120"/>
              <a:sym typeface="Arial" panose="020B0604020202020204" pitchFamily="34" charset="0"/>
            </a:endParaRPr>
          </a:p>
        </p:txBody>
      </p:sp>
      <p:pic>
        <p:nvPicPr>
          <p:cNvPr id="44" name="圖片 43" descr="一張含有 電腦, 鍵盤 的圖片&#10;&#10;自動產生的描述" hidden="1">
            <a:extLst>
              <a:ext uri="{FF2B5EF4-FFF2-40B4-BE49-F238E27FC236}">
                <a16:creationId xmlns:a16="http://schemas.microsoft.com/office/drawing/2014/main" id="{575C38A3-F6A3-4D59-83E7-3C27DCB5C4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9359"/>
          <a:stretch/>
        </p:blipFill>
        <p:spPr>
          <a:xfrm>
            <a:off x="4849451" y="3590853"/>
            <a:ext cx="1847682" cy="2152593"/>
          </a:xfrm>
          <a:prstGeom prst="rect">
            <a:avLst/>
          </a:prstGeom>
        </p:spPr>
      </p:pic>
      <p:pic>
        <p:nvPicPr>
          <p:cNvPr id="45" name="圖片 44" descr="一張含有 電腦, 桌 的圖片&#10;&#10;自動產生的描述" hidden="1">
            <a:extLst>
              <a:ext uri="{FF2B5EF4-FFF2-40B4-BE49-F238E27FC236}">
                <a16:creationId xmlns:a16="http://schemas.microsoft.com/office/drawing/2014/main" id="{4E05C1BD-202C-4E1A-8C45-A648D506C3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26460" y="3595828"/>
            <a:ext cx="1689551" cy="2159330"/>
          </a:xfrm>
          <a:prstGeom prst="rect">
            <a:avLst/>
          </a:prstGeom>
        </p:spPr>
      </p:pic>
      <p:sp>
        <p:nvSpPr>
          <p:cNvPr id="47" name="矩形 46">
            <a:extLst>
              <a:ext uri="{FF2B5EF4-FFF2-40B4-BE49-F238E27FC236}">
                <a16:creationId xmlns:a16="http://schemas.microsoft.com/office/drawing/2014/main" id="{26F6FF02-26AC-4926-BFF4-F9CEEA0F45E7}"/>
              </a:ext>
            </a:extLst>
          </p:cNvPr>
          <p:cNvSpPr/>
          <p:nvPr/>
        </p:nvSpPr>
        <p:spPr>
          <a:xfrm>
            <a:off x="201092" y="2935721"/>
            <a:ext cx="2928261"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矩形: 圓角 8">
            <a:extLst>
              <a:ext uri="{FF2B5EF4-FFF2-40B4-BE49-F238E27FC236}">
                <a16:creationId xmlns:a16="http://schemas.microsoft.com/office/drawing/2014/main" id="{8CD9B411-90A3-49C6-87B0-8577B502D863}"/>
              </a:ext>
            </a:extLst>
          </p:cNvPr>
          <p:cNvSpPr/>
          <p:nvPr/>
        </p:nvSpPr>
        <p:spPr>
          <a:xfrm>
            <a:off x="8650255" y="2100344"/>
            <a:ext cx="3204094" cy="394974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矩形: 圓角化同側角落 49">
            <a:extLst>
              <a:ext uri="{FF2B5EF4-FFF2-40B4-BE49-F238E27FC236}">
                <a16:creationId xmlns:a16="http://schemas.microsoft.com/office/drawing/2014/main" id="{708270A9-33C2-4BA2-ACBD-B351BB898A4F}"/>
              </a:ext>
            </a:extLst>
          </p:cNvPr>
          <p:cNvSpPr/>
          <p:nvPr/>
        </p:nvSpPr>
        <p:spPr>
          <a:xfrm rot="10800000">
            <a:off x="9493525" y="2089895"/>
            <a:ext cx="170347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51" name="群組 50">
            <a:extLst>
              <a:ext uri="{FF2B5EF4-FFF2-40B4-BE49-F238E27FC236}">
                <a16:creationId xmlns:a16="http://schemas.microsoft.com/office/drawing/2014/main" id="{26F79335-63E8-40DA-B1D7-F1D8A4E8A674}"/>
              </a:ext>
            </a:extLst>
          </p:cNvPr>
          <p:cNvGrpSpPr/>
          <p:nvPr/>
        </p:nvGrpSpPr>
        <p:grpSpPr>
          <a:xfrm>
            <a:off x="9493524" y="2113162"/>
            <a:ext cx="2064645" cy="523220"/>
            <a:chOff x="3497178" y="2518711"/>
            <a:chExt cx="2064645" cy="523220"/>
          </a:xfrm>
        </p:grpSpPr>
        <p:sp>
          <p:nvSpPr>
            <p:cNvPr id="52" name="文字方塊 51">
              <a:extLst>
                <a:ext uri="{FF2B5EF4-FFF2-40B4-BE49-F238E27FC236}">
                  <a16:creationId xmlns:a16="http://schemas.microsoft.com/office/drawing/2014/main" id="{A0E47757-6040-4C73-9B02-6BFC57825E45}"/>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STEP</a:t>
              </a:r>
              <a:r>
                <a:rPr lang="zh-TW" altLang="en-US" sz="2800" b="1">
                  <a:solidFill>
                    <a:schemeClr val="bg1">
                      <a:lumMod val="6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03</a:t>
              </a:r>
              <a:endParaRPr lang="zh-TW" altLang="en-US" sz="2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53" name="直線接點 52">
              <a:extLst>
                <a:ext uri="{FF2B5EF4-FFF2-40B4-BE49-F238E27FC236}">
                  <a16:creationId xmlns:a16="http://schemas.microsoft.com/office/drawing/2014/main" id="{029B84A9-BA9A-4CFD-AFB8-91E528D7467F}"/>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54" name="矩形 53">
            <a:extLst>
              <a:ext uri="{FF2B5EF4-FFF2-40B4-BE49-F238E27FC236}">
                <a16:creationId xmlns:a16="http://schemas.microsoft.com/office/drawing/2014/main" id="{B0A4C6D2-D2AD-4F98-8F94-66F6CA0278EB}"/>
              </a:ext>
            </a:extLst>
          </p:cNvPr>
          <p:cNvSpPr/>
          <p:nvPr/>
        </p:nvSpPr>
        <p:spPr>
          <a:xfrm>
            <a:off x="8650253" y="2935720"/>
            <a:ext cx="3204093"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7" name="圖片 56" descr="一張含有 桌, 床 的圖片&#10;&#10;自動產生的描述">
            <a:extLst>
              <a:ext uri="{FF2B5EF4-FFF2-40B4-BE49-F238E27FC236}">
                <a16:creationId xmlns:a16="http://schemas.microsoft.com/office/drawing/2014/main" id="{37607DDA-92A3-4BF3-AE98-69CFC3D7A7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665" t="1352" r="3231" b="1352"/>
          <a:stretch/>
        </p:blipFill>
        <p:spPr>
          <a:xfrm>
            <a:off x="394139" y="3432999"/>
            <a:ext cx="2547042" cy="2024070"/>
          </a:xfrm>
          <a:prstGeom prst="rect">
            <a:avLst/>
          </a:prstGeom>
        </p:spPr>
      </p:pic>
      <p:grpSp>
        <p:nvGrpSpPr>
          <p:cNvPr id="7" name="群組 6">
            <a:extLst>
              <a:ext uri="{FF2B5EF4-FFF2-40B4-BE49-F238E27FC236}">
                <a16:creationId xmlns:a16="http://schemas.microsoft.com/office/drawing/2014/main" id="{81073269-6BA8-484D-BE79-465EB3FE0B67}"/>
              </a:ext>
            </a:extLst>
          </p:cNvPr>
          <p:cNvGrpSpPr/>
          <p:nvPr/>
        </p:nvGrpSpPr>
        <p:grpSpPr>
          <a:xfrm>
            <a:off x="8788404" y="3619113"/>
            <a:ext cx="2851498" cy="1822326"/>
            <a:chOff x="8907517" y="3731129"/>
            <a:chExt cx="2238704" cy="1430704"/>
          </a:xfrm>
        </p:grpSpPr>
        <p:pic>
          <p:nvPicPr>
            <p:cNvPr id="59" name="圖片 58" descr="一張含有 桌, 電腦 的圖片&#10;&#10;自動產生的描述">
              <a:extLst>
                <a:ext uri="{FF2B5EF4-FFF2-40B4-BE49-F238E27FC236}">
                  <a16:creationId xmlns:a16="http://schemas.microsoft.com/office/drawing/2014/main" id="{8136C858-58C3-4B29-8665-339695EA7F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7517" y="3731129"/>
              <a:ext cx="1119352" cy="1429544"/>
            </a:xfrm>
            <a:prstGeom prst="rect">
              <a:avLst/>
            </a:prstGeom>
          </p:spPr>
        </p:pic>
        <p:pic>
          <p:nvPicPr>
            <p:cNvPr id="60" name="圖片 59" descr="一張含有 桌, 電腦 的圖片&#10;&#10;自動產生的描述">
              <a:extLst>
                <a:ext uri="{FF2B5EF4-FFF2-40B4-BE49-F238E27FC236}">
                  <a16:creationId xmlns:a16="http://schemas.microsoft.com/office/drawing/2014/main" id="{81EF3027-3E0A-492B-A60A-61179F598D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26869" y="3731129"/>
              <a:ext cx="1119352" cy="1430704"/>
            </a:xfrm>
            <a:prstGeom prst="rect">
              <a:avLst/>
            </a:prstGeom>
          </p:spPr>
        </p:pic>
      </p:grpSp>
      <p:pic>
        <p:nvPicPr>
          <p:cNvPr id="4" name="圖片 3" descr="一張含有 電腦, 桌 的圖片&#10;&#10;自動產生的描述">
            <a:extLst>
              <a:ext uri="{FF2B5EF4-FFF2-40B4-BE49-F238E27FC236}">
                <a16:creationId xmlns:a16="http://schemas.microsoft.com/office/drawing/2014/main" id="{1ADB23FB-5EE2-43B9-892A-58AC4A8C43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28614" y="3678083"/>
            <a:ext cx="1746914" cy="2014600"/>
          </a:xfrm>
          <a:prstGeom prst="rect">
            <a:avLst/>
          </a:prstGeom>
        </p:spPr>
      </p:pic>
      <p:pic>
        <p:nvPicPr>
          <p:cNvPr id="6" name="圖片 5" descr="一張含有 電腦 的圖片&#10;&#10;自動產生的描述">
            <a:extLst>
              <a:ext uri="{FF2B5EF4-FFF2-40B4-BE49-F238E27FC236}">
                <a16:creationId xmlns:a16="http://schemas.microsoft.com/office/drawing/2014/main" id="{3B230C0F-D237-4D7B-ACC5-654A970F173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59534" y="3511379"/>
            <a:ext cx="1746916" cy="2234182"/>
          </a:xfrm>
          <a:prstGeom prst="rect">
            <a:avLst/>
          </a:prstGeom>
        </p:spPr>
      </p:pic>
    </p:spTree>
    <p:extLst>
      <p:ext uri="{BB962C8B-B14F-4D97-AF65-F5344CB8AC3E}">
        <p14:creationId xmlns:p14="http://schemas.microsoft.com/office/powerpoint/2010/main" val="181408481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descr="一張含有 標誌 的圖片&#10;&#10;自動產生的描述" hidden="1">
            <a:extLst>
              <a:ext uri="{FF2B5EF4-FFF2-40B4-BE49-F238E27FC236}">
                <a16:creationId xmlns:a16="http://schemas.microsoft.com/office/drawing/2014/main" id="{9DC16040-E627-4A78-B51D-B3BAA749B6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02" y="3198607"/>
            <a:ext cx="10972800" cy="2717194"/>
          </a:xfrm>
          <a:prstGeom prst="rect">
            <a:avLst/>
          </a:prstGeom>
        </p:spPr>
      </p:pic>
      <p:grpSp>
        <p:nvGrpSpPr>
          <p:cNvPr id="11" name="群組 10">
            <a:extLst>
              <a:ext uri="{FF2B5EF4-FFF2-40B4-BE49-F238E27FC236}">
                <a16:creationId xmlns:a16="http://schemas.microsoft.com/office/drawing/2014/main" id="{A478D7DC-C900-4287-BDC4-F5570047E0E1}"/>
              </a:ext>
            </a:extLst>
          </p:cNvPr>
          <p:cNvGrpSpPr/>
          <p:nvPr/>
        </p:nvGrpSpPr>
        <p:grpSpPr>
          <a:xfrm>
            <a:off x="-334541" y="2732908"/>
            <a:ext cx="10689274" cy="2599165"/>
            <a:chOff x="-260500" y="3358726"/>
            <a:chExt cx="11711387" cy="2847698"/>
          </a:xfrm>
        </p:grpSpPr>
        <p:pic>
          <p:nvPicPr>
            <p:cNvPr id="90" name="圖片 89">
              <a:extLst>
                <a:ext uri="{FF2B5EF4-FFF2-40B4-BE49-F238E27FC236}">
                  <a16:creationId xmlns:a16="http://schemas.microsoft.com/office/drawing/2014/main" id="{7EF78ECF-F438-4A76-B758-9055BEBA63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260500" y="5616784"/>
              <a:ext cx="11711387" cy="589640"/>
            </a:xfrm>
            <a:prstGeom prst="rect">
              <a:avLst/>
            </a:prstGeom>
          </p:spPr>
        </p:pic>
        <p:pic>
          <p:nvPicPr>
            <p:cNvPr id="4" name="圖片 3">
              <a:extLst>
                <a:ext uri="{FF2B5EF4-FFF2-40B4-BE49-F238E27FC236}">
                  <a16:creationId xmlns:a16="http://schemas.microsoft.com/office/drawing/2014/main" id="{74F3C6D4-556E-4EB1-9D19-3EB02F1CE9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422" y="3358726"/>
              <a:ext cx="9076431" cy="2602411"/>
            </a:xfrm>
            <a:prstGeom prst="rect">
              <a:avLst/>
            </a:prstGeom>
          </p:spPr>
        </p:pic>
      </p:grpSp>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8/12/16-bay TS-x73AU rear views</a:t>
            </a:r>
            <a:endParaRPr lang="zh-TW" altLang="en-US">
              <a:latin typeface="Arial" panose="020B0604020202020204" pitchFamily="34" charset="0"/>
              <a:sym typeface="Arial" panose="020B0604020202020204" pitchFamily="34" charset="0"/>
            </a:endParaRPr>
          </a:p>
        </p:txBody>
      </p:sp>
      <p:sp>
        <p:nvSpPr>
          <p:cNvPr id="26" name="矩形 25">
            <a:extLst>
              <a:ext uri="{FF2B5EF4-FFF2-40B4-BE49-F238E27FC236}">
                <a16:creationId xmlns:a16="http://schemas.microsoft.com/office/drawing/2014/main" id="{C91F53AF-A072-4115-831E-1E5190322FA2}"/>
              </a:ext>
            </a:extLst>
          </p:cNvPr>
          <p:cNvSpPr/>
          <p:nvPr/>
        </p:nvSpPr>
        <p:spPr>
          <a:xfrm>
            <a:off x="6305744" y="5107798"/>
            <a:ext cx="2375476" cy="738664"/>
          </a:xfrm>
          <a:prstGeom prst="rect">
            <a:avLst/>
          </a:prstGeom>
        </p:spPr>
        <p:txBody>
          <a:bodyPr wrap="square">
            <a:spAutoFit/>
          </a:bodyPr>
          <a:lstStyle/>
          <a:p>
            <a:r>
              <a:rPr lang="en-US" altLang="zh-TW" b="1">
                <a:latin typeface="Arial" panose="020B0604020202020204" pitchFamily="34" charset="0"/>
                <a:ea typeface="微軟正黑體" panose="020B0604030504040204" pitchFamily="34" charset="-120"/>
                <a:cs typeface="Arial"/>
                <a:sym typeface="Arial" panose="020B0604020202020204" pitchFamily="34" charset="0"/>
              </a:rPr>
              <a:t>Type-A: </a:t>
            </a:r>
          </a:p>
          <a:p>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1 x USB 3.2 Gen 2 10Gb/s +</a:t>
            </a:r>
          </a:p>
          <a:p>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1 x USB 3.2 Gen 1 5Gb/s</a:t>
            </a:r>
          </a:p>
        </p:txBody>
      </p:sp>
      <p:sp>
        <p:nvSpPr>
          <p:cNvPr id="19" name="矩形 18">
            <a:extLst>
              <a:ext uri="{FF2B5EF4-FFF2-40B4-BE49-F238E27FC236}">
                <a16:creationId xmlns:a16="http://schemas.microsoft.com/office/drawing/2014/main" id="{7B432C9C-2E82-9744-A9E2-DD473622F294}"/>
              </a:ext>
            </a:extLst>
          </p:cNvPr>
          <p:cNvSpPr/>
          <p:nvPr/>
        </p:nvSpPr>
        <p:spPr>
          <a:xfrm>
            <a:off x="2694823" y="1872930"/>
            <a:ext cx="3221462" cy="369332"/>
          </a:xfrm>
          <a:prstGeom prst="rect">
            <a:avLst/>
          </a:prstGeom>
        </p:spPr>
        <p:txBody>
          <a:bodyPr wrap="square">
            <a:spAutoFit/>
          </a:bodyPr>
          <a:lstStyle/>
          <a:p>
            <a:r>
              <a:rPr lang="en-US" altLang="zh-TW" b="1">
                <a:latin typeface="Arial" panose="020B0604020202020204" pitchFamily="34" charset="0"/>
                <a:ea typeface="微軟正黑體" panose="020B0604030504040204" pitchFamily="34" charset="-120"/>
                <a:cs typeface="Arial"/>
                <a:sym typeface="Arial" panose="020B0604020202020204" pitchFamily="34" charset="0"/>
              </a:rPr>
              <a:t>2 x 2.5G/1G/100M RJ45</a:t>
            </a:r>
          </a:p>
        </p:txBody>
      </p:sp>
      <p:grpSp>
        <p:nvGrpSpPr>
          <p:cNvPr id="12" name="群組 11">
            <a:extLst>
              <a:ext uri="{FF2B5EF4-FFF2-40B4-BE49-F238E27FC236}">
                <a16:creationId xmlns:a16="http://schemas.microsoft.com/office/drawing/2014/main" id="{5ADB174B-DBEB-49BF-80AC-89F11F09C1AB}"/>
              </a:ext>
            </a:extLst>
          </p:cNvPr>
          <p:cNvGrpSpPr/>
          <p:nvPr/>
        </p:nvGrpSpPr>
        <p:grpSpPr>
          <a:xfrm>
            <a:off x="6276986" y="1733536"/>
            <a:ext cx="2993983" cy="784993"/>
            <a:chOff x="8938183" y="1877184"/>
            <a:chExt cx="2993983" cy="784993"/>
          </a:xfrm>
        </p:grpSpPr>
        <p:sp>
          <p:nvSpPr>
            <p:cNvPr id="29" name="矩形 28">
              <a:extLst>
                <a:ext uri="{FF2B5EF4-FFF2-40B4-BE49-F238E27FC236}">
                  <a16:creationId xmlns:a16="http://schemas.microsoft.com/office/drawing/2014/main" id="{74C5D3E0-61E8-CA43-81B5-06B9F1D81390}"/>
                </a:ext>
              </a:extLst>
            </p:cNvPr>
            <p:cNvSpPr/>
            <p:nvPr/>
          </p:nvSpPr>
          <p:spPr>
            <a:xfrm>
              <a:off x="8966941" y="1877184"/>
              <a:ext cx="2804032" cy="369332"/>
            </a:xfrm>
            <a:prstGeom prst="rect">
              <a:avLst/>
            </a:prstGeom>
          </p:spPr>
          <p:txBody>
            <a:bodyPr wrap="square">
              <a:spAutoFit/>
            </a:bodyPr>
            <a:lstStyle/>
            <a:p>
              <a:r>
                <a:rPr lang="en-US" altLang="zh-TW" b="1">
                  <a:latin typeface="Arial" panose="020B0604020202020204" pitchFamily="34" charset="0"/>
                  <a:ea typeface="微軟正黑體" panose="020B0604030504040204" pitchFamily="34" charset="-120"/>
                  <a:cs typeface="Arial"/>
                  <a:sym typeface="Arial" panose="020B0604020202020204" pitchFamily="34" charset="0"/>
                </a:rPr>
                <a:t>AC 100-240V AC input</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B8CF2E62-C12A-5D4B-B642-162429C9E2EE}"/>
                </a:ext>
              </a:extLst>
            </p:cNvPr>
            <p:cNvSpPr/>
            <p:nvPr/>
          </p:nvSpPr>
          <p:spPr>
            <a:xfrm>
              <a:off x="8938183" y="2200512"/>
              <a:ext cx="2993983" cy="461665"/>
            </a:xfrm>
            <a:prstGeom prst="rect">
              <a:avLst/>
            </a:prstGeom>
          </p:spPr>
          <p:txBody>
            <a:bodyPr wrap="square">
              <a:spAutoFit/>
            </a:bodyPr>
            <a:lstStyle/>
            <a:p>
              <a:r>
                <a:rPr lang="fr-FR" altLang="zh-TW" sz="1200">
                  <a:latin typeface="Arial" panose="020B0604020202020204" pitchFamily="34" charset="0"/>
                  <a:ea typeface="微軟正黑體" panose="020B0604030504040204" pitchFamily="34" charset="-120"/>
                  <a:cs typeface="Arial"/>
                  <a:sym typeface="Arial" panose="020B0604020202020204" pitchFamily="34" charset="0"/>
                </a:rPr>
                <a:t>TS-873AU-RP, TS-1273AU-RP, TS-1673AU-RP with redundant PSUs</a:t>
              </a:r>
            </a:p>
          </p:txBody>
        </p:sp>
      </p:grpSp>
      <p:sp>
        <p:nvSpPr>
          <p:cNvPr id="25" name="矩形 24">
            <a:extLst>
              <a:ext uri="{FF2B5EF4-FFF2-40B4-BE49-F238E27FC236}">
                <a16:creationId xmlns:a16="http://schemas.microsoft.com/office/drawing/2014/main" id="{7D95271F-B4A1-3048-82E6-FE1FD075E141}"/>
              </a:ext>
            </a:extLst>
          </p:cNvPr>
          <p:cNvSpPr/>
          <p:nvPr/>
        </p:nvSpPr>
        <p:spPr>
          <a:xfrm>
            <a:off x="4631267" y="5116303"/>
            <a:ext cx="1645719" cy="738664"/>
          </a:xfrm>
          <a:prstGeom prst="rect">
            <a:avLst/>
          </a:prstGeom>
        </p:spPr>
        <p:txBody>
          <a:bodyPr wrap="square">
            <a:spAutoFit/>
          </a:bodyPr>
          <a:lstStyle/>
          <a:p>
            <a:r>
              <a:rPr lang="en-US" altLang="zh-TW" b="1">
                <a:latin typeface="Arial" panose="020B0604020202020204" pitchFamily="34" charset="0"/>
                <a:ea typeface="微軟正黑體" panose="020B0604030504040204" pitchFamily="34" charset="-120"/>
                <a:cs typeface="Arial"/>
                <a:sym typeface="Arial" panose="020B0604020202020204" pitchFamily="34" charset="0"/>
              </a:rPr>
              <a:t>Type-C</a:t>
            </a:r>
            <a:r>
              <a:rPr lang="en-US" altLang="zh-TW" sz="1400" b="1">
                <a:latin typeface="Arial" panose="020B0604020202020204" pitchFamily="34" charset="0"/>
                <a:ea typeface="微軟正黑體" panose="020B0604030504040204" pitchFamily="34" charset="-120"/>
                <a:cs typeface="Arial"/>
                <a:sym typeface="Arial" panose="020B0604020202020204" pitchFamily="34" charset="0"/>
              </a:rPr>
              <a:t>: </a:t>
            </a:r>
          </a:p>
          <a:p>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2 x USB 3.2 Gen 2 10Gb/s</a:t>
            </a:r>
            <a:endParaRPr lang="en-US" altLang="zh-TW" sz="1600">
              <a:latin typeface="Arial" panose="020B0604020202020204" pitchFamily="34" charset="0"/>
              <a:ea typeface="微軟正黑體" panose="020B0604030504040204" pitchFamily="34" charset="-120"/>
              <a:cs typeface="Arial"/>
              <a:sym typeface="Arial" panose="020B0604020202020204" pitchFamily="34" charset="0"/>
            </a:endParaRPr>
          </a:p>
        </p:txBody>
      </p:sp>
      <p:cxnSp>
        <p:nvCxnSpPr>
          <p:cNvPr id="27" name="直線接點 26">
            <a:extLst>
              <a:ext uri="{FF2B5EF4-FFF2-40B4-BE49-F238E27FC236}">
                <a16:creationId xmlns:a16="http://schemas.microsoft.com/office/drawing/2014/main" id="{B5A77E7E-A29D-48B5-970B-11CC4CF9A1F7}"/>
              </a:ext>
            </a:extLst>
          </p:cNvPr>
          <p:cNvCxnSpPr>
            <a:cxnSpLocks/>
            <a:endCxn id="65" idx="0"/>
          </p:cNvCxnSpPr>
          <p:nvPr/>
        </p:nvCxnSpPr>
        <p:spPr>
          <a:xfrm>
            <a:off x="7890355" y="2673992"/>
            <a:ext cx="0" cy="840313"/>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65" name="矩形 64">
            <a:extLst>
              <a:ext uri="{FF2B5EF4-FFF2-40B4-BE49-F238E27FC236}">
                <a16:creationId xmlns:a16="http://schemas.microsoft.com/office/drawing/2014/main" id="{3D7084E3-5778-4159-9F3E-31536ED5B631}"/>
              </a:ext>
            </a:extLst>
          </p:cNvPr>
          <p:cNvSpPr/>
          <p:nvPr/>
        </p:nvSpPr>
        <p:spPr>
          <a:xfrm>
            <a:off x="7201070" y="3514305"/>
            <a:ext cx="1378570" cy="1467485"/>
          </a:xfrm>
          <a:prstGeom prst="rect">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4" name="直線接點 33">
            <a:extLst>
              <a:ext uri="{FF2B5EF4-FFF2-40B4-BE49-F238E27FC236}">
                <a16:creationId xmlns:a16="http://schemas.microsoft.com/office/drawing/2014/main" id="{9D5BE773-315E-41C1-B8AE-F7C050718019}"/>
              </a:ext>
            </a:extLst>
          </p:cNvPr>
          <p:cNvCxnSpPr>
            <a:cxnSpLocks/>
            <a:endCxn id="71" idx="0"/>
          </p:cNvCxnSpPr>
          <p:nvPr/>
        </p:nvCxnSpPr>
        <p:spPr>
          <a:xfrm>
            <a:off x="5074920" y="2242262"/>
            <a:ext cx="0" cy="2056689"/>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71" name="矩形 70">
            <a:extLst>
              <a:ext uri="{FF2B5EF4-FFF2-40B4-BE49-F238E27FC236}">
                <a16:creationId xmlns:a16="http://schemas.microsoft.com/office/drawing/2014/main" id="{8D1EFE50-C994-4C23-A6A4-FADEE6642A94}"/>
              </a:ext>
            </a:extLst>
          </p:cNvPr>
          <p:cNvSpPr/>
          <p:nvPr/>
        </p:nvSpPr>
        <p:spPr>
          <a:xfrm>
            <a:off x="4668520" y="4298951"/>
            <a:ext cx="812800" cy="256010"/>
          </a:xfrm>
          <a:prstGeom prst="rect">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88" name="直線接點 87">
            <a:extLst>
              <a:ext uri="{FF2B5EF4-FFF2-40B4-BE49-F238E27FC236}">
                <a16:creationId xmlns:a16="http://schemas.microsoft.com/office/drawing/2014/main" id="{28DCCF2B-7DDE-4249-92F9-A1F245008079}"/>
              </a:ext>
            </a:extLst>
          </p:cNvPr>
          <p:cNvCxnSpPr>
            <a:cxnSpLocks/>
            <a:stCxn id="40" idx="2"/>
          </p:cNvCxnSpPr>
          <p:nvPr/>
        </p:nvCxnSpPr>
        <p:spPr>
          <a:xfrm flipH="1">
            <a:off x="5073990" y="4886260"/>
            <a:ext cx="930" cy="265290"/>
          </a:xfrm>
          <a:prstGeom prst="straightConnector1">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9" name="直線接點 88">
            <a:extLst>
              <a:ext uri="{FF2B5EF4-FFF2-40B4-BE49-F238E27FC236}">
                <a16:creationId xmlns:a16="http://schemas.microsoft.com/office/drawing/2014/main" id="{88A08972-68CD-4881-B204-ACA169A15769}"/>
              </a:ext>
            </a:extLst>
          </p:cNvPr>
          <p:cNvCxnSpPr>
            <a:cxnSpLocks/>
            <a:stCxn id="39" idx="3"/>
          </p:cNvCxnSpPr>
          <p:nvPr/>
        </p:nvCxnSpPr>
        <p:spPr>
          <a:xfrm>
            <a:off x="5481320" y="4638510"/>
            <a:ext cx="1394308" cy="469288"/>
          </a:xfrm>
          <a:prstGeom prst="bentConnector3">
            <a:avLst>
              <a:gd name="adj1" fmla="val 98958"/>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28" name="矩形 27">
            <a:extLst>
              <a:ext uri="{FF2B5EF4-FFF2-40B4-BE49-F238E27FC236}">
                <a16:creationId xmlns:a16="http://schemas.microsoft.com/office/drawing/2014/main" id="{C6E74711-BBB4-354C-9433-45354405DF12}"/>
              </a:ext>
            </a:extLst>
          </p:cNvPr>
          <p:cNvSpPr/>
          <p:nvPr/>
        </p:nvSpPr>
        <p:spPr>
          <a:xfrm>
            <a:off x="519881" y="5125303"/>
            <a:ext cx="4110456" cy="923330"/>
          </a:xfrm>
          <a:prstGeom prst="rect">
            <a:avLst/>
          </a:prstGeom>
        </p:spPr>
        <p:txBody>
          <a:bodyPr wrap="square">
            <a:spAutoFit/>
          </a:bodyPr>
          <a:lstStyle/>
          <a:p>
            <a:r>
              <a:rPr lang="en-US" altLang="zh-TW" b="1">
                <a:latin typeface="Arial" panose="020B0604020202020204" pitchFamily="34" charset="0"/>
                <a:ea typeface="微軟正黑體" panose="020B0604030504040204" pitchFamily="34" charset="-120"/>
                <a:cs typeface="Arial"/>
                <a:sym typeface="Arial" panose="020B0604020202020204" pitchFamily="34" charset="0"/>
              </a:rPr>
              <a:t>PCIe 3.0 (Gen3) </a:t>
            </a:r>
            <a:r>
              <a:rPr lang="en-US" altLang="zh-CN" b="1">
                <a:latin typeface="Arial" panose="020B0604020202020204" pitchFamily="34" charset="0"/>
                <a:ea typeface="微軟正黑體" panose="020B0604030504040204" pitchFamily="34" charset="-120"/>
                <a:cs typeface="Arial"/>
                <a:sym typeface="Arial" panose="020B0604020202020204" pitchFamily="34" charset="0"/>
              </a:rPr>
              <a:t>slots</a:t>
            </a:r>
          </a:p>
          <a:p>
            <a:pPr marL="216000" indent="-171450">
              <a:buFont typeface="Arial" panose="020B0604020202020204" pitchFamily="34" charset="0"/>
              <a:buChar char="•"/>
            </a:pPr>
            <a:r>
              <a:rPr lang="en-US" altLang="zh-TW" sz="1200" b="1">
                <a:latin typeface="Arial" panose="020B0604020202020204" pitchFamily="34" charset="0"/>
                <a:ea typeface="微軟正黑體" panose="020B0604030504040204" pitchFamily="34" charset="-120"/>
                <a:cs typeface="Arial"/>
                <a:sym typeface="Arial" panose="020B0604020202020204" pitchFamily="34" charset="0"/>
              </a:rPr>
              <a:t>TS-1273AU-RP  &amp; TS-1673AU-RP: </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shipping with</a:t>
            </a:r>
            <a:r>
              <a:rPr lang="en-US" altLang="zh-CN" sz="1200">
                <a:latin typeface="Arial" panose="020B0604020202020204" pitchFamily="34" charset="0"/>
                <a:ea typeface="微軟正黑體" panose="020B0604030504040204" pitchFamily="34" charset="-120"/>
                <a:cs typeface="Arial"/>
                <a:sym typeface="Arial" panose="020B0604020202020204" pitchFamily="34" charset="0"/>
              </a:rPr>
              <a:t> 2 x PCIe Gen3 x4 slots, optional bracket accessory is available for changing to</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 1 x PCIe Gen3 x8 slot.</a:t>
            </a:r>
          </a:p>
        </p:txBody>
      </p:sp>
      <p:cxnSp>
        <p:nvCxnSpPr>
          <p:cNvPr id="31" name="接點: 肘形 57">
            <a:extLst>
              <a:ext uri="{FF2B5EF4-FFF2-40B4-BE49-F238E27FC236}">
                <a16:creationId xmlns:a16="http://schemas.microsoft.com/office/drawing/2014/main" id="{1AFAD46B-6C86-304D-B771-C200FBEBB7EF}"/>
              </a:ext>
            </a:extLst>
          </p:cNvPr>
          <p:cNvCxnSpPr>
            <a:cxnSpLocks/>
            <a:stCxn id="57" idx="2"/>
          </p:cNvCxnSpPr>
          <p:nvPr/>
        </p:nvCxnSpPr>
        <p:spPr>
          <a:xfrm>
            <a:off x="1802297" y="4613398"/>
            <a:ext cx="0" cy="494795"/>
          </a:xfrm>
          <a:prstGeom prst="straightConnector1">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39" name="矩形 38">
            <a:extLst>
              <a:ext uri="{FF2B5EF4-FFF2-40B4-BE49-F238E27FC236}">
                <a16:creationId xmlns:a16="http://schemas.microsoft.com/office/drawing/2014/main" id="{8F860298-307D-4AC1-B82B-F2DD5FF99A20}"/>
              </a:ext>
            </a:extLst>
          </p:cNvPr>
          <p:cNvSpPr/>
          <p:nvPr/>
        </p:nvSpPr>
        <p:spPr>
          <a:xfrm>
            <a:off x="4668520" y="4554960"/>
            <a:ext cx="812800" cy="167099"/>
          </a:xfrm>
          <a:prstGeom prst="rect">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矩形 39">
            <a:extLst>
              <a:ext uri="{FF2B5EF4-FFF2-40B4-BE49-F238E27FC236}">
                <a16:creationId xmlns:a16="http://schemas.microsoft.com/office/drawing/2014/main" id="{DEFAEE0A-850C-45F9-A897-F88C23A24F23}"/>
              </a:ext>
            </a:extLst>
          </p:cNvPr>
          <p:cNvSpPr/>
          <p:nvPr/>
        </p:nvSpPr>
        <p:spPr>
          <a:xfrm>
            <a:off x="4668520" y="4719161"/>
            <a:ext cx="812800" cy="167099"/>
          </a:xfrm>
          <a:prstGeom prst="rect">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矩形 56">
            <a:extLst>
              <a:ext uri="{FF2B5EF4-FFF2-40B4-BE49-F238E27FC236}">
                <a16:creationId xmlns:a16="http://schemas.microsoft.com/office/drawing/2014/main" id="{58A86E1B-D397-4132-8E9F-09030A1D4D9C}"/>
              </a:ext>
            </a:extLst>
          </p:cNvPr>
          <p:cNvSpPr/>
          <p:nvPr/>
        </p:nvSpPr>
        <p:spPr>
          <a:xfrm>
            <a:off x="1062223" y="3555589"/>
            <a:ext cx="1480148" cy="1057809"/>
          </a:xfrm>
          <a:prstGeom prst="rect">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矩形 34">
            <a:extLst>
              <a:ext uri="{FF2B5EF4-FFF2-40B4-BE49-F238E27FC236}">
                <a16:creationId xmlns:a16="http://schemas.microsoft.com/office/drawing/2014/main" id="{BEB9C447-8AA6-6349-BB46-D721F3636E1A}"/>
              </a:ext>
            </a:extLst>
          </p:cNvPr>
          <p:cNvSpPr/>
          <p:nvPr/>
        </p:nvSpPr>
        <p:spPr>
          <a:xfrm>
            <a:off x="9011283" y="4830799"/>
            <a:ext cx="1409067"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TS-1273AU-RP</a:t>
            </a:r>
          </a:p>
        </p:txBody>
      </p:sp>
      <p:pic>
        <p:nvPicPr>
          <p:cNvPr id="37" name="圖片 36">
            <a:extLst>
              <a:ext uri="{FF2B5EF4-FFF2-40B4-BE49-F238E27FC236}">
                <a16:creationId xmlns:a16="http://schemas.microsoft.com/office/drawing/2014/main" id="{6C5DE42F-51FB-E642-9614-B048ED7605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11283" y="5138796"/>
            <a:ext cx="3166519" cy="827834"/>
          </a:xfrm>
          <a:prstGeom prst="rect">
            <a:avLst/>
          </a:prstGeom>
        </p:spPr>
      </p:pic>
      <p:sp>
        <p:nvSpPr>
          <p:cNvPr id="36" name="矩形 35">
            <a:extLst>
              <a:ext uri="{FF2B5EF4-FFF2-40B4-BE49-F238E27FC236}">
                <a16:creationId xmlns:a16="http://schemas.microsoft.com/office/drawing/2014/main" id="{1E723A58-7D65-FD49-9490-1285A378D08C}"/>
              </a:ext>
            </a:extLst>
          </p:cNvPr>
          <p:cNvSpPr/>
          <p:nvPr/>
        </p:nvSpPr>
        <p:spPr>
          <a:xfrm>
            <a:off x="946440" y="2396993"/>
            <a:ext cx="2411478"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TS-1673AU-RP</a:t>
            </a:r>
          </a:p>
        </p:txBody>
      </p:sp>
      <p:sp>
        <p:nvSpPr>
          <p:cNvPr id="3" name="矩形 2">
            <a:extLst>
              <a:ext uri="{FF2B5EF4-FFF2-40B4-BE49-F238E27FC236}">
                <a16:creationId xmlns:a16="http://schemas.microsoft.com/office/drawing/2014/main" id="{4E559301-70DF-1741-AE4D-258D4EA99AF4}"/>
              </a:ext>
            </a:extLst>
          </p:cNvPr>
          <p:cNvSpPr/>
          <p:nvPr/>
        </p:nvSpPr>
        <p:spPr>
          <a:xfrm>
            <a:off x="469335" y="5991400"/>
            <a:ext cx="5626665" cy="646331"/>
          </a:xfrm>
          <a:prstGeom prst="rect">
            <a:avLst/>
          </a:prstGeom>
        </p:spPr>
        <p:txBody>
          <a:bodyPr wrap="square">
            <a:spAutoFit/>
          </a:bodyPr>
          <a:lstStyle/>
          <a:p>
            <a:pPr marL="216000" indent="-171450">
              <a:buFont typeface="Arial" panose="020B0604020202020204" pitchFamily="34" charset="0"/>
              <a:buChar char="•"/>
            </a:pPr>
            <a:r>
              <a:rPr lang="en-US" altLang="zh-TW" sz="1200" b="1">
                <a:latin typeface="Arial" panose="020B0604020202020204" pitchFamily="34" charset="0"/>
                <a:ea typeface="微軟正黑體" panose="020B0604030504040204" pitchFamily="34" charset="-120"/>
                <a:cs typeface="Arial"/>
                <a:sym typeface="Arial" panose="020B0604020202020204" pitchFamily="34" charset="0"/>
              </a:rPr>
              <a:t>TS-873AU/TS-873AU-RP: </a:t>
            </a:r>
          </a:p>
          <a:p>
            <a:pPr marL="216000"/>
            <a:r>
              <a:rPr lang="en-US" altLang="zh-CN" sz="1200">
                <a:latin typeface="Arial" panose="020B0604020202020204" pitchFamily="34" charset="0"/>
                <a:ea typeface="微軟正黑體" panose="020B0604030504040204" pitchFamily="34" charset="-120"/>
                <a:cs typeface="Arial"/>
                <a:sym typeface="Arial" panose="020B0604020202020204" pitchFamily="34" charset="0"/>
              </a:rPr>
              <a:t>Shipping with 1 x PCIe Gen3 x8 slot, </a:t>
            </a:r>
            <a:r>
              <a:rPr lang="en-US" altLang="zh-TW" sz="1200">
                <a:latin typeface="Arial" panose="020B0604020202020204" pitchFamily="34" charset="0"/>
                <a:ea typeface="微軟正黑體" panose="020B0604030504040204" pitchFamily="34" charset="-120"/>
                <a:cs typeface="Arial"/>
                <a:sym typeface="Arial" panose="020B0604020202020204" pitchFamily="34" charset="0"/>
              </a:rPr>
              <a:t>optional bracket and riser card accessories are available for changing to 2 x PCIe Gen3 x4 slots.</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37">
            <a:extLst>
              <a:ext uri="{FF2B5EF4-FFF2-40B4-BE49-F238E27FC236}">
                <a16:creationId xmlns:a16="http://schemas.microsoft.com/office/drawing/2014/main" id="{918D12D8-692F-4B32-AAC0-FC0DB31A0284}"/>
              </a:ext>
            </a:extLst>
          </p:cNvPr>
          <p:cNvSpPr/>
          <p:nvPr/>
        </p:nvSpPr>
        <p:spPr>
          <a:xfrm>
            <a:off x="9011283" y="2471213"/>
            <a:ext cx="1034848"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TS-873AU</a:t>
            </a:r>
          </a:p>
        </p:txBody>
      </p:sp>
      <p:sp>
        <p:nvSpPr>
          <p:cNvPr id="41" name="矩形 40">
            <a:extLst>
              <a:ext uri="{FF2B5EF4-FFF2-40B4-BE49-F238E27FC236}">
                <a16:creationId xmlns:a16="http://schemas.microsoft.com/office/drawing/2014/main" id="{62ACA6F6-DD23-4CC4-A458-E4096C89322B}"/>
              </a:ext>
            </a:extLst>
          </p:cNvPr>
          <p:cNvSpPr/>
          <p:nvPr/>
        </p:nvSpPr>
        <p:spPr>
          <a:xfrm>
            <a:off x="9011283" y="3658961"/>
            <a:ext cx="1288107"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TS-873AU-RP</a:t>
            </a:r>
          </a:p>
        </p:txBody>
      </p:sp>
      <p:pic>
        <p:nvPicPr>
          <p:cNvPr id="42" name="圖片 41">
            <a:extLst>
              <a:ext uri="{FF2B5EF4-FFF2-40B4-BE49-F238E27FC236}">
                <a16:creationId xmlns:a16="http://schemas.microsoft.com/office/drawing/2014/main" id="{5ADA95FB-4639-4E46-8024-6A76852649F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8993367" y="2771435"/>
            <a:ext cx="3198634" cy="815691"/>
          </a:xfrm>
          <a:prstGeom prst="rect">
            <a:avLst/>
          </a:prstGeom>
        </p:spPr>
      </p:pic>
      <p:pic>
        <p:nvPicPr>
          <p:cNvPr id="43" name="圖片 42">
            <a:extLst>
              <a:ext uri="{FF2B5EF4-FFF2-40B4-BE49-F238E27FC236}">
                <a16:creationId xmlns:a16="http://schemas.microsoft.com/office/drawing/2014/main" id="{044D45F7-1EB5-4074-8BA3-4DF1867910E5}"/>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9011283" y="3936323"/>
            <a:ext cx="3179494" cy="853276"/>
          </a:xfrm>
          <a:prstGeom prst="rect">
            <a:avLst/>
          </a:prstGeom>
        </p:spPr>
      </p:pic>
      <p:sp>
        <p:nvSpPr>
          <p:cNvPr id="44" name="手繪多邊形: 圖案 43">
            <a:extLst>
              <a:ext uri="{FF2B5EF4-FFF2-40B4-BE49-F238E27FC236}">
                <a16:creationId xmlns:a16="http://schemas.microsoft.com/office/drawing/2014/main" id="{9FB2F408-F214-4771-BC3A-AF6FA8C4F29D}"/>
              </a:ext>
            </a:extLst>
          </p:cNvPr>
          <p:cNvSpPr/>
          <p:nvPr/>
        </p:nvSpPr>
        <p:spPr>
          <a:xfrm>
            <a:off x="9175750" y="3036888"/>
            <a:ext cx="106363" cy="450851"/>
          </a:xfrm>
          <a:custGeom>
            <a:avLst/>
            <a:gdLst>
              <a:gd name="connsiteX0" fmla="*/ 60325 w 146050"/>
              <a:gd name="connsiteY0" fmla="*/ 361950 h 450850"/>
              <a:gd name="connsiteX1" fmla="*/ 0 w 146050"/>
              <a:gd name="connsiteY1" fmla="*/ 361950 h 450850"/>
              <a:gd name="connsiteX2" fmla="*/ 0 w 146050"/>
              <a:gd name="connsiteY2" fmla="*/ 0 h 450850"/>
              <a:gd name="connsiteX3" fmla="*/ 146050 w 146050"/>
              <a:gd name="connsiteY3" fmla="*/ 0 h 450850"/>
              <a:gd name="connsiteX4" fmla="*/ 146050 w 146050"/>
              <a:gd name="connsiteY4" fmla="*/ 361950 h 450850"/>
              <a:gd name="connsiteX5" fmla="*/ 120650 w 146050"/>
              <a:gd name="connsiteY5" fmla="*/ 360362 h 450850"/>
              <a:gd name="connsiteX6" fmla="*/ 120650 w 146050"/>
              <a:gd name="connsiteY6" fmla="*/ 450850 h 450850"/>
              <a:gd name="connsiteX7" fmla="*/ 47625 w 146050"/>
              <a:gd name="connsiteY7" fmla="*/ 450850 h 450850"/>
              <a:gd name="connsiteX8" fmla="*/ 60325 w 146050"/>
              <a:gd name="connsiteY8" fmla="*/ 361950 h 450850"/>
              <a:gd name="connsiteX0" fmla="*/ 60325 w 146050"/>
              <a:gd name="connsiteY0" fmla="*/ 361950 h 450850"/>
              <a:gd name="connsiteX1" fmla="*/ 0 w 146050"/>
              <a:gd name="connsiteY1" fmla="*/ 361950 h 450850"/>
              <a:gd name="connsiteX2" fmla="*/ 41275 w 146050"/>
              <a:gd name="connsiteY2" fmla="*/ 0 h 450850"/>
              <a:gd name="connsiteX3" fmla="*/ 146050 w 146050"/>
              <a:gd name="connsiteY3" fmla="*/ 0 h 450850"/>
              <a:gd name="connsiteX4" fmla="*/ 146050 w 146050"/>
              <a:gd name="connsiteY4" fmla="*/ 361950 h 450850"/>
              <a:gd name="connsiteX5" fmla="*/ 120650 w 146050"/>
              <a:gd name="connsiteY5" fmla="*/ 360362 h 450850"/>
              <a:gd name="connsiteX6" fmla="*/ 120650 w 146050"/>
              <a:gd name="connsiteY6" fmla="*/ 450850 h 450850"/>
              <a:gd name="connsiteX7" fmla="*/ 47625 w 146050"/>
              <a:gd name="connsiteY7" fmla="*/ 450850 h 450850"/>
              <a:gd name="connsiteX8" fmla="*/ 60325 w 146050"/>
              <a:gd name="connsiteY8" fmla="*/ 361950 h 450850"/>
              <a:gd name="connsiteX0" fmla="*/ 20637 w 106362"/>
              <a:gd name="connsiteY0" fmla="*/ 361950 h 450850"/>
              <a:gd name="connsiteX1" fmla="*/ 0 w 106362"/>
              <a:gd name="connsiteY1" fmla="*/ 365125 h 450850"/>
              <a:gd name="connsiteX2" fmla="*/ 1587 w 106362"/>
              <a:gd name="connsiteY2" fmla="*/ 0 h 450850"/>
              <a:gd name="connsiteX3" fmla="*/ 106362 w 106362"/>
              <a:gd name="connsiteY3" fmla="*/ 0 h 450850"/>
              <a:gd name="connsiteX4" fmla="*/ 106362 w 106362"/>
              <a:gd name="connsiteY4" fmla="*/ 361950 h 450850"/>
              <a:gd name="connsiteX5" fmla="*/ 80962 w 106362"/>
              <a:gd name="connsiteY5" fmla="*/ 360362 h 450850"/>
              <a:gd name="connsiteX6" fmla="*/ 80962 w 106362"/>
              <a:gd name="connsiteY6" fmla="*/ 450850 h 450850"/>
              <a:gd name="connsiteX7" fmla="*/ 7937 w 106362"/>
              <a:gd name="connsiteY7" fmla="*/ 450850 h 450850"/>
              <a:gd name="connsiteX8" fmla="*/ 20637 w 106362"/>
              <a:gd name="connsiteY8" fmla="*/ 361950 h 450850"/>
              <a:gd name="connsiteX0" fmla="*/ 26987 w 106362"/>
              <a:gd name="connsiteY0" fmla="*/ 361950 h 450850"/>
              <a:gd name="connsiteX1" fmla="*/ 0 w 106362"/>
              <a:gd name="connsiteY1" fmla="*/ 365125 h 450850"/>
              <a:gd name="connsiteX2" fmla="*/ 1587 w 106362"/>
              <a:gd name="connsiteY2" fmla="*/ 0 h 450850"/>
              <a:gd name="connsiteX3" fmla="*/ 106362 w 106362"/>
              <a:gd name="connsiteY3" fmla="*/ 0 h 450850"/>
              <a:gd name="connsiteX4" fmla="*/ 106362 w 106362"/>
              <a:gd name="connsiteY4" fmla="*/ 361950 h 450850"/>
              <a:gd name="connsiteX5" fmla="*/ 80962 w 106362"/>
              <a:gd name="connsiteY5" fmla="*/ 360362 h 450850"/>
              <a:gd name="connsiteX6" fmla="*/ 80962 w 106362"/>
              <a:gd name="connsiteY6" fmla="*/ 450850 h 450850"/>
              <a:gd name="connsiteX7" fmla="*/ 7937 w 106362"/>
              <a:gd name="connsiteY7" fmla="*/ 450850 h 450850"/>
              <a:gd name="connsiteX8" fmla="*/ 26987 w 106362"/>
              <a:gd name="connsiteY8" fmla="*/ 361950 h 450850"/>
              <a:gd name="connsiteX0" fmla="*/ 26987 w 106362"/>
              <a:gd name="connsiteY0" fmla="*/ 361950 h 452438"/>
              <a:gd name="connsiteX1" fmla="*/ 0 w 106362"/>
              <a:gd name="connsiteY1" fmla="*/ 365125 h 452438"/>
              <a:gd name="connsiteX2" fmla="*/ 1587 w 106362"/>
              <a:gd name="connsiteY2" fmla="*/ 0 h 452438"/>
              <a:gd name="connsiteX3" fmla="*/ 106362 w 106362"/>
              <a:gd name="connsiteY3" fmla="*/ 0 h 452438"/>
              <a:gd name="connsiteX4" fmla="*/ 106362 w 106362"/>
              <a:gd name="connsiteY4" fmla="*/ 361950 h 452438"/>
              <a:gd name="connsiteX5" fmla="*/ 80962 w 106362"/>
              <a:gd name="connsiteY5" fmla="*/ 360362 h 452438"/>
              <a:gd name="connsiteX6" fmla="*/ 80962 w 106362"/>
              <a:gd name="connsiteY6" fmla="*/ 450850 h 452438"/>
              <a:gd name="connsiteX7" fmla="*/ 20637 w 106362"/>
              <a:gd name="connsiteY7" fmla="*/ 452438 h 452438"/>
              <a:gd name="connsiteX8" fmla="*/ 26987 w 106362"/>
              <a:gd name="connsiteY8" fmla="*/ 361950 h 452438"/>
              <a:gd name="connsiteX0" fmla="*/ 15875 w 106362"/>
              <a:gd name="connsiteY0" fmla="*/ 360363 h 452438"/>
              <a:gd name="connsiteX1" fmla="*/ 0 w 106362"/>
              <a:gd name="connsiteY1" fmla="*/ 365125 h 452438"/>
              <a:gd name="connsiteX2" fmla="*/ 1587 w 106362"/>
              <a:gd name="connsiteY2" fmla="*/ 0 h 452438"/>
              <a:gd name="connsiteX3" fmla="*/ 106362 w 106362"/>
              <a:gd name="connsiteY3" fmla="*/ 0 h 452438"/>
              <a:gd name="connsiteX4" fmla="*/ 106362 w 106362"/>
              <a:gd name="connsiteY4" fmla="*/ 361950 h 452438"/>
              <a:gd name="connsiteX5" fmla="*/ 80962 w 106362"/>
              <a:gd name="connsiteY5" fmla="*/ 360362 h 452438"/>
              <a:gd name="connsiteX6" fmla="*/ 80962 w 106362"/>
              <a:gd name="connsiteY6" fmla="*/ 450850 h 452438"/>
              <a:gd name="connsiteX7" fmla="*/ 20637 w 106362"/>
              <a:gd name="connsiteY7" fmla="*/ 452438 h 452438"/>
              <a:gd name="connsiteX8" fmla="*/ 15875 w 106362"/>
              <a:gd name="connsiteY8" fmla="*/ 360363 h 452438"/>
              <a:gd name="connsiteX0" fmla="*/ 15875 w 106362"/>
              <a:gd name="connsiteY0" fmla="*/ 360363 h 452438"/>
              <a:gd name="connsiteX1" fmla="*/ 0 w 106362"/>
              <a:gd name="connsiteY1" fmla="*/ 365125 h 452438"/>
              <a:gd name="connsiteX2" fmla="*/ 1587 w 106362"/>
              <a:gd name="connsiteY2" fmla="*/ 0 h 452438"/>
              <a:gd name="connsiteX3" fmla="*/ 106362 w 106362"/>
              <a:gd name="connsiteY3" fmla="*/ 0 h 452438"/>
              <a:gd name="connsiteX4" fmla="*/ 106362 w 106362"/>
              <a:gd name="connsiteY4" fmla="*/ 361950 h 452438"/>
              <a:gd name="connsiteX5" fmla="*/ 88900 w 106362"/>
              <a:gd name="connsiteY5" fmla="*/ 360362 h 452438"/>
              <a:gd name="connsiteX6" fmla="*/ 80962 w 106362"/>
              <a:gd name="connsiteY6" fmla="*/ 450850 h 452438"/>
              <a:gd name="connsiteX7" fmla="*/ 20637 w 106362"/>
              <a:gd name="connsiteY7" fmla="*/ 452438 h 452438"/>
              <a:gd name="connsiteX8" fmla="*/ 15875 w 106362"/>
              <a:gd name="connsiteY8" fmla="*/ 360363 h 452438"/>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88900 w 106362"/>
              <a:gd name="connsiteY5" fmla="*/ 360362 h 454025"/>
              <a:gd name="connsiteX6" fmla="*/ 100012 w 106362"/>
              <a:gd name="connsiteY6" fmla="*/ 454025 h 454025"/>
              <a:gd name="connsiteX7" fmla="*/ 20637 w 106362"/>
              <a:gd name="connsiteY7" fmla="*/ 452438 h 454025"/>
              <a:gd name="connsiteX8" fmla="*/ 15875 w 106362"/>
              <a:gd name="connsiteY8" fmla="*/ 360363 h 454025"/>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100012 w 106362"/>
              <a:gd name="connsiteY6" fmla="*/ 454025 h 454025"/>
              <a:gd name="connsiteX7" fmla="*/ 20637 w 106362"/>
              <a:gd name="connsiteY7" fmla="*/ 452438 h 454025"/>
              <a:gd name="connsiteX8" fmla="*/ 15875 w 106362"/>
              <a:gd name="connsiteY8" fmla="*/ 360363 h 454025"/>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100012 w 106362"/>
              <a:gd name="connsiteY6" fmla="*/ 454025 h 454025"/>
              <a:gd name="connsiteX7" fmla="*/ 15874 w 106362"/>
              <a:gd name="connsiteY7" fmla="*/ 450851 h 454025"/>
              <a:gd name="connsiteX8" fmla="*/ 15875 w 106362"/>
              <a:gd name="connsiteY8" fmla="*/ 360363 h 454025"/>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3662 w 106362"/>
              <a:gd name="connsiteY6" fmla="*/ 454025 h 454025"/>
              <a:gd name="connsiteX7" fmla="*/ 15874 w 106362"/>
              <a:gd name="connsiteY7" fmla="*/ 450851 h 454025"/>
              <a:gd name="connsiteX8" fmla="*/ 15875 w 106362"/>
              <a:gd name="connsiteY8" fmla="*/ 360363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3662 w 106362"/>
              <a:gd name="connsiteY6" fmla="*/ 454025 h 454025"/>
              <a:gd name="connsiteX7" fmla="*/ 15874 w 106362"/>
              <a:gd name="connsiteY7" fmla="*/ 450851 h 454025"/>
              <a:gd name="connsiteX8" fmla="*/ 20638 w 106362"/>
              <a:gd name="connsiteY8" fmla="*/ 368301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3662 w 106362"/>
              <a:gd name="connsiteY6" fmla="*/ 454025 h 454025"/>
              <a:gd name="connsiteX7" fmla="*/ 20636 w 106362"/>
              <a:gd name="connsiteY7" fmla="*/ 450851 h 454025"/>
              <a:gd name="connsiteX8" fmla="*/ 20638 w 106362"/>
              <a:gd name="connsiteY8" fmla="*/ 368301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8424 w 106362"/>
              <a:gd name="connsiteY6" fmla="*/ 454025 h 454025"/>
              <a:gd name="connsiteX7" fmla="*/ 20636 w 106362"/>
              <a:gd name="connsiteY7" fmla="*/ 450851 h 454025"/>
              <a:gd name="connsiteX8" fmla="*/ 20638 w 106362"/>
              <a:gd name="connsiteY8" fmla="*/ 368301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6712 h 454025"/>
              <a:gd name="connsiteX6" fmla="*/ 98424 w 106362"/>
              <a:gd name="connsiteY6" fmla="*/ 454025 h 454025"/>
              <a:gd name="connsiteX7" fmla="*/ 20636 w 106362"/>
              <a:gd name="connsiteY7" fmla="*/ 450851 h 454025"/>
              <a:gd name="connsiteX8" fmla="*/ 20638 w 106362"/>
              <a:gd name="connsiteY8" fmla="*/ 368301 h 454025"/>
              <a:gd name="connsiteX0" fmla="*/ 20638 w 107950"/>
              <a:gd name="connsiteY0" fmla="*/ 368301 h 454025"/>
              <a:gd name="connsiteX1" fmla="*/ 0 w 107950"/>
              <a:gd name="connsiteY1" fmla="*/ 365125 h 454025"/>
              <a:gd name="connsiteX2" fmla="*/ 1587 w 107950"/>
              <a:gd name="connsiteY2" fmla="*/ 0 h 454025"/>
              <a:gd name="connsiteX3" fmla="*/ 106362 w 107950"/>
              <a:gd name="connsiteY3" fmla="*/ 0 h 454025"/>
              <a:gd name="connsiteX4" fmla="*/ 107950 w 107950"/>
              <a:gd name="connsiteY4" fmla="*/ 369888 h 454025"/>
              <a:gd name="connsiteX5" fmla="*/ 95250 w 107950"/>
              <a:gd name="connsiteY5" fmla="*/ 366712 h 454025"/>
              <a:gd name="connsiteX6" fmla="*/ 98424 w 107950"/>
              <a:gd name="connsiteY6" fmla="*/ 454025 h 454025"/>
              <a:gd name="connsiteX7" fmla="*/ 20636 w 107950"/>
              <a:gd name="connsiteY7" fmla="*/ 450851 h 454025"/>
              <a:gd name="connsiteX8" fmla="*/ 20638 w 107950"/>
              <a:gd name="connsiteY8" fmla="*/ 368301 h 454025"/>
              <a:gd name="connsiteX0" fmla="*/ 19051 w 106363"/>
              <a:gd name="connsiteY0" fmla="*/ 368301 h 454025"/>
              <a:gd name="connsiteX1" fmla="*/ 1588 w 106363"/>
              <a:gd name="connsiteY1" fmla="*/ 365125 h 454025"/>
              <a:gd name="connsiteX2" fmla="*/ 0 w 106363"/>
              <a:gd name="connsiteY2" fmla="*/ 0 h 454025"/>
              <a:gd name="connsiteX3" fmla="*/ 104775 w 106363"/>
              <a:gd name="connsiteY3" fmla="*/ 0 h 454025"/>
              <a:gd name="connsiteX4" fmla="*/ 106363 w 106363"/>
              <a:gd name="connsiteY4" fmla="*/ 369888 h 454025"/>
              <a:gd name="connsiteX5" fmla="*/ 93663 w 106363"/>
              <a:gd name="connsiteY5" fmla="*/ 366712 h 454025"/>
              <a:gd name="connsiteX6" fmla="*/ 96837 w 106363"/>
              <a:gd name="connsiteY6" fmla="*/ 454025 h 454025"/>
              <a:gd name="connsiteX7" fmla="*/ 19049 w 106363"/>
              <a:gd name="connsiteY7" fmla="*/ 450851 h 454025"/>
              <a:gd name="connsiteX8" fmla="*/ 19051 w 106363"/>
              <a:gd name="connsiteY8" fmla="*/ 368301 h 454025"/>
              <a:gd name="connsiteX0" fmla="*/ 19051 w 106363"/>
              <a:gd name="connsiteY0" fmla="*/ 365126 h 454025"/>
              <a:gd name="connsiteX1" fmla="*/ 1588 w 106363"/>
              <a:gd name="connsiteY1" fmla="*/ 365125 h 454025"/>
              <a:gd name="connsiteX2" fmla="*/ 0 w 106363"/>
              <a:gd name="connsiteY2" fmla="*/ 0 h 454025"/>
              <a:gd name="connsiteX3" fmla="*/ 104775 w 106363"/>
              <a:gd name="connsiteY3" fmla="*/ 0 h 454025"/>
              <a:gd name="connsiteX4" fmla="*/ 106363 w 106363"/>
              <a:gd name="connsiteY4" fmla="*/ 369888 h 454025"/>
              <a:gd name="connsiteX5" fmla="*/ 93663 w 106363"/>
              <a:gd name="connsiteY5" fmla="*/ 366712 h 454025"/>
              <a:gd name="connsiteX6" fmla="*/ 96837 w 106363"/>
              <a:gd name="connsiteY6" fmla="*/ 454025 h 454025"/>
              <a:gd name="connsiteX7" fmla="*/ 19049 w 106363"/>
              <a:gd name="connsiteY7" fmla="*/ 450851 h 454025"/>
              <a:gd name="connsiteX8" fmla="*/ 19051 w 106363"/>
              <a:gd name="connsiteY8" fmla="*/ 365126 h 454025"/>
              <a:gd name="connsiteX0" fmla="*/ 19051 w 106363"/>
              <a:gd name="connsiteY0" fmla="*/ 365126 h 450851"/>
              <a:gd name="connsiteX1" fmla="*/ 1588 w 106363"/>
              <a:gd name="connsiteY1" fmla="*/ 365125 h 450851"/>
              <a:gd name="connsiteX2" fmla="*/ 0 w 106363"/>
              <a:gd name="connsiteY2" fmla="*/ 0 h 450851"/>
              <a:gd name="connsiteX3" fmla="*/ 104775 w 106363"/>
              <a:gd name="connsiteY3" fmla="*/ 0 h 450851"/>
              <a:gd name="connsiteX4" fmla="*/ 106363 w 106363"/>
              <a:gd name="connsiteY4" fmla="*/ 369888 h 450851"/>
              <a:gd name="connsiteX5" fmla="*/ 93663 w 106363"/>
              <a:gd name="connsiteY5" fmla="*/ 366712 h 450851"/>
              <a:gd name="connsiteX6" fmla="*/ 92075 w 106363"/>
              <a:gd name="connsiteY6" fmla="*/ 450850 h 450851"/>
              <a:gd name="connsiteX7" fmla="*/ 19049 w 106363"/>
              <a:gd name="connsiteY7" fmla="*/ 450851 h 450851"/>
              <a:gd name="connsiteX8" fmla="*/ 19051 w 106363"/>
              <a:gd name="connsiteY8" fmla="*/ 365126 h 450851"/>
              <a:gd name="connsiteX0" fmla="*/ 19051 w 106363"/>
              <a:gd name="connsiteY0" fmla="*/ 365126 h 450851"/>
              <a:gd name="connsiteX1" fmla="*/ 1588 w 106363"/>
              <a:gd name="connsiteY1" fmla="*/ 365125 h 450851"/>
              <a:gd name="connsiteX2" fmla="*/ 0 w 106363"/>
              <a:gd name="connsiteY2" fmla="*/ 0 h 450851"/>
              <a:gd name="connsiteX3" fmla="*/ 104775 w 106363"/>
              <a:gd name="connsiteY3" fmla="*/ 0 h 450851"/>
              <a:gd name="connsiteX4" fmla="*/ 106363 w 106363"/>
              <a:gd name="connsiteY4" fmla="*/ 369888 h 450851"/>
              <a:gd name="connsiteX5" fmla="*/ 93663 w 106363"/>
              <a:gd name="connsiteY5" fmla="*/ 368300 h 450851"/>
              <a:gd name="connsiteX6" fmla="*/ 92075 w 106363"/>
              <a:gd name="connsiteY6" fmla="*/ 450850 h 450851"/>
              <a:gd name="connsiteX7" fmla="*/ 19049 w 106363"/>
              <a:gd name="connsiteY7" fmla="*/ 450851 h 450851"/>
              <a:gd name="connsiteX8" fmla="*/ 19051 w 106363"/>
              <a:gd name="connsiteY8" fmla="*/ 365126 h 450851"/>
              <a:gd name="connsiteX0" fmla="*/ 19051 w 106363"/>
              <a:gd name="connsiteY0" fmla="*/ 365126 h 450851"/>
              <a:gd name="connsiteX1" fmla="*/ 1588 w 106363"/>
              <a:gd name="connsiteY1" fmla="*/ 365125 h 450851"/>
              <a:gd name="connsiteX2" fmla="*/ 0 w 106363"/>
              <a:gd name="connsiteY2" fmla="*/ 0 h 450851"/>
              <a:gd name="connsiteX3" fmla="*/ 104775 w 106363"/>
              <a:gd name="connsiteY3" fmla="*/ 0 h 450851"/>
              <a:gd name="connsiteX4" fmla="*/ 106363 w 106363"/>
              <a:gd name="connsiteY4" fmla="*/ 369888 h 450851"/>
              <a:gd name="connsiteX5" fmla="*/ 93663 w 106363"/>
              <a:gd name="connsiteY5" fmla="*/ 368300 h 450851"/>
              <a:gd name="connsiteX6" fmla="*/ 92075 w 106363"/>
              <a:gd name="connsiteY6" fmla="*/ 450850 h 450851"/>
              <a:gd name="connsiteX7" fmla="*/ 19049 w 106363"/>
              <a:gd name="connsiteY7" fmla="*/ 450851 h 450851"/>
              <a:gd name="connsiteX8" fmla="*/ 19051 w 106363"/>
              <a:gd name="connsiteY8" fmla="*/ 365126 h 45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63" h="450851">
                <a:moveTo>
                  <a:pt x="19051" y="365126"/>
                </a:moveTo>
                <a:lnTo>
                  <a:pt x="1588" y="365125"/>
                </a:lnTo>
                <a:cubicBezTo>
                  <a:pt x="1059" y="243417"/>
                  <a:pt x="529" y="121708"/>
                  <a:pt x="0" y="0"/>
                </a:cubicBezTo>
                <a:lnTo>
                  <a:pt x="104775" y="0"/>
                </a:lnTo>
                <a:cubicBezTo>
                  <a:pt x="105304" y="123296"/>
                  <a:pt x="105834" y="246592"/>
                  <a:pt x="106363" y="369888"/>
                </a:cubicBezTo>
                <a:lnTo>
                  <a:pt x="93663" y="368300"/>
                </a:lnTo>
                <a:cubicBezTo>
                  <a:pt x="93134" y="399521"/>
                  <a:pt x="92604" y="419629"/>
                  <a:pt x="92075" y="450850"/>
                </a:cubicBezTo>
                <a:lnTo>
                  <a:pt x="19049" y="450851"/>
                </a:lnTo>
                <a:cubicBezTo>
                  <a:pt x="19049" y="420688"/>
                  <a:pt x="19051" y="395289"/>
                  <a:pt x="19051" y="365126"/>
                </a:cubicBezTo>
                <a:close/>
              </a:path>
            </a:pathLst>
          </a:cu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手繪多邊形: 圖案 44">
            <a:extLst>
              <a:ext uri="{FF2B5EF4-FFF2-40B4-BE49-F238E27FC236}">
                <a16:creationId xmlns:a16="http://schemas.microsoft.com/office/drawing/2014/main" id="{69DCD833-FFCD-459C-A035-25EC1850C7A1}"/>
              </a:ext>
            </a:extLst>
          </p:cNvPr>
          <p:cNvSpPr/>
          <p:nvPr/>
        </p:nvSpPr>
        <p:spPr>
          <a:xfrm>
            <a:off x="9180513" y="4201530"/>
            <a:ext cx="106363" cy="450851"/>
          </a:xfrm>
          <a:custGeom>
            <a:avLst/>
            <a:gdLst>
              <a:gd name="connsiteX0" fmla="*/ 60325 w 146050"/>
              <a:gd name="connsiteY0" fmla="*/ 361950 h 450850"/>
              <a:gd name="connsiteX1" fmla="*/ 0 w 146050"/>
              <a:gd name="connsiteY1" fmla="*/ 361950 h 450850"/>
              <a:gd name="connsiteX2" fmla="*/ 0 w 146050"/>
              <a:gd name="connsiteY2" fmla="*/ 0 h 450850"/>
              <a:gd name="connsiteX3" fmla="*/ 146050 w 146050"/>
              <a:gd name="connsiteY3" fmla="*/ 0 h 450850"/>
              <a:gd name="connsiteX4" fmla="*/ 146050 w 146050"/>
              <a:gd name="connsiteY4" fmla="*/ 361950 h 450850"/>
              <a:gd name="connsiteX5" fmla="*/ 120650 w 146050"/>
              <a:gd name="connsiteY5" fmla="*/ 360362 h 450850"/>
              <a:gd name="connsiteX6" fmla="*/ 120650 w 146050"/>
              <a:gd name="connsiteY6" fmla="*/ 450850 h 450850"/>
              <a:gd name="connsiteX7" fmla="*/ 47625 w 146050"/>
              <a:gd name="connsiteY7" fmla="*/ 450850 h 450850"/>
              <a:gd name="connsiteX8" fmla="*/ 60325 w 146050"/>
              <a:gd name="connsiteY8" fmla="*/ 361950 h 450850"/>
              <a:gd name="connsiteX0" fmla="*/ 60325 w 146050"/>
              <a:gd name="connsiteY0" fmla="*/ 361950 h 450850"/>
              <a:gd name="connsiteX1" fmla="*/ 0 w 146050"/>
              <a:gd name="connsiteY1" fmla="*/ 361950 h 450850"/>
              <a:gd name="connsiteX2" fmla="*/ 41275 w 146050"/>
              <a:gd name="connsiteY2" fmla="*/ 0 h 450850"/>
              <a:gd name="connsiteX3" fmla="*/ 146050 w 146050"/>
              <a:gd name="connsiteY3" fmla="*/ 0 h 450850"/>
              <a:gd name="connsiteX4" fmla="*/ 146050 w 146050"/>
              <a:gd name="connsiteY4" fmla="*/ 361950 h 450850"/>
              <a:gd name="connsiteX5" fmla="*/ 120650 w 146050"/>
              <a:gd name="connsiteY5" fmla="*/ 360362 h 450850"/>
              <a:gd name="connsiteX6" fmla="*/ 120650 w 146050"/>
              <a:gd name="connsiteY6" fmla="*/ 450850 h 450850"/>
              <a:gd name="connsiteX7" fmla="*/ 47625 w 146050"/>
              <a:gd name="connsiteY7" fmla="*/ 450850 h 450850"/>
              <a:gd name="connsiteX8" fmla="*/ 60325 w 146050"/>
              <a:gd name="connsiteY8" fmla="*/ 361950 h 450850"/>
              <a:gd name="connsiteX0" fmla="*/ 20637 w 106362"/>
              <a:gd name="connsiteY0" fmla="*/ 361950 h 450850"/>
              <a:gd name="connsiteX1" fmla="*/ 0 w 106362"/>
              <a:gd name="connsiteY1" fmla="*/ 365125 h 450850"/>
              <a:gd name="connsiteX2" fmla="*/ 1587 w 106362"/>
              <a:gd name="connsiteY2" fmla="*/ 0 h 450850"/>
              <a:gd name="connsiteX3" fmla="*/ 106362 w 106362"/>
              <a:gd name="connsiteY3" fmla="*/ 0 h 450850"/>
              <a:gd name="connsiteX4" fmla="*/ 106362 w 106362"/>
              <a:gd name="connsiteY4" fmla="*/ 361950 h 450850"/>
              <a:gd name="connsiteX5" fmla="*/ 80962 w 106362"/>
              <a:gd name="connsiteY5" fmla="*/ 360362 h 450850"/>
              <a:gd name="connsiteX6" fmla="*/ 80962 w 106362"/>
              <a:gd name="connsiteY6" fmla="*/ 450850 h 450850"/>
              <a:gd name="connsiteX7" fmla="*/ 7937 w 106362"/>
              <a:gd name="connsiteY7" fmla="*/ 450850 h 450850"/>
              <a:gd name="connsiteX8" fmla="*/ 20637 w 106362"/>
              <a:gd name="connsiteY8" fmla="*/ 361950 h 450850"/>
              <a:gd name="connsiteX0" fmla="*/ 26987 w 106362"/>
              <a:gd name="connsiteY0" fmla="*/ 361950 h 450850"/>
              <a:gd name="connsiteX1" fmla="*/ 0 w 106362"/>
              <a:gd name="connsiteY1" fmla="*/ 365125 h 450850"/>
              <a:gd name="connsiteX2" fmla="*/ 1587 w 106362"/>
              <a:gd name="connsiteY2" fmla="*/ 0 h 450850"/>
              <a:gd name="connsiteX3" fmla="*/ 106362 w 106362"/>
              <a:gd name="connsiteY3" fmla="*/ 0 h 450850"/>
              <a:gd name="connsiteX4" fmla="*/ 106362 w 106362"/>
              <a:gd name="connsiteY4" fmla="*/ 361950 h 450850"/>
              <a:gd name="connsiteX5" fmla="*/ 80962 w 106362"/>
              <a:gd name="connsiteY5" fmla="*/ 360362 h 450850"/>
              <a:gd name="connsiteX6" fmla="*/ 80962 w 106362"/>
              <a:gd name="connsiteY6" fmla="*/ 450850 h 450850"/>
              <a:gd name="connsiteX7" fmla="*/ 7937 w 106362"/>
              <a:gd name="connsiteY7" fmla="*/ 450850 h 450850"/>
              <a:gd name="connsiteX8" fmla="*/ 26987 w 106362"/>
              <a:gd name="connsiteY8" fmla="*/ 361950 h 450850"/>
              <a:gd name="connsiteX0" fmla="*/ 26987 w 106362"/>
              <a:gd name="connsiteY0" fmla="*/ 361950 h 452438"/>
              <a:gd name="connsiteX1" fmla="*/ 0 w 106362"/>
              <a:gd name="connsiteY1" fmla="*/ 365125 h 452438"/>
              <a:gd name="connsiteX2" fmla="*/ 1587 w 106362"/>
              <a:gd name="connsiteY2" fmla="*/ 0 h 452438"/>
              <a:gd name="connsiteX3" fmla="*/ 106362 w 106362"/>
              <a:gd name="connsiteY3" fmla="*/ 0 h 452438"/>
              <a:gd name="connsiteX4" fmla="*/ 106362 w 106362"/>
              <a:gd name="connsiteY4" fmla="*/ 361950 h 452438"/>
              <a:gd name="connsiteX5" fmla="*/ 80962 w 106362"/>
              <a:gd name="connsiteY5" fmla="*/ 360362 h 452438"/>
              <a:gd name="connsiteX6" fmla="*/ 80962 w 106362"/>
              <a:gd name="connsiteY6" fmla="*/ 450850 h 452438"/>
              <a:gd name="connsiteX7" fmla="*/ 20637 w 106362"/>
              <a:gd name="connsiteY7" fmla="*/ 452438 h 452438"/>
              <a:gd name="connsiteX8" fmla="*/ 26987 w 106362"/>
              <a:gd name="connsiteY8" fmla="*/ 361950 h 452438"/>
              <a:gd name="connsiteX0" fmla="*/ 15875 w 106362"/>
              <a:gd name="connsiteY0" fmla="*/ 360363 h 452438"/>
              <a:gd name="connsiteX1" fmla="*/ 0 w 106362"/>
              <a:gd name="connsiteY1" fmla="*/ 365125 h 452438"/>
              <a:gd name="connsiteX2" fmla="*/ 1587 w 106362"/>
              <a:gd name="connsiteY2" fmla="*/ 0 h 452438"/>
              <a:gd name="connsiteX3" fmla="*/ 106362 w 106362"/>
              <a:gd name="connsiteY3" fmla="*/ 0 h 452438"/>
              <a:gd name="connsiteX4" fmla="*/ 106362 w 106362"/>
              <a:gd name="connsiteY4" fmla="*/ 361950 h 452438"/>
              <a:gd name="connsiteX5" fmla="*/ 80962 w 106362"/>
              <a:gd name="connsiteY5" fmla="*/ 360362 h 452438"/>
              <a:gd name="connsiteX6" fmla="*/ 80962 w 106362"/>
              <a:gd name="connsiteY6" fmla="*/ 450850 h 452438"/>
              <a:gd name="connsiteX7" fmla="*/ 20637 w 106362"/>
              <a:gd name="connsiteY7" fmla="*/ 452438 h 452438"/>
              <a:gd name="connsiteX8" fmla="*/ 15875 w 106362"/>
              <a:gd name="connsiteY8" fmla="*/ 360363 h 452438"/>
              <a:gd name="connsiteX0" fmla="*/ 15875 w 106362"/>
              <a:gd name="connsiteY0" fmla="*/ 360363 h 452438"/>
              <a:gd name="connsiteX1" fmla="*/ 0 w 106362"/>
              <a:gd name="connsiteY1" fmla="*/ 365125 h 452438"/>
              <a:gd name="connsiteX2" fmla="*/ 1587 w 106362"/>
              <a:gd name="connsiteY2" fmla="*/ 0 h 452438"/>
              <a:gd name="connsiteX3" fmla="*/ 106362 w 106362"/>
              <a:gd name="connsiteY3" fmla="*/ 0 h 452438"/>
              <a:gd name="connsiteX4" fmla="*/ 106362 w 106362"/>
              <a:gd name="connsiteY4" fmla="*/ 361950 h 452438"/>
              <a:gd name="connsiteX5" fmla="*/ 88900 w 106362"/>
              <a:gd name="connsiteY5" fmla="*/ 360362 h 452438"/>
              <a:gd name="connsiteX6" fmla="*/ 80962 w 106362"/>
              <a:gd name="connsiteY6" fmla="*/ 450850 h 452438"/>
              <a:gd name="connsiteX7" fmla="*/ 20637 w 106362"/>
              <a:gd name="connsiteY7" fmla="*/ 452438 h 452438"/>
              <a:gd name="connsiteX8" fmla="*/ 15875 w 106362"/>
              <a:gd name="connsiteY8" fmla="*/ 360363 h 452438"/>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88900 w 106362"/>
              <a:gd name="connsiteY5" fmla="*/ 360362 h 454025"/>
              <a:gd name="connsiteX6" fmla="*/ 100012 w 106362"/>
              <a:gd name="connsiteY6" fmla="*/ 454025 h 454025"/>
              <a:gd name="connsiteX7" fmla="*/ 20637 w 106362"/>
              <a:gd name="connsiteY7" fmla="*/ 452438 h 454025"/>
              <a:gd name="connsiteX8" fmla="*/ 15875 w 106362"/>
              <a:gd name="connsiteY8" fmla="*/ 360363 h 454025"/>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100012 w 106362"/>
              <a:gd name="connsiteY6" fmla="*/ 454025 h 454025"/>
              <a:gd name="connsiteX7" fmla="*/ 20637 w 106362"/>
              <a:gd name="connsiteY7" fmla="*/ 452438 h 454025"/>
              <a:gd name="connsiteX8" fmla="*/ 15875 w 106362"/>
              <a:gd name="connsiteY8" fmla="*/ 360363 h 454025"/>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100012 w 106362"/>
              <a:gd name="connsiteY6" fmla="*/ 454025 h 454025"/>
              <a:gd name="connsiteX7" fmla="*/ 15874 w 106362"/>
              <a:gd name="connsiteY7" fmla="*/ 450851 h 454025"/>
              <a:gd name="connsiteX8" fmla="*/ 15875 w 106362"/>
              <a:gd name="connsiteY8" fmla="*/ 360363 h 454025"/>
              <a:gd name="connsiteX0" fmla="*/ 15875 w 106362"/>
              <a:gd name="connsiteY0" fmla="*/ 360363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3662 w 106362"/>
              <a:gd name="connsiteY6" fmla="*/ 454025 h 454025"/>
              <a:gd name="connsiteX7" fmla="*/ 15874 w 106362"/>
              <a:gd name="connsiteY7" fmla="*/ 450851 h 454025"/>
              <a:gd name="connsiteX8" fmla="*/ 15875 w 106362"/>
              <a:gd name="connsiteY8" fmla="*/ 360363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3662 w 106362"/>
              <a:gd name="connsiteY6" fmla="*/ 454025 h 454025"/>
              <a:gd name="connsiteX7" fmla="*/ 15874 w 106362"/>
              <a:gd name="connsiteY7" fmla="*/ 450851 h 454025"/>
              <a:gd name="connsiteX8" fmla="*/ 20638 w 106362"/>
              <a:gd name="connsiteY8" fmla="*/ 368301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3662 w 106362"/>
              <a:gd name="connsiteY6" fmla="*/ 454025 h 454025"/>
              <a:gd name="connsiteX7" fmla="*/ 20636 w 106362"/>
              <a:gd name="connsiteY7" fmla="*/ 450851 h 454025"/>
              <a:gd name="connsiteX8" fmla="*/ 20638 w 106362"/>
              <a:gd name="connsiteY8" fmla="*/ 368301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0362 h 454025"/>
              <a:gd name="connsiteX6" fmla="*/ 98424 w 106362"/>
              <a:gd name="connsiteY6" fmla="*/ 454025 h 454025"/>
              <a:gd name="connsiteX7" fmla="*/ 20636 w 106362"/>
              <a:gd name="connsiteY7" fmla="*/ 450851 h 454025"/>
              <a:gd name="connsiteX8" fmla="*/ 20638 w 106362"/>
              <a:gd name="connsiteY8" fmla="*/ 368301 h 454025"/>
              <a:gd name="connsiteX0" fmla="*/ 20638 w 106362"/>
              <a:gd name="connsiteY0" fmla="*/ 368301 h 454025"/>
              <a:gd name="connsiteX1" fmla="*/ 0 w 106362"/>
              <a:gd name="connsiteY1" fmla="*/ 365125 h 454025"/>
              <a:gd name="connsiteX2" fmla="*/ 1587 w 106362"/>
              <a:gd name="connsiteY2" fmla="*/ 0 h 454025"/>
              <a:gd name="connsiteX3" fmla="*/ 106362 w 106362"/>
              <a:gd name="connsiteY3" fmla="*/ 0 h 454025"/>
              <a:gd name="connsiteX4" fmla="*/ 106362 w 106362"/>
              <a:gd name="connsiteY4" fmla="*/ 361950 h 454025"/>
              <a:gd name="connsiteX5" fmla="*/ 95250 w 106362"/>
              <a:gd name="connsiteY5" fmla="*/ 366712 h 454025"/>
              <a:gd name="connsiteX6" fmla="*/ 98424 w 106362"/>
              <a:gd name="connsiteY6" fmla="*/ 454025 h 454025"/>
              <a:gd name="connsiteX7" fmla="*/ 20636 w 106362"/>
              <a:gd name="connsiteY7" fmla="*/ 450851 h 454025"/>
              <a:gd name="connsiteX8" fmla="*/ 20638 w 106362"/>
              <a:gd name="connsiteY8" fmla="*/ 368301 h 454025"/>
              <a:gd name="connsiteX0" fmla="*/ 20638 w 107950"/>
              <a:gd name="connsiteY0" fmla="*/ 368301 h 454025"/>
              <a:gd name="connsiteX1" fmla="*/ 0 w 107950"/>
              <a:gd name="connsiteY1" fmla="*/ 365125 h 454025"/>
              <a:gd name="connsiteX2" fmla="*/ 1587 w 107950"/>
              <a:gd name="connsiteY2" fmla="*/ 0 h 454025"/>
              <a:gd name="connsiteX3" fmla="*/ 106362 w 107950"/>
              <a:gd name="connsiteY3" fmla="*/ 0 h 454025"/>
              <a:gd name="connsiteX4" fmla="*/ 107950 w 107950"/>
              <a:gd name="connsiteY4" fmla="*/ 369888 h 454025"/>
              <a:gd name="connsiteX5" fmla="*/ 95250 w 107950"/>
              <a:gd name="connsiteY5" fmla="*/ 366712 h 454025"/>
              <a:gd name="connsiteX6" fmla="*/ 98424 w 107950"/>
              <a:gd name="connsiteY6" fmla="*/ 454025 h 454025"/>
              <a:gd name="connsiteX7" fmla="*/ 20636 w 107950"/>
              <a:gd name="connsiteY7" fmla="*/ 450851 h 454025"/>
              <a:gd name="connsiteX8" fmla="*/ 20638 w 107950"/>
              <a:gd name="connsiteY8" fmla="*/ 368301 h 454025"/>
              <a:gd name="connsiteX0" fmla="*/ 19051 w 106363"/>
              <a:gd name="connsiteY0" fmla="*/ 368301 h 454025"/>
              <a:gd name="connsiteX1" fmla="*/ 1588 w 106363"/>
              <a:gd name="connsiteY1" fmla="*/ 365125 h 454025"/>
              <a:gd name="connsiteX2" fmla="*/ 0 w 106363"/>
              <a:gd name="connsiteY2" fmla="*/ 0 h 454025"/>
              <a:gd name="connsiteX3" fmla="*/ 104775 w 106363"/>
              <a:gd name="connsiteY3" fmla="*/ 0 h 454025"/>
              <a:gd name="connsiteX4" fmla="*/ 106363 w 106363"/>
              <a:gd name="connsiteY4" fmla="*/ 369888 h 454025"/>
              <a:gd name="connsiteX5" fmla="*/ 93663 w 106363"/>
              <a:gd name="connsiteY5" fmla="*/ 366712 h 454025"/>
              <a:gd name="connsiteX6" fmla="*/ 96837 w 106363"/>
              <a:gd name="connsiteY6" fmla="*/ 454025 h 454025"/>
              <a:gd name="connsiteX7" fmla="*/ 19049 w 106363"/>
              <a:gd name="connsiteY7" fmla="*/ 450851 h 454025"/>
              <a:gd name="connsiteX8" fmla="*/ 19051 w 106363"/>
              <a:gd name="connsiteY8" fmla="*/ 368301 h 454025"/>
              <a:gd name="connsiteX0" fmla="*/ 19051 w 106363"/>
              <a:gd name="connsiteY0" fmla="*/ 365126 h 454025"/>
              <a:gd name="connsiteX1" fmla="*/ 1588 w 106363"/>
              <a:gd name="connsiteY1" fmla="*/ 365125 h 454025"/>
              <a:gd name="connsiteX2" fmla="*/ 0 w 106363"/>
              <a:gd name="connsiteY2" fmla="*/ 0 h 454025"/>
              <a:gd name="connsiteX3" fmla="*/ 104775 w 106363"/>
              <a:gd name="connsiteY3" fmla="*/ 0 h 454025"/>
              <a:gd name="connsiteX4" fmla="*/ 106363 w 106363"/>
              <a:gd name="connsiteY4" fmla="*/ 369888 h 454025"/>
              <a:gd name="connsiteX5" fmla="*/ 93663 w 106363"/>
              <a:gd name="connsiteY5" fmla="*/ 366712 h 454025"/>
              <a:gd name="connsiteX6" fmla="*/ 96837 w 106363"/>
              <a:gd name="connsiteY6" fmla="*/ 454025 h 454025"/>
              <a:gd name="connsiteX7" fmla="*/ 19049 w 106363"/>
              <a:gd name="connsiteY7" fmla="*/ 450851 h 454025"/>
              <a:gd name="connsiteX8" fmla="*/ 19051 w 106363"/>
              <a:gd name="connsiteY8" fmla="*/ 365126 h 454025"/>
              <a:gd name="connsiteX0" fmla="*/ 19051 w 106363"/>
              <a:gd name="connsiteY0" fmla="*/ 365126 h 450851"/>
              <a:gd name="connsiteX1" fmla="*/ 1588 w 106363"/>
              <a:gd name="connsiteY1" fmla="*/ 365125 h 450851"/>
              <a:gd name="connsiteX2" fmla="*/ 0 w 106363"/>
              <a:gd name="connsiteY2" fmla="*/ 0 h 450851"/>
              <a:gd name="connsiteX3" fmla="*/ 104775 w 106363"/>
              <a:gd name="connsiteY3" fmla="*/ 0 h 450851"/>
              <a:gd name="connsiteX4" fmla="*/ 106363 w 106363"/>
              <a:gd name="connsiteY4" fmla="*/ 369888 h 450851"/>
              <a:gd name="connsiteX5" fmla="*/ 93663 w 106363"/>
              <a:gd name="connsiteY5" fmla="*/ 366712 h 450851"/>
              <a:gd name="connsiteX6" fmla="*/ 92075 w 106363"/>
              <a:gd name="connsiteY6" fmla="*/ 450850 h 450851"/>
              <a:gd name="connsiteX7" fmla="*/ 19049 w 106363"/>
              <a:gd name="connsiteY7" fmla="*/ 450851 h 450851"/>
              <a:gd name="connsiteX8" fmla="*/ 19051 w 106363"/>
              <a:gd name="connsiteY8" fmla="*/ 365126 h 450851"/>
              <a:gd name="connsiteX0" fmla="*/ 19051 w 106363"/>
              <a:gd name="connsiteY0" fmla="*/ 365126 h 450851"/>
              <a:gd name="connsiteX1" fmla="*/ 1588 w 106363"/>
              <a:gd name="connsiteY1" fmla="*/ 365125 h 450851"/>
              <a:gd name="connsiteX2" fmla="*/ 0 w 106363"/>
              <a:gd name="connsiteY2" fmla="*/ 0 h 450851"/>
              <a:gd name="connsiteX3" fmla="*/ 104775 w 106363"/>
              <a:gd name="connsiteY3" fmla="*/ 0 h 450851"/>
              <a:gd name="connsiteX4" fmla="*/ 106363 w 106363"/>
              <a:gd name="connsiteY4" fmla="*/ 369888 h 450851"/>
              <a:gd name="connsiteX5" fmla="*/ 93663 w 106363"/>
              <a:gd name="connsiteY5" fmla="*/ 368300 h 450851"/>
              <a:gd name="connsiteX6" fmla="*/ 92075 w 106363"/>
              <a:gd name="connsiteY6" fmla="*/ 450850 h 450851"/>
              <a:gd name="connsiteX7" fmla="*/ 19049 w 106363"/>
              <a:gd name="connsiteY7" fmla="*/ 450851 h 450851"/>
              <a:gd name="connsiteX8" fmla="*/ 19051 w 106363"/>
              <a:gd name="connsiteY8" fmla="*/ 365126 h 450851"/>
              <a:gd name="connsiteX0" fmla="*/ 19051 w 106363"/>
              <a:gd name="connsiteY0" fmla="*/ 365126 h 450851"/>
              <a:gd name="connsiteX1" fmla="*/ 1588 w 106363"/>
              <a:gd name="connsiteY1" fmla="*/ 365125 h 450851"/>
              <a:gd name="connsiteX2" fmla="*/ 0 w 106363"/>
              <a:gd name="connsiteY2" fmla="*/ 0 h 450851"/>
              <a:gd name="connsiteX3" fmla="*/ 104775 w 106363"/>
              <a:gd name="connsiteY3" fmla="*/ 0 h 450851"/>
              <a:gd name="connsiteX4" fmla="*/ 106363 w 106363"/>
              <a:gd name="connsiteY4" fmla="*/ 369888 h 450851"/>
              <a:gd name="connsiteX5" fmla="*/ 93663 w 106363"/>
              <a:gd name="connsiteY5" fmla="*/ 368300 h 450851"/>
              <a:gd name="connsiteX6" fmla="*/ 92075 w 106363"/>
              <a:gd name="connsiteY6" fmla="*/ 450850 h 450851"/>
              <a:gd name="connsiteX7" fmla="*/ 19049 w 106363"/>
              <a:gd name="connsiteY7" fmla="*/ 450851 h 450851"/>
              <a:gd name="connsiteX8" fmla="*/ 19051 w 106363"/>
              <a:gd name="connsiteY8" fmla="*/ 365126 h 45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63" h="450851">
                <a:moveTo>
                  <a:pt x="19051" y="365126"/>
                </a:moveTo>
                <a:lnTo>
                  <a:pt x="1588" y="365125"/>
                </a:lnTo>
                <a:cubicBezTo>
                  <a:pt x="1059" y="243417"/>
                  <a:pt x="529" y="121708"/>
                  <a:pt x="0" y="0"/>
                </a:cubicBezTo>
                <a:lnTo>
                  <a:pt x="104775" y="0"/>
                </a:lnTo>
                <a:cubicBezTo>
                  <a:pt x="105304" y="123296"/>
                  <a:pt x="105834" y="246592"/>
                  <a:pt x="106363" y="369888"/>
                </a:cubicBezTo>
                <a:lnTo>
                  <a:pt x="93663" y="368300"/>
                </a:lnTo>
                <a:cubicBezTo>
                  <a:pt x="93134" y="399521"/>
                  <a:pt x="92604" y="419629"/>
                  <a:pt x="92075" y="450850"/>
                </a:cubicBezTo>
                <a:lnTo>
                  <a:pt x="19049" y="450851"/>
                </a:lnTo>
                <a:cubicBezTo>
                  <a:pt x="19049" y="420688"/>
                  <a:pt x="19051" y="395289"/>
                  <a:pt x="19051" y="365126"/>
                </a:cubicBezTo>
                <a:close/>
              </a:path>
            </a:pathLst>
          </a:cu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9510315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26FE6802-678C-475C-A2B1-572B0A21E3D7}"/>
              </a:ext>
            </a:extLst>
          </p:cNvPr>
          <p:cNvSpPr/>
          <p:nvPr/>
        </p:nvSpPr>
        <p:spPr>
          <a:xfrm rot="16200000">
            <a:off x="2793144" y="-3561610"/>
            <a:ext cx="4141917" cy="17276868"/>
          </a:xfrm>
          <a:prstGeom prst="rect">
            <a:avLst/>
          </a:prstGeom>
          <a:gradFill flip="none" rotWithShape="1">
            <a:gsLst>
              <a:gs pos="70997">
                <a:srgbClr val="0070C0"/>
              </a:gs>
              <a:gs pos="40996">
                <a:schemeClr val="accent1"/>
              </a:gs>
              <a:gs pos="0">
                <a:schemeClr val="accent1">
                  <a:lumMod val="75000"/>
                  <a:alpha val="0"/>
                </a:schemeClr>
              </a:gs>
              <a:gs pos="100000">
                <a:schemeClr val="tx2">
                  <a:lumMod val="50000"/>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6" name="群組 5">
            <a:extLst>
              <a:ext uri="{FF2B5EF4-FFF2-40B4-BE49-F238E27FC236}">
                <a16:creationId xmlns:a16="http://schemas.microsoft.com/office/drawing/2014/main" id="{6B12217F-8580-45F5-8686-0C86D7A2BF16}"/>
              </a:ext>
            </a:extLst>
          </p:cNvPr>
          <p:cNvGrpSpPr/>
          <p:nvPr/>
        </p:nvGrpSpPr>
        <p:grpSpPr>
          <a:xfrm>
            <a:off x="0" y="3009437"/>
            <a:ext cx="5301434" cy="3848563"/>
            <a:chOff x="-211209" y="2716081"/>
            <a:chExt cx="5705533" cy="4141918"/>
          </a:xfrm>
        </p:grpSpPr>
        <p:pic>
          <p:nvPicPr>
            <p:cNvPr id="7" name="圖片 6" descr="一張含有 電子用品, 電路 的圖片&#10;&#10;描述是以非常高的可信度產生">
              <a:extLst>
                <a:ext uri="{FF2B5EF4-FFF2-40B4-BE49-F238E27FC236}">
                  <a16:creationId xmlns:a16="http://schemas.microsoft.com/office/drawing/2014/main" id="{01DF78C4-4D59-4402-9141-498245F0B14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211209" y="2716081"/>
              <a:ext cx="5705533" cy="4141918"/>
            </a:xfrm>
            <a:prstGeom prst="rect">
              <a:avLst/>
            </a:prstGeom>
            <a:effectLst>
              <a:softEdge rad="317500"/>
            </a:effectLst>
          </p:spPr>
        </p:pic>
        <p:grpSp>
          <p:nvGrpSpPr>
            <p:cNvPr id="5" name="群組 4">
              <a:extLst>
                <a:ext uri="{FF2B5EF4-FFF2-40B4-BE49-F238E27FC236}">
                  <a16:creationId xmlns:a16="http://schemas.microsoft.com/office/drawing/2014/main" id="{8F953689-8197-4E82-96C1-E46724CFD94A}"/>
                </a:ext>
              </a:extLst>
            </p:cNvPr>
            <p:cNvGrpSpPr/>
            <p:nvPr/>
          </p:nvGrpSpPr>
          <p:grpSpPr>
            <a:xfrm>
              <a:off x="864154" y="4576449"/>
              <a:ext cx="2512493" cy="1564008"/>
              <a:chOff x="864154" y="4576449"/>
              <a:chExt cx="2512493" cy="1564008"/>
            </a:xfrm>
          </p:grpSpPr>
          <p:sp>
            <p:nvSpPr>
              <p:cNvPr id="9" name="矩形 8">
                <a:extLst>
                  <a:ext uri="{FF2B5EF4-FFF2-40B4-BE49-F238E27FC236}">
                    <a16:creationId xmlns:a16="http://schemas.microsoft.com/office/drawing/2014/main" id="{EEC89EA0-8BA8-4EE6-83A0-CCF39CDF9EAF}"/>
                  </a:ext>
                </a:extLst>
              </p:cNvPr>
              <p:cNvSpPr/>
              <p:nvPr/>
            </p:nvSpPr>
            <p:spPr>
              <a:xfrm>
                <a:off x="864154" y="5742973"/>
                <a:ext cx="1259777" cy="397484"/>
              </a:xfrm>
              <a:prstGeom prst="rect">
                <a:avLst/>
              </a:prstGeom>
            </p:spPr>
            <p:txBody>
              <a:bodyPr wrap="square">
                <a:spAutoFit/>
              </a:bodyPr>
              <a:lstStyle/>
              <a:p>
                <a:r>
                  <a:rPr lang="en-US" altLang="zh-TW" b="1">
                    <a:solidFill>
                      <a:schemeClr val="bg1"/>
                    </a:solidFill>
                    <a:effectLst>
                      <a:outerShdw blurRad="63500" dist="63500" dir="4200000" sx="112000" sy="112000" algn="ctr" rotWithShape="0">
                        <a:srgbClr val="000000">
                          <a:alpha val="91000"/>
                        </a:srgbClr>
                      </a:outerShdw>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2.5GbE </a:t>
                </a:r>
                <a:endParaRPr lang="zh-TW" altLang="en-US">
                  <a:solidFill>
                    <a:schemeClr val="bg1"/>
                  </a:solidFill>
                  <a:effectLst>
                    <a:outerShdw blurRad="63500" dist="63500" dir="4200000" sx="112000" sy="112000" algn="ctr" rotWithShape="0">
                      <a:srgbClr val="000000">
                        <a:alpha val="91000"/>
                      </a:srgbClr>
                    </a:outerShdw>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矩形 9">
                <a:extLst>
                  <a:ext uri="{FF2B5EF4-FFF2-40B4-BE49-F238E27FC236}">
                    <a16:creationId xmlns:a16="http://schemas.microsoft.com/office/drawing/2014/main" id="{C4B70ACD-44C8-4DF6-B054-04168191BA17}"/>
                  </a:ext>
                </a:extLst>
              </p:cNvPr>
              <p:cNvSpPr/>
              <p:nvPr/>
            </p:nvSpPr>
            <p:spPr>
              <a:xfrm>
                <a:off x="2116870" y="4576449"/>
                <a:ext cx="1259777" cy="397484"/>
              </a:xfrm>
              <a:prstGeom prst="rect">
                <a:avLst/>
              </a:prstGeom>
            </p:spPr>
            <p:txBody>
              <a:bodyPr wrap="square">
                <a:spAutoFit/>
              </a:bodyPr>
              <a:lstStyle/>
              <a:p>
                <a:r>
                  <a:rPr lang="en-US" altLang="zh-TW" b="1">
                    <a:solidFill>
                      <a:schemeClr val="bg1"/>
                    </a:solidFill>
                    <a:effectLst>
                      <a:outerShdw blurRad="63500" dist="63500" dir="4200000" sx="112000" sy="112000" algn="ctr" rotWithShape="0">
                        <a:srgbClr val="000000">
                          <a:alpha val="91000"/>
                        </a:srgbClr>
                      </a:outerShdw>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2.5GbE </a:t>
                </a:r>
                <a:endParaRPr lang="zh-TW" altLang="en-US">
                  <a:solidFill>
                    <a:schemeClr val="bg1"/>
                  </a:solidFill>
                  <a:effectLst>
                    <a:outerShdw blurRad="63500" dist="63500" dir="4200000" sx="112000" sy="112000" algn="ctr" rotWithShape="0">
                      <a:srgbClr val="000000">
                        <a:alpha val="91000"/>
                      </a:srgbClr>
                    </a:outerShdw>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cxnSp>
        <p:nvCxnSpPr>
          <p:cNvPr id="24" name="直線接點 23">
            <a:extLst>
              <a:ext uri="{FF2B5EF4-FFF2-40B4-BE49-F238E27FC236}">
                <a16:creationId xmlns:a16="http://schemas.microsoft.com/office/drawing/2014/main" id="{3C4FCDD7-AE16-4F1B-9C83-4A4F36167C0D}"/>
              </a:ext>
            </a:extLst>
          </p:cNvPr>
          <p:cNvCxnSpPr>
            <a:cxnSpLocks/>
          </p:cNvCxnSpPr>
          <p:nvPr/>
        </p:nvCxnSpPr>
        <p:spPr>
          <a:xfrm>
            <a:off x="8964846" y="4564955"/>
            <a:ext cx="4788" cy="669534"/>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25" name="圖片 24" descr="一張含有 直立的, 黑色, 桌, 螢幕 的圖片&#10;&#10;自動產生的描述">
            <a:extLst>
              <a:ext uri="{FF2B5EF4-FFF2-40B4-BE49-F238E27FC236}">
                <a16:creationId xmlns:a16="http://schemas.microsoft.com/office/drawing/2014/main" id="{A1D6B89D-E2C6-4DC2-AC60-E682ABF39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4563" y="4966377"/>
            <a:ext cx="5561394" cy="1218428"/>
          </a:xfrm>
          <a:prstGeom prst="rect">
            <a:avLst/>
          </a:prstGeom>
        </p:spPr>
      </p:pic>
      <p:pic>
        <p:nvPicPr>
          <p:cNvPr id="27" name="圖形 26">
            <a:extLst>
              <a:ext uri="{FF2B5EF4-FFF2-40B4-BE49-F238E27FC236}">
                <a16:creationId xmlns:a16="http://schemas.microsoft.com/office/drawing/2014/main" id="{C552A43D-F3D0-4B74-A94B-5B215EE3C6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5107" y="3575340"/>
            <a:ext cx="1139477" cy="999377"/>
          </a:xfrm>
          <a:prstGeom prst="rect">
            <a:avLst/>
          </a:prstGeom>
        </p:spPr>
      </p:pic>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Autofit/>
          </a:bodyPr>
          <a:lstStyle/>
          <a:p>
            <a:pPr>
              <a:lnSpc>
                <a:spcPts val="4700"/>
              </a:lnSpc>
            </a:pPr>
            <a:r>
              <a:rPr lang="en-US" altLang="zh-CN" sz="3200">
                <a:latin typeface="Arial" panose="020B0604020202020204" pitchFamily="34" charset="0"/>
                <a:cs typeface="Arial" panose="020B0604020202020204" pitchFamily="34" charset="0"/>
              </a:rPr>
              <a:t>Invest in higher speeds now and save more! Dual </a:t>
            </a:r>
            <a:r>
              <a:rPr lang="en-US" altLang="zh-TW" sz="3200">
                <a:latin typeface="Arial" panose="020B0604020202020204" pitchFamily="34" charset="0"/>
                <a:cs typeface="Arial" panose="020B0604020202020204" pitchFamily="34" charset="0"/>
              </a:rPr>
              <a:t>2.5</a:t>
            </a:r>
            <a:r>
              <a:rPr lang="en-US" altLang="zh-CN" sz="3200">
                <a:latin typeface="Arial" panose="020B0604020202020204" pitchFamily="34" charset="0"/>
                <a:cs typeface="Arial" panose="020B0604020202020204" pitchFamily="34" charset="0"/>
              </a:rPr>
              <a:t>GbE </a:t>
            </a:r>
            <a:br>
              <a:rPr lang="en-US" altLang="zh-CN" sz="3200">
                <a:latin typeface="Arial" panose="020B0604020202020204" pitchFamily="34" charset="0"/>
                <a:cs typeface="Arial" panose="020B0604020202020204" pitchFamily="34" charset="0"/>
              </a:rPr>
            </a:br>
            <a:r>
              <a:rPr lang="en-US" altLang="zh-CN" sz="3200">
                <a:latin typeface="Arial" panose="020B0604020202020204" pitchFamily="34" charset="0"/>
                <a:cs typeface="Arial" panose="020B0604020202020204" pitchFamily="34" charset="0"/>
              </a:rPr>
              <a:t>TS-x73AU</a:t>
            </a:r>
            <a:r>
              <a:rPr lang="zh-TW" altLang="en-US" sz="3200">
                <a:latin typeface="Arial" panose="020B0604020202020204" pitchFamily="34" charset="0"/>
                <a:cs typeface="Arial" panose="020B0604020202020204" pitchFamily="34" charset="0"/>
              </a:rPr>
              <a:t> </a:t>
            </a:r>
            <a:r>
              <a:rPr lang="en-US" altLang="zh-TW" sz="3200">
                <a:latin typeface="Arial" panose="020B0604020202020204" pitchFamily="34" charset="0"/>
                <a:cs typeface="Arial" panose="020B0604020202020204" pitchFamily="34" charset="0"/>
              </a:rPr>
              <a:t>NAS for large file transfer and intensive access</a:t>
            </a:r>
            <a:endParaRPr lang="zh-TW" altLang="en-US" sz="3200">
              <a:latin typeface="Arial" panose="020B0604020202020204" pitchFamily="34" charset="0"/>
              <a:sym typeface="Arial" panose="020B0604020202020204" pitchFamily="34" charset="0"/>
            </a:endParaRPr>
          </a:p>
        </p:txBody>
      </p:sp>
      <p:sp>
        <p:nvSpPr>
          <p:cNvPr id="26" name="矩形 25">
            <a:extLst>
              <a:ext uri="{FF2B5EF4-FFF2-40B4-BE49-F238E27FC236}">
                <a16:creationId xmlns:a16="http://schemas.microsoft.com/office/drawing/2014/main" id="{375347CC-1DB1-B749-8BE8-79707FEBB2F4}"/>
              </a:ext>
            </a:extLst>
          </p:cNvPr>
          <p:cNvSpPr/>
          <p:nvPr/>
        </p:nvSpPr>
        <p:spPr>
          <a:xfrm>
            <a:off x="392702" y="1765545"/>
            <a:ext cx="11221346" cy="1019253"/>
          </a:xfrm>
          <a:prstGeom prst="rect">
            <a:avLst/>
          </a:prstGeom>
        </p:spPr>
        <p:txBody>
          <a:bodyPr wrap="square">
            <a:spAutoFit/>
          </a:bodyPr>
          <a:lstStyle/>
          <a:p>
            <a:pPr>
              <a:lnSpc>
                <a:spcPct val="130000"/>
              </a:lnSpc>
            </a:pPr>
            <a:r>
              <a:rPr lang="en-US" altLang="zh-CN" sz="1600">
                <a:latin typeface="Arial" panose="020B0604020202020204" pitchFamily="34" charset="0"/>
                <a:ea typeface="微軟正黑體" panose="020B0604030504040204" pitchFamily="34" charset="-120"/>
                <a:cs typeface="Arial" panose="020B0604020202020204" pitchFamily="34" charset="0"/>
              </a:rPr>
              <a:t>No more bandwidth restriction by 1GbE interface on NAS! No more DIY to install the 2.5GbE driver to your NAS from other venders! TS-x73AU NAS is equipped with 2 independent 2.5GbE NICs for faster and smoother multi-device networking experience. The available </a:t>
            </a:r>
            <a:r>
              <a:rPr lang="en-US" altLang="zh-TW" sz="1600">
                <a:latin typeface="Arial" panose="020B0604020202020204" pitchFamily="34" charset="0"/>
                <a:ea typeface="微軟正黑體" panose="020B0604030504040204" pitchFamily="34" charset="-120"/>
                <a:cs typeface="Arial" panose="020B0604020202020204" pitchFamily="34" charset="0"/>
              </a:rPr>
              <a:t>PCIe expansion slot is ready for the future business growth.</a:t>
            </a:r>
          </a:p>
        </p:txBody>
      </p:sp>
      <p:sp>
        <p:nvSpPr>
          <p:cNvPr id="20" name="圓角矩形 53">
            <a:extLst>
              <a:ext uri="{FF2B5EF4-FFF2-40B4-BE49-F238E27FC236}">
                <a16:creationId xmlns:a16="http://schemas.microsoft.com/office/drawing/2014/main" id="{102FB2C8-5724-4BD3-93B8-361361198AF5}"/>
              </a:ext>
            </a:extLst>
          </p:cNvPr>
          <p:cNvSpPr/>
          <p:nvPr/>
        </p:nvSpPr>
        <p:spPr>
          <a:xfrm>
            <a:off x="392702" y="3251086"/>
            <a:ext cx="4416748" cy="465252"/>
          </a:xfrm>
          <a:prstGeom prst="roundRect">
            <a:avLst>
              <a:gd name="adj" fmla="val 10545"/>
            </a:avLst>
          </a:prstGeom>
          <a:solidFill>
            <a:schemeClr val="bg1">
              <a:alpha val="76000"/>
            </a:schemeClr>
          </a:solidFill>
          <a:ln w="12700">
            <a:solidFill>
              <a:schemeClr val="bg1"/>
            </a:solidFill>
          </a:ln>
          <a:effectLst>
            <a:outerShdw blurRad="50800" dist="38100" dir="5400000" algn="t" rotWithShape="0">
              <a:prstClr val="black">
                <a:alpha val="40000"/>
              </a:prstClr>
            </a:outerShdw>
          </a:effectLst>
        </p:spPr>
        <p:txBody>
          <a:bodyPr wrap="square" anchor="ctr">
            <a:spAutoFit/>
          </a:bodyPr>
          <a:lstStyle/>
          <a:p>
            <a:pPr algn="ctr">
              <a:lnSpc>
                <a:spcPts val="3000"/>
              </a:lnSpc>
            </a:pPr>
            <a:endParaRPr lang="zh-TW" altLang="en-US" sz="20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 name="圓角矩形 53">
            <a:extLst>
              <a:ext uri="{FF2B5EF4-FFF2-40B4-BE49-F238E27FC236}">
                <a16:creationId xmlns:a16="http://schemas.microsoft.com/office/drawing/2014/main" id="{103D2508-A4DE-45B4-B2D0-0F9ABB8D2191}"/>
              </a:ext>
            </a:extLst>
          </p:cNvPr>
          <p:cNvSpPr/>
          <p:nvPr/>
        </p:nvSpPr>
        <p:spPr>
          <a:xfrm>
            <a:off x="392702" y="3855194"/>
            <a:ext cx="4416748" cy="464778"/>
          </a:xfrm>
          <a:prstGeom prst="roundRect">
            <a:avLst>
              <a:gd name="adj" fmla="val 10545"/>
            </a:avLst>
          </a:prstGeom>
          <a:solidFill>
            <a:schemeClr val="bg1">
              <a:alpha val="76000"/>
            </a:schemeClr>
          </a:solidFill>
          <a:ln w="12700">
            <a:solidFill>
              <a:schemeClr val="bg1"/>
            </a:solidFill>
          </a:ln>
          <a:effectLst>
            <a:outerShdw blurRad="50800" dist="38100" dir="5400000" algn="t" rotWithShape="0">
              <a:prstClr val="black">
                <a:alpha val="40000"/>
              </a:prstClr>
            </a:outerShdw>
          </a:effectLst>
        </p:spPr>
        <p:txBody>
          <a:bodyPr wrap="square" anchor="ctr">
            <a:spAutoFit/>
          </a:bodyPr>
          <a:lstStyle/>
          <a:p>
            <a:pPr algn="ctr">
              <a:lnSpc>
                <a:spcPts val="3000"/>
              </a:lnSpc>
            </a:pPr>
            <a:endParaRPr lang="zh-TW" altLang="en-US" sz="20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 name="矩形 1">
            <a:extLst>
              <a:ext uri="{FF2B5EF4-FFF2-40B4-BE49-F238E27FC236}">
                <a16:creationId xmlns:a16="http://schemas.microsoft.com/office/drawing/2014/main" id="{AFC6B218-B263-F245-A482-C5B7217F489A}"/>
              </a:ext>
            </a:extLst>
          </p:cNvPr>
          <p:cNvSpPr/>
          <p:nvPr/>
        </p:nvSpPr>
        <p:spPr>
          <a:xfrm>
            <a:off x="527646" y="3887528"/>
            <a:ext cx="4306372" cy="400110"/>
          </a:xfrm>
          <a:prstGeom prst="rect">
            <a:avLst/>
          </a:prstGeom>
        </p:spPr>
        <p:txBody>
          <a:bodyPr wrap="none">
            <a:spAutoFit/>
          </a:bodyPr>
          <a:lstStyle/>
          <a:p>
            <a:r>
              <a:rPr lang="en-US" altLang="zh-TW"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Better </a:t>
            </a:r>
            <a:r>
              <a:rPr lang="en" altLang="zh-TW"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TCP </a:t>
            </a:r>
            <a:r>
              <a:rPr lang="en-US" altLang="zh-TW"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&amp;</a:t>
            </a:r>
            <a:r>
              <a:rPr lang="zh-TW" altLang="en-US"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 </a:t>
            </a:r>
            <a:r>
              <a:rPr lang="en" altLang="zh-TW"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UDP</a:t>
            </a:r>
            <a:r>
              <a:rPr lang="en-US" altLang="zh-TW"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 for more users</a:t>
            </a:r>
            <a:endParaRPr lang="zh-TW" altLang="en-US"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C25AD0BF-CFBD-D949-AD59-23DC5E716E37}"/>
              </a:ext>
            </a:extLst>
          </p:cNvPr>
          <p:cNvSpPr/>
          <p:nvPr/>
        </p:nvSpPr>
        <p:spPr>
          <a:xfrm>
            <a:off x="934349" y="3285580"/>
            <a:ext cx="3432350" cy="400110"/>
          </a:xfrm>
          <a:prstGeom prst="rect">
            <a:avLst/>
          </a:prstGeom>
        </p:spPr>
        <p:txBody>
          <a:bodyPr wrap="none">
            <a:spAutoFit/>
          </a:bodyPr>
          <a:lstStyle/>
          <a:p>
            <a:r>
              <a:rPr lang="en-US" altLang="zh-TW"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Lower NAS CPU utilization</a:t>
            </a:r>
            <a:endParaRPr lang="zh-TW" altLang="en-US" sz="2000" b="1">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B7235571-2BBE-5948-9E30-1C456C5446A2}"/>
              </a:ext>
            </a:extLst>
          </p:cNvPr>
          <p:cNvSpPr/>
          <p:nvPr/>
        </p:nvSpPr>
        <p:spPr>
          <a:xfrm>
            <a:off x="9105028" y="4656970"/>
            <a:ext cx="2509020" cy="338554"/>
          </a:xfrm>
          <a:prstGeom prst="rect">
            <a:avLst/>
          </a:prstGeom>
        </p:spPr>
        <p:txBody>
          <a:bodyPr wrap="none">
            <a:spAutoFit/>
          </a:bodyPr>
          <a:lstStyle/>
          <a:p>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iSCSI 2.5GbE connection</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矩形 40">
            <a:extLst>
              <a:ext uri="{FF2B5EF4-FFF2-40B4-BE49-F238E27FC236}">
                <a16:creationId xmlns:a16="http://schemas.microsoft.com/office/drawing/2014/main" id="{64DE7739-2943-8E48-9A37-8BC02A41AED1}"/>
              </a:ext>
            </a:extLst>
          </p:cNvPr>
          <p:cNvSpPr/>
          <p:nvPr/>
        </p:nvSpPr>
        <p:spPr>
          <a:xfrm>
            <a:off x="5874040" y="3348919"/>
            <a:ext cx="2450416" cy="1477328"/>
          </a:xfrm>
          <a:prstGeom prst="rect">
            <a:avLst/>
          </a:prstGeom>
        </p:spPr>
        <p:txBody>
          <a:bodyPr wrap="square">
            <a:spAutoFit/>
          </a:bodyPr>
          <a:lstStyle/>
          <a:p>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Save space in your server or laptop with the large capacity NAS for more data and applications.</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TextBox 30">
            <a:extLst>
              <a:ext uri="{FF2B5EF4-FFF2-40B4-BE49-F238E27FC236}">
                <a16:creationId xmlns:a16="http://schemas.microsoft.com/office/drawing/2014/main" id="{AB20567B-8E19-B04A-8583-057403292C95}"/>
              </a:ext>
            </a:extLst>
          </p:cNvPr>
          <p:cNvSpPr txBox="1"/>
          <p:nvPr/>
        </p:nvSpPr>
        <p:spPr>
          <a:xfrm>
            <a:off x="8231995" y="6234972"/>
            <a:ext cx="1606530" cy="338554"/>
          </a:xfrm>
          <a:prstGeom prst="rect">
            <a:avLst/>
          </a:prstGeom>
          <a:noFill/>
        </p:spPr>
        <p:txBody>
          <a:bodyPr wrap="none" rtlCol="0">
            <a:spAutoFit/>
          </a:bodyPr>
          <a:lstStyle/>
          <a:p>
            <a:r>
              <a:rPr 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TS-1273AU-RP</a:t>
            </a:r>
          </a:p>
        </p:txBody>
      </p:sp>
    </p:spTree>
    <p:extLst>
      <p:ext uri="{BB962C8B-B14F-4D97-AF65-F5344CB8AC3E}">
        <p14:creationId xmlns:p14="http://schemas.microsoft.com/office/powerpoint/2010/main" val="1170080522"/>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1797165" y="6031826"/>
            <a:ext cx="4913620" cy="615543"/>
          </a:xfrm>
          <a:prstGeom prst="rect">
            <a:avLst/>
          </a:prstGeom>
          <a:noFill/>
          <a:ln w="9525">
            <a:noFill/>
            <a:miter lim="800000"/>
            <a:headEnd/>
            <a:tailEnd/>
          </a:ln>
        </p:spPr>
        <p:txBody>
          <a:bodyPr wrap="square" lIns="121908" tIns="60955" rIns="121908" bIns="60955" anchor="t">
            <a:spAutoFit/>
          </a:bodyPr>
          <a:lstStyle/>
          <a:p>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Environment:</a:t>
            </a:r>
            <a:b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b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NAS</a:t>
            </a:r>
            <a:r>
              <a:rPr lang="zh-TW"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TS-</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1273AU-RP</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8</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G, QTS 4.4.2,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x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Samsung 850 Pro 512GB</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RAID 5, thick volume</a:t>
            </a:r>
            <a:endParaRPr lang="en-US" altLang="zh-TW" sz="800">
              <a:solidFill>
                <a:schemeClr val="tx1">
                  <a:lumMod val="75000"/>
                  <a:lumOff val="25000"/>
                </a:schemeClr>
              </a:solidFill>
              <a:latin typeface="Arial" panose="020B0604020202020204" pitchFamily="34" charset="0"/>
              <a:ea typeface="微軟正黑體" panose="020B0604030504040204" pitchFamily="34" charset="-120"/>
              <a:cs typeface="+mn-lt"/>
              <a:sym typeface="Arial" panose="020B0604020202020204" pitchFamily="34" charset="0"/>
            </a:endParaRPr>
          </a:p>
          <a:p>
            <a:r>
              <a:rPr lang="en"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PC | Windows 10 Pro, Intel Core i7-6700 3.4 GHz, 32GB RAM</a:t>
            </a:r>
            <a:endParaRPr lang="en"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a:p>
            <a:r>
              <a:rPr lang="en" altLang="en-US" sz="800" err="1">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IOmeter</a:t>
            </a:r>
            <a:r>
              <a:rPr lang="en"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 | RAM*4, 30-sec ramp up time, 3-min seq. run time, 2 workers, 64-outstanding, 1MB</a:t>
            </a:r>
            <a:endParaRPr lang="en-US"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3" name="標題 62"/>
          <p:cNvSpPr>
            <a:spLocks noGrp="1"/>
          </p:cNvSpPr>
          <p:nvPr>
            <p:ph type="title"/>
          </p:nvPr>
        </p:nvSpPr>
        <p:spPr/>
        <p:txBody>
          <a:bodyPr>
            <a:noAutofit/>
          </a:bodyPr>
          <a:lstStyle/>
          <a:p>
            <a:r>
              <a:rPr lang="en-US" altLang="zh-CN" sz="3600">
                <a:latin typeface="Arial" panose="020B0604020202020204" pitchFamily="34" charset="0"/>
                <a:cs typeface="Arial" panose="020B0604020202020204" pitchFamily="34" charset="0"/>
              </a:rPr>
              <a:t>2.5GbE accelerates large file transfer than 1GbE, </a:t>
            </a:r>
            <a:br>
              <a:rPr lang="en-US" altLang="zh-CN" sz="3600">
                <a:latin typeface="Arial" panose="020B0604020202020204" pitchFamily="34" charset="0"/>
                <a:cs typeface="Arial" panose="020B0604020202020204" pitchFamily="34" charset="0"/>
              </a:rPr>
            </a:br>
            <a:r>
              <a:rPr lang="en-US" altLang="zh-CN" sz="3600">
                <a:latin typeface="Arial" panose="020B0604020202020204" pitchFamily="34" charset="0"/>
                <a:cs typeface="Arial" panose="020B0604020202020204" pitchFamily="34" charset="0"/>
              </a:rPr>
              <a:t>especially suitable for a single client environment</a:t>
            </a:r>
            <a:endParaRPr lang="en-US" altLang="zh-TW" sz="3600">
              <a:latin typeface="Arial" panose="020B0604020202020204" pitchFamily="34" charset="0"/>
              <a:sym typeface="Arial" panose="020B0604020202020204" pitchFamily="34" charset="0"/>
            </a:endParaRPr>
          </a:p>
        </p:txBody>
      </p:sp>
      <p:sp>
        <p:nvSpPr>
          <p:cNvPr id="11" name="Rectangle 2"/>
          <p:cNvSpPr>
            <a:spLocks noChangeArrowheads="1"/>
          </p:cNvSpPr>
          <p:nvPr/>
        </p:nvSpPr>
        <p:spPr bwMode="auto">
          <a:xfrm>
            <a:off x="6507252" y="6155810"/>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solidFill>
                  <a:schemeClr val="tx1">
                    <a:lumMod val="75000"/>
                    <a:lumOff val="25000"/>
                  </a:schemeClr>
                </a:solidFill>
                <a:latin typeface="Arial" panose="020B0604020202020204" pitchFamily="34" charset="0"/>
                <a:cs typeface="Arial" panose="020B0604020202020204" pitchFamily="34" charset="0"/>
              </a:rPr>
              <a:t>Tested in QNAP Labs. Figures may vary by environment.</a:t>
            </a:r>
          </a:p>
        </p:txBody>
      </p:sp>
      <p:sp>
        <p:nvSpPr>
          <p:cNvPr id="38" name="TextBox 6">
            <a:extLst>
              <a:ext uri="{FF2B5EF4-FFF2-40B4-BE49-F238E27FC236}">
                <a16:creationId xmlns:a16="http://schemas.microsoft.com/office/drawing/2014/main" id="{08D18E22-47AF-104D-89F1-7EC23AC03D05}"/>
              </a:ext>
            </a:extLst>
          </p:cNvPr>
          <p:cNvSpPr txBox="1"/>
          <p:nvPr/>
        </p:nvSpPr>
        <p:spPr>
          <a:xfrm>
            <a:off x="2205701" y="1838702"/>
            <a:ext cx="3689616" cy="677098"/>
          </a:xfrm>
          <a:prstGeom prst="rect">
            <a:avLst/>
          </a:prstGeom>
          <a:noFill/>
        </p:spPr>
        <p:txBody>
          <a:bodyPr wrap="square" lIns="121908" tIns="60955" rIns="121908" bIns="60955" anchor="t">
            <a:spAutoFit/>
          </a:bodyPr>
          <a:lstStyle/>
          <a:p>
            <a:pPr algn="ct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1 x 2.5GbE Windows</a:t>
            </a:r>
            <a:r>
              <a:rPr lang="zh-TW" altLang="en-US"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file transfer (10GB file)</a:t>
            </a:r>
            <a:endParaRPr lang="en-US"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6030630" y="1840903"/>
            <a:ext cx="4972465" cy="677098"/>
          </a:xfrm>
          <a:prstGeom prst="rect">
            <a:avLst/>
          </a:prstGeom>
          <a:noFill/>
        </p:spPr>
        <p:txBody>
          <a:bodyPr wrap="square" lIns="121908" tIns="60955" rIns="121908" bIns="60955" anchor="t">
            <a:spAutoFit/>
          </a:bodyPr>
          <a:lstStyle/>
          <a:p>
            <a:pPr algn="ct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1 x 2.5GbE Windows</a:t>
            </a:r>
            <a:r>
              <a:rPr lang="zh-TW" altLang="en-US"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file transfer (10GB file)</a:t>
            </a:r>
          </a:p>
          <a:p>
            <a:pPr algn="ctr">
              <a:defRPr/>
            </a:pPr>
            <a:r>
              <a:rPr lang="en-US" altLang="zh-CN"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NAS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encrypted volume</a:t>
            </a:r>
            <a:endParaRPr lang="zh-CN" altLang="en-US"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1940507" y="2709769"/>
            <a:ext cx="4090123" cy="3228474"/>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6209705" y="2709769"/>
            <a:ext cx="4207802" cy="3228474"/>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776254" y="5368308"/>
            <a:ext cx="86412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776254" y="4805861"/>
            <a:ext cx="86412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776254" y="4243413"/>
            <a:ext cx="86412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776254" y="3680966"/>
            <a:ext cx="86412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
          <p:cNvSpPr txBox="1"/>
          <p:nvPr/>
        </p:nvSpPr>
        <p:spPr>
          <a:xfrm>
            <a:off x="2586311" y="5502833"/>
            <a:ext cx="130708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Download</a:t>
            </a:r>
            <a:endParaRPr lang="en-US"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8" name="TextBox 6"/>
          <p:cNvSpPr txBox="1"/>
          <p:nvPr/>
        </p:nvSpPr>
        <p:spPr>
          <a:xfrm>
            <a:off x="4131092" y="5502833"/>
            <a:ext cx="130708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Upload</a:t>
            </a:r>
            <a:endParaRPr lang="en-US" altLang="zh-TW" sz="1733"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56" name="文字方塊 55"/>
          <p:cNvSpPr txBox="1"/>
          <p:nvPr/>
        </p:nvSpPr>
        <p:spPr>
          <a:xfrm rot="16200000">
            <a:off x="730845" y="5004113"/>
            <a:ext cx="905906" cy="297454"/>
          </a:xfrm>
          <a:prstGeom prst="rect">
            <a:avLst/>
          </a:prstGeom>
          <a:noFill/>
        </p:spPr>
        <p:txBody>
          <a:bodyPr wrap="square" rtlCol="0">
            <a:spAutoFit/>
          </a:bodyPr>
          <a:lstStyle/>
          <a:p>
            <a:r>
              <a:rPr lang="en-US" altLang="zh-TW"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(MB/s)</a:t>
            </a:r>
            <a:endParaRPr lang="zh-TW" altLang="en-US"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6894832" y="5502833"/>
            <a:ext cx="130708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Download</a:t>
            </a:r>
            <a:endParaRPr lang="en-US"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8425806" y="5502833"/>
            <a:ext cx="130708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Upload</a:t>
            </a:r>
            <a:endParaRPr lang="en-US" altLang="zh-TW" sz="1733"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76219508-7DAA-4854-9321-9058C6D2BCAB}"/>
              </a:ext>
            </a:extLst>
          </p:cNvPr>
          <p:cNvGrpSpPr/>
          <p:nvPr/>
        </p:nvGrpSpPr>
        <p:grpSpPr>
          <a:xfrm>
            <a:off x="1310177" y="3094262"/>
            <a:ext cx="521979" cy="2567254"/>
            <a:chOff x="741665" y="2189993"/>
            <a:chExt cx="608530" cy="3361836"/>
          </a:xfrm>
        </p:grpSpPr>
        <p:sp>
          <p:nvSpPr>
            <p:cNvPr id="3" name="矩形 2">
              <a:extLst>
                <a:ext uri="{FF2B5EF4-FFF2-40B4-BE49-F238E27FC236}">
                  <a16:creationId xmlns:a16="http://schemas.microsoft.com/office/drawing/2014/main" id="{6CF5A0FA-9A7A-412D-9C6B-B5E753B46067}"/>
                </a:ext>
              </a:extLst>
            </p:cNvPr>
            <p:cNvSpPr/>
            <p:nvPr/>
          </p:nvSpPr>
          <p:spPr>
            <a:xfrm>
              <a:off x="950055" y="5148793"/>
              <a:ext cx="336759" cy="403036"/>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835165" y="4554003"/>
              <a:ext cx="458230" cy="403036"/>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rPr>
                <a:t>50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741665" y="3975264"/>
              <a:ext cx="579703" cy="403036"/>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100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741665" y="3396525"/>
              <a:ext cx="579703" cy="403036"/>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150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770492" y="2800862"/>
              <a:ext cx="579703" cy="403036"/>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200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741665" y="2189993"/>
              <a:ext cx="579703" cy="403036"/>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250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46" name="直線接點 45">
            <a:extLst>
              <a:ext uri="{FF2B5EF4-FFF2-40B4-BE49-F238E27FC236}">
                <a16:creationId xmlns:a16="http://schemas.microsoft.com/office/drawing/2014/main" id="{85AB3243-17EE-47F9-AB1C-5497AFF41B0F}"/>
              </a:ext>
            </a:extLst>
          </p:cNvPr>
          <p:cNvCxnSpPr>
            <a:cxnSpLocks/>
          </p:cNvCxnSpPr>
          <p:nvPr/>
        </p:nvCxnSpPr>
        <p:spPr>
          <a:xfrm>
            <a:off x="1776254" y="3256930"/>
            <a:ext cx="86412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hape 80">
            <a:extLst>
              <a:ext uri="{FF2B5EF4-FFF2-40B4-BE49-F238E27FC236}">
                <a16:creationId xmlns:a16="http://schemas.microsoft.com/office/drawing/2014/main" id="{EF93FE93-2092-474A-8971-EC35641D72FF}"/>
              </a:ext>
            </a:extLst>
          </p:cNvPr>
          <p:cNvSpPr/>
          <p:nvPr/>
        </p:nvSpPr>
        <p:spPr>
          <a:xfrm>
            <a:off x="4437261" y="2860622"/>
            <a:ext cx="697251" cy="2507686"/>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2884280" y="2944196"/>
            <a:ext cx="722054" cy="2422627"/>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913156" y="2953707"/>
            <a:ext cx="691908"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600" b="1">
                <a:latin typeface="Arial" panose="020B0604020202020204" pitchFamily="34" charset="0"/>
                <a:ea typeface="微軟正黑體" panose="020B0604030504040204" pitchFamily="34" charset="-120"/>
                <a:sym typeface="Arial" panose="020B0604020202020204" pitchFamily="34" charset="0"/>
              </a:rPr>
              <a:t>272</a:t>
            </a:r>
          </a:p>
        </p:txBody>
      </p:sp>
      <p:sp>
        <p:nvSpPr>
          <p:cNvPr id="70" name="TextBox 20">
            <a:extLst>
              <a:ext uri="{FF2B5EF4-FFF2-40B4-BE49-F238E27FC236}">
                <a16:creationId xmlns:a16="http://schemas.microsoft.com/office/drawing/2014/main" id="{D34313E9-2182-4026-B65F-1A17B8169472}"/>
              </a:ext>
            </a:extLst>
          </p:cNvPr>
          <p:cNvSpPr txBox="1"/>
          <p:nvPr/>
        </p:nvSpPr>
        <p:spPr>
          <a:xfrm>
            <a:off x="4426946" y="2895113"/>
            <a:ext cx="691908"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295</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8747066" y="2903341"/>
            <a:ext cx="697251" cy="2460303"/>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7202418" y="3039363"/>
            <a:ext cx="722054" cy="2325437"/>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7202418" y="3068994"/>
            <a:ext cx="691908"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600" b="1">
                <a:latin typeface="Arial" panose="020B0604020202020204" pitchFamily="34" charset="0"/>
                <a:ea typeface="微軟正黑體" panose="020B0604030504040204" pitchFamily="34" charset="-120"/>
                <a:sym typeface="Arial" panose="020B0604020202020204" pitchFamily="34" charset="0"/>
              </a:rPr>
              <a:t>272</a:t>
            </a:r>
            <a:endParaRPr lang="en-US" sz="1600" b="1">
              <a:latin typeface="Arial" panose="020B0604020202020204" pitchFamily="34" charset="0"/>
              <a:ea typeface="微軟正黑體" panose="020B0604030504040204" pitchFamily="34" charset="-120"/>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8762725" y="2944196"/>
            <a:ext cx="691908"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292</a:t>
            </a:r>
          </a:p>
        </p:txBody>
      </p:sp>
    </p:spTree>
    <p:extLst>
      <p:ext uri="{BB962C8B-B14F-4D97-AF65-F5344CB8AC3E}">
        <p14:creationId xmlns:p14="http://schemas.microsoft.com/office/powerpoint/2010/main" val="1602735398"/>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362553" y="116041"/>
            <a:ext cx="11466896" cy="1378562"/>
          </a:xfrm>
        </p:spPr>
        <p:txBody>
          <a:bodyPr>
            <a:noAutofit/>
          </a:bodyPr>
          <a:lstStyle/>
          <a:p>
            <a:r>
              <a:rPr lang="en-US" altLang="zh-CN" sz="3600">
                <a:latin typeface="Arial" panose="020B0604020202020204" pitchFamily="34" charset="0"/>
                <a:cs typeface="Arial" panose="020B0604020202020204" pitchFamily="34" charset="0"/>
              </a:rPr>
              <a:t>2 x 2.5GbE for the multi-user/device environment for the future business growth</a:t>
            </a:r>
            <a:endParaRPr lang="en-US" altLang="zh-TW" sz="3600">
              <a:latin typeface="Arial" panose="020B0604020202020204" pitchFamily="34" charset="0"/>
              <a:sym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2060564" y="1986231"/>
            <a:ext cx="3830284" cy="954097"/>
          </a:xfrm>
          <a:prstGeom prst="rect">
            <a:avLst/>
          </a:prstGeom>
          <a:noFill/>
        </p:spPr>
        <p:txBody>
          <a:bodyPr wrap="square" lIns="121908" tIns="60955" rIns="121908" bIns="60955" anchor="t">
            <a:spAutoFit/>
          </a:bodyPr>
          <a:lstStyle/>
          <a:p>
            <a:pPr algn="ct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2 x 2.5GbE Windows</a:t>
            </a:r>
            <a:r>
              <a:rPr lang="zh-TW" altLang="en-US"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sequential transfer (1MB)</a:t>
            </a:r>
            <a:endParaRPr lang="zh-TW" altLang="en-US"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algn="ctr" eaLnBrk="1" hangingPunct="1">
              <a:defRPr/>
            </a:pPr>
            <a:endParaRPr lang="en-US"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5890848" y="1972826"/>
            <a:ext cx="5269136" cy="677098"/>
          </a:xfrm>
          <a:prstGeom prst="rect">
            <a:avLst/>
          </a:prstGeom>
          <a:noFill/>
        </p:spPr>
        <p:txBody>
          <a:bodyPr wrap="square" lIns="121908" tIns="60955" rIns="121908" bIns="60955" anchor="t">
            <a:spAutoFit/>
          </a:bodyPr>
          <a:lstStyle/>
          <a:p>
            <a:pPr algn="ct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2 x 2.5GbE Windows sequential transfer (1MB)</a:t>
            </a:r>
          </a:p>
          <a:p>
            <a:pPr algn="ctr">
              <a:defRPr/>
            </a:pPr>
            <a:r>
              <a:rPr lang="en-US" altLang="zh-CN"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NAS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encrypted volume</a:t>
            </a:r>
            <a:endParaRPr lang="zh-CN" altLang="en-US"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2173528" y="2722376"/>
            <a:ext cx="3862598" cy="3152041"/>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6205240" y="2722376"/>
            <a:ext cx="3973731" cy="3152041"/>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2060564" y="5440334"/>
            <a:ext cx="811840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2018412" y="5070682"/>
            <a:ext cx="81605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2018412" y="4218430"/>
            <a:ext cx="81605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2018412" y="3802212"/>
            <a:ext cx="81605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2018412" y="3380533"/>
            <a:ext cx="81605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
          <p:cNvSpPr txBox="1"/>
          <p:nvPr/>
        </p:nvSpPr>
        <p:spPr>
          <a:xfrm>
            <a:off x="2783407" y="5485675"/>
            <a:ext cx="123437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Read</a:t>
            </a:r>
            <a:endParaRPr lang="en-US"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8" name="TextBox 6"/>
          <p:cNvSpPr txBox="1"/>
          <p:nvPr/>
        </p:nvSpPr>
        <p:spPr>
          <a:xfrm>
            <a:off x="4242256" y="5485675"/>
            <a:ext cx="123437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Write</a:t>
            </a:r>
            <a:endParaRPr lang="en-US" altLang="zh-TW" sz="1733"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56" name="文字方塊 55"/>
          <p:cNvSpPr txBox="1"/>
          <p:nvPr/>
        </p:nvSpPr>
        <p:spPr>
          <a:xfrm rot="16200000">
            <a:off x="958776" y="4911384"/>
            <a:ext cx="855512" cy="297454"/>
          </a:xfrm>
          <a:prstGeom prst="rect">
            <a:avLst/>
          </a:prstGeom>
          <a:noFill/>
        </p:spPr>
        <p:txBody>
          <a:bodyPr wrap="square" rtlCol="0">
            <a:spAutoFit/>
          </a:bodyPr>
          <a:lstStyle/>
          <a:p>
            <a:r>
              <a:rPr lang="en-US" altLang="zh-TW"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(MB/s)</a:t>
            </a:r>
            <a:endParaRPr lang="zh-TW" altLang="en-US"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6852255" y="5485675"/>
            <a:ext cx="123437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Read</a:t>
            </a:r>
            <a:endParaRPr lang="en-US"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8298064" y="5485675"/>
            <a:ext cx="1234370" cy="389777"/>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Write</a:t>
            </a:r>
            <a:endParaRPr lang="en-US" altLang="zh-TW" sz="1733"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 name="矩形 2">
            <a:extLst>
              <a:ext uri="{FF2B5EF4-FFF2-40B4-BE49-F238E27FC236}">
                <a16:creationId xmlns:a16="http://schemas.microsoft.com/office/drawing/2014/main" id="{6CF5A0FA-9A7A-412D-9C6B-B5E753B46067}"/>
              </a:ext>
            </a:extLst>
          </p:cNvPr>
          <p:cNvSpPr/>
          <p:nvPr/>
        </p:nvSpPr>
        <p:spPr>
          <a:xfrm>
            <a:off x="1747070" y="5322433"/>
            <a:ext cx="288862" cy="307777"/>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1578263" y="4902752"/>
            <a:ext cx="497252" cy="307777"/>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rPr>
              <a:t>100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1578263" y="4483070"/>
            <a:ext cx="497252" cy="307777"/>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200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1578263" y="4063388"/>
            <a:ext cx="497252" cy="307777"/>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300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1578263" y="3643706"/>
            <a:ext cx="497252" cy="307777"/>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400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1562329" y="3224024"/>
            <a:ext cx="497252" cy="307777"/>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500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矩形 46">
            <a:extLst>
              <a:ext uri="{FF2B5EF4-FFF2-40B4-BE49-F238E27FC236}">
                <a16:creationId xmlns:a16="http://schemas.microsoft.com/office/drawing/2014/main" id="{8A0B1EDE-9765-8542-8722-F4B8931480FB}"/>
              </a:ext>
            </a:extLst>
          </p:cNvPr>
          <p:cNvSpPr/>
          <p:nvPr/>
        </p:nvSpPr>
        <p:spPr>
          <a:xfrm>
            <a:off x="649129" y="1290712"/>
            <a:ext cx="10920572" cy="369845"/>
          </a:xfrm>
          <a:prstGeom prst="rect">
            <a:avLst/>
          </a:prstGeom>
        </p:spPr>
        <p:txBody>
          <a:bodyPr wrap="square" anchor="t">
            <a:spAutoFit/>
          </a:bodyPr>
          <a:lstStyle/>
          <a:p>
            <a:pPr algn="ctr">
              <a:lnSpc>
                <a:spcPts val="24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In addition to Jumbo Frame support, port trunking (link aggregation) also provides enhanced performance.</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0" name="直線接點 59">
            <a:extLst>
              <a:ext uri="{FF2B5EF4-FFF2-40B4-BE49-F238E27FC236}">
                <a16:creationId xmlns:a16="http://schemas.microsoft.com/office/drawing/2014/main" id="{A2A7AC37-EA43-455E-AFEE-6E5E7D0F179B}"/>
              </a:ext>
            </a:extLst>
          </p:cNvPr>
          <p:cNvCxnSpPr>
            <a:cxnSpLocks/>
          </p:cNvCxnSpPr>
          <p:nvPr/>
        </p:nvCxnSpPr>
        <p:spPr>
          <a:xfrm>
            <a:off x="2018412" y="4632355"/>
            <a:ext cx="81605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hape 80">
            <a:extLst>
              <a:ext uri="{FF2B5EF4-FFF2-40B4-BE49-F238E27FC236}">
                <a16:creationId xmlns:a16="http://schemas.microsoft.com/office/drawing/2014/main" id="{EF93FE93-2092-474A-8971-EC35641D72FF}"/>
              </a:ext>
            </a:extLst>
          </p:cNvPr>
          <p:cNvSpPr/>
          <p:nvPr/>
        </p:nvSpPr>
        <p:spPr>
          <a:xfrm>
            <a:off x="4531393" y="2815180"/>
            <a:ext cx="658465" cy="2668907"/>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3064800" y="3011143"/>
            <a:ext cx="681887" cy="246728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3073317" y="3059584"/>
            <a:ext cx="664852"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600" b="1">
                <a:latin typeface="Arial" panose="020B0604020202020204" pitchFamily="34" charset="0"/>
                <a:ea typeface="微軟正黑體" panose="020B0604030504040204" pitchFamily="34" charset="-120"/>
                <a:sym typeface="Arial" panose="020B0604020202020204" pitchFamily="34" charset="0"/>
              </a:rPr>
              <a:t>542</a:t>
            </a:r>
          </a:p>
        </p:txBody>
      </p:sp>
      <p:sp>
        <p:nvSpPr>
          <p:cNvPr id="70" name="TextBox 20">
            <a:extLst>
              <a:ext uri="{FF2B5EF4-FFF2-40B4-BE49-F238E27FC236}">
                <a16:creationId xmlns:a16="http://schemas.microsoft.com/office/drawing/2014/main" id="{D34313E9-2182-4026-B65F-1A17B8169472}"/>
              </a:ext>
            </a:extLst>
          </p:cNvPr>
          <p:cNvSpPr txBox="1"/>
          <p:nvPr/>
        </p:nvSpPr>
        <p:spPr>
          <a:xfrm>
            <a:off x="4533523" y="2811557"/>
            <a:ext cx="664852"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591</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8601453" y="2811557"/>
            <a:ext cx="658465" cy="266575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7142731" y="2988919"/>
            <a:ext cx="681887" cy="248273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7151248" y="3011143"/>
            <a:ext cx="664852"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600" b="1">
                <a:latin typeface="Arial" panose="020B0604020202020204" pitchFamily="34" charset="0"/>
                <a:ea typeface="微軟正黑體" panose="020B0604030504040204" pitchFamily="34" charset="-120"/>
                <a:sym typeface="Arial" panose="020B0604020202020204" pitchFamily="34" charset="0"/>
              </a:rPr>
              <a:t>541</a:t>
            </a:r>
            <a:endParaRPr lang="en-US" sz="1600" b="1">
              <a:latin typeface="Arial" panose="020B0604020202020204" pitchFamily="34" charset="0"/>
              <a:ea typeface="微軟正黑體" panose="020B0604030504040204" pitchFamily="34" charset="-120"/>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8598259" y="2803194"/>
            <a:ext cx="664852"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597</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Rectangle 3">
            <a:extLst>
              <a:ext uri="{FF2B5EF4-FFF2-40B4-BE49-F238E27FC236}">
                <a16:creationId xmlns:a16="http://schemas.microsoft.com/office/drawing/2014/main" id="{3C4220CF-584E-4C44-B7D1-B68014D66BD5}"/>
              </a:ext>
            </a:extLst>
          </p:cNvPr>
          <p:cNvSpPr>
            <a:spLocks noChangeArrowheads="1"/>
          </p:cNvSpPr>
          <p:nvPr/>
        </p:nvSpPr>
        <p:spPr bwMode="auto">
          <a:xfrm>
            <a:off x="1797165" y="6031826"/>
            <a:ext cx="4913620" cy="615543"/>
          </a:xfrm>
          <a:prstGeom prst="rect">
            <a:avLst/>
          </a:prstGeom>
          <a:noFill/>
          <a:ln w="9525">
            <a:noFill/>
            <a:miter lim="800000"/>
            <a:headEnd/>
            <a:tailEnd/>
          </a:ln>
        </p:spPr>
        <p:txBody>
          <a:bodyPr wrap="square" lIns="121908" tIns="60955" rIns="121908" bIns="60955" anchor="t">
            <a:spAutoFit/>
          </a:bodyPr>
          <a:lstStyle/>
          <a:p>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Environment:</a:t>
            </a:r>
            <a:b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b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NAS</a:t>
            </a:r>
            <a:r>
              <a:rPr lang="zh-TW"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TS-</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1273AU-RP</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8</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G, QTS 4.4.2,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x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Samsung 850 Pro 512GB</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RAID 5, thick volume</a:t>
            </a:r>
            <a:endParaRPr lang="en-US" altLang="zh-TW" sz="800">
              <a:solidFill>
                <a:schemeClr val="tx1">
                  <a:lumMod val="75000"/>
                  <a:lumOff val="25000"/>
                </a:schemeClr>
              </a:solidFill>
              <a:latin typeface="Arial" panose="020B0604020202020204" pitchFamily="34" charset="0"/>
              <a:ea typeface="微軟正黑體" panose="020B0604030504040204" pitchFamily="34" charset="-120"/>
              <a:cs typeface="+mn-lt"/>
              <a:sym typeface="Arial" panose="020B0604020202020204" pitchFamily="34" charset="0"/>
            </a:endParaRPr>
          </a:p>
          <a:p>
            <a:r>
              <a:rPr lang="en"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PC | Windows 10 Pro, Intel Core i7-6700 3.4 GHz, 32GB RAM</a:t>
            </a:r>
            <a:endParaRPr lang="en"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a:p>
            <a:r>
              <a:rPr lang="en" altLang="en-US" sz="800" err="1">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IOmeter</a:t>
            </a:r>
            <a:r>
              <a:rPr lang="en"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 | RAM*4, 30-sec ramp up time, 3-min seq. run time, 2 workers, 64-outstanding, 1MB</a:t>
            </a:r>
            <a:endParaRPr lang="en-US"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6" name="Rectangle 2">
            <a:extLst>
              <a:ext uri="{FF2B5EF4-FFF2-40B4-BE49-F238E27FC236}">
                <a16:creationId xmlns:a16="http://schemas.microsoft.com/office/drawing/2014/main" id="{D1E17477-92DB-064A-97DA-8A7C46145F40}"/>
              </a:ext>
            </a:extLst>
          </p:cNvPr>
          <p:cNvSpPr>
            <a:spLocks noChangeArrowheads="1"/>
          </p:cNvSpPr>
          <p:nvPr/>
        </p:nvSpPr>
        <p:spPr bwMode="auto">
          <a:xfrm>
            <a:off x="6507252" y="6155810"/>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solidFill>
                  <a:schemeClr val="tx1">
                    <a:lumMod val="75000"/>
                    <a:lumOff val="25000"/>
                  </a:schemeClr>
                </a:solidFill>
                <a:latin typeface="Arial" panose="020B0604020202020204" pitchFamily="34" charset="0"/>
                <a:cs typeface="Arial" panose="020B0604020202020204" pitchFamily="34" charset="0"/>
              </a:rPr>
              <a:t>Tested in QNAP Labs. Figures may vary by environment.</a:t>
            </a:r>
          </a:p>
        </p:txBody>
      </p:sp>
    </p:spTree>
    <p:extLst>
      <p:ext uri="{BB962C8B-B14F-4D97-AF65-F5344CB8AC3E}">
        <p14:creationId xmlns:p14="http://schemas.microsoft.com/office/powerpoint/2010/main" val="165884903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8C0C4E-81E2-9B46-946D-6761B3ACD149}"/>
              </a:ext>
            </a:extLst>
          </p:cNvPr>
          <p:cNvPicPr>
            <a:picLocks noChangeAspect="1"/>
          </p:cNvPicPr>
          <p:nvPr/>
        </p:nvPicPr>
        <p:blipFill>
          <a:blip r:embed="rId3"/>
          <a:stretch>
            <a:fillRect/>
          </a:stretch>
        </p:blipFill>
        <p:spPr>
          <a:xfrm>
            <a:off x="3386277" y="1972782"/>
            <a:ext cx="1625500" cy="1018646"/>
          </a:xfrm>
          <a:prstGeom prst="rect">
            <a:avLst/>
          </a:prstGeom>
        </p:spPr>
      </p:pic>
      <p:pic>
        <p:nvPicPr>
          <p:cNvPr id="5" name="圖片 4">
            <a:extLst>
              <a:ext uri="{FF2B5EF4-FFF2-40B4-BE49-F238E27FC236}">
                <a16:creationId xmlns:a16="http://schemas.microsoft.com/office/drawing/2014/main" id="{D13AC205-800F-9949-9F21-2E31E6BB33EE}"/>
              </a:ext>
            </a:extLst>
          </p:cNvPr>
          <p:cNvPicPr>
            <a:picLocks noChangeAspect="1"/>
          </p:cNvPicPr>
          <p:nvPr/>
        </p:nvPicPr>
        <p:blipFill>
          <a:blip r:embed="rId4"/>
          <a:stretch>
            <a:fillRect/>
          </a:stretch>
        </p:blipFill>
        <p:spPr>
          <a:xfrm>
            <a:off x="3520897" y="2726558"/>
            <a:ext cx="1490880" cy="934284"/>
          </a:xfrm>
          <a:prstGeom prst="rect">
            <a:avLst/>
          </a:prstGeom>
        </p:spPr>
      </p:pic>
      <p:pic>
        <p:nvPicPr>
          <p:cNvPr id="6" name="圖片 5">
            <a:extLst>
              <a:ext uri="{FF2B5EF4-FFF2-40B4-BE49-F238E27FC236}">
                <a16:creationId xmlns:a16="http://schemas.microsoft.com/office/drawing/2014/main" id="{06D7EFA4-E865-1F40-825B-89D561C5777F}"/>
              </a:ext>
            </a:extLst>
          </p:cNvPr>
          <p:cNvPicPr>
            <a:picLocks noChangeAspect="1"/>
          </p:cNvPicPr>
          <p:nvPr/>
        </p:nvPicPr>
        <p:blipFill>
          <a:blip r:embed="rId5"/>
          <a:stretch>
            <a:fillRect/>
          </a:stretch>
        </p:blipFill>
        <p:spPr>
          <a:xfrm>
            <a:off x="3623136" y="3484387"/>
            <a:ext cx="1429589" cy="895875"/>
          </a:xfrm>
          <a:prstGeom prst="rect">
            <a:avLst/>
          </a:prstGeom>
        </p:spPr>
      </p:pic>
      <p:pic>
        <p:nvPicPr>
          <p:cNvPr id="7" name="圖片 6">
            <a:extLst>
              <a:ext uri="{FF2B5EF4-FFF2-40B4-BE49-F238E27FC236}">
                <a16:creationId xmlns:a16="http://schemas.microsoft.com/office/drawing/2014/main" id="{9C85F0EB-9DCF-234A-93C3-9613FA593A4B}"/>
              </a:ext>
            </a:extLst>
          </p:cNvPr>
          <p:cNvPicPr>
            <a:picLocks noChangeAspect="1"/>
          </p:cNvPicPr>
          <p:nvPr/>
        </p:nvPicPr>
        <p:blipFill>
          <a:blip r:embed="rId6"/>
          <a:stretch>
            <a:fillRect/>
          </a:stretch>
        </p:blipFill>
        <p:spPr>
          <a:xfrm>
            <a:off x="3501876" y="4163284"/>
            <a:ext cx="1604672" cy="1005592"/>
          </a:xfrm>
          <a:prstGeom prst="rect">
            <a:avLst/>
          </a:prstGeom>
        </p:spPr>
      </p:pic>
      <p:pic>
        <p:nvPicPr>
          <p:cNvPr id="10" name="圖片 9">
            <a:extLst>
              <a:ext uri="{FF2B5EF4-FFF2-40B4-BE49-F238E27FC236}">
                <a16:creationId xmlns:a16="http://schemas.microsoft.com/office/drawing/2014/main" id="{B9A8C3F2-8E7C-554A-8B9F-748A35806D7C}"/>
              </a:ext>
            </a:extLst>
          </p:cNvPr>
          <p:cNvPicPr>
            <a:picLocks noChangeAspect="1"/>
          </p:cNvPicPr>
          <p:nvPr/>
        </p:nvPicPr>
        <p:blipFill>
          <a:blip r:embed="rId7"/>
          <a:stretch>
            <a:fillRect/>
          </a:stretch>
        </p:blipFill>
        <p:spPr>
          <a:xfrm>
            <a:off x="3585617" y="4954506"/>
            <a:ext cx="1429590" cy="895876"/>
          </a:xfrm>
          <a:prstGeom prst="rect">
            <a:avLst/>
          </a:prstGeom>
        </p:spPr>
      </p:pic>
      <p:pic>
        <p:nvPicPr>
          <p:cNvPr id="14" name="圖片 13">
            <a:extLst>
              <a:ext uri="{FF2B5EF4-FFF2-40B4-BE49-F238E27FC236}">
                <a16:creationId xmlns:a16="http://schemas.microsoft.com/office/drawing/2014/main" id="{CB45D7AB-D14A-7046-8EF2-FADBC0991C6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83762" y="5649323"/>
            <a:ext cx="1522836" cy="951602"/>
          </a:xfrm>
          <a:prstGeom prst="rect">
            <a:avLst/>
          </a:prstGeom>
        </p:spPr>
      </p:pic>
      <p:sp>
        <p:nvSpPr>
          <p:cNvPr id="63" name="標題 62"/>
          <p:cNvSpPr>
            <a:spLocks noGrp="1"/>
          </p:cNvSpPr>
          <p:nvPr>
            <p:ph type="title"/>
          </p:nvPr>
        </p:nvSpPr>
        <p:spPr/>
        <p:txBody>
          <a:bodyPr>
            <a:noAutofit/>
          </a:bodyPr>
          <a:lstStyle/>
          <a:p>
            <a:r>
              <a:rPr lang="en-US" altLang="zh-CN" sz="3600">
                <a:latin typeface="Arial" panose="020B0604020202020204" pitchFamily="34" charset="0"/>
                <a:sym typeface="Arial" panose="020B0604020202020204" pitchFamily="34" charset="0"/>
              </a:rPr>
              <a:t>PCIe Gen3 slot(s) for adding more LAN ports </a:t>
            </a:r>
            <a:br>
              <a:rPr lang="en-US" altLang="zh-CN" sz="3600">
                <a:latin typeface="Arial" panose="020B0604020202020204" pitchFamily="34" charset="0"/>
                <a:sym typeface="Arial" panose="020B0604020202020204" pitchFamily="34" charset="0"/>
              </a:rPr>
            </a:br>
            <a:r>
              <a:rPr lang="en-US" altLang="zh-CN" sz="3600">
                <a:latin typeface="Arial" panose="020B0604020202020204" pitchFamily="34" charset="0"/>
                <a:sym typeface="Arial" panose="020B0604020202020204" pitchFamily="34" charset="0"/>
              </a:rPr>
              <a:t>with 5GbE &amp; 10GbE network cards</a:t>
            </a:r>
            <a:endParaRPr lang="en-US" altLang="zh-TW" sz="3600">
              <a:latin typeface="Arial" panose="020B0604020202020204" pitchFamily="34" charset="0"/>
              <a:sym typeface="Arial" panose="020B0604020202020204" pitchFamily="34" charset="0"/>
            </a:endParaRPr>
          </a:p>
        </p:txBody>
      </p:sp>
      <p:pic>
        <p:nvPicPr>
          <p:cNvPr id="4" name="圖片 3">
            <a:extLst>
              <a:ext uri="{FF2B5EF4-FFF2-40B4-BE49-F238E27FC236}">
                <a16:creationId xmlns:a16="http://schemas.microsoft.com/office/drawing/2014/main" id="{41D42817-485C-4939-AAAA-603406BE9E2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09289" y="2414091"/>
            <a:ext cx="8634994" cy="1629975"/>
          </a:xfrm>
          <a:prstGeom prst="rect">
            <a:avLst/>
          </a:prstGeom>
        </p:spPr>
      </p:pic>
      <p:pic>
        <p:nvPicPr>
          <p:cNvPr id="9" name="圖片 8">
            <a:extLst>
              <a:ext uri="{FF2B5EF4-FFF2-40B4-BE49-F238E27FC236}">
                <a16:creationId xmlns:a16="http://schemas.microsoft.com/office/drawing/2014/main" id="{20071BD4-80B3-4083-A4F0-B3AFA75EE44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00838" y="4421948"/>
            <a:ext cx="8643445" cy="2454749"/>
          </a:xfrm>
          <a:prstGeom prst="rect">
            <a:avLst/>
          </a:prstGeom>
        </p:spPr>
      </p:pic>
      <p:sp>
        <p:nvSpPr>
          <p:cNvPr id="12" name="矩形: 圓角 11">
            <a:extLst>
              <a:ext uri="{FF2B5EF4-FFF2-40B4-BE49-F238E27FC236}">
                <a16:creationId xmlns:a16="http://schemas.microsoft.com/office/drawing/2014/main" id="{E5DD2386-8AD7-422C-9377-9F83BCBE3EDC}"/>
              </a:ext>
            </a:extLst>
          </p:cNvPr>
          <p:cNvSpPr/>
          <p:nvPr/>
        </p:nvSpPr>
        <p:spPr>
          <a:xfrm>
            <a:off x="5789141" y="2470333"/>
            <a:ext cx="447277" cy="1513840"/>
          </a:xfrm>
          <a:prstGeom prst="roundRect">
            <a:avLst>
              <a:gd name="adj" fmla="val 0"/>
            </a:avLst>
          </a:prstGeom>
          <a:solidFill>
            <a:srgbClr val="FF9900">
              <a:alpha val="10000"/>
            </a:srgbClr>
          </a:solid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圓角 20">
            <a:extLst>
              <a:ext uri="{FF2B5EF4-FFF2-40B4-BE49-F238E27FC236}">
                <a16:creationId xmlns:a16="http://schemas.microsoft.com/office/drawing/2014/main" id="{CF91D3B3-C42F-4157-ABD5-E41C0D1633D8}"/>
              </a:ext>
            </a:extLst>
          </p:cNvPr>
          <p:cNvSpPr/>
          <p:nvPr/>
        </p:nvSpPr>
        <p:spPr>
          <a:xfrm>
            <a:off x="5619509" y="5120153"/>
            <a:ext cx="1710931" cy="1365341"/>
          </a:xfrm>
          <a:prstGeom prst="roundRect">
            <a:avLst>
              <a:gd name="adj" fmla="val 0"/>
            </a:avLst>
          </a:prstGeom>
          <a:solidFill>
            <a:srgbClr val="FF9900">
              <a:alpha val="10000"/>
            </a:srgbClr>
          </a:solid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箭號: 向右 12">
            <a:extLst>
              <a:ext uri="{FF2B5EF4-FFF2-40B4-BE49-F238E27FC236}">
                <a16:creationId xmlns:a16="http://schemas.microsoft.com/office/drawing/2014/main" id="{6C1A18A1-7683-4E43-945B-D2ABAE3E85C8}"/>
              </a:ext>
            </a:extLst>
          </p:cNvPr>
          <p:cNvSpPr/>
          <p:nvPr/>
        </p:nvSpPr>
        <p:spPr>
          <a:xfrm rot="10800000">
            <a:off x="5212628" y="2910866"/>
            <a:ext cx="841188" cy="627343"/>
          </a:xfrm>
          <a:prstGeom prst="rightArrow">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 name="箭號: 向右 22">
            <a:extLst>
              <a:ext uri="{FF2B5EF4-FFF2-40B4-BE49-F238E27FC236}">
                <a16:creationId xmlns:a16="http://schemas.microsoft.com/office/drawing/2014/main" id="{86512758-ACA8-4E0F-ACF1-9C7FB2739A9E}"/>
              </a:ext>
            </a:extLst>
          </p:cNvPr>
          <p:cNvSpPr/>
          <p:nvPr/>
        </p:nvSpPr>
        <p:spPr>
          <a:xfrm rot="10800000">
            <a:off x="5185650" y="5138377"/>
            <a:ext cx="841188" cy="627343"/>
          </a:xfrm>
          <a:prstGeom prst="rightArrow">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箭號: 向右 23">
            <a:extLst>
              <a:ext uri="{FF2B5EF4-FFF2-40B4-BE49-F238E27FC236}">
                <a16:creationId xmlns:a16="http://schemas.microsoft.com/office/drawing/2014/main" id="{42C71BAA-1B6E-42DF-95CF-86A6F732ACC9}"/>
              </a:ext>
            </a:extLst>
          </p:cNvPr>
          <p:cNvSpPr/>
          <p:nvPr/>
        </p:nvSpPr>
        <p:spPr>
          <a:xfrm rot="10800000">
            <a:off x="5185650" y="5904366"/>
            <a:ext cx="841188" cy="627343"/>
          </a:xfrm>
          <a:prstGeom prst="rightArrow">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TextBox 6">
            <a:extLst>
              <a:ext uri="{FF2B5EF4-FFF2-40B4-BE49-F238E27FC236}">
                <a16:creationId xmlns:a16="http://schemas.microsoft.com/office/drawing/2014/main" id="{DE2A30F3-64CC-A642-A071-E858685536AF}"/>
              </a:ext>
            </a:extLst>
          </p:cNvPr>
          <p:cNvSpPr txBox="1"/>
          <p:nvPr/>
        </p:nvSpPr>
        <p:spPr>
          <a:xfrm>
            <a:off x="5789499" y="2017355"/>
            <a:ext cx="5783357" cy="400099"/>
          </a:xfrm>
          <a:prstGeom prst="rect">
            <a:avLst/>
          </a:prstGeom>
          <a:noFill/>
        </p:spPr>
        <p:txBody>
          <a:bodyPr wrap="square" lIns="121908" tIns="60955" rIns="121908" bIns="60955" anchor="t">
            <a:spAutoFit/>
          </a:bodyPr>
          <a:lstStyle/>
          <a:p>
            <a:pPr algn="ctr">
              <a:defRPr/>
            </a:pPr>
            <a:r>
              <a:rPr lang="en-US" altLang="zh-TW" b="1" dirty="0">
                <a:solidFill>
                  <a:schemeClr val="tx1">
                    <a:lumMod val="95000"/>
                    <a:lumOff val="5000"/>
                  </a:schemeClr>
                </a:solidFill>
                <a:latin typeface="Arial"/>
                <a:ea typeface="微軟正黑體"/>
                <a:cs typeface="Arial"/>
                <a:sym typeface="Arial" panose="020B0604020202020204" pitchFamily="34" charset="0"/>
              </a:rPr>
              <a:t>TS-873AU-RP &amp; TS-873AU: 1 x PCIe 3.0 x8 </a:t>
            </a:r>
            <a:r>
              <a:rPr lang="en-US" altLang="zh-CN" b="1" dirty="0">
                <a:solidFill>
                  <a:schemeClr val="tx1">
                    <a:lumMod val="95000"/>
                    <a:lumOff val="5000"/>
                  </a:schemeClr>
                </a:solidFill>
                <a:latin typeface="Arial"/>
                <a:ea typeface="微軟正黑體"/>
                <a:cs typeface="Arial"/>
                <a:sym typeface="Arial" panose="020B0604020202020204" pitchFamily="34" charset="0"/>
              </a:rPr>
              <a:t>slot</a:t>
            </a:r>
            <a:endParaRPr lang="en-US" altLang="zh-TW" b="1" dirty="0">
              <a:solidFill>
                <a:schemeClr val="tx1">
                  <a:lumMod val="95000"/>
                  <a:lumOff val="5000"/>
                </a:schemeClr>
              </a:solidFill>
              <a:latin typeface="Arial"/>
              <a:ea typeface="微軟正黑體"/>
              <a:cs typeface="Arial"/>
              <a:sym typeface="Arial" panose="020B0604020202020204" pitchFamily="34" charset="0"/>
            </a:endParaRPr>
          </a:p>
        </p:txBody>
      </p:sp>
      <p:sp>
        <p:nvSpPr>
          <p:cNvPr id="48" name="TextBox 6">
            <a:extLst>
              <a:ext uri="{FF2B5EF4-FFF2-40B4-BE49-F238E27FC236}">
                <a16:creationId xmlns:a16="http://schemas.microsoft.com/office/drawing/2014/main" id="{75ABEE04-C8FF-6541-B8C2-DB2DC4C2C013}"/>
              </a:ext>
            </a:extLst>
          </p:cNvPr>
          <p:cNvSpPr txBox="1"/>
          <p:nvPr/>
        </p:nvSpPr>
        <p:spPr>
          <a:xfrm>
            <a:off x="5467080" y="4021849"/>
            <a:ext cx="6284196" cy="400099"/>
          </a:xfrm>
          <a:prstGeom prst="rect">
            <a:avLst/>
          </a:prstGeom>
          <a:noFill/>
        </p:spPr>
        <p:txBody>
          <a:bodyPr wrap="square" lIns="121908" tIns="60955" rIns="121908" bIns="60955" anchor="t">
            <a:spAutoFit/>
          </a:bodyPr>
          <a:lstStyle/>
          <a:p>
            <a:pPr algn="ct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TS-1273AU-RP &amp; TS-1673AU-RP: 2 x PCIe 3.0 x4 </a:t>
            </a:r>
            <a:r>
              <a:rPr lang="en-US" altLang="zh-CN"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slots</a:t>
            </a:r>
            <a:endPar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5" name="矩形: 圓角 55">
            <a:extLst>
              <a:ext uri="{FF2B5EF4-FFF2-40B4-BE49-F238E27FC236}">
                <a16:creationId xmlns:a16="http://schemas.microsoft.com/office/drawing/2014/main" id="{CFD1B1C8-8B00-461B-A6AA-6BECB3011BFE}"/>
              </a:ext>
            </a:extLst>
          </p:cNvPr>
          <p:cNvSpPr/>
          <p:nvPr/>
        </p:nvSpPr>
        <p:spPr>
          <a:xfrm>
            <a:off x="619142" y="2067045"/>
            <a:ext cx="3047141" cy="635903"/>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b="1"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矩形: 圓角 55">
            <a:extLst>
              <a:ext uri="{FF2B5EF4-FFF2-40B4-BE49-F238E27FC236}">
                <a16:creationId xmlns:a16="http://schemas.microsoft.com/office/drawing/2014/main" id="{2908BFA0-4B59-4F65-989D-70174DAF66B1}"/>
              </a:ext>
            </a:extLst>
          </p:cNvPr>
          <p:cNvSpPr/>
          <p:nvPr/>
        </p:nvSpPr>
        <p:spPr>
          <a:xfrm>
            <a:off x="619142" y="2797213"/>
            <a:ext cx="3047141" cy="635903"/>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 name="矩形: 圓角 55">
            <a:extLst>
              <a:ext uri="{FF2B5EF4-FFF2-40B4-BE49-F238E27FC236}">
                <a16:creationId xmlns:a16="http://schemas.microsoft.com/office/drawing/2014/main" id="{12F91B37-CCED-4170-BAFE-C4A3CBF0DAB6}"/>
              </a:ext>
            </a:extLst>
          </p:cNvPr>
          <p:cNvSpPr/>
          <p:nvPr/>
        </p:nvSpPr>
        <p:spPr>
          <a:xfrm>
            <a:off x="619142" y="3527381"/>
            <a:ext cx="3047141" cy="635903"/>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圓角 55">
            <a:extLst>
              <a:ext uri="{FF2B5EF4-FFF2-40B4-BE49-F238E27FC236}">
                <a16:creationId xmlns:a16="http://schemas.microsoft.com/office/drawing/2014/main" id="{46306644-6B58-4CB9-BE0B-E485B4F37F05}"/>
              </a:ext>
            </a:extLst>
          </p:cNvPr>
          <p:cNvSpPr/>
          <p:nvPr/>
        </p:nvSpPr>
        <p:spPr>
          <a:xfrm>
            <a:off x="619142" y="4263528"/>
            <a:ext cx="3047141" cy="635903"/>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20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矩形: 圓角 55">
            <a:extLst>
              <a:ext uri="{FF2B5EF4-FFF2-40B4-BE49-F238E27FC236}">
                <a16:creationId xmlns:a16="http://schemas.microsoft.com/office/drawing/2014/main" id="{AFC9B220-ACA7-4056-AF19-7202FC57AA08}"/>
              </a:ext>
            </a:extLst>
          </p:cNvPr>
          <p:cNvSpPr/>
          <p:nvPr/>
        </p:nvSpPr>
        <p:spPr>
          <a:xfrm>
            <a:off x="619142" y="4993696"/>
            <a:ext cx="3047141" cy="635903"/>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4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矩形: 圓角 55">
            <a:extLst>
              <a:ext uri="{FF2B5EF4-FFF2-40B4-BE49-F238E27FC236}">
                <a16:creationId xmlns:a16="http://schemas.microsoft.com/office/drawing/2014/main" id="{158EFA6D-8A55-4010-BC70-30BE99A74620}"/>
              </a:ext>
            </a:extLst>
          </p:cNvPr>
          <p:cNvSpPr/>
          <p:nvPr/>
        </p:nvSpPr>
        <p:spPr>
          <a:xfrm>
            <a:off x="619142" y="5723864"/>
            <a:ext cx="3047141" cy="635903"/>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矩形: 圓角 55">
            <a:extLst>
              <a:ext uri="{FF2B5EF4-FFF2-40B4-BE49-F238E27FC236}">
                <a16:creationId xmlns:a16="http://schemas.microsoft.com/office/drawing/2014/main" id="{0C5800B4-53A0-4620-9036-0BB8CE77E58D}"/>
              </a:ext>
            </a:extLst>
          </p:cNvPr>
          <p:cNvSpPr/>
          <p:nvPr/>
        </p:nvSpPr>
        <p:spPr>
          <a:xfrm>
            <a:off x="623903" y="2067045"/>
            <a:ext cx="3047141" cy="635903"/>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QXG-5G1T-111C</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5G/2.5G/1G/100M</a:t>
            </a:r>
            <a:r>
              <a:rPr lang="zh-TW" altLang="en-US"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zh-TW" sz="1600" b="1"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圓角 55">
            <a:extLst>
              <a:ext uri="{FF2B5EF4-FFF2-40B4-BE49-F238E27FC236}">
                <a16:creationId xmlns:a16="http://schemas.microsoft.com/office/drawing/2014/main" id="{F1D4254E-C00C-4C15-926C-0A1C889D7BC9}"/>
              </a:ext>
            </a:extLst>
          </p:cNvPr>
          <p:cNvSpPr/>
          <p:nvPr/>
        </p:nvSpPr>
        <p:spPr>
          <a:xfrm>
            <a:off x="623903" y="2797213"/>
            <a:ext cx="3047141" cy="635903"/>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QXG-5G2T-111C</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5G/2.5G/1G/100M</a:t>
            </a:r>
            <a:r>
              <a:rPr lang="zh-TW" altLang="en-US"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圓角 55">
            <a:extLst>
              <a:ext uri="{FF2B5EF4-FFF2-40B4-BE49-F238E27FC236}">
                <a16:creationId xmlns:a16="http://schemas.microsoft.com/office/drawing/2014/main" id="{0D235BC9-C4E9-45DA-8348-B22AF03E583B}"/>
              </a:ext>
            </a:extLst>
          </p:cNvPr>
          <p:cNvSpPr/>
          <p:nvPr/>
        </p:nvSpPr>
        <p:spPr>
          <a:xfrm>
            <a:off x="623903" y="3527381"/>
            <a:ext cx="3047141" cy="635903"/>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QXG-5G4T-111C</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5G/2.5G/1G/100M </a:t>
            </a:r>
            <a:r>
              <a:rPr lang="zh-TW" altLang="en-US"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圓角 55">
            <a:extLst>
              <a:ext uri="{FF2B5EF4-FFF2-40B4-BE49-F238E27FC236}">
                <a16:creationId xmlns:a16="http://schemas.microsoft.com/office/drawing/2014/main" id="{B654E085-924C-43FE-8FA2-9C49818FECC6}"/>
              </a:ext>
            </a:extLst>
          </p:cNvPr>
          <p:cNvSpPr/>
          <p:nvPr/>
        </p:nvSpPr>
        <p:spPr>
          <a:xfrm>
            <a:off x="623903" y="4263528"/>
            <a:ext cx="3047141" cy="635903"/>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QXG-10G1T</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10G/5G/2.5G/1G/100M</a:t>
            </a:r>
            <a:r>
              <a:rPr lang="zh-TW" altLang="en-US"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zh-TW" sz="20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矩形: 圓角 55">
            <a:extLst>
              <a:ext uri="{FF2B5EF4-FFF2-40B4-BE49-F238E27FC236}">
                <a16:creationId xmlns:a16="http://schemas.microsoft.com/office/drawing/2014/main" id="{8F8C9B5D-6A44-46A3-87F3-829733FC03B0}"/>
              </a:ext>
            </a:extLst>
          </p:cNvPr>
          <p:cNvSpPr/>
          <p:nvPr/>
        </p:nvSpPr>
        <p:spPr>
          <a:xfrm>
            <a:off x="623903" y="4993696"/>
            <a:ext cx="3047141" cy="635903"/>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QXG-10G2T-107</a:t>
            </a:r>
          </a:p>
          <a:p>
            <a:pPr algn="ctr">
              <a:buClr>
                <a:srgbClr val="3F3F3F"/>
              </a:buClr>
              <a:buSzPts val="1000"/>
            </a:pPr>
            <a:r>
              <a:rPr lang="en-US" altLang="zh-TW" sz="14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10G/5G/2.5G/1G/100M</a:t>
            </a:r>
            <a:r>
              <a:rPr lang="zh-TW" altLang="en-US" sz="14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zh-TW" sz="14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 name="矩形: 圓角 55">
            <a:extLst>
              <a:ext uri="{FF2B5EF4-FFF2-40B4-BE49-F238E27FC236}">
                <a16:creationId xmlns:a16="http://schemas.microsoft.com/office/drawing/2014/main" id="{0F4BD25E-55E8-4CB1-B7F2-D8FB04AA8350}"/>
              </a:ext>
            </a:extLst>
          </p:cNvPr>
          <p:cNvSpPr/>
          <p:nvPr/>
        </p:nvSpPr>
        <p:spPr>
          <a:xfrm>
            <a:off x="623903" y="5723864"/>
            <a:ext cx="3047141" cy="635903"/>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QXG-10G2SF-CX4</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10G SFP+ </a:t>
            </a: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3028655"/>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字方塊 55"/>
          <p:cNvSpPr txBox="1"/>
          <p:nvPr/>
        </p:nvSpPr>
        <p:spPr>
          <a:xfrm rot="16200000">
            <a:off x="292412" y="5017364"/>
            <a:ext cx="1056117" cy="297454"/>
          </a:xfrm>
          <a:prstGeom prst="rect">
            <a:avLst/>
          </a:prstGeom>
          <a:noFill/>
        </p:spPr>
        <p:txBody>
          <a:bodyPr wrap="square" rtlCol="0">
            <a:spAutoFit/>
          </a:bodyPr>
          <a:lstStyle/>
          <a:p>
            <a:r>
              <a:rPr lang="en-US" altLang="zh-TW"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(MB/s)</a:t>
            </a:r>
            <a:endParaRPr lang="zh-TW" altLang="en-US"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63" name="標題 62"/>
          <p:cNvSpPr>
            <a:spLocks noGrp="1"/>
          </p:cNvSpPr>
          <p:nvPr>
            <p:ph type="title"/>
          </p:nvPr>
        </p:nvSpPr>
        <p:spPr/>
        <p:txBody>
          <a:bodyPr>
            <a:noAutofit/>
          </a:bodyPr>
          <a:lstStyle/>
          <a:p>
            <a:r>
              <a:rPr kumimoji="1" lang="en-US" altLang="zh-CN" sz="3600">
                <a:latin typeface="Arial" panose="020B0604020202020204" pitchFamily="34" charset="0"/>
                <a:sym typeface="Arial" panose="020B0604020202020204" pitchFamily="34" charset="0"/>
              </a:rPr>
              <a:t>1 x 10GbE performance: </a:t>
            </a:r>
            <a:br>
              <a:rPr kumimoji="1" lang="en-US" altLang="zh-CN" sz="3600">
                <a:latin typeface="Arial" panose="020B0604020202020204" pitchFamily="34" charset="0"/>
                <a:sym typeface="Arial" panose="020B0604020202020204" pitchFamily="34" charset="0"/>
              </a:rPr>
            </a:br>
            <a:r>
              <a:rPr kumimoji="1" lang="en-US" altLang="zh-TW" sz="3600">
                <a:latin typeface="Arial" panose="020B0604020202020204" pitchFamily="34" charset="0"/>
                <a:sym typeface="Arial" panose="020B0604020202020204" pitchFamily="34" charset="0"/>
              </a:rPr>
              <a:t>TS-x73AU write speed </a:t>
            </a:r>
            <a:r>
              <a:rPr kumimoji="1" lang="en-US" altLang="zh-CN" sz="3600">
                <a:latin typeface="Arial" panose="020B0604020202020204" pitchFamily="34" charset="0"/>
                <a:sym typeface="Arial" panose="020B0604020202020204" pitchFamily="34" charset="0"/>
              </a:rPr>
              <a:t>is 50% faster than TS-x73U</a:t>
            </a:r>
            <a:endParaRPr lang="en-US" altLang="zh-TW" sz="3600">
              <a:latin typeface="Arial" panose="020B0604020202020204" pitchFamily="34" charset="0"/>
              <a:sym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219946" y="1839180"/>
            <a:ext cx="4870714" cy="738654"/>
          </a:xfrm>
          <a:prstGeom prst="rect">
            <a:avLst/>
          </a:prstGeom>
          <a:noFill/>
        </p:spPr>
        <p:txBody>
          <a:bodyPr wrap="square" lIns="121908" tIns="60955" rIns="121908" bIns="60955" anchor="t">
            <a:spAutoFit/>
          </a:bodyPr>
          <a:lstStyle/>
          <a:p>
            <a:pPr algn="ctr">
              <a:defRPr/>
            </a:pPr>
            <a:r>
              <a:rPr lang="en-US" altLang="zh-TW" sz="24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TS-1273AU-RP</a:t>
            </a:r>
          </a:p>
          <a:p>
            <a:pPr algn="ctr">
              <a:defRPr/>
            </a:pP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1 x 10GbE Windows</a:t>
            </a:r>
            <a:r>
              <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file transfer (10GB file)</a:t>
            </a:r>
            <a:endPar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6087670" y="1839180"/>
            <a:ext cx="4922793" cy="738654"/>
          </a:xfrm>
          <a:prstGeom prst="rect">
            <a:avLst/>
          </a:prstGeom>
          <a:noFill/>
        </p:spPr>
        <p:txBody>
          <a:bodyPr wrap="square" lIns="121908" tIns="60955" rIns="121908" bIns="60955" anchor="t">
            <a:spAutoFit/>
          </a:bodyPr>
          <a:lstStyle/>
          <a:p>
            <a:pPr algn="ctr">
              <a:defRPr/>
            </a:pPr>
            <a:r>
              <a:rPr lang="en-US" altLang="zh-TW" sz="24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TS-1273U-RP</a:t>
            </a:r>
          </a:p>
          <a:p>
            <a:pPr algn="ctr">
              <a:defRPr/>
            </a:pP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1 x 10GbE Windows</a:t>
            </a:r>
            <a:r>
              <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file transfer (10GB file)</a:t>
            </a:r>
            <a:endPar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2" name="群組 1">
            <a:extLst>
              <a:ext uri="{FF2B5EF4-FFF2-40B4-BE49-F238E27FC236}">
                <a16:creationId xmlns:a16="http://schemas.microsoft.com/office/drawing/2014/main" id="{7D533398-899C-487F-A03F-55EF30186418}"/>
              </a:ext>
            </a:extLst>
          </p:cNvPr>
          <p:cNvGrpSpPr/>
          <p:nvPr/>
        </p:nvGrpSpPr>
        <p:grpSpPr>
          <a:xfrm>
            <a:off x="907359" y="2610570"/>
            <a:ext cx="9712288" cy="3397374"/>
            <a:chOff x="441940" y="2660627"/>
            <a:chExt cx="10782006" cy="3771563"/>
          </a:xfrm>
        </p:grpSpPr>
        <p:sp>
          <p:nvSpPr>
            <p:cNvPr id="31" name="矩形 30">
              <a:extLst>
                <a:ext uri="{FF2B5EF4-FFF2-40B4-BE49-F238E27FC236}">
                  <a16:creationId xmlns:a16="http://schemas.microsoft.com/office/drawing/2014/main" id="{61597F7E-ECEC-4FA2-832B-8DF830D12D4B}"/>
                </a:ext>
              </a:extLst>
            </p:cNvPr>
            <p:cNvSpPr/>
            <p:nvPr/>
          </p:nvSpPr>
          <p:spPr>
            <a:xfrm>
              <a:off x="1341342" y="2660627"/>
              <a:ext cx="4768322" cy="3771563"/>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6318432" y="2660627"/>
              <a:ext cx="4905514" cy="3771563"/>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8" name="群組 7">
              <a:extLst>
                <a:ext uri="{FF2B5EF4-FFF2-40B4-BE49-F238E27FC236}">
                  <a16:creationId xmlns:a16="http://schemas.microsoft.com/office/drawing/2014/main" id="{5410CFAC-B045-45DF-B668-0770030735D6}"/>
                </a:ext>
              </a:extLst>
            </p:cNvPr>
            <p:cNvGrpSpPr/>
            <p:nvPr/>
          </p:nvGrpSpPr>
          <p:grpSpPr>
            <a:xfrm>
              <a:off x="1149853" y="3172104"/>
              <a:ext cx="10074093" cy="2631425"/>
              <a:chOff x="1285023" y="2167482"/>
              <a:chExt cx="10346683" cy="2631425"/>
            </a:xfrm>
          </p:grpSpPr>
          <p:cxnSp>
            <p:nvCxnSpPr>
              <p:cNvPr id="37" name="直線接點 36">
                <a:extLst>
                  <a:ext uri="{FF2B5EF4-FFF2-40B4-BE49-F238E27FC236}">
                    <a16:creationId xmlns:a16="http://schemas.microsoft.com/office/drawing/2014/main" id="{1DBA2351-E448-4CD8-B278-0FBD38774F1F}"/>
                  </a:ext>
                </a:extLst>
              </p:cNvPr>
              <p:cNvCxnSpPr>
                <a:cxnSpLocks/>
              </p:cNvCxnSpPr>
              <p:nvPr/>
            </p:nvCxnSpPr>
            <p:spPr>
              <a:xfrm>
                <a:off x="1285023" y="479890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285023" y="427262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285023" y="374633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285023" y="322005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285023" y="269376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285023" y="216748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
            <p:cNvSpPr txBox="1"/>
            <p:nvPr/>
          </p:nvSpPr>
          <p:spPr>
            <a:xfrm>
              <a:off x="1275265" y="5837085"/>
              <a:ext cx="1523812" cy="375831"/>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Read</a:t>
              </a:r>
              <a:endParaRPr lang="en-US"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8" name="TextBox 6"/>
            <p:cNvSpPr txBox="1"/>
            <p:nvPr/>
          </p:nvSpPr>
          <p:spPr>
            <a:xfrm>
              <a:off x="2428009" y="5819264"/>
              <a:ext cx="1523812" cy="375831"/>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Write</a:t>
              </a:r>
              <a:endParaRPr lang="en-US" altLang="zh-TW" sz="16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6202058" y="5847410"/>
              <a:ext cx="1523812" cy="375831"/>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7363885" y="5857735"/>
              <a:ext cx="1523812" cy="375831"/>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7" name="Shape 80">
              <a:extLst>
                <a:ext uri="{FF2B5EF4-FFF2-40B4-BE49-F238E27FC236}">
                  <a16:creationId xmlns:a16="http://schemas.microsoft.com/office/drawing/2014/main" id="{EF93FE93-2092-474A-8971-EC35641D72FF}"/>
                </a:ext>
              </a:extLst>
            </p:cNvPr>
            <p:cNvSpPr/>
            <p:nvPr/>
          </p:nvSpPr>
          <p:spPr>
            <a:xfrm>
              <a:off x="2784945" y="3236084"/>
              <a:ext cx="812865" cy="2581218"/>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1622641" y="3045106"/>
              <a:ext cx="841780" cy="2783034"/>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1683160" y="3028993"/>
              <a:ext cx="827322" cy="375843"/>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latin typeface="Arial" panose="020B0604020202020204" pitchFamily="34" charset="0"/>
                  <a:ea typeface="微軟正黑體" panose="020B0604030504040204" pitchFamily="34" charset="-120"/>
                  <a:sym typeface="Arial" panose="020B0604020202020204" pitchFamily="34" charset="0"/>
                </a:rPr>
                <a:t>1025</a:t>
              </a:r>
            </a:p>
          </p:txBody>
        </p:sp>
        <p:sp>
          <p:nvSpPr>
            <p:cNvPr id="70" name="TextBox 20">
              <a:extLst>
                <a:ext uri="{FF2B5EF4-FFF2-40B4-BE49-F238E27FC236}">
                  <a16:creationId xmlns:a16="http://schemas.microsoft.com/office/drawing/2014/main" id="{D34313E9-2182-4026-B65F-1A17B8169472}"/>
                </a:ext>
              </a:extLst>
            </p:cNvPr>
            <p:cNvSpPr txBox="1"/>
            <p:nvPr/>
          </p:nvSpPr>
          <p:spPr>
            <a:xfrm>
              <a:off x="2895415" y="3214453"/>
              <a:ext cx="657531" cy="375843"/>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906</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7738414" y="4047829"/>
              <a:ext cx="812865" cy="1799581"/>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6560646" y="2886403"/>
              <a:ext cx="841780" cy="2943703"/>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6619251" y="2925729"/>
              <a:ext cx="841780" cy="375843"/>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1118</a:t>
              </a:r>
              <a:endParaRPr lang="en-US" sz="1600" b="1">
                <a:latin typeface="Arial" panose="020B0604020202020204" pitchFamily="34" charset="0"/>
                <a:ea typeface="微軟正黑體" panose="020B0604030504040204" pitchFamily="34" charset="-120"/>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7797025" y="4049044"/>
              <a:ext cx="657531" cy="375843"/>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662</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76219508-7DAA-4854-9321-9058C6D2BCAB}"/>
                </a:ext>
              </a:extLst>
            </p:cNvPr>
            <p:cNvGrpSpPr/>
            <p:nvPr/>
          </p:nvGrpSpPr>
          <p:grpSpPr>
            <a:xfrm>
              <a:off x="441940" y="3053461"/>
              <a:ext cx="667692" cy="2932131"/>
              <a:chOff x="577110" y="2239052"/>
              <a:chExt cx="667692" cy="3293529"/>
            </a:xfrm>
          </p:grpSpPr>
          <p:sp>
            <p:nvSpPr>
              <p:cNvPr id="3" name="矩形 2">
                <a:extLst>
                  <a:ext uri="{FF2B5EF4-FFF2-40B4-BE49-F238E27FC236}">
                    <a16:creationId xmlns:a16="http://schemas.microsoft.com/office/drawing/2014/main" id="{6CF5A0FA-9A7A-412D-9C6B-B5E753B46067}"/>
                  </a:ext>
                </a:extLst>
              </p:cNvPr>
              <p:cNvSpPr/>
              <p:nvPr/>
            </p:nvSpPr>
            <p:spPr>
              <a:xfrm>
                <a:off x="924123" y="5148792"/>
                <a:ext cx="320679"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692781" y="4566846"/>
                <a:ext cx="552020"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rPr>
                  <a:t>200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692781" y="3984898"/>
                <a:ext cx="552020"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400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692781" y="3402949"/>
                <a:ext cx="552020"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600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692781" y="2821001"/>
                <a:ext cx="552020"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800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577110" y="2239052"/>
                <a:ext cx="667691"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1000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73" name="TextBox 6">
            <a:extLst>
              <a:ext uri="{FF2B5EF4-FFF2-40B4-BE49-F238E27FC236}">
                <a16:creationId xmlns:a16="http://schemas.microsoft.com/office/drawing/2014/main" id="{91C97601-F0F7-F941-8136-FC7417756DAE}"/>
              </a:ext>
            </a:extLst>
          </p:cNvPr>
          <p:cNvSpPr txBox="1"/>
          <p:nvPr/>
        </p:nvSpPr>
        <p:spPr>
          <a:xfrm>
            <a:off x="3783875" y="5448517"/>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4" name="TextBox 6">
            <a:extLst>
              <a:ext uri="{FF2B5EF4-FFF2-40B4-BE49-F238E27FC236}">
                <a16:creationId xmlns:a16="http://schemas.microsoft.com/office/drawing/2014/main" id="{976C6E13-BAF2-0E43-84D2-DFE0155C281A}"/>
              </a:ext>
            </a:extLst>
          </p:cNvPr>
          <p:cNvSpPr txBox="1"/>
          <p:nvPr/>
        </p:nvSpPr>
        <p:spPr>
          <a:xfrm>
            <a:off x="4840631" y="5455828"/>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75" name="Shape 80">
            <a:extLst>
              <a:ext uri="{FF2B5EF4-FFF2-40B4-BE49-F238E27FC236}">
                <a16:creationId xmlns:a16="http://schemas.microsoft.com/office/drawing/2014/main" id="{2572EE64-FDDC-584E-9E6C-153553EB8051}"/>
              </a:ext>
            </a:extLst>
          </p:cNvPr>
          <p:cNvSpPr/>
          <p:nvPr/>
        </p:nvSpPr>
        <p:spPr>
          <a:xfrm>
            <a:off x="5162154" y="3784627"/>
            <a:ext cx="732218" cy="1669434"/>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6" name="Shape 79">
            <a:extLst>
              <a:ext uri="{FF2B5EF4-FFF2-40B4-BE49-F238E27FC236}">
                <a16:creationId xmlns:a16="http://schemas.microsoft.com/office/drawing/2014/main" id="{92984A32-4AC1-164A-9D42-6672E62E304E}"/>
              </a:ext>
            </a:extLst>
          </p:cNvPr>
          <p:cNvSpPr/>
          <p:nvPr/>
        </p:nvSpPr>
        <p:spPr>
          <a:xfrm>
            <a:off x="4115166" y="2956903"/>
            <a:ext cx="758264" cy="250692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7" name="TextBox 20">
            <a:extLst>
              <a:ext uri="{FF2B5EF4-FFF2-40B4-BE49-F238E27FC236}">
                <a16:creationId xmlns:a16="http://schemas.microsoft.com/office/drawing/2014/main" id="{DE00D8D6-7779-CA45-9830-55840AF59DAD}"/>
              </a:ext>
            </a:extLst>
          </p:cNvPr>
          <p:cNvSpPr txBox="1"/>
          <p:nvPr/>
        </p:nvSpPr>
        <p:spPr>
          <a:xfrm>
            <a:off x="4147167" y="2946525"/>
            <a:ext cx="745241"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latin typeface="Arial" panose="020B0604020202020204" pitchFamily="34" charset="0"/>
                <a:ea typeface="微軟正黑體" panose="020B0604030504040204" pitchFamily="34" charset="-120"/>
                <a:sym typeface="Arial" panose="020B0604020202020204" pitchFamily="34" charset="0"/>
              </a:rPr>
              <a:t>1028</a:t>
            </a:r>
          </a:p>
        </p:txBody>
      </p:sp>
      <p:sp>
        <p:nvSpPr>
          <p:cNvPr id="78" name="TextBox 20">
            <a:extLst>
              <a:ext uri="{FF2B5EF4-FFF2-40B4-BE49-F238E27FC236}">
                <a16:creationId xmlns:a16="http://schemas.microsoft.com/office/drawing/2014/main" id="{CCB5CD9A-05A0-F645-A572-655A8955F499}"/>
              </a:ext>
            </a:extLst>
          </p:cNvPr>
          <p:cNvSpPr txBox="1"/>
          <p:nvPr/>
        </p:nvSpPr>
        <p:spPr>
          <a:xfrm>
            <a:off x="5214198" y="3784627"/>
            <a:ext cx="592295"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702</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9" name="TextBox 6">
            <a:extLst>
              <a:ext uri="{FF2B5EF4-FFF2-40B4-BE49-F238E27FC236}">
                <a16:creationId xmlns:a16="http://schemas.microsoft.com/office/drawing/2014/main" id="{9644914F-8B6E-324D-A9F0-83877F8B86AF}"/>
              </a:ext>
            </a:extLst>
          </p:cNvPr>
          <p:cNvSpPr txBox="1"/>
          <p:nvPr/>
        </p:nvSpPr>
        <p:spPr>
          <a:xfrm>
            <a:off x="8318809" y="5466588"/>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0" name="TextBox 6">
            <a:extLst>
              <a:ext uri="{FF2B5EF4-FFF2-40B4-BE49-F238E27FC236}">
                <a16:creationId xmlns:a16="http://schemas.microsoft.com/office/drawing/2014/main" id="{8DF4990F-2769-7A4C-8529-EB4C7DE5E597}"/>
              </a:ext>
            </a:extLst>
          </p:cNvPr>
          <p:cNvSpPr txBox="1"/>
          <p:nvPr/>
        </p:nvSpPr>
        <p:spPr>
          <a:xfrm>
            <a:off x="9357185" y="5466588"/>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81" name="Shape 80">
            <a:extLst>
              <a:ext uri="{FF2B5EF4-FFF2-40B4-BE49-F238E27FC236}">
                <a16:creationId xmlns:a16="http://schemas.microsoft.com/office/drawing/2014/main" id="{F60E5E31-BA05-4B47-86F9-322C35826EA5}"/>
              </a:ext>
            </a:extLst>
          </p:cNvPr>
          <p:cNvSpPr/>
          <p:nvPr/>
        </p:nvSpPr>
        <p:spPr>
          <a:xfrm>
            <a:off x="9678708" y="4292145"/>
            <a:ext cx="732218" cy="117267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2" name="Shape 79">
            <a:extLst>
              <a:ext uri="{FF2B5EF4-FFF2-40B4-BE49-F238E27FC236}">
                <a16:creationId xmlns:a16="http://schemas.microsoft.com/office/drawing/2014/main" id="{EA9190D6-C320-CA4B-A069-9014DAC9EAE5}"/>
              </a:ext>
            </a:extLst>
          </p:cNvPr>
          <p:cNvSpPr/>
          <p:nvPr/>
        </p:nvSpPr>
        <p:spPr>
          <a:xfrm>
            <a:off x="8631720" y="2967663"/>
            <a:ext cx="758264" cy="250692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3" name="TextBox 20">
            <a:extLst>
              <a:ext uri="{FF2B5EF4-FFF2-40B4-BE49-F238E27FC236}">
                <a16:creationId xmlns:a16="http://schemas.microsoft.com/office/drawing/2014/main" id="{6515AD4C-549E-FF48-89DA-A920E5C298A4}"/>
              </a:ext>
            </a:extLst>
          </p:cNvPr>
          <p:cNvSpPr txBox="1"/>
          <p:nvPr/>
        </p:nvSpPr>
        <p:spPr>
          <a:xfrm>
            <a:off x="8663721" y="2957285"/>
            <a:ext cx="745241"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latin typeface="Arial" panose="020B0604020202020204" pitchFamily="34" charset="0"/>
                <a:ea typeface="微軟正黑體" panose="020B0604030504040204" pitchFamily="34" charset="-120"/>
                <a:sym typeface="Arial" panose="020B0604020202020204" pitchFamily="34" charset="0"/>
              </a:rPr>
              <a:t>1085</a:t>
            </a:r>
          </a:p>
        </p:txBody>
      </p:sp>
      <p:sp>
        <p:nvSpPr>
          <p:cNvPr id="84" name="TextBox 20">
            <a:extLst>
              <a:ext uri="{FF2B5EF4-FFF2-40B4-BE49-F238E27FC236}">
                <a16:creationId xmlns:a16="http://schemas.microsoft.com/office/drawing/2014/main" id="{50DC4210-CF37-F448-8395-36B2FE1A3DF9}"/>
              </a:ext>
            </a:extLst>
          </p:cNvPr>
          <p:cNvSpPr txBox="1"/>
          <p:nvPr/>
        </p:nvSpPr>
        <p:spPr>
          <a:xfrm>
            <a:off x="9772821" y="4261375"/>
            <a:ext cx="592295"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475</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Rectangle 3">
            <a:extLst>
              <a:ext uri="{FF2B5EF4-FFF2-40B4-BE49-F238E27FC236}">
                <a16:creationId xmlns:a16="http://schemas.microsoft.com/office/drawing/2014/main" id="{745E2317-8F76-234D-B927-2DEF18DA3E2D}"/>
              </a:ext>
            </a:extLst>
          </p:cNvPr>
          <p:cNvSpPr>
            <a:spLocks noChangeArrowheads="1"/>
          </p:cNvSpPr>
          <p:nvPr/>
        </p:nvSpPr>
        <p:spPr bwMode="auto">
          <a:xfrm>
            <a:off x="1797165" y="6031826"/>
            <a:ext cx="4503392" cy="738654"/>
          </a:xfrm>
          <a:prstGeom prst="rect">
            <a:avLst/>
          </a:prstGeom>
          <a:noFill/>
          <a:ln w="9525">
            <a:noFill/>
            <a:miter lim="800000"/>
            <a:headEnd/>
            <a:tailEnd/>
          </a:ln>
        </p:spPr>
        <p:txBody>
          <a:bodyPr wrap="square" lIns="121908" tIns="60955" rIns="121908" bIns="60955" anchor="t">
            <a:spAutoFit/>
          </a:bodyPr>
          <a:lstStyle/>
          <a:p>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Environment:</a:t>
            </a:r>
            <a:b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b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NAS</a:t>
            </a:r>
            <a:r>
              <a:rPr lang="zh-TW"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TS-</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1273AU-RP</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8</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G</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&amp; TS-1273U-RP</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QTS 4.4.2,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x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Samsung 850 Pro 512GB</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RAID 5, thick volume</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Volume encryption.</a:t>
            </a:r>
            <a:endParaRPr lang="en-US" altLang="zh-TW" sz="800">
              <a:solidFill>
                <a:schemeClr val="tx1">
                  <a:lumMod val="75000"/>
                  <a:lumOff val="25000"/>
                </a:schemeClr>
              </a:solidFill>
              <a:latin typeface="Arial" panose="020B0604020202020204" pitchFamily="34" charset="0"/>
              <a:ea typeface="微軟正黑體" panose="020B0604030504040204" pitchFamily="34" charset="-120"/>
              <a:cs typeface="+mn-lt"/>
              <a:sym typeface="Arial" panose="020B0604020202020204" pitchFamily="34" charset="0"/>
            </a:endParaRPr>
          </a:p>
          <a:p>
            <a:r>
              <a:rPr lang="en"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PC | Windows 10 Pro, Intel Core i7-6700 3.4 GHz, 32GB RAM</a:t>
            </a:r>
            <a:endParaRPr lang="en"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a:p>
            <a:r>
              <a:rPr lang="en" altLang="en-US" sz="800" err="1">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IOmeter</a:t>
            </a:r>
            <a:r>
              <a:rPr lang="en"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 | RAM*4, 30-sec ramp up time, 3-min seq. run time, 2 workers, 64-outstanding, 1MB</a:t>
            </a:r>
            <a:endParaRPr lang="en-US"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1" name="Rectangle 2">
            <a:extLst>
              <a:ext uri="{FF2B5EF4-FFF2-40B4-BE49-F238E27FC236}">
                <a16:creationId xmlns:a16="http://schemas.microsoft.com/office/drawing/2014/main" id="{1217ED65-CEF1-334B-A403-3835A85B29F8}"/>
              </a:ext>
            </a:extLst>
          </p:cNvPr>
          <p:cNvSpPr>
            <a:spLocks noChangeArrowheads="1"/>
          </p:cNvSpPr>
          <p:nvPr/>
        </p:nvSpPr>
        <p:spPr bwMode="auto">
          <a:xfrm>
            <a:off x="6507252" y="6155810"/>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solidFill>
                  <a:schemeClr val="tx1">
                    <a:lumMod val="75000"/>
                    <a:lumOff val="25000"/>
                  </a:schemeClr>
                </a:solidFill>
                <a:latin typeface="Arial" panose="020B0604020202020204" pitchFamily="34" charset="0"/>
                <a:cs typeface="Arial" panose="020B0604020202020204" pitchFamily="34" charset="0"/>
              </a:rPr>
              <a:t>Tested in QNAP Labs. Figures may vary by environment.</a:t>
            </a:r>
          </a:p>
        </p:txBody>
      </p:sp>
    </p:spTree>
    <p:extLst>
      <p:ext uri="{BB962C8B-B14F-4D97-AF65-F5344CB8AC3E}">
        <p14:creationId xmlns:p14="http://schemas.microsoft.com/office/powerpoint/2010/main" val="398590516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字方塊 55"/>
          <p:cNvSpPr txBox="1"/>
          <p:nvPr/>
        </p:nvSpPr>
        <p:spPr>
          <a:xfrm rot="16200000">
            <a:off x="292414" y="4918975"/>
            <a:ext cx="1056117" cy="297454"/>
          </a:xfrm>
          <a:prstGeom prst="rect">
            <a:avLst/>
          </a:prstGeom>
          <a:noFill/>
        </p:spPr>
        <p:txBody>
          <a:bodyPr wrap="square" rtlCol="0">
            <a:spAutoFit/>
          </a:bodyPr>
          <a:lstStyle/>
          <a:p>
            <a:r>
              <a:rPr lang="en-US" altLang="zh-TW"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(MB/s)</a:t>
            </a:r>
            <a:endParaRPr lang="zh-TW" altLang="en-US" sz="1333">
              <a:solidFill>
                <a:schemeClr val="tx1">
                  <a:lumMod val="50000"/>
                  <a:lumOff val="50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63" name="標題 62"/>
          <p:cNvSpPr>
            <a:spLocks noGrp="1"/>
          </p:cNvSpPr>
          <p:nvPr>
            <p:ph type="title"/>
          </p:nvPr>
        </p:nvSpPr>
        <p:spPr/>
        <p:txBody>
          <a:bodyPr>
            <a:noAutofit/>
          </a:bodyPr>
          <a:lstStyle/>
          <a:p>
            <a:r>
              <a:rPr kumimoji="1" lang="en-US" altLang="zh-CN" sz="3600">
                <a:latin typeface="Arial" panose="020B0604020202020204" pitchFamily="34" charset="0"/>
                <a:sym typeface="Arial" panose="020B0604020202020204" pitchFamily="34" charset="0"/>
              </a:rPr>
              <a:t>2 x 10GbE performance: </a:t>
            </a:r>
            <a:br>
              <a:rPr kumimoji="1" lang="en-US" altLang="zh-CN" sz="3600">
                <a:latin typeface="Arial" panose="020B0604020202020204" pitchFamily="34" charset="0"/>
                <a:sym typeface="Arial" panose="020B0604020202020204" pitchFamily="34" charset="0"/>
              </a:rPr>
            </a:br>
            <a:r>
              <a:rPr kumimoji="1" lang="en-US" altLang="zh-TW" sz="3600">
                <a:latin typeface="Arial" panose="020B0604020202020204" pitchFamily="34" charset="0"/>
                <a:sym typeface="Arial" panose="020B0604020202020204" pitchFamily="34" charset="0"/>
              </a:rPr>
              <a:t>TS-x73AU write speed </a:t>
            </a:r>
            <a:r>
              <a:rPr kumimoji="1" lang="en-US" altLang="zh-CN" sz="3600">
                <a:latin typeface="Arial" panose="020B0604020202020204" pitchFamily="34" charset="0"/>
                <a:sym typeface="Arial" panose="020B0604020202020204" pitchFamily="34" charset="0"/>
              </a:rPr>
              <a:t>is 50% faster than TS-x73U</a:t>
            </a:r>
            <a:endParaRPr lang="en-US" altLang="zh-TW" sz="3600">
              <a:latin typeface="Arial" panose="020B0604020202020204" pitchFamily="34" charset="0"/>
              <a:sym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395502" y="1832005"/>
            <a:ext cx="4805326" cy="738654"/>
          </a:xfrm>
          <a:prstGeom prst="rect">
            <a:avLst/>
          </a:prstGeom>
          <a:noFill/>
        </p:spPr>
        <p:txBody>
          <a:bodyPr wrap="square" lIns="121908" tIns="60955" rIns="121908" bIns="60955" anchor="t">
            <a:spAutoFit/>
          </a:bodyPr>
          <a:lstStyle/>
          <a:p>
            <a:pPr algn="ctr">
              <a:defRPr/>
            </a:pPr>
            <a:r>
              <a:rPr lang="en-US" altLang="zh-TW" sz="24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TS-1273AU-RP</a:t>
            </a:r>
          </a:p>
          <a:p>
            <a:pPr algn="ctr">
              <a:defRPr/>
            </a:pP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2 x 10GbE Windows</a:t>
            </a:r>
            <a:r>
              <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sequential transfer (1MB)</a:t>
            </a:r>
            <a:endPar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5693870" y="1817062"/>
            <a:ext cx="5432738" cy="738654"/>
          </a:xfrm>
          <a:prstGeom prst="rect">
            <a:avLst/>
          </a:prstGeom>
          <a:noFill/>
        </p:spPr>
        <p:txBody>
          <a:bodyPr wrap="square" lIns="121908" tIns="60955" rIns="121908" bIns="60955" anchor="t">
            <a:spAutoFit/>
          </a:bodyPr>
          <a:lstStyle/>
          <a:p>
            <a:pPr algn="ctr">
              <a:defRPr/>
            </a:pPr>
            <a:r>
              <a:rPr lang="en-US" altLang="zh-TW" sz="24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TS-1273U-RP</a:t>
            </a:r>
          </a:p>
          <a:p>
            <a:pPr algn="ctr">
              <a:defRPr/>
            </a:pP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2 x 10GbE Windows</a:t>
            </a:r>
            <a:r>
              <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sequential transfer (1MB)</a:t>
            </a:r>
            <a:endPar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1717531" y="2692867"/>
            <a:ext cx="4295241" cy="3312952"/>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6200828" y="2692867"/>
            <a:ext cx="4418822" cy="3312952"/>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8" name="群組 7">
            <a:extLst>
              <a:ext uri="{FF2B5EF4-FFF2-40B4-BE49-F238E27FC236}">
                <a16:creationId xmlns:a16="http://schemas.microsoft.com/office/drawing/2014/main" id="{5410CFAC-B045-45DF-B668-0770030735D6}"/>
              </a:ext>
            </a:extLst>
          </p:cNvPr>
          <p:cNvGrpSpPr/>
          <p:nvPr/>
        </p:nvGrpSpPr>
        <p:grpSpPr>
          <a:xfrm>
            <a:off x="1545042" y="3091757"/>
            <a:ext cx="9074609" cy="2368959"/>
            <a:chOff x="1285023" y="2429948"/>
            <a:chExt cx="10346683" cy="2368959"/>
          </a:xfrm>
        </p:grpSpPr>
        <p:cxnSp>
          <p:nvCxnSpPr>
            <p:cNvPr id="37" name="直線接點 36">
              <a:extLst>
                <a:ext uri="{FF2B5EF4-FFF2-40B4-BE49-F238E27FC236}">
                  <a16:creationId xmlns:a16="http://schemas.microsoft.com/office/drawing/2014/main" id="{1DBA2351-E448-4CD8-B278-0FBD38774F1F}"/>
                </a:ext>
              </a:extLst>
            </p:cNvPr>
            <p:cNvCxnSpPr>
              <a:cxnSpLocks/>
            </p:cNvCxnSpPr>
            <p:nvPr/>
          </p:nvCxnSpPr>
          <p:spPr>
            <a:xfrm>
              <a:off x="1285023" y="479890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285023" y="4325116"/>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285023" y="3851324"/>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285023" y="337753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285023" y="2903740"/>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285023" y="2429948"/>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
          <p:cNvSpPr txBox="1"/>
          <p:nvPr/>
        </p:nvSpPr>
        <p:spPr>
          <a:xfrm>
            <a:off x="1658010" y="5489090"/>
            <a:ext cx="1372630" cy="338544"/>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8" name="TextBox 6"/>
          <p:cNvSpPr txBox="1"/>
          <p:nvPr/>
        </p:nvSpPr>
        <p:spPr>
          <a:xfrm>
            <a:off x="2696387" y="5489090"/>
            <a:ext cx="1372630" cy="338544"/>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6096000" y="5479056"/>
            <a:ext cx="1372630" cy="338544"/>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7142558" y="5488357"/>
            <a:ext cx="1372630" cy="338544"/>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7" name="Shape 80">
            <a:extLst>
              <a:ext uri="{FF2B5EF4-FFF2-40B4-BE49-F238E27FC236}">
                <a16:creationId xmlns:a16="http://schemas.microsoft.com/office/drawing/2014/main" id="{EF93FE93-2092-474A-8971-EC35641D72FF}"/>
              </a:ext>
            </a:extLst>
          </p:cNvPr>
          <p:cNvSpPr/>
          <p:nvPr/>
        </p:nvSpPr>
        <p:spPr>
          <a:xfrm>
            <a:off x="3017910" y="3728112"/>
            <a:ext cx="732218" cy="1723823"/>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1970922" y="2954777"/>
            <a:ext cx="758264" cy="250692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025437" y="2940263"/>
            <a:ext cx="745241"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latin typeface="Arial" panose="020B0604020202020204" pitchFamily="34" charset="0"/>
                <a:ea typeface="微軟正黑體" panose="020B0604030504040204" pitchFamily="34" charset="-120"/>
                <a:sym typeface="Arial" panose="020B0604020202020204" pitchFamily="34" charset="0"/>
              </a:rPr>
              <a:t>2143</a:t>
            </a:r>
          </a:p>
        </p:txBody>
      </p:sp>
      <p:sp>
        <p:nvSpPr>
          <p:cNvPr id="70" name="TextBox 20">
            <a:extLst>
              <a:ext uri="{FF2B5EF4-FFF2-40B4-BE49-F238E27FC236}">
                <a16:creationId xmlns:a16="http://schemas.microsoft.com/office/drawing/2014/main" id="{D34313E9-2182-4026-B65F-1A17B8169472}"/>
              </a:ext>
            </a:extLst>
          </p:cNvPr>
          <p:cNvSpPr txBox="1"/>
          <p:nvPr/>
        </p:nvSpPr>
        <p:spPr>
          <a:xfrm>
            <a:off x="3041106" y="3755046"/>
            <a:ext cx="709022"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1448</a:t>
            </a:r>
          </a:p>
        </p:txBody>
      </p:sp>
      <p:sp>
        <p:nvSpPr>
          <p:cNvPr id="55" name="Shape 80">
            <a:extLst>
              <a:ext uri="{FF2B5EF4-FFF2-40B4-BE49-F238E27FC236}">
                <a16:creationId xmlns:a16="http://schemas.microsoft.com/office/drawing/2014/main" id="{02FD8FA0-5CA7-4194-8BF1-99D00B5CDEF2}"/>
              </a:ext>
            </a:extLst>
          </p:cNvPr>
          <p:cNvSpPr/>
          <p:nvPr/>
        </p:nvSpPr>
        <p:spPr>
          <a:xfrm>
            <a:off x="7479929" y="4313304"/>
            <a:ext cx="732218" cy="1165752"/>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6419011" y="2811820"/>
            <a:ext cx="758264" cy="265164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6471802" y="2847244"/>
            <a:ext cx="758264"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2450</a:t>
            </a:r>
            <a:endParaRPr lang="en-US" sz="1600" b="1">
              <a:latin typeface="Arial" panose="020B0604020202020204" pitchFamily="34" charset="0"/>
              <a:ea typeface="微軟正黑體" panose="020B0604030504040204" pitchFamily="34" charset="-120"/>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7553779" y="4279587"/>
            <a:ext cx="592295"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936</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76219508-7DAA-4854-9321-9058C6D2BCAB}"/>
              </a:ext>
            </a:extLst>
          </p:cNvPr>
          <p:cNvGrpSpPr/>
          <p:nvPr/>
        </p:nvGrpSpPr>
        <p:grpSpPr>
          <a:xfrm>
            <a:off x="970319" y="2937868"/>
            <a:ext cx="601447" cy="2652947"/>
            <a:chOff x="647000" y="2193912"/>
            <a:chExt cx="667691" cy="3308147"/>
          </a:xfrm>
        </p:grpSpPr>
        <p:sp>
          <p:nvSpPr>
            <p:cNvPr id="3" name="矩形 2">
              <a:extLst>
                <a:ext uri="{FF2B5EF4-FFF2-40B4-BE49-F238E27FC236}">
                  <a16:creationId xmlns:a16="http://schemas.microsoft.com/office/drawing/2014/main" id="{6CF5A0FA-9A7A-412D-9C6B-B5E753B46067}"/>
                </a:ext>
              </a:extLst>
            </p:cNvPr>
            <p:cNvSpPr/>
            <p:nvPr/>
          </p:nvSpPr>
          <p:spPr>
            <a:xfrm>
              <a:off x="994015" y="5118270"/>
              <a:ext cx="320675"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762671" y="4533398"/>
              <a:ext cx="552019"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rPr>
                <a:t>400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762672" y="3948527"/>
              <a:ext cx="552019"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800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647000" y="3363655"/>
              <a:ext cx="667691"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1200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647000" y="2778784"/>
              <a:ext cx="667691"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1600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647000" y="2193912"/>
              <a:ext cx="667691" cy="383789"/>
            </a:xfrm>
            <a:prstGeom prst="rect">
              <a:avLst/>
            </a:prstGeom>
          </p:spPr>
          <p:txBody>
            <a:bodyPr wrap="none">
              <a:spAutoFit/>
            </a:bodyPr>
            <a:lstStyle/>
            <a:p>
              <a:pPr algn="r"/>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a:sym typeface="Arial" panose="020B0604020202020204" pitchFamily="34" charset="0"/>
                </a:rPr>
                <a:t>2000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73" name="TextBox 6">
            <a:extLst>
              <a:ext uri="{FF2B5EF4-FFF2-40B4-BE49-F238E27FC236}">
                <a16:creationId xmlns:a16="http://schemas.microsoft.com/office/drawing/2014/main" id="{91C97601-F0F7-F941-8136-FC7417756DAE}"/>
              </a:ext>
            </a:extLst>
          </p:cNvPr>
          <p:cNvSpPr txBox="1"/>
          <p:nvPr/>
        </p:nvSpPr>
        <p:spPr>
          <a:xfrm>
            <a:off x="3802255" y="5469755"/>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4" name="TextBox 6">
            <a:extLst>
              <a:ext uri="{FF2B5EF4-FFF2-40B4-BE49-F238E27FC236}">
                <a16:creationId xmlns:a16="http://schemas.microsoft.com/office/drawing/2014/main" id="{976C6E13-BAF2-0E43-84D2-DFE0155C281A}"/>
              </a:ext>
            </a:extLst>
          </p:cNvPr>
          <p:cNvSpPr txBox="1"/>
          <p:nvPr/>
        </p:nvSpPr>
        <p:spPr>
          <a:xfrm>
            <a:off x="4840631" y="5469755"/>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75" name="Shape 80">
            <a:extLst>
              <a:ext uri="{FF2B5EF4-FFF2-40B4-BE49-F238E27FC236}">
                <a16:creationId xmlns:a16="http://schemas.microsoft.com/office/drawing/2014/main" id="{2572EE64-FDDC-584E-9E6C-153553EB8051}"/>
              </a:ext>
            </a:extLst>
          </p:cNvPr>
          <p:cNvSpPr/>
          <p:nvPr/>
        </p:nvSpPr>
        <p:spPr>
          <a:xfrm>
            <a:off x="5162154" y="4121055"/>
            <a:ext cx="732218" cy="1330880"/>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6" name="Shape 79">
            <a:extLst>
              <a:ext uri="{FF2B5EF4-FFF2-40B4-BE49-F238E27FC236}">
                <a16:creationId xmlns:a16="http://schemas.microsoft.com/office/drawing/2014/main" id="{92984A32-4AC1-164A-9D42-6672E62E304E}"/>
              </a:ext>
            </a:extLst>
          </p:cNvPr>
          <p:cNvSpPr/>
          <p:nvPr/>
        </p:nvSpPr>
        <p:spPr>
          <a:xfrm>
            <a:off x="4115166" y="2954777"/>
            <a:ext cx="758264" cy="250692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7" name="TextBox 20">
            <a:extLst>
              <a:ext uri="{FF2B5EF4-FFF2-40B4-BE49-F238E27FC236}">
                <a16:creationId xmlns:a16="http://schemas.microsoft.com/office/drawing/2014/main" id="{DE00D8D6-7779-CA45-9830-55840AF59DAD}"/>
              </a:ext>
            </a:extLst>
          </p:cNvPr>
          <p:cNvSpPr txBox="1"/>
          <p:nvPr/>
        </p:nvSpPr>
        <p:spPr>
          <a:xfrm>
            <a:off x="4147167" y="2944399"/>
            <a:ext cx="745241"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latin typeface="Arial" panose="020B0604020202020204" pitchFamily="34" charset="0"/>
                <a:ea typeface="微軟正黑體" panose="020B0604030504040204" pitchFamily="34" charset="-120"/>
                <a:sym typeface="Arial" panose="020B0604020202020204" pitchFamily="34" charset="0"/>
              </a:rPr>
              <a:t>2140</a:t>
            </a:r>
          </a:p>
        </p:txBody>
      </p:sp>
      <p:sp>
        <p:nvSpPr>
          <p:cNvPr id="78" name="TextBox 20">
            <a:extLst>
              <a:ext uri="{FF2B5EF4-FFF2-40B4-BE49-F238E27FC236}">
                <a16:creationId xmlns:a16="http://schemas.microsoft.com/office/drawing/2014/main" id="{CCB5CD9A-05A0-F645-A572-655A8955F499}"/>
              </a:ext>
            </a:extLst>
          </p:cNvPr>
          <p:cNvSpPr txBox="1"/>
          <p:nvPr/>
        </p:nvSpPr>
        <p:spPr>
          <a:xfrm>
            <a:off x="5214198" y="4113474"/>
            <a:ext cx="746495"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1151</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9" name="TextBox 6">
            <a:extLst>
              <a:ext uri="{FF2B5EF4-FFF2-40B4-BE49-F238E27FC236}">
                <a16:creationId xmlns:a16="http://schemas.microsoft.com/office/drawing/2014/main" id="{9644914F-8B6E-324D-A9F0-83877F8B86AF}"/>
              </a:ext>
            </a:extLst>
          </p:cNvPr>
          <p:cNvSpPr txBox="1"/>
          <p:nvPr/>
        </p:nvSpPr>
        <p:spPr>
          <a:xfrm>
            <a:off x="8318809" y="5480515"/>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Read</a:t>
            </a:r>
            <a:endParaRPr lang="en-US"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0" name="TextBox 6">
            <a:extLst>
              <a:ext uri="{FF2B5EF4-FFF2-40B4-BE49-F238E27FC236}">
                <a16:creationId xmlns:a16="http://schemas.microsoft.com/office/drawing/2014/main" id="{8DF4990F-2769-7A4C-8529-EB4C7DE5E597}"/>
              </a:ext>
            </a:extLst>
          </p:cNvPr>
          <p:cNvSpPr txBox="1"/>
          <p:nvPr/>
        </p:nvSpPr>
        <p:spPr>
          <a:xfrm>
            <a:off x="9357185" y="5464462"/>
            <a:ext cx="1372630" cy="553988"/>
          </a:xfrm>
          <a:prstGeom prst="rect">
            <a:avLst/>
          </a:prstGeom>
          <a:noFill/>
        </p:spPr>
        <p:txBody>
          <a:bodyPr wrap="square" lIns="121908" tIns="60955" rIns="121908" bIns="60955" anchor="t">
            <a:spAutoFit/>
          </a:bodyPr>
          <a:lstStyle/>
          <a:p>
            <a:pPr algn="ctr">
              <a:defRPr/>
            </a:pPr>
            <a:r>
              <a:rPr lang="en-US" altLang="zh-CN"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Encrypted Write</a:t>
            </a:r>
            <a:endParaRPr lang="en-US" altLang="zh-TW" sz="14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81" name="Shape 80">
            <a:extLst>
              <a:ext uri="{FF2B5EF4-FFF2-40B4-BE49-F238E27FC236}">
                <a16:creationId xmlns:a16="http://schemas.microsoft.com/office/drawing/2014/main" id="{F60E5E31-BA05-4B47-86F9-322C35826EA5}"/>
              </a:ext>
            </a:extLst>
          </p:cNvPr>
          <p:cNvSpPr/>
          <p:nvPr/>
        </p:nvSpPr>
        <p:spPr>
          <a:xfrm>
            <a:off x="9678708" y="4561506"/>
            <a:ext cx="732218" cy="901188"/>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2" name="Shape 79">
            <a:extLst>
              <a:ext uri="{FF2B5EF4-FFF2-40B4-BE49-F238E27FC236}">
                <a16:creationId xmlns:a16="http://schemas.microsoft.com/office/drawing/2014/main" id="{EA9190D6-C320-CA4B-A069-9014DAC9EAE5}"/>
              </a:ext>
            </a:extLst>
          </p:cNvPr>
          <p:cNvSpPr/>
          <p:nvPr/>
        </p:nvSpPr>
        <p:spPr>
          <a:xfrm>
            <a:off x="8631720" y="2965537"/>
            <a:ext cx="758264" cy="250692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3" name="TextBox 20">
            <a:extLst>
              <a:ext uri="{FF2B5EF4-FFF2-40B4-BE49-F238E27FC236}">
                <a16:creationId xmlns:a16="http://schemas.microsoft.com/office/drawing/2014/main" id="{6515AD4C-549E-FF48-89DA-A920E5C298A4}"/>
              </a:ext>
            </a:extLst>
          </p:cNvPr>
          <p:cNvSpPr txBox="1"/>
          <p:nvPr/>
        </p:nvSpPr>
        <p:spPr>
          <a:xfrm>
            <a:off x="8663721" y="2955159"/>
            <a:ext cx="745241"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1600" b="1">
                <a:latin typeface="Arial" panose="020B0604020202020204" pitchFamily="34" charset="0"/>
                <a:ea typeface="微軟正黑體" panose="020B0604030504040204" pitchFamily="34" charset="-120"/>
                <a:sym typeface="Arial" panose="020B0604020202020204" pitchFamily="34" charset="0"/>
              </a:rPr>
              <a:t>2179</a:t>
            </a:r>
          </a:p>
        </p:txBody>
      </p:sp>
      <p:sp>
        <p:nvSpPr>
          <p:cNvPr id="84" name="TextBox 20">
            <a:extLst>
              <a:ext uri="{FF2B5EF4-FFF2-40B4-BE49-F238E27FC236}">
                <a16:creationId xmlns:a16="http://schemas.microsoft.com/office/drawing/2014/main" id="{50DC4210-CF37-F448-8395-36B2FE1A3DF9}"/>
              </a:ext>
            </a:extLst>
          </p:cNvPr>
          <p:cNvSpPr txBox="1"/>
          <p:nvPr/>
        </p:nvSpPr>
        <p:spPr>
          <a:xfrm>
            <a:off x="9757603" y="4523166"/>
            <a:ext cx="592295" cy="33855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739</a:t>
            </a:r>
            <a:endParaRPr 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Rectangle 3">
            <a:extLst>
              <a:ext uri="{FF2B5EF4-FFF2-40B4-BE49-F238E27FC236}">
                <a16:creationId xmlns:a16="http://schemas.microsoft.com/office/drawing/2014/main" id="{F174CB90-AABF-964C-914B-B0DC63DD55CB}"/>
              </a:ext>
            </a:extLst>
          </p:cNvPr>
          <p:cNvSpPr>
            <a:spLocks noChangeArrowheads="1"/>
          </p:cNvSpPr>
          <p:nvPr/>
        </p:nvSpPr>
        <p:spPr bwMode="auto">
          <a:xfrm>
            <a:off x="1797165" y="6031826"/>
            <a:ext cx="4503392" cy="738654"/>
          </a:xfrm>
          <a:prstGeom prst="rect">
            <a:avLst/>
          </a:prstGeom>
          <a:noFill/>
          <a:ln w="9525">
            <a:noFill/>
            <a:miter lim="800000"/>
            <a:headEnd/>
            <a:tailEnd/>
          </a:ln>
        </p:spPr>
        <p:txBody>
          <a:bodyPr wrap="square" lIns="121908" tIns="60955" rIns="121908" bIns="60955" anchor="t">
            <a:spAutoFit/>
          </a:bodyPr>
          <a:lstStyle/>
          <a:p>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Environment:</a:t>
            </a:r>
            <a:b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b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NAS</a:t>
            </a:r>
            <a:r>
              <a:rPr lang="zh-TW"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en-US"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TS-</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1273AU-RP</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8</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G</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&amp; TS-1273U-RP</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QTS 4.4.2,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12</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x </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Samsung 850 Pro 512GB</a:t>
            </a:r>
            <a:r>
              <a:rPr 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RAID 5, thick volume</a:t>
            </a:r>
            <a:r>
              <a:rPr lang="en-US"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 Volume encryption.</a:t>
            </a:r>
            <a:endParaRPr lang="en-US" altLang="zh-TW" sz="800">
              <a:solidFill>
                <a:schemeClr val="tx1">
                  <a:lumMod val="75000"/>
                  <a:lumOff val="25000"/>
                </a:schemeClr>
              </a:solidFill>
              <a:latin typeface="Arial" panose="020B0604020202020204" pitchFamily="34" charset="0"/>
              <a:ea typeface="微軟正黑體" panose="020B0604030504040204" pitchFamily="34" charset="-120"/>
              <a:cs typeface="+mn-lt"/>
              <a:sym typeface="Arial" panose="020B0604020202020204" pitchFamily="34" charset="0"/>
            </a:endParaRPr>
          </a:p>
          <a:p>
            <a:r>
              <a:rPr lang="en" altLang="zh-TW"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PC | Windows 10 Pro, Intel Core i7-6700 3.4 GHz, 32GB RAM</a:t>
            </a:r>
            <a:endParaRPr lang="en" sz="800">
              <a:solidFill>
                <a:schemeClr val="tx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a:p>
            <a:r>
              <a:rPr lang="en" altLang="en-US" sz="800" err="1">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IOmeter</a:t>
            </a:r>
            <a:r>
              <a:rPr lang="en"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 | RAM*4, 30-sec ramp up time, 3-min seq. run time, 2 workers, 64-outstanding, 1MB</a:t>
            </a:r>
            <a:endParaRPr lang="en-US" altLang="en-US" sz="800">
              <a:solidFill>
                <a:schemeClr val="tx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1" name="Rectangle 2">
            <a:extLst>
              <a:ext uri="{FF2B5EF4-FFF2-40B4-BE49-F238E27FC236}">
                <a16:creationId xmlns:a16="http://schemas.microsoft.com/office/drawing/2014/main" id="{835DAD72-8AE4-6441-B945-F1CAEB9ECE61}"/>
              </a:ext>
            </a:extLst>
          </p:cNvPr>
          <p:cNvSpPr>
            <a:spLocks noChangeArrowheads="1"/>
          </p:cNvSpPr>
          <p:nvPr/>
        </p:nvSpPr>
        <p:spPr bwMode="auto">
          <a:xfrm>
            <a:off x="6507252" y="6155810"/>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solidFill>
                  <a:schemeClr val="tx1">
                    <a:lumMod val="75000"/>
                    <a:lumOff val="25000"/>
                  </a:schemeClr>
                </a:solidFill>
                <a:latin typeface="Arial" panose="020B0604020202020204" pitchFamily="34" charset="0"/>
                <a:cs typeface="Arial" panose="020B0604020202020204" pitchFamily="34" charset="0"/>
              </a:rPr>
              <a:t>Tested in QNAP Labs. Figures may vary by environment.</a:t>
            </a:r>
          </a:p>
        </p:txBody>
      </p:sp>
    </p:spTree>
    <p:extLst>
      <p:ext uri="{BB962C8B-B14F-4D97-AF65-F5344CB8AC3E}">
        <p14:creationId xmlns:p14="http://schemas.microsoft.com/office/powerpoint/2010/main" val="21903895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83">
            <a:extLst>
              <a:ext uri="{FF2B5EF4-FFF2-40B4-BE49-F238E27FC236}">
                <a16:creationId xmlns:a16="http://schemas.microsoft.com/office/drawing/2014/main" id="{CB9F3E2A-0C38-EF47-94BB-74F78B2B9AF9}"/>
              </a:ext>
            </a:extLst>
          </p:cNvPr>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38352" y="2478870"/>
            <a:ext cx="6155023" cy="2966682"/>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2" name="標題 1">
            <a:extLst>
              <a:ext uri="{FF2B5EF4-FFF2-40B4-BE49-F238E27FC236}">
                <a16:creationId xmlns:a16="http://schemas.microsoft.com/office/drawing/2014/main" id="{9F496D72-88F3-8C40-A71B-C165F07B8898}"/>
              </a:ext>
            </a:extLst>
          </p:cNvPr>
          <p:cNvSpPr>
            <a:spLocks noGrp="1"/>
          </p:cNvSpPr>
          <p:nvPr>
            <p:ph type="title"/>
          </p:nvPr>
        </p:nvSpPr>
        <p:spPr>
          <a:xfrm>
            <a:off x="1" y="190500"/>
            <a:ext cx="12192000" cy="1378562"/>
          </a:xfrm>
        </p:spPr>
        <p:txBody>
          <a:bodyPr>
            <a:noAutofit/>
          </a:bodyPr>
          <a:lstStyle/>
          <a:p>
            <a:r>
              <a:rPr lang="en-US" altLang="zh-TW" sz="3600">
                <a:latin typeface="Arial" panose="020B0604020202020204" pitchFamily="34" charset="0"/>
                <a:cs typeface="Arial" panose="020B0604020202020204" pitchFamily="34" charset="0"/>
              </a:rPr>
              <a:t>Add two M.2 SSDs with a QM2 PCIe adapter and use SSD cache to enhance IOPS and performance of processing small files</a:t>
            </a:r>
            <a:endParaRPr kumimoji="1" lang="zh-TW" altLang="en-US" sz="3600">
              <a:latin typeface="Arial" panose="020B0604020202020204" pitchFamily="34" charset="0"/>
              <a:sym typeface="Arial" panose="020B0604020202020204" pitchFamily="34" charset="0"/>
            </a:endParaRPr>
          </a:p>
        </p:txBody>
      </p:sp>
      <p:sp>
        <p:nvSpPr>
          <p:cNvPr id="19" name="矩形: 圓角 55">
            <a:extLst>
              <a:ext uri="{FF2B5EF4-FFF2-40B4-BE49-F238E27FC236}">
                <a16:creationId xmlns:a16="http://schemas.microsoft.com/office/drawing/2014/main" id="{868406B7-9D3D-4510-B40C-FF8EA4B54B39}"/>
              </a:ext>
            </a:extLst>
          </p:cNvPr>
          <p:cNvSpPr/>
          <p:nvPr/>
        </p:nvSpPr>
        <p:spPr>
          <a:xfrm>
            <a:off x="2816105" y="2065460"/>
            <a:ext cx="2867932" cy="746159"/>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矩形: 圓角 55">
            <a:extLst>
              <a:ext uri="{FF2B5EF4-FFF2-40B4-BE49-F238E27FC236}">
                <a16:creationId xmlns:a16="http://schemas.microsoft.com/office/drawing/2014/main" id="{806DF1B0-30D5-4B65-BA68-648681ADF7EA}"/>
              </a:ext>
            </a:extLst>
          </p:cNvPr>
          <p:cNvSpPr/>
          <p:nvPr/>
        </p:nvSpPr>
        <p:spPr>
          <a:xfrm>
            <a:off x="2816105" y="2878258"/>
            <a:ext cx="2867932" cy="746159"/>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圓角 55">
            <a:extLst>
              <a:ext uri="{FF2B5EF4-FFF2-40B4-BE49-F238E27FC236}">
                <a16:creationId xmlns:a16="http://schemas.microsoft.com/office/drawing/2014/main" id="{79243230-5D4B-4EF1-A7E1-F8E50F022684}"/>
              </a:ext>
            </a:extLst>
          </p:cNvPr>
          <p:cNvSpPr/>
          <p:nvPr/>
        </p:nvSpPr>
        <p:spPr>
          <a:xfrm>
            <a:off x="2688167" y="4184844"/>
            <a:ext cx="3000249" cy="1004005"/>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圓角 55">
            <a:extLst>
              <a:ext uri="{FF2B5EF4-FFF2-40B4-BE49-F238E27FC236}">
                <a16:creationId xmlns:a16="http://schemas.microsoft.com/office/drawing/2014/main" id="{4CE743EC-1436-4484-9BD5-AEE3D9A92FBE}"/>
              </a:ext>
            </a:extLst>
          </p:cNvPr>
          <p:cNvSpPr/>
          <p:nvPr/>
        </p:nvSpPr>
        <p:spPr>
          <a:xfrm>
            <a:off x="2688167" y="5263960"/>
            <a:ext cx="3000249" cy="1058310"/>
          </a:xfrm>
          <a:prstGeom prst="roundRect">
            <a:avLst>
              <a:gd name="adj" fmla="val 0"/>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 name="圖片 5" descr="一張含有 室內, 蛋糕, 電子用品 的圖片&#10;&#10;自動產生的描述">
            <a:extLst>
              <a:ext uri="{FF2B5EF4-FFF2-40B4-BE49-F238E27FC236}">
                <a16:creationId xmlns:a16="http://schemas.microsoft.com/office/drawing/2014/main" id="{19C2C872-BA16-1545-93B2-204E7820DC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25" y="1912370"/>
            <a:ext cx="3214078" cy="2011634"/>
          </a:xfrm>
          <a:prstGeom prst="rect">
            <a:avLst/>
          </a:prstGeom>
          <a:effectLst>
            <a:outerShdw blurRad="50800" dist="38100" dir="5400000" algn="t" rotWithShape="0">
              <a:prstClr val="black">
                <a:alpha val="40000"/>
              </a:prstClr>
            </a:outerShdw>
          </a:effectLst>
        </p:spPr>
      </p:pic>
      <p:pic>
        <p:nvPicPr>
          <p:cNvPr id="7" name="圖片 6">
            <a:extLst>
              <a:ext uri="{FF2B5EF4-FFF2-40B4-BE49-F238E27FC236}">
                <a16:creationId xmlns:a16="http://schemas.microsoft.com/office/drawing/2014/main" id="{99220D61-A851-6247-B0FC-B37341D921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18121"/>
            <a:ext cx="3437467" cy="2151450"/>
          </a:xfrm>
          <a:prstGeom prst="rect">
            <a:avLst/>
          </a:prstGeom>
          <a:effectLst>
            <a:outerShdw blurRad="50800" dist="38100" dir="5400000" algn="t" rotWithShape="0">
              <a:prstClr val="black">
                <a:alpha val="40000"/>
              </a:prstClr>
            </a:outerShdw>
          </a:effectLst>
        </p:spPr>
      </p:pic>
      <p:sp>
        <p:nvSpPr>
          <p:cNvPr id="12" name="矩形: 圓角 55">
            <a:extLst>
              <a:ext uri="{FF2B5EF4-FFF2-40B4-BE49-F238E27FC236}">
                <a16:creationId xmlns:a16="http://schemas.microsoft.com/office/drawing/2014/main" id="{8CDD3C4D-0029-4A0C-8CFB-9E4C047CBC50}"/>
              </a:ext>
            </a:extLst>
          </p:cNvPr>
          <p:cNvSpPr/>
          <p:nvPr/>
        </p:nvSpPr>
        <p:spPr>
          <a:xfrm>
            <a:off x="2688167" y="4184844"/>
            <a:ext cx="3000249" cy="1004005"/>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QM2-2S-10G1TA</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M.2 SATA 6Gb/s</a:t>
            </a:r>
            <a:endParaRPr lang="zh-TW"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10G/5G/2.5G/1G</a:t>
            </a:r>
          </a:p>
        </p:txBody>
      </p:sp>
      <p:sp>
        <p:nvSpPr>
          <p:cNvPr id="13" name="矩形: 圓角 55">
            <a:extLst>
              <a:ext uri="{FF2B5EF4-FFF2-40B4-BE49-F238E27FC236}">
                <a16:creationId xmlns:a16="http://schemas.microsoft.com/office/drawing/2014/main" id="{100CE040-7224-4634-A5C7-D01404982F3F}"/>
              </a:ext>
            </a:extLst>
          </p:cNvPr>
          <p:cNvSpPr/>
          <p:nvPr/>
        </p:nvSpPr>
        <p:spPr>
          <a:xfrm>
            <a:off x="2688167" y="5263960"/>
            <a:ext cx="3000249" cy="1058310"/>
          </a:xfrm>
          <a:prstGeom prst="round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QM2-2P10G1TA</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M.2 </a:t>
            </a:r>
            <a:r>
              <a:rPr lang="en-US" altLang="zh-TW" sz="1600" i="1"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PCIe Gen2</a:t>
            </a:r>
          </a:p>
          <a:p>
            <a:pPr algn="ctr">
              <a:buClr>
                <a:srgbClr val="3F3F3F"/>
              </a:buClr>
              <a:buSzPts val="1000"/>
            </a:pPr>
            <a:r>
              <a:rPr lang="en-US"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10G/5G/2.5G/1G</a:t>
            </a:r>
            <a:endParaRPr lang="zh-TW" altLang="zh-TW" sz="1600" i="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 name="矩形: 圓角 55">
            <a:extLst>
              <a:ext uri="{FF2B5EF4-FFF2-40B4-BE49-F238E27FC236}">
                <a16:creationId xmlns:a16="http://schemas.microsoft.com/office/drawing/2014/main" id="{B9EB999A-5E99-FB47-AF64-824E4D74EA05}"/>
              </a:ext>
            </a:extLst>
          </p:cNvPr>
          <p:cNvSpPr/>
          <p:nvPr/>
        </p:nvSpPr>
        <p:spPr>
          <a:xfrm>
            <a:off x="2816105" y="2105791"/>
            <a:ext cx="2867932" cy="746159"/>
          </a:xfrm>
          <a:prstGeom prst="round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QM2-2P-384</a:t>
            </a:r>
          </a:p>
          <a:p>
            <a:pPr algn="ctr">
              <a:buClr>
                <a:srgbClr val="3F3F3F"/>
              </a:buClr>
              <a:buSzPts val="1000"/>
            </a:pPr>
            <a:r>
              <a:rPr lang="en-US"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2 x M.2 </a:t>
            </a:r>
            <a:r>
              <a:rPr lang="en-US" altLang="zh-TW" sz="1600" i="1" err="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NVMe</a:t>
            </a:r>
            <a:r>
              <a:rPr lang="en-US"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 PCIe 3.0 x4</a:t>
            </a:r>
            <a:endParaRPr lang="zh-TW"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16" name="矩形: 圓角 55">
            <a:extLst>
              <a:ext uri="{FF2B5EF4-FFF2-40B4-BE49-F238E27FC236}">
                <a16:creationId xmlns:a16="http://schemas.microsoft.com/office/drawing/2014/main" id="{EE0F1445-27A2-7942-A0D5-2275C2B2B40B}"/>
              </a:ext>
            </a:extLst>
          </p:cNvPr>
          <p:cNvSpPr/>
          <p:nvPr/>
        </p:nvSpPr>
        <p:spPr>
          <a:xfrm>
            <a:off x="2816105" y="2918589"/>
            <a:ext cx="2867932" cy="746159"/>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QM2-4P-384</a:t>
            </a:r>
          </a:p>
          <a:p>
            <a:pPr algn="ctr">
              <a:buClr>
                <a:srgbClr val="3F3F3F"/>
              </a:buClr>
              <a:buSzPts val="1000"/>
            </a:pPr>
            <a:r>
              <a:rPr lang="en-US"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4 x M.2 </a:t>
            </a:r>
            <a:r>
              <a:rPr lang="en-US" altLang="zh-TW" sz="1600" i="1" err="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NVMe</a:t>
            </a:r>
            <a:r>
              <a:rPr lang="en-US"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 PCIe 3.0 x4</a:t>
            </a:r>
            <a:endParaRPr lang="zh-TW" altLang="zh-TW" sz="1600" i="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17" name="矩形 16">
            <a:extLst>
              <a:ext uri="{FF2B5EF4-FFF2-40B4-BE49-F238E27FC236}">
                <a16:creationId xmlns:a16="http://schemas.microsoft.com/office/drawing/2014/main" id="{B901F887-CAB4-234A-A3EE-732BD325B468}"/>
              </a:ext>
            </a:extLst>
          </p:cNvPr>
          <p:cNvSpPr/>
          <p:nvPr/>
        </p:nvSpPr>
        <p:spPr>
          <a:xfrm>
            <a:off x="5938352" y="5575075"/>
            <a:ext cx="4408451" cy="584775"/>
          </a:xfrm>
          <a:prstGeom prst="rect">
            <a:avLst/>
          </a:prstGeom>
        </p:spPr>
        <p:txBody>
          <a:bodyPr wrap="none">
            <a:spAutoFit/>
          </a:bodyPr>
          <a:lstStyle/>
          <a:p>
            <a:r>
              <a:rPr lang="en-US" altLang="zh-CN" sz="1600">
                <a:latin typeface="Arial" panose="020B0604020202020204" pitchFamily="34" charset="0"/>
                <a:cs typeface="Arial" panose="020B0604020202020204" pitchFamily="34" charset="0"/>
              </a:rPr>
              <a:t>For more QM2 adapters</a:t>
            </a:r>
            <a:endParaRPr lang="en" altLang="zh-TW" sz="1600">
              <a:latin typeface="Arial" panose="020B0604020202020204" pitchFamily="34" charset="0"/>
              <a:cs typeface="Arial" panose="020B0604020202020204" pitchFamily="34" charset="0"/>
            </a:endParaRPr>
          </a:p>
          <a:p>
            <a:r>
              <a:rPr lang="en" altLang="zh-TW" sz="1600">
                <a:solidFill>
                  <a:schemeClr val="tx1">
                    <a:lumMod val="95000"/>
                    <a:lumOff val="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https://www.qnap.com/en/product/qm2-m.2ssd</a:t>
            </a:r>
            <a:endParaRPr lang="zh-TW" altLang="en-US" sz="160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34847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DB47EA-CD83-2A4D-9A2F-53561640FFCD}"/>
              </a:ext>
            </a:extLst>
          </p:cNvPr>
          <p:cNvSpPr>
            <a:spLocks noGrp="1"/>
          </p:cNvSpPr>
          <p:nvPr>
            <p:ph type="title"/>
          </p:nvPr>
        </p:nvSpPr>
        <p:spPr/>
        <p:txBody>
          <a:bodyPr>
            <a:normAutofit/>
          </a:bodyPr>
          <a:lstStyle/>
          <a:p>
            <a:r>
              <a:rPr kumimoji="1" lang="en-US" altLang="zh-TW" sz="3600">
                <a:latin typeface="Arial" panose="020B0604020202020204" pitchFamily="34" charset="0"/>
                <a:sym typeface="Arial" panose="020B0604020202020204" pitchFamily="34" charset="0"/>
              </a:rPr>
              <a:t>Install a QNAP QXP-16G2FC </a:t>
            </a:r>
            <a:r>
              <a:rPr kumimoji="1" lang="en-US" altLang="zh-CN" sz="3600">
                <a:latin typeface="Arial" panose="020B0604020202020204" pitchFamily="34" charset="0"/>
                <a:sym typeface="Arial" panose="020B0604020202020204" pitchFamily="34" charset="0"/>
              </a:rPr>
              <a:t>2-port 16GFC </a:t>
            </a:r>
            <a:br>
              <a:rPr kumimoji="1" lang="en-US" altLang="zh-CN" sz="3600">
                <a:latin typeface="Arial" panose="020B0604020202020204" pitchFamily="34" charset="0"/>
                <a:sym typeface="Arial" panose="020B0604020202020204" pitchFamily="34" charset="0"/>
              </a:rPr>
            </a:br>
            <a:r>
              <a:rPr kumimoji="1" lang="en-US" altLang="zh-CN" sz="3600">
                <a:latin typeface="Arial" panose="020B0604020202020204" pitchFamily="34" charset="0"/>
                <a:sym typeface="Arial" panose="020B0604020202020204" pitchFamily="34" charset="0"/>
              </a:rPr>
              <a:t>FC adapter to add NAS to your FC SAN storage</a:t>
            </a:r>
            <a:endParaRPr kumimoji="1" lang="zh-TW" altLang="en-US" sz="3600">
              <a:latin typeface="Arial" panose="020B0604020202020204" pitchFamily="34" charset="0"/>
              <a:sym typeface="Arial" panose="020B0604020202020204" pitchFamily="34" charset="0"/>
            </a:endParaRPr>
          </a:p>
        </p:txBody>
      </p:sp>
      <p:sp>
        <p:nvSpPr>
          <p:cNvPr id="3" name="Rectangle: Rounded Corners 12">
            <a:extLst>
              <a:ext uri="{FF2B5EF4-FFF2-40B4-BE49-F238E27FC236}">
                <a16:creationId xmlns:a16="http://schemas.microsoft.com/office/drawing/2014/main" id="{8EAFDAEF-BE2F-0448-96C8-E710313F852B}"/>
              </a:ext>
            </a:extLst>
          </p:cNvPr>
          <p:cNvSpPr/>
          <p:nvPr/>
        </p:nvSpPr>
        <p:spPr>
          <a:xfrm>
            <a:off x="636712" y="3855530"/>
            <a:ext cx="11205220" cy="2734252"/>
          </a:xfrm>
          <a:prstGeom prst="roundRect">
            <a:avLst>
              <a:gd name="adj" fmla="val 1668"/>
            </a:avLst>
          </a:prstGeom>
          <a:solidFill>
            <a:schemeClr val="bg1">
              <a:alpha val="4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 name="Picture 10" descr="一張含有 電子用品 的圖片&#10;&#10;描述是以非常高的可信度產生">
            <a:extLst>
              <a:ext uri="{FF2B5EF4-FFF2-40B4-BE49-F238E27FC236}">
                <a16:creationId xmlns:a16="http://schemas.microsoft.com/office/drawing/2014/main" id="{E2EECFD4-85AD-CA4E-ABBD-596619B2F01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87473" l="6719" r="93750">
                        <a14:foregroundMark x1="22422" y1="8791" x2="6719" y2="31648"/>
                        <a14:foregroundMark x1="6719" y1="31648" x2="10000" y2="52308"/>
                        <a14:foregroundMark x1="18516" y1="7912" x2="37891" y2="12747"/>
                        <a14:foregroundMark x1="37891" y1="12747" x2="55625" y2="8791"/>
                        <a14:foregroundMark x1="55625" y1="8791" x2="74141" y2="11209"/>
                        <a14:foregroundMark x1="74141" y1="11209" x2="90547" y2="27912"/>
                        <a14:foregroundMark x1="90547" y1="27912" x2="90156" y2="61978"/>
                        <a14:foregroundMark x1="73906" y1="4615" x2="64219" y2="5714"/>
                        <a14:foregroundMark x1="75156" y1="6154" x2="87734" y2="20220"/>
                        <a14:foregroundMark x1="93750" y1="24176" x2="93594" y2="60879"/>
                        <a14:foregroundMark x1="14219" y1="17582" x2="13125" y2="16044"/>
                        <a14:foregroundMark x1="35938" y1="1099" x2="37813" y2="659"/>
                        <a14:foregroundMark x1="20000" y1="4176" x2="34297" y2="1319"/>
                        <a14:foregroundMark x1="37813" y1="659" x2="57109" y2="2857"/>
                        <a14:foregroundMark x1="57109" y1="2857" x2="65469" y2="2637"/>
                        <a14:foregroundMark x1="24688" y1="0" x2="10391" y2="20220"/>
                        <a14:foregroundMark x1="39688" y1="0" x2="44609" y2="659"/>
                        <a14:foregroundMark x1="44688" y1="879" x2="57031" y2="440"/>
                        <a14:foregroundMark x1="10391" y1="16703" x2="17734" y2="7912"/>
                        <a14:foregroundMark x1="10313" y1="17143" x2="8516" y2="19121"/>
                        <a14:foregroundMark x1="10859" y1="12967" x2="8750" y2="19780"/>
                        <a14:foregroundMark x1="11563" y1="16044" x2="8516" y2="17582"/>
                        <a14:foregroundMark x1="85938" y1="12308" x2="87734" y2="16044"/>
                        <a14:foregroundMark x1="88516" y1="16044" x2="90781" y2="18022"/>
                        <a14:foregroundMark x1="36250" y1="440" x2="50078" y2="3956"/>
                        <a14:foregroundMark x1="50078" y1="3956" x2="39453" y2="2418"/>
                        <a14:foregroundMark x1="36172" y1="0" x2="36172" y2="0"/>
                        <a14:foregroundMark x1="32813" y1="0" x2="33984" y2="0"/>
                        <a14:foregroundMark x1="32656" y1="659" x2="44063" y2="879"/>
                        <a14:foregroundMark x1="44063" y1="879" x2="57031" y2="220"/>
                      </a14:backgroundRemoval>
                    </a14:imgEffect>
                  </a14:imgLayer>
                </a14:imgProps>
              </a:ext>
              <a:ext uri="{28A0092B-C50C-407E-A947-70E740481C1C}">
                <a14:useLocalDpi xmlns:a14="http://schemas.microsoft.com/office/drawing/2010/main"/>
              </a:ext>
            </a:extLst>
          </a:blip>
          <a:srcRect/>
          <a:stretch/>
        </p:blipFill>
        <p:spPr>
          <a:xfrm>
            <a:off x="5250725" y="2692400"/>
            <a:ext cx="2743200" cy="974254"/>
          </a:xfrm>
          <a:prstGeom prst="rect">
            <a:avLst/>
          </a:prstGeom>
        </p:spPr>
      </p:pic>
      <p:pic>
        <p:nvPicPr>
          <p:cNvPr id="6" name="Picture 3" descr="一張含有 電子用品 的圖片&#10;&#10;描述是以非常高的可信度產生">
            <a:extLst>
              <a:ext uri="{FF2B5EF4-FFF2-40B4-BE49-F238E27FC236}">
                <a16:creationId xmlns:a16="http://schemas.microsoft.com/office/drawing/2014/main" id="{B75C484D-91F8-CB4E-89D0-A28E09C38F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061" y="2135562"/>
            <a:ext cx="1663214" cy="1652100"/>
          </a:xfrm>
          <a:prstGeom prst="rect">
            <a:avLst/>
          </a:prstGeom>
        </p:spPr>
      </p:pic>
      <p:sp>
        <p:nvSpPr>
          <p:cNvPr id="7" name="TextBox 7">
            <a:extLst>
              <a:ext uri="{FF2B5EF4-FFF2-40B4-BE49-F238E27FC236}">
                <a16:creationId xmlns:a16="http://schemas.microsoft.com/office/drawing/2014/main" id="{EE012C33-6ADC-9949-9FA6-ADAE1C8F2D00}"/>
              </a:ext>
            </a:extLst>
          </p:cNvPr>
          <p:cNvSpPr txBox="1"/>
          <p:nvPr/>
        </p:nvSpPr>
        <p:spPr>
          <a:xfrm>
            <a:off x="8018237" y="2876017"/>
            <a:ext cx="347589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 / Linux / </a:t>
            </a:r>
            <a:r>
              <a:rPr lang="af-ZA"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VMware</a:t>
            </a:r>
            <a:r>
              <a:rPr lang="af-ZA"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af-ZA" altLang="zh-TW"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endPar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TextBox 8">
            <a:extLst>
              <a:ext uri="{FF2B5EF4-FFF2-40B4-BE49-F238E27FC236}">
                <a16:creationId xmlns:a16="http://schemas.microsoft.com/office/drawing/2014/main" id="{1F8CDC12-F50F-E34D-93F5-B281DBA99806}"/>
              </a:ext>
            </a:extLst>
          </p:cNvPr>
          <p:cNvSpPr txBox="1"/>
          <p:nvPr/>
        </p:nvSpPr>
        <p:spPr>
          <a:xfrm>
            <a:off x="548102" y="1927266"/>
            <a:ext cx="92080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 / Linux / VMware </a:t>
            </a:r>
            <a:r>
              <a:rPr lang="en-US"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host</a:t>
            </a:r>
            <a:r>
              <a:rPr lang="af-ZA"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 mode</a:t>
            </a:r>
            <a:r>
              <a:rPr lang="af-ZA"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en-US"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r>
              <a:rPr lang="zh-TW" altLang="en-US"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 mode):</a:t>
            </a:r>
            <a:endParaRPr lang="zh-TW" altLang="en-US"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9" name="Picture 12">
            <a:extLst>
              <a:ext uri="{FF2B5EF4-FFF2-40B4-BE49-F238E27FC236}">
                <a16:creationId xmlns:a16="http://schemas.microsoft.com/office/drawing/2014/main" id="{FE954FB0-1CE0-8247-8CC0-1DAD5A4D8F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95231" y="4068339"/>
            <a:ext cx="1849597" cy="409298"/>
          </a:xfrm>
          <a:prstGeom prst="rect">
            <a:avLst/>
          </a:prstGeom>
        </p:spPr>
      </p:pic>
      <p:cxnSp>
        <p:nvCxnSpPr>
          <p:cNvPr id="10" name="直線單箭頭接點 46">
            <a:extLst>
              <a:ext uri="{FF2B5EF4-FFF2-40B4-BE49-F238E27FC236}">
                <a16:creationId xmlns:a16="http://schemas.microsoft.com/office/drawing/2014/main" id="{AECB8F53-1F07-7148-8823-2D811DB86E4E}"/>
              </a:ext>
            </a:extLst>
          </p:cNvPr>
          <p:cNvCxnSpPr>
            <a:cxnSpLocks/>
          </p:cNvCxnSpPr>
          <p:nvPr/>
        </p:nvCxnSpPr>
        <p:spPr>
          <a:xfrm flipH="1">
            <a:off x="6622325" y="3341966"/>
            <a:ext cx="5114" cy="761711"/>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9">
            <a:extLst>
              <a:ext uri="{FF2B5EF4-FFF2-40B4-BE49-F238E27FC236}">
                <a16:creationId xmlns:a16="http://schemas.microsoft.com/office/drawing/2014/main" id="{CC49D23D-0E64-344F-B5BF-39AD712E02CE}"/>
              </a:ext>
            </a:extLst>
          </p:cNvPr>
          <p:cNvCxnSpPr>
            <a:cxnSpLocks/>
          </p:cNvCxnSpPr>
          <p:nvPr/>
        </p:nvCxnSpPr>
        <p:spPr>
          <a:xfrm flipH="1">
            <a:off x="6060445" y="4540880"/>
            <a:ext cx="8860" cy="618675"/>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9">
            <a:extLst>
              <a:ext uri="{FF2B5EF4-FFF2-40B4-BE49-F238E27FC236}">
                <a16:creationId xmlns:a16="http://schemas.microsoft.com/office/drawing/2014/main" id="{7798B7D2-B084-D446-89B3-95930E037C70}"/>
              </a:ext>
            </a:extLst>
          </p:cNvPr>
          <p:cNvCxnSpPr>
            <a:cxnSpLocks/>
          </p:cNvCxnSpPr>
          <p:nvPr/>
        </p:nvCxnSpPr>
        <p:spPr>
          <a:xfrm>
            <a:off x="6930812" y="4603981"/>
            <a:ext cx="0" cy="618675"/>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9">
            <a:extLst>
              <a:ext uri="{FF2B5EF4-FFF2-40B4-BE49-F238E27FC236}">
                <a16:creationId xmlns:a16="http://schemas.microsoft.com/office/drawing/2014/main" id="{700872B5-0372-8B4A-B0C4-D1423AD0DA16}"/>
              </a:ext>
            </a:extLst>
          </p:cNvPr>
          <p:cNvSpPr txBox="1"/>
          <p:nvPr/>
        </p:nvSpPr>
        <p:spPr>
          <a:xfrm>
            <a:off x="3876830" y="595349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TS-1673AU-RP</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TextBox 22">
            <a:extLst>
              <a:ext uri="{FF2B5EF4-FFF2-40B4-BE49-F238E27FC236}">
                <a16:creationId xmlns:a16="http://schemas.microsoft.com/office/drawing/2014/main" id="{CCE50C2E-5455-2948-BEE4-E9136EFF2E45}"/>
              </a:ext>
            </a:extLst>
          </p:cNvPr>
          <p:cNvSpPr txBox="1"/>
          <p:nvPr/>
        </p:nvSpPr>
        <p:spPr>
          <a:xfrm>
            <a:off x="669860" y="2410130"/>
            <a:ext cx="2691646" cy="523220"/>
          </a:xfrm>
          <a:prstGeom prst="rect">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sz="1400">
                <a:latin typeface="Arial" panose="020B0604020202020204" pitchFamily="34" charset="0"/>
                <a:ea typeface="微軟正黑體" panose="020B0604030504040204" pitchFamily="34" charset="-120"/>
              </a:defRPr>
            </a:lvl1pPr>
          </a:lstStyle>
          <a:p>
            <a:endParaRPr lang="en-US" altLang="zh-TW">
              <a:solidFill>
                <a:schemeClr val="tx1"/>
              </a:solidFill>
              <a:sym typeface="Arial" panose="020B0604020202020204" pitchFamily="34" charset="0"/>
            </a:endParaRPr>
          </a:p>
        </p:txBody>
      </p:sp>
      <p:sp>
        <p:nvSpPr>
          <p:cNvPr id="15" name="TextBox 23">
            <a:extLst>
              <a:ext uri="{FF2B5EF4-FFF2-40B4-BE49-F238E27FC236}">
                <a16:creationId xmlns:a16="http://schemas.microsoft.com/office/drawing/2014/main" id="{C0657F93-D86A-7A4B-8DCD-C4E433EFAB0B}"/>
              </a:ext>
            </a:extLst>
          </p:cNvPr>
          <p:cNvSpPr txBox="1"/>
          <p:nvPr/>
        </p:nvSpPr>
        <p:spPr>
          <a:xfrm>
            <a:off x="1620951" y="5857090"/>
            <a:ext cx="235165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QXP-16G2FC</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Channel</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adapter</a:t>
            </a:r>
          </a:p>
        </p:txBody>
      </p:sp>
      <p:sp>
        <p:nvSpPr>
          <p:cNvPr id="16" name="TextBox 4">
            <a:extLst>
              <a:ext uri="{FF2B5EF4-FFF2-40B4-BE49-F238E27FC236}">
                <a16:creationId xmlns:a16="http://schemas.microsoft.com/office/drawing/2014/main" id="{A55EABF9-FBBC-F845-A4F1-C2218DBDA8D1}"/>
              </a:ext>
            </a:extLst>
          </p:cNvPr>
          <p:cNvSpPr txBox="1"/>
          <p:nvPr/>
        </p:nvSpPr>
        <p:spPr>
          <a:xfrm>
            <a:off x="2284974" y="4432812"/>
            <a:ext cx="25310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Other </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FC SAN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 name="TextBox 28">
            <a:extLst>
              <a:ext uri="{FF2B5EF4-FFF2-40B4-BE49-F238E27FC236}">
                <a16:creationId xmlns:a16="http://schemas.microsoft.com/office/drawing/2014/main" id="{25D5CBE9-4A5B-6447-9F83-A4DFC7B723EF}"/>
              </a:ext>
            </a:extLst>
          </p:cNvPr>
          <p:cNvSpPr txBox="1"/>
          <p:nvPr/>
        </p:nvSpPr>
        <p:spPr>
          <a:xfrm>
            <a:off x="7510061" y="41188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 Channel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switch</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 name="Picture 30">
            <a:extLst>
              <a:ext uri="{FF2B5EF4-FFF2-40B4-BE49-F238E27FC236}">
                <a16:creationId xmlns:a16="http://schemas.microsoft.com/office/drawing/2014/main" id="{4A8BFF64-4771-2340-B7C5-D5AA0DE858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82180" y="3870416"/>
            <a:ext cx="1590431" cy="653226"/>
          </a:xfrm>
          <a:prstGeom prst="rect">
            <a:avLst/>
          </a:prstGeom>
        </p:spPr>
      </p:pic>
      <p:cxnSp>
        <p:nvCxnSpPr>
          <p:cNvPr id="20" name="直線單箭頭接點 9">
            <a:extLst>
              <a:ext uri="{FF2B5EF4-FFF2-40B4-BE49-F238E27FC236}">
                <a16:creationId xmlns:a16="http://schemas.microsoft.com/office/drawing/2014/main" id="{FB373C5A-32EB-7544-AAF8-A3B5165BA085}"/>
              </a:ext>
            </a:extLst>
          </p:cNvPr>
          <p:cNvCxnSpPr>
            <a:cxnSpLocks/>
          </p:cNvCxnSpPr>
          <p:nvPr/>
        </p:nvCxnSpPr>
        <p:spPr>
          <a:xfrm flipV="1">
            <a:off x="9803714" y="4230492"/>
            <a:ext cx="1036675" cy="1558"/>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4">
            <a:extLst>
              <a:ext uri="{FF2B5EF4-FFF2-40B4-BE49-F238E27FC236}">
                <a16:creationId xmlns:a16="http://schemas.microsoft.com/office/drawing/2014/main" id="{527FD712-98B2-9C45-A788-2E6C26372F7C}"/>
              </a:ext>
            </a:extLst>
          </p:cNvPr>
          <p:cNvSpPr txBox="1"/>
          <p:nvPr/>
        </p:nvSpPr>
        <p:spPr>
          <a:xfrm>
            <a:off x="9774483" y="4389797"/>
            <a:ext cx="1849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a:t>
            </a:r>
            <a:r>
              <a:rPr lang="en-US" altLang="zh-TW"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Channel</a:t>
            </a:r>
            <a:endParaRPr lang="zh-TW" altLang="en-US"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2" name="直線單箭頭接點 46">
            <a:extLst>
              <a:ext uri="{FF2B5EF4-FFF2-40B4-BE49-F238E27FC236}">
                <a16:creationId xmlns:a16="http://schemas.microsoft.com/office/drawing/2014/main" id="{93280BFB-0FEB-C441-86C5-344439C6EC5A}"/>
              </a:ext>
            </a:extLst>
          </p:cNvPr>
          <p:cNvCxnSpPr>
            <a:cxnSpLocks/>
          </p:cNvCxnSpPr>
          <p:nvPr/>
        </p:nvCxnSpPr>
        <p:spPr>
          <a:xfrm>
            <a:off x="4185765" y="4242693"/>
            <a:ext cx="1389060" cy="0"/>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矩形: 圓角 36">
            <a:extLst>
              <a:ext uri="{FF2B5EF4-FFF2-40B4-BE49-F238E27FC236}">
                <a16:creationId xmlns:a16="http://schemas.microsoft.com/office/drawing/2014/main" id="{C8CF8E3C-052A-D046-861E-1E406D72804B}"/>
              </a:ext>
            </a:extLst>
          </p:cNvPr>
          <p:cNvSpPr/>
          <p:nvPr/>
        </p:nvSpPr>
        <p:spPr>
          <a:xfrm>
            <a:off x="636711" y="3852002"/>
            <a:ext cx="1655868" cy="702260"/>
          </a:xfrm>
          <a:prstGeom prst="roundRect">
            <a:avLst>
              <a:gd name="adj" fmla="val 0"/>
            </a:avLst>
          </a:prstGeom>
          <a:gradFill>
            <a:gsLst>
              <a:gs pos="65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Fibre</a:t>
            </a:r>
            <a:r>
              <a:rPr lang="en-US" altLang="zh-TW">
                <a:latin typeface="Arial" panose="020B0604020202020204" pitchFamily="34" charset="0"/>
                <a:ea typeface="微軟正黑體" panose="020B0604030504040204" pitchFamily="34" charset="-120"/>
                <a:sym typeface="Arial" panose="020B0604020202020204" pitchFamily="34" charset="0"/>
              </a:rPr>
              <a:t> Channel</a:t>
            </a:r>
          </a:p>
          <a:p>
            <a:pPr algn="ctr"/>
            <a:r>
              <a:rPr lang="zh-TW" altLang="en-US">
                <a:latin typeface="Arial" panose="020B0604020202020204" pitchFamily="34" charset="0"/>
                <a:ea typeface="微軟正黑體" panose="020B0604030504040204" pitchFamily="34" charset="-120"/>
                <a:sym typeface="Arial" panose="020B0604020202020204" pitchFamily="34" charset="0"/>
              </a:rPr>
              <a:t>SAN</a:t>
            </a:r>
          </a:p>
        </p:txBody>
      </p:sp>
      <p:sp>
        <p:nvSpPr>
          <p:cNvPr id="24" name="矩形 10">
            <a:extLst>
              <a:ext uri="{FF2B5EF4-FFF2-40B4-BE49-F238E27FC236}">
                <a16:creationId xmlns:a16="http://schemas.microsoft.com/office/drawing/2014/main" id="{AD8A4EE0-7E8A-334B-AB65-1BE5AC253053}"/>
              </a:ext>
            </a:extLst>
          </p:cNvPr>
          <p:cNvSpPr/>
          <p:nvPr/>
        </p:nvSpPr>
        <p:spPr>
          <a:xfrm>
            <a:off x="668445" y="3003644"/>
            <a:ext cx="2695151" cy="523220"/>
          </a:xfrm>
          <a:prstGeom prst="rect">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1400">
              <a:latin typeface="Arial" panose="020B0604020202020204" pitchFamily="34" charset="0"/>
              <a:ea typeface="微軟正黑體" panose="020B0604030504040204" pitchFamily="34" charset="-120"/>
              <a:sym typeface="Arial" panose="020B0604020202020204" pitchFamily="34" charset="0"/>
            </a:endParaRPr>
          </a:p>
        </p:txBody>
      </p:sp>
      <p:sp>
        <p:nvSpPr>
          <p:cNvPr id="25" name="TextBox 31">
            <a:extLst>
              <a:ext uri="{FF2B5EF4-FFF2-40B4-BE49-F238E27FC236}">
                <a16:creationId xmlns:a16="http://schemas.microsoft.com/office/drawing/2014/main" id="{8B13DFD5-D700-F44F-986F-3500D9EC9312}"/>
              </a:ext>
            </a:extLst>
          </p:cNvPr>
          <p:cNvSpPr txBox="1"/>
          <p:nvPr/>
        </p:nvSpPr>
        <p:spPr>
          <a:xfrm>
            <a:off x="9387551" y="5896525"/>
            <a:ext cx="22365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QXP-16G2FC </a:t>
            </a:r>
            <a:r>
              <a:rPr lang="en-US" altLang="zh-TW"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Channel</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adapter</a:t>
            </a:r>
          </a:p>
        </p:txBody>
      </p:sp>
      <p:pic>
        <p:nvPicPr>
          <p:cNvPr id="26" name="Picture 6" descr="A close up of a device&#10;&#10;Description automatically generated">
            <a:extLst>
              <a:ext uri="{FF2B5EF4-FFF2-40B4-BE49-F238E27FC236}">
                <a16:creationId xmlns:a16="http://schemas.microsoft.com/office/drawing/2014/main" id="{017947CC-E27A-DB4D-B11B-E7AA55A9A0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9026" y="4821375"/>
            <a:ext cx="1250175" cy="1047865"/>
          </a:xfrm>
          <a:prstGeom prst="rect">
            <a:avLst/>
          </a:prstGeom>
        </p:spPr>
      </p:pic>
      <p:pic>
        <p:nvPicPr>
          <p:cNvPr id="27" name="Picture 6" descr="A close up of a device&#10;&#10;Description automatically generated">
            <a:extLst>
              <a:ext uri="{FF2B5EF4-FFF2-40B4-BE49-F238E27FC236}">
                <a16:creationId xmlns:a16="http://schemas.microsoft.com/office/drawing/2014/main" id="{8EBB8855-AA2D-A547-B57B-BF13D8D008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56183" y="4860810"/>
            <a:ext cx="1250175" cy="1047865"/>
          </a:xfrm>
          <a:prstGeom prst="rect">
            <a:avLst/>
          </a:prstGeom>
        </p:spPr>
      </p:pic>
      <p:sp>
        <p:nvSpPr>
          <p:cNvPr id="30" name="TextBox 19">
            <a:extLst>
              <a:ext uri="{FF2B5EF4-FFF2-40B4-BE49-F238E27FC236}">
                <a16:creationId xmlns:a16="http://schemas.microsoft.com/office/drawing/2014/main" id="{FD9D1817-FDE8-064C-8C8D-62ACCB4CDB47}"/>
              </a:ext>
            </a:extLst>
          </p:cNvPr>
          <p:cNvSpPr txBox="1"/>
          <p:nvPr/>
        </p:nvSpPr>
        <p:spPr>
          <a:xfrm>
            <a:off x="6332655" y="5974229"/>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TS-1673AU-RP</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2" name="圖片 31" descr="一張含有 坐, 監視器, 正面, 桌 的圖片&#10;&#10;自動產生的描述">
            <a:extLst>
              <a:ext uri="{FF2B5EF4-FFF2-40B4-BE49-F238E27FC236}">
                <a16:creationId xmlns:a16="http://schemas.microsoft.com/office/drawing/2014/main" id="{333027AA-D724-3344-876F-0BE56D9D1A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22838" y="5222656"/>
            <a:ext cx="2118616" cy="652153"/>
          </a:xfrm>
          <a:prstGeom prst="rect">
            <a:avLst/>
          </a:prstGeom>
        </p:spPr>
      </p:pic>
      <p:pic>
        <p:nvPicPr>
          <p:cNvPr id="33" name="圖片 32" descr="一張含有 坐, 監視器, 正面, 桌 的圖片&#10;&#10;自動產生的描述">
            <a:extLst>
              <a:ext uri="{FF2B5EF4-FFF2-40B4-BE49-F238E27FC236}">
                <a16:creationId xmlns:a16="http://schemas.microsoft.com/office/drawing/2014/main" id="{3BD2D7EB-06E9-EE49-A0BE-3DB5CF95BF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28197" y="5183470"/>
            <a:ext cx="2118616" cy="652153"/>
          </a:xfrm>
          <a:prstGeom prst="rect">
            <a:avLst/>
          </a:prstGeom>
        </p:spPr>
      </p:pic>
      <p:sp>
        <p:nvSpPr>
          <p:cNvPr id="29" name="TextBox 22">
            <a:extLst>
              <a:ext uri="{FF2B5EF4-FFF2-40B4-BE49-F238E27FC236}">
                <a16:creationId xmlns:a16="http://schemas.microsoft.com/office/drawing/2014/main" id="{F541C7A7-2721-4D69-9A5B-C668DA57FD6A}"/>
              </a:ext>
            </a:extLst>
          </p:cNvPr>
          <p:cNvSpPr txBox="1"/>
          <p:nvPr/>
        </p:nvSpPr>
        <p:spPr>
          <a:xfrm>
            <a:off x="669860" y="2423786"/>
            <a:ext cx="2691646" cy="52322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sz="1400">
                <a:latin typeface="Arial" panose="020B0604020202020204" pitchFamily="34" charset="0"/>
                <a:ea typeface="微軟正黑體" panose="020B0604030504040204" pitchFamily="34" charset="-120"/>
              </a:defRPr>
            </a:lvl1pPr>
          </a:lstStyle>
          <a:p>
            <a:r>
              <a:rPr lang="en-US" altLang="zh-TW">
                <a:solidFill>
                  <a:schemeClr val="tx1"/>
                </a:solidFill>
                <a:sym typeface="Arial" panose="020B0604020202020204" pitchFamily="34" charset="0"/>
              </a:rPr>
              <a:t>Marvell®</a:t>
            </a:r>
            <a:r>
              <a:rPr lang="zh-TW" altLang="en-US">
                <a:solidFill>
                  <a:schemeClr val="tx1"/>
                </a:solidFill>
                <a:sym typeface="Arial" panose="020B0604020202020204" pitchFamily="34" charset="0"/>
              </a:rPr>
              <a:t> </a:t>
            </a:r>
            <a:r>
              <a:rPr lang="en-US" altLang="zh-TW">
                <a:solidFill>
                  <a:schemeClr val="tx1"/>
                </a:solidFill>
                <a:sym typeface="Arial" panose="020B0604020202020204" pitchFamily="34" charset="0"/>
              </a:rPr>
              <a:t>QLogic®</a:t>
            </a:r>
            <a:r>
              <a:rPr lang="zh-TW" altLang="en-US">
                <a:solidFill>
                  <a:schemeClr val="tx1"/>
                </a:solidFill>
                <a:sym typeface="Arial" panose="020B0604020202020204" pitchFamily="34" charset="0"/>
              </a:rPr>
              <a:t> </a:t>
            </a:r>
            <a:r>
              <a:rPr lang="en-US" altLang="zh-TW">
                <a:solidFill>
                  <a:schemeClr val="tx1"/>
                </a:solidFill>
                <a:sym typeface="Arial" panose="020B0604020202020204" pitchFamily="34" charset="0"/>
              </a:rPr>
              <a:t>2742</a:t>
            </a:r>
            <a:r>
              <a:rPr lang="zh-TW" altLang="en-US">
                <a:solidFill>
                  <a:schemeClr val="tx1"/>
                </a:solidFill>
                <a:sym typeface="Arial" panose="020B0604020202020204" pitchFamily="34" charset="0"/>
              </a:rPr>
              <a:t> </a:t>
            </a:r>
          </a:p>
          <a:p>
            <a:r>
              <a:rPr lang="zh-TW" altLang="en-US">
                <a:solidFill>
                  <a:schemeClr val="tx1"/>
                </a:solidFill>
                <a:sym typeface="Arial" panose="020B0604020202020204" pitchFamily="34" charset="0"/>
              </a:rPr>
              <a:t> </a:t>
            </a:r>
            <a:r>
              <a:rPr lang="en-US" altLang="zh-TW">
                <a:solidFill>
                  <a:schemeClr val="tx1"/>
                </a:solidFill>
                <a:sym typeface="Arial" panose="020B0604020202020204" pitchFamily="34" charset="0"/>
              </a:rPr>
              <a:t>(32Gb) </a:t>
            </a:r>
            <a:r>
              <a:rPr lang="en-US" altLang="zh-TW" err="1">
                <a:solidFill>
                  <a:schemeClr val="tx1"/>
                </a:solidFill>
                <a:sym typeface="Arial" panose="020B0604020202020204" pitchFamily="34" charset="0"/>
              </a:rPr>
              <a:t>Fibre</a:t>
            </a:r>
            <a:r>
              <a:rPr lang="en-US" altLang="zh-TW">
                <a:solidFill>
                  <a:schemeClr val="tx1"/>
                </a:solidFill>
                <a:sym typeface="Arial" panose="020B0604020202020204" pitchFamily="34" charset="0"/>
              </a:rPr>
              <a:t> Channel adapter</a:t>
            </a:r>
          </a:p>
        </p:txBody>
      </p:sp>
      <p:sp>
        <p:nvSpPr>
          <p:cNvPr id="31" name="矩形 10">
            <a:extLst>
              <a:ext uri="{FF2B5EF4-FFF2-40B4-BE49-F238E27FC236}">
                <a16:creationId xmlns:a16="http://schemas.microsoft.com/office/drawing/2014/main" id="{D527930A-5319-4C6F-B4DA-16A36AC7C49F}"/>
              </a:ext>
            </a:extLst>
          </p:cNvPr>
          <p:cNvSpPr/>
          <p:nvPr/>
        </p:nvSpPr>
        <p:spPr>
          <a:xfrm>
            <a:off x="668445" y="3017300"/>
            <a:ext cx="2695151" cy="52322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ATTO Celerity 32Gb </a:t>
            </a:r>
            <a:endParaRPr lang="en-US" sz="1400">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400">
                <a:latin typeface="Arial" panose="020B0604020202020204" pitchFamily="34" charset="0"/>
                <a:ea typeface="微軟正黑體" panose="020B0604030504040204" pitchFamily="34" charset="-120"/>
                <a:sym typeface="Arial" panose="020B0604020202020204" pitchFamily="34" charset="0"/>
              </a:rPr>
              <a:t>Fibre Channel adapter</a:t>
            </a:r>
          </a:p>
        </p:txBody>
      </p:sp>
    </p:spTree>
    <p:extLst>
      <p:ext uri="{BB962C8B-B14F-4D97-AF65-F5344CB8AC3E}">
        <p14:creationId xmlns:p14="http://schemas.microsoft.com/office/powerpoint/2010/main" val="376162301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E0EAEA6-5E95-7D49-B3D1-D0468E1664A2}"/>
              </a:ext>
            </a:extLst>
          </p:cNvPr>
          <p:cNvSpPr>
            <a:spLocks noGrp="1"/>
          </p:cNvSpPr>
          <p:nvPr>
            <p:ph type="title"/>
          </p:nvPr>
        </p:nvSpPr>
        <p:spPr/>
        <p:txBody>
          <a:bodyPr>
            <a:normAutofit/>
          </a:bodyPr>
          <a:lstStyle/>
          <a:p>
            <a:r>
              <a:rPr lang="en-US" altLang="zh-TW">
                <a:latin typeface="Arial" panose="020B0604020202020204" pitchFamily="34" charset="0"/>
                <a:sym typeface="Arial" panose="020B0604020202020204" pitchFamily="34" charset="0"/>
              </a:rPr>
              <a:t>The new cost-effective NAS for SMBs with </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an all-new Ryzen processor</a:t>
            </a:r>
            <a:endParaRPr lang="zh-TW" altLang="en-US">
              <a:latin typeface="Arial" panose="020B0604020202020204" pitchFamily="34" charset="0"/>
              <a:sym typeface="Arial" panose="020B0604020202020204" pitchFamily="34" charset="0"/>
            </a:endParaRPr>
          </a:p>
        </p:txBody>
      </p:sp>
      <p:sp>
        <p:nvSpPr>
          <p:cNvPr id="4" name="文字方塊 3">
            <a:extLst>
              <a:ext uri="{FF2B5EF4-FFF2-40B4-BE49-F238E27FC236}">
                <a16:creationId xmlns:a16="http://schemas.microsoft.com/office/drawing/2014/main" id="{7D5D1CC5-0FA5-294D-A0DF-067CCECC80AC}"/>
              </a:ext>
            </a:extLst>
          </p:cNvPr>
          <p:cNvSpPr txBox="1"/>
          <p:nvPr/>
        </p:nvSpPr>
        <p:spPr>
          <a:xfrm>
            <a:off x="584201" y="2329312"/>
            <a:ext cx="5511800" cy="3780522"/>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kumimoji="1" lang="en-US" altLang="zh-TW">
                <a:latin typeface="Arial"/>
                <a:ea typeface="微軟正黑體"/>
                <a:cs typeface="Arial"/>
                <a:sym typeface="Arial" panose="020B0604020202020204" pitchFamily="34" charset="0"/>
              </a:rPr>
              <a:t>Reduced IT budget, congested network and increased number of connected devices are the challenges for businesses.</a:t>
            </a:r>
            <a:endParaRPr kumimoji="1" lang="en-US" altLang="zh-TW">
              <a:latin typeface="Arial" panose="020B0604020202020204" pitchFamily="34" charset="0"/>
              <a:ea typeface="微軟正黑體" panose="020B0604030504040204" pitchFamily="34" charset="-120"/>
              <a:sym typeface="Arial" panose="020B0604020202020204" pitchFamily="34" charset="0"/>
            </a:endParaRPr>
          </a:p>
          <a:p>
            <a:pPr marL="285750" indent="-285750">
              <a:lnSpc>
                <a:spcPct val="150000"/>
              </a:lnSpc>
              <a:buFont typeface="Arial" panose="020B0604020202020204" pitchFamily="34" charset="0"/>
              <a:buChar char="•"/>
            </a:pPr>
            <a:r>
              <a:rPr kumimoji="1" lang="en-US" altLang="zh-TW">
                <a:latin typeface="Arial"/>
                <a:ea typeface="微軟正黑體"/>
                <a:cs typeface="Arial"/>
                <a:sym typeface="Arial" panose="020B0604020202020204" pitchFamily="34" charset="0"/>
              </a:rPr>
              <a:t>8/12/16-bay TS-x73AU with brand new high-performance </a:t>
            </a:r>
            <a:r>
              <a:rPr kumimoji="1" lang="en-US" altLang="zh-CN">
                <a:latin typeface="Arial"/>
                <a:ea typeface="微軟正黑體"/>
                <a:cs typeface="Arial"/>
                <a:sym typeface="Arial" panose="020B0604020202020204" pitchFamily="34" charset="0"/>
              </a:rPr>
              <a:t>Ryzen V1500B</a:t>
            </a:r>
            <a:r>
              <a:rPr kumimoji="1" lang="en-US" altLang="zh-TW">
                <a:latin typeface="Arial"/>
                <a:ea typeface="微軟正黑體"/>
                <a:cs typeface="Arial"/>
                <a:sym typeface="Arial" panose="020B0604020202020204" pitchFamily="34" charset="0"/>
              </a:rPr>
              <a:t> 4C/8T 2.2 GHz</a:t>
            </a:r>
            <a:r>
              <a:rPr kumimoji="1" lang="en-US" altLang="zh-CN">
                <a:latin typeface="Arial"/>
                <a:ea typeface="微軟正黑體"/>
                <a:cs typeface="Arial"/>
                <a:sym typeface="Arial" panose="020B0604020202020204" pitchFamily="34" charset="0"/>
              </a:rPr>
              <a:t> processor, dual 2.5GbE ports and PCIe Gen3 slots.</a:t>
            </a:r>
            <a:endParaRPr lang="en-US" altLang="zh-CN">
              <a:latin typeface="Arial"/>
              <a:ea typeface="微軟正黑體"/>
              <a:cs typeface="Arial"/>
            </a:endParaRPr>
          </a:p>
          <a:p>
            <a:pPr marL="285750" indent="-285750">
              <a:lnSpc>
                <a:spcPct val="150000"/>
              </a:lnSpc>
              <a:buFont typeface="Arial" panose="020B0604020202020204" pitchFamily="34" charset="0"/>
              <a:buChar char="•"/>
            </a:pPr>
            <a:r>
              <a:rPr kumimoji="1" lang="en-US" altLang="zh-CN">
                <a:latin typeface="Arial"/>
                <a:ea typeface="微軟正黑體"/>
                <a:cs typeface="Arial"/>
                <a:sym typeface="Arial" panose="020B0604020202020204" pitchFamily="34" charset="0"/>
              </a:rPr>
              <a:t>QTS 4.4.2 business applications tunnel a productive workflow.</a:t>
            </a:r>
            <a:endParaRPr lang="en-US" altLang="zh-CN">
              <a:latin typeface="Arial"/>
              <a:ea typeface="微軟正黑體"/>
              <a:cs typeface="Arial"/>
            </a:endParaRPr>
          </a:p>
        </p:txBody>
      </p:sp>
      <p:grpSp>
        <p:nvGrpSpPr>
          <p:cNvPr id="5" name="群組 4">
            <a:extLst>
              <a:ext uri="{FF2B5EF4-FFF2-40B4-BE49-F238E27FC236}">
                <a16:creationId xmlns:a16="http://schemas.microsoft.com/office/drawing/2014/main" id="{5AE31724-2FF2-46E4-94C5-A4FEBD94B97B}"/>
              </a:ext>
            </a:extLst>
          </p:cNvPr>
          <p:cNvGrpSpPr/>
          <p:nvPr/>
        </p:nvGrpSpPr>
        <p:grpSpPr>
          <a:xfrm>
            <a:off x="6096000" y="2329312"/>
            <a:ext cx="6070492" cy="4048092"/>
            <a:chOff x="6096000" y="2728508"/>
            <a:chExt cx="5183183" cy="3456392"/>
          </a:xfrm>
        </p:grpSpPr>
        <p:pic>
          <p:nvPicPr>
            <p:cNvPr id="6" name="圖片 5" descr="一張含有 室內, 坐, 個人, 膝上型電腦 的圖片&#10;&#10;自動產生的描述">
              <a:extLst>
                <a:ext uri="{FF2B5EF4-FFF2-40B4-BE49-F238E27FC236}">
                  <a16:creationId xmlns:a16="http://schemas.microsoft.com/office/drawing/2014/main" id="{181B3B0E-8FB8-42CE-BE0D-AB6907F647D5}"/>
                </a:ext>
              </a:extLst>
            </p:cNvPr>
            <p:cNvPicPr>
              <a:picLocks noChangeAspect="1"/>
            </p:cNvPicPr>
            <p:nvPr/>
          </p:nvPicPr>
          <p:blipFill>
            <a:blip r:embed="rId2" cstate="screen">
              <a:duotone>
                <a:schemeClr val="accent3">
                  <a:shade val="45000"/>
                  <a:satMod val="135000"/>
                </a:schemeClr>
                <a:prstClr val="white"/>
              </a:duotone>
              <a:alphaModFix amt="59000"/>
              <a:extLst>
                <a:ext uri="{28A0092B-C50C-407E-A947-70E740481C1C}">
                  <a14:useLocalDpi xmlns:a14="http://schemas.microsoft.com/office/drawing/2010/main"/>
                </a:ext>
              </a:extLst>
            </a:blip>
            <a:stretch>
              <a:fillRect/>
            </a:stretch>
          </p:blipFill>
          <p:spPr>
            <a:xfrm>
              <a:off x="6096000" y="2728508"/>
              <a:ext cx="5183183" cy="3456392"/>
            </a:xfrm>
            <a:prstGeom prst="rect">
              <a:avLst/>
            </a:prstGeom>
          </p:spPr>
        </p:pic>
        <p:pic>
          <p:nvPicPr>
            <p:cNvPr id="7" name="圖片 6">
              <a:extLst>
                <a:ext uri="{FF2B5EF4-FFF2-40B4-BE49-F238E27FC236}">
                  <a16:creationId xmlns:a16="http://schemas.microsoft.com/office/drawing/2014/main" id="{58D7472C-89AE-4717-88E2-FCD27D5CB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811" y="3445208"/>
              <a:ext cx="1955560" cy="2022992"/>
            </a:xfrm>
            <a:prstGeom prst="rect">
              <a:avLst/>
            </a:prstGeom>
          </p:spPr>
        </p:pic>
      </p:grpSp>
    </p:spTree>
    <p:extLst>
      <p:ext uri="{BB962C8B-B14F-4D97-AF65-F5344CB8AC3E}">
        <p14:creationId xmlns:p14="http://schemas.microsoft.com/office/powerpoint/2010/main" val="17905662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96D72-88F3-8C40-A71B-C165F07B8898}"/>
              </a:ext>
            </a:extLst>
          </p:cNvPr>
          <p:cNvSpPr>
            <a:spLocks noGrp="1"/>
          </p:cNvSpPr>
          <p:nvPr>
            <p:ph type="title"/>
          </p:nvPr>
        </p:nvSpPr>
        <p:spPr>
          <a:xfrm>
            <a:off x="609600" y="116041"/>
            <a:ext cx="10972802" cy="1378562"/>
          </a:xfrm>
        </p:spPr>
        <p:txBody>
          <a:bodyPr>
            <a:noAutofit/>
          </a:bodyPr>
          <a:lstStyle/>
          <a:p>
            <a:r>
              <a:rPr kumimoji="1" lang="en-US" altLang="zh-TW" sz="3200">
                <a:latin typeface="Arial" panose="020B0604020202020204" pitchFamily="34" charset="0"/>
                <a:cs typeface="Arial" panose="020B0604020202020204" pitchFamily="34" charset="0"/>
              </a:rPr>
              <a:t>Various accessories to mount the NAS, protect against SSD failure, or increase the NAS storage capacity</a:t>
            </a:r>
            <a:endParaRPr kumimoji="1" lang="zh-TW" altLang="en-US" sz="3200">
              <a:latin typeface="Arial" panose="020B0604020202020204" pitchFamily="34" charset="0"/>
              <a:sym typeface="Arial" panose="020B0604020202020204" pitchFamily="34" charset="0"/>
            </a:endParaRPr>
          </a:p>
        </p:txBody>
      </p:sp>
      <p:pic>
        <p:nvPicPr>
          <p:cNvPr id="18" name="Picture 6">
            <a:extLst>
              <a:ext uri="{FF2B5EF4-FFF2-40B4-BE49-F238E27FC236}">
                <a16:creationId xmlns:a16="http://schemas.microsoft.com/office/drawing/2014/main" id="{CC2F92E9-E990-E944-939C-366B8BF9A3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1199" y="2846193"/>
            <a:ext cx="4129793" cy="1048629"/>
          </a:xfrm>
          <a:prstGeom prst="rect">
            <a:avLst/>
          </a:prstGeom>
        </p:spPr>
      </p:pic>
      <p:pic>
        <p:nvPicPr>
          <p:cNvPr id="3" name="圖片 2">
            <a:extLst>
              <a:ext uri="{FF2B5EF4-FFF2-40B4-BE49-F238E27FC236}">
                <a16:creationId xmlns:a16="http://schemas.microsoft.com/office/drawing/2014/main" id="{F92E9BFD-6081-E84C-8FFC-1156CDB87A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909" y="5147358"/>
            <a:ext cx="2729624" cy="1706015"/>
          </a:xfrm>
          <a:prstGeom prst="rect">
            <a:avLst/>
          </a:prstGeom>
        </p:spPr>
      </p:pic>
      <p:sp>
        <p:nvSpPr>
          <p:cNvPr id="4" name="矩形 3">
            <a:extLst>
              <a:ext uri="{FF2B5EF4-FFF2-40B4-BE49-F238E27FC236}">
                <a16:creationId xmlns:a16="http://schemas.microsoft.com/office/drawing/2014/main" id="{A49856D8-C2C6-A04F-A5CB-DDC72761E455}"/>
              </a:ext>
            </a:extLst>
          </p:cNvPr>
          <p:cNvSpPr/>
          <p:nvPr/>
        </p:nvSpPr>
        <p:spPr>
          <a:xfrm>
            <a:off x="589244" y="4576702"/>
            <a:ext cx="4357766" cy="646331"/>
          </a:xfrm>
          <a:prstGeom prst="rect">
            <a:avLst/>
          </a:prstGeom>
        </p:spPr>
        <p:txBody>
          <a:bodyPr wrap="square">
            <a:spAutoFit/>
          </a:bodyPr>
          <a:lstStyle/>
          <a:p>
            <a:pPr>
              <a:buClr>
                <a:srgbClr val="3F3F3F"/>
              </a:buClr>
              <a:buSzPts val="1000"/>
            </a:pPr>
            <a:r>
              <a:rPr lang="en-US" altLang="zh-TW">
                <a:latin typeface="Arial" panose="020B0604020202020204" pitchFamily="34" charset="0"/>
                <a:ea typeface="微軟正黑體" pitchFamily="34" charset="-120"/>
                <a:cs typeface="Arial" panose="020B0604020202020204" pitchFamily="34" charset="0"/>
                <a:sym typeface="Arial" panose="020B0604020202020204" pitchFamily="34" charset="0"/>
              </a:rPr>
              <a:t>2 x 2.5-inch SATA 6Gb/s to</a:t>
            </a:r>
            <a:r>
              <a:rPr lang="en-US" altLang="zh-CN">
                <a:latin typeface="Arial" panose="020B0604020202020204" pitchFamily="34" charset="0"/>
                <a:ea typeface="微軟正黑體" pitchFamily="34" charset="-120"/>
                <a:cs typeface="Arial" panose="020B0604020202020204" pitchFamily="34" charset="0"/>
                <a:sym typeface="Arial" panose="020B0604020202020204" pitchFamily="34" charset="0"/>
              </a:rPr>
              <a:t> 1 x 3.5-inch </a:t>
            </a:r>
          </a:p>
          <a:p>
            <a:pPr>
              <a:buClr>
                <a:srgbClr val="3F3F3F"/>
              </a:buClr>
              <a:buSzPts val="1000"/>
            </a:pPr>
            <a:r>
              <a:rPr lang="en-US" altLang="zh-CN">
                <a:latin typeface="Arial" panose="020B0604020202020204" pitchFamily="34" charset="0"/>
                <a:ea typeface="微軟正黑體" pitchFamily="34" charset="-120"/>
                <a:cs typeface="Arial" panose="020B0604020202020204" pitchFamily="34" charset="0"/>
                <a:sym typeface="Arial" panose="020B0604020202020204" pitchFamily="34" charset="0"/>
              </a:rPr>
              <a:t>SATA 6Gb/s hardware RAID 0/1 adapter</a:t>
            </a:r>
            <a:endParaRPr lang="zh-TW" altLang="zh-TW">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22" name="矩形 21">
            <a:extLst>
              <a:ext uri="{FF2B5EF4-FFF2-40B4-BE49-F238E27FC236}">
                <a16:creationId xmlns:a16="http://schemas.microsoft.com/office/drawing/2014/main" id="{30FDF2DC-5540-AF44-B5F2-79775D55D70E}"/>
              </a:ext>
            </a:extLst>
          </p:cNvPr>
          <p:cNvSpPr/>
          <p:nvPr/>
        </p:nvSpPr>
        <p:spPr>
          <a:xfrm>
            <a:off x="589244" y="2366635"/>
            <a:ext cx="3938706" cy="646331"/>
          </a:xfrm>
          <a:prstGeom prst="rect">
            <a:avLst/>
          </a:prstGeom>
        </p:spPr>
        <p:txBody>
          <a:bodyPr wrap="square">
            <a:spAutoFit/>
          </a:bodyPr>
          <a:lstStyle/>
          <a:p>
            <a:pPr>
              <a:buClr>
                <a:srgbClr val="3F3F3F"/>
              </a:buClr>
              <a:buSzPts val="1000"/>
            </a:pPr>
            <a:r>
              <a:rPr lang="en-US" altLang="zh-TW">
                <a:latin typeface="Arial" panose="020B0604020202020204" pitchFamily="34" charset="0"/>
                <a:ea typeface="微軟正黑體" pitchFamily="34" charset="-120"/>
                <a:cs typeface="Arial" panose="020B0604020202020204" pitchFamily="34" charset="0"/>
                <a:sym typeface="Arial" panose="020B0604020202020204" pitchFamily="34" charset="0"/>
              </a:rPr>
              <a:t>Optional rail-kit that is compliant with ANSI/EIA-RS-310-D.</a:t>
            </a:r>
            <a:endParaRPr lang="zh-TW" altLang="zh-TW">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23" name="矩形 22">
            <a:extLst>
              <a:ext uri="{FF2B5EF4-FFF2-40B4-BE49-F238E27FC236}">
                <a16:creationId xmlns:a16="http://schemas.microsoft.com/office/drawing/2014/main" id="{9DDBA0E5-7B98-854E-9BF9-BE17A5064C06}"/>
              </a:ext>
            </a:extLst>
          </p:cNvPr>
          <p:cNvSpPr/>
          <p:nvPr/>
        </p:nvSpPr>
        <p:spPr>
          <a:xfrm>
            <a:off x="6612248" y="2388088"/>
            <a:ext cx="4521756" cy="646331"/>
          </a:xfrm>
          <a:prstGeom prst="rect">
            <a:avLst/>
          </a:prstGeom>
        </p:spPr>
        <p:txBody>
          <a:bodyPr wrap="square">
            <a:spAutoFit/>
          </a:bodyPr>
          <a:lstStyle/>
          <a:p>
            <a:pPr>
              <a:buClr>
                <a:srgbClr val="3F3F3F"/>
              </a:buClr>
              <a:buSzPts val="1000"/>
            </a:pP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 USB, PCIe multi-</a:t>
            </a:r>
            <a:r>
              <a:rPr lang="en-US" altLang="zh-TW"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t>
            </a: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SATA</a:t>
            </a:r>
            <a:r>
              <a:rPr lang="zh-TW" altLang="en-US">
                <a:latin typeface="Arial" panose="020B0604020202020204" pitchFamily="34" charset="0"/>
                <a:ea typeface="微軟正黑體" pitchFamily="34" charset="-120"/>
                <a:cs typeface="Arial" panose="020B0604020202020204" pitchFamily="34" charset="0"/>
                <a:sym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 SAS </a:t>
            </a:r>
            <a:r>
              <a:rPr lang="en-US" altLang="zh-C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JBOD to expand NAS capacity</a:t>
            </a:r>
            <a:endParaRPr lang="zh-TW"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04ECFBA4-6942-644D-895B-BE944CD86A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97272" y="3689375"/>
            <a:ext cx="2359303" cy="556152"/>
          </a:xfrm>
          <a:prstGeom prst="rect">
            <a:avLst/>
          </a:prstGeom>
        </p:spPr>
      </p:pic>
      <p:pic>
        <p:nvPicPr>
          <p:cNvPr id="9" name="圖片 8">
            <a:extLst>
              <a:ext uri="{FF2B5EF4-FFF2-40B4-BE49-F238E27FC236}">
                <a16:creationId xmlns:a16="http://schemas.microsoft.com/office/drawing/2014/main" id="{7C3DB0A3-4BEF-2546-8C51-18A531D55D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41874" y="3565047"/>
            <a:ext cx="2279514" cy="659550"/>
          </a:xfrm>
          <a:prstGeom prst="rect">
            <a:avLst/>
          </a:prstGeom>
        </p:spPr>
      </p:pic>
      <p:pic>
        <p:nvPicPr>
          <p:cNvPr id="25" name="圖片 24">
            <a:extLst>
              <a:ext uri="{FF2B5EF4-FFF2-40B4-BE49-F238E27FC236}">
                <a16:creationId xmlns:a16="http://schemas.microsoft.com/office/drawing/2014/main" id="{0FB9613E-0750-7D40-A3E7-E6A254FAF0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5878" y="4414610"/>
            <a:ext cx="2359303" cy="2044729"/>
          </a:xfrm>
          <a:prstGeom prst="rect">
            <a:avLst/>
          </a:prstGeom>
        </p:spPr>
      </p:pic>
      <p:pic>
        <p:nvPicPr>
          <p:cNvPr id="26" name="圖片 25">
            <a:extLst>
              <a:ext uri="{FF2B5EF4-FFF2-40B4-BE49-F238E27FC236}">
                <a16:creationId xmlns:a16="http://schemas.microsoft.com/office/drawing/2014/main" id="{9EDE0D2A-63E7-D145-95C1-1A7628F53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7314" y="4224946"/>
            <a:ext cx="2359303" cy="2044729"/>
          </a:xfrm>
          <a:prstGeom prst="rect">
            <a:avLst/>
          </a:prstGeom>
        </p:spPr>
      </p:pic>
      <p:pic>
        <p:nvPicPr>
          <p:cNvPr id="27" name="圖片 26">
            <a:extLst>
              <a:ext uri="{FF2B5EF4-FFF2-40B4-BE49-F238E27FC236}">
                <a16:creationId xmlns:a16="http://schemas.microsoft.com/office/drawing/2014/main" id="{8A279079-C972-D545-B90B-5407D631C6C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7022"/>
          <a:stretch/>
        </p:blipFill>
        <p:spPr>
          <a:xfrm>
            <a:off x="5963032" y="3400458"/>
            <a:ext cx="375498" cy="483523"/>
          </a:xfrm>
          <a:prstGeom prst="rect">
            <a:avLst/>
          </a:prstGeom>
        </p:spPr>
      </p:pic>
      <p:pic>
        <p:nvPicPr>
          <p:cNvPr id="28" name="圖片 27">
            <a:extLst>
              <a:ext uri="{FF2B5EF4-FFF2-40B4-BE49-F238E27FC236}">
                <a16:creationId xmlns:a16="http://schemas.microsoft.com/office/drawing/2014/main" id="{5CD1C3CC-3403-D840-A915-2E15585D1D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7022"/>
          <a:stretch/>
        </p:blipFill>
        <p:spPr>
          <a:xfrm>
            <a:off x="8193881" y="3179828"/>
            <a:ext cx="375498" cy="483523"/>
          </a:xfrm>
          <a:prstGeom prst="rect">
            <a:avLst/>
          </a:prstGeom>
        </p:spPr>
      </p:pic>
      <p:sp>
        <p:nvSpPr>
          <p:cNvPr id="29" name="矩形 28">
            <a:extLst>
              <a:ext uri="{FF2B5EF4-FFF2-40B4-BE49-F238E27FC236}">
                <a16:creationId xmlns:a16="http://schemas.microsoft.com/office/drawing/2014/main" id="{AED03837-99F3-4B49-8795-FE4F9241D192}"/>
              </a:ext>
            </a:extLst>
          </p:cNvPr>
          <p:cNvSpPr/>
          <p:nvPr/>
        </p:nvSpPr>
        <p:spPr>
          <a:xfrm>
            <a:off x="5534939" y="4172898"/>
            <a:ext cx="1076373" cy="307777"/>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TR-004U</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矩形 29">
            <a:extLst>
              <a:ext uri="{FF2B5EF4-FFF2-40B4-BE49-F238E27FC236}">
                <a16:creationId xmlns:a16="http://schemas.microsoft.com/office/drawing/2014/main" id="{7F2B3ECA-3A07-FD43-8A72-F03461F72D05}"/>
              </a:ext>
            </a:extLst>
          </p:cNvPr>
          <p:cNvSpPr/>
          <p:nvPr/>
        </p:nvSpPr>
        <p:spPr>
          <a:xfrm>
            <a:off x="7597637" y="4172898"/>
            <a:ext cx="1499264" cy="307777"/>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TL-R1200C-RP</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矩形 30">
            <a:extLst>
              <a:ext uri="{FF2B5EF4-FFF2-40B4-BE49-F238E27FC236}">
                <a16:creationId xmlns:a16="http://schemas.microsoft.com/office/drawing/2014/main" id="{51D5A2E7-5150-E347-B654-662A97C21D05}"/>
              </a:ext>
            </a:extLst>
          </p:cNvPr>
          <p:cNvSpPr/>
          <p:nvPr/>
        </p:nvSpPr>
        <p:spPr>
          <a:xfrm>
            <a:off x="5289012" y="5925217"/>
            <a:ext cx="1499264" cy="307777"/>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TL-R400S</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32">
            <a:extLst>
              <a:ext uri="{FF2B5EF4-FFF2-40B4-BE49-F238E27FC236}">
                <a16:creationId xmlns:a16="http://schemas.microsoft.com/office/drawing/2014/main" id="{F0B85382-E941-0B4F-A4EA-8907F361C04F}"/>
              </a:ext>
            </a:extLst>
          </p:cNvPr>
          <p:cNvSpPr/>
          <p:nvPr/>
        </p:nvSpPr>
        <p:spPr>
          <a:xfrm>
            <a:off x="7752917" y="5921271"/>
            <a:ext cx="1499264" cy="307777"/>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TL-R1200S-RP</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31">
            <a:extLst>
              <a:ext uri="{FF2B5EF4-FFF2-40B4-BE49-F238E27FC236}">
                <a16:creationId xmlns:a16="http://schemas.microsoft.com/office/drawing/2014/main" id="{75E16DAD-D600-4BC1-88C2-DD3BF880F7F0}"/>
              </a:ext>
            </a:extLst>
          </p:cNvPr>
          <p:cNvSpPr/>
          <p:nvPr/>
        </p:nvSpPr>
        <p:spPr>
          <a:xfrm>
            <a:off x="806591" y="1858803"/>
            <a:ext cx="3368715" cy="400110"/>
          </a:xfrm>
          <a:prstGeom prst="rect">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33">
            <a:extLst>
              <a:ext uri="{FF2B5EF4-FFF2-40B4-BE49-F238E27FC236}">
                <a16:creationId xmlns:a16="http://schemas.microsoft.com/office/drawing/2014/main" id="{CDD81C17-5E30-4150-AB70-5D3686582624}"/>
              </a:ext>
            </a:extLst>
          </p:cNvPr>
          <p:cNvSpPr/>
          <p:nvPr/>
        </p:nvSpPr>
        <p:spPr>
          <a:xfrm>
            <a:off x="806591" y="4069497"/>
            <a:ext cx="3368715" cy="400110"/>
          </a:xfrm>
          <a:prstGeom prst="rect">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矩形 34">
            <a:extLst>
              <a:ext uri="{FF2B5EF4-FFF2-40B4-BE49-F238E27FC236}">
                <a16:creationId xmlns:a16="http://schemas.microsoft.com/office/drawing/2014/main" id="{E4035A6B-1800-406D-B95E-C2EA57AED8CC}"/>
              </a:ext>
            </a:extLst>
          </p:cNvPr>
          <p:cNvSpPr/>
          <p:nvPr/>
        </p:nvSpPr>
        <p:spPr>
          <a:xfrm>
            <a:off x="6751790" y="1880076"/>
            <a:ext cx="3368715" cy="400110"/>
          </a:xfrm>
          <a:prstGeom prst="rect">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 name="圖片 4">
            <a:extLst>
              <a:ext uri="{FF2B5EF4-FFF2-40B4-BE49-F238E27FC236}">
                <a16:creationId xmlns:a16="http://schemas.microsoft.com/office/drawing/2014/main" id="{47F50924-2D4A-D948-9561-15C4823B60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38001" y="4796992"/>
            <a:ext cx="2423088" cy="1507699"/>
          </a:xfrm>
          <a:prstGeom prst="rect">
            <a:avLst/>
          </a:prstGeom>
        </p:spPr>
      </p:pic>
      <p:pic>
        <p:nvPicPr>
          <p:cNvPr id="6" name="圖片 5">
            <a:extLst>
              <a:ext uri="{FF2B5EF4-FFF2-40B4-BE49-F238E27FC236}">
                <a16:creationId xmlns:a16="http://schemas.microsoft.com/office/drawing/2014/main" id="{651301D3-2832-DC45-BFF4-9EED2A5EB1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32056" y="3181699"/>
            <a:ext cx="2359303" cy="1468011"/>
          </a:xfrm>
          <a:prstGeom prst="rect">
            <a:avLst/>
          </a:prstGeom>
        </p:spPr>
      </p:pic>
      <p:sp>
        <p:nvSpPr>
          <p:cNvPr id="24" name="矩形 23">
            <a:extLst>
              <a:ext uri="{FF2B5EF4-FFF2-40B4-BE49-F238E27FC236}">
                <a16:creationId xmlns:a16="http://schemas.microsoft.com/office/drawing/2014/main" id="{BB329088-ED63-BA4A-B5BF-F76FB8239EF1}"/>
              </a:ext>
            </a:extLst>
          </p:cNvPr>
          <p:cNvSpPr/>
          <p:nvPr/>
        </p:nvSpPr>
        <p:spPr>
          <a:xfrm>
            <a:off x="9665984" y="5956287"/>
            <a:ext cx="1891446" cy="307777"/>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REXP-1620U-RP</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 name="矩形 35">
            <a:extLst>
              <a:ext uri="{FF2B5EF4-FFF2-40B4-BE49-F238E27FC236}">
                <a16:creationId xmlns:a16="http://schemas.microsoft.com/office/drawing/2014/main" id="{07E8E583-CACB-E74B-8CCD-A56B84FE9535}"/>
              </a:ext>
            </a:extLst>
          </p:cNvPr>
          <p:cNvSpPr/>
          <p:nvPr/>
        </p:nvSpPr>
        <p:spPr>
          <a:xfrm>
            <a:off x="9571250" y="4238554"/>
            <a:ext cx="1891446" cy="307777"/>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REXP-1220U-RP</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6">
            <a:extLst>
              <a:ext uri="{FF2B5EF4-FFF2-40B4-BE49-F238E27FC236}">
                <a16:creationId xmlns:a16="http://schemas.microsoft.com/office/drawing/2014/main" id="{2CD93FB9-1488-A147-9141-E992DAE847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34004" y="4544805"/>
            <a:ext cx="1026183" cy="889359"/>
          </a:xfrm>
          <a:prstGeom prst="rect">
            <a:avLst/>
          </a:prstGeom>
        </p:spPr>
      </p:pic>
      <p:sp>
        <p:nvSpPr>
          <p:cNvPr id="37" name="矩形 36">
            <a:extLst>
              <a:ext uri="{FF2B5EF4-FFF2-40B4-BE49-F238E27FC236}">
                <a16:creationId xmlns:a16="http://schemas.microsoft.com/office/drawing/2014/main" id="{336B02FF-0B07-4C9A-BD43-71D48B95D04D}"/>
              </a:ext>
            </a:extLst>
          </p:cNvPr>
          <p:cNvSpPr/>
          <p:nvPr/>
        </p:nvSpPr>
        <p:spPr>
          <a:xfrm>
            <a:off x="806591" y="1882495"/>
            <a:ext cx="3368715" cy="40011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RAIL-B02</a:t>
            </a:r>
          </a:p>
        </p:txBody>
      </p:sp>
      <p:sp>
        <p:nvSpPr>
          <p:cNvPr id="38" name="矩形 37">
            <a:extLst>
              <a:ext uri="{FF2B5EF4-FFF2-40B4-BE49-F238E27FC236}">
                <a16:creationId xmlns:a16="http://schemas.microsoft.com/office/drawing/2014/main" id="{C9F0E927-3103-4CBF-9E01-75D3171A26ED}"/>
              </a:ext>
            </a:extLst>
          </p:cNvPr>
          <p:cNvSpPr/>
          <p:nvPr/>
        </p:nvSpPr>
        <p:spPr>
          <a:xfrm>
            <a:off x="806591" y="4093189"/>
            <a:ext cx="3368715" cy="40011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QDA-A2AR</a:t>
            </a:r>
          </a:p>
        </p:txBody>
      </p:sp>
      <p:sp>
        <p:nvSpPr>
          <p:cNvPr id="39" name="矩形 38">
            <a:extLst>
              <a:ext uri="{FF2B5EF4-FFF2-40B4-BE49-F238E27FC236}">
                <a16:creationId xmlns:a16="http://schemas.microsoft.com/office/drawing/2014/main" id="{DD381B47-B0F7-444F-A5C8-56D9A9377BDB}"/>
              </a:ext>
            </a:extLst>
          </p:cNvPr>
          <p:cNvSpPr/>
          <p:nvPr/>
        </p:nvSpPr>
        <p:spPr>
          <a:xfrm>
            <a:off x="6751790" y="1903768"/>
            <a:ext cx="3368715" cy="40011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CN" sz="2000" b="1">
                <a:solidFill>
                  <a:schemeClr val="tx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Expansion enclosures</a:t>
            </a:r>
            <a:endPar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0248008"/>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矩形: 圓角 8">
            <a:extLst>
              <a:ext uri="{FF2B5EF4-FFF2-40B4-BE49-F238E27FC236}">
                <a16:creationId xmlns:a16="http://schemas.microsoft.com/office/drawing/2014/main" id="{69E8FCBF-CE42-464C-B4FB-E2F8D4737AB3}"/>
              </a:ext>
            </a:extLst>
          </p:cNvPr>
          <p:cNvSpPr/>
          <p:nvPr/>
        </p:nvSpPr>
        <p:spPr>
          <a:xfrm>
            <a:off x="699706" y="4669816"/>
            <a:ext cx="5017834" cy="1650671"/>
          </a:xfrm>
          <a:prstGeom prst="roundRect">
            <a:avLst>
              <a:gd name="adj" fmla="val 0"/>
            </a:avLst>
          </a:prstGeom>
          <a:solidFill>
            <a:schemeClr val="bg1">
              <a:alpha val="68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1" name="矩形: 圓角 8">
            <a:extLst>
              <a:ext uri="{FF2B5EF4-FFF2-40B4-BE49-F238E27FC236}">
                <a16:creationId xmlns:a16="http://schemas.microsoft.com/office/drawing/2014/main" id="{FB41078F-A3CA-924D-851F-C24AC35CB003}"/>
              </a:ext>
            </a:extLst>
          </p:cNvPr>
          <p:cNvSpPr/>
          <p:nvPr/>
        </p:nvSpPr>
        <p:spPr>
          <a:xfrm>
            <a:off x="6291125" y="4669817"/>
            <a:ext cx="5278575" cy="1650670"/>
          </a:xfrm>
          <a:prstGeom prst="roundRect">
            <a:avLst>
              <a:gd name="adj" fmla="val 0"/>
            </a:avLst>
          </a:prstGeom>
          <a:solidFill>
            <a:schemeClr val="bg1">
              <a:alpha val="68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0527F7DE-9914-8443-9E3C-D1DFCC8152C5}"/>
              </a:ext>
            </a:extLst>
          </p:cNvPr>
          <p:cNvSpPr>
            <a:spLocks noGrp="1"/>
          </p:cNvSpPr>
          <p:nvPr>
            <p:ph type="title"/>
          </p:nvPr>
        </p:nvSpPr>
        <p:spPr>
          <a:xfrm>
            <a:off x="1" y="21448"/>
            <a:ext cx="12192000" cy="1378562"/>
          </a:xfrm>
        </p:spPr>
        <p:txBody>
          <a:bodyPr>
            <a:normAutofit/>
          </a:bodyPr>
          <a:lstStyle/>
          <a:p>
            <a:r>
              <a:rPr lang="en-US" altLang="zh-TW">
                <a:latin typeface="Arial" panose="020B0604020202020204" pitchFamily="34" charset="0"/>
                <a:cs typeface="Arial" panose="020B0604020202020204" pitchFamily="34" charset="0"/>
              </a:rPr>
              <a:t>Economical and flexible </a:t>
            </a:r>
            <a:r>
              <a:rPr lang="en-US" altLang="zh-CN">
                <a:latin typeface="Arial" panose="020B0604020202020204" pitchFamily="34" charset="0"/>
                <a:cs typeface="Arial" panose="020B0604020202020204" pitchFamily="34" charset="0"/>
              </a:rPr>
              <a:t>QNAP expansion </a:t>
            </a:r>
            <a:br>
              <a:rPr lang="en-US" altLang="zh-CN">
                <a:latin typeface="Arial" panose="020B0604020202020204" pitchFamily="34" charset="0"/>
                <a:cs typeface="Arial" panose="020B0604020202020204" pitchFamily="34" charset="0"/>
              </a:rPr>
            </a:br>
            <a:r>
              <a:rPr lang="en-US" altLang="zh-CN">
                <a:latin typeface="Arial" panose="020B0604020202020204" pitchFamily="34" charset="0"/>
                <a:cs typeface="Arial" panose="020B0604020202020204" pitchFamily="34" charset="0"/>
              </a:rPr>
              <a:t>enclosures for multi-platform usage</a:t>
            </a:r>
            <a:endParaRPr lang="en-US">
              <a:latin typeface="Arial" panose="020B0604020202020204" pitchFamily="34" charset="0"/>
              <a:sym typeface="Arial" panose="020B0604020202020204" pitchFamily="34" charset="0"/>
            </a:endParaRPr>
          </a:p>
        </p:txBody>
      </p:sp>
      <p:pic>
        <p:nvPicPr>
          <p:cNvPr id="15" name="圖片 14">
            <a:extLst>
              <a:ext uri="{FF2B5EF4-FFF2-40B4-BE49-F238E27FC236}">
                <a16:creationId xmlns:a16="http://schemas.microsoft.com/office/drawing/2014/main" id="{60FE9B60-4FCA-5B4C-9A21-AF1E4F701D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4470" y="4550981"/>
            <a:ext cx="2053707" cy="1779880"/>
          </a:xfrm>
          <a:prstGeom prst="rect">
            <a:avLst/>
          </a:prstGeom>
        </p:spPr>
      </p:pic>
      <p:sp>
        <p:nvSpPr>
          <p:cNvPr id="3" name="文字方塊 2" hidden="1">
            <a:extLst>
              <a:ext uri="{FF2B5EF4-FFF2-40B4-BE49-F238E27FC236}">
                <a16:creationId xmlns:a16="http://schemas.microsoft.com/office/drawing/2014/main" id="{445707AD-9E62-DE40-8D51-AA47943EB84D}"/>
              </a:ext>
            </a:extLst>
          </p:cNvPr>
          <p:cNvSpPr txBox="1"/>
          <p:nvPr/>
        </p:nvSpPr>
        <p:spPr>
          <a:xfrm>
            <a:off x="495862" y="7277666"/>
            <a:ext cx="11696138" cy="293926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更大的容量</a:t>
            </a:r>
            <a:endParaRPr kumimoji="1"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625475" lvl="1" indent="-168275">
              <a:spcBef>
                <a:spcPts val="600"/>
              </a:spcBef>
              <a:buFont typeface="Arial" panose="020B0604020202020204" pitchFamily="34" charset="0"/>
              <a:buChar char="•"/>
            </a:pP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4 &amp;</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12-bay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機架式擴充櫃選項</a:t>
            </a:r>
            <a:endPar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625475" lvl="1" indent="-168275">
              <a:spcBef>
                <a:spcPts val="600"/>
              </a:spcBef>
              <a:buFont typeface="Arial" panose="020B0604020202020204" pitchFamily="34" charset="0"/>
              <a:buChar char="•"/>
            </a:pP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可連接至多兩台擴充櫃</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285750" indent="-285750">
              <a:spcBef>
                <a:spcPts val="600"/>
              </a:spcBef>
              <a:buFont typeface="Arial" panose="020B0604020202020204" pitchFamily="34" charset="0"/>
              <a:buChar char="•"/>
            </a:pPr>
            <a:r>
              <a:rPr kumimoji="1" lang="zh-CN"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更高的速度</a:t>
            </a:r>
            <a:endParaRPr kumimoji="1" lang="en-US" altLang="zh-CN"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lvl="1">
              <a:spcBef>
                <a:spcPts val="600"/>
              </a:spcBef>
            </a:pP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最高普及率的</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 Gen1 5Gb/s</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 Gen2 10Gb/s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與多通道</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SATA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最達</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64Gb/s*</a:t>
            </a:r>
          </a:p>
          <a:p>
            <a:pPr marL="285750" indent="-285750">
              <a:spcBef>
                <a:spcPts val="600"/>
              </a:spcBef>
              <a:buFont typeface="Arial" panose="020B0604020202020204" pitchFamily="34" charset="0"/>
              <a:buChar char="•"/>
            </a:pPr>
            <a:r>
              <a:rPr kumimoji="1" lang="zh-CN"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更好的相容性，</a:t>
            </a:r>
            <a:r>
              <a:rPr kumimoji="1"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kumimoji="1" lang="zh-CN"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 Windows/Linux server </a:t>
            </a:r>
            <a:r>
              <a:rPr kumimoji="1" lang="zh-CN"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靈活兩用</a:t>
            </a:r>
            <a:endParaRPr kumimoji="1" lang="en-US" altLang="zh-CN"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625475" lvl="1" indent="-168275">
              <a:spcBef>
                <a:spcPts val="600"/>
              </a:spcBef>
              <a:buFont typeface="Arial" panose="020B0604020202020204" pitchFamily="34" charset="0"/>
              <a:buChar char="•"/>
            </a:pP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恣意擴充</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server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儲存空間，或是快速完成不同主機間的資料遷移，最大化您的硬體投資</a:t>
            </a:r>
            <a:endPar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625475" lvl="1" indent="-168275">
              <a:spcBef>
                <a:spcPts val="600"/>
              </a:spcBef>
              <a:buFont typeface="Arial" panose="020B0604020202020204" pitchFamily="34" charset="0"/>
              <a:buChar char="•"/>
            </a:pP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獨家</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QNAP External RAID Manager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r>
              <a:rPr kumimoji="1"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JBOD Manager </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工具軟體支援各大作業系統隨時掌握擴充櫃狀態</a:t>
            </a:r>
            <a:endParaRPr kumimoji="1"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3BC33D3E-CC2A-1B47-B695-F8DCAAD801E3}"/>
              </a:ext>
            </a:extLst>
          </p:cNvPr>
          <p:cNvSpPr txBox="1"/>
          <p:nvPr/>
        </p:nvSpPr>
        <p:spPr>
          <a:xfrm>
            <a:off x="1422858" y="6026532"/>
            <a:ext cx="806631" cy="276999"/>
          </a:xfrm>
          <a:prstGeom prst="rect">
            <a:avLst/>
          </a:prstGeom>
          <a:noFill/>
        </p:spPr>
        <p:txBody>
          <a:bodyPr wrap="none" rtlCol="0">
            <a:spAutoFit/>
          </a:bodyPr>
          <a:lstStyle/>
          <a:p>
            <a:r>
              <a:rPr kumimoji="1" lang="en-US" altLang="zh-TW" sz="1200">
                <a:latin typeface="Arial" panose="020B0604020202020204" pitchFamily="34" charset="0"/>
                <a:ea typeface="微軟正黑體" panose="020B0604030504040204" pitchFamily="34" charset="-120"/>
                <a:sym typeface="Arial" panose="020B0604020202020204" pitchFamily="34" charset="0"/>
              </a:rPr>
              <a:t>TR-004U</a:t>
            </a:r>
            <a:endParaRPr kumimoji="1"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3" name="文字方塊 92">
            <a:extLst>
              <a:ext uri="{FF2B5EF4-FFF2-40B4-BE49-F238E27FC236}">
                <a16:creationId xmlns:a16="http://schemas.microsoft.com/office/drawing/2014/main" id="{4C97AB5B-9F72-E54A-8D5C-721C06F09768}"/>
              </a:ext>
            </a:extLst>
          </p:cNvPr>
          <p:cNvSpPr txBox="1"/>
          <p:nvPr/>
        </p:nvSpPr>
        <p:spPr>
          <a:xfrm>
            <a:off x="3292693" y="6026532"/>
            <a:ext cx="1241045" cy="276999"/>
          </a:xfrm>
          <a:prstGeom prst="rect">
            <a:avLst/>
          </a:prstGeom>
          <a:noFill/>
        </p:spPr>
        <p:txBody>
          <a:bodyPr wrap="none" rtlCol="0">
            <a:spAutoFit/>
          </a:bodyPr>
          <a:lstStyle/>
          <a:p>
            <a:r>
              <a:rPr kumimoji="1" lang="en-US" altLang="zh-TW" sz="1200">
                <a:latin typeface="Arial" panose="020B0604020202020204" pitchFamily="34" charset="0"/>
                <a:ea typeface="微軟正黑體" panose="020B0604030504040204" pitchFamily="34" charset="-120"/>
                <a:sym typeface="Arial" panose="020B0604020202020204" pitchFamily="34" charset="0"/>
              </a:rPr>
              <a:t>TL-R1200C-RP</a:t>
            </a:r>
            <a:endParaRPr kumimoji="1"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4" name="文字方塊 93">
            <a:extLst>
              <a:ext uri="{FF2B5EF4-FFF2-40B4-BE49-F238E27FC236}">
                <a16:creationId xmlns:a16="http://schemas.microsoft.com/office/drawing/2014/main" id="{9AE6E05B-B176-F647-B363-E070FCFAF1F6}"/>
              </a:ext>
            </a:extLst>
          </p:cNvPr>
          <p:cNvSpPr txBox="1"/>
          <p:nvPr/>
        </p:nvSpPr>
        <p:spPr>
          <a:xfrm>
            <a:off x="7170647" y="6026532"/>
            <a:ext cx="883575" cy="276999"/>
          </a:xfrm>
          <a:prstGeom prst="rect">
            <a:avLst/>
          </a:prstGeom>
          <a:noFill/>
        </p:spPr>
        <p:txBody>
          <a:bodyPr wrap="none" rtlCol="0">
            <a:spAutoFit/>
          </a:bodyPr>
          <a:lstStyle/>
          <a:p>
            <a:r>
              <a:rPr kumimoji="1" lang="en-US" altLang="zh-TW" sz="1200">
                <a:latin typeface="Arial" panose="020B0604020202020204" pitchFamily="34" charset="0"/>
                <a:ea typeface="微軟正黑體" panose="020B0604030504040204" pitchFamily="34" charset="-120"/>
                <a:sym typeface="Arial" panose="020B0604020202020204" pitchFamily="34" charset="0"/>
              </a:rPr>
              <a:t>TL-R400S</a:t>
            </a:r>
            <a:endParaRPr kumimoji="1"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6" name="文字方塊 95">
            <a:extLst>
              <a:ext uri="{FF2B5EF4-FFF2-40B4-BE49-F238E27FC236}">
                <a16:creationId xmlns:a16="http://schemas.microsoft.com/office/drawing/2014/main" id="{0AD61179-FAB2-2747-B0A7-1C3DB3466D32}"/>
              </a:ext>
            </a:extLst>
          </p:cNvPr>
          <p:cNvSpPr txBox="1"/>
          <p:nvPr/>
        </p:nvSpPr>
        <p:spPr>
          <a:xfrm>
            <a:off x="9429394" y="6026532"/>
            <a:ext cx="1233030" cy="276999"/>
          </a:xfrm>
          <a:prstGeom prst="rect">
            <a:avLst/>
          </a:prstGeom>
          <a:noFill/>
        </p:spPr>
        <p:txBody>
          <a:bodyPr wrap="none" rtlCol="0">
            <a:spAutoFit/>
          </a:bodyPr>
          <a:lstStyle/>
          <a:p>
            <a:r>
              <a:rPr kumimoji="1" lang="en-US" altLang="zh-TW" sz="1200">
                <a:latin typeface="Arial" panose="020B0604020202020204" pitchFamily="34" charset="0"/>
                <a:ea typeface="微軟正黑體" panose="020B0604030504040204" pitchFamily="34" charset="-120"/>
                <a:sym typeface="Arial" panose="020B0604020202020204" pitchFamily="34" charset="0"/>
              </a:rPr>
              <a:t>TL-R1200S-RP</a:t>
            </a:r>
            <a:endParaRPr kumimoji="1" lang="zh-TW" altLang="en-US" sz="1200">
              <a:latin typeface="Arial" panose="020B0604020202020204" pitchFamily="34" charset="0"/>
              <a:ea typeface="微軟正黑體" panose="020B0604030504040204" pitchFamily="34" charset="-120"/>
              <a:sym typeface="Arial" panose="020B0604020202020204" pitchFamily="34" charset="0"/>
            </a:endParaRPr>
          </a:p>
        </p:txBody>
      </p:sp>
      <p:sp>
        <p:nvSpPr>
          <p:cNvPr id="97" name="文字方塊 96">
            <a:extLst>
              <a:ext uri="{FF2B5EF4-FFF2-40B4-BE49-F238E27FC236}">
                <a16:creationId xmlns:a16="http://schemas.microsoft.com/office/drawing/2014/main" id="{D017FB69-C601-1146-B70A-7B864C40934A}"/>
              </a:ext>
            </a:extLst>
          </p:cNvPr>
          <p:cNvSpPr txBox="1"/>
          <p:nvPr/>
        </p:nvSpPr>
        <p:spPr>
          <a:xfrm>
            <a:off x="879467" y="4771950"/>
            <a:ext cx="981359" cy="307777"/>
          </a:xfrm>
          <a:prstGeom prst="rect">
            <a:avLst/>
          </a:prstGeom>
          <a:noFill/>
        </p:spPr>
        <p:txBody>
          <a:bodyPr wrap="non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a:t>
            </a:r>
            <a:r>
              <a:rPr kumimoji="1" lang="en-US" altLang="zh-CN"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type</a:t>
            </a:r>
            <a:endParaRPr kumimoji="1"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文字方塊 97">
            <a:extLst>
              <a:ext uri="{FF2B5EF4-FFF2-40B4-BE49-F238E27FC236}">
                <a16:creationId xmlns:a16="http://schemas.microsoft.com/office/drawing/2014/main" id="{ACDA031D-D0BA-8843-84BB-DF95AA715001}"/>
              </a:ext>
            </a:extLst>
          </p:cNvPr>
          <p:cNvSpPr txBox="1"/>
          <p:nvPr/>
        </p:nvSpPr>
        <p:spPr>
          <a:xfrm>
            <a:off x="6327368" y="4771950"/>
            <a:ext cx="2735621" cy="307777"/>
          </a:xfrm>
          <a:prstGeom prst="rect">
            <a:avLst/>
          </a:prstGeom>
          <a:noFill/>
        </p:spPr>
        <p:txBody>
          <a:bodyPr wrap="none" rtlCol="0">
            <a:spAutoFit/>
          </a:bodyPr>
          <a:lstStyle>
            <a:defPPr>
              <a:defRPr lang="zh-TW"/>
            </a:defPPr>
            <a:lvl1pPr>
              <a:defRPr kumimoji="1"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solidFill>
                  <a:schemeClr val="tx1"/>
                </a:solidFill>
                <a:latin typeface="Arial" panose="020B0604020202020204" pitchFamily="34" charset="0"/>
                <a:sym typeface="Arial" panose="020B0604020202020204" pitchFamily="34" charset="0"/>
              </a:rPr>
              <a:t>PCIe SFF-8088 multi-</a:t>
            </a:r>
            <a:r>
              <a:rPr lang="en-US" altLang="zh-TW" err="1">
                <a:solidFill>
                  <a:schemeClr val="tx1"/>
                </a:solidFill>
                <a:latin typeface="Arial" panose="020B0604020202020204" pitchFamily="34" charset="0"/>
                <a:sym typeface="Arial" panose="020B0604020202020204" pitchFamily="34" charset="0"/>
              </a:rPr>
              <a:t>ch.</a:t>
            </a:r>
            <a:r>
              <a:rPr lang="en-US" altLang="zh-TW">
                <a:solidFill>
                  <a:schemeClr val="tx1"/>
                </a:solidFill>
                <a:latin typeface="Arial" panose="020B0604020202020204" pitchFamily="34" charset="0"/>
                <a:sym typeface="Arial" panose="020B0604020202020204" pitchFamily="34" charset="0"/>
              </a:rPr>
              <a:t> </a:t>
            </a:r>
            <a:r>
              <a:rPr lang="en-US" altLang="zh-CN">
                <a:solidFill>
                  <a:schemeClr val="tx1"/>
                </a:solidFill>
                <a:latin typeface="Arial" panose="020B0604020202020204" pitchFamily="34" charset="0"/>
                <a:sym typeface="Arial" panose="020B0604020202020204" pitchFamily="34" charset="0"/>
              </a:rPr>
              <a:t>SATA</a:t>
            </a:r>
            <a:endParaRPr lang="zh-TW" altLang="en-US">
              <a:solidFill>
                <a:schemeClr val="tx1"/>
              </a:solidFill>
              <a:latin typeface="Arial" panose="020B0604020202020204" pitchFamily="34" charset="0"/>
              <a:sym typeface="Arial" panose="020B0604020202020204" pitchFamily="34" charset="0"/>
            </a:endParaRPr>
          </a:p>
        </p:txBody>
      </p:sp>
      <p:pic>
        <p:nvPicPr>
          <p:cNvPr id="9" name="圖片 8">
            <a:extLst>
              <a:ext uri="{FF2B5EF4-FFF2-40B4-BE49-F238E27FC236}">
                <a16:creationId xmlns:a16="http://schemas.microsoft.com/office/drawing/2014/main" id="{032E38CF-3C94-DD4A-B300-8DF2AF69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08206" y="5411470"/>
            <a:ext cx="2304249" cy="694575"/>
          </a:xfrm>
          <a:prstGeom prst="rect">
            <a:avLst/>
          </a:prstGeom>
        </p:spPr>
      </p:pic>
      <p:pic>
        <p:nvPicPr>
          <p:cNvPr id="13" name="圖片 12">
            <a:extLst>
              <a:ext uri="{FF2B5EF4-FFF2-40B4-BE49-F238E27FC236}">
                <a16:creationId xmlns:a16="http://schemas.microsoft.com/office/drawing/2014/main" id="{F092CDE3-BD1C-D74E-8899-7D2D579CD5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849" y="5686441"/>
            <a:ext cx="2022938" cy="333097"/>
          </a:xfrm>
          <a:prstGeom prst="rect">
            <a:avLst/>
          </a:prstGeom>
        </p:spPr>
      </p:pic>
      <p:pic>
        <p:nvPicPr>
          <p:cNvPr id="14" name="圖片 13">
            <a:extLst>
              <a:ext uri="{FF2B5EF4-FFF2-40B4-BE49-F238E27FC236}">
                <a16:creationId xmlns:a16="http://schemas.microsoft.com/office/drawing/2014/main" id="{CD0006F0-8278-E642-BA2C-E7BEABE7C5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92876" y="5079727"/>
            <a:ext cx="2053708" cy="989614"/>
          </a:xfrm>
          <a:prstGeom prst="rect">
            <a:avLst/>
          </a:prstGeom>
        </p:spPr>
      </p:pic>
      <p:sp>
        <p:nvSpPr>
          <p:cNvPr id="18" name="文字方塊 17">
            <a:extLst>
              <a:ext uri="{FF2B5EF4-FFF2-40B4-BE49-F238E27FC236}">
                <a16:creationId xmlns:a16="http://schemas.microsoft.com/office/drawing/2014/main" id="{83B6AFBB-8B13-488D-BFFA-65BDBD13ACDA}"/>
              </a:ext>
            </a:extLst>
          </p:cNvPr>
          <p:cNvSpPr txBox="1"/>
          <p:nvPr/>
        </p:nvSpPr>
        <p:spPr>
          <a:xfrm>
            <a:off x="1093076" y="1197925"/>
            <a:ext cx="10046972" cy="584775"/>
          </a:xfrm>
          <a:prstGeom prst="rect">
            <a:avLst/>
          </a:prstGeom>
          <a:noFill/>
        </p:spPr>
        <p:txBody>
          <a:bodyPr wrap="square" rtlCol="0">
            <a:spAutoFit/>
          </a:bodyPr>
          <a:lstStyle/>
          <a:p>
            <a:pPr algn="ctr"/>
            <a:r>
              <a:rPr lang="zh-CN" altLang="en-US" sz="1600">
                <a:solidFill>
                  <a:schemeClr val="bg1"/>
                </a:solidFill>
                <a:latin typeface="Arial" panose="020B0604020202020204" pitchFamily="34" charset="0"/>
                <a:ea typeface="微軟正黑體"/>
                <a:cs typeface="Arial" panose="020B0604020202020204" pitchFamily="34" charset="0"/>
              </a:rPr>
              <a:t>QNAP TR RAID and TL JBOD enclosures </a:t>
            </a:r>
            <a:r>
              <a:rPr lang="en-US" altLang="zh-CN" sz="1600">
                <a:solidFill>
                  <a:schemeClr val="bg1"/>
                </a:solidFill>
                <a:latin typeface="Arial" panose="020B0604020202020204" pitchFamily="34" charset="0"/>
                <a:ea typeface="微軟正黑體"/>
                <a:cs typeface="Arial" panose="020B0604020202020204" pitchFamily="34" charset="0"/>
              </a:rPr>
              <a:t>have many </a:t>
            </a:r>
            <a:r>
              <a:rPr lang="zh-CN" altLang="en-US" sz="1600">
                <a:solidFill>
                  <a:schemeClr val="bg1"/>
                </a:solidFill>
                <a:latin typeface="Arial" panose="020B0604020202020204" pitchFamily="34" charset="0"/>
                <a:ea typeface="微軟正黑體"/>
                <a:cs typeface="Arial" panose="020B0604020202020204" pitchFamily="34" charset="0"/>
              </a:rPr>
              <a:t>advantages compared to the eSATA JBOD</a:t>
            </a:r>
            <a:r>
              <a:rPr lang="en-US" altLang="zh-CN" sz="1600">
                <a:solidFill>
                  <a:schemeClr val="bg1"/>
                </a:solidFill>
                <a:latin typeface="Arial" panose="020B0604020202020204" pitchFamily="34" charset="0"/>
                <a:ea typeface="微軟正黑體"/>
                <a:cs typeface="Arial" panose="020B0604020202020204" pitchFamily="34" charset="0"/>
              </a:rPr>
              <a:t> enclosures in the market for NAS capacity expansion.</a:t>
            </a:r>
            <a:endParaRPr kumimoji="1" lang="zh-CN" altLang="en-US" sz="1600">
              <a:solidFill>
                <a:schemeClr val="bg1"/>
              </a:solidFill>
              <a:latin typeface="Arial" panose="020B0604020202020204" pitchFamily="34" charset="0"/>
              <a:ea typeface="微軟正黑體"/>
              <a:cs typeface="Arial" panose="020B0604020202020204" pitchFamily="34" charset="0"/>
            </a:endParaRPr>
          </a:p>
        </p:txBody>
      </p:sp>
      <p:sp>
        <p:nvSpPr>
          <p:cNvPr id="7" name="文字方塊 6">
            <a:extLst>
              <a:ext uri="{FF2B5EF4-FFF2-40B4-BE49-F238E27FC236}">
                <a16:creationId xmlns:a16="http://schemas.microsoft.com/office/drawing/2014/main" id="{CCCB754B-4526-47A7-956A-96514B358732}"/>
              </a:ext>
            </a:extLst>
          </p:cNvPr>
          <p:cNvSpPr txBox="1"/>
          <p:nvPr/>
        </p:nvSpPr>
        <p:spPr>
          <a:xfrm>
            <a:off x="775954" y="2232643"/>
            <a:ext cx="2265647"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sym typeface="Arial" panose="020B0604020202020204" pitchFamily="34" charset="0"/>
              </a:rPr>
              <a:t>Bigger capacity</a:t>
            </a:r>
            <a:endParaRPr lang="zh-TW" altLang="en-US" sz="2000" b="1">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C5837041-CE98-4510-A43C-D828CD1030DC}"/>
              </a:ext>
            </a:extLst>
          </p:cNvPr>
          <p:cNvSpPr txBox="1"/>
          <p:nvPr/>
        </p:nvSpPr>
        <p:spPr>
          <a:xfrm>
            <a:off x="3667765" y="2232643"/>
            <a:ext cx="1953603"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sym typeface="Arial" panose="020B0604020202020204" pitchFamily="34" charset="0"/>
              </a:rPr>
              <a:t>Higher speed</a:t>
            </a:r>
            <a:endParaRPr lang="zh-TW" altLang="en-US" sz="2000" b="1">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14A7AAEE-F061-4443-8904-CA3894A69B7E}"/>
              </a:ext>
            </a:extLst>
          </p:cNvPr>
          <p:cNvSpPr txBox="1"/>
          <p:nvPr/>
        </p:nvSpPr>
        <p:spPr>
          <a:xfrm>
            <a:off x="6343931" y="2229445"/>
            <a:ext cx="4152900" cy="707886"/>
          </a:xfrm>
          <a:prstGeom prst="rect">
            <a:avLst/>
          </a:prstGeom>
          <a:noFill/>
        </p:spPr>
        <p:txBody>
          <a:bodyPr wrap="square" rtlCol="0">
            <a:spAutoFit/>
          </a:bodyPr>
          <a:lstStyle>
            <a:defPPr>
              <a:defRPr lang="zh-TW"/>
            </a:defPPr>
            <a:lvl1pPr>
              <a:defRPr sz="2000" b="1">
                <a:latin typeface="微軟正黑體" panose="020B0604030504040204" pitchFamily="34" charset="-120"/>
                <a:ea typeface="微軟正黑體" panose="020B0604030504040204" pitchFamily="34" charset="-120"/>
              </a:defRPr>
            </a:lvl1pPr>
          </a:lstStyle>
          <a:p>
            <a:r>
              <a:rPr lang="en-US" altLang="zh-CN">
                <a:latin typeface="Arial" panose="020B0604020202020204" pitchFamily="34" charset="0"/>
                <a:sym typeface="Arial" panose="020B0604020202020204" pitchFamily="34" charset="0"/>
              </a:rPr>
              <a:t>Better compatibility: </a:t>
            </a:r>
            <a:r>
              <a:rPr lang="en-US" altLang="zh-TW">
                <a:latin typeface="Arial" panose="020B0604020202020204" pitchFamily="34" charset="0"/>
                <a:sym typeface="Arial" panose="020B0604020202020204" pitchFamily="34" charset="0"/>
              </a:rPr>
              <a:t>NAS or Windows/Linux server storage</a:t>
            </a:r>
            <a:endParaRPr lang="en-US" altLang="zh-CN">
              <a:latin typeface="Arial" panose="020B0604020202020204" pitchFamily="34" charset="0"/>
              <a:sym typeface="Arial" panose="020B0604020202020204" pitchFamily="34" charset="0"/>
            </a:endParaRPr>
          </a:p>
        </p:txBody>
      </p:sp>
      <p:sp>
        <p:nvSpPr>
          <p:cNvPr id="23" name="文字方塊 22">
            <a:extLst>
              <a:ext uri="{FF2B5EF4-FFF2-40B4-BE49-F238E27FC236}">
                <a16:creationId xmlns:a16="http://schemas.microsoft.com/office/drawing/2014/main" id="{01A97A84-3DAF-4E98-81F6-91A02CA0FCAE}"/>
              </a:ext>
            </a:extLst>
          </p:cNvPr>
          <p:cNvSpPr txBox="1"/>
          <p:nvPr/>
        </p:nvSpPr>
        <p:spPr>
          <a:xfrm>
            <a:off x="568477" y="3048379"/>
            <a:ext cx="2521232" cy="1277273"/>
          </a:xfrm>
          <a:prstGeom prst="rect">
            <a:avLst/>
          </a:prstGeom>
          <a:noFill/>
        </p:spPr>
        <p:txBody>
          <a:bodyPr wrap="square" rtlCol="0">
            <a:spAutoFit/>
          </a:bodyPr>
          <a:lstStyle/>
          <a:p>
            <a:pPr marL="216000" lvl="1" indent="-168275">
              <a:spcBef>
                <a:spcPts val="600"/>
              </a:spcBef>
              <a:buSzPct val="100000"/>
              <a:buFont typeface="Arial" panose="020B0604020202020204" pitchFamily="34" charset="0"/>
              <a:buChar char="•"/>
            </a:pPr>
            <a:r>
              <a:rPr kumimoji="1" lang="en-US" altLang="zh-TW">
                <a:latin typeface="Arial" panose="020B0604020202020204" pitchFamily="34" charset="0"/>
                <a:ea typeface="微軟正黑體" panose="020B0604030504040204" pitchFamily="34" charset="-120"/>
                <a:sym typeface="Arial" panose="020B0604020202020204" pitchFamily="34" charset="0"/>
              </a:rPr>
              <a:t>4 &amp;</a:t>
            </a:r>
            <a:r>
              <a:rPr kumimoji="1" lang="en-US" altLang="zh-CN">
                <a:latin typeface="Arial" panose="020B0604020202020204" pitchFamily="34" charset="0"/>
                <a:ea typeface="微軟正黑體" panose="020B0604030504040204" pitchFamily="34" charset="-120"/>
                <a:sym typeface="Arial" panose="020B0604020202020204" pitchFamily="34" charset="0"/>
              </a:rPr>
              <a:t> 12-bay choices</a:t>
            </a:r>
          </a:p>
          <a:p>
            <a:pPr marL="216000" lvl="1" indent="-168275">
              <a:spcBef>
                <a:spcPts val="600"/>
              </a:spcBef>
              <a:buSzPct val="100000"/>
              <a:buFont typeface="Arial" panose="020B0604020202020204" pitchFamily="34" charset="0"/>
              <a:buChar char="•"/>
            </a:pPr>
            <a:r>
              <a:rPr kumimoji="1" lang="en-US" altLang="zh-CN">
                <a:latin typeface="Arial" panose="020B0604020202020204" pitchFamily="34" charset="0"/>
                <a:ea typeface="微軟正黑體" panose="020B0604030504040204" pitchFamily="34" charset="-120"/>
                <a:sym typeface="Arial" panose="020B0604020202020204" pitchFamily="34" charset="0"/>
              </a:rPr>
              <a:t>NAS can support up to two expansion enclosures</a:t>
            </a:r>
          </a:p>
        </p:txBody>
      </p:sp>
      <p:sp>
        <p:nvSpPr>
          <p:cNvPr id="24" name="文字方塊 23">
            <a:extLst>
              <a:ext uri="{FF2B5EF4-FFF2-40B4-BE49-F238E27FC236}">
                <a16:creationId xmlns:a16="http://schemas.microsoft.com/office/drawing/2014/main" id="{E35AD792-C976-4258-8EFB-48EC237966C0}"/>
              </a:ext>
            </a:extLst>
          </p:cNvPr>
          <p:cNvSpPr txBox="1"/>
          <p:nvPr/>
        </p:nvSpPr>
        <p:spPr>
          <a:xfrm>
            <a:off x="2850786" y="2992405"/>
            <a:ext cx="3089837" cy="1477328"/>
          </a:xfrm>
          <a:prstGeom prst="rect">
            <a:avLst/>
          </a:prstGeom>
          <a:noFill/>
        </p:spPr>
        <p:txBody>
          <a:bodyPr wrap="square" rtlCol="0">
            <a:spAutoFit/>
          </a:bodyPr>
          <a:lstStyle/>
          <a:p>
            <a:pPr lvl="1"/>
            <a:r>
              <a:rPr lang="en-US" altLang="zh-TW">
                <a:latin typeface="Arial" panose="020B0604020202020204" pitchFamily="34" charset="0"/>
                <a:ea typeface="微軟正黑體"/>
                <a:cs typeface="Arial" panose="020B0604020202020204" pitchFamily="34" charset="0"/>
              </a:rPr>
              <a:t>USB 3.2 Gen 1 5Gb/s, USB 3.2 Gen 2 10Gb/s or up to 64Gb/s with multiple mini-SAS SFF-8088 6Gb/s cables</a:t>
            </a:r>
          </a:p>
        </p:txBody>
      </p:sp>
      <p:sp>
        <p:nvSpPr>
          <p:cNvPr id="25" name="文字方塊 24">
            <a:extLst>
              <a:ext uri="{FF2B5EF4-FFF2-40B4-BE49-F238E27FC236}">
                <a16:creationId xmlns:a16="http://schemas.microsoft.com/office/drawing/2014/main" id="{EB520F14-3B7A-4C85-A65F-ADA989D3A5C4}"/>
              </a:ext>
            </a:extLst>
          </p:cNvPr>
          <p:cNvSpPr txBox="1"/>
          <p:nvPr/>
        </p:nvSpPr>
        <p:spPr>
          <a:xfrm>
            <a:off x="6251377" y="3139415"/>
            <a:ext cx="5639278" cy="1200329"/>
          </a:xfrm>
          <a:prstGeom prst="rect">
            <a:avLst/>
          </a:prstGeom>
          <a:noFill/>
        </p:spPr>
        <p:txBody>
          <a:bodyPr wrap="square" rtlCol="0">
            <a:spAutoFit/>
          </a:bodyPr>
          <a:lstStyle/>
          <a:p>
            <a:pPr marL="285750" indent="-285750">
              <a:buFont typeface="Arial" panose="020B0604020202020204" pitchFamily="34" charset="0"/>
              <a:buChar char="•"/>
            </a:pPr>
            <a:r>
              <a:rPr kumimoji="1" lang="zh-CN" altLang="en-US">
                <a:latin typeface="Arial" panose="020B0604020202020204" pitchFamily="34" charset="0"/>
                <a:ea typeface="微軟正黑體"/>
                <a:cs typeface="Arial" panose="020B0604020202020204" pitchFamily="34" charset="0"/>
              </a:rPr>
              <a:t>Expand</a:t>
            </a:r>
            <a:r>
              <a:rPr kumimoji="1" lang="en-US" altLang="zh-CN">
                <a:latin typeface="Arial" panose="020B0604020202020204" pitchFamily="34" charset="0"/>
                <a:ea typeface="微軟正黑體"/>
                <a:cs typeface="Arial" panose="020B0604020202020204" pitchFamily="34" charset="0"/>
              </a:rPr>
              <a:t> NAS or server storage capacity </a:t>
            </a:r>
            <a:r>
              <a:rPr kumimoji="1" lang="zh-CN" altLang="en-US">
                <a:latin typeface="Arial" panose="020B0604020202020204" pitchFamily="34" charset="0"/>
                <a:ea typeface="微軟正黑體"/>
                <a:cs typeface="Arial" panose="020B0604020202020204" pitchFamily="34" charset="0"/>
              </a:rPr>
              <a:t>or </a:t>
            </a:r>
            <a:r>
              <a:rPr kumimoji="1" lang="en-US" altLang="zh-CN">
                <a:latin typeface="Arial" panose="020B0604020202020204" pitchFamily="34" charset="0"/>
                <a:ea typeface="微軟正黑體"/>
                <a:cs typeface="Arial" panose="020B0604020202020204" pitchFamily="34" charset="0"/>
              </a:rPr>
              <a:t>data </a:t>
            </a:r>
            <a:r>
              <a:rPr kumimoji="1" lang="zh-CN" altLang="en-US">
                <a:latin typeface="Arial" panose="020B0604020202020204" pitchFamily="34" charset="0"/>
                <a:ea typeface="微軟正黑體"/>
                <a:cs typeface="Arial" panose="020B0604020202020204" pitchFamily="34" charset="0"/>
              </a:rPr>
              <a:t>migration between different hosts</a:t>
            </a:r>
            <a:endParaRPr kumimoji="1" lang="en-US" altLang="zh-CN" b="1">
              <a:latin typeface="Arial" panose="020B0604020202020204" pitchFamily="34" charset="0"/>
              <a:ea typeface="微軟正黑體"/>
              <a:cs typeface="Arial" panose="020B0604020202020204" pitchFamily="34" charset="0"/>
            </a:endParaRPr>
          </a:p>
          <a:p>
            <a:pPr marL="285750" indent="-285750">
              <a:buFont typeface="Arial" panose="020B0604020202020204" pitchFamily="34" charset="0"/>
              <a:buChar char="•"/>
            </a:pPr>
            <a:r>
              <a:rPr kumimoji="1" lang="en-US" altLang="zh-CN">
                <a:latin typeface="Arial" panose="020B0604020202020204" pitchFamily="34" charset="0"/>
                <a:ea typeface="微軟正黑體"/>
                <a:cs typeface="Arial" panose="020B0604020202020204" pitchFamily="34" charset="0"/>
              </a:rPr>
              <a:t>QNAP External RAID Manager and JBOD Manager for monitoring the JBOD status</a:t>
            </a:r>
            <a:endParaRPr lang="zh-CN" altLang="en-US">
              <a:latin typeface="Arial" panose="020B0604020202020204" pitchFamily="34" charset="0"/>
              <a:ea typeface="微軟正黑體"/>
              <a:cs typeface="Arial" panose="020B0604020202020204" pitchFamily="34" charset="0"/>
            </a:endParaRPr>
          </a:p>
        </p:txBody>
      </p:sp>
      <p:sp>
        <p:nvSpPr>
          <p:cNvPr id="26" name="矩形 25">
            <a:extLst>
              <a:ext uri="{FF2B5EF4-FFF2-40B4-BE49-F238E27FC236}">
                <a16:creationId xmlns:a16="http://schemas.microsoft.com/office/drawing/2014/main" id="{052B5010-4A87-44B4-A076-CB0BB43AC43B}"/>
              </a:ext>
            </a:extLst>
          </p:cNvPr>
          <p:cNvSpPr/>
          <p:nvPr/>
        </p:nvSpPr>
        <p:spPr>
          <a:xfrm>
            <a:off x="609601" y="2101318"/>
            <a:ext cx="2254370" cy="623818"/>
          </a:xfrm>
          <a:prstGeom prst="rect">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 name="矩形 26">
            <a:extLst>
              <a:ext uri="{FF2B5EF4-FFF2-40B4-BE49-F238E27FC236}">
                <a16:creationId xmlns:a16="http://schemas.microsoft.com/office/drawing/2014/main" id="{7E496E38-60D9-4071-AF90-48D2227E7816}"/>
              </a:ext>
            </a:extLst>
          </p:cNvPr>
          <p:cNvSpPr/>
          <p:nvPr/>
        </p:nvSpPr>
        <p:spPr>
          <a:xfrm>
            <a:off x="3403271" y="2101318"/>
            <a:ext cx="2254370" cy="623818"/>
          </a:xfrm>
          <a:prstGeom prst="rect">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11C4D851-E9ED-4024-B526-DDE3CDFE9744}"/>
              </a:ext>
            </a:extLst>
          </p:cNvPr>
          <p:cNvSpPr/>
          <p:nvPr/>
        </p:nvSpPr>
        <p:spPr>
          <a:xfrm>
            <a:off x="6291125" y="2101317"/>
            <a:ext cx="5291274" cy="930971"/>
          </a:xfrm>
          <a:prstGeom prst="rect">
            <a:avLst/>
          </a:prstGeom>
          <a:no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260851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hidden="1">
            <a:extLst>
              <a:ext uri="{FF2B5EF4-FFF2-40B4-BE49-F238E27FC236}">
                <a16:creationId xmlns:a16="http://schemas.microsoft.com/office/drawing/2014/main" id="{A58137FD-B405-43F6-B2BA-6874536677D6}"/>
              </a:ext>
            </a:extLst>
          </p:cNvPr>
          <p:cNvSpPr/>
          <p:nvPr/>
        </p:nvSpPr>
        <p:spPr>
          <a:xfrm>
            <a:off x="-44916" y="866274"/>
            <a:ext cx="12192000" cy="5991726"/>
          </a:xfrm>
          <a:prstGeom prst="rect">
            <a:avLst/>
          </a:prstGeom>
          <a:gradFill flip="none" rotWithShape="1">
            <a:gsLst>
              <a:gs pos="0">
                <a:srgbClr val="73E3F9">
                  <a:alpha val="0"/>
                </a:srgbClr>
              </a:gs>
              <a:gs pos="100000">
                <a:srgbClr val="73E3F9">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圓角矩形 28">
            <a:extLst>
              <a:ext uri="{FF2B5EF4-FFF2-40B4-BE49-F238E27FC236}">
                <a16:creationId xmlns:a16="http://schemas.microsoft.com/office/drawing/2014/main" id="{F5AA52A2-51F8-A645-B33A-D63A704409A8}"/>
              </a:ext>
            </a:extLst>
          </p:cNvPr>
          <p:cNvSpPr/>
          <p:nvPr/>
        </p:nvSpPr>
        <p:spPr>
          <a:xfrm>
            <a:off x="320845" y="3330307"/>
            <a:ext cx="5497689" cy="4503856"/>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圓角矩形 28">
            <a:extLst>
              <a:ext uri="{FF2B5EF4-FFF2-40B4-BE49-F238E27FC236}">
                <a16:creationId xmlns:a16="http://schemas.microsoft.com/office/drawing/2014/main" id="{1566A857-EA20-5D48-9444-6359796BE153}"/>
              </a:ext>
            </a:extLst>
          </p:cNvPr>
          <p:cNvSpPr/>
          <p:nvPr/>
        </p:nvSpPr>
        <p:spPr>
          <a:xfrm>
            <a:off x="6051084" y="3349843"/>
            <a:ext cx="5820072" cy="4484320"/>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Shape 466">
            <a:extLst>
              <a:ext uri="{FF2B5EF4-FFF2-40B4-BE49-F238E27FC236}">
                <a16:creationId xmlns:a16="http://schemas.microsoft.com/office/drawing/2014/main" id="{3A09F403-3E9F-D545-A270-3BF681115F00}"/>
              </a:ext>
            </a:extLst>
          </p:cNvPr>
          <p:cNvSpPr txBox="1"/>
          <p:nvPr/>
        </p:nvSpPr>
        <p:spPr>
          <a:xfrm>
            <a:off x="6793097" y="3332110"/>
            <a:ext cx="4361279" cy="677317"/>
          </a:xfrm>
          <a:prstGeom prst="round2SameRect">
            <a:avLst>
              <a:gd name="adj1" fmla="val 0"/>
              <a:gd name="adj2" fmla="val 26684"/>
            </a:avLst>
          </a:prstGeom>
          <a:solidFill>
            <a:schemeClr val="bg1"/>
          </a:solid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867">
                <a:latin typeface="Arial" panose="020B0604020202020204" pitchFamily="34" charset="0"/>
                <a:ea typeface="微軟正黑體" panose="020B0604030504040204" pitchFamily="34" charset="-120"/>
                <a:cs typeface="Microsoft JhengHei"/>
                <a:sym typeface="Arial" panose="020B0604020202020204" pitchFamily="34" charset="0"/>
              </a:rPr>
              <a:t>Usage 2: Backup destination for snapshot replica</a:t>
            </a:r>
            <a:endParaRPr lang="zh-TW" altLang="en-US" sz="1467">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 name="Title 1">
            <a:extLst>
              <a:ext uri="{FF2B5EF4-FFF2-40B4-BE49-F238E27FC236}">
                <a16:creationId xmlns:a16="http://schemas.microsoft.com/office/drawing/2014/main" id="{0527F7DE-9914-8443-9E3C-D1DFCC8152C5}"/>
              </a:ext>
            </a:extLst>
          </p:cNvPr>
          <p:cNvSpPr>
            <a:spLocks noGrp="1"/>
          </p:cNvSpPr>
          <p:nvPr>
            <p:ph type="title"/>
          </p:nvPr>
        </p:nvSpPr>
        <p:spPr/>
        <p:txBody>
          <a:bodyPr>
            <a:normAutofit/>
          </a:bodyPr>
          <a:lstStyle/>
          <a:p>
            <a:r>
              <a:rPr lang="en-US" altLang="zh-CN">
                <a:latin typeface="Arial" panose="020B0604020202020204" pitchFamily="34" charset="0"/>
                <a:cs typeface="Arial" panose="020B0604020202020204" pitchFamily="34" charset="0"/>
              </a:rPr>
              <a:t>QNAP TR &amp; TL enclosures support several usages and modes on NAS</a:t>
            </a:r>
            <a:endParaRPr lang="en-US">
              <a:latin typeface="Arial" panose="020B0604020202020204" pitchFamily="34" charset="0"/>
              <a:sym typeface="Arial" panose="020B0604020202020204" pitchFamily="34" charset="0"/>
            </a:endParaRPr>
          </a:p>
        </p:txBody>
      </p:sp>
      <p:pic>
        <p:nvPicPr>
          <p:cNvPr id="18" name="Shape 749">
            <a:extLst>
              <a:ext uri="{FF2B5EF4-FFF2-40B4-BE49-F238E27FC236}">
                <a16:creationId xmlns:a16="http://schemas.microsoft.com/office/drawing/2014/main" id="{6CEAB1C3-7F66-D648-AD71-31DA284D562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45797" y="5319775"/>
            <a:ext cx="1418793" cy="1056425"/>
          </a:xfrm>
          <a:prstGeom prst="rect">
            <a:avLst/>
          </a:prstGeom>
          <a:noFill/>
          <a:ln>
            <a:noFill/>
          </a:ln>
        </p:spPr>
      </p:pic>
      <p:pic>
        <p:nvPicPr>
          <p:cNvPr id="19" name="圖片 9">
            <a:extLst>
              <a:ext uri="{FF2B5EF4-FFF2-40B4-BE49-F238E27FC236}">
                <a16:creationId xmlns:a16="http://schemas.microsoft.com/office/drawing/2014/main" id="{C3C7D6D8-635C-6540-8B41-46EEB81D72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5090" y="3970723"/>
            <a:ext cx="1028947" cy="1045489"/>
          </a:xfrm>
          <a:prstGeom prst="rect">
            <a:avLst/>
          </a:prstGeom>
        </p:spPr>
      </p:pic>
      <p:sp>
        <p:nvSpPr>
          <p:cNvPr id="28" name="Rectangle 27">
            <a:extLst>
              <a:ext uri="{FF2B5EF4-FFF2-40B4-BE49-F238E27FC236}">
                <a16:creationId xmlns:a16="http://schemas.microsoft.com/office/drawing/2014/main" id="{AFFAA16F-2D94-9F41-BD35-96ED96AC7DAB}"/>
              </a:ext>
            </a:extLst>
          </p:cNvPr>
          <p:cNvSpPr/>
          <p:nvPr/>
        </p:nvSpPr>
        <p:spPr>
          <a:xfrm>
            <a:off x="1085409" y="5506620"/>
            <a:ext cx="1749646" cy="830997"/>
          </a:xfrm>
          <a:prstGeom prst="rect">
            <a:avLst/>
          </a:prstGeom>
        </p:spPr>
        <p:txBody>
          <a:bodyPr wrap="none">
            <a:spAutoFit/>
          </a:bodyPr>
          <a:lstStyle/>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12-bay TL-R1200S-RP</a:t>
            </a:r>
          </a:p>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12-bay TL-R1200C-RP</a:t>
            </a:r>
          </a:p>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4-bay TL-R400S</a:t>
            </a:r>
          </a:p>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4-bay TR-004U</a:t>
            </a:r>
          </a:p>
        </p:txBody>
      </p:sp>
      <p:sp>
        <p:nvSpPr>
          <p:cNvPr id="26" name="Google Shape;1617;p84">
            <a:extLst>
              <a:ext uri="{FF2B5EF4-FFF2-40B4-BE49-F238E27FC236}">
                <a16:creationId xmlns:a16="http://schemas.microsoft.com/office/drawing/2014/main" id="{99EA51EC-2268-4E9D-A484-402A6B168E2D}"/>
              </a:ext>
            </a:extLst>
          </p:cNvPr>
          <p:cNvSpPr/>
          <p:nvPr/>
        </p:nvSpPr>
        <p:spPr>
          <a:xfrm>
            <a:off x="736826" y="3333577"/>
            <a:ext cx="4746092" cy="673315"/>
          </a:xfrm>
          <a:prstGeom prst="round2SameRect">
            <a:avLst>
              <a:gd name="adj1" fmla="val 0"/>
              <a:gd name="adj2" fmla="val 199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Arial"/>
                <a:ea typeface="微軟正黑體"/>
                <a:cs typeface="Arial"/>
                <a:sym typeface="Arial" panose="020B0604020202020204" pitchFamily="34" charset="0"/>
              </a:rPr>
              <a:t>Usage 1: A separate new storage pool for QTS apps</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矩形 5">
            <a:extLst>
              <a:ext uri="{FF2B5EF4-FFF2-40B4-BE49-F238E27FC236}">
                <a16:creationId xmlns:a16="http://schemas.microsoft.com/office/drawing/2014/main" id="{70DC7F97-D0A1-4D8E-8778-4222F0F50FDA}"/>
              </a:ext>
            </a:extLst>
          </p:cNvPr>
          <p:cNvSpPr/>
          <p:nvPr/>
        </p:nvSpPr>
        <p:spPr>
          <a:xfrm>
            <a:off x="740641" y="1994520"/>
            <a:ext cx="4742277" cy="699166"/>
          </a:xfrm>
          <a:prstGeom prst="rect">
            <a:avLst/>
          </a:prstGeom>
        </p:spPr>
        <p:txBody>
          <a:bodyPr wrap="square">
            <a:spAutoFit/>
          </a:bodyPr>
          <a:lstStyle/>
          <a:p>
            <a:pPr marL="285750" indent="-285750">
              <a:lnSpc>
                <a:spcPct val="130000"/>
              </a:lnSpc>
              <a:buClr>
                <a:schemeClr val="tx1"/>
              </a:buClr>
              <a:buFont typeface="Arial" panose="020B0604020202020204" pitchFamily="34" charset="0"/>
              <a:buChar char="•"/>
            </a:pPr>
            <a:r>
              <a:rPr lang="en-US" altLang="zh-CN" sz="1600">
                <a:latin typeface="Arial" panose="020B0604020202020204" pitchFamily="34" charset="0"/>
                <a:ea typeface="微軟正黑體"/>
                <a:cs typeface="Arial" panose="020B0604020202020204" pitchFamily="34" charset="0"/>
                <a:sym typeface="Arial" panose="020B0604020202020204" pitchFamily="34" charset="0"/>
              </a:rPr>
              <a:t>TS-x73AU supports up to two QNAP TR or TL expansion enclosures. </a:t>
            </a:r>
            <a:endParaRPr lang="zh-CN" altLang="en-US" sz="1600">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31" name="Rectangle 27">
            <a:extLst>
              <a:ext uri="{FF2B5EF4-FFF2-40B4-BE49-F238E27FC236}">
                <a16:creationId xmlns:a16="http://schemas.microsoft.com/office/drawing/2014/main" id="{2D54992C-522C-6B42-BA81-EE5AD65D1F48}"/>
              </a:ext>
            </a:extLst>
          </p:cNvPr>
          <p:cNvSpPr/>
          <p:nvPr/>
        </p:nvSpPr>
        <p:spPr>
          <a:xfrm>
            <a:off x="8773163" y="5456052"/>
            <a:ext cx="1749646" cy="830997"/>
          </a:xfrm>
          <a:prstGeom prst="rect">
            <a:avLst/>
          </a:prstGeom>
        </p:spPr>
        <p:txBody>
          <a:bodyPr wrap="none">
            <a:spAutoFit/>
          </a:bodyPr>
          <a:lstStyle/>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12-bay TL-R1200S-RP</a:t>
            </a:r>
          </a:p>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12-bay TL-R1200C-RP</a:t>
            </a:r>
          </a:p>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4-bay TL-R400S</a:t>
            </a:r>
          </a:p>
          <a:p>
            <a:r>
              <a:rPr lang="en-US" altLang="zh-CN"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4-bay TR-004U</a:t>
            </a:r>
          </a:p>
        </p:txBody>
      </p:sp>
      <p:pic>
        <p:nvPicPr>
          <p:cNvPr id="20" name="Shape 758" descr="ãSnapshot Iconãçåçæå°çµæ">
            <a:extLst>
              <a:ext uri="{FF2B5EF4-FFF2-40B4-BE49-F238E27FC236}">
                <a16:creationId xmlns:a16="http://schemas.microsoft.com/office/drawing/2014/main" id="{8DE6FF2C-2C5E-FC4C-ACF3-E36B3163FAF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84032" y="3781922"/>
            <a:ext cx="765031" cy="685679"/>
          </a:xfrm>
          <a:prstGeom prst="rect">
            <a:avLst/>
          </a:prstGeom>
          <a:noFill/>
          <a:ln>
            <a:noFill/>
          </a:ln>
        </p:spPr>
      </p:pic>
      <p:pic>
        <p:nvPicPr>
          <p:cNvPr id="21" name="Shape 758" descr="ãSnapshot Iconãçåçæå°çµæ">
            <a:extLst>
              <a:ext uri="{FF2B5EF4-FFF2-40B4-BE49-F238E27FC236}">
                <a16:creationId xmlns:a16="http://schemas.microsoft.com/office/drawing/2014/main" id="{9F878366-4D7D-5147-A9C8-240AE7280AE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84032" y="4304306"/>
            <a:ext cx="765031" cy="685679"/>
          </a:xfrm>
          <a:prstGeom prst="rect">
            <a:avLst/>
          </a:prstGeom>
          <a:noFill/>
          <a:ln>
            <a:noFill/>
          </a:ln>
        </p:spPr>
      </p:pic>
      <p:pic>
        <p:nvPicPr>
          <p:cNvPr id="22" name="Shape 758" descr="ãSnapshot Iconãçåçæå°çµæ">
            <a:extLst>
              <a:ext uri="{FF2B5EF4-FFF2-40B4-BE49-F238E27FC236}">
                <a16:creationId xmlns:a16="http://schemas.microsoft.com/office/drawing/2014/main" id="{A70B3DFD-FC1B-E841-92C6-16DFFB7544C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84032" y="4826690"/>
            <a:ext cx="765031" cy="685679"/>
          </a:xfrm>
          <a:prstGeom prst="rect">
            <a:avLst/>
          </a:prstGeom>
          <a:noFill/>
          <a:ln>
            <a:noFill/>
          </a:ln>
        </p:spPr>
      </p:pic>
      <p:sp>
        <p:nvSpPr>
          <p:cNvPr id="33" name="Rectangle 29">
            <a:extLst>
              <a:ext uri="{FF2B5EF4-FFF2-40B4-BE49-F238E27FC236}">
                <a16:creationId xmlns:a16="http://schemas.microsoft.com/office/drawing/2014/main" id="{49AB6EE0-B514-496B-8735-1D333C7E7E0E}"/>
              </a:ext>
            </a:extLst>
          </p:cNvPr>
          <p:cNvSpPr/>
          <p:nvPr/>
        </p:nvSpPr>
        <p:spPr>
          <a:xfrm>
            <a:off x="5312108" y="5481485"/>
            <a:ext cx="981359" cy="297454"/>
          </a:xfrm>
          <a:prstGeom prst="rect">
            <a:avLst/>
          </a:prstGeom>
        </p:spPr>
        <p:txBody>
          <a:bodyPr wrap="none">
            <a:spAutoFit/>
          </a:bodyPr>
          <a:lstStyle/>
          <a:p>
            <a:r>
              <a:rPr lang="en-US" altLang="zh-CN" sz="1333">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TS-873AU</a:t>
            </a:r>
            <a:endParaRPr lang="en-US" sz="1333">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 name="圖片 29">
            <a:extLst>
              <a:ext uri="{FF2B5EF4-FFF2-40B4-BE49-F238E27FC236}">
                <a16:creationId xmlns:a16="http://schemas.microsoft.com/office/drawing/2014/main" id="{6C40270B-096B-49BC-B8AA-BA15092F4F8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5026" y="4678460"/>
            <a:ext cx="2425914" cy="910086"/>
          </a:xfrm>
          <a:prstGeom prst="rect">
            <a:avLst/>
          </a:prstGeom>
        </p:spPr>
      </p:pic>
      <p:pic>
        <p:nvPicPr>
          <p:cNvPr id="36" name="圖片 35">
            <a:extLst>
              <a:ext uri="{FF2B5EF4-FFF2-40B4-BE49-F238E27FC236}">
                <a16:creationId xmlns:a16="http://schemas.microsoft.com/office/drawing/2014/main" id="{470D11DE-E68D-4E18-97CA-C764FB51FC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60685" y="4673295"/>
            <a:ext cx="2425914" cy="910086"/>
          </a:xfrm>
          <a:prstGeom prst="rect">
            <a:avLst/>
          </a:prstGeom>
        </p:spPr>
      </p:pic>
      <p:pic>
        <p:nvPicPr>
          <p:cNvPr id="32" name="圖片 31" descr="一張含有 室內, 螢幕, 監視器, 直立的 的圖片&#10;&#10;自動產生的描述">
            <a:extLst>
              <a:ext uri="{FF2B5EF4-FFF2-40B4-BE49-F238E27FC236}">
                <a16:creationId xmlns:a16="http://schemas.microsoft.com/office/drawing/2014/main" id="{EE3A057E-C0B7-FF48-9753-27A04AC1879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00020" y="4851554"/>
            <a:ext cx="2566250" cy="545206"/>
          </a:xfrm>
          <a:prstGeom prst="rect">
            <a:avLst/>
          </a:prstGeom>
        </p:spPr>
      </p:pic>
      <p:sp>
        <p:nvSpPr>
          <p:cNvPr id="39" name="矩形 38" hidden="1">
            <a:extLst>
              <a:ext uri="{FF2B5EF4-FFF2-40B4-BE49-F238E27FC236}">
                <a16:creationId xmlns:a16="http://schemas.microsoft.com/office/drawing/2014/main" id="{6503A864-D86A-43B9-8AF1-B2B3148BBF36}"/>
              </a:ext>
            </a:extLst>
          </p:cNvPr>
          <p:cNvSpPr/>
          <p:nvPr/>
        </p:nvSpPr>
        <p:spPr>
          <a:xfrm>
            <a:off x="888521" y="8334080"/>
            <a:ext cx="10170992" cy="1339662"/>
          </a:xfrm>
          <a:prstGeom prst="rect">
            <a:avLst/>
          </a:prstGeom>
        </p:spPr>
        <p:txBody>
          <a:bodyPr wrap="square">
            <a:spAutoFit/>
          </a:bodyPr>
          <a:lstStyle/>
          <a:p>
            <a:pPr marL="504000" indent="-457200">
              <a:lnSpc>
                <a:spcPct val="130000"/>
              </a:lnSpc>
              <a:buClr>
                <a:schemeClr val="tx1"/>
              </a:buClr>
              <a:buFont typeface="Arial" panose="020B0604020202020204" pitchFamily="34" charset="0"/>
              <a:buChar char="•"/>
              <a:defRPr/>
            </a:pPr>
            <a:r>
              <a:rPr lang="en-US" altLang="zh-CN" sz="1600">
                <a:latin typeface="Arial" panose="020B0604020202020204" pitchFamily="34" charset="0"/>
                <a:ea typeface="微軟正黑體" panose="020B0604030504040204" pitchFamily="34" charset="-120"/>
                <a:sym typeface="Arial" panose="020B0604020202020204" pitchFamily="34" charset="0"/>
              </a:rPr>
              <a:t>QNAP TR &amp; TL </a:t>
            </a:r>
            <a:r>
              <a:rPr lang="zh-TW" altLang="en-US" sz="1600">
                <a:latin typeface="Arial" panose="020B0604020202020204" pitchFamily="34" charset="0"/>
                <a:ea typeface="微軟正黑體" panose="020B0604030504040204" pitchFamily="34" charset="-120"/>
                <a:sym typeface="Arial" panose="020B0604020202020204" pitchFamily="34" charset="0"/>
              </a:rPr>
              <a:t>系列 </a:t>
            </a:r>
            <a:r>
              <a:rPr lang="en-US" altLang="zh-CN" sz="1600">
                <a:latin typeface="Arial" panose="020B0604020202020204" pitchFamily="34" charset="0"/>
                <a:ea typeface="微軟正黑體" panose="020B0604030504040204" pitchFamily="34" charset="-120"/>
                <a:sym typeface="Arial" panose="020B0604020202020204" pitchFamily="34" charset="0"/>
              </a:rPr>
              <a:t>USB </a:t>
            </a:r>
            <a:r>
              <a:rPr lang="zh-TW" altLang="en-US" sz="1600">
                <a:latin typeface="Arial" panose="020B0604020202020204" pitchFamily="34" charset="0"/>
                <a:ea typeface="微軟正黑體" panose="020B0604030504040204" pitchFamily="34" charset="-120"/>
                <a:sym typeface="Arial" panose="020B0604020202020204" pitchFamily="34" charset="0"/>
              </a:rPr>
              <a:t>外接盒可有效作為 </a:t>
            </a:r>
            <a:r>
              <a:rPr lang="en-US" altLang="zh-CN" sz="1600">
                <a:latin typeface="Arial" panose="020B0604020202020204" pitchFamily="34" charset="0"/>
                <a:ea typeface="微軟正黑體" panose="020B0604030504040204" pitchFamily="34" charset="-120"/>
                <a:sym typeface="Arial" panose="020B0604020202020204" pitchFamily="34" charset="0"/>
              </a:rPr>
              <a:t>QNAP NAS </a:t>
            </a:r>
            <a:r>
              <a:rPr lang="zh-TW" altLang="en-US" sz="1600">
                <a:latin typeface="Arial" panose="020B0604020202020204" pitchFamily="34" charset="0"/>
                <a:ea typeface="微軟正黑體" panose="020B0604030504040204" pitchFamily="34" charset="-120"/>
                <a:sym typeface="Arial" panose="020B0604020202020204" pitchFamily="34" charset="0"/>
              </a:rPr>
              <a:t>擴充空間。 每台 </a:t>
            </a:r>
            <a:r>
              <a:rPr lang="en-US" altLang="zh-CN" sz="1600">
                <a:latin typeface="Arial" panose="020B0604020202020204" pitchFamily="34" charset="0"/>
                <a:ea typeface="微軟正黑體" panose="020B0604030504040204" pitchFamily="34" charset="-120"/>
                <a:sym typeface="Arial" panose="020B0604020202020204" pitchFamily="34" charset="0"/>
              </a:rPr>
              <a:t>NAS </a:t>
            </a:r>
            <a:r>
              <a:rPr lang="zh-TW" altLang="en-US" sz="1600">
                <a:latin typeface="Arial" panose="020B0604020202020204" pitchFamily="34" charset="0"/>
                <a:ea typeface="微軟正黑體" panose="020B0604030504040204" pitchFamily="34" charset="-120"/>
                <a:sym typeface="Arial" panose="020B0604020202020204" pitchFamily="34" charset="0"/>
              </a:rPr>
              <a:t>支援最多兩台 </a:t>
            </a:r>
            <a:r>
              <a:rPr lang="en-US" altLang="zh-CN" sz="1600">
                <a:latin typeface="Arial" panose="020B0604020202020204" pitchFamily="34" charset="0"/>
                <a:ea typeface="微軟正黑體" panose="020B0604030504040204" pitchFamily="34" charset="-120"/>
                <a:sym typeface="Arial" panose="020B0604020202020204" pitchFamily="34" charset="0"/>
              </a:rPr>
              <a:t>TR </a:t>
            </a:r>
            <a:r>
              <a:rPr lang="zh-TW" altLang="en-US" sz="1600">
                <a:latin typeface="Arial" panose="020B0604020202020204" pitchFamily="34" charset="0"/>
                <a:ea typeface="微軟正黑體" panose="020B0604030504040204" pitchFamily="34" charset="-120"/>
                <a:sym typeface="Arial" panose="020B0604020202020204" pitchFamily="34" charset="0"/>
              </a:rPr>
              <a:t>裝置或一台 </a:t>
            </a:r>
            <a:r>
              <a:rPr lang="en-US" altLang="zh-CN" sz="1600">
                <a:latin typeface="Arial" panose="020B0604020202020204" pitchFamily="34" charset="0"/>
                <a:ea typeface="微軟正黑體" panose="020B0604030504040204" pitchFamily="34" charset="-120"/>
                <a:sym typeface="Arial" panose="020B0604020202020204" pitchFamily="34" charset="0"/>
              </a:rPr>
              <a:t>TL </a:t>
            </a:r>
            <a:r>
              <a:rPr lang="zh-TW" altLang="en-US" sz="1600">
                <a:latin typeface="Arial" panose="020B0604020202020204" pitchFamily="34" charset="0"/>
                <a:ea typeface="微軟正黑體" panose="020B0604030504040204" pitchFamily="34" charset="-120"/>
                <a:sym typeface="Arial" panose="020B0604020202020204" pitchFamily="34" charset="0"/>
              </a:rPr>
              <a:t>裝置。
支援所有一般儲存池可做的操作，例如建立磁碟區並且使用 </a:t>
            </a:r>
            <a:r>
              <a:rPr lang="en-US" altLang="zh-CN" sz="1600" err="1">
                <a:latin typeface="Arial" panose="020B0604020202020204" pitchFamily="34" charset="0"/>
                <a:ea typeface="微軟正黑體" panose="020B0604030504040204" pitchFamily="34" charset="-120"/>
                <a:sym typeface="Arial" panose="020B0604020202020204" pitchFamily="34" charset="0"/>
              </a:rPr>
              <a:t>Qfiling</a:t>
            </a:r>
            <a:r>
              <a:rPr lang="en-US" altLang="zh-CN" sz="1600">
                <a:latin typeface="Arial" panose="020B0604020202020204" pitchFamily="34" charset="0"/>
                <a:ea typeface="微軟正黑體" panose="020B0604030504040204" pitchFamily="34" charset="-120"/>
                <a:sym typeface="Arial" panose="020B0604020202020204" pitchFamily="34" charset="0"/>
              </a:rPr>
              <a:t> </a:t>
            </a:r>
            <a:r>
              <a:rPr lang="zh-TW" altLang="en-US" sz="1600">
                <a:latin typeface="Arial" panose="020B0604020202020204" pitchFamily="34" charset="0"/>
                <a:ea typeface="微軟正黑體" panose="020B0604030504040204" pitchFamily="34" charset="-120"/>
                <a:sym typeface="Arial" panose="020B0604020202020204" pitchFamily="34" charset="0"/>
              </a:rPr>
              <a:t>進行檔案分類，或是建立快照備份任務將快照備份到 </a:t>
            </a:r>
            <a:r>
              <a:rPr lang="en-US" altLang="zh-CN" sz="1600">
                <a:latin typeface="Arial" panose="020B0604020202020204" pitchFamily="34" charset="0"/>
                <a:ea typeface="微軟正黑體" panose="020B0604030504040204" pitchFamily="34" charset="-120"/>
                <a:sym typeface="Arial" panose="020B0604020202020204" pitchFamily="34" charset="0"/>
              </a:rPr>
              <a:t>TR/TL </a:t>
            </a:r>
            <a:r>
              <a:rPr lang="zh-TW" altLang="en-US" sz="1600">
                <a:latin typeface="Arial" panose="020B0604020202020204" pitchFamily="34" charset="0"/>
                <a:ea typeface="微軟正黑體" panose="020B0604030504040204" pitchFamily="34" charset="-120"/>
                <a:sym typeface="Arial" panose="020B0604020202020204" pitchFamily="34" charset="0"/>
              </a:rPr>
              <a:t>外接盒。</a:t>
            </a:r>
            <a:endParaRPr lang="zh-CN"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41" name="矩形 40">
            <a:extLst>
              <a:ext uri="{FF2B5EF4-FFF2-40B4-BE49-F238E27FC236}">
                <a16:creationId xmlns:a16="http://schemas.microsoft.com/office/drawing/2014/main" id="{99C54F95-D9A0-47BD-A608-5F556D0A48A6}"/>
              </a:ext>
            </a:extLst>
          </p:cNvPr>
          <p:cNvSpPr/>
          <p:nvPr/>
        </p:nvSpPr>
        <p:spPr>
          <a:xfrm>
            <a:off x="6051084" y="2011813"/>
            <a:ext cx="5308600" cy="1019253"/>
          </a:xfrm>
          <a:prstGeom prst="rect">
            <a:avLst/>
          </a:prstGeom>
        </p:spPr>
        <p:txBody>
          <a:bodyPr wrap="square">
            <a:spAutoFit/>
          </a:bodyPr>
          <a:lstStyle/>
          <a:p>
            <a:pPr marL="285750" indent="-285750">
              <a:lnSpc>
                <a:spcPct val="130000"/>
              </a:lnSpc>
              <a:buClr>
                <a:schemeClr val="tx1"/>
              </a:buClr>
              <a:buFont typeface="Arial" panose="020B0604020202020204" pitchFamily="34" charset="0"/>
              <a:buChar char="•"/>
              <a:defRPr/>
            </a:pPr>
            <a:r>
              <a:rPr lang="en-US" altLang="zh-TW" sz="1600">
                <a:latin typeface="Arial" panose="020B0604020202020204" pitchFamily="34" charset="0"/>
                <a:ea typeface="微軟正黑體"/>
                <a:cs typeface="Arial" panose="020B0604020202020204" pitchFamily="34" charset="0"/>
              </a:rPr>
              <a:t>Internal mode with storage pool support or external mode with cross-platform compatibility with Windows/Mac computers.</a:t>
            </a:r>
            <a:endParaRPr lang="zh-TW" altLang="zh-TW" sz="1600">
              <a:latin typeface="Arial" panose="020B0604020202020204" pitchFamily="34" charset="0"/>
              <a:ea typeface="微軟正黑體"/>
              <a:cs typeface="Arial" panose="020B0604020202020204" pitchFamily="34" charset="0"/>
            </a:endParaRPr>
          </a:p>
        </p:txBody>
      </p:sp>
      <p:grpSp>
        <p:nvGrpSpPr>
          <p:cNvPr id="23" name="群組 2">
            <a:extLst>
              <a:ext uri="{FF2B5EF4-FFF2-40B4-BE49-F238E27FC236}">
                <a16:creationId xmlns:a16="http://schemas.microsoft.com/office/drawing/2014/main" id="{E46CDAC6-82D1-1449-A379-57035FA94A6B}"/>
              </a:ext>
            </a:extLst>
          </p:cNvPr>
          <p:cNvGrpSpPr/>
          <p:nvPr/>
        </p:nvGrpSpPr>
        <p:grpSpPr>
          <a:xfrm>
            <a:off x="1071685" y="3971125"/>
            <a:ext cx="1763370" cy="855565"/>
            <a:chOff x="381471" y="4019218"/>
            <a:chExt cx="1320312" cy="640599"/>
          </a:xfrm>
          <a:effectLst>
            <a:outerShdw blurRad="63500" sx="102000" sy="102000" algn="ctr" rotWithShape="0">
              <a:prstClr val="black">
                <a:alpha val="40000"/>
              </a:prstClr>
            </a:outerShdw>
          </a:effectLst>
        </p:grpSpPr>
        <p:pic>
          <p:nvPicPr>
            <p:cNvPr id="24" name="圖片 33">
              <a:extLst>
                <a:ext uri="{FF2B5EF4-FFF2-40B4-BE49-F238E27FC236}">
                  <a16:creationId xmlns:a16="http://schemas.microsoft.com/office/drawing/2014/main" id="{B786CC93-3E0F-014F-B904-51F670007C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6539" y="4019218"/>
              <a:ext cx="635244" cy="635244"/>
            </a:xfrm>
            <a:prstGeom prst="rect">
              <a:avLst/>
            </a:prstGeom>
          </p:spPr>
        </p:pic>
        <p:pic>
          <p:nvPicPr>
            <p:cNvPr id="25" name="圖片 35">
              <a:extLst>
                <a:ext uri="{FF2B5EF4-FFF2-40B4-BE49-F238E27FC236}">
                  <a16:creationId xmlns:a16="http://schemas.microsoft.com/office/drawing/2014/main" id="{62BF1959-D19D-C146-9CA6-85B42A9942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471" y="4021189"/>
              <a:ext cx="635244" cy="638628"/>
            </a:xfrm>
            <a:prstGeom prst="rect">
              <a:avLst/>
            </a:prstGeom>
          </p:spPr>
        </p:pic>
      </p:grpSp>
      <p:pic>
        <p:nvPicPr>
          <p:cNvPr id="27" name="Shape 758" descr="ãSnapshot Iconãçåçæå°çµæ">
            <a:extLst>
              <a:ext uri="{FF2B5EF4-FFF2-40B4-BE49-F238E27FC236}">
                <a16:creationId xmlns:a16="http://schemas.microsoft.com/office/drawing/2014/main" id="{D6F683FE-3B78-1242-9742-4A31A10C0E5D}"/>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757937" y="5134445"/>
            <a:ext cx="914100" cy="821855"/>
          </a:xfrm>
          <a:prstGeom prst="rect">
            <a:avLst/>
          </a:prstGeom>
          <a:noFill/>
          <a:ln>
            <a:noFill/>
          </a:ln>
        </p:spPr>
      </p:pic>
      <p:cxnSp>
        <p:nvCxnSpPr>
          <p:cNvPr id="4" name="直線接點 3">
            <a:extLst>
              <a:ext uri="{FF2B5EF4-FFF2-40B4-BE49-F238E27FC236}">
                <a16:creationId xmlns:a16="http://schemas.microsoft.com/office/drawing/2014/main" id="{48740CDB-3F83-4EAD-B6AD-8988B8801E5F}"/>
              </a:ext>
            </a:extLst>
          </p:cNvPr>
          <p:cNvCxnSpPr>
            <a:stCxn id="30" idx="3"/>
            <a:endCxn id="32" idx="1"/>
          </p:cNvCxnSpPr>
          <p:nvPr/>
        </p:nvCxnSpPr>
        <p:spPr>
          <a:xfrm flipV="1">
            <a:off x="3130940" y="5124157"/>
            <a:ext cx="1469080" cy="9346"/>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 name="直線接點 6">
            <a:extLst>
              <a:ext uri="{FF2B5EF4-FFF2-40B4-BE49-F238E27FC236}">
                <a16:creationId xmlns:a16="http://schemas.microsoft.com/office/drawing/2014/main" id="{2BC4976D-9FEE-4642-9564-05342405CDD1}"/>
              </a:ext>
            </a:extLst>
          </p:cNvPr>
          <p:cNvCxnSpPr>
            <a:stCxn id="32" idx="3"/>
            <a:endCxn id="36" idx="1"/>
          </p:cNvCxnSpPr>
          <p:nvPr/>
        </p:nvCxnSpPr>
        <p:spPr>
          <a:xfrm>
            <a:off x="7166270" y="5124157"/>
            <a:ext cx="1194415" cy="4181"/>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03394750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hidden="1">
            <a:extLst>
              <a:ext uri="{FF2B5EF4-FFF2-40B4-BE49-F238E27FC236}">
                <a16:creationId xmlns:a16="http://schemas.microsoft.com/office/drawing/2014/main" id="{E921ADC3-E2A6-4513-8E31-39B47345D5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722" y="616534"/>
            <a:ext cx="2534622" cy="801685"/>
          </a:xfrm>
          <a:prstGeom prst="rect">
            <a:avLst/>
          </a:prstGeom>
        </p:spPr>
      </p:pic>
      <p:sp>
        <p:nvSpPr>
          <p:cNvPr id="5" name="標題 4" hidden="1">
            <a:extLst>
              <a:ext uri="{FF2B5EF4-FFF2-40B4-BE49-F238E27FC236}">
                <a16:creationId xmlns:a16="http://schemas.microsoft.com/office/drawing/2014/main" id="{B6349CBB-DB53-488D-B0E8-896265B1556E}"/>
              </a:ext>
            </a:extLst>
          </p:cNvPr>
          <p:cNvSpPr>
            <a:spLocks noGrp="1"/>
          </p:cNvSpPr>
          <p:nvPr>
            <p:ph type="title"/>
          </p:nvPr>
        </p:nvSpPr>
        <p:spPr/>
        <p:txBody>
          <a:bodyPr/>
          <a:lstStyle/>
          <a:p>
            <a:endParaRPr lang="zh-TW" altLang="en-US">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6102822"/>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hidden="1">
            <a:extLst>
              <a:ext uri="{FF2B5EF4-FFF2-40B4-BE49-F238E27FC236}">
                <a16:creationId xmlns:a16="http://schemas.microsoft.com/office/drawing/2014/main" id="{586C7838-0A9F-427B-BBF5-66975BF0120E}"/>
              </a:ext>
            </a:extLst>
          </p:cNvPr>
          <p:cNvSpPr>
            <a:spLocks noGrp="1"/>
          </p:cNvSpPr>
          <p:nvPr>
            <p:ph type="title"/>
          </p:nvPr>
        </p:nvSpPr>
        <p:spPr/>
        <p:txBody>
          <a:bodyPr/>
          <a:lstStyle/>
          <a:p>
            <a:endParaRPr lang="zh-TW" altLang="en-US">
              <a:latin typeface="Arial" panose="020B0604020202020204" pitchFamily="34" charset="0"/>
              <a:sym typeface="Arial" panose="020B0604020202020204" pitchFamily="34" charset="0"/>
            </a:endParaRPr>
          </a:p>
        </p:txBody>
      </p:sp>
      <p:pic>
        <p:nvPicPr>
          <p:cNvPr id="11" name="圖形 10" hidden="1">
            <a:extLst>
              <a:ext uri="{FF2B5EF4-FFF2-40B4-BE49-F238E27FC236}">
                <a16:creationId xmlns:a16="http://schemas.microsoft.com/office/drawing/2014/main" id="{23604E44-1038-4114-A63E-9A1EA51E37B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001" t="17683" r="54466" b="61646"/>
          <a:stretch/>
        </p:blipFill>
        <p:spPr>
          <a:xfrm>
            <a:off x="7396067" y="4762008"/>
            <a:ext cx="4208669" cy="125672"/>
          </a:xfrm>
          <a:prstGeom prst="rect">
            <a:avLst/>
          </a:prstGeom>
        </p:spPr>
      </p:pic>
      <p:sp>
        <p:nvSpPr>
          <p:cNvPr id="3" name="標題 3">
            <a:extLst>
              <a:ext uri="{FF2B5EF4-FFF2-40B4-BE49-F238E27FC236}">
                <a16:creationId xmlns:a16="http://schemas.microsoft.com/office/drawing/2014/main" id="{46CF022E-CAEB-4A4A-8FB0-5BFAE76C5820}"/>
              </a:ext>
            </a:extLst>
          </p:cNvPr>
          <p:cNvSpPr txBox="1">
            <a:spLocks/>
          </p:cNvSpPr>
          <p:nvPr/>
        </p:nvSpPr>
        <p:spPr>
          <a:xfrm>
            <a:off x="7493832" y="3967331"/>
            <a:ext cx="3837970" cy="125862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5000" kern="5000">
                <a:solidFill>
                  <a:schemeClr val="bg1"/>
                </a:solidFill>
                <a:latin typeface="Arial" panose="020B0604020202020204" pitchFamily="34" charset="0"/>
                <a:ea typeface="微軟正黑體" panose="020B0604030504040204" pitchFamily="34" charset="-120"/>
                <a:sym typeface="Arial" panose="020B0604020202020204" pitchFamily="34" charset="0"/>
              </a:rPr>
              <a:t>QTS 4.4.2</a:t>
            </a:r>
            <a:endParaRPr lang="zh-TW" altLang="en-US" sz="5000" kern="5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 name="直線接點 8">
            <a:extLst>
              <a:ext uri="{FF2B5EF4-FFF2-40B4-BE49-F238E27FC236}">
                <a16:creationId xmlns:a16="http://schemas.microsoft.com/office/drawing/2014/main" id="{D06E8ADA-2808-4FA3-B8FD-671797C04207}"/>
              </a:ext>
            </a:extLst>
          </p:cNvPr>
          <p:cNvCxnSpPr>
            <a:cxnSpLocks/>
          </p:cNvCxnSpPr>
          <p:nvPr/>
        </p:nvCxnSpPr>
        <p:spPr>
          <a:xfrm>
            <a:off x="7608080" y="3708400"/>
            <a:ext cx="3609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圖片 5" descr="一張含有 餐具, 盤, 室內, 黑色 的圖片&#10;&#10;自動產生的描述">
            <a:extLst>
              <a:ext uri="{FF2B5EF4-FFF2-40B4-BE49-F238E27FC236}">
                <a16:creationId xmlns:a16="http://schemas.microsoft.com/office/drawing/2014/main" id="{9A8DD856-39E3-4966-A8EF-99D2E9ABF6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16340" y="1797097"/>
            <a:ext cx="3392955" cy="1460501"/>
          </a:xfrm>
          <a:prstGeom prst="rect">
            <a:avLst/>
          </a:prstGeom>
        </p:spPr>
      </p:pic>
      <p:pic>
        <p:nvPicPr>
          <p:cNvPr id="15" name="圖形 14">
            <a:extLst>
              <a:ext uri="{FF2B5EF4-FFF2-40B4-BE49-F238E27FC236}">
                <a16:creationId xmlns:a16="http://schemas.microsoft.com/office/drawing/2014/main" id="{FCBE07B0-2033-4F19-830F-3C01FB50B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4644" y="1219200"/>
            <a:ext cx="1256347" cy="231826"/>
          </a:xfrm>
          <a:prstGeom prst="rect">
            <a:avLst/>
          </a:prstGeom>
        </p:spPr>
      </p:pic>
      <p:sp>
        <p:nvSpPr>
          <p:cNvPr id="13" name="文字方塊 12">
            <a:extLst>
              <a:ext uri="{FF2B5EF4-FFF2-40B4-BE49-F238E27FC236}">
                <a16:creationId xmlns:a16="http://schemas.microsoft.com/office/drawing/2014/main" id="{398A4E7D-4D22-4C38-BCFB-48A256ADFF89}"/>
              </a:ext>
            </a:extLst>
          </p:cNvPr>
          <p:cNvSpPr txBox="1"/>
          <p:nvPr/>
        </p:nvSpPr>
        <p:spPr>
          <a:xfrm>
            <a:off x="7299340" y="3172471"/>
            <a:ext cx="4226954" cy="307777"/>
          </a:xfrm>
          <a:prstGeom prst="rect">
            <a:avLst/>
          </a:prstGeom>
          <a:noFill/>
        </p:spPr>
        <p:txBody>
          <a:bodyPr wrap="square" rtlCol="0">
            <a:spAutoFit/>
          </a:bodyPr>
          <a:lstStyle/>
          <a:p>
            <a:pPr algn="ctr"/>
            <a:r>
              <a:rPr lang="en-US" altLang="zh-TW" sz="1400" spc="150">
                <a:solidFill>
                  <a:schemeClr val="bg1"/>
                </a:solidFill>
                <a:latin typeface="微軟正黑體 Light" panose="020B0304030504040204" pitchFamily="34" charset="-120"/>
                <a:ea typeface="微軟正黑體 Light" panose="020B0304030504040204" pitchFamily="34" charset="-120"/>
                <a:sym typeface="Arial" panose="020B0604020202020204" pitchFamily="34" charset="0"/>
              </a:rPr>
              <a:t>8/12/16-bay Rackmount NAS Series</a:t>
            </a:r>
            <a:endParaRPr lang="zh-TW" altLang="en-US" sz="1400" spc="150">
              <a:solidFill>
                <a:schemeClr val="bg1"/>
              </a:solidFill>
              <a:latin typeface="微軟正黑體 Light" panose="020B0304030504040204" pitchFamily="34" charset="-120"/>
              <a:ea typeface="微軟正黑體 Light" panose="020B0304030504040204" pitchFamily="34" charset="-120"/>
              <a:sym typeface="Arial" panose="020B0604020202020204" pitchFamily="34" charset="0"/>
            </a:endParaRPr>
          </a:p>
        </p:txBody>
      </p:sp>
      <p:cxnSp>
        <p:nvCxnSpPr>
          <p:cNvPr id="16" name="直線接點 15">
            <a:extLst>
              <a:ext uri="{FF2B5EF4-FFF2-40B4-BE49-F238E27FC236}">
                <a16:creationId xmlns:a16="http://schemas.microsoft.com/office/drawing/2014/main" id="{3794A4A3-6ED6-458B-BD0C-AC09382CB817}"/>
              </a:ext>
            </a:extLst>
          </p:cNvPr>
          <p:cNvCxnSpPr>
            <a:cxnSpLocks/>
          </p:cNvCxnSpPr>
          <p:nvPr/>
        </p:nvCxnSpPr>
        <p:spPr>
          <a:xfrm>
            <a:off x="7608080" y="5418666"/>
            <a:ext cx="3609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73037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Shape 249"/>
          <p:cNvSpPr txBox="1">
            <a:spLocks noGrp="1"/>
          </p:cNvSpPr>
          <p:nvPr>
            <p:ph type="title"/>
          </p:nvPr>
        </p:nvSpPr>
        <p:spPr>
          <a:xfrm>
            <a:off x="236820" y="116041"/>
            <a:ext cx="11718362" cy="1378562"/>
          </a:xfrm>
          <a:prstGeom prst="rect">
            <a:avLst/>
          </a:prstGeom>
          <a:noFill/>
          <a:ln>
            <a:noFill/>
          </a:ln>
          <a:effectLst/>
        </p:spPr>
        <p:txBody>
          <a:bodyPr spcFirstLastPara="1" vert="horz" wrap="square" lIns="96000" tIns="60933" rIns="96000" bIns="60933" rtlCol="0" anchor="ctr" anchorCtr="0">
            <a:noAutofit/>
          </a:bodyPr>
          <a:lstStyle/>
          <a:p>
            <a:pPr>
              <a:buClr>
                <a:schemeClr val="lt1"/>
              </a:buClr>
              <a:buSzPts val="800"/>
            </a:pPr>
            <a:r>
              <a:rPr lang="en-US" altLang="zh-TW" sz="3600">
                <a:latin typeface="Arial" panose="020B0604020202020204" pitchFamily="34" charset="0"/>
                <a:cs typeface="Arial" panose="020B0604020202020204" pitchFamily="34" charset="0"/>
              </a:rPr>
              <a:t>QTS security circle with anti-virus and malware protection to guard business digital assets</a:t>
            </a:r>
            <a:endParaRPr lang="zh-TW" altLang="en-US" sz="3400">
              <a:latin typeface="Arial" panose="020B0604020202020204" pitchFamily="34" charset="0"/>
              <a:sym typeface="Arial" panose="020B0604020202020204" pitchFamily="34" charset="0"/>
            </a:endParaRPr>
          </a:p>
        </p:txBody>
      </p:sp>
      <p:pic>
        <p:nvPicPr>
          <p:cNvPr id="48" name="圖片 47">
            <a:extLst>
              <a:ext uri="{FF2B5EF4-FFF2-40B4-BE49-F238E27FC236}">
                <a16:creationId xmlns:a16="http://schemas.microsoft.com/office/drawing/2014/main" id="{DD92DA2D-7570-8D4A-A317-781F6BA169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359" y="2185824"/>
            <a:ext cx="3955425" cy="3946332"/>
          </a:xfrm>
          <a:prstGeom prst="rect">
            <a:avLst/>
          </a:prstGeom>
        </p:spPr>
      </p:pic>
      <p:pic>
        <p:nvPicPr>
          <p:cNvPr id="50" name="Picture 26">
            <a:extLst>
              <a:ext uri="{FF2B5EF4-FFF2-40B4-BE49-F238E27FC236}">
                <a16:creationId xmlns:a16="http://schemas.microsoft.com/office/drawing/2014/main" id="{22B87039-A1FC-714B-A382-C8B76F5CF2C2}"/>
              </a:ext>
            </a:extLst>
          </p:cNvPr>
          <p:cNvPicPr>
            <a:picLocks noChangeAspect="1"/>
          </p:cNvPicPr>
          <p:nvPr/>
        </p:nvPicPr>
        <p:blipFill>
          <a:blip r:embed="rId4" cstate="print"/>
          <a:stretch>
            <a:fillRect/>
          </a:stretch>
        </p:blipFill>
        <p:spPr>
          <a:xfrm>
            <a:off x="3804580" y="3193358"/>
            <a:ext cx="1076607" cy="1076604"/>
          </a:xfrm>
          <a:prstGeom prst="rect">
            <a:avLst/>
          </a:prstGeom>
        </p:spPr>
      </p:pic>
      <p:pic>
        <p:nvPicPr>
          <p:cNvPr id="51" name="Picture 2">
            <a:extLst>
              <a:ext uri="{FF2B5EF4-FFF2-40B4-BE49-F238E27FC236}">
                <a16:creationId xmlns:a16="http://schemas.microsoft.com/office/drawing/2014/main" id="{C5BCEB31-4E79-C246-905D-FA57F7A9D5B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3659" y="4777758"/>
            <a:ext cx="1076607" cy="1093173"/>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矩形: 圓角 19">
            <a:extLst>
              <a:ext uri="{FF2B5EF4-FFF2-40B4-BE49-F238E27FC236}">
                <a16:creationId xmlns:a16="http://schemas.microsoft.com/office/drawing/2014/main" id="{40DEC4EF-87EB-D94E-A169-6D37E6C39392}"/>
              </a:ext>
            </a:extLst>
          </p:cNvPr>
          <p:cNvSpPr/>
          <p:nvPr/>
        </p:nvSpPr>
        <p:spPr>
          <a:xfrm>
            <a:off x="918210" y="4777758"/>
            <a:ext cx="1076607" cy="107660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3" name="圖片 52">
            <a:extLst>
              <a:ext uri="{FF2B5EF4-FFF2-40B4-BE49-F238E27FC236}">
                <a16:creationId xmlns:a16="http://schemas.microsoft.com/office/drawing/2014/main" id="{E268CDE4-4A28-654D-A317-05347DAFE2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8456" y="4800849"/>
            <a:ext cx="1094057" cy="972495"/>
          </a:xfrm>
          <a:prstGeom prst="rect">
            <a:avLst/>
          </a:prstGeom>
        </p:spPr>
      </p:pic>
      <p:sp>
        <p:nvSpPr>
          <p:cNvPr id="54" name="矩形: 圓角 22">
            <a:extLst>
              <a:ext uri="{FF2B5EF4-FFF2-40B4-BE49-F238E27FC236}">
                <a16:creationId xmlns:a16="http://schemas.microsoft.com/office/drawing/2014/main" id="{B94193FA-7E79-724C-87F2-06EA4E55449F}"/>
              </a:ext>
            </a:extLst>
          </p:cNvPr>
          <p:cNvSpPr/>
          <p:nvPr/>
        </p:nvSpPr>
        <p:spPr>
          <a:xfrm>
            <a:off x="360152" y="3193355"/>
            <a:ext cx="1076607" cy="107660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5" name="圖片 54">
            <a:extLst>
              <a:ext uri="{FF2B5EF4-FFF2-40B4-BE49-F238E27FC236}">
                <a16:creationId xmlns:a16="http://schemas.microsoft.com/office/drawing/2014/main" id="{79A05461-EB05-874B-9431-B133237D78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818" y="3165990"/>
            <a:ext cx="1325051" cy="1076604"/>
          </a:xfrm>
          <a:prstGeom prst="rect">
            <a:avLst/>
          </a:prstGeom>
        </p:spPr>
      </p:pic>
      <p:sp>
        <p:nvSpPr>
          <p:cNvPr id="56" name="矩形: 圓角 23">
            <a:extLst>
              <a:ext uri="{FF2B5EF4-FFF2-40B4-BE49-F238E27FC236}">
                <a16:creationId xmlns:a16="http://schemas.microsoft.com/office/drawing/2014/main" id="{FC2E0B74-A303-9D4B-BEE4-C618124DC162}"/>
              </a:ext>
            </a:extLst>
          </p:cNvPr>
          <p:cNvSpPr/>
          <p:nvPr/>
        </p:nvSpPr>
        <p:spPr>
          <a:xfrm>
            <a:off x="2166152" y="1908317"/>
            <a:ext cx="1076607" cy="107660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文字方塊 56">
            <a:extLst>
              <a:ext uri="{FF2B5EF4-FFF2-40B4-BE49-F238E27FC236}">
                <a16:creationId xmlns:a16="http://schemas.microsoft.com/office/drawing/2014/main" id="{64A4DE8C-E714-E64B-AC15-B6BD67712E81}"/>
              </a:ext>
            </a:extLst>
          </p:cNvPr>
          <p:cNvSpPr txBox="1"/>
          <p:nvPr/>
        </p:nvSpPr>
        <p:spPr>
          <a:xfrm>
            <a:off x="2204713" y="1911053"/>
            <a:ext cx="984565" cy="954107"/>
          </a:xfrm>
          <a:prstGeom prst="rect">
            <a:avLst/>
          </a:prstGeom>
          <a:noFill/>
        </p:spPr>
        <p:txBody>
          <a:bodyPr wrap="none" rtlCol="0">
            <a:spAutoFit/>
          </a:bodyPr>
          <a:lstStyle/>
          <a:p>
            <a:pPr algn="ctr"/>
            <a:r>
              <a:rPr lang="en-US" altLang="zh-TW" sz="2800" b="1">
                <a:solidFill>
                  <a:schemeClr val="tx1">
                    <a:lumMod val="85000"/>
                    <a:lumOff val="15000"/>
                  </a:schemeClr>
                </a:solidFill>
                <a:latin typeface="Arial" panose="020B0604020202020204" pitchFamily="34" charset="0"/>
                <a:ea typeface="微軟正黑體" panose="020B0604030504040204" pitchFamily="34" charset="-120"/>
                <a:sym typeface="Arial" panose="020B0604020202020204" pitchFamily="34" charset="0"/>
              </a:rPr>
              <a:t>QTS</a:t>
            </a:r>
          </a:p>
          <a:p>
            <a:pPr algn="ctr"/>
            <a:r>
              <a:rPr lang="en-US" altLang="zh-TW" sz="2800" b="1">
                <a:solidFill>
                  <a:schemeClr val="tx1">
                    <a:lumMod val="85000"/>
                    <a:lumOff val="15000"/>
                  </a:schemeClr>
                </a:solidFill>
                <a:latin typeface="Arial" panose="020B0604020202020204" pitchFamily="34" charset="0"/>
                <a:ea typeface="微軟正黑體" panose="020B0604030504040204" pitchFamily="34" charset="-120"/>
                <a:sym typeface="Arial" panose="020B0604020202020204" pitchFamily="34" charset="0"/>
              </a:rPr>
              <a:t>4.4.2</a:t>
            </a:r>
            <a:endParaRPr lang="zh-TW" altLang="en-US" sz="2800" b="1">
              <a:solidFill>
                <a:schemeClr val="tx1">
                  <a:lumMod val="85000"/>
                  <a:lumOff val="1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9" name="圖片 58" descr="一張含有 物件 的圖片&#10;&#10;描述是以非常高的可信度產生">
            <a:extLst>
              <a:ext uri="{FF2B5EF4-FFF2-40B4-BE49-F238E27FC236}">
                <a16:creationId xmlns:a16="http://schemas.microsoft.com/office/drawing/2014/main" id="{DB220E97-442B-8144-BDC8-879DF7FE111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86546" y="2561917"/>
            <a:ext cx="2747773" cy="3361353"/>
          </a:xfrm>
          <a:prstGeom prst="rect">
            <a:avLst/>
          </a:prstGeom>
        </p:spPr>
      </p:pic>
      <p:sp>
        <p:nvSpPr>
          <p:cNvPr id="4" name="矩形 3">
            <a:extLst>
              <a:ext uri="{FF2B5EF4-FFF2-40B4-BE49-F238E27FC236}">
                <a16:creationId xmlns:a16="http://schemas.microsoft.com/office/drawing/2014/main" id="{1E6A3688-5F30-7B43-B467-C56AD51C745C}"/>
              </a:ext>
            </a:extLst>
          </p:cNvPr>
          <p:cNvSpPr/>
          <p:nvPr/>
        </p:nvSpPr>
        <p:spPr>
          <a:xfrm>
            <a:off x="5241971" y="1984955"/>
            <a:ext cx="6589877" cy="1200329"/>
          </a:xfrm>
          <a:prstGeom prst="rect">
            <a:avLst/>
          </a:prstGeom>
        </p:spPr>
        <p:txBody>
          <a:bodyPr wrap="square">
            <a:spAutoFit/>
          </a:bodyPr>
          <a:lstStyle/>
          <a:p>
            <a:r>
              <a:rPr lang="en-US" altLang="zh-TW">
                <a:latin typeface="Arial" panose="020B0604020202020204" pitchFamily="34" charset="0"/>
                <a:cs typeface="Arial" panose="020B0604020202020204" pitchFamily="34" charset="0"/>
              </a:rPr>
              <a:t>NAS is the central place for storing files from various sources, which may carry viruses, or malwares. Regular use of Antivirus app scans and cleans up the infected files, so that the virus would not infect other connected computers or servers.</a:t>
            </a:r>
          </a:p>
        </p:txBody>
      </p:sp>
      <p:sp>
        <p:nvSpPr>
          <p:cNvPr id="62" name="矩形 61">
            <a:extLst>
              <a:ext uri="{FF2B5EF4-FFF2-40B4-BE49-F238E27FC236}">
                <a16:creationId xmlns:a16="http://schemas.microsoft.com/office/drawing/2014/main" id="{BE0D3E5A-286A-EC45-BC66-CCE1805C98CA}"/>
              </a:ext>
            </a:extLst>
          </p:cNvPr>
          <p:cNvSpPr/>
          <p:nvPr/>
        </p:nvSpPr>
        <p:spPr>
          <a:xfrm>
            <a:off x="3263662" y="5901719"/>
            <a:ext cx="1918441" cy="276999"/>
          </a:xfrm>
          <a:prstGeom prst="rect">
            <a:avLst/>
          </a:prstGeom>
        </p:spPr>
        <p:txBody>
          <a:bodyPr wrap="square">
            <a:spAutoFit/>
          </a:bodyPr>
          <a:lstStyle/>
          <a:p>
            <a:pPr marL="213360"/>
            <a:r>
              <a:rPr lang="en-US" altLang="zh-TW" sz="1200">
                <a:latin typeface="Arial" panose="020B0604020202020204" pitchFamily="34" charset="0"/>
                <a:ea typeface="微軟正黑體" panose="020B0604030504040204" pitchFamily="34" charset="-120"/>
                <a:sym typeface="Arial" panose="020B0604020202020204" pitchFamily="34" charset="0"/>
              </a:rPr>
              <a:t>Malware Remover</a:t>
            </a:r>
            <a:endPar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3" name="矩形 62">
            <a:extLst>
              <a:ext uri="{FF2B5EF4-FFF2-40B4-BE49-F238E27FC236}">
                <a16:creationId xmlns:a16="http://schemas.microsoft.com/office/drawing/2014/main" id="{E2007360-FE43-984A-89CE-6DA0332A3306}"/>
              </a:ext>
            </a:extLst>
          </p:cNvPr>
          <p:cNvSpPr/>
          <p:nvPr/>
        </p:nvSpPr>
        <p:spPr>
          <a:xfrm>
            <a:off x="652664" y="5883459"/>
            <a:ext cx="1497525" cy="461665"/>
          </a:xfrm>
          <a:prstGeom prst="rect">
            <a:avLst/>
          </a:prstGeom>
        </p:spPr>
        <p:txBody>
          <a:bodyPr wrap="square">
            <a:spAutoFit/>
          </a:bodyPr>
          <a:lstStyle/>
          <a:p>
            <a:pPr marL="213360"/>
            <a:r>
              <a:rPr lang="en-US" altLang="zh-TW" sz="1200">
                <a:latin typeface="Arial" panose="020B0604020202020204" pitchFamily="34" charset="0"/>
                <a:ea typeface="微軟正黑體" panose="020B0604030504040204" pitchFamily="34" charset="-120"/>
                <a:sym typeface="Arial" panose="020B0604020202020204" pitchFamily="34" charset="0"/>
              </a:rPr>
              <a:t>McAfee</a:t>
            </a:r>
            <a:r>
              <a:rPr lang="zh-TW" altLang="en-US" sz="1200">
                <a:latin typeface="Arial" panose="020B0604020202020204" pitchFamily="34" charset="0"/>
                <a:ea typeface="微軟正黑體" panose="020B0604030504040204" pitchFamily="34" charset="-120"/>
                <a:sym typeface="Arial" panose="020B0604020202020204" pitchFamily="34" charset="0"/>
              </a:rPr>
              <a:t> </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a:p>
            <a:pPr marL="213360"/>
            <a:r>
              <a:rPr lang="en-US" altLang="zh-TW" sz="1200">
                <a:latin typeface="Arial" panose="020B0604020202020204" pitchFamily="34" charset="0"/>
                <a:ea typeface="微軟正黑體" panose="020B0604030504040204" pitchFamily="34" charset="-120"/>
                <a:sym typeface="Arial" panose="020B0604020202020204" pitchFamily="34" charset="0"/>
              </a:rPr>
              <a:t>anti-virus</a:t>
            </a:r>
            <a:endPar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4" name="矩形 63">
            <a:extLst>
              <a:ext uri="{FF2B5EF4-FFF2-40B4-BE49-F238E27FC236}">
                <a16:creationId xmlns:a16="http://schemas.microsoft.com/office/drawing/2014/main" id="{AE987FFA-0A1E-4E4C-BF51-E57A4ED4FB7C}"/>
              </a:ext>
            </a:extLst>
          </p:cNvPr>
          <p:cNvSpPr/>
          <p:nvPr/>
        </p:nvSpPr>
        <p:spPr>
          <a:xfrm>
            <a:off x="62723" y="2709245"/>
            <a:ext cx="1497525" cy="461665"/>
          </a:xfrm>
          <a:prstGeom prst="rect">
            <a:avLst/>
          </a:prstGeom>
        </p:spPr>
        <p:txBody>
          <a:bodyPr wrap="square">
            <a:spAutoFit/>
          </a:bodyPr>
          <a:lstStyle/>
          <a:p>
            <a:pPr marL="213360"/>
            <a:r>
              <a:rPr lang="en-US" altLang="zh-TW" sz="1200" err="1">
                <a:latin typeface="Arial" panose="020B0604020202020204" pitchFamily="34" charset="0"/>
                <a:ea typeface="微軟正黑體" panose="020B0604030504040204" pitchFamily="34" charset="-120"/>
                <a:sym typeface="Arial" panose="020B0604020202020204" pitchFamily="34" charset="0"/>
              </a:rPr>
              <a:t>ClamAV</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a:p>
            <a:pPr marL="213360"/>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Anti-virus</a:t>
            </a:r>
          </a:p>
        </p:txBody>
      </p:sp>
      <p:sp>
        <p:nvSpPr>
          <p:cNvPr id="65" name="矩形 64">
            <a:extLst>
              <a:ext uri="{FF2B5EF4-FFF2-40B4-BE49-F238E27FC236}">
                <a16:creationId xmlns:a16="http://schemas.microsoft.com/office/drawing/2014/main" id="{62221E2D-AD46-D64A-BD03-1D8E601901F2}"/>
              </a:ext>
            </a:extLst>
          </p:cNvPr>
          <p:cNvSpPr/>
          <p:nvPr/>
        </p:nvSpPr>
        <p:spPr>
          <a:xfrm>
            <a:off x="4072880" y="2664695"/>
            <a:ext cx="1497525" cy="461665"/>
          </a:xfrm>
          <a:prstGeom prst="rect">
            <a:avLst/>
          </a:prstGeom>
        </p:spPr>
        <p:txBody>
          <a:bodyPr wrap="square">
            <a:spAutoFit/>
          </a:bodyPr>
          <a:lstStyle/>
          <a:p>
            <a:pPr marL="213360"/>
            <a:r>
              <a:rPr lang="en-US" altLang="zh-TW" sz="1200">
                <a:latin typeface="Arial" panose="020B0604020202020204" pitchFamily="34" charset="0"/>
                <a:ea typeface="微軟正黑體" panose="020B0604030504040204" pitchFamily="34" charset="-120"/>
                <a:sym typeface="Arial" panose="020B0604020202020204" pitchFamily="34" charset="0"/>
              </a:rPr>
              <a:t>Security</a:t>
            </a:r>
          </a:p>
          <a:p>
            <a:pPr marL="213360"/>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Counselor</a:t>
            </a:r>
          </a:p>
        </p:txBody>
      </p:sp>
      <p:pic>
        <p:nvPicPr>
          <p:cNvPr id="19" name="圖片 18" descr="一張含有 螢幕擷取畫面, 監視器, 男人, 手機 的圖片&#10;&#10;自動產生的描述">
            <a:extLst>
              <a:ext uri="{FF2B5EF4-FFF2-40B4-BE49-F238E27FC236}">
                <a16:creationId xmlns:a16="http://schemas.microsoft.com/office/drawing/2014/main" id="{15FF6DE4-628D-E241-94CA-4729DDD77C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9420" y="3429000"/>
            <a:ext cx="6232573" cy="3209271"/>
          </a:xfrm>
          <a:prstGeom prst="roundRect">
            <a:avLst>
              <a:gd name="adj" fmla="val 2796"/>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371979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Shape 249"/>
          <p:cNvSpPr txBox="1">
            <a:spLocks noGrp="1"/>
          </p:cNvSpPr>
          <p:nvPr>
            <p:ph type="title"/>
          </p:nvPr>
        </p:nvSpPr>
        <p:spPr>
          <a:prstGeom prst="rect">
            <a:avLst/>
          </a:prstGeom>
          <a:noFill/>
          <a:ln>
            <a:noFill/>
          </a:ln>
          <a:effectLst/>
        </p:spPr>
        <p:txBody>
          <a:bodyPr spcFirstLastPara="1" vert="horz" wrap="square" lIns="96000" tIns="60933" rIns="96000" bIns="60933" rtlCol="0" anchor="ctr" anchorCtr="0">
            <a:noAutofit/>
          </a:bodyPr>
          <a:lstStyle/>
          <a:p>
            <a:pPr>
              <a:buClr>
                <a:schemeClr val="lt1"/>
              </a:buClr>
              <a:buSzPts val="800"/>
            </a:pPr>
            <a:r>
              <a:rPr lang="en" altLang="zh-TW" sz="3600">
                <a:latin typeface="Arial" panose="020B0604020202020204" pitchFamily="34" charset="0"/>
                <a:cs typeface="Arial" panose="020B0604020202020204" pitchFamily="34" charset="0"/>
                <a:sym typeface="Microsoft JhengHei"/>
              </a:rPr>
              <a:t>QNAP </a:t>
            </a:r>
            <a:r>
              <a:rPr lang="en-US" altLang="zh-TW" sz="3600">
                <a:latin typeface="Arial" panose="020B0604020202020204" pitchFamily="34" charset="0"/>
                <a:cs typeface="Arial" panose="020B0604020202020204" pitchFamily="34" charset="0"/>
                <a:sym typeface="Microsoft JhengHei"/>
              </a:rPr>
              <a:t>snapshot features for file recovery, </a:t>
            </a:r>
            <a:br>
              <a:rPr lang="en-US" altLang="zh-TW" sz="3600">
                <a:latin typeface="Arial" panose="020B0604020202020204" pitchFamily="34" charset="0"/>
                <a:cs typeface="Arial" panose="020B0604020202020204" pitchFamily="34" charset="0"/>
                <a:sym typeface="Microsoft JhengHei"/>
              </a:rPr>
            </a:br>
            <a:r>
              <a:rPr lang="en-US" altLang="zh-TW" sz="3600">
                <a:latin typeface="Arial" panose="020B0604020202020204" pitchFamily="34" charset="0"/>
                <a:cs typeface="Arial" panose="020B0604020202020204" pitchFamily="34" charset="0"/>
                <a:sym typeface="Microsoft JhengHei"/>
              </a:rPr>
              <a:t>keeping business in good hands</a:t>
            </a:r>
            <a:endParaRPr lang="zh-TW" altLang="en-US" sz="3600">
              <a:latin typeface="Arial" panose="020B0604020202020204" pitchFamily="34" charset="0"/>
              <a:sym typeface="Arial" panose="020B0604020202020204" pitchFamily="34" charset="0"/>
            </a:endParaRPr>
          </a:p>
        </p:txBody>
      </p:sp>
      <p:sp>
        <p:nvSpPr>
          <p:cNvPr id="10" name="Shape 227" hidden="1">
            <a:extLst>
              <a:ext uri="{FF2B5EF4-FFF2-40B4-BE49-F238E27FC236}">
                <a16:creationId xmlns:a16="http://schemas.microsoft.com/office/drawing/2014/main" id="{1F19076C-D68B-B744-97CB-0F7169EE184A}"/>
              </a:ext>
            </a:extLst>
          </p:cNvPr>
          <p:cNvSpPr/>
          <p:nvPr/>
        </p:nvSpPr>
        <p:spPr>
          <a:xfrm>
            <a:off x="1655605" y="5714679"/>
            <a:ext cx="3317020" cy="632837"/>
          </a:xfrm>
          <a:prstGeom prst="rect">
            <a:avLst/>
          </a:prstGeom>
          <a:solidFill>
            <a:schemeClr val="bg1"/>
          </a:solidFill>
          <a:ln>
            <a:noFill/>
          </a:ln>
        </p:spPr>
        <p:txBody>
          <a:bodyPr spcFirstLastPara="1" wrap="square" lIns="121900" tIns="60933" rIns="121900" bIns="60933" anchor="ctr" anchorCtr="0">
            <a:noAutofit/>
          </a:bodyPr>
          <a:lstStyle/>
          <a:p>
            <a:pPr algn="ctr">
              <a:buClr>
                <a:schemeClr val="lt1"/>
              </a:buClr>
              <a:buSzPts val="1400"/>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3" name="群組 2">
            <a:extLst>
              <a:ext uri="{FF2B5EF4-FFF2-40B4-BE49-F238E27FC236}">
                <a16:creationId xmlns:a16="http://schemas.microsoft.com/office/drawing/2014/main" id="{0237BCDB-3461-4FC0-BD94-8ECB0B8D95AD}"/>
              </a:ext>
            </a:extLst>
          </p:cNvPr>
          <p:cNvGrpSpPr/>
          <p:nvPr/>
        </p:nvGrpSpPr>
        <p:grpSpPr>
          <a:xfrm>
            <a:off x="7041790" y="1749588"/>
            <a:ext cx="4578479" cy="2287582"/>
            <a:chOff x="553232" y="4187916"/>
            <a:chExt cx="4578479" cy="2287582"/>
          </a:xfrm>
        </p:grpSpPr>
        <p:sp>
          <p:nvSpPr>
            <p:cNvPr id="9" name="Shape 225">
              <a:extLst>
                <a:ext uri="{FF2B5EF4-FFF2-40B4-BE49-F238E27FC236}">
                  <a16:creationId xmlns:a16="http://schemas.microsoft.com/office/drawing/2014/main" id="{2195B3B7-0ACC-DB46-9BC1-E56147C18175}"/>
                </a:ext>
              </a:extLst>
            </p:cNvPr>
            <p:cNvSpPr/>
            <p:nvPr/>
          </p:nvSpPr>
          <p:spPr>
            <a:xfrm>
              <a:off x="556344" y="5068202"/>
              <a:ext cx="4573313" cy="1407296"/>
            </a:xfrm>
            <a:prstGeom prst="rect">
              <a:avLst/>
            </a:prstGeom>
            <a:solidFill>
              <a:srgbClr val="FF9933"/>
            </a:solidFill>
            <a:ln>
              <a:noFill/>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a:buClr>
                  <a:schemeClr val="lt1"/>
                </a:buClr>
                <a:buSzPts val="1400"/>
              </a:pPr>
              <a:endParaRPr lang="zh-TW" altLang="en-US" sz="1867">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 name="Shape 226">
              <a:extLst>
                <a:ext uri="{FF2B5EF4-FFF2-40B4-BE49-F238E27FC236}">
                  <a16:creationId xmlns:a16="http://schemas.microsoft.com/office/drawing/2014/main" id="{861CE3D7-6BDE-C24B-9297-52D426776790}"/>
                </a:ext>
              </a:extLst>
            </p:cNvPr>
            <p:cNvSpPr txBox="1"/>
            <p:nvPr/>
          </p:nvSpPr>
          <p:spPr>
            <a:xfrm>
              <a:off x="553232" y="4332368"/>
              <a:ext cx="4578479" cy="661820"/>
            </a:xfrm>
            <a:prstGeom prst="rect">
              <a:avLst/>
            </a:prstGeom>
            <a:solidFill>
              <a:srgbClr val="C00000"/>
            </a:solid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a:buClr>
                  <a:srgbClr val="000000"/>
                </a:buClr>
                <a:buSzPts val="1400"/>
              </a:pPr>
              <a:endParaRPr lang="zh-TW" altLang="en-US"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7" name="Shape 226">
              <a:extLst>
                <a:ext uri="{FF2B5EF4-FFF2-40B4-BE49-F238E27FC236}">
                  <a16:creationId xmlns:a16="http://schemas.microsoft.com/office/drawing/2014/main" id="{547DEC95-2079-5B42-B158-A660B55408E1}"/>
                </a:ext>
              </a:extLst>
            </p:cNvPr>
            <p:cNvSpPr txBox="1"/>
            <p:nvPr/>
          </p:nvSpPr>
          <p:spPr>
            <a:xfrm>
              <a:off x="559562" y="4341037"/>
              <a:ext cx="1506834" cy="634809"/>
            </a:xfrm>
            <a:prstGeom prst="rect">
              <a:avLst/>
            </a:prstGeom>
            <a:solidFill>
              <a:srgbClr val="C00000"/>
            </a:solidFill>
            <a:ln>
              <a:noFill/>
            </a:ln>
          </p:spPr>
          <p:txBody>
            <a:bodyPr spcFirstLastPara="1" wrap="square" lIns="121900" tIns="60933" rIns="121900" bIns="60933" anchor="t" anchorCtr="0">
              <a:noAutofit/>
            </a:bodyPr>
            <a:lstStyle/>
            <a:p>
              <a:pPr lvl="0">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File</a:t>
              </a:r>
            </a:p>
            <a:p>
              <a:pPr lvl="0">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level</a:t>
              </a:r>
              <a:endParaRPr lang="zh-TW" altLang="en-US"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8" name="Shape 236">
              <a:extLst>
                <a:ext uri="{FF2B5EF4-FFF2-40B4-BE49-F238E27FC236}">
                  <a16:creationId xmlns:a16="http://schemas.microsoft.com/office/drawing/2014/main" id="{8D0FAA9B-4F93-B747-BA5A-33492A80A350}"/>
                </a:ext>
              </a:extLst>
            </p:cNvPr>
            <p:cNvSpPr txBox="1"/>
            <p:nvPr/>
          </p:nvSpPr>
          <p:spPr>
            <a:xfrm>
              <a:off x="565940" y="5077482"/>
              <a:ext cx="1290560" cy="705084"/>
            </a:xfrm>
            <a:prstGeom prst="rect">
              <a:avLst/>
            </a:prstGeom>
            <a:noFill/>
            <a:ln>
              <a:noFill/>
            </a:ln>
          </p:spPr>
          <p:txBody>
            <a:bodyPr spcFirstLastPara="1" wrap="square" lIns="121900" tIns="60933" rIns="121900" bIns="60933" anchor="t" anchorCtr="0">
              <a:noAutofit/>
            </a:bodyPr>
            <a:lstStyle/>
            <a:p>
              <a:pPr lvl="0">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Block</a:t>
              </a:r>
            </a:p>
            <a:p>
              <a:pPr lvl="0">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level</a:t>
              </a:r>
              <a:endParaRPr lang="zh-TW" altLang="en-US" sz="1867"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11" name="Shape 229">
              <a:extLst>
                <a:ext uri="{FF2B5EF4-FFF2-40B4-BE49-F238E27FC236}">
                  <a16:creationId xmlns:a16="http://schemas.microsoft.com/office/drawing/2014/main" id="{CE05D924-EA7E-744A-92EE-66F411B0466E}"/>
                </a:ext>
              </a:extLst>
            </p:cNvPr>
            <p:cNvSpPr/>
            <p:nvPr/>
          </p:nvSpPr>
          <p:spPr>
            <a:xfrm>
              <a:off x="1819500" y="5809577"/>
              <a:ext cx="538800" cy="410400"/>
            </a:xfrm>
            <a:prstGeom prst="rect">
              <a:avLst/>
            </a:prstGeom>
            <a:solidFill>
              <a:srgbClr val="C50E00"/>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lt1"/>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2" name="Shape 230">
              <a:extLst>
                <a:ext uri="{FF2B5EF4-FFF2-40B4-BE49-F238E27FC236}">
                  <a16:creationId xmlns:a16="http://schemas.microsoft.com/office/drawing/2014/main" id="{6B40B39D-7F88-EB44-95BD-6EE4CE8A5D7D}"/>
                </a:ext>
              </a:extLst>
            </p:cNvPr>
            <p:cNvSpPr/>
            <p:nvPr/>
          </p:nvSpPr>
          <p:spPr>
            <a:xfrm>
              <a:off x="2459746" y="5809577"/>
              <a:ext cx="538800" cy="410400"/>
            </a:xfrm>
            <a:prstGeom prst="rect">
              <a:avLst/>
            </a:prstGeom>
            <a:solidFill>
              <a:srgbClr val="C50E00"/>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lt1"/>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B</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3" name="Shape 231">
              <a:extLst>
                <a:ext uri="{FF2B5EF4-FFF2-40B4-BE49-F238E27FC236}">
                  <a16:creationId xmlns:a16="http://schemas.microsoft.com/office/drawing/2014/main" id="{5C79C40E-ECCB-7149-9A84-BF472F16AA68}"/>
                </a:ext>
              </a:extLst>
            </p:cNvPr>
            <p:cNvSpPr/>
            <p:nvPr/>
          </p:nvSpPr>
          <p:spPr>
            <a:xfrm>
              <a:off x="3128886" y="5801757"/>
              <a:ext cx="538800" cy="410400"/>
            </a:xfrm>
            <a:prstGeom prst="rect">
              <a:avLst/>
            </a:prstGeom>
            <a:solidFill>
              <a:srgbClr val="C50E00"/>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lt1"/>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4" name="Shape 233">
              <a:extLst>
                <a:ext uri="{FF2B5EF4-FFF2-40B4-BE49-F238E27FC236}">
                  <a16:creationId xmlns:a16="http://schemas.microsoft.com/office/drawing/2014/main" id="{9D4C6FAC-5590-3A44-9DAB-3F61E1D0F7B7}"/>
                </a:ext>
              </a:extLst>
            </p:cNvPr>
            <p:cNvSpPr/>
            <p:nvPr/>
          </p:nvSpPr>
          <p:spPr>
            <a:xfrm>
              <a:off x="2465407" y="5183177"/>
              <a:ext cx="538800" cy="4104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B’</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5" name="Shape 234">
              <a:extLst>
                <a:ext uri="{FF2B5EF4-FFF2-40B4-BE49-F238E27FC236}">
                  <a16:creationId xmlns:a16="http://schemas.microsoft.com/office/drawing/2014/main" id="{8EA05C06-98E0-2044-BEE9-A57E353A3C9D}"/>
                </a:ext>
              </a:extLst>
            </p:cNvPr>
            <p:cNvSpPr/>
            <p:nvPr/>
          </p:nvSpPr>
          <p:spPr>
            <a:xfrm>
              <a:off x="3128886" y="5183177"/>
              <a:ext cx="538800" cy="4104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6" name="Shape 235">
              <a:extLst>
                <a:ext uri="{FF2B5EF4-FFF2-40B4-BE49-F238E27FC236}">
                  <a16:creationId xmlns:a16="http://schemas.microsoft.com/office/drawing/2014/main" id="{38C82518-FF38-1546-873B-5A78D42A0965}"/>
                </a:ext>
              </a:extLst>
            </p:cNvPr>
            <p:cNvSpPr/>
            <p:nvPr/>
          </p:nvSpPr>
          <p:spPr>
            <a:xfrm>
              <a:off x="1801928" y="5183177"/>
              <a:ext cx="538800" cy="4104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7" name="Shape 237">
              <a:extLst>
                <a:ext uri="{FF2B5EF4-FFF2-40B4-BE49-F238E27FC236}">
                  <a16:creationId xmlns:a16="http://schemas.microsoft.com/office/drawing/2014/main" id="{A7A00C77-BCB9-AE41-BF64-89DE25CC588D}"/>
                </a:ext>
              </a:extLst>
            </p:cNvPr>
            <p:cNvSpPr/>
            <p:nvPr/>
          </p:nvSpPr>
          <p:spPr>
            <a:xfrm>
              <a:off x="3792364" y="5183177"/>
              <a:ext cx="538800" cy="4104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D’</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8" name="Shape 238">
              <a:extLst>
                <a:ext uri="{FF2B5EF4-FFF2-40B4-BE49-F238E27FC236}">
                  <a16:creationId xmlns:a16="http://schemas.microsoft.com/office/drawing/2014/main" id="{C388A9E0-250A-894E-B0AC-5C65F865259E}"/>
                </a:ext>
              </a:extLst>
            </p:cNvPr>
            <p:cNvSpPr/>
            <p:nvPr/>
          </p:nvSpPr>
          <p:spPr>
            <a:xfrm>
              <a:off x="4455840" y="5183177"/>
              <a:ext cx="538800" cy="4104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E’</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9" name="Shape 242">
              <a:extLst>
                <a:ext uri="{FF2B5EF4-FFF2-40B4-BE49-F238E27FC236}">
                  <a16:creationId xmlns:a16="http://schemas.microsoft.com/office/drawing/2014/main" id="{7F994910-AB80-5240-87A5-F5236CC45324}"/>
                </a:ext>
              </a:extLst>
            </p:cNvPr>
            <p:cNvSpPr/>
            <p:nvPr/>
          </p:nvSpPr>
          <p:spPr>
            <a:xfrm>
              <a:off x="3793710" y="5801982"/>
              <a:ext cx="538800" cy="410400"/>
            </a:xfrm>
            <a:prstGeom prst="rect">
              <a:avLst/>
            </a:prstGeom>
            <a:solidFill>
              <a:srgbClr val="C50E00"/>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D</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0" name="Shape 243">
              <a:extLst>
                <a:ext uri="{FF2B5EF4-FFF2-40B4-BE49-F238E27FC236}">
                  <a16:creationId xmlns:a16="http://schemas.microsoft.com/office/drawing/2014/main" id="{8CA173B4-F264-864D-AD68-E0ED74C6D0A6}"/>
                </a:ext>
              </a:extLst>
            </p:cNvPr>
            <p:cNvSpPr/>
            <p:nvPr/>
          </p:nvSpPr>
          <p:spPr>
            <a:xfrm>
              <a:off x="4461375" y="5812997"/>
              <a:ext cx="538800" cy="410400"/>
            </a:xfrm>
            <a:prstGeom prst="rect">
              <a:avLst/>
            </a:prstGeom>
            <a:solidFill>
              <a:srgbClr val="C50E00"/>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r>
                <a:rPr lang="en-US" altLang="zh-TW"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E</a:t>
              </a:r>
              <a:endParaRPr lang="en-US" sz="1867"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grpSp>
          <p:nvGrpSpPr>
            <p:cNvPr id="22" name="群組 8">
              <a:extLst>
                <a:ext uri="{FF2B5EF4-FFF2-40B4-BE49-F238E27FC236}">
                  <a16:creationId xmlns:a16="http://schemas.microsoft.com/office/drawing/2014/main" id="{46C6B108-202D-DF4D-B5E1-F2EBB19FCA1C}"/>
                </a:ext>
              </a:extLst>
            </p:cNvPr>
            <p:cNvGrpSpPr/>
            <p:nvPr/>
          </p:nvGrpSpPr>
          <p:grpSpPr>
            <a:xfrm>
              <a:off x="1817568" y="4191662"/>
              <a:ext cx="625151" cy="625151"/>
              <a:chOff x="889317" y="2537938"/>
              <a:chExt cx="556036" cy="556036"/>
            </a:xfrm>
          </p:grpSpPr>
          <p:sp>
            <p:nvSpPr>
              <p:cNvPr id="23" name="橢圓 7">
                <a:extLst>
                  <a:ext uri="{FF2B5EF4-FFF2-40B4-BE49-F238E27FC236}">
                    <a16:creationId xmlns:a16="http://schemas.microsoft.com/office/drawing/2014/main" id="{19C09694-E0D1-5441-9AA0-F36C2C124F4C}"/>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片 6">
                <a:extLst>
                  <a:ext uri="{FF2B5EF4-FFF2-40B4-BE49-F238E27FC236}">
                    <a16:creationId xmlns:a16="http://schemas.microsoft.com/office/drawing/2014/main" id="{28C79BF1-8038-0D46-87CC-38A2716CB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260" y="2663193"/>
                <a:ext cx="386386" cy="305526"/>
              </a:xfrm>
              <a:prstGeom prst="rect">
                <a:avLst/>
              </a:prstGeom>
            </p:spPr>
          </p:pic>
        </p:grpSp>
        <p:grpSp>
          <p:nvGrpSpPr>
            <p:cNvPr id="2" name="群組 1">
              <a:extLst>
                <a:ext uri="{FF2B5EF4-FFF2-40B4-BE49-F238E27FC236}">
                  <a16:creationId xmlns:a16="http://schemas.microsoft.com/office/drawing/2014/main" id="{05A62382-4201-42AF-996C-CE021C0081EF}"/>
                </a:ext>
              </a:extLst>
            </p:cNvPr>
            <p:cNvGrpSpPr/>
            <p:nvPr/>
          </p:nvGrpSpPr>
          <p:grpSpPr>
            <a:xfrm>
              <a:off x="2525926" y="4187916"/>
              <a:ext cx="2464552" cy="625151"/>
              <a:chOff x="1762903" y="3085494"/>
              <a:chExt cx="2396981" cy="608011"/>
            </a:xfrm>
          </p:grpSpPr>
          <p:pic>
            <p:nvPicPr>
              <p:cNvPr id="21" name="圖片 5">
                <a:extLst>
                  <a:ext uri="{FF2B5EF4-FFF2-40B4-BE49-F238E27FC236}">
                    <a16:creationId xmlns:a16="http://schemas.microsoft.com/office/drawing/2014/main" id="{8B904A2D-A73B-C54E-9659-BD041FCF5C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2903" y="3085494"/>
                <a:ext cx="699186" cy="526749"/>
              </a:xfrm>
              <a:prstGeom prst="rect">
                <a:avLst/>
              </a:prstGeom>
            </p:spPr>
          </p:pic>
          <p:pic>
            <p:nvPicPr>
              <p:cNvPr id="25" name="圖片 9">
                <a:extLst>
                  <a:ext uri="{FF2B5EF4-FFF2-40B4-BE49-F238E27FC236}">
                    <a16:creationId xmlns:a16="http://schemas.microsoft.com/office/drawing/2014/main" id="{457F28C0-840D-7A4A-B214-8ABCE6B59B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2416" y="3346265"/>
                <a:ext cx="250057" cy="347240"/>
              </a:xfrm>
              <a:prstGeom prst="rect">
                <a:avLst/>
              </a:prstGeom>
              <a:effectLst>
                <a:outerShdw blurRad="63500" sx="102000" sy="102000" algn="ctr" rotWithShape="0">
                  <a:prstClr val="black">
                    <a:alpha val="40000"/>
                  </a:prstClr>
                </a:outerShdw>
              </a:effectLst>
            </p:spPr>
          </p:pic>
          <p:pic>
            <p:nvPicPr>
              <p:cNvPr id="26" name="圖片 34">
                <a:extLst>
                  <a:ext uri="{FF2B5EF4-FFF2-40B4-BE49-F238E27FC236}">
                    <a16:creationId xmlns:a16="http://schemas.microsoft.com/office/drawing/2014/main" id="{B0962F5F-F881-674A-9C52-6DCB7D098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3708" y="3085494"/>
                <a:ext cx="699186" cy="526749"/>
              </a:xfrm>
              <a:prstGeom prst="rect">
                <a:avLst/>
              </a:prstGeom>
            </p:spPr>
          </p:pic>
          <p:pic>
            <p:nvPicPr>
              <p:cNvPr id="27" name="圖片 35">
                <a:extLst>
                  <a:ext uri="{FF2B5EF4-FFF2-40B4-BE49-F238E27FC236}">
                    <a16:creationId xmlns:a16="http://schemas.microsoft.com/office/drawing/2014/main" id="{9EC42781-D259-BE44-BB03-769B00373E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221" y="3346265"/>
                <a:ext cx="250057" cy="347240"/>
              </a:xfrm>
              <a:prstGeom prst="rect">
                <a:avLst/>
              </a:prstGeom>
              <a:effectLst>
                <a:outerShdw blurRad="63500" sx="102000" sy="102000" algn="ctr" rotWithShape="0">
                  <a:prstClr val="black">
                    <a:alpha val="40000"/>
                  </a:prstClr>
                </a:outerShdw>
              </a:effectLst>
            </p:spPr>
          </p:pic>
          <p:pic>
            <p:nvPicPr>
              <p:cNvPr id="28" name="圖片 36">
                <a:extLst>
                  <a:ext uri="{FF2B5EF4-FFF2-40B4-BE49-F238E27FC236}">
                    <a16:creationId xmlns:a16="http://schemas.microsoft.com/office/drawing/2014/main" id="{C5E66FF4-1B29-1542-A500-E0F399CA1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698" y="3085494"/>
                <a:ext cx="699186" cy="526749"/>
              </a:xfrm>
              <a:prstGeom prst="rect">
                <a:avLst/>
              </a:prstGeom>
            </p:spPr>
          </p:pic>
          <p:pic>
            <p:nvPicPr>
              <p:cNvPr id="29" name="圖片 37">
                <a:extLst>
                  <a:ext uri="{FF2B5EF4-FFF2-40B4-BE49-F238E27FC236}">
                    <a16:creationId xmlns:a16="http://schemas.microsoft.com/office/drawing/2014/main" id="{A828CE6A-5FD9-3348-B733-22F2D18C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0211" y="3346265"/>
                <a:ext cx="250057" cy="347240"/>
              </a:xfrm>
              <a:prstGeom prst="rect">
                <a:avLst/>
              </a:prstGeom>
              <a:effectLst>
                <a:outerShdw blurRad="63500" sx="102000" sy="102000" algn="ctr" rotWithShape="0">
                  <a:prstClr val="black">
                    <a:alpha val="40000"/>
                  </a:prstClr>
                </a:outerShdw>
              </a:effectLst>
            </p:spPr>
          </p:pic>
        </p:grpSp>
      </p:grpSp>
      <p:sp>
        <p:nvSpPr>
          <p:cNvPr id="48" name="Shape 248">
            <a:extLst>
              <a:ext uri="{FF2B5EF4-FFF2-40B4-BE49-F238E27FC236}">
                <a16:creationId xmlns:a16="http://schemas.microsoft.com/office/drawing/2014/main" id="{11933746-F696-7A46-A894-471F7C91D6F8}"/>
              </a:ext>
            </a:extLst>
          </p:cNvPr>
          <p:cNvSpPr txBox="1">
            <a:spLocks/>
          </p:cNvSpPr>
          <p:nvPr/>
        </p:nvSpPr>
        <p:spPr>
          <a:xfrm>
            <a:off x="480911" y="2056102"/>
            <a:ext cx="5855083" cy="1856803"/>
          </a:xfrm>
          <a:prstGeom prst="rect">
            <a:avLst/>
          </a:prstGeom>
          <a:noFill/>
          <a:ln>
            <a:noFill/>
          </a:ln>
        </p:spPr>
        <p:txBody>
          <a:bodyPr spcFirstLastPara="1" vert="horz" wrap="square" lIns="121900" tIns="60933" rIns="121900" bIns="60933" rtlCol="0" anchor="t" anchorCtr="0">
            <a:noAutofit/>
          </a:bodyPr>
          <a:lstStyle>
            <a:lvl1pPr marL="252000" indent="-252000">
              <a:lnSpc>
                <a:spcPct val="130000"/>
              </a:lnSpc>
              <a:spcBef>
                <a:spcPts val="0"/>
              </a:spcBef>
              <a:buClr>
                <a:srgbClr val="3F3F3F"/>
              </a:buClr>
              <a:buSzPts val="1700"/>
              <a:buFont typeface="Arial" panose="020B0604020202020204" pitchFamily="34" charset="0"/>
              <a:buNone/>
              <a:defRPr>
                <a:latin typeface="Arial" panose="020B0604020202020204" pitchFamily="34" charset="0"/>
                <a:ea typeface="微軟正黑體" panose="020B0604030504040204" pitchFamily="34" charset="-120"/>
                <a:cs typeface="Aria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a:ea typeface="微軟正黑體 Light" panose="020B0304030504040204" pitchFamily="34" charset="-120"/>
                <a:cs typeface="Arial" panose="020B0604020202020204" pitchFamily="34" charset="0"/>
                <a:sym typeface="Microsoft JhengHei"/>
              </a:rPr>
              <a:t>1. Fully</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supports</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all</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storage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configurations</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at</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the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storage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pool</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level.</a:t>
            </a:r>
            <a:endParaRPr lang="zh-TW" altLang="zh-TW">
              <a:ea typeface="微軟正黑體 Light" panose="020B0304030504040204" pitchFamily="34" charset="-120"/>
              <a:cs typeface="Arial" panose="020B0604020202020204" pitchFamily="34" charset="0"/>
            </a:endParaRPr>
          </a:p>
          <a:p>
            <a:r>
              <a:rPr lang="en-US" altLang="zh-CN">
                <a:ea typeface="微軟正黑體 Light" panose="020B0304030504040204" pitchFamily="34" charset="-120"/>
                <a:cs typeface="Arial" panose="020B0604020202020204" pitchFamily="34" charset="0"/>
                <a:sym typeface="Microsoft JhengHei"/>
              </a:rPr>
              <a:t>2.</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Easily</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take,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manage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and</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restore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snapshots.</a:t>
            </a:r>
            <a:endParaRPr lang="zh-TW" altLang="zh-TW">
              <a:ea typeface="微軟正黑體 Light" panose="020B0304030504040204" pitchFamily="34" charset="-120"/>
              <a:cs typeface="Arial" panose="020B0604020202020204" pitchFamily="34" charset="0"/>
            </a:endParaRPr>
          </a:p>
          <a:p>
            <a:r>
              <a:rPr lang="en-US" altLang="zh-CN">
                <a:ea typeface="微軟正黑體 Light" panose="020B0304030504040204" pitchFamily="34" charset="-120"/>
                <a:cs typeface="Arial" panose="020B0604020202020204" pitchFamily="34" charset="0"/>
                <a:sym typeface="Microsoft JhengHei"/>
              </a:rPr>
              <a:t>3.</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Using</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the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mature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Ext4</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file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system</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for</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"out-of-volume"</a:t>
            </a:r>
            <a:r>
              <a:rPr lang="zh-CN" altLang="en-US">
                <a:ea typeface="微軟正黑體 Light" panose="020B0304030504040204" pitchFamily="34" charset="-120"/>
                <a:cs typeface="Arial" panose="020B0604020202020204" pitchFamily="34" charset="0"/>
                <a:sym typeface="Microsoft JhengHei"/>
              </a:rPr>
              <a:t> </a:t>
            </a:r>
            <a:r>
              <a:rPr lang="en-US" altLang="zh-CN">
                <a:ea typeface="微軟正黑體 Light" panose="020B0304030504040204" pitchFamily="34" charset="-120"/>
                <a:cs typeface="Arial" panose="020B0604020202020204" pitchFamily="34" charset="0"/>
                <a:sym typeface="Microsoft JhengHei"/>
              </a:rPr>
              <a:t>snapshots.</a:t>
            </a:r>
            <a:endParaRPr lang="zh-CN" altLang="zh-TW">
              <a:ea typeface="微軟正黑體 Light" panose="020B0304030504040204" pitchFamily="34" charset="-120"/>
              <a:cs typeface="Arial" panose="020B0604020202020204" pitchFamily="34" charset="0"/>
              <a:sym typeface="Microsoft JhengHei"/>
            </a:endParaRPr>
          </a:p>
        </p:txBody>
      </p:sp>
      <p:sp>
        <p:nvSpPr>
          <p:cNvPr id="50" name="Shape 241">
            <a:extLst>
              <a:ext uri="{FF2B5EF4-FFF2-40B4-BE49-F238E27FC236}">
                <a16:creationId xmlns:a16="http://schemas.microsoft.com/office/drawing/2014/main" id="{F81D428E-7F99-0A4B-A75E-863D54748BA7}"/>
              </a:ext>
            </a:extLst>
          </p:cNvPr>
          <p:cNvSpPr txBox="1"/>
          <p:nvPr/>
        </p:nvSpPr>
        <p:spPr>
          <a:xfrm>
            <a:off x="294201" y="5075790"/>
            <a:ext cx="6687753" cy="465556"/>
          </a:xfrm>
          <a:prstGeom prst="rect">
            <a:avLst/>
          </a:prstGeom>
          <a:noFill/>
          <a:ln>
            <a:noFill/>
          </a:ln>
        </p:spPr>
        <p:txBody>
          <a:bodyPr spcFirstLastPara="1" wrap="square" lIns="121900" tIns="60933" rIns="121900" bIns="60933" anchor="t" anchorCtr="0">
            <a:noAutofit/>
          </a:bodyPr>
          <a:lstStyle/>
          <a:p>
            <a:pPr marL="236855">
              <a:buClr>
                <a:schemeClr val="bg1"/>
              </a:buClr>
              <a:buSzPts val="1400"/>
            </a:pPr>
            <a:r>
              <a:rPr lang="zh-TW" altLang="zh-TW" sz="1400">
                <a:latin typeface="Arial" panose="020B0604020202020204" pitchFamily="34" charset="0"/>
                <a:ea typeface="+mn-lt"/>
                <a:cs typeface="Arial" panose="020B0604020202020204" pitchFamily="34" charset="0"/>
                <a:sym typeface="Arial"/>
              </a:rPr>
              <a:t>•</a:t>
            </a:r>
            <a:r>
              <a:rPr lang="zh-TW" altLang="en-US" sz="1400">
                <a:latin typeface="Arial" panose="020B0604020202020204" pitchFamily="34" charset="0"/>
                <a:ea typeface="+mn-lt"/>
                <a:cs typeface="Arial" panose="020B0604020202020204" pitchFamily="34" charset="0"/>
                <a:sym typeface="Arial"/>
              </a:rPr>
              <a:t>  </a:t>
            </a:r>
            <a:r>
              <a:rPr lang="zh-TW" altLang="zh-TW" sz="1400">
                <a:latin typeface="Arial" panose="020B0604020202020204" pitchFamily="34" charset="0"/>
                <a:ea typeface="+mn-lt"/>
                <a:cs typeface="Arial" panose="020B0604020202020204" pitchFamily="34" charset="0"/>
                <a:sym typeface="Arial"/>
              </a:rPr>
              <a:t>Ransomware cannot overwrite snapshots</a:t>
            </a:r>
            <a:r>
              <a:rPr lang="en-US" altLang="zh-TW" sz="1400">
                <a:latin typeface="Arial" panose="020B0604020202020204" pitchFamily="34" charset="0"/>
                <a:ea typeface="+mn-lt"/>
                <a:cs typeface="Arial" panose="020B0604020202020204" pitchFamily="34" charset="0"/>
                <a:sym typeface="Arial"/>
              </a:rPr>
              <a:t>, </a:t>
            </a:r>
            <a:r>
              <a:rPr lang="zh-TW" altLang="zh-TW" sz="1400">
                <a:latin typeface="Arial" panose="020B0604020202020204" pitchFamily="34" charset="0"/>
                <a:ea typeface="+mn-lt"/>
                <a:cs typeface="Arial" panose="020B0604020202020204" pitchFamily="34" charset="0"/>
                <a:sym typeface="Arial"/>
              </a:rPr>
              <a:t>which are stored out of </a:t>
            </a:r>
            <a:r>
              <a:rPr lang="en-US" altLang="zh-TW" sz="1400">
                <a:latin typeface="Arial" panose="020B0604020202020204" pitchFamily="34" charset="0"/>
                <a:ea typeface="+mn-lt"/>
                <a:cs typeface="Arial" panose="020B0604020202020204" pitchFamily="34" charset="0"/>
                <a:sym typeface="Arial"/>
              </a:rPr>
              <a:t>v</a:t>
            </a:r>
            <a:r>
              <a:rPr lang="zh-TW" altLang="zh-TW" sz="1400">
                <a:latin typeface="Arial" panose="020B0604020202020204" pitchFamily="34" charset="0"/>
                <a:ea typeface="+mn-lt"/>
                <a:cs typeface="Arial" panose="020B0604020202020204" pitchFamily="34" charset="0"/>
                <a:sym typeface="Arial"/>
              </a:rPr>
              <a:t>olume</a:t>
            </a:r>
            <a:r>
              <a:rPr lang="en-US" altLang="zh-TW" sz="1400">
                <a:latin typeface="Arial" panose="020B0604020202020204" pitchFamily="34" charset="0"/>
                <a:ea typeface="+mn-lt"/>
                <a:cs typeface="Arial" panose="020B0604020202020204" pitchFamily="34" charset="0"/>
                <a:sym typeface="Arial"/>
              </a:rPr>
              <a:t>.</a:t>
            </a:r>
            <a:endParaRPr lang="zh-CN" altLang="en-US" sz="1400">
              <a:latin typeface="Arial" panose="020B0604020202020204" pitchFamily="34" charset="0"/>
              <a:ea typeface="微軟正黑體"/>
              <a:cs typeface="Arial" panose="020B0604020202020204" pitchFamily="34" charset="0"/>
            </a:endParaRPr>
          </a:p>
        </p:txBody>
      </p:sp>
      <p:grpSp>
        <p:nvGrpSpPr>
          <p:cNvPr id="35" name="群組 34">
            <a:extLst>
              <a:ext uri="{FF2B5EF4-FFF2-40B4-BE49-F238E27FC236}">
                <a16:creationId xmlns:a16="http://schemas.microsoft.com/office/drawing/2014/main" id="{F5153FCA-30D9-4FE3-A1F1-36FE749D5CA7}"/>
              </a:ext>
            </a:extLst>
          </p:cNvPr>
          <p:cNvGrpSpPr/>
          <p:nvPr/>
        </p:nvGrpSpPr>
        <p:grpSpPr>
          <a:xfrm>
            <a:off x="6862102" y="3847437"/>
            <a:ext cx="5052707" cy="2624380"/>
            <a:chOff x="5967529" y="3847437"/>
            <a:chExt cx="5052707" cy="2624380"/>
          </a:xfrm>
        </p:grpSpPr>
        <p:sp>
          <p:nvSpPr>
            <p:cNvPr id="52" name="文字方塊 59">
              <a:extLst>
                <a:ext uri="{FF2B5EF4-FFF2-40B4-BE49-F238E27FC236}">
                  <a16:creationId xmlns:a16="http://schemas.microsoft.com/office/drawing/2014/main" id="{35820EE7-3C88-D040-A3EB-63FB40E3DCCA}"/>
                </a:ext>
              </a:extLst>
            </p:cNvPr>
            <p:cNvSpPr txBox="1"/>
            <p:nvPr/>
          </p:nvSpPr>
          <p:spPr>
            <a:xfrm>
              <a:off x="5967529" y="5505567"/>
              <a:ext cx="1391749" cy="276999"/>
            </a:xfrm>
            <a:prstGeom prst="rect">
              <a:avLst/>
            </a:prstGeom>
            <a:noFill/>
          </p:spPr>
          <p:txBody>
            <a:bodyPr wrap="square" rtlCol="0" anchor="t">
              <a:spAutoFit/>
            </a:bodyPr>
            <a:lstStyle/>
            <a:p>
              <a:pPr algn="ctr"/>
              <a:r>
                <a:rPr lang="en-US" altLang="zh-CN" sz="1200" b="1">
                  <a:latin typeface="Arial" panose="020B0604020202020204" pitchFamily="34" charset="0"/>
                  <a:ea typeface="微軟正黑體" panose="020B0604030504040204" pitchFamily="34" charset="-120"/>
                  <a:cs typeface="Arial" panose="020B0604020202020204" pitchFamily="34" charset="0"/>
                </a:rPr>
                <a:t>Local drives</a:t>
              </a:r>
              <a:endParaRPr lang="en-US"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30" name="圖片 11">
              <a:extLst>
                <a:ext uri="{FF2B5EF4-FFF2-40B4-BE49-F238E27FC236}">
                  <a16:creationId xmlns:a16="http://schemas.microsoft.com/office/drawing/2014/main" id="{033AD60F-2F54-6845-A930-762548946703}"/>
                </a:ext>
              </a:extLst>
            </p:cNvPr>
            <p:cNvPicPr>
              <a:picLocks noChangeAspect="1"/>
            </p:cNvPicPr>
            <p:nvPr/>
          </p:nvPicPr>
          <p:blipFill>
            <a:blip r:embed="rId6"/>
            <a:stretch>
              <a:fillRect/>
            </a:stretch>
          </p:blipFill>
          <p:spPr>
            <a:xfrm>
              <a:off x="7576778" y="5399034"/>
              <a:ext cx="1562719" cy="1072783"/>
            </a:xfrm>
            <a:prstGeom prst="rect">
              <a:avLst/>
            </a:prstGeom>
            <a:effectLst>
              <a:outerShdw blurRad="50800" dist="38100" dir="5400000" algn="t" rotWithShape="0">
                <a:prstClr val="black">
                  <a:alpha val="40000"/>
                </a:prstClr>
              </a:outerShdw>
            </a:effectLst>
          </p:spPr>
        </p:pic>
        <p:pic>
          <p:nvPicPr>
            <p:cNvPr id="31" name="圖片 18">
              <a:extLst>
                <a:ext uri="{FF2B5EF4-FFF2-40B4-BE49-F238E27FC236}">
                  <a16:creationId xmlns:a16="http://schemas.microsoft.com/office/drawing/2014/main" id="{87A7F279-B940-7D44-9D61-4252C71C1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2381" y="4445261"/>
              <a:ext cx="868973" cy="1082459"/>
            </a:xfrm>
            <a:prstGeom prst="rect">
              <a:avLst/>
            </a:prstGeom>
            <a:effectLst>
              <a:outerShdw blurRad="50800" dist="38100" dir="5400000" algn="t" rotWithShape="0">
                <a:prstClr val="black">
                  <a:alpha val="40000"/>
                </a:prstClr>
              </a:outerShdw>
            </a:effectLst>
          </p:spPr>
        </p:pic>
        <p:grpSp>
          <p:nvGrpSpPr>
            <p:cNvPr id="32" name="群組 21">
              <a:extLst>
                <a:ext uri="{FF2B5EF4-FFF2-40B4-BE49-F238E27FC236}">
                  <a16:creationId xmlns:a16="http://schemas.microsoft.com/office/drawing/2014/main" id="{C04E883D-6D4E-534B-96B4-01F50F57185C}"/>
                </a:ext>
              </a:extLst>
            </p:cNvPr>
            <p:cNvGrpSpPr/>
            <p:nvPr/>
          </p:nvGrpSpPr>
          <p:grpSpPr>
            <a:xfrm>
              <a:off x="7635209" y="3847437"/>
              <a:ext cx="1449576" cy="895359"/>
              <a:chOff x="5296072" y="2438860"/>
              <a:chExt cx="1269089" cy="783879"/>
            </a:xfrm>
          </p:grpSpPr>
          <p:pic>
            <p:nvPicPr>
              <p:cNvPr id="33" name="圖片 20">
                <a:extLst>
                  <a:ext uri="{FF2B5EF4-FFF2-40B4-BE49-F238E27FC236}">
                    <a16:creationId xmlns:a16="http://schemas.microsoft.com/office/drawing/2014/main" id="{A04EC1DD-D387-904F-A0B1-62A202A09D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34" name="圖片 16">
                <a:extLst>
                  <a:ext uri="{FF2B5EF4-FFF2-40B4-BE49-F238E27FC236}">
                    <a16:creationId xmlns:a16="http://schemas.microsoft.com/office/drawing/2014/main" id="{C1810225-CF4E-1949-BB64-84F556F6B1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grpSp>
          <p:nvGrpSpPr>
            <p:cNvPr id="37" name="群組 30">
              <a:extLst>
                <a:ext uri="{FF2B5EF4-FFF2-40B4-BE49-F238E27FC236}">
                  <a16:creationId xmlns:a16="http://schemas.microsoft.com/office/drawing/2014/main" id="{C9BF72C8-7B8F-144F-9DDE-BFE8965578A1}"/>
                </a:ext>
              </a:extLst>
            </p:cNvPr>
            <p:cNvGrpSpPr/>
            <p:nvPr/>
          </p:nvGrpSpPr>
          <p:grpSpPr>
            <a:xfrm>
              <a:off x="9365895" y="4341037"/>
              <a:ext cx="1636892" cy="1067131"/>
              <a:chOff x="7307786" y="3362271"/>
              <a:chExt cx="1168039" cy="761474"/>
            </a:xfrm>
          </p:grpSpPr>
          <p:grpSp>
            <p:nvGrpSpPr>
              <p:cNvPr id="38" name="群組 29">
                <a:extLst>
                  <a:ext uri="{FF2B5EF4-FFF2-40B4-BE49-F238E27FC236}">
                    <a16:creationId xmlns:a16="http://schemas.microsoft.com/office/drawing/2014/main" id="{35FA5C7B-15AB-E242-93C4-4673513EE3DD}"/>
                  </a:ext>
                </a:extLst>
              </p:cNvPr>
              <p:cNvGrpSpPr/>
              <p:nvPr/>
            </p:nvGrpSpPr>
            <p:grpSpPr>
              <a:xfrm>
                <a:off x="7307786" y="3556203"/>
                <a:ext cx="1168039" cy="567542"/>
                <a:chOff x="6990085" y="3443536"/>
                <a:chExt cx="1525161" cy="741066"/>
              </a:xfrm>
            </p:grpSpPr>
            <p:pic>
              <p:nvPicPr>
                <p:cNvPr id="40" name="圖片 26">
                  <a:extLst>
                    <a:ext uri="{FF2B5EF4-FFF2-40B4-BE49-F238E27FC236}">
                      <a16:creationId xmlns:a16="http://schemas.microsoft.com/office/drawing/2014/main" id="{B8826ECB-793E-E64E-B849-F5DD981D4B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41" name="圖片 28">
                  <a:extLst>
                    <a:ext uri="{FF2B5EF4-FFF2-40B4-BE49-F238E27FC236}">
                      <a16:creationId xmlns:a16="http://schemas.microsoft.com/office/drawing/2014/main" id="{4C26412B-87FA-3849-A925-0A14BDE907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39" name="圖片 23">
                <a:extLst>
                  <a:ext uri="{FF2B5EF4-FFF2-40B4-BE49-F238E27FC236}">
                    <a16:creationId xmlns:a16="http://schemas.microsoft.com/office/drawing/2014/main" id="{39378E24-2D30-6146-97C8-5C4D58FD2C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45" name="弧形 244">
              <a:extLst>
                <a:ext uri="{FF2B5EF4-FFF2-40B4-BE49-F238E27FC236}">
                  <a16:creationId xmlns:a16="http://schemas.microsoft.com/office/drawing/2014/main" id="{B4B58D24-AFED-304A-863B-45A9D7A896BE}"/>
                </a:ext>
              </a:extLst>
            </p:cNvPr>
            <p:cNvSpPr/>
            <p:nvPr/>
          </p:nvSpPr>
          <p:spPr>
            <a:xfrm rot="17557318">
              <a:off x="6768926" y="4001369"/>
              <a:ext cx="1219200" cy="1219200"/>
            </a:xfrm>
            <a:prstGeom prst="arc">
              <a:avLst>
                <a:gd name="adj1" fmla="val 16323179"/>
                <a:gd name="adj2" fmla="val 622454"/>
              </a:avLst>
            </a:prstGeom>
            <a:ln w="28575">
              <a:solidFill>
                <a:srgbClr val="3A576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弧形 62">
              <a:extLst>
                <a:ext uri="{FF2B5EF4-FFF2-40B4-BE49-F238E27FC236}">
                  <a16:creationId xmlns:a16="http://schemas.microsoft.com/office/drawing/2014/main" id="{99843927-50EC-3F4D-97DD-CC0B39B84903}"/>
                </a:ext>
              </a:extLst>
            </p:cNvPr>
            <p:cNvSpPr/>
            <p:nvPr/>
          </p:nvSpPr>
          <p:spPr>
            <a:xfrm rot="20575507">
              <a:off x="8559936" y="4065027"/>
              <a:ext cx="1219200" cy="1219200"/>
            </a:xfrm>
            <a:prstGeom prst="arc">
              <a:avLst>
                <a:gd name="adj1" fmla="val 16200000"/>
                <a:gd name="adj2" fmla="val 21582801"/>
              </a:avLst>
            </a:prstGeom>
            <a:ln w="28575">
              <a:solidFill>
                <a:srgbClr val="3A576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弧形 63">
              <a:extLst>
                <a:ext uri="{FF2B5EF4-FFF2-40B4-BE49-F238E27FC236}">
                  <a16:creationId xmlns:a16="http://schemas.microsoft.com/office/drawing/2014/main" id="{E1111368-112F-C442-B94E-5CB24D530E2C}"/>
                </a:ext>
              </a:extLst>
            </p:cNvPr>
            <p:cNvSpPr/>
            <p:nvPr/>
          </p:nvSpPr>
          <p:spPr>
            <a:xfrm rot="9448614">
              <a:off x="6689945" y="5134703"/>
              <a:ext cx="1219200" cy="1219200"/>
            </a:xfrm>
            <a:prstGeom prst="arc">
              <a:avLst>
                <a:gd name="adj1" fmla="val 16200000"/>
                <a:gd name="adj2" fmla="val 21582801"/>
              </a:avLst>
            </a:prstGeom>
            <a:ln w="28575">
              <a:solidFill>
                <a:schemeClr val="accent1">
                  <a:lumMod val="40000"/>
                  <a:lumOff val="6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文字方塊 243">
              <a:extLst>
                <a:ext uri="{FF2B5EF4-FFF2-40B4-BE49-F238E27FC236}">
                  <a16:creationId xmlns:a16="http://schemas.microsoft.com/office/drawing/2014/main" id="{345E951D-31BF-FF4D-8D63-D2252536E06D}"/>
                </a:ext>
              </a:extLst>
            </p:cNvPr>
            <p:cNvSpPr txBox="1"/>
            <p:nvPr/>
          </p:nvSpPr>
          <p:spPr>
            <a:xfrm>
              <a:off x="7462796" y="4743297"/>
              <a:ext cx="1796991" cy="276999"/>
            </a:xfrm>
            <a:prstGeom prst="rect">
              <a:avLst/>
            </a:prstGeom>
            <a:noFill/>
          </p:spPr>
          <p:txBody>
            <a:bodyPr wrap="square" rtlCol="0" anchor="t">
              <a:spAutoFit/>
            </a:bodyPr>
            <a:lstStyle/>
            <a:p>
              <a:pPr algn="ctr"/>
              <a:r>
                <a:rPr lang="en-US" altLang="zh-CN" sz="1200" b="1">
                  <a:latin typeface="Arial" panose="020B0604020202020204" pitchFamily="34" charset="0"/>
                  <a:ea typeface="微軟正黑體" panose="020B0604030504040204" pitchFamily="34" charset="-120"/>
                  <a:cs typeface="Arial" panose="020B0604020202020204" pitchFamily="34" charset="0"/>
                </a:rPr>
                <a:t>Removeable drives</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53" name="文字方塊 60">
              <a:extLst>
                <a:ext uri="{FF2B5EF4-FFF2-40B4-BE49-F238E27FC236}">
                  <a16:creationId xmlns:a16="http://schemas.microsoft.com/office/drawing/2014/main" id="{F590FB0A-1BC9-4E4D-9FB0-1F50C45D1C83}"/>
                </a:ext>
              </a:extLst>
            </p:cNvPr>
            <p:cNvSpPr txBox="1"/>
            <p:nvPr/>
          </p:nvSpPr>
          <p:spPr>
            <a:xfrm>
              <a:off x="9421281" y="5409672"/>
              <a:ext cx="1598955" cy="461665"/>
            </a:xfrm>
            <a:prstGeom prst="rect">
              <a:avLst/>
            </a:prstGeom>
            <a:noFill/>
          </p:spPr>
          <p:txBody>
            <a:bodyPr wrap="square" rtlCol="0" anchor="t">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rPr>
                <a:t>Cloud / </a:t>
              </a:r>
              <a:r>
                <a:rPr lang="en" altLang="zh-TW" sz="1200" b="1">
                  <a:latin typeface="Arial" panose="020B0604020202020204" pitchFamily="34" charset="0"/>
                  <a:ea typeface="微軟正黑體" panose="020B0604030504040204" pitchFamily="34" charset="-120"/>
                  <a:cs typeface="Arial" panose="020B0604020202020204" pitchFamily="34" charset="0"/>
                </a:rPr>
                <a:t>NAS
</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grpSp>
      <p:graphicFrame>
        <p:nvGraphicFramePr>
          <p:cNvPr id="54" name="表格 3">
            <a:extLst>
              <a:ext uri="{FF2B5EF4-FFF2-40B4-BE49-F238E27FC236}">
                <a16:creationId xmlns:a16="http://schemas.microsoft.com/office/drawing/2014/main" id="{F5303C13-8C2D-4F5D-A42B-2D2BFE612AD4}"/>
              </a:ext>
            </a:extLst>
          </p:cNvPr>
          <p:cNvGraphicFramePr>
            <a:graphicFrameLocks noGrp="1"/>
          </p:cNvGraphicFramePr>
          <p:nvPr>
            <p:extLst>
              <p:ext uri="{D42A27DB-BD31-4B8C-83A1-F6EECF244321}">
                <p14:modId xmlns:p14="http://schemas.microsoft.com/office/powerpoint/2010/main" val="1943405513"/>
              </p:ext>
            </p:extLst>
          </p:nvPr>
        </p:nvGraphicFramePr>
        <p:xfrm>
          <a:off x="457487" y="4088673"/>
          <a:ext cx="6221185" cy="940339"/>
        </p:xfrm>
        <a:graphic>
          <a:graphicData uri="http://schemas.openxmlformats.org/drawingml/2006/table">
            <a:tbl>
              <a:tblPr firstRow="1" bandRow="1"/>
              <a:tblGrid>
                <a:gridCol w="1748138">
                  <a:extLst>
                    <a:ext uri="{9D8B030D-6E8A-4147-A177-3AD203B41FA5}">
                      <a16:colId xmlns:a16="http://schemas.microsoft.com/office/drawing/2014/main" val="2714073669"/>
                    </a:ext>
                  </a:extLst>
                </a:gridCol>
                <a:gridCol w="1970314">
                  <a:extLst>
                    <a:ext uri="{9D8B030D-6E8A-4147-A177-3AD203B41FA5}">
                      <a16:colId xmlns:a16="http://schemas.microsoft.com/office/drawing/2014/main" val="3829529322"/>
                    </a:ext>
                  </a:extLst>
                </a:gridCol>
                <a:gridCol w="2502733">
                  <a:extLst>
                    <a:ext uri="{9D8B030D-6E8A-4147-A177-3AD203B41FA5}">
                      <a16:colId xmlns:a16="http://schemas.microsoft.com/office/drawing/2014/main" val="3150085459"/>
                    </a:ext>
                  </a:extLst>
                </a:gridCol>
              </a:tblGrid>
              <a:tr h="365773">
                <a:tc>
                  <a:txBody>
                    <a:bodyPr/>
                    <a:lstStyle/>
                    <a:p>
                      <a:pPr marL="0" marR="0" lvl="0" indent="0" algn="ctr" defTabSz="914400" rtl="0" eaLnBrk="1" latinLnBrk="0" hangingPunct="1">
                        <a:spcBef>
                          <a:spcPts val="0"/>
                        </a:spcBef>
                        <a:spcAft>
                          <a:spcPts val="0"/>
                        </a:spcAft>
                        <a:buNone/>
                      </a:pPr>
                      <a:r>
                        <a:rPr lang="en-US" altLang="zh-TW" sz="1600" b="0" kern="1200">
                          <a:solidFill>
                            <a:schemeClr val="bg1"/>
                          </a:solidFill>
                          <a:effectLst/>
                          <a:latin typeface="Arial" panose="020B0604020202020204" pitchFamily="34" charset="0"/>
                          <a:ea typeface="微軟正黑體" panose="020B0604030504040204" pitchFamily="34" charset="-120"/>
                          <a:cs typeface="Arial" pitchFamily="34" charset="0"/>
                          <a:sym typeface="Arial" panose="020B0604020202020204" pitchFamily="34" charset="0"/>
                        </a:rPr>
                        <a:t>RAM</a:t>
                      </a:r>
                      <a:r>
                        <a:rPr lang="en-US" altLang="zh-TW" sz="1600" b="1" kern="1200">
                          <a:solidFill>
                            <a:schemeClr val="bg1"/>
                          </a:solidFill>
                          <a:effectLst/>
                          <a:latin typeface="Arial" panose="020B0604020202020204" pitchFamily="34" charset="0"/>
                          <a:ea typeface="微軟正黑體" panose="020B0604030504040204" pitchFamily="34" charset="-120"/>
                          <a:cs typeface="Arial" pitchFamily="34" charset="0"/>
                          <a:sym typeface="Arial" panose="020B0604020202020204" pitchFamily="34" charset="0"/>
                        </a:rPr>
                        <a:t> Size</a:t>
                      </a:r>
                      <a:endParaRPr lang="zh-TW" altLang="en-US" sz="1600" b="1" kern="1200">
                        <a:solidFill>
                          <a:schemeClr val="bg1"/>
                        </a:solidFill>
                        <a:effectLst/>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121933" marR="121933" marT="60967" marB="6096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0E00"/>
                    </a:solidFill>
                  </a:tcPr>
                </a:tc>
                <a:tc>
                  <a:txBody>
                    <a:bodyPr/>
                    <a:lstStyle/>
                    <a:p>
                      <a:pPr marL="0" marR="0" lvl="0" indent="0" algn="ctr" rtl="0" eaLnBrk="1" latinLnBrk="0" hangingPunct="1">
                        <a:spcBef>
                          <a:spcPts val="0"/>
                        </a:spcBef>
                        <a:spcAft>
                          <a:spcPts val="0"/>
                        </a:spcAft>
                        <a:buNone/>
                      </a:pPr>
                      <a:r>
                        <a:rPr lang="zh-TW" altLang="en-US" sz="1400" b="1" kern="1200">
                          <a:solidFill>
                            <a:schemeClr val="bg1"/>
                          </a:solidFill>
                          <a:effectLst/>
                          <a:latin typeface="Arial" panose="020B0604020202020204" pitchFamily="34" charset="0"/>
                          <a:ea typeface="微軟正黑體"/>
                          <a:cs typeface="Arial" panose="020B0604020202020204" pitchFamily="34" charset="0"/>
                        </a:rPr>
                        <a:t>Maximum Total Snapshot Number</a:t>
                      </a:r>
                      <a:endParaRPr lang="zh-TW" altLang="en-US" sz="1400" b="1" kern="1200">
                        <a:solidFill>
                          <a:schemeClr val="bg1"/>
                        </a:solidFill>
                        <a:effectLst/>
                        <a:latin typeface="Arial" panose="020B0604020202020204" pitchFamily="34" charset="0"/>
                        <a:ea typeface="微軟正黑體"/>
                        <a:cs typeface="Arial" panose="020B0604020202020204" pitchFamily="34" charset="0"/>
                        <a:sym typeface="Microsoft JhengHei"/>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0E00"/>
                    </a:solidFill>
                  </a:tcPr>
                </a:tc>
                <a:tc>
                  <a:txBody>
                    <a:bodyPr/>
                    <a:lstStyle/>
                    <a:p>
                      <a:pPr marL="0" marR="0" lvl="0" indent="0" algn="ctr">
                        <a:spcBef>
                          <a:spcPts val="0"/>
                        </a:spcBef>
                        <a:spcAft>
                          <a:spcPts val="0"/>
                        </a:spcAft>
                        <a:buNone/>
                      </a:pPr>
                      <a:r>
                        <a:rPr lang="zh-TW" altLang="en-US" sz="1400" b="1" kern="1200">
                          <a:solidFill>
                            <a:schemeClr val="bg1"/>
                          </a:solidFill>
                          <a:effectLst/>
                          <a:latin typeface="Arial" panose="020B0604020202020204" pitchFamily="34" charset="0"/>
                          <a:ea typeface="微軟正黑體"/>
                          <a:cs typeface="Arial" panose="020B0604020202020204" pitchFamily="34" charset="0"/>
                        </a:rPr>
                        <a:t>Maximum Snapshot Number per Volume/LUN</a:t>
                      </a:r>
                      <a:endParaRPr lang="zh-TW" altLang="en-US" sz="1400" b="1"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Microsoft JhengHei"/>
                      </a:endParaRPr>
                    </a:p>
                  </a:txBody>
                  <a:tcPr marL="121933" marR="121933" marT="60967" marB="60967"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0E00"/>
                    </a:solidFill>
                  </a:tcPr>
                </a:tc>
                <a:extLst>
                  <a:ext uri="{0D108BD9-81ED-4DB2-BD59-A6C34878D82A}">
                    <a16:rowId xmlns:a16="http://schemas.microsoft.com/office/drawing/2014/main" val="2364017304"/>
                  </a:ext>
                </a:extLst>
              </a:tr>
              <a:tr h="391685">
                <a:tc>
                  <a:txBody>
                    <a:bodyPr/>
                    <a:lstStyle/>
                    <a:p>
                      <a:pPr marL="0" marR="0" lvl="0" indent="0" algn="ctr" defTabSz="914400" rtl="0" eaLnBrk="1" latinLnBrk="0" hangingPunct="1">
                        <a:spcBef>
                          <a:spcPts val="0"/>
                        </a:spcBef>
                        <a:spcAft>
                          <a:spcPts val="0"/>
                        </a:spcAft>
                        <a:buNone/>
                      </a:pPr>
                      <a:r>
                        <a:rPr lang="zh-TW" altLang="en-US" sz="1600" b="0" kern="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4GB</a:t>
                      </a:r>
                      <a:r>
                        <a:rPr lang="en-US" altLang="zh-TW" sz="1600" b="0" kern="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and more</a:t>
                      </a:r>
                      <a:endParaRPr lang="zh-TW" altLang="en-US" sz="1600" b="1" kern="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121933" marR="121933" marT="60967" marB="6096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9933"/>
                    </a:solidFill>
                  </a:tcPr>
                </a:tc>
                <a:tc>
                  <a:txBody>
                    <a:bodyPr/>
                    <a:lstStyle/>
                    <a:p>
                      <a:pPr marL="0" marR="0" lvl="0" indent="0" algn="ctr" defTabSz="914400" rtl="0" eaLnBrk="1" latinLnBrk="0" hangingPunct="1">
                        <a:spcBef>
                          <a:spcPts val="0"/>
                        </a:spcBef>
                        <a:spcAft>
                          <a:spcPts val="0"/>
                        </a:spcAft>
                        <a:buNone/>
                      </a:pPr>
                      <a:r>
                        <a:rPr lang="en-US" altLang="zh-TW" sz="1600" b="0" kern="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1,024</a:t>
                      </a:r>
                      <a:endParaRPr lang="zh-TW" altLang="en-US" sz="1600" b="0" kern="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9933"/>
                    </a:solidFill>
                  </a:tcPr>
                </a:tc>
                <a:tc>
                  <a:txBody>
                    <a:bodyPr/>
                    <a:lstStyle/>
                    <a:p>
                      <a:pPr marL="0" marR="0" lvl="0" indent="0" algn="ctr" defTabSz="914400" rtl="0" eaLnBrk="1" latinLnBrk="0" hangingPunct="1">
                        <a:spcBef>
                          <a:spcPts val="0"/>
                        </a:spcBef>
                        <a:spcAft>
                          <a:spcPts val="0"/>
                        </a:spcAft>
                        <a:buNone/>
                      </a:pPr>
                      <a:r>
                        <a:rPr lang="zh-TW" altLang="en-US" sz="1600" b="0" kern="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256</a:t>
                      </a:r>
                    </a:p>
                  </a:txBody>
                  <a:tcPr marL="121933" marR="121933" marT="60967" marB="60967"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9933"/>
                    </a:solidFill>
                  </a:tcPr>
                </a:tc>
                <a:extLst>
                  <a:ext uri="{0D108BD9-81ED-4DB2-BD59-A6C34878D82A}">
                    <a16:rowId xmlns:a16="http://schemas.microsoft.com/office/drawing/2014/main" val="4105057157"/>
                  </a:ext>
                </a:extLst>
              </a:tr>
            </a:tbl>
          </a:graphicData>
        </a:graphic>
      </p:graphicFrame>
    </p:spTree>
    <p:extLst>
      <p:ext uri="{BB962C8B-B14F-4D97-AF65-F5344CB8AC3E}">
        <p14:creationId xmlns:p14="http://schemas.microsoft.com/office/powerpoint/2010/main" val="287539892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a:extLst>
              <a:ext uri="{FF2B5EF4-FFF2-40B4-BE49-F238E27FC236}">
                <a16:creationId xmlns:a16="http://schemas.microsoft.com/office/drawing/2014/main" id="{022D65C4-5B4B-5B42-9DD2-50B4A9AAF0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93093" y="5175493"/>
            <a:ext cx="3267285" cy="984865"/>
          </a:xfrm>
          <a:prstGeom prst="rect">
            <a:avLst/>
          </a:prstGeom>
        </p:spPr>
      </p:pic>
      <p:pic>
        <p:nvPicPr>
          <p:cNvPr id="36" name="圖片 35" descr="一張含有 室內, 螢幕, 監視器, 直立的 的圖片&#10;&#10;自動產生的描述">
            <a:extLst>
              <a:ext uri="{FF2B5EF4-FFF2-40B4-BE49-F238E27FC236}">
                <a16:creationId xmlns:a16="http://schemas.microsoft.com/office/drawing/2014/main" id="{D60F0485-EB49-9245-A9D9-6C76377737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6604" y="5354130"/>
            <a:ext cx="2805619" cy="596060"/>
          </a:xfrm>
          <a:prstGeom prst="rect">
            <a:avLst/>
          </a:prstGeom>
        </p:spPr>
      </p:pic>
      <p:sp>
        <p:nvSpPr>
          <p:cNvPr id="2" name="Title 1">
            <a:extLst>
              <a:ext uri="{FF2B5EF4-FFF2-40B4-BE49-F238E27FC236}">
                <a16:creationId xmlns:a16="http://schemas.microsoft.com/office/drawing/2014/main" id="{E60CD840-F979-422A-9A60-FEE44F537A9F}"/>
              </a:ext>
            </a:extLst>
          </p:cNvPr>
          <p:cNvSpPr>
            <a:spLocks noGrp="1"/>
          </p:cNvSpPr>
          <p:nvPr>
            <p:ph type="title"/>
          </p:nvPr>
        </p:nvSpPr>
        <p:spPr/>
        <p:txBody>
          <a:bodyPr>
            <a:normAutofit/>
          </a:bodyPr>
          <a:lstStyle/>
          <a:p>
            <a:r>
              <a:rPr lang="en-US" altLang="zh-CN" sz="3600">
                <a:latin typeface="Arial" panose="020B0604020202020204" pitchFamily="34" charset="0"/>
                <a:cs typeface="Arial" panose="020B0604020202020204" pitchFamily="34" charset="0"/>
              </a:rPr>
              <a:t>Free macOS Time Machine backup supporting </a:t>
            </a:r>
            <a:br>
              <a:rPr lang="en-US" altLang="zh-CN" sz="3600">
                <a:latin typeface="Arial" panose="020B0604020202020204" pitchFamily="34" charset="0"/>
                <a:cs typeface="Arial" panose="020B0604020202020204" pitchFamily="34" charset="0"/>
              </a:rPr>
            </a:br>
            <a:r>
              <a:rPr lang="en-US" altLang="zh-CN" sz="3600">
                <a:latin typeface="Arial" panose="020B0604020202020204" pitchFamily="34" charset="0"/>
                <a:cs typeface="Arial" panose="020B0604020202020204" pitchFamily="34" charset="0"/>
              </a:rPr>
              <a:t>multiple users to reduce extra business expenses</a:t>
            </a:r>
            <a:endParaRPr lang="ja-JP" altLang="en-US" sz="3600">
              <a:latin typeface="Arial" panose="020B0604020202020204" pitchFamily="34" charset="0"/>
              <a:sym typeface="Arial" panose="020B0604020202020204" pitchFamily="34" charset="0"/>
            </a:endParaRPr>
          </a:p>
        </p:txBody>
      </p:sp>
      <p:sp>
        <p:nvSpPr>
          <p:cNvPr id="8" name="文字方塊 7">
            <a:extLst>
              <a:ext uri="{FF2B5EF4-FFF2-40B4-BE49-F238E27FC236}">
                <a16:creationId xmlns:a16="http://schemas.microsoft.com/office/drawing/2014/main" id="{E49B1178-9553-44D8-9E65-FDD3E521E128}"/>
              </a:ext>
            </a:extLst>
          </p:cNvPr>
          <p:cNvSpPr txBox="1"/>
          <p:nvPr/>
        </p:nvSpPr>
        <p:spPr>
          <a:xfrm>
            <a:off x="1241915" y="1751286"/>
            <a:ext cx="9708170" cy="840551"/>
          </a:xfrm>
          <a:prstGeom prst="rect">
            <a:avLst/>
          </a:prstGeom>
          <a:noFill/>
        </p:spPr>
        <p:txBody>
          <a:bodyPr wrap="square" rtlCol="0">
            <a:spAutoFit/>
          </a:bodyPr>
          <a:lstStyle/>
          <a:p>
            <a:pPr>
              <a:lnSpc>
                <a:spcPts val="3100"/>
              </a:lnSpc>
            </a:pPr>
            <a:r>
              <a:rPr lang="ja-JP" altLang="en-US">
                <a:latin typeface="Arial" panose="020B0604020202020204" pitchFamily="34" charset="0"/>
                <a:ea typeface="微軟正黑體"/>
                <a:cs typeface="Arial" panose="020B0604020202020204" pitchFamily="34" charset="0"/>
              </a:rPr>
              <a:t>Copy Time Machine Backup file to NAS via HBS 3, and then synchronize the data from NAS to an external device </a:t>
            </a:r>
            <a:r>
              <a:rPr lang="en-US" altLang="ja-JP">
                <a:latin typeface="Arial" panose="020B0604020202020204" pitchFamily="34" charset="0"/>
                <a:ea typeface="微軟正黑體"/>
                <a:cs typeface="Arial" panose="020B0604020202020204" pitchFamily="34" charset="0"/>
              </a:rPr>
              <a:t>or the cloud</a:t>
            </a:r>
            <a:r>
              <a:rPr lang="ja-JP" altLang="en-US">
                <a:latin typeface="Arial" panose="020B0604020202020204" pitchFamily="34" charset="0"/>
                <a:ea typeface="微軟正黑體"/>
                <a:cs typeface="Arial" panose="020B0604020202020204" pitchFamily="34" charset="0"/>
              </a:rPr>
              <a:t>, e</a:t>
            </a:r>
            <a:r>
              <a:rPr lang="en-US" altLang="ja-JP">
                <a:latin typeface="Arial" panose="020B0604020202020204" pitchFamily="34" charset="0"/>
                <a:ea typeface="微軟正黑體"/>
                <a:cs typeface="Arial" panose="020B0604020202020204" pitchFamily="34" charset="0"/>
              </a:rPr>
              <a:t>.</a:t>
            </a:r>
            <a:r>
              <a:rPr lang="ja-JP" altLang="en-US">
                <a:latin typeface="Arial" panose="020B0604020202020204" pitchFamily="34" charset="0"/>
                <a:ea typeface="微軟正黑體"/>
                <a:cs typeface="Arial" panose="020B0604020202020204" pitchFamily="34" charset="0"/>
              </a:rPr>
              <a:t>g. T</a:t>
            </a:r>
            <a:r>
              <a:rPr lang="en-US" altLang="ja-JP">
                <a:latin typeface="Arial" panose="020B0604020202020204" pitchFamily="34" charset="0"/>
                <a:ea typeface="微軟正黑體"/>
                <a:cs typeface="Arial" panose="020B0604020202020204" pitchFamily="34" charset="0"/>
              </a:rPr>
              <a:t>L-R1200C-RP</a:t>
            </a:r>
            <a:r>
              <a:rPr lang="ja-JP" altLang="en-US">
                <a:latin typeface="Arial" panose="020B0604020202020204" pitchFamily="34" charset="0"/>
                <a:ea typeface="微軟正黑體"/>
                <a:cs typeface="Arial" panose="020B0604020202020204" pitchFamily="34" charset="0"/>
              </a:rPr>
              <a:t> USB </a:t>
            </a:r>
            <a:r>
              <a:rPr lang="en-US" altLang="ja-JP">
                <a:latin typeface="Arial" panose="020B0604020202020204" pitchFamily="34" charset="0"/>
                <a:ea typeface="微軟正黑體"/>
                <a:cs typeface="Arial" panose="020B0604020202020204" pitchFamily="34" charset="0"/>
              </a:rPr>
              <a:t>3.2 Gen 2 JBOD</a:t>
            </a:r>
            <a:endParaRPr lang="ja-JP" altLang="en-US">
              <a:latin typeface="Arial" panose="020B0604020202020204" pitchFamily="34" charset="0"/>
              <a:ea typeface="微軟正黑體"/>
              <a:cs typeface="Arial" panose="020B0604020202020204" pitchFamily="34" charset="0"/>
            </a:endParaRPr>
          </a:p>
        </p:txBody>
      </p:sp>
      <p:pic>
        <p:nvPicPr>
          <p:cNvPr id="57" name="圖片 56">
            <a:extLst>
              <a:ext uri="{FF2B5EF4-FFF2-40B4-BE49-F238E27FC236}">
                <a16:creationId xmlns:a16="http://schemas.microsoft.com/office/drawing/2014/main" id="{3EC5DFB7-6EEF-4625-BB5F-3C356C1ED3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378115" y="5853946"/>
            <a:ext cx="3267285" cy="166603"/>
          </a:xfrm>
          <a:prstGeom prst="rect">
            <a:avLst/>
          </a:prstGeom>
        </p:spPr>
      </p:pic>
      <p:pic>
        <p:nvPicPr>
          <p:cNvPr id="66" name="圖片 65" descr="一張含有 螢幕擷取畫面 的圖片&#10;&#10;描述是以非常高的可信度產生">
            <a:extLst>
              <a:ext uri="{FF2B5EF4-FFF2-40B4-BE49-F238E27FC236}">
                <a16:creationId xmlns:a16="http://schemas.microsoft.com/office/drawing/2014/main" id="{A253FF1B-40CB-431B-8FE7-85E4DB54B6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973" y="4788826"/>
            <a:ext cx="2546983" cy="1432909"/>
          </a:xfrm>
          <a:prstGeom prst="rect">
            <a:avLst/>
          </a:prstGeom>
        </p:spPr>
      </p:pic>
      <p:pic>
        <p:nvPicPr>
          <p:cNvPr id="67" name="圖片 26">
            <a:extLst>
              <a:ext uri="{FF2B5EF4-FFF2-40B4-BE49-F238E27FC236}">
                <a16:creationId xmlns:a16="http://schemas.microsoft.com/office/drawing/2014/main" id="{B8FEF67B-D769-4CF9-9191-2127B6C83A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3231" y="5580094"/>
            <a:ext cx="652780" cy="621665"/>
          </a:xfrm>
          <a:prstGeom prst="rect">
            <a:avLst/>
          </a:prstGeom>
        </p:spPr>
      </p:pic>
      <p:sp>
        <p:nvSpPr>
          <p:cNvPr id="68" name="Google Shape;157;p22">
            <a:extLst>
              <a:ext uri="{FF2B5EF4-FFF2-40B4-BE49-F238E27FC236}">
                <a16:creationId xmlns:a16="http://schemas.microsoft.com/office/drawing/2014/main" id="{AF2F8C74-EFDF-43DF-BF5A-5191DB2FE414}"/>
              </a:ext>
            </a:extLst>
          </p:cNvPr>
          <p:cNvSpPr txBox="1"/>
          <p:nvPr/>
        </p:nvSpPr>
        <p:spPr>
          <a:xfrm>
            <a:off x="1241915" y="6160358"/>
            <a:ext cx="2288800" cy="4512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Mac Time Machine</a:t>
            </a:r>
            <a:endParaRPr 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9" name="圖片 41" descr="一張含有 螢幕擷取畫面 的圖片&#10;&#10;描述是以高可信度產生">
            <a:extLst>
              <a:ext uri="{FF2B5EF4-FFF2-40B4-BE49-F238E27FC236}">
                <a16:creationId xmlns:a16="http://schemas.microsoft.com/office/drawing/2014/main" id="{BFF33F3E-593D-4455-BEB7-64A3306C3B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18791" y="4635037"/>
            <a:ext cx="125236" cy="765885"/>
          </a:xfrm>
          <a:prstGeom prst="rect">
            <a:avLst/>
          </a:prstGeom>
        </p:spPr>
      </p:pic>
      <p:pic>
        <p:nvPicPr>
          <p:cNvPr id="70" name="圖片 80">
            <a:extLst>
              <a:ext uri="{FF2B5EF4-FFF2-40B4-BE49-F238E27FC236}">
                <a16:creationId xmlns:a16="http://schemas.microsoft.com/office/drawing/2014/main" id="{7EABCEB7-4251-46B4-831A-03B99DC8CDC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5999" y="4702003"/>
            <a:ext cx="442633" cy="663951"/>
          </a:xfrm>
          <a:prstGeom prst="rect">
            <a:avLst/>
          </a:prstGeom>
        </p:spPr>
      </p:pic>
      <p:sp>
        <p:nvSpPr>
          <p:cNvPr id="72" name="Google Shape;158;p22">
            <a:extLst>
              <a:ext uri="{FF2B5EF4-FFF2-40B4-BE49-F238E27FC236}">
                <a16:creationId xmlns:a16="http://schemas.microsoft.com/office/drawing/2014/main" id="{7381F5B6-B182-4293-868C-F86EA88D58AD}"/>
              </a:ext>
            </a:extLst>
          </p:cNvPr>
          <p:cNvSpPr txBox="1"/>
          <p:nvPr/>
        </p:nvSpPr>
        <p:spPr>
          <a:xfrm>
            <a:off x="8976702" y="6160358"/>
            <a:ext cx="1734649"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TL-R1200C-RP</a:t>
            </a:r>
          </a:p>
        </p:txBody>
      </p:sp>
      <p:pic>
        <p:nvPicPr>
          <p:cNvPr id="80" name="圖片 79">
            <a:extLst>
              <a:ext uri="{FF2B5EF4-FFF2-40B4-BE49-F238E27FC236}">
                <a16:creationId xmlns:a16="http://schemas.microsoft.com/office/drawing/2014/main" id="{E45D1DEB-0111-4B2F-8088-497CCE0E38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52392" y="4737888"/>
            <a:ext cx="648000" cy="648000"/>
          </a:xfrm>
          <a:prstGeom prst="rect">
            <a:avLst/>
          </a:prstGeom>
          <a:effectLst>
            <a:outerShdw blurRad="38100" dist="38100" dir="2700000" algn="tl" rotWithShape="0">
              <a:prstClr val="black">
                <a:alpha val="60000"/>
              </a:prstClr>
            </a:outerShdw>
          </a:effectLst>
        </p:spPr>
      </p:pic>
      <p:pic>
        <p:nvPicPr>
          <p:cNvPr id="81" name="Google Shape;127;p18">
            <a:extLst>
              <a:ext uri="{FF2B5EF4-FFF2-40B4-BE49-F238E27FC236}">
                <a16:creationId xmlns:a16="http://schemas.microsoft.com/office/drawing/2014/main" id="{2BDCF09B-EABB-4778-8C79-82B5E98F77AB}"/>
              </a:ext>
            </a:extLst>
          </p:cNvPr>
          <p:cNvPicPr preferRelativeResize="0"/>
          <p:nvPr/>
        </p:nvPicPr>
        <p:blipFill>
          <a:blip r:embed="rId11" cstate="screen">
            <a:extLst>
              <a:ext uri="{28A0092B-C50C-407E-A947-70E740481C1C}">
                <a14:useLocalDpi xmlns:a14="http://schemas.microsoft.com/office/drawing/2010/main"/>
              </a:ext>
            </a:extLst>
          </a:blip>
          <a:stretch>
            <a:fillRect/>
          </a:stretch>
        </p:blipFill>
        <p:spPr>
          <a:xfrm>
            <a:off x="849821" y="4434407"/>
            <a:ext cx="720000" cy="720000"/>
          </a:xfrm>
          <a:prstGeom prst="rect">
            <a:avLst/>
          </a:prstGeom>
          <a:noFill/>
          <a:ln>
            <a:noFill/>
          </a:ln>
          <a:effectLst>
            <a:outerShdw blurRad="50800" dist="38100" dir="2700000" algn="tl" rotWithShape="0">
              <a:prstClr val="black">
                <a:alpha val="40000"/>
              </a:prstClr>
            </a:outerShdw>
          </a:effectLst>
        </p:spPr>
      </p:pic>
      <p:pic>
        <p:nvPicPr>
          <p:cNvPr id="77" name="圖片 76" hidden="1">
            <a:extLst>
              <a:ext uri="{FF2B5EF4-FFF2-40B4-BE49-F238E27FC236}">
                <a16:creationId xmlns:a16="http://schemas.microsoft.com/office/drawing/2014/main" id="{A25B8B97-C344-44ED-A11C-B5039151CE82}"/>
              </a:ext>
            </a:extLst>
          </p:cNvPr>
          <p:cNvPicPr>
            <a:picLocks noChangeAspect="1"/>
          </p:cNvPicPr>
          <p:nvPr/>
        </p:nvPicPr>
        <p:blipFill>
          <a:blip r:embed="rId12" cstate="screen">
            <a:duotone>
              <a:prstClr val="black"/>
              <a:schemeClr val="accent6">
                <a:tint val="45000"/>
                <a:satMod val="400000"/>
              </a:schemeClr>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597622" y="3192530"/>
            <a:ext cx="2613963" cy="1178832"/>
          </a:xfrm>
          <a:prstGeom prst="rect">
            <a:avLst/>
          </a:prstGeom>
        </p:spPr>
      </p:pic>
      <p:pic>
        <p:nvPicPr>
          <p:cNvPr id="78" name="圖片 77" hidden="1">
            <a:extLst>
              <a:ext uri="{FF2B5EF4-FFF2-40B4-BE49-F238E27FC236}">
                <a16:creationId xmlns:a16="http://schemas.microsoft.com/office/drawing/2014/main" id="{4C3D4F94-5E58-4AD2-854E-B88FE8F27F44}"/>
              </a:ext>
            </a:extLst>
          </p:cNvPr>
          <p:cNvPicPr>
            <a:picLocks noChangeAspect="1"/>
          </p:cNvPicPr>
          <p:nvPr/>
        </p:nvPicPr>
        <p:blipFill>
          <a:blip r:embed="rId12" cstate="screen">
            <a:duotone>
              <a:prstClr val="black"/>
              <a:schemeClr val="accent6">
                <a:tint val="45000"/>
                <a:satMod val="400000"/>
              </a:schemeClr>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203564" y="3184410"/>
            <a:ext cx="2613963" cy="1178832"/>
          </a:xfrm>
          <a:prstGeom prst="rect">
            <a:avLst/>
          </a:prstGeom>
        </p:spPr>
      </p:pic>
      <p:sp>
        <p:nvSpPr>
          <p:cNvPr id="83" name="矩形: 圓角 82">
            <a:extLst>
              <a:ext uri="{FF2B5EF4-FFF2-40B4-BE49-F238E27FC236}">
                <a16:creationId xmlns:a16="http://schemas.microsoft.com/office/drawing/2014/main" id="{602981E1-6DCC-4D8E-82E1-C7733D5060BD}"/>
              </a:ext>
            </a:extLst>
          </p:cNvPr>
          <p:cNvSpPr/>
          <p:nvPr/>
        </p:nvSpPr>
        <p:spPr>
          <a:xfrm>
            <a:off x="1203564" y="3278689"/>
            <a:ext cx="2956430" cy="947127"/>
          </a:xfrm>
          <a:prstGeom prst="roundRect">
            <a:avLst>
              <a:gd name="adj" fmla="val 740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6" name="圖片 75" hidden="1">
            <a:extLst>
              <a:ext uri="{FF2B5EF4-FFF2-40B4-BE49-F238E27FC236}">
                <a16:creationId xmlns:a16="http://schemas.microsoft.com/office/drawing/2014/main" id="{46B7D00C-8E1E-4235-8DF5-59CD0A7909B1}"/>
              </a:ext>
            </a:extLst>
          </p:cNvPr>
          <p:cNvPicPr>
            <a:picLocks noChangeAspect="1"/>
          </p:cNvPicPr>
          <p:nvPr/>
        </p:nvPicPr>
        <p:blipFill>
          <a:blip r:embed="rId12" cstate="print">
            <a:duotone>
              <a:prstClr val="black"/>
              <a:schemeClr val="accent6">
                <a:tint val="45000"/>
                <a:satMod val="400000"/>
              </a:schemeClr>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549692" y="3192531"/>
            <a:ext cx="3095697" cy="1178832"/>
          </a:xfrm>
          <a:prstGeom prst="rect">
            <a:avLst/>
          </a:prstGeom>
        </p:spPr>
      </p:pic>
      <p:sp>
        <p:nvSpPr>
          <p:cNvPr id="86" name="矩形: 圓角 85">
            <a:extLst>
              <a:ext uri="{FF2B5EF4-FFF2-40B4-BE49-F238E27FC236}">
                <a16:creationId xmlns:a16="http://schemas.microsoft.com/office/drawing/2014/main" id="{8886AFDA-AFC7-4A04-A616-1045B143F2D2}"/>
              </a:ext>
            </a:extLst>
          </p:cNvPr>
          <p:cNvSpPr/>
          <p:nvPr/>
        </p:nvSpPr>
        <p:spPr>
          <a:xfrm>
            <a:off x="5144157" y="3308383"/>
            <a:ext cx="2394234" cy="947127"/>
          </a:xfrm>
          <a:prstGeom prst="roundRect">
            <a:avLst>
              <a:gd name="adj" fmla="val 740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7" name="矩形: 圓角 86">
            <a:extLst>
              <a:ext uri="{FF2B5EF4-FFF2-40B4-BE49-F238E27FC236}">
                <a16:creationId xmlns:a16="http://schemas.microsoft.com/office/drawing/2014/main" id="{D5587BD8-056A-41AE-A802-85D3F50BB0A6}"/>
              </a:ext>
            </a:extLst>
          </p:cNvPr>
          <p:cNvSpPr/>
          <p:nvPr/>
        </p:nvSpPr>
        <p:spPr>
          <a:xfrm>
            <a:off x="8718768" y="3308126"/>
            <a:ext cx="2371668" cy="947127"/>
          </a:xfrm>
          <a:prstGeom prst="roundRect">
            <a:avLst>
              <a:gd name="adj" fmla="val 740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Google Shape;158;p22">
            <a:extLst>
              <a:ext uri="{FF2B5EF4-FFF2-40B4-BE49-F238E27FC236}">
                <a16:creationId xmlns:a16="http://schemas.microsoft.com/office/drawing/2014/main" id="{7BA8A95F-BAF9-5348-A0CE-3A4A77BD2D37}"/>
              </a:ext>
            </a:extLst>
          </p:cNvPr>
          <p:cNvSpPr txBox="1"/>
          <p:nvPr/>
        </p:nvSpPr>
        <p:spPr>
          <a:xfrm>
            <a:off x="5363586" y="6160358"/>
            <a:ext cx="1392407"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TS-873AU</a:t>
            </a:r>
          </a:p>
        </p:txBody>
      </p:sp>
      <p:pic>
        <p:nvPicPr>
          <p:cNvPr id="44" name="圖片 26">
            <a:extLst>
              <a:ext uri="{FF2B5EF4-FFF2-40B4-BE49-F238E27FC236}">
                <a16:creationId xmlns:a16="http://schemas.microsoft.com/office/drawing/2014/main" id="{1DD943C6-9EA6-4429-BA7E-99BBBC6739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2349" y="4730145"/>
            <a:ext cx="652780" cy="621665"/>
          </a:xfrm>
          <a:prstGeom prst="rect">
            <a:avLst/>
          </a:prstGeom>
        </p:spPr>
      </p:pic>
      <p:sp>
        <p:nvSpPr>
          <p:cNvPr id="43" name="Shape 450">
            <a:extLst>
              <a:ext uri="{FF2B5EF4-FFF2-40B4-BE49-F238E27FC236}">
                <a16:creationId xmlns:a16="http://schemas.microsoft.com/office/drawing/2014/main" id="{0CD64D3B-ED5B-4D38-A4A5-BE6F45F0A7B5}"/>
              </a:ext>
            </a:extLst>
          </p:cNvPr>
          <p:cNvSpPr/>
          <p:nvPr/>
        </p:nvSpPr>
        <p:spPr>
          <a:xfrm>
            <a:off x="849821" y="3080190"/>
            <a:ext cx="648000" cy="649539"/>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1</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45" name="Shape 450">
            <a:extLst>
              <a:ext uri="{FF2B5EF4-FFF2-40B4-BE49-F238E27FC236}">
                <a16:creationId xmlns:a16="http://schemas.microsoft.com/office/drawing/2014/main" id="{C1417724-E6EF-4472-A166-CE99A775CDE9}"/>
              </a:ext>
            </a:extLst>
          </p:cNvPr>
          <p:cNvSpPr/>
          <p:nvPr/>
        </p:nvSpPr>
        <p:spPr>
          <a:xfrm>
            <a:off x="4680152" y="3080190"/>
            <a:ext cx="648000" cy="649539"/>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2</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46" name="Shape 450">
            <a:extLst>
              <a:ext uri="{FF2B5EF4-FFF2-40B4-BE49-F238E27FC236}">
                <a16:creationId xmlns:a16="http://schemas.microsoft.com/office/drawing/2014/main" id="{321224E8-0E76-481E-B49B-081F359987F0}"/>
              </a:ext>
            </a:extLst>
          </p:cNvPr>
          <p:cNvSpPr/>
          <p:nvPr/>
        </p:nvSpPr>
        <p:spPr>
          <a:xfrm>
            <a:off x="8331621" y="3080190"/>
            <a:ext cx="648000" cy="649539"/>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3</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7" name="圖片 36">
            <a:extLst>
              <a:ext uri="{FF2B5EF4-FFF2-40B4-BE49-F238E27FC236}">
                <a16:creationId xmlns:a16="http://schemas.microsoft.com/office/drawing/2014/main" id="{CB989EA4-C117-4863-966B-FA77C425A7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8168856" y="5847836"/>
            <a:ext cx="3225106" cy="166603"/>
          </a:xfrm>
          <a:prstGeom prst="rect">
            <a:avLst/>
          </a:prstGeom>
        </p:spPr>
      </p:pic>
      <p:sp>
        <p:nvSpPr>
          <p:cNvPr id="35" name="文字方塊 34">
            <a:extLst>
              <a:ext uri="{FF2B5EF4-FFF2-40B4-BE49-F238E27FC236}">
                <a16:creationId xmlns:a16="http://schemas.microsoft.com/office/drawing/2014/main" id="{6329E66C-ECFF-5B40-8897-045228E8ED6C}"/>
              </a:ext>
            </a:extLst>
          </p:cNvPr>
          <p:cNvSpPr txBox="1"/>
          <p:nvPr/>
        </p:nvSpPr>
        <p:spPr>
          <a:xfrm>
            <a:off x="1173821" y="2589197"/>
            <a:ext cx="39911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a:latin typeface="Arial" panose="020B0604020202020204" pitchFamily="34" charset="0"/>
                <a:ea typeface="微軟正黑體" panose="020B0604030504040204" pitchFamily="34" charset="-120"/>
                <a:cs typeface="Arial" panose="020B0604020202020204" pitchFamily="34" charset="0"/>
              </a:rPr>
              <a:t>Create the backup job:</a:t>
            </a:r>
            <a:endParaRPr lang="zh-TW" altLang="en-US" sz="2400" b="1">
              <a:latin typeface="Arial" panose="020B0604020202020204" pitchFamily="34" charset="0"/>
              <a:ea typeface="微軟正黑體" panose="020B0604030504040204" pitchFamily="34" charset="-120"/>
              <a:cs typeface="Arial" panose="020B0604020202020204" pitchFamily="34" charset="0"/>
            </a:endParaRPr>
          </a:p>
        </p:txBody>
      </p:sp>
      <p:sp>
        <p:nvSpPr>
          <p:cNvPr id="39" name="矩形 38">
            <a:extLst>
              <a:ext uri="{FF2B5EF4-FFF2-40B4-BE49-F238E27FC236}">
                <a16:creationId xmlns:a16="http://schemas.microsoft.com/office/drawing/2014/main" id="{868BDBC2-C6B0-2B41-AB4E-0681D96A3C58}"/>
              </a:ext>
            </a:extLst>
          </p:cNvPr>
          <p:cNvSpPr/>
          <p:nvPr/>
        </p:nvSpPr>
        <p:spPr>
          <a:xfrm>
            <a:off x="1482260" y="3496964"/>
            <a:ext cx="2485053" cy="64633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zh-TW" sz="1800">
                <a:solidFill>
                  <a:schemeClr val="tx1"/>
                </a:solidFill>
                <a:latin typeface="Arial" panose="020B0604020202020204" pitchFamily="34" charset="0"/>
                <a:ea typeface="微軟正黑體"/>
                <a:cs typeface="Arial" panose="020B0604020202020204" pitchFamily="34" charset="0"/>
                <a:sym typeface="Calibri"/>
              </a:rPr>
              <a:t>Select Time Machin</a:t>
            </a:r>
            <a:r>
              <a:rPr lang="en-US" altLang="zh-TW" sz="1800">
                <a:solidFill>
                  <a:schemeClr val="tx1"/>
                </a:solidFill>
                <a:latin typeface="Arial" panose="020B0604020202020204" pitchFamily="34" charset="0"/>
                <a:ea typeface="微軟正黑體"/>
                <a:cs typeface="Arial" panose="020B0604020202020204" pitchFamily="34" charset="0"/>
                <a:sym typeface="Calibri"/>
              </a:rPr>
              <a:t>e</a:t>
            </a:r>
            <a:r>
              <a:rPr lang="zh-TW" altLang="en-US" sz="1800">
                <a:solidFill>
                  <a:schemeClr val="tx1"/>
                </a:solidFill>
                <a:latin typeface="Arial" panose="020B0604020202020204" pitchFamily="34" charset="0"/>
                <a:ea typeface="微軟正黑體"/>
                <a:cs typeface="Arial" panose="020B0604020202020204" pitchFamily="34" charset="0"/>
                <a:sym typeface="Calibri"/>
              </a:rPr>
              <a:t> </a:t>
            </a:r>
            <a:r>
              <a:rPr lang="en-US" altLang="zh-TW" sz="1800">
                <a:solidFill>
                  <a:schemeClr val="tx1"/>
                </a:solidFill>
                <a:latin typeface="Arial" panose="020B0604020202020204" pitchFamily="34" charset="0"/>
                <a:ea typeface="微軟正黑體"/>
                <a:cs typeface="Arial" panose="020B0604020202020204" pitchFamily="34" charset="0"/>
                <a:sym typeface="Calibri"/>
              </a:rPr>
              <a:t>Backup</a:t>
            </a:r>
            <a:r>
              <a:rPr lang="zh-TW" altLang="en-US" sz="1800">
                <a:solidFill>
                  <a:schemeClr val="tx1"/>
                </a:solidFill>
                <a:latin typeface="Arial" panose="020B0604020202020204" pitchFamily="34" charset="0"/>
                <a:ea typeface="微軟正黑體"/>
                <a:cs typeface="Arial" panose="020B0604020202020204" pitchFamily="34" charset="0"/>
                <a:sym typeface="Calibri"/>
              </a:rPr>
              <a:t> </a:t>
            </a:r>
            <a:r>
              <a:rPr lang="en-US" altLang="zh-TW" sz="1800">
                <a:solidFill>
                  <a:schemeClr val="tx1"/>
                </a:solidFill>
                <a:latin typeface="Arial" panose="020B0604020202020204" pitchFamily="34" charset="0"/>
                <a:ea typeface="微軟正黑體"/>
                <a:cs typeface="Arial" panose="020B0604020202020204" pitchFamily="34" charset="0"/>
                <a:sym typeface="Calibri"/>
              </a:rPr>
              <a:t>as</a:t>
            </a:r>
            <a:r>
              <a:rPr lang="zh-TW" altLang="en-US" sz="1800">
                <a:solidFill>
                  <a:schemeClr val="tx1"/>
                </a:solidFill>
                <a:latin typeface="Arial" panose="020B0604020202020204" pitchFamily="34" charset="0"/>
                <a:ea typeface="微軟正黑體"/>
                <a:cs typeface="Arial" panose="020B0604020202020204" pitchFamily="34" charset="0"/>
                <a:sym typeface="Calibri"/>
              </a:rPr>
              <a:t> </a:t>
            </a:r>
            <a:r>
              <a:rPr lang="en-US" altLang="zh-TW" sz="1800">
                <a:solidFill>
                  <a:schemeClr val="tx1"/>
                </a:solidFill>
                <a:latin typeface="Arial" panose="020B0604020202020204" pitchFamily="34" charset="0"/>
                <a:ea typeface="微軟正黑體"/>
                <a:cs typeface="Arial" panose="020B0604020202020204" pitchFamily="34" charset="0"/>
                <a:sym typeface="Calibri"/>
              </a:rPr>
              <a:t>So</a:t>
            </a:r>
            <a:r>
              <a:rPr lang="zh-TW" altLang="zh-TW" sz="1800">
                <a:solidFill>
                  <a:schemeClr val="tx1"/>
                </a:solidFill>
                <a:latin typeface="Arial" panose="020B0604020202020204" pitchFamily="34" charset="0"/>
                <a:ea typeface="微軟正黑體"/>
                <a:cs typeface="Arial" panose="020B0604020202020204" pitchFamily="34" charset="0"/>
                <a:sym typeface="Calibri"/>
              </a:rPr>
              <a:t>urce</a:t>
            </a:r>
            <a:endParaRPr lang="zh-TW" altLang="zh-TW" sz="1800">
              <a:solidFill>
                <a:schemeClr val="tx1"/>
              </a:solidFill>
              <a:latin typeface="Arial" panose="020B0604020202020204" pitchFamily="34" charset="0"/>
              <a:ea typeface="微軟正黑體"/>
              <a:cs typeface="Arial" panose="020B0604020202020204" pitchFamily="34" charset="0"/>
            </a:endParaRPr>
          </a:p>
        </p:txBody>
      </p:sp>
      <p:sp>
        <p:nvSpPr>
          <p:cNvPr id="41" name="矩形 40">
            <a:extLst>
              <a:ext uri="{FF2B5EF4-FFF2-40B4-BE49-F238E27FC236}">
                <a16:creationId xmlns:a16="http://schemas.microsoft.com/office/drawing/2014/main" id="{8F1AB99E-2E8A-B744-8B14-E96619DF63C2}"/>
              </a:ext>
            </a:extLst>
          </p:cNvPr>
          <p:cNvSpPr/>
          <p:nvPr/>
        </p:nvSpPr>
        <p:spPr>
          <a:xfrm>
            <a:off x="5179621" y="3491314"/>
            <a:ext cx="2472258" cy="64633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zh-TW" sz="1800">
                <a:solidFill>
                  <a:schemeClr val="tx1"/>
                </a:solidFill>
                <a:latin typeface="Arial" panose="020B0604020202020204" pitchFamily="34" charset="0"/>
                <a:ea typeface="微軟正黑體"/>
                <a:cs typeface="Arial" panose="020B0604020202020204" pitchFamily="34" charset="0"/>
              </a:rPr>
              <a:t>Select </a:t>
            </a:r>
            <a:r>
              <a:rPr lang="en-US" altLang="zh-TW" sz="1800">
                <a:solidFill>
                  <a:schemeClr val="tx1"/>
                </a:solidFill>
                <a:latin typeface="Arial" panose="020B0604020202020204" pitchFamily="34" charset="0"/>
                <a:ea typeface="微軟正黑體"/>
                <a:cs typeface="Arial" panose="020B0604020202020204" pitchFamily="34" charset="0"/>
              </a:rPr>
              <a:t>TL-R1200C-RP</a:t>
            </a:r>
            <a:br>
              <a:rPr lang="en-US" altLang="zh-TW" sz="1800">
                <a:solidFill>
                  <a:schemeClr val="tx1"/>
                </a:solidFill>
                <a:latin typeface="Arial" panose="020B0604020202020204" pitchFamily="34" charset="0"/>
                <a:ea typeface="微軟正黑體"/>
                <a:cs typeface="Arial" panose="020B0604020202020204" pitchFamily="34" charset="0"/>
              </a:rPr>
            </a:br>
            <a:r>
              <a:rPr lang="zh-TW" altLang="zh-TW" sz="1800">
                <a:solidFill>
                  <a:schemeClr val="tx1"/>
                </a:solidFill>
                <a:latin typeface="Arial" panose="020B0604020202020204" pitchFamily="34" charset="0"/>
                <a:ea typeface="微軟正黑體"/>
                <a:cs typeface="Arial" panose="020B0604020202020204" pitchFamily="34" charset="0"/>
              </a:rPr>
              <a:t>as D</a:t>
            </a:r>
            <a:r>
              <a:rPr lang="en-US" altLang="zh-TW" sz="1800">
                <a:solidFill>
                  <a:schemeClr val="tx1"/>
                </a:solidFill>
                <a:latin typeface="Arial" panose="020B0604020202020204" pitchFamily="34" charset="0"/>
                <a:ea typeface="微軟正黑體"/>
                <a:cs typeface="Arial" panose="020B0604020202020204" pitchFamily="34" charset="0"/>
              </a:rPr>
              <a:t>es</a:t>
            </a:r>
            <a:r>
              <a:rPr lang="zh-TW" altLang="zh-TW" sz="1800">
                <a:solidFill>
                  <a:schemeClr val="tx1"/>
                </a:solidFill>
                <a:latin typeface="Arial" panose="020B0604020202020204" pitchFamily="34" charset="0"/>
                <a:ea typeface="微軟正黑體"/>
                <a:cs typeface="Arial" panose="020B0604020202020204" pitchFamily="34" charset="0"/>
              </a:rPr>
              <a:t>tin</a:t>
            </a:r>
            <a:r>
              <a:rPr lang="en-US" altLang="zh-TW" sz="1800" err="1">
                <a:solidFill>
                  <a:schemeClr val="tx1"/>
                </a:solidFill>
                <a:latin typeface="Arial" panose="020B0604020202020204" pitchFamily="34" charset="0"/>
                <a:ea typeface="微軟正黑體"/>
                <a:cs typeface="Arial" panose="020B0604020202020204" pitchFamily="34" charset="0"/>
              </a:rPr>
              <a:t>ation</a:t>
            </a:r>
            <a:endParaRPr lang="zh-TW" altLang="en-US" sz="1800">
              <a:solidFill>
                <a:schemeClr val="tx1"/>
              </a:solidFill>
              <a:latin typeface="Arial" panose="020B0604020202020204" pitchFamily="34" charset="0"/>
              <a:ea typeface="微軟正黑體"/>
              <a:cs typeface="Arial" panose="020B0604020202020204" pitchFamily="34" charset="0"/>
            </a:endParaRPr>
          </a:p>
        </p:txBody>
      </p:sp>
      <p:sp>
        <p:nvSpPr>
          <p:cNvPr id="42" name="矩形 41">
            <a:extLst>
              <a:ext uri="{FF2B5EF4-FFF2-40B4-BE49-F238E27FC236}">
                <a16:creationId xmlns:a16="http://schemas.microsoft.com/office/drawing/2014/main" id="{B0F31957-55FD-CB42-AEAF-AF2125F88A18}"/>
              </a:ext>
            </a:extLst>
          </p:cNvPr>
          <p:cNvSpPr/>
          <p:nvPr/>
        </p:nvSpPr>
        <p:spPr>
          <a:xfrm>
            <a:off x="9013188" y="3489221"/>
            <a:ext cx="2395393" cy="646331"/>
          </a:xfrm>
          <a:prstGeom prst="rect">
            <a:avLst/>
          </a:prstGeom>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800">
                <a:solidFill>
                  <a:schemeClr val="tx1"/>
                </a:solidFill>
                <a:latin typeface="Arial" panose="020B0604020202020204" pitchFamily="34" charset="0"/>
                <a:ea typeface="微軟正黑體"/>
                <a:cs typeface="Arial" panose="020B0604020202020204" pitchFamily="34" charset="0"/>
              </a:rPr>
              <a:t>- Set up Schedule</a:t>
            </a:r>
            <a:endParaRPr lang="zh-TW" altLang="zh-TW" sz="1800">
              <a:solidFill>
                <a:schemeClr val="tx1"/>
              </a:solidFill>
              <a:latin typeface="Arial" panose="020B0604020202020204" pitchFamily="34" charset="0"/>
              <a:ea typeface="微軟正黑體"/>
              <a:cs typeface="Arial" panose="020B0604020202020204" pitchFamily="34" charset="0"/>
            </a:endParaRPr>
          </a:p>
          <a:p>
            <a:r>
              <a:rPr lang="en-US" altLang="zh-TW" sz="1800">
                <a:solidFill>
                  <a:schemeClr val="tx1"/>
                </a:solidFill>
                <a:latin typeface="Arial" panose="020B0604020202020204" pitchFamily="34" charset="0"/>
                <a:ea typeface="微軟正黑體"/>
                <a:cs typeface="Arial" panose="020B0604020202020204" pitchFamily="34" charset="0"/>
              </a:rPr>
              <a:t>- Enable </a:t>
            </a:r>
            <a:r>
              <a:rPr lang="en-US" altLang="zh-TW" sz="1800" err="1">
                <a:solidFill>
                  <a:schemeClr val="tx1"/>
                </a:solidFill>
                <a:latin typeface="Arial" panose="020B0604020202020204" pitchFamily="34" charset="0"/>
                <a:ea typeface="微軟正黑體"/>
                <a:cs typeface="Arial" panose="020B0604020202020204" pitchFamily="34" charset="0"/>
              </a:rPr>
              <a:t>QuDedup</a:t>
            </a:r>
            <a:endParaRPr lang="en-US" altLang="zh-TW" sz="18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9" name="箭號: 向右 78">
            <a:extLst>
              <a:ext uri="{FF2B5EF4-FFF2-40B4-BE49-F238E27FC236}">
                <a16:creationId xmlns:a16="http://schemas.microsoft.com/office/drawing/2014/main" id="{01225166-20FD-48EA-A57C-3A316E225855}"/>
              </a:ext>
            </a:extLst>
          </p:cNvPr>
          <p:cNvSpPr/>
          <p:nvPr/>
        </p:nvSpPr>
        <p:spPr>
          <a:xfrm>
            <a:off x="7307280" y="5458855"/>
            <a:ext cx="1138628" cy="456231"/>
          </a:xfrm>
          <a:prstGeom prst="rightArrow">
            <a:avLst>
              <a:gd name="adj1" fmla="val 50000"/>
              <a:gd name="adj2" fmla="val 87117"/>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2" name="箭號: 向右 81">
            <a:extLst>
              <a:ext uri="{FF2B5EF4-FFF2-40B4-BE49-F238E27FC236}">
                <a16:creationId xmlns:a16="http://schemas.microsoft.com/office/drawing/2014/main" id="{599517FD-5444-4030-AD6F-D0B7BD59DBAF}"/>
              </a:ext>
            </a:extLst>
          </p:cNvPr>
          <p:cNvSpPr/>
          <p:nvPr/>
        </p:nvSpPr>
        <p:spPr>
          <a:xfrm>
            <a:off x="3629956" y="5458855"/>
            <a:ext cx="1138628" cy="456231"/>
          </a:xfrm>
          <a:prstGeom prst="rightArrow">
            <a:avLst>
              <a:gd name="adj1" fmla="val 50000"/>
              <a:gd name="adj2" fmla="val 87117"/>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4" name="箭號: 向右 73">
            <a:extLst>
              <a:ext uri="{FF2B5EF4-FFF2-40B4-BE49-F238E27FC236}">
                <a16:creationId xmlns:a16="http://schemas.microsoft.com/office/drawing/2014/main" id="{D095F73D-76C3-4CF2-8985-6E10338DFE5B}"/>
              </a:ext>
            </a:extLst>
          </p:cNvPr>
          <p:cNvSpPr/>
          <p:nvPr/>
        </p:nvSpPr>
        <p:spPr>
          <a:xfrm>
            <a:off x="4051625" y="3629005"/>
            <a:ext cx="1020807" cy="437677"/>
          </a:xfrm>
          <a:prstGeom prst="rightArrow">
            <a:avLst>
              <a:gd name="adj1" fmla="val 50000"/>
              <a:gd name="adj2" fmla="val 87117"/>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5" name="箭號: 向右 74">
            <a:extLst>
              <a:ext uri="{FF2B5EF4-FFF2-40B4-BE49-F238E27FC236}">
                <a16:creationId xmlns:a16="http://schemas.microsoft.com/office/drawing/2014/main" id="{3E7C5FB8-29F0-4514-97A8-4C59BC199C91}"/>
              </a:ext>
            </a:extLst>
          </p:cNvPr>
          <p:cNvSpPr/>
          <p:nvPr/>
        </p:nvSpPr>
        <p:spPr>
          <a:xfrm>
            <a:off x="7426354" y="3627141"/>
            <a:ext cx="1020807" cy="437677"/>
          </a:xfrm>
          <a:prstGeom prst="rightArrow">
            <a:avLst>
              <a:gd name="adj1" fmla="val 50000"/>
              <a:gd name="adj2" fmla="val 87117"/>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05117865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矩形: 圓角 166">
            <a:extLst>
              <a:ext uri="{FF2B5EF4-FFF2-40B4-BE49-F238E27FC236}">
                <a16:creationId xmlns:a16="http://schemas.microsoft.com/office/drawing/2014/main" id="{07094414-DE19-4177-94AD-5191EFA9EA8F}"/>
              </a:ext>
            </a:extLst>
          </p:cNvPr>
          <p:cNvSpPr/>
          <p:nvPr/>
        </p:nvSpPr>
        <p:spPr>
          <a:xfrm>
            <a:off x="1010186" y="2115802"/>
            <a:ext cx="3122427" cy="4626157"/>
          </a:xfrm>
          <a:prstGeom prst="roundRect">
            <a:avLst>
              <a:gd name="adj" fmla="val 3376"/>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p:txBody>
          <a:bodyPr>
            <a:normAutofit/>
          </a:bodyPr>
          <a:lstStyle/>
          <a:p>
            <a:r>
              <a:rPr lang="zh-TW" altLang="zh-TW" sz="3600">
                <a:latin typeface="Arial" panose="020B0604020202020204" pitchFamily="34" charset="0"/>
                <a:cs typeface="Arial" panose="020B0604020202020204" pitchFamily="34" charset="0"/>
              </a:rPr>
              <a:t>Backup data with deduplication</a:t>
            </a:r>
            <a:r>
              <a:rPr lang="en-US" altLang="zh-TW" sz="3600">
                <a:latin typeface="Arial" panose="020B0604020202020204" pitchFamily="34" charset="0"/>
                <a:cs typeface="Arial" panose="020B0604020202020204" pitchFamily="34" charset="0"/>
              </a:rPr>
              <a:t> for quick </a:t>
            </a:r>
            <a:br>
              <a:rPr lang="en-US" altLang="zh-TW" sz="3600">
                <a:latin typeface="Arial" panose="020B0604020202020204" pitchFamily="34" charset="0"/>
                <a:cs typeface="Arial" panose="020B0604020202020204" pitchFamily="34" charset="0"/>
              </a:rPr>
            </a:br>
            <a:r>
              <a:rPr lang="en-US" altLang="zh-TW" sz="3600">
                <a:latin typeface="Arial" panose="020B0604020202020204" pitchFamily="34" charset="0"/>
                <a:cs typeface="Arial" panose="020B0604020202020204" pitchFamily="34" charset="0"/>
              </a:rPr>
              <a:t>disaster recovery. </a:t>
            </a:r>
            <a:r>
              <a:rPr lang="en-US" altLang="zh-CN" sz="3600">
                <a:latin typeface="Arial" panose="020B0604020202020204" pitchFamily="34" charset="0"/>
                <a:cs typeface="Arial" panose="020B0604020202020204" pitchFamily="34" charset="0"/>
              </a:rPr>
              <a:t>TS-x73AU is your private cloud!</a:t>
            </a:r>
            <a:endParaRPr lang="zh-TW" altLang="en-US" sz="3600">
              <a:latin typeface="Arial" panose="020B0604020202020204" pitchFamily="34" charset="0"/>
              <a:sym typeface="Arial" panose="020B0604020202020204" pitchFamily="34" charset="0"/>
            </a:endParaRPr>
          </a:p>
        </p:txBody>
      </p:sp>
      <p:sp>
        <p:nvSpPr>
          <p:cNvPr id="34" name="矩形: 圓角 33">
            <a:extLst>
              <a:ext uri="{FF2B5EF4-FFF2-40B4-BE49-F238E27FC236}">
                <a16:creationId xmlns:a16="http://schemas.microsoft.com/office/drawing/2014/main" id="{26331DD1-18DD-4546-A651-D303F95E84C0}"/>
              </a:ext>
            </a:extLst>
          </p:cNvPr>
          <p:cNvSpPr/>
          <p:nvPr/>
        </p:nvSpPr>
        <p:spPr>
          <a:xfrm>
            <a:off x="7605775" y="2106670"/>
            <a:ext cx="3370395" cy="4626157"/>
          </a:xfrm>
          <a:prstGeom prst="roundRect">
            <a:avLst>
              <a:gd name="adj" fmla="val 3376"/>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矩形: 圓角 34">
            <a:extLst>
              <a:ext uri="{FF2B5EF4-FFF2-40B4-BE49-F238E27FC236}">
                <a16:creationId xmlns:a16="http://schemas.microsoft.com/office/drawing/2014/main" id="{A3ABB146-378A-4E0D-A053-F59E77AE43D4}"/>
              </a:ext>
            </a:extLst>
          </p:cNvPr>
          <p:cNvSpPr/>
          <p:nvPr/>
        </p:nvSpPr>
        <p:spPr>
          <a:xfrm>
            <a:off x="4307980" y="2106671"/>
            <a:ext cx="3122427" cy="4626157"/>
          </a:xfrm>
          <a:prstGeom prst="roundRect">
            <a:avLst>
              <a:gd name="adj" fmla="val 3376"/>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Google Shape;1476;p83">
            <a:extLst>
              <a:ext uri="{FF2B5EF4-FFF2-40B4-BE49-F238E27FC236}">
                <a16:creationId xmlns:a16="http://schemas.microsoft.com/office/drawing/2014/main" id="{2B2F6E34-101B-464C-93D9-1B4303404AD5}"/>
              </a:ext>
            </a:extLst>
          </p:cNvPr>
          <p:cNvSpPr/>
          <p:nvPr/>
        </p:nvSpPr>
        <p:spPr>
          <a:xfrm>
            <a:off x="1016450" y="2111772"/>
            <a:ext cx="3108958" cy="656528"/>
          </a:xfrm>
          <a:prstGeom prst="round2SameRect">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Google Shape;1476;p83">
            <a:extLst>
              <a:ext uri="{FF2B5EF4-FFF2-40B4-BE49-F238E27FC236}">
                <a16:creationId xmlns:a16="http://schemas.microsoft.com/office/drawing/2014/main" id="{ACF01A1B-2FF5-4B1A-BA14-DBA8C70E4AFE}"/>
              </a:ext>
            </a:extLst>
          </p:cNvPr>
          <p:cNvSpPr/>
          <p:nvPr/>
        </p:nvSpPr>
        <p:spPr>
          <a:xfrm>
            <a:off x="7612979" y="2115802"/>
            <a:ext cx="3355721" cy="640994"/>
          </a:xfrm>
          <a:prstGeom prst="round2SameRect">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Google Shape;1476;p83">
            <a:extLst>
              <a:ext uri="{FF2B5EF4-FFF2-40B4-BE49-F238E27FC236}">
                <a16:creationId xmlns:a16="http://schemas.microsoft.com/office/drawing/2014/main" id="{51A3BED6-8A67-41A5-9BA1-8BF0EF1E2D40}"/>
              </a:ext>
            </a:extLst>
          </p:cNvPr>
          <p:cNvSpPr/>
          <p:nvPr/>
        </p:nvSpPr>
        <p:spPr>
          <a:xfrm>
            <a:off x="4313214" y="2111772"/>
            <a:ext cx="3105173" cy="645024"/>
          </a:xfrm>
          <a:prstGeom prst="round2SameRect">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10147629" y="2742203"/>
            <a:ext cx="804135" cy="8041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3806" y="4214434"/>
            <a:ext cx="804135" cy="6000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86259" y="5363705"/>
            <a:ext cx="699805" cy="723781"/>
          </a:xfrm>
          <a:prstGeom prst="rect">
            <a:avLst/>
          </a:prstGeom>
          <a:noFill/>
          <a:extLst>
            <a:ext uri="{909E8E84-426E-40DD-AFC4-6F175D3DCCD1}">
              <a14:hiddenFill xmlns:a14="http://schemas.microsoft.com/office/drawing/2010/main">
                <a:solidFill>
                  <a:srgbClr val="FFFFFF"/>
                </a:solidFill>
              </a14:hiddenFill>
            </a:ext>
          </a:extLst>
        </p:spPr>
      </p:pic>
      <p:pic>
        <p:nvPicPr>
          <p:cNvPr id="49" name="圖片 8" descr="一張含有 向量圖形 的圖片&#10;&#10;描述是以非常高的可信度產生">
            <a:extLst>
              <a:ext uri="{FF2B5EF4-FFF2-40B4-BE49-F238E27FC236}">
                <a16:creationId xmlns:a16="http://schemas.microsoft.com/office/drawing/2014/main" id="{8C593C05-A39E-489A-A241-EAAB6ACDA9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463" y="1734851"/>
            <a:ext cx="793506" cy="788577"/>
          </a:xfrm>
          <a:prstGeom prst="rect">
            <a:avLst/>
          </a:prstGeom>
        </p:spPr>
      </p:pic>
      <p:pic>
        <p:nvPicPr>
          <p:cNvPr id="52" name="圖形 51">
            <a:extLst>
              <a:ext uri="{FF2B5EF4-FFF2-40B4-BE49-F238E27FC236}">
                <a16:creationId xmlns:a16="http://schemas.microsoft.com/office/drawing/2014/main" id="{C67FFA8C-8329-4295-B211-6C6CB21E3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1890" y="2930920"/>
            <a:ext cx="1376805" cy="1010319"/>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2022" y="3018663"/>
            <a:ext cx="1049951" cy="832036"/>
          </a:xfrm>
          <a:prstGeom prst="rect">
            <a:avLst/>
          </a:prstGeom>
          <a:effectLst>
            <a:outerShdw blurRad="50800" dist="38100" dir="2700000" algn="tl" rotWithShape="0">
              <a:prstClr val="black">
                <a:alpha val="40000"/>
              </a:prstClr>
            </a:outerShdw>
          </a:effectLst>
        </p:spPr>
      </p:pic>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3293193" y="3322817"/>
            <a:ext cx="1301077" cy="0"/>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53445" y="3015745"/>
            <a:ext cx="263407" cy="819489"/>
          </a:xfrm>
          <a:prstGeom prst="rect">
            <a:avLst/>
          </a:prstGeom>
          <a:effectLst>
            <a:outerShdw blurRad="50800" dist="38100" dir="2700000" algn="tl" rotWithShape="0">
              <a:prstClr val="black">
                <a:alpha val="40000"/>
              </a:prstClr>
            </a:outerShdw>
          </a:effectLst>
        </p:spPr>
      </p:pic>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620202" y="4137074"/>
            <a:ext cx="0" cy="932933"/>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矩形: 圓角 62">
            <a:extLst>
              <a:ext uri="{FF2B5EF4-FFF2-40B4-BE49-F238E27FC236}">
                <a16:creationId xmlns:a16="http://schemas.microsoft.com/office/drawing/2014/main" id="{5553B719-44B2-4680-86A3-7234D376B2B6}"/>
              </a:ext>
            </a:extLst>
          </p:cNvPr>
          <p:cNvSpPr/>
          <p:nvPr/>
        </p:nvSpPr>
        <p:spPr>
          <a:xfrm>
            <a:off x="3453924" y="2935461"/>
            <a:ext cx="1073327" cy="242027"/>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3142707" y="2907075"/>
            <a:ext cx="1684771" cy="256545"/>
          </a:xfrm>
          <a:prstGeom prst="rect">
            <a:avLst/>
          </a:prstGeom>
          <a:noFill/>
        </p:spPr>
        <p:txBody>
          <a:bodyPr wrap="square" rtlCol="0">
            <a:spAutoFit/>
          </a:bodyPr>
          <a:lstStyle/>
          <a:p>
            <a:pPr algn="ctr"/>
            <a:r>
              <a:rPr lang="en-US" altLang="zh-TW" sz="10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Backup/Restore</a:t>
            </a:r>
            <a:endParaRPr lang="zh-TW" altLang="en-US" sz="10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9528" y="3004405"/>
            <a:ext cx="586784" cy="586784"/>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52306" y="4594020"/>
            <a:ext cx="2033588" cy="880616"/>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225049" y="4729486"/>
            <a:ext cx="498391" cy="498391"/>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6926" y="4640171"/>
            <a:ext cx="263407" cy="819489"/>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6016893" y="4982049"/>
            <a:ext cx="710596" cy="313587"/>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6004368" y="4954936"/>
            <a:ext cx="68668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83444" y="6064797"/>
            <a:ext cx="586784" cy="586784"/>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5376836" y="5487846"/>
            <a:ext cx="0" cy="550448"/>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78994" y="5601220"/>
            <a:ext cx="1745869" cy="982052"/>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9443241" y="5439989"/>
            <a:ext cx="710596" cy="313587"/>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9430716" y="5412876"/>
            <a:ext cx="68668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9719402" y="3522712"/>
            <a:ext cx="1171675" cy="276997"/>
          </a:xfrm>
          <a:prstGeom prst="roundRect">
            <a:avLst>
              <a:gd name="adj" fmla="val 20570"/>
            </a:avLst>
          </a:prstGeom>
          <a:solidFill>
            <a:srgbClr val="FF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48379" y="3055495"/>
            <a:ext cx="1745869" cy="982052"/>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586501" y="3385962"/>
            <a:ext cx="498391" cy="498391"/>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9412626" y="2894264"/>
            <a:ext cx="710596" cy="313587"/>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9400102" y="2867151"/>
            <a:ext cx="68668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19319" y="4347324"/>
            <a:ext cx="1745869" cy="982052"/>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9383566" y="4186093"/>
            <a:ext cx="710596" cy="313587"/>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9371042" y="4158980"/>
            <a:ext cx="68668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3346078" y="3626953"/>
            <a:ext cx="1258981" cy="1236101"/>
          </a:xfrm>
          <a:prstGeom prst="bentConnector3">
            <a:avLst>
              <a:gd name="adj1" fmla="val 50000"/>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3604333" y="3947606"/>
            <a:ext cx="828603" cy="280377"/>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3595864" y="3947606"/>
            <a:ext cx="1078524" cy="276999"/>
          </a:xfrm>
          <a:prstGeom prst="rect">
            <a:avLst/>
          </a:prstGeom>
          <a:noFill/>
        </p:spPr>
        <p:txBody>
          <a:bodyPr wrap="square" rtlCol="0">
            <a:spAutoFit/>
          </a:bodyPr>
          <a:lstStyle/>
          <a:p>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TCP BBR</a:t>
            </a:r>
            <a:endParaRPr lang="zh-TW" altLang="en-US" sz="1200" b="1" spc="-15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7191908" y="3492233"/>
            <a:ext cx="823227" cy="823227"/>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7398246" y="3603995"/>
            <a:ext cx="423405" cy="609177"/>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7209058" y="5642182"/>
            <a:ext cx="823227" cy="823227"/>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7380173" y="5866251"/>
            <a:ext cx="495447" cy="417305"/>
            <a:chOff x="5683805" y="5518573"/>
            <a:chExt cx="371585"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6957293" y="4562336"/>
            <a:ext cx="1243981" cy="685287"/>
            <a:chOff x="5382236" y="3152426"/>
            <a:chExt cx="932986"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7" cy="267740"/>
              <a:chOff x="9637509" y="2915693"/>
              <a:chExt cx="366237"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4" cy="221748"/>
                <a:chOff x="9647019" y="2961685"/>
                <a:chExt cx="306044"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7" cy="267740"/>
              <a:chOff x="10204258" y="2915693"/>
              <a:chExt cx="366237"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4" cy="221748"/>
                <a:chOff x="10213768" y="2961685"/>
                <a:chExt cx="306044"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09" cy="56381"/>
                <a:chOff x="9696177" y="2803301"/>
                <a:chExt cx="277609" cy="56381"/>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6937362" y="5304612"/>
            <a:ext cx="1290123" cy="280565"/>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6745328" y="5298836"/>
            <a:ext cx="1650259" cy="276999"/>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CIFS / NFS / FTP</a:t>
            </a:r>
          </a:p>
        </p:txBody>
      </p:sp>
      <p:grpSp>
        <p:nvGrpSpPr>
          <p:cNvPr id="158" name="Shape 829">
            <a:extLst>
              <a:ext uri="{FF2B5EF4-FFF2-40B4-BE49-F238E27FC236}">
                <a16:creationId xmlns:a16="http://schemas.microsoft.com/office/drawing/2014/main" id="{6AB969CD-6079-4ABD-AC43-1EB6B9539820}"/>
              </a:ext>
            </a:extLst>
          </p:cNvPr>
          <p:cNvGrpSpPr/>
          <p:nvPr/>
        </p:nvGrpSpPr>
        <p:grpSpPr>
          <a:xfrm>
            <a:off x="7035517" y="1632638"/>
            <a:ext cx="3042097" cy="413718"/>
            <a:chOff x="395536" y="2484473"/>
            <a:chExt cx="3401291" cy="462568"/>
          </a:xfrm>
          <a:effectLst>
            <a:outerShdw blurRad="50800" dist="38100" dir="2700000" algn="tl" rotWithShape="0">
              <a:prstClr val="black">
                <a:alpha val="40000"/>
              </a:prstClr>
            </a:outerShdw>
          </a:effectLst>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20" cstate="screen">
              <a:alphaModFix/>
              <a:biLevel thresh="50000"/>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61" name="Shape 832">
              <a:extLst>
                <a:ext uri="{FF2B5EF4-FFF2-40B4-BE49-F238E27FC236}">
                  <a16:creationId xmlns:a16="http://schemas.microsoft.com/office/drawing/2014/main" id="{1FCF45CB-6613-411E-A89D-C225B9CA22C3}"/>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3364971" y="2484473"/>
              <a:ext cx="431856" cy="431856"/>
            </a:xfrm>
            <a:prstGeom prst="rect">
              <a:avLst/>
            </a:prstGeom>
            <a:noFill/>
            <a:ln>
              <a:noFill/>
            </a:ln>
          </p:spPr>
        </p:pic>
        <p:pic>
          <p:nvPicPr>
            <p:cNvPr id="162" name="Shape 833">
              <a:extLst>
                <a:ext uri="{FF2B5EF4-FFF2-40B4-BE49-F238E27FC236}">
                  <a16:creationId xmlns:a16="http://schemas.microsoft.com/office/drawing/2014/main" id="{22FBD41A-A86C-4AE3-8A13-3BF18A1683EB}"/>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2356859" y="2484473"/>
              <a:ext cx="447300" cy="447300"/>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1852803" y="2484474"/>
              <a:ext cx="447300" cy="447300"/>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2860916" y="2484473"/>
              <a:ext cx="447300" cy="447300"/>
            </a:xfrm>
            <a:prstGeom prst="rect">
              <a:avLst/>
            </a:prstGeom>
            <a:noFill/>
            <a:ln>
              <a:noFill/>
            </a:ln>
          </p:spPr>
        </p:pic>
      </p:gr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59040" y="5057202"/>
            <a:ext cx="263407" cy="819489"/>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9729744" y="4815912"/>
            <a:ext cx="1171675" cy="276997"/>
          </a:xfrm>
          <a:prstGeom prst="roundRect">
            <a:avLst>
              <a:gd name="adj" fmla="val 20570"/>
            </a:avLst>
          </a:prstGeom>
          <a:solidFill>
            <a:srgbClr val="FF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557441" y="4703568"/>
            <a:ext cx="498391" cy="498391"/>
          </a:xfrm>
          <a:prstGeom prst="rect">
            <a:avLst/>
          </a:prstGeom>
          <a:effectLst>
            <a:outerShdw blurRad="50800" dist="38100" dir="2700000" algn="tl" rotWithShape="0">
              <a:prstClr val="black">
                <a:alpha val="40000"/>
              </a:prstClr>
            </a:outerShdw>
          </a:effectLst>
        </p:spPr>
      </p:pic>
      <p:sp>
        <p:nvSpPr>
          <p:cNvPr id="173" name="矩形: 圓角 172">
            <a:extLst>
              <a:ext uri="{FF2B5EF4-FFF2-40B4-BE49-F238E27FC236}">
                <a16:creationId xmlns:a16="http://schemas.microsoft.com/office/drawing/2014/main" id="{F7640708-0A46-4B1D-B3B7-189AFFC8C3B5}"/>
              </a:ext>
            </a:extLst>
          </p:cNvPr>
          <p:cNvSpPr/>
          <p:nvPr/>
        </p:nvSpPr>
        <p:spPr>
          <a:xfrm>
            <a:off x="9729744" y="6158527"/>
            <a:ext cx="1171675" cy="276997"/>
          </a:xfrm>
          <a:prstGeom prst="roundRect">
            <a:avLst>
              <a:gd name="adj" fmla="val 20570"/>
            </a:avLst>
          </a:prstGeom>
          <a:solidFill>
            <a:srgbClr val="FF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17116" y="5979456"/>
            <a:ext cx="498391" cy="498391"/>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2335202" y="3784397"/>
            <a:ext cx="1171675" cy="276997"/>
          </a:xfrm>
          <a:prstGeom prst="roundRect">
            <a:avLst>
              <a:gd name="adj" fmla="val 20570"/>
            </a:avLst>
          </a:prstGeom>
          <a:solidFill>
            <a:srgbClr val="FF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2503389" y="3738231"/>
            <a:ext cx="865301" cy="3282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TW" sz="15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Taipei</a:t>
            </a:r>
            <a:endParaRPr lang="zh-TW" altLang="en-US" sz="15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5" name="矩形: 圓角 174">
            <a:extLst>
              <a:ext uri="{FF2B5EF4-FFF2-40B4-BE49-F238E27FC236}">
                <a16:creationId xmlns:a16="http://schemas.microsoft.com/office/drawing/2014/main" id="{83F7420D-4EB7-4999-B3BE-F1170E71E050}"/>
              </a:ext>
            </a:extLst>
          </p:cNvPr>
          <p:cNvSpPr/>
          <p:nvPr/>
        </p:nvSpPr>
        <p:spPr>
          <a:xfrm>
            <a:off x="2086224" y="5852428"/>
            <a:ext cx="1171675" cy="276997"/>
          </a:xfrm>
          <a:prstGeom prst="roundRect">
            <a:avLst>
              <a:gd name="adj" fmla="val 20570"/>
            </a:avLst>
          </a:prstGeom>
          <a:solidFill>
            <a:srgbClr val="FF33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6" name="文字方塊 175">
            <a:extLst>
              <a:ext uri="{FF2B5EF4-FFF2-40B4-BE49-F238E27FC236}">
                <a16:creationId xmlns:a16="http://schemas.microsoft.com/office/drawing/2014/main" id="{EF348650-EA93-4540-93FA-A7A3AA5F69C5}"/>
              </a:ext>
            </a:extLst>
          </p:cNvPr>
          <p:cNvSpPr txBox="1"/>
          <p:nvPr/>
        </p:nvSpPr>
        <p:spPr>
          <a:xfrm>
            <a:off x="2254411" y="5806262"/>
            <a:ext cx="865301" cy="3282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TW" sz="15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Taipei</a:t>
            </a:r>
            <a:endParaRPr lang="zh-TW" altLang="en-US" sz="15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808381" y="5487847"/>
            <a:ext cx="365783" cy="365783"/>
          </a:xfrm>
          <a:prstGeom prst="rect">
            <a:avLst/>
          </a:prstGeom>
          <a:effectLst>
            <a:outerShdw blurRad="50800" dist="38100" dir="2700000" algn="tl" rotWithShape="0">
              <a:prstClr val="black">
                <a:alpha val="40000"/>
              </a:prstClr>
            </a:outerShdw>
          </a:effectLst>
        </p:spPr>
      </p:pic>
      <p:sp>
        <p:nvSpPr>
          <p:cNvPr id="66" name="矩形: 圓角 65">
            <a:extLst>
              <a:ext uri="{FF2B5EF4-FFF2-40B4-BE49-F238E27FC236}">
                <a16:creationId xmlns:a16="http://schemas.microsoft.com/office/drawing/2014/main" id="{702585BE-951E-4A64-A5EA-9C149C5490E0}"/>
              </a:ext>
            </a:extLst>
          </p:cNvPr>
          <p:cNvSpPr/>
          <p:nvPr/>
        </p:nvSpPr>
        <p:spPr>
          <a:xfrm>
            <a:off x="5392622" y="3869358"/>
            <a:ext cx="710596" cy="313587"/>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5380098" y="3842245"/>
            <a:ext cx="68668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68" name="圖片 167" descr="一張含有 直立的, 黑色, 桌, 螢幕 的圖片&#10;&#10;自動產生的描述">
            <a:extLst>
              <a:ext uri="{FF2B5EF4-FFF2-40B4-BE49-F238E27FC236}">
                <a16:creationId xmlns:a16="http://schemas.microsoft.com/office/drawing/2014/main" id="{BBC48A78-F457-1149-A4F4-90BE9BD171C4}"/>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024550" y="2857769"/>
            <a:ext cx="1506831" cy="409853"/>
          </a:xfrm>
          <a:prstGeom prst="rect">
            <a:avLst/>
          </a:prstGeom>
        </p:spPr>
      </p:pic>
      <p:pic>
        <p:nvPicPr>
          <p:cNvPr id="166" name="圖片 165" descr="一張含有 直立的, 黑色, 桌, 螢幕 的圖片&#10;&#10;自動產生的描述">
            <a:extLst>
              <a:ext uri="{FF2B5EF4-FFF2-40B4-BE49-F238E27FC236}">
                <a16:creationId xmlns:a16="http://schemas.microsoft.com/office/drawing/2014/main" id="{578EBA4D-8418-0F4A-9BB4-BB2622791243}"/>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2077565" y="5091402"/>
            <a:ext cx="1506831" cy="409853"/>
          </a:xfrm>
          <a:prstGeom prst="rect">
            <a:avLst/>
          </a:prstGeom>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438367" y="3196919"/>
            <a:ext cx="365783" cy="365783"/>
          </a:xfrm>
          <a:prstGeom prst="rect">
            <a:avLst/>
          </a:prstGeom>
          <a:effectLst>
            <a:outerShdw blurRad="50800" dist="38100" dir="2700000" algn="tl" rotWithShape="0">
              <a:prstClr val="black">
                <a:alpha val="40000"/>
              </a:prstClr>
            </a:outerShdw>
          </a:effectLst>
        </p:spPr>
      </p:pic>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5887209" y="3322817"/>
            <a:ext cx="748383" cy="0"/>
          </a:xfrm>
          <a:prstGeom prst="straightConnector1">
            <a:avLst/>
          </a:prstGeom>
          <a:ln w="7620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0" name="文字方塊 169">
            <a:extLst>
              <a:ext uri="{FF2B5EF4-FFF2-40B4-BE49-F238E27FC236}">
                <a16:creationId xmlns:a16="http://schemas.microsoft.com/office/drawing/2014/main" id="{148D1D9F-0D5C-0948-B70B-26D718E6E60E}"/>
              </a:ext>
            </a:extLst>
          </p:cNvPr>
          <p:cNvSpPr txBox="1"/>
          <p:nvPr/>
        </p:nvSpPr>
        <p:spPr>
          <a:xfrm>
            <a:off x="4604416" y="2085787"/>
            <a:ext cx="2438504" cy="646331"/>
          </a:xfrm>
          <a:prstGeom prst="rect">
            <a:avLst/>
          </a:prstGeom>
          <a:noFill/>
        </p:spPr>
        <p:txBody>
          <a:bodyPr wrap="square" rtlCol="0" anchor="t">
            <a:spAutoFit/>
          </a:bodyPr>
          <a:lstStyle/>
          <a:p>
            <a:pPr algn="ctr"/>
            <a:r>
              <a:rPr lang="en-US" altLang="zh-TW" b="1">
                <a:solidFill>
                  <a:schemeClr val="bg1"/>
                </a:solidFill>
                <a:latin typeface="Arial" panose="020B0604020202020204" pitchFamily="34" charset="0"/>
                <a:ea typeface="微軟正黑體"/>
                <a:cs typeface="Arial" panose="020B0604020202020204" pitchFamily="34" charset="0"/>
              </a:rPr>
              <a:t>From remote NAS</a:t>
            </a:r>
          </a:p>
          <a:p>
            <a:pPr algn="ctr"/>
            <a:r>
              <a:rPr lang="en-US" altLang="zh-TW" b="1">
                <a:solidFill>
                  <a:schemeClr val="bg1"/>
                </a:solidFill>
                <a:latin typeface="Arial" panose="020B0604020202020204" pitchFamily="34" charset="0"/>
                <a:ea typeface="微軟正黑體"/>
                <a:cs typeface="Arial" panose="020B0604020202020204" pitchFamily="34" charset="0"/>
              </a:rPr>
              <a:t>(via File Station)</a:t>
            </a:r>
          </a:p>
        </p:txBody>
      </p:sp>
      <p:sp>
        <p:nvSpPr>
          <p:cNvPr id="171" name="文字方塊 170">
            <a:extLst>
              <a:ext uri="{FF2B5EF4-FFF2-40B4-BE49-F238E27FC236}">
                <a16:creationId xmlns:a16="http://schemas.microsoft.com/office/drawing/2014/main" id="{E500338E-BD09-044B-A407-7F297886523A}"/>
              </a:ext>
            </a:extLst>
          </p:cNvPr>
          <p:cNvSpPr txBox="1"/>
          <p:nvPr/>
        </p:nvSpPr>
        <p:spPr>
          <a:xfrm>
            <a:off x="7701068" y="2090312"/>
            <a:ext cx="3467312" cy="646331"/>
          </a:xfrm>
          <a:prstGeom prst="rect">
            <a:avLst/>
          </a:prstGeom>
          <a:noFill/>
        </p:spPr>
        <p:txBody>
          <a:bodyPr wrap="square" rtlCol="0" anchor="t">
            <a:spAutoFit/>
          </a:bodyPr>
          <a:lstStyle/>
          <a:p>
            <a:pPr algn="ctr"/>
            <a:r>
              <a:rPr lang="zh-TW" altLang="en-US" b="1">
                <a:solidFill>
                  <a:schemeClr val="bg1"/>
                </a:solidFill>
                <a:latin typeface="Arial" panose="020B0604020202020204" pitchFamily="34" charset="0"/>
                <a:ea typeface="微軟正黑體"/>
                <a:cs typeface="Arial" panose="020B0604020202020204" pitchFamily="34" charset="0"/>
              </a:rPr>
              <a:t>Carry and Use
</a:t>
            </a:r>
            <a:r>
              <a:rPr lang="en-US" altLang="zh-TW" b="1">
                <a:solidFill>
                  <a:schemeClr val="bg1"/>
                </a:solidFill>
                <a:latin typeface="Arial" panose="020B0604020202020204" pitchFamily="34" charset="0"/>
                <a:ea typeface="微軟正黑體"/>
                <a:cs typeface="Arial" panose="020B0604020202020204" pitchFamily="34" charset="0"/>
              </a:rPr>
              <a:t>(</a:t>
            </a:r>
            <a:r>
              <a:rPr lang="en-US" altLang="zh-TW" b="1" err="1">
                <a:solidFill>
                  <a:schemeClr val="bg1"/>
                </a:solidFill>
                <a:latin typeface="Arial" panose="020B0604020202020204" pitchFamily="34" charset="0"/>
                <a:ea typeface="微軟正黑體"/>
                <a:cs typeface="Arial" panose="020B0604020202020204" pitchFamily="34" charset="0"/>
              </a:rPr>
              <a:t>QuDedup</a:t>
            </a:r>
            <a:r>
              <a:rPr lang="en-US" altLang="zh-TW" b="1">
                <a:solidFill>
                  <a:schemeClr val="bg1"/>
                </a:solidFill>
                <a:latin typeface="Arial" panose="020B0604020202020204" pitchFamily="34" charset="0"/>
                <a:ea typeface="微軟正黑體"/>
                <a:cs typeface="Arial" panose="020B0604020202020204" pitchFamily="34" charset="0"/>
              </a:rPr>
              <a:t> Extract Tool)</a:t>
            </a:r>
            <a:endParaRPr lang="zh-TW" altLang="en-US">
              <a:solidFill>
                <a:schemeClr val="bg1"/>
              </a:solidFill>
              <a:latin typeface="Arial" panose="020B0604020202020204" pitchFamily="34" charset="0"/>
              <a:ea typeface="微軟正黑體"/>
              <a:cs typeface="Arial" panose="020B0604020202020204" pitchFamily="34" charset="0"/>
            </a:endParaRPr>
          </a:p>
        </p:txBody>
      </p:sp>
      <p:sp>
        <p:nvSpPr>
          <p:cNvPr id="177" name="文字方塊 176">
            <a:extLst>
              <a:ext uri="{FF2B5EF4-FFF2-40B4-BE49-F238E27FC236}">
                <a16:creationId xmlns:a16="http://schemas.microsoft.com/office/drawing/2014/main" id="{171B762B-E4BC-EE4E-BEF1-3F459B449646}"/>
              </a:ext>
            </a:extLst>
          </p:cNvPr>
          <p:cNvSpPr txBox="1"/>
          <p:nvPr/>
        </p:nvSpPr>
        <p:spPr>
          <a:xfrm>
            <a:off x="5563417" y="6358189"/>
            <a:ext cx="1849235" cy="276999"/>
          </a:xfrm>
          <a:prstGeom prst="rect">
            <a:avLst/>
          </a:prstGeom>
          <a:noFill/>
        </p:spPr>
        <p:txBody>
          <a:bodyPr wrap="square" rtlCol="0" anchor="t">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rPr>
              <a:t>Access from cloud</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178" name="矩形 34">
            <a:extLst>
              <a:ext uri="{FF2B5EF4-FFF2-40B4-BE49-F238E27FC236}">
                <a16:creationId xmlns:a16="http://schemas.microsoft.com/office/drawing/2014/main" id="{2891C1E0-13F2-D946-A74A-EB4F37BC8242}"/>
              </a:ext>
            </a:extLst>
          </p:cNvPr>
          <p:cNvSpPr/>
          <p:nvPr/>
        </p:nvSpPr>
        <p:spPr>
          <a:xfrm>
            <a:off x="1366948" y="1722795"/>
            <a:ext cx="3617649" cy="348878"/>
          </a:xfrm>
          <a:prstGeom prst="rect">
            <a:avLst/>
          </a:prstGeom>
        </p:spPr>
        <p:txBody>
          <a:bodyPr wrap="square">
            <a:spAutoFit/>
          </a:bodyPr>
          <a:lstStyle/>
          <a:p>
            <a:pPr algn="ctr"/>
            <a:r>
              <a:rPr lang="en-US" altLang="zh-TW" sz="1667" b="1">
                <a:latin typeface="Arial" panose="020B0604020202020204" pitchFamily="34" charset="0"/>
                <a:ea typeface="微軟正黑體" panose="020B0604030504040204" pitchFamily="34" charset="-120"/>
                <a:cs typeface="Arial" panose="020B0604020202020204" pitchFamily="34" charset="0"/>
              </a:rPr>
              <a:t>HBS 3 (Hybrid Backup Sync 3)</a:t>
            </a:r>
            <a:endParaRPr lang="zh-TW" altLang="en-US" sz="1667" b="1">
              <a:latin typeface="Arial" panose="020B0604020202020204" pitchFamily="34" charset="0"/>
              <a:ea typeface="微軟正黑體" panose="020B0604030504040204" pitchFamily="34" charset="-120"/>
              <a:cs typeface="Arial" panose="020B0604020202020204" pitchFamily="34" charset="0"/>
            </a:endParaRPr>
          </a:p>
        </p:txBody>
      </p:sp>
      <p:sp>
        <p:nvSpPr>
          <p:cNvPr id="179" name="文字方塊 178">
            <a:extLst>
              <a:ext uri="{FF2B5EF4-FFF2-40B4-BE49-F238E27FC236}">
                <a16:creationId xmlns:a16="http://schemas.microsoft.com/office/drawing/2014/main" id="{D660B759-B35E-7C48-AECC-FD440B8A1A3F}"/>
              </a:ext>
            </a:extLst>
          </p:cNvPr>
          <p:cNvSpPr txBox="1"/>
          <p:nvPr/>
        </p:nvSpPr>
        <p:spPr>
          <a:xfrm>
            <a:off x="1301911" y="2109649"/>
            <a:ext cx="2478859" cy="646331"/>
          </a:xfrm>
          <a:prstGeom prst="rect">
            <a:avLst/>
          </a:prstGeom>
          <a:noFill/>
        </p:spPr>
        <p:txBody>
          <a:bodyPr wrap="square" rtlCol="0" anchor="t">
            <a:spAutoFit/>
          </a:bodyPr>
          <a:lstStyle/>
          <a:p>
            <a:pPr algn="ctr"/>
            <a:r>
              <a:rPr lang="zh-TW" altLang="en-US" b="1">
                <a:solidFill>
                  <a:schemeClr val="bg1"/>
                </a:solidFill>
                <a:latin typeface="Arial" panose="020B0604020202020204" pitchFamily="34" charset="0"/>
                <a:ea typeface="微軟正黑體"/>
                <a:cs typeface="Arial" panose="020B0604020202020204" pitchFamily="34" charset="0"/>
              </a:rPr>
              <a:t>From local NAS</a:t>
            </a:r>
          </a:p>
          <a:p>
            <a:pPr algn="ctr"/>
            <a:r>
              <a:rPr lang="en-US" altLang="zh-TW" b="1">
                <a:solidFill>
                  <a:schemeClr val="bg1"/>
                </a:solidFill>
                <a:latin typeface="Arial" panose="020B0604020202020204" pitchFamily="34" charset="0"/>
                <a:ea typeface="微軟正黑體"/>
                <a:cs typeface="Arial" panose="020B0604020202020204" pitchFamily="34" charset="0"/>
              </a:rPr>
              <a:t>(via</a:t>
            </a:r>
            <a:r>
              <a:rPr lang="zh-TW" altLang="en-US" b="1">
                <a:solidFill>
                  <a:schemeClr val="bg1"/>
                </a:solidFill>
                <a:latin typeface="Arial" panose="020B0604020202020204" pitchFamily="34" charset="0"/>
                <a:ea typeface="微軟正黑體"/>
                <a:cs typeface="Arial" panose="020B0604020202020204" pitchFamily="34" charset="0"/>
              </a:rPr>
              <a:t> </a:t>
            </a:r>
            <a:r>
              <a:rPr lang="en-US" altLang="zh-TW" b="1">
                <a:solidFill>
                  <a:schemeClr val="bg1"/>
                </a:solidFill>
                <a:latin typeface="Arial" panose="020B0604020202020204" pitchFamily="34" charset="0"/>
                <a:ea typeface="微軟正黑體"/>
                <a:cs typeface="Arial" panose="020B0604020202020204" pitchFamily="34" charset="0"/>
              </a:rPr>
              <a:t>HBS 3)</a:t>
            </a:r>
          </a:p>
        </p:txBody>
      </p:sp>
      <p:sp>
        <p:nvSpPr>
          <p:cNvPr id="180" name="文字方塊 179">
            <a:extLst>
              <a:ext uri="{FF2B5EF4-FFF2-40B4-BE49-F238E27FC236}">
                <a16:creationId xmlns:a16="http://schemas.microsoft.com/office/drawing/2014/main" id="{1AEB5A83-9F96-F04E-BFEF-0ADF9E621868}"/>
              </a:ext>
            </a:extLst>
          </p:cNvPr>
          <p:cNvSpPr txBox="1"/>
          <p:nvPr/>
        </p:nvSpPr>
        <p:spPr>
          <a:xfrm>
            <a:off x="4755276" y="4207302"/>
            <a:ext cx="2272171"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a:cs typeface="Arial" panose="020B0604020202020204" pitchFamily="34" charset="0"/>
              </a:rPr>
              <a:t>File station with </a:t>
            </a:r>
            <a:r>
              <a:rPr lang="en-US" altLang="zh-TW" sz="1200" b="1" err="1">
                <a:latin typeface="Arial" panose="020B0604020202020204" pitchFamily="34" charset="0"/>
                <a:ea typeface="微軟正黑體"/>
                <a:cs typeface="Arial" panose="020B0604020202020204" pitchFamily="34" charset="0"/>
              </a:rPr>
              <a:t>QuDedup</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181" name="文字方塊 180">
            <a:extLst>
              <a:ext uri="{FF2B5EF4-FFF2-40B4-BE49-F238E27FC236}">
                <a16:creationId xmlns:a16="http://schemas.microsoft.com/office/drawing/2014/main" id="{44EFA5A4-8D8C-8549-B8C9-E431C4C217A4}"/>
              </a:ext>
            </a:extLst>
          </p:cNvPr>
          <p:cNvSpPr txBox="1"/>
          <p:nvPr/>
        </p:nvSpPr>
        <p:spPr>
          <a:xfrm>
            <a:off x="1396353" y="6210128"/>
            <a:ext cx="2272171"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a:cs typeface="Arial" panose="020B0604020202020204" pitchFamily="34" charset="0"/>
              </a:rPr>
              <a:t>File station with </a:t>
            </a:r>
            <a:r>
              <a:rPr lang="en-US" altLang="zh-TW" sz="1200" b="1" err="1">
                <a:latin typeface="Arial" panose="020B0604020202020204" pitchFamily="34" charset="0"/>
                <a:ea typeface="微軟正黑體"/>
                <a:cs typeface="Arial" panose="020B0604020202020204" pitchFamily="34" charset="0"/>
              </a:rPr>
              <a:t>QuDedup</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182" name="文字方塊 181">
            <a:extLst>
              <a:ext uri="{FF2B5EF4-FFF2-40B4-BE49-F238E27FC236}">
                <a16:creationId xmlns:a16="http://schemas.microsoft.com/office/drawing/2014/main" id="{F1A4F649-3937-AE40-A8D9-E6F07DE405C9}"/>
              </a:ext>
            </a:extLst>
          </p:cNvPr>
          <p:cNvSpPr txBox="1"/>
          <p:nvPr/>
        </p:nvSpPr>
        <p:spPr>
          <a:xfrm>
            <a:off x="10145117" y="3522687"/>
            <a:ext cx="68668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Tokyo</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3" name="文字方塊 182">
            <a:extLst>
              <a:ext uri="{FF2B5EF4-FFF2-40B4-BE49-F238E27FC236}">
                <a16:creationId xmlns:a16="http://schemas.microsoft.com/office/drawing/2014/main" id="{A3358452-E4FF-AF4C-85AE-1C6C23D98E8E}"/>
              </a:ext>
            </a:extLst>
          </p:cNvPr>
          <p:cNvSpPr txBox="1"/>
          <p:nvPr/>
        </p:nvSpPr>
        <p:spPr>
          <a:xfrm>
            <a:off x="9985199" y="4814403"/>
            <a:ext cx="99348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NYC</a:t>
            </a:r>
          </a:p>
        </p:txBody>
      </p:sp>
      <p:sp>
        <p:nvSpPr>
          <p:cNvPr id="184" name="文字方塊 183">
            <a:extLst>
              <a:ext uri="{FF2B5EF4-FFF2-40B4-BE49-F238E27FC236}">
                <a16:creationId xmlns:a16="http://schemas.microsoft.com/office/drawing/2014/main" id="{824832AA-27B1-3441-977B-5DE5610C0948}"/>
              </a:ext>
            </a:extLst>
          </p:cNvPr>
          <p:cNvSpPr txBox="1"/>
          <p:nvPr/>
        </p:nvSpPr>
        <p:spPr>
          <a:xfrm>
            <a:off x="10147992" y="6150119"/>
            <a:ext cx="77948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Beijing</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14959948"/>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5" name="矩形 4">
            <a:extLst>
              <a:ext uri="{FF2B5EF4-FFF2-40B4-BE49-F238E27FC236}">
                <a16:creationId xmlns:a16="http://schemas.microsoft.com/office/drawing/2014/main" id="{E98CD100-3A63-41C2-99F3-F24F07643A8E}"/>
              </a:ext>
            </a:extLst>
          </p:cNvPr>
          <p:cNvSpPr/>
          <p:nvPr/>
        </p:nvSpPr>
        <p:spPr>
          <a:xfrm>
            <a:off x="0" y="1751798"/>
            <a:ext cx="12192000" cy="5106202"/>
          </a:xfrm>
          <a:prstGeom prst="rect">
            <a:avLst/>
          </a:prstGeom>
          <a:gradFill flip="none" rotWithShape="1">
            <a:gsLst>
              <a:gs pos="0">
                <a:srgbClr val="64696C">
                  <a:alpha val="78000"/>
                </a:srgbClr>
              </a:gs>
              <a:gs pos="100000">
                <a:srgbClr val="676C6F">
                  <a:alpha val="21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28A04839-05F1-4483-9871-D87EB2B881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3206" b="484"/>
          <a:stretch/>
        </p:blipFill>
        <p:spPr>
          <a:xfrm>
            <a:off x="1142181" y="2109053"/>
            <a:ext cx="6945829" cy="4748947"/>
          </a:xfrm>
          <a:prstGeom prst="rect">
            <a:avLst/>
          </a:prstGeom>
        </p:spPr>
      </p:pic>
      <p:sp>
        <p:nvSpPr>
          <p:cNvPr id="82" name="Google Shape;82;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buSzPts val="1100"/>
            </a:pPr>
            <a:r>
              <a:rPr lang="en-US" altLang="zh-TW" sz="3600">
                <a:latin typeface="Arial" panose="020B0604020202020204" pitchFamily="34" charset="0"/>
                <a:ea typeface="微軟正黑體"/>
                <a:cs typeface="Arial" panose="020B0604020202020204" pitchFamily="34" charset="0"/>
              </a:rPr>
              <a:t>Use the 2.5GbE/10GbE NAS &amp; the Hyper Data Protector</a:t>
            </a:r>
            <a:r>
              <a:rPr lang="zh-TW" altLang="en-US" sz="3600">
                <a:latin typeface="Arial" panose="020B0604020202020204" pitchFamily="34" charset="0"/>
                <a:ea typeface="微軟正黑體"/>
                <a:cs typeface="Arial" panose="020B0604020202020204" pitchFamily="34" charset="0"/>
              </a:rPr>
              <a:t> </a:t>
            </a:r>
            <a:r>
              <a:rPr lang="en-US" altLang="zh-TW" sz="3600">
                <a:latin typeface="Arial" panose="020B0604020202020204" pitchFamily="34" charset="0"/>
                <a:ea typeface="微軟正黑體"/>
                <a:cs typeface="Arial" panose="020B0604020202020204" pitchFamily="34" charset="0"/>
              </a:rPr>
              <a:t>app </a:t>
            </a:r>
            <a:r>
              <a:rPr lang="en-US" altLang="zh-CN" sz="3600">
                <a:latin typeface="Arial" panose="020B0604020202020204" pitchFamily="34" charset="0"/>
                <a:ea typeface="微軟正黑體"/>
                <a:cs typeface="Arial" panose="020B0604020202020204" pitchFamily="34" charset="0"/>
              </a:rPr>
              <a:t>to actively backup VMs for free</a:t>
            </a:r>
            <a:endParaRPr lang="zh-TW" altLang="en-US" sz="3600">
              <a:latin typeface="Arial" panose="020B0604020202020204" pitchFamily="34" charset="0"/>
              <a:sym typeface="Arial" panose="020B0604020202020204" pitchFamily="34" charset="0"/>
            </a:endParaRPr>
          </a:p>
        </p:txBody>
      </p:sp>
      <p:sp>
        <p:nvSpPr>
          <p:cNvPr id="11" name="矩形: 圓角 61">
            <a:extLst>
              <a:ext uri="{FF2B5EF4-FFF2-40B4-BE49-F238E27FC236}">
                <a16:creationId xmlns:a16="http://schemas.microsoft.com/office/drawing/2014/main" id="{3EF9FC7A-6145-544B-A382-D8B970445E81}"/>
              </a:ext>
            </a:extLst>
          </p:cNvPr>
          <p:cNvSpPr/>
          <p:nvPr/>
        </p:nvSpPr>
        <p:spPr>
          <a:xfrm>
            <a:off x="604233" y="4784240"/>
            <a:ext cx="1650370" cy="246221"/>
          </a:xfrm>
          <a:prstGeom prst="roundRect">
            <a:avLst>
              <a:gd name="adj" fmla="val 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Google Shape;102;p18">
            <a:extLst>
              <a:ext uri="{FF2B5EF4-FFF2-40B4-BE49-F238E27FC236}">
                <a16:creationId xmlns:a16="http://schemas.microsoft.com/office/drawing/2014/main" id="{1D72CAFA-97B4-3A4C-84BE-F265E8D87FDD}"/>
              </a:ext>
            </a:extLst>
          </p:cNvPr>
          <p:cNvSpPr txBox="1"/>
          <p:nvPr/>
        </p:nvSpPr>
        <p:spPr>
          <a:xfrm>
            <a:off x="410020" y="3549622"/>
            <a:ext cx="2113429" cy="374851"/>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b="1">
                <a:solidFill>
                  <a:srgbClr val="2F2725"/>
                </a:solidFill>
                <a:latin typeface="Arial" panose="020B0604020202020204" pitchFamily="34" charset="0"/>
                <a:ea typeface="微軟正黑體" panose="020B0604030504040204" pitchFamily="34" charset="-120"/>
                <a:sym typeface="Arial" panose="020B0604020202020204" pitchFamily="34" charset="0"/>
              </a:rPr>
              <a:t>Active VM backup</a:t>
            </a:r>
            <a:endParaRPr lang="zh-TW" altLang="en-US" sz="1400" b="1">
              <a:solidFill>
                <a:srgbClr val="2F2725"/>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圓角 52">
            <a:extLst>
              <a:ext uri="{FF2B5EF4-FFF2-40B4-BE49-F238E27FC236}">
                <a16:creationId xmlns:a16="http://schemas.microsoft.com/office/drawing/2014/main" id="{0B432874-10FD-2E4D-8D17-A5FEDAA1B2C0}"/>
              </a:ext>
            </a:extLst>
          </p:cNvPr>
          <p:cNvSpPr/>
          <p:nvPr/>
        </p:nvSpPr>
        <p:spPr>
          <a:xfrm>
            <a:off x="410020" y="3549623"/>
            <a:ext cx="2113429" cy="2448610"/>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形 13">
            <a:extLst>
              <a:ext uri="{FF2B5EF4-FFF2-40B4-BE49-F238E27FC236}">
                <a16:creationId xmlns:a16="http://schemas.microsoft.com/office/drawing/2014/main" id="{0A43C9C6-1F39-CC45-9C23-D84E23864C5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7764" y="5183932"/>
            <a:ext cx="1423310" cy="471373"/>
          </a:xfrm>
          <a:prstGeom prst="rect">
            <a:avLst/>
          </a:prstGeom>
        </p:spPr>
      </p:pic>
      <p:sp>
        <p:nvSpPr>
          <p:cNvPr id="15" name="矩形: 圓角 55">
            <a:extLst>
              <a:ext uri="{FF2B5EF4-FFF2-40B4-BE49-F238E27FC236}">
                <a16:creationId xmlns:a16="http://schemas.microsoft.com/office/drawing/2014/main" id="{FEA61F11-1AEB-1B40-B9DD-6034D78CFC95}"/>
              </a:ext>
            </a:extLst>
          </p:cNvPr>
          <p:cNvSpPr/>
          <p:nvPr/>
        </p:nvSpPr>
        <p:spPr>
          <a:xfrm rot="5400000">
            <a:off x="941032" y="4459445"/>
            <a:ext cx="976772" cy="1626363"/>
          </a:xfrm>
          <a:prstGeom prst="roundRect">
            <a:avLst>
              <a:gd name="adj" fmla="val 105"/>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6" name="群組 15">
            <a:extLst>
              <a:ext uri="{FF2B5EF4-FFF2-40B4-BE49-F238E27FC236}">
                <a16:creationId xmlns:a16="http://schemas.microsoft.com/office/drawing/2014/main" id="{5C40B70C-BAF0-9845-85A0-FC960CDE6FD5}"/>
              </a:ext>
            </a:extLst>
          </p:cNvPr>
          <p:cNvGrpSpPr/>
          <p:nvPr/>
        </p:nvGrpSpPr>
        <p:grpSpPr>
          <a:xfrm>
            <a:off x="604233" y="4060749"/>
            <a:ext cx="1640984" cy="594894"/>
            <a:chOff x="797606" y="1511981"/>
            <a:chExt cx="1640984" cy="594894"/>
          </a:xfrm>
        </p:grpSpPr>
        <p:pic>
          <p:nvPicPr>
            <p:cNvPr id="17" name="圖形 16">
              <a:extLst>
                <a:ext uri="{FF2B5EF4-FFF2-40B4-BE49-F238E27FC236}">
                  <a16:creationId xmlns:a16="http://schemas.microsoft.com/office/drawing/2014/main" id="{59BCE5EE-D202-1547-AB69-CEE16D13881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7606" y="1511981"/>
              <a:ext cx="594894" cy="594894"/>
            </a:xfrm>
            <a:prstGeom prst="rect">
              <a:avLst/>
            </a:prstGeom>
          </p:spPr>
        </p:pic>
        <p:pic>
          <p:nvPicPr>
            <p:cNvPr id="18" name="圖形 17">
              <a:extLst>
                <a:ext uri="{FF2B5EF4-FFF2-40B4-BE49-F238E27FC236}">
                  <a16:creationId xmlns:a16="http://schemas.microsoft.com/office/drawing/2014/main" id="{6D1AEF5C-FDA7-B045-84FE-2DF9231DDAF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439258" y="1703539"/>
              <a:ext cx="999332" cy="151296"/>
            </a:xfrm>
            <a:prstGeom prst="rect">
              <a:avLst/>
            </a:prstGeom>
          </p:spPr>
        </p:pic>
      </p:grpSp>
      <p:sp>
        <p:nvSpPr>
          <p:cNvPr id="19" name="矩形 18">
            <a:extLst>
              <a:ext uri="{FF2B5EF4-FFF2-40B4-BE49-F238E27FC236}">
                <a16:creationId xmlns:a16="http://schemas.microsoft.com/office/drawing/2014/main" id="{0BB5874D-733E-F348-B5B5-79EBC2D33E81}"/>
              </a:ext>
            </a:extLst>
          </p:cNvPr>
          <p:cNvSpPr/>
          <p:nvPr/>
        </p:nvSpPr>
        <p:spPr>
          <a:xfrm>
            <a:off x="604233" y="4784240"/>
            <a:ext cx="1650370" cy="246221"/>
          </a:xfrm>
          <a:prstGeom prst="rect">
            <a:avLst/>
          </a:prstGeom>
        </p:spPr>
        <p:txBody>
          <a:bodyPr wrap="square">
            <a:spAutoFit/>
          </a:bodyPr>
          <a:lstStyle/>
          <a:p>
            <a:pPr lvl="0" algn="ctr"/>
            <a:r>
              <a:rPr lang="en-US" altLang="zh-TW" sz="1000" b="1">
                <a:solidFill>
                  <a:schemeClr val="bg1"/>
                </a:solidFill>
                <a:latin typeface="Arial" panose="020B0604020202020204" pitchFamily="34" charset="0"/>
                <a:ea typeface="微軟正黑體" panose="020B0604030504040204" pitchFamily="34" charset="-120"/>
                <a:sym typeface="Arial" panose="020B0604020202020204" pitchFamily="34" charset="0"/>
              </a:rPr>
              <a:t>QNAP Agent</a:t>
            </a:r>
          </a:p>
        </p:txBody>
      </p:sp>
      <p:sp>
        <p:nvSpPr>
          <p:cNvPr id="21" name="矩形 20">
            <a:extLst>
              <a:ext uri="{FF2B5EF4-FFF2-40B4-BE49-F238E27FC236}">
                <a16:creationId xmlns:a16="http://schemas.microsoft.com/office/drawing/2014/main" id="{B7B2A64D-7854-6E48-BB9A-89C74C664BFD}"/>
              </a:ext>
            </a:extLst>
          </p:cNvPr>
          <p:cNvSpPr/>
          <p:nvPr/>
        </p:nvSpPr>
        <p:spPr>
          <a:xfrm>
            <a:off x="7544540" y="6001343"/>
            <a:ext cx="1140056" cy="523220"/>
          </a:xfrm>
          <a:prstGeom prst="rect">
            <a:avLst/>
          </a:prstGeom>
        </p:spPr>
        <p:txBody>
          <a:bodyPr wrap="none">
            <a:spAutoFit/>
          </a:bodyPr>
          <a:lstStyle/>
          <a:p>
            <a:pPr lvl="0"/>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Hyper Data </a:t>
            </a:r>
            <a:b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Protector</a:t>
            </a:r>
          </a:p>
        </p:txBody>
      </p:sp>
      <p:sp>
        <p:nvSpPr>
          <p:cNvPr id="26" name="Google Shape;158;p22">
            <a:extLst>
              <a:ext uri="{FF2B5EF4-FFF2-40B4-BE49-F238E27FC236}">
                <a16:creationId xmlns:a16="http://schemas.microsoft.com/office/drawing/2014/main" id="{CBAC2783-F197-8D4A-86C2-1172906CEC2C}"/>
              </a:ext>
            </a:extLst>
          </p:cNvPr>
          <p:cNvSpPr txBox="1"/>
          <p:nvPr/>
        </p:nvSpPr>
        <p:spPr>
          <a:xfrm>
            <a:off x="9726016" y="5517910"/>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TS-1673AU-RP</a:t>
            </a:r>
          </a:p>
        </p:txBody>
      </p:sp>
      <p:pic>
        <p:nvPicPr>
          <p:cNvPr id="23" name="圖片 22" descr="一張含有 坐, 監視器, 正面, 桌 的圖片&#10;&#10;自動產生的描述">
            <a:extLst>
              <a:ext uri="{FF2B5EF4-FFF2-40B4-BE49-F238E27FC236}">
                <a16:creationId xmlns:a16="http://schemas.microsoft.com/office/drawing/2014/main" id="{8AE6684E-E5A2-FB46-96BC-0359DC157A3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998750" y="4531007"/>
            <a:ext cx="3323506" cy="1023043"/>
          </a:xfrm>
          <a:prstGeom prst="rect">
            <a:avLst/>
          </a:prstGeom>
        </p:spPr>
      </p:pic>
      <p:pic>
        <p:nvPicPr>
          <p:cNvPr id="25" name="圖片 24" descr="一張含有 畫畫, 傘 的圖片&#10;&#10;自動產生的描述">
            <a:extLst>
              <a:ext uri="{FF2B5EF4-FFF2-40B4-BE49-F238E27FC236}">
                <a16:creationId xmlns:a16="http://schemas.microsoft.com/office/drawing/2014/main" id="{5F398521-439D-3544-9C18-5617CA1DBB3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16375" y="5042887"/>
            <a:ext cx="965975" cy="965975"/>
          </a:xfrm>
          <a:prstGeom prst="rect">
            <a:avLst/>
          </a:prstGeom>
          <a:effectLst>
            <a:outerShdw blurRad="50800" dist="38100" dir="8100000" algn="tr" rotWithShape="0">
              <a:prstClr val="black">
                <a:alpha val="40000"/>
              </a:prstClr>
            </a:outerShdw>
          </a:effectLst>
        </p:spPr>
      </p:pic>
      <p:sp>
        <p:nvSpPr>
          <p:cNvPr id="20" name="Google Shape;83;p16">
            <a:extLst>
              <a:ext uri="{FF2B5EF4-FFF2-40B4-BE49-F238E27FC236}">
                <a16:creationId xmlns:a16="http://schemas.microsoft.com/office/drawing/2014/main" id="{F1032313-918D-2640-B946-D856731FC3D0}"/>
              </a:ext>
            </a:extLst>
          </p:cNvPr>
          <p:cNvSpPr txBox="1">
            <a:spLocks/>
          </p:cNvSpPr>
          <p:nvPr/>
        </p:nvSpPr>
        <p:spPr>
          <a:xfrm>
            <a:off x="8255670" y="1622007"/>
            <a:ext cx="3768670" cy="278159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altLang="zh-TW" sz="1600" b="1">
                <a:solidFill>
                  <a:srgbClr val="FFFF00"/>
                </a:solidFill>
                <a:latin typeface="Arial" panose="020B0604020202020204" pitchFamily="34" charset="0"/>
                <a:ea typeface="微軟正黑體" panose="020B0604030504040204" pitchFamily="34" charset="-120"/>
                <a:cs typeface="Arial" panose="020B0604020202020204" pitchFamily="34" charset="0"/>
              </a:rPr>
              <a:t>License-free</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rPr>
              <a:t>for VM backup with large NAS capacity to save money, time, and server storage space</a:t>
            </a:r>
          </a:p>
          <a:p>
            <a:pPr>
              <a:buClr>
                <a:schemeClr val="tx1"/>
              </a:buClr>
            </a:pPr>
            <a:r>
              <a:rPr lang="en-US" altLang="zh-CN" sz="1600">
                <a:latin typeface="Arial" panose="020B0604020202020204" pitchFamily="34" charset="0"/>
                <a:ea typeface="微軟正黑體" panose="020B0604030504040204" pitchFamily="34" charset="-120"/>
                <a:cs typeface="Arial" panose="020B0604020202020204" pitchFamily="34" charset="0"/>
              </a:rPr>
              <a:t>High-speed</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600" b="1">
                <a:solidFill>
                  <a:srgbClr val="FFFF00"/>
                </a:solidFill>
                <a:latin typeface="Arial" panose="020B0604020202020204" pitchFamily="34" charset="0"/>
                <a:ea typeface="微軟正黑體" panose="020B0604030504040204" pitchFamily="34" charset="-120"/>
                <a:cs typeface="Arial" panose="020B0604020202020204" pitchFamily="34" charset="0"/>
              </a:rPr>
              <a:t>2.5GbE or 10GbE </a:t>
            </a:r>
            <a:r>
              <a:rPr lang="en-US" altLang="zh-CN" sz="1600">
                <a:latin typeface="Arial" panose="020B0604020202020204" pitchFamily="34" charset="0"/>
                <a:ea typeface="微軟正黑體" panose="020B0604030504040204" pitchFamily="34" charset="-120"/>
                <a:cs typeface="Arial" panose="020B0604020202020204" pitchFamily="34" charset="0"/>
              </a:rPr>
              <a:t>active backup</a:t>
            </a:r>
          </a:p>
          <a:p>
            <a:pPr>
              <a:buClr>
                <a:schemeClr val="tx1"/>
              </a:buClr>
            </a:pPr>
            <a:r>
              <a:rPr lang="en-US" altLang="zh-CN" sz="1600">
                <a:latin typeface="Arial" panose="020B0604020202020204" pitchFamily="34" charset="0"/>
                <a:ea typeface="微軟正黑體" panose="020B0604030504040204" pitchFamily="34" charset="-120"/>
                <a:cs typeface="Arial" panose="020B0604020202020204" pitchFamily="34" charset="0"/>
              </a:rPr>
              <a:t>Advanced technologies such as </a:t>
            </a:r>
            <a:r>
              <a:rPr lang="en-US" altLang="zh-CN" sz="1600">
                <a:solidFill>
                  <a:srgbClr val="FFFF00"/>
                </a:solidFill>
                <a:latin typeface="Arial" panose="020B0604020202020204" pitchFamily="34" charset="0"/>
                <a:ea typeface="微軟正黑體" panose="020B0604030504040204" pitchFamily="34" charset="-120"/>
                <a:cs typeface="Arial" panose="020B0604020202020204" pitchFamily="34" charset="0"/>
              </a:rPr>
              <a:t>Incremental block-level backup, deduplication</a:t>
            </a:r>
            <a:r>
              <a:rPr lang="en-US" altLang="zh-CN" sz="1600">
                <a:latin typeface="Arial" panose="020B0604020202020204" pitchFamily="34" charset="0"/>
                <a:ea typeface="微軟正黑體" panose="020B0604030504040204" pitchFamily="34" charset="-120"/>
                <a:cs typeface="Arial" panose="020B0604020202020204" pitchFamily="34" charset="0"/>
              </a:rPr>
              <a:t>, up to </a:t>
            </a:r>
            <a:r>
              <a:rPr lang="en-US" altLang="zh-CN" sz="1600">
                <a:solidFill>
                  <a:srgbClr val="FFFF00"/>
                </a:solidFill>
                <a:latin typeface="Arial" panose="020B0604020202020204" pitchFamily="34" charset="0"/>
                <a:ea typeface="微軟正黑體" panose="020B0604030504040204" pitchFamily="34" charset="-120"/>
                <a:cs typeface="Arial" panose="020B0604020202020204" pitchFamily="34" charset="0"/>
              </a:rPr>
              <a:t>80%</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600">
                <a:latin typeface="Arial" panose="020B0604020202020204" pitchFamily="34" charset="0"/>
                <a:ea typeface="微軟正黑體" panose="020B0604030504040204" pitchFamily="34" charset="-120"/>
                <a:cs typeface="Arial" panose="020B0604020202020204" pitchFamily="34" charset="0"/>
              </a:rPr>
              <a:t>compaction rate, </a:t>
            </a:r>
            <a:r>
              <a:rPr lang="en-US" altLang="zh-CN" sz="1600">
                <a:solidFill>
                  <a:srgbClr val="FFFF00"/>
                </a:solidFill>
                <a:latin typeface="Arial" panose="020B0604020202020204" pitchFamily="34" charset="0"/>
                <a:ea typeface="微軟正黑體" panose="020B0604030504040204" pitchFamily="34" charset="-120"/>
                <a:cs typeface="Arial" panose="020B0604020202020204" pitchFamily="34" charset="0"/>
              </a:rPr>
              <a:t>compress before transmission</a:t>
            </a:r>
            <a:r>
              <a:rPr lang="en-US" altLang="zh-CN" sz="1600">
                <a:solidFill>
                  <a:srgbClr val="FFC000"/>
                </a:solidFill>
                <a:latin typeface="Arial" panose="020B0604020202020204" pitchFamily="34" charset="0"/>
                <a:ea typeface="微軟正黑體" panose="020B0604030504040204" pitchFamily="34" charset="-120"/>
                <a:cs typeface="Arial" panose="020B0604020202020204" pitchFamily="34" charset="0"/>
              </a:rPr>
              <a:t> </a:t>
            </a:r>
            <a:r>
              <a:rPr lang="en-US" altLang="zh-CN" sz="1600">
                <a:latin typeface="Arial" panose="020B0604020202020204" pitchFamily="34" charset="0"/>
                <a:ea typeface="微軟正黑體" panose="020B0604030504040204" pitchFamily="34" charset="-120"/>
                <a:cs typeface="Arial" panose="020B0604020202020204" pitchFamily="34" charset="0"/>
              </a:rPr>
              <a:t>and</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600">
                <a:solidFill>
                  <a:srgbClr val="FFFF00"/>
                </a:solidFill>
                <a:latin typeface="Arial" panose="020B0604020202020204" pitchFamily="34" charset="0"/>
                <a:ea typeface="微軟正黑體" panose="020B0604030504040204" pitchFamily="34" charset="-120"/>
                <a:cs typeface="Arial" panose="020B0604020202020204" pitchFamily="34" charset="0"/>
              </a:rPr>
              <a:t>1,000 of historical versions</a:t>
            </a:r>
            <a:endParaRPr lang="en-US" altLang="zh-TW" sz="1600">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7435079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116ED0-BD09-F94F-A188-82B8CD4C9964}"/>
              </a:ext>
            </a:extLst>
          </p:cNvPr>
          <p:cNvSpPr>
            <a:spLocks noGrp="1"/>
          </p:cNvSpPr>
          <p:nvPr>
            <p:ph type="title"/>
          </p:nvPr>
        </p:nvSpPr>
        <p:spPr>
          <a:xfrm>
            <a:off x="1" y="190500"/>
            <a:ext cx="12192000" cy="1257300"/>
          </a:xfrm>
        </p:spPr>
        <p:txBody>
          <a:bodyPr>
            <a:normAutofit fontScale="90000"/>
          </a:bodyPr>
          <a:lstStyle/>
          <a:p>
            <a:r>
              <a:rPr lang="en-US" altLang="zh-TW" sz="3600">
                <a:latin typeface="Arial" panose="020B0604020202020204" pitchFamily="34" charset="0"/>
                <a:sym typeface="Arial" panose="020B0604020202020204" pitchFamily="34" charset="0"/>
              </a:rPr>
              <a:t>How businesses can make the most effective IT </a:t>
            </a:r>
            <a:br>
              <a:rPr lang="en-US" altLang="zh-TW" sz="3600">
                <a:latin typeface="Arial" panose="020B0604020202020204" pitchFamily="34" charset="0"/>
                <a:sym typeface="Arial" panose="020B0604020202020204" pitchFamily="34" charset="0"/>
              </a:rPr>
            </a:br>
            <a:r>
              <a:rPr lang="en-US" altLang="zh-TW" sz="3600">
                <a:latin typeface="Arial" panose="020B0604020202020204" pitchFamily="34" charset="0"/>
                <a:sym typeface="Arial" panose="020B0604020202020204" pitchFamily="34" charset="0"/>
              </a:rPr>
              <a:t>investments in 2020 during and after the COVID-19 crisis?</a:t>
            </a:r>
            <a:endParaRPr kumimoji="1" lang="zh-TW" altLang="en-US" sz="3600">
              <a:latin typeface="Arial" panose="020B0604020202020204" pitchFamily="34" charset="0"/>
              <a:sym typeface="Arial" panose="020B0604020202020204" pitchFamily="34" charset="0"/>
            </a:endParaRPr>
          </a:p>
        </p:txBody>
      </p:sp>
      <p:pic>
        <p:nvPicPr>
          <p:cNvPr id="5" name="圖片 4" descr="一張含有 文字 的圖片&#10;&#10;自動產生的描述">
            <a:extLst>
              <a:ext uri="{FF2B5EF4-FFF2-40B4-BE49-F238E27FC236}">
                <a16:creationId xmlns:a16="http://schemas.microsoft.com/office/drawing/2014/main" id="{156D4429-496B-0D4E-87DD-D309C7F8D4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96233" y="2746314"/>
            <a:ext cx="7483879" cy="3209986"/>
          </a:xfrm>
          <a:prstGeom prst="rect">
            <a:avLst/>
          </a:prstGeom>
        </p:spPr>
      </p:pic>
      <p:sp>
        <p:nvSpPr>
          <p:cNvPr id="7" name="矩形 6">
            <a:extLst>
              <a:ext uri="{FF2B5EF4-FFF2-40B4-BE49-F238E27FC236}">
                <a16:creationId xmlns:a16="http://schemas.microsoft.com/office/drawing/2014/main" id="{F4CC0101-9BD4-4412-BBA8-BEA1FD905910}"/>
              </a:ext>
            </a:extLst>
          </p:cNvPr>
          <p:cNvSpPr/>
          <p:nvPr/>
        </p:nvSpPr>
        <p:spPr>
          <a:xfrm>
            <a:off x="378504" y="2106362"/>
            <a:ext cx="4241505" cy="3321422"/>
          </a:xfrm>
          <a:prstGeom prst="rect">
            <a:avLst/>
          </a:prstGeom>
        </p:spPr>
        <p:txBody>
          <a:bodyPr wrap="square" anchor="t">
            <a:spAutoFit/>
          </a:bodyPr>
          <a:lstStyle/>
          <a:p>
            <a:pPr marL="177800" indent="-177800">
              <a:lnSpc>
                <a:spcPct val="110000"/>
              </a:lnSpc>
              <a:buFont typeface="Arial" panose="020B0604020202020204" pitchFamily="34" charset="0"/>
              <a:buChar char="•"/>
            </a:pPr>
            <a:r>
              <a:rPr lang="en-US" altLang="zh-TW" sz="1600">
                <a:latin typeface="Arial" panose="020B0604020202020204" pitchFamily="34" charset="0"/>
                <a:ea typeface="微軟正黑體" panose="020B0604030504040204" pitchFamily="34" charset="-120"/>
                <a:cs typeface="Arial" panose="020B0604020202020204" pitchFamily="34" charset="0"/>
              </a:rPr>
              <a:t>"</a:t>
            </a:r>
            <a:r>
              <a:rPr lang="en" altLang="zh-TW" sz="1600">
                <a:latin typeface="Arial" panose="020B0604020202020204" pitchFamily="34" charset="0"/>
                <a:cs typeface="Arial" panose="020B0604020202020204" pitchFamily="34" charset="0"/>
              </a:rPr>
              <a:t>Worldwide IT spending is now expected to decline </a:t>
            </a:r>
            <a:r>
              <a:rPr lang="en" altLang="zh-TW" sz="1600" b="1">
                <a:solidFill>
                  <a:srgbClr val="FF0000"/>
                </a:solidFill>
                <a:latin typeface="Arial" panose="020B0604020202020204" pitchFamily="34" charset="0"/>
                <a:cs typeface="Arial" panose="020B0604020202020204" pitchFamily="34" charset="0"/>
              </a:rPr>
              <a:t>2.7%</a:t>
            </a:r>
            <a:r>
              <a:rPr lang="en" altLang="zh-TW" sz="1600">
                <a:latin typeface="Arial" panose="020B0604020202020204" pitchFamily="34" charset="0"/>
                <a:cs typeface="Arial" panose="020B0604020202020204" pitchFamily="34" charset="0"/>
              </a:rPr>
              <a:t> in constant currency terms this year as COVID-19 impacts the global economy and forces many organizations around the world to respond with contingency planning and spending cuts in the short term.... </a:t>
            </a:r>
            <a:r>
              <a:rPr lang="en" altLang="zh-TW" sz="1600" b="1">
                <a:solidFill>
                  <a:srgbClr val="FF0000"/>
                </a:solidFill>
                <a:latin typeface="Arial" panose="020B0604020202020204" pitchFamily="34" charset="0"/>
                <a:cs typeface="Arial" panose="020B0604020202020204" pitchFamily="34" charset="0"/>
              </a:rPr>
              <a:t>hospitality</a:t>
            </a:r>
            <a:r>
              <a:rPr lang="en" altLang="zh-TW" sz="1600">
                <a:latin typeface="Arial" panose="020B0604020202020204" pitchFamily="34" charset="0"/>
                <a:cs typeface="Arial" panose="020B0604020202020204" pitchFamily="34" charset="0"/>
              </a:rPr>
              <a:t> and </a:t>
            </a:r>
            <a:r>
              <a:rPr lang="en" altLang="zh-TW" sz="1600" b="1">
                <a:solidFill>
                  <a:srgbClr val="FF0000"/>
                </a:solidFill>
                <a:latin typeface="Arial" panose="020B0604020202020204" pitchFamily="34" charset="0"/>
                <a:cs typeface="Arial" panose="020B0604020202020204" pitchFamily="34" charset="0"/>
              </a:rPr>
              <a:t>tourism-heavy industries </a:t>
            </a:r>
            <a:r>
              <a:rPr lang="en" altLang="zh-TW" sz="1600">
                <a:latin typeface="Arial" panose="020B0604020202020204" pitchFamily="34" charset="0"/>
                <a:cs typeface="Arial" panose="020B0604020202020204" pitchFamily="34" charset="0"/>
              </a:rPr>
              <a:t>like </a:t>
            </a:r>
            <a:r>
              <a:rPr lang="en" altLang="zh-TW" sz="1600" b="1">
                <a:solidFill>
                  <a:srgbClr val="FF0000"/>
                </a:solidFill>
                <a:latin typeface="Arial" panose="020B0604020202020204" pitchFamily="34" charset="0"/>
                <a:cs typeface="Arial" panose="020B0604020202020204" pitchFamily="34" charset="0"/>
              </a:rPr>
              <a:t>transportation</a:t>
            </a:r>
            <a:r>
              <a:rPr lang="en" altLang="zh-TW" sz="1600">
                <a:latin typeface="Arial" panose="020B0604020202020204" pitchFamily="34" charset="0"/>
                <a:cs typeface="Arial" panose="020B0604020202020204" pitchFamily="34" charset="0"/>
              </a:rPr>
              <a:t> and </a:t>
            </a:r>
            <a:r>
              <a:rPr lang="en" altLang="zh-TW" sz="1600" b="1">
                <a:solidFill>
                  <a:srgbClr val="FF0000"/>
                </a:solidFill>
                <a:latin typeface="Arial" panose="020B0604020202020204" pitchFamily="34" charset="0"/>
                <a:cs typeface="Arial" panose="020B0604020202020204" pitchFamily="34" charset="0"/>
              </a:rPr>
              <a:t>personal and consumer services </a:t>
            </a:r>
            <a:r>
              <a:rPr lang="en" altLang="zh-TW" sz="1600">
                <a:latin typeface="Arial" panose="020B0604020202020204" pitchFamily="34" charset="0"/>
                <a:cs typeface="Arial" panose="020B0604020202020204" pitchFamily="34" charset="0"/>
              </a:rPr>
              <a:t>are expected to be the most negatively impacted markets with IT spending expected to decline by </a:t>
            </a:r>
            <a:r>
              <a:rPr lang="en" altLang="zh-TW" sz="1600" b="1">
                <a:solidFill>
                  <a:srgbClr val="FF0000"/>
                </a:solidFill>
                <a:latin typeface="Arial" panose="020B0604020202020204" pitchFamily="34" charset="0"/>
                <a:cs typeface="Arial" panose="020B0604020202020204" pitchFamily="34" charset="0"/>
              </a:rPr>
              <a:t>5%</a:t>
            </a:r>
            <a:r>
              <a:rPr lang="en" altLang="zh-TW" sz="1600">
                <a:latin typeface="Arial" panose="020B0604020202020204" pitchFamily="34" charset="0"/>
                <a:cs typeface="Arial" panose="020B0604020202020204" pitchFamily="34" charset="0"/>
              </a:rPr>
              <a:t> or more.</a:t>
            </a:r>
            <a:r>
              <a:rPr lang="en-US" altLang="zh-TW" sz="1600">
                <a:latin typeface="Arial" panose="020B0604020202020204" pitchFamily="34" charset="0"/>
                <a:cs typeface="Arial" panose="020B0604020202020204" pitchFamily="34" charset="0"/>
              </a:rPr>
              <a:t>"</a:t>
            </a:r>
            <a:r>
              <a:rPr lang="en-US" altLang="zh-TW" sz="1600">
                <a:latin typeface="Arial" panose="020B0604020202020204" pitchFamily="34" charset="0"/>
                <a:ea typeface="微軟正黑體" panose="020B0604030504040204" pitchFamily="34" charset="-120"/>
                <a:cs typeface="Arial" panose="020B0604020202020204" pitchFamily="34" charset="0"/>
              </a:rPr>
              <a:t> - IDC</a:t>
            </a:r>
            <a:endParaRPr lang="en-US" altLang="zh-CN" sz="1600">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8" name="矩形 7">
            <a:extLst>
              <a:ext uri="{FF2B5EF4-FFF2-40B4-BE49-F238E27FC236}">
                <a16:creationId xmlns:a16="http://schemas.microsoft.com/office/drawing/2014/main" id="{01E68184-E9C6-42F7-81C7-2E554CAD290C}"/>
              </a:ext>
            </a:extLst>
          </p:cNvPr>
          <p:cNvSpPr/>
          <p:nvPr/>
        </p:nvSpPr>
        <p:spPr>
          <a:xfrm>
            <a:off x="343537" y="5457995"/>
            <a:ext cx="4311437" cy="883832"/>
          </a:xfrm>
          <a:prstGeom prst="rect">
            <a:avLst/>
          </a:prstGeom>
        </p:spPr>
        <p:txBody>
          <a:bodyPr wrap="square" anchor="t">
            <a:spAutoFit/>
          </a:bodyPr>
          <a:lstStyle/>
          <a:p>
            <a:pPr marL="177800" indent="-177800">
              <a:lnSpc>
                <a:spcPct val="110000"/>
              </a:lnSpc>
              <a:buFont typeface="Arial" panose="020B0604020202020204" pitchFamily="34" charset="0"/>
              <a:buChar char="•"/>
            </a:pPr>
            <a:r>
              <a:rPr lang="en-US" altLang="zh-CN" sz="1600">
                <a:latin typeface="Arial" panose="020B0604020202020204" pitchFamily="34" charset="0"/>
                <a:ea typeface="微軟正黑體" panose="020B0604030504040204" pitchFamily="34" charset="-120"/>
                <a:cs typeface="Arial" panose="020B0604020202020204" pitchFamily="34" charset="0"/>
                <a:sym typeface="Microsoft JhengHei"/>
              </a:rPr>
              <a:t>More and more connected devices in offices or via VPN result in more congested networks.</a:t>
            </a:r>
          </a:p>
        </p:txBody>
      </p:sp>
      <p:sp>
        <p:nvSpPr>
          <p:cNvPr id="9" name="矩形 8">
            <a:extLst>
              <a:ext uri="{FF2B5EF4-FFF2-40B4-BE49-F238E27FC236}">
                <a16:creationId xmlns:a16="http://schemas.microsoft.com/office/drawing/2014/main" id="{81BAADEE-A59D-8140-B467-173A19652DBD}"/>
              </a:ext>
            </a:extLst>
          </p:cNvPr>
          <p:cNvSpPr/>
          <p:nvPr/>
        </p:nvSpPr>
        <p:spPr>
          <a:xfrm>
            <a:off x="6389834" y="6211022"/>
            <a:ext cx="6096000" cy="261610"/>
          </a:xfrm>
          <a:prstGeom prst="rect">
            <a:avLst/>
          </a:prstGeom>
        </p:spPr>
        <p:txBody>
          <a:bodyPr>
            <a:spAutoFit/>
          </a:bodyPr>
          <a:lstStyle/>
          <a:p>
            <a:r>
              <a:rPr lang="en-US" altLang="zh-CN" sz="1100"/>
              <a:t>Source: </a:t>
            </a:r>
            <a:r>
              <a:rPr lang="en" altLang="zh-TW" sz="1100">
                <a:hlinkClick r:id="rId3"/>
              </a:rPr>
              <a:t>https://www.idc.com/getdoc.jsp?containerId=prUS46228020</a:t>
            </a:r>
            <a:endParaRPr lang="zh-TW" altLang="en-US" sz="1100"/>
          </a:p>
        </p:txBody>
      </p:sp>
    </p:spTree>
    <p:extLst>
      <p:ext uri="{BB962C8B-B14F-4D97-AF65-F5344CB8AC3E}">
        <p14:creationId xmlns:p14="http://schemas.microsoft.com/office/powerpoint/2010/main" val="392446723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60853292-EE59-486B-B6C7-AEEAE7633B7F}"/>
              </a:ext>
            </a:extLst>
          </p:cNvPr>
          <p:cNvGrpSpPr/>
          <p:nvPr/>
        </p:nvGrpSpPr>
        <p:grpSpPr>
          <a:xfrm>
            <a:off x="4741457" y="3861117"/>
            <a:ext cx="6969659" cy="4077288"/>
            <a:chOff x="547776" y="958155"/>
            <a:chExt cx="4393191" cy="2570040"/>
          </a:xfrm>
        </p:grpSpPr>
        <p:pic>
          <p:nvPicPr>
            <p:cNvPr id="51" name="圖片 50" descr="一張含有 螢幕擷取畫面, 相片, 監視器, 螢幕 的圖片&#10;&#10;自動產生的描述">
              <a:extLst>
                <a:ext uri="{FF2B5EF4-FFF2-40B4-BE49-F238E27FC236}">
                  <a16:creationId xmlns:a16="http://schemas.microsoft.com/office/drawing/2014/main" id="{3B427A37-1DC6-4347-9BFA-7569A44BF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76" y="958155"/>
              <a:ext cx="4393191" cy="2570040"/>
            </a:xfrm>
            <a:prstGeom prst="rect">
              <a:avLst/>
            </a:prstGeom>
          </p:spPr>
        </p:pic>
        <p:pic>
          <p:nvPicPr>
            <p:cNvPr id="4" name="圖片 3" descr="一張含有 螢幕擷取畫面 的圖片&#10;&#10;&#10;&#10;自動產生的描述">
              <a:extLst>
                <a:ext uri="{FF2B5EF4-FFF2-40B4-BE49-F238E27FC236}">
                  <a16:creationId xmlns:a16="http://schemas.microsoft.com/office/drawing/2014/main" id="{BB818390-E42A-4944-82CE-A5C3C60977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6922" y="1106276"/>
              <a:ext cx="3392556" cy="2125762"/>
            </a:xfrm>
            <a:prstGeom prst="rect">
              <a:avLst/>
            </a:prstGeom>
            <a:ln>
              <a:noFill/>
            </a:ln>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320933F-FAEA-4180-A127-0EBED34463A0}"/>
              </a:ext>
            </a:extLst>
          </p:cNvPr>
          <p:cNvSpPr>
            <a:spLocks noGrp="1"/>
          </p:cNvSpPr>
          <p:nvPr>
            <p:ph type="title"/>
          </p:nvPr>
        </p:nvSpPr>
        <p:spPr/>
        <p:txBody>
          <a:bodyPr>
            <a:noAutofit/>
          </a:bodyPr>
          <a:lstStyle/>
          <a:p>
            <a:r>
              <a:rPr lang="en-US" altLang="zh-TW" err="1">
                <a:latin typeface="Arial" panose="020B0604020202020204" pitchFamily="34" charset="0"/>
                <a:cs typeface="Arial" panose="020B0604020202020204" pitchFamily="34" charset="0"/>
              </a:rPr>
              <a:t>Qsirch</a:t>
            </a:r>
            <a:r>
              <a:rPr lang="zh-TW"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makes it easy to search for files and contents in various ways</a:t>
            </a:r>
            <a:endParaRPr lang="en-US">
              <a:latin typeface="Arial" panose="020B0604020202020204" pitchFamily="34" charset="0"/>
              <a:sym typeface="Arial" panose="020B0604020202020204" pitchFamily="34" charset="0"/>
            </a:endParaRPr>
          </a:p>
        </p:txBody>
      </p:sp>
      <p:grpSp>
        <p:nvGrpSpPr>
          <p:cNvPr id="5" name="群組 4">
            <a:extLst>
              <a:ext uri="{FF2B5EF4-FFF2-40B4-BE49-F238E27FC236}">
                <a16:creationId xmlns:a16="http://schemas.microsoft.com/office/drawing/2014/main" id="{241B9548-457B-485E-8DB9-C2D2500C9086}"/>
              </a:ext>
            </a:extLst>
          </p:cNvPr>
          <p:cNvGrpSpPr/>
          <p:nvPr/>
        </p:nvGrpSpPr>
        <p:grpSpPr>
          <a:xfrm>
            <a:off x="1786510" y="1928855"/>
            <a:ext cx="8618980" cy="1981854"/>
            <a:chOff x="1441349" y="1928855"/>
            <a:chExt cx="8618980" cy="1981854"/>
          </a:xfrm>
        </p:grpSpPr>
        <p:grpSp>
          <p:nvGrpSpPr>
            <p:cNvPr id="10" name="群組 9">
              <a:extLst>
                <a:ext uri="{FF2B5EF4-FFF2-40B4-BE49-F238E27FC236}">
                  <a16:creationId xmlns:a16="http://schemas.microsoft.com/office/drawing/2014/main" id="{EC0DC4D6-8758-4D50-8163-B7C3AFAD0A3B}"/>
                </a:ext>
              </a:extLst>
            </p:cNvPr>
            <p:cNvGrpSpPr/>
            <p:nvPr/>
          </p:nvGrpSpPr>
          <p:grpSpPr>
            <a:xfrm>
              <a:off x="3722145" y="1940066"/>
              <a:ext cx="1963692" cy="1963692"/>
              <a:chOff x="2791608" y="3541024"/>
              <a:chExt cx="1472769" cy="1472769"/>
            </a:xfrm>
          </p:grpSpPr>
          <p:sp>
            <p:nvSpPr>
              <p:cNvPr id="54" name="橢圓 53">
                <a:extLst>
                  <a:ext uri="{FF2B5EF4-FFF2-40B4-BE49-F238E27FC236}">
                    <a16:creationId xmlns:a16="http://schemas.microsoft.com/office/drawing/2014/main" id="{C6A27254-5466-4113-9232-0680600AA0BE}"/>
                  </a:ext>
                </a:extLst>
              </p:cNvPr>
              <p:cNvSpPr/>
              <p:nvPr/>
            </p:nvSpPr>
            <p:spPr>
              <a:xfrm>
                <a:off x="2861989" y="3604802"/>
                <a:ext cx="1326216" cy="1326216"/>
              </a:xfrm>
              <a:prstGeom prst="ellipse">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橢圓 54">
                <a:extLst>
                  <a:ext uri="{FF2B5EF4-FFF2-40B4-BE49-F238E27FC236}">
                    <a16:creationId xmlns:a16="http://schemas.microsoft.com/office/drawing/2014/main" id="{B9D9A7C7-7E85-46F6-AD06-DEACA8628E5F}"/>
                  </a:ext>
                </a:extLst>
              </p:cNvPr>
              <p:cNvSpPr/>
              <p:nvPr/>
            </p:nvSpPr>
            <p:spPr>
              <a:xfrm>
                <a:off x="2791608" y="3541024"/>
                <a:ext cx="1472769" cy="1472769"/>
              </a:xfrm>
              <a:prstGeom prst="ellips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6" name="群組 55">
              <a:extLst>
                <a:ext uri="{FF2B5EF4-FFF2-40B4-BE49-F238E27FC236}">
                  <a16:creationId xmlns:a16="http://schemas.microsoft.com/office/drawing/2014/main" id="{7A2055E9-D85A-4562-BC4A-3DAC06D697D4}"/>
                </a:ext>
              </a:extLst>
            </p:cNvPr>
            <p:cNvGrpSpPr/>
            <p:nvPr/>
          </p:nvGrpSpPr>
          <p:grpSpPr>
            <a:xfrm>
              <a:off x="5893310" y="1947017"/>
              <a:ext cx="1963692" cy="1963692"/>
              <a:chOff x="2791608" y="3541024"/>
              <a:chExt cx="1472769" cy="1472769"/>
            </a:xfrm>
          </p:grpSpPr>
          <p:sp>
            <p:nvSpPr>
              <p:cNvPr id="57" name="橢圓 56">
                <a:extLst>
                  <a:ext uri="{FF2B5EF4-FFF2-40B4-BE49-F238E27FC236}">
                    <a16:creationId xmlns:a16="http://schemas.microsoft.com/office/drawing/2014/main" id="{8C194A3F-8E04-4F22-8967-1D22148D34B6}"/>
                  </a:ext>
                </a:extLst>
              </p:cNvPr>
              <p:cNvSpPr/>
              <p:nvPr/>
            </p:nvSpPr>
            <p:spPr>
              <a:xfrm>
                <a:off x="2861989" y="3604802"/>
                <a:ext cx="1326216" cy="1326216"/>
              </a:xfrm>
              <a:prstGeom prst="ellipse">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橢圓 57">
                <a:extLst>
                  <a:ext uri="{FF2B5EF4-FFF2-40B4-BE49-F238E27FC236}">
                    <a16:creationId xmlns:a16="http://schemas.microsoft.com/office/drawing/2014/main" id="{E67E7D70-C1EA-49E8-BCEA-76AF6E06E354}"/>
                  </a:ext>
                </a:extLst>
              </p:cNvPr>
              <p:cNvSpPr/>
              <p:nvPr/>
            </p:nvSpPr>
            <p:spPr>
              <a:xfrm>
                <a:off x="2791608" y="3541024"/>
                <a:ext cx="1472769" cy="1472769"/>
              </a:xfrm>
              <a:prstGeom prst="ellips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9" name="群組 58">
              <a:extLst>
                <a:ext uri="{FF2B5EF4-FFF2-40B4-BE49-F238E27FC236}">
                  <a16:creationId xmlns:a16="http://schemas.microsoft.com/office/drawing/2014/main" id="{10C1F8BA-151D-44EF-8DB5-DCF374FE9338}"/>
                </a:ext>
              </a:extLst>
            </p:cNvPr>
            <p:cNvGrpSpPr/>
            <p:nvPr/>
          </p:nvGrpSpPr>
          <p:grpSpPr>
            <a:xfrm>
              <a:off x="8096637" y="1941966"/>
              <a:ext cx="1963692" cy="1963692"/>
              <a:chOff x="2791608" y="3541024"/>
              <a:chExt cx="1472769" cy="1472769"/>
            </a:xfrm>
          </p:grpSpPr>
          <p:sp>
            <p:nvSpPr>
              <p:cNvPr id="60" name="橢圓 59">
                <a:extLst>
                  <a:ext uri="{FF2B5EF4-FFF2-40B4-BE49-F238E27FC236}">
                    <a16:creationId xmlns:a16="http://schemas.microsoft.com/office/drawing/2014/main" id="{95BC9577-D04D-4E3D-B08C-502EDCA8982E}"/>
                  </a:ext>
                </a:extLst>
              </p:cNvPr>
              <p:cNvSpPr/>
              <p:nvPr/>
            </p:nvSpPr>
            <p:spPr>
              <a:xfrm>
                <a:off x="2866751" y="3614327"/>
                <a:ext cx="1326216" cy="1326216"/>
              </a:xfrm>
              <a:prstGeom prst="ellipse">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1" name="橢圓 60">
                <a:extLst>
                  <a:ext uri="{FF2B5EF4-FFF2-40B4-BE49-F238E27FC236}">
                    <a16:creationId xmlns:a16="http://schemas.microsoft.com/office/drawing/2014/main" id="{AFD3113D-C4CF-4048-B77A-75CD337D7D1A}"/>
                  </a:ext>
                </a:extLst>
              </p:cNvPr>
              <p:cNvSpPr/>
              <p:nvPr/>
            </p:nvSpPr>
            <p:spPr>
              <a:xfrm>
                <a:off x="2791608" y="3541024"/>
                <a:ext cx="1472769" cy="1472769"/>
              </a:xfrm>
              <a:prstGeom prst="ellips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9" name="橢圓 8">
              <a:extLst>
                <a:ext uri="{FF2B5EF4-FFF2-40B4-BE49-F238E27FC236}">
                  <a16:creationId xmlns:a16="http://schemas.microsoft.com/office/drawing/2014/main" id="{7B756E22-A3B9-42F2-B76D-F75FAE715D9B}"/>
                </a:ext>
              </a:extLst>
            </p:cNvPr>
            <p:cNvSpPr/>
            <p:nvPr/>
          </p:nvSpPr>
          <p:spPr>
            <a:xfrm>
              <a:off x="1632543" y="2013892"/>
              <a:ext cx="1768288" cy="1768288"/>
            </a:xfrm>
            <a:prstGeom prst="ellipse">
              <a:avLst/>
            </a:prstGeom>
            <a:gradFill>
              <a:gsLst>
                <a:gs pos="74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橢圓 52">
              <a:extLst>
                <a:ext uri="{FF2B5EF4-FFF2-40B4-BE49-F238E27FC236}">
                  <a16:creationId xmlns:a16="http://schemas.microsoft.com/office/drawing/2014/main" id="{854FC07D-E02E-4D0E-808A-0610B9E6BBC5}"/>
                </a:ext>
              </a:extLst>
            </p:cNvPr>
            <p:cNvSpPr/>
            <p:nvPr/>
          </p:nvSpPr>
          <p:spPr>
            <a:xfrm>
              <a:off x="1538702" y="1928855"/>
              <a:ext cx="1963692" cy="1963692"/>
            </a:xfrm>
            <a:prstGeom prst="ellips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Shape 450">
              <a:extLst>
                <a:ext uri="{FF2B5EF4-FFF2-40B4-BE49-F238E27FC236}">
                  <a16:creationId xmlns:a16="http://schemas.microsoft.com/office/drawing/2014/main" id="{C450D920-CA41-6045-984A-E41F1CD40966}"/>
                </a:ext>
              </a:extLst>
            </p:cNvPr>
            <p:cNvSpPr/>
            <p:nvPr/>
          </p:nvSpPr>
          <p:spPr>
            <a:xfrm>
              <a:off x="5779175" y="2003034"/>
              <a:ext cx="464804" cy="465908"/>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3</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41" name="Shape 478">
              <a:extLst>
                <a:ext uri="{FF2B5EF4-FFF2-40B4-BE49-F238E27FC236}">
                  <a16:creationId xmlns:a16="http://schemas.microsoft.com/office/drawing/2014/main" id="{757E71A0-4604-7445-AF1F-6DD270E5BD67}"/>
                </a:ext>
              </a:extLst>
            </p:cNvPr>
            <p:cNvSpPr txBox="1"/>
            <p:nvPr/>
          </p:nvSpPr>
          <p:spPr>
            <a:xfrm>
              <a:off x="6426743" y="2025215"/>
              <a:ext cx="937301" cy="458068"/>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algn="ctr">
                <a:lnSpc>
                  <a:spcPts val="2133"/>
                </a:lnSpc>
              </a:pPr>
              <a:r>
                <a:rPr lang="en" sz="1733" b="1">
                  <a:solidFill>
                    <a:schemeClr val="bg1"/>
                  </a:solidFill>
                  <a:latin typeface="Arial" panose="020B0604020202020204" pitchFamily="34" charset="0"/>
                  <a:ea typeface="微軟正黑體" panose="020B0604030504040204" pitchFamily="34" charset="-120"/>
                  <a:cs typeface="Microsoft JhengHei" charset="0"/>
                  <a:sym typeface="Arial" panose="020B0604020202020204" pitchFamily="34" charset="0"/>
                </a:rPr>
                <a:t>Mac Finder</a:t>
              </a:r>
            </a:p>
          </p:txBody>
        </p:sp>
        <p:grpSp>
          <p:nvGrpSpPr>
            <p:cNvPr id="42" name="群組 42">
              <a:extLst>
                <a:ext uri="{FF2B5EF4-FFF2-40B4-BE49-F238E27FC236}">
                  <a16:creationId xmlns:a16="http://schemas.microsoft.com/office/drawing/2014/main" id="{73F2B29A-85EA-9B43-B4EB-EC94B3F55DB9}"/>
                </a:ext>
              </a:extLst>
            </p:cNvPr>
            <p:cNvGrpSpPr/>
            <p:nvPr/>
          </p:nvGrpSpPr>
          <p:grpSpPr>
            <a:xfrm>
              <a:off x="6414382" y="2654954"/>
              <a:ext cx="1147273" cy="843140"/>
              <a:chOff x="8300580" y="4510178"/>
              <a:chExt cx="1777171" cy="1302965"/>
            </a:xfrm>
            <a:effectLst>
              <a:outerShdw blurRad="50800" dist="38100" dir="2700000" algn="tl" rotWithShape="0">
                <a:prstClr val="black">
                  <a:alpha val="40000"/>
                </a:prstClr>
              </a:outerShdw>
            </a:effectLst>
          </p:grpSpPr>
          <p:sp>
            <p:nvSpPr>
              <p:cNvPr id="44" name="Shape 472">
                <a:extLst>
                  <a:ext uri="{FF2B5EF4-FFF2-40B4-BE49-F238E27FC236}">
                    <a16:creationId xmlns:a16="http://schemas.microsoft.com/office/drawing/2014/main" id="{87260BA1-0AC7-E845-95CE-625AC3955D24}"/>
                  </a:ext>
                </a:extLst>
              </p:cNvPr>
              <p:cNvSpPr/>
              <p:nvPr/>
            </p:nvSpPr>
            <p:spPr>
              <a:xfrm>
                <a:off x="8300580" y="4510178"/>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45" name="Shape 464">
                <a:extLst>
                  <a:ext uri="{FF2B5EF4-FFF2-40B4-BE49-F238E27FC236}">
                    <a16:creationId xmlns:a16="http://schemas.microsoft.com/office/drawing/2014/main" id="{D627205E-0F10-2B48-B0A9-01301F99470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38568" y="4568874"/>
                <a:ext cx="1702099" cy="1008019"/>
              </a:xfrm>
              <a:prstGeom prst="rect">
                <a:avLst/>
              </a:prstGeom>
              <a:noFill/>
              <a:ln>
                <a:noFill/>
              </a:ln>
            </p:spPr>
          </p:pic>
        </p:grpSp>
        <p:pic>
          <p:nvPicPr>
            <p:cNvPr id="43" name="Shape 474">
              <a:extLst>
                <a:ext uri="{FF2B5EF4-FFF2-40B4-BE49-F238E27FC236}">
                  <a16:creationId xmlns:a16="http://schemas.microsoft.com/office/drawing/2014/main" id="{CD7C8014-BD8B-8949-A0DC-9A659D0925B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12838" y="3088160"/>
              <a:ext cx="626973" cy="636264"/>
            </a:xfrm>
            <a:prstGeom prst="rect">
              <a:avLst/>
            </a:prstGeom>
            <a:noFill/>
            <a:ln>
              <a:noFill/>
            </a:ln>
            <a:effectLst>
              <a:outerShdw blurRad="50800" dist="38100" dir="2700000" algn="tl" rotWithShape="0">
                <a:prstClr val="black">
                  <a:alpha val="40000"/>
                </a:prstClr>
              </a:outerShdw>
            </a:effectLst>
          </p:spPr>
        </p:pic>
        <p:sp>
          <p:nvSpPr>
            <p:cNvPr id="34" name="Shape 450">
              <a:extLst>
                <a:ext uri="{FF2B5EF4-FFF2-40B4-BE49-F238E27FC236}">
                  <a16:creationId xmlns:a16="http://schemas.microsoft.com/office/drawing/2014/main" id="{12BE6907-2615-7F40-83F2-F458594462B4}"/>
                </a:ext>
              </a:extLst>
            </p:cNvPr>
            <p:cNvSpPr/>
            <p:nvPr/>
          </p:nvSpPr>
          <p:spPr>
            <a:xfrm>
              <a:off x="1441349" y="2003035"/>
              <a:ext cx="464804" cy="465908"/>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1</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35" name="Shape 462">
              <a:extLst>
                <a:ext uri="{FF2B5EF4-FFF2-40B4-BE49-F238E27FC236}">
                  <a16:creationId xmlns:a16="http://schemas.microsoft.com/office/drawing/2014/main" id="{5943678D-622B-FE48-9097-D5513864B6D6}"/>
                </a:ext>
              </a:extLst>
            </p:cNvPr>
            <p:cNvGrpSpPr/>
            <p:nvPr/>
          </p:nvGrpSpPr>
          <p:grpSpPr>
            <a:xfrm>
              <a:off x="1865509" y="2606378"/>
              <a:ext cx="1329577" cy="898041"/>
              <a:chOff x="492692" y="2324099"/>
              <a:chExt cx="1383594" cy="858295"/>
            </a:xfrm>
            <a:effectLst>
              <a:outerShdw blurRad="50800" dist="38100" dir="2700000" algn="tl" rotWithShape="0">
                <a:prstClr val="black">
                  <a:alpha val="40000"/>
                </a:prstClr>
              </a:outerShdw>
            </a:effectLst>
          </p:grpSpPr>
          <p:sp>
            <p:nvSpPr>
              <p:cNvPr id="37" name="Shape 463">
                <a:extLst>
                  <a:ext uri="{FF2B5EF4-FFF2-40B4-BE49-F238E27FC236}">
                    <a16:creationId xmlns:a16="http://schemas.microsoft.com/office/drawing/2014/main" id="{927CC88C-9804-5F44-A9F9-D6F58E806A5F}"/>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600" kern="0">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8" name="Shape 464">
                <a:extLst>
                  <a:ext uri="{FF2B5EF4-FFF2-40B4-BE49-F238E27FC236}">
                    <a16:creationId xmlns:a16="http://schemas.microsoft.com/office/drawing/2014/main" id="{4E7A3360-C098-4745-9C98-85BFC20AF14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8134" y="2370525"/>
                <a:ext cx="1306994" cy="647700"/>
              </a:xfrm>
              <a:prstGeom prst="rect">
                <a:avLst/>
              </a:prstGeom>
              <a:noFill/>
              <a:ln>
                <a:noFill/>
              </a:ln>
            </p:spPr>
          </p:pic>
        </p:grpSp>
        <p:sp>
          <p:nvSpPr>
            <p:cNvPr id="36" name="Shape 475">
              <a:extLst>
                <a:ext uri="{FF2B5EF4-FFF2-40B4-BE49-F238E27FC236}">
                  <a16:creationId xmlns:a16="http://schemas.microsoft.com/office/drawing/2014/main" id="{6C7C96FF-614B-4841-B9CE-9421143BA39E}"/>
                </a:ext>
              </a:extLst>
            </p:cNvPr>
            <p:cNvSpPr txBox="1"/>
            <p:nvPr/>
          </p:nvSpPr>
          <p:spPr>
            <a:xfrm>
              <a:off x="2205663" y="2144202"/>
              <a:ext cx="761248" cy="295789"/>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a:buClr>
                  <a:srgbClr val="000000"/>
                </a:buClr>
                <a:buFont typeface="Arial"/>
                <a:buNone/>
              </a:pPr>
              <a:r>
                <a:rPr lang="en" sz="1733" b="1" kern="0">
                  <a:solidFill>
                    <a:schemeClr val="bg1"/>
                  </a:solidFill>
                  <a:latin typeface="Arial" panose="020B0604020202020204" pitchFamily="34" charset="0"/>
                  <a:ea typeface="微軟正黑體" panose="020B0604030504040204" pitchFamily="34" charset="-120"/>
                  <a:cs typeface="Microsoft JhengHei" charset="0"/>
                  <a:sym typeface="Arial" panose="020B0604020202020204" pitchFamily="34" charset="0"/>
                </a:rPr>
                <a:t>Web</a:t>
              </a:r>
            </a:p>
          </p:txBody>
        </p:sp>
        <p:sp>
          <p:nvSpPr>
            <p:cNvPr id="25" name="Shape 450">
              <a:extLst>
                <a:ext uri="{FF2B5EF4-FFF2-40B4-BE49-F238E27FC236}">
                  <a16:creationId xmlns:a16="http://schemas.microsoft.com/office/drawing/2014/main" id="{38A40158-1B7D-4649-B85E-04B2CE21352B}"/>
                </a:ext>
              </a:extLst>
            </p:cNvPr>
            <p:cNvSpPr/>
            <p:nvPr/>
          </p:nvSpPr>
          <p:spPr>
            <a:xfrm>
              <a:off x="7881126" y="2003034"/>
              <a:ext cx="464804" cy="465908"/>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4</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26" name="Shape 465">
              <a:extLst>
                <a:ext uri="{FF2B5EF4-FFF2-40B4-BE49-F238E27FC236}">
                  <a16:creationId xmlns:a16="http://schemas.microsoft.com/office/drawing/2014/main" id="{C7DA9D1C-090E-E146-928D-4EBEE25FEA9F}"/>
                </a:ext>
              </a:extLst>
            </p:cNvPr>
            <p:cNvGrpSpPr/>
            <p:nvPr/>
          </p:nvGrpSpPr>
          <p:grpSpPr>
            <a:xfrm>
              <a:off x="8310300" y="2643781"/>
              <a:ext cx="1511925" cy="844516"/>
              <a:chOff x="2825839" y="2459833"/>
              <a:chExt cx="1692636" cy="880229"/>
            </a:xfrm>
            <a:effectLst>
              <a:outerShdw blurRad="50800" dist="38100" dir="2700000" algn="tl" rotWithShape="0">
                <a:prstClr val="black">
                  <a:alpha val="40000"/>
                </a:prstClr>
              </a:outerShdw>
            </a:effectLst>
          </p:grpSpPr>
          <p:grpSp>
            <p:nvGrpSpPr>
              <p:cNvPr id="28" name="Shape 466">
                <a:extLst>
                  <a:ext uri="{FF2B5EF4-FFF2-40B4-BE49-F238E27FC236}">
                    <a16:creationId xmlns:a16="http://schemas.microsoft.com/office/drawing/2014/main" id="{5FA48EE6-3996-CA45-98E8-7A1221460DC5}"/>
                  </a:ext>
                </a:extLst>
              </p:cNvPr>
              <p:cNvGrpSpPr/>
              <p:nvPr/>
            </p:nvGrpSpPr>
            <p:grpSpPr>
              <a:xfrm>
                <a:off x="2825839" y="2459833"/>
                <a:ext cx="1383594" cy="858295"/>
                <a:chOff x="516649" y="2548733"/>
                <a:chExt cx="1383594" cy="858295"/>
              </a:xfrm>
            </p:grpSpPr>
            <p:sp>
              <p:nvSpPr>
                <p:cNvPr id="31" name="Shape 467">
                  <a:extLst>
                    <a:ext uri="{FF2B5EF4-FFF2-40B4-BE49-F238E27FC236}">
                      <a16:creationId xmlns:a16="http://schemas.microsoft.com/office/drawing/2014/main" id="{F4A3FE48-62D8-2C4B-A019-33EF68BC27DE}"/>
                    </a:ext>
                  </a:extLst>
                </p:cNvPr>
                <p:cNvSpPr/>
                <p:nvPr/>
              </p:nvSpPr>
              <p:spPr>
                <a:xfrm>
                  <a:off x="516649" y="2548733"/>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2" name="Shape 468">
                  <a:extLst>
                    <a:ext uri="{FF2B5EF4-FFF2-40B4-BE49-F238E27FC236}">
                      <a16:creationId xmlns:a16="http://schemas.microsoft.com/office/drawing/2014/main" id="{5ECC76AE-AAEF-C248-B826-6DDBB92EBF3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56537" y="2595160"/>
                  <a:ext cx="1306995" cy="647700"/>
                </a:xfrm>
                <a:prstGeom prst="rect">
                  <a:avLst/>
                </a:prstGeom>
                <a:noFill/>
                <a:ln>
                  <a:noFill/>
                </a:ln>
              </p:spPr>
            </p:pic>
          </p:grpSp>
          <p:pic>
            <p:nvPicPr>
              <p:cNvPr id="29" name="Shape 469">
                <a:extLst>
                  <a:ext uri="{FF2B5EF4-FFF2-40B4-BE49-F238E27FC236}">
                    <a16:creationId xmlns:a16="http://schemas.microsoft.com/office/drawing/2014/main" id="{5179BAB4-2C5A-1845-A668-4FB51402B68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685838" y="2919445"/>
                <a:ext cx="407050" cy="420617"/>
              </a:xfrm>
              <a:prstGeom prst="rect">
                <a:avLst/>
              </a:prstGeom>
              <a:noFill/>
              <a:ln>
                <a:noFill/>
              </a:ln>
            </p:spPr>
          </p:pic>
          <p:pic>
            <p:nvPicPr>
              <p:cNvPr id="30" name="Shape 470">
                <a:extLst>
                  <a:ext uri="{FF2B5EF4-FFF2-40B4-BE49-F238E27FC236}">
                    <a16:creationId xmlns:a16="http://schemas.microsoft.com/office/drawing/2014/main" id="{71FC8320-D7F8-9B43-BBFF-B8A6451AD1D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121058" y="2938388"/>
                <a:ext cx="397417" cy="397416"/>
              </a:xfrm>
              <a:prstGeom prst="rect">
                <a:avLst/>
              </a:prstGeom>
              <a:noFill/>
              <a:ln>
                <a:noFill/>
              </a:ln>
            </p:spPr>
          </p:pic>
        </p:grpSp>
        <p:sp>
          <p:nvSpPr>
            <p:cNvPr id="27" name="Shape 476">
              <a:extLst>
                <a:ext uri="{FF2B5EF4-FFF2-40B4-BE49-F238E27FC236}">
                  <a16:creationId xmlns:a16="http://schemas.microsoft.com/office/drawing/2014/main" id="{F2560F4E-EF0B-A147-9A3B-40325128EB4F}"/>
                </a:ext>
              </a:extLst>
            </p:cNvPr>
            <p:cNvSpPr txBox="1"/>
            <p:nvPr/>
          </p:nvSpPr>
          <p:spPr>
            <a:xfrm>
              <a:off x="8428123" y="2202993"/>
              <a:ext cx="1393549" cy="410959"/>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lvl="0"/>
              <a:r>
                <a:rPr lang="en-US" altLang="zh-TW" sz="1733" b="1">
                  <a:solidFill>
                    <a:schemeClr val="bg1"/>
                  </a:solidFill>
                  <a:latin typeface="Arial" panose="020B0604020202020204" pitchFamily="34" charset="0"/>
                  <a:ea typeface="微軟正黑體" panose="020B0604030504040204" pitchFamily="34" charset="-120"/>
                  <a:cs typeface="Microsoft JhengHei" charset="0"/>
                  <a:sym typeface="Arial" panose="020B0604020202020204" pitchFamily="34" charset="0"/>
                </a:rPr>
                <a:t>Browser</a:t>
              </a:r>
              <a:endParaRPr lang="zh-TW" altLang="en-US" sz="1733" b="1">
                <a:solidFill>
                  <a:schemeClr val="bg1"/>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15" name="Shape 450">
              <a:extLst>
                <a:ext uri="{FF2B5EF4-FFF2-40B4-BE49-F238E27FC236}">
                  <a16:creationId xmlns:a16="http://schemas.microsoft.com/office/drawing/2014/main" id="{67F3197C-6FEA-2841-A9B0-6C48FCCB268F}"/>
                </a:ext>
              </a:extLst>
            </p:cNvPr>
            <p:cNvSpPr/>
            <p:nvPr/>
          </p:nvSpPr>
          <p:spPr>
            <a:xfrm>
              <a:off x="3658826" y="2003035"/>
              <a:ext cx="464804" cy="465908"/>
            </a:xfrm>
            <a:prstGeom prst="ellipse">
              <a:avLst/>
            </a:prstGeom>
            <a:solidFill>
              <a:srgbClr val="333333"/>
            </a:solidFill>
            <a:ln w="19050" cap="flat" cmpd="sng">
              <a:solidFill>
                <a:srgbClr val="FFFFF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2</a:t>
              </a:r>
              <a:endParaRPr lang="en-US" sz="32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16" name="Shape 457">
              <a:extLst>
                <a:ext uri="{FF2B5EF4-FFF2-40B4-BE49-F238E27FC236}">
                  <a16:creationId xmlns:a16="http://schemas.microsoft.com/office/drawing/2014/main" id="{38931ACD-24FF-B344-BBD0-5E5E5A97F5F3}"/>
                </a:ext>
              </a:extLst>
            </p:cNvPr>
            <p:cNvGrpSpPr/>
            <p:nvPr/>
          </p:nvGrpSpPr>
          <p:grpSpPr>
            <a:xfrm>
              <a:off x="4026089" y="2525393"/>
              <a:ext cx="1355017" cy="1030688"/>
              <a:chOff x="2193920" y="4048547"/>
              <a:chExt cx="1410427" cy="1012500"/>
            </a:xfrm>
            <a:effectLst>
              <a:outerShdw blurRad="50800" dist="38100" dir="2700000" algn="tl" rotWithShape="0">
                <a:prstClr val="black">
                  <a:alpha val="40000"/>
                </a:prstClr>
              </a:outerShdw>
            </a:effectLst>
          </p:grpSpPr>
          <p:pic>
            <p:nvPicPr>
              <p:cNvPr id="22" name="Shape 460" descr="IMG_0266.PNG">
                <a:extLst>
                  <a:ext uri="{FF2B5EF4-FFF2-40B4-BE49-F238E27FC236}">
                    <a16:creationId xmlns:a16="http://schemas.microsoft.com/office/drawing/2014/main" id="{0E3F01CD-90E5-9347-B589-EE861E1462A3}"/>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315832" y="4367388"/>
                <a:ext cx="433202" cy="579513"/>
              </a:xfrm>
              <a:prstGeom prst="rect">
                <a:avLst/>
              </a:prstGeom>
              <a:noFill/>
              <a:ln>
                <a:noFill/>
              </a:ln>
            </p:spPr>
          </p:pic>
          <p:pic>
            <p:nvPicPr>
              <p:cNvPr id="23" name="Shape 461">
                <a:extLst>
                  <a:ext uri="{FF2B5EF4-FFF2-40B4-BE49-F238E27FC236}">
                    <a16:creationId xmlns:a16="http://schemas.microsoft.com/office/drawing/2014/main" id="{21D50F0F-E742-1B41-8B1F-1EC7FDBC798E}"/>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193920" y="4140262"/>
                <a:ext cx="576078" cy="914353"/>
              </a:xfrm>
              <a:prstGeom prst="rect">
                <a:avLst/>
              </a:prstGeom>
              <a:noFill/>
              <a:ln>
                <a:noFill/>
              </a:ln>
            </p:spPr>
          </p:pic>
          <p:pic>
            <p:nvPicPr>
              <p:cNvPr id="20" name="Shape 458" descr="IMG_0266.PNG">
                <a:extLst>
                  <a:ext uri="{FF2B5EF4-FFF2-40B4-BE49-F238E27FC236}">
                    <a16:creationId xmlns:a16="http://schemas.microsoft.com/office/drawing/2014/main" id="{EB9D70FD-97D8-A345-887D-2547E9D79728}"/>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829750" y="4108250"/>
                <a:ext cx="676976" cy="914350"/>
              </a:xfrm>
              <a:prstGeom prst="rect">
                <a:avLst/>
              </a:prstGeom>
              <a:noFill/>
              <a:ln>
                <a:noFill/>
              </a:ln>
            </p:spPr>
          </p:pic>
          <p:pic>
            <p:nvPicPr>
              <p:cNvPr id="21" name="Shape 459">
                <a:extLst>
                  <a:ext uri="{FF2B5EF4-FFF2-40B4-BE49-F238E27FC236}">
                    <a16:creationId xmlns:a16="http://schemas.microsoft.com/office/drawing/2014/main" id="{CE405B91-B2D4-624D-8188-FBBA2DB9DEF6}"/>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777247" y="4048547"/>
                <a:ext cx="827100" cy="1012500"/>
              </a:xfrm>
              <a:prstGeom prst="rect">
                <a:avLst/>
              </a:prstGeom>
              <a:noFill/>
              <a:ln>
                <a:noFill/>
              </a:ln>
            </p:spPr>
          </p:pic>
        </p:grpSp>
        <p:sp>
          <p:nvSpPr>
            <p:cNvPr id="17" name="Shape 477">
              <a:extLst>
                <a:ext uri="{FF2B5EF4-FFF2-40B4-BE49-F238E27FC236}">
                  <a16:creationId xmlns:a16="http://schemas.microsoft.com/office/drawing/2014/main" id="{592BF163-77BF-D241-ADF7-2233B1207FA0}"/>
                </a:ext>
              </a:extLst>
            </p:cNvPr>
            <p:cNvSpPr txBox="1"/>
            <p:nvPr/>
          </p:nvSpPr>
          <p:spPr>
            <a:xfrm>
              <a:off x="4150574" y="2157926"/>
              <a:ext cx="1179737" cy="258909"/>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lvl="0" algn="ctr"/>
              <a:r>
                <a:rPr lang="en-US" altLang="zh-TW" sz="1733" b="1">
                  <a:solidFill>
                    <a:schemeClr val="bg1"/>
                  </a:solidFill>
                  <a:latin typeface="Arial" panose="020B0604020202020204" pitchFamily="34" charset="0"/>
                  <a:ea typeface="微軟正黑體" panose="020B0604030504040204" pitchFamily="34" charset="-120"/>
                  <a:cs typeface="Microsoft JhengHei" charset="0"/>
                  <a:sym typeface="Arial" panose="020B0604020202020204" pitchFamily="34" charset="0"/>
                </a:rPr>
                <a:t>Mobile</a:t>
              </a:r>
              <a:r>
                <a:rPr lang="zh-TW" altLang="en-US" sz="1733" b="1">
                  <a:solidFill>
                    <a:schemeClr val="bg1"/>
                  </a:solidFill>
                  <a:latin typeface="Arial" panose="020B0604020202020204" pitchFamily="34" charset="0"/>
                  <a:ea typeface="微軟正黑體" panose="020B0604030504040204" pitchFamily="34" charset="-120"/>
                  <a:cs typeface="Microsoft JhengHei" charset="0"/>
                  <a:sym typeface="Arial" panose="020B0604020202020204" pitchFamily="34" charset="0"/>
                </a:rPr>
                <a:t>
</a:t>
              </a:r>
            </a:p>
          </p:txBody>
        </p:sp>
      </p:grpSp>
      <p:sp>
        <p:nvSpPr>
          <p:cNvPr id="46" name="TextBox 2">
            <a:extLst>
              <a:ext uri="{FF2B5EF4-FFF2-40B4-BE49-F238E27FC236}">
                <a16:creationId xmlns:a16="http://schemas.microsoft.com/office/drawing/2014/main" id="{88159219-60D0-994E-9B57-E14645F58F7C}"/>
              </a:ext>
            </a:extLst>
          </p:cNvPr>
          <p:cNvSpPr txBox="1"/>
          <p:nvPr/>
        </p:nvSpPr>
        <p:spPr>
          <a:xfrm>
            <a:off x="754003" y="4065003"/>
            <a:ext cx="4673518" cy="2554545"/>
          </a:xfrm>
          <a:prstGeom prst="rect">
            <a:avLst/>
          </a:prstGeom>
          <a:noFill/>
        </p:spPr>
        <p:txBody>
          <a:bodyPr wrap="square" rtlCol="0" anchor="t">
            <a:spAutoFit/>
          </a:bodyPr>
          <a:lstStyle/>
          <a:p>
            <a:pPr marL="285750" lvl="0" indent="-285750">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Search within NAS and on the Internet</a:t>
            </a:r>
          </a:p>
          <a:p>
            <a:pPr marL="285750" lvl="0" indent="-285750">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Large preview </a:t>
            </a:r>
            <a:r>
              <a:rPr kumimoji="1" lang="en-US" altLang="zh-TW" sz="2000">
                <a:latin typeface="Arial" panose="020B0604020202020204" pitchFamily="34" charset="0"/>
                <a:ea typeface="Microsoft JhengHei" panose="020B0604030504040204" pitchFamily="34" charset="-120"/>
                <a:cs typeface="Arial" panose="020B0604020202020204" pitchFamily="34" charset="0"/>
              </a:rPr>
              <a:t>pane for files</a:t>
            </a:r>
            <a:endParaRPr kumimoji="1" lang="en" altLang="zh-TW" sz="2000">
              <a:latin typeface="Arial" panose="020B0604020202020204" pitchFamily="34" charset="0"/>
              <a:ea typeface="Microsoft JhengHei" panose="020B0604030504040204" pitchFamily="34" charset="-120"/>
              <a:cs typeface="Arial" panose="020B0604020202020204" pitchFamily="34" charset="0"/>
            </a:endParaRPr>
          </a:p>
          <a:p>
            <a:pPr marL="285750" lvl="0" indent="-285750">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Advanced search for complex keyword search </a:t>
            </a:r>
          </a:p>
          <a:p>
            <a:pPr marL="285750" indent="-285750">
              <a:buFont typeface="Arial" panose="020B0604020202020204" pitchFamily="34" charset="0"/>
              <a:buChar char="•"/>
            </a:pPr>
            <a:r>
              <a:rPr kumimoji="1" lang="en-US" altLang="zh-CN" sz="2000">
                <a:latin typeface="Arial" panose="020B0604020202020204" pitchFamily="34" charset="0"/>
                <a:ea typeface="Microsoft JhengHei" panose="020B0604030504040204" pitchFamily="34" charset="-120"/>
                <a:cs typeface="Arial" panose="020B0604020202020204" pitchFamily="34" charset="0"/>
              </a:rPr>
              <a:t>35+ powerful filter conditions</a:t>
            </a:r>
            <a:endParaRPr kumimoji="1" lang="en-US" altLang="zh-TW" sz="2000">
              <a:latin typeface="Arial" panose="020B0604020202020204" pitchFamily="34" charset="0"/>
              <a:ea typeface="Microsoft JhengHei" panose="020B0604030504040204" pitchFamily="34" charset="-120"/>
              <a:cs typeface="Arial" panose="020B0604020202020204" pitchFamily="34" charset="0"/>
            </a:endParaRPr>
          </a:p>
          <a:p>
            <a:pPr marL="285750" indent="-285750">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Easy steps from previewing to sharing</a:t>
            </a:r>
          </a:p>
        </p:txBody>
      </p:sp>
      <p:pic>
        <p:nvPicPr>
          <p:cNvPr id="47" name="圖片 3">
            <a:extLst>
              <a:ext uri="{FF2B5EF4-FFF2-40B4-BE49-F238E27FC236}">
                <a16:creationId xmlns:a16="http://schemas.microsoft.com/office/drawing/2014/main" id="{5E911C50-0BF4-A04E-A1AA-906CD41917A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98"/>
          <a:stretch/>
        </p:blipFill>
        <p:spPr>
          <a:xfrm>
            <a:off x="5533336" y="4092710"/>
            <a:ext cx="5382182" cy="339900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4826910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p:txBody>
          <a:bodyPr>
            <a:noAutofit/>
          </a:bodyPr>
          <a:lstStyle/>
          <a:p>
            <a:r>
              <a:rPr lang="en-US" altLang="zh-TW">
                <a:latin typeface="Arial" panose="020B0604020202020204" pitchFamily="34" charset="0"/>
                <a:cs typeface="Arial" panose="020B0604020202020204" pitchFamily="34" charset="0"/>
              </a:rPr>
              <a:t>Enhance efficiency with online collaboration</a:t>
            </a:r>
            <a:endParaRPr lang="en-US">
              <a:latin typeface="Arial" panose="020B0604020202020204" pitchFamily="34" charset="0"/>
              <a:sym typeface="Arial" panose="020B0604020202020204" pitchFamily="34" charset="0"/>
            </a:endParaRPr>
          </a:p>
        </p:txBody>
      </p:sp>
      <p:pic>
        <p:nvPicPr>
          <p:cNvPr id="23" name="圖片 22">
            <a:extLst>
              <a:ext uri="{FF2B5EF4-FFF2-40B4-BE49-F238E27FC236}">
                <a16:creationId xmlns:a16="http://schemas.microsoft.com/office/drawing/2014/main" id="{4B01F68E-08A2-6A4D-968C-A3D63D00E6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201997"/>
            <a:ext cx="5143175" cy="3112975"/>
          </a:xfrm>
          <a:prstGeom prst="rect">
            <a:avLst/>
          </a:prstGeom>
          <a:effectLst>
            <a:outerShdw blurRad="63500" sx="102000" sy="102000" algn="ctr" rotWithShape="0">
              <a:prstClr val="black">
                <a:alpha val="40000"/>
              </a:prstClr>
            </a:outerShdw>
          </a:effectLst>
        </p:spPr>
      </p:pic>
      <p:pic>
        <p:nvPicPr>
          <p:cNvPr id="27" name="圖片 26">
            <a:extLst>
              <a:ext uri="{FF2B5EF4-FFF2-40B4-BE49-F238E27FC236}">
                <a16:creationId xmlns:a16="http://schemas.microsoft.com/office/drawing/2014/main" id="{58C5E7DA-D7EB-AA4C-B269-FEB6F0453B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501" y="2201636"/>
            <a:ext cx="4373520" cy="3109778"/>
          </a:xfrm>
          <a:prstGeom prst="rect">
            <a:avLst/>
          </a:prstGeom>
          <a:effectLst>
            <a:outerShdw blurRad="63500" sx="102000" sy="102000" algn="ctr" rotWithShape="0">
              <a:prstClr val="black">
                <a:alpha val="40000"/>
              </a:prstClr>
            </a:outerShdw>
          </a:effectLst>
        </p:spPr>
      </p:pic>
      <p:pic>
        <p:nvPicPr>
          <p:cNvPr id="75" name="圖片 3">
            <a:extLst>
              <a:ext uri="{FF2B5EF4-FFF2-40B4-BE49-F238E27FC236}">
                <a16:creationId xmlns:a16="http://schemas.microsoft.com/office/drawing/2014/main" id="{A01D2C87-3D37-CE48-A4B8-1A754C35AD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85035" y="1743696"/>
            <a:ext cx="794861" cy="794861"/>
          </a:xfrm>
          <a:prstGeom prst="rect">
            <a:avLst/>
          </a:prstGeom>
        </p:spPr>
      </p:pic>
      <p:sp>
        <p:nvSpPr>
          <p:cNvPr id="80" name="矩形 34">
            <a:extLst>
              <a:ext uri="{FF2B5EF4-FFF2-40B4-BE49-F238E27FC236}">
                <a16:creationId xmlns:a16="http://schemas.microsoft.com/office/drawing/2014/main" id="{23D93BEA-129E-9849-A521-08CC391A9661}"/>
              </a:ext>
            </a:extLst>
          </p:cNvPr>
          <p:cNvSpPr/>
          <p:nvPr/>
        </p:nvSpPr>
        <p:spPr>
          <a:xfrm>
            <a:off x="9680344" y="1727450"/>
            <a:ext cx="1004691" cy="502573"/>
          </a:xfrm>
          <a:prstGeom prst="rect">
            <a:avLst/>
          </a:prstGeom>
        </p:spPr>
        <p:txBody>
          <a:bodyPr wrap="square">
            <a:spAutoFit/>
          </a:bodyPr>
          <a:lstStyle/>
          <a:p>
            <a:pPr algn="r"/>
            <a:r>
              <a:rPr lang="en-US" altLang="zh-TW" sz="1333"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Notes Station 3</a:t>
            </a:r>
            <a:endParaRPr lang="zh-TW" altLang="en-US" sz="1333"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矩形 1">
            <a:extLst>
              <a:ext uri="{FF2B5EF4-FFF2-40B4-BE49-F238E27FC236}">
                <a16:creationId xmlns:a16="http://schemas.microsoft.com/office/drawing/2014/main" id="{EA629B71-3481-4965-B7CE-BF4F9D8F0E8B}"/>
              </a:ext>
            </a:extLst>
          </p:cNvPr>
          <p:cNvSpPr/>
          <p:nvPr/>
        </p:nvSpPr>
        <p:spPr>
          <a:xfrm>
            <a:off x="724566" y="1771783"/>
            <a:ext cx="1600103" cy="488817"/>
          </a:xfrm>
          <a:prstGeom prst="rect">
            <a:avLst/>
          </a:prstGeom>
          <a:gradFill>
            <a:gsLst>
              <a:gs pos="65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endParaRPr>
          </a:p>
        </p:txBody>
      </p:sp>
      <p:sp>
        <p:nvSpPr>
          <p:cNvPr id="83" name="矩形 82">
            <a:extLst>
              <a:ext uri="{FF2B5EF4-FFF2-40B4-BE49-F238E27FC236}">
                <a16:creationId xmlns:a16="http://schemas.microsoft.com/office/drawing/2014/main" id="{ACD97CE6-196D-4EFA-A7D2-DECF023878D1}"/>
              </a:ext>
            </a:extLst>
          </p:cNvPr>
          <p:cNvSpPr/>
          <p:nvPr/>
        </p:nvSpPr>
        <p:spPr>
          <a:xfrm>
            <a:off x="6069288" y="1771783"/>
            <a:ext cx="1995211" cy="488817"/>
          </a:xfrm>
          <a:prstGeom prst="rect">
            <a:avLst/>
          </a:prstGeom>
          <a:gradFill>
            <a:gsLst>
              <a:gs pos="65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endParaRPr>
          </a:p>
        </p:txBody>
      </p:sp>
      <p:sp>
        <p:nvSpPr>
          <p:cNvPr id="61" name="矩形 60">
            <a:extLst>
              <a:ext uri="{FF2B5EF4-FFF2-40B4-BE49-F238E27FC236}">
                <a16:creationId xmlns:a16="http://schemas.microsoft.com/office/drawing/2014/main" id="{A626DF63-0C6E-5E44-B649-AD0FABD94988}"/>
              </a:ext>
            </a:extLst>
          </p:cNvPr>
          <p:cNvSpPr/>
          <p:nvPr/>
        </p:nvSpPr>
        <p:spPr>
          <a:xfrm>
            <a:off x="749817" y="1803705"/>
            <a:ext cx="1580882" cy="400110"/>
          </a:xfrm>
          <a:prstGeom prst="rect">
            <a:avLst/>
          </a:prstGeom>
        </p:spPr>
        <p:txBody>
          <a:bodyPr wrap="none">
            <a:spAutoFit/>
          </a:bodyPr>
          <a:lstStyle/>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Note taking</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2" name="矩形 61">
            <a:extLst>
              <a:ext uri="{FF2B5EF4-FFF2-40B4-BE49-F238E27FC236}">
                <a16:creationId xmlns:a16="http://schemas.microsoft.com/office/drawing/2014/main" id="{40D7CADE-EAB9-8D48-A01D-27040AC3277E}"/>
              </a:ext>
            </a:extLst>
          </p:cNvPr>
          <p:cNvSpPr/>
          <p:nvPr/>
        </p:nvSpPr>
        <p:spPr>
          <a:xfrm>
            <a:off x="6069288" y="1803705"/>
            <a:ext cx="1835759" cy="400110"/>
          </a:xfrm>
          <a:prstGeom prst="rect">
            <a:avLst/>
          </a:prstGeom>
        </p:spPr>
        <p:txBody>
          <a:bodyPr wrap="none">
            <a:spAutoFit/>
          </a:bodyPr>
          <a:lstStyle/>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Image editing</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4" name="橢圓 83">
            <a:extLst>
              <a:ext uri="{FF2B5EF4-FFF2-40B4-BE49-F238E27FC236}">
                <a16:creationId xmlns:a16="http://schemas.microsoft.com/office/drawing/2014/main" id="{BF446D86-71D5-8248-B343-C4568CACB351}"/>
              </a:ext>
            </a:extLst>
          </p:cNvPr>
          <p:cNvSpPr/>
          <p:nvPr/>
        </p:nvSpPr>
        <p:spPr>
          <a:xfrm>
            <a:off x="5249096" y="5534675"/>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85" name="橢圓 84">
            <a:extLst>
              <a:ext uri="{FF2B5EF4-FFF2-40B4-BE49-F238E27FC236}">
                <a16:creationId xmlns:a16="http://schemas.microsoft.com/office/drawing/2014/main" id="{3EBC7D5B-C801-2748-B270-4A39D462C9AD}"/>
              </a:ext>
            </a:extLst>
          </p:cNvPr>
          <p:cNvSpPr/>
          <p:nvPr/>
        </p:nvSpPr>
        <p:spPr>
          <a:xfrm>
            <a:off x="5249096" y="6165083"/>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86" name="橢圓 85">
            <a:extLst>
              <a:ext uri="{FF2B5EF4-FFF2-40B4-BE49-F238E27FC236}">
                <a16:creationId xmlns:a16="http://schemas.microsoft.com/office/drawing/2014/main" id="{B2EF16FF-48BD-214E-A8AD-7B878D68D024}"/>
              </a:ext>
            </a:extLst>
          </p:cNvPr>
          <p:cNvSpPr/>
          <p:nvPr/>
        </p:nvSpPr>
        <p:spPr>
          <a:xfrm>
            <a:off x="6840615" y="5534675"/>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87" name="橢圓 86">
            <a:extLst>
              <a:ext uri="{FF2B5EF4-FFF2-40B4-BE49-F238E27FC236}">
                <a16:creationId xmlns:a16="http://schemas.microsoft.com/office/drawing/2014/main" id="{829560CB-307D-064D-BA88-89071718593E}"/>
              </a:ext>
            </a:extLst>
          </p:cNvPr>
          <p:cNvSpPr/>
          <p:nvPr/>
        </p:nvSpPr>
        <p:spPr>
          <a:xfrm>
            <a:off x="6840615" y="6165083"/>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88" name="橢圓 87">
            <a:extLst>
              <a:ext uri="{FF2B5EF4-FFF2-40B4-BE49-F238E27FC236}">
                <a16:creationId xmlns:a16="http://schemas.microsoft.com/office/drawing/2014/main" id="{C86C7BD6-7C1E-E847-9B15-5244ED99E973}"/>
              </a:ext>
            </a:extLst>
          </p:cNvPr>
          <p:cNvSpPr/>
          <p:nvPr/>
        </p:nvSpPr>
        <p:spPr>
          <a:xfrm>
            <a:off x="8505303" y="5534675"/>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89" name="橢圓 88">
            <a:extLst>
              <a:ext uri="{FF2B5EF4-FFF2-40B4-BE49-F238E27FC236}">
                <a16:creationId xmlns:a16="http://schemas.microsoft.com/office/drawing/2014/main" id="{5236ABF7-7F2B-CC44-B806-9C5254FDE12E}"/>
              </a:ext>
            </a:extLst>
          </p:cNvPr>
          <p:cNvSpPr/>
          <p:nvPr/>
        </p:nvSpPr>
        <p:spPr>
          <a:xfrm>
            <a:off x="8505303" y="6165083"/>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90" name="橢圓 89">
            <a:extLst>
              <a:ext uri="{FF2B5EF4-FFF2-40B4-BE49-F238E27FC236}">
                <a16:creationId xmlns:a16="http://schemas.microsoft.com/office/drawing/2014/main" id="{DF40E36C-9367-EF40-BC00-73428BC3AE66}"/>
              </a:ext>
            </a:extLst>
          </p:cNvPr>
          <p:cNvSpPr/>
          <p:nvPr/>
        </p:nvSpPr>
        <p:spPr>
          <a:xfrm>
            <a:off x="784119" y="5534675"/>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1" name="橢圓 90">
            <a:extLst>
              <a:ext uri="{FF2B5EF4-FFF2-40B4-BE49-F238E27FC236}">
                <a16:creationId xmlns:a16="http://schemas.microsoft.com/office/drawing/2014/main" id="{93E6C552-316F-AD4D-B07B-8576A4AA6FF2}"/>
              </a:ext>
            </a:extLst>
          </p:cNvPr>
          <p:cNvSpPr/>
          <p:nvPr/>
        </p:nvSpPr>
        <p:spPr>
          <a:xfrm>
            <a:off x="784119" y="6165083"/>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92" name="橢圓 91">
            <a:extLst>
              <a:ext uri="{FF2B5EF4-FFF2-40B4-BE49-F238E27FC236}">
                <a16:creationId xmlns:a16="http://schemas.microsoft.com/office/drawing/2014/main" id="{64C87B5D-1D34-CB4A-BC61-0C63E64CEC59}"/>
              </a:ext>
            </a:extLst>
          </p:cNvPr>
          <p:cNvSpPr/>
          <p:nvPr/>
        </p:nvSpPr>
        <p:spPr>
          <a:xfrm>
            <a:off x="2066175" y="5534675"/>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3" name="橢圓 92">
            <a:extLst>
              <a:ext uri="{FF2B5EF4-FFF2-40B4-BE49-F238E27FC236}">
                <a16:creationId xmlns:a16="http://schemas.microsoft.com/office/drawing/2014/main" id="{47C57E9F-9755-7144-B5B1-040C002EC534}"/>
              </a:ext>
            </a:extLst>
          </p:cNvPr>
          <p:cNvSpPr/>
          <p:nvPr/>
        </p:nvSpPr>
        <p:spPr>
          <a:xfrm>
            <a:off x="2066175" y="6165083"/>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94" name="橢圓 93">
            <a:extLst>
              <a:ext uri="{FF2B5EF4-FFF2-40B4-BE49-F238E27FC236}">
                <a16:creationId xmlns:a16="http://schemas.microsoft.com/office/drawing/2014/main" id="{1228A89F-8705-2C4B-B855-1C60808F51BF}"/>
              </a:ext>
            </a:extLst>
          </p:cNvPr>
          <p:cNvSpPr/>
          <p:nvPr/>
        </p:nvSpPr>
        <p:spPr>
          <a:xfrm>
            <a:off x="3625258" y="5534675"/>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5" name="橢圓 94">
            <a:extLst>
              <a:ext uri="{FF2B5EF4-FFF2-40B4-BE49-F238E27FC236}">
                <a16:creationId xmlns:a16="http://schemas.microsoft.com/office/drawing/2014/main" id="{58A8D36C-CE31-B148-B427-D90B45BA335F}"/>
              </a:ext>
            </a:extLst>
          </p:cNvPr>
          <p:cNvSpPr/>
          <p:nvPr/>
        </p:nvSpPr>
        <p:spPr>
          <a:xfrm>
            <a:off x="3625258" y="6165083"/>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96" name="文字方塊 95">
            <a:extLst>
              <a:ext uri="{FF2B5EF4-FFF2-40B4-BE49-F238E27FC236}">
                <a16:creationId xmlns:a16="http://schemas.microsoft.com/office/drawing/2014/main" id="{38BC8BC6-D0C6-5644-B8AF-E9B032428FF3}"/>
              </a:ext>
            </a:extLst>
          </p:cNvPr>
          <p:cNvSpPr txBox="1"/>
          <p:nvPr/>
        </p:nvSpPr>
        <p:spPr>
          <a:xfrm>
            <a:off x="1345530" y="5634095"/>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Link</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97" name="文字方塊 96">
            <a:extLst>
              <a:ext uri="{FF2B5EF4-FFF2-40B4-BE49-F238E27FC236}">
                <a16:creationId xmlns:a16="http://schemas.microsoft.com/office/drawing/2014/main" id="{9609C010-6EED-2C49-BD73-99F23D39170E}"/>
              </a:ext>
            </a:extLst>
          </p:cNvPr>
          <p:cNvSpPr txBox="1"/>
          <p:nvPr/>
        </p:nvSpPr>
        <p:spPr>
          <a:xfrm>
            <a:off x="1340345" y="6264503"/>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File</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98" name="文字方塊 97">
            <a:extLst>
              <a:ext uri="{FF2B5EF4-FFF2-40B4-BE49-F238E27FC236}">
                <a16:creationId xmlns:a16="http://schemas.microsoft.com/office/drawing/2014/main" id="{5CE15680-A0BD-264F-A5E0-7CCA0230FF31}"/>
              </a:ext>
            </a:extLst>
          </p:cNvPr>
          <p:cNvSpPr txBox="1"/>
          <p:nvPr/>
        </p:nvSpPr>
        <p:spPr>
          <a:xfrm>
            <a:off x="9023660" y="5634095"/>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Cut</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99" name="文字方塊 98">
            <a:extLst>
              <a:ext uri="{FF2B5EF4-FFF2-40B4-BE49-F238E27FC236}">
                <a16:creationId xmlns:a16="http://schemas.microsoft.com/office/drawing/2014/main" id="{0FE6D73C-1C53-5040-8A60-6DD6820E89AE}"/>
              </a:ext>
            </a:extLst>
          </p:cNvPr>
          <p:cNvSpPr txBox="1"/>
          <p:nvPr/>
        </p:nvSpPr>
        <p:spPr>
          <a:xfrm>
            <a:off x="9009351" y="6264503"/>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Brush</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0" name="文字方塊 99">
            <a:extLst>
              <a:ext uri="{FF2B5EF4-FFF2-40B4-BE49-F238E27FC236}">
                <a16:creationId xmlns:a16="http://schemas.microsoft.com/office/drawing/2014/main" id="{B49FFB51-C171-F548-8260-6525CBD5F98B}"/>
              </a:ext>
            </a:extLst>
          </p:cNvPr>
          <p:cNvSpPr txBox="1"/>
          <p:nvPr/>
        </p:nvSpPr>
        <p:spPr>
          <a:xfrm>
            <a:off x="7343232" y="5634095"/>
            <a:ext cx="1150504"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Pixilation</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1" name="文字方塊 100">
            <a:extLst>
              <a:ext uri="{FF2B5EF4-FFF2-40B4-BE49-F238E27FC236}">
                <a16:creationId xmlns:a16="http://schemas.microsoft.com/office/drawing/2014/main" id="{7884CE25-48BB-EA4A-99AC-0AA99B52C754}"/>
              </a:ext>
            </a:extLst>
          </p:cNvPr>
          <p:cNvSpPr txBox="1"/>
          <p:nvPr/>
        </p:nvSpPr>
        <p:spPr>
          <a:xfrm>
            <a:off x="7334308" y="6264503"/>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Shapes</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2" name="文字方塊 101">
            <a:extLst>
              <a:ext uri="{FF2B5EF4-FFF2-40B4-BE49-F238E27FC236}">
                <a16:creationId xmlns:a16="http://schemas.microsoft.com/office/drawing/2014/main" id="{D4E53E2B-A243-6947-BFF6-390DCA8C735A}"/>
              </a:ext>
            </a:extLst>
          </p:cNvPr>
          <p:cNvSpPr txBox="1"/>
          <p:nvPr/>
        </p:nvSpPr>
        <p:spPr>
          <a:xfrm>
            <a:off x="5796502" y="5634095"/>
            <a:ext cx="1078440" cy="523220"/>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Rotate/</a:t>
            </a:r>
          </a:p>
          <a:p>
            <a:r>
              <a:rPr kumimoji="1" lang="en-US" altLang="zh-TW" sz="1400" b="1">
                <a:latin typeface="Arial" panose="020B0604020202020204" pitchFamily="34" charset="0"/>
                <a:ea typeface="微軟正黑體" panose="020B0604030504040204" pitchFamily="34" charset="-120"/>
                <a:cs typeface="Arial" panose="020B0604020202020204" pitchFamily="34" charset="0"/>
              </a:rPr>
              <a:t>Flip</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3" name="文字方塊 102">
            <a:extLst>
              <a:ext uri="{FF2B5EF4-FFF2-40B4-BE49-F238E27FC236}">
                <a16:creationId xmlns:a16="http://schemas.microsoft.com/office/drawing/2014/main" id="{34948EC9-1E02-6140-B515-967008824664}"/>
              </a:ext>
            </a:extLst>
          </p:cNvPr>
          <p:cNvSpPr txBox="1"/>
          <p:nvPr/>
        </p:nvSpPr>
        <p:spPr>
          <a:xfrm>
            <a:off x="5801380" y="6264503"/>
            <a:ext cx="592701"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Text</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4" name="文字方塊 103">
            <a:extLst>
              <a:ext uri="{FF2B5EF4-FFF2-40B4-BE49-F238E27FC236}">
                <a16:creationId xmlns:a16="http://schemas.microsoft.com/office/drawing/2014/main" id="{9BD8D9C1-F58D-BF4C-AB67-631856D69A42}"/>
              </a:ext>
            </a:extLst>
          </p:cNvPr>
          <p:cNvSpPr txBox="1"/>
          <p:nvPr/>
        </p:nvSpPr>
        <p:spPr>
          <a:xfrm>
            <a:off x="2589983" y="6276522"/>
            <a:ext cx="994068"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YouTube</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5" name="文字方塊 104">
            <a:extLst>
              <a:ext uri="{FF2B5EF4-FFF2-40B4-BE49-F238E27FC236}">
                <a16:creationId xmlns:a16="http://schemas.microsoft.com/office/drawing/2014/main" id="{AD61F070-25E7-EA47-A5E3-508AB4D62C01}"/>
              </a:ext>
            </a:extLst>
          </p:cNvPr>
          <p:cNvSpPr txBox="1"/>
          <p:nvPr/>
        </p:nvSpPr>
        <p:spPr>
          <a:xfrm>
            <a:off x="2581443" y="5634095"/>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Image</a:t>
            </a:r>
          </a:p>
        </p:txBody>
      </p:sp>
      <p:sp>
        <p:nvSpPr>
          <p:cNvPr id="106" name="文字方塊 105">
            <a:extLst>
              <a:ext uri="{FF2B5EF4-FFF2-40B4-BE49-F238E27FC236}">
                <a16:creationId xmlns:a16="http://schemas.microsoft.com/office/drawing/2014/main" id="{B8A6EF4E-3311-9849-B72F-6EEF44DAB469}"/>
              </a:ext>
            </a:extLst>
          </p:cNvPr>
          <p:cNvSpPr txBox="1"/>
          <p:nvPr/>
        </p:nvSpPr>
        <p:spPr>
          <a:xfrm>
            <a:off x="4115987" y="6264504"/>
            <a:ext cx="1216123"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Checklist</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07" name="文字方塊 106">
            <a:extLst>
              <a:ext uri="{FF2B5EF4-FFF2-40B4-BE49-F238E27FC236}">
                <a16:creationId xmlns:a16="http://schemas.microsoft.com/office/drawing/2014/main" id="{1BE929F0-4653-4943-8C10-FB452043E45F}"/>
              </a:ext>
            </a:extLst>
          </p:cNvPr>
          <p:cNvSpPr txBox="1"/>
          <p:nvPr/>
        </p:nvSpPr>
        <p:spPr>
          <a:xfrm>
            <a:off x="4131874" y="5634095"/>
            <a:ext cx="1078440" cy="307777"/>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Table</a:t>
            </a:r>
          </a:p>
        </p:txBody>
      </p:sp>
      <p:pic>
        <p:nvPicPr>
          <p:cNvPr id="108" name="圖片 107">
            <a:extLst>
              <a:ext uri="{FF2B5EF4-FFF2-40B4-BE49-F238E27FC236}">
                <a16:creationId xmlns:a16="http://schemas.microsoft.com/office/drawing/2014/main" id="{FF300A8F-7177-1949-AA89-8F38A536AC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4148" y="6223408"/>
            <a:ext cx="353145" cy="353145"/>
          </a:xfrm>
          <a:prstGeom prst="rect">
            <a:avLst/>
          </a:prstGeom>
        </p:spPr>
      </p:pic>
      <p:pic>
        <p:nvPicPr>
          <p:cNvPr id="109" name="圖片 108">
            <a:extLst>
              <a:ext uri="{FF2B5EF4-FFF2-40B4-BE49-F238E27FC236}">
                <a16:creationId xmlns:a16="http://schemas.microsoft.com/office/drawing/2014/main" id="{EA320EB4-B94E-B34F-AC40-62E158E3C1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5330" y="5601037"/>
            <a:ext cx="360000" cy="360000"/>
          </a:xfrm>
          <a:prstGeom prst="rect">
            <a:avLst/>
          </a:prstGeom>
        </p:spPr>
      </p:pic>
      <p:pic>
        <p:nvPicPr>
          <p:cNvPr id="110" name="圖片 109">
            <a:extLst>
              <a:ext uri="{FF2B5EF4-FFF2-40B4-BE49-F238E27FC236}">
                <a16:creationId xmlns:a16="http://schemas.microsoft.com/office/drawing/2014/main" id="{22941454-F866-234B-83C5-C6A42ECFF2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933" y="5588336"/>
            <a:ext cx="396000" cy="396000"/>
          </a:xfrm>
          <a:prstGeom prst="rect">
            <a:avLst/>
          </a:prstGeom>
        </p:spPr>
      </p:pic>
      <p:pic>
        <p:nvPicPr>
          <p:cNvPr id="111" name="圖片 110">
            <a:extLst>
              <a:ext uri="{FF2B5EF4-FFF2-40B4-BE49-F238E27FC236}">
                <a16:creationId xmlns:a16="http://schemas.microsoft.com/office/drawing/2014/main" id="{FB36AA0A-B9B3-DD41-889D-AAEF8B21DD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9484" y="5590581"/>
            <a:ext cx="379779" cy="379779"/>
          </a:xfrm>
          <a:prstGeom prst="rect">
            <a:avLst/>
          </a:prstGeom>
        </p:spPr>
      </p:pic>
      <p:pic>
        <p:nvPicPr>
          <p:cNvPr id="112" name="圖片 111">
            <a:extLst>
              <a:ext uri="{FF2B5EF4-FFF2-40B4-BE49-F238E27FC236}">
                <a16:creationId xmlns:a16="http://schemas.microsoft.com/office/drawing/2014/main" id="{21B2CAE6-A3C5-BE4C-92BE-4AEE8996459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8244" y="6215935"/>
            <a:ext cx="396536" cy="396536"/>
          </a:xfrm>
          <a:prstGeom prst="rect">
            <a:avLst/>
          </a:prstGeom>
        </p:spPr>
      </p:pic>
      <p:pic>
        <p:nvPicPr>
          <p:cNvPr id="113" name="圖片 112">
            <a:extLst>
              <a:ext uri="{FF2B5EF4-FFF2-40B4-BE49-F238E27FC236}">
                <a16:creationId xmlns:a16="http://schemas.microsoft.com/office/drawing/2014/main" id="{2CEFA17F-5070-0C4E-BE7B-6D8EA0C7927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64700" y="6261301"/>
            <a:ext cx="307779" cy="307779"/>
          </a:xfrm>
          <a:prstGeom prst="rect">
            <a:avLst/>
          </a:prstGeom>
        </p:spPr>
      </p:pic>
      <p:pic>
        <p:nvPicPr>
          <p:cNvPr id="114" name="圖片 113">
            <a:extLst>
              <a:ext uri="{FF2B5EF4-FFF2-40B4-BE49-F238E27FC236}">
                <a16:creationId xmlns:a16="http://schemas.microsoft.com/office/drawing/2014/main" id="{2E6B5425-9A5D-A940-A79F-6BB4604DF2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86000" y="6078132"/>
            <a:ext cx="648000" cy="648000"/>
          </a:xfrm>
          <a:prstGeom prst="rect">
            <a:avLst/>
          </a:prstGeom>
        </p:spPr>
      </p:pic>
      <p:pic>
        <p:nvPicPr>
          <p:cNvPr id="115" name="圖片 114">
            <a:extLst>
              <a:ext uri="{FF2B5EF4-FFF2-40B4-BE49-F238E27FC236}">
                <a16:creationId xmlns:a16="http://schemas.microsoft.com/office/drawing/2014/main" id="{5E96283A-59D1-AD44-9E7D-5FC48FC278F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49527" y="6057959"/>
            <a:ext cx="684000" cy="684000"/>
          </a:xfrm>
          <a:prstGeom prst="rect">
            <a:avLst/>
          </a:prstGeom>
        </p:spPr>
      </p:pic>
      <p:pic>
        <p:nvPicPr>
          <p:cNvPr id="116" name="圖片 115">
            <a:extLst>
              <a:ext uri="{FF2B5EF4-FFF2-40B4-BE49-F238E27FC236}">
                <a16:creationId xmlns:a16="http://schemas.microsoft.com/office/drawing/2014/main" id="{387E4C9C-8B60-7041-923D-2E4B2007EB9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38607" y="5473029"/>
            <a:ext cx="648000" cy="648000"/>
          </a:xfrm>
          <a:prstGeom prst="rect">
            <a:avLst/>
          </a:prstGeom>
        </p:spPr>
      </p:pic>
      <p:pic>
        <p:nvPicPr>
          <p:cNvPr id="117" name="圖片 116">
            <a:extLst>
              <a:ext uri="{FF2B5EF4-FFF2-40B4-BE49-F238E27FC236}">
                <a16:creationId xmlns:a16="http://schemas.microsoft.com/office/drawing/2014/main" id="{45F58C55-A890-6743-AA2F-047D31949F7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35519" y="6088444"/>
            <a:ext cx="648000" cy="648000"/>
          </a:xfrm>
          <a:prstGeom prst="rect">
            <a:avLst/>
          </a:prstGeom>
        </p:spPr>
      </p:pic>
      <p:pic>
        <p:nvPicPr>
          <p:cNvPr id="118" name="圖片 117">
            <a:extLst>
              <a:ext uri="{FF2B5EF4-FFF2-40B4-BE49-F238E27FC236}">
                <a16:creationId xmlns:a16="http://schemas.microsoft.com/office/drawing/2014/main" id="{93760150-AB03-B549-B1F1-BC58AF0C98B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03264" y="5500187"/>
            <a:ext cx="576000" cy="576000"/>
          </a:xfrm>
          <a:prstGeom prst="rect">
            <a:avLst/>
          </a:prstGeom>
        </p:spPr>
      </p:pic>
      <p:pic>
        <p:nvPicPr>
          <p:cNvPr id="119" name="圖片 118">
            <a:extLst>
              <a:ext uri="{FF2B5EF4-FFF2-40B4-BE49-F238E27FC236}">
                <a16:creationId xmlns:a16="http://schemas.microsoft.com/office/drawing/2014/main" id="{294AF5FF-0C4D-DA4D-A3FA-6F94A6D5FF5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68808" y="5438591"/>
            <a:ext cx="648000" cy="648000"/>
          </a:xfrm>
          <a:prstGeom prst="rect">
            <a:avLst/>
          </a:prstGeom>
        </p:spPr>
      </p:pic>
      <p:sp>
        <p:nvSpPr>
          <p:cNvPr id="120" name="橢圓 57">
            <a:extLst>
              <a:ext uri="{FF2B5EF4-FFF2-40B4-BE49-F238E27FC236}">
                <a16:creationId xmlns:a16="http://schemas.microsoft.com/office/drawing/2014/main" id="{15C7C13E-ADC4-7F46-BF9B-8F4601953018}"/>
              </a:ext>
            </a:extLst>
          </p:cNvPr>
          <p:cNvSpPr/>
          <p:nvPr/>
        </p:nvSpPr>
        <p:spPr>
          <a:xfrm>
            <a:off x="10045567" y="5529984"/>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121" name="文字方塊 38">
            <a:extLst>
              <a:ext uri="{FF2B5EF4-FFF2-40B4-BE49-F238E27FC236}">
                <a16:creationId xmlns:a16="http://schemas.microsoft.com/office/drawing/2014/main" id="{F5B51EE6-E912-884A-AF95-3DA42E4AE768}"/>
              </a:ext>
            </a:extLst>
          </p:cNvPr>
          <p:cNvSpPr txBox="1"/>
          <p:nvPr/>
        </p:nvSpPr>
        <p:spPr>
          <a:xfrm>
            <a:off x="10534324" y="5503962"/>
            <a:ext cx="1078440" cy="523220"/>
          </a:xfrm>
          <a:prstGeom prst="rect">
            <a:avLst/>
          </a:prstGeom>
          <a:noFill/>
        </p:spPr>
        <p:txBody>
          <a:bodyPr wrap="square" rtlCol="0">
            <a:spAutoFit/>
          </a:bodyPr>
          <a:lstStyle/>
          <a:p>
            <a:r>
              <a:rPr kumimoji="1" lang="en-US" altLang="zh-TW" sz="1400" b="1">
                <a:latin typeface="Arial" panose="020B0604020202020204" pitchFamily="34" charset="0"/>
                <a:ea typeface="微軟正黑體" panose="020B0604030504040204" pitchFamily="34" charset="-120"/>
                <a:cs typeface="Arial" panose="020B0604020202020204" pitchFamily="34" charset="0"/>
              </a:rPr>
              <a:t>Chrome </a:t>
            </a:r>
            <a:r>
              <a:rPr kumimoji="1" lang="en-US" altLang="zh-CN" sz="1400" b="1">
                <a:latin typeface="Arial" panose="020B0604020202020204" pitchFamily="34" charset="0"/>
                <a:ea typeface="微軟正黑體" panose="020B0604030504040204" pitchFamily="34" charset="-120"/>
                <a:cs typeface="Arial" panose="020B0604020202020204" pitchFamily="34" charset="0"/>
              </a:rPr>
              <a:t>extension</a:t>
            </a:r>
            <a:endParaRPr kumimoji="1"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22" name="橢圓 57">
            <a:extLst>
              <a:ext uri="{FF2B5EF4-FFF2-40B4-BE49-F238E27FC236}">
                <a16:creationId xmlns:a16="http://schemas.microsoft.com/office/drawing/2014/main" id="{C0675742-7738-C542-A4AB-71150573264D}"/>
              </a:ext>
            </a:extLst>
          </p:cNvPr>
          <p:cNvSpPr/>
          <p:nvPr/>
        </p:nvSpPr>
        <p:spPr>
          <a:xfrm>
            <a:off x="10045567" y="6159737"/>
            <a:ext cx="506616" cy="506616"/>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123" name="文字方塊 38">
            <a:extLst>
              <a:ext uri="{FF2B5EF4-FFF2-40B4-BE49-F238E27FC236}">
                <a16:creationId xmlns:a16="http://schemas.microsoft.com/office/drawing/2014/main" id="{97E560C4-481B-F446-BC10-F919A6AD63DF}"/>
              </a:ext>
            </a:extLst>
          </p:cNvPr>
          <p:cNvSpPr txBox="1"/>
          <p:nvPr/>
        </p:nvSpPr>
        <p:spPr>
          <a:xfrm>
            <a:off x="10582740" y="6165083"/>
            <a:ext cx="844875" cy="523220"/>
          </a:xfrm>
          <a:prstGeom prst="rect">
            <a:avLst/>
          </a:prstGeom>
          <a:noFill/>
        </p:spPr>
        <p:txBody>
          <a:bodyPr wrap="square" rtlCol="0" anchor="t">
            <a:spAutoFit/>
          </a:bodyPr>
          <a:lstStyle/>
          <a:p>
            <a:r>
              <a:rPr kumimoji="1" lang="en-US" altLang="zh-CN" sz="1400" b="1">
                <a:latin typeface="Arial" panose="020B0604020202020204" pitchFamily="34" charset="0"/>
                <a:ea typeface="微軟正黑體"/>
                <a:cs typeface="Arial" panose="020B0604020202020204" pitchFamily="34" charset="0"/>
              </a:rPr>
              <a:t>Mobile</a:t>
            </a:r>
          </a:p>
          <a:p>
            <a:r>
              <a:rPr kumimoji="1" lang="en-US" altLang="zh-CN" sz="1400" b="1">
                <a:latin typeface="Arial" panose="020B0604020202020204" pitchFamily="34" charset="0"/>
                <a:ea typeface="微軟正黑體"/>
                <a:cs typeface="Arial" panose="020B0604020202020204" pitchFamily="34" charset="0"/>
              </a:rPr>
              <a:t>a</a:t>
            </a:r>
            <a:r>
              <a:rPr kumimoji="1" lang="en-US" altLang="zh-TW" sz="1400" b="1">
                <a:latin typeface="Arial" panose="020B0604020202020204" pitchFamily="34" charset="0"/>
                <a:ea typeface="微軟正黑體"/>
                <a:cs typeface="Arial" panose="020B0604020202020204" pitchFamily="34" charset="0"/>
              </a:rPr>
              <a:t>pps</a:t>
            </a:r>
            <a:endParaRPr kumimoji="1" lang="zh-TW" altLang="en-US" sz="1400" b="1">
              <a:latin typeface="Arial" panose="020B0604020202020204" pitchFamily="34" charset="0"/>
              <a:ea typeface="微軟正黑體"/>
              <a:cs typeface="Arial" panose="020B0604020202020204" pitchFamily="34" charset="0"/>
            </a:endParaRPr>
          </a:p>
        </p:txBody>
      </p:sp>
      <p:pic>
        <p:nvPicPr>
          <p:cNvPr id="124" name="圖片 123">
            <a:extLst>
              <a:ext uri="{FF2B5EF4-FFF2-40B4-BE49-F238E27FC236}">
                <a16:creationId xmlns:a16="http://schemas.microsoft.com/office/drawing/2014/main" id="{30289872-B197-6D49-84C6-D73423B56604}"/>
              </a:ext>
            </a:extLst>
          </p:cNvPr>
          <p:cNvPicPr>
            <a:picLocks noChangeAspect="1"/>
          </p:cNvPicPr>
          <p:nvPr/>
        </p:nvPicPr>
        <p:blipFill>
          <a:blip r:embed="rId18" cstate="screen">
            <a:biLevel thresh="25000"/>
            <a:alphaModFix amt="50000"/>
            <a:extLst>
              <a:ext uri="{28A0092B-C50C-407E-A947-70E740481C1C}">
                <a14:useLocalDpi xmlns:a14="http://schemas.microsoft.com/office/drawing/2010/main"/>
              </a:ext>
            </a:extLst>
          </a:blip>
          <a:stretch>
            <a:fillRect/>
          </a:stretch>
        </p:blipFill>
        <p:spPr>
          <a:xfrm>
            <a:off x="10118349" y="5601038"/>
            <a:ext cx="366559" cy="366559"/>
          </a:xfrm>
          <a:prstGeom prst="rect">
            <a:avLst/>
          </a:prstGeom>
        </p:spPr>
      </p:pic>
      <p:pic>
        <p:nvPicPr>
          <p:cNvPr id="125" name="圖片 124">
            <a:extLst>
              <a:ext uri="{FF2B5EF4-FFF2-40B4-BE49-F238E27FC236}">
                <a16:creationId xmlns:a16="http://schemas.microsoft.com/office/drawing/2014/main" id="{52E28E42-5CEE-964B-9253-39CBBFA0A720}"/>
              </a:ext>
            </a:extLst>
          </p:cNvPr>
          <p:cNvPicPr>
            <a:picLocks noChangeAspect="1"/>
          </p:cNvPicPr>
          <p:nvPr/>
        </p:nvPicPr>
        <p:blipFill>
          <a:blip r:embed="rId19" cstate="screen">
            <a:biLevel thresh="75000"/>
            <a:alphaModFix amt="50000"/>
            <a:extLst>
              <a:ext uri="{28A0092B-C50C-407E-A947-70E740481C1C}">
                <a14:useLocalDpi xmlns:a14="http://schemas.microsoft.com/office/drawing/2010/main"/>
              </a:ext>
            </a:extLst>
          </a:blip>
          <a:stretch>
            <a:fillRect/>
          </a:stretch>
        </p:blipFill>
        <p:spPr>
          <a:xfrm>
            <a:off x="10118348" y="6265232"/>
            <a:ext cx="415976" cy="299792"/>
          </a:xfrm>
          <a:prstGeom prst="rect">
            <a:avLst/>
          </a:prstGeom>
        </p:spPr>
      </p:pic>
    </p:spTree>
    <p:extLst>
      <p:ext uri="{BB962C8B-B14F-4D97-AF65-F5344CB8AC3E}">
        <p14:creationId xmlns:p14="http://schemas.microsoft.com/office/powerpoint/2010/main" val="1565256058"/>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圓角 17">
            <a:extLst>
              <a:ext uri="{FF2B5EF4-FFF2-40B4-BE49-F238E27FC236}">
                <a16:creationId xmlns:a16="http://schemas.microsoft.com/office/drawing/2014/main" id="{098AF85A-D120-9647-B4E7-5172939EAE35}"/>
              </a:ext>
            </a:extLst>
          </p:cNvPr>
          <p:cNvSpPr/>
          <p:nvPr/>
        </p:nvSpPr>
        <p:spPr>
          <a:xfrm>
            <a:off x="2411219" y="5908091"/>
            <a:ext cx="3530966" cy="430981"/>
          </a:xfrm>
          <a:prstGeom prst="roundRect">
            <a:avLst>
              <a:gd name="adj" fmla="val 8066"/>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p:txBody>
          <a:bodyPr>
            <a:noAutofit/>
          </a:bodyPr>
          <a:lstStyle/>
          <a:p>
            <a:r>
              <a:rPr lang="en-US" altLang="zh-CN" sz="3600">
                <a:latin typeface="Arial" panose="020B0604020202020204" pitchFamily="34" charset="0"/>
                <a:sym typeface="Arial" panose="020B0604020202020204" pitchFamily="34" charset="0"/>
              </a:rPr>
              <a:t>Easily make NAS your team collaboration portal </a:t>
            </a:r>
            <a:br>
              <a:rPr lang="en-US" altLang="zh-CN" sz="3600">
                <a:latin typeface="Arial" panose="020B0604020202020204" pitchFamily="34" charset="0"/>
                <a:sym typeface="Arial" panose="020B0604020202020204" pitchFamily="34" charset="0"/>
              </a:rPr>
            </a:br>
            <a:r>
              <a:rPr lang="en-US" altLang="zh-CN" sz="3600">
                <a:latin typeface="Arial" panose="020B0604020202020204" pitchFamily="34" charset="0"/>
                <a:sym typeface="Arial" panose="020B0604020202020204" pitchFamily="34" charset="0"/>
              </a:rPr>
              <a:t>with File Station</a:t>
            </a:r>
            <a:endParaRPr lang="en-US" sz="3600">
              <a:latin typeface="Arial" panose="020B0604020202020204" pitchFamily="34" charset="0"/>
              <a:sym typeface="Arial" panose="020B0604020202020204" pitchFamily="34" charset="0"/>
            </a:endParaRPr>
          </a:p>
        </p:txBody>
      </p:sp>
      <p:graphicFrame>
        <p:nvGraphicFramePr>
          <p:cNvPr id="90" name="內容版面配置區 5">
            <a:extLst>
              <a:ext uri="{FF2B5EF4-FFF2-40B4-BE49-F238E27FC236}">
                <a16:creationId xmlns:a16="http://schemas.microsoft.com/office/drawing/2014/main" id="{F4BA2077-BEB9-254F-952C-7FF7E0A03CB7}"/>
              </a:ext>
            </a:extLst>
          </p:cNvPr>
          <p:cNvGraphicFramePr>
            <a:graphicFrameLocks/>
          </p:cNvGraphicFramePr>
          <p:nvPr>
            <p:extLst>
              <p:ext uri="{D42A27DB-BD31-4B8C-83A1-F6EECF244321}">
                <p14:modId xmlns:p14="http://schemas.microsoft.com/office/powerpoint/2010/main" val="1942885986"/>
              </p:ext>
            </p:extLst>
          </p:nvPr>
        </p:nvGraphicFramePr>
        <p:xfrm>
          <a:off x="882695" y="2812934"/>
          <a:ext cx="9948592" cy="2877683"/>
        </p:xfrm>
        <a:graphic>
          <a:graphicData uri="http://schemas.openxmlformats.org/drawingml/2006/table">
            <a:tbl>
              <a:tblPr firstRow="1" bandRow="1">
                <a:tableStyleId>{5C22544A-7EE6-4342-B048-85BDC9FD1C3A}</a:tableStyleId>
              </a:tblPr>
              <a:tblGrid>
                <a:gridCol w="1586453">
                  <a:extLst>
                    <a:ext uri="{9D8B030D-6E8A-4147-A177-3AD203B41FA5}">
                      <a16:colId xmlns:a16="http://schemas.microsoft.com/office/drawing/2014/main" val="3133364649"/>
                    </a:ext>
                  </a:extLst>
                </a:gridCol>
                <a:gridCol w="2709244">
                  <a:extLst>
                    <a:ext uri="{9D8B030D-6E8A-4147-A177-3AD203B41FA5}">
                      <a16:colId xmlns:a16="http://schemas.microsoft.com/office/drawing/2014/main" val="2614222353"/>
                    </a:ext>
                  </a:extLst>
                </a:gridCol>
                <a:gridCol w="2666197">
                  <a:extLst>
                    <a:ext uri="{9D8B030D-6E8A-4147-A177-3AD203B41FA5}">
                      <a16:colId xmlns:a16="http://schemas.microsoft.com/office/drawing/2014/main" val="940691484"/>
                    </a:ext>
                  </a:extLst>
                </a:gridCol>
                <a:gridCol w="2986698">
                  <a:extLst>
                    <a:ext uri="{9D8B030D-6E8A-4147-A177-3AD203B41FA5}">
                      <a16:colId xmlns:a16="http://schemas.microsoft.com/office/drawing/2014/main" val="107505992"/>
                    </a:ext>
                  </a:extLst>
                </a:gridCol>
              </a:tblGrid>
              <a:tr h="652643">
                <a:tc>
                  <a:txBody>
                    <a:bodyPr/>
                    <a:lstStyle/>
                    <a:p>
                      <a:pPr marL="0" algn="ctr" defTabSz="914400" rtl="0" eaLnBrk="1" latinLnBrk="0" hangingPunct="1"/>
                      <a:endParaRPr lang="zh-TW" altLang="en-US" sz="1800"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65000">
                          <a:srgbClr val="E36900"/>
                        </a:gs>
                        <a:gs pos="100000">
                          <a:srgbClr val="FFC000"/>
                        </a:gs>
                        <a:gs pos="0">
                          <a:srgbClr val="C00000"/>
                        </a:gs>
                      </a:gsLst>
                      <a:lin ang="2700000" scaled="0"/>
                    </a:gradFill>
                  </a:tcPr>
                </a:tc>
                <a:tc>
                  <a:txBody>
                    <a:bodyPr/>
                    <a:lstStyle/>
                    <a:p>
                      <a:pPr algn="ctr"/>
                      <a:r>
                        <a:rPr lang="en-US" altLang="zh-CN" sz="1800">
                          <a:latin typeface="Arial" panose="020B0604020202020204" pitchFamily="34" charset="0"/>
                          <a:ea typeface="微軟正黑體" panose="020B0604030504040204" pitchFamily="34" charset="-120"/>
                          <a:cs typeface="Arial" panose="020B0604020202020204" pitchFamily="34" charset="0"/>
                        </a:rPr>
                        <a:t>Edit with Office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65000">
                          <a:srgbClr val="E36900"/>
                        </a:gs>
                        <a:gs pos="100000">
                          <a:srgbClr val="FFC000"/>
                        </a:gs>
                        <a:gs pos="0">
                          <a:srgbClr val="C00000"/>
                        </a:gs>
                      </a:gsLst>
                      <a:lin ang="2700000" scaled="0"/>
                    </a:gradFill>
                  </a:tcPr>
                </a:tc>
                <a:tc>
                  <a:txBody>
                    <a:bodyPr/>
                    <a:lstStyle/>
                    <a:p>
                      <a:pPr algn="ctr"/>
                      <a:r>
                        <a:rPr lang="en-US" altLang="zh-TW" sz="1800">
                          <a:latin typeface="Arial" panose="020B0604020202020204" pitchFamily="34" charset="0"/>
                          <a:ea typeface="微軟正黑體" panose="020B0604030504040204" pitchFamily="34" charset="-120"/>
                          <a:cs typeface="Arial" panose="020B0604020202020204" pitchFamily="34" charset="0"/>
                        </a:rPr>
                        <a:t>View in Google Docs</a:t>
                      </a:r>
                      <a:endParaRPr lang="zh-TW" altLang="en-US" sz="18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65000">
                          <a:srgbClr val="E36900"/>
                        </a:gs>
                        <a:gs pos="100000">
                          <a:srgbClr val="FFC000"/>
                        </a:gs>
                        <a:gs pos="0">
                          <a:srgbClr val="C00000"/>
                        </a:gs>
                      </a:gsLst>
                      <a:lin ang="2700000" scaled="0"/>
                    </a:gradFill>
                  </a:tcPr>
                </a:tc>
                <a:tc>
                  <a:txBody>
                    <a:bodyPr/>
                    <a:lstStyle/>
                    <a:p>
                      <a:pPr algn="ctr"/>
                      <a:r>
                        <a:rPr lang="en-US" altLang="zh-TW" sz="1800">
                          <a:latin typeface="Arial" panose="020B0604020202020204" pitchFamily="34" charset="0"/>
                          <a:ea typeface="微軟正黑體" panose="020B0604030504040204" pitchFamily="34" charset="-120"/>
                          <a:cs typeface="Arial" panose="020B0604020202020204" pitchFamily="34" charset="0"/>
                        </a:rPr>
                        <a:t>Open with Chrome</a:t>
                      </a:r>
                      <a:r>
                        <a:rPr lang="en-US" altLang="zh-CN" sz="1800">
                          <a:latin typeface="Arial" panose="020B0604020202020204" pitchFamily="34" charset="0"/>
                          <a:ea typeface="微軟正黑體" panose="020B0604030504040204" pitchFamily="34" charset="-120"/>
                          <a:cs typeface="Arial" panose="020B0604020202020204" pitchFamily="34" charset="0"/>
                        </a:rPr>
                        <a:t> Extension</a:t>
                      </a:r>
                      <a:endParaRPr lang="zh-TW" altLang="en-US" sz="18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65000">
                          <a:srgbClr val="E36900"/>
                        </a:gs>
                        <a:gs pos="100000">
                          <a:srgbClr val="FFC000"/>
                        </a:gs>
                        <a:gs pos="0">
                          <a:srgbClr val="C00000"/>
                        </a:gs>
                      </a:gsLst>
                      <a:lin ang="2700000" scaled="0"/>
                    </a:gradFill>
                  </a:tcPr>
                </a:tc>
                <a:extLst>
                  <a:ext uri="{0D108BD9-81ED-4DB2-BD59-A6C34878D82A}">
                    <a16:rowId xmlns:a16="http://schemas.microsoft.com/office/drawing/2014/main" val="339146232"/>
                  </a:ext>
                </a:extLst>
              </a:tr>
              <a:tr h="721054">
                <a:tc>
                  <a:txBody>
                    <a:bodyPr/>
                    <a:lstStyle/>
                    <a:p>
                      <a:r>
                        <a:rPr lang="en-US" altLang="zh-TW" sz="1500" b="1">
                          <a:latin typeface="Arial" panose="020B0604020202020204" pitchFamily="34" charset="0"/>
                          <a:ea typeface="微軟正黑體" panose="020B0604030504040204" pitchFamily="34" charset="-120"/>
                          <a:sym typeface="Arial" panose="020B0604020202020204" pitchFamily="34" charset="0"/>
                        </a:rPr>
                        <a:t>Requirement</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FD0D2"/>
                    </a:solidFill>
                  </a:tcPr>
                </a:tc>
                <a:tc>
                  <a:txBody>
                    <a:bodyPr/>
                    <a:lstStyle/>
                    <a:p>
                      <a:r>
                        <a:rPr lang="en-US" altLang="zh-TW" sz="1400" err="1">
                          <a:latin typeface="Arial" panose="020B0604020202020204" pitchFamily="34" charset="0"/>
                          <a:ea typeface="微軟正黑體" panose="020B0604030504040204" pitchFamily="34" charset="-120"/>
                          <a:sym typeface="Arial" panose="020B0604020202020204" pitchFamily="34" charset="0"/>
                        </a:rPr>
                        <a:t>CloudLink</a:t>
                      </a:r>
                      <a:r>
                        <a:rPr lang="en-US" altLang="zh-TW" sz="1400">
                          <a:latin typeface="Arial" panose="020B0604020202020204" pitchFamily="34" charset="0"/>
                          <a:ea typeface="微軟正黑體" panose="020B0604030504040204" pitchFamily="34" charset="-120"/>
                          <a:sym typeface="Arial" panose="020B0604020202020204" pitchFamily="34" charset="0"/>
                        </a:rPr>
                        <a:t> </a:t>
                      </a:r>
                    </a:p>
                    <a:p>
                      <a:r>
                        <a:rPr lang="en-US" altLang="zh-TW" sz="1400">
                          <a:latin typeface="Arial" panose="020B0604020202020204" pitchFamily="34" charset="0"/>
                          <a:ea typeface="微軟正黑體" panose="020B0604030504040204" pitchFamily="34" charset="-120"/>
                          <a:sym typeface="Arial" panose="020B0604020202020204" pitchFamily="34" charset="0"/>
                        </a:rPr>
                        <a:t>needs to be enabled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FD0D2"/>
                    </a:solidFill>
                  </a:tcPr>
                </a:tc>
                <a:tc>
                  <a:txBody>
                    <a:bodyPr/>
                    <a:lstStyle/>
                    <a:p>
                      <a:r>
                        <a:rPr lang="en-US" altLang="zh-TW" sz="1400" err="1">
                          <a:latin typeface="Arial" panose="020B0604020202020204" pitchFamily="34" charset="0"/>
                          <a:ea typeface="微軟正黑體" panose="020B0604030504040204" pitchFamily="34" charset="-120"/>
                          <a:sym typeface="Arial" panose="020B0604020202020204" pitchFamily="34" charset="0"/>
                        </a:rPr>
                        <a:t>CloudLink</a:t>
                      </a:r>
                      <a:r>
                        <a:rPr lang="en-US" altLang="zh-TW" sz="1400">
                          <a:latin typeface="Arial" panose="020B0604020202020204" pitchFamily="34" charset="0"/>
                          <a:ea typeface="微軟正黑體" panose="020B0604030504040204" pitchFamily="34" charset="-120"/>
                          <a:sym typeface="Arial" panose="020B0604020202020204" pitchFamily="34" charset="0"/>
                        </a:rPr>
                        <a:t> </a:t>
                      </a:r>
                    </a:p>
                    <a:p>
                      <a:r>
                        <a:rPr lang="en-US" altLang="zh-TW" sz="1400">
                          <a:latin typeface="Arial" panose="020B0604020202020204" pitchFamily="34" charset="0"/>
                          <a:ea typeface="微軟正黑體" panose="020B0604030504040204" pitchFamily="34" charset="-120"/>
                          <a:sym typeface="Arial" panose="020B0604020202020204" pitchFamily="34" charset="0"/>
                        </a:rPr>
                        <a:t>needs to be enabled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FD0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a:latin typeface="Arial" panose="020B0604020202020204" pitchFamily="34" charset="0"/>
                          <a:ea typeface="微軟正黑體" panose="020B0604030504040204" pitchFamily="34" charset="-120"/>
                          <a:cs typeface="Arial" panose="020B0604020202020204" pitchFamily="34" charset="0"/>
                        </a:rPr>
                        <a:t>Use Chrome</a:t>
                      </a:r>
                      <a:r>
                        <a:rPr lang="en-US" altLang="zh-CN" sz="1400">
                          <a:latin typeface="Arial" panose="020B0604020202020204" pitchFamily="34" charset="0"/>
                          <a:ea typeface="微軟正黑體" panose="020B0604030504040204" pitchFamily="34" charset="-120"/>
                          <a:cs typeface="Arial" panose="020B0604020202020204" pitchFamily="34" charset="0"/>
                        </a:rPr>
                        <a:t> with extension “</a:t>
                      </a:r>
                      <a:r>
                        <a:rPr lang="en" altLang="zh-TW" sz="1400" b="0" i="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Office Editing for Docs, Sheets &amp; Slides” to open</a:t>
                      </a: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FD0D2"/>
                    </a:solidFill>
                  </a:tcPr>
                </a:tc>
                <a:extLst>
                  <a:ext uri="{0D108BD9-81ED-4DB2-BD59-A6C34878D82A}">
                    <a16:rowId xmlns:a16="http://schemas.microsoft.com/office/drawing/2014/main" val="2524032982"/>
                  </a:ext>
                </a:extLst>
              </a:tr>
              <a:tr h="183330">
                <a:tc>
                  <a:txBody>
                    <a:bodyPr/>
                    <a:lstStyle/>
                    <a:p>
                      <a:r>
                        <a:rPr lang="en-US" altLang="zh-TW" sz="1500" b="1">
                          <a:latin typeface="Arial" panose="020B0604020202020204" pitchFamily="34" charset="0"/>
                          <a:ea typeface="微軟正黑體" panose="020B0604030504040204" pitchFamily="34" charset="-120"/>
                          <a:sym typeface="Arial" panose="020B0604020202020204" pitchFamily="34" charset="0"/>
                        </a:rPr>
                        <a:t>Supported formats</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65000"/>
                      </a:schemeClr>
                    </a:solidFill>
                  </a:tcPr>
                </a:tc>
                <a:tc>
                  <a:txBody>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.docx, .pptx, .xlsx</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65000"/>
                      </a:schemeClr>
                    </a:solidFill>
                  </a:tcPr>
                </a:tc>
                <a:tc>
                  <a:txBody>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.doc, .ppt, .xls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a:latin typeface="Arial" panose="020B0604020202020204" pitchFamily="34" charset="0"/>
                          <a:ea typeface="微軟正黑體" panose="020B0604030504040204" pitchFamily="34" charset="-120"/>
                          <a:sym typeface="Arial" panose="020B0604020202020204" pitchFamily="34" charset="0"/>
                        </a:rPr>
                        <a:t>.docx, .pptx, .xlsx</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65000"/>
                      </a:schemeClr>
                    </a:solidFill>
                  </a:tcPr>
                </a:tc>
                <a:tc>
                  <a:txBody>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.doc, .ppt, .xls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a:latin typeface="Arial" panose="020B0604020202020204" pitchFamily="34" charset="0"/>
                          <a:ea typeface="微軟正黑體" panose="020B0604030504040204" pitchFamily="34" charset="-120"/>
                          <a:sym typeface="Arial" panose="020B0604020202020204" pitchFamily="34" charset="0"/>
                        </a:rPr>
                        <a:t>.docx, .pptx, .xlsx</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003139444"/>
                  </a:ext>
                </a:extLst>
              </a:tr>
              <a:tr h="539469">
                <a:tc>
                  <a:txBody>
                    <a:bodyPr/>
                    <a:lstStyle/>
                    <a:p>
                      <a:r>
                        <a:rPr lang="en-US" altLang="zh-TW" sz="1500" b="1">
                          <a:latin typeface="Arial" panose="020B0604020202020204" pitchFamily="34" charset="0"/>
                          <a:ea typeface="微軟正黑體" panose="020B0604030504040204" pitchFamily="34" charset="-120"/>
                          <a:sym typeface="Arial" panose="020B0604020202020204" pitchFamily="34" charset="0"/>
                        </a:rPr>
                        <a:t>Capabilities</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FD0D2"/>
                    </a:solidFill>
                  </a:tcPr>
                </a:tc>
                <a:tc>
                  <a:txBody>
                    <a:bodyPr/>
                    <a:lstStyle/>
                    <a:p>
                      <a:pPr marL="180000" indent="-180000">
                        <a:buFont typeface="Arial" panose="020B0604020202020204" pitchFamily="34" charset="0"/>
                        <a:buChar char="•"/>
                      </a:pPr>
                      <a:r>
                        <a:rPr lang="en-US" altLang="zh-TW" sz="1400">
                          <a:latin typeface="Arial" panose="020B0604020202020204" pitchFamily="34" charset="0"/>
                          <a:ea typeface="微軟正黑體" panose="020B0604030504040204" pitchFamily="34" charset="-120"/>
                          <a:cs typeface="Arial" panose="020B0604020202020204" pitchFamily="34" charset="0"/>
                        </a:rPr>
                        <a:t>File collaboration</a:t>
                      </a:r>
                    </a:p>
                    <a:p>
                      <a:pPr marL="180000" indent="-180000">
                        <a:buFont typeface="Arial" panose="020B0604020202020204" pitchFamily="34" charset="0"/>
                        <a:buChar char="•"/>
                      </a:pPr>
                      <a:r>
                        <a:rPr lang="en-US" altLang="zh-TW" sz="1400">
                          <a:latin typeface="Arial" panose="020B0604020202020204" pitchFamily="34" charset="0"/>
                          <a:ea typeface="微軟正黑體" panose="020B0604030504040204" pitchFamily="34" charset="-120"/>
                          <a:cs typeface="Arial" panose="020B0604020202020204" pitchFamily="34" charset="0"/>
                        </a:rPr>
                        <a:t>Auto save to NAS in real time</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FD0D2"/>
                    </a:solidFill>
                  </a:tcPr>
                </a:tc>
                <a:tc>
                  <a:txBody>
                    <a:bodyPr/>
                    <a:lstStyle/>
                    <a:p>
                      <a:pPr marL="285750" indent="-285750">
                        <a:buFont typeface="Arial" panose="020B0604020202020204" pitchFamily="34" charset="0"/>
                        <a:buChar char="•"/>
                      </a:pPr>
                      <a:r>
                        <a:rPr lang="en-US" altLang="zh-TW" sz="1400">
                          <a:latin typeface="Arial" panose="020B0604020202020204" pitchFamily="34" charset="0"/>
                          <a:ea typeface="微軟正黑體" panose="020B0604030504040204" pitchFamily="34" charset="-120"/>
                          <a:cs typeface="Arial" panose="020B0604020202020204" pitchFamily="34" charset="0"/>
                        </a:rPr>
                        <a:t>Document preview</a:t>
                      </a:r>
                    </a:p>
                    <a:p>
                      <a:pPr marL="285750" indent="-285750">
                        <a:buFont typeface="Arial" panose="020B0604020202020204" pitchFamily="34" charset="0"/>
                        <a:buChar char="•"/>
                      </a:pPr>
                      <a:r>
                        <a:rPr lang="en-US" altLang="zh-TW" sz="1400">
                          <a:latin typeface="Arial" panose="020B0604020202020204" pitchFamily="34" charset="0"/>
                          <a:ea typeface="微軟正黑體" panose="020B0604030504040204" pitchFamily="34" charset="-120"/>
                          <a:cs typeface="Arial" panose="020B0604020202020204" pitchFamily="34" charset="0"/>
                        </a:rPr>
                        <a:t>Convert to Google docs for editing &amp; saving in your Google Drive</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FD0D2"/>
                    </a:solidFill>
                  </a:tcPr>
                </a:tc>
                <a:tc>
                  <a:txBody>
                    <a:bodyPr/>
                    <a:lstStyle/>
                    <a:p>
                      <a:pPr marL="285750" indent="-285750">
                        <a:buFont typeface="Arial" panose="020B0604020202020204" pitchFamily="34" charset="0"/>
                        <a:buChar char="•"/>
                      </a:pPr>
                      <a:r>
                        <a:rPr lang="en-US" altLang="zh-TW" sz="1400">
                          <a:latin typeface="Arial" panose="020B0604020202020204" pitchFamily="34" charset="0"/>
                          <a:ea typeface="微軟正黑體" panose="020B0604030504040204" pitchFamily="34" charset="-120"/>
                          <a:cs typeface="Arial" panose="020B0604020202020204" pitchFamily="34" charset="0"/>
                        </a:rPr>
                        <a:t>Document preview</a:t>
                      </a:r>
                    </a:p>
                    <a:p>
                      <a:pPr marL="285750" indent="-285750">
                        <a:buFont typeface="Arial" panose="020B0604020202020204" pitchFamily="34" charset="0"/>
                        <a:buChar char="•"/>
                      </a:pPr>
                      <a:r>
                        <a:rPr lang="en-US" altLang="zh-TW" sz="1400">
                          <a:latin typeface="Arial" panose="020B0604020202020204" pitchFamily="34" charset="0"/>
                          <a:ea typeface="微軟正黑體" panose="020B0604030504040204" pitchFamily="34" charset="-120"/>
                          <a:cs typeface="Arial" panose="020B0604020202020204" pitchFamily="34" charset="0"/>
                        </a:rPr>
                        <a:t>Convert to Google docs for editing &amp; saving in your Google Drive</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FD0D2"/>
                    </a:solidFill>
                  </a:tcPr>
                </a:tc>
                <a:extLst>
                  <a:ext uri="{0D108BD9-81ED-4DB2-BD59-A6C34878D82A}">
                    <a16:rowId xmlns:a16="http://schemas.microsoft.com/office/drawing/2014/main" val="3858743108"/>
                  </a:ext>
                </a:extLst>
              </a:tr>
            </a:tbl>
          </a:graphicData>
        </a:graphic>
      </p:graphicFrame>
      <p:pic>
        <p:nvPicPr>
          <p:cNvPr id="91" name="圖片 90">
            <a:extLst>
              <a:ext uri="{FF2B5EF4-FFF2-40B4-BE49-F238E27FC236}">
                <a16:creationId xmlns:a16="http://schemas.microsoft.com/office/drawing/2014/main" id="{9A602039-174F-F342-81B5-34956165C4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7002" y="2029413"/>
            <a:ext cx="735485" cy="735485"/>
          </a:xfrm>
          <a:prstGeom prst="rect">
            <a:avLst/>
          </a:prstGeom>
        </p:spPr>
      </p:pic>
      <p:pic>
        <p:nvPicPr>
          <p:cNvPr id="92" name="圖片 91">
            <a:extLst>
              <a:ext uri="{FF2B5EF4-FFF2-40B4-BE49-F238E27FC236}">
                <a16:creationId xmlns:a16="http://schemas.microsoft.com/office/drawing/2014/main" id="{378B8389-F078-BA4A-8567-0BE9EC099B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42893" y="2073512"/>
            <a:ext cx="1801553" cy="691386"/>
          </a:xfrm>
          <a:prstGeom prst="rect">
            <a:avLst/>
          </a:prstGeom>
        </p:spPr>
      </p:pic>
      <p:grpSp>
        <p:nvGrpSpPr>
          <p:cNvPr id="3" name="群組 2">
            <a:extLst>
              <a:ext uri="{FF2B5EF4-FFF2-40B4-BE49-F238E27FC236}">
                <a16:creationId xmlns:a16="http://schemas.microsoft.com/office/drawing/2014/main" id="{36BE8292-7A72-4B82-942F-3CC23D7F08AE}"/>
              </a:ext>
            </a:extLst>
          </p:cNvPr>
          <p:cNvGrpSpPr/>
          <p:nvPr/>
        </p:nvGrpSpPr>
        <p:grpSpPr>
          <a:xfrm>
            <a:off x="2710366" y="2077449"/>
            <a:ext cx="2226866" cy="735485"/>
            <a:chOff x="1502580" y="2957023"/>
            <a:chExt cx="1576550" cy="520700"/>
          </a:xfrm>
        </p:grpSpPr>
        <p:pic>
          <p:nvPicPr>
            <p:cNvPr id="93" name="圖片 92">
              <a:extLst>
                <a:ext uri="{FF2B5EF4-FFF2-40B4-BE49-F238E27FC236}">
                  <a16:creationId xmlns:a16="http://schemas.microsoft.com/office/drawing/2014/main" id="{D36CC690-5C36-9A44-9B9D-5FF35D6F9B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2580" y="2957023"/>
              <a:ext cx="520700" cy="520700"/>
            </a:xfrm>
            <a:prstGeom prst="rect">
              <a:avLst/>
            </a:prstGeom>
          </p:spPr>
        </p:pic>
        <p:pic>
          <p:nvPicPr>
            <p:cNvPr id="94" name="圖片 93">
              <a:extLst>
                <a:ext uri="{FF2B5EF4-FFF2-40B4-BE49-F238E27FC236}">
                  <a16:creationId xmlns:a16="http://schemas.microsoft.com/office/drawing/2014/main" id="{476CAD0D-745F-5A46-9E92-8794650808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58430" y="2957023"/>
              <a:ext cx="520700" cy="520700"/>
            </a:xfrm>
            <a:prstGeom prst="rect">
              <a:avLst/>
            </a:prstGeom>
          </p:spPr>
        </p:pic>
        <p:pic>
          <p:nvPicPr>
            <p:cNvPr id="95" name="圖片 94">
              <a:extLst>
                <a:ext uri="{FF2B5EF4-FFF2-40B4-BE49-F238E27FC236}">
                  <a16:creationId xmlns:a16="http://schemas.microsoft.com/office/drawing/2014/main" id="{9A5CC933-874D-CA49-A137-F6BF29FA92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1011" y="2966556"/>
              <a:ext cx="499688" cy="499688"/>
            </a:xfrm>
            <a:prstGeom prst="rect">
              <a:avLst/>
            </a:prstGeom>
          </p:spPr>
        </p:pic>
      </p:grpSp>
      <p:grpSp>
        <p:nvGrpSpPr>
          <p:cNvPr id="4" name="群組 3" hidden="1">
            <a:extLst>
              <a:ext uri="{FF2B5EF4-FFF2-40B4-BE49-F238E27FC236}">
                <a16:creationId xmlns:a16="http://schemas.microsoft.com/office/drawing/2014/main" id="{56E73C88-50DF-4328-BD9B-481F041C73C1}"/>
              </a:ext>
            </a:extLst>
          </p:cNvPr>
          <p:cNvGrpSpPr/>
          <p:nvPr/>
        </p:nvGrpSpPr>
        <p:grpSpPr>
          <a:xfrm>
            <a:off x="5342456" y="7279166"/>
            <a:ext cx="5229575" cy="2415622"/>
            <a:chOff x="5342456" y="7279166"/>
            <a:chExt cx="5229575" cy="2415622"/>
          </a:xfrm>
        </p:grpSpPr>
        <p:sp>
          <p:nvSpPr>
            <p:cNvPr id="89" name="矩形: 圓角 1">
              <a:extLst>
                <a:ext uri="{FF2B5EF4-FFF2-40B4-BE49-F238E27FC236}">
                  <a16:creationId xmlns:a16="http://schemas.microsoft.com/office/drawing/2014/main" id="{A9EB3DF2-94F0-4F45-B173-370581E030FD}"/>
                </a:ext>
              </a:extLst>
            </p:cNvPr>
            <p:cNvSpPr/>
            <p:nvPr/>
          </p:nvSpPr>
          <p:spPr>
            <a:xfrm>
              <a:off x="7657826" y="7279166"/>
              <a:ext cx="2728853" cy="886132"/>
            </a:xfrm>
            <a:prstGeom prst="roundRect">
              <a:avLst>
                <a:gd name="adj" fmla="val 11089"/>
              </a:avLst>
            </a:prstGeom>
            <a:gradFill>
              <a:gsLst>
                <a:gs pos="65000">
                  <a:srgbClr val="E36900"/>
                </a:gs>
                <a:gs pos="100000">
                  <a:srgbClr val="FFC000"/>
                </a:gs>
                <a:gs pos="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96" name="圖片 95">
              <a:extLst>
                <a:ext uri="{FF2B5EF4-FFF2-40B4-BE49-F238E27FC236}">
                  <a16:creationId xmlns:a16="http://schemas.microsoft.com/office/drawing/2014/main" id="{2FA92CE3-66FB-A147-8E33-BAFDA054A4E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48"/>
            <a:stretch/>
          </p:blipFill>
          <p:spPr>
            <a:xfrm>
              <a:off x="5342456" y="7391775"/>
              <a:ext cx="2303013" cy="2303013"/>
            </a:xfrm>
            <a:prstGeom prst="ellipse">
              <a:avLst/>
            </a:prstGeom>
            <a:ln w="38100">
              <a:solidFill>
                <a:srgbClr val="7030A0"/>
              </a:solidFill>
            </a:ln>
          </p:spPr>
        </p:pic>
        <p:sp>
          <p:nvSpPr>
            <p:cNvPr id="97" name="文字方塊 96">
              <a:extLst>
                <a:ext uri="{FF2B5EF4-FFF2-40B4-BE49-F238E27FC236}">
                  <a16:creationId xmlns:a16="http://schemas.microsoft.com/office/drawing/2014/main" id="{10E46933-C430-D44D-A852-12D890A14C67}"/>
                </a:ext>
              </a:extLst>
            </p:cNvPr>
            <p:cNvSpPr txBox="1"/>
            <p:nvPr/>
          </p:nvSpPr>
          <p:spPr>
            <a:xfrm>
              <a:off x="7645469" y="7460667"/>
              <a:ext cx="2926562" cy="646331"/>
            </a:xfrm>
            <a:prstGeom prst="rect">
              <a:avLst/>
            </a:prstGeom>
            <a:noFill/>
          </p:spPr>
          <p:txBody>
            <a:bodyPr wrap="square" rtlCol="0">
              <a:spAutoFit/>
            </a:bodyPr>
            <a:lstStyle/>
            <a:p>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到 設定</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&gt;</a:t>
              </a:r>
              <a:r>
                <a:rPr kumimoji="1"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文件</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裡，選擇你習慣的預設開啟方式吧！</a:t>
              </a:r>
            </a:p>
          </p:txBody>
        </p:sp>
      </p:grpSp>
      <p:pic>
        <p:nvPicPr>
          <p:cNvPr id="98" name="圖片 97">
            <a:extLst>
              <a:ext uri="{FF2B5EF4-FFF2-40B4-BE49-F238E27FC236}">
                <a16:creationId xmlns:a16="http://schemas.microsoft.com/office/drawing/2014/main" id="{A11C4C5B-AF94-8B42-9E21-320FEA886D2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7807" y="5660446"/>
            <a:ext cx="939800" cy="939800"/>
          </a:xfrm>
          <a:prstGeom prst="ellipse">
            <a:avLst/>
          </a:prstGeom>
          <a:ln w="38100">
            <a:solidFill>
              <a:srgbClr val="FFC000"/>
            </a:solidFill>
          </a:ln>
        </p:spPr>
      </p:pic>
      <p:sp>
        <p:nvSpPr>
          <p:cNvPr id="99" name="矩形 98">
            <a:extLst>
              <a:ext uri="{FF2B5EF4-FFF2-40B4-BE49-F238E27FC236}">
                <a16:creationId xmlns:a16="http://schemas.microsoft.com/office/drawing/2014/main" id="{27B896B0-EF82-ED43-9271-200EA38B6FB9}"/>
              </a:ext>
            </a:extLst>
          </p:cNvPr>
          <p:cNvSpPr/>
          <p:nvPr/>
        </p:nvSpPr>
        <p:spPr>
          <a:xfrm>
            <a:off x="2498144" y="5929342"/>
            <a:ext cx="2698175" cy="369332"/>
          </a:xfrm>
          <a:prstGeom prst="rect">
            <a:avLst/>
          </a:prstGeom>
        </p:spPr>
        <p:txBody>
          <a:bodyPr wrap="none">
            <a:spAutoFit/>
          </a:bodyPr>
          <a:lstStyle/>
          <a:p>
            <a:r>
              <a:rPr kumimoji="1" lang="en-US" altLang="zh-TW">
                <a:latin typeface="Arial" panose="020B0604020202020204" pitchFamily="34" charset="0"/>
                <a:ea typeface="微軟正黑體" panose="020B0604030504040204" pitchFamily="34" charset="-120"/>
                <a:cs typeface="Arial" panose="020B0604020202020204" pitchFamily="34" charset="0"/>
              </a:rPr>
              <a:t>Save to NAS in real time</a:t>
            </a:r>
            <a:endParaRPr kumimoji="1"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00" name="矩形: 圓角 21">
            <a:extLst>
              <a:ext uri="{FF2B5EF4-FFF2-40B4-BE49-F238E27FC236}">
                <a16:creationId xmlns:a16="http://schemas.microsoft.com/office/drawing/2014/main" id="{56651623-99FD-1544-8871-2EFA7339CFC7}"/>
              </a:ext>
            </a:extLst>
          </p:cNvPr>
          <p:cNvSpPr/>
          <p:nvPr/>
        </p:nvSpPr>
        <p:spPr>
          <a:xfrm>
            <a:off x="7149760" y="5938750"/>
            <a:ext cx="3204521" cy="430981"/>
          </a:xfrm>
          <a:prstGeom prst="roundRect">
            <a:avLst>
              <a:gd name="adj" fmla="val 8066"/>
            </a:avLst>
          </a:prstGeom>
          <a:blipFill dpi="0" rotWithShape="1">
            <a:blip r:embed="rId11"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1" name="圖片 100">
            <a:extLst>
              <a:ext uri="{FF2B5EF4-FFF2-40B4-BE49-F238E27FC236}">
                <a16:creationId xmlns:a16="http://schemas.microsoft.com/office/drawing/2014/main" id="{DBE890F1-F189-B743-BD5D-90F8794A80A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328787" y="5628036"/>
            <a:ext cx="939800" cy="939800"/>
          </a:xfrm>
          <a:prstGeom prst="ellipse">
            <a:avLst/>
          </a:prstGeom>
          <a:ln w="38100">
            <a:solidFill>
              <a:srgbClr val="FFC000"/>
            </a:solidFill>
          </a:ln>
        </p:spPr>
      </p:pic>
      <p:sp>
        <p:nvSpPr>
          <p:cNvPr id="102" name="矩形 101">
            <a:extLst>
              <a:ext uri="{FF2B5EF4-FFF2-40B4-BE49-F238E27FC236}">
                <a16:creationId xmlns:a16="http://schemas.microsoft.com/office/drawing/2014/main" id="{20E07323-921D-AD47-8FDD-98BF93B7BF6E}"/>
              </a:ext>
            </a:extLst>
          </p:cNvPr>
          <p:cNvSpPr/>
          <p:nvPr/>
        </p:nvSpPr>
        <p:spPr>
          <a:xfrm>
            <a:off x="7444446" y="5967991"/>
            <a:ext cx="2621230" cy="369332"/>
          </a:xfrm>
          <a:prstGeom prst="rect">
            <a:avLst/>
          </a:prstGeom>
        </p:spPr>
        <p:txBody>
          <a:bodyPr wrap="none" anchor="t">
            <a:spAutoFit/>
          </a:bodyPr>
          <a:lstStyle/>
          <a:p>
            <a:r>
              <a:rPr kumimoji="1" lang="en-US" altLang="zh-TW">
                <a:latin typeface="Arial" panose="020B0604020202020204" pitchFamily="34" charset="0"/>
                <a:ea typeface="微軟正黑體"/>
                <a:cs typeface="Arial" panose="020B0604020202020204" pitchFamily="34" charset="0"/>
              </a:rPr>
              <a:t>Multi-user online editing</a:t>
            </a:r>
          </a:p>
        </p:txBody>
      </p:sp>
      <p:pic>
        <p:nvPicPr>
          <p:cNvPr id="2" name="圖形 1">
            <a:extLst>
              <a:ext uri="{FF2B5EF4-FFF2-40B4-BE49-F238E27FC236}">
                <a16:creationId xmlns:a16="http://schemas.microsoft.com/office/drawing/2014/main" id="{D0D32484-16DB-4305-BEDB-CFE43D7793A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5651" y="1901147"/>
            <a:ext cx="1222056" cy="122205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75405675"/>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一張含有 直立的, 黑色, 桌, 螢幕 的圖片&#10;&#10;自動產生的描述">
            <a:extLst>
              <a:ext uri="{FF2B5EF4-FFF2-40B4-BE49-F238E27FC236}">
                <a16:creationId xmlns:a16="http://schemas.microsoft.com/office/drawing/2014/main" id="{071575F0-2218-EA4B-9937-646729AA6D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599" y="5029926"/>
            <a:ext cx="12969198" cy="2309948"/>
          </a:xfrm>
          <a:prstGeom prst="rect">
            <a:avLst/>
          </a:prstGeom>
        </p:spPr>
      </p:pic>
      <p:pic>
        <p:nvPicPr>
          <p:cNvPr id="9" name="圖片 8" descr="一張含有 相片, 鵰, 街道, 標誌 的圖片&#10;&#10;自動產生的描述">
            <a:extLst>
              <a:ext uri="{FF2B5EF4-FFF2-40B4-BE49-F238E27FC236}">
                <a16:creationId xmlns:a16="http://schemas.microsoft.com/office/drawing/2014/main" id="{CE29B821-3D58-464E-83E6-10CC3644EC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6526" y="2366539"/>
            <a:ext cx="2177880" cy="2180298"/>
          </a:xfrm>
          <a:prstGeom prst="ellipse">
            <a:avLst/>
          </a:prstGeom>
        </p:spPr>
      </p:pic>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p:txBody>
          <a:bodyPr>
            <a:noAutofit/>
          </a:bodyPr>
          <a:lstStyle/>
          <a:p>
            <a:r>
              <a:rPr lang="en-US" altLang="zh-TW" err="1">
                <a:latin typeface="Arial" panose="020B0604020202020204" pitchFamily="34" charset="0"/>
                <a:cs typeface="Arial" panose="020B0604020202020204" pitchFamily="34" charset="0"/>
              </a:rPr>
              <a:t>QuMagie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smart photo albums and </a:t>
            </a:r>
            <a:br>
              <a:rPr lang="en-US" altLang="zh-TW">
                <a:latin typeface="Arial" panose="020B0604020202020204" pitchFamily="34" charset="0"/>
                <a:cs typeface="Arial" panose="020B0604020202020204" pitchFamily="34" charset="0"/>
              </a:rPr>
            </a:br>
            <a:r>
              <a:rPr lang="en-US" altLang="zh-TW">
                <a:latin typeface="Arial" panose="020B0604020202020204" pitchFamily="34" charset="0"/>
                <a:cs typeface="Arial" panose="020B0604020202020204" pitchFamily="34" charset="0"/>
              </a:rPr>
              <a:t>A</a:t>
            </a:r>
            <a:r>
              <a:rPr lang="en-US" altLang="zh-CN">
                <a:latin typeface="Arial" panose="020B0604020202020204" pitchFamily="34" charset="0"/>
                <a:cs typeface="Arial" panose="020B0604020202020204" pitchFamily="34" charset="0"/>
              </a:rPr>
              <a:t>I classification for different subjects</a:t>
            </a:r>
            <a:r>
              <a:rPr lang="zh-TW" altLang="en-US">
                <a:latin typeface="Arial" panose="020B0604020202020204" pitchFamily="34" charset="0"/>
                <a:cs typeface="Arial" panose="020B0604020202020204" pitchFamily="34" charset="0"/>
              </a:rPr>
              <a:t> </a:t>
            </a:r>
            <a:endParaRPr lang="en-US">
              <a:latin typeface="Arial" panose="020B0604020202020204" pitchFamily="34" charset="0"/>
              <a:sym typeface="Arial" panose="020B0604020202020204" pitchFamily="34" charset="0"/>
            </a:endParaRPr>
          </a:p>
        </p:txBody>
      </p:sp>
      <p:pic>
        <p:nvPicPr>
          <p:cNvPr id="33" name="圖片 14" descr="一張含有 向量圖形 的圖片&#10;&#10;描述是以高可信度產生">
            <a:extLst>
              <a:ext uri="{FF2B5EF4-FFF2-40B4-BE49-F238E27FC236}">
                <a16:creationId xmlns:a16="http://schemas.microsoft.com/office/drawing/2014/main" id="{A747DF22-6CAF-F048-B8CB-B405876DAB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220" y="2248794"/>
            <a:ext cx="1969949" cy="1969949"/>
          </a:xfrm>
          <a:prstGeom prst="rect">
            <a:avLst/>
          </a:prstGeom>
          <a:effectLst>
            <a:outerShdw blurRad="50800" dist="38100" dir="2700000" algn="tl" rotWithShape="0">
              <a:prstClr val="black">
                <a:alpha val="40000"/>
              </a:prstClr>
            </a:outerShdw>
          </a:effectLst>
        </p:spPr>
      </p:pic>
      <p:pic>
        <p:nvPicPr>
          <p:cNvPr id="7" name="圖片 6" descr="一張含有 螢幕擷取畫面, 相片, 監視器, 螢幕 的圖片&#10;&#10;自動產生的描述">
            <a:extLst>
              <a:ext uri="{FF2B5EF4-FFF2-40B4-BE49-F238E27FC236}">
                <a16:creationId xmlns:a16="http://schemas.microsoft.com/office/drawing/2014/main" id="{0AFCAD37-6167-4A4B-A73E-C008B83B3D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3002" y="2527681"/>
            <a:ext cx="3688923" cy="2180515"/>
          </a:xfrm>
          <a:prstGeom prst="rect">
            <a:avLst/>
          </a:prstGeom>
        </p:spPr>
      </p:pic>
      <p:pic>
        <p:nvPicPr>
          <p:cNvPr id="42" name="圖片 41">
            <a:extLst>
              <a:ext uri="{FF2B5EF4-FFF2-40B4-BE49-F238E27FC236}">
                <a16:creationId xmlns:a16="http://schemas.microsoft.com/office/drawing/2014/main" id="{883A8919-08F9-46FF-B243-18BBFE3104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096000" y="7022478"/>
            <a:ext cx="5835925" cy="696654"/>
          </a:xfrm>
          <a:prstGeom prst="rect">
            <a:avLst/>
          </a:prstGeom>
        </p:spPr>
      </p:pic>
      <p:sp>
        <p:nvSpPr>
          <p:cNvPr id="21" name="平行四邊形 20">
            <a:extLst>
              <a:ext uri="{FF2B5EF4-FFF2-40B4-BE49-F238E27FC236}">
                <a16:creationId xmlns:a16="http://schemas.microsoft.com/office/drawing/2014/main" id="{4286C7DA-DB54-4D72-91E9-C914F529C9A2}"/>
              </a:ext>
            </a:extLst>
          </p:cNvPr>
          <p:cNvSpPr/>
          <p:nvPr/>
        </p:nvSpPr>
        <p:spPr>
          <a:xfrm flipH="1">
            <a:off x="8967106" y="2132945"/>
            <a:ext cx="2173334" cy="421340"/>
          </a:xfrm>
          <a:prstGeom prst="parallelogram">
            <a:avLst>
              <a:gd name="adj" fmla="val 38262"/>
            </a:avLst>
          </a:prstGeom>
          <a:gradFill>
            <a:gsLst>
              <a:gs pos="65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矩形 6">
            <a:extLst>
              <a:ext uri="{FF2B5EF4-FFF2-40B4-BE49-F238E27FC236}">
                <a16:creationId xmlns:a16="http://schemas.microsoft.com/office/drawing/2014/main" id="{6628FD1D-E666-4815-A803-A41221B4A4EB}"/>
              </a:ext>
            </a:extLst>
          </p:cNvPr>
          <p:cNvSpPr/>
          <p:nvPr/>
        </p:nvSpPr>
        <p:spPr>
          <a:xfrm>
            <a:off x="9194815" y="2077033"/>
            <a:ext cx="1740935" cy="422167"/>
          </a:xfrm>
          <a:prstGeom prst="rect">
            <a:avLst/>
          </a:prstGeom>
        </p:spPr>
        <p:txBody>
          <a:bodyPr wrap="square">
            <a:spAutoFit/>
          </a:bodyPr>
          <a:lstStyle/>
          <a:p>
            <a:pPr algn="ctr">
              <a:lnSpc>
                <a:spcPts val="2933"/>
              </a:lnSpc>
            </a:pPr>
            <a:r>
              <a:rPr lang="en-US" altLang="zh-TW" sz="1733" b="1">
                <a:solidFill>
                  <a:schemeClr val="bg1"/>
                </a:solidFill>
                <a:latin typeface="Arial" panose="020B0604020202020204" pitchFamily="34" charset="0"/>
                <a:ea typeface="微軟正黑體" panose="020B0604030504040204" pitchFamily="34" charset="-120"/>
                <a:sym typeface="Arial" panose="020B0604020202020204" pitchFamily="34" charset="0"/>
              </a:rPr>
              <a:t>Folder view</a:t>
            </a:r>
            <a:endParaRPr lang="en-US" altLang="zh-CN" sz="1733"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平行四邊形 21">
            <a:extLst>
              <a:ext uri="{FF2B5EF4-FFF2-40B4-BE49-F238E27FC236}">
                <a16:creationId xmlns:a16="http://schemas.microsoft.com/office/drawing/2014/main" id="{D8A4F65E-0D75-4D9C-9A8E-D2D7897EE1FB}"/>
              </a:ext>
            </a:extLst>
          </p:cNvPr>
          <p:cNvSpPr/>
          <p:nvPr/>
        </p:nvSpPr>
        <p:spPr>
          <a:xfrm flipH="1">
            <a:off x="6647674" y="2132945"/>
            <a:ext cx="1730585" cy="421340"/>
          </a:xfrm>
          <a:prstGeom prst="parallelogram">
            <a:avLst>
              <a:gd name="adj" fmla="val 40674"/>
            </a:avLst>
          </a:prstGeom>
          <a:gradFill>
            <a:gsLst>
              <a:gs pos="65000">
                <a:srgbClr val="E369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6">
            <a:extLst>
              <a:ext uri="{FF2B5EF4-FFF2-40B4-BE49-F238E27FC236}">
                <a16:creationId xmlns:a16="http://schemas.microsoft.com/office/drawing/2014/main" id="{9F432D76-C9FF-1240-A567-CE912C13DCCC}"/>
              </a:ext>
            </a:extLst>
          </p:cNvPr>
          <p:cNvSpPr/>
          <p:nvPr/>
        </p:nvSpPr>
        <p:spPr>
          <a:xfrm>
            <a:off x="6741321" y="2077033"/>
            <a:ext cx="1561400" cy="422167"/>
          </a:xfrm>
          <a:prstGeom prst="rect">
            <a:avLst/>
          </a:prstGeom>
        </p:spPr>
        <p:txBody>
          <a:bodyPr wrap="square" anchor="t">
            <a:spAutoFit/>
          </a:bodyPr>
          <a:lstStyle/>
          <a:p>
            <a:pPr algn="ctr">
              <a:lnSpc>
                <a:spcPts val="2933"/>
              </a:lnSpc>
            </a:pPr>
            <a:r>
              <a:rPr lang="en-US" altLang="zh-TW" sz="1733" b="1">
                <a:solidFill>
                  <a:schemeClr val="bg1"/>
                </a:solidFill>
                <a:latin typeface="Arial" panose="020B0604020202020204" pitchFamily="34" charset="0"/>
                <a:ea typeface="微軟正黑體" panose="020B0604030504040204" pitchFamily="34" charset="-120"/>
                <a:sym typeface="Arial" panose="020B0604020202020204" pitchFamily="34" charset="0"/>
              </a:rPr>
              <a:t>Album view</a:t>
            </a:r>
            <a:endParaRPr lang="en-US" altLang="zh-CN" sz="1733"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Google Shape;158;p22">
            <a:extLst>
              <a:ext uri="{FF2B5EF4-FFF2-40B4-BE49-F238E27FC236}">
                <a16:creationId xmlns:a16="http://schemas.microsoft.com/office/drawing/2014/main" id="{1F215F00-9253-9A4A-A5B5-86BE6D2DEAB9}"/>
              </a:ext>
            </a:extLst>
          </p:cNvPr>
          <p:cNvSpPr txBox="1"/>
          <p:nvPr/>
        </p:nvSpPr>
        <p:spPr>
          <a:xfrm>
            <a:off x="333430" y="4609206"/>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TS-1273AU-RP</a:t>
            </a:r>
          </a:p>
        </p:txBody>
      </p:sp>
      <p:sp>
        <p:nvSpPr>
          <p:cNvPr id="14" name="矩形 13">
            <a:extLst>
              <a:ext uri="{FF2B5EF4-FFF2-40B4-BE49-F238E27FC236}">
                <a16:creationId xmlns:a16="http://schemas.microsoft.com/office/drawing/2014/main" id="{EFAB18BC-08ED-0249-81CF-CEC3282C8CCE}"/>
              </a:ext>
            </a:extLst>
          </p:cNvPr>
          <p:cNvSpPr/>
          <p:nvPr/>
        </p:nvSpPr>
        <p:spPr>
          <a:xfrm>
            <a:off x="2713264" y="2248794"/>
            <a:ext cx="3473533" cy="1785104"/>
          </a:xfrm>
          <a:prstGeom prst="rect">
            <a:avLst/>
          </a:prstGeom>
        </p:spPr>
        <p:txBody>
          <a:bodyPr wrap="square" anchor="t">
            <a:spAutoFit/>
          </a:bodyPr>
          <a:lstStyle/>
          <a:p>
            <a:pPr marL="342900" indent="-342900">
              <a:lnSpc>
                <a:spcPts val="2200"/>
              </a:lnSpc>
              <a:buFont typeface="Arial" panose="020B0604020202020204" pitchFamily="34" charset="0"/>
              <a:buChar char="•"/>
            </a:pPr>
            <a:r>
              <a:rPr lang="en-US" altLang="zh-CN" sz="2000">
                <a:latin typeface="Arial" panose="020B0604020202020204" pitchFamily="34" charset="0"/>
                <a:ea typeface="微軟正黑體" panose="020B0604030504040204" pitchFamily="34" charset="-120"/>
                <a:cs typeface="Arial" panose="020B0604020202020204" pitchFamily="34" charset="0"/>
              </a:rPr>
              <a:t>Organize photos with similar faces and subjects</a:t>
            </a:r>
          </a:p>
          <a:p>
            <a:pPr marL="342900" indent="-342900">
              <a:lnSpc>
                <a:spcPts val="2200"/>
              </a:lnSpc>
              <a:buFont typeface="Arial" panose="020B0604020202020204" pitchFamily="34" charset="0"/>
              <a:buChar char="•"/>
            </a:pPr>
            <a:r>
              <a:rPr lang="en-US" altLang="zh-CN" sz="2000">
                <a:latin typeface="Arial" panose="020B0604020202020204" pitchFamily="34" charset="0"/>
                <a:ea typeface="微軟正黑體" panose="020B0604030504040204" pitchFamily="34" charset="-120"/>
                <a:cs typeface="Arial" panose="020B0604020202020204" pitchFamily="34" charset="0"/>
              </a:rPr>
              <a:t>Over 400 different themes</a:t>
            </a:r>
          </a:p>
          <a:p>
            <a:pPr marL="342900" indent="-342900">
              <a:lnSpc>
                <a:spcPts val="2200"/>
              </a:lnSpc>
              <a:buFont typeface="Arial" panose="020B0604020202020204" pitchFamily="34" charset="0"/>
              <a:buChar char="•"/>
            </a:pPr>
            <a:r>
              <a:rPr lang="en-US" altLang="zh-CN" sz="2000">
                <a:latin typeface="Arial" panose="020B0604020202020204" pitchFamily="34" charset="0"/>
                <a:ea typeface="微軟正黑體" panose="020B0604030504040204" pitchFamily="34" charset="-120"/>
                <a:cs typeface="Arial" panose="020B0604020202020204" pitchFamily="34" charset="0"/>
              </a:rPr>
              <a:t>Helps company to quickly locate and share objects or projects.</a:t>
            </a:r>
          </a:p>
        </p:txBody>
      </p:sp>
    </p:spTree>
    <p:extLst>
      <p:ext uri="{BB962C8B-B14F-4D97-AF65-F5344CB8AC3E}">
        <p14:creationId xmlns:p14="http://schemas.microsoft.com/office/powerpoint/2010/main" val="110577229"/>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6C68FC2D-BD76-0C45-B691-6AF298DBE98F}"/>
              </a:ext>
            </a:extLst>
          </p:cNvPr>
          <p:cNvSpPr>
            <a:spLocks noGrp="1"/>
          </p:cNvSpPr>
          <p:nvPr>
            <p:ph type="title"/>
          </p:nvPr>
        </p:nvSpPr>
        <p:spPr/>
        <p:txBody>
          <a:bodyPr>
            <a:normAutofit/>
          </a:bodyPr>
          <a:lstStyle/>
          <a:p>
            <a:r>
              <a:rPr lang="en" altLang="zh-TW">
                <a:latin typeface="Arial" panose="020B0604020202020204" pitchFamily="34" charset="0"/>
                <a:cs typeface="Arial" panose="020B0604020202020204" pitchFamily="34" charset="0"/>
              </a:rPr>
              <a:t>Install a graphics card for HDMI output and</a:t>
            </a:r>
            <a:br>
              <a:rPr lang="en" altLang="zh-TW">
                <a:latin typeface="Arial" panose="020B0604020202020204" pitchFamily="34" charset="0"/>
                <a:cs typeface="Arial" panose="020B0604020202020204" pitchFamily="34" charset="0"/>
              </a:rPr>
            </a:br>
            <a:r>
              <a:rPr lang="en" altLang="zh-TW">
                <a:latin typeface="Arial" panose="020B0604020202020204" pitchFamily="34" charset="0"/>
                <a:cs typeface="Arial" panose="020B0604020202020204" pitchFamily="34" charset="0"/>
              </a:rPr>
              <a:t>GPU-accelerated computing</a:t>
            </a:r>
            <a:endParaRPr lang="zh-TW" altLang="en-US">
              <a:latin typeface="Arial" panose="020B0604020202020204" pitchFamily="34" charset="0"/>
              <a:cs typeface="Arial" panose="020B0604020202020204" pitchFamily="34" charset="0"/>
              <a:sym typeface="Arial" panose="020B0604020202020204" pitchFamily="34" charset="0"/>
            </a:endParaRPr>
          </a:p>
        </p:txBody>
      </p:sp>
      <p:sp>
        <p:nvSpPr>
          <p:cNvPr id="6" name="矩形 5">
            <a:extLst>
              <a:ext uri="{FF2B5EF4-FFF2-40B4-BE49-F238E27FC236}">
                <a16:creationId xmlns:a16="http://schemas.microsoft.com/office/drawing/2014/main" id="{B7F517AA-8376-5647-A333-7959D2E4F557}"/>
              </a:ext>
            </a:extLst>
          </p:cNvPr>
          <p:cNvSpPr/>
          <p:nvPr/>
        </p:nvSpPr>
        <p:spPr>
          <a:xfrm>
            <a:off x="562420" y="2104471"/>
            <a:ext cx="4898776" cy="2395143"/>
          </a:xfrm>
          <a:prstGeom prst="rect">
            <a:avLst/>
          </a:prstGeom>
        </p:spPr>
        <p:txBody>
          <a:bodyPr wrap="square">
            <a:spAutoFit/>
          </a:bodyPr>
          <a:lstStyle/>
          <a:p>
            <a:pPr>
              <a:lnSpc>
                <a:spcPct val="120000"/>
              </a:lnSpc>
            </a:pPr>
            <a:r>
              <a:rPr lang="en" altLang="zh-TW">
                <a:latin typeface="Arial" panose="020B0604020202020204" pitchFamily="34" charset="0"/>
                <a:cs typeface="Arial" panose="020B0604020202020204" pitchFamily="34" charset="0"/>
              </a:rPr>
              <a:t>The TS-x73AU series offers a PCIe Gen3 slot to support low-profile graphics cards that do not need </a:t>
            </a:r>
            <a:r>
              <a:rPr lang="en-US" altLang="zh-TW">
                <a:latin typeface="Arial" panose="020B0604020202020204" pitchFamily="34" charset="0"/>
                <a:cs typeface="Arial" panose="020B0604020202020204" pitchFamily="34" charset="0"/>
              </a:rPr>
              <a:t>additional </a:t>
            </a:r>
            <a:r>
              <a:rPr lang="en" altLang="zh-TW">
                <a:latin typeface="Arial" panose="020B0604020202020204" pitchFamily="34" charset="0"/>
                <a:cs typeface="Arial" panose="020B0604020202020204" pitchFamily="34" charset="0"/>
              </a:rPr>
              <a:t>power to boost performance of applications such as video editing , 4K UHD transcoding, imaging processing in QTS and performance of virtual machines via GPU passthrough.</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Picture 3" descr="\\10.64.2.86\Marketing\MarketingMaterials\素材\網頁設計標準化使用\feat-icon\feat-25.png">
            <a:extLst>
              <a:ext uri="{FF2B5EF4-FFF2-40B4-BE49-F238E27FC236}">
                <a16:creationId xmlns:a16="http://schemas.microsoft.com/office/drawing/2014/main" id="{4770D0D0-A658-3E4C-86F4-6930D3F6399C}"/>
              </a:ext>
            </a:extLst>
          </p:cNvPr>
          <p:cNvPicPr>
            <a:picLocks noChangeAspect="1" noChangeArrowheads="1"/>
          </p:cNvPicPr>
          <p:nvPr/>
        </p:nvPicPr>
        <p:blipFill>
          <a:blip r:embed="rId2"/>
          <a:srcRect/>
          <a:stretch>
            <a:fillRect/>
          </a:stretch>
        </p:blipFill>
        <p:spPr bwMode="auto">
          <a:xfrm>
            <a:off x="1206488" y="4964557"/>
            <a:ext cx="665694" cy="665694"/>
          </a:xfrm>
          <a:prstGeom prst="rect">
            <a:avLst/>
          </a:prstGeom>
          <a:noFill/>
        </p:spPr>
      </p:pic>
      <p:pic>
        <p:nvPicPr>
          <p:cNvPr id="8" name="圖形 7">
            <a:extLst>
              <a:ext uri="{FF2B5EF4-FFF2-40B4-BE49-F238E27FC236}">
                <a16:creationId xmlns:a16="http://schemas.microsoft.com/office/drawing/2014/main" id="{AA8EC639-3D6B-3E44-8289-3330154234A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919" y="5764120"/>
            <a:ext cx="1644833" cy="384360"/>
          </a:xfrm>
          <a:prstGeom prst="rect">
            <a:avLst/>
          </a:prstGeom>
        </p:spPr>
      </p:pic>
      <p:pic>
        <p:nvPicPr>
          <p:cNvPr id="13" name="圖片 12">
            <a:extLst>
              <a:ext uri="{FF2B5EF4-FFF2-40B4-BE49-F238E27FC236}">
                <a16:creationId xmlns:a16="http://schemas.microsoft.com/office/drawing/2014/main" id="{361BBDF3-7A74-8C49-BBBA-8862C403C2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2213" y="4742881"/>
            <a:ext cx="3102104" cy="2034980"/>
          </a:xfrm>
          <a:prstGeom prst="rect">
            <a:avLst/>
          </a:prstGeom>
        </p:spPr>
      </p:pic>
      <p:pic>
        <p:nvPicPr>
          <p:cNvPr id="14" name="圖片 13">
            <a:extLst>
              <a:ext uri="{FF2B5EF4-FFF2-40B4-BE49-F238E27FC236}">
                <a16:creationId xmlns:a16="http://schemas.microsoft.com/office/drawing/2014/main" id="{5D84863D-B6D1-A446-85F7-89D2D1C6D5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90978" y="2408741"/>
            <a:ext cx="8634994" cy="1629975"/>
          </a:xfrm>
          <a:prstGeom prst="rect">
            <a:avLst/>
          </a:prstGeom>
        </p:spPr>
      </p:pic>
      <p:pic>
        <p:nvPicPr>
          <p:cNvPr id="15" name="圖片 14">
            <a:extLst>
              <a:ext uri="{FF2B5EF4-FFF2-40B4-BE49-F238E27FC236}">
                <a16:creationId xmlns:a16="http://schemas.microsoft.com/office/drawing/2014/main" id="{CB19D5ED-9412-6840-B3F4-FB64215C8B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82527" y="4416598"/>
            <a:ext cx="8643445" cy="2454749"/>
          </a:xfrm>
          <a:prstGeom prst="rect">
            <a:avLst/>
          </a:prstGeom>
        </p:spPr>
      </p:pic>
      <p:sp>
        <p:nvSpPr>
          <p:cNvPr id="16" name="矩形: 圓角 11">
            <a:extLst>
              <a:ext uri="{FF2B5EF4-FFF2-40B4-BE49-F238E27FC236}">
                <a16:creationId xmlns:a16="http://schemas.microsoft.com/office/drawing/2014/main" id="{23FCB9CB-0479-9C40-B0D8-A950BDDBC3EF}"/>
              </a:ext>
            </a:extLst>
          </p:cNvPr>
          <p:cNvSpPr/>
          <p:nvPr/>
        </p:nvSpPr>
        <p:spPr>
          <a:xfrm>
            <a:off x="6070830" y="2464983"/>
            <a:ext cx="447277" cy="1513840"/>
          </a:xfrm>
          <a:prstGeom prst="roundRect">
            <a:avLst>
              <a:gd name="adj" fmla="val 0"/>
            </a:avLst>
          </a:prstGeom>
          <a:solidFill>
            <a:srgbClr val="FF9900">
              <a:alpha val="10000"/>
            </a:srgbClr>
          </a:solid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 name="矩形: 圓角 20">
            <a:extLst>
              <a:ext uri="{FF2B5EF4-FFF2-40B4-BE49-F238E27FC236}">
                <a16:creationId xmlns:a16="http://schemas.microsoft.com/office/drawing/2014/main" id="{6D204836-F808-E245-9BC6-75888A32CEE0}"/>
              </a:ext>
            </a:extLst>
          </p:cNvPr>
          <p:cNvSpPr/>
          <p:nvPr/>
        </p:nvSpPr>
        <p:spPr>
          <a:xfrm>
            <a:off x="5901198" y="5114803"/>
            <a:ext cx="1710931" cy="1365341"/>
          </a:xfrm>
          <a:prstGeom prst="roundRect">
            <a:avLst>
              <a:gd name="adj" fmla="val 0"/>
            </a:avLst>
          </a:prstGeom>
          <a:solidFill>
            <a:srgbClr val="FF9900">
              <a:alpha val="10000"/>
            </a:srgbClr>
          </a:solid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箭號: 向右 12">
            <a:extLst>
              <a:ext uri="{FF2B5EF4-FFF2-40B4-BE49-F238E27FC236}">
                <a16:creationId xmlns:a16="http://schemas.microsoft.com/office/drawing/2014/main" id="{48A651BA-558C-D648-9A2C-C7BDEEE67E19}"/>
              </a:ext>
            </a:extLst>
          </p:cNvPr>
          <p:cNvSpPr/>
          <p:nvPr/>
        </p:nvSpPr>
        <p:spPr>
          <a:xfrm rot="10800000">
            <a:off x="5494317" y="2905516"/>
            <a:ext cx="841188" cy="627343"/>
          </a:xfrm>
          <a:prstGeom prst="rightArrow">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箭號: 向右 22">
            <a:extLst>
              <a:ext uri="{FF2B5EF4-FFF2-40B4-BE49-F238E27FC236}">
                <a16:creationId xmlns:a16="http://schemas.microsoft.com/office/drawing/2014/main" id="{CF0D76EE-727C-D346-95A5-87734491BAEA}"/>
              </a:ext>
            </a:extLst>
          </p:cNvPr>
          <p:cNvSpPr/>
          <p:nvPr/>
        </p:nvSpPr>
        <p:spPr>
          <a:xfrm rot="10800000">
            <a:off x="5467339" y="5133027"/>
            <a:ext cx="841188" cy="627343"/>
          </a:xfrm>
          <a:prstGeom prst="rightArrow">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箭號: 向右 23">
            <a:extLst>
              <a:ext uri="{FF2B5EF4-FFF2-40B4-BE49-F238E27FC236}">
                <a16:creationId xmlns:a16="http://schemas.microsoft.com/office/drawing/2014/main" id="{BB586573-E39D-8D45-A99E-C35524C33758}"/>
              </a:ext>
            </a:extLst>
          </p:cNvPr>
          <p:cNvSpPr/>
          <p:nvPr/>
        </p:nvSpPr>
        <p:spPr>
          <a:xfrm rot="10800000">
            <a:off x="5467339" y="5899016"/>
            <a:ext cx="841188" cy="627343"/>
          </a:xfrm>
          <a:prstGeom prst="rightArrow">
            <a:avLst/>
          </a:prstGeom>
          <a:gradFill>
            <a:gsLst>
              <a:gs pos="0">
                <a:srgbClr val="FF0000"/>
              </a:gs>
              <a:gs pos="52000">
                <a:srgbClr val="FF6E00">
                  <a:alpha val="63000"/>
                </a:srgbClr>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TextBox 6">
            <a:extLst>
              <a:ext uri="{FF2B5EF4-FFF2-40B4-BE49-F238E27FC236}">
                <a16:creationId xmlns:a16="http://schemas.microsoft.com/office/drawing/2014/main" id="{C46BCB7C-2CA2-C64A-B1E6-0DED5107982D}"/>
              </a:ext>
            </a:extLst>
          </p:cNvPr>
          <p:cNvSpPr txBox="1"/>
          <p:nvPr/>
        </p:nvSpPr>
        <p:spPr>
          <a:xfrm>
            <a:off x="5914911" y="2012005"/>
            <a:ext cx="5783357" cy="400099"/>
          </a:xfrm>
          <a:prstGeom prst="rect">
            <a:avLst/>
          </a:prstGeom>
          <a:noFill/>
        </p:spPr>
        <p:txBody>
          <a:bodyPr wrap="square" lIns="121908" tIns="60955" rIns="121908" bIns="60955" anchor="t">
            <a:spAutoFit/>
          </a:bodyPr>
          <a:lstStyle/>
          <a:p>
            <a:pP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TS-873AU-RP &amp; TS-1273AU: 1 x PCIe 3.0 x8 </a:t>
            </a:r>
            <a:r>
              <a:rPr lang="en-US" altLang="zh-CN"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slot</a:t>
            </a:r>
            <a:endPar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2" name="TextBox 6">
            <a:extLst>
              <a:ext uri="{FF2B5EF4-FFF2-40B4-BE49-F238E27FC236}">
                <a16:creationId xmlns:a16="http://schemas.microsoft.com/office/drawing/2014/main" id="{C85F3FCF-A587-E044-9E4C-D814A9EAC336}"/>
              </a:ext>
            </a:extLst>
          </p:cNvPr>
          <p:cNvSpPr txBox="1"/>
          <p:nvPr/>
        </p:nvSpPr>
        <p:spPr>
          <a:xfrm>
            <a:off x="5748769" y="4016499"/>
            <a:ext cx="6290831" cy="400099"/>
          </a:xfrm>
          <a:prstGeom prst="rect">
            <a:avLst/>
          </a:prstGeom>
          <a:noFill/>
        </p:spPr>
        <p:txBody>
          <a:bodyPr wrap="square" lIns="121908" tIns="60955" rIns="121908" bIns="60955" anchor="t">
            <a:spAutoFit/>
          </a:bodyPr>
          <a:lstStyle/>
          <a:p>
            <a:pPr algn="ctr">
              <a:defRPr/>
            </a:pP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TS-1273AU-RP &amp; TS-1673AU-RP: 2 x PCIe 3.0 x4 </a:t>
            </a:r>
            <a:r>
              <a:rPr lang="en-US" altLang="zh-CN"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slots</a:t>
            </a:r>
            <a:endPar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211898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A333B1AE-47A1-422E-BC0C-F785E69E761E}"/>
              </a:ext>
            </a:extLst>
          </p:cNvPr>
          <p:cNvSpPr/>
          <p:nvPr/>
        </p:nvSpPr>
        <p:spPr>
          <a:xfrm>
            <a:off x="0" y="1148142"/>
            <a:ext cx="12192000" cy="5709857"/>
          </a:xfrm>
          <a:prstGeom prst="rect">
            <a:avLst/>
          </a:prstGeom>
          <a:gradFill flip="none" rotWithShape="1">
            <a:gsLst>
              <a:gs pos="0">
                <a:srgbClr val="596056">
                  <a:alpha val="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a:extLst>
              <a:ext uri="{FF2B5EF4-FFF2-40B4-BE49-F238E27FC236}">
                <a16:creationId xmlns:a16="http://schemas.microsoft.com/office/drawing/2014/main" id="{3C500419-1EFB-0046-963E-BD588063D3C9}"/>
              </a:ext>
            </a:extLst>
          </p:cNvPr>
          <p:cNvSpPr>
            <a:spLocks noGrp="1"/>
          </p:cNvSpPr>
          <p:nvPr>
            <p:ph type="title"/>
          </p:nvPr>
        </p:nvSpPr>
        <p:spPr/>
        <p:txBody>
          <a:bodyPr>
            <a:normAutofit/>
          </a:bodyPr>
          <a:lstStyle/>
          <a:p>
            <a:r>
              <a:rPr lang="en-US" altLang="zh-TW" sz="3600">
                <a:latin typeface="Arial" panose="020B0604020202020204" pitchFamily="34" charset="0"/>
                <a:cs typeface="Arial" panose="020B0604020202020204" pitchFamily="34" charset="0"/>
              </a:rPr>
              <a:t>Multimedia streaming to Smart TV, Apple TV, </a:t>
            </a:r>
            <a:br>
              <a:rPr lang="en-US" altLang="zh-TW" sz="3600">
                <a:latin typeface="Arial" panose="020B0604020202020204" pitchFamily="34" charset="0"/>
                <a:cs typeface="Arial" panose="020B0604020202020204" pitchFamily="34" charset="0"/>
              </a:rPr>
            </a:br>
            <a:r>
              <a:rPr lang="en-US" altLang="zh-TW" sz="3600">
                <a:latin typeface="Arial" panose="020B0604020202020204" pitchFamily="34" charset="0"/>
                <a:cs typeface="Arial" panose="020B0604020202020204" pitchFamily="34" charset="0"/>
              </a:rPr>
              <a:t>Chromecast, Fire TV &amp; Roku</a:t>
            </a:r>
            <a:endParaRPr lang="en-US" sz="3600">
              <a:latin typeface="Arial" panose="020B0604020202020204" pitchFamily="34" charset="0"/>
              <a:cs typeface="Arial"/>
              <a:sym typeface="Arial" panose="020B0604020202020204" pitchFamily="34" charset="0"/>
            </a:endParaRPr>
          </a:p>
        </p:txBody>
      </p:sp>
      <p:grpSp>
        <p:nvGrpSpPr>
          <p:cNvPr id="11" name="群組 10">
            <a:extLst>
              <a:ext uri="{FF2B5EF4-FFF2-40B4-BE49-F238E27FC236}">
                <a16:creationId xmlns:a16="http://schemas.microsoft.com/office/drawing/2014/main" id="{1B73D4AB-6061-4FBB-B4C7-691DDCB88DD2}"/>
              </a:ext>
            </a:extLst>
          </p:cNvPr>
          <p:cNvGrpSpPr/>
          <p:nvPr/>
        </p:nvGrpSpPr>
        <p:grpSpPr>
          <a:xfrm>
            <a:off x="3065366" y="3144917"/>
            <a:ext cx="2223484" cy="2368362"/>
            <a:chOff x="1245351" y="1476007"/>
            <a:chExt cx="2597088" cy="3025996"/>
          </a:xfrm>
        </p:grpSpPr>
        <p:sp>
          <p:nvSpPr>
            <p:cNvPr id="7" name="流程圖: 人工作業 6">
              <a:extLst>
                <a:ext uri="{FF2B5EF4-FFF2-40B4-BE49-F238E27FC236}">
                  <a16:creationId xmlns:a16="http://schemas.microsoft.com/office/drawing/2014/main" id="{20977FED-DF8A-4541-8B27-172A7147F80A}"/>
                </a:ext>
              </a:extLst>
            </p:cNvPr>
            <p:cNvSpPr/>
            <p:nvPr/>
          </p:nvSpPr>
          <p:spPr>
            <a:xfrm>
              <a:off x="1245351" y="1476007"/>
              <a:ext cx="2597088" cy="3025996"/>
            </a:xfrm>
            <a:prstGeom prst="flowChartManualOperation">
              <a:avLst/>
            </a:prstGeom>
            <a:gradFill>
              <a:gsLst>
                <a:gs pos="89000">
                  <a:srgbClr val="E36900">
                    <a:alpha val="0"/>
                  </a:srgbClr>
                </a:gs>
                <a:gs pos="34000">
                  <a:srgbClr val="FFC000"/>
                </a:gs>
                <a:gs pos="0">
                  <a:srgbClr val="C00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 name="Picture 19">
              <a:extLst>
                <a:ext uri="{FF2B5EF4-FFF2-40B4-BE49-F238E27FC236}">
                  <a16:creationId xmlns:a16="http://schemas.microsoft.com/office/drawing/2014/main" id="{13A22689-46C4-3241-86BB-7B3B42E2E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341" y="2163936"/>
              <a:ext cx="1621222" cy="1621222"/>
            </a:xfrm>
            <a:prstGeom prst="rect">
              <a:avLst/>
            </a:prstGeom>
          </p:spPr>
        </p:pic>
      </p:grpSp>
      <p:pic>
        <p:nvPicPr>
          <p:cNvPr id="14" name="圖形 13">
            <a:extLst>
              <a:ext uri="{FF2B5EF4-FFF2-40B4-BE49-F238E27FC236}">
                <a16:creationId xmlns:a16="http://schemas.microsoft.com/office/drawing/2014/main" id="{880B575B-31A7-438E-9A87-4224CBD6B8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1481" y="3150202"/>
            <a:ext cx="1778795" cy="1771060"/>
          </a:xfrm>
          <a:prstGeom prst="rect">
            <a:avLst/>
          </a:prstGeom>
        </p:spPr>
      </p:pic>
      <p:sp>
        <p:nvSpPr>
          <p:cNvPr id="10" name="TextBox 9">
            <a:extLst>
              <a:ext uri="{FF2B5EF4-FFF2-40B4-BE49-F238E27FC236}">
                <a16:creationId xmlns:a16="http://schemas.microsoft.com/office/drawing/2014/main" id="{C7E940C4-EC77-9546-BEA8-945094800F9D}"/>
              </a:ext>
            </a:extLst>
          </p:cNvPr>
          <p:cNvSpPr txBox="1"/>
          <p:nvPr/>
        </p:nvSpPr>
        <p:spPr>
          <a:xfrm>
            <a:off x="4887355" y="4701417"/>
            <a:ext cx="1234424" cy="369332"/>
          </a:xfrm>
          <a:prstGeom prst="rect">
            <a:avLst/>
          </a:prstGeom>
          <a:noFill/>
        </p:spPr>
        <p:txBody>
          <a:bodyPr wrap="square" rtlCol="0">
            <a:spAutoFit/>
          </a:bodyPr>
          <a:lstStyle>
            <a:defPPr>
              <a:defRPr lang="en-US"/>
            </a:defPPr>
            <a:lvl1pPr>
              <a:defRPr sz="2400" b="1">
                <a:solidFill>
                  <a:schemeClr val="bg2">
                    <a:lumMod val="10000"/>
                  </a:schemeClr>
                </a:solidFill>
                <a:latin typeface="Arial" panose="020B0604020202020204" pitchFamily="34" charset="0"/>
                <a:cs typeface="Arial" panose="020B0604020202020204" pitchFamily="34" charset="0"/>
              </a:defRPr>
            </a:lvl1pPr>
          </a:lstStyle>
          <a:p>
            <a:pPr algn="ctr"/>
            <a:r>
              <a:rPr lang="en-US" sz="1800" b="0" err="1">
                <a:solidFill>
                  <a:schemeClr val="tx1"/>
                </a:solidFill>
                <a:ea typeface="微軟正黑體" panose="020B0604030504040204" pitchFamily="34" charset="-120"/>
                <a:sym typeface="Arial" panose="020B0604020202020204" pitchFamily="34" charset="0"/>
              </a:rPr>
              <a:t>Qmedia</a:t>
            </a:r>
            <a:endParaRPr lang="en-US" sz="1800" b="0">
              <a:solidFill>
                <a:schemeClr val="tx1"/>
              </a:solidFill>
              <a:ea typeface="微軟正黑體" panose="020B0604030504040204" pitchFamily="34" charset="-120"/>
              <a:sym typeface="Arial" panose="020B0604020202020204" pitchFamily="34" charset="0"/>
            </a:endParaRPr>
          </a:p>
        </p:txBody>
      </p:sp>
      <p:sp>
        <p:nvSpPr>
          <p:cNvPr id="38" name="TextBox 30">
            <a:extLst>
              <a:ext uri="{FF2B5EF4-FFF2-40B4-BE49-F238E27FC236}">
                <a16:creationId xmlns:a16="http://schemas.microsoft.com/office/drawing/2014/main" id="{EB0B1E39-D950-4FA6-B4FD-42D024AC2290}"/>
              </a:ext>
            </a:extLst>
          </p:cNvPr>
          <p:cNvSpPr txBox="1"/>
          <p:nvPr/>
        </p:nvSpPr>
        <p:spPr>
          <a:xfrm>
            <a:off x="5747451" y="5338007"/>
            <a:ext cx="1861407" cy="584775"/>
          </a:xfrm>
          <a:prstGeom prst="rect">
            <a:avLst/>
          </a:prstGeom>
          <a:noFill/>
        </p:spPr>
        <p:txBody>
          <a:bodyPr wrap="none" rtlCol="0">
            <a:spAutoFit/>
          </a:bodyPr>
          <a:lstStyle/>
          <a:p>
            <a:r>
              <a:rPr lang="en-US" altLang="zh-CN" sz="1600">
                <a:solidFill>
                  <a:srgbClr val="FFC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DLNA</a:t>
            </a:r>
            <a:r>
              <a:rPr lang="zh-TW" altLang="en-US" sz="1600">
                <a:solidFill>
                  <a:srgbClr val="FFC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rgbClr val="FFC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&amp;</a:t>
            </a:r>
            <a:r>
              <a:rPr lang="en-US" altLang="zh-CN" sz="1600">
                <a:solidFill>
                  <a:srgbClr val="FFC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p>
          <a:p>
            <a:r>
              <a:rPr lang="en-US" altLang="zh-TW" sz="1600">
                <a:solidFill>
                  <a:srgbClr val="FFC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network streaming</a:t>
            </a:r>
            <a:endParaRPr lang="en-US" sz="1600" b="1">
              <a:solidFill>
                <a:srgbClr val="FFC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0" name="直線單箭頭接點 39">
            <a:extLst>
              <a:ext uri="{FF2B5EF4-FFF2-40B4-BE49-F238E27FC236}">
                <a16:creationId xmlns:a16="http://schemas.microsoft.com/office/drawing/2014/main" id="{E33450F1-82B4-4526-BE05-0C87E9A3BD80}"/>
              </a:ext>
            </a:extLst>
          </p:cNvPr>
          <p:cNvCxnSpPr>
            <a:cxnSpLocks/>
          </p:cNvCxnSpPr>
          <p:nvPr/>
        </p:nvCxnSpPr>
        <p:spPr>
          <a:xfrm>
            <a:off x="4952144" y="5951375"/>
            <a:ext cx="2717385" cy="0"/>
          </a:xfrm>
          <a:prstGeom prst="straightConnector1">
            <a:avLst/>
          </a:prstGeom>
          <a:noFill/>
          <a:ln w="28575">
            <a:gradFill>
              <a:gsLst>
                <a:gs pos="0">
                  <a:srgbClr val="FF0000">
                    <a:lumMod val="100000"/>
                  </a:srgbClr>
                </a:gs>
                <a:gs pos="100000">
                  <a:srgbClr val="FFC000"/>
                </a:gs>
              </a:gsLst>
              <a:lin ang="2700000" scaled="0"/>
            </a:gra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cxnSp>
      <p:pic>
        <p:nvPicPr>
          <p:cNvPr id="23" name="圖片 22">
            <a:extLst>
              <a:ext uri="{FF2B5EF4-FFF2-40B4-BE49-F238E27FC236}">
                <a16:creationId xmlns:a16="http://schemas.microsoft.com/office/drawing/2014/main" id="{1EEFF0C9-A203-4BD8-BCF8-16A05C0699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156206" y="7417302"/>
            <a:ext cx="5147172" cy="420721"/>
          </a:xfrm>
          <a:prstGeom prst="rect">
            <a:avLst/>
          </a:prstGeom>
        </p:spPr>
      </p:pic>
      <p:sp>
        <p:nvSpPr>
          <p:cNvPr id="24" name="Google Shape;158;p22">
            <a:extLst>
              <a:ext uri="{FF2B5EF4-FFF2-40B4-BE49-F238E27FC236}">
                <a16:creationId xmlns:a16="http://schemas.microsoft.com/office/drawing/2014/main" id="{D9E4DDFC-E791-1144-8879-F850431CF56B}"/>
              </a:ext>
            </a:extLst>
          </p:cNvPr>
          <p:cNvSpPr txBox="1"/>
          <p:nvPr/>
        </p:nvSpPr>
        <p:spPr>
          <a:xfrm>
            <a:off x="279832" y="4879811"/>
            <a:ext cx="1792909"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TS-1273AU-RP</a:t>
            </a:r>
          </a:p>
        </p:txBody>
      </p:sp>
      <p:pic>
        <p:nvPicPr>
          <p:cNvPr id="25" name="圖片 24" descr="一張含有 直立的, 黑色, 桌, 螢幕 的圖片&#10;&#10;自動產生的描述">
            <a:extLst>
              <a:ext uri="{FF2B5EF4-FFF2-40B4-BE49-F238E27FC236}">
                <a16:creationId xmlns:a16="http://schemas.microsoft.com/office/drawing/2014/main" id="{FC7481A9-7B20-7544-957A-4B64ED2B79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09382" y="5296556"/>
            <a:ext cx="9443484" cy="1682649"/>
          </a:xfrm>
          <a:prstGeom prst="rect">
            <a:avLst/>
          </a:prstGeom>
        </p:spPr>
      </p:pic>
      <p:sp>
        <p:nvSpPr>
          <p:cNvPr id="19" name="TextBox 50">
            <a:extLst>
              <a:ext uri="{FF2B5EF4-FFF2-40B4-BE49-F238E27FC236}">
                <a16:creationId xmlns:a16="http://schemas.microsoft.com/office/drawing/2014/main" id="{777FC118-2598-6A49-BAC2-A6E93C3DB233}"/>
              </a:ext>
            </a:extLst>
          </p:cNvPr>
          <p:cNvSpPr txBox="1"/>
          <p:nvPr/>
        </p:nvSpPr>
        <p:spPr>
          <a:xfrm>
            <a:off x="294364" y="1922413"/>
            <a:ext cx="6429097" cy="13913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180000">
              <a:lnSpc>
                <a:spcPct val="120000"/>
              </a:lnSpc>
              <a:buFont typeface="Arial" panose="020B0604020202020204" pitchFamily="34" charset="0"/>
              <a:buChar char="•"/>
            </a:pPr>
            <a:r>
              <a:rPr lang="en-US" altLang="zh-CN">
                <a:latin typeface="Arial" panose="020B0604020202020204" pitchFamily="34" charset="0"/>
                <a:ea typeface="微軟正黑體"/>
                <a:cs typeface="Arial" panose="020B0604020202020204" pitchFamily="34" charset="0"/>
              </a:rPr>
              <a:t>Use the remote control of your media player to navigate</a:t>
            </a:r>
          </a:p>
          <a:p>
            <a:pPr marL="285750" indent="-180000">
              <a:lnSpc>
                <a:spcPct val="120000"/>
              </a:lnSpc>
              <a:buFont typeface="Arial" panose="020B0604020202020204" pitchFamily="34" charset="0"/>
              <a:buChar char="•"/>
            </a:pPr>
            <a:r>
              <a:rPr lang="en-US" altLang="zh-CN">
                <a:latin typeface="Arial" panose="020B0604020202020204" pitchFamily="34" charset="0"/>
                <a:ea typeface="微軟正黑體"/>
                <a:cs typeface="Arial" panose="020B0604020202020204" pitchFamily="34" charset="0"/>
              </a:rPr>
              <a:t>Categorization and multiple sorting methods for enjoying your media content</a:t>
            </a:r>
          </a:p>
          <a:p>
            <a:pPr marL="285750" indent="-180000">
              <a:lnSpc>
                <a:spcPct val="120000"/>
              </a:lnSpc>
              <a:buFont typeface="Arial" panose="020B0604020202020204" pitchFamily="34" charset="0"/>
              <a:buChar char="•"/>
            </a:pPr>
            <a:r>
              <a:rPr lang="en-US" altLang="zh-CN">
                <a:latin typeface="Arial" panose="020B0604020202020204" pitchFamily="34" charset="0"/>
                <a:ea typeface="微軟正黑體"/>
                <a:cs typeface="Arial" panose="020B0604020202020204" pitchFamily="34" charset="0"/>
              </a:rPr>
              <a:t>Filters and keyword searches to locate a file quickly</a:t>
            </a:r>
            <a:endParaRPr lang="en-US" altLang="zh-TW">
              <a:latin typeface="Arial" panose="020B0604020202020204" pitchFamily="34" charset="0"/>
              <a:ea typeface="微軟正黑體"/>
              <a:cs typeface="Arial" panose="020B0604020202020204" pitchFamily="34" charset="0"/>
            </a:endParaRPr>
          </a:p>
        </p:txBody>
      </p:sp>
      <p:pic>
        <p:nvPicPr>
          <p:cNvPr id="28" name="Picture 14" descr="A screenshot of a cell phone&#10;&#10;Description generated with very high confidence">
            <a:extLst>
              <a:ext uri="{FF2B5EF4-FFF2-40B4-BE49-F238E27FC236}">
                <a16:creationId xmlns:a16="http://schemas.microsoft.com/office/drawing/2014/main" id="{5FA6F184-FBB3-E444-9872-BD3B51CEE7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7315" y="1617032"/>
            <a:ext cx="3867329" cy="2172390"/>
          </a:xfrm>
          <a:prstGeom prst="rect">
            <a:avLst/>
          </a:prstGeom>
          <a:effectLst>
            <a:outerShdw blurRad="50800" dist="38100" dir="2700000" algn="tl" rotWithShape="0">
              <a:prstClr val="black">
                <a:alpha val="40000"/>
              </a:prstClr>
            </a:outerShdw>
          </a:effectLst>
        </p:spPr>
      </p:pic>
      <p:pic>
        <p:nvPicPr>
          <p:cNvPr id="26" name="Picture 4" descr="A screenshot of a cell phone&#10;&#10;Description generated with very high confidence">
            <a:extLst>
              <a:ext uri="{FF2B5EF4-FFF2-40B4-BE49-F238E27FC236}">
                <a16:creationId xmlns:a16="http://schemas.microsoft.com/office/drawing/2014/main" id="{BCD6EC96-403B-9F49-B3EE-C92880811F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5547" y="2703227"/>
            <a:ext cx="3854418" cy="2172390"/>
          </a:xfrm>
          <a:prstGeom prst="rect">
            <a:avLst/>
          </a:prstGeom>
          <a:effectLst>
            <a:outerShdw blurRad="50800" dist="38100" dir="2700000" algn="tl" rotWithShape="0">
              <a:prstClr val="black">
                <a:alpha val="40000"/>
              </a:prstClr>
            </a:outerShdw>
          </a:effectLst>
        </p:spPr>
      </p:pic>
      <p:grpSp>
        <p:nvGrpSpPr>
          <p:cNvPr id="3" name="群組 2">
            <a:extLst>
              <a:ext uri="{FF2B5EF4-FFF2-40B4-BE49-F238E27FC236}">
                <a16:creationId xmlns:a16="http://schemas.microsoft.com/office/drawing/2014/main" id="{DB39A612-C343-4DA0-9533-CA163639566E}"/>
              </a:ext>
            </a:extLst>
          </p:cNvPr>
          <p:cNvGrpSpPr/>
          <p:nvPr/>
        </p:nvGrpSpPr>
        <p:grpSpPr>
          <a:xfrm>
            <a:off x="7470254" y="3962277"/>
            <a:ext cx="4656687" cy="3042721"/>
            <a:chOff x="7470254" y="3962277"/>
            <a:chExt cx="4656687" cy="3042721"/>
          </a:xfrm>
        </p:grpSpPr>
        <p:pic>
          <p:nvPicPr>
            <p:cNvPr id="21" name="Shape 524">
              <a:extLst>
                <a:ext uri="{FF2B5EF4-FFF2-40B4-BE49-F238E27FC236}">
                  <a16:creationId xmlns:a16="http://schemas.microsoft.com/office/drawing/2014/main" id="{81895EC7-6BCF-4DEE-9E98-13CC2BB5273A}"/>
                </a:ext>
              </a:extLst>
            </p:cNvPr>
            <p:cNvPicPr preferRelativeResize="0"/>
            <p:nvPr/>
          </p:nvPicPr>
          <p:blipFill rotWithShape="1">
            <a:blip r:embed="rId9">
              <a:alphaModFix/>
            </a:blip>
            <a:srcRect/>
            <a:stretch/>
          </p:blipFill>
          <p:spPr>
            <a:xfrm>
              <a:off x="7470254" y="3962277"/>
              <a:ext cx="4656687" cy="3042721"/>
            </a:xfrm>
            <a:prstGeom prst="rect">
              <a:avLst/>
            </a:prstGeom>
            <a:noFill/>
            <a:ln>
              <a:noFill/>
            </a:ln>
            <a:effectLst>
              <a:outerShdw blurRad="50800" dist="38100" dir="2700000" algn="tl" rotWithShape="0">
                <a:prstClr val="black">
                  <a:alpha val="40000"/>
                </a:prstClr>
              </a:outerShdw>
            </a:effectLst>
          </p:spPr>
        </p:pic>
        <p:pic>
          <p:nvPicPr>
            <p:cNvPr id="27" name="Picture 6" descr="A picture containing photo, different, wall&#10;&#10;Description generated with very high confidence">
              <a:extLst>
                <a:ext uri="{FF2B5EF4-FFF2-40B4-BE49-F238E27FC236}">
                  <a16:creationId xmlns:a16="http://schemas.microsoft.com/office/drawing/2014/main" id="{CD61873C-0ECF-1A43-8B15-F0BAA385800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75324" y="4126318"/>
              <a:ext cx="3806230" cy="2145570"/>
            </a:xfrm>
            <a:prstGeom prst="rect">
              <a:avLst/>
            </a:prstGeom>
          </p:spPr>
        </p:pic>
      </p:grpSp>
    </p:spTree>
    <p:extLst>
      <p:ext uri="{BB962C8B-B14F-4D97-AF65-F5344CB8AC3E}">
        <p14:creationId xmlns:p14="http://schemas.microsoft.com/office/powerpoint/2010/main" val="1678823316"/>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F01332D9-3D8A-6540-95AF-B9DF4FB0AC2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462011" y="2190045"/>
            <a:ext cx="6669076" cy="3733690"/>
          </a:xfrm>
          <a:prstGeom prst="roundRect">
            <a:avLst>
              <a:gd name="adj" fmla="val 3818"/>
            </a:avLst>
          </a:prstGeom>
          <a:solidFill>
            <a:srgbClr val="FFFFFF">
              <a:shade val="85000"/>
            </a:srgbClr>
          </a:solidFill>
          <a:ln>
            <a:noFill/>
          </a:ln>
          <a:effectLst/>
        </p:spPr>
      </p:pic>
      <p:sp>
        <p:nvSpPr>
          <p:cNvPr id="2" name="標題 1">
            <a:extLst>
              <a:ext uri="{FF2B5EF4-FFF2-40B4-BE49-F238E27FC236}">
                <a16:creationId xmlns:a16="http://schemas.microsoft.com/office/drawing/2014/main" id="{2A2684F1-E37C-FF4E-88FE-60F1943F4CA0}"/>
              </a:ext>
            </a:extLst>
          </p:cNvPr>
          <p:cNvSpPr>
            <a:spLocks noGrp="1"/>
          </p:cNvSpPr>
          <p:nvPr>
            <p:ph type="title"/>
          </p:nvPr>
        </p:nvSpPr>
        <p:spPr/>
        <p:txBody>
          <a:bodyPr>
            <a:noAutofit/>
          </a:bodyPr>
          <a:lstStyle/>
          <a:p>
            <a:r>
              <a:rPr lang="en-US" altLang="zh-TW" sz="3600">
                <a:latin typeface="Arial" panose="020B0604020202020204" pitchFamily="34" charset="0"/>
                <a:sym typeface="Arial" panose="020B0604020202020204" pitchFamily="34" charset="0"/>
              </a:rPr>
              <a:t>4C/8T 2.2GHz for</a:t>
            </a:r>
            <a:r>
              <a:rPr lang="en-US" altLang="zh-TW" sz="3600">
                <a:latin typeface="Arial" panose="020B0604020202020204" pitchFamily="34" charset="0"/>
                <a:cs typeface="Arial" panose="020B0604020202020204" pitchFamily="34" charset="0"/>
              </a:rPr>
              <a:t> Virtualization Station to run </a:t>
            </a:r>
            <a:br>
              <a:rPr lang="en-US" altLang="zh-TW" sz="3600">
                <a:latin typeface="Arial" panose="020B0604020202020204" pitchFamily="34" charset="0"/>
                <a:cs typeface="Arial" panose="020B0604020202020204" pitchFamily="34" charset="0"/>
              </a:rPr>
            </a:br>
            <a:r>
              <a:rPr lang="en-US" altLang="zh-TW" sz="3600">
                <a:latin typeface="Arial" panose="020B0604020202020204" pitchFamily="34" charset="0"/>
                <a:cs typeface="Arial" panose="020B0604020202020204" pitchFamily="34" charset="0"/>
              </a:rPr>
              <a:t>guest OSes and save additional hypervisor costs</a:t>
            </a:r>
            <a:endParaRPr lang="zh-TW" altLang="en-US" sz="3600">
              <a:latin typeface="Arial" panose="020B0604020202020204" pitchFamily="34" charset="0"/>
              <a:sym typeface="Arial" panose="020B0604020202020204" pitchFamily="34" charset="0"/>
            </a:endParaRPr>
          </a:p>
        </p:txBody>
      </p:sp>
      <p:sp>
        <p:nvSpPr>
          <p:cNvPr id="6" name="矩形 5">
            <a:extLst>
              <a:ext uri="{FF2B5EF4-FFF2-40B4-BE49-F238E27FC236}">
                <a16:creationId xmlns:a16="http://schemas.microsoft.com/office/drawing/2014/main" id="{1291DE47-6C2C-294D-8CD4-A57C077C545A}"/>
              </a:ext>
            </a:extLst>
          </p:cNvPr>
          <p:cNvSpPr/>
          <p:nvPr/>
        </p:nvSpPr>
        <p:spPr>
          <a:xfrm>
            <a:off x="660300" y="2205886"/>
            <a:ext cx="4466872" cy="1631216"/>
          </a:xfrm>
          <a:prstGeom prst="rect">
            <a:avLst/>
          </a:prstGeom>
        </p:spPr>
        <p:txBody>
          <a:bodyPr wrap="square" anchor="t">
            <a:spAutoFit/>
          </a:bodyPr>
          <a:lstStyle/>
          <a:p>
            <a:r>
              <a:rPr lang="en-US" altLang="zh-TW" sz="2000">
                <a:latin typeface="Arial" panose="020B0604020202020204" pitchFamily="34" charset="0"/>
                <a:ea typeface="+mn-lt"/>
                <a:cs typeface="Arial" panose="020B0604020202020204" pitchFamily="34" charset="0"/>
              </a:rPr>
              <a:t>With Virtualization Station, you can create multiple virtual machines to run various operating systems such as Windows, Linux, UNIX and Android on a QNAP NAS.</a:t>
            </a:r>
            <a:endParaRPr lang="zh-TW" altLang="en-US" sz="200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1B6CDE0A-49E8-4166-A721-802D4C4DBF46}"/>
              </a:ext>
            </a:extLst>
          </p:cNvPr>
          <p:cNvSpPr/>
          <p:nvPr/>
        </p:nvSpPr>
        <p:spPr>
          <a:xfrm>
            <a:off x="610333" y="3930346"/>
            <a:ext cx="4685568" cy="2584682"/>
          </a:xfrm>
          <a:prstGeom prst="rect">
            <a:avLst/>
          </a:prstGeom>
        </p:spPr>
        <p:txBody>
          <a:bodyPr wrap="square" anchor="t">
            <a:spAutoFit/>
          </a:bodyPr>
          <a:lstStyle/>
          <a:p>
            <a:pPr marL="285750" indent="-285750">
              <a:lnSpc>
                <a:spcPts val="2300"/>
              </a:lnSpc>
              <a:spcBef>
                <a:spcPts val="200"/>
              </a:spcBef>
              <a:buFont typeface="Arial"/>
              <a:buChar char="•"/>
            </a:pPr>
            <a:r>
              <a:rPr lang="zh-TW" altLang="en-US" sz="1600">
                <a:latin typeface="Arial" panose="020B0604020202020204" pitchFamily="34" charset="0"/>
                <a:ea typeface="微軟正黑體"/>
                <a:cs typeface="Arial" panose="020B0604020202020204" pitchFamily="34" charset="0"/>
              </a:rPr>
              <a:t>Operate VM via </a:t>
            </a:r>
            <a:r>
              <a:rPr lang="zh-TW" altLang="en-US" sz="1600" b="1">
                <a:solidFill>
                  <a:srgbClr val="C00000"/>
                </a:solidFill>
                <a:latin typeface="Arial" panose="020B0604020202020204" pitchFamily="34" charset="0"/>
                <a:ea typeface="微軟正黑體"/>
                <a:cs typeface="Arial" panose="020B0604020202020204" pitchFamily="34" charset="0"/>
              </a:rPr>
              <a:t>remote desktop</a:t>
            </a:r>
            <a:endParaRPr lang="zh-TW" altLang="en-US" sz="1600">
              <a:latin typeface="Arial" panose="020B0604020202020204" pitchFamily="34" charset="0"/>
              <a:ea typeface="微軟正黑體"/>
              <a:cs typeface="Arial" panose="020B0604020202020204" pitchFamily="34" charset="0"/>
            </a:endParaRPr>
          </a:p>
          <a:p>
            <a:pPr marL="285750" indent="-285750">
              <a:lnSpc>
                <a:spcPts val="2300"/>
              </a:lnSpc>
              <a:spcBef>
                <a:spcPts val="200"/>
              </a:spcBef>
              <a:buFont typeface="Arial"/>
              <a:buChar char="•"/>
            </a:pPr>
            <a:r>
              <a:rPr lang="zh-TW" altLang="en-US" sz="1600">
                <a:latin typeface="Arial" panose="020B0604020202020204" pitchFamily="34" charset="0"/>
                <a:ea typeface="微軟正黑體"/>
                <a:cs typeface="Arial" panose="020B0604020202020204" pitchFamily="34" charset="0"/>
              </a:rPr>
              <a:t>VM Import/Export</a:t>
            </a:r>
          </a:p>
          <a:p>
            <a:pPr marL="285750" indent="-285750">
              <a:lnSpc>
                <a:spcPts val="2300"/>
              </a:lnSpc>
              <a:spcBef>
                <a:spcPts val="200"/>
              </a:spcBef>
              <a:buFont typeface="Arial"/>
              <a:buChar char="•"/>
            </a:pPr>
            <a:r>
              <a:rPr lang="zh-TW" altLang="zh-TW" sz="1600">
                <a:latin typeface="Arial" panose="020B0604020202020204" pitchFamily="34" charset="0"/>
                <a:ea typeface="+mn-lt"/>
                <a:cs typeface="Arial" panose="020B0604020202020204" pitchFamily="34" charset="0"/>
              </a:rPr>
              <a:t>VM backup and sn</a:t>
            </a:r>
            <a:r>
              <a:rPr lang="en-US" altLang="zh-TW" sz="1600" err="1">
                <a:latin typeface="Arial" panose="020B0604020202020204" pitchFamily="34" charset="0"/>
                <a:ea typeface="+mn-lt"/>
                <a:cs typeface="Arial" panose="020B0604020202020204" pitchFamily="34" charset="0"/>
              </a:rPr>
              <a:t>apshot</a:t>
            </a:r>
            <a:endParaRPr lang="en-US" altLang="zh-TW" sz="1600">
              <a:latin typeface="Arial" panose="020B0604020202020204" pitchFamily="34" charset="0"/>
              <a:ea typeface="微軟正黑體"/>
              <a:cs typeface="Arial" panose="020B0604020202020204" pitchFamily="34" charset="0"/>
            </a:endParaRPr>
          </a:p>
          <a:p>
            <a:pPr marL="285750" indent="-285750">
              <a:lnSpc>
                <a:spcPts val="2300"/>
              </a:lnSpc>
              <a:spcBef>
                <a:spcPts val="200"/>
              </a:spcBef>
              <a:buFont typeface="Arial"/>
              <a:buChar char="•"/>
            </a:pPr>
            <a:r>
              <a:rPr lang="en-US" altLang="zh-TW" sz="1600">
                <a:latin typeface="Arial" panose="020B0604020202020204" pitchFamily="34" charset="0"/>
                <a:ea typeface="微軟正黑體"/>
                <a:cs typeface="Arial" panose="020B0604020202020204" pitchFamily="34" charset="0"/>
              </a:rPr>
              <a:t>Virtual switch: support multiple network modes</a:t>
            </a:r>
          </a:p>
          <a:p>
            <a:pPr marL="285750" indent="-285750">
              <a:lnSpc>
                <a:spcPts val="2300"/>
              </a:lnSpc>
              <a:spcBef>
                <a:spcPts val="200"/>
              </a:spcBef>
              <a:buFont typeface="Arial"/>
              <a:buChar char="•"/>
            </a:pPr>
            <a:r>
              <a:rPr lang="en-US" altLang="zh-TW" sz="1600">
                <a:latin typeface="Arial" panose="020B0604020202020204" pitchFamily="34" charset="0"/>
                <a:ea typeface="微軟正黑體"/>
                <a:cs typeface="Arial" panose="020B0604020202020204" pitchFamily="34" charset="0"/>
              </a:rPr>
              <a:t>Support USB device connection</a:t>
            </a:r>
          </a:p>
          <a:p>
            <a:pPr marL="285750" indent="-285750">
              <a:lnSpc>
                <a:spcPts val="2300"/>
              </a:lnSpc>
              <a:spcBef>
                <a:spcPts val="200"/>
              </a:spcBef>
              <a:buClr>
                <a:schemeClr val="tx1"/>
              </a:buClr>
              <a:buFont typeface="Arial"/>
              <a:buChar char="•"/>
            </a:pPr>
            <a:r>
              <a:rPr lang="en-US" altLang="zh-TW" sz="1600" b="1">
                <a:solidFill>
                  <a:srgbClr val="C00000"/>
                </a:solidFill>
                <a:latin typeface="Arial" panose="020B0604020202020204" pitchFamily="34" charset="0"/>
                <a:ea typeface="微軟正黑體"/>
                <a:cs typeface="Arial" panose="020B0604020202020204" pitchFamily="34" charset="0"/>
              </a:rPr>
              <a:t>GPU passthrough </a:t>
            </a:r>
            <a:r>
              <a:rPr lang="en-US" altLang="zh-TW" sz="1600">
                <a:latin typeface="Arial" panose="020B0604020202020204" pitchFamily="34" charset="0"/>
                <a:ea typeface="微軟正黑體"/>
                <a:cs typeface="Arial" panose="020B0604020202020204" pitchFamily="34" charset="0"/>
              </a:rPr>
              <a:t>with an external graphics card for VM</a:t>
            </a:r>
          </a:p>
          <a:p>
            <a:pPr marL="285750" indent="-285750">
              <a:lnSpc>
                <a:spcPts val="2300"/>
              </a:lnSpc>
              <a:spcBef>
                <a:spcPts val="200"/>
              </a:spcBef>
              <a:buFont typeface="Arial"/>
              <a:buChar char="•"/>
            </a:pPr>
            <a:endParaRPr lang="en-US" altLang="zh-TW" sz="1600">
              <a:latin typeface="Arial" panose="020B0604020202020204" pitchFamily="34" charset="0"/>
              <a:ea typeface="微軟正黑體"/>
              <a:cs typeface="Arial" panose="020B0604020202020204" pitchFamily="34" charset="0"/>
            </a:endParaRPr>
          </a:p>
        </p:txBody>
      </p:sp>
      <p:pic>
        <p:nvPicPr>
          <p:cNvPr id="5" name="圖片 4" hidden="1">
            <a:extLst>
              <a:ext uri="{FF2B5EF4-FFF2-40B4-BE49-F238E27FC236}">
                <a16:creationId xmlns:a16="http://schemas.microsoft.com/office/drawing/2014/main" id="{B5145C5C-AEAF-0D42-98D1-6DB87EE77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908" y="5258389"/>
            <a:ext cx="1232719" cy="1275226"/>
          </a:xfrm>
          <a:prstGeom prst="rect">
            <a:avLst/>
          </a:prstGeom>
        </p:spPr>
      </p:pic>
      <p:pic>
        <p:nvPicPr>
          <p:cNvPr id="7" name="圖片 6">
            <a:extLst>
              <a:ext uri="{FF2B5EF4-FFF2-40B4-BE49-F238E27FC236}">
                <a16:creationId xmlns:a16="http://schemas.microsoft.com/office/drawing/2014/main" id="{3C576683-0EF6-4E77-8080-C625BDD709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4323" y="5074856"/>
            <a:ext cx="1233432" cy="1275226"/>
          </a:xfrm>
          <a:prstGeom prst="rect">
            <a:avLst/>
          </a:prstGeom>
        </p:spPr>
      </p:pic>
    </p:spTree>
    <p:extLst>
      <p:ext uri="{BB962C8B-B14F-4D97-AF65-F5344CB8AC3E}">
        <p14:creationId xmlns:p14="http://schemas.microsoft.com/office/powerpoint/2010/main" val="326993287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hidden="1">
            <a:extLst>
              <a:ext uri="{FF2B5EF4-FFF2-40B4-BE49-F238E27FC236}">
                <a16:creationId xmlns:a16="http://schemas.microsoft.com/office/drawing/2014/main" id="{5DF07548-BD33-4CF8-94CA-3E91D25FB5E3}"/>
              </a:ext>
            </a:extLst>
          </p:cNvPr>
          <p:cNvSpPr/>
          <p:nvPr/>
        </p:nvSpPr>
        <p:spPr>
          <a:xfrm rot="5400000">
            <a:off x="5290703" y="-3662443"/>
            <a:ext cx="1538022" cy="12119431"/>
          </a:xfrm>
          <a:prstGeom prst="roundRect">
            <a:avLst>
              <a:gd name="adj" fmla="val 0"/>
            </a:avLst>
          </a:prstGeom>
          <a:gradFill>
            <a:gsLst>
              <a:gs pos="0">
                <a:srgbClr val="F19500">
                  <a:alpha val="0"/>
                </a:srgbClr>
              </a:gs>
              <a:gs pos="44000">
                <a:srgbClr val="D43C00"/>
              </a:gs>
              <a:gs pos="100000">
                <a:srgbClr val="F19500">
                  <a:alpha val="0"/>
                </a:srgbClr>
              </a:gs>
              <a:gs pos="58000">
                <a:srgbClr val="E36900"/>
              </a:gs>
              <a:gs pos="79000">
                <a:srgbClr val="FFC000"/>
              </a:gs>
              <a:gs pos="25000">
                <a:srgbClr val="C00000"/>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圓角 10">
            <a:extLst>
              <a:ext uri="{FF2B5EF4-FFF2-40B4-BE49-F238E27FC236}">
                <a16:creationId xmlns:a16="http://schemas.microsoft.com/office/drawing/2014/main" id="{D1C70B5C-2B32-4122-BFD6-FE0BE5004D84}"/>
              </a:ext>
            </a:extLst>
          </p:cNvPr>
          <p:cNvSpPr/>
          <p:nvPr/>
        </p:nvSpPr>
        <p:spPr>
          <a:xfrm rot="5400000">
            <a:off x="7999208" y="80216"/>
            <a:ext cx="1070700" cy="6767678"/>
          </a:xfrm>
          <a:prstGeom prst="roundRect">
            <a:avLst>
              <a:gd name="adj" fmla="val 12996"/>
            </a:avLst>
          </a:prstGeom>
          <a:gradFill>
            <a:gsLst>
              <a:gs pos="40000">
                <a:srgbClr val="071B1A"/>
              </a:gs>
              <a:gs pos="100000">
                <a:srgbClr val="2FB3AB"/>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5B89A272-2A50-ED4D-8BAC-BF3BA2950FDD}"/>
              </a:ext>
            </a:extLst>
          </p:cNvPr>
          <p:cNvSpPr>
            <a:spLocks noGrp="1"/>
          </p:cNvSpPr>
          <p:nvPr>
            <p:ph type="title"/>
          </p:nvPr>
        </p:nvSpPr>
        <p:spPr/>
        <p:txBody>
          <a:bodyPr>
            <a:normAutofit/>
          </a:bodyPr>
          <a:lstStyle/>
          <a:p>
            <a:r>
              <a:rPr lang="en-US" altLang="zh-TW" sz="3600">
                <a:latin typeface="Arial" panose="020B0604020202020204" pitchFamily="34" charset="0"/>
                <a:cs typeface="Arial" panose="020B0604020202020204" pitchFamily="34" charset="0"/>
                <a:sym typeface="Arial" panose="020B0604020202020204" pitchFamily="34" charset="0"/>
              </a:rPr>
              <a:t>Go beyond your creativity with Container Station</a:t>
            </a:r>
            <a:br>
              <a:rPr lang="zh-TW" altLang="en-US" sz="3600">
                <a:latin typeface="Arial" panose="020B0604020202020204" pitchFamily="34" charset="0"/>
                <a:cs typeface="Arial" panose="020B0604020202020204" pitchFamily="34" charset="0"/>
                <a:sym typeface="Arial" panose="020B0604020202020204" pitchFamily="34" charset="0"/>
              </a:rPr>
            </a:br>
            <a:r>
              <a:rPr lang="en-US" altLang="zh-CN" sz="3600">
                <a:latin typeface="Arial" panose="020B0604020202020204" pitchFamily="34" charset="0"/>
                <a:cs typeface="Arial" panose="020B0604020202020204" pitchFamily="34" charset="0"/>
                <a:sym typeface="Arial" panose="020B0604020202020204" pitchFamily="34" charset="0"/>
              </a:rPr>
              <a:t>for a x86 Quad-core NAS with up to 64 GB RAM</a:t>
            </a:r>
            <a:endParaRPr lang="zh-TW" altLang="en-US" sz="3600" b="0">
              <a:latin typeface="Arial" panose="020B0604020202020204" pitchFamily="34" charset="0"/>
              <a:cs typeface="Arial" panose="020B0604020202020204" pitchFamily="34" charset="0"/>
              <a:sym typeface="Arial" panose="020B0604020202020204" pitchFamily="34" charset="0"/>
            </a:endParaRPr>
          </a:p>
        </p:txBody>
      </p:sp>
      <p:sp>
        <p:nvSpPr>
          <p:cNvPr id="12" name="內容版面配置區 2">
            <a:extLst>
              <a:ext uri="{FF2B5EF4-FFF2-40B4-BE49-F238E27FC236}">
                <a16:creationId xmlns:a16="http://schemas.microsoft.com/office/drawing/2014/main" id="{79EB4596-88D8-084F-BA62-8D1FF4334BA9}"/>
              </a:ext>
            </a:extLst>
          </p:cNvPr>
          <p:cNvSpPr txBox="1">
            <a:spLocks/>
          </p:cNvSpPr>
          <p:nvPr/>
        </p:nvSpPr>
        <p:spPr>
          <a:xfrm>
            <a:off x="6625733" y="1859327"/>
            <a:ext cx="5082936" cy="704654"/>
          </a:xfrm>
          <a:prstGeom prst="rect">
            <a:avLst/>
          </a:prstGeom>
        </p:spPr>
        <p:txBody>
          <a:bodyPr vert="horz" lIns="121920" tIns="60960" rIns="121920" bIns="60960" rtlCol="0" anchor="t">
            <a:noAutofit/>
          </a:bodyPr>
          <a:lstStyle/>
          <a:p>
            <a:pPr>
              <a:defRPr/>
            </a:pPr>
            <a:r>
              <a:rPr 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Easily import/export containers</a:t>
            </a:r>
            <a:endPar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defRPr/>
            </a:pP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Imports images or containers from PC or NAS</a:t>
            </a:r>
            <a:endPar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defTabSz="1219170">
              <a:defRPr/>
            </a:pP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Exports im</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ag</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es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containers to NAS as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kup</a:t>
            </a:r>
            <a:endPar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39395" indent="-456565" defTabSz="1219170">
              <a:defRPr/>
            </a:pPr>
            <a:endParaRPr lang="zh-TW" altLang="en-US" sz="1600" b="1">
              <a:solidFill>
                <a:srgbClr val="D6FF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39395" indent="-456565" defTabSz="1219170">
              <a:buFont typeface="Arial" pitchFamily="34" charset="0"/>
              <a:buChar char="•"/>
              <a:defRPr/>
            </a:pPr>
            <a:endPar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內容版面配置區 2">
            <a:extLst>
              <a:ext uri="{FF2B5EF4-FFF2-40B4-BE49-F238E27FC236}">
                <a16:creationId xmlns:a16="http://schemas.microsoft.com/office/drawing/2014/main" id="{1DDD565A-0A91-4D42-9263-228EA85386AE}"/>
              </a:ext>
            </a:extLst>
          </p:cNvPr>
          <p:cNvSpPr txBox="1">
            <a:spLocks/>
          </p:cNvSpPr>
          <p:nvPr/>
        </p:nvSpPr>
        <p:spPr>
          <a:xfrm>
            <a:off x="8534558" y="3051826"/>
            <a:ext cx="3657442" cy="632571"/>
          </a:xfrm>
          <a:prstGeom prst="rect">
            <a:avLst/>
          </a:prstGeom>
        </p:spPr>
        <p:txBody>
          <a:bodyPr vert="horz" lIns="121920" tIns="60960" rIns="121920" bIns="60960" rtlCol="0" anchor="t">
            <a:noAutofit/>
          </a:bodyPr>
          <a:lstStyle/>
          <a:p>
            <a:pPr defTabSz="1219170">
              <a:defRPr/>
            </a:pPr>
            <a:r>
              <a:rPr lang="zh-TW" sz="16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Built-in Docker Hub Marketplace</a:t>
            </a:r>
            <a:endParaRPr lang="zh-TW" sz="1400">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defTabSz="1219170">
              <a:defRPr/>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Easily</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down</a:t>
            </a:r>
            <a:r>
              <a:rPr 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loadable tools</a:t>
            </a:r>
            <a:endParaRPr lang="zh-TW" altLang="en-US" sz="1600" b="1">
              <a:solidFill>
                <a:srgbClr val="D6FF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內容版面配置區 2">
            <a:extLst>
              <a:ext uri="{FF2B5EF4-FFF2-40B4-BE49-F238E27FC236}">
                <a16:creationId xmlns:a16="http://schemas.microsoft.com/office/drawing/2014/main" id="{0D4F4EB6-D024-8C4C-90CB-989C89FDE4F6}"/>
              </a:ext>
            </a:extLst>
          </p:cNvPr>
          <p:cNvSpPr txBox="1">
            <a:spLocks/>
          </p:cNvSpPr>
          <p:nvPr/>
        </p:nvSpPr>
        <p:spPr>
          <a:xfrm>
            <a:off x="483331" y="1859327"/>
            <a:ext cx="6176088" cy="952119"/>
          </a:xfrm>
          <a:prstGeom prst="rect">
            <a:avLst/>
          </a:prstGeom>
        </p:spPr>
        <p:txBody>
          <a:bodyPr vert="horz" lIns="121920" tIns="60960" rIns="121920" bIns="60960" rtlCol="0" anchor="t">
            <a:noAutofit/>
          </a:bodyPr>
          <a:lstStyle/>
          <a:p>
            <a:pPr defTabSz="1219170">
              <a:defRPr/>
            </a:pPr>
            <a:r>
              <a:rPr 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AI, IoT, Commonly-used Container Recommendation</a:t>
            </a:r>
            <a:endPar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180000" indent="-180000" defTabSz="1219170">
              <a:defRPr/>
            </a:pP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One-click installation wizard helps you quickly set</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up</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containers</a:t>
            </a:r>
            <a:endParaRPr 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180000" indent="-180000" defTabSz="1219170">
              <a:defRPr/>
            </a:pP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Supports Docker Compose YAML fo</a:t>
            </a:r>
            <a:r>
              <a:rPr lang="en-US" altLang="zh-TW"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rmat</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create</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a:t>
            </a:r>
            <a:r>
              <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cations</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5" name="圖片 14">
            <a:extLst>
              <a:ext uri="{FF2B5EF4-FFF2-40B4-BE49-F238E27FC236}">
                <a16:creationId xmlns:a16="http://schemas.microsoft.com/office/drawing/2014/main" id="{268E2439-DC95-BE43-870D-C5EFC04194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376" y="2928705"/>
            <a:ext cx="8159182" cy="4210575"/>
          </a:xfrm>
          <a:prstGeom prst="roundRect">
            <a:avLst>
              <a:gd name="adj" fmla="val 1113"/>
            </a:avLst>
          </a:prstGeom>
          <a:solidFill>
            <a:srgbClr val="FFFFFF">
              <a:shade val="85000"/>
            </a:srgbClr>
          </a:solidFill>
          <a:ln>
            <a:noFill/>
          </a:ln>
          <a:effectLst/>
        </p:spPr>
      </p:pic>
      <p:pic>
        <p:nvPicPr>
          <p:cNvPr id="5" name="圖片 4" descr="Image 8.png">
            <a:extLst>
              <a:ext uri="{FF2B5EF4-FFF2-40B4-BE49-F238E27FC236}">
                <a16:creationId xmlns:a16="http://schemas.microsoft.com/office/drawing/2014/main" id="{D1345755-82E5-764E-B4A6-A0FFA0F91265}"/>
              </a:ext>
            </a:extLst>
          </p:cNvPr>
          <p:cNvPicPr>
            <a:picLocks noChangeAspect="1"/>
          </p:cNvPicPr>
          <p:nvPr/>
        </p:nvPicPr>
        <p:blipFill>
          <a:blip r:embed="rId4" cstate="print"/>
          <a:stretch>
            <a:fillRect/>
          </a:stretch>
        </p:blipFill>
        <p:spPr>
          <a:xfrm>
            <a:off x="6783387" y="3765078"/>
            <a:ext cx="5135010" cy="3166787"/>
          </a:xfrm>
          <a:prstGeom prst="roundRect">
            <a:avLst>
              <a:gd name="adj" fmla="val 2542"/>
            </a:avLst>
          </a:prstGeom>
        </p:spPr>
      </p:pic>
    </p:spTree>
    <p:extLst>
      <p:ext uri="{BB962C8B-B14F-4D97-AF65-F5344CB8AC3E}">
        <p14:creationId xmlns:p14="http://schemas.microsoft.com/office/powerpoint/2010/main" val="39760650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96D94293-948A-496D-AA99-42F268E656C9}"/>
              </a:ext>
            </a:extLst>
          </p:cNvPr>
          <p:cNvSpPr/>
          <p:nvPr/>
        </p:nvSpPr>
        <p:spPr>
          <a:xfrm rot="16200000">
            <a:off x="5700222" y="380988"/>
            <a:ext cx="780692" cy="121811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p:txBody>
          <a:bodyPr>
            <a:normAutofit/>
          </a:bodyPr>
          <a:lstStyle/>
          <a:p>
            <a:r>
              <a:rPr lang="en-US" altLang="zh-TW" sz="3600" err="1">
                <a:latin typeface="Arial" panose="020B0604020202020204" pitchFamily="34" charset="0"/>
                <a:cs typeface="Arial" panose="020B0604020202020204" pitchFamily="34" charset="0"/>
              </a:rPr>
              <a:t>HybridMount</a:t>
            </a:r>
            <a:r>
              <a:rPr lang="en-US" altLang="zh-TW" sz="3600">
                <a:latin typeface="Arial" panose="020B0604020202020204" pitchFamily="34" charset="0"/>
                <a:cs typeface="Arial" panose="020B0604020202020204" pitchFamily="34" charset="0"/>
              </a:rPr>
              <a:t> provides two modes for</a:t>
            </a:r>
            <a:br>
              <a:rPr lang="en-US" altLang="zh-TW" sz="3600">
                <a:latin typeface="Arial" panose="020B0604020202020204" pitchFamily="34" charset="0"/>
                <a:cs typeface="Arial" panose="020B0604020202020204" pitchFamily="34" charset="0"/>
              </a:rPr>
            </a:br>
            <a:r>
              <a:rPr lang="en-US" altLang="zh-TW" sz="3600">
                <a:latin typeface="Arial" panose="020B0604020202020204" pitchFamily="34" charset="0"/>
                <a:cs typeface="Arial" panose="020B0604020202020204" pitchFamily="34" charset="0"/>
              </a:rPr>
              <a:t>file-based cloud storage gateway</a:t>
            </a:r>
            <a:endParaRPr lang="zh-TW" altLang="en-US" sz="3600">
              <a:latin typeface="Arial" panose="020B0604020202020204" pitchFamily="34" charset="0"/>
              <a:sym typeface="Arial" panose="020B0604020202020204" pitchFamily="34" charset="0"/>
            </a:endParaRPr>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2571992318"/>
              </p:ext>
            </p:extLst>
          </p:nvPr>
        </p:nvGraphicFramePr>
        <p:xfrm>
          <a:off x="1023453" y="1661103"/>
          <a:ext cx="8299213" cy="4589161"/>
        </p:xfrm>
        <a:graphic>
          <a:graphicData uri="http://schemas.openxmlformats.org/drawingml/2006/table">
            <a:tbl>
              <a:tblPr firstRow="1" bandRow="1"/>
              <a:tblGrid>
                <a:gridCol w="2137889">
                  <a:extLst>
                    <a:ext uri="{9D8B030D-6E8A-4147-A177-3AD203B41FA5}">
                      <a16:colId xmlns:a16="http://schemas.microsoft.com/office/drawing/2014/main" val="1342336146"/>
                    </a:ext>
                  </a:extLst>
                </a:gridCol>
                <a:gridCol w="2921685">
                  <a:extLst>
                    <a:ext uri="{9D8B030D-6E8A-4147-A177-3AD203B41FA5}">
                      <a16:colId xmlns:a16="http://schemas.microsoft.com/office/drawing/2014/main" val="3829529322"/>
                    </a:ext>
                  </a:extLst>
                </a:gridCol>
                <a:gridCol w="3239639">
                  <a:extLst>
                    <a:ext uri="{9D8B030D-6E8A-4147-A177-3AD203B41FA5}">
                      <a16:colId xmlns:a16="http://schemas.microsoft.com/office/drawing/2014/main" val="3150085459"/>
                    </a:ext>
                  </a:extLst>
                </a:gridCol>
              </a:tblGrid>
              <a:tr h="580435">
                <a:tc>
                  <a:txBody>
                    <a:bodyPr/>
                    <a:lstStyle/>
                    <a:p>
                      <a:pPr marL="0" marR="0" lvl="0" indent="0" algn="ctr" defTabSz="914400" rtl="0" eaLnBrk="1" latinLnBrk="0" hangingPunct="1">
                        <a:spcBef>
                          <a:spcPts val="0"/>
                        </a:spcBef>
                        <a:spcAft>
                          <a:spcPts val="0"/>
                        </a:spcAft>
                        <a:buNone/>
                      </a:pPr>
                      <a:endParaRPr lang="en-US" altLang="en-US" sz="18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7999" marR="107999"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54000">
                          <a:srgbClr val="D44100"/>
                        </a:gs>
                        <a:gs pos="0">
                          <a:srgbClr val="C50E00"/>
                        </a:gs>
                        <a:gs pos="100000">
                          <a:srgbClr val="FFCC00"/>
                        </a:gs>
                      </a:gsLst>
                      <a:lin ang="2700000" scaled="0"/>
                    </a:gradFill>
                  </a:tcPr>
                </a:tc>
                <a:tc>
                  <a:txBody>
                    <a:bodyPr/>
                    <a:lstStyle/>
                    <a:p>
                      <a:pPr marL="0" lvl="0" algn="ctr" defTabSz="914400" rtl="0" eaLnBrk="1" latinLnBrk="0" hangingPunct="1">
                        <a:buNone/>
                      </a:pPr>
                      <a:r>
                        <a:rPr lang="af-ZA" altLang="zh-TW" sz="18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File Station</a:t>
                      </a:r>
                      <a:r>
                        <a:rPr lang="zh-TW" altLang="en-US" sz="18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8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Mount</a:t>
                      </a:r>
                      <a:endParaRPr lang="zh-TW" altLang="en-US" sz="18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75786" marR="75786" marT="40495" marB="404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54000">
                          <a:srgbClr val="D44100"/>
                        </a:gs>
                        <a:gs pos="0">
                          <a:srgbClr val="C50E00"/>
                        </a:gs>
                        <a:gs pos="100000">
                          <a:srgbClr val="FFCC00"/>
                        </a:gs>
                      </a:gsLst>
                      <a:lin ang="2700000" scaled="0"/>
                    </a:gradFill>
                  </a:tcPr>
                </a:tc>
                <a:tc>
                  <a:txBody>
                    <a:bodyPr/>
                    <a:lstStyle/>
                    <a:p>
                      <a:pPr marL="0" lvl="0" algn="ctr" defTabSz="914400" rtl="0" eaLnBrk="1" latinLnBrk="0" hangingPunct="1">
                        <a:buNone/>
                      </a:pPr>
                      <a:r>
                        <a:rPr lang="en-US" altLang="zh-TW" sz="18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File Cloud Gateway</a:t>
                      </a:r>
                      <a:endParaRPr lang="zh-TW" altLang="en-US" sz="18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78943" marR="78943" marT="168731" marB="168731"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gradFill>
                      <a:gsLst>
                        <a:gs pos="54000">
                          <a:srgbClr val="D44100"/>
                        </a:gs>
                        <a:gs pos="0">
                          <a:srgbClr val="C50E00"/>
                        </a:gs>
                        <a:gs pos="100000">
                          <a:srgbClr val="FFCC00"/>
                        </a:gs>
                      </a:gsLst>
                      <a:lin ang="2700000" scaled="0"/>
                    </a:gradFill>
                  </a:tcPr>
                </a:tc>
                <a:extLst>
                  <a:ext uri="{0D108BD9-81ED-4DB2-BD59-A6C34878D82A}">
                    <a16:rowId xmlns:a16="http://schemas.microsoft.com/office/drawing/2014/main" val="2364017304"/>
                  </a:ext>
                </a:extLst>
              </a:tr>
              <a:tr h="677263">
                <a:tc>
                  <a:txBody>
                    <a:bodyPr/>
                    <a:lstStyle/>
                    <a:p>
                      <a:pPr lvl="0" algn="ctr">
                        <a:lnSpc>
                          <a:spcPct val="100000"/>
                        </a:lnSpc>
                        <a:spcBef>
                          <a:spcPts val="0"/>
                        </a:spcBef>
                        <a:spcAft>
                          <a:spcPts val="0"/>
                        </a:spcAft>
                        <a:buNone/>
                      </a:pPr>
                      <a:r>
                        <a:rPr lang="en-US" altLang="zh-TW" sz="1400" b="1" noProof="0">
                          <a:solidFill>
                            <a:schemeClr val="bg1"/>
                          </a:solidFill>
                          <a:latin typeface="Arial" panose="020B0604020202020204" pitchFamily="34" charset="0"/>
                          <a:cs typeface="Arial" panose="020B0604020202020204" pitchFamily="34" charset="0"/>
                        </a:rPr>
                        <a:t>Setup Method</a:t>
                      </a:r>
                      <a:endParaRPr lang="zh-TW" altLang="en-US" sz="1400" b="1">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tc>
                  <a:txBody>
                    <a:bodyPr/>
                    <a:lstStyle/>
                    <a:p>
                      <a:pPr lvl="0" algn="ctr">
                        <a:lnSpc>
                          <a:spcPct val="100000"/>
                        </a:lnSpc>
                        <a:spcBef>
                          <a:spcPts val="0"/>
                        </a:spcBef>
                        <a:spcAft>
                          <a:spcPts val="0"/>
                        </a:spcAft>
                        <a:buNone/>
                      </a:pPr>
                      <a:r>
                        <a:rPr lang="en-US" sz="1400" noProof="0">
                          <a:solidFill>
                            <a:schemeClr val="bg1"/>
                          </a:solidFill>
                          <a:latin typeface="Arial" panose="020B0604020202020204" pitchFamily="34" charset="0"/>
                          <a:cs typeface="Arial" panose="020B0604020202020204" pitchFamily="34" charset="0"/>
                        </a:rPr>
                        <a:t>Mount cloud drives</a:t>
                      </a:r>
                      <a:endParaRPr lang="en-US" altLang="zh-TW"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tc>
                  <a:txBody>
                    <a:bodyPr/>
                    <a:lstStyle/>
                    <a:p>
                      <a:pPr lvl="0" algn="ctr">
                        <a:lnSpc>
                          <a:spcPct val="100000"/>
                        </a:lnSpc>
                        <a:spcBef>
                          <a:spcPts val="0"/>
                        </a:spcBef>
                        <a:spcAft>
                          <a:spcPts val="0"/>
                        </a:spcAft>
                        <a:buNone/>
                      </a:pPr>
                      <a:r>
                        <a:rPr lang="en-US" altLang="zh-TW" sz="1400" noProof="0">
                          <a:solidFill>
                            <a:schemeClr val="bg1"/>
                          </a:solidFill>
                          <a:latin typeface="Arial" panose="020B0604020202020204" pitchFamily="34" charset="0"/>
                          <a:cs typeface="Arial" panose="020B0604020202020204" pitchFamily="34" charset="0"/>
                        </a:rPr>
                        <a:t>Select “File Cloud Gateway” mode and create a dedicated cache space</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extLst>
                  <a:ext uri="{0D108BD9-81ED-4DB2-BD59-A6C34878D82A}">
                    <a16:rowId xmlns:a16="http://schemas.microsoft.com/office/drawing/2014/main" val="4105057157"/>
                  </a:ext>
                </a:extLst>
              </a:tr>
              <a:tr h="677263">
                <a:tc>
                  <a:txBody>
                    <a:bodyPr/>
                    <a:lstStyle/>
                    <a:p>
                      <a:pPr lvl="0" algn="ctr">
                        <a:buNone/>
                      </a:pPr>
                      <a:r>
                        <a:rPr lang="zh-TW" altLang="en-US" sz="1400" b="1">
                          <a:solidFill>
                            <a:schemeClr val="bg1"/>
                          </a:solidFill>
                          <a:latin typeface="Arial" panose="020B0604020202020204" pitchFamily="34" charset="0"/>
                          <a:cs typeface="Arial" panose="020B0604020202020204" pitchFamily="34" charset="0"/>
                        </a:rPr>
                        <a:t>Connections</a:t>
                      </a: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tc>
                  <a:txBody>
                    <a:bodyPr/>
                    <a:lstStyle/>
                    <a:p>
                      <a:pPr lvl="0" algn="ctr">
                        <a:buNone/>
                      </a:pPr>
                      <a:r>
                        <a:rPr lang="zh-TW" altLang="en-US" sz="1400">
                          <a:solidFill>
                            <a:schemeClr val="bg1"/>
                          </a:solidFill>
                          <a:latin typeface="Arial" panose="020B0604020202020204" pitchFamily="34" charset="0"/>
                          <a:cs typeface="Arial" panose="020B0604020202020204" pitchFamily="34" charset="0"/>
                        </a:rPr>
                        <a:t>No limit</a:t>
                      </a: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tc>
                  <a:txBody>
                    <a:bodyPr/>
                    <a:lstStyle/>
                    <a:p>
                      <a:pPr lvl="0" algn="ctr">
                        <a:lnSpc>
                          <a:spcPct val="100000"/>
                        </a:lnSpc>
                        <a:spcBef>
                          <a:spcPts val="0"/>
                        </a:spcBef>
                        <a:spcAft>
                          <a:spcPts val="0"/>
                        </a:spcAft>
                        <a:buNone/>
                      </a:pPr>
                      <a:r>
                        <a:rPr lang="en-US" altLang="zh-TW" sz="1400" noProof="0">
                          <a:solidFill>
                            <a:schemeClr val="bg1"/>
                          </a:solidFill>
                          <a:latin typeface="Arial" panose="020B0604020202020204" pitchFamily="34" charset="0"/>
                          <a:cs typeface="Arial" panose="020B0604020202020204" pitchFamily="34" charset="0"/>
                        </a:rPr>
                        <a:t>2 free</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and</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perpetual</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connections.</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Purchase</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license</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for</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more</a:t>
                      </a:r>
                      <a:r>
                        <a:rPr lang="zh-TW" altLang="en-US" sz="1400" noProof="0">
                          <a:solidFill>
                            <a:schemeClr val="bg1"/>
                          </a:solidFill>
                          <a:latin typeface="Arial" panose="020B0604020202020204" pitchFamily="34" charset="0"/>
                          <a:cs typeface="Arial" panose="020B0604020202020204" pitchFamily="34" charset="0"/>
                        </a:rPr>
                        <a:t> </a:t>
                      </a:r>
                      <a:r>
                        <a:rPr lang="en-US" altLang="zh-TW" sz="1400" noProof="0">
                          <a:solidFill>
                            <a:schemeClr val="bg1"/>
                          </a:solidFill>
                          <a:latin typeface="Arial" panose="020B0604020202020204" pitchFamily="34" charset="0"/>
                          <a:cs typeface="Arial" panose="020B0604020202020204" pitchFamily="34" charset="0"/>
                        </a:rPr>
                        <a:t>connections</a:t>
                      </a:r>
                      <a:endParaRPr lang="zh-TW" altLang="en-US" sz="1400" noProof="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extLst>
                  <a:ext uri="{0D108BD9-81ED-4DB2-BD59-A6C34878D82A}">
                    <a16:rowId xmlns:a16="http://schemas.microsoft.com/office/drawing/2014/main" val="1886247581"/>
                  </a:ext>
                </a:extLst>
              </a:tr>
              <a:tr h="434290">
                <a:tc>
                  <a:txBody>
                    <a:bodyPr/>
                    <a:lstStyle/>
                    <a:p>
                      <a:pPr lvl="0" algn="ctr">
                        <a:lnSpc>
                          <a:spcPct val="100000"/>
                        </a:lnSpc>
                        <a:spcBef>
                          <a:spcPts val="0"/>
                        </a:spcBef>
                        <a:spcAft>
                          <a:spcPts val="0"/>
                        </a:spcAft>
                        <a:buNone/>
                      </a:pPr>
                      <a:r>
                        <a:rPr lang="en-US" altLang="zh-TW" sz="1400" b="1" noProof="0">
                          <a:solidFill>
                            <a:schemeClr val="bg1"/>
                          </a:solidFill>
                          <a:latin typeface="Arial" panose="020B0604020202020204" pitchFamily="34" charset="0"/>
                          <a:cs typeface="Arial" panose="020B0604020202020204" pitchFamily="34" charset="0"/>
                        </a:rPr>
                        <a:t>Access Performance</a:t>
                      </a:r>
                      <a:endParaRPr lang="zh-TW" altLang="en-US" sz="1400" b="1">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tc>
                  <a:txBody>
                    <a:bodyPr/>
                    <a:lstStyle/>
                    <a:p>
                      <a:pPr lvl="0" algn="ctr">
                        <a:buNone/>
                      </a:pPr>
                      <a:r>
                        <a:rPr lang="zh-TW" altLang="en-US" sz="1400">
                          <a:solidFill>
                            <a:schemeClr val="bg1"/>
                          </a:solidFill>
                          <a:latin typeface="Arial" panose="020B0604020202020204" pitchFamily="34" charset="0"/>
                          <a:cs typeface="Arial" panose="020B0604020202020204" pitchFamily="34" charset="0"/>
                        </a:rPr>
                        <a:t>Depends on network speed</a:t>
                      </a: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tc>
                  <a:txBody>
                    <a:bodyPr/>
                    <a:lstStyle/>
                    <a:p>
                      <a:pPr lvl="0" algn="ctr">
                        <a:buNone/>
                      </a:pPr>
                      <a:r>
                        <a:rPr lang="zh-TW" altLang="en-US" sz="1400">
                          <a:solidFill>
                            <a:schemeClr val="bg1"/>
                          </a:solidFill>
                          <a:latin typeface="Arial" panose="020B0604020202020204" pitchFamily="34" charset="0"/>
                          <a:cs typeface="Arial" panose="020B0604020202020204" pitchFamily="34" charset="0"/>
                        </a:rPr>
                        <a:t>High performance </a:t>
                      </a:r>
                      <a:r>
                        <a:rPr lang="en-US" altLang="zh-TW" sz="1400">
                          <a:solidFill>
                            <a:schemeClr val="bg1"/>
                          </a:solidFill>
                          <a:latin typeface="Arial" panose="020B0604020202020204" pitchFamily="34" charset="0"/>
                          <a:cs typeface="Arial" panose="020B0604020202020204" pitchFamily="34" charset="0"/>
                        </a:rPr>
                        <a:t>thanks to </a:t>
                      </a:r>
                      <a:r>
                        <a:rPr lang="zh-TW" altLang="en-US" sz="1400">
                          <a:solidFill>
                            <a:schemeClr val="bg1"/>
                          </a:solidFill>
                          <a:latin typeface="Arial" panose="020B0604020202020204" pitchFamily="34" charset="0"/>
                          <a:cs typeface="Arial" panose="020B0604020202020204" pitchFamily="34" charset="0"/>
                        </a:rPr>
                        <a:t>cach</a:t>
                      </a:r>
                      <a:r>
                        <a:rPr lang="en-US" altLang="zh-TW" sz="1400">
                          <a:solidFill>
                            <a:schemeClr val="bg1"/>
                          </a:solidFill>
                          <a:latin typeface="Arial" panose="020B0604020202020204" pitchFamily="34" charset="0"/>
                          <a:cs typeface="Arial" panose="020B0604020202020204" pitchFamily="34" charset="0"/>
                        </a:rPr>
                        <a:t>ing</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extLst>
                  <a:ext uri="{0D108BD9-81ED-4DB2-BD59-A6C34878D82A}">
                    <a16:rowId xmlns:a16="http://schemas.microsoft.com/office/drawing/2014/main" val="1438036707"/>
                  </a:ext>
                </a:extLst>
              </a:tr>
              <a:tr h="434290">
                <a:tc>
                  <a:txBody>
                    <a:bodyPr/>
                    <a:lstStyle/>
                    <a:p>
                      <a:pPr lvl="0" algn="ctr">
                        <a:buNone/>
                      </a:pPr>
                      <a:r>
                        <a:rPr lang="zh-TW" altLang="en-US" sz="1400" b="1">
                          <a:solidFill>
                            <a:schemeClr val="bg1"/>
                          </a:solidFill>
                          <a:latin typeface="Arial" panose="020B0604020202020204" pitchFamily="34" charset="0"/>
                          <a:cs typeface="Arial" panose="020B0604020202020204" pitchFamily="34" charset="0"/>
                        </a:rPr>
                        <a:t>Access in File Station</a:t>
                      </a: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tc>
                  <a:txBody>
                    <a:bodyPr/>
                    <a:lstStyle/>
                    <a:p>
                      <a:pPr algn="ctr" fontAlgn="ctr"/>
                      <a:r>
                        <a:rPr lang="zh-TW" altLang="en-US" sz="1400">
                          <a:solidFill>
                            <a:schemeClr val="bg1"/>
                          </a:solidFill>
                          <a:latin typeface="Arial" panose="020B0604020202020204" pitchFamily="34" charset="0"/>
                          <a:cs typeface="Arial" panose="020B0604020202020204" pitchFamily="34" charset="0"/>
                        </a:rPr>
                        <a:t>Support</a:t>
                      </a:r>
                      <a:r>
                        <a:rPr lang="en-US" altLang="zh-TW" sz="1400">
                          <a:solidFill>
                            <a:schemeClr val="bg1"/>
                          </a:solidFill>
                          <a:latin typeface="Arial" panose="020B0604020202020204" pitchFamily="34" charset="0"/>
                          <a:cs typeface="Arial" panose="020B0604020202020204" pitchFamily="34" charset="0"/>
                        </a:rPr>
                        <a:t>ed</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tc>
                  <a:txBody>
                    <a:bodyPr/>
                    <a:lstStyle/>
                    <a:p>
                      <a:pPr lvl="0" algn="ctr">
                        <a:buNone/>
                      </a:pPr>
                      <a:r>
                        <a:rPr lang="zh-TW" altLang="en-US" sz="1400">
                          <a:solidFill>
                            <a:schemeClr val="bg1"/>
                          </a:solidFill>
                          <a:latin typeface="Arial" panose="020B0604020202020204" pitchFamily="34" charset="0"/>
                          <a:cs typeface="Arial" panose="020B0604020202020204" pitchFamily="34" charset="0"/>
                        </a:rPr>
                        <a:t>Support</a:t>
                      </a:r>
                      <a:r>
                        <a:rPr lang="en-US" altLang="zh-TW" sz="1400">
                          <a:solidFill>
                            <a:schemeClr val="bg1"/>
                          </a:solidFill>
                          <a:latin typeface="Arial" panose="020B0604020202020204" pitchFamily="34" charset="0"/>
                          <a:cs typeface="Arial" panose="020B0604020202020204" pitchFamily="34" charset="0"/>
                        </a:rPr>
                        <a:t>ed</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extLst>
                  <a:ext uri="{0D108BD9-81ED-4DB2-BD59-A6C34878D82A}">
                    <a16:rowId xmlns:a16="http://schemas.microsoft.com/office/drawing/2014/main" val="57742144"/>
                  </a:ext>
                </a:extLst>
              </a:tr>
              <a:tr h="677263">
                <a:tc>
                  <a:txBody>
                    <a:bodyPr/>
                    <a:lstStyle/>
                    <a:p>
                      <a:pPr algn="ctr" fontAlgn="ctr"/>
                      <a:r>
                        <a:rPr lang="zh-TW" altLang="en-US" sz="1400" b="1">
                          <a:solidFill>
                            <a:schemeClr val="bg1"/>
                          </a:solidFill>
                          <a:latin typeface="Arial" panose="020B0604020202020204" pitchFamily="34" charset="0"/>
                          <a:cs typeface="Arial" panose="020B0604020202020204" pitchFamily="34" charset="0"/>
                        </a:rPr>
                        <a:t>Access through </a:t>
                      </a:r>
                      <a:r>
                        <a:rPr lang="af-ZA" sz="1400" b="1">
                          <a:solidFill>
                            <a:schemeClr val="bg1"/>
                          </a:solidFill>
                          <a:latin typeface="Arial" panose="020B0604020202020204" pitchFamily="34" charset="0"/>
                          <a:cs typeface="Arial" panose="020B0604020202020204" pitchFamily="34" charset="0"/>
                        </a:rPr>
                        <a:t>SMB / NFS / AFP </a:t>
                      </a:r>
                      <a:endParaRPr lang="zh-TW" altLang="en-US" sz="1400" b="1">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tc>
                  <a:txBody>
                    <a:bodyPr/>
                    <a:lstStyle/>
                    <a:p>
                      <a:pPr algn="ctr" fontAlgn="ctr"/>
                      <a:r>
                        <a:rPr lang="zh-TW" altLang="en-US" sz="1400">
                          <a:solidFill>
                            <a:schemeClr val="bg1"/>
                          </a:solidFill>
                          <a:latin typeface="Arial" panose="020B0604020202020204" pitchFamily="34" charset="0"/>
                          <a:cs typeface="Arial" panose="020B0604020202020204" pitchFamily="34" charset="0"/>
                        </a:rPr>
                        <a:t>No</a:t>
                      </a:r>
                      <a:r>
                        <a:rPr lang="en-US" altLang="zh-TW" sz="1400">
                          <a:solidFill>
                            <a:schemeClr val="bg1"/>
                          </a:solidFill>
                          <a:latin typeface="Arial" panose="020B0604020202020204" pitchFamily="34" charset="0"/>
                          <a:cs typeface="Arial" panose="020B0604020202020204" pitchFamily="34" charset="0"/>
                        </a:rPr>
                        <a:t>t</a:t>
                      </a:r>
                      <a:r>
                        <a:rPr lang="zh-TW" altLang="en-US" sz="1400">
                          <a:solidFill>
                            <a:schemeClr val="bg1"/>
                          </a:solidFill>
                          <a:latin typeface="Arial" panose="020B0604020202020204" pitchFamily="34" charset="0"/>
                          <a:cs typeface="Arial" panose="020B0604020202020204" pitchFamily="34" charset="0"/>
                        </a:rPr>
                        <a:t> support</a:t>
                      </a:r>
                      <a:r>
                        <a:rPr lang="en-US" altLang="zh-TW" sz="1400">
                          <a:solidFill>
                            <a:schemeClr val="bg1"/>
                          </a:solidFill>
                          <a:latin typeface="Arial" panose="020B0604020202020204" pitchFamily="34" charset="0"/>
                          <a:cs typeface="Arial" panose="020B0604020202020204" pitchFamily="34" charset="0"/>
                        </a:rPr>
                        <a:t>ed</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tc>
                  <a:txBody>
                    <a:bodyPr/>
                    <a:lstStyle/>
                    <a:p>
                      <a:pPr marL="0" algn="ctr" defTabSz="914400" rtl="0" eaLnBrk="1" fontAlgn="ctr" latinLnBrk="0" hangingPunct="1"/>
                      <a:r>
                        <a:rPr lang="zh-TW" altLang="en-US" sz="1400">
                          <a:solidFill>
                            <a:schemeClr val="bg1"/>
                          </a:solidFill>
                          <a:latin typeface="Arial" panose="020B0604020202020204" pitchFamily="34" charset="0"/>
                          <a:cs typeface="Arial" panose="020B0604020202020204" pitchFamily="34" charset="0"/>
                        </a:rPr>
                        <a:t>Support</a:t>
                      </a:r>
                      <a:r>
                        <a:rPr lang="en-US" altLang="zh-TW" sz="1400">
                          <a:solidFill>
                            <a:schemeClr val="bg1"/>
                          </a:solidFill>
                          <a:latin typeface="Arial" panose="020B0604020202020204" pitchFamily="34" charset="0"/>
                          <a:cs typeface="Arial" panose="020B0604020202020204" pitchFamily="34" charset="0"/>
                        </a:rPr>
                        <a:t>ed</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65000"/>
                      </a:schemeClr>
                    </a:solidFill>
                  </a:tcPr>
                </a:tc>
                <a:extLst>
                  <a:ext uri="{0D108BD9-81ED-4DB2-BD59-A6C34878D82A}">
                    <a16:rowId xmlns:a16="http://schemas.microsoft.com/office/drawing/2014/main" val="3587223761"/>
                  </a:ext>
                </a:extLst>
              </a:tr>
              <a:tr h="434290">
                <a:tc>
                  <a:txBody>
                    <a:bodyPr/>
                    <a:lstStyle/>
                    <a:p>
                      <a:pPr algn="ctr" fontAlgn="ctr"/>
                      <a:r>
                        <a:rPr lang="zh-TW" altLang="en-US" sz="1400" b="1">
                          <a:solidFill>
                            <a:schemeClr val="bg1"/>
                          </a:solidFill>
                          <a:latin typeface="Arial" panose="020B0604020202020204" pitchFamily="34" charset="0"/>
                          <a:cs typeface="Arial" panose="020B0604020202020204" pitchFamily="34" charset="0"/>
                        </a:rPr>
                        <a:t>Sync with </a:t>
                      </a:r>
                      <a:r>
                        <a:rPr lang="en-US" altLang="zh-TW" sz="1400" b="1">
                          <a:solidFill>
                            <a:schemeClr val="bg1"/>
                          </a:solidFill>
                          <a:latin typeface="Arial" panose="020B0604020202020204" pitchFamily="34" charset="0"/>
                          <a:cs typeface="Arial" panose="020B0604020202020204" pitchFamily="34" charset="0"/>
                        </a:rPr>
                        <a:t>the </a:t>
                      </a:r>
                      <a:r>
                        <a:rPr lang="zh-TW" altLang="en-US" sz="1400" b="1">
                          <a:solidFill>
                            <a:schemeClr val="bg1"/>
                          </a:solidFill>
                          <a:latin typeface="Arial" panose="020B0604020202020204" pitchFamily="34" charset="0"/>
                          <a:cs typeface="Arial" panose="020B0604020202020204" pitchFamily="34" charset="0"/>
                        </a:rPr>
                        <a:t>cloud</a:t>
                      </a: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tc>
                  <a:txBody>
                    <a:bodyPr/>
                    <a:lstStyle/>
                    <a:p>
                      <a:pPr lvl="0" algn="ctr">
                        <a:buNone/>
                      </a:pPr>
                      <a:r>
                        <a:rPr lang="zh-TW" altLang="en-US" sz="1400">
                          <a:solidFill>
                            <a:schemeClr val="bg1"/>
                          </a:solidFill>
                          <a:latin typeface="Arial" panose="020B0604020202020204" pitchFamily="34" charset="0"/>
                          <a:cs typeface="Arial" panose="020B0604020202020204" pitchFamily="34" charset="0"/>
                        </a:rPr>
                        <a:t>Sync only when browsing</a:t>
                      </a: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tc>
                  <a:txBody>
                    <a:bodyPr/>
                    <a:lstStyle/>
                    <a:p>
                      <a:pPr marL="0" lvl="0" algn="ctr">
                        <a:buNone/>
                      </a:pPr>
                      <a:r>
                        <a:rPr lang="zh-TW" altLang="en-US" sz="1400">
                          <a:solidFill>
                            <a:schemeClr val="bg1"/>
                          </a:solidFill>
                          <a:latin typeface="Arial" panose="020B0604020202020204" pitchFamily="34" charset="0"/>
                          <a:cs typeface="Arial" panose="020B0604020202020204" pitchFamily="34" charset="0"/>
                        </a:rPr>
                        <a:t>Sync constantly for quick access</a:t>
                      </a: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lumMod val="10000"/>
                        <a:alpha val="50000"/>
                      </a:schemeClr>
                    </a:solidFill>
                  </a:tcPr>
                </a:tc>
                <a:extLst>
                  <a:ext uri="{0D108BD9-81ED-4DB2-BD59-A6C34878D82A}">
                    <a16:rowId xmlns:a16="http://schemas.microsoft.com/office/drawing/2014/main" val="3065402618"/>
                  </a:ext>
                </a:extLst>
              </a:tr>
              <a:tr h="434290">
                <a:tc>
                  <a:txBody>
                    <a:bodyPr/>
                    <a:lstStyle/>
                    <a:p>
                      <a:pPr lvl="0" algn="ctr">
                        <a:buNone/>
                      </a:pPr>
                      <a:r>
                        <a:rPr lang="en-US" altLang="zh-TW" sz="1400" b="1">
                          <a:solidFill>
                            <a:schemeClr val="bg1"/>
                          </a:solidFill>
                          <a:latin typeface="Arial" panose="020B0604020202020204" pitchFamily="34" charset="0"/>
                          <a:cs typeface="Arial" panose="020B0604020202020204" pitchFamily="34" charset="0"/>
                        </a:rPr>
                        <a:t>Integration with QTS Apps</a:t>
                      </a:r>
                      <a:endParaRPr lang="zh-TW" altLang="en-US" sz="1400" b="1">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10000"/>
                        <a:alpha val="65000"/>
                      </a:schemeClr>
                    </a:solidFill>
                  </a:tcPr>
                </a:tc>
                <a:tc>
                  <a:txBody>
                    <a:bodyPr/>
                    <a:lstStyle/>
                    <a:p>
                      <a:pPr lvl="0" algn="ctr">
                        <a:buNone/>
                      </a:pPr>
                      <a:r>
                        <a:rPr lang="zh-TW" altLang="en-US" sz="1400">
                          <a:solidFill>
                            <a:schemeClr val="bg1"/>
                          </a:solidFill>
                          <a:latin typeface="Arial" panose="020B0604020202020204" pitchFamily="34" charset="0"/>
                          <a:cs typeface="Arial" panose="020B0604020202020204" pitchFamily="34" charset="0"/>
                        </a:rPr>
                        <a:t>Not support</a:t>
                      </a:r>
                      <a:r>
                        <a:rPr lang="en-US" altLang="zh-TW" sz="1400">
                          <a:solidFill>
                            <a:schemeClr val="bg1"/>
                          </a:solidFill>
                          <a:latin typeface="Arial" panose="020B0604020202020204" pitchFamily="34" charset="0"/>
                          <a:cs typeface="Arial" panose="020B0604020202020204" pitchFamily="34" charset="0"/>
                        </a:rPr>
                        <a:t>ed</a:t>
                      </a:r>
                      <a:endParaRPr lang="zh-TW" altLang="en-US" sz="1400">
                        <a:solidFill>
                          <a:schemeClr val="bg1"/>
                        </a:solidFill>
                        <a:latin typeface="Arial" panose="020B0604020202020204" pitchFamily="34" charset="0"/>
                        <a:cs typeface="Arial" panose="020B0604020202020204" pitchFamily="34" charset="0"/>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10000"/>
                        <a:alpha val="65000"/>
                      </a:schemeClr>
                    </a:solidFill>
                  </a:tcPr>
                </a:tc>
                <a:tc>
                  <a:txBody>
                    <a:bodyPr/>
                    <a:lstStyle/>
                    <a:p>
                      <a:pPr marL="0" lvl="0" algn="l" rtl="0" eaLnBrk="1" fontAlgn="ctr" latinLnBrk="0" hangingPunct="1">
                        <a:buNone/>
                      </a:pPr>
                      <a:r>
                        <a:rPr lang="en-US" altLang="zh-TW" sz="1800" b="0" kern="1200">
                          <a:solidFill>
                            <a:schemeClr val="bg1"/>
                          </a:solidFill>
                          <a:effectLst/>
                          <a:latin typeface="微軟正黑體"/>
                          <a:ea typeface="微軟正黑體"/>
                          <a:cs typeface="+mn-cs"/>
                        </a:rPr>
                        <a:t>   </a:t>
                      </a:r>
                      <a:r>
                        <a:rPr lang="zh-TW" altLang="en-US" sz="1800" b="0" kern="1200">
                          <a:solidFill>
                            <a:schemeClr val="bg1"/>
                          </a:solidFill>
                          <a:effectLst/>
                          <a:latin typeface="微軟正黑體"/>
                          <a:ea typeface="微軟正黑體"/>
                          <a:cs typeface="+mn-cs"/>
                        </a:rPr>
                        <a:t>  </a:t>
                      </a:r>
                      <a:r>
                        <a:rPr lang="en-US" altLang="zh-TW" sz="1800" b="0" kern="1200">
                          <a:solidFill>
                            <a:schemeClr val="bg1"/>
                          </a:solidFill>
                          <a:effectLst/>
                          <a:latin typeface="微軟正黑體"/>
                          <a:ea typeface="微軟正黑體"/>
                          <a:cs typeface="+mn-cs"/>
                        </a:rPr>
                        <a:t> </a:t>
                      </a:r>
                      <a:r>
                        <a:rPr lang="en-US" altLang="zh-TW" sz="1400" b="0" kern="1200">
                          <a:solidFill>
                            <a:schemeClr val="bg1"/>
                          </a:solidFill>
                          <a:effectLst/>
                          <a:latin typeface="微軟正黑體"/>
                          <a:ea typeface="微軟正黑體"/>
                          <a:cs typeface="+mn-cs"/>
                        </a:rPr>
                        <a:t>Supported</a:t>
                      </a:r>
                      <a:r>
                        <a:rPr lang="en-US" altLang="zh-TW" sz="1800" b="0" kern="1200">
                          <a:solidFill>
                            <a:schemeClr val="bg1"/>
                          </a:solidFill>
                          <a:effectLst/>
                          <a:latin typeface="微軟正黑體"/>
                          <a:ea typeface="微軟正黑體"/>
                          <a:cs typeface="+mn-cs"/>
                        </a:rPr>
                        <a:t>                               </a:t>
                      </a:r>
                      <a:endParaRPr lang="zh-TW" altLang="en-US" sz="1800" b="0" kern="1200">
                        <a:solidFill>
                          <a:schemeClr val="bg1"/>
                        </a:solidFill>
                        <a:effectLst/>
                        <a:latin typeface="微軟正黑體"/>
                        <a:ea typeface="微軟正黑體"/>
                        <a:cs typeface="+mn-cs"/>
                      </a:endParaRPr>
                    </a:p>
                  </a:txBody>
                  <a:tcPr marL="89128" marR="89128"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10000"/>
                        <a:alpha val="65000"/>
                      </a:schemeClr>
                    </a:solidFill>
                  </a:tcPr>
                </a:tc>
                <a:extLst>
                  <a:ext uri="{0D108BD9-81ED-4DB2-BD59-A6C34878D82A}">
                    <a16:rowId xmlns:a16="http://schemas.microsoft.com/office/drawing/2014/main" val="2726153205"/>
                  </a:ext>
                </a:extLst>
              </a:tr>
            </a:tbl>
          </a:graphicData>
        </a:graphic>
      </p:graphicFrame>
      <p:pic>
        <p:nvPicPr>
          <p:cNvPr id="9" name="图片 57">
            <a:extLst>
              <a:ext uri="{FF2B5EF4-FFF2-40B4-BE49-F238E27FC236}">
                <a16:creationId xmlns:a16="http://schemas.microsoft.com/office/drawing/2014/main" id="{F744FA4F-5026-456D-A6D2-9337F89832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rot="10800000">
            <a:off x="1762822" y="-1047702"/>
            <a:ext cx="9369764" cy="469619"/>
          </a:xfrm>
          <a:prstGeom prst="rect">
            <a:avLst/>
          </a:prstGeom>
        </p:spPr>
      </p:pic>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1532" y="1420943"/>
            <a:ext cx="750627" cy="750627"/>
          </a:xfrm>
          <a:prstGeom prst="rect">
            <a:avLst/>
          </a:prstGeom>
        </p:spPr>
      </p:pic>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71533" y="5743824"/>
            <a:ext cx="360000" cy="36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68011" y="5743824"/>
            <a:ext cx="360000" cy="36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64490" y="5743824"/>
            <a:ext cx="360000" cy="36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60969" y="5743824"/>
            <a:ext cx="360000" cy="360000"/>
          </a:xfrm>
          <a:prstGeom prst="rect">
            <a:avLst/>
          </a:prstGeom>
          <a:noFill/>
          <a:effectLst>
            <a:outerShdw blurRad="50800" dist="38100" dir="2700000" algn="tl" rotWithShape="0">
              <a:prstClr val="black">
                <a:alpha val="40000"/>
              </a:prstClr>
            </a:outerShdw>
          </a:effectLst>
        </p:spPr>
      </p:pic>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58397">
            <a:off x="3781216" y="6175007"/>
            <a:ext cx="512057" cy="512057"/>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603179">
            <a:off x="4379867" y="6378761"/>
            <a:ext cx="381687" cy="355315"/>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36101" y="6390542"/>
            <a:ext cx="335901" cy="240197"/>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53710" y="6194621"/>
            <a:ext cx="391841" cy="39184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20887694">
            <a:off x="1208482" y="6362574"/>
            <a:ext cx="406139" cy="305346"/>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812052">
            <a:off x="506247" y="6312094"/>
            <a:ext cx="534355" cy="397092"/>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58526">
            <a:off x="3326753" y="6350784"/>
            <a:ext cx="422062" cy="422062"/>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81769" y="6271843"/>
            <a:ext cx="350040" cy="35988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0812052">
            <a:off x="6314445" y="6247487"/>
            <a:ext cx="361198" cy="361198"/>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573835">
            <a:off x="7499930" y="6206532"/>
            <a:ext cx="511807" cy="511807"/>
          </a:xfrm>
          <a:prstGeom prst="rect">
            <a:avLst/>
          </a:prstGeom>
          <a:effectLst>
            <a:outerShdw blurRad="50800" dist="38100" dir="2700000" algn="tl" rotWithShape="0">
              <a:prstClr val="black">
                <a:alpha val="40000"/>
              </a:prstClr>
            </a:outerShdw>
          </a:effectLst>
        </p:spPr>
      </p:pic>
      <p:pic>
        <p:nvPicPr>
          <p:cNvPr id="50" name="Picture 7">
            <a:extLst>
              <a:ext uri="{FF2B5EF4-FFF2-40B4-BE49-F238E27FC236}">
                <a16:creationId xmlns:a16="http://schemas.microsoft.com/office/drawing/2014/main" id="{F6218892-71CC-F748-921B-D8D82B4B970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rot="1417122">
            <a:off x="8842779" y="6324866"/>
            <a:ext cx="370932" cy="370932"/>
          </a:xfrm>
          <a:prstGeom prst="rect">
            <a:avLst/>
          </a:prstGeom>
          <a:noFill/>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776326" y="6270858"/>
            <a:ext cx="358805" cy="35988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20996850">
            <a:off x="8117953" y="6337225"/>
            <a:ext cx="430037" cy="227145"/>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rot="1417122">
            <a:off x="6877763" y="6278911"/>
            <a:ext cx="458625" cy="395579"/>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20812052">
            <a:off x="4988921" y="6285751"/>
            <a:ext cx="590941" cy="231944"/>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rot="181714">
            <a:off x="9457139" y="6279868"/>
            <a:ext cx="350040" cy="339321"/>
          </a:xfrm>
          <a:prstGeom prst="rect">
            <a:avLst/>
          </a:prstGeom>
          <a:effectLst>
            <a:outerShdw blurRad="50800" dist="38100" dir="2700000" algn="tl" rotWithShape="0">
              <a:prstClr val="black">
                <a:alpha val="40000"/>
              </a:prstClr>
            </a:outerShdw>
          </a:effectLst>
        </p:spPr>
      </p:pic>
      <p:grpSp>
        <p:nvGrpSpPr>
          <p:cNvPr id="57" name="群組 56">
            <a:extLst>
              <a:ext uri="{FF2B5EF4-FFF2-40B4-BE49-F238E27FC236}">
                <a16:creationId xmlns:a16="http://schemas.microsoft.com/office/drawing/2014/main" id="{6B018CA0-5C4C-3947-9965-63EC0088B45E}"/>
              </a:ext>
            </a:extLst>
          </p:cNvPr>
          <p:cNvGrpSpPr/>
          <p:nvPr/>
        </p:nvGrpSpPr>
        <p:grpSpPr>
          <a:xfrm>
            <a:off x="9583053" y="2413745"/>
            <a:ext cx="2231986" cy="3500964"/>
            <a:chOff x="9960014" y="1888151"/>
            <a:chExt cx="2231986" cy="3500964"/>
          </a:xfrm>
        </p:grpSpPr>
        <p:sp>
          <p:nvSpPr>
            <p:cNvPr id="58" name="矩形 12">
              <a:extLst>
                <a:ext uri="{FF2B5EF4-FFF2-40B4-BE49-F238E27FC236}">
                  <a16:creationId xmlns:a16="http://schemas.microsoft.com/office/drawing/2014/main" id="{3B5231A9-0E21-994D-8613-1AA5D4EC7D07}"/>
                </a:ext>
              </a:extLst>
            </p:cNvPr>
            <p:cNvSpPr/>
            <p:nvPr/>
          </p:nvSpPr>
          <p:spPr>
            <a:xfrm>
              <a:off x="10211811" y="2886974"/>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Arial" panose="020B0604020202020204" pitchFamily="34" charset="0"/>
                <a:cs typeface="Arial" panose="020B0604020202020204" pitchFamily="34" charset="0"/>
              </a:endParaRPr>
            </a:p>
          </p:txBody>
        </p:sp>
        <p:sp>
          <p:nvSpPr>
            <p:cNvPr id="59" name="文字方塊 34">
              <a:extLst>
                <a:ext uri="{FF2B5EF4-FFF2-40B4-BE49-F238E27FC236}">
                  <a16:creationId xmlns:a16="http://schemas.microsoft.com/office/drawing/2014/main" id="{5A8CBCFA-60EA-BC4E-B75B-1043AB13DE58}"/>
                </a:ext>
              </a:extLst>
            </p:cNvPr>
            <p:cNvSpPr txBox="1"/>
            <p:nvPr/>
          </p:nvSpPr>
          <p:spPr>
            <a:xfrm>
              <a:off x="11467574" y="3205476"/>
              <a:ext cx="724426" cy="415498"/>
            </a:xfrm>
            <a:prstGeom prst="rect">
              <a:avLst/>
            </a:prstGeom>
            <a:noFill/>
          </p:spPr>
          <p:txBody>
            <a:bodyPr wrap="square" rtlCol="0">
              <a:spAutoFit/>
            </a:bodyPr>
            <a:lstStyle/>
            <a:p>
              <a:r>
                <a:rPr lang="en-US" altLang="zh-TW" sz="1050" b="1">
                  <a:latin typeface="Arial" panose="020B0604020202020204" pitchFamily="34" charset="0"/>
                  <a:ea typeface="微軟正黑體" panose="020B0604030504040204" pitchFamily="34" charset="-120"/>
                  <a:cs typeface="Arial" panose="020B0604020202020204" pitchFamily="34" charset="0"/>
                </a:rPr>
                <a:t>NAS </a:t>
              </a:r>
            </a:p>
            <a:p>
              <a:r>
                <a:rPr lang="en-US" altLang="zh-TW" sz="1050" b="1">
                  <a:latin typeface="Arial" panose="020B0604020202020204" pitchFamily="34" charset="0"/>
                  <a:ea typeface="微軟正黑體" panose="020B0604030504040204" pitchFamily="34" charset="-120"/>
                  <a:cs typeface="Arial" panose="020B0604020202020204" pitchFamily="34" charset="0"/>
                </a:rPr>
                <a:t>cache</a:t>
              </a:r>
              <a:endParaRPr lang="en-GB" altLang="zh-TW" sz="1050" b="1">
                <a:latin typeface="Arial" panose="020B0604020202020204" pitchFamily="34" charset="0"/>
                <a:ea typeface="微軟正黑體" panose="020B0604030504040204" pitchFamily="34" charset="-120"/>
                <a:cs typeface="Arial" panose="020B0604020202020204" pitchFamily="34" charset="0"/>
              </a:endParaRPr>
            </a:p>
          </p:txBody>
        </p:sp>
        <p:cxnSp>
          <p:nvCxnSpPr>
            <p:cNvPr id="60" name="直線單箭頭接點 2049">
              <a:extLst>
                <a:ext uri="{FF2B5EF4-FFF2-40B4-BE49-F238E27FC236}">
                  <a16:creationId xmlns:a16="http://schemas.microsoft.com/office/drawing/2014/main" id="{18B24785-AB82-FA4A-8515-F62FBDD6343D}"/>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1" name="圖形 37">
              <a:extLst>
                <a:ext uri="{FF2B5EF4-FFF2-40B4-BE49-F238E27FC236}">
                  <a16:creationId xmlns:a16="http://schemas.microsoft.com/office/drawing/2014/main" id="{F46BB7A8-072B-0044-8AC2-670610955957}"/>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376775" y="3620974"/>
              <a:ext cx="555275" cy="555275"/>
            </a:xfrm>
            <a:prstGeom prst="rect">
              <a:avLst/>
            </a:prstGeom>
          </p:spPr>
        </p:pic>
        <p:cxnSp>
          <p:nvCxnSpPr>
            <p:cNvPr id="62" name="直線單箭頭接點 2049">
              <a:extLst>
                <a:ext uri="{FF2B5EF4-FFF2-40B4-BE49-F238E27FC236}">
                  <a16:creationId xmlns:a16="http://schemas.microsoft.com/office/drawing/2014/main" id="{C4EE3823-DB26-8B44-9A9C-B8A573B43419}"/>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直線單箭頭接點 2049">
              <a:extLst>
                <a:ext uri="{FF2B5EF4-FFF2-40B4-BE49-F238E27FC236}">
                  <a16:creationId xmlns:a16="http://schemas.microsoft.com/office/drawing/2014/main" id="{3E0CD1B9-C251-3C41-B4CD-9C92F9DD1164}"/>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4" name="圖形 42">
              <a:extLst>
                <a:ext uri="{FF2B5EF4-FFF2-40B4-BE49-F238E27FC236}">
                  <a16:creationId xmlns:a16="http://schemas.microsoft.com/office/drawing/2014/main" id="{657DFC57-AD9D-034D-A5E2-153305E0CFA6}"/>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65" name="群組 26">
              <a:extLst>
                <a:ext uri="{FF2B5EF4-FFF2-40B4-BE49-F238E27FC236}">
                  <a16:creationId xmlns:a16="http://schemas.microsoft.com/office/drawing/2014/main" id="{7AAEFF74-7C88-0F4E-9E74-6C1ED34E3845}"/>
                </a:ext>
              </a:extLst>
            </p:cNvPr>
            <p:cNvGrpSpPr/>
            <p:nvPr/>
          </p:nvGrpSpPr>
          <p:grpSpPr>
            <a:xfrm>
              <a:off x="10401839" y="3675153"/>
              <a:ext cx="344966" cy="320007"/>
              <a:chOff x="3597555" y="5275450"/>
              <a:chExt cx="818434" cy="759219"/>
            </a:xfrm>
          </p:grpSpPr>
          <p:pic>
            <p:nvPicPr>
              <p:cNvPr id="79" name="Picture 2" descr="Image result for file icon green">
                <a:extLst>
                  <a:ext uri="{FF2B5EF4-FFF2-40B4-BE49-F238E27FC236}">
                    <a16:creationId xmlns:a16="http://schemas.microsoft.com/office/drawing/2014/main" id="{7440F16F-317D-1945-8609-56308884E4D2}"/>
                  </a:ext>
                </a:extLst>
              </p:cNvPr>
              <p:cNvPicPr>
                <a:picLocks noChangeAspect="1" noChangeArrowheads="1"/>
              </p:cNvPicPr>
              <p:nvPr/>
            </p:nvPicPr>
            <p:blipFill>
              <a:blip r:embed="rId30"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80" name="矩形 28">
                <a:extLst>
                  <a:ext uri="{FF2B5EF4-FFF2-40B4-BE49-F238E27FC236}">
                    <a16:creationId xmlns:a16="http://schemas.microsoft.com/office/drawing/2014/main" id="{F487CDA5-EA14-3247-B1EA-46C8CA8A963D}"/>
                  </a:ext>
                </a:extLst>
              </p:cNvPr>
              <p:cNvSpPr/>
              <p:nvPr/>
            </p:nvSpPr>
            <p:spPr>
              <a:xfrm>
                <a:off x="3597555" y="5487018"/>
                <a:ext cx="818434" cy="547651"/>
              </a:xfrm>
              <a:prstGeom prst="rect">
                <a:avLst/>
              </a:prstGeom>
            </p:spPr>
            <p:txBody>
              <a:bodyPr wrap="none">
                <a:spAutoFit/>
              </a:bodyPr>
              <a:lstStyle/>
              <a:p>
                <a:pPr algn="ctr" defTabSz="457178"/>
                <a:r>
                  <a:rPr lang="en-US" altLang="zh-TW" sz="450">
                    <a:solidFill>
                      <a:srgbClr val="1FC933"/>
                    </a:solidFill>
                    <a:latin typeface="Arial" panose="020B0604020202020204" pitchFamily="34" charset="0"/>
                    <a:ea typeface="新細明體" panose="02020500000000000000" pitchFamily="18" charset="-120"/>
                    <a:cs typeface="Arial" panose="020B0604020202020204" pitchFamily="34" charset="0"/>
                  </a:rPr>
                  <a:t>META</a:t>
                </a:r>
              </a:p>
              <a:p>
                <a:pPr algn="ctr" defTabSz="457178"/>
                <a:r>
                  <a:rPr lang="en-US" altLang="zh-TW" sz="450">
                    <a:solidFill>
                      <a:srgbClr val="1FC933"/>
                    </a:solidFill>
                    <a:latin typeface="Arial" panose="020B0604020202020204" pitchFamily="34" charset="0"/>
                    <a:ea typeface="新細明體" panose="02020500000000000000" pitchFamily="18" charset="-120"/>
                    <a:cs typeface="Arial" panose="020B0604020202020204" pitchFamily="34" charset="0"/>
                  </a:rPr>
                  <a:t>DATA</a:t>
                </a:r>
                <a:endParaRPr lang="en-GB" sz="450">
                  <a:solidFill>
                    <a:srgbClr val="1FC933"/>
                  </a:solidFill>
                  <a:latin typeface="Arial" panose="020B0604020202020204" pitchFamily="34" charset="0"/>
                  <a:cs typeface="Arial" panose="020B0604020202020204" pitchFamily="34" charset="0"/>
                </a:endParaRPr>
              </a:p>
            </p:txBody>
          </p:sp>
        </p:grpSp>
        <p:pic>
          <p:nvPicPr>
            <p:cNvPr id="66" name="Picture 6" descr="Related image">
              <a:extLst>
                <a:ext uri="{FF2B5EF4-FFF2-40B4-BE49-F238E27FC236}">
                  <a16:creationId xmlns:a16="http://schemas.microsoft.com/office/drawing/2014/main" id="{8B293A82-84BD-694F-A735-F5D3FAC3A896}"/>
                </a:ext>
              </a:extLst>
            </p:cNvPr>
            <p:cNvPicPr>
              <a:picLocks noChangeAspect="1" noChangeArrowheads="1"/>
            </p:cNvPicPr>
            <p:nvPr/>
          </p:nvPicPr>
          <p:blipFill>
            <a:blip r:embed="rId31" cstate="screen">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32">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Related image">
              <a:extLst>
                <a:ext uri="{FF2B5EF4-FFF2-40B4-BE49-F238E27FC236}">
                  <a16:creationId xmlns:a16="http://schemas.microsoft.com/office/drawing/2014/main" id="{BE93C0BA-5553-6341-A397-D8EA3C80937F}"/>
                </a:ext>
              </a:extLst>
            </p:cNvPr>
            <p:cNvPicPr>
              <a:picLocks noChangeAspect="1" noChangeArrowheads="1"/>
            </p:cNvPicPr>
            <p:nvPr/>
          </p:nvPicPr>
          <p:blipFill>
            <a:blip r:embed="rId33" cstate="screen">
              <a:clrChange>
                <a:clrFrom>
                  <a:srgbClr val="FFFFFF"/>
                </a:clrFrom>
                <a:clrTo>
                  <a:srgbClr val="FFFFFF">
                    <a:alpha val="0"/>
                  </a:srgbClr>
                </a:clrTo>
              </a:clrChange>
              <a:extLst>
                <a:ext uri="{BEBA8EAE-BF5A-486C-A8C5-ECC9F3942E4B}">
                  <a14:imgProps xmlns:a14="http://schemas.microsoft.com/office/drawing/2010/main">
                    <a14:imgLayer r:embed="rId34">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8" name="圖形 39">
              <a:extLst>
                <a:ext uri="{FF2B5EF4-FFF2-40B4-BE49-F238E27FC236}">
                  <a16:creationId xmlns:a16="http://schemas.microsoft.com/office/drawing/2014/main" id="{DBF7D448-D7A1-554C-BBB3-0B5356B7C2C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211811" y="4613684"/>
              <a:ext cx="1276229" cy="775431"/>
            </a:xfrm>
            <a:prstGeom prst="rect">
              <a:avLst/>
            </a:prstGeom>
          </p:spPr>
        </p:pic>
        <p:cxnSp>
          <p:nvCxnSpPr>
            <p:cNvPr id="69" name="直線單箭頭接點 2049">
              <a:extLst>
                <a:ext uri="{FF2B5EF4-FFF2-40B4-BE49-F238E27FC236}">
                  <a16:creationId xmlns:a16="http://schemas.microsoft.com/office/drawing/2014/main" id="{26A4E658-744F-2B4A-B86B-B28942264949}"/>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2049">
              <a:extLst>
                <a:ext uri="{FF2B5EF4-FFF2-40B4-BE49-F238E27FC236}">
                  <a16:creationId xmlns:a16="http://schemas.microsoft.com/office/drawing/2014/main" id="{7ADC1A27-D6B1-9D40-BEDB-135614C197BB}"/>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矩形 50">
              <a:extLst>
                <a:ext uri="{FF2B5EF4-FFF2-40B4-BE49-F238E27FC236}">
                  <a16:creationId xmlns:a16="http://schemas.microsoft.com/office/drawing/2014/main" id="{4663FE03-AB75-994A-9B4B-B22BAE840B64}"/>
                </a:ext>
              </a:extLst>
            </p:cNvPr>
            <p:cNvSpPr/>
            <p:nvPr/>
          </p:nvSpPr>
          <p:spPr>
            <a:xfrm>
              <a:off x="11067373" y="2585036"/>
              <a:ext cx="879777" cy="276999"/>
            </a:xfrm>
            <a:prstGeom prst="rect">
              <a:avLst/>
            </a:prstGeom>
          </p:spPr>
          <p:txBody>
            <a:bodyPr wrap="square">
              <a:spAutoFit/>
            </a:bodyPr>
            <a:lstStyle/>
            <a:p>
              <a:pPr algn="ctr" defTabSz="457178"/>
              <a:r>
                <a:rPr lang="en-US" altLang="zh-CN" sz="1200" b="1">
                  <a:latin typeface="Arial" panose="020B0604020202020204" pitchFamily="34" charset="0"/>
                  <a:ea typeface="微軟正黑體" panose="020B0604030504040204" pitchFamily="34" charset="-120"/>
                  <a:cs typeface="Arial" panose="020B0604020202020204" pitchFamily="34" charset="0"/>
                </a:rPr>
                <a:t>Internet</a:t>
              </a:r>
              <a:endParaRPr lang="en-GB"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72" name="矩形: 圓角 35">
              <a:extLst>
                <a:ext uri="{FF2B5EF4-FFF2-40B4-BE49-F238E27FC236}">
                  <a16:creationId xmlns:a16="http://schemas.microsoft.com/office/drawing/2014/main" id="{64703BEF-6BB9-2646-8FC0-58DA0AFB9D23}"/>
                </a:ext>
              </a:extLst>
            </p:cNvPr>
            <p:cNvSpPr/>
            <p:nvPr/>
          </p:nvSpPr>
          <p:spPr>
            <a:xfrm>
              <a:off x="11280343" y="2281811"/>
              <a:ext cx="750829" cy="30325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00" b="1">
                  <a:solidFill>
                    <a:prstClr val="white"/>
                  </a:solidFill>
                  <a:latin typeface="Arial" panose="020B0604020202020204" pitchFamily="34" charset="0"/>
                  <a:ea typeface="微軟正黑體" panose="020B0604030504040204" pitchFamily="34" charset="-120"/>
                  <a:cs typeface="Arial" panose="020B0604020202020204" pitchFamily="34" charset="0"/>
                </a:rPr>
                <a:t>Slower</a:t>
              </a:r>
              <a:endParaRPr lang="zh-TW" altLang="en-US" sz="10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3" name="文字方塊 30">
              <a:extLst>
                <a:ext uri="{FF2B5EF4-FFF2-40B4-BE49-F238E27FC236}">
                  <a16:creationId xmlns:a16="http://schemas.microsoft.com/office/drawing/2014/main" id="{6A50E62D-6E1A-0740-97FC-9588CC63949B}"/>
                </a:ext>
              </a:extLst>
            </p:cNvPr>
            <p:cNvSpPr txBox="1"/>
            <p:nvPr/>
          </p:nvSpPr>
          <p:spPr>
            <a:xfrm>
              <a:off x="11111279" y="4273505"/>
              <a:ext cx="835871" cy="276999"/>
            </a:xfrm>
            <a:prstGeom prst="rect">
              <a:avLst/>
            </a:prstGeom>
            <a:noFill/>
          </p:spPr>
          <p:txBody>
            <a:bodyPr wrap="square" rtlCol="0">
              <a:spAutoFit/>
            </a:bodyPr>
            <a:lstStyle/>
            <a:p>
              <a:pPr algn="ctr" defTabSz="457178"/>
              <a:r>
                <a:rPr lang="en-US" altLang="zh-CN" sz="1200" b="1">
                  <a:latin typeface="Arial" panose="020B0604020202020204" pitchFamily="34" charset="0"/>
                  <a:ea typeface="微軟正黑體" panose="020B0604030504040204" pitchFamily="34" charset="-120"/>
                  <a:cs typeface="Arial" panose="020B0604020202020204" pitchFamily="34" charset="0"/>
                </a:rPr>
                <a:t>LAN</a:t>
              </a:r>
              <a:endParaRPr lang="en-GB" sz="1200" b="1">
                <a:latin typeface="Arial" panose="020B0604020202020204" pitchFamily="34" charset="0"/>
                <a:ea typeface="微軟正黑體" panose="020B0604030504040204" pitchFamily="34" charset="-120"/>
                <a:cs typeface="Arial" panose="020B0604020202020204" pitchFamily="34" charset="0"/>
              </a:endParaRPr>
            </a:p>
          </p:txBody>
        </p:sp>
        <p:sp>
          <p:nvSpPr>
            <p:cNvPr id="74" name="矩形: 圓角 35">
              <a:extLst>
                <a:ext uri="{FF2B5EF4-FFF2-40B4-BE49-F238E27FC236}">
                  <a16:creationId xmlns:a16="http://schemas.microsoft.com/office/drawing/2014/main" id="{EEA2CA12-D8E2-F349-A786-2F2E8FCD0B64}"/>
                </a:ext>
              </a:extLst>
            </p:cNvPr>
            <p:cNvSpPr/>
            <p:nvPr/>
          </p:nvSpPr>
          <p:spPr>
            <a:xfrm>
              <a:off x="11295922" y="4528274"/>
              <a:ext cx="735249" cy="361156"/>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00" b="1">
                  <a:solidFill>
                    <a:prstClr val="white"/>
                  </a:solidFill>
                  <a:latin typeface="Arial" panose="020B0604020202020204" pitchFamily="34" charset="0"/>
                  <a:ea typeface="微軟正黑體" panose="020B0604030504040204" pitchFamily="34" charset="-120"/>
                  <a:cs typeface="Arial" panose="020B0604020202020204" pitchFamily="34" charset="0"/>
                </a:rPr>
                <a:t>Faster</a:t>
              </a:r>
              <a:endParaRPr lang="zh-TW" altLang="en-US" sz="10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5" name="圖片 24">
              <a:extLst>
                <a:ext uri="{FF2B5EF4-FFF2-40B4-BE49-F238E27FC236}">
                  <a16:creationId xmlns:a16="http://schemas.microsoft.com/office/drawing/2014/main" id="{E7556996-B5FC-4648-AF8C-775CF624EE87}"/>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76" name="Oval 40">
              <a:extLst>
                <a:ext uri="{FF2B5EF4-FFF2-40B4-BE49-F238E27FC236}">
                  <a16:creationId xmlns:a16="http://schemas.microsoft.com/office/drawing/2014/main" id="{85D1A5C9-D83B-BF42-A08F-86F9080018F1}"/>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Arial" panose="020B0604020202020204" pitchFamily="34" charset="0"/>
                  <a:cs typeface="Arial" panose="020B0604020202020204" pitchFamily="34" charset="0"/>
                </a:rPr>
                <a:t>1</a:t>
              </a:r>
            </a:p>
          </p:txBody>
        </p:sp>
        <p:sp>
          <p:nvSpPr>
            <p:cNvPr id="77" name="Oval 41">
              <a:extLst>
                <a:ext uri="{FF2B5EF4-FFF2-40B4-BE49-F238E27FC236}">
                  <a16:creationId xmlns:a16="http://schemas.microsoft.com/office/drawing/2014/main" id="{B0182B18-7285-214C-9F98-7CD2DD1E106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Arial" panose="020B0604020202020204" pitchFamily="34" charset="0"/>
                  <a:cs typeface="Arial" panose="020B0604020202020204" pitchFamily="34" charset="0"/>
                </a:rPr>
                <a:t>2</a:t>
              </a:r>
            </a:p>
          </p:txBody>
        </p:sp>
        <p:sp>
          <p:nvSpPr>
            <p:cNvPr id="78" name="Oval 42">
              <a:extLst>
                <a:ext uri="{FF2B5EF4-FFF2-40B4-BE49-F238E27FC236}">
                  <a16:creationId xmlns:a16="http://schemas.microsoft.com/office/drawing/2014/main" id="{866C8078-D33B-BF40-BD73-8162AA862C5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Arial" panose="020B0604020202020204" pitchFamily="34" charset="0"/>
                  <a:cs typeface="Arial" panose="020B0604020202020204" pitchFamily="34" charset="0"/>
                </a:rPr>
                <a:t>3</a:t>
              </a:r>
            </a:p>
          </p:txBody>
        </p:sp>
      </p:grpSp>
      <p:sp>
        <p:nvSpPr>
          <p:cNvPr id="81" name="矩形 80">
            <a:extLst>
              <a:ext uri="{FF2B5EF4-FFF2-40B4-BE49-F238E27FC236}">
                <a16:creationId xmlns:a16="http://schemas.microsoft.com/office/drawing/2014/main" id="{69E34F2F-555D-8A42-A58E-70CB30A53619}"/>
              </a:ext>
            </a:extLst>
          </p:cNvPr>
          <p:cNvSpPr/>
          <p:nvPr/>
        </p:nvSpPr>
        <p:spPr>
          <a:xfrm>
            <a:off x="9583053" y="1763141"/>
            <a:ext cx="2055371" cy="523220"/>
          </a:xfrm>
          <a:prstGeom prst="rect">
            <a:avLst/>
          </a:prstGeom>
        </p:spPr>
        <p:txBody>
          <a:bodyPr wrap="none" anchor="t">
            <a:spAutoFit/>
          </a:bodyPr>
          <a:lstStyle/>
          <a:p>
            <a:pPr marL="285750" indent="-285750" fontAlgn="ctr">
              <a:buFont typeface="Arial" panose="020B0604020202020204" pitchFamily="34" charset="0"/>
              <a:buChar char="•"/>
            </a:pPr>
            <a:r>
              <a:rPr lang="zh-CN" altLang="en-US" sz="1400">
                <a:latin typeface="Arial" panose="020B0604020202020204" pitchFamily="34" charset="0"/>
                <a:ea typeface="微軟正黑體"/>
                <a:cs typeface="Arial" panose="020B0604020202020204" pitchFamily="34" charset="0"/>
              </a:rPr>
              <a:t>Online collaboration</a:t>
            </a:r>
            <a:endParaRPr lang="en-US" altLang="zh-CN" sz="1400">
              <a:latin typeface="Arial" panose="020B0604020202020204" pitchFamily="34" charset="0"/>
              <a:ea typeface="微軟正黑體" panose="020B0604030504040204" pitchFamily="34" charset="-120"/>
              <a:cs typeface="Arial" panose="020B0604020202020204" pitchFamily="34" charset="0"/>
            </a:endParaRPr>
          </a:p>
          <a:p>
            <a:pPr marL="285750" indent="-285750">
              <a:buFont typeface="Arial" panose="020B0604020202020204" pitchFamily="34" charset="0"/>
              <a:buChar char="•"/>
            </a:pPr>
            <a:r>
              <a:rPr lang="zh-CN" altLang="en-US" sz="1400">
                <a:latin typeface="Arial" panose="020B0604020202020204" pitchFamily="34" charset="0"/>
                <a:ea typeface="微軟正黑體"/>
                <a:cs typeface="Arial" panose="020B0604020202020204" pitchFamily="34" charset="0"/>
              </a:rPr>
              <a:t>File data analysis</a:t>
            </a:r>
            <a:endParaRPr lang="en-US" altLang="zh-TW" sz="14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20391481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矩形: 圓角 191">
            <a:extLst>
              <a:ext uri="{FF2B5EF4-FFF2-40B4-BE49-F238E27FC236}">
                <a16:creationId xmlns:a16="http://schemas.microsoft.com/office/drawing/2014/main" id="{C166B43C-0480-4CC1-8265-7F5F2E074124}"/>
              </a:ext>
            </a:extLst>
          </p:cNvPr>
          <p:cNvSpPr/>
          <p:nvPr/>
        </p:nvSpPr>
        <p:spPr>
          <a:xfrm>
            <a:off x="0" y="1751458"/>
            <a:ext cx="12165496" cy="5179196"/>
          </a:xfrm>
          <a:prstGeom prst="roundRect">
            <a:avLst>
              <a:gd name="adj" fmla="val 0"/>
            </a:avLst>
          </a:prstGeom>
          <a:gradFill>
            <a:gsLst>
              <a:gs pos="0">
                <a:srgbClr val="64696C">
                  <a:alpha val="78000"/>
                </a:srgbClr>
              </a:gs>
              <a:gs pos="100000">
                <a:srgbClr val="676C6F">
                  <a:alpha val="21000"/>
                </a:srgbClr>
              </a:gs>
            </a:gsLst>
            <a:lin ang="162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0" name="矩形: 圓角 289">
            <a:extLst>
              <a:ext uri="{FF2B5EF4-FFF2-40B4-BE49-F238E27FC236}">
                <a16:creationId xmlns:a16="http://schemas.microsoft.com/office/drawing/2014/main" id="{3D67FEBD-85CC-4318-A715-8BB8B1D90A70}"/>
              </a:ext>
            </a:extLst>
          </p:cNvPr>
          <p:cNvSpPr/>
          <p:nvPr/>
        </p:nvSpPr>
        <p:spPr>
          <a:xfrm>
            <a:off x="5811654" y="2049537"/>
            <a:ext cx="3657399" cy="4327098"/>
          </a:xfrm>
          <a:prstGeom prst="roundRect">
            <a:avLst>
              <a:gd name="adj" fmla="val 1572"/>
            </a:avLst>
          </a:prstGeom>
          <a:noFill/>
          <a:ln w="2857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5811654" y="2054748"/>
            <a:ext cx="3637303" cy="637383"/>
          </a:xfrm>
          <a:prstGeom prst="round2SameRect">
            <a:avLst>
              <a:gd name="adj1" fmla="val 850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8999685" y="3906178"/>
            <a:ext cx="3128300" cy="1812613"/>
          </a:xfrm>
          <a:prstGeom prst="roundRect">
            <a:avLst>
              <a:gd name="adj" fmla="val 4303"/>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9714489" y="3478117"/>
            <a:ext cx="2042160" cy="2898514"/>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5791558" y="2127470"/>
            <a:ext cx="36862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p:txBody>
          <a:bodyPr>
            <a:noAutofit/>
          </a:bodyPr>
          <a:lstStyle/>
          <a:p>
            <a:r>
              <a:rPr lang="en-US" altLang="zh-TW">
                <a:latin typeface="Arial" panose="020B0604020202020204" pitchFamily="34" charset="0"/>
                <a:ea typeface="微軟正黑體"/>
                <a:cs typeface="Arial" panose="020B0604020202020204" pitchFamily="34" charset="0"/>
              </a:rPr>
              <a:t>Enterprise LUN backup:</a:t>
            </a:r>
            <a:br>
              <a:rPr lang="en-US" altLang="zh-CN">
                <a:latin typeface="Arial" panose="020B0604020202020204" pitchFamily="34" charset="0"/>
                <a:cs typeface="Arial" panose="020B0604020202020204" pitchFamily="34" charset="0"/>
              </a:rPr>
            </a:br>
            <a:r>
              <a:rPr lang="zh-TW" altLang="en-US">
                <a:latin typeface="Arial" panose="020B0604020202020204" pitchFamily="34" charset="0"/>
                <a:ea typeface="微軟正黑體"/>
                <a:cs typeface="Arial" panose="020B0604020202020204" pitchFamily="34" charset="0"/>
              </a:rPr>
              <a:t>VJBOD </a:t>
            </a:r>
            <a:r>
              <a:rPr lang="en-US" altLang="zh-TW">
                <a:latin typeface="Arial" panose="020B0604020202020204" pitchFamily="34" charset="0"/>
                <a:ea typeface="微軟正黑體"/>
                <a:cs typeface="Arial" panose="020B0604020202020204" pitchFamily="34" charset="0"/>
              </a:rPr>
              <a:t>C</a:t>
            </a:r>
            <a:r>
              <a:rPr lang="zh-TW" altLang="en-US">
                <a:latin typeface="Arial" panose="020B0604020202020204" pitchFamily="34" charset="0"/>
                <a:ea typeface="微軟正黑體"/>
                <a:cs typeface="Arial" panose="020B0604020202020204" pitchFamily="34" charset="0"/>
              </a:rPr>
              <a:t>loud block-based gateway</a:t>
            </a:r>
            <a:endParaRPr lang="zh-TW" altLang="en-US">
              <a:latin typeface="Arial" panose="020B0604020202020204" pitchFamily="34" charset="0"/>
              <a:sym typeface="Arial" panose="020B0604020202020204" pitchFamily="34" charset="0"/>
            </a:endParaRPr>
          </a:p>
        </p:txBody>
      </p:sp>
      <p:grpSp>
        <p:nvGrpSpPr>
          <p:cNvPr id="4" name="群組 3">
            <a:extLst>
              <a:ext uri="{FF2B5EF4-FFF2-40B4-BE49-F238E27FC236}">
                <a16:creationId xmlns:a16="http://schemas.microsoft.com/office/drawing/2014/main" id="{F9533323-6A60-426D-897A-1EFB696DC44D}"/>
              </a:ext>
            </a:extLst>
          </p:cNvPr>
          <p:cNvGrpSpPr/>
          <p:nvPr/>
        </p:nvGrpSpPr>
        <p:grpSpPr>
          <a:xfrm>
            <a:off x="7695171" y="5541246"/>
            <a:ext cx="977732" cy="787049"/>
            <a:chOff x="7864135" y="5312644"/>
            <a:chExt cx="977732" cy="787049"/>
          </a:xfrm>
        </p:grpSpPr>
        <p:sp>
          <p:nvSpPr>
            <p:cNvPr id="130" name="文字方塊 129">
              <a:extLst>
                <a:ext uri="{FF2B5EF4-FFF2-40B4-BE49-F238E27FC236}">
                  <a16:creationId xmlns:a16="http://schemas.microsoft.com/office/drawing/2014/main" id="{B68F6260-F3F2-4ADD-83D8-1202B0E3BE4E}"/>
                </a:ext>
              </a:extLst>
            </p:cNvPr>
            <p:cNvSpPr txBox="1"/>
            <p:nvPr/>
          </p:nvSpPr>
          <p:spPr>
            <a:xfrm>
              <a:off x="7864135" y="5791916"/>
              <a:ext cx="977732" cy="307777"/>
            </a:xfrm>
            <a:prstGeom prst="rect">
              <a:avLst/>
            </a:prstGeom>
            <a:solidFill>
              <a:srgbClr val="35393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7884633" y="5312644"/>
              <a:ext cx="412922" cy="531799"/>
              <a:chOff x="9272428" y="5069210"/>
              <a:chExt cx="458537" cy="590550"/>
            </a:xfrm>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33" name="手繪多邊形: 圖案 132">
              <a:extLst>
                <a:ext uri="{FF2B5EF4-FFF2-40B4-BE49-F238E27FC236}">
                  <a16:creationId xmlns:a16="http://schemas.microsoft.com/office/drawing/2014/main" id="{2B9B3A50-E569-4DA4-9EB7-D8CC5B2110EF}"/>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73" name="文字方塊 172">
            <a:extLst>
              <a:ext uri="{FF2B5EF4-FFF2-40B4-BE49-F238E27FC236}">
                <a16:creationId xmlns:a16="http://schemas.microsoft.com/office/drawing/2014/main" id="{9F81420C-6607-4A38-8843-2600744F22E3}"/>
              </a:ext>
            </a:extLst>
          </p:cNvPr>
          <p:cNvSpPr txBox="1"/>
          <p:nvPr/>
        </p:nvSpPr>
        <p:spPr>
          <a:xfrm>
            <a:off x="5752903" y="5739342"/>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bg1"/>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1200" b="1">
                <a:solidFill>
                  <a:schemeClr val="bg1"/>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6171824" y="5119691"/>
            <a:ext cx="945011" cy="568292"/>
            <a:chOff x="7312118" y="3899140"/>
            <a:chExt cx="854042" cy="513588"/>
          </a:xfrm>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no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0"/>
              <a:ext cx="408248" cy="496517"/>
              <a:chOff x="5884043" y="5462967"/>
              <a:chExt cx="467409" cy="568471"/>
            </a:xfrm>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rgbClr val="FFFFFF"/>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rgbClr val="FFFFFF"/>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rgbClr val="FFFFFF"/>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3" name="群組 2">
            <a:extLst>
              <a:ext uri="{FF2B5EF4-FFF2-40B4-BE49-F238E27FC236}">
                <a16:creationId xmlns:a16="http://schemas.microsoft.com/office/drawing/2014/main" id="{B567337B-DD0A-47B3-826E-ECB6C399ECF2}"/>
              </a:ext>
            </a:extLst>
          </p:cNvPr>
          <p:cNvGrpSpPr/>
          <p:nvPr/>
        </p:nvGrpSpPr>
        <p:grpSpPr>
          <a:xfrm>
            <a:off x="7367167" y="3506713"/>
            <a:ext cx="1870179" cy="1672483"/>
            <a:chOff x="12488019" y="3273148"/>
            <a:chExt cx="1870179" cy="1672483"/>
          </a:xfrm>
        </p:grpSpPr>
        <p:sp>
          <p:nvSpPr>
            <p:cNvPr id="207" name="手繪多邊形: 圖案 206">
              <a:extLst>
                <a:ext uri="{FF2B5EF4-FFF2-40B4-BE49-F238E27FC236}">
                  <a16:creationId xmlns:a16="http://schemas.microsoft.com/office/drawing/2014/main" id="{573232CB-932B-41E6-904F-65830946E597}"/>
                </a:ext>
              </a:extLst>
            </p:cNvPr>
            <p:cNvSpPr/>
            <p:nvPr/>
          </p:nvSpPr>
          <p:spPr>
            <a:xfrm>
              <a:off x="12488019" y="3463443"/>
              <a:ext cx="1870179" cy="1482188"/>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8" name="手繪多邊形: 圖案 207">
              <a:extLst>
                <a:ext uri="{FF2B5EF4-FFF2-40B4-BE49-F238E27FC236}">
                  <a16:creationId xmlns:a16="http://schemas.microsoft.com/office/drawing/2014/main" id="{19A0B2AC-E69A-4920-B541-8CCE83DDB240}"/>
                </a:ext>
              </a:extLst>
            </p:cNvPr>
            <p:cNvSpPr/>
            <p:nvPr/>
          </p:nvSpPr>
          <p:spPr>
            <a:xfrm>
              <a:off x="12909772" y="3463442"/>
              <a:ext cx="13046" cy="1482188"/>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9" name="手繪多邊形: 圖案 208">
              <a:extLst>
                <a:ext uri="{FF2B5EF4-FFF2-40B4-BE49-F238E27FC236}">
                  <a16:creationId xmlns:a16="http://schemas.microsoft.com/office/drawing/2014/main" id="{8DCB38B2-0E29-48D1-BF6B-C615D1BB0793}"/>
                </a:ext>
              </a:extLst>
            </p:cNvPr>
            <p:cNvSpPr/>
            <p:nvPr/>
          </p:nvSpPr>
          <p:spPr>
            <a:xfrm>
              <a:off x="12586786" y="4474189"/>
              <a:ext cx="221789" cy="11701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0" name="手繪多邊形: 圖案 209">
              <a:extLst>
                <a:ext uri="{FF2B5EF4-FFF2-40B4-BE49-F238E27FC236}">
                  <a16:creationId xmlns:a16="http://schemas.microsoft.com/office/drawing/2014/main" id="{9D566169-4662-4133-B3C0-AB11F8F45A52}"/>
                </a:ext>
              </a:extLst>
            </p:cNvPr>
            <p:cNvSpPr/>
            <p:nvPr/>
          </p:nvSpPr>
          <p:spPr>
            <a:xfrm>
              <a:off x="12586786" y="4674156"/>
              <a:ext cx="221789" cy="182024"/>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1" name="手繪多邊形: 圖案 210">
              <a:extLst>
                <a:ext uri="{FF2B5EF4-FFF2-40B4-BE49-F238E27FC236}">
                  <a16:creationId xmlns:a16="http://schemas.microsoft.com/office/drawing/2014/main" id="{4C4A5A1D-AC6B-43D7-92F3-89D4776D9F96}"/>
                </a:ext>
              </a:extLst>
            </p:cNvPr>
            <p:cNvSpPr/>
            <p:nvPr/>
          </p:nvSpPr>
          <p:spPr>
            <a:xfrm>
              <a:off x="13538777" y="3563815"/>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2" name="手繪多邊形: 圖案 211">
              <a:extLst>
                <a:ext uri="{FF2B5EF4-FFF2-40B4-BE49-F238E27FC236}">
                  <a16:creationId xmlns:a16="http://schemas.microsoft.com/office/drawing/2014/main" id="{6D658340-A9F9-4D32-9F64-3AF3F03D6A3E}"/>
                </a:ext>
              </a:extLst>
            </p:cNvPr>
            <p:cNvSpPr/>
            <p:nvPr/>
          </p:nvSpPr>
          <p:spPr>
            <a:xfrm>
              <a:off x="13538777" y="4287877"/>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3" name="手繪多邊形: 圖案 212">
              <a:extLst>
                <a:ext uri="{FF2B5EF4-FFF2-40B4-BE49-F238E27FC236}">
                  <a16:creationId xmlns:a16="http://schemas.microsoft.com/office/drawing/2014/main" id="{3CDADAD2-4E8F-4A03-BBC3-918859737D5E}"/>
                </a:ext>
              </a:extLst>
            </p:cNvPr>
            <p:cNvSpPr/>
            <p:nvPr/>
          </p:nvSpPr>
          <p:spPr>
            <a:xfrm>
              <a:off x="13281895" y="3563815"/>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4" name="手繪多邊形: 圖案 213">
              <a:extLst>
                <a:ext uri="{FF2B5EF4-FFF2-40B4-BE49-F238E27FC236}">
                  <a16:creationId xmlns:a16="http://schemas.microsoft.com/office/drawing/2014/main" id="{A1351864-46DD-4B4D-B6EE-24C8E589F2A8}"/>
                </a:ext>
              </a:extLst>
            </p:cNvPr>
            <p:cNvSpPr/>
            <p:nvPr/>
          </p:nvSpPr>
          <p:spPr>
            <a:xfrm>
              <a:off x="13281895" y="4287877"/>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5" name="手繪多邊形: 圖案 214">
              <a:extLst>
                <a:ext uri="{FF2B5EF4-FFF2-40B4-BE49-F238E27FC236}">
                  <a16:creationId xmlns:a16="http://schemas.microsoft.com/office/drawing/2014/main" id="{02C9ABF5-6765-44F3-9C1A-9FC2E76C5095}"/>
                </a:ext>
              </a:extLst>
            </p:cNvPr>
            <p:cNvSpPr/>
            <p:nvPr/>
          </p:nvSpPr>
          <p:spPr>
            <a:xfrm>
              <a:off x="13025142" y="3563815"/>
              <a:ext cx="208743" cy="910115"/>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6" name="手繪多邊形: 圖案 215">
              <a:extLst>
                <a:ext uri="{FF2B5EF4-FFF2-40B4-BE49-F238E27FC236}">
                  <a16:creationId xmlns:a16="http://schemas.microsoft.com/office/drawing/2014/main" id="{269698CA-5A12-4CED-BA4C-6CF854497EB7}"/>
                </a:ext>
              </a:extLst>
            </p:cNvPr>
            <p:cNvSpPr/>
            <p:nvPr/>
          </p:nvSpPr>
          <p:spPr>
            <a:xfrm>
              <a:off x="13025142" y="4287877"/>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7" name="手繪多邊形: 圖案 216">
              <a:extLst>
                <a:ext uri="{FF2B5EF4-FFF2-40B4-BE49-F238E27FC236}">
                  <a16:creationId xmlns:a16="http://schemas.microsoft.com/office/drawing/2014/main" id="{7C90119A-3112-4EF9-A5F8-15C753578980}"/>
                </a:ext>
              </a:extLst>
            </p:cNvPr>
            <p:cNvSpPr/>
            <p:nvPr/>
          </p:nvSpPr>
          <p:spPr>
            <a:xfrm>
              <a:off x="13795661" y="3563815"/>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8" name="手繪多邊形: 圖案 217">
              <a:extLst>
                <a:ext uri="{FF2B5EF4-FFF2-40B4-BE49-F238E27FC236}">
                  <a16:creationId xmlns:a16="http://schemas.microsoft.com/office/drawing/2014/main" id="{B1543230-C6CE-4C8E-822B-A8F60246978B}"/>
                </a:ext>
              </a:extLst>
            </p:cNvPr>
            <p:cNvSpPr/>
            <p:nvPr/>
          </p:nvSpPr>
          <p:spPr>
            <a:xfrm>
              <a:off x="13795661" y="4287877"/>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9" name="手繪多邊形: 圖案 218">
              <a:extLst>
                <a:ext uri="{FF2B5EF4-FFF2-40B4-BE49-F238E27FC236}">
                  <a16:creationId xmlns:a16="http://schemas.microsoft.com/office/drawing/2014/main" id="{88C1375A-90BD-4696-82DA-E523BAB8B8CC}"/>
                </a:ext>
              </a:extLst>
            </p:cNvPr>
            <p:cNvSpPr/>
            <p:nvPr/>
          </p:nvSpPr>
          <p:spPr>
            <a:xfrm>
              <a:off x="14052543" y="3563816"/>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0" name="手繪多邊形: 圖案 219">
              <a:extLst>
                <a:ext uri="{FF2B5EF4-FFF2-40B4-BE49-F238E27FC236}">
                  <a16:creationId xmlns:a16="http://schemas.microsoft.com/office/drawing/2014/main" id="{972AA8DD-611D-453B-BB33-E034D8B7BC09}"/>
                </a:ext>
              </a:extLst>
            </p:cNvPr>
            <p:cNvSpPr/>
            <p:nvPr/>
          </p:nvSpPr>
          <p:spPr>
            <a:xfrm>
              <a:off x="14052543" y="4287877"/>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1" name="手繪多邊形: 圖案 220">
              <a:extLst>
                <a:ext uri="{FF2B5EF4-FFF2-40B4-BE49-F238E27FC236}">
                  <a16:creationId xmlns:a16="http://schemas.microsoft.com/office/drawing/2014/main" id="{5C520218-7828-4C0E-99E9-5CED6CE59EC1}"/>
                </a:ext>
              </a:extLst>
            </p:cNvPr>
            <p:cNvSpPr/>
            <p:nvPr/>
          </p:nvSpPr>
          <p:spPr>
            <a:xfrm>
              <a:off x="12710725" y="3565506"/>
              <a:ext cx="65232" cy="52007"/>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2" name="手繪多邊形: 圖案 221">
              <a:extLst>
                <a:ext uri="{FF2B5EF4-FFF2-40B4-BE49-F238E27FC236}">
                  <a16:creationId xmlns:a16="http://schemas.microsoft.com/office/drawing/2014/main" id="{DE5B891B-34B5-40B2-9B2C-60E74D96CDFD}"/>
                </a:ext>
              </a:extLst>
            </p:cNvPr>
            <p:cNvSpPr/>
            <p:nvPr/>
          </p:nvSpPr>
          <p:spPr>
            <a:xfrm>
              <a:off x="12788872" y="3565506"/>
              <a:ext cx="65232" cy="52007"/>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3" name="手繪多邊形: 圖案 222">
              <a:extLst>
                <a:ext uri="{FF2B5EF4-FFF2-40B4-BE49-F238E27FC236}">
                  <a16:creationId xmlns:a16="http://schemas.microsoft.com/office/drawing/2014/main" id="{8406C0CC-047B-4337-BBBC-1C724B58A921}"/>
                </a:ext>
              </a:extLst>
            </p:cNvPr>
            <p:cNvSpPr/>
            <p:nvPr/>
          </p:nvSpPr>
          <p:spPr>
            <a:xfrm>
              <a:off x="12632448" y="3565506"/>
              <a:ext cx="65232" cy="52007"/>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4" name="手繪多邊形: 圖案 223">
              <a:extLst>
                <a:ext uri="{FF2B5EF4-FFF2-40B4-BE49-F238E27FC236}">
                  <a16:creationId xmlns:a16="http://schemas.microsoft.com/office/drawing/2014/main" id="{02A95AA9-80A6-4724-996C-60FFBD65442A}"/>
                </a:ext>
              </a:extLst>
            </p:cNvPr>
            <p:cNvSpPr/>
            <p:nvPr/>
          </p:nvSpPr>
          <p:spPr>
            <a:xfrm>
              <a:off x="12555998" y="3564859"/>
              <a:ext cx="65232" cy="52007"/>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5" name="手繪多邊形: 圖案 224">
              <a:extLst>
                <a:ext uri="{FF2B5EF4-FFF2-40B4-BE49-F238E27FC236}">
                  <a16:creationId xmlns:a16="http://schemas.microsoft.com/office/drawing/2014/main" id="{6BBA6973-916D-41C1-85E9-7385D2A15E42}"/>
                </a:ext>
              </a:extLst>
            </p:cNvPr>
            <p:cNvSpPr/>
            <p:nvPr/>
          </p:nvSpPr>
          <p:spPr>
            <a:xfrm>
              <a:off x="12592657" y="3599571"/>
              <a:ext cx="26092" cy="13002"/>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6" name="手繪多邊形: 圖案 225">
              <a:extLst>
                <a:ext uri="{FF2B5EF4-FFF2-40B4-BE49-F238E27FC236}">
                  <a16:creationId xmlns:a16="http://schemas.microsoft.com/office/drawing/2014/main" id="{E277E9E8-685D-4518-B89D-1AAA787A3332}"/>
                </a:ext>
              </a:extLst>
            </p:cNvPr>
            <p:cNvSpPr/>
            <p:nvPr/>
          </p:nvSpPr>
          <p:spPr>
            <a:xfrm>
              <a:off x="12617574" y="4772581"/>
              <a:ext cx="156557" cy="52007"/>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7" name="手繪多邊形: 圖案 226">
              <a:extLst>
                <a:ext uri="{FF2B5EF4-FFF2-40B4-BE49-F238E27FC236}">
                  <a16:creationId xmlns:a16="http://schemas.microsoft.com/office/drawing/2014/main" id="{6B5FAC5E-49F5-4392-AE67-ADF88E4AB0EE}"/>
                </a:ext>
              </a:extLst>
            </p:cNvPr>
            <p:cNvSpPr/>
            <p:nvPr/>
          </p:nvSpPr>
          <p:spPr>
            <a:xfrm>
              <a:off x="13021357" y="4548296"/>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8" name="手繪多邊形: 圖案 227">
              <a:extLst>
                <a:ext uri="{FF2B5EF4-FFF2-40B4-BE49-F238E27FC236}">
                  <a16:creationId xmlns:a16="http://schemas.microsoft.com/office/drawing/2014/main" id="{9808090C-8568-4F41-B847-AF8E53F2EB2A}"/>
                </a:ext>
              </a:extLst>
            </p:cNvPr>
            <p:cNvSpPr/>
            <p:nvPr/>
          </p:nvSpPr>
          <p:spPr>
            <a:xfrm>
              <a:off x="13492201" y="4548300"/>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9" name="手繪多邊形: 圖案 228">
              <a:extLst>
                <a:ext uri="{FF2B5EF4-FFF2-40B4-BE49-F238E27FC236}">
                  <a16:creationId xmlns:a16="http://schemas.microsoft.com/office/drawing/2014/main" id="{F9BB3144-DE10-4BFF-8224-FE45B0ECD13F}"/>
                </a:ext>
              </a:extLst>
            </p:cNvPr>
            <p:cNvSpPr/>
            <p:nvPr/>
          </p:nvSpPr>
          <p:spPr>
            <a:xfrm>
              <a:off x="13667278" y="4548311"/>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0" name="手繪多邊形: 圖案 229">
              <a:extLst>
                <a:ext uri="{FF2B5EF4-FFF2-40B4-BE49-F238E27FC236}">
                  <a16:creationId xmlns:a16="http://schemas.microsoft.com/office/drawing/2014/main" id="{0652FFFF-E989-4626-B4FB-BAD3C5FA54BD}"/>
                </a:ext>
              </a:extLst>
            </p:cNvPr>
            <p:cNvSpPr/>
            <p:nvPr/>
          </p:nvSpPr>
          <p:spPr>
            <a:xfrm>
              <a:off x="14138123" y="4548317"/>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1" name="手繪多邊形: 圖案 230">
              <a:extLst>
                <a:ext uri="{FF2B5EF4-FFF2-40B4-BE49-F238E27FC236}">
                  <a16:creationId xmlns:a16="http://schemas.microsoft.com/office/drawing/2014/main" id="{C2825C8E-A86B-4395-9A00-CE9D8F0E4BE1}"/>
                </a:ext>
              </a:extLst>
            </p:cNvPr>
            <p:cNvSpPr/>
            <p:nvPr/>
          </p:nvSpPr>
          <p:spPr>
            <a:xfrm>
              <a:off x="13021359" y="472800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2" name="手繪多邊形: 圖案 231">
              <a:extLst>
                <a:ext uri="{FF2B5EF4-FFF2-40B4-BE49-F238E27FC236}">
                  <a16:creationId xmlns:a16="http://schemas.microsoft.com/office/drawing/2014/main" id="{13DAB0B5-A96F-457E-86C0-3CDA5F996BDC}"/>
                </a:ext>
              </a:extLst>
            </p:cNvPr>
            <p:cNvSpPr/>
            <p:nvPr/>
          </p:nvSpPr>
          <p:spPr>
            <a:xfrm>
              <a:off x="13492191" y="4728000"/>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3" name="手繪多邊形: 圖案 232">
              <a:extLst>
                <a:ext uri="{FF2B5EF4-FFF2-40B4-BE49-F238E27FC236}">
                  <a16:creationId xmlns:a16="http://schemas.microsoft.com/office/drawing/2014/main" id="{386EEA61-8643-4BFC-A972-51FB0BB9541F}"/>
                </a:ext>
              </a:extLst>
            </p:cNvPr>
            <p:cNvSpPr/>
            <p:nvPr/>
          </p:nvSpPr>
          <p:spPr>
            <a:xfrm>
              <a:off x="13667274" y="472800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4" name="手繪多邊形: 圖案 233">
              <a:extLst>
                <a:ext uri="{FF2B5EF4-FFF2-40B4-BE49-F238E27FC236}">
                  <a16:creationId xmlns:a16="http://schemas.microsoft.com/office/drawing/2014/main" id="{74B07D3C-B906-4D4F-825D-C5718FB6C6B7}"/>
                </a:ext>
              </a:extLst>
            </p:cNvPr>
            <p:cNvSpPr/>
            <p:nvPr/>
          </p:nvSpPr>
          <p:spPr>
            <a:xfrm>
              <a:off x="14137839" y="4728000"/>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6" name="矩形 12">
              <a:extLst>
                <a:ext uri="{FF2B5EF4-FFF2-40B4-BE49-F238E27FC236}">
                  <a16:creationId xmlns:a16="http://schemas.microsoft.com/office/drawing/2014/main" id="{AB3F66EA-83D9-436F-982F-332A8416C9BD}"/>
                </a:ext>
              </a:extLst>
            </p:cNvPr>
            <p:cNvSpPr/>
            <p:nvPr/>
          </p:nvSpPr>
          <p:spPr>
            <a:xfrm>
              <a:off x="12533352" y="3273148"/>
              <a:ext cx="1779513"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82" name="文字方塊 281">
            <a:extLst>
              <a:ext uri="{FF2B5EF4-FFF2-40B4-BE49-F238E27FC236}">
                <a16:creationId xmlns:a16="http://schemas.microsoft.com/office/drawing/2014/main" id="{65E6732B-7214-471B-AB41-8A59B463DF0E}"/>
              </a:ext>
            </a:extLst>
          </p:cNvPr>
          <p:cNvSpPr txBox="1"/>
          <p:nvPr/>
        </p:nvSpPr>
        <p:spPr>
          <a:xfrm>
            <a:off x="6051068" y="3954413"/>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6135760" y="3220742"/>
            <a:ext cx="849928" cy="666133"/>
            <a:chOff x="6612338" y="3841845"/>
            <a:chExt cx="1023583" cy="696036"/>
          </a:xfrm>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6201573" y="2902697"/>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2287438" y="3466745"/>
            <a:ext cx="796372" cy="1138592"/>
            <a:chOff x="4912659" y="5508327"/>
            <a:chExt cx="905540" cy="1215201"/>
          </a:xfrm>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29134" y="5508327"/>
              <a:ext cx="879412" cy="119632"/>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1965001" y="4597254"/>
            <a:ext cx="141299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3349207" y="3817003"/>
            <a:ext cx="2243300" cy="73394"/>
          </a:xfrm>
          <a:prstGeom prst="leftRightArrow">
            <a:avLst/>
          </a:prstGeom>
          <a:ln w="6985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083067" y="3955876"/>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a:t>
            </a:r>
            <a:r>
              <a:rPr 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2526050" y="5578670"/>
            <a:ext cx="3009613" cy="63096"/>
          </a:xfrm>
          <a:prstGeom prst="leftRightArrow">
            <a:avLst/>
          </a:prstGeom>
          <a:ln w="6985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405601" y="5660975"/>
            <a:ext cx="2147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4270481" y="3963028"/>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741167" y="445147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Client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601236" y="4029300"/>
            <a:ext cx="625982" cy="65774"/>
          </a:xfrm>
          <a:prstGeom prst="leftRightArrow">
            <a:avLst/>
          </a:prstGeom>
          <a:ln w="6985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97" name="群組 396">
            <a:extLst>
              <a:ext uri="{FF2B5EF4-FFF2-40B4-BE49-F238E27FC236}">
                <a16:creationId xmlns:a16="http://schemas.microsoft.com/office/drawing/2014/main" id="{C33B0932-7575-4EB0-80A2-5A2EE9EFD330}"/>
              </a:ext>
            </a:extLst>
          </p:cNvPr>
          <p:cNvGrpSpPr/>
          <p:nvPr/>
        </p:nvGrpSpPr>
        <p:grpSpPr>
          <a:xfrm>
            <a:off x="2121425" y="2243359"/>
            <a:ext cx="1074504" cy="712928"/>
            <a:chOff x="672980" y="1966505"/>
            <a:chExt cx="1057450" cy="651099"/>
          </a:xfrm>
          <a:no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01" name="群組 400">
            <a:extLst>
              <a:ext uri="{FF2B5EF4-FFF2-40B4-BE49-F238E27FC236}">
                <a16:creationId xmlns:a16="http://schemas.microsoft.com/office/drawing/2014/main" id="{F4E954A0-1934-44DA-A366-FABCEDFEAB01}"/>
              </a:ext>
            </a:extLst>
          </p:cNvPr>
          <p:cNvGrpSpPr/>
          <p:nvPr/>
        </p:nvGrpSpPr>
        <p:grpSpPr>
          <a:xfrm>
            <a:off x="532769" y="3634502"/>
            <a:ext cx="1053055" cy="765063"/>
            <a:chOff x="4219147" y="3532915"/>
            <a:chExt cx="1243059" cy="854781"/>
          </a:xfrm>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20" name="矩形 19">
            <a:extLst>
              <a:ext uri="{FF2B5EF4-FFF2-40B4-BE49-F238E27FC236}">
                <a16:creationId xmlns:a16="http://schemas.microsoft.com/office/drawing/2014/main" id="{803ED537-4F73-4C08-93B3-B2F3542F5216}"/>
              </a:ext>
            </a:extLst>
          </p:cNvPr>
          <p:cNvSpPr/>
          <p:nvPr/>
        </p:nvSpPr>
        <p:spPr>
          <a:xfrm>
            <a:off x="9708208" y="3384757"/>
            <a:ext cx="1736373" cy="646331"/>
          </a:xfrm>
          <a:prstGeom prst="rect">
            <a:avLst/>
          </a:prstGeom>
        </p:spPr>
        <p:txBody>
          <a:bodyPr wrap="none">
            <a:spAutoFit/>
          </a:bodyPr>
          <a:lstStyle/>
          <a:p>
            <a:pPr algn="ctr"/>
            <a:r>
              <a:rPr lang="en-US" altLang="zh-TW" b="1">
                <a:solidFill>
                  <a:schemeClr val="bg1"/>
                </a:solidFill>
                <a:latin typeface="Arial" panose="020B0604020202020204" pitchFamily="34" charset="0"/>
                <a:ea typeface="微軟正黑體"/>
                <a:cs typeface="Arial" panose="020B0604020202020204" pitchFamily="34" charset="0"/>
              </a:rPr>
              <a:t>Cloud object </a:t>
            </a:r>
          </a:p>
          <a:p>
            <a:pPr algn="ctr"/>
            <a:r>
              <a:rPr lang="en-US" altLang="zh-TW" b="1">
                <a:solidFill>
                  <a:schemeClr val="bg1"/>
                </a:solidFill>
                <a:latin typeface="Arial" panose="020B0604020202020204" pitchFamily="34" charset="0"/>
                <a:ea typeface="微軟正黑體"/>
                <a:cs typeface="Arial" panose="020B0604020202020204" pitchFamily="34" charset="0"/>
              </a:rPr>
              <a:t>storage space</a:t>
            </a: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9836490" y="4118150"/>
            <a:ext cx="1449998" cy="1011720"/>
            <a:chOff x="6134382" y="1540701"/>
            <a:chExt cx="4347102"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10258177" y="4446937"/>
            <a:ext cx="229360" cy="280146"/>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3235458" y="2368788"/>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a:t>
            </a:r>
            <a:r>
              <a:rPr 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3320593" y="2834990"/>
            <a:ext cx="2243300" cy="73394"/>
          </a:xfrm>
          <a:prstGeom prst="leftRightArrow">
            <a:avLst/>
          </a:prstGeom>
          <a:ln w="69850">
            <a:gradFill>
              <a:gsLst>
                <a:gs pos="0">
                  <a:srgbClr val="F9AC00"/>
                </a:gs>
                <a:gs pos="100000">
                  <a:srgbClr val="C50E00"/>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7" name="文字方塊 359">
            <a:extLst>
              <a:ext uri="{FF2B5EF4-FFF2-40B4-BE49-F238E27FC236}">
                <a16:creationId xmlns:a16="http://schemas.microsoft.com/office/drawing/2014/main" id="{51777329-7F2C-48E1-9355-42979D476401}"/>
              </a:ext>
            </a:extLst>
          </p:cNvPr>
          <p:cNvSpPr txBox="1"/>
          <p:nvPr/>
        </p:nvSpPr>
        <p:spPr>
          <a:xfrm>
            <a:off x="4250745" y="2936627"/>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197" name="圖片 196"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05307" y="1934006"/>
            <a:ext cx="1096752" cy="1096749"/>
          </a:xfrm>
          <a:prstGeom prst="roundRect">
            <a:avLst>
              <a:gd name="adj" fmla="val 23763"/>
            </a:avLst>
          </a:prstGeom>
          <a:ln w="28575">
            <a:noFill/>
          </a:ln>
          <a:effectLst/>
        </p:spPr>
      </p:pic>
      <p:grpSp>
        <p:nvGrpSpPr>
          <p:cNvPr id="198" name="群組 197">
            <a:extLst>
              <a:ext uri="{FF2B5EF4-FFF2-40B4-BE49-F238E27FC236}">
                <a16:creationId xmlns:a16="http://schemas.microsoft.com/office/drawing/2014/main" id="{3502B36C-A39A-458B-81E2-FAF0C1B43461}"/>
              </a:ext>
            </a:extLst>
          </p:cNvPr>
          <p:cNvGrpSpPr/>
          <p:nvPr/>
        </p:nvGrpSpPr>
        <p:grpSpPr>
          <a:xfrm>
            <a:off x="10073988" y="5445528"/>
            <a:ext cx="970561" cy="787049"/>
            <a:chOff x="7822618" y="5312644"/>
            <a:chExt cx="970561" cy="787049"/>
          </a:xfrm>
        </p:grpSpPr>
        <p:sp>
          <p:nvSpPr>
            <p:cNvPr id="199" name="文字方塊 198">
              <a:extLst>
                <a:ext uri="{FF2B5EF4-FFF2-40B4-BE49-F238E27FC236}">
                  <a16:creationId xmlns:a16="http://schemas.microsoft.com/office/drawing/2014/main" id="{9A0E53F5-A091-4776-AEC5-7F1E9A42F0DC}"/>
                </a:ext>
              </a:extLst>
            </p:cNvPr>
            <p:cNvSpPr txBox="1"/>
            <p:nvPr/>
          </p:nvSpPr>
          <p:spPr>
            <a:xfrm>
              <a:off x="7822618" y="5791916"/>
              <a:ext cx="970561" cy="307777"/>
            </a:xfrm>
            <a:prstGeom prst="rect">
              <a:avLst/>
            </a:prstGeom>
            <a:solidFill>
              <a:srgbClr val="35393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00"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277"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8"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9"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0"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1"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2"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5"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6"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7"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8"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9"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0"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01"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2"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3"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8"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9"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0"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1"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2"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3"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4"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5"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6"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11" name="圖形 211">
            <a:extLst>
              <a:ext uri="{FF2B5EF4-FFF2-40B4-BE49-F238E27FC236}">
                <a16:creationId xmlns:a16="http://schemas.microsoft.com/office/drawing/2014/main" id="{E8E68237-25B9-468C-80E8-34716B2AE555}"/>
              </a:ext>
            </a:extLst>
          </p:cNvPr>
          <p:cNvGrpSpPr/>
          <p:nvPr/>
        </p:nvGrpSpPr>
        <p:grpSpPr>
          <a:xfrm>
            <a:off x="10552761" y="4446937"/>
            <a:ext cx="229360" cy="280146"/>
            <a:chOff x="6880167" y="2925402"/>
            <a:chExt cx="551412" cy="630183"/>
          </a:xfrm>
          <a:solidFill>
            <a:schemeClr val="tx1"/>
          </a:solidFill>
        </p:grpSpPr>
        <p:sp>
          <p:nvSpPr>
            <p:cNvPr id="312"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3"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4"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15" name="文字方塊 314">
            <a:extLst>
              <a:ext uri="{FF2B5EF4-FFF2-40B4-BE49-F238E27FC236}">
                <a16:creationId xmlns:a16="http://schemas.microsoft.com/office/drawing/2014/main" id="{6F64CE75-73E3-49E1-AD2F-59C36770480B}"/>
              </a:ext>
            </a:extLst>
          </p:cNvPr>
          <p:cNvSpPr txBox="1"/>
          <p:nvPr/>
        </p:nvSpPr>
        <p:spPr>
          <a:xfrm>
            <a:off x="2127795" y="2972092"/>
            <a:ext cx="13450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316" name="圖形 315">
            <a:extLst>
              <a:ext uri="{FF2B5EF4-FFF2-40B4-BE49-F238E27FC236}">
                <a16:creationId xmlns:a16="http://schemas.microsoft.com/office/drawing/2014/main" id="{A83B1F37-7C31-4985-8992-B844E896A7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7879" y="2599490"/>
            <a:ext cx="391767" cy="372521"/>
          </a:xfrm>
          <a:prstGeom prst="rect">
            <a:avLst/>
          </a:prstGeom>
        </p:spPr>
      </p:pic>
      <p:grpSp>
        <p:nvGrpSpPr>
          <p:cNvPr id="5" name="群組 4">
            <a:extLst>
              <a:ext uri="{FF2B5EF4-FFF2-40B4-BE49-F238E27FC236}">
                <a16:creationId xmlns:a16="http://schemas.microsoft.com/office/drawing/2014/main" id="{BB651E69-4C74-421C-B28D-4547BC6D3B46}"/>
              </a:ext>
            </a:extLst>
          </p:cNvPr>
          <p:cNvGrpSpPr/>
          <p:nvPr/>
        </p:nvGrpSpPr>
        <p:grpSpPr>
          <a:xfrm>
            <a:off x="985347" y="5263633"/>
            <a:ext cx="1554982" cy="1036510"/>
            <a:chOff x="1942737" y="2167157"/>
            <a:chExt cx="1554982" cy="1036510"/>
          </a:xfrm>
        </p:grpSpPr>
        <p:grpSp>
          <p:nvGrpSpPr>
            <p:cNvPr id="321" name="群組 320">
              <a:extLst>
                <a:ext uri="{FF2B5EF4-FFF2-40B4-BE49-F238E27FC236}">
                  <a16:creationId xmlns:a16="http://schemas.microsoft.com/office/drawing/2014/main" id="{A83E0AE9-DE75-488F-A8B6-34FF8CD69EC6}"/>
                </a:ext>
              </a:extLst>
            </p:cNvPr>
            <p:cNvGrpSpPr/>
            <p:nvPr/>
          </p:nvGrpSpPr>
          <p:grpSpPr>
            <a:xfrm>
              <a:off x="2146283" y="2167157"/>
              <a:ext cx="1074504" cy="712928"/>
              <a:chOff x="672980" y="1966505"/>
              <a:chExt cx="1057450" cy="651099"/>
            </a:xfrm>
            <a:noFill/>
          </p:grpSpPr>
          <p:sp>
            <p:nvSpPr>
              <p:cNvPr id="322" name="手繪多邊形: 圖案 321">
                <a:extLst>
                  <a:ext uri="{FF2B5EF4-FFF2-40B4-BE49-F238E27FC236}">
                    <a16:creationId xmlns:a16="http://schemas.microsoft.com/office/drawing/2014/main" id="{CFB3F76A-A50E-4552-AEB3-2181470588E2}"/>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3" name="手繪多邊形: 圖案 322">
                <a:extLst>
                  <a:ext uri="{FF2B5EF4-FFF2-40B4-BE49-F238E27FC236}">
                    <a16:creationId xmlns:a16="http://schemas.microsoft.com/office/drawing/2014/main" id="{F979B78B-E025-48A3-BA91-528466673A8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24" name="文字方塊 323">
              <a:extLst>
                <a:ext uri="{FF2B5EF4-FFF2-40B4-BE49-F238E27FC236}">
                  <a16:creationId xmlns:a16="http://schemas.microsoft.com/office/drawing/2014/main" id="{3729410E-1962-4525-8E4E-E6E1CA136F2A}"/>
                </a:ext>
              </a:extLst>
            </p:cNvPr>
            <p:cNvSpPr txBox="1"/>
            <p:nvPr/>
          </p:nvSpPr>
          <p:spPr>
            <a:xfrm>
              <a:off x="2152653" y="2895890"/>
              <a:ext cx="13450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325" name="圖形 324">
              <a:extLst>
                <a:ext uri="{FF2B5EF4-FFF2-40B4-BE49-F238E27FC236}">
                  <a16:creationId xmlns:a16="http://schemas.microsoft.com/office/drawing/2014/main" id="{DD9D457A-A143-4143-A859-E216FC09E2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2737" y="2523288"/>
              <a:ext cx="391767" cy="372521"/>
            </a:xfrm>
            <a:prstGeom prst="rect">
              <a:avLst/>
            </a:prstGeom>
          </p:spPr>
        </p:pic>
      </p:grpSp>
    </p:spTree>
    <p:extLst>
      <p:ext uri="{BB962C8B-B14F-4D97-AF65-F5344CB8AC3E}">
        <p14:creationId xmlns:p14="http://schemas.microsoft.com/office/powerpoint/2010/main" val="176533721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r>
              <a:rPr lang="en-US" altLang="zh-CN">
                <a:latin typeface="Arial" panose="020B0604020202020204" pitchFamily="34" charset="0"/>
                <a:cs typeface="Arial" panose="020B0604020202020204" pitchFamily="34" charset="0"/>
              </a:rPr>
              <a:t>With the same LAN cable, 2.5GbE switch for multi-device environment</a:t>
            </a:r>
            <a:endParaRPr lang="zh-TW" altLang="en-US">
              <a:latin typeface="Arial" panose="020B0604020202020204" pitchFamily="34" charset="0"/>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6954640" y="1908273"/>
            <a:ext cx="4712091" cy="646331"/>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cs typeface="Arial" panose="020B0604020202020204" pitchFamily="34" charset="0"/>
              </a:rPr>
              <a:t>Use the existing wiring infrastructure to support 2.5</a:t>
            </a:r>
            <a:r>
              <a:rPr lang="en" altLang="zh-TW" b="1">
                <a:latin typeface="Arial" panose="020B0604020202020204" pitchFamily="34" charset="0"/>
                <a:ea typeface="微軟正黑體" panose="020B0604030504040204" pitchFamily="34" charset="-120"/>
                <a:cs typeface="Arial" panose="020B0604020202020204" pitchFamily="34" charset="0"/>
              </a:rPr>
              <a:t>GbE</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2490503160"/>
              </p:ext>
            </p:extLst>
          </p:nvPr>
        </p:nvGraphicFramePr>
        <p:xfrm>
          <a:off x="7044687" y="2554604"/>
          <a:ext cx="4619151" cy="2863884"/>
        </p:xfrm>
        <a:graphic>
          <a:graphicData uri="http://schemas.openxmlformats.org/drawingml/2006/table">
            <a:tbl>
              <a:tblPr firstRow="1" bandRow="1">
                <a:effectLst/>
                <a:tableStyleId>{85BE263C-DBD7-4A20-BB59-AAB30ACAA65A}</a:tableStyleId>
              </a:tblPr>
              <a:tblGrid>
                <a:gridCol w="912425">
                  <a:extLst>
                    <a:ext uri="{9D8B030D-6E8A-4147-A177-3AD203B41FA5}">
                      <a16:colId xmlns:a16="http://schemas.microsoft.com/office/drawing/2014/main" val="20000"/>
                    </a:ext>
                  </a:extLst>
                </a:gridCol>
                <a:gridCol w="1026477">
                  <a:extLst>
                    <a:ext uri="{9D8B030D-6E8A-4147-A177-3AD203B41FA5}">
                      <a16:colId xmlns:a16="http://schemas.microsoft.com/office/drawing/2014/main" val="20001"/>
                    </a:ext>
                  </a:extLst>
                </a:gridCol>
                <a:gridCol w="1316858">
                  <a:extLst>
                    <a:ext uri="{9D8B030D-6E8A-4147-A177-3AD203B41FA5}">
                      <a16:colId xmlns:a16="http://schemas.microsoft.com/office/drawing/2014/main" val="20002"/>
                    </a:ext>
                  </a:extLst>
                </a:gridCol>
                <a:gridCol w="1363391">
                  <a:extLst>
                    <a:ext uri="{9D8B030D-6E8A-4147-A177-3AD203B41FA5}">
                      <a16:colId xmlns:a16="http://schemas.microsoft.com/office/drawing/2014/main" val="20003"/>
                    </a:ext>
                  </a:extLst>
                </a:gridCol>
              </a:tblGrid>
              <a:tr h="576252">
                <a:tc>
                  <a:txBody>
                    <a:bodyPr/>
                    <a:lstStyle/>
                    <a:p>
                      <a:pPr marL="0" marR="0" lvl="0" indent="0" algn="l" rtl="0">
                        <a:spcBef>
                          <a:spcPts val="0"/>
                        </a:spcBef>
                        <a:spcAft>
                          <a:spcPts val="0"/>
                        </a:spcAft>
                        <a:buNone/>
                      </a:pPr>
                      <a:endParaRPr lang="zh-TW" altLang="en-US" sz="1900" b="1">
                        <a:solidFill>
                          <a:schemeClr val="dk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w="25400" cmpd="sng">
                      <a:noFill/>
                    </a:lnB>
                    <a:lnTlToBr w="12700" cmpd="sng">
                      <a:noFill/>
                      <a:prstDash val="solid"/>
                    </a:lnTlToBr>
                    <a:lnBlToTr w="12700" cmpd="sng">
                      <a:noFill/>
                      <a:prstDash val="solid"/>
                    </a:lnBlToTr>
                    <a:solidFill>
                      <a:schemeClr val="tx2">
                        <a:lumMod val="60000"/>
                        <a:lumOff val="40000"/>
                        <a:alpha val="50000"/>
                      </a:schemeClr>
                    </a:solidFill>
                  </a:tcPr>
                </a:tc>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CAT 5e</a:t>
                      </a:r>
                      <a:endParaRPr lang="en" sz="1900" b="1">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w="25400" cmpd="sng">
                      <a:noFill/>
                    </a:lnB>
                    <a:lnTlToBr w="12700" cmpd="sng">
                      <a:noFill/>
                      <a:prstDash val="solid"/>
                    </a:lnTlToBr>
                    <a:lnBlToTr w="12700" cmpd="sng">
                      <a:noFill/>
                      <a:prstDash val="solid"/>
                    </a:lnBlToTr>
                    <a:solidFill>
                      <a:schemeClr val="tx2">
                        <a:lumMod val="60000"/>
                        <a:lumOff val="40000"/>
                        <a:alpha val="50000"/>
                      </a:schemeClr>
                    </a:solidFill>
                  </a:tcPr>
                </a:tc>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CAT 6</a:t>
                      </a:r>
                      <a:endParaRPr lang="en" sz="1900" b="1">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w="25400" cmpd="sng">
                      <a:noFill/>
                    </a:lnB>
                    <a:lnTlToBr w="12700" cmpd="sng">
                      <a:noFill/>
                      <a:prstDash val="solid"/>
                    </a:lnTlToBr>
                    <a:lnBlToTr w="12700" cmpd="sng">
                      <a:noFill/>
                      <a:prstDash val="solid"/>
                    </a:lnBlToTr>
                    <a:solidFill>
                      <a:schemeClr val="tx2">
                        <a:lumMod val="60000"/>
                        <a:lumOff val="40000"/>
                        <a:alpha val="50000"/>
                      </a:schemeClr>
                    </a:solidFill>
                  </a:tcPr>
                </a:tc>
                <a:tc>
                  <a:txBody>
                    <a:bodyPr/>
                    <a:lstStyle/>
                    <a:p>
                      <a:pPr marL="0" marR="0" lvl="0" indent="0" algn="ctr" rtl="0">
                        <a:spcBef>
                          <a:spcPts val="0"/>
                        </a:spcBef>
                        <a:spcAft>
                          <a:spcPts val="0"/>
                        </a:spcAft>
                        <a:buNone/>
                      </a:pPr>
                      <a:r>
                        <a:rPr 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CAT 6A</a:t>
                      </a:r>
                      <a:endParaRPr lang="en-US"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w="25400" cmpd="sng">
                      <a:noFill/>
                    </a:lnB>
                    <a:lnTlToBr w="12700" cmpd="sng">
                      <a:noFill/>
                      <a:prstDash val="solid"/>
                    </a:lnTlToBr>
                    <a:lnBlToTr w="12700" cmpd="sng">
                      <a:noFill/>
                      <a:prstDash val="solid"/>
                    </a:lnBlToTr>
                    <a:solidFill>
                      <a:schemeClr val="tx2">
                        <a:lumMod val="60000"/>
                        <a:lumOff val="40000"/>
                        <a:alpha val="50000"/>
                      </a:schemeClr>
                    </a:solidFill>
                  </a:tcPr>
                </a:tc>
                <a:extLst>
                  <a:ext uri="{0D108BD9-81ED-4DB2-BD59-A6C34878D82A}">
                    <a16:rowId xmlns:a16="http://schemas.microsoft.com/office/drawing/2014/main" val="10000"/>
                  </a:ext>
                </a:extLst>
              </a:tr>
              <a:tr h="576252">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100M</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296">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1G</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296">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2.5G</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296">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5G</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252">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10G</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w="25400" cmpd="sng">
                      <a:noFill/>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X</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w="254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 altLang="zh-TW" sz="1900" b="1">
                          <a:latin typeface="Arial" panose="020B0604020202020204" pitchFamily="34" charset="0"/>
                          <a:ea typeface="微軟正黑體" panose="020B0604030504040204" pitchFamily="34" charset="-120"/>
                          <a:cs typeface="Arial" pitchFamily="34" charset="0"/>
                          <a:sym typeface="Arial" panose="020B0604020202020204" pitchFamily="34" charset="0"/>
                        </a:rPr>
                        <a:t>✔(55m)</a:t>
                      </a:r>
                      <a:endParaRPr lang="en"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w="25400" cmpd="sng">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9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88816" marR="88816" marT="44408" marB="44408"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31915" y="5216414"/>
            <a:ext cx="1839337" cy="1703739"/>
          </a:xfrm>
          <a:prstGeom prst="rect">
            <a:avLst/>
          </a:prstGeom>
          <a:ln>
            <a:noFill/>
          </a:ln>
          <a:effectLst>
            <a:outerShdw blurRad="50800" dist="38100" dir="2700000" algn="tl" rotWithShape="0">
              <a:prstClr val="black">
                <a:alpha val="40000"/>
              </a:prstClr>
            </a:outerShdw>
          </a:effectLst>
        </p:spPr>
      </p:pic>
      <p:sp>
        <p:nvSpPr>
          <p:cNvPr id="23" name="矩形: 圓角 8">
            <a:extLst>
              <a:ext uri="{FF2B5EF4-FFF2-40B4-BE49-F238E27FC236}">
                <a16:creationId xmlns:a16="http://schemas.microsoft.com/office/drawing/2014/main" id="{103F6E61-5498-7E4C-9D4E-8D84CF6B973D}"/>
              </a:ext>
            </a:extLst>
          </p:cNvPr>
          <p:cNvSpPr/>
          <p:nvPr/>
        </p:nvSpPr>
        <p:spPr>
          <a:xfrm>
            <a:off x="609599" y="1929171"/>
            <a:ext cx="6208987" cy="1497653"/>
          </a:xfrm>
          <a:prstGeom prst="roundRect">
            <a:avLst>
              <a:gd name="adj" fmla="val 0"/>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文字方塊 24">
            <a:extLst>
              <a:ext uri="{FF2B5EF4-FFF2-40B4-BE49-F238E27FC236}">
                <a16:creationId xmlns:a16="http://schemas.microsoft.com/office/drawing/2014/main" id="{4EFECE1E-208A-1744-A6D3-6BB8230DEFE8}"/>
              </a:ext>
            </a:extLst>
          </p:cNvPr>
          <p:cNvSpPr txBox="1"/>
          <p:nvPr/>
        </p:nvSpPr>
        <p:spPr>
          <a:xfrm>
            <a:off x="4014043" y="4287771"/>
            <a:ext cx="2758191" cy="338554"/>
          </a:xfrm>
          <a:prstGeom prst="rect">
            <a:avLst/>
          </a:prstGeom>
          <a:noFill/>
        </p:spPr>
        <p:txBody>
          <a:bodyPr wrap="none" rtlCol="0">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QSW-308-1C </a:t>
            </a:r>
            <a:r>
              <a:rPr lang="en-US" altLang="zh-TW" sz="1600">
                <a:latin typeface="Arial" panose="020B0604020202020204" pitchFamily="34" charset="0"/>
                <a:ea typeface="微軟正黑體" panose="020B0604030504040204" pitchFamily="34" charset="-120"/>
                <a:sym typeface="Arial" panose="020B0604020202020204" pitchFamily="34" charset="0"/>
              </a:rPr>
              <a:t>(</a:t>
            </a:r>
            <a:r>
              <a:rPr lang="en-US" altLang="zh-CN" sz="1600">
                <a:latin typeface="Arial" panose="020B0604020202020204" pitchFamily="34" charset="0"/>
                <a:ea typeface="微軟正黑體" panose="020B0604030504040204" pitchFamily="34" charset="-120"/>
                <a:sym typeface="Arial" panose="020B0604020202020204" pitchFamily="34" charset="0"/>
              </a:rPr>
              <a:t>unmanaged</a:t>
            </a:r>
            <a:r>
              <a:rPr lang="en-US" altLang="zh-TW" sz="1600">
                <a:latin typeface="Arial" panose="020B0604020202020204" pitchFamily="34" charset="0"/>
                <a:ea typeface="微軟正黑體" panose="020B0604030504040204" pitchFamily="34" charset="-120"/>
                <a:sym typeface="Arial" panose="020B0604020202020204" pitchFamily="34" charset="0"/>
              </a:rPr>
              <a:t>)</a:t>
            </a:r>
            <a:endParaRPr lang="zh-TW" altLang="en-US" sz="1600" b="1">
              <a:latin typeface="Arial" panose="020B0604020202020204" pitchFamily="34" charset="0"/>
              <a:ea typeface="微軟正黑體" panose="020B0604030504040204" pitchFamily="34" charset="-120"/>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863017" y="4292606"/>
            <a:ext cx="2870401" cy="338554"/>
          </a:xfrm>
          <a:prstGeom prst="rect">
            <a:avLst/>
          </a:prstGeom>
          <a:noFill/>
        </p:spPr>
        <p:txBody>
          <a:bodyPr wrap="none" rtlCol="0">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QSW-1208-8C </a:t>
            </a:r>
            <a:r>
              <a:rPr lang="en-US" altLang="zh-TW" sz="1600">
                <a:latin typeface="Arial" panose="020B0604020202020204" pitchFamily="34" charset="0"/>
                <a:ea typeface="微軟正黑體" panose="020B0604030504040204" pitchFamily="34" charset="-120"/>
                <a:sym typeface="Arial" panose="020B0604020202020204" pitchFamily="34" charset="0"/>
              </a:rPr>
              <a:t>(</a:t>
            </a:r>
            <a:r>
              <a:rPr lang="en-US" altLang="zh-CN" sz="1600">
                <a:latin typeface="Arial" panose="020B0604020202020204" pitchFamily="34" charset="0"/>
                <a:ea typeface="微軟正黑體" panose="020B0604030504040204" pitchFamily="34" charset="-120"/>
                <a:sym typeface="Arial" panose="020B0604020202020204" pitchFamily="34" charset="0"/>
              </a:rPr>
              <a:t>unmanaged</a:t>
            </a:r>
            <a:r>
              <a:rPr lang="en-US" altLang="zh-TW" sz="1600">
                <a:latin typeface="Arial" panose="020B0604020202020204" pitchFamily="34" charset="0"/>
                <a:ea typeface="微軟正黑體" panose="020B0604030504040204" pitchFamily="34" charset="-120"/>
                <a:sym typeface="Arial" panose="020B0604020202020204" pitchFamily="34" charset="0"/>
              </a:rPr>
              <a:t>)</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4014043" y="4593518"/>
            <a:ext cx="1579278" cy="523220"/>
          </a:xfrm>
          <a:prstGeom prst="rect">
            <a:avLst/>
          </a:prstGeom>
          <a:noFill/>
        </p:spPr>
        <p:txBody>
          <a:bodyPr wrap="none" rtlCol="0">
            <a:spAutoFit/>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1 x 10G/5G/2.5G</a:t>
            </a:r>
          </a:p>
          <a:p>
            <a:r>
              <a:rPr lang="en-US" altLang="zh-TW" sz="1400">
                <a:latin typeface="Arial" panose="020B0604020202020204" pitchFamily="34" charset="0"/>
                <a:ea typeface="微軟正黑體" panose="020B0604030504040204" pitchFamily="34" charset="-120"/>
                <a:sym typeface="Arial" panose="020B0604020202020204" pitchFamily="34" charset="0"/>
              </a:rPr>
              <a:t>RJ45 Multi-Gig</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863017" y="4593518"/>
            <a:ext cx="1537600" cy="523220"/>
          </a:xfrm>
          <a:prstGeom prst="rect">
            <a:avLst/>
          </a:prstGeom>
          <a:noFill/>
        </p:spPr>
        <p:txBody>
          <a:bodyPr wrap="none" rtlCol="0">
            <a:spAutoFit/>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8 x 10G/5G/2.5G</a:t>
            </a:r>
          </a:p>
          <a:p>
            <a:r>
              <a:rPr lang="en-US" altLang="zh-TW" sz="1400">
                <a:latin typeface="Arial" panose="020B0604020202020204" pitchFamily="34" charset="0"/>
                <a:ea typeface="微軟正黑體" panose="020B0604030504040204" pitchFamily="34" charset="-120"/>
                <a:sym typeface="Arial" panose="020B0604020202020204" pitchFamily="34" charset="0"/>
              </a:rPr>
              <a:t>RJ45 Multi-Gig</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3215" y="5104335"/>
            <a:ext cx="2247728" cy="695998"/>
          </a:xfrm>
          <a:prstGeom prst="rect">
            <a:avLst/>
          </a:prstGeom>
        </p:spPr>
      </p:pic>
      <p:pic>
        <p:nvPicPr>
          <p:cNvPr id="35" name="圖片 34">
            <a:extLst>
              <a:ext uri="{FF2B5EF4-FFF2-40B4-BE49-F238E27FC236}">
                <a16:creationId xmlns:a16="http://schemas.microsoft.com/office/drawing/2014/main" id="{EA6734F7-28E8-9842-8ED4-06B7CD84A9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50427" y="5185436"/>
            <a:ext cx="2215847" cy="533797"/>
          </a:xfrm>
          <a:prstGeom prst="rect">
            <a:avLst/>
          </a:prstGeom>
        </p:spPr>
      </p:pic>
      <p:sp>
        <p:nvSpPr>
          <p:cNvPr id="36" name="文字方塊 35">
            <a:extLst>
              <a:ext uri="{FF2B5EF4-FFF2-40B4-BE49-F238E27FC236}">
                <a16:creationId xmlns:a16="http://schemas.microsoft.com/office/drawing/2014/main" id="{6EF3DEEC-3197-AF44-B300-658795AE0B74}"/>
              </a:ext>
            </a:extLst>
          </p:cNvPr>
          <p:cNvSpPr txBox="1"/>
          <p:nvPr/>
        </p:nvSpPr>
        <p:spPr>
          <a:xfrm>
            <a:off x="863017" y="5729730"/>
            <a:ext cx="2678041" cy="338554"/>
          </a:xfrm>
          <a:prstGeom prst="rect">
            <a:avLst/>
          </a:prstGeom>
          <a:noFill/>
        </p:spPr>
        <p:txBody>
          <a:bodyPr wrap="none" rtlCol="0">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QSW-M408-4C </a:t>
            </a:r>
            <a:r>
              <a:rPr lang="en-US" altLang="zh-TW" sz="1600">
                <a:latin typeface="Arial" panose="020B0604020202020204" pitchFamily="34" charset="0"/>
                <a:ea typeface="微軟正黑體" panose="020B0604030504040204" pitchFamily="34" charset="-120"/>
                <a:sym typeface="Arial" panose="020B0604020202020204" pitchFamily="34" charset="0"/>
              </a:rPr>
              <a:t>(</a:t>
            </a:r>
            <a:r>
              <a:rPr lang="en-US" altLang="zh-CN" sz="1600">
                <a:latin typeface="Arial" panose="020B0604020202020204" pitchFamily="34" charset="0"/>
                <a:ea typeface="微軟正黑體" panose="020B0604030504040204" pitchFamily="34" charset="-120"/>
                <a:sym typeface="Arial" panose="020B0604020202020204" pitchFamily="34" charset="0"/>
              </a:rPr>
              <a:t>managed</a:t>
            </a:r>
            <a:r>
              <a:rPr lang="en-US" altLang="zh-TW" sz="1600">
                <a:latin typeface="Arial" panose="020B0604020202020204" pitchFamily="34" charset="0"/>
                <a:ea typeface="微軟正黑體" panose="020B0604030504040204" pitchFamily="34" charset="-120"/>
                <a:sym typeface="Arial" panose="020B0604020202020204" pitchFamily="34" charset="0"/>
              </a:rPr>
              <a:t>)</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863017" y="5997681"/>
            <a:ext cx="1579278" cy="523220"/>
          </a:xfrm>
          <a:prstGeom prst="rect">
            <a:avLst/>
          </a:prstGeom>
          <a:noFill/>
        </p:spPr>
        <p:txBody>
          <a:bodyPr wrap="none" rtlCol="0">
            <a:spAutoFit/>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4 x 10G/5G/2.5G</a:t>
            </a:r>
          </a:p>
          <a:p>
            <a:r>
              <a:rPr lang="en-US" altLang="zh-TW" sz="1400">
                <a:latin typeface="Arial" panose="020B0604020202020204" pitchFamily="34" charset="0"/>
                <a:ea typeface="微軟正黑體" panose="020B0604030504040204" pitchFamily="34" charset="-120"/>
                <a:sym typeface="Arial" panose="020B0604020202020204" pitchFamily="34" charset="0"/>
              </a:rPr>
              <a:t>RJ45 Multi-Gig</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4014043" y="5709244"/>
            <a:ext cx="2633157" cy="338554"/>
          </a:xfrm>
          <a:prstGeom prst="rect">
            <a:avLst/>
          </a:prstGeom>
          <a:noFill/>
        </p:spPr>
        <p:txBody>
          <a:bodyPr wrap="none" rtlCol="0" anchor="t">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QSW-M408-2C (</a:t>
            </a:r>
            <a:r>
              <a:rPr lang="en-US" altLang="zh-TW" sz="1600">
                <a:latin typeface="Arial" panose="020B0604020202020204" pitchFamily="34" charset="0"/>
                <a:ea typeface="微軟正黑體" panose="020B0604030504040204" pitchFamily="34" charset="-120"/>
                <a:sym typeface="Arial" panose="020B0604020202020204" pitchFamily="34" charset="0"/>
              </a:rPr>
              <a:t>managed)</a:t>
            </a:r>
            <a:endParaRPr lang="zh-TW" altLang="en-US" sz="1600" b="1">
              <a:latin typeface="Arial" panose="020B0604020202020204" pitchFamily="34" charset="0"/>
              <a:ea typeface="微軟正黑體" panose="020B0604030504040204" pitchFamily="34" charset="-120"/>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4014043" y="5964614"/>
            <a:ext cx="1579278" cy="523220"/>
          </a:xfrm>
          <a:prstGeom prst="rect">
            <a:avLst/>
          </a:prstGeom>
          <a:noFill/>
        </p:spPr>
        <p:txBody>
          <a:bodyPr wrap="none" rtlCol="0">
            <a:spAutoFit/>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2 x 10G/5G/2.5G</a:t>
            </a:r>
          </a:p>
          <a:p>
            <a:r>
              <a:rPr lang="en-US" altLang="zh-TW" sz="1400">
                <a:latin typeface="Arial" panose="020B0604020202020204" pitchFamily="34" charset="0"/>
                <a:ea typeface="微軟正黑體" panose="020B0604030504040204" pitchFamily="34" charset="-120"/>
                <a:sym typeface="Arial" panose="020B0604020202020204" pitchFamily="34" charset="0"/>
              </a:rPr>
              <a:t>RJ45 Multi-Gig</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2879" y="3649059"/>
            <a:ext cx="2533414" cy="686696"/>
          </a:xfrm>
          <a:prstGeom prst="rect">
            <a:avLst/>
          </a:prstGeom>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36859" y="3752393"/>
            <a:ext cx="2220909" cy="468307"/>
          </a:xfrm>
          <a:prstGeom prst="rect">
            <a:avLst/>
          </a:prstGeom>
        </p:spPr>
      </p:pic>
      <p:pic>
        <p:nvPicPr>
          <p:cNvPr id="46" name="圖片 45" descr="一張含有 電子用品 的圖片&#10;&#10;自動產生的描述">
            <a:extLst>
              <a:ext uri="{FF2B5EF4-FFF2-40B4-BE49-F238E27FC236}">
                <a16:creationId xmlns:a16="http://schemas.microsoft.com/office/drawing/2014/main" id="{822B8B12-39B2-9049-9F97-258332EC0E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1393" y="1703777"/>
            <a:ext cx="3060347" cy="1912377"/>
          </a:xfrm>
          <a:prstGeom prst="rect">
            <a:avLst/>
          </a:prstGeom>
        </p:spPr>
      </p:pic>
      <p:sp>
        <p:nvSpPr>
          <p:cNvPr id="5" name="矩形: 圓角 4">
            <a:extLst>
              <a:ext uri="{FF2B5EF4-FFF2-40B4-BE49-F238E27FC236}">
                <a16:creationId xmlns:a16="http://schemas.microsoft.com/office/drawing/2014/main" id="{4E9337C5-09F1-45DA-B6D5-DC7573B5DD40}"/>
              </a:ext>
            </a:extLst>
          </p:cNvPr>
          <p:cNvSpPr/>
          <p:nvPr/>
        </p:nvSpPr>
        <p:spPr>
          <a:xfrm>
            <a:off x="4169079" y="2937963"/>
            <a:ext cx="2239273" cy="338222"/>
          </a:xfrm>
          <a:prstGeom prst="roundRect">
            <a:avLst>
              <a:gd name="adj" fmla="val 50000"/>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a:solidFill>
                  <a:srgbClr val="FFCC00"/>
                </a:solidFill>
                <a:latin typeface="Arial" panose="020B0604020202020204" pitchFamily="34" charset="0"/>
                <a:ea typeface="微軟正黑體" panose="020B0604030504040204" pitchFamily="34" charset="-120"/>
                <a:sym typeface="Arial" panose="020B0604020202020204" pitchFamily="34" charset="0"/>
              </a:rPr>
              <a:t>Fanless</a:t>
            </a:r>
            <a:r>
              <a:rPr lang="en-US" altLang="zh-CN" sz="140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&amp; metal chassis</a:t>
            </a:r>
            <a:endParaRPr lang="en-US" altLang="zh-TW" sz="140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D2BFCA93-2486-4F05-AA09-A7425C3857A2}"/>
              </a:ext>
            </a:extLst>
          </p:cNvPr>
          <p:cNvGrpSpPr/>
          <p:nvPr/>
        </p:nvGrpSpPr>
        <p:grpSpPr>
          <a:xfrm>
            <a:off x="179287" y="1491028"/>
            <a:ext cx="1370769" cy="1149167"/>
            <a:chOff x="5574506" y="3631241"/>
            <a:chExt cx="1609175" cy="1349033"/>
          </a:xfrm>
        </p:grpSpPr>
        <p:grpSp>
          <p:nvGrpSpPr>
            <p:cNvPr id="8" name="群組 7">
              <a:extLst>
                <a:ext uri="{FF2B5EF4-FFF2-40B4-BE49-F238E27FC236}">
                  <a16:creationId xmlns:a16="http://schemas.microsoft.com/office/drawing/2014/main" id="{4AA65CC5-5DBE-4A02-B6AB-A258EC22BFB5}"/>
                </a:ext>
              </a:extLst>
            </p:cNvPr>
            <p:cNvGrpSpPr/>
            <p:nvPr/>
          </p:nvGrpSpPr>
          <p:grpSpPr>
            <a:xfrm>
              <a:off x="5574506" y="3631241"/>
              <a:ext cx="1609175" cy="1349033"/>
              <a:chOff x="5074017" y="1873193"/>
              <a:chExt cx="1609175" cy="1349033"/>
            </a:xfrm>
          </p:grpSpPr>
          <p:sp>
            <p:nvSpPr>
              <p:cNvPr id="7" name="矩形 6">
                <a:extLst>
                  <a:ext uri="{FF2B5EF4-FFF2-40B4-BE49-F238E27FC236}">
                    <a16:creationId xmlns:a16="http://schemas.microsoft.com/office/drawing/2014/main" id="{7097B41A-F043-4122-86F2-07AE7A46AFC6}"/>
                  </a:ext>
                </a:extLst>
              </p:cNvPr>
              <p:cNvSpPr/>
              <p:nvPr/>
            </p:nvSpPr>
            <p:spPr>
              <a:xfrm rot="8100000">
                <a:off x="5393956" y="2393461"/>
                <a:ext cx="1289236" cy="828765"/>
              </a:xfrm>
              <a:prstGeom prst="rect">
                <a:avLst/>
              </a:prstGeom>
              <a:gradFill>
                <a:gsLst>
                  <a:gs pos="0">
                    <a:schemeClr val="bg1">
                      <a:lumMod val="75000"/>
                      <a:alpha val="0"/>
                    </a:schemeClr>
                  </a:gs>
                  <a:gs pos="100000">
                    <a:schemeClr val="tx1">
                      <a:lumMod val="95000"/>
                      <a:lumOff val="5000"/>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橢圓 62">
                <a:extLst>
                  <a:ext uri="{FF2B5EF4-FFF2-40B4-BE49-F238E27FC236}">
                    <a16:creationId xmlns:a16="http://schemas.microsoft.com/office/drawing/2014/main" id="{D228DCB7-ED64-4260-9083-71CD90B737D0}"/>
                  </a:ext>
                </a:extLst>
              </p:cNvPr>
              <p:cNvSpPr/>
              <p:nvPr/>
            </p:nvSpPr>
            <p:spPr>
              <a:xfrm rot="20700000">
                <a:off x="5074017" y="1873193"/>
                <a:ext cx="1303850" cy="1312247"/>
              </a:xfrm>
              <a:prstGeom prst="ellipse">
                <a:avLst/>
              </a:prstGeom>
              <a:gradFill>
                <a:gsLst>
                  <a:gs pos="84000">
                    <a:srgbClr val="EF9000"/>
                  </a:gs>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64" name="矩形 63">
              <a:extLst>
                <a:ext uri="{FF2B5EF4-FFF2-40B4-BE49-F238E27FC236}">
                  <a16:creationId xmlns:a16="http://schemas.microsoft.com/office/drawing/2014/main" id="{184055CC-A7A0-49F3-989F-EA4EA9613D00}"/>
                </a:ext>
              </a:extLst>
            </p:cNvPr>
            <p:cNvSpPr/>
            <p:nvPr/>
          </p:nvSpPr>
          <p:spPr>
            <a:xfrm>
              <a:off x="5705289" y="3819172"/>
              <a:ext cx="1022193" cy="975526"/>
            </a:xfrm>
            <a:prstGeom prst="rect">
              <a:avLst/>
            </a:prstGeom>
          </p:spPr>
          <p:txBody>
            <a:bodyPr wrap="none">
              <a:spAutoFit/>
            </a:bodyPr>
            <a:lstStyle/>
            <a:p>
              <a:pPr algn="ctr"/>
              <a:r>
                <a:rPr lang="en-US" altLang="zh-CN" sz="2400" b="1">
                  <a:solidFill>
                    <a:schemeClr val="bg1"/>
                  </a:solidFill>
                  <a:latin typeface="Arial" panose="020B0604020202020204" pitchFamily="34" charset="0"/>
                  <a:ea typeface="微軟正黑體" panose="020B0604030504040204" pitchFamily="34" charset="-120"/>
                  <a:sym typeface="Arial" panose="020B0604020202020204" pitchFamily="34" charset="0"/>
                </a:rPr>
                <a:t>2020</a:t>
              </a:r>
            </a:p>
            <a:p>
              <a:pPr algn="ctr"/>
              <a:r>
                <a:rPr lang="en-US" altLang="zh-CN" sz="2400" b="1">
                  <a:solidFill>
                    <a:schemeClr val="bg1"/>
                  </a:solidFill>
                  <a:latin typeface="Arial" panose="020B0604020202020204" pitchFamily="34" charset="0"/>
                  <a:ea typeface="微軟正黑體" panose="020B0604030504040204" pitchFamily="34" charset="-120"/>
                  <a:sym typeface="Arial" panose="020B0604020202020204" pitchFamily="34" charset="0"/>
                </a:rPr>
                <a:t>Q3</a:t>
              </a:r>
              <a:endPar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65" name="文字方塊 64">
            <a:extLst>
              <a:ext uri="{FF2B5EF4-FFF2-40B4-BE49-F238E27FC236}">
                <a16:creationId xmlns:a16="http://schemas.microsoft.com/office/drawing/2014/main" id="{B27539D7-D7D0-4D35-AC62-54E3A633D7C3}"/>
              </a:ext>
            </a:extLst>
          </p:cNvPr>
          <p:cNvSpPr txBox="1"/>
          <p:nvPr/>
        </p:nvSpPr>
        <p:spPr>
          <a:xfrm>
            <a:off x="4093485" y="2076684"/>
            <a:ext cx="2769284" cy="338554"/>
          </a:xfrm>
          <a:prstGeom prst="rect">
            <a:avLst/>
          </a:prstGeom>
          <a:noFill/>
        </p:spPr>
        <p:txBody>
          <a:bodyPr wrap="none" rtlCol="0">
            <a:spAutoFit/>
          </a:bodyPr>
          <a:lstStyle/>
          <a:p>
            <a:r>
              <a:rPr lang="en-US" altLang="zh-TW" sz="1600" b="1">
                <a:latin typeface="Arial" panose="020B0604020202020204" pitchFamily="34" charset="0"/>
                <a:ea typeface="微軟正黑體" panose="020B0604030504040204" pitchFamily="34" charset="-120"/>
                <a:sym typeface="Arial" panose="020B0604020202020204" pitchFamily="34" charset="0"/>
              </a:rPr>
              <a:t>QSW-1105-5T </a:t>
            </a:r>
            <a:r>
              <a:rPr lang="en-US" altLang="zh-TW" sz="1600">
                <a:latin typeface="Arial" panose="020B0604020202020204" pitchFamily="34" charset="0"/>
                <a:ea typeface="微軟正黑體" panose="020B0604030504040204" pitchFamily="34" charset="-120"/>
                <a:sym typeface="Arial" panose="020B0604020202020204" pitchFamily="34" charset="0"/>
              </a:rPr>
              <a:t>(</a:t>
            </a:r>
            <a:r>
              <a:rPr lang="en-US" altLang="zh-CN" sz="1600">
                <a:latin typeface="Arial" panose="020B0604020202020204" pitchFamily="34" charset="0"/>
                <a:ea typeface="微軟正黑體" panose="020B0604030504040204" pitchFamily="34" charset="-120"/>
                <a:sym typeface="Arial" panose="020B0604020202020204" pitchFamily="34" charset="0"/>
              </a:rPr>
              <a:t>unmanaged</a:t>
            </a:r>
            <a:r>
              <a:rPr lang="en-US" altLang="zh-TW" sz="1600">
                <a:latin typeface="Arial" panose="020B0604020202020204" pitchFamily="34" charset="0"/>
                <a:ea typeface="微軟正黑體" panose="020B0604030504040204" pitchFamily="34" charset="-120"/>
                <a:sym typeface="Arial" panose="020B0604020202020204" pitchFamily="34" charset="0"/>
              </a:rPr>
              <a:t>)</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4124090" y="2367746"/>
            <a:ext cx="1369286" cy="523220"/>
          </a:xfrm>
          <a:prstGeom prst="rect">
            <a:avLst/>
          </a:prstGeom>
          <a:noFill/>
        </p:spPr>
        <p:txBody>
          <a:bodyPr wrap="none" rtlCol="0">
            <a:spAutoFit/>
          </a:bodyPr>
          <a:lstStyle/>
          <a:p>
            <a:r>
              <a:rPr lang="en-US" altLang="zh-TW" sz="1400">
                <a:latin typeface="Arial" panose="020B0604020202020204" pitchFamily="34" charset="0"/>
                <a:ea typeface="微軟正黑體" panose="020B0604030504040204" pitchFamily="34" charset="-120"/>
                <a:sym typeface="Arial" panose="020B0604020202020204" pitchFamily="34" charset="0"/>
              </a:rPr>
              <a:t>5 x 2.5G</a:t>
            </a:r>
          </a:p>
          <a:p>
            <a:r>
              <a:rPr lang="en-US" altLang="zh-TW" sz="1400">
                <a:latin typeface="Arial" panose="020B0604020202020204" pitchFamily="34" charset="0"/>
                <a:ea typeface="微軟正黑體" panose="020B0604030504040204" pitchFamily="34" charset="-120"/>
                <a:sym typeface="Arial" panose="020B0604020202020204" pitchFamily="34" charset="0"/>
              </a:rPr>
              <a:t>RJ45 Multi-Gig</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7695142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圓角 26" hidden="1">
            <a:extLst>
              <a:ext uri="{FF2B5EF4-FFF2-40B4-BE49-F238E27FC236}">
                <a16:creationId xmlns:a16="http://schemas.microsoft.com/office/drawing/2014/main" id="{6AC68820-AEE1-41A0-B225-CC53C530642C}"/>
              </a:ext>
            </a:extLst>
          </p:cNvPr>
          <p:cNvSpPr/>
          <p:nvPr/>
        </p:nvSpPr>
        <p:spPr>
          <a:xfrm>
            <a:off x="447465" y="1923044"/>
            <a:ext cx="11297070" cy="4601995"/>
          </a:xfrm>
          <a:prstGeom prst="roundRect">
            <a:avLst>
              <a:gd name="adj" fmla="val 3016"/>
            </a:avLst>
          </a:prstGeom>
          <a:solidFill>
            <a:schemeClr val="tx1">
              <a:lumMod val="65000"/>
              <a:lumOff val="35000"/>
              <a:alpha val="42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矩形 18" hidden="1">
            <a:extLst>
              <a:ext uri="{FF2B5EF4-FFF2-40B4-BE49-F238E27FC236}">
                <a16:creationId xmlns:a16="http://schemas.microsoft.com/office/drawing/2014/main" id="{36CE7D01-59CB-4844-8BF7-C9801AEF1136}"/>
              </a:ext>
            </a:extLst>
          </p:cNvPr>
          <p:cNvSpPr/>
          <p:nvPr/>
        </p:nvSpPr>
        <p:spPr>
          <a:xfrm>
            <a:off x="0" y="407504"/>
            <a:ext cx="12192000" cy="6464144"/>
          </a:xfrm>
          <a:prstGeom prst="rect">
            <a:avLst/>
          </a:prstGeom>
          <a:gradFill flip="none" rotWithShape="1">
            <a:gsLst>
              <a:gs pos="0">
                <a:srgbClr val="73E3F9">
                  <a:alpha val="0"/>
                </a:srgbClr>
              </a:gs>
              <a:gs pos="100000">
                <a:srgbClr val="06768C">
                  <a:alpha val="4980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片 21">
            <a:extLst>
              <a:ext uri="{FF2B5EF4-FFF2-40B4-BE49-F238E27FC236}">
                <a16:creationId xmlns:a16="http://schemas.microsoft.com/office/drawing/2014/main" id="{7ECACFF1-92EB-4AEA-920B-51EA835AF3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80180" y="4383803"/>
            <a:ext cx="4325602" cy="828299"/>
          </a:xfrm>
          <a:prstGeom prst="rect">
            <a:avLst/>
          </a:prstGeom>
        </p:spPr>
      </p:pic>
      <p:pic>
        <p:nvPicPr>
          <p:cNvPr id="24" name="圖片 23">
            <a:extLst>
              <a:ext uri="{FF2B5EF4-FFF2-40B4-BE49-F238E27FC236}">
                <a16:creationId xmlns:a16="http://schemas.microsoft.com/office/drawing/2014/main" id="{C52D3F79-0F9B-49BC-9064-8AAAD776E5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557734" y="4022120"/>
            <a:ext cx="7428801" cy="420721"/>
          </a:xfrm>
          <a:prstGeom prst="rect">
            <a:avLst/>
          </a:prstGeom>
        </p:spPr>
      </p:pic>
      <p:pic>
        <p:nvPicPr>
          <p:cNvPr id="25" name="圖片 24">
            <a:extLst>
              <a:ext uri="{FF2B5EF4-FFF2-40B4-BE49-F238E27FC236}">
                <a16:creationId xmlns:a16="http://schemas.microsoft.com/office/drawing/2014/main" id="{ECE9A2D9-6895-4891-A2FE-F374852F24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931686" y="4706249"/>
            <a:ext cx="8275597" cy="695701"/>
          </a:xfrm>
          <a:prstGeom prst="rect">
            <a:avLst/>
          </a:prstGeom>
        </p:spPr>
      </p:pic>
      <p:pic>
        <p:nvPicPr>
          <p:cNvPr id="26" name="圖片 25">
            <a:extLst>
              <a:ext uri="{FF2B5EF4-FFF2-40B4-BE49-F238E27FC236}">
                <a16:creationId xmlns:a16="http://schemas.microsoft.com/office/drawing/2014/main" id="{43D42426-3E0A-42EB-A150-A51879703C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586827" y="5097067"/>
            <a:ext cx="2546395" cy="420721"/>
          </a:xfrm>
          <a:prstGeom prst="rect">
            <a:avLst/>
          </a:prstGeom>
        </p:spPr>
      </p:pic>
      <p:sp>
        <p:nvSpPr>
          <p:cNvPr id="2" name="標題 1">
            <a:extLst>
              <a:ext uri="{FF2B5EF4-FFF2-40B4-BE49-F238E27FC236}">
                <a16:creationId xmlns:a16="http://schemas.microsoft.com/office/drawing/2014/main" id="{92FD433A-24A6-4932-8BDD-D0E6E90D7F35}"/>
              </a:ext>
            </a:extLst>
          </p:cNvPr>
          <p:cNvSpPr>
            <a:spLocks noGrp="1"/>
          </p:cNvSpPr>
          <p:nvPr>
            <p:ph type="title"/>
          </p:nvPr>
        </p:nvSpPr>
        <p:spPr/>
        <p:txBody>
          <a:bodyPr>
            <a:normAutofit/>
          </a:bodyPr>
          <a:lstStyle/>
          <a:p>
            <a:r>
              <a:rPr lang="en-US" altLang="zh-TW">
                <a:latin typeface="Arial" panose="020B0604020202020204" pitchFamily="34" charset="0"/>
                <a:cs typeface="Arial" panose="020B0604020202020204" pitchFamily="34" charset="0"/>
              </a:rPr>
              <a:t>Use</a:t>
            </a:r>
            <a:r>
              <a:rPr lang="zh-TW" altLang="en-US">
                <a:latin typeface="Arial" panose="020B0604020202020204" pitchFamily="34" charset="0"/>
                <a:cs typeface="Arial" panose="020B0604020202020204" pitchFamily="34" charset="0"/>
              </a:rPr>
              <a:t> </a:t>
            </a:r>
            <a:r>
              <a:rPr lang="en" altLang="zh-TW">
                <a:latin typeface="Arial" panose="020B0604020202020204" pitchFamily="34" charset="0"/>
                <a:cs typeface="Arial" panose="020B0604020202020204" pitchFamily="34" charset="0"/>
              </a:rPr>
              <a:t>Virtual JBOD </a:t>
            </a:r>
            <a:r>
              <a:rPr lang="en-US" altLang="zh-TW">
                <a:latin typeface="Arial" panose="020B0604020202020204" pitchFamily="34" charset="0"/>
                <a:cs typeface="Arial" panose="020B0604020202020204" pitchFamily="34" charset="0"/>
              </a:rPr>
              <a:t>to expand </a:t>
            </a:r>
            <a:r>
              <a:rPr lang="en" altLang="zh-TW">
                <a:latin typeface="Arial" panose="020B0604020202020204" pitchFamily="34" charset="0"/>
                <a:cs typeface="Arial" panose="020B0604020202020204" pitchFamily="34" charset="0"/>
              </a:rPr>
              <a:t>NAS </a:t>
            </a:r>
            <a:r>
              <a:rPr lang="en-US" altLang="zh-TW">
                <a:latin typeface="Arial" panose="020B0604020202020204" pitchFamily="34" charset="0"/>
                <a:cs typeface="Arial" panose="020B0604020202020204" pitchFamily="34" charset="0"/>
              </a:rPr>
              <a:t>capacity</a:t>
            </a:r>
            <a:br>
              <a:rPr lang="en-US" altLang="zh-TW">
                <a:latin typeface="Arial" panose="020B0604020202020204" pitchFamily="34" charset="0"/>
                <a:cs typeface="Arial" panose="020B0604020202020204" pitchFamily="34" charset="0"/>
              </a:rPr>
            </a:br>
            <a:r>
              <a:rPr lang="en-US" altLang="zh-TW">
                <a:latin typeface="Arial" panose="020B0604020202020204" pitchFamily="34" charset="0"/>
                <a:cs typeface="Arial" panose="020B0604020202020204" pitchFamily="34" charset="0"/>
              </a:rPr>
              <a:t>via 2.5GbE/10GbE iSCSI protocol</a:t>
            </a:r>
            <a:endParaRPr lang="zh-TW" altLang="en-US">
              <a:latin typeface="Arial" panose="020B0604020202020204" pitchFamily="34" charset="0"/>
              <a:sym typeface="Arial" panose="020B0604020202020204" pitchFamily="34" charset="0"/>
            </a:endParaRPr>
          </a:p>
        </p:txBody>
      </p:sp>
      <p:cxnSp>
        <p:nvCxnSpPr>
          <p:cNvPr id="23" name="肘形接點 22"/>
          <p:cNvCxnSpPr>
            <a:cxnSpLocks/>
          </p:cNvCxnSpPr>
          <p:nvPr/>
        </p:nvCxnSpPr>
        <p:spPr>
          <a:xfrm>
            <a:off x="4132220" y="4765287"/>
            <a:ext cx="4642600" cy="532110"/>
          </a:xfrm>
          <a:prstGeom prst="bentConnector3">
            <a:avLst>
              <a:gd name="adj1" fmla="val 69833"/>
            </a:avLst>
          </a:prstGeom>
          <a:noFill/>
          <a:ln w="44450">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0" name="肘形接點 19"/>
          <p:cNvCxnSpPr>
            <a:cxnSpLocks/>
          </p:cNvCxnSpPr>
          <p:nvPr/>
        </p:nvCxnSpPr>
        <p:spPr>
          <a:xfrm flipV="1">
            <a:off x="3691878" y="3737157"/>
            <a:ext cx="5082942" cy="512453"/>
          </a:xfrm>
          <a:prstGeom prst="bentConnector3">
            <a:avLst>
              <a:gd name="adj1" fmla="val 72913"/>
            </a:avLst>
          </a:prstGeom>
          <a:noFill/>
          <a:ln w="44450">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11" name="TextBox 10"/>
          <p:cNvSpPr txBox="1"/>
          <p:nvPr/>
        </p:nvSpPr>
        <p:spPr>
          <a:xfrm>
            <a:off x="4915619" y="5509232"/>
            <a:ext cx="2009612" cy="945633"/>
          </a:xfrm>
          <a:prstGeom prst="rect">
            <a:avLst/>
          </a:prstGeom>
          <a:noFill/>
        </p:spPr>
        <p:txBody>
          <a:bodyPr wrap="square" lIns="121908" tIns="60955" rIns="121908" bIns="60955" rtlCol="0" anchor="t">
            <a:spAutoFit/>
          </a:bodyPr>
          <a:lstStyle/>
          <a:p>
            <a:pPr algn="ctr">
              <a:lnSpc>
                <a:spcPts val="2200"/>
              </a:lnSpc>
            </a:pPr>
            <a:r>
              <a:rPr lang="en-US" sz="1600">
                <a:solidFill>
                  <a:srgbClr val="FF3300"/>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2.5GbE / 10GbE</a:t>
            </a:r>
          </a:p>
          <a:p>
            <a:pPr algn="ctr">
              <a:lnSpc>
                <a:spcPts val="2200"/>
              </a:lnSpc>
            </a:pPr>
            <a:r>
              <a:rPr lang="en-US" sz="1600">
                <a:solidFill>
                  <a:srgbClr val="FF3300"/>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iSCSI VJBOD </a:t>
            </a:r>
            <a:r>
              <a:rPr lang="en-US" altLang="zh-TW" sz="1600">
                <a:solidFill>
                  <a:srgbClr val="FF3300"/>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connections</a:t>
            </a:r>
            <a:endParaRPr lang="en-US" sz="1600">
              <a:solidFill>
                <a:srgbClr val="FF3300"/>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4100"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 b="-1705"/>
          <a:stretch/>
        </p:blipFill>
        <p:spPr bwMode="auto">
          <a:xfrm>
            <a:off x="8304092" y="3120507"/>
            <a:ext cx="6446646" cy="1254345"/>
          </a:xfrm>
          <a:prstGeom prst="rect">
            <a:avLst/>
          </a:prstGeom>
          <a:noFill/>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30CC35B-65BC-5B4D-8F25-29BFD1CA7E15}"/>
              </a:ext>
            </a:extLst>
          </p:cNvPr>
          <p:cNvSpPr txBox="1"/>
          <p:nvPr/>
        </p:nvSpPr>
        <p:spPr>
          <a:xfrm>
            <a:off x="8434803" y="4367699"/>
            <a:ext cx="1140056" cy="338554"/>
          </a:xfrm>
          <a:prstGeom prst="rect">
            <a:avLst/>
          </a:prstGeom>
          <a:noFill/>
        </p:spPr>
        <p:txBody>
          <a:bodyPr wrap="none" rtlCol="0">
            <a:spAutoFit/>
          </a:bodyPr>
          <a:lstStyle/>
          <a:p>
            <a:r>
              <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TVS-872N</a:t>
            </a:r>
          </a:p>
        </p:txBody>
      </p:sp>
      <p:sp>
        <p:nvSpPr>
          <p:cNvPr id="31" name="TextBox 30">
            <a:extLst>
              <a:ext uri="{FF2B5EF4-FFF2-40B4-BE49-F238E27FC236}">
                <a16:creationId xmlns:a16="http://schemas.microsoft.com/office/drawing/2014/main" id="{E315037C-D429-4040-9216-570E94FD4B65}"/>
              </a:ext>
            </a:extLst>
          </p:cNvPr>
          <p:cNvSpPr txBox="1"/>
          <p:nvPr/>
        </p:nvSpPr>
        <p:spPr>
          <a:xfrm>
            <a:off x="8434803" y="2712165"/>
            <a:ext cx="1140056" cy="338554"/>
          </a:xfrm>
          <a:prstGeom prst="rect">
            <a:avLst/>
          </a:prstGeom>
          <a:noFill/>
        </p:spPr>
        <p:txBody>
          <a:bodyPr wrap="none" rtlCol="0">
            <a:spAutoFit/>
          </a:bodyPr>
          <a:lstStyle/>
          <a:p>
            <a:r>
              <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TS-832XU</a:t>
            </a:r>
          </a:p>
        </p:txBody>
      </p:sp>
      <p:grpSp>
        <p:nvGrpSpPr>
          <p:cNvPr id="6" name="群組 5">
            <a:extLst>
              <a:ext uri="{FF2B5EF4-FFF2-40B4-BE49-F238E27FC236}">
                <a16:creationId xmlns:a16="http://schemas.microsoft.com/office/drawing/2014/main" id="{34D8F891-5FEE-4D29-8EF0-AFC6026F37F5}"/>
              </a:ext>
            </a:extLst>
          </p:cNvPr>
          <p:cNvGrpSpPr/>
          <p:nvPr/>
        </p:nvGrpSpPr>
        <p:grpSpPr>
          <a:xfrm>
            <a:off x="4903041" y="3245349"/>
            <a:ext cx="1913968" cy="2048365"/>
            <a:chOff x="4903041" y="2761108"/>
            <a:chExt cx="1913968" cy="2048365"/>
          </a:xfrm>
        </p:grpSpPr>
        <p:pic>
          <p:nvPicPr>
            <p:cNvPr id="4101" name="Picture 5" descr="D:\結案\20170110_PPTNetwork Management and virtual switch\Links\4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03041" y="4181814"/>
              <a:ext cx="1913968" cy="627659"/>
            </a:xfrm>
            <a:prstGeom prst="rect">
              <a:avLst/>
            </a:prstGeom>
            <a:noFill/>
            <a:effectLst>
              <a:outerShdw blurRad="50800" dist="38100" dir="2700000" algn="tl" rotWithShape="0">
                <a:prstClr val="black">
                  <a:alpha val="40000"/>
                </a:prstClr>
              </a:outerShdw>
            </a:effectLst>
          </p:spPr>
        </p:pic>
        <p:grpSp>
          <p:nvGrpSpPr>
            <p:cNvPr id="5" name="群組 4">
              <a:extLst>
                <a:ext uri="{FF2B5EF4-FFF2-40B4-BE49-F238E27FC236}">
                  <a16:creationId xmlns:a16="http://schemas.microsoft.com/office/drawing/2014/main" id="{CBE125DB-4CAE-472A-9CC1-1CBE14A85204}"/>
                </a:ext>
              </a:extLst>
            </p:cNvPr>
            <p:cNvGrpSpPr/>
            <p:nvPr/>
          </p:nvGrpSpPr>
          <p:grpSpPr>
            <a:xfrm>
              <a:off x="5086795" y="2761108"/>
              <a:ext cx="1516364" cy="1528895"/>
              <a:chOff x="5086795" y="2761108"/>
              <a:chExt cx="1516364" cy="1528895"/>
            </a:xfrm>
          </p:grpSpPr>
          <p:sp>
            <p:nvSpPr>
              <p:cNvPr id="9" name="橢圓 8"/>
              <p:cNvSpPr/>
              <p:nvPr/>
            </p:nvSpPr>
            <p:spPr>
              <a:xfrm>
                <a:off x="5086795" y="2761108"/>
                <a:ext cx="1516364" cy="1528895"/>
              </a:xfrm>
              <a:prstGeom prst="ellipse">
                <a:avLst/>
              </a:prstGeom>
              <a:gradFill>
                <a:gsLst>
                  <a:gs pos="100000">
                    <a:srgbClr val="002A7E"/>
                  </a:gs>
                  <a:gs pos="0">
                    <a:srgbClr val="00A1DA"/>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descr="VJBOD.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206118" y="3041592"/>
                <a:ext cx="1098124" cy="965212"/>
              </a:xfrm>
              <a:prstGeom prst="rect">
                <a:avLst/>
              </a:prstGeom>
            </p:spPr>
          </p:pic>
        </p:grpSp>
      </p:grpSp>
      <p:sp>
        <p:nvSpPr>
          <p:cNvPr id="16" name="矩形: 圓角 15" hidden="1">
            <a:extLst>
              <a:ext uri="{FF2B5EF4-FFF2-40B4-BE49-F238E27FC236}">
                <a16:creationId xmlns:a16="http://schemas.microsoft.com/office/drawing/2014/main" id="{CFEB6E58-E78A-4984-86E1-B810E6D80AB5}"/>
              </a:ext>
            </a:extLst>
          </p:cNvPr>
          <p:cNvSpPr/>
          <p:nvPr/>
        </p:nvSpPr>
        <p:spPr>
          <a:xfrm>
            <a:off x="3964272" y="1852380"/>
            <a:ext cx="3817165" cy="578699"/>
          </a:xfrm>
          <a:prstGeom prst="roundRect">
            <a:avLst>
              <a:gd name="adj" fmla="val 50000"/>
            </a:avLst>
          </a:prstGeom>
          <a:gradFill>
            <a:gsLst>
              <a:gs pos="100000">
                <a:srgbClr val="002A7E"/>
              </a:gs>
              <a:gs pos="0">
                <a:srgbClr val="00A1DA"/>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DA79A2AF-CEAB-4EE7-AF90-00CEECC41AB6}"/>
              </a:ext>
            </a:extLst>
          </p:cNvPr>
          <p:cNvSpPr/>
          <p:nvPr/>
        </p:nvSpPr>
        <p:spPr>
          <a:xfrm>
            <a:off x="2508272" y="1996176"/>
            <a:ext cx="6824305" cy="707886"/>
          </a:xfrm>
          <a:prstGeom prst="rect">
            <a:avLst/>
          </a:prstGeom>
        </p:spPr>
        <p:txBody>
          <a:bodyPr wrap="none">
            <a:spAutoFit/>
          </a:bodyPr>
          <a:lstStyle/>
          <a:p>
            <a:pPr algn="ctr"/>
            <a:r>
              <a:rPr lang="en-US" altLang="zh-TW" sz="4000" b="1">
                <a:latin typeface="Arial" panose="020B0604020202020204" pitchFamily="34" charset="0"/>
                <a:ea typeface="微軟正黑體" panose="020B0604030504040204" pitchFamily="34" charset="-120"/>
                <a:cs typeface="Arial" panose="020B0604020202020204" pitchFamily="34" charset="0"/>
              </a:rPr>
              <a:t>Max. 8 VJBOD connections</a:t>
            </a:r>
            <a:endParaRPr lang="zh-TW" altLang="en-US" sz="4000" b="1">
              <a:latin typeface="Arial" panose="020B0604020202020204" pitchFamily="34" charset="0"/>
              <a:ea typeface="微軟正黑體" panose="020B0604030504040204" pitchFamily="34" charset="-120"/>
              <a:cs typeface="Arial" panose="020B0604020202020204" pitchFamily="34" charset="0"/>
            </a:endParaRPr>
          </a:p>
        </p:txBody>
      </p:sp>
      <p:pic>
        <p:nvPicPr>
          <p:cNvPr id="4" name="圖片 3">
            <a:extLst>
              <a:ext uri="{FF2B5EF4-FFF2-40B4-BE49-F238E27FC236}">
                <a16:creationId xmlns:a16="http://schemas.microsoft.com/office/drawing/2014/main" id="{46AACC4D-7718-8B49-809A-7D43DD3C11F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34803" y="4687962"/>
            <a:ext cx="4478892" cy="2678330"/>
          </a:xfrm>
          <a:prstGeom prst="rect">
            <a:avLst/>
          </a:prstGeom>
        </p:spPr>
      </p:pic>
      <p:sp>
        <p:nvSpPr>
          <p:cNvPr id="21" name="TextBox 30">
            <a:extLst>
              <a:ext uri="{FF2B5EF4-FFF2-40B4-BE49-F238E27FC236}">
                <a16:creationId xmlns:a16="http://schemas.microsoft.com/office/drawing/2014/main" id="{0F422C76-FA1D-2B4F-9DA4-15BB351E6AFA}"/>
              </a:ext>
            </a:extLst>
          </p:cNvPr>
          <p:cNvSpPr txBox="1"/>
          <p:nvPr/>
        </p:nvSpPr>
        <p:spPr>
          <a:xfrm>
            <a:off x="2639504" y="3367626"/>
            <a:ext cx="1492716" cy="338554"/>
          </a:xfrm>
          <a:prstGeom prst="rect">
            <a:avLst/>
          </a:prstGeom>
          <a:noFill/>
        </p:spPr>
        <p:txBody>
          <a:bodyPr wrap="none" rtlCol="0">
            <a:spAutoFit/>
          </a:bodyPr>
          <a:lstStyle/>
          <a:p>
            <a:r>
              <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TS-873AU-RP</a:t>
            </a:r>
          </a:p>
        </p:txBody>
      </p:sp>
      <p:pic>
        <p:nvPicPr>
          <p:cNvPr id="28" name="圖片 27" descr="一張含有 室內, 螢幕, 監視器, 直立的 的圖片&#10;&#10;自動產生的描述">
            <a:extLst>
              <a:ext uri="{FF2B5EF4-FFF2-40B4-BE49-F238E27FC236}">
                <a16:creationId xmlns:a16="http://schemas.microsoft.com/office/drawing/2014/main" id="{449702E3-EE83-A443-9F47-A12B34539A2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04925" y="3749321"/>
            <a:ext cx="7694262" cy="1378563"/>
          </a:xfrm>
          <a:prstGeom prst="rect">
            <a:avLst/>
          </a:prstGeom>
        </p:spPr>
      </p:pic>
    </p:spTree>
    <p:extLst>
      <p:ext uri="{BB962C8B-B14F-4D97-AF65-F5344CB8AC3E}">
        <p14:creationId xmlns:p14="http://schemas.microsoft.com/office/powerpoint/2010/main" val="3572534592"/>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F0BBA9-2EB7-0F4C-804F-373CABCB4129}"/>
              </a:ext>
            </a:extLst>
          </p:cNvPr>
          <p:cNvSpPr>
            <a:spLocks noGrp="1"/>
          </p:cNvSpPr>
          <p:nvPr>
            <p:ph type="title"/>
          </p:nvPr>
        </p:nvSpPr>
        <p:spPr/>
        <p:txBody>
          <a:bodyPr>
            <a:normAutofit/>
          </a:bodyPr>
          <a:lstStyle/>
          <a:p>
            <a:r>
              <a:rPr lang="en-US" altLang="zh-TW"/>
              <a:t>Backup G suite &amp; Office 365 </a:t>
            </a:r>
            <a:br>
              <a:rPr lang="en-US" altLang="zh-TW"/>
            </a:br>
            <a:r>
              <a:rPr lang="en-US" altLang="zh-TW"/>
              <a:t>accounts and files to NAS with </a:t>
            </a:r>
            <a:r>
              <a:rPr lang="en-US" altLang="zh-TW" err="1"/>
              <a:t>Boxafe</a:t>
            </a:r>
            <a:endParaRPr kumimoji="1" lang="zh-TW" altLang="en-US">
              <a:latin typeface="Arial" panose="020B0604020202020204" pitchFamily="34" charset="0"/>
              <a:sym typeface="Arial" panose="020B0604020202020204" pitchFamily="34" charset="0"/>
            </a:endParaRPr>
          </a:p>
        </p:txBody>
      </p:sp>
      <p:pic>
        <p:nvPicPr>
          <p:cNvPr id="3" name="Picture 3">
            <a:extLst>
              <a:ext uri="{FF2B5EF4-FFF2-40B4-BE49-F238E27FC236}">
                <a16:creationId xmlns:a16="http://schemas.microsoft.com/office/drawing/2014/main" id="{8EDF7E50-2D44-4E41-A15A-3CF8B27769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9169" y="2036107"/>
            <a:ext cx="7562831" cy="4821894"/>
          </a:xfrm>
          <a:prstGeom prst="rect">
            <a:avLst/>
          </a:prstGeom>
        </p:spPr>
      </p:pic>
      <p:grpSp>
        <p:nvGrpSpPr>
          <p:cNvPr id="4" name="群組 3">
            <a:extLst>
              <a:ext uri="{FF2B5EF4-FFF2-40B4-BE49-F238E27FC236}">
                <a16:creationId xmlns:a16="http://schemas.microsoft.com/office/drawing/2014/main" id="{DB56E930-12EF-4758-9B52-51C0E83AFC56}"/>
              </a:ext>
            </a:extLst>
          </p:cNvPr>
          <p:cNvGrpSpPr/>
          <p:nvPr/>
        </p:nvGrpSpPr>
        <p:grpSpPr>
          <a:xfrm>
            <a:off x="0" y="1978028"/>
            <a:ext cx="2982850" cy="1609948"/>
            <a:chOff x="6964003" y="1320795"/>
            <a:chExt cx="5227996" cy="2821732"/>
          </a:xfrm>
        </p:grpSpPr>
        <p:pic>
          <p:nvPicPr>
            <p:cNvPr id="6" name="Picture 24">
              <a:extLst>
                <a:ext uri="{FF2B5EF4-FFF2-40B4-BE49-F238E27FC236}">
                  <a16:creationId xmlns:a16="http://schemas.microsoft.com/office/drawing/2014/main" id="{6BF0B2BE-31D5-3646-B966-B10E4B250C49}"/>
                </a:ext>
              </a:extLst>
            </p:cNvPr>
            <p:cNvPicPr>
              <a:picLocks noChangeAspect="1"/>
            </p:cNvPicPr>
            <p:nvPr/>
          </p:nvPicPr>
          <p:blipFill>
            <a:blip r:embed="rId3" cstate="screen">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024307" y="1481903"/>
              <a:ext cx="4167692" cy="2660624"/>
            </a:xfrm>
            <a:prstGeom prst="rect">
              <a:avLst/>
            </a:prstGeom>
          </p:spPr>
        </p:pic>
        <p:pic>
          <p:nvPicPr>
            <p:cNvPr id="7" name="Picture 25">
              <a:extLst>
                <a:ext uri="{FF2B5EF4-FFF2-40B4-BE49-F238E27FC236}">
                  <a16:creationId xmlns:a16="http://schemas.microsoft.com/office/drawing/2014/main" id="{356D7DF0-2C39-7E4F-B447-0B5281C71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7154" y="1998606"/>
              <a:ext cx="1299902" cy="731796"/>
            </a:xfrm>
            <a:prstGeom prst="rect">
              <a:avLst/>
            </a:prstGeom>
          </p:spPr>
        </p:pic>
        <p:pic>
          <p:nvPicPr>
            <p:cNvPr id="8" name="Picture 42">
              <a:extLst>
                <a:ext uri="{FF2B5EF4-FFF2-40B4-BE49-F238E27FC236}">
                  <a16:creationId xmlns:a16="http://schemas.microsoft.com/office/drawing/2014/main" id="{713EBB87-06C0-1447-B942-1406A7528F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11104" y="2683338"/>
              <a:ext cx="2032001" cy="411618"/>
            </a:xfrm>
            <a:prstGeom prst="rect">
              <a:avLst/>
            </a:prstGeom>
          </p:spPr>
        </p:pic>
        <p:pic>
          <p:nvPicPr>
            <p:cNvPr id="9" name="圖片 8" descr="一張含有 物件 的圖片&#10;&#10;自動產生的描述">
              <a:extLst>
                <a:ext uri="{FF2B5EF4-FFF2-40B4-BE49-F238E27FC236}">
                  <a16:creationId xmlns:a16="http://schemas.microsoft.com/office/drawing/2014/main" id="{14EA8255-F5C3-4549-9814-6D4CE0301B13}"/>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6964003" y="1881736"/>
              <a:ext cx="1063766" cy="679445"/>
            </a:xfrm>
            <a:prstGeom prst="rect">
              <a:avLst/>
            </a:prstGeom>
          </p:spPr>
        </p:pic>
        <p:pic>
          <p:nvPicPr>
            <p:cNvPr id="10" name="圖片 9" descr="一張含有 物件 的圖片&#10;&#10;自動產生的描述">
              <a:extLst>
                <a:ext uri="{FF2B5EF4-FFF2-40B4-BE49-F238E27FC236}">
                  <a16:creationId xmlns:a16="http://schemas.microsoft.com/office/drawing/2014/main" id="{591FAE78-F271-2C45-B009-BFD0D84B548F}"/>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7903562" y="1320795"/>
              <a:ext cx="1063766" cy="679445"/>
            </a:xfrm>
            <a:prstGeom prst="rect">
              <a:avLst/>
            </a:prstGeom>
          </p:spPr>
        </p:pic>
        <p:pic>
          <p:nvPicPr>
            <p:cNvPr id="11" name="Picture 44">
              <a:extLst>
                <a:ext uri="{FF2B5EF4-FFF2-40B4-BE49-F238E27FC236}">
                  <a16:creationId xmlns:a16="http://schemas.microsoft.com/office/drawing/2014/main" id="{B763FF85-32C1-AF41-A147-069207DFC3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40063" y="3413727"/>
              <a:ext cx="410029" cy="410029"/>
            </a:xfrm>
            <a:prstGeom prst="rect">
              <a:avLst/>
            </a:prstGeom>
          </p:spPr>
        </p:pic>
        <p:pic>
          <p:nvPicPr>
            <p:cNvPr id="12" name="Picture 45">
              <a:extLst>
                <a:ext uri="{FF2B5EF4-FFF2-40B4-BE49-F238E27FC236}">
                  <a16:creationId xmlns:a16="http://schemas.microsoft.com/office/drawing/2014/main" id="{DD2FA770-F75F-E846-B815-41661A5DAC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64063" y="3413727"/>
              <a:ext cx="410029" cy="410029"/>
            </a:xfrm>
            <a:prstGeom prst="rect">
              <a:avLst/>
            </a:prstGeom>
          </p:spPr>
        </p:pic>
        <p:pic>
          <p:nvPicPr>
            <p:cNvPr id="13" name="Picture 46">
              <a:extLst>
                <a:ext uri="{FF2B5EF4-FFF2-40B4-BE49-F238E27FC236}">
                  <a16:creationId xmlns:a16="http://schemas.microsoft.com/office/drawing/2014/main" id="{5F26C336-8321-5048-AB70-09CB8F2E04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88063" y="3413727"/>
              <a:ext cx="410029" cy="410029"/>
            </a:xfrm>
            <a:prstGeom prst="rect">
              <a:avLst/>
            </a:prstGeom>
          </p:spPr>
        </p:pic>
        <p:pic>
          <p:nvPicPr>
            <p:cNvPr id="14" name="Picture 47">
              <a:extLst>
                <a:ext uri="{FF2B5EF4-FFF2-40B4-BE49-F238E27FC236}">
                  <a16:creationId xmlns:a16="http://schemas.microsoft.com/office/drawing/2014/main" id="{6636569A-BEA3-904E-9E11-9283F3EA89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12063" y="3413727"/>
              <a:ext cx="410029" cy="410029"/>
            </a:xfrm>
            <a:prstGeom prst="rect">
              <a:avLst/>
            </a:prstGeom>
          </p:spPr>
        </p:pic>
        <p:pic>
          <p:nvPicPr>
            <p:cNvPr id="15" name="Picture 48">
              <a:extLst>
                <a:ext uri="{FF2B5EF4-FFF2-40B4-BE49-F238E27FC236}">
                  <a16:creationId xmlns:a16="http://schemas.microsoft.com/office/drawing/2014/main" id="{4401AFCC-3F30-2A44-8B75-C873060274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36063" y="3413727"/>
              <a:ext cx="410029" cy="410029"/>
            </a:xfrm>
            <a:prstGeom prst="rect">
              <a:avLst/>
            </a:prstGeom>
          </p:spPr>
        </p:pic>
        <p:pic>
          <p:nvPicPr>
            <p:cNvPr id="16" name="Picture 49">
              <a:extLst>
                <a:ext uri="{FF2B5EF4-FFF2-40B4-BE49-F238E27FC236}">
                  <a16:creationId xmlns:a16="http://schemas.microsoft.com/office/drawing/2014/main" id="{8182C235-F9AE-5943-B9A9-E7CE7C41E1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59955" y="3413727"/>
              <a:ext cx="410029" cy="410029"/>
            </a:xfrm>
            <a:prstGeom prst="rect">
              <a:avLst/>
            </a:prstGeom>
          </p:spPr>
        </p:pic>
        <p:pic>
          <p:nvPicPr>
            <p:cNvPr id="17" name="Picture 50">
              <a:extLst>
                <a:ext uri="{FF2B5EF4-FFF2-40B4-BE49-F238E27FC236}">
                  <a16:creationId xmlns:a16="http://schemas.microsoft.com/office/drawing/2014/main" id="{6F6DB511-473E-3246-93AC-508F72618D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84063" y="3413727"/>
              <a:ext cx="410029" cy="410029"/>
            </a:xfrm>
            <a:prstGeom prst="rect">
              <a:avLst/>
            </a:prstGeom>
          </p:spPr>
        </p:pic>
        <p:pic>
          <p:nvPicPr>
            <p:cNvPr id="18" name="Picture 51">
              <a:extLst>
                <a:ext uri="{FF2B5EF4-FFF2-40B4-BE49-F238E27FC236}">
                  <a16:creationId xmlns:a16="http://schemas.microsoft.com/office/drawing/2014/main" id="{5A920317-0024-EC44-9C36-11BB030E59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08063" y="3413727"/>
              <a:ext cx="410029" cy="410029"/>
            </a:xfrm>
            <a:prstGeom prst="rect">
              <a:avLst/>
            </a:prstGeom>
          </p:spPr>
        </p:pic>
        <p:sp>
          <p:nvSpPr>
            <p:cNvPr id="19" name="Rectangle 52">
              <a:extLst>
                <a:ext uri="{FF2B5EF4-FFF2-40B4-BE49-F238E27FC236}">
                  <a16:creationId xmlns:a16="http://schemas.microsoft.com/office/drawing/2014/main" id="{490B4183-8974-C04A-AC97-DD96B6EEC5EE}"/>
                </a:ext>
              </a:extLst>
            </p:cNvPr>
            <p:cNvSpPr/>
            <p:nvPr/>
          </p:nvSpPr>
          <p:spPr>
            <a:xfrm>
              <a:off x="8760232" y="3331711"/>
              <a:ext cx="2791893" cy="515609"/>
            </a:xfrm>
            <a:prstGeom prst="rect">
              <a:avLst/>
            </a:prstGeom>
            <a:gradFill flip="none" rotWithShape="1">
              <a:gsLst>
                <a:gs pos="0">
                  <a:schemeClr val="bg1">
                    <a:alpha val="0"/>
                  </a:schemeClr>
                </a:gs>
                <a:gs pos="92000">
                  <a:schemeClr val="bg1"/>
                </a:gs>
              </a:gsLst>
              <a:lin ang="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0" name="TextBox 41">
            <a:extLst>
              <a:ext uri="{FF2B5EF4-FFF2-40B4-BE49-F238E27FC236}">
                <a16:creationId xmlns:a16="http://schemas.microsoft.com/office/drawing/2014/main" id="{F4EB3280-DB34-C94C-96D6-5046D9154AB7}"/>
              </a:ext>
            </a:extLst>
          </p:cNvPr>
          <p:cNvSpPr txBox="1"/>
          <p:nvPr/>
        </p:nvSpPr>
        <p:spPr>
          <a:xfrm>
            <a:off x="611422" y="3729332"/>
            <a:ext cx="3547239" cy="1323439"/>
          </a:xfrm>
          <a:prstGeom prst="rect">
            <a:avLst/>
          </a:prstGeom>
          <a:noFill/>
        </p:spPr>
        <p:txBody>
          <a:bodyPr wrap="square" rtlCol="0">
            <a:spAutoFit/>
          </a:bodyPr>
          <a:lstStyle/>
          <a:p>
            <a:pPr lvl="0">
              <a:defRPr/>
            </a:pPr>
            <a:r>
              <a:rPr lang="en-US" altLang="zh-CN" sz="2000">
                <a:latin typeface="Arial" panose="020F0502020204030204"/>
                <a:ea typeface="微軟正黑體"/>
                <a:cs typeface="+mn-ea"/>
                <a:sym typeface="+mn-lt"/>
              </a:rPr>
              <a:t>As a domain admin, IT can backup thousands of accounts and their data in the domain in a single operation!</a:t>
            </a:r>
          </a:p>
        </p:txBody>
      </p:sp>
      <p:sp>
        <p:nvSpPr>
          <p:cNvPr id="21" name="Google Shape;158;p22">
            <a:extLst>
              <a:ext uri="{FF2B5EF4-FFF2-40B4-BE49-F238E27FC236}">
                <a16:creationId xmlns:a16="http://schemas.microsoft.com/office/drawing/2014/main" id="{430C8071-0FB2-8547-8C0D-63E72B9BE6E6}"/>
              </a:ext>
            </a:extLst>
          </p:cNvPr>
          <p:cNvSpPr txBox="1"/>
          <p:nvPr/>
        </p:nvSpPr>
        <p:spPr>
          <a:xfrm>
            <a:off x="472660" y="5028606"/>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TS-1673AU-RP</a:t>
            </a:r>
          </a:p>
        </p:txBody>
      </p:sp>
      <p:pic>
        <p:nvPicPr>
          <p:cNvPr id="22" name="圖片 21" descr="一張含有 坐, 監視器, 正面, 桌 的圖片&#10;&#10;自動產生的描述">
            <a:extLst>
              <a:ext uri="{FF2B5EF4-FFF2-40B4-BE49-F238E27FC236}">
                <a16:creationId xmlns:a16="http://schemas.microsoft.com/office/drawing/2014/main" id="{404A19E4-982D-DB40-803C-3AAD330680E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59647"/>
          <a:stretch/>
        </p:blipFill>
        <p:spPr>
          <a:xfrm>
            <a:off x="-205955" y="5389829"/>
            <a:ext cx="5879168" cy="1479954"/>
          </a:xfrm>
          <a:prstGeom prst="rect">
            <a:avLst/>
          </a:prstGeom>
        </p:spPr>
      </p:pic>
    </p:spTree>
    <p:extLst>
      <p:ext uri="{BB962C8B-B14F-4D97-AF65-F5344CB8AC3E}">
        <p14:creationId xmlns:p14="http://schemas.microsoft.com/office/powerpoint/2010/main" val="422964596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50" name="圓角矩形 28">
            <a:extLst>
              <a:ext uri="{FF2B5EF4-FFF2-40B4-BE49-F238E27FC236}">
                <a16:creationId xmlns:a16="http://schemas.microsoft.com/office/drawing/2014/main" id="{0D2D1AF5-29AB-4AE5-A07A-4E58E556F05A}"/>
              </a:ext>
            </a:extLst>
          </p:cNvPr>
          <p:cNvSpPr/>
          <p:nvPr/>
        </p:nvSpPr>
        <p:spPr>
          <a:xfrm>
            <a:off x="7458795" y="1988092"/>
            <a:ext cx="2780370" cy="439227"/>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圓角矩形 28">
            <a:extLst>
              <a:ext uri="{FF2B5EF4-FFF2-40B4-BE49-F238E27FC236}">
                <a16:creationId xmlns:a16="http://schemas.microsoft.com/office/drawing/2014/main" id="{0F3DCDEF-06B4-40B0-A80D-3F9B8B632646}"/>
              </a:ext>
            </a:extLst>
          </p:cNvPr>
          <p:cNvSpPr/>
          <p:nvPr/>
        </p:nvSpPr>
        <p:spPr>
          <a:xfrm>
            <a:off x="3375811" y="1988092"/>
            <a:ext cx="2915951" cy="439227"/>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4">
            <a:extLst>
              <a:ext uri="{FF2B5EF4-FFF2-40B4-BE49-F238E27FC236}">
                <a16:creationId xmlns:a16="http://schemas.microsoft.com/office/drawing/2014/main" id="{510BA139-7C76-4B4D-AF79-9FC7B36EC129}"/>
              </a:ext>
            </a:extLst>
          </p:cNvPr>
          <p:cNvSpPr>
            <a:spLocks noGrp="1"/>
          </p:cNvSpPr>
          <p:nvPr>
            <p:ph type="title"/>
          </p:nvPr>
        </p:nvSpPr>
        <p:spPr>
          <a:xfrm>
            <a:off x="370114" y="116041"/>
            <a:ext cx="11451774" cy="1378562"/>
          </a:xfrm>
        </p:spPr>
        <p:txBody>
          <a:bodyPr>
            <a:normAutofit/>
          </a:bodyPr>
          <a:lstStyle/>
          <a:p>
            <a:r>
              <a:rPr lang="en-US" altLang="zh-TW" sz="3600">
                <a:latin typeface="Arial" panose="020B0604020202020204" pitchFamily="34" charset="0"/>
                <a:sym typeface="Arial" panose="020B0604020202020204" pitchFamily="34" charset="0"/>
              </a:rPr>
              <a:t>Protect your business with 24 x 7 surveillance solution and centralized management system</a:t>
            </a:r>
            <a:endParaRPr lang="zh-TW" altLang="en-US" sz="3600">
              <a:latin typeface="Arial" panose="020B0604020202020204" pitchFamily="34" charset="0"/>
              <a:sym typeface="Arial" panose="020B0604020202020204" pitchFamily="34" charset="0"/>
            </a:endParaRPr>
          </a:p>
        </p:txBody>
      </p:sp>
      <p:sp>
        <p:nvSpPr>
          <p:cNvPr id="24" name="TextBox 2">
            <a:extLst>
              <a:ext uri="{FF2B5EF4-FFF2-40B4-BE49-F238E27FC236}">
                <a16:creationId xmlns:a16="http://schemas.microsoft.com/office/drawing/2014/main" id="{6A96DC54-6651-6A4A-8D1E-F1ABF1BE2A4C}"/>
              </a:ext>
            </a:extLst>
          </p:cNvPr>
          <p:cNvSpPr txBox="1"/>
          <p:nvPr/>
        </p:nvSpPr>
        <p:spPr>
          <a:xfrm>
            <a:off x="3609673" y="2027210"/>
            <a:ext cx="1590370" cy="400110"/>
          </a:xfrm>
          <a:prstGeom prst="rect">
            <a:avLst/>
          </a:prstGeom>
          <a:noFill/>
        </p:spPr>
        <p:txBody>
          <a:bodyPr wrap="square" rtlCol="0">
            <a:spAutoFit/>
          </a:bodyPr>
          <a:lstStyle/>
          <a:p>
            <a:r>
              <a:rPr lang="en-US" altLang="zh-CN"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QVR Pro</a:t>
            </a:r>
            <a:endParaRPr lang="en-US"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 name="群組 3">
            <a:extLst>
              <a:ext uri="{FF2B5EF4-FFF2-40B4-BE49-F238E27FC236}">
                <a16:creationId xmlns:a16="http://schemas.microsoft.com/office/drawing/2014/main" id="{EC093484-6CCD-416A-99AF-171B8334E6BE}"/>
              </a:ext>
            </a:extLst>
          </p:cNvPr>
          <p:cNvGrpSpPr/>
          <p:nvPr/>
        </p:nvGrpSpPr>
        <p:grpSpPr>
          <a:xfrm>
            <a:off x="-399981" y="1771096"/>
            <a:ext cx="3968785" cy="4116101"/>
            <a:chOff x="176428" y="1393386"/>
            <a:chExt cx="3614920" cy="3749101"/>
          </a:xfrm>
        </p:grpSpPr>
        <p:pic>
          <p:nvPicPr>
            <p:cNvPr id="33" name="Picture 1">
              <a:extLst>
                <a:ext uri="{FF2B5EF4-FFF2-40B4-BE49-F238E27FC236}">
                  <a16:creationId xmlns:a16="http://schemas.microsoft.com/office/drawing/2014/main" id="{7F95FDB8-9E3F-B44D-B280-53ECCCCBAB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428" y="1393386"/>
              <a:ext cx="3476174" cy="3749101"/>
            </a:xfrm>
            <a:prstGeom prst="rect">
              <a:avLst/>
            </a:prstGeom>
          </p:spPr>
        </p:pic>
        <p:pic>
          <p:nvPicPr>
            <p:cNvPr id="34" name="圖片 33" descr="003.png">
              <a:extLst>
                <a:ext uri="{FF2B5EF4-FFF2-40B4-BE49-F238E27FC236}">
                  <a16:creationId xmlns:a16="http://schemas.microsoft.com/office/drawing/2014/main" id="{1A28F025-BC00-3049-A0D7-02AE1ED1E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9523" y="1527252"/>
              <a:ext cx="951825" cy="950011"/>
            </a:xfrm>
            <a:prstGeom prst="rect">
              <a:avLst/>
            </a:prstGeom>
            <a:effectLst>
              <a:outerShdw blurRad="50800" dist="38100" dir="8100000" algn="tr" rotWithShape="0">
                <a:prstClr val="black">
                  <a:alpha val="40000"/>
                </a:prstClr>
              </a:outerShdw>
            </a:effectLst>
          </p:spPr>
        </p:pic>
      </p:grpSp>
      <p:sp>
        <p:nvSpPr>
          <p:cNvPr id="35" name="矩形 34">
            <a:extLst>
              <a:ext uri="{FF2B5EF4-FFF2-40B4-BE49-F238E27FC236}">
                <a16:creationId xmlns:a16="http://schemas.microsoft.com/office/drawing/2014/main" id="{A04947F5-1107-B74E-8D76-CD752BBFB3B8}"/>
              </a:ext>
            </a:extLst>
          </p:cNvPr>
          <p:cNvSpPr/>
          <p:nvPr/>
        </p:nvSpPr>
        <p:spPr>
          <a:xfrm>
            <a:off x="3547661" y="2692747"/>
            <a:ext cx="2915951" cy="646331"/>
          </a:xfrm>
          <a:prstGeom prst="rect">
            <a:avLst/>
          </a:prstGeom>
          <a:noFill/>
        </p:spPr>
        <p:txBody>
          <a:bodyPr wrap="square" anchor="t">
            <a:spAutoFit/>
          </a:bodyPr>
          <a:lstStyle/>
          <a:p>
            <a:pPr fontAlgn="base"/>
            <a:r>
              <a:rPr lang="en-US" altLang="zh-TW">
                <a:latin typeface="Arial"/>
                <a:ea typeface="微軟正黑體"/>
                <a:cs typeface="Arial"/>
                <a:sym typeface="Arial" panose="020B0604020202020204" pitchFamily="34" charset="0"/>
              </a:rPr>
              <a:t>5,800+ compatible IP cameras</a:t>
            </a:r>
          </a:p>
        </p:txBody>
      </p:sp>
      <p:sp>
        <p:nvSpPr>
          <p:cNvPr id="36" name="矩形 35">
            <a:extLst>
              <a:ext uri="{FF2B5EF4-FFF2-40B4-BE49-F238E27FC236}">
                <a16:creationId xmlns:a16="http://schemas.microsoft.com/office/drawing/2014/main" id="{0675ADC9-470F-6948-8EE6-112462D769BB}"/>
              </a:ext>
            </a:extLst>
          </p:cNvPr>
          <p:cNvSpPr/>
          <p:nvPr/>
        </p:nvSpPr>
        <p:spPr>
          <a:xfrm>
            <a:off x="3547661" y="3372843"/>
            <a:ext cx="2915951" cy="369332"/>
          </a:xfrm>
          <a:prstGeom prst="rect">
            <a:avLst/>
          </a:prstGeom>
          <a:noFill/>
        </p:spPr>
        <p:txBody>
          <a:bodyPr wrap="square">
            <a:spAutoFit/>
          </a:bodyPr>
          <a:lstStyle/>
          <a:p>
            <a:pPr fontAlgn="base"/>
            <a:r>
              <a:rPr lang="en-US" altLang="zh-TW">
                <a:latin typeface="Arial" panose="020B0604020202020204" pitchFamily="34" charset="0"/>
                <a:ea typeface="微軟正黑體" panose="020B0604030504040204" pitchFamily="34" charset="-120"/>
                <a:cs typeface="Arial" pitchFamily="34" charset="0"/>
                <a:sym typeface="Arial" panose="020B0604020202020204" pitchFamily="34" charset="0"/>
              </a:rPr>
              <a:t>8 free camera channels</a:t>
            </a:r>
          </a:p>
        </p:txBody>
      </p:sp>
      <p:sp>
        <p:nvSpPr>
          <p:cNvPr id="41" name="Google Shape;466;p47">
            <a:extLst>
              <a:ext uri="{FF2B5EF4-FFF2-40B4-BE49-F238E27FC236}">
                <a16:creationId xmlns:a16="http://schemas.microsoft.com/office/drawing/2014/main" id="{33C7E1E4-EDAB-5B40-904C-A020148082F8}"/>
              </a:ext>
            </a:extLst>
          </p:cNvPr>
          <p:cNvSpPr/>
          <p:nvPr/>
        </p:nvSpPr>
        <p:spPr>
          <a:xfrm>
            <a:off x="7699425" y="2018166"/>
            <a:ext cx="2135014" cy="328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QVR Pro Client</a:t>
            </a:r>
            <a:endParaRPr lang="zh-TW" altLang="en-US" sz="2800">
              <a:latin typeface="Arial" panose="020B0604020202020204" pitchFamily="34" charset="0"/>
              <a:ea typeface="微軟正黑體" panose="020B0604030504040204" pitchFamily="34" charset="-120"/>
              <a:sym typeface="Arial" panose="020B0604020202020204" pitchFamily="34" charset="0"/>
            </a:endParaRPr>
          </a:p>
        </p:txBody>
      </p:sp>
      <p:grpSp>
        <p:nvGrpSpPr>
          <p:cNvPr id="2" name="群組 1">
            <a:extLst>
              <a:ext uri="{FF2B5EF4-FFF2-40B4-BE49-F238E27FC236}">
                <a16:creationId xmlns:a16="http://schemas.microsoft.com/office/drawing/2014/main" id="{D7689EEB-DD68-4D4D-91ED-4E9092306C62}"/>
              </a:ext>
            </a:extLst>
          </p:cNvPr>
          <p:cNvGrpSpPr/>
          <p:nvPr/>
        </p:nvGrpSpPr>
        <p:grpSpPr>
          <a:xfrm>
            <a:off x="6718821" y="1922251"/>
            <a:ext cx="4700294" cy="2433424"/>
            <a:chOff x="6765353" y="1954616"/>
            <a:chExt cx="4224213" cy="2186949"/>
          </a:xfrm>
        </p:grpSpPr>
        <p:pic>
          <p:nvPicPr>
            <p:cNvPr id="40" name="Google Shape;468;p47">
              <a:extLst>
                <a:ext uri="{FF2B5EF4-FFF2-40B4-BE49-F238E27FC236}">
                  <a16:creationId xmlns:a16="http://schemas.microsoft.com/office/drawing/2014/main" id="{85BAD423-8A64-AD43-AD60-0F5E360F3806}"/>
                </a:ext>
              </a:extLst>
            </p:cNvPr>
            <p:cNvPicPr preferRelativeResize="0"/>
            <p:nvPr/>
          </p:nvPicPr>
          <p:blipFill rotWithShape="1">
            <a:blip r:embed="rId5">
              <a:alphaModFix/>
            </a:blip>
            <a:srcRect/>
            <a:stretch/>
          </p:blipFill>
          <p:spPr>
            <a:xfrm>
              <a:off x="8193980" y="2455125"/>
              <a:ext cx="2795586" cy="1621448"/>
            </a:xfrm>
            <a:prstGeom prst="rect">
              <a:avLst/>
            </a:prstGeom>
            <a:noFill/>
            <a:ln>
              <a:noFill/>
            </a:ln>
          </p:spPr>
        </p:pic>
        <p:pic>
          <p:nvPicPr>
            <p:cNvPr id="42" name="Google Shape;464;p47">
              <a:extLst>
                <a:ext uri="{FF2B5EF4-FFF2-40B4-BE49-F238E27FC236}">
                  <a16:creationId xmlns:a16="http://schemas.microsoft.com/office/drawing/2014/main" id="{FFECAE81-6C65-7C46-9E7A-616F20BEB6F0}"/>
                </a:ext>
              </a:extLst>
            </p:cNvPr>
            <p:cNvPicPr preferRelativeResize="0"/>
            <p:nvPr/>
          </p:nvPicPr>
          <p:blipFill rotWithShape="1">
            <a:blip r:embed="rId6" cstate="screen">
              <a:extLst>
                <a:ext uri="{28A0092B-C50C-407E-A947-70E740481C1C}">
                  <a14:useLocalDpi xmlns:a14="http://schemas.microsoft.com/office/drawing/2010/main"/>
                </a:ext>
              </a:extLst>
            </a:blip>
            <a:srcRect/>
            <a:stretch/>
          </p:blipFill>
          <p:spPr>
            <a:xfrm>
              <a:off x="7420353" y="2207888"/>
              <a:ext cx="1156876" cy="1933677"/>
            </a:xfrm>
            <a:prstGeom prst="rect">
              <a:avLst/>
            </a:prstGeom>
            <a:noFill/>
            <a:ln>
              <a:noFill/>
            </a:ln>
          </p:spPr>
        </p:pic>
        <p:pic>
          <p:nvPicPr>
            <p:cNvPr id="43" name="Google Shape;182;p23">
              <a:extLst>
                <a:ext uri="{FF2B5EF4-FFF2-40B4-BE49-F238E27FC236}">
                  <a16:creationId xmlns:a16="http://schemas.microsoft.com/office/drawing/2014/main" id="{4CBFBF3F-4E6E-6743-B6DE-9B9369472F6B}"/>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765353" y="1954616"/>
              <a:ext cx="867826" cy="867826"/>
            </a:xfrm>
            <a:prstGeom prst="rect">
              <a:avLst/>
            </a:prstGeom>
            <a:noFill/>
            <a:ln>
              <a:noFill/>
            </a:ln>
            <a:effectLst>
              <a:outerShdw blurRad="50800" dist="38100" dir="2700000" algn="tl" rotWithShape="0">
                <a:prstClr val="black">
                  <a:alpha val="40000"/>
                </a:prstClr>
              </a:outerShdw>
            </a:effectLst>
          </p:spPr>
        </p:pic>
      </p:grpSp>
      <p:sp>
        <p:nvSpPr>
          <p:cNvPr id="45" name="矩形 44">
            <a:extLst>
              <a:ext uri="{FF2B5EF4-FFF2-40B4-BE49-F238E27FC236}">
                <a16:creationId xmlns:a16="http://schemas.microsoft.com/office/drawing/2014/main" id="{BEDBD248-69E2-5D4E-AD6D-3A2EE89ED274}"/>
              </a:ext>
            </a:extLst>
          </p:cNvPr>
          <p:cNvSpPr/>
          <p:nvPr/>
        </p:nvSpPr>
        <p:spPr>
          <a:xfrm>
            <a:off x="7384545" y="4430885"/>
            <a:ext cx="3704797" cy="369332"/>
          </a:xfrm>
          <a:prstGeom prst="rect">
            <a:avLst/>
          </a:prstGeom>
          <a:noFill/>
        </p:spPr>
        <p:txBody>
          <a:bodyPr wrap="square">
            <a:spAutoFit/>
          </a:bodyPr>
          <a:lstStyle/>
          <a:p>
            <a:pPr fontAlgn="base"/>
            <a:r>
              <a:rPr lang="en-US" altLang="zh-CN">
                <a:latin typeface="Arial" panose="020B0604020202020204" pitchFamily="34" charset="0"/>
                <a:ea typeface="微軟正黑體" panose="020B0604030504040204" pitchFamily="34" charset="-120"/>
                <a:cs typeface="Arial" pitchFamily="34" charset="0"/>
                <a:sym typeface="Arial" panose="020B0604020202020204" pitchFamily="34" charset="0"/>
              </a:rPr>
              <a:t>Monitor feeds w/ iOS &amp; Android</a:t>
            </a:r>
          </a:p>
        </p:txBody>
      </p:sp>
      <p:sp>
        <p:nvSpPr>
          <p:cNvPr id="46" name="矩形 45">
            <a:extLst>
              <a:ext uri="{FF2B5EF4-FFF2-40B4-BE49-F238E27FC236}">
                <a16:creationId xmlns:a16="http://schemas.microsoft.com/office/drawing/2014/main" id="{B56C1657-399F-6A4C-8B1F-34679221959B}"/>
              </a:ext>
            </a:extLst>
          </p:cNvPr>
          <p:cNvSpPr/>
          <p:nvPr/>
        </p:nvSpPr>
        <p:spPr>
          <a:xfrm>
            <a:off x="7393509" y="4896139"/>
            <a:ext cx="4798491" cy="369332"/>
          </a:xfrm>
          <a:prstGeom prst="rect">
            <a:avLst/>
          </a:prstGeom>
          <a:noFill/>
        </p:spPr>
        <p:txBody>
          <a:bodyPr wrap="square" anchor="t">
            <a:spAutoFit/>
          </a:bodyPr>
          <a:lstStyle/>
          <a:p>
            <a:pPr fontAlgn="base"/>
            <a:r>
              <a:rPr lang="en-US" altLang="zh-CN">
                <a:latin typeface="Arial"/>
                <a:ea typeface="微軟正黑體"/>
                <a:cs typeface="Arial"/>
              </a:rPr>
              <a:t>Windows, Mac &amp; Ubuntu support  </a:t>
            </a:r>
          </a:p>
        </p:txBody>
      </p:sp>
      <p:sp>
        <p:nvSpPr>
          <p:cNvPr id="44" name="矩形 45">
            <a:extLst>
              <a:ext uri="{FF2B5EF4-FFF2-40B4-BE49-F238E27FC236}">
                <a16:creationId xmlns:a16="http://schemas.microsoft.com/office/drawing/2014/main" id="{D97A9B32-A289-4BCE-9F46-BF23C7D07CEF}"/>
              </a:ext>
            </a:extLst>
          </p:cNvPr>
          <p:cNvSpPr/>
          <p:nvPr/>
        </p:nvSpPr>
        <p:spPr>
          <a:xfrm>
            <a:off x="7366615" y="5361393"/>
            <a:ext cx="3704797" cy="923330"/>
          </a:xfrm>
          <a:prstGeom prst="rect">
            <a:avLst/>
          </a:prstGeom>
          <a:noFill/>
        </p:spPr>
        <p:txBody>
          <a:bodyPr wrap="square">
            <a:spAutoFit/>
          </a:bodyPr>
          <a:lstStyle/>
          <a:p>
            <a:pPr fontAlgn="base"/>
            <a:r>
              <a:rPr lang="en-US" altLang="zh-CN">
                <a:latin typeface="Arial" panose="020B0604020202020204" pitchFamily="34" charset="0"/>
                <a:ea typeface="微軟正黑體" panose="020B0604030504040204" pitchFamily="34" charset="-120"/>
                <a:cs typeface="Arial" pitchFamily="34" charset="0"/>
                <a:sym typeface="Arial" panose="020B0604020202020204" pitchFamily="34" charset="0"/>
              </a:rPr>
              <a:t>NAS HDMI output with USB keyboard, mouse after installing a PCIe graphics card</a:t>
            </a:r>
          </a:p>
        </p:txBody>
      </p:sp>
      <p:sp>
        <p:nvSpPr>
          <p:cNvPr id="21" name="矩形 20">
            <a:extLst>
              <a:ext uri="{FF2B5EF4-FFF2-40B4-BE49-F238E27FC236}">
                <a16:creationId xmlns:a16="http://schemas.microsoft.com/office/drawing/2014/main" id="{3A2EE7B2-3486-4DE7-B125-F727695D2B94}"/>
              </a:ext>
            </a:extLst>
          </p:cNvPr>
          <p:cNvSpPr/>
          <p:nvPr/>
        </p:nvSpPr>
        <p:spPr>
          <a:xfrm>
            <a:off x="3561028" y="3755888"/>
            <a:ext cx="3888553" cy="1661993"/>
          </a:xfrm>
          <a:prstGeom prst="rect">
            <a:avLst/>
          </a:prstGeom>
          <a:noFill/>
        </p:spPr>
        <p:txBody>
          <a:bodyPr wrap="square" anchor="t">
            <a:spAutoFit/>
          </a:bodyPr>
          <a:lstStyle/>
          <a:p>
            <a:pPr fontAlgn="base"/>
            <a:r>
              <a:rPr lang="en-US" altLang="zh-CN">
                <a:latin typeface="Arial"/>
                <a:ea typeface="微軟正黑體"/>
                <a:cs typeface="Arial"/>
                <a:sym typeface="Arial" panose="020B0604020202020204" pitchFamily="34" charset="0"/>
              </a:rPr>
              <a:t>Expandable channels via licenses</a:t>
            </a:r>
            <a:endParaRPr lang="en-US" altLang="zh-TW">
              <a:latin typeface="Arial"/>
              <a:ea typeface="微軟正黑體"/>
              <a:cs typeface="Arial"/>
              <a:sym typeface="Arial" panose="020B0604020202020204" pitchFamily="34" charset="0"/>
            </a:endParaRPr>
          </a:p>
          <a:p>
            <a:pPr marL="171450" indent="-171450">
              <a:buFont typeface="Arial" panose="020B0604020202020204" pitchFamily="34" charset="0"/>
              <a:buChar char="•"/>
            </a:pPr>
            <a:r>
              <a:rPr lang="en-US" altLang="zh-TW" sz="1400">
                <a:latin typeface="Arial"/>
                <a:ea typeface="微軟正黑體"/>
                <a:cs typeface="Arial"/>
                <a:sym typeface="Arial" panose="020B0604020202020204" pitchFamily="34" charset="0"/>
              </a:rPr>
              <a:t>TS-1673AU-RP: </a:t>
            </a:r>
          </a:p>
          <a:p>
            <a:r>
              <a:rPr lang="en-US" altLang="zh-CN" sz="1400">
                <a:latin typeface="Arial"/>
                <a:ea typeface="微軟正黑體"/>
                <a:cs typeface="Arial"/>
                <a:sym typeface="Arial" panose="020B0604020202020204" pitchFamily="34" charset="0"/>
              </a:rPr>
              <a:t>    max. </a:t>
            </a:r>
            <a:r>
              <a:rPr lang="en-US" altLang="zh-TW" sz="1400">
                <a:latin typeface="Arial"/>
                <a:ea typeface="微軟正黑體"/>
                <a:cs typeface="Arial"/>
                <a:sym typeface="Arial" panose="020B0604020202020204" pitchFamily="34" charset="0"/>
              </a:rPr>
              <a:t>56 </a:t>
            </a:r>
            <a:r>
              <a:rPr lang="en-US" altLang="zh-TW" sz="1400" err="1">
                <a:latin typeface="Arial"/>
                <a:ea typeface="微軟正黑體"/>
                <a:cs typeface="Arial"/>
                <a:sym typeface="Arial" panose="020B0604020202020204" pitchFamily="34" charset="0"/>
              </a:rPr>
              <a:t>ch.</a:t>
            </a:r>
            <a:r>
              <a:rPr lang="en-US" altLang="zh-TW" sz="1400">
                <a:latin typeface="Arial"/>
                <a:ea typeface="微軟正黑體"/>
                <a:cs typeface="Arial"/>
                <a:sym typeface="Arial" panose="020B0604020202020204" pitchFamily="34" charset="0"/>
              </a:rPr>
              <a:t> recommended</a:t>
            </a:r>
            <a:endParaRPr lang="en-US">
              <a:cs typeface="Calibri" panose="020F0502020204030204"/>
            </a:endParaRPr>
          </a:p>
          <a:p>
            <a:pPr marL="171450" indent="-171450">
              <a:buFont typeface="Arial" panose="020B0604020202020204" pitchFamily="34" charset="0"/>
              <a:buChar char="•"/>
            </a:pPr>
            <a:r>
              <a:rPr lang="en-US" altLang="zh-TW" sz="1400">
                <a:latin typeface="Arial"/>
                <a:ea typeface="微軟正黑體"/>
                <a:cs typeface="Arial"/>
                <a:sym typeface="Arial" panose="020B0604020202020204" pitchFamily="34" charset="0"/>
              </a:rPr>
              <a:t>TS-1273AU-RP:</a:t>
            </a:r>
            <a:endParaRPr lang="en-US" altLang="zh-TW" sz="1400">
              <a:latin typeface="Arial" panose="020B0604020202020204" pitchFamily="34" charset="0"/>
              <a:ea typeface="微軟正黑體" panose="020B0604030504040204" pitchFamily="34" charset="-120"/>
              <a:cs typeface="Arial"/>
              <a:sym typeface="Arial" panose="020B0604020202020204" pitchFamily="34" charset="0"/>
            </a:endParaRPr>
          </a:p>
          <a:p>
            <a:r>
              <a:rPr lang="en-US" altLang="zh-CN" sz="1400">
                <a:latin typeface="Arial"/>
                <a:ea typeface="微軟正黑體"/>
                <a:cs typeface="Arial"/>
                <a:sym typeface="Arial" panose="020B0604020202020204" pitchFamily="34" charset="0"/>
              </a:rPr>
              <a:t>    max. 48</a:t>
            </a:r>
            <a:r>
              <a:rPr lang="en-US" altLang="zh-TW" sz="1400">
                <a:latin typeface="Arial"/>
                <a:ea typeface="微軟正黑體"/>
                <a:cs typeface="Arial"/>
                <a:sym typeface="Arial" panose="020B0604020202020204" pitchFamily="34" charset="0"/>
              </a:rPr>
              <a:t> </a:t>
            </a:r>
            <a:r>
              <a:rPr lang="en-US" altLang="zh-TW" sz="1400" err="1">
                <a:latin typeface="Arial"/>
                <a:ea typeface="微軟正黑體"/>
                <a:cs typeface="Arial"/>
                <a:sym typeface="Arial" panose="020B0604020202020204" pitchFamily="34" charset="0"/>
              </a:rPr>
              <a:t>ch.</a:t>
            </a:r>
            <a:r>
              <a:rPr lang="en-US" altLang="zh-TW" sz="1400">
                <a:latin typeface="Arial"/>
                <a:ea typeface="微軟正黑體"/>
                <a:cs typeface="Arial"/>
                <a:sym typeface="Arial" panose="020B0604020202020204" pitchFamily="34" charset="0"/>
              </a:rPr>
              <a:t> recommended</a:t>
            </a:r>
            <a:endParaRPr lang="en-US" altLang="zh-TW" sz="1400">
              <a:latin typeface="Arial" panose="020B0604020202020204" pitchFamily="34" charset="0"/>
              <a:ea typeface="微軟正黑體" panose="020B0604030504040204" pitchFamily="34" charset="-120"/>
              <a:cs typeface="Arial"/>
            </a:endParaRPr>
          </a:p>
          <a:p>
            <a:pPr marL="171450" indent="-171450" fontAlgn="base">
              <a:buFont typeface="Arial" panose="020B0604020202020204" pitchFamily="34" charset="0"/>
              <a:buChar char="•"/>
            </a:pPr>
            <a:r>
              <a:rPr lang="en-US" altLang="zh-TW" sz="1400">
                <a:latin typeface="Arial"/>
                <a:ea typeface="微軟正黑體"/>
                <a:cs typeface="Arial"/>
                <a:sym typeface="Arial" panose="020B0604020202020204" pitchFamily="34" charset="0"/>
              </a:rPr>
              <a:t>TS-873AU-RP &amp; TS-873AU:</a:t>
            </a:r>
          </a:p>
          <a:p>
            <a:r>
              <a:rPr lang="en-US" altLang="zh-CN" sz="1400">
                <a:latin typeface="Arial"/>
                <a:ea typeface="微軟正黑體"/>
                <a:cs typeface="Arial"/>
                <a:sym typeface="Arial" panose="020B0604020202020204" pitchFamily="34" charset="0"/>
              </a:rPr>
              <a:t>    max. 32</a:t>
            </a:r>
            <a:r>
              <a:rPr lang="en-US" altLang="zh-TW" sz="1400">
                <a:latin typeface="Arial"/>
                <a:ea typeface="微軟正黑體"/>
                <a:cs typeface="Arial"/>
                <a:sym typeface="Arial" panose="020B0604020202020204" pitchFamily="34" charset="0"/>
              </a:rPr>
              <a:t> </a:t>
            </a:r>
            <a:r>
              <a:rPr lang="en-US" altLang="zh-TW" sz="1400" err="1">
                <a:latin typeface="Arial"/>
                <a:ea typeface="微軟正黑體"/>
                <a:cs typeface="Arial"/>
                <a:sym typeface="Arial" panose="020B0604020202020204" pitchFamily="34" charset="0"/>
              </a:rPr>
              <a:t>ch.</a:t>
            </a:r>
            <a:r>
              <a:rPr lang="en-US" altLang="zh-TW" sz="1400">
                <a:latin typeface="Arial"/>
                <a:ea typeface="微軟正黑體"/>
                <a:cs typeface="Arial"/>
                <a:sym typeface="Arial" panose="020B0604020202020204" pitchFamily="34" charset="0"/>
              </a:rPr>
              <a:t> recommended</a:t>
            </a:r>
            <a:endParaRPr lang="en-US">
              <a:cs typeface="Calibri" panose="020F0502020204030204"/>
            </a:endParaRPr>
          </a:p>
        </p:txBody>
      </p:sp>
      <p:sp>
        <p:nvSpPr>
          <p:cNvPr id="22" name="矩形 21">
            <a:extLst>
              <a:ext uri="{FF2B5EF4-FFF2-40B4-BE49-F238E27FC236}">
                <a16:creationId xmlns:a16="http://schemas.microsoft.com/office/drawing/2014/main" id="{8FA05E07-8A26-4426-BA6C-9483E193F058}"/>
              </a:ext>
            </a:extLst>
          </p:cNvPr>
          <p:cNvSpPr/>
          <p:nvPr/>
        </p:nvSpPr>
        <p:spPr>
          <a:xfrm>
            <a:off x="3547661" y="5564032"/>
            <a:ext cx="2744102" cy="646330"/>
          </a:xfrm>
          <a:prstGeom prst="rect">
            <a:avLst/>
          </a:prstGeom>
          <a:noFill/>
        </p:spPr>
        <p:txBody>
          <a:bodyPr wrap="square">
            <a:spAutoFit/>
          </a:bodyPr>
          <a:lstStyle/>
          <a:p>
            <a:pPr fontAlgn="base"/>
            <a:r>
              <a:rPr lang="en-US" altLang="zh-CN">
                <a:latin typeface="Arial" panose="020B0604020202020204" pitchFamily="34" charset="0"/>
                <a:ea typeface="微軟正黑體" panose="020B0604030504040204" pitchFamily="34" charset="-120"/>
                <a:cs typeface="Arial" pitchFamily="34" charset="0"/>
                <a:sym typeface="Arial" panose="020B0604020202020204" pitchFamily="34" charset="0"/>
              </a:rPr>
              <a:t>QUSBCam2 </a:t>
            </a:r>
            <a:r>
              <a:rPr lang="en-US" altLang="zh-TW">
                <a:latin typeface="Arial" panose="020B0604020202020204" pitchFamily="34" charset="0"/>
                <a:ea typeface="微軟正黑體" panose="020B0604030504040204" pitchFamily="34" charset="-120"/>
                <a:cs typeface="Arial" pitchFamily="34" charset="0"/>
                <a:sym typeface="Arial" panose="020B0604020202020204" pitchFamily="34" charset="0"/>
              </a:rPr>
              <a:t>for webcam recording</a:t>
            </a:r>
            <a:endParaRPr lang="en-US">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Tree>
    <p:extLst>
      <p:ext uri="{BB962C8B-B14F-4D97-AF65-F5344CB8AC3E}">
        <p14:creationId xmlns:p14="http://schemas.microsoft.com/office/powerpoint/2010/main" val="1937869059"/>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8">
            <a:extLst>
              <a:ext uri="{FF2B5EF4-FFF2-40B4-BE49-F238E27FC236}">
                <a16:creationId xmlns:a16="http://schemas.microsoft.com/office/drawing/2014/main" id="{A28AE632-78B4-41C0-957A-25F678E4FE72}"/>
              </a:ext>
            </a:extLst>
          </p:cNvPr>
          <p:cNvSpPr/>
          <p:nvPr/>
        </p:nvSpPr>
        <p:spPr>
          <a:xfrm>
            <a:off x="9430817" y="4217941"/>
            <a:ext cx="2357496" cy="211549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圓角化同側角落 17">
            <a:extLst>
              <a:ext uri="{FF2B5EF4-FFF2-40B4-BE49-F238E27FC236}">
                <a16:creationId xmlns:a16="http://schemas.microsoft.com/office/drawing/2014/main" id="{4568E889-27CC-4786-A83E-C8FA841FBF7B}"/>
              </a:ext>
            </a:extLst>
          </p:cNvPr>
          <p:cNvSpPr/>
          <p:nvPr/>
        </p:nvSpPr>
        <p:spPr>
          <a:xfrm rot="10800000">
            <a:off x="9557296" y="4217936"/>
            <a:ext cx="2104538" cy="613955"/>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FDF4A4AD-C6D9-3B42-A480-755018743B61}"/>
              </a:ext>
            </a:extLst>
          </p:cNvPr>
          <p:cNvSpPr>
            <a:spLocks noGrp="1"/>
          </p:cNvSpPr>
          <p:nvPr>
            <p:ph type="title"/>
          </p:nvPr>
        </p:nvSpPr>
        <p:spPr/>
        <p:txBody>
          <a:bodyPr>
            <a:normAutofit/>
          </a:bodyPr>
          <a:lstStyle/>
          <a:p>
            <a:r>
              <a:rPr kumimoji="1" lang="en-US" altLang="zh-TW">
                <a:latin typeface="Arial" panose="020B0604020202020204" pitchFamily="34" charset="0"/>
                <a:sym typeface="Arial" panose="020B0604020202020204" pitchFamily="34" charset="0"/>
              </a:rPr>
              <a:t>2020</a:t>
            </a:r>
            <a:r>
              <a:rPr kumimoji="1" lang="zh-TW" altLang="en-US">
                <a:latin typeface="Arial" panose="020B0604020202020204" pitchFamily="34" charset="0"/>
                <a:sym typeface="Arial" panose="020B0604020202020204" pitchFamily="34" charset="0"/>
              </a:rPr>
              <a:t> </a:t>
            </a:r>
            <a:r>
              <a:rPr kumimoji="1" lang="en-US" altLang="zh-TW">
                <a:latin typeface="Arial" panose="020B0604020202020204" pitchFamily="34" charset="0"/>
                <a:sym typeface="Arial" panose="020B0604020202020204" pitchFamily="34" charset="0"/>
              </a:rPr>
              <a:t>TS-x73AU SMB NAS with </a:t>
            </a:r>
            <a:br>
              <a:rPr kumimoji="1" lang="en-US" altLang="zh-TW">
                <a:latin typeface="Arial" panose="020B0604020202020204" pitchFamily="34" charset="0"/>
                <a:sym typeface="Arial" panose="020B0604020202020204" pitchFamily="34" charset="0"/>
              </a:rPr>
            </a:br>
            <a:r>
              <a:rPr kumimoji="1" lang="en-US" altLang="zh-TW">
                <a:latin typeface="Arial" panose="020B0604020202020204" pitchFamily="34" charset="0"/>
                <a:sym typeface="Arial" panose="020B0604020202020204" pitchFamily="34" charset="0"/>
              </a:rPr>
              <a:t>advanced Ryzen on the horizon</a:t>
            </a:r>
            <a:endParaRPr kumimoji="1" lang="zh-TW" altLang="en-US">
              <a:latin typeface="Arial" panose="020B0604020202020204" pitchFamily="34" charset="0"/>
              <a:sym typeface="Arial" panose="020B0604020202020204" pitchFamily="34" charset="0"/>
            </a:endParaRPr>
          </a:p>
        </p:txBody>
      </p:sp>
      <p:graphicFrame>
        <p:nvGraphicFramePr>
          <p:cNvPr id="3" name="Table 3">
            <a:extLst>
              <a:ext uri="{FF2B5EF4-FFF2-40B4-BE49-F238E27FC236}">
                <a16:creationId xmlns:a16="http://schemas.microsoft.com/office/drawing/2014/main" id="{FD60AB9A-8946-8448-89AA-B91C8936EAF7}"/>
              </a:ext>
            </a:extLst>
          </p:cNvPr>
          <p:cNvGraphicFramePr>
            <a:graphicFrameLocks noGrp="1"/>
          </p:cNvGraphicFramePr>
          <p:nvPr>
            <p:extLst>
              <p:ext uri="{D42A27DB-BD31-4B8C-83A1-F6EECF244321}">
                <p14:modId xmlns:p14="http://schemas.microsoft.com/office/powerpoint/2010/main" val="1817617275"/>
              </p:ext>
            </p:extLst>
          </p:nvPr>
        </p:nvGraphicFramePr>
        <p:xfrm>
          <a:off x="264219" y="1449388"/>
          <a:ext cx="8924833" cy="5280287"/>
        </p:xfrm>
        <a:graphic>
          <a:graphicData uri="http://schemas.openxmlformats.org/drawingml/2006/table">
            <a:tbl>
              <a:tblPr firstRow="1" bandRow="1">
                <a:tableStyleId>{5C22544A-7EE6-4342-B048-85BDC9FD1C3A}</a:tableStyleId>
              </a:tblPr>
              <a:tblGrid>
                <a:gridCol w="2148781">
                  <a:extLst>
                    <a:ext uri="{9D8B030D-6E8A-4147-A177-3AD203B41FA5}">
                      <a16:colId xmlns:a16="http://schemas.microsoft.com/office/drawing/2014/main" val="20000"/>
                    </a:ext>
                  </a:extLst>
                </a:gridCol>
                <a:gridCol w="3848100">
                  <a:extLst>
                    <a:ext uri="{9D8B030D-6E8A-4147-A177-3AD203B41FA5}">
                      <a16:colId xmlns:a16="http://schemas.microsoft.com/office/drawing/2014/main" val="1993527468"/>
                    </a:ext>
                  </a:extLst>
                </a:gridCol>
                <a:gridCol w="2927952">
                  <a:extLst>
                    <a:ext uri="{9D8B030D-6E8A-4147-A177-3AD203B41FA5}">
                      <a16:colId xmlns:a16="http://schemas.microsoft.com/office/drawing/2014/main" val="2737457840"/>
                    </a:ext>
                  </a:extLst>
                </a:gridCol>
              </a:tblGrid>
              <a:tr h="424430">
                <a:tc>
                  <a:txBody>
                    <a:bodyPr/>
                    <a:lstStyle/>
                    <a:p>
                      <a:pPr marL="0" marR="0" lvl="0" indent="0" algn="ctr" defTabSz="914400" rtl="0" eaLnBrk="1" latinLnBrk="0" hangingPunct="1">
                        <a:spcBef>
                          <a:spcPts val="0"/>
                        </a:spcBef>
                        <a:spcAft>
                          <a:spcPts val="0"/>
                        </a:spcAft>
                        <a:buNone/>
                      </a:pPr>
                      <a:r>
                        <a:rPr lang="en-US" altLang="zh-Hant" sz="1600" b="1" kern="1200">
                          <a:solidFill>
                            <a:schemeClr val="bg1"/>
                          </a:solidFill>
                          <a:effectLst/>
                          <a:latin typeface="Arial"/>
                          <a:ea typeface="微軟正黑體"/>
                          <a:cs typeface="Arial"/>
                          <a:sym typeface="Arial" panose="020B0604020202020204" pitchFamily="34" charset="0"/>
                        </a:rPr>
                        <a:t>NAS models</a:t>
                      </a:r>
                      <a:endParaRPr lang="en-US" sz="1600" b="1" kern="1200">
                        <a:solidFill>
                          <a:schemeClr val="bg1"/>
                        </a:solidFill>
                        <a:effectLst/>
                        <a:latin typeface="Arial"/>
                        <a:ea typeface="微軟正黑體"/>
                        <a:cs typeface="Arial"/>
                        <a:sym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marL="0" marR="0" lvl="0" indent="0" algn="ctr" rtl="0" eaLnBrk="1" fontAlgn="auto" latinLnBrk="0" hangingPunct="1">
                        <a:lnSpc>
                          <a:spcPct val="100000"/>
                        </a:lnSpc>
                        <a:spcBef>
                          <a:spcPts val="0"/>
                        </a:spcBef>
                        <a:spcAft>
                          <a:spcPts val="0"/>
                        </a:spcAft>
                        <a:buFontTx/>
                        <a:buNone/>
                      </a:pPr>
                      <a:r>
                        <a:rPr lang="zh-TW" altLang="en-US" sz="1600" b="1" kern="1200">
                          <a:solidFill>
                            <a:schemeClr val="bg1"/>
                          </a:solidFill>
                          <a:effectLst/>
                          <a:latin typeface="Arial"/>
                          <a:ea typeface="微軟正黑體"/>
                          <a:cs typeface="Arial"/>
                          <a:sym typeface="Arial" panose="020B0604020202020204" pitchFamily="34" charset="0"/>
                        </a:rPr>
                        <a:t>       </a:t>
                      </a:r>
                      <a:r>
                        <a:rPr lang="zh-TW" altLang="en-US" sz="1600" b="1" kern="1200">
                          <a:solidFill>
                            <a:schemeClr val="bg1"/>
                          </a:solidFill>
                          <a:effectLst/>
                          <a:latin typeface="Arial"/>
                          <a:ea typeface="微軟正黑體"/>
                          <a:cs typeface="Arial"/>
                        </a:rPr>
                        <a:t>              </a:t>
                      </a:r>
                      <a:r>
                        <a:rPr lang="zh-TW" altLang="en-US" sz="1600" b="1" kern="1200">
                          <a:solidFill>
                            <a:schemeClr val="bg1"/>
                          </a:solidFill>
                          <a:effectLst/>
                          <a:latin typeface="Arial"/>
                          <a:ea typeface="微軟正黑體"/>
                          <a:cs typeface="Arial"/>
                          <a:sym typeface="Arial" panose="020B0604020202020204" pitchFamily="34" charset="0"/>
                        </a:rPr>
                        <a:t> </a:t>
                      </a:r>
                      <a:r>
                        <a:rPr lang="en-US" sz="1600" b="1" kern="1200">
                          <a:solidFill>
                            <a:schemeClr val="bg1"/>
                          </a:solidFill>
                          <a:effectLst/>
                          <a:latin typeface="Arial"/>
                          <a:ea typeface="微軟正黑體"/>
                          <a:cs typeface="Arial"/>
                          <a:sym typeface="Arial" panose="020B0604020202020204" pitchFamily="34" charset="0"/>
                        </a:rPr>
                        <a:t>QNAP TS-1673AU-RP,</a:t>
                      </a:r>
                      <a:r>
                        <a:rPr lang="en-US" sz="1600" b="1" kern="1200">
                          <a:solidFill>
                            <a:schemeClr val="bg1"/>
                          </a:solidFill>
                          <a:effectLst/>
                          <a:latin typeface="Arial"/>
                          <a:ea typeface="微軟正黑體"/>
                          <a:cs typeface="Arial"/>
                        </a:rPr>
                        <a:t> </a:t>
                      </a:r>
                      <a:endParaRPr lang="en-US" sz="1600" b="1" kern="120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0" marR="0" lvl="0" indent="0" algn="ctr" rtl="0" eaLnBrk="1" fontAlgn="auto" latinLnBrk="0" hangingPunct="1">
                        <a:lnSpc>
                          <a:spcPct val="100000"/>
                        </a:lnSpc>
                        <a:spcBef>
                          <a:spcPts val="0"/>
                        </a:spcBef>
                        <a:spcAft>
                          <a:spcPts val="0"/>
                        </a:spcAft>
                        <a:buFontTx/>
                        <a:buNone/>
                      </a:pPr>
                      <a:r>
                        <a:rPr lang="en-US" sz="1600" b="1" kern="1200">
                          <a:solidFill>
                            <a:schemeClr val="bg1"/>
                          </a:solidFill>
                          <a:effectLst/>
                          <a:latin typeface="Arial"/>
                          <a:ea typeface="微軟正黑體"/>
                          <a:cs typeface="Arial"/>
                        </a:rPr>
                        <a:t>         </a:t>
                      </a:r>
                      <a:r>
                        <a:rPr lang="en-US" sz="1600" b="1" kern="1200">
                          <a:solidFill>
                            <a:schemeClr val="bg1"/>
                          </a:solidFill>
                          <a:effectLst/>
                          <a:latin typeface="Arial"/>
                          <a:ea typeface="微軟正黑體"/>
                          <a:cs typeface="Arial"/>
                          <a:sym typeface="Arial" panose="020B0604020202020204" pitchFamily="34" charset="0"/>
                        </a:rPr>
                        <a:t> TS-1273AU-RP</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54000">
                          <a:srgbClr val="D44100"/>
                        </a:gs>
                        <a:gs pos="0">
                          <a:srgbClr val="C50E00"/>
                        </a:gs>
                        <a:gs pos="100000">
                          <a:srgbClr val="FFCC00"/>
                        </a:gs>
                      </a:gsLst>
                      <a:lin ang="27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a:solidFill>
                            <a:schemeClr val="bg1"/>
                          </a:solidFill>
                          <a:effectLst/>
                          <a:latin typeface="Arial"/>
                          <a:ea typeface="微軟正黑體"/>
                          <a:cs typeface="Arial"/>
                          <a:sym typeface="Arial" panose="020B0604020202020204" pitchFamily="34" charset="0"/>
                        </a:rPr>
                        <a:t>Other 16-bay &amp; 12-bay NAS</a:t>
                      </a:r>
                      <a:endParaRPr lang="en-US" sz="1600" b="1" kern="1200">
                        <a:solidFill>
                          <a:schemeClr val="bg1"/>
                        </a:solidFill>
                        <a:effectLst/>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10000"/>
                  </a:ext>
                </a:extLst>
              </a:tr>
              <a:tr h="416567">
                <a:tc>
                  <a:txBody>
                    <a:bodyPr/>
                    <a:lstStyle/>
                    <a:p>
                      <a:pPr algn="ctr"/>
                      <a:r>
                        <a:rPr lang="en-US" altLang="zh-TW" sz="1400" b="1">
                          <a:solidFill>
                            <a:schemeClr val="bg1"/>
                          </a:solidFill>
                          <a:latin typeface="Arial"/>
                          <a:ea typeface="微軟正黑體"/>
                          <a:cs typeface="Arial"/>
                          <a:sym typeface="Arial" panose="020B0604020202020204" pitchFamily="34" charset="0"/>
                        </a:rPr>
                        <a:t>Processor</a:t>
                      </a:r>
                      <a:endParaRPr lang="en-US" sz="1400" b="1">
                        <a:solidFill>
                          <a:schemeClr val="bg1"/>
                        </a:solidFill>
                        <a:latin typeface="Arial"/>
                        <a:ea typeface="微軟正黑體"/>
                        <a:cs typeface="Arial"/>
                        <a:sym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lvl="0" indent="0" algn="l" rtl="0" eaLnBrk="1" fontAlgn="auto" latinLnBrk="0" hangingPunct="1">
                        <a:lnSpc>
                          <a:spcPts val="2200"/>
                        </a:lnSpc>
                        <a:spcBef>
                          <a:spcPts val="0"/>
                        </a:spcBef>
                        <a:spcAft>
                          <a:spcPts val="0"/>
                        </a:spcAft>
                        <a:buFontTx/>
                        <a:buNone/>
                      </a:pPr>
                      <a:r>
                        <a:rPr lang="en-US" altLang="zh-TW" sz="1400" b="0">
                          <a:solidFill>
                            <a:schemeClr val="bg1"/>
                          </a:solidFill>
                          <a:latin typeface="Arial"/>
                          <a:ea typeface="微軟正黑體"/>
                          <a:cs typeface="Arial"/>
                          <a:sym typeface="Arial" panose="020B0604020202020204" pitchFamily="34" charset="0"/>
                        </a:rPr>
                        <a:t>AMD Ryzen V1500B 4C/8T</a:t>
                      </a:r>
                      <a:r>
                        <a:rPr lang="zh-TW" altLang="en-US" sz="1400" b="0">
                          <a:solidFill>
                            <a:schemeClr val="bg1"/>
                          </a:solidFill>
                          <a:latin typeface="Arial"/>
                          <a:ea typeface="微軟正黑體"/>
                          <a:cs typeface="Arial"/>
                          <a:sym typeface="Arial" panose="020B0604020202020204" pitchFamily="34" charset="0"/>
                        </a:rPr>
                        <a:t> </a:t>
                      </a:r>
                      <a:r>
                        <a:rPr lang="en-US" altLang="zh-TW" sz="1400" b="0">
                          <a:solidFill>
                            <a:schemeClr val="bg1"/>
                          </a:solidFill>
                          <a:latin typeface="Arial"/>
                          <a:ea typeface="微軟正黑體"/>
                          <a:cs typeface="Arial"/>
                          <a:sym typeface="Arial" panose="020B0604020202020204" pitchFamily="34" charset="0"/>
                        </a:rPr>
                        <a:t>2.2 GHz</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indent="0" algn="l" rtl="0" eaLnBrk="1" fontAlgn="auto" latinLnBrk="0" hangingPunct="1">
                        <a:lnSpc>
                          <a:spcPts val="2200"/>
                        </a:lnSpc>
                        <a:spcBef>
                          <a:spcPts val="0"/>
                        </a:spcBef>
                        <a:spcAft>
                          <a:spcPts val="0"/>
                        </a:spcAft>
                        <a:buFontTx/>
                        <a:buNone/>
                      </a:pPr>
                      <a:r>
                        <a:rPr lang="en-US" sz="1400" b="0">
                          <a:solidFill>
                            <a:schemeClr val="bg1">
                              <a:lumMod val="75000"/>
                            </a:schemeClr>
                          </a:solidFill>
                          <a:latin typeface="Arial"/>
                          <a:ea typeface="微軟正黑體"/>
                          <a:cs typeface="Arial"/>
                          <a:sym typeface="Arial" panose="020B0604020202020204" pitchFamily="34" charset="0"/>
                        </a:rPr>
                        <a:t>Intel Atom C3538 4C/4T 2.1 GHz</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extLst>
                  <a:ext uri="{0D108BD9-81ED-4DB2-BD59-A6C34878D82A}">
                    <a16:rowId xmlns:a16="http://schemas.microsoft.com/office/drawing/2014/main" val="10001"/>
                  </a:ext>
                </a:extLst>
              </a:tr>
              <a:tr h="260564">
                <a:tc>
                  <a:txBody>
                    <a:bodyPr/>
                    <a:lstStyle/>
                    <a:p>
                      <a:pPr algn="ctr"/>
                      <a:r>
                        <a:rPr lang="en-US" altLang="zh-CN" sz="1400" b="1">
                          <a:solidFill>
                            <a:schemeClr val="bg1"/>
                          </a:solidFill>
                          <a:latin typeface="Arial"/>
                          <a:ea typeface="微軟正黑體"/>
                          <a:cs typeface="Arial"/>
                          <a:sym typeface="Arial" panose="020B0604020202020204" pitchFamily="34" charset="0"/>
                        </a:rPr>
                        <a:t>System memory</a:t>
                      </a:r>
                      <a:endParaRPr lang="en-US" sz="1400" b="1">
                        <a:solidFill>
                          <a:schemeClr val="bg1"/>
                        </a:solidFill>
                        <a:latin typeface="Arial"/>
                        <a:ea typeface="微軟正黑體"/>
                        <a:cs typeface="Arial"/>
                        <a:sym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algn="ctr">
                        <a:lnSpc>
                          <a:spcPts val="2200"/>
                        </a:lnSpc>
                      </a:pPr>
                      <a:r>
                        <a:rPr lang="en-US" sz="1400" b="0">
                          <a:solidFill>
                            <a:schemeClr val="bg1"/>
                          </a:solidFill>
                          <a:latin typeface="Arial"/>
                          <a:ea typeface="微軟正黑體"/>
                          <a:cs typeface="Arial"/>
                          <a:sym typeface="Arial" panose="020B0604020202020204" pitchFamily="34" charset="0"/>
                        </a:rPr>
                        <a:t>TS-1673AU-RP: 16 GB</a:t>
                      </a:r>
                    </a:p>
                    <a:p>
                      <a:pPr algn="ctr">
                        <a:lnSpc>
                          <a:spcPts val="2200"/>
                        </a:lnSpc>
                      </a:pPr>
                      <a:r>
                        <a:rPr lang="en-US" sz="1400" b="0">
                          <a:solidFill>
                            <a:schemeClr val="bg1"/>
                          </a:solidFill>
                          <a:latin typeface="Arial"/>
                          <a:ea typeface="微軟正黑體"/>
                          <a:cs typeface="Arial"/>
                          <a:sym typeface="Arial" panose="020B0604020202020204" pitchFamily="34" charset="0"/>
                        </a:rPr>
                        <a:t>TS-1273AU-RP: 8 GB</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marL="0" marR="0" lvl="0" indent="0" algn="ctr" rtl="0" eaLnBrk="1" fontAlgn="auto" latinLnBrk="0" hangingPunct="1">
                        <a:lnSpc>
                          <a:spcPts val="2200"/>
                        </a:lnSpc>
                        <a:spcBef>
                          <a:spcPts val="0"/>
                        </a:spcBef>
                        <a:spcAft>
                          <a:spcPts val="0"/>
                        </a:spcAft>
                        <a:buFontTx/>
                        <a:buNone/>
                      </a:pPr>
                      <a:r>
                        <a:rPr lang="en-US" sz="1400" b="0">
                          <a:solidFill>
                            <a:schemeClr val="bg1">
                              <a:lumMod val="75000"/>
                            </a:schemeClr>
                          </a:solidFill>
                          <a:latin typeface="Arial"/>
                          <a:ea typeface="微軟正黑體"/>
                          <a:cs typeface="Arial"/>
                          <a:sym typeface="Arial" panose="020B0604020202020204" pitchFamily="34" charset="0"/>
                        </a:rPr>
                        <a:t>4 GB</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extLst>
                  <a:ext uri="{0D108BD9-81ED-4DB2-BD59-A6C34878D82A}">
                    <a16:rowId xmlns:a16="http://schemas.microsoft.com/office/drawing/2014/main" val="747088433"/>
                  </a:ext>
                </a:extLst>
              </a:tr>
              <a:tr h="172918">
                <a:tc>
                  <a:txBody>
                    <a:bodyPr/>
                    <a:lstStyle/>
                    <a:p>
                      <a:pPr algn="ctr"/>
                      <a:r>
                        <a:rPr lang="en-US" sz="1400" b="1">
                          <a:solidFill>
                            <a:schemeClr val="bg1"/>
                          </a:solidFill>
                          <a:latin typeface="Arial"/>
                          <a:ea typeface="微軟正黑體"/>
                          <a:cs typeface="Arial"/>
                          <a:sym typeface="Arial" panose="020B0604020202020204" pitchFamily="34" charset="0"/>
                        </a:rPr>
                        <a:t>Memory speed</a:t>
                      </a: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algn="ctr">
                        <a:lnSpc>
                          <a:spcPts val="2200"/>
                        </a:lnSpc>
                      </a:pPr>
                      <a:r>
                        <a:rPr lang="en-US" sz="1400" b="0">
                          <a:solidFill>
                            <a:schemeClr val="bg1"/>
                          </a:solidFill>
                          <a:latin typeface="Arial"/>
                          <a:ea typeface="微軟正黑體"/>
                          <a:cs typeface="Arial"/>
                          <a:sym typeface="Arial" panose="020B0604020202020204" pitchFamily="34" charset="0"/>
                        </a:rPr>
                        <a:t>2400 MHz</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lvl="0" indent="0" algn="ctr" rtl="0" eaLnBrk="1" fontAlgn="auto" latinLnBrk="0" hangingPunct="1">
                        <a:lnSpc>
                          <a:spcPts val="2200"/>
                        </a:lnSpc>
                        <a:spcBef>
                          <a:spcPts val="0"/>
                        </a:spcBef>
                        <a:spcAft>
                          <a:spcPts val="0"/>
                        </a:spcAft>
                        <a:buFontTx/>
                        <a:buNone/>
                      </a:pPr>
                      <a:r>
                        <a:rPr lang="en-US" sz="1400" b="0">
                          <a:solidFill>
                            <a:schemeClr val="bg1">
                              <a:lumMod val="75000"/>
                            </a:schemeClr>
                          </a:solidFill>
                          <a:latin typeface="Arial"/>
                          <a:ea typeface="微軟正黑體"/>
                          <a:cs typeface="Arial"/>
                          <a:sym typeface="Arial" panose="020B0604020202020204" pitchFamily="34" charset="0"/>
                        </a:rPr>
                        <a:t>2133 MHz</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extLst>
                  <a:ext uri="{0D108BD9-81ED-4DB2-BD59-A6C34878D82A}">
                    <a16:rowId xmlns:a16="http://schemas.microsoft.com/office/drawing/2014/main" val="3438371982"/>
                  </a:ext>
                </a:extLst>
              </a:tr>
              <a:tr h="217893">
                <a:tc>
                  <a:txBody>
                    <a:bodyPr/>
                    <a:lstStyle/>
                    <a:p>
                      <a:pPr algn="ctr"/>
                      <a:r>
                        <a:rPr lang="en-US" sz="1400" b="1">
                          <a:solidFill>
                            <a:schemeClr val="bg1"/>
                          </a:solidFill>
                          <a:latin typeface="Arial"/>
                          <a:ea typeface="微軟正黑體"/>
                          <a:cs typeface="Arial"/>
                          <a:sym typeface="Arial" panose="020B0604020202020204" pitchFamily="34" charset="0"/>
                        </a:rPr>
                        <a:t>Network port</a:t>
                      </a: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algn="ctr"/>
                      <a:r>
                        <a:rPr lang="en-US" sz="1400" b="0">
                          <a:solidFill>
                            <a:schemeClr val="bg1"/>
                          </a:solidFill>
                          <a:latin typeface="Arial"/>
                          <a:ea typeface="微軟正黑體"/>
                          <a:cs typeface="Arial"/>
                          <a:sym typeface="Arial" panose="020B0604020202020204" pitchFamily="34" charset="0"/>
                        </a:rPr>
                        <a:t>2 x 2.5GbE (2.5G/1G), </a:t>
                      </a:r>
                      <a:r>
                        <a:rPr lang="en-US" altLang="zh-CN" sz="1400" b="0">
                          <a:solidFill>
                            <a:schemeClr val="bg1"/>
                          </a:solidFill>
                          <a:latin typeface="Arial"/>
                          <a:ea typeface="微軟正黑體"/>
                          <a:cs typeface="Arial"/>
                          <a:sym typeface="Arial" panose="020B0604020202020204" pitchFamily="34" charset="0"/>
                        </a:rPr>
                        <a:t>optional 10GbE</a:t>
                      </a:r>
                      <a:endParaRPr lang="en-US" sz="1400" b="0">
                        <a:solidFill>
                          <a:schemeClr val="bg1"/>
                        </a:solidFill>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algn="ctr"/>
                      <a:r>
                        <a:rPr lang="en-US" altLang="zh-TW" sz="1400" b="0">
                          <a:solidFill>
                            <a:schemeClr val="bg1">
                              <a:lumMod val="75000"/>
                            </a:schemeClr>
                          </a:solidFill>
                          <a:latin typeface="Arial"/>
                          <a:ea typeface="微軟正黑體"/>
                          <a:cs typeface="Arial"/>
                          <a:sym typeface="Arial" panose="020B0604020202020204" pitchFamily="34" charset="0"/>
                        </a:rPr>
                        <a:t>4 x 1GbE, </a:t>
                      </a:r>
                      <a:r>
                        <a:rPr lang="en-US" altLang="zh-CN" sz="1400" b="0">
                          <a:solidFill>
                            <a:schemeClr val="bg1">
                              <a:lumMod val="75000"/>
                            </a:schemeClr>
                          </a:solidFill>
                          <a:latin typeface="Arial"/>
                          <a:ea typeface="微軟正黑體"/>
                          <a:cs typeface="Arial"/>
                          <a:sym typeface="Arial" panose="020B0604020202020204" pitchFamily="34" charset="0"/>
                        </a:rPr>
                        <a:t>optional 10GbE</a:t>
                      </a:r>
                      <a:endParaRPr lang="en-US" altLang="zh-TW" sz="1400" b="0">
                        <a:solidFill>
                          <a:schemeClr val="bg1">
                            <a:lumMod val="75000"/>
                          </a:schemeClr>
                        </a:solidFill>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extLst>
                  <a:ext uri="{0D108BD9-81ED-4DB2-BD59-A6C34878D82A}">
                    <a16:rowId xmlns:a16="http://schemas.microsoft.com/office/drawing/2014/main" val="682236103"/>
                  </a:ext>
                </a:extLst>
              </a:tr>
              <a:tr h="217893">
                <a:tc>
                  <a:txBody>
                    <a:bodyPr/>
                    <a:lstStyle/>
                    <a:p>
                      <a:pPr algn="ctr"/>
                      <a:r>
                        <a:rPr lang="en-US" sz="1400" b="1" err="1">
                          <a:solidFill>
                            <a:schemeClr val="bg1"/>
                          </a:solidFill>
                          <a:latin typeface="Arial"/>
                          <a:ea typeface="微軟正黑體"/>
                          <a:cs typeface="Arial"/>
                          <a:sym typeface="Arial" panose="020B0604020202020204" pitchFamily="34" charset="0"/>
                        </a:rPr>
                        <a:t>Fibre</a:t>
                      </a:r>
                      <a:r>
                        <a:rPr lang="en-US" sz="1400" b="1">
                          <a:solidFill>
                            <a:schemeClr val="bg1"/>
                          </a:solidFill>
                          <a:latin typeface="Arial"/>
                          <a:ea typeface="微軟正黑體"/>
                          <a:cs typeface="Arial"/>
                          <a:sym typeface="Arial" panose="020B0604020202020204" pitchFamily="34" charset="0"/>
                        </a:rPr>
                        <a:t> channel</a:t>
                      </a: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algn="ctr"/>
                      <a:r>
                        <a:rPr lang="en-US" altLang="zh-CN" sz="1400" b="0">
                          <a:solidFill>
                            <a:schemeClr val="bg1"/>
                          </a:solidFill>
                          <a:latin typeface="Arial"/>
                          <a:ea typeface="微軟正黑體"/>
                          <a:cs typeface="Arial"/>
                          <a:sym typeface="Arial" panose="020B0604020202020204" pitchFamily="34" charset="0"/>
                        </a:rPr>
                        <a:t>Optional QXP-16G2FC </a:t>
                      </a:r>
                      <a:r>
                        <a:rPr lang="en-US" altLang="zh-CN" sz="1400" b="0">
                          <a:solidFill>
                            <a:schemeClr val="bg1"/>
                          </a:solidFill>
                          <a:latin typeface="Arial"/>
                          <a:ea typeface="微軟正黑體"/>
                          <a:cs typeface="Arial"/>
                        </a:rPr>
                        <a:t>2 x</a:t>
                      </a:r>
                      <a:r>
                        <a:rPr lang="en-US" altLang="zh-CN" sz="1400" b="0">
                          <a:solidFill>
                            <a:schemeClr val="bg1"/>
                          </a:solidFill>
                          <a:latin typeface="Arial"/>
                          <a:ea typeface="微軟正黑體"/>
                          <a:cs typeface="Arial"/>
                          <a:sym typeface="Arial" panose="020B0604020202020204" pitchFamily="34" charset="0"/>
                        </a:rPr>
                        <a:t> </a:t>
                      </a:r>
                      <a:r>
                        <a:rPr lang="en-US" sz="1400" b="0">
                          <a:solidFill>
                            <a:schemeClr val="bg1"/>
                          </a:solidFill>
                          <a:latin typeface="Arial"/>
                          <a:ea typeface="微軟正黑體"/>
                          <a:cs typeface="Arial"/>
                          <a:sym typeface="Arial" panose="020B0604020202020204" pitchFamily="34" charset="0"/>
                        </a:rPr>
                        <a:t>16GFC </a:t>
                      </a:r>
                      <a:r>
                        <a:rPr lang="en-US" altLang="zh-CN" sz="1400" b="0">
                          <a:solidFill>
                            <a:schemeClr val="bg1"/>
                          </a:solidFill>
                          <a:latin typeface="Arial"/>
                          <a:ea typeface="微軟正黑體"/>
                          <a:cs typeface="Arial"/>
                          <a:sym typeface="Arial" panose="020B0604020202020204" pitchFamily="34" charset="0"/>
                        </a:rPr>
                        <a:t>adapter</a:t>
                      </a:r>
                      <a:endParaRPr lang="en-US" sz="1400" b="0">
                        <a:solidFill>
                          <a:schemeClr val="bg1"/>
                        </a:solidFill>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algn="ctr"/>
                      <a:r>
                        <a:rPr lang="en-US" altLang="zh-TW" sz="1400" b="0">
                          <a:solidFill>
                            <a:schemeClr val="bg1">
                              <a:lumMod val="75000"/>
                            </a:schemeClr>
                          </a:solidFill>
                          <a:latin typeface="Arial"/>
                          <a:ea typeface="微軟正黑體"/>
                          <a:cs typeface="Arial"/>
                          <a:sym typeface="Arial" panose="020B0604020202020204" pitchFamily="34" charset="0"/>
                        </a:rPr>
                        <a:t>---</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extLst>
                  <a:ext uri="{0D108BD9-81ED-4DB2-BD59-A6C34878D82A}">
                    <a16:rowId xmlns:a16="http://schemas.microsoft.com/office/drawing/2014/main" val="3051834596"/>
                  </a:ext>
                </a:extLst>
              </a:tr>
              <a:tr h="0">
                <a:tc>
                  <a:txBody>
                    <a:bodyPr/>
                    <a:lstStyle/>
                    <a:p>
                      <a:pPr algn="ctr"/>
                      <a:r>
                        <a:rPr lang="en-US" sz="1400" b="1">
                          <a:solidFill>
                            <a:schemeClr val="bg1"/>
                          </a:solidFill>
                          <a:latin typeface="Arial"/>
                          <a:ea typeface="微軟正黑體"/>
                          <a:cs typeface="Arial"/>
                          <a:sym typeface="Arial" panose="020B0604020202020204" pitchFamily="34" charset="0"/>
                        </a:rPr>
                        <a:t>USB port</a:t>
                      </a: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marL="28765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b="0">
                          <a:solidFill>
                            <a:schemeClr val="bg1"/>
                          </a:solidFill>
                          <a:latin typeface="Arial"/>
                          <a:ea typeface="微軟正黑體"/>
                          <a:cs typeface="Arial"/>
                          <a:sym typeface="Arial" panose="020B0604020202020204" pitchFamily="34" charset="0"/>
                        </a:rPr>
                        <a:t>Type-C: 2 x USB 3.2 Gen 2 10Gb/s</a:t>
                      </a:r>
                    </a:p>
                    <a:p>
                      <a:pPr marL="287655" indent="0" algn="l">
                        <a:buFont typeface="Arial" panose="020B0604020202020204" pitchFamily="34" charset="0"/>
                        <a:buNone/>
                      </a:pPr>
                      <a:r>
                        <a:rPr lang="en-US" altLang="zh-CN" sz="1400" b="0">
                          <a:solidFill>
                            <a:schemeClr val="bg1"/>
                          </a:solidFill>
                          <a:latin typeface="Arial"/>
                          <a:ea typeface="微軟正黑體"/>
                          <a:cs typeface="Arial"/>
                          <a:sym typeface="Arial" panose="020B0604020202020204" pitchFamily="34" charset="0"/>
                        </a:rPr>
                        <a:t>Type-A: 1 x USB 3.2 Gen 2 10Gb/s +</a:t>
                      </a:r>
                    </a:p>
                    <a:p>
                      <a:pPr marL="287655" indent="0" algn="l">
                        <a:buFont typeface="Arial" panose="020B0604020202020204" pitchFamily="34" charset="0"/>
                        <a:buNone/>
                      </a:pPr>
                      <a:r>
                        <a:rPr lang="zh-TW" altLang="en-US" sz="1400" b="0">
                          <a:solidFill>
                            <a:schemeClr val="bg1"/>
                          </a:solidFill>
                          <a:latin typeface="Arial"/>
                          <a:ea typeface="微軟正黑體"/>
                          <a:cs typeface="Arial"/>
                        </a:rPr>
                        <a:t>            </a:t>
                      </a:r>
                      <a:r>
                        <a:rPr lang="zh-TW" altLang="en-US" sz="1400" b="0">
                          <a:solidFill>
                            <a:schemeClr val="bg1"/>
                          </a:solidFill>
                          <a:latin typeface="Arial"/>
                          <a:ea typeface="微軟正黑體"/>
                          <a:cs typeface="Arial"/>
                          <a:sym typeface="Arial" panose="020B0604020202020204" pitchFamily="34" charset="0"/>
                        </a:rPr>
                        <a:t> </a:t>
                      </a:r>
                      <a:r>
                        <a:rPr lang="en-US" altLang="zh-CN" sz="1400" b="0">
                          <a:solidFill>
                            <a:schemeClr val="bg1"/>
                          </a:solidFill>
                          <a:latin typeface="Arial"/>
                          <a:ea typeface="微軟正黑體"/>
                          <a:cs typeface="Arial"/>
                          <a:sym typeface="Arial" panose="020B0604020202020204" pitchFamily="34" charset="0"/>
                        </a:rPr>
                        <a:t>1 x U3.2 Gen1 5Gb/s</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algn="ctr"/>
                      <a:r>
                        <a:rPr lang="en-US" altLang="zh-CN" sz="1400" b="0">
                          <a:solidFill>
                            <a:schemeClr val="bg1">
                              <a:lumMod val="75000"/>
                            </a:schemeClr>
                          </a:solidFill>
                          <a:latin typeface="Arial"/>
                          <a:ea typeface="微軟正黑體"/>
                          <a:cs typeface="Arial"/>
                          <a:sym typeface="Arial" panose="020B0604020202020204" pitchFamily="34" charset="0"/>
                        </a:rPr>
                        <a:t>Type-A: 2 x USB 3.0 5Gb/s</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extLst>
                  <a:ext uri="{0D108BD9-81ED-4DB2-BD59-A6C34878D82A}">
                    <a16:rowId xmlns:a16="http://schemas.microsoft.com/office/drawing/2014/main" val="238390557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PCIe slot</a:t>
                      </a: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lvl="0" indent="0" algn="ctr" rtl="0" eaLnBrk="1" fontAlgn="auto" latinLnBrk="0" hangingPunct="1">
                        <a:lnSpc>
                          <a:spcPct val="100000"/>
                        </a:lnSpc>
                        <a:spcBef>
                          <a:spcPts val="0"/>
                        </a:spcBef>
                        <a:spcAft>
                          <a:spcPts val="0"/>
                        </a:spcAft>
                        <a:buFontTx/>
                        <a:buNone/>
                      </a:pPr>
                      <a:r>
                        <a:rPr kumimoji="0" lang="en-US" altLang="zh-TW"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2 x PCIe Gen3 x4</a:t>
                      </a:r>
                      <a:r>
                        <a:rPr lang="en-US" altLang="zh-TW" sz="1400" b="0" i="0" u="none" strike="noStrike" kern="0" cap="none" spc="0" normalizeH="0" baseline="0" noProof="0">
                          <a:ln>
                            <a:noFill/>
                          </a:ln>
                          <a:solidFill>
                            <a:schemeClr val="bg1"/>
                          </a:solidFill>
                          <a:effectLst/>
                          <a:uLnTx/>
                          <a:uFillTx/>
                          <a:latin typeface="Arial"/>
                          <a:ea typeface="微軟正黑體"/>
                          <a:cs typeface="Arial"/>
                        </a:rPr>
                        <a:t> </a:t>
                      </a:r>
                      <a:endPar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a:t>
                      </a:r>
                      <a:r>
                        <a:rPr kumimoji="0" lang="en-US" altLang="zh-CN" sz="12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changeable to 1 x PCIe Gen3 x8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with an optional accessory)</a:t>
                      </a:r>
                      <a:endParaRPr kumimoji="0" lang="en-US" altLang="zh-TW" sz="12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lumMod val="75000"/>
                            </a:schemeClr>
                          </a:solidFill>
                          <a:effectLst/>
                          <a:uLnTx/>
                          <a:uFillTx/>
                          <a:latin typeface="Arial"/>
                          <a:ea typeface="微軟正黑體"/>
                          <a:cs typeface="Arial"/>
                          <a:sym typeface="Arial" panose="020B0604020202020204" pitchFamily="34" charset="0"/>
                        </a:rPr>
                        <a:t>1 x PCIe Gen3 x4</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extLst>
                  <a:ext uri="{0D108BD9-81ED-4DB2-BD59-A6C34878D82A}">
                    <a16:rowId xmlns:a16="http://schemas.microsoft.com/office/drawing/2014/main" val="1863740830"/>
                  </a:ext>
                </a:extLst>
              </a:tr>
              <a:tr h="147518">
                <a:tc>
                  <a:txBody>
                    <a:bodyPr/>
                    <a:lstStyle/>
                    <a:p>
                      <a:pPr marL="0" marR="0" lvl="0" indent="0" algn="ctr" rtl="0" eaLnBrk="1" fontAlgn="auto" latinLnBrk="0" hangingPunct="1">
                        <a:lnSpc>
                          <a:spcPct val="100000"/>
                        </a:lnSpc>
                        <a:spcBef>
                          <a:spcPts val="0"/>
                        </a:spcBef>
                        <a:spcAft>
                          <a:spcPts val="0"/>
                        </a:spcAft>
                        <a:buFontTx/>
                        <a:buNone/>
                      </a:pPr>
                      <a:r>
                        <a:rPr kumimoji="0" lang="en-US"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HDMI </a:t>
                      </a:r>
                      <a:r>
                        <a:rPr kumimoji="0" lang="en-US" altLang="zh-CN"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output &amp;</a:t>
                      </a:r>
                      <a:r>
                        <a:rPr lang="en-US" altLang="zh-CN" sz="1400" b="1" i="0" u="none" strike="noStrike" kern="0" cap="none" spc="0" normalizeH="0" baseline="0" noProof="0">
                          <a:ln>
                            <a:noFill/>
                          </a:ln>
                          <a:solidFill>
                            <a:schemeClr val="bg1"/>
                          </a:solidFill>
                          <a:effectLst/>
                          <a:uLnTx/>
                          <a:uFillTx/>
                          <a:latin typeface="Arial"/>
                          <a:ea typeface="微軟正黑體"/>
                          <a:cs typeface="Arial"/>
                        </a:rPr>
                        <a:t> </a:t>
                      </a:r>
                      <a:endParaRPr kumimoji="0" lang="en-US" altLang="zh-CN"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video transcoding</a:t>
                      </a:r>
                      <a:endParaRPr kumimoji="0" lang="en-US"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Optional PCIe graphics card</a:t>
                      </a:r>
                      <a:endParaRPr kumimoji="0" lang="en-US" altLang="zh-TW"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lumMod val="75000"/>
                            </a:schemeClr>
                          </a:solidFill>
                          <a:effectLst/>
                          <a:uLnTx/>
                          <a:uFillTx/>
                          <a:latin typeface="Arial"/>
                          <a:ea typeface="微軟正黑體"/>
                          <a:cs typeface="Arial"/>
                          <a:sym typeface="Arial" panose="020B0604020202020204" pitchFamily="34" charset="0"/>
                        </a:rPr>
                        <a:t>---</a:t>
                      </a: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50000"/>
                      </a:schemeClr>
                    </a:solidFill>
                  </a:tcPr>
                </a:tc>
                <a:extLst>
                  <a:ext uri="{0D108BD9-81ED-4DB2-BD59-A6C34878D82A}">
                    <a16:rowId xmlns:a16="http://schemas.microsoft.com/office/drawing/2014/main" val="3045302625"/>
                  </a:ext>
                </a:extLst>
              </a:tr>
              <a:tr h="351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Expansion enclosure</a:t>
                      </a:r>
                      <a:endParaRPr kumimoji="0" lang="en-US" sz="1400" b="1"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Up to 96Gb/s various </a:t>
                      </a:r>
                      <a:r>
                        <a:rPr kumimoji="0" lang="en-US"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QNAP SAS, PCIe to SATA, and</a:t>
                      </a:r>
                      <a:r>
                        <a:rPr kumimoji="0" lang="en-US" altLang="zh-CN"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 </a:t>
                      </a:r>
                      <a:r>
                        <a:rPr kumimoji="0" lang="en-US"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USB </a:t>
                      </a:r>
                      <a:r>
                        <a:rPr kumimoji="0" lang="en-US" altLang="zh-CN"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rPr>
                        <a:t>enclosures</a:t>
                      </a:r>
                      <a:endParaRPr kumimoji="0" lang="en-US" sz="1400" b="0" i="0" u="none" strike="noStrike" kern="0" cap="none" spc="0" normalizeH="0" baseline="0" noProof="0">
                        <a:ln>
                          <a:noFill/>
                        </a:ln>
                        <a:solidFill>
                          <a:schemeClr val="bg1"/>
                        </a:solidFill>
                        <a:effectLst/>
                        <a:uLnTx/>
                        <a:uFillTx/>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chemeClr val="bg1">
                              <a:lumMod val="75000"/>
                            </a:schemeClr>
                          </a:solidFill>
                          <a:effectLst/>
                          <a:uLnTx/>
                          <a:uFillTx/>
                          <a:latin typeface="Arial"/>
                          <a:ea typeface="微軟正黑體"/>
                          <a:cs typeface="Arial"/>
                          <a:sym typeface="Arial" panose="020B0604020202020204" pitchFamily="34" charset="0"/>
                        </a:rPr>
                        <a:t>eSATA</a:t>
                      </a:r>
                      <a:r>
                        <a:rPr kumimoji="0" lang="en-US" sz="1400" b="0" i="0" u="none" strike="noStrike" kern="0" cap="none" spc="0" normalizeH="0" baseline="0" noProof="0">
                          <a:ln>
                            <a:noFill/>
                          </a:ln>
                          <a:solidFill>
                            <a:schemeClr val="bg1">
                              <a:lumMod val="75000"/>
                            </a:schemeClr>
                          </a:solidFill>
                          <a:effectLst/>
                          <a:uLnTx/>
                          <a:uFillTx/>
                          <a:latin typeface="Arial"/>
                          <a:ea typeface="微軟正黑體"/>
                          <a:cs typeface="Arial"/>
                          <a:sym typeface="Arial" panose="020B0604020202020204" pitchFamily="34" charset="0"/>
                        </a:rPr>
                        <a:t> 6Gb/s </a:t>
                      </a:r>
                      <a:r>
                        <a:rPr kumimoji="0" lang="en-US" altLang="zh-CN" sz="1400" b="0" i="0" u="none" strike="noStrike" kern="0" cap="none" spc="0" normalizeH="0" baseline="0" noProof="0">
                          <a:ln>
                            <a:noFill/>
                          </a:ln>
                          <a:solidFill>
                            <a:schemeClr val="bg1">
                              <a:lumMod val="75000"/>
                            </a:schemeClr>
                          </a:solidFill>
                          <a:effectLst/>
                          <a:uLnTx/>
                          <a:uFillTx/>
                          <a:latin typeface="Arial"/>
                          <a:ea typeface="微軟正黑體"/>
                          <a:cs typeface="Arial"/>
                          <a:sym typeface="Arial" panose="020B0604020202020204" pitchFamily="34" charset="0"/>
                        </a:rPr>
                        <a:t>enclosure</a:t>
                      </a:r>
                      <a:endParaRPr kumimoji="0" lang="en-US" sz="1400" b="0" i="0" u="none" strike="noStrike" kern="0" cap="none" spc="0" normalizeH="0" baseline="0" noProof="0">
                        <a:ln>
                          <a:noFill/>
                        </a:ln>
                        <a:solidFill>
                          <a:schemeClr val="bg1">
                            <a:lumMod val="75000"/>
                          </a:schemeClr>
                        </a:solidFill>
                        <a:effectLst/>
                        <a:uLnTx/>
                        <a:uFillTx/>
                        <a:latin typeface="Arial"/>
                        <a:ea typeface="微軟正黑體"/>
                        <a:cs typeface="Arial"/>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65000"/>
                      </a:schemeClr>
                    </a:solidFill>
                  </a:tcPr>
                </a:tc>
                <a:extLst>
                  <a:ext uri="{0D108BD9-81ED-4DB2-BD59-A6C34878D82A}">
                    <a16:rowId xmlns:a16="http://schemas.microsoft.com/office/drawing/2014/main" val="2202495005"/>
                  </a:ext>
                </a:extLst>
              </a:tr>
            </a:tbl>
          </a:graphicData>
        </a:graphic>
      </p:graphicFrame>
      <p:sp>
        <p:nvSpPr>
          <p:cNvPr id="4" name="Google Shape;97;p18">
            <a:extLst>
              <a:ext uri="{FF2B5EF4-FFF2-40B4-BE49-F238E27FC236}">
                <a16:creationId xmlns:a16="http://schemas.microsoft.com/office/drawing/2014/main" id="{A0184FEA-95C3-2A4B-AE3B-F07D69061D98}"/>
              </a:ext>
            </a:extLst>
          </p:cNvPr>
          <p:cNvSpPr txBox="1"/>
          <p:nvPr/>
        </p:nvSpPr>
        <p:spPr>
          <a:xfrm>
            <a:off x="9222872" y="1449388"/>
            <a:ext cx="3048478" cy="1104055"/>
          </a:xfrm>
          <a:prstGeom prst="rect">
            <a:avLst/>
          </a:prstGeom>
          <a:noFill/>
          <a:ln>
            <a:noFill/>
          </a:ln>
        </p:spPr>
        <p:txBody>
          <a:bodyPr spcFirstLastPara="1" wrap="square" lIns="121900" tIns="121900" rIns="121900" bIns="121900" anchor="ctr" anchorCtr="0">
            <a:noAutofit/>
          </a:bodyPr>
          <a:lstStyle/>
          <a:p>
            <a:pPr>
              <a:lnSpc>
                <a:spcPct val="114999"/>
              </a:lnSpc>
            </a:pPr>
            <a:r>
              <a:rPr lang="en-US" altLang="zh-TW" sz="1600" b="1">
                <a:latin typeface="Arial" panose="020B0604020202020204" pitchFamily="34" charset="0"/>
                <a:ea typeface="微軟正黑體" panose="020B0604030504040204" pitchFamily="34" charset="-120"/>
                <a:cs typeface="Arial"/>
                <a:sym typeface="Arial" panose="020B0604020202020204" pitchFamily="34" charset="0"/>
              </a:rPr>
              <a:t>Extend the 3-year standard warranty to a total of 5 years with the extended warranty purchase.</a:t>
            </a:r>
            <a:endParaRPr lang="en-US" sz="20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 name="Google Shape;97;p18">
            <a:extLst>
              <a:ext uri="{FF2B5EF4-FFF2-40B4-BE49-F238E27FC236}">
                <a16:creationId xmlns:a16="http://schemas.microsoft.com/office/drawing/2014/main" id="{E0D3AF24-4E18-DD4A-AFEA-F7B5849F6C47}"/>
              </a:ext>
            </a:extLst>
          </p:cNvPr>
          <p:cNvSpPr txBox="1"/>
          <p:nvPr/>
        </p:nvSpPr>
        <p:spPr>
          <a:xfrm>
            <a:off x="9437356" y="4357423"/>
            <a:ext cx="2407272" cy="183653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US" altLang="zh-CN" sz="2400" b="1">
                <a:latin typeface="Arial"/>
                <a:ea typeface="微軟正黑體"/>
                <a:cs typeface="Arial"/>
                <a:sym typeface="Arial" panose="020B0604020202020204" pitchFamily="34" charset="0"/>
              </a:rPr>
              <a:t>Ext. Warranty</a:t>
            </a:r>
            <a:endParaRPr lang="en-US" altLang="zh-TW" sz="2400" b="1">
              <a:latin typeface="Arial"/>
              <a:ea typeface="微軟正黑體"/>
              <a:cs typeface="Arial"/>
              <a:sym typeface="Arial" panose="020B0604020202020204" pitchFamily="34" charset="0"/>
            </a:endParaRPr>
          </a:p>
          <a:p>
            <a:pPr marL="171450" indent="-171450">
              <a:lnSpc>
                <a:spcPct val="114999"/>
              </a:lnSpc>
              <a:buFont typeface="Arial" panose="020B0604020202020204" pitchFamily="34" charset="0"/>
              <a:buChar char="•"/>
            </a:pPr>
            <a:endParaRPr lang="en-US" sz="1400" b="1">
              <a:latin typeface="Arial"/>
              <a:ea typeface="+mn-lt"/>
              <a:cs typeface="+mn-lt"/>
              <a:sym typeface="Arial" panose="020B0604020202020204" pitchFamily="34" charset="0"/>
            </a:endParaRPr>
          </a:p>
          <a:p>
            <a:pPr marL="171450" indent="-171450">
              <a:lnSpc>
                <a:spcPct val="114999"/>
              </a:lnSpc>
              <a:buFont typeface="Arial" panose="020B0604020202020204" pitchFamily="34" charset="0"/>
              <a:buChar char="•"/>
            </a:pPr>
            <a:r>
              <a:rPr lang="en-US" sz="1400" b="1">
                <a:latin typeface="Arial"/>
                <a:ea typeface="+mn-lt"/>
                <a:cs typeface="+mn-lt"/>
                <a:sym typeface="Arial" panose="020B0604020202020204" pitchFamily="34" charset="0"/>
              </a:rPr>
              <a:t>EXTW-BROWN-2Y:</a:t>
            </a:r>
            <a:endParaRPr lang="en-US" altLang="zh-TW" sz="1400" b="1">
              <a:latin typeface="Arial"/>
              <a:ea typeface="微軟正黑體" panose="020B0604030504040204" pitchFamily="34" charset="-120"/>
              <a:cs typeface="Arial" panose="020B0604020202020204" pitchFamily="34" charset="0"/>
            </a:endParaRPr>
          </a:p>
          <a:p>
            <a:pPr>
              <a:lnSpc>
                <a:spcPct val="115000"/>
              </a:lnSpc>
            </a:pPr>
            <a:r>
              <a:rPr lang="en-US" altLang="zh-TW" sz="1400">
                <a:latin typeface="Arial"/>
                <a:ea typeface="微軟正黑體"/>
                <a:cs typeface="Arial"/>
                <a:sym typeface="Arial" panose="020B0604020202020204" pitchFamily="34" charset="0"/>
              </a:rPr>
              <a:t>TS-873AU, TS-873AU-RP, </a:t>
            </a:r>
            <a:endParaRPr lang="en-US" altLang="zh-TW" sz="1400">
              <a:latin typeface="Arial" panose="020B0604020202020204" pitchFamily="34" charset="0"/>
              <a:ea typeface="微軟正黑體" panose="020B0604030504040204" pitchFamily="34" charset="-120"/>
              <a:cs typeface="Arial" panose="020B0604020202020204" pitchFamily="34" charset="0"/>
            </a:endParaRPr>
          </a:p>
          <a:p>
            <a:pPr>
              <a:lnSpc>
                <a:spcPct val="115000"/>
              </a:lnSpc>
            </a:pPr>
            <a:r>
              <a:rPr lang="en-US" altLang="zh-TW" sz="1400">
                <a:latin typeface="Arial"/>
                <a:ea typeface="微軟正黑體"/>
                <a:cs typeface="Arial"/>
                <a:sym typeface="Arial" panose="020B0604020202020204" pitchFamily="34" charset="0"/>
              </a:rPr>
              <a:t>TS-1273AU-RP</a:t>
            </a:r>
            <a:endParaRPr lang="en-US" altLang="zh-TW" sz="1400">
              <a:latin typeface="Arial"/>
              <a:ea typeface="微軟正黑體"/>
              <a:cs typeface="Arial"/>
            </a:endParaRPr>
          </a:p>
          <a:p>
            <a:pPr marL="171450" indent="-171450">
              <a:lnSpc>
                <a:spcPct val="115000"/>
              </a:lnSpc>
              <a:buFont typeface="Arial" panose="020B0604020202020204" pitchFamily="34" charset="0"/>
              <a:buChar char="•"/>
            </a:pPr>
            <a:r>
              <a:rPr lang="en-US" sz="1400" b="1">
                <a:latin typeface="Arial"/>
                <a:ea typeface="+mn-lt"/>
                <a:cs typeface="+mn-lt"/>
                <a:sym typeface="Arial" panose="020B0604020202020204" pitchFamily="34" charset="0"/>
              </a:rPr>
              <a:t>EXTW-RED-2Y:</a:t>
            </a:r>
            <a:endParaRPr lang="en-US" altLang="zh-TW" sz="1400" b="1">
              <a:latin typeface="Arial"/>
              <a:ea typeface="微軟正黑體"/>
              <a:cs typeface="Arial"/>
            </a:endParaRPr>
          </a:p>
          <a:p>
            <a:pPr>
              <a:lnSpc>
                <a:spcPct val="115000"/>
              </a:lnSpc>
            </a:pPr>
            <a:r>
              <a:rPr lang="en-US" altLang="zh-TW" sz="1400">
                <a:latin typeface="Arial"/>
                <a:ea typeface="微軟正黑體"/>
                <a:cs typeface="Arial"/>
                <a:sym typeface="Arial" panose="020B0604020202020204" pitchFamily="34" charset="0"/>
              </a:rPr>
              <a:t>TS-1673AU-RP</a:t>
            </a:r>
            <a:endParaRPr lang="en-US" altLang="zh-TW" sz="1400" b="1">
              <a:latin typeface="Arial"/>
              <a:ea typeface="微軟正黑體"/>
              <a:cs typeface="Arial"/>
              <a:sym typeface="Arial" panose="020B0604020202020204" pitchFamily="34" charset="0"/>
            </a:endParaRPr>
          </a:p>
        </p:txBody>
      </p:sp>
      <p:pic>
        <p:nvPicPr>
          <p:cNvPr id="8" name="Google Shape;116;p19">
            <a:extLst>
              <a:ext uri="{FF2B5EF4-FFF2-40B4-BE49-F238E27FC236}">
                <a16:creationId xmlns:a16="http://schemas.microsoft.com/office/drawing/2014/main" id="{B8AE427B-4AA9-724E-8B65-645B7C9C531F}"/>
              </a:ext>
            </a:extLst>
          </p:cNvPr>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10172468" y="2442946"/>
            <a:ext cx="1814770" cy="1972099"/>
          </a:xfrm>
          <a:prstGeom prst="rect">
            <a:avLst/>
          </a:prstGeom>
          <a:noFill/>
          <a:ln>
            <a:noFill/>
          </a:ln>
        </p:spPr>
      </p:pic>
      <p:pic>
        <p:nvPicPr>
          <p:cNvPr id="7" name="Google Shape;115;p19">
            <a:extLst>
              <a:ext uri="{FF2B5EF4-FFF2-40B4-BE49-F238E27FC236}">
                <a16:creationId xmlns:a16="http://schemas.microsoft.com/office/drawing/2014/main" id="{60533A44-0174-2843-BFAD-25A16FDEAC1E}"/>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9178298" y="2442946"/>
            <a:ext cx="1812660" cy="1972099"/>
          </a:xfrm>
          <a:prstGeom prst="rect">
            <a:avLst/>
          </a:prstGeom>
          <a:noFill/>
          <a:ln>
            <a:noFill/>
          </a:ln>
        </p:spPr>
      </p:pic>
      <p:pic>
        <p:nvPicPr>
          <p:cNvPr id="9" name="圖片 8" descr="一張含有 坐, 監視器, 正面, 桌 的圖片&#10;&#10;自動產生的描述">
            <a:extLst>
              <a:ext uri="{FF2B5EF4-FFF2-40B4-BE49-F238E27FC236}">
                <a16:creationId xmlns:a16="http://schemas.microsoft.com/office/drawing/2014/main" id="{6439DD06-E414-D84E-9D81-69A5A0AF93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4790" y="1557359"/>
            <a:ext cx="1349368" cy="415363"/>
          </a:xfrm>
          <a:prstGeom prst="rect">
            <a:avLst/>
          </a:prstGeom>
        </p:spPr>
      </p:pic>
      <p:pic>
        <p:nvPicPr>
          <p:cNvPr id="11" name="圖片 10">
            <a:extLst>
              <a:ext uri="{FF2B5EF4-FFF2-40B4-BE49-F238E27FC236}">
                <a16:creationId xmlns:a16="http://schemas.microsoft.com/office/drawing/2014/main" id="{ECD22447-13C1-B340-A685-3F89AA3CE9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6400" y="1912340"/>
            <a:ext cx="609600" cy="539750"/>
          </a:xfrm>
          <a:prstGeom prst="rect">
            <a:avLst/>
          </a:prstGeom>
        </p:spPr>
      </p:pic>
    </p:spTree>
    <p:extLst>
      <p:ext uri="{BB962C8B-B14F-4D97-AF65-F5344CB8AC3E}">
        <p14:creationId xmlns:p14="http://schemas.microsoft.com/office/powerpoint/2010/main" val="1368912362"/>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35310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hidden="1">
            <a:extLst>
              <a:ext uri="{FF2B5EF4-FFF2-40B4-BE49-F238E27FC236}">
                <a16:creationId xmlns:a16="http://schemas.microsoft.com/office/drawing/2014/main" id="{887E4189-605A-474F-84B6-CC7688FBEE07}"/>
              </a:ext>
            </a:extLst>
          </p:cNvPr>
          <p:cNvSpPr/>
          <p:nvPr/>
        </p:nvSpPr>
        <p:spPr>
          <a:xfrm>
            <a:off x="3087956" y="1742536"/>
            <a:ext cx="9104044" cy="5115464"/>
          </a:xfrm>
          <a:prstGeom prst="rect">
            <a:avLst/>
          </a:prstGeom>
          <a:gradFill flip="none" rotWithShape="1">
            <a:gsLst>
              <a:gs pos="79000">
                <a:schemeClr val="tx1"/>
              </a:gs>
              <a:gs pos="100000">
                <a:schemeClr val="tx1">
                  <a:alpha val="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descr="一張含有 坐, 小, 桌, 綠色 的圖片&#10;&#10;自動產生的描述">
            <a:extLst>
              <a:ext uri="{FF2B5EF4-FFF2-40B4-BE49-F238E27FC236}">
                <a16:creationId xmlns:a16="http://schemas.microsoft.com/office/drawing/2014/main" id="{C51CC11B-C2AA-9D45-9093-FC6EFEEF3D46}"/>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177372" y="1877403"/>
            <a:ext cx="11717623" cy="6584006"/>
          </a:xfrm>
          <a:prstGeom prst="rect">
            <a:avLst/>
          </a:prstGeom>
          <a:effectLst>
            <a:softEdge rad="825500"/>
          </a:effectLst>
        </p:spPr>
      </p:pic>
      <p:sp>
        <p:nvSpPr>
          <p:cNvPr id="7" name="矩形 6" hidden="1">
            <a:extLst>
              <a:ext uri="{FF2B5EF4-FFF2-40B4-BE49-F238E27FC236}">
                <a16:creationId xmlns:a16="http://schemas.microsoft.com/office/drawing/2014/main" id="{BE738E76-7A0D-4BEA-B1EA-E9F1366E981D}"/>
              </a:ext>
            </a:extLst>
          </p:cNvPr>
          <p:cNvSpPr/>
          <p:nvPr/>
        </p:nvSpPr>
        <p:spPr>
          <a:xfrm>
            <a:off x="2256107" y="1742536"/>
            <a:ext cx="9313593" cy="5115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圓角矩形 20" hidden="1">
            <a:extLst>
              <a:ext uri="{FF2B5EF4-FFF2-40B4-BE49-F238E27FC236}">
                <a16:creationId xmlns:a16="http://schemas.microsoft.com/office/drawing/2014/main" id="{4802B232-481B-904B-89DB-A81A24643BF3}"/>
              </a:ext>
            </a:extLst>
          </p:cNvPr>
          <p:cNvSpPr/>
          <p:nvPr/>
        </p:nvSpPr>
        <p:spPr>
          <a:xfrm>
            <a:off x="5222889" y="2822277"/>
            <a:ext cx="1800496" cy="1756126"/>
          </a:xfrm>
          <a:prstGeom prst="roundRect">
            <a:avLst>
              <a:gd name="adj" fmla="val 0"/>
            </a:avLst>
          </a:prstGeom>
          <a:solidFill>
            <a:srgbClr val="C50E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E9854EBA-C1FA-47F5-A733-E3C430DA09D6}"/>
              </a:ext>
            </a:extLst>
          </p:cNvPr>
          <p:cNvSpPr/>
          <p:nvPr/>
        </p:nvSpPr>
        <p:spPr>
          <a:xfrm>
            <a:off x="6470156" y="2628900"/>
            <a:ext cx="1206500" cy="4574158"/>
          </a:xfrm>
          <a:prstGeom prst="rect">
            <a:avLst/>
          </a:prstGeom>
          <a:gradFill>
            <a:gsLst>
              <a:gs pos="29000">
                <a:srgbClr val="C00000"/>
              </a:gs>
              <a:gs pos="100000">
                <a:srgbClr val="F9AC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ADA18BD-9767-0448-9D80-EDB2F6308AFE}"/>
              </a:ext>
            </a:extLst>
          </p:cNvPr>
          <p:cNvSpPr>
            <a:spLocks noGrp="1"/>
          </p:cNvSpPr>
          <p:nvPr>
            <p:ph type="title"/>
          </p:nvPr>
        </p:nvSpPr>
        <p:spPr/>
        <p:txBody>
          <a:bodyPr>
            <a:noAutofit/>
          </a:bodyPr>
          <a:lstStyle/>
          <a:p>
            <a:r>
              <a:rPr kumimoji="1" lang="en-US" altLang="zh-CN" sz="3200">
                <a:latin typeface="Arial" panose="020B0604020202020204" pitchFamily="34" charset="0"/>
                <a:sym typeface="Arial" panose="020B0604020202020204" pitchFamily="34" charset="0"/>
              </a:rPr>
              <a:t>Affordable TS-x73AU NAS with Ryzen: the new CPU is 2 levels higher than the preceding R-series (for TS-x73U)!</a:t>
            </a:r>
            <a:endParaRPr kumimoji="1" lang="zh-TW" altLang="en-US" sz="3200">
              <a:latin typeface="Arial" panose="020B0604020202020204" pitchFamily="34" charset="0"/>
              <a:sym typeface="Arial" panose="020B0604020202020204" pitchFamily="34" charset="0"/>
            </a:endParaRPr>
          </a:p>
        </p:txBody>
      </p:sp>
      <p:pic>
        <p:nvPicPr>
          <p:cNvPr id="6" name="圖片 5">
            <a:extLst>
              <a:ext uri="{FF2B5EF4-FFF2-40B4-BE49-F238E27FC236}">
                <a16:creationId xmlns:a16="http://schemas.microsoft.com/office/drawing/2014/main" id="{1A9F6639-48C9-EB4D-8DCB-FFB04C239B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012" y="4918548"/>
            <a:ext cx="1206500" cy="1068255"/>
          </a:xfrm>
          <a:prstGeom prst="rect">
            <a:avLst/>
          </a:prstGeom>
        </p:spPr>
      </p:pic>
      <p:pic>
        <p:nvPicPr>
          <p:cNvPr id="8" name="圖片 7" descr="一張含有 黑色 的圖片&#10;&#10;自動產生的描述">
            <a:extLst>
              <a:ext uri="{FF2B5EF4-FFF2-40B4-BE49-F238E27FC236}">
                <a16:creationId xmlns:a16="http://schemas.microsoft.com/office/drawing/2014/main" id="{C34FAE11-4C0E-C848-B849-53BD22AD37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8060" y="4365759"/>
            <a:ext cx="1206500" cy="1068255"/>
          </a:xfrm>
          <a:prstGeom prst="rect">
            <a:avLst/>
          </a:prstGeom>
        </p:spPr>
      </p:pic>
      <p:pic>
        <p:nvPicPr>
          <p:cNvPr id="10" name="圖片 9">
            <a:extLst>
              <a:ext uri="{FF2B5EF4-FFF2-40B4-BE49-F238E27FC236}">
                <a16:creationId xmlns:a16="http://schemas.microsoft.com/office/drawing/2014/main" id="{DA51303C-7A4D-4D4C-B108-BE9ADAD5F0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0156" y="3260181"/>
            <a:ext cx="1206500" cy="1068255"/>
          </a:xfrm>
          <a:prstGeom prst="rect">
            <a:avLst/>
          </a:prstGeom>
        </p:spPr>
      </p:pic>
      <p:pic>
        <p:nvPicPr>
          <p:cNvPr id="12" name="圖片 11">
            <a:extLst>
              <a:ext uri="{FF2B5EF4-FFF2-40B4-BE49-F238E27FC236}">
                <a16:creationId xmlns:a16="http://schemas.microsoft.com/office/drawing/2014/main" id="{2855B01C-9415-C246-BE52-EBF12E930E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9108" y="3812970"/>
            <a:ext cx="1206500" cy="1068255"/>
          </a:xfrm>
          <a:prstGeom prst="rect">
            <a:avLst/>
          </a:prstGeom>
        </p:spPr>
      </p:pic>
      <p:pic>
        <p:nvPicPr>
          <p:cNvPr id="14" name="圖片 13" descr="一張含有 瓶, 標誌, 監視器, 時鐘 的圖片&#10;&#10;自動產生的描述">
            <a:extLst>
              <a:ext uri="{FF2B5EF4-FFF2-40B4-BE49-F238E27FC236}">
                <a16:creationId xmlns:a16="http://schemas.microsoft.com/office/drawing/2014/main" id="{CB2B1BD2-13DF-3943-818B-D996F8E729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11205" y="2707392"/>
            <a:ext cx="1206500" cy="1068255"/>
          </a:xfrm>
          <a:prstGeom prst="rect">
            <a:avLst/>
          </a:prstGeom>
        </p:spPr>
      </p:pic>
      <p:sp>
        <p:nvSpPr>
          <p:cNvPr id="18" name="文字方塊 17">
            <a:extLst>
              <a:ext uri="{FF2B5EF4-FFF2-40B4-BE49-F238E27FC236}">
                <a16:creationId xmlns:a16="http://schemas.microsoft.com/office/drawing/2014/main" id="{F962CB9E-BE62-324F-9F41-4FABD2B1E2A0}"/>
              </a:ext>
            </a:extLst>
          </p:cNvPr>
          <p:cNvSpPr txBox="1"/>
          <p:nvPr/>
        </p:nvSpPr>
        <p:spPr>
          <a:xfrm>
            <a:off x="1421052" y="4549216"/>
            <a:ext cx="1992854" cy="369332"/>
          </a:xfrm>
          <a:prstGeom prst="rect">
            <a:avLst/>
          </a:prstGeom>
          <a:noFill/>
        </p:spPr>
        <p:txBody>
          <a:bodyPr wrap="none" rtlCol="0">
            <a:spAutoFit/>
          </a:bodyPr>
          <a:lstStyle/>
          <a:p>
            <a:pPr algn="ctr"/>
            <a:r>
              <a:rPr kumimoji="1" lang="en-US" altLang="zh-TW" b="1">
                <a:latin typeface="Arial" panose="020B0604020202020204" pitchFamily="34" charset="0"/>
                <a:ea typeface="微軟正黑體" panose="020B0604030504040204" pitchFamily="34" charset="-120"/>
                <a:sym typeface="Arial" panose="020B0604020202020204" pitchFamily="34" charset="0"/>
              </a:rPr>
              <a:t>TS-x63XU </a:t>
            </a:r>
            <a:r>
              <a:rPr kumimoji="1" lang="en-US" altLang="zh-CN" b="1">
                <a:latin typeface="Arial" panose="020B0604020202020204" pitchFamily="34" charset="0"/>
                <a:ea typeface="微軟正黑體" panose="020B0604030504040204" pitchFamily="34" charset="-120"/>
                <a:sym typeface="Arial" panose="020B0604020202020204" pitchFamily="34" charset="0"/>
              </a:rPr>
              <a:t>series</a:t>
            </a:r>
            <a:endParaRPr kumimoji="1" lang="zh-TW" altLang="en-US" b="1">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a:extLst>
              <a:ext uri="{FF2B5EF4-FFF2-40B4-BE49-F238E27FC236}">
                <a16:creationId xmlns:a16="http://schemas.microsoft.com/office/drawing/2014/main" id="{E78A5C56-80BE-4B41-B756-4DD943ED2ACE}"/>
              </a:ext>
            </a:extLst>
          </p:cNvPr>
          <p:cNvSpPr txBox="1"/>
          <p:nvPr/>
        </p:nvSpPr>
        <p:spPr>
          <a:xfrm>
            <a:off x="3039241" y="3977765"/>
            <a:ext cx="1838966" cy="369332"/>
          </a:xfrm>
          <a:prstGeom prst="rect">
            <a:avLst/>
          </a:prstGeom>
          <a:noFill/>
        </p:spPr>
        <p:txBody>
          <a:bodyPr wrap="none" rtlCol="0">
            <a:spAutoFit/>
          </a:bodyPr>
          <a:lstStyle/>
          <a:p>
            <a:pPr algn="ctr"/>
            <a:r>
              <a:rPr kumimoji="1" lang="en-US" altLang="zh-TW" b="1">
                <a:latin typeface="Arial" panose="020B0604020202020204" pitchFamily="34" charset="0"/>
                <a:ea typeface="微軟正黑體" panose="020B0604030504040204" pitchFamily="34" charset="-120"/>
                <a:sym typeface="Arial" panose="020B0604020202020204" pitchFamily="34" charset="0"/>
              </a:rPr>
              <a:t>TS-x73U </a:t>
            </a:r>
            <a:r>
              <a:rPr kumimoji="1" lang="en-US" altLang="zh-CN" b="1">
                <a:latin typeface="Arial" panose="020B0604020202020204" pitchFamily="34" charset="0"/>
                <a:ea typeface="微軟正黑體" panose="020B0604030504040204" pitchFamily="34" charset="-120"/>
                <a:sym typeface="Arial" panose="020B0604020202020204" pitchFamily="34" charset="0"/>
              </a:rPr>
              <a:t>series</a:t>
            </a:r>
            <a:endParaRPr kumimoji="1" lang="zh-TW" altLang="en-US" b="1">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8F474B18-AED8-8C4E-BE01-A5BF771022BF}"/>
              </a:ext>
            </a:extLst>
          </p:cNvPr>
          <p:cNvSpPr txBox="1"/>
          <p:nvPr/>
        </p:nvSpPr>
        <p:spPr>
          <a:xfrm>
            <a:off x="6068088" y="2820331"/>
            <a:ext cx="2005677" cy="369332"/>
          </a:xfrm>
          <a:prstGeom prst="rect">
            <a:avLst/>
          </a:prstGeom>
          <a:noFill/>
        </p:spPr>
        <p:txBody>
          <a:bodyPr wrap="none" rtlCol="0">
            <a:spAutoFit/>
          </a:bodyPr>
          <a:lstStyle/>
          <a:p>
            <a:r>
              <a:rPr kumimoji="1" lang="en-US" altLang="zh-TW" b="1">
                <a:solidFill>
                  <a:srgbClr val="C50E00"/>
                </a:solidFill>
                <a:latin typeface="Arial" panose="020B0604020202020204" pitchFamily="34" charset="0"/>
                <a:ea typeface="微軟正黑體" panose="020B0604030504040204" pitchFamily="34" charset="-120"/>
                <a:sym typeface="Arial" panose="020B0604020202020204" pitchFamily="34" charset="0"/>
              </a:rPr>
              <a:t>TS-x73AU </a:t>
            </a:r>
            <a:r>
              <a:rPr kumimoji="1" lang="en-US" altLang="zh-CN" b="1">
                <a:solidFill>
                  <a:srgbClr val="C50E00"/>
                </a:solidFill>
                <a:latin typeface="Arial" panose="020B0604020202020204" pitchFamily="34" charset="0"/>
                <a:ea typeface="微軟正黑體" panose="020B0604030504040204" pitchFamily="34" charset="-120"/>
                <a:sym typeface="Arial" panose="020B0604020202020204" pitchFamily="34" charset="0"/>
              </a:rPr>
              <a:t>series</a:t>
            </a:r>
            <a:endParaRPr kumimoji="1" lang="zh-TW" altLang="en-US" b="1">
              <a:solidFill>
                <a:srgbClr val="C50E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300BAD83-3492-BA45-AF49-98DF7185EA5A}"/>
              </a:ext>
            </a:extLst>
          </p:cNvPr>
          <p:cNvSpPr txBox="1"/>
          <p:nvPr/>
        </p:nvSpPr>
        <p:spPr>
          <a:xfrm>
            <a:off x="443776" y="2045673"/>
            <a:ext cx="4677299" cy="1477328"/>
          </a:xfrm>
          <a:prstGeom prst="rect">
            <a:avLst/>
          </a:prstGeom>
          <a:noFill/>
        </p:spPr>
        <p:txBody>
          <a:bodyPr wrap="square" rtlCol="0">
            <a:spAutoFit/>
          </a:bodyPr>
          <a:lstStyle/>
          <a:p>
            <a:r>
              <a:rPr kumimoji="1" lang="en-US" altLang="zh-TW">
                <a:latin typeface="Arial" panose="020B0604020202020204" pitchFamily="34" charset="0"/>
                <a:ea typeface="微軟正黑體" panose="020B0604030504040204" pitchFamily="34" charset="-120"/>
                <a:sym typeface="Arial" panose="020B0604020202020204" pitchFamily="34" charset="0"/>
              </a:rPr>
              <a:t>In 2020 businesses should spend their IT budget in the most cost-effective way. QNAP is launching the very competitive 8/12/16-bay TS-x73AU NAS with an all-new Ryzen-class processor.</a:t>
            </a:r>
          </a:p>
        </p:txBody>
      </p:sp>
      <p:sp>
        <p:nvSpPr>
          <p:cNvPr id="9" name="矩形 8">
            <a:extLst>
              <a:ext uri="{FF2B5EF4-FFF2-40B4-BE49-F238E27FC236}">
                <a16:creationId xmlns:a16="http://schemas.microsoft.com/office/drawing/2014/main" id="{701FE163-6843-41A0-854A-CA07CE2D1769}"/>
              </a:ext>
            </a:extLst>
          </p:cNvPr>
          <p:cNvSpPr/>
          <p:nvPr/>
        </p:nvSpPr>
        <p:spPr>
          <a:xfrm>
            <a:off x="1847012" y="6098652"/>
            <a:ext cx="1206500" cy="11044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1EC5B1DC-C630-46B8-8097-CFA8C17ECAD8}"/>
              </a:ext>
            </a:extLst>
          </p:cNvPr>
          <p:cNvSpPr/>
          <p:nvPr/>
        </p:nvSpPr>
        <p:spPr>
          <a:xfrm>
            <a:off x="3388060" y="5589918"/>
            <a:ext cx="1206500" cy="161314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3137D400-AC6C-4F68-955C-7AD380D4046D}"/>
              </a:ext>
            </a:extLst>
          </p:cNvPr>
          <p:cNvSpPr/>
          <p:nvPr/>
        </p:nvSpPr>
        <p:spPr>
          <a:xfrm>
            <a:off x="4956669" y="5022262"/>
            <a:ext cx="1206500" cy="218079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CA474A88-52AA-4688-9C4D-57B2EE5554E4}"/>
              </a:ext>
            </a:extLst>
          </p:cNvPr>
          <p:cNvSpPr/>
          <p:nvPr/>
        </p:nvSpPr>
        <p:spPr>
          <a:xfrm>
            <a:off x="8011205" y="3977766"/>
            <a:ext cx="1206500" cy="322529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63893928"/>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標題 6" hidden="1">
            <a:extLst>
              <a:ext uri="{FF2B5EF4-FFF2-40B4-BE49-F238E27FC236}">
                <a16:creationId xmlns:a16="http://schemas.microsoft.com/office/drawing/2014/main" id="{586C7838-0A9F-427B-BBF5-66975BF0120E}"/>
              </a:ext>
            </a:extLst>
          </p:cNvPr>
          <p:cNvSpPr>
            <a:spLocks noGrp="1"/>
          </p:cNvSpPr>
          <p:nvPr>
            <p:ph type="title"/>
          </p:nvPr>
        </p:nvSpPr>
        <p:spPr/>
        <p:txBody>
          <a:bodyPr/>
          <a:lstStyle/>
          <a:p>
            <a:endParaRPr lang="zh-TW" altLang="en-US">
              <a:latin typeface="Arial" panose="020B0604020202020204" pitchFamily="34" charset="0"/>
              <a:sym typeface="Arial" panose="020B0604020202020204" pitchFamily="34" charset="0"/>
            </a:endParaRPr>
          </a:p>
        </p:txBody>
      </p:sp>
      <p:pic>
        <p:nvPicPr>
          <p:cNvPr id="11" name="圖形 10" hidden="1">
            <a:extLst>
              <a:ext uri="{FF2B5EF4-FFF2-40B4-BE49-F238E27FC236}">
                <a16:creationId xmlns:a16="http://schemas.microsoft.com/office/drawing/2014/main" id="{23604E44-1038-4114-A63E-9A1EA51E37B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001" t="17683" r="54466" b="61646"/>
          <a:stretch/>
        </p:blipFill>
        <p:spPr>
          <a:xfrm>
            <a:off x="7396067" y="4762008"/>
            <a:ext cx="4208669" cy="125672"/>
          </a:xfrm>
          <a:prstGeom prst="rect">
            <a:avLst/>
          </a:prstGeom>
        </p:spPr>
      </p:pic>
      <p:sp>
        <p:nvSpPr>
          <p:cNvPr id="3" name="標題 3">
            <a:extLst>
              <a:ext uri="{FF2B5EF4-FFF2-40B4-BE49-F238E27FC236}">
                <a16:creationId xmlns:a16="http://schemas.microsoft.com/office/drawing/2014/main" id="{46CF022E-CAEB-4A4A-8FB0-5BFAE76C5820}"/>
              </a:ext>
            </a:extLst>
          </p:cNvPr>
          <p:cNvSpPr txBox="1">
            <a:spLocks/>
          </p:cNvSpPr>
          <p:nvPr/>
        </p:nvSpPr>
        <p:spPr>
          <a:xfrm>
            <a:off x="7493832" y="3967331"/>
            <a:ext cx="3837970" cy="125862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5000" kern="5000" spc="300">
                <a:solidFill>
                  <a:schemeClr val="bg1"/>
                </a:solidFill>
                <a:latin typeface="Arial" panose="020B0604020202020204" pitchFamily="34" charset="0"/>
                <a:ea typeface="微軟正黑體" panose="020B0604030504040204" pitchFamily="34" charset="-120"/>
                <a:sym typeface="Arial" panose="020B0604020202020204" pitchFamily="34" charset="0"/>
              </a:rPr>
              <a:t>Hardware</a:t>
            </a:r>
            <a:endParaRPr lang="zh-TW" altLang="en-US" sz="5000" kern="5000" spc="3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 name="直線接點 8">
            <a:extLst>
              <a:ext uri="{FF2B5EF4-FFF2-40B4-BE49-F238E27FC236}">
                <a16:creationId xmlns:a16="http://schemas.microsoft.com/office/drawing/2014/main" id="{D06E8ADA-2808-4FA3-B8FD-671797C04207}"/>
              </a:ext>
            </a:extLst>
          </p:cNvPr>
          <p:cNvCxnSpPr>
            <a:cxnSpLocks/>
          </p:cNvCxnSpPr>
          <p:nvPr/>
        </p:nvCxnSpPr>
        <p:spPr>
          <a:xfrm>
            <a:off x="7608080" y="3708400"/>
            <a:ext cx="3609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圖片 5" descr="一張含有 餐具, 盤, 室內, 黑色 的圖片&#10;&#10;自動產生的描述">
            <a:extLst>
              <a:ext uri="{FF2B5EF4-FFF2-40B4-BE49-F238E27FC236}">
                <a16:creationId xmlns:a16="http://schemas.microsoft.com/office/drawing/2014/main" id="{9A8DD856-39E3-4966-A8EF-99D2E9ABF6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16340" y="1797097"/>
            <a:ext cx="3392955" cy="1460501"/>
          </a:xfrm>
          <a:prstGeom prst="rect">
            <a:avLst/>
          </a:prstGeom>
        </p:spPr>
      </p:pic>
      <p:pic>
        <p:nvPicPr>
          <p:cNvPr id="15" name="圖形 14">
            <a:extLst>
              <a:ext uri="{FF2B5EF4-FFF2-40B4-BE49-F238E27FC236}">
                <a16:creationId xmlns:a16="http://schemas.microsoft.com/office/drawing/2014/main" id="{FCBE07B0-2033-4F19-830F-3C01FB50B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4644" y="1219200"/>
            <a:ext cx="1256347" cy="231826"/>
          </a:xfrm>
          <a:prstGeom prst="rect">
            <a:avLst/>
          </a:prstGeom>
        </p:spPr>
      </p:pic>
      <p:cxnSp>
        <p:nvCxnSpPr>
          <p:cNvPr id="16" name="直線接點 15">
            <a:extLst>
              <a:ext uri="{FF2B5EF4-FFF2-40B4-BE49-F238E27FC236}">
                <a16:creationId xmlns:a16="http://schemas.microsoft.com/office/drawing/2014/main" id="{3794A4A3-6ED6-458B-BD0C-AC09382CB817}"/>
              </a:ext>
            </a:extLst>
          </p:cNvPr>
          <p:cNvCxnSpPr>
            <a:cxnSpLocks/>
          </p:cNvCxnSpPr>
          <p:nvPr/>
        </p:nvCxnSpPr>
        <p:spPr>
          <a:xfrm>
            <a:off x="7608080" y="5418666"/>
            <a:ext cx="3609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12E871F6-BF55-41BB-A173-941FE1F5325A}"/>
              </a:ext>
            </a:extLst>
          </p:cNvPr>
          <p:cNvSpPr txBox="1"/>
          <p:nvPr/>
        </p:nvSpPr>
        <p:spPr>
          <a:xfrm>
            <a:off x="7299340" y="3172471"/>
            <a:ext cx="4226954" cy="307777"/>
          </a:xfrm>
          <a:prstGeom prst="rect">
            <a:avLst/>
          </a:prstGeom>
          <a:noFill/>
        </p:spPr>
        <p:txBody>
          <a:bodyPr wrap="square" rtlCol="0">
            <a:spAutoFit/>
          </a:bodyPr>
          <a:lstStyle/>
          <a:p>
            <a:pPr algn="ctr"/>
            <a:r>
              <a:rPr lang="en-US" altLang="zh-TW" sz="1400" spc="150">
                <a:solidFill>
                  <a:schemeClr val="bg1"/>
                </a:solidFill>
                <a:latin typeface="微軟正黑體 Light" panose="020B0304030504040204" pitchFamily="34" charset="-120"/>
                <a:ea typeface="微軟正黑體 Light" panose="020B0304030504040204" pitchFamily="34" charset="-120"/>
                <a:sym typeface="Arial" panose="020B0604020202020204" pitchFamily="34" charset="0"/>
              </a:rPr>
              <a:t>8/12/16-bay Rackmount NAS Series</a:t>
            </a:r>
            <a:endParaRPr lang="zh-TW" altLang="en-US" sz="1400" spc="150">
              <a:solidFill>
                <a:schemeClr val="bg1"/>
              </a:solidFill>
              <a:latin typeface="微軟正黑體 Light" panose="020B0304030504040204" pitchFamily="34" charset="-120"/>
              <a:ea typeface="微軟正黑體 Light" panose="020B0304030504040204" pitchFamily="34" charset="-120"/>
              <a:sym typeface="Arial" panose="020B0604020202020204" pitchFamily="34" charset="0"/>
            </a:endParaRPr>
          </a:p>
        </p:txBody>
      </p:sp>
    </p:spTree>
    <p:extLst>
      <p:ext uri="{BB962C8B-B14F-4D97-AF65-F5344CB8AC3E}">
        <p14:creationId xmlns:p14="http://schemas.microsoft.com/office/powerpoint/2010/main" val="167876974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1307F210-AD7B-4989-B55F-2FFA7C0D9D91}"/>
              </a:ext>
            </a:extLst>
          </p:cNvPr>
          <p:cNvGrpSpPr/>
          <p:nvPr/>
        </p:nvGrpSpPr>
        <p:grpSpPr>
          <a:xfrm>
            <a:off x="421606" y="2316473"/>
            <a:ext cx="10918523" cy="3855664"/>
            <a:chOff x="379889" y="2099517"/>
            <a:chExt cx="10918523" cy="4289575"/>
          </a:xfrm>
        </p:grpSpPr>
        <p:sp>
          <p:nvSpPr>
            <p:cNvPr id="68" name="矩形 67">
              <a:extLst>
                <a:ext uri="{FF2B5EF4-FFF2-40B4-BE49-F238E27FC236}">
                  <a16:creationId xmlns:a16="http://schemas.microsoft.com/office/drawing/2014/main" id="{FFD60F70-CA62-4161-A448-3ED5949B4141}"/>
                </a:ext>
              </a:extLst>
            </p:cNvPr>
            <p:cNvSpPr/>
            <p:nvPr/>
          </p:nvSpPr>
          <p:spPr>
            <a:xfrm>
              <a:off x="388633" y="2099517"/>
              <a:ext cx="10909779" cy="428957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71" name="群組 70">
              <a:extLst>
                <a:ext uri="{FF2B5EF4-FFF2-40B4-BE49-F238E27FC236}">
                  <a16:creationId xmlns:a16="http://schemas.microsoft.com/office/drawing/2014/main" id="{CBE0BFF5-C842-4F0E-9642-8190EAB8CA68}"/>
                </a:ext>
              </a:extLst>
            </p:cNvPr>
            <p:cNvGrpSpPr/>
            <p:nvPr/>
          </p:nvGrpSpPr>
          <p:grpSpPr>
            <a:xfrm>
              <a:off x="379889" y="4678661"/>
              <a:ext cx="10909779" cy="873967"/>
              <a:chOff x="1091093" y="977311"/>
              <a:chExt cx="7443307" cy="772714"/>
            </a:xfrm>
            <a:solidFill>
              <a:srgbClr val="FF0000">
                <a:alpha val="16863"/>
              </a:srgbClr>
            </a:solidFill>
          </p:grpSpPr>
          <p:sp>
            <p:nvSpPr>
              <p:cNvPr id="72" name="矩形 71">
                <a:extLst>
                  <a:ext uri="{FF2B5EF4-FFF2-40B4-BE49-F238E27FC236}">
                    <a16:creationId xmlns:a16="http://schemas.microsoft.com/office/drawing/2014/main" id="{17EF3AFC-AB49-42AB-BCBE-95E6ABFB686F}"/>
                  </a:ext>
                </a:extLst>
              </p:cNvPr>
              <p:cNvSpPr/>
              <p:nvPr/>
            </p:nvSpPr>
            <p:spPr>
              <a:xfrm>
                <a:off x="1091093" y="977311"/>
                <a:ext cx="7443307" cy="3876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3" name="直線接點 72">
                <a:extLst>
                  <a:ext uri="{FF2B5EF4-FFF2-40B4-BE49-F238E27FC236}">
                    <a16:creationId xmlns:a16="http://schemas.microsoft.com/office/drawing/2014/main" id="{6DB0E2E2-8DBF-414B-99C4-689D2166C36D}"/>
                  </a:ext>
                </a:extLst>
              </p:cNvPr>
              <p:cNvCxnSpPr>
                <a:cxnSpLocks/>
              </p:cNvCxnSpPr>
              <p:nvPr/>
            </p:nvCxnSpPr>
            <p:spPr>
              <a:xfrm>
                <a:off x="1094076" y="1376347"/>
                <a:ext cx="7440324" cy="0"/>
              </a:xfrm>
              <a:prstGeom prst="line">
                <a:avLst/>
              </a:prstGeom>
              <a:solidFill>
                <a:schemeClr val="tx1">
                  <a:alpha val="50000"/>
                </a:schemeClr>
              </a:solid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8AEEFAB8-1FEE-4CCF-8B57-3A2FCFE466E9}"/>
                  </a:ext>
                </a:extLst>
              </p:cNvPr>
              <p:cNvCxnSpPr>
                <a:cxnSpLocks/>
              </p:cNvCxnSpPr>
              <p:nvPr/>
            </p:nvCxnSpPr>
            <p:spPr>
              <a:xfrm>
                <a:off x="1091093" y="1750025"/>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63" name="群組 62">
              <a:extLst>
                <a:ext uri="{FF2B5EF4-FFF2-40B4-BE49-F238E27FC236}">
                  <a16:creationId xmlns:a16="http://schemas.microsoft.com/office/drawing/2014/main" id="{BFD90AE9-D2C5-4995-9A0E-6162B36DF25C}"/>
                </a:ext>
              </a:extLst>
            </p:cNvPr>
            <p:cNvGrpSpPr/>
            <p:nvPr/>
          </p:nvGrpSpPr>
          <p:grpSpPr>
            <a:xfrm>
              <a:off x="384261" y="3821528"/>
              <a:ext cx="10909779" cy="873967"/>
              <a:chOff x="1091093" y="977311"/>
              <a:chExt cx="7443307" cy="772714"/>
            </a:xfrm>
            <a:solidFill>
              <a:srgbClr val="FF0000">
                <a:alpha val="16863"/>
              </a:srgbClr>
            </a:solidFill>
          </p:grpSpPr>
          <p:sp>
            <p:nvSpPr>
              <p:cNvPr id="64" name="矩形 63">
                <a:extLst>
                  <a:ext uri="{FF2B5EF4-FFF2-40B4-BE49-F238E27FC236}">
                    <a16:creationId xmlns:a16="http://schemas.microsoft.com/office/drawing/2014/main" id="{D4C71613-289E-423B-9D47-3D6B06175D7A}"/>
                  </a:ext>
                </a:extLst>
              </p:cNvPr>
              <p:cNvSpPr/>
              <p:nvPr/>
            </p:nvSpPr>
            <p:spPr>
              <a:xfrm>
                <a:off x="1091093" y="977311"/>
                <a:ext cx="7443307" cy="3876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5" name="直線接點 64">
                <a:extLst>
                  <a:ext uri="{FF2B5EF4-FFF2-40B4-BE49-F238E27FC236}">
                    <a16:creationId xmlns:a16="http://schemas.microsoft.com/office/drawing/2014/main" id="{35D6F477-F902-4A40-BD78-D9112723D0EF}"/>
                  </a:ext>
                </a:extLst>
              </p:cNvPr>
              <p:cNvCxnSpPr>
                <a:cxnSpLocks/>
              </p:cNvCxnSpPr>
              <p:nvPr/>
            </p:nvCxnSpPr>
            <p:spPr>
              <a:xfrm>
                <a:off x="1094076" y="1376347"/>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259EDC03-997E-4075-BDA5-904EC3A8D45A}"/>
                  </a:ext>
                </a:extLst>
              </p:cNvPr>
              <p:cNvCxnSpPr>
                <a:cxnSpLocks/>
              </p:cNvCxnSpPr>
              <p:nvPr/>
            </p:nvCxnSpPr>
            <p:spPr>
              <a:xfrm>
                <a:off x="1091093" y="1750025"/>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47" name="群組 46">
              <a:extLst>
                <a:ext uri="{FF2B5EF4-FFF2-40B4-BE49-F238E27FC236}">
                  <a16:creationId xmlns:a16="http://schemas.microsoft.com/office/drawing/2014/main" id="{8D704E1B-9614-46EA-B423-7AC6E7C2EEFC}"/>
                </a:ext>
              </a:extLst>
            </p:cNvPr>
            <p:cNvGrpSpPr/>
            <p:nvPr/>
          </p:nvGrpSpPr>
          <p:grpSpPr>
            <a:xfrm>
              <a:off x="384261" y="2974882"/>
              <a:ext cx="10909779" cy="873967"/>
              <a:chOff x="1091093" y="977311"/>
              <a:chExt cx="7443307" cy="772714"/>
            </a:xfrm>
            <a:solidFill>
              <a:srgbClr val="FF0000">
                <a:alpha val="16863"/>
              </a:srgbClr>
            </a:solidFill>
          </p:grpSpPr>
          <p:sp>
            <p:nvSpPr>
              <p:cNvPr id="48" name="矩形 47">
                <a:extLst>
                  <a:ext uri="{FF2B5EF4-FFF2-40B4-BE49-F238E27FC236}">
                    <a16:creationId xmlns:a16="http://schemas.microsoft.com/office/drawing/2014/main" id="{A1DCA4E6-2AD7-4A7B-8D24-B012B9492807}"/>
                  </a:ext>
                </a:extLst>
              </p:cNvPr>
              <p:cNvSpPr/>
              <p:nvPr/>
            </p:nvSpPr>
            <p:spPr>
              <a:xfrm>
                <a:off x="1091093" y="977311"/>
                <a:ext cx="7443307" cy="3876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9" name="直線接點 48">
                <a:extLst>
                  <a:ext uri="{FF2B5EF4-FFF2-40B4-BE49-F238E27FC236}">
                    <a16:creationId xmlns:a16="http://schemas.microsoft.com/office/drawing/2014/main" id="{DDC8BF6A-E7F5-4A53-B203-AA170B216BAB}"/>
                  </a:ext>
                </a:extLst>
              </p:cNvPr>
              <p:cNvCxnSpPr>
                <a:cxnSpLocks/>
              </p:cNvCxnSpPr>
              <p:nvPr/>
            </p:nvCxnSpPr>
            <p:spPr>
              <a:xfrm>
                <a:off x="1094076" y="1376347"/>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E3E6E8F9-6F8A-49AC-B215-59A8BD4854F8}"/>
                  </a:ext>
                </a:extLst>
              </p:cNvPr>
              <p:cNvCxnSpPr>
                <a:cxnSpLocks/>
              </p:cNvCxnSpPr>
              <p:nvPr/>
            </p:nvCxnSpPr>
            <p:spPr>
              <a:xfrm>
                <a:off x="1091093" y="1750025"/>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19" name="群組 18">
              <a:extLst>
                <a:ext uri="{FF2B5EF4-FFF2-40B4-BE49-F238E27FC236}">
                  <a16:creationId xmlns:a16="http://schemas.microsoft.com/office/drawing/2014/main" id="{1363E4EF-6C4F-4B5C-9FE7-780868F6B179}"/>
                </a:ext>
              </a:extLst>
            </p:cNvPr>
            <p:cNvGrpSpPr/>
            <p:nvPr/>
          </p:nvGrpSpPr>
          <p:grpSpPr>
            <a:xfrm>
              <a:off x="384261" y="2129554"/>
              <a:ext cx="10909779" cy="873967"/>
              <a:chOff x="1091093" y="977311"/>
              <a:chExt cx="7443307" cy="772714"/>
            </a:xfrm>
            <a:solidFill>
              <a:srgbClr val="FF0000">
                <a:alpha val="16863"/>
              </a:srgbClr>
            </a:solidFill>
          </p:grpSpPr>
          <p:sp>
            <p:nvSpPr>
              <p:cNvPr id="6" name="矩形 5">
                <a:extLst>
                  <a:ext uri="{FF2B5EF4-FFF2-40B4-BE49-F238E27FC236}">
                    <a16:creationId xmlns:a16="http://schemas.microsoft.com/office/drawing/2014/main" id="{82AE2BBA-5393-42E6-92AB-5DB018FB91D7}"/>
                  </a:ext>
                </a:extLst>
              </p:cNvPr>
              <p:cNvSpPr/>
              <p:nvPr/>
            </p:nvSpPr>
            <p:spPr>
              <a:xfrm>
                <a:off x="1091093" y="977311"/>
                <a:ext cx="7443307" cy="3876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8" name="直線接點 7">
                <a:extLst>
                  <a:ext uri="{FF2B5EF4-FFF2-40B4-BE49-F238E27FC236}">
                    <a16:creationId xmlns:a16="http://schemas.microsoft.com/office/drawing/2014/main" id="{39E6CAF7-9531-4D4F-9E07-B750A5847452}"/>
                  </a:ext>
                </a:extLst>
              </p:cNvPr>
              <p:cNvCxnSpPr>
                <a:cxnSpLocks/>
              </p:cNvCxnSpPr>
              <p:nvPr/>
            </p:nvCxnSpPr>
            <p:spPr>
              <a:xfrm>
                <a:off x="1094076" y="1376347"/>
                <a:ext cx="7440324" cy="0"/>
              </a:xfrm>
              <a:prstGeom prst="line">
                <a:avLst/>
              </a:prstGeom>
              <a:solidFill>
                <a:srgbClr val="FFCC00">
                  <a:alpha val="49020"/>
                </a:srgbClr>
              </a:solid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ABCAC73A-5ED3-40CD-85E9-96BEE40BC241}"/>
                  </a:ext>
                </a:extLst>
              </p:cNvPr>
              <p:cNvCxnSpPr>
                <a:cxnSpLocks/>
              </p:cNvCxnSpPr>
              <p:nvPr/>
            </p:nvCxnSpPr>
            <p:spPr>
              <a:xfrm>
                <a:off x="1091093" y="1750025"/>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79" name="群組 78">
              <a:extLst>
                <a:ext uri="{FF2B5EF4-FFF2-40B4-BE49-F238E27FC236}">
                  <a16:creationId xmlns:a16="http://schemas.microsoft.com/office/drawing/2014/main" id="{2DF18980-B84E-4513-A5EB-CEAB7E5FA2F2}"/>
                </a:ext>
              </a:extLst>
            </p:cNvPr>
            <p:cNvGrpSpPr/>
            <p:nvPr/>
          </p:nvGrpSpPr>
          <p:grpSpPr>
            <a:xfrm>
              <a:off x="379889" y="5499363"/>
              <a:ext cx="10909779" cy="873967"/>
              <a:chOff x="1091093" y="977311"/>
              <a:chExt cx="7443307" cy="772714"/>
            </a:xfrm>
            <a:solidFill>
              <a:srgbClr val="FF0000">
                <a:alpha val="16863"/>
              </a:srgbClr>
            </a:solidFill>
          </p:grpSpPr>
          <p:sp>
            <p:nvSpPr>
              <p:cNvPr id="80" name="矩形 79">
                <a:extLst>
                  <a:ext uri="{FF2B5EF4-FFF2-40B4-BE49-F238E27FC236}">
                    <a16:creationId xmlns:a16="http://schemas.microsoft.com/office/drawing/2014/main" id="{2F425F3E-E72B-4914-B899-04C953D21F97}"/>
                  </a:ext>
                </a:extLst>
              </p:cNvPr>
              <p:cNvSpPr/>
              <p:nvPr/>
            </p:nvSpPr>
            <p:spPr>
              <a:xfrm>
                <a:off x="1091093" y="977311"/>
                <a:ext cx="7443307" cy="3876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81" name="直線接點 80">
                <a:extLst>
                  <a:ext uri="{FF2B5EF4-FFF2-40B4-BE49-F238E27FC236}">
                    <a16:creationId xmlns:a16="http://schemas.microsoft.com/office/drawing/2014/main" id="{A06DBE17-3A32-4CA6-8130-188151075F4E}"/>
                  </a:ext>
                </a:extLst>
              </p:cNvPr>
              <p:cNvCxnSpPr>
                <a:cxnSpLocks/>
              </p:cNvCxnSpPr>
              <p:nvPr/>
            </p:nvCxnSpPr>
            <p:spPr>
              <a:xfrm>
                <a:off x="1094076" y="1376347"/>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796FD3D0-F6D8-4381-89EE-14D5E205C24B}"/>
                  </a:ext>
                </a:extLst>
              </p:cNvPr>
              <p:cNvCxnSpPr>
                <a:cxnSpLocks/>
              </p:cNvCxnSpPr>
              <p:nvPr/>
            </p:nvCxnSpPr>
            <p:spPr>
              <a:xfrm>
                <a:off x="1091093" y="1750025"/>
                <a:ext cx="7440324"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sp>
          <p:nvSpPr>
            <p:cNvPr id="29" name="文字方塊 28">
              <a:extLst>
                <a:ext uri="{FF2B5EF4-FFF2-40B4-BE49-F238E27FC236}">
                  <a16:creationId xmlns:a16="http://schemas.microsoft.com/office/drawing/2014/main" id="{49D8DE3E-A0FB-934A-8EF3-92FEEC8DA8F6}"/>
                </a:ext>
              </a:extLst>
            </p:cNvPr>
            <p:cNvSpPr txBox="1"/>
            <p:nvPr/>
          </p:nvSpPr>
          <p:spPr>
            <a:xfrm>
              <a:off x="574970" y="2634167"/>
              <a:ext cx="692818" cy="342414"/>
            </a:xfrm>
            <a:prstGeom prst="rect">
              <a:avLst/>
            </a:prstGeom>
            <a:noFill/>
          </p:spPr>
          <p:txBody>
            <a:bodyPr wrap="none" rtlCol="0">
              <a:spAutoFit/>
            </a:bodyPr>
            <a:lstStyle/>
            <a:p>
              <a:r>
                <a:rPr kumimoji="1" lang="en-US" altLang="zh-CN" sz="1400" b="1">
                  <a:solidFill>
                    <a:schemeClr val="bg1"/>
                  </a:solidFill>
                  <a:latin typeface="Arial" panose="020B0604020202020204" pitchFamily="34" charset="0"/>
                  <a:ea typeface="微軟正黑體" panose="020B0604030504040204" pitchFamily="34" charset="-120"/>
                  <a:sym typeface="Arial" panose="020B0604020202020204" pitchFamily="34" charset="0"/>
                </a:rPr>
                <a:t>Cores</a:t>
              </a:r>
              <a:endParaRPr kumimoji="1"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文字方塊 38">
              <a:extLst>
                <a:ext uri="{FF2B5EF4-FFF2-40B4-BE49-F238E27FC236}">
                  <a16:creationId xmlns:a16="http://schemas.microsoft.com/office/drawing/2014/main" id="{1FC529A7-B697-8140-B8AD-4CB8ACA30907}"/>
                </a:ext>
              </a:extLst>
            </p:cNvPr>
            <p:cNvSpPr txBox="1"/>
            <p:nvPr/>
          </p:nvSpPr>
          <p:spPr>
            <a:xfrm>
              <a:off x="565662" y="3059810"/>
              <a:ext cx="902811" cy="342414"/>
            </a:xfrm>
            <a:prstGeom prst="rect">
              <a:avLst/>
            </a:prstGeom>
            <a:noFill/>
          </p:spPr>
          <p:txBody>
            <a:bodyPr wrap="none" rtlCol="0">
              <a:spAutoFit/>
            </a:bodyPr>
            <a:lstStyle/>
            <a:p>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Threads</a:t>
              </a:r>
              <a:endParaRPr kumimoji="1"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文字方塊 39">
              <a:extLst>
                <a:ext uri="{FF2B5EF4-FFF2-40B4-BE49-F238E27FC236}">
                  <a16:creationId xmlns:a16="http://schemas.microsoft.com/office/drawing/2014/main" id="{7BC88058-EA46-804F-B907-3E6668FD8EBA}"/>
                </a:ext>
              </a:extLst>
            </p:cNvPr>
            <p:cNvSpPr txBox="1"/>
            <p:nvPr/>
          </p:nvSpPr>
          <p:spPr>
            <a:xfrm>
              <a:off x="550602" y="3468837"/>
              <a:ext cx="1516762" cy="342414"/>
            </a:xfrm>
            <a:prstGeom prst="rect">
              <a:avLst/>
            </a:prstGeom>
            <a:noFill/>
          </p:spPr>
          <p:txBody>
            <a:bodyPr wrap="none" rtlCol="0">
              <a:spAutoFit/>
            </a:bodyPr>
            <a:lstStyle/>
            <a:p>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Base frequency</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B0703962-BA9F-7B47-81AE-A342C6B0A0BB}"/>
                </a:ext>
              </a:extLst>
            </p:cNvPr>
            <p:cNvSpPr/>
            <p:nvPr/>
          </p:nvSpPr>
          <p:spPr>
            <a:xfrm>
              <a:off x="553281" y="3906017"/>
              <a:ext cx="1595309" cy="342414"/>
            </a:xfrm>
            <a:prstGeom prst="rect">
              <a:avLst/>
            </a:prstGeom>
          </p:spPr>
          <p:txBody>
            <a:bodyPr wrap="none">
              <a:spAutoFit/>
            </a:bodyPr>
            <a:lstStyle/>
            <a:p>
              <a:r>
                <a:rPr lang="en-US" altLang="zh-CN" sz="1400" b="1">
                  <a:solidFill>
                    <a:schemeClr val="bg1"/>
                  </a:solidFill>
                  <a:latin typeface="Arial" panose="020B0604020202020204" pitchFamily="34" charset="0"/>
                  <a:ea typeface="微軟正黑體" panose="020B0604030504040204" pitchFamily="34" charset="-120"/>
                  <a:sym typeface="Arial" panose="020B0604020202020204" pitchFamily="34" charset="0"/>
                </a:rPr>
                <a:t>Boost frequency</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05C35403-2881-AF48-B988-B3135E1C151F}"/>
                </a:ext>
              </a:extLst>
            </p:cNvPr>
            <p:cNvSpPr/>
            <p:nvPr/>
          </p:nvSpPr>
          <p:spPr>
            <a:xfrm>
              <a:off x="569216" y="4317512"/>
              <a:ext cx="949299" cy="342414"/>
            </a:xfrm>
            <a:prstGeom prst="rect">
              <a:avLst/>
            </a:prstGeom>
          </p:spPr>
          <p:txBody>
            <a:bodyPr wrap="none">
              <a:spAutoFit/>
            </a:bodyPr>
            <a:lstStyle/>
            <a:p>
              <a:r>
                <a:rPr lang="en-US" altLang="zh-CN" sz="1400" b="1">
                  <a:solidFill>
                    <a:schemeClr val="bg1"/>
                  </a:solidFill>
                  <a:latin typeface="Arial" panose="020B0604020202020204" pitchFamily="34" charset="0"/>
                  <a:ea typeface="微軟正黑體" panose="020B0604030504040204" pitchFamily="34" charset="-120"/>
                  <a:sym typeface="Arial" panose="020B0604020202020204" pitchFamily="34" charset="0"/>
                </a:rPr>
                <a:t>L2 cache</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10">
              <a:extLst>
                <a:ext uri="{FF2B5EF4-FFF2-40B4-BE49-F238E27FC236}">
                  <a16:creationId xmlns:a16="http://schemas.microsoft.com/office/drawing/2014/main" id="{B8FBD3C5-AA47-9342-B928-A21E1CCF3DF9}"/>
                </a:ext>
              </a:extLst>
            </p:cNvPr>
            <p:cNvSpPr/>
            <p:nvPr/>
          </p:nvSpPr>
          <p:spPr>
            <a:xfrm>
              <a:off x="565662" y="4736264"/>
              <a:ext cx="949299" cy="342414"/>
            </a:xfrm>
            <a:prstGeom prst="rect">
              <a:avLst/>
            </a:prstGeom>
          </p:spPr>
          <p:txBody>
            <a:bodyPr wrap="none">
              <a:spAutoFit/>
            </a:bodyPr>
            <a:lstStyle/>
            <a:p>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L3 cache</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11">
              <a:extLst>
                <a:ext uri="{FF2B5EF4-FFF2-40B4-BE49-F238E27FC236}">
                  <a16:creationId xmlns:a16="http://schemas.microsoft.com/office/drawing/2014/main" id="{D649BF44-D644-E944-BD32-225D3954F92B}"/>
                </a:ext>
              </a:extLst>
            </p:cNvPr>
            <p:cNvSpPr/>
            <p:nvPr/>
          </p:nvSpPr>
          <p:spPr>
            <a:xfrm>
              <a:off x="574969" y="5593300"/>
              <a:ext cx="540533" cy="342414"/>
            </a:xfrm>
            <a:prstGeom prst="rect">
              <a:avLst/>
            </a:prstGeom>
          </p:spPr>
          <p:txBody>
            <a:bodyPr wrap="none">
              <a:spAutoFit/>
            </a:bodyPr>
            <a:lstStyle/>
            <a:p>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TDP</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16">
              <a:extLst>
                <a:ext uri="{FF2B5EF4-FFF2-40B4-BE49-F238E27FC236}">
                  <a16:creationId xmlns:a16="http://schemas.microsoft.com/office/drawing/2014/main" id="{82B5BF57-343C-604F-AC89-C8ABCE0F0B78}"/>
                </a:ext>
              </a:extLst>
            </p:cNvPr>
            <p:cNvSpPr/>
            <p:nvPr/>
          </p:nvSpPr>
          <p:spPr>
            <a:xfrm>
              <a:off x="565662" y="5158795"/>
              <a:ext cx="872355" cy="342414"/>
            </a:xfrm>
            <a:prstGeom prst="rect">
              <a:avLst/>
            </a:prstGeom>
          </p:spPr>
          <p:txBody>
            <a:bodyPr wrap="none">
              <a:spAutoFit/>
            </a:bodyPr>
            <a:lstStyle/>
            <a:p>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Memory</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8" name="文字方塊 107">
              <a:extLst>
                <a:ext uri="{FF2B5EF4-FFF2-40B4-BE49-F238E27FC236}">
                  <a16:creationId xmlns:a16="http://schemas.microsoft.com/office/drawing/2014/main" id="{2596AE0A-82EC-4545-8F43-1AB10795F7B6}"/>
                </a:ext>
              </a:extLst>
            </p:cNvPr>
            <p:cNvSpPr txBox="1"/>
            <p:nvPr/>
          </p:nvSpPr>
          <p:spPr>
            <a:xfrm>
              <a:off x="574968" y="2199670"/>
              <a:ext cx="1061509" cy="342414"/>
            </a:xfrm>
            <a:prstGeom prst="rect">
              <a:avLst/>
            </a:prstGeom>
            <a:noFill/>
          </p:spPr>
          <p:txBody>
            <a:bodyPr wrap="none" rtlCol="0" anchor="t">
              <a:spAutoFit/>
            </a:bodyPr>
            <a:lstStyle/>
            <a:p>
              <a:r>
                <a:rPr lang="en-US" altLang="zh-TW" sz="1400" b="1">
                  <a:solidFill>
                    <a:schemeClr val="bg1"/>
                  </a:solidFill>
                  <a:latin typeface="Arial"/>
                  <a:ea typeface="微軟正黑體"/>
                  <a:cs typeface="Arial"/>
                  <a:sym typeface="Arial" panose="020B0604020202020204" pitchFamily="34" charset="0"/>
                </a:rPr>
                <a:t>Processor</a:t>
              </a:r>
              <a:endParaRPr kumimoji="1"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0" name="矩形 69">
              <a:extLst>
                <a:ext uri="{FF2B5EF4-FFF2-40B4-BE49-F238E27FC236}">
                  <a16:creationId xmlns:a16="http://schemas.microsoft.com/office/drawing/2014/main" id="{25E8371C-31AB-6344-B0D9-9FD54CCB5866}"/>
                </a:ext>
              </a:extLst>
            </p:cNvPr>
            <p:cNvSpPr/>
            <p:nvPr/>
          </p:nvSpPr>
          <p:spPr>
            <a:xfrm>
              <a:off x="588433" y="5987879"/>
              <a:ext cx="1638590" cy="342414"/>
            </a:xfrm>
            <a:prstGeom prst="rect">
              <a:avLst/>
            </a:prstGeom>
          </p:spPr>
          <p:txBody>
            <a:bodyPr wrap="none">
              <a:spAutoFit/>
            </a:bodyPr>
            <a:lstStyle/>
            <a:p>
              <a:r>
                <a:rPr lang="en-US" altLang="zh-CN" sz="1400" b="1">
                  <a:solidFill>
                    <a:schemeClr val="bg1"/>
                  </a:solidFill>
                  <a:latin typeface="Arial" panose="020B0604020202020204" pitchFamily="34" charset="0"/>
                  <a:ea typeface="微軟正黑體" panose="020B0604030504040204" pitchFamily="34" charset="-120"/>
                  <a:sym typeface="Arial" panose="020B0604020202020204" pitchFamily="34" charset="0"/>
                </a:rPr>
                <a:t>CPU architecture</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AB213AF2-03A0-A74C-AE19-6E667909C6D1}"/>
                </a:ext>
              </a:extLst>
            </p:cNvPr>
            <p:cNvSpPr/>
            <p:nvPr/>
          </p:nvSpPr>
          <p:spPr>
            <a:xfrm>
              <a:off x="3038715" y="5580444"/>
              <a:ext cx="1005403" cy="342414"/>
            </a:xfrm>
            <a:prstGeom prst="rect">
              <a:avLst/>
            </a:prstGeom>
          </p:spPr>
          <p:txBody>
            <a:bodyPr wrap="none" anchor="t">
              <a:spAutoFit/>
            </a:bodyPr>
            <a:lstStyle/>
            <a:p>
              <a:r>
                <a:rPr lang="en-US" altLang="zh-TW" sz="1400" b="1">
                  <a:solidFill>
                    <a:srgbClr val="F9AC00"/>
                  </a:solidFill>
                  <a:latin typeface="Arial" panose="020B0604020202020204" pitchFamily="34" charset="0"/>
                  <a:ea typeface="微軟正黑體" panose="020B0604030504040204" pitchFamily="34" charset="-120"/>
                  <a:sym typeface="Arial" panose="020B0604020202020204" pitchFamily="34" charset="0"/>
                </a:rPr>
                <a:t>12 ~ 25 W</a:t>
              </a:r>
              <a:endParaRPr lang="zh-TW" altLang="en-US" sz="1400" b="1">
                <a:solidFill>
                  <a:srgbClr val="F9AC00"/>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文字方塊 43">
              <a:extLst>
                <a:ext uri="{FF2B5EF4-FFF2-40B4-BE49-F238E27FC236}">
                  <a16:creationId xmlns:a16="http://schemas.microsoft.com/office/drawing/2014/main" id="{C648C648-84A9-AB45-8445-191FC7F96361}"/>
                </a:ext>
              </a:extLst>
            </p:cNvPr>
            <p:cNvSpPr txBox="1"/>
            <p:nvPr/>
          </p:nvSpPr>
          <p:spPr>
            <a:xfrm>
              <a:off x="3449085" y="3065535"/>
              <a:ext cx="292068" cy="342414"/>
            </a:xfrm>
            <a:prstGeom prst="rect">
              <a:avLst/>
            </a:prstGeom>
            <a:noFill/>
          </p:spPr>
          <p:txBody>
            <a:bodyPr wrap="none" rtlCol="0">
              <a:spAutoFit/>
            </a:bodyPr>
            <a:lstStyle/>
            <a:p>
              <a:r>
                <a:rPr kumimoji="1" lang="en-US" altLang="zh-TW" sz="14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a:t>
              </a:r>
              <a:endParaRPr kumimoji="1" lang="zh-TW" altLang="en-US" sz="14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文字方塊 44">
              <a:extLst>
                <a:ext uri="{FF2B5EF4-FFF2-40B4-BE49-F238E27FC236}">
                  <a16:creationId xmlns:a16="http://schemas.microsoft.com/office/drawing/2014/main" id="{4592274F-B367-904E-AF37-679A4B22787B}"/>
                </a:ext>
              </a:extLst>
            </p:cNvPr>
            <p:cNvSpPr txBox="1"/>
            <p:nvPr/>
          </p:nvSpPr>
          <p:spPr>
            <a:xfrm>
              <a:off x="3186411" y="3505493"/>
              <a:ext cx="854721"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2.2 GHz</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文字方塊 51">
              <a:extLst>
                <a:ext uri="{FF2B5EF4-FFF2-40B4-BE49-F238E27FC236}">
                  <a16:creationId xmlns:a16="http://schemas.microsoft.com/office/drawing/2014/main" id="{3F987675-FD90-F24F-BF73-6B4E4E3D68BC}"/>
                </a:ext>
              </a:extLst>
            </p:cNvPr>
            <p:cNvSpPr txBox="1"/>
            <p:nvPr/>
          </p:nvSpPr>
          <p:spPr>
            <a:xfrm>
              <a:off x="3271791" y="5188607"/>
              <a:ext cx="688009" cy="342414"/>
            </a:xfrm>
            <a:prstGeom prst="rect">
              <a:avLst/>
            </a:prstGeom>
            <a:noFill/>
          </p:spPr>
          <p:txBody>
            <a:bodyPr wrap="none" rtlCol="0">
              <a:spAutoFit/>
            </a:bodyPr>
            <a:lstStyle/>
            <a:p>
              <a:r>
                <a:rPr kumimoji="1" lang="en-US" altLang="zh-CN"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DDR4</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文字方塊 56">
              <a:extLst>
                <a:ext uri="{FF2B5EF4-FFF2-40B4-BE49-F238E27FC236}">
                  <a16:creationId xmlns:a16="http://schemas.microsoft.com/office/drawing/2014/main" id="{5DC9E59B-5617-E141-A591-FC76FB60C9C9}"/>
                </a:ext>
              </a:extLst>
            </p:cNvPr>
            <p:cNvSpPr txBox="1"/>
            <p:nvPr/>
          </p:nvSpPr>
          <p:spPr>
            <a:xfrm>
              <a:off x="3258327" y="4759014"/>
              <a:ext cx="630301" cy="342414"/>
            </a:xfrm>
            <a:prstGeom prst="rect">
              <a:avLst/>
            </a:prstGeom>
            <a:noFill/>
          </p:spPr>
          <p:txBody>
            <a:bodyPr wrap="none" rtlCol="0">
              <a:spAutoFit/>
            </a:bodyPr>
            <a:lstStyle/>
            <a:p>
              <a:r>
                <a:rPr kumimoji="1" lang="en-US" altLang="zh-TW" sz="14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MB</a:t>
              </a:r>
              <a:endParaRPr kumimoji="1" lang="zh-TW" altLang="en-US" sz="14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05B2FF2F-AD99-EB46-9A1A-DC9989E3693F}"/>
                </a:ext>
              </a:extLst>
            </p:cNvPr>
            <p:cNvSpPr txBox="1"/>
            <p:nvPr/>
          </p:nvSpPr>
          <p:spPr>
            <a:xfrm>
              <a:off x="3375347" y="3899546"/>
              <a:ext cx="362600"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文字方塊 59">
              <a:extLst>
                <a:ext uri="{FF2B5EF4-FFF2-40B4-BE49-F238E27FC236}">
                  <a16:creationId xmlns:a16="http://schemas.microsoft.com/office/drawing/2014/main" id="{E2B26E03-1289-9A4E-AD71-634A20B6E619}"/>
                </a:ext>
              </a:extLst>
            </p:cNvPr>
            <p:cNvSpPr txBox="1"/>
            <p:nvPr/>
          </p:nvSpPr>
          <p:spPr>
            <a:xfrm>
              <a:off x="3280770" y="4316559"/>
              <a:ext cx="562975"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2MB</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EBADA68E-45D2-5B41-8A40-DDABA56E8C96}"/>
                </a:ext>
              </a:extLst>
            </p:cNvPr>
            <p:cNvSpPr txBox="1"/>
            <p:nvPr/>
          </p:nvSpPr>
          <p:spPr>
            <a:xfrm>
              <a:off x="3034709" y="2129237"/>
              <a:ext cx="1043876" cy="410896"/>
            </a:xfrm>
            <a:prstGeom prst="rect">
              <a:avLst/>
            </a:prstGeom>
            <a:noFill/>
          </p:spPr>
          <p:txBody>
            <a:bodyPr wrap="none" rtlCol="0">
              <a:spAutoFit/>
            </a:bodyPr>
            <a:lstStyle/>
            <a:p>
              <a:r>
                <a:rPr kumimoji="1" lang="en-US" altLang="zh-TW" b="1">
                  <a:solidFill>
                    <a:srgbClr val="F9AC00"/>
                  </a:solidFill>
                  <a:latin typeface="Arial" panose="020B0604020202020204" pitchFamily="34" charset="0"/>
                  <a:ea typeface="微軟正黑體" panose="020B0604030504040204" pitchFamily="34" charset="-120"/>
                  <a:sym typeface="Arial" panose="020B0604020202020204" pitchFamily="34" charset="0"/>
                </a:rPr>
                <a:t>V1500B</a:t>
              </a:r>
              <a:endParaRPr kumimoji="1" lang="zh-TW" altLang="en-US" b="1">
                <a:solidFill>
                  <a:srgbClr val="F9AC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文字方塊 75">
              <a:extLst>
                <a:ext uri="{FF2B5EF4-FFF2-40B4-BE49-F238E27FC236}">
                  <a16:creationId xmlns:a16="http://schemas.microsoft.com/office/drawing/2014/main" id="{99E51741-BCE1-604F-BF31-75BA8C9F7C4A}"/>
                </a:ext>
              </a:extLst>
            </p:cNvPr>
            <p:cNvSpPr txBox="1"/>
            <p:nvPr/>
          </p:nvSpPr>
          <p:spPr>
            <a:xfrm>
              <a:off x="3446680" y="2607660"/>
              <a:ext cx="292068"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5" name="文字方塊 74">
              <a:extLst>
                <a:ext uri="{FF2B5EF4-FFF2-40B4-BE49-F238E27FC236}">
                  <a16:creationId xmlns:a16="http://schemas.microsoft.com/office/drawing/2014/main" id="{3A41D30F-73E1-9D45-8281-E71044CF1350}"/>
                </a:ext>
              </a:extLst>
            </p:cNvPr>
            <p:cNvSpPr txBox="1"/>
            <p:nvPr/>
          </p:nvSpPr>
          <p:spPr>
            <a:xfrm>
              <a:off x="3317638" y="5973313"/>
              <a:ext cx="511679" cy="342414"/>
            </a:xfrm>
            <a:prstGeom prst="rect">
              <a:avLst/>
            </a:prstGeom>
            <a:noFill/>
          </p:spPr>
          <p:txBody>
            <a:bodyPr wrap="none" rtlCol="0">
              <a:spAutoFit/>
            </a:bodyPr>
            <a:lstStyle/>
            <a:p>
              <a:r>
                <a:rPr kumimoji="1" lang="en-US" altLang="zh-TW" sz="14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Zen</a:t>
              </a:r>
              <a:endParaRPr kumimoji="1" lang="zh-TW" altLang="en-US" sz="1400" b="1">
                <a:solidFill>
                  <a:srgbClr val="F9AC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文字方塊 27">
              <a:extLst>
                <a:ext uri="{FF2B5EF4-FFF2-40B4-BE49-F238E27FC236}">
                  <a16:creationId xmlns:a16="http://schemas.microsoft.com/office/drawing/2014/main" id="{A37E871C-2F96-6641-9D3F-6831366F0866}"/>
                </a:ext>
              </a:extLst>
            </p:cNvPr>
            <p:cNvSpPr txBox="1"/>
            <p:nvPr/>
          </p:nvSpPr>
          <p:spPr>
            <a:xfrm>
              <a:off x="6021034" y="2104302"/>
              <a:ext cx="1300356" cy="410896"/>
            </a:xfrm>
            <a:prstGeom prst="rect">
              <a:avLst/>
            </a:prstGeom>
            <a:noFill/>
          </p:spPr>
          <p:txBody>
            <a:bodyPr wrap="none" rtlCol="0">
              <a:spAutoFit/>
            </a:bodyPr>
            <a:lstStyle/>
            <a:p>
              <a:r>
                <a:rPr kumimoji="1"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RX-421ND</a:t>
              </a:r>
              <a:endParaRPr kumimoji="1"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6BCA671F-8A95-5C4B-ACF6-06BAC668F77C}"/>
                </a:ext>
              </a:extLst>
            </p:cNvPr>
            <p:cNvSpPr/>
            <p:nvPr/>
          </p:nvSpPr>
          <p:spPr>
            <a:xfrm>
              <a:off x="6201372" y="5571834"/>
              <a:ext cx="955711" cy="342414"/>
            </a:xfrm>
            <a:prstGeom prst="rect">
              <a:avLst/>
            </a:prstGeom>
          </p:spPr>
          <p:txBody>
            <a:bodyPr wrap="none">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 ~ 35W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 name="文字方塊 45">
              <a:extLst>
                <a:ext uri="{FF2B5EF4-FFF2-40B4-BE49-F238E27FC236}">
                  <a16:creationId xmlns:a16="http://schemas.microsoft.com/office/drawing/2014/main" id="{813E479F-9704-E34C-9788-50A48F55562E}"/>
                </a:ext>
              </a:extLst>
            </p:cNvPr>
            <p:cNvSpPr txBox="1"/>
            <p:nvPr/>
          </p:nvSpPr>
          <p:spPr>
            <a:xfrm>
              <a:off x="6616549" y="3051617"/>
              <a:ext cx="292068"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0" name="文字方塊 49">
              <a:extLst>
                <a:ext uri="{FF2B5EF4-FFF2-40B4-BE49-F238E27FC236}">
                  <a16:creationId xmlns:a16="http://schemas.microsoft.com/office/drawing/2014/main" id="{B50DE56C-8A49-0F4F-AA4E-8C58B4FBB2CD}"/>
                </a:ext>
              </a:extLst>
            </p:cNvPr>
            <p:cNvSpPr txBox="1"/>
            <p:nvPr/>
          </p:nvSpPr>
          <p:spPr>
            <a:xfrm>
              <a:off x="6296751" y="3482252"/>
              <a:ext cx="854721"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2.1 GHz</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文字方塊 52">
              <a:extLst>
                <a:ext uri="{FF2B5EF4-FFF2-40B4-BE49-F238E27FC236}">
                  <a16:creationId xmlns:a16="http://schemas.microsoft.com/office/drawing/2014/main" id="{3787C94D-6C30-994E-B805-9BE6C06C7901}"/>
                </a:ext>
              </a:extLst>
            </p:cNvPr>
            <p:cNvSpPr txBox="1"/>
            <p:nvPr/>
          </p:nvSpPr>
          <p:spPr>
            <a:xfrm>
              <a:off x="6399342" y="5179984"/>
              <a:ext cx="688009" cy="342414"/>
            </a:xfrm>
            <a:prstGeom prst="rect">
              <a:avLst/>
            </a:prstGeom>
            <a:noFill/>
          </p:spPr>
          <p:txBody>
            <a:bodyPr wrap="none" rtlCol="0">
              <a:spAutoFit/>
            </a:bodyPr>
            <a:lstStyle/>
            <a:p>
              <a:r>
                <a:rPr kumimoji="1" lang="en-US" altLang="zh-CN"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DDR4</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8" name="文字方塊 57">
              <a:extLst>
                <a:ext uri="{FF2B5EF4-FFF2-40B4-BE49-F238E27FC236}">
                  <a16:creationId xmlns:a16="http://schemas.microsoft.com/office/drawing/2014/main" id="{EB64D3BE-E169-7342-A430-3800C5CE87DB}"/>
                </a:ext>
              </a:extLst>
            </p:cNvPr>
            <p:cNvSpPr txBox="1"/>
            <p:nvPr/>
          </p:nvSpPr>
          <p:spPr>
            <a:xfrm>
              <a:off x="6545216" y="4751889"/>
              <a:ext cx="362600"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1" name="文字方塊 60">
              <a:extLst>
                <a:ext uri="{FF2B5EF4-FFF2-40B4-BE49-F238E27FC236}">
                  <a16:creationId xmlns:a16="http://schemas.microsoft.com/office/drawing/2014/main" id="{8F07DF86-519D-B44F-B857-5EF82D402529}"/>
                </a:ext>
              </a:extLst>
            </p:cNvPr>
            <p:cNvSpPr txBox="1"/>
            <p:nvPr/>
          </p:nvSpPr>
          <p:spPr>
            <a:xfrm>
              <a:off x="6296751" y="3891792"/>
              <a:ext cx="854721"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3.4 GHz</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2" name="文字方塊 61">
              <a:extLst>
                <a:ext uri="{FF2B5EF4-FFF2-40B4-BE49-F238E27FC236}">
                  <a16:creationId xmlns:a16="http://schemas.microsoft.com/office/drawing/2014/main" id="{6CE640E5-F0E8-274F-AFBA-CD3680DE4743}"/>
                </a:ext>
              </a:extLst>
            </p:cNvPr>
            <p:cNvSpPr txBox="1"/>
            <p:nvPr/>
          </p:nvSpPr>
          <p:spPr>
            <a:xfrm>
              <a:off x="6450639" y="4304532"/>
              <a:ext cx="562975"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2MB</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7" name="文字方塊 76">
              <a:extLst>
                <a:ext uri="{FF2B5EF4-FFF2-40B4-BE49-F238E27FC236}">
                  <a16:creationId xmlns:a16="http://schemas.microsoft.com/office/drawing/2014/main" id="{C0ADD1E6-C46B-F149-887A-F80532C347AD}"/>
                </a:ext>
              </a:extLst>
            </p:cNvPr>
            <p:cNvSpPr txBox="1"/>
            <p:nvPr/>
          </p:nvSpPr>
          <p:spPr>
            <a:xfrm>
              <a:off x="6616549" y="2620410"/>
              <a:ext cx="292068"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8" name="文字方塊 77">
              <a:extLst>
                <a:ext uri="{FF2B5EF4-FFF2-40B4-BE49-F238E27FC236}">
                  <a16:creationId xmlns:a16="http://schemas.microsoft.com/office/drawing/2014/main" id="{42664E43-8C54-9C4C-B5C2-A931DBE2309A}"/>
                </a:ext>
              </a:extLst>
            </p:cNvPr>
            <p:cNvSpPr txBox="1"/>
            <p:nvPr/>
          </p:nvSpPr>
          <p:spPr>
            <a:xfrm>
              <a:off x="6199769" y="5994477"/>
              <a:ext cx="1040670" cy="342414"/>
            </a:xfrm>
            <a:prstGeom prst="rect">
              <a:avLst/>
            </a:prstGeom>
            <a:noFill/>
          </p:spPr>
          <p:txBody>
            <a:bodyPr wrap="none" rtlCol="0">
              <a:spAutoFit/>
            </a:bodyPr>
            <a:lstStyle/>
            <a:p>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Excavator</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 name="標題 1">
            <a:extLst>
              <a:ext uri="{FF2B5EF4-FFF2-40B4-BE49-F238E27FC236}">
                <a16:creationId xmlns:a16="http://schemas.microsoft.com/office/drawing/2014/main" id="{4871A144-5741-4F9E-AE12-8BAB190DDA8B}"/>
              </a:ext>
            </a:extLst>
          </p:cNvPr>
          <p:cNvSpPr>
            <a:spLocks noGrp="1"/>
          </p:cNvSpPr>
          <p:nvPr>
            <p:ph type="title"/>
          </p:nvPr>
        </p:nvSpPr>
        <p:spPr/>
        <p:txBody>
          <a:bodyPr>
            <a:noAutofit/>
          </a:bodyPr>
          <a:lstStyle/>
          <a:p>
            <a:r>
              <a:rPr lang="en-US" altLang="zh-CN" sz="3200">
                <a:latin typeface="Arial" panose="020B0604020202020204" pitchFamily="34" charset="0"/>
                <a:sym typeface="Arial" panose="020B0604020202020204" pitchFamily="34" charset="0"/>
              </a:rPr>
              <a:t>Performance-driven, AMD long-term supported embedded V1500B 4C8T 2.2 GHz processor w/ 25W TDP only</a:t>
            </a:r>
            <a:endParaRPr lang="en-US" altLang="zh-TW" sz="3200">
              <a:latin typeface="Arial" panose="020B0604020202020204" pitchFamily="34" charset="0"/>
              <a:sym typeface="Arial" panose="020B0604020202020204" pitchFamily="34" charset="0"/>
            </a:endParaRPr>
          </a:p>
        </p:txBody>
      </p:sp>
      <p:sp>
        <p:nvSpPr>
          <p:cNvPr id="18" name="矩形 17">
            <a:extLst>
              <a:ext uri="{FF2B5EF4-FFF2-40B4-BE49-F238E27FC236}">
                <a16:creationId xmlns:a16="http://schemas.microsoft.com/office/drawing/2014/main" id="{3A38C362-CC2B-FC4A-B741-804E024F5B14}"/>
              </a:ext>
            </a:extLst>
          </p:cNvPr>
          <p:cNvSpPr/>
          <p:nvPr/>
        </p:nvSpPr>
        <p:spPr>
          <a:xfrm>
            <a:off x="324873" y="6239995"/>
            <a:ext cx="8306268" cy="246221"/>
          </a:xfrm>
          <a:prstGeom prst="rect">
            <a:avLst/>
          </a:prstGeom>
        </p:spPr>
        <p:txBody>
          <a:bodyPr wrap="square" anchor="t">
            <a:spAutoFit/>
          </a:bodyPr>
          <a:lstStyle/>
          <a:p>
            <a:r>
              <a:rPr lang="en-US" altLang="zh-CN" sz="1000">
                <a:solidFill>
                  <a:schemeClr val="tx1">
                    <a:lumMod val="75000"/>
                    <a:lumOff val="25000"/>
                  </a:schemeClr>
                </a:solidFill>
                <a:latin typeface="Arial"/>
                <a:ea typeface="微軟正黑體"/>
                <a:cs typeface="Arial"/>
                <a:sym typeface="Arial" panose="020B0604020202020204" pitchFamily="34" charset="0"/>
              </a:rPr>
              <a:t>Source </a:t>
            </a:r>
            <a:r>
              <a:rPr lang="en-US" sz="1000">
                <a:ea typeface="+mn-lt"/>
                <a:cs typeface="+mn-lt"/>
                <a:sym typeface="Arial" panose="020B0604020202020204" pitchFamily="34" charset="0"/>
                <a:hlinkClick r:id="rId3"/>
              </a:rPr>
              <a:t>https://www.amd.com/en/products/embedded</a:t>
            </a:r>
            <a:endParaRPr lang="en" altLang="zh-TW" sz="1000">
              <a:ea typeface="+mn-lt"/>
              <a:cs typeface="+mn-lt"/>
            </a:endParaRPr>
          </a:p>
        </p:txBody>
      </p:sp>
      <p:pic>
        <p:nvPicPr>
          <p:cNvPr id="69" name="圖片 68" hidden="1">
            <a:extLst>
              <a:ext uri="{FF2B5EF4-FFF2-40B4-BE49-F238E27FC236}">
                <a16:creationId xmlns:a16="http://schemas.microsoft.com/office/drawing/2014/main" id="{79F01E08-6025-4C76-BC13-333BFFD851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8049008" y="5400673"/>
            <a:ext cx="4421538" cy="697125"/>
          </a:xfrm>
          <a:prstGeom prst="rect">
            <a:avLst/>
          </a:prstGeom>
        </p:spPr>
      </p:pic>
      <p:pic>
        <p:nvPicPr>
          <p:cNvPr id="20" name="圖片 19" hidden="1">
            <a:extLst>
              <a:ext uri="{FF2B5EF4-FFF2-40B4-BE49-F238E27FC236}">
                <a16:creationId xmlns:a16="http://schemas.microsoft.com/office/drawing/2014/main" id="{211F176C-C6C5-42E0-A646-6B3D8D97B1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02818" y="1494603"/>
            <a:ext cx="4889182" cy="4943875"/>
          </a:xfrm>
          <a:prstGeom prst="rect">
            <a:avLst/>
          </a:prstGeom>
        </p:spPr>
      </p:pic>
      <p:pic>
        <p:nvPicPr>
          <p:cNvPr id="15" name="圖片 14" descr="一張含有 直立的, 男人, 坐, 女性 的圖片&#10;&#10;自動產生的描述">
            <a:extLst>
              <a:ext uri="{FF2B5EF4-FFF2-40B4-BE49-F238E27FC236}">
                <a16:creationId xmlns:a16="http://schemas.microsoft.com/office/drawing/2014/main" id="{FFE8BB61-642B-43CB-ABAD-E2D0183AF8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36982" y="1573217"/>
            <a:ext cx="6240996" cy="4829266"/>
          </a:xfrm>
          <a:prstGeom prst="rect">
            <a:avLst/>
          </a:prstGeom>
        </p:spPr>
      </p:pic>
      <p:pic>
        <p:nvPicPr>
          <p:cNvPr id="55" name="圖片 54">
            <a:extLst>
              <a:ext uri="{FF2B5EF4-FFF2-40B4-BE49-F238E27FC236}">
                <a16:creationId xmlns:a16="http://schemas.microsoft.com/office/drawing/2014/main" id="{C21C68B4-DB4D-7F48-A530-90BAC9B6FF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70425" y="5073663"/>
            <a:ext cx="1466157" cy="1302436"/>
          </a:xfrm>
          <a:prstGeom prst="rect">
            <a:avLst/>
          </a:prstGeom>
        </p:spPr>
      </p:pic>
      <p:sp>
        <p:nvSpPr>
          <p:cNvPr id="56" name="文字方塊 55">
            <a:extLst>
              <a:ext uri="{FF2B5EF4-FFF2-40B4-BE49-F238E27FC236}">
                <a16:creationId xmlns:a16="http://schemas.microsoft.com/office/drawing/2014/main" id="{A09DCB03-A94D-AF42-994E-2EB0B72B8E86}"/>
              </a:ext>
            </a:extLst>
          </p:cNvPr>
          <p:cNvSpPr txBox="1"/>
          <p:nvPr/>
        </p:nvSpPr>
        <p:spPr>
          <a:xfrm>
            <a:off x="2542625" y="1811880"/>
            <a:ext cx="2512226" cy="461665"/>
          </a:xfrm>
          <a:prstGeom prst="rect">
            <a:avLst/>
          </a:prstGeom>
          <a:noFill/>
        </p:spPr>
        <p:txBody>
          <a:bodyPr wrap="none" rtlCol="0">
            <a:spAutoFit/>
          </a:bodyPr>
          <a:lstStyle/>
          <a:p>
            <a:r>
              <a:rPr kumimoji="1" lang="en-US" altLang="zh-TW" sz="2400">
                <a:latin typeface="Arial" panose="020B0604020202020204" pitchFamily="34" charset="0"/>
                <a:ea typeface="微軟正黑體" panose="020B0604030504040204" pitchFamily="34" charset="-120"/>
                <a:sym typeface="Arial" panose="020B0604020202020204" pitchFamily="34" charset="0"/>
              </a:rPr>
              <a:t>TS-x73AU series</a:t>
            </a:r>
          </a:p>
        </p:txBody>
      </p:sp>
      <p:sp>
        <p:nvSpPr>
          <p:cNvPr id="67" name="文字方塊 66">
            <a:extLst>
              <a:ext uri="{FF2B5EF4-FFF2-40B4-BE49-F238E27FC236}">
                <a16:creationId xmlns:a16="http://schemas.microsoft.com/office/drawing/2014/main" id="{C2E1BD09-7219-664A-B2A2-DB47182A1360}"/>
              </a:ext>
            </a:extLst>
          </p:cNvPr>
          <p:cNvSpPr txBox="1"/>
          <p:nvPr/>
        </p:nvSpPr>
        <p:spPr>
          <a:xfrm>
            <a:off x="5650779" y="1811880"/>
            <a:ext cx="2307042" cy="461665"/>
          </a:xfrm>
          <a:prstGeom prst="rect">
            <a:avLst/>
          </a:prstGeom>
          <a:noFill/>
        </p:spPr>
        <p:txBody>
          <a:bodyPr wrap="none" rtlCol="0">
            <a:spAutoFit/>
          </a:bodyPr>
          <a:lstStyle/>
          <a:p>
            <a:r>
              <a:rPr kumimoji="1" lang="en-US" altLang="zh-TW" sz="2400">
                <a:latin typeface="Arial" panose="020B0604020202020204" pitchFamily="34" charset="0"/>
                <a:ea typeface="微軟正黑體" panose="020B0604030504040204" pitchFamily="34" charset="-120"/>
                <a:sym typeface="Arial" panose="020B0604020202020204" pitchFamily="34" charset="0"/>
              </a:rPr>
              <a:t>TS-x73U </a:t>
            </a:r>
            <a:r>
              <a:rPr kumimoji="1" lang="en-US" altLang="zh-CN" sz="2400">
                <a:latin typeface="Arial" panose="020B0604020202020204" pitchFamily="34" charset="0"/>
                <a:ea typeface="微軟正黑體" panose="020B0604030504040204" pitchFamily="34" charset="-120"/>
                <a:sym typeface="Arial" panose="020B0604020202020204" pitchFamily="34" charset="0"/>
              </a:rPr>
              <a:t>series</a:t>
            </a:r>
            <a:endParaRPr kumimoji="1"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1" name="橢圓 20">
            <a:extLst>
              <a:ext uri="{FF2B5EF4-FFF2-40B4-BE49-F238E27FC236}">
                <a16:creationId xmlns:a16="http://schemas.microsoft.com/office/drawing/2014/main" id="{059DC1EB-B1D5-4870-9F10-FF4E12632620}"/>
              </a:ext>
            </a:extLst>
          </p:cNvPr>
          <p:cNvSpPr/>
          <p:nvPr/>
        </p:nvSpPr>
        <p:spPr>
          <a:xfrm>
            <a:off x="1699033" y="1591000"/>
            <a:ext cx="857758" cy="780182"/>
          </a:xfrm>
          <a:prstGeom prst="ellipse">
            <a:avLst/>
          </a:prstGeom>
          <a:gradFill>
            <a:gsLst>
              <a:gs pos="100000">
                <a:srgbClr val="FFC000"/>
              </a:gs>
              <a:gs pos="0">
                <a:srgbClr val="C00000"/>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NEW</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085834495"/>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4689C371-DE52-4E02-B44A-609BEC4564BA}"/>
              </a:ext>
            </a:extLst>
          </p:cNvPr>
          <p:cNvSpPr/>
          <p:nvPr/>
        </p:nvSpPr>
        <p:spPr>
          <a:xfrm>
            <a:off x="3000083" y="6100007"/>
            <a:ext cx="1336577"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TS-1273AU-RP</a:t>
            </a:r>
          </a:p>
        </p:txBody>
      </p:sp>
      <p:sp>
        <p:nvSpPr>
          <p:cNvPr id="22" name="矩形 21">
            <a:extLst>
              <a:ext uri="{FF2B5EF4-FFF2-40B4-BE49-F238E27FC236}">
                <a16:creationId xmlns:a16="http://schemas.microsoft.com/office/drawing/2014/main" id="{608142A7-6245-436A-A96C-1D0608BAF9C9}"/>
              </a:ext>
            </a:extLst>
          </p:cNvPr>
          <p:cNvSpPr/>
          <p:nvPr/>
        </p:nvSpPr>
        <p:spPr>
          <a:xfrm>
            <a:off x="6644677" y="6100007"/>
            <a:ext cx="2273972"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TS-873AU-RP / TS-873AU</a:t>
            </a:r>
          </a:p>
        </p:txBody>
      </p:sp>
      <p:sp>
        <p:nvSpPr>
          <p:cNvPr id="26" name="矩形 25">
            <a:extLst>
              <a:ext uri="{FF2B5EF4-FFF2-40B4-BE49-F238E27FC236}">
                <a16:creationId xmlns:a16="http://schemas.microsoft.com/office/drawing/2014/main" id="{E65299BA-6747-4C06-A74A-FE832F2543F5}"/>
              </a:ext>
            </a:extLst>
          </p:cNvPr>
          <p:cNvSpPr/>
          <p:nvPr/>
        </p:nvSpPr>
        <p:spPr>
          <a:xfrm>
            <a:off x="7209060" y="4819923"/>
            <a:ext cx="1380685"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TS-1673AU-RP</a:t>
            </a:r>
          </a:p>
        </p:txBody>
      </p:sp>
      <p:pic>
        <p:nvPicPr>
          <p:cNvPr id="27" name="圖片 26" descr="一張含有 直立的, 黑色, 桌, 螢幕 的圖片&#10;&#10;自動產生的描述">
            <a:extLst>
              <a:ext uri="{FF2B5EF4-FFF2-40B4-BE49-F238E27FC236}">
                <a16:creationId xmlns:a16="http://schemas.microsoft.com/office/drawing/2014/main" id="{8FCA5F44-27AD-46DB-BEF8-3D6B887154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37" y="5078636"/>
            <a:ext cx="4444197" cy="973665"/>
          </a:xfrm>
          <a:prstGeom prst="rect">
            <a:avLst/>
          </a:prstGeom>
        </p:spPr>
      </p:pic>
      <p:pic>
        <p:nvPicPr>
          <p:cNvPr id="28" name="圖片 27" descr="一張含有 室內, 螢幕, 監視器, 直立的 的圖片&#10;&#10;自動產生的描述">
            <a:extLst>
              <a:ext uri="{FF2B5EF4-FFF2-40B4-BE49-F238E27FC236}">
                <a16:creationId xmlns:a16="http://schemas.microsoft.com/office/drawing/2014/main" id="{D3942737-0924-4185-9C32-FE89521F2F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5939" y="5104486"/>
            <a:ext cx="4461307" cy="947815"/>
          </a:xfrm>
          <a:prstGeom prst="rect">
            <a:avLst/>
          </a:prstGeom>
        </p:spPr>
      </p:pic>
      <p:grpSp>
        <p:nvGrpSpPr>
          <p:cNvPr id="29" name="群組 28">
            <a:extLst>
              <a:ext uri="{FF2B5EF4-FFF2-40B4-BE49-F238E27FC236}">
                <a16:creationId xmlns:a16="http://schemas.microsoft.com/office/drawing/2014/main" id="{48CEF1D7-B294-40F1-9759-0610C6CCA9A4}"/>
              </a:ext>
            </a:extLst>
          </p:cNvPr>
          <p:cNvGrpSpPr/>
          <p:nvPr/>
        </p:nvGrpSpPr>
        <p:grpSpPr>
          <a:xfrm>
            <a:off x="-367632" y="2038077"/>
            <a:ext cx="9840465" cy="2765390"/>
            <a:chOff x="1026947" y="2238838"/>
            <a:chExt cx="8010632" cy="2251166"/>
          </a:xfrm>
        </p:grpSpPr>
        <p:pic>
          <p:nvPicPr>
            <p:cNvPr id="30" name="圖片 29" descr="一張含有 坐, 監視器, 正面, 桌 的圖片&#10;&#10;自動產生的描述">
              <a:extLst>
                <a:ext uri="{FF2B5EF4-FFF2-40B4-BE49-F238E27FC236}">
                  <a16:creationId xmlns:a16="http://schemas.microsoft.com/office/drawing/2014/main" id="{54D4729E-5D23-4AC0-9370-AEC031097A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0656"/>
            <a:stretch/>
          </p:blipFill>
          <p:spPr>
            <a:xfrm>
              <a:off x="1026947" y="2238838"/>
              <a:ext cx="7313246" cy="2251166"/>
            </a:xfrm>
            <a:prstGeom prst="rect">
              <a:avLst/>
            </a:prstGeom>
          </p:spPr>
        </p:pic>
        <p:sp>
          <p:nvSpPr>
            <p:cNvPr id="31" name="矩形 30">
              <a:extLst>
                <a:ext uri="{FF2B5EF4-FFF2-40B4-BE49-F238E27FC236}">
                  <a16:creationId xmlns:a16="http://schemas.microsoft.com/office/drawing/2014/main" id="{E9F8AACB-D2CE-4B03-B2C1-BC8F1EC9BA8E}"/>
                </a:ext>
              </a:extLst>
            </p:cNvPr>
            <p:cNvSpPr/>
            <p:nvPr/>
          </p:nvSpPr>
          <p:spPr>
            <a:xfrm>
              <a:off x="1639356" y="2741934"/>
              <a:ext cx="6071614" cy="1663525"/>
            </a:xfrm>
            <a:prstGeom prst="rect">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手繪多邊形: 圖案 32">
              <a:extLst>
                <a:ext uri="{FF2B5EF4-FFF2-40B4-BE49-F238E27FC236}">
                  <a16:creationId xmlns:a16="http://schemas.microsoft.com/office/drawing/2014/main" id="{DC6F9E0C-9E92-4633-ACC4-D1F57FEBC2F1}"/>
                </a:ext>
              </a:extLst>
            </p:cNvPr>
            <p:cNvSpPr/>
            <p:nvPr/>
          </p:nvSpPr>
          <p:spPr>
            <a:xfrm>
              <a:off x="7962900" y="2345267"/>
              <a:ext cx="528522" cy="1854200"/>
            </a:xfrm>
            <a:custGeom>
              <a:avLst/>
              <a:gdLst>
                <a:gd name="connsiteX0" fmla="*/ 0 w 808567"/>
                <a:gd name="connsiteY0" fmla="*/ 690033 h 1854200"/>
                <a:gd name="connsiteX1" fmla="*/ 808567 w 808567"/>
                <a:gd name="connsiteY1" fmla="*/ 0 h 1854200"/>
                <a:gd name="connsiteX2" fmla="*/ 808567 w 808567"/>
                <a:gd name="connsiteY2" fmla="*/ 1854200 h 1854200"/>
                <a:gd name="connsiteX3" fmla="*/ 16933 w 808567"/>
                <a:gd name="connsiteY3" fmla="*/ 1147233 h 1854200"/>
                <a:gd name="connsiteX4" fmla="*/ 0 w 808567"/>
                <a:gd name="connsiteY4" fmla="*/ 690033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854200">
                  <a:moveTo>
                    <a:pt x="0" y="690033"/>
                  </a:moveTo>
                  <a:lnTo>
                    <a:pt x="808567" y="0"/>
                  </a:lnTo>
                  <a:lnTo>
                    <a:pt x="808567" y="1854200"/>
                  </a:lnTo>
                  <a:lnTo>
                    <a:pt x="16933" y="1147233"/>
                  </a:lnTo>
                  <a:lnTo>
                    <a:pt x="0" y="690033"/>
                  </a:lnTo>
                  <a:close/>
                </a:path>
              </a:pathLst>
            </a:custGeom>
            <a:gradFill>
              <a:gsLst>
                <a:gs pos="0">
                  <a:srgbClr val="FF0000">
                    <a:alpha val="0"/>
                  </a:srgbClr>
                </a:gs>
                <a:gs pos="84270">
                  <a:srgbClr val="FFB900"/>
                </a:gs>
                <a:gs pos="87000">
                  <a:srgbClr val="FFC000">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4" name="圖片 33">
              <a:extLst>
                <a:ext uri="{FF2B5EF4-FFF2-40B4-BE49-F238E27FC236}">
                  <a16:creationId xmlns:a16="http://schemas.microsoft.com/office/drawing/2014/main" id="{7811B3AE-07AE-4039-8500-33979E5ECAE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49931" y="2298781"/>
              <a:ext cx="687648" cy="1950736"/>
            </a:xfrm>
            <a:prstGeom prst="roundRect">
              <a:avLst>
                <a:gd name="adj" fmla="val 49207"/>
              </a:avLst>
            </a:prstGeom>
          </p:spPr>
        </p:pic>
      </p:grpSp>
      <p:cxnSp>
        <p:nvCxnSpPr>
          <p:cNvPr id="35" name="直線接點 34">
            <a:extLst>
              <a:ext uri="{FF2B5EF4-FFF2-40B4-BE49-F238E27FC236}">
                <a16:creationId xmlns:a16="http://schemas.microsoft.com/office/drawing/2014/main" id="{3AB4D939-03D3-4120-95F0-D31D2A26D8F0}"/>
              </a:ext>
            </a:extLst>
          </p:cNvPr>
          <p:cNvCxnSpPr>
            <a:cxnSpLocks/>
          </p:cNvCxnSpPr>
          <p:nvPr/>
        </p:nvCxnSpPr>
        <p:spPr>
          <a:xfrm flipV="1">
            <a:off x="9327518" y="2598045"/>
            <a:ext cx="402727" cy="12681"/>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6" name="直線接點 35">
            <a:extLst>
              <a:ext uri="{FF2B5EF4-FFF2-40B4-BE49-F238E27FC236}">
                <a16:creationId xmlns:a16="http://schemas.microsoft.com/office/drawing/2014/main" id="{BFB48546-8BE6-4512-8682-D76F5FAA0039}"/>
              </a:ext>
            </a:extLst>
          </p:cNvPr>
          <p:cNvCxnSpPr>
            <a:cxnSpLocks/>
          </p:cNvCxnSpPr>
          <p:nvPr/>
        </p:nvCxnSpPr>
        <p:spPr>
          <a:xfrm>
            <a:off x="9327518" y="3716785"/>
            <a:ext cx="438782" cy="0"/>
          </a:xfrm>
          <a:prstGeom prst="line">
            <a:avLst/>
          </a:prstGeom>
          <a:noFill/>
          <a:ln w="28575">
            <a:gradFill>
              <a:gsLst>
                <a:gs pos="0">
                  <a:srgbClr val="FF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r>
              <a:rPr lang="en-US" altLang="zh-TW">
                <a:latin typeface="Arial" panose="020B0604020202020204" pitchFamily="34" charset="0"/>
                <a:sym typeface="Arial" panose="020B0604020202020204" pitchFamily="34" charset="0"/>
              </a:rPr>
              <a:t>8/12/16-bay TS-x73AU </a:t>
            </a:r>
            <a:r>
              <a:rPr lang="en-US" altLang="zh-CN">
                <a:latin typeface="Arial" panose="020B0604020202020204" pitchFamily="34" charset="0"/>
                <a:sym typeface="Arial" panose="020B0604020202020204" pitchFamily="34" charset="0"/>
              </a:rPr>
              <a:t>front views</a:t>
            </a:r>
            <a:endParaRPr lang="zh-TW" altLang="en-US">
              <a:latin typeface="Arial" panose="020B0604020202020204" pitchFamily="34" charset="0"/>
              <a:sym typeface="Arial" panose="020B0604020202020204" pitchFamily="34" charset="0"/>
            </a:endParaRPr>
          </a:p>
        </p:txBody>
      </p:sp>
      <p:sp>
        <p:nvSpPr>
          <p:cNvPr id="38" name="矩形 37">
            <a:extLst>
              <a:ext uri="{FF2B5EF4-FFF2-40B4-BE49-F238E27FC236}">
                <a16:creationId xmlns:a16="http://schemas.microsoft.com/office/drawing/2014/main" id="{2FFE9B61-B29B-4099-9967-5DDC83FFDA53}"/>
              </a:ext>
            </a:extLst>
          </p:cNvPr>
          <p:cNvSpPr/>
          <p:nvPr/>
        </p:nvSpPr>
        <p:spPr>
          <a:xfrm>
            <a:off x="9767143" y="2418365"/>
            <a:ext cx="2179646" cy="384721"/>
          </a:xfrm>
          <a:prstGeom prst="rect">
            <a:avLst/>
          </a:prstGeom>
        </p:spPr>
        <p:txBody>
          <a:bodyPr wrap="square">
            <a:spAutoFit/>
          </a:bodyPr>
          <a:lstStyle/>
          <a:p>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Power button</a:t>
            </a:r>
            <a:endParaRPr lang="zh-TW" altLang="en-US" sz="1900">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C6F5EA70-F819-914F-8F04-1D4165EE8D0E}"/>
              </a:ext>
            </a:extLst>
          </p:cNvPr>
          <p:cNvSpPr/>
          <p:nvPr/>
        </p:nvSpPr>
        <p:spPr>
          <a:xfrm>
            <a:off x="9767143" y="3337744"/>
            <a:ext cx="2179647" cy="1671098"/>
          </a:xfrm>
          <a:prstGeom prst="rect">
            <a:avLst/>
          </a:prstGeom>
        </p:spPr>
        <p:txBody>
          <a:bodyPr wrap="square">
            <a:spAutoFit/>
          </a:bodyPr>
          <a:lstStyle/>
          <a:p>
            <a:pPr>
              <a:lnSpc>
                <a:spcPts val="2500"/>
              </a:lnSpc>
            </a:pPr>
            <a:r>
              <a:rPr lang="en-US" altLang="zh-CN" sz="1900" b="1">
                <a:latin typeface="Arial" panose="020B0604020202020204" pitchFamily="34" charset="0"/>
                <a:ea typeface="微軟正黑體" panose="020B0604030504040204" pitchFamily="34" charset="-120"/>
                <a:cs typeface="Arial"/>
                <a:sym typeface="Arial" panose="020B0604020202020204" pitchFamily="34" charset="0"/>
              </a:rPr>
              <a:t>LED </a:t>
            </a:r>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indicators:</a:t>
            </a:r>
          </a:p>
          <a:p>
            <a:pPr>
              <a:lnSpc>
                <a:spcPts val="2500"/>
              </a:lnSpc>
            </a:pPr>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Status, </a:t>
            </a:r>
          </a:p>
          <a:p>
            <a:pPr>
              <a:lnSpc>
                <a:spcPts val="2500"/>
              </a:lnSpc>
            </a:pPr>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Disk</a:t>
            </a:r>
            <a:r>
              <a:rPr lang="zh-TW" altLang="en-US" sz="1900" b="1">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1~8/12/16, </a:t>
            </a:r>
          </a:p>
          <a:p>
            <a:pPr>
              <a:lnSpc>
                <a:spcPts val="2500"/>
              </a:lnSpc>
            </a:pPr>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LAN, </a:t>
            </a:r>
          </a:p>
          <a:p>
            <a:pPr>
              <a:lnSpc>
                <a:spcPts val="2500"/>
              </a:lnSpc>
            </a:pPr>
            <a:r>
              <a:rPr lang="en-US" altLang="zh-TW" sz="1900" b="1">
                <a:latin typeface="Arial" panose="020B0604020202020204" pitchFamily="34" charset="0"/>
                <a:ea typeface="微軟正黑體" panose="020B0604030504040204" pitchFamily="34" charset="-120"/>
                <a:cs typeface="Arial"/>
                <a:sym typeface="Arial" panose="020B0604020202020204" pitchFamily="34" charset="0"/>
              </a:rPr>
              <a:t>Expansion unit</a:t>
            </a:r>
            <a:endParaRPr lang="en-US" altLang="zh-CN" sz="1900" b="1">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3" name="圖片 22" descr="一張含有 直立的, 黑色, 桌, 螢幕 的圖片&#10;&#10;自動產生的描述" hidden="1">
            <a:extLst>
              <a:ext uri="{FF2B5EF4-FFF2-40B4-BE49-F238E27FC236}">
                <a16:creationId xmlns:a16="http://schemas.microsoft.com/office/drawing/2014/main" id="{7C7F4C98-CA52-4AB1-A9C4-09C37E8442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3082" y="2012432"/>
            <a:ext cx="9210196" cy="2505143"/>
          </a:xfrm>
          <a:prstGeom prst="rect">
            <a:avLst/>
          </a:prstGeom>
        </p:spPr>
      </p:pic>
      <p:sp>
        <p:nvSpPr>
          <p:cNvPr id="18" name="矩形 17">
            <a:extLst>
              <a:ext uri="{FF2B5EF4-FFF2-40B4-BE49-F238E27FC236}">
                <a16:creationId xmlns:a16="http://schemas.microsoft.com/office/drawing/2014/main" id="{11243F0F-0160-DF46-A459-70EAE3ADCCAB}"/>
              </a:ext>
            </a:extLst>
          </p:cNvPr>
          <p:cNvSpPr/>
          <p:nvPr/>
        </p:nvSpPr>
        <p:spPr>
          <a:xfrm>
            <a:off x="1347272" y="1983140"/>
            <a:ext cx="6071613" cy="452688"/>
          </a:xfrm>
          <a:prstGeom prst="rect">
            <a:avLst/>
          </a:prstGeom>
        </p:spPr>
        <p:txBody>
          <a:bodyPr wrap="square">
            <a:spAutoFit/>
          </a:bodyPr>
          <a:lstStyle/>
          <a:p>
            <a:pPr>
              <a:lnSpc>
                <a:spcPts val="3200"/>
              </a:lnSpc>
            </a:pPr>
            <a:r>
              <a:rPr lang="en-US" altLang="zh-TW" b="1">
                <a:latin typeface="Arial" panose="020B0604020202020204" pitchFamily="34" charset="0"/>
                <a:ea typeface="微軟正黑體" panose="020B0604030504040204" pitchFamily="34" charset="-120"/>
                <a:cs typeface="Arial"/>
                <a:sym typeface="Arial" panose="020B0604020202020204" pitchFamily="34" charset="0"/>
              </a:rPr>
              <a:t>8/12/16 x SATA 6Gb/s 3.5-inch/2.5-inch</a:t>
            </a:r>
            <a:r>
              <a:rPr lang="zh-TW" altLang="en-US" b="1">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b="1">
                <a:latin typeface="Arial" panose="020B0604020202020204" pitchFamily="34" charset="0"/>
                <a:ea typeface="微軟正黑體" panose="020B0604030504040204" pitchFamily="34" charset="-120"/>
                <a:cs typeface="Arial"/>
                <a:sym typeface="Arial" panose="020B0604020202020204" pitchFamily="34" charset="0"/>
              </a:rPr>
              <a:t>HDD/SSD</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706322245"/>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a:extLst>
              <a:ext uri="{FF2B5EF4-FFF2-40B4-BE49-F238E27FC236}">
                <a16:creationId xmlns:a16="http://schemas.microsoft.com/office/drawing/2014/main" id="{7D0C456D-DC5A-4B41-996E-9D2CAC2A449F}"/>
              </a:ext>
            </a:extLst>
          </p:cNvPr>
          <p:cNvGrpSpPr/>
          <p:nvPr/>
        </p:nvGrpSpPr>
        <p:grpSpPr>
          <a:xfrm>
            <a:off x="7361524" y="1839536"/>
            <a:ext cx="4611282" cy="4636874"/>
            <a:chOff x="4497632" y="2214270"/>
            <a:chExt cx="2609979" cy="2624464"/>
          </a:xfrm>
        </p:grpSpPr>
        <p:pic>
          <p:nvPicPr>
            <p:cNvPr id="34" name="圖片 33" descr="一張含有 玩具 的圖片&#10;&#10;自動產生的描述">
              <a:extLst>
                <a:ext uri="{FF2B5EF4-FFF2-40B4-BE49-F238E27FC236}">
                  <a16:creationId xmlns:a16="http://schemas.microsoft.com/office/drawing/2014/main" id="{8A482DE8-A325-43F3-B76F-6B885B0909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7632" y="2214270"/>
              <a:ext cx="2147744" cy="1434997"/>
            </a:xfrm>
            <a:prstGeom prst="rect">
              <a:avLst/>
            </a:prstGeom>
            <a:effectLst>
              <a:outerShdw blurRad="215900" dist="215900" dir="8100000" algn="tr" rotWithShape="0">
                <a:prstClr val="black">
                  <a:alpha val="14000"/>
                </a:prstClr>
              </a:outerShdw>
            </a:effectLst>
          </p:spPr>
        </p:pic>
        <p:pic>
          <p:nvPicPr>
            <p:cNvPr id="35" name="圖片 34" descr="一張含有 文字, 地圖 的圖片&#10;&#10;自動產生的描述">
              <a:extLst>
                <a:ext uri="{FF2B5EF4-FFF2-40B4-BE49-F238E27FC236}">
                  <a16:creationId xmlns:a16="http://schemas.microsoft.com/office/drawing/2014/main" id="{252F4831-F0CB-439A-9204-8A5F71E1E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85" t="1750" r="885" b="1750"/>
            <a:stretch/>
          </p:blipFill>
          <p:spPr>
            <a:xfrm>
              <a:off x="4959867" y="3429000"/>
              <a:ext cx="2147744" cy="1409734"/>
            </a:xfrm>
            <a:prstGeom prst="rect">
              <a:avLst/>
            </a:prstGeom>
            <a:effectLst>
              <a:outerShdw blurRad="215900" dist="215900" dir="8100000" algn="tr" rotWithShape="0">
                <a:prstClr val="black">
                  <a:alpha val="14000"/>
                </a:prstClr>
              </a:outerShdw>
            </a:effectLst>
          </p:spPr>
        </p:pic>
      </p:grpSp>
      <p:grpSp>
        <p:nvGrpSpPr>
          <p:cNvPr id="6" name="群組 5" hidden="1">
            <a:extLst>
              <a:ext uri="{FF2B5EF4-FFF2-40B4-BE49-F238E27FC236}">
                <a16:creationId xmlns:a16="http://schemas.microsoft.com/office/drawing/2014/main" id="{B2BFE370-BCE7-41B9-94D6-309E68C3D3EC}"/>
              </a:ext>
            </a:extLst>
          </p:cNvPr>
          <p:cNvGrpSpPr/>
          <p:nvPr/>
        </p:nvGrpSpPr>
        <p:grpSpPr>
          <a:xfrm>
            <a:off x="4343941" y="3159586"/>
            <a:ext cx="5002125" cy="3479025"/>
            <a:chOff x="4237194" y="2392630"/>
            <a:chExt cx="5002125" cy="3479025"/>
          </a:xfrm>
        </p:grpSpPr>
        <p:sp>
          <p:nvSpPr>
            <p:cNvPr id="5" name="矩形: 圓角 4" hidden="1">
              <a:extLst>
                <a:ext uri="{FF2B5EF4-FFF2-40B4-BE49-F238E27FC236}">
                  <a16:creationId xmlns:a16="http://schemas.microsoft.com/office/drawing/2014/main" id="{41ED0A65-B065-4791-81B9-F067FEB6C5CC}"/>
                </a:ext>
              </a:extLst>
            </p:cNvPr>
            <p:cNvSpPr/>
            <p:nvPr/>
          </p:nvSpPr>
          <p:spPr>
            <a:xfrm>
              <a:off x="4237194" y="2392630"/>
              <a:ext cx="5002125" cy="3479025"/>
            </a:xfrm>
            <a:prstGeom prst="roundRect">
              <a:avLst>
                <a:gd name="adj" fmla="val 6093"/>
              </a:avLst>
            </a:prstGeom>
            <a:solidFill>
              <a:schemeClr val="bg1"/>
            </a:solidFill>
            <a:ln>
              <a:solidFill>
                <a:schemeClr val="bg1">
                  <a:lumMod val="85000"/>
                </a:schemeClr>
              </a:solidFill>
            </a:ln>
            <a:effectLst>
              <a:outerShdw blurRad="190500" dist="3048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形 1" hidden="1">
              <a:extLst>
                <a:ext uri="{FF2B5EF4-FFF2-40B4-BE49-F238E27FC236}">
                  <a16:creationId xmlns:a16="http://schemas.microsoft.com/office/drawing/2014/main" id="{8145C467-74F1-4EDA-93D1-5B1C9B58A265}"/>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652" t="20418" r="27611" b="16096"/>
            <a:stretch/>
          </p:blipFill>
          <p:spPr>
            <a:xfrm>
              <a:off x="4237194" y="2392630"/>
              <a:ext cx="4952263" cy="3479025"/>
            </a:xfrm>
            <a:prstGeom prst="rect">
              <a:avLst/>
            </a:prstGeom>
            <a:effectLst/>
          </p:spPr>
        </p:pic>
      </p:grpSp>
      <p:grpSp>
        <p:nvGrpSpPr>
          <p:cNvPr id="15" name="群組 14">
            <a:extLst>
              <a:ext uri="{FF2B5EF4-FFF2-40B4-BE49-F238E27FC236}">
                <a16:creationId xmlns:a16="http://schemas.microsoft.com/office/drawing/2014/main" id="{E7D9B4F2-0DA7-4351-910B-9373C6F722D3}"/>
              </a:ext>
            </a:extLst>
          </p:cNvPr>
          <p:cNvGrpSpPr/>
          <p:nvPr/>
        </p:nvGrpSpPr>
        <p:grpSpPr>
          <a:xfrm>
            <a:off x="4292452" y="1494603"/>
            <a:ext cx="3180951" cy="2338880"/>
            <a:chOff x="602876" y="1816995"/>
            <a:chExt cx="2462048" cy="1810287"/>
          </a:xfrm>
        </p:grpSpPr>
        <p:pic>
          <p:nvPicPr>
            <p:cNvPr id="11" name="圖片 10" descr="一張含有 電路 的圖片&#10;&#10;自動產生的描述">
              <a:extLst>
                <a:ext uri="{FF2B5EF4-FFF2-40B4-BE49-F238E27FC236}">
                  <a16:creationId xmlns:a16="http://schemas.microsoft.com/office/drawing/2014/main" id="{44D0BBEA-AF7B-428F-B3B6-F6560703F2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39702">
              <a:off x="602876" y="1816995"/>
              <a:ext cx="1810287" cy="1810287"/>
            </a:xfrm>
            <a:prstGeom prst="rect">
              <a:avLst/>
            </a:prstGeom>
          </p:spPr>
        </p:pic>
        <p:pic>
          <p:nvPicPr>
            <p:cNvPr id="14" name="圖片 13">
              <a:extLst>
                <a:ext uri="{FF2B5EF4-FFF2-40B4-BE49-F238E27FC236}">
                  <a16:creationId xmlns:a16="http://schemas.microsoft.com/office/drawing/2014/main" id="{81902004-730E-4493-B13C-A71156111B0A}"/>
                </a:ext>
              </a:extLst>
            </p:cNvPr>
            <p:cNvPicPr>
              <a:picLocks noChangeAspect="1"/>
            </p:cNvPicPr>
            <p:nvPr/>
          </p:nvPicPr>
          <p:blipFill>
            <a:blip r:embed="rId7">
              <a:alphaModFix amt="64000"/>
              <a:extLst>
                <a:ext uri="{BEBA8EAE-BF5A-486C-A8C5-ECC9F3942E4B}">
                  <a14:imgProps xmlns:a14="http://schemas.microsoft.com/office/drawing/2010/main">
                    <a14:imgLayer r:embed="rId8">
                      <a14:imgEffect>
                        <a14:artisticBlur/>
                      </a14:imgEffect>
                    </a14:imgLayer>
                  </a14:imgProps>
                </a:ext>
              </a:extLst>
            </a:blip>
            <a:stretch>
              <a:fillRect/>
            </a:stretch>
          </p:blipFill>
          <p:spPr>
            <a:xfrm>
              <a:off x="760448" y="2136867"/>
              <a:ext cx="1914310" cy="1359526"/>
            </a:xfrm>
            <a:prstGeom prst="rect">
              <a:avLst/>
            </a:prstGeom>
          </p:spPr>
        </p:pic>
        <p:pic>
          <p:nvPicPr>
            <p:cNvPr id="20" name="圖片 19" descr="一張含有 電路 的圖片&#10;&#10;自動產生的描述">
              <a:extLst>
                <a:ext uri="{FF2B5EF4-FFF2-40B4-BE49-F238E27FC236}">
                  <a16:creationId xmlns:a16="http://schemas.microsoft.com/office/drawing/2014/main" id="{9F2B9703-A359-4421-B17A-F2220EE47E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39702">
              <a:off x="1254637" y="1816995"/>
              <a:ext cx="1810287" cy="1810287"/>
            </a:xfrm>
            <a:prstGeom prst="rect">
              <a:avLst/>
            </a:prstGeom>
          </p:spPr>
        </p:pic>
      </p:grpSp>
      <p:grpSp>
        <p:nvGrpSpPr>
          <p:cNvPr id="8" name="群組 7">
            <a:extLst>
              <a:ext uri="{FF2B5EF4-FFF2-40B4-BE49-F238E27FC236}">
                <a16:creationId xmlns:a16="http://schemas.microsoft.com/office/drawing/2014/main" id="{4803BB66-18C2-5647-BD0B-886BF28BD495}"/>
              </a:ext>
            </a:extLst>
          </p:cNvPr>
          <p:cNvGrpSpPr/>
          <p:nvPr/>
        </p:nvGrpSpPr>
        <p:grpSpPr>
          <a:xfrm>
            <a:off x="762000" y="2030718"/>
            <a:ext cx="3110381" cy="3949751"/>
            <a:chOff x="762000" y="2030718"/>
            <a:chExt cx="3110381" cy="3949751"/>
          </a:xfrm>
        </p:grpSpPr>
        <p:sp>
          <p:nvSpPr>
            <p:cNvPr id="21" name="矩形: 圓角 8">
              <a:extLst>
                <a:ext uri="{FF2B5EF4-FFF2-40B4-BE49-F238E27FC236}">
                  <a16:creationId xmlns:a16="http://schemas.microsoft.com/office/drawing/2014/main" id="{FA8ACAF4-068A-4DBA-9A3D-54C1CDC2BD1B}"/>
                </a:ext>
              </a:extLst>
            </p:cNvPr>
            <p:cNvSpPr/>
            <p:nvPr/>
          </p:nvSpPr>
          <p:spPr>
            <a:xfrm>
              <a:off x="762000" y="2030721"/>
              <a:ext cx="2959010" cy="394974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化同側角落 23">
              <a:extLst>
                <a:ext uri="{FF2B5EF4-FFF2-40B4-BE49-F238E27FC236}">
                  <a16:creationId xmlns:a16="http://schemas.microsoft.com/office/drawing/2014/main" id="{C7FF01FC-CCA5-4E9A-BB20-937F19F6014C}"/>
                </a:ext>
              </a:extLst>
            </p:cNvPr>
            <p:cNvSpPr/>
            <p:nvPr/>
          </p:nvSpPr>
          <p:spPr>
            <a:xfrm rot="10800000">
              <a:off x="920750" y="2030718"/>
              <a:ext cx="2641510" cy="785505"/>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 name="TextBox 10">
              <a:extLst>
                <a:ext uri="{FF2B5EF4-FFF2-40B4-BE49-F238E27FC236}">
                  <a16:creationId xmlns:a16="http://schemas.microsoft.com/office/drawing/2014/main" id="{C41E8356-BF08-D049-850E-F7FF525CD84A}"/>
                </a:ext>
              </a:extLst>
            </p:cNvPr>
            <p:cNvSpPr txBox="1"/>
            <p:nvPr/>
          </p:nvSpPr>
          <p:spPr>
            <a:xfrm>
              <a:off x="1003891" y="2987039"/>
              <a:ext cx="2008664"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TS-873AU-4G</a:t>
              </a:r>
            </a:p>
            <a:p>
              <a:r>
                <a:rPr 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4 GB RAM (</a:t>
              </a:r>
              <a:r>
                <a:rPr lang="en-US" altLang="zh-TW" sz="1200" b="1">
                  <a:latin typeface="Arial" panose="020B0604020202020204" pitchFamily="34" charset="0"/>
                  <a:ea typeface="微軟正黑體" panose="020B0604030504040204" pitchFamily="34" charset="-120"/>
                  <a:cs typeface="Arial" pitchFamily="34" charset="0"/>
                  <a:sym typeface="Arial" panose="020B0604020202020204" pitchFamily="34" charset="0"/>
                </a:rPr>
                <a:t>1 x 4 GB</a:t>
              </a:r>
              <a:r>
                <a:rPr 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p>
          </p:txBody>
        </p:sp>
        <p:sp>
          <p:nvSpPr>
            <p:cNvPr id="28" name="TextBox 10">
              <a:extLst>
                <a:ext uri="{FF2B5EF4-FFF2-40B4-BE49-F238E27FC236}">
                  <a16:creationId xmlns:a16="http://schemas.microsoft.com/office/drawing/2014/main" id="{08AAFBD9-4A74-3640-B2B2-7B54E61AD5FC}"/>
                </a:ext>
              </a:extLst>
            </p:cNvPr>
            <p:cNvSpPr txBox="1"/>
            <p:nvPr/>
          </p:nvSpPr>
          <p:spPr>
            <a:xfrm>
              <a:off x="1026447" y="3656940"/>
              <a:ext cx="2430116"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TS-873AU-RP-</a:t>
              </a:r>
              <a:r>
                <a:rPr lang="en-US" altLang="zh-TW" sz="2000" b="1">
                  <a:latin typeface="Arial" panose="020B0604020202020204" pitchFamily="34" charset="0"/>
                  <a:ea typeface="微軟正黑體" panose="020B0604030504040204" pitchFamily="34" charset="-120"/>
                  <a:cs typeface="Arial" pitchFamily="34" charset="0"/>
                  <a:sym typeface="Arial" panose="020B0604020202020204" pitchFamily="34" charset="0"/>
                </a:rPr>
                <a:t>4G</a:t>
              </a:r>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 </a:t>
              </a:r>
            </a:p>
            <a:p>
              <a:r>
                <a:rPr 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4 GB RAM (1 x 4 GB)</a:t>
              </a:r>
            </a:p>
          </p:txBody>
        </p:sp>
        <p:sp>
          <p:nvSpPr>
            <p:cNvPr id="29" name="TextBox 10">
              <a:extLst>
                <a:ext uri="{FF2B5EF4-FFF2-40B4-BE49-F238E27FC236}">
                  <a16:creationId xmlns:a16="http://schemas.microsoft.com/office/drawing/2014/main" id="{DDA3F9D2-8E23-1648-8EB1-BF9855FB8BD9}"/>
                </a:ext>
              </a:extLst>
            </p:cNvPr>
            <p:cNvSpPr txBox="1"/>
            <p:nvPr/>
          </p:nvSpPr>
          <p:spPr>
            <a:xfrm>
              <a:off x="968722" y="2271575"/>
              <a:ext cx="2213720" cy="461657"/>
            </a:xfrm>
            <a:prstGeom prst="rect">
              <a:avLst/>
            </a:prstGeom>
            <a:noFill/>
          </p:spPr>
          <p:txBody>
            <a:bodyPr wrap="square" lIns="91431" tIns="45716" rIns="91431" bIns="45716" rtlCol="0">
              <a:spAutoFit/>
            </a:bodyPr>
            <a:lstStyle/>
            <a:p>
              <a:r>
                <a:rPr lang="en-US" altLang="zh-CN" sz="2400" b="1">
                  <a:latin typeface="Arial" panose="020B0604020202020204" pitchFamily="34" charset="0"/>
                  <a:ea typeface="微軟正黑體" panose="020B0604030504040204" pitchFamily="34" charset="-120"/>
                  <a:cs typeface="Arial" pitchFamily="34" charset="0"/>
                  <a:sym typeface="Arial" panose="020B0604020202020204" pitchFamily="34" charset="0"/>
                </a:rPr>
                <a:t>NAS SKUs</a:t>
              </a:r>
            </a:p>
          </p:txBody>
        </p:sp>
        <p:sp>
          <p:nvSpPr>
            <p:cNvPr id="22" name="TextBox 10">
              <a:extLst>
                <a:ext uri="{FF2B5EF4-FFF2-40B4-BE49-F238E27FC236}">
                  <a16:creationId xmlns:a16="http://schemas.microsoft.com/office/drawing/2014/main" id="{F5A6A3CE-29BB-5543-AB8A-B0F2352BD376}"/>
                </a:ext>
              </a:extLst>
            </p:cNvPr>
            <p:cNvSpPr txBox="1"/>
            <p:nvPr/>
          </p:nvSpPr>
          <p:spPr>
            <a:xfrm>
              <a:off x="1026447" y="4314332"/>
              <a:ext cx="2570799"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TS-1273AU-RP-8</a:t>
              </a:r>
              <a:r>
                <a:rPr lang="en-US" altLang="zh-TW" sz="2000" b="1">
                  <a:latin typeface="Arial" panose="020B0604020202020204" pitchFamily="34" charset="0"/>
                  <a:ea typeface="微軟正黑體" panose="020B0604030504040204" pitchFamily="34" charset="-120"/>
                  <a:cs typeface="Arial" pitchFamily="34" charset="0"/>
                  <a:sym typeface="Arial" panose="020B0604020202020204" pitchFamily="34" charset="0"/>
                </a:rPr>
                <a:t>G</a:t>
              </a:r>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 </a:t>
              </a:r>
            </a:p>
            <a:p>
              <a:r>
                <a:rPr 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8 GB RAM (1</a:t>
              </a:r>
              <a:r>
                <a:rPr lang="zh-TW" alt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 </a:t>
              </a:r>
              <a:r>
                <a:rPr 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x 8 GB)</a:t>
              </a:r>
            </a:p>
          </p:txBody>
        </p:sp>
        <p:sp>
          <p:nvSpPr>
            <p:cNvPr id="23" name="TextBox 10">
              <a:extLst>
                <a:ext uri="{FF2B5EF4-FFF2-40B4-BE49-F238E27FC236}">
                  <a16:creationId xmlns:a16="http://schemas.microsoft.com/office/drawing/2014/main" id="{6DB36A67-4B7B-FB49-A6D7-65FAAC8FAB87}"/>
                </a:ext>
              </a:extLst>
            </p:cNvPr>
            <p:cNvSpPr txBox="1"/>
            <p:nvPr/>
          </p:nvSpPr>
          <p:spPr>
            <a:xfrm>
              <a:off x="1043274" y="4991193"/>
              <a:ext cx="2829107"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TS-1673AU-RP-16</a:t>
              </a:r>
              <a:r>
                <a:rPr lang="en-US" altLang="zh-TW" sz="2000" b="1">
                  <a:latin typeface="Arial" panose="020B0604020202020204" pitchFamily="34" charset="0"/>
                  <a:ea typeface="微軟正黑體" panose="020B0604030504040204" pitchFamily="34" charset="-120"/>
                  <a:cs typeface="Arial" pitchFamily="34" charset="0"/>
                  <a:sym typeface="Arial" panose="020B0604020202020204" pitchFamily="34" charset="0"/>
                </a:rPr>
                <a:t>G</a:t>
              </a:r>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 </a:t>
              </a:r>
            </a:p>
            <a:p>
              <a:r>
                <a:rPr lang="en-US" sz="1200" b="1">
                  <a:latin typeface="Arial" panose="020B0604020202020204" pitchFamily="34" charset="0"/>
                  <a:ea typeface="微軟正黑體" panose="020B0604030504040204" pitchFamily="34" charset="-120"/>
                  <a:cs typeface="Arial" pitchFamily="34" charset="0"/>
                  <a:sym typeface="Arial" panose="020B0604020202020204" pitchFamily="34" charset="0"/>
                </a:rPr>
                <a:t>16 GB RAM (1 x 16 GB)</a:t>
              </a:r>
            </a:p>
          </p:txBody>
        </p:sp>
      </p:grpSp>
      <p:sp>
        <p:nvSpPr>
          <p:cNvPr id="9" name="TextBox 6">
            <a:extLst>
              <a:ext uri="{FF2B5EF4-FFF2-40B4-BE49-F238E27FC236}">
                <a16:creationId xmlns:a16="http://schemas.microsoft.com/office/drawing/2014/main" id="{DCBD90C3-EF27-9946-A6B6-B8EF49AB2078}"/>
              </a:ext>
            </a:extLst>
          </p:cNvPr>
          <p:cNvSpPr txBox="1"/>
          <p:nvPr/>
        </p:nvSpPr>
        <p:spPr>
          <a:xfrm>
            <a:off x="3938742" y="3687233"/>
            <a:ext cx="3193298" cy="523212"/>
          </a:xfrm>
          <a:prstGeom prst="rect">
            <a:avLst/>
          </a:prstGeom>
          <a:noFill/>
        </p:spPr>
        <p:txBody>
          <a:bodyPr wrap="square" lIns="91431" tIns="45716" rIns="91431" bIns="45716" anchor="t">
            <a:spAutoFit/>
          </a:bodyPr>
          <a:lstStyle/>
          <a:p>
            <a:pPr>
              <a:defRPr/>
            </a:pPr>
            <a:r>
              <a:rPr lang="en-US" altLang="zh-TW" sz="2800" b="1">
                <a:latin typeface="Arial" panose="020B0604020202020204" pitchFamily="34" charset="0"/>
                <a:ea typeface="微軟正黑體" panose="020B0604030504040204" pitchFamily="34" charset="-120"/>
                <a:cs typeface="Arial"/>
                <a:sym typeface="Arial" panose="020B0604020202020204" pitchFamily="34" charset="0"/>
              </a:rPr>
              <a:t>Dual-ch. support</a:t>
            </a:r>
          </a:p>
        </p:txBody>
      </p:sp>
      <p:sp>
        <p:nvSpPr>
          <p:cNvPr id="10" name="TextBox 6">
            <a:extLst>
              <a:ext uri="{FF2B5EF4-FFF2-40B4-BE49-F238E27FC236}">
                <a16:creationId xmlns:a16="http://schemas.microsoft.com/office/drawing/2014/main" id="{5D825B4E-46AB-5343-B647-D08DCB4FE3EA}"/>
              </a:ext>
            </a:extLst>
          </p:cNvPr>
          <p:cNvSpPr txBox="1"/>
          <p:nvPr/>
        </p:nvSpPr>
        <p:spPr>
          <a:xfrm>
            <a:off x="3938743" y="4243425"/>
            <a:ext cx="4147750" cy="2136346"/>
          </a:xfrm>
          <a:prstGeom prst="rect">
            <a:avLst/>
          </a:prstGeom>
          <a:noFill/>
        </p:spPr>
        <p:txBody>
          <a:bodyPr wrap="square" lIns="91431" tIns="45716" rIns="91431" bIns="45716" anchor="t">
            <a:spAutoFit/>
          </a:bodyPr>
          <a:lstStyle/>
          <a:p>
            <a:pPr marL="285750" indent="-285750">
              <a:lnSpc>
                <a:spcPts val="2500"/>
              </a:lnSpc>
              <a:spcBef>
                <a:spcPts val="600"/>
              </a:spcBef>
              <a:buFont typeface="Arial" panose="020B0604020202020204" pitchFamily="34" charset="0"/>
              <a:buChar char="•"/>
              <a:defRPr/>
            </a:pPr>
            <a:r>
              <a:rPr lang="en-US" altLang="zh-TW" sz="1600" dirty="0">
                <a:latin typeface="Arial"/>
                <a:ea typeface="微軟正黑體"/>
                <a:cs typeface="Arial"/>
                <a:sym typeface="Arial" panose="020B0604020202020204" pitchFamily="34" charset="0"/>
              </a:rPr>
              <a:t>2 x DDR4 UDIMM RAM slots,</a:t>
            </a:r>
          </a:p>
          <a:p>
            <a:pPr>
              <a:lnSpc>
                <a:spcPts val="2500"/>
              </a:lnSpc>
              <a:spcBef>
                <a:spcPts val="600"/>
              </a:spcBef>
              <a:defRPr/>
            </a:pPr>
            <a:r>
              <a:rPr lang="en-US" altLang="zh-TW" sz="1600" dirty="0">
                <a:latin typeface="Arial"/>
                <a:ea typeface="微軟正黑體"/>
                <a:cs typeface="Arial"/>
                <a:sym typeface="Arial" panose="020B0604020202020204" pitchFamily="34" charset="0"/>
              </a:rPr>
              <a:t>   </a:t>
            </a:r>
            <a:r>
              <a:rPr lang="zh-TW" altLang="en-US" sz="1600" dirty="0">
                <a:latin typeface="Arial"/>
                <a:ea typeface="微軟正黑體"/>
                <a:cs typeface="Arial"/>
                <a:sym typeface="Arial" panose="020B0604020202020204" pitchFamily="34" charset="0"/>
              </a:rPr>
              <a:t>  </a:t>
            </a:r>
            <a:r>
              <a:rPr lang="en-US" altLang="zh-TW" sz="1600" dirty="0">
                <a:latin typeface="Arial"/>
                <a:ea typeface="微軟正黑體"/>
                <a:cs typeface="Arial"/>
                <a:sym typeface="Arial" panose="020B0604020202020204" pitchFamily="34" charset="0"/>
              </a:rPr>
              <a:t>max</a:t>
            </a:r>
            <a:r>
              <a:rPr lang="zh-TW" altLang="en-US" sz="1600" dirty="0">
                <a:latin typeface="Arial"/>
                <a:ea typeface="微軟正黑體"/>
                <a:cs typeface="Arial"/>
                <a:sym typeface="Arial" panose="020B0604020202020204" pitchFamily="34" charset="0"/>
              </a:rPr>
              <a:t> </a:t>
            </a:r>
            <a:r>
              <a:rPr lang="en-US" altLang="zh-TW" sz="1600" dirty="0">
                <a:latin typeface="Arial"/>
                <a:ea typeface="微軟正黑體"/>
                <a:cs typeface="Arial"/>
                <a:sym typeface="Arial" panose="020B0604020202020204" pitchFamily="34" charset="0"/>
              </a:rPr>
              <a:t>32 GB (2 x 16 GB)</a:t>
            </a:r>
            <a:endParaRPr lang="en-US" altLang="zh-TW" sz="1600" dirty="0">
              <a:latin typeface="Arial"/>
              <a:ea typeface="微軟正黑體"/>
              <a:cs typeface="Arial"/>
            </a:endParaRPr>
          </a:p>
          <a:p>
            <a:pPr marL="285750" indent="-285750">
              <a:lnSpc>
                <a:spcPts val="2500"/>
              </a:lnSpc>
              <a:spcBef>
                <a:spcPts val="600"/>
              </a:spcBef>
              <a:buFont typeface="Arial" panose="020B0604020202020204" pitchFamily="34" charset="0"/>
              <a:buChar char="•"/>
              <a:defRPr/>
            </a:pPr>
            <a:r>
              <a:rPr lang="en-US" altLang="zh-TW" sz="1600" dirty="0">
                <a:latin typeface="Arial"/>
                <a:ea typeface="微軟正黑體"/>
                <a:cs typeface="Arial"/>
                <a:sym typeface="Arial" panose="020B0604020202020204" pitchFamily="34" charset="0"/>
              </a:rPr>
              <a:t>Users can order and install additional QNAP</a:t>
            </a:r>
            <a:r>
              <a:rPr lang="zh-TW" altLang="en-US" sz="1600" dirty="0">
                <a:latin typeface="Arial"/>
                <a:ea typeface="微軟正黑體"/>
                <a:cs typeface="Arial"/>
                <a:sym typeface="Arial" panose="020B0604020202020204" pitchFamily="34" charset="0"/>
              </a:rPr>
              <a:t> </a:t>
            </a:r>
            <a:r>
              <a:rPr lang="en-US" altLang="zh-TW" sz="1600" dirty="0">
                <a:latin typeface="Arial"/>
                <a:ea typeface="微軟正黑體"/>
                <a:cs typeface="Arial"/>
                <a:sym typeface="Arial" panose="020B0604020202020204" pitchFamily="34" charset="0"/>
              </a:rPr>
              <a:t>4/8/16 GB RAM modules to ensure the performance of multi-user connection and to run more apps or VMs</a:t>
            </a:r>
            <a:endParaRPr lang="en-US" altLang="zh-TW" sz="1600" dirty="0">
              <a:latin typeface="Arial"/>
              <a:ea typeface="微軟正黑體"/>
              <a:cs typeface="Arial" panose="020B0604020202020204" pitchFamily="34" charset="0"/>
              <a:sym typeface="Arial" panose="020B0604020202020204" pitchFamily="34" charset="0"/>
            </a:endParaRPr>
          </a:p>
        </p:txBody>
      </p:sp>
      <p:sp>
        <p:nvSpPr>
          <p:cNvPr id="12" name="矩形 11" hidden="1">
            <a:extLst>
              <a:ext uri="{FF2B5EF4-FFF2-40B4-BE49-F238E27FC236}">
                <a16:creationId xmlns:a16="http://schemas.microsoft.com/office/drawing/2014/main" id="{300DC76A-60FF-4254-9F11-4F4494DD9D97}"/>
              </a:ext>
            </a:extLst>
          </p:cNvPr>
          <p:cNvSpPr/>
          <p:nvPr/>
        </p:nvSpPr>
        <p:spPr>
          <a:xfrm rot="1655208">
            <a:off x="1178980" y="2673050"/>
            <a:ext cx="1246415" cy="207434"/>
          </a:xfrm>
          <a:prstGeom prst="rect">
            <a:avLst/>
          </a:prstGeom>
          <a:solidFill>
            <a:srgbClr val="07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hidden="1">
            <a:extLst>
              <a:ext uri="{FF2B5EF4-FFF2-40B4-BE49-F238E27FC236}">
                <a16:creationId xmlns:a16="http://schemas.microsoft.com/office/drawing/2014/main" id="{AEB9B9E8-AB5F-467F-B64B-B28B0D769E1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3128" t="-34953" r="-25180" b="-43366"/>
          <a:stretch/>
        </p:blipFill>
        <p:spPr>
          <a:xfrm>
            <a:off x="1019176" y="1949450"/>
            <a:ext cx="1910948" cy="1358900"/>
          </a:xfrm>
          <a:prstGeom prst="rect">
            <a:avLst/>
          </a:prstGeom>
        </p:spPr>
      </p:pic>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pPr>
              <a:lnSpc>
                <a:spcPts val="4400"/>
              </a:lnSpc>
            </a:pPr>
            <a:r>
              <a:rPr lang="en-US" altLang="zh-CN" sz="3600" dirty="0">
                <a:latin typeface="Arial"/>
                <a:ea typeface="微軟正黑體"/>
                <a:cs typeface="Arial"/>
                <a:sym typeface="Arial" panose="020B0604020202020204" pitchFamily="34" charset="0"/>
              </a:rPr>
              <a:t>4/8/16 GB system memory and upgradeable to </a:t>
            </a:r>
            <a:br>
              <a:rPr lang="en-US" altLang="zh-CN" sz="3600" dirty="0">
                <a:latin typeface="Arial" panose="020B0604020202020204" pitchFamily="34" charset="0"/>
              </a:rPr>
            </a:br>
            <a:r>
              <a:rPr lang="en-US" altLang="zh-CN" sz="3600">
                <a:latin typeface="Arial"/>
                <a:ea typeface="微軟正黑體"/>
                <a:cs typeface="Arial"/>
                <a:sym typeface="Arial" panose="020B0604020202020204" pitchFamily="34" charset="0"/>
              </a:rPr>
              <a:t>dual-channel 32 GB for more apps and clients</a:t>
            </a:r>
            <a:endParaRPr lang="zh-CN" altLang="zh-TW" sz="3600">
              <a:latin typeface="Arial"/>
              <a:ea typeface="微軟正黑體"/>
              <a:cs typeface="Arial"/>
              <a:sym typeface="Arial" panose="020B0604020202020204" pitchFamily="34" charset="0"/>
            </a:endParaRPr>
          </a:p>
        </p:txBody>
      </p:sp>
    </p:spTree>
    <p:extLst>
      <p:ext uri="{BB962C8B-B14F-4D97-AF65-F5344CB8AC3E}">
        <p14:creationId xmlns:p14="http://schemas.microsoft.com/office/powerpoint/2010/main" val="166637800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無&quot;,&quot;HeaderHeight&quot;:15.0,&quot;FooterHeight&quot;:9.7000000000000011,&quot;SideMargin&quot;:5.1000000000000005,&quot;TopMargin&quot;:2.9000000000000004,&quot;BottomMargin&quot;:0.0,&quot;IntervalMargin&quot;:3.3000000000000003,&quot;SettingType&quot;:&quot;System&quot;}"/>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3837</Words>
  <Application>Microsoft Office PowerPoint</Application>
  <PresentationFormat>寬螢幕</PresentationFormat>
  <Paragraphs>684</Paragraphs>
  <Slides>44</Slides>
  <Notes>24</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44</vt:i4>
      </vt:variant>
    </vt:vector>
  </HeadingPairs>
  <TitlesOfParts>
    <vt:vector size="51" baseType="lpstr">
      <vt:lpstr>微軟正黑體</vt:lpstr>
      <vt:lpstr>微軟正黑體 Light</vt:lpstr>
      <vt:lpstr>Arial</vt:lpstr>
      <vt:lpstr>Calibri</vt:lpstr>
      <vt:lpstr>Calibri Light</vt:lpstr>
      <vt:lpstr>Corbel</vt:lpstr>
      <vt:lpstr>Office 佈景主題</vt:lpstr>
      <vt:lpstr>PowerPoint 簡報</vt:lpstr>
      <vt:lpstr>The new cost-effective NAS for SMBs with  an all-new Ryzen processor</vt:lpstr>
      <vt:lpstr>How businesses can make the most effective IT  investments in 2020 during and after the COVID-19 crisis?</vt:lpstr>
      <vt:lpstr>With the same LAN cable, 2.5GbE switch for multi-device environment</vt:lpstr>
      <vt:lpstr>Affordable TS-x73AU NAS with Ryzen: the new CPU is 2 levels higher than the preceding R-series (for TS-x73U)!</vt:lpstr>
      <vt:lpstr>PowerPoint 簡報</vt:lpstr>
      <vt:lpstr>Performance-driven, AMD long-term supported embedded V1500B 4C8T 2.2 GHz processor w/ 25W TDP only</vt:lpstr>
      <vt:lpstr>8/12/16-bay TS-x73AU front views</vt:lpstr>
      <vt:lpstr>4/8/16 GB system memory and upgradeable to  dual-channel 32 GB for more apps and clients</vt:lpstr>
      <vt:lpstr>Long-lasting metal disk trays, easy to install HDDs &amp; SSDs</vt:lpstr>
      <vt:lpstr>8/12/16-bay TS-x73AU rear views</vt:lpstr>
      <vt:lpstr>Invest in higher speeds now and save more! Dual 2.5GbE  TS-x73AU NAS for large file transfer and intensive access</vt:lpstr>
      <vt:lpstr>2.5GbE accelerates large file transfer than 1GbE,  especially suitable for a single client environment</vt:lpstr>
      <vt:lpstr>2 x 2.5GbE for the multi-user/device environment for the future business growth</vt:lpstr>
      <vt:lpstr>PCIe Gen3 slot(s) for adding more LAN ports  with 5GbE &amp; 10GbE network cards</vt:lpstr>
      <vt:lpstr>1 x 10GbE performance:  TS-x73AU write speed is 50% faster than TS-x73U</vt:lpstr>
      <vt:lpstr>2 x 10GbE performance:  TS-x73AU write speed is 50% faster than TS-x73U</vt:lpstr>
      <vt:lpstr>Add two M.2 SSDs with a QM2 PCIe adapter and use SSD cache to enhance IOPS and performance of processing small files</vt:lpstr>
      <vt:lpstr>Install a QNAP QXP-16G2FC 2-port 16GFC  FC adapter to add NAS to your FC SAN storage</vt:lpstr>
      <vt:lpstr>Various accessories to mount the NAS, protect against SSD failure, or increase the NAS storage capacity</vt:lpstr>
      <vt:lpstr>Economical and flexible QNAP expansion  enclosures for multi-platform usage</vt:lpstr>
      <vt:lpstr>QNAP TR &amp; TL enclosures support several usages and modes on NAS</vt:lpstr>
      <vt:lpstr>PowerPoint 簡報</vt:lpstr>
      <vt:lpstr>PowerPoint 簡報</vt:lpstr>
      <vt:lpstr>QTS security circle with anti-virus and malware protection to guard business digital assets</vt:lpstr>
      <vt:lpstr>QNAP snapshot features for file recovery,  keeping business in good hands</vt:lpstr>
      <vt:lpstr>Free macOS Time Machine backup supporting  multiple users to reduce extra business expenses</vt:lpstr>
      <vt:lpstr>Backup data with deduplication for quick  disaster recovery. TS-x73AU is your private cloud!</vt:lpstr>
      <vt:lpstr>Use the 2.5GbE/10GbE NAS &amp; the Hyper Data Protector app to actively backup VMs for free</vt:lpstr>
      <vt:lpstr>Qsirch makes it easy to search for files and contents in various ways</vt:lpstr>
      <vt:lpstr>Enhance efficiency with online collaboration</vt:lpstr>
      <vt:lpstr>Easily make NAS your team collaboration portal  with File Station</vt:lpstr>
      <vt:lpstr>QuMagie smart photo albums and  AI classification for different subjects </vt:lpstr>
      <vt:lpstr>Install a graphics card for HDMI output and GPU-accelerated computing</vt:lpstr>
      <vt:lpstr>Multimedia streaming to Smart TV, Apple TV,  Chromecast, Fire TV &amp; Roku</vt:lpstr>
      <vt:lpstr>4C/8T 2.2GHz for Virtualization Station to run  guest OSes and save additional hypervisor costs</vt:lpstr>
      <vt:lpstr>Go beyond your creativity with Container Station for a x86 Quad-core NAS with up to 64 GB RAM</vt:lpstr>
      <vt:lpstr>HybridMount provides two modes for file-based cloud storage gateway</vt:lpstr>
      <vt:lpstr>Enterprise LUN backup: VJBOD Cloud block-based gateway</vt:lpstr>
      <vt:lpstr>Use Virtual JBOD to expand NAS capacity via 2.5GbE/10GbE iSCSI protocol</vt:lpstr>
      <vt:lpstr>Backup G suite &amp; Office 365  accounts and files to NAS with Boxafe</vt:lpstr>
      <vt:lpstr>Protect your business with 24 x 7 surveillance solution and centralized management system</vt:lpstr>
      <vt:lpstr>2020 TS-x73AU SMB NAS with  advanced Ryzen on the horizon</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QNAP_Yvonne Tsai</dc:creator>
  <cp:lastModifiedBy>QNAP_Sabrina Wang</cp:lastModifiedBy>
  <cp:revision>11</cp:revision>
  <dcterms:created xsi:type="dcterms:W3CDTF">2020-04-09T05:52:17Z</dcterms:created>
  <dcterms:modified xsi:type="dcterms:W3CDTF">2020-07-23T10:11:26Z</dcterms:modified>
</cp:coreProperties>
</file>