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1304" r:id="rId3"/>
    <p:sldId id="1305" r:id="rId4"/>
    <p:sldId id="543" r:id="rId5"/>
    <p:sldId id="1307" r:id="rId6"/>
    <p:sldId id="582" r:id="rId7"/>
    <p:sldId id="546" r:id="rId8"/>
    <p:sldId id="541" r:id="rId9"/>
    <p:sldId id="265" r:id="rId10"/>
    <p:sldId id="592" r:id="rId11"/>
    <p:sldId id="264" r:id="rId12"/>
    <p:sldId id="1306" r:id="rId13"/>
    <p:sldId id="366" r:id="rId14"/>
    <p:sldId id="556" r:id="rId15"/>
    <p:sldId id="555" r:id="rId16"/>
    <p:sldId id="1298" r:id="rId17"/>
    <p:sldId id="1300" r:id="rId18"/>
    <p:sldId id="558" r:id="rId19"/>
    <p:sldId id="1303" r:id="rId20"/>
    <p:sldId id="593" r:id="rId21"/>
    <p:sldId id="1293" r:id="rId22"/>
    <p:sldId id="579" r:id="rId23"/>
    <p:sldId id="259" r:id="rId24"/>
    <p:sldId id="1310" r:id="rId25"/>
    <p:sldId id="573" r:id="rId26"/>
    <p:sldId id="1297" r:id="rId27"/>
    <p:sldId id="574" r:id="rId28"/>
    <p:sldId id="575" r:id="rId29"/>
    <p:sldId id="1294" r:id="rId30"/>
    <p:sldId id="572" r:id="rId31"/>
    <p:sldId id="535" r:id="rId32"/>
    <p:sldId id="1296" r:id="rId33"/>
    <p:sldId id="1295" r:id="rId34"/>
    <p:sldId id="1309" r:id="rId35"/>
    <p:sldId id="536" r:id="rId36"/>
    <p:sldId id="576" r:id="rId37"/>
    <p:sldId id="594" r:id="rId38"/>
    <p:sldId id="1289" r:id="rId39"/>
    <p:sldId id="1290" r:id="rId40"/>
    <p:sldId id="578" r:id="rId41"/>
    <p:sldId id="1301" r:id="rId42"/>
    <p:sldId id="577" r:id="rId43"/>
    <p:sldId id="1308" r:id="rId44"/>
    <p:sldId id="583" r:id="rId45"/>
  </p:sldIdLst>
  <p:sldSz cx="12192000" cy="6858000"/>
  <p:notesSz cx="6858000" cy="9144000"/>
  <p:custDataLst>
    <p:tags r:id="rId48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20" userDrawn="1">
          <p15:clr>
            <a:srgbClr val="A4A3A4"/>
          </p15:clr>
        </p15:guide>
        <p15:guide id="4" pos="384" userDrawn="1">
          <p15:clr>
            <a:srgbClr val="A4A3A4"/>
          </p15:clr>
        </p15:guide>
        <p15:guide id="5" pos="7288" userDrawn="1">
          <p15:clr>
            <a:srgbClr val="A4A3A4"/>
          </p15:clr>
        </p15:guide>
        <p15:guide id="6" orient="horz" pos="768" userDrawn="1">
          <p15:clr>
            <a:srgbClr val="A4A3A4"/>
          </p15:clr>
        </p15:guide>
        <p15:guide id="7" orient="horz" pos="912" userDrawn="1">
          <p15:clr>
            <a:srgbClr val="A4A3A4"/>
          </p15:clr>
        </p15:guide>
        <p15:guide id="8" orient="horz" pos="890" userDrawn="1">
          <p15:clr>
            <a:srgbClr val="A4A3A4"/>
          </p15:clr>
        </p15:guide>
        <p15:guide id="9" orient="horz" pos="37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JASON HSU" initials="QH" lastIdx="1" clrIdx="0">
    <p:extLst>
      <p:ext uri="{19B8F6BF-5375-455C-9EA6-DF929625EA0E}">
        <p15:presenceInfo xmlns:p15="http://schemas.microsoft.com/office/powerpoint/2012/main" userId="S::jasonhsu@ieinet.onmicrosoft.com::037722cf-a7a4-45b3-87d9-a621b36907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64696C"/>
    <a:srgbClr val="BB902F"/>
    <a:srgbClr val="FFCC00"/>
    <a:srgbClr val="FF6600"/>
    <a:srgbClr val="EAEAEA"/>
    <a:srgbClr val="FF3300"/>
    <a:srgbClr val="C50E00"/>
    <a:srgbClr val="FF0000"/>
    <a:srgbClr val="CFD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2C421E-6802-DEEA-95A3-D7499CD4AA5B}" v="13" dt="2020-07-23T09:54:26.323"/>
    <p1510:client id="{AEE80DEB-E63F-490E-8D19-51D153142B33}" v="8556" dt="2020-06-15T03:17:51.691"/>
    <p1510:client id="{BD50252D-55B0-924A-A9EB-90CF884DA89C}" v="4" dt="2020-06-24T06:06:07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115" y="86"/>
      </p:cViewPr>
      <p:guideLst>
        <p:guide orient="horz" pos="2319"/>
        <p:guide pos="3840"/>
        <p:guide orient="horz" pos="120"/>
        <p:guide pos="384"/>
        <p:guide pos="7288"/>
        <p:guide orient="horz" pos="768"/>
        <p:guide orient="horz" pos="912"/>
        <p:guide orient="horz" pos="890"/>
        <p:guide orient="horz" pos="37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D78C7A93-2F2C-4234-BC18-39EF32F51E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F2C7B30-E133-4FC2-AF0B-7F31E67FEC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09BF7-A943-4761-87D5-BAE2E651EBD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5A917D-F182-4518-9CCE-E88ACC045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3D5B212-6848-4E96-AFB8-E56447BC9D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78EB7-09CA-4302-8071-C4D146A98E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2190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89A4E-2A6C-DD4D-9FE9-71C0D5AB25F7}" type="datetimeFigureOut">
              <a:rPr kumimoji="1" lang="zh-TW" altLang="en-US" smtClean="0"/>
              <a:t>2020/7/23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2CA0A-BF03-524A-AC11-910D3A5D10B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846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04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34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23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0100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5327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1578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3804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19e72f91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19e72f91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186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2098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91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4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12154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75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42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Max 8GB RAM for x31P3/431X3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07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85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263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72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747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8433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8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111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224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053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4626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2520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 hidden="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7" name="圖片 6" descr="一張含有 電路, 貨車, 黑色, 桌 的圖片&#10;&#10;自動產生的描述">
            <a:extLst>
              <a:ext uri="{FF2B5EF4-FFF2-40B4-BE49-F238E27FC236}">
                <a16:creationId xmlns:a16="http://schemas.microsoft.com/office/drawing/2014/main" id="{BAC3BE58-E079-4A9F-AE10-1CD274B21F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8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 hidden="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7" name="圖片 6" descr="一張含有 電路, 黑色, 桌, 貨車 的圖片&#10;&#10;自動產生的描述">
            <a:extLst>
              <a:ext uri="{FF2B5EF4-FFF2-40B4-BE49-F238E27FC236}">
                <a16:creationId xmlns:a16="http://schemas.microsoft.com/office/drawing/2014/main" id="{ADDE1BF3-3D4C-4939-B486-EEB64720CF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47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白色, 冰箱 的圖片&#10;&#10;自動產生的描述">
            <a:extLst>
              <a:ext uri="{FF2B5EF4-FFF2-40B4-BE49-F238E27FC236}">
                <a16:creationId xmlns:a16="http://schemas.microsoft.com/office/drawing/2014/main" id="{70FC09E8-67B3-4143-9D70-1655715BF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5820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7" name="圖片 6" descr="一張含有 電腦 的圖片&#10;&#10;自動產生的描述" hidden="1">
            <a:extLst>
              <a:ext uri="{FF2B5EF4-FFF2-40B4-BE49-F238E27FC236}">
                <a16:creationId xmlns:a16="http://schemas.microsoft.com/office/drawing/2014/main" id="{58B059C8-F8E5-46C5-AD8D-68A92189A9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圖片 10" descr="一張含有 電腦 的圖片&#10;&#10;自動產生的描述">
            <a:extLst>
              <a:ext uri="{FF2B5EF4-FFF2-40B4-BE49-F238E27FC236}">
                <a16:creationId xmlns:a16="http://schemas.microsoft.com/office/drawing/2014/main" id="{92B1C163-E21E-4163-857B-18FB7F3C36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7" name="圖片 6" descr="一張含有 電腦 的圖片&#10;&#10;自動產生的描述">
            <a:extLst>
              <a:ext uri="{FF2B5EF4-FFF2-40B4-BE49-F238E27FC236}">
                <a16:creationId xmlns:a16="http://schemas.microsoft.com/office/drawing/2014/main" id="{EDD30172-D861-4170-A0BC-1B366DD89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53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 hidden="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7" name="圖片 6" descr="一張含有 盒子 的圖片&#10;&#10;自動產生的描述" hidden="1">
            <a:extLst>
              <a:ext uri="{FF2B5EF4-FFF2-40B4-BE49-F238E27FC236}">
                <a16:creationId xmlns:a16="http://schemas.microsoft.com/office/drawing/2014/main" id="{07138E30-046E-4B9C-AF22-207B14278B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F341EC1-AF4B-4D0A-8120-3902763DB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2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 hidden="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2F7373B-E74B-4A5F-8E99-D2C7916C74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7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0DE17E2-2F12-445B-891A-0C24AE8F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4FD0F4-79D8-4763-8757-9F4AEB073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4BC6EF-7F0D-492A-A976-7BFBFB03A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BFD0C-1A06-4465-9054-D2F2A0E640EC}" type="datetimeFigureOut">
              <a:rPr lang="zh-TW" altLang="en-US" smtClean="0"/>
              <a:t>2020/7/23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9BC5CF-DA94-4FA9-AF6B-56CC17806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A5C6D2-0103-4271-8A12-ADFC2D9D7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C0000-AC7B-40AC-9151-C82C0D2E2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14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3" r:id="rId2"/>
    <p:sldLayoutId id="2147483684" r:id="rId3"/>
    <p:sldLayoutId id="2147483688" r:id="rId4"/>
    <p:sldLayoutId id="2147483689" r:id="rId5"/>
    <p:sldLayoutId id="2147483686" r:id="rId6"/>
    <p:sldLayoutId id="214748368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3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20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88" userDrawn="1">
          <p15:clr>
            <a:srgbClr val="F26B43"/>
          </p15:clr>
        </p15:guide>
        <p15:guide id="6" orient="horz" pos="768" userDrawn="1">
          <p15:clr>
            <a:srgbClr val="F26B43"/>
          </p15:clr>
        </p15:guide>
        <p15:guide id="7" orient="horz" pos="912" userDrawn="1">
          <p15:clr>
            <a:srgbClr val="F26B43"/>
          </p15:clr>
        </p15:guide>
        <p15:guide id="8" orient="horz" pos="3896" userDrawn="1">
          <p15:clr>
            <a:srgbClr val="F26B43"/>
          </p15:clr>
        </p15:guide>
        <p15:guide id="9" orient="horz" pos="3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64.tiff"/><Relationship Id="rId7" Type="http://schemas.openxmlformats.org/officeDocument/2006/relationships/image" Target="../media/image6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10" Type="http://schemas.openxmlformats.org/officeDocument/2006/relationships/image" Target="../media/image71.png"/><Relationship Id="rId4" Type="http://schemas.openxmlformats.org/officeDocument/2006/relationships/image" Target="../media/image65.tiff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qnap.com/zh-tw/product/qm2-m.2ssd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5.wdp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image" Target="../media/image82.tiff"/><Relationship Id="rId7" Type="http://schemas.openxmlformats.org/officeDocument/2006/relationships/image" Target="../media/image86.tif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tiff"/><Relationship Id="rId11" Type="http://schemas.openxmlformats.org/officeDocument/2006/relationships/image" Target="../media/image90.tiff"/><Relationship Id="rId5" Type="http://schemas.openxmlformats.org/officeDocument/2006/relationships/image" Target="../media/image84.tiff"/><Relationship Id="rId10" Type="http://schemas.openxmlformats.org/officeDocument/2006/relationships/image" Target="../media/image89.tiff"/><Relationship Id="rId4" Type="http://schemas.openxmlformats.org/officeDocument/2006/relationships/image" Target="../media/image83.tiff"/><Relationship Id="rId9" Type="http://schemas.openxmlformats.org/officeDocument/2006/relationships/image" Target="../media/image8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tiff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tiff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tiff"/><Relationship Id="rId9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emf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emf"/><Relationship Id="rId11" Type="http://schemas.openxmlformats.org/officeDocument/2006/relationships/image" Target="../media/image120.png"/><Relationship Id="rId5" Type="http://schemas.openxmlformats.org/officeDocument/2006/relationships/image" Target="../media/image114.emf"/><Relationship Id="rId10" Type="http://schemas.openxmlformats.org/officeDocument/2006/relationships/image" Target="../media/image119.png"/><Relationship Id="rId4" Type="http://schemas.openxmlformats.org/officeDocument/2006/relationships/image" Target="../media/image113.emf"/><Relationship Id="rId9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microsoft.com/office/2007/relationships/hdphoto" Target="../media/hdphoto6.wdp"/><Relationship Id="rId3" Type="http://schemas.openxmlformats.org/officeDocument/2006/relationships/image" Target="../media/image122.tiff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31.png"/><Relationship Id="rId10" Type="http://schemas.openxmlformats.org/officeDocument/2006/relationships/image" Target="../media/image128.png"/><Relationship Id="rId4" Type="http://schemas.openxmlformats.org/officeDocument/2006/relationships/image" Target="../media/image123.png"/><Relationship Id="rId9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26" Type="http://schemas.openxmlformats.org/officeDocument/2006/relationships/image" Target="../media/image154.png"/><Relationship Id="rId3" Type="http://schemas.openxmlformats.org/officeDocument/2006/relationships/image" Target="../media/image131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svg"/><Relationship Id="rId17" Type="http://schemas.openxmlformats.org/officeDocument/2006/relationships/image" Target="../media/image145.png"/><Relationship Id="rId25" Type="http://schemas.openxmlformats.org/officeDocument/2006/relationships/image" Target="../media/image15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4.sv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24" Type="http://schemas.openxmlformats.org/officeDocument/2006/relationships/image" Target="../media/image152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23" Type="http://schemas.openxmlformats.org/officeDocument/2006/relationships/image" Target="../media/image151.png"/><Relationship Id="rId28" Type="http://schemas.openxmlformats.org/officeDocument/2006/relationships/image" Target="../media/image156.png"/><Relationship Id="rId10" Type="http://schemas.openxmlformats.org/officeDocument/2006/relationships/image" Target="../media/image138.svg"/><Relationship Id="rId19" Type="http://schemas.openxmlformats.org/officeDocument/2006/relationships/image" Target="../media/image147.sv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svg"/><Relationship Id="rId22" Type="http://schemas.openxmlformats.org/officeDocument/2006/relationships/image" Target="../media/image150.png"/><Relationship Id="rId27" Type="http://schemas.openxmlformats.org/officeDocument/2006/relationships/image" Target="../media/image1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sv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svg"/><Relationship Id="rId4" Type="http://schemas.openxmlformats.org/officeDocument/2006/relationships/image" Target="../media/image158.svg"/><Relationship Id="rId9" Type="http://schemas.openxmlformats.org/officeDocument/2006/relationships/image" Target="../media/image1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ttaiwan.com/20200429nt21-covid-19-impact-global-it-spendin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18" Type="http://schemas.openxmlformats.org/officeDocument/2006/relationships/image" Target="../media/image19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17" Type="http://schemas.openxmlformats.org/officeDocument/2006/relationships/image" Target="../media/image19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10" Type="http://schemas.openxmlformats.org/officeDocument/2006/relationships/image" Target="../media/image186.png"/><Relationship Id="rId19" Type="http://schemas.openxmlformats.org/officeDocument/2006/relationships/image" Target="../media/image195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tiff"/><Relationship Id="rId13" Type="http://schemas.openxmlformats.org/officeDocument/2006/relationships/image" Target="../media/image206.png"/><Relationship Id="rId3" Type="http://schemas.openxmlformats.org/officeDocument/2006/relationships/image" Target="../media/image196.jpeg"/><Relationship Id="rId7" Type="http://schemas.openxmlformats.org/officeDocument/2006/relationships/image" Target="../media/image200.tiff"/><Relationship Id="rId12" Type="http://schemas.openxmlformats.org/officeDocument/2006/relationships/image" Target="../media/image20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9.tiff"/><Relationship Id="rId11" Type="http://schemas.openxmlformats.org/officeDocument/2006/relationships/image" Target="../media/image204.png"/><Relationship Id="rId5" Type="http://schemas.openxmlformats.org/officeDocument/2006/relationships/image" Target="../media/image198.tiff"/><Relationship Id="rId15" Type="http://schemas.openxmlformats.org/officeDocument/2006/relationships/image" Target="../media/image208.svg"/><Relationship Id="rId10" Type="http://schemas.openxmlformats.org/officeDocument/2006/relationships/image" Target="../media/image203.png"/><Relationship Id="rId4" Type="http://schemas.openxmlformats.org/officeDocument/2006/relationships/image" Target="../media/image197.jpeg"/><Relationship Id="rId9" Type="http://schemas.openxmlformats.org/officeDocument/2006/relationships/image" Target="../media/image202.tiff"/><Relationship Id="rId14" Type="http://schemas.openxmlformats.org/officeDocument/2006/relationships/image" Target="../media/image2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71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217.tiff"/><Relationship Id="rId4" Type="http://schemas.openxmlformats.org/officeDocument/2006/relationships/image" Target="../media/image2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tiff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10" Type="http://schemas.openxmlformats.org/officeDocument/2006/relationships/image" Target="../media/image224.png"/><Relationship Id="rId4" Type="http://schemas.openxmlformats.org/officeDocument/2006/relationships/image" Target="../media/image219.png"/><Relationship Id="rId9" Type="http://schemas.openxmlformats.org/officeDocument/2006/relationships/image" Target="../media/image2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9.sv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1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0.svg"/><Relationship Id="rId18" Type="http://schemas.openxmlformats.org/officeDocument/2006/relationships/image" Target="../media/image245.png"/><Relationship Id="rId26" Type="http://schemas.openxmlformats.org/officeDocument/2006/relationships/image" Target="../media/image253.png"/><Relationship Id="rId3" Type="http://schemas.openxmlformats.org/officeDocument/2006/relationships/image" Target="../media/image232.png"/><Relationship Id="rId21" Type="http://schemas.openxmlformats.org/officeDocument/2006/relationships/image" Target="../media/image248.tiff"/><Relationship Id="rId34" Type="http://schemas.openxmlformats.org/officeDocument/2006/relationships/image" Target="../media/image261.png"/><Relationship Id="rId7" Type="http://schemas.openxmlformats.org/officeDocument/2006/relationships/image" Target="../media/image236.png"/><Relationship Id="rId12" Type="http://schemas.openxmlformats.org/officeDocument/2006/relationships/image" Target="../media/image239.png"/><Relationship Id="rId17" Type="http://schemas.openxmlformats.org/officeDocument/2006/relationships/image" Target="../media/image244.png"/><Relationship Id="rId25" Type="http://schemas.openxmlformats.org/officeDocument/2006/relationships/image" Target="../media/image252.png"/><Relationship Id="rId33" Type="http://schemas.openxmlformats.org/officeDocument/2006/relationships/image" Target="../media/image26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43.png"/><Relationship Id="rId20" Type="http://schemas.openxmlformats.org/officeDocument/2006/relationships/image" Target="../media/image247.tiff"/><Relationship Id="rId29" Type="http://schemas.openxmlformats.org/officeDocument/2006/relationships/image" Target="../media/image25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5.svg"/><Relationship Id="rId11" Type="http://schemas.microsoft.com/office/2007/relationships/hdphoto" Target="../media/hdphoto8.wdp"/><Relationship Id="rId24" Type="http://schemas.openxmlformats.org/officeDocument/2006/relationships/image" Target="../media/image251.png"/><Relationship Id="rId32" Type="http://schemas.openxmlformats.org/officeDocument/2006/relationships/image" Target="../media/image259.png"/><Relationship Id="rId5" Type="http://schemas.openxmlformats.org/officeDocument/2006/relationships/image" Target="../media/image234.png"/><Relationship Id="rId15" Type="http://schemas.openxmlformats.org/officeDocument/2006/relationships/image" Target="../media/image242.png"/><Relationship Id="rId23" Type="http://schemas.openxmlformats.org/officeDocument/2006/relationships/image" Target="../media/image250.tiff"/><Relationship Id="rId28" Type="http://schemas.openxmlformats.org/officeDocument/2006/relationships/image" Target="../media/image255.tiff"/><Relationship Id="rId10" Type="http://schemas.openxmlformats.org/officeDocument/2006/relationships/image" Target="../media/image238.png"/><Relationship Id="rId19" Type="http://schemas.openxmlformats.org/officeDocument/2006/relationships/image" Target="../media/image246.png"/><Relationship Id="rId31" Type="http://schemas.openxmlformats.org/officeDocument/2006/relationships/image" Target="../media/image258.png"/><Relationship Id="rId4" Type="http://schemas.openxmlformats.org/officeDocument/2006/relationships/image" Target="../media/image233.svg"/><Relationship Id="rId9" Type="http://schemas.microsoft.com/office/2007/relationships/hdphoto" Target="../media/hdphoto7.wdp"/><Relationship Id="rId14" Type="http://schemas.openxmlformats.org/officeDocument/2006/relationships/image" Target="../media/image241.png"/><Relationship Id="rId22" Type="http://schemas.openxmlformats.org/officeDocument/2006/relationships/image" Target="../media/image249.tiff"/><Relationship Id="rId27" Type="http://schemas.openxmlformats.org/officeDocument/2006/relationships/image" Target="../media/image254.png"/><Relationship Id="rId30" Type="http://schemas.openxmlformats.org/officeDocument/2006/relationships/image" Target="../media/image257.png"/><Relationship Id="rId35" Type="http://schemas.openxmlformats.org/officeDocument/2006/relationships/image" Target="../media/image262.tiff"/><Relationship Id="rId8" Type="http://schemas.openxmlformats.org/officeDocument/2006/relationships/image" Target="../media/image23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sv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6.svg"/><Relationship Id="rId5" Type="http://schemas.openxmlformats.org/officeDocument/2006/relationships/image" Target="../media/image265.png"/><Relationship Id="rId4" Type="http://schemas.openxmlformats.org/officeDocument/2006/relationships/image" Target="../media/image264.svg"/><Relationship Id="rId9" Type="http://schemas.openxmlformats.org/officeDocument/2006/relationships/image" Target="../media/image2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13.png"/><Relationship Id="rId7" Type="http://schemas.openxmlformats.org/officeDocument/2006/relationships/image" Target="../media/image27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6.png"/><Relationship Id="rId7" Type="http://schemas.openxmlformats.org/officeDocument/2006/relationships/image" Target="../media/image279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8.tiff"/><Relationship Id="rId5" Type="http://schemas.openxmlformats.org/officeDocument/2006/relationships/image" Target="../media/image277.tiff"/><Relationship Id="rId4" Type="http://schemas.microsoft.com/office/2007/relationships/hdphoto" Target="../media/hdphoto9.wdp"/><Relationship Id="rId9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7" Type="http://schemas.openxmlformats.org/officeDocument/2006/relationships/image" Target="../media/image2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9.jpeg"/><Relationship Id="rId4" Type="http://schemas.openxmlformats.org/officeDocument/2006/relationships/image" Target="../media/image28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d.com/zh-hant/products/specifications/embedded/8191%2011961" TargetMode="External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A868C36-F2CD-4500-94EA-C8F7517BC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3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堅固耐用金屬製硬碟托盤，</a:t>
            </a:r>
            <a:b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輕易上手的 </a:t>
            </a:r>
            <a:r>
              <a:rPr lang="en" altLang="zh-TW">
                <a:latin typeface="Arial" panose="020B0604020202020204" pitchFamily="34" charset="0"/>
                <a:sym typeface="Arial" panose="020B0604020202020204" pitchFamily="34" charset="0"/>
              </a:rPr>
              <a:t>HDD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與 </a:t>
            </a:r>
            <a:r>
              <a:rPr lang="en" altLang="zh-TW">
                <a:latin typeface="Arial" panose="020B0604020202020204" pitchFamily="34" charset="0"/>
                <a:sym typeface="Arial" panose="020B0604020202020204" pitchFamily="34" charset="0"/>
              </a:rPr>
              <a:t>SSD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安裝</a:t>
            </a:r>
          </a:p>
        </p:txBody>
      </p:sp>
      <p:sp>
        <p:nvSpPr>
          <p:cNvPr id="35" name="矩形: 圓角 8">
            <a:extLst>
              <a:ext uri="{FF2B5EF4-FFF2-40B4-BE49-F238E27FC236}">
                <a16:creationId xmlns:a16="http://schemas.microsoft.com/office/drawing/2014/main" id="{0601C00F-EEB1-4F2C-8640-FEB9DF99A8E7}"/>
              </a:ext>
            </a:extLst>
          </p:cNvPr>
          <p:cNvSpPr/>
          <p:nvPr/>
        </p:nvSpPr>
        <p:spPr>
          <a:xfrm>
            <a:off x="3354724" y="2100345"/>
            <a:ext cx="5070161" cy="3949748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32E24CB-E761-496A-9505-B9CA1F25B2B4}"/>
              </a:ext>
            </a:extLst>
          </p:cNvPr>
          <p:cNvSpPr/>
          <p:nvPr/>
        </p:nvSpPr>
        <p:spPr>
          <a:xfrm>
            <a:off x="3354724" y="2952074"/>
            <a:ext cx="5070160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矩形: 圓角 8">
            <a:extLst>
              <a:ext uri="{FF2B5EF4-FFF2-40B4-BE49-F238E27FC236}">
                <a16:creationId xmlns:a16="http://schemas.microsoft.com/office/drawing/2014/main" id="{88C1CC85-6D5C-4790-A51B-8B099229AAD1}"/>
              </a:ext>
            </a:extLst>
          </p:cNvPr>
          <p:cNvSpPr/>
          <p:nvPr/>
        </p:nvSpPr>
        <p:spPr>
          <a:xfrm>
            <a:off x="201094" y="2100345"/>
            <a:ext cx="2928261" cy="3949748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矩形: 圓角化同側角落 11">
            <a:extLst>
              <a:ext uri="{FF2B5EF4-FFF2-40B4-BE49-F238E27FC236}">
                <a16:creationId xmlns:a16="http://schemas.microsoft.com/office/drawing/2014/main" id="{4E36C511-4F43-47B5-9267-F5F8183C610E}"/>
              </a:ext>
            </a:extLst>
          </p:cNvPr>
          <p:cNvSpPr/>
          <p:nvPr/>
        </p:nvSpPr>
        <p:spPr>
          <a:xfrm rot="10800000">
            <a:off x="879891" y="2089896"/>
            <a:ext cx="1703477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C4731AFB-C797-4079-8F6B-44D2E48CDFCE}"/>
              </a:ext>
            </a:extLst>
          </p:cNvPr>
          <p:cNvGrpSpPr/>
          <p:nvPr/>
        </p:nvGrpSpPr>
        <p:grpSpPr>
          <a:xfrm>
            <a:off x="879890" y="2113163"/>
            <a:ext cx="2064645" cy="523220"/>
            <a:chOff x="3497178" y="2518711"/>
            <a:chExt cx="2064645" cy="523220"/>
          </a:xfrm>
        </p:grpSpPr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7A4AA1E5-47FD-402A-A084-B5F72F00EB7A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  </a:t>
              </a:r>
              <a:r>
                <a:rPr lang="en-US" altLang="zh-TW" sz="28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zh-TW" altLang="en-US" sz="28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00DAFD42-8BF7-4C26-BB51-488558209237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79787CAF-E08D-4368-8F1F-8B473C77B93B}"/>
              </a:ext>
            </a:extLst>
          </p:cNvPr>
          <p:cNvSpPr/>
          <p:nvPr/>
        </p:nvSpPr>
        <p:spPr>
          <a:xfrm rot="10800000">
            <a:off x="4197994" y="2089896"/>
            <a:ext cx="3479590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E2FC750F-DF1E-44D2-8AC4-066BA253603E}"/>
              </a:ext>
            </a:extLst>
          </p:cNvPr>
          <p:cNvGrpSpPr/>
          <p:nvPr/>
        </p:nvGrpSpPr>
        <p:grpSpPr>
          <a:xfrm>
            <a:off x="5000491" y="2113163"/>
            <a:ext cx="2064645" cy="523220"/>
            <a:chOff x="3497178" y="2518711"/>
            <a:chExt cx="2064645" cy="523220"/>
          </a:xfrm>
        </p:grpSpPr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9364B37C-E6A6-4663-96DC-9031DA202533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  </a:t>
              </a:r>
              <a:r>
                <a:rPr lang="en-US" altLang="zh-TW" sz="28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TW" altLang="en-US" sz="28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52AE889D-9989-4206-A3CA-0CF48436A3B9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CA1491BF-F14C-4277-B32A-1CA66EE8E050}"/>
              </a:ext>
            </a:extLst>
          </p:cNvPr>
          <p:cNvSpPr/>
          <p:nvPr/>
        </p:nvSpPr>
        <p:spPr>
          <a:xfrm>
            <a:off x="6375383" y="3204670"/>
            <a:ext cx="1653377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2.5-inch HDD / SSD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F98FC18-2EFF-4798-9AEA-F0DFAF79BB65}"/>
              </a:ext>
            </a:extLst>
          </p:cNvPr>
          <p:cNvSpPr/>
          <p:nvPr/>
        </p:nvSpPr>
        <p:spPr>
          <a:xfrm>
            <a:off x="4035730" y="3171643"/>
            <a:ext cx="1230429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3.5-inch HDD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4" name="圖片 43" descr="一張含有 電腦, 鍵盤 的圖片&#10;&#10;自動產生的描述" hidden="1">
            <a:extLst>
              <a:ext uri="{FF2B5EF4-FFF2-40B4-BE49-F238E27FC236}">
                <a16:creationId xmlns:a16="http://schemas.microsoft.com/office/drawing/2014/main" id="{575C38A3-F6A3-4D59-83E7-3C27DCB5C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359"/>
          <a:stretch/>
        </p:blipFill>
        <p:spPr>
          <a:xfrm>
            <a:off x="4849451" y="3590853"/>
            <a:ext cx="1847682" cy="2152593"/>
          </a:xfrm>
          <a:prstGeom prst="rect">
            <a:avLst/>
          </a:prstGeom>
        </p:spPr>
      </p:pic>
      <p:pic>
        <p:nvPicPr>
          <p:cNvPr id="45" name="圖片 44" descr="一張含有 電腦, 桌 的圖片&#10;&#10;自動產生的描述" hidden="1">
            <a:extLst>
              <a:ext uri="{FF2B5EF4-FFF2-40B4-BE49-F238E27FC236}">
                <a16:creationId xmlns:a16="http://schemas.microsoft.com/office/drawing/2014/main" id="{4E05C1BD-202C-4E1A-8C45-A648D506C3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6460" y="3595828"/>
            <a:ext cx="1689551" cy="2159330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26F6FF02-26AC-4926-BFF4-F9CEEA0F45E7}"/>
              </a:ext>
            </a:extLst>
          </p:cNvPr>
          <p:cNvSpPr/>
          <p:nvPr/>
        </p:nvSpPr>
        <p:spPr>
          <a:xfrm>
            <a:off x="201092" y="2935721"/>
            <a:ext cx="2928261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9" name="矩形: 圓角 8">
            <a:extLst>
              <a:ext uri="{FF2B5EF4-FFF2-40B4-BE49-F238E27FC236}">
                <a16:creationId xmlns:a16="http://schemas.microsoft.com/office/drawing/2014/main" id="{8CD9B411-90A3-49C6-87B0-8577B502D863}"/>
              </a:ext>
            </a:extLst>
          </p:cNvPr>
          <p:cNvSpPr/>
          <p:nvPr/>
        </p:nvSpPr>
        <p:spPr>
          <a:xfrm>
            <a:off x="8650255" y="2100344"/>
            <a:ext cx="3204094" cy="3949748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矩形: 圓角化同側角落 49">
            <a:extLst>
              <a:ext uri="{FF2B5EF4-FFF2-40B4-BE49-F238E27FC236}">
                <a16:creationId xmlns:a16="http://schemas.microsoft.com/office/drawing/2014/main" id="{708270A9-33C2-4BA2-ACBD-B351BB898A4F}"/>
              </a:ext>
            </a:extLst>
          </p:cNvPr>
          <p:cNvSpPr/>
          <p:nvPr/>
        </p:nvSpPr>
        <p:spPr>
          <a:xfrm rot="10800000">
            <a:off x="9493525" y="2089895"/>
            <a:ext cx="1703477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26F79335-63E8-40DA-B1D7-F1D8A4E8A674}"/>
              </a:ext>
            </a:extLst>
          </p:cNvPr>
          <p:cNvGrpSpPr/>
          <p:nvPr/>
        </p:nvGrpSpPr>
        <p:grpSpPr>
          <a:xfrm>
            <a:off x="9493524" y="2113162"/>
            <a:ext cx="2064645" cy="523220"/>
            <a:chOff x="3497178" y="2518711"/>
            <a:chExt cx="2064645" cy="523220"/>
          </a:xfrm>
        </p:grpSpPr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A0E47757-6040-4C73-9B02-6BFC57825E45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  </a:t>
              </a:r>
              <a:r>
                <a:rPr lang="en-US" altLang="zh-TW" sz="2800" b="1">
                  <a:solidFill>
                    <a:srgbClr val="00B0F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TW" altLang="en-US" sz="2800" b="1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029B84A9-BA9A-4CFD-AFB8-91E528D7467F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B0A4C6D2-D2AD-4F98-8F94-66F6CA0278EB}"/>
              </a:ext>
            </a:extLst>
          </p:cNvPr>
          <p:cNvSpPr/>
          <p:nvPr/>
        </p:nvSpPr>
        <p:spPr>
          <a:xfrm>
            <a:off x="8650253" y="2935720"/>
            <a:ext cx="3204093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7" name="圖片 56" descr="一張含有 桌, 床 的圖片&#10;&#10;自動產生的描述">
            <a:extLst>
              <a:ext uri="{FF2B5EF4-FFF2-40B4-BE49-F238E27FC236}">
                <a16:creationId xmlns:a16="http://schemas.microsoft.com/office/drawing/2014/main" id="{37607DDA-92A3-4BF3-AE98-69CFC3D7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5" t="1352" r="3231" b="1352"/>
          <a:stretch/>
        </p:blipFill>
        <p:spPr>
          <a:xfrm>
            <a:off x="394139" y="3432999"/>
            <a:ext cx="2547042" cy="2024070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81073269-6BA8-484D-BE79-465EB3FE0B67}"/>
              </a:ext>
            </a:extLst>
          </p:cNvPr>
          <p:cNvGrpSpPr/>
          <p:nvPr/>
        </p:nvGrpSpPr>
        <p:grpSpPr>
          <a:xfrm>
            <a:off x="8788400" y="3619113"/>
            <a:ext cx="2851497" cy="1822326"/>
            <a:chOff x="8907517" y="3731129"/>
            <a:chExt cx="2238704" cy="1430704"/>
          </a:xfrm>
        </p:grpSpPr>
        <p:pic>
          <p:nvPicPr>
            <p:cNvPr id="59" name="圖片 58" descr="一張含有 桌, 電腦 的圖片&#10;&#10;自動產生的描述">
              <a:extLst>
                <a:ext uri="{FF2B5EF4-FFF2-40B4-BE49-F238E27FC236}">
                  <a16:creationId xmlns:a16="http://schemas.microsoft.com/office/drawing/2014/main" id="{8136C858-58C3-4B29-8665-339695EA7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7517" y="3731129"/>
              <a:ext cx="1119352" cy="1429544"/>
            </a:xfrm>
            <a:prstGeom prst="rect">
              <a:avLst/>
            </a:prstGeom>
          </p:spPr>
        </p:pic>
        <p:pic>
          <p:nvPicPr>
            <p:cNvPr id="60" name="圖片 59" descr="一張含有 桌, 電腦 的圖片&#10;&#10;自動產生的描述">
              <a:extLst>
                <a:ext uri="{FF2B5EF4-FFF2-40B4-BE49-F238E27FC236}">
                  <a16:creationId xmlns:a16="http://schemas.microsoft.com/office/drawing/2014/main" id="{81EF3027-3E0A-492B-A60A-61179F598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6869" y="3731129"/>
              <a:ext cx="1119352" cy="1430704"/>
            </a:xfrm>
            <a:prstGeom prst="rect">
              <a:avLst/>
            </a:prstGeom>
          </p:spPr>
        </p:pic>
      </p:grpSp>
      <p:pic>
        <p:nvPicPr>
          <p:cNvPr id="4" name="圖片 3" descr="一張含有 電腦, 桌 的圖片&#10;&#10;自動產生的描述">
            <a:extLst>
              <a:ext uri="{FF2B5EF4-FFF2-40B4-BE49-F238E27FC236}">
                <a16:creationId xmlns:a16="http://schemas.microsoft.com/office/drawing/2014/main" id="{1ADB23FB-5EE2-43B9-892A-58AC4A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480" y="3619113"/>
            <a:ext cx="1849182" cy="2132540"/>
          </a:xfrm>
          <a:prstGeom prst="rect">
            <a:avLst/>
          </a:prstGeom>
        </p:spPr>
      </p:pic>
      <p:pic>
        <p:nvPicPr>
          <p:cNvPr id="6" name="圖片 5" descr="一張含有 電腦 的圖片&#10;&#10;自動產生的描述">
            <a:extLst>
              <a:ext uri="{FF2B5EF4-FFF2-40B4-BE49-F238E27FC236}">
                <a16:creationId xmlns:a16="http://schemas.microsoft.com/office/drawing/2014/main" id="{3B230C0F-D237-4D7B-ACC5-654A970F1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8400" y="3445982"/>
            <a:ext cx="1849184" cy="236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8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 descr="一張含有 標誌 的圖片&#10;&#10;自動產生的描述" hidden="1">
            <a:extLst>
              <a:ext uri="{FF2B5EF4-FFF2-40B4-BE49-F238E27FC236}">
                <a16:creationId xmlns:a16="http://schemas.microsoft.com/office/drawing/2014/main" id="{9DC16040-E627-4A78-B51D-B3BAA749B6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02" y="3198607"/>
            <a:ext cx="10972800" cy="2717194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A478D7DC-C900-4287-BDC4-F5570047E0E1}"/>
              </a:ext>
            </a:extLst>
          </p:cNvPr>
          <p:cNvGrpSpPr/>
          <p:nvPr/>
        </p:nvGrpSpPr>
        <p:grpSpPr>
          <a:xfrm>
            <a:off x="-334541" y="2732908"/>
            <a:ext cx="10689274" cy="2599165"/>
            <a:chOff x="-260500" y="3358726"/>
            <a:chExt cx="11711387" cy="2847698"/>
          </a:xfrm>
        </p:grpSpPr>
        <p:pic>
          <p:nvPicPr>
            <p:cNvPr id="90" name="圖片 89">
              <a:extLst>
                <a:ext uri="{FF2B5EF4-FFF2-40B4-BE49-F238E27FC236}">
                  <a16:creationId xmlns:a16="http://schemas.microsoft.com/office/drawing/2014/main" id="{7EF78ECF-F438-4A76-B758-9055BEBA6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-260500" y="5616784"/>
              <a:ext cx="11711387" cy="589640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74F3C6D4-556E-4EB1-9D19-3EB02F1CE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3422" y="3358726"/>
              <a:ext cx="9076431" cy="2602411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8/12/16-bay TS-x73AU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後方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I/O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配置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91F53AF-A072-4115-831E-1E5190322FA2}"/>
              </a:ext>
            </a:extLst>
          </p:cNvPr>
          <p:cNvSpPr/>
          <p:nvPr/>
        </p:nvSpPr>
        <p:spPr>
          <a:xfrm>
            <a:off x="6305744" y="5107798"/>
            <a:ext cx="24188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Type-A: </a:t>
            </a:r>
          </a:p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 x USB 3.2 Gen2 10Gb/s + 1 x USB 3.2 Gen1 5Gb/s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B432C9C-2E82-9744-A9E2-DD473622F294}"/>
              </a:ext>
            </a:extLst>
          </p:cNvPr>
          <p:cNvSpPr/>
          <p:nvPr/>
        </p:nvSpPr>
        <p:spPr>
          <a:xfrm>
            <a:off x="2694823" y="1843472"/>
            <a:ext cx="3221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 x 2.5G/1G/100M RJ45 </a:t>
            </a:r>
            <a:r>
              <a:rPr lang="zh-CN" altLang="en-US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埠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5ADB174B-DBEB-49BF-80AC-89F11F09C1AB}"/>
              </a:ext>
            </a:extLst>
          </p:cNvPr>
          <p:cNvGrpSpPr/>
          <p:nvPr/>
        </p:nvGrpSpPr>
        <p:grpSpPr>
          <a:xfrm>
            <a:off x="6017527" y="1760192"/>
            <a:ext cx="2995252" cy="819892"/>
            <a:chOff x="8936914" y="1903840"/>
            <a:chExt cx="2995252" cy="81989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4C5D3E0-61E8-CA43-81B5-06B9F1D81390}"/>
                </a:ext>
              </a:extLst>
            </p:cNvPr>
            <p:cNvSpPr/>
            <p:nvPr/>
          </p:nvSpPr>
          <p:spPr>
            <a:xfrm>
              <a:off x="8936914" y="1903840"/>
              <a:ext cx="28040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AC 100-240V </a:t>
              </a:r>
              <a:r>
                <a:rPr lang="zh-TW" altLang="en-US" b="1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電源輸入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B8CF2E62-C12A-5D4B-B642-162429C9E2EE}"/>
                </a:ext>
              </a:extLst>
            </p:cNvPr>
            <p:cNvSpPr/>
            <p:nvPr/>
          </p:nvSpPr>
          <p:spPr>
            <a:xfrm>
              <a:off x="8938183" y="2200512"/>
              <a:ext cx="299398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TS-873AU-RP, TS-1273AU-RP, </a:t>
              </a:r>
            </a:p>
            <a:p>
              <a:r>
                <a:rPr lang="en-US" altLang="zh-TW" sz="140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TS-1673AU-RP </a:t>
              </a:r>
              <a:r>
                <a:rPr lang="zh-CN" altLang="en-US" sz="1400"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具雙電源備援設計</a:t>
              </a:r>
              <a:endPara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7D95271F-B4A1-3048-82E6-FE1FD075E141}"/>
              </a:ext>
            </a:extLst>
          </p:cNvPr>
          <p:cNvSpPr/>
          <p:nvPr/>
        </p:nvSpPr>
        <p:spPr>
          <a:xfrm>
            <a:off x="4631267" y="5116303"/>
            <a:ext cx="164571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Type-C</a:t>
            </a: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</a:t>
            </a:r>
          </a:p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 x USB 3.2 Gen2 10Gb/s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582452A-B6E0-4842-84E6-1596CC584516}"/>
              </a:ext>
            </a:extLst>
          </p:cNvPr>
          <p:cNvSpPr/>
          <p:nvPr/>
        </p:nvSpPr>
        <p:spPr>
          <a:xfrm>
            <a:off x="9011283" y="2471213"/>
            <a:ext cx="1034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TS-873AU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0040DB2-45CC-264D-902B-41B752822C64}"/>
              </a:ext>
            </a:extLst>
          </p:cNvPr>
          <p:cNvSpPr/>
          <p:nvPr/>
        </p:nvSpPr>
        <p:spPr>
          <a:xfrm>
            <a:off x="9011283" y="3658961"/>
            <a:ext cx="1288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TS-873AU-RP</a:t>
            </a: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B5A77E7E-A29D-48B5-970B-11CC4CF9A1F7}"/>
              </a:ext>
            </a:extLst>
          </p:cNvPr>
          <p:cNvCxnSpPr>
            <a:cxnSpLocks/>
            <a:endCxn id="65" idx="0"/>
          </p:cNvCxnSpPr>
          <p:nvPr/>
        </p:nvCxnSpPr>
        <p:spPr>
          <a:xfrm>
            <a:off x="7890355" y="2673992"/>
            <a:ext cx="0" cy="840313"/>
          </a:xfrm>
          <a:prstGeom prst="line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矩形 64">
            <a:extLst>
              <a:ext uri="{FF2B5EF4-FFF2-40B4-BE49-F238E27FC236}">
                <a16:creationId xmlns:a16="http://schemas.microsoft.com/office/drawing/2014/main" id="{3D7084E3-5778-4159-9F3E-31536ED5B631}"/>
              </a:ext>
            </a:extLst>
          </p:cNvPr>
          <p:cNvSpPr/>
          <p:nvPr/>
        </p:nvSpPr>
        <p:spPr>
          <a:xfrm>
            <a:off x="7201070" y="3514305"/>
            <a:ext cx="1378570" cy="1467485"/>
          </a:xfrm>
          <a:prstGeom prst="rect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9D5BE773-315E-41C1-B8AE-F7C050718019}"/>
              </a:ext>
            </a:extLst>
          </p:cNvPr>
          <p:cNvCxnSpPr>
            <a:cxnSpLocks/>
            <a:endCxn id="71" idx="0"/>
          </p:cNvCxnSpPr>
          <p:nvPr/>
        </p:nvCxnSpPr>
        <p:spPr>
          <a:xfrm>
            <a:off x="5074920" y="2242262"/>
            <a:ext cx="0" cy="2056689"/>
          </a:xfrm>
          <a:prstGeom prst="line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1" name="矩形 70">
            <a:extLst>
              <a:ext uri="{FF2B5EF4-FFF2-40B4-BE49-F238E27FC236}">
                <a16:creationId xmlns:a16="http://schemas.microsoft.com/office/drawing/2014/main" id="{8D1EFE50-C994-4C23-A6A4-FADEE6642A94}"/>
              </a:ext>
            </a:extLst>
          </p:cNvPr>
          <p:cNvSpPr/>
          <p:nvPr/>
        </p:nvSpPr>
        <p:spPr>
          <a:xfrm>
            <a:off x="4668520" y="4298951"/>
            <a:ext cx="812800" cy="256010"/>
          </a:xfrm>
          <a:prstGeom prst="rect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28DCCF2B-7DDE-4249-92F9-A1F245008079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5073990" y="4886260"/>
            <a:ext cx="930" cy="265290"/>
          </a:xfrm>
          <a:prstGeom prst="straightConnector1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88A08972-68CD-4881-B204-ACA169A15769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5481320" y="4638510"/>
            <a:ext cx="1394308" cy="469288"/>
          </a:xfrm>
          <a:prstGeom prst="bentConnector3">
            <a:avLst>
              <a:gd name="adj1" fmla="val 98958"/>
            </a:avLst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C6E74711-BBB4-354C-9433-45354405DF12}"/>
              </a:ext>
            </a:extLst>
          </p:cNvPr>
          <p:cNvSpPr/>
          <p:nvPr/>
        </p:nvSpPr>
        <p:spPr>
          <a:xfrm>
            <a:off x="519881" y="5125303"/>
            <a:ext cx="390877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PCIe 3.0 (Gen3) </a:t>
            </a:r>
            <a:r>
              <a:rPr lang="zh-CN" altLang="en-US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擴充插槽</a:t>
            </a:r>
            <a:endParaRPr lang="en-US" altLang="zh-CN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16000" indent="-171450">
              <a:buFont typeface="Arial" panose="020B0604020202020204" pitchFamily="34" charset="0"/>
              <a:buChar char="•"/>
            </a:pP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TS-1273AU-RP  &amp; TS-1673AU-RP: </a:t>
            </a:r>
          </a:p>
          <a:p>
            <a:pPr marL="44550"/>
            <a:r>
              <a:rPr lang="en-US" altLang="zh-CN" sz="1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   </a:t>
            </a:r>
            <a:r>
              <a:rPr lang="zh-CN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出貨搭載</a:t>
            </a:r>
            <a:r>
              <a:rPr lang="en-US" altLang="zh-CN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2 x PCIe Gen3 x4 </a:t>
            </a:r>
            <a:r>
              <a:rPr lang="zh-CN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擴充槽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，可再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</a:p>
          <a:p>
            <a:pPr marL="44550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   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購買配件更換為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1 x PCIe Gen3 x8 </a:t>
            </a:r>
            <a:r>
              <a:rPr lang="zh-CN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插槽數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。</a:t>
            </a:r>
            <a:endParaRPr lang="en-US" altLang="zh-TW" sz="14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16000" indent="-171450">
              <a:buFont typeface="Arial" panose="020B0604020202020204" pitchFamily="34" charset="0"/>
              <a:buChar char="•"/>
            </a:pPr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TS-873AU/TS-873AU-RP: </a:t>
            </a:r>
          </a:p>
          <a:p>
            <a:pPr marL="216000"/>
            <a:r>
              <a:rPr lang="zh-CN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出貨搭載</a:t>
            </a:r>
            <a:r>
              <a:rPr lang="en-US" altLang="zh-CN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1 x PCIe Gen3 x8 </a:t>
            </a:r>
            <a:r>
              <a:rPr lang="zh-CN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擴充槽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，可再購買配件更換為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2 x PCIe Gen3 x4 </a:t>
            </a:r>
            <a:r>
              <a:rPr lang="zh-CN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插槽數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。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1" name="接點: 肘形 57">
            <a:extLst>
              <a:ext uri="{FF2B5EF4-FFF2-40B4-BE49-F238E27FC236}">
                <a16:creationId xmlns:a16="http://schemas.microsoft.com/office/drawing/2014/main" id="{1AFAD46B-6C86-304D-B771-C200FBEBB7EF}"/>
              </a:ext>
            </a:extLst>
          </p:cNvPr>
          <p:cNvCxnSpPr>
            <a:cxnSpLocks/>
            <a:stCxn id="57" idx="2"/>
          </p:cNvCxnSpPr>
          <p:nvPr/>
        </p:nvCxnSpPr>
        <p:spPr>
          <a:xfrm>
            <a:off x="1802297" y="4613398"/>
            <a:ext cx="0" cy="494795"/>
          </a:xfrm>
          <a:prstGeom prst="straightConnector1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9" name="矩形 38">
            <a:extLst>
              <a:ext uri="{FF2B5EF4-FFF2-40B4-BE49-F238E27FC236}">
                <a16:creationId xmlns:a16="http://schemas.microsoft.com/office/drawing/2014/main" id="{8F860298-307D-4AC1-B82B-F2DD5FF99A20}"/>
              </a:ext>
            </a:extLst>
          </p:cNvPr>
          <p:cNvSpPr/>
          <p:nvPr/>
        </p:nvSpPr>
        <p:spPr>
          <a:xfrm>
            <a:off x="4668520" y="4554960"/>
            <a:ext cx="812800" cy="167099"/>
          </a:xfrm>
          <a:prstGeom prst="rect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EFAEE0A-850C-45F9-A897-F88C23A24F23}"/>
              </a:ext>
            </a:extLst>
          </p:cNvPr>
          <p:cNvSpPr/>
          <p:nvPr/>
        </p:nvSpPr>
        <p:spPr>
          <a:xfrm>
            <a:off x="4668520" y="4719161"/>
            <a:ext cx="812800" cy="167099"/>
          </a:xfrm>
          <a:prstGeom prst="rect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58A86E1B-D397-4132-8E9F-09030A1D4D9C}"/>
              </a:ext>
            </a:extLst>
          </p:cNvPr>
          <p:cNvSpPr/>
          <p:nvPr/>
        </p:nvSpPr>
        <p:spPr>
          <a:xfrm>
            <a:off x="1062223" y="3555589"/>
            <a:ext cx="1480148" cy="1057809"/>
          </a:xfrm>
          <a:prstGeom prst="rect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EB9C447-8AA6-6349-BB46-D721F3636E1A}"/>
              </a:ext>
            </a:extLst>
          </p:cNvPr>
          <p:cNvSpPr/>
          <p:nvPr/>
        </p:nvSpPr>
        <p:spPr>
          <a:xfrm>
            <a:off x="9011283" y="4830799"/>
            <a:ext cx="14090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TS-1273AU-RP</a:t>
            </a: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6C5DE42F-51FB-E642-9614-B048ED7605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283" y="5138796"/>
            <a:ext cx="3166519" cy="82783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27FDBDE-5DFA-4BEA-A057-1FF4B7808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3367" y="2771435"/>
            <a:ext cx="3198634" cy="81569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DD6F4C5-47E9-4EC3-AA04-1380FBD24E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283" y="3936323"/>
            <a:ext cx="3179494" cy="853276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1E723A58-7D65-FD49-9490-1285A378D08C}"/>
              </a:ext>
            </a:extLst>
          </p:cNvPr>
          <p:cNvSpPr/>
          <p:nvPr/>
        </p:nvSpPr>
        <p:spPr>
          <a:xfrm>
            <a:off x="946440" y="2396993"/>
            <a:ext cx="24114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TS-1673AU-RP</a:t>
            </a:r>
          </a:p>
        </p:txBody>
      </p:sp>
    </p:spTree>
    <p:extLst>
      <p:ext uri="{BB962C8B-B14F-4D97-AF65-F5344CB8AC3E}">
        <p14:creationId xmlns:p14="http://schemas.microsoft.com/office/powerpoint/2010/main" val="2943116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D8ADDBF-0154-42DC-988F-B0EA0A07CD36}"/>
              </a:ext>
            </a:extLst>
          </p:cNvPr>
          <p:cNvSpPr/>
          <p:nvPr/>
        </p:nvSpPr>
        <p:spPr>
          <a:xfrm rot="16200000">
            <a:off x="2793144" y="-3561610"/>
            <a:ext cx="4141917" cy="17276868"/>
          </a:xfrm>
          <a:prstGeom prst="rect">
            <a:avLst/>
          </a:prstGeom>
          <a:gradFill flip="none" rotWithShape="1">
            <a:gsLst>
              <a:gs pos="70997">
                <a:srgbClr val="0070C0"/>
              </a:gs>
              <a:gs pos="40996">
                <a:schemeClr val="accent1"/>
              </a:gs>
              <a:gs pos="0">
                <a:schemeClr val="accent1">
                  <a:lumMod val="75000"/>
                  <a:alpha val="0"/>
                </a:schemeClr>
              </a:gs>
              <a:gs pos="100000">
                <a:schemeClr val="tx2">
                  <a:lumMod val="50000"/>
                  <a:alpha val="9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B12217F-8580-45F5-8686-0C86D7A2BF16}"/>
              </a:ext>
            </a:extLst>
          </p:cNvPr>
          <p:cNvGrpSpPr/>
          <p:nvPr/>
        </p:nvGrpSpPr>
        <p:grpSpPr>
          <a:xfrm>
            <a:off x="0" y="2972069"/>
            <a:ext cx="5352910" cy="3885932"/>
            <a:chOff x="-211209" y="2716081"/>
            <a:chExt cx="5705533" cy="4141918"/>
          </a:xfrm>
        </p:grpSpPr>
        <p:pic>
          <p:nvPicPr>
            <p:cNvPr id="7" name="圖片 6" descr="一張含有 電子用品, 電路 的圖片&#10;&#10;描述是以非常高的可信度產生">
              <a:extLst>
                <a:ext uri="{FF2B5EF4-FFF2-40B4-BE49-F238E27FC236}">
                  <a16:creationId xmlns:a16="http://schemas.microsoft.com/office/drawing/2014/main" id="{01DF78C4-4D59-4402-9141-498245F0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211209" y="2716081"/>
              <a:ext cx="5705533" cy="4141918"/>
            </a:xfrm>
            <a:prstGeom prst="rect">
              <a:avLst/>
            </a:prstGeom>
            <a:effectLst>
              <a:softEdge rad="165100"/>
            </a:effectLst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8F953689-8197-4E82-96C1-E46724CFD94A}"/>
                </a:ext>
              </a:extLst>
            </p:cNvPr>
            <p:cNvGrpSpPr/>
            <p:nvPr/>
          </p:nvGrpSpPr>
          <p:grpSpPr>
            <a:xfrm>
              <a:off x="864154" y="4576449"/>
              <a:ext cx="2512493" cy="1564008"/>
              <a:chOff x="864154" y="4576449"/>
              <a:chExt cx="2512493" cy="1564008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EC89EA0-8BA8-4EE6-83A0-CCF39CDF9EAF}"/>
                  </a:ext>
                </a:extLst>
              </p:cNvPr>
              <p:cNvSpPr/>
              <p:nvPr/>
            </p:nvSpPr>
            <p:spPr>
              <a:xfrm>
                <a:off x="864154" y="5742973"/>
                <a:ext cx="1259777" cy="397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effectLst>
                      <a:outerShdw blurRad="63500" dist="63500" dir="4200000" sx="112000" sy="112000" algn="ctr" rotWithShape="0">
                        <a:srgbClr val="000000">
                          <a:alpha val="91000"/>
                        </a:srgbClr>
                      </a:outerShdw>
                    </a:effectLst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2.5GbE </a:t>
                </a:r>
                <a:endParaRPr lang="zh-TW" altLang="en-US">
                  <a:solidFill>
                    <a:schemeClr val="bg1"/>
                  </a:solidFill>
                  <a:effectLst>
                    <a:outerShdw blurRad="63500" dist="63500" dir="4200000" sx="112000" sy="112000" algn="ctr" rotWithShape="0">
                      <a:srgbClr val="000000">
                        <a:alpha val="91000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4B70ACD-44C8-4DF6-B054-04168191BA17}"/>
                  </a:ext>
                </a:extLst>
              </p:cNvPr>
              <p:cNvSpPr/>
              <p:nvPr/>
            </p:nvSpPr>
            <p:spPr>
              <a:xfrm>
                <a:off x="2116870" y="4576449"/>
                <a:ext cx="1259777" cy="3974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effectLst>
                      <a:outerShdw blurRad="63500" dist="63500" dir="4200000" sx="112000" sy="112000" algn="ctr" rotWithShape="0">
                        <a:srgbClr val="000000">
                          <a:alpha val="91000"/>
                        </a:srgbClr>
                      </a:outerShdw>
                    </a:effectLst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2.5GbE </a:t>
                </a:r>
                <a:endParaRPr lang="zh-TW" altLang="en-US">
                  <a:solidFill>
                    <a:schemeClr val="bg1"/>
                  </a:solidFill>
                  <a:effectLst>
                    <a:outerShdw blurRad="63500" dist="63500" dir="4200000" sx="112000" sy="112000" algn="ctr" rotWithShape="0">
                      <a:srgbClr val="000000">
                        <a:alpha val="91000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4700"/>
              </a:lnSpc>
            </a:pP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TS-x73AU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內建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雙 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2.5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GbE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與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 PCIe Gen3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擴充槽</a:t>
            </a:r>
            <a:b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以應付未來大檔與多人密集傳輸需求</a:t>
            </a:r>
            <a:endParaRPr lang="zh-TW" alt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75347CC-1DB1-B749-8BE8-79707FEBB2F4}"/>
              </a:ext>
            </a:extLst>
          </p:cNvPr>
          <p:cNvSpPr/>
          <p:nvPr/>
        </p:nvSpPr>
        <p:spPr>
          <a:xfrm>
            <a:off x="609600" y="1874305"/>
            <a:ext cx="11004448" cy="884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不用再被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1GbE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綁住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效能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!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也不用再去研究如何可以自己安裝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2.5GbE USB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網卡驅動程式到它牌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NAS!! TS-x73AU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直接內建雙獨立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 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網卡，提供更快、更順暢的網路傳輸體驗。 獨立的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 IC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可降低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CPU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負載並提供上乘的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TCP / UDP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傳輸量，讓多人連線執行得更加流暢。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擴充槽強勢支援多種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網路與儲存擴充配件多元應用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圓角矩形 53">
            <a:extLst>
              <a:ext uri="{FF2B5EF4-FFF2-40B4-BE49-F238E27FC236}">
                <a16:creationId xmlns:a16="http://schemas.microsoft.com/office/drawing/2014/main" id="{102FB2C8-5724-4BD3-93B8-361361198AF5}"/>
              </a:ext>
            </a:extLst>
          </p:cNvPr>
          <p:cNvSpPr/>
          <p:nvPr/>
        </p:nvSpPr>
        <p:spPr>
          <a:xfrm>
            <a:off x="392702" y="3251086"/>
            <a:ext cx="3943243" cy="465252"/>
          </a:xfrm>
          <a:prstGeom prst="roundRect">
            <a:avLst>
              <a:gd name="adj" fmla="val 10545"/>
            </a:avLst>
          </a:prstGeom>
          <a:solidFill>
            <a:schemeClr val="bg1">
              <a:alpha val="76000"/>
            </a:schemeClr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ts val="3000"/>
              </a:lnSpc>
            </a:pPr>
            <a:endParaRPr lang="zh-TW" altLang="en-US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1" name="圓角矩形 53">
            <a:extLst>
              <a:ext uri="{FF2B5EF4-FFF2-40B4-BE49-F238E27FC236}">
                <a16:creationId xmlns:a16="http://schemas.microsoft.com/office/drawing/2014/main" id="{103D2508-A4DE-45B4-B2D0-0F9ABB8D2191}"/>
              </a:ext>
            </a:extLst>
          </p:cNvPr>
          <p:cNvSpPr/>
          <p:nvPr/>
        </p:nvSpPr>
        <p:spPr>
          <a:xfrm>
            <a:off x="392702" y="3855194"/>
            <a:ext cx="3943243" cy="464778"/>
          </a:xfrm>
          <a:prstGeom prst="roundRect">
            <a:avLst>
              <a:gd name="adj" fmla="val 10545"/>
            </a:avLst>
          </a:prstGeom>
          <a:solidFill>
            <a:schemeClr val="bg1">
              <a:alpha val="76000"/>
            </a:schemeClr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ts val="3000"/>
              </a:lnSpc>
            </a:pPr>
            <a:endParaRPr lang="zh-TW" altLang="en-US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FC6B218-B263-F245-A482-C5B7217F489A}"/>
              </a:ext>
            </a:extLst>
          </p:cNvPr>
          <p:cNvSpPr/>
          <p:nvPr/>
        </p:nvSpPr>
        <p:spPr>
          <a:xfrm>
            <a:off x="553046" y="3887528"/>
            <a:ext cx="3757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 </a:t>
            </a:r>
            <a:r>
              <a:rPr lang="en" altLang="zh-TW"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TCP </a:t>
            </a:r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和 </a:t>
            </a:r>
            <a:r>
              <a:rPr lang="en" altLang="zh-TW"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UDP</a:t>
            </a:r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，適合多人連接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5AD0BF-CFBD-D949-AD59-23DC5E716E37}"/>
              </a:ext>
            </a:extLst>
          </p:cNvPr>
          <p:cNvSpPr/>
          <p:nvPr/>
        </p:nvSpPr>
        <p:spPr>
          <a:xfrm>
            <a:off x="743546" y="3286445"/>
            <a:ext cx="3278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更低的 </a:t>
            </a:r>
            <a:r>
              <a:rPr lang="en" altLang="zh-TW"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CPU </a:t>
            </a:r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資源佔用</a:t>
            </a: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C1AB678F-0BEF-0143-B6B2-AABBB5200E7C}"/>
              </a:ext>
            </a:extLst>
          </p:cNvPr>
          <p:cNvCxnSpPr>
            <a:cxnSpLocks/>
          </p:cNvCxnSpPr>
          <p:nvPr/>
        </p:nvCxnSpPr>
        <p:spPr>
          <a:xfrm>
            <a:off x="8964846" y="4564955"/>
            <a:ext cx="4788" cy="669534"/>
          </a:xfrm>
          <a:prstGeom prst="line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B7235571-2BBE-5948-9E30-1C456C5446A2}"/>
              </a:ext>
            </a:extLst>
          </p:cNvPr>
          <p:cNvSpPr/>
          <p:nvPr/>
        </p:nvSpPr>
        <p:spPr>
          <a:xfrm>
            <a:off x="8999802" y="4648466"/>
            <a:ext cx="19287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iSCSI 2.5GbE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連接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4DE7739-2943-8E48-9A37-8BC02A41AED1}"/>
              </a:ext>
            </a:extLst>
          </p:cNvPr>
          <p:cNvSpPr/>
          <p:nvPr/>
        </p:nvSpPr>
        <p:spPr>
          <a:xfrm>
            <a:off x="5352910" y="3309314"/>
            <a:ext cx="2450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大容量空間，安裝許多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軟體與儲存公司資料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也不怕伺服器空間爆掉</a:t>
            </a:r>
          </a:p>
        </p:txBody>
      </p:sp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9C7EF1D3-CABE-544B-879B-51C6904C78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409" y="2897314"/>
            <a:ext cx="2208392" cy="2208392"/>
          </a:xfrm>
          <a:prstGeom prst="rect">
            <a:avLst/>
          </a:prstGeom>
        </p:spPr>
      </p:pic>
      <p:sp>
        <p:nvSpPr>
          <p:cNvPr id="22" name="TextBox 30">
            <a:extLst>
              <a:ext uri="{FF2B5EF4-FFF2-40B4-BE49-F238E27FC236}">
                <a16:creationId xmlns:a16="http://schemas.microsoft.com/office/drawing/2014/main" id="{AB20567B-8E19-B04A-8583-057403292C95}"/>
              </a:ext>
            </a:extLst>
          </p:cNvPr>
          <p:cNvSpPr txBox="1"/>
          <p:nvPr/>
        </p:nvSpPr>
        <p:spPr>
          <a:xfrm>
            <a:off x="8161581" y="6206068"/>
            <a:ext cx="1606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TS-1273AU-RP</a:t>
            </a:r>
          </a:p>
        </p:txBody>
      </p:sp>
      <p:pic>
        <p:nvPicPr>
          <p:cNvPr id="23" name="圖片 22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8927D1E2-E073-41C1-A865-B8FCEAE30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4563" y="4966377"/>
            <a:ext cx="5561394" cy="1218428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D3BB8683-BC38-48BE-A55A-E6E06AD48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5107" y="3575340"/>
            <a:ext cx="1139477" cy="9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80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97165" y="6031826"/>
            <a:ext cx="4913620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測試環境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b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| 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1273AU-RP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G, QTS 4.4.2, 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x 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Samsung 850 Pro 512GB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RAID 5, thick volume</a:t>
            </a:r>
            <a:endParaRPr lang="zh-TW" sz="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客户端 </a:t>
            </a:r>
            <a:r>
              <a:rPr lang="en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 | Windows 10 Pro, Intel Core i7-6700 3.4 GHz, 32GB RAM</a:t>
            </a:r>
            <a:endParaRPr lang="en" sz="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IOmeter | RAM*4, 30-sec ramp up time, 3-min seq. run time, 2 workers, 64-outstanding, 1MB</a:t>
            </a:r>
            <a:endParaRPr lang="en-US" altLang="en-US" sz="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馬上有感！相較</a:t>
            </a:r>
            <a:r>
              <a:rPr kumimoji="1"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 1GbE NAS</a:t>
            </a:r>
            <a:r>
              <a:rPr kumimoji="1"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，</a:t>
            </a:r>
            <a:r>
              <a:rPr kumimoji="1"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2.5 </a:t>
            </a:r>
            <a:r>
              <a:rPr kumimoji="1" lang="en-US" altLang="zh-TW" sz="3600" err="1">
                <a:latin typeface="Arial" panose="020B0604020202020204" pitchFamily="34" charset="0"/>
                <a:sym typeface="Arial" panose="020B0604020202020204" pitchFamily="34" charset="0"/>
              </a:rPr>
              <a:t>GbE</a:t>
            </a:r>
            <a:r>
              <a:rPr kumimoji="1"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 大水管幫助</a:t>
            </a:r>
            <a:br>
              <a:rPr kumimoji="1"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kumimoji="1"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單台伺服器更快速處理大檔案傳輸</a:t>
            </a:r>
            <a:endParaRPr lang="en-US" altLang="zh-TW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009963" y="6041323"/>
            <a:ext cx="3837108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 測試於 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實驗室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數據會因實際環境而有所不同。</a:t>
            </a:r>
            <a:endParaRPr lang="en" altLang="zh-TW" sz="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2205701" y="1838702"/>
            <a:ext cx="3689616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 x 2.5GbE Windows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檔案拖拉</a:t>
            </a:r>
            <a:endParaRPr lang="en-US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165435" y="1840615"/>
            <a:ext cx="3951133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 x 2.5GbE Windows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檔案拖拉</a:t>
            </a:r>
            <a:endParaRPr lang="en-US" altLang="zh-TW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磁碟群組加密</a:t>
            </a: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940507" y="2709769"/>
            <a:ext cx="4090123" cy="3228474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4C29C2-C9D3-4208-85F0-0A7D111FA13A}"/>
              </a:ext>
            </a:extLst>
          </p:cNvPr>
          <p:cNvSpPr/>
          <p:nvPr/>
        </p:nvSpPr>
        <p:spPr>
          <a:xfrm>
            <a:off x="6209705" y="2709769"/>
            <a:ext cx="4207802" cy="3228474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8C8362C3-2D8F-411A-A7F4-E957494D1C08}"/>
              </a:ext>
            </a:extLst>
          </p:cNvPr>
          <p:cNvCxnSpPr>
            <a:cxnSpLocks/>
          </p:cNvCxnSpPr>
          <p:nvPr/>
        </p:nvCxnSpPr>
        <p:spPr>
          <a:xfrm>
            <a:off x="1776254" y="5368308"/>
            <a:ext cx="86412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00763C05-C347-4389-8538-29FF844C3135}"/>
              </a:ext>
            </a:extLst>
          </p:cNvPr>
          <p:cNvCxnSpPr>
            <a:cxnSpLocks/>
          </p:cNvCxnSpPr>
          <p:nvPr/>
        </p:nvCxnSpPr>
        <p:spPr>
          <a:xfrm>
            <a:off x="1776254" y="4805861"/>
            <a:ext cx="86412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EAF2678A-45BE-4832-8034-668A6F25D3E6}"/>
              </a:ext>
            </a:extLst>
          </p:cNvPr>
          <p:cNvCxnSpPr>
            <a:cxnSpLocks/>
          </p:cNvCxnSpPr>
          <p:nvPr/>
        </p:nvCxnSpPr>
        <p:spPr>
          <a:xfrm>
            <a:off x="1776254" y="4243413"/>
            <a:ext cx="86412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4CBFDA1D-31F3-4D3A-AFB4-0990D6992602}"/>
              </a:ext>
            </a:extLst>
          </p:cNvPr>
          <p:cNvCxnSpPr>
            <a:cxnSpLocks/>
          </p:cNvCxnSpPr>
          <p:nvPr/>
        </p:nvCxnSpPr>
        <p:spPr>
          <a:xfrm>
            <a:off x="1776254" y="3680966"/>
            <a:ext cx="86412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"/>
          <p:cNvSpPr txBox="1"/>
          <p:nvPr/>
        </p:nvSpPr>
        <p:spPr>
          <a:xfrm>
            <a:off x="2586311" y="5502833"/>
            <a:ext cx="1307080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下載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4131092" y="5502833"/>
            <a:ext cx="1307080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上傳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730845" y="5058580"/>
            <a:ext cx="90590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6894832" y="5502833"/>
            <a:ext cx="1307080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下載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8425806" y="5502833"/>
            <a:ext cx="1307080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上傳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1310177" y="3094262"/>
            <a:ext cx="521979" cy="2567254"/>
            <a:chOff x="741665" y="2189993"/>
            <a:chExt cx="608530" cy="3361836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336759" cy="4030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835165" y="4554003"/>
              <a:ext cx="458230" cy="4030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3975264"/>
              <a:ext cx="579703" cy="4030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396525"/>
              <a:ext cx="579703" cy="4030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70492" y="2800862"/>
              <a:ext cx="579703" cy="4030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41665" y="2189993"/>
              <a:ext cx="579703" cy="4030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85AB3243-17EE-47F9-AB1C-5497AFF41B0F}"/>
              </a:ext>
            </a:extLst>
          </p:cNvPr>
          <p:cNvCxnSpPr>
            <a:cxnSpLocks/>
          </p:cNvCxnSpPr>
          <p:nvPr/>
        </p:nvCxnSpPr>
        <p:spPr>
          <a:xfrm>
            <a:off x="1776254" y="3256930"/>
            <a:ext cx="86412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437261" y="2860622"/>
            <a:ext cx="697251" cy="2507686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884280" y="2944196"/>
            <a:ext cx="722054" cy="2422627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913156" y="2953707"/>
            <a:ext cx="691908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272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426946" y="2895113"/>
            <a:ext cx="691908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295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8747066" y="2903341"/>
            <a:ext cx="697251" cy="246030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7202418" y="3039363"/>
            <a:ext cx="722054" cy="2325437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7202418" y="3068994"/>
            <a:ext cx="691908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272</a:t>
            </a:r>
            <a:endParaRPr lang="en-US" sz="16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8762725" y="2944196"/>
            <a:ext cx="691908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292</a:t>
            </a:r>
          </a:p>
        </p:txBody>
      </p:sp>
    </p:spTree>
    <p:extLst>
      <p:ext uri="{BB962C8B-B14F-4D97-AF65-F5344CB8AC3E}">
        <p14:creationId xmlns:p14="http://schemas.microsoft.com/office/powerpoint/2010/main" val="160273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965598" y="6136960"/>
            <a:ext cx="2919032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 測試於 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實驗室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數據會因實際環境而有所不同。
</a:t>
            </a:r>
            <a:endParaRPr lang="en" altLang="zh-TW" sz="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相較</a:t>
            </a:r>
            <a:r>
              <a:rPr kumimoji="1"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 1GbE NAS</a:t>
            </a:r>
            <a:r>
              <a:rPr kumimoji="1"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， 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2 x 2.5GbE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雙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網併發，</a:t>
            </a:r>
            <a:b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多人多工環境達最高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效益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，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支撐企業未來成長所需</a:t>
            </a:r>
            <a:endParaRPr lang="en-US" altLang="zh-TW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2060564" y="1986231"/>
            <a:ext cx="3830284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 x 2.5GbE Windows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循序傳輸</a:t>
            </a:r>
          </a:p>
          <a:p>
            <a:pPr algn="ctr" eaLnBrk="1" hangingPunct="1">
              <a:defRPr/>
            </a:pPr>
            <a:endParaRPr lang="en-US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440265" y="1971288"/>
            <a:ext cx="3489168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 x 2.5GbE Windows 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循序傳輸</a:t>
            </a:r>
            <a:endParaRPr lang="en-US" altLang="zh-TW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en-US" altLang="zh-CN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磁碟群組加密</a:t>
            </a: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2173528" y="2722376"/>
            <a:ext cx="3862598" cy="3152041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4C29C2-C9D3-4208-85F0-0A7D111FA13A}"/>
              </a:ext>
            </a:extLst>
          </p:cNvPr>
          <p:cNvSpPr/>
          <p:nvPr/>
        </p:nvSpPr>
        <p:spPr>
          <a:xfrm>
            <a:off x="6205240" y="2722376"/>
            <a:ext cx="3973731" cy="3152041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7FA5224B-7DFF-48E4-BE4B-DD966B498725}"/>
              </a:ext>
            </a:extLst>
          </p:cNvPr>
          <p:cNvCxnSpPr>
            <a:cxnSpLocks/>
          </p:cNvCxnSpPr>
          <p:nvPr/>
        </p:nvCxnSpPr>
        <p:spPr>
          <a:xfrm>
            <a:off x="2060564" y="5440334"/>
            <a:ext cx="8118407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8C8362C3-2D8F-411A-A7F4-E957494D1C08}"/>
              </a:ext>
            </a:extLst>
          </p:cNvPr>
          <p:cNvCxnSpPr>
            <a:cxnSpLocks/>
          </p:cNvCxnSpPr>
          <p:nvPr/>
        </p:nvCxnSpPr>
        <p:spPr>
          <a:xfrm>
            <a:off x="2018412" y="5070682"/>
            <a:ext cx="816055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00763C05-C347-4389-8538-29FF844C3135}"/>
              </a:ext>
            </a:extLst>
          </p:cNvPr>
          <p:cNvCxnSpPr>
            <a:cxnSpLocks/>
          </p:cNvCxnSpPr>
          <p:nvPr/>
        </p:nvCxnSpPr>
        <p:spPr>
          <a:xfrm>
            <a:off x="2018412" y="4218430"/>
            <a:ext cx="816055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EAF2678A-45BE-4832-8034-668A6F25D3E6}"/>
              </a:ext>
            </a:extLst>
          </p:cNvPr>
          <p:cNvCxnSpPr>
            <a:cxnSpLocks/>
          </p:cNvCxnSpPr>
          <p:nvPr/>
        </p:nvCxnSpPr>
        <p:spPr>
          <a:xfrm>
            <a:off x="2018412" y="3802212"/>
            <a:ext cx="816055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4CBFDA1D-31F3-4D3A-AFB4-0990D6992602}"/>
              </a:ext>
            </a:extLst>
          </p:cNvPr>
          <p:cNvCxnSpPr>
            <a:cxnSpLocks/>
          </p:cNvCxnSpPr>
          <p:nvPr/>
        </p:nvCxnSpPr>
        <p:spPr>
          <a:xfrm>
            <a:off x="2018412" y="3380533"/>
            <a:ext cx="816055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"/>
          <p:cNvSpPr txBox="1"/>
          <p:nvPr/>
        </p:nvSpPr>
        <p:spPr>
          <a:xfrm>
            <a:off x="2783407" y="5485675"/>
            <a:ext cx="1234370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讀取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4242256" y="5485675"/>
            <a:ext cx="1234370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寫入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958776" y="5046349"/>
            <a:ext cx="85551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6852255" y="5485675"/>
            <a:ext cx="1234370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讀取</a:t>
            </a:r>
            <a:endParaRPr lang="en-US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8298064" y="5485675"/>
            <a:ext cx="1234370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寫入</a:t>
            </a:r>
            <a:endParaRPr lang="en-US" altLang="zh-TW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CF5A0FA-9A7A-412D-9C6B-B5E753B46067}"/>
              </a:ext>
            </a:extLst>
          </p:cNvPr>
          <p:cNvSpPr/>
          <p:nvPr/>
        </p:nvSpPr>
        <p:spPr>
          <a:xfrm>
            <a:off x="1747070" y="5322433"/>
            <a:ext cx="288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0</a:t>
            </a:r>
            <a:endParaRPr lang="zh-TW" altLang="en-US" sz="1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D55530D-FEDE-4449-9D89-2668BEEF9041}"/>
              </a:ext>
            </a:extLst>
          </p:cNvPr>
          <p:cNvSpPr/>
          <p:nvPr/>
        </p:nvSpPr>
        <p:spPr>
          <a:xfrm>
            <a:off x="1578263" y="4902752"/>
            <a:ext cx="497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100</a:t>
            </a:r>
            <a:endParaRPr lang="zh-TW" altLang="en-US" sz="1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5F1DA2D-DF9D-4A36-83A8-7EC401566769}"/>
              </a:ext>
            </a:extLst>
          </p:cNvPr>
          <p:cNvSpPr/>
          <p:nvPr/>
        </p:nvSpPr>
        <p:spPr>
          <a:xfrm>
            <a:off x="1578263" y="4483070"/>
            <a:ext cx="497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200</a:t>
            </a:r>
            <a:endParaRPr lang="zh-TW" altLang="en-US" sz="1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8E216D9-1C56-438E-BCDE-9EF8232311BF}"/>
              </a:ext>
            </a:extLst>
          </p:cNvPr>
          <p:cNvSpPr/>
          <p:nvPr/>
        </p:nvSpPr>
        <p:spPr>
          <a:xfrm>
            <a:off x="1578263" y="4063388"/>
            <a:ext cx="497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300</a:t>
            </a:r>
            <a:endParaRPr lang="zh-TW" altLang="en-US" sz="1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D2178D3-FB10-4B31-B1B5-985D09206327}"/>
              </a:ext>
            </a:extLst>
          </p:cNvPr>
          <p:cNvSpPr/>
          <p:nvPr/>
        </p:nvSpPr>
        <p:spPr>
          <a:xfrm>
            <a:off x="1578263" y="3643706"/>
            <a:ext cx="497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400</a:t>
            </a:r>
            <a:endParaRPr lang="zh-TW" altLang="en-US" sz="1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1652AF0-F79E-234A-A48C-34DFF925FDB0}"/>
              </a:ext>
            </a:extLst>
          </p:cNvPr>
          <p:cNvSpPr/>
          <p:nvPr/>
        </p:nvSpPr>
        <p:spPr>
          <a:xfrm>
            <a:off x="1562329" y="3224024"/>
            <a:ext cx="497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500</a:t>
            </a:r>
            <a:endParaRPr lang="zh-TW" altLang="en-US" sz="1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A0B1EDE-9765-8542-8722-F4B8931480FB}"/>
              </a:ext>
            </a:extLst>
          </p:cNvPr>
          <p:cNvSpPr/>
          <p:nvPr/>
        </p:nvSpPr>
        <p:spPr>
          <a:xfrm>
            <a:off x="649128" y="1290713"/>
            <a:ext cx="11180319" cy="37016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除了支援巨型幀可用於增強乙太網的網路輸送量之外，雙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2.5GbE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網路更有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雙網聚合、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負載平衡與故障轉移容錯可設定。</a:t>
            </a: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DF3381A4-16E5-1043-A3D3-DA6461F33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564" y="5996140"/>
            <a:ext cx="4657222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測試環境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b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| 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1273AU-RP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G, QTS 4.4.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x </a:t>
            </a:r>
            <a:r>
              <a:rPr lang="en-US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Samsung 850 Pro 512GB</a:t>
            </a:r>
            <a:r>
              <a:rPr 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RAID 5, thick volume</a:t>
            </a:r>
            <a:endParaRPr lang="zh-TW" sz="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客户端 </a:t>
            </a:r>
            <a:r>
              <a:rPr lang="en" altLang="zh-TW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 | Windows 10 Pro, Intel Core i7-6700 3.4 GHz, 32GB RAM</a:t>
            </a:r>
            <a:endParaRPr lang="en" sz="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" alt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IOmeter | RAM*4, 30-sec ramp up time, 3-min seq. run time, 2 workers, 64-outstanding, 1MB</a:t>
            </a:r>
            <a:endParaRPr lang="en-US" altLang="en-US" sz="8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A2A7AC37-EA43-455E-AFEE-6E5E7D0F179B}"/>
              </a:ext>
            </a:extLst>
          </p:cNvPr>
          <p:cNvCxnSpPr>
            <a:cxnSpLocks/>
          </p:cNvCxnSpPr>
          <p:nvPr/>
        </p:nvCxnSpPr>
        <p:spPr>
          <a:xfrm>
            <a:off x="2018412" y="4632355"/>
            <a:ext cx="816055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531393" y="2815180"/>
            <a:ext cx="658465" cy="2668907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3064800" y="3011143"/>
            <a:ext cx="681887" cy="246728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3073317" y="3059584"/>
            <a:ext cx="664852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542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533523" y="2811557"/>
            <a:ext cx="664852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591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8601453" y="2811557"/>
            <a:ext cx="658465" cy="266575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7142731" y="2988919"/>
            <a:ext cx="681887" cy="2482739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7151248" y="3011143"/>
            <a:ext cx="664852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541</a:t>
            </a:r>
            <a:endParaRPr lang="en-US" sz="16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8598259" y="2803194"/>
            <a:ext cx="664852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597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49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: 圓角 55">
            <a:extLst>
              <a:ext uri="{FF2B5EF4-FFF2-40B4-BE49-F238E27FC236}">
                <a16:creationId xmlns:a16="http://schemas.microsoft.com/office/drawing/2014/main" id="{8C7BFD3D-7EDF-431F-B2FF-F113F83A4779}"/>
              </a:ext>
            </a:extLst>
          </p:cNvPr>
          <p:cNvSpPr/>
          <p:nvPr/>
        </p:nvSpPr>
        <p:spPr>
          <a:xfrm>
            <a:off x="619142" y="2067045"/>
            <a:ext cx="3047141" cy="635903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 b="1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: 圓角 55">
            <a:extLst>
              <a:ext uri="{FF2B5EF4-FFF2-40B4-BE49-F238E27FC236}">
                <a16:creationId xmlns:a16="http://schemas.microsoft.com/office/drawing/2014/main" id="{DC2C442F-750D-4692-8E7E-E29D62E3ED2F}"/>
              </a:ext>
            </a:extLst>
          </p:cNvPr>
          <p:cNvSpPr/>
          <p:nvPr/>
        </p:nvSpPr>
        <p:spPr>
          <a:xfrm>
            <a:off x="619142" y="2797213"/>
            <a:ext cx="3047141" cy="635903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矩形: 圓角 55">
            <a:extLst>
              <a:ext uri="{FF2B5EF4-FFF2-40B4-BE49-F238E27FC236}">
                <a16:creationId xmlns:a16="http://schemas.microsoft.com/office/drawing/2014/main" id="{CA25F311-BE17-4358-9FA7-2F64FD9A0980}"/>
              </a:ext>
            </a:extLst>
          </p:cNvPr>
          <p:cNvSpPr/>
          <p:nvPr/>
        </p:nvSpPr>
        <p:spPr>
          <a:xfrm>
            <a:off x="619142" y="3527381"/>
            <a:ext cx="3047141" cy="635903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" name="矩形: 圓角 55">
            <a:extLst>
              <a:ext uri="{FF2B5EF4-FFF2-40B4-BE49-F238E27FC236}">
                <a16:creationId xmlns:a16="http://schemas.microsoft.com/office/drawing/2014/main" id="{FC77F25C-A440-4327-AF3A-EAFB1D9E6622}"/>
              </a:ext>
            </a:extLst>
          </p:cNvPr>
          <p:cNvSpPr/>
          <p:nvPr/>
        </p:nvSpPr>
        <p:spPr>
          <a:xfrm>
            <a:off x="619142" y="4263528"/>
            <a:ext cx="3047141" cy="635903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20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矩形: 圓角 55">
            <a:extLst>
              <a:ext uri="{FF2B5EF4-FFF2-40B4-BE49-F238E27FC236}">
                <a16:creationId xmlns:a16="http://schemas.microsoft.com/office/drawing/2014/main" id="{15A24EB4-2F69-4E0F-A853-EA2881B8FB65}"/>
              </a:ext>
            </a:extLst>
          </p:cNvPr>
          <p:cNvSpPr/>
          <p:nvPr/>
        </p:nvSpPr>
        <p:spPr>
          <a:xfrm>
            <a:off x="619142" y="4993696"/>
            <a:ext cx="3047141" cy="635903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4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矩形: 圓角 55">
            <a:extLst>
              <a:ext uri="{FF2B5EF4-FFF2-40B4-BE49-F238E27FC236}">
                <a16:creationId xmlns:a16="http://schemas.microsoft.com/office/drawing/2014/main" id="{80B5FB88-6221-480A-B42A-80D7D9DFCF9C}"/>
              </a:ext>
            </a:extLst>
          </p:cNvPr>
          <p:cNvSpPr/>
          <p:nvPr/>
        </p:nvSpPr>
        <p:spPr>
          <a:xfrm>
            <a:off x="619142" y="5723864"/>
            <a:ext cx="3047141" cy="635903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98C0C4E-81E2-9B46-946D-6761B3ACD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277" y="1972782"/>
            <a:ext cx="1625500" cy="101864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13AC205-800F-9949-9F21-2E31E6BB3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897" y="2726558"/>
            <a:ext cx="1490880" cy="93428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6D7EFA4-E865-1F40-825B-89D561C57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136" y="3484387"/>
            <a:ext cx="1429589" cy="8958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C85F0EB-9DCF-234A-93C3-9613FA593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876" y="4163284"/>
            <a:ext cx="1604672" cy="100559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9A8C3F2-8E7C-554A-8B9F-748A35806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617" y="4954506"/>
            <a:ext cx="1429590" cy="89587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B45D7AB-D14A-7046-8EF2-FADBC0991C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3762" y="5649323"/>
            <a:ext cx="1522836" cy="951602"/>
          </a:xfrm>
          <a:prstGeom prst="rect">
            <a:avLst/>
          </a:prstGeom>
        </p:spPr>
      </p:pic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多網並行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! PCIe Gen3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擴充槽支援各式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b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5GbE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 與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10GbE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網卡擴充配件，即插即用免煩惱</a:t>
            </a:r>
            <a:endParaRPr lang="en-US" altLang="zh-TW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1D42817-485C-4939-AAAA-603406BE9E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9289" y="2414091"/>
            <a:ext cx="8634994" cy="162997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0071BD4-80B3-4083-A4F0-B3AFA75EE44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838" y="4421948"/>
            <a:ext cx="8643445" cy="2454749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E5DD2386-8AD7-422C-9377-9F83BCBE3EDC}"/>
              </a:ext>
            </a:extLst>
          </p:cNvPr>
          <p:cNvSpPr/>
          <p:nvPr/>
        </p:nvSpPr>
        <p:spPr>
          <a:xfrm>
            <a:off x="5789141" y="2470333"/>
            <a:ext cx="447277" cy="1513840"/>
          </a:xfrm>
          <a:prstGeom prst="roundRect">
            <a:avLst>
              <a:gd name="adj" fmla="val 0"/>
            </a:avLst>
          </a:prstGeom>
          <a:solidFill>
            <a:srgbClr val="FF9900">
              <a:alpha val="10000"/>
            </a:srgbClr>
          </a:solidFill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CF91D3B3-C42F-4157-ABD5-E41C0D1633D8}"/>
              </a:ext>
            </a:extLst>
          </p:cNvPr>
          <p:cNvSpPr/>
          <p:nvPr/>
        </p:nvSpPr>
        <p:spPr>
          <a:xfrm>
            <a:off x="5619509" y="5120153"/>
            <a:ext cx="1710931" cy="1365341"/>
          </a:xfrm>
          <a:prstGeom prst="roundRect">
            <a:avLst>
              <a:gd name="adj" fmla="val 0"/>
            </a:avLst>
          </a:prstGeom>
          <a:solidFill>
            <a:srgbClr val="FF9900">
              <a:alpha val="10000"/>
            </a:srgbClr>
          </a:solidFill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6C1A18A1-7683-4E43-945B-D2ABAE3E85C8}"/>
              </a:ext>
            </a:extLst>
          </p:cNvPr>
          <p:cNvSpPr/>
          <p:nvPr/>
        </p:nvSpPr>
        <p:spPr>
          <a:xfrm rot="10800000">
            <a:off x="5212628" y="2910866"/>
            <a:ext cx="841188" cy="627343"/>
          </a:xfrm>
          <a:prstGeom prst="rightArrow">
            <a:avLst/>
          </a:prstGeom>
          <a:gradFill>
            <a:gsLst>
              <a:gs pos="0">
                <a:srgbClr val="FF0000"/>
              </a:gs>
              <a:gs pos="52000">
                <a:srgbClr val="FF6E00">
                  <a:alpha val="63000"/>
                </a:srgbClr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86512758-ACA8-4E0F-ACF1-9C7FB2739A9E}"/>
              </a:ext>
            </a:extLst>
          </p:cNvPr>
          <p:cNvSpPr/>
          <p:nvPr/>
        </p:nvSpPr>
        <p:spPr>
          <a:xfrm rot="10800000">
            <a:off x="5185650" y="5138377"/>
            <a:ext cx="841188" cy="627343"/>
          </a:xfrm>
          <a:prstGeom prst="rightArrow">
            <a:avLst/>
          </a:prstGeom>
          <a:gradFill>
            <a:gsLst>
              <a:gs pos="0">
                <a:srgbClr val="FF0000"/>
              </a:gs>
              <a:gs pos="52000">
                <a:srgbClr val="FF6E00">
                  <a:alpha val="63000"/>
                </a:srgbClr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42C71BAA-1B6E-42DF-95CF-86A6F732ACC9}"/>
              </a:ext>
            </a:extLst>
          </p:cNvPr>
          <p:cNvSpPr/>
          <p:nvPr/>
        </p:nvSpPr>
        <p:spPr>
          <a:xfrm rot="10800000">
            <a:off x="5185650" y="5904366"/>
            <a:ext cx="841188" cy="627343"/>
          </a:xfrm>
          <a:prstGeom prst="rightArrow">
            <a:avLst/>
          </a:prstGeom>
          <a:gradFill>
            <a:gsLst>
              <a:gs pos="0">
                <a:srgbClr val="FF0000"/>
              </a:gs>
              <a:gs pos="52000">
                <a:srgbClr val="FF6E00">
                  <a:alpha val="63000"/>
                </a:srgbClr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DE2A30F3-64CC-A642-A071-E858685536AF}"/>
              </a:ext>
            </a:extLst>
          </p:cNvPr>
          <p:cNvSpPr txBox="1"/>
          <p:nvPr/>
        </p:nvSpPr>
        <p:spPr>
          <a:xfrm>
            <a:off x="5789499" y="2017355"/>
            <a:ext cx="5783357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TS-873AU-RP &amp; TS-873AU: 1 x PCIe 3.0 x8 </a:t>
            </a: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插槽</a:t>
            </a:r>
            <a:endParaRPr lang="en-US" altLang="zh-TW" b="1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75ABEE04-C8FF-6541-B8C2-DB2DC4C2C013}"/>
              </a:ext>
            </a:extLst>
          </p:cNvPr>
          <p:cNvSpPr txBox="1"/>
          <p:nvPr/>
        </p:nvSpPr>
        <p:spPr>
          <a:xfrm>
            <a:off x="5467080" y="4021849"/>
            <a:ext cx="6284196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TS-1273AU-RP &amp; TS-1673AU-RP: 2 x PCIe 3.0 x4 </a:t>
            </a: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插槽</a:t>
            </a:r>
            <a:endParaRPr lang="en-US" altLang="zh-TW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5" name="矩形: 圓角 55">
            <a:extLst>
              <a:ext uri="{FF2B5EF4-FFF2-40B4-BE49-F238E27FC236}">
                <a16:creationId xmlns:a16="http://schemas.microsoft.com/office/drawing/2014/main" id="{CDA7E88E-D552-4E0A-8298-5548E7126AFA}"/>
              </a:ext>
            </a:extLst>
          </p:cNvPr>
          <p:cNvSpPr/>
          <p:nvPr/>
        </p:nvSpPr>
        <p:spPr>
          <a:xfrm>
            <a:off x="623903" y="2067045"/>
            <a:ext cx="3047141" cy="635903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QXG-5G1T-111C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5G/2.5G/1G/100M</a:t>
            </a:r>
            <a:r>
              <a:rPr lang="zh-TW" altLang="en-US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b="1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矩形: 圓角 55">
            <a:extLst>
              <a:ext uri="{FF2B5EF4-FFF2-40B4-BE49-F238E27FC236}">
                <a16:creationId xmlns:a16="http://schemas.microsoft.com/office/drawing/2014/main" id="{E5A5B6AC-F3E9-47C3-A641-6877A7A07CB2}"/>
              </a:ext>
            </a:extLst>
          </p:cNvPr>
          <p:cNvSpPr/>
          <p:nvPr/>
        </p:nvSpPr>
        <p:spPr>
          <a:xfrm>
            <a:off x="623903" y="2797213"/>
            <a:ext cx="3047141" cy="635903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QXG-5G2T-111C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5G/2.5G/1G/100M</a:t>
            </a:r>
            <a:r>
              <a:rPr lang="zh-TW" altLang="en-US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矩形: 圓角 55">
            <a:extLst>
              <a:ext uri="{FF2B5EF4-FFF2-40B4-BE49-F238E27FC236}">
                <a16:creationId xmlns:a16="http://schemas.microsoft.com/office/drawing/2014/main" id="{8531EBC3-980C-4FF3-8DAF-C2C29DF10F8C}"/>
              </a:ext>
            </a:extLst>
          </p:cNvPr>
          <p:cNvSpPr/>
          <p:nvPr/>
        </p:nvSpPr>
        <p:spPr>
          <a:xfrm>
            <a:off x="623903" y="3527381"/>
            <a:ext cx="3047141" cy="635903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QXG-5G4T-111C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5G/2.5G/1G/100M </a:t>
            </a:r>
            <a:r>
              <a:rPr lang="zh-CN" altLang="en-US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r>
              <a:rPr lang="zh-TW" altLang="en-US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矩形: 圓角 55">
            <a:extLst>
              <a:ext uri="{FF2B5EF4-FFF2-40B4-BE49-F238E27FC236}">
                <a16:creationId xmlns:a16="http://schemas.microsoft.com/office/drawing/2014/main" id="{8C78DA50-3AAB-43D6-88B6-B450C4FA3502}"/>
              </a:ext>
            </a:extLst>
          </p:cNvPr>
          <p:cNvSpPr/>
          <p:nvPr/>
        </p:nvSpPr>
        <p:spPr>
          <a:xfrm>
            <a:off x="623903" y="4263528"/>
            <a:ext cx="3047141" cy="635903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QXG-10G1T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10G/5G/2.5G/1G/100M</a:t>
            </a:r>
            <a:r>
              <a:rPr lang="zh-TW" altLang="en-US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20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矩形: 圓角 55">
            <a:extLst>
              <a:ext uri="{FF2B5EF4-FFF2-40B4-BE49-F238E27FC236}">
                <a16:creationId xmlns:a16="http://schemas.microsoft.com/office/drawing/2014/main" id="{8827D3EA-F771-4F16-98F2-46E765DE3D8C}"/>
              </a:ext>
            </a:extLst>
          </p:cNvPr>
          <p:cNvSpPr/>
          <p:nvPr/>
        </p:nvSpPr>
        <p:spPr>
          <a:xfrm>
            <a:off x="623903" y="4993696"/>
            <a:ext cx="3047141" cy="635903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QXG-10G2T-107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4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10G/5G/2.5G/1G/100M</a:t>
            </a:r>
            <a:r>
              <a:rPr lang="zh-TW" altLang="en-US" sz="14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4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矩形: 圓角 55">
            <a:extLst>
              <a:ext uri="{FF2B5EF4-FFF2-40B4-BE49-F238E27FC236}">
                <a16:creationId xmlns:a16="http://schemas.microsoft.com/office/drawing/2014/main" id="{98347617-211E-4702-952A-FE0D229010EB}"/>
              </a:ext>
            </a:extLst>
          </p:cNvPr>
          <p:cNvSpPr/>
          <p:nvPr/>
        </p:nvSpPr>
        <p:spPr>
          <a:xfrm>
            <a:off x="623903" y="5723864"/>
            <a:ext cx="3047141" cy="635903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QXG-10G2SF-CX4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 SFP+ </a:t>
            </a:r>
            <a:r>
              <a:rPr lang="zh-TW" altLang="en-US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28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263905" y="6217341"/>
            <a:ext cx="273563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 測試於 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實驗室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數據會因實際環境而有所不同。
</a:t>
            </a:r>
            <a:endParaRPr lang="en" altLang="zh-TW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292412" y="5171364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單埠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 10GbE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效能測試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: </a:t>
            </a:r>
            <a:b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TS-x73AU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比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 TS-x73U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寫入效能提升近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50%</a:t>
            </a:r>
            <a:endParaRPr lang="en-US" altLang="zh-TW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717532" y="1832005"/>
            <a:ext cx="4243161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TS-1273AU-RP</a:t>
            </a:r>
          </a:p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 x 10GbE Windows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檔案拖拉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301153" y="1817062"/>
            <a:ext cx="4922793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TS-1273U-RP</a:t>
            </a:r>
          </a:p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 x 10GbE Windows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檔案拖拉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7D533398-899C-487F-A03F-55EF30186418}"/>
              </a:ext>
            </a:extLst>
          </p:cNvPr>
          <p:cNvGrpSpPr/>
          <p:nvPr/>
        </p:nvGrpSpPr>
        <p:grpSpPr>
          <a:xfrm>
            <a:off x="907361" y="2590317"/>
            <a:ext cx="9712288" cy="3475378"/>
            <a:chOff x="441940" y="2467182"/>
            <a:chExt cx="10782006" cy="3858158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1597F7E-ECEC-4FA2-832B-8DF830D12D4B}"/>
                </a:ext>
              </a:extLst>
            </p:cNvPr>
            <p:cNvSpPr/>
            <p:nvPr/>
          </p:nvSpPr>
          <p:spPr>
            <a:xfrm>
              <a:off x="1341342" y="2467182"/>
              <a:ext cx="4768322" cy="3858158"/>
            </a:xfrm>
            <a:prstGeom prst="rect">
              <a:avLst/>
            </a:prstGeom>
            <a:gradFill flip="none" rotWithShape="1">
              <a:gsLst>
                <a:gs pos="0">
                  <a:srgbClr val="596056">
                    <a:alpha val="40000"/>
                  </a:srgbClr>
                </a:gs>
                <a:gs pos="100000">
                  <a:srgbClr val="596056">
                    <a:alpha val="7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104C29C2-C9D3-4208-85F0-0A7D111FA13A}"/>
                </a:ext>
              </a:extLst>
            </p:cNvPr>
            <p:cNvSpPr/>
            <p:nvPr/>
          </p:nvSpPr>
          <p:spPr>
            <a:xfrm>
              <a:off x="6318432" y="2467182"/>
              <a:ext cx="4905514" cy="3858158"/>
            </a:xfrm>
            <a:prstGeom prst="rect">
              <a:avLst/>
            </a:prstGeom>
            <a:gradFill flip="none" rotWithShape="1">
              <a:gsLst>
                <a:gs pos="0">
                  <a:srgbClr val="596056">
                    <a:alpha val="40000"/>
                  </a:srgbClr>
                </a:gs>
                <a:gs pos="100000">
                  <a:srgbClr val="596056">
                    <a:alpha val="7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5410CFAC-B045-45DF-B668-0770030735D6}"/>
                </a:ext>
              </a:extLst>
            </p:cNvPr>
            <p:cNvGrpSpPr/>
            <p:nvPr/>
          </p:nvGrpSpPr>
          <p:grpSpPr>
            <a:xfrm>
              <a:off x="1149853" y="3172104"/>
              <a:ext cx="10074093" cy="2631425"/>
              <a:chOff x="1285023" y="2167482"/>
              <a:chExt cx="10346683" cy="2631425"/>
            </a:xfrm>
          </p:grpSpPr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1DBA2351-E448-4CD8-B278-0FBD38774F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4798907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7FA5224B-7DFF-48E4-BE4B-DD966B4987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4272622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8C8362C3-2D8F-411A-A7F4-E957494D1C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3746337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00763C05-C347-4389-8538-29FF844C31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3220052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EAF2678A-45BE-4832-8034-668A6F25D3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2693767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>
                <a:extLst>
                  <a:ext uri="{FF2B5EF4-FFF2-40B4-BE49-F238E27FC236}">
                    <a16:creationId xmlns:a16="http://schemas.microsoft.com/office/drawing/2014/main" id="{4CBFDA1D-31F3-4D3A-AFB4-0990D69926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2167482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"/>
            <p:cNvSpPr txBox="1"/>
            <p:nvPr/>
          </p:nvSpPr>
          <p:spPr>
            <a:xfrm>
              <a:off x="1275265" y="5837085"/>
              <a:ext cx="1523812" cy="375831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讀取</a:t>
              </a:r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8" name="TextBox 6"/>
            <p:cNvSpPr txBox="1"/>
            <p:nvPr/>
          </p:nvSpPr>
          <p:spPr>
            <a:xfrm>
              <a:off x="2428009" y="5837085"/>
              <a:ext cx="1523812" cy="375831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寫入</a:t>
              </a:r>
              <a:endPara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TextBox 6">
              <a:extLst>
                <a:ext uri="{FF2B5EF4-FFF2-40B4-BE49-F238E27FC236}">
                  <a16:creationId xmlns:a16="http://schemas.microsoft.com/office/drawing/2014/main" id="{E13A1EB6-8F2D-DA40-AC67-F010749E966F}"/>
                </a:ext>
              </a:extLst>
            </p:cNvPr>
            <p:cNvSpPr txBox="1"/>
            <p:nvPr/>
          </p:nvSpPr>
          <p:spPr>
            <a:xfrm>
              <a:off x="6202058" y="5847410"/>
              <a:ext cx="1523812" cy="375831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讀取</a:t>
              </a:r>
              <a:endParaRPr 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36" name="TextBox 6">
              <a:extLst>
                <a:ext uri="{FF2B5EF4-FFF2-40B4-BE49-F238E27FC236}">
                  <a16:creationId xmlns:a16="http://schemas.microsoft.com/office/drawing/2014/main" id="{CBBADFE4-64BB-B54E-903D-A9A8B115330B}"/>
                </a:ext>
              </a:extLst>
            </p:cNvPr>
            <p:cNvSpPr txBox="1"/>
            <p:nvPr/>
          </p:nvSpPr>
          <p:spPr>
            <a:xfrm>
              <a:off x="7363885" y="5857735"/>
              <a:ext cx="1523812" cy="375831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寫入</a:t>
              </a:r>
              <a:endPara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7" name="Shape 80">
              <a:extLst>
                <a:ext uri="{FF2B5EF4-FFF2-40B4-BE49-F238E27FC236}">
                  <a16:creationId xmlns:a16="http://schemas.microsoft.com/office/drawing/2014/main" id="{EF93FE93-2092-474A-8971-EC35641D72FF}"/>
                </a:ext>
              </a:extLst>
            </p:cNvPr>
            <p:cNvSpPr/>
            <p:nvPr/>
          </p:nvSpPr>
          <p:spPr>
            <a:xfrm>
              <a:off x="2784945" y="3236084"/>
              <a:ext cx="812865" cy="2581218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8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44" name="Shape 79">
              <a:extLst>
                <a:ext uri="{FF2B5EF4-FFF2-40B4-BE49-F238E27FC236}">
                  <a16:creationId xmlns:a16="http://schemas.microsoft.com/office/drawing/2014/main" id="{8ABACFDE-14CB-47D8-A57F-67D2E51C95CC}"/>
                </a:ext>
              </a:extLst>
            </p:cNvPr>
            <p:cNvSpPr/>
            <p:nvPr/>
          </p:nvSpPr>
          <p:spPr>
            <a:xfrm>
              <a:off x="1622641" y="3045106"/>
              <a:ext cx="841780" cy="2783034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8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9" name="TextBox 20">
              <a:extLst>
                <a:ext uri="{FF2B5EF4-FFF2-40B4-BE49-F238E27FC236}">
                  <a16:creationId xmlns:a16="http://schemas.microsoft.com/office/drawing/2014/main" id="{55F3EA07-3AE4-4C03-8EB1-F3EC11A66553}"/>
                </a:ext>
              </a:extLst>
            </p:cNvPr>
            <p:cNvSpPr txBox="1"/>
            <p:nvPr/>
          </p:nvSpPr>
          <p:spPr>
            <a:xfrm>
              <a:off x="1683161" y="3028993"/>
              <a:ext cx="827322" cy="3758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1025</a:t>
              </a:r>
            </a:p>
          </p:txBody>
        </p:sp>
        <p:sp>
          <p:nvSpPr>
            <p:cNvPr id="70" name="TextBox 20">
              <a:extLst>
                <a:ext uri="{FF2B5EF4-FFF2-40B4-BE49-F238E27FC236}">
                  <a16:creationId xmlns:a16="http://schemas.microsoft.com/office/drawing/2014/main" id="{D34313E9-2182-4026-B65F-1A17B8169472}"/>
                </a:ext>
              </a:extLst>
            </p:cNvPr>
            <p:cNvSpPr txBox="1"/>
            <p:nvPr/>
          </p:nvSpPr>
          <p:spPr>
            <a:xfrm>
              <a:off x="2895415" y="3214453"/>
              <a:ext cx="657531" cy="3758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906</a:t>
              </a:r>
              <a:endPara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" name="Shape 80">
              <a:extLst>
                <a:ext uri="{FF2B5EF4-FFF2-40B4-BE49-F238E27FC236}">
                  <a16:creationId xmlns:a16="http://schemas.microsoft.com/office/drawing/2014/main" id="{02FD8FA0-5CA7-4194-8BF1-99D00B5CDEF2}"/>
                </a:ext>
              </a:extLst>
            </p:cNvPr>
            <p:cNvSpPr/>
            <p:nvPr/>
          </p:nvSpPr>
          <p:spPr>
            <a:xfrm>
              <a:off x="7738414" y="4047829"/>
              <a:ext cx="812865" cy="1799581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8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7" name="Shape 79">
              <a:extLst>
                <a:ext uri="{FF2B5EF4-FFF2-40B4-BE49-F238E27FC236}">
                  <a16:creationId xmlns:a16="http://schemas.microsoft.com/office/drawing/2014/main" id="{DA9ABF24-0CF8-40C2-B0C3-775B3CF209DC}"/>
                </a:ext>
              </a:extLst>
            </p:cNvPr>
            <p:cNvSpPr/>
            <p:nvPr/>
          </p:nvSpPr>
          <p:spPr>
            <a:xfrm>
              <a:off x="6560646" y="2886403"/>
              <a:ext cx="841780" cy="2943703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8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8" name="TextBox 20">
              <a:extLst>
                <a:ext uri="{FF2B5EF4-FFF2-40B4-BE49-F238E27FC236}">
                  <a16:creationId xmlns:a16="http://schemas.microsoft.com/office/drawing/2014/main" id="{EFB064A6-357D-4EB9-A2BB-79A80FCBC652}"/>
                </a:ext>
              </a:extLst>
            </p:cNvPr>
            <p:cNvSpPr txBox="1"/>
            <p:nvPr/>
          </p:nvSpPr>
          <p:spPr>
            <a:xfrm>
              <a:off x="6619251" y="2925729"/>
              <a:ext cx="841780" cy="3758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TW" sz="16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1118</a:t>
              </a:r>
              <a:endParaRPr lang="en-US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9" name="TextBox 20">
              <a:extLst>
                <a:ext uri="{FF2B5EF4-FFF2-40B4-BE49-F238E27FC236}">
                  <a16:creationId xmlns:a16="http://schemas.microsoft.com/office/drawing/2014/main" id="{679D2CFA-EBA3-4AE9-8373-E811C41D2DF8}"/>
                </a:ext>
              </a:extLst>
            </p:cNvPr>
            <p:cNvSpPr txBox="1"/>
            <p:nvPr/>
          </p:nvSpPr>
          <p:spPr>
            <a:xfrm>
              <a:off x="7797025" y="4049043"/>
              <a:ext cx="657531" cy="3758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662</a:t>
              </a:r>
              <a:endPara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76219508-7DAA-4854-9321-9058C6D2BCAB}"/>
                </a:ext>
              </a:extLst>
            </p:cNvPr>
            <p:cNvGrpSpPr/>
            <p:nvPr/>
          </p:nvGrpSpPr>
          <p:grpSpPr>
            <a:xfrm>
              <a:off x="441940" y="3053463"/>
              <a:ext cx="667692" cy="2932131"/>
              <a:chOff x="577110" y="2239052"/>
              <a:chExt cx="667692" cy="3293529"/>
            </a:xfrm>
          </p:grpSpPr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6CF5A0FA-9A7A-412D-9C6B-B5E753B46067}"/>
                  </a:ext>
                </a:extLst>
              </p:cNvPr>
              <p:cNvSpPr/>
              <p:nvPr/>
            </p:nvSpPr>
            <p:spPr>
              <a:xfrm>
                <a:off x="924123" y="5148792"/>
                <a:ext cx="320679" cy="383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TW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0</a:t>
                </a:r>
                <a:endParaRPr lang="zh-TW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D55530D-FEDE-4449-9D89-2668BEEF9041}"/>
                  </a:ext>
                </a:extLst>
              </p:cNvPr>
              <p:cNvSpPr/>
              <p:nvPr/>
            </p:nvSpPr>
            <p:spPr>
              <a:xfrm>
                <a:off x="692781" y="4566846"/>
                <a:ext cx="552020" cy="383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TW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200</a:t>
                </a:r>
                <a:endParaRPr lang="zh-TW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5F1DA2D-DF9D-4A36-83A8-7EC401566769}"/>
                  </a:ext>
                </a:extLst>
              </p:cNvPr>
              <p:cNvSpPr/>
              <p:nvPr/>
            </p:nvSpPr>
            <p:spPr>
              <a:xfrm>
                <a:off x="692781" y="3984898"/>
                <a:ext cx="552020" cy="383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TW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400</a:t>
                </a:r>
                <a:endParaRPr lang="zh-TW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E8E216D9-1C56-438E-BCDE-9EF8232311BF}"/>
                  </a:ext>
                </a:extLst>
              </p:cNvPr>
              <p:cNvSpPr/>
              <p:nvPr/>
            </p:nvSpPr>
            <p:spPr>
              <a:xfrm>
                <a:off x="692781" y="3402949"/>
                <a:ext cx="552020" cy="383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TW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600</a:t>
                </a:r>
                <a:endParaRPr lang="zh-TW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AD2178D3-FB10-4B31-B1B5-985D09206327}"/>
                  </a:ext>
                </a:extLst>
              </p:cNvPr>
              <p:cNvSpPr/>
              <p:nvPr/>
            </p:nvSpPr>
            <p:spPr>
              <a:xfrm>
                <a:off x="692781" y="2821001"/>
                <a:ext cx="552020" cy="383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TW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800</a:t>
                </a:r>
                <a:endParaRPr lang="zh-TW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31652AF0-F79E-234A-A48C-34DFF925FDB0}"/>
                  </a:ext>
                </a:extLst>
              </p:cNvPr>
              <p:cNvSpPr/>
              <p:nvPr/>
            </p:nvSpPr>
            <p:spPr>
              <a:xfrm>
                <a:off x="577110" y="2239052"/>
                <a:ext cx="667691" cy="3837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altLang="zh-TW" sz="14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  <a:sym typeface="Arial" panose="020B0604020202020204" pitchFamily="34" charset="0"/>
                  </a:rPr>
                  <a:t>1000</a:t>
                </a:r>
                <a:endParaRPr lang="zh-TW" alt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72" name="Rectangle 3">
            <a:extLst>
              <a:ext uri="{FF2B5EF4-FFF2-40B4-BE49-F238E27FC236}">
                <a16:creationId xmlns:a16="http://schemas.microsoft.com/office/drawing/2014/main" id="{005928FF-C25D-5B4A-8B1B-D4D57F8D3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549" y="6161852"/>
            <a:ext cx="6917638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測試環境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b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| 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1273AU-RP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&amp; TS-1273U-RP-8G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QTS 4.4.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x 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Samsung 850 Pro 512GB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RAID 5, thick volume</a:t>
            </a:r>
            <a:endParaRPr lang="zh-TW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客户端 </a:t>
            </a:r>
            <a:r>
              <a:rPr lang="en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 | Windows 10 Pro, Intel Core i7-6700 3.4 GHz, 32GB RAM</a:t>
            </a:r>
            <a:endParaRPr lang="en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IOmeter | RAM*4, 30-sec ramp up time, 3-min seq. run time, 2 workers, 64-outstanding, 1MB</a:t>
            </a:r>
            <a:endParaRPr lang="en-US" alt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3" name="TextBox 6">
            <a:extLst>
              <a:ext uri="{FF2B5EF4-FFF2-40B4-BE49-F238E27FC236}">
                <a16:creationId xmlns:a16="http://schemas.microsoft.com/office/drawing/2014/main" id="{91C97601-F0F7-F941-8136-FC7417756DAE}"/>
              </a:ext>
            </a:extLst>
          </p:cNvPr>
          <p:cNvSpPr txBox="1"/>
          <p:nvPr/>
        </p:nvSpPr>
        <p:spPr>
          <a:xfrm>
            <a:off x="3802255" y="5625881"/>
            <a:ext cx="1372630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加密讀取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4" name="TextBox 6">
            <a:extLst>
              <a:ext uri="{FF2B5EF4-FFF2-40B4-BE49-F238E27FC236}">
                <a16:creationId xmlns:a16="http://schemas.microsoft.com/office/drawing/2014/main" id="{976C6E13-BAF2-0E43-84D2-DFE0155C281A}"/>
              </a:ext>
            </a:extLst>
          </p:cNvPr>
          <p:cNvSpPr txBox="1"/>
          <p:nvPr/>
        </p:nvSpPr>
        <p:spPr>
          <a:xfrm>
            <a:off x="4840631" y="5609828"/>
            <a:ext cx="1372630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加密寫入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75" name="Shape 80">
            <a:extLst>
              <a:ext uri="{FF2B5EF4-FFF2-40B4-BE49-F238E27FC236}">
                <a16:creationId xmlns:a16="http://schemas.microsoft.com/office/drawing/2014/main" id="{2572EE64-FDDC-584E-9E6C-153553EB8051}"/>
              </a:ext>
            </a:extLst>
          </p:cNvPr>
          <p:cNvSpPr/>
          <p:nvPr/>
        </p:nvSpPr>
        <p:spPr>
          <a:xfrm>
            <a:off x="5162154" y="3938627"/>
            <a:ext cx="732218" cy="1669434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6" name="Shape 79">
            <a:extLst>
              <a:ext uri="{FF2B5EF4-FFF2-40B4-BE49-F238E27FC236}">
                <a16:creationId xmlns:a16="http://schemas.microsoft.com/office/drawing/2014/main" id="{92984A32-4AC1-164A-9D42-6672E62E304E}"/>
              </a:ext>
            </a:extLst>
          </p:cNvPr>
          <p:cNvSpPr/>
          <p:nvPr/>
        </p:nvSpPr>
        <p:spPr>
          <a:xfrm>
            <a:off x="4115166" y="3110903"/>
            <a:ext cx="758264" cy="250692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7" name="TextBox 20">
            <a:extLst>
              <a:ext uri="{FF2B5EF4-FFF2-40B4-BE49-F238E27FC236}">
                <a16:creationId xmlns:a16="http://schemas.microsoft.com/office/drawing/2014/main" id="{DE00D8D6-7779-CA45-9830-55840AF59DAD}"/>
              </a:ext>
            </a:extLst>
          </p:cNvPr>
          <p:cNvSpPr txBox="1"/>
          <p:nvPr/>
        </p:nvSpPr>
        <p:spPr>
          <a:xfrm>
            <a:off x="4147167" y="3100525"/>
            <a:ext cx="745241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1028</a:t>
            </a:r>
          </a:p>
        </p:txBody>
      </p:sp>
      <p:sp>
        <p:nvSpPr>
          <p:cNvPr id="78" name="TextBox 20">
            <a:extLst>
              <a:ext uri="{FF2B5EF4-FFF2-40B4-BE49-F238E27FC236}">
                <a16:creationId xmlns:a16="http://schemas.microsoft.com/office/drawing/2014/main" id="{CCB5CD9A-05A0-F645-A572-655A8955F499}"/>
              </a:ext>
            </a:extLst>
          </p:cNvPr>
          <p:cNvSpPr txBox="1"/>
          <p:nvPr/>
        </p:nvSpPr>
        <p:spPr>
          <a:xfrm>
            <a:off x="5214198" y="3938627"/>
            <a:ext cx="592295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702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9" name="TextBox 6">
            <a:extLst>
              <a:ext uri="{FF2B5EF4-FFF2-40B4-BE49-F238E27FC236}">
                <a16:creationId xmlns:a16="http://schemas.microsoft.com/office/drawing/2014/main" id="{9644914F-8B6E-324D-A9F0-83877F8B86AF}"/>
              </a:ext>
            </a:extLst>
          </p:cNvPr>
          <p:cNvSpPr txBox="1"/>
          <p:nvPr/>
        </p:nvSpPr>
        <p:spPr>
          <a:xfrm>
            <a:off x="8318809" y="5636641"/>
            <a:ext cx="1372630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加密讀取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80" name="TextBox 6">
            <a:extLst>
              <a:ext uri="{FF2B5EF4-FFF2-40B4-BE49-F238E27FC236}">
                <a16:creationId xmlns:a16="http://schemas.microsoft.com/office/drawing/2014/main" id="{8DF4990F-2769-7A4C-8529-EB4C7DE5E597}"/>
              </a:ext>
            </a:extLst>
          </p:cNvPr>
          <p:cNvSpPr txBox="1"/>
          <p:nvPr/>
        </p:nvSpPr>
        <p:spPr>
          <a:xfrm>
            <a:off x="9357185" y="5620588"/>
            <a:ext cx="1372630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加密寫入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81" name="Shape 80">
            <a:extLst>
              <a:ext uri="{FF2B5EF4-FFF2-40B4-BE49-F238E27FC236}">
                <a16:creationId xmlns:a16="http://schemas.microsoft.com/office/drawing/2014/main" id="{F60E5E31-BA05-4B47-86F9-322C35826EA5}"/>
              </a:ext>
            </a:extLst>
          </p:cNvPr>
          <p:cNvSpPr/>
          <p:nvPr/>
        </p:nvSpPr>
        <p:spPr>
          <a:xfrm>
            <a:off x="9678708" y="4446145"/>
            <a:ext cx="732218" cy="117267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82" name="Shape 79">
            <a:extLst>
              <a:ext uri="{FF2B5EF4-FFF2-40B4-BE49-F238E27FC236}">
                <a16:creationId xmlns:a16="http://schemas.microsoft.com/office/drawing/2014/main" id="{EA9190D6-C320-CA4B-A069-9014DAC9EAE5}"/>
              </a:ext>
            </a:extLst>
          </p:cNvPr>
          <p:cNvSpPr/>
          <p:nvPr/>
        </p:nvSpPr>
        <p:spPr>
          <a:xfrm>
            <a:off x="8631720" y="3121663"/>
            <a:ext cx="758264" cy="250692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83" name="TextBox 20">
            <a:extLst>
              <a:ext uri="{FF2B5EF4-FFF2-40B4-BE49-F238E27FC236}">
                <a16:creationId xmlns:a16="http://schemas.microsoft.com/office/drawing/2014/main" id="{6515AD4C-549E-FF48-89DA-A920E5C298A4}"/>
              </a:ext>
            </a:extLst>
          </p:cNvPr>
          <p:cNvSpPr txBox="1"/>
          <p:nvPr/>
        </p:nvSpPr>
        <p:spPr>
          <a:xfrm>
            <a:off x="8663721" y="3111285"/>
            <a:ext cx="745241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1085</a:t>
            </a:r>
          </a:p>
        </p:txBody>
      </p:sp>
      <p:sp>
        <p:nvSpPr>
          <p:cNvPr id="84" name="TextBox 20">
            <a:extLst>
              <a:ext uri="{FF2B5EF4-FFF2-40B4-BE49-F238E27FC236}">
                <a16:creationId xmlns:a16="http://schemas.microsoft.com/office/drawing/2014/main" id="{50DC4210-CF37-F448-8395-36B2FE1A3DF9}"/>
              </a:ext>
            </a:extLst>
          </p:cNvPr>
          <p:cNvSpPr txBox="1"/>
          <p:nvPr/>
        </p:nvSpPr>
        <p:spPr>
          <a:xfrm>
            <a:off x="9772821" y="4415375"/>
            <a:ext cx="592295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475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05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字方塊 55"/>
          <p:cNvSpPr txBox="1"/>
          <p:nvPr/>
        </p:nvSpPr>
        <p:spPr>
          <a:xfrm rot="16200000">
            <a:off x="292412" y="5171364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雙埠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 10GbE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效能測試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: </a:t>
            </a:r>
            <a:b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TS-x73AU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比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 TS-x73U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寫入效能提升近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50%</a:t>
            </a:r>
            <a:endParaRPr lang="en-US" altLang="zh-TW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717532" y="1832005"/>
            <a:ext cx="4243161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TS-1273AU-RP</a:t>
            </a:r>
          </a:p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 x 10GbE Windows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循序傳輸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231309" y="1817062"/>
            <a:ext cx="4388341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TS-1273U-RP</a:t>
            </a:r>
          </a:p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 x 10GbE Windows </a:t>
            </a:r>
            <a:r>
              <a:rPr lang="zh-TW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循序傳輸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717531" y="2590317"/>
            <a:ext cx="4295241" cy="3475378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4C29C2-C9D3-4208-85F0-0A7D111FA13A}"/>
              </a:ext>
            </a:extLst>
          </p:cNvPr>
          <p:cNvSpPr/>
          <p:nvPr/>
        </p:nvSpPr>
        <p:spPr>
          <a:xfrm>
            <a:off x="6200828" y="2590317"/>
            <a:ext cx="4418822" cy="3475378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545041" y="3225301"/>
            <a:ext cx="9074609" cy="2370353"/>
            <a:chOff x="1285023" y="2167482"/>
            <a:chExt cx="10346683" cy="2631425"/>
          </a:xfrm>
        </p:grpSpPr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"/>
          <p:cNvSpPr txBox="1"/>
          <p:nvPr/>
        </p:nvSpPr>
        <p:spPr>
          <a:xfrm>
            <a:off x="1658010" y="5645216"/>
            <a:ext cx="1372630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讀取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2696387" y="5645216"/>
            <a:ext cx="1372630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寫入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6096000" y="5635182"/>
            <a:ext cx="1372630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讀取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7142558" y="5644483"/>
            <a:ext cx="1372630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寫入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3017910" y="3884238"/>
            <a:ext cx="732218" cy="172382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1970922" y="3110903"/>
            <a:ext cx="758264" cy="250692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025437" y="3096389"/>
            <a:ext cx="745241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2143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3041106" y="3911172"/>
            <a:ext cx="709022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1448</a:t>
            </a: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7479929" y="4469430"/>
            <a:ext cx="732218" cy="1165752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6419011" y="2967946"/>
            <a:ext cx="758264" cy="2651649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6471802" y="3003370"/>
            <a:ext cx="758264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2450</a:t>
            </a:r>
            <a:endParaRPr lang="en-US" sz="16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7553779" y="4435713"/>
            <a:ext cx="592295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936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970318" y="3093956"/>
            <a:ext cx="601447" cy="2641223"/>
            <a:chOff x="647000" y="2208532"/>
            <a:chExt cx="667691" cy="329352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94015" y="5118270"/>
              <a:ext cx="320675" cy="3837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762671" y="4536324"/>
              <a:ext cx="552019" cy="3837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400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62672" y="3954375"/>
              <a:ext cx="552019" cy="3837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800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647000" y="3372429"/>
              <a:ext cx="667691" cy="3837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647000" y="2790479"/>
              <a:ext cx="667691" cy="3837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1600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647000" y="2208532"/>
              <a:ext cx="667691" cy="3837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2000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73" name="TextBox 6">
            <a:extLst>
              <a:ext uri="{FF2B5EF4-FFF2-40B4-BE49-F238E27FC236}">
                <a16:creationId xmlns:a16="http://schemas.microsoft.com/office/drawing/2014/main" id="{91C97601-F0F7-F941-8136-FC7417756DAE}"/>
              </a:ext>
            </a:extLst>
          </p:cNvPr>
          <p:cNvSpPr txBox="1"/>
          <p:nvPr/>
        </p:nvSpPr>
        <p:spPr>
          <a:xfrm>
            <a:off x="3802255" y="5625881"/>
            <a:ext cx="1372630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加密讀取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4" name="TextBox 6">
            <a:extLst>
              <a:ext uri="{FF2B5EF4-FFF2-40B4-BE49-F238E27FC236}">
                <a16:creationId xmlns:a16="http://schemas.microsoft.com/office/drawing/2014/main" id="{976C6E13-BAF2-0E43-84D2-DFE0155C281A}"/>
              </a:ext>
            </a:extLst>
          </p:cNvPr>
          <p:cNvSpPr txBox="1"/>
          <p:nvPr/>
        </p:nvSpPr>
        <p:spPr>
          <a:xfrm>
            <a:off x="4840631" y="5625881"/>
            <a:ext cx="1372630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加密寫入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75" name="Shape 80">
            <a:extLst>
              <a:ext uri="{FF2B5EF4-FFF2-40B4-BE49-F238E27FC236}">
                <a16:creationId xmlns:a16="http://schemas.microsoft.com/office/drawing/2014/main" id="{2572EE64-FDDC-584E-9E6C-153553EB8051}"/>
              </a:ext>
            </a:extLst>
          </p:cNvPr>
          <p:cNvSpPr/>
          <p:nvPr/>
        </p:nvSpPr>
        <p:spPr>
          <a:xfrm>
            <a:off x="5162154" y="4277181"/>
            <a:ext cx="732218" cy="1330880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6" name="Shape 79">
            <a:extLst>
              <a:ext uri="{FF2B5EF4-FFF2-40B4-BE49-F238E27FC236}">
                <a16:creationId xmlns:a16="http://schemas.microsoft.com/office/drawing/2014/main" id="{92984A32-4AC1-164A-9D42-6672E62E304E}"/>
              </a:ext>
            </a:extLst>
          </p:cNvPr>
          <p:cNvSpPr/>
          <p:nvPr/>
        </p:nvSpPr>
        <p:spPr>
          <a:xfrm>
            <a:off x="4115166" y="3110903"/>
            <a:ext cx="758264" cy="250692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7" name="TextBox 20">
            <a:extLst>
              <a:ext uri="{FF2B5EF4-FFF2-40B4-BE49-F238E27FC236}">
                <a16:creationId xmlns:a16="http://schemas.microsoft.com/office/drawing/2014/main" id="{DE00D8D6-7779-CA45-9830-55840AF59DAD}"/>
              </a:ext>
            </a:extLst>
          </p:cNvPr>
          <p:cNvSpPr txBox="1"/>
          <p:nvPr/>
        </p:nvSpPr>
        <p:spPr>
          <a:xfrm>
            <a:off x="4147167" y="3100525"/>
            <a:ext cx="745241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2140</a:t>
            </a:r>
          </a:p>
        </p:txBody>
      </p:sp>
      <p:sp>
        <p:nvSpPr>
          <p:cNvPr id="78" name="TextBox 20">
            <a:extLst>
              <a:ext uri="{FF2B5EF4-FFF2-40B4-BE49-F238E27FC236}">
                <a16:creationId xmlns:a16="http://schemas.microsoft.com/office/drawing/2014/main" id="{CCB5CD9A-05A0-F645-A572-655A8955F499}"/>
              </a:ext>
            </a:extLst>
          </p:cNvPr>
          <p:cNvSpPr txBox="1"/>
          <p:nvPr/>
        </p:nvSpPr>
        <p:spPr>
          <a:xfrm>
            <a:off x="5214198" y="4269600"/>
            <a:ext cx="746495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1151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9" name="TextBox 6">
            <a:extLst>
              <a:ext uri="{FF2B5EF4-FFF2-40B4-BE49-F238E27FC236}">
                <a16:creationId xmlns:a16="http://schemas.microsoft.com/office/drawing/2014/main" id="{9644914F-8B6E-324D-A9F0-83877F8B86AF}"/>
              </a:ext>
            </a:extLst>
          </p:cNvPr>
          <p:cNvSpPr txBox="1"/>
          <p:nvPr/>
        </p:nvSpPr>
        <p:spPr>
          <a:xfrm>
            <a:off x="8318809" y="5636641"/>
            <a:ext cx="1372630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加密讀取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80" name="TextBox 6">
            <a:extLst>
              <a:ext uri="{FF2B5EF4-FFF2-40B4-BE49-F238E27FC236}">
                <a16:creationId xmlns:a16="http://schemas.microsoft.com/office/drawing/2014/main" id="{8DF4990F-2769-7A4C-8529-EB4C7DE5E597}"/>
              </a:ext>
            </a:extLst>
          </p:cNvPr>
          <p:cNvSpPr txBox="1"/>
          <p:nvPr/>
        </p:nvSpPr>
        <p:spPr>
          <a:xfrm>
            <a:off x="9357185" y="5620588"/>
            <a:ext cx="1372630" cy="33854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加密寫入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81" name="Shape 80">
            <a:extLst>
              <a:ext uri="{FF2B5EF4-FFF2-40B4-BE49-F238E27FC236}">
                <a16:creationId xmlns:a16="http://schemas.microsoft.com/office/drawing/2014/main" id="{F60E5E31-BA05-4B47-86F9-322C35826EA5}"/>
              </a:ext>
            </a:extLst>
          </p:cNvPr>
          <p:cNvSpPr/>
          <p:nvPr/>
        </p:nvSpPr>
        <p:spPr>
          <a:xfrm>
            <a:off x="9678708" y="4717632"/>
            <a:ext cx="732218" cy="901188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82" name="Shape 79">
            <a:extLst>
              <a:ext uri="{FF2B5EF4-FFF2-40B4-BE49-F238E27FC236}">
                <a16:creationId xmlns:a16="http://schemas.microsoft.com/office/drawing/2014/main" id="{EA9190D6-C320-CA4B-A069-9014DAC9EAE5}"/>
              </a:ext>
            </a:extLst>
          </p:cNvPr>
          <p:cNvSpPr/>
          <p:nvPr/>
        </p:nvSpPr>
        <p:spPr>
          <a:xfrm>
            <a:off x="8631720" y="3121663"/>
            <a:ext cx="758264" cy="250692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83" name="TextBox 20">
            <a:extLst>
              <a:ext uri="{FF2B5EF4-FFF2-40B4-BE49-F238E27FC236}">
                <a16:creationId xmlns:a16="http://schemas.microsoft.com/office/drawing/2014/main" id="{6515AD4C-549E-FF48-89DA-A920E5C298A4}"/>
              </a:ext>
            </a:extLst>
          </p:cNvPr>
          <p:cNvSpPr txBox="1"/>
          <p:nvPr/>
        </p:nvSpPr>
        <p:spPr>
          <a:xfrm>
            <a:off x="8663721" y="3111285"/>
            <a:ext cx="745241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2179</a:t>
            </a:r>
          </a:p>
        </p:txBody>
      </p:sp>
      <p:sp>
        <p:nvSpPr>
          <p:cNvPr id="84" name="TextBox 20">
            <a:extLst>
              <a:ext uri="{FF2B5EF4-FFF2-40B4-BE49-F238E27FC236}">
                <a16:creationId xmlns:a16="http://schemas.microsoft.com/office/drawing/2014/main" id="{50DC4210-CF37-F448-8395-36B2FE1A3DF9}"/>
              </a:ext>
            </a:extLst>
          </p:cNvPr>
          <p:cNvSpPr txBox="1"/>
          <p:nvPr/>
        </p:nvSpPr>
        <p:spPr>
          <a:xfrm>
            <a:off x="9757603" y="4679292"/>
            <a:ext cx="592295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739</a:t>
            </a:r>
            <a:endParaRPr 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Rectangle 2">
            <a:extLst>
              <a:ext uri="{FF2B5EF4-FFF2-40B4-BE49-F238E27FC236}">
                <a16:creationId xmlns:a16="http://schemas.microsoft.com/office/drawing/2014/main" id="{267A59EC-709F-41DA-8000-FBF873BC0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3905" y="6217341"/>
            <a:ext cx="273563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 測試於 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實驗室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數據會因實際環境而有所不同。
</a:t>
            </a:r>
            <a:endParaRPr lang="en" altLang="zh-TW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FEE8BBD2-05E2-4419-956F-5371B5351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549" y="6161852"/>
            <a:ext cx="6917638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測試環境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b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| 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1273AU-RP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&amp; TS-1273U-RP-8G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QTS 4.4.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x </a:t>
            </a: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Samsung 850 Pro 512GB</a:t>
            </a:r>
            <a:r>
              <a:rPr 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RAID 5, thick volume</a:t>
            </a:r>
            <a:endParaRPr lang="zh-TW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客户端 </a:t>
            </a:r>
            <a:r>
              <a:rPr lang="en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 | Windows 10 Pro, Intel Core i7-6700 3.4 GHz, 32GB RAM</a:t>
            </a:r>
            <a:endParaRPr lang="en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IOmeter | RAM*4, 30-sec ramp up time, 3-min seq. run time, 2 workers, 64-outstanding, 1MB</a:t>
            </a:r>
            <a:endParaRPr lang="en-US" altLang="en-US" sz="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8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搭配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QM2 PCIe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卡新增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 M.2 SSD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，</a:t>
            </a:r>
            <a:b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並使用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 SSD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快取</a:t>
            </a:r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增加小檔案處理效能</a:t>
            </a:r>
          </a:p>
        </p:txBody>
      </p:sp>
      <p:sp>
        <p:nvSpPr>
          <p:cNvPr id="19" name="矩形: 圓角 55">
            <a:extLst>
              <a:ext uri="{FF2B5EF4-FFF2-40B4-BE49-F238E27FC236}">
                <a16:creationId xmlns:a16="http://schemas.microsoft.com/office/drawing/2014/main" id="{868406B7-9D3D-4510-B40C-FF8EA4B54B39}"/>
              </a:ext>
            </a:extLst>
          </p:cNvPr>
          <p:cNvSpPr/>
          <p:nvPr/>
        </p:nvSpPr>
        <p:spPr>
          <a:xfrm>
            <a:off x="2816105" y="2065460"/>
            <a:ext cx="2867932" cy="746159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: 圓角 55">
            <a:extLst>
              <a:ext uri="{FF2B5EF4-FFF2-40B4-BE49-F238E27FC236}">
                <a16:creationId xmlns:a16="http://schemas.microsoft.com/office/drawing/2014/main" id="{806DF1B0-30D5-4B65-BA68-648681ADF7EA}"/>
              </a:ext>
            </a:extLst>
          </p:cNvPr>
          <p:cNvSpPr/>
          <p:nvPr/>
        </p:nvSpPr>
        <p:spPr>
          <a:xfrm>
            <a:off x="2816105" y="2878258"/>
            <a:ext cx="2867932" cy="746159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: 圓角 55">
            <a:extLst>
              <a:ext uri="{FF2B5EF4-FFF2-40B4-BE49-F238E27FC236}">
                <a16:creationId xmlns:a16="http://schemas.microsoft.com/office/drawing/2014/main" id="{79243230-5D4B-4EF1-A7E1-F8E50F022684}"/>
              </a:ext>
            </a:extLst>
          </p:cNvPr>
          <p:cNvSpPr/>
          <p:nvPr/>
        </p:nvSpPr>
        <p:spPr>
          <a:xfrm>
            <a:off x="2688167" y="4184844"/>
            <a:ext cx="3000249" cy="1004005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en-US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: 圓角 55">
            <a:extLst>
              <a:ext uri="{FF2B5EF4-FFF2-40B4-BE49-F238E27FC236}">
                <a16:creationId xmlns:a16="http://schemas.microsoft.com/office/drawing/2014/main" id="{4CE743EC-1436-4484-9BD5-AEE3D9A92FBE}"/>
              </a:ext>
            </a:extLst>
          </p:cNvPr>
          <p:cNvSpPr/>
          <p:nvPr/>
        </p:nvSpPr>
        <p:spPr>
          <a:xfrm>
            <a:off x="2688167" y="5263960"/>
            <a:ext cx="3000249" cy="105831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圖片 5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19C2C872-BA16-1545-93B2-204E7820DC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5" y="1912370"/>
            <a:ext cx="3214078" cy="2011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220D61-A851-6247-B0FC-B37341D921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0680"/>
            <a:ext cx="3437467" cy="21514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: 圓角 55">
            <a:extLst>
              <a:ext uri="{FF2B5EF4-FFF2-40B4-BE49-F238E27FC236}">
                <a16:creationId xmlns:a16="http://schemas.microsoft.com/office/drawing/2014/main" id="{19304C29-C0A8-44EB-947F-C6E374BE75C2}"/>
              </a:ext>
            </a:extLst>
          </p:cNvPr>
          <p:cNvSpPr/>
          <p:nvPr/>
        </p:nvSpPr>
        <p:spPr>
          <a:xfrm>
            <a:off x="2816105" y="2065460"/>
            <a:ext cx="2867932" cy="746159"/>
          </a:xfrm>
          <a:prstGeom prst="round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QM2-2P-384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600" i="1" err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3.0 x4</a:t>
            </a: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矩形: 圓角 55">
            <a:extLst>
              <a:ext uri="{FF2B5EF4-FFF2-40B4-BE49-F238E27FC236}">
                <a16:creationId xmlns:a16="http://schemas.microsoft.com/office/drawing/2014/main" id="{E729EC32-A819-4A8F-AF36-ACB5EC5AC0E5}"/>
              </a:ext>
            </a:extLst>
          </p:cNvPr>
          <p:cNvSpPr/>
          <p:nvPr/>
        </p:nvSpPr>
        <p:spPr>
          <a:xfrm>
            <a:off x="2816105" y="2878258"/>
            <a:ext cx="2867932" cy="746159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QM2-4P-384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M.2 </a:t>
            </a:r>
            <a:r>
              <a:rPr lang="en-US" altLang="zh-TW" sz="1600" i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3.0 x4</a:t>
            </a: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矩形: 圓角 55">
            <a:extLst>
              <a:ext uri="{FF2B5EF4-FFF2-40B4-BE49-F238E27FC236}">
                <a16:creationId xmlns:a16="http://schemas.microsoft.com/office/drawing/2014/main" id="{8CDD3C4D-0029-4A0C-8CFB-9E4C047CBC50}"/>
              </a:ext>
            </a:extLst>
          </p:cNvPr>
          <p:cNvSpPr/>
          <p:nvPr/>
        </p:nvSpPr>
        <p:spPr>
          <a:xfrm>
            <a:off x="2688167" y="4184844"/>
            <a:ext cx="3000249" cy="1004005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</a:t>
            </a:r>
            <a:r>
              <a:rPr lang="zh-TW" altLang="en-US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r>
              <a:rPr lang="zh-TW" altLang="en-US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en-US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矩形: 圓角 55">
            <a:extLst>
              <a:ext uri="{FF2B5EF4-FFF2-40B4-BE49-F238E27FC236}">
                <a16:creationId xmlns:a16="http://schemas.microsoft.com/office/drawing/2014/main" id="{100CE040-7224-4634-A5C7-D01404982F3F}"/>
              </a:ext>
            </a:extLst>
          </p:cNvPr>
          <p:cNvSpPr/>
          <p:nvPr/>
        </p:nvSpPr>
        <p:spPr>
          <a:xfrm>
            <a:off x="2688167" y="5263960"/>
            <a:ext cx="3000249" cy="1058310"/>
          </a:xfrm>
          <a:prstGeom prst="round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600" i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Gen2</a:t>
            </a:r>
            <a:r>
              <a:rPr lang="zh-TW" altLang="en-US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r>
              <a:rPr lang="zh-TW" altLang="en-US" sz="1600" i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i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Shape 83">
            <a:extLst>
              <a:ext uri="{FF2B5EF4-FFF2-40B4-BE49-F238E27FC236}">
                <a16:creationId xmlns:a16="http://schemas.microsoft.com/office/drawing/2014/main" id="{CB9F3E2A-0C38-EF47-94BB-74F78B2B9A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0740" y="2403510"/>
            <a:ext cx="6309184" cy="304098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714AB39-2BB2-5C46-8202-D0C969C3ACFF}"/>
              </a:ext>
            </a:extLst>
          </p:cNvPr>
          <p:cNvSpPr/>
          <p:nvPr/>
        </p:nvSpPr>
        <p:spPr>
          <a:xfrm>
            <a:off x="5938352" y="5538569"/>
            <a:ext cx="5071132" cy="646331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zh-CN" altLang="en-US"/>
              <a:t>更多</a:t>
            </a:r>
            <a:r>
              <a:rPr lang="en-US" altLang="zh-CN"/>
              <a:t> QM2 </a:t>
            </a:r>
            <a:r>
              <a:rPr lang="zh-CN" altLang="en-US"/>
              <a:t>擴充卡型號請至</a:t>
            </a:r>
            <a:endParaRPr lang="en" altLang="zh-TW"/>
          </a:p>
          <a:p>
            <a:r>
              <a:rPr lang="en" altLang="zh-TW">
                <a:solidFill>
                  <a:schemeClr val="tx1">
                    <a:lumMod val="95000"/>
                    <a:lumOff val="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https://www.qnap.com/zh-tw/product/qm2-m.2ssd</a:t>
            </a:r>
            <a:endParaRPr lang="zh-TW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48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DB47EA-CD83-2A4D-9A2F-53561640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安裝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QNAP QXP-16G2FC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雙埠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 16GFC </a:t>
            </a:r>
            <a:b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光纖通道擴充卡以新增企業內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 FC SAN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儲存空間</a:t>
            </a:r>
            <a:endParaRPr kumimoji="1"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8EAFDAEF-BE2F-0448-96C8-E710313F852B}"/>
              </a:ext>
            </a:extLst>
          </p:cNvPr>
          <p:cNvSpPr/>
          <p:nvPr/>
        </p:nvSpPr>
        <p:spPr>
          <a:xfrm>
            <a:off x="636712" y="3855530"/>
            <a:ext cx="11205220" cy="2734252"/>
          </a:xfrm>
          <a:prstGeom prst="roundRect">
            <a:avLst>
              <a:gd name="adj" fmla="val 1668"/>
            </a:avLst>
          </a:prstGeom>
          <a:solidFill>
            <a:schemeClr val="bg1">
              <a:alpha val="4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10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E2EECFD4-85AD-CA4E-ABBD-596619B2F0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473" l="6719" r="93750">
                        <a14:foregroundMark x1="22422" y1="8791" x2="6719" y2="31648"/>
                        <a14:foregroundMark x1="6719" y1="31648" x2="10000" y2="52308"/>
                        <a14:foregroundMark x1="18516" y1="7912" x2="37891" y2="12747"/>
                        <a14:foregroundMark x1="37891" y1="12747" x2="55625" y2="8791"/>
                        <a14:foregroundMark x1="55625" y1="8791" x2="74141" y2="11209"/>
                        <a14:foregroundMark x1="74141" y1="11209" x2="90547" y2="27912"/>
                        <a14:foregroundMark x1="90547" y1="27912" x2="90156" y2="61978"/>
                        <a14:foregroundMark x1="73906" y1="4615" x2="64219" y2="5714"/>
                        <a14:foregroundMark x1="75156" y1="6154" x2="87734" y2="20220"/>
                        <a14:foregroundMark x1="93750" y1="24176" x2="93594" y2="60879"/>
                        <a14:foregroundMark x1="14219" y1="17582" x2="13125" y2="16044"/>
                        <a14:foregroundMark x1="35938" y1="1099" x2="37813" y2="659"/>
                        <a14:foregroundMark x1="20000" y1="4176" x2="34297" y2="1319"/>
                        <a14:foregroundMark x1="37813" y1="659" x2="57109" y2="2857"/>
                        <a14:foregroundMark x1="57109" y1="2857" x2="65469" y2="2637"/>
                        <a14:foregroundMark x1="24688" y1="0" x2="10391" y2="20220"/>
                        <a14:foregroundMark x1="39688" y1="0" x2="44609" y2="659"/>
                        <a14:foregroundMark x1="44688" y1="879" x2="57031" y2="440"/>
                        <a14:foregroundMark x1="10391" y1="16703" x2="17734" y2="7912"/>
                        <a14:foregroundMark x1="10313" y1="17143" x2="8516" y2="19121"/>
                        <a14:foregroundMark x1="10859" y1="12967" x2="8750" y2="19780"/>
                        <a14:foregroundMark x1="11563" y1="16044" x2="8516" y2="17582"/>
                        <a14:foregroundMark x1="85938" y1="12308" x2="87734" y2="16044"/>
                        <a14:foregroundMark x1="88516" y1="16044" x2="90781" y2="18022"/>
                        <a14:foregroundMark x1="36250" y1="440" x2="50078" y2="3956"/>
                        <a14:foregroundMark x1="50078" y1="3956" x2="39453" y2="2418"/>
                        <a14:foregroundMark x1="36172" y1="0" x2="36172" y2="0"/>
                        <a14:foregroundMark x1="32813" y1="0" x2="33984" y2="0"/>
                        <a14:foregroundMark x1="32656" y1="659" x2="44063" y2="879"/>
                        <a14:foregroundMark x1="44063" y1="879" x2="57031" y2="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0725" y="2692400"/>
            <a:ext cx="2743200" cy="974254"/>
          </a:xfrm>
          <a:prstGeom prst="rect">
            <a:avLst/>
          </a:prstGeom>
        </p:spPr>
      </p:pic>
      <p:pic>
        <p:nvPicPr>
          <p:cNvPr id="6" name="Picture 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B75C484D-91F8-CB4E-89D0-A28E09C38F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250" y="2142169"/>
            <a:ext cx="1656562" cy="1645493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EE012C33-6ADC-9949-9FA6-ADAE1C8F2D00}"/>
              </a:ext>
            </a:extLst>
          </p:cNvPr>
          <p:cNvSpPr txBox="1"/>
          <p:nvPr/>
        </p:nvSpPr>
        <p:spPr>
          <a:xfrm>
            <a:off x="8018237" y="2876017"/>
            <a:ext cx="347589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Windows / Linux / </a:t>
            </a:r>
            <a:r>
              <a:rPr lang="af-ZA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VMware</a:t>
            </a:r>
            <a:r>
              <a:rPr lang="af-ZA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af-ZA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主機</a:t>
            </a: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F8CDC12-F50F-E34D-93F5-B281DBA99806}"/>
              </a:ext>
            </a:extLst>
          </p:cNvPr>
          <p:cNvSpPr txBox="1"/>
          <p:nvPr/>
        </p:nvSpPr>
        <p:spPr>
          <a:xfrm>
            <a:off x="548102" y="1927266"/>
            <a:ext cx="82987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af-ZA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Windows / Linux / VMware 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主機</a:t>
            </a:r>
            <a:r>
              <a:rPr lang="af-ZA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(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啟動器模式</a:t>
            </a:r>
            <a:r>
              <a:rPr lang="af-ZA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) + 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NAS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目標模式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):</a:t>
            </a:r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FE954FB0-1CE0-8247-8CC0-1DAD5A4D8F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5231" y="4068339"/>
            <a:ext cx="1849597" cy="409298"/>
          </a:xfrm>
          <a:prstGeom prst="rect">
            <a:avLst/>
          </a:prstGeom>
        </p:spPr>
      </p:pic>
      <p:cxnSp>
        <p:nvCxnSpPr>
          <p:cNvPr id="10" name="直線單箭頭接點 46">
            <a:extLst>
              <a:ext uri="{FF2B5EF4-FFF2-40B4-BE49-F238E27FC236}">
                <a16:creationId xmlns:a16="http://schemas.microsoft.com/office/drawing/2014/main" id="{AECB8F53-1F07-7148-8823-2D811DB86E4E}"/>
              </a:ext>
            </a:extLst>
          </p:cNvPr>
          <p:cNvCxnSpPr>
            <a:cxnSpLocks/>
          </p:cNvCxnSpPr>
          <p:nvPr/>
        </p:nvCxnSpPr>
        <p:spPr>
          <a:xfrm flipH="1">
            <a:off x="6622325" y="3341966"/>
            <a:ext cx="5114" cy="761711"/>
          </a:xfrm>
          <a:prstGeom prst="straightConnector1">
            <a:avLst/>
          </a:prstGeom>
          <a:ln w="76200">
            <a:gradFill>
              <a:gsLst>
                <a:gs pos="0">
                  <a:srgbClr val="F9AC00"/>
                </a:gs>
                <a:gs pos="10000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9">
            <a:extLst>
              <a:ext uri="{FF2B5EF4-FFF2-40B4-BE49-F238E27FC236}">
                <a16:creationId xmlns:a16="http://schemas.microsoft.com/office/drawing/2014/main" id="{CC49D23D-0E64-344F-B5BF-39AD712E02CE}"/>
              </a:ext>
            </a:extLst>
          </p:cNvPr>
          <p:cNvCxnSpPr>
            <a:cxnSpLocks/>
          </p:cNvCxnSpPr>
          <p:nvPr/>
        </p:nvCxnSpPr>
        <p:spPr>
          <a:xfrm flipH="1">
            <a:off x="6060445" y="4540880"/>
            <a:ext cx="8860" cy="618675"/>
          </a:xfrm>
          <a:prstGeom prst="straightConnector1">
            <a:avLst/>
          </a:prstGeom>
          <a:ln w="76200">
            <a:gradFill>
              <a:gsLst>
                <a:gs pos="0">
                  <a:srgbClr val="F9AC00"/>
                </a:gs>
                <a:gs pos="10000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9">
            <a:extLst>
              <a:ext uri="{FF2B5EF4-FFF2-40B4-BE49-F238E27FC236}">
                <a16:creationId xmlns:a16="http://schemas.microsoft.com/office/drawing/2014/main" id="{7798B7D2-B084-D446-89B3-95930E037C70}"/>
              </a:ext>
            </a:extLst>
          </p:cNvPr>
          <p:cNvCxnSpPr>
            <a:cxnSpLocks/>
          </p:cNvCxnSpPr>
          <p:nvPr/>
        </p:nvCxnSpPr>
        <p:spPr>
          <a:xfrm>
            <a:off x="6930812" y="4603981"/>
            <a:ext cx="0" cy="618675"/>
          </a:xfrm>
          <a:prstGeom prst="straightConnector1">
            <a:avLst/>
          </a:prstGeom>
          <a:ln w="76200">
            <a:gradFill>
              <a:gsLst>
                <a:gs pos="0">
                  <a:srgbClr val="F9AC00"/>
                </a:gs>
                <a:gs pos="10000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9">
            <a:extLst>
              <a:ext uri="{FF2B5EF4-FFF2-40B4-BE49-F238E27FC236}">
                <a16:creationId xmlns:a16="http://schemas.microsoft.com/office/drawing/2014/main" id="{700872B5-0372-8B4A-B0C4-D1423AD0DA16}"/>
              </a:ext>
            </a:extLst>
          </p:cNvPr>
          <p:cNvSpPr txBox="1"/>
          <p:nvPr/>
        </p:nvSpPr>
        <p:spPr>
          <a:xfrm>
            <a:off x="3876830" y="5953495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TS-1673AU-RP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C0657F93-D86A-7A4B-8DCD-C4E433EFAB0B}"/>
              </a:ext>
            </a:extLst>
          </p:cNvPr>
          <p:cNvSpPr txBox="1"/>
          <p:nvPr/>
        </p:nvSpPr>
        <p:spPr>
          <a:xfrm>
            <a:off x="1620952" y="5857090"/>
            <a:ext cx="218063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QXP-16G2FC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Fibre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channel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擴充卡</a:t>
            </a: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A55EABF9-FBBC-F845-A4F1-C2218DBDA8D1}"/>
              </a:ext>
            </a:extLst>
          </p:cNvPr>
          <p:cNvSpPr txBox="1"/>
          <p:nvPr/>
        </p:nvSpPr>
        <p:spPr>
          <a:xfrm>
            <a:off x="2284974" y="4432812"/>
            <a:ext cx="207190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其他 FC SAN 儲存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25D5CBE9-4A5B-6447-9F83-A4DFC7B723EF}"/>
              </a:ext>
            </a:extLst>
          </p:cNvPr>
          <p:cNvSpPr txBox="1"/>
          <p:nvPr/>
        </p:nvSpPr>
        <p:spPr>
          <a:xfrm>
            <a:off x="7510061" y="4118859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Fibre Channel 交換器</a:t>
            </a:r>
          </a:p>
        </p:txBody>
      </p:sp>
      <p:pic>
        <p:nvPicPr>
          <p:cNvPr id="18" name="Picture 30">
            <a:extLst>
              <a:ext uri="{FF2B5EF4-FFF2-40B4-BE49-F238E27FC236}">
                <a16:creationId xmlns:a16="http://schemas.microsoft.com/office/drawing/2014/main" id="{4A8BFF64-4771-2340-B7C5-D5AA0DE858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180" y="3604128"/>
            <a:ext cx="1590431" cy="1217247"/>
          </a:xfrm>
          <a:prstGeom prst="rect">
            <a:avLst/>
          </a:prstGeom>
        </p:spPr>
      </p:pic>
      <p:cxnSp>
        <p:nvCxnSpPr>
          <p:cNvPr id="20" name="直線單箭頭接點 9">
            <a:extLst>
              <a:ext uri="{FF2B5EF4-FFF2-40B4-BE49-F238E27FC236}">
                <a16:creationId xmlns:a16="http://schemas.microsoft.com/office/drawing/2014/main" id="{FB373C5A-32EB-7544-AAF8-A3B5165BA085}"/>
              </a:ext>
            </a:extLst>
          </p:cNvPr>
          <p:cNvCxnSpPr>
            <a:cxnSpLocks/>
          </p:cNvCxnSpPr>
          <p:nvPr/>
        </p:nvCxnSpPr>
        <p:spPr>
          <a:xfrm flipV="1">
            <a:off x="9803714" y="4230492"/>
            <a:ext cx="1036675" cy="1558"/>
          </a:xfrm>
          <a:prstGeom prst="straightConnector1">
            <a:avLst/>
          </a:prstGeom>
          <a:ln w="76200">
            <a:gradFill>
              <a:gsLst>
                <a:gs pos="0">
                  <a:srgbClr val="F9AC00"/>
                </a:gs>
                <a:gs pos="10000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4">
            <a:extLst>
              <a:ext uri="{FF2B5EF4-FFF2-40B4-BE49-F238E27FC236}">
                <a16:creationId xmlns:a16="http://schemas.microsoft.com/office/drawing/2014/main" id="{527FD712-98B2-9C45-A788-2E6C26372F7C}"/>
              </a:ext>
            </a:extLst>
          </p:cNvPr>
          <p:cNvSpPr txBox="1"/>
          <p:nvPr/>
        </p:nvSpPr>
        <p:spPr>
          <a:xfrm>
            <a:off x="9774483" y="4389797"/>
            <a:ext cx="1548871" cy="369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光纖通道</a:t>
            </a:r>
          </a:p>
        </p:txBody>
      </p:sp>
      <p:cxnSp>
        <p:nvCxnSpPr>
          <p:cNvPr id="22" name="直線單箭頭接點 46">
            <a:extLst>
              <a:ext uri="{FF2B5EF4-FFF2-40B4-BE49-F238E27FC236}">
                <a16:creationId xmlns:a16="http://schemas.microsoft.com/office/drawing/2014/main" id="{93280BFB-0FEB-C441-86C5-344439C6EC5A}"/>
              </a:ext>
            </a:extLst>
          </p:cNvPr>
          <p:cNvCxnSpPr>
            <a:cxnSpLocks/>
          </p:cNvCxnSpPr>
          <p:nvPr/>
        </p:nvCxnSpPr>
        <p:spPr>
          <a:xfrm>
            <a:off x="4185765" y="4242693"/>
            <a:ext cx="1389060" cy="0"/>
          </a:xfrm>
          <a:prstGeom prst="straightConnector1">
            <a:avLst/>
          </a:prstGeom>
          <a:ln w="76200">
            <a:gradFill>
              <a:gsLst>
                <a:gs pos="0">
                  <a:srgbClr val="F9AC00"/>
                </a:gs>
                <a:gs pos="10000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圓角 36">
            <a:extLst>
              <a:ext uri="{FF2B5EF4-FFF2-40B4-BE49-F238E27FC236}">
                <a16:creationId xmlns:a16="http://schemas.microsoft.com/office/drawing/2014/main" id="{C8CF8E3C-052A-D046-861E-1E406D72804B}"/>
              </a:ext>
            </a:extLst>
          </p:cNvPr>
          <p:cNvSpPr/>
          <p:nvPr/>
        </p:nvSpPr>
        <p:spPr>
          <a:xfrm>
            <a:off x="636711" y="3852002"/>
            <a:ext cx="1655868" cy="702260"/>
          </a:xfrm>
          <a:prstGeom prst="roundRect">
            <a:avLst>
              <a:gd name="adj" fmla="val 0"/>
            </a:avLst>
          </a:prstGeom>
          <a:gradFill>
            <a:gsLst>
              <a:gs pos="65000">
                <a:srgbClr val="E36900"/>
              </a:gs>
              <a:gs pos="100000">
                <a:srgbClr val="FFC000"/>
              </a:gs>
              <a:gs pos="0">
                <a:srgbClr val="C00000"/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儲存區域網路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(SAN)</a:t>
            </a:r>
          </a:p>
        </p:txBody>
      </p:sp>
      <p:sp>
        <p:nvSpPr>
          <p:cNvPr id="25" name="TextBox 31">
            <a:extLst>
              <a:ext uri="{FF2B5EF4-FFF2-40B4-BE49-F238E27FC236}">
                <a16:creationId xmlns:a16="http://schemas.microsoft.com/office/drawing/2014/main" id="{8B13DFD5-D700-F44F-986F-3500D9EC9312}"/>
              </a:ext>
            </a:extLst>
          </p:cNvPr>
          <p:cNvSpPr txBox="1"/>
          <p:nvPr/>
        </p:nvSpPr>
        <p:spPr>
          <a:xfrm>
            <a:off x="9387551" y="5896525"/>
            <a:ext cx="218063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QXP-16G2FC 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Fibre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channel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擴充卡</a:t>
            </a: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6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017947CC-E27A-DB4D-B11B-E7AA55A9A0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9026" y="4821375"/>
            <a:ext cx="1250175" cy="1047865"/>
          </a:xfrm>
          <a:prstGeom prst="rect">
            <a:avLst/>
          </a:prstGeom>
        </p:spPr>
      </p:pic>
      <p:pic>
        <p:nvPicPr>
          <p:cNvPr id="2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8EBB8855-AA2D-A547-B57B-BF13D8D008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6183" y="4860810"/>
            <a:ext cx="1250175" cy="1047865"/>
          </a:xfrm>
          <a:prstGeom prst="rect">
            <a:avLst/>
          </a:prstGeom>
        </p:spPr>
      </p:pic>
      <p:sp>
        <p:nvSpPr>
          <p:cNvPr id="30" name="TextBox 19">
            <a:extLst>
              <a:ext uri="{FF2B5EF4-FFF2-40B4-BE49-F238E27FC236}">
                <a16:creationId xmlns:a16="http://schemas.microsoft.com/office/drawing/2014/main" id="{FD9D1817-FDE8-064C-8C8D-62ACCB4CDB47}"/>
              </a:ext>
            </a:extLst>
          </p:cNvPr>
          <p:cNvSpPr txBox="1"/>
          <p:nvPr/>
        </p:nvSpPr>
        <p:spPr>
          <a:xfrm>
            <a:off x="6332655" y="5974229"/>
            <a:ext cx="27431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TS-1673AU-RP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2" name="圖片 31" descr="一張含有 坐, 監視器, 正面, 桌 的圖片&#10;&#10;自動產生的描述">
            <a:extLst>
              <a:ext uri="{FF2B5EF4-FFF2-40B4-BE49-F238E27FC236}">
                <a16:creationId xmlns:a16="http://schemas.microsoft.com/office/drawing/2014/main" id="{333027AA-D724-3344-876F-0BE56D9D1A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2838" y="5222656"/>
            <a:ext cx="2118616" cy="652153"/>
          </a:xfrm>
          <a:prstGeom prst="rect">
            <a:avLst/>
          </a:prstGeom>
        </p:spPr>
      </p:pic>
      <p:pic>
        <p:nvPicPr>
          <p:cNvPr id="33" name="圖片 32" descr="一張含有 坐, 監視器, 正面, 桌 的圖片&#10;&#10;自動產生的描述">
            <a:extLst>
              <a:ext uri="{FF2B5EF4-FFF2-40B4-BE49-F238E27FC236}">
                <a16:creationId xmlns:a16="http://schemas.microsoft.com/office/drawing/2014/main" id="{3BD2D7EB-06E9-EE49-A0BE-3DB5CF95BF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8197" y="5183470"/>
            <a:ext cx="2118616" cy="652153"/>
          </a:xfrm>
          <a:prstGeom prst="rect">
            <a:avLst/>
          </a:prstGeom>
        </p:spPr>
      </p:pic>
      <p:sp>
        <p:nvSpPr>
          <p:cNvPr id="29" name="TextBox 22">
            <a:extLst>
              <a:ext uri="{FF2B5EF4-FFF2-40B4-BE49-F238E27FC236}">
                <a16:creationId xmlns:a16="http://schemas.microsoft.com/office/drawing/2014/main" id="{3F1240BC-7E2C-493B-BAA0-1074A9547CDE}"/>
              </a:ext>
            </a:extLst>
          </p:cNvPr>
          <p:cNvSpPr txBox="1"/>
          <p:nvPr/>
        </p:nvSpPr>
        <p:spPr>
          <a:xfrm>
            <a:off x="669860" y="2410130"/>
            <a:ext cx="2691646" cy="523220"/>
          </a:xfrm>
          <a:prstGeom prst="rect">
            <a:avLst/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 sz="140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endParaRPr lang="en-US" altLang="zh-TW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1" name="矩形 10">
            <a:extLst>
              <a:ext uri="{FF2B5EF4-FFF2-40B4-BE49-F238E27FC236}">
                <a16:creationId xmlns:a16="http://schemas.microsoft.com/office/drawing/2014/main" id="{398AFAB6-B86E-498C-B80C-83FAAF059E9A}"/>
              </a:ext>
            </a:extLst>
          </p:cNvPr>
          <p:cNvSpPr/>
          <p:nvPr/>
        </p:nvSpPr>
        <p:spPr>
          <a:xfrm>
            <a:off x="668445" y="3003644"/>
            <a:ext cx="2695151" cy="523220"/>
          </a:xfrm>
          <a:prstGeom prst="rect">
            <a:avLst/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1620E266-4862-4842-B4BB-70F3AA49126B}"/>
              </a:ext>
            </a:extLst>
          </p:cNvPr>
          <p:cNvSpPr txBox="1"/>
          <p:nvPr/>
        </p:nvSpPr>
        <p:spPr>
          <a:xfrm>
            <a:off x="669860" y="2423786"/>
            <a:ext cx="2691646" cy="523220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ctr">
              <a:defRPr sz="1400"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sym typeface="Arial" panose="020B0604020202020204" pitchFamily="34" charset="0"/>
              </a:rPr>
              <a:t>Marvell®</a:t>
            </a:r>
            <a:r>
              <a:rPr lang="zh-TW" altLang="en-US">
                <a:solidFill>
                  <a:schemeClr val="tx1"/>
                </a:solidFill>
                <a:sym typeface="Arial" panose="020B0604020202020204" pitchFamily="34" charset="0"/>
              </a:rPr>
              <a:t> </a:t>
            </a:r>
            <a:r>
              <a:rPr lang="en-US" altLang="zh-TW">
                <a:solidFill>
                  <a:schemeClr val="tx1"/>
                </a:solidFill>
                <a:sym typeface="Arial" panose="020B0604020202020204" pitchFamily="34" charset="0"/>
              </a:rPr>
              <a:t>QLogic®</a:t>
            </a:r>
            <a:r>
              <a:rPr lang="zh-TW" altLang="en-US">
                <a:solidFill>
                  <a:schemeClr val="tx1"/>
                </a:solidFill>
                <a:sym typeface="Arial" panose="020B0604020202020204" pitchFamily="34" charset="0"/>
              </a:rPr>
              <a:t> </a:t>
            </a:r>
            <a:r>
              <a:rPr lang="en-US" altLang="zh-TW">
                <a:solidFill>
                  <a:schemeClr val="tx1"/>
                </a:solidFill>
                <a:sym typeface="Arial" panose="020B0604020202020204" pitchFamily="34" charset="0"/>
              </a:rPr>
              <a:t>2742</a:t>
            </a:r>
            <a:r>
              <a:rPr lang="zh-TW" altLang="en-US">
                <a:solidFill>
                  <a:schemeClr val="tx1"/>
                </a:solidFill>
                <a:sym typeface="Arial" panose="020B0604020202020204" pitchFamily="34" charset="0"/>
              </a:rPr>
              <a:t> </a:t>
            </a:r>
          </a:p>
          <a:p>
            <a:r>
              <a:rPr lang="zh-TW" altLang="en-US">
                <a:solidFill>
                  <a:schemeClr val="tx1"/>
                </a:solidFill>
                <a:sym typeface="Arial" panose="020B0604020202020204" pitchFamily="34" charset="0"/>
              </a:rPr>
              <a:t> </a:t>
            </a:r>
            <a:r>
              <a:rPr lang="en-US" altLang="zh-TW">
                <a:solidFill>
                  <a:schemeClr val="tx1"/>
                </a:solidFill>
                <a:sym typeface="Arial" panose="020B0604020202020204" pitchFamily="34" charset="0"/>
              </a:rPr>
              <a:t>(32Gb) </a:t>
            </a:r>
            <a:r>
              <a:rPr lang="en-US" altLang="zh-TW" err="1">
                <a:solidFill>
                  <a:schemeClr val="tx1"/>
                </a:solidFill>
                <a:sym typeface="Arial" panose="020B0604020202020204" pitchFamily="34" charset="0"/>
              </a:rPr>
              <a:t>Fibre</a:t>
            </a:r>
            <a:r>
              <a:rPr lang="en-US" altLang="zh-TW">
                <a:solidFill>
                  <a:schemeClr val="tx1"/>
                </a:solidFill>
                <a:sym typeface="Arial" panose="020B0604020202020204" pitchFamily="34" charset="0"/>
              </a:rPr>
              <a:t> Channel adapter</a:t>
            </a:r>
          </a:p>
        </p:txBody>
      </p:sp>
      <p:sp>
        <p:nvSpPr>
          <p:cNvPr id="35" name="矩形 10">
            <a:extLst>
              <a:ext uri="{FF2B5EF4-FFF2-40B4-BE49-F238E27FC236}">
                <a16:creationId xmlns:a16="http://schemas.microsoft.com/office/drawing/2014/main" id="{2AED207C-BC0B-4502-8FF0-DDBF101C4AFE}"/>
              </a:ext>
            </a:extLst>
          </p:cNvPr>
          <p:cNvSpPr/>
          <p:nvPr/>
        </p:nvSpPr>
        <p:spPr>
          <a:xfrm>
            <a:off x="668445" y="3017300"/>
            <a:ext cx="2695151" cy="523220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ATTO Celerity 32Gb </a:t>
            </a:r>
            <a:endParaRPr 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Fibre Channel adapter</a:t>
            </a:r>
          </a:p>
        </p:txBody>
      </p:sp>
    </p:spTree>
    <p:extLst>
      <p:ext uri="{BB962C8B-B14F-4D97-AF65-F5344CB8AC3E}">
        <p14:creationId xmlns:p14="http://schemas.microsoft.com/office/powerpoint/2010/main" val="3761623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室內, 窗戶, 建築物, 房間 的圖片&#10;&#10;自動產生的描述" hidden="1">
            <a:extLst>
              <a:ext uri="{FF2B5EF4-FFF2-40B4-BE49-F238E27FC236}">
                <a16:creationId xmlns:a16="http://schemas.microsoft.com/office/drawing/2014/main" id="{038B59B5-3EF3-4009-9AF7-BB8502AAE9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923" y="2660842"/>
            <a:ext cx="6137077" cy="3176673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E0EAEA6-5E95-7D49-B3D1-D0468E166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中小型企業的高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CP NAS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新選擇，</a:t>
            </a:r>
            <a:b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全新</a:t>
            </a:r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 Ryzen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級處理器海放其他競品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D5D1CC5-0FA5-294D-A0DF-067CCECC80AC}"/>
              </a:ext>
            </a:extLst>
          </p:cNvPr>
          <p:cNvSpPr txBox="1"/>
          <p:nvPr/>
        </p:nvSpPr>
        <p:spPr>
          <a:xfrm>
            <a:off x="584200" y="2570146"/>
            <a:ext cx="5171707" cy="326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現今企業面臨的預算、網速及用戶數挑戰</a:t>
            </a:r>
            <a:endParaRPr kumimoji="1" lang="en-US" altLang="zh-TW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8/12/16-bay TS-x73AU </a:t>
            </a:r>
            <a:r>
              <a:rPr kumimoji="1"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全新升級</a:t>
            </a:r>
            <a:r>
              <a:rPr kumimoji="1" lang="zh-CN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更高效能的</a:t>
            </a:r>
            <a:r>
              <a:rPr kumimoji="1" lang="en-US" altLang="zh-CN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Ryzen V1500B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4C/8T 2.2 GHz</a:t>
            </a:r>
            <a:r>
              <a:rPr kumimoji="1" lang="en-US" altLang="zh-CN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Ryzen </a:t>
            </a:r>
            <a:r>
              <a:rPr kumimoji="1" lang="zh-CN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處理器，內建雙</a:t>
            </a:r>
            <a:r>
              <a:rPr kumimoji="1" lang="en-US" altLang="zh-CN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2.5GbE </a:t>
            </a:r>
            <a:r>
              <a:rPr kumimoji="1" lang="zh-CN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埠與</a:t>
            </a:r>
            <a:r>
              <a:rPr kumimoji="1" lang="en-US" altLang="zh-CN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PCIe Gen3 </a:t>
            </a:r>
            <a:r>
              <a:rPr kumimoji="1" lang="zh-CN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擴充槽</a:t>
            </a:r>
            <a:endParaRPr kumimoji="1" lang="en-US" altLang="zh-CN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4.4.2 </a:t>
            </a:r>
            <a:r>
              <a:rPr kumimoji="1" lang="zh-CN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企業級應用提供更有效率的工作流</a:t>
            </a:r>
            <a:endParaRPr kumimoji="1" lang="en-US" altLang="zh-CN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F4EFF00-F1BC-43D8-8D79-9FDEA8BB004B}"/>
              </a:ext>
            </a:extLst>
          </p:cNvPr>
          <p:cNvGrpSpPr/>
          <p:nvPr/>
        </p:nvGrpSpPr>
        <p:grpSpPr>
          <a:xfrm>
            <a:off x="6096000" y="2329312"/>
            <a:ext cx="6070492" cy="4048092"/>
            <a:chOff x="6096000" y="2728508"/>
            <a:chExt cx="5183183" cy="3456392"/>
          </a:xfrm>
        </p:grpSpPr>
        <p:pic>
          <p:nvPicPr>
            <p:cNvPr id="9" name="圖片 8" descr="一張含有 室內, 坐, 個人, 膝上型電腦 的圖片&#10;&#10;自動產生的描述">
              <a:extLst>
                <a:ext uri="{FF2B5EF4-FFF2-40B4-BE49-F238E27FC236}">
                  <a16:creationId xmlns:a16="http://schemas.microsoft.com/office/drawing/2014/main" id="{331B51EA-56E0-4456-B0E2-D2B50AFB5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5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2728508"/>
              <a:ext cx="5183183" cy="3456392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4E66A46-F2F0-4BFB-9FD2-4D67D08C4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9811" y="3445208"/>
              <a:ext cx="1955560" cy="2022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056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各式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NAS </a:t>
            </a:r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儲存配件讓您更得心應手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CC2F92E9-E990-E944-939C-366B8BF9A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60" y="2842318"/>
            <a:ext cx="4129793" cy="104862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92E9BFD-6081-E84C-8FFC-1156CDB87A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419" y="5126605"/>
            <a:ext cx="2729624" cy="170601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9856D8-C2C6-A04F-A5CB-DDC72761E455}"/>
              </a:ext>
            </a:extLst>
          </p:cNvPr>
          <p:cNvSpPr/>
          <p:nvPr/>
        </p:nvSpPr>
        <p:spPr>
          <a:xfrm>
            <a:off x="1257247" y="4555949"/>
            <a:ext cx="3879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2.5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吋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SATA 6Gb/s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轉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1 x 3.5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吋</a:t>
            </a:r>
            <a:r>
              <a:rPr lang="en-US" altLang="zh-CN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>
              <a:buClr>
                <a:srgbClr val="3F3F3F"/>
              </a:buClr>
              <a:buSzPts val="1000"/>
            </a:pPr>
            <a:r>
              <a:rPr lang="en-US" altLang="zh-CN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SATA 6Gb/s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硬體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RAID 0/1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轉接盒</a:t>
            </a:r>
            <a:endParaRPr lang="zh-TW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FDF2DC-5540-AF44-B5F2-79775D55D70E}"/>
              </a:ext>
            </a:extLst>
          </p:cNvPr>
          <p:cNvSpPr/>
          <p:nvPr/>
        </p:nvSpPr>
        <p:spPr>
          <a:xfrm>
            <a:off x="1257247" y="2366635"/>
            <a:ext cx="3107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適用於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ANSI/EIA-RS-310-D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標準的機架滑軌套件</a:t>
            </a:r>
            <a:endParaRPr lang="zh-TW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DDBA0E5-7B98-854E-9BF9-BE17A5064C06}"/>
              </a:ext>
            </a:extLst>
          </p:cNvPr>
          <p:cNvSpPr/>
          <p:nvPr/>
        </p:nvSpPr>
        <p:spPr>
          <a:xfrm>
            <a:off x="6807972" y="2377980"/>
            <a:ext cx="4177535" cy="646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高彈性使用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USB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、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多通道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SATA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、或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SAS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傳輸介面新增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NAS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儲存空間</a:t>
            </a:r>
            <a:endParaRPr lang="zh-TW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5E16DAD-D600-4BC1-88C2-DD3BF880F7F0}"/>
              </a:ext>
            </a:extLst>
          </p:cNvPr>
          <p:cNvSpPr/>
          <p:nvPr/>
        </p:nvSpPr>
        <p:spPr>
          <a:xfrm>
            <a:off x="1291552" y="1858803"/>
            <a:ext cx="3368715" cy="40011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en-US" altLang="zh-TW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DD81C17-5E30-4150-AB70-5D3686582624}"/>
              </a:ext>
            </a:extLst>
          </p:cNvPr>
          <p:cNvSpPr/>
          <p:nvPr/>
        </p:nvSpPr>
        <p:spPr>
          <a:xfrm>
            <a:off x="1257247" y="4048744"/>
            <a:ext cx="3368715" cy="40011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en-US" altLang="zh-TW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4035A6B-1800-406D-B95E-C2EA57AED8CC}"/>
              </a:ext>
            </a:extLst>
          </p:cNvPr>
          <p:cNvSpPr/>
          <p:nvPr/>
        </p:nvSpPr>
        <p:spPr>
          <a:xfrm>
            <a:off x="7088783" y="1869968"/>
            <a:ext cx="3368715" cy="40011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en-US" altLang="zh-TW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0D20918-5ADB-4CA2-B332-76538198584F}"/>
              </a:ext>
            </a:extLst>
          </p:cNvPr>
          <p:cNvSpPr/>
          <p:nvPr/>
        </p:nvSpPr>
        <p:spPr>
          <a:xfrm>
            <a:off x="1291552" y="1871552"/>
            <a:ext cx="3368715" cy="40011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RAIL-B02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64555B5-A518-4CCE-B0B0-9DA2369A91A6}"/>
              </a:ext>
            </a:extLst>
          </p:cNvPr>
          <p:cNvSpPr/>
          <p:nvPr/>
        </p:nvSpPr>
        <p:spPr>
          <a:xfrm>
            <a:off x="1257247" y="4061493"/>
            <a:ext cx="3368715" cy="40011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QDA-A2AR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D611D89-8269-4DE4-8CF9-205A2DD981D6}"/>
              </a:ext>
            </a:extLst>
          </p:cNvPr>
          <p:cNvSpPr/>
          <p:nvPr/>
        </p:nvSpPr>
        <p:spPr>
          <a:xfrm>
            <a:off x="7088783" y="1882717"/>
            <a:ext cx="3368715" cy="40011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儲存擴充設備</a:t>
            </a:r>
            <a:endParaRPr lang="en-US" altLang="zh-TW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B4E0CE06-D5B3-4B74-A24F-014AF61E3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7272" y="3689375"/>
            <a:ext cx="2359303" cy="556152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A066BD2D-A1D2-402A-A9DB-661910347C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1874" y="3565047"/>
            <a:ext cx="2279514" cy="659550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94A32D79-A3B9-4A0F-ACC2-D24E433C0C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878" y="4414610"/>
            <a:ext cx="2359303" cy="2044729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F4DC52B6-771A-4E64-B6B2-CC88C0367E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314" y="4224946"/>
            <a:ext cx="2359303" cy="2044729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E6EDA877-7C7C-483C-963E-8F20A2161D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22"/>
          <a:stretch/>
        </p:blipFill>
        <p:spPr>
          <a:xfrm>
            <a:off x="5963032" y="3400458"/>
            <a:ext cx="375498" cy="483523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213E7AF8-3AD9-46D0-A357-5F00E3CB56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22"/>
          <a:stretch/>
        </p:blipFill>
        <p:spPr>
          <a:xfrm>
            <a:off x="8193881" y="3179828"/>
            <a:ext cx="375498" cy="483523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D1C01656-234D-45B8-A398-6D9F707B57FF}"/>
              </a:ext>
            </a:extLst>
          </p:cNvPr>
          <p:cNvSpPr/>
          <p:nvPr/>
        </p:nvSpPr>
        <p:spPr>
          <a:xfrm>
            <a:off x="5534939" y="4172898"/>
            <a:ext cx="10763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TR-004U</a:t>
            </a:r>
            <a:endParaRPr lang="zh-TW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173E7CB-C33E-4083-9109-A1396666E121}"/>
              </a:ext>
            </a:extLst>
          </p:cNvPr>
          <p:cNvSpPr/>
          <p:nvPr/>
        </p:nvSpPr>
        <p:spPr>
          <a:xfrm>
            <a:off x="7597637" y="4172898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TL-R1200C-RP</a:t>
            </a:r>
            <a:endParaRPr lang="zh-TW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BBED9AF-A139-4A2C-A01D-461ABFC2A17F}"/>
              </a:ext>
            </a:extLst>
          </p:cNvPr>
          <p:cNvSpPr/>
          <p:nvPr/>
        </p:nvSpPr>
        <p:spPr>
          <a:xfrm>
            <a:off x="5289012" y="5925217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TL-R400S</a:t>
            </a:r>
            <a:endParaRPr lang="zh-TW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F881A105-A4F1-4EF6-B2DA-A8707F95E19D}"/>
              </a:ext>
            </a:extLst>
          </p:cNvPr>
          <p:cNvSpPr/>
          <p:nvPr/>
        </p:nvSpPr>
        <p:spPr>
          <a:xfrm>
            <a:off x="7752917" y="5921271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TL-R1200S-RP</a:t>
            </a:r>
            <a:endParaRPr lang="zh-TW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75F3CB9B-B3B4-468B-87CE-BC17A4FA384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001" y="4796992"/>
            <a:ext cx="2423088" cy="1507699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B51564B3-25F9-4D30-AADB-FEF4341E85E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056" y="3181699"/>
            <a:ext cx="2359303" cy="1468011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242B8822-A6BD-457A-8C9A-22FF5C49ABC9}"/>
              </a:ext>
            </a:extLst>
          </p:cNvPr>
          <p:cNvSpPr/>
          <p:nvPr/>
        </p:nvSpPr>
        <p:spPr>
          <a:xfrm>
            <a:off x="9665984" y="5956287"/>
            <a:ext cx="18914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REXP-1620U-RP</a:t>
            </a:r>
            <a:endParaRPr lang="zh-TW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3D1B1A4F-9AD2-43A2-AFA2-3EF4C5B77EE5}"/>
              </a:ext>
            </a:extLst>
          </p:cNvPr>
          <p:cNvSpPr/>
          <p:nvPr/>
        </p:nvSpPr>
        <p:spPr>
          <a:xfrm>
            <a:off x="9571250" y="4238554"/>
            <a:ext cx="18914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REXP-1220U-RP</a:t>
            </a:r>
            <a:endParaRPr lang="zh-TW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776C76C9-2141-49EA-A263-91955397D76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4004" y="4544805"/>
            <a:ext cx="1026183" cy="8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84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: 圓角 8">
            <a:extLst>
              <a:ext uri="{FF2B5EF4-FFF2-40B4-BE49-F238E27FC236}">
                <a16:creationId xmlns:a16="http://schemas.microsoft.com/office/drawing/2014/main" id="{69E8FCBF-CE42-464C-B4FB-E2F8D4737AB3}"/>
              </a:ext>
            </a:extLst>
          </p:cNvPr>
          <p:cNvSpPr/>
          <p:nvPr/>
        </p:nvSpPr>
        <p:spPr>
          <a:xfrm>
            <a:off x="699706" y="4669816"/>
            <a:ext cx="5017834" cy="1650671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en-US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1" name="矩形: 圓角 8">
            <a:extLst>
              <a:ext uri="{FF2B5EF4-FFF2-40B4-BE49-F238E27FC236}">
                <a16:creationId xmlns:a16="http://schemas.microsoft.com/office/drawing/2014/main" id="{FB41078F-A3CA-924D-851F-C24AC35CB003}"/>
              </a:ext>
            </a:extLst>
          </p:cNvPr>
          <p:cNvSpPr/>
          <p:nvPr/>
        </p:nvSpPr>
        <p:spPr>
          <a:xfrm>
            <a:off x="6291125" y="4669817"/>
            <a:ext cx="5278575" cy="1650670"/>
          </a:xfrm>
          <a:prstGeom prst="roundRect">
            <a:avLst>
              <a:gd name="adj" fmla="val 0"/>
            </a:avLst>
          </a:prstGeom>
          <a:solidFill>
            <a:schemeClr val="bg1">
              <a:alpha val="68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en-US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經濟又彈性的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現代化</a:t>
            </a:r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 QNAP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儲存擴充櫃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0FE9B60-4FCA-5B4C-9A21-AF1E4F701D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470" y="4550981"/>
            <a:ext cx="2053707" cy="1779880"/>
          </a:xfrm>
          <a:prstGeom prst="rect">
            <a:avLst/>
          </a:prstGeom>
        </p:spPr>
      </p:pic>
      <p:sp>
        <p:nvSpPr>
          <p:cNvPr id="3" name="文字方塊 2" hidden="1">
            <a:extLst>
              <a:ext uri="{FF2B5EF4-FFF2-40B4-BE49-F238E27FC236}">
                <a16:creationId xmlns:a16="http://schemas.microsoft.com/office/drawing/2014/main" id="{445707AD-9E62-DE40-8D51-AA47943EB84D}"/>
              </a:ext>
            </a:extLst>
          </p:cNvPr>
          <p:cNvSpPr txBox="1"/>
          <p:nvPr/>
        </p:nvSpPr>
        <p:spPr>
          <a:xfrm>
            <a:off x="495862" y="7277666"/>
            <a:ext cx="1169613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更大的容量</a:t>
            </a:r>
            <a:endParaRPr kumimoji="1"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625475" lvl="1" indent="-1682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&amp;</a:t>
            </a:r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12-bay </a:t>
            </a:r>
            <a:r>
              <a:rPr kumimoji="1"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機架式擴充櫃選項</a:t>
            </a:r>
            <a:endParaRPr kumimoji="1"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625475" lvl="1" indent="-1682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kumimoji="1"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可連接至多兩台擴充櫃</a:t>
            </a:r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更高的速度</a:t>
            </a:r>
            <a:endParaRPr kumimoji="1"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kumimoji="1"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最高普及率的</a:t>
            </a:r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3.2 Gen1 5Gb/s</a:t>
            </a:r>
            <a:r>
              <a:rPr kumimoji="1"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3.2 Gen2 10Gb/s </a:t>
            </a:r>
            <a:r>
              <a:rPr kumimoji="1"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與多通道</a:t>
            </a:r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</a:t>
            </a:r>
            <a:r>
              <a:rPr kumimoji="1"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最達</a:t>
            </a:r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64Gb/s*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更好的相容性，</a:t>
            </a:r>
            <a:r>
              <a:rPr kumimoji="1"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kumimoji="1"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或</a:t>
            </a:r>
            <a:r>
              <a:rPr kumimoji="1"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Windows/Linux server </a:t>
            </a:r>
            <a:r>
              <a:rPr kumimoji="1"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靈活兩用</a:t>
            </a:r>
            <a:endParaRPr kumimoji="1" lang="en-US" altLang="zh-CN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625475" lvl="1" indent="-1682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恣意擴充</a:t>
            </a:r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 </a:t>
            </a:r>
            <a:r>
              <a:rPr kumimoji="1"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或</a:t>
            </a:r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server </a:t>
            </a:r>
            <a:r>
              <a:rPr kumimoji="1"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儲存空間，或是快速完成不同主機間的資料遷移，最大化您的硬體投資</a:t>
            </a:r>
            <a:endParaRPr kumimoji="1" lang="en-US" altLang="zh-CN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625475" lvl="1" indent="-1682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獨家</a:t>
            </a:r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 External RAID Manager </a:t>
            </a:r>
            <a:r>
              <a:rPr kumimoji="1"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kumimoji="1"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Manager </a:t>
            </a:r>
            <a:r>
              <a:rPr kumimoji="1"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工具軟體支援各大作業系統隨時掌握擴充櫃狀態</a:t>
            </a:r>
            <a:endParaRPr kumimoji="1"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C33D3E-CC2A-1B47-B695-F8DCAAD801E3}"/>
              </a:ext>
            </a:extLst>
          </p:cNvPr>
          <p:cNvSpPr txBox="1"/>
          <p:nvPr/>
        </p:nvSpPr>
        <p:spPr>
          <a:xfrm>
            <a:off x="1422858" y="6026532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TR-004U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4C97AB5B-9F72-E54A-8D5C-721C06F09768}"/>
              </a:ext>
            </a:extLst>
          </p:cNvPr>
          <p:cNvSpPr txBox="1"/>
          <p:nvPr/>
        </p:nvSpPr>
        <p:spPr>
          <a:xfrm>
            <a:off x="3292693" y="6026532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TL-R1200C-RP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9AE6E05B-B176-F647-B363-E070FCFAF1F6}"/>
              </a:ext>
            </a:extLst>
          </p:cNvPr>
          <p:cNvSpPr txBox="1"/>
          <p:nvPr/>
        </p:nvSpPr>
        <p:spPr>
          <a:xfrm>
            <a:off x="7170647" y="6026532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TL-R400S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0AD61179-FAB2-2747-B0A7-1C3DB3466D32}"/>
              </a:ext>
            </a:extLst>
          </p:cNvPr>
          <p:cNvSpPr txBox="1"/>
          <p:nvPr/>
        </p:nvSpPr>
        <p:spPr>
          <a:xfrm>
            <a:off x="9429394" y="6026532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TL-R1200S-RP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D017FB69-C601-1146-B70A-7B864C40934A}"/>
              </a:ext>
            </a:extLst>
          </p:cNvPr>
          <p:cNvSpPr txBox="1"/>
          <p:nvPr/>
        </p:nvSpPr>
        <p:spPr>
          <a:xfrm>
            <a:off x="879467" y="4771950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</a:t>
            </a:r>
            <a:r>
              <a:rPr kumimoji="1" lang="zh-CN" altLang="en-US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介面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ACDA031D-D0BA-8843-84BB-DF95AA715001}"/>
              </a:ext>
            </a:extLst>
          </p:cNvPr>
          <p:cNvSpPr txBox="1"/>
          <p:nvPr/>
        </p:nvSpPr>
        <p:spPr>
          <a:xfrm>
            <a:off x="6327368" y="4771950"/>
            <a:ext cx="2930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kumimoji="1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PCIe SFF-8088 </a:t>
            </a:r>
            <a:r>
              <a:rPr lang="zh-CN" altLang="en-US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多通道</a:t>
            </a:r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SATA </a:t>
            </a:r>
            <a:r>
              <a:rPr lang="zh-CN" altLang="en-US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介面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32E38CF-3C94-DD4A-B300-8DF2AF691D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206" y="5411470"/>
            <a:ext cx="2304249" cy="6945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092CDE3-BD1C-D74E-8899-7D2D579CD5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849" y="5686441"/>
            <a:ext cx="2022938" cy="33309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D0006F0-8278-E642-BA2C-E7BEABE7C5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876" y="5079727"/>
            <a:ext cx="2053708" cy="989614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83B6AFBB-8B13-488D-BFFA-65BDBD13ACDA}"/>
              </a:ext>
            </a:extLst>
          </p:cNvPr>
          <p:cNvSpPr txBox="1"/>
          <p:nvPr/>
        </p:nvSpPr>
        <p:spPr>
          <a:xfrm>
            <a:off x="247931" y="1159110"/>
            <a:ext cx="116961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相較於市場</a:t>
            </a:r>
            <a:r>
              <a:rPr kumimoji="1" lang="en-US" altLang="zh-CN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en-US" altLang="zh-CN" sz="2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eSATA</a:t>
            </a:r>
            <a:r>
              <a:rPr kumimoji="1" lang="en-US" altLang="zh-CN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zh-CN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擴充櫃產品，</a:t>
            </a:r>
            <a:r>
              <a:rPr kumimoji="1" lang="en-US" altLang="zh-CN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TR </a:t>
            </a:r>
            <a:r>
              <a:rPr kumimoji="1" lang="zh-CN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硬體</a:t>
            </a:r>
            <a:r>
              <a:rPr kumimoji="1" lang="en-US" altLang="zh-CN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RAID &amp; TL JBOD </a:t>
            </a:r>
            <a:r>
              <a:rPr kumimoji="1" lang="zh-CN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擴充櫃提供許多優勢</a:t>
            </a:r>
            <a:endParaRPr kumimoji="1" lang="en-US" altLang="zh-TW" sz="2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CCB754B-4526-47A7-956A-96514B358732}"/>
              </a:ext>
            </a:extLst>
          </p:cNvPr>
          <p:cNvSpPr txBox="1"/>
          <p:nvPr/>
        </p:nvSpPr>
        <p:spPr>
          <a:xfrm>
            <a:off x="938627" y="2051672"/>
            <a:ext cx="170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更大的容量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5837041-CE98-4510-A43C-D828CD1030DC}"/>
              </a:ext>
            </a:extLst>
          </p:cNvPr>
          <p:cNvSpPr txBox="1"/>
          <p:nvPr/>
        </p:nvSpPr>
        <p:spPr>
          <a:xfrm>
            <a:off x="3756844" y="2051672"/>
            <a:ext cx="170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更高的速度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4A7AAEE-F061-4443-8904-CA3894A69B7E}"/>
              </a:ext>
            </a:extLst>
          </p:cNvPr>
          <p:cNvSpPr txBox="1"/>
          <p:nvPr/>
        </p:nvSpPr>
        <p:spPr>
          <a:xfrm>
            <a:off x="6343931" y="2048474"/>
            <a:ext cx="415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更好的相容性，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或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Windows/Linux server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靈活兩用</a:t>
            </a:r>
            <a:endParaRPr lang="en-US" altLang="zh-CN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1A97A84-3DAF-4E98-81F6-91A02CA0FCAE}"/>
              </a:ext>
            </a:extLst>
          </p:cNvPr>
          <p:cNvSpPr txBox="1"/>
          <p:nvPr/>
        </p:nvSpPr>
        <p:spPr>
          <a:xfrm>
            <a:off x="568477" y="2867408"/>
            <a:ext cx="252123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lvl="1" indent="-168275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&amp;</a:t>
            </a:r>
            <a:r>
              <a:rPr kumimoji="1"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12-bay </a:t>
            </a:r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機架式擴充櫃選項</a:t>
            </a:r>
            <a:endParaRPr kumimoji="1" lang="en-US" altLang="zh-CN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16000" lvl="1" indent="-168275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kumimoji="1"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可連接至多兩台擴充櫃</a:t>
            </a:r>
            <a:r>
              <a:rPr kumimoji="1"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35AD792-C976-4258-8EFB-48EC237966C0}"/>
              </a:ext>
            </a:extLst>
          </p:cNvPr>
          <p:cNvSpPr txBox="1"/>
          <p:nvPr/>
        </p:nvSpPr>
        <p:spPr>
          <a:xfrm>
            <a:off x="3347128" y="2823001"/>
            <a:ext cx="2521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600"/>
              </a:spcBef>
            </a:pPr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最高普及率的</a:t>
            </a:r>
            <a:r>
              <a:rPr kumimoji="1"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3.2 Gen1 5Gb/s</a:t>
            </a:r>
            <a:r>
              <a:rPr kumimoji="1"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3.2 Gen2 10Gb/s </a:t>
            </a:r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與多通道</a:t>
            </a:r>
            <a:r>
              <a:rPr kumimoji="1"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</a:t>
            </a:r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最達</a:t>
            </a:r>
            <a:r>
              <a:rPr kumimoji="1"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64Gb/s*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B520F14-3B7A-4C85-A65F-ADA989D3A5C4}"/>
              </a:ext>
            </a:extLst>
          </p:cNvPr>
          <p:cNvSpPr txBox="1"/>
          <p:nvPr/>
        </p:nvSpPr>
        <p:spPr>
          <a:xfrm>
            <a:off x="6259059" y="2882114"/>
            <a:ext cx="563927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lvl="1" indent="-1682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恣意擴充</a:t>
            </a:r>
            <a:r>
              <a:rPr kumimoji="1"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 </a:t>
            </a:r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或</a:t>
            </a:r>
            <a:r>
              <a:rPr kumimoji="1"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server </a:t>
            </a:r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儲存空間，或是快速完成不同主機間的資料遷移，最大化您的硬體投資</a:t>
            </a:r>
            <a:endParaRPr kumimoji="1" lang="en-US" altLang="zh-CN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16000" lvl="1" indent="-1682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獨家</a:t>
            </a:r>
            <a:r>
              <a:rPr kumimoji="1"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 External RAID Manager </a:t>
            </a:r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kumimoji="1" lang="en-US" altLang="zh-CN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Manager </a:t>
            </a:r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工具軟體支援各大作業系統隨時掌握擴充櫃狀態</a:t>
            </a:r>
            <a:endParaRPr kumimoji="1" lang="zh-TW" altLang="en-US" sz="20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52B5010-4A87-44B4-A076-CB0BB43AC43B}"/>
              </a:ext>
            </a:extLst>
          </p:cNvPr>
          <p:cNvSpPr/>
          <p:nvPr/>
        </p:nvSpPr>
        <p:spPr>
          <a:xfrm>
            <a:off x="609601" y="1920347"/>
            <a:ext cx="2254370" cy="62381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en-US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E496E38-60D9-4071-AF90-48D2227E7816}"/>
              </a:ext>
            </a:extLst>
          </p:cNvPr>
          <p:cNvSpPr/>
          <p:nvPr/>
        </p:nvSpPr>
        <p:spPr>
          <a:xfrm>
            <a:off x="3403271" y="1920347"/>
            <a:ext cx="2254370" cy="62381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en-US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1C4D851-E9ED-4024-B526-DDE3CDFE9744}"/>
              </a:ext>
            </a:extLst>
          </p:cNvPr>
          <p:cNvSpPr/>
          <p:nvPr/>
        </p:nvSpPr>
        <p:spPr>
          <a:xfrm>
            <a:off x="6291125" y="1920346"/>
            <a:ext cx="5291274" cy="93097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en-US" sz="20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608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 hidden="1">
            <a:extLst>
              <a:ext uri="{FF2B5EF4-FFF2-40B4-BE49-F238E27FC236}">
                <a16:creationId xmlns:a16="http://schemas.microsoft.com/office/drawing/2014/main" id="{A58137FD-B405-43F6-B2BA-6874536677D6}"/>
              </a:ext>
            </a:extLst>
          </p:cNvPr>
          <p:cNvSpPr/>
          <p:nvPr/>
        </p:nvSpPr>
        <p:spPr>
          <a:xfrm>
            <a:off x="-44916" y="866274"/>
            <a:ext cx="12192000" cy="599172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圓角矩形 28">
            <a:extLst>
              <a:ext uri="{FF2B5EF4-FFF2-40B4-BE49-F238E27FC236}">
                <a16:creationId xmlns:a16="http://schemas.microsoft.com/office/drawing/2014/main" id="{F5AA52A2-51F8-A645-B33A-D63A704409A8}"/>
              </a:ext>
            </a:extLst>
          </p:cNvPr>
          <p:cNvSpPr/>
          <p:nvPr/>
        </p:nvSpPr>
        <p:spPr>
          <a:xfrm>
            <a:off x="320845" y="3330307"/>
            <a:ext cx="5497689" cy="4503856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圓角矩形 28">
            <a:extLst>
              <a:ext uri="{FF2B5EF4-FFF2-40B4-BE49-F238E27FC236}">
                <a16:creationId xmlns:a16="http://schemas.microsoft.com/office/drawing/2014/main" id="{1566A857-EA20-5D48-9444-6359796BE153}"/>
              </a:ext>
            </a:extLst>
          </p:cNvPr>
          <p:cNvSpPr/>
          <p:nvPr/>
        </p:nvSpPr>
        <p:spPr>
          <a:xfrm>
            <a:off x="6051084" y="3349843"/>
            <a:ext cx="5820072" cy="4484320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Shape 466">
            <a:extLst>
              <a:ext uri="{FF2B5EF4-FFF2-40B4-BE49-F238E27FC236}">
                <a16:creationId xmlns:a16="http://schemas.microsoft.com/office/drawing/2014/main" id="{3A09F403-3E9F-D545-A270-3BF681115F00}"/>
              </a:ext>
            </a:extLst>
          </p:cNvPr>
          <p:cNvSpPr txBox="1"/>
          <p:nvPr/>
        </p:nvSpPr>
        <p:spPr>
          <a:xfrm>
            <a:off x="6793097" y="3332110"/>
            <a:ext cx="4361279" cy="456903"/>
          </a:xfrm>
          <a:prstGeom prst="round2SameRect">
            <a:avLst>
              <a:gd name="adj1" fmla="val 0"/>
              <a:gd name="adj2" fmla="val 26684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zh-CN" altLang="en-US" sz="1867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用法二：作為快照保險庫備份本機快照</a:t>
            </a:r>
            <a:endParaRPr lang="zh-TW" altLang="en-US" sz="1467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QNAP TR &amp; TL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外接盒支援兩種用法擴充 </a:t>
            </a:r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NAS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5797" y="5319775"/>
            <a:ext cx="1418793" cy="10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090" y="3970723"/>
            <a:ext cx="1028947" cy="104548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1085409" y="5506620"/>
            <a:ext cx="1749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12-bay TL-R1200S-RP</a:t>
            </a:r>
          </a:p>
          <a:p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12-bay TL-R1200C-RP</a:t>
            </a:r>
          </a:p>
          <a:p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4-bay TL-R400S</a:t>
            </a:r>
          </a:p>
          <a:p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4-bay TR-004U</a:t>
            </a:r>
          </a:p>
        </p:txBody>
      </p:sp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99EA51EC-2268-4E9D-A484-402A6B168E2D}"/>
              </a:ext>
            </a:extLst>
          </p:cNvPr>
          <p:cNvSpPr/>
          <p:nvPr/>
        </p:nvSpPr>
        <p:spPr>
          <a:xfrm>
            <a:off x="736826" y="3333577"/>
            <a:ext cx="4746092" cy="459421"/>
          </a:xfrm>
          <a:prstGeom prst="round2SameRect">
            <a:avLst>
              <a:gd name="adj1" fmla="val 0"/>
              <a:gd name="adj2" fmla="val 199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用法一：作為 </a:t>
            </a:r>
            <a:r>
              <a:rPr lang="en" altLang="zh-CN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CN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擴充儲存空間存放檔案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DC7F97-D0A1-4D8E-8778-4222F0F50FDA}"/>
              </a:ext>
            </a:extLst>
          </p:cNvPr>
          <p:cNvSpPr/>
          <p:nvPr/>
        </p:nvSpPr>
        <p:spPr>
          <a:xfrm>
            <a:off x="740641" y="1994520"/>
            <a:ext cx="4742277" cy="1019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0" indent="-4572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TR &amp; TL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外接盒可有效作為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擴充空間。 每台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支援最多兩台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裝置或一台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裝置。</a:t>
            </a:r>
            <a:endParaRPr lang="zh-CN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2D54992C-522C-6B42-BA81-EE5AD65D1F48}"/>
              </a:ext>
            </a:extLst>
          </p:cNvPr>
          <p:cNvSpPr/>
          <p:nvPr/>
        </p:nvSpPr>
        <p:spPr>
          <a:xfrm>
            <a:off x="8773163" y="5456052"/>
            <a:ext cx="1749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12-bay TL-R1200S-RP</a:t>
            </a:r>
          </a:p>
          <a:p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12-bay TL-R1200C-RP</a:t>
            </a:r>
          </a:p>
          <a:p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4-bay TL-R400S</a:t>
            </a:r>
          </a:p>
          <a:p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4-bay TR-004U</a:t>
            </a:r>
          </a:p>
        </p:txBody>
      </p:sp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4032" y="3781922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4032" y="4304306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4032" y="4826690"/>
            <a:ext cx="765031" cy="68567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29">
            <a:extLst>
              <a:ext uri="{FF2B5EF4-FFF2-40B4-BE49-F238E27FC236}">
                <a16:creationId xmlns:a16="http://schemas.microsoft.com/office/drawing/2014/main" id="{49AB6EE0-B514-496B-8735-1D333C7E7E0E}"/>
              </a:ext>
            </a:extLst>
          </p:cNvPr>
          <p:cNvSpPr/>
          <p:nvPr/>
        </p:nvSpPr>
        <p:spPr>
          <a:xfrm>
            <a:off x="5312108" y="5481485"/>
            <a:ext cx="981359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33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TS-873AU</a:t>
            </a:r>
            <a:endParaRPr lang="en-US" sz="1333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C40270B-096B-49BC-B8AA-BA15092F4F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026" y="4678460"/>
            <a:ext cx="2425914" cy="910086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470D11DE-E68D-4E18-97CA-C764FB51FC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0685" y="4673295"/>
            <a:ext cx="2425914" cy="910086"/>
          </a:xfrm>
          <a:prstGeom prst="rect">
            <a:avLst/>
          </a:prstGeom>
        </p:spPr>
      </p:pic>
      <p:pic>
        <p:nvPicPr>
          <p:cNvPr id="32" name="圖片 31" descr="一張含有 室內, 螢幕, 監視器, 直立的 的圖片&#10;&#10;自動產生的描述">
            <a:extLst>
              <a:ext uri="{FF2B5EF4-FFF2-40B4-BE49-F238E27FC236}">
                <a16:creationId xmlns:a16="http://schemas.microsoft.com/office/drawing/2014/main" id="{EE3A057E-C0B7-FF48-9753-27A04AC18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020" y="4851554"/>
            <a:ext cx="2566250" cy="545206"/>
          </a:xfrm>
          <a:prstGeom prst="rect">
            <a:avLst/>
          </a:prstGeom>
        </p:spPr>
      </p:pic>
      <p:sp>
        <p:nvSpPr>
          <p:cNvPr id="39" name="矩形 38" hidden="1">
            <a:extLst>
              <a:ext uri="{FF2B5EF4-FFF2-40B4-BE49-F238E27FC236}">
                <a16:creationId xmlns:a16="http://schemas.microsoft.com/office/drawing/2014/main" id="{6503A864-D86A-43B9-8AF1-B2B3148BBF36}"/>
              </a:ext>
            </a:extLst>
          </p:cNvPr>
          <p:cNvSpPr/>
          <p:nvPr/>
        </p:nvSpPr>
        <p:spPr>
          <a:xfrm>
            <a:off x="888521" y="8334080"/>
            <a:ext cx="10170992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0" indent="-4572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TR &amp; TL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外接盒可有效作為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擴充空間。 每台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支援最多兩台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裝置或一台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裝置。
支援所有一般儲存池可做的操作，例如建立磁碟區並且使用 </a:t>
            </a:r>
            <a:r>
              <a:rPr lang="en-US" altLang="zh-CN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Qfiling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進行檔案分類，或是建立快照備份任務將快照備份到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TR/TL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外接盒。</a:t>
            </a:r>
            <a:endParaRPr lang="zh-CN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99C54F95-D9A0-47BD-A608-5F556D0A48A6}"/>
              </a:ext>
            </a:extLst>
          </p:cNvPr>
          <p:cNvSpPr/>
          <p:nvPr/>
        </p:nvSpPr>
        <p:spPr>
          <a:xfrm>
            <a:off x="6096000" y="1994520"/>
            <a:ext cx="5308600" cy="1019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0" indent="-45720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支援所有一般儲存池可做的操作，例如建立磁碟區並且使用 </a:t>
            </a:r>
            <a:r>
              <a:rPr lang="en-US" altLang="zh-CN" sz="16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Qfiling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進行檔案分類，或是建立快照備份任務將快照備份到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TR/TL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外接盒。</a:t>
            </a:r>
            <a:endParaRPr lang="zh-CN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1071685" y="3971125"/>
            <a:ext cx="1763370" cy="855565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7937" y="5134445"/>
            <a:ext cx="914100" cy="821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48740CDB-3F83-4EAD-B6AD-8988B8801E5F}"/>
              </a:ext>
            </a:extLst>
          </p:cNvPr>
          <p:cNvCxnSpPr>
            <a:stCxn id="30" idx="3"/>
            <a:endCxn id="32" idx="1"/>
          </p:cNvCxnSpPr>
          <p:nvPr/>
        </p:nvCxnSpPr>
        <p:spPr>
          <a:xfrm flipV="1">
            <a:off x="3130940" y="5124157"/>
            <a:ext cx="1469080" cy="9346"/>
          </a:xfrm>
          <a:prstGeom prst="line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2BC4976D-9FEE-4642-9564-05342405CDD1}"/>
              </a:ext>
            </a:extLst>
          </p:cNvPr>
          <p:cNvCxnSpPr>
            <a:stCxn id="32" idx="3"/>
            <a:endCxn id="36" idx="1"/>
          </p:cNvCxnSpPr>
          <p:nvPr/>
        </p:nvCxnSpPr>
        <p:spPr>
          <a:xfrm>
            <a:off x="7166270" y="5124157"/>
            <a:ext cx="1194415" cy="4181"/>
          </a:xfrm>
          <a:prstGeom prst="line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033947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 hidden="1">
            <a:extLst>
              <a:ext uri="{FF2B5EF4-FFF2-40B4-BE49-F238E27FC236}">
                <a16:creationId xmlns:a16="http://schemas.microsoft.com/office/drawing/2014/main" id="{E921ADC3-E2A6-4513-8E31-39B47345D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722" y="616534"/>
            <a:ext cx="2534622" cy="801685"/>
          </a:xfrm>
          <a:prstGeom prst="rect">
            <a:avLst/>
          </a:prstGeom>
        </p:spPr>
      </p:pic>
      <p:sp>
        <p:nvSpPr>
          <p:cNvPr id="5" name="標題 4" hidden="1">
            <a:extLst>
              <a:ext uri="{FF2B5EF4-FFF2-40B4-BE49-F238E27FC236}">
                <a16:creationId xmlns:a16="http://schemas.microsoft.com/office/drawing/2014/main" id="{B6349CBB-DB53-488D-B0E8-896265B15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102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 hidden="1">
            <a:extLst>
              <a:ext uri="{FF2B5EF4-FFF2-40B4-BE49-F238E27FC236}">
                <a16:creationId xmlns:a16="http://schemas.microsoft.com/office/drawing/2014/main" id="{586C7838-0A9F-427B-BBF5-66975BF01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圖形 10" hidden="1">
            <a:extLst>
              <a:ext uri="{FF2B5EF4-FFF2-40B4-BE49-F238E27FC236}">
                <a16:creationId xmlns:a16="http://schemas.microsoft.com/office/drawing/2014/main" id="{23604E44-1038-4114-A63E-9A1EA51E3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001" t="17683" r="54466" b="61646"/>
          <a:stretch/>
        </p:blipFill>
        <p:spPr>
          <a:xfrm>
            <a:off x="7396067" y="4762008"/>
            <a:ext cx="4208669" cy="125672"/>
          </a:xfrm>
          <a:prstGeom prst="rect">
            <a:avLst/>
          </a:prstGeom>
        </p:spPr>
      </p:pic>
      <p:sp>
        <p:nvSpPr>
          <p:cNvPr id="3" name="標題 3">
            <a:extLst>
              <a:ext uri="{FF2B5EF4-FFF2-40B4-BE49-F238E27FC236}">
                <a16:creationId xmlns:a16="http://schemas.microsoft.com/office/drawing/2014/main" id="{46CF022E-CAEB-4A4A-8FB0-5BFAE76C5820}"/>
              </a:ext>
            </a:extLst>
          </p:cNvPr>
          <p:cNvSpPr txBox="1">
            <a:spLocks/>
          </p:cNvSpPr>
          <p:nvPr/>
        </p:nvSpPr>
        <p:spPr>
          <a:xfrm>
            <a:off x="7493832" y="3967331"/>
            <a:ext cx="3837970" cy="12586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5000" kern="5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 4.4.2</a:t>
            </a:r>
            <a:endParaRPr lang="zh-TW" altLang="en-US" sz="5000" kern="5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D06E8ADA-2808-4FA3-B8FD-671797C04207}"/>
              </a:ext>
            </a:extLst>
          </p:cNvPr>
          <p:cNvCxnSpPr>
            <a:cxnSpLocks/>
          </p:cNvCxnSpPr>
          <p:nvPr/>
        </p:nvCxnSpPr>
        <p:spPr>
          <a:xfrm>
            <a:off x="7608080" y="3708400"/>
            <a:ext cx="360947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 descr="一張含有 餐具, 盤, 室內, 黑色 的圖片&#10;&#10;自動產生的描述">
            <a:extLst>
              <a:ext uri="{FF2B5EF4-FFF2-40B4-BE49-F238E27FC236}">
                <a16:creationId xmlns:a16="http://schemas.microsoft.com/office/drawing/2014/main" id="{9A8DD856-39E3-4966-A8EF-99D2E9ABF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340" y="1797097"/>
            <a:ext cx="3392955" cy="1460501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CBE07B0-2033-4F19-830F-3C01FB50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4644" y="1219200"/>
            <a:ext cx="1256347" cy="231826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3794A4A3-6ED6-458B-BD0C-AC09382CB817}"/>
              </a:ext>
            </a:extLst>
          </p:cNvPr>
          <p:cNvCxnSpPr>
            <a:cxnSpLocks/>
          </p:cNvCxnSpPr>
          <p:nvPr/>
        </p:nvCxnSpPr>
        <p:spPr>
          <a:xfrm>
            <a:off x="7608080" y="5418666"/>
            <a:ext cx="360947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2C4629E-A88D-4C3D-818B-E3294E7F114E}"/>
              </a:ext>
            </a:extLst>
          </p:cNvPr>
          <p:cNvSpPr txBox="1"/>
          <p:nvPr/>
        </p:nvSpPr>
        <p:spPr>
          <a:xfrm>
            <a:off x="7299340" y="3172471"/>
            <a:ext cx="4226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spc="15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sym typeface="Arial" panose="020B0604020202020204" pitchFamily="34" charset="0"/>
              </a:rPr>
              <a:t>8/12/16-bay Rackmount NAS Series</a:t>
            </a:r>
            <a:endParaRPr lang="zh-TW" altLang="en-US" sz="1400" spc="15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30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236820" y="116041"/>
            <a:ext cx="11718362" cy="137856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6000" tIns="60933" rIns="96000" bIns="60933" rtlCol="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3400">
                <a:latin typeface="Arial" panose="020B0604020202020204" pitchFamily="34" charset="0"/>
                <a:sym typeface="Arial" panose="020B0604020202020204" pitchFamily="34" charset="0"/>
              </a:rPr>
              <a:t>QTS</a:t>
            </a:r>
            <a:r>
              <a:rPr lang="zh-TW" altLang="en-US" sz="3400">
                <a:latin typeface="Arial" panose="020B0604020202020204" pitchFamily="34" charset="0"/>
                <a:sym typeface="Arial" panose="020B0604020202020204" pitchFamily="34" charset="0"/>
              </a:rPr>
              <a:t>資安防護圈</a:t>
            </a:r>
            <a:r>
              <a:rPr lang="zh-CN" altLang="en-US" sz="3400">
                <a:latin typeface="Arial" panose="020B0604020202020204" pitchFamily="34" charset="0"/>
                <a:sym typeface="Arial" panose="020B0604020202020204" pitchFamily="34" charset="0"/>
              </a:rPr>
              <a:t>整合掃毒與安全防護總管保護企業數位資產</a:t>
            </a:r>
            <a:endParaRPr lang="zh-TW" altLang="en-US" sz="34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DD92DA2D-7570-8D4A-A317-781F6BA16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59" y="2185824"/>
            <a:ext cx="3955425" cy="3946332"/>
          </a:xfrm>
          <a:prstGeom prst="rect">
            <a:avLst/>
          </a:prstGeom>
        </p:spPr>
      </p:pic>
      <p:pic>
        <p:nvPicPr>
          <p:cNvPr id="50" name="Picture 26">
            <a:extLst>
              <a:ext uri="{FF2B5EF4-FFF2-40B4-BE49-F238E27FC236}">
                <a16:creationId xmlns:a16="http://schemas.microsoft.com/office/drawing/2014/main" id="{22B87039-A1FC-714B-A382-C8B76F5CF2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4580" y="3193358"/>
            <a:ext cx="1076607" cy="1076604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C5BCEB31-4E79-C246-905D-FA57F7A9D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659" y="4777758"/>
            <a:ext cx="1076607" cy="109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圓角 19">
            <a:extLst>
              <a:ext uri="{FF2B5EF4-FFF2-40B4-BE49-F238E27FC236}">
                <a16:creationId xmlns:a16="http://schemas.microsoft.com/office/drawing/2014/main" id="{40DEC4EF-87EB-D94E-A169-6D37E6C39392}"/>
              </a:ext>
            </a:extLst>
          </p:cNvPr>
          <p:cNvSpPr/>
          <p:nvPr/>
        </p:nvSpPr>
        <p:spPr>
          <a:xfrm>
            <a:off x="918210" y="4777758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E268CDE4-4A28-654D-A317-05347DAFE2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56" y="4800849"/>
            <a:ext cx="1094057" cy="972495"/>
          </a:xfrm>
          <a:prstGeom prst="rect">
            <a:avLst/>
          </a:prstGeom>
        </p:spPr>
      </p:pic>
      <p:sp>
        <p:nvSpPr>
          <p:cNvPr id="54" name="矩形: 圓角 22">
            <a:extLst>
              <a:ext uri="{FF2B5EF4-FFF2-40B4-BE49-F238E27FC236}">
                <a16:creationId xmlns:a16="http://schemas.microsoft.com/office/drawing/2014/main" id="{B94193FA-7E79-724C-87F2-06EA4E55449F}"/>
              </a:ext>
            </a:extLst>
          </p:cNvPr>
          <p:cNvSpPr/>
          <p:nvPr/>
        </p:nvSpPr>
        <p:spPr>
          <a:xfrm>
            <a:off x="360152" y="3193355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79A05461-EB05-874B-9431-B133237D78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18" y="3165990"/>
            <a:ext cx="1325051" cy="1076604"/>
          </a:xfrm>
          <a:prstGeom prst="rect">
            <a:avLst/>
          </a:prstGeom>
        </p:spPr>
      </p:pic>
      <p:sp>
        <p:nvSpPr>
          <p:cNvPr id="56" name="矩形: 圓角 23">
            <a:extLst>
              <a:ext uri="{FF2B5EF4-FFF2-40B4-BE49-F238E27FC236}">
                <a16:creationId xmlns:a16="http://schemas.microsoft.com/office/drawing/2014/main" id="{FC2E0B74-A303-9D4B-BEE4-C618124DC162}"/>
              </a:ext>
            </a:extLst>
          </p:cNvPr>
          <p:cNvSpPr/>
          <p:nvPr/>
        </p:nvSpPr>
        <p:spPr>
          <a:xfrm>
            <a:off x="2166152" y="1908317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64A4DE8C-E714-E64B-AC15-B6BD67712E81}"/>
              </a:ext>
            </a:extLst>
          </p:cNvPr>
          <p:cNvSpPr txBox="1"/>
          <p:nvPr/>
        </p:nvSpPr>
        <p:spPr>
          <a:xfrm>
            <a:off x="2204713" y="1911053"/>
            <a:ext cx="984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</a:t>
            </a:r>
          </a:p>
          <a:p>
            <a:pPr algn="ctr"/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4.4.2</a:t>
            </a:r>
            <a:endParaRPr lang="zh-TW" altLang="en-US" sz="28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9" name="圖片 58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DB220E97-442B-8144-BDC8-879DF7FE11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546" y="2561917"/>
            <a:ext cx="2747773" cy="3361353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94C21AD-7C6E-7047-8E1F-A3519BAE4B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057" y="3095664"/>
            <a:ext cx="6694125" cy="28276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E6A3688-5F30-7B43-B467-C56AD51C745C}"/>
              </a:ext>
            </a:extLst>
          </p:cNvPr>
          <p:cNvSpPr/>
          <p:nvPr/>
        </p:nvSpPr>
        <p:spPr>
          <a:xfrm>
            <a:off x="5241971" y="1984955"/>
            <a:ext cx="64816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會接受來自不同來源的上傳檔案</a:t>
            </a:r>
            <a:r>
              <a:rPr lang="zh-TW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照片、文件檔，都可能會夾帶病毒或惡意軟體。需要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定期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以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防毒軟體來掃描，淨化上傳的檔案。以避免感染其它電腦。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BE0D3E5A-286A-EC45-BC66-CCE1805C98CA}"/>
              </a:ext>
            </a:extLst>
          </p:cNvPr>
          <p:cNvSpPr/>
          <p:nvPr/>
        </p:nvSpPr>
        <p:spPr>
          <a:xfrm>
            <a:off x="3263662" y="6022364"/>
            <a:ext cx="1918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Malware Remover</a:t>
            </a:r>
            <a:endParaRPr lang="en-US" altLang="zh-TW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E2007360-FE43-984A-89CE-6DA0332A3306}"/>
              </a:ext>
            </a:extLst>
          </p:cNvPr>
          <p:cNvSpPr/>
          <p:nvPr/>
        </p:nvSpPr>
        <p:spPr>
          <a:xfrm>
            <a:off x="169447" y="5959604"/>
            <a:ext cx="14975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McAfee</a:t>
            </a:r>
            <a:r>
              <a: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防毒</a:t>
            </a:r>
            <a:endParaRPr lang="en-US" altLang="zh-TW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AE987FFA-0A1E-4E4C-BF51-E57A4ED4FB7C}"/>
              </a:ext>
            </a:extLst>
          </p:cNvPr>
          <p:cNvSpPr/>
          <p:nvPr/>
        </p:nvSpPr>
        <p:spPr>
          <a:xfrm>
            <a:off x="62723" y="2709245"/>
            <a:ext cx="14975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/>
            <a:r>
              <a:rPr lang="en-US" altLang="zh-TW" sz="12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ClamAV</a:t>
            </a:r>
            <a:r>
              <a:rPr lang="zh-TW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防毒</a:t>
            </a:r>
            <a:endParaRPr lang="en-US" altLang="zh-TW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62221E2D-AD46-D64A-BD03-1D8E601901F2}"/>
              </a:ext>
            </a:extLst>
          </p:cNvPr>
          <p:cNvSpPr/>
          <p:nvPr/>
        </p:nvSpPr>
        <p:spPr>
          <a:xfrm>
            <a:off x="3998238" y="2509014"/>
            <a:ext cx="1497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Security</a:t>
            </a:r>
          </a:p>
          <a:p>
            <a:pPr marL="213360"/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Counselor</a:t>
            </a:r>
          </a:p>
        </p:txBody>
      </p:sp>
    </p:spTree>
    <p:extLst>
      <p:ext uri="{BB962C8B-B14F-4D97-AF65-F5344CB8AC3E}">
        <p14:creationId xmlns:p14="http://schemas.microsoft.com/office/powerpoint/2010/main" val="2533719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6000" tIns="60933" rIns="96000" bIns="60933" rtlCol="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" altLang="zh-TW" sz="3600">
                <a:latin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快照技術杜絕病毒與勒索軟體，讓企業時時運作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468948" y="2291553"/>
            <a:ext cx="5412088" cy="17174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252000" indent="-252000">
              <a:lnSpc>
                <a:spcPct val="130000"/>
              </a:lnSpc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1. 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完整支援存儲池上的磁碟區 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及其檔案層級 </a:t>
            </a:r>
            <a:r>
              <a:rPr lang="en-US" altLang="zh-CN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LUN),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及區塊層級</a:t>
            </a:r>
            <a:r>
              <a:rPr lang="en-US" altLang="zh-CN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LUN</a:t>
            </a:r>
            <a:r>
              <a:rPr lang="zh-CN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。 
</a:t>
            </a:r>
            <a:r>
              <a:rPr lang="en-US" altLang="zh-CN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2. 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輕而易舉的快照擷取、管理與還原方式。
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3. 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以市場上穩定的 </a:t>
            </a:r>
            <a:r>
              <a:rPr lang="en-US" altLang="zh-CN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EXT4 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檔案系統開發「磁碟區外」快照。
</a:t>
            </a:r>
            <a:endParaRPr lang="zh-CN" altLang="en-US" sz="18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0" name="Shape 227" hidden="1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1655605" y="5714679"/>
            <a:ext cx="3317020" cy="632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endParaRPr lang="zh-TW" altLang="en-US" sz="18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672903B-EC9B-48D9-AF99-7EE327B0672B}"/>
              </a:ext>
            </a:extLst>
          </p:cNvPr>
          <p:cNvGrpSpPr/>
          <p:nvPr/>
        </p:nvGrpSpPr>
        <p:grpSpPr>
          <a:xfrm>
            <a:off x="6722047" y="1837628"/>
            <a:ext cx="4578480" cy="2287582"/>
            <a:chOff x="7700280" y="1355100"/>
            <a:chExt cx="4578480" cy="2287582"/>
          </a:xfrm>
        </p:grpSpPr>
        <p:sp>
          <p:nvSpPr>
            <p:cNvPr id="9" name="Shape 225">
              <a:extLst>
                <a:ext uri="{FF2B5EF4-FFF2-40B4-BE49-F238E27FC236}">
                  <a16:creationId xmlns:a16="http://schemas.microsoft.com/office/drawing/2014/main" id="{2195B3B7-0ACC-DB46-9BC1-E56147C18175}"/>
                </a:ext>
              </a:extLst>
            </p:cNvPr>
            <p:cNvSpPr/>
            <p:nvPr/>
          </p:nvSpPr>
          <p:spPr>
            <a:xfrm>
              <a:off x="7703393" y="2235386"/>
              <a:ext cx="4573313" cy="1407296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400"/>
              </a:pPr>
              <a:endParaRPr lang="zh-TW" altLang="en-US" sz="18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" name="Shape 226">
              <a:extLst>
                <a:ext uri="{FF2B5EF4-FFF2-40B4-BE49-F238E27FC236}">
                  <a16:creationId xmlns:a16="http://schemas.microsoft.com/office/drawing/2014/main" id="{861CE3D7-6BDE-C24B-9297-52D426776790}"/>
                </a:ext>
              </a:extLst>
            </p:cNvPr>
            <p:cNvSpPr txBox="1"/>
            <p:nvPr/>
          </p:nvSpPr>
          <p:spPr>
            <a:xfrm>
              <a:off x="7700281" y="1499552"/>
              <a:ext cx="4578479" cy="59138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lang="zh-TW" alt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7" name="Shape 226">
              <a:extLst>
                <a:ext uri="{FF2B5EF4-FFF2-40B4-BE49-F238E27FC236}">
                  <a16:creationId xmlns:a16="http://schemas.microsoft.com/office/drawing/2014/main" id="{547DEC95-2079-5B42-B158-A660B55408E1}"/>
                </a:ext>
              </a:extLst>
            </p:cNvPr>
            <p:cNvSpPr txBox="1"/>
            <p:nvPr/>
          </p:nvSpPr>
          <p:spPr>
            <a:xfrm>
              <a:off x="7700280" y="1499552"/>
              <a:ext cx="1723536" cy="4104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zh-TW" altLang="en-US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檔案層級
</a:t>
              </a:r>
            </a:p>
          </p:txBody>
        </p:sp>
        <p:sp>
          <p:nvSpPr>
            <p:cNvPr id="8" name="Shape 236">
              <a:extLst>
                <a:ext uri="{FF2B5EF4-FFF2-40B4-BE49-F238E27FC236}">
                  <a16:creationId xmlns:a16="http://schemas.microsoft.com/office/drawing/2014/main" id="{8D0FAA9B-4F93-B747-BA5A-33492A80A350}"/>
                </a:ext>
              </a:extLst>
            </p:cNvPr>
            <p:cNvSpPr txBox="1"/>
            <p:nvPr/>
          </p:nvSpPr>
          <p:spPr>
            <a:xfrm>
              <a:off x="7712989" y="2244666"/>
              <a:ext cx="1290560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zh-TW" altLang="en-US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區塊層級
</a:t>
              </a:r>
            </a:p>
          </p:txBody>
        </p:sp>
        <p:sp>
          <p:nvSpPr>
            <p:cNvPr id="11" name="Shape 229">
              <a:extLst>
                <a:ext uri="{FF2B5EF4-FFF2-40B4-BE49-F238E27FC236}">
                  <a16:creationId xmlns:a16="http://schemas.microsoft.com/office/drawing/2014/main" id="{CE05D924-EA7E-744A-92EE-66F411B0466E}"/>
                </a:ext>
              </a:extLst>
            </p:cNvPr>
            <p:cNvSpPr/>
            <p:nvPr/>
          </p:nvSpPr>
          <p:spPr>
            <a:xfrm>
              <a:off x="8966549" y="2976761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A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Shape 230">
              <a:extLst>
                <a:ext uri="{FF2B5EF4-FFF2-40B4-BE49-F238E27FC236}">
                  <a16:creationId xmlns:a16="http://schemas.microsoft.com/office/drawing/2014/main" id="{6B40B39D-7F88-EB44-95BD-6EE4CE8A5D7D}"/>
                </a:ext>
              </a:extLst>
            </p:cNvPr>
            <p:cNvSpPr/>
            <p:nvPr/>
          </p:nvSpPr>
          <p:spPr>
            <a:xfrm>
              <a:off x="9606795" y="2976761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B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Shape 231">
              <a:extLst>
                <a:ext uri="{FF2B5EF4-FFF2-40B4-BE49-F238E27FC236}">
                  <a16:creationId xmlns:a16="http://schemas.microsoft.com/office/drawing/2014/main" id="{5C79C40E-ECCB-7149-9A84-BF472F16AA68}"/>
                </a:ext>
              </a:extLst>
            </p:cNvPr>
            <p:cNvSpPr/>
            <p:nvPr/>
          </p:nvSpPr>
          <p:spPr>
            <a:xfrm>
              <a:off x="10275935" y="2968941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C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Shape 233">
              <a:extLst>
                <a:ext uri="{FF2B5EF4-FFF2-40B4-BE49-F238E27FC236}">
                  <a16:creationId xmlns:a16="http://schemas.microsoft.com/office/drawing/2014/main" id="{9D4C6FAC-5590-3A44-9DAB-3F61E1D0F7B7}"/>
                </a:ext>
              </a:extLst>
            </p:cNvPr>
            <p:cNvSpPr/>
            <p:nvPr/>
          </p:nvSpPr>
          <p:spPr>
            <a:xfrm>
              <a:off x="9612456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B’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Shape 234">
              <a:extLst>
                <a:ext uri="{FF2B5EF4-FFF2-40B4-BE49-F238E27FC236}">
                  <a16:creationId xmlns:a16="http://schemas.microsoft.com/office/drawing/2014/main" id="{8EA05C06-98E0-2044-BEE9-A57E353A3C9D}"/>
                </a:ext>
              </a:extLst>
            </p:cNvPr>
            <p:cNvSpPr/>
            <p:nvPr/>
          </p:nvSpPr>
          <p:spPr>
            <a:xfrm>
              <a:off x="10275935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C’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Shape 235">
              <a:extLst>
                <a:ext uri="{FF2B5EF4-FFF2-40B4-BE49-F238E27FC236}">
                  <a16:creationId xmlns:a16="http://schemas.microsoft.com/office/drawing/2014/main" id="{38C82518-FF38-1546-873B-5A78D42A0965}"/>
                </a:ext>
              </a:extLst>
            </p:cNvPr>
            <p:cNvSpPr/>
            <p:nvPr/>
          </p:nvSpPr>
          <p:spPr>
            <a:xfrm>
              <a:off x="8948977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A’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Shape 237">
              <a:extLst>
                <a:ext uri="{FF2B5EF4-FFF2-40B4-BE49-F238E27FC236}">
                  <a16:creationId xmlns:a16="http://schemas.microsoft.com/office/drawing/2014/main" id="{A7A00C77-BCB9-AE41-BF64-89DE25CC588D}"/>
                </a:ext>
              </a:extLst>
            </p:cNvPr>
            <p:cNvSpPr/>
            <p:nvPr/>
          </p:nvSpPr>
          <p:spPr>
            <a:xfrm>
              <a:off x="10939413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D’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Shape 238">
              <a:extLst>
                <a:ext uri="{FF2B5EF4-FFF2-40B4-BE49-F238E27FC236}">
                  <a16:creationId xmlns:a16="http://schemas.microsoft.com/office/drawing/2014/main" id="{C388A9E0-250A-894E-B0AC-5C65F865259E}"/>
                </a:ext>
              </a:extLst>
            </p:cNvPr>
            <p:cNvSpPr/>
            <p:nvPr/>
          </p:nvSpPr>
          <p:spPr>
            <a:xfrm>
              <a:off x="11602889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E’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Shape 242">
              <a:extLst>
                <a:ext uri="{FF2B5EF4-FFF2-40B4-BE49-F238E27FC236}">
                  <a16:creationId xmlns:a16="http://schemas.microsoft.com/office/drawing/2014/main" id="{7F994910-AB80-5240-87A5-F5236CC45324}"/>
                </a:ext>
              </a:extLst>
            </p:cNvPr>
            <p:cNvSpPr/>
            <p:nvPr/>
          </p:nvSpPr>
          <p:spPr>
            <a:xfrm>
              <a:off x="10940759" y="2969166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D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Shape 243">
              <a:extLst>
                <a:ext uri="{FF2B5EF4-FFF2-40B4-BE49-F238E27FC236}">
                  <a16:creationId xmlns:a16="http://schemas.microsoft.com/office/drawing/2014/main" id="{8CA173B4-F264-864D-AD68-E0ED74C6D0A6}"/>
                </a:ext>
              </a:extLst>
            </p:cNvPr>
            <p:cNvSpPr/>
            <p:nvPr/>
          </p:nvSpPr>
          <p:spPr>
            <a:xfrm>
              <a:off x="11608424" y="2980181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E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2" name="群組 8">
              <a:extLst>
                <a:ext uri="{FF2B5EF4-FFF2-40B4-BE49-F238E27FC236}">
                  <a16:creationId xmlns:a16="http://schemas.microsoft.com/office/drawing/2014/main" id="{46C6B108-202D-DF4D-B5E1-F2EBB19FCA1C}"/>
                </a:ext>
              </a:extLst>
            </p:cNvPr>
            <p:cNvGrpSpPr/>
            <p:nvPr/>
          </p:nvGrpSpPr>
          <p:grpSpPr>
            <a:xfrm>
              <a:off x="8964617" y="1358846"/>
              <a:ext cx="625151" cy="625151"/>
              <a:chOff x="889317" y="2537938"/>
              <a:chExt cx="556036" cy="556036"/>
            </a:xfrm>
          </p:grpSpPr>
          <p:sp>
            <p:nvSpPr>
              <p:cNvPr id="23" name="橢圓 7">
                <a:extLst>
                  <a:ext uri="{FF2B5EF4-FFF2-40B4-BE49-F238E27FC236}">
                    <a16:creationId xmlns:a16="http://schemas.microsoft.com/office/drawing/2014/main" id="{19C09694-E0D1-5441-9AA0-F36C2C124F4C}"/>
                  </a:ext>
                </a:extLst>
              </p:cNvPr>
              <p:cNvSpPr/>
              <p:nvPr/>
            </p:nvSpPr>
            <p:spPr>
              <a:xfrm>
                <a:off x="889317" y="2537938"/>
                <a:ext cx="556036" cy="55603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24" name="圖片 6">
                <a:extLst>
                  <a:ext uri="{FF2B5EF4-FFF2-40B4-BE49-F238E27FC236}">
                    <a16:creationId xmlns:a16="http://schemas.microsoft.com/office/drawing/2014/main" id="{28C79BF1-8038-0D46-87CC-38A2716CB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3260" y="2663193"/>
                <a:ext cx="386386" cy="305526"/>
              </a:xfrm>
              <a:prstGeom prst="rect">
                <a:avLst/>
              </a:prstGeom>
            </p:spPr>
          </p:pic>
        </p:grp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05A62382-4201-42AF-996C-CE021C0081EF}"/>
                </a:ext>
              </a:extLst>
            </p:cNvPr>
            <p:cNvGrpSpPr/>
            <p:nvPr/>
          </p:nvGrpSpPr>
          <p:grpSpPr>
            <a:xfrm>
              <a:off x="9672975" y="1355100"/>
              <a:ext cx="2464552" cy="625151"/>
              <a:chOff x="1762903" y="3085494"/>
              <a:chExt cx="2396981" cy="608011"/>
            </a:xfrm>
          </p:grpSpPr>
          <p:pic>
            <p:nvPicPr>
              <p:cNvPr id="21" name="圖片 5">
                <a:extLst>
                  <a:ext uri="{FF2B5EF4-FFF2-40B4-BE49-F238E27FC236}">
                    <a16:creationId xmlns:a16="http://schemas.microsoft.com/office/drawing/2014/main" id="{8B904A2D-A73B-C54E-9659-BD041FCF5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2903" y="3085494"/>
                <a:ext cx="699186" cy="526749"/>
              </a:xfrm>
              <a:prstGeom prst="rect">
                <a:avLst/>
              </a:prstGeom>
            </p:spPr>
          </p:pic>
          <p:pic>
            <p:nvPicPr>
              <p:cNvPr id="25" name="圖片 9">
                <a:extLst>
                  <a:ext uri="{FF2B5EF4-FFF2-40B4-BE49-F238E27FC236}">
                    <a16:creationId xmlns:a16="http://schemas.microsoft.com/office/drawing/2014/main" id="{457F28C0-840D-7A4A-B214-8ABCE6B59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02416" y="3346265"/>
                <a:ext cx="250057" cy="34724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圖片 34">
                <a:extLst>
                  <a:ext uri="{FF2B5EF4-FFF2-40B4-BE49-F238E27FC236}">
                    <a16:creationId xmlns:a16="http://schemas.microsoft.com/office/drawing/2014/main" id="{B0962F5F-F881-674A-9C52-6DCB7D098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3708" y="3085494"/>
                <a:ext cx="699186" cy="526749"/>
              </a:xfrm>
              <a:prstGeom prst="rect">
                <a:avLst/>
              </a:prstGeom>
            </p:spPr>
          </p:pic>
          <p:pic>
            <p:nvPicPr>
              <p:cNvPr id="27" name="圖片 35">
                <a:extLst>
                  <a:ext uri="{FF2B5EF4-FFF2-40B4-BE49-F238E27FC236}">
                    <a16:creationId xmlns:a16="http://schemas.microsoft.com/office/drawing/2014/main" id="{9EC42781-D259-BE44-BB03-769B00373E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3221" y="3346265"/>
                <a:ext cx="250057" cy="34724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圖片 36">
                <a:extLst>
                  <a:ext uri="{FF2B5EF4-FFF2-40B4-BE49-F238E27FC236}">
                    <a16:creationId xmlns:a16="http://schemas.microsoft.com/office/drawing/2014/main" id="{C5E66FF4-1B29-1542-A500-E0F399CA1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0698" y="3085494"/>
                <a:ext cx="699186" cy="526749"/>
              </a:xfrm>
              <a:prstGeom prst="rect">
                <a:avLst/>
              </a:prstGeom>
            </p:spPr>
          </p:pic>
          <p:pic>
            <p:nvPicPr>
              <p:cNvPr id="29" name="圖片 37">
                <a:extLst>
                  <a:ext uri="{FF2B5EF4-FFF2-40B4-BE49-F238E27FC236}">
                    <a16:creationId xmlns:a16="http://schemas.microsoft.com/office/drawing/2014/main" id="{A828CE6A-5FD9-3348-B733-22F2D18C8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00211" y="3346265"/>
                <a:ext cx="250057" cy="34724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36" name="Shape 241">
            <a:extLst>
              <a:ext uri="{FF2B5EF4-FFF2-40B4-BE49-F238E27FC236}">
                <a16:creationId xmlns:a16="http://schemas.microsoft.com/office/drawing/2014/main" id="{A6425107-F9FD-2548-9BFB-8A2BF3604905}"/>
              </a:ext>
            </a:extLst>
          </p:cNvPr>
          <p:cNvSpPr txBox="1"/>
          <p:nvPr/>
        </p:nvSpPr>
        <p:spPr>
          <a:xfrm>
            <a:off x="174049" y="5399034"/>
            <a:ext cx="5921952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80990" indent="-14399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經由使用者電腦或外接裝置入侵的勒索軟體</a:t>
            </a: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無法覆蓋快照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F495184-D4BF-4C9C-8F88-32A1D80DE0E7}"/>
              </a:ext>
            </a:extLst>
          </p:cNvPr>
          <p:cNvGrpSpPr/>
          <p:nvPr/>
        </p:nvGrpSpPr>
        <p:grpSpPr>
          <a:xfrm>
            <a:off x="6371608" y="4037740"/>
            <a:ext cx="5052707" cy="2624380"/>
            <a:chOff x="5967529" y="3847437"/>
            <a:chExt cx="5052707" cy="2624380"/>
          </a:xfrm>
        </p:grpSpPr>
        <p:pic>
          <p:nvPicPr>
            <p:cNvPr id="30" name="圖片 11">
              <a:extLst>
                <a:ext uri="{FF2B5EF4-FFF2-40B4-BE49-F238E27FC236}">
                  <a16:creationId xmlns:a16="http://schemas.microsoft.com/office/drawing/2014/main" id="{033AD60F-2F54-6845-A930-762548946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76778" y="5399034"/>
              <a:ext cx="1562719" cy="10727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圖片 18">
              <a:extLst>
                <a:ext uri="{FF2B5EF4-FFF2-40B4-BE49-F238E27FC236}">
                  <a16:creationId xmlns:a16="http://schemas.microsoft.com/office/drawing/2014/main" id="{87A7F279-B940-7D44-9D61-4252C71C1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2381" y="4445261"/>
              <a:ext cx="868973" cy="108245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2" name="群組 21">
              <a:extLst>
                <a:ext uri="{FF2B5EF4-FFF2-40B4-BE49-F238E27FC236}">
                  <a16:creationId xmlns:a16="http://schemas.microsoft.com/office/drawing/2014/main" id="{C04E883D-6D4E-534B-96B4-01F50F57185C}"/>
                </a:ext>
              </a:extLst>
            </p:cNvPr>
            <p:cNvGrpSpPr/>
            <p:nvPr/>
          </p:nvGrpSpPr>
          <p:grpSpPr>
            <a:xfrm>
              <a:off x="7635209" y="3847437"/>
              <a:ext cx="1449576" cy="895359"/>
              <a:chOff x="5296072" y="2438860"/>
              <a:chExt cx="1269089" cy="783879"/>
            </a:xfrm>
          </p:grpSpPr>
          <p:pic>
            <p:nvPicPr>
              <p:cNvPr id="33" name="圖片 20">
                <a:extLst>
                  <a:ext uri="{FF2B5EF4-FFF2-40B4-BE49-F238E27FC236}">
                    <a16:creationId xmlns:a16="http://schemas.microsoft.com/office/drawing/2014/main" id="{A04EC1DD-D387-904F-A0B1-62A202A09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375235" y="2359697"/>
                <a:ext cx="769403" cy="92773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圖片 16">
                <a:extLst>
                  <a:ext uri="{FF2B5EF4-FFF2-40B4-BE49-F238E27FC236}">
                    <a16:creationId xmlns:a16="http://schemas.microsoft.com/office/drawing/2014/main" id="{C1810225-CF4E-1949-BB64-84F556F6B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03996" y="2800807"/>
                <a:ext cx="461165" cy="42193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7" name="群組 30">
              <a:extLst>
                <a:ext uri="{FF2B5EF4-FFF2-40B4-BE49-F238E27FC236}">
                  <a16:creationId xmlns:a16="http://schemas.microsoft.com/office/drawing/2014/main" id="{C9BF72C8-7B8F-144F-9DDE-BFE8965578A1}"/>
                </a:ext>
              </a:extLst>
            </p:cNvPr>
            <p:cNvGrpSpPr/>
            <p:nvPr/>
          </p:nvGrpSpPr>
          <p:grpSpPr>
            <a:xfrm>
              <a:off x="9365895" y="4341037"/>
              <a:ext cx="1636892" cy="1067131"/>
              <a:chOff x="7307786" y="3362271"/>
              <a:chExt cx="1168039" cy="761474"/>
            </a:xfrm>
          </p:grpSpPr>
          <p:grpSp>
            <p:nvGrpSpPr>
              <p:cNvPr id="38" name="群組 29">
                <a:extLst>
                  <a:ext uri="{FF2B5EF4-FFF2-40B4-BE49-F238E27FC236}">
                    <a16:creationId xmlns:a16="http://schemas.microsoft.com/office/drawing/2014/main" id="{35FA5C7B-15AB-E242-93C4-4673513EE3DD}"/>
                  </a:ext>
                </a:extLst>
              </p:cNvPr>
              <p:cNvGrpSpPr/>
              <p:nvPr/>
            </p:nvGrpSpPr>
            <p:grpSpPr>
              <a:xfrm>
                <a:off x="7307786" y="3556203"/>
                <a:ext cx="1168039" cy="567542"/>
                <a:chOff x="6990085" y="3443536"/>
                <a:chExt cx="1525161" cy="741066"/>
              </a:xfrm>
            </p:grpSpPr>
            <p:pic>
              <p:nvPicPr>
                <p:cNvPr id="40" name="圖片 26">
                  <a:extLst>
                    <a:ext uri="{FF2B5EF4-FFF2-40B4-BE49-F238E27FC236}">
                      <a16:creationId xmlns:a16="http://schemas.microsoft.com/office/drawing/2014/main" id="{B8826ECB-793E-E64E-B849-F5DD981D4B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90085" y="3443536"/>
                  <a:ext cx="962151" cy="648264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41" name="圖片 28">
                  <a:extLst>
                    <a:ext uri="{FF2B5EF4-FFF2-40B4-BE49-F238E27FC236}">
                      <a16:creationId xmlns:a16="http://schemas.microsoft.com/office/drawing/2014/main" id="{4C26412B-87FA-3849-A925-0A14BDE907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571636" y="3549643"/>
                  <a:ext cx="943610" cy="634959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39" name="圖片 23">
                <a:extLst>
                  <a:ext uri="{FF2B5EF4-FFF2-40B4-BE49-F238E27FC236}">
                    <a16:creationId xmlns:a16="http://schemas.microsoft.com/office/drawing/2014/main" id="{39378E24-2D30-6146-97C8-5C4D58FD2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13534" y="3362271"/>
                <a:ext cx="664567" cy="66456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2" name="文字方塊 243">
              <a:extLst>
                <a:ext uri="{FF2B5EF4-FFF2-40B4-BE49-F238E27FC236}">
                  <a16:creationId xmlns:a16="http://schemas.microsoft.com/office/drawing/2014/main" id="{E6064A48-CB6C-B546-9EBB-F5C7470D42D3}"/>
                </a:ext>
              </a:extLst>
            </p:cNvPr>
            <p:cNvSpPr txBox="1"/>
            <p:nvPr/>
          </p:nvSpPr>
          <p:spPr>
            <a:xfrm>
              <a:off x="7462796" y="4720719"/>
              <a:ext cx="1796991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外接儲存裝置</a:t>
              </a:r>
              <a:endPara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" name="文字方塊 59">
              <a:extLst>
                <a:ext uri="{FF2B5EF4-FFF2-40B4-BE49-F238E27FC236}">
                  <a16:creationId xmlns:a16="http://schemas.microsoft.com/office/drawing/2014/main" id="{A4A2498C-2429-3844-A39A-6A62802C25A6}"/>
                </a:ext>
              </a:extLst>
            </p:cNvPr>
            <p:cNvSpPr txBox="1"/>
            <p:nvPr/>
          </p:nvSpPr>
          <p:spPr>
            <a:xfrm>
              <a:off x="5967529" y="5482989"/>
              <a:ext cx="1391749" cy="6463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電腦或伺服器上的硬碟空間
</a:t>
              </a:r>
              <a:endPara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" name="文字方塊 60">
              <a:extLst>
                <a:ext uri="{FF2B5EF4-FFF2-40B4-BE49-F238E27FC236}">
                  <a16:creationId xmlns:a16="http://schemas.microsoft.com/office/drawing/2014/main" id="{5F46BC92-5F8F-7442-BB13-53ED05091F71}"/>
                </a:ext>
              </a:extLst>
            </p:cNvPr>
            <p:cNvSpPr txBox="1"/>
            <p:nvPr/>
          </p:nvSpPr>
          <p:spPr>
            <a:xfrm>
              <a:off x="9421281" y="5409672"/>
              <a:ext cx="1598955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雲端空間 </a:t>
              </a:r>
              <a:r>
                <a:rPr lang="en-US" altLang="zh-TW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 </a:t>
              </a:r>
              <a:r>
                <a:rPr lang="en" altLang="zh-TW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NAS
</a:t>
              </a:r>
              <a:endPara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" name="弧形 244">
              <a:extLst>
                <a:ext uri="{FF2B5EF4-FFF2-40B4-BE49-F238E27FC236}">
                  <a16:creationId xmlns:a16="http://schemas.microsoft.com/office/drawing/2014/main" id="{B4B58D24-AFED-304A-863B-45A9D7A896BE}"/>
                </a:ext>
              </a:extLst>
            </p:cNvPr>
            <p:cNvSpPr/>
            <p:nvPr/>
          </p:nvSpPr>
          <p:spPr>
            <a:xfrm rot="17557318">
              <a:off x="6768926" y="4001369"/>
              <a:ext cx="1219200" cy="1219200"/>
            </a:xfrm>
            <a:prstGeom prst="arc">
              <a:avLst>
                <a:gd name="adj1" fmla="val 16323179"/>
                <a:gd name="adj2" fmla="val 622454"/>
              </a:avLst>
            </a:prstGeom>
            <a:ln w="28575">
              <a:solidFill>
                <a:srgbClr val="3A576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" name="弧形 62">
              <a:extLst>
                <a:ext uri="{FF2B5EF4-FFF2-40B4-BE49-F238E27FC236}">
                  <a16:creationId xmlns:a16="http://schemas.microsoft.com/office/drawing/2014/main" id="{99843927-50EC-3F4D-97DD-CC0B39B84903}"/>
                </a:ext>
              </a:extLst>
            </p:cNvPr>
            <p:cNvSpPr/>
            <p:nvPr/>
          </p:nvSpPr>
          <p:spPr>
            <a:xfrm rot="20575507">
              <a:off x="8559936" y="4065027"/>
              <a:ext cx="1219200" cy="1219200"/>
            </a:xfrm>
            <a:prstGeom prst="arc">
              <a:avLst>
                <a:gd name="adj1" fmla="val 16200000"/>
                <a:gd name="adj2" fmla="val 21582801"/>
              </a:avLst>
            </a:prstGeom>
            <a:ln w="28575">
              <a:solidFill>
                <a:srgbClr val="3A5760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" name="弧形 63">
              <a:extLst>
                <a:ext uri="{FF2B5EF4-FFF2-40B4-BE49-F238E27FC236}">
                  <a16:creationId xmlns:a16="http://schemas.microsoft.com/office/drawing/2014/main" id="{E1111368-112F-C442-B94E-5CB24D530E2C}"/>
                </a:ext>
              </a:extLst>
            </p:cNvPr>
            <p:cNvSpPr/>
            <p:nvPr/>
          </p:nvSpPr>
          <p:spPr>
            <a:xfrm rot="9448614">
              <a:off x="6689945" y="5134703"/>
              <a:ext cx="1219200" cy="1219200"/>
            </a:xfrm>
            <a:prstGeom prst="arc">
              <a:avLst>
                <a:gd name="adj1" fmla="val 16200000"/>
                <a:gd name="adj2" fmla="val 21582801"/>
              </a:avLst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48" name="表格 3">
            <a:extLst>
              <a:ext uri="{FF2B5EF4-FFF2-40B4-BE49-F238E27FC236}">
                <a16:creationId xmlns:a16="http://schemas.microsoft.com/office/drawing/2014/main" id="{3794F21C-B39A-453C-B542-F86670CAD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544424"/>
              </p:ext>
            </p:extLst>
          </p:nvPr>
        </p:nvGraphicFramePr>
        <p:xfrm>
          <a:off x="609601" y="4377867"/>
          <a:ext cx="5145740" cy="1001299"/>
        </p:xfrm>
        <a:graphic>
          <a:graphicData uri="http://schemas.openxmlformats.org/drawingml/2006/table">
            <a:tbl>
              <a:tblPr firstRow="1" bandRow="1"/>
              <a:tblGrid>
                <a:gridCol w="1501999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1707365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1936376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36577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RAM</a:t>
                      </a: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大小</a:t>
                      </a:r>
                    </a:p>
                  </a:txBody>
                  <a:tcPr marL="121933" marR="121933" marT="60967" marB="609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0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整台 </a:t>
                      </a:r>
                      <a:r>
                        <a:rPr lang="en" altLang="zh-TW" sz="16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NAS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可具有快照數量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0E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每個 </a:t>
                      </a:r>
                      <a:r>
                        <a:rPr lang="en" altLang="zh-TW" sz="16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Volume/LUN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快照數量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0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4GB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及以上</a:t>
                      </a:r>
                    </a:p>
                  </a:txBody>
                  <a:tcPr marL="121933" marR="121933" marT="60967" marB="6096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1024</a:t>
                      </a:r>
                      <a:endParaRPr lang="zh-TW" altLang="en-US" sz="1600" b="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256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398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>
            <a:extLst>
              <a:ext uri="{FF2B5EF4-FFF2-40B4-BE49-F238E27FC236}">
                <a16:creationId xmlns:a16="http://schemas.microsoft.com/office/drawing/2014/main" id="{022D65C4-5B4B-5B42-9DD2-50B4A9AAF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3093" y="5175493"/>
            <a:ext cx="3267285" cy="984865"/>
          </a:xfrm>
          <a:prstGeom prst="rect">
            <a:avLst/>
          </a:prstGeom>
        </p:spPr>
      </p:pic>
      <p:pic>
        <p:nvPicPr>
          <p:cNvPr id="36" name="圖片 35" descr="一張含有 室內, 螢幕, 監視器, 直立的 的圖片&#10;&#10;自動產生的描述">
            <a:extLst>
              <a:ext uri="{FF2B5EF4-FFF2-40B4-BE49-F238E27FC236}">
                <a16:creationId xmlns:a16="http://schemas.microsoft.com/office/drawing/2014/main" id="{D60F0485-EB49-9245-A9D9-6C76377737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6604" y="5354130"/>
            <a:ext cx="2805619" cy="596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免費支援大容量 </a:t>
            </a:r>
            <a:r>
              <a:rPr lang="en" altLang="zh-CN" sz="3600">
                <a:latin typeface="Arial" panose="020B0604020202020204" pitchFamily="34" charset="0"/>
                <a:sym typeface="Arial" panose="020B0604020202020204" pitchFamily="34" charset="0"/>
              </a:rPr>
              <a:t>Mac Time Machine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備份，</a:t>
            </a:r>
            <a:b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支援多人備份，幫助企業節省開銷</a:t>
            </a:r>
            <a:endParaRPr lang="ja-JP" alt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1574800" y="1751286"/>
            <a:ext cx="9042400" cy="84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ja-JP" altLang="en-US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透過 </a:t>
            </a:r>
            <a:r>
              <a:rPr lang="en" altLang="ja-JP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HBS 3 </a:t>
            </a:r>
            <a:r>
              <a:rPr lang="ja-JP" altLang="en-US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將 </a:t>
            </a:r>
            <a:r>
              <a:rPr lang="en" altLang="ja-JP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Time Machine </a:t>
            </a:r>
            <a:r>
              <a:rPr lang="ja-JP" altLang="en-US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備份檔案複製到 </a:t>
            </a:r>
            <a:r>
              <a:rPr lang="en" altLang="ja-JP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NAS,</a:t>
            </a:r>
            <a:r>
              <a:rPr lang="ja-JP" altLang="en-US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再將 </a:t>
            </a:r>
            <a:r>
              <a:rPr lang="en" altLang="ja-JP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NAS Time Machine </a:t>
            </a:r>
            <a:r>
              <a:rPr lang="ja-JP" altLang="en-US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資料備份到外接裝置例如 </a:t>
            </a:r>
            <a:r>
              <a:rPr lang="en" altLang="ja-JP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TL-R1200C-RP USB JBOD </a:t>
            </a:r>
            <a:r>
              <a:rPr lang="ja-JP" altLang="en-US">
                <a:latin typeface="Arial" panose="020B0604020202020204" pitchFamily="34" charset="0"/>
                <a:ea typeface="微軟正黑體" panose="020B0604030504040204" pitchFamily="34" charset="-120"/>
                <a:cs typeface="Calibri Light"/>
                <a:sym typeface="Arial" panose="020B0604020202020204" pitchFamily="34" charset="0"/>
              </a:rPr>
              <a:t>外接擴充櫃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3EC5DFB7-6EEF-4625-BB5F-3C356C1ED3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378115" y="5853946"/>
            <a:ext cx="3267285" cy="166603"/>
          </a:xfrm>
          <a:prstGeom prst="rect">
            <a:avLst/>
          </a:prstGeom>
        </p:spPr>
      </p:pic>
      <p:pic>
        <p:nvPicPr>
          <p:cNvPr id="66" name="圖片 6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253FF1B-40CB-431B-8FE7-85E4DB54B6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973" y="4788826"/>
            <a:ext cx="2546983" cy="1432909"/>
          </a:xfrm>
          <a:prstGeom prst="rect">
            <a:avLst/>
          </a:prstGeom>
        </p:spPr>
      </p:pic>
      <p:pic>
        <p:nvPicPr>
          <p:cNvPr id="67" name="圖片 26">
            <a:extLst>
              <a:ext uri="{FF2B5EF4-FFF2-40B4-BE49-F238E27FC236}">
                <a16:creationId xmlns:a16="http://schemas.microsoft.com/office/drawing/2014/main" id="{B8FEF67B-D769-4CF9-9191-2127B6C83A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231" y="5580094"/>
            <a:ext cx="652780" cy="621665"/>
          </a:xfrm>
          <a:prstGeom prst="rect">
            <a:avLst/>
          </a:prstGeom>
        </p:spPr>
      </p:pic>
      <p:sp>
        <p:nvSpPr>
          <p:cNvPr id="68" name="Google Shape;157;p22">
            <a:extLst>
              <a:ext uri="{FF2B5EF4-FFF2-40B4-BE49-F238E27FC236}">
                <a16:creationId xmlns:a16="http://schemas.microsoft.com/office/drawing/2014/main" id="{AF2F8C74-EFDF-43DF-BF5A-5191DB2FE414}"/>
              </a:ext>
            </a:extLst>
          </p:cNvPr>
          <p:cNvSpPr txBox="1"/>
          <p:nvPr/>
        </p:nvSpPr>
        <p:spPr>
          <a:xfrm>
            <a:off x="1241915" y="6160358"/>
            <a:ext cx="2288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Mac Time Machine</a:t>
            </a:r>
            <a:endParaRPr lang="en-US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9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BFF33F3E-593D-4455-BEB7-64A3306C3B8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791" y="4635037"/>
            <a:ext cx="125236" cy="765885"/>
          </a:xfrm>
          <a:prstGeom prst="rect">
            <a:avLst/>
          </a:prstGeom>
        </p:spPr>
      </p:pic>
      <p:pic>
        <p:nvPicPr>
          <p:cNvPr id="70" name="圖片 80">
            <a:extLst>
              <a:ext uri="{FF2B5EF4-FFF2-40B4-BE49-F238E27FC236}">
                <a16:creationId xmlns:a16="http://schemas.microsoft.com/office/drawing/2014/main" id="{7EABCEB7-4251-46B4-831A-03B99DC8CDC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999" y="4702003"/>
            <a:ext cx="442633" cy="663951"/>
          </a:xfrm>
          <a:prstGeom prst="rect">
            <a:avLst/>
          </a:prstGeom>
        </p:spPr>
      </p:pic>
      <p:sp>
        <p:nvSpPr>
          <p:cNvPr id="72" name="Google Shape;158;p22">
            <a:extLst>
              <a:ext uri="{FF2B5EF4-FFF2-40B4-BE49-F238E27FC236}">
                <a16:creationId xmlns:a16="http://schemas.microsoft.com/office/drawing/2014/main" id="{7381F5B6-B182-4293-868C-F86EA88D58AD}"/>
              </a:ext>
            </a:extLst>
          </p:cNvPr>
          <p:cNvSpPr txBox="1"/>
          <p:nvPr/>
        </p:nvSpPr>
        <p:spPr>
          <a:xfrm>
            <a:off x="8976702" y="6160358"/>
            <a:ext cx="1734649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TL-R1200C-RP</a:t>
            </a:r>
          </a:p>
        </p:txBody>
      </p:sp>
      <p:sp>
        <p:nvSpPr>
          <p:cNvPr id="79" name="箭號: 向右 78">
            <a:extLst>
              <a:ext uri="{FF2B5EF4-FFF2-40B4-BE49-F238E27FC236}">
                <a16:creationId xmlns:a16="http://schemas.microsoft.com/office/drawing/2014/main" id="{01225166-20FD-48EA-A57C-3A316E225855}"/>
              </a:ext>
            </a:extLst>
          </p:cNvPr>
          <p:cNvSpPr/>
          <p:nvPr/>
        </p:nvSpPr>
        <p:spPr>
          <a:xfrm>
            <a:off x="7307280" y="5458855"/>
            <a:ext cx="1138628" cy="456231"/>
          </a:xfrm>
          <a:prstGeom prst="rightArrow">
            <a:avLst>
              <a:gd name="adj1" fmla="val 50000"/>
              <a:gd name="adj2" fmla="val 87117"/>
            </a:avLst>
          </a:prstGeom>
          <a:gradFill>
            <a:gsLst>
              <a:gs pos="0">
                <a:srgbClr val="FF0000"/>
              </a:gs>
              <a:gs pos="52000">
                <a:srgbClr val="FF6E00">
                  <a:alpha val="63000"/>
                </a:srgbClr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E45D1DEB-0111-4B2F-8088-497CCE0E388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392" y="4737888"/>
            <a:ext cx="648000" cy="648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81" name="Google Shape;127;p18">
            <a:extLst>
              <a:ext uri="{FF2B5EF4-FFF2-40B4-BE49-F238E27FC236}">
                <a16:creationId xmlns:a16="http://schemas.microsoft.com/office/drawing/2014/main" id="{2BDCF09B-EABB-4778-8C79-82B5E98F77AB}"/>
              </a:ext>
            </a:extLst>
          </p:cNvPr>
          <p:cNvPicPr preferRelativeResize="0"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21" y="4434407"/>
            <a:ext cx="720000" cy="7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箭號: 向右 81">
            <a:extLst>
              <a:ext uri="{FF2B5EF4-FFF2-40B4-BE49-F238E27FC236}">
                <a16:creationId xmlns:a16="http://schemas.microsoft.com/office/drawing/2014/main" id="{599517FD-5444-4030-AD6F-D0B7BD59DBAF}"/>
              </a:ext>
            </a:extLst>
          </p:cNvPr>
          <p:cNvSpPr/>
          <p:nvPr/>
        </p:nvSpPr>
        <p:spPr>
          <a:xfrm>
            <a:off x="3629956" y="5458855"/>
            <a:ext cx="1138628" cy="456231"/>
          </a:xfrm>
          <a:prstGeom prst="rightArrow">
            <a:avLst>
              <a:gd name="adj1" fmla="val 50000"/>
              <a:gd name="adj2" fmla="val 87117"/>
            </a:avLst>
          </a:prstGeom>
          <a:gradFill>
            <a:gsLst>
              <a:gs pos="0">
                <a:srgbClr val="FF0000"/>
              </a:gs>
              <a:gs pos="52000">
                <a:srgbClr val="FF6E00">
                  <a:alpha val="63000"/>
                </a:srgbClr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80641017-647E-49CB-9FB7-9DD251E31BC6}"/>
              </a:ext>
            </a:extLst>
          </p:cNvPr>
          <p:cNvSpPr txBox="1"/>
          <p:nvPr/>
        </p:nvSpPr>
        <p:spPr>
          <a:xfrm>
            <a:off x="1569395" y="2668122"/>
            <a:ext cx="39911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建立 </a:t>
            </a:r>
            <a:r>
              <a:rPr lang="en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NAS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備份工作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:</a:t>
            </a:r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74" name="箭號: 向右 73">
            <a:extLst>
              <a:ext uri="{FF2B5EF4-FFF2-40B4-BE49-F238E27FC236}">
                <a16:creationId xmlns:a16="http://schemas.microsoft.com/office/drawing/2014/main" id="{D095F73D-76C3-4CF2-8985-6E10338DFE5B}"/>
              </a:ext>
            </a:extLst>
          </p:cNvPr>
          <p:cNvSpPr/>
          <p:nvPr/>
        </p:nvSpPr>
        <p:spPr>
          <a:xfrm>
            <a:off x="3391462" y="3629005"/>
            <a:ext cx="1020807" cy="437677"/>
          </a:xfrm>
          <a:prstGeom prst="rightArrow">
            <a:avLst>
              <a:gd name="adj1" fmla="val 50000"/>
              <a:gd name="adj2" fmla="val 87117"/>
            </a:avLst>
          </a:prstGeom>
          <a:gradFill>
            <a:gsLst>
              <a:gs pos="0">
                <a:srgbClr val="FF0000"/>
              </a:gs>
              <a:gs pos="52000">
                <a:srgbClr val="FF6E00">
                  <a:alpha val="63000"/>
                </a:srgbClr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5" name="箭號: 向右 74">
            <a:extLst>
              <a:ext uri="{FF2B5EF4-FFF2-40B4-BE49-F238E27FC236}">
                <a16:creationId xmlns:a16="http://schemas.microsoft.com/office/drawing/2014/main" id="{3E7C5FB8-29F0-4514-97A8-4C59BC199C91}"/>
              </a:ext>
            </a:extLst>
          </p:cNvPr>
          <p:cNvSpPr/>
          <p:nvPr/>
        </p:nvSpPr>
        <p:spPr>
          <a:xfrm>
            <a:off x="7426354" y="3627141"/>
            <a:ext cx="1020807" cy="437677"/>
          </a:xfrm>
          <a:prstGeom prst="rightArrow">
            <a:avLst>
              <a:gd name="adj1" fmla="val 50000"/>
              <a:gd name="adj2" fmla="val 87117"/>
            </a:avLst>
          </a:prstGeom>
          <a:gradFill>
            <a:gsLst>
              <a:gs pos="0">
                <a:srgbClr val="FF0000"/>
              </a:gs>
              <a:gs pos="52000">
                <a:srgbClr val="FF6E00">
                  <a:alpha val="63000"/>
                </a:srgbClr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7" name="圖片 76" hidden="1">
            <a:extLst>
              <a:ext uri="{FF2B5EF4-FFF2-40B4-BE49-F238E27FC236}">
                <a16:creationId xmlns:a16="http://schemas.microsoft.com/office/drawing/2014/main" id="{A25B8B97-C344-44ED-A11C-B5039151CE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622" y="3192530"/>
            <a:ext cx="2613963" cy="1178832"/>
          </a:xfrm>
          <a:prstGeom prst="rect">
            <a:avLst/>
          </a:prstGeom>
        </p:spPr>
      </p:pic>
      <p:pic>
        <p:nvPicPr>
          <p:cNvPr id="78" name="圖片 77" hidden="1">
            <a:extLst>
              <a:ext uri="{FF2B5EF4-FFF2-40B4-BE49-F238E27FC236}">
                <a16:creationId xmlns:a16="http://schemas.microsoft.com/office/drawing/2014/main" id="{4C3D4F94-5E58-4AD2-854E-B88FE8F27F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564" y="3184410"/>
            <a:ext cx="2613963" cy="1178832"/>
          </a:xfrm>
          <a:prstGeom prst="rect">
            <a:avLst/>
          </a:prstGeom>
        </p:spPr>
      </p:pic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602981E1-6DCC-4D8E-82E1-C7733D5060BD}"/>
              </a:ext>
            </a:extLst>
          </p:cNvPr>
          <p:cNvSpPr/>
          <p:nvPr/>
        </p:nvSpPr>
        <p:spPr>
          <a:xfrm>
            <a:off x="1367395" y="3278689"/>
            <a:ext cx="2371668" cy="947127"/>
          </a:xfrm>
          <a:prstGeom prst="roundRect">
            <a:avLst>
              <a:gd name="adj" fmla="val 7402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EAA129AC-5245-4212-AB2C-6BE371A9F672}"/>
              </a:ext>
            </a:extLst>
          </p:cNvPr>
          <p:cNvSpPr/>
          <p:nvPr/>
        </p:nvSpPr>
        <p:spPr>
          <a:xfrm>
            <a:off x="1241915" y="3449732"/>
            <a:ext cx="2575610" cy="68390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來源端選取 </a:t>
            </a:r>
            <a:r>
              <a:rPr lang="en" altLang="zh-TW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Time 
Machine </a:t>
            </a: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備份資料夾</a:t>
            </a:r>
          </a:p>
        </p:txBody>
      </p:sp>
      <p:pic>
        <p:nvPicPr>
          <p:cNvPr id="76" name="圖片 75" hidden="1">
            <a:extLst>
              <a:ext uri="{FF2B5EF4-FFF2-40B4-BE49-F238E27FC236}">
                <a16:creationId xmlns:a16="http://schemas.microsoft.com/office/drawing/2014/main" id="{46B7D00C-8E1E-4235-8DF5-59CD0A7909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692" y="3192531"/>
            <a:ext cx="3095697" cy="1178832"/>
          </a:xfrm>
          <a:prstGeom prst="rect">
            <a:avLst/>
          </a:prstGeom>
        </p:spPr>
      </p:pic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8886AFDA-AFC7-4A04-A616-1045B143F2D2}"/>
              </a:ext>
            </a:extLst>
          </p:cNvPr>
          <p:cNvSpPr/>
          <p:nvPr/>
        </p:nvSpPr>
        <p:spPr>
          <a:xfrm>
            <a:off x="4688348" y="3308383"/>
            <a:ext cx="2808749" cy="947127"/>
          </a:xfrm>
          <a:prstGeom prst="roundRect">
            <a:avLst>
              <a:gd name="adj" fmla="val 7402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D5587BD8-056A-41AE-A802-85D3F50BB0A6}"/>
              </a:ext>
            </a:extLst>
          </p:cNvPr>
          <p:cNvSpPr/>
          <p:nvPr/>
        </p:nvSpPr>
        <p:spPr>
          <a:xfrm>
            <a:off x="8718768" y="3308126"/>
            <a:ext cx="2371668" cy="947127"/>
          </a:xfrm>
          <a:prstGeom prst="roundRect">
            <a:avLst>
              <a:gd name="adj" fmla="val 7402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2F1056B7-D6C8-4E68-BC0A-0F0C6C6BD9F7}"/>
              </a:ext>
            </a:extLst>
          </p:cNvPr>
          <p:cNvSpPr/>
          <p:nvPr/>
        </p:nvSpPr>
        <p:spPr>
          <a:xfrm>
            <a:off x="4817348" y="3473814"/>
            <a:ext cx="2699230" cy="68390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目標選擇的本地端介面 </a:t>
            </a:r>
            <a:endParaRPr lang="en-US" altLang="zh-CN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  <a:p>
            <a:pPr algn="ctr">
              <a:lnSpc>
                <a:spcPts val="2400"/>
              </a:lnSpc>
            </a:pP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&gt;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選擇 </a:t>
            </a:r>
            <a:r>
              <a:rPr lang="en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TL-R1200C-RP</a:t>
            </a: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40164FE0-2EE1-4F9C-9BCE-889154E32F36}"/>
              </a:ext>
            </a:extLst>
          </p:cNvPr>
          <p:cNvSpPr/>
          <p:nvPr/>
        </p:nvSpPr>
        <p:spPr>
          <a:xfrm>
            <a:off x="9306385" y="3380689"/>
            <a:ext cx="1518219" cy="1118255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8000" indent="-108000">
              <a:lnSpc>
                <a:spcPts val="2000"/>
              </a:lnSpc>
            </a:pPr>
            <a:r>
              <a:rPr lang="en-US" altLang="zh-TW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- </a:t>
            </a: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選擇排程
</a:t>
            </a:r>
            <a:r>
              <a:rPr lang="en-US" altLang="zh-TW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- </a:t>
            </a: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選擇使用</a:t>
            </a:r>
            <a:r>
              <a:rPr lang="en-US" altLang="zh-CN" sz="18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QuDedup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  
</a:t>
            </a:r>
            <a:endParaRPr lang="en-US" altLang="zh-TW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0" name="Google Shape;158;p22">
            <a:extLst>
              <a:ext uri="{FF2B5EF4-FFF2-40B4-BE49-F238E27FC236}">
                <a16:creationId xmlns:a16="http://schemas.microsoft.com/office/drawing/2014/main" id="{7BA8A95F-BAF9-5348-A0CE-3A4A77BD2D37}"/>
              </a:ext>
            </a:extLst>
          </p:cNvPr>
          <p:cNvSpPr txBox="1"/>
          <p:nvPr/>
        </p:nvSpPr>
        <p:spPr>
          <a:xfrm>
            <a:off x="5363586" y="6160358"/>
            <a:ext cx="1392407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TS-873AU</a:t>
            </a:r>
          </a:p>
        </p:txBody>
      </p:sp>
      <p:pic>
        <p:nvPicPr>
          <p:cNvPr id="44" name="圖片 26">
            <a:extLst>
              <a:ext uri="{FF2B5EF4-FFF2-40B4-BE49-F238E27FC236}">
                <a16:creationId xmlns:a16="http://schemas.microsoft.com/office/drawing/2014/main" id="{1DD943C6-9EA6-4429-BA7E-99BBBC6739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349" y="4730145"/>
            <a:ext cx="652780" cy="621665"/>
          </a:xfrm>
          <a:prstGeom prst="rect">
            <a:avLst/>
          </a:prstGeom>
        </p:spPr>
      </p:pic>
      <p:sp>
        <p:nvSpPr>
          <p:cNvPr id="43" name="Shape 450">
            <a:extLst>
              <a:ext uri="{FF2B5EF4-FFF2-40B4-BE49-F238E27FC236}">
                <a16:creationId xmlns:a16="http://schemas.microsoft.com/office/drawing/2014/main" id="{0CD64D3B-ED5B-4D38-A4A5-BE6F45F0A7B5}"/>
              </a:ext>
            </a:extLst>
          </p:cNvPr>
          <p:cNvSpPr/>
          <p:nvPr/>
        </p:nvSpPr>
        <p:spPr>
          <a:xfrm>
            <a:off x="849821" y="3080190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 charset="0"/>
                <a:sym typeface="Arial" panose="020B0604020202020204" pitchFamily="34" charset="0"/>
              </a:rPr>
              <a:t>1</a:t>
            </a:r>
            <a:endParaRPr lang="en-US" sz="3200" b="1" kern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 charset="0"/>
              <a:sym typeface="Arial" panose="020B0604020202020204" pitchFamily="34" charset="0"/>
            </a:endParaRPr>
          </a:p>
        </p:txBody>
      </p:sp>
      <p:sp>
        <p:nvSpPr>
          <p:cNvPr id="45" name="Shape 450">
            <a:extLst>
              <a:ext uri="{FF2B5EF4-FFF2-40B4-BE49-F238E27FC236}">
                <a16:creationId xmlns:a16="http://schemas.microsoft.com/office/drawing/2014/main" id="{C1417724-E6EF-4472-A166-CE99A775CDE9}"/>
              </a:ext>
            </a:extLst>
          </p:cNvPr>
          <p:cNvSpPr/>
          <p:nvPr/>
        </p:nvSpPr>
        <p:spPr>
          <a:xfrm>
            <a:off x="4247605" y="3080190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 charset="0"/>
                <a:sym typeface="Arial" panose="020B0604020202020204" pitchFamily="34" charset="0"/>
              </a:rPr>
              <a:t>2</a:t>
            </a:r>
            <a:endParaRPr lang="en-US" sz="3200" b="1" kern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 charset="0"/>
              <a:sym typeface="Arial" panose="020B0604020202020204" pitchFamily="34" charset="0"/>
            </a:endParaRPr>
          </a:p>
        </p:txBody>
      </p:sp>
      <p:sp>
        <p:nvSpPr>
          <p:cNvPr id="46" name="Shape 450">
            <a:extLst>
              <a:ext uri="{FF2B5EF4-FFF2-40B4-BE49-F238E27FC236}">
                <a16:creationId xmlns:a16="http://schemas.microsoft.com/office/drawing/2014/main" id="{321224E8-0E76-481E-B49B-081F359987F0}"/>
              </a:ext>
            </a:extLst>
          </p:cNvPr>
          <p:cNvSpPr/>
          <p:nvPr/>
        </p:nvSpPr>
        <p:spPr>
          <a:xfrm>
            <a:off x="8331621" y="3080190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 charset="0"/>
                <a:sym typeface="Arial" panose="020B0604020202020204" pitchFamily="34" charset="0"/>
              </a:rPr>
              <a:t>3</a:t>
            </a:r>
            <a:endParaRPr lang="en-US" sz="3200" b="1" kern="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 charset="0"/>
              <a:sym typeface="Arial" panose="020B0604020202020204" pitchFamily="34" charset="0"/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CB989EA4-C117-4863-966B-FA77C425A7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168856" y="5847836"/>
            <a:ext cx="3225106" cy="1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78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07094414-DE19-4177-94AD-5191EFA9EA8F}"/>
              </a:ext>
            </a:extLst>
          </p:cNvPr>
          <p:cNvSpPr/>
          <p:nvPr/>
        </p:nvSpPr>
        <p:spPr>
          <a:xfrm>
            <a:off x="1010186" y="2115802"/>
            <a:ext cx="3122427" cy="4626157"/>
          </a:xfrm>
          <a:prstGeom prst="roundRect">
            <a:avLst>
              <a:gd name="adj" fmla="val 3376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省下公有雲費用，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TS-x73AU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就是企業私人雲！</a:t>
            </a:r>
            <a:b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災難復原與資料瘦身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異地備份與還原，隨處取用</a:t>
            </a:r>
            <a:endParaRPr lang="zh-TW" alt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7605775" y="2106670"/>
            <a:ext cx="3370395" cy="4626157"/>
          </a:xfrm>
          <a:prstGeom prst="roundRect">
            <a:avLst>
              <a:gd name="adj" fmla="val 3376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4307980" y="2106671"/>
            <a:ext cx="3122427" cy="4626157"/>
          </a:xfrm>
          <a:prstGeom prst="roundRect">
            <a:avLst>
              <a:gd name="adj" fmla="val 3376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Google Shape;1476;p83">
            <a:extLst>
              <a:ext uri="{FF2B5EF4-FFF2-40B4-BE49-F238E27FC236}">
                <a16:creationId xmlns:a16="http://schemas.microsoft.com/office/drawing/2014/main" id="{2B2F6E34-101B-464C-93D9-1B4303404AD5}"/>
              </a:ext>
            </a:extLst>
          </p:cNvPr>
          <p:cNvSpPr/>
          <p:nvPr/>
        </p:nvSpPr>
        <p:spPr>
          <a:xfrm>
            <a:off x="1016450" y="2111772"/>
            <a:ext cx="3108958" cy="656528"/>
          </a:xfrm>
          <a:prstGeom prst="round2SameRect">
            <a:avLst/>
          </a:prstGeom>
          <a:gradFill>
            <a:gsLst>
              <a:gs pos="74000">
                <a:srgbClr val="E36900"/>
              </a:gs>
              <a:gs pos="100000">
                <a:srgbClr val="FFC000"/>
              </a:gs>
              <a:gs pos="0">
                <a:srgbClr val="C00000"/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Google Shape;1476;p83">
            <a:extLst>
              <a:ext uri="{FF2B5EF4-FFF2-40B4-BE49-F238E27FC236}">
                <a16:creationId xmlns:a16="http://schemas.microsoft.com/office/drawing/2014/main" id="{ACF01A1B-2FF5-4B1A-BA14-DBA8C70E4AFE}"/>
              </a:ext>
            </a:extLst>
          </p:cNvPr>
          <p:cNvSpPr/>
          <p:nvPr/>
        </p:nvSpPr>
        <p:spPr>
          <a:xfrm>
            <a:off x="7612979" y="2115802"/>
            <a:ext cx="3355721" cy="640994"/>
          </a:xfrm>
          <a:prstGeom prst="round2SameRect">
            <a:avLst/>
          </a:prstGeom>
          <a:gradFill>
            <a:gsLst>
              <a:gs pos="74000">
                <a:srgbClr val="E36900"/>
              </a:gs>
              <a:gs pos="100000">
                <a:srgbClr val="FFC000"/>
              </a:gs>
              <a:gs pos="0">
                <a:srgbClr val="C00000"/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Google Shape;1476;p83">
            <a:extLst>
              <a:ext uri="{FF2B5EF4-FFF2-40B4-BE49-F238E27FC236}">
                <a16:creationId xmlns:a16="http://schemas.microsoft.com/office/drawing/2014/main" id="{51A3BED6-8A67-41A5-9BA1-8BF0EF1E2D40}"/>
              </a:ext>
            </a:extLst>
          </p:cNvPr>
          <p:cNvSpPr/>
          <p:nvPr/>
        </p:nvSpPr>
        <p:spPr>
          <a:xfrm>
            <a:off x="4313214" y="2111772"/>
            <a:ext cx="3105173" cy="645024"/>
          </a:xfrm>
          <a:prstGeom prst="round2SameRect">
            <a:avLst/>
          </a:prstGeom>
          <a:gradFill>
            <a:gsLst>
              <a:gs pos="74000">
                <a:srgbClr val="E36900"/>
              </a:gs>
              <a:gs pos="100000">
                <a:srgbClr val="FFC000"/>
              </a:gs>
              <a:gs pos="0">
                <a:srgbClr val="C00000"/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7629" y="2742203"/>
            <a:ext cx="804135" cy="8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806" y="4214434"/>
            <a:ext cx="804135" cy="60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6259" y="5363705"/>
            <a:ext cx="699805" cy="72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4604416" y="2085787"/>
            <a:ext cx="243850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遠端 </a:t>
            </a: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存取 
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經 </a:t>
            </a: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File Station )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7773298" y="2077385"/>
            <a:ext cx="298346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攜帶使用
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(</a:t>
            </a:r>
            <a:r>
              <a:rPr lang="en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QuDedup</a:t>
            </a:r>
            <a:r>
              <a:rPr lang="en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Extract Tool 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還原工具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)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5722666" y="6243901"/>
            <a:ext cx="184923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雲端存取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4C922F8-F264-42AB-9FCB-034EE1D477BF}"/>
              </a:ext>
            </a:extLst>
          </p:cNvPr>
          <p:cNvSpPr txBox="1"/>
          <p:nvPr/>
        </p:nvSpPr>
        <p:spPr>
          <a:xfrm>
            <a:off x="4417980" y="4154579"/>
            <a:ext cx="2466329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File Station</a:t>
            </a:r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 </a:t>
            </a:r>
            <a:r>
              <a:rPr lang="en" altLang="zh-TW" sz="12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QuDedup</a:t>
            </a:r>
            <a:r>
              <a:rPr lang="en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還原功能，即將推出預覽功能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D0583521-1935-425D-AF73-52FD2B25C5F5}"/>
              </a:ext>
            </a:extLst>
          </p:cNvPr>
          <p:cNvSpPr txBox="1"/>
          <p:nvPr/>
        </p:nvSpPr>
        <p:spPr>
          <a:xfrm>
            <a:off x="1382425" y="6207447"/>
            <a:ext cx="2398596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File Station</a:t>
            </a:r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支援 </a:t>
            </a:r>
            <a:r>
              <a:rPr lang="en" altLang="zh-TW" sz="12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QuDedup</a:t>
            </a:r>
            <a:r>
              <a:rPr lang="en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還原功能</a:t>
            </a: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,</a:t>
            </a:r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即將推出預覽功能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3" y="1734851"/>
            <a:ext cx="793506" cy="788577"/>
          </a:xfrm>
          <a:prstGeom prst="rect">
            <a:avLst/>
          </a:prstGeom>
        </p:spPr>
      </p:pic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1366948" y="1746322"/>
            <a:ext cx="5517361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HBS 3 (Hybrid Backup Sync 3) </a:t>
            </a:r>
            <a:r>
              <a:rPr lang="zh-TW" altLang="en-US" sz="1667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混合型備份與同步中心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1301911" y="2109649"/>
            <a:ext cx="247885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本地 </a:t>
            </a: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存取 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經 </a:t>
            </a: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HBS 3)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C67FFA8C-8329-4295-B211-6C6CB21E3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1890" y="2930920"/>
            <a:ext cx="1376805" cy="1010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022" y="3018663"/>
            <a:ext cx="1049951" cy="832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3293193" y="3322817"/>
            <a:ext cx="1301077" cy="0"/>
          </a:xfrm>
          <a:prstGeom prst="straightConnector1">
            <a:avLst/>
          </a:prstGeom>
          <a:ln w="76200">
            <a:gradFill>
              <a:gsLst>
                <a:gs pos="0">
                  <a:srgbClr val="F9AC00"/>
                </a:gs>
                <a:gs pos="10000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53445" y="3015745"/>
            <a:ext cx="263407" cy="819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2620202" y="4137074"/>
            <a:ext cx="0" cy="932933"/>
          </a:xfrm>
          <a:prstGeom prst="straightConnector1">
            <a:avLst/>
          </a:prstGeom>
          <a:ln w="76200">
            <a:gradFill>
              <a:gsLst>
                <a:gs pos="0">
                  <a:srgbClr val="F9AC00"/>
                </a:gs>
                <a:gs pos="10000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3453924" y="2935461"/>
            <a:ext cx="1073327" cy="242027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3142707" y="2907075"/>
            <a:ext cx="168477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Backup/Restore</a:t>
            </a:r>
            <a:endParaRPr lang="zh-TW" altLang="en-US" sz="1067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49528" y="3004405"/>
            <a:ext cx="586784" cy="586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52306" y="4594020"/>
            <a:ext cx="2033588" cy="880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049" y="4729486"/>
            <a:ext cx="498391" cy="498391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76926" y="4640171"/>
            <a:ext cx="263407" cy="819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6016893" y="4982049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6004368" y="4954936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83444" y="6064797"/>
            <a:ext cx="586784" cy="586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5376836" y="5487846"/>
            <a:ext cx="0" cy="550448"/>
          </a:xfrm>
          <a:prstGeom prst="straightConnector1">
            <a:avLst/>
          </a:prstGeom>
          <a:ln w="76200">
            <a:gradFill>
              <a:gsLst>
                <a:gs pos="0">
                  <a:srgbClr val="F9AC00"/>
                </a:gs>
                <a:gs pos="10000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78994" y="5601220"/>
            <a:ext cx="1745869" cy="98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9443241" y="5439989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9430716" y="5412876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9719402" y="3522712"/>
            <a:ext cx="1171675" cy="276997"/>
          </a:xfrm>
          <a:prstGeom prst="roundRect">
            <a:avLst>
              <a:gd name="adj" fmla="val 20570"/>
            </a:avLst>
          </a:prstGeom>
          <a:solidFill>
            <a:srgbClr val="FF33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10281637" y="3502040"/>
            <a:ext cx="552882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東京</a:t>
            </a: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48379" y="3055495"/>
            <a:ext cx="1745869" cy="98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501" y="3385962"/>
            <a:ext cx="498391" cy="498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9412626" y="2894264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9400102" y="2867151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19319" y="4347324"/>
            <a:ext cx="1745869" cy="98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9383566" y="4186093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9371042" y="4158980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3346078" y="3626953"/>
            <a:ext cx="1258981" cy="1236101"/>
          </a:xfrm>
          <a:prstGeom prst="bentConnector3">
            <a:avLst>
              <a:gd name="adj1" fmla="val 50000"/>
            </a:avLst>
          </a:prstGeom>
          <a:ln w="76200">
            <a:gradFill>
              <a:gsLst>
                <a:gs pos="0">
                  <a:srgbClr val="F9AC00"/>
                </a:gs>
                <a:gs pos="10000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3604333" y="3947606"/>
            <a:ext cx="828603" cy="280377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3595864" y="3947606"/>
            <a:ext cx="1078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TCP BBR</a:t>
            </a:r>
            <a:endParaRPr lang="zh-TW" altLang="en-US" sz="1200" b="1" spc="-15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7191908" y="3492233"/>
            <a:ext cx="823227" cy="823227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7398246" y="3603995"/>
            <a:ext cx="423405" cy="609177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7209058" y="5642182"/>
            <a:ext cx="823227" cy="823227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7380173" y="5866251"/>
            <a:ext cx="495447" cy="417305"/>
            <a:chOff x="5683805" y="5518573"/>
            <a:chExt cx="371585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6957293" y="4562336"/>
            <a:ext cx="1243981" cy="685287"/>
            <a:chOff x="5382236" y="3152426"/>
            <a:chExt cx="932986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7" cy="267740"/>
              <a:chOff x="9637509" y="2915693"/>
              <a:chExt cx="366237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4" cy="221748"/>
                <a:chOff x="9647019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7" cy="267740"/>
              <a:chOff x="10204258" y="2915693"/>
              <a:chExt cx="366237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4" cy="221748"/>
                <a:chOff x="10213768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09" cy="56381"/>
                <a:chOff x="9696177" y="2803301"/>
                <a:chExt cx="277609" cy="56381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6937362" y="5304612"/>
            <a:ext cx="1290123" cy="280565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6745328" y="5298836"/>
            <a:ext cx="165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CIFS / NFS / FTP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7035517" y="1632638"/>
            <a:ext cx="3042097" cy="413718"/>
            <a:chOff x="395536" y="2484473"/>
            <a:chExt cx="3401291" cy="4625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4971" y="2484473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6859" y="2484473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2803" y="2484474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0916" y="2484473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59040" y="5057202"/>
            <a:ext cx="263407" cy="819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9729744" y="4815912"/>
            <a:ext cx="1171675" cy="276997"/>
          </a:xfrm>
          <a:prstGeom prst="roundRect">
            <a:avLst>
              <a:gd name="adj" fmla="val 20570"/>
            </a:avLst>
          </a:prstGeom>
          <a:solidFill>
            <a:srgbClr val="FF33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441" y="4703568"/>
            <a:ext cx="498391" cy="498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10237492" y="4793008"/>
            <a:ext cx="597340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紐約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9729744" y="6158527"/>
            <a:ext cx="1171675" cy="276997"/>
          </a:xfrm>
          <a:prstGeom prst="roundRect">
            <a:avLst>
              <a:gd name="adj" fmla="val 20570"/>
            </a:avLst>
          </a:prstGeom>
          <a:solidFill>
            <a:srgbClr val="FF33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116" y="5979456"/>
            <a:ext cx="498391" cy="498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10271985" y="6150119"/>
            <a:ext cx="531498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北京</a:t>
            </a:r>
          </a:p>
        </p:txBody>
      </p:sp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2335202" y="3784397"/>
            <a:ext cx="1171675" cy="276997"/>
          </a:xfrm>
          <a:prstGeom prst="roundRect">
            <a:avLst>
              <a:gd name="adj" fmla="val 20570"/>
            </a:avLst>
          </a:prstGeom>
          <a:solidFill>
            <a:srgbClr val="FF33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BF5107-C096-48A0-968B-0B58B907FD6F}"/>
              </a:ext>
            </a:extLst>
          </p:cNvPr>
          <p:cNvSpPr txBox="1"/>
          <p:nvPr/>
        </p:nvSpPr>
        <p:spPr>
          <a:xfrm>
            <a:off x="2503389" y="3738231"/>
            <a:ext cx="865301" cy="3282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3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Taipei</a:t>
            </a:r>
            <a:endParaRPr lang="zh-TW" altLang="en-US" sz="1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5" name="矩形: 圓角 174">
            <a:extLst>
              <a:ext uri="{FF2B5EF4-FFF2-40B4-BE49-F238E27FC236}">
                <a16:creationId xmlns:a16="http://schemas.microsoft.com/office/drawing/2014/main" id="{83F7420D-4EB7-4999-B3BE-F1170E71E050}"/>
              </a:ext>
            </a:extLst>
          </p:cNvPr>
          <p:cNvSpPr/>
          <p:nvPr/>
        </p:nvSpPr>
        <p:spPr>
          <a:xfrm>
            <a:off x="2086224" y="5852428"/>
            <a:ext cx="1171675" cy="276997"/>
          </a:xfrm>
          <a:prstGeom prst="roundRect">
            <a:avLst>
              <a:gd name="adj" fmla="val 20570"/>
            </a:avLst>
          </a:prstGeom>
          <a:solidFill>
            <a:srgbClr val="FF33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6" name="文字方塊 175">
            <a:extLst>
              <a:ext uri="{FF2B5EF4-FFF2-40B4-BE49-F238E27FC236}">
                <a16:creationId xmlns:a16="http://schemas.microsoft.com/office/drawing/2014/main" id="{EF348650-EA93-4540-93FA-A7A3AA5F69C5}"/>
              </a:ext>
            </a:extLst>
          </p:cNvPr>
          <p:cNvSpPr txBox="1"/>
          <p:nvPr/>
        </p:nvSpPr>
        <p:spPr>
          <a:xfrm>
            <a:off x="2254411" y="5806262"/>
            <a:ext cx="865301" cy="3282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3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Taipei</a:t>
            </a:r>
            <a:endParaRPr lang="zh-TW" altLang="en-US" sz="153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381" y="5487847"/>
            <a:ext cx="365783" cy="365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5392622" y="3869358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5380098" y="3842245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68" name="圖片 167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BBC48A78-F457-1149-A4F4-90BE9BD171C4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550" y="2857769"/>
            <a:ext cx="1506831" cy="409853"/>
          </a:xfrm>
          <a:prstGeom prst="rect">
            <a:avLst/>
          </a:prstGeom>
        </p:spPr>
      </p:pic>
      <p:pic>
        <p:nvPicPr>
          <p:cNvPr id="166" name="圖片 165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578EBA4D-8418-0F4A-9BB4-BB262279124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7565" y="5091402"/>
            <a:ext cx="1506831" cy="409853"/>
          </a:xfrm>
          <a:prstGeom prst="rect">
            <a:avLst/>
          </a:prstGeom>
        </p:spPr>
      </p:pic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367" y="3196919"/>
            <a:ext cx="365783" cy="365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5887209" y="3322817"/>
            <a:ext cx="748383" cy="0"/>
          </a:xfrm>
          <a:prstGeom prst="straightConnector1">
            <a:avLst/>
          </a:prstGeom>
          <a:ln w="76200">
            <a:gradFill>
              <a:gsLst>
                <a:gs pos="0">
                  <a:srgbClr val="F9AC00"/>
                </a:gs>
                <a:gs pos="10000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959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98CD100-3A63-41C2-99F3-F24F07643A8E}"/>
              </a:ext>
            </a:extLst>
          </p:cNvPr>
          <p:cNvSpPr/>
          <p:nvPr/>
        </p:nvSpPr>
        <p:spPr>
          <a:xfrm>
            <a:off x="0" y="1751798"/>
            <a:ext cx="12192000" cy="5106202"/>
          </a:xfrm>
          <a:prstGeom prst="rect">
            <a:avLst/>
          </a:prstGeom>
          <a:gradFill flip="none" rotWithShape="1">
            <a:gsLst>
              <a:gs pos="0">
                <a:srgbClr val="64696C">
                  <a:alpha val="78000"/>
                </a:srgbClr>
              </a:gs>
              <a:gs pos="100000">
                <a:srgbClr val="676C6F">
                  <a:alpha val="21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8A04839-05F1-4483-9871-D87EB2B881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3206" b="484"/>
          <a:stretch/>
        </p:blipFill>
        <p:spPr>
          <a:xfrm>
            <a:off x="1142181" y="2109053"/>
            <a:ext cx="6945829" cy="4748947"/>
          </a:xfrm>
          <a:prstGeom prst="rect">
            <a:avLst/>
          </a:prstGeom>
        </p:spPr>
      </p:pic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1100"/>
            </a:pP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Hyper Data Protector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 高速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 2.5GbE / 10GbE </a:t>
            </a:r>
            <a:b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免費主動式備份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 VM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虛擬機</a:t>
            </a:r>
            <a:endParaRPr lang="zh-TW" alt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4294967295"/>
          </p:nvPr>
        </p:nvSpPr>
        <p:spPr>
          <a:xfrm>
            <a:off x="8211658" y="1751798"/>
            <a:ext cx="3570322" cy="223764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tx1"/>
              </a:buClr>
            </a:pPr>
            <a:r>
              <a:rPr lang="en-US" altLang="zh-TW" sz="1800" b="1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sz="24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</a:t>
            </a:r>
            <a:r>
              <a:rPr lang="zh-TW" altLang="en-US" sz="24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費</a:t>
            </a:r>
            <a:r>
              <a:rPr lang="zh-TW" sz="24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授權</a:t>
            </a:r>
            <a:r>
              <a:rPr 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讓VM備份無上限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，省錢、省時、省空間</a:t>
            </a:r>
            <a:endParaRPr lang="en-US" altLang="zh-TW"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zh-CN" altLang="en-US" sz="1800" b="1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24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</a:t>
            </a:r>
            <a:r>
              <a:rPr lang="en-US" altLang="zh-CN" sz="24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2.5GbE/10GbE </a:t>
            </a:r>
            <a:r>
              <a:rPr lang="zh-CN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主動式備份</a:t>
            </a:r>
            <a:endParaRPr lang="en-US" altLang="zh-CN"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zh-CN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漸進式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區塊式差異備份、去重複化、</a:t>
            </a:r>
            <a:r>
              <a:rPr lang="zh-CN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達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8</a:t>
            </a:r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成壓縮率、傳輸前預壓縮與一千份版本紀錄等先進技術</a:t>
            </a:r>
            <a:endParaRPr lang="en-US" altLang="zh-TW"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 61">
            <a:extLst>
              <a:ext uri="{FF2B5EF4-FFF2-40B4-BE49-F238E27FC236}">
                <a16:creationId xmlns:a16="http://schemas.microsoft.com/office/drawing/2014/main" id="{3EF9FC7A-6145-544B-A382-D8B970445E81}"/>
              </a:ext>
            </a:extLst>
          </p:cNvPr>
          <p:cNvSpPr/>
          <p:nvPr/>
        </p:nvSpPr>
        <p:spPr>
          <a:xfrm>
            <a:off x="604233" y="4784240"/>
            <a:ext cx="1650370" cy="246221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Google Shape;102;p18">
            <a:extLst>
              <a:ext uri="{FF2B5EF4-FFF2-40B4-BE49-F238E27FC236}">
                <a16:creationId xmlns:a16="http://schemas.microsoft.com/office/drawing/2014/main" id="{1D72CAFA-97B4-3A4C-84BE-F265E8D87FDD}"/>
              </a:ext>
            </a:extLst>
          </p:cNvPr>
          <p:cNvSpPr txBox="1"/>
          <p:nvPr/>
        </p:nvSpPr>
        <p:spPr>
          <a:xfrm>
            <a:off x="410020" y="3549622"/>
            <a:ext cx="2113429" cy="374851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400" b="1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主動式虛擬機備份</a:t>
            </a:r>
          </a:p>
        </p:txBody>
      </p:sp>
      <p:sp>
        <p:nvSpPr>
          <p:cNvPr id="13" name="矩形: 圓角 52">
            <a:extLst>
              <a:ext uri="{FF2B5EF4-FFF2-40B4-BE49-F238E27FC236}">
                <a16:creationId xmlns:a16="http://schemas.microsoft.com/office/drawing/2014/main" id="{0B432874-10FD-2E4D-8D17-A5FEDAA1B2C0}"/>
              </a:ext>
            </a:extLst>
          </p:cNvPr>
          <p:cNvSpPr/>
          <p:nvPr/>
        </p:nvSpPr>
        <p:spPr>
          <a:xfrm>
            <a:off x="410020" y="3549623"/>
            <a:ext cx="2113429" cy="2448610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0A43C9C6-1F39-CC45-9C23-D84E23864C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764" y="5183932"/>
            <a:ext cx="1423310" cy="471373"/>
          </a:xfrm>
          <a:prstGeom prst="rect">
            <a:avLst/>
          </a:prstGeom>
        </p:spPr>
      </p:pic>
      <p:sp>
        <p:nvSpPr>
          <p:cNvPr id="15" name="矩形: 圓角 55">
            <a:extLst>
              <a:ext uri="{FF2B5EF4-FFF2-40B4-BE49-F238E27FC236}">
                <a16:creationId xmlns:a16="http://schemas.microsoft.com/office/drawing/2014/main" id="{FEA61F11-1AEB-1B40-B9DD-6034D78CFC95}"/>
              </a:ext>
            </a:extLst>
          </p:cNvPr>
          <p:cNvSpPr/>
          <p:nvPr/>
        </p:nvSpPr>
        <p:spPr>
          <a:xfrm rot="5400000">
            <a:off x="941032" y="4459445"/>
            <a:ext cx="976772" cy="1626363"/>
          </a:xfrm>
          <a:prstGeom prst="roundRect">
            <a:avLst>
              <a:gd name="adj" fmla="val 105"/>
            </a:avLst>
          </a:prstGeom>
          <a:noFill/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C40B70C-BAF0-9845-85A0-FC960CDE6FD5}"/>
              </a:ext>
            </a:extLst>
          </p:cNvPr>
          <p:cNvGrpSpPr/>
          <p:nvPr/>
        </p:nvGrpSpPr>
        <p:grpSpPr>
          <a:xfrm>
            <a:off x="604233" y="4060749"/>
            <a:ext cx="1640984" cy="594894"/>
            <a:chOff x="797606" y="1511981"/>
            <a:chExt cx="1640984" cy="594894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59BCE5EE-D202-1547-AB69-CEE16D138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7606" y="1511981"/>
              <a:ext cx="594894" cy="594894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D1AEF5C-FDA7-B045-84FE-2DF9231DD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39258" y="1703539"/>
              <a:ext cx="999332" cy="151296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0BB5874D-733E-F348-B5B5-79EBC2D33E81}"/>
              </a:ext>
            </a:extLst>
          </p:cNvPr>
          <p:cNvSpPr/>
          <p:nvPr/>
        </p:nvSpPr>
        <p:spPr>
          <a:xfrm>
            <a:off x="604233" y="4784240"/>
            <a:ext cx="16503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Agent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7B2A64D-7854-6E48-BB9A-89C74C664BFD}"/>
              </a:ext>
            </a:extLst>
          </p:cNvPr>
          <p:cNvSpPr/>
          <p:nvPr/>
        </p:nvSpPr>
        <p:spPr>
          <a:xfrm>
            <a:off x="7544540" y="5782344"/>
            <a:ext cx="1140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 Data </a:t>
            </a:r>
            <a:b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Protector</a:t>
            </a:r>
          </a:p>
        </p:txBody>
      </p:sp>
      <p:sp>
        <p:nvSpPr>
          <p:cNvPr id="26" name="Google Shape;158;p22">
            <a:extLst>
              <a:ext uri="{FF2B5EF4-FFF2-40B4-BE49-F238E27FC236}">
                <a16:creationId xmlns:a16="http://schemas.microsoft.com/office/drawing/2014/main" id="{CBAC2783-F197-8D4A-86C2-1172906CEC2C}"/>
              </a:ext>
            </a:extLst>
          </p:cNvPr>
          <p:cNvSpPr txBox="1"/>
          <p:nvPr/>
        </p:nvSpPr>
        <p:spPr>
          <a:xfrm>
            <a:off x="9726016" y="5505842"/>
            <a:ext cx="1628973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TS-1673AU-RP</a:t>
            </a:r>
          </a:p>
        </p:txBody>
      </p:sp>
      <p:pic>
        <p:nvPicPr>
          <p:cNvPr id="23" name="圖片 22" descr="一張含有 坐, 監視器, 正面, 桌 的圖片&#10;&#10;自動產生的描述">
            <a:extLst>
              <a:ext uri="{FF2B5EF4-FFF2-40B4-BE49-F238E27FC236}">
                <a16:creationId xmlns:a16="http://schemas.microsoft.com/office/drawing/2014/main" id="{8AE6684E-E5A2-FB46-96BC-0359DC157A3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8750" y="4518939"/>
            <a:ext cx="3323506" cy="1023043"/>
          </a:xfrm>
          <a:prstGeom prst="rect">
            <a:avLst/>
          </a:prstGeom>
        </p:spPr>
      </p:pic>
      <p:pic>
        <p:nvPicPr>
          <p:cNvPr id="25" name="圖片 24" descr="一張含有 畫畫, 傘 的圖片&#10;&#10;自動產生的描述">
            <a:extLst>
              <a:ext uri="{FF2B5EF4-FFF2-40B4-BE49-F238E27FC236}">
                <a16:creationId xmlns:a16="http://schemas.microsoft.com/office/drawing/2014/main" id="{5F398521-439D-3544-9C18-5617CA1DBB3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375" y="4823888"/>
            <a:ext cx="965975" cy="9659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5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116ED0-BD09-F94F-A188-82B8CD4C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90500"/>
            <a:ext cx="12192000" cy="1257300"/>
          </a:xfrm>
        </p:spPr>
        <p:txBody>
          <a:bodyPr>
            <a:normAutofit/>
          </a:bodyPr>
          <a:lstStyle/>
          <a:p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2020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年企業在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 IT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預算緊縮的情況下，</a:t>
            </a:r>
            <a:b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如何與時俱進，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超前部署以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做出最有效益的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 IT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投資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?</a:t>
            </a:r>
            <a:endParaRPr kumimoji="1" lang="zh-TW" alt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A441455-1D38-0849-BE1B-59A6CEB88DF8}"/>
              </a:ext>
            </a:extLst>
          </p:cNvPr>
          <p:cNvSpPr/>
          <p:nvPr/>
        </p:nvSpPr>
        <p:spPr>
          <a:xfrm>
            <a:off x="609600" y="2215783"/>
            <a:ext cx="3831771" cy="274806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7800" indent="-1778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“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市場研究機構國際數據資訊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(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IDC)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預測，由於新型冠狀病毒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COVID-19)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大流行的影響，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2020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年全球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IT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支出將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下降</a:t>
            </a:r>
            <a:r>
              <a:rPr lang="en-US" altLang="zh-TW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2.7%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….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飯店旅遊業如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運輸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個人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和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消費服務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等產業之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IT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支出預計將下降超過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5%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，將成為受影響最大的市場。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”- IDC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7BBEECD-C44E-8846-B642-79E4F1215209}"/>
              </a:ext>
            </a:extLst>
          </p:cNvPr>
          <p:cNvSpPr/>
          <p:nvPr/>
        </p:nvSpPr>
        <p:spPr>
          <a:xfrm>
            <a:off x="609599" y="5002448"/>
            <a:ext cx="3831770" cy="8244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7800" indent="-1778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企業內越來越多聯網裝置因此網速承載度將會是個考驗．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156D4429-496B-0D4E-87DD-D309C7F8D4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8121" y="2343631"/>
            <a:ext cx="7483879" cy="320998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3CB1E68-D000-1E46-81C6-9115417706AA}"/>
              </a:ext>
            </a:extLst>
          </p:cNvPr>
          <p:cNvSpPr/>
          <p:nvPr/>
        </p:nvSpPr>
        <p:spPr>
          <a:xfrm>
            <a:off x="4620009" y="5565294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資料來源</a:t>
            </a:r>
            <a:r>
              <a:rPr lang="en-US" altLang="zh-CN"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altLang="zh-TW"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https://www.eettaiwan.com/20200429nt21-covid-19-impact-global-it-spending/</a:t>
            </a:r>
            <a:endParaRPr lang="zh-TW" altLang="en-US" sz="11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77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60853292-EE59-486B-B6C7-AEEAE7633B7F}"/>
              </a:ext>
            </a:extLst>
          </p:cNvPr>
          <p:cNvGrpSpPr/>
          <p:nvPr/>
        </p:nvGrpSpPr>
        <p:grpSpPr>
          <a:xfrm>
            <a:off x="4635642" y="3822411"/>
            <a:ext cx="6969659" cy="4077288"/>
            <a:chOff x="547776" y="958155"/>
            <a:chExt cx="4393191" cy="2570040"/>
          </a:xfrm>
        </p:grpSpPr>
        <p:pic>
          <p:nvPicPr>
            <p:cNvPr id="51" name="圖片 50" descr="一張含有 螢幕擷取畫面, 相片, 監視器, 螢幕 的圖片&#10;&#10;自動產生的描述">
              <a:extLst>
                <a:ext uri="{FF2B5EF4-FFF2-40B4-BE49-F238E27FC236}">
                  <a16:creationId xmlns:a16="http://schemas.microsoft.com/office/drawing/2014/main" id="{3B427A37-1DC6-4347-9BFA-7569A44B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76" y="958155"/>
              <a:ext cx="4393191" cy="2570040"/>
            </a:xfrm>
            <a:prstGeom prst="rect">
              <a:avLst/>
            </a:prstGeom>
          </p:spPr>
        </p:pic>
        <p:pic>
          <p:nvPicPr>
            <p:cNvPr id="4" name="圖片 3" descr="一張含有 螢幕擷取畫面 的圖片&#10;&#10;&#10;&#10;自動產生的描述">
              <a:extLst>
                <a:ext uri="{FF2B5EF4-FFF2-40B4-BE49-F238E27FC236}">
                  <a16:creationId xmlns:a16="http://schemas.microsoft.com/office/drawing/2014/main" id="{BB818390-E42A-4944-82CE-A5C3C6097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6922" y="1106276"/>
              <a:ext cx="3392556" cy="212576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Qsirch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幫助企業即時找到所需資料，不再迷惘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241B9548-457B-485E-8DB9-C2D2500C9086}"/>
              </a:ext>
            </a:extLst>
          </p:cNvPr>
          <p:cNvGrpSpPr/>
          <p:nvPr/>
        </p:nvGrpSpPr>
        <p:grpSpPr>
          <a:xfrm>
            <a:off x="1786510" y="1928855"/>
            <a:ext cx="8618980" cy="1981854"/>
            <a:chOff x="1441349" y="1928855"/>
            <a:chExt cx="8618980" cy="1981854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EC0DC4D6-8758-4D50-8163-B7C3AFAD0A3B}"/>
                </a:ext>
              </a:extLst>
            </p:cNvPr>
            <p:cNvGrpSpPr/>
            <p:nvPr/>
          </p:nvGrpSpPr>
          <p:grpSpPr>
            <a:xfrm>
              <a:off x="3722145" y="1940066"/>
              <a:ext cx="1963692" cy="1963692"/>
              <a:chOff x="2791608" y="3541024"/>
              <a:chExt cx="1472769" cy="1472769"/>
            </a:xfrm>
          </p:grpSpPr>
          <p:sp>
            <p:nvSpPr>
              <p:cNvPr id="54" name="橢圓 53">
                <a:extLst>
                  <a:ext uri="{FF2B5EF4-FFF2-40B4-BE49-F238E27FC236}">
                    <a16:creationId xmlns:a16="http://schemas.microsoft.com/office/drawing/2014/main" id="{C6A27254-5466-4113-9232-0680600AA0BE}"/>
                  </a:ext>
                </a:extLst>
              </p:cNvPr>
              <p:cNvSpPr/>
              <p:nvPr/>
            </p:nvSpPr>
            <p:spPr>
              <a:xfrm>
                <a:off x="2861989" y="3604802"/>
                <a:ext cx="1326216" cy="1326216"/>
              </a:xfrm>
              <a:prstGeom prst="ellipse">
                <a:avLst/>
              </a:prstGeom>
              <a:gradFill>
                <a:gsLst>
                  <a:gs pos="74000">
                    <a:srgbClr val="E36900"/>
                  </a:gs>
                  <a:gs pos="100000">
                    <a:srgbClr val="FFC000"/>
                  </a:gs>
                  <a:gs pos="0">
                    <a:srgbClr val="C00000"/>
                  </a:gs>
                </a:gsLst>
                <a:lin ang="27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" name="橢圓 54">
                <a:extLst>
                  <a:ext uri="{FF2B5EF4-FFF2-40B4-BE49-F238E27FC236}">
                    <a16:creationId xmlns:a16="http://schemas.microsoft.com/office/drawing/2014/main" id="{B9D9A7C7-7E85-46F6-AD06-DEACA8628E5F}"/>
                  </a:ext>
                </a:extLst>
              </p:cNvPr>
              <p:cNvSpPr/>
              <p:nvPr/>
            </p:nvSpPr>
            <p:spPr>
              <a:xfrm>
                <a:off x="2791608" y="3541024"/>
                <a:ext cx="1472769" cy="147276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0000"/>
                    </a:gs>
                    <a:gs pos="100000">
                      <a:srgbClr val="FFC000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6" name="群組 55">
              <a:extLst>
                <a:ext uri="{FF2B5EF4-FFF2-40B4-BE49-F238E27FC236}">
                  <a16:creationId xmlns:a16="http://schemas.microsoft.com/office/drawing/2014/main" id="{7A2055E9-D85A-4562-BC4A-3DAC06D697D4}"/>
                </a:ext>
              </a:extLst>
            </p:cNvPr>
            <p:cNvGrpSpPr/>
            <p:nvPr/>
          </p:nvGrpSpPr>
          <p:grpSpPr>
            <a:xfrm>
              <a:off x="5893310" y="1947017"/>
              <a:ext cx="1963692" cy="1963692"/>
              <a:chOff x="2791608" y="3541024"/>
              <a:chExt cx="1472769" cy="1472769"/>
            </a:xfrm>
          </p:grpSpPr>
          <p:sp>
            <p:nvSpPr>
              <p:cNvPr id="57" name="橢圓 56">
                <a:extLst>
                  <a:ext uri="{FF2B5EF4-FFF2-40B4-BE49-F238E27FC236}">
                    <a16:creationId xmlns:a16="http://schemas.microsoft.com/office/drawing/2014/main" id="{8C194A3F-8E04-4F22-8967-1D22148D34B6}"/>
                  </a:ext>
                </a:extLst>
              </p:cNvPr>
              <p:cNvSpPr/>
              <p:nvPr/>
            </p:nvSpPr>
            <p:spPr>
              <a:xfrm>
                <a:off x="2861989" y="3604802"/>
                <a:ext cx="1326216" cy="1326216"/>
              </a:xfrm>
              <a:prstGeom prst="ellipse">
                <a:avLst/>
              </a:prstGeom>
              <a:gradFill>
                <a:gsLst>
                  <a:gs pos="74000">
                    <a:srgbClr val="E36900"/>
                  </a:gs>
                  <a:gs pos="100000">
                    <a:srgbClr val="FFC000"/>
                  </a:gs>
                  <a:gs pos="0">
                    <a:srgbClr val="C00000"/>
                  </a:gs>
                </a:gsLst>
                <a:lin ang="27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8" name="橢圓 57">
                <a:extLst>
                  <a:ext uri="{FF2B5EF4-FFF2-40B4-BE49-F238E27FC236}">
                    <a16:creationId xmlns:a16="http://schemas.microsoft.com/office/drawing/2014/main" id="{E67E7D70-C1EA-49E8-BCEA-76AF6E06E354}"/>
                  </a:ext>
                </a:extLst>
              </p:cNvPr>
              <p:cNvSpPr/>
              <p:nvPr/>
            </p:nvSpPr>
            <p:spPr>
              <a:xfrm>
                <a:off x="2791608" y="3541024"/>
                <a:ext cx="1472769" cy="147276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0000"/>
                    </a:gs>
                    <a:gs pos="100000">
                      <a:srgbClr val="FFC000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10C1F8BA-151D-44EF-8DB5-DCF374FE9338}"/>
                </a:ext>
              </a:extLst>
            </p:cNvPr>
            <p:cNvGrpSpPr/>
            <p:nvPr/>
          </p:nvGrpSpPr>
          <p:grpSpPr>
            <a:xfrm>
              <a:off x="8096637" y="1941966"/>
              <a:ext cx="1963692" cy="1963692"/>
              <a:chOff x="2791608" y="3541024"/>
              <a:chExt cx="1472769" cy="1472769"/>
            </a:xfrm>
          </p:grpSpPr>
          <p:sp>
            <p:nvSpPr>
              <p:cNvPr id="60" name="橢圓 59">
                <a:extLst>
                  <a:ext uri="{FF2B5EF4-FFF2-40B4-BE49-F238E27FC236}">
                    <a16:creationId xmlns:a16="http://schemas.microsoft.com/office/drawing/2014/main" id="{95BC9577-D04D-4E3D-B08C-502EDCA8982E}"/>
                  </a:ext>
                </a:extLst>
              </p:cNvPr>
              <p:cNvSpPr/>
              <p:nvPr/>
            </p:nvSpPr>
            <p:spPr>
              <a:xfrm>
                <a:off x="2866751" y="3614327"/>
                <a:ext cx="1326216" cy="1326216"/>
              </a:xfrm>
              <a:prstGeom prst="ellipse">
                <a:avLst/>
              </a:prstGeom>
              <a:gradFill>
                <a:gsLst>
                  <a:gs pos="74000">
                    <a:srgbClr val="E36900"/>
                  </a:gs>
                  <a:gs pos="100000">
                    <a:srgbClr val="FFC000"/>
                  </a:gs>
                  <a:gs pos="0">
                    <a:srgbClr val="C00000"/>
                  </a:gs>
                </a:gsLst>
                <a:lin ang="27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" name="橢圓 60">
                <a:extLst>
                  <a:ext uri="{FF2B5EF4-FFF2-40B4-BE49-F238E27FC236}">
                    <a16:creationId xmlns:a16="http://schemas.microsoft.com/office/drawing/2014/main" id="{AFD3113D-C4CF-4048-B77A-75CD337D7D1A}"/>
                  </a:ext>
                </a:extLst>
              </p:cNvPr>
              <p:cNvSpPr/>
              <p:nvPr/>
            </p:nvSpPr>
            <p:spPr>
              <a:xfrm>
                <a:off x="2791608" y="3541024"/>
                <a:ext cx="1472769" cy="147276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0000"/>
                    </a:gs>
                    <a:gs pos="100000">
                      <a:srgbClr val="FFC000"/>
                    </a:gs>
                  </a:gsLst>
                  <a:lin ang="27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7B756E22-A3B9-42F2-B76D-F75FAE715D9B}"/>
                </a:ext>
              </a:extLst>
            </p:cNvPr>
            <p:cNvSpPr/>
            <p:nvPr/>
          </p:nvSpPr>
          <p:spPr>
            <a:xfrm>
              <a:off x="1632543" y="2013892"/>
              <a:ext cx="1768288" cy="1768288"/>
            </a:xfrm>
            <a:prstGeom prst="ellipse">
              <a:avLst/>
            </a:prstGeom>
            <a:gradFill>
              <a:gsLst>
                <a:gs pos="74000">
                  <a:srgbClr val="E36900"/>
                </a:gs>
                <a:gs pos="100000">
                  <a:srgbClr val="FFC000"/>
                </a:gs>
                <a:gs pos="0">
                  <a:srgbClr val="C00000"/>
                </a:gs>
              </a:gsLst>
              <a:lin ang="2700000" scaled="0"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854FC07D-E02E-4D0E-808A-0610B9E6BBC5}"/>
                </a:ext>
              </a:extLst>
            </p:cNvPr>
            <p:cNvSpPr/>
            <p:nvPr/>
          </p:nvSpPr>
          <p:spPr>
            <a:xfrm>
              <a:off x="1538702" y="1928855"/>
              <a:ext cx="1963692" cy="1963692"/>
            </a:xfrm>
            <a:prstGeom prst="ellipse">
              <a:avLst/>
            </a:prstGeom>
            <a:noFill/>
            <a:ln w="28575">
              <a:gradFill>
                <a:gsLst>
                  <a:gs pos="0">
                    <a:srgbClr val="FF0000"/>
                  </a:gs>
                  <a:gs pos="100000">
                    <a:srgbClr val="FFC000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Shape 450">
              <a:extLst>
                <a:ext uri="{FF2B5EF4-FFF2-40B4-BE49-F238E27FC236}">
                  <a16:creationId xmlns:a16="http://schemas.microsoft.com/office/drawing/2014/main" id="{C450D920-CA41-6045-984A-E41F1CD40966}"/>
                </a:ext>
              </a:extLst>
            </p:cNvPr>
            <p:cNvSpPr/>
            <p:nvPr/>
          </p:nvSpPr>
          <p:spPr>
            <a:xfrm>
              <a:off x="5779175" y="2003034"/>
              <a:ext cx="464804" cy="465908"/>
            </a:xfrm>
            <a:prstGeom prst="ellipse">
              <a:avLst/>
            </a:prstGeom>
            <a:solidFill>
              <a:srgbClr val="333333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3200" b="1" kern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 charset="0"/>
                  <a:sym typeface="Arial" panose="020B0604020202020204" pitchFamily="34" charset="0"/>
                </a:rPr>
                <a:t>3</a:t>
              </a:r>
              <a:endParaRPr lang="en-US" sz="32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 charset="0"/>
                <a:sym typeface="Arial" panose="020B0604020202020204" pitchFamily="34" charset="0"/>
              </a:endParaRPr>
            </a:p>
          </p:txBody>
        </p:sp>
        <p:sp>
          <p:nvSpPr>
            <p:cNvPr id="41" name="Shape 478">
              <a:extLst>
                <a:ext uri="{FF2B5EF4-FFF2-40B4-BE49-F238E27FC236}">
                  <a16:creationId xmlns:a16="http://schemas.microsoft.com/office/drawing/2014/main" id="{757E71A0-4604-7445-AF1F-6DD270E5BD67}"/>
                </a:ext>
              </a:extLst>
            </p:cNvPr>
            <p:cNvSpPr txBox="1"/>
            <p:nvPr/>
          </p:nvSpPr>
          <p:spPr>
            <a:xfrm>
              <a:off x="6426743" y="2025215"/>
              <a:ext cx="937301" cy="45806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>
                <a:lnSpc>
                  <a:spcPts val="2133"/>
                </a:lnSpc>
              </a:pPr>
              <a:r>
                <a:rPr lang="en" sz="1733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 charset="0"/>
                  <a:sym typeface="Arial" panose="020B0604020202020204" pitchFamily="34" charset="0"/>
                </a:rPr>
                <a:t>Mac Finder</a:t>
              </a:r>
            </a:p>
          </p:txBody>
        </p:sp>
        <p:grpSp>
          <p:nvGrpSpPr>
            <p:cNvPr id="42" name="群組 42">
              <a:extLst>
                <a:ext uri="{FF2B5EF4-FFF2-40B4-BE49-F238E27FC236}">
                  <a16:creationId xmlns:a16="http://schemas.microsoft.com/office/drawing/2014/main" id="{73F2B29A-85EA-9B43-B4EB-EC94B3F55DB9}"/>
                </a:ext>
              </a:extLst>
            </p:cNvPr>
            <p:cNvGrpSpPr/>
            <p:nvPr/>
          </p:nvGrpSpPr>
          <p:grpSpPr>
            <a:xfrm>
              <a:off x="6414382" y="2654954"/>
              <a:ext cx="1147273" cy="843140"/>
              <a:chOff x="8300580" y="4510178"/>
              <a:chExt cx="1777171" cy="130296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Shape 472">
                <a:extLst>
                  <a:ext uri="{FF2B5EF4-FFF2-40B4-BE49-F238E27FC236}">
                    <a16:creationId xmlns:a16="http://schemas.microsoft.com/office/drawing/2014/main" id="{87260BA1-0AC7-E845-95CE-625AC3955D24}"/>
                  </a:ext>
                </a:extLst>
              </p:cNvPr>
              <p:cNvSpPr/>
              <p:nvPr/>
            </p:nvSpPr>
            <p:spPr>
              <a:xfrm>
                <a:off x="8300580" y="4510178"/>
                <a:ext cx="1777171" cy="130296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60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45" name="Shape 464">
                <a:extLst>
                  <a:ext uri="{FF2B5EF4-FFF2-40B4-BE49-F238E27FC236}">
                    <a16:creationId xmlns:a16="http://schemas.microsoft.com/office/drawing/2014/main" id="{D627205E-0F10-2B48-B0A9-01301F994706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38568" y="4568874"/>
                <a:ext cx="1702099" cy="10080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3" name="Shape 474">
              <a:extLst>
                <a:ext uri="{FF2B5EF4-FFF2-40B4-BE49-F238E27FC236}">
                  <a16:creationId xmlns:a16="http://schemas.microsoft.com/office/drawing/2014/main" id="{CD7C8014-BD8B-8949-A0DC-9A659D0925B4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2838" y="3088160"/>
              <a:ext cx="626973" cy="6362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Shape 450">
              <a:extLst>
                <a:ext uri="{FF2B5EF4-FFF2-40B4-BE49-F238E27FC236}">
                  <a16:creationId xmlns:a16="http://schemas.microsoft.com/office/drawing/2014/main" id="{12BE6907-2615-7F40-83F2-F458594462B4}"/>
                </a:ext>
              </a:extLst>
            </p:cNvPr>
            <p:cNvSpPr/>
            <p:nvPr/>
          </p:nvSpPr>
          <p:spPr>
            <a:xfrm>
              <a:off x="1441349" y="2003035"/>
              <a:ext cx="464804" cy="465908"/>
            </a:xfrm>
            <a:prstGeom prst="ellipse">
              <a:avLst/>
            </a:prstGeom>
            <a:solidFill>
              <a:srgbClr val="333333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3200" b="1" kern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 charset="0"/>
                  <a:sym typeface="Arial" panose="020B0604020202020204" pitchFamily="34" charset="0"/>
                </a:rPr>
                <a:t>1</a:t>
              </a:r>
              <a:endParaRPr lang="en-US" sz="32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 charset="0"/>
                <a:sym typeface="Arial" panose="020B0604020202020204" pitchFamily="34" charset="0"/>
              </a:endParaRPr>
            </a:p>
          </p:txBody>
        </p:sp>
        <p:grpSp>
          <p:nvGrpSpPr>
            <p:cNvPr id="35" name="Shape 462">
              <a:extLst>
                <a:ext uri="{FF2B5EF4-FFF2-40B4-BE49-F238E27FC236}">
                  <a16:creationId xmlns:a16="http://schemas.microsoft.com/office/drawing/2014/main" id="{5943678D-622B-FE48-9097-D5513864B6D6}"/>
                </a:ext>
              </a:extLst>
            </p:cNvPr>
            <p:cNvGrpSpPr/>
            <p:nvPr/>
          </p:nvGrpSpPr>
          <p:grpSpPr>
            <a:xfrm>
              <a:off x="1865509" y="2606378"/>
              <a:ext cx="1329577" cy="898041"/>
              <a:chOff x="492692" y="2324099"/>
              <a:chExt cx="1383594" cy="85829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Shape 463">
                <a:extLst>
                  <a:ext uri="{FF2B5EF4-FFF2-40B4-BE49-F238E27FC236}">
                    <a16:creationId xmlns:a16="http://schemas.microsoft.com/office/drawing/2014/main" id="{927CC88C-9804-5F44-A9F9-D6F58E806A5F}"/>
                  </a:ext>
                </a:extLst>
              </p:cNvPr>
              <p:cNvSpPr/>
              <p:nvPr/>
            </p:nvSpPr>
            <p:spPr>
              <a:xfrm>
                <a:off x="492692" y="2324099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buSzPts val="1400"/>
                  <a:defRPr/>
                </a:pPr>
                <a:endParaRPr sz="1600" kern="0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38" name="Shape 464">
                <a:extLst>
                  <a:ext uri="{FF2B5EF4-FFF2-40B4-BE49-F238E27FC236}">
                    <a16:creationId xmlns:a16="http://schemas.microsoft.com/office/drawing/2014/main" id="{4E7A3360-C098-4745-9C98-85BFC20AF148}"/>
                  </a:ext>
                </a:extLst>
              </p:cNvPr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28134" y="2370525"/>
                <a:ext cx="1306994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6" name="Shape 475">
              <a:extLst>
                <a:ext uri="{FF2B5EF4-FFF2-40B4-BE49-F238E27FC236}">
                  <a16:creationId xmlns:a16="http://schemas.microsoft.com/office/drawing/2014/main" id="{6C7C96FF-614B-4841-B9CE-9421143BA39E}"/>
                </a:ext>
              </a:extLst>
            </p:cNvPr>
            <p:cNvSpPr txBox="1"/>
            <p:nvPr/>
          </p:nvSpPr>
          <p:spPr>
            <a:xfrm>
              <a:off x="2205663" y="2144202"/>
              <a:ext cx="761248" cy="29578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" sz="1733" b="1" kern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 charset="0"/>
                  <a:sym typeface="Arial" panose="020B0604020202020204" pitchFamily="34" charset="0"/>
                </a:rPr>
                <a:t>Web</a:t>
              </a:r>
            </a:p>
          </p:txBody>
        </p:sp>
        <p:sp>
          <p:nvSpPr>
            <p:cNvPr id="25" name="Shape 450">
              <a:extLst>
                <a:ext uri="{FF2B5EF4-FFF2-40B4-BE49-F238E27FC236}">
                  <a16:creationId xmlns:a16="http://schemas.microsoft.com/office/drawing/2014/main" id="{38A40158-1B7D-4649-B85E-04B2CE21352B}"/>
                </a:ext>
              </a:extLst>
            </p:cNvPr>
            <p:cNvSpPr/>
            <p:nvPr/>
          </p:nvSpPr>
          <p:spPr>
            <a:xfrm>
              <a:off x="7881126" y="2003034"/>
              <a:ext cx="464804" cy="465908"/>
            </a:xfrm>
            <a:prstGeom prst="ellipse">
              <a:avLst/>
            </a:prstGeom>
            <a:solidFill>
              <a:srgbClr val="333333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3200" b="1" kern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 charset="0"/>
                  <a:sym typeface="Arial" panose="020B0604020202020204" pitchFamily="34" charset="0"/>
                </a:rPr>
                <a:t>4</a:t>
              </a:r>
              <a:endParaRPr lang="en-US" sz="32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 charset="0"/>
                <a:sym typeface="Arial" panose="020B0604020202020204" pitchFamily="34" charset="0"/>
              </a:endParaRPr>
            </a:p>
          </p:txBody>
        </p:sp>
        <p:grpSp>
          <p:nvGrpSpPr>
            <p:cNvPr id="26" name="Shape 465">
              <a:extLst>
                <a:ext uri="{FF2B5EF4-FFF2-40B4-BE49-F238E27FC236}">
                  <a16:creationId xmlns:a16="http://schemas.microsoft.com/office/drawing/2014/main" id="{C7DA9D1C-090E-E146-928D-4EBEE25FEA9F}"/>
                </a:ext>
              </a:extLst>
            </p:cNvPr>
            <p:cNvGrpSpPr/>
            <p:nvPr/>
          </p:nvGrpSpPr>
          <p:grpSpPr>
            <a:xfrm>
              <a:off x="8310300" y="2643781"/>
              <a:ext cx="1511925" cy="844516"/>
              <a:chOff x="2825839" y="2459833"/>
              <a:chExt cx="1692636" cy="88022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8" name="Shape 466">
                <a:extLst>
                  <a:ext uri="{FF2B5EF4-FFF2-40B4-BE49-F238E27FC236}">
                    <a16:creationId xmlns:a16="http://schemas.microsoft.com/office/drawing/2014/main" id="{5FA48EE6-3996-CA45-98E8-7A1221460DC5}"/>
                  </a:ext>
                </a:extLst>
              </p:cNvPr>
              <p:cNvGrpSpPr/>
              <p:nvPr/>
            </p:nvGrpSpPr>
            <p:grpSpPr>
              <a:xfrm>
                <a:off x="2825839" y="2459833"/>
                <a:ext cx="1383594" cy="858295"/>
                <a:chOff x="516649" y="2548733"/>
                <a:chExt cx="1383594" cy="858295"/>
              </a:xfrm>
            </p:grpSpPr>
            <p:sp>
              <p:nvSpPr>
                <p:cNvPr id="31" name="Shape 467">
                  <a:extLst>
                    <a:ext uri="{FF2B5EF4-FFF2-40B4-BE49-F238E27FC236}">
                      <a16:creationId xmlns:a16="http://schemas.microsoft.com/office/drawing/2014/main" id="{F4A3FE48-62D8-2C4B-A019-33EF68BC27DE}"/>
                    </a:ext>
                  </a:extLst>
                </p:cNvPr>
                <p:cNvSpPr/>
                <p:nvPr/>
              </p:nvSpPr>
              <p:spPr>
                <a:xfrm>
                  <a:off x="516649" y="2548733"/>
                  <a:ext cx="1383594" cy="85829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43434" h="111665" extrusionOk="0">
                      <a:moveTo>
                        <a:pt x="71751" y="2308"/>
                      </a:moveTo>
                      <a:lnTo>
                        <a:pt x="71887" y="2376"/>
                      </a:lnTo>
                      <a:lnTo>
                        <a:pt x="72091" y="2444"/>
                      </a:lnTo>
                      <a:lnTo>
                        <a:pt x="72159" y="2647"/>
                      </a:lnTo>
                      <a:lnTo>
                        <a:pt x="72226" y="2783"/>
                      </a:lnTo>
                      <a:lnTo>
                        <a:pt x="72159" y="2987"/>
                      </a:lnTo>
                      <a:lnTo>
                        <a:pt x="72091" y="3190"/>
                      </a:lnTo>
                      <a:lnTo>
                        <a:pt x="71887" y="3258"/>
                      </a:lnTo>
                      <a:lnTo>
                        <a:pt x="71751" y="3326"/>
                      </a:lnTo>
                      <a:lnTo>
                        <a:pt x="71548" y="3258"/>
                      </a:lnTo>
                      <a:lnTo>
                        <a:pt x="71344" y="3190"/>
                      </a:lnTo>
                      <a:lnTo>
                        <a:pt x="71276" y="2987"/>
                      </a:lnTo>
                      <a:lnTo>
                        <a:pt x="71208" y="2783"/>
                      </a:lnTo>
                      <a:lnTo>
                        <a:pt x="71276" y="2647"/>
                      </a:lnTo>
                      <a:lnTo>
                        <a:pt x="71344" y="2444"/>
                      </a:lnTo>
                      <a:lnTo>
                        <a:pt x="71548" y="2376"/>
                      </a:lnTo>
                      <a:lnTo>
                        <a:pt x="71751" y="2308"/>
                      </a:lnTo>
                      <a:close/>
                      <a:moveTo>
                        <a:pt x="137528" y="5906"/>
                      </a:moveTo>
                      <a:lnTo>
                        <a:pt x="137596" y="5974"/>
                      </a:lnTo>
                      <a:lnTo>
                        <a:pt x="137596" y="89604"/>
                      </a:lnTo>
                      <a:lnTo>
                        <a:pt x="5906" y="89604"/>
                      </a:lnTo>
                      <a:lnTo>
                        <a:pt x="5906" y="5974"/>
                      </a:lnTo>
                      <a:lnTo>
                        <a:pt x="5906" y="5906"/>
                      </a:lnTo>
                      <a:close/>
                      <a:moveTo>
                        <a:pt x="3530" y="0"/>
                      </a:moveTo>
                      <a:lnTo>
                        <a:pt x="3191" y="68"/>
                      </a:lnTo>
                      <a:lnTo>
                        <a:pt x="2444" y="339"/>
                      </a:lnTo>
                      <a:lnTo>
                        <a:pt x="1766" y="679"/>
                      </a:lnTo>
                      <a:lnTo>
                        <a:pt x="1155" y="1154"/>
                      </a:lnTo>
                      <a:lnTo>
                        <a:pt x="679" y="1765"/>
                      </a:lnTo>
                      <a:lnTo>
                        <a:pt x="272" y="2444"/>
                      </a:lnTo>
                      <a:lnTo>
                        <a:pt x="69" y="3190"/>
                      </a:lnTo>
                      <a:lnTo>
                        <a:pt x="1" y="3598"/>
                      </a:lnTo>
                      <a:lnTo>
                        <a:pt x="1" y="4005"/>
                      </a:lnTo>
                      <a:lnTo>
                        <a:pt x="1" y="91572"/>
                      </a:lnTo>
                      <a:lnTo>
                        <a:pt x="1" y="91979"/>
                      </a:lnTo>
                      <a:lnTo>
                        <a:pt x="69" y="92319"/>
                      </a:lnTo>
                      <a:lnTo>
                        <a:pt x="272" y="93065"/>
                      </a:lnTo>
                      <a:lnTo>
                        <a:pt x="679" y="93744"/>
                      </a:lnTo>
                      <a:lnTo>
                        <a:pt x="1155" y="94355"/>
                      </a:lnTo>
                      <a:lnTo>
                        <a:pt x="1766" y="94830"/>
                      </a:lnTo>
                      <a:lnTo>
                        <a:pt x="2444" y="95238"/>
                      </a:lnTo>
                      <a:lnTo>
                        <a:pt x="3191" y="95441"/>
                      </a:lnTo>
                      <a:lnTo>
                        <a:pt x="3530" y="95509"/>
                      </a:lnTo>
                      <a:lnTo>
                        <a:pt x="139904" y="95509"/>
                      </a:lnTo>
                      <a:lnTo>
                        <a:pt x="140311" y="95441"/>
                      </a:lnTo>
                      <a:lnTo>
                        <a:pt x="141058" y="95238"/>
                      </a:lnTo>
                      <a:lnTo>
                        <a:pt x="141737" y="94830"/>
                      </a:lnTo>
                      <a:lnTo>
                        <a:pt x="142280" y="94355"/>
                      </a:lnTo>
                      <a:lnTo>
                        <a:pt x="142755" y="93744"/>
                      </a:lnTo>
                      <a:lnTo>
                        <a:pt x="143162" y="93065"/>
                      </a:lnTo>
                      <a:lnTo>
                        <a:pt x="143366" y="92319"/>
                      </a:lnTo>
                      <a:lnTo>
                        <a:pt x="143434" y="91979"/>
                      </a:lnTo>
                      <a:lnTo>
                        <a:pt x="143434" y="91572"/>
                      </a:lnTo>
                      <a:lnTo>
                        <a:pt x="143434" y="4005"/>
                      </a:lnTo>
                      <a:lnTo>
                        <a:pt x="143434" y="3598"/>
                      </a:lnTo>
                      <a:lnTo>
                        <a:pt x="143366" y="3190"/>
                      </a:lnTo>
                      <a:lnTo>
                        <a:pt x="143162" y="2444"/>
                      </a:lnTo>
                      <a:lnTo>
                        <a:pt x="142755" y="1765"/>
                      </a:lnTo>
                      <a:lnTo>
                        <a:pt x="142280" y="1154"/>
                      </a:lnTo>
                      <a:lnTo>
                        <a:pt x="141737" y="679"/>
                      </a:lnTo>
                      <a:lnTo>
                        <a:pt x="141058" y="339"/>
                      </a:lnTo>
                      <a:lnTo>
                        <a:pt x="140311" y="68"/>
                      </a:lnTo>
                      <a:lnTo>
                        <a:pt x="139904" y="0"/>
                      </a:lnTo>
                      <a:close/>
                      <a:moveTo>
                        <a:pt x="55324" y="95713"/>
                      </a:moveTo>
                      <a:lnTo>
                        <a:pt x="55052" y="98971"/>
                      </a:lnTo>
                      <a:lnTo>
                        <a:pt x="54713" y="102297"/>
                      </a:lnTo>
                      <a:lnTo>
                        <a:pt x="54374" y="105284"/>
                      </a:lnTo>
                      <a:lnTo>
                        <a:pt x="53966" y="107388"/>
                      </a:lnTo>
                      <a:lnTo>
                        <a:pt x="53763" y="108203"/>
                      </a:lnTo>
                      <a:lnTo>
                        <a:pt x="53627" y="108746"/>
                      </a:lnTo>
                      <a:lnTo>
                        <a:pt x="53423" y="109153"/>
                      </a:lnTo>
                      <a:lnTo>
                        <a:pt x="53220" y="109357"/>
                      </a:lnTo>
                      <a:lnTo>
                        <a:pt x="52677" y="109493"/>
                      </a:lnTo>
                      <a:lnTo>
                        <a:pt x="51794" y="109696"/>
                      </a:lnTo>
                      <a:lnTo>
                        <a:pt x="49690" y="110036"/>
                      </a:lnTo>
                      <a:lnTo>
                        <a:pt x="48061" y="110307"/>
                      </a:lnTo>
                      <a:lnTo>
                        <a:pt x="47450" y="110443"/>
                      </a:lnTo>
                      <a:lnTo>
                        <a:pt x="47110" y="110511"/>
                      </a:lnTo>
                      <a:lnTo>
                        <a:pt x="47042" y="110579"/>
                      </a:lnTo>
                      <a:lnTo>
                        <a:pt x="47042" y="110783"/>
                      </a:lnTo>
                      <a:lnTo>
                        <a:pt x="47110" y="110850"/>
                      </a:lnTo>
                      <a:lnTo>
                        <a:pt x="47585" y="110918"/>
                      </a:lnTo>
                      <a:lnTo>
                        <a:pt x="48400" y="110986"/>
                      </a:lnTo>
                      <a:lnTo>
                        <a:pt x="51387" y="111054"/>
                      </a:lnTo>
                      <a:lnTo>
                        <a:pt x="56071" y="111122"/>
                      </a:lnTo>
                      <a:lnTo>
                        <a:pt x="87092" y="111122"/>
                      </a:lnTo>
                      <a:lnTo>
                        <a:pt x="91708" y="111054"/>
                      </a:lnTo>
                      <a:lnTo>
                        <a:pt x="94695" y="110986"/>
                      </a:lnTo>
                      <a:lnTo>
                        <a:pt x="95578" y="110918"/>
                      </a:lnTo>
                      <a:lnTo>
                        <a:pt x="96053" y="110850"/>
                      </a:lnTo>
                      <a:lnTo>
                        <a:pt x="96121" y="110783"/>
                      </a:lnTo>
                      <a:lnTo>
                        <a:pt x="96121" y="110579"/>
                      </a:lnTo>
                      <a:lnTo>
                        <a:pt x="96053" y="110511"/>
                      </a:lnTo>
                      <a:lnTo>
                        <a:pt x="95713" y="110443"/>
                      </a:lnTo>
                      <a:lnTo>
                        <a:pt x="95102" y="110307"/>
                      </a:lnTo>
                      <a:lnTo>
                        <a:pt x="93473" y="110036"/>
                      </a:lnTo>
                      <a:lnTo>
                        <a:pt x="91369" y="109696"/>
                      </a:lnTo>
                      <a:lnTo>
                        <a:pt x="90487" y="109493"/>
                      </a:lnTo>
                      <a:lnTo>
                        <a:pt x="89943" y="109357"/>
                      </a:lnTo>
                      <a:lnTo>
                        <a:pt x="89740" y="109153"/>
                      </a:lnTo>
                      <a:lnTo>
                        <a:pt x="89536" y="108746"/>
                      </a:lnTo>
                      <a:lnTo>
                        <a:pt x="89333" y="108203"/>
                      </a:lnTo>
                      <a:lnTo>
                        <a:pt x="89197" y="107388"/>
                      </a:lnTo>
                      <a:lnTo>
                        <a:pt x="88789" y="105284"/>
                      </a:lnTo>
                      <a:lnTo>
                        <a:pt x="88382" y="102297"/>
                      </a:lnTo>
                      <a:lnTo>
                        <a:pt x="88043" y="98971"/>
                      </a:lnTo>
                      <a:lnTo>
                        <a:pt x="87839" y="95713"/>
                      </a:lnTo>
                      <a:close/>
                      <a:moveTo>
                        <a:pt x="47450" y="111054"/>
                      </a:moveTo>
                      <a:lnTo>
                        <a:pt x="47450" y="111122"/>
                      </a:lnTo>
                      <a:lnTo>
                        <a:pt x="47450" y="111393"/>
                      </a:lnTo>
                      <a:lnTo>
                        <a:pt x="47518" y="111461"/>
                      </a:lnTo>
                      <a:lnTo>
                        <a:pt x="48807" y="111529"/>
                      </a:lnTo>
                      <a:lnTo>
                        <a:pt x="52473" y="111597"/>
                      </a:lnTo>
                      <a:lnTo>
                        <a:pt x="62384" y="111665"/>
                      </a:lnTo>
                      <a:lnTo>
                        <a:pt x="80779" y="111665"/>
                      </a:lnTo>
                      <a:lnTo>
                        <a:pt x="90622" y="111597"/>
                      </a:lnTo>
                      <a:lnTo>
                        <a:pt x="94356" y="111529"/>
                      </a:lnTo>
                      <a:lnTo>
                        <a:pt x="95646" y="111461"/>
                      </a:lnTo>
                      <a:lnTo>
                        <a:pt x="95713" y="111393"/>
                      </a:lnTo>
                      <a:lnTo>
                        <a:pt x="95713" y="111122"/>
                      </a:lnTo>
                      <a:lnTo>
                        <a:pt x="95646" y="111054"/>
                      </a:lnTo>
                      <a:lnTo>
                        <a:pt x="94084" y="111122"/>
                      </a:lnTo>
                      <a:lnTo>
                        <a:pt x="91233" y="111190"/>
                      </a:lnTo>
                      <a:lnTo>
                        <a:pt x="80847" y="111258"/>
                      </a:lnTo>
                      <a:lnTo>
                        <a:pt x="62316" y="111258"/>
                      </a:lnTo>
                      <a:lnTo>
                        <a:pt x="51930" y="111190"/>
                      </a:lnTo>
                      <a:lnTo>
                        <a:pt x="49079" y="111122"/>
                      </a:lnTo>
                      <a:lnTo>
                        <a:pt x="47518" y="111054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rgbClr val="DEE9F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400"/>
                  </a:pPr>
                  <a:endParaRPr sz="1600">
                    <a:solidFill>
                      <a:srgbClr val="0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Microsoft JhengHei" charset="0"/>
                    <a:sym typeface="Arial" panose="020B0604020202020204" pitchFamily="34" charset="0"/>
                  </a:endParaRPr>
                </a:p>
              </p:txBody>
            </p:sp>
            <p:pic>
              <p:nvPicPr>
                <p:cNvPr id="32" name="Shape 468">
                  <a:extLst>
                    <a:ext uri="{FF2B5EF4-FFF2-40B4-BE49-F238E27FC236}">
                      <a16:creationId xmlns:a16="http://schemas.microsoft.com/office/drawing/2014/main" id="{5ECC76AE-AAEF-C248-B826-6DDBB92EBF3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8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56537" y="2595160"/>
                  <a:ext cx="1306995" cy="6477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9" name="Shape 469">
                <a:extLst>
                  <a:ext uri="{FF2B5EF4-FFF2-40B4-BE49-F238E27FC236}">
                    <a16:creationId xmlns:a16="http://schemas.microsoft.com/office/drawing/2014/main" id="{5179BAB4-2C5A-1845-A668-4FB51402B68D}"/>
                  </a:ext>
                </a:extLst>
              </p:cNvPr>
              <p:cNvPicPr preferRelativeResize="0"/>
              <p:nvPr/>
            </p:nvPicPr>
            <p:blipFill rotWithShape="1">
              <a:blip r:embed="rId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85838" y="2919445"/>
                <a:ext cx="407050" cy="4206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Shape 470">
                <a:extLst>
                  <a:ext uri="{FF2B5EF4-FFF2-40B4-BE49-F238E27FC236}">
                    <a16:creationId xmlns:a16="http://schemas.microsoft.com/office/drawing/2014/main" id="{71FC8320-D7F8-9B43-BBFF-B8A6451AD1D6}"/>
                  </a:ext>
                </a:extLst>
              </p:cNvPr>
              <p:cNvPicPr preferRelativeResize="0"/>
              <p:nvPr/>
            </p:nvPicPr>
            <p:blipFill rotWithShape="1"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21058" y="2938388"/>
                <a:ext cx="397417" cy="39741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" name="Shape 476">
              <a:extLst>
                <a:ext uri="{FF2B5EF4-FFF2-40B4-BE49-F238E27FC236}">
                  <a16:creationId xmlns:a16="http://schemas.microsoft.com/office/drawing/2014/main" id="{F2560F4E-EF0B-A147-9A3B-40325128EB4F}"/>
                </a:ext>
              </a:extLst>
            </p:cNvPr>
            <p:cNvSpPr txBox="1"/>
            <p:nvPr/>
          </p:nvSpPr>
          <p:spPr>
            <a:xfrm>
              <a:off x="8428123" y="2202993"/>
              <a:ext cx="1393549" cy="41095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lvl="0"/>
              <a:r>
                <a:rPr lang="zh-TW" altLang="en-US" sz="1733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 charset="0"/>
                  <a:sym typeface="Arial" panose="020B0604020202020204" pitchFamily="34" charset="0"/>
                </a:rPr>
                <a:t>瀏覽器套件
</a:t>
              </a:r>
            </a:p>
          </p:txBody>
        </p:sp>
        <p:sp>
          <p:nvSpPr>
            <p:cNvPr id="15" name="Shape 450">
              <a:extLst>
                <a:ext uri="{FF2B5EF4-FFF2-40B4-BE49-F238E27FC236}">
                  <a16:creationId xmlns:a16="http://schemas.microsoft.com/office/drawing/2014/main" id="{67F3197C-6FEA-2841-A9B0-6C48FCCB268F}"/>
                </a:ext>
              </a:extLst>
            </p:cNvPr>
            <p:cNvSpPr/>
            <p:nvPr/>
          </p:nvSpPr>
          <p:spPr>
            <a:xfrm>
              <a:off x="3658826" y="2003035"/>
              <a:ext cx="464804" cy="465908"/>
            </a:xfrm>
            <a:prstGeom prst="ellipse">
              <a:avLst/>
            </a:prstGeom>
            <a:solidFill>
              <a:srgbClr val="333333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3200" b="1" kern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 charset="0"/>
                  <a:sym typeface="Arial" panose="020B0604020202020204" pitchFamily="34" charset="0"/>
                </a:rPr>
                <a:t>2</a:t>
              </a:r>
              <a:endParaRPr lang="en-US" sz="3200" b="1" kern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 charset="0"/>
                <a:sym typeface="Arial" panose="020B0604020202020204" pitchFamily="34" charset="0"/>
              </a:endParaRPr>
            </a:p>
          </p:txBody>
        </p:sp>
        <p:grpSp>
          <p:nvGrpSpPr>
            <p:cNvPr id="16" name="Shape 457">
              <a:extLst>
                <a:ext uri="{FF2B5EF4-FFF2-40B4-BE49-F238E27FC236}">
                  <a16:creationId xmlns:a16="http://schemas.microsoft.com/office/drawing/2014/main" id="{38931ACD-24FF-B344-BBD0-5E5E5A97F5F3}"/>
                </a:ext>
              </a:extLst>
            </p:cNvPr>
            <p:cNvGrpSpPr/>
            <p:nvPr/>
          </p:nvGrpSpPr>
          <p:grpSpPr>
            <a:xfrm>
              <a:off x="4026089" y="2525393"/>
              <a:ext cx="1355017" cy="1030688"/>
              <a:chOff x="2193920" y="4048547"/>
              <a:chExt cx="1410427" cy="10125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2" name="Shape 460" descr="IMG_0266.PNG">
                <a:extLst>
                  <a:ext uri="{FF2B5EF4-FFF2-40B4-BE49-F238E27FC236}">
                    <a16:creationId xmlns:a16="http://schemas.microsoft.com/office/drawing/2014/main" id="{0E3F01CD-90E5-9347-B589-EE861E1462A3}"/>
                  </a:ext>
                </a:extLst>
              </p:cNvPr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15832" y="4367388"/>
                <a:ext cx="433202" cy="5795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Shape 461">
                <a:extLst>
                  <a:ext uri="{FF2B5EF4-FFF2-40B4-BE49-F238E27FC236}">
                    <a16:creationId xmlns:a16="http://schemas.microsoft.com/office/drawing/2014/main" id="{21D50F0F-E742-1B41-8B1F-1EC7FDBC798E}"/>
                  </a:ext>
                </a:extLst>
              </p:cNvPr>
              <p:cNvPicPr preferRelativeResize="0"/>
              <p:nvPr/>
            </p:nvPicPr>
            <p:blipFill rotWithShape="1">
              <a:blip r:embed="rId12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93920" y="4140262"/>
                <a:ext cx="576078" cy="9143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Shape 458" descr="IMG_0266.PNG">
                <a:extLst>
                  <a:ext uri="{FF2B5EF4-FFF2-40B4-BE49-F238E27FC236}">
                    <a16:creationId xmlns:a16="http://schemas.microsoft.com/office/drawing/2014/main" id="{EB9D70FD-97D8-A345-887D-2547E9D79728}"/>
                  </a:ext>
                </a:extLst>
              </p:cNvPr>
              <p:cNvPicPr preferRelativeResize="0"/>
              <p:nvPr/>
            </p:nvPicPr>
            <p:blipFill rotWithShape="1">
              <a:blip r:embed="rId1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29750" y="4108250"/>
                <a:ext cx="676976" cy="9143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Shape 459">
                <a:extLst>
                  <a:ext uri="{FF2B5EF4-FFF2-40B4-BE49-F238E27FC236}">
                    <a16:creationId xmlns:a16="http://schemas.microsoft.com/office/drawing/2014/main" id="{CE405B91-B2D4-624D-8188-FBBA2DB9DEF6}"/>
                  </a:ext>
                </a:extLst>
              </p:cNvPr>
              <p:cNvPicPr preferRelativeResize="0"/>
              <p:nvPr/>
            </p:nvPicPr>
            <p:blipFill rotWithShape="1">
              <a:blip r:embed="rId1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77247" y="4048547"/>
                <a:ext cx="827100" cy="10125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Shape 477">
              <a:extLst>
                <a:ext uri="{FF2B5EF4-FFF2-40B4-BE49-F238E27FC236}">
                  <a16:creationId xmlns:a16="http://schemas.microsoft.com/office/drawing/2014/main" id="{592BF163-77BF-D241-ADF7-2233B1207FA0}"/>
                </a:ext>
              </a:extLst>
            </p:cNvPr>
            <p:cNvSpPr txBox="1"/>
            <p:nvPr/>
          </p:nvSpPr>
          <p:spPr>
            <a:xfrm>
              <a:off x="4150574" y="2157926"/>
              <a:ext cx="1179737" cy="25890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lvl="0" algn="ctr"/>
              <a:r>
                <a:rPr lang="zh-TW" altLang="en-US" sz="1733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 charset="0"/>
                  <a:sym typeface="Arial" panose="020B0604020202020204" pitchFamily="34" charset="0"/>
                </a:rPr>
                <a:t>行動裝置
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1343796" y="4178234"/>
            <a:ext cx="4049012" cy="14956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指定路徑、排除關鍵字等進階搜尋
強大篩選器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缺關鍵詞也能搜
搜尋、預覽、與分享一氣呵成
四大搜尋入口在哪都能搜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69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在企業專屬私有雲裡多人即時線上協作文件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4B01F68E-08A2-6A4D-968C-A3D63D00E6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01997"/>
            <a:ext cx="5143175" cy="3112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58C5E7DA-D7EB-AA4C-B269-FEB6F0453B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501" y="2201636"/>
            <a:ext cx="4373520" cy="3109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橢圓 28">
            <a:extLst>
              <a:ext uri="{FF2B5EF4-FFF2-40B4-BE49-F238E27FC236}">
                <a16:creationId xmlns:a16="http://schemas.microsoft.com/office/drawing/2014/main" id="{8481E8C8-B442-A84E-99F1-B4B28EF13DC1}"/>
              </a:ext>
            </a:extLst>
          </p:cNvPr>
          <p:cNvSpPr/>
          <p:nvPr/>
        </p:nvSpPr>
        <p:spPr>
          <a:xfrm>
            <a:off x="5249096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117F63A6-A5EE-064F-A74A-C47A381A8D52}"/>
              </a:ext>
            </a:extLst>
          </p:cNvPr>
          <p:cNvSpPr/>
          <p:nvPr/>
        </p:nvSpPr>
        <p:spPr>
          <a:xfrm>
            <a:off x="5249096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F94BB7EA-5DF2-934E-A312-98FDF3F7516B}"/>
              </a:ext>
            </a:extLst>
          </p:cNvPr>
          <p:cNvSpPr/>
          <p:nvPr/>
        </p:nvSpPr>
        <p:spPr>
          <a:xfrm>
            <a:off x="6840615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8F7E0CF8-F560-6242-A47B-0D012F0D2CB8}"/>
              </a:ext>
            </a:extLst>
          </p:cNvPr>
          <p:cNvSpPr/>
          <p:nvPr/>
        </p:nvSpPr>
        <p:spPr>
          <a:xfrm>
            <a:off x="6840615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A7E4F5CF-D5ED-484E-AE8E-FBA3B818F620}"/>
              </a:ext>
            </a:extLst>
          </p:cNvPr>
          <p:cNvSpPr/>
          <p:nvPr/>
        </p:nvSpPr>
        <p:spPr>
          <a:xfrm>
            <a:off x="8505303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A149C517-4A2D-F546-8FB8-1FE2EB3FFFB4}"/>
              </a:ext>
            </a:extLst>
          </p:cNvPr>
          <p:cNvSpPr/>
          <p:nvPr/>
        </p:nvSpPr>
        <p:spPr>
          <a:xfrm>
            <a:off x="8505303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0EE89CCC-CD8A-DD4B-9610-09CC3B16AB0A}"/>
              </a:ext>
            </a:extLst>
          </p:cNvPr>
          <p:cNvSpPr/>
          <p:nvPr/>
        </p:nvSpPr>
        <p:spPr>
          <a:xfrm>
            <a:off x="353916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3FA94D65-DF3A-8142-B782-2AB7ED5A7A28}"/>
              </a:ext>
            </a:extLst>
          </p:cNvPr>
          <p:cNvSpPr/>
          <p:nvPr/>
        </p:nvSpPr>
        <p:spPr>
          <a:xfrm>
            <a:off x="353916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D61224AB-FF94-C247-A6B8-38F2FF58A9A5}"/>
              </a:ext>
            </a:extLst>
          </p:cNvPr>
          <p:cNvSpPr/>
          <p:nvPr/>
        </p:nvSpPr>
        <p:spPr>
          <a:xfrm>
            <a:off x="1972059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橢圓 45">
            <a:extLst>
              <a:ext uri="{FF2B5EF4-FFF2-40B4-BE49-F238E27FC236}">
                <a16:creationId xmlns:a16="http://schemas.microsoft.com/office/drawing/2014/main" id="{408EB3AB-42FD-4343-88F6-33E43CCFA678}"/>
              </a:ext>
            </a:extLst>
          </p:cNvPr>
          <p:cNvSpPr/>
          <p:nvPr/>
        </p:nvSpPr>
        <p:spPr>
          <a:xfrm>
            <a:off x="1972059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E72FBFB2-CD4B-6C45-B2AF-EE984048942B}"/>
              </a:ext>
            </a:extLst>
          </p:cNvPr>
          <p:cNvSpPr/>
          <p:nvPr/>
        </p:nvSpPr>
        <p:spPr>
          <a:xfrm>
            <a:off x="3531142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橢圓 47">
            <a:extLst>
              <a:ext uri="{FF2B5EF4-FFF2-40B4-BE49-F238E27FC236}">
                <a16:creationId xmlns:a16="http://schemas.microsoft.com/office/drawing/2014/main" id="{FA4C1403-63B7-B244-B19C-B610DF637AAF}"/>
              </a:ext>
            </a:extLst>
          </p:cNvPr>
          <p:cNvSpPr/>
          <p:nvPr/>
        </p:nvSpPr>
        <p:spPr>
          <a:xfrm>
            <a:off x="3531142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15E9244B-5680-2145-99CD-0CD3137AEEB5}"/>
              </a:ext>
            </a:extLst>
          </p:cNvPr>
          <p:cNvSpPr txBox="1"/>
          <p:nvPr/>
        </p:nvSpPr>
        <p:spPr>
          <a:xfrm>
            <a:off x="915327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插入連結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668FB20-3427-454C-A5ED-FF3C184E60FA}"/>
              </a:ext>
            </a:extLst>
          </p:cNvPr>
          <p:cNvSpPr txBox="1"/>
          <p:nvPr/>
        </p:nvSpPr>
        <p:spPr>
          <a:xfrm>
            <a:off x="910142" y="6264503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插入檔案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0DA49310-91A3-A349-974F-9FD017402F3E}"/>
              </a:ext>
            </a:extLst>
          </p:cNvPr>
          <p:cNvSpPr txBox="1"/>
          <p:nvPr/>
        </p:nvSpPr>
        <p:spPr>
          <a:xfrm>
            <a:off x="9023660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裁減工具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45C3C77-0B8C-5841-BBD7-592E9D03584F}"/>
              </a:ext>
            </a:extLst>
          </p:cNvPr>
          <p:cNvSpPr txBox="1"/>
          <p:nvPr/>
        </p:nvSpPr>
        <p:spPr>
          <a:xfrm>
            <a:off x="9009351" y="6264503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畫筆工具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B3C8734-3927-A044-BD2A-BB2BC0181FDF}"/>
              </a:ext>
            </a:extLst>
          </p:cNvPr>
          <p:cNvSpPr txBox="1"/>
          <p:nvPr/>
        </p:nvSpPr>
        <p:spPr>
          <a:xfrm>
            <a:off x="7343232" y="5634095"/>
            <a:ext cx="1150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像素化工具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0AA48FE-3D5B-0E4D-A272-51C190A8C05C}"/>
              </a:ext>
            </a:extLst>
          </p:cNvPr>
          <p:cNvSpPr txBox="1"/>
          <p:nvPr/>
        </p:nvSpPr>
        <p:spPr>
          <a:xfrm>
            <a:off x="7334308" y="6264503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形狀工具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3A018669-A2B7-F74D-8686-427E54A73933}"/>
              </a:ext>
            </a:extLst>
          </p:cNvPr>
          <p:cNvSpPr txBox="1"/>
          <p:nvPr/>
        </p:nvSpPr>
        <p:spPr>
          <a:xfrm>
            <a:off x="5796502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旋轉</a:t>
            </a:r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kumimoji="1" lang="zh-CN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翻轉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8281BAEE-F398-F045-A1D6-0296724D442D}"/>
              </a:ext>
            </a:extLst>
          </p:cNvPr>
          <p:cNvSpPr txBox="1"/>
          <p:nvPr/>
        </p:nvSpPr>
        <p:spPr>
          <a:xfrm>
            <a:off x="5801380" y="6264503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文字工具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BA3100AC-D54E-C34B-BCC7-5DA11E6A2E9B}"/>
              </a:ext>
            </a:extLst>
          </p:cNvPr>
          <p:cNvSpPr txBox="1"/>
          <p:nvPr/>
        </p:nvSpPr>
        <p:spPr>
          <a:xfrm>
            <a:off x="2462053" y="6189393"/>
            <a:ext cx="135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插入</a:t>
            </a:r>
            <a:endParaRPr kumimoji="1" lang="en-US" altLang="zh-TW" sz="1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YouTube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DB653BDE-F895-E143-8556-860446FF6795}"/>
              </a:ext>
            </a:extLst>
          </p:cNvPr>
          <p:cNvSpPr txBox="1"/>
          <p:nvPr/>
        </p:nvSpPr>
        <p:spPr>
          <a:xfrm>
            <a:off x="2487327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插入</a:t>
            </a:r>
            <a:r>
              <a:rPr kumimoji="1" lang="zh-CN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圖片</a:t>
            </a:r>
            <a:endParaRPr kumimoji="1" lang="en-US" altLang="zh-TW" sz="1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CFA633E0-F96D-434E-BF33-A8FC8DC68A2A}"/>
              </a:ext>
            </a:extLst>
          </p:cNvPr>
          <p:cNvSpPr txBox="1"/>
          <p:nvPr/>
        </p:nvSpPr>
        <p:spPr>
          <a:xfrm>
            <a:off x="4021871" y="6264504"/>
            <a:ext cx="1216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代辦任務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D27C22A3-3854-7B4D-9D75-BCEDB99CDC06}"/>
              </a:ext>
            </a:extLst>
          </p:cNvPr>
          <p:cNvSpPr txBox="1"/>
          <p:nvPr/>
        </p:nvSpPr>
        <p:spPr>
          <a:xfrm>
            <a:off x="4037758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插入</a:t>
            </a:r>
            <a:r>
              <a:rPr kumimoji="1" lang="zh-CN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表格</a:t>
            </a:r>
            <a:endParaRPr kumimoji="1" lang="en-US" altLang="zh-TW" sz="1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0AEC5BD6-DD4B-424B-95AA-C35644ED1F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45" y="6223408"/>
            <a:ext cx="353145" cy="353145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3B8BDEF0-FD06-8442-B57D-A008A0D896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214" y="5601037"/>
            <a:ext cx="360000" cy="360000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3F51E9AD-6422-2446-875A-86A3CBED95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30" y="5588336"/>
            <a:ext cx="396000" cy="396000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DBAE2857-340C-014E-A590-A4333300D2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368" y="5590581"/>
            <a:ext cx="379779" cy="379779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533B26F0-206D-1B4D-8319-94C08A4946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128" y="6215935"/>
            <a:ext cx="396536" cy="396536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BE6DEF7F-1D59-7B49-B666-41B77A0F8B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84" y="6261301"/>
            <a:ext cx="307779" cy="307779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F396D3C7-E88B-6B45-AA8D-C2F3CAC60B0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000" y="6078132"/>
            <a:ext cx="648000" cy="648000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CDF2F7B8-A03F-6549-9BC7-FAED54D8925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527" y="6057959"/>
            <a:ext cx="684000" cy="684000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A215CAB1-236A-694A-820F-60FB0A734F2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607" y="5473029"/>
            <a:ext cx="648000" cy="648000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0C058C1A-6091-604F-84AF-1FF991E69ED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519" y="6088444"/>
            <a:ext cx="648000" cy="648000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C86FCE7B-8A1C-CA4D-9162-60F8D918BE0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264" y="5500187"/>
            <a:ext cx="576000" cy="576000"/>
          </a:xfrm>
          <a:prstGeom prst="rect">
            <a:avLst/>
          </a:prstGeom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E67BB121-7A6A-3644-A8C9-DDA80CB9FF2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808" y="5438591"/>
            <a:ext cx="648000" cy="648000"/>
          </a:xfrm>
          <a:prstGeom prst="rect">
            <a:avLst/>
          </a:prstGeom>
        </p:spPr>
      </p:pic>
      <p:pic>
        <p:nvPicPr>
          <p:cNvPr id="75" name="圖片 3">
            <a:extLst>
              <a:ext uri="{FF2B5EF4-FFF2-40B4-BE49-F238E27FC236}">
                <a16:creationId xmlns:a16="http://schemas.microsoft.com/office/drawing/2014/main" id="{A01D2C87-3D37-CE48-A4B8-1A754C35AD3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5035" y="1743696"/>
            <a:ext cx="794861" cy="794861"/>
          </a:xfrm>
          <a:prstGeom prst="rect">
            <a:avLst/>
          </a:prstGeom>
        </p:spPr>
      </p:pic>
      <p:sp>
        <p:nvSpPr>
          <p:cNvPr id="76" name="橢圓 57">
            <a:extLst>
              <a:ext uri="{FF2B5EF4-FFF2-40B4-BE49-F238E27FC236}">
                <a16:creationId xmlns:a16="http://schemas.microsoft.com/office/drawing/2014/main" id="{0B5CB034-330A-3F47-BFC1-D27FF4882CC4}"/>
              </a:ext>
            </a:extLst>
          </p:cNvPr>
          <p:cNvSpPr/>
          <p:nvPr/>
        </p:nvSpPr>
        <p:spPr>
          <a:xfrm>
            <a:off x="10045567" y="552998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7" name="文字方塊 38">
            <a:extLst>
              <a:ext uri="{FF2B5EF4-FFF2-40B4-BE49-F238E27FC236}">
                <a16:creationId xmlns:a16="http://schemas.microsoft.com/office/drawing/2014/main" id="{DE8B3529-285D-E84E-978C-CFCB14E64255}"/>
              </a:ext>
            </a:extLst>
          </p:cNvPr>
          <p:cNvSpPr txBox="1"/>
          <p:nvPr/>
        </p:nvSpPr>
        <p:spPr>
          <a:xfrm>
            <a:off x="10534324" y="5503962"/>
            <a:ext cx="107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Chrome </a:t>
            </a:r>
            <a:r>
              <a:rPr kumimoji="1" lang="zh-CN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外掛擷取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8" name="橢圓 57">
            <a:extLst>
              <a:ext uri="{FF2B5EF4-FFF2-40B4-BE49-F238E27FC236}">
                <a16:creationId xmlns:a16="http://schemas.microsoft.com/office/drawing/2014/main" id="{F8F7E9A2-DA09-E944-8121-A3923BF99640}"/>
              </a:ext>
            </a:extLst>
          </p:cNvPr>
          <p:cNvSpPr/>
          <p:nvPr/>
        </p:nvSpPr>
        <p:spPr>
          <a:xfrm>
            <a:off x="10045567" y="6159737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9" name="文字方塊 38">
            <a:extLst>
              <a:ext uri="{FF2B5EF4-FFF2-40B4-BE49-F238E27FC236}">
                <a16:creationId xmlns:a16="http://schemas.microsoft.com/office/drawing/2014/main" id="{9D6CD48B-A84D-B04C-8B53-75AACDAC2963}"/>
              </a:ext>
            </a:extLst>
          </p:cNvPr>
          <p:cNvSpPr txBox="1"/>
          <p:nvPr/>
        </p:nvSpPr>
        <p:spPr>
          <a:xfrm>
            <a:off x="10534325" y="6243167"/>
            <a:ext cx="141199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手機平板 A</a:t>
            </a:r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pp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0" name="矩形 34">
            <a:extLst>
              <a:ext uri="{FF2B5EF4-FFF2-40B4-BE49-F238E27FC236}">
                <a16:creationId xmlns:a16="http://schemas.microsoft.com/office/drawing/2014/main" id="{23D93BEA-129E-9849-A521-08CC391A9661}"/>
              </a:ext>
            </a:extLst>
          </p:cNvPr>
          <p:cNvSpPr/>
          <p:nvPr/>
        </p:nvSpPr>
        <p:spPr>
          <a:xfrm>
            <a:off x="9680344" y="1727450"/>
            <a:ext cx="100469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33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Notes Station 3</a:t>
            </a:r>
            <a:endParaRPr lang="zh-TW" altLang="en-US" sz="1333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1" name="圖片 80">
            <a:extLst>
              <a:ext uri="{FF2B5EF4-FFF2-40B4-BE49-F238E27FC236}">
                <a16:creationId xmlns:a16="http://schemas.microsoft.com/office/drawing/2014/main" id="{D80C410B-27D3-E840-AC9C-1EFFD5C80DA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349" y="5601038"/>
            <a:ext cx="366559" cy="366559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24141F35-A08C-EF46-AC10-0545F52D591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biLevel thresh="7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348" y="6265232"/>
            <a:ext cx="415976" cy="29979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A629B71-3481-4965-B7CE-BF4F9D8F0E8B}"/>
              </a:ext>
            </a:extLst>
          </p:cNvPr>
          <p:cNvSpPr/>
          <p:nvPr/>
        </p:nvSpPr>
        <p:spPr>
          <a:xfrm>
            <a:off x="724566" y="1771783"/>
            <a:ext cx="1459833" cy="488817"/>
          </a:xfrm>
          <a:prstGeom prst="rect">
            <a:avLst/>
          </a:prstGeom>
          <a:gradFill>
            <a:gsLst>
              <a:gs pos="65000">
                <a:srgbClr val="E36900"/>
              </a:gs>
              <a:gs pos="100000">
                <a:srgbClr val="FFC000"/>
              </a:gs>
              <a:gs pos="0">
                <a:srgbClr val="C00000"/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ACD97CE6-196D-4EFA-A7D2-DECF023878D1}"/>
              </a:ext>
            </a:extLst>
          </p:cNvPr>
          <p:cNvSpPr/>
          <p:nvPr/>
        </p:nvSpPr>
        <p:spPr>
          <a:xfrm>
            <a:off x="6110698" y="1771783"/>
            <a:ext cx="1459833" cy="488817"/>
          </a:xfrm>
          <a:prstGeom prst="rect">
            <a:avLst/>
          </a:prstGeom>
          <a:gradFill>
            <a:gsLst>
              <a:gs pos="65000">
                <a:srgbClr val="E36900"/>
              </a:gs>
              <a:gs pos="100000">
                <a:srgbClr val="FFC000"/>
              </a:gs>
              <a:gs pos="0">
                <a:srgbClr val="C00000"/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A626DF63-0C6E-5E44-B649-AD0FABD94988}"/>
              </a:ext>
            </a:extLst>
          </p:cNvPr>
          <p:cNvSpPr/>
          <p:nvPr/>
        </p:nvSpPr>
        <p:spPr>
          <a:xfrm>
            <a:off x="859340" y="180370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撰寫筆記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40D7CADE-EAB9-8D48-A01D-27040AC3277E}"/>
              </a:ext>
            </a:extLst>
          </p:cNvPr>
          <p:cNvSpPr/>
          <p:nvPr/>
        </p:nvSpPr>
        <p:spPr>
          <a:xfrm>
            <a:off x="6245530" y="180370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影像編輯</a:t>
            </a:r>
          </a:p>
        </p:txBody>
      </p:sp>
    </p:spTree>
    <p:extLst>
      <p:ext uri="{BB962C8B-B14F-4D97-AF65-F5344CB8AC3E}">
        <p14:creationId xmlns:p14="http://schemas.microsoft.com/office/powerpoint/2010/main" val="1565256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矩形: 圓角 17">
            <a:extLst>
              <a:ext uri="{FF2B5EF4-FFF2-40B4-BE49-F238E27FC236}">
                <a16:creationId xmlns:a16="http://schemas.microsoft.com/office/drawing/2014/main" id="{098AF85A-D120-9647-B4E7-5172939EAE35}"/>
              </a:ext>
            </a:extLst>
          </p:cNvPr>
          <p:cNvSpPr/>
          <p:nvPr/>
        </p:nvSpPr>
        <p:spPr>
          <a:xfrm>
            <a:off x="2411219" y="5723260"/>
            <a:ext cx="3530966" cy="430981"/>
          </a:xfrm>
          <a:prstGeom prst="roundRect">
            <a:avLst>
              <a:gd name="adj" fmla="val 8066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即企業團隊工作站，</a:t>
            </a:r>
            <a: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  <a:t>File Station</a:t>
            </a:r>
            <a:b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讓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各式文件協同作業變簡單了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3" name="橢圓 82" hidden="1">
            <a:extLst>
              <a:ext uri="{FF2B5EF4-FFF2-40B4-BE49-F238E27FC236}">
                <a16:creationId xmlns:a16="http://schemas.microsoft.com/office/drawing/2014/main" id="{6FB7D1E8-B991-4449-B10F-9D38D9F92A05}"/>
              </a:ext>
            </a:extLst>
          </p:cNvPr>
          <p:cNvSpPr/>
          <p:nvPr/>
        </p:nvSpPr>
        <p:spPr>
          <a:xfrm rot="20148603">
            <a:off x="6314293" y="2424967"/>
            <a:ext cx="1950222" cy="1950222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4" name="橢圓 83" hidden="1">
            <a:extLst>
              <a:ext uri="{FF2B5EF4-FFF2-40B4-BE49-F238E27FC236}">
                <a16:creationId xmlns:a16="http://schemas.microsoft.com/office/drawing/2014/main" id="{119BB327-15FD-F742-B071-E1BE64646E38}"/>
              </a:ext>
            </a:extLst>
          </p:cNvPr>
          <p:cNvSpPr/>
          <p:nvPr/>
        </p:nvSpPr>
        <p:spPr>
          <a:xfrm>
            <a:off x="6356425" y="246709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5" name="橢圓 84" hidden="1">
            <a:extLst>
              <a:ext uri="{FF2B5EF4-FFF2-40B4-BE49-F238E27FC236}">
                <a16:creationId xmlns:a16="http://schemas.microsoft.com/office/drawing/2014/main" id="{2A1DDADC-1B84-A245-AEBC-32040A166FB8}"/>
              </a:ext>
            </a:extLst>
          </p:cNvPr>
          <p:cNvSpPr/>
          <p:nvPr/>
        </p:nvSpPr>
        <p:spPr>
          <a:xfrm rot="20148603">
            <a:off x="3546379" y="2424967"/>
            <a:ext cx="1950222" cy="1950222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6" name="橢圓 85" hidden="1">
            <a:extLst>
              <a:ext uri="{FF2B5EF4-FFF2-40B4-BE49-F238E27FC236}">
                <a16:creationId xmlns:a16="http://schemas.microsoft.com/office/drawing/2014/main" id="{E9D89C3E-DEFE-A143-B16A-56488D8A8B09}"/>
              </a:ext>
            </a:extLst>
          </p:cNvPr>
          <p:cNvSpPr/>
          <p:nvPr/>
        </p:nvSpPr>
        <p:spPr>
          <a:xfrm>
            <a:off x="3588511" y="246709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7" name="橢圓 86" hidden="1">
            <a:extLst>
              <a:ext uri="{FF2B5EF4-FFF2-40B4-BE49-F238E27FC236}">
                <a16:creationId xmlns:a16="http://schemas.microsoft.com/office/drawing/2014/main" id="{5AD78448-B634-8949-BCCD-B6310731D40C}"/>
              </a:ext>
            </a:extLst>
          </p:cNvPr>
          <p:cNvSpPr/>
          <p:nvPr/>
        </p:nvSpPr>
        <p:spPr>
          <a:xfrm rot="20148603">
            <a:off x="1322163" y="2424967"/>
            <a:ext cx="1950222" cy="1950222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8" name="橢圓 87" hidden="1">
            <a:extLst>
              <a:ext uri="{FF2B5EF4-FFF2-40B4-BE49-F238E27FC236}">
                <a16:creationId xmlns:a16="http://schemas.microsoft.com/office/drawing/2014/main" id="{DCE65BEE-51B8-504D-9E5A-874DAA13A5A4}"/>
              </a:ext>
            </a:extLst>
          </p:cNvPr>
          <p:cNvSpPr/>
          <p:nvPr/>
        </p:nvSpPr>
        <p:spPr>
          <a:xfrm>
            <a:off x="1364295" y="246709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9" name="矩形: 圓角 1">
            <a:extLst>
              <a:ext uri="{FF2B5EF4-FFF2-40B4-BE49-F238E27FC236}">
                <a16:creationId xmlns:a16="http://schemas.microsoft.com/office/drawing/2014/main" id="{A9EB3DF2-94F0-4F45-B173-370581E030FD}"/>
              </a:ext>
            </a:extLst>
          </p:cNvPr>
          <p:cNvSpPr/>
          <p:nvPr/>
        </p:nvSpPr>
        <p:spPr>
          <a:xfrm>
            <a:off x="7657826" y="7279166"/>
            <a:ext cx="2728853" cy="886132"/>
          </a:xfrm>
          <a:prstGeom prst="roundRect">
            <a:avLst>
              <a:gd name="adj" fmla="val 11089"/>
            </a:avLst>
          </a:prstGeom>
          <a:gradFill>
            <a:gsLst>
              <a:gs pos="65000">
                <a:srgbClr val="E36900"/>
              </a:gs>
              <a:gs pos="100000">
                <a:srgbClr val="FFC000"/>
              </a:gs>
              <a:gs pos="0">
                <a:srgbClr val="C0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90" name="內容版面配置區 5">
            <a:extLst>
              <a:ext uri="{FF2B5EF4-FFF2-40B4-BE49-F238E27FC236}">
                <a16:creationId xmlns:a16="http://schemas.microsoft.com/office/drawing/2014/main" id="{F4BA2077-BEB9-254F-952C-7FF7E0A03C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423176"/>
              </p:ext>
            </p:extLst>
          </p:nvPr>
        </p:nvGraphicFramePr>
        <p:xfrm>
          <a:off x="1649832" y="2812934"/>
          <a:ext cx="8803932" cy="2527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183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2181138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854411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6526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18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5000">
                          <a:srgbClr val="E36900"/>
                        </a:gs>
                        <a:gs pos="100000">
                          <a:srgbClr val="FFC000"/>
                        </a:gs>
                        <a:gs pos="0">
                          <a:srgbClr val="C00000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8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以 </a:t>
                      </a:r>
                      <a:r>
                        <a:rPr lang="en-US" altLang="zh-CN" sz="18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Office Online </a:t>
                      </a:r>
                      <a:r>
                        <a:rPr lang="zh-CN" altLang="en-US" sz="18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編輯</a:t>
                      </a:r>
                      <a:endParaRPr lang="en-US" altLang="zh-CN" sz="18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5000">
                          <a:srgbClr val="E36900"/>
                        </a:gs>
                        <a:gs pos="100000">
                          <a:srgbClr val="FFC000"/>
                        </a:gs>
                        <a:gs pos="0">
                          <a:srgbClr val="C00000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8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在 </a:t>
                      </a:r>
                      <a:r>
                        <a:rPr lang="en-US" altLang="zh-TW" sz="18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Google Docs </a:t>
                      </a:r>
                      <a:r>
                        <a:rPr lang="zh-CN" altLang="en-US" sz="18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中檢視</a:t>
                      </a:r>
                      <a:endParaRPr lang="zh-TW" altLang="en-US" sz="18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5000">
                          <a:srgbClr val="E36900"/>
                        </a:gs>
                        <a:gs pos="100000">
                          <a:srgbClr val="FFC000"/>
                        </a:gs>
                        <a:gs pos="0">
                          <a:srgbClr val="C00000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8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以 </a:t>
                      </a:r>
                      <a:r>
                        <a:rPr lang="en-US" altLang="zh-TW" sz="18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Google Chrome </a:t>
                      </a:r>
                      <a:r>
                        <a:rPr lang="zh-CN" altLang="en-US" sz="1800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擴充功能開啟</a:t>
                      </a:r>
                      <a:endParaRPr lang="zh-TW" altLang="en-US" sz="18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5000">
                          <a:srgbClr val="E36900"/>
                        </a:gs>
                        <a:gs pos="100000">
                          <a:srgbClr val="FFC000"/>
                        </a:gs>
                        <a:gs pos="0">
                          <a:srgbClr val="C00000"/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721054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必要設定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啟用</a:t>
                      </a: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MyQNAPCloud</a:t>
                      </a:r>
                      <a:r>
                        <a: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CloudLink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啟用</a:t>
                      </a: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MyQNAPCloud</a:t>
                      </a:r>
                      <a:r>
                        <a: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CloudLink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以 </a:t>
                      </a: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Chrome </a:t>
                      </a:r>
                      <a:r>
                        <a:rPr lang="zh-CN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瀏覽器開啟，並安裝擴充功能：</a:t>
                      </a:r>
                      <a:r>
                        <a:rPr lang="en" altLang="zh-TW" sz="15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Office Editing for Docs, Sheets &amp; Slides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18333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支援格式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.docx, .pptx, .xlsx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.doc, .ppt, .xls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.docx, .pptx, .xlsx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.doc, .ppt, .xls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.docx, .pptx, .xlsx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539469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支援能力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文件共同編輯與同步至 </a:t>
                      </a: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NAS </a:t>
                      </a:r>
                      <a:r>
                        <a:rPr lang="zh-CN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檔案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文件檢視</a:t>
                      </a:r>
                      <a:endParaRPr lang="en-US" altLang="zh-TW" sz="15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r>
                        <a: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可轉成 </a:t>
                      </a: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Google </a:t>
                      </a:r>
                      <a:r>
                        <a:rPr lang="zh-CN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文件進行編輯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文件檢視</a:t>
                      </a:r>
                      <a:endParaRPr lang="en-US" altLang="zh-TW" sz="15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可轉成</a:t>
                      </a:r>
                      <a:r>
                        <a:rPr lang="en-US" altLang="zh-TW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Google </a:t>
                      </a:r>
                      <a:r>
                        <a:rPr lang="zh-CN" altLang="en-US" sz="15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文件進行編輯</a:t>
                      </a:r>
                      <a:endParaRPr lang="zh-TW" altLang="en-US" sz="15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  <p:pic>
        <p:nvPicPr>
          <p:cNvPr id="91" name="圖片 90">
            <a:extLst>
              <a:ext uri="{FF2B5EF4-FFF2-40B4-BE49-F238E27FC236}">
                <a16:creationId xmlns:a16="http://schemas.microsoft.com/office/drawing/2014/main" id="{9A602039-174F-F342-81B5-34956165C4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667" y="2029413"/>
            <a:ext cx="735485" cy="735485"/>
          </a:xfrm>
          <a:prstGeom prst="rect">
            <a:avLst/>
          </a:prstGeom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378B8389-F078-BA4A-8567-0BE9EC099B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6607" y="2073512"/>
            <a:ext cx="1801553" cy="691386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36BE8292-7A72-4B82-942F-3CC23D7F08AE}"/>
              </a:ext>
            </a:extLst>
          </p:cNvPr>
          <p:cNvGrpSpPr/>
          <p:nvPr/>
        </p:nvGrpSpPr>
        <p:grpSpPr>
          <a:xfrm>
            <a:off x="2710366" y="2077449"/>
            <a:ext cx="2226866" cy="735485"/>
            <a:chOff x="1502580" y="2957023"/>
            <a:chExt cx="1576550" cy="520700"/>
          </a:xfrm>
        </p:grpSpPr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D36CC690-5C36-9A44-9B9D-5FF35D6F9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2957023"/>
              <a:ext cx="520700" cy="520700"/>
            </a:xfrm>
            <a:prstGeom prst="rect">
              <a:avLst/>
            </a:prstGeom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476CAD0D-745F-5A46-9E92-87946508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2957023"/>
              <a:ext cx="520700" cy="520700"/>
            </a:xfrm>
            <a:prstGeom prst="rect">
              <a:avLst/>
            </a:prstGeom>
          </p:spPr>
        </p:pic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9A5CC933-874D-CA49-A137-F6BF29FA9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2966556"/>
              <a:ext cx="499688" cy="499688"/>
            </a:xfrm>
            <a:prstGeom prst="rect">
              <a:avLst/>
            </a:prstGeom>
          </p:spPr>
        </p:pic>
      </p:grpSp>
      <p:pic>
        <p:nvPicPr>
          <p:cNvPr id="96" name="圖片 95">
            <a:extLst>
              <a:ext uri="{FF2B5EF4-FFF2-40B4-BE49-F238E27FC236}">
                <a16:creationId xmlns:a16="http://schemas.microsoft.com/office/drawing/2014/main" id="{2FA92CE3-66FB-A147-8E33-BAFDA054A4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8"/>
          <a:stretch/>
        </p:blipFill>
        <p:spPr>
          <a:xfrm>
            <a:off x="5342456" y="7391775"/>
            <a:ext cx="2303013" cy="2303013"/>
          </a:xfrm>
          <a:prstGeom prst="ellipse">
            <a:avLst/>
          </a:prstGeom>
          <a:ln w="38100">
            <a:solidFill>
              <a:srgbClr val="7030A0"/>
            </a:solidFill>
          </a:ln>
        </p:spPr>
      </p:pic>
      <p:sp>
        <p:nvSpPr>
          <p:cNvPr id="97" name="文字方塊 96">
            <a:extLst>
              <a:ext uri="{FF2B5EF4-FFF2-40B4-BE49-F238E27FC236}">
                <a16:creationId xmlns:a16="http://schemas.microsoft.com/office/drawing/2014/main" id="{10E46933-C430-D44D-A852-12D890A14C67}"/>
              </a:ext>
            </a:extLst>
          </p:cNvPr>
          <p:cNvSpPr txBox="1"/>
          <p:nvPr/>
        </p:nvSpPr>
        <p:spPr>
          <a:xfrm>
            <a:off x="7645469" y="7460667"/>
            <a:ext cx="2926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到 設定</a:t>
            </a:r>
            <a:r>
              <a:rPr kumimoji="1"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&gt;</a:t>
            </a:r>
            <a:r>
              <a:rPr kumimoji="1"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文件</a:t>
            </a:r>
            <a:r>
              <a:rPr kumimoji="1"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裡，選擇你習慣的預設開啟方式吧！</a:t>
            </a:r>
          </a:p>
        </p:txBody>
      </p:sp>
      <p:pic>
        <p:nvPicPr>
          <p:cNvPr id="98" name="圖片 97">
            <a:extLst>
              <a:ext uri="{FF2B5EF4-FFF2-40B4-BE49-F238E27FC236}">
                <a16:creationId xmlns:a16="http://schemas.microsoft.com/office/drawing/2014/main" id="{A11C4C5B-AF94-8B42-9E21-320FEA886D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807" y="5475615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99" name="矩形 98">
            <a:extLst>
              <a:ext uri="{FF2B5EF4-FFF2-40B4-BE49-F238E27FC236}">
                <a16:creationId xmlns:a16="http://schemas.microsoft.com/office/drawing/2014/main" id="{27B896B0-EF82-ED43-9271-200EA38B6FB9}"/>
              </a:ext>
            </a:extLst>
          </p:cNvPr>
          <p:cNvSpPr/>
          <p:nvPr/>
        </p:nvSpPr>
        <p:spPr>
          <a:xfrm>
            <a:off x="2498144" y="5744511"/>
            <a:ext cx="3201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檔案即時同步並回存至</a:t>
            </a: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kumimoji="1"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</a:t>
            </a:r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0" name="矩形: 圓角 21">
            <a:extLst>
              <a:ext uri="{FF2B5EF4-FFF2-40B4-BE49-F238E27FC236}">
                <a16:creationId xmlns:a16="http://schemas.microsoft.com/office/drawing/2014/main" id="{56651623-99FD-1544-8871-2EFA7339CFC7}"/>
              </a:ext>
            </a:extLst>
          </p:cNvPr>
          <p:cNvSpPr/>
          <p:nvPr/>
        </p:nvSpPr>
        <p:spPr>
          <a:xfrm>
            <a:off x="7149760" y="5753919"/>
            <a:ext cx="3204521" cy="430981"/>
          </a:xfrm>
          <a:prstGeom prst="roundRect">
            <a:avLst>
              <a:gd name="adj" fmla="val 8066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1" name="圖片 100">
            <a:extLst>
              <a:ext uri="{FF2B5EF4-FFF2-40B4-BE49-F238E27FC236}">
                <a16:creationId xmlns:a16="http://schemas.microsoft.com/office/drawing/2014/main" id="{DBE890F1-F189-B743-BD5D-90F8794A80A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8787" y="5443205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102" name="矩形 101">
            <a:extLst>
              <a:ext uri="{FF2B5EF4-FFF2-40B4-BE49-F238E27FC236}">
                <a16:creationId xmlns:a16="http://schemas.microsoft.com/office/drawing/2014/main" id="{20E07323-921D-AD47-8FDD-98BF93B7BF6E}"/>
              </a:ext>
            </a:extLst>
          </p:cNvPr>
          <p:cNvSpPr/>
          <p:nvPr/>
        </p:nvSpPr>
        <p:spPr>
          <a:xfrm>
            <a:off x="7444446" y="5783160"/>
            <a:ext cx="2031325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kumimoji="1"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支援多人線上編輯</a:t>
            </a:r>
            <a:endParaRPr kumimoji="1"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D0D32484-16DB-4305-BEDB-CFE43D7793A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60217" y="1901147"/>
            <a:ext cx="1222056" cy="1222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253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071575F0-2218-EA4B-9937-646729AA6D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8599" y="5029926"/>
            <a:ext cx="12969198" cy="2309948"/>
          </a:xfrm>
          <a:prstGeom prst="rect">
            <a:avLst/>
          </a:prstGeom>
        </p:spPr>
      </p:pic>
      <p:pic>
        <p:nvPicPr>
          <p:cNvPr id="9" name="圖片 8" descr="一張含有 相片, 鵰, 街道, 標誌 的圖片&#10;&#10;自動產生的描述">
            <a:extLst>
              <a:ext uri="{FF2B5EF4-FFF2-40B4-BE49-F238E27FC236}">
                <a16:creationId xmlns:a16="http://schemas.microsoft.com/office/drawing/2014/main" id="{CE29B821-3D58-464E-83E6-10CC3644EC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5136" y="2344289"/>
            <a:ext cx="2222499" cy="2224968"/>
          </a:xfrm>
          <a:prstGeom prst="ellipse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QuMagie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AI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自動照片內人物與物件分類，</a:t>
            </a:r>
            <a:b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大幅縮減員工額外費時介入整理歸類</a:t>
            </a:r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0AE18A20-9360-BC46-BC4C-AEA859D84A33}"/>
              </a:ext>
            </a:extLst>
          </p:cNvPr>
          <p:cNvSpPr/>
          <p:nvPr/>
        </p:nvSpPr>
        <p:spPr>
          <a:xfrm>
            <a:off x="2797545" y="2525599"/>
            <a:ext cx="3189187" cy="18505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運用人工智慧辨識照片內容，自動依照內容分類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目前已有將近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400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類不同主題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依照人物、標籤、日期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...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快速搜尋
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3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A747DF22-6CAF-F048-B8CB-B405876DA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20" y="2248794"/>
            <a:ext cx="1969949" cy="1969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螢幕擷取畫面, 相片, 監視器, 螢幕 的圖片&#10;&#10;自動產生的描述">
            <a:extLst>
              <a:ext uri="{FF2B5EF4-FFF2-40B4-BE49-F238E27FC236}">
                <a16:creationId xmlns:a16="http://schemas.microsoft.com/office/drawing/2014/main" id="{0AFCAD37-6167-4A4B-A73E-C008B83B3D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002" y="2527681"/>
            <a:ext cx="3688923" cy="2180515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83A8919-08F9-46FF-B243-18BBFE3104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096000" y="7022478"/>
            <a:ext cx="5835925" cy="696654"/>
          </a:xfrm>
          <a:prstGeom prst="rect">
            <a:avLst/>
          </a:prstGeom>
        </p:spPr>
      </p:pic>
      <p:sp>
        <p:nvSpPr>
          <p:cNvPr id="21" name="平行四邊形 20">
            <a:extLst>
              <a:ext uri="{FF2B5EF4-FFF2-40B4-BE49-F238E27FC236}">
                <a16:creationId xmlns:a16="http://schemas.microsoft.com/office/drawing/2014/main" id="{4286C7DA-DB54-4D72-91E9-C914F529C9A2}"/>
              </a:ext>
            </a:extLst>
          </p:cNvPr>
          <p:cNvSpPr/>
          <p:nvPr/>
        </p:nvSpPr>
        <p:spPr>
          <a:xfrm flipH="1">
            <a:off x="8967106" y="2132945"/>
            <a:ext cx="2173334" cy="421340"/>
          </a:xfrm>
          <a:prstGeom prst="parallelogram">
            <a:avLst>
              <a:gd name="adj" fmla="val 38262"/>
            </a:avLst>
          </a:prstGeom>
          <a:gradFill>
            <a:gsLst>
              <a:gs pos="65000">
                <a:srgbClr val="E36900"/>
              </a:gs>
              <a:gs pos="100000">
                <a:srgbClr val="FFC000"/>
              </a:gs>
              <a:gs pos="0">
                <a:srgbClr val="C00000"/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矩形 6">
            <a:extLst>
              <a:ext uri="{FF2B5EF4-FFF2-40B4-BE49-F238E27FC236}">
                <a16:creationId xmlns:a16="http://schemas.microsoft.com/office/drawing/2014/main" id="{6628FD1D-E666-4815-A803-A41221B4A4EB}"/>
              </a:ext>
            </a:extLst>
          </p:cNvPr>
          <p:cNvSpPr/>
          <p:nvPr/>
        </p:nvSpPr>
        <p:spPr>
          <a:xfrm>
            <a:off x="9194815" y="2077033"/>
            <a:ext cx="1740935" cy="422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933"/>
              </a:lnSpc>
            </a:pPr>
            <a:r>
              <a:rPr lang="zh-TW" altLang="en-US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資料夾瀏覽模式</a:t>
            </a:r>
            <a:endParaRPr lang="en-US" altLang="zh-CN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平行四邊形 21">
            <a:extLst>
              <a:ext uri="{FF2B5EF4-FFF2-40B4-BE49-F238E27FC236}">
                <a16:creationId xmlns:a16="http://schemas.microsoft.com/office/drawing/2014/main" id="{D8A4F65E-0D75-4D9C-9A8E-D2D7897EE1FB}"/>
              </a:ext>
            </a:extLst>
          </p:cNvPr>
          <p:cNvSpPr/>
          <p:nvPr/>
        </p:nvSpPr>
        <p:spPr>
          <a:xfrm flipH="1">
            <a:off x="6647674" y="2132945"/>
            <a:ext cx="1730585" cy="421340"/>
          </a:xfrm>
          <a:prstGeom prst="parallelogram">
            <a:avLst>
              <a:gd name="adj" fmla="val 40674"/>
            </a:avLst>
          </a:prstGeom>
          <a:gradFill>
            <a:gsLst>
              <a:gs pos="65000">
                <a:srgbClr val="E36900"/>
              </a:gs>
              <a:gs pos="100000">
                <a:srgbClr val="FFC000"/>
              </a:gs>
              <a:gs pos="0">
                <a:srgbClr val="C00000"/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矩形 6">
            <a:extLst>
              <a:ext uri="{FF2B5EF4-FFF2-40B4-BE49-F238E27FC236}">
                <a16:creationId xmlns:a16="http://schemas.microsoft.com/office/drawing/2014/main" id="{9F432D76-C9FF-1240-A567-CE912C13DCCC}"/>
              </a:ext>
            </a:extLst>
          </p:cNvPr>
          <p:cNvSpPr/>
          <p:nvPr/>
        </p:nvSpPr>
        <p:spPr>
          <a:xfrm>
            <a:off x="6741321" y="2077033"/>
            <a:ext cx="1561400" cy="42216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2933"/>
              </a:lnSpc>
            </a:pPr>
            <a:r>
              <a:rPr lang="zh-TW" altLang="en-US" sz="17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相簿瀏覽模式</a:t>
            </a:r>
            <a:endParaRPr lang="en-US" altLang="zh-CN" sz="1733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Google Shape;158;p22">
            <a:extLst>
              <a:ext uri="{FF2B5EF4-FFF2-40B4-BE49-F238E27FC236}">
                <a16:creationId xmlns:a16="http://schemas.microsoft.com/office/drawing/2014/main" id="{1F215F00-9253-9A4A-A5B5-86BE6D2DEAB9}"/>
              </a:ext>
            </a:extLst>
          </p:cNvPr>
          <p:cNvSpPr txBox="1"/>
          <p:nvPr/>
        </p:nvSpPr>
        <p:spPr>
          <a:xfrm>
            <a:off x="333430" y="4609206"/>
            <a:ext cx="1628973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TS-1273AU-RP</a:t>
            </a:r>
          </a:p>
        </p:txBody>
      </p:sp>
    </p:spTree>
    <p:extLst>
      <p:ext uri="{BB962C8B-B14F-4D97-AF65-F5344CB8AC3E}">
        <p14:creationId xmlns:p14="http://schemas.microsoft.com/office/powerpoint/2010/main" val="110577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C68FC2D-BD76-0C45-B691-6AF298DB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可擴充圖形顯示卡，新增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 HDMI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輸出</a:t>
            </a:r>
            <a:b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與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更順暢的影音轉檔跟播放效能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7F517AA-8376-5647-A333-7959D2E4F557}"/>
              </a:ext>
            </a:extLst>
          </p:cNvPr>
          <p:cNvSpPr/>
          <p:nvPr/>
        </p:nvSpPr>
        <p:spPr>
          <a:xfrm>
            <a:off x="609600" y="2413337"/>
            <a:ext cx="4898776" cy="2388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擴充顯示卡的圖形處理單元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GPU)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有強大的圖形與浮點運算功能，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TS-x73AU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具備 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插槽，可安裝無須額外供電的半高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low-profile)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圖形顯示卡來優化整體系統效能，顯示卡卓越的繪圖效能可帶來流暢的影音編輯工作流，以及順暢的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高畫質影像轉檔播放效能，提升 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影像處理與 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GPU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運算的加速需求。</a:t>
            </a:r>
          </a:p>
        </p:txBody>
      </p:sp>
      <p:pic>
        <p:nvPicPr>
          <p:cNvPr id="7" name="Picture 3" descr="\\10.64.2.86\Marketing\MarketingMaterials\素材\網頁設計標準化使用\feat-icon\feat-25.png">
            <a:extLst>
              <a:ext uri="{FF2B5EF4-FFF2-40B4-BE49-F238E27FC236}">
                <a16:creationId xmlns:a16="http://schemas.microsoft.com/office/drawing/2014/main" id="{4770D0D0-A658-3E4C-86F4-6930D3F63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488" y="4964557"/>
            <a:ext cx="665694" cy="665694"/>
          </a:xfrm>
          <a:prstGeom prst="rect">
            <a:avLst/>
          </a:prstGeom>
          <a:noFill/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AA8EC639-3D6B-3E44-8289-3330154234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919" y="5764120"/>
            <a:ext cx="1644833" cy="38436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61BBDF3-7A74-8C49-BBBA-8862C403C2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213" y="4742881"/>
            <a:ext cx="3102104" cy="203498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D84863D-B6D1-A446-85F7-89D2D1C6D5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0978" y="2408741"/>
            <a:ext cx="8634994" cy="162997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B19D5ED-9412-6840-B3F4-FB64215C8B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2527" y="4416598"/>
            <a:ext cx="8643445" cy="2454749"/>
          </a:xfrm>
          <a:prstGeom prst="rect">
            <a:avLst/>
          </a:prstGeom>
        </p:spPr>
      </p:pic>
      <p:sp>
        <p:nvSpPr>
          <p:cNvPr id="16" name="矩形: 圓角 11">
            <a:extLst>
              <a:ext uri="{FF2B5EF4-FFF2-40B4-BE49-F238E27FC236}">
                <a16:creationId xmlns:a16="http://schemas.microsoft.com/office/drawing/2014/main" id="{23FCB9CB-0479-9C40-B0D8-A950BDDBC3EF}"/>
              </a:ext>
            </a:extLst>
          </p:cNvPr>
          <p:cNvSpPr/>
          <p:nvPr/>
        </p:nvSpPr>
        <p:spPr>
          <a:xfrm>
            <a:off x="6070830" y="2464983"/>
            <a:ext cx="447277" cy="1513840"/>
          </a:xfrm>
          <a:prstGeom prst="roundRect">
            <a:avLst>
              <a:gd name="adj" fmla="val 0"/>
            </a:avLst>
          </a:prstGeom>
          <a:solidFill>
            <a:srgbClr val="FF9900">
              <a:alpha val="10000"/>
            </a:srgbClr>
          </a:solidFill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矩形: 圓角 20">
            <a:extLst>
              <a:ext uri="{FF2B5EF4-FFF2-40B4-BE49-F238E27FC236}">
                <a16:creationId xmlns:a16="http://schemas.microsoft.com/office/drawing/2014/main" id="{6D204836-F808-E245-9BC6-75888A32CEE0}"/>
              </a:ext>
            </a:extLst>
          </p:cNvPr>
          <p:cNvSpPr/>
          <p:nvPr/>
        </p:nvSpPr>
        <p:spPr>
          <a:xfrm>
            <a:off x="5901198" y="5114803"/>
            <a:ext cx="1710931" cy="1365341"/>
          </a:xfrm>
          <a:prstGeom prst="roundRect">
            <a:avLst>
              <a:gd name="adj" fmla="val 0"/>
            </a:avLst>
          </a:prstGeom>
          <a:solidFill>
            <a:srgbClr val="FF9900">
              <a:alpha val="10000"/>
            </a:srgbClr>
          </a:solidFill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箭號: 向右 12">
            <a:extLst>
              <a:ext uri="{FF2B5EF4-FFF2-40B4-BE49-F238E27FC236}">
                <a16:creationId xmlns:a16="http://schemas.microsoft.com/office/drawing/2014/main" id="{48A651BA-558C-D648-9A2C-C7BDEEE67E19}"/>
              </a:ext>
            </a:extLst>
          </p:cNvPr>
          <p:cNvSpPr/>
          <p:nvPr/>
        </p:nvSpPr>
        <p:spPr>
          <a:xfrm rot="10800000">
            <a:off x="5494317" y="2905516"/>
            <a:ext cx="841188" cy="627343"/>
          </a:xfrm>
          <a:prstGeom prst="rightArrow">
            <a:avLst/>
          </a:prstGeom>
          <a:gradFill>
            <a:gsLst>
              <a:gs pos="0">
                <a:srgbClr val="FF0000"/>
              </a:gs>
              <a:gs pos="52000">
                <a:srgbClr val="FF6E00">
                  <a:alpha val="63000"/>
                </a:srgbClr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箭號: 向右 22">
            <a:extLst>
              <a:ext uri="{FF2B5EF4-FFF2-40B4-BE49-F238E27FC236}">
                <a16:creationId xmlns:a16="http://schemas.microsoft.com/office/drawing/2014/main" id="{CF0D76EE-727C-D346-95A5-87734491BAEA}"/>
              </a:ext>
            </a:extLst>
          </p:cNvPr>
          <p:cNvSpPr/>
          <p:nvPr/>
        </p:nvSpPr>
        <p:spPr>
          <a:xfrm rot="10800000">
            <a:off x="5467339" y="5133027"/>
            <a:ext cx="841188" cy="627343"/>
          </a:xfrm>
          <a:prstGeom prst="rightArrow">
            <a:avLst/>
          </a:prstGeom>
          <a:gradFill>
            <a:gsLst>
              <a:gs pos="0">
                <a:srgbClr val="FF0000"/>
              </a:gs>
              <a:gs pos="52000">
                <a:srgbClr val="FF6E00">
                  <a:alpha val="63000"/>
                </a:srgbClr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箭號: 向右 23">
            <a:extLst>
              <a:ext uri="{FF2B5EF4-FFF2-40B4-BE49-F238E27FC236}">
                <a16:creationId xmlns:a16="http://schemas.microsoft.com/office/drawing/2014/main" id="{BB586573-E39D-8D45-A99E-C35524C33758}"/>
              </a:ext>
            </a:extLst>
          </p:cNvPr>
          <p:cNvSpPr/>
          <p:nvPr/>
        </p:nvSpPr>
        <p:spPr>
          <a:xfrm rot="10800000">
            <a:off x="5467339" y="5899016"/>
            <a:ext cx="841188" cy="627343"/>
          </a:xfrm>
          <a:prstGeom prst="rightArrow">
            <a:avLst/>
          </a:prstGeom>
          <a:gradFill>
            <a:gsLst>
              <a:gs pos="0">
                <a:srgbClr val="FF0000"/>
              </a:gs>
              <a:gs pos="52000">
                <a:srgbClr val="FF6E00">
                  <a:alpha val="63000"/>
                </a:srgbClr>
              </a:gs>
              <a:gs pos="100000">
                <a:srgbClr val="FFC0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C46BCB7C-2CA2-C64A-B1E6-0DED5107982D}"/>
              </a:ext>
            </a:extLst>
          </p:cNvPr>
          <p:cNvSpPr txBox="1"/>
          <p:nvPr/>
        </p:nvSpPr>
        <p:spPr>
          <a:xfrm>
            <a:off x="6071188" y="2012005"/>
            <a:ext cx="5783357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TS-873AU-RP &amp; TS-1273AU: 1 x PCIe 3.0 x8 </a:t>
            </a: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插槽</a:t>
            </a:r>
            <a:endParaRPr lang="en-US" altLang="zh-TW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C85F3FCF-A587-E044-9E4C-D814A9EAC336}"/>
              </a:ext>
            </a:extLst>
          </p:cNvPr>
          <p:cNvSpPr txBox="1"/>
          <p:nvPr/>
        </p:nvSpPr>
        <p:spPr>
          <a:xfrm>
            <a:off x="5748769" y="4016499"/>
            <a:ext cx="6290831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TS-1273AU-RP &amp; TS-1673AU-RP: 2 x PCIe 3.0 x4 </a:t>
            </a:r>
            <a:r>
              <a:rPr lang="zh-CN" alt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插槽</a:t>
            </a:r>
            <a:endParaRPr lang="en-US" altLang="zh-TW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A333B1AE-47A1-422E-BC0C-F785E69E761E}"/>
              </a:ext>
            </a:extLst>
          </p:cNvPr>
          <p:cNvSpPr/>
          <p:nvPr/>
        </p:nvSpPr>
        <p:spPr>
          <a:xfrm>
            <a:off x="0" y="1148142"/>
            <a:ext cx="12192000" cy="570985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00419-1EFB-0046-963E-BD588063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將</a:t>
            </a:r>
            <a:r>
              <a:rPr lang="zh-CN" altLang="en-US" sz="36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影音作品</a:t>
            </a:r>
            <a:r>
              <a:rPr lang="zh-TW" altLang="en-US" sz="360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串流至智慧電視與網路播放器做分享或展示</a:t>
            </a:r>
            <a:endParaRPr lang="en-US" sz="3600">
              <a:latin typeface="Arial" panose="020B0604020202020204" pitchFamily="34" charset="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B73D4AB-6061-4FBB-B4C7-691DDCB88DD2}"/>
              </a:ext>
            </a:extLst>
          </p:cNvPr>
          <p:cNvGrpSpPr/>
          <p:nvPr/>
        </p:nvGrpSpPr>
        <p:grpSpPr>
          <a:xfrm>
            <a:off x="3065366" y="3144917"/>
            <a:ext cx="2223484" cy="2368362"/>
            <a:chOff x="1245351" y="1476007"/>
            <a:chExt cx="2597088" cy="3025996"/>
          </a:xfrm>
        </p:grpSpPr>
        <p:sp>
          <p:nvSpPr>
            <p:cNvPr id="7" name="流程圖: 人工作業 6">
              <a:extLst>
                <a:ext uri="{FF2B5EF4-FFF2-40B4-BE49-F238E27FC236}">
                  <a16:creationId xmlns:a16="http://schemas.microsoft.com/office/drawing/2014/main" id="{20977FED-DF8A-4541-8B27-172A7147F80A}"/>
                </a:ext>
              </a:extLst>
            </p:cNvPr>
            <p:cNvSpPr/>
            <p:nvPr/>
          </p:nvSpPr>
          <p:spPr>
            <a:xfrm>
              <a:off x="1245351" y="1476007"/>
              <a:ext cx="2597088" cy="3025996"/>
            </a:xfrm>
            <a:prstGeom prst="flowChartManualOperation">
              <a:avLst/>
            </a:prstGeom>
            <a:gradFill>
              <a:gsLst>
                <a:gs pos="89000">
                  <a:srgbClr val="E36900">
                    <a:alpha val="0"/>
                  </a:srgbClr>
                </a:gs>
                <a:gs pos="34000">
                  <a:srgbClr val="FFC000"/>
                </a:gs>
                <a:gs pos="0">
                  <a:srgbClr val="C000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A22689-46C4-3241-86BB-7B3B42E2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5341" y="2163936"/>
              <a:ext cx="1621222" cy="1621222"/>
            </a:xfrm>
            <a:prstGeom prst="rect">
              <a:avLst/>
            </a:prstGeom>
          </p:spPr>
        </p:pic>
      </p:grpSp>
      <p:pic>
        <p:nvPicPr>
          <p:cNvPr id="14" name="圖形 13">
            <a:extLst>
              <a:ext uri="{FF2B5EF4-FFF2-40B4-BE49-F238E27FC236}">
                <a16:creationId xmlns:a16="http://schemas.microsoft.com/office/drawing/2014/main" id="{880B575B-31A7-438E-9A87-4224CBD6B8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481" y="3150202"/>
            <a:ext cx="1778795" cy="17710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940C4-EC77-9546-BEA8-945094800F9D}"/>
              </a:ext>
            </a:extLst>
          </p:cNvPr>
          <p:cNvSpPr txBox="1"/>
          <p:nvPr/>
        </p:nvSpPr>
        <p:spPr>
          <a:xfrm>
            <a:off x="4887355" y="4701417"/>
            <a:ext cx="1234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800" b="0" err="1">
                <a:solidFill>
                  <a:schemeClr val="tx1"/>
                </a:solidFill>
                <a:ea typeface="微軟正黑體" panose="020B0604030504040204" pitchFamily="34" charset="-120"/>
                <a:sym typeface="Arial" panose="020B0604020202020204" pitchFamily="34" charset="0"/>
              </a:rPr>
              <a:t>Qmedia</a:t>
            </a:r>
            <a:endParaRPr lang="en-US" sz="1800" b="0">
              <a:solidFill>
                <a:schemeClr val="tx1"/>
              </a:solidFill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EB0B1E39-D950-4FA6-B4FD-42D024AC2290}"/>
              </a:ext>
            </a:extLst>
          </p:cNvPr>
          <p:cNvSpPr txBox="1"/>
          <p:nvPr/>
        </p:nvSpPr>
        <p:spPr>
          <a:xfrm>
            <a:off x="5803255" y="5453379"/>
            <a:ext cx="1790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DLNA</a:t>
            </a:r>
            <a:r>
              <a:rPr lang="zh-TW" altLang="en-US" sz="1600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&amp;</a:t>
            </a:r>
            <a:r>
              <a:rPr lang="en-US" altLang="zh-CN" sz="1600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sz="1600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網路串流</a:t>
            </a:r>
            <a:endParaRPr lang="en-US" sz="1600" b="1">
              <a:solidFill>
                <a:srgbClr val="FFCC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E33450F1-82B4-4526-BE05-0C87E9A3BD80}"/>
              </a:ext>
            </a:extLst>
          </p:cNvPr>
          <p:cNvCxnSpPr>
            <a:cxnSpLocks/>
          </p:cNvCxnSpPr>
          <p:nvPr/>
        </p:nvCxnSpPr>
        <p:spPr>
          <a:xfrm>
            <a:off x="4952144" y="5951375"/>
            <a:ext cx="2717385" cy="0"/>
          </a:xfrm>
          <a:prstGeom prst="straightConnector1">
            <a:avLst/>
          </a:prstGeom>
          <a:noFill/>
          <a:ln w="28575">
            <a:gradFill>
              <a:gsLst>
                <a:gs pos="0">
                  <a:srgbClr val="FF0000">
                    <a:lumMod val="100000"/>
                  </a:srgbClr>
                </a:gs>
                <a:gs pos="100000">
                  <a:srgbClr val="FFC000"/>
                </a:gs>
              </a:gsLst>
              <a:lin ang="2700000" scaled="0"/>
            </a:gradFill>
            <a:headEnd type="non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0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B38C86-A837-6A41-8D3E-9716D7A4DC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529" y="1472400"/>
            <a:ext cx="3801793" cy="2138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B39E367-9BF9-CC4A-AF19-9DBAE6858DA6}"/>
              </a:ext>
            </a:extLst>
          </p:cNvPr>
          <p:cNvSpPr txBox="1"/>
          <p:nvPr/>
        </p:nvSpPr>
        <p:spPr>
          <a:xfrm>
            <a:off x="794529" y="2107726"/>
            <a:ext cx="6000348" cy="12878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使用遙控器的直覺操作
多種類別與排序方式例如標題、日期、評分等
篩選與關鍵字快速搜尋</a:t>
            </a:r>
            <a:endParaRPr lang="zh-CN" altLang="en-US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E915514-8A5F-9348-BBB2-93233403DF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904" y="2657339"/>
            <a:ext cx="3780324" cy="2126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Shape 524">
            <a:extLst>
              <a:ext uri="{FF2B5EF4-FFF2-40B4-BE49-F238E27FC236}">
                <a16:creationId xmlns:a16="http://schemas.microsoft.com/office/drawing/2014/main" id="{81895EC7-6BCF-4DEE-9E98-13CC2BB527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70254" y="3962277"/>
            <a:ext cx="4656687" cy="30427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845DA96-5812-404A-AEB4-8516B75820F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32" y="4124900"/>
            <a:ext cx="3808919" cy="2142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EEFF0C9-A203-4BD8-BCF8-16A05C0699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6206" y="7417302"/>
            <a:ext cx="5147172" cy="420721"/>
          </a:xfrm>
          <a:prstGeom prst="rect">
            <a:avLst/>
          </a:prstGeom>
        </p:spPr>
      </p:pic>
      <p:sp>
        <p:nvSpPr>
          <p:cNvPr id="24" name="Google Shape;158;p22">
            <a:extLst>
              <a:ext uri="{FF2B5EF4-FFF2-40B4-BE49-F238E27FC236}">
                <a16:creationId xmlns:a16="http://schemas.microsoft.com/office/drawing/2014/main" id="{D9E4DDFC-E791-1144-8879-F850431CF56B}"/>
              </a:ext>
            </a:extLst>
          </p:cNvPr>
          <p:cNvSpPr txBox="1"/>
          <p:nvPr/>
        </p:nvSpPr>
        <p:spPr>
          <a:xfrm>
            <a:off x="279832" y="4879811"/>
            <a:ext cx="1792909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TS-1273AU-RP</a:t>
            </a:r>
          </a:p>
        </p:txBody>
      </p:sp>
      <p:pic>
        <p:nvPicPr>
          <p:cNvPr id="25" name="圖片 24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FC7481A9-7B20-7544-957A-4B64ED2B79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09382" y="5296556"/>
            <a:ext cx="9443484" cy="168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23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684F1-E37C-FF4E-88FE-60F1943F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4C/8T 2.2GHz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讓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Virtualization Station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虛擬機器工作站</a:t>
            </a:r>
            <a:b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一機多用途更如虎添翼，執行更多虛擬機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!</a:t>
            </a:r>
            <a:endParaRPr lang="zh-TW" altLang="en-US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B4C9598-C693-1741-AEA1-082C48790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337184"/>
            <a:ext cx="6096000" cy="357013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291DE47-6C2C-294D-8CD4-A57C077C545A}"/>
              </a:ext>
            </a:extLst>
          </p:cNvPr>
          <p:cNvSpPr/>
          <p:nvPr/>
        </p:nvSpPr>
        <p:spPr>
          <a:xfrm>
            <a:off x="609600" y="2321521"/>
            <a:ext cx="4733365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350"/>
              </a:lnSpc>
            </a:pPr>
            <a:r>
              <a:rPr lang="en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Virtualization Station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允許您在 </a:t>
            </a:r>
            <a:r>
              <a:rPr lang="en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上建立虛擬機器來安裝 </a:t>
            </a:r>
            <a:r>
              <a:rPr lang="en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</a:t>
            </a:r>
            <a:r>
              <a:rPr lang="zh-TW" altLang="en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</a:t>
            </a:r>
            <a:r>
              <a:rPr lang="zh-TW" altLang="en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UNIX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及 </a:t>
            </a:r>
            <a:r>
              <a:rPr lang="en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Android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等作業系統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6CDE0A-49E8-4166-A721-802D4C4DBF46}"/>
              </a:ext>
            </a:extLst>
          </p:cNvPr>
          <p:cNvSpPr/>
          <p:nvPr/>
        </p:nvSpPr>
        <p:spPr>
          <a:xfrm>
            <a:off x="610332" y="3473681"/>
            <a:ext cx="4830137" cy="263149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0975" indent="-180975">
              <a:lnSpc>
                <a:spcPts val="23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</a:t>
            </a:r>
            <a:r>
              <a:rPr lang="zh-TW" altLang="en-US" sz="24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遠端桌面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的方式來操作虛擬機器
虛擬機器匯入匯出
輕鬆建立 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備份和還原工作或系統緩照
虛擬交換器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支援多種網路模式
支援 </a:t>
            </a: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裝置連入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975" indent="-180975">
              <a:lnSpc>
                <a:spcPts val="23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支援外接顯卡的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</a:p>
          <a:p>
            <a:pPr>
              <a:lnSpc>
                <a:spcPts val="2300"/>
              </a:lnSpc>
              <a:spcBef>
                <a:spcPts val="200"/>
              </a:spcBef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  </a:t>
            </a:r>
            <a:r>
              <a:rPr lang="en-US" altLang="zh-TW" sz="24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GPU passthrough </a:t>
            </a:r>
          </a:p>
          <a:p>
            <a:pPr>
              <a:lnSpc>
                <a:spcPts val="2300"/>
              </a:lnSpc>
              <a:spcBef>
                <a:spcPts val="200"/>
              </a:spcBef>
            </a:pP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 </a:t>
            </a:r>
            <a:r>
              <a:rPr lang="zh-CN" altLang="en-US" sz="2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讓</a:t>
            </a:r>
            <a:r>
              <a:rPr lang="en-US" altLang="zh-CN" sz="2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VM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也獲得圖形應用加速</a:t>
            </a:r>
            <a:endParaRPr lang="zh-TW" sz="2000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5" name="圖片 4" hidden="1">
            <a:extLst>
              <a:ext uri="{FF2B5EF4-FFF2-40B4-BE49-F238E27FC236}">
                <a16:creationId xmlns:a16="http://schemas.microsoft.com/office/drawing/2014/main" id="{B5145C5C-AEAF-0D42-98D1-6DB87EE77B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626" y="5189718"/>
            <a:ext cx="1232719" cy="127522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4393CB1-5639-49C7-8CBF-93A408E3B0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970885"/>
            <a:ext cx="1032826" cy="106844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5C440E4B-8E8B-4320-9820-E9DA0BCA6C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818" y="1895395"/>
            <a:ext cx="1194938" cy="119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32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 hidden="1">
            <a:extLst>
              <a:ext uri="{FF2B5EF4-FFF2-40B4-BE49-F238E27FC236}">
                <a16:creationId xmlns:a16="http://schemas.microsoft.com/office/drawing/2014/main" id="{5DF07548-BD33-4CF8-94CA-3E91D25FB5E3}"/>
              </a:ext>
            </a:extLst>
          </p:cNvPr>
          <p:cNvSpPr/>
          <p:nvPr/>
        </p:nvSpPr>
        <p:spPr>
          <a:xfrm rot="5400000">
            <a:off x="5290703" y="-3662443"/>
            <a:ext cx="1538022" cy="1211943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19500">
                  <a:alpha val="0"/>
                </a:srgbClr>
              </a:gs>
              <a:gs pos="44000">
                <a:srgbClr val="D43C00"/>
              </a:gs>
              <a:gs pos="100000">
                <a:srgbClr val="F19500">
                  <a:alpha val="0"/>
                </a:srgbClr>
              </a:gs>
              <a:gs pos="58000">
                <a:srgbClr val="E36900"/>
              </a:gs>
              <a:gs pos="79000">
                <a:srgbClr val="FFC000"/>
              </a:gs>
              <a:gs pos="25000">
                <a:srgbClr val="C00000"/>
              </a:gs>
            </a:gsLst>
            <a:lin ang="54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1C70B5C-2B32-4122-BFD6-FE0BE5004D84}"/>
              </a:ext>
            </a:extLst>
          </p:cNvPr>
          <p:cNvSpPr/>
          <p:nvPr/>
        </p:nvSpPr>
        <p:spPr>
          <a:xfrm rot="5400000">
            <a:off x="8107162" y="100086"/>
            <a:ext cx="1070700" cy="6767678"/>
          </a:xfrm>
          <a:prstGeom prst="roundRect">
            <a:avLst>
              <a:gd name="adj" fmla="val 0"/>
            </a:avLst>
          </a:prstGeom>
          <a:gradFill>
            <a:gsLst>
              <a:gs pos="40000">
                <a:srgbClr val="071B1A"/>
              </a:gs>
              <a:gs pos="100000">
                <a:srgbClr val="2FB3AB"/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" name="圖片 9" descr="Image 5.png">
            <a:extLst>
              <a:ext uri="{FF2B5EF4-FFF2-40B4-BE49-F238E27FC236}">
                <a16:creationId xmlns:a16="http://schemas.microsoft.com/office/drawing/2014/main" id="{2AB8FDCA-2522-C948-97FA-FA78FDCAE3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64" y="2948839"/>
            <a:ext cx="8572560" cy="397899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5B89A272-2A50-ED4D-8BAC-BF3BA295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四核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 x86 +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最大擴充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0">
                <a:latin typeface="Arial" panose="020B0604020202020204" pitchFamily="34" charset="0"/>
                <a:sym typeface="Arial" panose="020B0604020202020204" pitchFamily="34" charset="0"/>
              </a:rPr>
              <a:t>64 GB RAM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，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最適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創意無極限的</a:t>
            </a:r>
            <a:b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軟體容器工作站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3600" b="0">
                <a:latin typeface="Arial" panose="020B0604020202020204" pitchFamily="34" charset="0"/>
                <a:sym typeface="Arial" panose="020B0604020202020204" pitchFamily="34" charset="0"/>
              </a:rPr>
              <a:t>(Container Station</a:t>
            </a:r>
            <a:r>
              <a:rPr lang="en-US" altLang="zh-TW" b="0">
                <a:latin typeface="Arial" panose="020B0604020202020204" pitchFamily="34" charset="0"/>
                <a:sym typeface="Arial" panose="020B0604020202020204" pitchFamily="34" charset="0"/>
              </a:rPr>
              <a:t>)</a:t>
            </a:r>
            <a:endParaRPr lang="zh-TW" altLang="en-US" b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圖片 4" descr="Image 8.png">
            <a:extLst>
              <a:ext uri="{FF2B5EF4-FFF2-40B4-BE49-F238E27FC236}">
                <a16:creationId xmlns:a16="http://schemas.microsoft.com/office/drawing/2014/main" id="{D1345755-82E5-764E-B4A6-A0FFA0F912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1341" y="3784948"/>
            <a:ext cx="5135010" cy="3166787"/>
          </a:xfrm>
          <a:prstGeom prst="roundRect">
            <a:avLst>
              <a:gd name="adj" fmla="val 2542"/>
            </a:avLst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679C3ED-9C0C-614D-A30D-3BF0F4DCEC21}"/>
              </a:ext>
            </a:extLst>
          </p:cNvPr>
          <p:cNvSpPr txBox="1">
            <a:spLocks/>
          </p:cNvSpPr>
          <p:nvPr/>
        </p:nvSpPr>
        <p:spPr>
          <a:xfrm>
            <a:off x="7084039" y="1927710"/>
            <a:ext cx="3805261" cy="8060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239994" indent="-457189">
              <a:defRPr/>
            </a:pP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匯入匯出容器輕鬆轉移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39178" indent="-239178" defTabSz="1219170">
              <a:buFont typeface="Arial" pitchFamily="34" charset="0"/>
              <a:buChar char="•"/>
              <a:defRPr/>
            </a:pP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由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或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匯入映像檔或容器</a:t>
            </a:r>
            <a:endParaRPr lang="en-US" altLang="zh-TW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39178" indent="-239178" defTabSz="1219170">
              <a:buFont typeface="Arial" pitchFamily="34" charset="0"/>
              <a:buChar char="•"/>
              <a:defRPr/>
            </a:pP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可匯出映像檔或容器至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做備份</a:t>
            </a:r>
            <a:endParaRPr lang="en-US" altLang="zh-TW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39994" indent="-457189" defTabSz="1219170">
              <a:buFont typeface="Arial" pitchFamily="34" charset="0"/>
              <a:buChar char="•"/>
              <a:defRPr/>
            </a:pPr>
            <a:endParaRPr lang="zh-TW" altLang="en-US" sz="1867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1005C24-6322-E740-AAAE-33E91B36F025}"/>
              </a:ext>
            </a:extLst>
          </p:cNvPr>
          <p:cNvSpPr txBox="1">
            <a:spLocks/>
          </p:cNvSpPr>
          <p:nvPr/>
        </p:nvSpPr>
        <p:spPr>
          <a:xfrm>
            <a:off x="8847667" y="3041370"/>
            <a:ext cx="3379503" cy="58575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239994" indent="-457189" defTabSz="1219170">
              <a:defRPr/>
            </a:pPr>
            <a:r>
              <a:rPr lang="zh-TW" altLang="en-US" b="1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內建 </a:t>
            </a:r>
            <a:r>
              <a:rPr lang="en-US" altLang="zh-TW" b="1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Docker</a:t>
            </a:r>
            <a:r>
              <a:rPr lang="en-US" altLang="zh-TW" b="1" baseline="30000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®</a:t>
            </a:r>
            <a:r>
              <a:rPr lang="en-US" altLang="zh-TW" b="1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Hub</a:t>
            </a:r>
            <a:r>
              <a:rPr lang="zh-TW" altLang="en-US" b="1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線上市集</a:t>
            </a:r>
            <a:endParaRPr lang="en-US" altLang="zh-TW" sz="1867" b="1">
              <a:solidFill>
                <a:srgbClr val="FFCC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39994" indent="-457189" defTabSz="1219170">
              <a:defRPr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直接搜尋、隨選下載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A1461536-5F03-384B-AF8D-4D302CDE46EA}"/>
              </a:ext>
            </a:extLst>
          </p:cNvPr>
          <p:cNvSpPr txBox="1">
            <a:spLocks/>
          </p:cNvSpPr>
          <p:nvPr/>
        </p:nvSpPr>
        <p:spPr>
          <a:xfrm>
            <a:off x="1302700" y="1927710"/>
            <a:ext cx="5034445" cy="8060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239994" indent="-457189" defTabSz="1219170">
              <a:defRPr/>
            </a:pP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人工智慧、物聯網、及常用容器推薦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30712" lvl="1" indent="-230712" defTabSz="121917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一鍵安裝精靈，幫助您快速設定參數並建立容器</a:t>
            </a:r>
            <a:endParaRPr lang="en-US" altLang="zh-TW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39178" indent="-239178" defTabSz="1219170">
              <a:buFont typeface="Arial" pitchFamily="34" charset="0"/>
              <a:buChar char="•"/>
              <a:defRPr/>
            </a:pP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 </a:t>
            </a: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Docker Compose YAML </a:t>
            </a:r>
            <a:r>
              <a:rPr lang="zh-TW" altLang="en-US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格式建立應用程式</a:t>
            </a:r>
          </a:p>
        </p:txBody>
      </p:sp>
    </p:spTree>
    <p:extLst>
      <p:ext uri="{BB962C8B-B14F-4D97-AF65-F5344CB8AC3E}">
        <p14:creationId xmlns:p14="http://schemas.microsoft.com/office/powerpoint/2010/main" val="397606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>
            <a:extLst>
              <a:ext uri="{FF2B5EF4-FFF2-40B4-BE49-F238E27FC236}">
                <a16:creationId xmlns:a16="http://schemas.microsoft.com/office/drawing/2014/main" id="{96D94293-948A-496D-AA99-42F268E656C9}"/>
              </a:ext>
            </a:extLst>
          </p:cNvPr>
          <p:cNvSpPr/>
          <p:nvPr/>
        </p:nvSpPr>
        <p:spPr>
          <a:xfrm rot="16200000">
            <a:off x="5700222" y="380988"/>
            <a:ext cx="780692" cy="12181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err="1">
                <a:latin typeface="Arial" panose="020B0604020202020204" pitchFamily="34" charset="0"/>
                <a:sym typeface="Arial" panose="020B0604020202020204" pitchFamily="34" charset="0"/>
              </a:rPr>
              <a:t>HybridMount</a:t>
            </a:r>
            <a:r>
              <a:rPr lang="en-US" altLang="zh-TW" sz="34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sz="3400">
                <a:latin typeface="Arial" panose="020B0604020202020204" pitchFamily="34" charset="0"/>
                <a:sym typeface="Arial" panose="020B0604020202020204" pitchFamily="34" charset="0"/>
              </a:rPr>
              <a:t>無縫掛載雲空間，</a:t>
            </a:r>
            <a:r>
              <a:rPr lang="en-US" altLang="zh-TW" sz="3400">
                <a:latin typeface="Arial" panose="020B0604020202020204" pitchFamily="34" charset="0"/>
                <a:sym typeface="Arial" panose="020B0604020202020204" pitchFamily="34" charset="0"/>
              </a:rPr>
              <a:t>兩</a:t>
            </a:r>
            <a:r>
              <a:rPr lang="zh-TW" altLang="en-US" sz="3400">
                <a:latin typeface="Arial" panose="020B0604020202020204" pitchFamily="34" charset="0"/>
                <a:sym typeface="Arial" panose="020B0604020202020204" pitchFamily="34" charset="0"/>
              </a:rPr>
              <a:t>種彈性存取模式</a:t>
            </a:r>
          </a:p>
        </p:txBody>
      </p:sp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1E3B0E68-6A0A-4C27-BB48-D66224548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39039"/>
              </p:ext>
            </p:extLst>
          </p:nvPr>
        </p:nvGraphicFramePr>
        <p:xfrm>
          <a:off x="1023453" y="1661103"/>
          <a:ext cx="8299213" cy="4385938"/>
        </p:xfrm>
        <a:graphic>
          <a:graphicData uri="http://schemas.openxmlformats.org/drawingml/2006/table">
            <a:tbl>
              <a:tblPr firstRow="1" bandRow="1"/>
              <a:tblGrid>
                <a:gridCol w="2137889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921685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3239639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58043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8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7999" marR="107999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00">
                          <a:srgbClr val="D44100"/>
                        </a:gs>
                        <a:gs pos="0">
                          <a:srgbClr val="C50E00"/>
                        </a:gs>
                        <a:gs pos="100000">
                          <a:srgbClr val="FFCC00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af-ZA" altLang="zh-TW" sz="1800" b="1" kern="1200" noProof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File Station</a:t>
                      </a:r>
                      <a:r>
                        <a:rPr lang="zh-TW" altLang="en-US" sz="1800" b="1" kern="1200" noProof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掛載</a:t>
                      </a:r>
                      <a:endParaRPr lang="zh-TW" altLang="en-US" sz="18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75786" marR="75786" marT="40495" marB="404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00">
                          <a:srgbClr val="D44100"/>
                        </a:gs>
                        <a:gs pos="0">
                          <a:srgbClr val="C50E00"/>
                        </a:gs>
                        <a:gs pos="100000">
                          <a:srgbClr val="FFCC00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altLang="en-US" sz="1800" b="1" kern="1200" noProof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檔案型雲網關</a:t>
                      </a:r>
                      <a:endParaRPr lang="zh-TW" altLang="en-US" sz="18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78943" marR="78943" marT="168731" marB="168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54000">
                          <a:srgbClr val="D44100"/>
                        </a:gs>
                        <a:gs pos="0">
                          <a:srgbClr val="C50E00"/>
                        </a:gs>
                        <a:gs pos="100000">
                          <a:srgbClr val="FFCC00"/>
                        </a:gs>
                      </a:gsLst>
                      <a:lin ang="27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6772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設置方法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建立</a:t>
                      </a:r>
                      <a:r>
                        <a:rPr lang="en-US" altLang="zh-TW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File Station </a:t>
                      </a:r>
                    </a:p>
                    <a:p>
                      <a:pPr algn="ctr" fontAlgn="ctr"/>
                      <a:r>
                        <a:rPr lang="zh-CN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雲端掛載模式</a:t>
                      </a:r>
                      <a:endParaRPr lang="zh-TW" altLang="en-US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選擇檔案型雲網關模式</a:t>
                      </a:r>
                      <a:b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</a:br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並配置快取空間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6772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掛載數量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無限制</a:t>
                      </a:r>
                      <a:endParaRPr lang="en-US" altLang="zh-TW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可掛載無限個雲端服務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 </a:t>
                      </a:r>
                      <a:r>
                        <a:rPr lang="zh-TW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個永久免費的</a:t>
                      </a:r>
                      <a:r>
                        <a:rPr lang="zh-TW" altLang="en-US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網關</a:t>
                      </a:r>
                      <a:r>
                        <a:rPr lang="zh-TW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授權</a:t>
                      </a:r>
                      <a:endParaRPr lang="en-US" altLang="zh-TW" sz="1400" b="0" i="0" u="none" strike="noStrike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可依需求購置額外授權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4342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存取體驗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存取速度取決於網際網路速度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快取機制大幅減少讀寫等待時間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4342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於 </a:t>
                      </a:r>
                      <a:r>
                        <a:rPr lang="af-ZA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File Station</a:t>
                      </a:r>
                      <a:r>
                        <a:rPr lang="af-ZA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存取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6772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透過 </a:t>
                      </a:r>
                      <a:r>
                        <a:rPr lang="af-ZA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SMB / NFS / AFP </a:t>
                      </a:r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存取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不支援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支援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4342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同步機制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每次瀏覽時需重新與雲端同步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定期同步，可快速瀏覽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4342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 Apps </a:t>
                      </a:r>
                      <a:r>
                        <a:rPr lang="zh-CN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檔案管理</a:t>
                      </a:r>
                      <a:endParaRPr lang="zh-TW" altLang="en-US" sz="1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不支援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  </a:t>
                      </a:r>
                      <a:r>
                        <a:rPr lang="zh-TW" altLang="en-US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 </a:t>
                      </a:r>
                      <a:r>
                        <a:rPr lang="en-US" altLang="zh-TW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TW" altLang="en-US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TW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                                   ...</a:t>
                      </a:r>
                      <a:endParaRPr lang="zh-TW" altLang="en-US" sz="1400" b="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9646603" y="2678129"/>
            <a:ext cx="2231986" cy="3500964"/>
            <a:chOff x="9960014" y="1888151"/>
            <a:chExt cx="2231986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GB" sz="1013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4" y="3205476"/>
              <a:ext cx="72442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NAS</a:t>
              </a:r>
              <a:r>
                <a:rPr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</a:p>
            <a:p>
              <a:r>
                <a:rPr lang="zh-TW" altLang="en-US" sz="105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快取空間</a:t>
              </a:r>
              <a:endParaRPr lang="en-GB" altLang="zh-TW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401839" y="3675153"/>
              <a:ext cx="344966" cy="320007"/>
              <a:chOff x="3597555" y="5275450"/>
              <a:chExt cx="818434" cy="759219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597555" y="5487018"/>
                <a:ext cx="818434" cy="547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178"/>
                <a:r>
                  <a:rPr lang="en-US" altLang="zh-TW" sz="450">
                    <a:solidFill>
                      <a:srgbClr val="1FC93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META</a:t>
                </a:r>
              </a:p>
              <a:p>
                <a:pPr algn="ctr" defTabSz="457178"/>
                <a:r>
                  <a:rPr lang="en-US" altLang="zh-TW" sz="450">
                    <a:solidFill>
                      <a:srgbClr val="1FC93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DATA</a:t>
                </a:r>
                <a:endParaRPr lang="en-GB" sz="450">
                  <a:solidFill>
                    <a:srgbClr val="1FC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3" y="2585036"/>
              <a:ext cx="8797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78"/>
              <a:r>
                <a:rPr lang="zh-CN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網際網路</a:t>
              </a:r>
              <a:endParaRPr lang="en-GB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3" y="2364591"/>
              <a:ext cx="532981" cy="220471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r>
                <a:rPr lang="zh-CN" altLang="en-US" sz="105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較慢</a:t>
              </a:r>
              <a:endParaRPr lang="zh-TW" altLang="en-US" sz="105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5"/>
              <a:ext cx="835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78"/>
              <a:r>
                <a:rPr lang="zh-CN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區域網路</a:t>
              </a:r>
              <a:endParaRPr lang="en-GB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524636" cy="209775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r>
                <a:rPr lang="zh-TW" altLang="en-US" sz="105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較快</a:t>
              </a: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614" y="1350972"/>
            <a:ext cx="750627" cy="750627"/>
          </a:xfrm>
          <a:prstGeom prst="rect">
            <a:avLst/>
          </a:prstGeom>
        </p:spPr>
      </p:pic>
      <p:pic>
        <p:nvPicPr>
          <p:cNvPr id="6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D05F7278-E29A-DF43-956F-1207A0A17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37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517529BD-F712-E448-ADF9-B2BF1EEF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415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4692559-EF33-4AF7-B125-F73B63586A26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894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 descr="一張含有 時鐘 的圖片&#10;&#10;自動產生的描述">
            <a:extLst>
              <a:ext uri="{FF2B5EF4-FFF2-40B4-BE49-F238E27FC236}">
                <a16:creationId xmlns:a16="http://schemas.microsoft.com/office/drawing/2014/main" id="{386906F1-37C7-41A4-8E73-9B1915221DC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373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3781216" y="6175007"/>
            <a:ext cx="512057" cy="512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4379867" y="6378761"/>
            <a:ext cx="381687" cy="35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101" y="6390542"/>
            <a:ext cx="335901" cy="24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710" y="6194621"/>
            <a:ext cx="391841" cy="391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1208482" y="6362574"/>
            <a:ext cx="406139" cy="305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506247" y="6312094"/>
            <a:ext cx="534355" cy="397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3326753" y="6350784"/>
            <a:ext cx="422062" cy="422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769" y="6271843"/>
            <a:ext cx="350040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6314445" y="6247487"/>
            <a:ext cx="361198" cy="361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7499930" y="6206532"/>
            <a:ext cx="511807" cy="511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8842779" y="6324866"/>
            <a:ext cx="370932" cy="370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326" y="6270858"/>
            <a:ext cx="358805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8117953" y="6337225"/>
            <a:ext cx="430037" cy="22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877763" y="6278911"/>
            <a:ext cx="458625" cy="3955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988921" y="6285751"/>
            <a:ext cx="590941" cy="231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9457139" y="6279868"/>
            <a:ext cx="350040" cy="33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33AD9E4-564C-F242-B48E-7B72EADC3EAA}"/>
              </a:ext>
            </a:extLst>
          </p:cNvPr>
          <p:cNvSpPr/>
          <p:nvPr/>
        </p:nvSpPr>
        <p:spPr>
          <a:xfrm>
            <a:off x="9627771" y="1889266"/>
            <a:ext cx="2212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indent="-179388" fontAlgn="ctr"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多方線上協作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9388" indent="-179388" fontAlgn="ctr"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檔案層級資料分析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14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矩形: 圓角 191">
            <a:extLst>
              <a:ext uri="{FF2B5EF4-FFF2-40B4-BE49-F238E27FC236}">
                <a16:creationId xmlns:a16="http://schemas.microsoft.com/office/drawing/2014/main" id="{C166B43C-0480-4CC1-8265-7F5F2E074124}"/>
              </a:ext>
            </a:extLst>
          </p:cNvPr>
          <p:cNvSpPr/>
          <p:nvPr/>
        </p:nvSpPr>
        <p:spPr>
          <a:xfrm>
            <a:off x="0" y="1751458"/>
            <a:ext cx="12293600" cy="5179196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4696C">
                  <a:alpha val="78000"/>
                </a:srgbClr>
              </a:gs>
              <a:gs pos="100000">
                <a:srgbClr val="676C6F">
                  <a:alpha val="21000"/>
                </a:srgbClr>
              </a:gs>
            </a:gsLst>
            <a:lin ang="16200000" scaled="0"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0" name="矩形: 圓角 289">
            <a:extLst>
              <a:ext uri="{FF2B5EF4-FFF2-40B4-BE49-F238E27FC236}">
                <a16:creationId xmlns:a16="http://schemas.microsoft.com/office/drawing/2014/main" id="{3D67FEBD-85CC-4318-A715-8BB8B1D90A70}"/>
              </a:ext>
            </a:extLst>
          </p:cNvPr>
          <p:cNvSpPr/>
          <p:nvPr/>
        </p:nvSpPr>
        <p:spPr>
          <a:xfrm>
            <a:off x="5811654" y="2049537"/>
            <a:ext cx="3657399" cy="4327098"/>
          </a:xfrm>
          <a:prstGeom prst="roundRect">
            <a:avLst>
              <a:gd name="adj" fmla="val 1572"/>
            </a:avLst>
          </a:prstGeom>
          <a:noFill/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2446890A-EF59-4683-A872-F5B5E2EB2F0A}"/>
              </a:ext>
            </a:extLst>
          </p:cNvPr>
          <p:cNvSpPr/>
          <p:nvPr/>
        </p:nvSpPr>
        <p:spPr>
          <a:xfrm>
            <a:off x="5811654" y="2054748"/>
            <a:ext cx="3637303" cy="637383"/>
          </a:xfrm>
          <a:prstGeom prst="round2SameRect">
            <a:avLst>
              <a:gd name="adj1" fmla="val 850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8" name="矩形: 圓角 417">
            <a:extLst>
              <a:ext uri="{FF2B5EF4-FFF2-40B4-BE49-F238E27FC236}">
                <a16:creationId xmlns:a16="http://schemas.microsoft.com/office/drawing/2014/main" id="{995C5C68-3015-4460-B61A-895EAA936053}"/>
              </a:ext>
            </a:extLst>
          </p:cNvPr>
          <p:cNvSpPr/>
          <p:nvPr/>
        </p:nvSpPr>
        <p:spPr>
          <a:xfrm rot="16200000" flipH="1">
            <a:off x="8999685" y="3906178"/>
            <a:ext cx="3128300" cy="1812613"/>
          </a:xfrm>
          <a:prstGeom prst="roundRect">
            <a:avLst>
              <a:gd name="adj" fmla="val 4303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6" name="矩形: 圓角化對角角落 415">
            <a:extLst>
              <a:ext uri="{FF2B5EF4-FFF2-40B4-BE49-F238E27FC236}">
                <a16:creationId xmlns:a16="http://schemas.microsoft.com/office/drawing/2014/main" id="{42C93494-F8CF-4530-9BD4-282968CDD921}"/>
              </a:ext>
            </a:extLst>
          </p:cNvPr>
          <p:cNvSpPr/>
          <p:nvPr/>
        </p:nvSpPr>
        <p:spPr>
          <a:xfrm>
            <a:off x="9714489" y="3478117"/>
            <a:ext cx="2042160" cy="2898514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1" name="文字方塊 290">
            <a:extLst>
              <a:ext uri="{FF2B5EF4-FFF2-40B4-BE49-F238E27FC236}">
                <a16:creationId xmlns:a16="http://schemas.microsoft.com/office/drawing/2014/main" id="{A9E19C3B-671B-457C-8214-5E0CEC859630}"/>
              </a:ext>
            </a:extLst>
          </p:cNvPr>
          <p:cNvSpPr txBox="1"/>
          <p:nvPr/>
        </p:nvSpPr>
        <p:spPr>
          <a:xfrm>
            <a:off x="5791558" y="2127470"/>
            <a:ext cx="36862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VJBOD Cloud Gateway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LUN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資料上雲與大型資料庫雲端備份利器：</a:t>
            </a:r>
            <a:br>
              <a:rPr lang="en-US" altLang="zh-CN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VJBOD cloud 區塊型雲網關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9533323-6A60-426D-897A-1EFB696DC44D}"/>
              </a:ext>
            </a:extLst>
          </p:cNvPr>
          <p:cNvGrpSpPr/>
          <p:nvPr/>
        </p:nvGrpSpPr>
        <p:grpSpPr>
          <a:xfrm>
            <a:off x="7715669" y="5541246"/>
            <a:ext cx="1407224" cy="533876"/>
            <a:chOff x="7884633" y="5312644"/>
            <a:chExt cx="1407224" cy="533876"/>
          </a:xfrm>
        </p:grpSpPr>
        <p:sp>
          <p:nvSpPr>
            <p:cNvPr id="130" name="文字方塊 129">
              <a:extLst>
                <a:ext uri="{FF2B5EF4-FFF2-40B4-BE49-F238E27FC236}">
                  <a16:creationId xmlns:a16="http://schemas.microsoft.com/office/drawing/2014/main" id="{B68F6260-F3F2-4ADD-83D8-1202B0E3BE4E}"/>
                </a:ext>
              </a:extLst>
            </p:cNvPr>
            <p:cNvSpPr txBox="1"/>
            <p:nvPr/>
          </p:nvSpPr>
          <p:spPr>
            <a:xfrm>
              <a:off x="8715818" y="5461290"/>
              <a:ext cx="576039" cy="307777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131" name="圖形 152">
              <a:extLst>
                <a:ext uri="{FF2B5EF4-FFF2-40B4-BE49-F238E27FC236}">
                  <a16:creationId xmlns:a16="http://schemas.microsoft.com/office/drawing/2014/main" id="{952873CE-8FE1-4AEA-8B41-FC705E37E2E6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08F926E4-87F1-423C-94EB-3EA7C438A3C3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E16C225B-A1B8-4B2C-BD96-08325DA08C8B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07CAA1C4-07CF-4C32-B1C9-6480EF83FC46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A55E68C5-F30E-4F3C-9A77-0E7B6079A1B3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3ACDA93F-1120-4813-8152-47438181D1A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B542BC1B-E3D2-4A3F-B94A-1BC13F5F24CB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DCDC7D08-75DE-46A8-9D8C-5984368A275D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570CE798-12A6-40EE-A2E8-9F084C0306C8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9F6B50A4-646C-4465-BC19-51CD8A5C499A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C3E48B94-CE24-493D-BBBC-FC29DC37D3EC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130B5AF4-C2A9-4EBE-BB52-F6BCFE7F3BB4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E7348B41-FD63-4F27-A8FB-AED41E2C8903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2B9B3A50-E569-4DA4-9EB7-D8CC5B2110EF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EB27ED5-F50D-4C09-924F-D7946653319E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5" name="手繪多邊形: 圖案 134">
              <a:extLst>
                <a:ext uri="{FF2B5EF4-FFF2-40B4-BE49-F238E27FC236}">
                  <a16:creationId xmlns:a16="http://schemas.microsoft.com/office/drawing/2014/main" id="{0FA4B152-531B-435A-9946-C215F8CFAC93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CD57F66A-DE99-4108-B2F0-3C95FF37BEB1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7" name="手繪多邊形: 圖案 136">
              <a:extLst>
                <a:ext uri="{FF2B5EF4-FFF2-40B4-BE49-F238E27FC236}">
                  <a16:creationId xmlns:a16="http://schemas.microsoft.com/office/drawing/2014/main" id="{AA8F3617-1547-4E4B-BFD8-D4175A776001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8" name="手繪多邊形: 圖案 137">
              <a:extLst>
                <a:ext uri="{FF2B5EF4-FFF2-40B4-BE49-F238E27FC236}">
                  <a16:creationId xmlns:a16="http://schemas.microsoft.com/office/drawing/2014/main" id="{F03C3E08-396A-4572-8EBB-8FD1FC84966D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9ECE1406-A3F5-4D3A-8304-DCBA4A9F0C00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58568D38-2502-4DD8-982C-83708768AA9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1BF58476-BFB9-4050-9753-EBA590C3B74B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3" name="手繪多邊形: 圖案 142">
              <a:extLst>
                <a:ext uri="{FF2B5EF4-FFF2-40B4-BE49-F238E27FC236}">
                  <a16:creationId xmlns:a16="http://schemas.microsoft.com/office/drawing/2014/main" id="{F8B7B6AB-2893-4301-AA24-30F4D29CF3A7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4" name="手繪多邊形: 圖案 143">
              <a:extLst>
                <a:ext uri="{FF2B5EF4-FFF2-40B4-BE49-F238E27FC236}">
                  <a16:creationId xmlns:a16="http://schemas.microsoft.com/office/drawing/2014/main" id="{9A5E013B-9C64-4754-A345-30B3B963032D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D21A50CC-1E02-4811-BB38-2DD6FD10D5FE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9F81420C-6607-4A38-8843-2600744F22E3}"/>
              </a:ext>
            </a:extLst>
          </p:cNvPr>
          <p:cNvSpPr txBox="1"/>
          <p:nvPr/>
        </p:nvSpPr>
        <p:spPr>
          <a:xfrm>
            <a:off x="5752903" y="5739342"/>
            <a:ext cx="1749059" cy="510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Cloud Volume</a:t>
            </a:r>
          </a:p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/Shared folder</a:t>
            </a:r>
          </a:p>
        </p:txBody>
      </p: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3349A917-4681-4FF1-98C9-2A470557BEFF}"/>
              </a:ext>
            </a:extLst>
          </p:cNvPr>
          <p:cNvGrpSpPr/>
          <p:nvPr/>
        </p:nvGrpSpPr>
        <p:grpSpPr>
          <a:xfrm>
            <a:off x="6171824" y="5119691"/>
            <a:ext cx="945011" cy="568292"/>
            <a:chOff x="7312118" y="3899140"/>
            <a:chExt cx="854042" cy="513588"/>
          </a:xfrm>
        </p:grpSpPr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7E40F9E7-628D-4A1C-BE78-07164AE24175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3B929BB8-7773-4534-95DF-DB5AEA8B3D16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58812CD0-7C43-48E6-B59D-25E475A8D57E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8F3FC041-8490-4B09-A07E-BF3485A09E81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52A0EB41-3F20-4EC0-925A-1937EA127CF5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DF5DDE7-CE76-4468-B2B0-74C5C87F8E2E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2C20FFF-F923-4FBD-B960-E493412BDE2A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7B77E40D-01A0-4AC9-AB91-504E20C9B1EF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91674B2A-9D44-41A6-8FFB-63E9925A13BC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9" name="圖形 113">
              <a:extLst>
                <a:ext uri="{FF2B5EF4-FFF2-40B4-BE49-F238E27FC236}">
                  <a16:creationId xmlns:a16="http://schemas.microsoft.com/office/drawing/2014/main" id="{EDC8D5BF-02CA-4000-B0C4-D879CB3F7494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D9A73321-DF5E-4509-9513-370191324550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34707418-070B-4DC0-B1B5-C7C96D0C080E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14501C9-46B7-42E9-ACEE-FF481C66BC89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B567337B-DD0A-47B3-826E-ECB6C399ECF2}"/>
              </a:ext>
            </a:extLst>
          </p:cNvPr>
          <p:cNvGrpSpPr/>
          <p:nvPr/>
        </p:nvGrpSpPr>
        <p:grpSpPr>
          <a:xfrm>
            <a:off x="7367167" y="3506713"/>
            <a:ext cx="1870179" cy="1672483"/>
            <a:chOff x="12488019" y="3273148"/>
            <a:chExt cx="1870179" cy="1672483"/>
          </a:xfrm>
        </p:grpSpPr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573232CB-932B-41E6-904F-65830946E597}"/>
                </a:ext>
              </a:extLst>
            </p:cNvPr>
            <p:cNvSpPr/>
            <p:nvPr/>
          </p:nvSpPr>
          <p:spPr>
            <a:xfrm>
              <a:off x="12488019" y="3463443"/>
              <a:ext cx="1870179" cy="1482188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8" name="手繪多邊形: 圖案 207">
              <a:extLst>
                <a:ext uri="{FF2B5EF4-FFF2-40B4-BE49-F238E27FC236}">
                  <a16:creationId xmlns:a16="http://schemas.microsoft.com/office/drawing/2014/main" id="{19A0B2AC-E69A-4920-B541-8CCE83DDB240}"/>
                </a:ext>
              </a:extLst>
            </p:cNvPr>
            <p:cNvSpPr/>
            <p:nvPr/>
          </p:nvSpPr>
          <p:spPr>
            <a:xfrm>
              <a:off x="12909772" y="3463442"/>
              <a:ext cx="13046" cy="1482188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9" name="手繪多邊形: 圖案 208">
              <a:extLst>
                <a:ext uri="{FF2B5EF4-FFF2-40B4-BE49-F238E27FC236}">
                  <a16:creationId xmlns:a16="http://schemas.microsoft.com/office/drawing/2014/main" id="{8DCB38B2-0E29-48D1-BF6B-C615D1BB0793}"/>
                </a:ext>
              </a:extLst>
            </p:cNvPr>
            <p:cNvSpPr/>
            <p:nvPr/>
          </p:nvSpPr>
          <p:spPr>
            <a:xfrm>
              <a:off x="12586786" y="4474189"/>
              <a:ext cx="221789" cy="11701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9D566169-4662-4133-B3C0-AB11F8F45A52}"/>
                </a:ext>
              </a:extLst>
            </p:cNvPr>
            <p:cNvSpPr/>
            <p:nvPr/>
          </p:nvSpPr>
          <p:spPr>
            <a:xfrm>
              <a:off x="12586786" y="4674156"/>
              <a:ext cx="221789" cy="182024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1" name="手繪多邊形: 圖案 210">
              <a:extLst>
                <a:ext uri="{FF2B5EF4-FFF2-40B4-BE49-F238E27FC236}">
                  <a16:creationId xmlns:a16="http://schemas.microsoft.com/office/drawing/2014/main" id="{4C4A5A1D-AC6B-43D7-92F3-89D4776D9F96}"/>
                </a:ext>
              </a:extLst>
            </p:cNvPr>
            <p:cNvSpPr/>
            <p:nvPr/>
          </p:nvSpPr>
          <p:spPr>
            <a:xfrm>
              <a:off x="13538777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6D658340-A9F9-4D32-9F64-3AF3F03D6A3E}"/>
                </a:ext>
              </a:extLst>
            </p:cNvPr>
            <p:cNvSpPr/>
            <p:nvPr/>
          </p:nvSpPr>
          <p:spPr>
            <a:xfrm>
              <a:off x="13538777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3CDADAD2-4E8F-4A03-BBC3-918859737D5E}"/>
                </a:ext>
              </a:extLst>
            </p:cNvPr>
            <p:cNvSpPr/>
            <p:nvPr/>
          </p:nvSpPr>
          <p:spPr>
            <a:xfrm>
              <a:off x="13281895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A1351864-46DD-4B4D-B6EE-24C8E589F2A8}"/>
                </a:ext>
              </a:extLst>
            </p:cNvPr>
            <p:cNvSpPr/>
            <p:nvPr/>
          </p:nvSpPr>
          <p:spPr>
            <a:xfrm>
              <a:off x="13281895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02C9ABF5-6765-44F3-9C1A-9FC2E76C5095}"/>
                </a:ext>
              </a:extLst>
            </p:cNvPr>
            <p:cNvSpPr/>
            <p:nvPr/>
          </p:nvSpPr>
          <p:spPr>
            <a:xfrm>
              <a:off x="13025142" y="3563815"/>
              <a:ext cx="208743" cy="910115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269698CA-5A12-4CED-BA4C-6CF854497EB7}"/>
                </a:ext>
              </a:extLst>
            </p:cNvPr>
            <p:cNvSpPr/>
            <p:nvPr/>
          </p:nvSpPr>
          <p:spPr>
            <a:xfrm>
              <a:off x="13025142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7C90119A-3112-4EF9-A5F8-15C753578980}"/>
                </a:ext>
              </a:extLst>
            </p:cNvPr>
            <p:cNvSpPr/>
            <p:nvPr/>
          </p:nvSpPr>
          <p:spPr>
            <a:xfrm>
              <a:off x="13795661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B1543230-C6CE-4C8E-822B-A8F60246978B}"/>
                </a:ext>
              </a:extLst>
            </p:cNvPr>
            <p:cNvSpPr/>
            <p:nvPr/>
          </p:nvSpPr>
          <p:spPr>
            <a:xfrm>
              <a:off x="13795661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88C1375A-90BD-4696-82DA-E523BAB8B8CC}"/>
                </a:ext>
              </a:extLst>
            </p:cNvPr>
            <p:cNvSpPr/>
            <p:nvPr/>
          </p:nvSpPr>
          <p:spPr>
            <a:xfrm>
              <a:off x="14052543" y="3563816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972AA8DD-611D-453B-BB33-E034D8B7BC09}"/>
                </a:ext>
              </a:extLst>
            </p:cNvPr>
            <p:cNvSpPr/>
            <p:nvPr/>
          </p:nvSpPr>
          <p:spPr>
            <a:xfrm>
              <a:off x="14052543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5C520218-7828-4C0E-99E9-5CED6CE59EC1}"/>
                </a:ext>
              </a:extLst>
            </p:cNvPr>
            <p:cNvSpPr/>
            <p:nvPr/>
          </p:nvSpPr>
          <p:spPr>
            <a:xfrm>
              <a:off x="12710725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2" name="手繪多邊形: 圖案 221">
              <a:extLst>
                <a:ext uri="{FF2B5EF4-FFF2-40B4-BE49-F238E27FC236}">
                  <a16:creationId xmlns:a16="http://schemas.microsoft.com/office/drawing/2014/main" id="{DE5B891B-34B5-40B2-9B2C-60E74D96CDFD}"/>
                </a:ext>
              </a:extLst>
            </p:cNvPr>
            <p:cNvSpPr/>
            <p:nvPr/>
          </p:nvSpPr>
          <p:spPr>
            <a:xfrm>
              <a:off x="12788872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3" name="手繪多邊形: 圖案 222">
              <a:extLst>
                <a:ext uri="{FF2B5EF4-FFF2-40B4-BE49-F238E27FC236}">
                  <a16:creationId xmlns:a16="http://schemas.microsoft.com/office/drawing/2014/main" id="{8406C0CC-047B-4337-BBBC-1C724B58A921}"/>
                </a:ext>
              </a:extLst>
            </p:cNvPr>
            <p:cNvSpPr/>
            <p:nvPr/>
          </p:nvSpPr>
          <p:spPr>
            <a:xfrm>
              <a:off x="12632448" y="3565506"/>
              <a:ext cx="65232" cy="52007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02A95AA9-80A6-4724-996C-60FFBD65442A}"/>
                </a:ext>
              </a:extLst>
            </p:cNvPr>
            <p:cNvSpPr/>
            <p:nvPr/>
          </p:nvSpPr>
          <p:spPr>
            <a:xfrm>
              <a:off x="12555998" y="3564859"/>
              <a:ext cx="65232" cy="52007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5" name="手繪多邊形: 圖案 224">
              <a:extLst>
                <a:ext uri="{FF2B5EF4-FFF2-40B4-BE49-F238E27FC236}">
                  <a16:creationId xmlns:a16="http://schemas.microsoft.com/office/drawing/2014/main" id="{6BBA6973-916D-41C1-85E9-7385D2A15E42}"/>
                </a:ext>
              </a:extLst>
            </p:cNvPr>
            <p:cNvSpPr/>
            <p:nvPr/>
          </p:nvSpPr>
          <p:spPr>
            <a:xfrm>
              <a:off x="12592657" y="3599571"/>
              <a:ext cx="26092" cy="13002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E277E9E8-685D-4518-B89D-1AAA787A3332}"/>
                </a:ext>
              </a:extLst>
            </p:cNvPr>
            <p:cNvSpPr/>
            <p:nvPr/>
          </p:nvSpPr>
          <p:spPr>
            <a:xfrm>
              <a:off x="12617574" y="4772581"/>
              <a:ext cx="156557" cy="52007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6B5FAC5E-49F5-4392-AE67-ADF88E4AB0EE}"/>
                </a:ext>
              </a:extLst>
            </p:cNvPr>
            <p:cNvSpPr/>
            <p:nvPr/>
          </p:nvSpPr>
          <p:spPr>
            <a:xfrm>
              <a:off x="13021357" y="4548296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9808090C-8568-4F41-B847-AF8E53F2EB2A}"/>
                </a:ext>
              </a:extLst>
            </p:cNvPr>
            <p:cNvSpPr/>
            <p:nvPr/>
          </p:nvSpPr>
          <p:spPr>
            <a:xfrm>
              <a:off x="13492201" y="45483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F9BB3144-DE10-4BFF-8224-FE45B0ECD13F}"/>
                </a:ext>
              </a:extLst>
            </p:cNvPr>
            <p:cNvSpPr/>
            <p:nvPr/>
          </p:nvSpPr>
          <p:spPr>
            <a:xfrm>
              <a:off x="13667278" y="4548311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0652FFFF-E989-4626-B4FB-BAD3C5FA54BD}"/>
                </a:ext>
              </a:extLst>
            </p:cNvPr>
            <p:cNvSpPr/>
            <p:nvPr/>
          </p:nvSpPr>
          <p:spPr>
            <a:xfrm>
              <a:off x="14138123" y="4548317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C2825C8E-A86B-4395-9A00-CE9D8F0E4BE1}"/>
                </a:ext>
              </a:extLst>
            </p:cNvPr>
            <p:cNvSpPr/>
            <p:nvPr/>
          </p:nvSpPr>
          <p:spPr>
            <a:xfrm>
              <a:off x="13021359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13DAB0B5-A96F-457E-86C0-3CDA5F996BDC}"/>
                </a:ext>
              </a:extLst>
            </p:cNvPr>
            <p:cNvSpPr/>
            <p:nvPr/>
          </p:nvSpPr>
          <p:spPr>
            <a:xfrm>
              <a:off x="13492191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386EEA61-8643-4BFC-A972-51FB0BB9541F}"/>
                </a:ext>
              </a:extLst>
            </p:cNvPr>
            <p:cNvSpPr/>
            <p:nvPr/>
          </p:nvSpPr>
          <p:spPr>
            <a:xfrm>
              <a:off x="13667274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74B07D3C-B906-4D4F-825D-C5718FB6C6B7}"/>
                </a:ext>
              </a:extLst>
            </p:cNvPr>
            <p:cNvSpPr/>
            <p:nvPr/>
          </p:nvSpPr>
          <p:spPr>
            <a:xfrm>
              <a:off x="14137839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6" name="矩形 12">
              <a:extLst>
                <a:ext uri="{FF2B5EF4-FFF2-40B4-BE49-F238E27FC236}">
                  <a16:creationId xmlns:a16="http://schemas.microsoft.com/office/drawing/2014/main" id="{AB3F66EA-83D9-436F-982F-332A8416C9BD}"/>
                </a:ext>
              </a:extLst>
            </p:cNvPr>
            <p:cNvSpPr/>
            <p:nvPr/>
          </p:nvSpPr>
          <p:spPr>
            <a:xfrm>
              <a:off x="12533352" y="3273148"/>
              <a:ext cx="1779513" cy="210207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65E6732B-7214-471B-AB41-8A59B463DF0E}"/>
              </a:ext>
            </a:extLst>
          </p:cNvPr>
          <p:cNvSpPr txBox="1"/>
          <p:nvPr/>
        </p:nvSpPr>
        <p:spPr>
          <a:xfrm>
            <a:off x="6051068" y="3954413"/>
            <a:ext cx="11731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 LUN</a:t>
            </a:r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3D87E6A6-7F53-4710-A61B-4A88AAFBC1E6}"/>
              </a:ext>
            </a:extLst>
          </p:cNvPr>
          <p:cNvGrpSpPr/>
          <p:nvPr/>
        </p:nvGrpSpPr>
        <p:grpSpPr>
          <a:xfrm>
            <a:off x="6135760" y="3220742"/>
            <a:ext cx="849928" cy="666133"/>
            <a:chOff x="6612338" y="3841845"/>
            <a:chExt cx="1023583" cy="696036"/>
          </a:xfrm>
        </p:grpSpPr>
        <p:sp>
          <p:nvSpPr>
            <p:cNvPr id="284" name="手繪多邊形: 圖案 283">
              <a:extLst>
                <a:ext uri="{FF2B5EF4-FFF2-40B4-BE49-F238E27FC236}">
                  <a16:creationId xmlns:a16="http://schemas.microsoft.com/office/drawing/2014/main" id="{C78B9EF5-54A3-4985-A9D4-95A2416D6D6C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5" name="手繪多邊形: 圖案 284">
              <a:extLst>
                <a:ext uri="{FF2B5EF4-FFF2-40B4-BE49-F238E27FC236}">
                  <a16:creationId xmlns:a16="http://schemas.microsoft.com/office/drawing/2014/main" id="{15C4F408-45A3-4493-AC00-ADBEAF804986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D8AEE9E0-10C4-4EB0-AF36-0C9AB3E8EDC3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7" name="矩形: 圓角化同側角落 286">
              <a:extLst>
                <a:ext uri="{FF2B5EF4-FFF2-40B4-BE49-F238E27FC236}">
                  <a16:creationId xmlns:a16="http://schemas.microsoft.com/office/drawing/2014/main" id="{6332F32B-83EF-495F-899F-71EC8E04C303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8" name="矩形: 圓角 287">
              <a:extLst>
                <a:ext uri="{FF2B5EF4-FFF2-40B4-BE49-F238E27FC236}">
                  <a16:creationId xmlns:a16="http://schemas.microsoft.com/office/drawing/2014/main" id="{B516203A-8CBB-444C-81C1-DE6DB1433C10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89" name="文字方塊 288">
            <a:extLst>
              <a:ext uri="{FF2B5EF4-FFF2-40B4-BE49-F238E27FC236}">
                <a16:creationId xmlns:a16="http://schemas.microsoft.com/office/drawing/2014/main" id="{2F811D02-BA4D-495E-A1B1-A3BADBC860C4}"/>
              </a:ext>
            </a:extLst>
          </p:cNvPr>
          <p:cNvSpPr txBox="1"/>
          <p:nvPr/>
        </p:nvSpPr>
        <p:spPr>
          <a:xfrm>
            <a:off x="6201573" y="2902697"/>
            <a:ext cx="9268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Target</a:t>
            </a:r>
          </a:p>
        </p:txBody>
      </p: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4C9761F3-298F-438C-8880-2950FF04EFF8}"/>
              </a:ext>
            </a:extLst>
          </p:cNvPr>
          <p:cNvGrpSpPr/>
          <p:nvPr/>
        </p:nvGrpSpPr>
        <p:grpSpPr>
          <a:xfrm>
            <a:off x="2287438" y="3466745"/>
            <a:ext cx="796372" cy="1138592"/>
            <a:chOff x="4912659" y="5508327"/>
            <a:chExt cx="905540" cy="1215201"/>
          </a:xfrm>
        </p:grpSpPr>
        <p:sp>
          <p:nvSpPr>
            <p:cNvPr id="294" name="手繪多邊形: 圖案 293">
              <a:extLst>
                <a:ext uri="{FF2B5EF4-FFF2-40B4-BE49-F238E27FC236}">
                  <a16:creationId xmlns:a16="http://schemas.microsoft.com/office/drawing/2014/main" id="{F7F0750A-AF9E-4533-A5FB-CE1B96182782}"/>
                </a:ext>
              </a:extLst>
            </p:cNvPr>
            <p:cNvSpPr/>
            <p:nvPr/>
          </p:nvSpPr>
          <p:spPr>
            <a:xfrm>
              <a:off x="4929134" y="5508327"/>
              <a:ext cx="879412" cy="119632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5" name="手繪多邊形: 圖案 294">
              <a:extLst>
                <a:ext uri="{FF2B5EF4-FFF2-40B4-BE49-F238E27FC236}">
                  <a16:creationId xmlns:a16="http://schemas.microsoft.com/office/drawing/2014/main" id="{92570D56-C214-418F-AA23-4232F71035A0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6" name="矩形: 圓角 295">
              <a:extLst>
                <a:ext uri="{FF2B5EF4-FFF2-40B4-BE49-F238E27FC236}">
                  <a16:creationId xmlns:a16="http://schemas.microsoft.com/office/drawing/2014/main" id="{D3B17FE5-45CB-4FB6-AC45-959A594206F5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7" name="手繪多邊形: 圖案 296">
              <a:extLst>
                <a:ext uri="{FF2B5EF4-FFF2-40B4-BE49-F238E27FC236}">
                  <a16:creationId xmlns:a16="http://schemas.microsoft.com/office/drawing/2014/main" id="{189EEEC6-2576-441C-89A7-B4D759FF64D8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8" name="矩形: 圓角化同側角落 297">
              <a:extLst>
                <a:ext uri="{FF2B5EF4-FFF2-40B4-BE49-F238E27FC236}">
                  <a16:creationId xmlns:a16="http://schemas.microsoft.com/office/drawing/2014/main" id="{ADA6C972-8A61-44CD-8406-664010955460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9" name="矩形: 圓角 298">
              <a:extLst>
                <a:ext uri="{FF2B5EF4-FFF2-40B4-BE49-F238E27FC236}">
                  <a16:creationId xmlns:a16="http://schemas.microsoft.com/office/drawing/2014/main" id="{B4D8D1DF-A38E-4932-BF61-9A6A4AF938D5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300" name="直線接點 299">
              <a:extLst>
                <a:ext uri="{FF2B5EF4-FFF2-40B4-BE49-F238E27FC236}">
                  <a16:creationId xmlns:a16="http://schemas.microsoft.com/office/drawing/2014/main" id="{020C9F44-7D9F-4D24-90D6-4398FB1BEB57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線接點 300">
              <a:extLst>
                <a:ext uri="{FF2B5EF4-FFF2-40B4-BE49-F238E27FC236}">
                  <a16:creationId xmlns:a16="http://schemas.microsoft.com/office/drawing/2014/main" id="{E0519C78-7865-4821-A52D-0FF13E0D2B7D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手繪多邊形: 圖案 301">
              <a:extLst>
                <a:ext uri="{FF2B5EF4-FFF2-40B4-BE49-F238E27FC236}">
                  <a16:creationId xmlns:a16="http://schemas.microsoft.com/office/drawing/2014/main" id="{51B25F2E-E704-4FA7-A11F-1EBC146E8C2A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03" name="矩形: 圓角 302">
              <a:extLst>
                <a:ext uri="{FF2B5EF4-FFF2-40B4-BE49-F238E27FC236}">
                  <a16:creationId xmlns:a16="http://schemas.microsoft.com/office/drawing/2014/main" id="{12D35C2F-AAFA-4512-8CE3-DAC6ADD99D94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304" name="直線接點 303">
              <a:extLst>
                <a:ext uri="{FF2B5EF4-FFF2-40B4-BE49-F238E27FC236}">
                  <a16:creationId xmlns:a16="http://schemas.microsoft.com/office/drawing/2014/main" id="{7FC85B71-E1F7-486D-8B57-B816406E0A4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文字方塊 350">
            <a:extLst>
              <a:ext uri="{FF2B5EF4-FFF2-40B4-BE49-F238E27FC236}">
                <a16:creationId xmlns:a16="http://schemas.microsoft.com/office/drawing/2014/main" id="{FE47A378-8FA1-471C-9744-9F9FADE72AB0}"/>
              </a:ext>
            </a:extLst>
          </p:cNvPr>
          <p:cNvSpPr txBox="1"/>
          <p:nvPr/>
        </p:nvSpPr>
        <p:spPr>
          <a:xfrm>
            <a:off x="1965001" y="4597254"/>
            <a:ext cx="141299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Application 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Server</a:t>
            </a:r>
          </a:p>
          <a:p>
            <a:pPr algn="ctr"/>
            <a:endParaRPr 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2" name="箭號: 左-右雙向 351">
            <a:extLst>
              <a:ext uri="{FF2B5EF4-FFF2-40B4-BE49-F238E27FC236}">
                <a16:creationId xmlns:a16="http://schemas.microsoft.com/office/drawing/2014/main" id="{80AB96BE-7255-467A-AA63-1952019869A7}"/>
              </a:ext>
            </a:extLst>
          </p:cNvPr>
          <p:cNvSpPr/>
          <p:nvPr/>
        </p:nvSpPr>
        <p:spPr>
          <a:xfrm>
            <a:off x="3349207" y="3817003"/>
            <a:ext cx="2243300" cy="73394"/>
          </a:xfrm>
          <a:prstGeom prst="leftRightArrow">
            <a:avLst/>
          </a:prstGeom>
          <a:ln w="69850">
            <a:gradFill>
              <a:gsLst>
                <a:gs pos="100000">
                  <a:srgbClr val="F9AC00"/>
                </a:gs>
                <a:gs pos="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3" name="文字方塊 352">
            <a:extLst>
              <a:ext uri="{FF2B5EF4-FFF2-40B4-BE49-F238E27FC236}">
                <a16:creationId xmlns:a16="http://schemas.microsoft.com/office/drawing/2014/main" id="{1C5FB618-434A-4E5A-BC6E-6BBAE3659F7E}"/>
              </a:ext>
            </a:extLst>
          </p:cNvPr>
          <p:cNvSpPr txBox="1"/>
          <p:nvPr/>
        </p:nvSpPr>
        <p:spPr>
          <a:xfrm>
            <a:off x="3083067" y="3955876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nitiator</a:t>
            </a:r>
          </a:p>
        </p:txBody>
      </p:sp>
      <p:sp>
        <p:nvSpPr>
          <p:cNvPr id="354" name="箭號: 左-右雙向 353">
            <a:extLst>
              <a:ext uri="{FF2B5EF4-FFF2-40B4-BE49-F238E27FC236}">
                <a16:creationId xmlns:a16="http://schemas.microsoft.com/office/drawing/2014/main" id="{19090117-6BE8-494F-A581-0D19451C5729}"/>
              </a:ext>
            </a:extLst>
          </p:cNvPr>
          <p:cNvSpPr/>
          <p:nvPr/>
        </p:nvSpPr>
        <p:spPr>
          <a:xfrm>
            <a:off x="2526050" y="5578670"/>
            <a:ext cx="3009613" cy="63096"/>
          </a:xfrm>
          <a:prstGeom prst="leftRightArrow">
            <a:avLst/>
          </a:prstGeom>
          <a:ln w="69850">
            <a:gradFill>
              <a:gsLst>
                <a:gs pos="100000">
                  <a:srgbClr val="F9AC00"/>
                </a:gs>
                <a:gs pos="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5" name="文字方塊 354">
            <a:extLst>
              <a:ext uri="{FF2B5EF4-FFF2-40B4-BE49-F238E27FC236}">
                <a16:creationId xmlns:a16="http://schemas.microsoft.com/office/drawing/2014/main" id="{F4002467-4411-4E4B-84E4-6AE4D8EEF4E4}"/>
              </a:ext>
            </a:extLst>
          </p:cNvPr>
          <p:cNvSpPr txBox="1"/>
          <p:nvPr/>
        </p:nvSpPr>
        <p:spPr>
          <a:xfrm>
            <a:off x="3405601" y="5660975"/>
            <a:ext cx="21476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SMB/NFS/AFP/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FTP/WebDAV</a:t>
            </a:r>
          </a:p>
        </p:txBody>
      </p:sp>
      <p:sp>
        <p:nvSpPr>
          <p:cNvPr id="360" name="文字方塊 359">
            <a:extLst>
              <a:ext uri="{FF2B5EF4-FFF2-40B4-BE49-F238E27FC236}">
                <a16:creationId xmlns:a16="http://schemas.microsoft.com/office/drawing/2014/main" id="{68194F5E-37B9-40E6-8CCD-8EF781BABE3B}"/>
              </a:ext>
            </a:extLst>
          </p:cNvPr>
          <p:cNvSpPr txBox="1"/>
          <p:nvPr/>
        </p:nvSpPr>
        <p:spPr>
          <a:xfrm>
            <a:off x="4270481" y="3963028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iSCSI</a:t>
            </a:r>
          </a:p>
        </p:txBody>
      </p:sp>
      <p:sp>
        <p:nvSpPr>
          <p:cNvPr id="387" name="文字方塊 386">
            <a:extLst>
              <a:ext uri="{FF2B5EF4-FFF2-40B4-BE49-F238E27FC236}">
                <a16:creationId xmlns:a16="http://schemas.microsoft.com/office/drawing/2014/main" id="{A754B1F1-9E2B-4778-9523-4793075A9FBD}"/>
              </a:ext>
            </a:extLst>
          </p:cNvPr>
          <p:cNvSpPr txBox="1"/>
          <p:nvPr/>
        </p:nvSpPr>
        <p:spPr>
          <a:xfrm>
            <a:off x="741167" y="4451474"/>
            <a:ext cx="9342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Client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8" name="箭號: 左-右雙向 387">
            <a:extLst>
              <a:ext uri="{FF2B5EF4-FFF2-40B4-BE49-F238E27FC236}">
                <a16:creationId xmlns:a16="http://schemas.microsoft.com/office/drawing/2014/main" id="{E99D8E79-3C97-486B-A9C3-E84D1CE806AA}"/>
              </a:ext>
            </a:extLst>
          </p:cNvPr>
          <p:cNvSpPr/>
          <p:nvPr/>
        </p:nvSpPr>
        <p:spPr>
          <a:xfrm>
            <a:off x="1601236" y="4029300"/>
            <a:ext cx="625982" cy="65774"/>
          </a:xfrm>
          <a:prstGeom prst="leftRightArrow">
            <a:avLst/>
          </a:prstGeom>
          <a:ln w="69850">
            <a:gradFill>
              <a:gsLst>
                <a:gs pos="100000">
                  <a:srgbClr val="F9AC00"/>
                </a:gs>
                <a:gs pos="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97" name="群組 396">
            <a:extLst>
              <a:ext uri="{FF2B5EF4-FFF2-40B4-BE49-F238E27FC236}">
                <a16:creationId xmlns:a16="http://schemas.microsoft.com/office/drawing/2014/main" id="{C33B0932-7575-4EB0-80A2-5A2EE9EFD330}"/>
              </a:ext>
            </a:extLst>
          </p:cNvPr>
          <p:cNvGrpSpPr/>
          <p:nvPr/>
        </p:nvGrpSpPr>
        <p:grpSpPr>
          <a:xfrm>
            <a:off x="2121425" y="2243359"/>
            <a:ext cx="1074504" cy="712928"/>
            <a:chOff x="672980" y="1966505"/>
            <a:chExt cx="1057450" cy="651099"/>
          </a:xfrm>
          <a:noFill/>
        </p:grpSpPr>
        <p:sp>
          <p:nvSpPr>
            <p:cNvPr id="399" name="手繪多邊形: 圖案 398">
              <a:extLst>
                <a:ext uri="{FF2B5EF4-FFF2-40B4-BE49-F238E27FC236}">
                  <a16:creationId xmlns:a16="http://schemas.microsoft.com/office/drawing/2014/main" id="{954075C4-8FA8-4BA5-AF4E-028214F60395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0" name="手繪多邊形: 圖案 399">
              <a:extLst>
                <a:ext uri="{FF2B5EF4-FFF2-40B4-BE49-F238E27FC236}">
                  <a16:creationId xmlns:a16="http://schemas.microsoft.com/office/drawing/2014/main" id="{DD9A4203-107F-47C0-8637-2470B67A0D39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01" name="群組 400">
            <a:extLst>
              <a:ext uri="{FF2B5EF4-FFF2-40B4-BE49-F238E27FC236}">
                <a16:creationId xmlns:a16="http://schemas.microsoft.com/office/drawing/2014/main" id="{F4E954A0-1934-44DA-A366-FABCEDFEAB01}"/>
              </a:ext>
            </a:extLst>
          </p:cNvPr>
          <p:cNvGrpSpPr/>
          <p:nvPr/>
        </p:nvGrpSpPr>
        <p:grpSpPr>
          <a:xfrm>
            <a:off x="532769" y="3634502"/>
            <a:ext cx="1053055" cy="765063"/>
            <a:chOff x="4219147" y="3532915"/>
            <a:chExt cx="1243059" cy="854781"/>
          </a:xfrm>
        </p:grpSpPr>
        <p:pic>
          <p:nvPicPr>
            <p:cNvPr id="402" name="圖形 401">
              <a:extLst>
                <a:ext uri="{FF2B5EF4-FFF2-40B4-BE49-F238E27FC236}">
                  <a16:creationId xmlns:a16="http://schemas.microsoft.com/office/drawing/2014/main" id="{1A7A128F-ABAF-4874-95D8-25213A2E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6831" y="3532915"/>
              <a:ext cx="1095375" cy="847725"/>
            </a:xfrm>
            <a:prstGeom prst="rect">
              <a:avLst/>
            </a:prstGeom>
          </p:spPr>
        </p:pic>
        <p:pic>
          <p:nvPicPr>
            <p:cNvPr id="403" name="圖形 402">
              <a:extLst>
                <a:ext uri="{FF2B5EF4-FFF2-40B4-BE49-F238E27FC236}">
                  <a16:creationId xmlns:a16="http://schemas.microsoft.com/office/drawing/2014/main" id="{82CBA3A5-58D5-4822-9DAC-E1A62C23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803ED537-4F73-4C08-93B3-B2F3542F5216}"/>
              </a:ext>
            </a:extLst>
          </p:cNvPr>
          <p:cNvSpPr/>
          <p:nvPr/>
        </p:nvSpPr>
        <p:spPr>
          <a:xfrm>
            <a:off x="10022396" y="338475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雲端物件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儲存空間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36" name="群組 435">
            <a:extLst>
              <a:ext uri="{FF2B5EF4-FFF2-40B4-BE49-F238E27FC236}">
                <a16:creationId xmlns:a16="http://schemas.microsoft.com/office/drawing/2014/main" id="{7EAA582B-7454-468A-B571-4D23424B2724}"/>
              </a:ext>
            </a:extLst>
          </p:cNvPr>
          <p:cNvGrpSpPr/>
          <p:nvPr/>
        </p:nvGrpSpPr>
        <p:grpSpPr>
          <a:xfrm>
            <a:off x="9836490" y="4118150"/>
            <a:ext cx="1449998" cy="1011720"/>
            <a:chOff x="6134382" y="1540701"/>
            <a:chExt cx="4347102" cy="3033140"/>
          </a:xfrm>
        </p:grpSpPr>
        <p:grpSp>
          <p:nvGrpSpPr>
            <p:cNvPr id="437" name="群組 436">
              <a:extLst>
                <a:ext uri="{FF2B5EF4-FFF2-40B4-BE49-F238E27FC236}">
                  <a16:creationId xmlns:a16="http://schemas.microsoft.com/office/drawing/2014/main" id="{15B256A0-76B2-465F-921B-BFF432C3DE70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441" name="圖形 440">
                <a:extLst>
                  <a:ext uri="{FF2B5EF4-FFF2-40B4-BE49-F238E27FC236}">
                    <a16:creationId xmlns:a16="http://schemas.microsoft.com/office/drawing/2014/main" id="{7A0C5C1F-DCD0-4B51-BC2D-9F75952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3014A457-AADB-467B-A6DD-63AB12304664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DF14F322-4192-4CBA-B141-E877C0A331A3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A8FD5397-A80B-4D9E-A77B-7AEDB9969505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445" name="群組 444">
                <a:extLst>
                  <a:ext uri="{FF2B5EF4-FFF2-40B4-BE49-F238E27FC236}">
                    <a16:creationId xmlns:a16="http://schemas.microsoft.com/office/drawing/2014/main" id="{B9B6C846-0B1C-4528-BD7D-CE86C190FDEE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53" name="手繪多邊形: 圖案 452">
                  <a:extLst>
                    <a:ext uri="{FF2B5EF4-FFF2-40B4-BE49-F238E27FC236}">
                      <a16:creationId xmlns:a16="http://schemas.microsoft.com/office/drawing/2014/main" id="{DBC5FF0F-7CC7-4D50-8B2B-072529194C63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4" name="手繪多邊形: 圖案 453">
                  <a:extLst>
                    <a:ext uri="{FF2B5EF4-FFF2-40B4-BE49-F238E27FC236}">
                      <a16:creationId xmlns:a16="http://schemas.microsoft.com/office/drawing/2014/main" id="{6ED4E485-B5A5-4F54-BCCC-3543DB3B4036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5" name="手繪多邊形: 圖案 454">
                  <a:extLst>
                    <a:ext uri="{FF2B5EF4-FFF2-40B4-BE49-F238E27FC236}">
                      <a16:creationId xmlns:a16="http://schemas.microsoft.com/office/drawing/2014/main" id="{4ECC2B0E-2D2F-4091-8C43-B1900A8FB00E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6" name="手繪多邊形: 圖案 455">
                  <a:extLst>
                    <a:ext uri="{FF2B5EF4-FFF2-40B4-BE49-F238E27FC236}">
                      <a16:creationId xmlns:a16="http://schemas.microsoft.com/office/drawing/2014/main" id="{BE7B51C3-31D4-4457-A602-010F27A6865A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7" name="手繪多邊形: 圖案 456">
                  <a:extLst>
                    <a:ext uri="{FF2B5EF4-FFF2-40B4-BE49-F238E27FC236}">
                      <a16:creationId xmlns:a16="http://schemas.microsoft.com/office/drawing/2014/main" id="{2E12E695-AEC8-4110-A16F-8DB75046DE3E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8" name="手繪多邊形: 圖案 457">
                  <a:extLst>
                    <a:ext uri="{FF2B5EF4-FFF2-40B4-BE49-F238E27FC236}">
                      <a16:creationId xmlns:a16="http://schemas.microsoft.com/office/drawing/2014/main" id="{2E983F30-0BFD-4D84-BB52-EFFBEB1AB7DB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46" name="群組 445">
                <a:extLst>
                  <a:ext uri="{FF2B5EF4-FFF2-40B4-BE49-F238E27FC236}">
                    <a16:creationId xmlns:a16="http://schemas.microsoft.com/office/drawing/2014/main" id="{718DBCF2-FB69-43CF-AA86-89195CF2DBDA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47" name="手繪多邊形: 圖案 446">
                  <a:extLst>
                    <a:ext uri="{FF2B5EF4-FFF2-40B4-BE49-F238E27FC236}">
                      <a16:creationId xmlns:a16="http://schemas.microsoft.com/office/drawing/2014/main" id="{F08276DA-1C5E-47C6-98C2-6114D7DE923D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8" name="手繪多邊形: 圖案 447">
                  <a:extLst>
                    <a:ext uri="{FF2B5EF4-FFF2-40B4-BE49-F238E27FC236}">
                      <a16:creationId xmlns:a16="http://schemas.microsoft.com/office/drawing/2014/main" id="{75F26158-3632-46EF-8638-94AC5DD6F259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9" name="手繪多邊形: 圖案 448">
                  <a:extLst>
                    <a:ext uri="{FF2B5EF4-FFF2-40B4-BE49-F238E27FC236}">
                      <a16:creationId xmlns:a16="http://schemas.microsoft.com/office/drawing/2014/main" id="{DFD5F641-082E-4436-B669-455EE462EFB5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0" name="手繪多邊形: 圖案 449">
                  <a:extLst>
                    <a:ext uri="{FF2B5EF4-FFF2-40B4-BE49-F238E27FC236}">
                      <a16:creationId xmlns:a16="http://schemas.microsoft.com/office/drawing/2014/main" id="{5D4224AA-A3C1-4EC4-9712-6F971F3E3245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1" name="手繪多邊形: 圖案 450">
                  <a:extLst>
                    <a:ext uri="{FF2B5EF4-FFF2-40B4-BE49-F238E27FC236}">
                      <a16:creationId xmlns:a16="http://schemas.microsoft.com/office/drawing/2014/main" id="{DA762789-57CD-4A00-A715-75F853DD3659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2" name="手繪多邊形: 圖案 451">
                  <a:extLst>
                    <a:ext uri="{FF2B5EF4-FFF2-40B4-BE49-F238E27FC236}">
                      <a16:creationId xmlns:a16="http://schemas.microsoft.com/office/drawing/2014/main" id="{A28CDE9D-1057-4D81-AD53-DFB6D9BC1F3A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8" name="矩形 437">
              <a:extLst>
                <a:ext uri="{FF2B5EF4-FFF2-40B4-BE49-F238E27FC236}">
                  <a16:creationId xmlns:a16="http://schemas.microsoft.com/office/drawing/2014/main" id="{CB03ECB6-11F5-498A-B3C2-B9561E43A8C9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9" name="矩形 438">
              <a:extLst>
                <a:ext uri="{FF2B5EF4-FFF2-40B4-BE49-F238E27FC236}">
                  <a16:creationId xmlns:a16="http://schemas.microsoft.com/office/drawing/2014/main" id="{5EA1B084-0431-4107-B54F-67DF9495CA9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F8F97A7B-27BA-4EEC-8B7E-715C973AF99F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63" name="圖形 211">
            <a:extLst>
              <a:ext uri="{FF2B5EF4-FFF2-40B4-BE49-F238E27FC236}">
                <a16:creationId xmlns:a16="http://schemas.microsoft.com/office/drawing/2014/main" id="{E53ADF60-DF45-4B88-9903-D98C41C2697B}"/>
              </a:ext>
            </a:extLst>
          </p:cNvPr>
          <p:cNvGrpSpPr/>
          <p:nvPr/>
        </p:nvGrpSpPr>
        <p:grpSpPr>
          <a:xfrm>
            <a:off x="10258177" y="4446937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4" name="手繪多邊形: 圖案 463">
              <a:extLst>
                <a:ext uri="{FF2B5EF4-FFF2-40B4-BE49-F238E27FC236}">
                  <a16:creationId xmlns:a16="http://schemas.microsoft.com/office/drawing/2014/main" id="{80E48FAD-5E2C-4B07-80BC-6841174E162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5" name="手繪多邊形: 圖案 464">
              <a:extLst>
                <a:ext uri="{FF2B5EF4-FFF2-40B4-BE49-F238E27FC236}">
                  <a16:creationId xmlns:a16="http://schemas.microsoft.com/office/drawing/2014/main" id="{A071547E-E941-4D98-962E-9531009676B5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6" name="手繪多邊形: 圖案 465">
              <a:extLst>
                <a:ext uri="{FF2B5EF4-FFF2-40B4-BE49-F238E27FC236}">
                  <a16:creationId xmlns:a16="http://schemas.microsoft.com/office/drawing/2014/main" id="{9A97EBD5-BF1A-48F7-826E-428ED80781D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35" name="文字方塊 352">
            <a:extLst>
              <a:ext uri="{FF2B5EF4-FFF2-40B4-BE49-F238E27FC236}">
                <a16:creationId xmlns:a16="http://schemas.microsoft.com/office/drawing/2014/main" id="{4B4B246B-714E-4ECB-B818-4F2E0E422FDD}"/>
              </a:ext>
            </a:extLst>
          </p:cNvPr>
          <p:cNvSpPr txBox="1"/>
          <p:nvPr/>
        </p:nvSpPr>
        <p:spPr>
          <a:xfrm>
            <a:off x="3235458" y="2368788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nitiator</a:t>
            </a:r>
          </a:p>
        </p:txBody>
      </p:sp>
      <p:sp>
        <p:nvSpPr>
          <p:cNvPr id="236" name="箭號: 左-右雙向 351">
            <a:extLst>
              <a:ext uri="{FF2B5EF4-FFF2-40B4-BE49-F238E27FC236}">
                <a16:creationId xmlns:a16="http://schemas.microsoft.com/office/drawing/2014/main" id="{FFCF47E7-CD1D-45EA-8A8F-3EA6E42D16C0}"/>
              </a:ext>
            </a:extLst>
          </p:cNvPr>
          <p:cNvSpPr/>
          <p:nvPr/>
        </p:nvSpPr>
        <p:spPr>
          <a:xfrm>
            <a:off x="3320593" y="2834990"/>
            <a:ext cx="2243300" cy="73394"/>
          </a:xfrm>
          <a:prstGeom prst="leftRightArrow">
            <a:avLst/>
          </a:prstGeom>
          <a:ln w="69850">
            <a:gradFill>
              <a:gsLst>
                <a:gs pos="100000">
                  <a:srgbClr val="F9AC00"/>
                </a:gs>
                <a:gs pos="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7" name="文字方塊 359">
            <a:extLst>
              <a:ext uri="{FF2B5EF4-FFF2-40B4-BE49-F238E27FC236}">
                <a16:creationId xmlns:a16="http://schemas.microsoft.com/office/drawing/2014/main" id="{51777329-7F2C-48E1-9355-42979D476401}"/>
              </a:ext>
            </a:extLst>
          </p:cNvPr>
          <p:cNvSpPr txBox="1"/>
          <p:nvPr/>
        </p:nvSpPr>
        <p:spPr>
          <a:xfrm>
            <a:off x="4250745" y="2936627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iSCSI</a:t>
            </a:r>
          </a:p>
        </p:txBody>
      </p:sp>
      <p:pic>
        <p:nvPicPr>
          <p:cNvPr id="197" name="圖片 196" descr="一張含有 向量圖形 的圖片&#10;&#10;自動產生的描述">
            <a:extLst>
              <a:ext uri="{FF2B5EF4-FFF2-40B4-BE49-F238E27FC236}">
                <a16:creationId xmlns:a16="http://schemas.microsoft.com/office/drawing/2014/main" id="{FF688B74-E9B0-ED4D-BE54-30BF98F469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307" y="1934006"/>
            <a:ext cx="1096752" cy="1096749"/>
          </a:xfrm>
          <a:prstGeom prst="roundRect">
            <a:avLst>
              <a:gd name="adj" fmla="val 23763"/>
            </a:avLst>
          </a:prstGeom>
          <a:ln w="28575">
            <a:noFill/>
          </a:ln>
          <a:effectLst/>
        </p:spPr>
      </p:pic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3502B36C-A39A-458B-81E2-FAF0C1B43461}"/>
              </a:ext>
            </a:extLst>
          </p:cNvPr>
          <p:cNvGrpSpPr/>
          <p:nvPr/>
        </p:nvGrpSpPr>
        <p:grpSpPr>
          <a:xfrm>
            <a:off x="9933340" y="5510379"/>
            <a:ext cx="1407224" cy="533876"/>
            <a:chOff x="7884633" y="5312644"/>
            <a:chExt cx="1407224" cy="533876"/>
          </a:xfrm>
        </p:grpSpPr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9A0E53F5-A091-4776-AEC5-7F1E9A42F0DC}"/>
                </a:ext>
              </a:extLst>
            </p:cNvPr>
            <p:cNvSpPr txBox="1"/>
            <p:nvPr/>
          </p:nvSpPr>
          <p:spPr>
            <a:xfrm>
              <a:off x="8715818" y="5461290"/>
              <a:ext cx="576039" cy="307777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200" name="圖形 152">
              <a:extLst>
                <a:ext uri="{FF2B5EF4-FFF2-40B4-BE49-F238E27FC236}">
                  <a16:creationId xmlns:a16="http://schemas.microsoft.com/office/drawing/2014/main" id="{4F9A9F03-2D16-482B-8B22-560EAD06EC37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E2B1DB29-115B-45A2-A11D-7F7BE2E768B7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6673CC6A-3DF3-45B2-9B43-6AB608319690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33863368-EE21-4666-8545-8B51D1A3294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3F86B91F-D404-448A-8D79-DD49A8C439B4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8BE7ACA1-E162-4487-9E13-3B2A804DE2B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CF06C327-3D82-49CD-BCB2-16E14185CDC2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C60E3718-E389-41E3-86FC-1E4234F43F15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B8808E35-B787-47C9-9A42-6E724486BFB7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0CCC998D-E98D-46D7-BC63-FFD04D1B93BF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25D9787-AC5F-4494-A215-39BE258576E3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2956FEDB-2DB2-4F21-A56C-7D9445873B9D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2EAF9211-EBA4-4C1C-AAE1-51564C934B41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A92CAFFF-656D-4A65-B095-C7AE0945087E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773A9717-E229-40D8-A591-11E150620F8F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2EC99132-1CB5-48EC-998B-217A9766F785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E0D8AB38-E844-4D32-AC21-F1733C354809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8FDF6B2B-1609-481D-B689-53844E2A97AC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3D532864-60C3-4D0A-86A7-F1DCE0F51982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C3B2E8D4-7512-4844-BBCD-CAACEA53F16E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20D4B699-7231-4D2E-B3F6-A8BF1E5A39F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3BF11BF6-B036-42DD-9969-11427342991F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48E24605-512F-4D4D-ACED-E6D065758FFD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5" name="手繪多邊形: 圖案 274">
              <a:extLst>
                <a:ext uri="{FF2B5EF4-FFF2-40B4-BE49-F238E27FC236}">
                  <a16:creationId xmlns:a16="http://schemas.microsoft.com/office/drawing/2014/main" id="{77AFC5AB-2A2B-4D35-BF1A-4102CEE76EA2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6" name="手繪多邊形: 圖案 275">
              <a:extLst>
                <a:ext uri="{FF2B5EF4-FFF2-40B4-BE49-F238E27FC236}">
                  <a16:creationId xmlns:a16="http://schemas.microsoft.com/office/drawing/2014/main" id="{CA7EDC4B-C984-4907-8014-A08048EF540F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11" name="圖形 211">
            <a:extLst>
              <a:ext uri="{FF2B5EF4-FFF2-40B4-BE49-F238E27FC236}">
                <a16:creationId xmlns:a16="http://schemas.microsoft.com/office/drawing/2014/main" id="{E8E68237-25B9-468C-80E8-34716B2AE555}"/>
              </a:ext>
            </a:extLst>
          </p:cNvPr>
          <p:cNvGrpSpPr/>
          <p:nvPr/>
        </p:nvGrpSpPr>
        <p:grpSpPr>
          <a:xfrm>
            <a:off x="10552761" y="4446937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12" name="手繪多邊形: 圖案 311">
              <a:extLst>
                <a:ext uri="{FF2B5EF4-FFF2-40B4-BE49-F238E27FC236}">
                  <a16:creationId xmlns:a16="http://schemas.microsoft.com/office/drawing/2014/main" id="{66E28089-7A39-474D-8700-35EE14688F0A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3" name="手繪多邊形: 圖案 312">
              <a:extLst>
                <a:ext uri="{FF2B5EF4-FFF2-40B4-BE49-F238E27FC236}">
                  <a16:creationId xmlns:a16="http://schemas.microsoft.com/office/drawing/2014/main" id="{82F9FC01-FC67-4AEB-8C9E-F6E12409D9E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4" name="手繪多邊形: 圖案 313">
              <a:extLst>
                <a:ext uri="{FF2B5EF4-FFF2-40B4-BE49-F238E27FC236}">
                  <a16:creationId xmlns:a16="http://schemas.microsoft.com/office/drawing/2014/main" id="{05D14FEE-F028-46CC-A152-3DFB0C31A955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15" name="文字方塊 314">
            <a:extLst>
              <a:ext uri="{FF2B5EF4-FFF2-40B4-BE49-F238E27FC236}">
                <a16:creationId xmlns:a16="http://schemas.microsoft.com/office/drawing/2014/main" id="{6F64CE75-73E3-49E1-AD2F-59C36770480B}"/>
              </a:ext>
            </a:extLst>
          </p:cNvPr>
          <p:cNvSpPr txBox="1"/>
          <p:nvPr/>
        </p:nvSpPr>
        <p:spPr>
          <a:xfrm>
            <a:off x="2127795" y="2972092"/>
            <a:ext cx="1345066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 user</a:t>
            </a:r>
          </a:p>
        </p:txBody>
      </p:sp>
      <p:pic>
        <p:nvPicPr>
          <p:cNvPr id="316" name="圖形 315">
            <a:extLst>
              <a:ext uri="{FF2B5EF4-FFF2-40B4-BE49-F238E27FC236}">
                <a16:creationId xmlns:a16="http://schemas.microsoft.com/office/drawing/2014/main" id="{A83B1F37-7C31-4985-8992-B844E896A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7879" y="2599490"/>
            <a:ext cx="391767" cy="37252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BB651E69-4C74-421C-B28D-4547BC6D3B46}"/>
              </a:ext>
            </a:extLst>
          </p:cNvPr>
          <p:cNvGrpSpPr/>
          <p:nvPr/>
        </p:nvGrpSpPr>
        <p:grpSpPr>
          <a:xfrm>
            <a:off x="985347" y="5263633"/>
            <a:ext cx="1554982" cy="1036510"/>
            <a:chOff x="1942737" y="2167157"/>
            <a:chExt cx="1554982" cy="1036510"/>
          </a:xfrm>
        </p:grpSpPr>
        <p:grpSp>
          <p:nvGrpSpPr>
            <p:cNvPr id="321" name="群組 320">
              <a:extLst>
                <a:ext uri="{FF2B5EF4-FFF2-40B4-BE49-F238E27FC236}">
                  <a16:creationId xmlns:a16="http://schemas.microsoft.com/office/drawing/2014/main" id="{A83E0AE9-DE75-488F-A8B6-34FF8CD69EC6}"/>
                </a:ext>
              </a:extLst>
            </p:cNvPr>
            <p:cNvGrpSpPr/>
            <p:nvPr/>
          </p:nvGrpSpPr>
          <p:grpSpPr>
            <a:xfrm>
              <a:off x="2146283" y="2167157"/>
              <a:ext cx="1074504" cy="712928"/>
              <a:chOff x="672980" y="1966505"/>
              <a:chExt cx="1057450" cy="651099"/>
            </a:xfrm>
            <a:noFill/>
          </p:grpSpPr>
          <p:sp>
            <p:nvSpPr>
              <p:cNvPr id="322" name="手繪多邊形: 圖案 321">
                <a:extLst>
                  <a:ext uri="{FF2B5EF4-FFF2-40B4-BE49-F238E27FC236}">
                    <a16:creationId xmlns:a16="http://schemas.microsoft.com/office/drawing/2014/main" id="{CFB3F76A-A50E-4552-AEB3-2181470588E2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3" name="手繪多邊形: 圖案 322">
                <a:extLst>
                  <a:ext uri="{FF2B5EF4-FFF2-40B4-BE49-F238E27FC236}">
                    <a16:creationId xmlns:a16="http://schemas.microsoft.com/office/drawing/2014/main" id="{F979B78B-E025-48A3-BA91-528466673A84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24" name="文字方塊 323">
              <a:extLst>
                <a:ext uri="{FF2B5EF4-FFF2-40B4-BE49-F238E27FC236}">
                  <a16:creationId xmlns:a16="http://schemas.microsoft.com/office/drawing/2014/main" id="{3729410E-1962-4525-8E4E-E6E1CA136F2A}"/>
                </a:ext>
              </a:extLst>
            </p:cNvPr>
            <p:cNvSpPr txBox="1"/>
            <p:nvPr/>
          </p:nvSpPr>
          <p:spPr>
            <a:xfrm>
              <a:off x="2152653" y="2895890"/>
              <a:ext cx="13450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325" name="圖形 324">
              <a:extLst>
                <a:ext uri="{FF2B5EF4-FFF2-40B4-BE49-F238E27FC236}">
                  <a16:creationId xmlns:a16="http://schemas.microsoft.com/office/drawing/2014/main" id="{DD9D457A-A143-4143-A859-E216FC09E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42737" y="2523288"/>
              <a:ext cx="391767" cy="372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337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有線網路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升級高速網路交換器以改善多人協作效率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6951746" y="2061854"/>
            <a:ext cx="5000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無須更換既有佈線即可升速 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</a:t>
            </a:r>
            <a:r>
              <a:rPr lang="en" altLang="zh-TW" sz="2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GbE</a:t>
            </a:r>
            <a:endParaRPr lang="zh-TW" altLang="en-US" sz="24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4675795"/>
              </p:ext>
            </p:extLst>
          </p:nvPr>
        </p:nvGraphicFramePr>
        <p:xfrm>
          <a:off x="7044687" y="2554604"/>
          <a:ext cx="4619151" cy="2863884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900" b="1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5e</a:t>
                      </a:r>
                      <a:endParaRPr lang="en" sz="19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</a:t>
                      </a:r>
                      <a:endParaRPr lang="en" sz="19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6A</a:t>
                      </a:r>
                      <a:endParaRPr lang="en-US" altLang="zh-TW" sz="19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100M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1G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2.5G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5G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10G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X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" altLang="zh-TW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✔(55m)</a:t>
                      </a:r>
                      <a:endParaRPr lang="en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9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✔</a:t>
                      </a:r>
                      <a:endParaRPr lang="zh-TW" altLang="en-US"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915" y="5216414"/>
            <a:ext cx="1839337" cy="17037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: 圓角 8">
            <a:extLst>
              <a:ext uri="{FF2B5EF4-FFF2-40B4-BE49-F238E27FC236}">
                <a16:creationId xmlns:a16="http://schemas.microsoft.com/office/drawing/2014/main" id="{103F6E61-5498-7E4C-9D4E-8D84CF6B973D}"/>
              </a:ext>
            </a:extLst>
          </p:cNvPr>
          <p:cNvSpPr/>
          <p:nvPr/>
        </p:nvSpPr>
        <p:spPr>
          <a:xfrm>
            <a:off x="609599" y="1929171"/>
            <a:ext cx="6208987" cy="1497653"/>
          </a:xfrm>
          <a:prstGeom prst="roundRect">
            <a:avLst>
              <a:gd name="adj" fmla="val 0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EFECE1E-208A-1744-A6D3-6BB8230DEFE8}"/>
              </a:ext>
            </a:extLst>
          </p:cNvPr>
          <p:cNvSpPr txBox="1"/>
          <p:nvPr/>
        </p:nvSpPr>
        <p:spPr>
          <a:xfrm>
            <a:off x="4014043" y="4287771"/>
            <a:ext cx="2505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QSW-308-1C (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無網管型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863017" y="4292606"/>
            <a:ext cx="2627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QSW-1208-8C (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無網管型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8CBE206-AA6D-0844-9C78-657AC29204D2}"/>
              </a:ext>
            </a:extLst>
          </p:cNvPr>
          <p:cNvSpPr txBox="1"/>
          <p:nvPr/>
        </p:nvSpPr>
        <p:spPr>
          <a:xfrm>
            <a:off x="4014043" y="4593518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10G/5G/2.5G</a:t>
            </a:r>
          </a:p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RJ45 Multi-Gig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5AEEC05-B49D-C149-A7C7-B1559D7FE4DE}"/>
              </a:ext>
            </a:extLst>
          </p:cNvPr>
          <p:cNvSpPr txBox="1"/>
          <p:nvPr/>
        </p:nvSpPr>
        <p:spPr>
          <a:xfrm>
            <a:off x="863017" y="4593518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x 10G/5G/2.5G</a:t>
            </a:r>
          </a:p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RJ45 Multi-Gig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E37C6709-39C4-C947-A622-E52DACD9B7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215" y="5104335"/>
            <a:ext cx="2247728" cy="695998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A6734F7-28E8-9842-8ED4-06B7CD84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0427" y="5185436"/>
            <a:ext cx="2215847" cy="533797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F3DEEC-3197-AF44-B300-658795AE0B74}"/>
              </a:ext>
            </a:extLst>
          </p:cNvPr>
          <p:cNvSpPr txBox="1"/>
          <p:nvPr/>
        </p:nvSpPr>
        <p:spPr>
          <a:xfrm>
            <a:off x="863017" y="5729730"/>
            <a:ext cx="2394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QSW-M408-4C (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網管型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8C4A5EA-9202-7E42-97AB-E1C166483D67}"/>
              </a:ext>
            </a:extLst>
          </p:cNvPr>
          <p:cNvSpPr txBox="1"/>
          <p:nvPr/>
        </p:nvSpPr>
        <p:spPr>
          <a:xfrm>
            <a:off x="863017" y="5997681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10G/5G/2.5G</a:t>
            </a:r>
          </a:p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RJ45 Multi-Gig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987836F-8016-6F4A-9ACA-CAC4790B62B8}"/>
              </a:ext>
            </a:extLst>
          </p:cNvPr>
          <p:cNvSpPr txBox="1"/>
          <p:nvPr/>
        </p:nvSpPr>
        <p:spPr>
          <a:xfrm>
            <a:off x="4014043" y="5709244"/>
            <a:ext cx="2394310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QSW-M408-2C (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網管型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D45425A-23D6-7245-B089-E16F9638A71A}"/>
              </a:ext>
            </a:extLst>
          </p:cNvPr>
          <p:cNvSpPr txBox="1"/>
          <p:nvPr/>
        </p:nvSpPr>
        <p:spPr>
          <a:xfrm>
            <a:off x="4014043" y="5964614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10G/5G/2.5G</a:t>
            </a:r>
          </a:p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RJ45 Multi-Gig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4" name="圖片 4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DD7DB792-9635-6A45-8892-C923180911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879" y="3649059"/>
            <a:ext cx="2533414" cy="686696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74A74CD-4E0C-0047-B97C-EB4C560FDB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6859" y="3752393"/>
            <a:ext cx="2220909" cy="468307"/>
          </a:xfrm>
          <a:prstGeom prst="rect">
            <a:avLst/>
          </a:prstGeom>
        </p:spPr>
      </p:pic>
      <p:pic>
        <p:nvPicPr>
          <p:cNvPr id="46" name="圖片 45" descr="一張含有 電子用品 的圖片&#10;&#10;自動產生的描述">
            <a:extLst>
              <a:ext uri="{FF2B5EF4-FFF2-40B4-BE49-F238E27FC236}">
                <a16:creationId xmlns:a16="http://schemas.microsoft.com/office/drawing/2014/main" id="{822B8B12-39B2-9049-9F97-258332EC0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" y="1703777"/>
            <a:ext cx="3060347" cy="1912377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4E9337C5-09F1-45DA-B6D5-DC7573B5DD40}"/>
              </a:ext>
            </a:extLst>
          </p:cNvPr>
          <p:cNvSpPr/>
          <p:nvPr/>
        </p:nvSpPr>
        <p:spPr>
          <a:xfrm>
            <a:off x="4169080" y="2937963"/>
            <a:ext cx="1699446" cy="27544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>
                <a:solidFill>
                  <a:srgbClr val="FFCC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無風扇</a:t>
            </a:r>
            <a:r>
              <a:rPr lang="zh-CN" altLang="en-US" sz="14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與金屬外殼</a:t>
            </a:r>
            <a:endParaRPr lang="en-US" altLang="zh-TW" sz="140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2BFCA93-2486-4F05-AA09-A7425C3857A2}"/>
              </a:ext>
            </a:extLst>
          </p:cNvPr>
          <p:cNvGrpSpPr/>
          <p:nvPr/>
        </p:nvGrpSpPr>
        <p:grpSpPr>
          <a:xfrm>
            <a:off x="179287" y="1491027"/>
            <a:ext cx="1370770" cy="1149168"/>
            <a:chOff x="5574505" y="3631240"/>
            <a:chExt cx="1609176" cy="1349034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AA65CC5-5DBE-4A02-B6AB-A258EC22BFB5}"/>
                </a:ext>
              </a:extLst>
            </p:cNvPr>
            <p:cNvGrpSpPr/>
            <p:nvPr/>
          </p:nvGrpSpPr>
          <p:grpSpPr>
            <a:xfrm>
              <a:off x="5574505" y="3631240"/>
              <a:ext cx="1609176" cy="1349034"/>
              <a:chOff x="5074016" y="1873192"/>
              <a:chExt cx="1609176" cy="1349034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097B41A-F043-4122-86F2-07AE7A46AFC6}"/>
                  </a:ext>
                </a:extLst>
              </p:cNvPr>
              <p:cNvSpPr/>
              <p:nvPr/>
            </p:nvSpPr>
            <p:spPr>
              <a:xfrm rot="8100000">
                <a:off x="5393956" y="2393461"/>
                <a:ext cx="1289236" cy="82876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chemeClr val="tx1">
                      <a:lumMod val="95000"/>
                      <a:lumOff val="5000"/>
                      <a:alpha val="49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3" name="橢圓 62">
                <a:extLst>
                  <a:ext uri="{FF2B5EF4-FFF2-40B4-BE49-F238E27FC236}">
                    <a16:creationId xmlns:a16="http://schemas.microsoft.com/office/drawing/2014/main" id="{D228DCB7-ED64-4260-9083-71CD90B737D0}"/>
                  </a:ext>
                </a:extLst>
              </p:cNvPr>
              <p:cNvSpPr/>
              <p:nvPr/>
            </p:nvSpPr>
            <p:spPr>
              <a:xfrm rot="20700000">
                <a:off x="5074016" y="1873192"/>
                <a:ext cx="1303850" cy="1312247"/>
              </a:xfrm>
              <a:prstGeom prst="ellipse">
                <a:avLst/>
              </a:prstGeom>
              <a:gradFill>
                <a:gsLst>
                  <a:gs pos="84000">
                    <a:srgbClr val="EF9000"/>
                  </a:gs>
                  <a:gs pos="100000">
                    <a:srgbClr val="FFC000"/>
                  </a:gs>
                  <a:gs pos="0">
                    <a:srgbClr val="C00000"/>
                  </a:gs>
                </a:gsLst>
                <a:lin ang="2700000" scaled="0"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184055CC-A7A0-49F3-989F-EA4EA9613D00}"/>
                </a:ext>
              </a:extLst>
            </p:cNvPr>
            <p:cNvSpPr/>
            <p:nvPr/>
          </p:nvSpPr>
          <p:spPr>
            <a:xfrm>
              <a:off x="5656360" y="3819172"/>
              <a:ext cx="1120046" cy="8310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超值</a:t>
              </a:r>
              <a:endPara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新上市</a:t>
              </a:r>
              <a:endPara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27539D7-D7D0-4D35-AC62-54E3A633D7C3}"/>
              </a:ext>
            </a:extLst>
          </p:cNvPr>
          <p:cNvSpPr txBox="1"/>
          <p:nvPr/>
        </p:nvSpPr>
        <p:spPr>
          <a:xfrm>
            <a:off x="4093485" y="2076684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QSW-1105-5T (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網管型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EE6A2E1-67BB-4BEA-A706-7F8182BF41AB}"/>
              </a:ext>
            </a:extLst>
          </p:cNvPr>
          <p:cNvSpPr txBox="1"/>
          <p:nvPr/>
        </p:nvSpPr>
        <p:spPr>
          <a:xfrm>
            <a:off x="4124090" y="2367746"/>
            <a:ext cx="1369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 x 2.5G</a:t>
            </a:r>
          </a:p>
          <a:p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RJ45 Multi-Gig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51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 hidden="1">
            <a:extLst>
              <a:ext uri="{FF2B5EF4-FFF2-40B4-BE49-F238E27FC236}">
                <a16:creationId xmlns:a16="http://schemas.microsoft.com/office/drawing/2014/main" id="{6AC68820-AEE1-41A0-B225-CC53C530642C}"/>
              </a:ext>
            </a:extLst>
          </p:cNvPr>
          <p:cNvSpPr/>
          <p:nvPr/>
        </p:nvSpPr>
        <p:spPr>
          <a:xfrm>
            <a:off x="447465" y="1923044"/>
            <a:ext cx="11297070" cy="4601995"/>
          </a:xfrm>
          <a:prstGeom prst="roundRect">
            <a:avLst>
              <a:gd name="adj" fmla="val 3016"/>
            </a:avLst>
          </a:prstGeom>
          <a:solidFill>
            <a:schemeClr val="tx1">
              <a:lumMod val="65000"/>
              <a:lumOff val="35000"/>
              <a:alpha val="42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矩形 18" hidden="1">
            <a:extLst>
              <a:ext uri="{FF2B5EF4-FFF2-40B4-BE49-F238E27FC236}">
                <a16:creationId xmlns:a16="http://schemas.microsoft.com/office/drawing/2014/main" id="{36CE7D01-59CB-4844-8BF7-C9801AEF1136}"/>
              </a:ext>
            </a:extLst>
          </p:cNvPr>
          <p:cNvSpPr/>
          <p:nvPr/>
        </p:nvSpPr>
        <p:spPr>
          <a:xfrm>
            <a:off x="0" y="407504"/>
            <a:ext cx="12192000" cy="6464144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06768C">
                  <a:alpha val="49804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7ECACFF1-92EB-4AEA-920B-51EA835AF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80180" y="4383803"/>
            <a:ext cx="4325602" cy="82829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52D3F79-0F9B-49BC-9064-8AAAD776E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557734" y="4022120"/>
            <a:ext cx="7428801" cy="42072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CE9A2D9-6895-4891-A2FE-F374852F2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2931686" y="4706249"/>
            <a:ext cx="8275597" cy="69570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3D42426-3E0A-42EB-A150-A51879703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586827" y="5097067"/>
            <a:ext cx="2546395" cy="42072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2FD433A-24A6-4932-8BDD-D0E6E90D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利用 </a:t>
            </a:r>
            <a:r>
              <a:rPr lang="en" altLang="zh-TW">
                <a:latin typeface="Arial" panose="020B0604020202020204" pitchFamily="34" charset="0"/>
                <a:sym typeface="Arial" panose="020B0604020202020204" pitchFamily="34" charset="0"/>
              </a:rPr>
              <a:t>Virtual JBOD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擴充 </a:t>
            </a:r>
            <a:r>
              <a:rPr lang="en" altLang="zh-TW">
                <a:latin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容量</a:t>
            </a:r>
          </a:p>
        </p:txBody>
      </p:sp>
      <p:cxnSp>
        <p:nvCxnSpPr>
          <p:cNvPr id="23" name="肘形接點 22"/>
          <p:cNvCxnSpPr>
            <a:cxnSpLocks/>
          </p:cNvCxnSpPr>
          <p:nvPr/>
        </p:nvCxnSpPr>
        <p:spPr>
          <a:xfrm>
            <a:off x="4132220" y="4765287"/>
            <a:ext cx="4642600" cy="532110"/>
          </a:xfrm>
          <a:prstGeom prst="bentConnector3">
            <a:avLst>
              <a:gd name="adj1" fmla="val 69833"/>
            </a:avLst>
          </a:prstGeom>
          <a:noFill/>
          <a:ln w="44450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肘形接點 19"/>
          <p:cNvCxnSpPr>
            <a:cxnSpLocks/>
          </p:cNvCxnSpPr>
          <p:nvPr/>
        </p:nvCxnSpPr>
        <p:spPr>
          <a:xfrm flipV="1">
            <a:off x="3691878" y="3737157"/>
            <a:ext cx="5082942" cy="512453"/>
          </a:xfrm>
          <a:prstGeom prst="bentConnector3">
            <a:avLst>
              <a:gd name="adj1" fmla="val 72913"/>
            </a:avLst>
          </a:prstGeom>
          <a:noFill/>
          <a:ln w="44450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TextBox 10"/>
          <p:cNvSpPr txBox="1"/>
          <p:nvPr/>
        </p:nvSpPr>
        <p:spPr>
          <a:xfrm>
            <a:off x="4915619" y="5509232"/>
            <a:ext cx="2009612" cy="663890"/>
          </a:xfrm>
          <a:prstGeom prst="rect">
            <a:avLst/>
          </a:prstGeom>
          <a:noFill/>
        </p:spPr>
        <p:txBody>
          <a:bodyPr wrap="square" lIns="121908" tIns="60955" rIns="121908" bIns="60955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600">
                <a:solidFill>
                  <a:srgbClr val="FF33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2.5GbE / 1GbE</a:t>
            </a:r>
          </a:p>
          <a:p>
            <a:pPr algn="ctr">
              <a:lnSpc>
                <a:spcPts val="2200"/>
              </a:lnSpc>
            </a:pPr>
            <a:r>
              <a:rPr lang="en-US" sz="1600">
                <a:solidFill>
                  <a:srgbClr val="FF33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iSCSI VJBOD </a:t>
            </a:r>
            <a:r>
              <a:rPr lang="zh-TW" altLang="en-US" sz="1600" b="1">
                <a:solidFill>
                  <a:srgbClr val="FF33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連接</a:t>
            </a:r>
            <a:endParaRPr lang="en-US" sz="1600" b="1">
              <a:solidFill>
                <a:srgbClr val="FF33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" b="-1705"/>
          <a:stretch/>
        </p:blipFill>
        <p:spPr bwMode="auto">
          <a:xfrm>
            <a:off x="8304092" y="3120507"/>
            <a:ext cx="6446646" cy="12543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0CC35B-65BC-5B4D-8F25-29BFD1CA7E15}"/>
              </a:ext>
            </a:extLst>
          </p:cNvPr>
          <p:cNvSpPr txBox="1"/>
          <p:nvPr/>
        </p:nvSpPr>
        <p:spPr>
          <a:xfrm>
            <a:off x="8434803" y="436769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TVS-872N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15037C-D429-4040-9216-570E94FD4B65}"/>
              </a:ext>
            </a:extLst>
          </p:cNvPr>
          <p:cNvSpPr txBox="1"/>
          <p:nvPr/>
        </p:nvSpPr>
        <p:spPr>
          <a:xfrm>
            <a:off x="8434803" y="271216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TS-832XU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34D8F891-5FEE-4D29-8EF0-AFC6026F37F5}"/>
              </a:ext>
            </a:extLst>
          </p:cNvPr>
          <p:cNvGrpSpPr/>
          <p:nvPr/>
        </p:nvGrpSpPr>
        <p:grpSpPr>
          <a:xfrm>
            <a:off x="4903041" y="3245349"/>
            <a:ext cx="1913968" cy="2048365"/>
            <a:chOff x="4903041" y="2761108"/>
            <a:chExt cx="1913968" cy="2048365"/>
          </a:xfrm>
        </p:grpSpPr>
        <p:pic>
          <p:nvPicPr>
            <p:cNvPr id="4101" name="Picture 5" descr="D:\結案\20170110_PPTNetwork Management and virtual switch\Links\46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041" y="4181814"/>
              <a:ext cx="1913968" cy="62765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CBE125DB-4CAE-472A-9CC1-1CBE14A85204}"/>
                </a:ext>
              </a:extLst>
            </p:cNvPr>
            <p:cNvGrpSpPr/>
            <p:nvPr/>
          </p:nvGrpSpPr>
          <p:grpSpPr>
            <a:xfrm>
              <a:off x="5086795" y="2761108"/>
              <a:ext cx="1516364" cy="1528895"/>
              <a:chOff x="5086795" y="2761108"/>
              <a:chExt cx="1516364" cy="1528895"/>
            </a:xfrm>
          </p:grpSpPr>
          <p:sp>
            <p:nvSpPr>
              <p:cNvPr id="9" name="橢圓 8"/>
              <p:cNvSpPr/>
              <p:nvPr/>
            </p:nvSpPr>
            <p:spPr>
              <a:xfrm>
                <a:off x="5086795" y="2761108"/>
                <a:ext cx="1516364" cy="1528895"/>
              </a:xfrm>
              <a:prstGeom prst="ellipse">
                <a:avLst/>
              </a:prstGeom>
              <a:gradFill>
                <a:gsLst>
                  <a:gs pos="100000">
                    <a:srgbClr val="002A7E"/>
                  </a:gs>
                  <a:gs pos="0">
                    <a:srgbClr val="00A1DA"/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3" name="圖片 12" descr="VJBOD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06118" y="3041592"/>
                <a:ext cx="1098124" cy="965212"/>
              </a:xfrm>
              <a:prstGeom prst="rect">
                <a:avLst/>
              </a:prstGeom>
            </p:spPr>
          </p:pic>
        </p:grpSp>
      </p:grpSp>
      <p:sp>
        <p:nvSpPr>
          <p:cNvPr id="16" name="矩形: 圓角 15" hidden="1">
            <a:extLst>
              <a:ext uri="{FF2B5EF4-FFF2-40B4-BE49-F238E27FC236}">
                <a16:creationId xmlns:a16="http://schemas.microsoft.com/office/drawing/2014/main" id="{CFEB6E58-E78A-4984-86E1-B810E6D80AB5}"/>
              </a:ext>
            </a:extLst>
          </p:cNvPr>
          <p:cNvSpPr/>
          <p:nvPr/>
        </p:nvSpPr>
        <p:spPr>
          <a:xfrm>
            <a:off x="3964272" y="1852380"/>
            <a:ext cx="3817165" cy="5786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79A2AF-CEAB-4EE7-AF90-00CEECC41AB6}"/>
              </a:ext>
            </a:extLst>
          </p:cNvPr>
          <p:cNvSpPr/>
          <p:nvPr/>
        </p:nvSpPr>
        <p:spPr>
          <a:xfrm>
            <a:off x="3263287" y="2146387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最高 </a:t>
            </a:r>
            <a:r>
              <a:rPr lang="en-US" altLang="zh-CN" sz="400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8 </a:t>
            </a:r>
            <a:r>
              <a:rPr lang="zh-CN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個 </a:t>
            </a:r>
            <a:r>
              <a:rPr lang="en" altLang="zh-CN" sz="400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VJBOD</a:t>
            </a:r>
            <a:r>
              <a:rPr lang="zh-TW" altLang="en-US" sz="4000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連接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6AACC4D-7718-8B49-809A-7D43DD3C11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4803" y="4687962"/>
            <a:ext cx="4478892" cy="2678330"/>
          </a:xfrm>
          <a:prstGeom prst="rect">
            <a:avLst/>
          </a:prstGeom>
        </p:spPr>
      </p:pic>
      <p:sp>
        <p:nvSpPr>
          <p:cNvPr id="21" name="TextBox 30">
            <a:extLst>
              <a:ext uri="{FF2B5EF4-FFF2-40B4-BE49-F238E27FC236}">
                <a16:creationId xmlns:a16="http://schemas.microsoft.com/office/drawing/2014/main" id="{0F422C76-FA1D-2B4F-9DA4-15BB351E6AFA}"/>
              </a:ext>
            </a:extLst>
          </p:cNvPr>
          <p:cNvSpPr txBox="1"/>
          <p:nvPr/>
        </p:nvSpPr>
        <p:spPr>
          <a:xfrm>
            <a:off x="2639504" y="3367626"/>
            <a:ext cx="1492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TS-873AU-RP</a:t>
            </a:r>
          </a:p>
        </p:txBody>
      </p:sp>
      <p:pic>
        <p:nvPicPr>
          <p:cNvPr id="28" name="圖片 27" descr="一張含有 室內, 螢幕, 監視器, 直立的 的圖片&#10;&#10;自動產生的描述">
            <a:extLst>
              <a:ext uri="{FF2B5EF4-FFF2-40B4-BE49-F238E27FC236}">
                <a16:creationId xmlns:a16="http://schemas.microsoft.com/office/drawing/2014/main" id="{449702E3-EE83-A443-9F47-A12B34539A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04925" y="3749321"/>
            <a:ext cx="7694262" cy="13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34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F0BBA9-2EB7-0F4C-804F-373CABCB4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多位一體的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QNAP </a:t>
            </a:r>
            <a:r>
              <a:rPr kumimoji="1" lang="en-US" altLang="zh-TW" err="1">
                <a:latin typeface="Arial" panose="020B0604020202020204" pitchFamily="34" charset="0"/>
                <a:sym typeface="Arial" panose="020B0604020202020204" pitchFamily="34" charset="0"/>
              </a:rPr>
              <a:t>Boxafe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雲端備份軟體</a:t>
            </a:r>
            <a:endParaRPr kumimoji="1"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EDF7E50-2D44-4E41-A15A-3CF8B27769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169" y="2036107"/>
            <a:ext cx="7562831" cy="4821894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DB56E930-12EF-4758-9B52-51C0E83AFC56}"/>
              </a:ext>
            </a:extLst>
          </p:cNvPr>
          <p:cNvGrpSpPr/>
          <p:nvPr/>
        </p:nvGrpSpPr>
        <p:grpSpPr>
          <a:xfrm>
            <a:off x="0" y="1978028"/>
            <a:ext cx="2982850" cy="1609948"/>
            <a:chOff x="6964003" y="1320795"/>
            <a:chExt cx="5227996" cy="2821732"/>
          </a:xfrm>
        </p:grpSpPr>
        <p:pic>
          <p:nvPicPr>
            <p:cNvPr id="6" name="Picture 24">
              <a:extLst>
                <a:ext uri="{FF2B5EF4-FFF2-40B4-BE49-F238E27FC236}">
                  <a16:creationId xmlns:a16="http://schemas.microsoft.com/office/drawing/2014/main" id="{6BF0B2BE-31D5-3646-B966-B10E4B250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4307" y="1481903"/>
              <a:ext cx="4167692" cy="2660624"/>
            </a:xfrm>
            <a:prstGeom prst="rect">
              <a:avLst/>
            </a:prstGeom>
          </p:spPr>
        </p:pic>
        <p:pic>
          <p:nvPicPr>
            <p:cNvPr id="7" name="Picture 25">
              <a:extLst>
                <a:ext uri="{FF2B5EF4-FFF2-40B4-BE49-F238E27FC236}">
                  <a16:creationId xmlns:a16="http://schemas.microsoft.com/office/drawing/2014/main" id="{356D7DF0-2C39-7E4F-B447-0B5281C71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77154" y="1998606"/>
              <a:ext cx="1299902" cy="731796"/>
            </a:xfrm>
            <a:prstGeom prst="rect">
              <a:avLst/>
            </a:prstGeom>
          </p:spPr>
        </p:pic>
        <p:pic>
          <p:nvPicPr>
            <p:cNvPr id="8" name="Picture 42">
              <a:extLst>
                <a:ext uri="{FF2B5EF4-FFF2-40B4-BE49-F238E27FC236}">
                  <a16:creationId xmlns:a16="http://schemas.microsoft.com/office/drawing/2014/main" id="{713EBB87-06C0-1447-B942-1406A7528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11104" y="2683338"/>
              <a:ext cx="2032001" cy="411618"/>
            </a:xfrm>
            <a:prstGeom prst="rect">
              <a:avLst/>
            </a:prstGeom>
          </p:spPr>
        </p:pic>
        <p:pic>
          <p:nvPicPr>
            <p:cNvPr id="9" name="圖片 8" descr="一張含有 物件 的圖片&#10;&#10;自動產生的描述">
              <a:extLst>
                <a:ext uri="{FF2B5EF4-FFF2-40B4-BE49-F238E27FC236}">
                  <a16:creationId xmlns:a16="http://schemas.microsoft.com/office/drawing/2014/main" id="{14EA8255-F5C3-4549-9814-6D4CE0301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4003" y="1881736"/>
              <a:ext cx="1063766" cy="679445"/>
            </a:xfrm>
            <a:prstGeom prst="rect">
              <a:avLst/>
            </a:prstGeom>
          </p:spPr>
        </p:pic>
        <p:pic>
          <p:nvPicPr>
            <p:cNvPr id="10" name="圖片 9" descr="一張含有 物件 的圖片&#10;&#10;自動產生的描述">
              <a:extLst>
                <a:ext uri="{FF2B5EF4-FFF2-40B4-BE49-F238E27FC236}">
                  <a16:creationId xmlns:a16="http://schemas.microsoft.com/office/drawing/2014/main" id="{591FAE78-F271-2C45-B009-BFD0D84B5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3562" y="1320795"/>
              <a:ext cx="1063766" cy="679445"/>
            </a:xfrm>
            <a:prstGeom prst="rect">
              <a:avLst/>
            </a:prstGeom>
          </p:spPr>
        </p:pic>
        <p:pic>
          <p:nvPicPr>
            <p:cNvPr id="11" name="Picture 44">
              <a:extLst>
                <a:ext uri="{FF2B5EF4-FFF2-40B4-BE49-F238E27FC236}">
                  <a16:creationId xmlns:a16="http://schemas.microsoft.com/office/drawing/2014/main" id="{B763FF85-32C1-AF41-A147-069207DFC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40063" y="3413727"/>
              <a:ext cx="410029" cy="410029"/>
            </a:xfrm>
            <a:prstGeom prst="rect">
              <a:avLst/>
            </a:prstGeom>
          </p:spPr>
        </p:pic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id="{DD2FA770-F75F-E846-B815-41661A5DA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4063" y="3413727"/>
              <a:ext cx="410029" cy="410029"/>
            </a:xfrm>
            <a:prstGeom prst="rect">
              <a:avLst/>
            </a:prstGeom>
          </p:spPr>
        </p:pic>
        <p:pic>
          <p:nvPicPr>
            <p:cNvPr id="13" name="Picture 46">
              <a:extLst>
                <a:ext uri="{FF2B5EF4-FFF2-40B4-BE49-F238E27FC236}">
                  <a16:creationId xmlns:a16="http://schemas.microsoft.com/office/drawing/2014/main" id="{5F26C336-8321-5048-AB70-09CB8F2E0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8063" y="3413727"/>
              <a:ext cx="410029" cy="410029"/>
            </a:xfrm>
            <a:prstGeom prst="rect">
              <a:avLst/>
            </a:prstGeom>
          </p:spPr>
        </p:pic>
        <p:pic>
          <p:nvPicPr>
            <p:cNvPr id="14" name="Picture 47">
              <a:extLst>
                <a:ext uri="{FF2B5EF4-FFF2-40B4-BE49-F238E27FC236}">
                  <a16:creationId xmlns:a16="http://schemas.microsoft.com/office/drawing/2014/main" id="{6636569A-BEA3-904E-9E11-9283F3EA8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2063" y="3413727"/>
              <a:ext cx="410029" cy="410029"/>
            </a:xfrm>
            <a:prstGeom prst="rect">
              <a:avLst/>
            </a:prstGeom>
          </p:spPr>
        </p:pic>
        <p:pic>
          <p:nvPicPr>
            <p:cNvPr id="15" name="Picture 48">
              <a:extLst>
                <a:ext uri="{FF2B5EF4-FFF2-40B4-BE49-F238E27FC236}">
                  <a16:creationId xmlns:a16="http://schemas.microsoft.com/office/drawing/2014/main" id="{4401AFCC-3F30-2A44-8B75-C87306027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6063" y="3413727"/>
              <a:ext cx="410029" cy="410029"/>
            </a:xfrm>
            <a:prstGeom prst="rect">
              <a:avLst/>
            </a:prstGeom>
          </p:spPr>
        </p:pic>
        <p:pic>
          <p:nvPicPr>
            <p:cNvPr id="16" name="Picture 49">
              <a:extLst>
                <a:ext uri="{FF2B5EF4-FFF2-40B4-BE49-F238E27FC236}">
                  <a16:creationId xmlns:a16="http://schemas.microsoft.com/office/drawing/2014/main" id="{8182C235-F9AE-5943-B9A9-E7CE7C41E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59955" y="3413727"/>
              <a:ext cx="410029" cy="410029"/>
            </a:xfrm>
            <a:prstGeom prst="rect">
              <a:avLst/>
            </a:prstGeom>
          </p:spPr>
        </p:pic>
        <p:pic>
          <p:nvPicPr>
            <p:cNvPr id="17" name="Picture 50">
              <a:extLst>
                <a:ext uri="{FF2B5EF4-FFF2-40B4-BE49-F238E27FC236}">
                  <a16:creationId xmlns:a16="http://schemas.microsoft.com/office/drawing/2014/main" id="{6F6DB511-473E-3246-93AC-508F7261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4063" y="3413727"/>
              <a:ext cx="410029" cy="410029"/>
            </a:xfrm>
            <a:prstGeom prst="rect">
              <a:avLst/>
            </a:prstGeom>
          </p:spPr>
        </p:pic>
        <p:pic>
          <p:nvPicPr>
            <p:cNvPr id="18" name="Picture 51">
              <a:extLst>
                <a:ext uri="{FF2B5EF4-FFF2-40B4-BE49-F238E27FC236}">
                  <a16:creationId xmlns:a16="http://schemas.microsoft.com/office/drawing/2014/main" id="{5A920317-0024-EC44-9C36-11BB030E5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08063" y="3413727"/>
              <a:ext cx="410029" cy="410029"/>
            </a:xfrm>
            <a:prstGeom prst="rect">
              <a:avLst/>
            </a:prstGeom>
          </p:spPr>
        </p:pic>
        <p:sp>
          <p:nvSpPr>
            <p:cNvPr id="19" name="Rectangle 52">
              <a:extLst>
                <a:ext uri="{FF2B5EF4-FFF2-40B4-BE49-F238E27FC236}">
                  <a16:creationId xmlns:a16="http://schemas.microsoft.com/office/drawing/2014/main" id="{490B4183-8974-C04A-AC97-DD96B6EEC5EE}"/>
                </a:ext>
              </a:extLst>
            </p:cNvPr>
            <p:cNvSpPr/>
            <p:nvPr/>
          </p:nvSpPr>
          <p:spPr>
            <a:xfrm>
              <a:off x="8760232" y="3331711"/>
              <a:ext cx="2791893" cy="5156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92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0" name="TextBox 41">
            <a:extLst>
              <a:ext uri="{FF2B5EF4-FFF2-40B4-BE49-F238E27FC236}">
                <a16:creationId xmlns:a16="http://schemas.microsoft.com/office/drawing/2014/main" id="{F4EB3280-DB34-C94C-96D6-5046D9154AB7}"/>
              </a:ext>
            </a:extLst>
          </p:cNvPr>
          <p:cNvSpPr txBox="1"/>
          <p:nvPr/>
        </p:nvSpPr>
        <p:spPr>
          <a:xfrm>
            <a:off x="611422" y="3729332"/>
            <a:ext cx="35472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以網域管理員身份，為公司所有員工資料一次備份，一個設定備份成千上百的帳戶資料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!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Google Shape;158;p22">
            <a:extLst>
              <a:ext uri="{FF2B5EF4-FFF2-40B4-BE49-F238E27FC236}">
                <a16:creationId xmlns:a16="http://schemas.microsoft.com/office/drawing/2014/main" id="{430C8071-0FB2-8547-8C0D-63E72B9BE6E6}"/>
              </a:ext>
            </a:extLst>
          </p:cNvPr>
          <p:cNvSpPr txBox="1"/>
          <p:nvPr/>
        </p:nvSpPr>
        <p:spPr>
          <a:xfrm>
            <a:off x="472660" y="5028606"/>
            <a:ext cx="1628973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TS-1673AU-RP</a:t>
            </a:r>
          </a:p>
        </p:txBody>
      </p:sp>
      <p:pic>
        <p:nvPicPr>
          <p:cNvPr id="22" name="圖片 21" descr="一張含有 坐, 監視器, 正面, 桌 的圖片&#10;&#10;自動產生的描述">
            <a:extLst>
              <a:ext uri="{FF2B5EF4-FFF2-40B4-BE49-F238E27FC236}">
                <a16:creationId xmlns:a16="http://schemas.microsoft.com/office/drawing/2014/main" id="{404A19E4-982D-DB40-803C-3AAD330680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647"/>
          <a:stretch/>
        </p:blipFill>
        <p:spPr>
          <a:xfrm>
            <a:off x="-205955" y="5389829"/>
            <a:ext cx="5879168" cy="147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45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圓角矩形 28">
            <a:extLst>
              <a:ext uri="{FF2B5EF4-FFF2-40B4-BE49-F238E27FC236}">
                <a16:creationId xmlns:a16="http://schemas.microsoft.com/office/drawing/2014/main" id="{0D2D1AF5-29AB-4AE5-A07A-4E58E556F05A}"/>
              </a:ext>
            </a:extLst>
          </p:cNvPr>
          <p:cNvSpPr/>
          <p:nvPr/>
        </p:nvSpPr>
        <p:spPr>
          <a:xfrm>
            <a:off x="7458795" y="2115092"/>
            <a:ext cx="2780370" cy="439227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圓角矩形 28">
            <a:extLst>
              <a:ext uri="{FF2B5EF4-FFF2-40B4-BE49-F238E27FC236}">
                <a16:creationId xmlns:a16="http://schemas.microsoft.com/office/drawing/2014/main" id="{0F3DCDEF-06B4-40B0-A80D-3F9B8B632646}"/>
              </a:ext>
            </a:extLst>
          </p:cNvPr>
          <p:cNvSpPr/>
          <p:nvPr/>
        </p:nvSpPr>
        <p:spPr>
          <a:xfrm>
            <a:off x="3375811" y="2115092"/>
            <a:ext cx="2915951" cy="439227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10BA139-7C76-4B4D-AF79-9FC7B36E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24 x 7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監控應用，守護環境安全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6A96DC54-6651-6A4A-8D1E-F1ABF1BE2A4C}"/>
              </a:ext>
            </a:extLst>
          </p:cNvPr>
          <p:cNvSpPr txBox="1"/>
          <p:nvPr/>
        </p:nvSpPr>
        <p:spPr>
          <a:xfrm>
            <a:off x="3609673" y="2154210"/>
            <a:ext cx="1590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QVR Pro</a:t>
            </a:r>
            <a:endParaRPr 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C093484-6CCD-416A-99AF-171B8334E6BE}"/>
              </a:ext>
            </a:extLst>
          </p:cNvPr>
          <p:cNvGrpSpPr/>
          <p:nvPr/>
        </p:nvGrpSpPr>
        <p:grpSpPr>
          <a:xfrm>
            <a:off x="-399981" y="1898096"/>
            <a:ext cx="3968785" cy="4116101"/>
            <a:chOff x="176428" y="1393386"/>
            <a:chExt cx="3614920" cy="3749101"/>
          </a:xfrm>
        </p:grpSpPr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7F95FDB8-9E3F-B44D-B280-53ECCCCB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428" y="1393386"/>
              <a:ext cx="3476174" cy="3749101"/>
            </a:xfrm>
            <a:prstGeom prst="rect">
              <a:avLst/>
            </a:prstGeom>
          </p:spPr>
        </p:pic>
        <p:pic>
          <p:nvPicPr>
            <p:cNvPr id="34" name="圖片 33" descr="003.png">
              <a:extLst>
                <a:ext uri="{FF2B5EF4-FFF2-40B4-BE49-F238E27FC236}">
                  <a16:creationId xmlns:a16="http://schemas.microsoft.com/office/drawing/2014/main" id="{1A28F025-BC00-3049-A0D7-02AE1ED1E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9523" y="1527252"/>
              <a:ext cx="951825" cy="95001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A04947F5-1107-B74E-8D76-CD752BBFB3B8}"/>
              </a:ext>
            </a:extLst>
          </p:cNvPr>
          <p:cNvSpPr/>
          <p:nvPr/>
        </p:nvSpPr>
        <p:spPr>
          <a:xfrm>
            <a:off x="3609673" y="2819747"/>
            <a:ext cx="2915951" cy="3693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fontAlgn="base"/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5,800+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支相容網路攝影機</a:t>
            </a:r>
            <a:endParaRPr lang="en-US" altLang="zh-TW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675ADC9-470F-6948-8EE6-112462D769BB}"/>
              </a:ext>
            </a:extLst>
          </p:cNvPr>
          <p:cNvSpPr/>
          <p:nvPr/>
        </p:nvSpPr>
        <p:spPr>
          <a:xfrm>
            <a:off x="3609673" y="3323378"/>
            <a:ext cx="2915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8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路免費攝影機頻道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12401F8B-0E30-9A41-A565-E60E4ECE24A9}"/>
              </a:ext>
            </a:extLst>
          </p:cNvPr>
          <p:cNvSpPr/>
          <p:nvPr/>
        </p:nvSpPr>
        <p:spPr>
          <a:xfrm>
            <a:off x="3568804" y="3827009"/>
            <a:ext cx="2915411" cy="110799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fontAlgn="base"/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可再購買授權擴充頻道數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TS-1673AU-RP: </a:t>
            </a:r>
            <a:r>
              <a:rPr lang="zh-CN" altLang="en-US" sz="1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建議最高</a:t>
            </a:r>
            <a:r>
              <a:rPr lang="en-US" altLang="zh-TW" sz="1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56 </a:t>
            </a:r>
            <a:r>
              <a:rPr lang="zh-CN" altLang="en-US" sz="1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頻道數</a:t>
            </a:r>
            <a:endParaRPr lang="en-US" altLang="zh-TW" sz="1200"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TS-1273AU-RP : </a:t>
            </a:r>
            <a:r>
              <a:rPr lang="zh-CN" altLang="en-US" sz="1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建議最高</a:t>
            </a:r>
            <a:r>
              <a:rPr lang="en-US" altLang="zh-TW" sz="1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48 </a:t>
            </a:r>
            <a:r>
              <a:rPr lang="zh-CN" altLang="en-US" sz="1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頻道數</a:t>
            </a:r>
            <a:endParaRPr lang="en-US" altLang="zh-TW" sz="1200"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altLang="zh-TW" sz="1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TS-873AU-RP &amp; TS-873AU: </a:t>
            </a:r>
            <a:r>
              <a:rPr lang="zh-CN" altLang="en-US" sz="1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建議最高</a:t>
            </a:r>
            <a:r>
              <a:rPr lang="en-US" altLang="zh-TW" sz="1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32 </a:t>
            </a:r>
            <a:r>
              <a:rPr lang="zh-CN" altLang="en-US" sz="1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頻道數</a:t>
            </a:r>
            <a:endParaRPr lang="en-US" altLang="zh-TW" sz="1200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7023644-EA99-344E-900E-18DF8CD169E1}"/>
              </a:ext>
            </a:extLst>
          </p:cNvPr>
          <p:cNvSpPr/>
          <p:nvPr/>
        </p:nvSpPr>
        <p:spPr>
          <a:xfrm>
            <a:off x="3547661" y="5069305"/>
            <a:ext cx="2744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QUSBCam2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觀看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USB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攝影機影像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41" name="Google Shape;466;p47">
            <a:extLst>
              <a:ext uri="{FF2B5EF4-FFF2-40B4-BE49-F238E27FC236}">
                <a16:creationId xmlns:a16="http://schemas.microsoft.com/office/drawing/2014/main" id="{33C7E1E4-EDAB-5B40-904C-A020148082F8}"/>
              </a:ext>
            </a:extLst>
          </p:cNvPr>
          <p:cNvSpPr/>
          <p:nvPr/>
        </p:nvSpPr>
        <p:spPr>
          <a:xfrm>
            <a:off x="7699425" y="2145166"/>
            <a:ext cx="2135014" cy="3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QVR Pro Client</a:t>
            </a:r>
            <a:endParaRPr lang="zh-TW" altLang="en-US" sz="2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D7689EEB-DD68-4D4D-91ED-4E9092306C62}"/>
              </a:ext>
            </a:extLst>
          </p:cNvPr>
          <p:cNvGrpSpPr/>
          <p:nvPr/>
        </p:nvGrpSpPr>
        <p:grpSpPr>
          <a:xfrm>
            <a:off x="6718821" y="2049251"/>
            <a:ext cx="4539141" cy="2433424"/>
            <a:chOff x="6765353" y="1954616"/>
            <a:chExt cx="4079383" cy="2186949"/>
          </a:xfrm>
        </p:grpSpPr>
        <p:pic>
          <p:nvPicPr>
            <p:cNvPr id="40" name="Google Shape;468;p47">
              <a:extLst>
                <a:ext uri="{FF2B5EF4-FFF2-40B4-BE49-F238E27FC236}">
                  <a16:creationId xmlns:a16="http://schemas.microsoft.com/office/drawing/2014/main" id="{85BAD423-8A64-AD43-AD60-0F5E360F380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93980" y="2539127"/>
              <a:ext cx="2650756" cy="15374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64;p47">
              <a:extLst>
                <a:ext uri="{FF2B5EF4-FFF2-40B4-BE49-F238E27FC236}">
                  <a16:creationId xmlns:a16="http://schemas.microsoft.com/office/drawing/2014/main" id="{FFECAE81-6C65-7C46-9E7A-616F20BEB6F0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53" y="2207888"/>
              <a:ext cx="1156876" cy="1933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182;p23">
              <a:extLst>
                <a:ext uri="{FF2B5EF4-FFF2-40B4-BE49-F238E27FC236}">
                  <a16:creationId xmlns:a16="http://schemas.microsoft.com/office/drawing/2014/main" id="{4CBFBF3F-4E6E-6743-B6DE-9B9369472F6B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5353" y="1954616"/>
              <a:ext cx="867826" cy="86782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BEDBD248-69E2-5D4E-AD6D-3A2EE89ED274}"/>
              </a:ext>
            </a:extLst>
          </p:cNvPr>
          <p:cNvSpPr/>
          <p:nvPr/>
        </p:nvSpPr>
        <p:spPr>
          <a:xfrm>
            <a:off x="7384545" y="4557885"/>
            <a:ext cx="3704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iOS &amp; Android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行動裝置隨時觀看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B56C1657-399F-6A4C-8B1F-34679221959B}"/>
              </a:ext>
            </a:extLst>
          </p:cNvPr>
          <p:cNvSpPr/>
          <p:nvPr/>
        </p:nvSpPr>
        <p:spPr>
          <a:xfrm>
            <a:off x="7393509" y="5023139"/>
            <a:ext cx="4798491" cy="36933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fontAlgn="base"/>
            <a:r>
              <a:rPr lang="en-US" altLang="zh-CN" err="1">
                <a:latin typeface="Arial"/>
                <a:ea typeface="微軟正黑體"/>
                <a:cs typeface="Arial"/>
              </a:rPr>
              <a:t>支援跨平台</a:t>
            </a:r>
            <a:r>
              <a:rPr lang="en-US" altLang="zh-CN">
                <a:latin typeface="Arial"/>
                <a:ea typeface="微軟正黑體"/>
                <a:cs typeface="Arial"/>
              </a:rPr>
              <a:t>： Windows, Mac, Ubuntu  </a:t>
            </a:r>
          </a:p>
        </p:txBody>
      </p:sp>
      <p:sp>
        <p:nvSpPr>
          <p:cNvPr id="44" name="矩形 45">
            <a:extLst>
              <a:ext uri="{FF2B5EF4-FFF2-40B4-BE49-F238E27FC236}">
                <a16:creationId xmlns:a16="http://schemas.microsoft.com/office/drawing/2014/main" id="{D97A9B32-A289-4BCE-9F46-BF23C7D07CEF}"/>
              </a:ext>
            </a:extLst>
          </p:cNvPr>
          <p:cNvSpPr/>
          <p:nvPr/>
        </p:nvSpPr>
        <p:spPr>
          <a:xfrm>
            <a:off x="7366615" y="5488393"/>
            <a:ext cx="3704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NAS 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安裝顯卡後使用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HDMI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輸出與 </a:t>
            </a:r>
            <a:r>
              <a:rPr lang="en-US" altLang="zh-CN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USB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鍵鼠操控</a:t>
            </a:r>
          </a:p>
        </p:txBody>
      </p:sp>
    </p:spTree>
    <p:extLst>
      <p:ext uri="{BB962C8B-B14F-4D97-AF65-F5344CB8AC3E}">
        <p14:creationId xmlns:p14="http://schemas.microsoft.com/office/powerpoint/2010/main" val="193786905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8">
            <a:extLst>
              <a:ext uri="{FF2B5EF4-FFF2-40B4-BE49-F238E27FC236}">
                <a16:creationId xmlns:a16="http://schemas.microsoft.com/office/drawing/2014/main" id="{A28AE632-78B4-41C0-957A-25F678E4FE72}"/>
              </a:ext>
            </a:extLst>
          </p:cNvPr>
          <p:cNvSpPr/>
          <p:nvPr/>
        </p:nvSpPr>
        <p:spPr>
          <a:xfrm>
            <a:off x="9430817" y="4217941"/>
            <a:ext cx="2357496" cy="2115494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矩形: 圓角化同側角落 17">
            <a:extLst>
              <a:ext uri="{FF2B5EF4-FFF2-40B4-BE49-F238E27FC236}">
                <a16:creationId xmlns:a16="http://schemas.microsoft.com/office/drawing/2014/main" id="{4568E889-27CC-4786-A83E-C8FA841FBF7B}"/>
              </a:ext>
            </a:extLst>
          </p:cNvPr>
          <p:cNvSpPr/>
          <p:nvPr/>
        </p:nvSpPr>
        <p:spPr>
          <a:xfrm rot="10800000">
            <a:off x="9557296" y="4217936"/>
            <a:ext cx="2104538" cy="613955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DF4A4AD-C6D9-3B42-A480-75501874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2020</a:t>
            </a:r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Ryzen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級中小企業精省儲存方案強勢來襲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endParaRPr kumimoji="1"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D60AB9A-8946-8448-89AA-B91C8936E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151512"/>
              </p:ext>
            </p:extLst>
          </p:nvPr>
        </p:nvGraphicFramePr>
        <p:xfrm>
          <a:off x="264219" y="1449388"/>
          <a:ext cx="8924833" cy="4884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2927952">
                  <a:extLst>
                    <a:ext uri="{9D8B030D-6E8A-4147-A177-3AD203B41FA5}">
                      <a16:colId xmlns:a16="http://schemas.microsoft.com/office/drawing/2014/main" val="2737457840"/>
                    </a:ext>
                  </a:extLst>
                </a:gridCol>
              </a:tblGrid>
              <a:tr h="42443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600" b="1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NAS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型號</a:t>
                      </a: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       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              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QNAP TS-1673AU-RP,</a:t>
                      </a: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 </a:t>
                      </a: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         </a:t>
                      </a: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TS-1273AU-RP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4000">
                          <a:srgbClr val="D44100"/>
                        </a:gs>
                        <a:gs pos="0">
                          <a:srgbClr val="C50E00"/>
                        </a:gs>
                        <a:gs pos="100000">
                          <a:srgbClr val="FFCC00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友商</a:t>
                      </a:r>
                      <a:r>
                        <a:rPr lang="en-US" altLang="zh-CN" sz="1600" b="1" kern="1200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16-bay &amp; 12-bay NAS</a:t>
                      </a: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56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處理器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AMD Ryzen V1500B 4C/8T</a:t>
                      </a:r>
                      <a:r>
                        <a:rPr lang="zh-TW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 </a:t>
                      </a:r>
                      <a:r>
                        <a:rPr lang="en-US" altLang="zh-TW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2.2 GHz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Intel Atom C3538 4C/4T 2.1 GHz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5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系統標配記憶體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TS-1673AU-RP: 16 GB</a:t>
                      </a: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TS-1273AU-RP: 8 GB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4 GB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088433"/>
                  </a:ext>
                </a:extLst>
              </a:tr>
              <a:tr h="17291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記憶體頻率</a:t>
                      </a:r>
                      <a:endParaRPr 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2400 MHz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2133 MHz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371982"/>
                  </a:ext>
                </a:extLst>
              </a:tr>
              <a:tr h="217893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LAN </a:t>
                      </a:r>
                      <a:r>
                        <a:rPr lang="zh-TW" altLang="en-US" sz="14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網路</a:t>
                      </a:r>
                      <a:endParaRPr lang="en-US" sz="1400" b="1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 x 2.5GbE (2.5G/1G), </a:t>
                      </a:r>
                      <a:r>
                        <a:rPr lang="zh-CN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可擴充</a:t>
                      </a: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10GbE</a:t>
                      </a:r>
                      <a:endParaRPr lang="en-US" sz="1400" b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4 x 1GbE, </a:t>
                      </a:r>
                      <a:r>
                        <a:rPr lang="zh-CN" altLang="en-US" sz="1400" b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可擴充</a:t>
                      </a:r>
                      <a:r>
                        <a:rPr lang="en-US" altLang="zh-CN" sz="1400" b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10GbE</a:t>
                      </a:r>
                      <a:endParaRPr lang="en-US" altLang="zh-TW" sz="1400" b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217893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Fibre channel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QXP-16G2FC</a:t>
                      </a: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2 x 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16GFC </a:t>
                      </a:r>
                      <a:r>
                        <a:rPr lang="zh-CN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擴充卡</a:t>
                      </a:r>
                      <a:endParaRPr lang="en-US" sz="14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834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USB </a:t>
                      </a: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埠</a:t>
                      </a:r>
                      <a:endParaRPr lang="en-US" sz="1400" b="1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765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Type-C: 2 x USB 3.2 Gen 2 10Gb/s</a:t>
                      </a:r>
                    </a:p>
                    <a:p>
                      <a:pPr marL="287655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Type-A: 1 x USB 3.2 Gen 2 10Gb/s +</a:t>
                      </a:r>
                    </a:p>
                    <a:p>
                      <a:pPr marL="287655" indent="0" algn="l">
                        <a:buFont typeface="Arial" panose="020B0604020202020204" pitchFamily="34" charset="0"/>
                        <a:buNone/>
                      </a:pPr>
                      <a:r>
                        <a:rPr lang="zh-TW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            </a:t>
                      </a:r>
                      <a:r>
                        <a:rPr lang="zh-TW" altLang="en-US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CN" sz="1400" b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 x U3.2 Gen1 5Gb/s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Type-A: 2 x USB 3.0 5Gb/s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PCIe </a:t>
                      </a:r>
                      <a:r>
                        <a:rPr kumimoji="0" lang="zh-CN" alt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槽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 x PCIe Gen3 x4</a:t>
                      </a:r>
                      <a:r>
                        <a:rPr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</a:rPr>
                        <a:t> </a:t>
                      </a:r>
                      <a:endParaRPr kumimoji="0" lang="en-US" altLang="zh-TW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(</a:t>
                      </a:r>
                      <a:r>
                        <a:rPr kumimoji="0" lang="zh-CN" altLang="en-US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可選購擋版配件更換為</a:t>
                      </a:r>
                      <a:r>
                        <a:rPr kumimoji="0" lang="en-US" altLang="zh-CN" sz="1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1 x PCIe Gen3 x8)</a:t>
                      </a:r>
                      <a:endParaRPr kumimoji="0" lang="en-US" altLang="zh-TW" sz="12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 x PCIe Gen3 x4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740830"/>
                  </a:ext>
                </a:extLst>
              </a:tr>
              <a:tr h="1475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HDMI </a:t>
                      </a:r>
                      <a:r>
                        <a:rPr kumimoji="0" lang="zh-CN" alt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輸出與影音轉檔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支援不需外接電源的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PCIe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顯卡</a:t>
                      </a:r>
                      <a:endParaRPr kumimoji="0" lang="en-US" altLang="zh-TW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---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302625"/>
                  </a:ext>
                </a:extLst>
              </a:tr>
              <a:tr h="3517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外接儲存擴充櫃</a:t>
                      </a:r>
                      <a:endParaRPr kumimoji="0" lang="en-US" sz="1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高達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96Gb/s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的各式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QNAP SAS,</a:t>
                      </a:r>
                      <a:r>
                        <a:rPr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</a:rPr>
                        <a:t> </a:t>
                      </a: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PCIe to SATA,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及</a:t>
                      </a:r>
                      <a:r>
                        <a:rPr kumimoji="0" lang="en-US" altLang="zh-CN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USB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擴充櫃</a:t>
                      </a: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eSATA 6Gb/s </a:t>
                      </a:r>
                      <a:r>
                        <a:rPr kumimoji="0" lang="zh-CN" alt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擴充櫃</a:t>
                      </a: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</a:tbl>
          </a:graphicData>
        </a:graphic>
      </p:graphicFrame>
      <p:sp>
        <p:nvSpPr>
          <p:cNvPr id="4" name="Google Shape;97;p18">
            <a:extLst>
              <a:ext uri="{FF2B5EF4-FFF2-40B4-BE49-F238E27FC236}">
                <a16:creationId xmlns:a16="http://schemas.microsoft.com/office/drawing/2014/main" id="{A0184FEA-95C3-2A4B-AE3B-F07D69061D98}"/>
              </a:ext>
            </a:extLst>
          </p:cNvPr>
          <p:cNvSpPr txBox="1"/>
          <p:nvPr/>
        </p:nvSpPr>
        <p:spPr>
          <a:xfrm>
            <a:off x="9222872" y="1813111"/>
            <a:ext cx="2773385" cy="74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4999"/>
              </a:lnSpc>
            </a:pP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可加購額外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</a:t>
            </a: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年延長保固以達總共</a:t>
            </a: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5</a:t>
            </a: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年的標準保固期</a:t>
            </a:r>
            <a:endParaRPr lang="en-US" sz="20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" name="Google Shape;97;p18">
            <a:extLst>
              <a:ext uri="{FF2B5EF4-FFF2-40B4-BE49-F238E27FC236}">
                <a16:creationId xmlns:a16="http://schemas.microsoft.com/office/drawing/2014/main" id="{E0D3AF24-4E18-DD4A-AFEA-F7B5849F6C47}"/>
              </a:ext>
            </a:extLst>
          </p:cNvPr>
          <p:cNvSpPr txBox="1"/>
          <p:nvPr/>
        </p:nvSpPr>
        <p:spPr>
          <a:xfrm>
            <a:off x="9437356" y="4357423"/>
            <a:ext cx="2407272" cy="183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zh-CN" altLang="en-US" sz="24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訂購料號</a:t>
            </a:r>
            <a:r>
              <a:rPr lang="en-US" altLang="zh-CN" sz="24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:</a:t>
            </a:r>
            <a:endParaRPr lang="en-US" altLang="zh-TW" sz="2400" b="1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  <a:p>
            <a:pPr marL="171450" indent="-171450">
              <a:lnSpc>
                <a:spcPct val="114999"/>
              </a:lnSpc>
              <a:buFont typeface="Arial" panose="020B0604020202020204" pitchFamily="34" charset="0"/>
              <a:buChar char="•"/>
            </a:pPr>
            <a:endParaRPr lang="en-US" sz="1400" b="1">
              <a:latin typeface="Arial"/>
              <a:ea typeface="+mn-lt"/>
              <a:cs typeface="+mn-lt"/>
              <a:sym typeface="Arial" panose="020B0604020202020204" pitchFamily="34" charset="0"/>
            </a:endParaRPr>
          </a:p>
          <a:p>
            <a:pPr marL="171450" indent="-171450">
              <a:lnSpc>
                <a:spcPct val="114999"/>
              </a:lnSpc>
              <a:buFont typeface="Arial" panose="020B0604020202020204" pitchFamily="34" charset="0"/>
              <a:buChar char="•"/>
            </a:pPr>
            <a:r>
              <a:rPr lang="en-US" sz="1400" b="1">
                <a:latin typeface="Arial"/>
                <a:ea typeface="+mn-lt"/>
                <a:cs typeface="+mn-lt"/>
                <a:sym typeface="Arial" panose="020B0604020202020204" pitchFamily="34" charset="0"/>
              </a:rPr>
              <a:t>EXTW-BROWN-2Y:</a:t>
            </a:r>
            <a:endParaRPr lang="en-US" altLang="zh-TW" sz="1400" b="1">
              <a:latin typeface="Arial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altLang="zh-TW" sz="1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TS-873AU, TS-873AU-RP, </a:t>
            </a:r>
            <a:endParaRPr lang="en-US" altLang="zh-TW" sz="1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altLang="zh-TW" sz="1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TS-1273AU-RP</a:t>
            </a:r>
            <a:endParaRPr lang="en-US" altLang="zh-TW" sz="1400">
              <a:latin typeface="Arial"/>
              <a:ea typeface="微軟正黑體"/>
              <a:cs typeface="Arial"/>
            </a:endParaRP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400" b="1">
                <a:latin typeface="Arial"/>
                <a:ea typeface="+mn-lt"/>
                <a:cs typeface="+mn-lt"/>
                <a:sym typeface="Arial" panose="020B0604020202020204" pitchFamily="34" charset="0"/>
              </a:rPr>
              <a:t>EXTW-RED-2Y:</a:t>
            </a:r>
            <a:endParaRPr lang="en-US" altLang="zh-TW" sz="1400" b="1">
              <a:latin typeface="Arial"/>
              <a:ea typeface="微軟正黑體"/>
              <a:cs typeface="Arial"/>
            </a:endParaRPr>
          </a:p>
          <a:p>
            <a:pPr>
              <a:lnSpc>
                <a:spcPct val="115000"/>
              </a:lnSpc>
            </a:pPr>
            <a:r>
              <a:rPr lang="en-US" altLang="zh-TW" sz="1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TS-1673AU-RP</a:t>
            </a:r>
            <a:endParaRPr lang="en-US" altLang="zh-TW" sz="1400" b="1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8" name="Google Shape;116;p19">
            <a:extLst>
              <a:ext uri="{FF2B5EF4-FFF2-40B4-BE49-F238E27FC236}">
                <a16:creationId xmlns:a16="http://schemas.microsoft.com/office/drawing/2014/main" id="{B8AE427B-4AA9-724E-8B65-645B7C9C531F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2468" y="2442946"/>
            <a:ext cx="1814770" cy="197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5;p19">
            <a:extLst>
              <a:ext uri="{FF2B5EF4-FFF2-40B4-BE49-F238E27FC236}">
                <a16:creationId xmlns:a16="http://schemas.microsoft.com/office/drawing/2014/main" id="{60533A44-0174-2843-BFAD-25A16FDEAC1E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298" y="2442946"/>
            <a:ext cx="1812660" cy="197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 descr="一張含有 坐, 監視器, 正面, 桌 的圖片&#10;&#10;自動產生的描述">
            <a:extLst>
              <a:ext uri="{FF2B5EF4-FFF2-40B4-BE49-F238E27FC236}">
                <a16:creationId xmlns:a16="http://schemas.microsoft.com/office/drawing/2014/main" id="{6439DD06-E414-D84E-9D81-69A5A0AF93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4790" y="1557359"/>
            <a:ext cx="1349368" cy="4153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CD22447-13C1-B340-A685-3F89AA3CE9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912340"/>
            <a:ext cx="60960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12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5637306-7D3C-4370-A5D6-4ED65AA19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353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887E4189-605A-474F-84B6-CC7688FBEE07}"/>
              </a:ext>
            </a:extLst>
          </p:cNvPr>
          <p:cNvSpPr/>
          <p:nvPr/>
        </p:nvSpPr>
        <p:spPr>
          <a:xfrm>
            <a:off x="3087956" y="1742536"/>
            <a:ext cx="9104044" cy="5115464"/>
          </a:xfrm>
          <a:prstGeom prst="rect">
            <a:avLst/>
          </a:prstGeom>
          <a:gradFill flip="none" rotWithShape="1">
            <a:gsLst>
              <a:gs pos="7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 descr="一張含有 坐, 小, 桌, 綠色 的圖片&#10;&#10;自動產生的描述">
            <a:extLst>
              <a:ext uri="{FF2B5EF4-FFF2-40B4-BE49-F238E27FC236}">
                <a16:creationId xmlns:a16="http://schemas.microsoft.com/office/drawing/2014/main" id="{C51CC11B-C2AA-9D45-9093-FC6EFEEF3D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7372" y="1730259"/>
            <a:ext cx="11717623" cy="6584006"/>
          </a:xfrm>
          <a:prstGeom prst="rect">
            <a:avLst/>
          </a:prstGeom>
          <a:effectLst>
            <a:softEdge rad="825500"/>
          </a:effectLst>
        </p:spPr>
      </p:pic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BE738E76-7A0D-4BEA-B1EA-E9F1366E981D}"/>
              </a:ext>
            </a:extLst>
          </p:cNvPr>
          <p:cNvSpPr/>
          <p:nvPr/>
        </p:nvSpPr>
        <p:spPr>
          <a:xfrm>
            <a:off x="2256107" y="1742536"/>
            <a:ext cx="9313593" cy="5115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圓角矩形 20" hidden="1">
            <a:extLst>
              <a:ext uri="{FF2B5EF4-FFF2-40B4-BE49-F238E27FC236}">
                <a16:creationId xmlns:a16="http://schemas.microsoft.com/office/drawing/2014/main" id="{4802B232-481B-904B-89DB-A81A24643BF3}"/>
              </a:ext>
            </a:extLst>
          </p:cNvPr>
          <p:cNvSpPr/>
          <p:nvPr/>
        </p:nvSpPr>
        <p:spPr>
          <a:xfrm>
            <a:off x="5222889" y="2822277"/>
            <a:ext cx="1800496" cy="1756126"/>
          </a:xfrm>
          <a:prstGeom prst="roundRect">
            <a:avLst>
              <a:gd name="adj" fmla="val 0"/>
            </a:avLst>
          </a:prstGeom>
          <a:solidFill>
            <a:srgbClr val="C50E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9854EBA-C1FA-47F5-A733-E3C430DA09D6}"/>
              </a:ext>
            </a:extLst>
          </p:cNvPr>
          <p:cNvSpPr/>
          <p:nvPr/>
        </p:nvSpPr>
        <p:spPr>
          <a:xfrm>
            <a:off x="6470156" y="2628900"/>
            <a:ext cx="1206500" cy="4574158"/>
          </a:xfrm>
          <a:prstGeom prst="rect">
            <a:avLst/>
          </a:prstGeom>
          <a:gradFill>
            <a:gsLst>
              <a:gs pos="29000">
                <a:srgbClr val="C00000"/>
              </a:gs>
              <a:gs pos="100000">
                <a:srgbClr val="F9AC00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ADA18BD-9767-0448-9D80-EDB2F630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Ryzen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下放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!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全新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TS-x73AU NAS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系列</a:t>
            </a:r>
            <a:b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直接選用比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 R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系列處理器更高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 2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級的</a:t>
            </a:r>
            <a:r>
              <a:rPr kumimoji="1" lang="en-US" altLang="zh-CN">
                <a:latin typeface="Arial" panose="020B0604020202020204" pitchFamily="34" charset="0"/>
                <a:sym typeface="Arial" panose="020B0604020202020204" pitchFamily="34" charset="0"/>
              </a:rPr>
              <a:t> Ryzen V1000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系列</a:t>
            </a:r>
            <a:endParaRPr kumimoji="1"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9F6639-48C9-EB4D-8DCB-FFB04C239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012" y="4918548"/>
            <a:ext cx="1206500" cy="1068255"/>
          </a:xfrm>
          <a:prstGeom prst="rect">
            <a:avLst/>
          </a:prstGeom>
        </p:spPr>
      </p:pic>
      <p:pic>
        <p:nvPicPr>
          <p:cNvPr id="8" name="圖片 7" descr="一張含有 黑色 的圖片&#10;&#10;自動產生的描述">
            <a:extLst>
              <a:ext uri="{FF2B5EF4-FFF2-40B4-BE49-F238E27FC236}">
                <a16:creationId xmlns:a16="http://schemas.microsoft.com/office/drawing/2014/main" id="{C34FAE11-4C0E-C848-B849-53BD22AD37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060" y="4365759"/>
            <a:ext cx="1206500" cy="106825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A51303C-7A4D-4D4C-B108-BE9ADAD5F0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156" y="3260181"/>
            <a:ext cx="1206500" cy="106825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855B01C-9415-C246-BE52-EBF12E930E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108" y="3812970"/>
            <a:ext cx="1206500" cy="1068255"/>
          </a:xfrm>
          <a:prstGeom prst="rect">
            <a:avLst/>
          </a:prstGeom>
        </p:spPr>
      </p:pic>
      <p:pic>
        <p:nvPicPr>
          <p:cNvPr id="14" name="圖片 13" descr="一張含有 瓶, 標誌, 監視器, 時鐘 的圖片&#10;&#10;自動產生的描述">
            <a:extLst>
              <a:ext uri="{FF2B5EF4-FFF2-40B4-BE49-F238E27FC236}">
                <a16:creationId xmlns:a16="http://schemas.microsoft.com/office/drawing/2014/main" id="{CB2B1BD2-13DF-3943-818B-D996F8E7293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205" y="2707392"/>
            <a:ext cx="1206500" cy="1068255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F962CB9E-BE62-324F-9F41-4FABD2B1E2A0}"/>
              </a:ext>
            </a:extLst>
          </p:cNvPr>
          <p:cNvSpPr txBox="1"/>
          <p:nvPr/>
        </p:nvSpPr>
        <p:spPr>
          <a:xfrm>
            <a:off x="1523644" y="4549216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TS-x63XU </a:t>
            </a:r>
            <a:r>
              <a:rPr kumimoji="1" lang="zh-CN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78A5C56-80BE-4B41-B756-4DD943ED2ACE}"/>
              </a:ext>
            </a:extLst>
          </p:cNvPr>
          <p:cNvSpPr txBox="1"/>
          <p:nvPr/>
        </p:nvSpPr>
        <p:spPr>
          <a:xfrm>
            <a:off x="3141833" y="397776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TS-x73U </a:t>
            </a:r>
            <a:r>
              <a:rPr kumimoji="1" lang="zh-CN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zh-TW" altLang="en-US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F474B18-AED8-8C4E-BE01-A5BF771022BF}"/>
              </a:ext>
            </a:extLst>
          </p:cNvPr>
          <p:cNvSpPr txBox="1"/>
          <p:nvPr/>
        </p:nvSpPr>
        <p:spPr>
          <a:xfrm>
            <a:off x="6163171" y="282033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rgbClr val="C50E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TS-x73AU </a:t>
            </a:r>
            <a:r>
              <a:rPr kumimoji="1" lang="zh-CN" altLang="en-US" b="1">
                <a:solidFill>
                  <a:srgbClr val="C50E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zh-TW" altLang="en-US" b="1">
              <a:solidFill>
                <a:srgbClr val="C50E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00BAD83-3492-BA45-AF49-98DF7185EA5A}"/>
              </a:ext>
            </a:extLst>
          </p:cNvPr>
          <p:cNvSpPr txBox="1"/>
          <p:nvPr/>
        </p:nvSpPr>
        <p:spPr>
          <a:xfrm>
            <a:off x="443776" y="2045673"/>
            <a:ext cx="4677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2020 </a:t>
            </a:r>
            <a:r>
              <a:rPr kumimoji="1" lang="zh-CN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年儲存伺服器的預算也要花在刀口上．</a:t>
            </a:r>
            <a:r>
              <a:rPr kumimoji="1"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kumimoji="1"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全新推出最高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CP </a:t>
            </a:r>
            <a:r>
              <a:rPr kumimoji="1" lang="zh-CN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值、首次將</a:t>
            </a:r>
            <a:r>
              <a:rPr kumimoji="1" lang="en-US" altLang="zh-CN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Ryzen </a:t>
            </a:r>
            <a:r>
              <a:rPr kumimoji="1" lang="zh-CN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下放的中小型企業用</a:t>
            </a:r>
            <a:r>
              <a:rPr kumimoji="1" lang="en-US" altLang="zh-CN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8/12/16-bay </a:t>
            </a:r>
            <a:r>
              <a:rPr kumimoji="1" lang="zh-CN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機架式</a:t>
            </a:r>
            <a:r>
              <a:rPr kumimoji="1" lang="en-US" altLang="zh-CN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</a:t>
            </a:r>
            <a:r>
              <a:rPr kumimoji="1" lang="zh-CN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，展現全面競爭力</a:t>
            </a:r>
            <a:r>
              <a:rPr kumimoji="1" lang="en-US" altLang="zh-CN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!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1FE163-6843-41A0-854A-CA07CE2D1769}"/>
              </a:ext>
            </a:extLst>
          </p:cNvPr>
          <p:cNvSpPr/>
          <p:nvPr/>
        </p:nvSpPr>
        <p:spPr>
          <a:xfrm>
            <a:off x="1847012" y="6098652"/>
            <a:ext cx="1206500" cy="110440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EC5B1DC-C630-46B8-8097-CFA8C17ECAD8}"/>
              </a:ext>
            </a:extLst>
          </p:cNvPr>
          <p:cNvSpPr/>
          <p:nvPr/>
        </p:nvSpPr>
        <p:spPr>
          <a:xfrm>
            <a:off x="3388060" y="5589918"/>
            <a:ext cx="1206500" cy="16131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137D400-AC6C-4F68-955C-7AD380D4046D}"/>
              </a:ext>
            </a:extLst>
          </p:cNvPr>
          <p:cNvSpPr/>
          <p:nvPr/>
        </p:nvSpPr>
        <p:spPr>
          <a:xfrm>
            <a:off x="4956669" y="5022262"/>
            <a:ext cx="1206500" cy="218079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A474A88-52AA-4688-9C4D-57B2EE5554E4}"/>
              </a:ext>
            </a:extLst>
          </p:cNvPr>
          <p:cNvSpPr/>
          <p:nvPr/>
        </p:nvSpPr>
        <p:spPr>
          <a:xfrm>
            <a:off x="8011205" y="3977766"/>
            <a:ext cx="1206500" cy="322529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273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 hidden="1">
            <a:extLst>
              <a:ext uri="{FF2B5EF4-FFF2-40B4-BE49-F238E27FC236}">
                <a16:creationId xmlns:a16="http://schemas.microsoft.com/office/drawing/2014/main" id="{586C7838-0A9F-427B-BBF5-66975BF01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圖形 10" hidden="1">
            <a:extLst>
              <a:ext uri="{FF2B5EF4-FFF2-40B4-BE49-F238E27FC236}">
                <a16:creationId xmlns:a16="http://schemas.microsoft.com/office/drawing/2014/main" id="{23604E44-1038-4114-A63E-9A1EA51E3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001" t="17683" r="54466" b="61646"/>
          <a:stretch/>
        </p:blipFill>
        <p:spPr>
          <a:xfrm>
            <a:off x="7396067" y="4762008"/>
            <a:ext cx="4208669" cy="125672"/>
          </a:xfrm>
          <a:prstGeom prst="rect">
            <a:avLst/>
          </a:prstGeom>
        </p:spPr>
      </p:pic>
      <p:sp>
        <p:nvSpPr>
          <p:cNvPr id="3" name="標題 3">
            <a:extLst>
              <a:ext uri="{FF2B5EF4-FFF2-40B4-BE49-F238E27FC236}">
                <a16:creationId xmlns:a16="http://schemas.microsoft.com/office/drawing/2014/main" id="{46CF022E-CAEB-4A4A-8FB0-5BFAE76C5820}"/>
              </a:ext>
            </a:extLst>
          </p:cNvPr>
          <p:cNvSpPr txBox="1">
            <a:spLocks/>
          </p:cNvSpPr>
          <p:nvPr/>
        </p:nvSpPr>
        <p:spPr>
          <a:xfrm>
            <a:off x="7493832" y="3967331"/>
            <a:ext cx="3837970" cy="12586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b="1" kern="5000" spc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硬體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D06E8ADA-2808-4FA3-B8FD-671797C04207}"/>
              </a:ext>
            </a:extLst>
          </p:cNvPr>
          <p:cNvCxnSpPr>
            <a:cxnSpLocks/>
          </p:cNvCxnSpPr>
          <p:nvPr/>
        </p:nvCxnSpPr>
        <p:spPr>
          <a:xfrm>
            <a:off x="7608080" y="3708400"/>
            <a:ext cx="360947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 descr="一張含有 餐具, 盤, 室內, 黑色 的圖片&#10;&#10;自動產生的描述">
            <a:extLst>
              <a:ext uri="{FF2B5EF4-FFF2-40B4-BE49-F238E27FC236}">
                <a16:creationId xmlns:a16="http://schemas.microsoft.com/office/drawing/2014/main" id="{9A8DD856-39E3-4966-A8EF-99D2E9ABF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340" y="1797097"/>
            <a:ext cx="3392955" cy="1460501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CBE07B0-2033-4F19-830F-3C01FB50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4644" y="1219200"/>
            <a:ext cx="1256347" cy="231826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3794A4A3-6ED6-458B-BD0C-AC09382CB817}"/>
              </a:ext>
            </a:extLst>
          </p:cNvPr>
          <p:cNvCxnSpPr>
            <a:cxnSpLocks/>
          </p:cNvCxnSpPr>
          <p:nvPr/>
        </p:nvCxnSpPr>
        <p:spPr>
          <a:xfrm>
            <a:off x="7608080" y="5418666"/>
            <a:ext cx="360947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56413D8-641B-499D-9774-3471460CCD7A}"/>
              </a:ext>
            </a:extLst>
          </p:cNvPr>
          <p:cNvSpPr txBox="1"/>
          <p:nvPr/>
        </p:nvSpPr>
        <p:spPr>
          <a:xfrm>
            <a:off x="7299340" y="3172471"/>
            <a:ext cx="4226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spc="15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sym typeface="Arial" panose="020B0604020202020204" pitchFamily="34" charset="0"/>
              </a:rPr>
              <a:t>8/12/16-bay Rackmount NAS Series</a:t>
            </a:r>
            <a:endParaRPr lang="zh-TW" altLang="en-US" sz="1400" spc="15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69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1307F210-AD7B-4989-B55F-2FFA7C0D9D91}"/>
              </a:ext>
            </a:extLst>
          </p:cNvPr>
          <p:cNvGrpSpPr/>
          <p:nvPr/>
        </p:nvGrpSpPr>
        <p:grpSpPr>
          <a:xfrm>
            <a:off x="421606" y="2316473"/>
            <a:ext cx="10918523" cy="3855664"/>
            <a:chOff x="379889" y="2099517"/>
            <a:chExt cx="10918523" cy="4289575"/>
          </a:xfrm>
        </p:grpSpPr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FFD60F70-CA62-4161-A448-3ED5949B4141}"/>
                </a:ext>
              </a:extLst>
            </p:cNvPr>
            <p:cNvSpPr/>
            <p:nvPr/>
          </p:nvSpPr>
          <p:spPr>
            <a:xfrm>
              <a:off x="388633" y="2099517"/>
              <a:ext cx="10909779" cy="428957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CBE0BFF5-C842-4F0E-9642-8190EAB8CA68}"/>
                </a:ext>
              </a:extLst>
            </p:cNvPr>
            <p:cNvGrpSpPr/>
            <p:nvPr/>
          </p:nvGrpSpPr>
          <p:grpSpPr>
            <a:xfrm>
              <a:off x="379889" y="4678661"/>
              <a:ext cx="10909779" cy="873967"/>
              <a:chOff x="1091093" y="977311"/>
              <a:chExt cx="7443307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17EF3AFC-AB49-42AB-BCBE-95E6ABFB686F}"/>
                  </a:ext>
                </a:extLst>
              </p:cNvPr>
              <p:cNvSpPr/>
              <p:nvPr/>
            </p:nvSpPr>
            <p:spPr>
              <a:xfrm>
                <a:off x="1091093" y="977311"/>
                <a:ext cx="7443307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73" name="直線接點 72">
                <a:extLst>
                  <a:ext uri="{FF2B5EF4-FFF2-40B4-BE49-F238E27FC236}">
                    <a16:creationId xmlns:a16="http://schemas.microsoft.com/office/drawing/2014/main" id="{6DB0E2E2-8DBF-414B-99C4-689D2166C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076" y="1376347"/>
                <a:ext cx="7440324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接點 73">
                <a:extLst>
                  <a:ext uri="{FF2B5EF4-FFF2-40B4-BE49-F238E27FC236}">
                    <a16:creationId xmlns:a16="http://schemas.microsoft.com/office/drawing/2014/main" id="{8AEEFAB8-1FEE-4CCF-8B57-3A2FCFE466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093" y="1750025"/>
                <a:ext cx="7440324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群組 62">
              <a:extLst>
                <a:ext uri="{FF2B5EF4-FFF2-40B4-BE49-F238E27FC236}">
                  <a16:creationId xmlns:a16="http://schemas.microsoft.com/office/drawing/2014/main" id="{BFD90AE9-D2C5-4995-9A0E-6162B36DF25C}"/>
                </a:ext>
              </a:extLst>
            </p:cNvPr>
            <p:cNvGrpSpPr/>
            <p:nvPr/>
          </p:nvGrpSpPr>
          <p:grpSpPr>
            <a:xfrm>
              <a:off x="384261" y="3821528"/>
              <a:ext cx="10909779" cy="873967"/>
              <a:chOff x="1091093" y="977311"/>
              <a:chExt cx="7443307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D4C71613-289E-423B-9D47-3D6B06175D7A}"/>
                  </a:ext>
                </a:extLst>
              </p:cNvPr>
              <p:cNvSpPr/>
              <p:nvPr/>
            </p:nvSpPr>
            <p:spPr>
              <a:xfrm>
                <a:off x="1091093" y="977311"/>
                <a:ext cx="7443307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35D6F477-F902-4A40-BD78-D9112723D0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076" y="1376347"/>
                <a:ext cx="7440324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接點 65">
                <a:extLst>
                  <a:ext uri="{FF2B5EF4-FFF2-40B4-BE49-F238E27FC236}">
                    <a16:creationId xmlns:a16="http://schemas.microsoft.com/office/drawing/2014/main" id="{259EDC03-997E-4075-BDA5-904EC3A8D4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093" y="1750025"/>
                <a:ext cx="7440324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8D704E1B-9614-46EA-B423-7AC6E7C2EEFC}"/>
                </a:ext>
              </a:extLst>
            </p:cNvPr>
            <p:cNvGrpSpPr/>
            <p:nvPr/>
          </p:nvGrpSpPr>
          <p:grpSpPr>
            <a:xfrm>
              <a:off x="384261" y="2974882"/>
              <a:ext cx="10909779" cy="873967"/>
              <a:chOff x="1091093" y="977311"/>
              <a:chExt cx="7443307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A1DCA4E6-2AD7-4A7B-8D24-B012B9492807}"/>
                  </a:ext>
                </a:extLst>
              </p:cNvPr>
              <p:cNvSpPr/>
              <p:nvPr/>
            </p:nvSpPr>
            <p:spPr>
              <a:xfrm>
                <a:off x="1091093" y="977311"/>
                <a:ext cx="7443307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49" name="直線接點 48">
                <a:extLst>
                  <a:ext uri="{FF2B5EF4-FFF2-40B4-BE49-F238E27FC236}">
                    <a16:creationId xmlns:a16="http://schemas.microsoft.com/office/drawing/2014/main" id="{DDC8BF6A-E7F5-4A53-B203-AA170B216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076" y="1376347"/>
                <a:ext cx="7440324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>
                <a:extLst>
                  <a:ext uri="{FF2B5EF4-FFF2-40B4-BE49-F238E27FC236}">
                    <a16:creationId xmlns:a16="http://schemas.microsoft.com/office/drawing/2014/main" id="{E3E6E8F9-6F8A-49AC-B215-59A8BD4854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093" y="1750025"/>
                <a:ext cx="7440324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363E4EF-6C4F-4B5C-9FE7-780868F6B179}"/>
                </a:ext>
              </a:extLst>
            </p:cNvPr>
            <p:cNvGrpSpPr/>
            <p:nvPr/>
          </p:nvGrpSpPr>
          <p:grpSpPr>
            <a:xfrm>
              <a:off x="384261" y="2129554"/>
              <a:ext cx="10909779" cy="873967"/>
              <a:chOff x="1091093" y="977311"/>
              <a:chExt cx="7443307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82AE2BBA-5393-42E6-92AB-5DB018FB91D7}"/>
                  </a:ext>
                </a:extLst>
              </p:cNvPr>
              <p:cNvSpPr/>
              <p:nvPr/>
            </p:nvSpPr>
            <p:spPr>
              <a:xfrm>
                <a:off x="1091093" y="977311"/>
                <a:ext cx="7443307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8" name="直線接點 7">
                <a:extLst>
                  <a:ext uri="{FF2B5EF4-FFF2-40B4-BE49-F238E27FC236}">
                    <a16:creationId xmlns:a16="http://schemas.microsoft.com/office/drawing/2014/main" id="{39E6CAF7-9531-4D4F-9E07-B750A58474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076" y="1376347"/>
                <a:ext cx="7440324" cy="0"/>
              </a:xfrm>
              <a:prstGeom prst="line">
                <a:avLst/>
              </a:prstGeom>
              <a:solidFill>
                <a:srgbClr val="FFCC00">
                  <a:alpha val="49020"/>
                </a:srgbClr>
              </a:solidFill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ABCAC73A-5ED3-40CD-85E9-96BEE40BC2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093" y="1750025"/>
                <a:ext cx="7440324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群組 78">
              <a:extLst>
                <a:ext uri="{FF2B5EF4-FFF2-40B4-BE49-F238E27FC236}">
                  <a16:creationId xmlns:a16="http://schemas.microsoft.com/office/drawing/2014/main" id="{2DF18980-B84E-4513-A5EB-CEAB7E5FA2F2}"/>
                </a:ext>
              </a:extLst>
            </p:cNvPr>
            <p:cNvGrpSpPr/>
            <p:nvPr/>
          </p:nvGrpSpPr>
          <p:grpSpPr>
            <a:xfrm>
              <a:off x="379889" y="5499363"/>
              <a:ext cx="10909779" cy="873967"/>
              <a:chOff x="1091093" y="977311"/>
              <a:chExt cx="7443307" cy="772714"/>
            </a:xfrm>
            <a:solidFill>
              <a:srgbClr val="FF0000">
                <a:alpha val="16863"/>
              </a:srgbClr>
            </a:solidFill>
          </p:grpSpPr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2F425F3E-E72B-4914-B899-04C953D21F97}"/>
                  </a:ext>
                </a:extLst>
              </p:cNvPr>
              <p:cNvSpPr/>
              <p:nvPr/>
            </p:nvSpPr>
            <p:spPr>
              <a:xfrm>
                <a:off x="1091093" y="977311"/>
                <a:ext cx="7443307" cy="387617"/>
              </a:xfrm>
              <a:prstGeom prst="rect">
                <a:avLst/>
              </a:prstGeom>
              <a:solidFill>
                <a:schemeClr val="tx1">
                  <a:alpha val="4902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81" name="直線接點 80">
                <a:extLst>
                  <a:ext uri="{FF2B5EF4-FFF2-40B4-BE49-F238E27FC236}">
                    <a16:creationId xmlns:a16="http://schemas.microsoft.com/office/drawing/2014/main" id="{A06DBE17-3A32-4CA6-8130-188151075F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076" y="1376347"/>
                <a:ext cx="7440324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接點 81">
                <a:extLst>
                  <a:ext uri="{FF2B5EF4-FFF2-40B4-BE49-F238E27FC236}">
                    <a16:creationId xmlns:a16="http://schemas.microsoft.com/office/drawing/2014/main" id="{796FD3D0-F6D8-4381-89EE-14D5E205C2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093" y="1750025"/>
                <a:ext cx="7440324" cy="0"/>
              </a:xfrm>
              <a:prstGeom prst="line">
                <a:avLst/>
              </a:prstGeom>
              <a:grpFill/>
              <a:ln w="7620">
                <a:solidFill>
                  <a:srgbClr val="989898">
                    <a:alpha val="89804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49D8DE3E-A0FB-934A-8EF3-92FEEC8DA8F6}"/>
                </a:ext>
              </a:extLst>
            </p:cNvPr>
            <p:cNvSpPr txBox="1"/>
            <p:nvPr/>
          </p:nvSpPr>
          <p:spPr>
            <a:xfrm>
              <a:off x="574970" y="2634168"/>
              <a:ext cx="723275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核心數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1FC529A7-B697-8140-B8AD-4CB8ACA30907}"/>
                </a:ext>
              </a:extLst>
            </p:cNvPr>
            <p:cNvSpPr txBox="1"/>
            <p:nvPr/>
          </p:nvSpPr>
          <p:spPr>
            <a:xfrm>
              <a:off x="565662" y="3059810"/>
              <a:ext cx="902811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執行緒數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7BC88058-EA46-804F-B907-3E6668FD8EBA}"/>
                </a:ext>
              </a:extLst>
            </p:cNvPr>
            <p:cNvSpPr txBox="1"/>
            <p:nvPr/>
          </p:nvSpPr>
          <p:spPr>
            <a:xfrm>
              <a:off x="550602" y="3468837"/>
              <a:ext cx="902811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基本頻率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0703962-BA9F-7B47-81AE-A342C6B0A0BB}"/>
                </a:ext>
              </a:extLst>
            </p:cNvPr>
            <p:cNvSpPr/>
            <p:nvPr/>
          </p:nvSpPr>
          <p:spPr>
            <a:xfrm>
              <a:off x="553281" y="3906017"/>
              <a:ext cx="902811" cy="342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突增</a:t>
              </a:r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頻率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5C35403-2881-AF48-B988-B3135E1C151F}"/>
                </a:ext>
              </a:extLst>
            </p:cNvPr>
            <p:cNvSpPr/>
            <p:nvPr/>
          </p:nvSpPr>
          <p:spPr>
            <a:xfrm>
              <a:off x="569216" y="4317512"/>
              <a:ext cx="801823" cy="342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L2 </a:t>
              </a:r>
              <a:r>
                <a:rPr lang="zh-CN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快取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8FBD3C5-AA47-9342-B928-A21E1CCF3DF9}"/>
                </a:ext>
              </a:extLst>
            </p:cNvPr>
            <p:cNvSpPr/>
            <p:nvPr/>
          </p:nvSpPr>
          <p:spPr>
            <a:xfrm>
              <a:off x="565662" y="4736264"/>
              <a:ext cx="801823" cy="342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L3 </a:t>
              </a:r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快取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649BF44-D644-E944-BD32-225D3954F92B}"/>
                </a:ext>
              </a:extLst>
            </p:cNvPr>
            <p:cNvSpPr/>
            <p:nvPr/>
          </p:nvSpPr>
          <p:spPr>
            <a:xfrm>
              <a:off x="574969" y="5593300"/>
              <a:ext cx="540533" cy="342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TDP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2B5BF57-343C-604F-AC89-C8ABCE0F0B78}"/>
                </a:ext>
              </a:extLst>
            </p:cNvPr>
            <p:cNvSpPr/>
            <p:nvPr/>
          </p:nvSpPr>
          <p:spPr>
            <a:xfrm>
              <a:off x="565662" y="5158794"/>
              <a:ext cx="1082348" cy="342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記憶體類型</a:t>
              </a:r>
            </a:p>
          </p:txBody>
        </p:sp>
        <p:sp>
          <p:nvSpPr>
            <p:cNvPr id="108" name="文字方塊 107">
              <a:extLst>
                <a:ext uri="{FF2B5EF4-FFF2-40B4-BE49-F238E27FC236}">
                  <a16:creationId xmlns:a16="http://schemas.microsoft.com/office/drawing/2014/main" id="{2596AE0A-82EC-4545-8F43-1AB10795F7B6}"/>
                </a:ext>
              </a:extLst>
            </p:cNvPr>
            <p:cNvSpPr txBox="1"/>
            <p:nvPr/>
          </p:nvSpPr>
          <p:spPr>
            <a:xfrm>
              <a:off x="574968" y="2199670"/>
              <a:ext cx="1082348" cy="34241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處理器型號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25E8371C-31AB-6344-B0D9-9FD54CCB5866}"/>
                </a:ext>
              </a:extLst>
            </p:cNvPr>
            <p:cNvSpPr/>
            <p:nvPr/>
          </p:nvSpPr>
          <p:spPr>
            <a:xfrm>
              <a:off x="588433" y="5987879"/>
              <a:ext cx="973343" cy="342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CPU </a:t>
              </a:r>
              <a:r>
                <a:rPr lang="zh-CN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架構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B213AF2-03A0-A74C-AE19-6E667909C6D1}"/>
                </a:ext>
              </a:extLst>
            </p:cNvPr>
            <p:cNvSpPr/>
            <p:nvPr/>
          </p:nvSpPr>
          <p:spPr>
            <a:xfrm>
              <a:off x="3076815" y="5580444"/>
              <a:ext cx="1005403" cy="34241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TW" sz="140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12 ~ 25 W</a:t>
              </a:r>
              <a:endParaRPr lang="zh-TW" altLang="en-US" sz="140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C648C648-84A9-AB45-8445-191FC7F96361}"/>
                </a:ext>
              </a:extLst>
            </p:cNvPr>
            <p:cNvSpPr txBox="1"/>
            <p:nvPr/>
          </p:nvSpPr>
          <p:spPr>
            <a:xfrm>
              <a:off x="3449085" y="3065535"/>
              <a:ext cx="292068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8</a:t>
              </a:r>
              <a:endParaRPr kumimoji="1" lang="zh-TW" altLang="en-US" sz="140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4592274F-B367-904E-AF37-679A4B22787B}"/>
                </a:ext>
              </a:extLst>
            </p:cNvPr>
            <p:cNvSpPr txBox="1"/>
            <p:nvPr/>
          </p:nvSpPr>
          <p:spPr>
            <a:xfrm>
              <a:off x="3186411" y="3505493"/>
              <a:ext cx="854721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2.2 GHz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3F987675-FD90-F24F-BF73-6B4E4E3D68BC}"/>
                </a:ext>
              </a:extLst>
            </p:cNvPr>
            <p:cNvSpPr txBox="1"/>
            <p:nvPr/>
          </p:nvSpPr>
          <p:spPr>
            <a:xfrm>
              <a:off x="3271791" y="5188607"/>
              <a:ext cx="688009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DDR4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5DC9E59B-5617-E141-A591-FC76FB60C9C9}"/>
                </a:ext>
              </a:extLst>
            </p:cNvPr>
            <p:cNvSpPr txBox="1"/>
            <p:nvPr/>
          </p:nvSpPr>
          <p:spPr>
            <a:xfrm>
              <a:off x="3258327" y="4759014"/>
              <a:ext cx="630301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 MB</a:t>
              </a:r>
              <a:endParaRPr kumimoji="1" lang="zh-TW" altLang="en-US" sz="140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05B2FF2F-AD99-EB46-9A1A-DC9989E3693F}"/>
                </a:ext>
              </a:extLst>
            </p:cNvPr>
            <p:cNvSpPr txBox="1"/>
            <p:nvPr/>
          </p:nvSpPr>
          <p:spPr>
            <a:xfrm>
              <a:off x="3375347" y="3899546"/>
              <a:ext cx="362600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---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E2B26E03-1289-9A4E-AD71-634A20B6E619}"/>
                </a:ext>
              </a:extLst>
            </p:cNvPr>
            <p:cNvSpPr txBox="1"/>
            <p:nvPr/>
          </p:nvSpPr>
          <p:spPr>
            <a:xfrm>
              <a:off x="3280770" y="4316559"/>
              <a:ext cx="562975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2MB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BADA68E-45D2-5B41-8A40-DDABA56E8C96}"/>
                </a:ext>
              </a:extLst>
            </p:cNvPr>
            <p:cNvSpPr txBox="1"/>
            <p:nvPr/>
          </p:nvSpPr>
          <p:spPr>
            <a:xfrm>
              <a:off x="3034709" y="2129237"/>
              <a:ext cx="1043876" cy="410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V1500B</a:t>
              </a:r>
              <a:endParaRPr kumimoji="1" lang="zh-TW" altLang="en-US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99E51741-BCE1-604F-BF31-75BA8C9F7C4A}"/>
                </a:ext>
              </a:extLst>
            </p:cNvPr>
            <p:cNvSpPr txBox="1"/>
            <p:nvPr/>
          </p:nvSpPr>
          <p:spPr>
            <a:xfrm>
              <a:off x="3446680" y="2607660"/>
              <a:ext cx="292068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3A41D30F-73E1-9D45-8281-E71044CF1350}"/>
                </a:ext>
              </a:extLst>
            </p:cNvPr>
            <p:cNvSpPr txBox="1"/>
            <p:nvPr/>
          </p:nvSpPr>
          <p:spPr>
            <a:xfrm>
              <a:off x="3355738" y="5973313"/>
              <a:ext cx="511679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rgbClr val="FF9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Zen</a:t>
              </a:r>
              <a:endParaRPr kumimoji="1" lang="zh-TW" altLang="en-US" sz="1400" b="1">
                <a:solidFill>
                  <a:srgbClr val="FF99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A37E871C-2F96-6641-9D3F-6831366F0866}"/>
                </a:ext>
              </a:extLst>
            </p:cNvPr>
            <p:cNvSpPr txBox="1"/>
            <p:nvPr/>
          </p:nvSpPr>
          <p:spPr>
            <a:xfrm>
              <a:off x="6021034" y="2104302"/>
              <a:ext cx="1300356" cy="410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RX-421ND</a:t>
              </a:r>
              <a:endParaRPr kumimoji="1"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BCA671F-8A95-5C4B-ACF6-06BAC668F77C}"/>
                </a:ext>
              </a:extLst>
            </p:cNvPr>
            <p:cNvSpPr/>
            <p:nvPr/>
          </p:nvSpPr>
          <p:spPr>
            <a:xfrm>
              <a:off x="6201372" y="5571834"/>
              <a:ext cx="955711" cy="342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12 ~ 35W</a:t>
              </a:r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813E479F-9704-E34C-9788-50A48F55562E}"/>
                </a:ext>
              </a:extLst>
            </p:cNvPr>
            <p:cNvSpPr txBox="1"/>
            <p:nvPr/>
          </p:nvSpPr>
          <p:spPr>
            <a:xfrm>
              <a:off x="6616549" y="3051617"/>
              <a:ext cx="292068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B50DE56C-8A49-0F4F-AA4E-8C58B4FBB2CD}"/>
                </a:ext>
              </a:extLst>
            </p:cNvPr>
            <p:cNvSpPr txBox="1"/>
            <p:nvPr/>
          </p:nvSpPr>
          <p:spPr>
            <a:xfrm>
              <a:off x="6296751" y="3482252"/>
              <a:ext cx="854721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2.1 GHz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3787C94D-6C30-994E-B805-9BE6C06C7901}"/>
                </a:ext>
              </a:extLst>
            </p:cNvPr>
            <p:cNvSpPr txBox="1"/>
            <p:nvPr/>
          </p:nvSpPr>
          <p:spPr>
            <a:xfrm>
              <a:off x="6399342" y="5179984"/>
              <a:ext cx="688009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DDR4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EB64D3BE-E169-7342-A430-3800C5CE87DB}"/>
                </a:ext>
              </a:extLst>
            </p:cNvPr>
            <p:cNvSpPr txBox="1"/>
            <p:nvPr/>
          </p:nvSpPr>
          <p:spPr>
            <a:xfrm>
              <a:off x="6545216" y="4751889"/>
              <a:ext cx="362600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---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8F07DF86-519D-B44F-B857-5EF82D402529}"/>
                </a:ext>
              </a:extLst>
            </p:cNvPr>
            <p:cNvSpPr txBox="1"/>
            <p:nvPr/>
          </p:nvSpPr>
          <p:spPr>
            <a:xfrm>
              <a:off x="6296751" y="3891792"/>
              <a:ext cx="854721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3.4 GHz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6CE640E5-F0E8-274F-AFBA-CD3680DE4743}"/>
                </a:ext>
              </a:extLst>
            </p:cNvPr>
            <p:cNvSpPr txBox="1"/>
            <p:nvPr/>
          </p:nvSpPr>
          <p:spPr>
            <a:xfrm>
              <a:off x="6450639" y="4304532"/>
              <a:ext cx="562975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2MB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7" name="文字方塊 76">
              <a:extLst>
                <a:ext uri="{FF2B5EF4-FFF2-40B4-BE49-F238E27FC236}">
                  <a16:creationId xmlns:a16="http://schemas.microsoft.com/office/drawing/2014/main" id="{C0ADD1E6-C46B-F149-887A-F80532C347AD}"/>
                </a:ext>
              </a:extLst>
            </p:cNvPr>
            <p:cNvSpPr txBox="1"/>
            <p:nvPr/>
          </p:nvSpPr>
          <p:spPr>
            <a:xfrm>
              <a:off x="6616549" y="2620410"/>
              <a:ext cx="292068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4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42664E43-8C54-9C4C-B5C2-A931DBE2309A}"/>
                </a:ext>
              </a:extLst>
            </p:cNvPr>
            <p:cNvSpPr txBox="1"/>
            <p:nvPr/>
          </p:nvSpPr>
          <p:spPr>
            <a:xfrm>
              <a:off x="6199769" y="5994477"/>
              <a:ext cx="1040670" cy="34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Excavator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TS-x73AU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採用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AMD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長支援週期，效能升級的嵌入式</a:t>
            </a:r>
            <a:b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低功耗 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25</a:t>
            </a:r>
            <a:r>
              <a:rPr lang="en" altLang="zh-TW" sz="3600">
                <a:latin typeface="Arial" panose="020B0604020202020204" pitchFamily="34" charset="0"/>
                <a:sym typeface="Arial" panose="020B0604020202020204" pitchFamily="34" charset="0"/>
              </a:rPr>
              <a:t>W TDP V1500B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四核 </a:t>
            </a:r>
            <a:r>
              <a:rPr lang="zh-CN" altLang="en-US" sz="3600">
                <a:latin typeface="Arial" panose="020B0604020202020204" pitchFamily="34" charset="0"/>
                <a:sym typeface="Arial" panose="020B0604020202020204" pitchFamily="34" charset="0"/>
              </a:rPr>
              <a:t>八緒</a:t>
            </a: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 2.2 GHz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處理器</a:t>
            </a:r>
            <a:endParaRPr lang="en-US" altLang="zh-TW" sz="36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38C362-CC2B-FC4A-B741-804E024F5B14}"/>
              </a:ext>
            </a:extLst>
          </p:cNvPr>
          <p:cNvSpPr/>
          <p:nvPr/>
        </p:nvSpPr>
        <p:spPr>
          <a:xfrm>
            <a:off x="324873" y="6239995"/>
            <a:ext cx="8306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資料來源 </a:t>
            </a:r>
            <a:r>
              <a:rPr lang="en" altLang="zh-TW" sz="9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https://www.amd.com/zh-hant/products/specifications/embedded/8191%2011961</a:t>
            </a:r>
            <a:endParaRPr lang="zh-TW" altLang="en-US" sz="867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9" name="圖片 68" hidden="1">
            <a:extLst>
              <a:ext uri="{FF2B5EF4-FFF2-40B4-BE49-F238E27FC236}">
                <a16:creationId xmlns:a16="http://schemas.microsoft.com/office/drawing/2014/main" id="{79F01E08-6025-4C76-BC13-333BFFD85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049008" y="5400673"/>
            <a:ext cx="4421538" cy="697125"/>
          </a:xfrm>
          <a:prstGeom prst="rect">
            <a:avLst/>
          </a:prstGeom>
        </p:spPr>
      </p:pic>
      <p:pic>
        <p:nvPicPr>
          <p:cNvPr id="20" name="圖片 19" hidden="1">
            <a:extLst>
              <a:ext uri="{FF2B5EF4-FFF2-40B4-BE49-F238E27FC236}">
                <a16:creationId xmlns:a16="http://schemas.microsoft.com/office/drawing/2014/main" id="{211F176C-C6C5-42E0-A646-6B3D8D97B1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2818" y="1494603"/>
            <a:ext cx="4889182" cy="4943875"/>
          </a:xfrm>
          <a:prstGeom prst="rect">
            <a:avLst/>
          </a:prstGeom>
        </p:spPr>
      </p:pic>
      <p:pic>
        <p:nvPicPr>
          <p:cNvPr id="15" name="圖片 14" descr="一張含有 直立的, 男人, 坐, 女性 的圖片&#10;&#10;自動產生的描述">
            <a:extLst>
              <a:ext uri="{FF2B5EF4-FFF2-40B4-BE49-F238E27FC236}">
                <a16:creationId xmlns:a16="http://schemas.microsoft.com/office/drawing/2014/main" id="{FFE8BB61-642B-43CB-ABAD-E2D0183AF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982" y="1573217"/>
            <a:ext cx="6240996" cy="4829266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C21C68B4-DB4D-7F48-A530-90BAC9B6FF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425" y="5073663"/>
            <a:ext cx="1466157" cy="1302436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A09DCB03-A94D-AF42-994E-2EB0B72B8E86}"/>
              </a:ext>
            </a:extLst>
          </p:cNvPr>
          <p:cNvSpPr txBox="1"/>
          <p:nvPr/>
        </p:nvSpPr>
        <p:spPr>
          <a:xfrm>
            <a:off x="2542625" y="1811880"/>
            <a:ext cx="2349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TS-x73AU </a:t>
            </a:r>
            <a:r>
              <a:rPr kumimoji="1" lang="zh-CN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C2E1BD09-7219-664A-B2A2-DB47182A1360}"/>
              </a:ext>
            </a:extLst>
          </p:cNvPr>
          <p:cNvSpPr txBox="1"/>
          <p:nvPr/>
        </p:nvSpPr>
        <p:spPr>
          <a:xfrm>
            <a:off x="5778956" y="1811880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TS-x73U </a:t>
            </a:r>
            <a:r>
              <a:rPr kumimoji="1" lang="zh-CN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kumimoji="1"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059DC1EB-B1D5-4870-9F10-FF4E12632620}"/>
              </a:ext>
            </a:extLst>
          </p:cNvPr>
          <p:cNvSpPr/>
          <p:nvPr/>
        </p:nvSpPr>
        <p:spPr>
          <a:xfrm>
            <a:off x="1699033" y="1591000"/>
            <a:ext cx="857758" cy="780182"/>
          </a:xfrm>
          <a:prstGeom prst="ellipse">
            <a:avLst/>
          </a:prstGeom>
          <a:gradFill>
            <a:gsLst>
              <a:gs pos="100000">
                <a:srgbClr val="FFC000"/>
              </a:gs>
              <a:gs pos="0">
                <a:srgbClr val="C00000"/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NEW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80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8/12/16-bay TS-x73AU 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前方硬體配置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FFE9B61-B29B-4099-9967-5DDC83FFDA53}"/>
              </a:ext>
            </a:extLst>
          </p:cNvPr>
          <p:cNvSpPr/>
          <p:nvPr/>
        </p:nvSpPr>
        <p:spPr>
          <a:xfrm>
            <a:off x="9707091" y="2405685"/>
            <a:ext cx="101318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9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電源鍵</a:t>
            </a:r>
            <a:endParaRPr lang="zh-TW" altLang="en-US" sz="19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6F5EA70-F819-914F-8F04-1D4165EE8D0E}"/>
              </a:ext>
            </a:extLst>
          </p:cNvPr>
          <p:cNvSpPr/>
          <p:nvPr/>
        </p:nvSpPr>
        <p:spPr>
          <a:xfrm>
            <a:off x="9707091" y="3240626"/>
            <a:ext cx="2179647" cy="1671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9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LED </a:t>
            </a:r>
            <a:r>
              <a:rPr lang="zh-TW" altLang="en-US" sz="19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燈號指示</a:t>
            </a:r>
            <a:r>
              <a:rPr lang="en-US" altLang="zh-TW" sz="19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</a:t>
            </a:r>
          </a:p>
          <a:p>
            <a:pPr>
              <a:lnSpc>
                <a:spcPts val="2500"/>
              </a:lnSpc>
            </a:pPr>
            <a:r>
              <a:rPr lang="zh-TW" altLang="en-US" sz="19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狀態、</a:t>
            </a:r>
            <a:endParaRPr lang="en-US" altLang="zh-TW" sz="19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zh-TW" altLang="en-US" sz="19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硬碟 </a:t>
            </a:r>
            <a:r>
              <a:rPr lang="en-US" altLang="zh-TW" sz="19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1~8/12/16</a:t>
            </a:r>
            <a:r>
              <a:rPr lang="zh-TW" altLang="en-US" sz="19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、</a:t>
            </a:r>
            <a:endParaRPr lang="en-US" altLang="zh-TW" sz="19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zh-TW" altLang="en-US" sz="19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網路、</a:t>
            </a:r>
            <a:endParaRPr lang="en-US" altLang="zh-TW" sz="19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zh-TW" altLang="en-US" sz="19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外接</a:t>
            </a:r>
            <a:r>
              <a:rPr lang="zh-CN" altLang="en-US" sz="19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擴充裝置</a:t>
            </a:r>
            <a:endParaRPr lang="en-US" altLang="zh-CN" sz="19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ED42EC4-58D3-4F44-A26D-EAB5E0606280}"/>
              </a:ext>
            </a:extLst>
          </p:cNvPr>
          <p:cNvSpPr/>
          <p:nvPr/>
        </p:nvSpPr>
        <p:spPr>
          <a:xfrm>
            <a:off x="3000083" y="6100007"/>
            <a:ext cx="1336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TS-1273AU-RP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E98DABE-5103-46EB-8559-3677E04EFC79}"/>
              </a:ext>
            </a:extLst>
          </p:cNvPr>
          <p:cNvSpPr/>
          <p:nvPr/>
        </p:nvSpPr>
        <p:spPr>
          <a:xfrm>
            <a:off x="6644677" y="6100007"/>
            <a:ext cx="2273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TS-873AU-RP / TS-873AU</a:t>
            </a:r>
          </a:p>
        </p:txBody>
      </p:sp>
      <p:pic>
        <p:nvPicPr>
          <p:cNvPr id="23" name="圖片 22" descr="一張含有 直立的, 黑色, 桌, 螢幕 的圖片&#10;&#10;自動產生的描述" hidden="1">
            <a:extLst>
              <a:ext uri="{FF2B5EF4-FFF2-40B4-BE49-F238E27FC236}">
                <a16:creationId xmlns:a16="http://schemas.microsoft.com/office/drawing/2014/main" id="{7C7F4C98-CA52-4AB1-A9C4-09C37E8442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082" y="2012432"/>
            <a:ext cx="9210196" cy="2505143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FB813551-E193-4D73-B298-3BE6DD34FBA1}"/>
              </a:ext>
            </a:extLst>
          </p:cNvPr>
          <p:cNvSpPr/>
          <p:nvPr/>
        </p:nvSpPr>
        <p:spPr>
          <a:xfrm>
            <a:off x="7209060" y="4819923"/>
            <a:ext cx="1380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TS-1673AU-RP</a:t>
            </a:r>
          </a:p>
        </p:txBody>
      </p:sp>
      <p:pic>
        <p:nvPicPr>
          <p:cNvPr id="6" name="圖片 5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AE9DD7FE-47A0-4EC8-92CE-099C4CFEEA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537" y="5078636"/>
            <a:ext cx="4444197" cy="973665"/>
          </a:xfrm>
          <a:prstGeom prst="rect">
            <a:avLst/>
          </a:prstGeom>
        </p:spPr>
      </p:pic>
      <p:pic>
        <p:nvPicPr>
          <p:cNvPr id="10" name="圖片 9" descr="一張含有 室內, 螢幕, 監視器, 直立的 的圖片&#10;&#10;自動產生的描述">
            <a:extLst>
              <a:ext uri="{FF2B5EF4-FFF2-40B4-BE49-F238E27FC236}">
                <a16:creationId xmlns:a16="http://schemas.microsoft.com/office/drawing/2014/main" id="{D3E6286F-074F-4B80-A9C9-9470A84EA8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5939" y="5104486"/>
            <a:ext cx="4461307" cy="947815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3E996507-6B83-4B40-9E2B-28D6C9DD49B4}"/>
              </a:ext>
            </a:extLst>
          </p:cNvPr>
          <p:cNvGrpSpPr/>
          <p:nvPr/>
        </p:nvGrpSpPr>
        <p:grpSpPr>
          <a:xfrm>
            <a:off x="-367632" y="2038077"/>
            <a:ext cx="9840465" cy="2765390"/>
            <a:chOff x="1026947" y="2238838"/>
            <a:chExt cx="8010632" cy="2251166"/>
          </a:xfrm>
        </p:grpSpPr>
        <p:pic>
          <p:nvPicPr>
            <p:cNvPr id="3" name="圖片 2" descr="一張含有 坐, 監視器, 正面, 桌 的圖片&#10;&#10;自動產生的描述">
              <a:extLst>
                <a:ext uri="{FF2B5EF4-FFF2-40B4-BE49-F238E27FC236}">
                  <a16:creationId xmlns:a16="http://schemas.microsoft.com/office/drawing/2014/main" id="{95749C12-4307-4077-B6CD-A064CC8CF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656"/>
            <a:stretch/>
          </p:blipFill>
          <p:spPr>
            <a:xfrm>
              <a:off x="1026947" y="2238838"/>
              <a:ext cx="7313246" cy="2251166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14FF103-8B94-4150-881C-9EC14CEE50D3}"/>
                </a:ext>
              </a:extLst>
            </p:cNvPr>
            <p:cNvSpPr/>
            <p:nvPr/>
          </p:nvSpPr>
          <p:spPr>
            <a:xfrm>
              <a:off x="1639356" y="2741934"/>
              <a:ext cx="6071614" cy="1663525"/>
            </a:xfrm>
            <a:prstGeom prst="rect">
              <a:avLst/>
            </a:prstGeom>
            <a:noFill/>
            <a:ln w="28575">
              <a:gradFill>
                <a:gsLst>
                  <a:gs pos="0">
                    <a:srgbClr val="FF0000"/>
                  </a:gs>
                  <a:gs pos="100000">
                    <a:srgbClr val="FFC000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手繪多邊形: 圖案 15">
              <a:extLst>
                <a:ext uri="{FF2B5EF4-FFF2-40B4-BE49-F238E27FC236}">
                  <a16:creationId xmlns:a16="http://schemas.microsoft.com/office/drawing/2014/main" id="{291F2597-9821-4B80-8B4F-05C74090B3B4}"/>
                </a:ext>
              </a:extLst>
            </p:cNvPr>
            <p:cNvSpPr/>
            <p:nvPr/>
          </p:nvSpPr>
          <p:spPr>
            <a:xfrm>
              <a:off x="7962900" y="2345267"/>
              <a:ext cx="528522" cy="1854200"/>
            </a:xfrm>
            <a:custGeom>
              <a:avLst/>
              <a:gdLst>
                <a:gd name="connsiteX0" fmla="*/ 0 w 808567"/>
                <a:gd name="connsiteY0" fmla="*/ 690033 h 1854200"/>
                <a:gd name="connsiteX1" fmla="*/ 808567 w 808567"/>
                <a:gd name="connsiteY1" fmla="*/ 0 h 1854200"/>
                <a:gd name="connsiteX2" fmla="*/ 808567 w 808567"/>
                <a:gd name="connsiteY2" fmla="*/ 1854200 h 1854200"/>
                <a:gd name="connsiteX3" fmla="*/ 16933 w 808567"/>
                <a:gd name="connsiteY3" fmla="*/ 1147233 h 1854200"/>
                <a:gd name="connsiteX4" fmla="*/ 0 w 808567"/>
                <a:gd name="connsiteY4" fmla="*/ 690033 h 185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8567" h="1854200">
                  <a:moveTo>
                    <a:pt x="0" y="690033"/>
                  </a:moveTo>
                  <a:lnTo>
                    <a:pt x="808567" y="0"/>
                  </a:lnTo>
                  <a:lnTo>
                    <a:pt x="808567" y="1854200"/>
                  </a:lnTo>
                  <a:lnTo>
                    <a:pt x="16933" y="1147233"/>
                  </a:lnTo>
                  <a:lnTo>
                    <a:pt x="0" y="690033"/>
                  </a:lnTo>
                  <a:close/>
                </a:path>
              </a:pathLst>
            </a:custGeom>
            <a:gradFill>
              <a:gsLst>
                <a:gs pos="0">
                  <a:srgbClr val="FF0000">
                    <a:alpha val="0"/>
                  </a:srgbClr>
                </a:gs>
                <a:gs pos="84270">
                  <a:srgbClr val="FFB900"/>
                </a:gs>
                <a:gs pos="87000">
                  <a:srgbClr val="FFC000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6B006F77-AA5C-4291-9F3C-2E6A30FED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49931" y="2298781"/>
              <a:ext cx="687648" cy="1950736"/>
            </a:xfrm>
            <a:prstGeom prst="roundRect">
              <a:avLst>
                <a:gd name="adj" fmla="val 49207"/>
              </a:avLst>
            </a:prstGeom>
          </p:spPr>
        </p:pic>
      </p:grp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AB30ECAA-12A8-4A22-ADB8-C3310CCC896D}"/>
              </a:ext>
            </a:extLst>
          </p:cNvPr>
          <p:cNvCxnSpPr>
            <a:cxnSpLocks/>
          </p:cNvCxnSpPr>
          <p:nvPr/>
        </p:nvCxnSpPr>
        <p:spPr>
          <a:xfrm flipV="1">
            <a:off x="9327518" y="2598045"/>
            <a:ext cx="402727" cy="12681"/>
          </a:xfrm>
          <a:prstGeom prst="line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5C1FD55A-B0BE-49EF-88FD-1EB014165D3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407638" y="3049601"/>
            <a:ext cx="792385" cy="634449"/>
          </a:xfrm>
          <a:prstGeom prst="bentConnector3">
            <a:avLst>
              <a:gd name="adj1" fmla="val -377"/>
            </a:avLst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E3D383B7-85D1-4682-95E2-FBC7FF7DCFA6}"/>
              </a:ext>
            </a:extLst>
          </p:cNvPr>
          <p:cNvCxnSpPr>
            <a:cxnSpLocks/>
          </p:cNvCxnSpPr>
          <p:nvPr/>
        </p:nvCxnSpPr>
        <p:spPr>
          <a:xfrm>
            <a:off x="9327518" y="3716785"/>
            <a:ext cx="438782" cy="0"/>
          </a:xfrm>
          <a:prstGeom prst="line">
            <a:avLst/>
          </a:prstGeom>
          <a:noFill/>
          <a:ln w="28575">
            <a:gradFill>
              <a:gsLst>
                <a:gs pos="0">
                  <a:srgbClr val="FF0000"/>
                </a:gs>
                <a:gs pos="100000">
                  <a:srgbClr val="FFC000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11243F0F-0160-DF46-A459-70EAE3ADCCAB}"/>
              </a:ext>
            </a:extLst>
          </p:cNvPr>
          <p:cNvSpPr/>
          <p:nvPr/>
        </p:nvSpPr>
        <p:spPr>
          <a:xfrm>
            <a:off x="1961297" y="2067852"/>
            <a:ext cx="5331725" cy="459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8/12/16 x SATA 6Gb/s 3.5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吋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/2.5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吋 硬碟</a:t>
            </a:r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/SSD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22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991482DC-B551-45B1-8FBC-714D540A7740}"/>
              </a:ext>
            </a:extLst>
          </p:cNvPr>
          <p:cNvGrpSpPr/>
          <p:nvPr/>
        </p:nvGrpSpPr>
        <p:grpSpPr>
          <a:xfrm>
            <a:off x="7269820" y="1839536"/>
            <a:ext cx="4611282" cy="4636874"/>
            <a:chOff x="4497632" y="2214270"/>
            <a:chExt cx="2609979" cy="2624464"/>
          </a:xfrm>
        </p:grpSpPr>
        <p:pic>
          <p:nvPicPr>
            <p:cNvPr id="25" name="圖片 24" descr="一張含有 玩具 的圖片&#10;&#10;自動產生的描述">
              <a:extLst>
                <a:ext uri="{FF2B5EF4-FFF2-40B4-BE49-F238E27FC236}">
                  <a16:creationId xmlns:a16="http://schemas.microsoft.com/office/drawing/2014/main" id="{874DA2D6-D493-4916-BBA4-37EF06D4A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7632" y="2214270"/>
              <a:ext cx="2147744" cy="1434997"/>
            </a:xfrm>
            <a:prstGeom prst="rect">
              <a:avLst/>
            </a:prstGeom>
            <a:effectLst>
              <a:outerShdw blurRad="215900" dist="215900" dir="8100000" algn="tr" rotWithShape="0">
                <a:prstClr val="black">
                  <a:alpha val="14000"/>
                </a:prstClr>
              </a:outerShdw>
            </a:effectLst>
          </p:spPr>
        </p:pic>
        <p:pic>
          <p:nvPicPr>
            <p:cNvPr id="19" name="圖片 18" descr="一張含有 文字, 地圖 的圖片&#10;&#10;自動產生的描述">
              <a:extLst>
                <a:ext uri="{FF2B5EF4-FFF2-40B4-BE49-F238E27FC236}">
                  <a16:creationId xmlns:a16="http://schemas.microsoft.com/office/drawing/2014/main" id="{A7CD35CB-54BB-4AC4-A6FE-5AAA236CF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5" t="1750" r="885" b="1750"/>
            <a:stretch/>
          </p:blipFill>
          <p:spPr>
            <a:xfrm>
              <a:off x="4959867" y="3429000"/>
              <a:ext cx="2147744" cy="1409734"/>
            </a:xfrm>
            <a:prstGeom prst="rect">
              <a:avLst/>
            </a:prstGeom>
            <a:effectLst>
              <a:outerShdw blurRad="215900" dist="215900" dir="8100000" algn="tr" rotWithShape="0">
                <a:prstClr val="black">
                  <a:alpha val="14000"/>
                </a:prstClr>
              </a:outerShdw>
            </a:effectLst>
          </p:spPr>
        </p:pic>
      </p:grpSp>
      <p:grpSp>
        <p:nvGrpSpPr>
          <p:cNvPr id="6" name="群組 5" hidden="1">
            <a:extLst>
              <a:ext uri="{FF2B5EF4-FFF2-40B4-BE49-F238E27FC236}">
                <a16:creationId xmlns:a16="http://schemas.microsoft.com/office/drawing/2014/main" id="{B2BFE370-BCE7-41B9-94D6-309E68C3D3EC}"/>
              </a:ext>
            </a:extLst>
          </p:cNvPr>
          <p:cNvGrpSpPr/>
          <p:nvPr/>
        </p:nvGrpSpPr>
        <p:grpSpPr>
          <a:xfrm>
            <a:off x="4343941" y="3159586"/>
            <a:ext cx="5002125" cy="3479025"/>
            <a:chOff x="4237194" y="2392630"/>
            <a:chExt cx="5002125" cy="3479025"/>
          </a:xfrm>
        </p:grpSpPr>
        <p:sp>
          <p:nvSpPr>
            <p:cNvPr id="5" name="矩形: 圓角 4" hidden="1">
              <a:extLst>
                <a:ext uri="{FF2B5EF4-FFF2-40B4-BE49-F238E27FC236}">
                  <a16:creationId xmlns:a16="http://schemas.microsoft.com/office/drawing/2014/main" id="{41ED0A65-B065-4791-81B9-F067FEB6C5CC}"/>
                </a:ext>
              </a:extLst>
            </p:cNvPr>
            <p:cNvSpPr/>
            <p:nvPr/>
          </p:nvSpPr>
          <p:spPr>
            <a:xfrm>
              <a:off x="4237194" y="2392630"/>
              <a:ext cx="5002125" cy="3479025"/>
            </a:xfrm>
            <a:prstGeom prst="roundRect">
              <a:avLst>
                <a:gd name="adj" fmla="val 609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3048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" name="圖形 1" hidden="1">
              <a:extLst>
                <a:ext uri="{FF2B5EF4-FFF2-40B4-BE49-F238E27FC236}">
                  <a16:creationId xmlns:a16="http://schemas.microsoft.com/office/drawing/2014/main" id="{8145C467-74F1-4EDA-93D1-5B1C9B58A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0652" t="20418" r="27611" b="16096"/>
            <a:stretch/>
          </p:blipFill>
          <p:spPr>
            <a:xfrm>
              <a:off x="4237194" y="2392630"/>
              <a:ext cx="4952263" cy="3479025"/>
            </a:xfrm>
            <a:prstGeom prst="rect">
              <a:avLst/>
            </a:prstGeom>
            <a:effectLst/>
          </p:spPr>
        </p:pic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E7D9B4F2-0DA7-4351-910B-9373C6F722D3}"/>
              </a:ext>
            </a:extLst>
          </p:cNvPr>
          <p:cNvGrpSpPr/>
          <p:nvPr/>
        </p:nvGrpSpPr>
        <p:grpSpPr>
          <a:xfrm>
            <a:off x="4292452" y="1494603"/>
            <a:ext cx="3180951" cy="2338880"/>
            <a:chOff x="602876" y="1816995"/>
            <a:chExt cx="2462048" cy="1810287"/>
          </a:xfrm>
        </p:grpSpPr>
        <p:pic>
          <p:nvPicPr>
            <p:cNvPr id="11" name="圖片 10" descr="一張含有 電路 的圖片&#10;&#10;自動產生的描述">
              <a:extLst>
                <a:ext uri="{FF2B5EF4-FFF2-40B4-BE49-F238E27FC236}">
                  <a16:creationId xmlns:a16="http://schemas.microsoft.com/office/drawing/2014/main" id="{44D0BBEA-AF7B-428F-B3B6-F6560703F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39702">
              <a:off x="602876" y="1816995"/>
              <a:ext cx="1810287" cy="1810287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81902004-730E-4493-B13C-A7115611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64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60448" y="2136867"/>
              <a:ext cx="1914310" cy="1359526"/>
            </a:xfrm>
            <a:prstGeom prst="rect">
              <a:avLst/>
            </a:prstGeom>
          </p:spPr>
        </p:pic>
        <p:pic>
          <p:nvPicPr>
            <p:cNvPr id="20" name="圖片 19" descr="一張含有 電路 的圖片&#10;&#10;自動產生的描述">
              <a:extLst>
                <a:ext uri="{FF2B5EF4-FFF2-40B4-BE49-F238E27FC236}">
                  <a16:creationId xmlns:a16="http://schemas.microsoft.com/office/drawing/2014/main" id="{9F2B9703-A359-4421-B17A-F2220EE47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39702">
              <a:off x="1254637" y="1816995"/>
              <a:ext cx="1810287" cy="1810287"/>
            </a:xfrm>
            <a:prstGeom prst="rect">
              <a:avLst/>
            </a:prstGeom>
          </p:spPr>
        </p:pic>
      </p:grpSp>
      <p:sp>
        <p:nvSpPr>
          <p:cNvPr id="21" name="矩形: 圓角 8">
            <a:extLst>
              <a:ext uri="{FF2B5EF4-FFF2-40B4-BE49-F238E27FC236}">
                <a16:creationId xmlns:a16="http://schemas.microsoft.com/office/drawing/2014/main" id="{FA8ACAF4-068A-4DBA-9A3D-54C1CDC2BD1B}"/>
              </a:ext>
            </a:extLst>
          </p:cNvPr>
          <p:cNvSpPr/>
          <p:nvPr/>
        </p:nvSpPr>
        <p:spPr>
          <a:xfrm>
            <a:off x="762000" y="2030721"/>
            <a:ext cx="2959010" cy="3949748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905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: 圓角化同側角落 23">
            <a:extLst>
              <a:ext uri="{FF2B5EF4-FFF2-40B4-BE49-F238E27FC236}">
                <a16:creationId xmlns:a16="http://schemas.microsoft.com/office/drawing/2014/main" id="{C7FF01FC-CCA5-4E9A-BB20-937F19F6014C}"/>
              </a:ext>
            </a:extLst>
          </p:cNvPr>
          <p:cNvSpPr/>
          <p:nvPr/>
        </p:nvSpPr>
        <p:spPr>
          <a:xfrm rot="10800000">
            <a:off x="920750" y="2030718"/>
            <a:ext cx="2641510" cy="785505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C41E8356-BF08-D049-850E-F7FF525CD84A}"/>
              </a:ext>
            </a:extLst>
          </p:cNvPr>
          <p:cNvSpPr txBox="1"/>
          <p:nvPr/>
        </p:nvSpPr>
        <p:spPr>
          <a:xfrm>
            <a:off x="1003891" y="2987039"/>
            <a:ext cx="2008664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TS-873AU-4G</a:t>
            </a:r>
          </a:p>
          <a:p>
            <a:r>
              <a: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4 GB RAM (</a:t>
            </a: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1 x 4 GB</a:t>
            </a:r>
            <a:r>
              <a: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)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08AAFBD9-4A74-3640-B2B2-7B54E61AD5FC}"/>
              </a:ext>
            </a:extLst>
          </p:cNvPr>
          <p:cNvSpPr txBox="1"/>
          <p:nvPr/>
        </p:nvSpPr>
        <p:spPr>
          <a:xfrm>
            <a:off x="1026447" y="3656940"/>
            <a:ext cx="2430116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TS-873AU-RP-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4G</a:t>
            </a:r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</a:t>
            </a:r>
          </a:p>
          <a:p>
            <a:r>
              <a: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4 GB RAM (1 x 4 GB)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DA3F9D2-8E23-1648-8EB1-BF9855FB8BD9}"/>
              </a:ext>
            </a:extLst>
          </p:cNvPr>
          <p:cNvSpPr txBox="1"/>
          <p:nvPr/>
        </p:nvSpPr>
        <p:spPr>
          <a:xfrm>
            <a:off x="968722" y="2271575"/>
            <a:ext cx="2213720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CN" sz="24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NAS </a:t>
            </a: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訂購型號</a:t>
            </a:r>
            <a:endParaRPr lang="en-US" altLang="zh-CN" sz="2400" b="1"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F5A6A3CE-29BB-5543-AB8A-B0F2352BD376}"/>
              </a:ext>
            </a:extLst>
          </p:cNvPr>
          <p:cNvSpPr txBox="1"/>
          <p:nvPr/>
        </p:nvSpPr>
        <p:spPr>
          <a:xfrm>
            <a:off x="1026447" y="4314332"/>
            <a:ext cx="25707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TS-1273AU-RP-8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G</a:t>
            </a:r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</a:t>
            </a:r>
          </a:p>
          <a:p>
            <a:r>
              <a: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8 GB RAM (1</a:t>
            </a:r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</a:t>
            </a:r>
            <a:r>
              <a: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x 8 GB)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6DB36A67-4B7B-FB49-A6D7-65FAAC8FAB87}"/>
              </a:ext>
            </a:extLst>
          </p:cNvPr>
          <p:cNvSpPr txBox="1"/>
          <p:nvPr/>
        </p:nvSpPr>
        <p:spPr>
          <a:xfrm>
            <a:off x="1043274" y="4991193"/>
            <a:ext cx="2829107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TS-1673AU-RP-16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G</a:t>
            </a:r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 </a:t>
            </a:r>
          </a:p>
          <a:p>
            <a:r>
              <a:rPr 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16 GB RAM (1 x 16 GB)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CBD90C3-EF27-9946-A6B6-B8EF49AB2078}"/>
              </a:ext>
            </a:extLst>
          </p:cNvPr>
          <p:cNvSpPr txBox="1"/>
          <p:nvPr/>
        </p:nvSpPr>
        <p:spPr>
          <a:xfrm>
            <a:off x="4136023" y="3657572"/>
            <a:ext cx="3193298" cy="46165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zh-CN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雙通道記憶體支援</a:t>
            </a:r>
            <a:endParaRPr lang="en-US" altLang="zh-TW" sz="2400" b="1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4129252" y="4243425"/>
            <a:ext cx="3725108" cy="221579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 x DDR4 UDIMM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插槽，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  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 總和 </a:t>
            </a:r>
            <a:r>
              <a:rPr lang="en-US" altLang="zh-TW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32 GB (2 x 16 GB)</a:t>
            </a:r>
            <a:endParaRPr lang="en-US" altLang="zh-TW">
              <a:latin typeface="Arial"/>
              <a:ea typeface="微軟正黑體"/>
              <a:cs typeface="Arial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用戶可</a:t>
            </a:r>
            <a:r>
              <a:rPr lang="zh-CN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再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訂購</a:t>
            </a: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QNAP</a:t>
            </a:r>
            <a:r>
              <a:rPr lang="zh-TW" altLang="en-US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4/8/16 GB 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記憶體模組，輕鬆自行升級至最高總和 </a:t>
            </a:r>
            <a:r>
              <a:rPr lang="en-US" altLang="zh-TW" dirty="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32 GB</a:t>
            </a:r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，保障多人連線傳輸的穩定性與效能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 11" hidden="1">
            <a:extLst>
              <a:ext uri="{FF2B5EF4-FFF2-40B4-BE49-F238E27FC236}">
                <a16:creationId xmlns:a16="http://schemas.microsoft.com/office/drawing/2014/main" id="{300DC76A-60FF-4254-9F11-4F4494DD9D97}"/>
              </a:ext>
            </a:extLst>
          </p:cNvPr>
          <p:cNvSpPr/>
          <p:nvPr/>
        </p:nvSpPr>
        <p:spPr>
          <a:xfrm rot="1655208">
            <a:off x="1178980" y="2673050"/>
            <a:ext cx="1246415" cy="207434"/>
          </a:xfrm>
          <a:prstGeom prst="rect">
            <a:avLst/>
          </a:prstGeom>
          <a:solidFill>
            <a:srgbClr val="071B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AEB9B9E8-AB5F-467F-B64B-B28B0D769E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128" t="-34953" r="-25180" b="-43366"/>
          <a:stretch/>
        </p:blipFill>
        <p:spPr>
          <a:xfrm>
            <a:off x="1019176" y="1949450"/>
            <a:ext cx="1910948" cy="13589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400"/>
              </a:lnSpc>
            </a:pPr>
            <a:r>
              <a:rPr lang="zh-CN" altLang="en-US" sz="3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標配</a:t>
            </a:r>
            <a:r>
              <a:rPr lang="en-US" altLang="zh-CN" sz="3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4/8/16 GB </a:t>
            </a:r>
            <a:r>
              <a:rPr lang="zh-CN" altLang="en-US" sz="3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記憶體並可升級成</a:t>
            </a:r>
            <a:r>
              <a:rPr lang="en-US" altLang="zh-CN" sz="3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32GB </a:t>
            </a:r>
            <a:r>
              <a:rPr lang="zh-CN" altLang="en-US" sz="3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雙通道</a:t>
            </a:r>
            <a:r>
              <a:rPr lang="zh-TW" altLang="en-US" sz="3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記憶體，</a:t>
            </a:r>
            <a:br>
              <a:rPr lang="en-US" altLang="zh-TW" sz="3200" dirty="0">
                <a:latin typeface="Arial" panose="020B0604020202020204" pitchFamily="34" charset="0"/>
              </a:rPr>
            </a:br>
            <a:r>
              <a:rPr lang="zh-TW" altLang="en-US" sz="32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讓多工應用與多台設備同時連接更為順暢</a:t>
            </a:r>
            <a:endParaRPr lang="zh-CN" altLang="zh-TW" sz="3200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3780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無&quot;,&quot;HeaderHeight&quot;:15.0,&quot;FooterHeight&quot;:9.7000000000000011,&quot;SideMargin&quot;:5.1000000000000005,&quot;TopMargin&quot;:2.9000000000000004,&quot;BottomMargin&quot;:0.0,&quot;IntervalMargin&quot;:3.3000000000000003,&quot;SettingType&quot;:&quot;System&quot;}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4305</Words>
  <Application>Microsoft Office PowerPoint</Application>
  <PresentationFormat>寬螢幕</PresentationFormat>
  <Paragraphs>665</Paragraphs>
  <Slides>44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1" baseType="lpstr">
      <vt:lpstr>微軟正黑體</vt:lpstr>
      <vt:lpstr>微軟正黑體 Light</vt:lpstr>
      <vt:lpstr>Arial</vt:lpstr>
      <vt:lpstr>Calibri</vt:lpstr>
      <vt:lpstr>Calibri Light</vt:lpstr>
      <vt:lpstr>Corbel</vt:lpstr>
      <vt:lpstr>Office 佈景主題</vt:lpstr>
      <vt:lpstr>PowerPoint 簡報</vt:lpstr>
      <vt:lpstr>中小型企業的高 CP NAS 新選擇， 全新 Ryzen 級處理器海放其他競品</vt:lpstr>
      <vt:lpstr>2020 年企業在 IT 預算緊縮的情況下， 如何與時俱進，超前部署以做出最有效益的 IT 投資?</vt:lpstr>
      <vt:lpstr>有線網路升級高速網路交換器以改善多人協作效率</vt:lpstr>
      <vt:lpstr>Ryzen 下放! 全新 TS-x73AU NAS 系列 直接選用比 R 系列處理器更高 2 級的 Ryzen V1000 系列</vt:lpstr>
      <vt:lpstr>PowerPoint 簡報</vt:lpstr>
      <vt:lpstr>TS-x73AU 採用 AMD 長支援週期，效能升級的嵌入式 低功耗 25W TDP V1500B 四核 八緒 2.2 GHz 處理器</vt:lpstr>
      <vt:lpstr>8/12/16-bay TS-x73AU 前方硬體配置</vt:lpstr>
      <vt:lpstr>標配 4/8/16 GB 記憶體並可升級成 32GB 雙通道記憶體， 讓多工應用與多台設備同時連接更為順暢</vt:lpstr>
      <vt:lpstr>堅固耐用金屬製硬碟托盤， 輕易上手的 HDD 與 SSD 安裝</vt:lpstr>
      <vt:lpstr>8/12/16-bay TS-x73AU 後方 I/O 配置</vt:lpstr>
      <vt:lpstr>TS-x73AU 內建雙 2.5GbE 與 PCIe Gen3 擴充槽 以應付未來大檔與多人密集傳輸需求</vt:lpstr>
      <vt:lpstr>馬上有感！相較 1GbE NAS，2.5 GbE 大水管幫助 單台伺服器更快速處理大檔案傳輸</vt:lpstr>
      <vt:lpstr>相較 1GbE NAS， 2 x 2.5GbE 雙網併發， 多人多工環境達最高效益，支撐企業未來成長所需</vt:lpstr>
      <vt:lpstr>多網並行! PCIe Gen3 擴充槽支援各式  5GbE 與 10GbE 網卡擴充配件，即插即用免煩惱</vt:lpstr>
      <vt:lpstr>單埠 10GbE 效能測試:  TS-x73AU 比 TS-x73U 寫入效能提升近50%</vt:lpstr>
      <vt:lpstr>雙埠 10GbE效能測試:  TS-x73AU 比 TS-x73U 寫入效能提升近50%</vt:lpstr>
      <vt:lpstr>搭配 QM2 PCIe 卡新增 M.2 SSD， 並使用 SSD 快取增加小檔案處理效能</vt:lpstr>
      <vt:lpstr>安裝 QNAP QXP-16G2FC 雙埠 16GFC  光纖通道擴充卡以新增企業內 FC SAN 儲存空間</vt:lpstr>
      <vt:lpstr>各式 NAS 儲存配件讓您更得心應手</vt:lpstr>
      <vt:lpstr>經濟又彈性的現代化 QNAP 儲存擴充櫃</vt:lpstr>
      <vt:lpstr>QNAP TR &amp; TL 外接盒支援兩種用法擴充 NAS</vt:lpstr>
      <vt:lpstr>PowerPoint 簡報</vt:lpstr>
      <vt:lpstr>PowerPoint 簡報</vt:lpstr>
      <vt:lpstr>QTS資安防護圈整合掃毒與安全防護總管保護企業數位資產</vt:lpstr>
      <vt:lpstr>QNAP 快照技術杜絕病毒與勒索軟體，讓企業時時運作</vt:lpstr>
      <vt:lpstr>免費支援大容量 Mac Time Machine 備份， 支援多人備份，幫助企業節省開銷</vt:lpstr>
      <vt:lpstr>省下公有雲費用，TS-x73AU 就是企業私人雲！ 災難復原與資料瘦身: 異地備份與還原，隨處取用</vt:lpstr>
      <vt:lpstr>Hyper Data Protector 高速 2.5GbE / 10GbE  免費主動式備份 VM 虛擬機</vt:lpstr>
      <vt:lpstr>Qsirch 幫助企業即時找到所需資料，不再迷惘</vt:lpstr>
      <vt:lpstr>在企業專屬私有雲裡多人即時線上協作文件</vt:lpstr>
      <vt:lpstr>NAS 即企業團隊工作站，File Station 讓各式文件協同作業變簡單了</vt:lpstr>
      <vt:lpstr>QuMagie AI 自動照片內人物與物件分類， 大幅縮減員工額外費時介入整理歸類</vt:lpstr>
      <vt:lpstr>可擴充圖形顯示卡，新增 HDMI 輸出 與更順暢的影音轉檔跟播放效能</vt:lpstr>
      <vt:lpstr>將影音作品串流至智慧電視與網路播放器做分享或展示</vt:lpstr>
      <vt:lpstr>4C/8T 2.2GHz 讓 Virtualization Station 虛擬機器工作站 一機多用途更如虎添翼，執行更多虛擬機!</vt:lpstr>
      <vt:lpstr>四核 x86 + 最大擴充 64 GB RAM，最適創意無極限的 軟體容器工作站 (Container Station)</vt:lpstr>
      <vt:lpstr>HybridMount 無縫掛載雲空間，兩種彈性存取模式</vt:lpstr>
      <vt:lpstr>LUN 資料上雲與大型資料庫雲端備份利器： VJBOD cloud 區塊型雲網關</vt:lpstr>
      <vt:lpstr>利用 Virtual JBOD 擴充 NAS 容量</vt:lpstr>
      <vt:lpstr>多位一體的 QNAP Boxafe 雲端備份軟體</vt:lpstr>
      <vt:lpstr>24 x 7 監控應用，守護環境安全</vt:lpstr>
      <vt:lpstr>2020 Ryzen 級中小企業精省儲存方案強勢來襲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QNAP_Yvonne Tsai</dc:creator>
  <cp:lastModifiedBy>QNAP_Sabrina Wang</cp:lastModifiedBy>
  <cp:revision>9</cp:revision>
  <dcterms:created xsi:type="dcterms:W3CDTF">2020-04-09T05:52:17Z</dcterms:created>
  <dcterms:modified xsi:type="dcterms:W3CDTF">2020-07-23T10:15:07Z</dcterms:modified>
</cp:coreProperties>
</file>