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38"/>
  </p:notesMasterIdLst>
  <p:sldIdLst>
    <p:sldId id="256" r:id="rId2"/>
    <p:sldId id="282" r:id="rId3"/>
    <p:sldId id="275" r:id="rId4"/>
    <p:sldId id="262" r:id="rId5"/>
    <p:sldId id="491" r:id="rId6"/>
    <p:sldId id="497" r:id="rId7"/>
    <p:sldId id="496" r:id="rId8"/>
    <p:sldId id="494" r:id="rId9"/>
    <p:sldId id="493" r:id="rId10"/>
    <p:sldId id="495" r:id="rId11"/>
    <p:sldId id="546" r:id="rId12"/>
    <p:sldId id="573" r:id="rId13"/>
    <p:sldId id="568" r:id="rId14"/>
    <p:sldId id="562" r:id="rId15"/>
    <p:sldId id="574" r:id="rId16"/>
    <p:sldId id="575" r:id="rId17"/>
    <p:sldId id="273" r:id="rId18"/>
    <p:sldId id="278" r:id="rId19"/>
    <p:sldId id="487" r:id="rId20"/>
    <p:sldId id="260" r:id="rId21"/>
    <p:sldId id="279" r:id="rId22"/>
    <p:sldId id="280" r:id="rId23"/>
    <p:sldId id="488" r:id="rId24"/>
    <p:sldId id="498" r:id="rId25"/>
    <p:sldId id="264" r:id="rId26"/>
    <p:sldId id="500" r:id="rId27"/>
    <p:sldId id="285" r:id="rId28"/>
    <p:sldId id="502" r:id="rId29"/>
    <p:sldId id="503" r:id="rId30"/>
    <p:sldId id="476" r:id="rId31"/>
    <p:sldId id="477" r:id="rId32"/>
    <p:sldId id="499" r:id="rId33"/>
    <p:sldId id="259" r:id="rId34"/>
    <p:sldId id="287" r:id="rId35"/>
    <p:sldId id="576" r:id="rId36"/>
    <p:sldId id="281" r:id="rId3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DAF4"/>
    <a:srgbClr val="08B639"/>
    <a:srgbClr val="06BDFD"/>
    <a:srgbClr val="EA1CDF"/>
    <a:srgbClr val="FF3067"/>
    <a:srgbClr val="05B5CA"/>
    <a:srgbClr val="08B6C9"/>
    <a:srgbClr val="FF356A"/>
    <a:srgbClr val="CC00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0EA61E-048E-457C-98E3-F20CFBC60599}" v="1169" dt="2020-06-08T06:27:15.962"/>
    <p1510:client id="{C805EF28-69FE-744E-A734-3305152B897A}" v="1239" dt="2020-06-08T06:14:59.5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1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594FA-BE6C-438A-8707-AD4B69ADF3A7}" type="datetimeFigureOut">
              <a:rPr lang="en-US" altLang="zh-TW"/>
              <a:t>6/8/2020</a:t>
            </a:fld>
            <a:endParaRPr lang="zh-TW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8F7E5-C7F0-4FB5-AC33-013975F44F1E}" type="slidenum">
              <a:rPr lang="en-US" altLang="zh-TW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0914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7925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1560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3753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0773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89017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97024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4122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1837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7156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7736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8272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7129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5642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8573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6338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023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9340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svg"/><Relationship Id="rId10" Type="http://schemas.openxmlformats.org/officeDocument/2006/relationships/image" Target="../media/image16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5CC204B-896B-49A3-9044-5F1B8E72E2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0" y="0"/>
            <a:ext cx="12181819" cy="6858000"/>
          </a:xfrm>
          <a:prstGeom prst="rect">
            <a:avLst/>
          </a:prstGeom>
        </p:spPr>
      </p:pic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67" y="448839"/>
            <a:ext cx="10888580" cy="978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6" name="文字版面配置區 2">
            <a:extLst>
              <a:ext uri="{FF2B5EF4-FFF2-40B4-BE49-F238E27FC236}">
                <a16:creationId xmlns:a16="http://schemas.microsoft.com/office/drawing/2014/main" id="{0BF1E83E-BE35-A542-9EE7-85A927B96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67" y="1863525"/>
            <a:ext cx="10888579" cy="4008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994503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67" y="448839"/>
            <a:ext cx="10888580" cy="978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6" name="文字版面配置區 2">
            <a:extLst>
              <a:ext uri="{FF2B5EF4-FFF2-40B4-BE49-F238E27FC236}">
                <a16:creationId xmlns:a16="http://schemas.microsoft.com/office/drawing/2014/main" id="{0BF1E83E-BE35-A542-9EE7-85A927B96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67" y="1863525"/>
            <a:ext cx="10888579" cy="4008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697322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A11A9-259B-044D-ABD8-4D72A2AE3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AC7334-2630-2246-BE63-AC893CA86F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31BBC-AB20-9944-9567-8AF13B2BEA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4C0-8949-0841-8E71-B3241412121E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D7799-F97F-6E43-8572-B8F28D3C7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EEF579-694E-424F-8830-1C0DA5457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E39AF4-6B44-554E-9C7E-92BF46A82B7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圖片 7">
            <a:extLst>
              <a:ext uri="{FF2B5EF4-FFF2-40B4-BE49-F238E27FC236}">
                <a16:creationId xmlns:a16="http://schemas.microsoft.com/office/drawing/2014/main" id="{693220E8-05EA-FA48-ABB6-CAA45D4CF3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7" y="1523"/>
            <a:ext cx="12176405" cy="685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24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A11A9-259B-044D-ABD8-4D72A2AE3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AC7334-2630-2246-BE63-AC893CA86F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31BBC-AB20-9944-9567-8AF13B2BEA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4C0-8949-0841-8E71-B3241412121E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D7799-F97F-6E43-8572-B8F28D3C7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EEF579-694E-424F-8830-1C0DA5457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E39AF4-6B44-554E-9C7E-92BF46A82B7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圖片 7">
            <a:extLst>
              <a:ext uri="{FF2B5EF4-FFF2-40B4-BE49-F238E27FC236}">
                <a16:creationId xmlns:a16="http://schemas.microsoft.com/office/drawing/2014/main" id="{693220E8-05EA-FA48-ABB6-CAA45D4CF3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" y="1523"/>
            <a:ext cx="12189627" cy="685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52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桌 的圖片&#10;&#10;自動產生的描述">
            <a:extLst>
              <a:ext uri="{FF2B5EF4-FFF2-40B4-BE49-F238E27FC236}">
                <a16:creationId xmlns:a16="http://schemas.microsoft.com/office/drawing/2014/main" id="{88F1D456-D63D-4263-893D-735A2D7788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0" y="0"/>
            <a:ext cx="12186910" cy="6858000"/>
          </a:xfrm>
          <a:prstGeom prst="rect">
            <a:avLst/>
          </a:prstGeom>
        </p:spPr>
      </p:pic>
      <p:sp>
        <p:nvSpPr>
          <p:cNvPr id="10" name="標題版面配置區 1">
            <a:extLst>
              <a:ext uri="{FF2B5EF4-FFF2-40B4-BE49-F238E27FC236}">
                <a16:creationId xmlns:a16="http://schemas.microsoft.com/office/drawing/2014/main" id="{6C3377E9-E165-458F-B817-6F507DD1D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67" y="347241"/>
            <a:ext cx="10888580" cy="978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11" name="文字版面配置區 2">
            <a:extLst>
              <a:ext uri="{FF2B5EF4-FFF2-40B4-BE49-F238E27FC236}">
                <a16:creationId xmlns:a16="http://schemas.microsoft.com/office/drawing/2014/main" id="{A469B339-452C-4239-8D83-A9FD9B385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67" y="1863525"/>
            <a:ext cx="10888579" cy="4008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209222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3">
            <a:extLst>
              <a:ext uri="{FF2B5EF4-FFF2-40B4-BE49-F238E27FC236}">
                <a16:creationId xmlns:a16="http://schemas.microsoft.com/office/drawing/2014/main" id="{0F9951EB-40FC-9C4A-AFEB-206B2D7826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1" y="0"/>
            <a:ext cx="12181817" cy="6858000"/>
          </a:xfrm>
          <a:prstGeom prst="rect">
            <a:avLst/>
          </a:prstGeom>
        </p:spPr>
      </p:pic>
      <p:sp>
        <p:nvSpPr>
          <p:cNvPr id="8" name="標題版面配置區 1">
            <a:extLst>
              <a:ext uri="{FF2B5EF4-FFF2-40B4-BE49-F238E27FC236}">
                <a16:creationId xmlns:a16="http://schemas.microsoft.com/office/drawing/2014/main" id="{F36904D8-488F-4A1F-B711-3375862DA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67" y="347241"/>
            <a:ext cx="10888580" cy="978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10" name="文字版面配置區 2">
            <a:extLst>
              <a:ext uri="{FF2B5EF4-FFF2-40B4-BE49-F238E27FC236}">
                <a16:creationId xmlns:a16="http://schemas.microsoft.com/office/drawing/2014/main" id="{4A46F489-BC2F-4F63-932E-8A287745D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67" y="1863525"/>
            <a:ext cx="10888579" cy="4008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396972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1E98D-2C44-754B-A0F6-CF10234CD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6084" y="336884"/>
            <a:ext cx="5981366" cy="1756611"/>
          </a:xfrm>
        </p:spPr>
        <p:txBody>
          <a:bodyPr anchor="ctr">
            <a:normAutofit/>
          </a:bodyPr>
          <a:lstStyle>
            <a:lvl1pPr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7AE182-67AC-884F-BEB5-964BA08E8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66084" y="2093495"/>
            <a:ext cx="5981366" cy="399615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2A3DE-D831-9E4B-A773-BBBACD1D3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4C0-8949-0841-8E71-B3241412121E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F7686-8B28-0243-956B-8E8D0ED27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1CBB0-2041-A740-B8F8-1E3F78AB5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E39AF4-6B44-554E-9C7E-92BF46A82B7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圖片 3">
            <a:extLst>
              <a:ext uri="{FF2B5EF4-FFF2-40B4-BE49-F238E27FC236}">
                <a16:creationId xmlns:a16="http://schemas.microsoft.com/office/drawing/2014/main" id="{0F9951EB-40FC-9C4A-AFEB-206B2D7826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2" y="0"/>
            <a:ext cx="12181815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42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路面, 藍色, 坐, 黑暗 的圖片&#10;&#10;自動產生的描述">
            <a:extLst>
              <a:ext uri="{FF2B5EF4-FFF2-40B4-BE49-F238E27FC236}">
                <a16:creationId xmlns:a16="http://schemas.microsoft.com/office/drawing/2014/main" id="{8CB7AF71-4C3D-40A8-A896-9511E42BA9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" y="0"/>
            <a:ext cx="12191015" cy="6858000"/>
          </a:xfrm>
          <a:prstGeom prst="rect">
            <a:avLst/>
          </a:prstGeom>
        </p:spPr>
      </p:pic>
      <p:grpSp>
        <p:nvGrpSpPr>
          <p:cNvPr id="5" name="群組 4" hidden="1">
            <a:extLst>
              <a:ext uri="{FF2B5EF4-FFF2-40B4-BE49-F238E27FC236}">
                <a16:creationId xmlns:a16="http://schemas.microsoft.com/office/drawing/2014/main" id="{8262D5A4-2B18-40AA-A759-8C449DCA210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圖片 7" descr="一張含有 火車, 室外 的圖片&#10;&#10;自動產生的描述" hidden="1">
              <a:extLst>
                <a:ext uri="{FF2B5EF4-FFF2-40B4-BE49-F238E27FC236}">
                  <a16:creationId xmlns:a16="http://schemas.microsoft.com/office/drawing/2014/main" id="{C42597AD-9E70-4F22-9FE2-EA6DCCEEB3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73"/>
              <a:ext cx="12192000" cy="6856654"/>
            </a:xfrm>
            <a:prstGeom prst="rect">
              <a:avLst/>
            </a:prstGeom>
          </p:spPr>
        </p:pic>
        <p:sp>
          <p:nvSpPr>
            <p:cNvPr id="9" name="矩形 8" hidden="1">
              <a:extLst>
                <a:ext uri="{FF2B5EF4-FFF2-40B4-BE49-F238E27FC236}">
                  <a16:creationId xmlns:a16="http://schemas.microsoft.com/office/drawing/2014/main" id="{66B7DF2C-610E-4A91-8761-776FBCD872EC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40000">
                  <a:srgbClr val="000510">
                    <a:alpha val="0"/>
                  </a:srgbClr>
                </a:gs>
                <a:gs pos="100000">
                  <a:srgbClr val="00051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sp>
        <p:nvSpPr>
          <p:cNvPr id="4" name="矩形 3" hidden="1">
            <a:extLst>
              <a:ext uri="{FF2B5EF4-FFF2-40B4-BE49-F238E27FC236}">
                <a16:creationId xmlns:a16="http://schemas.microsoft.com/office/drawing/2014/main" id="{C3C177E1-7746-40AE-84AF-1D742D1F8963}"/>
              </a:ext>
            </a:extLst>
          </p:cNvPr>
          <p:cNvSpPr/>
          <p:nvPr userDrawn="1"/>
        </p:nvSpPr>
        <p:spPr>
          <a:xfrm>
            <a:off x="366945" y="1325563"/>
            <a:ext cx="11448008" cy="4975751"/>
          </a:xfrm>
          <a:prstGeom prst="rect">
            <a:avLst/>
          </a:prstGeom>
          <a:gradFill>
            <a:gsLst>
              <a:gs pos="24000">
                <a:srgbClr val="082577">
                  <a:alpha val="20000"/>
                </a:srgbClr>
              </a:gs>
              <a:gs pos="100000">
                <a:srgbClr val="092676">
                  <a:alpha val="5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: 圓角化同側角落 11" hidden="1">
            <a:extLst>
              <a:ext uri="{FF2B5EF4-FFF2-40B4-BE49-F238E27FC236}">
                <a16:creationId xmlns:a16="http://schemas.microsoft.com/office/drawing/2014/main" id="{E796E2F9-1FCA-4BF0-8DE7-F6D31B7A04E0}"/>
              </a:ext>
            </a:extLst>
          </p:cNvPr>
          <p:cNvSpPr/>
          <p:nvPr userDrawn="1"/>
        </p:nvSpPr>
        <p:spPr>
          <a:xfrm flipV="1">
            <a:off x="249704" y="1243436"/>
            <a:ext cx="11727402" cy="5069149"/>
          </a:xfrm>
          <a:prstGeom prst="round2SameRect">
            <a:avLst>
              <a:gd name="adj1" fmla="val 3196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形 12" hidden="1">
            <a:extLst>
              <a:ext uri="{FF2B5EF4-FFF2-40B4-BE49-F238E27FC236}">
                <a16:creationId xmlns:a16="http://schemas.microsoft.com/office/drawing/2014/main" id="{26E69D0E-EF24-4738-95CA-CA8A0E385BA2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223537" y="1229279"/>
            <a:ext cx="11772000" cy="45719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5D1CC522-A3E1-4188-8C76-8E363366D2A5}"/>
              </a:ext>
            </a:extLst>
          </p:cNvPr>
          <p:cNvSpPr/>
          <p:nvPr userDrawn="1"/>
        </p:nvSpPr>
        <p:spPr>
          <a:xfrm>
            <a:off x="0" y="1457134"/>
            <a:ext cx="12192000" cy="5419418"/>
          </a:xfrm>
          <a:prstGeom prst="rect">
            <a:avLst/>
          </a:prstGeom>
          <a:gradFill>
            <a:gsLst>
              <a:gs pos="70000">
                <a:srgbClr val="01011F">
                  <a:alpha val="90000"/>
                </a:srgbClr>
              </a:gs>
              <a:gs pos="32000">
                <a:srgbClr val="000328">
                  <a:alpha val="90000"/>
                </a:srgbClr>
              </a:gs>
              <a:gs pos="0">
                <a:srgbClr val="082577">
                  <a:alpha val="0"/>
                </a:srgbClr>
              </a:gs>
              <a:gs pos="100000">
                <a:srgbClr val="01032A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1" name="圖片 30" descr="一張含有 監視器, 坐, 汽車, 路面 的圖片&#10;&#10;自動產生的描述" hidden="1">
            <a:extLst>
              <a:ext uri="{FF2B5EF4-FFF2-40B4-BE49-F238E27FC236}">
                <a16:creationId xmlns:a16="http://schemas.microsoft.com/office/drawing/2014/main" id="{4D1D3CB7-3BCC-4F78-9328-8473CF7DAFF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" y="0"/>
            <a:ext cx="12191015" cy="6858000"/>
          </a:xfrm>
          <a:prstGeom prst="rect">
            <a:avLst/>
          </a:prstGeom>
        </p:spPr>
      </p:pic>
      <p:sp>
        <p:nvSpPr>
          <p:cNvPr id="10" name="標題版面配置區 1">
            <a:extLst>
              <a:ext uri="{FF2B5EF4-FFF2-40B4-BE49-F238E27FC236}">
                <a16:creationId xmlns:a16="http://schemas.microsoft.com/office/drawing/2014/main" id="{D2C9D98B-F424-40C5-AC5F-A1A3977F3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80" y="0"/>
            <a:ext cx="11523476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>
              <a:defRPr b="1">
                <a:gradFill>
                  <a:gsLst>
                    <a:gs pos="17000">
                      <a:srgbClr val="E8EDF7"/>
                    </a:gs>
                    <a:gs pos="56000">
                      <a:schemeClr val="accent1">
                        <a:lumMod val="5000"/>
                        <a:lumOff val="95000"/>
                      </a:schemeClr>
                    </a:gs>
                    <a:gs pos="76000">
                      <a:schemeClr val="accent1">
                        <a:lumMod val="60000"/>
                        <a:lumOff val="40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474B4DE7-E68F-4584-827F-2F863002183C}"/>
              </a:ext>
            </a:extLst>
          </p:cNvPr>
          <p:cNvGrpSpPr/>
          <p:nvPr userDrawn="1"/>
        </p:nvGrpSpPr>
        <p:grpSpPr>
          <a:xfrm>
            <a:off x="9940746" y="6334454"/>
            <a:ext cx="2180424" cy="542098"/>
            <a:chOff x="4013476" y="5509567"/>
            <a:chExt cx="2180424" cy="542098"/>
          </a:xfrm>
        </p:grpSpPr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094D9151-E07C-4D83-A4ED-FCDDC308853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78838" t="-6874" r="6542" b="60917"/>
            <a:stretch/>
          </p:blipFill>
          <p:spPr>
            <a:xfrm>
              <a:off x="4013476" y="5509567"/>
              <a:ext cx="1467452" cy="542098"/>
            </a:xfrm>
            <a:prstGeom prst="rect">
              <a:avLst/>
            </a:prstGeom>
          </p:spPr>
        </p:pic>
        <p:pic>
          <p:nvPicPr>
            <p:cNvPr id="20" name="圖形 19">
              <a:extLst>
                <a:ext uri="{FF2B5EF4-FFF2-40B4-BE49-F238E27FC236}">
                  <a16:creationId xmlns:a16="http://schemas.microsoft.com/office/drawing/2014/main" id="{DDF46154-DD57-46F9-8C6E-04835F4629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516943" y="5607998"/>
              <a:ext cx="669984" cy="121814"/>
            </a:xfrm>
            <a:prstGeom prst="rect">
              <a:avLst/>
            </a:prstGeom>
          </p:spPr>
        </p:pic>
        <p:sp>
          <p:nvSpPr>
            <p:cNvPr id="21" name="手繪多邊形: 圖案 20">
              <a:extLst>
                <a:ext uri="{FF2B5EF4-FFF2-40B4-BE49-F238E27FC236}">
                  <a16:creationId xmlns:a16="http://schemas.microsoft.com/office/drawing/2014/main" id="{B59B9151-5F2E-4B46-BEFE-5E821ED50D0D}"/>
                </a:ext>
              </a:extLst>
            </p:cNvPr>
            <p:cNvSpPr/>
            <p:nvPr/>
          </p:nvSpPr>
          <p:spPr>
            <a:xfrm>
              <a:off x="5741515" y="5794072"/>
              <a:ext cx="1892" cy="175931"/>
            </a:xfrm>
            <a:custGeom>
              <a:avLst/>
              <a:gdLst>
                <a:gd name="connsiteX0" fmla="*/ 0 w 0"/>
                <a:gd name="connsiteY0" fmla="*/ 0 h 175931"/>
                <a:gd name="connsiteX1" fmla="*/ 0 w 0"/>
                <a:gd name="connsiteY1" fmla="*/ 177123 h 175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5931">
                  <a:moveTo>
                    <a:pt x="0" y="0"/>
                  </a:moveTo>
                  <a:lnTo>
                    <a:pt x="0" y="177123"/>
                  </a:lnTo>
                </a:path>
              </a:pathLst>
            </a:custGeom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2" name="手繪多邊形: 圖案 21">
              <a:extLst>
                <a:ext uri="{FF2B5EF4-FFF2-40B4-BE49-F238E27FC236}">
                  <a16:creationId xmlns:a16="http://schemas.microsoft.com/office/drawing/2014/main" id="{AE4F8587-B0B5-4280-8BC7-76EA9D89C883}"/>
                </a:ext>
              </a:extLst>
            </p:cNvPr>
            <p:cNvSpPr/>
            <p:nvPr/>
          </p:nvSpPr>
          <p:spPr>
            <a:xfrm>
              <a:off x="5703623" y="5790994"/>
              <a:ext cx="1892" cy="175931"/>
            </a:xfrm>
            <a:custGeom>
              <a:avLst/>
              <a:gdLst>
                <a:gd name="connsiteX0" fmla="*/ 0 w 1891"/>
                <a:gd name="connsiteY0" fmla="*/ 0 h 175931"/>
                <a:gd name="connsiteX1" fmla="*/ 1892 w 1891"/>
                <a:gd name="connsiteY1" fmla="*/ 0 h 175931"/>
                <a:gd name="connsiteX2" fmla="*/ 1892 w 1891"/>
                <a:gd name="connsiteY2" fmla="*/ 177123 h 175931"/>
                <a:gd name="connsiteX3" fmla="*/ 0 w 1891"/>
                <a:gd name="connsiteY3" fmla="*/ 177123 h 175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1" h="175931">
                  <a:moveTo>
                    <a:pt x="0" y="0"/>
                  </a:moveTo>
                  <a:lnTo>
                    <a:pt x="1892" y="0"/>
                  </a:lnTo>
                  <a:lnTo>
                    <a:pt x="1892" y="177123"/>
                  </a:lnTo>
                  <a:lnTo>
                    <a:pt x="0" y="177123"/>
                  </a:lnTo>
                  <a:close/>
                </a:path>
              </a:pathLst>
            </a:custGeom>
            <a:solidFill>
              <a:srgbClr val="00B0F0"/>
            </a:solidFill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3" name="手繪多邊形: 圖案 22">
              <a:extLst>
                <a:ext uri="{FF2B5EF4-FFF2-40B4-BE49-F238E27FC236}">
                  <a16:creationId xmlns:a16="http://schemas.microsoft.com/office/drawing/2014/main" id="{A8862EFD-2E94-413D-8DBA-E8396BCDCD54}"/>
                </a:ext>
              </a:extLst>
            </p:cNvPr>
            <p:cNvSpPr/>
            <p:nvPr/>
          </p:nvSpPr>
          <p:spPr>
            <a:xfrm>
              <a:off x="5501595" y="5793845"/>
              <a:ext cx="87020" cy="130530"/>
            </a:xfrm>
            <a:custGeom>
              <a:avLst/>
              <a:gdLst>
                <a:gd name="connsiteX0" fmla="*/ 87815 w 87020"/>
                <a:gd name="connsiteY0" fmla="*/ 131116 h 130529"/>
                <a:gd name="connsiteX1" fmla="*/ 18993 w 87020"/>
                <a:gd name="connsiteY1" fmla="*/ 131116 h 130529"/>
                <a:gd name="connsiteX2" fmla="*/ 4767 w 87020"/>
                <a:gd name="connsiteY2" fmla="*/ 126841 h 130529"/>
                <a:gd name="connsiteX3" fmla="*/ 0 w 87020"/>
                <a:gd name="connsiteY3" fmla="*/ 114185 h 130529"/>
                <a:gd name="connsiteX4" fmla="*/ 2573 w 87020"/>
                <a:gd name="connsiteY4" fmla="*/ 103648 h 130529"/>
                <a:gd name="connsiteX5" fmla="*/ 10537 w 87020"/>
                <a:gd name="connsiteY5" fmla="*/ 92563 h 130529"/>
                <a:gd name="connsiteX6" fmla="*/ 49450 w 87020"/>
                <a:gd name="connsiteY6" fmla="*/ 51058 h 130529"/>
                <a:gd name="connsiteX7" fmla="*/ 53423 w 87020"/>
                <a:gd name="connsiteY7" fmla="*/ 45421 h 130529"/>
                <a:gd name="connsiteX8" fmla="*/ 54766 w 87020"/>
                <a:gd name="connsiteY8" fmla="*/ 39802 h 130529"/>
                <a:gd name="connsiteX9" fmla="*/ 51304 w 87020"/>
                <a:gd name="connsiteY9" fmla="*/ 31611 h 130529"/>
                <a:gd name="connsiteX10" fmla="*/ 42432 w 87020"/>
                <a:gd name="connsiteY10" fmla="*/ 28357 h 130529"/>
                <a:gd name="connsiteX11" fmla="*/ 34184 w 87020"/>
                <a:gd name="connsiteY11" fmla="*/ 31743 h 130529"/>
                <a:gd name="connsiteX12" fmla="*/ 30798 w 87020"/>
                <a:gd name="connsiteY12" fmla="*/ 39991 h 130529"/>
                <a:gd name="connsiteX13" fmla="*/ 32595 w 87020"/>
                <a:gd name="connsiteY13" fmla="*/ 46518 h 130529"/>
                <a:gd name="connsiteX14" fmla="*/ 37986 w 87020"/>
                <a:gd name="connsiteY14" fmla="*/ 52420 h 130529"/>
                <a:gd name="connsiteX15" fmla="*/ 18104 w 87020"/>
                <a:gd name="connsiteY15" fmla="*/ 73570 h 130529"/>
                <a:gd name="connsiteX16" fmla="*/ 4900 w 87020"/>
                <a:gd name="connsiteY16" fmla="*/ 58795 h 130529"/>
                <a:gd name="connsiteX17" fmla="*/ 719 w 87020"/>
                <a:gd name="connsiteY17" fmla="*/ 40691 h 130529"/>
                <a:gd name="connsiteX18" fmla="*/ 12883 w 87020"/>
                <a:gd name="connsiteY18" fmla="*/ 11521 h 130529"/>
                <a:gd name="connsiteX19" fmla="*/ 43680 w 87020"/>
                <a:gd name="connsiteY19" fmla="*/ 0 h 130529"/>
                <a:gd name="connsiteX20" fmla="*/ 73816 w 87020"/>
                <a:gd name="connsiteY20" fmla="*/ 11218 h 130529"/>
                <a:gd name="connsiteX21" fmla="*/ 85563 w 87020"/>
                <a:gd name="connsiteY21" fmla="*/ 39632 h 130529"/>
                <a:gd name="connsiteX22" fmla="*/ 62787 w 87020"/>
                <a:gd name="connsiteY22" fmla="*/ 80247 h 130529"/>
                <a:gd name="connsiteX23" fmla="*/ 61444 w 87020"/>
                <a:gd name="connsiteY23" fmla="*/ 81515 h 130529"/>
                <a:gd name="connsiteX24" fmla="*/ 40975 w 87020"/>
                <a:gd name="connsiteY24" fmla="*/ 101208 h 130529"/>
                <a:gd name="connsiteX25" fmla="*/ 87815 w 87020"/>
                <a:gd name="connsiteY25" fmla="*/ 101208 h 13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7020" h="130529">
                  <a:moveTo>
                    <a:pt x="87815" y="131116"/>
                  </a:moveTo>
                  <a:lnTo>
                    <a:pt x="18993" y="131116"/>
                  </a:lnTo>
                  <a:cubicBezTo>
                    <a:pt x="12694" y="131116"/>
                    <a:pt x="7945" y="129697"/>
                    <a:pt x="4767" y="126841"/>
                  </a:cubicBezTo>
                  <a:cubicBezTo>
                    <a:pt x="1589" y="123984"/>
                    <a:pt x="0" y="119766"/>
                    <a:pt x="0" y="114185"/>
                  </a:cubicBezTo>
                  <a:cubicBezTo>
                    <a:pt x="0" y="110648"/>
                    <a:pt x="851" y="107129"/>
                    <a:pt x="2573" y="103648"/>
                  </a:cubicBezTo>
                  <a:cubicBezTo>
                    <a:pt x="4275" y="100167"/>
                    <a:pt x="6943" y="96478"/>
                    <a:pt x="10537" y="92563"/>
                  </a:cubicBezTo>
                  <a:lnTo>
                    <a:pt x="49450" y="51058"/>
                  </a:lnTo>
                  <a:cubicBezTo>
                    <a:pt x="51190" y="49185"/>
                    <a:pt x="52515" y="47312"/>
                    <a:pt x="53423" y="45421"/>
                  </a:cubicBezTo>
                  <a:cubicBezTo>
                    <a:pt x="54312" y="43529"/>
                    <a:pt x="54766" y="41656"/>
                    <a:pt x="54766" y="39802"/>
                  </a:cubicBezTo>
                  <a:cubicBezTo>
                    <a:pt x="54766" y="36510"/>
                    <a:pt x="53612" y="33767"/>
                    <a:pt x="51304" y="31611"/>
                  </a:cubicBezTo>
                  <a:cubicBezTo>
                    <a:pt x="48977" y="29454"/>
                    <a:pt x="46026" y="28357"/>
                    <a:pt x="42432" y="28357"/>
                  </a:cubicBezTo>
                  <a:cubicBezTo>
                    <a:pt x="39178" y="28357"/>
                    <a:pt x="36435" y="29492"/>
                    <a:pt x="34184" y="31743"/>
                  </a:cubicBezTo>
                  <a:cubicBezTo>
                    <a:pt x="31933" y="33994"/>
                    <a:pt x="30798" y="36737"/>
                    <a:pt x="30798" y="39991"/>
                  </a:cubicBezTo>
                  <a:cubicBezTo>
                    <a:pt x="30798" y="42280"/>
                    <a:pt x="31403" y="44456"/>
                    <a:pt x="32595" y="46518"/>
                  </a:cubicBezTo>
                  <a:cubicBezTo>
                    <a:pt x="33805" y="48580"/>
                    <a:pt x="35584" y="50547"/>
                    <a:pt x="37986" y="52420"/>
                  </a:cubicBezTo>
                  <a:lnTo>
                    <a:pt x="18104" y="73570"/>
                  </a:lnTo>
                  <a:cubicBezTo>
                    <a:pt x="12088" y="69010"/>
                    <a:pt x="7699" y="64073"/>
                    <a:pt x="4900" y="58795"/>
                  </a:cubicBezTo>
                  <a:cubicBezTo>
                    <a:pt x="2100" y="53517"/>
                    <a:pt x="719" y="47483"/>
                    <a:pt x="719" y="40691"/>
                  </a:cubicBezTo>
                  <a:cubicBezTo>
                    <a:pt x="719" y="28925"/>
                    <a:pt x="4767" y="19201"/>
                    <a:pt x="12883" y="11521"/>
                  </a:cubicBezTo>
                  <a:cubicBezTo>
                    <a:pt x="20998" y="3840"/>
                    <a:pt x="31252" y="0"/>
                    <a:pt x="43680" y="0"/>
                  </a:cubicBezTo>
                  <a:cubicBezTo>
                    <a:pt x="55939" y="0"/>
                    <a:pt x="65965" y="3746"/>
                    <a:pt x="73816" y="11218"/>
                  </a:cubicBezTo>
                  <a:cubicBezTo>
                    <a:pt x="81666" y="18690"/>
                    <a:pt x="85563" y="28149"/>
                    <a:pt x="85563" y="39632"/>
                  </a:cubicBezTo>
                  <a:cubicBezTo>
                    <a:pt x="85563" y="52117"/>
                    <a:pt x="77978" y="65662"/>
                    <a:pt x="62787" y="80247"/>
                  </a:cubicBezTo>
                  <a:lnTo>
                    <a:pt x="61444" y="81515"/>
                  </a:lnTo>
                  <a:lnTo>
                    <a:pt x="40975" y="101208"/>
                  </a:lnTo>
                  <a:lnTo>
                    <a:pt x="87815" y="101208"/>
                  </a:lnTo>
                </a:path>
              </a:pathLst>
            </a:custGeom>
            <a:solidFill>
              <a:srgbClr val="00B0F0"/>
            </a:solidFill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4" name="手繪多邊形: 圖案 23">
              <a:extLst>
                <a:ext uri="{FF2B5EF4-FFF2-40B4-BE49-F238E27FC236}">
                  <a16:creationId xmlns:a16="http://schemas.microsoft.com/office/drawing/2014/main" id="{3AF679C7-4778-44B3-AABE-F285E442A0E4}"/>
                </a:ext>
              </a:extLst>
            </p:cNvPr>
            <p:cNvSpPr/>
            <p:nvPr/>
          </p:nvSpPr>
          <p:spPr>
            <a:xfrm>
              <a:off x="5589258" y="5839909"/>
              <a:ext cx="90804" cy="130530"/>
            </a:xfrm>
            <a:custGeom>
              <a:avLst/>
              <a:gdLst>
                <a:gd name="connsiteX0" fmla="*/ 0 w 90803"/>
                <a:gd name="connsiteY0" fmla="*/ 42110 h 130529"/>
                <a:gd name="connsiteX1" fmla="*/ 12940 w 90803"/>
                <a:gd name="connsiteY1" fmla="*/ 12050 h 130529"/>
                <a:gd name="connsiteX2" fmla="*/ 45383 w 90803"/>
                <a:gd name="connsiteY2" fmla="*/ 0 h 130529"/>
                <a:gd name="connsiteX3" fmla="*/ 77769 w 90803"/>
                <a:gd name="connsiteY3" fmla="*/ 12088 h 130529"/>
                <a:gd name="connsiteX4" fmla="*/ 90936 w 90803"/>
                <a:gd name="connsiteY4" fmla="*/ 42091 h 130529"/>
                <a:gd name="connsiteX5" fmla="*/ 90936 w 90803"/>
                <a:gd name="connsiteY5" fmla="*/ 89063 h 130529"/>
                <a:gd name="connsiteX6" fmla="*/ 77864 w 90803"/>
                <a:gd name="connsiteY6" fmla="*/ 119160 h 130529"/>
                <a:gd name="connsiteX7" fmla="*/ 45383 w 90803"/>
                <a:gd name="connsiteY7" fmla="*/ 131267 h 130529"/>
                <a:gd name="connsiteX8" fmla="*/ 12902 w 90803"/>
                <a:gd name="connsiteY8" fmla="*/ 119217 h 130529"/>
                <a:gd name="connsiteX9" fmla="*/ 0 w 90803"/>
                <a:gd name="connsiteY9" fmla="*/ 89082 h 130529"/>
                <a:gd name="connsiteX10" fmla="*/ 0 w 90803"/>
                <a:gd name="connsiteY10" fmla="*/ 42110 h 130529"/>
                <a:gd name="connsiteX11" fmla="*/ 60611 w 90803"/>
                <a:gd name="connsiteY11" fmla="*/ 86244 h 130529"/>
                <a:gd name="connsiteX12" fmla="*/ 60611 w 90803"/>
                <a:gd name="connsiteY12" fmla="*/ 44323 h 130529"/>
                <a:gd name="connsiteX13" fmla="*/ 56223 w 90803"/>
                <a:gd name="connsiteY13" fmla="*/ 32311 h 130529"/>
                <a:gd name="connsiteX14" fmla="*/ 45364 w 90803"/>
                <a:gd name="connsiteY14" fmla="*/ 27563 h 130529"/>
                <a:gd name="connsiteX15" fmla="*/ 34600 w 90803"/>
                <a:gd name="connsiteY15" fmla="*/ 32349 h 130529"/>
                <a:gd name="connsiteX16" fmla="*/ 30306 w 90803"/>
                <a:gd name="connsiteY16" fmla="*/ 44304 h 130529"/>
                <a:gd name="connsiteX17" fmla="*/ 30306 w 90803"/>
                <a:gd name="connsiteY17" fmla="*/ 86225 h 130529"/>
                <a:gd name="connsiteX18" fmla="*/ 34562 w 90803"/>
                <a:gd name="connsiteY18" fmla="*/ 98143 h 130529"/>
                <a:gd name="connsiteX19" fmla="*/ 45383 w 90803"/>
                <a:gd name="connsiteY19" fmla="*/ 102873 h 130529"/>
                <a:gd name="connsiteX20" fmla="*/ 56204 w 90803"/>
                <a:gd name="connsiteY20" fmla="*/ 98086 h 130529"/>
                <a:gd name="connsiteX21" fmla="*/ 60611 w 90803"/>
                <a:gd name="connsiteY21" fmla="*/ 86244 h 13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0803" h="130529">
                  <a:moveTo>
                    <a:pt x="0" y="42110"/>
                  </a:moveTo>
                  <a:cubicBezTo>
                    <a:pt x="0" y="30116"/>
                    <a:pt x="4313" y="20109"/>
                    <a:pt x="12940" y="12050"/>
                  </a:cubicBezTo>
                  <a:cubicBezTo>
                    <a:pt x="21566" y="4010"/>
                    <a:pt x="32368" y="0"/>
                    <a:pt x="45383" y="0"/>
                  </a:cubicBezTo>
                  <a:cubicBezTo>
                    <a:pt x="58209" y="0"/>
                    <a:pt x="69011" y="4029"/>
                    <a:pt x="77769" y="12088"/>
                  </a:cubicBezTo>
                  <a:cubicBezTo>
                    <a:pt x="86547" y="20147"/>
                    <a:pt x="90936" y="30154"/>
                    <a:pt x="90936" y="42091"/>
                  </a:cubicBezTo>
                  <a:lnTo>
                    <a:pt x="90936" y="89063"/>
                  </a:lnTo>
                  <a:cubicBezTo>
                    <a:pt x="90936" y="101056"/>
                    <a:pt x="86585" y="111083"/>
                    <a:pt x="77864" y="119160"/>
                  </a:cubicBezTo>
                  <a:cubicBezTo>
                    <a:pt x="69143" y="127219"/>
                    <a:pt x="58322" y="131267"/>
                    <a:pt x="45383" y="131267"/>
                  </a:cubicBezTo>
                  <a:cubicBezTo>
                    <a:pt x="32311" y="131267"/>
                    <a:pt x="21490" y="127238"/>
                    <a:pt x="12902" y="119217"/>
                  </a:cubicBezTo>
                  <a:cubicBezTo>
                    <a:pt x="4313" y="111196"/>
                    <a:pt x="0" y="101132"/>
                    <a:pt x="0" y="89082"/>
                  </a:cubicBezTo>
                  <a:lnTo>
                    <a:pt x="0" y="42110"/>
                  </a:lnTo>
                  <a:close/>
                  <a:moveTo>
                    <a:pt x="60611" y="86244"/>
                  </a:moveTo>
                  <a:lnTo>
                    <a:pt x="60611" y="44323"/>
                  </a:lnTo>
                  <a:cubicBezTo>
                    <a:pt x="60611" y="39480"/>
                    <a:pt x="59155" y="35470"/>
                    <a:pt x="56223" y="32311"/>
                  </a:cubicBezTo>
                  <a:cubicBezTo>
                    <a:pt x="53290" y="29152"/>
                    <a:pt x="49677" y="27563"/>
                    <a:pt x="45364" y="27563"/>
                  </a:cubicBezTo>
                  <a:cubicBezTo>
                    <a:pt x="41051" y="27563"/>
                    <a:pt x="37456" y="29152"/>
                    <a:pt x="34600" y="32349"/>
                  </a:cubicBezTo>
                  <a:cubicBezTo>
                    <a:pt x="31724" y="35546"/>
                    <a:pt x="30306" y="39537"/>
                    <a:pt x="30306" y="44304"/>
                  </a:cubicBezTo>
                  <a:lnTo>
                    <a:pt x="30306" y="86225"/>
                  </a:lnTo>
                  <a:cubicBezTo>
                    <a:pt x="30306" y="91011"/>
                    <a:pt x="31724" y="94984"/>
                    <a:pt x="34562" y="98143"/>
                  </a:cubicBezTo>
                  <a:cubicBezTo>
                    <a:pt x="37400" y="101302"/>
                    <a:pt x="40994" y="102873"/>
                    <a:pt x="45383" y="102873"/>
                  </a:cubicBezTo>
                  <a:cubicBezTo>
                    <a:pt x="49639" y="102873"/>
                    <a:pt x="53234" y="101283"/>
                    <a:pt x="56204" y="98086"/>
                  </a:cubicBezTo>
                  <a:cubicBezTo>
                    <a:pt x="59136" y="94946"/>
                    <a:pt x="60611" y="90992"/>
                    <a:pt x="60611" y="86244"/>
                  </a:cubicBezTo>
                  <a:close/>
                </a:path>
              </a:pathLst>
            </a:custGeom>
            <a:solidFill>
              <a:srgbClr val="00B0F0"/>
            </a:solidFill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5" name="手繪多邊形: 圖案 24">
              <a:extLst>
                <a:ext uri="{FF2B5EF4-FFF2-40B4-BE49-F238E27FC236}">
                  <a16:creationId xmlns:a16="http://schemas.microsoft.com/office/drawing/2014/main" id="{1D1E7092-33C1-42B1-85FE-6F03A155B626}"/>
                </a:ext>
              </a:extLst>
            </p:cNvPr>
            <p:cNvSpPr/>
            <p:nvPr/>
          </p:nvSpPr>
          <p:spPr>
            <a:xfrm>
              <a:off x="5604316" y="5799104"/>
              <a:ext cx="18917" cy="28376"/>
            </a:xfrm>
            <a:custGeom>
              <a:avLst/>
              <a:gdLst>
                <a:gd name="connsiteX0" fmla="*/ 3897 w 18917"/>
                <a:gd name="connsiteY0" fmla="*/ 28925 h 28376"/>
                <a:gd name="connsiteX1" fmla="*/ 946 w 18917"/>
                <a:gd name="connsiteY1" fmla="*/ 28054 h 28376"/>
                <a:gd name="connsiteX2" fmla="*/ 0 w 18917"/>
                <a:gd name="connsiteY2" fmla="*/ 25501 h 28376"/>
                <a:gd name="connsiteX3" fmla="*/ 549 w 18917"/>
                <a:gd name="connsiteY3" fmla="*/ 23287 h 28376"/>
                <a:gd name="connsiteX4" fmla="*/ 2289 w 18917"/>
                <a:gd name="connsiteY4" fmla="*/ 20885 h 28376"/>
                <a:gd name="connsiteX5" fmla="*/ 11105 w 18917"/>
                <a:gd name="connsiteY5" fmla="*/ 11464 h 28376"/>
                <a:gd name="connsiteX6" fmla="*/ 12069 w 18917"/>
                <a:gd name="connsiteY6" fmla="*/ 10083 h 28376"/>
                <a:gd name="connsiteX7" fmla="*/ 12410 w 18917"/>
                <a:gd name="connsiteY7" fmla="*/ 8626 h 28376"/>
                <a:gd name="connsiteX8" fmla="*/ 11483 w 18917"/>
                <a:gd name="connsiteY8" fmla="*/ 6470 h 28376"/>
                <a:gd name="connsiteX9" fmla="*/ 9194 w 18917"/>
                <a:gd name="connsiteY9" fmla="*/ 5618 h 28376"/>
                <a:gd name="connsiteX10" fmla="*/ 7037 w 18917"/>
                <a:gd name="connsiteY10" fmla="*/ 6508 h 28376"/>
                <a:gd name="connsiteX11" fmla="*/ 6148 w 18917"/>
                <a:gd name="connsiteY11" fmla="*/ 8664 h 28376"/>
                <a:gd name="connsiteX12" fmla="*/ 6621 w 18917"/>
                <a:gd name="connsiteY12" fmla="*/ 10348 h 28376"/>
                <a:gd name="connsiteX13" fmla="*/ 7605 w 18917"/>
                <a:gd name="connsiteY13" fmla="*/ 11502 h 28376"/>
                <a:gd name="connsiteX14" fmla="*/ 3651 w 18917"/>
                <a:gd name="connsiteY14" fmla="*/ 15701 h 28376"/>
                <a:gd name="connsiteX15" fmla="*/ 1078 w 18917"/>
                <a:gd name="connsiteY15" fmla="*/ 12731 h 28376"/>
                <a:gd name="connsiteX16" fmla="*/ 170 w 18917"/>
                <a:gd name="connsiteY16" fmla="*/ 8815 h 28376"/>
                <a:gd name="connsiteX17" fmla="*/ 2800 w 18917"/>
                <a:gd name="connsiteY17" fmla="*/ 2497 h 28376"/>
                <a:gd name="connsiteX18" fmla="*/ 9497 w 18917"/>
                <a:gd name="connsiteY18" fmla="*/ 0 h 28376"/>
                <a:gd name="connsiteX19" fmla="*/ 16042 w 18917"/>
                <a:gd name="connsiteY19" fmla="*/ 2421 h 28376"/>
                <a:gd name="connsiteX20" fmla="*/ 18577 w 18917"/>
                <a:gd name="connsiteY20" fmla="*/ 8570 h 28376"/>
                <a:gd name="connsiteX21" fmla="*/ 13545 w 18917"/>
                <a:gd name="connsiteY21" fmla="*/ 17480 h 28376"/>
                <a:gd name="connsiteX22" fmla="*/ 13242 w 18917"/>
                <a:gd name="connsiteY22" fmla="*/ 17763 h 28376"/>
                <a:gd name="connsiteX23" fmla="*/ 7851 w 18917"/>
                <a:gd name="connsiteY23" fmla="*/ 22966 h 28376"/>
                <a:gd name="connsiteX24" fmla="*/ 19088 w 18917"/>
                <a:gd name="connsiteY24" fmla="*/ 22966 h 28376"/>
                <a:gd name="connsiteX25" fmla="*/ 19088 w 18917"/>
                <a:gd name="connsiteY25" fmla="*/ 28906 h 28376"/>
                <a:gd name="connsiteX26" fmla="*/ 3897 w 18917"/>
                <a:gd name="connsiteY26" fmla="*/ 28906 h 28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917" h="28376">
                  <a:moveTo>
                    <a:pt x="3897" y="28925"/>
                  </a:moveTo>
                  <a:cubicBezTo>
                    <a:pt x="2573" y="28925"/>
                    <a:pt x="1589" y="28641"/>
                    <a:pt x="946" y="28054"/>
                  </a:cubicBezTo>
                  <a:cubicBezTo>
                    <a:pt x="303" y="27487"/>
                    <a:pt x="0" y="26655"/>
                    <a:pt x="0" y="25501"/>
                  </a:cubicBezTo>
                  <a:cubicBezTo>
                    <a:pt x="0" y="24763"/>
                    <a:pt x="189" y="24025"/>
                    <a:pt x="549" y="23287"/>
                  </a:cubicBezTo>
                  <a:cubicBezTo>
                    <a:pt x="908" y="22531"/>
                    <a:pt x="1494" y="21717"/>
                    <a:pt x="2289" y="20885"/>
                  </a:cubicBezTo>
                  <a:lnTo>
                    <a:pt x="11105" y="11464"/>
                  </a:lnTo>
                  <a:cubicBezTo>
                    <a:pt x="11521" y="11010"/>
                    <a:pt x="11861" y="10537"/>
                    <a:pt x="12069" y="10083"/>
                  </a:cubicBezTo>
                  <a:cubicBezTo>
                    <a:pt x="12296" y="9610"/>
                    <a:pt x="12410" y="9118"/>
                    <a:pt x="12410" y="8626"/>
                  </a:cubicBezTo>
                  <a:cubicBezTo>
                    <a:pt x="12410" y="7756"/>
                    <a:pt x="12107" y="7037"/>
                    <a:pt x="11483" y="6470"/>
                  </a:cubicBezTo>
                  <a:cubicBezTo>
                    <a:pt x="10878" y="5902"/>
                    <a:pt x="10102" y="5618"/>
                    <a:pt x="9194" y="5618"/>
                  </a:cubicBezTo>
                  <a:cubicBezTo>
                    <a:pt x="8343" y="5618"/>
                    <a:pt x="7624" y="5921"/>
                    <a:pt x="7037" y="6508"/>
                  </a:cubicBezTo>
                  <a:cubicBezTo>
                    <a:pt x="6451" y="7094"/>
                    <a:pt x="6148" y="7832"/>
                    <a:pt x="6148" y="8664"/>
                  </a:cubicBezTo>
                  <a:cubicBezTo>
                    <a:pt x="6148" y="9251"/>
                    <a:pt x="6299" y="9818"/>
                    <a:pt x="6621" y="10348"/>
                  </a:cubicBezTo>
                  <a:cubicBezTo>
                    <a:pt x="6848" y="10745"/>
                    <a:pt x="7189" y="11142"/>
                    <a:pt x="7605" y="11502"/>
                  </a:cubicBezTo>
                  <a:lnTo>
                    <a:pt x="3651" y="15701"/>
                  </a:lnTo>
                  <a:cubicBezTo>
                    <a:pt x="2497" y="14774"/>
                    <a:pt x="1627" y="13772"/>
                    <a:pt x="1078" y="12731"/>
                  </a:cubicBezTo>
                  <a:cubicBezTo>
                    <a:pt x="473" y="11596"/>
                    <a:pt x="170" y="10291"/>
                    <a:pt x="170" y="8815"/>
                  </a:cubicBezTo>
                  <a:cubicBezTo>
                    <a:pt x="170" y="6281"/>
                    <a:pt x="1059" y="4162"/>
                    <a:pt x="2800" y="2497"/>
                  </a:cubicBezTo>
                  <a:cubicBezTo>
                    <a:pt x="4540" y="832"/>
                    <a:pt x="6791" y="0"/>
                    <a:pt x="9497" y="0"/>
                  </a:cubicBezTo>
                  <a:cubicBezTo>
                    <a:pt x="12145" y="0"/>
                    <a:pt x="14358" y="813"/>
                    <a:pt x="16042" y="2421"/>
                  </a:cubicBezTo>
                  <a:cubicBezTo>
                    <a:pt x="17726" y="4029"/>
                    <a:pt x="18577" y="6091"/>
                    <a:pt x="18577" y="8570"/>
                  </a:cubicBezTo>
                  <a:cubicBezTo>
                    <a:pt x="18577" y="11275"/>
                    <a:pt x="16874" y="14264"/>
                    <a:pt x="13545" y="17480"/>
                  </a:cubicBezTo>
                  <a:lnTo>
                    <a:pt x="13242" y="17763"/>
                  </a:lnTo>
                  <a:lnTo>
                    <a:pt x="7851" y="22966"/>
                  </a:lnTo>
                  <a:lnTo>
                    <a:pt x="19088" y="22966"/>
                  </a:lnTo>
                  <a:lnTo>
                    <a:pt x="19088" y="28906"/>
                  </a:lnTo>
                  <a:lnTo>
                    <a:pt x="3897" y="28906"/>
                  </a:lnTo>
                  <a:close/>
                </a:path>
              </a:pathLst>
            </a:custGeom>
            <a:solidFill>
              <a:srgbClr val="00B0F0"/>
            </a:solidFill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6" name="手繪多邊形: 圖案 25">
              <a:extLst>
                <a:ext uri="{FF2B5EF4-FFF2-40B4-BE49-F238E27FC236}">
                  <a16:creationId xmlns:a16="http://schemas.microsoft.com/office/drawing/2014/main" id="{3CC296BC-5C24-4F9F-A2EB-C7423B29C5C5}"/>
                </a:ext>
              </a:extLst>
            </p:cNvPr>
            <p:cNvSpPr/>
            <p:nvPr/>
          </p:nvSpPr>
          <p:spPr>
            <a:xfrm>
              <a:off x="5645027" y="5799123"/>
              <a:ext cx="18917" cy="28376"/>
            </a:xfrm>
            <a:custGeom>
              <a:avLst/>
              <a:gdLst>
                <a:gd name="connsiteX0" fmla="*/ 10026 w 18917"/>
                <a:gd name="connsiteY0" fmla="*/ 29416 h 28376"/>
                <a:gd name="connsiteX1" fmla="*/ 2838 w 18917"/>
                <a:gd name="connsiteY1" fmla="*/ 26749 h 28376"/>
                <a:gd name="connsiteX2" fmla="*/ 0 w 18917"/>
                <a:gd name="connsiteY2" fmla="*/ 20109 h 28376"/>
                <a:gd name="connsiteX3" fmla="*/ 0 w 18917"/>
                <a:gd name="connsiteY3" fmla="*/ 9288 h 28376"/>
                <a:gd name="connsiteX4" fmla="*/ 2857 w 18917"/>
                <a:gd name="connsiteY4" fmla="*/ 2667 h 28376"/>
                <a:gd name="connsiteX5" fmla="*/ 10045 w 18917"/>
                <a:gd name="connsiteY5" fmla="*/ 0 h 28376"/>
                <a:gd name="connsiteX6" fmla="*/ 17234 w 18917"/>
                <a:gd name="connsiteY6" fmla="*/ 2686 h 28376"/>
                <a:gd name="connsiteX7" fmla="*/ 20128 w 18917"/>
                <a:gd name="connsiteY7" fmla="*/ 9288 h 28376"/>
                <a:gd name="connsiteX8" fmla="*/ 20128 w 18917"/>
                <a:gd name="connsiteY8" fmla="*/ 20109 h 28376"/>
                <a:gd name="connsiteX9" fmla="*/ 17253 w 18917"/>
                <a:gd name="connsiteY9" fmla="*/ 26730 h 28376"/>
                <a:gd name="connsiteX10" fmla="*/ 10026 w 18917"/>
                <a:gd name="connsiteY10" fmla="*/ 29416 h 28376"/>
                <a:gd name="connsiteX11" fmla="*/ 10026 w 18917"/>
                <a:gd name="connsiteY11" fmla="*/ 5524 h 28376"/>
                <a:gd name="connsiteX12" fmla="*/ 7226 w 18917"/>
                <a:gd name="connsiteY12" fmla="*/ 6772 h 28376"/>
                <a:gd name="connsiteX13" fmla="*/ 6129 w 18917"/>
                <a:gd name="connsiteY13" fmla="*/ 9799 h 28376"/>
                <a:gd name="connsiteX14" fmla="*/ 6129 w 18917"/>
                <a:gd name="connsiteY14" fmla="*/ 19466 h 28376"/>
                <a:gd name="connsiteX15" fmla="*/ 7208 w 18917"/>
                <a:gd name="connsiteY15" fmla="*/ 22493 h 28376"/>
                <a:gd name="connsiteX16" fmla="*/ 10007 w 18917"/>
                <a:gd name="connsiteY16" fmla="*/ 23722 h 28376"/>
                <a:gd name="connsiteX17" fmla="*/ 12807 w 18917"/>
                <a:gd name="connsiteY17" fmla="*/ 22493 h 28376"/>
                <a:gd name="connsiteX18" fmla="*/ 13942 w 18917"/>
                <a:gd name="connsiteY18" fmla="*/ 19466 h 28376"/>
                <a:gd name="connsiteX19" fmla="*/ 13942 w 18917"/>
                <a:gd name="connsiteY19" fmla="*/ 9799 h 28376"/>
                <a:gd name="connsiteX20" fmla="*/ 12826 w 18917"/>
                <a:gd name="connsiteY20" fmla="*/ 6753 h 28376"/>
                <a:gd name="connsiteX21" fmla="*/ 10026 w 18917"/>
                <a:gd name="connsiteY21" fmla="*/ 5524 h 28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917" h="28376">
                  <a:moveTo>
                    <a:pt x="10026" y="29416"/>
                  </a:moveTo>
                  <a:cubicBezTo>
                    <a:pt x="7151" y="29416"/>
                    <a:pt x="4729" y="28527"/>
                    <a:pt x="2838" y="26749"/>
                  </a:cubicBezTo>
                  <a:cubicBezTo>
                    <a:pt x="946" y="24990"/>
                    <a:pt x="0" y="22758"/>
                    <a:pt x="0" y="20109"/>
                  </a:cubicBezTo>
                  <a:lnTo>
                    <a:pt x="0" y="9288"/>
                  </a:lnTo>
                  <a:cubicBezTo>
                    <a:pt x="0" y="6659"/>
                    <a:pt x="965" y="4427"/>
                    <a:pt x="2857" y="2667"/>
                  </a:cubicBezTo>
                  <a:cubicBezTo>
                    <a:pt x="4748" y="908"/>
                    <a:pt x="7170" y="0"/>
                    <a:pt x="10045" y="0"/>
                  </a:cubicBezTo>
                  <a:cubicBezTo>
                    <a:pt x="12883" y="0"/>
                    <a:pt x="15285" y="908"/>
                    <a:pt x="17234" y="2686"/>
                  </a:cubicBezTo>
                  <a:cubicBezTo>
                    <a:pt x="19163" y="4446"/>
                    <a:pt x="20128" y="6678"/>
                    <a:pt x="20128" y="9288"/>
                  </a:cubicBezTo>
                  <a:lnTo>
                    <a:pt x="20128" y="20109"/>
                  </a:lnTo>
                  <a:cubicBezTo>
                    <a:pt x="20128" y="22739"/>
                    <a:pt x="19163" y="24971"/>
                    <a:pt x="17253" y="26730"/>
                  </a:cubicBezTo>
                  <a:cubicBezTo>
                    <a:pt x="15304" y="28508"/>
                    <a:pt x="12883" y="29416"/>
                    <a:pt x="10026" y="29416"/>
                  </a:cubicBezTo>
                  <a:close/>
                  <a:moveTo>
                    <a:pt x="10026" y="5524"/>
                  </a:moveTo>
                  <a:cubicBezTo>
                    <a:pt x="8910" y="5524"/>
                    <a:pt x="7983" y="5940"/>
                    <a:pt x="7226" y="6772"/>
                  </a:cubicBezTo>
                  <a:cubicBezTo>
                    <a:pt x="6508" y="7586"/>
                    <a:pt x="6129" y="8607"/>
                    <a:pt x="6129" y="9799"/>
                  </a:cubicBezTo>
                  <a:lnTo>
                    <a:pt x="6129" y="19466"/>
                  </a:lnTo>
                  <a:cubicBezTo>
                    <a:pt x="6129" y="20677"/>
                    <a:pt x="6489" y="21679"/>
                    <a:pt x="7208" y="22493"/>
                  </a:cubicBezTo>
                  <a:cubicBezTo>
                    <a:pt x="7945" y="23306"/>
                    <a:pt x="8891" y="23722"/>
                    <a:pt x="10007" y="23722"/>
                  </a:cubicBezTo>
                  <a:cubicBezTo>
                    <a:pt x="11105" y="23722"/>
                    <a:pt x="12050" y="23306"/>
                    <a:pt x="12807" y="22493"/>
                  </a:cubicBezTo>
                  <a:cubicBezTo>
                    <a:pt x="13564" y="21679"/>
                    <a:pt x="13942" y="20658"/>
                    <a:pt x="13942" y="19466"/>
                  </a:cubicBezTo>
                  <a:lnTo>
                    <a:pt x="13942" y="9799"/>
                  </a:lnTo>
                  <a:cubicBezTo>
                    <a:pt x="13942" y="8588"/>
                    <a:pt x="13564" y="7548"/>
                    <a:pt x="12826" y="6753"/>
                  </a:cubicBezTo>
                  <a:cubicBezTo>
                    <a:pt x="12069" y="5940"/>
                    <a:pt x="11123" y="5524"/>
                    <a:pt x="10026" y="5524"/>
                  </a:cubicBezTo>
                  <a:close/>
                </a:path>
              </a:pathLst>
            </a:custGeom>
            <a:solidFill>
              <a:srgbClr val="00B0F0"/>
            </a:solidFill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pic>
          <p:nvPicPr>
            <p:cNvPr id="27" name="圖形 26">
              <a:extLst>
                <a:ext uri="{FF2B5EF4-FFF2-40B4-BE49-F238E27FC236}">
                  <a16:creationId xmlns:a16="http://schemas.microsoft.com/office/drawing/2014/main" id="{7BA35438-C917-4CC9-8026-03B7599A2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736191" y="5809870"/>
              <a:ext cx="457709" cy="1269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7784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142D64FC-79EA-4C46-8826-CE54CD9C1B0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1" y="0"/>
            <a:ext cx="12181817" cy="6857999"/>
          </a:xfrm>
          <a:prstGeom prst="rect">
            <a:avLst/>
          </a:prstGeom>
        </p:spPr>
      </p:pic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399FF43-2CE4-4238-BD9F-0E6ECF498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2516"/>
            <a:ext cx="10515600" cy="986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00C7C57-692B-431B-AFA7-992CE231B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75099"/>
            <a:ext cx="10515600" cy="4301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90979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702" r:id="rId2"/>
    <p:sldLayoutId id="2147483696" r:id="rId3"/>
    <p:sldLayoutId id="2147483698" r:id="rId4"/>
    <p:sldLayoutId id="2147483697" r:id="rId5"/>
    <p:sldLayoutId id="2147483700" r:id="rId6"/>
    <p:sldLayoutId id="2147483699" r:id="rId7"/>
    <p:sldLayoutId id="2147483701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effectLst/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144000" indent="144000" algn="l" defTabSz="914400" rtl="0" eaLnBrk="1" latinLnBrk="0" hangingPunct="1">
        <a:lnSpc>
          <a:spcPts val="22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144000" indent="144000" algn="l" defTabSz="914400" rtl="0" eaLnBrk="1" latinLnBrk="0" hangingPunct="1">
        <a:lnSpc>
          <a:spcPts val="22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44000" indent="144000" algn="l" defTabSz="914400" rtl="0" eaLnBrk="1" latinLnBrk="0" hangingPunct="1">
        <a:lnSpc>
          <a:spcPts val="22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44000" indent="144000" algn="l" defTabSz="914400" rtl="0" eaLnBrk="1" latinLnBrk="0" hangingPunct="1">
        <a:lnSpc>
          <a:spcPts val="22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44000" indent="144000" algn="l" defTabSz="914400" rtl="0" eaLnBrk="1" latinLnBrk="0" hangingPunct="1">
        <a:lnSpc>
          <a:spcPts val="22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tiff"/><Relationship Id="rId3" Type="http://schemas.openxmlformats.org/officeDocument/2006/relationships/image" Target="../media/image57.png"/><Relationship Id="rId7" Type="http://schemas.openxmlformats.org/officeDocument/2006/relationships/image" Target="../media/image61.tif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tiff"/><Relationship Id="rId3" Type="http://schemas.openxmlformats.org/officeDocument/2006/relationships/image" Target="../media/image66.png"/><Relationship Id="rId7" Type="http://schemas.openxmlformats.org/officeDocument/2006/relationships/image" Target="../media/image62.tif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tiff"/><Relationship Id="rId5" Type="http://schemas.openxmlformats.org/officeDocument/2006/relationships/image" Target="../media/image68.png"/><Relationship Id="rId10" Type="http://schemas.openxmlformats.org/officeDocument/2006/relationships/image" Target="../media/image64.png"/><Relationship Id="rId4" Type="http://schemas.openxmlformats.org/officeDocument/2006/relationships/image" Target="../media/image67.pn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tiff"/><Relationship Id="rId3" Type="http://schemas.openxmlformats.org/officeDocument/2006/relationships/image" Target="../media/image70.png"/><Relationship Id="rId7" Type="http://schemas.openxmlformats.org/officeDocument/2006/relationships/image" Target="../media/image61.tif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72.png"/><Relationship Id="rId10" Type="http://schemas.openxmlformats.org/officeDocument/2006/relationships/image" Target="../media/image64.png"/><Relationship Id="rId4" Type="http://schemas.openxmlformats.org/officeDocument/2006/relationships/image" Target="../media/image71.png"/><Relationship Id="rId9" Type="http://schemas.openxmlformats.org/officeDocument/2006/relationships/image" Target="../media/image63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svg"/><Relationship Id="rId3" Type="http://schemas.openxmlformats.org/officeDocument/2006/relationships/image" Target="../media/image74.svg"/><Relationship Id="rId7" Type="http://schemas.openxmlformats.org/officeDocument/2006/relationships/image" Target="../media/image78.sv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6" Type="http://schemas.openxmlformats.org/officeDocument/2006/relationships/image" Target="../media/image87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11" Type="http://schemas.openxmlformats.org/officeDocument/2006/relationships/image" Target="../media/image82.sv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svg"/><Relationship Id="rId14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18" Type="http://schemas.openxmlformats.org/officeDocument/2006/relationships/image" Target="../media/image104.png"/><Relationship Id="rId3" Type="http://schemas.openxmlformats.org/officeDocument/2006/relationships/image" Target="../media/image89.svg"/><Relationship Id="rId21" Type="http://schemas.openxmlformats.org/officeDocument/2006/relationships/image" Target="../media/image60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" Type="http://schemas.openxmlformats.org/officeDocument/2006/relationships/image" Target="../media/image88.png"/><Relationship Id="rId16" Type="http://schemas.openxmlformats.org/officeDocument/2006/relationships/image" Target="../media/image102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jpeg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19" Type="http://schemas.openxmlformats.org/officeDocument/2006/relationships/image" Target="../media/image105.png"/><Relationship Id="rId4" Type="http://schemas.openxmlformats.org/officeDocument/2006/relationships/image" Target="../media/image90.jpe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19.png"/><Relationship Id="rId4" Type="http://schemas.openxmlformats.org/officeDocument/2006/relationships/image" Target="../media/image1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22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9.png"/><Relationship Id="rId7" Type="http://schemas.openxmlformats.org/officeDocument/2006/relationships/image" Target="../media/image13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27.png"/><Relationship Id="rId10" Type="http://schemas.openxmlformats.org/officeDocument/2006/relationships/image" Target="../media/image135.png"/><Relationship Id="rId4" Type="http://schemas.openxmlformats.org/officeDocument/2006/relationships/image" Target="../media/image130.png"/><Relationship Id="rId9" Type="http://schemas.openxmlformats.org/officeDocument/2006/relationships/image" Target="../media/image1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tif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0.png"/><Relationship Id="rId7" Type="http://schemas.openxmlformats.org/officeDocument/2006/relationships/image" Target="../media/image1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Relationship Id="rId9" Type="http://schemas.openxmlformats.org/officeDocument/2006/relationships/image" Target="../media/image1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9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352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0CC6F9DB-D2B7-4284-B902-8882E3747C1C}"/>
              </a:ext>
            </a:extLst>
          </p:cNvPr>
          <p:cNvSpPr/>
          <p:nvPr/>
        </p:nvSpPr>
        <p:spPr>
          <a:xfrm>
            <a:off x="296919" y="1314930"/>
            <a:ext cx="11600122" cy="5330419"/>
          </a:xfrm>
          <a:prstGeom prst="roundRect">
            <a:avLst>
              <a:gd name="adj" fmla="val 0"/>
            </a:avLst>
          </a:prstGeom>
          <a:gradFill>
            <a:gsLst>
              <a:gs pos="65000">
                <a:schemeClr val="bg1"/>
              </a:gs>
              <a:gs pos="1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/>
          </a:p>
        </p:txBody>
      </p:sp>
      <p:pic>
        <p:nvPicPr>
          <p:cNvPr id="9" name="圖片 8" descr="一張含有 纜線, 連接器 的圖片&#10;&#10;自動產生的描述">
            <a:extLst>
              <a:ext uri="{FF2B5EF4-FFF2-40B4-BE49-F238E27FC236}">
                <a16:creationId xmlns:a16="http://schemas.microsoft.com/office/drawing/2014/main" id="{6C75FEDB-CB69-4339-AE9C-82E6DB677D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161" y="1534260"/>
            <a:ext cx="6831004" cy="51209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D962AC-55CD-8C47-B3C3-D419A7497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依照速度與距離挑選適用的光纖線材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AC044DE0-47F1-4774-B4F8-854B916F01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380159"/>
              </p:ext>
            </p:extLst>
          </p:nvPr>
        </p:nvGraphicFramePr>
        <p:xfrm>
          <a:off x="673767" y="2006805"/>
          <a:ext cx="6399699" cy="2606326"/>
        </p:xfrm>
        <a:graphic>
          <a:graphicData uri="http://schemas.openxmlformats.org/drawingml/2006/table">
            <a:tbl>
              <a:tblPr/>
              <a:tblGrid>
                <a:gridCol w="1237857">
                  <a:extLst>
                    <a:ext uri="{9D8B030D-6E8A-4147-A177-3AD203B41FA5}">
                      <a16:colId xmlns:a16="http://schemas.microsoft.com/office/drawing/2014/main" val="1447189910"/>
                    </a:ext>
                  </a:extLst>
                </a:gridCol>
                <a:gridCol w="1289540">
                  <a:extLst>
                    <a:ext uri="{9D8B030D-6E8A-4147-A177-3AD203B41FA5}">
                      <a16:colId xmlns:a16="http://schemas.microsoft.com/office/drawing/2014/main" val="3257528341"/>
                    </a:ext>
                  </a:extLst>
                </a:gridCol>
                <a:gridCol w="1289540">
                  <a:extLst>
                    <a:ext uri="{9D8B030D-6E8A-4147-A177-3AD203B41FA5}">
                      <a16:colId xmlns:a16="http://schemas.microsoft.com/office/drawing/2014/main" val="1371996879"/>
                    </a:ext>
                  </a:extLst>
                </a:gridCol>
                <a:gridCol w="1262012">
                  <a:extLst>
                    <a:ext uri="{9D8B030D-6E8A-4147-A177-3AD203B41FA5}">
                      <a16:colId xmlns:a16="http://schemas.microsoft.com/office/drawing/2014/main" val="3195208171"/>
                    </a:ext>
                  </a:extLst>
                </a:gridCol>
                <a:gridCol w="1320750">
                  <a:extLst>
                    <a:ext uri="{9D8B030D-6E8A-4147-A177-3AD203B41FA5}">
                      <a16:colId xmlns:a16="http://schemas.microsoft.com/office/drawing/2014/main" val="525402187"/>
                    </a:ext>
                  </a:extLst>
                </a:gridCol>
              </a:tblGrid>
              <a:tr h="57164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400" b="1" kern="1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速率</a:t>
                      </a:r>
                      <a:endParaRPr lang="en-US" altLang="zh-TW" sz="2400" b="1" kern="10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b="1" kern="1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多模式光纖線材種類與傳輸距離</a:t>
                      </a:r>
                      <a:r>
                        <a:rPr lang="en-US" altLang="zh-TW" sz="2000" b="1" kern="1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zh-TW" altLang="zh-TW" sz="2000" b="1" kern="1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公尺</a:t>
                      </a:r>
                      <a:r>
                        <a:rPr lang="en-US" altLang="zh-TW" sz="2000" b="1" kern="1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000" b="1" kern="10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000" b="1">
                        <a:solidFill>
                          <a:srgbClr val="FFFF00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rgbClr val="FFFF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900406"/>
                  </a:ext>
                </a:extLst>
              </a:tr>
              <a:tr h="571643">
                <a:tc vMerge="1">
                  <a:txBody>
                    <a:bodyPr/>
                    <a:lstStyle/>
                    <a:p>
                      <a:pPr rtl="0" fontAlgn="b"/>
                      <a:endParaRPr lang="zh-TW" altLang="en-US" sz="1400">
                        <a:effectLst/>
                      </a:endParaRPr>
                    </a:p>
                  </a:txBody>
                  <a:tcPr marL="19050" marR="19050" marT="12700" marB="1270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b="1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OM1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b="1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OM2</a:t>
                      </a:r>
                      <a:endParaRPr lang="en-US" altLang="zh-TW" sz="2000" b="1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b="1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OM3</a:t>
                      </a:r>
                      <a:endParaRPr lang="en-US" altLang="zh-TW" sz="2000" b="1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OM4</a:t>
                      </a:r>
                      <a:endParaRPr lang="en-US" altLang="zh-TW" sz="2000" b="1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55837295"/>
                  </a:ext>
                </a:extLst>
              </a:tr>
              <a:tr h="29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kern="100"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4GFC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380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400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479992"/>
                  </a:ext>
                </a:extLst>
              </a:tr>
              <a:tr h="29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8GFC</a:t>
                      </a:r>
                      <a:endParaRPr lang="en-US" altLang="zh-TW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857034"/>
                  </a:ext>
                </a:extLst>
              </a:tr>
              <a:tr h="29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16GFC</a:t>
                      </a:r>
                      <a:endParaRPr lang="en-US" altLang="zh-TW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---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040590"/>
                  </a:ext>
                </a:extLst>
              </a:tr>
              <a:tr h="29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32GFC</a:t>
                      </a:r>
                      <a:endParaRPr lang="en-US" altLang="zh-TW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---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25989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64BEC37-FE5A-9247-AA53-0B7B7B9BBD0E}"/>
              </a:ext>
            </a:extLst>
          </p:cNvPr>
          <p:cNvSpPr txBox="1"/>
          <p:nvPr/>
        </p:nvSpPr>
        <p:spPr>
          <a:xfrm>
            <a:off x="2978790" y="5119298"/>
            <a:ext cx="3364972" cy="400110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LC (Little Connector) </a:t>
            </a:r>
            <a:r>
              <a:rPr lang="zh-CN" altLang="en-US" sz="20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接頭</a:t>
            </a:r>
            <a:endParaRPr lang="en-US" sz="20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橢圓 3">
            <a:extLst>
              <a:ext uri="{FF2B5EF4-FFF2-40B4-BE49-F238E27FC236}">
                <a16:creationId xmlns:a16="http://schemas.microsoft.com/office/drawing/2014/main" id="{CD00C335-4F22-4274-97D1-1ECFD0498F4E}"/>
              </a:ext>
            </a:extLst>
          </p:cNvPr>
          <p:cNvSpPr/>
          <p:nvPr/>
        </p:nvSpPr>
        <p:spPr>
          <a:xfrm>
            <a:off x="6325140" y="4756305"/>
            <a:ext cx="1134869" cy="1134869"/>
          </a:xfrm>
          <a:prstGeom prst="ellipse">
            <a:avLst/>
          </a:prstGeom>
          <a:noFill/>
          <a:ln w="571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7057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圖片 59" descr="一張含有 畫畫 的圖片&#10;&#10;自動產生的描述">
            <a:extLst>
              <a:ext uri="{FF2B5EF4-FFF2-40B4-BE49-F238E27FC236}">
                <a16:creationId xmlns:a16="http://schemas.microsoft.com/office/drawing/2014/main" id="{32B6D020-7BA0-4595-A7BC-07820FE0BA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643" y="4638440"/>
            <a:ext cx="4954049" cy="576600"/>
          </a:xfrm>
          <a:prstGeom prst="rect">
            <a:avLst/>
          </a:prstGeom>
        </p:spPr>
      </p:pic>
      <p:pic>
        <p:nvPicPr>
          <p:cNvPr id="62" name="圖片 61" descr="一張含有 畫畫 的圖片&#10;&#10;自動產生的描述">
            <a:extLst>
              <a:ext uri="{FF2B5EF4-FFF2-40B4-BE49-F238E27FC236}">
                <a16:creationId xmlns:a16="http://schemas.microsoft.com/office/drawing/2014/main" id="{3D2FDF7D-BC11-4A26-9143-5DF626AB3E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643" y="5268224"/>
            <a:ext cx="4954049" cy="576600"/>
          </a:xfrm>
          <a:prstGeom prst="rect">
            <a:avLst/>
          </a:prstGeom>
        </p:spPr>
      </p:pic>
      <p:pic>
        <p:nvPicPr>
          <p:cNvPr id="59" name="圖片 58" descr="一張含有 畫畫 的圖片&#10;&#10;自動產生的描述">
            <a:extLst>
              <a:ext uri="{FF2B5EF4-FFF2-40B4-BE49-F238E27FC236}">
                <a16:creationId xmlns:a16="http://schemas.microsoft.com/office/drawing/2014/main" id="{9A215FA1-8CED-4A4E-9B1C-1C48CD1549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643" y="3500882"/>
            <a:ext cx="4954049" cy="576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1CB739-B900-4A44-B862-AAD94405B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err="1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QuTS</a:t>
            </a:r>
            <a:r>
              <a:rPr lang="en-US" altLang="zh-TW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 hero </a:t>
            </a:r>
            <a:r>
              <a:rPr lang="zh-TW" altLang="en-US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專用機發揮出高效</a:t>
            </a:r>
            <a:r>
              <a:rPr lang="en-US" altLang="zh-TW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 FC SAN </a:t>
            </a:r>
            <a:r>
              <a:rPr lang="zh-CN" altLang="en-US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潛力</a:t>
            </a:r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內容版面配置區 11">
            <a:extLst>
              <a:ext uri="{FF2B5EF4-FFF2-40B4-BE49-F238E27FC236}">
                <a16:creationId xmlns:a16="http://schemas.microsoft.com/office/drawing/2014/main" id="{4E91D332-4C2D-4B65-8B58-4A1521BE1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68" y="1529039"/>
            <a:ext cx="10888579" cy="1494227"/>
          </a:xfrm>
        </p:spPr>
        <p:txBody>
          <a:bodyPr/>
          <a:lstStyle/>
          <a:p>
            <a:pPr indent="0">
              <a:lnSpc>
                <a:spcPts val="2500"/>
              </a:lnSpc>
              <a:buNone/>
            </a:pPr>
            <a:r>
              <a:rPr lang="en-US" altLang="zh-TW" err="1">
                <a:latin typeface="Arial" panose="020B0604020202020204" pitchFamily="34" charset="0"/>
                <a:sym typeface="Arial" panose="020B0604020202020204" pitchFamily="34" charset="0"/>
              </a:rPr>
              <a:t>QuTS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 hero 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專用機具備強悍硬體、強勁效能，直接內建全新 </a:t>
            </a:r>
            <a:r>
              <a:rPr lang="en-US" altLang="zh-TW" err="1">
                <a:latin typeface="Arial" panose="020B0604020202020204" pitchFamily="34" charset="0"/>
                <a:sym typeface="Arial" panose="020B0604020202020204" pitchFamily="34" charset="0"/>
              </a:rPr>
              <a:t>QuTS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 hero 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作業系統讓您立即使用，提供優異效能滿足企業環境對於高效率的追求，搭配彈性的擴充介面，展現更多元的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 FC 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應用潛能。</a:t>
            </a:r>
            <a:endParaRPr lang="zh-TW" altLang="en-US"/>
          </a:p>
        </p:txBody>
      </p:sp>
      <p:sp>
        <p:nvSpPr>
          <p:cNvPr id="5" name="Google Shape;869;p51" hidden="1">
            <a:extLst>
              <a:ext uri="{FF2B5EF4-FFF2-40B4-BE49-F238E27FC236}">
                <a16:creationId xmlns:a16="http://schemas.microsoft.com/office/drawing/2014/main" id="{5BBD8F94-C4BC-43D1-91AB-16859FC46CF4}"/>
              </a:ext>
            </a:extLst>
          </p:cNvPr>
          <p:cNvSpPr txBox="1"/>
          <p:nvPr/>
        </p:nvSpPr>
        <p:spPr>
          <a:xfrm>
            <a:off x="431681" y="5122347"/>
            <a:ext cx="3824378" cy="1428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76200">
              <a:lnSpc>
                <a:spcPct val="115000"/>
              </a:lnSpc>
              <a:buSzPts val="2400"/>
            </a:pPr>
            <a:r>
              <a:rPr lang="en-US" sz="3600" b="1">
                <a:solidFill>
                  <a:schemeClr val="bg1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TS-</a:t>
            </a:r>
            <a:r>
              <a:rPr lang="en-US" sz="3600" b="1">
                <a:solidFill>
                  <a:srgbClr val="00FFFF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h</a:t>
            </a:r>
            <a:r>
              <a:rPr lang="en-US" sz="3600" b="1">
                <a:solidFill>
                  <a:schemeClr val="bg1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1283XU-RP </a:t>
            </a:r>
            <a:endParaRPr lang="zh-TW" altLang="en-US" sz="3600" b="1">
              <a:solidFill>
                <a:schemeClr val="bg1"/>
              </a:solidFill>
              <a:latin typeface="D-DIN Condensed" panose="020B050603020203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76200">
              <a:lnSpc>
                <a:spcPct val="114999"/>
              </a:lnSpc>
              <a:buSzPts val="2400"/>
            </a:pPr>
            <a:r>
              <a:rPr lang="en-US" sz="3600" b="1">
                <a:solidFill>
                  <a:schemeClr val="bg1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TS-</a:t>
            </a:r>
            <a:r>
              <a:rPr lang="en-US" sz="3600" b="1">
                <a:solidFill>
                  <a:srgbClr val="00FFFF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h</a:t>
            </a:r>
            <a:r>
              <a:rPr lang="en-US" sz="3600" b="1">
                <a:solidFill>
                  <a:schemeClr val="bg1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1277XU-RP</a:t>
            </a:r>
            <a:endParaRPr lang="en-US" sz="3600">
              <a:solidFill>
                <a:schemeClr val="bg1"/>
              </a:solidFill>
              <a:latin typeface="D-DIN Condensed" panose="020B050603020203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marL="76200" marR="0" lv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2400"/>
            </a:pPr>
            <a:endParaRPr lang="en-US" altLang="zh-TW" sz="3600" b="1">
              <a:solidFill>
                <a:schemeClr val="bg1"/>
              </a:solidFill>
              <a:latin typeface="D-DIN Condensed" panose="020B050603020203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6" name="Google Shape;869;p51" hidden="1">
            <a:extLst>
              <a:ext uri="{FF2B5EF4-FFF2-40B4-BE49-F238E27FC236}">
                <a16:creationId xmlns:a16="http://schemas.microsoft.com/office/drawing/2014/main" id="{1ED87657-ABC4-4027-B340-9B209568BCFF}"/>
              </a:ext>
            </a:extLst>
          </p:cNvPr>
          <p:cNvSpPr txBox="1"/>
          <p:nvPr/>
        </p:nvSpPr>
        <p:spPr>
          <a:xfrm>
            <a:off x="431681" y="3429000"/>
            <a:ext cx="3162419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76200" marR="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</a:pPr>
            <a:r>
              <a:rPr lang="en-US" sz="3600" b="1">
                <a:solidFill>
                  <a:schemeClr val="bg1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TS-</a:t>
            </a:r>
            <a:r>
              <a:rPr lang="en-US" sz="3600" b="1">
                <a:solidFill>
                  <a:srgbClr val="00FFFF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h</a:t>
            </a:r>
            <a:r>
              <a:rPr lang="en-US" sz="3600" b="1">
                <a:solidFill>
                  <a:schemeClr val="bg1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977XU-RP</a:t>
            </a:r>
            <a:endParaRPr lang="zh-TW" altLang="en-US" sz="3600" b="1">
              <a:solidFill>
                <a:schemeClr val="bg1"/>
              </a:solidFill>
              <a:latin typeface="D-DIN Condensed" panose="020B050603020203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B0203D98-EA43-0B4F-8F3E-8007FEB43B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4147" y="3625118"/>
            <a:ext cx="10896707" cy="290482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F16C713-CADA-5E4C-BCF2-FC7169C7A5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799" y="2382860"/>
            <a:ext cx="11170611" cy="1932944"/>
          </a:xfrm>
          <a:prstGeom prst="rect">
            <a:avLst/>
          </a:prstGeom>
          <a:effectLst>
            <a:outerShdw blurRad="203200" dist="317500" dir="5400000" algn="t" rotWithShape="0">
              <a:prstClr val="black">
                <a:alpha val="77000"/>
              </a:prstClr>
            </a:outerShdw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61547CC-93CF-48FD-BA3F-A8DFE15C45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653" y="3345902"/>
            <a:ext cx="3316511" cy="96325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12BFF1E-4971-49F5-9E9C-ABBDCF3F09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653" y="4496609"/>
            <a:ext cx="3974937" cy="1591194"/>
          </a:xfrm>
          <a:prstGeom prst="rect">
            <a:avLst/>
          </a:prstGeom>
        </p:spPr>
      </p:pic>
      <p:pic>
        <p:nvPicPr>
          <p:cNvPr id="56" name="圖片 55" descr="一張含有 畫畫, 盤 的圖片&#10;&#10;自動產生的描述">
            <a:extLst>
              <a:ext uri="{FF2B5EF4-FFF2-40B4-BE49-F238E27FC236}">
                <a16:creationId xmlns:a16="http://schemas.microsoft.com/office/drawing/2014/main" id="{EEDC38B5-4139-4C90-88DA-E75A87FD639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373" y="2935668"/>
            <a:ext cx="1537961" cy="452263"/>
          </a:xfrm>
          <a:prstGeom prst="rect">
            <a:avLst/>
          </a:prstGeom>
        </p:spPr>
      </p:pic>
      <p:pic>
        <p:nvPicPr>
          <p:cNvPr id="57" name="圖片 56" descr="一張含有 畫畫, 盤 的圖片&#10;&#10;自動產生的描述">
            <a:extLst>
              <a:ext uri="{FF2B5EF4-FFF2-40B4-BE49-F238E27FC236}">
                <a16:creationId xmlns:a16="http://schemas.microsoft.com/office/drawing/2014/main" id="{000F762E-0BA7-4DBA-8101-8FCFFBA5B3E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373" y="4293148"/>
            <a:ext cx="1537961" cy="45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52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4B0B2047-2C28-40DB-B776-E51BF4C9184C}"/>
              </a:ext>
            </a:extLst>
          </p:cNvPr>
          <p:cNvSpPr/>
          <p:nvPr/>
        </p:nvSpPr>
        <p:spPr>
          <a:xfrm>
            <a:off x="242625" y="3302000"/>
            <a:ext cx="5730060" cy="3069626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4F44562-3A50-421A-B165-353BE70F8D3C}"/>
              </a:ext>
            </a:extLst>
          </p:cNvPr>
          <p:cNvSpPr/>
          <p:nvPr/>
        </p:nvSpPr>
        <p:spPr>
          <a:xfrm>
            <a:off x="6204751" y="3302000"/>
            <a:ext cx="5730060" cy="3069626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4EECD2B3-1FD6-4290-AF8A-F1E65CCDE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Xeon </a:t>
            </a: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處理器與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 10GbE </a:t>
            </a: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兼備的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TS-h1283XU-RP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圖片 14" descr="一張含有 電子用品, 監視器, 螢幕, 電腦 的圖片&#10;&#10;自動產生的描述">
            <a:extLst>
              <a:ext uri="{FF2B5EF4-FFF2-40B4-BE49-F238E27FC236}">
                <a16:creationId xmlns:a16="http://schemas.microsoft.com/office/drawing/2014/main" id="{325CE573-22A0-4B01-8C8A-BD62E4CD76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632"/>
          <a:stretch/>
        </p:blipFill>
        <p:spPr>
          <a:xfrm>
            <a:off x="6020757" y="974657"/>
            <a:ext cx="5025569" cy="2525073"/>
          </a:xfrm>
          <a:prstGeom prst="rect">
            <a:avLst/>
          </a:prstGeom>
        </p:spPr>
      </p:pic>
      <p:sp>
        <p:nvSpPr>
          <p:cNvPr id="7" name="Google Shape;898;p52">
            <a:extLst>
              <a:ext uri="{FF2B5EF4-FFF2-40B4-BE49-F238E27FC236}">
                <a16:creationId xmlns:a16="http://schemas.microsoft.com/office/drawing/2014/main" id="{3F38BD76-7757-D342-B7F4-9A6E74A736C8}"/>
              </a:ext>
            </a:extLst>
          </p:cNvPr>
          <p:cNvSpPr txBox="1"/>
          <p:nvPr/>
        </p:nvSpPr>
        <p:spPr>
          <a:xfrm>
            <a:off x="660400" y="4009861"/>
            <a:ext cx="5072268" cy="2351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2U 12-bay </a:t>
            </a:r>
            <a:r>
              <a:rPr lang="zh-CN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機架型</a:t>
            </a:r>
            <a:r>
              <a:rPr lang="en-US" altLang="zh-CN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NAS</a:t>
            </a:r>
            <a:endParaRPr lang="en-US" altLang="zh-TW" sz="20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Intel Xeon E-2236 </a:t>
            </a:r>
            <a:r>
              <a:rPr lang="en-US" altLang="zh-TW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6</a:t>
            </a:r>
            <a:r>
              <a:rPr lang="zh-CN" altLang="en-US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核心</a:t>
            </a:r>
            <a:r>
              <a:rPr lang="en-US" altLang="zh-CN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/12</a:t>
            </a:r>
            <a:r>
              <a:rPr lang="zh-TW" altLang="en-US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執行緒</a:t>
            </a:r>
            <a:r>
              <a:rPr lang="en-US" altLang="zh-TW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3.4GHz </a:t>
            </a:r>
            <a:r>
              <a:rPr lang="zh-CN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處理器，最大突頻至 </a:t>
            </a:r>
            <a:r>
              <a:rPr lang="en-US" altLang="zh-CN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4.8GHz</a:t>
            </a:r>
          </a:p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CN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32GB</a:t>
            </a: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DDR4 </a:t>
            </a:r>
            <a:r>
              <a:rPr lang="en-US" altLang="zh-CN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ECC</a:t>
            </a: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記憶體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(</a:t>
            </a:r>
            <a:r>
              <a:rPr lang="en-US" altLang="zh-TW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16GB x2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)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，可擴充至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128GB (32GB x4)</a:t>
            </a:r>
            <a:endParaRPr lang="en-US" altLang="zh-CN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10GbE SFP+, 2 x 10GBASE-T</a:t>
            </a:r>
            <a:r>
              <a:rPr lang="en-US" altLang="zh-CN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</a:t>
            </a:r>
          </a:p>
          <a:p>
            <a:pPr marL="96520">
              <a:buClr>
                <a:srgbClr val="00B0F0"/>
              </a:buClr>
              <a:buSzPct val="70000"/>
            </a:pPr>
            <a:r>
              <a:rPr lang="en-US" altLang="zh-CN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     4 x 1GbE </a:t>
            </a:r>
            <a:r>
              <a:rPr lang="zh-CN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endParaRPr lang="en-US" altLang="zh-CN" sz="20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" name="Google Shape;898;p52">
            <a:extLst>
              <a:ext uri="{FF2B5EF4-FFF2-40B4-BE49-F238E27FC236}">
                <a16:creationId xmlns:a16="http://schemas.microsoft.com/office/drawing/2014/main" id="{A4AC5D8D-D571-8345-A383-F8EA19C9E8D6}"/>
              </a:ext>
            </a:extLst>
          </p:cNvPr>
          <p:cNvSpPr txBox="1"/>
          <p:nvPr/>
        </p:nvSpPr>
        <p:spPr>
          <a:xfrm>
            <a:off x="6601008" y="4009861"/>
            <a:ext cx="5271286" cy="2351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553720" indent="-457200">
              <a:buClr>
                <a:srgbClr val="00B0F0"/>
              </a:buClr>
              <a:buSzPct val="5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2U 12-bay </a:t>
            </a:r>
            <a:r>
              <a:rPr lang="zh-CN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機架型</a:t>
            </a:r>
            <a:r>
              <a:rPr lang="en-US" altLang="zh-CN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NAS</a:t>
            </a:r>
            <a:endParaRPr lang="en-US" altLang="zh-TW" sz="20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553720" indent="-457200">
              <a:buClr>
                <a:srgbClr val="00B0F0"/>
              </a:buClr>
              <a:buSzPct val="5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Intel Xeon E-2236 </a:t>
            </a:r>
            <a:r>
              <a:rPr lang="en-US" altLang="zh-TW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6</a:t>
            </a:r>
            <a:r>
              <a:rPr lang="zh-CN" altLang="en-US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核心</a:t>
            </a:r>
            <a:r>
              <a:rPr lang="en-US" altLang="zh-CN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/12</a:t>
            </a:r>
            <a:r>
              <a:rPr lang="zh-TW" altLang="en-US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執行緒</a:t>
            </a:r>
            <a:r>
              <a:rPr lang="en-US" altLang="zh-TW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3.4GHz </a:t>
            </a:r>
            <a:r>
              <a:rPr lang="zh-CN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處理器，最大突頻至 </a:t>
            </a:r>
            <a:r>
              <a:rPr lang="en-US" altLang="zh-CN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4.8GHz</a:t>
            </a:r>
          </a:p>
          <a:p>
            <a:pPr marL="553720" indent="-457200">
              <a:buClr>
                <a:srgbClr val="00B0F0"/>
              </a:buClr>
              <a:buSzPct val="50000"/>
              <a:buFont typeface="Wingdings" panose="05000000000000000000" pitchFamily="2" charset="2"/>
              <a:buChar char="u"/>
            </a:pPr>
            <a:r>
              <a:rPr lang="en-US" altLang="zh-CN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128GB</a:t>
            </a: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DDR4 </a:t>
            </a:r>
            <a:r>
              <a:rPr lang="en-US" altLang="zh-CN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ECC </a:t>
            </a: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記憶體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(</a:t>
            </a:r>
            <a:r>
              <a:rPr lang="en-US" altLang="zh-TW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32GB x4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)</a:t>
            </a:r>
            <a:endParaRPr lang="en-US" altLang="zh-CN" sz="200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553720" indent="-457200">
              <a:buClr>
                <a:srgbClr val="00B0F0"/>
              </a:buClr>
              <a:buSzPct val="5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10GbE SFP+, 2 x 10GBASE-T</a:t>
            </a:r>
            <a:r>
              <a:rPr lang="en-US" altLang="zh-CN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</a:t>
            </a:r>
          </a:p>
          <a:p>
            <a:pPr marL="96520">
              <a:buClr>
                <a:srgbClr val="00B0F0"/>
              </a:buClr>
              <a:buSzPct val="50000"/>
            </a:pPr>
            <a:r>
              <a:rPr lang="en-US" altLang="zh-CN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     4 x 1GbE </a:t>
            </a:r>
            <a:r>
              <a:rPr lang="zh-CN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endParaRPr lang="en-US" altLang="zh-CN" sz="20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" name="矩形 17" hidden="1">
            <a:extLst>
              <a:ext uri="{FF2B5EF4-FFF2-40B4-BE49-F238E27FC236}">
                <a16:creationId xmlns:a16="http://schemas.microsoft.com/office/drawing/2014/main" id="{1412C10B-DDEE-4431-9B51-90317756F729}"/>
              </a:ext>
            </a:extLst>
          </p:cNvPr>
          <p:cNvSpPr/>
          <p:nvPr/>
        </p:nvSpPr>
        <p:spPr>
          <a:xfrm>
            <a:off x="535927" y="3746734"/>
            <a:ext cx="49532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6520">
              <a:buClr>
                <a:srgbClr val="EB6100"/>
              </a:buClr>
              <a:buSzPts val="2800"/>
            </a:pPr>
            <a:r>
              <a:rPr lang="en-US" altLang="zh-TW" sz="4000" b="1">
                <a:solidFill>
                  <a:srgbClr val="FFFFFF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TS-h1283XU-RP-E2236-</a:t>
            </a:r>
            <a:r>
              <a:rPr lang="en-US" altLang="zh-TW" sz="4000" b="1">
                <a:solidFill>
                  <a:srgbClr val="00FFFF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32G</a:t>
            </a:r>
          </a:p>
        </p:txBody>
      </p:sp>
      <p:sp>
        <p:nvSpPr>
          <p:cNvPr id="20" name="矩形 19" hidden="1">
            <a:extLst>
              <a:ext uri="{FF2B5EF4-FFF2-40B4-BE49-F238E27FC236}">
                <a16:creationId xmlns:a16="http://schemas.microsoft.com/office/drawing/2014/main" id="{1B51E07E-0C30-4612-BA7E-5D265A9CD931}"/>
              </a:ext>
            </a:extLst>
          </p:cNvPr>
          <p:cNvSpPr/>
          <p:nvPr/>
        </p:nvSpPr>
        <p:spPr>
          <a:xfrm>
            <a:off x="6576100" y="3693401"/>
            <a:ext cx="51087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6520">
              <a:buClr>
                <a:srgbClr val="EB6100"/>
              </a:buClr>
              <a:buSzPts val="2800"/>
            </a:pPr>
            <a:r>
              <a:rPr lang="en-US" altLang="zh-TW" sz="4000" b="1">
                <a:solidFill>
                  <a:srgbClr val="FFFFFF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TS-h1283XU-RP-E2236-</a:t>
            </a:r>
            <a:r>
              <a:rPr lang="en-US" altLang="zh-TW" sz="4000" b="1">
                <a:solidFill>
                  <a:srgbClr val="00FFFF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128G</a:t>
            </a: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620A6C43-25D9-497D-A8D5-36CDEB4B0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111" y="3180296"/>
            <a:ext cx="5364945" cy="1072989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EB5EE0C6-34A7-47FD-B5D3-69C59CF32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36" y="3180296"/>
            <a:ext cx="5212532" cy="1072989"/>
          </a:xfrm>
          <a:prstGeom prst="rect">
            <a:avLst/>
          </a:prstGeom>
        </p:spPr>
      </p:pic>
      <p:pic>
        <p:nvPicPr>
          <p:cNvPr id="8" name="圖片 7" descr="一張含有 食物 的圖片&#10;&#10;自動產生的描述">
            <a:extLst>
              <a:ext uri="{FF2B5EF4-FFF2-40B4-BE49-F238E27FC236}">
                <a16:creationId xmlns:a16="http://schemas.microsoft.com/office/drawing/2014/main" id="{B26D2E79-3511-AA47-A796-221E6637333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3134" y="1572406"/>
            <a:ext cx="1000893" cy="1000893"/>
          </a:xfrm>
          <a:prstGeom prst="rect">
            <a:avLst/>
          </a:prstGeom>
          <a:effectLst/>
        </p:spPr>
      </p:pic>
      <p:pic>
        <p:nvPicPr>
          <p:cNvPr id="13" name="圖片 12" descr="一張含有 坐, 桌, 正面, 書 的圖片&#10;&#10;自動產生的描述">
            <a:extLst>
              <a:ext uri="{FF2B5EF4-FFF2-40B4-BE49-F238E27FC236}">
                <a16:creationId xmlns:a16="http://schemas.microsoft.com/office/drawing/2014/main" id="{7372C5A1-1BDE-44BA-94D2-29C8667B94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387"/>
          <a:stretch/>
        </p:blipFill>
        <p:spPr>
          <a:xfrm>
            <a:off x="1024689" y="899088"/>
            <a:ext cx="5180950" cy="261109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7B42917-F113-CE41-B4B5-280E8BC0D9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8921" y="1581786"/>
            <a:ext cx="982596" cy="47164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F9391B9-9033-9C40-A685-C9D75A393C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8741" y="1557518"/>
            <a:ext cx="589558" cy="51095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5AED5DF-0404-EC46-9DB3-327BD5BE61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5523" y="1512044"/>
            <a:ext cx="530602" cy="589558"/>
          </a:xfrm>
          <a:prstGeom prst="rect">
            <a:avLst/>
          </a:prstGeom>
        </p:spPr>
      </p:pic>
      <p:pic>
        <p:nvPicPr>
          <p:cNvPr id="16" name="圖片 15" descr="一張含有 畫畫, 盤 的圖片&#10;&#10;自動產生的描述">
            <a:extLst>
              <a:ext uri="{FF2B5EF4-FFF2-40B4-BE49-F238E27FC236}">
                <a16:creationId xmlns:a16="http://schemas.microsoft.com/office/drawing/2014/main" id="{467FF576-7DCB-4257-9613-ADCC814B42B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75" y="1840641"/>
            <a:ext cx="1605067" cy="47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C784D941-96C4-4666-B99E-DF2DE16AF9DC}"/>
              </a:ext>
            </a:extLst>
          </p:cNvPr>
          <p:cNvSpPr/>
          <p:nvPr/>
        </p:nvSpPr>
        <p:spPr>
          <a:xfrm>
            <a:off x="242625" y="3340100"/>
            <a:ext cx="5730060" cy="3031526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4B4F5C6-0720-4BBA-A0F0-1DC4B1A52B4F}"/>
              </a:ext>
            </a:extLst>
          </p:cNvPr>
          <p:cNvSpPr/>
          <p:nvPr/>
        </p:nvSpPr>
        <p:spPr>
          <a:xfrm>
            <a:off x="6204751" y="3340100"/>
            <a:ext cx="5730060" cy="3031526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4EECD2B3-1FD6-4290-AF8A-F1E65CCDE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78" y="347241"/>
            <a:ext cx="11147869" cy="978322"/>
          </a:xfrm>
        </p:spPr>
        <p:txBody>
          <a:bodyPr>
            <a:normAutofit fontScale="90000"/>
          </a:bodyPr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Ryzen </a:t>
            </a: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處理器與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 10GbE </a:t>
            </a: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兼備的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TS-h1277XU-RP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898;p52">
            <a:extLst>
              <a:ext uri="{FF2B5EF4-FFF2-40B4-BE49-F238E27FC236}">
                <a16:creationId xmlns:a16="http://schemas.microsoft.com/office/drawing/2014/main" id="{53B28502-749B-2343-BAEF-9BB577FB0371}"/>
              </a:ext>
            </a:extLst>
          </p:cNvPr>
          <p:cNvSpPr txBox="1"/>
          <p:nvPr/>
        </p:nvSpPr>
        <p:spPr>
          <a:xfrm>
            <a:off x="619546" y="4000500"/>
            <a:ext cx="4698203" cy="2465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2U 12-bay </a:t>
            </a:r>
            <a:r>
              <a:rPr lang="zh-CN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機架型</a:t>
            </a:r>
            <a:r>
              <a:rPr lang="en-US" altLang="zh-CN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NAS</a:t>
            </a:r>
            <a:endParaRPr lang="en-US" altLang="zh-TW" sz="20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AMD Ryzen 7 </a:t>
            </a:r>
            <a:r>
              <a:rPr lang="en-US" altLang="zh-TW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3700X </a:t>
            </a:r>
            <a:r>
              <a:rPr lang="en-US" altLang="zh-TW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8</a:t>
            </a:r>
            <a:r>
              <a:rPr lang="zh-CN" altLang="en-US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核心</a:t>
            </a:r>
            <a:r>
              <a:rPr lang="en-US" altLang="zh-CN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/16</a:t>
            </a:r>
            <a:r>
              <a:rPr lang="zh-TW" altLang="en-US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執行緒</a:t>
            </a:r>
            <a:r>
              <a:rPr lang="en-US" altLang="zh-TW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3.6GHz</a:t>
            </a: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CN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處理器，最大突頻至</a:t>
            </a:r>
            <a:r>
              <a:rPr lang="en-US" altLang="zh-CN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4.4GHz</a:t>
            </a:r>
          </a:p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CN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32GB</a:t>
            </a: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DDR4 </a:t>
            </a: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記憶體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(</a:t>
            </a:r>
            <a:r>
              <a:rPr lang="en-US" altLang="zh-TW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16GB x2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)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，可擴充至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128GB (32GB x4)</a:t>
            </a:r>
            <a:endParaRPr lang="en-US" altLang="zh-CN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10GbE SFP+, 2 x 10GBASE-T</a:t>
            </a:r>
            <a:r>
              <a:rPr lang="en-US" altLang="zh-CN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2 x 1GbE </a:t>
            </a:r>
            <a:r>
              <a:rPr lang="zh-CN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endParaRPr lang="en-US" altLang="zh-CN" sz="20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Google Shape;898;p52">
            <a:extLst>
              <a:ext uri="{FF2B5EF4-FFF2-40B4-BE49-F238E27FC236}">
                <a16:creationId xmlns:a16="http://schemas.microsoft.com/office/drawing/2014/main" id="{B7A6E77F-D7AB-F043-B700-00EDCF4E8EF4}"/>
              </a:ext>
            </a:extLst>
          </p:cNvPr>
          <p:cNvSpPr txBox="1"/>
          <p:nvPr/>
        </p:nvSpPr>
        <p:spPr>
          <a:xfrm>
            <a:off x="6575229" y="4000500"/>
            <a:ext cx="4698203" cy="2554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2U 12-bay </a:t>
            </a:r>
            <a:r>
              <a:rPr lang="zh-CN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機架型</a:t>
            </a:r>
            <a:r>
              <a:rPr lang="en-US" altLang="zh-CN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NAS</a:t>
            </a:r>
            <a:endParaRPr lang="en-US" altLang="zh-TW" sz="20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AMD Ryzen 7 </a:t>
            </a:r>
            <a:r>
              <a:rPr lang="en-US" altLang="zh-TW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3700X </a:t>
            </a:r>
            <a:r>
              <a:rPr lang="en-US" altLang="zh-TW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8</a:t>
            </a:r>
            <a:r>
              <a:rPr lang="zh-CN" altLang="en-US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核心</a:t>
            </a:r>
            <a:r>
              <a:rPr lang="en-US" altLang="zh-CN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/16</a:t>
            </a:r>
            <a:r>
              <a:rPr lang="zh-TW" altLang="en-US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執行緒</a:t>
            </a:r>
            <a:r>
              <a:rPr lang="en-US" altLang="zh-TW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3.6GHz</a:t>
            </a: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CN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處理器，最大突頻至 </a:t>
            </a:r>
            <a:r>
              <a:rPr lang="en-US" altLang="zh-CN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4.4GHz</a:t>
            </a:r>
          </a:p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CN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128GB</a:t>
            </a: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DDR4 </a:t>
            </a: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記憶體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(</a:t>
            </a:r>
            <a:r>
              <a:rPr lang="en-US" altLang="zh-TW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32GB x4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)</a:t>
            </a:r>
            <a:endParaRPr lang="en-US" altLang="zh-CN" sz="200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10GbE SFP+, 2 x 10GBASE-T</a:t>
            </a:r>
            <a:r>
              <a:rPr lang="en-US" altLang="zh-CN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2 x 1GbE </a:t>
            </a:r>
            <a:r>
              <a:rPr lang="zh-CN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endParaRPr lang="en-US" altLang="zh-CN" sz="20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" name="矩形 17" hidden="1">
            <a:extLst>
              <a:ext uri="{FF2B5EF4-FFF2-40B4-BE49-F238E27FC236}">
                <a16:creationId xmlns:a16="http://schemas.microsoft.com/office/drawing/2014/main" id="{158E0894-2EE4-412F-AC73-1016745CC4F1}"/>
              </a:ext>
            </a:extLst>
          </p:cNvPr>
          <p:cNvSpPr/>
          <p:nvPr/>
        </p:nvSpPr>
        <p:spPr>
          <a:xfrm>
            <a:off x="595640" y="3445014"/>
            <a:ext cx="49532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6520">
              <a:buClr>
                <a:srgbClr val="EB6100"/>
              </a:buClr>
              <a:buSzPts val="2800"/>
            </a:pPr>
            <a:r>
              <a:rPr lang="en-US" altLang="zh-TW" sz="4000" b="1">
                <a:solidFill>
                  <a:srgbClr val="FFFFFF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TS-h1277XU-RP-3700X-</a:t>
            </a:r>
            <a:r>
              <a:rPr lang="en-US" altLang="zh-TW" sz="4000" b="1">
                <a:solidFill>
                  <a:srgbClr val="00FFFF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32G</a:t>
            </a:r>
          </a:p>
        </p:txBody>
      </p:sp>
      <p:sp>
        <p:nvSpPr>
          <p:cNvPr id="20" name="矩形 19" hidden="1">
            <a:extLst>
              <a:ext uri="{FF2B5EF4-FFF2-40B4-BE49-F238E27FC236}">
                <a16:creationId xmlns:a16="http://schemas.microsoft.com/office/drawing/2014/main" id="{9290A2DC-7B2F-4B4F-AF7A-4678B34817C6}"/>
              </a:ext>
            </a:extLst>
          </p:cNvPr>
          <p:cNvSpPr/>
          <p:nvPr/>
        </p:nvSpPr>
        <p:spPr>
          <a:xfrm>
            <a:off x="6575229" y="3369650"/>
            <a:ext cx="51087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6520">
              <a:buClr>
                <a:srgbClr val="EB6100"/>
              </a:buClr>
              <a:buSzPts val="2800"/>
            </a:pPr>
            <a:r>
              <a:rPr lang="en-US" altLang="zh-TW" sz="4000" b="1">
                <a:solidFill>
                  <a:srgbClr val="FFFFFF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TS-h1277XU-RP-3700X-</a:t>
            </a:r>
            <a:r>
              <a:rPr lang="en-US" altLang="zh-TW" sz="4000" b="1">
                <a:solidFill>
                  <a:srgbClr val="00FFFF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128G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292EC6E6-0722-4EE4-8767-D9A35F785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478" y="3168346"/>
            <a:ext cx="5313221" cy="1092438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7096B538-070A-450C-AF00-FB3B276FB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028" y="3185201"/>
            <a:ext cx="5384028" cy="1075583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D419F5D3-9ACF-4050-8475-D8DCBE32FCE2}"/>
              </a:ext>
            </a:extLst>
          </p:cNvPr>
          <p:cNvGrpSpPr/>
          <p:nvPr/>
        </p:nvGrpSpPr>
        <p:grpSpPr>
          <a:xfrm>
            <a:off x="6009795" y="876052"/>
            <a:ext cx="5863387" cy="2464048"/>
            <a:chOff x="5961669" y="779800"/>
            <a:chExt cx="5863387" cy="2464048"/>
          </a:xfrm>
        </p:grpSpPr>
        <p:pic>
          <p:nvPicPr>
            <p:cNvPr id="26" name="圖片 25" descr="一張含有 電子用品, 監視器, 螢幕, 電腦 的圖片&#10;&#10;自動產生的描述">
              <a:extLst>
                <a:ext uri="{FF2B5EF4-FFF2-40B4-BE49-F238E27FC236}">
                  <a16:creationId xmlns:a16="http://schemas.microsoft.com/office/drawing/2014/main" id="{18D07BAF-C598-419A-88A9-96B92B2DF7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4658"/>
            <a:stretch/>
          </p:blipFill>
          <p:spPr>
            <a:xfrm>
              <a:off x="5961669" y="779800"/>
              <a:ext cx="5231246" cy="2464048"/>
            </a:xfrm>
            <a:prstGeom prst="rect">
              <a:avLst/>
            </a:prstGeom>
          </p:spPr>
        </p:pic>
        <p:pic>
          <p:nvPicPr>
            <p:cNvPr id="4" name="圖片 3" descr="一張含有 畫畫, 標誌 的圖片&#10;&#10;自動產生的描述">
              <a:extLst>
                <a:ext uri="{FF2B5EF4-FFF2-40B4-BE49-F238E27FC236}">
                  <a16:creationId xmlns:a16="http://schemas.microsoft.com/office/drawing/2014/main" id="{CB5ADC24-9DB1-416C-8195-190044B1C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07192" y="1325563"/>
              <a:ext cx="917864" cy="813839"/>
            </a:xfrm>
            <a:prstGeom prst="rect">
              <a:avLst/>
            </a:prstGeom>
          </p:spPr>
        </p:pic>
      </p:grpSp>
      <p:pic>
        <p:nvPicPr>
          <p:cNvPr id="17" name="圖片 16">
            <a:extLst>
              <a:ext uri="{FF2B5EF4-FFF2-40B4-BE49-F238E27FC236}">
                <a16:creationId xmlns:a16="http://schemas.microsoft.com/office/drawing/2014/main" id="{5ADE9967-0772-4840-BD2C-0BC1011BBB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6490" y="1518236"/>
            <a:ext cx="982596" cy="471646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4FED283A-FFE8-294E-AAD7-B57FAABCB6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6310" y="1493968"/>
            <a:ext cx="589558" cy="510950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FF3A47BD-4135-884A-9372-CCEEAA4B7C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3092" y="1448494"/>
            <a:ext cx="530602" cy="589558"/>
          </a:xfrm>
          <a:prstGeom prst="rect">
            <a:avLst/>
          </a:prstGeom>
        </p:spPr>
      </p:pic>
      <p:pic>
        <p:nvPicPr>
          <p:cNvPr id="28" name="圖片 27" descr="一張含有 坐, 桌, 正面, 書 的圖片&#10;&#10;自動產生的描述">
            <a:extLst>
              <a:ext uri="{FF2B5EF4-FFF2-40B4-BE49-F238E27FC236}">
                <a16:creationId xmlns:a16="http://schemas.microsoft.com/office/drawing/2014/main" id="{14501417-52FC-45BB-94C6-E1FBC017E6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387"/>
          <a:stretch/>
        </p:blipFill>
        <p:spPr>
          <a:xfrm>
            <a:off x="1024689" y="899088"/>
            <a:ext cx="5180950" cy="2611094"/>
          </a:xfrm>
          <a:prstGeom prst="rect">
            <a:avLst/>
          </a:prstGeom>
        </p:spPr>
      </p:pic>
      <p:pic>
        <p:nvPicPr>
          <p:cNvPr id="29" name="圖片 28" descr="一張含有 畫畫, 盤 的圖片&#10;&#10;自動產生的描述">
            <a:extLst>
              <a:ext uri="{FF2B5EF4-FFF2-40B4-BE49-F238E27FC236}">
                <a16:creationId xmlns:a16="http://schemas.microsoft.com/office/drawing/2014/main" id="{DCD97B86-0B0F-4A52-A1E3-ADA0569C400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75" y="1840641"/>
            <a:ext cx="1605067" cy="47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60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4BF276D5-7E7D-4427-8D0C-866F4B9EC9A6}"/>
              </a:ext>
            </a:extLst>
          </p:cNvPr>
          <p:cNvGrpSpPr/>
          <p:nvPr/>
        </p:nvGrpSpPr>
        <p:grpSpPr>
          <a:xfrm>
            <a:off x="5909396" y="2006004"/>
            <a:ext cx="5915659" cy="4365621"/>
            <a:chOff x="5909396" y="2006004"/>
            <a:chExt cx="5915659" cy="4365621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29F1CC55-EAD1-48BA-B688-6455A330626A}"/>
                </a:ext>
              </a:extLst>
            </p:cNvPr>
            <p:cNvSpPr/>
            <p:nvPr/>
          </p:nvSpPr>
          <p:spPr>
            <a:xfrm>
              <a:off x="5909396" y="2006004"/>
              <a:ext cx="5915659" cy="4365621"/>
            </a:xfrm>
            <a:prstGeom prst="rect">
              <a:avLst/>
            </a:prstGeom>
            <a:gradFill>
              <a:gsLst>
                <a:gs pos="40000">
                  <a:srgbClr val="040F4C"/>
                </a:gs>
                <a:gs pos="100000">
                  <a:srgbClr val="020538">
                    <a:alpha val="0"/>
                  </a:srgbClr>
                </a:gs>
              </a:gsLst>
              <a:lin ang="5400000" scaled="1"/>
            </a:gradFill>
            <a:ln w="19050">
              <a:gradFill>
                <a:gsLst>
                  <a:gs pos="100000">
                    <a:schemeClr val="accent1">
                      <a:lumMod val="45000"/>
                      <a:lumOff val="55000"/>
                      <a:alpha val="0"/>
                    </a:schemeClr>
                  </a:gs>
                  <a:gs pos="0">
                    <a:schemeClr val="accent1">
                      <a:lumMod val="30000"/>
                      <a:lumOff val="70000"/>
                      <a:alpha val="58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96520">
                <a:buClr>
                  <a:srgbClr val="EB6100"/>
                </a:buClr>
                <a:buSzPts val="2800"/>
              </a:pPr>
              <a:endParaRPr lang="en-US" altLang="zh-TW" b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</p:txBody>
        </p:sp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A108D436-4B28-44F7-ACAA-11DAC9022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09396" y="2007154"/>
              <a:ext cx="5655677" cy="1199276"/>
            </a:xfrm>
            <a:prstGeom prst="rect">
              <a:avLst/>
            </a:prstGeom>
          </p:spPr>
        </p:pic>
      </p:grpSp>
      <p:sp>
        <p:nvSpPr>
          <p:cNvPr id="3" name="標題 2">
            <a:extLst>
              <a:ext uri="{FF2B5EF4-FFF2-40B4-BE49-F238E27FC236}">
                <a16:creationId xmlns:a16="http://schemas.microsoft.com/office/drawing/2014/main" id="{40B7215F-B1F9-47E6-8037-8EEFC8F4F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Ryzen </a:t>
            </a: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處理器與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 10GbE </a:t>
            </a: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兼備的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TS-h977XU-RP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Google Shape;898;p52">
            <a:extLst>
              <a:ext uri="{FF2B5EF4-FFF2-40B4-BE49-F238E27FC236}">
                <a16:creationId xmlns:a16="http://schemas.microsoft.com/office/drawing/2014/main" id="{8B4527E6-C95D-F34D-9D3B-220CBC020AEB}"/>
              </a:ext>
            </a:extLst>
          </p:cNvPr>
          <p:cNvSpPr txBox="1"/>
          <p:nvPr/>
        </p:nvSpPr>
        <p:spPr>
          <a:xfrm>
            <a:off x="6063319" y="2990530"/>
            <a:ext cx="5049181" cy="2889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1U 9-bay </a:t>
            </a:r>
            <a:r>
              <a:rPr lang="zh-CN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機架型</a:t>
            </a:r>
            <a:r>
              <a:rPr lang="en-US" altLang="zh-CN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NAS</a:t>
            </a:r>
          </a:p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5 x 2.5” SSD</a:t>
            </a:r>
            <a:r>
              <a:rPr lang="zh-CN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專用埠</a:t>
            </a:r>
            <a:endParaRPr lang="en-US" altLang="zh-TW" sz="20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AMD Ryzen 7 3700X </a:t>
            </a:r>
            <a:r>
              <a:rPr lang="en-US" altLang="zh-TW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8</a:t>
            </a:r>
            <a:r>
              <a:rPr lang="zh-CN" altLang="en-US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核心</a:t>
            </a:r>
            <a:r>
              <a:rPr lang="en-US" altLang="zh-CN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/16</a:t>
            </a:r>
            <a:r>
              <a:rPr lang="zh-TW" altLang="en-US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執行緒</a:t>
            </a:r>
            <a:r>
              <a:rPr lang="en-US" altLang="zh-TW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3.6GHz </a:t>
            </a:r>
            <a:r>
              <a:rPr lang="zh-CN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處理器，最大突頻至 </a:t>
            </a:r>
            <a:r>
              <a:rPr lang="en-US" altLang="zh-CN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4.4GHz</a:t>
            </a:r>
          </a:p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32GB DDR4 </a:t>
            </a: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記憶體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(16GB x2)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，可擴充至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128GB (32GB x4)</a:t>
            </a:r>
            <a:endParaRPr lang="en-US" altLang="zh-CN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10GbE SFP+, 2 x 10GBASE-T</a:t>
            </a:r>
            <a:r>
              <a:rPr lang="en-US" altLang="zh-CN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</a:t>
            </a:r>
          </a:p>
          <a:p>
            <a:pPr marL="96520">
              <a:buClr>
                <a:srgbClr val="00B0F0"/>
              </a:buClr>
              <a:buSzPct val="70000"/>
            </a:pPr>
            <a:r>
              <a:rPr lang="en-US" altLang="zh-CN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      2 x 1GbE </a:t>
            </a:r>
            <a:r>
              <a:rPr lang="zh-CN" altLang="en-US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endParaRPr lang="en-US" altLang="zh-CN" sz="20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6" name="圖片 5" descr="一張含有 電腦 的圖片&#10;&#10;自動產生的描述">
            <a:extLst>
              <a:ext uri="{FF2B5EF4-FFF2-40B4-BE49-F238E27FC236}">
                <a16:creationId xmlns:a16="http://schemas.microsoft.com/office/drawing/2014/main" id="{9BF9E9B2-DA25-4040-8904-5757AC092E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598" b="36326"/>
          <a:stretch/>
        </p:blipFill>
        <p:spPr>
          <a:xfrm>
            <a:off x="310166" y="3206430"/>
            <a:ext cx="5476447" cy="961289"/>
          </a:xfrm>
          <a:prstGeom prst="rect">
            <a:avLst/>
          </a:prstGeom>
        </p:spPr>
      </p:pic>
      <p:pic>
        <p:nvPicPr>
          <p:cNvPr id="8" name="圖片 7" descr="一張含有 坐, 螢幕, 膝上型電腦, 電腦 的圖片&#10;&#10;自動產生的描述">
            <a:extLst>
              <a:ext uri="{FF2B5EF4-FFF2-40B4-BE49-F238E27FC236}">
                <a16:creationId xmlns:a16="http://schemas.microsoft.com/office/drawing/2014/main" id="{F3A38916-4650-4C7E-9DE0-00C8C801EB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765" b="36159"/>
          <a:stretch/>
        </p:blipFill>
        <p:spPr>
          <a:xfrm>
            <a:off x="310166" y="2125573"/>
            <a:ext cx="5476447" cy="961289"/>
          </a:xfrm>
          <a:prstGeom prst="rect">
            <a:avLst/>
          </a:prstGeom>
        </p:spPr>
      </p:pic>
      <p:sp>
        <p:nvSpPr>
          <p:cNvPr id="18" name="矩形 17" hidden="1">
            <a:extLst>
              <a:ext uri="{FF2B5EF4-FFF2-40B4-BE49-F238E27FC236}">
                <a16:creationId xmlns:a16="http://schemas.microsoft.com/office/drawing/2014/main" id="{157126A3-0D4B-45E0-B1DE-7461C62EFF68}"/>
              </a:ext>
            </a:extLst>
          </p:cNvPr>
          <p:cNvSpPr/>
          <p:nvPr/>
        </p:nvSpPr>
        <p:spPr>
          <a:xfrm>
            <a:off x="5876160" y="2563441"/>
            <a:ext cx="47939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6520">
              <a:buClr>
                <a:srgbClr val="EB6100"/>
              </a:buClr>
              <a:buSzPts val="2800"/>
            </a:pPr>
            <a:r>
              <a:rPr lang="en-US" altLang="zh-TW" sz="4000" b="1">
                <a:solidFill>
                  <a:srgbClr val="FFFFFF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TS-h977XU-RP-3700X-</a:t>
            </a:r>
            <a:r>
              <a:rPr lang="en-US" altLang="zh-TW" sz="4000" b="1">
                <a:solidFill>
                  <a:srgbClr val="00FFFF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32G</a:t>
            </a:r>
          </a:p>
        </p:txBody>
      </p:sp>
      <p:pic>
        <p:nvPicPr>
          <p:cNvPr id="4" name="圖片 3" descr="一張含有 桌 的圖片&#10;&#10;自動產生的描述">
            <a:extLst>
              <a:ext uri="{FF2B5EF4-FFF2-40B4-BE49-F238E27FC236}">
                <a16:creationId xmlns:a16="http://schemas.microsoft.com/office/drawing/2014/main" id="{D0101987-C1B9-45FF-A7F9-C44DF0535C9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40" y="3771139"/>
            <a:ext cx="5423864" cy="3389915"/>
          </a:xfrm>
          <a:prstGeom prst="rect">
            <a:avLst/>
          </a:prstGeom>
        </p:spPr>
      </p:pic>
      <p:pic>
        <p:nvPicPr>
          <p:cNvPr id="12" name="圖片 11" descr="一張含有 畫畫, 標誌 的圖片&#10;&#10;自動產生的描述">
            <a:extLst>
              <a:ext uri="{FF2B5EF4-FFF2-40B4-BE49-F238E27FC236}">
                <a16:creationId xmlns:a16="http://schemas.microsoft.com/office/drawing/2014/main" id="{08735CDA-3281-4D80-B3BD-5B30A81D909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749" y="1601472"/>
            <a:ext cx="917864" cy="813839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3A1AA09F-EBD9-C642-B6C2-4B944E3230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2037" y="1612084"/>
            <a:ext cx="982596" cy="471646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0B880668-0454-0740-A03B-803E594522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21857" y="1587816"/>
            <a:ext cx="589558" cy="51095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2BD15371-8E58-0E4D-BABE-AB67B492A8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8639" y="1542342"/>
            <a:ext cx="530602" cy="589558"/>
          </a:xfrm>
          <a:prstGeom prst="rect">
            <a:avLst/>
          </a:prstGeom>
        </p:spPr>
      </p:pic>
      <p:pic>
        <p:nvPicPr>
          <p:cNvPr id="21" name="圖片 20" descr="一張含有 畫畫, 盤 的圖片&#10;&#10;自動產生的描述">
            <a:extLst>
              <a:ext uri="{FF2B5EF4-FFF2-40B4-BE49-F238E27FC236}">
                <a16:creationId xmlns:a16="http://schemas.microsoft.com/office/drawing/2014/main" id="{DDC90F63-FE32-4A46-ABAE-E305C2877EE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437" y="1862768"/>
            <a:ext cx="1605067" cy="47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35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群組 26">
            <a:extLst>
              <a:ext uri="{FF2B5EF4-FFF2-40B4-BE49-F238E27FC236}">
                <a16:creationId xmlns:a16="http://schemas.microsoft.com/office/drawing/2014/main" id="{5CA73F34-80D2-41E2-9829-F5C5341B47AC}"/>
              </a:ext>
            </a:extLst>
          </p:cNvPr>
          <p:cNvGrpSpPr/>
          <p:nvPr/>
        </p:nvGrpSpPr>
        <p:grpSpPr>
          <a:xfrm>
            <a:off x="8258104" y="1710212"/>
            <a:ext cx="3431349" cy="4515547"/>
            <a:chOff x="272088" y="1547562"/>
            <a:chExt cx="3680787" cy="4515547"/>
          </a:xfrm>
        </p:grpSpPr>
        <p:pic>
          <p:nvPicPr>
            <p:cNvPr id="28" name="圖形 27">
              <a:extLst>
                <a:ext uri="{FF2B5EF4-FFF2-40B4-BE49-F238E27FC236}">
                  <a16:creationId xmlns:a16="http://schemas.microsoft.com/office/drawing/2014/main" id="{57669234-97A1-4962-ACAF-98950F51B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2088" y="1547562"/>
              <a:ext cx="3680787" cy="1337027"/>
            </a:xfrm>
            <a:prstGeom prst="rect">
              <a:avLst/>
            </a:prstGeom>
          </p:spPr>
        </p:pic>
        <p:pic>
          <p:nvPicPr>
            <p:cNvPr id="29" name="圖形 28">
              <a:extLst>
                <a:ext uri="{FF2B5EF4-FFF2-40B4-BE49-F238E27FC236}">
                  <a16:creationId xmlns:a16="http://schemas.microsoft.com/office/drawing/2014/main" id="{B37A1C89-74B7-4BF4-86B4-45C2D81A7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2088" y="3109108"/>
              <a:ext cx="3680787" cy="1337027"/>
            </a:xfrm>
            <a:prstGeom prst="rect">
              <a:avLst/>
            </a:prstGeom>
          </p:spPr>
        </p:pic>
        <p:pic>
          <p:nvPicPr>
            <p:cNvPr id="30" name="圖形 29">
              <a:extLst>
                <a:ext uri="{FF2B5EF4-FFF2-40B4-BE49-F238E27FC236}">
                  <a16:creationId xmlns:a16="http://schemas.microsoft.com/office/drawing/2014/main" id="{1C459C32-D1EB-4F60-8339-C9607FDEE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2088" y="4726082"/>
              <a:ext cx="3680787" cy="1337027"/>
            </a:xfrm>
            <a:prstGeom prst="rect">
              <a:avLst/>
            </a:prstGeom>
          </p:spPr>
        </p:pic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3E6C7A30-665D-4B10-B96B-3366F1B4E26D}"/>
              </a:ext>
            </a:extLst>
          </p:cNvPr>
          <p:cNvGrpSpPr/>
          <p:nvPr/>
        </p:nvGrpSpPr>
        <p:grpSpPr>
          <a:xfrm>
            <a:off x="502547" y="1710212"/>
            <a:ext cx="3501385" cy="4515547"/>
            <a:chOff x="272088" y="1547562"/>
            <a:chExt cx="3680787" cy="4515547"/>
          </a:xfrm>
        </p:grpSpPr>
        <p:pic>
          <p:nvPicPr>
            <p:cNvPr id="2" name="圖形 1">
              <a:extLst>
                <a:ext uri="{FF2B5EF4-FFF2-40B4-BE49-F238E27FC236}">
                  <a16:creationId xmlns:a16="http://schemas.microsoft.com/office/drawing/2014/main" id="{7FBA60C4-BE6E-4F27-A50E-4EE9BB46D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2088" y="1547562"/>
              <a:ext cx="3680787" cy="1337027"/>
            </a:xfrm>
            <a:prstGeom prst="rect">
              <a:avLst/>
            </a:prstGeom>
          </p:spPr>
        </p:pic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C27A1228-83C9-4100-B707-FE076DF97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2088" y="3109108"/>
              <a:ext cx="3680787" cy="1337027"/>
            </a:xfrm>
            <a:prstGeom prst="rect">
              <a:avLst/>
            </a:prstGeom>
          </p:spPr>
        </p:pic>
        <p:pic>
          <p:nvPicPr>
            <p:cNvPr id="26" name="圖形 25">
              <a:extLst>
                <a:ext uri="{FF2B5EF4-FFF2-40B4-BE49-F238E27FC236}">
                  <a16:creationId xmlns:a16="http://schemas.microsoft.com/office/drawing/2014/main" id="{C4D36908-EAB0-4CBB-8B78-976F14A53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2088" y="4726082"/>
              <a:ext cx="3680787" cy="1337027"/>
            </a:xfrm>
            <a:prstGeom prst="rect">
              <a:avLst/>
            </a:prstGeom>
          </p:spPr>
        </p:pic>
      </p:grpSp>
      <p:sp>
        <p:nvSpPr>
          <p:cNvPr id="23" name="Title 1" hidden="1">
            <a:extLst>
              <a:ext uri="{FF2B5EF4-FFF2-40B4-BE49-F238E27FC236}">
                <a16:creationId xmlns:a16="http://schemas.microsoft.com/office/drawing/2014/main" id="{EFD7B864-23D3-4102-9407-E5BD1601EDCF}"/>
              </a:ext>
            </a:extLst>
          </p:cNvPr>
          <p:cNvSpPr txBox="1">
            <a:spLocks/>
          </p:cNvSpPr>
          <p:nvPr/>
        </p:nvSpPr>
        <p:spPr>
          <a:xfrm>
            <a:off x="282633" y="182881"/>
            <a:ext cx="11554691" cy="980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QTS hero: </a:t>
            </a:r>
            <a:r>
              <a:rPr lang="en-US" altLang="zh-TW" b="1">
                <a:solidFill>
                  <a:srgbClr val="FFDA2A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Unified Hybrid Storage</a:t>
            </a:r>
            <a:endParaRPr lang="zh-TW" altLang="en-US" b="1">
              <a:solidFill>
                <a:srgbClr val="FFDA2A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71C51000-EB27-47E3-AA3B-977F4FE8136F}"/>
              </a:ext>
            </a:extLst>
          </p:cNvPr>
          <p:cNvSpPr txBox="1"/>
          <p:nvPr/>
        </p:nvSpPr>
        <p:spPr>
          <a:xfrm>
            <a:off x="1084544" y="3657028"/>
            <a:ext cx="25336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雲服務就緒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66ED0F45-A135-4573-BF54-4F7C7E874ABC}"/>
              </a:ext>
            </a:extLst>
          </p:cNvPr>
          <p:cNvSpPr txBox="1"/>
          <p:nvPr/>
        </p:nvSpPr>
        <p:spPr>
          <a:xfrm>
            <a:off x="1084544" y="2089216"/>
            <a:ext cx="25336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資料自我修復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F086C373-1C00-4026-B4D2-821EA7052902}"/>
              </a:ext>
            </a:extLst>
          </p:cNvPr>
          <p:cNvSpPr txBox="1"/>
          <p:nvPr/>
        </p:nvSpPr>
        <p:spPr>
          <a:xfrm>
            <a:off x="1084544" y="5282975"/>
            <a:ext cx="25336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虛擬化就緒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0427CCA0-54EC-471D-BC8E-D79D830BA272}"/>
              </a:ext>
            </a:extLst>
          </p:cNvPr>
          <p:cNvSpPr txBox="1"/>
          <p:nvPr/>
        </p:nvSpPr>
        <p:spPr>
          <a:xfrm>
            <a:off x="8413704" y="3665334"/>
            <a:ext cx="25336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快閃優化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A8B92F35-1027-4894-BF58-BED06ABB390F}"/>
              </a:ext>
            </a:extLst>
          </p:cNvPr>
          <p:cNvSpPr txBox="1"/>
          <p:nvPr/>
        </p:nvSpPr>
        <p:spPr>
          <a:xfrm>
            <a:off x="8413704" y="2097522"/>
            <a:ext cx="25336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整合型儲存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B54AF36D-CB32-4280-9477-AFAFA29E86E4}"/>
              </a:ext>
            </a:extLst>
          </p:cNvPr>
          <p:cNvSpPr txBox="1"/>
          <p:nvPr/>
        </p:nvSpPr>
        <p:spPr>
          <a:xfrm>
            <a:off x="8413704" y="5291281"/>
            <a:ext cx="25336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65536</a:t>
            </a:r>
            <a:r>
              <a:rPr lang="zh-TW" altLang="en-US" sz="2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快照</a:t>
            </a:r>
          </a:p>
        </p:txBody>
      </p:sp>
      <p:pic>
        <p:nvPicPr>
          <p:cNvPr id="39" name="圖片 27">
            <a:extLst>
              <a:ext uri="{FF2B5EF4-FFF2-40B4-BE49-F238E27FC236}">
                <a16:creationId xmlns:a16="http://schemas.microsoft.com/office/drawing/2014/main" id="{8CA977B9-8D04-42B4-BC7F-1C7FD4A85E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604" r="2830" b="20539"/>
          <a:stretch/>
        </p:blipFill>
        <p:spPr>
          <a:xfrm>
            <a:off x="3316859" y="2468232"/>
            <a:ext cx="5419039" cy="1877739"/>
          </a:xfrm>
          <a:prstGeom prst="rect">
            <a:avLst/>
          </a:prstGeom>
        </p:spPr>
      </p:pic>
      <p:sp>
        <p:nvSpPr>
          <p:cNvPr id="40" name="Rectangle 24">
            <a:extLst>
              <a:ext uri="{FF2B5EF4-FFF2-40B4-BE49-F238E27FC236}">
                <a16:creationId xmlns:a16="http://schemas.microsoft.com/office/drawing/2014/main" id="{9C7E0B85-C2D3-4DBE-8079-774CFAED85AD}"/>
              </a:ext>
            </a:extLst>
          </p:cNvPr>
          <p:cNvSpPr/>
          <p:nvPr/>
        </p:nvSpPr>
        <p:spPr>
          <a:xfrm>
            <a:off x="4336629" y="1291929"/>
            <a:ext cx="3673990" cy="1200329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36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最經濟實惠的</a:t>
            </a:r>
            <a:endParaRPr lang="en-US" altLang="zh-CN">
              <a:solidFill>
                <a:schemeClr val="bg1"/>
              </a:solidFill>
              <a:effectLst/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>
              <a:defRPr/>
            </a:pPr>
            <a:r>
              <a:rPr lang="zh-CN" altLang="en-US" sz="36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混合型儲存系統</a:t>
            </a:r>
            <a:endParaRPr lang="zh-CN">
              <a:solidFill>
                <a:schemeClr val="bg1"/>
              </a:solidFill>
              <a:effectLst/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41" name="Group 18">
            <a:extLst>
              <a:ext uri="{FF2B5EF4-FFF2-40B4-BE49-F238E27FC236}">
                <a16:creationId xmlns:a16="http://schemas.microsoft.com/office/drawing/2014/main" id="{A1FAE9E1-C14E-44C6-BE7A-FD6B7290460C}"/>
              </a:ext>
            </a:extLst>
          </p:cNvPr>
          <p:cNvGrpSpPr>
            <a:grpSpLocks/>
          </p:cNvGrpSpPr>
          <p:nvPr/>
        </p:nvGrpSpPr>
        <p:grpSpPr bwMode="auto">
          <a:xfrm>
            <a:off x="5701874" y="3976749"/>
            <a:ext cx="1178982" cy="1030817"/>
            <a:chOff x="5650814" y="4210674"/>
            <a:chExt cx="952138" cy="832068"/>
          </a:xfrm>
        </p:grpSpPr>
        <p:grpSp>
          <p:nvGrpSpPr>
            <p:cNvPr id="42" name="Group 105">
              <a:extLst>
                <a:ext uri="{FF2B5EF4-FFF2-40B4-BE49-F238E27FC236}">
                  <a16:creationId xmlns:a16="http://schemas.microsoft.com/office/drawing/2014/main" id="{2253CA48-734B-4470-9695-61DDC45B9A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50814" y="4210674"/>
              <a:ext cx="823935" cy="832068"/>
              <a:chOff x="5650812" y="4210674"/>
              <a:chExt cx="921468" cy="771075"/>
            </a:xfrm>
          </p:grpSpPr>
          <p:sp>
            <p:nvSpPr>
              <p:cNvPr id="44" name="Rounded Rectangle 67">
                <a:extLst>
                  <a:ext uri="{FF2B5EF4-FFF2-40B4-BE49-F238E27FC236}">
                    <a16:creationId xmlns:a16="http://schemas.microsoft.com/office/drawing/2014/main" id="{15DE1E63-13FC-4F5A-AA2A-CEFC6CC38D5C}"/>
                  </a:ext>
                </a:extLst>
              </p:cNvPr>
              <p:cNvSpPr/>
              <p:nvPr/>
            </p:nvSpPr>
            <p:spPr bwMode="gray">
              <a:xfrm>
                <a:off x="5650812" y="4210674"/>
                <a:ext cx="921468" cy="771075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n w="12700"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90000"/>
                  </a:lnSpc>
                  <a:defRPr/>
                </a:pPr>
                <a:endParaRPr lang="zh-TW" altLang="en-US" sz="1867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" name="Rounded Rectangle 64">
                <a:extLst>
                  <a:ext uri="{FF2B5EF4-FFF2-40B4-BE49-F238E27FC236}">
                    <a16:creationId xmlns:a16="http://schemas.microsoft.com/office/drawing/2014/main" id="{98C62FDB-A052-4544-A921-EE6C6D3D3371}"/>
                  </a:ext>
                </a:extLst>
              </p:cNvPr>
              <p:cNvSpPr/>
              <p:nvPr/>
            </p:nvSpPr>
            <p:spPr bwMode="gray">
              <a:xfrm>
                <a:off x="5700518" y="4251840"/>
                <a:ext cx="829703" cy="695076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2">
                      <a:lumMod val="85000"/>
                      <a:lumOff val="15000"/>
                    </a:schemeClr>
                  </a:gs>
                  <a:gs pos="100000">
                    <a:schemeClr val="tx2"/>
                  </a:gs>
                </a:gsLst>
                <a:lin ang="16200000" scaled="1"/>
                <a:tileRect/>
              </a:gra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tabLst>
                    <a:tab pos="154505" algn="l"/>
                  </a:tabLst>
                  <a:defRPr/>
                </a:pPr>
                <a:r>
                  <a:rPr lang="en-US" altLang="zh-TW" sz="2133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新細明體" charset="0"/>
                    <a:sym typeface="Arial" panose="020B0604020202020204" pitchFamily="34" charset="0"/>
                  </a:rPr>
                  <a:t>Unified</a:t>
                </a:r>
                <a:endParaRPr lang="en-US" altLang="zh-TW" sz="24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新細明體" charset="0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43" name="Picture 20">
              <a:extLst>
                <a:ext uri="{FF2B5EF4-FFF2-40B4-BE49-F238E27FC236}">
                  <a16:creationId xmlns:a16="http://schemas.microsoft.com/office/drawing/2014/main" id="{A1682E75-C17B-44B4-9311-256E4CE2F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8142" y="4578683"/>
              <a:ext cx="384810" cy="433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標題 2">
            <a:extLst>
              <a:ext uri="{FF2B5EF4-FFF2-40B4-BE49-F238E27FC236}">
                <a16:creationId xmlns:a16="http://schemas.microsoft.com/office/drawing/2014/main" id="{5FE84C67-525C-44D0-81B7-CA4F0A8792C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QuTS hero: </a:t>
            </a:r>
            <a:r>
              <a:rPr lang="en-US" altLang="zh-TW">
                <a:solidFill>
                  <a:srgbClr val="FFD41D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Unified Hybrid Storage</a:t>
            </a: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7A0DDA8A-67CD-4FF0-A556-A6BD3F3180B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60820" y="5143759"/>
            <a:ext cx="780699" cy="472169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0DA5BC24-CC85-4907-9C4B-8CE1E7DBA5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77405" y="5943919"/>
            <a:ext cx="1773380" cy="281840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E659DED9-FC6A-4A6B-B62B-A37EEDD96AB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36913" y="5909553"/>
            <a:ext cx="1685297" cy="357445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FFB11FB5-DF65-4A15-A27F-DABE6BB2CB5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150155" y="5198648"/>
            <a:ext cx="970578" cy="307011"/>
          </a:xfrm>
          <a:prstGeom prst="rect">
            <a:avLst/>
          </a:prstGeom>
        </p:spPr>
      </p:pic>
      <p:pic>
        <p:nvPicPr>
          <p:cNvPr id="9" name="圖片 8" descr="一張含有 畫畫, 時鐘, 標誌 的圖片&#10;&#10;自動產生的描述">
            <a:extLst>
              <a:ext uri="{FF2B5EF4-FFF2-40B4-BE49-F238E27FC236}">
                <a16:creationId xmlns:a16="http://schemas.microsoft.com/office/drawing/2014/main" id="{137ACCBF-AA65-4F3E-8831-82C8A9C92C9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7689" y="5220113"/>
            <a:ext cx="1137178" cy="254183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ACF26C54-D13C-4670-BD41-232CA23C12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220510" y="5086538"/>
            <a:ext cx="722165" cy="51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15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 hidden="1">
            <a:extLst>
              <a:ext uri="{FF2B5EF4-FFF2-40B4-BE49-F238E27FC236}">
                <a16:creationId xmlns:a16="http://schemas.microsoft.com/office/drawing/2014/main" id="{E7CDA6F9-A658-4D5B-AC58-594268D95336}"/>
              </a:ext>
            </a:extLst>
          </p:cNvPr>
          <p:cNvSpPr/>
          <p:nvPr/>
        </p:nvSpPr>
        <p:spPr>
          <a:xfrm>
            <a:off x="284700" y="1175426"/>
            <a:ext cx="11605719" cy="5423215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28575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" name="圖形 27">
            <a:extLst>
              <a:ext uri="{FF2B5EF4-FFF2-40B4-BE49-F238E27FC236}">
                <a16:creationId xmlns:a16="http://schemas.microsoft.com/office/drawing/2014/main" id="{A188155A-B6F6-45BF-97FF-EC6C50F5C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4630" y="1325563"/>
            <a:ext cx="6189556" cy="4485689"/>
          </a:xfrm>
          <a:prstGeom prst="rect">
            <a:avLst/>
          </a:prstGeom>
        </p:spPr>
      </p:pic>
      <p:pic>
        <p:nvPicPr>
          <p:cNvPr id="73" name="圖形 72">
            <a:extLst>
              <a:ext uri="{FF2B5EF4-FFF2-40B4-BE49-F238E27FC236}">
                <a16:creationId xmlns:a16="http://schemas.microsoft.com/office/drawing/2014/main" id="{E2E4FEDB-0762-4571-B9AB-9F4BE0456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18329" y="1661900"/>
            <a:ext cx="5906728" cy="428071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74232D1-9ECE-4B22-8431-F226A02B4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兼具多元應用程式和融合商務服務的架構</a:t>
            </a:r>
          </a:p>
        </p:txBody>
      </p:sp>
      <p:sp>
        <p:nvSpPr>
          <p:cNvPr id="4" name="Rounded Rectangle 28">
            <a:extLst>
              <a:ext uri="{FF2B5EF4-FFF2-40B4-BE49-F238E27FC236}">
                <a16:creationId xmlns:a16="http://schemas.microsoft.com/office/drawing/2014/main" id="{E050C250-AE21-4D49-A814-D80050F9E113}"/>
              </a:ext>
            </a:extLst>
          </p:cNvPr>
          <p:cNvSpPr/>
          <p:nvPr/>
        </p:nvSpPr>
        <p:spPr bwMode="auto">
          <a:xfrm>
            <a:off x="8074056" y="2107657"/>
            <a:ext cx="1526400" cy="1084800"/>
          </a:xfrm>
          <a:prstGeom prst="roundRect">
            <a:avLst/>
          </a:prstGeom>
          <a:solidFill>
            <a:schemeClr val="bg1"/>
          </a:solidFill>
          <a:ln>
            <a:gradFill>
              <a:gsLst>
                <a:gs pos="0">
                  <a:srgbClr val="4CCDD2"/>
                </a:gs>
                <a:gs pos="100000">
                  <a:srgbClr val="6DFFA8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 sz="1333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" name="Rounded Rectangle 29">
            <a:extLst>
              <a:ext uri="{FF2B5EF4-FFF2-40B4-BE49-F238E27FC236}">
                <a16:creationId xmlns:a16="http://schemas.microsoft.com/office/drawing/2014/main" id="{AADDAE82-A457-482B-B715-433206760FCB}"/>
              </a:ext>
            </a:extLst>
          </p:cNvPr>
          <p:cNvSpPr/>
          <p:nvPr/>
        </p:nvSpPr>
        <p:spPr bwMode="auto">
          <a:xfrm>
            <a:off x="6477968" y="2107657"/>
            <a:ext cx="1526400" cy="1084800"/>
          </a:xfrm>
          <a:prstGeom prst="roundRect">
            <a:avLst/>
          </a:prstGeom>
          <a:solidFill>
            <a:schemeClr val="bg1"/>
          </a:solidFill>
          <a:ln>
            <a:gradFill>
              <a:gsLst>
                <a:gs pos="0">
                  <a:srgbClr val="4CCDD2"/>
                </a:gs>
                <a:gs pos="100000">
                  <a:srgbClr val="6DFFA8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 sz="1333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36ED3537-7A75-40EA-9931-9F44C6FBDD34}"/>
              </a:ext>
            </a:extLst>
          </p:cNvPr>
          <p:cNvSpPr/>
          <p:nvPr/>
        </p:nvSpPr>
        <p:spPr bwMode="auto">
          <a:xfrm>
            <a:off x="6477968" y="3368159"/>
            <a:ext cx="1526400" cy="1084800"/>
          </a:xfrm>
          <a:prstGeom prst="roundRect">
            <a:avLst/>
          </a:prstGeom>
          <a:solidFill>
            <a:schemeClr val="bg1"/>
          </a:solidFill>
          <a:ln>
            <a:gradFill>
              <a:gsLst>
                <a:gs pos="0">
                  <a:srgbClr val="4CCDD2"/>
                </a:gs>
                <a:gs pos="100000">
                  <a:srgbClr val="6DFFA8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 sz="1333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Rounded Rectangle 97">
            <a:extLst>
              <a:ext uri="{FF2B5EF4-FFF2-40B4-BE49-F238E27FC236}">
                <a16:creationId xmlns:a16="http://schemas.microsoft.com/office/drawing/2014/main" id="{A7806742-37E0-4A67-82A0-E9784995DDDD}"/>
              </a:ext>
            </a:extLst>
          </p:cNvPr>
          <p:cNvSpPr/>
          <p:nvPr/>
        </p:nvSpPr>
        <p:spPr bwMode="auto">
          <a:xfrm>
            <a:off x="8074057" y="3368159"/>
            <a:ext cx="1526400" cy="1084800"/>
          </a:xfrm>
          <a:prstGeom prst="roundRect">
            <a:avLst/>
          </a:prstGeom>
          <a:solidFill>
            <a:schemeClr val="bg1"/>
          </a:solidFill>
          <a:ln>
            <a:gradFill>
              <a:gsLst>
                <a:gs pos="0">
                  <a:srgbClr val="4CCDD2"/>
                </a:gs>
                <a:gs pos="100000">
                  <a:srgbClr val="6DFFA8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 sz="1333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Rounded Rectangle 98">
            <a:extLst>
              <a:ext uri="{FF2B5EF4-FFF2-40B4-BE49-F238E27FC236}">
                <a16:creationId xmlns:a16="http://schemas.microsoft.com/office/drawing/2014/main" id="{975E785C-5E44-415D-9053-D297C7762F62}"/>
              </a:ext>
            </a:extLst>
          </p:cNvPr>
          <p:cNvSpPr/>
          <p:nvPr/>
        </p:nvSpPr>
        <p:spPr bwMode="auto">
          <a:xfrm>
            <a:off x="9658784" y="3372864"/>
            <a:ext cx="1526400" cy="1084800"/>
          </a:xfrm>
          <a:prstGeom prst="roundRect">
            <a:avLst/>
          </a:prstGeom>
          <a:solidFill>
            <a:schemeClr val="bg1"/>
          </a:solidFill>
          <a:ln>
            <a:gradFill>
              <a:gsLst>
                <a:gs pos="0">
                  <a:srgbClr val="4CCDD2"/>
                </a:gs>
                <a:gs pos="100000">
                  <a:srgbClr val="6DFFA8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 sz="1333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3" name="Group 43">
            <a:extLst>
              <a:ext uri="{FF2B5EF4-FFF2-40B4-BE49-F238E27FC236}">
                <a16:creationId xmlns:a16="http://schemas.microsoft.com/office/drawing/2014/main" id="{6B6B5032-D571-4DA7-B2E4-DD8090996B9D}"/>
              </a:ext>
            </a:extLst>
          </p:cNvPr>
          <p:cNvGrpSpPr>
            <a:grpSpLocks/>
          </p:cNvGrpSpPr>
          <p:nvPr/>
        </p:nvGrpSpPr>
        <p:grpSpPr bwMode="auto">
          <a:xfrm>
            <a:off x="8166855" y="2225607"/>
            <a:ext cx="1335827" cy="523414"/>
            <a:chOff x="8264112" y="1884231"/>
            <a:chExt cx="1577073" cy="590927"/>
          </a:xfrm>
        </p:grpSpPr>
        <p:pic>
          <p:nvPicPr>
            <p:cNvPr id="65" name="Picture 44">
              <a:extLst>
                <a:ext uri="{FF2B5EF4-FFF2-40B4-BE49-F238E27FC236}">
                  <a16:creationId xmlns:a16="http://schemas.microsoft.com/office/drawing/2014/main" id="{F8EA73F3-18EB-4891-9787-3BC235FED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6871" y="1884231"/>
              <a:ext cx="1490016" cy="22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45">
              <a:extLst>
                <a:ext uri="{FF2B5EF4-FFF2-40B4-BE49-F238E27FC236}">
                  <a16:creationId xmlns:a16="http://schemas.microsoft.com/office/drawing/2014/main" id="{59ACDD28-D9B4-4F9B-960D-3194E7230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4112" y="2138382"/>
              <a:ext cx="1577073" cy="336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Box 24">
            <a:extLst>
              <a:ext uri="{FF2B5EF4-FFF2-40B4-BE49-F238E27FC236}">
                <a16:creationId xmlns:a16="http://schemas.microsoft.com/office/drawing/2014/main" id="{5C25B616-AF82-4280-BD0C-5CCDE6739FEE}"/>
              </a:ext>
            </a:extLst>
          </p:cNvPr>
          <p:cNvSpPr txBox="1"/>
          <p:nvPr/>
        </p:nvSpPr>
        <p:spPr bwMode="auto">
          <a:xfrm>
            <a:off x="7390204" y="2116973"/>
            <a:ext cx="461986" cy="24622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FILE</a:t>
            </a:r>
          </a:p>
        </p:txBody>
      </p:sp>
      <p:sp>
        <p:nvSpPr>
          <p:cNvPr id="15" name="TextBox 25">
            <a:extLst>
              <a:ext uri="{FF2B5EF4-FFF2-40B4-BE49-F238E27FC236}">
                <a16:creationId xmlns:a16="http://schemas.microsoft.com/office/drawing/2014/main" id="{43073C77-661C-4D18-9006-8085C77625E1}"/>
              </a:ext>
            </a:extLst>
          </p:cNvPr>
          <p:cNvSpPr txBox="1"/>
          <p:nvPr/>
        </p:nvSpPr>
        <p:spPr bwMode="auto">
          <a:xfrm>
            <a:off x="6589984" y="2109413"/>
            <a:ext cx="641521" cy="24622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BLOCK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37C703B5-04F9-4DBD-9F76-2AFFE8877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5351" y="2396800"/>
            <a:ext cx="498603" cy="331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FD61B6A-F1CD-4A3E-845B-75836C156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6799" y="2334836"/>
            <a:ext cx="329422" cy="407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42">
            <a:extLst>
              <a:ext uri="{FF2B5EF4-FFF2-40B4-BE49-F238E27FC236}">
                <a16:creationId xmlns:a16="http://schemas.microsoft.com/office/drawing/2014/main" id="{99109AB9-7B1E-40EE-85CB-8DFD8E34A9AF}"/>
              </a:ext>
            </a:extLst>
          </p:cNvPr>
          <p:cNvGrpSpPr>
            <a:grpSpLocks/>
          </p:cNvGrpSpPr>
          <p:nvPr/>
        </p:nvGrpSpPr>
        <p:grpSpPr bwMode="auto">
          <a:xfrm>
            <a:off x="6721989" y="3578167"/>
            <a:ext cx="1052793" cy="434634"/>
            <a:chOff x="6819237" y="3236795"/>
            <a:chExt cx="1629015" cy="672802"/>
          </a:xfrm>
        </p:grpSpPr>
        <p:sp>
          <p:nvSpPr>
            <p:cNvPr id="51" name="Right Arrow 43">
              <a:extLst>
                <a:ext uri="{FF2B5EF4-FFF2-40B4-BE49-F238E27FC236}">
                  <a16:creationId xmlns:a16="http://schemas.microsoft.com/office/drawing/2014/main" id="{AA0F8FC3-E07E-4079-AF21-3B6B5A1C5EC2}"/>
                </a:ext>
              </a:extLst>
            </p:cNvPr>
            <p:cNvSpPr/>
            <p:nvPr/>
          </p:nvSpPr>
          <p:spPr>
            <a:xfrm>
              <a:off x="7871924" y="3510584"/>
              <a:ext cx="196006" cy="136214"/>
            </a:xfrm>
            <a:prstGeom prst="rightArrow">
              <a:avLst>
                <a:gd name="adj1" fmla="val 72635"/>
                <a:gd name="adj2" fmla="val 56944"/>
              </a:avLst>
            </a:prstGeom>
            <a:solidFill>
              <a:schemeClr val="tx2"/>
            </a:solidFill>
            <a:ln w="57150"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TW" altLang="en-US" sz="1333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52" name="Group 44">
              <a:extLst>
                <a:ext uri="{FF2B5EF4-FFF2-40B4-BE49-F238E27FC236}">
                  <a16:creationId xmlns:a16="http://schemas.microsoft.com/office/drawing/2014/main" id="{D961EDDE-965F-4201-BF07-DE56A2F1B3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19237" y="3311837"/>
              <a:ext cx="461936" cy="537321"/>
              <a:chOff x="6819237" y="3311837"/>
              <a:chExt cx="461936" cy="537321"/>
            </a:xfrm>
          </p:grpSpPr>
          <p:pic>
            <p:nvPicPr>
              <p:cNvPr id="58" name="Picture 4">
                <a:extLst>
                  <a:ext uri="{FF2B5EF4-FFF2-40B4-BE49-F238E27FC236}">
                    <a16:creationId xmlns:a16="http://schemas.microsoft.com/office/drawing/2014/main" id="{6702506F-0C23-46F4-A446-2A442D79CE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6048" y="3409127"/>
                <a:ext cx="365125" cy="4400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9" name="Group 51">
                <a:extLst>
                  <a:ext uri="{FF2B5EF4-FFF2-40B4-BE49-F238E27FC236}">
                    <a16:creationId xmlns:a16="http://schemas.microsoft.com/office/drawing/2014/main" id="{BC41A5AE-852A-40DF-9DE8-F9A10C09338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67181" y="3359640"/>
                <a:ext cx="229848" cy="359976"/>
                <a:chOff x="6867181" y="3359640"/>
                <a:chExt cx="257850" cy="403834"/>
              </a:xfrm>
            </p:grpSpPr>
            <p:pic>
              <p:nvPicPr>
                <p:cNvPr id="63" name="Picture 4">
                  <a:extLst>
                    <a:ext uri="{FF2B5EF4-FFF2-40B4-BE49-F238E27FC236}">
                      <a16:creationId xmlns:a16="http://schemas.microsoft.com/office/drawing/2014/main" id="{8066A341-591F-4F42-BF12-8363E329660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67181" y="3359640"/>
                  <a:ext cx="45719" cy="4038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4" name="Picture 4">
                  <a:extLst>
                    <a:ext uri="{FF2B5EF4-FFF2-40B4-BE49-F238E27FC236}">
                      <a16:creationId xmlns:a16="http://schemas.microsoft.com/office/drawing/2014/main" id="{13CFABCC-2F50-48E3-ADFA-43DB761DD9C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67181" y="3359640"/>
                  <a:ext cx="257850" cy="457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0" name="Group 52">
                <a:extLst>
                  <a:ext uri="{FF2B5EF4-FFF2-40B4-BE49-F238E27FC236}">
                    <a16:creationId xmlns:a16="http://schemas.microsoft.com/office/drawing/2014/main" id="{66C3CC17-1779-479E-A60B-CFC27B70FC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19237" y="3311837"/>
                <a:ext cx="208574" cy="326660"/>
                <a:chOff x="6819237" y="3311837"/>
                <a:chExt cx="257850" cy="403834"/>
              </a:xfrm>
            </p:grpSpPr>
            <p:pic>
              <p:nvPicPr>
                <p:cNvPr id="61" name="Picture 4">
                  <a:extLst>
                    <a:ext uri="{FF2B5EF4-FFF2-40B4-BE49-F238E27FC236}">
                      <a16:creationId xmlns:a16="http://schemas.microsoft.com/office/drawing/2014/main" id="{A4D8C2A0-7866-4207-B8FD-862A2C74C3C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19237" y="3311837"/>
                  <a:ext cx="45719" cy="4038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" name="Picture 4">
                  <a:extLst>
                    <a:ext uri="{FF2B5EF4-FFF2-40B4-BE49-F238E27FC236}">
                      <a16:creationId xmlns:a16="http://schemas.microsoft.com/office/drawing/2014/main" id="{8B7E358C-440D-41CB-A0F8-46DA84C8E31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19237" y="3311837"/>
                  <a:ext cx="257850" cy="457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53" name="Group 45">
              <a:extLst>
                <a:ext uri="{FF2B5EF4-FFF2-40B4-BE49-F238E27FC236}">
                  <a16:creationId xmlns:a16="http://schemas.microsoft.com/office/drawing/2014/main" id="{20560F7F-AF59-48CF-878B-1FE9B0D64F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82379" y="3277954"/>
              <a:ext cx="365873" cy="604326"/>
              <a:chOff x="8082379" y="3277954"/>
              <a:chExt cx="467049" cy="771443"/>
            </a:xfrm>
          </p:grpSpPr>
          <p:pic>
            <p:nvPicPr>
              <p:cNvPr id="55" name="Picture 3">
                <a:extLst>
                  <a:ext uri="{FF2B5EF4-FFF2-40B4-BE49-F238E27FC236}">
                    <a16:creationId xmlns:a16="http://schemas.microsoft.com/office/drawing/2014/main" id="{54A9FD60-F63C-4896-AEC3-FCDB947914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82379" y="3277954"/>
                <a:ext cx="467049" cy="2575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6" name="Picture 3">
                <a:extLst>
                  <a:ext uri="{FF2B5EF4-FFF2-40B4-BE49-F238E27FC236}">
                    <a16:creationId xmlns:a16="http://schemas.microsoft.com/office/drawing/2014/main" id="{428538E0-61C0-4716-AED7-E5D0C4E77A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82379" y="3534910"/>
                <a:ext cx="467049" cy="2575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" name="Picture 3">
                <a:extLst>
                  <a:ext uri="{FF2B5EF4-FFF2-40B4-BE49-F238E27FC236}">
                    <a16:creationId xmlns:a16="http://schemas.microsoft.com/office/drawing/2014/main" id="{9F2536D2-E497-4F6D-8B0F-CAF04B28C1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82379" y="3791865"/>
                <a:ext cx="467049" cy="2575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4" name="Picture 2">
              <a:extLst>
                <a:ext uri="{FF2B5EF4-FFF2-40B4-BE49-F238E27FC236}">
                  <a16:creationId xmlns:a16="http://schemas.microsoft.com/office/drawing/2014/main" id="{30248208-8561-434C-AE30-002D9B0DB6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7641" y="3236795"/>
              <a:ext cx="544253" cy="672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Rounded Rectangle 106">
            <a:extLst>
              <a:ext uri="{FF2B5EF4-FFF2-40B4-BE49-F238E27FC236}">
                <a16:creationId xmlns:a16="http://schemas.microsoft.com/office/drawing/2014/main" id="{4DDB9AFF-A91A-4775-852F-42CC449CC8D7}"/>
              </a:ext>
            </a:extLst>
          </p:cNvPr>
          <p:cNvSpPr/>
          <p:nvPr/>
        </p:nvSpPr>
        <p:spPr bwMode="auto">
          <a:xfrm>
            <a:off x="8426519" y="3435943"/>
            <a:ext cx="898336" cy="142228"/>
          </a:xfrm>
          <a:prstGeom prst="roundRect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533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20" name="Group 107">
            <a:extLst>
              <a:ext uri="{FF2B5EF4-FFF2-40B4-BE49-F238E27FC236}">
                <a16:creationId xmlns:a16="http://schemas.microsoft.com/office/drawing/2014/main" id="{52E18865-D22E-401E-9637-CCC620988288}"/>
              </a:ext>
            </a:extLst>
          </p:cNvPr>
          <p:cNvGrpSpPr>
            <a:grpSpLocks/>
          </p:cNvGrpSpPr>
          <p:nvPr/>
        </p:nvGrpSpPr>
        <p:grpSpPr bwMode="auto">
          <a:xfrm>
            <a:off x="8104204" y="4090805"/>
            <a:ext cx="1480814" cy="343423"/>
            <a:chOff x="8201461" y="3749429"/>
            <a:chExt cx="1939342" cy="449512"/>
          </a:xfrm>
        </p:grpSpPr>
        <p:grpSp>
          <p:nvGrpSpPr>
            <p:cNvPr id="35" name="Group 119">
              <a:extLst>
                <a:ext uri="{FF2B5EF4-FFF2-40B4-BE49-F238E27FC236}">
                  <a16:creationId xmlns:a16="http://schemas.microsoft.com/office/drawing/2014/main" id="{18E82BCB-18AE-4D13-82A6-EE5D9BD2EA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01461" y="3749429"/>
              <a:ext cx="648036" cy="449512"/>
              <a:chOff x="8201461" y="3749429"/>
              <a:chExt cx="648036" cy="449512"/>
            </a:xfrm>
          </p:grpSpPr>
          <p:grpSp>
            <p:nvGrpSpPr>
              <p:cNvPr id="44" name="Group 121">
                <a:extLst>
                  <a:ext uri="{FF2B5EF4-FFF2-40B4-BE49-F238E27FC236}">
                    <a16:creationId xmlns:a16="http://schemas.microsoft.com/office/drawing/2014/main" id="{AE6A0F6D-7ED6-4429-8794-DD9A8246ED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201461" y="4059246"/>
                <a:ext cx="648036" cy="139695"/>
                <a:chOff x="8201461" y="4059246"/>
                <a:chExt cx="648036" cy="139695"/>
              </a:xfrm>
            </p:grpSpPr>
            <p:sp>
              <p:nvSpPr>
                <p:cNvPr id="49" name="Trapezoid 126">
                  <a:extLst>
                    <a:ext uri="{FF2B5EF4-FFF2-40B4-BE49-F238E27FC236}">
                      <a16:creationId xmlns:a16="http://schemas.microsoft.com/office/drawing/2014/main" id="{B8689983-9411-46C2-B535-C812D7B8705B}"/>
                    </a:ext>
                  </a:extLst>
                </p:cNvPr>
                <p:cNvSpPr/>
                <p:nvPr/>
              </p:nvSpPr>
              <p:spPr>
                <a:xfrm>
                  <a:off x="8201461" y="4059246"/>
                  <a:ext cx="648036" cy="50798"/>
                </a:xfrm>
                <a:prstGeom prst="trapezoid">
                  <a:avLst>
                    <a:gd name="adj" fmla="val 118095"/>
                  </a:avLst>
                </a:prstGeom>
                <a:solidFill>
                  <a:schemeClr val="bg1">
                    <a:lumMod val="85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altLang="zh-TW" sz="1333"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0" name="Rectangle 127">
                  <a:extLst>
                    <a:ext uri="{FF2B5EF4-FFF2-40B4-BE49-F238E27FC236}">
                      <a16:creationId xmlns:a16="http://schemas.microsoft.com/office/drawing/2014/main" id="{9AE56FD9-0031-43CB-AA9D-68BB00F78238}"/>
                    </a:ext>
                  </a:extLst>
                </p:cNvPr>
                <p:cNvSpPr/>
                <p:nvPr/>
              </p:nvSpPr>
              <p:spPr>
                <a:xfrm>
                  <a:off x="8201461" y="4110044"/>
                  <a:ext cx="648036" cy="88897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33">
                      <a:solidFill>
                        <a:schemeClr val="tx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rPr>
                    <a:t>VMware ESX</a:t>
                  </a:r>
                </a:p>
              </p:txBody>
            </p:sp>
          </p:grpSp>
          <p:pic>
            <p:nvPicPr>
              <p:cNvPr id="45" name="Picture 3">
                <a:extLst>
                  <a:ext uri="{FF2B5EF4-FFF2-40B4-BE49-F238E27FC236}">
                    <a16:creationId xmlns:a16="http://schemas.microsoft.com/office/drawing/2014/main" id="{AAB1E5AD-D67E-4AE0-A53A-9A8CD01E98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46159" y="3920137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3">
                <a:extLst>
                  <a:ext uri="{FF2B5EF4-FFF2-40B4-BE49-F238E27FC236}">
                    <a16:creationId xmlns:a16="http://schemas.microsoft.com/office/drawing/2014/main" id="{4C1C1694-C17A-44E4-9510-81B556D731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15585" y="3920137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Picture 3">
                <a:extLst>
                  <a:ext uri="{FF2B5EF4-FFF2-40B4-BE49-F238E27FC236}">
                    <a16:creationId xmlns:a16="http://schemas.microsoft.com/office/drawing/2014/main" id="{04C0CF60-3CFC-4AE8-A47E-5F2FBE84D1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46159" y="3749429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8" name="Picture 3">
                <a:extLst>
                  <a:ext uri="{FF2B5EF4-FFF2-40B4-BE49-F238E27FC236}">
                    <a16:creationId xmlns:a16="http://schemas.microsoft.com/office/drawing/2014/main" id="{E74C696C-259F-40AF-81E7-4F7CCFACC8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15585" y="3749429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6" name="Group 110">
              <a:extLst>
                <a:ext uri="{FF2B5EF4-FFF2-40B4-BE49-F238E27FC236}">
                  <a16:creationId xmlns:a16="http://schemas.microsoft.com/office/drawing/2014/main" id="{70BCF17C-0BFC-4F56-8739-0E5D3EDB19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492767" y="3749429"/>
              <a:ext cx="648036" cy="449512"/>
              <a:chOff x="9492767" y="3749429"/>
              <a:chExt cx="648036" cy="449512"/>
            </a:xfrm>
          </p:grpSpPr>
          <p:grpSp>
            <p:nvGrpSpPr>
              <p:cNvPr id="37" name="Group 112">
                <a:extLst>
                  <a:ext uri="{FF2B5EF4-FFF2-40B4-BE49-F238E27FC236}">
                    <a16:creationId xmlns:a16="http://schemas.microsoft.com/office/drawing/2014/main" id="{EF952811-155C-4C59-A88A-BE60372E9F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92767" y="4059246"/>
                <a:ext cx="648036" cy="139695"/>
                <a:chOff x="9492767" y="4059246"/>
                <a:chExt cx="648036" cy="139695"/>
              </a:xfrm>
            </p:grpSpPr>
            <p:sp>
              <p:nvSpPr>
                <p:cNvPr id="42" name="Trapezoid 117">
                  <a:extLst>
                    <a:ext uri="{FF2B5EF4-FFF2-40B4-BE49-F238E27FC236}">
                      <a16:creationId xmlns:a16="http://schemas.microsoft.com/office/drawing/2014/main" id="{713C519B-F959-409C-BBCC-9F8487895643}"/>
                    </a:ext>
                  </a:extLst>
                </p:cNvPr>
                <p:cNvSpPr/>
                <p:nvPr/>
              </p:nvSpPr>
              <p:spPr>
                <a:xfrm>
                  <a:off x="9492767" y="4059246"/>
                  <a:ext cx="648036" cy="50798"/>
                </a:xfrm>
                <a:prstGeom prst="trapezoid">
                  <a:avLst>
                    <a:gd name="adj" fmla="val 118095"/>
                  </a:avLst>
                </a:prstGeom>
                <a:solidFill>
                  <a:schemeClr val="bg1">
                    <a:lumMod val="85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altLang="zh-TW" sz="1333"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" name="Rectangle 118">
                  <a:extLst>
                    <a:ext uri="{FF2B5EF4-FFF2-40B4-BE49-F238E27FC236}">
                      <a16:creationId xmlns:a16="http://schemas.microsoft.com/office/drawing/2014/main" id="{7B5561E0-7F78-4261-8A77-7E7B9428E83E}"/>
                    </a:ext>
                  </a:extLst>
                </p:cNvPr>
                <p:cNvSpPr/>
                <p:nvPr/>
              </p:nvSpPr>
              <p:spPr>
                <a:xfrm>
                  <a:off x="9492767" y="4110044"/>
                  <a:ext cx="648036" cy="88897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33">
                      <a:solidFill>
                        <a:schemeClr val="tx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rPr>
                    <a:t>VMware ESX</a:t>
                  </a:r>
                </a:p>
              </p:txBody>
            </p:sp>
          </p:grpSp>
          <p:pic>
            <p:nvPicPr>
              <p:cNvPr id="38" name="Picture 3">
                <a:extLst>
                  <a:ext uri="{FF2B5EF4-FFF2-40B4-BE49-F238E27FC236}">
                    <a16:creationId xmlns:a16="http://schemas.microsoft.com/office/drawing/2014/main" id="{5FD65D90-EAB9-41FD-BD1C-2B54002679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37749" y="3920137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3">
                <a:extLst>
                  <a:ext uri="{FF2B5EF4-FFF2-40B4-BE49-F238E27FC236}">
                    <a16:creationId xmlns:a16="http://schemas.microsoft.com/office/drawing/2014/main" id="{E1648FA5-DDCC-4BF6-A804-052C87E7FA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7175" y="3920137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3">
                <a:extLst>
                  <a:ext uri="{FF2B5EF4-FFF2-40B4-BE49-F238E27FC236}">
                    <a16:creationId xmlns:a16="http://schemas.microsoft.com/office/drawing/2014/main" id="{D21DB5DE-0E13-4795-98BD-6A76F47AAB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37749" y="3749429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3">
                <a:extLst>
                  <a:ext uri="{FF2B5EF4-FFF2-40B4-BE49-F238E27FC236}">
                    <a16:creationId xmlns:a16="http://schemas.microsoft.com/office/drawing/2014/main" id="{399D0697-A6E8-47C7-8CBF-A15F805C4D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7175" y="3749429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1" name="Bent Arrow 13">
            <a:extLst>
              <a:ext uri="{FF2B5EF4-FFF2-40B4-BE49-F238E27FC236}">
                <a16:creationId xmlns:a16="http://schemas.microsoft.com/office/drawing/2014/main" id="{DC66CCB1-B2A7-47A6-AB20-F79EAFCC325C}"/>
              </a:ext>
            </a:extLst>
          </p:cNvPr>
          <p:cNvSpPr/>
          <p:nvPr/>
        </p:nvSpPr>
        <p:spPr bwMode="auto">
          <a:xfrm>
            <a:off x="8324035" y="3679615"/>
            <a:ext cx="97259" cy="437141"/>
          </a:xfrm>
          <a:prstGeom prst="bentArrow">
            <a:avLst/>
          </a:prstGeom>
          <a:solidFill>
            <a:schemeClr val="accent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altLang="zh-TW" sz="1333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charset="0"/>
              <a:sym typeface="Arial" panose="020B0604020202020204" pitchFamily="34" charset="0"/>
            </a:endParaRPr>
          </a:p>
        </p:txBody>
      </p:sp>
      <p:sp>
        <p:nvSpPr>
          <p:cNvPr id="22" name="Bent Arrow 129">
            <a:extLst>
              <a:ext uri="{FF2B5EF4-FFF2-40B4-BE49-F238E27FC236}">
                <a16:creationId xmlns:a16="http://schemas.microsoft.com/office/drawing/2014/main" id="{B4956667-412D-4130-BC7E-29CAFDD1819E}"/>
              </a:ext>
            </a:extLst>
          </p:cNvPr>
          <p:cNvSpPr/>
          <p:nvPr/>
        </p:nvSpPr>
        <p:spPr bwMode="auto">
          <a:xfrm rot="5400000">
            <a:off x="9172175" y="3854259"/>
            <a:ext cx="404721" cy="93076"/>
          </a:xfrm>
          <a:prstGeom prst="bentArrow">
            <a:avLst/>
          </a:prstGeom>
          <a:solidFill>
            <a:schemeClr val="accent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altLang="zh-TW" sz="1333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charset="0"/>
              <a:sym typeface="Arial" panose="020B0604020202020204" pitchFamily="34" charset="0"/>
            </a:endParaRPr>
          </a:p>
        </p:txBody>
      </p:sp>
      <p:sp>
        <p:nvSpPr>
          <p:cNvPr id="23" name="Isosceles Triangle 14">
            <a:extLst>
              <a:ext uri="{FF2B5EF4-FFF2-40B4-BE49-F238E27FC236}">
                <a16:creationId xmlns:a16="http://schemas.microsoft.com/office/drawing/2014/main" id="{DB9C3DED-9402-41CC-8C53-461AA74AB4C2}"/>
              </a:ext>
            </a:extLst>
          </p:cNvPr>
          <p:cNvSpPr/>
          <p:nvPr/>
        </p:nvSpPr>
        <p:spPr bwMode="auto">
          <a:xfrm rot="5400000">
            <a:off x="8362726" y="3685890"/>
            <a:ext cx="79480" cy="37649"/>
          </a:xfrm>
          <a:prstGeom prst="triangle">
            <a:avLst/>
          </a:prstGeom>
          <a:solidFill>
            <a:schemeClr val="accent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 sz="1333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" name="Isosceles Triangle 130">
            <a:extLst>
              <a:ext uri="{FF2B5EF4-FFF2-40B4-BE49-F238E27FC236}">
                <a16:creationId xmlns:a16="http://schemas.microsoft.com/office/drawing/2014/main" id="{628BB7CB-E862-4B1A-8C1A-A205C0585699}"/>
              </a:ext>
            </a:extLst>
          </p:cNvPr>
          <p:cNvSpPr/>
          <p:nvPr/>
        </p:nvSpPr>
        <p:spPr bwMode="auto">
          <a:xfrm rot="10800000">
            <a:off x="9358322" y="4069695"/>
            <a:ext cx="80525" cy="38695"/>
          </a:xfrm>
          <a:prstGeom prst="triangle">
            <a:avLst/>
          </a:prstGeom>
          <a:solidFill>
            <a:schemeClr val="accent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 sz="1333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EB0DA7-49AC-4BD1-B5A8-DFDC4D1637A5}"/>
              </a:ext>
            </a:extLst>
          </p:cNvPr>
          <p:cNvSpPr txBox="1"/>
          <p:nvPr/>
        </p:nvSpPr>
        <p:spPr bwMode="auto">
          <a:xfrm>
            <a:off x="8241521" y="2869286"/>
            <a:ext cx="1207318" cy="27186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00"/>
              </a:lnSpc>
              <a:defRPr/>
            </a:pPr>
            <a:r>
              <a:rPr lang="en-US"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Virtualization</a:t>
            </a:r>
          </a:p>
        </p:txBody>
      </p:sp>
      <p:sp>
        <p:nvSpPr>
          <p:cNvPr id="27" name="TextBox 25">
            <a:extLst>
              <a:ext uri="{FF2B5EF4-FFF2-40B4-BE49-F238E27FC236}">
                <a16:creationId xmlns:a16="http://schemas.microsoft.com/office/drawing/2014/main" id="{17DDDB04-B63E-41A5-8523-2DFCB3E90FEB}"/>
              </a:ext>
            </a:extLst>
          </p:cNvPr>
          <p:cNvSpPr txBox="1"/>
          <p:nvPr/>
        </p:nvSpPr>
        <p:spPr bwMode="auto">
          <a:xfrm>
            <a:off x="6757815" y="2765822"/>
            <a:ext cx="1026351" cy="45140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00"/>
              </a:lnSpc>
              <a:defRPr/>
            </a:pPr>
            <a:r>
              <a:rPr lang="en-US"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Unified </a:t>
            </a:r>
          </a:p>
          <a:p>
            <a:pPr algn="ctr">
              <a:lnSpc>
                <a:spcPts val="1400"/>
              </a:lnSpc>
              <a:defRPr/>
            </a:pPr>
            <a:r>
              <a:rPr lang="en-US"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Storage</a:t>
            </a:r>
          </a:p>
        </p:txBody>
      </p:sp>
      <p:sp>
        <p:nvSpPr>
          <p:cNvPr id="29" name="TextBox 25">
            <a:extLst>
              <a:ext uri="{FF2B5EF4-FFF2-40B4-BE49-F238E27FC236}">
                <a16:creationId xmlns:a16="http://schemas.microsoft.com/office/drawing/2014/main" id="{98E7819C-1EE7-4CAC-B8D1-B594BEE90B3A}"/>
              </a:ext>
            </a:extLst>
          </p:cNvPr>
          <p:cNvSpPr txBox="1"/>
          <p:nvPr/>
        </p:nvSpPr>
        <p:spPr bwMode="auto">
          <a:xfrm>
            <a:off x="6785975" y="4138055"/>
            <a:ext cx="941283" cy="27186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00"/>
              </a:lnSpc>
              <a:defRPr/>
            </a:pPr>
            <a:r>
              <a:rPr lang="en-US"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Snapshot</a:t>
            </a:r>
          </a:p>
        </p:txBody>
      </p:sp>
      <p:sp>
        <p:nvSpPr>
          <p:cNvPr id="30" name="TextBox 25">
            <a:extLst>
              <a:ext uri="{FF2B5EF4-FFF2-40B4-BE49-F238E27FC236}">
                <a16:creationId xmlns:a16="http://schemas.microsoft.com/office/drawing/2014/main" id="{2F69DC81-8527-412C-8E11-61D3978189D2}"/>
              </a:ext>
            </a:extLst>
          </p:cNvPr>
          <p:cNvSpPr txBox="1"/>
          <p:nvPr/>
        </p:nvSpPr>
        <p:spPr bwMode="auto">
          <a:xfrm>
            <a:off x="8345192" y="3771665"/>
            <a:ext cx="1034257" cy="315471"/>
          </a:xfrm>
          <a:prstGeom prst="rect">
            <a:avLst/>
          </a:prstGeom>
        </p:spPr>
        <p:txBody>
          <a:bodyPr wrap="none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450" err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SnapSync</a:t>
            </a:r>
            <a:endParaRPr lang="en-US" sz="1467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1" name="TextBox 25">
            <a:extLst>
              <a:ext uri="{FF2B5EF4-FFF2-40B4-BE49-F238E27FC236}">
                <a16:creationId xmlns:a16="http://schemas.microsoft.com/office/drawing/2014/main" id="{80D76DA7-47EB-43A4-B980-BE804B4915D2}"/>
              </a:ext>
            </a:extLst>
          </p:cNvPr>
          <p:cNvSpPr txBox="1"/>
          <p:nvPr/>
        </p:nvSpPr>
        <p:spPr bwMode="auto">
          <a:xfrm>
            <a:off x="1629849" y="4558558"/>
            <a:ext cx="3629277" cy="523220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zh-TW" sz="2800" b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多媒體應用擴展性</a:t>
            </a:r>
            <a:endParaRPr lang="zh-TW" sz="2800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sp>
        <p:nvSpPr>
          <p:cNvPr id="32" name="TextBox 25">
            <a:extLst>
              <a:ext uri="{FF2B5EF4-FFF2-40B4-BE49-F238E27FC236}">
                <a16:creationId xmlns:a16="http://schemas.microsoft.com/office/drawing/2014/main" id="{B1877D19-1AE5-48F4-A083-55BDB75A578A}"/>
              </a:ext>
            </a:extLst>
          </p:cNvPr>
          <p:cNvSpPr txBox="1"/>
          <p:nvPr/>
        </p:nvSpPr>
        <p:spPr bwMode="auto">
          <a:xfrm>
            <a:off x="7099843" y="4778925"/>
            <a:ext cx="3416320" cy="523220"/>
          </a:xfrm>
          <a:prstGeom prst="rect">
            <a:avLst/>
          </a:prstGeom>
        </p:spPr>
        <p:txBody>
          <a:bodyPr wrap="none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zh-TW" altLang="en-US" sz="2800" b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企業商務服務連續性</a:t>
            </a:r>
          </a:p>
        </p:txBody>
      </p:sp>
      <p:pic>
        <p:nvPicPr>
          <p:cNvPr id="33" name="Picture 14">
            <a:extLst>
              <a:ext uri="{FF2B5EF4-FFF2-40B4-BE49-F238E27FC236}">
                <a16:creationId xmlns:a16="http://schemas.microsoft.com/office/drawing/2014/main" id="{F4B5E9DC-9607-4E97-921B-79FC42C6C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5787" y="3358586"/>
            <a:ext cx="934108" cy="110394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ounded Rectangle 106">
            <a:extLst>
              <a:ext uri="{FF2B5EF4-FFF2-40B4-BE49-F238E27FC236}">
                <a16:creationId xmlns:a16="http://schemas.microsoft.com/office/drawing/2014/main" id="{52A30DD4-32B3-4F13-8E8B-1854A3431D11}"/>
              </a:ext>
            </a:extLst>
          </p:cNvPr>
          <p:cNvSpPr/>
          <p:nvPr/>
        </p:nvSpPr>
        <p:spPr bwMode="auto">
          <a:xfrm>
            <a:off x="8423456" y="3629437"/>
            <a:ext cx="898336" cy="142228"/>
          </a:xfrm>
          <a:prstGeom prst="roundRect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533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5" name="Rounded Rectangle 30">
            <a:extLst>
              <a:ext uri="{FF2B5EF4-FFF2-40B4-BE49-F238E27FC236}">
                <a16:creationId xmlns:a16="http://schemas.microsoft.com/office/drawing/2014/main" id="{B86D1BC7-A3D1-4BE5-8383-2A924C6094CA}"/>
              </a:ext>
            </a:extLst>
          </p:cNvPr>
          <p:cNvSpPr/>
          <p:nvPr/>
        </p:nvSpPr>
        <p:spPr bwMode="auto">
          <a:xfrm>
            <a:off x="9658784" y="2107657"/>
            <a:ext cx="1526400" cy="1084800"/>
          </a:xfrm>
          <a:prstGeom prst="roundRect">
            <a:avLst/>
          </a:prstGeom>
          <a:solidFill>
            <a:schemeClr val="bg1"/>
          </a:solidFill>
          <a:ln>
            <a:gradFill>
              <a:gsLst>
                <a:gs pos="0">
                  <a:srgbClr val="4CCDD2"/>
                </a:gs>
                <a:gs pos="100000">
                  <a:srgbClr val="6DFFA8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 sz="1333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76" name="直線單箭頭接點 75">
            <a:extLst>
              <a:ext uri="{FF2B5EF4-FFF2-40B4-BE49-F238E27FC236}">
                <a16:creationId xmlns:a16="http://schemas.microsoft.com/office/drawing/2014/main" id="{5DCC355A-B2BF-477C-A6CF-73A94E501B62}"/>
              </a:ext>
            </a:extLst>
          </p:cNvPr>
          <p:cNvCxnSpPr>
            <a:cxnSpLocks/>
          </p:cNvCxnSpPr>
          <p:nvPr/>
        </p:nvCxnSpPr>
        <p:spPr>
          <a:xfrm flipV="1">
            <a:off x="10429601" y="2452475"/>
            <a:ext cx="277094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25">
            <a:extLst>
              <a:ext uri="{FF2B5EF4-FFF2-40B4-BE49-F238E27FC236}">
                <a16:creationId xmlns:a16="http://schemas.microsoft.com/office/drawing/2014/main" id="{AB621A5C-A0EE-4CA6-BF36-2659371ECBD2}"/>
              </a:ext>
            </a:extLst>
          </p:cNvPr>
          <p:cNvSpPr txBox="1"/>
          <p:nvPr/>
        </p:nvSpPr>
        <p:spPr bwMode="auto">
          <a:xfrm>
            <a:off x="9744522" y="2716149"/>
            <a:ext cx="1269899" cy="45140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00"/>
              </a:lnSpc>
              <a:defRPr/>
            </a:pPr>
            <a:r>
              <a:rPr lang="en-US"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Deduplication</a:t>
            </a:r>
          </a:p>
          <a:p>
            <a:pPr algn="ctr">
              <a:lnSpc>
                <a:spcPts val="1400"/>
              </a:lnSpc>
              <a:defRPr/>
            </a:pPr>
            <a:r>
              <a:rPr lang="en-US"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Compression</a:t>
            </a:r>
          </a:p>
        </p:txBody>
      </p:sp>
      <p:pic>
        <p:nvPicPr>
          <p:cNvPr id="78" name="圖片 78">
            <a:extLst>
              <a:ext uri="{FF2B5EF4-FFF2-40B4-BE49-F238E27FC236}">
                <a16:creationId xmlns:a16="http://schemas.microsoft.com/office/drawing/2014/main" id="{9988CDB9-C8AD-48AA-A142-2DEEEF7204E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34924" y="2239232"/>
            <a:ext cx="695325" cy="419100"/>
          </a:xfrm>
          <a:prstGeom prst="rect">
            <a:avLst/>
          </a:prstGeom>
        </p:spPr>
      </p:pic>
      <p:pic>
        <p:nvPicPr>
          <p:cNvPr id="80" name="圖片 80">
            <a:extLst>
              <a:ext uri="{FF2B5EF4-FFF2-40B4-BE49-F238E27FC236}">
                <a16:creationId xmlns:a16="http://schemas.microsoft.com/office/drawing/2014/main" id="{35085ABD-E021-49B2-B092-940758FE1CE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770768" y="2310669"/>
            <a:ext cx="266700" cy="276225"/>
          </a:xfrm>
          <a:prstGeom prst="rect">
            <a:avLst/>
          </a:prstGeom>
        </p:spPr>
      </p:pic>
      <p:pic>
        <p:nvPicPr>
          <p:cNvPr id="3" name="Picture 5" descr="A picture containing photo, bunch, different, many&#10;&#10;Description generated with very high confidence">
            <a:extLst>
              <a:ext uri="{FF2B5EF4-FFF2-40B4-BE49-F238E27FC236}">
                <a16:creationId xmlns:a16="http://schemas.microsoft.com/office/drawing/2014/main" id="{3FCDA201-F970-46D7-B003-732A772E38EE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984" y="1816838"/>
            <a:ext cx="4195310" cy="2532778"/>
          </a:xfrm>
          <a:prstGeom prst="rect">
            <a:avLst/>
          </a:prstGeom>
        </p:spPr>
      </p:pic>
      <p:pic>
        <p:nvPicPr>
          <p:cNvPr id="70" name="圖片 69" descr="一張含有 畫畫, 盤 的圖片&#10;&#10;自動產生的描述">
            <a:extLst>
              <a:ext uri="{FF2B5EF4-FFF2-40B4-BE49-F238E27FC236}">
                <a16:creationId xmlns:a16="http://schemas.microsoft.com/office/drawing/2014/main" id="{16076D70-93DD-5B45-B558-A0833D1EF34F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1936" y="4803504"/>
            <a:ext cx="1605067" cy="471996"/>
          </a:xfrm>
          <a:prstGeom prst="rect">
            <a:avLst/>
          </a:prstGeom>
        </p:spPr>
      </p:pic>
      <p:pic>
        <p:nvPicPr>
          <p:cNvPr id="71" name="圖片 70" descr="一張含有 坐, 桌, 正面, 書 的圖片&#10;&#10;自動產生的描述">
            <a:extLst>
              <a:ext uri="{FF2B5EF4-FFF2-40B4-BE49-F238E27FC236}">
                <a16:creationId xmlns:a16="http://schemas.microsoft.com/office/drawing/2014/main" id="{54C87ADD-7B02-2447-9036-4A487F7BC1EF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387"/>
          <a:stretch/>
        </p:blipFill>
        <p:spPr>
          <a:xfrm>
            <a:off x="3527582" y="4319020"/>
            <a:ext cx="5180950" cy="261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23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802B9CA-3858-4B2E-AF9D-E09E23E87067}"/>
              </a:ext>
            </a:extLst>
          </p:cNvPr>
          <p:cNvSpPr/>
          <p:nvPr/>
        </p:nvSpPr>
        <p:spPr>
          <a:xfrm>
            <a:off x="493391" y="3665749"/>
            <a:ext cx="11205220" cy="2734252"/>
          </a:xfrm>
          <a:prstGeom prst="roundRect">
            <a:avLst>
              <a:gd name="adj" fmla="val 6313"/>
            </a:avLst>
          </a:prstGeom>
          <a:solidFill>
            <a:srgbClr val="F4DA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2A558D9A-5057-463B-AF05-293501D3BFF7}"/>
              </a:ext>
            </a:extLst>
          </p:cNvPr>
          <p:cNvSpPr/>
          <p:nvPr/>
        </p:nvSpPr>
        <p:spPr>
          <a:xfrm>
            <a:off x="10101082" y="3783428"/>
            <a:ext cx="1367500" cy="8170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2A11FFB3-4991-45A7-818B-F4F4EA1D15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632" y="2293868"/>
            <a:ext cx="2743200" cy="1183005"/>
          </a:xfrm>
          <a:prstGeom prst="rect">
            <a:avLst/>
          </a:prstGeom>
        </p:spPr>
      </p:pic>
      <p:pic>
        <p:nvPicPr>
          <p:cNvPr id="14" name="Picture 3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06CCB19C-979C-497A-B0B4-7BAA542E5F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4370" y="2083259"/>
            <a:ext cx="1524811" cy="15146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40FD74-F4E5-44B2-AF32-C7B9B01D5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390" y="208547"/>
            <a:ext cx="11385597" cy="1325563"/>
          </a:xfrm>
        </p:spPr>
        <p:txBody>
          <a:bodyPr>
            <a:normAutofit/>
          </a:bodyPr>
          <a:lstStyle/>
          <a:p>
            <a:r>
              <a:rPr lang="zh-CN" altLang="en-US" sz="4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以較實惠的預算將</a:t>
            </a:r>
            <a:r>
              <a:rPr lang="en-US" altLang="zh-CN" sz="4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NAS </a:t>
            </a:r>
            <a:r>
              <a:rPr lang="zh-CN" altLang="en-US" sz="4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加入現有</a:t>
            </a:r>
            <a:r>
              <a:rPr lang="en-US" altLang="zh-CN" sz="4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FC SAN </a:t>
            </a:r>
            <a:r>
              <a:rPr lang="zh-CN" altLang="en-US" sz="4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環境</a:t>
            </a:r>
            <a:endParaRPr lang="zh-TW" altLang="en-US" sz="40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113BB8-81C6-4C9D-B69F-7E784F8910AF}"/>
              </a:ext>
            </a:extLst>
          </p:cNvPr>
          <p:cNvSpPr txBox="1"/>
          <p:nvPr/>
        </p:nvSpPr>
        <p:spPr>
          <a:xfrm>
            <a:off x="8022144" y="2686236"/>
            <a:ext cx="347589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af-ZA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Windows / Linux / </a:t>
            </a:r>
            <a:r>
              <a:rPr lang="af-ZA" sz="1600" err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VMware</a:t>
            </a:r>
            <a:r>
              <a:rPr lang="af-ZA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zh-TW" altLang="af-ZA" sz="16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主機</a:t>
            </a:r>
            <a:endParaRPr lang="en-US" altLang="zh-TW" sz="160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F9A114-0BB6-497D-9E3B-437C4C6B484B}"/>
              </a:ext>
            </a:extLst>
          </p:cNvPr>
          <p:cNvSpPr txBox="1"/>
          <p:nvPr/>
        </p:nvSpPr>
        <p:spPr>
          <a:xfrm>
            <a:off x="552009" y="1737485"/>
            <a:ext cx="829871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af-ZA" altLang="zh-TW" sz="20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Windows / Linux / VMware </a:t>
            </a:r>
            <a:r>
              <a:rPr lang="zh-TW" altLang="en-US" sz="20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主機</a:t>
            </a:r>
            <a:r>
              <a:rPr lang="af-ZA" altLang="zh-TW" sz="20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(</a:t>
            </a:r>
            <a:r>
              <a:rPr lang="zh-TW" altLang="en-US" sz="20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啟動器模式</a:t>
            </a:r>
            <a:r>
              <a:rPr lang="af-ZA" altLang="zh-TW" sz="20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 + </a:t>
            </a:r>
            <a:r>
              <a:rPr lang="en-US" altLang="zh-TW" sz="20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TW" altLang="en-US" sz="20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0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目標模式</a:t>
            </a:r>
            <a:r>
              <a:rPr lang="en-US" altLang="zh-TW" sz="20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):</a:t>
            </a:r>
            <a:endParaRPr lang="zh-TW" altLang="en-US" sz="2000" b="1">
              <a:solidFill>
                <a:srgbClr val="7030A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3B7564E1-FDDD-4539-9C28-DC02059199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9138" y="3878558"/>
            <a:ext cx="1849597" cy="409298"/>
          </a:xfrm>
          <a:prstGeom prst="rect">
            <a:avLst/>
          </a:prstGeom>
        </p:spPr>
      </p:pic>
      <p:cxnSp>
        <p:nvCxnSpPr>
          <p:cNvPr id="16" name="直線單箭頭接點 46">
            <a:extLst>
              <a:ext uri="{FF2B5EF4-FFF2-40B4-BE49-F238E27FC236}">
                <a16:creationId xmlns:a16="http://schemas.microsoft.com/office/drawing/2014/main" id="{4511C850-B81D-4962-8718-EEF3B92CE9BF}"/>
              </a:ext>
            </a:extLst>
          </p:cNvPr>
          <p:cNvCxnSpPr>
            <a:cxnSpLocks/>
          </p:cNvCxnSpPr>
          <p:nvPr/>
        </p:nvCxnSpPr>
        <p:spPr>
          <a:xfrm flipH="1">
            <a:off x="6626232" y="3152185"/>
            <a:ext cx="5114" cy="761711"/>
          </a:xfrm>
          <a:prstGeom prst="straightConnector1">
            <a:avLst/>
          </a:prstGeom>
          <a:ln w="76200">
            <a:solidFill>
              <a:srgbClr val="CC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9">
            <a:extLst>
              <a:ext uri="{FF2B5EF4-FFF2-40B4-BE49-F238E27FC236}">
                <a16:creationId xmlns:a16="http://schemas.microsoft.com/office/drawing/2014/main" id="{DB8AD894-8906-4B13-AECC-46A17D8D9B9E}"/>
              </a:ext>
            </a:extLst>
          </p:cNvPr>
          <p:cNvCxnSpPr>
            <a:cxnSpLocks/>
          </p:cNvCxnSpPr>
          <p:nvPr/>
        </p:nvCxnSpPr>
        <p:spPr>
          <a:xfrm flipH="1">
            <a:off x="4577945" y="4454451"/>
            <a:ext cx="8860" cy="618675"/>
          </a:xfrm>
          <a:prstGeom prst="straightConnector1">
            <a:avLst/>
          </a:prstGeom>
          <a:ln w="76200">
            <a:solidFill>
              <a:srgbClr val="CC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9">
            <a:extLst>
              <a:ext uri="{FF2B5EF4-FFF2-40B4-BE49-F238E27FC236}">
                <a16:creationId xmlns:a16="http://schemas.microsoft.com/office/drawing/2014/main" id="{BEB4AAF9-53E0-4EDB-921A-94984B814D5A}"/>
              </a:ext>
            </a:extLst>
          </p:cNvPr>
          <p:cNvCxnSpPr>
            <a:cxnSpLocks/>
          </p:cNvCxnSpPr>
          <p:nvPr/>
        </p:nvCxnSpPr>
        <p:spPr>
          <a:xfrm>
            <a:off x="7722119" y="4420881"/>
            <a:ext cx="0" cy="618675"/>
          </a:xfrm>
          <a:prstGeom prst="straightConnector1">
            <a:avLst/>
          </a:prstGeom>
          <a:ln w="76200">
            <a:solidFill>
              <a:srgbClr val="CC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462F7ED-59BE-43B1-BD32-E03A955E1835}"/>
              </a:ext>
            </a:extLst>
          </p:cNvPr>
          <p:cNvSpPr txBox="1"/>
          <p:nvPr/>
        </p:nvSpPr>
        <p:spPr>
          <a:xfrm>
            <a:off x="3216076" y="5784448"/>
            <a:ext cx="274319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TS-h1283XU-RP</a:t>
            </a:r>
            <a:endParaRPr lang="zh-TW" altLang="en-US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A54093-FB76-4273-BC53-0DDCCA4029EF}"/>
              </a:ext>
            </a:extLst>
          </p:cNvPr>
          <p:cNvSpPr txBox="1"/>
          <p:nvPr/>
        </p:nvSpPr>
        <p:spPr>
          <a:xfrm>
            <a:off x="673767" y="2220349"/>
            <a:ext cx="2691646" cy="523220"/>
          </a:xfrm>
          <a:prstGeom prst="rect">
            <a:avLst/>
          </a:prstGeom>
          <a:noFill/>
          <a:ln w="22225">
            <a:solidFill>
              <a:srgbClr val="00206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1400">
                <a:solidFill>
                  <a:srgbClr val="00206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Marvell</a:t>
            </a:r>
            <a:r>
              <a:rPr lang="zh-TW" sz="1400" baseline="30000">
                <a:solidFill>
                  <a:srgbClr val="00206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®</a:t>
            </a:r>
            <a:r>
              <a:rPr lang="zh-TW" sz="1400">
                <a:solidFill>
                  <a:srgbClr val="00206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 QLogic</a:t>
            </a:r>
            <a:r>
              <a:rPr lang="zh-TW" sz="1400" baseline="30000">
                <a:solidFill>
                  <a:srgbClr val="00206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®</a:t>
            </a:r>
            <a:r>
              <a:rPr lang="zh-TW" sz="1400">
                <a:solidFill>
                  <a:srgbClr val="00206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 2</a:t>
            </a:r>
            <a:r>
              <a:rPr lang="en-US" altLang="zh-TW" sz="1400">
                <a:solidFill>
                  <a:srgbClr val="00206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742</a:t>
            </a:r>
            <a:r>
              <a:rPr lang="zh-TW" sz="1400">
                <a:solidFill>
                  <a:srgbClr val="00206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 </a:t>
            </a:r>
            <a:endParaRPr lang="zh-TW" altLang="en-US" sz="1400">
              <a:solidFill>
                <a:srgbClr val="002060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algn="ctr"/>
            <a:r>
              <a:rPr lang="zh-TW" sz="1400">
                <a:solidFill>
                  <a:srgbClr val="00206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 (</a:t>
            </a:r>
            <a:r>
              <a:rPr lang="en-US" altLang="zh-TW" sz="1400">
                <a:solidFill>
                  <a:srgbClr val="00206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32</a:t>
            </a:r>
            <a:r>
              <a:rPr lang="zh-TW" sz="1400">
                <a:solidFill>
                  <a:srgbClr val="00206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Gb) Fibre Channel adapter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DB4E28-4AA3-4554-9512-8BC163AD631B}"/>
              </a:ext>
            </a:extLst>
          </p:cNvPr>
          <p:cNvSpPr txBox="1"/>
          <p:nvPr/>
        </p:nvSpPr>
        <p:spPr>
          <a:xfrm>
            <a:off x="824343" y="5706744"/>
            <a:ext cx="218063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QXP-32G2FC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Fibre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channel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擴充卡</a:t>
            </a:r>
            <a:endParaRPr lang="en-US" altLang="zh-TW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C1981D-88E3-42AC-A916-CBDEE5AD4480}"/>
              </a:ext>
            </a:extLst>
          </p:cNvPr>
          <p:cNvSpPr txBox="1"/>
          <p:nvPr/>
        </p:nvSpPr>
        <p:spPr>
          <a:xfrm>
            <a:off x="2288881" y="4243031"/>
            <a:ext cx="207190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其他 FC SAN 儲存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55F576-ED84-4EC0-8D6F-0245F959F120}"/>
              </a:ext>
            </a:extLst>
          </p:cNvPr>
          <p:cNvSpPr txBox="1"/>
          <p:nvPr/>
        </p:nvSpPr>
        <p:spPr>
          <a:xfrm>
            <a:off x="7513968" y="3929078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Fibre Channel 交換器</a:t>
            </a:r>
          </a:p>
        </p:txBody>
      </p:sp>
      <p:pic>
        <p:nvPicPr>
          <p:cNvPr id="30" name="Picture 30">
            <a:extLst>
              <a:ext uri="{FF2B5EF4-FFF2-40B4-BE49-F238E27FC236}">
                <a16:creationId xmlns:a16="http://schemas.microsoft.com/office/drawing/2014/main" id="{8C77E325-218C-4F6E-B891-D5A74BFCBD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6087" y="3414347"/>
            <a:ext cx="1590431" cy="12172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06B0F8F-350D-450C-8299-6DE597005B20}"/>
              </a:ext>
            </a:extLst>
          </p:cNvPr>
          <p:cNvSpPr txBox="1"/>
          <p:nvPr/>
        </p:nvSpPr>
        <p:spPr>
          <a:xfrm>
            <a:off x="9452708" y="378888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zh-TW" altLang="en-US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cxnSp>
        <p:nvCxnSpPr>
          <p:cNvPr id="35" name="直線單箭頭接點 9">
            <a:extLst>
              <a:ext uri="{FF2B5EF4-FFF2-40B4-BE49-F238E27FC236}">
                <a16:creationId xmlns:a16="http://schemas.microsoft.com/office/drawing/2014/main" id="{835A9680-380E-448C-B0D8-2CF01F2C2EB5}"/>
              </a:ext>
            </a:extLst>
          </p:cNvPr>
          <p:cNvCxnSpPr>
            <a:cxnSpLocks/>
          </p:cNvCxnSpPr>
          <p:nvPr/>
        </p:nvCxnSpPr>
        <p:spPr>
          <a:xfrm flipV="1">
            <a:off x="10249187" y="4040711"/>
            <a:ext cx="1036675" cy="1558"/>
          </a:xfrm>
          <a:prstGeom prst="straightConnector1">
            <a:avLst/>
          </a:prstGeom>
          <a:ln w="76200">
            <a:solidFill>
              <a:srgbClr val="CC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173FE88-029A-429B-B8C7-31AF60909F69}"/>
              </a:ext>
            </a:extLst>
          </p:cNvPr>
          <p:cNvSpPr txBox="1"/>
          <p:nvPr/>
        </p:nvSpPr>
        <p:spPr>
          <a:xfrm>
            <a:off x="10219956" y="4200016"/>
            <a:ext cx="1548871" cy="369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光纖通道</a:t>
            </a:r>
          </a:p>
        </p:txBody>
      </p:sp>
      <p:cxnSp>
        <p:nvCxnSpPr>
          <p:cNvPr id="33" name="直線單箭頭接點 46">
            <a:extLst>
              <a:ext uri="{FF2B5EF4-FFF2-40B4-BE49-F238E27FC236}">
                <a16:creationId xmlns:a16="http://schemas.microsoft.com/office/drawing/2014/main" id="{32A72B65-4EC2-4B88-A960-FA27020BAEB5}"/>
              </a:ext>
            </a:extLst>
          </p:cNvPr>
          <p:cNvCxnSpPr>
            <a:cxnSpLocks/>
          </p:cNvCxnSpPr>
          <p:nvPr/>
        </p:nvCxnSpPr>
        <p:spPr>
          <a:xfrm>
            <a:off x="4189672" y="4052912"/>
            <a:ext cx="1389060" cy="0"/>
          </a:xfrm>
          <a:prstGeom prst="straightConnector1">
            <a:avLst/>
          </a:prstGeom>
          <a:ln w="76200">
            <a:solidFill>
              <a:srgbClr val="CC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97FE2383-6C7E-414F-ABF9-C7230D364F99}"/>
              </a:ext>
            </a:extLst>
          </p:cNvPr>
          <p:cNvSpPr/>
          <p:nvPr/>
        </p:nvSpPr>
        <p:spPr>
          <a:xfrm>
            <a:off x="493390" y="3502847"/>
            <a:ext cx="1655868" cy="702260"/>
          </a:xfrm>
          <a:prstGeom prst="round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儲存區域網路</a:t>
            </a:r>
            <a:endParaRPr lang="en-US" altLang="zh-TW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 defTabSz="1219170"/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(SAN)</a:t>
            </a:r>
          </a:p>
        </p:txBody>
      </p:sp>
      <p:sp>
        <p:nvSpPr>
          <p:cNvPr id="31" name="矩形 10">
            <a:extLst>
              <a:ext uri="{FF2B5EF4-FFF2-40B4-BE49-F238E27FC236}">
                <a16:creationId xmlns:a16="http://schemas.microsoft.com/office/drawing/2014/main" id="{B2685EBC-FE1E-4D6A-BFE4-1FB846A1D2D6}"/>
              </a:ext>
            </a:extLst>
          </p:cNvPr>
          <p:cNvSpPr/>
          <p:nvPr/>
        </p:nvSpPr>
        <p:spPr>
          <a:xfrm>
            <a:off x="672352" y="2813863"/>
            <a:ext cx="2695151" cy="523220"/>
          </a:xfrm>
          <a:prstGeom prst="rect">
            <a:avLst/>
          </a:prstGeom>
          <a:ln w="22225">
            <a:solidFill>
              <a:srgbClr val="002060"/>
            </a:solidFill>
          </a:ln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400">
                <a:solidFill>
                  <a:srgbClr val="00206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ATTO Celerity 32Gb </a:t>
            </a:r>
            <a:endParaRPr lang="en-US" sz="1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TW" sz="1400" err="1">
                <a:solidFill>
                  <a:srgbClr val="00206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Fibre</a:t>
            </a:r>
            <a:r>
              <a:rPr lang="en-US" altLang="zh-TW" sz="1400">
                <a:solidFill>
                  <a:srgbClr val="00206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 Channel adapter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3052D91-EE4A-194F-B57A-F60EF70BD777}"/>
              </a:ext>
            </a:extLst>
          </p:cNvPr>
          <p:cNvSpPr txBox="1"/>
          <p:nvPr/>
        </p:nvSpPr>
        <p:spPr>
          <a:xfrm>
            <a:off x="9391458" y="5706744"/>
            <a:ext cx="218063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QXP-32G2FC </a:t>
            </a:r>
            <a:r>
              <a:rPr lang="en-US" altLang="zh-TW" sz="16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Fibre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channel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擴充卡</a:t>
            </a:r>
            <a:endParaRPr lang="en-US" altLang="zh-TW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9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58356E6A-8CAA-477F-9F1B-AAA8FDBFB4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290" t="24768" r="9630" b="1379"/>
          <a:stretch/>
        </p:blipFill>
        <p:spPr>
          <a:xfrm>
            <a:off x="1372417" y="4671029"/>
            <a:ext cx="1250175" cy="1047865"/>
          </a:xfrm>
          <a:prstGeom prst="rect">
            <a:avLst/>
          </a:prstGeom>
        </p:spPr>
      </p:pic>
      <p:pic>
        <p:nvPicPr>
          <p:cNvPr id="41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345CDB39-3EB1-4E66-8510-9E1482C795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290" t="24768" r="9630" b="1379"/>
          <a:stretch/>
        </p:blipFill>
        <p:spPr>
          <a:xfrm>
            <a:off x="9760090" y="4671029"/>
            <a:ext cx="1250175" cy="1047865"/>
          </a:xfrm>
          <a:prstGeom prst="rect">
            <a:avLst/>
          </a:prstGeom>
        </p:spPr>
      </p:pic>
      <p:pic>
        <p:nvPicPr>
          <p:cNvPr id="34" name="圖片 33" descr="一張含有 坐, 桌, 正面, 書 的圖片&#10;&#10;自動產生的描述">
            <a:extLst>
              <a:ext uri="{FF2B5EF4-FFF2-40B4-BE49-F238E27FC236}">
                <a16:creationId xmlns:a16="http://schemas.microsoft.com/office/drawing/2014/main" id="{50D93EEE-4B3A-AB47-84AB-80CB734092B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387"/>
          <a:stretch/>
        </p:blipFill>
        <p:spPr>
          <a:xfrm>
            <a:off x="3286292" y="4581585"/>
            <a:ext cx="2702450" cy="1361980"/>
          </a:xfrm>
          <a:prstGeom prst="rect">
            <a:avLst/>
          </a:prstGeom>
        </p:spPr>
      </p:pic>
      <p:pic>
        <p:nvPicPr>
          <p:cNvPr id="36" name="圖片 35" descr="一張含有 坐, 桌, 正面, 書 的圖片&#10;&#10;自動產生的描述">
            <a:extLst>
              <a:ext uri="{FF2B5EF4-FFF2-40B4-BE49-F238E27FC236}">
                <a16:creationId xmlns:a16="http://schemas.microsoft.com/office/drawing/2014/main" id="{EC0E7BAC-A3B5-E04D-81A5-7ED10EEDD0D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387"/>
          <a:stretch/>
        </p:blipFill>
        <p:spPr>
          <a:xfrm>
            <a:off x="6338875" y="4539258"/>
            <a:ext cx="2702450" cy="1361980"/>
          </a:xfrm>
          <a:prstGeom prst="rect">
            <a:avLst/>
          </a:prstGeom>
        </p:spPr>
      </p:pic>
      <p:sp>
        <p:nvSpPr>
          <p:cNvPr id="38" name="TextBox 19">
            <a:extLst>
              <a:ext uri="{FF2B5EF4-FFF2-40B4-BE49-F238E27FC236}">
                <a16:creationId xmlns:a16="http://schemas.microsoft.com/office/drawing/2014/main" id="{36325926-3E2C-164A-B501-66D608CE49C9}"/>
              </a:ext>
            </a:extLst>
          </p:cNvPr>
          <p:cNvSpPr txBox="1"/>
          <p:nvPr/>
        </p:nvSpPr>
        <p:spPr>
          <a:xfrm>
            <a:off x="6336562" y="5784448"/>
            <a:ext cx="274319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TS-h1283XU-RP</a:t>
            </a:r>
            <a:endParaRPr lang="zh-TW" altLang="en-US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pic>
        <p:nvPicPr>
          <p:cNvPr id="40" name="圖片 39" descr="一張含有 畫畫, 盤 的圖片&#10;&#10;自動產生的描述">
            <a:extLst>
              <a:ext uri="{FF2B5EF4-FFF2-40B4-BE49-F238E27FC236}">
                <a16:creationId xmlns:a16="http://schemas.microsoft.com/office/drawing/2014/main" id="{91B323C2-A195-F249-A785-86A674CF5DF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6711" y="4799510"/>
            <a:ext cx="1014341" cy="29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31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91002-BA5F-435A-9732-939993232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iSCSI 與光纖通道管理員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A146DF72-5474-44E8-A7A3-8BEFDC4F201F}"/>
              </a:ext>
            </a:extLst>
          </p:cNvPr>
          <p:cNvSpPr txBox="1"/>
          <p:nvPr/>
        </p:nvSpPr>
        <p:spPr>
          <a:xfrm>
            <a:off x="673766" y="1727048"/>
            <a:ext cx="11267222" cy="101566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>
                <a:latin typeface="Arial"/>
                <a:ea typeface="微軟正黑體"/>
                <a:cs typeface="Arial"/>
              </a:rPr>
              <a:t>將</a:t>
            </a:r>
            <a:r>
              <a:rPr lang="en-US" altLang="zh-CN" sz="2000">
                <a:latin typeface="Arial"/>
                <a:ea typeface="微軟正黑體"/>
                <a:cs typeface="Arial"/>
              </a:rPr>
              <a:t> </a:t>
            </a:r>
            <a:r>
              <a:rPr lang="en-US" sz="2000">
                <a:latin typeface="Arial"/>
                <a:ea typeface="微軟正黑體"/>
                <a:cs typeface="Arial"/>
              </a:rPr>
              <a:t>QNAP </a:t>
            </a:r>
            <a:r>
              <a:rPr lang="en-US" sz="2000" err="1">
                <a:latin typeface="Arial"/>
                <a:ea typeface="微軟正黑體"/>
                <a:cs typeface="Arial"/>
              </a:rPr>
              <a:t>Fibre</a:t>
            </a:r>
            <a:r>
              <a:rPr lang="en-US" sz="2000">
                <a:latin typeface="Arial"/>
                <a:ea typeface="微軟正黑體"/>
                <a:cs typeface="Arial"/>
              </a:rPr>
              <a:t> Channel </a:t>
            </a:r>
            <a:r>
              <a:rPr lang="en-US" sz="2000" err="1">
                <a:latin typeface="Arial"/>
                <a:ea typeface="微軟正黑體"/>
                <a:cs typeface="Arial"/>
              </a:rPr>
              <a:t>卡安裝於相容的</a:t>
            </a:r>
            <a:r>
              <a:rPr lang="en-US" sz="2000">
                <a:latin typeface="Arial"/>
                <a:ea typeface="微軟正黑體"/>
                <a:cs typeface="Arial"/>
              </a:rPr>
              <a:t> QNAP </a:t>
            </a:r>
            <a:r>
              <a:rPr lang="en-US" sz="2000" err="1">
                <a:latin typeface="Arial"/>
                <a:ea typeface="微軟正黑體"/>
                <a:cs typeface="Arial"/>
              </a:rPr>
              <a:t>QuTS</a:t>
            </a:r>
            <a:r>
              <a:rPr lang="en-US" sz="2000">
                <a:latin typeface="Arial"/>
                <a:ea typeface="微軟正黑體"/>
                <a:cs typeface="Arial"/>
              </a:rPr>
              <a:t> hero </a:t>
            </a:r>
            <a:r>
              <a:rPr lang="en-US" sz="2000" err="1">
                <a:latin typeface="Arial"/>
                <a:ea typeface="微軟正黑體"/>
                <a:cs typeface="Arial"/>
              </a:rPr>
              <a:t>NAS，並利用</a:t>
            </a:r>
            <a:r>
              <a:rPr lang="en-US" sz="2000">
                <a:latin typeface="Arial"/>
                <a:ea typeface="微軟正黑體"/>
                <a:cs typeface="Arial"/>
              </a:rPr>
              <a:t> </a:t>
            </a:r>
            <a:r>
              <a:rPr lang="en-US" sz="2000" err="1">
                <a:latin typeface="Arial"/>
                <a:ea typeface="微軟正黑體"/>
                <a:cs typeface="Arial"/>
              </a:rPr>
              <a:t>QuTS</a:t>
            </a:r>
            <a:r>
              <a:rPr lang="en-US" sz="2000">
                <a:latin typeface="Arial"/>
                <a:ea typeface="微軟正黑體"/>
                <a:cs typeface="Arial"/>
              </a:rPr>
              <a:t> hero </a:t>
            </a:r>
            <a:r>
              <a:rPr lang="en-US" sz="2000" err="1">
                <a:latin typeface="Arial"/>
                <a:ea typeface="微軟正黑體"/>
                <a:cs typeface="Arial"/>
              </a:rPr>
              <a:t>的</a:t>
            </a:r>
            <a:r>
              <a:rPr lang="en-US" sz="2000" err="1">
                <a:ea typeface="+mn-lt"/>
                <a:cs typeface="+mn-lt"/>
              </a:rPr>
              <a:t>「</a:t>
            </a:r>
            <a:r>
              <a:rPr lang="en-US" sz="2000" b="1" err="1">
                <a:solidFill>
                  <a:srgbClr val="7030A0"/>
                </a:solidFill>
                <a:latin typeface="Arial"/>
                <a:ea typeface="微軟正黑體"/>
                <a:cs typeface="Arial"/>
              </a:rPr>
              <a:t>iSCSI</a:t>
            </a:r>
            <a:r>
              <a:rPr lang="en-US" sz="2000" b="1">
                <a:solidFill>
                  <a:srgbClr val="7030A0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ja-JP" altLang="en-US" sz="2000" b="1">
                <a:solidFill>
                  <a:srgbClr val="7030A0"/>
                </a:solidFill>
                <a:latin typeface="Arial"/>
                <a:ea typeface="微軟正黑體"/>
                <a:cs typeface="Arial"/>
              </a:rPr>
              <a:t>與光纖通道</a:t>
            </a:r>
            <a:r>
              <a:rPr lang="ja-JP" altLang="en-US" sz="2000">
                <a:solidFill>
                  <a:srgbClr val="7030A0"/>
                </a:solidFill>
                <a:ea typeface="+mn-lt"/>
                <a:cs typeface="+mn-lt"/>
              </a:rPr>
              <a:t>」</a:t>
            </a:r>
            <a:r>
              <a:rPr lang="ja-JP" altLang="en-US" sz="2000" b="1">
                <a:solidFill>
                  <a:srgbClr val="7030A0"/>
                </a:solidFill>
                <a:latin typeface="Arial"/>
                <a:ea typeface="微軟正黑體"/>
                <a:cs typeface="Arial"/>
              </a:rPr>
              <a:t>應用</a:t>
            </a:r>
            <a:r>
              <a:rPr lang="ja-JP" altLang="en-US" sz="2000">
                <a:latin typeface="Arial"/>
                <a:ea typeface="微軟正黑體"/>
                <a:cs typeface="Arial"/>
              </a:rPr>
              <a:t>進行</a:t>
            </a:r>
            <a:r>
              <a:rPr lang="en-US" sz="2000">
                <a:latin typeface="Arial"/>
                <a:ea typeface="微軟正黑體"/>
                <a:cs typeface="Arial"/>
              </a:rPr>
              <a:t> </a:t>
            </a:r>
            <a:r>
              <a:rPr lang="en-US" sz="2000" err="1">
                <a:latin typeface="Arial"/>
                <a:ea typeface="微軟正黑體"/>
                <a:cs typeface="Arial"/>
              </a:rPr>
              <a:t>Fibre</a:t>
            </a:r>
            <a:r>
              <a:rPr lang="en-US" sz="2000">
                <a:latin typeface="Arial"/>
                <a:ea typeface="微軟正黑體"/>
                <a:cs typeface="Arial"/>
              </a:rPr>
              <a:t> Channel Target </a:t>
            </a:r>
            <a:r>
              <a:rPr lang="en-US" sz="2000" err="1">
                <a:latin typeface="Arial"/>
                <a:ea typeface="微軟正黑體"/>
                <a:cs typeface="Arial"/>
              </a:rPr>
              <a:t>設定，即可輕鬆將</a:t>
            </a:r>
            <a:r>
              <a:rPr lang="en-US" sz="2000">
                <a:latin typeface="Arial"/>
                <a:ea typeface="微軟正黑體"/>
                <a:cs typeface="Arial"/>
              </a:rPr>
              <a:t> NAS </a:t>
            </a:r>
            <a:r>
              <a:rPr lang="en-US" sz="2000" err="1">
                <a:latin typeface="Arial"/>
                <a:ea typeface="微軟正黑體"/>
                <a:cs typeface="Arial"/>
              </a:rPr>
              <a:t>加入</a:t>
            </a:r>
            <a:r>
              <a:rPr lang="en-US" sz="2000">
                <a:latin typeface="Arial"/>
                <a:ea typeface="微軟正黑體"/>
                <a:cs typeface="Arial"/>
              </a:rPr>
              <a:t> SAN </a:t>
            </a:r>
            <a:r>
              <a:rPr lang="en-US" sz="2000" err="1">
                <a:latin typeface="Arial"/>
                <a:ea typeface="微軟正黑體"/>
                <a:cs typeface="Arial"/>
              </a:rPr>
              <a:t>環境。此外，LUN</a:t>
            </a:r>
            <a:r>
              <a:rPr lang="en-US" sz="2000">
                <a:latin typeface="Arial"/>
                <a:ea typeface="微軟正黑體"/>
                <a:cs typeface="Arial"/>
              </a:rPr>
              <a:t> Masking (LUN </a:t>
            </a:r>
            <a:r>
              <a:rPr lang="en-US" sz="2000" err="1">
                <a:latin typeface="Arial"/>
                <a:ea typeface="微軟正黑體"/>
                <a:cs typeface="Arial"/>
              </a:rPr>
              <a:t>遮蔽</a:t>
            </a:r>
            <a:r>
              <a:rPr lang="en-US" sz="2000">
                <a:latin typeface="Arial"/>
                <a:ea typeface="微軟正黑體"/>
                <a:cs typeface="Arial"/>
              </a:rPr>
              <a:t>) </a:t>
            </a:r>
            <a:r>
              <a:rPr lang="en-US" sz="2000" err="1">
                <a:latin typeface="Arial"/>
                <a:ea typeface="微軟正黑體"/>
                <a:cs typeface="Arial"/>
              </a:rPr>
              <a:t>與</a:t>
            </a:r>
            <a:r>
              <a:rPr lang="en-US" sz="2000">
                <a:latin typeface="Arial"/>
                <a:ea typeface="微軟正黑體"/>
                <a:cs typeface="Arial"/>
              </a:rPr>
              <a:t> Port Binding (</a:t>
            </a:r>
            <a:r>
              <a:rPr lang="ja-JP" altLang="en-US" sz="2000">
                <a:latin typeface="Arial"/>
                <a:ea typeface="微軟正黑體"/>
                <a:cs typeface="Arial"/>
              </a:rPr>
              <a:t>端口繫結</a:t>
            </a:r>
            <a:r>
              <a:rPr lang="en-US" sz="2000">
                <a:latin typeface="Arial"/>
                <a:ea typeface="微軟正黑體"/>
                <a:cs typeface="Arial"/>
              </a:rPr>
              <a:t>) </a:t>
            </a:r>
            <a:r>
              <a:rPr lang="en-US" sz="2000" err="1">
                <a:latin typeface="Arial"/>
                <a:ea typeface="微軟正黑體"/>
                <a:cs typeface="Arial"/>
              </a:rPr>
              <a:t>功能更為您的資料提供多一層的安全保護</a:t>
            </a:r>
            <a:r>
              <a:rPr lang="en-US" sz="2000">
                <a:latin typeface="Arial"/>
                <a:ea typeface="微軟正黑體"/>
                <a:cs typeface="Arial"/>
              </a:rPr>
              <a:t>。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9E7DA1E-E3B4-D444-BDC8-537CD94E1A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424" y="2759339"/>
            <a:ext cx="8089850" cy="3498984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9051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91002-BA5F-435A-9732-939993232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Microsoft JhengHei"/>
                <a:ea typeface="Microsoft JhengHei"/>
                <a:cs typeface="Arial"/>
              </a:rPr>
              <a:t>設定光纖通道的連線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2B7226-B906-4FE6-84E5-F033D515160D}"/>
              </a:ext>
            </a:extLst>
          </p:cNvPr>
          <p:cNvSpPr txBox="1"/>
          <p:nvPr/>
        </p:nvSpPr>
        <p:spPr>
          <a:xfrm>
            <a:off x="509811" y="1634209"/>
            <a:ext cx="4218600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0975" indent="-180975">
              <a:buFont typeface="Arial"/>
              <a:buChar char="•"/>
            </a:pPr>
            <a:r>
              <a:rPr lang="zh-TW" altLang="en-US" sz="24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設定彈性</a:t>
            </a:r>
          </a:p>
          <a:p>
            <a:pPr marL="180975" indent="-180975"/>
            <a:r>
              <a:rPr lang="zh-TW" altLang="en-US" sz="2400" b="1">
                <a:latin typeface="Arial"/>
                <a:ea typeface="微軟正黑體"/>
                <a:cs typeface="Arial"/>
              </a:rPr>
              <a:t> 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1</a:t>
            </a:r>
            <a:r>
              <a:rPr lang="en-US" altLang="en-US" sz="2400" b="1">
                <a:latin typeface="Arial"/>
                <a:ea typeface="微軟正黑體"/>
                <a:cs typeface="Arial"/>
              </a:rPr>
              <a:t>. </a:t>
            </a:r>
            <a:r>
              <a:rPr lang="zh-TW" sz="2400" b="1">
                <a:latin typeface="Arial"/>
                <a:ea typeface="微軟正黑體"/>
                <a:cs typeface="Arial"/>
              </a:rPr>
              <a:t>LUN</a:t>
            </a:r>
            <a:r>
              <a:rPr lang="en-US" altLang="zh-TW" sz="2400" b="1">
                <a:latin typeface="Arial"/>
                <a:ea typeface="微軟正黑體"/>
                <a:cs typeface="Arial"/>
              </a:rPr>
              <a:t> </a:t>
            </a:r>
            <a:r>
              <a:rPr lang="zh-TW" sz="2400" b="1">
                <a:latin typeface="Arial"/>
                <a:ea typeface="微軟正黑體"/>
                <a:cs typeface="Arial"/>
              </a:rPr>
              <a:t>對應</a:t>
            </a:r>
            <a:r>
              <a:rPr lang="zh-TW" sz="2400">
                <a:latin typeface="Arial"/>
                <a:ea typeface="微軟正黑體"/>
                <a:cs typeface="Arial"/>
              </a:rPr>
              <a:t>: 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輕鬆對應</a:t>
            </a:r>
            <a:r>
              <a:rPr lang="zh-TW" sz="2400">
                <a:latin typeface="Arial"/>
                <a:ea typeface="微軟正黑體"/>
                <a:cs typeface="Arial"/>
              </a:rPr>
              <a:t>到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 </a:t>
            </a:r>
          </a:p>
          <a:p>
            <a:pPr marL="180975" indent="-180975"/>
            <a:r>
              <a:rPr lang="en-US" altLang="zh-TW" sz="2400">
                <a:latin typeface="Arial"/>
                <a:ea typeface="微軟正黑體"/>
                <a:cs typeface="Arial"/>
              </a:rPr>
              <a:t>     </a:t>
            </a:r>
            <a:r>
              <a:rPr lang="zh-TW" sz="2400">
                <a:latin typeface="Arial"/>
                <a:ea typeface="微軟正黑體"/>
                <a:cs typeface="Arial"/>
              </a:rPr>
              <a:t>iSCSI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 </a:t>
            </a:r>
            <a:r>
              <a:rPr lang="zh-TW" sz="2400">
                <a:latin typeface="Arial"/>
                <a:ea typeface="微軟正黑體"/>
                <a:cs typeface="Arial"/>
              </a:rPr>
              <a:t>或光纖通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道</a:t>
            </a:r>
            <a:r>
              <a:rPr lang="zh-TW" altLang="zh-TW" sz="2400">
                <a:latin typeface="Arial"/>
                <a:ea typeface="微軟正黑體"/>
                <a:cs typeface="Arial"/>
              </a:rPr>
              <a:t>。</a:t>
            </a:r>
            <a:endParaRPr lang="zh-TW" altLang="en-US" sz="2400">
              <a:latin typeface="Arial"/>
              <a:ea typeface="微軟正黑體"/>
              <a:cs typeface="Arial"/>
            </a:endParaRPr>
          </a:p>
          <a:p>
            <a:pPr marL="180975" indent="-180975"/>
            <a:r>
              <a:rPr lang="zh-TW" altLang="en-US" sz="2400">
                <a:latin typeface="Arial"/>
                <a:ea typeface="微軟正黑體"/>
                <a:cs typeface="Arial"/>
              </a:rPr>
              <a:t> 2. </a:t>
            </a:r>
            <a:r>
              <a:rPr lang="zh-TW" altLang="en-US" sz="2400" b="1">
                <a:latin typeface="Arial"/>
                <a:ea typeface="微軟正黑體"/>
                <a:cs typeface="Arial"/>
              </a:rPr>
              <a:t>LUN 遮罩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: 設定伺服器存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 </a:t>
            </a:r>
          </a:p>
          <a:p>
            <a:pPr marL="180975" indent="-180975"/>
            <a:r>
              <a:rPr lang="en-US" altLang="zh-TW" sz="2400">
                <a:latin typeface="Arial"/>
                <a:ea typeface="微軟正黑體"/>
                <a:cs typeface="Arial"/>
              </a:rPr>
              <a:t>     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取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 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LUN</a:t>
            </a:r>
            <a:r>
              <a:rPr lang="zh-TW" altLang="zh-TW" sz="2400">
                <a:latin typeface="Arial"/>
                <a:ea typeface="微軟正黑體"/>
                <a:cs typeface="Arial"/>
              </a:rPr>
              <a:t>。</a:t>
            </a:r>
            <a:endParaRPr lang="zh-TW" altLang="en-US" sz="2400">
              <a:latin typeface="Arial"/>
              <a:ea typeface="微軟正黑體"/>
              <a:cs typeface="Arial"/>
            </a:endParaRPr>
          </a:p>
          <a:p>
            <a:pPr marL="180975" indent="-180975"/>
            <a:r>
              <a:rPr lang="zh-TW" altLang="en-US" sz="2400">
                <a:latin typeface="Arial"/>
                <a:ea typeface="微軟正黑體"/>
                <a:cs typeface="Arial"/>
              </a:rPr>
              <a:t> 3. </a:t>
            </a:r>
            <a:r>
              <a:rPr lang="zh-TW" altLang="en-US" sz="2400" b="1">
                <a:latin typeface="Arial"/>
                <a:ea typeface="微軟正黑體"/>
                <a:cs typeface="Arial"/>
              </a:rPr>
              <a:t>光纖通道連接埠繫結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:</a:t>
            </a:r>
          </a:p>
          <a:p>
            <a:pPr marL="180975" indent="-180975"/>
            <a:r>
              <a:rPr lang="zh-TW" altLang="en-US" sz="2400">
                <a:latin typeface="Arial"/>
                <a:ea typeface="微軟正黑體"/>
                <a:cs typeface="Arial"/>
              </a:rPr>
              <a:t>     綁定連接埠與伺服器</a:t>
            </a:r>
            <a:r>
              <a:rPr lang="zh-TW" altLang="zh-TW" sz="2400">
                <a:latin typeface="Arial"/>
                <a:ea typeface="微軟正黑體"/>
                <a:cs typeface="Arial"/>
              </a:rPr>
              <a:t>。</a:t>
            </a:r>
            <a:endParaRPr lang="zh-TW" altLang="en-US" sz="2400">
              <a:latin typeface="Arial"/>
              <a:ea typeface="微軟正黑體"/>
              <a:cs typeface="Arial"/>
            </a:endParaRPr>
          </a:p>
          <a:p>
            <a:pPr marL="180975" indent="-180975"/>
            <a:endParaRPr lang="zh-TW" altLang="en-US" sz="2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80975" indent="-180975">
              <a:buFont typeface="Arial"/>
              <a:buChar char="•"/>
            </a:pPr>
            <a:r>
              <a:rPr lang="zh-TW" altLang="en-US" sz="24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易於辨識</a:t>
            </a:r>
            <a:endParaRPr lang="zh-TW" altLang="en-US" sz="2400">
              <a:solidFill>
                <a:srgbClr val="7030A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80975" indent="-180975"/>
            <a:r>
              <a:rPr lang="zh-TW" altLang="en-US" sz="2400">
                <a:latin typeface="Arial"/>
                <a:ea typeface="微軟正黑體"/>
                <a:cs typeface="Arial"/>
              </a:rPr>
              <a:t>   光纖通道的 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WWPN </a:t>
            </a:r>
            <a:r>
              <a:rPr lang="en-US" altLang="zh-TW" sz="2400" err="1">
                <a:latin typeface="Arial"/>
                <a:ea typeface="微軟正黑體"/>
                <a:cs typeface="Arial"/>
              </a:rPr>
              <a:t>可以編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  </a:t>
            </a:r>
          </a:p>
          <a:p>
            <a:pPr marL="180975" indent="-180975"/>
            <a:r>
              <a:rPr lang="en-US" altLang="zh-TW" sz="2400">
                <a:latin typeface="Arial"/>
                <a:ea typeface="微軟正黑體"/>
                <a:cs typeface="Arial"/>
              </a:rPr>
              <a:t>   </a:t>
            </a:r>
            <a:r>
              <a:rPr lang="en-US" altLang="zh-TW" sz="2400" err="1">
                <a:latin typeface="Arial"/>
                <a:ea typeface="微軟正黑體"/>
                <a:cs typeface="Arial"/>
              </a:rPr>
              <a:t>輯別名</a:t>
            </a:r>
            <a:r>
              <a:rPr lang="zh-TW" altLang="zh-TW" sz="2400">
                <a:latin typeface="Arial"/>
                <a:ea typeface="微軟正黑體"/>
                <a:cs typeface="Arial"/>
              </a:rPr>
              <a:t>。</a:t>
            </a:r>
            <a:endParaRPr lang="zh-TW" altLang="en-US" sz="2400">
              <a:latin typeface="Arial"/>
              <a:ea typeface="微軟正黑體"/>
              <a:cs typeface="Arial"/>
            </a:endParaRPr>
          </a:p>
        </p:txBody>
      </p:sp>
      <p:pic>
        <p:nvPicPr>
          <p:cNvPr id="9" name="Picture 9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B81D9F1E-E01E-4F83-B24B-F4597D5DC0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789" y="2214854"/>
            <a:ext cx="6587400" cy="3363026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0430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建築物, 坐, 電腦, 月台 的圖片&#10;&#10;自動產生的描述">
            <a:extLst>
              <a:ext uri="{FF2B5EF4-FFF2-40B4-BE49-F238E27FC236}">
                <a16:creationId xmlns:a16="http://schemas.microsoft.com/office/drawing/2014/main" id="{5E3B8F38-2211-48E5-B0DC-DD1D7758CF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043" r="21270" b="1204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AD6F1338-A11B-4688-90DF-5D5F052D40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0" y="0"/>
            <a:ext cx="1218181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24B25F-8BE9-4C74-9BBD-B55607927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67" y="821375"/>
            <a:ext cx="10888580" cy="978322"/>
          </a:xfrm>
        </p:spPr>
        <p:txBody>
          <a:bodyPr/>
          <a:lstStyle/>
          <a:p>
            <a:r>
              <a:rPr lang="en-US" altLang="zh-TW" err="1">
                <a:solidFill>
                  <a:schemeClr val="bg1"/>
                </a:solidFill>
              </a:rPr>
              <a:t>QuTS</a:t>
            </a:r>
            <a:r>
              <a:rPr lang="en-US" altLang="zh-TW">
                <a:solidFill>
                  <a:schemeClr val="bg1"/>
                </a:solidFill>
              </a:rPr>
              <a:t> hero NAS </a:t>
            </a:r>
            <a:r>
              <a:rPr lang="zh-CN" altLang="en-US">
                <a:solidFill>
                  <a:schemeClr val="bg1"/>
                </a:solidFill>
              </a:rPr>
              <a:t>專屬</a:t>
            </a:r>
            <a:r>
              <a:rPr lang="en-US" altLang="zh-CN">
                <a:solidFill>
                  <a:schemeClr val="bg1"/>
                </a:solidFill>
              </a:rPr>
              <a:t> QXP FC </a:t>
            </a:r>
            <a:r>
              <a:rPr lang="zh-CN" altLang="en-US">
                <a:solidFill>
                  <a:schemeClr val="bg1"/>
                </a:solidFill>
              </a:rPr>
              <a:t>擴充卡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672E10A-54C8-4E64-A6E5-DF68146D9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68" y="2117526"/>
            <a:ext cx="6916854" cy="3572074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企業選擇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en-US" altLang="zh-TW" err="1">
                <a:solidFill>
                  <a:schemeClr val="bg1"/>
                </a:solidFill>
              </a:rPr>
              <a:t>Fibre</a:t>
            </a:r>
            <a:r>
              <a:rPr lang="en-US" altLang="zh-TW">
                <a:solidFill>
                  <a:schemeClr val="bg1"/>
                </a:solidFill>
              </a:rPr>
              <a:t> Channel </a:t>
            </a:r>
            <a:r>
              <a:rPr lang="zh-CN" altLang="en-US">
                <a:solidFill>
                  <a:schemeClr val="bg1"/>
                </a:solidFill>
              </a:rPr>
              <a:t>的應用優勢</a:t>
            </a:r>
            <a:endParaRPr lang="en-US" altLang="zh-TW">
              <a:solidFill>
                <a:schemeClr val="bg1"/>
              </a:solidFill>
            </a:endParaRPr>
          </a:p>
          <a:p>
            <a:pPr>
              <a:lnSpc>
                <a:spcPts val="3000"/>
              </a:lnSpc>
            </a:pPr>
            <a:r>
              <a:rPr lang="en-US" altLang="zh-TW">
                <a:solidFill>
                  <a:schemeClr val="bg1"/>
                </a:solidFill>
              </a:rPr>
              <a:t> QNAP </a:t>
            </a:r>
            <a:r>
              <a:rPr lang="zh-CN" altLang="en-US">
                <a:solidFill>
                  <a:schemeClr val="bg1"/>
                </a:solidFill>
              </a:rPr>
              <a:t>雙埠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32GFC QXP-32G2FC &amp;   </a:t>
            </a:r>
          </a:p>
          <a:p>
            <a:pPr indent="0">
              <a:lnSpc>
                <a:spcPts val="3000"/>
              </a:lnSpc>
              <a:buNone/>
            </a:pPr>
            <a:r>
              <a:rPr lang="en-US" altLang="zh-TW">
                <a:solidFill>
                  <a:schemeClr val="bg1"/>
                </a:solidFill>
              </a:rPr>
              <a:t>   16GFC QXP-16G2FC </a:t>
            </a:r>
            <a:r>
              <a:rPr lang="zh-TW" altLang="en-US">
                <a:solidFill>
                  <a:schemeClr val="bg1"/>
                </a:solidFill>
              </a:rPr>
              <a:t>光纖通道擴充卡</a:t>
            </a:r>
            <a:endParaRPr lang="en-US" altLang="zh-TW">
              <a:solidFill>
                <a:schemeClr val="bg1"/>
              </a:solidFill>
            </a:endParaRPr>
          </a:p>
          <a:p>
            <a:pPr>
              <a:lnSpc>
                <a:spcPts val="3000"/>
              </a:lnSpc>
            </a:pPr>
            <a:r>
              <a:rPr lang="en-US" altLang="zh-TW">
                <a:solidFill>
                  <a:schemeClr val="bg1"/>
                </a:solidFill>
              </a:rPr>
              <a:t> </a:t>
            </a:r>
            <a:r>
              <a:rPr lang="zh-TW" altLang="en-US">
                <a:solidFill>
                  <a:schemeClr val="bg1"/>
                </a:solidFill>
              </a:rPr>
              <a:t>透過</a:t>
            </a:r>
            <a:r>
              <a:rPr lang="en-US" altLang="zh-TW">
                <a:solidFill>
                  <a:schemeClr val="bg1"/>
                </a:solidFill>
              </a:rPr>
              <a:t> QNAP NAS </a:t>
            </a:r>
            <a:r>
              <a:rPr lang="zh-TW" altLang="en-US">
                <a:solidFill>
                  <a:schemeClr val="bg1"/>
                </a:solidFill>
              </a:rPr>
              <a:t>輕鬆地擴建區塊層級的</a:t>
            </a:r>
            <a:r>
              <a:rPr lang="en-US" altLang="zh-TW">
                <a:solidFill>
                  <a:schemeClr val="bg1"/>
                </a:solidFill>
              </a:rPr>
              <a:t>   </a:t>
            </a:r>
          </a:p>
          <a:p>
            <a:pPr indent="0">
              <a:lnSpc>
                <a:spcPts val="3000"/>
              </a:lnSpc>
              <a:buNone/>
            </a:pPr>
            <a:r>
              <a:rPr lang="en-US" altLang="zh-TW">
                <a:solidFill>
                  <a:schemeClr val="bg1"/>
                </a:solidFill>
              </a:rPr>
              <a:t>   FC SAN </a:t>
            </a:r>
            <a:r>
              <a:rPr lang="zh-CN" altLang="en-US">
                <a:solidFill>
                  <a:schemeClr val="bg1"/>
                </a:solidFill>
              </a:rPr>
              <a:t>與各式</a:t>
            </a:r>
            <a:r>
              <a:rPr lang="en-US" altLang="zh-TW" err="1">
                <a:solidFill>
                  <a:schemeClr val="bg1"/>
                </a:solidFill>
              </a:rPr>
              <a:t>應用</a:t>
            </a:r>
            <a:endParaRPr lang="en-US" altLang="zh-TW">
              <a:solidFill>
                <a:schemeClr val="bg1"/>
              </a:solidFill>
            </a:endParaRPr>
          </a:p>
          <a:p>
            <a:pPr>
              <a:lnSpc>
                <a:spcPts val="3000"/>
              </a:lnSpc>
            </a:pPr>
            <a:r>
              <a:rPr lang="en-US" altLang="zh-CN">
                <a:solidFill>
                  <a:schemeClr val="bg1"/>
                </a:solidFill>
              </a:rPr>
              <a:t> QNAP QTS &amp; </a:t>
            </a:r>
            <a:r>
              <a:rPr lang="en-US" altLang="zh-CN" err="1">
                <a:solidFill>
                  <a:schemeClr val="bg1"/>
                </a:solidFill>
              </a:rPr>
              <a:t>QuTS</a:t>
            </a:r>
            <a:r>
              <a:rPr lang="en-US" altLang="zh-CN">
                <a:solidFill>
                  <a:schemeClr val="bg1"/>
                </a:solidFill>
              </a:rPr>
              <a:t> hero NAS FC </a:t>
            </a:r>
            <a:r>
              <a:rPr lang="zh-CN" altLang="en-US">
                <a:solidFill>
                  <a:schemeClr val="bg1"/>
                </a:solidFill>
              </a:rPr>
              <a:t>解決方案</a:t>
            </a:r>
            <a:endParaRPr lang="zh-TW" altLang="zh-TW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125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一張含有 水, 船, 河, 背景 的圖片&#10;&#10;自動產生的描述">
            <a:extLst>
              <a:ext uri="{FF2B5EF4-FFF2-40B4-BE49-F238E27FC236}">
                <a16:creationId xmlns:a16="http://schemas.microsoft.com/office/drawing/2014/main" id="{243A5935-A750-421D-9382-DA297A32BC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11" y="2299896"/>
            <a:ext cx="11787291" cy="436915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6B58223-6064-43F5-8561-12424ECF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440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設定</a:t>
            </a:r>
            <a:r>
              <a:rPr lang="en-US" altLang="zh-TW" sz="44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sz="44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LUN </a:t>
            </a:r>
            <a:r>
              <a:rPr lang="en-US" sz="440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遮罩</a:t>
            </a:r>
            <a:endParaRPr lang="en-US" altLang="zh-TW" sz="44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內容版面配置區 9">
            <a:extLst>
              <a:ext uri="{FF2B5EF4-FFF2-40B4-BE49-F238E27FC236}">
                <a16:creationId xmlns:a16="http://schemas.microsoft.com/office/drawing/2014/main" id="{0F40C6B1-60DE-4804-8C89-84454E156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68" y="2334439"/>
            <a:ext cx="3513222" cy="3537723"/>
          </a:xfrm>
        </p:spPr>
        <p:txBody>
          <a:bodyPr/>
          <a:lstStyle/>
          <a:p>
            <a:pPr indent="265113" fontAlgn="base">
              <a:lnSpc>
                <a:spcPts val="3000"/>
              </a:lnSpc>
            </a:pPr>
            <a:r>
              <a:rPr kumimoji="1" lang="en-US" altLang="zh-TW" b="1">
                <a:solidFill>
                  <a:srgbClr val="7030A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LUN </a:t>
            </a:r>
            <a:r>
              <a:rPr kumimoji="1" lang="en-US" altLang="zh-TW" b="1" err="1">
                <a:solidFill>
                  <a:srgbClr val="7030A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遮罩</a:t>
            </a:r>
            <a:r>
              <a:rPr kumimoji="1" lang="en-US" altLang="zh-TW">
                <a:solidFill>
                  <a:srgbClr val="7030A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: </a:t>
            </a:r>
          </a:p>
          <a:p>
            <a:pPr indent="0">
              <a:lnSpc>
                <a:spcPts val="3000"/>
              </a:lnSpc>
              <a:buNone/>
            </a:pPr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指定哪個服務器可以存取哪個 </a:t>
            </a: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LUN</a:t>
            </a:r>
            <a:r>
              <a:rPr lang="zh-TW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。</a:t>
            </a:r>
            <a:endParaRPr lang="en-US" altLang="zh-TW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4" name="Picture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6369EEAE-AE61-40B4-AA56-6717B29DC5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4715" y="2334441"/>
            <a:ext cx="6301397" cy="35377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5949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水, 船, 河, 背景 的圖片&#10;&#10;自動產生的描述">
            <a:extLst>
              <a:ext uri="{FF2B5EF4-FFF2-40B4-BE49-F238E27FC236}">
                <a16:creationId xmlns:a16="http://schemas.microsoft.com/office/drawing/2014/main" id="{28ECD934-7094-407B-895C-334C4FB1C1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11" y="2299896"/>
            <a:ext cx="11787291" cy="43691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20DD36-EE52-4102-A487-B6FBEAC5B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設定光纖通道連接埠繫結 (Binding)</a:t>
            </a:r>
            <a:endParaRPr lang="en-US" altLang="zh-TW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197714D-9C6A-4C0F-A418-063F51FDC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67" y="2303171"/>
            <a:ext cx="3625517" cy="3568991"/>
          </a:xfrm>
        </p:spPr>
        <p:txBody>
          <a:bodyPr/>
          <a:lstStyle/>
          <a:p>
            <a:pPr indent="265113" fontAlgn="base">
              <a:lnSpc>
                <a:spcPts val="3000"/>
              </a:lnSpc>
            </a:pPr>
            <a:r>
              <a:rPr kumimoji="1" lang="en-US" altLang="zh-TW" b="1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光纖通道連接埠繫結</a:t>
            </a:r>
            <a:r>
              <a:rPr kumimoji="1" lang="en-US" altLang="zh-TW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 </a:t>
            </a:r>
            <a:endParaRPr lang="en-US" altLang="zh-TW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lnSpc>
                <a:spcPts val="3000"/>
              </a:lnSpc>
              <a:buNone/>
            </a:pPr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編輯哪個服務器可以綁定哪個連結埠</a:t>
            </a:r>
            <a:r>
              <a:rPr lang="zh-TW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。</a:t>
            </a:r>
            <a:endParaRPr lang="en-US" altLang="zh-TW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indent="0">
              <a:buNone/>
            </a:pPr>
            <a:endParaRPr lang="zh-TW" altLang="en-US"/>
          </a:p>
        </p:txBody>
      </p:sp>
      <p:pic>
        <p:nvPicPr>
          <p:cNvPr id="5" name="Picture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27C08175-F836-48E4-8EEF-F26C20B0A8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3" t="2434" b="2358"/>
          <a:stretch/>
        </p:blipFill>
        <p:spPr>
          <a:xfrm>
            <a:off x="4924925" y="2303173"/>
            <a:ext cx="6368717" cy="356899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6228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水, 船, 河, 背景 的圖片&#10;&#10;自動產生的描述">
            <a:extLst>
              <a:ext uri="{FF2B5EF4-FFF2-40B4-BE49-F238E27FC236}">
                <a16:creationId xmlns:a16="http://schemas.microsoft.com/office/drawing/2014/main" id="{7CB6DDDB-3F38-446C-A8BA-E013958E7B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11" y="2299896"/>
            <a:ext cx="11787291" cy="43691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99E254-6874-46D7-9E65-56E1D0203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89" y="384012"/>
            <a:ext cx="10888580" cy="978322"/>
          </a:xfrm>
        </p:spPr>
        <p:txBody>
          <a:bodyPr>
            <a:normAutofit fontScale="90000"/>
          </a:bodyPr>
          <a:lstStyle/>
          <a:p>
            <a:r>
              <a:rPr lang="zh-TW" altLang="en-US"/>
              <a:t>透過別名清單來辨識伺服器與光纖通道連接埠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E6ADB3E5-DAE2-460F-A85F-FFB87F15A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231" y="2000962"/>
            <a:ext cx="3465095" cy="3722521"/>
          </a:xfrm>
        </p:spPr>
        <p:txBody>
          <a:bodyPr/>
          <a:lstStyle/>
          <a:p>
            <a:pPr fontAlgn="base">
              <a:lnSpc>
                <a:spcPts val="3000"/>
              </a:lnSpc>
            </a:pPr>
            <a:r>
              <a:rPr kumimoji="1" lang="zh-TW" altLang="en-US">
                <a:solidFill>
                  <a:srgbClr val="7030A0"/>
                </a:solidFill>
                <a:latin typeface="Microsoft JhengHei"/>
                <a:ea typeface="Microsoft JhengHei"/>
                <a:cs typeface="Arial"/>
              </a:rPr>
              <a:t> </a:t>
            </a:r>
            <a:r>
              <a:rPr kumimoji="1" lang="zh-TW" altLang="en-US" b="1">
                <a:solidFill>
                  <a:srgbClr val="7030A0"/>
                </a:solidFill>
                <a:latin typeface="Microsoft JhengHei"/>
                <a:ea typeface="Microsoft JhengHei"/>
                <a:cs typeface="Arial"/>
              </a:rPr>
              <a:t>編輯別名</a:t>
            </a:r>
            <a:r>
              <a:rPr kumimoji="1" lang="en-US" altLang="zh-TW" b="1">
                <a:solidFill>
                  <a:srgbClr val="7030A0"/>
                </a:solidFill>
                <a:latin typeface="Microsoft JhengHei"/>
                <a:ea typeface="Microsoft JhengHei"/>
                <a:cs typeface="Arial"/>
              </a:rPr>
              <a:t> </a:t>
            </a:r>
            <a:r>
              <a:rPr kumimoji="1" lang="en-US" altLang="zh-TW">
                <a:solidFill>
                  <a:srgbClr val="7030A0"/>
                </a:solidFill>
                <a:latin typeface="Microsoft JhengHei"/>
                <a:ea typeface="Microsoft JhengHei"/>
                <a:cs typeface="Arial"/>
              </a:rPr>
              <a:t>: </a:t>
            </a:r>
            <a:endParaRPr lang="en-US" altLang="zh-TW">
              <a:solidFill>
                <a:srgbClr val="7030A0"/>
              </a:solidFill>
              <a:latin typeface="Microsoft JhengHei"/>
              <a:ea typeface="Microsoft JhengHei"/>
              <a:cs typeface="Arial"/>
            </a:endParaRPr>
          </a:p>
          <a:p>
            <a:pPr marL="177800" indent="0">
              <a:lnSpc>
                <a:spcPts val="3000"/>
              </a:lnSpc>
              <a:buNone/>
            </a:pPr>
            <a:r>
              <a:rPr lang="zh-TW" altLang="en-US">
                <a:latin typeface="Arial"/>
                <a:ea typeface="微軟正黑體"/>
                <a:cs typeface="Arial"/>
              </a:rPr>
              <a:t>指定光纖通道的 </a:t>
            </a:r>
            <a:r>
              <a:rPr lang="en-US" altLang="zh-TW">
                <a:latin typeface="Arial"/>
                <a:ea typeface="微軟正黑體"/>
                <a:cs typeface="Arial"/>
              </a:rPr>
              <a:t>WWPN </a:t>
            </a:r>
            <a:r>
              <a:rPr lang="zh-TW" altLang="en-US">
                <a:latin typeface="Arial"/>
                <a:ea typeface="微軟正黑體"/>
                <a:cs typeface="Arial"/>
              </a:rPr>
              <a:t>別名清單，讓</a:t>
            </a:r>
            <a:r>
              <a:rPr lang="en-US" altLang="zh-TW" err="1">
                <a:latin typeface="Arial"/>
                <a:ea typeface="微軟正黑體"/>
                <a:cs typeface="Arial"/>
              </a:rPr>
              <a:t>使用者易於辨識儲存區域網路中的伺服器及光纖通道連接埠</a:t>
            </a:r>
            <a:r>
              <a:rPr lang="zh-TW" altLang="zh-TW">
                <a:latin typeface="Arial"/>
                <a:ea typeface="微軟正黑體"/>
                <a:cs typeface="Arial"/>
              </a:rPr>
              <a:t> 。</a:t>
            </a:r>
            <a:endParaRPr lang="en-US" altLang="zh-TW">
              <a:latin typeface="Arial"/>
              <a:ea typeface="微軟正黑體"/>
              <a:cs typeface="Arial"/>
            </a:endParaRPr>
          </a:p>
        </p:txBody>
      </p:sp>
      <p:pic>
        <p:nvPicPr>
          <p:cNvPr id="3" name="Picture 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897AC8DE-641D-4B42-87DC-2F8EBE3642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491" y="2000962"/>
            <a:ext cx="6436278" cy="3154961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6102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54FBEDAE-52AE-48F9-A0D7-0574FE0D64F6}"/>
              </a:ext>
            </a:extLst>
          </p:cNvPr>
          <p:cNvSpPr/>
          <p:nvPr/>
        </p:nvSpPr>
        <p:spPr>
          <a:xfrm>
            <a:off x="6504892" y="1326602"/>
            <a:ext cx="5137428" cy="51816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304E184-FCCE-4041-B980-885F381C3846}"/>
              </a:ext>
            </a:extLst>
          </p:cNvPr>
          <p:cNvSpPr/>
          <p:nvPr/>
        </p:nvSpPr>
        <p:spPr>
          <a:xfrm>
            <a:off x="6623733" y="1443366"/>
            <a:ext cx="4899746" cy="494807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E8D309D-A91B-41DE-B0EB-75AEBC4E76EC}"/>
              </a:ext>
            </a:extLst>
          </p:cNvPr>
          <p:cNvSpPr/>
          <p:nvPr/>
        </p:nvSpPr>
        <p:spPr>
          <a:xfrm>
            <a:off x="457018" y="1326602"/>
            <a:ext cx="5977890" cy="51816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1A89864-DBF3-46BB-931D-BC47A42AA7CE}"/>
              </a:ext>
            </a:extLst>
          </p:cNvPr>
          <p:cNvSpPr/>
          <p:nvPr/>
        </p:nvSpPr>
        <p:spPr>
          <a:xfrm>
            <a:off x="568277" y="1443366"/>
            <a:ext cx="5755373" cy="494807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99E254-6874-46D7-9E65-56E1D0203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支援伺服器端的多重路徑 </a:t>
            </a:r>
            <a:r>
              <a:rPr lang="en-US" altLang="zh-TW"/>
              <a:t>I/O </a:t>
            </a:r>
          </a:p>
        </p:txBody>
      </p:sp>
      <p:pic>
        <p:nvPicPr>
          <p:cNvPr id="7" name="Picture 6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DC4AC9F9-D8C2-4970-9E9D-73CB52F449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78" y="2375724"/>
            <a:ext cx="3299415" cy="3511730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FB0C0AB-8020-4E09-A942-1A1A37CB67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1592" y="1541806"/>
            <a:ext cx="2064077" cy="2451084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E3C8B2F0-9A26-4CB4-A3E6-0E70FDD8AE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2752" y="3060506"/>
            <a:ext cx="4697661" cy="2246304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AC0F6B0-B31D-4196-BDA8-405FE2793E8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1592" y="4072149"/>
            <a:ext cx="1752620" cy="2235793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512A44E4-2276-4F54-BA13-656F3777830F}"/>
              </a:ext>
            </a:extLst>
          </p:cNvPr>
          <p:cNvSpPr/>
          <p:nvPr/>
        </p:nvSpPr>
        <p:spPr>
          <a:xfrm>
            <a:off x="668521" y="1560745"/>
            <a:ext cx="2419926" cy="702260"/>
          </a:xfrm>
          <a:prstGeom prst="round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kumimoji="1" lang="en-US" altLang="en-US" sz="2000" b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W</a:t>
            </a:r>
            <a:r>
              <a:rPr kumimoji="1" lang="zh-TW" altLang="en-US" sz="2000" b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i</a:t>
            </a:r>
            <a:r>
              <a:rPr kumimoji="1" lang="en-US" altLang="en-US" sz="2000" b="1" err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ndows</a:t>
            </a:r>
            <a:r>
              <a:rPr kumimoji="1" lang="zh-TW" altLang="en-US" sz="2000" b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kumimoji="1" lang="en-US" altLang="en-US" sz="2000" b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Serve</a:t>
            </a:r>
            <a:r>
              <a:rPr kumimoji="1" lang="zh-TW" altLang="en-US" sz="2000" b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r</a:t>
            </a:r>
            <a:r>
              <a:rPr kumimoji="1" lang="en-US" altLang="zh-TW" sz="2000" b="1">
                <a:solidFill>
                  <a:schemeClr val="tx1"/>
                </a:solidFill>
                <a:latin typeface="Arial"/>
                <a:ea typeface="新細明體"/>
                <a:cs typeface="Arial"/>
              </a:rPr>
              <a:t> </a:t>
            </a:r>
            <a:endParaRPr lang="en-US" altLang="zh-TW" sz="2000" b="1">
              <a:solidFill>
                <a:schemeClr val="tx1"/>
              </a:solidFill>
              <a:latin typeface="Arial"/>
              <a:ea typeface="新細明體"/>
              <a:cs typeface="Arial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8C05904C-C566-4BC1-960F-AFCE81D7550C}"/>
              </a:ext>
            </a:extLst>
          </p:cNvPr>
          <p:cNvSpPr/>
          <p:nvPr/>
        </p:nvSpPr>
        <p:spPr>
          <a:xfrm>
            <a:off x="6722752" y="1556701"/>
            <a:ext cx="2419926" cy="702260"/>
          </a:xfrm>
          <a:prstGeom prst="round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kumimoji="1" lang="zh-TW" altLang="en-US" sz="2000" b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VMware vSphere</a:t>
            </a:r>
            <a:endParaRPr kumimoji="1" lang="en-US" altLang="en-US" sz="2000" b="1">
              <a:solidFill>
                <a:schemeClr val="tx1"/>
              </a:solidFill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33114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4327143F-F19C-4062-A9A1-5F2F43738CD6}"/>
              </a:ext>
            </a:extLst>
          </p:cNvPr>
          <p:cNvSpPr/>
          <p:nvPr/>
        </p:nvSpPr>
        <p:spPr>
          <a:xfrm>
            <a:off x="1221105" y="2532577"/>
            <a:ext cx="2974349" cy="3631092"/>
          </a:xfrm>
          <a:prstGeom prst="roundRect">
            <a:avLst>
              <a:gd name="adj" fmla="val 4811"/>
            </a:avLst>
          </a:prstGeom>
          <a:solidFill>
            <a:schemeClr val="bg1"/>
          </a:solidFill>
          <a:ln w="28575">
            <a:solidFill>
              <a:srgbClr val="EA1CDF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550730"/>
                      <a:gd name="connsiteY0" fmla="*/ 91069 h 1892923"/>
                      <a:gd name="connsiteX1" fmla="*/ 91069 w 4550730"/>
                      <a:gd name="connsiteY1" fmla="*/ 0 h 1892923"/>
                      <a:gd name="connsiteX2" fmla="*/ 758839 w 4550730"/>
                      <a:gd name="connsiteY2" fmla="*/ 0 h 1892923"/>
                      <a:gd name="connsiteX3" fmla="*/ 1295552 w 4550730"/>
                      <a:gd name="connsiteY3" fmla="*/ 0 h 1892923"/>
                      <a:gd name="connsiteX4" fmla="*/ 1963323 w 4550730"/>
                      <a:gd name="connsiteY4" fmla="*/ 0 h 1892923"/>
                      <a:gd name="connsiteX5" fmla="*/ 2456350 w 4550730"/>
                      <a:gd name="connsiteY5" fmla="*/ 0 h 1892923"/>
                      <a:gd name="connsiteX6" fmla="*/ 3124120 w 4550730"/>
                      <a:gd name="connsiteY6" fmla="*/ 0 h 1892923"/>
                      <a:gd name="connsiteX7" fmla="*/ 3660833 w 4550730"/>
                      <a:gd name="connsiteY7" fmla="*/ 0 h 1892923"/>
                      <a:gd name="connsiteX8" fmla="*/ 4459661 w 4550730"/>
                      <a:gd name="connsiteY8" fmla="*/ 0 h 1892923"/>
                      <a:gd name="connsiteX9" fmla="*/ 4550730 w 4550730"/>
                      <a:gd name="connsiteY9" fmla="*/ 91069 h 1892923"/>
                      <a:gd name="connsiteX10" fmla="*/ 4550730 w 4550730"/>
                      <a:gd name="connsiteY10" fmla="*/ 627115 h 1892923"/>
                      <a:gd name="connsiteX11" fmla="*/ 4550730 w 4550730"/>
                      <a:gd name="connsiteY11" fmla="*/ 1146053 h 1892923"/>
                      <a:gd name="connsiteX12" fmla="*/ 4550730 w 4550730"/>
                      <a:gd name="connsiteY12" fmla="*/ 1801854 h 1892923"/>
                      <a:gd name="connsiteX13" fmla="*/ 4459661 w 4550730"/>
                      <a:gd name="connsiteY13" fmla="*/ 1892923 h 1892923"/>
                      <a:gd name="connsiteX14" fmla="*/ 3966634 w 4550730"/>
                      <a:gd name="connsiteY14" fmla="*/ 1892923 h 1892923"/>
                      <a:gd name="connsiteX15" fmla="*/ 3255178 w 4550730"/>
                      <a:gd name="connsiteY15" fmla="*/ 1892923 h 1892923"/>
                      <a:gd name="connsiteX16" fmla="*/ 2631093 w 4550730"/>
                      <a:gd name="connsiteY16" fmla="*/ 1892923 h 1892923"/>
                      <a:gd name="connsiteX17" fmla="*/ 1919637 w 4550730"/>
                      <a:gd name="connsiteY17" fmla="*/ 1892923 h 1892923"/>
                      <a:gd name="connsiteX18" fmla="*/ 1251866 w 4550730"/>
                      <a:gd name="connsiteY18" fmla="*/ 1892923 h 1892923"/>
                      <a:gd name="connsiteX19" fmla="*/ 671468 w 4550730"/>
                      <a:gd name="connsiteY19" fmla="*/ 1892923 h 1892923"/>
                      <a:gd name="connsiteX20" fmla="*/ 91069 w 4550730"/>
                      <a:gd name="connsiteY20" fmla="*/ 1892923 h 1892923"/>
                      <a:gd name="connsiteX21" fmla="*/ 0 w 4550730"/>
                      <a:gd name="connsiteY21" fmla="*/ 1801854 h 1892923"/>
                      <a:gd name="connsiteX22" fmla="*/ 0 w 4550730"/>
                      <a:gd name="connsiteY22" fmla="*/ 1231592 h 1892923"/>
                      <a:gd name="connsiteX23" fmla="*/ 0 w 4550730"/>
                      <a:gd name="connsiteY23" fmla="*/ 627115 h 1892923"/>
                      <a:gd name="connsiteX24" fmla="*/ 0 w 4550730"/>
                      <a:gd name="connsiteY24" fmla="*/ 91069 h 1892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550730" h="1892923" fill="none" extrusionOk="0">
                        <a:moveTo>
                          <a:pt x="0" y="91069"/>
                        </a:moveTo>
                        <a:cubicBezTo>
                          <a:pt x="-851" y="42481"/>
                          <a:pt x="33730" y="-9345"/>
                          <a:pt x="91069" y="0"/>
                        </a:cubicBezTo>
                        <a:cubicBezTo>
                          <a:pt x="295796" y="-1621"/>
                          <a:pt x="446382" y="-13185"/>
                          <a:pt x="758839" y="0"/>
                        </a:cubicBezTo>
                        <a:cubicBezTo>
                          <a:pt x="1071296" y="13185"/>
                          <a:pt x="1154156" y="-21879"/>
                          <a:pt x="1295552" y="0"/>
                        </a:cubicBezTo>
                        <a:cubicBezTo>
                          <a:pt x="1436948" y="21879"/>
                          <a:pt x="1746809" y="23209"/>
                          <a:pt x="1963323" y="0"/>
                        </a:cubicBezTo>
                        <a:cubicBezTo>
                          <a:pt x="2179837" y="-23209"/>
                          <a:pt x="2246475" y="-7865"/>
                          <a:pt x="2456350" y="0"/>
                        </a:cubicBezTo>
                        <a:cubicBezTo>
                          <a:pt x="2666225" y="7865"/>
                          <a:pt x="2878735" y="31935"/>
                          <a:pt x="3124120" y="0"/>
                        </a:cubicBezTo>
                        <a:cubicBezTo>
                          <a:pt x="3369505" y="-31935"/>
                          <a:pt x="3536061" y="2675"/>
                          <a:pt x="3660833" y="0"/>
                        </a:cubicBezTo>
                        <a:cubicBezTo>
                          <a:pt x="3785605" y="-2675"/>
                          <a:pt x="4281735" y="-26334"/>
                          <a:pt x="4459661" y="0"/>
                        </a:cubicBezTo>
                        <a:cubicBezTo>
                          <a:pt x="4510460" y="-2197"/>
                          <a:pt x="4542068" y="40494"/>
                          <a:pt x="4550730" y="91069"/>
                        </a:cubicBezTo>
                        <a:cubicBezTo>
                          <a:pt x="4534642" y="289193"/>
                          <a:pt x="4575240" y="508743"/>
                          <a:pt x="4550730" y="627115"/>
                        </a:cubicBezTo>
                        <a:cubicBezTo>
                          <a:pt x="4526220" y="745487"/>
                          <a:pt x="4538614" y="983985"/>
                          <a:pt x="4550730" y="1146053"/>
                        </a:cubicBezTo>
                        <a:cubicBezTo>
                          <a:pt x="4562846" y="1308121"/>
                          <a:pt x="4523674" y="1657878"/>
                          <a:pt x="4550730" y="1801854"/>
                        </a:cubicBezTo>
                        <a:cubicBezTo>
                          <a:pt x="4552905" y="1857467"/>
                          <a:pt x="4516556" y="1899451"/>
                          <a:pt x="4459661" y="1892923"/>
                        </a:cubicBezTo>
                        <a:cubicBezTo>
                          <a:pt x="4289906" y="1885729"/>
                          <a:pt x="4208288" y="1907610"/>
                          <a:pt x="3966634" y="1892923"/>
                        </a:cubicBezTo>
                        <a:cubicBezTo>
                          <a:pt x="3724980" y="1878236"/>
                          <a:pt x="3451650" y="1888418"/>
                          <a:pt x="3255178" y="1892923"/>
                        </a:cubicBezTo>
                        <a:cubicBezTo>
                          <a:pt x="3058706" y="1897428"/>
                          <a:pt x="2806812" y="1882847"/>
                          <a:pt x="2631093" y="1892923"/>
                        </a:cubicBezTo>
                        <a:cubicBezTo>
                          <a:pt x="2455375" y="1902999"/>
                          <a:pt x="2079254" y="1924466"/>
                          <a:pt x="1919637" y="1892923"/>
                        </a:cubicBezTo>
                        <a:cubicBezTo>
                          <a:pt x="1760020" y="1861380"/>
                          <a:pt x="1408103" y="1904386"/>
                          <a:pt x="1251866" y="1892923"/>
                        </a:cubicBezTo>
                        <a:cubicBezTo>
                          <a:pt x="1095629" y="1881460"/>
                          <a:pt x="858577" y="1880103"/>
                          <a:pt x="671468" y="1892923"/>
                        </a:cubicBezTo>
                        <a:cubicBezTo>
                          <a:pt x="484359" y="1905743"/>
                          <a:pt x="341077" y="1912387"/>
                          <a:pt x="91069" y="1892923"/>
                        </a:cubicBezTo>
                        <a:cubicBezTo>
                          <a:pt x="40802" y="1894263"/>
                          <a:pt x="3974" y="1848584"/>
                          <a:pt x="0" y="1801854"/>
                        </a:cubicBezTo>
                        <a:cubicBezTo>
                          <a:pt x="17074" y="1636219"/>
                          <a:pt x="-2733" y="1482542"/>
                          <a:pt x="0" y="1231592"/>
                        </a:cubicBezTo>
                        <a:cubicBezTo>
                          <a:pt x="2733" y="980642"/>
                          <a:pt x="-10213" y="870350"/>
                          <a:pt x="0" y="627115"/>
                        </a:cubicBezTo>
                        <a:cubicBezTo>
                          <a:pt x="10213" y="383880"/>
                          <a:pt x="-21618" y="299794"/>
                          <a:pt x="0" y="91069"/>
                        </a:cubicBezTo>
                        <a:close/>
                      </a:path>
                      <a:path w="4550730" h="1892923" stroke="0" extrusionOk="0">
                        <a:moveTo>
                          <a:pt x="0" y="91069"/>
                        </a:moveTo>
                        <a:cubicBezTo>
                          <a:pt x="-10382" y="34369"/>
                          <a:pt x="38989" y="669"/>
                          <a:pt x="91069" y="0"/>
                        </a:cubicBezTo>
                        <a:cubicBezTo>
                          <a:pt x="325738" y="-12574"/>
                          <a:pt x="556199" y="15576"/>
                          <a:pt x="802525" y="0"/>
                        </a:cubicBezTo>
                        <a:cubicBezTo>
                          <a:pt x="1048851" y="-15576"/>
                          <a:pt x="1221858" y="26884"/>
                          <a:pt x="1382924" y="0"/>
                        </a:cubicBezTo>
                        <a:cubicBezTo>
                          <a:pt x="1543990" y="-26884"/>
                          <a:pt x="1714110" y="-6393"/>
                          <a:pt x="1919637" y="0"/>
                        </a:cubicBezTo>
                        <a:cubicBezTo>
                          <a:pt x="2125164" y="6393"/>
                          <a:pt x="2278487" y="-24816"/>
                          <a:pt x="2587407" y="0"/>
                        </a:cubicBezTo>
                        <a:cubicBezTo>
                          <a:pt x="2896327" y="24816"/>
                          <a:pt x="2941468" y="-22687"/>
                          <a:pt x="3167806" y="0"/>
                        </a:cubicBezTo>
                        <a:cubicBezTo>
                          <a:pt x="3394144" y="22687"/>
                          <a:pt x="3557502" y="35231"/>
                          <a:pt x="3879262" y="0"/>
                        </a:cubicBezTo>
                        <a:cubicBezTo>
                          <a:pt x="4201022" y="-35231"/>
                          <a:pt x="4185863" y="-822"/>
                          <a:pt x="4459661" y="0"/>
                        </a:cubicBezTo>
                        <a:cubicBezTo>
                          <a:pt x="4505937" y="6650"/>
                          <a:pt x="4543464" y="32345"/>
                          <a:pt x="4550730" y="91069"/>
                        </a:cubicBezTo>
                        <a:cubicBezTo>
                          <a:pt x="4566929" y="350446"/>
                          <a:pt x="4540824" y="376137"/>
                          <a:pt x="4550730" y="627115"/>
                        </a:cubicBezTo>
                        <a:cubicBezTo>
                          <a:pt x="4560636" y="878093"/>
                          <a:pt x="4570746" y="1056998"/>
                          <a:pt x="4550730" y="1197377"/>
                        </a:cubicBezTo>
                        <a:cubicBezTo>
                          <a:pt x="4530714" y="1337756"/>
                          <a:pt x="4570817" y="1541648"/>
                          <a:pt x="4550730" y="1801854"/>
                        </a:cubicBezTo>
                        <a:cubicBezTo>
                          <a:pt x="4558658" y="1861861"/>
                          <a:pt x="4514445" y="1888993"/>
                          <a:pt x="4459661" y="1892923"/>
                        </a:cubicBezTo>
                        <a:cubicBezTo>
                          <a:pt x="4203967" y="1864303"/>
                          <a:pt x="4009421" y="1889407"/>
                          <a:pt x="3835576" y="1892923"/>
                        </a:cubicBezTo>
                        <a:cubicBezTo>
                          <a:pt x="3661731" y="1896439"/>
                          <a:pt x="3355420" y="1902385"/>
                          <a:pt x="3211492" y="1892923"/>
                        </a:cubicBezTo>
                        <a:cubicBezTo>
                          <a:pt x="3067564" y="1883461"/>
                          <a:pt x="2840219" y="1903645"/>
                          <a:pt x="2500035" y="1892923"/>
                        </a:cubicBezTo>
                        <a:cubicBezTo>
                          <a:pt x="2159851" y="1882201"/>
                          <a:pt x="2010133" y="1918698"/>
                          <a:pt x="1875951" y="1892923"/>
                        </a:cubicBezTo>
                        <a:cubicBezTo>
                          <a:pt x="1741769" y="1867148"/>
                          <a:pt x="1548397" y="1885184"/>
                          <a:pt x="1382924" y="1892923"/>
                        </a:cubicBezTo>
                        <a:cubicBezTo>
                          <a:pt x="1217451" y="1900662"/>
                          <a:pt x="994789" y="1895430"/>
                          <a:pt x="846211" y="1892923"/>
                        </a:cubicBezTo>
                        <a:cubicBezTo>
                          <a:pt x="697633" y="1890416"/>
                          <a:pt x="260078" y="1898171"/>
                          <a:pt x="91069" y="1892923"/>
                        </a:cubicBezTo>
                        <a:cubicBezTo>
                          <a:pt x="46561" y="1891698"/>
                          <a:pt x="198" y="1854034"/>
                          <a:pt x="0" y="1801854"/>
                        </a:cubicBezTo>
                        <a:cubicBezTo>
                          <a:pt x="11008" y="1684948"/>
                          <a:pt x="-9178" y="1442134"/>
                          <a:pt x="0" y="1265808"/>
                        </a:cubicBezTo>
                        <a:cubicBezTo>
                          <a:pt x="9178" y="1089482"/>
                          <a:pt x="-20848" y="979703"/>
                          <a:pt x="0" y="746870"/>
                        </a:cubicBezTo>
                        <a:cubicBezTo>
                          <a:pt x="20848" y="514037"/>
                          <a:pt x="-25383" y="257087"/>
                          <a:pt x="0" y="910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1E455C20-6A1E-44A6-8E57-728F97275472}"/>
              </a:ext>
            </a:extLst>
          </p:cNvPr>
          <p:cNvSpPr/>
          <p:nvPr/>
        </p:nvSpPr>
        <p:spPr>
          <a:xfrm>
            <a:off x="1340660" y="2711439"/>
            <a:ext cx="2735238" cy="653942"/>
          </a:xfrm>
          <a:prstGeom prst="roundRect">
            <a:avLst>
              <a:gd name="adj" fmla="val 16468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A62777D8-B810-4633-A6CD-0F110D990C90}"/>
              </a:ext>
            </a:extLst>
          </p:cNvPr>
          <p:cNvSpPr/>
          <p:nvPr/>
        </p:nvSpPr>
        <p:spPr>
          <a:xfrm>
            <a:off x="7918331" y="2532577"/>
            <a:ext cx="2974349" cy="3631092"/>
          </a:xfrm>
          <a:prstGeom prst="roundRect">
            <a:avLst>
              <a:gd name="adj" fmla="val 4811"/>
            </a:avLst>
          </a:prstGeom>
          <a:solidFill>
            <a:schemeClr val="bg1"/>
          </a:solidFill>
          <a:ln w="28575">
            <a:solidFill>
              <a:srgbClr val="EA1CDF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550730"/>
                      <a:gd name="connsiteY0" fmla="*/ 91069 h 1892923"/>
                      <a:gd name="connsiteX1" fmla="*/ 91069 w 4550730"/>
                      <a:gd name="connsiteY1" fmla="*/ 0 h 1892923"/>
                      <a:gd name="connsiteX2" fmla="*/ 758839 w 4550730"/>
                      <a:gd name="connsiteY2" fmla="*/ 0 h 1892923"/>
                      <a:gd name="connsiteX3" fmla="*/ 1295552 w 4550730"/>
                      <a:gd name="connsiteY3" fmla="*/ 0 h 1892923"/>
                      <a:gd name="connsiteX4" fmla="*/ 1963323 w 4550730"/>
                      <a:gd name="connsiteY4" fmla="*/ 0 h 1892923"/>
                      <a:gd name="connsiteX5" fmla="*/ 2456350 w 4550730"/>
                      <a:gd name="connsiteY5" fmla="*/ 0 h 1892923"/>
                      <a:gd name="connsiteX6" fmla="*/ 3124120 w 4550730"/>
                      <a:gd name="connsiteY6" fmla="*/ 0 h 1892923"/>
                      <a:gd name="connsiteX7" fmla="*/ 3660833 w 4550730"/>
                      <a:gd name="connsiteY7" fmla="*/ 0 h 1892923"/>
                      <a:gd name="connsiteX8" fmla="*/ 4459661 w 4550730"/>
                      <a:gd name="connsiteY8" fmla="*/ 0 h 1892923"/>
                      <a:gd name="connsiteX9" fmla="*/ 4550730 w 4550730"/>
                      <a:gd name="connsiteY9" fmla="*/ 91069 h 1892923"/>
                      <a:gd name="connsiteX10" fmla="*/ 4550730 w 4550730"/>
                      <a:gd name="connsiteY10" fmla="*/ 627115 h 1892923"/>
                      <a:gd name="connsiteX11" fmla="*/ 4550730 w 4550730"/>
                      <a:gd name="connsiteY11" fmla="*/ 1146053 h 1892923"/>
                      <a:gd name="connsiteX12" fmla="*/ 4550730 w 4550730"/>
                      <a:gd name="connsiteY12" fmla="*/ 1801854 h 1892923"/>
                      <a:gd name="connsiteX13" fmla="*/ 4459661 w 4550730"/>
                      <a:gd name="connsiteY13" fmla="*/ 1892923 h 1892923"/>
                      <a:gd name="connsiteX14" fmla="*/ 3966634 w 4550730"/>
                      <a:gd name="connsiteY14" fmla="*/ 1892923 h 1892923"/>
                      <a:gd name="connsiteX15" fmla="*/ 3255178 w 4550730"/>
                      <a:gd name="connsiteY15" fmla="*/ 1892923 h 1892923"/>
                      <a:gd name="connsiteX16" fmla="*/ 2631093 w 4550730"/>
                      <a:gd name="connsiteY16" fmla="*/ 1892923 h 1892923"/>
                      <a:gd name="connsiteX17" fmla="*/ 1919637 w 4550730"/>
                      <a:gd name="connsiteY17" fmla="*/ 1892923 h 1892923"/>
                      <a:gd name="connsiteX18" fmla="*/ 1251866 w 4550730"/>
                      <a:gd name="connsiteY18" fmla="*/ 1892923 h 1892923"/>
                      <a:gd name="connsiteX19" fmla="*/ 671468 w 4550730"/>
                      <a:gd name="connsiteY19" fmla="*/ 1892923 h 1892923"/>
                      <a:gd name="connsiteX20" fmla="*/ 91069 w 4550730"/>
                      <a:gd name="connsiteY20" fmla="*/ 1892923 h 1892923"/>
                      <a:gd name="connsiteX21" fmla="*/ 0 w 4550730"/>
                      <a:gd name="connsiteY21" fmla="*/ 1801854 h 1892923"/>
                      <a:gd name="connsiteX22" fmla="*/ 0 w 4550730"/>
                      <a:gd name="connsiteY22" fmla="*/ 1231592 h 1892923"/>
                      <a:gd name="connsiteX23" fmla="*/ 0 w 4550730"/>
                      <a:gd name="connsiteY23" fmla="*/ 627115 h 1892923"/>
                      <a:gd name="connsiteX24" fmla="*/ 0 w 4550730"/>
                      <a:gd name="connsiteY24" fmla="*/ 91069 h 1892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550730" h="1892923" fill="none" extrusionOk="0">
                        <a:moveTo>
                          <a:pt x="0" y="91069"/>
                        </a:moveTo>
                        <a:cubicBezTo>
                          <a:pt x="-851" y="42481"/>
                          <a:pt x="33730" y="-9345"/>
                          <a:pt x="91069" y="0"/>
                        </a:cubicBezTo>
                        <a:cubicBezTo>
                          <a:pt x="295796" y="-1621"/>
                          <a:pt x="446382" y="-13185"/>
                          <a:pt x="758839" y="0"/>
                        </a:cubicBezTo>
                        <a:cubicBezTo>
                          <a:pt x="1071296" y="13185"/>
                          <a:pt x="1154156" y="-21879"/>
                          <a:pt x="1295552" y="0"/>
                        </a:cubicBezTo>
                        <a:cubicBezTo>
                          <a:pt x="1436948" y="21879"/>
                          <a:pt x="1746809" y="23209"/>
                          <a:pt x="1963323" y="0"/>
                        </a:cubicBezTo>
                        <a:cubicBezTo>
                          <a:pt x="2179837" y="-23209"/>
                          <a:pt x="2246475" y="-7865"/>
                          <a:pt x="2456350" y="0"/>
                        </a:cubicBezTo>
                        <a:cubicBezTo>
                          <a:pt x="2666225" y="7865"/>
                          <a:pt x="2878735" y="31935"/>
                          <a:pt x="3124120" y="0"/>
                        </a:cubicBezTo>
                        <a:cubicBezTo>
                          <a:pt x="3369505" y="-31935"/>
                          <a:pt x="3536061" y="2675"/>
                          <a:pt x="3660833" y="0"/>
                        </a:cubicBezTo>
                        <a:cubicBezTo>
                          <a:pt x="3785605" y="-2675"/>
                          <a:pt x="4281735" y="-26334"/>
                          <a:pt x="4459661" y="0"/>
                        </a:cubicBezTo>
                        <a:cubicBezTo>
                          <a:pt x="4510460" y="-2197"/>
                          <a:pt x="4542068" y="40494"/>
                          <a:pt x="4550730" y="91069"/>
                        </a:cubicBezTo>
                        <a:cubicBezTo>
                          <a:pt x="4534642" y="289193"/>
                          <a:pt x="4575240" y="508743"/>
                          <a:pt x="4550730" y="627115"/>
                        </a:cubicBezTo>
                        <a:cubicBezTo>
                          <a:pt x="4526220" y="745487"/>
                          <a:pt x="4538614" y="983985"/>
                          <a:pt x="4550730" y="1146053"/>
                        </a:cubicBezTo>
                        <a:cubicBezTo>
                          <a:pt x="4562846" y="1308121"/>
                          <a:pt x="4523674" y="1657878"/>
                          <a:pt x="4550730" y="1801854"/>
                        </a:cubicBezTo>
                        <a:cubicBezTo>
                          <a:pt x="4552905" y="1857467"/>
                          <a:pt x="4516556" y="1899451"/>
                          <a:pt x="4459661" y="1892923"/>
                        </a:cubicBezTo>
                        <a:cubicBezTo>
                          <a:pt x="4289906" y="1885729"/>
                          <a:pt x="4208288" y="1907610"/>
                          <a:pt x="3966634" y="1892923"/>
                        </a:cubicBezTo>
                        <a:cubicBezTo>
                          <a:pt x="3724980" y="1878236"/>
                          <a:pt x="3451650" y="1888418"/>
                          <a:pt x="3255178" y="1892923"/>
                        </a:cubicBezTo>
                        <a:cubicBezTo>
                          <a:pt x="3058706" y="1897428"/>
                          <a:pt x="2806812" y="1882847"/>
                          <a:pt x="2631093" y="1892923"/>
                        </a:cubicBezTo>
                        <a:cubicBezTo>
                          <a:pt x="2455375" y="1902999"/>
                          <a:pt x="2079254" y="1924466"/>
                          <a:pt x="1919637" y="1892923"/>
                        </a:cubicBezTo>
                        <a:cubicBezTo>
                          <a:pt x="1760020" y="1861380"/>
                          <a:pt x="1408103" y="1904386"/>
                          <a:pt x="1251866" y="1892923"/>
                        </a:cubicBezTo>
                        <a:cubicBezTo>
                          <a:pt x="1095629" y="1881460"/>
                          <a:pt x="858577" y="1880103"/>
                          <a:pt x="671468" y="1892923"/>
                        </a:cubicBezTo>
                        <a:cubicBezTo>
                          <a:pt x="484359" y="1905743"/>
                          <a:pt x="341077" y="1912387"/>
                          <a:pt x="91069" y="1892923"/>
                        </a:cubicBezTo>
                        <a:cubicBezTo>
                          <a:pt x="40802" y="1894263"/>
                          <a:pt x="3974" y="1848584"/>
                          <a:pt x="0" y="1801854"/>
                        </a:cubicBezTo>
                        <a:cubicBezTo>
                          <a:pt x="17074" y="1636219"/>
                          <a:pt x="-2733" y="1482542"/>
                          <a:pt x="0" y="1231592"/>
                        </a:cubicBezTo>
                        <a:cubicBezTo>
                          <a:pt x="2733" y="980642"/>
                          <a:pt x="-10213" y="870350"/>
                          <a:pt x="0" y="627115"/>
                        </a:cubicBezTo>
                        <a:cubicBezTo>
                          <a:pt x="10213" y="383880"/>
                          <a:pt x="-21618" y="299794"/>
                          <a:pt x="0" y="91069"/>
                        </a:cubicBezTo>
                        <a:close/>
                      </a:path>
                      <a:path w="4550730" h="1892923" stroke="0" extrusionOk="0">
                        <a:moveTo>
                          <a:pt x="0" y="91069"/>
                        </a:moveTo>
                        <a:cubicBezTo>
                          <a:pt x="-10382" y="34369"/>
                          <a:pt x="38989" y="669"/>
                          <a:pt x="91069" y="0"/>
                        </a:cubicBezTo>
                        <a:cubicBezTo>
                          <a:pt x="325738" y="-12574"/>
                          <a:pt x="556199" y="15576"/>
                          <a:pt x="802525" y="0"/>
                        </a:cubicBezTo>
                        <a:cubicBezTo>
                          <a:pt x="1048851" y="-15576"/>
                          <a:pt x="1221858" y="26884"/>
                          <a:pt x="1382924" y="0"/>
                        </a:cubicBezTo>
                        <a:cubicBezTo>
                          <a:pt x="1543990" y="-26884"/>
                          <a:pt x="1714110" y="-6393"/>
                          <a:pt x="1919637" y="0"/>
                        </a:cubicBezTo>
                        <a:cubicBezTo>
                          <a:pt x="2125164" y="6393"/>
                          <a:pt x="2278487" y="-24816"/>
                          <a:pt x="2587407" y="0"/>
                        </a:cubicBezTo>
                        <a:cubicBezTo>
                          <a:pt x="2896327" y="24816"/>
                          <a:pt x="2941468" y="-22687"/>
                          <a:pt x="3167806" y="0"/>
                        </a:cubicBezTo>
                        <a:cubicBezTo>
                          <a:pt x="3394144" y="22687"/>
                          <a:pt x="3557502" y="35231"/>
                          <a:pt x="3879262" y="0"/>
                        </a:cubicBezTo>
                        <a:cubicBezTo>
                          <a:pt x="4201022" y="-35231"/>
                          <a:pt x="4185863" y="-822"/>
                          <a:pt x="4459661" y="0"/>
                        </a:cubicBezTo>
                        <a:cubicBezTo>
                          <a:pt x="4505937" y="6650"/>
                          <a:pt x="4543464" y="32345"/>
                          <a:pt x="4550730" y="91069"/>
                        </a:cubicBezTo>
                        <a:cubicBezTo>
                          <a:pt x="4566929" y="350446"/>
                          <a:pt x="4540824" y="376137"/>
                          <a:pt x="4550730" y="627115"/>
                        </a:cubicBezTo>
                        <a:cubicBezTo>
                          <a:pt x="4560636" y="878093"/>
                          <a:pt x="4570746" y="1056998"/>
                          <a:pt x="4550730" y="1197377"/>
                        </a:cubicBezTo>
                        <a:cubicBezTo>
                          <a:pt x="4530714" y="1337756"/>
                          <a:pt x="4570817" y="1541648"/>
                          <a:pt x="4550730" y="1801854"/>
                        </a:cubicBezTo>
                        <a:cubicBezTo>
                          <a:pt x="4558658" y="1861861"/>
                          <a:pt x="4514445" y="1888993"/>
                          <a:pt x="4459661" y="1892923"/>
                        </a:cubicBezTo>
                        <a:cubicBezTo>
                          <a:pt x="4203967" y="1864303"/>
                          <a:pt x="4009421" y="1889407"/>
                          <a:pt x="3835576" y="1892923"/>
                        </a:cubicBezTo>
                        <a:cubicBezTo>
                          <a:pt x="3661731" y="1896439"/>
                          <a:pt x="3355420" y="1902385"/>
                          <a:pt x="3211492" y="1892923"/>
                        </a:cubicBezTo>
                        <a:cubicBezTo>
                          <a:pt x="3067564" y="1883461"/>
                          <a:pt x="2840219" y="1903645"/>
                          <a:pt x="2500035" y="1892923"/>
                        </a:cubicBezTo>
                        <a:cubicBezTo>
                          <a:pt x="2159851" y="1882201"/>
                          <a:pt x="2010133" y="1918698"/>
                          <a:pt x="1875951" y="1892923"/>
                        </a:cubicBezTo>
                        <a:cubicBezTo>
                          <a:pt x="1741769" y="1867148"/>
                          <a:pt x="1548397" y="1885184"/>
                          <a:pt x="1382924" y="1892923"/>
                        </a:cubicBezTo>
                        <a:cubicBezTo>
                          <a:pt x="1217451" y="1900662"/>
                          <a:pt x="994789" y="1895430"/>
                          <a:pt x="846211" y="1892923"/>
                        </a:cubicBezTo>
                        <a:cubicBezTo>
                          <a:pt x="697633" y="1890416"/>
                          <a:pt x="260078" y="1898171"/>
                          <a:pt x="91069" y="1892923"/>
                        </a:cubicBezTo>
                        <a:cubicBezTo>
                          <a:pt x="46561" y="1891698"/>
                          <a:pt x="198" y="1854034"/>
                          <a:pt x="0" y="1801854"/>
                        </a:cubicBezTo>
                        <a:cubicBezTo>
                          <a:pt x="11008" y="1684948"/>
                          <a:pt x="-9178" y="1442134"/>
                          <a:pt x="0" y="1265808"/>
                        </a:cubicBezTo>
                        <a:cubicBezTo>
                          <a:pt x="9178" y="1089482"/>
                          <a:pt x="-20848" y="979703"/>
                          <a:pt x="0" y="746870"/>
                        </a:cubicBezTo>
                        <a:cubicBezTo>
                          <a:pt x="20848" y="514037"/>
                          <a:pt x="-25383" y="257087"/>
                          <a:pt x="0" y="910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616B7DDE-9E33-4AAE-A56F-CBFAA4F67823}"/>
              </a:ext>
            </a:extLst>
          </p:cNvPr>
          <p:cNvSpPr/>
          <p:nvPr/>
        </p:nvSpPr>
        <p:spPr>
          <a:xfrm>
            <a:off x="8037886" y="2711439"/>
            <a:ext cx="2735238" cy="653942"/>
          </a:xfrm>
          <a:prstGeom prst="roundRect">
            <a:avLst>
              <a:gd name="adj" fmla="val 16468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982AEC-734E-449A-BCC7-435A2F4F3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448839"/>
            <a:ext cx="11815948" cy="978322"/>
          </a:xfrm>
        </p:spPr>
        <p:txBody>
          <a:bodyPr>
            <a:normAutofit fontScale="90000"/>
          </a:bodyPr>
          <a:lstStyle/>
          <a:p>
            <a:r>
              <a:rPr lang="zh-TW" altLang="en-US" b="1"/>
              <a:t>光纖通道搭配 </a:t>
            </a:r>
            <a:r>
              <a:rPr lang="en-US" altLang="zh-TW" b="1"/>
              <a:t>QTS</a:t>
            </a:r>
            <a:r>
              <a:rPr lang="zh-TW" altLang="en-US" b="1"/>
              <a:t> </a:t>
            </a:r>
            <a:r>
              <a:rPr lang="en-US" altLang="zh-TW" b="1"/>
              <a:t>hero ZFS</a:t>
            </a:r>
            <a:r>
              <a:rPr lang="zh-TW" altLang="en-US" b="1"/>
              <a:t>，完美達成專業應用</a:t>
            </a: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9A392A22-8E7C-46B3-B1B9-16C8FA3B11D2}"/>
              </a:ext>
            </a:extLst>
          </p:cNvPr>
          <p:cNvSpPr/>
          <p:nvPr/>
        </p:nvSpPr>
        <p:spPr>
          <a:xfrm>
            <a:off x="4564196" y="2532577"/>
            <a:ext cx="2974349" cy="3631092"/>
          </a:xfrm>
          <a:prstGeom prst="roundRect">
            <a:avLst>
              <a:gd name="adj" fmla="val 4811"/>
            </a:avLst>
          </a:prstGeom>
          <a:solidFill>
            <a:schemeClr val="bg1"/>
          </a:solidFill>
          <a:ln w="28575">
            <a:solidFill>
              <a:srgbClr val="EA1CDF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550730"/>
                      <a:gd name="connsiteY0" fmla="*/ 91069 h 1892923"/>
                      <a:gd name="connsiteX1" fmla="*/ 91069 w 4550730"/>
                      <a:gd name="connsiteY1" fmla="*/ 0 h 1892923"/>
                      <a:gd name="connsiteX2" fmla="*/ 758839 w 4550730"/>
                      <a:gd name="connsiteY2" fmla="*/ 0 h 1892923"/>
                      <a:gd name="connsiteX3" fmla="*/ 1295552 w 4550730"/>
                      <a:gd name="connsiteY3" fmla="*/ 0 h 1892923"/>
                      <a:gd name="connsiteX4" fmla="*/ 1963323 w 4550730"/>
                      <a:gd name="connsiteY4" fmla="*/ 0 h 1892923"/>
                      <a:gd name="connsiteX5" fmla="*/ 2456350 w 4550730"/>
                      <a:gd name="connsiteY5" fmla="*/ 0 h 1892923"/>
                      <a:gd name="connsiteX6" fmla="*/ 3124120 w 4550730"/>
                      <a:gd name="connsiteY6" fmla="*/ 0 h 1892923"/>
                      <a:gd name="connsiteX7" fmla="*/ 3660833 w 4550730"/>
                      <a:gd name="connsiteY7" fmla="*/ 0 h 1892923"/>
                      <a:gd name="connsiteX8" fmla="*/ 4459661 w 4550730"/>
                      <a:gd name="connsiteY8" fmla="*/ 0 h 1892923"/>
                      <a:gd name="connsiteX9" fmla="*/ 4550730 w 4550730"/>
                      <a:gd name="connsiteY9" fmla="*/ 91069 h 1892923"/>
                      <a:gd name="connsiteX10" fmla="*/ 4550730 w 4550730"/>
                      <a:gd name="connsiteY10" fmla="*/ 627115 h 1892923"/>
                      <a:gd name="connsiteX11" fmla="*/ 4550730 w 4550730"/>
                      <a:gd name="connsiteY11" fmla="*/ 1146053 h 1892923"/>
                      <a:gd name="connsiteX12" fmla="*/ 4550730 w 4550730"/>
                      <a:gd name="connsiteY12" fmla="*/ 1801854 h 1892923"/>
                      <a:gd name="connsiteX13" fmla="*/ 4459661 w 4550730"/>
                      <a:gd name="connsiteY13" fmla="*/ 1892923 h 1892923"/>
                      <a:gd name="connsiteX14" fmla="*/ 3966634 w 4550730"/>
                      <a:gd name="connsiteY14" fmla="*/ 1892923 h 1892923"/>
                      <a:gd name="connsiteX15" fmla="*/ 3255178 w 4550730"/>
                      <a:gd name="connsiteY15" fmla="*/ 1892923 h 1892923"/>
                      <a:gd name="connsiteX16" fmla="*/ 2631093 w 4550730"/>
                      <a:gd name="connsiteY16" fmla="*/ 1892923 h 1892923"/>
                      <a:gd name="connsiteX17" fmla="*/ 1919637 w 4550730"/>
                      <a:gd name="connsiteY17" fmla="*/ 1892923 h 1892923"/>
                      <a:gd name="connsiteX18" fmla="*/ 1251866 w 4550730"/>
                      <a:gd name="connsiteY18" fmla="*/ 1892923 h 1892923"/>
                      <a:gd name="connsiteX19" fmla="*/ 671468 w 4550730"/>
                      <a:gd name="connsiteY19" fmla="*/ 1892923 h 1892923"/>
                      <a:gd name="connsiteX20" fmla="*/ 91069 w 4550730"/>
                      <a:gd name="connsiteY20" fmla="*/ 1892923 h 1892923"/>
                      <a:gd name="connsiteX21" fmla="*/ 0 w 4550730"/>
                      <a:gd name="connsiteY21" fmla="*/ 1801854 h 1892923"/>
                      <a:gd name="connsiteX22" fmla="*/ 0 w 4550730"/>
                      <a:gd name="connsiteY22" fmla="*/ 1231592 h 1892923"/>
                      <a:gd name="connsiteX23" fmla="*/ 0 w 4550730"/>
                      <a:gd name="connsiteY23" fmla="*/ 627115 h 1892923"/>
                      <a:gd name="connsiteX24" fmla="*/ 0 w 4550730"/>
                      <a:gd name="connsiteY24" fmla="*/ 91069 h 1892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550730" h="1892923" fill="none" extrusionOk="0">
                        <a:moveTo>
                          <a:pt x="0" y="91069"/>
                        </a:moveTo>
                        <a:cubicBezTo>
                          <a:pt x="-851" y="42481"/>
                          <a:pt x="33730" y="-9345"/>
                          <a:pt x="91069" y="0"/>
                        </a:cubicBezTo>
                        <a:cubicBezTo>
                          <a:pt x="295796" y="-1621"/>
                          <a:pt x="446382" y="-13185"/>
                          <a:pt x="758839" y="0"/>
                        </a:cubicBezTo>
                        <a:cubicBezTo>
                          <a:pt x="1071296" y="13185"/>
                          <a:pt x="1154156" y="-21879"/>
                          <a:pt x="1295552" y="0"/>
                        </a:cubicBezTo>
                        <a:cubicBezTo>
                          <a:pt x="1436948" y="21879"/>
                          <a:pt x="1746809" y="23209"/>
                          <a:pt x="1963323" y="0"/>
                        </a:cubicBezTo>
                        <a:cubicBezTo>
                          <a:pt x="2179837" y="-23209"/>
                          <a:pt x="2246475" y="-7865"/>
                          <a:pt x="2456350" y="0"/>
                        </a:cubicBezTo>
                        <a:cubicBezTo>
                          <a:pt x="2666225" y="7865"/>
                          <a:pt x="2878735" y="31935"/>
                          <a:pt x="3124120" y="0"/>
                        </a:cubicBezTo>
                        <a:cubicBezTo>
                          <a:pt x="3369505" y="-31935"/>
                          <a:pt x="3536061" y="2675"/>
                          <a:pt x="3660833" y="0"/>
                        </a:cubicBezTo>
                        <a:cubicBezTo>
                          <a:pt x="3785605" y="-2675"/>
                          <a:pt x="4281735" y="-26334"/>
                          <a:pt x="4459661" y="0"/>
                        </a:cubicBezTo>
                        <a:cubicBezTo>
                          <a:pt x="4510460" y="-2197"/>
                          <a:pt x="4542068" y="40494"/>
                          <a:pt x="4550730" y="91069"/>
                        </a:cubicBezTo>
                        <a:cubicBezTo>
                          <a:pt x="4534642" y="289193"/>
                          <a:pt x="4575240" y="508743"/>
                          <a:pt x="4550730" y="627115"/>
                        </a:cubicBezTo>
                        <a:cubicBezTo>
                          <a:pt x="4526220" y="745487"/>
                          <a:pt x="4538614" y="983985"/>
                          <a:pt x="4550730" y="1146053"/>
                        </a:cubicBezTo>
                        <a:cubicBezTo>
                          <a:pt x="4562846" y="1308121"/>
                          <a:pt x="4523674" y="1657878"/>
                          <a:pt x="4550730" y="1801854"/>
                        </a:cubicBezTo>
                        <a:cubicBezTo>
                          <a:pt x="4552905" y="1857467"/>
                          <a:pt x="4516556" y="1899451"/>
                          <a:pt x="4459661" y="1892923"/>
                        </a:cubicBezTo>
                        <a:cubicBezTo>
                          <a:pt x="4289906" y="1885729"/>
                          <a:pt x="4208288" y="1907610"/>
                          <a:pt x="3966634" y="1892923"/>
                        </a:cubicBezTo>
                        <a:cubicBezTo>
                          <a:pt x="3724980" y="1878236"/>
                          <a:pt x="3451650" y="1888418"/>
                          <a:pt x="3255178" y="1892923"/>
                        </a:cubicBezTo>
                        <a:cubicBezTo>
                          <a:pt x="3058706" y="1897428"/>
                          <a:pt x="2806812" y="1882847"/>
                          <a:pt x="2631093" y="1892923"/>
                        </a:cubicBezTo>
                        <a:cubicBezTo>
                          <a:pt x="2455375" y="1902999"/>
                          <a:pt x="2079254" y="1924466"/>
                          <a:pt x="1919637" y="1892923"/>
                        </a:cubicBezTo>
                        <a:cubicBezTo>
                          <a:pt x="1760020" y="1861380"/>
                          <a:pt x="1408103" y="1904386"/>
                          <a:pt x="1251866" y="1892923"/>
                        </a:cubicBezTo>
                        <a:cubicBezTo>
                          <a:pt x="1095629" y="1881460"/>
                          <a:pt x="858577" y="1880103"/>
                          <a:pt x="671468" y="1892923"/>
                        </a:cubicBezTo>
                        <a:cubicBezTo>
                          <a:pt x="484359" y="1905743"/>
                          <a:pt x="341077" y="1912387"/>
                          <a:pt x="91069" y="1892923"/>
                        </a:cubicBezTo>
                        <a:cubicBezTo>
                          <a:pt x="40802" y="1894263"/>
                          <a:pt x="3974" y="1848584"/>
                          <a:pt x="0" y="1801854"/>
                        </a:cubicBezTo>
                        <a:cubicBezTo>
                          <a:pt x="17074" y="1636219"/>
                          <a:pt x="-2733" y="1482542"/>
                          <a:pt x="0" y="1231592"/>
                        </a:cubicBezTo>
                        <a:cubicBezTo>
                          <a:pt x="2733" y="980642"/>
                          <a:pt x="-10213" y="870350"/>
                          <a:pt x="0" y="627115"/>
                        </a:cubicBezTo>
                        <a:cubicBezTo>
                          <a:pt x="10213" y="383880"/>
                          <a:pt x="-21618" y="299794"/>
                          <a:pt x="0" y="91069"/>
                        </a:cubicBezTo>
                        <a:close/>
                      </a:path>
                      <a:path w="4550730" h="1892923" stroke="0" extrusionOk="0">
                        <a:moveTo>
                          <a:pt x="0" y="91069"/>
                        </a:moveTo>
                        <a:cubicBezTo>
                          <a:pt x="-10382" y="34369"/>
                          <a:pt x="38989" y="669"/>
                          <a:pt x="91069" y="0"/>
                        </a:cubicBezTo>
                        <a:cubicBezTo>
                          <a:pt x="325738" y="-12574"/>
                          <a:pt x="556199" y="15576"/>
                          <a:pt x="802525" y="0"/>
                        </a:cubicBezTo>
                        <a:cubicBezTo>
                          <a:pt x="1048851" y="-15576"/>
                          <a:pt x="1221858" y="26884"/>
                          <a:pt x="1382924" y="0"/>
                        </a:cubicBezTo>
                        <a:cubicBezTo>
                          <a:pt x="1543990" y="-26884"/>
                          <a:pt x="1714110" y="-6393"/>
                          <a:pt x="1919637" y="0"/>
                        </a:cubicBezTo>
                        <a:cubicBezTo>
                          <a:pt x="2125164" y="6393"/>
                          <a:pt x="2278487" y="-24816"/>
                          <a:pt x="2587407" y="0"/>
                        </a:cubicBezTo>
                        <a:cubicBezTo>
                          <a:pt x="2896327" y="24816"/>
                          <a:pt x="2941468" y="-22687"/>
                          <a:pt x="3167806" y="0"/>
                        </a:cubicBezTo>
                        <a:cubicBezTo>
                          <a:pt x="3394144" y="22687"/>
                          <a:pt x="3557502" y="35231"/>
                          <a:pt x="3879262" y="0"/>
                        </a:cubicBezTo>
                        <a:cubicBezTo>
                          <a:pt x="4201022" y="-35231"/>
                          <a:pt x="4185863" y="-822"/>
                          <a:pt x="4459661" y="0"/>
                        </a:cubicBezTo>
                        <a:cubicBezTo>
                          <a:pt x="4505937" y="6650"/>
                          <a:pt x="4543464" y="32345"/>
                          <a:pt x="4550730" y="91069"/>
                        </a:cubicBezTo>
                        <a:cubicBezTo>
                          <a:pt x="4566929" y="350446"/>
                          <a:pt x="4540824" y="376137"/>
                          <a:pt x="4550730" y="627115"/>
                        </a:cubicBezTo>
                        <a:cubicBezTo>
                          <a:pt x="4560636" y="878093"/>
                          <a:pt x="4570746" y="1056998"/>
                          <a:pt x="4550730" y="1197377"/>
                        </a:cubicBezTo>
                        <a:cubicBezTo>
                          <a:pt x="4530714" y="1337756"/>
                          <a:pt x="4570817" y="1541648"/>
                          <a:pt x="4550730" y="1801854"/>
                        </a:cubicBezTo>
                        <a:cubicBezTo>
                          <a:pt x="4558658" y="1861861"/>
                          <a:pt x="4514445" y="1888993"/>
                          <a:pt x="4459661" y="1892923"/>
                        </a:cubicBezTo>
                        <a:cubicBezTo>
                          <a:pt x="4203967" y="1864303"/>
                          <a:pt x="4009421" y="1889407"/>
                          <a:pt x="3835576" y="1892923"/>
                        </a:cubicBezTo>
                        <a:cubicBezTo>
                          <a:pt x="3661731" y="1896439"/>
                          <a:pt x="3355420" y="1902385"/>
                          <a:pt x="3211492" y="1892923"/>
                        </a:cubicBezTo>
                        <a:cubicBezTo>
                          <a:pt x="3067564" y="1883461"/>
                          <a:pt x="2840219" y="1903645"/>
                          <a:pt x="2500035" y="1892923"/>
                        </a:cubicBezTo>
                        <a:cubicBezTo>
                          <a:pt x="2159851" y="1882201"/>
                          <a:pt x="2010133" y="1918698"/>
                          <a:pt x="1875951" y="1892923"/>
                        </a:cubicBezTo>
                        <a:cubicBezTo>
                          <a:pt x="1741769" y="1867148"/>
                          <a:pt x="1548397" y="1885184"/>
                          <a:pt x="1382924" y="1892923"/>
                        </a:cubicBezTo>
                        <a:cubicBezTo>
                          <a:pt x="1217451" y="1900662"/>
                          <a:pt x="994789" y="1895430"/>
                          <a:pt x="846211" y="1892923"/>
                        </a:cubicBezTo>
                        <a:cubicBezTo>
                          <a:pt x="697633" y="1890416"/>
                          <a:pt x="260078" y="1898171"/>
                          <a:pt x="91069" y="1892923"/>
                        </a:cubicBezTo>
                        <a:cubicBezTo>
                          <a:pt x="46561" y="1891698"/>
                          <a:pt x="198" y="1854034"/>
                          <a:pt x="0" y="1801854"/>
                        </a:cubicBezTo>
                        <a:cubicBezTo>
                          <a:pt x="11008" y="1684948"/>
                          <a:pt x="-9178" y="1442134"/>
                          <a:pt x="0" y="1265808"/>
                        </a:cubicBezTo>
                        <a:cubicBezTo>
                          <a:pt x="9178" y="1089482"/>
                          <a:pt x="-20848" y="979703"/>
                          <a:pt x="0" y="746870"/>
                        </a:cubicBezTo>
                        <a:cubicBezTo>
                          <a:pt x="20848" y="514037"/>
                          <a:pt x="-25383" y="257087"/>
                          <a:pt x="0" y="910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DD34F50C-7A30-4970-9222-35EDC337586C}"/>
              </a:ext>
            </a:extLst>
          </p:cNvPr>
          <p:cNvSpPr/>
          <p:nvPr/>
        </p:nvSpPr>
        <p:spPr>
          <a:xfrm>
            <a:off x="4683751" y="2711439"/>
            <a:ext cx="2735238" cy="653942"/>
          </a:xfrm>
          <a:prstGeom prst="roundRect">
            <a:avLst>
              <a:gd name="adj" fmla="val 16468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4" name="TextBox 2">
            <a:extLst>
              <a:ext uri="{FF2B5EF4-FFF2-40B4-BE49-F238E27FC236}">
                <a16:creationId xmlns:a16="http://schemas.microsoft.com/office/drawing/2014/main" id="{6750F171-F38D-4367-87D1-56C967CD23D7}"/>
              </a:ext>
            </a:extLst>
          </p:cNvPr>
          <p:cNvSpPr txBox="1"/>
          <p:nvPr/>
        </p:nvSpPr>
        <p:spPr>
          <a:xfrm>
            <a:off x="646012" y="4083205"/>
            <a:ext cx="4071478" cy="12032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b="1">
                <a:solidFill>
                  <a:srgbClr val="7030A0"/>
                </a:solidFill>
                <a:latin typeface="Arial"/>
                <a:ea typeface="微軟正黑體"/>
                <a:cs typeface="Arial"/>
              </a:rPr>
              <a:t>iSCSI &amp; </a:t>
            </a:r>
            <a:r>
              <a:rPr lang="en-US" altLang="zh-TW" b="1" err="1">
                <a:solidFill>
                  <a:srgbClr val="7030A0"/>
                </a:solidFill>
                <a:latin typeface="Arial"/>
                <a:ea typeface="微軟正黑體"/>
                <a:cs typeface="Arial"/>
              </a:rPr>
              <a:t>光纖通道</a:t>
            </a:r>
            <a:r>
              <a:rPr lang="zh-CN" altLang="en-US" b="1">
                <a:solidFill>
                  <a:srgbClr val="7030A0"/>
                </a:solidFill>
                <a:latin typeface="Arial"/>
                <a:ea typeface="微軟正黑體"/>
                <a:cs typeface="Arial"/>
              </a:rPr>
              <a:t>管理員</a:t>
            </a:r>
            <a:endParaRPr lang="zh-TW" altLang="zh-TW" b="1">
              <a:solidFill>
                <a:srgbClr val="7030A0"/>
              </a:solidFill>
              <a:latin typeface="Arial"/>
              <a:ea typeface="微軟正黑體"/>
              <a:cs typeface="Arial"/>
            </a:endParaRPr>
          </a:p>
          <a:p>
            <a:pPr algn="ctr">
              <a:lnSpc>
                <a:spcPts val="3000"/>
              </a:lnSpc>
            </a:pPr>
            <a:r>
              <a:rPr lang="en-US" altLang="zh-TW" err="1">
                <a:latin typeface="Arial"/>
                <a:ea typeface="微軟正黑體"/>
                <a:cs typeface="Arial"/>
              </a:rPr>
              <a:t>簡單又快速打造</a:t>
            </a:r>
            <a:r>
              <a:rPr lang="en-US" altLang="zh-TW">
                <a:latin typeface="Arial"/>
                <a:ea typeface="微軟正黑體"/>
                <a:cs typeface="Arial"/>
              </a:rPr>
              <a:t> 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>
              <a:lnSpc>
                <a:spcPts val="3000"/>
              </a:lnSpc>
            </a:pPr>
            <a:r>
              <a:rPr lang="en-US" altLang="zh-TW">
                <a:latin typeface="Arial"/>
                <a:ea typeface="微軟正黑體"/>
                <a:cs typeface="Arial"/>
              </a:rPr>
              <a:t>FC </a:t>
            </a:r>
            <a:r>
              <a:rPr lang="en-US" altLang="zh-TW" err="1">
                <a:latin typeface="Arial"/>
                <a:ea typeface="微軟正黑體"/>
                <a:cs typeface="Arial"/>
              </a:rPr>
              <a:t>SAN環境</a:t>
            </a:r>
            <a:endParaRPr lang="en-US" altLang="zh-TW">
              <a:latin typeface="Arial"/>
              <a:ea typeface="微軟正黑體"/>
              <a:cs typeface="Arial"/>
            </a:endParaRPr>
          </a:p>
        </p:txBody>
      </p:sp>
      <p:pic>
        <p:nvPicPr>
          <p:cNvPr id="35" name="Picture 7">
            <a:extLst>
              <a:ext uri="{FF2B5EF4-FFF2-40B4-BE49-F238E27FC236}">
                <a16:creationId xmlns:a16="http://schemas.microsoft.com/office/drawing/2014/main" id="{974570E6-EA34-4D69-A26A-637642483F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0275" y="2004394"/>
            <a:ext cx="1179260" cy="11710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2">
            <a:extLst>
              <a:ext uri="{FF2B5EF4-FFF2-40B4-BE49-F238E27FC236}">
                <a16:creationId xmlns:a16="http://schemas.microsoft.com/office/drawing/2014/main" id="{A955FFB3-129D-49C5-8307-6899A34B9122}"/>
              </a:ext>
            </a:extLst>
          </p:cNvPr>
          <p:cNvSpPr txBox="1"/>
          <p:nvPr/>
        </p:nvSpPr>
        <p:spPr>
          <a:xfrm>
            <a:off x="7355200" y="4083205"/>
            <a:ext cx="4071478" cy="12032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3000"/>
              </a:lnSpc>
            </a:pPr>
            <a:r>
              <a:rPr lang="zh-TW" altLang="zh-TW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快照功能</a:t>
            </a:r>
            <a:endParaRPr lang="zh-TW" altLang="en-US" b="1">
              <a:solidFill>
                <a:srgbClr val="7030A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>
              <a:lnSpc>
                <a:spcPts val="3000"/>
              </a:lnSpc>
            </a:pP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快照備份任務</a:t>
            </a:r>
          </a:p>
          <a:p>
            <a:pPr algn="ctr">
              <a:lnSpc>
                <a:spcPts val="3000"/>
              </a:lnSpc>
            </a:pP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高效率</a:t>
            </a:r>
            <a:r>
              <a:rPr lang="zh-TW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快照保險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庫</a:t>
            </a:r>
          </a:p>
        </p:txBody>
      </p:sp>
      <p:sp>
        <p:nvSpPr>
          <p:cNvPr id="44" name="TextBox 2">
            <a:extLst>
              <a:ext uri="{FF2B5EF4-FFF2-40B4-BE49-F238E27FC236}">
                <a16:creationId xmlns:a16="http://schemas.microsoft.com/office/drawing/2014/main" id="{6ABBED0B-ED78-466C-BF32-B19BD48165D8}"/>
              </a:ext>
            </a:extLst>
          </p:cNvPr>
          <p:cNvSpPr txBox="1"/>
          <p:nvPr/>
        </p:nvSpPr>
        <p:spPr>
          <a:xfrm>
            <a:off x="4717490" y="4083205"/>
            <a:ext cx="2637710" cy="1587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b="1">
                <a:solidFill>
                  <a:srgbClr val="7030A0"/>
                </a:solidFill>
                <a:latin typeface="Arial"/>
                <a:ea typeface="微軟正黑體"/>
                <a:cs typeface="Arial"/>
              </a:rPr>
              <a:t>ZFS </a:t>
            </a:r>
            <a:r>
              <a:rPr lang="zh-TW" altLang="en-US" b="1">
                <a:solidFill>
                  <a:srgbClr val="7030A0"/>
                </a:solidFill>
                <a:latin typeface="Arial"/>
                <a:ea typeface="微軟正黑體"/>
                <a:cs typeface="Arial"/>
              </a:rPr>
              <a:t>高效能 高可靠度</a:t>
            </a:r>
          </a:p>
          <a:p>
            <a:pPr algn="ctr">
              <a:lnSpc>
                <a:spcPts val="3000"/>
              </a:lnSpc>
            </a:pP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在線重複資料刪除 壓縮 壓實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資料完整 錯誤回復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>
              <a:lnSpc>
                <a:spcPts val="3000"/>
              </a:lnSpc>
            </a:pPr>
            <a:endParaRPr lang="zh-TW" altLang="zh-TW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6" name="Picture 5">
            <a:extLst>
              <a:ext uri="{FF2B5EF4-FFF2-40B4-BE49-F238E27FC236}">
                <a16:creationId xmlns:a16="http://schemas.microsoft.com/office/drawing/2014/main" id="{6E207DFD-6D9C-47F8-970B-9E8D7D99CF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5818" y="1627723"/>
            <a:ext cx="1680243" cy="16802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 descr="一張含有 畫畫, 盤 的圖片&#10;&#10;自動產生的描述">
            <a:extLst>
              <a:ext uri="{FF2B5EF4-FFF2-40B4-BE49-F238E27FC236}">
                <a16:creationId xmlns:a16="http://schemas.microsoft.com/office/drawing/2014/main" id="{01BB18BF-52DE-4147-945D-89F177A1559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725" y="2319239"/>
            <a:ext cx="2223791" cy="65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64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矩形: 圓角 88">
            <a:extLst>
              <a:ext uri="{FF2B5EF4-FFF2-40B4-BE49-F238E27FC236}">
                <a16:creationId xmlns:a16="http://schemas.microsoft.com/office/drawing/2014/main" id="{2C881A5D-9A8D-4B18-9A0C-E41E1BE74D8F}"/>
              </a:ext>
            </a:extLst>
          </p:cNvPr>
          <p:cNvSpPr/>
          <p:nvPr/>
        </p:nvSpPr>
        <p:spPr>
          <a:xfrm>
            <a:off x="782023" y="5168389"/>
            <a:ext cx="3969824" cy="663559"/>
          </a:xfrm>
          <a:prstGeom prst="roundRect">
            <a:avLst>
              <a:gd name="adj" fmla="val 16028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SAN </a:t>
            </a:r>
            <a:r>
              <a:rPr lang="zh-TW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儲存空間</a:t>
            </a:r>
            <a:endParaRPr lang="en-US" altLang="zh-TW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8" name="矩形: 圓角 87">
            <a:extLst>
              <a:ext uri="{FF2B5EF4-FFF2-40B4-BE49-F238E27FC236}">
                <a16:creationId xmlns:a16="http://schemas.microsoft.com/office/drawing/2014/main" id="{5BBDA18F-06A5-4BB3-BF89-B17B6EDBEC0B}"/>
              </a:ext>
            </a:extLst>
          </p:cNvPr>
          <p:cNvSpPr/>
          <p:nvPr/>
        </p:nvSpPr>
        <p:spPr>
          <a:xfrm>
            <a:off x="5894701" y="1892330"/>
            <a:ext cx="1725535" cy="663559"/>
          </a:xfrm>
          <a:prstGeom prst="roundRect">
            <a:avLst>
              <a:gd name="adj" fmla="val 16028"/>
            </a:avLst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zh-TW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開發工作站</a:t>
            </a:r>
            <a:endParaRPr lang="en-US" altLang="zh-TW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6" name="矩形: 圓角 85">
            <a:extLst>
              <a:ext uri="{FF2B5EF4-FFF2-40B4-BE49-F238E27FC236}">
                <a16:creationId xmlns:a16="http://schemas.microsoft.com/office/drawing/2014/main" id="{6B8F03AD-564D-41A8-B140-4F929BC130EA}"/>
              </a:ext>
            </a:extLst>
          </p:cNvPr>
          <p:cNvSpPr/>
          <p:nvPr/>
        </p:nvSpPr>
        <p:spPr>
          <a:xfrm>
            <a:off x="5925284" y="3218490"/>
            <a:ext cx="2294854" cy="1097035"/>
          </a:xfrm>
          <a:prstGeom prst="roundRect">
            <a:avLst>
              <a:gd name="adj" fmla="val 16028"/>
            </a:avLst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QNAP NAS</a:t>
            </a:r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8E5F83E1-5124-4387-93B9-7C51FD140743}"/>
              </a:ext>
            </a:extLst>
          </p:cNvPr>
          <p:cNvSpPr/>
          <p:nvPr/>
        </p:nvSpPr>
        <p:spPr>
          <a:xfrm>
            <a:off x="9562574" y="1944064"/>
            <a:ext cx="1390076" cy="77799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B540FFC-3DB2-48CE-9715-1C6B6C725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67" y="529049"/>
            <a:ext cx="10888580" cy="978322"/>
          </a:xfrm>
        </p:spPr>
        <p:txBody>
          <a:bodyPr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it-IT" altLang="zh-TW" sz="4200" b="1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企業光纖通道儲存與</a:t>
            </a:r>
            <a:r>
              <a:rPr lang="it-IT" altLang="zh-TW" sz="42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QNAP NAS </a:t>
            </a:r>
            <a:br>
              <a:rPr lang="it-IT" altLang="zh-TW" sz="42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</a:br>
            <a:r>
              <a:rPr lang="it-IT" altLang="zh-TW" sz="4200" b="1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達成</a:t>
            </a:r>
            <a:r>
              <a:rPr lang="it-IT" altLang="zh-TW" sz="42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CDM </a:t>
            </a:r>
            <a:r>
              <a:rPr lang="it-IT" altLang="zh-TW" sz="4200" b="1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應用</a:t>
            </a:r>
            <a:endParaRPr lang="it-IT" altLang="zh-TW" sz="4200" b="1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pic>
        <p:nvPicPr>
          <p:cNvPr id="37" name="圖形 4">
            <a:extLst>
              <a:ext uri="{FF2B5EF4-FFF2-40B4-BE49-F238E27FC236}">
                <a16:creationId xmlns:a16="http://schemas.microsoft.com/office/drawing/2014/main" id="{CA1532E8-7D8A-4E23-BC0A-6B650F1387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68356" y="3160454"/>
            <a:ext cx="2758604" cy="1684566"/>
          </a:xfrm>
          <a:prstGeom prst="rect">
            <a:avLst/>
          </a:prstGeom>
        </p:spPr>
      </p:pic>
      <p:sp>
        <p:nvSpPr>
          <p:cNvPr id="40" name="文字方塊 5">
            <a:extLst>
              <a:ext uri="{FF2B5EF4-FFF2-40B4-BE49-F238E27FC236}">
                <a16:creationId xmlns:a16="http://schemas.microsoft.com/office/drawing/2014/main" id="{89F2D3BD-5523-45D3-8E7A-139E7ACE6A90}"/>
              </a:ext>
            </a:extLst>
          </p:cNvPr>
          <p:cNvSpPr txBox="1"/>
          <p:nvPr/>
        </p:nvSpPr>
        <p:spPr>
          <a:xfrm>
            <a:off x="1723809" y="3629082"/>
            <a:ext cx="2041092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800" b="1">
                <a:solidFill>
                  <a:srgbClr val="0070C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SAN Fabric</a:t>
            </a:r>
          </a:p>
        </p:txBody>
      </p:sp>
      <p:cxnSp>
        <p:nvCxnSpPr>
          <p:cNvPr id="41" name="直線單箭頭接點 9">
            <a:extLst>
              <a:ext uri="{FF2B5EF4-FFF2-40B4-BE49-F238E27FC236}">
                <a16:creationId xmlns:a16="http://schemas.microsoft.com/office/drawing/2014/main" id="{A4287073-A577-4FA1-A305-AF2F7F1901D7}"/>
              </a:ext>
            </a:extLst>
          </p:cNvPr>
          <p:cNvCxnSpPr>
            <a:cxnSpLocks/>
          </p:cNvCxnSpPr>
          <p:nvPr/>
        </p:nvCxnSpPr>
        <p:spPr>
          <a:xfrm>
            <a:off x="1669680" y="2958066"/>
            <a:ext cx="0" cy="618675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單箭頭接點 46">
            <a:extLst>
              <a:ext uri="{FF2B5EF4-FFF2-40B4-BE49-F238E27FC236}">
                <a16:creationId xmlns:a16="http://schemas.microsoft.com/office/drawing/2014/main" id="{171EDC53-D13B-4E04-8B29-A565EEE3C319}"/>
              </a:ext>
            </a:extLst>
          </p:cNvPr>
          <p:cNvCxnSpPr>
            <a:cxnSpLocks/>
          </p:cNvCxnSpPr>
          <p:nvPr/>
        </p:nvCxnSpPr>
        <p:spPr>
          <a:xfrm>
            <a:off x="3854805" y="2958066"/>
            <a:ext cx="0" cy="618675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8">
            <a:extLst>
              <a:ext uri="{FF2B5EF4-FFF2-40B4-BE49-F238E27FC236}">
                <a16:creationId xmlns:a16="http://schemas.microsoft.com/office/drawing/2014/main" id="{F6B2C453-5BE8-4D45-ABA6-8A98907BC1BE}"/>
              </a:ext>
            </a:extLst>
          </p:cNvPr>
          <p:cNvCxnSpPr>
            <a:cxnSpLocks/>
          </p:cNvCxnSpPr>
          <p:nvPr/>
        </p:nvCxnSpPr>
        <p:spPr>
          <a:xfrm>
            <a:off x="2254605" y="4692993"/>
            <a:ext cx="0" cy="618675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矩形 50">
            <a:extLst>
              <a:ext uri="{FF2B5EF4-FFF2-40B4-BE49-F238E27FC236}">
                <a16:creationId xmlns:a16="http://schemas.microsoft.com/office/drawing/2014/main" id="{7079F58D-9C1C-41C4-BBF1-C8D8404ADF84}"/>
              </a:ext>
            </a:extLst>
          </p:cNvPr>
          <p:cNvSpPr/>
          <p:nvPr/>
        </p:nvSpPr>
        <p:spPr>
          <a:xfrm>
            <a:off x="1251491" y="5731812"/>
            <a:ext cx="759175" cy="551987"/>
          </a:xfrm>
          <a:prstGeom prst="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LUN</a:t>
            </a:r>
          </a:p>
        </p:txBody>
      </p:sp>
      <p:sp>
        <p:nvSpPr>
          <p:cNvPr id="55" name="矩形 51">
            <a:extLst>
              <a:ext uri="{FF2B5EF4-FFF2-40B4-BE49-F238E27FC236}">
                <a16:creationId xmlns:a16="http://schemas.microsoft.com/office/drawing/2014/main" id="{B75B65A1-8B3B-4AB2-A0E6-92B3E864CFE9}"/>
              </a:ext>
            </a:extLst>
          </p:cNvPr>
          <p:cNvSpPr/>
          <p:nvPr/>
        </p:nvSpPr>
        <p:spPr>
          <a:xfrm>
            <a:off x="2438455" y="5731812"/>
            <a:ext cx="759175" cy="551987"/>
          </a:xfrm>
          <a:prstGeom prst="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LUN</a:t>
            </a:r>
          </a:p>
        </p:txBody>
      </p:sp>
      <p:sp>
        <p:nvSpPr>
          <p:cNvPr id="56" name="矩形 52">
            <a:extLst>
              <a:ext uri="{FF2B5EF4-FFF2-40B4-BE49-F238E27FC236}">
                <a16:creationId xmlns:a16="http://schemas.microsoft.com/office/drawing/2014/main" id="{B60221A4-4765-4FF9-87D7-38A2F042DCE4}"/>
              </a:ext>
            </a:extLst>
          </p:cNvPr>
          <p:cNvSpPr/>
          <p:nvPr/>
        </p:nvSpPr>
        <p:spPr>
          <a:xfrm>
            <a:off x="3625418" y="5731812"/>
            <a:ext cx="759175" cy="551987"/>
          </a:xfrm>
          <a:prstGeom prst="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LUN</a:t>
            </a:r>
          </a:p>
        </p:txBody>
      </p:sp>
      <p:sp>
        <p:nvSpPr>
          <p:cNvPr id="58" name="矩形 60">
            <a:extLst>
              <a:ext uri="{FF2B5EF4-FFF2-40B4-BE49-F238E27FC236}">
                <a16:creationId xmlns:a16="http://schemas.microsoft.com/office/drawing/2014/main" id="{12A9CC81-1BC7-446F-B82D-09584DADD77D}"/>
              </a:ext>
            </a:extLst>
          </p:cNvPr>
          <p:cNvSpPr/>
          <p:nvPr/>
        </p:nvSpPr>
        <p:spPr>
          <a:xfrm>
            <a:off x="6084498" y="4242086"/>
            <a:ext cx="759175" cy="551987"/>
          </a:xfrm>
          <a:prstGeom prst="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LUN</a:t>
            </a:r>
          </a:p>
        </p:txBody>
      </p:sp>
      <p:sp>
        <p:nvSpPr>
          <p:cNvPr id="60" name="矩形 62">
            <a:extLst>
              <a:ext uri="{FF2B5EF4-FFF2-40B4-BE49-F238E27FC236}">
                <a16:creationId xmlns:a16="http://schemas.microsoft.com/office/drawing/2014/main" id="{A754DDF1-45F0-4430-9707-D43BA05C6D8B}"/>
              </a:ext>
            </a:extLst>
          </p:cNvPr>
          <p:cNvSpPr/>
          <p:nvPr/>
        </p:nvSpPr>
        <p:spPr>
          <a:xfrm>
            <a:off x="7308803" y="4242086"/>
            <a:ext cx="759175" cy="551987"/>
          </a:xfrm>
          <a:prstGeom prst="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LUN</a:t>
            </a:r>
          </a:p>
        </p:txBody>
      </p:sp>
      <p:cxnSp>
        <p:nvCxnSpPr>
          <p:cNvPr id="62" name="直線單箭頭接點 63">
            <a:extLst>
              <a:ext uri="{FF2B5EF4-FFF2-40B4-BE49-F238E27FC236}">
                <a16:creationId xmlns:a16="http://schemas.microsoft.com/office/drawing/2014/main" id="{AE2AC8B4-AB34-4342-A46A-B9712820038A}"/>
              </a:ext>
            </a:extLst>
          </p:cNvPr>
          <p:cNvCxnSpPr>
            <a:cxnSpLocks/>
          </p:cNvCxnSpPr>
          <p:nvPr/>
        </p:nvCxnSpPr>
        <p:spPr>
          <a:xfrm flipH="1" flipV="1">
            <a:off x="3866096" y="3926697"/>
            <a:ext cx="1882987" cy="16932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單箭頭接點 76">
            <a:extLst>
              <a:ext uri="{FF2B5EF4-FFF2-40B4-BE49-F238E27FC236}">
                <a16:creationId xmlns:a16="http://schemas.microsoft.com/office/drawing/2014/main" id="{56023BAF-45EA-4A92-A5B6-DF9D8CE647BE}"/>
              </a:ext>
            </a:extLst>
          </p:cNvPr>
          <p:cNvCxnSpPr>
            <a:cxnSpLocks/>
          </p:cNvCxnSpPr>
          <p:nvPr/>
        </p:nvCxnSpPr>
        <p:spPr>
          <a:xfrm>
            <a:off x="6694184" y="2577792"/>
            <a:ext cx="0" cy="618675"/>
          </a:xfrm>
          <a:prstGeom prst="straightConnector1">
            <a:avLst/>
          </a:prstGeom>
          <a:ln w="76200">
            <a:solidFill>
              <a:srgbClr val="0070C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77">
            <a:extLst>
              <a:ext uri="{FF2B5EF4-FFF2-40B4-BE49-F238E27FC236}">
                <a16:creationId xmlns:a16="http://schemas.microsoft.com/office/drawing/2014/main" id="{10D61841-5A38-4495-818F-6E2A6A560123}"/>
              </a:ext>
            </a:extLst>
          </p:cNvPr>
          <p:cNvCxnSpPr>
            <a:cxnSpLocks/>
            <a:stCxn id="87" idx="1"/>
            <a:endCxn id="86" idx="3"/>
          </p:cNvCxnSpPr>
          <p:nvPr/>
        </p:nvCxnSpPr>
        <p:spPr>
          <a:xfrm flipH="1">
            <a:off x="8220138" y="3767008"/>
            <a:ext cx="902055" cy="0"/>
          </a:xfrm>
          <a:prstGeom prst="straightConnector1">
            <a:avLst/>
          </a:prstGeom>
          <a:ln w="76200">
            <a:solidFill>
              <a:srgbClr val="0070C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文字方塊 79">
            <a:extLst>
              <a:ext uri="{FF2B5EF4-FFF2-40B4-BE49-F238E27FC236}">
                <a16:creationId xmlns:a16="http://schemas.microsoft.com/office/drawing/2014/main" id="{3FA2B7B4-E407-45D4-B434-6C19567F707B}"/>
              </a:ext>
            </a:extLst>
          </p:cNvPr>
          <p:cNvSpPr txBox="1"/>
          <p:nvPr/>
        </p:nvSpPr>
        <p:spPr>
          <a:xfrm>
            <a:off x="9284881" y="4434382"/>
            <a:ext cx="195814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16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用於異地備份的</a:t>
            </a:r>
            <a:endParaRPr lang="en-US" altLang="zh-TW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zh-TW" altLang="en-US" sz="16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快照副本</a:t>
            </a:r>
            <a:endParaRPr 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文字方塊 82">
            <a:extLst>
              <a:ext uri="{FF2B5EF4-FFF2-40B4-BE49-F238E27FC236}">
                <a16:creationId xmlns:a16="http://schemas.microsoft.com/office/drawing/2014/main" id="{81B1D3FF-F686-4775-BA88-A4DCC4FB24AB}"/>
              </a:ext>
            </a:extLst>
          </p:cNvPr>
          <p:cNvSpPr txBox="1"/>
          <p:nvPr/>
        </p:nvSpPr>
        <p:spPr>
          <a:xfrm>
            <a:off x="7633641" y="1944064"/>
            <a:ext cx="194180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6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伺服器可以透過</a:t>
            </a:r>
            <a:r>
              <a:rPr lang="en-US" altLang="zh-TW" sz="16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iSCSI</a:t>
            </a:r>
            <a:r>
              <a:rPr lang="zh-TW" altLang="en-US" sz="16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取資料</a:t>
            </a:r>
          </a:p>
        </p:txBody>
      </p:sp>
      <p:cxnSp>
        <p:nvCxnSpPr>
          <p:cNvPr id="44" name="直線單箭頭接點 84">
            <a:extLst>
              <a:ext uri="{FF2B5EF4-FFF2-40B4-BE49-F238E27FC236}">
                <a16:creationId xmlns:a16="http://schemas.microsoft.com/office/drawing/2014/main" id="{BFFD41F3-53FB-4075-814C-2BD58346D1B0}"/>
              </a:ext>
            </a:extLst>
          </p:cNvPr>
          <p:cNvCxnSpPr>
            <a:cxnSpLocks/>
          </p:cNvCxnSpPr>
          <p:nvPr/>
        </p:nvCxnSpPr>
        <p:spPr>
          <a:xfrm flipH="1">
            <a:off x="9695764" y="2160597"/>
            <a:ext cx="668395" cy="0"/>
          </a:xfrm>
          <a:prstGeom prst="straightConnector1">
            <a:avLst/>
          </a:prstGeom>
          <a:ln w="38100">
            <a:solidFill>
              <a:srgbClr val="FF712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85">
            <a:extLst>
              <a:ext uri="{FF2B5EF4-FFF2-40B4-BE49-F238E27FC236}">
                <a16:creationId xmlns:a16="http://schemas.microsoft.com/office/drawing/2014/main" id="{09FFADC4-973E-4E98-8DF4-0A819ADD50B4}"/>
              </a:ext>
            </a:extLst>
          </p:cNvPr>
          <p:cNvCxnSpPr>
            <a:cxnSpLocks/>
          </p:cNvCxnSpPr>
          <p:nvPr/>
        </p:nvCxnSpPr>
        <p:spPr>
          <a:xfrm flipH="1">
            <a:off x="9695764" y="2473865"/>
            <a:ext cx="668395" cy="0"/>
          </a:xfrm>
          <a:prstGeom prst="straightConnector1">
            <a:avLst/>
          </a:prstGeom>
          <a:ln w="38100">
            <a:solidFill>
              <a:srgbClr val="0070C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89">
            <a:extLst>
              <a:ext uri="{FF2B5EF4-FFF2-40B4-BE49-F238E27FC236}">
                <a16:creationId xmlns:a16="http://schemas.microsoft.com/office/drawing/2014/main" id="{83960337-BC32-4FFB-83D7-5BB9360D306E}"/>
              </a:ext>
            </a:extLst>
          </p:cNvPr>
          <p:cNvSpPr txBox="1"/>
          <p:nvPr/>
        </p:nvSpPr>
        <p:spPr>
          <a:xfrm>
            <a:off x="10305563" y="2022097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FC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文字方塊 90">
            <a:extLst>
              <a:ext uri="{FF2B5EF4-FFF2-40B4-BE49-F238E27FC236}">
                <a16:creationId xmlns:a16="http://schemas.microsoft.com/office/drawing/2014/main" id="{284F8517-7056-4851-BFB6-0861518005C5}"/>
              </a:ext>
            </a:extLst>
          </p:cNvPr>
          <p:cNvSpPr txBox="1"/>
          <p:nvPr/>
        </p:nvSpPr>
        <p:spPr>
          <a:xfrm>
            <a:off x="10321327" y="2312273"/>
            <a:ext cx="58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FE6DF40D-6F0D-4C46-B578-8BD583BDC246}"/>
              </a:ext>
            </a:extLst>
          </p:cNvPr>
          <p:cNvCxnSpPr>
            <a:cxnSpLocks/>
          </p:cNvCxnSpPr>
          <p:nvPr/>
        </p:nvCxnSpPr>
        <p:spPr>
          <a:xfrm>
            <a:off x="3469794" y="4692993"/>
            <a:ext cx="0" cy="618675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nip Single Corner Rectangle 7">
            <a:extLst>
              <a:ext uri="{FF2B5EF4-FFF2-40B4-BE49-F238E27FC236}">
                <a16:creationId xmlns:a16="http://schemas.microsoft.com/office/drawing/2014/main" id="{F6B95BBB-AE40-B84E-935A-C537AB2C443C}"/>
              </a:ext>
            </a:extLst>
          </p:cNvPr>
          <p:cNvSpPr/>
          <p:nvPr/>
        </p:nvSpPr>
        <p:spPr>
          <a:xfrm>
            <a:off x="4000394" y="5382108"/>
            <a:ext cx="653058" cy="404998"/>
          </a:xfrm>
          <a:prstGeom prst="snip1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Arial" panose="020B0604020202020204" pitchFamily="34" charset="0"/>
              </a:rPr>
              <a:t>DB</a:t>
            </a:r>
          </a:p>
        </p:txBody>
      </p:sp>
      <p:sp>
        <p:nvSpPr>
          <p:cNvPr id="53" name="Snip Single Corner Rectangle 7">
            <a:extLst>
              <a:ext uri="{FF2B5EF4-FFF2-40B4-BE49-F238E27FC236}">
                <a16:creationId xmlns:a16="http://schemas.microsoft.com/office/drawing/2014/main" id="{A9850A44-5975-47A0-B51A-755D58FFE44D}"/>
              </a:ext>
            </a:extLst>
          </p:cNvPr>
          <p:cNvSpPr/>
          <p:nvPr/>
        </p:nvSpPr>
        <p:spPr>
          <a:xfrm>
            <a:off x="5972371" y="3916478"/>
            <a:ext cx="653058" cy="404998"/>
          </a:xfrm>
          <a:prstGeom prst="snip1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Arial" panose="020B0604020202020204" pitchFamily="34" charset="0"/>
              </a:rPr>
              <a:t>DB</a:t>
            </a:r>
          </a:p>
        </p:txBody>
      </p:sp>
      <p:cxnSp>
        <p:nvCxnSpPr>
          <p:cNvPr id="59" name="直線單箭頭接點 15">
            <a:extLst>
              <a:ext uri="{FF2B5EF4-FFF2-40B4-BE49-F238E27FC236}">
                <a16:creationId xmlns:a16="http://schemas.microsoft.com/office/drawing/2014/main" id="{E5D594FD-7E81-4C35-B72C-1C5FA23DDE74}"/>
              </a:ext>
            </a:extLst>
          </p:cNvPr>
          <p:cNvCxnSpPr>
            <a:cxnSpLocks/>
          </p:cNvCxnSpPr>
          <p:nvPr/>
        </p:nvCxnSpPr>
        <p:spPr>
          <a:xfrm>
            <a:off x="4189532" y="2877850"/>
            <a:ext cx="28222" cy="2491403"/>
          </a:xfrm>
          <a:prstGeom prst="straightConnector1">
            <a:avLst/>
          </a:prstGeom>
          <a:ln w="508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接點: 肘形 24">
            <a:extLst>
              <a:ext uri="{FF2B5EF4-FFF2-40B4-BE49-F238E27FC236}">
                <a16:creationId xmlns:a16="http://schemas.microsoft.com/office/drawing/2014/main" id="{587A4575-DEB7-4A76-AA56-DEFBCDD5E55F}"/>
              </a:ext>
            </a:extLst>
          </p:cNvPr>
          <p:cNvCxnSpPr>
            <a:cxnSpLocks/>
          </p:cNvCxnSpPr>
          <p:nvPr/>
        </p:nvCxnSpPr>
        <p:spPr>
          <a:xfrm flipV="1">
            <a:off x="4353627" y="4215445"/>
            <a:ext cx="1588997" cy="1131230"/>
          </a:xfrm>
          <a:prstGeom prst="bentConnector3">
            <a:avLst>
              <a:gd name="adj1" fmla="val 672"/>
            </a:avLst>
          </a:prstGeom>
          <a:ln w="50800">
            <a:solidFill>
              <a:srgbClr val="00B05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Snip Single Corner Rectangle 7">
            <a:extLst>
              <a:ext uri="{FF2B5EF4-FFF2-40B4-BE49-F238E27FC236}">
                <a16:creationId xmlns:a16="http://schemas.microsoft.com/office/drawing/2014/main" id="{D5E1ED3B-2CA7-4AE6-A351-94143EB4B12A}"/>
              </a:ext>
            </a:extLst>
          </p:cNvPr>
          <p:cNvSpPr/>
          <p:nvPr/>
        </p:nvSpPr>
        <p:spPr>
          <a:xfrm>
            <a:off x="5972371" y="2448922"/>
            <a:ext cx="653058" cy="404998"/>
          </a:xfrm>
          <a:prstGeom prst="snip1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Arial" panose="020B0604020202020204" pitchFamily="34" charset="0"/>
              </a:rPr>
              <a:t>Data</a:t>
            </a:r>
          </a:p>
        </p:txBody>
      </p:sp>
      <p:cxnSp>
        <p:nvCxnSpPr>
          <p:cNvPr id="64" name="接點: 肘形 24">
            <a:extLst>
              <a:ext uri="{FF2B5EF4-FFF2-40B4-BE49-F238E27FC236}">
                <a16:creationId xmlns:a16="http://schemas.microsoft.com/office/drawing/2014/main" id="{AF9F8F82-EFE5-47B6-B9AA-CC9A57C56A71}"/>
              </a:ext>
            </a:extLst>
          </p:cNvPr>
          <p:cNvCxnSpPr>
            <a:cxnSpLocks/>
          </p:cNvCxnSpPr>
          <p:nvPr/>
        </p:nvCxnSpPr>
        <p:spPr>
          <a:xfrm flipH="1" flipV="1">
            <a:off x="6264357" y="2922867"/>
            <a:ext cx="2736" cy="911097"/>
          </a:xfrm>
          <a:prstGeom prst="bentConnector3">
            <a:avLst>
              <a:gd name="adj1" fmla="val 672"/>
            </a:avLst>
          </a:prstGeom>
          <a:ln w="57150">
            <a:solidFill>
              <a:srgbClr val="00B05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矩形: 圓角 81">
            <a:extLst>
              <a:ext uri="{FF2B5EF4-FFF2-40B4-BE49-F238E27FC236}">
                <a16:creationId xmlns:a16="http://schemas.microsoft.com/office/drawing/2014/main" id="{E578F230-2E5B-4117-876F-B0025895A9F8}"/>
              </a:ext>
            </a:extLst>
          </p:cNvPr>
          <p:cNvSpPr/>
          <p:nvPr/>
        </p:nvSpPr>
        <p:spPr>
          <a:xfrm>
            <a:off x="782023" y="1890127"/>
            <a:ext cx="1911822" cy="346743"/>
          </a:xfrm>
          <a:prstGeom prst="roundRect">
            <a:avLst>
              <a:gd name="adj" fmla="val 16028"/>
            </a:avLst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VMware</a:t>
            </a:r>
            <a:endParaRPr lang="zh-TW" alt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83" name="矩形: 圓角 82">
            <a:extLst>
              <a:ext uri="{FF2B5EF4-FFF2-40B4-BE49-F238E27FC236}">
                <a16:creationId xmlns:a16="http://schemas.microsoft.com/office/drawing/2014/main" id="{34391B9D-8232-4DB1-9AC4-62BAEF1364EB}"/>
              </a:ext>
            </a:extLst>
          </p:cNvPr>
          <p:cNvSpPr/>
          <p:nvPr/>
        </p:nvSpPr>
        <p:spPr>
          <a:xfrm>
            <a:off x="766691" y="2265689"/>
            <a:ext cx="1927153" cy="663559"/>
          </a:xfrm>
          <a:prstGeom prst="roundRect">
            <a:avLst>
              <a:gd name="adj" fmla="val 16028"/>
            </a:avLst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zh-TW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正式工作環境</a:t>
            </a:r>
            <a:endParaRPr lang="en-US" altLang="zh-TW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4" name="矩形: 圓角 83">
            <a:extLst>
              <a:ext uri="{FF2B5EF4-FFF2-40B4-BE49-F238E27FC236}">
                <a16:creationId xmlns:a16="http://schemas.microsoft.com/office/drawing/2014/main" id="{7F0AE083-DBF5-4249-88DD-2FEC42FBAF76}"/>
              </a:ext>
            </a:extLst>
          </p:cNvPr>
          <p:cNvSpPr/>
          <p:nvPr/>
        </p:nvSpPr>
        <p:spPr>
          <a:xfrm>
            <a:off x="2840026" y="1890127"/>
            <a:ext cx="1911822" cy="346743"/>
          </a:xfrm>
          <a:prstGeom prst="roundRect">
            <a:avLst>
              <a:gd name="adj" fmla="val 16028"/>
            </a:avLst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VMware</a:t>
            </a:r>
            <a:endParaRPr lang="zh-TW" alt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85" name="矩形: 圓角 84">
            <a:extLst>
              <a:ext uri="{FF2B5EF4-FFF2-40B4-BE49-F238E27FC236}">
                <a16:creationId xmlns:a16="http://schemas.microsoft.com/office/drawing/2014/main" id="{1D4CA8F4-20E0-4393-BB18-B429001151F0}"/>
              </a:ext>
            </a:extLst>
          </p:cNvPr>
          <p:cNvSpPr/>
          <p:nvPr/>
        </p:nvSpPr>
        <p:spPr>
          <a:xfrm>
            <a:off x="2824694" y="2265689"/>
            <a:ext cx="1927153" cy="663559"/>
          </a:xfrm>
          <a:prstGeom prst="roundRect">
            <a:avLst>
              <a:gd name="adj" fmla="val 16028"/>
            </a:avLst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zh-TW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備份伺服器</a:t>
            </a:r>
            <a:endParaRPr lang="en-US" altLang="zh-TW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7" name="矩形: 圓角 86">
            <a:extLst>
              <a:ext uri="{FF2B5EF4-FFF2-40B4-BE49-F238E27FC236}">
                <a16:creationId xmlns:a16="http://schemas.microsoft.com/office/drawing/2014/main" id="{653CA0CF-4517-4C11-80D8-7C1D6F782A7B}"/>
              </a:ext>
            </a:extLst>
          </p:cNvPr>
          <p:cNvSpPr/>
          <p:nvPr/>
        </p:nvSpPr>
        <p:spPr>
          <a:xfrm>
            <a:off x="9122193" y="3218490"/>
            <a:ext cx="2294854" cy="1097035"/>
          </a:xfrm>
          <a:prstGeom prst="roundRect">
            <a:avLst>
              <a:gd name="adj" fmla="val 16028"/>
            </a:avLst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QNAP NAS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6078497" y="5190193"/>
            <a:ext cx="4790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秒速快照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立即快照複製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095615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5A7F998E-75B0-4844-95B0-CAD3B96F2236}"/>
              </a:ext>
            </a:extLst>
          </p:cNvPr>
          <p:cNvSpPr/>
          <p:nvPr/>
        </p:nvSpPr>
        <p:spPr>
          <a:xfrm>
            <a:off x="6312388" y="1326602"/>
            <a:ext cx="5490202" cy="51816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07E989B-8694-4795-88F2-CCCA1AE1D3A7}"/>
              </a:ext>
            </a:extLst>
          </p:cNvPr>
          <p:cNvSpPr/>
          <p:nvPr/>
        </p:nvSpPr>
        <p:spPr>
          <a:xfrm>
            <a:off x="6431228" y="1443366"/>
            <a:ext cx="5242259" cy="494807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0D20B9-5C5C-4379-9488-D5250CC0D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03" y="347241"/>
            <a:ext cx="10888580" cy="978322"/>
          </a:xfrm>
        </p:spPr>
        <p:txBody>
          <a:bodyPr>
            <a:normAutofit/>
          </a:bodyPr>
          <a:lstStyle/>
          <a:p>
            <a:r>
              <a:rPr lang="en-US" b="1">
                <a:latin typeface="Arial"/>
                <a:ea typeface="Microsoft JhengHei"/>
                <a:cs typeface="Arial"/>
              </a:rPr>
              <a:t>[CDM] </a:t>
            </a:r>
            <a:r>
              <a:rPr lang="ja-JP" altLang="en-US" b="1">
                <a:latin typeface="Arial"/>
                <a:ea typeface="Microsoft JhengHei"/>
                <a:cs typeface="Arial"/>
              </a:rPr>
              <a:t>輕鬆取用 LUN 裡面的資料進行分析</a:t>
            </a:r>
            <a:r>
              <a:rPr lang="en-US" b="1">
                <a:latin typeface="Arial"/>
                <a:ea typeface="Microsoft JhengHei"/>
                <a:cs typeface="Arial"/>
              </a:rPr>
              <a:t> </a:t>
            </a:r>
          </a:p>
        </p:txBody>
      </p:sp>
      <p:sp>
        <p:nvSpPr>
          <p:cNvPr id="4" name="文字方塊 4">
            <a:extLst>
              <a:ext uri="{FF2B5EF4-FFF2-40B4-BE49-F238E27FC236}">
                <a16:creationId xmlns:a16="http://schemas.microsoft.com/office/drawing/2014/main" id="{E6F72A3D-D229-41AF-B32A-DC2F3E20F282}"/>
              </a:ext>
            </a:extLst>
          </p:cNvPr>
          <p:cNvSpPr txBox="1"/>
          <p:nvPr/>
        </p:nvSpPr>
        <p:spPr>
          <a:xfrm>
            <a:off x="425295" y="2115246"/>
            <a:ext cx="5509251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-360363" fontAlgn="base"/>
            <a:r>
              <a:rPr kumimoji="1"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(1) 對線上 FC LUN 進行快照</a:t>
            </a:r>
            <a:r>
              <a:rPr kumimoji="1"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. </a:t>
            </a:r>
            <a:r>
              <a:rPr kumimoji="1"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(比如像是線上資料庫)</a:t>
            </a:r>
            <a:r>
              <a:rPr kumimoji="1" lang="en-US" altLang="zh-TW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 </a:t>
            </a:r>
            <a:endParaRPr lang="en-US" altLang="zh-TW" b="1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840E107-EBA0-4534-ABE3-40D659B00F21}"/>
              </a:ext>
            </a:extLst>
          </p:cNvPr>
          <p:cNvSpPr txBox="1"/>
          <p:nvPr/>
        </p:nvSpPr>
        <p:spPr>
          <a:xfrm>
            <a:off x="425296" y="2864104"/>
            <a:ext cx="2481054" cy="2031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-360363" fontAlgn="base"/>
            <a:r>
              <a:rPr kumimoji="1"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(3) 將這份複製出來的快照製作成一個</a:t>
            </a:r>
            <a:r>
              <a:rPr kumimoji="1"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LUN</a:t>
            </a:r>
            <a:r>
              <a:rPr kumimoji="1"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，並對應給iSCSI 目標</a:t>
            </a:r>
            <a:r>
              <a:rPr kumimoji="1" lang="en-US" altLang="zh-TW" b="1">
                <a:solidFill>
                  <a:srgbClr val="7030A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.  (</a:t>
            </a:r>
            <a:r>
              <a:rPr kumimoji="1" lang="zh-TW" altLang="en-US" b="1">
                <a:solidFill>
                  <a:srgbClr val="7030A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同時間原本的</a:t>
            </a:r>
            <a:r>
              <a:rPr kumimoji="1" lang="en-US" altLang="zh-TW" b="1">
                <a:solidFill>
                  <a:srgbClr val="7030A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FC LUN</a:t>
            </a:r>
            <a:r>
              <a:rPr kumimoji="1" lang="zh-TW" altLang="en-US" b="1">
                <a:solidFill>
                  <a:srgbClr val="7030A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也能維持服務不會中斷</a:t>
            </a:r>
            <a:r>
              <a:rPr kumimoji="1" lang="en-US" altLang="zh-TW" b="1">
                <a:solidFill>
                  <a:srgbClr val="7030A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)</a:t>
            </a:r>
            <a:endParaRPr kumimoji="1" lang="zh-TW" altLang="en-US" b="1">
              <a:solidFill>
                <a:srgbClr val="7030A0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6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C9A2AD4-D03F-4A51-9A6A-06E2D32329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7801" y="2864104"/>
            <a:ext cx="2849419" cy="2509875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DB63249-3D9C-4284-A236-FA97B143384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566" y="2622415"/>
            <a:ext cx="2334400" cy="3456363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06F7E298-119E-4576-953B-2AF304542EA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4171" y="2614863"/>
            <a:ext cx="2420450" cy="3456362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文字方塊 4">
            <a:extLst>
              <a:ext uri="{FF2B5EF4-FFF2-40B4-BE49-F238E27FC236}">
                <a16:creationId xmlns:a16="http://schemas.microsoft.com/office/drawing/2014/main" id="{3BDACBBA-D413-41EB-BCF1-BEE251A1C38F}"/>
              </a:ext>
            </a:extLst>
          </p:cNvPr>
          <p:cNvSpPr txBox="1"/>
          <p:nvPr/>
        </p:nvSpPr>
        <p:spPr>
          <a:xfrm>
            <a:off x="427017" y="2482840"/>
            <a:ext cx="4975299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kumimoji="1"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(2) 使用快照管理員將整份快照複製出來</a:t>
            </a:r>
            <a:r>
              <a:rPr kumimoji="1"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15" name="文字方塊 4">
            <a:extLst>
              <a:ext uri="{FF2B5EF4-FFF2-40B4-BE49-F238E27FC236}">
                <a16:creationId xmlns:a16="http://schemas.microsoft.com/office/drawing/2014/main" id="{8F192198-5EE7-44D4-96C8-379E04B934F4}"/>
              </a:ext>
            </a:extLst>
          </p:cNvPr>
          <p:cNvSpPr txBox="1"/>
          <p:nvPr/>
        </p:nvSpPr>
        <p:spPr>
          <a:xfrm>
            <a:off x="6592566" y="1832261"/>
            <a:ext cx="256286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TW" altLang="en-US" b="1">
                <a:solidFill>
                  <a:srgbClr val="7030A0"/>
                </a:solidFill>
                <a:latin typeface="Arial"/>
                <a:ea typeface="微軟正黑體"/>
                <a:cs typeface="Arial"/>
              </a:rPr>
              <a:t>在 </a:t>
            </a:r>
            <a:r>
              <a:rPr kumimoji="1" lang="en-US" altLang="zh-TW" b="1">
                <a:solidFill>
                  <a:srgbClr val="7030A0"/>
                </a:solidFill>
                <a:latin typeface="Arial"/>
                <a:ea typeface="微軟正黑體"/>
                <a:cs typeface="Arial"/>
              </a:rPr>
              <a:t>Windows </a:t>
            </a:r>
            <a:r>
              <a:rPr kumimoji="1" lang="zh-TW" altLang="en-US" b="1">
                <a:solidFill>
                  <a:srgbClr val="7030A0"/>
                </a:solidFill>
                <a:latin typeface="Arial"/>
                <a:ea typeface="微軟正黑體"/>
                <a:cs typeface="Arial"/>
              </a:rPr>
              <a:t>上執行 iSCSI 啟動器</a:t>
            </a:r>
            <a:endParaRPr lang="en-US" altLang="zh-TW" b="1">
              <a:solidFill>
                <a:srgbClr val="7030A0"/>
              </a:solidFill>
            </a:endParaRPr>
          </a:p>
        </p:txBody>
      </p:sp>
      <p:sp>
        <p:nvSpPr>
          <p:cNvPr id="16" name="文字方塊 4">
            <a:extLst>
              <a:ext uri="{FF2B5EF4-FFF2-40B4-BE49-F238E27FC236}">
                <a16:creationId xmlns:a16="http://schemas.microsoft.com/office/drawing/2014/main" id="{68FF7C06-90DE-4CA5-AC63-55FC0111F8DF}"/>
              </a:ext>
            </a:extLst>
          </p:cNvPr>
          <p:cNvSpPr txBox="1"/>
          <p:nvPr/>
        </p:nvSpPr>
        <p:spPr>
          <a:xfrm>
            <a:off x="9068809" y="1968352"/>
            <a:ext cx="260467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TW" altLang="en-US" b="1">
                <a:solidFill>
                  <a:srgbClr val="7030A0"/>
                </a:solidFill>
                <a:latin typeface="Arial"/>
                <a:ea typeface="微軟正黑體"/>
                <a:cs typeface="Arial"/>
              </a:rPr>
              <a:t>連線到 iSCSI </a:t>
            </a:r>
            <a:r>
              <a:rPr kumimoji="1" lang="en-US" altLang="zh-TW" b="1">
                <a:solidFill>
                  <a:srgbClr val="7030A0"/>
                </a:solidFill>
                <a:latin typeface="Arial"/>
                <a:ea typeface="微軟正黑體"/>
                <a:cs typeface="Arial"/>
              </a:rPr>
              <a:t>Target</a:t>
            </a:r>
          </a:p>
        </p:txBody>
      </p:sp>
      <p:sp>
        <p:nvSpPr>
          <p:cNvPr id="17" name="文字方塊 4">
            <a:extLst>
              <a:ext uri="{FF2B5EF4-FFF2-40B4-BE49-F238E27FC236}">
                <a16:creationId xmlns:a16="http://schemas.microsoft.com/office/drawing/2014/main" id="{F26378D9-9577-4749-B7D2-817791F76BE6}"/>
              </a:ext>
            </a:extLst>
          </p:cNvPr>
          <p:cNvSpPr txBox="1"/>
          <p:nvPr/>
        </p:nvSpPr>
        <p:spPr>
          <a:xfrm>
            <a:off x="427017" y="5465469"/>
            <a:ext cx="5490203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-360363" fontAlgn="base"/>
            <a:r>
              <a:rPr kumimoji="1"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(</a:t>
            </a:r>
            <a:r>
              <a:rPr kumimoji="1"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4</a:t>
            </a:r>
            <a:r>
              <a:rPr kumimoji="1"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) 這份複製出來的資料即可透過</a:t>
            </a:r>
            <a:r>
              <a:rPr kumimoji="1"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iSCSI</a:t>
            </a:r>
            <a:r>
              <a:rPr kumimoji="1"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掛載而讓使用者可以讀取其數據來進行資料分析</a:t>
            </a:r>
            <a:r>
              <a:rPr kumimoji="1"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. </a:t>
            </a:r>
            <a:r>
              <a:rPr kumimoji="1"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而且所有操作均不會影響到原本的</a:t>
            </a:r>
            <a:r>
              <a:rPr kumimoji="1"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LUN. </a:t>
            </a: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50A31FC3-6576-450E-9F17-D977DAE46C5A}"/>
              </a:ext>
            </a:extLst>
          </p:cNvPr>
          <p:cNvSpPr/>
          <p:nvPr/>
        </p:nvSpPr>
        <p:spPr>
          <a:xfrm>
            <a:off x="549889" y="1562221"/>
            <a:ext cx="2043364" cy="528961"/>
          </a:xfrm>
          <a:prstGeom prst="round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kumimoji="1" lang="en-US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QNAP FC NAS</a:t>
            </a:r>
          </a:p>
        </p:txBody>
      </p:sp>
    </p:spTree>
    <p:extLst>
      <p:ext uri="{BB962C8B-B14F-4D97-AF65-F5344CB8AC3E}">
        <p14:creationId xmlns:p14="http://schemas.microsoft.com/office/powerpoint/2010/main" val="40679474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肘形接點 29"/>
          <p:cNvCxnSpPr>
            <a:stCxn id="7" idx="2"/>
            <a:endCxn id="50" idx="0"/>
          </p:cNvCxnSpPr>
          <p:nvPr/>
        </p:nvCxnSpPr>
        <p:spPr>
          <a:xfrm rot="5400000" flipH="1" flipV="1">
            <a:off x="3752641" y="2370828"/>
            <a:ext cx="420573" cy="4109210"/>
          </a:xfrm>
          <a:prstGeom prst="bentConnector5">
            <a:avLst>
              <a:gd name="adj1" fmla="val 67705"/>
              <a:gd name="adj2" fmla="val 11849"/>
              <a:gd name="adj3" fmla="val 154354"/>
            </a:avLst>
          </a:prstGeom>
          <a:ln w="38100">
            <a:solidFill>
              <a:srgbClr val="08B63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0BA20FE-69BC-44F0-B7FF-7296B5066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67" y="289854"/>
            <a:ext cx="1088858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b="1">
                <a:latin typeface="Arial"/>
                <a:ea typeface="Microsoft JhengHei"/>
                <a:cs typeface="Arial"/>
              </a:rPr>
              <a:t>32Gb FC</a:t>
            </a:r>
            <a:r>
              <a:rPr lang="zh-TW" altLang="en-US" b="1">
                <a:latin typeface="Arial"/>
                <a:ea typeface="Microsoft JhengHei"/>
                <a:cs typeface="Arial"/>
              </a:rPr>
              <a:t>實現高速注入</a:t>
            </a:r>
            <a:r>
              <a:rPr lang="en-US" altLang="zh-TW" b="1">
                <a:latin typeface="Arial"/>
                <a:ea typeface="Microsoft JhengHei"/>
                <a:cs typeface="Arial"/>
              </a:rPr>
              <a:t>(Ingest)</a:t>
            </a:r>
            <a:r>
              <a:rPr lang="zh-TW" altLang="en-US" b="1">
                <a:latin typeface="Arial"/>
                <a:ea typeface="Microsoft JhengHei"/>
                <a:cs typeface="Arial"/>
              </a:rPr>
              <a:t>，</a:t>
            </a:r>
            <a:br>
              <a:rPr lang="en-US" altLang="zh-TW" b="1">
                <a:latin typeface="Arial"/>
                <a:ea typeface="Microsoft JhengHei"/>
                <a:cs typeface="Arial"/>
              </a:rPr>
            </a:br>
            <a:r>
              <a:rPr lang="zh-TW" altLang="en-US" b="1">
                <a:latin typeface="Arial"/>
                <a:ea typeface="Microsoft JhengHei"/>
                <a:cs typeface="Arial"/>
              </a:rPr>
              <a:t>達成高效率影視級影音編輯流程</a:t>
            </a:r>
            <a:endParaRPr lang="en-US" b="1">
              <a:latin typeface="Arial"/>
              <a:ea typeface="Microsoft JhengHei"/>
              <a:cs typeface="Arial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924349" y="1930631"/>
            <a:ext cx="1967948" cy="924340"/>
          </a:xfrm>
          <a:prstGeom prst="round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chemeClr val="tx1"/>
                </a:solidFill>
              </a:rPr>
              <a:t>Video Sources</a:t>
            </a:r>
            <a:endParaRPr lang="zh-TW" altLang="en-US" sz="2000">
              <a:solidFill>
                <a:schemeClr val="tx1"/>
              </a:solidFill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924349" y="3721319"/>
            <a:ext cx="1967948" cy="914400"/>
          </a:xfrm>
          <a:prstGeom prst="round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chemeClr val="tx1"/>
                </a:solidFill>
              </a:rPr>
              <a:t>INGEST Work Station</a:t>
            </a:r>
            <a:endParaRPr lang="zh-TW" altLang="en-US" sz="2000">
              <a:solidFill>
                <a:schemeClr val="tx1"/>
              </a:solidFill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4671388" y="3574241"/>
            <a:ext cx="974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/>
              <a:t>32G FC</a:t>
            </a:r>
            <a:endParaRPr lang="zh-TW" altLang="en-US"/>
          </a:p>
        </p:txBody>
      </p:sp>
      <p:sp>
        <p:nvSpPr>
          <p:cNvPr id="9" name="圓角矩形 8"/>
          <p:cNvSpPr/>
          <p:nvPr/>
        </p:nvSpPr>
        <p:spPr>
          <a:xfrm>
            <a:off x="5033559" y="4304462"/>
            <a:ext cx="1967948" cy="1535596"/>
          </a:xfrm>
          <a:prstGeom prst="round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chemeClr val="tx1"/>
                </a:solidFill>
              </a:rPr>
              <a:t>QNAP NAS</a:t>
            </a:r>
            <a:endParaRPr lang="zh-TW" altLang="en-US" sz="2000">
              <a:solidFill>
                <a:schemeClr val="tx1"/>
              </a:solidFill>
            </a:endParaRPr>
          </a:p>
        </p:txBody>
      </p:sp>
      <p:sp>
        <p:nvSpPr>
          <p:cNvPr id="50" name="圓角矩形 49"/>
          <p:cNvSpPr/>
          <p:nvPr/>
        </p:nvSpPr>
        <p:spPr>
          <a:xfrm>
            <a:off x="5619967" y="4215146"/>
            <a:ext cx="795131" cy="514501"/>
          </a:xfrm>
          <a:prstGeom prst="round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chemeClr val="tx1"/>
                </a:solidFill>
              </a:rPr>
              <a:t>LUN</a:t>
            </a:r>
            <a:endParaRPr lang="zh-TW" altLang="en-US" sz="2000">
              <a:solidFill>
                <a:schemeClr val="tx1"/>
              </a:solidFill>
            </a:endParaRPr>
          </a:p>
        </p:txBody>
      </p:sp>
      <p:sp>
        <p:nvSpPr>
          <p:cNvPr id="51" name="圓角矩形 50"/>
          <p:cNvSpPr/>
          <p:nvPr/>
        </p:nvSpPr>
        <p:spPr>
          <a:xfrm>
            <a:off x="924350" y="5077337"/>
            <a:ext cx="1967947" cy="791830"/>
          </a:xfrm>
          <a:prstGeom prst="round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chemeClr val="tx1"/>
                </a:solidFill>
              </a:rPr>
              <a:t>Transcode System</a:t>
            </a:r>
            <a:endParaRPr lang="zh-TW" altLang="en-US" sz="2000">
              <a:solidFill>
                <a:schemeClr val="tx1"/>
              </a:solidFill>
            </a:endParaRPr>
          </a:p>
        </p:txBody>
      </p:sp>
      <p:sp>
        <p:nvSpPr>
          <p:cNvPr id="61" name="文字方塊 60"/>
          <p:cNvSpPr txBox="1"/>
          <p:nvPr/>
        </p:nvSpPr>
        <p:spPr>
          <a:xfrm>
            <a:off x="3199004" y="1987265"/>
            <a:ext cx="4186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/>
              <a:t>8-hour 8k video ~ 4400 GB</a:t>
            </a:r>
            <a:r>
              <a:rPr lang="zh-TW" altLang="en-US"/>
              <a:t> </a:t>
            </a:r>
            <a:r>
              <a:rPr lang="en-US" altLang="zh-TW"/>
              <a:t>for Seq. write</a:t>
            </a:r>
          </a:p>
          <a:p>
            <a:endParaRPr lang="en-US" altLang="zh-TW"/>
          </a:p>
          <a:p>
            <a:r>
              <a:rPr lang="en-US" altLang="zh-TW"/>
              <a:t>32G FC: 3500MB/s             =&gt;  24 min</a:t>
            </a:r>
          </a:p>
          <a:p>
            <a:r>
              <a:rPr lang="en-US" altLang="zh-TW"/>
              <a:t>10G Ethernet: 1200MB/s  =&gt;  60 min</a:t>
            </a:r>
            <a:endParaRPr lang="zh-TW" altLang="en-US"/>
          </a:p>
        </p:txBody>
      </p:sp>
      <p:sp>
        <p:nvSpPr>
          <p:cNvPr id="86" name="圓角矩形 85"/>
          <p:cNvSpPr/>
          <p:nvPr/>
        </p:nvSpPr>
        <p:spPr>
          <a:xfrm>
            <a:off x="8520537" y="3082915"/>
            <a:ext cx="1716982" cy="594019"/>
          </a:xfrm>
          <a:prstGeom prst="round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chemeClr val="tx1"/>
                </a:solidFill>
              </a:rPr>
              <a:t>NLE Station</a:t>
            </a:r>
            <a:endParaRPr lang="zh-TW" altLang="en-US" sz="2000">
              <a:solidFill>
                <a:schemeClr val="tx1"/>
              </a:solidFill>
            </a:endParaRPr>
          </a:p>
        </p:txBody>
      </p:sp>
      <p:sp>
        <p:nvSpPr>
          <p:cNvPr id="87" name="圓角矩形 86"/>
          <p:cNvSpPr/>
          <p:nvPr/>
        </p:nvSpPr>
        <p:spPr>
          <a:xfrm>
            <a:off x="8503971" y="3943573"/>
            <a:ext cx="1716982" cy="594019"/>
          </a:xfrm>
          <a:prstGeom prst="round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chemeClr val="tx1"/>
                </a:solidFill>
              </a:rPr>
              <a:t>NLE Station</a:t>
            </a:r>
            <a:endParaRPr lang="zh-TW" altLang="en-US" sz="2000">
              <a:solidFill>
                <a:schemeClr val="tx1"/>
              </a:solidFill>
            </a:endParaRPr>
          </a:p>
        </p:txBody>
      </p:sp>
      <p:sp>
        <p:nvSpPr>
          <p:cNvPr id="88" name="圓角矩形 87"/>
          <p:cNvSpPr/>
          <p:nvPr/>
        </p:nvSpPr>
        <p:spPr>
          <a:xfrm>
            <a:off x="8503971" y="5591753"/>
            <a:ext cx="1716982" cy="594019"/>
          </a:xfrm>
          <a:prstGeom prst="round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chemeClr val="tx1"/>
                </a:solidFill>
              </a:rPr>
              <a:t>NLE Station</a:t>
            </a:r>
            <a:endParaRPr lang="zh-TW" altLang="en-US" sz="2000">
              <a:solidFill>
                <a:schemeClr val="tx1"/>
              </a:solidFill>
            </a:endParaRPr>
          </a:p>
        </p:txBody>
      </p:sp>
      <p:sp>
        <p:nvSpPr>
          <p:cNvPr id="89" name="圓角矩形 88"/>
          <p:cNvSpPr/>
          <p:nvPr/>
        </p:nvSpPr>
        <p:spPr>
          <a:xfrm>
            <a:off x="8503971" y="4780327"/>
            <a:ext cx="1716982" cy="594019"/>
          </a:xfrm>
          <a:prstGeom prst="round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chemeClr val="tx1"/>
                </a:solidFill>
              </a:rPr>
              <a:t>NLE Station</a:t>
            </a:r>
            <a:endParaRPr lang="zh-TW" altLang="en-US" sz="2000">
              <a:solidFill>
                <a:schemeClr val="tx1"/>
              </a:solidFill>
            </a:endParaRPr>
          </a:p>
        </p:txBody>
      </p:sp>
      <p:cxnSp>
        <p:nvCxnSpPr>
          <p:cNvPr id="107" name="肘形接點 106"/>
          <p:cNvCxnSpPr>
            <a:stCxn id="51" idx="3"/>
            <a:endCxn id="50" idx="1"/>
          </p:cNvCxnSpPr>
          <p:nvPr/>
        </p:nvCxnSpPr>
        <p:spPr>
          <a:xfrm flipV="1">
            <a:off x="2892297" y="4472397"/>
            <a:ext cx="2727670" cy="1000855"/>
          </a:xfrm>
          <a:prstGeom prst="bentConnector3">
            <a:avLst>
              <a:gd name="adj1" fmla="val 65879"/>
            </a:avLst>
          </a:prstGeom>
          <a:ln w="38100">
            <a:solidFill>
              <a:srgbClr val="08B63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肘形接點 108"/>
          <p:cNvCxnSpPr>
            <a:cxnSpLocks/>
            <a:stCxn id="86" idx="1"/>
            <a:endCxn id="50" idx="3"/>
          </p:cNvCxnSpPr>
          <p:nvPr/>
        </p:nvCxnSpPr>
        <p:spPr>
          <a:xfrm rot="10800000" flipV="1">
            <a:off x="6415099" y="3379925"/>
            <a:ext cx="2105439" cy="1092472"/>
          </a:xfrm>
          <a:prstGeom prst="bentConnector3">
            <a:avLst>
              <a:gd name="adj1" fmla="val 50740"/>
            </a:avLst>
          </a:prstGeom>
          <a:ln w="38100">
            <a:solidFill>
              <a:srgbClr val="08B63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肘形接點 110"/>
          <p:cNvCxnSpPr>
            <a:cxnSpLocks/>
            <a:stCxn id="87" idx="1"/>
            <a:endCxn id="50" idx="3"/>
          </p:cNvCxnSpPr>
          <p:nvPr/>
        </p:nvCxnSpPr>
        <p:spPr>
          <a:xfrm rot="10800000" flipV="1">
            <a:off x="6415099" y="4240583"/>
            <a:ext cx="2088873" cy="231814"/>
          </a:xfrm>
          <a:prstGeom prst="bentConnector3">
            <a:avLst/>
          </a:prstGeom>
          <a:ln w="38100">
            <a:solidFill>
              <a:srgbClr val="08B63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肘形接點 112"/>
          <p:cNvCxnSpPr>
            <a:cxnSpLocks/>
            <a:stCxn id="89" idx="1"/>
            <a:endCxn id="50" idx="3"/>
          </p:cNvCxnSpPr>
          <p:nvPr/>
        </p:nvCxnSpPr>
        <p:spPr>
          <a:xfrm rot="10800000">
            <a:off x="6415099" y="4472397"/>
            <a:ext cx="2088873" cy="604940"/>
          </a:xfrm>
          <a:prstGeom prst="bentConnector3">
            <a:avLst/>
          </a:prstGeom>
          <a:ln w="38100">
            <a:solidFill>
              <a:srgbClr val="08B63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肘形接點 114"/>
          <p:cNvCxnSpPr>
            <a:cxnSpLocks/>
            <a:stCxn id="88" idx="1"/>
            <a:endCxn id="50" idx="3"/>
          </p:cNvCxnSpPr>
          <p:nvPr/>
        </p:nvCxnSpPr>
        <p:spPr>
          <a:xfrm rot="10800000">
            <a:off x="6415099" y="4472397"/>
            <a:ext cx="2088873" cy="1416366"/>
          </a:xfrm>
          <a:prstGeom prst="bentConnector3">
            <a:avLst/>
          </a:prstGeom>
          <a:ln w="38100">
            <a:solidFill>
              <a:srgbClr val="08B63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03A76A4-38EE-4248-BA1C-2C8FE1840682}"/>
              </a:ext>
            </a:extLst>
          </p:cNvPr>
          <p:cNvSpPr txBox="1"/>
          <p:nvPr/>
        </p:nvSpPr>
        <p:spPr>
          <a:xfrm>
            <a:off x="10237537" y="314332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e.g. Final Cut Pro</a:t>
            </a:r>
          </a:p>
        </p:txBody>
      </p:sp>
      <p:sp>
        <p:nvSpPr>
          <p:cNvPr id="23" name="箭號: 向下 22">
            <a:extLst>
              <a:ext uri="{FF2B5EF4-FFF2-40B4-BE49-F238E27FC236}">
                <a16:creationId xmlns:a16="http://schemas.microsoft.com/office/drawing/2014/main" id="{D22A6580-63FA-43C7-8F5A-3C335EB75B94}"/>
              </a:ext>
            </a:extLst>
          </p:cNvPr>
          <p:cNvSpPr/>
          <p:nvPr/>
        </p:nvSpPr>
        <p:spPr>
          <a:xfrm>
            <a:off x="1663783" y="2926604"/>
            <a:ext cx="489081" cy="818649"/>
          </a:xfrm>
          <a:prstGeom prst="downArrow">
            <a:avLst>
              <a:gd name="adj1" fmla="val 55376"/>
              <a:gd name="adj2" fmla="val 62348"/>
            </a:avLst>
          </a:prstGeom>
          <a:gradFill>
            <a:gsLst>
              <a:gs pos="90000">
                <a:srgbClr val="7030A0"/>
              </a:gs>
              <a:gs pos="0">
                <a:srgbClr val="00CCFF">
                  <a:alpha val="38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1800"/>
          </a:p>
        </p:txBody>
      </p:sp>
    </p:spTree>
    <p:extLst>
      <p:ext uri="{BB962C8B-B14F-4D97-AF65-F5344CB8AC3E}">
        <p14:creationId xmlns:p14="http://schemas.microsoft.com/office/powerpoint/2010/main" val="3964367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EB01F6CA-C12B-42B0-9AE5-44C501D176F1}"/>
              </a:ext>
            </a:extLst>
          </p:cNvPr>
          <p:cNvSpPr/>
          <p:nvPr/>
        </p:nvSpPr>
        <p:spPr>
          <a:xfrm>
            <a:off x="8107289" y="1978139"/>
            <a:ext cx="4084711" cy="1424837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88747EC-2D71-48CF-92AA-2E997CDD76FC}"/>
              </a:ext>
            </a:extLst>
          </p:cNvPr>
          <p:cNvSpPr/>
          <p:nvPr/>
        </p:nvSpPr>
        <p:spPr>
          <a:xfrm>
            <a:off x="8197206" y="2081854"/>
            <a:ext cx="3994794" cy="122740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BA20FE-69BC-44F0-B7FF-7296B5066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7216"/>
            <a:ext cx="121920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b="1">
                <a:latin typeface="Arial"/>
                <a:ea typeface="Microsoft JhengHei"/>
                <a:cs typeface="Arial"/>
              </a:rPr>
              <a:t>FC</a:t>
            </a:r>
            <a:r>
              <a:rPr lang="zh-TW" altLang="en-US" b="1">
                <a:latin typeface="Arial"/>
                <a:ea typeface="Microsoft JhengHei"/>
                <a:cs typeface="Arial"/>
              </a:rPr>
              <a:t> 與 </a:t>
            </a:r>
            <a:r>
              <a:rPr lang="en-US" altLang="zh-TW" b="1">
                <a:latin typeface="Arial"/>
                <a:ea typeface="Microsoft JhengHei"/>
                <a:cs typeface="Arial"/>
              </a:rPr>
              <a:t>QNAP NAS</a:t>
            </a:r>
            <a:r>
              <a:rPr lang="zh-TW" altLang="en-US" b="1">
                <a:latin typeface="Arial"/>
                <a:ea typeface="Microsoft JhengHei"/>
                <a:cs typeface="Arial"/>
              </a:rPr>
              <a:t> 完成 </a:t>
            </a:r>
            <a:r>
              <a:rPr lang="en-US" altLang="zh-TW" b="1">
                <a:latin typeface="Arial"/>
                <a:ea typeface="Microsoft JhengHei"/>
                <a:cs typeface="Arial"/>
              </a:rPr>
              <a:t>XSAN </a:t>
            </a:r>
            <a:r>
              <a:rPr lang="zh-TW" altLang="en-US" b="1">
                <a:latin typeface="Arial"/>
                <a:ea typeface="Microsoft JhengHei"/>
                <a:cs typeface="Arial"/>
              </a:rPr>
              <a:t>同卷宗協作環境 </a:t>
            </a:r>
            <a:endParaRPr lang="en-US" b="1">
              <a:latin typeface="Arial"/>
              <a:ea typeface="Microsoft JhengHei"/>
              <a:cs typeface="Arial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562" y="1914568"/>
            <a:ext cx="7562300" cy="4366962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8374387" y="2069979"/>
            <a:ext cx="3390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搜尋：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“ QNAP”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“XSAN”</a:t>
            </a:r>
          </a:p>
          <a:p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QNAP NAS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儲存空間和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光纖通道設定基本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Xsan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環境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9518084" y="3653055"/>
            <a:ext cx="1103243" cy="954156"/>
          </a:xfrm>
          <a:prstGeom prst="round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/>
                </a:solidFill>
              </a:rPr>
              <a:t>XSAN</a:t>
            </a:r>
            <a:r>
              <a:rPr lang="zh-TW" altLang="en-US">
                <a:solidFill>
                  <a:schemeClr val="tx1"/>
                </a:solidFill>
              </a:rPr>
              <a:t> </a:t>
            </a:r>
            <a:r>
              <a:rPr lang="en-US" altLang="zh-TW">
                <a:solidFill>
                  <a:schemeClr val="tx1"/>
                </a:solidFill>
              </a:rPr>
              <a:t>LUN</a:t>
            </a: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8605166" y="4980038"/>
            <a:ext cx="1103244" cy="954156"/>
          </a:xfrm>
          <a:prstGeom prst="round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/>
                </a:solidFill>
              </a:rPr>
              <a:t>CLINT 1</a:t>
            </a: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9" name="圓角矩形 28"/>
          <p:cNvSpPr/>
          <p:nvPr/>
        </p:nvSpPr>
        <p:spPr>
          <a:xfrm>
            <a:off x="10461457" y="4980038"/>
            <a:ext cx="1103244" cy="954156"/>
          </a:xfrm>
          <a:prstGeom prst="round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/>
                </a:solidFill>
              </a:rPr>
              <a:t>CLINT 2</a:t>
            </a:r>
            <a:endParaRPr lang="zh-TW" altLang="en-US">
              <a:solidFill>
                <a:schemeClr val="tx1"/>
              </a:solidFill>
            </a:endParaRPr>
          </a:p>
        </p:txBody>
      </p:sp>
      <p:cxnSp>
        <p:nvCxnSpPr>
          <p:cNvPr id="15" name="肘形接點 14"/>
          <p:cNvCxnSpPr>
            <a:cxnSpLocks/>
            <a:stCxn id="12" idx="1"/>
            <a:endCxn id="13" idx="0"/>
          </p:cNvCxnSpPr>
          <p:nvPr/>
        </p:nvCxnSpPr>
        <p:spPr>
          <a:xfrm rot="10800000" flipV="1">
            <a:off x="9156788" y="4130132"/>
            <a:ext cx="361296" cy="849905"/>
          </a:xfrm>
          <a:prstGeom prst="bentConnector2">
            <a:avLst/>
          </a:prstGeom>
          <a:ln w="38100">
            <a:solidFill>
              <a:srgbClr val="06BDF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肘形接點 16"/>
          <p:cNvCxnSpPr>
            <a:cxnSpLocks/>
            <a:stCxn id="12" idx="3"/>
            <a:endCxn id="29" idx="0"/>
          </p:cNvCxnSpPr>
          <p:nvPr/>
        </p:nvCxnSpPr>
        <p:spPr>
          <a:xfrm>
            <a:off x="10621327" y="4130133"/>
            <a:ext cx="391752" cy="849905"/>
          </a:xfrm>
          <a:prstGeom prst="bentConnector2">
            <a:avLst/>
          </a:prstGeom>
          <a:ln w="38100">
            <a:solidFill>
              <a:srgbClr val="06BDF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20345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E43E955C-E504-4D04-96F8-2A298923A8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19589" y="2981280"/>
            <a:ext cx="5423678" cy="2756770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C65E35A1-A7AD-4152-A8AB-79ABAB9F1BD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3409" y="2793235"/>
            <a:ext cx="1280434" cy="1271530"/>
          </a:xfrm>
          <a:prstGeom prst="rect">
            <a:avLst/>
          </a:prstGeom>
          <a:effectLst/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CBECDED3-CEFB-4ECF-AAC7-F9D308C0E3B2}"/>
              </a:ext>
            </a:extLst>
          </p:cNvPr>
          <p:cNvSpPr txBox="1"/>
          <p:nvPr/>
        </p:nvSpPr>
        <p:spPr>
          <a:xfrm>
            <a:off x="225733" y="2613392"/>
            <a:ext cx="36021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0">
                <a:solidFill>
                  <a:schemeClr val="bg1"/>
                </a:solidFill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438952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 descr="一張含有 花 的圖片&#10;&#10;自動產生的描述">
            <a:extLst>
              <a:ext uri="{FF2B5EF4-FFF2-40B4-BE49-F238E27FC236}">
                <a16:creationId xmlns:a16="http://schemas.microsoft.com/office/drawing/2014/main" id="{D9B63F53-0106-4C52-839F-D715E2A78A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636" y="1869851"/>
            <a:ext cx="5045415" cy="1046639"/>
          </a:xfrm>
          <a:prstGeom prst="rect">
            <a:avLst/>
          </a:prstGeom>
        </p:spPr>
      </p:pic>
      <p:pic>
        <p:nvPicPr>
          <p:cNvPr id="40" name="圖片 39" descr="一張含有 花 的圖片&#10;&#10;自動產生的描述">
            <a:extLst>
              <a:ext uri="{FF2B5EF4-FFF2-40B4-BE49-F238E27FC236}">
                <a16:creationId xmlns:a16="http://schemas.microsoft.com/office/drawing/2014/main" id="{F1749B16-BE57-42A8-8FE0-6B93C8C8DF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636" y="3969584"/>
            <a:ext cx="5045415" cy="1046639"/>
          </a:xfrm>
          <a:prstGeom prst="rect">
            <a:avLst/>
          </a:prstGeom>
        </p:spPr>
      </p:pic>
      <p:pic>
        <p:nvPicPr>
          <p:cNvPr id="41" name="圖片 40" descr="一張含有 花 的圖片&#10;&#10;自動產生的描述">
            <a:extLst>
              <a:ext uri="{FF2B5EF4-FFF2-40B4-BE49-F238E27FC236}">
                <a16:creationId xmlns:a16="http://schemas.microsoft.com/office/drawing/2014/main" id="{4930F20E-F0BC-4372-8924-2E52094D95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3036" y="1869851"/>
            <a:ext cx="5045415" cy="1046639"/>
          </a:xfrm>
          <a:prstGeom prst="rect">
            <a:avLst/>
          </a:prstGeom>
        </p:spPr>
      </p:pic>
      <p:pic>
        <p:nvPicPr>
          <p:cNvPr id="42" name="圖片 41" descr="一張含有 花 的圖片&#10;&#10;自動產生的描述">
            <a:extLst>
              <a:ext uri="{FF2B5EF4-FFF2-40B4-BE49-F238E27FC236}">
                <a16:creationId xmlns:a16="http://schemas.microsoft.com/office/drawing/2014/main" id="{E77EF9A0-A1A5-428C-838A-8411592A4A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3036" y="3969584"/>
            <a:ext cx="5045415" cy="10466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3F50AA-57C9-4936-A153-08BC3660A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企業建置光纖通道儲存</a:t>
            </a:r>
            <a:r>
              <a:rPr lang="en-US" altLang="zh-TW"/>
              <a:t> FC SAN </a:t>
            </a:r>
            <a:r>
              <a:rPr lang="zh-TW" altLang="en-US"/>
              <a:t>的優勢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2F3460-DD86-498D-8FC6-A5DF08BD56B1}"/>
              </a:ext>
            </a:extLst>
          </p:cNvPr>
          <p:cNvSpPr txBox="1"/>
          <p:nvPr/>
        </p:nvSpPr>
        <p:spPr>
          <a:xfrm>
            <a:off x="1404289" y="2193140"/>
            <a:ext cx="423096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各裝置</a:t>
            </a:r>
            <a:r>
              <a:rPr lang="zh-TW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連接性佳</a:t>
            </a:r>
            <a:endParaRPr lang="zh-TW" altLang="en-US" sz="2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0DAAF287-5893-458E-B55C-DA4E186DCE33}"/>
              </a:ext>
            </a:extLst>
          </p:cNvPr>
          <p:cNvSpPr txBox="1"/>
          <p:nvPr/>
        </p:nvSpPr>
        <p:spPr>
          <a:xfrm>
            <a:off x="1404289" y="2862106"/>
            <a:ext cx="407147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在光纖</a:t>
            </a:r>
            <a:r>
              <a:rPr lang="zh-TW" altLang="en-US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通道儲存網路 </a:t>
            </a:r>
            <a:r>
              <a:rPr lang="en-US" altLang="en-US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(FC </a:t>
            </a:r>
            <a:r>
              <a:rPr lang="zh-TW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SAN</a:t>
            </a:r>
            <a:r>
              <a:rPr lang="en-US" altLang="zh-TW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) </a:t>
            </a:r>
            <a:r>
              <a:rPr lang="zh-TW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架構下，任一伺服器可與任一儲存裝置直接相連，任一儲存裝置也可彼此直接相連</a:t>
            </a:r>
            <a:r>
              <a:rPr lang="zh-TW" altLang="zh-TW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。</a:t>
            </a:r>
            <a:endParaRPr lang="zh-TW" altLang="en-US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27" name="TextBox 2">
            <a:extLst>
              <a:ext uri="{FF2B5EF4-FFF2-40B4-BE49-F238E27FC236}">
                <a16:creationId xmlns:a16="http://schemas.microsoft.com/office/drawing/2014/main" id="{20386DDC-5829-4027-B2B6-19C78EDD4AAA}"/>
              </a:ext>
            </a:extLst>
          </p:cNvPr>
          <p:cNvSpPr txBox="1"/>
          <p:nvPr/>
        </p:nvSpPr>
        <p:spPr>
          <a:xfrm>
            <a:off x="6964512" y="2193140"/>
            <a:ext cx="423096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zh-TW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擴充性佳</a:t>
            </a:r>
            <a:endParaRPr lang="zh-TW" altLang="en-US" sz="2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2C8E4CB1-98EE-4740-A791-0A2E5EEB444A}"/>
              </a:ext>
            </a:extLst>
          </p:cNvPr>
          <p:cNvSpPr txBox="1"/>
          <p:nvPr/>
        </p:nvSpPr>
        <p:spPr>
          <a:xfrm>
            <a:off x="6964512" y="2862106"/>
            <a:ext cx="407147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zh-TW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企業可以在不增加伺服器與區域網路負擔的情況下進行擴充的動作。</a:t>
            </a:r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8" name="TextBox 2">
            <a:extLst>
              <a:ext uri="{FF2B5EF4-FFF2-40B4-BE49-F238E27FC236}">
                <a16:creationId xmlns:a16="http://schemas.microsoft.com/office/drawing/2014/main" id="{55A1E5ED-4346-4AE7-A142-50D32002FFCD}"/>
              </a:ext>
            </a:extLst>
          </p:cNvPr>
          <p:cNvSpPr txBox="1"/>
          <p:nvPr/>
        </p:nvSpPr>
        <p:spPr>
          <a:xfrm>
            <a:off x="1404289" y="4272519"/>
            <a:ext cx="423096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資料分享能力佳</a:t>
            </a:r>
          </a:p>
        </p:txBody>
      </p:sp>
      <p:sp>
        <p:nvSpPr>
          <p:cNvPr id="49" name="TextBox 2">
            <a:extLst>
              <a:ext uri="{FF2B5EF4-FFF2-40B4-BE49-F238E27FC236}">
                <a16:creationId xmlns:a16="http://schemas.microsoft.com/office/drawing/2014/main" id="{1C6C6466-E2DA-454E-88DD-DDD0315AF18A}"/>
              </a:ext>
            </a:extLst>
          </p:cNvPr>
          <p:cNvSpPr txBox="1"/>
          <p:nvPr/>
        </p:nvSpPr>
        <p:spPr>
          <a:xfrm>
            <a:off x="1404289" y="4941485"/>
            <a:ext cx="407147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zh-TW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因儲存裝置不再與特定的某一伺服器相連，</a:t>
            </a:r>
            <a:r>
              <a:rPr lang="zh-TW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所以</a:t>
            </a:r>
            <a:r>
              <a:rPr lang="zh-TW" altLang="zh-TW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可由許多伺服器共享資源，並且</a:t>
            </a:r>
            <a:r>
              <a:rPr lang="zh-TW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在</a:t>
            </a:r>
            <a:r>
              <a:rPr lang="zh-TW" altLang="zh-TW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大量檔案傳輸時亦不會影響主網路效能。</a:t>
            </a:r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5" name="TextBox 2">
            <a:extLst>
              <a:ext uri="{FF2B5EF4-FFF2-40B4-BE49-F238E27FC236}">
                <a16:creationId xmlns:a16="http://schemas.microsoft.com/office/drawing/2014/main" id="{CC1620D7-DB3B-474A-A609-7561B1EC8450}"/>
              </a:ext>
            </a:extLst>
          </p:cNvPr>
          <p:cNvSpPr txBox="1"/>
          <p:nvPr/>
        </p:nvSpPr>
        <p:spPr>
          <a:xfrm>
            <a:off x="6964512" y="4272519"/>
            <a:ext cx="423096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效能穩定且軟體相容性高</a:t>
            </a:r>
          </a:p>
        </p:txBody>
      </p:sp>
      <p:sp>
        <p:nvSpPr>
          <p:cNvPr id="56" name="TextBox 2">
            <a:extLst>
              <a:ext uri="{FF2B5EF4-FFF2-40B4-BE49-F238E27FC236}">
                <a16:creationId xmlns:a16="http://schemas.microsoft.com/office/drawing/2014/main" id="{015B06E3-F096-4ED9-BE70-E50952DB2A93}"/>
              </a:ext>
            </a:extLst>
          </p:cNvPr>
          <p:cNvSpPr txBox="1"/>
          <p:nvPr/>
        </p:nvSpPr>
        <p:spPr>
          <a:xfrm>
            <a:off x="6964512" y="4941485"/>
            <a:ext cx="407147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zh-TW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對一些大型影音編輯企業可以相容原本的軟體，等同在本機上的硬碟操作</a:t>
            </a:r>
            <a:r>
              <a:rPr lang="zh-TW" altLang="en-US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，</a:t>
            </a:r>
            <a:r>
              <a:rPr lang="zh-TW" altLang="zh-TW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並且效能穩定高速輸出。</a:t>
            </a:r>
            <a:endParaRPr lang="zh-TW" altLang="en-US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793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球拍, 桌, 白色, 握住 的圖片&#10;&#10;自動產生的描述">
            <a:extLst>
              <a:ext uri="{FF2B5EF4-FFF2-40B4-BE49-F238E27FC236}">
                <a16:creationId xmlns:a16="http://schemas.microsoft.com/office/drawing/2014/main" id="{0757F67A-3FBC-42DB-A002-443B21012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9645" y="3948559"/>
            <a:ext cx="13409568" cy="259833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602EE66-AB85-46AA-B825-3EDEB46D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525" y="265131"/>
            <a:ext cx="11586949" cy="1325563"/>
          </a:xfrm>
        </p:spPr>
        <p:txBody>
          <a:bodyPr>
            <a:normAutofit/>
          </a:bodyPr>
          <a:lstStyle/>
          <a:p>
            <a:r>
              <a:rPr lang="zh-TW" altLang="en-US" sz="4200" b="1">
                <a:latin typeface="Arial"/>
                <a:ea typeface="微軟正黑體"/>
                <a:cs typeface="Arial"/>
              </a:rPr>
              <a:t>搭載</a:t>
            </a:r>
            <a:r>
              <a:rPr lang="en-US" altLang="zh-TW" sz="4200" b="1">
                <a:latin typeface="Arial"/>
                <a:ea typeface="微軟正黑體"/>
                <a:cs typeface="Arial"/>
              </a:rPr>
              <a:t> QTS </a:t>
            </a:r>
            <a:r>
              <a:rPr lang="zh-CN" altLang="en-US" sz="4200" b="1">
                <a:latin typeface="Arial"/>
                <a:ea typeface="微軟正黑體"/>
                <a:cs typeface="Arial"/>
              </a:rPr>
              <a:t>作業系統的</a:t>
            </a:r>
            <a:r>
              <a:rPr lang="zh-TW" altLang="en-US" sz="4200" b="1">
                <a:latin typeface="Arial"/>
                <a:ea typeface="微軟正黑體"/>
                <a:cs typeface="Arial"/>
              </a:rPr>
              <a:t>機架式 </a:t>
            </a:r>
            <a:r>
              <a:rPr lang="en-US" altLang="zh-TW" sz="4200" b="1">
                <a:latin typeface="Arial"/>
                <a:ea typeface="微軟正黑體"/>
                <a:cs typeface="Arial"/>
              </a:rPr>
              <a:t>NAS </a:t>
            </a:r>
            <a:br>
              <a:rPr lang="en-US" altLang="zh-TW" sz="4200" b="1">
                <a:latin typeface="Arial"/>
                <a:ea typeface="微軟正黑體"/>
                <a:cs typeface="Arial"/>
              </a:rPr>
            </a:br>
            <a:r>
              <a:rPr lang="zh-CN" altLang="en-US" sz="4200" b="1">
                <a:latin typeface="Arial"/>
                <a:ea typeface="微軟正黑體"/>
                <a:cs typeface="Arial"/>
              </a:rPr>
              <a:t>也能支援</a:t>
            </a:r>
            <a:r>
              <a:rPr lang="en-US" altLang="zh-CN" sz="4200" b="1">
                <a:latin typeface="Arial"/>
                <a:ea typeface="微軟正黑體"/>
                <a:cs typeface="Arial"/>
              </a:rPr>
              <a:t> QXP </a:t>
            </a:r>
            <a:r>
              <a:rPr lang="en-US" altLang="zh-CN" sz="4200" b="1" err="1">
                <a:latin typeface="Arial"/>
                <a:ea typeface="微軟正黑體"/>
                <a:cs typeface="Arial"/>
              </a:rPr>
              <a:t>f</a:t>
            </a:r>
            <a:r>
              <a:rPr lang="en-US" altLang="zh-TW" sz="4200" b="1" err="1">
                <a:latin typeface="Arial"/>
                <a:ea typeface="微軟正黑體"/>
                <a:cs typeface="Arial"/>
              </a:rPr>
              <a:t>ibre</a:t>
            </a:r>
            <a:r>
              <a:rPr lang="en-US" altLang="zh-TW" sz="4200" b="1">
                <a:latin typeface="Arial"/>
                <a:ea typeface="微軟正黑體"/>
                <a:cs typeface="Arial"/>
              </a:rPr>
              <a:t> channel </a:t>
            </a:r>
            <a:r>
              <a:rPr lang="zh-TW" altLang="en-US" sz="4200" b="1">
                <a:latin typeface="Arial"/>
                <a:ea typeface="微軟正黑體"/>
                <a:cs typeface="Arial"/>
              </a:rPr>
              <a:t>卡</a:t>
            </a:r>
          </a:p>
        </p:txBody>
      </p:sp>
      <p:sp>
        <p:nvSpPr>
          <p:cNvPr id="13" name="內容版面配置區 10">
            <a:extLst>
              <a:ext uri="{FF2B5EF4-FFF2-40B4-BE49-F238E27FC236}">
                <a16:creationId xmlns:a16="http://schemas.microsoft.com/office/drawing/2014/main" id="{446F5C07-2F73-5749-8337-99F7DE7FA37F}"/>
              </a:ext>
            </a:extLst>
          </p:cNvPr>
          <p:cNvSpPr txBox="1">
            <a:spLocks/>
          </p:cNvSpPr>
          <p:nvPr/>
        </p:nvSpPr>
        <p:spPr>
          <a:xfrm>
            <a:off x="811918" y="1860884"/>
            <a:ext cx="11365078" cy="1672660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000" b="1">
                <a:solidFill>
                  <a:srgbClr val="7030A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搭載</a:t>
            </a:r>
            <a:r>
              <a:rPr lang="en-US" altLang="zh-CN" sz="2000" b="1">
                <a:solidFill>
                  <a:srgbClr val="7030A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Intel </a:t>
            </a:r>
            <a:r>
              <a:rPr lang="zh-CN" altLang="en-US" sz="2000" b="1">
                <a:solidFill>
                  <a:srgbClr val="7030A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處理器</a:t>
            </a:r>
            <a:r>
              <a:rPr lang="zh-TW" altLang="en-US" sz="2000" b="1">
                <a:solidFill>
                  <a:srgbClr val="7030A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的</a:t>
            </a:r>
            <a:r>
              <a:rPr lang="en-US" altLang="zh-CN" sz="2000" b="1">
                <a:solidFill>
                  <a:srgbClr val="7030A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NAS</a:t>
            </a:r>
            <a:r>
              <a:rPr lang="zh-TW" altLang="en-US" sz="2000" b="1">
                <a:solidFill>
                  <a:srgbClr val="7030A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型號</a:t>
            </a:r>
            <a:endParaRPr lang="en-US" altLang="zh-TW" sz="2000" b="1">
              <a:solidFill>
                <a:srgbClr val="7030A0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marL="180975" indent="-180975"/>
            <a:r>
              <a:rPr lang="en-US" altLang="zh-CN" sz="16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TES-3085U (QTS), TES-1885U (QTS), TDS-16489U</a:t>
            </a:r>
          </a:p>
          <a:p>
            <a:pPr marL="180975" indent="-180975"/>
            <a:r>
              <a:rPr lang="en-US" altLang="zh-CN" sz="16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TS-2483XU, TS-1683XU-RP, TS-1283XU-RP, TS-983XU-RP, TS-983XU, TS-883XU-RP, TS-883XU</a:t>
            </a:r>
          </a:p>
          <a:p>
            <a:pPr marL="180975" indent="-180975"/>
            <a:r>
              <a:rPr lang="en-US" altLang="zh-CN" sz="16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TVS-EC2480U/1680U/1580MU/1280U, TS-EC880U</a:t>
            </a:r>
          </a:p>
          <a:p>
            <a:pPr marL="180975" indent="-180975"/>
            <a:r>
              <a:rPr lang="en-US" altLang="zh-CN" sz="16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TVS-2472XU-RP, TVS-1672XU-RP, TVS-1272XU-RP, TVS-972XU-RP, TVS-972XU, TVS-872XU-RP, TVS-872XU </a:t>
            </a:r>
            <a:endParaRPr lang="en-US" altLang="zh-CN" sz="16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A715E4C-AF26-EC4D-B81B-C96D38B71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459" y="4490369"/>
            <a:ext cx="3093227" cy="19315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8CB833-94D0-1E48-BF76-08FFE22A9D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0441" y="4419257"/>
            <a:ext cx="3321173" cy="20761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B25C6F5-E920-4DF0-B051-B3183FBE623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500" y="4491962"/>
            <a:ext cx="3253127" cy="20335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內容版面配置區 10">
            <a:extLst>
              <a:ext uri="{FF2B5EF4-FFF2-40B4-BE49-F238E27FC236}">
                <a16:creationId xmlns:a16="http://schemas.microsoft.com/office/drawing/2014/main" id="{568F14F1-BC1C-084A-81ED-453F5E73A8C6}"/>
              </a:ext>
            </a:extLst>
          </p:cNvPr>
          <p:cNvSpPr txBox="1">
            <a:spLocks/>
          </p:cNvSpPr>
          <p:nvPr/>
        </p:nvSpPr>
        <p:spPr>
          <a:xfrm>
            <a:off x="811918" y="3533544"/>
            <a:ext cx="9776834" cy="830030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000" b="1">
                <a:solidFill>
                  <a:srgbClr val="7030A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搭載</a:t>
            </a:r>
            <a:r>
              <a:rPr lang="en-US" altLang="zh-CN" sz="2000" b="1">
                <a:solidFill>
                  <a:srgbClr val="7030A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AMD </a:t>
            </a:r>
            <a:r>
              <a:rPr lang="zh-CN" altLang="en-US" sz="2000" b="1">
                <a:solidFill>
                  <a:srgbClr val="7030A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處理器</a:t>
            </a:r>
            <a:r>
              <a:rPr lang="zh-TW" altLang="en-US" sz="2000" b="1">
                <a:solidFill>
                  <a:srgbClr val="7030A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的</a:t>
            </a:r>
            <a:r>
              <a:rPr lang="en-US" altLang="zh-CN" sz="2000" b="1">
                <a:solidFill>
                  <a:srgbClr val="7030A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NAS</a:t>
            </a:r>
            <a:r>
              <a:rPr lang="zh-TW" altLang="en-US" sz="2000" b="1">
                <a:solidFill>
                  <a:srgbClr val="7030A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型號</a:t>
            </a:r>
            <a:endParaRPr lang="en-US" altLang="zh-TW" sz="2000" b="1">
              <a:solidFill>
                <a:srgbClr val="7030A0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marL="180975" indent="-180975"/>
            <a:r>
              <a:rPr lang="en-US" altLang="zh-CN" sz="16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TS-2477XU-RP, TS-1677XU-RP, TS-1277XU-RP, TS-977XU-RP, TS-977XU, TS-877XU-RP, TS-877XU</a:t>
            </a:r>
            <a:endParaRPr lang="en-US" altLang="zh-CN" sz="16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9888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球拍, 桌, 白色, 握住 的圖片&#10;&#10;自動產生的描述">
            <a:extLst>
              <a:ext uri="{FF2B5EF4-FFF2-40B4-BE49-F238E27FC236}">
                <a16:creationId xmlns:a16="http://schemas.microsoft.com/office/drawing/2014/main" id="{2C4C7846-A95C-4B28-9BAE-C04221D69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9645" y="3948559"/>
            <a:ext cx="13409568" cy="259833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602EE66-AB85-46AA-B825-3EDEB46D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127" y="338001"/>
            <a:ext cx="11641664" cy="1109855"/>
          </a:xfrm>
        </p:spPr>
        <p:txBody>
          <a:bodyPr>
            <a:noAutofit/>
          </a:bodyPr>
          <a:lstStyle/>
          <a:p>
            <a:r>
              <a:rPr lang="zh-TW" altLang="en-US" b="1">
                <a:latin typeface="Arial"/>
                <a:ea typeface="微軟正黑體"/>
                <a:cs typeface="Arial"/>
              </a:rPr>
              <a:t>搭載</a:t>
            </a:r>
            <a:r>
              <a:rPr lang="en-US" altLang="zh-TW" b="1">
                <a:latin typeface="Arial"/>
                <a:ea typeface="微軟正黑體"/>
                <a:cs typeface="Arial"/>
              </a:rPr>
              <a:t> QTS </a:t>
            </a:r>
            <a:r>
              <a:rPr lang="zh-CN" altLang="en-US" b="1">
                <a:latin typeface="Arial"/>
                <a:ea typeface="微軟正黑體"/>
                <a:cs typeface="Arial"/>
              </a:rPr>
              <a:t>作業系統的</a:t>
            </a:r>
            <a:r>
              <a:rPr lang="zh-TW" altLang="en-US" b="1">
                <a:latin typeface="Arial"/>
                <a:ea typeface="微軟正黑體"/>
                <a:cs typeface="Arial"/>
              </a:rPr>
              <a:t>桌上型</a:t>
            </a:r>
            <a:r>
              <a:rPr lang="en-US" altLang="zh-TW" b="1">
                <a:latin typeface="Arial"/>
                <a:ea typeface="微軟正黑體"/>
                <a:cs typeface="Arial"/>
              </a:rPr>
              <a:t> NAS </a:t>
            </a:r>
            <a:br>
              <a:rPr lang="en-US" altLang="zh-TW" b="1">
                <a:latin typeface="Arial"/>
                <a:ea typeface="微軟正黑體"/>
                <a:cs typeface="Arial"/>
              </a:rPr>
            </a:br>
            <a:r>
              <a:rPr lang="zh-CN" altLang="en-US" b="1">
                <a:latin typeface="Arial"/>
                <a:ea typeface="微軟正黑體"/>
                <a:cs typeface="Arial"/>
              </a:rPr>
              <a:t>也能支援</a:t>
            </a:r>
            <a:r>
              <a:rPr lang="en-US" altLang="zh-CN" b="1">
                <a:latin typeface="Arial"/>
                <a:ea typeface="微軟正黑體"/>
                <a:cs typeface="Arial"/>
              </a:rPr>
              <a:t> QXP </a:t>
            </a:r>
            <a:r>
              <a:rPr lang="en-US" altLang="zh-CN" b="1" err="1">
                <a:latin typeface="Arial"/>
                <a:ea typeface="微軟正黑體"/>
                <a:cs typeface="Arial"/>
              </a:rPr>
              <a:t>f</a:t>
            </a:r>
            <a:r>
              <a:rPr lang="en-US" altLang="zh-TW" b="1" err="1">
                <a:latin typeface="Arial"/>
                <a:ea typeface="微軟正黑體"/>
                <a:cs typeface="Arial"/>
              </a:rPr>
              <a:t>ibre</a:t>
            </a:r>
            <a:r>
              <a:rPr lang="en-US" altLang="zh-TW" b="1">
                <a:latin typeface="Arial"/>
                <a:ea typeface="微軟正黑體"/>
                <a:cs typeface="Arial"/>
              </a:rPr>
              <a:t> channel </a:t>
            </a:r>
            <a:r>
              <a:rPr lang="zh-TW" altLang="en-US" b="1">
                <a:latin typeface="Arial"/>
                <a:ea typeface="微軟正黑體"/>
                <a:cs typeface="Arial"/>
              </a:rPr>
              <a:t>卡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C2A85F9-A2AB-48B3-A830-E1EDC566734C}"/>
              </a:ext>
            </a:extLst>
          </p:cNvPr>
          <p:cNvSpPr txBox="1"/>
          <p:nvPr/>
        </p:nvSpPr>
        <p:spPr>
          <a:xfrm>
            <a:off x="1013152" y="1891845"/>
            <a:ext cx="260008" cy="42056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133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endParaRPr lang="zh-TW" altLang="en-US" sz="2133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DCE56A41-4EE9-434C-9EE6-E73AF8ABA2D0}"/>
              </a:ext>
            </a:extLst>
          </p:cNvPr>
          <p:cNvSpPr txBox="1">
            <a:spLocks/>
          </p:cNvSpPr>
          <p:nvPr/>
        </p:nvSpPr>
        <p:spPr>
          <a:xfrm>
            <a:off x="493547" y="1570909"/>
            <a:ext cx="11330516" cy="1780091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754" indent="-238754">
              <a:lnSpc>
                <a:spcPts val="3200"/>
              </a:lnSpc>
              <a:spcBef>
                <a:spcPts val="1200"/>
              </a:spcBef>
              <a:buClr>
                <a:srgbClr val="F70F78"/>
              </a:buClr>
            </a:pPr>
            <a:endParaRPr lang="zh-CN" altLang="en-US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內容版面配置區 10">
            <a:extLst>
              <a:ext uri="{FF2B5EF4-FFF2-40B4-BE49-F238E27FC236}">
                <a16:creationId xmlns:a16="http://schemas.microsoft.com/office/drawing/2014/main" id="{446F5C07-2F73-5749-8337-99F7DE7FA37F}"/>
              </a:ext>
            </a:extLst>
          </p:cNvPr>
          <p:cNvSpPr txBox="1">
            <a:spLocks/>
          </p:cNvSpPr>
          <p:nvPr/>
        </p:nvSpPr>
        <p:spPr>
          <a:xfrm>
            <a:off x="1013152" y="1890330"/>
            <a:ext cx="4669871" cy="2446084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000" b="1">
                <a:solidFill>
                  <a:srgbClr val="7030A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搭載</a:t>
            </a:r>
            <a:r>
              <a:rPr lang="en-US" altLang="zh-CN" sz="2000" b="1">
                <a:solidFill>
                  <a:srgbClr val="7030A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Intel </a:t>
            </a:r>
            <a:r>
              <a:rPr lang="zh-CN" altLang="en-US" sz="2000" b="1">
                <a:solidFill>
                  <a:srgbClr val="7030A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處理器</a:t>
            </a:r>
            <a:r>
              <a:rPr lang="zh-TW" altLang="en-US" sz="2000" b="1">
                <a:solidFill>
                  <a:srgbClr val="7030A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的</a:t>
            </a:r>
            <a:r>
              <a:rPr lang="en-US" altLang="zh-CN" sz="2000" b="1">
                <a:solidFill>
                  <a:srgbClr val="7030A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NAS</a:t>
            </a:r>
            <a:r>
              <a:rPr lang="zh-TW" altLang="en-US" sz="2000" b="1">
                <a:solidFill>
                  <a:srgbClr val="7030A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型號</a:t>
            </a:r>
            <a:endParaRPr lang="en-US" altLang="zh-TW" sz="2000" b="1">
              <a:solidFill>
                <a:srgbClr val="7030A0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180975" indent="-180975"/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TS-2888X</a:t>
            </a:r>
          </a:p>
          <a:p>
            <a:pPr marL="180975" indent="-180975"/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TS-1685</a:t>
            </a:r>
          </a:p>
          <a:p>
            <a:pPr marL="180975" indent="-180975"/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TVS-1282, TVS-882, TVS-682</a:t>
            </a:r>
          </a:p>
          <a:p>
            <a:pPr marL="180975" indent="-180975"/>
            <a:r>
              <a:rPr lang="en-US" altLang="zh-CN" sz="16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TVS-872XT, TVS-672XT, TVS-472XT</a:t>
            </a:r>
          </a:p>
          <a:p>
            <a:pPr marL="180975" indent="-180975"/>
            <a:r>
              <a:rPr lang="en-US" altLang="zh-CN" sz="16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TVS-872N, TVS-672N</a:t>
            </a:r>
          </a:p>
        </p:txBody>
      </p:sp>
      <p:pic>
        <p:nvPicPr>
          <p:cNvPr id="50" name="Picture 10">
            <a:extLst>
              <a:ext uri="{FF2B5EF4-FFF2-40B4-BE49-F238E27FC236}">
                <a16:creationId xmlns:a16="http://schemas.microsoft.com/office/drawing/2014/main" id="{5B34B6D9-60BE-4AEA-809D-9DB29FAB73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126" y="4229124"/>
            <a:ext cx="2956916" cy="18484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11">
            <a:extLst>
              <a:ext uri="{FF2B5EF4-FFF2-40B4-BE49-F238E27FC236}">
                <a16:creationId xmlns:a16="http://schemas.microsoft.com/office/drawing/2014/main" id="{9FABAD21-4B58-4E53-8A04-CCF44C2AF0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2036" y="4669016"/>
            <a:ext cx="2168482" cy="13555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2" name="Picture 14">
            <a:extLst>
              <a:ext uri="{FF2B5EF4-FFF2-40B4-BE49-F238E27FC236}">
                <a16:creationId xmlns:a16="http://schemas.microsoft.com/office/drawing/2014/main" id="{B957EE4A-68E4-41B4-B435-8791746D149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0389" y="4948620"/>
            <a:ext cx="1731559" cy="10824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17">
            <a:extLst>
              <a:ext uri="{FF2B5EF4-FFF2-40B4-BE49-F238E27FC236}">
                <a16:creationId xmlns:a16="http://schemas.microsoft.com/office/drawing/2014/main" id="{E9EA6B32-CA87-4E3A-BC0F-4836702089F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0521" y="4989924"/>
            <a:ext cx="1655120" cy="10346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4" name="Picture 18">
            <a:extLst>
              <a:ext uri="{FF2B5EF4-FFF2-40B4-BE49-F238E27FC236}">
                <a16:creationId xmlns:a16="http://schemas.microsoft.com/office/drawing/2014/main" id="{F99674BD-DEB9-4768-8001-1E92B573EA8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4833" y="5022564"/>
            <a:ext cx="1587666" cy="99246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5" name="Picture 19">
            <a:extLst>
              <a:ext uri="{FF2B5EF4-FFF2-40B4-BE49-F238E27FC236}">
                <a16:creationId xmlns:a16="http://schemas.microsoft.com/office/drawing/2014/main" id="{7CBEA80C-69DB-4FB8-AC80-C2608588BDD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9445" y="4967670"/>
            <a:ext cx="1736744" cy="1085657"/>
          </a:xfrm>
          <a:prstGeom prst="rect">
            <a:avLst/>
          </a:prstGeom>
        </p:spPr>
      </p:pic>
      <p:sp>
        <p:nvSpPr>
          <p:cNvPr id="17" name="內容版面配置區 10">
            <a:extLst>
              <a:ext uri="{FF2B5EF4-FFF2-40B4-BE49-F238E27FC236}">
                <a16:creationId xmlns:a16="http://schemas.microsoft.com/office/drawing/2014/main" id="{DC5CA32D-3BF0-1745-8C1D-98374CD9DAF3}"/>
              </a:ext>
            </a:extLst>
          </p:cNvPr>
          <p:cNvSpPr txBox="1">
            <a:spLocks/>
          </p:cNvSpPr>
          <p:nvPr/>
        </p:nvSpPr>
        <p:spPr>
          <a:xfrm>
            <a:off x="6872499" y="1890330"/>
            <a:ext cx="4669871" cy="852870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000" b="1">
                <a:solidFill>
                  <a:srgbClr val="7030A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搭載</a:t>
            </a:r>
            <a:r>
              <a:rPr lang="en-US" altLang="zh-CN" sz="2000" b="1">
                <a:solidFill>
                  <a:srgbClr val="7030A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AMD </a:t>
            </a:r>
            <a:r>
              <a:rPr lang="zh-CN" altLang="en-US" sz="2000" b="1">
                <a:solidFill>
                  <a:srgbClr val="7030A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處理器</a:t>
            </a:r>
            <a:r>
              <a:rPr lang="zh-TW" altLang="en-US" sz="2000" b="1">
                <a:solidFill>
                  <a:srgbClr val="7030A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的</a:t>
            </a:r>
            <a:r>
              <a:rPr lang="en-US" altLang="zh-CN" sz="2000" b="1">
                <a:solidFill>
                  <a:srgbClr val="7030A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NAS</a:t>
            </a:r>
            <a:r>
              <a:rPr lang="zh-TW" altLang="en-US" sz="2000" b="1">
                <a:solidFill>
                  <a:srgbClr val="7030A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型號</a:t>
            </a:r>
            <a:endParaRPr lang="en-US" altLang="zh-TW" sz="2000" b="1">
              <a:solidFill>
                <a:srgbClr val="7030A0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180975" indent="-180975"/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TS-1677X, TS-1277, TS-877, TS-677</a:t>
            </a:r>
          </a:p>
        </p:txBody>
      </p:sp>
    </p:spTree>
    <p:extLst>
      <p:ext uri="{BB962C8B-B14F-4D97-AF65-F5344CB8AC3E}">
        <p14:creationId xmlns:p14="http://schemas.microsoft.com/office/powerpoint/2010/main" val="19703297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82AEC-734E-449A-BCC7-435A2F4F3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29" y="669184"/>
            <a:ext cx="10888580" cy="978322"/>
          </a:xfrm>
        </p:spPr>
        <p:txBody>
          <a:bodyPr>
            <a:normAutofit/>
          </a:bodyPr>
          <a:lstStyle/>
          <a:p>
            <a:r>
              <a:rPr lang="en-US" altLang="zh-TW" b="1">
                <a:latin typeface="Arial"/>
                <a:ea typeface="Microsoft JhengHei"/>
                <a:cs typeface="Arial"/>
              </a:rPr>
              <a:t>FC </a:t>
            </a:r>
            <a:r>
              <a:rPr lang="zh-CN" altLang="en-US" b="1">
                <a:latin typeface="Arial"/>
                <a:ea typeface="Microsoft JhengHei"/>
                <a:cs typeface="Arial"/>
              </a:rPr>
              <a:t>解決方案提供高效能與低</a:t>
            </a:r>
            <a:r>
              <a:rPr lang="en-US" altLang="zh-CN" b="1">
                <a:latin typeface="Arial"/>
                <a:ea typeface="Microsoft JhengHei"/>
                <a:cs typeface="Arial"/>
              </a:rPr>
              <a:t> </a:t>
            </a:r>
            <a:r>
              <a:rPr lang="en-US" altLang="zh-TW" b="1">
                <a:latin typeface="Arial"/>
                <a:ea typeface="Microsoft JhengHei"/>
                <a:cs typeface="Arial"/>
              </a:rPr>
              <a:t>CPU </a:t>
            </a:r>
            <a:r>
              <a:rPr lang="zh-CN" altLang="en-US" b="1">
                <a:latin typeface="Arial"/>
                <a:ea typeface="Microsoft JhengHei"/>
                <a:cs typeface="Arial"/>
              </a:rPr>
              <a:t>使用率</a:t>
            </a:r>
            <a:endParaRPr lang="zh-TW" altLang="en-US" b="1">
              <a:latin typeface="Arial"/>
              <a:ea typeface="Microsoft JhengHei"/>
              <a:cs typeface="Arial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89777BDB-B8AE-447B-801A-5A19343F9FF7}"/>
              </a:ext>
            </a:extLst>
          </p:cNvPr>
          <p:cNvSpPr/>
          <p:nvPr/>
        </p:nvSpPr>
        <p:spPr>
          <a:xfrm>
            <a:off x="7477292" y="2592986"/>
            <a:ext cx="4301624" cy="2462213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F/W: QTS 4.4.1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CPU: Intel(R) Xeon(R) E-2136 CPU @ 3.30GHz 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SSD: 16 x ADATA SU900 + 8 x Intel SSDSC2BB240G4,RAID 0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RAM: 16GB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Thick volume; Block-based LUN; AIO enable; MPIO 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FC32G: QNAP QXP-32G2FC</a:t>
            </a:r>
          </a:p>
          <a:p>
            <a:endParaRPr lang="en-US" altLang="zh-TW" sz="11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110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PC Environment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CPU: Intel(R) Xeon(R) CPU E5-2630 v3 @ 2.40GHz, 2401 </a:t>
            </a:r>
            <a:r>
              <a:rPr lang="en-US" altLang="zh-TW" sz="1100" err="1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Mhz</a:t>
            </a:r>
            <a:r>
              <a:rPr lang="en-US" altLang="zh-TW" sz="110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, 8 Core(s), 16 Logical Processor(s)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OS: Windows Server 2016 Datacenter Build 14393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Memory: 128 GB.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FC32G: Marvell QLogic QLE2742-SR-CKFibre Channel Adapter</a:t>
            </a:r>
          </a:p>
        </p:txBody>
      </p:sp>
      <p:graphicFrame>
        <p:nvGraphicFramePr>
          <p:cNvPr id="24" name="表格 23">
            <a:extLst>
              <a:ext uri="{FF2B5EF4-FFF2-40B4-BE49-F238E27FC236}">
                <a16:creationId xmlns:a16="http://schemas.microsoft.com/office/drawing/2014/main" id="{E541E318-D684-4104-B79C-1A16F5D52F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956784"/>
              </p:ext>
            </p:extLst>
          </p:nvPr>
        </p:nvGraphicFramePr>
        <p:xfrm>
          <a:off x="512729" y="2136375"/>
          <a:ext cx="6817540" cy="3226015"/>
        </p:xfrm>
        <a:graphic>
          <a:graphicData uri="http://schemas.openxmlformats.org/drawingml/2006/table">
            <a:tbl>
              <a:tblPr/>
              <a:tblGrid>
                <a:gridCol w="1381671">
                  <a:extLst>
                    <a:ext uri="{9D8B030D-6E8A-4147-A177-3AD203B41FA5}">
                      <a16:colId xmlns:a16="http://schemas.microsoft.com/office/drawing/2014/main" val="2481647396"/>
                    </a:ext>
                  </a:extLst>
                </a:gridCol>
                <a:gridCol w="966898">
                  <a:extLst>
                    <a:ext uri="{9D8B030D-6E8A-4147-A177-3AD203B41FA5}">
                      <a16:colId xmlns:a16="http://schemas.microsoft.com/office/drawing/2014/main" val="1447189910"/>
                    </a:ext>
                  </a:extLst>
                </a:gridCol>
                <a:gridCol w="1277565">
                  <a:extLst>
                    <a:ext uri="{9D8B030D-6E8A-4147-A177-3AD203B41FA5}">
                      <a16:colId xmlns:a16="http://schemas.microsoft.com/office/drawing/2014/main" val="1371996879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534109384"/>
                    </a:ext>
                  </a:extLst>
                </a:gridCol>
                <a:gridCol w="1187539">
                  <a:extLst>
                    <a:ext uri="{9D8B030D-6E8A-4147-A177-3AD203B41FA5}">
                      <a16:colId xmlns:a16="http://schemas.microsoft.com/office/drawing/2014/main" val="3195208171"/>
                    </a:ext>
                  </a:extLst>
                </a:gridCol>
                <a:gridCol w="993214">
                  <a:extLst>
                    <a:ext uri="{9D8B030D-6E8A-4147-A177-3AD203B41FA5}">
                      <a16:colId xmlns:a16="http://schemas.microsoft.com/office/drawing/2014/main" val="1209674061"/>
                    </a:ext>
                  </a:extLst>
                </a:gridCol>
              </a:tblGrid>
              <a:tr h="433823">
                <a:tc rowSpan="2" gridSpan="2">
                  <a:txBody>
                    <a:bodyPr/>
                    <a:lstStyle/>
                    <a:p>
                      <a:pPr algn="ctr" rtl="0" fontAlgn="b"/>
                      <a:r>
                        <a:rPr lang="en-US" altLang="zh-TW" sz="18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TS-2483XU-RP</a:t>
                      </a:r>
                    </a:p>
                    <a:p>
                      <a:pPr algn="ctr" rtl="0" fontAlgn="b"/>
                      <a:r>
                        <a:rPr lang="zh-CN" altLang="en-US" sz="18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效能</a:t>
                      </a:r>
                      <a:r>
                        <a:rPr lang="en-US" altLang="zh-TW" sz="18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/ CPU</a:t>
                      </a:r>
                      <a:r>
                        <a:rPr lang="zh-TW" altLang="en-US" sz="18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使用率</a:t>
                      </a:r>
                      <a:endParaRPr lang="en-US" altLang="zh-TW" sz="1800" b="1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 rowSpan="2" hMerge="1">
                  <a:txBody>
                    <a:bodyPr/>
                    <a:lstStyle/>
                    <a:p>
                      <a:pPr rtl="0" fontAlgn="b"/>
                      <a:endParaRPr lang="zh-TW" altLang="en-US" sz="1400">
                        <a:effectLst/>
                      </a:endParaRP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rtl="0" fontAlgn="b"/>
                      <a:r>
                        <a:rPr lang="en-US" altLang="zh-TW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Fibre channel RAID 0 </a:t>
                      </a:r>
                      <a:r>
                        <a:rPr lang="zh-CN" altLang="en-US" sz="2000" b="1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實測效能</a:t>
                      </a:r>
                      <a:endParaRPr lang="en-US" altLang="zh-TW" sz="2000" b="1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0" b="1">
                        <a:solidFill>
                          <a:srgbClr val="FFFF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37295"/>
                  </a:ext>
                </a:extLst>
              </a:tr>
              <a:tr h="433823">
                <a:tc gridSpan="2" vMerge="1">
                  <a:txBody>
                    <a:bodyPr/>
                    <a:lstStyle/>
                    <a:p>
                      <a:pPr algn="ctr" rtl="0" fontAlgn="b"/>
                      <a:endParaRPr lang="en-US" sz="14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1CD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TW" sz="16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x 32GFC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NAS CPU </a:t>
                      </a:r>
                      <a:r>
                        <a:rPr lang="zh-CN" altLang="en-US" sz="16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使用率</a:t>
                      </a:r>
                      <a:endParaRPr lang="en-US" altLang="zh-TW" sz="16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TW" sz="16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x 32GFC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NAS CPU </a:t>
                      </a:r>
                      <a:r>
                        <a:rPr lang="zh-CN" altLang="en-US" sz="16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使用率</a:t>
                      </a:r>
                      <a:endParaRPr lang="en-US" altLang="zh-TW" sz="16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635307"/>
                  </a:ext>
                </a:extLst>
              </a:tr>
              <a:tr h="378441">
                <a:tc rowSpan="4">
                  <a:txBody>
                    <a:bodyPr/>
                    <a:lstStyle/>
                    <a:p>
                      <a:pPr algn="ctr"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Throughput</a:t>
                      </a:r>
                      <a:b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(MB/s)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SW-1M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3082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13%</a:t>
                      </a:r>
                      <a:endParaRPr lang="en-US" sz="1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3559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857034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SR-1M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3125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5253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040590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SW-512K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3101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4065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18%</a:t>
                      </a:r>
                      <a:endParaRPr lang="en-US" sz="1600" b="0" i="0" u="none" strike="noStrike" noProof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259892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SR-512K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3130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5233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21%</a:t>
                      </a:r>
                      <a:endParaRPr lang="en-US" sz="1600" b="0" i="0" u="none" strike="noStrike" noProof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871855"/>
                  </a:ext>
                </a:extLst>
              </a:tr>
              <a:tr h="378441"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IOPS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RW-4K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129528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19%</a:t>
                      </a:r>
                      <a:endParaRPr lang="en-US" sz="1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165295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123465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RR-4K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51590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altLang="zh-TW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98389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694697"/>
                  </a:ext>
                </a:extLst>
              </a:tr>
            </a:tbl>
          </a:graphicData>
        </a:graphic>
      </p:graphicFrame>
      <p:sp>
        <p:nvSpPr>
          <p:cNvPr id="25" name="文字方塊 3">
            <a:extLst>
              <a:ext uri="{FF2B5EF4-FFF2-40B4-BE49-F238E27FC236}">
                <a16:creationId xmlns:a16="http://schemas.microsoft.com/office/drawing/2014/main" id="{BBF66C7F-A3E2-4513-974C-8BA67461E1A1}"/>
              </a:ext>
            </a:extLst>
          </p:cNvPr>
          <p:cNvSpPr txBox="1"/>
          <p:nvPr/>
        </p:nvSpPr>
        <p:spPr>
          <a:xfrm>
            <a:off x="7441191" y="2209405"/>
            <a:ext cx="4190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867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測試環境：</a:t>
            </a:r>
            <a:r>
              <a:rPr lang="en-US" altLang="zh-TW" sz="1867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TS-2483XU-RP</a:t>
            </a:r>
            <a:r>
              <a:rPr lang="en-US" sz="1867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endParaRPr lang="en-US" altLang="zh-TW" sz="1867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endParaRPr lang="en-US" sz="1333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8" name="Rectangle: Rounded Corners 10">
            <a:extLst>
              <a:ext uri="{FF2B5EF4-FFF2-40B4-BE49-F238E27FC236}">
                <a16:creationId xmlns:a16="http://schemas.microsoft.com/office/drawing/2014/main" id="{70A734F7-3F6C-496E-9215-4421C4A2731A}"/>
              </a:ext>
            </a:extLst>
          </p:cNvPr>
          <p:cNvSpPr/>
          <p:nvPr/>
        </p:nvSpPr>
        <p:spPr>
          <a:xfrm>
            <a:off x="6342486" y="2544858"/>
            <a:ext cx="975756" cy="2817532"/>
          </a:xfrm>
          <a:prstGeom prst="roundRect">
            <a:avLst>
              <a:gd name="adj" fmla="val 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045BA0-1EC9-A744-9494-DB2B8E2538FF}"/>
              </a:ext>
            </a:extLst>
          </p:cNvPr>
          <p:cNvSpPr txBox="1"/>
          <p:nvPr/>
        </p:nvSpPr>
        <p:spPr>
          <a:xfrm>
            <a:off x="512729" y="5507867"/>
            <a:ext cx="6817540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100" err="1">
                <a:latin typeface="Arial"/>
                <a:ea typeface="新細明體"/>
                <a:cs typeface="Arial"/>
              </a:rPr>
              <a:t>IOmeter</a:t>
            </a:r>
            <a:r>
              <a:rPr lang="en-US" altLang="zh-TW" sz="1100">
                <a:latin typeface="Arial"/>
                <a:ea typeface="新細明體"/>
                <a:cs typeface="Arial"/>
              </a:rPr>
              <a:t> Global Configuration: Maximum Disk Size: RAM*4/ Ramp Up Time: 30 seconds</a:t>
            </a:r>
            <a:br>
              <a:rPr lang="en-US" altLang="zh-TW" sz="1100">
                <a:latin typeface="Arial"/>
                <a:ea typeface="新細明體"/>
                <a:cs typeface="Arial"/>
              </a:rPr>
            </a:br>
            <a:r>
              <a:rPr lang="en-US" altLang="zh-TW" sz="1100">
                <a:latin typeface="Arial"/>
                <a:ea typeface="新細明體"/>
                <a:cs typeface="Arial"/>
              </a:rPr>
              <a:t>Seq / Run Time: 3 Minutes / 2-workers/ 64-outstanding </a:t>
            </a:r>
            <a:br>
              <a:rPr lang="en-US" altLang="zh-TW" sz="1100">
                <a:latin typeface="Arial"/>
                <a:ea typeface="新細明體"/>
                <a:cs typeface="Arial"/>
              </a:rPr>
            </a:br>
            <a:r>
              <a:rPr lang="en-US" altLang="zh-TW" sz="1100">
                <a:latin typeface="Arial"/>
                <a:ea typeface="新細明體"/>
                <a:cs typeface="Arial"/>
              </a:rPr>
              <a:t>Random / Run Time: 3 Minutes / 4-workers/ 32-outstanding</a:t>
            </a:r>
          </a:p>
        </p:txBody>
      </p:sp>
      <p:sp>
        <p:nvSpPr>
          <p:cNvPr id="14" name="Rectangle: Rounded Corners 10">
            <a:extLst>
              <a:ext uri="{FF2B5EF4-FFF2-40B4-BE49-F238E27FC236}">
                <a16:creationId xmlns:a16="http://schemas.microsoft.com/office/drawing/2014/main" id="{28C3262F-18D0-4111-8790-32C7D1B861A3}"/>
              </a:ext>
            </a:extLst>
          </p:cNvPr>
          <p:cNvSpPr/>
          <p:nvPr/>
        </p:nvSpPr>
        <p:spPr>
          <a:xfrm>
            <a:off x="4146699" y="2544858"/>
            <a:ext cx="975756" cy="2817532"/>
          </a:xfrm>
          <a:prstGeom prst="roundRect">
            <a:avLst>
              <a:gd name="adj" fmla="val 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4065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C46877B9-000D-4528-BD57-A6D3B7F23D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010936"/>
              </p:ext>
            </p:extLst>
          </p:nvPr>
        </p:nvGraphicFramePr>
        <p:xfrm>
          <a:off x="537234" y="2312080"/>
          <a:ext cx="6817540" cy="3138292"/>
        </p:xfrm>
        <a:graphic>
          <a:graphicData uri="http://schemas.openxmlformats.org/drawingml/2006/table">
            <a:tbl>
              <a:tblPr/>
              <a:tblGrid>
                <a:gridCol w="1381671">
                  <a:extLst>
                    <a:ext uri="{9D8B030D-6E8A-4147-A177-3AD203B41FA5}">
                      <a16:colId xmlns:a16="http://schemas.microsoft.com/office/drawing/2014/main" val="2481647396"/>
                    </a:ext>
                  </a:extLst>
                </a:gridCol>
                <a:gridCol w="966898">
                  <a:extLst>
                    <a:ext uri="{9D8B030D-6E8A-4147-A177-3AD203B41FA5}">
                      <a16:colId xmlns:a16="http://schemas.microsoft.com/office/drawing/2014/main" val="1447189910"/>
                    </a:ext>
                  </a:extLst>
                </a:gridCol>
                <a:gridCol w="1277565">
                  <a:extLst>
                    <a:ext uri="{9D8B030D-6E8A-4147-A177-3AD203B41FA5}">
                      <a16:colId xmlns:a16="http://schemas.microsoft.com/office/drawing/2014/main" val="1371996879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534109384"/>
                    </a:ext>
                  </a:extLst>
                </a:gridCol>
                <a:gridCol w="1187539">
                  <a:extLst>
                    <a:ext uri="{9D8B030D-6E8A-4147-A177-3AD203B41FA5}">
                      <a16:colId xmlns:a16="http://schemas.microsoft.com/office/drawing/2014/main" val="3195208171"/>
                    </a:ext>
                  </a:extLst>
                </a:gridCol>
                <a:gridCol w="993214">
                  <a:extLst>
                    <a:ext uri="{9D8B030D-6E8A-4147-A177-3AD203B41FA5}">
                      <a16:colId xmlns:a16="http://schemas.microsoft.com/office/drawing/2014/main" val="1209674061"/>
                    </a:ext>
                  </a:extLst>
                </a:gridCol>
              </a:tblGrid>
              <a:tr h="433823">
                <a:tc rowSpan="2" gridSpan="2">
                  <a:txBody>
                    <a:bodyPr/>
                    <a:lstStyle/>
                    <a:p>
                      <a:pPr algn="ctr" rtl="0" fontAlgn="b"/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Speed/CPU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 rowSpan="2" hMerge="1">
                  <a:txBody>
                    <a:bodyPr/>
                    <a:lstStyle/>
                    <a:p>
                      <a:pPr rtl="0" fontAlgn="b"/>
                      <a:endParaRPr lang="zh-TW" altLang="en-US" sz="1400">
                        <a:effectLst/>
                      </a:endParaRP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noProof="0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iSCSI</a:t>
                      </a:r>
                      <a:endParaRPr lang="en-US" sz="2000" b="0" i="0" u="none" strike="noStrike" noProof="0">
                        <a:effectLst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1" i="0" u="none" strike="noStrike" noProof="0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FC</a:t>
                      </a:r>
                      <a:endParaRPr lang="en-US" sz="2000" b="1">
                        <a:solidFill>
                          <a:srgbClr val="FFFF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37295"/>
                  </a:ext>
                </a:extLst>
              </a:tr>
              <a:tr h="433823">
                <a:tc gridSpan="2" vMerge="1">
                  <a:txBody>
                    <a:bodyPr/>
                    <a:lstStyle/>
                    <a:p>
                      <a:pPr algn="ctr" rtl="0" fontAlgn="b"/>
                      <a:endParaRPr lang="en-US" sz="14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1CD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25GbEx1</a:t>
                      </a:r>
                      <a:endParaRPr lang="en-US" sz="2000" b="0" i="0" u="none" strike="noStrike" kern="1200" noProof="0">
                        <a:effectLst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CPU%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>
                        <a:buNone/>
                      </a:pPr>
                      <a:r>
                        <a:rPr lang="en-US" sz="20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32G</a:t>
                      </a:r>
                      <a:endParaRPr lang="en-US" sz="20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CPU%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635307"/>
                  </a:ext>
                </a:extLst>
              </a:tr>
              <a:tr h="378441">
                <a:tc rowSpan="4">
                  <a:txBody>
                    <a:bodyPr/>
                    <a:lstStyle/>
                    <a:p>
                      <a:pPr algn="ctr"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Throughput</a:t>
                      </a:r>
                      <a:b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</a:b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(MB/s)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SW-1M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2709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56%</a:t>
                      </a:r>
                      <a:endParaRPr lang="en-US" sz="1600" b="0" i="0" u="none" strike="noStrike" noProof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2944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39%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857034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SR-1M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2755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2772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30%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040590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SW-512K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2707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61%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2951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37%</a:t>
                      </a:r>
                      <a:endParaRPr lang="en-US" sz="1600" b="0" i="0" u="none" strike="noStrike" noProof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259892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SR-512K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2825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2872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35%</a:t>
                      </a:r>
                      <a:endParaRPr lang="en-US" sz="1600" b="0" i="0" u="none" strike="noStrike" noProof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871855"/>
                  </a:ext>
                </a:extLst>
              </a:tr>
              <a:tr h="378441"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IOPS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RW-4K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154793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81%</a:t>
                      </a:r>
                      <a:endParaRPr lang="en-US" sz="1600" b="0" i="0" u="none" strike="noStrike" noProof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155197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77%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123465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RR-4K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108263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69%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113162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67%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694697"/>
                  </a:ext>
                </a:extLst>
              </a:tr>
            </a:tbl>
          </a:graphicData>
        </a:graphic>
      </p:graphicFrame>
      <p:sp>
        <p:nvSpPr>
          <p:cNvPr id="2" name="標題 1">
            <a:extLst>
              <a:ext uri="{FF2B5EF4-FFF2-40B4-BE49-F238E27FC236}">
                <a16:creationId xmlns:a16="http://schemas.microsoft.com/office/drawing/2014/main" id="{4602EE66-AB85-46AA-B825-3EDEB46D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67" y="535452"/>
            <a:ext cx="10888580" cy="978322"/>
          </a:xfrm>
        </p:spPr>
        <p:txBody>
          <a:bodyPr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4400" b="1" err="1">
                <a:latin typeface="Arial"/>
                <a:ea typeface="Microsoft JhengHei"/>
                <a:cs typeface="Arial"/>
              </a:rPr>
              <a:t>光纖通道</a:t>
            </a:r>
            <a:r>
              <a:rPr lang="zh-CN" altLang="en-US" sz="4400" b="1">
                <a:latin typeface="Arial"/>
                <a:ea typeface="Microsoft JhengHei"/>
                <a:cs typeface="Arial"/>
              </a:rPr>
              <a:t>的</a:t>
            </a:r>
            <a:r>
              <a:rPr lang="en-US" altLang="zh-TW" sz="4400" b="1">
                <a:latin typeface="Arial"/>
                <a:ea typeface="Microsoft JhengHei"/>
                <a:cs typeface="Arial"/>
              </a:rPr>
              <a:t> CPU </a:t>
            </a:r>
            <a:r>
              <a:rPr lang="zh-CN" altLang="en-US" sz="4400" b="1">
                <a:latin typeface="Arial"/>
                <a:ea typeface="Microsoft JhengHei"/>
                <a:cs typeface="Arial"/>
              </a:rPr>
              <a:t>使用率比</a:t>
            </a:r>
            <a:r>
              <a:rPr lang="en-US" altLang="zh-CN" sz="4400" b="1">
                <a:latin typeface="Arial"/>
                <a:ea typeface="Microsoft JhengHei"/>
                <a:cs typeface="Arial"/>
              </a:rPr>
              <a:t> iSCSI </a:t>
            </a:r>
            <a:r>
              <a:rPr lang="zh-CN" altLang="en-US" sz="4400" b="1">
                <a:latin typeface="Arial"/>
                <a:ea typeface="Microsoft JhengHei"/>
                <a:cs typeface="Arial"/>
              </a:rPr>
              <a:t>更低</a:t>
            </a:r>
            <a:endParaRPr lang="zh-TW" altLang="en-US" sz="4400" b="1">
              <a:latin typeface="Arial"/>
              <a:ea typeface="Microsoft JhengHei"/>
              <a:cs typeface="Arial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90684F7-D191-4795-9E6E-83D31DD515CF}"/>
              </a:ext>
            </a:extLst>
          </p:cNvPr>
          <p:cNvSpPr/>
          <p:nvPr/>
        </p:nvSpPr>
        <p:spPr>
          <a:xfrm>
            <a:off x="7465260" y="2387870"/>
            <a:ext cx="4341776" cy="3477875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F/W: 4.4.1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CPU: </a:t>
            </a:r>
            <a:r>
              <a:rPr lang="pt-BR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Intel(R) Xeon(R) E-2124 CPU @ 3.30GHz</a:t>
            </a:r>
            <a:endParaRPr lang="en-US" sz="11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Tested SSD: </a:t>
            </a:r>
            <a:r>
              <a:rPr lang="de-DE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Samsung SSD 850 PRO 512GB SATA*12, RAID 0</a:t>
            </a:r>
            <a:endParaRPr lang="en-US" sz="11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RAM: 8 GB (4GB x 2)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Block-based LUN; AIO enable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FC 32G: QLogic Fibre Channel Adapter-QLE2742-SR-CK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25GbE: QXG-25G2SF-CX4, MTU 9000</a:t>
            </a:r>
          </a:p>
          <a:p>
            <a:b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110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IOmeter</a:t>
            </a: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Global Configuration: </a:t>
            </a:r>
            <a:b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Maximum Disk Size: RAM*4/ Ramp Up Time: 30 seconds Seq / Run Time: 3 Minutes / 2-workers/ 64-outstanding Random / Run Time: 3 Minutes / 4-workers/ 32-outstanding</a:t>
            </a:r>
          </a:p>
          <a:p>
            <a:endParaRPr lang="en-US" altLang="zh-TW" sz="11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PC Environment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CPU: Intel(R) Xeon(R) CPU E5-2630 v3 @ 2.40GHz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OS: Windows Server 2016 Database Evaluation.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Version: 10.0.14393 Build 14393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Memory: 128 GB.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FC 32G: QLogic </a:t>
            </a:r>
            <a:r>
              <a:rPr lang="en-US" altLang="zh-TW" sz="110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Fibre</a:t>
            </a: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Channel Adapter-QLE2742-SR-CK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25GbE: QXG-25G2SF-CX4, MTU 9000</a:t>
            </a:r>
          </a:p>
        </p:txBody>
      </p:sp>
      <p:sp>
        <p:nvSpPr>
          <p:cNvPr id="9" name="文字方塊 3">
            <a:extLst>
              <a:ext uri="{FF2B5EF4-FFF2-40B4-BE49-F238E27FC236}">
                <a16:creationId xmlns:a16="http://schemas.microsoft.com/office/drawing/2014/main" id="{183725B6-D81A-4A3F-88C0-3D496986D73D}"/>
              </a:ext>
            </a:extLst>
          </p:cNvPr>
          <p:cNvSpPr txBox="1"/>
          <p:nvPr/>
        </p:nvSpPr>
        <p:spPr>
          <a:xfrm>
            <a:off x="7379278" y="1983139"/>
            <a:ext cx="4190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867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測試環境：</a:t>
            </a:r>
            <a:r>
              <a:rPr lang="en-US" altLang="zh-TW" sz="1867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TS-1283XU-RP</a:t>
            </a:r>
            <a:r>
              <a:rPr lang="en-US" sz="1867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endParaRPr lang="en-US" altLang="zh-TW" sz="1867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endParaRPr lang="en-US" sz="1333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7A1499-7D67-40A6-8C63-999EBA86C462}"/>
              </a:ext>
            </a:extLst>
          </p:cNvPr>
          <p:cNvSpPr txBox="1"/>
          <p:nvPr/>
        </p:nvSpPr>
        <p:spPr>
          <a:xfrm>
            <a:off x="512729" y="5550520"/>
            <a:ext cx="681754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Note: 此測試環境為 RAID 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A8A6B9-87DF-49B1-AD5E-3DFCB699308C}"/>
              </a:ext>
            </a:extLst>
          </p:cNvPr>
          <p:cNvSpPr/>
          <p:nvPr/>
        </p:nvSpPr>
        <p:spPr>
          <a:xfrm>
            <a:off x="4177169" y="2744129"/>
            <a:ext cx="975756" cy="2724146"/>
          </a:xfrm>
          <a:prstGeom prst="roundRect">
            <a:avLst>
              <a:gd name="adj" fmla="val 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Rectangle: Rounded Corners 10">
            <a:extLst>
              <a:ext uri="{FF2B5EF4-FFF2-40B4-BE49-F238E27FC236}">
                <a16:creationId xmlns:a16="http://schemas.microsoft.com/office/drawing/2014/main" id="{0F3EB458-F79C-40C7-9E4C-E53B0616F777}"/>
              </a:ext>
            </a:extLst>
          </p:cNvPr>
          <p:cNvSpPr/>
          <p:nvPr/>
        </p:nvSpPr>
        <p:spPr>
          <a:xfrm>
            <a:off x="6354518" y="2744129"/>
            <a:ext cx="975756" cy="2724146"/>
          </a:xfrm>
          <a:prstGeom prst="roundRect">
            <a:avLst>
              <a:gd name="adj" fmla="val 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0134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E2466BD4-181C-4355-9956-6EA0998F7B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13207"/>
              </p:ext>
            </p:extLst>
          </p:nvPr>
        </p:nvGraphicFramePr>
        <p:xfrm>
          <a:off x="933385" y="2050057"/>
          <a:ext cx="5694081" cy="3138292"/>
        </p:xfrm>
        <a:graphic>
          <a:graphicData uri="http://schemas.openxmlformats.org/drawingml/2006/table">
            <a:tbl>
              <a:tblPr/>
              <a:tblGrid>
                <a:gridCol w="1736981">
                  <a:extLst>
                    <a:ext uri="{9D8B030D-6E8A-4147-A177-3AD203B41FA5}">
                      <a16:colId xmlns:a16="http://schemas.microsoft.com/office/drawing/2014/main" val="2481647396"/>
                    </a:ext>
                  </a:extLst>
                </a:gridCol>
                <a:gridCol w="1215545">
                  <a:extLst>
                    <a:ext uri="{9D8B030D-6E8A-4147-A177-3AD203B41FA5}">
                      <a16:colId xmlns:a16="http://schemas.microsoft.com/office/drawing/2014/main" val="1447189910"/>
                    </a:ext>
                  </a:extLst>
                </a:gridCol>
                <a:gridCol w="1492927">
                  <a:extLst>
                    <a:ext uri="{9D8B030D-6E8A-4147-A177-3AD203B41FA5}">
                      <a16:colId xmlns:a16="http://schemas.microsoft.com/office/drawing/2014/main" val="3195208171"/>
                    </a:ext>
                  </a:extLst>
                </a:gridCol>
                <a:gridCol w="1248628">
                  <a:extLst>
                    <a:ext uri="{9D8B030D-6E8A-4147-A177-3AD203B41FA5}">
                      <a16:colId xmlns:a16="http://schemas.microsoft.com/office/drawing/2014/main" val="1209674061"/>
                    </a:ext>
                  </a:extLst>
                </a:gridCol>
              </a:tblGrid>
              <a:tr h="433823">
                <a:tc rowSpan="2" gridSpan="2">
                  <a:txBody>
                    <a:bodyPr/>
                    <a:lstStyle/>
                    <a:p>
                      <a:pPr algn="ctr" rtl="0" fontAlgn="b"/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Speed/CPU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 rowSpan="2" hMerge="1">
                  <a:txBody>
                    <a:bodyPr/>
                    <a:lstStyle/>
                    <a:p>
                      <a:pPr rtl="0" fontAlgn="b"/>
                      <a:endParaRPr lang="zh-TW" altLang="en-US" sz="1400">
                        <a:effectLst/>
                      </a:endParaRP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Arial"/>
                          <a:cs typeface="Arial"/>
                        </a:rPr>
                        <a:t>FC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37295"/>
                  </a:ext>
                </a:extLst>
              </a:tr>
              <a:tr h="433823">
                <a:tc gridSpan="2" vMerge="1">
                  <a:txBody>
                    <a:bodyPr/>
                    <a:lstStyle/>
                    <a:p>
                      <a:pPr algn="ctr" rtl="0" fontAlgn="b"/>
                      <a:endParaRPr lang="en-US" sz="14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1CD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 x 32GFC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CPU%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635307"/>
                  </a:ext>
                </a:extLst>
              </a:tr>
              <a:tr h="378441">
                <a:tc rowSpan="4">
                  <a:txBody>
                    <a:bodyPr/>
                    <a:lstStyle/>
                    <a:p>
                      <a:pPr algn="ctr"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Throughput</a:t>
                      </a:r>
                      <a:b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</a:b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(MB/s)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SW-1M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altLang="zh-TW" sz="16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3133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600" b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30%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857034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SR-1M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altLang="zh-TW" sz="16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4797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600" b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25%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040590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SW-512K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altLang="zh-TW" sz="16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3154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600" b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29%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259892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SR-512K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altLang="zh-TW" sz="16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2772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600" b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28%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871855"/>
                  </a:ext>
                </a:extLst>
              </a:tr>
              <a:tr h="378441"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IOPS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RW-4K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altLang="zh-TW" sz="16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92632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600" b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40%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123465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RR-4K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altLang="zh-TW" sz="16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195360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600" b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36%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69469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C49EE01-5819-4ED0-8182-D19ABD04D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67" y="638877"/>
            <a:ext cx="10888580" cy="978322"/>
          </a:xfrm>
        </p:spPr>
        <p:txBody>
          <a:bodyPr>
            <a:normAutofit/>
          </a:bodyPr>
          <a:lstStyle/>
          <a:p>
            <a:r>
              <a:rPr lang="en-US" altLang="zh-TW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FC </a:t>
            </a:r>
            <a:r>
              <a:rPr lang="zh-TW" altLang="en-US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光纖通道搭配中高階</a:t>
            </a:r>
            <a:r>
              <a:rPr lang="en-US" altLang="zh-TW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NAS </a:t>
            </a:r>
            <a:r>
              <a:rPr lang="zh-CN" altLang="en-US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展現高效能</a:t>
            </a:r>
            <a:endParaRPr lang="zh-TW" altLang="en-US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485D08-BF5D-42C7-9848-A8288F33AA8A}"/>
              </a:ext>
            </a:extLst>
          </p:cNvPr>
          <p:cNvSpPr txBox="1"/>
          <p:nvPr/>
        </p:nvSpPr>
        <p:spPr>
          <a:xfrm>
            <a:off x="904785" y="5551934"/>
            <a:ext cx="6207407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100" err="1">
                <a:latin typeface="Arial"/>
                <a:ea typeface="新細明體"/>
                <a:cs typeface="Arial"/>
              </a:rPr>
              <a:t>IOmeter</a:t>
            </a:r>
            <a:r>
              <a:rPr lang="en-US" altLang="zh-TW" sz="1100">
                <a:latin typeface="Arial"/>
                <a:ea typeface="新細明體"/>
                <a:cs typeface="Arial"/>
              </a:rPr>
              <a:t> Global Configuration: Maximum Disk Size: RAM*4/ Ramp Up Time: 30 seconds</a:t>
            </a:r>
            <a:br>
              <a:rPr lang="en-US" altLang="zh-TW" sz="1100">
                <a:latin typeface="Arial"/>
                <a:cs typeface="Arial"/>
              </a:rPr>
            </a:br>
            <a:r>
              <a:rPr lang="en-US" altLang="zh-TW" sz="1100">
                <a:latin typeface="Arial"/>
                <a:ea typeface="新細明體"/>
                <a:cs typeface="Arial"/>
              </a:rPr>
              <a:t>Seq / Run Time: 3 Minutes / 2-workers/ 64-outstanding </a:t>
            </a:r>
            <a:br>
              <a:rPr lang="en-US" altLang="zh-TW" sz="1100">
                <a:latin typeface="Arial"/>
                <a:cs typeface="Arial"/>
              </a:rPr>
            </a:br>
            <a:r>
              <a:rPr lang="en-US" altLang="zh-TW" sz="1100">
                <a:latin typeface="Arial"/>
                <a:ea typeface="新細明體"/>
                <a:cs typeface="Arial"/>
              </a:rPr>
              <a:t>Random / Run Time: 3 Minutes / 4-workers/ 32-outstanding</a:t>
            </a:r>
            <a:endParaRPr lang="en-US" altLang="zh-TW" sz="1600">
              <a:ea typeface="新細明體"/>
            </a:endParaRP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A76E5E39-A4ED-4D60-9612-46D16744BD82}"/>
              </a:ext>
            </a:extLst>
          </p:cNvPr>
          <p:cNvSpPr txBox="1"/>
          <p:nvPr/>
        </p:nvSpPr>
        <p:spPr>
          <a:xfrm>
            <a:off x="919940" y="5242162"/>
            <a:ext cx="681754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Note: 此測試環境為RAID </a:t>
            </a:r>
            <a:r>
              <a:rPr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</a:t>
            </a:r>
            <a:endParaRPr lang="zh-TW" altLang="en-US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Rectangle: Rounded Corners 10">
            <a:extLst>
              <a:ext uri="{FF2B5EF4-FFF2-40B4-BE49-F238E27FC236}">
                <a16:creationId xmlns:a16="http://schemas.microsoft.com/office/drawing/2014/main" id="{0E06D9FA-BE01-4D75-A3DC-B03AD80EBE65}"/>
              </a:ext>
            </a:extLst>
          </p:cNvPr>
          <p:cNvSpPr/>
          <p:nvPr/>
        </p:nvSpPr>
        <p:spPr>
          <a:xfrm>
            <a:off x="3886200" y="2474787"/>
            <a:ext cx="1502229" cy="2724146"/>
          </a:xfrm>
          <a:prstGeom prst="roundRect">
            <a:avLst>
              <a:gd name="adj" fmla="val 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tx1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0DB6636-7CAD-445D-8F15-3E4230106AA4}"/>
              </a:ext>
            </a:extLst>
          </p:cNvPr>
          <p:cNvSpPr/>
          <p:nvPr/>
        </p:nvSpPr>
        <p:spPr>
          <a:xfrm>
            <a:off x="7076425" y="2605598"/>
            <a:ext cx="4398940" cy="1107996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/>
                <a:ea typeface="新細明體"/>
                <a:cs typeface="Arial"/>
              </a:rPr>
              <a:t>F/W: 4.4.1.0955 build 20190603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/>
                <a:ea typeface="新細明體"/>
                <a:cs typeface="Arial"/>
              </a:rPr>
              <a:t>CPU: Intel(R) Xeon(R) E-2136 CPU @ 3.30GHz 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/>
                <a:ea typeface="新細明體"/>
                <a:cs typeface="Arial"/>
              </a:rPr>
              <a:t>SSD: Samsung SSD 850 PRO 512GB SATA*24,RAID 5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/>
                <a:ea typeface="新細明體"/>
                <a:cs typeface="Arial"/>
              </a:rPr>
              <a:t>RAM: 16GB, 8GB*2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/>
                <a:ea typeface="新細明體"/>
                <a:cs typeface="Arial"/>
              </a:rPr>
              <a:t>Thick volume; Block-based LUN; AIO enable; MPIO 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/>
                <a:ea typeface="新細明體"/>
                <a:cs typeface="Arial"/>
              </a:rPr>
              <a:t>FC32G: QLogic </a:t>
            </a:r>
            <a:r>
              <a:rPr lang="en-US" altLang="zh-TW" sz="1100" err="1">
                <a:latin typeface="Arial"/>
                <a:ea typeface="新細明體"/>
                <a:cs typeface="Arial"/>
              </a:rPr>
              <a:t>Fibre</a:t>
            </a:r>
            <a:r>
              <a:rPr lang="en-US" altLang="zh-TW" sz="1100">
                <a:latin typeface="Arial"/>
                <a:ea typeface="新細明體"/>
                <a:cs typeface="Arial"/>
              </a:rPr>
              <a:t> Channel Adapter</a:t>
            </a:r>
          </a:p>
        </p:txBody>
      </p:sp>
      <p:sp>
        <p:nvSpPr>
          <p:cNvPr id="24" name="文字方塊 3">
            <a:extLst>
              <a:ext uri="{FF2B5EF4-FFF2-40B4-BE49-F238E27FC236}">
                <a16:creationId xmlns:a16="http://schemas.microsoft.com/office/drawing/2014/main" id="{9DCF9119-69B2-423E-9CDC-AF9AB6F4348C}"/>
              </a:ext>
            </a:extLst>
          </p:cNvPr>
          <p:cNvSpPr txBox="1"/>
          <p:nvPr/>
        </p:nvSpPr>
        <p:spPr>
          <a:xfrm>
            <a:off x="6990443" y="2200867"/>
            <a:ext cx="419098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867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測試環境：</a:t>
            </a:r>
            <a:r>
              <a:rPr lang="en-US" altLang="zh-TW" sz="1867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TS-2483XU-RP</a:t>
            </a:r>
            <a:r>
              <a:rPr lang="en-US" sz="1867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en-US" altLang="zh-TW" sz="1867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31183A84-864B-4140-8D25-651894B0B7DC}"/>
              </a:ext>
            </a:extLst>
          </p:cNvPr>
          <p:cNvSpPr/>
          <p:nvPr/>
        </p:nvSpPr>
        <p:spPr>
          <a:xfrm>
            <a:off x="7076425" y="3962894"/>
            <a:ext cx="4398940" cy="1277273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100">
                <a:latin typeface="Arial"/>
                <a:ea typeface="新細明體"/>
                <a:cs typeface="Arial"/>
              </a:rPr>
              <a:t>PC Environment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/>
                <a:ea typeface="新細明體"/>
                <a:cs typeface="Arial"/>
              </a:rPr>
              <a:t>CPU1: Intel(R) Xeon(R) CPU E5-2630 v3 @ 2.40GHz, 2401 </a:t>
            </a:r>
            <a:r>
              <a:rPr lang="en-US" altLang="zh-TW" sz="1100" err="1">
                <a:latin typeface="Arial"/>
                <a:ea typeface="新細明體"/>
                <a:cs typeface="Arial"/>
              </a:rPr>
              <a:t>Mhz</a:t>
            </a:r>
            <a:r>
              <a:rPr lang="en-US" altLang="zh-TW" sz="1100">
                <a:latin typeface="Arial"/>
                <a:ea typeface="新細明體"/>
                <a:cs typeface="Arial"/>
              </a:rPr>
              <a:t>, 8 Core(s), 16 Logical Processor(s)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/>
                <a:ea typeface="新細明體"/>
                <a:cs typeface="Arial"/>
              </a:rPr>
              <a:t>OS: Windows Server 2016 Datacenter Evaluation</a:t>
            </a:r>
            <a:br>
              <a:rPr lang="en-US" altLang="zh-TW" sz="1100">
                <a:latin typeface="Arial"/>
                <a:cs typeface="Arial"/>
              </a:rPr>
            </a:br>
            <a:r>
              <a:rPr lang="en-US" altLang="zh-TW" sz="1100">
                <a:latin typeface="Arial"/>
                <a:ea typeface="新細明體"/>
                <a:cs typeface="Arial"/>
              </a:rPr>
              <a:t>Build 14393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/>
                <a:ea typeface="新細明體"/>
                <a:cs typeface="Arial"/>
              </a:rPr>
              <a:t>Memory: 128 GB.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/>
                <a:ea typeface="新細明體"/>
                <a:cs typeface="Arial"/>
              </a:rPr>
              <a:t>FC32G: QLogic </a:t>
            </a:r>
            <a:r>
              <a:rPr lang="en-US" altLang="zh-TW" sz="1100" err="1">
                <a:latin typeface="Arial"/>
                <a:ea typeface="新細明體"/>
                <a:cs typeface="Arial"/>
              </a:rPr>
              <a:t>Fibre</a:t>
            </a:r>
            <a:r>
              <a:rPr lang="en-US" altLang="zh-TW" sz="1100">
                <a:latin typeface="Arial"/>
                <a:ea typeface="新細明體"/>
                <a:cs typeface="Arial"/>
              </a:rPr>
              <a:t> Channel Adapter</a:t>
            </a:r>
            <a:endParaRPr lang="en-US" altLang="zh-TW" sz="1100"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0974704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02EE66-AB85-46AA-B825-3EDEB46D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203" y="448839"/>
            <a:ext cx="11224144" cy="978322"/>
          </a:xfrm>
        </p:spPr>
        <p:txBody>
          <a:bodyPr>
            <a:normAutofit fontScale="90000"/>
          </a:bodyPr>
          <a:lstStyle/>
          <a:p>
            <a:r>
              <a:rPr lang="zh-TW" altLang="en-US" b="1">
                <a:latin typeface="Arial"/>
                <a:ea typeface="Microsoft JhengHei"/>
                <a:cs typeface="Arial"/>
              </a:rPr>
              <a:t>依</a:t>
            </a:r>
            <a:r>
              <a:rPr lang="en-US" altLang="zh-TW" b="1">
                <a:latin typeface="Arial"/>
                <a:ea typeface="Microsoft JhengHei"/>
                <a:cs typeface="Arial"/>
              </a:rPr>
              <a:t> </a:t>
            </a:r>
            <a:r>
              <a:rPr lang="en-US" altLang="zh-TW" b="1" err="1">
                <a:latin typeface="Arial"/>
                <a:ea typeface="Microsoft JhengHei"/>
                <a:cs typeface="Arial"/>
              </a:rPr>
              <a:t>fibre</a:t>
            </a:r>
            <a:r>
              <a:rPr lang="en-US" altLang="zh-TW" b="1">
                <a:latin typeface="Arial"/>
                <a:ea typeface="Microsoft JhengHei"/>
                <a:cs typeface="Arial"/>
              </a:rPr>
              <a:t> channel </a:t>
            </a:r>
            <a:r>
              <a:rPr lang="zh-CN" altLang="en-US" b="1">
                <a:latin typeface="Arial"/>
                <a:ea typeface="Microsoft JhengHei"/>
                <a:cs typeface="Arial"/>
              </a:rPr>
              <a:t>環境選擇</a:t>
            </a:r>
            <a:r>
              <a:rPr lang="zh-TW" altLang="en-US" b="1">
                <a:latin typeface="Arial"/>
                <a:ea typeface="Microsoft JhengHei"/>
                <a:cs typeface="Arial"/>
              </a:rPr>
              <a:t>搭配</a:t>
            </a:r>
            <a:r>
              <a:rPr lang="en-US" altLang="zh-TW" b="1">
                <a:latin typeface="Arial"/>
                <a:ea typeface="Microsoft JhengHei"/>
                <a:cs typeface="Arial"/>
              </a:rPr>
              <a:t> </a:t>
            </a:r>
            <a:r>
              <a:rPr lang="en-US" altLang="zh-TW" b="1" err="1">
                <a:latin typeface="Arial"/>
                <a:ea typeface="Microsoft JhengHei"/>
                <a:cs typeface="Arial"/>
              </a:rPr>
              <a:t>QuTS</a:t>
            </a:r>
            <a:r>
              <a:rPr lang="en-US" altLang="zh-TW" b="1">
                <a:latin typeface="Arial"/>
                <a:ea typeface="Microsoft JhengHei"/>
                <a:cs typeface="Arial"/>
              </a:rPr>
              <a:t> hero </a:t>
            </a:r>
            <a:r>
              <a:rPr lang="zh-TW" altLang="en-US" b="1">
                <a:latin typeface="Arial"/>
                <a:ea typeface="Microsoft JhengHei"/>
                <a:cs typeface="Arial"/>
              </a:rPr>
              <a:t>機型</a:t>
            </a:r>
          </a:p>
        </p:txBody>
      </p:sp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DCE56A41-4EE9-434C-9EE6-E73AF8ABA2D0}"/>
              </a:ext>
            </a:extLst>
          </p:cNvPr>
          <p:cNvSpPr txBox="1">
            <a:spLocks/>
          </p:cNvSpPr>
          <p:nvPr/>
        </p:nvSpPr>
        <p:spPr>
          <a:xfrm>
            <a:off x="493547" y="1572447"/>
            <a:ext cx="11330516" cy="1780091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754" indent="-238754">
              <a:lnSpc>
                <a:spcPts val="3200"/>
              </a:lnSpc>
              <a:spcBef>
                <a:spcPts val="1200"/>
              </a:spcBef>
              <a:buClr>
                <a:srgbClr val="F70F78"/>
              </a:buClr>
            </a:pPr>
            <a:endParaRPr lang="zh-CN" altLang="en-US" sz="24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文字方塊 21">
            <a:extLst>
              <a:ext uri="{FF2B5EF4-FFF2-40B4-BE49-F238E27FC236}">
                <a16:creationId xmlns:a16="http://schemas.microsoft.com/office/drawing/2014/main" id="{25A18C37-49E1-3E4B-B909-0575F1805D42}"/>
              </a:ext>
            </a:extLst>
          </p:cNvPr>
          <p:cNvSpPr txBox="1"/>
          <p:nvPr/>
        </p:nvSpPr>
        <p:spPr>
          <a:xfrm>
            <a:off x="484450" y="2698788"/>
            <a:ext cx="34801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" altLang="zh-TW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4 x 3.5” SATA + 5 x 2.5” SATA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AMD Ryzen™ 7 3700X </a:t>
            </a:r>
            <a:r>
              <a:rPr kumimoji="1" lang="en" altLang="zh-TW" sz="1600">
                <a:latin typeface="Arial"/>
                <a:ea typeface="Microsoft JhengHei"/>
                <a:cs typeface="Arial"/>
              </a:rPr>
              <a:t>8C/16T 3.6 GHz (</a:t>
            </a:r>
            <a:r>
              <a:rPr kumimoji="1" lang="zh-CN" altLang="en-US" sz="1600">
                <a:latin typeface="Arial"/>
                <a:ea typeface="Microsoft JhengHei"/>
                <a:cs typeface="Arial"/>
              </a:rPr>
              <a:t>最高達</a:t>
            </a:r>
            <a:r>
              <a:rPr kumimoji="1" lang="en-US" altLang="zh-CN" sz="1600">
                <a:latin typeface="Arial"/>
                <a:ea typeface="Microsoft JhengHei"/>
                <a:cs typeface="Arial"/>
              </a:rPr>
              <a:t> 4.4 GHz)</a:t>
            </a:r>
            <a:endParaRPr lang="en-US" sz="16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zh-CN" altLang="en-US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標配</a:t>
            </a:r>
            <a:r>
              <a:rPr kumimoji="1" lang="en-US" altLang="zh-CN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32GB DDR4 RAM</a:t>
            </a:r>
            <a:r>
              <a:rPr kumimoji="1" lang="zh-CN" altLang="en-US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，可擴充至最高</a:t>
            </a:r>
            <a:r>
              <a:rPr kumimoji="1" lang="en" altLang="zh-TW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128GB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" altLang="zh-TW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 x 10GbE SFP+, 2 x 10GBASE-T, 2 x 1GbE</a:t>
            </a:r>
            <a:endParaRPr kumimoji="1" lang="zh-TW" altLang="en-US" sz="16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id="{0D24B55F-7315-45DB-8A97-4D2DFC8BA71D}"/>
              </a:ext>
            </a:extLst>
          </p:cNvPr>
          <p:cNvSpPr txBox="1"/>
          <p:nvPr/>
        </p:nvSpPr>
        <p:spPr>
          <a:xfrm>
            <a:off x="470199" y="1458233"/>
            <a:ext cx="3519066" cy="1077218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/>
            <a:r>
              <a:rPr lang="af-ZA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TS-h977XU-RP</a:t>
            </a:r>
          </a:p>
          <a:p>
            <a:pPr algn="ctr"/>
            <a:r>
              <a:rPr lang="af-ZA" altLang="zh-TW" sz="3200" b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16GFC</a:t>
            </a:r>
          </a:p>
        </p:txBody>
      </p:sp>
      <p:sp>
        <p:nvSpPr>
          <p:cNvPr id="26" name="TextBox 4">
            <a:extLst>
              <a:ext uri="{FF2B5EF4-FFF2-40B4-BE49-F238E27FC236}">
                <a16:creationId xmlns:a16="http://schemas.microsoft.com/office/drawing/2014/main" id="{D6814BE3-6421-487B-A724-BA73F60479E7}"/>
              </a:ext>
            </a:extLst>
          </p:cNvPr>
          <p:cNvSpPr txBox="1"/>
          <p:nvPr/>
        </p:nvSpPr>
        <p:spPr>
          <a:xfrm>
            <a:off x="4326118" y="1458233"/>
            <a:ext cx="3519066" cy="1077218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/>
            <a:r>
              <a:rPr lang="af-ZA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TS-h1277XU-RP</a:t>
            </a:r>
          </a:p>
          <a:p>
            <a:pPr algn="ctr"/>
            <a:r>
              <a:rPr lang="af-ZA" altLang="zh-TW" sz="3200" b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16GFC</a:t>
            </a:r>
          </a:p>
        </p:txBody>
      </p:sp>
      <p:sp>
        <p:nvSpPr>
          <p:cNvPr id="27" name="文字方塊 21">
            <a:extLst>
              <a:ext uri="{FF2B5EF4-FFF2-40B4-BE49-F238E27FC236}">
                <a16:creationId xmlns:a16="http://schemas.microsoft.com/office/drawing/2014/main" id="{ABE1C164-46EC-449D-9011-D6FE03B8311F}"/>
              </a:ext>
            </a:extLst>
          </p:cNvPr>
          <p:cNvSpPr txBox="1"/>
          <p:nvPr/>
        </p:nvSpPr>
        <p:spPr>
          <a:xfrm>
            <a:off x="4326118" y="2698788"/>
            <a:ext cx="3541436" cy="20621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" altLang="zh-TW" sz="1600">
                <a:latin typeface="Arial"/>
                <a:ea typeface="Microsoft JhengHei"/>
                <a:cs typeface="Arial"/>
              </a:rPr>
              <a:t>12 x 3.5” SATA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" altLang="zh-TW" sz="1600">
                <a:latin typeface="Arial"/>
                <a:ea typeface="Microsoft JhengHei"/>
                <a:cs typeface="Arial"/>
              </a:rPr>
              <a:t>AMD Ryzen</a:t>
            </a:r>
            <a:r>
              <a:rPr lang="en-US" altLang="zh-TW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™</a:t>
            </a:r>
            <a:r>
              <a:rPr kumimoji="1" lang="en" altLang="zh-TW" sz="1600">
                <a:latin typeface="Arial"/>
                <a:ea typeface="Microsoft JhengHei"/>
                <a:cs typeface="Arial"/>
              </a:rPr>
              <a:t> 7 3700X 8C/16T 3.6 GHz (</a:t>
            </a:r>
            <a:r>
              <a:rPr kumimoji="1" lang="zh-CN" altLang="en-US" sz="1600">
                <a:latin typeface="Arial"/>
                <a:ea typeface="Microsoft JhengHei"/>
                <a:cs typeface="Arial"/>
              </a:rPr>
              <a:t>最高達</a:t>
            </a:r>
            <a:r>
              <a:rPr kumimoji="1" lang="en-US" altLang="zh-CN" sz="1600">
                <a:latin typeface="Arial"/>
                <a:ea typeface="Microsoft JhengHei"/>
                <a:cs typeface="Arial"/>
              </a:rPr>
              <a:t> 4.4 GHz)</a:t>
            </a:r>
            <a:endParaRPr kumimoji="1" lang="en" altLang="zh-TW" sz="1600">
              <a:latin typeface="Arial"/>
              <a:ea typeface="Microsoft JhengHei"/>
              <a:cs typeface="Arial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zh-CN" altLang="en-US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標配</a:t>
            </a:r>
            <a:r>
              <a:rPr kumimoji="1" lang="en-US" altLang="zh-CN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32GB</a:t>
            </a:r>
            <a:r>
              <a:rPr kumimoji="1" lang="zh-TW" altLang="en-US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en-US" altLang="zh-TW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&amp; 128GB </a:t>
            </a:r>
            <a:r>
              <a:rPr kumimoji="1" lang="en-US" altLang="zh-CN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DDR4 RAM</a:t>
            </a:r>
            <a:r>
              <a:rPr kumimoji="1" lang="zh-CN" altLang="en-US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，可擴充至最高</a:t>
            </a:r>
            <a:r>
              <a:rPr kumimoji="1" lang="en" altLang="zh-TW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128GB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" altLang="zh-TW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 x 10GbE SFP+, 2 x 10GBASE-T, 2 x 1GbE</a:t>
            </a:r>
            <a:endParaRPr kumimoji="1" lang="zh-TW" altLang="en-US" sz="16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endParaRPr kumimoji="1" lang="zh-TW" altLang="en-US" sz="16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id="{4408E98D-B1DD-4B5E-B723-62FD5AD46798}"/>
              </a:ext>
            </a:extLst>
          </p:cNvPr>
          <p:cNvSpPr txBox="1"/>
          <p:nvPr/>
        </p:nvSpPr>
        <p:spPr>
          <a:xfrm>
            <a:off x="8202173" y="1458233"/>
            <a:ext cx="3519066" cy="1077218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/>
            <a:r>
              <a:rPr lang="af-ZA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TS-h1283XU-RP</a:t>
            </a:r>
          </a:p>
          <a:p>
            <a:pPr algn="ctr"/>
            <a:r>
              <a:rPr lang="af-ZA" altLang="zh-TW" sz="3200" b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32GFC</a:t>
            </a:r>
          </a:p>
        </p:txBody>
      </p:sp>
      <p:sp>
        <p:nvSpPr>
          <p:cNvPr id="34" name="文字方塊 23">
            <a:extLst>
              <a:ext uri="{FF2B5EF4-FFF2-40B4-BE49-F238E27FC236}">
                <a16:creationId xmlns:a16="http://schemas.microsoft.com/office/drawing/2014/main" id="{36479704-B90E-4219-8E31-B4F98DD88E03}"/>
              </a:ext>
            </a:extLst>
          </p:cNvPr>
          <p:cNvSpPr txBox="1"/>
          <p:nvPr/>
        </p:nvSpPr>
        <p:spPr>
          <a:xfrm>
            <a:off x="8272296" y="2685224"/>
            <a:ext cx="3480102" cy="18158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" altLang="zh-TW" sz="1600">
                <a:latin typeface="Arial"/>
                <a:ea typeface="Microsoft JhengHei"/>
                <a:cs typeface="Arial"/>
              </a:rPr>
              <a:t>12 x 3.5” SATA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" altLang="zh-TW" sz="1600">
                <a:latin typeface="Arial"/>
                <a:ea typeface="Microsoft JhengHei"/>
                <a:cs typeface="Arial"/>
              </a:rPr>
              <a:t>Intel</a:t>
            </a:r>
            <a:r>
              <a:rPr kumimoji="1" lang="en" altLang="zh-TW" sz="1600" baseline="30000">
                <a:latin typeface="Arial"/>
                <a:ea typeface="Microsoft JhengHei"/>
                <a:cs typeface="Arial"/>
              </a:rPr>
              <a:t>®</a:t>
            </a:r>
            <a:r>
              <a:rPr kumimoji="1" lang="en" altLang="zh-TW" sz="1600">
                <a:latin typeface="Arial"/>
                <a:ea typeface="Microsoft JhengHei"/>
                <a:cs typeface="Arial"/>
              </a:rPr>
              <a:t> Xeon</a:t>
            </a:r>
            <a:r>
              <a:rPr kumimoji="1" lang="en" altLang="zh-TW" sz="1600" baseline="30000">
                <a:latin typeface="Arial"/>
                <a:ea typeface="Microsoft JhengHei"/>
                <a:cs typeface="Arial"/>
              </a:rPr>
              <a:t>® </a:t>
            </a:r>
            <a:r>
              <a:rPr kumimoji="1" lang="en" altLang="zh-TW" sz="1600">
                <a:latin typeface="Arial"/>
                <a:ea typeface="Microsoft JhengHei"/>
                <a:cs typeface="Arial"/>
              </a:rPr>
              <a:t>E-2236 6C/8T 3.4GHz (</a:t>
            </a:r>
            <a:r>
              <a:rPr kumimoji="1" lang="zh-CN" altLang="en-US" sz="1600">
                <a:latin typeface="Arial"/>
                <a:ea typeface="Microsoft JhengHei"/>
                <a:cs typeface="Arial"/>
              </a:rPr>
              <a:t>最高達</a:t>
            </a:r>
            <a:r>
              <a:rPr kumimoji="1" lang="en-US" altLang="zh-CN" sz="1600">
                <a:latin typeface="Arial"/>
                <a:ea typeface="Microsoft JhengHei"/>
                <a:cs typeface="Arial"/>
              </a:rPr>
              <a:t> 4.8 GHz)</a:t>
            </a:r>
            <a:endParaRPr lang="en" altLang="zh-TW" sz="1600">
              <a:latin typeface="Arial"/>
              <a:ea typeface="Microsoft JhengHei"/>
              <a:cs typeface="Arial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zh-CN" altLang="en-US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標配</a:t>
            </a:r>
            <a:r>
              <a:rPr kumimoji="1" lang="en-US" altLang="zh-CN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32GB &amp; 128GB DDR4 </a:t>
            </a:r>
            <a:r>
              <a:rPr kumimoji="1" lang="en-US" altLang="zh-CN" sz="1600" b="1">
                <a:solidFill>
                  <a:srgbClr val="7030A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ECC</a:t>
            </a:r>
            <a:r>
              <a:rPr kumimoji="1" lang="en-US" altLang="zh-CN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RAM</a:t>
            </a:r>
            <a:r>
              <a:rPr kumimoji="1" lang="zh-CN" altLang="en-US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，可擴充至最高</a:t>
            </a:r>
            <a:r>
              <a:rPr kumimoji="1" lang="en" altLang="zh-TW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128GB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" altLang="zh-TW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 x 10GbE SFP+, 2 x 10GBASE-T, 4 x 1GbE</a:t>
            </a:r>
            <a:endParaRPr kumimoji="1" lang="zh-TW" altLang="en-US" sz="16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8" name="圖片 17" descr="一張含有 坐, 桌, 正面, 書 的圖片&#10;&#10;自動產生的描述">
            <a:extLst>
              <a:ext uri="{FF2B5EF4-FFF2-40B4-BE49-F238E27FC236}">
                <a16:creationId xmlns:a16="http://schemas.microsoft.com/office/drawing/2014/main" id="{DB89BCFA-3AC6-654D-9746-7EF4C78985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387"/>
          <a:stretch/>
        </p:blipFill>
        <p:spPr>
          <a:xfrm>
            <a:off x="8447393" y="4288124"/>
            <a:ext cx="3426157" cy="1726714"/>
          </a:xfrm>
          <a:prstGeom prst="rect">
            <a:avLst/>
          </a:prstGeom>
        </p:spPr>
      </p:pic>
      <p:pic>
        <p:nvPicPr>
          <p:cNvPr id="19" name="圖片 18" descr="一張含有 坐, 桌, 正面, 書 的圖片&#10;&#10;自動產生的描述">
            <a:extLst>
              <a:ext uri="{FF2B5EF4-FFF2-40B4-BE49-F238E27FC236}">
                <a16:creationId xmlns:a16="http://schemas.microsoft.com/office/drawing/2014/main" id="{149536FE-ED87-4943-99E9-CF95D92BE3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387"/>
          <a:stretch/>
        </p:blipFill>
        <p:spPr>
          <a:xfrm>
            <a:off x="4278366" y="4288124"/>
            <a:ext cx="3541436" cy="1784812"/>
          </a:xfrm>
          <a:prstGeom prst="rect">
            <a:avLst/>
          </a:prstGeom>
        </p:spPr>
      </p:pic>
      <p:pic>
        <p:nvPicPr>
          <p:cNvPr id="21" name="圖片 20" descr="一張含有 坐, 螢幕, 膝上型電腦, 電腦 的圖片&#10;&#10;自動產生的描述">
            <a:extLst>
              <a:ext uri="{FF2B5EF4-FFF2-40B4-BE49-F238E27FC236}">
                <a16:creationId xmlns:a16="http://schemas.microsoft.com/office/drawing/2014/main" id="{09105E3F-2E8B-6842-A2DD-8242E8ABE9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765" b="36159"/>
          <a:stretch/>
        </p:blipFill>
        <p:spPr>
          <a:xfrm>
            <a:off x="45170" y="5210532"/>
            <a:ext cx="3780702" cy="6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055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2BE5D289-0F83-427E-84EB-4A27F896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86" y="1243817"/>
            <a:ext cx="4799248" cy="3674431"/>
          </a:xfrm>
        </p:spPr>
        <p:txBody>
          <a:bodyPr>
            <a:normAutofit/>
          </a:bodyPr>
          <a:lstStyle/>
          <a:p>
            <a:pPr>
              <a:lnSpc>
                <a:spcPts val="4000"/>
              </a:lnSpc>
            </a:pPr>
            <a:r>
              <a:rPr lang="en-US" altLang="zh-TW" sz="3200" b="1">
                <a:solidFill>
                  <a:schemeClr val="bg1"/>
                </a:solidFill>
              </a:rPr>
              <a:t>QXP-16G2FC &amp;</a:t>
            </a:r>
            <a:br>
              <a:rPr lang="en-US" altLang="zh-TW" sz="3200" b="1">
                <a:solidFill>
                  <a:schemeClr val="bg1"/>
                </a:solidFill>
              </a:rPr>
            </a:br>
            <a:r>
              <a:rPr lang="en-US" altLang="zh-TW" sz="3200" b="1">
                <a:solidFill>
                  <a:schemeClr val="bg1"/>
                </a:solidFill>
              </a:rPr>
              <a:t>QXP-32G2FC FC </a:t>
            </a:r>
            <a:r>
              <a:rPr lang="zh-CN" altLang="en-US" sz="3200" b="1">
                <a:solidFill>
                  <a:schemeClr val="bg1"/>
                </a:solidFill>
              </a:rPr>
              <a:t>擴充卡</a:t>
            </a:r>
            <a:br>
              <a:rPr lang="en-US" altLang="zh-TW" sz="4000">
                <a:solidFill>
                  <a:schemeClr val="bg1"/>
                </a:solidFill>
              </a:rPr>
            </a:br>
            <a:br>
              <a:rPr lang="en-US" altLang="zh-TW" sz="4000">
                <a:solidFill>
                  <a:schemeClr val="bg1"/>
                </a:solidFill>
              </a:rPr>
            </a:br>
            <a:r>
              <a:rPr lang="zh-CN" altLang="en-US" sz="3200">
                <a:solidFill>
                  <a:schemeClr val="bg1"/>
                </a:solidFill>
              </a:rPr>
              <a:t>高可靠、可擴充的</a:t>
            </a:r>
            <a:br>
              <a:rPr lang="en-US" altLang="zh-CN" sz="3200">
                <a:solidFill>
                  <a:schemeClr val="bg1"/>
                </a:solidFill>
              </a:rPr>
            </a:br>
            <a:r>
              <a:rPr lang="en-US" altLang="zh-TW" sz="3200" err="1">
                <a:solidFill>
                  <a:schemeClr val="bg1"/>
                </a:solidFill>
              </a:rPr>
              <a:t>QuTS</a:t>
            </a:r>
            <a:r>
              <a:rPr lang="en-US" altLang="zh-TW" sz="3200">
                <a:solidFill>
                  <a:schemeClr val="bg1"/>
                </a:solidFill>
              </a:rPr>
              <a:t> hero NAS </a:t>
            </a:r>
            <a:br>
              <a:rPr lang="en-US" altLang="zh-TW" sz="3200">
                <a:solidFill>
                  <a:schemeClr val="bg1"/>
                </a:solidFill>
              </a:rPr>
            </a:br>
            <a:r>
              <a:rPr lang="en-US" altLang="zh-TW" sz="3200">
                <a:solidFill>
                  <a:schemeClr val="bg1"/>
                </a:solidFill>
              </a:rPr>
              <a:t>FC SAN </a:t>
            </a:r>
            <a:r>
              <a:rPr lang="zh-CN" altLang="en-US" sz="3200">
                <a:solidFill>
                  <a:schemeClr val="bg1"/>
                </a:solidFill>
              </a:rPr>
              <a:t>應用方案</a:t>
            </a:r>
            <a:endParaRPr lang="zh-TW" altLang="en-US" sz="3500">
              <a:solidFill>
                <a:schemeClr val="bg1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EE9380B-2825-49D9-9159-5C7601DCC007}"/>
              </a:ext>
            </a:extLst>
          </p:cNvPr>
          <p:cNvSpPr txBox="1"/>
          <p:nvPr/>
        </p:nvSpPr>
        <p:spPr>
          <a:xfrm>
            <a:off x="8167750" y="6366947"/>
            <a:ext cx="4000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©2020</a:t>
            </a:r>
            <a:r>
              <a:rPr lang="zh-TW" altLang="en-US" sz="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著作權為威聯通科技股份有限公司所有。威聯通科技並保留所有權利。威聯通科技股份有限公司所使用或註冊之商標或標章。檔案中所提及之產品及公司名稱可能為其他公司所有之商標。</a:t>
            </a:r>
          </a:p>
        </p:txBody>
      </p:sp>
      <p:pic>
        <p:nvPicPr>
          <p:cNvPr id="7" name="圖片 6" descr="一張含有 坐, 桌, 正面, 書 的圖片&#10;&#10;自動產生的描述">
            <a:extLst>
              <a:ext uri="{FF2B5EF4-FFF2-40B4-BE49-F238E27FC236}">
                <a16:creationId xmlns:a16="http://schemas.microsoft.com/office/drawing/2014/main" id="{856675EC-C04B-D54F-8425-F5EB70CA9E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387"/>
          <a:stretch/>
        </p:blipFill>
        <p:spPr>
          <a:xfrm>
            <a:off x="509388" y="4427196"/>
            <a:ext cx="3848867" cy="1939751"/>
          </a:xfrm>
          <a:prstGeom prst="rect">
            <a:avLst/>
          </a:prstGeom>
        </p:spPr>
      </p:pic>
      <p:pic>
        <p:nvPicPr>
          <p:cNvPr id="9" name="圖片 8" descr="一張含有 畫畫, 盤 的圖片&#10;&#10;自動產生的描述">
            <a:extLst>
              <a:ext uri="{FF2B5EF4-FFF2-40B4-BE49-F238E27FC236}">
                <a16:creationId xmlns:a16="http://schemas.microsoft.com/office/drawing/2014/main" id="{049A0150-5057-8A47-8D74-D332276F990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4002" y="5072128"/>
            <a:ext cx="1070951" cy="31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87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8108B930-BD36-4CD9-BFFA-CE4EF9BF287A}"/>
              </a:ext>
            </a:extLst>
          </p:cNvPr>
          <p:cNvSpPr/>
          <p:nvPr/>
        </p:nvSpPr>
        <p:spPr>
          <a:xfrm>
            <a:off x="673767" y="4131733"/>
            <a:ext cx="5422233" cy="2379026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8424D816-A6F6-4C5E-A197-8C2C2F90BA38}"/>
              </a:ext>
            </a:extLst>
          </p:cNvPr>
          <p:cNvSpPr/>
          <p:nvPr/>
        </p:nvSpPr>
        <p:spPr>
          <a:xfrm>
            <a:off x="774684" y="4241425"/>
            <a:ext cx="5220399" cy="215964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FD9FEF2-AE47-4429-823B-4D7E9B70DEE1}"/>
              </a:ext>
            </a:extLst>
          </p:cNvPr>
          <p:cNvSpPr/>
          <p:nvPr/>
        </p:nvSpPr>
        <p:spPr>
          <a:xfrm>
            <a:off x="673767" y="1524000"/>
            <a:ext cx="5422233" cy="2525159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7E52F54-FAFF-4B90-B0DD-853DD928E5ED}"/>
              </a:ext>
            </a:extLst>
          </p:cNvPr>
          <p:cNvSpPr/>
          <p:nvPr/>
        </p:nvSpPr>
        <p:spPr>
          <a:xfrm>
            <a:off x="774684" y="1645714"/>
            <a:ext cx="5220399" cy="228173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2B03F29-40ED-45DA-9039-949F837D4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altLang="zh-TW" sz="44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iSCSI </a:t>
            </a:r>
            <a:r>
              <a:rPr lang="en-US" altLang="zh-TW" sz="440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與</a:t>
            </a:r>
            <a:r>
              <a:rPr lang="zh-TW" altLang="en-US" sz="44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44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FC 光纖通道架構比較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FD7FAB9-F81E-43B9-8859-925876AC24A5}"/>
              </a:ext>
            </a:extLst>
          </p:cNvPr>
          <p:cNvSpPr txBox="1"/>
          <p:nvPr/>
        </p:nvSpPr>
        <p:spPr>
          <a:xfrm>
            <a:off x="876682" y="1727428"/>
            <a:ext cx="2253215" cy="2031325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zh-TW" altLang="en-US" sz="18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光纖通道不需透過乙太網路，且在系統中的處理層比 </a:t>
            </a:r>
            <a:r>
              <a:rPr lang="en-US" altLang="zh-TW" sz="18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iSCSI </a:t>
            </a:r>
            <a:r>
              <a:rPr lang="en-US" altLang="zh-TW" sz="1800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較少</a:t>
            </a:r>
            <a:r>
              <a:rPr lang="zh-TW" altLang="en-US" sz="18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，在擴建區塊層級的儲存網路時，用光纖通道可免去網路負擔。</a:t>
            </a:r>
            <a:endParaRPr lang="en-US" altLang="zh-TW" sz="180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CFF8ED4-76C8-4409-9F90-646DA8BE2734}"/>
              </a:ext>
            </a:extLst>
          </p:cNvPr>
          <p:cNvSpPr txBox="1"/>
          <p:nvPr/>
        </p:nvSpPr>
        <p:spPr>
          <a:xfrm>
            <a:off x="7064542" y="6004488"/>
            <a:ext cx="1977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8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iSCSI</a:t>
            </a:r>
            <a:endParaRPr lang="zh-TW" altLang="en-US" sz="18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8FB94C-CBD1-412F-B2F4-C751EC469A71}"/>
              </a:ext>
            </a:extLst>
          </p:cNvPr>
          <p:cNvSpPr txBox="1"/>
          <p:nvPr/>
        </p:nvSpPr>
        <p:spPr>
          <a:xfrm>
            <a:off x="890669" y="4322344"/>
            <a:ext cx="484184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219170" fontAlgn="base"/>
            <a:r>
              <a:rPr 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iSCSI</a:t>
            </a:r>
            <a:r>
              <a:rPr lang="en-US" altLang="zh-TW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zh-TW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需透過乙太網路，擴建區塊層級的儲存網路。</a:t>
            </a:r>
            <a:r>
              <a:rPr lang="zh-TW" altLang="en-US" b="1">
                <a:solidFill>
                  <a:srgbClr val="7030A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(光纖線或是雙絞線)</a:t>
            </a:r>
            <a:endParaRPr lang="en-US" b="1">
              <a:solidFill>
                <a:srgbClr val="7030A0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5" name="Picture 16" descr="A picture containing cable, indoor, table, connector&#10;&#10;Description generated with very high confidence">
            <a:extLst>
              <a:ext uri="{FF2B5EF4-FFF2-40B4-BE49-F238E27FC236}">
                <a16:creationId xmlns:a16="http://schemas.microsoft.com/office/drawing/2014/main" id="{F2C4C0D1-F6D0-4530-9947-F5E31205F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4509" y="1761294"/>
            <a:ext cx="2378002" cy="1777615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8" name="Picture 18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73AF797E-BC40-4428-9399-CBF38E3B91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067" y="5037140"/>
            <a:ext cx="2141830" cy="1246008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8BAB2E83-7492-4BC9-A95D-D86261C4EB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4508" y="5028996"/>
            <a:ext cx="2378002" cy="1262296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4402CBD-6BDB-4F1E-A9E8-270F0AF0C323}"/>
              </a:ext>
            </a:extLst>
          </p:cNvPr>
          <p:cNvSpPr txBox="1"/>
          <p:nvPr/>
        </p:nvSpPr>
        <p:spPr>
          <a:xfrm>
            <a:off x="3363040" y="3538909"/>
            <a:ext cx="236947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rgbClr val="7030A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b="1">
                <a:solidFill>
                  <a:srgbClr val="7030A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光纖線)</a:t>
            </a:r>
            <a:endParaRPr lang="en-US" b="1">
              <a:solidFill>
                <a:srgbClr val="7030A0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DBE4AA80-A3BC-4A7B-8AE3-F5C6D2FA8B39}"/>
              </a:ext>
            </a:extLst>
          </p:cNvPr>
          <p:cNvSpPr/>
          <p:nvPr/>
        </p:nvSpPr>
        <p:spPr>
          <a:xfrm>
            <a:off x="7064542" y="1757920"/>
            <a:ext cx="4105331" cy="663559"/>
          </a:xfrm>
          <a:prstGeom prst="roundRect">
            <a:avLst>
              <a:gd name="adj" fmla="val 16028"/>
            </a:avLst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Operating System/Application</a:t>
            </a:r>
            <a:endParaRPr lang="zh-TW" altLang="zh-TW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B458B41C-42A2-4749-9228-AFD6E04F45DA}"/>
              </a:ext>
            </a:extLst>
          </p:cNvPr>
          <p:cNvSpPr/>
          <p:nvPr/>
        </p:nvSpPr>
        <p:spPr>
          <a:xfrm>
            <a:off x="7064541" y="2469790"/>
            <a:ext cx="4105331" cy="663559"/>
          </a:xfrm>
          <a:prstGeom prst="roundRect">
            <a:avLst>
              <a:gd name="adj" fmla="val 16028"/>
            </a:avLst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SCSI Layer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AF280981-B941-4868-8ECF-F0EBC479C002}"/>
              </a:ext>
            </a:extLst>
          </p:cNvPr>
          <p:cNvSpPr/>
          <p:nvPr/>
        </p:nvSpPr>
        <p:spPr>
          <a:xfrm>
            <a:off x="7064541" y="3181660"/>
            <a:ext cx="1977664" cy="663559"/>
          </a:xfrm>
          <a:prstGeom prst="roundRect">
            <a:avLst>
              <a:gd name="adj" fmla="val 16028"/>
            </a:avLst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SCSI Layer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418772DD-DE81-4439-AE21-1EAE8707AFC4}"/>
              </a:ext>
            </a:extLst>
          </p:cNvPr>
          <p:cNvSpPr/>
          <p:nvPr/>
        </p:nvSpPr>
        <p:spPr>
          <a:xfrm>
            <a:off x="9192208" y="3181660"/>
            <a:ext cx="1977664" cy="663559"/>
          </a:xfrm>
          <a:prstGeom prst="roundRect">
            <a:avLst>
              <a:gd name="adj" fmla="val 16028"/>
            </a:avLst>
          </a:prstGeom>
          <a:blipFill dpi="0"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FCP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CF4F8DCC-90F2-40A7-B425-DB5DE205CA4D}"/>
              </a:ext>
            </a:extLst>
          </p:cNvPr>
          <p:cNvSpPr/>
          <p:nvPr/>
        </p:nvSpPr>
        <p:spPr>
          <a:xfrm>
            <a:off x="7064541" y="3882448"/>
            <a:ext cx="1977664" cy="663559"/>
          </a:xfrm>
          <a:prstGeom prst="roundRect">
            <a:avLst>
              <a:gd name="adj" fmla="val 16028"/>
            </a:avLst>
          </a:prstGeom>
          <a:blipFill dpi="0"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TCP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18793267-F213-4F03-9FDB-0D2C85ED3FEA}"/>
              </a:ext>
            </a:extLst>
          </p:cNvPr>
          <p:cNvSpPr/>
          <p:nvPr/>
        </p:nvSpPr>
        <p:spPr>
          <a:xfrm>
            <a:off x="7064541" y="4583236"/>
            <a:ext cx="1977664" cy="663559"/>
          </a:xfrm>
          <a:prstGeom prst="roundRect">
            <a:avLst>
              <a:gd name="adj" fmla="val 16028"/>
            </a:avLst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IP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4EC8851E-F846-49A0-9AD1-90D6F3A09646}"/>
              </a:ext>
            </a:extLst>
          </p:cNvPr>
          <p:cNvSpPr/>
          <p:nvPr/>
        </p:nvSpPr>
        <p:spPr>
          <a:xfrm>
            <a:off x="7064541" y="5286075"/>
            <a:ext cx="1977664" cy="663559"/>
          </a:xfrm>
          <a:prstGeom prst="roundRect">
            <a:avLst>
              <a:gd name="adj" fmla="val 16028"/>
            </a:avLst>
          </a:prstGeom>
          <a:blipFill dpi="0"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Ethernet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C8E8BA2B-79B3-466A-9A69-774380500D59}"/>
              </a:ext>
            </a:extLst>
          </p:cNvPr>
          <p:cNvSpPr/>
          <p:nvPr/>
        </p:nvSpPr>
        <p:spPr>
          <a:xfrm>
            <a:off x="9192208" y="5286075"/>
            <a:ext cx="1977664" cy="663559"/>
          </a:xfrm>
          <a:prstGeom prst="roundRect">
            <a:avLst>
              <a:gd name="adj" fmla="val 16028"/>
            </a:avLst>
          </a:prstGeom>
          <a:blipFill dpi="0"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FC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1CE6EC5A-F8C8-4218-9685-6E7BC5A9E5CB}"/>
              </a:ext>
            </a:extLst>
          </p:cNvPr>
          <p:cNvSpPr txBox="1"/>
          <p:nvPr/>
        </p:nvSpPr>
        <p:spPr>
          <a:xfrm>
            <a:off x="9176338" y="6004488"/>
            <a:ext cx="206072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800" b="1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光纖通道</a:t>
            </a:r>
            <a:endParaRPr lang="en-US" altLang="zh-TW" sz="18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2" name="箭號: 向下 41">
            <a:extLst>
              <a:ext uri="{FF2B5EF4-FFF2-40B4-BE49-F238E27FC236}">
                <a16:creationId xmlns:a16="http://schemas.microsoft.com/office/drawing/2014/main" id="{E386A7E1-E3B4-4CA7-8FA4-87BB4DE3B5A4}"/>
              </a:ext>
            </a:extLst>
          </p:cNvPr>
          <p:cNvSpPr/>
          <p:nvPr/>
        </p:nvSpPr>
        <p:spPr>
          <a:xfrm>
            <a:off x="9936499" y="3878377"/>
            <a:ext cx="489081" cy="1497724"/>
          </a:xfrm>
          <a:prstGeom prst="downArrow">
            <a:avLst>
              <a:gd name="adj1" fmla="val 55376"/>
              <a:gd name="adj2" fmla="val 62348"/>
            </a:avLst>
          </a:prstGeom>
          <a:gradFill>
            <a:gsLst>
              <a:gs pos="90000">
                <a:srgbClr val="7030A0"/>
              </a:gs>
              <a:gs pos="0">
                <a:srgbClr val="7030A0">
                  <a:alpha val="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18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841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4">
            <a:extLst>
              <a:ext uri="{FF2B5EF4-FFF2-40B4-BE49-F238E27FC236}">
                <a16:creationId xmlns:a16="http://schemas.microsoft.com/office/drawing/2014/main" id="{4ADF9065-EE76-40E4-BFB2-6ACBCD5C8754}"/>
              </a:ext>
            </a:extLst>
          </p:cNvPr>
          <p:cNvSpPr txBox="1"/>
          <p:nvPr/>
        </p:nvSpPr>
        <p:spPr>
          <a:xfrm>
            <a:off x="506295" y="1678907"/>
            <a:ext cx="4584319" cy="104644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訂購料號</a:t>
            </a:r>
            <a:endParaRPr lang="en-US" altLang="zh-CN" sz="16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CN" sz="4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QXP-</a:t>
            </a:r>
            <a:r>
              <a:rPr lang="en-US" altLang="zh-TW" sz="4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32</a:t>
            </a:r>
            <a:r>
              <a:rPr lang="en-US" altLang="zh-CN" sz="4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G2FC</a:t>
            </a:r>
          </a:p>
        </p:txBody>
      </p:sp>
      <p:sp>
        <p:nvSpPr>
          <p:cNvPr id="4" name="直角三角形 3">
            <a:extLst>
              <a:ext uri="{FF2B5EF4-FFF2-40B4-BE49-F238E27FC236}">
                <a16:creationId xmlns:a16="http://schemas.microsoft.com/office/drawing/2014/main" id="{DE012175-F887-41D4-B234-8E3FC022C52D}"/>
              </a:ext>
            </a:extLst>
          </p:cNvPr>
          <p:cNvSpPr/>
          <p:nvPr/>
        </p:nvSpPr>
        <p:spPr>
          <a:xfrm flipH="1" flipV="1">
            <a:off x="7828360" y="1437114"/>
            <a:ext cx="4176214" cy="5236402"/>
          </a:xfrm>
          <a:prstGeom prst="rtTriangle">
            <a:avLst/>
          </a:prstGeom>
          <a:blipFill dpi="0" rotWithShape="1">
            <a:blip r:embed="rId4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D962AC-55CD-8C47-B3C3-D419A7497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QXP-32G2FC </a:t>
            </a: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雙埠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 32Gbps </a:t>
            </a: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光纖通道擴充卡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64B6CD-033D-D34E-84A1-3557F70DD919}"/>
              </a:ext>
            </a:extLst>
          </p:cNvPr>
          <p:cNvSpPr txBox="1"/>
          <p:nvPr/>
        </p:nvSpPr>
        <p:spPr>
          <a:xfrm>
            <a:off x="8671876" y="1595417"/>
            <a:ext cx="3162442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latin typeface="Arial"/>
                <a:ea typeface="Microsoft JhengHei"/>
                <a:cs typeface="Arial"/>
              </a:rPr>
              <a:t>包裝內附適用於各式</a:t>
            </a:r>
            <a:r>
              <a:rPr lang="en-US" altLang="zh-CN" b="1">
                <a:latin typeface="Arial"/>
                <a:ea typeface="Microsoft JhengHei"/>
                <a:cs typeface="Arial"/>
              </a:rPr>
              <a:t> QNAP NAS </a:t>
            </a:r>
            <a:r>
              <a:rPr lang="zh-CN" altLang="en-US" b="1">
                <a:latin typeface="Arial"/>
                <a:ea typeface="Microsoft JhengHei"/>
                <a:cs typeface="Arial"/>
              </a:rPr>
              <a:t>的擋版</a:t>
            </a:r>
            <a:endParaRPr lang="en-US" b="1">
              <a:latin typeface="Arial"/>
              <a:ea typeface="Microsoft JhengHei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CC22C2-B549-9247-AF73-120B49723722}"/>
              </a:ext>
            </a:extLst>
          </p:cNvPr>
          <p:cNvSpPr txBox="1"/>
          <p:nvPr/>
        </p:nvSpPr>
        <p:spPr>
          <a:xfrm>
            <a:off x="1059244" y="5589974"/>
            <a:ext cx="2159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光纖</a:t>
            </a:r>
            <a:r>
              <a:rPr lang="en-US" altLang="zh-CN" sz="14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LC </a:t>
            </a:r>
            <a:r>
              <a:rPr lang="zh-CN" altLang="en-US" sz="14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線材需自行選購</a:t>
            </a:r>
            <a:endParaRPr lang="en-US" altLang="zh-CN" sz="14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02C5CA-E643-9A41-8B1B-393443D00364}"/>
              </a:ext>
            </a:extLst>
          </p:cNvPr>
          <p:cNvSpPr txBox="1"/>
          <p:nvPr/>
        </p:nvSpPr>
        <p:spPr>
          <a:xfrm>
            <a:off x="506295" y="2885152"/>
            <a:ext cx="4427212" cy="235147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/>
            <a:r>
              <a:rPr lang="en-US" altLang="zh-CN" sz="2000" b="1">
                <a:solidFill>
                  <a:srgbClr val="7030A0"/>
                </a:solidFill>
                <a:latin typeface="Arial"/>
                <a:ea typeface="Microsoft JhengHei"/>
                <a:cs typeface="Arial"/>
              </a:rPr>
              <a:t>2 x 32Gbps FC </a:t>
            </a:r>
            <a:r>
              <a:rPr lang="zh-CN" altLang="en-US" sz="2000" b="1">
                <a:solidFill>
                  <a:srgbClr val="7030A0"/>
                </a:solidFill>
                <a:latin typeface="Arial"/>
                <a:ea typeface="Microsoft JhengHei"/>
                <a:cs typeface="Arial"/>
              </a:rPr>
              <a:t>埠</a:t>
            </a:r>
            <a:endParaRPr lang="en-US" altLang="zh-CN" sz="2000" b="1">
              <a:solidFill>
                <a:srgbClr val="7030A0"/>
              </a:solidFill>
              <a:latin typeface="Arial"/>
              <a:ea typeface="Microsoft JhengHei"/>
              <a:cs typeface="Arial"/>
            </a:endParaRPr>
          </a:p>
          <a:p>
            <a:pPr marL="177800" indent="-1778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>
                <a:latin typeface="Arial"/>
                <a:ea typeface="Microsoft JhengHei"/>
                <a:cs typeface="Arial"/>
              </a:rPr>
              <a:t>Gen 6 </a:t>
            </a:r>
            <a:r>
              <a:rPr lang="zh-CN" altLang="en-US" sz="1600">
                <a:latin typeface="Arial"/>
                <a:ea typeface="Microsoft JhengHei"/>
                <a:cs typeface="Arial"/>
              </a:rPr>
              <a:t>第六代光纖通道擴充卡，相容</a:t>
            </a:r>
            <a:r>
              <a:rPr lang="en-US" altLang="zh-CN" sz="1600">
                <a:latin typeface="Arial"/>
                <a:ea typeface="Microsoft JhengHei"/>
                <a:cs typeface="Arial"/>
              </a:rPr>
              <a:t> 32Gbps/16Gbps/8Gbps</a:t>
            </a:r>
            <a:endParaRPr lang="en-US" altLang="zh-CN" sz="16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177800" indent="-1778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zh-TW" altLang="en-US" sz="1600">
                <a:latin typeface="Arial"/>
                <a:ea typeface="Microsoft JhengHei"/>
                <a:cs typeface="Arial"/>
              </a:rPr>
              <a:t>半高型 </a:t>
            </a:r>
            <a:r>
              <a:rPr lang="en-US" sz="1600">
                <a:latin typeface="Arial"/>
                <a:ea typeface="Microsoft JhengHei"/>
                <a:cs typeface="Arial"/>
              </a:rPr>
              <a:t>10.68 x 6.89 cm (4.20 x 2.71 inches)</a:t>
            </a:r>
            <a:r>
              <a:rPr lang="en-US" altLang="zh-CN" sz="1600">
                <a:latin typeface="Arial"/>
                <a:ea typeface="Microsoft JhengHei"/>
                <a:cs typeface="Arial"/>
              </a:rPr>
              <a:t> </a:t>
            </a:r>
            <a:endParaRPr lang="en-US" altLang="zh-CN" sz="16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177800" indent="-1778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zh-CN" altLang="en-US" sz="1600">
                <a:latin typeface="Arial"/>
                <a:ea typeface="Microsoft JhengHei"/>
                <a:cs typeface="Arial"/>
              </a:rPr>
              <a:t>隨附</a:t>
            </a:r>
            <a:r>
              <a:rPr lang="en-US" altLang="zh-CN" sz="1600">
                <a:latin typeface="Arial"/>
                <a:ea typeface="Microsoft JhengHei"/>
                <a:cs typeface="Arial"/>
              </a:rPr>
              <a:t> 2 x 32Gbps SFP+</a:t>
            </a:r>
            <a:r>
              <a:rPr lang="zh-TW" altLang="en-US" sz="1600">
                <a:latin typeface="Arial"/>
                <a:ea typeface="Microsoft JhengHei"/>
                <a:cs typeface="Arial"/>
              </a:rPr>
              <a:t> </a:t>
            </a:r>
            <a:r>
              <a:rPr lang="zh-CN" altLang="en-US" sz="1600">
                <a:latin typeface="Arial"/>
                <a:ea typeface="Microsoft JhengHei"/>
                <a:cs typeface="Arial"/>
              </a:rPr>
              <a:t>短距離多模光纖模組轉換器</a:t>
            </a:r>
            <a:endParaRPr lang="en-US" altLang="zh-CN" sz="16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177800" indent="-1778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zh-CN" altLang="en-US" sz="1600">
                <a:latin typeface="Arial"/>
                <a:ea typeface="Microsoft JhengHei"/>
                <a:cs typeface="Arial"/>
              </a:rPr>
              <a:t>不支援非</a:t>
            </a:r>
            <a:r>
              <a:rPr lang="en-US" altLang="zh-CN" sz="1600">
                <a:latin typeface="Arial"/>
                <a:ea typeface="Microsoft JhengHei"/>
                <a:cs typeface="Arial"/>
              </a:rPr>
              <a:t> QNAP NAS QTS </a:t>
            </a:r>
            <a:r>
              <a:rPr lang="zh-CN" altLang="en-US" sz="1600">
                <a:latin typeface="Arial"/>
                <a:ea typeface="Microsoft JhengHei"/>
                <a:cs typeface="Arial"/>
              </a:rPr>
              <a:t>與</a:t>
            </a:r>
            <a:r>
              <a:rPr lang="en-US" altLang="zh-CN" sz="1600">
                <a:latin typeface="Arial"/>
                <a:ea typeface="Microsoft JhengHei"/>
                <a:cs typeface="Arial"/>
              </a:rPr>
              <a:t> QuTS Hero </a:t>
            </a:r>
            <a:r>
              <a:rPr lang="zh-CN" altLang="en-US" sz="1600">
                <a:latin typeface="Arial"/>
                <a:ea typeface="Microsoft JhengHei"/>
                <a:cs typeface="Arial"/>
              </a:rPr>
              <a:t>的作業系統例如</a:t>
            </a:r>
            <a:r>
              <a:rPr lang="en-US" altLang="zh-CN" sz="1600">
                <a:latin typeface="Arial"/>
                <a:ea typeface="Microsoft JhengHei"/>
                <a:cs typeface="Arial"/>
              </a:rPr>
              <a:t> Windows </a:t>
            </a:r>
            <a:r>
              <a:rPr lang="zh-CN" altLang="en-US" sz="1600">
                <a:latin typeface="Arial"/>
                <a:ea typeface="Microsoft JhengHei"/>
                <a:cs typeface="Arial"/>
              </a:rPr>
              <a:t>與</a:t>
            </a:r>
            <a:r>
              <a:rPr lang="en-US" altLang="zh-CN" sz="1600">
                <a:latin typeface="Arial"/>
                <a:ea typeface="Microsoft JhengHei"/>
                <a:cs typeface="Arial"/>
              </a:rPr>
              <a:t> Linux</a:t>
            </a:r>
          </a:p>
        </p:txBody>
      </p:sp>
      <p:pic>
        <p:nvPicPr>
          <p:cNvPr id="10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22411271-9870-4143-9F6B-D31DC390F6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5" r="64457"/>
          <a:stretch/>
        </p:blipFill>
        <p:spPr>
          <a:xfrm>
            <a:off x="10253097" y="2398148"/>
            <a:ext cx="1295333" cy="302273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9FA624DC-20C5-4B1D-8C96-02B9DF0528E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6392" y="5879620"/>
            <a:ext cx="5284033" cy="526248"/>
          </a:xfrm>
          <a:prstGeom prst="rect">
            <a:avLst/>
          </a:prstGeom>
        </p:spPr>
      </p:pic>
      <p:pic>
        <p:nvPicPr>
          <p:cNvPr id="18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01D750C0-AB2E-42F5-9C5A-53DB4D5333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290" t="24768" r="9630" b="1379"/>
          <a:stretch/>
        </p:blipFill>
        <p:spPr>
          <a:xfrm>
            <a:off x="5489897" y="1918583"/>
            <a:ext cx="4959056" cy="4156553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0636D7FB-7719-46B8-8922-71260FF59C3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703" y="5534384"/>
            <a:ext cx="426106" cy="38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23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4">
            <a:extLst>
              <a:ext uri="{FF2B5EF4-FFF2-40B4-BE49-F238E27FC236}">
                <a16:creationId xmlns:a16="http://schemas.microsoft.com/office/drawing/2014/main" id="{AD2D91F4-8E8E-4048-806B-4378E9B4C31B}"/>
              </a:ext>
            </a:extLst>
          </p:cNvPr>
          <p:cNvSpPr txBox="1"/>
          <p:nvPr/>
        </p:nvSpPr>
        <p:spPr>
          <a:xfrm>
            <a:off x="506295" y="1649199"/>
            <a:ext cx="4584319" cy="104644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訂購料號</a:t>
            </a:r>
            <a:endParaRPr lang="en-US" altLang="zh-CN" sz="16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CN" sz="4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QXP-</a:t>
            </a:r>
            <a:r>
              <a:rPr lang="en-US" altLang="zh-TW" sz="4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16</a:t>
            </a:r>
            <a:r>
              <a:rPr lang="en-US" altLang="zh-CN" sz="4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G2FC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34D5A7BD-80D2-4496-AD43-CC9E7801552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6392" y="5879620"/>
            <a:ext cx="5284033" cy="5262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D962AC-55CD-8C47-B3C3-D419A7497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QXP-16G2FC </a:t>
            </a: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雙埠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 16Gbps </a:t>
            </a: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光纖通道擴充卡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02C5CA-E643-9A41-8B1B-393443D00364}"/>
              </a:ext>
            </a:extLst>
          </p:cNvPr>
          <p:cNvSpPr txBox="1"/>
          <p:nvPr/>
        </p:nvSpPr>
        <p:spPr>
          <a:xfrm>
            <a:off x="506294" y="2855444"/>
            <a:ext cx="4405947" cy="24380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/>
            <a:r>
              <a:rPr lang="en-US" altLang="zh-CN" sz="2000" b="1">
                <a:solidFill>
                  <a:srgbClr val="7030A0"/>
                </a:solidFill>
                <a:latin typeface="Arial"/>
                <a:ea typeface="Microsoft JhengHei"/>
                <a:cs typeface="Arial"/>
              </a:rPr>
              <a:t>2 x 16Gbps FC </a:t>
            </a:r>
            <a:r>
              <a:rPr lang="zh-CN" altLang="en-US" sz="2000" b="1">
                <a:solidFill>
                  <a:srgbClr val="7030A0"/>
                </a:solidFill>
                <a:latin typeface="Arial"/>
                <a:ea typeface="Microsoft JhengHei"/>
                <a:cs typeface="Arial"/>
              </a:rPr>
              <a:t>埠</a:t>
            </a:r>
            <a:endParaRPr lang="en-US" altLang="zh-CN" sz="2000" b="1">
              <a:solidFill>
                <a:srgbClr val="7030A0"/>
              </a:solidFill>
              <a:latin typeface="Arial"/>
              <a:ea typeface="Microsoft JhengHei"/>
              <a:cs typeface="Arial"/>
            </a:endParaRP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CN" sz="1600">
                <a:latin typeface="Arial"/>
                <a:ea typeface="Microsoft JhengHei"/>
                <a:cs typeface="Arial"/>
              </a:rPr>
              <a:t>Enhanced Gen 5 </a:t>
            </a:r>
            <a:r>
              <a:rPr lang="en-US" altLang="zh-CN" sz="1600" err="1">
                <a:latin typeface="Arial"/>
                <a:ea typeface="Microsoft JhengHei"/>
                <a:cs typeface="Arial"/>
              </a:rPr>
              <a:t>強化型</a:t>
            </a:r>
            <a:r>
              <a:rPr lang="zh-CN" altLang="en-US" sz="1600">
                <a:latin typeface="Arial"/>
                <a:ea typeface="Microsoft JhengHei"/>
                <a:cs typeface="Arial"/>
              </a:rPr>
              <a:t>第五代光纖通道擴充卡，相容</a:t>
            </a:r>
            <a:r>
              <a:rPr lang="en-US" altLang="zh-CN" sz="1600">
                <a:latin typeface="Arial"/>
                <a:ea typeface="Microsoft JhengHei"/>
                <a:cs typeface="Arial"/>
              </a:rPr>
              <a:t> 16Gbps/8Gbps/4Gbps</a:t>
            </a: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zh-TW" altLang="en-US" sz="1600">
                <a:latin typeface="Arial"/>
                <a:ea typeface="Microsoft JhengHei"/>
                <a:cs typeface="Arial"/>
              </a:rPr>
              <a:t>半高型 </a:t>
            </a:r>
            <a:r>
              <a:rPr lang="en-US" altLang="zh-TW" sz="1600">
                <a:latin typeface="Arial"/>
                <a:ea typeface="Microsoft JhengHei"/>
                <a:cs typeface="Arial"/>
              </a:rPr>
              <a:t>10.68 x 6.89 cm (4.20 x 2.71 inches)</a:t>
            </a:r>
            <a:r>
              <a:rPr lang="en-US" altLang="zh-CN" sz="1600">
                <a:latin typeface="Arial"/>
                <a:ea typeface="Microsoft JhengHei"/>
                <a:cs typeface="Arial"/>
              </a:rPr>
              <a:t> </a:t>
            </a:r>
            <a:endParaRPr lang="en-US" altLang="zh-CN" sz="16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zh-CN" altLang="en-US" sz="1600">
                <a:latin typeface="Arial"/>
                <a:ea typeface="Microsoft JhengHei"/>
                <a:cs typeface="Arial"/>
              </a:rPr>
              <a:t>隨附</a:t>
            </a:r>
            <a:r>
              <a:rPr lang="en-US" altLang="zh-CN" sz="1600">
                <a:latin typeface="Arial"/>
                <a:ea typeface="Microsoft JhengHei"/>
                <a:cs typeface="Arial"/>
              </a:rPr>
              <a:t> 2 x 16Gbps SFP+ </a:t>
            </a:r>
            <a:r>
              <a:rPr lang="zh-CN" altLang="en-US" sz="1600">
                <a:latin typeface="Arial"/>
                <a:ea typeface="Microsoft JhengHei"/>
                <a:cs typeface="Arial"/>
              </a:rPr>
              <a:t>短距離多模光纖模組轉換器</a:t>
            </a:r>
            <a:endParaRPr lang="en-US" altLang="zh-CN" sz="1600">
              <a:latin typeface="Arial"/>
              <a:ea typeface="Microsoft JhengHei"/>
              <a:cs typeface="Arial"/>
            </a:endParaRP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zh-CN" altLang="en-US" sz="1600">
                <a:latin typeface="Arial"/>
                <a:ea typeface="Microsoft JhengHei"/>
                <a:cs typeface="Arial"/>
              </a:rPr>
              <a:t>不支援非</a:t>
            </a:r>
            <a:r>
              <a:rPr lang="en-US" altLang="zh-CN" sz="1600">
                <a:latin typeface="Arial"/>
                <a:ea typeface="Microsoft JhengHei"/>
                <a:cs typeface="Arial"/>
              </a:rPr>
              <a:t> QNAP NAS QTS </a:t>
            </a:r>
            <a:r>
              <a:rPr lang="zh-CN" altLang="en-US" sz="1600">
                <a:latin typeface="Arial"/>
                <a:ea typeface="Microsoft JhengHei"/>
                <a:cs typeface="Arial"/>
              </a:rPr>
              <a:t>與</a:t>
            </a:r>
            <a:r>
              <a:rPr lang="en-US" altLang="zh-CN" sz="1600">
                <a:latin typeface="Arial"/>
                <a:ea typeface="Microsoft JhengHei"/>
                <a:cs typeface="Arial"/>
              </a:rPr>
              <a:t> QuTS Hero </a:t>
            </a:r>
            <a:r>
              <a:rPr lang="zh-CN" altLang="en-US" sz="1600">
                <a:latin typeface="Arial"/>
                <a:ea typeface="Microsoft JhengHei"/>
                <a:cs typeface="Arial"/>
              </a:rPr>
              <a:t>的作業系統例如</a:t>
            </a:r>
            <a:r>
              <a:rPr lang="en-US" altLang="zh-CN" sz="1600">
                <a:latin typeface="Arial"/>
                <a:ea typeface="Microsoft JhengHei"/>
                <a:cs typeface="Arial"/>
              </a:rPr>
              <a:t> Windows </a:t>
            </a:r>
            <a:r>
              <a:rPr lang="zh-CN" altLang="en-US" sz="1600">
                <a:latin typeface="Arial"/>
                <a:ea typeface="Microsoft JhengHei"/>
                <a:cs typeface="Arial"/>
              </a:rPr>
              <a:t>與</a:t>
            </a:r>
            <a:r>
              <a:rPr lang="en-US" altLang="zh-CN" sz="1600">
                <a:latin typeface="Arial"/>
                <a:ea typeface="Microsoft JhengHei"/>
                <a:cs typeface="Arial"/>
              </a:rPr>
              <a:t> Linux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170E0562-5356-4F88-925A-9660357282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703" y="5646678"/>
            <a:ext cx="426106" cy="3881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7176E0-32EF-D64F-8A14-27A338C8F2D1}"/>
              </a:ext>
            </a:extLst>
          </p:cNvPr>
          <p:cNvSpPr txBox="1"/>
          <p:nvPr/>
        </p:nvSpPr>
        <p:spPr>
          <a:xfrm>
            <a:off x="1059244" y="5702268"/>
            <a:ext cx="2159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光纖</a:t>
            </a:r>
            <a:r>
              <a:rPr lang="en-US" altLang="zh-CN" sz="14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LC </a:t>
            </a:r>
            <a:r>
              <a:rPr lang="zh-CN" altLang="en-US" sz="14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線材需自行選購</a:t>
            </a:r>
            <a:endParaRPr lang="en-US" altLang="zh-CN" sz="14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直角三角形 15">
            <a:extLst>
              <a:ext uri="{FF2B5EF4-FFF2-40B4-BE49-F238E27FC236}">
                <a16:creationId xmlns:a16="http://schemas.microsoft.com/office/drawing/2014/main" id="{124FA745-BD3B-4096-864B-427005A5434C}"/>
              </a:ext>
            </a:extLst>
          </p:cNvPr>
          <p:cNvSpPr/>
          <p:nvPr/>
        </p:nvSpPr>
        <p:spPr>
          <a:xfrm flipH="1" flipV="1">
            <a:off x="7828360" y="1437114"/>
            <a:ext cx="4176214" cy="5236402"/>
          </a:xfrm>
          <a:prstGeom prst="rtTriangle">
            <a:avLst/>
          </a:prstGeom>
          <a:blipFill dpi="0" rotWithShape="1">
            <a:blip r:embed="rId5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B7FA567F-38E0-4C90-A64C-3E022325EA66}"/>
              </a:ext>
            </a:extLst>
          </p:cNvPr>
          <p:cNvSpPr txBox="1"/>
          <p:nvPr/>
        </p:nvSpPr>
        <p:spPr>
          <a:xfrm>
            <a:off x="8671876" y="1595417"/>
            <a:ext cx="3162442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latin typeface="Arial"/>
                <a:ea typeface="Microsoft JhengHei"/>
                <a:cs typeface="Arial"/>
              </a:rPr>
              <a:t>包裝內附適用於各式</a:t>
            </a:r>
            <a:r>
              <a:rPr lang="en-US" altLang="zh-CN" b="1">
                <a:latin typeface="Arial"/>
                <a:ea typeface="Microsoft JhengHei"/>
                <a:cs typeface="Arial"/>
              </a:rPr>
              <a:t> QNAP NAS </a:t>
            </a:r>
            <a:r>
              <a:rPr lang="zh-CN" altLang="en-US" b="1">
                <a:latin typeface="Arial"/>
                <a:ea typeface="Microsoft JhengHei"/>
                <a:cs typeface="Arial"/>
              </a:rPr>
              <a:t>的擋版</a:t>
            </a:r>
            <a:endParaRPr lang="en-US" b="1">
              <a:latin typeface="Arial"/>
              <a:ea typeface="Microsoft JhengHei"/>
              <a:cs typeface="Arial"/>
            </a:endParaRPr>
          </a:p>
        </p:txBody>
      </p:sp>
      <p:pic>
        <p:nvPicPr>
          <p:cNvPr id="18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F36C2C5C-BFAD-43B4-AE07-1F0EB826EB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5" r="64457"/>
          <a:stretch/>
        </p:blipFill>
        <p:spPr>
          <a:xfrm>
            <a:off x="10253097" y="2398148"/>
            <a:ext cx="1295333" cy="302273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9BEA8593-14D2-4172-A72A-6D147DCA04D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290" t="24768" r="9630" b="1379"/>
          <a:stretch/>
        </p:blipFill>
        <p:spPr>
          <a:xfrm>
            <a:off x="5489897" y="1918583"/>
            <a:ext cx="4959056" cy="415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07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962AC-55CD-8C47-B3C3-D419A7497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67" y="350865"/>
            <a:ext cx="10888580" cy="978322"/>
          </a:xfrm>
        </p:spPr>
        <p:txBody>
          <a:bodyPr/>
          <a:lstStyle/>
          <a:p>
            <a:r>
              <a:rPr lang="zh-CN" altLang="en-US">
                <a:latin typeface="Arial"/>
                <a:ea typeface="微軟正黑體"/>
                <a:cs typeface="Arial"/>
              </a:rPr>
              <a:t>更換擴充卡擋板以配合不同</a:t>
            </a:r>
            <a:r>
              <a:rPr lang="en-US" altLang="zh-CN">
                <a:latin typeface="Arial"/>
                <a:ea typeface="微軟正黑體"/>
                <a:cs typeface="Arial"/>
              </a:rPr>
              <a:t> QNAP NAS</a:t>
            </a:r>
            <a:endParaRPr lang="zh-CN" altLang="en-US">
              <a:latin typeface="Arial"/>
              <a:ea typeface="微軟正黑體"/>
              <a:cs typeface="Arial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5062CE3E-1A2C-46A3-8C60-80DB94698E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417" y="1482206"/>
            <a:ext cx="3349636" cy="2144651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2045CD40-6B6D-47D2-85BD-C45AAC9B02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5078" y="1385032"/>
            <a:ext cx="4211919" cy="2360223"/>
          </a:xfrm>
          <a:prstGeom prst="rect">
            <a:avLst/>
          </a:prstGeom>
        </p:spPr>
      </p:pic>
      <p:pic>
        <p:nvPicPr>
          <p:cNvPr id="18" name="圖片 17" descr="一張含有 標誌, 文字 的圖片&#10;&#10;自動產生的描述">
            <a:extLst>
              <a:ext uri="{FF2B5EF4-FFF2-40B4-BE49-F238E27FC236}">
                <a16:creationId xmlns:a16="http://schemas.microsoft.com/office/drawing/2014/main" id="{80478A19-5BCA-4BDC-8D53-82E7843318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517" y="1472239"/>
            <a:ext cx="3134066" cy="2166762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77F67266-BDDD-49D2-86B5-F5224D98FC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4052" y="3936139"/>
            <a:ext cx="5068674" cy="2857693"/>
          </a:xfrm>
          <a:prstGeom prst="rect">
            <a:avLst/>
          </a:prstGeom>
        </p:spPr>
      </p:pic>
      <p:sp>
        <p:nvSpPr>
          <p:cNvPr id="21" name="箭號: 向下 20">
            <a:extLst>
              <a:ext uri="{FF2B5EF4-FFF2-40B4-BE49-F238E27FC236}">
                <a16:creationId xmlns:a16="http://schemas.microsoft.com/office/drawing/2014/main" id="{BB86ABE7-B62D-4119-917B-BDD478BD0AC4}"/>
              </a:ext>
            </a:extLst>
          </p:cNvPr>
          <p:cNvSpPr/>
          <p:nvPr/>
        </p:nvSpPr>
        <p:spPr>
          <a:xfrm rot="16200000">
            <a:off x="3699512" y="1991259"/>
            <a:ext cx="489081" cy="987995"/>
          </a:xfrm>
          <a:prstGeom prst="downArrow">
            <a:avLst>
              <a:gd name="adj1" fmla="val 55376"/>
              <a:gd name="adj2" fmla="val 62348"/>
            </a:avLst>
          </a:prstGeom>
          <a:gradFill>
            <a:gsLst>
              <a:gs pos="90000">
                <a:srgbClr val="7030A0"/>
              </a:gs>
              <a:gs pos="0">
                <a:srgbClr val="00CCFF">
                  <a:alpha val="38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1800"/>
          </a:p>
        </p:txBody>
      </p: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D6263626-7C58-4236-921B-620F0CAE3624}"/>
              </a:ext>
            </a:extLst>
          </p:cNvPr>
          <p:cNvCxnSpPr>
            <a:cxnSpLocks/>
          </p:cNvCxnSpPr>
          <p:nvPr/>
        </p:nvCxnSpPr>
        <p:spPr>
          <a:xfrm>
            <a:off x="583840" y="3837439"/>
            <a:ext cx="11013743" cy="0"/>
          </a:xfrm>
          <a:prstGeom prst="line">
            <a:avLst/>
          </a:prstGeom>
          <a:ln w="28575">
            <a:solidFill>
              <a:schemeClr val="bg1">
                <a:lumMod val="50000"/>
                <a:alpha val="41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箭號: 向下 11">
            <a:extLst>
              <a:ext uri="{FF2B5EF4-FFF2-40B4-BE49-F238E27FC236}">
                <a16:creationId xmlns:a16="http://schemas.microsoft.com/office/drawing/2014/main" id="{EE54060C-B5A8-4562-A31D-AF0178C65E18}"/>
              </a:ext>
            </a:extLst>
          </p:cNvPr>
          <p:cNvSpPr/>
          <p:nvPr/>
        </p:nvSpPr>
        <p:spPr>
          <a:xfrm rot="16200000">
            <a:off x="7549617" y="1991259"/>
            <a:ext cx="489081" cy="987995"/>
          </a:xfrm>
          <a:prstGeom prst="downArrow">
            <a:avLst>
              <a:gd name="adj1" fmla="val 55376"/>
              <a:gd name="adj2" fmla="val 62348"/>
            </a:avLst>
          </a:prstGeom>
          <a:gradFill>
            <a:gsLst>
              <a:gs pos="90000">
                <a:srgbClr val="7030A0"/>
              </a:gs>
              <a:gs pos="0">
                <a:srgbClr val="00CCFF">
                  <a:alpha val="38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1800"/>
          </a:p>
        </p:txBody>
      </p:sp>
      <p:sp>
        <p:nvSpPr>
          <p:cNvPr id="14" name="箭號: 向下 13">
            <a:extLst>
              <a:ext uri="{FF2B5EF4-FFF2-40B4-BE49-F238E27FC236}">
                <a16:creationId xmlns:a16="http://schemas.microsoft.com/office/drawing/2014/main" id="{CB09011A-D457-45ED-BF5A-E19CBC988B59}"/>
              </a:ext>
            </a:extLst>
          </p:cNvPr>
          <p:cNvSpPr/>
          <p:nvPr/>
        </p:nvSpPr>
        <p:spPr>
          <a:xfrm rot="16200000">
            <a:off x="3699512" y="4606122"/>
            <a:ext cx="489081" cy="987995"/>
          </a:xfrm>
          <a:prstGeom prst="downArrow">
            <a:avLst>
              <a:gd name="adj1" fmla="val 55376"/>
              <a:gd name="adj2" fmla="val 62348"/>
            </a:avLst>
          </a:prstGeom>
          <a:gradFill>
            <a:gsLst>
              <a:gs pos="90000">
                <a:srgbClr val="7030A0"/>
              </a:gs>
              <a:gs pos="0">
                <a:srgbClr val="00CCFF">
                  <a:alpha val="38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1800"/>
          </a:p>
        </p:txBody>
      </p:sp>
    </p:spTree>
    <p:extLst>
      <p:ext uri="{BB962C8B-B14F-4D97-AF65-F5344CB8AC3E}">
        <p14:creationId xmlns:p14="http://schemas.microsoft.com/office/powerpoint/2010/main" val="2025096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28003EEF-6082-4772-AD18-995195FEDF0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412" y="5814683"/>
            <a:ext cx="5284033" cy="5262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D962AC-55CD-8C47-B3C3-D419A7497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Arial"/>
                <a:ea typeface="微軟正黑體"/>
                <a:cs typeface="Arial"/>
              </a:rPr>
              <a:t>LED </a:t>
            </a:r>
            <a:r>
              <a:rPr lang="zh-CN" altLang="en-US">
                <a:latin typeface="Arial"/>
                <a:ea typeface="微軟正黑體"/>
                <a:cs typeface="Arial"/>
              </a:rPr>
              <a:t>燈號狀態顯示，隨時掌握狀況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circuit board&#10;&#10;Description automatically generated">
            <a:extLst>
              <a:ext uri="{FF2B5EF4-FFF2-40B4-BE49-F238E27FC236}">
                <a16:creationId xmlns:a16="http://schemas.microsoft.com/office/drawing/2014/main" id="{9AB94A57-8D28-DD45-9565-81D2E3375F6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5327" y="1555845"/>
            <a:ext cx="7480556" cy="4676179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0C6CC30C-C11D-44D4-917E-2A0273420B97}"/>
              </a:ext>
            </a:extLst>
          </p:cNvPr>
          <p:cNvGrpSpPr/>
          <p:nvPr/>
        </p:nvGrpSpPr>
        <p:grpSpPr>
          <a:xfrm>
            <a:off x="1356279" y="3047491"/>
            <a:ext cx="1154601" cy="184542"/>
            <a:chOff x="1940118" y="2721720"/>
            <a:chExt cx="1154601" cy="184542"/>
          </a:xfrm>
        </p:grpSpPr>
        <p:sp>
          <p:nvSpPr>
            <p:cNvPr id="4" name="橢圓 3">
              <a:extLst>
                <a:ext uri="{FF2B5EF4-FFF2-40B4-BE49-F238E27FC236}">
                  <a16:creationId xmlns:a16="http://schemas.microsoft.com/office/drawing/2014/main" id="{4246BD9A-A1C6-4343-8C3F-4373605906DB}"/>
                </a:ext>
              </a:extLst>
            </p:cNvPr>
            <p:cNvSpPr/>
            <p:nvPr/>
          </p:nvSpPr>
          <p:spPr>
            <a:xfrm>
              <a:off x="2910177" y="2721720"/>
              <a:ext cx="184542" cy="184542"/>
            </a:xfrm>
            <a:prstGeom prst="ellipse">
              <a:avLst/>
            </a:prstGeom>
            <a:gradFill>
              <a:gsLst>
                <a:gs pos="100000">
                  <a:srgbClr val="FFC000"/>
                </a:gs>
                <a:gs pos="0">
                  <a:srgbClr val="C00000"/>
                </a:gs>
              </a:gsLst>
              <a:lin ang="16200000" scaled="0"/>
            </a:gra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3A6BFF23-1FCA-4E94-A2B2-911BD31EDDD0}"/>
                </a:ext>
              </a:extLst>
            </p:cNvPr>
            <p:cNvCxnSpPr>
              <a:stCxn id="4" idx="2"/>
            </p:cNvCxnSpPr>
            <p:nvPr/>
          </p:nvCxnSpPr>
          <p:spPr>
            <a:xfrm flipH="1">
              <a:off x="1940118" y="2813991"/>
              <a:ext cx="970059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7AB314E-544A-4CAD-B878-ADC0FD633AA2}"/>
              </a:ext>
            </a:extLst>
          </p:cNvPr>
          <p:cNvSpPr txBox="1"/>
          <p:nvPr/>
        </p:nvSpPr>
        <p:spPr>
          <a:xfrm>
            <a:off x="521947" y="2952013"/>
            <a:ext cx="834332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 2</a:t>
            </a:r>
            <a:endParaRPr lang="zh-TW" altLang="en-US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8" name="表格 27">
            <a:extLst>
              <a:ext uri="{FF2B5EF4-FFF2-40B4-BE49-F238E27FC236}">
                <a16:creationId xmlns:a16="http://schemas.microsoft.com/office/drawing/2014/main" id="{D07D7BDF-F6AE-4ED2-8362-2414BDCBCF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3820077"/>
              </p:ext>
            </p:extLst>
          </p:nvPr>
        </p:nvGraphicFramePr>
        <p:xfrm>
          <a:off x="6151209" y="2295085"/>
          <a:ext cx="5518844" cy="3179622"/>
        </p:xfrm>
        <a:graphic>
          <a:graphicData uri="http://schemas.openxmlformats.org/drawingml/2006/table">
            <a:tbl>
              <a:tblPr/>
              <a:tblGrid>
                <a:gridCol w="1705022">
                  <a:extLst>
                    <a:ext uri="{9D8B030D-6E8A-4147-A177-3AD203B41FA5}">
                      <a16:colId xmlns:a16="http://schemas.microsoft.com/office/drawing/2014/main" val="1447189910"/>
                    </a:ext>
                  </a:extLst>
                </a:gridCol>
                <a:gridCol w="1878611">
                  <a:extLst>
                    <a:ext uri="{9D8B030D-6E8A-4147-A177-3AD203B41FA5}">
                      <a16:colId xmlns:a16="http://schemas.microsoft.com/office/drawing/2014/main" val="1371996879"/>
                    </a:ext>
                  </a:extLst>
                </a:gridCol>
                <a:gridCol w="1935211">
                  <a:extLst>
                    <a:ext uri="{9D8B030D-6E8A-4147-A177-3AD203B41FA5}">
                      <a16:colId xmlns:a16="http://schemas.microsoft.com/office/drawing/2014/main" val="3195208171"/>
                    </a:ext>
                  </a:extLst>
                </a:gridCol>
              </a:tblGrid>
              <a:tr h="716135">
                <a:tc>
                  <a:txBody>
                    <a:bodyPr/>
                    <a:lstStyle/>
                    <a:p>
                      <a:pPr rtl="0" fontAlgn="b"/>
                      <a:endParaRPr lang="zh-TW" altLang="en-U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LED 1 (</a:t>
                      </a:r>
                      <a:r>
                        <a:rPr lang="zh-CN" altLang="en-US" sz="2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綠</a:t>
                      </a:r>
                      <a:r>
                        <a:rPr lang="en-US" altLang="zh-CN" sz="2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LED 2(</a:t>
                      </a:r>
                      <a:r>
                        <a:rPr lang="zh-CN" altLang="en-US" sz="2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綠</a:t>
                      </a:r>
                      <a:r>
                        <a:rPr lang="en-US" altLang="zh-CN" sz="2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</a:t>
                      </a:r>
                      <a:r>
                        <a:rPr lang="zh-CN" altLang="en-US" sz="2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橘</a:t>
                      </a:r>
                      <a:r>
                        <a:rPr lang="en-US" altLang="zh-CN" sz="2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altLang="zh-TW" sz="20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55837295"/>
                  </a:ext>
                </a:extLst>
              </a:tr>
              <a:tr h="358068">
                <a:tc>
                  <a:txBody>
                    <a:bodyPr/>
                    <a:lstStyle/>
                    <a:p>
                      <a:r>
                        <a:rPr lang="zh-CN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高速連線</a:t>
                      </a:r>
                      <a:endParaRPr lang="en-US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綠</a:t>
                      </a:r>
                      <a:r>
                        <a:rPr lang="en-US" altLang="zh-CN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/</a:t>
                      </a:r>
                      <a:r>
                        <a:rPr lang="zh-CN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閃爍</a:t>
                      </a:r>
                      <a:r>
                        <a:rPr lang="en-US" altLang="zh-CN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*</a:t>
                      </a:r>
                      <a:endParaRPr lang="en-US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關閉</a:t>
                      </a:r>
                      <a:endParaRPr lang="en-US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857034"/>
                  </a:ext>
                </a:extLst>
              </a:tr>
              <a:tr h="358068">
                <a:tc>
                  <a:txBody>
                    <a:bodyPr/>
                    <a:lstStyle/>
                    <a:p>
                      <a:r>
                        <a:rPr lang="zh-CN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中速連線</a:t>
                      </a:r>
                      <a:endParaRPr lang="en-US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關閉</a:t>
                      </a:r>
                      <a:endParaRPr lang="en-US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綠</a:t>
                      </a:r>
                      <a:r>
                        <a: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zh-CN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閃爍</a:t>
                      </a:r>
                      <a:r>
                        <a:rPr lang="en-US" altLang="zh-CN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*</a:t>
                      </a:r>
                      <a:endParaRPr lang="en-US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040590"/>
                  </a:ext>
                </a:extLst>
              </a:tr>
              <a:tr h="360367">
                <a:tc>
                  <a:txBody>
                    <a:bodyPr/>
                    <a:lstStyle/>
                    <a:p>
                      <a:r>
                        <a:rPr lang="zh-CN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低速連線</a:t>
                      </a:r>
                      <a:endParaRPr lang="en-US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關閉</a:t>
                      </a:r>
                      <a:endParaRPr lang="en-US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橘</a:t>
                      </a:r>
                      <a:r>
                        <a:rPr lang="en-US" altLang="zh-CN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/ </a:t>
                      </a:r>
                      <a:r>
                        <a:rPr lang="zh-CN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閃爍</a:t>
                      </a:r>
                      <a:r>
                        <a:rPr lang="en-US" altLang="zh-CN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*</a:t>
                      </a:r>
                      <a:endParaRPr lang="en-US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259892"/>
                  </a:ext>
                </a:extLst>
              </a:tr>
              <a:tr h="358068">
                <a:tc>
                  <a:txBody>
                    <a:bodyPr/>
                    <a:lstStyle/>
                    <a:p>
                      <a:r>
                        <a:rPr lang="zh-CN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韌體尚未就緒</a:t>
                      </a:r>
                      <a:endParaRPr lang="en-US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恆亮</a:t>
                      </a:r>
                      <a:endParaRPr lang="en-US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綠跟橘同時恆亮</a:t>
                      </a:r>
                      <a:endParaRPr lang="en-US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871855"/>
                  </a:ext>
                </a:extLst>
              </a:tr>
              <a:tr h="6266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韌體就緒</a:t>
                      </a:r>
                      <a:endParaRPr lang="en-US" altLang="zh-TW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閃爍</a:t>
                      </a:r>
                      <a:endParaRPr lang="en-US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綠跟橘</a:t>
                      </a:r>
                      <a:endParaRPr lang="en-US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r>
                        <a:rPr lang="zh-CN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同時閃爍</a:t>
                      </a:r>
                      <a:endParaRPr lang="en-US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123465"/>
                  </a:ext>
                </a:extLst>
              </a:tr>
              <a:tr h="360367">
                <a:tc gridSpan="3">
                  <a:txBody>
                    <a:bodyPr/>
                    <a:lstStyle/>
                    <a:p>
                      <a:r>
                        <a:rPr lang="en-US" altLang="zh-CN" sz="14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*</a:t>
                      </a:r>
                      <a:r>
                        <a:rPr lang="zh-CN" altLang="en-US" sz="14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注意</a:t>
                      </a:r>
                      <a:r>
                        <a:rPr lang="en-US" altLang="zh-CN" sz="14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zh-CN" altLang="en-US" sz="14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讀寫存取時燈號會閃爍</a:t>
                      </a:r>
                      <a:endParaRPr lang="en-US" altLang="zh-TW" sz="14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algn="ctr" defTabSz="914400">
                        <a:buNone/>
                      </a:pP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algn="ctr" defTabSz="914400">
                        <a:buNone/>
                      </a:pP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694697"/>
                  </a:ext>
                </a:extLst>
              </a:tr>
            </a:tbl>
          </a:graphicData>
        </a:graphic>
      </p:graphicFrame>
      <p:grpSp>
        <p:nvGrpSpPr>
          <p:cNvPr id="29" name="群組 28">
            <a:extLst>
              <a:ext uri="{FF2B5EF4-FFF2-40B4-BE49-F238E27FC236}">
                <a16:creationId xmlns:a16="http://schemas.microsoft.com/office/drawing/2014/main" id="{92882ADE-E73B-4E5E-B471-6D0DCFF51C29}"/>
              </a:ext>
            </a:extLst>
          </p:cNvPr>
          <p:cNvGrpSpPr/>
          <p:nvPr/>
        </p:nvGrpSpPr>
        <p:grpSpPr>
          <a:xfrm>
            <a:off x="1356279" y="2732387"/>
            <a:ext cx="1154601" cy="184542"/>
            <a:chOff x="1940118" y="2721720"/>
            <a:chExt cx="1154601" cy="184542"/>
          </a:xfrm>
        </p:grpSpPr>
        <p:sp>
          <p:nvSpPr>
            <p:cNvPr id="30" name="橢圓 29">
              <a:extLst>
                <a:ext uri="{FF2B5EF4-FFF2-40B4-BE49-F238E27FC236}">
                  <a16:creationId xmlns:a16="http://schemas.microsoft.com/office/drawing/2014/main" id="{B05C7F3C-6805-412F-89EA-8737E2D9408D}"/>
                </a:ext>
              </a:extLst>
            </p:cNvPr>
            <p:cNvSpPr/>
            <p:nvPr/>
          </p:nvSpPr>
          <p:spPr>
            <a:xfrm>
              <a:off x="2910177" y="2721720"/>
              <a:ext cx="184542" cy="184542"/>
            </a:xfrm>
            <a:prstGeom prst="ellipse">
              <a:avLst/>
            </a:prstGeom>
            <a:gradFill>
              <a:gsLst>
                <a:gs pos="100000">
                  <a:srgbClr val="92D050"/>
                </a:gs>
                <a:gs pos="0">
                  <a:schemeClr val="accent6">
                    <a:lumMod val="50000"/>
                  </a:schemeClr>
                </a:gs>
              </a:gsLst>
              <a:lin ang="16200000" scaled="0"/>
            </a:gradFill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31" name="直線接點 30">
              <a:extLst>
                <a:ext uri="{FF2B5EF4-FFF2-40B4-BE49-F238E27FC236}">
                  <a16:creationId xmlns:a16="http://schemas.microsoft.com/office/drawing/2014/main" id="{D571524B-DA97-45A7-A7A2-4ADBCD970134}"/>
                </a:ext>
              </a:extLst>
            </p:cNvPr>
            <p:cNvCxnSpPr>
              <a:stCxn id="30" idx="2"/>
            </p:cNvCxnSpPr>
            <p:nvPr/>
          </p:nvCxnSpPr>
          <p:spPr>
            <a:xfrm flipH="1">
              <a:off x="1940118" y="2813991"/>
              <a:ext cx="970059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E5D0A636-82FA-4A73-A62C-4FAE1187BBE0}"/>
              </a:ext>
            </a:extLst>
          </p:cNvPr>
          <p:cNvSpPr txBox="1"/>
          <p:nvPr/>
        </p:nvSpPr>
        <p:spPr>
          <a:xfrm>
            <a:off x="521947" y="2636909"/>
            <a:ext cx="834332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 1</a:t>
            </a:r>
            <a:endParaRPr lang="zh-TW" altLang="en-US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CC24424E-456C-44C3-94FB-B10C3CF1AAAF}"/>
              </a:ext>
            </a:extLst>
          </p:cNvPr>
          <p:cNvGrpSpPr/>
          <p:nvPr/>
        </p:nvGrpSpPr>
        <p:grpSpPr>
          <a:xfrm>
            <a:off x="1356279" y="4100863"/>
            <a:ext cx="1154601" cy="184542"/>
            <a:chOff x="1940118" y="2721720"/>
            <a:chExt cx="1154601" cy="184542"/>
          </a:xfrm>
        </p:grpSpPr>
        <p:sp>
          <p:nvSpPr>
            <p:cNvPr id="34" name="橢圓 33">
              <a:extLst>
                <a:ext uri="{FF2B5EF4-FFF2-40B4-BE49-F238E27FC236}">
                  <a16:creationId xmlns:a16="http://schemas.microsoft.com/office/drawing/2014/main" id="{46E39372-8535-409E-B0DA-E4790EFB7E15}"/>
                </a:ext>
              </a:extLst>
            </p:cNvPr>
            <p:cNvSpPr/>
            <p:nvPr/>
          </p:nvSpPr>
          <p:spPr>
            <a:xfrm>
              <a:off x="2910177" y="2721720"/>
              <a:ext cx="184542" cy="184542"/>
            </a:xfrm>
            <a:prstGeom prst="ellipse">
              <a:avLst/>
            </a:prstGeom>
            <a:gradFill>
              <a:gsLst>
                <a:gs pos="100000">
                  <a:srgbClr val="FFC000"/>
                </a:gs>
                <a:gs pos="0">
                  <a:srgbClr val="C00000"/>
                </a:gs>
              </a:gsLst>
              <a:lin ang="16200000" scaled="0"/>
            </a:gra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35" name="直線接點 34">
              <a:extLst>
                <a:ext uri="{FF2B5EF4-FFF2-40B4-BE49-F238E27FC236}">
                  <a16:creationId xmlns:a16="http://schemas.microsoft.com/office/drawing/2014/main" id="{82E21D53-8D15-43BD-A4C0-4771548A59E6}"/>
                </a:ext>
              </a:extLst>
            </p:cNvPr>
            <p:cNvCxnSpPr>
              <a:stCxn id="34" idx="2"/>
            </p:cNvCxnSpPr>
            <p:nvPr/>
          </p:nvCxnSpPr>
          <p:spPr>
            <a:xfrm flipH="1">
              <a:off x="1940118" y="2813991"/>
              <a:ext cx="970059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DCE9F1D7-69BC-4CD0-B69A-499AC5749F44}"/>
              </a:ext>
            </a:extLst>
          </p:cNvPr>
          <p:cNvSpPr txBox="1"/>
          <p:nvPr/>
        </p:nvSpPr>
        <p:spPr>
          <a:xfrm>
            <a:off x="521947" y="4005385"/>
            <a:ext cx="834332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 2</a:t>
            </a:r>
            <a:endParaRPr lang="zh-TW" altLang="en-US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F1EABC7C-745E-4535-A4BA-3BA9909164D3}"/>
              </a:ext>
            </a:extLst>
          </p:cNvPr>
          <p:cNvGrpSpPr/>
          <p:nvPr/>
        </p:nvGrpSpPr>
        <p:grpSpPr>
          <a:xfrm>
            <a:off x="1356279" y="3785759"/>
            <a:ext cx="1154601" cy="184542"/>
            <a:chOff x="1940118" y="2721720"/>
            <a:chExt cx="1154601" cy="184542"/>
          </a:xfrm>
        </p:grpSpPr>
        <p:sp>
          <p:nvSpPr>
            <p:cNvPr id="38" name="橢圓 37">
              <a:extLst>
                <a:ext uri="{FF2B5EF4-FFF2-40B4-BE49-F238E27FC236}">
                  <a16:creationId xmlns:a16="http://schemas.microsoft.com/office/drawing/2014/main" id="{BB5FE312-6BC1-4739-BAE7-912885DE5FC5}"/>
                </a:ext>
              </a:extLst>
            </p:cNvPr>
            <p:cNvSpPr/>
            <p:nvPr/>
          </p:nvSpPr>
          <p:spPr>
            <a:xfrm>
              <a:off x="2910177" y="2721720"/>
              <a:ext cx="184542" cy="184542"/>
            </a:xfrm>
            <a:prstGeom prst="ellipse">
              <a:avLst/>
            </a:prstGeom>
            <a:gradFill>
              <a:gsLst>
                <a:gs pos="100000">
                  <a:srgbClr val="92D050"/>
                </a:gs>
                <a:gs pos="0">
                  <a:schemeClr val="accent6">
                    <a:lumMod val="50000"/>
                  </a:schemeClr>
                </a:gs>
              </a:gsLst>
              <a:lin ang="16200000" scaled="0"/>
            </a:gradFill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39" name="直線接點 38">
              <a:extLst>
                <a:ext uri="{FF2B5EF4-FFF2-40B4-BE49-F238E27FC236}">
                  <a16:creationId xmlns:a16="http://schemas.microsoft.com/office/drawing/2014/main" id="{5BB158D3-E395-484F-9362-7A5A2406FD2E}"/>
                </a:ext>
              </a:extLst>
            </p:cNvPr>
            <p:cNvCxnSpPr>
              <a:stCxn id="38" idx="2"/>
            </p:cNvCxnSpPr>
            <p:nvPr/>
          </p:nvCxnSpPr>
          <p:spPr>
            <a:xfrm flipH="1">
              <a:off x="1940118" y="2813991"/>
              <a:ext cx="970059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5A3D1886-E77A-42E6-956E-24B07C7BBE44}"/>
              </a:ext>
            </a:extLst>
          </p:cNvPr>
          <p:cNvSpPr txBox="1"/>
          <p:nvPr/>
        </p:nvSpPr>
        <p:spPr>
          <a:xfrm>
            <a:off x="521947" y="3690281"/>
            <a:ext cx="834332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 1</a:t>
            </a:r>
            <a:endParaRPr lang="zh-TW" altLang="en-US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889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7E45743F-7898-4FFB-BBC8-DFA2D5B9D0EB}"/>
              </a:ext>
            </a:extLst>
          </p:cNvPr>
          <p:cNvSpPr/>
          <p:nvPr/>
        </p:nvSpPr>
        <p:spPr>
          <a:xfrm>
            <a:off x="296919" y="1314930"/>
            <a:ext cx="11600122" cy="5330419"/>
          </a:xfrm>
          <a:prstGeom prst="roundRect">
            <a:avLst>
              <a:gd name="adj" fmla="val 0"/>
            </a:avLst>
          </a:prstGeom>
          <a:gradFill>
            <a:gsLst>
              <a:gs pos="65000">
                <a:schemeClr val="bg1"/>
              </a:gs>
              <a:gs pos="1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D962AC-55CD-8C47-B3C3-D419A7497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32Gbps </a:t>
            </a:r>
            <a:r>
              <a:rPr lang="zh-CN" altLang="en-US"/>
              <a:t>與</a:t>
            </a:r>
            <a:r>
              <a:rPr lang="en-US" altLang="zh-CN"/>
              <a:t> 16Gbps </a:t>
            </a:r>
            <a:r>
              <a:rPr lang="zh-CN" altLang="en-US"/>
              <a:t>光纖模組轉換器配件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8D470F-DBBA-D24C-9859-C28644573F71}"/>
              </a:ext>
            </a:extLst>
          </p:cNvPr>
          <p:cNvSpPr txBox="1"/>
          <p:nvPr/>
        </p:nvSpPr>
        <p:spPr>
          <a:xfrm>
            <a:off x="911581" y="1477008"/>
            <a:ext cx="10184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光纖通道卡原本內附的光纖模組轉換器若不慎遺失或損壞，可再購買替換</a:t>
            </a:r>
            <a:endParaRPr lang="en-US" sz="20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6FFFBC01-D17B-4070-A02E-1111E25B8206}"/>
              </a:ext>
            </a:extLst>
          </p:cNvPr>
          <p:cNvSpPr txBox="1"/>
          <p:nvPr/>
        </p:nvSpPr>
        <p:spPr>
          <a:xfrm>
            <a:off x="993475" y="2425575"/>
            <a:ext cx="4584319" cy="830997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訂購料號</a:t>
            </a:r>
            <a:endParaRPr lang="en-US" altLang="zh-CN" sz="16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TW" sz="32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TRX-32GFCSFP-SR</a:t>
            </a:r>
            <a:endParaRPr lang="en-US" altLang="zh-CN" sz="32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A6E66A3-2B56-472C-A9FE-680E3EA09557}"/>
              </a:ext>
            </a:extLst>
          </p:cNvPr>
          <p:cNvSpPr txBox="1"/>
          <p:nvPr/>
        </p:nvSpPr>
        <p:spPr>
          <a:xfrm>
            <a:off x="993474" y="2057239"/>
            <a:ext cx="4584319" cy="36933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00206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32Gb </a:t>
            </a:r>
            <a:r>
              <a:rPr lang="zh-CN" altLang="en-US">
                <a:solidFill>
                  <a:srgbClr val="00206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光纖模組轉換器配件</a:t>
            </a:r>
            <a:endParaRPr lang="en-US" altLang="zh-CN">
              <a:solidFill>
                <a:srgbClr val="002060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CA67FDA5-2ACD-4047-B330-C3DC62862503}"/>
              </a:ext>
            </a:extLst>
          </p:cNvPr>
          <p:cNvSpPr txBox="1"/>
          <p:nvPr/>
        </p:nvSpPr>
        <p:spPr>
          <a:xfrm>
            <a:off x="6404311" y="2425206"/>
            <a:ext cx="4584319" cy="830997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訂購料號</a:t>
            </a:r>
            <a:endParaRPr lang="en-US" altLang="zh-CN" sz="32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TRX-16GFCSFP-SR</a:t>
            </a:r>
            <a:endParaRPr lang="en-US" altLang="zh-CN" sz="32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2B7E92C1-0B40-4397-87D1-E9F54F710975}"/>
              </a:ext>
            </a:extLst>
          </p:cNvPr>
          <p:cNvSpPr txBox="1"/>
          <p:nvPr/>
        </p:nvSpPr>
        <p:spPr>
          <a:xfrm>
            <a:off x="6404311" y="2057239"/>
            <a:ext cx="4584319" cy="36933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00206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16Gb </a:t>
            </a:r>
            <a:r>
              <a:rPr lang="zh-CN" altLang="en-US">
                <a:solidFill>
                  <a:srgbClr val="00206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光纖模組轉換器配件</a:t>
            </a:r>
            <a:endParaRPr lang="en-US" altLang="zh-CN">
              <a:solidFill>
                <a:srgbClr val="002060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751F8A8-ECF6-4B63-9AF9-C7C212921E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6713" y="3933027"/>
            <a:ext cx="2709058" cy="27090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56A8AC30-D4CA-4393-BAC4-15FFC594B1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1348" y="3933027"/>
            <a:ext cx="2709058" cy="27090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E468A3-12F7-1540-A166-D8AC533274E5}"/>
              </a:ext>
            </a:extLst>
          </p:cNvPr>
          <p:cNvSpPr txBox="1"/>
          <p:nvPr/>
        </p:nvSpPr>
        <p:spPr>
          <a:xfrm>
            <a:off x="6404311" y="3370977"/>
            <a:ext cx="5113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支援三速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14.025Gbps/8.5Gpbs/4.25Gbps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支援多模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LC 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光纖線材，高速傳輸達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125 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公尺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0F2210-1612-694E-8492-F65D20C1884F}"/>
              </a:ext>
            </a:extLst>
          </p:cNvPr>
          <p:cNvSpPr txBox="1"/>
          <p:nvPr/>
        </p:nvSpPr>
        <p:spPr>
          <a:xfrm>
            <a:off x="911581" y="3370977"/>
            <a:ext cx="5113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支援三速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28.05Gbps/14.025Gpbs/8.5Gbps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支援多模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LC 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光纖線材，高速傳輸達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100 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公尺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81497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 Day 2019 PPT" id="{EF7FEA27-FB4A-E842-BB3C-561DF3D8B68A}" vid="{939D5306-F468-094D-B021-C08CC655C58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2772</Words>
  <Application>Microsoft Office PowerPoint</Application>
  <PresentationFormat>寬螢幕</PresentationFormat>
  <Paragraphs>493</Paragraphs>
  <Slides>36</Slides>
  <Notes>17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43" baseType="lpstr">
      <vt:lpstr>D-DIN Condensed</vt:lpstr>
      <vt:lpstr>Microsoft JhengHei</vt:lpstr>
      <vt:lpstr>Microsoft JhengHei</vt:lpstr>
      <vt:lpstr>Arial</vt:lpstr>
      <vt:lpstr>Calibri</vt:lpstr>
      <vt:lpstr>Wingdings</vt:lpstr>
      <vt:lpstr>1_Office 佈景主題</vt:lpstr>
      <vt:lpstr>PowerPoint 簡報</vt:lpstr>
      <vt:lpstr>QuTS hero NAS 專屬 QXP FC 擴充卡</vt:lpstr>
      <vt:lpstr>企業建置光纖通道儲存 FC SAN 的優勢</vt:lpstr>
      <vt:lpstr>iSCSI 與 FC 光纖通道架構比較</vt:lpstr>
      <vt:lpstr>QXP-32G2FC 雙埠 32Gbps 光纖通道擴充卡</vt:lpstr>
      <vt:lpstr>QXP-16G2FC 雙埠 16Gbps 光纖通道擴充卡</vt:lpstr>
      <vt:lpstr>更換擴充卡擋板以配合不同 QNAP NAS</vt:lpstr>
      <vt:lpstr>LED 燈號狀態顯示，隨時掌握狀況</vt:lpstr>
      <vt:lpstr>32Gbps 與 16Gbps 光纖模組轉換器配件</vt:lpstr>
      <vt:lpstr>依照速度與距離挑選適用的光纖線材</vt:lpstr>
      <vt:lpstr>QuTS hero 專用機發揮出高效 FC SAN 潛力</vt:lpstr>
      <vt:lpstr>Xeon 處理器與 10GbE 兼備的 TS-h1283XU-RP</vt:lpstr>
      <vt:lpstr>Ryzen 處理器與 10GbE 兼備的 TS-h1277XU-RP</vt:lpstr>
      <vt:lpstr>Ryzen 處理器與 10GbE 兼備的 TS-h977XU-RP</vt:lpstr>
      <vt:lpstr>QuTS hero: Unified Hybrid Storage</vt:lpstr>
      <vt:lpstr>兼具多元應用程式和融合商務服務的架構</vt:lpstr>
      <vt:lpstr>以較實惠的預算將 NAS 加入現有 FC SAN 環境</vt:lpstr>
      <vt:lpstr>iSCSI 與光纖通道管理員</vt:lpstr>
      <vt:lpstr>設定光纖通道的連線</vt:lpstr>
      <vt:lpstr>設定 LUN 遮罩</vt:lpstr>
      <vt:lpstr>設定光纖通道連接埠繫結 (Binding)</vt:lpstr>
      <vt:lpstr>透過別名清單來辨識伺服器與光纖通道連接埠</vt:lpstr>
      <vt:lpstr>支援伺服器端的多重路徑 I/O </vt:lpstr>
      <vt:lpstr>光纖通道搭配 QTS hero ZFS，完美達成專業應用</vt:lpstr>
      <vt:lpstr>企業光纖通道儲存與 QNAP NAS  達成 CDM 應用</vt:lpstr>
      <vt:lpstr>[CDM] 輕鬆取用 LUN 裡面的資料進行分析 </vt:lpstr>
      <vt:lpstr>32Gb FC實現高速注入(Ingest)， 達成高效率影視級影音編輯流程</vt:lpstr>
      <vt:lpstr>FC 與 QNAP NAS 完成 XSAN 同卷宗協作環境 </vt:lpstr>
      <vt:lpstr>PowerPoint 簡報</vt:lpstr>
      <vt:lpstr>搭載 QTS 作業系統的機架式 NAS  也能支援 QXP fibre channel 卡</vt:lpstr>
      <vt:lpstr>搭載 QTS 作業系統的桌上型 NAS  也能支援 QXP fibre channel 卡</vt:lpstr>
      <vt:lpstr>FC 解決方案提供高效能與低 CPU 使用率</vt:lpstr>
      <vt:lpstr>光纖通道的 CPU 使用率比 iSCSI 更低</vt:lpstr>
      <vt:lpstr>FC 光纖通道搭配中高階 NAS 展現高效能</vt:lpstr>
      <vt:lpstr>依 fibre channel 環境選擇搭配 QuTS hero 機型</vt:lpstr>
      <vt:lpstr>QXP-16G2FC &amp; QXP-32G2FC FC 擴充卡  高可靠、可擴充的 QuTS hero NAS  FC SAN 應用方案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QNAP_JASON HSU</dc:creator>
  <cp:lastModifiedBy>QNAP_Hsuan Chang</cp:lastModifiedBy>
  <cp:revision>3</cp:revision>
  <dcterms:created xsi:type="dcterms:W3CDTF">2019-06-21T09:43:05Z</dcterms:created>
  <dcterms:modified xsi:type="dcterms:W3CDTF">2020-06-08T06:30:33Z</dcterms:modified>
</cp:coreProperties>
</file>