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0" r:id="rId1"/>
  </p:sldMasterIdLst>
  <p:notesMasterIdLst>
    <p:notesMasterId r:id="rId38"/>
  </p:notesMasterIdLst>
  <p:sldIdLst>
    <p:sldId id="256" r:id="rId2"/>
    <p:sldId id="282" r:id="rId3"/>
    <p:sldId id="275" r:id="rId4"/>
    <p:sldId id="262" r:id="rId5"/>
    <p:sldId id="491" r:id="rId6"/>
    <p:sldId id="497" r:id="rId7"/>
    <p:sldId id="496" r:id="rId8"/>
    <p:sldId id="494" r:id="rId9"/>
    <p:sldId id="493" r:id="rId10"/>
    <p:sldId id="495" r:id="rId11"/>
    <p:sldId id="546" r:id="rId12"/>
    <p:sldId id="573" r:id="rId13"/>
    <p:sldId id="568" r:id="rId14"/>
    <p:sldId id="562" r:id="rId15"/>
    <p:sldId id="574" r:id="rId16"/>
    <p:sldId id="575" r:id="rId17"/>
    <p:sldId id="273" r:id="rId18"/>
    <p:sldId id="278" r:id="rId19"/>
    <p:sldId id="487" r:id="rId20"/>
    <p:sldId id="260" r:id="rId21"/>
    <p:sldId id="279" r:id="rId22"/>
    <p:sldId id="280" r:id="rId23"/>
    <p:sldId id="488" r:id="rId24"/>
    <p:sldId id="498" r:id="rId25"/>
    <p:sldId id="264" r:id="rId26"/>
    <p:sldId id="500" r:id="rId27"/>
    <p:sldId id="285" r:id="rId28"/>
    <p:sldId id="502" r:id="rId29"/>
    <p:sldId id="503" r:id="rId30"/>
    <p:sldId id="476" r:id="rId31"/>
    <p:sldId id="477" r:id="rId32"/>
    <p:sldId id="499" r:id="rId33"/>
    <p:sldId id="259" r:id="rId34"/>
    <p:sldId id="287" r:id="rId35"/>
    <p:sldId id="576" r:id="rId36"/>
    <p:sldId id="281" r:id="rId37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030A0"/>
    <a:srgbClr val="CC00FF"/>
    <a:srgbClr val="EA1CDF"/>
    <a:srgbClr val="F4DAF4"/>
    <a:srgbClr val="08B639"/>
    <a:srgbClr val="06BDFD"/>
    <a:srgbClr val="FF3067"/>
    <a:srgbClr val="05B5CA"/>
    <a:srgbClr val="08B6C9"/>
    <a:srgbClr val="FF35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272CD4A-5466-1571-F32F-F64DDD6A4362}" v="1208" dt="2020-06-08T02:59:59.323"/>
    <p1510:client id="{78D809D7-6067-1D3A-BAF7-5E91EC29EF9E}" v="828" dt="2020-06-08T01:53:42.260"/>
    <p1510:client id="{96C9B584-B6CB-44E0-8432-B92341026617}" v="214" dt="2020-06-08T04:11:09.025"/>
    <p1510:client id="{CC0272F6-6813-D24E-BF50-D18117273928}" v="2285" dt="2020-06-08T02:18:42.497"/>
    <p1510:client id="{EDE0B9BC-1D54-4E49-90EE-AD98ED847DC2}" v="154" dt="2020-06-08T06:23:04.02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11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5594FA-BE6C-438A-8707-AD4B69ADF3A7}" type="datetimeFigureOut">
              <a:rPr lang="en-US" altLang="zh-TW"/>
              <a:t>6/8/2020</a:t>
            </a:fld>
            <a:endParaRPr lang="zh-TW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98F7E5-C7F0-4FB5-AC33-013975F44F1E}" type="slidenum">
              <a:rPr lang="en-US" altLang="zh-TW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409141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98F7E5-C7F0-4FB5-AC33-013975F44F1E}" type="slidenum">
              <a:rPr lang="en-US" altLang="zh-TW" smtClean="0"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679250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98F7E5-C7F0-4FB5-AC33-013975F44F1E}" type="slidenum">
              <a:rPr lang="en-US" altLang="zh-TW" smtClean="0"/>
              <a:t>26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615605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98F7E5-C7F0-4FB5-AC33-013975F44F1E}" type="slidenum">
              <a:rPr lang="en-US" altLang="zh-TW" smtClean="0"/>
              <a:t>27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137533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98F7E5-C7F0-4FB5-AC33-013975F44F1E}" type="slidenum">
              <a:rPr lang="en-US" altLang="zh-TW" smtClean="0"/>
              <a:t>29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407736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CD77D7-CB0D-4B52-9C75-8F9A4515AC85}" type="slidenum">
              <a:rPr lang="zh-TW" altLang="en-US" smtClean="0"/>
              <a:pPr/>
              <a:t>30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289017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CD77D7-CB0D-4B52-9C75-8F9A4515AC85}" type="slidenum">
              <a:rPr lang="zh-TW" altLang="en-US" smtClean="0"/>
              <a:pPr/>
              <a:t>31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397024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CD77D7-CB0D-4B52-9C75-8F9A4515AC85}" type="slidenum">
              <a:rPr lang="zh-TW" altLang="en-US" smtClean="0"/>
              <a:pPr/>
              <a:t>33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741222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CD77D7-CB0D-4B52-9C75-8F9A4515AC85}" type="slidenum">
              <a:rPr lang="zh-TW" altLang="en-US" smtClean="0"/>
              <a:pPr/>
              <a:t>35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61837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98F7E5-C7F0-4FB5-AC33-013975F44F1E}" type="slidenum">
              <a:rPr lang="en-US" altLang="zh-TW" smtClean="0"/>
              <a:t>36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571568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98F7E5-C7F0-4FB5-AC33-013975F44F1E}" type="slidenum">
              <a:rPr lang="en-US" altLang="zh-TW" smtClean="0"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977369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98F7E5-C7F0-4FB5-AC33-013975F44F1E}" type="slidenum">
              <a:rPr lang="en-US" altLang="zh-TW" smtClean="0"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782723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98F7E5-C7F0-4FB5-AC33-013975F44F1E}" type="slidenum">
              <a:rPr lang="en-US" altLang="zh-TW" smtClean="0"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671290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98F7E5-C7F0-4FB5-AC33-013975F44F1E}" type="slidenum">
              <a:rPr lang="en-US" altLang="zh-TW" smtClean="0"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256425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98F7E5-C7F0-4FB5-AC33-013975F44F1E}" type="slidenum">
              <a:rPr lang="en-US" altLang="zh-TW" smtClean="0"/>
              <a:t>22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785737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98F7E5-C7F0-4FB5-AC33-013975F44F1E}" type="slidenum">
              <a:rPr lang="en-US" altLang="zh-TW" smtClean="0"/>
              <a:t>23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363385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98F7E5-C7F0-4FB5-AC33-013975F44F1E}" type="slidenum">
              <a:rPr lang="en-US" altLang="zh-TW" smtClean="0"/>
              <a:t>24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40231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98F7E5-C7F0-4FB5-AC33-013975F44F1E}" type="slidenum">
              <a:rPr lang="en-US" altLang="zh-TW" smtClean="0"/>
              <a:t>25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893408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12" Type="http://schemas.openxmlformats.org/officeDocument/2006/relationships/image" Target="../media/image18.sv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jpeg"/><Relationship Id="rId11" Type="http://schemas.openxmlformats.org/officeDocument/2006/relationships/image" Target="../media/image17.png"/><Relationship Id="rId5" Type="http://schemas.openxmlformats.org/officeDocument/2006/relationships/image" Target="../media/image11.svg"/><Relationship Id="rId10" Type="http://schemas.openxmlformats.org/officeDocument/2006/relationships/image" Target="../media/image16.sv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55CC204B-896B-49A3-9044-5F1B8E72E2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0" y="0"/>
            <a:ext cx="12181819" cy="6858000"/>
          </a:xfrm>
          <a:prstGeom prst="rect">
            <a:avLst/>
          </a:prstGeom>
        </p:spPr>
      </p:pic>
      <p:sp>
        <p:nvSpPr>
          <p:cNvPr id="5" name="標題版面配置區 1">
            <a:extLst>
              <a:ext uri="{FF2B5EF4-FFF2-40B4-BE49-F238E27FC236}">
                <a16:creationId xmlns:a16="http://schemas.microsoft.com/office/drawing/2014/main" id="{30F7587E-84EE-439A-AF5C-CCC664B86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767" y="448839"/>
            <a:ext cx="10888580" cy="9783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en-US" altLang="zh-TW"/>
              <a:t>Click to edit Master title style</a:t>
            </a:r>
            <a:endParaRPr lang="zh-TW" altLang="en-US"/>
          </a:p>
        </p:txBody>
      </p:sp>
      <p:sp>
        <p:nvSpPr>
          <p:cNvPr id="6" name="文字版面配置區 2">
            <a:extLst>
              <a:ext uri="{FF2B5EF4-FFF2-40B4-BE49-F238E27FC236}">
                <a16:creationId xmlns:a16="http://schemas.microsoft.com/office/drawing/2014/main" id="{0BF1E83E-BE35-A542-9EE7-85A927B965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767" y="1863525"/>
            <a:ext cx="10888579" cy="40086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2994503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版面配置區 1">
            <a:extLst>
              <a:ext uri="{FF2B5EF4-FFF2-40B4-BE49-F238E27FC236}">
                <a16:creationId xmlns:a16="http://schemas.microsoft.com/office/drawing/2014/main" id="{30F7587E-84EE-439A-AF5C-CCC664B86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767" y="448839"/>
            <a:ext cx="10888580" cy="9783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en-US" altLang="zh-TW"/>
              <a:t>Click to edit Master title style</a:t>
            </a:r>
            <a:endParaRPr lang="zh-TW" altLang="en-US"/>
          </a:p>
        </p:txBody>
      </p:sp>
      <p:sp>
        <p:nvSpPr>
          <p:cNvPr id="6" name="文字版面配置區 2">
            <a:extLst>
              <a:ext uri="{FF2B5EF4-FFF2-40B4-BE49-F238E27FC236}">
                <a16:creationId xmlns:a16="http://schemas.microsoft.com/office/drawing/2014/main" id="{0BF1E83E-BE35-A542-9EE7-85A927B965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767" y="1863525"/>
            <a:ext cx="10888579" cy="40086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36973228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8A11A9-259B-044D-ABD8-4D72A2AE31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AC7334-2630-2246-BE63-AC893CA86F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D31BBC-AB20-9944-9567-8AF13B2BEA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6654C0-8949-0841-8E71-B3241412121E}" type="datetimeFigureOut">
              <a:rPr lang="en-US" smtClean="0"/>
              <a:t>6/8/2020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FD7799-F97F-6E43-8572-B8F28D3C70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EEF579-694E-424F-8830-1C0DA5457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E39AF4-6B44-554E-9C7E-92BF46A82B7C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圖片 7">
            <a:extLst>
              <a:ext uri="{FF2B5EF4-FFF2-40B4-BE49-F238E27FC236}">
                <a16:creationId xmlns:a16="http://schemas.microsoft.com/office/drawing/2014/main" id="{693220E8-05EA-FA48-ABB6-CAA45D4CF3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97" y="1523"/>
            <a:ext cx="12176405" cy="6854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5245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8A11A9-259B-044D-ABD8-4D72A2AE31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AC7334-2630-2246-BE63-AC893CA86F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D31BBC-AB20-9944-9567-8AF13B2BEA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6654C0-8949-0841-8E71-B3241412121E}" type="datetimeFigureOut">
              <a:rPr lang="en-US" smtClean="0"/>
              <a:t>6/8/2020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FD7799-F97F-6E43-8572-B8F28D3C70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EEF579-694E-424F-8830-1C0DA5457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E39AF4-6B44-554E-9C7E-92BF46A82B7C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圖片 7">
            <a:extLst>
              <a:ext uri="{FF2B5EF4-FFF2-40B4-BE49-F238E27FC236}">
                <a16:creationId xmlns:a16="http://schemas.microsoft.com/office/drawing/2014/main" id="{693220E8-05EA-FA48-ABB6-CAA45D4CF3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6" y="1523"/>
            <a:ext cx="12189627" cy="6854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5523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 descr="一張含有 桌 的圖片&#10;&#10;自動產生的描述">
            <a:extLst>
              <a:ext uri="{FF2B5EF4-FFF2-40B4-BE49-F238E27FC236}">
                <a16:creationId xmlns:a16="http://schemas.microsoft.com/office/drawing/2014/main" id="{88F1D456-D63D-4263-893D-735A2D77881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0" y="0"/>
            <a:ext cx="12186910" cy="6858000"/>
          </a:xfrm>
          <a:prstGeom prst="rect">
            <a:avLst/>
          </a:prstGeom>
        </p:spPr>
      </p:pic>
      <p:sp>
        <p:nvSpPr>
          <p:cNvPr id="10" name="標題版面配置區 1">
            <a:extLst>
              <a:ext uri="{FF2B5EF4-FFF2-40B4-BE49-F238E27FC236}">
                <a16:creationId xmlns:a16="http://schemas.microsoft.com/office/drawing/2014/main" id="{6C3377E9-E165-458F-B817-6F507DD1D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767" y="347241"/>
            <a:ext cx="10888580" cy="9783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en-US" altLang="zh-TW"/>
              <a:t>Click to edit Master title style</a:t>
            </a:r>
            <a:endParaRPr lang="zh-TW" altLang="en-US"/>
          </a:p>
        </p:txBody>
      </p:sp>
      <p:sp>
        <p:nvSpPr>
          <p:cNvPr id="11" name="文字版面配置區 2">
            <a:extLst>
              <a:ext uri="{FF2B5EF4-FFF2-40B4-BE49-F238E27FC236}">
                <a16:creationId xmlns:a16="http://schemas.microsoft.com/office/drawing/2014/main" id="{A469B339-452C-4239-8D83-A9FD9B385E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767" y="1863525"/>
            <a:ext cx="10888579" cy="40086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32092223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3">
            <a:extLst>
              <a:ext uri="{FF2B5EF4-FFF2-40B4-BE49-F238E27FC236}">
                <a16:creationId xmlns:a16="http://schemas.microsoft.com/office/drawing/2014/main" id="{0F9951EB-40FC-9C4A-AFEB-206B2D7826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91" y="0"/>
            <a:ext cx="12181817" cy="6858000"/>
          </a:xfrm>
          <a:prstGeom prst="rect">
            <a:avLst/>
          </a:prstGeom>
        </p:spPr>
      </p:pic>
      <p:sp>
        <p:nvSpPr>
          <p:cNvPr id="8" name="標題版面配置區 1">
            <a:extLst>
              <a:ext uri="{FF2B5EF4-FFF2-40B4-BE49-F238E27FC236}">
                <a16:creationId xmlns:a16="http://schemas.microsoft.com/office/drawing/2014/main" id="{F36904D8-488F-4A1F-B711-3375862DAB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767" y="347241"/>
            <a:ext cx="10888580" cy="9783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en-US" altLang="zh-TW"/>
              <a:t>Click to edit Master title style</a:t>
            </a:r>
            <a:endParaRPr lang="zh-TW" altLang="en-US"/>
          </a:p>
        </p:txBody>
      </p:sp>
      <p:sp>
        <p:nvSpPr>
          <p:cNvPr id="10" name="文字版面配置區 2">
            <a:extLst>
              <a:ext uri="{FF2B5EF4-FFF2-40B4-BE49-F238E27FC236}">
                <a16:creationId xmlns:a16="http://schemas.microsoft.com/office/drawing/2014/main" id="{4A46F489-BC2F-4F63-932E-8A287745DC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767" y="1863525"/>
            <a:ext cx="10888579" cy="40086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13969727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61E98D-2C44-754B-A0F6-CF10234CDF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66084" y="336884"/>
            <a:ext cx="5981366" cy="1756611"/>
          </a:xfrm>
        </p:spPr>
        <p:txBody>
          <a:bodyPr anchor="ctr">
            <a:normAutofit/>
          </a:bodyPr>
          <a:lstStyle>
            <a:lvl1pPr>
              <a:defRPr sz="4400">
                <a:effectLst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7AE182-67AC-884F-BEB5-964BA08E86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66084" y="2093495"/>
            <a:ext cx="5981366" cy="3996155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effectLst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22A3DE-D831-9E4B-A773-BBBACD1D30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6654C0-8949-0841-8E71-B3241412121E}" type="datetimeFigureOut">
              <a:rPr lang="en-US" smtClean="0"/>
              <a:t>6/8/2020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FF7686-8B28-0243-956B-8E8D0ED27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11CBB0-2041-A740-B8F8-1E3F78AB5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E39AF4-6B44-554E-9C7E-92BF46A82B7C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圖片 3">
            <a:extLst>
              <a:ext uri="{FF2B5EF4-FFF2-40B4-BE49-F238E27FC236}">
                <a16:creationId xmlns:a16="http://schemas.microsoft.com/office/drawing/2014/main" id="{0F9951EB-40FC-9C4A-AFEB-206B2D7826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92" y="0"/>
            <a:ext cx="12181815" cy="6857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9425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 descr="一張含有 路面, 藍色, 坐, 黑暗 的圖片&#10;&#10;自動產生的描述">
            <a:extLst>
              <a:ext uri="{FF2B5EF4-FFF2-40B4-BE49-F238E27FC236}">
                <a16:creationId xmlns:a16="http://schemas.microsoft.com/office/drawing/2014/main" id="{8CB7AF71-4C3D-40A8-A896-9511E42BA9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" y="0"/>
            <a:ext cx="12191015" cy="6858000"/>
          </a:xfrm>
          <a:prstGeom prst="rect">
            <a:avLst/>
          </a:prstGeom>
        </p:spPr>
      </p:pic>
      <p:grpSp>
        <p:nvGrpSpPr>
          <p:cNvPr id="5" name="群組 4" hidden="1">
            <a:extLst>
              <a:ext uri="{FF2B5EF4-FFF2-40B4-BE49-F238E27FC236}">
                <a16:creationId xmlns:a16="http://schemas.microsoft.com/office/drawing/2014/main" id="{8262D5A4-2B18-40AA-A759-8C449DCA210A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8" name="圖片 7" descr="一張含有 火車, 室外 的圖片&#10;&#10;自動產生的描述" hidden="1">
              <a:extLst>
                <a:ext uri="{FF2B5EF4-FFF2-40B4-BE49-F238E27FC236}">
                  <a16:creationId xmlns:a16="http://schemas.microsoft.com/office/drawing/2014/main" id="{C42597AD-9E70-4F22-9FE2-EA6DCCEEB31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73"/>
              <a:ext cx="12192000" cy="6856654"/>
            </a:xfrm>
            <a:prstGeom prst="rect">
              <a:avLst/>
            </a:prstGeom>
          </p:spPr>
        </p:pic>
        <p:sp>
          <p:nvSpPr>
            <p:cNvPr id="9" name="矩形 8" hidden="1">
              <a:extLst>
                <a:ext uri="{FF2B5EF4-FFF2-40B4-BE49-F238E27FC236}">
                  <a16:creationId xmlns:a16="http://schemas.microsoft.com/office/drawing/2014/main" id="{66B7DF2C-610E-4A91-8761-776FBCD872EC}"/>
                </a:ext>
              </a:extLst>
            </p:cNvPr>
            <p:cNvSpPr/>
            <p:nvPr userDrawn="1"/>
          </p:nvSpPr>
          <p:spPr>
            <a:xfrm>
              <a:off x="0" y="0"/>
              <a:ext cx="12192000" cy="6858000"/>
            </a:xfrm>
            <a:prstGeom prst="rect">
              <a:avLst/>
            </a:prstGeom>
            <a:gradFill>
              <a:gsLst>
                <a:gs pos="40000">
                  <a:srgbClr val="000510">
                    <a:alpha val="0"/>
                  </a:srgbClr>
                </a:gs>
                <a:gs pos="100000">
                  <a:srgbClr val="000510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</p:grpSp>
      <p:sp>
        <p:nvSpPr>
          <p:cNvPr id="4" name="矩形 3" hidden="1">
            <a:extLst>
              <a:ext uri="{FF2B5EF4-FFF2-40B4-BE49-F238E27FC236}">
                <a16:creationId xmlns:a16="http://schemas.microsoft.com/office/drawing/2014/main" id="{C3C177E1-7746-40AE-84AF-1D742D1F8963}"/>
              </a:ext>
            </a:extLst>
          </p:cNvPr>
          <p:cNvSpPr/>
          <p:nvPr userDrawn="1"/>
        </p:nvSpPr>
        <p:spPr>
          <a:xfrm>
            <a:off x="366945" y="1325563"/>
            <a:ext cx="11448008" cy="4975751"/>
          </a:xfrm>
          <a:prstGeom prst="rect">
            <a:avLst/>
          </a:prstGeom>
          <a:gradFill>
            <a:gsLst>
              <a:gs pos="24000">
                <a:srgbClr val="082577">
                  <a:alpha val="20000"/>
                </a:srgbClr>
              </a:gs>
              <a:gs pos="100000">
                <a:srgbClr val="092676">
                  <a:alpha val="5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: 圓角化同側角落 11" hidden="1">
            <a:extLst>
              <a:ext uri="{FF2B5EF4-FFF2-40B4-BE49-F238E27FC236}">
                <a16:creationId xmlns:a16="http://schemas.microsoft.com/office/drawing/2014/main" id="{E796E2F9-1FCA-4BF0-8DE7-F6D31B7A04E0}"/>
              </a:ext>
            </a:extLst>
          </p:cNvPr>
          <p:cNvSpPr/>
          <p:nvPr userDrawn="1"/>
        </p:nvSpPr>
        <p:spPr>
          <a:xfrm flipV="1">
            <a:off x="249704" y="1243436"/>
            <a:ext cx="11727402" cy="5069149"/>
          </a:xfrm>
          <a:prstGeom prst="round2SameRect">
            <a:avLst>
              <a:gd name="adj1" fmla="val 3196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3" name="圖形 12" hidden="1">
            <a:extLst>
              <a:ext uri="{FF2B5EF4-FFF2-40B4-BE49-F238E27FC236}">
                <a16:creationId xmlns:a16="http://schemas.microsoft.com/office/drawing/2014/main" id="{26E69D0E-EF24-4738-95CA-CA8A0E385BA2}"/>
              </a:ext>
            </a:extLst>
          </p:cNvPr>
          <p:cNvPicPr>
            <a:picLocks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V="1">
            <a:off x="223537" y="1229279"/>
            <a:ext cx="11772000" cy="45719"/>
          </a:xfrm>
          <a:prstGeom prst="rect">
            <a:avLst/>
          </a:pr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5D1CC522-A3E1-4188-8C76-8E363366D2A5}"/>
              </a:ext>
            </a:extLst>
          </p:cNvPr>
          <p:cNvSpPr/>
          <p:nvPr userDrawn="1"/>
        </p:nvSpPr>
        <p:spPr>
          <a:xfrm>
            <a:off x="0" y="1457134"/>
            <a:ext cx="12192000" cy="5419418"/>
          </a:xfrm>
          <a:prstGeom prst="rect">
            <a:avLst/>
          </a:prstGeom>
          <a:gradFill>
            <a:gsLst>
              <a:gs pos="70000">
                <a:srgbClr val="01011F">
                  <a:alpha val="90000"/>
                </a:srgbClr>
              </a:gs>
              <a:gs pos="32000">
                <a:srgbClr val="000328">
                  <a:alpha val="90000"/>
                </a:srgbClr>
              </a:gs>
              <a:gs pos="0">
                <a:srgbClr val="082577">
                  <a:alpha val="0"/>
                </a:srgbClr>
              </a:gs>
              <a:gs pos="100000">
                <a:srgbClr val="01032A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1" name="圖片 30" descr="一張含有 監視器, 坐, 汽車, 路面 的圖片&#10;&#10;自動產生的描述" hidden="1">
            <a:extLst>
              <a:ext uri="{FF2B5EF4-FFF2-40B4-BE49-F238E27FC236}">
                <a16:creationId xmlns:a16="http://schemas.microsoft.com/office/drawing/2014/main" id="{4D1D3CB7-3BCC-4F78-9328-8473CF7DAFF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" y="0"/>
            <a:ext cx="12191015" cy="6858000"/>
          </a:xfrm>
          <a:prstGeom prst="rect">
            <a:avLst/>
          </a:prstGeom>
        </p:spPr>
      </p:pic>
      <p:sp>
        <p:nvSpPr>
          <p:cNvPr id="10" name="標題版面配置區 1">
            <a:extLst>
              <a:ext uri="{FF2B5EF4-FFF2-40B4-BE49-F238E27FC236}">
                <a16:creationId xmlns:a16="http://schemas.microsoft.com/office/drawing/2014/main" id="{D2C9D98B-F424-40C5-AC5F-A1A3977F3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580" y="0"/>
            <a:ext cx="11523476" cy="132556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>
              <a:defRPr b="1">
                <a:gradFill>
                  <a:gsLst>
                    <a:gs pos="17000">
                      <a:srgbClr val="E8EDF7"/>
                    </a:gs>
                    <a:gs pos="56000">
                      <a:schemeClr val="accent1">
                        <a:lumMod val="5000"/>
                        <a:lumOff val="95000"/>
                      </a:schemeClr>
                    </a:gs>
                    <a:gs pos="76000">
                      <a:schemeClr val="accent1">
                        <a:lumMod val="60000"/>
                        <a:lumOff val="40000"/>
                      </a:schemeClr>
                    </a:gs>
                    <a:gs pos="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en-US" altLang="zh-TW"/>
              <a:t>Click to edit Master title style</a:t>
            </a:r>
            <a:endParaRPr lang="zh-TW" altLang="en-US"/>
          </a:p>
        </p:txBody>
      </p: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474B4DE7-E68F-4584-827F-2F863002183C}"/>
              </a:ext>
            </a:extLst>
          </p:cNvPr>
          <p:cNvGrpSpPr/>
          <p:nvPr userDrawn="1"/>
        </p:nvGrpSpPr>
        <p:grpSpPr>
          <a:xfrm>
            <a:off x="9940746" y="6334454"/>
            <a:ext cx="2180424" cy="542098"/>
            <a:chOff x="4013476" y="5509567"/>
            <a:chExt cx="2180424" cy="542098"/>
          </a:xfrm>
        </p:grpSpPr>
        <p:pic>
          <p:nvPicPr>
            <p:cNvPr id="19" name="圖形 18">
              <a:extLst>
                <a:ext uri="{FF2B5EF4-FFF2-40B4-BE49-F238E27FC236}">
                  <a16:creationId xmlns:a16="http://schemas.microsoft.com/office/drawing/2014/main" id="{094D9151-E07C-4D83-A4ED-FCDDC308853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l="78838" t="-6874" r="6542" b="60917"/>
            <a:stretch/>
          </p:blipFill>
          <p:spPr>
            <a:xfrm>
              <a:off x="4013476" y="5509567"/>
              <a:ext cx="1467452" cy="542098"/>
            </a:xfrm>
            <a:prstGeom prst="rect">
              <a:avLst/>
            </a:prstGeom>
          </p:spPr>
        </p:pic>
        <p:pic>
          <p:nvPicPr>
            <p:cNvPr id="20" name="圖形 19">
              <a:extLst>
                <a:ext uri="{FF2B5EF4-FFF2-40B4-BE49-F238E27FC236}">
                  <a16:creationId xmlns:a16="http://schemas.microsoft.com/office/drawing/2014/main" id="{DDF46154-DD57-46F9-8C6E-04835F4629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5516943" y="5607998"/>
              <a:ext cx="669984" cy="121814"/>
            </a:xfrm>
            <a:prstGeom prst="rect">
              <a:avLst/>
            </a:prstGeom>
          </p:spPr>
        </p:pic>
        <p:sp>
          <p:nvSpPr>
            <p:cNvPr id="21" name="手繪多邊形: 圖案 20">
              <a:extLst>
                <a:ext uri="{FF2B5EF4-FFF2-40B4-BE49-F238E27FC236}">
                  <a16:creationId xmlns:a16="http://schemas.microsoft.com/office/drawing/2014/main" id="{B59B9151-5F2E-4B46-BEFE-5E821ED50D0D}"/>
                </a:ext>
              </a:extLst>
            </p:cNvPr>
            <p:cNvSpPr/>
            <p:nvPr/>
          </p:nvSpPr>
          <p:spPr>
            <a:xfrm>
              <a:off x="5741515" y="5794072"/>
              <a:ext cx="1892" cy="175931"/>
            </a:xfrm>
            <a:custGeom>
              <a:avLst/>
              <a:gdLst>
                <a:gd name="connsiteX0" fmla="*/ 0 w 0"/>
                <a:gd name="connsiteY0" fmla="*/ 0 h 175931"/>
                <a:gd name="connsiteX1" fmla="*/ 0 w 0"/>
                <a:gd name="connsiteY1" fmla="*/ 177123 h 175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75931">
                  <a:moveTo>
                    <a:pt x="0" y="0"/>
                  </a:moveTo>
                  <a:lnTo>
                    <a:pt x="0" y="177123"/>
                  </a:lnTo>
                </a:path>
              </a:pathLst>
            </a:custGeom>
            <a:ln w="18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22" name="手繪多邊形: 圖案 21">
              <a:extLst>
                <a:ext uri="{FF2B5EF4-FFF2-40B4-BE49-F238E27FC236}">
                  <a16:creationId xmlns:a16="http://schemas.microsoft.com/office/drawing/2014/main" id="{AE4F8587-B0B5-4280-8BC7-76EA9D89C883}"/>
                </a:ext>
              </a:extLst>
            </p:cNvPr>
            <p:cNvSpPr/>
            <p:nvPr/>
          </p:nvSpPr>
          <p:spPr>
            <a:xfrm>
              <a:off x="5703623" y="5790994"/>
              <a:ext cx="1892" cy="175931"/>
            </a:xfrm>
            <a:custGeom>
              <a:avLst/>
              <a:gdLst>
                <a:gd name="connsiteX0" fmla="*/ 0 w 1891"/>
                <a:gd name="connsiteY0" fmla="*/ 0 h 175931"/>
                <a:gd name="connsiteX1" fmla="*/ 1892 w 1891"/>
                <a:gd name="connsiteY1" fmla="*/ 0 h 175931"/>
                <a:gd name="connsiteX2" fmla="*/ 1892 w 1891"/>
                <a:gd name="connsiteY2" fmla="*/ 177123 h 175931"/>
                <a:gd name="connsiteX3" fmla="*/ 0 w 1891"/>
                <a:gd name="connsiteY3" fmla="*/ 177123 h 175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91" h="175931">
                  <a:moveTo>
                    <a:pt x="0" y="0"/>
                  </a:moveTo>
                  <a:lnTo>
                    <a:pt x="1892" y="0"/>
                  </a:lnTo>
                  <a:lnTo>
                    <a:pt x="1892" y="177123"/>
                  </a:lnTo>
                  <a:lnTo>
                    <a:pt x="0" y="177123"/>
                  </a:lnTo>
                  <a:close/>
                </a:path>
              </a:pathLst>
            </a:custGeom>
            <a:solidFill>
              <a:srgbClr val="00B0F0"/>
            </a:solidFill>
            <a:ln w="18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23" name="手繪多邊形: 圖案 22">
              <a:extLst>
                <a:ext uri="{FF2B5EF4-FFF2-40B4-BE49-F238E27FC236}">
                  <a16:creationId xmlns:a16="http://schemas.microsoft.com/office/drawing/2014/main" id="{A8862EFD-2E94-413D-8DBA-E8396BCDCD54}"/>
                </a:ext>
              </a:extLst>
            </p:cNvPr>
            <p:cNvSpPr/>
            <p:nvPr/>
          </p:nvSpPr>
          <p:spPr>
            <a:xfrm>
              <a:off x="5501595" y="5793845"/>
              <a:ext cx="87020" cy="130530"/>
            </a:xfrm>
            <a:custGeom>
              <a:avLst/>
              <a:gdLst>
                <a:gd name="connsiteX0" fmla="*/ 87815 w 87020"/>
                <a:gd name="connsiteY0" fmla="*/ 131116 h 130529"/>
                <a:gd name="connsiteX1" fmla="*/ 18993 w 87020"/>
                <a:gd name="connsiteY1" fmla="*/ 131116 h 130529"/>
                <a:gd name="connsiteX2" fmla="*/ 4767 w 87020"/>
                <a:gd name="connsiteY2" fmla="*/ 126841 h 130529"/>
                <a:gd name="connsiteX3" fmla="*/ 0 w 87020"/>
                <a:gd name="connsiteY3" fmla="*/ 114185 h 130529"/>
                <a:gd name="connsiteX4" fmla="*/ 2573 w 87020"/>
                <a:gd name="connsiteY4" fmla="*/ 103648 h 130529"/>
                <a:gd name="connsiteX5" fmla="*/ 10537 w 87020"/>
                <a:gd name="connsiteY5" fmla="*/ 92563 h 130529"/>
                <a:gd name="connsiteX6" fmla="*/ 49450 w 87020"/>
                <a:gd name="connsiteY6" fmla="*/ 51058 h 130529"/>
                <a:gd name="connsiteX7" fmla="*/ 53423 w 87020"/>
                <a:gd name="connsiteY7" fmla="*/ 45421 h 130529"/>
                <a:gd name="connsiteX8" fmla="*/ 54766 w 87020"/>
                <a:gd name="connsiteY8" fmla="*/ 39802 h 130529"/>
                <a:gd name="connsiteX9" fmla="*/ 51304 w 87020"/>
                <a:gd name="connsiteY9" fmla="*/ 31611 h 130529"/>
                <a:gd name="connsiteX10" fmla="*/ 42432 w 87020"/>
                <a:gd name="connsiteY10" fmla="*/ 28357 h 130529"/>
                <a:gd name="connsiteX11" fmla="*/ 34184 w 87020"/>
                <a:gd name="connsiteY11" fmla="*/ 31743 h 130529"/>
                <a:gd name="connsiteX12" fmla="*/ 30798 w 87020"/>
                <a:gd name="connsiteY12" fmla="*/ 39991 h 130529"/>
                <a:gd name="connsiteX13" fmla="*/ 32595 w 87020"/>
                <a:gd name="connsiteY13" fmla="*/ 46518 h 130529"/>
                <a:gd name="connsiteX14" fmla="*/ 37986 w 87020"/>
                <a:gd name="connsiteY14" fmla="*/ 52420 h 130529"/>
                <a:gd name="connsiteX15" fmla="*/ 18104 w 87020"/>
                <a:gd name="connsiteY15" fmla="*/ 73570 h 130529"/>
                <a:gd name="connsiteX16" fmla="*/ 4900 w 87020"/>
                <a:gd name="connsiteY16" fmla="*/ 58795 h 130529"/>
                <a:gd name="connsiteX17" fmla="*/ 719 w 87020"/>
                <a:gd name="connsiteY17" fmla="*/ 40691 h 130529"/>
                <a:gd name="connsiteX18" fmla="*/ 12883 w 87020"/>
                <a:gd name="connsiteY18" fmla="*/ 11521 h 130529"/>
                <a:gd name="connsiteX19" fmla="*/ 43680 w 87020"/>
                <a:gd name="connsiteY19" fmla="*/ 0 h 130529"/>
                <a:gd name="connsiteX20" fmla="*/ 73816 w 87020"/>
                <a:gd name="connsiteY20" fmla="*/ 11218 h 130529"/>
                <a:gd name="connsiteX21" fmla="*/ 85563 w 87020"/>
                <a:gd name="connsiteY21" fmla="*/ 39632 h 130529"/>
                <a:gd name="connsiteX22" fmla="*/ 62787 w 87020"/>
                <a:gd name="connsiteY22" fmla="*/ 80247 h 130529"/>
                <a:gd name="connsiteX23" fmla="*/ 61444 w 87020"/>
                <a:gd name="connsiteY23" fmla="*/ 81515 h 130529"/>
                <a:gd name="connsiteX24" fmla="*/ 40975 w 87020"/>
                <a:gd name="connsiteY24" fmla="*/ 101208 h 130529"/>
                <a:gd name="connsiteX25" fmla="*/ 87815 w 87020"/>
                <a:gd name="connsiteY25" fmla="*/ 101208 h 130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87020" h="130529">
                  <a:moveTo>
                    <a:pt x="87815" y="131116"/>
                  </a:moveTo>
                  <a:lnTo>
                    <a:pt x="18993" y="131116"/>
                  </a:lnTo>
                  <a:cubicBezTo>
                    <a:pt x="12694" y="131116"/>
                    <a:pt x="7945" y="129697"/>
                    <a:pt x="4767" y="126841"/>
                  </a:cubicBezTo>
                  <a:cubicBezTo>
                    <a:pt x="1589" y="123984"/>
                    <a:pt x="0" y="119766"/>
                    <a:pt x="0" y="114185"/>
                  </a:cubicBezTo>
                  <a:cubicBezTo>
                    <a:pt x="0" y="110648"/>
                    <a:pt x="851" y="107129"/>
                    <a:pt x="2573" y="103648"/>
                  </a:cubicBezTo>
                  <a:cubicBezTo>
                    <a:pt x="4275" y="100167"/>
                    <a:pt x="6943" y="96478"/>
                    <a:pt x="10537" y="92563"/>
                  </a:cubicBezTo>
                  <a:lnTo>
                    <a:pt x="49450" y="51058"/>
                  </a:lnTo>
                  <a:cubicBezTo>
                    <a:pt x="51190" y="49185"/>
                    <a:pt x="52515" y="47312"/>
                    <a:pt x="53423" y="45421"/>
                  </a:cubicBezTo>
                  <a:cubicBezTo>
                    <a:pt x="54312" y="43529"/>
                    <a:pt x="54766" y="41656"/>
                    <a:pt x="54766" y="39802"/>
                  </a:cubicBezTo>
                  <a:cubicBezTo>
                    <a:pt x="54766" y="36510"/>
                    <a:pt x="53612" y="33767"/>
                    <a:pt x="51304" y="31611"/>
                  </a:cubicBezTo>
                  <a:cubicBezTo>
                    <a:pt x="48977" y="29454"/>
                    <a:pt x="46026" y="28357"/>
                    <a:pt x="42432" y="28357"/>
                  </a:cubicBezTo>
                  <a:cubicBezTo>
                    <a:pt x="39178" y="28357"/>
                    <a:pt x="36435" y="29492"/>
                    <a:pt x="34184" y="31743"/>
                  </a:cubicBezTo>
                  <a:cubicBezTo>
                    <a:pt x="31933" y="33994"/>
                    <a:pt x="30798" y="36737"/>
                    <a:pt x="30798" y="39991"/>
                  </a:cubicBezTo>
                  <a:cubicBezTo>
                    <a:pt x="30798" y="42280"/>
                    <a:pt x="31403" y="44456"/>
                    <a:pt x="32595" y="46518"/>
                  </a:cubicBezTo>
                  <a:cubicBezTo>
                    <a:pt x="33805" y="48580"/>
                    <a:pt x="35584" y="50547"/>
                    <a:pt x="37986" y="52420"/>
                  </a:cubicBezTo>
                  <a:lnTo>
                    <a:pt x="18104" y="73570"/>
                  </a:lnTo>
                  <a:cubicBezTo>
                    <a:pt x="12088" y="69010"/>
                    <a:pt x="7699" y="64073"/>
                    <a:pt x="4900" y="58795"/>
                  </a:cubicBezTo>
                  <a:cubicBezTo>
                    <a:pt x="2100" y="53517"/>
                    <a:pt x="719" y="47483"/>
                    <a:pt x="719" y="40691"/>
                  </a:cubicBezTo>
                  <a:cubicBezTo>
                    <a:pt x="719" y="28925"/>
                    <a:pt x="4767" y="19201"/>
                    <a:pt x="12883" y="11521"/>
                  </a:cubicBezTo>
                  <a:cubicBezTo>
                    <a:pt x="20998" y="3840"/>
                    <a:pt x="31252" y="0"/>
                    <a:pt x="43680" y="0"/>
                  </a:cubicBezTo>
                  <a:cubicBezTo>
                    <a:pt x="55939" y="0"/>
                    <a:pt x="65965" y="3746"/>
                    <a:pt x="73816" y="11218"/>
                  </a:cubicBezTo>
                  <a:cubicBezTo>
                    <a:pt x="81666" y="18690"/>
                    <a:pt x="85563" y="28149"/>
                    <a:pt x="85563" y="39632"/>
                  </a:cubicBezTo>
                  <a:cubicBezTo>
                    <a:pt x="85563" y="52117"/>
                    <a:pt x="77978" y="65662"/>
                    <a:pt x="62787" y="80247"/>
                  </a:cubicBezTo>
                  <a:lnTo>
                    <a:pt x="61444" y="81515"/>
                  </a:lnTo>
                  <a:lnTo>
                    <a:pt x="40975" y="101208"/>
                  </a:lnTo>
                  <a:lnTo>
                    <a:pt x="87815" y="101208"/>
                  </a:lnTo>
                </a:path>
              </a:pathLst>
            </a:custGeom>
            <a:solidFill>
              <a:srgbClr val="00B0F0"/>
            </a:solidFill>
            <a:ln w="18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24" name="手繪多邊形: 圖案 23">
              <a:extLst>
                <a:ext uri="{FF2B5EF4-FFF2-40B4-BE49-F238E27FC236}">
                  <a16:creationId xmlns:a16="http://schemas.microsoft.com/office/drawing/2014/main" id="{3AF679C7-4778-44B3-AABE-F285E442A0E4}"/>
                </a:ext>
              </a:extLst>
            </p:cNvPr>
            <p:cNvSpPr/>
            <p:nvPr/>
          </p:nvSpPr>
          <p:spPr>
            <a:xfrm>
              <a:off x="5589258" y="5839909"/>
              <a:ext cx="90804" cy="130530"/>
            </a:xfrm>
            <a:custGeom>
              <a:avLst/>
              <a:gdLst>
                <a:gd name="connsiteX0" fmla="*/ 0 w 90803"/>
                <a:gd name="connsiteY0" fmla="*/ 42110 h 130529"/>
                <a:gd name="connsiteX1" fmla="*/ 12940 w 90803"/>
                <a:gd name="connsiteY1" fmla="*/ 12050 h 130529"/>
                <a:gd name="connsiteX2" fmla="*/ 45383 w 90803"/>
                <a:gd name="connsiteY2" fmla="*/ 0 h 130529"/>
                <a:gd name="connsiteX3" fmla="*/ 77769 w 90803"/>
                <a:gd name="connsiteY3" fmla="*/ 12088 h 130529"/>
                <a:gd name="connsiteX4" fmla="*/ 90936 w 90803"/>
                <a:gd name="connsiteY4" fmla="*/ 42091 h 130529"/>
                <a:gd name="connsiteX5" fmla="*/ 90936 w 90803"/>
                <a:gd name="connsiteY5" fmla="*/ 89063 h 130529"/>
                <a:gd name="connsiteX6" fmla="*/ 77864 w 90803"/>
                <a:gd name="connsiteY6" fmla="*/ 119160 h 130529"/>
                <a:gd name="connsiteX7" fmla="*/ 45383 w 90803"/>
                <a:gd name="connsiteY7" fmla="*/ 131267 h 130529"/>
                <a:gd name="connsiteX8" fmla="*/ 12902 w 90803"/>
                <a:gd name="connsiteY8" fmla="*/ 119217 h 130529"/>
                <a:gd name="connsiteX9" fmla="*/ 0 w 90803"/>
                <a:gd name="connsiteY9" fmla="*/ 89082 h 130529"/>
                <a:gd name="connsiteX10" fmla="*/ 0 w 90803"/>
                <a:gd name="connsiteY10" fmla="*/ 42110 h 130529"/>
                <a:gd name="connsiteX11" fmla="*/ 60611 w 90803"/>
                <a:gd name="connsiteY11" fmla="*/ 86244 h 130529"/>
                <a:gd name="connsiteX12" fmla="*/ 60611 w 90803"/>
                <a:gd name="connsiteY12" fmla="*/ 44323 h 130529"/>
                <a:gd name="connsiteX13" fmla="*/ 56223 w 90803"/>
                <a:gd name="connsiteY13" fmla="*/ 32311 h 130529"/>
                <a:gd name="connsiteX14" fmla="*/ 45364 w 90803"/>
                <a:gd name="connsiteY14" fmla="*/ 27563 h 130529"/>
                <a:gd name="connsiteX15" fmla="*/ 34600 w 90803"/>
                <a:gd name="connsiteY15" fmla="*/ 32349 h 130529"/>
                <a:gd name="connsiteX16" fmla="*/ 30306 w 90803"/>
                <a:gd name="connsiteY16" fmla="*/ 44304 h 130529"/>
                <a:gd name="connsiteX17" fmla="*/ 30306 w 90803"/>
                <a:gd name="connsiteY17" fmla="*/ 86225 h 130529"/>
                <a:gd name="connsiteX18" fmla="*/ 34562 w 90803"/>
                <a:gd name="connsiteY18" fmla="*/ 98143 h 130529"/>
                <a:gd name="connsiteX19" fmla="*/ 45383 w 90803"/>
                <a:gd name="connsiteY19" fmla="*/ 102873 h 130529"/>
                <a:gd name="connsiteX20" fmla="*/ 56204 w 90803"/>
                <a:gd name="connsiteY20" fmla="*/ 98086 h 130529"/>
                <a:gd name="connsiteX21" fmla="*/ 60611 w 90803"/>
                <a:gd name="connsiteY21" fmla="*/ 86244 h 130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0803" h="130529">
                  <a:moveTo>
                    <a:pt x="0" y="42110"/>
                  </a:moveTo>
                  <a:cubicBezTo>
                    <a:pt x="0" y="30116"/>
                    <a:pt x="4313" y="20109"/>
                    <a:pt x="12940" y="12050"/>
                  </a:cubicBezTo>
                  <a:cubicBezTo>
                    <a:pt x="21566" y="4010"/>
                    <a:pt x="32368" y="0"/>
                    <a:pt x="45383" y="0"/>
                  </a:cubicBezTo>
                  <a:cubicBezTo>
                    <a:pt x="58209" y="0"/>
                    <a:pt x="69011" y="4029"/>
                    <a:pt x="77769" y="12088"/>
                  </a:cubicBezTo>
                  <a:cubicBezTo>
                    <a:pt x="86547" y="20147"/>
                    <a:pt x="90936" y="30154"/>
                    <a:pt x="90936" y="42091"/>
                  </a:cubicBezTo>
                  <a:lnTo>
                    <a:pt x="90936" y="89063"/>
                  </a:lnTo>
                  <a:cubicBezTo>
                    <a:pt x="90936" y="101056"/>
                    <a:pt x="86585" y="111083"/>
                    <a:pt x="77864" y="119160"/>
                  </a:cubicBezTo>
                  <a:cubicBezTo>
                    <a:pt x="69143" y="127219"/>
                    <a:pt x="58322" y="131267"/>
                    <a:pt x="45383" y="131267"/>
                  </a:cubicBezTo>
                  <a:cubicBezTo>
                    <a:pt x="32311" y="131267"/>
                    <a:pt x="21490" y="127238"/>
                    <a:pt x="12902" y="119217"/>
                  </a:cubicBezTo>
                  <a:cubicBezTo>
                    <a:pt x="4313" y="111196"/>
                    <a:pt x="0" y="101132"/>
                    <a:pt x="0" y="89082"/>
                  </a:cubicBezTo>
                  <a:lnTo>
                    <a:pt x="0" y="42110"/>
                  </a:lnTo>
                  <a:close/>
                  <a:moveTo>
                    <a:pt x="60611" y="86244"/>
                  </a:moveTo>
                  <a:lnTo>
                    <a:pt x="60611" y="44323"/>
                  </a:lnTo>
                  <a:cubicBezTo>
                    <a:pt x="60611" y="39480"/>
                    <a:pt x="59155" y="35470"/>
                    <a:pt x="56223" y="32311"/>
                  </a:cubicBezTo>
                  <a:cubicBezTo>
                    <a:pt x="53290" y="29152"/>
                    <a:pt x="49677" y="27563"/>
                    <a:pt x="45364" y="27563"/>
                  </a:cubicBezTo>
                  <a:cubicBezTo>
                    <a:pt x="41051" y="27563"/>
                    <a:pt x="37456" y="29152"/>
                    <a:pt x="34600" y="32349"/>
                  </a:cubicBezTo>
                  <a:cubicBezTo>
                    <a:pt x="31724" y="35546"/>
                    <a:pt x="30306" y="39537"/>
                    <a:pt x="30306" y="44304"/>
                  </a:cubicBezTo>
                  <a:lnTo>
                    <a:pt x="30306" y="86225"/>
                  </a:lnTo>
                  <a:cubicBezTo>
                    <a:pt x="30306" y="91011"/>
                    <a:pt x="31724" y="94984"/>
                    <a:pt x="34562" y="98143"/>
                  </a:cubicBezTo>
                  <a:cubicBezTo>
                    <a:pt x="37400" y="101302"/>
                    <a:pt x="40994" y="102873"/>
                    <a:pt x="45383" y="102873"/>
                  </a:cubicBezTo>
                  <a:cubicBezTo>
                    <a:pt x="49639" y="102873"/>
                    <a:pt x="53234" y="101283"/>
                    <a:pt x="56204" y="98086"/>
                  </a:cubicBezTo>
                  <a:cubicBezTo>
                    <a:pt x="59136" y="94946"/>
                    <a:pt x="60611" y="90992"/>
                    <a:pt x="60611" y="86244"/>
                  </a:cubicBezTo>
                  <a:close/>
                </a:path>
              </a:pathLst>
            </a:custGeom>
            <a:solidFill>
              <a:srgbClr val="00B0F0"/>
            </a:solidFill>
            <a:ln w="18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25" name="手繪多邊形: 圖案 24">
              <a:extLst>
                <a:ext uri="{FF2B5EF4-FFF2-40B4-BE49-F238E27FC236}">
                  <a16:creationId xmlns:a16="http://schemas.microsoft.com/office/drawing/2014/main" id="{1D1E7092-33C1-42B1-85FE-6F03A155B626}"/>
                </a:ext>
              </a:extLst>
            </p:cNvPr>
            <p:cNvSpPr/>
            <p:nvPr/>
          </p:nvSpPr>
          <p:spPr>
            <a:xfrm>
              <a:off x="5604316" y="5799104"/>
              <a:ext cx="18917" cy="28376"/>
            </a:xfrm>
            <a:custGeom>
              <a:avLst/>
              <a:gdLst>
                <a:gd name="connsiteX0" fmla="*/ 3897 w 18917"/>
                <a:gd name="connsiteY0" fmla="*/ 28925 h 28376"/>
                <a:gd name="connsiteX1" fmla="*/ 946 w 18917"/>
                <a:gd name="connsiteY1" fmla="*/ 28054 h 28376"/>
                <a:gd name="connsiteX2" fmla="*/ 0 w 18917"/>
                <a:gd name="connsiteY2" fmla="*/ 25501 h 28376"/>
                <a:gd name="connsiteX3" fmla="*/ 549 w 18917"/>
                <a:gd name="connsiteY3" fmla="*/ 23287 h 28376"/>
                <a:gd name="connsiteX4" fmla="*/ 2289 w 18917"/>
                <a:gd name="connsiteY4" fmla="*/ 20885 h 28376"/>
                <a:gd name="connsiteX5" fmla="*/ 11105 w 18917"/>
                <a:gd name="connsiteY5" fmla="*/ 11464 h 28376"/>
                <a:gd name="connsiteX6" fmla="*/ 12069 w 18917"/>
                <a:gd name="connsiteY6" fmla="*/ 10083 h 28376"/>
                <a:gd name="connsiteX7" fmla="*/ 12410 w 18917"/>
                <a:gd name="connsiteY7" fmla="*/ 8626 h 28376"/>
                <a:gd name="connsiteX8" fmla="*/ 11483 w 18917"/>
                <a:gd name="connsiteY8" fmla="*/ 6470 h 28376"/>
                <a:gd name="connsiteX9" fmla="*/ 9194 w 18917"/>
                <a:gd name="connsiteY9" fmla="*/ 5618 h 28376"/>
                <a:gd name="connsiteX10" fmla="*/ 7037 w 18917"/>
                <a:gd name="connsiteY10" fmla="*/ 6508 h 28376"/>
                <a:gd name="connsiteX11" fmla="*/ 6148 w 18917"/>
                <a:gd name="connsiteY11" fmla="*/ 8664 h 28376"/>
                <a:gd name="connsiteX12" fmla="*/ 6621 w 18917"/>
                <a:gd name="connsiteY12" fmla="*/ 10348 h 28376"/>
                <a:gd name="connsiteX13" fmla="*/ 7605 w 18917"/>
                <a:gd name="connsiteY13" fmla="*/ 11502 h 28376"/>
                <a:gd name="connsiteX14" fmla="*/ 3651 w 18917"/>
                <a:gd name="connsiteY14" fmla="*/ 15701 h 28376"/>
                <a:gd name="connsiteX15" fmla="*/ 1078 w 18917"/>
                <a:gd name="connsiteY15" fmla="*/ 12731 h 28376"/>
                <a:gd name="connsiteX16" fmla="*/ 170 w 18917"/>
                <a:gd name="connsiteY16" fmla="*/ 8815 h 28376"/>
                <a:gd name="connsiteX17" fmla="*/ 2800 w 18917"/>
                <a:gd name="connsiteY17" fmla="*/ 2497 h 28376"/>
                <a:gd name="connsiteX18" fmla="*/ 9497 w 18917"/>
                <a:gd name="connsiteY18" fmla="*/ 0 h 28376"/>
                <a:gd name="connsiteX19" fmla="*/ 16042 w 18917"/>
                <a:gd name="connsiteY19" fmla="*/ 2421 h 28376"/>
                <a:gd name="connsiteX20" fmla="*/ 18577 w 18917"/>
                <a:gd name="connsiteY20" fmla="*/ 8570 h 28376"/>
                <a:gd name="connsiteX21" fmla="*/ 13545 w 18917"/>
                <a:gd name="connsiteY21" fmla="*/ 17480 h 28376"/>
                <a:gd name="connsiteX22" fmla="*/ 13242 w 18917"/>
                <a:gd name="connsiteY22" fmla="*/ 17763 h 28376"/>
                <a:gd name="connsiteX23" fmla="*/ 7851 w 18917"/>
                <a:gd name="connsiteY23" fmla="*/ 22966 h 28376"/>
                <a:gd name="connsiteX24" fmla="*/ 19088 w 18917"/>
                <a:gd name="connsiteY24" fmla="*/ 22966 h 28376"/>
                <a:gd name="connsiteX25" fmla="*/ 19088 w 18917"/>
                <a:gd name="connsiteY25" fmla="*/ 28906 h 28376"/>
                <a:gd name="connsiteX26" fmla="*/ 3897 w 18917"/>
                <a:gd name="connsiteY26" fmla="*/ 28906 h 28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8917" h="28376">
                  <a:moveTo>
                    <a:pt x="3897" y="28925"/>
                  </a:moveTo>
                  <a:cubicBezTo>
                    <a:pt x="2573" y="28925"/>
                    <a:pt x="1589" y="28641"/>
                    <a:pt x="946" y="28054"/>
                  </a:cubicBezTo>
                  <a:cubicBezTo>
                    <a:pt x="303" y="27487"/>
                    <a:pt x="0" y="26655"/>
                    <a:pt x="0" y="25501"/>
                  </a:cubicBezTo>
                  <a:cubicBezTo>
                    <a:pt x="0" y="24763"/>
                    <a:pt x="189" y="24025"/>
                    <a:pt x="549" y="23287"/>
                  </a:cubicBezTo>
                  <a:cubicBezTo>
                    <a:pt x="908" y="22531"/>
                    <a:pt x="1494" y="21717"/>
                    <a:pt x="2289" y="20885"/>
                  </a:cubicBezTo>
                  <a:lnTo>
                    <a:pt x="11105" y="11464"/>
                  </a:lnTo>
                  <a:cubicBezTo>
                    <a:pt x="11521" y="11010"/>
                    <a:pt x="11861" y="10537"/>
                    <a:pt x="12069" y="10083"/>
                  </a:cubicBezTo>
                  <a:cubicBezTo>
                    <a:pt x="12296" y="9610"/>
                    <a:pt x="12410" y="9118"/>
                    <a:pt x="12410" y="8626"/>
                  </a:cubicBezTo>
                  <a:cubicBezTo>
                    <a:pt x="12410" y="7756"/>
                    <a:pt x="12107" y="7037"/>
                    <a:pt x="11483" y="6470"/>
                  </a:cubicBezTo>
                  <a:cubicBezTo>
                    <a:pt x="10878" y="5902"/>
                    <a:pt x="10102" y="5618"/>
                    <a:pt x="9194" y="5618"/>
                  </a:cubicBezTo>
                  <a:cubicBezTo>
                    <a:pt x="8343" y="5618"/>
                    <a:pt x="7624" y="5921"/>
                    <a:pt x="7037" y="6508"/>
                  </a:cubicBezTo>
                  <a:cubicBezTo>
                    <a:pt x="6451" y="7094"/>
                    <a:pt x="6148" y="7832"/>
                    <a:pt x="6148" y="8664"/>
                  </a:cubicBezTo>
                  <a:cubicBezTo>
                    <a:pt x="6148" y="9251"/>
                    <a:pt x="6299" y="9818"/>
                    <a:pt x="6621" y="10348"/>
                  </a:cubicBezTo>
                  <a:cubicBezTo>
                    <a:pt x="6848" y="10745"/>
                    <a:pt x="7189" y="11142"/>
                    <a:pt x="7605" y="11502"/>
                  </a:cubicBezTo>
                  <a:lnTo>
                    <a:pt x="3651" y="15701"/>
                  </a:lnTo>
                  <a:cubicBezTo>
                    <a:pt x="2497" y="14774"/>
                    <a:pt x="1627" y="13772"/>
                    <a:pt x="1078" y="12731"/>
                  </a:cubicBezTo>
                  <a:cubicBezTo>
                    <a:pt x="473" y="11596"/>
                    <a:pt x="170" y="10291"/>
                    <a:pt x="170" y="8815"/>
                  </a:cubicBezTo>
                  <a:cubicBezTo>
                    <a:pt x="170" y="6281"/>
                    <a:pt x="1059" y="4162"/>
                    <a:pt x="2800" y="2497"/>
                  </a:cubicBezTo>
                  <a:cubicBezTo>
                    <a:pt x="4540" y="832"/>
                    <a:pt x="6791" y="0"/>
                    <a:pt x="9497" y="0"/>
                  </a:cubicBezTo>
                  <a:cubicBezTo>
                    <a:pt x="12145" y="0"/>
                    <a:pt x="14358" y="813"/>
                    <a:pt x="16042" y="2421"/>
                  </a:cubicBezTo>
                  <a:cubicBezTo>
                    <a:pt x="17726" y="4029"/>
                    <a:pt x="18577" y="6091"/>
                    <a:pt x="18577" y="8570"/>
                  </a:cubicBezTo>
                  <a:cubicBezTo>
                    <a:pt x="18577" y="11275"/>
                    <a:pt x="16874" y="14264"/>
                    <a:pt x="13545" y="17480"/>
                  </a:cubicBezTo>
                  <a:lnTo>
                    <a:pt x="13242" y="17763"/>
                  </a:lnTo>
                  <a:lnTo>
                    <a:pt x="7851" y="22966"/>
                  </a:lnTo>
                  <a:lnTo>
                    <a:pt x="19088" y="22966"/>
                  </a:lnTo>
                  <a:lnTo>
                    <a:pt x="19088" y="28906"/>
                  </a:lnTo>
                  <a:lnTo>
                    <a:pt x="3897" y="28906"/>
                  </a:lnTo>
                  <a:close/>
                </a:path>
              </a:pathLst>
            </a:custGeom>
            <a:solidFill>
              <a:srgbClr val="00B0F0"/>
            </a:solidFill>
            <a:ln w="18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26" name="手繪多邊形: 圖案 25">
              <a:extLst>
                <a:ext uri="{FF2B5EF4-FFF2-40B4-BE49-F238E27FC236}">
                  <a16:creationId xmlns:a16="http://schemas.microsoft.com/office/drawing/2014/main" id="{3CC296BC-5C24-4F9F-A2EB-C7423B29C5C5}"/>
                </a:ext>
              </a:extLst>
            </p:cNvPr>
            <p:cNvSpPr/>
            <p:nvPr/>
          </p:nvSpPr>
          <p:spPr>
            <a:xfrm>
              <a:off x="5645027" y="5799123"/>
              <a:ext cx="18917" cy="28376"/>
            </a:xfrm>
            <a:custGeom>
              <a:avLst/>
              <a:gdLst>
                <a:gd name="connsiteX0" fmla="*/ 10026 w 18917"/>
                <a:gd name="connsiteY0" fmla="*/ 29416 h 28376"/>
                <a:gd name="connsiteX1" fmla="*/ 2838 w 18917"/>
                <a:gd name="connsiteY1" fmla="*/ 26749 h 28376"/>
                <a:gd name="connsiteX2" fmla="*/ 0 w 18917"/>
                <a:gd name="connsiteY2" fmla="*/ 20109 h 28376"/>
                <a:gd name="connsiteX3" fmla="*/ 0 w 18917"/>
                <a:gd name="connsiteY3" fmla="*/ 9288 h 28376"/>
                <a:gd name="connsiteX4" fmla="*/ 2857 w 18917"/>
                <a:gd name="connsiteY4" fmla="*/ 2667 h 28376"/>
                <a:gd name="connsiteX5" fmla="*/ 10045 w 18917"/>
                <a:gd name="connsiteY5" fmla="*/ 0 h 28376"/>
                <a:gd name="connsiteX6" fmla="*/ 17234 w 18917"/>
                <a:gd name="connsiteY6" fmla="*/ 2686 h 28376"/>
                <a:gd name="connsiteX7" fmla="*/ 20128 w 18917"/>
                <a:gd name="connsiteY7" fmla="*/ 9288 h 28376"/>
                <a:gd name="connsiteX8" fmla="*/ 20128 w 18917"/>
                <a:gd name="connsiteY8" fmla="*/ 20109 h 28376"/>
                <a:gd name="connsiteX9" fmla="*/ 17253 w 18917"/>
                <a:gd name="connsiteY9" fmla="*/ 26730 h 28376"/>
                <a:gd name="connsiteX10" fmla="*/ 10026 w 18917"/>
                <a:gd name="connsiteY10" fmla="*/ 29416 h 28376"/>
                <a:gd name="connsiteX11" fmla="*/ 10026 w 18917"/>
                <a:gd name="connsiteY11" fmla="*/ 5524 h 28376"/>
                <a:gd name="connsiteX12" fmla="*/ 7226 w 18917"/>
                <a:gd name="connsiteY12" fmla="*/ 6772 h 28376"/>
                <a:gd name="connsiteX13" fmla="*/ 6129 w 18917"/>
                <a:gd name="connsiteY13" fmla="*/ 9799 h 28376"/>
                <a:gd name="connsiteX14" fmla="*/ 6129 w 18917"/>
                <a:gd name="connsiteY14" fmla="*/ 19466 h 28376"/>
                <a:gd name="connsiteX15" fmla="*/ 7208 w 18917"/>
                <a:gd name="connsiteY15" fmla="*/ 22493 h 28376"/>
                <a:gd name="connsiteX16" fmla="*/ 10007 w 18917"/>
                <a:gd name="connsiteY16" fmla="*/ 23722 h 28376"/>
                <a:gd name="connsiteX17" fmla="*/ 12807 w 18917"/>
                <a:gd name="connsiteY17" fmla="*/ 22493 h 28376"/>
                <a:gd name="connsiteX18" fmla="*/ 13942 w 18917"/>
                <a:gd name="connsiteY18" fmla="*/ 19466 h 28376"/>
                <a:gd name="connsiteX19" fmla="*/ 13942 w 18917"/>
                <a:gd name="connsiteY19" fmla="*/ 9799 h 28376"/>
                <a:gd name="connsiteX20" fmla="*/ 12826 w 18917"/>
                <a:gd name="connsiteY20" fmla="*/ 6753 h 28376"/>
                <a:gd name="connsiteX21" fmla="*/ 10026 w 18917"/>
                <a:gd name="connsiteY21" fmla="*/ 5524 h 28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8917" h="28376">
                  <a:moveTo>
                    <a:pt x="10026" y="29416"/>
                  </a:moveTo>
                  <a:cubicBezTo>
                    <a:pt x="7151" y="29416"/>
                    <a:pt x="4729" y="28527"/>
                    <a:pt x="2838" y="26749"/>
                  </a:cubicBezTo>
                  <a:cubicBezTo>
                    <a:pt x="946" y="24990"/>
                    <a:pt x="0" y="22758"/>
                    <a:pt x="0" y="20109"/>
                  </a:cubicBezTo>
                  <a:lnTo>
                    <a:pt x="0" y="9288"/>
                  </a:lnTo>
                  <a:cubicBezTo>
                    <a:pt x="0" y="6659"/>
                    <a:pt x="965" y="4427"/>
                    <a:pt x="2857" y="2667"/>
                  </a:cubicBezTo>
                  <a:cubicBezTo>
                    <a:pt x="4748" y="908"/>
                    <a:pt x="7170" y="0"/>
                    <a:pt x="10045" y="0"/>
                  </a:cubicBezTo>
                  <a:cubicBezTo>
                    <a:pt x="12883" y="0"/>
                    <a:pt x="15285" y="908"/>
                    <a:pt x="17234" y="2686"/>
                  </a:cubicBezTo>
                  <a:cubicBezTo>
                    <a:pt x="19163" y="4446"/>
                    <a:pt x="20128" y="6678"/>
                    <a:pt x="20128" y="9288"/>
                  </a:cubicBezTo>
                  <a:lnTo>
                    <a:pt x="20128" y="20109"/>
                  </a:lnTo>
                  <a:cubicBezTo>
                    <a:pt x="20128" y="22739"/>
                    <a:pt x="19163" y="24971"/>
                    <a:pt x="17253" y="26730"/>
                  </a:cubicBezTo>
                  <a:cubicBezTo>
                    <a:pt x="15304" y="28508"/>
                    <a:pt x="12883" y="29416"/>
                    <a:pt x="10026" y="29416"/>
                  </a:cubicBezTo>
                  <a:close/>
                  <a:moveTo>
                    <a:pt x="10026" y="5524"/>
                  </a:moveTo>
                  <a:cubicBezTo>
                    <a:pt x="8910" y="5524"/>
                    <a:pt x="7983" y="5940"/>
                    <a:pt x="7226" y="6772"/>
                  </a:cubicBezTo>
                  <a:cubicBezTo>
                    <a:pt x="6508" y="7586"/>
                    <a:pt x="6129" y="8607"/>
                    <a:pt x="6129" y="9799"/>
                  </a:cubicBezTo>
                  <a:lnTo>
                    <a:pt x="6129" y="19466"/>
                  </a:lnTo>
                  <a:cubicBezTo>
                    <a:pt x="6129" y="20677"/>
                    <a:pt x="6489" y="21679"/>
                    <a:pt x="7208" y="22493"/>
                  </a:cubicBezTo>
                  <a:cubicBezTo>
                    <a:pt x="7945" y="23306"/>
                    <a:pt x="8891" y="23722"/>
                    <a:pt x="10007" y="23722"/>
                  </a:cubicBezTo>
                  <a:cubicBezTo>
                    <a:pt x="11105" y="23722"/>
                    <a:pt x="12050" y="23306"/>
                    <a:pt x="12807" y="22493"/>
                  </a:cubicBezTo>
                  <a:cubicBezTo>
                    <a:pt x="13564" y="21679"/>
                    <a:pt x="13942" y="20658"/>
                    <a:pt x="13942" y="19466"/>
                  </a:cubicBezTo>
                  <a:lnTo>
                    <a:pt x="13942" y="9799"/>
                  </a:lnTo>
                  <a:cubicBezTo>
                    <a:pt x="13942" y="8588"/>
                    <a:pt x="13564" y="7548"/>
                    <a:pt x="12826" y="6753"/>
                  </a:cubicBezTo>
                  <a:cubicBezTo>
                    <a:pt x="12069" y="5940"/>
                    <a:pt x="11123" y="5524"/>
                    <a:pt x="10026" y="5524"/>
                  </a:cubicBezTo>
                  <a:close/>
                </a:path>
              </a:pathLst>
            </a:custGeom>
            <a:solidFill>
              <a:srgbClr val="00B0F0"/>
            </a:solidFill>
            <a:ln w="18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pic>
          <p:nvPicPr>
            <p:cNvPr id="27" name="圖形 26">
              <a:extLst>
                <a:ext uri="{FF2B5EF4-FFF2-40B4-BE49-F238E27FC236}">
                  <a16:creationId xmlns:a16="http://schemas.microsoft.com/office/drawing/2014/main" id="{7BA35438-C917-4CC9-8026-03B7599A2E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5736191" y="5809870"/>
              <a:ext cx="457709" cy="1269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177846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142D64FC-79EA-4C46-8826-CE54CD9C1B0A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91" y="0"/>
            <a:ext cx="12181817" cy="6858000"/>
          </a:xfrm>
          <a:prstGeom prst="rect">
            <a:avLst/>
          </a:prstGeom>
        </p:spPr>
      </p:pic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B399FF43-2CE4-4238-BD9F-0E6ECF498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2516"/>
            <a:ext cx="10515600" cy="9868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B00C7C57-692B-431B-AFA7-992CE231BC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75099"/>
            <a:ext cx="10515600" cy="43018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909798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702" r:id="rId2"/>
    <p:sldLayoutId id="2147483696" r:id="rId3"/>
    <p:sldLayoutId id="2147483698" r:id="rId4"/>
    <p:sldLayoutId id="2147483697" r:id="rId5"/>
    <p:sldLayoutId id="2147483700" r:id="rId6"/>
    <p:sldLayoutId id="2147483699" r:id="rId7"/>
    <p:sldLayoutId id="2147483701" r:id="rId8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0" kern="1200">
          <a:solidFill>
            <a:schemeClr val="tx1"/>
          </a:solidFill>
          <a:effectLst/>
          <a:latin typeface="Arial" panose="020B0604020202020204" pitchFamily="34" charset="0"/>
          <a:ea typeface="微軟正黑體" panose="020B0604030504040204" pitchFamily="34" charset="-120"/>
          <a:cs typeface="Arial" panose="020B0604020202020204" pitchFamily="34" charset="0"/>
        </a:defRPr>
      </a:lvl1pPr>
    </p:titleStyle>
    <p:bodyStyle>
      <a:lvl1pPr marL="144000" indent="144000" algn="l" defTabSz="914400" rtl="0" eaLnBrk="1" latinLnBrk="0" hangingPunct="1">
        <a:lnSpc>
          <a:spcPts val="22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微軟正黑體" panose="020B0604030504040204" pitchFamily="34" charset="-120"/>
          <a:cs typeface="Arial" panose="020B0604020202020204" pitchFamily="34" charset="0"/>
        </a:defRPr>
      </a:lvl1pPr>
      <a:lvl2pPr marL="144000" indent="144000" algn="l" defTabSz="914400" rtl="0" eaLnBrk="1" latinLnBrk="0" hangingPunct="1">
        <a:lnSpc>
          <a:spcPts val="22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微軟正黑體" panose="020B0604030504040204" pitchFamily="34" charset="-120"/>
          <a:cs typeface="Arial" panose="020B0604020202020204" pitchFamily="34" charset="0"/>
        </a:defRPr>
      </a:lvl2pPr>
      <a:lvl3pPr marL="144000" indent="144000" algn="l" defTabSz="914400" rtl="0" eaLnBrk="1" latinLnBrk="0" hangingPunct="1">
        <a:lnSpc>
          <a:spcPts val="22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微軟正黑體" panose="020B0604030504040204" pitchFamily="34" charset="-120"/>
          <a:cs typeface="Arial" panose="020B0604020202020204" pitchFamily="34" charset="0"/>
        </a:defRPr>
      </a:lvl3pPr>
      <a:lvl4pPr marL="144000" indent="144000" algn="l" defTabSz="914400" rtl="0" eaLnBrk="1" latinLnBrk="0" hangingPunct="1">
        <a:lnSpc>
          <a:spcPts val="22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微軟正黑體" panose="020B0604030504040204" pitchFamily="34" charset="-120"/>
          <a:cs typeface="Arial" panose="020B0604020202020204" pitchFamily="34" charset="0"/>
        </a:defRPr>
      </a:lvl4pPr>
      <a:lvl5pPr marL="144000" indent="144000" algn="l" defTabSz="914400" rtl="0" eaLnBrk="1" latinLnBrk="0" hangingPunct="1">
        <a:lnSpc>
          <a:spcPts val="22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微軟正黑體" panose="020B0604030504040204" pitchFamily="34" charset="-120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9.png"/><Relationship Id="rId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tiff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tif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tiff"/><Relationship Id="rId3" Type="http://schemas.openxmlformats.org/officeDocument/2006/relationships/image" Target="../media/image57.png"/><Relationship Id="rId7" Type="http://schemas.openxmlformats.org/officeDocument/2006/relationships/image" Target="../media/image61.tiff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0.png"/><Relationship Id="rId5" Type="http://schemas.openxmlformats.org/officeDocument/2006/relationships/image" Target="../media/image59.jpeg"/><Relationship Id="rId10" Type="http://schemas.openxmlformats.org/officeDocument/2006/relationships/image" Target="../media/image64.png"/><Relationship Id="rId4" Type="http://schemas.openxmlformats.org/officeDocument/2006/relationships/image" Target="../media/image58.png"/><Relationship Id="rId9" Type="http://schemas.openxmlformats.org/officeDocument/2006/relationships/image" Target="../media/image63.tif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tiff"/><Relationship Id="rId3" Type="http://schemas.openxmlformats.org/officeDocument/2006/relationships/image" Target="../media/image66.png"/><Relationship Id="rId7" Type="http://schemas.openxmlformats.org/officeDocument/2006/relationships/image" Target="../media/image62.tiff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1.tiff"/><Relationship Id="rId5" Type="http://schemas.openxmlformats.org/officeDocument/2006/relationships/image" Target="../media/image68.png"/><Relationship Id="rId10" Type="http://schemas.openxmlformats.org/officeDocument/2006/relationships/image" Target="../media/image64.png"/><Relationship Id="rId4" Type="http://schemas.openxmlformats.org/officeDocument/2006/relationships/image" Target="../media/image67.png"/><Relationship Id="rId9" Type="http://schemas.openxmlformats.org/officeDocument/2006/relationships/image" Target="../media/image6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tiff"/><Relationship Id="rId3" Type="http://schemas.openxmlformats.org/officeDocument/2006/relationships/image" Target="../media/image70.png"/><Relationship Id="rId7" Type="http://schemas.openxmlformats.org/officeDocument/2006/relationships/image" Target="../media/image61.tiff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8.png"/><Relationship Id="rId5" Type="http://schemas.openxmlformats.org/officeDocument/2006/relationships/image" Target="../media/image72.png"/><Relationship Id="rId10" Type="http://schemas.openxmlformats.org/officeDocument/2006/relationships/image" Target="../media/image64.png"/><Relationship Id="rId4" Type="http://schemas.openxmlformats.org/officeDocument/2006/relationships/image" Target="../media/image71.png"/><Relationship Id="rId9" Type="http://schemas.openxmlformats.org/officeDocument/2006/relationships/image" Target="../media/image63.tif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4.svg"/><Relationship Id="rId3" Type="http://schemas.openxmlformats.org/officeDocument/2006/relationships/image" Target="../media/image74.svg"/><Relationship Id="rId7" Type="http://schemas.openxmlformats.org/officeDocument/2006/relationships/image" Target="../media/image78.svg"/><Relationship Id="rId12" Type="http://schemas.openxmlformats.org/officeDocument/2006/relationships/image" Target="../media/image83.png"/><Relationship Id="rId2" Type="http://schemas.openxmlformats.org/officeDocument/2006/relationships/image" Target="../media/image73.png"/><Relationship Id="rId16" Type="http://schemas.openxmlformats.org/officeDocument/2006/relationships/image" Target="../media/image87.sv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7.png"/><Relationship Id="rId11" Type="http://schemas.openxmlformats.org/officeDocument/2006/relationships/image" Target="../media/image82.svg"/><Relationship Id="rId5" Type="http://schemas.openxmlformats.org/officeDocument/2006/relationships/image" Target="../media/image76.png"/><Relationship Id="rId15" Type="http://schemas.openxmlformats.org/officeDocument/2006/relationships/image" Target="../media/image86.png"/><Relationship Id="rId10" Type="http://schemas.openxmlformats.org/officeDocument/2006/relationships/image" Target="../media/image81.png"/><Relationship Id="rId4" Type="http://schemas.openxmlformats.org/officeDocument/2006/relationships/image" Target="../media/image75.png"/><Relationship Id="rId9" Type="http://schemas.openxmlformats.org/officeDocument/2006/relationships/image" Target="../media/image80.svg"/><Relationship Id="rId14" Type="http://schemas.openxmlformats.org/officeDocument/2006/relationships/image" Target="../media/image8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13" Type="http://schemas.openxmlformats.org/officeDocument/2006/relationships/image" Target="../media/image99.png"/><Relationship Id="rId18" Type="http://schemas.openxmlformats.org/officeDocument/2006/relationships/image" Target="../media/image104.png"/><Relationship Id="rId3" Type="http://schemas.openxmlformats.org/officeDocument/2006/relationships/image" Target="../media/image89.svg"/><Relationship Id="rId21" Type="http://schemas.openxmlformats.org/officeDocument/2006/relationships/image" Target="../media/image64.png"/><Relationship Id="rId7" Type="http://schemas.openxmlformats.org/officeDocument/2006/relationships/image" Target="../media/image93.png"/><Relationship Id="rId12" Type="http://schemas.openxmlformats.org/officeDocument/2006/relationships/image" Target="../media/image98.png"/><Relationship Id="rId17" Type="http://schemas.openxmlformats.org/officeDocument/2006/relationships/image" Target="../media/image103.png"/><Relationship Id="rId2" Type="http://schemas.openxmlformats.org/officeDocument/2006/relationships/image" Target="../media/image88.png"/><Relationship Id="rId16" Type="http://schemas.openxmlformats.org/officeDocument/2006/relationships/image" Target="../media/image102.png"/><Relationship Id="rId20" Type="http://schemas.openxmlformats.org/officeDocument/2006/relationships/image" Target="../media/image6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2.png"/><Relationship Id="rId11" Type="http://schemas.openxmlformats.org/officeDocument/2006/relationships/image" Target="../media/image97.png"/><Relationship Id="rId5" Type="http://schemas.openxmlformats.org/officeDocument/2006/relationships/image" Target="../media/image91.jpeg"/><Relationship Id="rId15" Type="http://schemas.openxmlformats.org/officeDocument/2006/relationships/image" Target="../media/image101.png"/><Relationship Id="rId10" Type="http://schemas.openxmlformats.org/officeDocument/2006/relationships/image" Target="../media/image96.png"/><Relationship Id="rId19" Type="http://schemas.openxmlformats.org/officeDocument/2006/relationships/image" Target="../media/image105.png"/><Relationship Id="rId4" Type="http://schemas.openxmlformats.org/officeDocument/2006/relationships/image" Target="../media/image90.jpeg"/><Relationship Id="rId9" Type="http://schemas.openxmlformats.org/officeDocument/2006/relationships/image" Target="../media/image95.png"/><Relationship Id="rId14" Type="http://schemas.openxmlformats.org/officeDocument/2006/relationships/image" Target="../media/image10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image" Target="../media/image107.png"/><Relationship Id="rId7" Type="http://schemas.openxmlformats.org/officeDocument/2006/relationships/image" Target="../media/image111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Relationship Id="rId9" Type="http://schemas.openxmlformats.org/officeDocument/2006/relationships/image" Target="../media/image11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119.png"/><Relationship Id="rId4" Type="http://schemas.openxmlformats.org/officeDocument/2006/relationships/image" Target="../media/image11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image" Target="../media/image22.png"/><Relationship Id="rId7" Type="http://schemas.openxmlformats.org/officeDocument/2006/relationships/image" Target="../media/image1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8.png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3" Type="http://schemas.openxmlformats.org/officeDocument/2006/relationships/image" Target="../media/image129.png"/><Relationship Id="rId7" Type="http://schemas.openxmlformats.org/officeDocument/2006/relationships/image" Target="../media/image132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1.png"/><Relationship Id="rId5" Type="http://schemas.openxmlformats.org/officeDocument/2006/relationships/image" Target="../media/image27.png"/><Relationship Id="rId10" Type="http://schemas.openxmlformats.org/officeDocument/2006/relationships/image" Target="../media/image135.png"/><Relationship Id="rId4" Type="http://schemas.openxmlformats.org/officeDocument/2006/relationships/image" Target="../media/image130.png"/><Relationship Id="rId9" Type="http://schemas.openxmlformats.org/officeDocument/2006/relationships/image" Target="../media/image13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1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8.png"/><Relationship Id="rId5" Type="http://schemas.openxmlformats.org/officeDocument/2006/relationships/image" Target="../media/image137.png"/><Relationship Id="rId4" Type="http://schemas.openxmlformats.org/officeDocument/2006/relationships/image" Target="../media/image13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png"/><Relationship Id="rId3" Type="http://schemas.openxmlformats.org/officeDocument/2006/relationships/image" Target="../media/image140.png"/><Relationship Id="rId7" Type="http://schemas.openxmlformats.org/officeDocument/2006/relationships/image" Target="../media/image1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3.png"/><Relationship Id="rId5" Type="http://schemas.openxmlformats.org/officeDocument/2006/relationships/image" Target="../media/image142.png"/><Relationship Id="rId4" Type="http://schemas.openxmlformats.org/officeDocument/2006/relationships/image" Target="../media/image14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3.png"/><Relationship Id="rId5" Type="http://schemas.openxmlformats.org/officeDocument/2006/relationships/image" Target="../media/image152.png"/><Relationship Id="rId4" Type="http://schemas.openxmlformats.org/officeDocument/2006/relationships/image" Target="../media/image151.tif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png"/><Relationship Id="rId3" Type="http://schemas.openxmlformats.org/officeDocument/2006/relationships/image" Target="../media/image150.png"/><Relationship Id="rId7" Type="http://schemas.openxmlformats.org/officeDocument/2006/relationships/image" Target="../media/image15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6.png"/><Relationship Id="rId5" Type="http://schemas.openxmlformats.org/officeDocument/2006/relationships/image" Target="../media/image155.png"/><Relationship Id="rId4" Type="http://schemas.openxmlformats.org/officeDocument/2006/relationships/image" Target="../media/image154.png"/><Relationship Id="rId9" Type="http://schemas.openxmlformats.org/officeDocument/2006/relationships/image" Target="../media/image15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9.png"/><Relationship Id="rId4" Type="http://schemas.openxmlformats.org/officeDocument/2006/relationships/image" Target="../media/image4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16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3.png"/><Relationship Id="rId5" Type="http://schemas.openxmlformats.org/officeDocument/2006/relationships/image" Target="../media/image162.png"/><Relationship Id="rId4" Type="http://schemas.openxmlformats.org/officeDocument/2006/relationships/image" Target="../media/image16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21.png"/><Relationship Id="rId7" Type="http://schemas.openxmlformats.org/officeDocument/2006/relationships/image" Target="../media/image25.jpe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jpeg"/><Relationship Id="rId11" Type="http://schemas.openxmlformats.org/officeDocument/2006/relationships/image" Target="../media/image29.png"/><Relationship Id="rId5" Type="http://schemas.openxmlformats.org/officeDocument/2006/relationships/image" Target="../media/image23.jpeg"/><Relationship Id="rId15" Type="http://schemas.openxmlformats.org/officeDocument/2006/relationships/image" Target="../media/image3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63528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: 圓角 10">
            <a:extLst>
              <a:ext uri="{FF2B5EF4-FFF2-40B4-BE49-F238E27FC236}">
                <a16:creationId xmlns:a16="http://schemas.microsoft.com/office/drawing/2014/main" id="{0CC6F9DB-D2B7-4284-B902-8882E3747C1C}"/>
              </a:ext>
            </a:extLst>
          </p:cNvPr>
          <p:cNvSpPr/>
          <p:nvPr/>
        </p:nvSpPr>
        <p:spPr>
          <a:xfrm>
            <a:off x="296919" y="1314930"/>
            <a:ext cx="11600122" cy="5330419"/>
          </a:xfrm>
          <a:prstGeom prst="roundRect">
            <a:avLst>
              <a:gd name="adj" fmla="val 0"/>
            </a:avLst>
          </a:prstGeom>
          <a:gradFill>
            <a:gsLst>
              <a:gs pos="65000">
                <a:schemeClr val="bg1"/>
              </a:gs>
              <a:gs pos="10000">
                <a:schemeClr val="bg1">
                  <a:alpha val="0"/>
                </a:schemeClr>
              </a:gs>
            </a:gsLst>
            <a:lin ang="162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TW" altLang="en-US"/>
          </a:p>
        </p:txBody>
      </p:sp>
      <p:pic>
        <p:nvPicPr>
          <p:cNvPr id="9" name="圖片 8" descr="一張含有 纜線, 連接器 的圖片&#10;&#10;自動產生的描述">
            <a:extLst>
              <a:ext uri="{FF2B5EF4-FFF2-40B4-BE49-F238E27FC236}">
                <a16:creationId xmlns:a16="http://schemas.microsoft.com/office/drawing/2014/main" id="{6C75FEDB-CB69-4339-AE9C-82E6DB677DF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4161" y="1534260"/>
            <a:ext cx="6831004" cy="512094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AD962AC-55CD-8C47-B3C3-D419A74974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Arial"/>
                <a:ea typeface="微軟正黑體"/>
                <a:cs typeface="Arial"/>
              </a:rPr>
              <a:t>How to choose the right FC cable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AC044DE0-47F1-4774-B4F8-854B916F01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1303257"/>
              </p:ext>
            </p:extLst>
          </p:nvPr>
        </p:nvGraphicFramePr>
        <p:xfrm>
          <a:off x="673767" y="2006805"/>
          <a:ext cx="6399699" cy="2606326"/>
        </p:xfrm>
        <a:graphic>
          <a:graphicData uri="http://schemas.openxmlformats.org/drawingml/2006/table">
            <a:tbl>
              <a:tblPr/>
              <a:tblGrid>
                <a:gridCol w="1237857">
                  <a:extLst>
                    <a:ext uri="{9D8B030D-6E8A-4147-A177-3AD203B41FA5}">
                      <a16:colId xmlns:a16="http://schemas.microsoft.com/office/drawing/2014/main" val="1447189910"/>
                    </a:ext>
                  </a:extLst>
                </a:gridCol>
                <a:gridCol w="1289540">
                  <a:extLst>
                    <a:ext uri="{9D8B030D-6E8A-4147-A177-3AD203B41FA5}">
                      <a16:colId xmlns:a16="http://schemas.microsoft.com/office/drawing/2014/main" val="3257528341"/>
                    </a:ext>
                  </a:extLst>
                </a:gridCol>
                <a:gridCol w="1289540">
                  <a:extLst>
                    <a:ext uri="{9D8B030D-6E8A-4147-A177-3AD203B41FA5}">
                      <a16:colId xmlns:a16="http://schemas.microsoft.com/office/drawing/2014/main" val="1371996879"/>
                    </a:ext>
                  </a:extLst>
                </a:gridCol>
                <a:gridCol w="1262012">
                  <a:extLst>
                    <a:ext uri="{9D8B030D-6E8A-4147-A177-3AD203B41FA5}">
                      <a16:colId xmlns:a16="http://schemas.microsoft.com/office/drawing/2014/main" val="3195208171"/>
                    </a:ext>
                  </a:extLst>
                </a:gridCol>
                <a:gridCol w="1320750">
                  <a:extLst>
                    <a:ext uri="{9D8B030D-6E8A-4147-A177-3AD203B41FA5}">
                      <a16:colId xmlns:a16="http://schemas.microsoft.com/office/drawing/2014/main" val="525402187"/>
                    </a:ext>
                  </a:extLst>
                </a:gridCol>
              </a:tblGrid>
              <a:tr h="571643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b="1" kern="1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Speed</a:t>
                      </a:r>
                    </a:p>
                  </a:txBody>
                  <a:tcPr marL="19050" marR="19050" marT="12700" marB="127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b="1" kern="1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Multimode optic cable and distance (m)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2000" b="1" kern="10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2000" b="1">
                        <a:solidFill>
                          <a:srgbClr val="FFFF00"/>
                        </a:solidFill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 b="1">
                        <a:solidFill>
                          <a:srgbClr val="FFFF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1900406"/>
                  </a:ext>
                </a:extLst>
              </a:tr>
              <a:tr h="571643">
                <a:tc vMerge="1">
                  <a:txBody>
                    <a:bodyPr/>
                    <a:lstStyle/>
                    <a:p>
                      <a:pPr rtl="0" fontAlgn="b"/>
                      <a:endParaRPr lang="zh-TW" altLang="en-US" sz="1400">
                        <a:effectLst/>
                      </a:endParaRPr>
                    </a:p>
                  </a:txBody>
                  <a:tcPr marL="19050" marR="19050" marT="12700" marB="12700"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2000" b="1" kern="100">
                          <a:effectLst/>
                          <a:latin typeface="Arial" panose="020B0604020202020204" pitchFamily="34" charset="0"/>
                          <a:ea typeface="PMingLiU" panose="02020500000000000000" pitchFamily="18" charset="-120"/>
                          <a:cs typeface="Arial" panose="020B0604020202020204" pitchFamily="34" charset="0"/>
                        </a:rPr>
                        <a:t>OM1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2000" b="1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OM2</a:t>
                      </a:r>
                      <a:endParaRPr lang="en-US" altLang="zh-TW" sz="2000" b="1" kern="100">
                        <a:effectLst/>
                        <a:latin typeface="Arial" panose="020B060402020202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2000" b="1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OM3</a:t>
                      </a:r>
                      <a:endParaRPr lang="en-US" altLang="zh-TW" sz="2000" b="1" kern="100">
                        <a:effectLst/>
                        <a:latin typeface="Arial" panose="020B060402020202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b="1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OM4</a:t>
                      </a:r>
                      <a:endParaRPr lang="en-US" altLang="zh-TW" sz="2000" b="1" kern="100">
                        <a:effectLst/>
                        <a:latin typeface="Arial" panose="020B060402020202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255837295"/>
                  </a:ext>
                </a:extLst>
              </a:tr>
              <a:tr h="2919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800" kern="100">
                          <a:effectLst/>
                          <a:latin typeface="Arial" panose="020B0604020202020204" pitchFamily="34" charset="0"/>
                          <a:ea typeface="PMingLiU" panose="02020500000000000000" pitchFamily="18" charset="-120"/>
                          <a:cs typeface="Arial" panose="020B0604020202020204" pitchFamily="34" charset="0"/>
                        </a:rPr>
                        <a:t>4GFC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DA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Arial" panose="020B0604020202020204" pitchFamily="34" charset="0"/>
                          <a:ea typeface="PMingLiU" panose="02020500000000000000" pitchFamily="18" charset="-120"/>
                          <a:cs typeface="Arial" panose="020B0604020202020204" pitchFamily="34" charset="0"/>
                        </a:rPr>
                        <a:t>70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DA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Arial" panose="020B0604020202020204" pitchFamily="34" charset="0"/>
                          <a:ea typeface="PMingLiU" panose="02020500000000000000" pitchFamily="18" charset="-120"/>
                          <a:cs typeface="Arial" panose="020B0604020202020204" pitchFamily="34" charset="0"/>
                        </a:rPr>
                        <a:t>150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DA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Arial" panose="020B0604020202020204" pitchFamily="34" charset="0"/>
                          <a:ea typeface="PMingLiU" panose="02020500000000000000" pitchFamily="18" charset="-120"/>
                          <a:cs typeface="Arial" panose="020B0604020202020204" pitchFamily="34" charset="0"/>
                        </a:rPr>
                        <a:t>380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DA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Arial" panose="020B0604020202020204" pitchFamily="34" charset="0"/>
                          <a:ea typeface="PMingLiU" panose="02020500000000000000" pitchFamily="18" charset="-120"/>
                          <a:cs typeface="Arial" panose="020B0604020202020204" pitchFamily="34" charset="0"/>
                        </a:rPr>
                        <a:t>400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DA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2479992"/>
                  </a:ext>
                </a:extLst>
              </a:tr>
              <a:tr h="2919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8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8GFC</a:t>
                      </a:r>
                      <a:endParaRPr lang="en-US" altLang="zh-TW" sz="1800" kern="100">
                        <a:effectLst/>
                        <a:latin typeface="Arial" panose="020B060402020202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Arial" panose="020B0604020202020204" pitchFamily="34" charset="0"/>
                          <a:ea typeface="PMingLiU" panose="02020500000000000000" pitchFamily="18" charset="-120"/>
                          <a:cs typeface="Arial" panose="020B0604020202020204" pitchFamily="34" charset="0"/>
                        </a:rPr>
                        <a:t>21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  <a:endParaRPr lang="en-US" sz="1800" kern="100">
                        <a:effectLst/>
                        <a:latin typeface="Arial" panose="020B060402020202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</a:t>
                      </a:r>
                      <a:endParaRPr lang="en-US" sz="1800" kern="100">
                        <a:effectLst/>
                        <a:latin typeface="Arial" panose="020B060402020202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190</a:t>
                      </a:r>
                      <a:endParaRPr lang="en-US" sz="1800" kern="100">
                        <a:effectLst/>
                        <a:latin typeface="Arial" panose="020B060402020202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4857034"/>
                  </a:ext>
                </a:extLst>
              </a:tr>
              <a:tr h="2919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8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16GFC</a:t>
                      </a:r>
                      <a:endParaRPr lang="en-US" altLang="zh-TW" sz="1800" kern="100">
                        <a:effectLst/>
                        <a:latin typeface="Arial" panose="020B060402020202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DA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Arial" panose="020B0604020202020204" pitchFamily="34" charset="0"/>
                          <a:ea typeface="PMingLiU" panose="02020500000000000000" pitchFamily="18" charset="-120"/>
                          <a:cs typeface="Arial" panose="020B0604020202020204" pitchFamily="34" charset="0"/>
                        </a:rPr>
                        <a:t>---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DA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</a:t>
                      </a:r>
                      <a:endParaRPr lang="en-US" sz="1800" kern="100">
                        <a:effectLst/>
                        <a:latin typeface="Arial" panose="020B060402020202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DA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en-US" sz="1800" kern="100">
                        <a:effectLst/>
                        <a:latin typeface="Arial" panose="020B060402020202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DA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125</a:t>
                      </a:r>
                      <a:endParaRPr lang="en-US" sz="1800" kern="100">
                        <a:effectLst/>
                        <a:latin typeface="Arial" panose="020B060402020202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DA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2040590"/>
                  </a:ext>
                </a:extLst>
              </a:tr>
              <a:tr h="2919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8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32GFC</a:t>
                      </a:r>
                      <a:endParaRPr lang="en-US" altLang="zh-TW" sz="1800" kern="100">
                        <a:effectLst/>
                        <a:latin typeface="Arial" panose="020B060402020202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Arial" panose="020B0604020202020204" pitchFamily="34" charset="0"/>
                          <a:ea typeface="PMingLiU" panose="02020500000000000000" pitchFamily="18" charset="-120"/>
                          <a:cs typeface="Arial" panose="020B0604020202020204" pitchFamily="34" charset="0"/>
                        </a:rPr>
                        <a:t>---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en-US" sz="1800" kern="100">
                        <a:effectLst/>
                        <a:latin typeface="Arial" panose="020B060402020202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</a:t>
                      </a:r>
                      <a:endParaRPr lang="en-US" sz="1800" kern="100">
                        <a:effectLst/>
                        <a:latin typeface="Arial" panose="020B060402020202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en-US" sz="1800" kern="100">
                        <a:effectLst/>
                        <a:latin typeface="Arial" panose="020B060402020202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5259892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764BEC37-FE5A-9247-AA53-0B7B7B9BBD0E}"/>
              </a:ext>
            </a:extLst>
          </p:cNvPr>
          <p:cNvSpPr txBox="1"/>
          <p:nvPr/>
        </p:nvSpPr>
        <p:spPr>
          <a:xfrm>
            <a:off x="2978790" y="5119298"/>
            <a:ext cx="3364972" cy="400110"/>
          </a:xfrm>
          <a:prstGeom prst="rect">
            <a:avLst/>
          </a:prstGeom>
          <a:solidFill>
            <a:srgbClr val="00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LC (Little Connector)</a:t>
            </a:r>
            <a:endParaRPr lang="en-US" sz="2000" b="1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" name="橢圓 3">
            <a:extLst>
              <a:ext uri="{FF2B5EF4-FFF2-40B4-BE49-F238E27FC236}">
                <a16:creationId xmlns:a16="http://schemas.microsoft.com/office/drawing/2014/main" id="{CD00C335-4F22-4274-97D1-1ECFD0498F4E}"/>
              </a:ext>
            </a:extLst>
          </p:cNvPr>
          <p:cNvSpPr/>
          <p:nvPr/>
        </p:nvSpPr>
        <p:spPr>
          <a:xfrm>
            <a:off x="6325140" y="4756305"/>
            <a:ext cx="1134869" cy="1134869"/>
          </a:xfrm>
          <a:prstGeom prst="ellipse">
            <a:avLst/>
          </a:prstGeom>
          <a:noFill/>
          <a:ln w="5715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970579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圖片 59" descr="一張含有 畫畫 的圖片&#10;&#10;自動產生的描述">
            <a:extLst>
              <a:ext uri="{FF2B5EF4-FFF2-40B4-BE49-F238E27FC236}">
                <a16:creationId xmlns:a16="http://schemas.microsoft.com/office/drawing/2014/main" id="{32B6D020-7BA0-4595-A7BC-07820FE0BA7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643" y="4638440"/>
            <a:ext cx="4954049" cy="576600"/>
          </a:xfrm>
          <a:prstGeom prst="rect">
            <a:avLst/>
          </a:prstGeom>
        </p:spPr>
      </p:pic>
      <p:pic>
        <p:nvPicPr>
          <p:cNvPr id="62" name="圖片 61" descr="一張含有 畫畫 的圖片&#10;&#10;自動產生的描述">
            <a:extLst>
              <a:ext uri="{FF2B5EF4-FFF2-40B4-BE49-F238E27FC236}">
                <a16:creationId xmlns:a16="http://schemas.microsoft.com/office/drawing/2014/main" id="{3D2FDF7D-BC11-4A26-9143-5DF626AB3E4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643" y="5268224"/>
            <a:ext cx="4954049" cy="576600"/>
          </a:xfrm>
          <a:prstGeom prst="rect">
            <a:avLst/>
          </a:prstGeom>
        </p:spPr>
      </p:pic>
      <p:pic>
        <p:nvPicPr>
          <p:cNvPr id="59" name="圖片 58" descr="一張含有 畫畫 的圖片&#10;&#10;自動產生的描述">
            <a:extLst>
              <a:ext uri="{FF2B5EF4-FFF2-40B4-BE49-F238E27FC236}">
                <a16:creationId xmlns:a16="http://schemas.microsoft.com/office/drawing/2014/main" id="{9A215FA1-8CED-4A4E-9B1C-1C48CD1549D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643" y="3500882"/>
            <a:ext cx="4954049" cy="576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31CB739-B900-4A44-B862-AAD94405BA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 err="1">
                <a:latin typeface="Arial" panose="020B0604020202020204" pitchFamily="34" charset="0"/>
                <a:cs typeface="Microsoft JhengHei"/>
                <a:sym typeface="Arial" panose="020B0604020202020204" pitchFamily="34" charset="0"/>
              </a:rPr>
              <a:t>QuTS</a:t>
            </a:r>
            <a:r>
              <a:rPr lang="en-US" altLang="zh-TW" dirty="0">
                <a:latin typeface="Arial" panose="020B0604020202020204" pitchFamily="34" charset="0"/>
                <a:cs typeface="Microsoft JhengHei"/>
                <a:sym typeface="Arial" panose="020B0604020202020204" pitchFamily="34" charset="0"/>
              </a:rPr>
              <a:t> hero for the optimal FC SAN </a:t>
            </a:r>
            <a:r>
              <a:rPr lang="en-US" altLang="zh-CN" dirty="0">
                <a:latin typeface="Arial" panose="020B0604020202020204" pitchFamily="34" charset="0"/>
                <a:cs typeface="Microsoft JhengHei"/>
                <a:sym typeface="Arial" panose="020B0604020202020204" pitchFamily="34" charset="0"/>
              </a:rPr>
              <a:t>performance</a:t>
            </a:r>
            <a:endParaRPr 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2" name="內容版面配置區 11">
            <a:extLst>
              <a:ext uri="{FF2B5EF4-FFF2-40B4-BE49-F238E27FC236}">
                <a16:creationId xmlns:a16="http://schemas.microsoft.com/office/drawing/2014/main" id="{4E91D332-4C2D-4B65-8B58-4A1521BE1D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768" y="1529040"/>
            <a:ext cx="10888579" cy="1174958"/>
          </a:xfrm>
        </p:spPr>
        <p:txBody>
          <a:bodyPr/>
          <a:lstStyle/>
          <a:p>
            <a:r>
              <a:rPr lang="en-US" altLang="zh-TW" err="1">
                <a:sym typeface="Arial" panose="020B0604020202020204" pitchFamily="34" charset="0"/>
              </a:rPr>
              <a:t>QuTS</a:t>
            </a:r>
            <a:r>
              <a:rPr lang="en-US" altLang="zh-TW">
                <a:sym typeface="Arial" panose="020B0604020202020204" pitchFamily="34" charset="0"/>
              </a:rPr>
              <a:t> hero </a:t>
            </a:r>
            <a:r>
              <a:rPr lang="zh-TW" altLang="en-US">
                <a:sym typeface="Arial" panose="020B0604020202020204" pitchFamily="34" charset="0"/>
              </a:rPr>
              <a:t>NAS are optimized for </a:t>
            </a:r>
            <a:r>
              <a:rPr lang="en-US" altLang="zh-TW">
                <a:sym typeface="Arial" panose="020B0604020202020204" pitchFamily="34" charset="0"/>
              </a:rPr>
              <a:t>FC</a:t>
            </a:r>
            <a:r>
              <a:rPr lang="zh-TW" altLang="en-US">
                <a:sym typeface="Arial" panose="020B0604020202020204" pitchFamily="34" charset="0"/>
              </a:rPr>
              <a:t> operation </a:t>
            </a:r>
            <a:r>
              <a:rPr lang="en-US" altLang="zh-TW">
                <a:sym typeface="Arial" panose="020B0604020202020204" pitchFamily="34" charset="0"/>
              </a:rPr>
              <a:t>with advanced features that</a:t>
            </a:r>
            <a:r>
              <a:rPr lang="zh-TW" altLang="en-US">
                <a:sym typeface="Arial" panose="020B0604020202020204" pitchFamily="34" charset="0"/>
              </a:rPr>
              <a:t> ensure the best performance with exceptional user experience for enterprise requirements. </a:t>
            </a:r>
          </a:p>
        </p:txBody>
      </p:sp>
      <p:sp>
        <p:nvSpPr>
          <p:cNvPr id="5" name="Google Shape;869;p51" hidden="1">
            <a:extLst>
              <a:ext uri="{FF2B5EF4-FFF2-40B4-BE49-F238E27FC236}">
                <a16:creationId xmlns:a16="http://schemas.microsoft.com/office/drawing/2014/main" id="{5BBD8F94-C4BC-43D1-91AB-16859FC46CF4}"/>
              </a:ext>
            </a:extLst>
          </p:cNvPr>
          <p:cNvSpPr txBox="1"/>
          <p:nvPr/>
        </p:nvSpPr>
        <p:spPr>
          <a:xfrm>
            <a:off x="431681" y="5122347"/>
            <a:ext cx="3824378" cy="1428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Autofit/>
          </a:bodyPr>
          <a:lstStyle/>
          <a:p>
            <a:pPr marL="76200">
              <a:lnSpc>
                <a:spcPct val="115000"/>
              </a:lnSpc>
              <a:buSzPts val="2400"/>
            </a:pPr>
            <a:r>
              <a:rPr lang="en-US" sz="3600" b="1">
                <a:solidFill>
                  <a:schemeClr val="bg1"/>
                </a:solidFill>
                <a:latin typeface="D-DIN Condensed" panose="020B050603020203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TS-</a:t>
            </a:r>
            <a:r>
              <a:rPr lang="en-US" sz="3600" b="1">
                <a:solidFill>
                  <a:srgbClr val="00FFFF"/>
                </a:solidFill>
                <a:latin typeface="D-DIN Condensed" panose="020B050603020203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h</a:t>
            </a:r>
            <a:r>
              <a:rPr lang="en-US" sz="3600" b="1">
                <a:solidFill>
                  <a:schemeClr val="bg1"/>
                </a:solidFill>
                <a:latin typeface="D-DIN Condensed" panose="020B050603020203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1283XU-RP </a:t>
            </a:r>
            <a:endParaRPr lang="zh-TW" altLang="en-US" sz="3600" b="1">
              <a:solidFill>
                <a:schemeClr val="bg1"/>
              </a:solidFill>
              <a:latin typeface="D-DIN Condensed" panose="020B050603020203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  <a:p>
            <a:pPr marL="76200">
              <a:lnSpc>
                <a:spcPct val="114999"/>
              </a:lnSpc>
              <a:buSzPts val="2400"/>
            </a:pPr>
            <a:r>
              <a:rPr lang="en-US" sz="3600" b="1">
                <a:solidFill>
                  <a:schemeClr val="bg1"/>
                </a:solidFill>
                <a:latin typeface="D-DIN Condensed" panose="020B050603020203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TS-</a:t>
            </a:r>
            <a:r>
              <a:rPr lang="en-US" sz="3600" b="1">
                <a:solidFill>
                  <a:srgbClr val="00FFFF"/>
                </a:solidFill>
                <a:latin typeface="D-DIN Condensed" panose="020B050603020203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h</a:t>
            </a:r>
            <a:r>
              <a:rPr lang="en-US" sz="3600" b="1">
                <a:solidFill>
                  <a:schemeClr val="bg1"/>
                </a:solidFill>
                <a:latin typeface="D-DIN Condensed" panose="020B050603020203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1277XU-RP</a:t>
            </a:r>
            <a:endParaRPr lang="en-US" sz="3600">
              <a:solidFill>
                <a:schemeClr val="bg1"/>
              </a:solidFill>
              <a:latin typeface="D-DIN Condensed" panose="020B0506030202030204" pitchFamily="34" charset="0"/>
              <a:ea typeface="微軟正黑體" panose="020B0604030504040204" pitchFamily="34" charset="-120"/>
              <a:cs typeface="+mn-lt"/>
              <a:sym typeface="Arial" panose="020B0604020202020204" pitchFamily="34" charset="0"/>
            </a:endParaRPr>
          </a:p>
          <a:p>
            <a:pPr marL="76200" marR="0" lvl="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2400"/>
            </a:pPr>
            <a:endParaRPr lang="en-US" altLang="zh-TW" sz="3600" b="1">
              <a:solidFill>
                <a:schemeClr val="bg1"/>
              </a:solidFill>
              <a:latin typeface="D-DIN Condensed" panose="020B050603020203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6" name="Google Shape;869;p51" hidden="1">
            <a:extLst>
              <a:ext uri="{FF2B5EF4-FFF2-40B4-BE49-F238E27FC236}">
                <a16:creationId xmlns:a16="http://schemas.microsoft.com/office/drawing/2014/main" id="{1ED87657-ABC4-4027-B340-9B209568BCFF}"/>
              </a:ext>
            </a:extLst>
          </p:cNvPr>
          <p:cNvSpPr txBox="1"/>
          <p:nvPr/>
        </p:nvSpPr>
        <p:spPr>
          <a:xfrm>
            <a:off x="431681" y="3429000"/>
            <a:ext cx="3162419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Autofit/>
          </a:bodyPr>
          <a:lstStyle/>
          <a:p>
            <a:pPr marL="76200" marR="0"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</a:pPr>
            <a:r>
              <a:rPr lang="en-US" sz="3600" b="1">
                <a:solidFill>
                  <a:schemeClr val="bg1"/>
                </a:solidFill>
                <a:latin typeface="D-DIN Condensed" panose="020B050603020203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TS-</a:t>
            </a:r>
            <a:r>
              <a:rPr lang="en-US" sz="3600" b="1">
                <a:solidFill>
                  <a:srgbClr val="00FFFF"/>
                </a:solidFill>
                <a:latin typeface="D-DIN Condensed" panose="020B050603020203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h</a:t>
            </a:r>
            <a:r>
              <a:rPr lang="en-US" sz="3600" b="1">
                <a:solidFill>
                  <a:schemeClr val="bg1"/>
                </a:solidFill>
                <a:latin typeface="D-DIN Condensed" panose="020B050603020203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977XU-RP</a:t>
            </a:r>
            <a:endParaRPr lang="zh-TW" altLang="en-US" sz="3600" b="1">
              <a:solidFill>
                <a:schemeClr val="bg1"/>
              </a:solidFill>
              <a:latin typeface="D-DIN Condensed" panose="020B050603020203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B0203D98-EA43-0B4F-8F3E-8007FEB43B5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44147" y="3625118"/>
            <a:ext cx="10896707" cy="2904828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AF16C713-CADA-5E4C-BCF2-FC7169C7A55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52799" y="2382860"/>
            <a:ext cx="11170611" cy="1932944"/>
          </a:xfrm>
          <a:prstGeom prst="rect">
            <a:avLst/>
          </a:prstGeom>
          <a:effectLst>
            <a:outerShdw blurRad="203200" dist="317500" dir="5400000" algn="t" rotWithShape="0">
              <a:prstClr val="black">
                <a:alpha val="77000"/>
              </a:prstClr>
            </a:outerShdw>
          </a:effectLst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061547CC-93CF-48FD-BA3F-A8DFE15C45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653" y="3345902"/>
            <a:ext cx="3316511" cy="963251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112BFF1E-4971-49F5-9E9C-ABBDCF3F09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9653" y="4496609"/>
            <a:ext cx="3974937" cy="1591194"/>
          </a:xfrm>
          <a:prstGeom prst="rect">
            <a:avLst/>
          </a:prstGeom>
        </p:spPr>
      </p:pic>
      <p:pic>
        <p:nvPicPr>
          <p:cNvPr id="56" name="圖片 55" descr="一張含有 畫畫, 盤 的圖片&#10;&#10;自動產生的描述">
            <a:extLst>
              <a:ext uri="{FF2B5EF4-FFF2-40B4-BE49-F238E27FC236}">
                <a16:creationId xmlns:a16="http://schemas.microsoft.com/office/drawing/2014/main" id="{EEDC38B5-4139-4C90-88DA-E75A87FD639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4373" y="2935668"/>
            <a:ext cx="1537961" cy="452263"/>
          </a:xfrm>
          <a:prstGeom prst="rect">
            <a:avLst/>
          </a:prstGeom>
        </p:spPr>
      </p:pic>
      <p:pic>
        <p:nvPicPr>
          <p:cNvPr id="57" name="圖片 56" descr="一張含有 畫畫, 盤 的圖片&#10;&#10;自動產生的描述">
            <a:extLst>
              <a:ext uri="{FF2B5EF4-FFF2-40B4-BE49-F238E27FC236}">
                <a16:creationId xmlns:a16="http://schemas.microsoft.com/office/drawing/2014/main" id="{000F762E-0BA7-4DBA-8101-8FCFFBA5B3E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4373" y="4293148"/>
            <a:ext cx="1537961" cy="452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2526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4B0B2047-2C28-40DB-B776-E51BF4C9184C}"/>
              </a:ext>
            </a:extLst>
          </p:cNvPr>
          <p:cNvSpPr/>
          <p:nvPr/>
        </p:nvSpPr>
        <p:spPr>
          <a:xfrm>
            <a:off x="242625" y="3302000"/>
            <a:ext cx="5730060" cy="3069626"/>
          </a:xfrm>
          <a:prstGeom prst="rect">
            <a:avLst/>
          </a:prstGeom>
          <a:gradFill>
            <a:gsLst>
              <a:gs pos="40000">
                <a:srgbClr val="040F4C"/>
              </a:gs>
              <a:gs pos="100000">
                <a:srgbClr val="020538">
                  <a:alpha val="0"/>
                </a:srgbClr>
              </a:gs>
            </a:gsLst>
            <a:lin ang="5400000" scaled="1"/>
          </a:gradFill>
          <a:ln w="19050">
            <a:gradFill>
              <a:gsLst>
                <a:gs pos="100000">
                  <a:schemeClr val="accent1">
                    <a:lumMod val="45000"/>
                    <a:lumOff val="55000"/>
                    <a:alpha val="0"/>
                  </a:schemeClr>
                </a:gs>
                <a:gs pos="0">
                  <a:schemeClr val="accent1">
                    <a:lumMod val="30000"/>
                    <a:lumOff val="70000"/>
                    <a:alpha val="58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44F44562-3A50-421A-B165-353BE70F8D3C}"/>
              </a:ext>
            </a:extLst>
          </p:cNvPr>
          <p:cNvSpPr/>
          <p:nvPr/>
        </p:nvSpPr>
        <p:spPr>
          <a:xfrm>
            <a:off x="6204751" y="3302000"/>
            <a:ext cx="5730060" cy="3069626"/>
          </a:xfrm>
          <a:prstGeom prst="rect">
            <a:avLst/>
          </a:prstGeom>
          <a:gradFill>
            <a:gsLst>
              <a:gs pos="40000">
                <a:srgbClr val="040F4C"/>
              </a:gs>
              <a:gs pos="100000">
                <a:srgbClr val="020538">
                  <a:alpha val="0"/>
                </a:srgbClr>
              </a:gs>
            </a:gsLst>
            <a:lin ang="5400000" scaled="1"/>
          </a:gradFill>
          <a:ln w="19050">
            <a:gradFill>
              <a:gsLst>
                <a:gs pos="100000">
                  <a:schemeClr val="accent1">
                    <a:lumMod val="45000"/>
                    <a:lumOff val="55000"/>
                    <a:alpha val="0"/>
                  </a:schemeClr>
                </a:gs>
                <a:gs pos="0">
                  <a:schemeClr val="accent1">
                    <a:lumMod val="30000"/>
                    <a:lumOff val="70000"/>
                    <a:alpha val="58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標題 2">
            <a:extLst>
              <a:ext uri="{FF2B5EF4-FFF2-40B4-BE49-F238E27FC236}">
                <a16:creationId xmlns:a16="http://schemas.microsoft.com/office/drawing/2014/main" id="{4EECD2B3-1FD6-4290-AF8A-F1E65CCDE4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>
                <a:latin typeface="Arial" panose="020B0604020202020204" pitchFamily="34" charset="0"/>
                <a:cs typeface="Arial" panose="020B0604020202020204" pitchFamily="34" charset="0"/>
              </a:rPr>
              <a:t>TS-h1283XU-RP with Xeon CPU and 10GbE</a:t>
            </a:r>
            <a:endParaRPr lang="zh-TW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圖片 14" descr="一張含有 電子用品, 監視器, 螢幕, 電腦 的圖片&#10;&#10;自動產生的描述">
            <a:extLst>
              <a:ext uri="{FF2B5EF4-FFF2-40B4-BE49-F238E27FC236}">
                <a16:creationId xmlns:a16="http://schemas.microsoft.com/office/drawing/2014/main" id="{325CE573-22A0-4B01-8C8A-BD62E4CD76E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9632"/>
          <a:stretch/>
        </p:blipFill>
        <p:spPr>
          <a:xfrm>
            <a:off x="6020757" y="974657"/>
            <a:ext cx="5025569" cy="2525073"/>
          </a:xfrm>
          <a:prstGeom prst="rect">
            <a:avLst/>
          </a:prstGeom>
        </p:spPr>
      </p:pic>
      <p:sp>
        <p:nvSpPr>
          <p:cNvPr id="7" name="Google Shape;898;p52">
            <a:extLst>
              <a:ext uri="{FF2B5EF4-FFF2-40B4-BE49-F238E27FC236}">
                <a16:creationId xmlns:a16="http://schemas.microsoft.com/office/drawing/2014/main" id="{3F38BD76-7757-D342-B7F4-9A6E74A736C8}"/>
              </a:ext>
            </a:extLst>
          </p:cNvPr>
          <p:cNvSpPr txBox="1"/>
          <p:nvPr/>
        </p:nvSpPr>
        <p:spPr>
          <a:xfrm>
            <a:off x="660400" y="4009861"/>
            <a:ext cx="5072268" cy="2611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553720" indent="-457200">
              <a:buClr>
                <a:srgbClr val="00B0F0"/>
              </a:buClr>
              <a:buSzPct val="70000"/>
              <a:buFont typeface="Wingdings" panose="05000000000000000000" pitchFamily="2" charset="2"/>
              <a:buChar char="u"/>
            </a:pPr>
            <a:r>
              <a:rPr lang="en-US" altLang="zh-TW" sz="20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2U 12-bay </a:t>
            </a:r>
            <a:r>
              <a:rPr lang="en-US" altLang="zh-CN" sz="20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rackmount NAS</a:t>
            </a:r>
            <a:endParaRPr lang="en-US" altLang="zh-TW" sz="2000">
              <a:solidFill>
                <a:srgbClr val="FFFFFF"/>
              </a:solidFill>
              <a:latin typeface="Arial" panose="020B0604020202020204" pitchFamily="34" charset="0"/>
              <a:ea typeface="微軟正黑體" panose="020B0604030504040204" pitchFamily="34" charset="-120"/>
              <a:cs typeface="Microsoft JhengHei"/>
              <a:sym typeface="Arial" panose="020B0604020202020204" pitchFamily="34" charset="0"/>
            </a:endParaRPr>
          </a:p>
          <a:p>
            <a:pPr marL="553720" indent="-457200">
              <a:buClr>
                <a:srgbClr val="00B0F0"/>
              </a:buClr>
              <a:buSzPct val="70000"/>
              <a:buFont typeface="Wingdings" panose="05000000000000000000" pitchFamily="2" charset="2"/>
              <a:buChar char="u"/>
            </a:pPr>
            <a:r>
              <a:rPr lang="en-US" altLang="zh-TW" sz="20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Intel Xeon E-2236 </a:t>
            </a:r>
            <a:r>
              <a:rPr lang="en-US" altLang="zh-TW" sz="2000" b="1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6</a:t>
            </a:r>
            <a:r>
              <a:rPr lang="en-US" altLang="zh-TW" sz="2000" b="1">
                <a:solidFill>
                  <a:srgbClr val="FFD41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 cores</a:t>
            </a:r>
            <a:r>
              <a:rPr lang="en-US" altLang="zh-CN" sz="2000" b="1">
                <a:solidFill>
                  <a:srgbClr val="FFD41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/12</a:t>
            </a:r>
            <a:r>
              <a:rPr lang="en-US" altLang="zh-TW" sz="2000" b="1">
                <a:solidFill>
                  <a:srgbClr val="FFD41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 threads 3.4GHz </a:t>
            </a:r>
            <a:r>
              <a:rPr lang="en-US" altLang="zh-TW" sz="2000" b="1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processor, max boost to </a:t>
            </a:r>
            <a:r>
              <a:rPr lang="en-US" altLang="zh-CN" sz="2000" b="1">
                <a:solidFill>
                  <a:srgbClr val="FFD41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4.8GHz</a:t>
            </a:r>
          </a:p>
          <a:p>
            <a:pPr marL="553720" indent="-457200">
              <a:buClr>
                <a:srgbClr val="00B0F0"/>
              </a:buClr>
              <a:buSzPct val="70000"/>
              <a:buFont typeface="Wingdings" panose="05000000000000000000" pitchFamily="2" charset="2"/>
              <a:buChar char="u"/>
            </a:pPr>
            <a:r>
              <a:rPr lang="en-US" altLang="zh-CN" sz="2000" b="1">
                <a:solidFill>
                  <a:srgbClr val="FFD41D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32GB</a:t>
            </a:r>
            <a:r>
              <a:rPr lang="en-US" altLang="zh-CN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 DDR4 </a:t>
            </a:r>
            <a:r>
              <a:rPr lang="en-US" altLang="zh-CN" sz="2000" b="1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ECC</a:t>
            </a:r>
            <a:r>
              <a:rPr lang="en-US" altLang="zh-CN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 RAM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 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(</a:t>
            </a:r>
            <a:r>
              <a:rPr lang="en-US" altLang="zh-TW" sz="2000" b="1">
                <a:solidFill>
                  <a:srgbClr val="FFD41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16GB x2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)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，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expand up to 128GB</a:t>
            </a:r>
            <a:endParaRPr lang="en-US" altLang="zh-CN" sz="20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Microsoft JhengHei"/>
              <a:sym typeface="Arial" panose="020B0604020202020204" pitchFamily="34" charset="0"/>
            </a:endParaRPr>
          </a:p>
          <a:p>
            <a:pPr marL="553720" indent="-457200">
              <a:buClr>
                <a:srgbClr val="00B0F0"/>
              </a:buClr>
              <a:buSzPct val="70000"/>
              <a:buFont typeface="Wingdings" panose="05000000000000000000" pitchFamily="2" charset="2"/>
              <a:buChar char="u"/>
            </a:pPr>
            <a:r>
              <a:rPr lang="en-US" altLang="zh-TW" sz="20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2 x 10GbE SFP+, 2 x 10GBASE-T</a:t>
            </a:r>
            <a:r>
              <a:rPr lang="en-US" altLang="zh-CN" sz="20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, </a:t>
            </a:r>
          </a:p>
          <a:p>
            <a:pPr marL="96520">
              <a:buClr>
                <a:srgbClr val="00B0F0"/>
              </a:buClr>
              <a:buSzPct val="70000"/>
            </a:pPr>
            <a:r>
              <a:rPr lang="en-US" altLang="zh-CN" sz="20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     4 x 1GbE ports</a:t>
            </a:r>
          </a:p>
        </p:txBody>
      </p:sp>
      <p:sp>
        <p:nvSpPr>
          <p:cNvPr id="10" name="Google Shape;898;p52">
            <a:extLst>
              <a:ext uri="{FF2B5EF4-FFF2-40B4-BE49-F238E27FC236}">
                <a16:creationId xmlns:a16="http://schemas.microsoft.com/office/drawing/2014/main" id="{A4AC5D8D-D571-8345-A383-F8EA19C9E8D6}"/>
              </a:ext>
            </a:extLst>
          </p:cNvPr>
          <p:cNvSpPr txBox="1"/>
          <p:nvPr/>
        </p:nvSpPr>
        <p:spPr>
          <a:xfrm>
            <a:off x="6601008" y="4009861"/>
            <a:ext cx="5271286" cy="2351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553720" indent="-457200">
              <a:buClr>
                <a:srgbClr val="00B0F0"/>
              </a:buClr>
              <a:buSzPct val="50000"/>
              <a:buFont typeface="Wingdings" panose="05000000000000000000" pitchFamily="2" charset="2"/>
              <a:buChar char="u"/>
            </a:pPr>
            <a:r>
              <a:rPr lang="en-US" altLang="zh-TW" sz="20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2U 12-bay </a:t>
            </a:r>
            <a:r>
              <a:rPr lang="en-US" altLang="zh-CN" sz="20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rackmount NAS</a:t>
            </a:r>
            <a:endParaRPr lang="en-US" altLang="zh-TW" sz="2000">
              <a:solidFill>
                <a:srgbClr val="FFFFFF"/>
              </a:solidFill>
              <a:latin typeface="Arial" panose="020B0604020202020204" pitchFamily="34" charset="0"/>
              <a:ea typeface="微軟正黑體" panose="020B0604030504040204" pitchFamily="34" charset="-120"/>
              <a:cs typeface="Microsoft JhengHei"/>
              <a:sym typeface="Arial" panose="020B0604020202020204" pitchFamily="34" charset="0"/>
            </a:endParaRPr>
          </a:p>
          <a:p>
            <a:pPr marL="553720" indent="-457200">
              <a:buClr>
                <a:srgbClr val="00B0F0"/>
              </a:buClr>
              <a:buSzPct val="50000"/>
              <a:buFont typeface="Wingdings" panose="05000000000000000000" pitchFamily="2" charset="2"/>
              <a:buChar char="u"/>
            </a:pPr>
            <a:r>
              <a:rPr lang="en-US" altLang="zh-TW" sz="20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Intel Xeon E-2236 </a:t>
            </a:r>
            <a:r>
              <a:rPr lang="en-US" altLang="zh-TW" sz="2000" b="1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6</a:t>
            </a:r>
            <a:r>
              <a:rPr lang="en-US" altLang="zh-TW" sz="2000" b="1">
                <a:solidFill>
                  <a:srgbClr val="FFD41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 cores</a:t>
            </a:r>
            <a:r>
              <a:rPr lang="en-US" altLang="zh-CN" sz="2000" b="1">
                <a:solidFill>
                  <a:srgbClr val="FFD41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/12</a:t>
            </a:r>
            <a:r>
              <a:rPr lang="en-US" altLang="zh-TW" sz="2000" b="1">
                <a:solidFill>
                  <a:srgbClr val="FFD41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 threads 3.4GHz </a:t>
            </a:r>
            <a:r>
              <a:rPr lang="en-US" altLang="zh-CN" sz="20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processor, max boost to </a:t>
            </a:r>
            <a:r>
              <a:rPr lang="en-US" altLang="zh-CN" sz="2000" b="1">
                <a:solidFill>
                  <a:srgbClr val="FFD41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4.8GHz</a:t>
            </a:r>
          </a:p>
          <a:p>
            <a:pPr marL="553720" indent="-457200">
              <a:buClr>
                <a:srgbClr val="00B0F0"/>
              </a:buClr>
              <a:buSzPct val="50000"/>
              <a:buFont typeface="Wingdings" panose="05000000000000000000" pitchFamily="2" charset="2"/>
              <a:buChar char="u"/>
            </a:pPr>
            <a:r>
              <a:rPr lang="en-US" altLang="zh-CN" sz="2000" b="1">
                <a:solidFill>
                  <a:srgbClr val="FFD41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128GB</a:t>
            </a:r>
            <a:r>
              <a:rPr lang="en-US" altLang="zh-CN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 DDR4 </a:t>
            </a:r>
            <a:r>
              <a:rPr lang="en-US" altLang="zh-CN" sz="2000" b="1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ECC </a:t>
            </a:r>
            <a:r>
              <a:rPr lang="en-US" altLang="zh-CN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RAM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 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(</a:t>
            </a:r>
            <a:r>
              <a:rPr lang="en-US" altLang="zh-TW" sz="2000" b="1">
                <a:solidFill>
                  <a:srgbClr val="FFD41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32GB x4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)</a:t>
            </a:r>
            <a:endParaRPr lang="en-US" altLang="zh-CN" sz="2000">
              <a:solidFill>
                <a:srgbClr val="FF0000"/>
              </a:solidFill>
              <a:latin typeface="Arial" panose="020B0604020202020204" pitchFamily="34" charset="0"/>
              <a:ea typeface="微軟正黑體" panose="020B0604030504040204" pitchFamily="34" charset="-120"/>
              <a:cs typeface="Microsoft JhengHei"/>
              <a:sym typeface="Arial" panose="020B0604020202020204" pitchFamily="34" charset="0"/>
            </a:endParaRPr>
          </a:p>
          <a:p>
            <a:pPr marL="553720" indent="-457200">
              <a:buClr>
                <a:srgbClr val="00B0F0"/>
              </a:buClr>
              <a:buSzPct val="50000"/>
              <a:buFont typeface="Wingdings" panose="05000000000000000000" pitchFamily="2" charset="2"/>
              <a:buChar char="u"/>
            </a:pPr>
            <a:r>
              <a:rPr lang="en-US" altLang="zh-TW" sz="20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2 x 10GbE SFP+, 2 x 10GBASE-T</a:t>
            </a:r>
            <a:r>
              <a:rPr lang="en-US" altLang="zh-CN" sz="20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, </a:t>
            </a:r>
          </a:p>
          <a:p>
            <a:pPr marL="96520">
              <a:buClr>
                <a:srgbClr val="00B0F0"/>
              </a:buClr>
              <a:buSzPct val="50000"/>
            </a:pPr>
            <a:r>
              <a:rPr lang="en-US" altLang="zh-CN" sz="20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     4 x 1GbE ports</a:t>
            </a:r>
          </a:p>
        </p:txBody>
      </p:sp>
      <p:sp>
        <p:nvSpPr>
          <p:cNvPr id="18" name="矩形 17" hidden="1">
            <a:extLst>
              <a:ext uri="{FF2B5EF4-FFF2-40B4-BE49-F238E27FC236}">
                <a16:creationId xmlns:a16="http://schemas.microsoft.com/office/drawing/2014/main" id="{1412C10B-DDEE-4431-9B51-90317756F729}"/>
              </a:ext>
            </a:extLst>
          </p:cNvPr>
          <p:cNvSpPr/>
          <p:nvPr/>
        </p:nvSpPr>
        <p:spPr>
          <a:xfrm>
            <a:off x="535927" y="3746734"/>
            <a:ext cx="495327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96520">
              <a:buClr>
                <a:srgbClr val="EB6100"/>
              </a:buClr>
              <a:buSzPts val="2800"/>
            </a:pPr>
            <a:r>
              <a:rPr lang="en-US" altLang="zh-TW" sz="4000" b="1">
                <a:solidFill>
                  <a:srgbClr val="FFFFFF"/>
                </a:solidFill>
                <a:latin typeface="D-DIN Condensed" panose="020B050603020203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TS-h1283XU-RP-E2236-</a:t>
            </a:r>
            <a:r>
              <a:rPr lang="en-US" altLang="zh-TW" sz="4000" b="1">
                <a:solidFill>
                  <a:srgbClr val="00FFFF"/>
                </a:solidFill>
                <a:latin typeface="D-DIN Condensed" panose="020B050603020203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32G</a:t>
            </a:r>
          </a:p>
        </p:txBody>
      </p:sp>
      <p:sp>
        <p:nvSpPr>
          <p:cNvPr id="20" name="矩形 19" hidden="1">
            <a:extLst>
              <a:ext uri="{FF2B5EF4-FFF2-40B4-BE49-F238E27FC236}">
                <a16:creationId xmlns:a16="http://schemas.microsoft.com/office/drawing/2014/main" id="{1B51E07E-0C30-4612-BA7E-5D265A9CD931}"/>
              </a:ext>
            </a:extLst>
          </p:cNvPr>
          <p:cNvSpPr/>
          <p:nvPr/>
        </p:nvSpPr>
        <p:spPr>
          <a:xfrm>
            <a:off x="6576100" y="3693401"/>
            <a:ext cx="510877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96520">
              <a:buClr>
                <a:srgbClr val="EB6100"/>
              </a:buClr>
              <a:buSzPts val="2800"/>
            </a:pPr>
            <a:r>
              <a:rPr lang="en-US" altLang="zh-TW" sz="4000" b="1">
                <a:solidFill>
                  <a:srgbClr val="FFFFFF"/>
                </a:solidFill>
                <a:latin typeface="D-DIN Condensed" panose="020B050603020203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TS-h1283XU-RP-E2236-</a:t>
            </a:r>
            <a:r>
              <a:rPr lang="en-US" altLang="zh-TW" sz="4000" b="1">
                <a:solidFill>
                  <a:srgbClr val="00FFFF"/>
                </a:solidFill>
                <a:latin typeface="D-DIN Condensed" panose="020B050603020203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128G</a:t>
            </a:r>
          </a:p>
        </p:txBody>
      </p:sp>
      <p:pic>
        <p:nvPicPr>
          <p:cNvPr id="21" name="圖片 20">
            <a:extLst>
              <a:ext uri="{FF2B5EF4-FFF2-40B4-BE49-F238E27FC236}">
                <a16:creationId xmlns:a16="http://schemas.microsoft.com/office/drawing/2014/main" id="{620A6C43-25D9-497D-A8D5-36CDEB4B0C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0111" y="3180296"/>
            <a:ext cx="5364945" cy="1072989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EB5EE0C6-34A7-47FD-B5D3-69C59CF32E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136" y="3180296"/>
            <a:ext cx="5212532" cy="1072989"/>
          </a:xfrm>
          <a:prstGeom prst="rect">
            <a:avLst/>
          </a:prstGeom>
        </p:spPr>
      </p:pic>
      <p:pic>
        <p:nvPicPr>
          <p:cNvPr id="8" name="圖片 7" descr="一張含有 食物 的圖片&#10;&#10;自動產生的描述">
            <a:extLst>
              <a:ext uri="{FF2B5EF4-FFF2-40B4-BE49-F238E27FC236}">
                <a16:creationId xmlns:a16="http://schemas.microsoft.com/office/drawing/2014/main" id="{B26D2E79-3511-AA47-A796-221E6637333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3134" y="1572406"/>
            <a:ext cx="1000893" cy="1000893"/>
          </a:xfrm>
          <a:prstGeom prst="rect">
            <a:avLst/>
          </a:prstGeom>
          <a:effectLst/>
        </p:spPr>
      </p:pic>
      <p:pic>
        <p:nvPicPr>
          <p:cNvPr id="13" name="圖片 12" descr="一張含有 坐, 桌, 正面, 書 的圖片&#10;&#10;自動產生的描述">
            <a:extLst>
              <a:ext uri="{FF2B5EF4-FFF2-40B4-BE49-F238E27FC236}">
                <a16:creationId xmlns:a16="http://schemas.microsoft.com/office/drawing/2014/main" id="{7372C5A1-1BDE-44BA-94D2-29C8667B94D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9387"/>
          <a:stretch/>
        </p:blipFill>
        <p:spPr>
          <a:xfrm>
            <a:off x="1024689" y="899088"/>
            <a:ext cx="5180950" cy="2611094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A7B42917-F113-CE41-B4B5-280E8BC0D9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88921" y="1581786"/>
            <a:ext cx="982596" cy="471646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8F9391B9-9033-9C40-A685-C9D75A393CA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8741" y="1557518"/>
            <a:ext cx="589558" cy="510950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35AED5DF-0404-EC46-9DB3-327BD5BE617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35523" y="1512044"/>
            <a:ext cx="530602" cy="589558"/>
          </a:xfrm>
          <a:prstGeom prst="rect">
            <a:avLst/>
          </a:prstGeom>
        </p:spPr>
      </p:pic>
      <p:pic>
        <p:nvPicPr>
          <p:cNvPr id="16" name="圖片 15" descr="一張含有 畫畫, 盤 的圖片&#10;&#10;自動產生的描述">
            <a:extLst>
              <a:ext uri="{FF2B5EF4-FFF2-40B4-BE49-F238E27FC236}">
                <a16:creationId xmlns:a16="http://schemas.microsoft.com/office/drawing/2014/main" id="{467FF576-7DCB-4257-9613-ADCC814B42B7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9975" y="1840641"/>
            <a:ext cx="1605067" cy="471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68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C784D941-96C4-4666-B99E-DF2DE16AF9DC}"/>
              </a:ext>
            </a:extLst>
          </p:cNvPr>
          <p:cNvSpPr/>
          <p:nvPr/>
        </p:nvSpPr>
        <p:spPr>
          <a:xfrm>
            <a:off x="242625" y="3340100"/>
            <a:ext cx="5730060" cy="3031526"/>
          </a:xfrm>
          <a:prstGeom prst="rect">
            <a:avLst/>
          </a:prstGeom>
          <a:gradFill>
            <a:gsLst>
              <a:gs pos="40000">
                <a:srgbClr val="040F4C"/>
              </a:gs>
              <a:gs pos="100000">
                <a:srgbClr val="020538">
                  <a:alpha val="0"/>
                </a:srgbClr>
              </a:gs>
            </a:gsLst>
            <a:lin ang="5400000" scaled="1"/>
          </a:gradFill>
          <a:ln w="19050">
            <a:gradFill>
              <a:gsLst>
                <a:gs pos="100000">
                  <a:schemeClr val="accent1">
                    <a:lumMod val="45000"/>
                    <a:lumOff val="55000"/>
                    <a:alpha val="0"/>
                  </a:schemeClr>
                </a:gs>
                <a:gs pos="0">
                  <a:schemeClr val="accent1">
                    <a:lumMod val="30000"/>
                    <a:lumOff val="70000"/>
                    <a:alpha val="58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04B4F5C6-0720-4BBA-A0F0-1DC4B1A52B4F}"/>
              </a:ext>
            </a:extLst>
          </p:cNvPr>
          <p:cNvSpPr/>
          <p:nvPr/>
        </p:nvSpPr>
        <p:spPr>
          <a:xfrm>
            <a:off x="6204751" y="3340100"/>
            <a:ext cx="5730060" cy="3031526"/>
          </a:xfrm>
          <a:prstGeom prst="rect">
            <a:avLst/>
          </a:prstGeom>
          <a:gradFill>
            <a:gsLst>
              <a:gs pos="40000">
                <a:srgbClr val="040F4C"/>
              </a:gs>
              <a:gs pos="100000">
                <a:srgbClr val="020538">
                  <a:alpha val="0"/>
                </a:srgbClr>
              </a:gs>
            </a:gsLst>
            <a:lin ang="5400000" scaled="1"/>
          </a:gradFill>
          <a:ln w="19050">
            <a:gradFill>
              <a:gsLst>
                <a:gs pos="100000">
                  <a:schemeClr val="accent1">
                    <a:lumMod val="45000"/>
                    <a:lumOff val="55000"/>
                    <a:alpha val="0"/>
                  </a:schemeClr>
                </a:gs>
                <a:gs pos="0">
                  <a:schemeClr val="accent1">
                    <a:lumMod val="30000"/>
                    <a:lumOff val="70000"/>
                    <a:alpha val="58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標題 2">
            <a:extLst>
              <a:ext uri="{FF2B5EF4-FFF2-40B4-BE49-F238E27FC236}">
                <a16:creationId xmlns:a16="http://schemas.microsoft.com/office/drawing/2014/main" id="{4EECD2B3-1FD6-4290-AF8A-F1E65CCDE4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478" y="347241"/>
            <a:ext cx="11147869" cy="978322"/>
          </a:xfrm>
        </p:spPr>
        <p:txBody>
          <a:bodyPr>
            <a:normAutofit fontScale="90000"/>
          </a:bodyPr>
          <a:lstStyle/>
          <a:p>
            <a:r>
              <a:rPr lang="en-US" altLang="zh-TW" dirty="0">
                <a:latin typeface="Arial" panose="020B0604020202020204" pitchFamily="34" charset="0"/>
                <a:cs typeface="Arial" panose="020B0604020202020204" pitchFamily="34" charset="0"/>
              </a:rPr>
              <a:t>TS-h1277XU-RP with Ryzen CPU and 10GbE</a:t>
            </a:r>
            <a:endParaRPr lang="zh-TW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Google Shape;898;p52">
            <a:extLst>
              <a:ext uri="{FF2B5EF4-FFF2-40B4-BE49-F238E27FC236}">
                <a16:creationId xmlns:a16="http://schemas.microsoft.com/office/drawing/2014/main" id="{53B28502-749B-2343-BAEF-9BB577FB0371}"/>
              </a:ext>
            </a:extLst>
          </p:cNvPr>
          <p:cNvSpPr txBox="1"/>
          <p:nvPr/>
        </p:nvSpPr>
        <p:spPr>
          <a:xfrm>
            <a:off x="619546" y="4000500"/>
            <a:ext cx="4698203" cy="2465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553720" indent="-457200">
              <a:buClr>
                <a:srgbClr val="00B0F0"/>
              </a:buClr>
              <a:buSzPct val="70000"/>
              <a:buFont typeface="Wingdings" panose="05000000000000000000" pitchFamily="2" charset="2"/>
              <a:buChar char="u"/>
            </a:pPr>
            <a:r>
              <a:rPr lang="en-US" altLang="zh-TW" sz="20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2U 12-bay rackmount NAS</a:t>
            </a:r>
          </a:p>
          <a:p>
            <a:pPr marL="553720" indent="-457200">
              <a:buClr>
                <a:srgbClr val="00B0F0"/>
              </a:buClr>
              <a:buSzPct val="70000"/>
              <a:buFont typeface="Wingdings" panose="05000000000000000000" pitchFamily="2" charset="2"/>
              <a:buChar char="u"/>
            </a:pPr>
            <a:r>
              <a:rPr lang="en-US" altLang="zh-TW" sz="20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AMD Ryzen 7 </a:t>
            </a:r>
            <a:r>
              <a:rPr lang="en-US" altLang="zh-TW" sz="2000" b="1">
                <a:solidFill>
                  <a:srgbClr val="FFD41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3700X </a:t>
            </a:r>
            <a:r>
              <a:rPr lang="en-US" altLang="zh-TW" sz="2000" b="1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8</a:t>
            </a:r>
            <a:r>
              <a:rPr lang="en-US" altLang="zh-CN" sz="2000" b="1">
                <a:solidFill>
                  <a:srgbClr val="FFD41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 cores/16 </a:t>
            </a:r>
            <a:r>
              <a:rPr lang="en-US" altLang="zh-TW" sz="2000" b="1">
                <a:solidFill>
                  <a:srgbClr val="FFD41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threads 3.6GHz</a:t>
            </a:r>
            <a:r>
              <a:rPr lang="en-US" altLang="zh-TW" sz="20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 </a:t>
            </a:r>
            <a:r>
              <a:rPr lang="en-US" altLang="zh-CN" sz="20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processor, boost to </a:t>
            </a:r>
            <a:r>
              <a:rPr lang="en-US" altLang="zh-CN" sz="2000" b="1">
                <a:solidFill>
                  <a:srgbClr val="FFD41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4.4GHz</a:t>
            </a:r>
          </a:p>
          <a:p>
            <a:pPr marL="553720" indent="-457200">
              <a:buClr>
                <a:srgbClr val="00B0F0"/>
              </a:buClr>
              <a:buSzPct val="70000"/>
              <a:buFont typeface="Wingdings" panose="05000000000000000000" pitchFamily="2" charset="2"/>
              <a:buChar char="u"/>
            </a:pPr>
            <a:r>
              <a:rPr lang="en-US" altLang="zh-CN" sz="2000" b="1">
                <a:solidFill>
                  <a:srgbClr val="FFD41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32GB</a:t>
            </a:r>
            <a:r>
              <a:rPr lang="en-US" altLang="zh-CN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 DDR4 RAM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 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(</a:t>
            </a:r>
            <a:r>
              <a:rPr lang="en-US" altLang="zh-TW" sz="2000" b="1">
                <a:solidFill>
                  <a:srgbClr val="FFD41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16GB x2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)</a:t>
            </a:r>
            <a:endParaRPr lang="en-US" altLang="zh-CN" sz="20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Microsoft JhengHei"/>
              <a:sym typeface="Arial" panose="020B0604020202020204" pitchFamily="34" charset="0"/>
            </a:endParaRPr>
          </a:p>
          <a:p>
            <a:pPr marL="553720" indent="-457200">
              <a:buClr>
                <a:srgbClr val="00B0F0"/>
              </a:buClr>
              <a:buSzPct val="70000"/>
              <a:buFont typeface="Wingdings" panose="05000000000000000000" pitchFamily="2" charset="2"/>
              <a:buChar char="u"/>
            </a:pPr>
            <a:r>
              <a:rPr lang="en-US" altLang="zh-TW" sz="20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2 x 10GbE SFP+, 2 x 10GBASE-T</a:t>
            </a:r>
            <a:r>
              <a:rPr lang="en-US" altLang="zh-CN" sz="20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, 2 x 1GbE ports</a:t>
            </a:r>
          </a:p>
        </p:txBody>
      </p:sp>
      <p:sp>
        <p:nvSpPr>
          <p:cNvPr id="9" name="Google Shape;898;p52">
            <a:extLst>
              <a:ext uri="{FF2B5EF4-FFF2-40B4-BE49-F238E27FC236}">
                <a16:creationId xmlns:a16="http://schemas.microsoft.com/office/drawing/2014/main" id="{B7A6E77F-D7AB-F043-B700-00EDCF4E8EF4}"/>
              </a:ext>
            </a:extLst>
          </p:cNvPr>
          <p:cNvSpPr txBox="1"/>
          <p:nvPr/>
        </p:nvSpPr>
        <p:spPr>
          <a:xfrm>
            <a:off x="6575229" y="4000500"/>
            <a:ext cx="4698203" cy="2554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553720" indent="-457200">
              <a:buClr>
                <a:srgbClr val="00B0F0"/>
              </a:buClr>
              <a:buSzPct val="70000"/>
              <a:buFont typeface="Wingdings" panose="05000000000000000000" pitchFamily="2" charset="2"/>
              <a:buChar char="u"/>
            </a:pPr>
            <a:r>
              <a:rPr lang="en-US" altLang="zh-TW" sz="20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2U 12-bay </a:t>
            </a:r>
            <a:r>
              <a:rPr lang="en-US" altLang="zh-CN" sz="20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rackmount NAS</a:t>
            </a:r>
            <a:endParaRPr lang="en-US" altLang="zh-TW" sz="2000">
              <a:solidFill>
                <a:srgbClr val="FFFFFF"/>
              </a:solidFill>
              <a:latin typeface="Arial" panose="020B0604020202020204" pitchFamily="34" charset="0"/>
              <a:ea typeface="微軟正黑體" panose="020B0604030504040204" pitchFamily="34" charset="-120"/>
              <a:cs typeface="Microsoft JhengHei"/>
              <a:sym typeface="Arial" panose="020B0604020202020204" pitchFamily="34" charset="0"/>
            </a:endParaRPr>
          </a:p>
          <a:p>
            <a:pPr marL="553720" indent="-457200">
              <a:buClr>
                <a:srgbClr val="00B0F0"/>
              </a:buClr>
              <a:buSzPct val="70000"/>
              <a:buFont typeface="Wingdings" panose="05000000000000000000" pitchFamily="2" charset="2"/>
              <a:buChar char="u"/>
            </a:pPr>
            <a:r>
              <a:rPr lang="en-US" altLang="zh-TW" sz="20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AMD Ryzen 7 </a:t>
            </a:r>
            <a:r>
              <a:rPr lang="en-US" altLang="zh-TW" sz="2000" b="1">
                <a:solidFill>
                  <a:srgbClr val="FFD41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3700X </a:t>
            </a:r>
            <a:r>
              <a:rPr lang="en-US" altLang="zh-TW" sz="2000" b="1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8</a:t>
            </a:r>
            <a:r>
              <a:rPr lang="en-US" altLang="zh-CN" sz="2000" b="1">
                <a:solidFill>
                  <a:srgbClr val="FFD41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 cores/16 </a:t>
            </a:r>
            <a:r>
              <a:rPr lang="en-US" altLang="zh-TW" sz="2000" b="1">
                <a:solidFill>
                  <a:srgbClr val="FFD41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threads 3.6GHz</a:t>
            </a:r>
            <a:r>
              <a:rPr lang="en-US" altLang="zh-TW" sz="20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 </a:t>
            </a:r>
            <a:r>
              <a:rPr lang="en-US" altLang="zh-CN" sz="20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processor, boost to </a:t>
            </a:r>
            <a:r>
              <a:rPr lang="en-US" altLang="zh-CN" sz="2000" b="1">
                <a:solidFill>
                  <a:srgbClr val="FFD41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4.4GHz</a:t>
            </a:r>
          </a:p>
          <a:p>
            <a:pPr marL="553720" indent="-457200">
              <a:buClr>
                <a:srgbClr val="00B0F0"/>
              </a:buClr>
              <a:buSzPct val="70000"/>
              <a:buFont typeface="Wingdings" panose="05000000000000000000" pitchFamily="2" charset="2"/>
              <a:buChar char="u"/>
            </a:pPr>
            <a:r>
              <a:rPr lang="en-US" altLang="zh-CN" sz="2000" b="1">
                <a:solidFill>
                  <a:srgbClr val="FFD41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128GB</a:t>
            </a:r>
            <a:r>
              <a:rPr lang="en-US" altLang="zh-CN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 DDR4 RAM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 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(</a:t>
            </a:r>
            <a:r>
              <a:rPr lang="en-US" altLang="zh-TW" sz="2000" b="1">
                <a:solidFill>
                  <a:srgbClr val="FFD41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32GB x4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)</a:t>
            </a:r>
            <a:endParaRPr lang="en-US" altLang="zh-CN" sz="2000">
              <a:solidFill>
                <a:srgbClr val="FF0000"/>
              </a:solidFill>
              <a:latin typeface="Arial" panose="020B0604020202020204" pitchFamily="34" charset="0"/>
              <a:ea typeface="微軟正黑體" panose="020B0604030504040204" pitchFamily="34" charset="-120"/>
              <a:cs typeface="Microsoft JhengHei"/>
              <a:sym typeface="Arial" panose="020B0604020202020204" pitchFamily="34" charset="0"/>
            </a:endParaRPr>
          </a:p>
          <a:p>
            <a:pPr marL="553720" indent="-457200">
              <a:buClr>
                <a:srgbClr val="00B0F0"/>
              </a:buClr>
              <a:buSzPct val="70000"/>
              <a:buFont typeface="Wingdings" panose="05000000000000000000" pitchFamily="2" charset="2"/>
              <a:buChar char="u"/>
            </a:pPr>
            <a:r>
              <a:rPr lang="en-US" altLang="zh-TW" sz="20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2 x 10GbE SFP+, 2 x 10GBASE-T</a:t>
            </a:r>
            <a:r>
              <a:rPr lang="en-US" altLang="zh-CN" sz="20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, 2 x 1GbE ports</a:t>
            </a:r>
          </a:p>
        </p:txBody>
      </p:sp>
      <p:sp>
        <p:nvSpPr>
          <p:cNvPr id="18" name="矩形 17" hidden="1">
            <a:extLst>
              <a:ext uri="{FF2B5EF4-FFF2-40B4-BE49-F238E27FC236}">
                <a16:creationId xmlns:a16="http://schemas.microsoft.com/office/drawing/2014/main" id="{158E0894-2EE4-412F-AC73-1016745CC4F1}"/>
              </a:ext>
            </a:extLst>
          </p:cNvPr>
          <p:cNvSpPr/>
          <p:nvPr/>
        </p:nvSpPr>
        <p:spPr>
          <a:xfrm>
            <a:off x="595640" y="3445014"/>
            <a:ext cx="495327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96520">
              <a:buClr>
                <a:srgbClr val="EB6100"/>
              </a:buClr>
              <a:buSzPts val="2800"/>
            </a:pPr>
            <a:r>
              <a:rPr lang="en-US" altLang="zh-TW" sz="4000" b="1">
                <a:solidFill>
                  <a:srgbClr val="FFFFFF"/>
                </a:solidFill>
                <a:latin typeface="D-DIN Condensed" panose="020B050603020203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TS-h1277XU-RP-3700X-</a:t>
            </a:r>
            <a:r>
              <a:rPr lang="en-US" altLang="zh-TW" sz="4000" b="1">
                <a:solidFill>
                  <a:srgbClr val="00FFFF"/>
                </a:solidFill>
                <a:latin typeface="D-DIN Condensed" panose="020B050603020203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32G</a:t>
            </a:r>
          </a:p>
        </p:txBody>
      </p:sp>
      <p:sp>
        <p:nvSpPr>
          <p:cNvPr id="20" name="矩形 19" hidden="1">
            <a:extLst>
              <a:ext uri="{FF2B5EF4-FFF2-40B4-BE49-F238E27FC236}">
                <a16:creationId xmlns:a16="http://schemas.microsoft.com/office/drawing/2014/main" id="{9290A2DC-7B2F-4B4F-AF7A-4678B34817C6}"/>
              </a:ext>
            </a:extLst>
          </p:cNvPr>
          <p:cNvSpPr/>
          <p:nvPr/>
        </p:nvSpPr>
        <p:spPr>
          <a:xfrm>
            <a:off x="6575229" y="3369650"/>
            <a:ext cx="510877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96520">
              <a:buClr>
                <a:srgbClr val="EB6100"/>
              </a:buClr>
              <a:buSzPts val="2800"/>
            </a:pPr>
            <a:r>
              <a:rPr lang="en-US" altLang="zh-TW" sz="4000" b="1">
                <a:solidFill>
                  <a:srgbClr val="FFFFFF"/>
                </a:solidFill>
                <a:latin typeface="D-DIN Condensed" panose="020B050603020203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TS-h1277XU-RP-3700X-</a:t>
            </a:r>
            <a:r>
              <a:rPr lang="en-US" altLang="zh-TW" sz="4000" b="1">
                <a:solidFill>
                  <a:srgbClr val="00FFFF"/>
                </a:solidFill>
                <a:latin typeface="D-DIN Condensed" panose="020B050603020203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128G</a:t>
            </a:r>
          </a:p>
        </p:txBody>
      </p:sp>
      <p:pic>
        <p:nvPicPr>
          <p:cNvPr id="19" name="圖片 18">
            <a:extLst>
              <a:ext uri="{FF2B5EF4-FFF2-40B4-BE49-F238E27FC236}">
                <a16:creationId xmlns:a16="http://schemas.microsoft.com/office/drawing/2014/main" id="{292EC6E6-0722-4EE4-8767-D9A35F7854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478" y="3168346"/>
            <a:ext cx="5313221" cy="1092438"/>
          </a:xfrm>
          <a:prstGeom prst="rect">
            <a:avLst/>
          </a:prstGeom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id="{7096B538-070A-450C-AF00-FB3B276FB1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1028" y="3185201"/>
            <a:ext cx="5384028" cy="1075583"/>
          </a:xfrm>
          <a:prstGeom prst="rect">
            <a:avLst/>
          </a:prstGeom>
        </p:spPr>
      </p:pic>
      <p:grpSp>
        <p:nvGrpSpPr>
          <p:cNvPr id="2" name="群組 1">
            <a:extLst>
              <a:ext uri="{FF2B5EF4-FFF2-40B4-BE49-F238E27FC236}">
                <a16:creationId xmlns:a16="http://schemas.microsoft.com/office/drawing/2014/main" id="{D419F5D3-9ACF-4050-8475-D8DCBE32FCE2}"/>
              </a:ext>
            </a:extLst>
          </p:cNvPr>
          <p:cNvGrpSpPr/>
          <p:nvPr/>
        </p:nvGrpSpPr>
        <p:grpSpPr>
          <a:xfrm>
            <a:off x="6009795" y="876052"/>
            <a:ext cx="5863387" cy="2464048"/>
            <a:chOff x="5961669" y="779800"/>
            <a:chExt cx="5863387" cy="2464048"/>
          </a:xfrm>
        </p:grpSpPr>
        <p:pic>
          <p:nvPicPr>
            <p:cNvPr id="26" name="圖片 25" descr="一張含有 電子用品, 監視器, 螢幕, 電腦 的圖片&#10;&#10;自動產生的描述">
              <a:extLst>
                <a:ext uri="{FF2B5EF4-FFF2-40B4-BE49-F238E27FC236}">
                  <a16:creationId xmlns:a16="http://schemas.microsoft.com/office/drawing/2014/main" id="{18D07BAF-C598-419A-88A9-96B92B2DF7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24658"/>
            <a:stretch/>
          </p:blipFill>
          <p:spPr>
            <a:xfrm>
              <a:off x="5961669" y="779800"/>
              <a:ext cx="5231246" cy="2464048"/>
            </a:xfrm>
            <a:prstGeom prst="rect">
              <a:avLst/>
            </a:prstGeom>
          </p:spPr>
        </p:pic>
        <p:pic>
          <p:nvPicPr>
            <p:cNvPr id="4" name="圖片 3" descr="一張含有 畫畫, 標誌 的圖片&#10;&#10;自動產生的描述">
              <a:extLst>
                <a:ext uri="{FF2B5EF4-FFF2-40B4-BE49-F238E27FC236}">
                  <a16:creationId xmlns:a16="http://schemas.microsoft.com/office/drawing/2014/main" id="{CB5ADC24-9DB1-416C-8195-190044B1CDB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907192" y="1325563"/>
              <a:ext cx="917864" cy="813839"/>
            </a:xfrm>
            <a:prstGeom prst="rect">
              <a:avLst/>
            </a:prstGeom>
          </p:spPr>
        </p:pic>
      </p:grpSp>
      <p:pic>
        <p:nvPicPr>
          <p:cNvPr id="17" name="圖片 16">
            <a:extLst>
              <a:ext uri="{FF2B5EF4-FFF2-40B4-BE49-F238E27FC236}">
                <a16:creationId xmlns:a16="http://schemas.microsoft.com/office/drawing/2014/main" id="{5ADE9967-0772-4840-BD2C-0BC1011BBB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16490" y="1518236"/>
            <a:ext cx="982596" cy="471646"/>
          </a:xfrm>
          <a:prstGeom prst="rect">
            <a:avLst/>
          </a:prstGeom>
        </p:spPr>
      </p:pic>
      <p:pic>
        <p:nvPicPr>
          <p:cNvPr id="21" name="圖片 20">
            <a:extLst>
              <a:ext uri="{FF2B5EF4-FFF2-40B4-BE49-F238E27FC236}">
                <a16:creationId xmlns:a16="http://schemas.microsoft.com/office/drawing/2014/main" id="{4FED283A-FFE8-294E-AAD7-B57FAABCB6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86310" y="1493968"/>
            <a:ext cx="589558" cy="510950"/>
          </a:xfrm>
          <a:prstGeom prst="rect">
            <a:avLst/>
          </a:prstGeom>
        </p:spPr>
      </p:pic>
      <p:pic>
        <p:nvPicPr>
          <p:cNvPr id="23" name="圖片 22">
            <a:extLst>
              <a:ext uri="{FF2B5EF4-FFF2-40B4-BE49-F238E27FC236}">
                <a16:creationId xmlns:a16="http://schemas.microsoft.com/office/drawing/2014/main" id="{FF3A47BD-4135-884A-9372-CCEEAA4B7C1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63092" y="1448494"/>
            <a:ext cx="530602" cy="589558"/>
          </a:xfrm>
          <a:prstGeom prst="rect">
            <a:avLst/>
          </a:prstGeom>
        </p:spPr>
      </p:pic>
      <p:pic>
        <p:nvPicPr>
          <p:cNvPr id="28" name="圖片 27" descr="一張含有 坐, 桌, 正面, 書 的圖片&#10;&#10;自動產生的描述">
            <a:extLst>
              <a:ext uri="{FF2B5EF4-FFF2-40B4-BE49-F238E27FC236}">
                <a16:creationId xmlns:a16="http://schemas.microsoft.com/office/drawing/2014/main" id="{14501417-52FC-45BB-94C6-E1FBC017E62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9387"/>
          <a:stretch/>
        </p:blipFill>
        <p:spPr>
          <a:xfrm>
            <a:off x="1024689" y="899088"/>
            <a:ext cx="5180950" cy="2611094"/>
          </a:xfrm>
          <a:prstGeom prst="rect">
            <a:avLst/>
          </a:prstGeom>
        </p:spPr>
      </p:pic>
      <p:pic>
        <p:nvPicPr>
          <p:cNvPr id="29" name="圖片 28" descr="一張含有 畫畫, 盤 的圖片&#10;&#10;自動產生的描述">
            <a:extLst>
              <a:ext uri="{FF2B5EF4-FFF2-40B4-BE49-F238E27FC236}">
                <a16:creationId xmlns:a16="http://schemas.microsoft.com/office/drawing/2014/main" id="{DCD97B86-0B0F-4A52-A1E3-ADA0569C4007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9975" y="1840641"/>
            <a:ext cx="1605067" cy="471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2600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>
            <a:extLst>
              <a:ext uri="{FF2B5EF4-FFF2-40B4-BE49-F238E27FC236}">
                <a16:creationId xmlns:a16="http://schemas.microsoft.com/office/drawing/2014/main" id="{4BF276D5-7E7D-4427-8D0C-866F4B9EC9A6}"/>
              </a:ext>
            </a:extLst>
          </p:cNvPr>
          <p:cNvGrpSpPr/>
          <p:nvPr/>
        </p:nvGrpSpPr>
        <p:grpSpPr>
          <a:xfrm>
            <a:off x="5909396" y="2006004"/>
            <a:ext cx="5915659" cy="4365621"/>
            <a:chOff x="5909396" y="2006004"/>
            <a:chExt cx="5915659" cy="4365621"/>
          </a:xfrm>
        </p:grpSpPr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29F1CC55-EAD1-48BA-B688-6455A330626A}"/>
                </a:ext>
              </a:extLst>
            </p:cNvPr>
            <p:cNvSpPr/>
            <p:nvPr/>
          </p:nvSpPr>
          <p:spPr>
            <a:xfrm>
              <a:off x="5909396" y="2006004"/>
              <a:ext cx="5915659" cy="4365621"/>
            </a:xfrm>
            <a:prstGeom prst="rect">
              <a:avLst/>
            </a:prstGeom>
            <a:gradFill>
              <a:gsLst>
                <a:gs pos="40000">
                  <a:srgbClr val="040F4C"/>
                </a:gs>
                <a:gs pos="100000">
                  <a:srgbClr val="020538">
                    <a:alpha val="0"/>
                  </a:srgbClr>
                </a:gs>
              </a:gsLst>
              <a:lin ang="5400000" scaled="1"/>
            </a:gradFill>
            <a:ln w="19050">
              <a:gradFill>
                <a:gsLst>
                  <a:gs pos="100000">
                    <a:schemeClr val="accent1">
                      <a:lumMod val="45000"/>
                      <a:lumOff val="55000"/>
                      <a:alpha val="0"/>
                    </a:schemeClr>
                  </a:gs>
                  <a:gs pos="0">
                    <a:schemeClr val="accent1">
                      <a:lumMod val="30000"/>
                      <a:lumOff val="70000"/>
                      <a:alpha val="58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96520">
                <a:buClr>
                  <a:srgbClr val="EB6100"/>
                </a:buClr>
                <a:buSzPts val="2800"/>
              </a:pPr>
              <a:endParaRPr lang="en-US" altLang="zh-TW" b="1">
                <a:solidFill>
                  <a:srgbClr val="FFFF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endParaRPr>
            </a:p>
          </p:txBody>
        </p:sp>
        <p:pic>
          <p:nvPicPr>
            <p:cNvPr id="20" name="圖片 19">
              <a:extLst>
                <a:ext uri="{FF2B5EF4-FFF2-40B4-BE49-F238E27FC236}">
                  <a16:creationId xmlns:a16="http://schemas.microsoft.com/office/drawing/2014/main" id="{A108D436-4B28-44F7-ACAA-11DAC902245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09396" y="2007154"/>
              <a:ext cx="5655677" cy="1199276"/>
            </a:xfrm>
            <a:prstGeom prst="rect">
              <a:avLst/>
            </a:prstGeom>
          </p:spPr>
        </p:pic>
      </p:grpSp>
      <p:sp>
        <p:nvSpPr>
          <p:cNvPr id="3" name="標題 2">
            <a:extLst>
              <a:ext uri="{FF2B5EF4-FFF2-40B4-BE49-F238E27FC236}">
                <a16:creationId xmlns:a16="http://schemas.microsoft.com/office/drawing/2014/main" id="{40B7215F-B1F9-47E6-8037-8EEFC8F4F4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>
                <a:latin typeface="Arial" panose="020B0604020202020204" pitchFamily="34" charset="0"/>
                <a:cs typeface="Arial" panose="020B0604020202020204" pitchFamily="34" charset="0"/>
              </a:rPr>
              <a:t>TS-h977XU-RP with Ryzen CPU and 10GbE</a:t>
            </a:r>
            <a:endParaRPr lang="zh-TW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Google Shape;898;p52">
            <a:extLst>
              <a:ext uri="{FF2B5EF4-FFF2-40B4-BE49-F238E27FC236}">
                <a16:creationId xmlns:a16="http://schemas.microsoft.com/office/drawing/2014/main" id="{8B4527E6-C95D-F34D-9D3B-220CBC020AEB}"/>
              </a:ext>
            </a:extLst>
          </p:cNvPr>
          <p:cNvSpPr txBox="1"/>
          <p:nvPr/>
        </p:nvSpPr>
        <p:spPr>
          <a:xfrm>
            <a:off x="6063319" y="2990530"/>
            <a:ext cx="5049181" cy="2889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553720" indent="-457200">
              <a:buClr>
                <a:srgbClr val="00B0F0"/>
              </a:buClr>
              <a:buSzPct val="70000"/>
              <a:buFont typeface="Wingdings" panose="05000000000000000000" pitchFamily="2" charset="2"/>
              <a:buChar char="u"/>
            </a:pPr>
            <a:r>
              <a:rPr lang="en-US" altLang="zh-TW" sz="20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1U 9-bay </a:t>
            </a:r>
            <a:r>
              <a:rPr lang="en-US" altLang="zh-CN" sz="20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rackmount NAS</a:t>
            </a:r>
          </a:p>
          <a:p>
            <a:pPr marL="553720" indent="-457200">
              <a:buClr>
                <a:srgbClr val="00B0F0"/>
              </a:buClr>
              <a:buSzPct val="70000"/>
              <a:buFont typeface="Wingdings" panose="05000000000000000000" pitchFamily="2" charset="2"/>
              <a:buChar char="u"/>
            </a:pPr>
            <a:r>
              <a:rPr lang="en-US" altLang="zh-TW" sz="20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5 x 2.5-inch SATA SSD ports</a:t>
            </a:r>
          </a:p>
          <a:p>
            <a:pPr marL="553720" indent="-457200">
              <a:buClr>
                <a:srgbClr val="00B0F0"/>
              </a:buClr>
              <a:buSzPct val="70000"/>
              <a:buFont typeface="Wingdings" panose="05000000000000000000" pitchFamily="2" charset="2"/>
              <a:buChar char="u"/>
            </a:pPr>
            <a:r>
              <a:rPr lang="en-US" altLang="zh-TW" sz="20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AMD Ryzen 7 3700X </a:t>
            </a:r>
            <a:r>
              <a:rPr lang="en-US" altLang="zh-TW" sz="2000" b="1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8</a:t>
            </a:r>
            <a:r>
              <a:rPr lang="en-US" altLang="zh-CN" sz="2000" b="1">
                <a:solidFill>
                  <a:srgbClr val="FFD41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 cores/16 </a:t>
            </a:r>
            <a:r>
              <a:rPr lang="en-US" altLang="zh-TW" sz="2000" b="1">
                <a:solidFill>
                  <a:srgbClr val="FFD41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threads 3.6GHz</a:t>
            </a:r>
            <a:r>
              <a:rPr lang="en-US" altLang="zh-TW" sz="20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 </a:t>
            </a:r>
            <a:r>
              <a:rPr lang="en-US" altLang="zh-CN" sz="20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processor, boost to </a:t>
            </a:r>
            <a:r>
              <a:rPr lang="en-US" altLang="zh-CN" sz="2000" b="1">
                <a:solidFill>
                  <a:srgbClr val="FFD41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4.4GHz</a:t>
            </a:r>
          </a:p>
          <a:p>
            <a:pPr marL="553720" indent="-457200">
              <a:buClr>
                <a:srgbClr val="00B0F0"/>
              </a:buClr>
              <a:buSzPct val="70000"/>
              <a:buFont typeface="Wingdings" panose="05000000000000000000" pitchFamily="2" charset="2"/>
              <a:buChar char="u"/>
            </a:pPr>
            <a:r>
              <a:rPr lang="en-US" altLang="zh-CN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32GB DDR4 RAM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 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(16GB x2)</a:t>
            </a:r>
            <a:endParaRPr lang="en-US" altLang="zh-CN" sz="20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Microsoft JhengHei"/>
              <a:sym typeface="Arial" panose="020B0604020202020204" pitchFamily="34" charset="0"/>
            </a:endParaRPr>
          </a:p>
          <a:p>
            <a:pPr marL="553720" indent="-457200">
              <a:buClr>
                <a:srgbClr val="00B0F0"/>
              </a:buClr>
              <a:buSzPct val="70000"/>
              <a:buFont typeface="Wingdings" panose="05000000000000000000" pitchFamily="2" charset="2"/>
              <a:buChar char="u"/>
            </a:pPr>
            <a:r>
              <a:rPr lang="en-US" altLang="zh-TW" sz="20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2 x 10GbE SFP+, 2 x 10GBASE-T</a:t>
            </a:r>
            <a:r>
              <a:rPr lang="en-US" altLang="zh-CN" sz="20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, </a:t>
            </a:r>
          </a:p>
          <a:p>
            <a:pPr marL="96520">
              <a:buClr>
                <a:srgbClr val="00B0F0"/>
              </a:buClr>
              <a:buSzPct val="70000"/>
            </a:pPr>
            <a:r>
              <a:rPr lang="en-US" altLang="zh-CN" sz="20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      2 x 1GbE ports</a:t>
            </a:r>
          </a:p>
        </p:txBody>
      </p:sp>
      <p:pic>
        <p:nvPicPr>
          <p:cNvPr id="6" name="圖片 5" descr="一張含有 電腦 的圖片&#10;&#10;自動產生的描述">
            <a:extLst>
              <a:ext uri="{FF2B5EF4-FFF2-40B4-BE49-F238E27FC236}">
                <a16:creationId xmlns:a16="http://schemas.microsoft.com/office/drawing/2014/main" id="{9BF9E9B2-DA25-4040-8904-5757AC092EB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5598" b="36326"/>
          <a:stretch/>
        </p:blipFill>
        <p:spPr>
          <a:xfrm>
            <a:off x="310166" y="3206430"/>
            <a:ext cx="5476447" cy="961289"/>
          </a:xfrm>
          <a:prstGeom prst="rect">
            <a:avLst/>
          </a:prstGeom>
        </p:spPr>
      </p:pic>
      <p:pic>
        <p:nvPicPr>
          <p:cNvPr id="8" name="圖片 7" descr="一張含有 坐, 螢幕, 膝上型電腦, 電腦 的圖片&#10;&#10;自動產生的描述">
            <a:extLst>
              <a:ext uri="{FF2B5EF4-FFF2-40B4-BE49-F238E27FC236}">
                <a16:creationId xmlns:a16="http://schemas.microsoft.com/office/drawing/2014/main" id="{F3A38916-4650-4C7E-9DE0-00C8C801EB6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5765" b="36159"/>
          <a:stretch/>
        </p:blipFill>
        <p:spPr>
          <a:xfrm>
            <a:off x="310166" y="2125573"/>
            <a:ext cx="5476447" cy="961289"/>
          </a:xfrm>
          <a:prstGeom prst="rect">
            <a:avLst/>
          </a:prstGeom>
        </p:spPr>
      </p:pic>
      <p:sp>
        <p:nvSpPr>
          <p:cNvPr id="18" name="矩形 17" hidden="1">
            <a:extLst>
              <a:ext uri="{FF2B5EF4-FFF2-40B4-BE49-F238E27FC236}">
                <a16:creationId xmlns:a16="http://schemas.microsoft.com/office/drawing/2014/main" id="{157126A3-0D4B-45E0-B1DE-7461C62EFF68}"/>
              </a:ext>
            </a:extLst>
          </p:cNvPr>
          <p:cNvSpPr/>
          <p:nvPr/>
        </p:nvSpPr>
        <p:spPr>
          <a:xfrm>
            <a:off x="5876160" y="2563441"/>
            <a:ext cx="479394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96520">
              <a:buClr>
                <a:srgbClr val="EB6100"/>
              </a:buClr>
              <a:buSzPts val="2800"/>
            </a:pPr>
            <a:r>
              <a:rPr lang="en-US" altLang="zh-TW" sz="4000" b="1">
                <a:solidFill>
                  <a:srgbClr val="FFFFFF"/>
                </a:solidFill>
                <a:latin typeface="D-DIN Condensed" panose="020B050603020203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TS-h977XU-RP-3700X-</a:t>
            </a:r>
            <a:r>
              <a:rPr lang="en-US" altLang="zh-TW" sz="4000" b="1">
                <a:solidFill>
                  <a:srgbClr val="00FFFF"/>
                </a:solidFill>
                <a:latin typeface="D-DIN Condensed" panose="020B050603020203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32G</a:t>
            </a:r>
          </a:p>
        </p:txBody>
      </p:sp>
      <p:pic>
        <p:nvPicPr>
          <p:cNvPr id="4" name="圖片 3" descr="一張含有 桌 的圖片&#10;&#10;自動產生的描述">
            <a:extLst>
              <a:ext uri="{FF2B5EF4-FFF2-40B4-BE49-F238E27FC236}">
                <a16:creationId xmlns:a16="http://schemas.microsoft.com/office/drawing/2014/main" id="{D0101987-C1B9-45FF-A7F9-C44DF0535C9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840" y="3771139"/>
            <a:ext cx="5423864" cy="3389915"/>
          </a:xfrm>
          <a:prstGeom prst="rect">
            <a:avLst/>
          </a:prstGeom>
        </p:spPr>
      </p:pic>
      <p:pic>
        <p:nvPicPr>
          <p:cNvPr id="12" name="圖片 11" descr="一張含有 畫畫, 標誌 的圖片&#10;&#10;自動產生的描述">
            <a:extLst>
              <a:ext uri="{FF2B5EF4-FFF2-40B4-BE49-F238E27FC236}">
                <a16:creationId xmlns:a16="http://schemas.microsoft.com/office/drawing/2014/main" id="{08735CDA-3281-4D80-B3BD-5B30A81D909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8749" y="1601472"/>
            <a:ext cx="917864" cy="813839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3A1AA09F-EBD9-C642-B6C2-4B944E3230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52037" y="1612084"/>
            <a:ext cx="982596" cy="471646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0B880668-0454-0740-A03B-803E5945220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21857" y="1587816"/>
            <a:ext cx="589558" cy="510950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2BD15371-8E58-0E4D-BABE-AB67B492A86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098639" y="1542342"/>
            <a:ext cx="530602" cy="589558"/>
          </a:xfrm>
          <a:prstGeom prst="rect">
            <a:avLst/>
          </a:prstGeom>
        </p:spPr>
      </p:pic>
      <p:pic>
        <p:nvPicPr>
          <p:cNvPr id="21" name="圖片 20" descr="一張含有 畫畫, 盤 的圖片&#10;&#10;自動產生的描述">
            <a:extLst>
              <a:ext uri="{FF2B5EF4-FFF2-40B4-BE49-F238E27FC236}">
                <a16:creationId xmlns:a16="http://schemas.microsoft.com/office/drawing/2014/main" id="{DDC90F63-FE32-4A46-ABAE-E305C2877EE3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437" y="1862768"/>
            <a:ext cx="1605067" cy="471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0358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群組 26">
            <a:extLst>
              <a:ext uri="{FF2B5EF4-FFF2-40B4-BE49-F238E27FC236}">
                <a16:creationId xmlns:a16="http://schemas.microsoft.com/office/drawing/2014/main" id="{5CA73F34-80D2-41E2-9829-F5C5341B47AC}"/>
              </a:ext>
            </a:extLst>
          </p:cNvPr>
          <p:cNvGrpSpPr/>
          <p:nvPr/>
        </p:nvGrpSpPr>
        <p:grpSpPr>
          <a:xfrm>
            <a:off x="8258104" y="1710212"/>
            <a:ext cx="3431349" cy="4515547"/>
            <a:chOff x="272088" y="1547562"/>
            <a:chExt cx="3680787" cy="4515547"/>
          </a:xfrm>
        </p:grpSpPr>
        <p:pic>
          <p:nvPicPr>
            <p:cNvPr id="28" name="圖形 27">
              <a:extLst>
                <a:ext uri="{FF2B5EF4-FFF2-40B4-BE49-F238E27FC236}">
                  <a16:creationId xmlns:a16="http://schemas.microsoft.com/office/drawing/2014/main" id="{57669234-97A1-4962-ACAF-98950F51B0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72088" y="1547562"/>
              <a:ext cx="3680787" cy="1337027"/>
            </a:xfrm>
            <a:prstGeom prst="rect">
              <a:avLst/>
            </a:prstGeom>
          </p:spPr>
        </p:pic>
        <p:pic>
          <p:nvPicPr>
            <p:cNvPr id="29" name="圖形 28">
              <a:extLst>
                <a:ext uri="{FF2B5EF4-FFF2-40B4-BE49-F238E27FC236}">
                  <a16:creationId xmlns:a16="http://schemas.microsoft.com/office/drawing/2014/main" id="{B37A1C89-74B7-4BF4-86B4-45C2D81A723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72088" y="3109108"/>
              <a:ext cx="3680787" cy="1337027"/>
            </a:xfrm>
            <a:prstGeom prst="rect">
              <a:avLst/>
            </a:prstGeom>
          </p:spPr>
        </p:pic>
        <p:pic>
          <p:nvPicPr>
            <p:cNvPr id="30" name="圖形 29">
              <a:extLst>
                <a:ext uri="{FF2B5EF4-FFF2-40B4-BE49-F238E27FC236}">
                  <a16:creationId xmlns:a16="http://schemas.microsoft.com/office/drawing/2014/main" id="{1C459C32-D1EB-4F60-8339-C9607FDEE92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72088" y="4726082"/>
              <a:ext cx="3680787" cy="1337027"/>
            </a:xfrm>
            <a:prstGeom prst="rect">
              <a:avLst/>
            </a:prstGeom>
          </p:spPr>
        </p:pic>
      </p:grp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3E6C7A30-665D-4B10-B96B-3366F1B4E26D}"/>
              </a:ext>
            </a:extLst>
          </p:cNvPr>
          <p:cNvGrpSpPr/>
          <p:nvPr/>
        </p:nvGrpSpPr>
        <p:grpSpPr>
          <a:xfrm>
            <a:off x="502547" y="1722087"/>
            <a:ext cx="3501385" cy="4515547"/>
            <a:chOff x="272088" y="1547562"/>
            <a:chExt cx="3680787" cy="4515547"/>
          </a:xfrm>
        </p:grpSpPr>
        <p:pic>
          <p:nvPicPr>
            <p:cNvPr id="2" name="圖形 1">
              <a:extLst>
                <a:ext uri="{FF2B5EF4-FFF2-40B4-BE49-F238E27FC236}">
                  <a16:creationId xmlns:a16="http://schemas.microsoft.com/office/drawing/2014/main" id="{7FBA60C4-BE6E-4F27-A50E-4EE9BB46D70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72088" y="1547562"/>
              <a:ext cx="3680787" cy="1337027"/>
            </a:xfrm>
            <a:prstGeom prst="rect">
              <a:avLst/>
            </a:prstGeom>
          </p:spPr>
        </p:pic>
        <p:pic>
          <p:nvPicPr>
            <p:cNvPr id="24" name="圖形 23">
              <a:extLst>
                <a:ext uri="{FF2B5EF4-FFF2-40B4-BE49-F238E27FC236}">
                  <a16:creationId xmlns:a16="http://schemas.microsoft.com/office/drawing/2014/main" id="{C27A1228-83C9-4100-B707-FE076DF9798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72088" y="3109108"/>
              <a:ext cx="3680787" cy="1337027"/>
            </a:xfrm>
            <a:prstGeom prst="rect">
              <a:avLst/>
            </a:prstGeom>
          </p:spPr>
        </p:pic>
        <p:pic>
          <p:nvPicPr>
            <p:cNvPr id="26" name="圖形 25">
              <a:extLst>
                <a:ext uri="{FF2B5EF4-FFF2-40B4-BE49-F238E27FC236}">
                  <a16:creationId xmlns:a16="http://schemas.microsoft.com/office/drawing/2014/main" id="{C4D36908-EAB0-4CBB-8B78-976F14A5353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72088" y="4726082"/>
              <a:ext cx="3680787" cy="1337027"/>
            </a:xfrm>
            <a:prstGeom prst="rect">
              <a:avLst/>
            </a:prstGeom>
          </p:spPr>
        </p:pic>
      </p:grpSp>
      <p:sp>
        <p:nvSpPr>
          <p:cNvPr id="23" name="Title 1" hidden="1">
            <a:extLst>
              <a:ext uri="{FF2B5EF4-FFF2-40B4-BE49-F238E27FC236}">
                <a16:creationId xmlns:a16="http://schemas.microsoft.com/office/drawing/2014/main" id="{EFD7B864-23D3-4102-9407-E5BD1601EDCF}"/>
              </a:ext>
            </a:extLst>
          </p:cNvPr>
          <p:cNvSpPr txBox="1">
            <a:spLocks/>
          </p:cNvSpPr>
          <p:nvPr/>
        </p:nvSpPr>
        <p:spPr>
          <a:xfrm>
            <a:off x="282633" y="182881"/>
            <a:ext cx="11554691" cy="9809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QTS hero: </a:t>
            </a:r>
            <a:r>
              <a:rPr lang="en-US" altLang="zh-TW" b="1">
                <a:solidFill>
                  <a:srgbClr val="FFDA2A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Unified Hybrid Storage</a:t>
            </a:r>
            <a:endParaRPr lang="zh-TW" altLang="en-US" b="1">
              <a:solidFill>
                <a:srgbClr val="FFDA2A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71C51000-EB27-47E3-AA3B-977F4FE8136F}"/>
              </a:ext>
            </a:extLst>
          </p:cNvPr>
          <p:cNvSpPr txBox="1"/>
          <p:nvPr/>
        </p:nvSpPr>
        <p:spPr>
          <a:xfrm>
            <a:off x="964229" y="3692654"/>
            <a:ext cx="253365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Cloud ready</a:t>
            </a:r>
            <a:endParaRPr lang="zh-TW" altLang="en-US" sz="26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3" name="文字方塊 32">
            <a:extLst>
              <a:ext uri="{FF2B5EF4-FFF2-40B4-BE49-F238E27FC236}">
                <a16:creationId xmlns:a16="http://schemas.microsoft.com/office/drawing/2014/main" id="{66ED0F45-A135-4573-BF54-4F7C7E874ABC}"/>
              </a:ext>
            </a:extLst>
          </p:cNvPr>
          <p:cNvSpPr txBox="1"/>
          <p:nvPr/>
        </p:nvSpPr>
        <p:spPr>
          <a:xfrm>
            <a:off x="633402" y="2116972"/>
            <a:ext cx="319530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Data self-healing</a:t>
            </a:r>
            <a:endParaRPr lang="zh-TW" altLang="en-US" sz="26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F086C373-1C00-4026-B4D2-821EA7052902}"/>
              </a:ext>
            </a:extLst>
          </p:cNvPr>
          <p:cNvSpPr txBox="1"/>
          <p:nvPr/>
        </p:nvSpPr>
        <p:spPr>
          <a:xfrm>
            <a:off x="952354" y="5128598"/>
            <a:ext cx="253365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Virtualization ready</a:t>
            </a:r>
            <a:endParaRPr lang="zh-TW" altLang="en-US" sz="26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5" name="文字方塊 34">
            <a:extLst>
              <a:ext uri="{FF2B5EF4-FFF2-40B4-BE49-F238E27FC236}">
                <a16:creationId xmlns:a16="http://schemas.microsoft.com/office/drawing/2014/main" id="{0427CCA0-54EC-471D-BC8E-D79D830BA272}"/>
              </a:ext>
            </a:extLst>
          </p:cNvPr>
          <p:cNvSpPr txBox="1"/>
          <p:nvPr/>
        </p:nvSpPr>
        <p:spPr>
          <a:xfrm>
            <a:off x="8809822" y="3493995"/>
            <a:ext cx="253365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Flash endurance</a:t>
            </a:r>
            <a:endParaRPr lang="zh-TW" altLang="en-US" sz="26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6" name="文字方塊 35">
            <a:extLst>
              <a:ext uri="{FF2B5EF4-FFF2-40B4-BE49-F238E27FC236}">
                <a16:creationId xmlns:a16="http://schemas.microsoft.com/office/drawing/2014/main" id="{A8B92F35-1027-4894-BF58-BED06ABB390F}"/>
              </a:ext>
            </a:extLst>
          </p:cNvPr>
          <p:cNvSpPr txBox="1"/>
          <p:nvPr/>
        </p:nvSpPr>
        <p:spPr>
          <a:xfrm>
            <a:off x="8771523" y="2094992"/>
            <a:ext cx="253365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ZFS on Linux</a:t>
            </a:r>
            <a:endParaRPr lang="zh-TW" altLang="en-US" sz="26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7" name="文字方塊 36">
            <a:extLst>
              <a:ext uri="{FF2B5EF4-FFF2-40B4-BE49-F238E27FC236}">
                <a16:creationId xmlns:a16="http://schemas.microsoft.com/office/drawing/2014/main" id="{B54AF36D-CB32-4280-9477-AFAFA29E86E4}"/>
              </a:ext>
            </a:extLst>
          </p:cNvPr>
          <p:cNvSpPr txBox="1"/>
          <p:nvPr/>
        </p:nvSpPr>
        <p:spPr>
          <a:xfrm>
            <a:off x="8759659" y="5110969"/>
            <a:ext cx="253365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65536 snapshots</a:t>
            </a:r>
            <a:endParaRPr lang="zh-TW" altLang="en-US" sz="26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39" name="圖片 27">
            <a:extLst>
              <a:ext uri="{FF2B5EF4-FFF2-40B4-BE49-F238E27FC236}">
                <a16:creationId xmlns:a16="http://schemas.microsoft.com/office/drawing/2014/main" id="{8CA977B9-8D04-42B4-BC7F-1C7FD4A85E2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604" r="2830" b="20539"/>
          <a:stretch/>
        </p:blipFill>
        <p:spPr>
          <a:xfrm>
            <a:off x="3316859" y="2468232"/>
            <a:ext cx="5419039" cy="1877739"/>
          </a:xfrm>
          <a:prstGeom prst="rect">
            <a:avLst/>
          </a:prstGeom>
        </p:spPr>
      </p:pic>
      <p:sp>
        <p:nvSpPr>
          <p:cNvPr id="40" name="Rectangle 24">
            <a:extLst>
              <a:ext uri="{FF2B5EF4-FFF2-40B4-BE49-F238E27FC236}">
                <a16:creationId xmlns:a16="http://schemas.microsoft.com/office/drawing/2014/main" id="{9C7E0B85-C2D3-4DBE-8079-774CFAED85AD}"/>
              </a:ext>
            </a:extLst>
          </p:cNvPr>
          <p:cNvSpPr/>
          <p:nvPr/>
        </p:nvSpPr>
        <p:spPr>
          <a:xfrm>
            <a:off x="4336629" y="1291929"/>
            <a:ext cx="3673990" cy="1200329"/>
          </a:xfrm>
          <a:prstGeom prst="rect">
            <a:avLst/>
          </a:prstGeom>
        </p:spPr>
        <p:txBody>
          <a:bodyPr wrap="square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altLang="zh-CN" sz="3600" b="1">
                <a:solidFill>
                  <a:schemeClr val="bg1"/>
                </a:solidFill>
                <a:effectLst/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Affordable Hybrid Storage</a:t>
            </a:r>
            <a:endParaRPr lang="zh-CN">
              <a:solidFill>
                <a:schemeClr val="bg1"/>
              </a:solidFill>
              <a:effectLst/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grpSp>
        <p:nvGrpSpPr>
          <p:cNvPr id="41" name="Group 18">
            <a:extLst>
              <a:ext uri="{FF2B5EF4-FFF2-40B4-BE49-F238E27FC236}">
                <a16:creationId xmlns:a16="http://schemas.microsoft.com/office/drawing/2014/main" id="{A1FAE9E1-C14E-44C6-BE7A-FD6B7290460C}"/>
              </a:ext>
            </a:extLst>
          </p:cNvPr>
          <p:cNvGrpSpPr>
            <a:grpSpLocks/>
          </p:cNvGrpSpPr>
          <p:nvPr/>
        </p:nvGrpSpPr>
        <p:grpSpPr bwMode="auto">
          <a:xfrm>
            <a:off x="5701874" y="3976749"/>
            <a:ext cx="1178982" cy="1030817"/>
            <a:chOff x="5650814" y="4210674"/>
            <a:chExt cx="952138" cy="832068"/>
          </a:xfrm>
        </p:grpSpPr>
        <p:grpSp>
          <p:nvGrpSpPr>
            <p:cNvPr id="42" name="Group 105">
              <a:extLst>
                <a:ext uri="{FF2B5EF4-FFF2-40B4-BE49-F238E27FC236}">
                  <a16:creationId xmlns:a16="http://schemas.microsoft.com/office/drawing/2014/main" id="{2253CA48-734B-4470-9695-61DDC45B9A2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650814" y="4210674"/>
              <a:ext cx="823935" cy="832068"/>
              <a:chOff x="5650812" y="4210674"/>
              <a:chExt cx="921468" cy="771075"/>
            </a:xfrm>
          </p:grpSpPr>
          <p:sp>
            <p:nvSpPr>
              <p:cNvPr id="44" name="Rounded Rectangle 67">
                <a:extLst>
                  <a:ext uri="{FF2B5EF4-FFF2-40B4-BE49-F238E27FC236}">
                    <a16:creationId xmlns:a16="http://schemas.microsoft.com/office/drawing/2014/main" id="{15DE1E63-13FC-4F5A-AA2A-CEFC6CC38D5C}"/>
                  </a:ext>
                </a:extLst>
              </p:cNvPr>
              <p:cNvSpPr/>
              <p:nvPr/>
            </p:nvSpPr>
            <p:spPr bwMode="gray">
              <a:xfrm>
                <a:off x="5650812" y="4210674"/>
                <a:ext cx="921468" cy="771075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5400000" scaled="0"/>
              </a:gradFill>
              <a:ln w="12700">
                <a:solidFill>
                  <a:schemeClr val="bg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90000"/>
                  </a:lnSpc>
                  <a:defRPr/>
                </a:pPr>
                <a:endParaRPr lang="zh-TW" altLang="en-US" sz="1867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5" name="Rounded Rectangle 64">
                <a:extLst>
                  <a:ext uri="{FF2B5EF4-FFF2-40B4-BE49-F238E27FC236}">
                    <a16:creationId xmlns:a16="http://schemas.microsoft.com/office/drawing/2014/main" id="{98C62FDB-A052-4544-A921-EE6C6D3D3371}"/>
                  </a:ext>
                </a:extLst>
              </p:cNvPr>
              <p:cNvSpPr/>
              <p:nvPr/>
            </p:nvSpPr>
            <p:spPr bwMode="gray">
              <a:xfrm>
                <a:off x="5700518" y="4251840"/>
                <a:ext cx="829703" cy="695076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2">
                      <a:lumMod val="85000"/>
                      <a:lumOff val="15000"/>
                    </a:schemeClr>
                  </a:gs>
                  <a:gs pos="100000">
                    <a:schemeClr val="tx2"/>
                  </a:gs>
                </a:gsLst>
                <a:lin ang="16200000" scaled="1"/>
                <a:tileRect/>
              </a:gra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tabLst>
                    <a:tab pos="154505" algn="l"/>
                  </a:tabLst>
                  <a:defRPr/>
                </a:pPr>
                <a:r>
                  <a:rPr lang="en-US" altLang="zh-TW" sz="2133">
                    <a:solidFill>
                      <a:srgbClr val="FFFFFF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新細明體" charset="0"/>
                    <a:sym typeface="Arial" panose="020B0604020202020204" pitchFamily="34" charset="0"/>
                  </a:rPr>
                  <a:t>Unified</a:t>
                </a:r>
                <a:endParaRPr lang="en-US" altLang="zh-TW" sz="2400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新細明體" charset="0"/>
                  <a:sym typeface="Arial" panose="020B0604020202020204" pitchFamily="34" charset="0"/>
                </a:endParaRPr>
              </a:p>
            </p:txBody>
          </p:sp>
        </p:grpSp>
        <p:pic>
          <p:nvPicPr>
            <p:cNvPr id="43" name="Picture 20">
              <a:extLst>
                <a:ext uri="{FF2B5EF4-FFF2-40B4-BE49-F238E27FC236}">
                  <a16:creationId xmlns:a16="http://schemas.microsoft.com/office/drawing/2014/main" id="{A1682E75-C17B-44B4-9311-256E4CE2F4F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18142" y="4578683"/>
              <a:ext cx="384810" cy="4337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標題 2">
            <a:extLst>
              <a:ext uri="{FF2B5EF4-FFF2-40B4-BE49-F238E27FC236}">
                <a16:creationId xmlns:a16="http://schemas.microsoft.com/office/drawing/2014/main" id="{5FE84C67-525C-44D0-81B7-CA4F0A8792CC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TW" dirty="0">
                <a:latin typeface="Arial" panose="020B0604020202020204" pitchFamily="34" charset="0"/>
                <a:sym typeface="Arial" panose="020B0604020202020204" pitchFamily="34" charset="0"/>
              </a:rPr>
              <a:t>QTS hero: </a:t>
            </a:r>
            <a:r>
              <a:rPr lang="en-US" altLang="zh-TW" dirty="0">
                <a:solidFill>
                  <a:srgbClr val="FFD41D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Unified Hybrid Storage</a:t>
            </a:r>
          </a:p>
        </p:txBody>
      </p:sp>
      <p:pic>
        <p:nvPicPr>
          <p:cNvPr id="4" name="圖形 3">
            <a:extLst>
              <a:ext uri="{FF2B5EF4-FFF2-40B4-BE49-F238E27FC236}">
                <a16:creationId xmlns:a16="http://schemas.microsoft.com/office/drawing/2014/main" id="{7A0DDA8A-67CD-4FF0-A556-A6BD3F3180B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060820" y="5143759"/>
            <a:ext cx="780699" cy="472169"/>
          </a:xfrm>
          <a:prstGeom prst="rect">
            <a:avLst/>
          </a:prstGeom>
        </p:spPr>
      </p:pic>
      <p:pic>
        <p:nvPicPr>
          <p:cNvPr id="5" name="圖形 4">
            <a:extLst>
              <a:ext uri="{FF2B5EF4-FFF2-40B4-BE49-F238E27FC236}">
                <a16:creationId xmlns:a16="http://schemas.microsoft.com/office/drawing/2014/main" id="{0DA5BC24-CC85-4907-9C4B-8CE1E7DBA51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177405" y="5943919"/>
            <a:ext cx="1773380" cy="281840"/>
          </a:xfrm>
          <a:prstGeom prst="rect">
            <a:avLst/>
          </a:prstGeom>
        </p:spPr>
      </p:pic>
      <p:pic>
        <p:nvPicPr>
          <p:cNvPr id="6" name="圖形 5">
            <a:extLst>
              <a:ext uri="{FF2B5EF4-FFF2-40B4-BE49-F238E27FC236}">
                <a16:creationId xmlns:a16="http://schemas.microsoft.com/office/drawing/2014/main" id="{E659DED9-FC6A-4A6B-B62B-A37EEDD96AB7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236913" y="5909553"/>
            <a:ext cx="1685297" cy="357445"/>
          </a:xfrm>
          <a:prstGeom prst="rect">
            <a:avLst/>
          </a:prstGeom>
        </p:spPr>
      </p:pic>
      <p:pic>
        <p:nvPicPr>
          <p:cNvPr id="7" name="圖形 6">
            <a:extLst>
              <a:ext uri="{FF2B5EF4-FFF2-40B4-BE49-F238E27FC236}">
                <a16:creationId xmlns:a16="http://schemas.microsoft.com/office/drawing/2014/main" id="{FFB11FB5-DF65-4A15-A27F-DABE6BB2CB5F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150155" y="5198648"/>
            <a:ext cx="970578" cy="307011"/>
          </a:xfrm>
          <a:prstGeom prst="rect">
            <a:avLst/>
          </a:prstGeom>
        </p:spPr>
      </p:pic>
      <p:pic>
        <p:nvPicPr>
          <p:cNvPr id="9" name="圖片 8" descr="一張含有 畫畫, 時鐘, 標誌 的圖片&#10;&#10;自動產生的描述">
            <a:extLst>
              <a:ext uri="{FF2B5EF4-FFF2-40B4-BE49-F238E27FC236}">
                <a16:creationId xmlns:a16="http://schemas.microsoft.com/office/drawing/2014/main" id="{137ACCBF-AA65-4F3E-8831-82C8A9C92C94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7689" y="5220113"/>
            <a:ext cx="1137178" cy="254183"/>
          </a:xfrm>
          <a:prstGeom prst="rect">
            <a:avLst/>
          </a:prstGeom>
        </p:spPr>
      </p:pic>
      <p:pic>
        <p:nvPicPr>
          <p:cNvPr id="12" name="圖形 11">
            <a:extLst>
              <a:ext uri="{FF2B5EF4-FFF2-40B4-BE49-F238E27FC236}">
                <a16:creationId xmlns:a16="http://schemas.microsoft.com/office/drawing/2014/main" id="{ACF26C54-D13C-4670-BD41-232CA23C129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220510" y="5086538"/>
            <a:ext cx="722165" cy="513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6150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矩形 68" hidden="1">
            <a:extLst>
              <a:ext uri="{FF2B5EF4-FFF2-40B4-BE49-F238E27FC236}">
                <a16:creationId xmlns:a16="http://schemas.microsoft.com/office/drawing/2014/main" id="{E7CDA6F9-A658-4D5B-AC58-594268D95336}"/>
              </a:ext>
            </a:extLst>
          </p:cNvPr>
          <p:cNvSpPr/>
          <p:nvPr/>
        </p:nvSpPr>
        <p:spPr>
          <a:xfrm>
            <a:off x="284700" y="1175426"/>
            <a:ext cx="11605719" cy="5423215"/>
          </a:xfrm>
          <a:prstGeom prst="rect">
            <a:avLst/>
          </a:prstGeom>
          <a:gradFill>
            <a:gsLst>
              <a:gs pos="40000">
                <a:srgbClr val="040F4C"/>
              </a:gs>
              <a:gs pos="100000">
                <a:srgbClr val="020538">
                  <a:alpha val="0"/>
                </a:srgbClr>
              </a:gs>
            </a:gsLst>
            <a:lin ang="5400000" scaled="1"/>
          </a:gradFill>
          <a:ln w="28575">
            <a:gradFill>
              <a:gsLst>
                <a:gs pos="100000">
                  <a:schemeClr val="accent1">
                    <a:lumMod val="45000"/>
                    <a:lumOff val="55000"/>
                    <a:alpha val="0"/>
                  </a:schemeClr>
                </a:gs>
                <a:gs pos="0">
                  <a:schemeClr val="accent1">
                    <a:lumMod val="30000"/>
                    <a:lumOff val="70000"/>
                    <a:alpha val="58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8" name="圖形 27">
            <a:extLst>
              <a:ext uri="{FF2B5EF4-FFF2-40B4-BE49-F238E27FC236}">
                <a16:creationId xmlns:a16="http://schemas.microsoft.com/office/drawing/2014/main" id="{A188155A-B6F6-45BF-97FF-EC6C50F5C7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4630" y="1373063"/>
            <a:ext cx="6189556" cy="4485689"/>
          </a:xfrm>
          <a:prstGeom prst="rect">
            <a:avLst/>
          </a:prstGeom>
        </p:spPr>
      </p:pic>
      <p:pic>
        <p:nvPicPr>
          <p:cNvPr id="73" name="圖形 72">
            <a:extLst>
              <a:ext uri="{FF2B5EF4-FFF2-40B4-BE49-F238E27FC236}">
                <a16:creationId xmlns:a16="http://schemas.microsoft.com/office/drawing/2014/main" id="{E2E4FEDB-0762-4571-B9AB-9F4BE0456E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18329" y="1709400"/>
            <a:ext cx="5906728" cy="4280719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374232D1-9ECE-4B22-8431-F226A02B4C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767" y="250340"/>
            <a:ext cx="10888580" cy="978322"/>
          </a:xfrm>
        </p:spPr>
        <p:txBody>
          <a:bodyPr>
            <a:normAutofit fontScale="90000"/>
          </a:bodyPr>
          <a:lstStyle/>
          <a:p>
            <a:r>
              <a:rPr lang="en-US" altLang="zh-TW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Combines applications and converged business services</a:t>
            </a:r>
            <a:endParaRPr lang="zh-TW" altLang="en-US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Rounded Rectangle 28">
            <a:extLst>
              <a:ext uri="{FF2B5EF4-FFF2-40B4-BE49-F238E27FC236}">
                <a16:creationId xmlns:a16="http://schemas.microsoft.com/office/drawing/2014/main" id="{E050C250-AE21-4D49-A814-D80050F9E113}"/>
              </a:ext>
            </a:extLst>
          </p:cNvPr>
          <p:cNvSpPr/>
          <p:nvPr/>
        </p:nvSpPr>
        <p:spPr bwMode="auto">
          <a:xfrm>
            <a:off x="8074056" y="2107657"/>
            <a:ext cx="1526400" cy="1084800"/>
          </a:xfrm>
          <a:prstGeom prst="roundRect">
            <a:avLst/>
          </a:prstGeom>
          <a:solidFill>
            <a:schemeClr val="bg1"/>
          </a:solidFill>
          <a:ln>
            <a:gradFill>
              <a:gsLst>
                <a:gs pos="0">
                  <a:srgbClr val="4CCDD2"/>
                </a:gs>
                <a:gs pos="100000">
                  <a:srgbClr val="6DFFA8"/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zh-TW" altLang="en-US" sz="1333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5" name="Rounded Rectangle 29">
            <a:extLst>
              <a:ext uri="{FF2B5EF4-FFF2-40B4-BE49-F238E27FC236}">
                <a16:creationId xmlns:a16="http://schemas.microsoft.com/office/drawing/2014/main" id="{AADDAE82-A457-482B-B715-433206760FCB}"/>
              </a:ext>
            </a:extLst>
          </p:cNvPr>
          <p:cNvSpPr/>
          <p:nvPr/>
        </p:nvSpPr>
        <p:spPr bwMode="auto">
          <a:xfrm>
            <a:off x="6477968" y="2107657"/>
            <a:ext cx="1526400" cy="1084800"/>
          </a:xfrm>
          <a:prstGeom prst="roundRect">
            <a:avLst/>
          </a:prstGeom>
          <a:solidFill>
            <a:schemeClr val="bg1"/>
          </a:solidFill>
          <a:ln>
            <a:gradFill>
              <a:gsLst>
                <a:gs pos="0">
                  <a:srgbClr val="4CCDD2"/>
                </a:gs>
                <a:gs pos="100000">
                  <a:srgbClr val="6DFFA8"/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zh-TW" altLang="en-US" sz="1333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7" name="Rounded Rectangle 2">
            <a:extLst>
              <a:ext uri="{FF2B5EF4-FFF2-40B4-BE49-F238E27FC236}">
                <a16:creationId xmlns:a16="http://schemas.microsoft.com/office/drawing/2014/main" id="{36ED3537-7A75-40EA-9931-9F44C6FBDD34}"/>
              </a:ext>
            </a:extLst>
          </p:cNvPr>
          <p:cNvSpPr/>
          <p:nvPr/>
        </p:nvSpPr>
        <p:spPr bwMode="auto">
          <a:xfrm>
            <a:off x="6477968" y="3368159"/>
            <a:ext cx="1526400" cy="1084800"/>
          </a:xfrm>
          <a:prstGeom prst="roundRect">
            <a:avLst/>
          </a:prstGeom>
          <a:solidFill>
            <a:schemeClr val="bg1"/>
          </a:solidFill>
          <a:ln>
            <a:gradFill>
              <a:gsLst>
                <a:gs pos="0">
                  <a:srgbClr val="4CCDD2"/>
                </a:gs>
                <a:gs pos="100000">
                  <a:srgbClr val="6DFFA8"/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zh-TW" altLang="en-US" sz="1333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8" name="Rounded Rectangle 97">
            <a:extLst>
              <a:ext uri="{FF2B5EF4-FFF2-40B4-BE49-F238E27FC236}">
                <a16:creationId xmlns:a16="http://schemas.microsoft.com/office/drawing/2014/main" id="{A7806742-37E0-4A67-82A0-E9784995DDDD}"/>
              </a:ext>
            </a:extLst>
          </p:cNvPr>
          <p:cNvSpPr/>
          <p:nvPr/>
        </p:nvSpPr>
        <p:spPr bwMode="auto">
          <a:xfrm>
            <a:off x="8074057" y="3368159"/>
            <a:ext cx="1526400" cy="1084800"/>
          </a:xfrm>
          <a:prstGeom prst="roundRect">
            <a:avLst/>
          </a:prstGeom>
          <a:solidFill>
            <a:schemeClr val="bg1"/>
          </a:solidFill>
          <a:ln>
            <a:gradFill>
              <a:gsLst>
                <a:gs pos="0">
                  <a:srgbClr val="4CCDD2"/>
                </a:gs>
                <a:gs pos="100000">
                  <a:srgbClr val="6DFFA8"/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zh-TW" altLang="en-US" sz="1333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9" name="Rounded Rectangle 98">
            <a:extLst>
              <a:ext uri="{FF2B5EF4-FFF2-40B4-BE49-F238E27FC236}">
                <a16:creationId xmlns:a16="http://schemas.microsoft.com/office/drawing/2014/main" id="{975E785C-5E44-415D-9053-D297C7762F62}"/>
              </a:ext>
            </a:extLst>
          </p:cNvPr>
          <p:cNvSpPr/>
          <p:nvPr/>
        </p:nvSpPr>
        <p:spPr bwMode="auto">
          <a:xfrm>
            <a:off x="9658784" y="3372864"/>
            <a:ext cx="1526400" cy="1084800"/>
          </a:xfrm>
          <a:prstGeom prst="roundRect">
            <a:avLst/>
          </a:prstGeom>
          <a:solidFill>
            <a:schemeClr val="bg1"/>
          </a:solidFill>
          <a:ln>
            <a:gradFill>
              <a:gsLst>
                <a:gs pos="0">
                  <a:srgbClr val="4CCDD2"/>
                </a:gs>
                <a:gs pos="100000">
                  <a:srgbClr val="6DFFA8"/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zh-TW" altLang="en-US" sz="1333">
              <a:solidFill>
                <a:srgbClr val="000000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grpSp>
        <p:nvGrpSpPr>
          <p:cNvPr id="13" name="Group 43">
            <a:extLst>
              <a:ext uri="{FF2B5EF4-FFF2-40B4-BE49-F238E27FC236}">
                <a16:creationId xmlns:a16="http://schemas.microsoft.com/office/drawing/2014/main" id="{6B6B5032-D571-4DA7-B2E4-DD8090996B9D}"/>
              </a:ext>
            </a:extLst>
          </p:cNvPr>
          <p:cNvGrpSpPr>
            <a:grpSpLocks/>
          </p:cNvGrpSpPr>
          <p:nvPr/>
        </p:nvGrpSpPr>
        <p:grpSpPr bwMode="auto">
          <a:xfrm>
            <a:off x="8166855" y="2225607"/>
            <a:ext cx="1335827" cy="523414"/>
            <a:chOff x="8264112" y="1884231"/>
            <a:chExt cx="1577073" cy="590927"/>
          </a:xfrm>
        </p:grpSpPr>
        <p:pic>
          <p:nvPicPr>
            <p:cNvPr id="65" name="Picture 44">
              <a:extLst>
                <a:ext uri="{FF2B5EF4-FFF2-40B4-BE49-F238E27FC236}">
                  <a16:creationId xmlns:a16="http://schemas.microsoft.com/office/drawing/2014/main" id="{F8EA73F3-18EB-4891-9787-3BC235FED2D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6871" y="1884231"/>
              <a:ext cx="1490016" cy="227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6" name="Picture 45">
              <a:extLst>
                <a:ext uri="{FF2B5EF4-FFF2-40B4-BE49-F238E27FC236}">
                  <a16:creationId xmlns:a16="http://schemas.microsoft.com/office/drawing/2014/main" id="{59ACDD28-D9B4-4F9B-960D-3194E72303F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64112" y="2138382"/>
              <a:ext cx="1577073" cy="336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" name="TextBox 24">
            <a:extLst>
              <a:ext uri="{FF2B5EF4-FFF2-40B4-BE49-F238E27FC236}">
                <a16:creationId xmlns:a16="http://schemas.microsoft.com/office/drawing/2014/main" id="{5C25B616-AF82-4280-BD0C-5CCDE6739FEE}"/>
              </a:ext>
            </a:extLst>
          </p:cNvPr>
          <p:cNvSpPr txBox="1"/>
          <p:nvPr/>
        </p:nvSpPr>
        <p:spPr bwMode="auto">
          <a:xfrm>
            <a:off x="7390204" y="2116973"/>
            <a:ext cx="461986" cy="246221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FILE</a:t>
            </a:r>
          </a:p>
        </p:txBody>
      </p:sp>
      <p:sp>
        <p:nvSpPr>
          <p:cNvPr id="15" name="TextBox 25">
            <a:extLst>
              <a:ext uri="{FF2B5EF4-FFF2-40B4-BE49-F238E27FC236}">
                <a16:creationId xmlns:a16="http://schemas.microsoft.com/office/drawing/2014/main" id="{43073C77-661C-4D18-9006-8085C77625E1}"/>
              </a:ext>
            </a:extLst>
          </p:cNvPr>
          <p:cNvSpPr txBox="1"/>
          <p:nvPr/>
        </p:nvSpPr>
        <p:spPr bwMode="auto">
          <a:xfrm>
            <a:off x="6589984" y="2109413"/>
            <a:ext cx="641521" cy="246221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BLOCK</a:t>
            </a:r>
          </a:p>
        </p:txBody>
      </p:sp>
      <p:pic>
        <p:nvPicPr>
          <p:cNvPr id="16" name="Picture 3">
            <a:extLst>
              <a:ext uri="{FF2B5EF4-FFF2-40B4-BE49-F238E27FC236}">
                <a16:creationId xmlns:a16="http://schemas.microsoft.com/office/drawing/2014/main" id="{37C703B5-04F9-4DBD-9F76-2AFFE88770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05351" y="2396800"/>
            <a:ext cx="498603" cy="331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8FD61B6A-F1CD-4A3E-845B-75836C1561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36799" y="2334836"/>
            <a:ext cx="329422" cy="407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" name="Group 42">
            <a:extLst>
              <a:ext uri="{FF2B5EF4-FFF2-40B4-BE49-F238E27FC236}">
                <a16:creationId xmlns:a16="http://schemas.microsoft.com/office/drawing/2014/main" id="{99109AB9-7B1E-40EE-85CB-8DFD8E34A9AF}"/>
              </a:ext>
            </a:extLst>
          </p:cNvPr>
          <p:cNvGrpSpPr>
            <a:grpSpLocks/>
          </p:cNvGrpSpPr>
          <p:nvPr/>
        </p:nvGrpSpPr>
        <p:grpSpPr bwMode="auto">
          <a:xfrm>
            <a:off x="6721989" y="3578167"/>
            <a:ext cx="1052793" cy="434634"/>
            <a:chOff x="6819237" y="3236795"/>
            <a:chExt cx="1629015" cy="672802"/>
          </a:xfrm>
        </p:grpSpPr>
        <p:sp>
          <p:nvSpPr>
            <p:cNvPr id="51" name="Right Arrow 43">
              <a:extLst>
                <a:ext uri="{FF2B5EF4-FFF2-40B4-BE49-F238E27FC236}">
                  <a16:creationId xmlns:a16="http://schemas.microsoft.com/office/drawing/2014/main" id="{AA0F8FC3-E07E-4079-AF21-3B6B5A1C5EC2}"/>
                </a:ext>
              </a:extLst>
            </p:cNvPr>
            <p:cNvSpPr/>
            <p:nvPr/>
          </p:nvSpPr>
          <p:spPr>
            <a:xfrm>
              <a:off x="7871924" y="3510584"/>
              <a:ext cx="196006" cy="136214"/>
            </a:xfrm>
            <a:prstGeom prst="rightArrow">
              <a:avLst>
                <a:gd name="adj1" fmla="val 72635"/>
                <a:gd name="adj2" fmla="val 56944"/>
              </a:avLst>
            </a:prstGeom>
            <a:solidFill>
              <a:schemeClr val="tx2"/>
            </a:solidFill>
            <a:ln w="57150"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zh-TW" altLang="en-US" sz="1333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grpSp>
          <p:nvGrpSpPr>
            <p:cNvPr id="52" name="Group 44">
              <a:extLst>
                <a:ext uri="{FF2B5EF4-FFF2-40B4-BE49-F238E27FC236}">
                  <a16:creationId xmlns:a16="http://schemas.microsoft.com/office/drawing/2014/main" id="{D961EDDE-965F-4201-BF07-DE56A2F1B37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819237" y="3311837"/>
              <a:ext cx="461936" cy="537321"/>
              <a:chOff x="6819237" y="3311837"/>
              <a:chExt cx="461936" cy="537321"/>
            </a:xfrm>
          </p:grpSpPr>
          <p:pic>
            <p:nvPicPr>
              <p:cNvPr id="58" name="Picture 4">
                <a:extLst>
                  <a:ext uri="{FF2B5EF4-FFF2-40B4-BE49-F238E27FC236}">
                    <a16:creationId xmlns:a16="http://schemas.microsoft.com/office/drawing/2014/main" id="{6702506F-0C23-46F4-A446-2A442D79CE0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916048" y="3409127"/>
                <a:ext cx="365125" cy="4400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59" name="Group 51">
                <a:extLst>
                  <a:ext uri="{FF2B5EF4-FFF2-40B4-BE49-F238E27FC236}">
                    <a16:creationId xmlns:a16="http://schemas.microsoft.com/office/drawing/2014/main" id="{BC41A5AE-852A-40DF-9DE8-F9A10C09338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867181" y="3359640"/>
                <a:ext cx="229848" cy="359976"/>
                <a:chOff x="6867181" y="3359640"/>
                <a:chExt cx="257850" cy="403834"/>
              </a:xfrm>
            </p:grpSpPr>
            <p:pic>
              <p:nvPicPr>
                <p:cNvPr id="63" name="Picture 4">
                  <a:extLst>
                    <a:ext uri="{FF2B5EF4-FFF2-40B4-BE49-F238E27FC236}">
                      <a16:creationId xmlns:a16="http://schemas.microsoft.com/office/drawing/2014/main" id="{8066A341-591F-4F42-BF12-8363E329660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 cstate="screen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867181" y="3359640"/>
                  <a:ext cx="45719" cy="40383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4" name="Picture 4">
                  <a:extLst>
                    <a:ext uri="{FF2B5EF4-FFF2-40B4-BE49-F238E27FC236}">
                      <a16:creationId xmlns:a16="http://schemas.microsoft.com/office/drawing/2014/main" id="{13CFABCC-2F50-48E3-ADFA-43DB761DD9C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0" cstate="screen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867181" y="3359640"/>
                  <a:ext cx="257850" cy="4571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60" name="Group 52">
                <a:extLst>
                  <a:ext uri="{FF2B5EF4-FFF2-40B4-BE49-F238E27FC236}">
                    <a16:creationId xmlns:a16="http://schemas.microsoft.com/office/drawing/2014/main" id="{66C3CC17-1779-479E-A60B-CFC27B70FC1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819237" y="3311837"/>
                <a:ext cx="208574" cy="326660"/>
                <a:chOff x="6819237" y="3311837"/>
                <a:chExt cx="257850" cy="403834"/>
              </a:xfrm>
            </p:grpSpPr>
            <p:pic>
              <p:nvPicPr>
                <p:cNvPr id="61" name="Picture 4">
                  <a:extLst>
                    <a:ext uri="{FF2B5EF4-FFF2-40B4-BE49-F238E27FC236}">
                      <a16:creationId xmlns:a16="http://schemas.microsoft.com/office/drawing/2014/main" id="{A4D8C2A0-7866-4207-B8FD-862A2C74C3C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1" cstate="screen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819237" y="3311837"/>
                  <a:ext cx="45719" cy="40383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2" name="Picture 4">
                  <a:extLst>
                    <a:ext uri="{FF2B5EF4-FFF2-40B4-BE49-F238E27FC236}">
                      <a16:creationId xmlns:a16="http://schemas.microsoft.com/office/drawing/2014/main" id="{8B7E358C-440D-41CB-A0F8-46DA84C8E31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2" cstate="screen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819237" y="3311837"/>
                  <a:ext cx="257850" cy="4571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grpSp>
          <p:nvGrpSpPr>
            <p:cNvPr id="53" name="Group 45">
              <a:extLst>
                <a:ext uri="{FF2B5EF4-FFF2-40B4-BE49-F238E27FC236}">
                  <a16:creationId xmlns:a16="http://schemas.microsoft.com/office/drawing/2014/main" id="{20560F7F-AF59-48CF-878B-1FE9B0D64FD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082379" y="3277954"/>
              <a:ext cx="365873" cy="604326"/>
              <a:chOff x="8082379" y="3277954"/>
              <a:chExt cx="467049" cy="771443"/>
            </a:xfrm>
          </p:grpSpPr>
          <p:pic>
            <p:nvPicPr>
              <p:cNvPr id="55" name="Picture 3">
                <a:extLst>
                  <a:ext uri="{FF2B5EF4-FFF2-40B4-BE49-F238E27FC236}">
                    <a16:creationId xmlns:a16="http://schemas.microsoft.com/office/drawing/2014/main" id="{54A9FD60-F63C-4896-AEC3-FCDB9479144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82379" y="3277954"/>
                <a:ext cx="467049" cy="2575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6" name="Picture 3">
                <a:extLst>
                  <a:ext uri="{FF2B5EF4-FFF2-40B4-BE49-F238E27FC236}">
                    <a16:creationId xmlns:a16="http://schemas.microsoft.com/office/drawing/2014/main" id="{428538E0-61C0-4716-AED7-E5D0C4E77A0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82379" y="3534910"/>
                <a:ext cx="467049" cy="2575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7" name="Picture 3">
                <a:extLst>
                  <a:ext uri="{FF2B5EF4-FFF2-40B4-BE49-F238E27FC236}">
                    <a16:creationId xmlns:a16="http://schemas.microsoft.com/office/drawing/2014/main" id="{9F2536D2-E497-4F6D-8B0F-CAF04B28C1C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82379" y="3791865"/>
                <a:ext cx="467049" cy="2575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54" name="Picture 2">
              <a:extLst>
                <a:ext uri="{FF2B5EF4-FFF2-40B4-BE49-F238E27FC236}">
                  <a16:creationId xmlns:a16="http://schemas.microsoft.com/office/drawing/2014/main" id="{30248208-8561-434C-AE30-002D9B0DB6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27641" y="3236795"/>
              <a:ext cx="544253" cy="6728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9" name="Rounded Rectangle 106">
            <a:extLst>
              <a:ext uri="{FF2B5EF4-FFF2-40B4-BE49-F238E27FC236}">
                <a16:creationId xmlns:a16="http://schemas.microsoft.com/office/drawing/2014/main" id="{4DDB9AFF-A91A-4775-852F-42CC449CC8D7}"/>
              </a:ext>
            </a:extLst>
          </p:cNvPr>
          <p:cNvSpPr/>
          <p:nvPr/>
        </p:nvSpPr>
        <p:spPr bwMode="auto">
          <a:xfrm>
            <a:off x="8426519" y="3435943"/>
            <a:ext cx="898336" cy="142228"/>
          </a:xfrm>
          <a:prstGeom prst="roundRect">
            <a:avLst/>
          </a:prstGeom>
          <a:ln w="28575">
            <a:solidFill>
              <a:schemeClr val="tx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 sz="533" b="1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grpSp>
        <p:nvGrpSpPr>
          <p:cNvPr id="20" name="Group 107">
            <a:extLst>
              <a:ext uri="{FF2B5EF4-FFF2-40B4-BE49-F238E27FC236}">
                <a16:creationId xmlns:a16="http://schemas.microsoft.com/office/drawing/2014/main" id="{52E18865-D22E-401E-9637-CCC620988288}"/>
              </a:ext>
            </a:extLst>
          </p:cNvPr>
          <p:cNvGrpSpPr>
            <a:grpSpLocks/>
          </p:cNvGrpSpPr>
          <p:nvPr/>
        </p:nvGrpSpPr>
        <p:grpSpPr bwMode="auto">
          <a:xfrm>
            <a:off x="8104204" y="4090805"/>
            <a:ext cx="1480814" cy="343423"/>
            <a:chOff x="8201461" y="3749429"/>
            <a:chExt cx="1939342" cy="449512"/>
          </a:xfrm>
        </p:grpSpPr>
        <p:grpSp>
          <p:nvGrpSpPr>
            <p:cNvPr id="35" name="Group 119">
              <a:extLst>
                <a:ext uri="{FF2B5EF4-FFF2-40B4-BE49-F238E27FC236}">
                  <a16:creationId xmlns:a16="http://schemas.microsoft.com/office/drawing/2014/main" id="{18E82BCB-18AE-4D13-82A6-EE5D9BD2EAA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201461" y="3749429"/>
              <a:ext cx="648036" cy="449512"/>
              <a:chOff x="8201461" y="3749429"/>
              <a:chExt cx="648036" cy="449512"/>
            </a:xfrm>
          </p:grpSpPr>
          <p:grpSp>
            <p:nvGrpSpPr>
              <p:cNvPr id="44" name="Group 121">
                <a:extLst>
                  <a:ext uri="{FF2B5EF4-FFF2-40B4-BE49-F238E27FC236}">
                    <a16:creationId xmlns:a16="http://schemas.microsoft.com/office/drawing/2014/main" id="{AE6A0F6D-7ED6-4429-8794-DD9A8246EDB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201461" y="4059246"/>
                <a:ext cx="648036" cy="139695"/>
                <a:chOff x="8201461" y="4059246"/>
                <a:chExt cx="648036" cy="139695"/>
              </a:xfrm>
            </p:grpSpPr>
            <p:sp>
              <p:nvSpPr>
                <p:cNvPr id="49" name="Trapezoid 126">
                  <a:extLst>
                    <a:ext uri="{FF2B5EF4-FFF2-40B4-BE49-F238E27FC236}">
                      <a16:creationId xmlns:a16="http://schemas.microsoft.com/office/drawing/2014/main" id="{B8689983-9411-46C2-B535-C812D7B8705B}"/>
                    </a:ext>
                  </a:extLst>
                </p:cNvPr>
                <p:cNvSpPr/>
                <p:nvPr/>
              </p:nvSpPr>
              <p:spPr>
                <a:xfrm>
                  <a:off x="8201461" y="4059246"/>
                  <a:ext cx="648036" cy="50798"/>
                </a:xfrm>
                <a:prstGeom prst="trapezoid">
                  <a:avLst>
                    <a:gd name="adj" fmla="val 118095"/>
                  </a:avLst>
                </a:prstGeom>
                <a:solidFill>
                  <a:schemeClr val="bg1">
                    <a:lumMod val="85000"/>
                  </a:schemeClr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en-US" altLang="zh-TW" sz="1333">
                    <a:solidFill>
                      <a:schemeClr val="tx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50" name="Rectangle 127">
                  <a:extLst>
                    <a:ext uri="{FF2B5EF4-FFF2-40B4-BE49-F238E27FC236}">
                      <a16:creationId xmlns:a16="http://schemas.microsoft.com/office/drawing/2014/main" id="{9AE56FD9-0031-43CB-AA9D-68BB00F78238}"/>
                    </a:ext>
                  </a:extLst>
                </p:cNvPr>
                <p:cNvSpPr/>
                <p:nvPr/>
              </p:nvSpPr>
              <p:spPr>
                <a:xfrm>
                  <a:off x="8201461" y="4110044"/>
                  <a:ext cx="648036" cy="88897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r>
                    <a:rPr lang="en-US" sz="133">
                      <a:solidFill>
                        <a:schemeClr val="tx1"/>
                      </a:solidFill>
                      <a:latin typeface="Arial" panose="020B0604020202020204" pitchFamily="34" charset="0"/>
                      <a:ea typeface="微軟正黑體" panose="020B0604030504040204" pitchFamily="34" charset="-120"/>
                      <a:sym typeface="Arial" panose="020B0604020202020204" pitchFamily="34" charset="0"/>
                    </a:rPr>
                    <a:t>VMware ESX</a:t>
                  </a:r>
                </a:p>
              </p:txBody>
            </p:sp>
          </p:grpSp>
          <p:pic>
            <p:nvPicPr>
              <p:cNvPr id="45" name="Picture 3">
                <a:extLst>
                  <a:ext uri="{FF2B5EF4-FFF2-40B4-BE49-F238E27FC236}">
                    <a16:creationId xmlns:a16="http://schemas.microsoft.com/office/drawing/2014/main" id="{AAB1E5AD-D67E-4AE0-A53A-9A8CD01E985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246159" y="3920137"/>
                <a:ext cx="262061" cy="1707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6" name="Picture 3">
                <a:extLst>
                  <a:ext uri="{FF2B5EF4-FFF2-40B4-BE49-F238E27FC236}">
                    <a16:creationId xmlns:a16="http://schemas.microsoft.com/office/drawing/2014/main" id="{4C1C1694-C17A-44E4-9510-81B556D7315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515585" y="3920137"/>
                <a:ext cx="262061" cy="1707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7" name="Picture 3">
                <a:extLst>
                  <a:ext uri="{FF2B5EF4-FFF2-40B4-BE49-F238E27FC236}">
                    <a16:creationId xmlns:a16="http://schemas.microsoft.com/office/drawing/2014/main" id="{04C0CF60-3CFC-4AE8-A47E-5F2FBE84D15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246159" y="3749429"/>
                <a:ext cx="262061" cy="1707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8" name="Picture 3">
                <a:extLst>
                  <a:ext uri="{FF2B5EF4-FFF2-40B4-BE49-F238E27FC236}">
                    <a16:creationId xmlns:a16="http://schemas.microsoft.com/office/drawing/2014/main" id="{E74C696C-259F-40AF-81E7-4F7CCFACC80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515585" y="3749429"/>
                <a:ext cx="262061" cy="1707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36" name="Group 110">
              <a:extLst>
                <a:ext uri="{FF2B5EF4-FFF2-40B4-BE49-F238E27FC236}">
                  <a16:creationId xmlns:a16="http://schemas.microsoft.com/office/drawing/2014/main" id="{70BCF17C-0BFC-4F56-8739-0E5D3EDB196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492767" y="3749429"/>
              <a:ext cx="648036" cy="449512"/>
              <a:chOff x="9492767" y="3749429"/>
              <a:chExt cx="648036" cy="449512"/>
            </a:xfrm>
          </p:grpSpPr>
          <p:grpSp>
            <p:nvGrpSpPr>
              <p:cNvPr id="37" name="Group 112">
                <a:extLst>
                  <a:ext uri="{FF2B5EF4-FFF2-40B4-BE49-F238E27FC236}">
                    <a16:creationId xmlns:a16="http://schemas.microsoft.com/office/drawing/2014/main" id="{EF952811-155C-4C59-A88A-BE60372E9FC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492767" y="4059246"/>
                <a:ext cx="648036" cy="139695"/>
                <a:chOff x="9492767" y="4059246"/>
                <a:chExt cx="648036" cy="139695"/>
              </a:xfrm>
            </p:grpSpPr>
            <p:sp>
              <p:nvSpPr>
                <p:cNvPr id="42" name="Trapezoid 117">
                  <a:extLst>
                    <a:ext uri="{FF2B5EF4-FFF2-40B4-BE49-F238E27FC236}">
                      <a16:creationId xmlns:a16="http://schemas.microsoft.com/office/drawing/2014/main" id="{713C519B-F959-409C-BBCC-9F8487895643}"/>
                    </a:ext>
                  </a:extLst>
                </p:cNvPr>
                <p:cNvSpPr/>
                <p:nvPr/>
              </p:nvSpPr>
              <p:spPr>
                <a:xfrm>
                  <a:off x="9492767" y="4059246"/>
                  <a:ext cx="648036" cy="50798"/>
                </a:xfrm>
                <a:prstGeom prst="trapezoid">
                  <a:avLst>
                    <a:gd name="adj" fmla="val 118095"/>
                  </a:avLst>
                </a:prstGeom>
                <a:solidFill>
                  <a:schemeClr val="bg1">
                    <a:lumMod val="85000"/>
                  </a:schemeClr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en-US" altLang="zh-TW" sz="1333">
                    <a:solidFill>
                      <a:schemeClr val="tx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3" name="Rectangle 118">
                  <a:extLst>
                    <a:ext uri="{FF2B5EF4-FFF2-40B4-BE49-F238E27FC236}">
                      <a16:creationId xmlns:a16="http://schemas.microsoft.com/office/drawing/2014/main" id="{7B5561E0-7F78-4261-8A77-7E7B9428E83E}"/>
                    </a:ext>
                  </a:extLst>
                </p:cNvPr>
                <p:cNvSpPr/>
                <p:nvPr/>
              </p:nvSpPr>
              <p:spPr>
                <a:xfrm>
                  <a:off x="9492767" y="4110044"/>
                  <a:ext cx="648036" cy="88897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r>
                    <a:rPr lang="en-US" sz="133">
                      <a:solidFill>
                        <a:schemeClr val="tx1"/>
                      </a:solidFill>
                      <a:latin typeface="Arial" panose="020B0604020202020204" pitchFamily="34" charset="0"/>
                      <a:ea typeface="微軟正黑體" panose="020B0604030504040204" pitchFamily="34" charset="-120"/>
                      <a:sym typeface="Arial" panose="020B0604020202020204" pitchFamily="34" charset="0"/>
                    </a:rPr>
                    <a:t>VMware ESX</a:t>
                  </a:r>
                </a:p>
              </p:txBody>
            </p:sp>
          </p:grpSp>
          <p:pic>
            <p:nvPicPr>
              <p:cNvPr id="38" name="Picture 3">
                <a:extLst>
                  <a:ext uri="{FF2B5EF4-FFF2-40B4-BE49-F238E27FC236}">
                    <a16:creationId xmlns:a16="http://schemas.microsoft.com/office/drawing/2014/main" id="{5FD65D90-EAB9-41FD-BD1C-2B540026799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537749" y="3920137"/>
                <a:ext cx="262061" cy="1707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9" name="Picture 3">
                <a:extLst>
                  <a:ext uri="{FF2B5EF4-FFF2-40B4-BE49-F238E27FC236}">
                    <a16:creationId xmlns:a16="http://schemas.microsoft.com/office/drawing/2014/main" id="{E1648FA5-DDCC-4BF6-A804-052C87E7FAE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807175" y="3920137"/>
                <a:ext cx="262061" cy="1707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0" name="Picture 3">
                <a:extLst>
                  <a:ext uri="{FF2B5EF4-FFF2-40B4-BE49-F238E27FC236}">
                    <a16:creationId xmlns:a16="http://schemas.microsoft.com/office/drawing/2014/main" id="{D21DB5DE-0E13-4795-98BD-6A76F47AABB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537749" y="3749429"/>
                <a:ext cx="262061" cy="1707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" name="Picture 3">
                <a:extLst>
                  <a:ext uri="{FF2B5EF4-FFF2-40B4-BE49-F238E27FC236}">
                    <a16:creationId xmlns:a16="http://schemas.microsoft.com/office/drawing/2014/main" id="{399D0697-A6E8-47C7-8CBF-A15F805C4D3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807175" y="3749429"/>
                <a:ext cx="262061" cy="1707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21" name="Bent Arrow 13">
            <a:extLst>
              <a:ext uri="{FF2B5EF4-FFF2-40B4-BE49-F238E27FC236}">
                <a16:creationId xmlns:a16="http://schemas.microsoft.com/office/drawing/2014/main" id="{DC66CCB1-B2A7-47A6-AB20-F79EAFCC325C}"/>
              </a:ext>
            </a:extLst>
          </p:cNvPr>
          <p:cNvSpPr/>
          <p:nvPr/>
        </p:nvSpPr>
        <p:spPr bwMode="auto">
          <a:xfrm>
            <a:off x="8324035" y="3679615"/>
            <a:ext cx="97259" cy="437141"/>
          </a:xfrm>
          <a:prstGeom prst="bentArrow">
            <a:avLst/>
          </a:prstGeom>
          <a:solidFill>
            <a:schemeClr val="accent1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 altLang="zh-TW" sz="1333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charset="0"/>
              <a:sym typeface="Arial" panose="020B0604020202020204" pitchFamily="34" charset="0"/>
            </a:endParaRPr>
          </a:p>
        </p:txBody>
      </p:sp>
      <p:sp>
        <p:nvSpPr>
          <p:cNvPr id="22" name="Bent Arrow 129">
            <a:extLst>
              <a:ext uri="{FF2B5EF4-FFF2-40B4-BE49-F238E27FC236}">
                <a16:creationId xmlns:a16="http://schemas.microsoft.com/office/drawing/2014/main" id="{B4956667-412D-4130-BC7E-29CAFDD1819E}"/>
              </a:ext>
            </a:extLst>
          </p:cNvPr>
          <p:cNvSpPr/>
          <p:nvPr/>
        </p:nvSpPr>
        <p:spPr bwMode="auto">
          <a:xfrm rot="5400000">
            <a:off x="9172175" y="3854259"/>
            <a:ext cx="404721" cy="93076"/>
          </a:xfrm>
          <a:prstGeom prst="bentArrow">
            <a:avLst/>
          </a:prstGeom>
          <a:solidFill>
            <a:schemeClr val="accent1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 altLang="zh-TW" sz="1333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charset="0"/>
              <a:sym typeface="Arial" panose="020B0604020202020204" pitchFamily="34" charset="0"/>
            </a:endParaRPr>
          </a:p>
        </p:txBody>
      </p:sp>
      <p:sp>
        <p:nvSpPr>
          <p:cNvPr id="23" name="Isosceles Triangle 14">
            <a:extLst>
              <a:ext uri="{FF2B5EF4-FFF2-40B4-BE49-F238E27FC236}">
                <a16:creationId xmlns:a16="http://schemas.microsoft.com/office/drawing/2014/main" id="{DB9C3DED-9402-41CC-8C53-461AA74AB4C2}"/>
              </a:ext>
            </a:extLst>
          </p:cNvPr>
          <p:cNvSpPr/>
          <p:nvPr/>
        </p:nvSpPr>
        <p:spPr bwMode="auto">
          <a:xfrm rot="5400000">
            <a:off x="8362726" y="3685890"/>
            <a:ext cx="79480" cy="37649"/>
          </a:xfrm>
          <a:prstGeom prst="triangle">
            <a:avLst/>
          </a:prstGeom>
          <a:solidFill>
            <a:schemeClr val="accent1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zh-TW" altLang="en-US" sz="1333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4" name="Isosceles Triangle 130">
            <a:extLst>
              <a:ext uri="{FF2B5EF4-FFF2-40B4-BE49-F238E27FC236}">
                <a16:creationId xmlns:a16="http://schemas.microsoft.com/office/drawing/2014/main" id="{628BB7CB-E862-4B1A-8C1A-A205C0585699}"/>
              </a:ext>
            </a:extLst>
          </p:cNvPr>
          <p:cNvSpPr/>
          <p:nvPr/>
        </p:nvSpPr>
        <p:spPr bwMode="auto">
          <a:xfrm rot="10800000">
            <a:off x="9358322" y="4069695"/>
            <a:ext cx="80525" cy="38695"/>
          </a:xfrm>
          <a:prstGeom prst="triangle">
            <a:avLst/>
          </a:prstGeom>
          <a:solidFill>
            <a:schemeClr val="accent1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zh-TW" altLang="en-US" sz="1333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7EB0DA7-49AC-4BD1-B5A8-DFDC4D1637A5}"/>
              </a:ext>
            </a:extLst>
          </p:cNvPr>
          <p:cNvSpPr txBox="1"/>
          <p:nvPr/>
        </p:nvSpPr>
        <p:spPr bwMode="auto">
          <a:xfrm>
            <a:off x="8241521" y="2869286"/>
            <a:ext cx="1207318" cy="27186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400"/>
              </a:lnSpc>
              <a:defRPr/>
            </a:pPr>
            <a:r>
              <a:rPr lang="en-US"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Virtualization</a:t>
            </a:r>
          </a:p>
        </p:txBody>
      </p:sp>
      <p:sp>
        <p:nvSpPr>
          <p:cNvPr id="27" name="TextBox 25">
            <a:extLst>
              <a:ext uri="{FF2B5EF4-FFF2-40B4-BE49-F238E27FC236}">
                <a16:creationId xmlns:a16="http://schemas.microsoft.com/office/drawing/2014/main" id="{17DDDB04-B63E-41A5-8523-2DFCB3E90FEB}"/>
              </a:ext>
            </a:extLst>
          </p:cNvPr>
          <p:cNvSpPr txBox="1"/>
          <p:nvPr/>
        </p:nvSpPr>
        <p:spPr bwMode="auto">
          <a:xfrm>
            <a:off x="6757815" y="2765822"/>
            <a:ext cx="1026351" cy="45140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400"/>
              </a:lnSpc>
              <a:defRPr/>
            </a:pPr>
            <a:r>
              <a:rPr lang="en-US"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Unified </a:t>
            </a:r>
          </a:p>
          <a:p>
            <a:pPr algn="ctr">
              <a:lnSpc>
                <a:spcPts val="1400"/>
              </a:lnSpc>
              <a:defRPr/>
            </a:pPr>
            <a:r>
              <a:rPr lang="en-US"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Storage</a:t>
            </a:r>
          </a:p>
        </p:txBody>
      </p:sp>
      <p:sp>
        <p:nvSpPr>
          <p:cNvPr id="29" name="TextBox 25">
            <a:extLst>
              <a:ext uri="{FF2B5EF4-FFF2-40B4-BE49-F238E27FC236}">
                <a16:creationId xmlns:a16="http://schemas.microsoft.com/office/drawing/2014/main" id="{98E7819C-1EE7-4CAC-B8D1-B594BEE90B3A}"/>
              </a:ext>
            </a:extLst>
          </p:cNvPr>
          <p:cNvSpPr txBox="1"/>
          <p:nvPr/>
        </p:nvSpPr>
        <p:spPr bwMode="auto">
          <a:xfrm>
            <a:off x="6785975" y="4138055"/>
            <a:ext cx="941283" cy="27186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400"/>
              </a:lnSpc>
              <a:defRPr/>
            </a:pPr>
            <a:r>
              <a:rPr lang="en-US"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Snapshot</a:t>
            </a:r>
          </a:p>
        </p:txBody>
      </p:sp>
      <p:sp>
        <p:nvSpPr>
          <p:cNvPr id="30" name="TextBox 25">
            <a:extLst>
              <a:ext uri="{FF2B5EF4-FFF2-40B4-BE49-F238E27FC236}">
                <a16:creationId xmlns:a16="http://schemas.microsoft.com/office/drawing/2014/main" id="{2F69DC81-8527-412C-8E11-61D3978189D2}"/>
              </a:ext>
            </a:extLst>
          </p:cNvPr>
          <p:cNvSpPr txBox="1"/>
          <p:nvPr/>
        </p:nvSpPr>
        <p:spPr bwMode="auto">
          <a:xfrm>
            <a:off x="8345192" y="3771665"/>
            <a:ext cx="1034257" cy="315471"/>
          </a:xfrm>
          <a:prstGeom prst="rect">
            <a:avLst/>
          </a:prstGeom>
        </p:spPr>
        <p:txBody>
          <a:bodyPr wrap="none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1450" err="1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SnapSync</a:t>
            </a:r>
            <a:endParaRPr lang="en-US" sz="1467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1" name="TextBox 25">
            <a:extLst>
              <a:ext uri="{FF2B5EF4-FFF2-40B4-BE49-F238E27FC236}">
                <a16:creationId xmlns:a16="http://schemas.microsoft.com/office/drawing/2014/main" id="{80D76DA7-47EB-43A4-B980-BE804B4915D2}"/>
              </a:ext>
            </a:extLst>
          </p:cNvPr>
          <p:cNvSpPr txBox="1"/>
          <p:nvPr/>
        </p:nvSpPr>
        <p:spPr bwMode="auto">
          <a:xfrm>
            <a:off x="1629849" y="4518217"/>
            <a:ext cx="3629277" cy="954107"/>
          </a:xfrm>
          <a:prstGeom prst="rect">
            <a:avLst/>
          </a:prstGeom>
        </p:spPr>
        <p:txBody>
          <a:bodyPr wrap="square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altLang="zh-TW" sz="2800" b="1">
                <a:solidFill>
                  <a:srgbClr val="00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Multimedia​​ App Extensibility</a:t>
            </a:r>
          </a:p>
        </p:txBody>
      </p:sp>
      <p:sp>
        <p:nvSpPr>
          <p:cNvPr id="32" name="TextBox 25">
            <a:extLst>
              <a:ext uri="{FF2B5EF4-FFF2-40B4-BE49-F238E27FC236}">
                <a16:creationId xmlns:a16="http://schemas.microsoft.com/office/drawing/2014/main" id="{B1877D19-1AE5-48F4-A083-55BDB75A578A}"/>
              </a:ext>
            </a:extLst>
          </p:cNvPr>
          <p:cNvSpPr txBox="1"/>
          <p:nvPr/>
        </p:nvSpPr>
        <p:spPr bwMode="auto">
          <a:xfrm>
            <a:off x="7123003" y="4476505"/>
            <a:ext cx="3661580" cy="954107"/>
          </a:xfrm>
          <a:prstGeom prst="rect">
            <a:avLst/>
          </a:prstGeom>
        </p:spPr>
        <p:txBody>
          <a:bodyPr wrap="none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altLang="zh-TW" sz="2800" b="1">
                <a:solidFill>
                  <a:srgbClr val="00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Enterprise​​</a:t>
            </a:r>
          </a:p>
          <a:p>
            <a:pPr algn="ctr">
              <a:defRPr/>
            </a:pPr>
            <a:r>
              <a:rPr lang="en-US" altLang="zh-TW" sz="2800" b="1">
                <a:solidFill>
                  <a:srgbClr val="00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Business Continuity</a:t>
            </a:r>
            <a:endParaRPr lang="zh-TW" altLang="en-US" sz="2800" b="1">
              <a:solidFill>
                <a:srgbClr val="000000"/>
              </a:solidFill>
              <a:latin typeface="Arial" panose="020B0604020202020204" pitchFamily="34" charset="0"/>
              <a:ea typeface="微軟正黑體" panose="020B0604030504040204" pitchFamily="34" charset="-120"/>
              <a:cs typeface="+mn-lt"/>
              <a:sym typeface="Arial" panose="020B0604020202020204" pitchFamily="34" charset="0"/>
            </a:endParaRPr>
          </a:p>
        </p:txBody>
      </p:sp>
      <p:pic>
        <p:nvPicPr>
          <p:cNvPr id="33" name="Picture 14">
            <a:extLst>
              <a:ext uri="{FF2B5EF4-FFF2-40B4-BE49-F238E27FC236}">
                <a16:creationId xmlns:a16="http://schemas.microsoft.com/office/drawing/2014/main" id="{F4B5E9DC-9607-4E97-921B-79FC42C6CD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55787" y="3358586"/>
            <a:ext cx="934108" cy="1103946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Rounded Rectangle 106">
            <a:extLst>
              <a:ext uri="{FF2B5EF4-FFF2-40B4-BE49-F238E27FC236}">
                <a16:creationId xmlns:a16="http://schemas.microsoft.com/office/drawing/2014/main" id="{52A30DD4-32B3-4F13-8E8B-1854A3431D11}"/>
              </a:ext>
            </a:extLst>
          </p:cNvPr>
          <p:cNvSpPr/>
          <p:nvPr/>
        </p:nvSpPr>
        <p:spPr bwMode="auto">
          <a:xfrm>
            <a:off x="8423456" y="3629437"/>
            <a:ext cx="898336" cy="142228"/>
          </a:xfrm>
          <a:prstGeom prst="roundRect">
            <a:avLst/>
          </a:prstGeom>
          <a:ln w="28575">
            <a:solidFill>
              <a:schemeClr val="tx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 sz="533" b="1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75" name="Rounded Rectangle 30">
            <a:extLst>
              <a:ext uri="{FF2B5EF4-FFF2-40B4-BE49-F238E27FC236}">
                <a16:creationId xmlns:a16="http://schemas.microsoft.com/office/drawing/2014/main" id="{B86D1BC7-A3D1-4BE5-8383-2A924C6094CA}"/>
              </a:ext>
            </a:extLst>
          </p:cNvPr>
          <p:cNvSpPr/>
          <p:nvPr/>
        </p:nvSpPr>
        <p:spPr bwMode="auto">
          <a:xfrm>
            <a:off x="9658784" y="2107657"/>
            <a:ext cx="1526400" cy="1084800"/>
          </a:xfrm>
          <a:prstGeom prst="roundRect">
            <a:avLst/>
          </a:prstGeom>
          <a:solidFill>
            <a:schemeClr val="bg1"/>
          </a:solidFill>
          <a:ln>
            <a:gradFill>
              <a:gsLst>
                <a:gs pos="0">
                  <a:srgbClr val="4CCDD2"/>
                </a:gs>
                <a:gs pos="100000">
                  <a:srgbClr val="6DFFA8"/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zh-TW" altLang="en-US" sz="1333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cxnSp>
        <p:nvCxnSpPr>
          <p:cNvPr id="76" name="直線單箭頭接點 75">
            <a:extLst>
              <a:ext uri="{FF2B5EF4-FFF2-40B4-BE49-F238E27FC236}">
                <a16:creationId xmlns:a16="http://schemas.microsoft.com/office/drawing/2014/main" id="{5DCC355A-B2BF-477C-A6CF-73A94E501B62}"/>
              </a:ext>
            </a:extLst>
          </p:cNvPr>
          <p:cNvCxnSpPr>
            <a:cxnSpLocks/>
          </p:cNvCxnSpPr>
          <p:nvPr/>
        </p:nvCxnSpPr>
        <p:spPr>
          <a:xfrm flipV="1">
            <a:off x="10429601" y="2452475"/>
            <a:ext cx="277094" cy="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Box 25">
            <a:extLst>
              <a:ext uri="{FF2B5EF4-FFF2-40B4-BE49-F238E27FC236}">
                <a16:creationId xmlns:a16="http://schemas.microsoft.com/office/drawing/2014/main" id="{AB621A5C-A0EE-4CA6-BF36-2659371ECBD2}"/>
              </a:ext>
            </a:extLst>
          </p:cNvPr>
          <p:cNvSpPr txBox="1"/>
          <p:nvPr/>
        </p:nvSpPr>
        <p:spPr bwMode="auto">
          <a:xfrm>
            <a:off x="9744522" y="2716149"/>
            <a:ext cx="1269899" cy="451406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400"/>
              </a:lnSpc>
              <a:defRPr/>
            </a:pPr>
            <a:r>
              <a:rPr lang="en-US"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Deduplication</a:t>
            </a:r>
          </a:p>
          <a:p>
            <a:pPr algn="ctr">
              <a:lnSpc>
                <a:spcPts val="1400"/>
              </a:lnSpc>
              <a:defRPr/>
            </a:pPr>
            <a:r>
              <a:rPr lang="en-US"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Compression</a:t>
            </a:r>
          </a:p>
        </p:txBody>
      </p:sp>
      <p:pic>
        <p:nvPicPr>
          <p:cNvPr id="78" name="圖片 78">
            <a:extLst>
              <a:ext uri="{FF2B5EF4-FFF2-40B4-BE49-F238E27FC236}">
                <a16:creationId xmlns:a16="http://schemas.microsoft.com/office/drawing/2014/main" id="{9988CDB9-C8AD-48AA-A142-2DEEEF7204E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734924" y="2239232"/>
            <a:ext cx="695325" cy="419100"/>
          </a:xfrm>
          <a:prstGeom prst="rect">
            <a:avLst/>
          </a:prstGeom>
        </p:spPr>
      </p:pic>
      <p:pic>
        <p:nvPicPr>
          <p:cNvPr id="80" name="圖片 80">
            <a:extLst>
              <a:ext uri="{FF2B5EF4-FFF2-40B4-BE49-F238E27FC236}">
                <a16:creationId xmlns:a16="http://schemas.microsoft.com/office/drawing/2014/main" id="{35085ABD-E021-49B2-B092-940758FE1CE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770768" y="2310669"/>
            <a:ext cx="266700" cy="276225"/>
          </a:xfrm>
          <a:prstGeom prst="rect">
            <a:avLst/>
          </a:prstGeom>
        </p:spPr>
      </p:pic>
      <p:pic>
        <p:nvPicPr>
          <p:cNvPr id="3" name="Picture 5" descr="A picture containing photo, bunch, different, many&#10;&#10;Description generated with very high confidence">
            <a:extLst>
              <a:ext uri="{FF2B5EF4-FFF2-40B4-BE49-F238E27FC236}">
                <a16:creationId xmlns:a16="http://schemas.microsoft.com/office/drawing/2014/main" id="{3FCDA201-F970-46D7-B003-732A772E38EE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3984" y="1816838"/>
            <a:ext cx="4195310" cy="2532778"/>
          </a:xfrm>
          <a:prstGeom prst="rect">
            <a:avLst/>
          </a:prstGeom>
        </p:spPr>
      </p:pic>
      <p:pic>
        <p:nvPicPr>
          <p:cNvPr id="71" name="圖片 70" descr="一張含有 坐, 桌, 正面, 書 的圖片&#10;&#10;自動產生的描述">
            <a:extLst>
              <a:ext uri="{FF2B5EF4-FFF2-40B4-BE49-F238E27FC236}">
                <a16:creationId xmlns:a16="http://schemas.microsoft.com/office/drawing/2014/main" id="{54C87ADD-7B02-2447-9036-4A487F7BC1EF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9387"/>
          <a:stretch/>
        </p:blipFill>
        <p:spPr>
          <a:xfrm>
            <a:off x="3561404" y="4405120"/>
            <a:ext cx="5180950" cy="2611094"/>
          </a:xfrm>
          <a:prstGeom prst="rect">
            <a:avLst/>
          </a:prstGeom>
        </p:spPr>
      </p:pic>
      <p:pic>
        <p:nvPicPr>
          <p:cNvPr id="70" name="圖片 69" descr="一張含有 畫畫, 盤 的圖片&#10;&#10;自動產生的描述">
            <a:extLst>
              <a:ext uri="{FF2B5EF4-FFF2-40B4-BE49-F238E27FC236}">
                <a16:creationId xmlns:a16="http://schemas.microsoft.com/office/drawing/2014/main" id="{16076D70-93DD-5B45-B558-A0833D1EF34F}"/>
              </a:ext>
            </a:extLst>
          </p:cNvPr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7920" y="5172768"/>
            <a:ext cx="1605067" cy="471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8236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802B9CA-3858-4B2E-AF9D-E09E23E87067}"/>
              </a:ext>
            </a:extLst>
          </p:cNvPr>
          <p:cNvSpPr/>
          <p:nvPr/>
        </p:nvSpPr>
        <p:spPr>
          <a:xfrm>
            <a:off x="493391" y="3665749"/>
            <a:ext cx="11205220" cy="2734252"/>
          </a:xfrm>
          <a:prstGeom prst="roundRect">
            <a:avLst>
              <a:gd name="adj" fmla="val 6313"/>
            </a:avLst>
          </a:prstGeom>
          <a:solidFill>
            <a:srgbClr val="F4DAF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矩形: 圓角 25">
            <a:extLst>
              <a:ext uri="{FF2B5EF4-FFF2-40B4-BE49-F238E27FC236}">
                <a16:creationId xmlns:a16="http://schemas.microsoft.com/office/drawing/2014/main" id="{2A558D9A-5057-463B-AF05-293501D3BFF7}"/>
              </a:ext>
            </a:extLst>
          </p:cNvPr>
          <p:cNvSpPr/>
          <p:nvPr/>
        </p:nvSpPr>
        <p:spPr>
          <a:xfrm>
            <a:off x="10101082" y="3783428"/>
            <a:ext cx="1367500" cy="81707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10" descr="一張含有 電子用品 的圖片&#10;&#10;描述是以非常高的可信度產生">
            <a:extLst>
              <a:ext uri="{FF2B5EF4-FFF2-40B4-BE49-F238E27FC236}">
                <a16:creationId xmlns:a16="http://schemas.microsoft.com/office/drawing/2014/main" id="{2A11FFB3-4991-45A7-818B-F4F4EA1D155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4632" y="2293868"/>
            <a:ext cx="2743200" cy="1183005"/>
          </a:xfrm>
          <a:prstGeom prst="rect">
            <a:avLst/>
          </a:prstGeom>
        </p:spPr>
      </p:pic>
      <p:pic>
        <p:nvPicPr>
          <p:cNvPr id="14" name="Picture 3" descr="一張含有 電子用品 的圖片&#10;&#10;描述是以非常高的可信度產生">
            <a:extLst>
              <a:ext uri="{FF2B5EF4-FFF2-40B4-BE49-F238E27FC236}">
                <a16:creationId xmlns:a16="http://schemas.microsoft.com/office/drawing/2014/main" id="{06CCB19C-979C-497A-B0B4-7BAA542E5F4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4370" y="2083259"/>
            <a:ext cx="1524811" cy="151462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140FD74-F4E5-44B2-AF32-C7B9B01D5C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390" y="208547"/>
            <a:ext cx="11385597" cy="1325563"/>
          </a:xfrm>
        </p:spPr>
        <p:txBody>
          <a:bodyPr>
            <a:normAutofit/>
          </a:bodyPr>
          <a:lstStyle/>
          <a:p>
            <a:r>
              <a:rPr lang="en-US" altLang="zh-CN" sz="4000" dirty="0">
                <a:latin typeface="Arial"/>
                <a:ea typeface="Microsoft JhengHei"/>
                <a:cs typeface="Arial"/>
              </a:rPr>
              <a:t>Lowering the cost to add a NAS to a FC SAN</a:t>
            </a:r>
            <a:endParaRPr lang="zh-TW" altLang="en-US" sz="4000" dirty="0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113BB8-81C6-4C9D-B69F-7E784F8910AF}"/>
              </a:ext>
            </a:extLst>
          </p:cNvPr>
          <p:cNvSpPr txBox="1"/>
          <p:nvPr/>
        </p:nvSpPr>
        <p:spPr>
          <a:xfrm>
            <a:off x="8022144" y="2686236"/>
            <a:ext cx="3475892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af-ZA" sz="160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Windows / Linux / </a:t>
            </a:r>
            <a:r>
              <a:rPr lang="af-ZA" sz="1600" err="1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VMware</a:t>
            </a:r>
            <a:r>
              <a:rPr lang="af-ZA" altLang="zh-TW" sz="160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 </a:t>
            </a:r>
            <a:r>
              <a:rPr lang="en-US" altLang="zh-TW" sz="160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host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3F9A114-0BB6-497D-9E3B-437C4C6B484B}"/>
              </a:ext>
            </a:extLst>
          </p:cNvPr>
          <p:cNvSpPr txBox="1"/>
          <p:nvPr/>
        </p:nvSpPr>
        <p:spPr>
          <a:xfrm>
            <a:off x="552009" y="1737485"/>
            <a:ext cx="9705159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af-ZA" altLang="zh-TW" sz="2000" b="1">
                <a:solidFill>
                  <a:srgbClr val="7030A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Windows / Linux / </a:t>
            </a:r>
            <a:r>
              <a:rPr lang="af-ZA" altLang="zh-TW" sz="2000" b="1" err="1">
                <a:solidFill>
                  <a:srgbClr val="7030A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VMware</a:t>
            </a:r>
            <a:r>
              <a:rPr lang="af-ZA" altLang="zh-TW" sz="2000" b="1">
                <a:solidFill>
                  <a:srgbClr val="7030A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 </a:t>
            </a:r>
            <a:r>
              <a:rPr lang="en-US" altLang="zh-TW" sz="2000" b="1">
                <a:solidFill>
                  <a:srgbClr val="7030A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host</a:t>
            </a:r>
            <a:r>
              <a:rPr lang="af-ZA" altLang="zh-TW" sz="2000" b="1">
                <a:solidFill>
                  <a:srgbClr val="7030A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 (</a:t>
            </a:r>
            <a:r>
              <a:rPr lang="en-US" altLang="zh-TW" sz="2000" b="1">
                <a:solidFill>
                  <a:srgbClr val="7030A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initiator mode</a:t>
            </a:r>
            <a:r>
              <a:rPr lang="af-ZA" altLang="zh-TW" sz="2000" b="1">
                <a:solidFill>
                  <a:srgbClr val="7030A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) + </a:t>
            </a:r>
            <a:r>
              <a:rPr lang="en-US" altLang="zh-TW" sz="2000" b="1">
                <a:solidFill>
                  <a:srgbClr val="7030A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NAS</a:t>
            </a:r>
            <a:r>
              <a:rPr lang="zh-TW" altLang="en-US" sz="2000" b="1">
                <a:solidFill>
                  <a:srgbClr val="7030A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000" b="1">
                <a:solidFill>
                  <a:srgbClr val="7030A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(target mode):</a:t>
            </a:r>
            <a:endParaRPr lang="zh-TW" altLang="en-US" sz="2000" b="1">
              <a:solidFill>
                <a:srgbClr val="7030A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12" name="Picture 12">
            <a:extLst>
              <a:ext uri="{FF2B5EF4-FFF2-40B4-BE49-F238E27FC236}">
                <a16:creationId xmlns:a16="http://schemas.microsoft.com/office/drawing/2014/main" id="{3B7564E1-FDDD-4539-9C28-DC020591992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99138" y="3878558"/>
            <a:ext cx="1849597" cy="409298"/>
          </a:xfrm>
          <a:prstGeom prst="rect">
            <a:avLst/>
          </a:prstGeom>
        </p:spPr>
      </p:pic>
      <p:cxnSp>
        <p:nvCxnSpPr>
          <p:cNvPr id="16" name="直線單箭頭接點 46">
            <a:extLst>
              <a:ext uri="{FF2B5EF4-FFF2-40B4-BE49-F238E27FC236}">
                <a16:creationId xmlns:a16="http://schemas.microsoft.com/office/drawing/2014/main" id="{4511C850-B81D-4962-8718-EEF3B92CE9BF}"/>
              </a:ext>
            </a:extLst>
          </p:cNvPr>
          <p:cNvCxnSpPr>
            <a:cxnSpLocks/>
          </p:cNvCxnSpPr>
          <p:nvPr/>
        </p:nvCxnSpPr>
        <p:spPr>
          <a:xfrm flipH="1">
            <a:off x="6626232" y="3152185"/>
            <a:ext cx="5114" cy="761711"/>
          </a:xfrm>
          <a:prstGeom prst="straightConnector1">
            <a:avLst/>
          </a:prstGeom>
          <a:ln w="76200">
            <a:solidFill>
              <a:srgbClr val="CC00F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單箭頭接點 9">
            <a:extLst>
              <a:ext uri="{FF2B5EF4-FFF2-40B4-BE49-F238E27FC236}">
                <a16:creationId xmlns:a16="http://schemas.microsoft.com/office/drawing/2014/main" id="{DB8AD894-8906-4B13-AECC-46A17D8D9B9E}"/>
              </a:ext>
            </a:extLst>
          </p:cNvPr>
          <p:cNvCxnSpPr>
            <a:cxnSpLocks/>
          </p:cNvCxnSpPr>
          <p:nvPr/>
        </p:nvCxnSpPr>
        <p:spPr>
          <a:xfrm flipH="1">
            <a:off x="4577945" y="4454451"/>
            <a:ext cx="8860" cy="618675"/>
          </a:xfrm>
          <a:prstGeom prst="straightConnector1">
            <a:avLst/>
          </a:prstGeom>
          <a:ln w="76200">
            <a:solidFill>
              <a:srgbClr val="CC00F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單箭頭接點 9">
            <a:extLst>
              <a:ext uri="{FF2B5EF4-FFF2-40B4-BE49-F238E27FC236}">
                <a16:creationId xmlns:a16="http://schemas.microsoft.com/office/drawing/2014/main" id="{BEB4AAF9-53E0-4EDB-921A-94984B814D5A}"/>
              </a:ext>
            </a:extLst>
          </p:cNvPr>
          <p:cNvCxnSpPr>
            <a:cxnSpLocks/>
          </p:cNvCxnSpPr>
          <p:nvPr/>
        </p:nvCxnSpPr>
        <p:spPr>
          <a:xfrm>
            <a:off x="7722119" y="4420881"/>
            <a:ext cx="0" cy="618675"/>
          </a:xfrm>
          <a:prstGeom prst="straightConnector1">
            <a:avLst/>
          </a:prstGeom>
          <a:ln w="76200">
            <a:solidFill>
              <a:srgbClr val="CC00F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6462F7ED-59BE-43B1-BD32-E03A955E1835}"/>
              </a:ext>
            </a:extLst>
          </p:cNvPr>
          <p:cNvSpPr txBox="1"/>
          <p:nvPr/>
        </p:nvSpPr>
        <p:spPr>
          <a:xfrm>
            <a:off x="3216076" y="5784448"/>
            <a:ext cx="2743199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sz="160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TS-h1283XU-RP</a:t>
            </a:r>
            <a:endParaRPr lang="zh-TW" altLang="en-US"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7A54093-FB76-4273-BC53-0DDCCA4029EF}"/>
              </a:ext>
            </a:extLst>
          </p:cNvPr>
          <p:cNvSpPr txBox="1"/>
          <p:nvPr/>
        </p:nvSpPr>
        <p:spPr>
          <a:xfrm>
            <a:off x="673767" y="2220349"/>
            <a:ext cx="2691646" cy="523220"/>
          </a:xfrm>
          <a:prstGeom prst="rect">
            <a:avLst/>
          </a:prstGeom>
          <a:noFill/>
          <a:ln w="22225">
            <a:solidFill>
              <a:srgbClr val="00206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sz="1400">
                <a:solidFill>
                  <a:srgbClr val="002060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Marvell</a:t>
            </a:r>
            <a:r>
              <a:rPr lang="zh-TW" sz="1400" baseline="30000">
                <a:solidFill>
                  <a:srgbClr val="002060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®</a:t>
            </a:r>
            <a:r>
              <a:rPr lang="zh-TW" sz="1400">
                <a:solidFill>
                  <a:srgbClr val="002060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 QLogic</a:t>
            </a:r>
            <a:r>
              <a:rPr lang="zh-TW" sz="1400" baseline="30000">
                <a:solidFill>
                  <a:srgbClr val="002060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®</a:t>
            </a:r>
            <a:r>
              <a:rPr lang="zh-TW" sz="1400">
                <a:solidFill>
                  <a:srgbClr val="002060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 2</a:t>
            </a:r>
            <a:r>
              <a:rPr lang="en-US" altLang="zh-TW" sz="1400">
                <a:solidFill>
                  <a:srgbClr val="002060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742</a:t>
            </a:r>
            <a:r>
              <a:rPr lang="zh-TW" sz="1400">
                <a:solidFill>
                  <a:srgbClr val="002060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 </a:t>
            </a:r>
            <a:endParaRPr lang="zh-TW" altLang="en-US" sz="1400">
              <a:solidFill>
                <a:srgbClr val="002060"/>
              </a:solidFill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  <a:p>
            <a:pPr algn="ctr"/>
            <a:r>
              <a:rPr lang="zh-TW" sz="1400">
                <a:solidFill>
                  <a:srgbClr val="002060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 (</a:t>
            </a:r>
            <a:r>
              <a:rPr lang="en-US" altLang="zh-TW" sz="1400">
                <a:solidFill>
                  <a:srgbClr val="002060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32</a:t>
            </a:r>
            <a:r>
              <a:rPr lang="zh-TW" sz="1400">
                <a:solidFill>
                  <a:srgbClr val="002060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Gb) Fibre Channel adapter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ADB4E28-4AA3-4554-9512-8BC163AD631B}"/>
              </a:ext>
            </a:extLst>
          </p:cNvPr>
          <p:cNvSpPr txBox="1"/>
          <p:nvPr/>
        </p:nvSpPr>
        <p:spPr>
          <a:xfrm>
            <a:off x="824342" y="5706744"/>
            <a:ext cx="2770027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QNAP </a:t>
            </a:r>
            <a:r>
              <a:rPr lang="en-US" altLang="zh-TW" sz="16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QXP-32G2FC</a:t>
            </a:r>
            <a:r>
              <a:rPr lang="en-US" altLang="zh-TW" sz="1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600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Fibre</a:t>
            </a:r>
            <a:r>
              <a:rPr lang="en-US" altLang="zh-TW" sz="1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 channel</a:t>
            </a:r>
            <a:r>
              <a:rPr lang="zh-TW" altLang="en-US" sz="1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adapter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C1981D-88E3-42AC-A916-CBDEE5AD4480}"/>
              </a:ext>
            </a:extLst>
          </p:cNvPr>
          <p:cNvSpPr txBox="1"/>
          <p:nvPr/>
        </p:nvSpPr>
        <p:spPr>
          <a:xfrm>
            <a:off x="2288880" y="4243031"/>
            <a:ext cx="2432967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6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Other </a:t>
            </a:r>
            <a:r>
              <a:rPr lang="zh-TW" altLang="en-US" sz="16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FC SAN </a:t>
            </a:r>
            <a:r>
              <a:rPr lang="en-US" altLang="zh-TW" sz="16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storage</a:t>
            </a:r>
            <a:endParaRPr lang="zh-TW" altLang="en-US" sz="1600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pic>
        <p:nvPicPr>
          <p:cNvPr id="30" name="Picture 30">
            <a:extLst>
              <a:ext uri="{FF2B5EF4-FFF2-40B4-BE49-F238E27FC236}">
                <a16:creationId xmlns:a16="http://schemas.microsoft.com/office/drawing/2014/main" id="{8C77E325-218C-4F6E-B891-D5A74BFCBD2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9021" y="3356372"/>
            <a:ext cx="1590431" cy="1217247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E255F576-ED84-4EC0-8D6F-0245F959F120}"/>
              </a:ext>
            </a:extLst>
          </p:cNvPr>
          <p:cNvSpPr txBox="1"/>
          <p:nvPr/>
        </p:nvSpPr>
        <p:spPr>
          <a:xfrm>
            <a:off x="7513968" y="3929078"/>
            <a:ext cx="274320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1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Fibre </a:t>
            </a:r>
            <a:r>
              <a:rPr lang="en-US" altLang="zh-TW" sz="1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</a:t>
            </a:r>
            <a:r>
              <a:rPr lang="zh-TW" altLang="en-US" sz="1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hannel </a:t>
            </a:r>
            <a:r>
              <a:rPr lang="en-US" altLang="zh-TW" sz="1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switch</a:t>
            </a:r>
            <a:endParaRPr lang="zh-TW" altLang="en-US" sz="16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06B0F8F-350D-450C-8299-6DE597005B20}"/>
              </a:ext>
            </a:extLst>
          </p:cNvPr>
          <p:cNvSpPr txBox="1"/>
          <p:nvPr/>
        </p:nvSpPr>
        <p:spPr>
          <a:xfrm>
            <a:off x="9452708" y="3788884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zh-TW" altLang="en-US"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</p:txBody>
      </p:sp>
      <p:cxnSp>
        <p:nvCxnSpPr>
          <p:cNvPr id="35" name="直線單箭頭接點 9">
            <a:extLst>
              <a:ext uri="{FF2B5EF4-FFF2-40B4-BE49-F238E27FC236}">
                <a16:creationId xmlns:a16="http://schemas.microsoft.com/office/drawing/2014/main" id="{835A9680-380E-448C-B0D8-2CF01F2C2EB5}"/>
              </a:ext>
            </a:extLst>
          </p:cNvPr>
          <p:cNvCxnSpPr>
            <a:cxnSpLocks/>
          </p:cNvCxnSpPr>
          <p:nvPr/>
        </p:nvCxnSpPr>
        <p:spPr>
          <a:xfrm flipV="1">
            <a:off x="10249187" y="4040711"/>
            <a:ext cx="1036675" cy="1558"/>
          </a:xfrm>
          <a:prstGeom prst="straightConnector1">
            <a:avLst/>
          </a:prstGeom>
          <a:ln w="76200">
            <a:solidFill>
              <a:srgbClr val="CC00F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3173FE88-029A-429B-B8C7-31AF60909F69}"/>
              </a:ext>
            </a:extLst>
          </p:cNvPr>
          <p:cNvSpPr txBox="1"/>
          <p:nvPr/>
        </p:nvSpPr>
        <p:spPr>
          <a:xfrm>
            <a:off x="10049871" y="4180905"/>
            <a:ext cx="1548871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600" b="1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Fibre</a:t>
            </a:r>
            <a:r>
              <a:rPr lang="en-US" altLang="zh-TW" sz="16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channel</a:t>
            </a:r>
            <a:endParaRPr lang="zh-TW" altLang="en-US" sz="16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cxnSp>
        <p:nvCxnSpPr>
          <p:cNvPr id="33" name="直線單箭頭接點 46">
            <a:extLst>
              <a:ext uri="{FF2B5EF4-FFF2-40B4-BE49-F238E27FC236}">
                <a16:creationId xmlns:a16="http://schemas.microsoft.com/office/drawing/2014/main" id="{32A72B65-4EC2-4B88-A960-FA27020BAEB5}"/>
              </a:ext>
            </a:extLst>
          </p:cNvPr>
          <p:cNvCxnSpPr>
            <a:cxnSpLocks/>
          </p:cNvCxnSpPr>
          <p:nvPr/>
        </p:nvCxnSpPr>
        <p:spPr>
          <a:xfrm>
            <a:off x="4189672" y="4052912"/>
            <a:ext cx="1389060" cy="0"/>
          </a:xfrm>
          <a:prstGeom prst="straightConnector1">
            <a:avLst/>
          </a:prstGeom>
          <a:ln w="76200">
            <a:solidFill>
              <a:srgbClr val="CC00F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矩形: 圓角 36">
            <a:extLst>
              <a:ext uri="{FF2B5EF4-FFF2-40B4-BE49-F238E27FC236}">
                <a16:creationId xmlns:a16="http://schemas.microsoft.com/office/drawing/2014/main" id="{97FE2383-6C7E-414F-ABF9-C7230D364F99}"/>
              </a:ext>
            </a:extLst>
          </p:cNvPr>
          <p:cNvSpPr/>
          <p:nvPr/>
        </p:nvSpPr>
        <p:spPr>
          <a:xfrm>
            <a:off x="493390" y="3502847"/>
            <a:ext cx="1655868" cy="702260"/>
          </a:xfrm>
          <a:prstGeom prst="roundRect">
            <a:avLst/>
          </a:prstGeom>
          <a:blipFill dpi="0"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FC</a:t>
            </a:r>
          </a:p>
          <a:p>
            <a:pPr algn="ctr" defTabSz="1219170"/>
            <a:r>
              <a:rPr lang="zh-TW" altLang="en-US" b="1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SAN</a:t>
            </a:r>
          </a:p>
        </p:txBody>
      </p:sp>
      <p:sp>
        <p:nvSpPr>
          <p:cNvPr id="31" name="矩形 10">
            <a:extLst>
              <a:ext uri="{FF2B5EF4-FFF2-40B4-BE49-F238E27FC236}">
                <a16:creationId xmlns:a16="http://schemas.microsoft.com/office/drawing/2014/main" id="{B2685EBC-FE1E-4D6A-BFE4-1FB846A1D2D6}"/>
              </a:ext>
            </a:extLst>
          </p:cNvPr>
          <p:cNvSpPr/>
          <p:nvPr/>
        </p:nvSpPr>
        <p:spPr>
          <a:xfrm>
            <a:off x="672352" y="2813863"/>
            <a:ext cx="2695151" cy="523220"/>
          </a:xfrm>
          <a:prstGeom prst="rect">
            <a:avLst/>
          </a:prstGeom>
          <a:ln w="22225">
            <a:solidFill>
              <a:srgbClr val="002060"/>
            </a:solidFill>
          </a:ln>
        </p:spPr>
        <p:txBody>
          <a:bodyPr wrap="square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1400">
                <a:solidFill>
                  <a:srgbClr val="002060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ATTO Celerity 32Gb </a:t>
            </a:r>
            <a:endParaRPr lang="en-US" sz="16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altLang="zh-TW" sz="1400" err="1">
                <a:solidFill>
                  <a:srgbClr val="002060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Fibre</a:t>
            </a:r>
            <a:r>
              <a:rPr lang="en-US" altLang="zh-TW" sz="1400">
                <a:solidFill>
                  <a:srgbClr val="002060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 Channel adapter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3052D91-EE4A-194F-B57A-F60EF70BD777}"/>
              </a:ext>
            </a:extLst>
          </p:cNvPr>
          <p:cNvSpPr txBox="1"/>
          <p:nvPr/>
        </p:nvSpPr>
        <p:spPr>
          <a:xfrm>
            <a:off x="9391457" y="5706744"/>
            <a:ext cx="2487529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QNAP </a:t>
            </a:r>
            <a:r>
              <a:rPr lang="en-US" altLang="zh-TW" sz="16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QXP-32G2FC </a:t>
            </a:r>
            <a:r>
              <a:rPr lang="en-US" altLang="zh-TW" sz="1600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Fibre</a:t>
            </a:r>
            <a:r>
              <a:rPr lang="en-US" altLang="zh-TW" sz="1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 channel</a:t>
            </a:r>
            <a:r>
              <a:rPr lang="zh-TW" altLang="en-US" sz="1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adapter</a:t>
            </a:r>
          </a:p>
        </p:txBody>
      </p:sp>
      <p:pic>
        <p:nvPicPr>
          <p:cNvPr id="39" name="Picture 6" descr="A close up of a device&#10;&#10;Description automatically generated">
            <a:extLst>
              <a:ext uri="{FF2B5EF4-FFF2-40B4-BE49-F238E27FC236}">
                <a16:creationId xmlns:a16="http://schemas.microsoft.com/office/drawing/2014/main" id="{58356E6A-8CAA-477F-9F1B-AAA8FDBFB42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290" t="24768" r="9630" b="1379"/>
          <a:stretch/>
        </p:blipFill>
        <p:spPr>
          <a:xfrm>
            <a:off x="1372417" y="4671029"/>
            <a:ext cx="1250175" cy="1047865"/>
          </a:xfrm>
          <a:prstGeom prst="rect">
            <a:avLst/>
          </a:prstGeom>
        </p:spPr>
      </p:pic>
      <p:pic>
        <p:nvPicPr>
          <p:cNvPr id="41" name="Picture 6" descr="A close up of a device&#10;&#10;Description automatically generated">
            <a:extLst>
              <a:ext uri="{FF2B5EF4-FFF2-40B4-BE49-F238E27FC236}">
                <a16:creationId xmlns:a16="http://schemas.microsoft.com/office/drawing/2014/main" id="{345CDB39-3EB1-4E66-8510-9E1482C7953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290" t="24768" r="9630" b="1379"/>
          <a:stretch/>
        </p:blipFill>
        <p:spPr>
          <a:xfrm>
            <a:off x="9760090" y="4671029"/>
            <a:ext cx="1250175" cy="1047865"/>
          </a:xfrm>
          <a:prstGeom prst="rect">
            <a:avLst/>
          </a:prstGeom>
        </p:spPr>
      </p:pic>
      <p:pic>
        <p:nvPicPr>
          <p:cNvPr id="34" name="圖片 33" descr="一張含有 坐, 桌, 正面, 書 的圖片&#10;&#10;自動產生的描述">
            <a:extLst>
              <a:ext uri="{FF2B5EF4-FFF2-40B4-BE49-F238E27FC236}">
                <a16:creationId xmlns:a16="http://schemas.microsoft.com/office/drawing/2014/main" id="{50D93EEE-4B3A-AB47-84AB-80CB734092B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9387"/>
          <a:stretch/>
        </p:blipFill>
        <p:spPr>
          <a:xfrm>
            <a:off x="3286292" y="4581585"/>
            <a:ext cx="2702450" cy="1361980"/>
          </a:xfrm>
          <a:prstGeom prst="rect">
            <a:avLst/>
          </a:prstGeom>
        </p:spPr>
      </p:pic>
      <p:pic>
        <p:nvPicPr>
          <p:cNvPr id="36" name="圖片 35" descr="一張含有 坐, 桌, 正面, 書 的圖片&#10;&#10;自動產生的描述">
            <a:extLst>
              <a:ext uri="{FF2B5EF4-FFF2-40B4-BE49-F238E27FC236}">
                <a16:creationId xmlns:a16="http://schemas.microsoft.com/office/drawing/2014/main" id="{EC0E7BAC-A3B5-E04D-81A5-7ED10EEDD0D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9387"/>
          <a:stretch/>
        </p:blipFill>
        <p:spPr>
          <a:xfrm>
            <a:off x="6338875" y="4539258"/>
            <a:ext cx="2702450" cy="1361980"/>
          </a:xfrm>
          <a:prstGeom prst="rect">
            <a:avLst/>
          </a:prstGeom>
        </p:spPr>
      </p:pic>
      <p:sp>
        <p:nvSpPr>
          <p:cNvPr id="38" name="TextBox 19">
            <a:extLst>
              <a:ext uri="{FF2B5EF4-FFF2-40B4-BE49-F238E27FC236}">
                <a16:creationId xmlns:a16="http://schemas.microsoft.com/office/drawing/2014/main" id="{36325926-3E2C-164A-B501-66D608CE49C9}"/>
              </a:ext>
            </a:extLst>
          </p:cNvPr>
          <p:cNvSpPr txBox="1"/>
          <p:nvPr/>
        </p:nvSpPr>
        <p:spPr>
          <a:xfrm>
            <a:off x="6336562" y="5784448"/>
            <a:ext cx="2743199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sz="160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TS-h1283XU-RP</a:t>
            </a:r>
            <a:endParaRPr lang="zh-TW" altLang="en-US"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</p:txBody>
      </p:sp>
      <p:pic>
        <p:nvPicPr>
          <p:cNvPr id="40" name="圖片 39" descr="一張含有 畫畫, 盤 的圖片&#10;&#10;自動產生的描述">
            <a:extLst>
              <a:ext uri="{FF2B5EF4-FFF2-40B4-BE49-F238E27FC236}">
                <a16:creationId xmlns:a16="http://schemas.microsoft.com/office/drawing/2014/main" id="{91B323C2-A195-F249-A785-86A674CF5DF4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6711" y="4799510"/>
            <a:ext cx="1014341" cy="298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8312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C91002-BA5F-435A-9732-9399932324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212" y="448839"/>
            <a:ext cx="12012550" cy="978322"/>
          </a:xfrm>
        </p:spPr>
        <p:txBody>
          <a:bodyPr>
            <a:normAutofit fontScale="90000"/>
          </a:bodyPr>
          <a:lstStyle/>
          <a:p>
            <a:r>
              <a:rPr lang="zh-TW" altLang="en-US" dirty="0">
                <a:latin typeface="Arial"/>
                <a:ea typeface="微軟正黑體"/>
                <a:cs typeface="Arial"/>
              </a:rPr>
              <a:t>iSCSI and Fibre Channel Manager</a:t>
            </a:r>
            <a:r>
              <a:rPr lang="en-US" altLang="zh-TW" dirty="0">
                <a:latin typeface="Arial"/>
                <a:ea typeface="微軟正黑體"/>
                <a:cs typeface="Arial"/>
              </a:rPr>
              <a:t> in </a:t>
            </a:r>
            <a:r>
              <a:rPr lang="en-US" altLang="zh-TW" dirty="0" err="1">
                <a:latin typeface="Arial"/>
                <a:ea typeface="微軟正黑體"/>
                <a:cs typeface="Arial"/>
              </a:rPr>
              <a:t>QuTS</a:t>
            </a:r>
            <a:r>
              <a:rPr lang="en-US" altLang="zh-TW" dirty="0">
                <a:latin typeface="Arial"/>
                <a:ea typeface="微軟正黑體"/>
                <a:cs typeface="Arial"/>
              </a:rPr>
              <a:t> hero</a:t>
            </a:r>
            <a:endParaRPr lang="zh-TW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A146DF72-5474-44E8-A7A3-8BEFDC4F201F}"/>
              </a:ext>
            </a:extLst>
          </p:cNvPr>
          <p:cNvSpPr txBox="1"/>
          <p:nvPr/>
        </p:nvSpPr>
        <p:spPr>
          <a:xfrm>
            <a:off x="480748" y="1647436"/>
            <a:ext cx="11449995" cy="92333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You can easily add your NAS to a SAN </a:t>
            </a:r>
            <a:r>
              <a:rPr lang="en-US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environment. Once </a:t>
            </a:r>
            <a:r>
              <a:rPr lang="en-US" altLang="zh-CN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a </a:t>
            </a:r>
            <a:r>
              <a:rPr lang="en-US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Marvell®, ATTO® or QNAP </a:t>
            </a:r>
            <a:r>
              <a:rPr lang="en-US" err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Fibre</a:t>
            </a:r>
            <a:r>
              <a:rPr lang="en-US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Channel card has been </a:t>
            </a:r>
            <a:r>
              <a:rPr lang="en-US" altLang="ja-JP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installed </a:t>
            </a:r>
            <a:r>
              <a:rPr lang="en-US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in the QNAP NAS, </a:t>
            </a:r>
            <a:r>
              <a:rPr lang="en-US" altLang="ja-JP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you </a:t>
            </a:r>
            <a:r>
              <a:rPr lang="en-US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can set a </a:t>
            </a:r>
            <a:r>
              <a:rPr lang="en-US" err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Fibre</a:t>
            </a:r>
            <a:r>
              <a:rPr lang="en-US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Channel Target using the iSCSI </a:t>
            </a:r>
            <a:r>
              <a:rPr lang="en-US" altLang="ja-JP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&amp; </a:t>
            </a:r>
            <a:r>
              <a:rPr lang="en-US" err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Fibre</a:t>
            </a:r>
            <a:r>
              <a:rPr lang="en-US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Channel </a:t>
            </a:r>
            <a:r>
              <a:rPr lang="en-US" altLang="zh-TW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app</a:t>
            </a:r>
            <a:r>
              <a:rPr lang="en-US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. </a:t>
            </a:r>
            <a:r>
              <a:rPr lang="en-US" altLang="zh-TW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In addition</a:t>
            </a:r>
            <a:r>
              <a:rPr lang="en-US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, the LUN Masking and Port Binding features provide an additional layer of security for your data.</a:t>
            </a:r>
          </a:p>
        </p:txBody>
      </p:sp>
      <p:pic>
        <p:nvPicPr>
          <p:cNvPr id="6" name="Picture 3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3FF415AD-4FDE-4045-8C47-E9B943F76C2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9203" y="2730437"/>
            <a:ext cx="8533594" cy="3678724"/>
          </a:xfrm>
          <a:prstGeom prst="roundRect">
            <a:avLst>
              <a:gd name="adj" fmla="val 2989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390511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C91002-BA5F-435A-9732-939993232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4000" dirty="0">
                <a:latin typeface="Arial"/>
                <a:ea typeface="Microsoft JhengHei"/>
                <a:cs typeface="Arial"/>
              </a:rPr>
              <a:t>Set up the FC Connection on NAS QTS</a:t>
            </a:r>
            <a:endParaRPr lang="zh-TW" altLang="en-US" sz="4000" dirty="0">
              <a:latin typeface="Microsoft JhengHei"/>
              <a:ea typeface="Microsoft JhengHei"/>
              <a:cs typeface="Arial"/>
            </a:endParaRPr>
          </a:p>
        </p:txBody>
      </p:sp>
      <p:pic>
        <p:nvPicPr>
          <p:cNvPr id="6" name="Picture 3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5D43A292-547A-D449-B6B4-EC3F831BB0B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7875" y="2063677"/>
            <a:ext cx="6872176" cy="3498087"/>
          </a:xfrm>
          <a:prstGeom prst="roundRect">
            <a:avLst>
              <a:gd name="adj" fmla="val 2989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4">
            <a:extLst>
              <a:ext uri="{FF2B5EF4-FFF2-40B4-BE49-F238E27FC236}">
                <a16:creationId xmlns:a16="http://schemas.microsoft.com/office/drawing/2014/main" id="{FF0AEA2E-84FE-FE4E-9464-E75C3C0DD7E2}"/>
              </a:ext>
            </a:extLst>
          </p:cNvPr>
          <p:cNvSpPr txBox="1"/>
          <p:nvPr/>
        </p:nvSpPr>
        <p:spPr>
          <a:xfrm>
            <a:off x="539275" y="2063677"/>
            <a:ext cx="4218600" cy="31700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80975" indent="-180975">
              <a:buFont typeface="Arial"/>
              <a:buChar char="•"/>
            </a:pPr>
            <a:r>
              <a:rPr lang="en-US" altLang="zh-TW" sz="2000" b="1">
                <a:solidFill>
                  <a:srgbClr val="7030A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Flexible settings</a:t>
            </a:r>
            <a:endParaRPr lang="zh-TW" altLang="en-US" sz="2000" b="1">
              <a:solidFill>
                <a:srgbClr val="7030A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273050" indent="-273050"/>
            <a:r>
              <a:rPr lang="en-US" altLang="zh-TW" sz="2000">
                <a:latin typeface="Arial"/>
                <a:ea typeface="微軟正黑體"/>
                <a:cs typeface="Arial"/>
              </a:rPr>
              <a:t>1</a:t>
            </a:r>
            <a:r>
              <a:rPr lang="en-US" altLang="en-US" sz="2000">
                <a:latin typeface="Arial"/>
                <a:ea typeface="微軟正黑體"/>
                <a:cs typeface="Arial"/>
              </a:rPr>
              <a:t>. </a:t>
            </a:r>
            <a:r>
              <a:rPr lang="en-US" altLang="zh-TW" sz="2000">
                <a:latin typeface="Arial"/>
                <a:ea typeface="微軟正黑體"/>
                <a:cs typeface="Arial"/>
              </a:rPr>
              <a:t>LUN</a:t>
            </a:r>
            <a:r>
              <a:rPr lang="zh-TW" altLang="en-US" sz="2000">
                <a:solidFill>
                  <a:srgbClr val="000000"/>
                </a:solidFill>
                <a:latin typeface="Arial"/>
                <a:ea typeface="微軟正黑體"/>
                <a:cs typeface="Arial"/>
              </a:rPr>
              <a:t> </a:t>
            </a:r>
            <a:r>
              <a:rPr lang="zh-TW" altLang="en-US" sz="2000">
                <a:latin typeface="Arial"/>
                <a:ea typeface="微軟正黑體"/>
                <a:cs typeface="Arial"/>
              </a:rPr>
              <a:t>M</a:t>
            </a:r>
            <a:r>
              <a:rPr lang="en-US" altLang="zh-TW" sz="2000" err="1">
                <a:latin typeface="Arial"/>
                <a:ea typeface="+mn-lt"/>
                <a:cs typeface="Arial"/>
              </a:rPr>
              <a:t>apping</a:t>
            </a:r>
            <a:r>
              <a:rPr lang="en-US" altLang="zh-TW" sz="2000">
                <a:latin typeface="Arial"/>
                <a:ea typeface="微軟正黑體"/>
                <a:cs typeface="Arial"/>
              </a:rPr>
              <a:t> : </a:t>
            </a:r>
            <a:r>
              <a:rPr lang="en-US" altLang="zh-TW" sz="2000">
                <a:latin typeface="Arial"/>
                <a:ea typeface="+mn-lt"/>
                <a:cs typeface="Arial"/>
              </a:rPr>
              <a:t>LUN can be mapped to iSCSI or FC.</a:t>
            </a:r>
            <a:endParaRPr lang="zh-TW" altLang="en-US" sz="2000">
              <a:latin typeface="Arial"/>
              <a:ea typeface="+mn-lt"/>
              <a:cs typeface="+mn-lt"/>
            </a:endParaRPr>
          </a:p>
          <a:p>
            <a:pPr marL="273050" indent="-273050"/>
            <a:r>
              <a:rPr lang="zh-TW" altLang="en-US" sz="2000">
                <a:latin typeface="Arial"/>
                <a:ea typeface="微軟正黑體"/>
                <a:cs typeface="Arial"/>
              </a:rPr>
              <a:t>2. LUN </a:t>
            </a:r>
            <a:r>
              <a:rPr lang="en-US" altLang="zh-TW" sz="2000">
                <a:latin typeface="Arial"/>
                <a:ea typeface="+mn-lt"/>
                <a:cs typeface="Arial"/>
              </a:rPr>
              <a:t>Masking</a:t>
            </a:r>
            <a:r>
              <a:rPr lang="zh-TW" altLang="en-US" sz="2000">
                <a:latin typeface="Arial"/>
                <a:ea typeface="微軟正黑體"/>
                <a:cs typeface="Arial"/>
              </a:rPr>
              <a:t>: </a:t>
            </a:r>
            <a:r>
              <a:rPr lang="en-US" altLang="zh-TW" sz="2000">
                <a:latin typeface="Arial"/>
                <a:ea typeface="+mn-lt"/>
                <a:cs typeface="Arial"/>
              </a:rPr>
              <a:t>Set</a:t>
            </a:r>
            <a:r>
              <a:rPr lang="zh-TW" altLang="en-US" sz="2000">
                <a:latin typeface="Arial"/>
                <a:ea typeface="+mn-lt"/>
                <a:cs typeface="Arial"/>
              </a:rPr>
              <a:t> </a:t>
            </a:r>
            <a:r>
              <a:rPr lang="en-US" altLang="zh-TW" sz="2000">
                <a:latin typeface="Arial"/>
                <a:ea typeface="+mn-lt"/>
                <a:cs typeface="Arial"/>
              </a:rPr>
              <a:t>which server access</a:t>
            </a:r>
            <a:r>
              <a:rPr lang="zh-TW" altLang="en-US" sz="2000">
                <a:latin typeface="Arial"/>
                <a:ea typeface="+mn-lt"/>
                <a:cs typeface="Arial"/>
              </a:rPr>
              <a:t> </a:t>
            </a:r>
            <a:r>
              <a:rPr lang="en-US" altLang="zh-TW" sz="2000">
                <a:latin typeface="Arial"/>
                <a:ea typeface="+mn-lt"/>
                <a:cs typeface="Arial"/>
              </a:rPr>
              <a:t>LUN.</a:t>
            </a:r>
          </a:p>
          <a:p>
            <a:pPr marL="273050" indent="-273050"/>
            <a:r>
              <a:rPr lang="zh-TW" altLang="en-US" sz="2000">
                <a:latin typeface="Arial"/>
                <a:ea typeface="微軟正黑體"/>
                <a:cs typeface="Arial"/>
              </a:rPr>
              <a:t>3. </a:t>
            </a:r>
            <a:r>
              <a:rPr lang="en-US" altLang="zh-TW" sz="2000">
                <a:latin typeface="Arial"/>
                <a:ea typeface="+mn-lt"/>
                <a:cs typeface="Arial"/>
              </a:rPr>
              <a:t>FC Port Binding</a:t>
            </a:r>
            <a:r>
              <a:rPr lang="zh-TW" altLang="en-US" sz="2000">
                <a:latin typeface="Arial"/>
                <a:ea typeface="微軟正黑體"/>
                <a:cs typeface="Arial"/>
              </a:rPr>
              <a:t>: </a:t>
            </a:r>
            <a:r>
              <a:rPr lang="en-US" altLang="zh-TW" sz="2000">
                <a:latin typeface="Arial"/>
                <a:ea typeface="+mn-lt"/>
                <a:cs typeface="Arial"/>
              </a:rPr>
              <a:t>which server can access which ports.</a:t>
            </a:r>
            <a:endParaRPr lang="zh-TW" altLang="en-US" sz="20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180975" indent="-180975">
              <a:buFont typeface="Arial"/>
              <a:buChar char="•"/>
            </a:pPr>
            <a:r>
              <a:rPr lang="en-US" altLang="zh-TW" sz="2000" b="1">
                <a:solidFill>
                  <a:srgbClr val="7030A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Easy to identify</a:t>
            </a:r>
            <a:endParaRPr lang="zh-TW" altLang="en-US" sz="2000">
              <a:solidFill>
                <a:srgbClr val="7030A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180975" indent="-180975"/>
            <a:r>
              <a:rPr lang="zh-TW" altLang="en-US" sz="2000">
                <a:latin typeface="Arial"/>
                <a:ea typeface="微軟正黑體"/>
                <a:cs typeface="Arial"/>
              </a:rPr>
              <a:t>   </a:t>
            </a:r>
            <a:r>
              <a:rPr lang="en-US" altLang="zh-TW" sz="2000">
                <a:latin typeface="Arial"/>
                <a:ea typeface="微軟正黑體"/>
                <a:cs typeface="Arial"/>
              </a:rPr>
              <a:t>You can edit </a:t>
            </a:r>
            <a:r>
              <a:rPr lang="en-US" altLang="zh-TW" sz="2000" err="1">
                <a:latin typeface="Arial"/>
                <a:ea typeface="+mn-lt"/>
                <a:cs typeface="+mn-lt"/>
              </a:rPr>
              <a:t>Fibre</a:t>
            </a:r>
            <a:r>
              <a:rPr lang="en-US" altLang="zh-TW" sz="2000">
                <a:latin typeface="Arial"/>
                <a:ea typeface="+mn-lt"/>
                <a:cs typeface="+mn-lt"/>
              </a:rPr>
              <a:t> Channel's WWPN aliases.</a:t>
            </a:r>
            <a:endParaRPr lang="zh-TW" altLang="en-US" sz="2000">
              <a:latin typeface="Arial"/>
              <a:ea typeface="微軟正黑體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404305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 descr="一張含有 建築物, 坐, 電腦, 月台 的圖片&#10;&#10;自動產生的描述">
            <a:extLst>
              <a:ext uri="{FF2B5EF4-FFF2-40B4-BE49-F238E27FC236}">
                <a16:creationId xmlns:a16="http://schemas.microsoft.com/office/drawing/2014/main" id="{5E3B8F38-2211-48E5-B0DC-DD1D7758CF6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043" r="21270" b="12043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AD6F1338-A11B-4688-90DF-5D5F052D406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0" y="0"/>
            <a:ext cx="1218181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024B25F-8BE9-4C74-9BBD-B55607927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767" y="821375"/>
            <a:ext cx="10888580" cy="978322"/>
          </a:xfrm>
        </p:spPr>
        <p:txBody>
          <a:bodyPr>
            <a:normAutofit/>
          </a:bodyPr>
          <a:lstStyle/>
          <a:p>
            <a:r>
              <a:rPr lang="en-US" altLang="zh-TW">
                <a:solidFill>
                  <a:schemeClr val="bg1"/>
                </a:solidFill>
              </a:rPr>
              <a:t>QXP FC adapters for </a:t>
            </a:r>
            <a:r>
              <a:rPr lang="en-US" altLang="zh-TW" err="1">
                <a:solidFill>
                  <a:schemeClr val="bg1"/>
                </a:solidFill>
              </a:rPr>
              <a:t>QuTS</a:t>
            </a:r>
            <a:r>
              <a:rPr lang="en-US" altLang="zh-TW">
                <a:solidFill>
                  <a:schemeClr val="bg1"/>
                </a:solidFill>
              </a:rPr>
              <a:t> hero NAS</a:t>
            </a:r>
            <a:endParaRPr lang="zh-TW" altLang="en-US">
              <a:solidFill>
                <a:schemeClr val="bg1"/>
              </a:solidFill>
            </a:endParaRP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B672E10A-54C8-4E64-A6E5-DF68146D95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767" y="2117526"/>
            <a:ext cx="7209843" cy="3572074"/>
          </a:xfrm>
        </p:spPr>
        <p:txBody>
          <a:bodyPr/>
          <a:lstStyle/>
          <a:p>
            <a:pPr>
              <a:lnSpc>
                <a:spcPts val="3000"/>
              </a:lnSpc>
            </a:pPr>
            <a:r>
              <a:rPr lang="en-US" altLang="zh-TW" err="1">
                <a:solidFill>
                  <a:schemeClr val="bg1"/>
                </a:solidFill>
              </a:rPr>
              <a:t>Fibre</a:t>
            </a:r>
            <a:r>
              <a:rPr lang="en-US" altLang="zh-TW">
                <a:solidFill>
                  <a:schemeClr val="bg1"/>
                </a:solidFill>
              </a:rPr>
              <a:t> Channel benefits</a:t>
            </a:r>
          </a:p>
          <a:p>
            <a:pPr>
              <a:lnSpc>
                <a:spcPts val="3000"/>
              </a:lnSpc>
            </a:pPr>
            <a:r>
              <a:rPr lang="en-US" altLang="zh-TW">
                <a:solidFill>
                  <a:schemeClr val="bg1"/>
                </a:solidFill>
              </a:rPr>
              <a:t>QNAP dual-port</a:t>
            </a:r>
            <a:r>
              <a:rPr lang="en-US" altLang="zh-CN">
                <a:solidFill>
                  <a:schemeClr val="bg1"/>
                </a:solidFill>
              </a:rPr>
              <a:t> </a:t>
            </a:r>
            <a:r>
              <a:rPr lang="en-US" altLang="zh-TW">
                <a:solidFill>
                  <a:schemeClr val="bg1"/>
                </a:solidFill>
              </a:rPr>
              <a:t>32GFC QXP-32G2FC &amp;   </a:t>
            </a:r>
          </a:p>
          <a:p>
            <a:pPr indent="0">
              <a:lnSpc>
                <a:spcPts val="3000"/>
              </a:lnSpc>
              <a:buNone/>
            </a:pPr>
            <a:r>
              <a:rPr lang="en-US" altLang="zh-TW">
                <a:solidFill>
                  <a:schemeClr val="bg1"/>
                </a:solidFill>
              </a:rPr>
              <a:t>  16GFC QXP-16G2FC </a:t>
            </a:r>
            <a:r>
              <a:rPr lang="en-US" altLang="zh-TW" err="1">
                <a:solidFill>
                  <a:schemeClr val="bg1"/>
                </a:solidFill>
              </a:rPr>
              <a:t>Fibre</a:t>
            </a:r>
            <a:r>
              <a:rPr lang="en-US" altLang="zh-TW">
                <a:solidFill>
                  <a:schemeClr val="bg1"/>
                </a:solidFill>
              </a:rPr>
              <a:t> Channel adapters</a:t>
            </a:r>
          </a:p>
          <a:p>
            <a:pPr>
              <a:lnSpc>
                <a:spcPts val="3000"/>
              </a:lnSpc>
            </a:pPr>
            <a:r>
              <a:rPr lang="en-US" altLang="zh-TW">
                <a:solidFill>
                  <a:schemeClr val="bg1"/>
                </a:solidFill>
              </a:rPr>
              <a:t>Use QNAP </a:t>
            </a:r>
            <a:r>
              <a:rPr lang="en-US" altLang="zh-TW" err="1">
                <a:solidFill>
                  <a:schemeClr val="bg1"/>
                </a:solidFill>
              </a:rPr>
              <a:t>QuTS</a:t>
            </a:r>
            <a:r>
              <a:rPr lang="en-US" altLang="zh-TW">
                <a:solidFill>
                  <a:schemeClr val="bg1"/>
                </a:solidFill>
              </a:rPr>
              <a:t> hero NAS for block-based FC </a:t>
            </a:r>
          </a:p>
          <a:p>
            <a:pPr indent="0">
              <a:lnSpc>
                <a:spcPts val="3000"/>
              </a:lnSpc>
              <a:buNone/>
            </a:pPr>
            <a:r>
              <a:rPr lang="en-US" altLang="zh-TW">
                <a:solidFill>
                  <a:schemeClr val="bg1"/>
                </a:solidFill>
              </a:rPr>
              <a:t>  SAN applications</a:t>
            </a:r>
          </a:p>
          <a:p>
            <a:pPr marL="142875" indent="87313">
              <a:lnSpc>
                <a:spcPts val="3000"/>
              </a:lnSpc>
            </a:pPr>
            <a:r>
              <a:rPr lang="en-US" altLang="zh-TW">
                <a:solidFill>
                  <a:schemeClr val="bg1"/>
                </a:solidFill>
              </a:rPr>
              <a:t> </a:t>
            </a:r>
            <a:r>
              <a:rPr lang="en-US" altLang="zh-CN">
                <a:solidFill>
                  <a:schemeClr val="bg1"/>
                </a:solidFill>
              </a:rPr>
              <a:t>QNAP QTS &amp; </a:t>
            </a:r>
            <a:r>
              <a:rPr lang="en-US" altLang="zh-CN" err="1">
                <a:solidFill>
                  <a:schemeClr val="bg1"/>
                </a:solidFill>
              </a:rPr>
              <a:t>QuTS</a:t>
            </a:r>
            <a:r>
              <a:rPr lang="en-US" altLang="zh-CN">
                <a:solidFill>
                  <a:schemeClr val="bg1"/>
                </a:solidFill>
              </a:rPr>
              <a:t> hero NAS solutions for FC</a:t>
            </a:r>
            <a:endParaRPr lang="zh-TW" altLang="zh-TW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1252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 descr="一張含有 水, 船, 河, 背景 的圖片&#10;&#10;自動產生的描述">
            <a:extLst>
              <a:ext uri="{FF2B5EF4-FFF2-40B4-BE49-F238E27FC236}">
                <a16:creationId xmlns:a16="http://schemas.microsoft.com/office/drawing/2014/main" id="{243A5935-A750-421D-9382-DA297A32BC0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211" y="2299896"/>
            <a:ext cx="11787291" cy="4369156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16B58223-6064-43F5-8561-12424ECF2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4400" dirty="0">
                <a:latin typeface="Arial"/>
                <a:ea typeface="Microsoft JhengHei"/>
                <a:cs typeface="Arial"/>
              </a:rPr>
              <a:t>Set LUN Masking</a:t>
            </a:r>
            <a:endParaRPr lang="en-US" altLang="zh-TW" sz="4400" dirty="0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4B0C0774-8998-8045-9859-EF4938B23FC6}"/>
              </a:ext>
            </a:extLst>
          </p:cNvPr>
          <p:cNvSpPr txBox="1"/>
          <p:nvPr/>
        </p:nvSpPr>
        <p:spPr>
          <a:xfrm>
            <a:off x="673767" y="2619895"/>
            <a:ext cx="3379249" cy="10156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975" indent="-180975" defTabSz="914400" fontAlgn="base">
              <a:buFont typeface="Arial"/>
              <a:buChar char="•"/>
            </a:pPr>
            <a:r>
              <a:rPr lang="en-US" altLang="zh-TW" sz="2000" b="1">
                <a:solidFill>
                  <a:srgbClr val="7030A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LUN masking: </a:t>
            </a:r>
          </a:p>
          <a:p>
            <a:r>
              <a:rPr lang="en-US" altLang="zh-TW" sz="2000">
                <a:latin typeface="Arial"/>
                <a:ea typeface="+mn-lt"/>
                <a:cs typeface="+mn-lt"/>
              </a:rPr>
              <a:t>Specify which server can access which</a:t>
            </a:r>
            <a:r>
              <a:rPr lang="zh-TW" altLang="en-US" sz="2000">
                <a:latin typeface="Arial"/>
                <a:ea typeface="+mn-lt"/>
                <a:cs typeface="+mn-lt"/>
              </a:rPr>
              <a:t> </a:t>
            </a:r>
            <a:r>
              <a:rPr lang="en-US" altLang="zh-TW" sz="2000">
                <a:latin typeface="Arial"/>
                <a:ea typeface="+mn-lt"/>
                <a:cs typeface="+mn-lt"/>
              </a:rPr>
              <a:t>LUN</a:t>
            </a:r>
            <a:r>
              <a:rPr lang="en-US" altLang="zh-TW" sz="2000" b="1">
                <a:latin typeface="Arial"/>
                <a:ea typeface="+mn-lt"/>
                <a:cs typeface="+mn-lt"/>
              </a:rPr>
              <a:t>.</a:t>
            </a:r>
            <a:endParaRPr lang="en-US" sz="2000" b="1">
              <a:latin typeface="Arial"/>
            </a:endParaRPr>
          </a:p>
        </p:txBody>
      </p:sp>
      <p:pic>
        <p:nvPicPr>
          <p:cNvPr id="9" name="Picture 5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59913796-F5D3-0B4F-A31F-064B1352B75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65" t="726"/>
          <a:stretch/>
        </p:blipFill>
        <p:spPr>
          <a:xfrm>
            <a:off x="4673658" y="1935679"/>
            <a:ext cx="6395981" cy="37193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859497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 descr="一張含有 水, 船, 河, 背景 的圖片&#10;&#10;自動產生的描述">
            <a:extLst>
              <a:ext uri="{FF2B5EF4-FFF2-40B4-BE49-F238E27FC236}">
                <a16:creationId xmlns:a16="http://schemas.microsoft.com/office/drawing/2014/main" id="{28ECD934-7094-407B-895C-334C4FB1C13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211" y="2299896"/>
            <a:ext cx="11787291" cy="436915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20DD36-EE52-4102-A487-B6FBEAC5B5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>
                <a:latin typeface="Arial"/>
                <a:ea typeface="Microsoft JhengHei"/>
                <a:cs typeface="Arial"/>
              </a:rPr>
              <a:t>Set up FC port binding for better security</a:t>
            </a:r>
            <a:endParaRPr lang="en-US" altLang="zh-TW" dirty="0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2C3B5D3C-9879-0444-9DD4-8F335F623915}"/>
              </a:ext>
            </a:extLst>
          </p:cNvPr>
          <p:cNvSpPr txBox="1"/>
          <p:nvPr/>
        </p:nvSpPr>
        <p:spPr>
          <a:xfrm>
            <a:off x="773450" y="2651174"/>
            <a:ext cx="3753362" cy="10156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265113" fontAlgn="base">
              <a:buFont typeface="Arial" panose="020B0604020202020204" pitchFamily="34" charset="0"/>
              <a:buChar char="•"/>
            </a:pPr>
            <a:r>
              <a:rPr kumimoji="1" lang="en-US" altLang="zh-TW" sz="2000" b="1" dirty="0">
                <a:solidFill>
                  <a:srgbClr val="7030A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FC port binding:</a:t>
            </a:r>
            <a:endParaRPr lang="en-US" altLang="zh-TW" sz="2000" b="1" dirty="0">
              <a:solidFill>
                <a:srgbClr val="7030A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r>
              <a:rPr lang="en-US" altLang="zh-TW" sz="20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Set which server can bind which ports.</a:t>
            </a:r>
            <a:endParaRPr lang="zh-TW" altLang="zh-TW" sz="2000" dirty="0"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</p:txBody>
      </p:sp>
      <p:pic>
        <p:nvPicPr>
          <p:cNvPr id="9" name="Picture 4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5D846027-DBCF-6243-8785-C443299B109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1323" y="1883861"/>
            <a:ext cx="6887227" cy="40172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862280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 descr="一張含有 水, 船, 河, 背景 的圖片&#10;&#10;自動產生的描述">
            <a:extLst>
              <a:ext uri="{FF2B5EF4-FFF2-40B4-BE49-F238E27FC236}">
                <a16:creationId xmlns:a16="http://schemas.microsoft.com/office/drawing/2014/main" id="{7CB6DDDB-3F38-446C-A8BA-E013958E7B9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211" y="2299896"/>
            <a:ext cx="11787291" cy="436915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E99E254-6874-46D7-9E65-56E1D02038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566" y="517656"/>
            <a:ext cx="10888580" cy="978322"/>
          </a:xfrm>
        </p:spPr>
        <p:txBody>
          <a:bodyPr>
            <a:normAutofit fontScale="90000"/>
          </a:bodyPr>
          <a:lstStyle/>
          <a:p>
            <a:r>
              <a:rPr lang="en-US" altLang="zh-TW" dirty="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Identify the server and </a:t>
            </a:r>
            <a:r>
              <a:rPr lang="en-US" altLang="zh-TW" dirty="0" err="1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fibre</a:t>
            </a:r>
            <a:r>
              <a:rPr lang="en-US" altLang="zh-TW" dirty="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 channel connections through the alias list</a:t>
            </a:r>
            <a:endParaRPr lang="zh-TW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文字方塊 4">
            <a:extLst>
              <a:ext uri="{FF2B5EF4-FFF2-40B4-BE49-F238E27FC236}">
                <a16:creationId xmlns:a16="http://schemas.microsoft.com/office/drawing/2014/main" id="{48546DB0-E052-3F4F-B393-4DF6DA876E6B}"/>
              </a:ext>
            </a:extLst>
          </p:cNvPr>
          <p:cNvSpPr txBox="1"/>
          <p:nvPr/>
        </p:nvSpPr>
        <p:spPr>
          <a:xfrm>
            <a:off x="433113" y="2299896"/>
            <a:ext cx="3682546" cy="230832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buFont typeface="Arial" panose="020B0604020202020204" pitchFamily="34" charset="0"/>
              <a:buChar char="•"/>
            </a:pPr>
            <a:r>
              <a:rPr kumimoji="1" lang="zh-TW" altLang="en-US" sz="2000" b="1" dirty="0">
                <a:solidFill>
                  <a:srgbClr val="7030A0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 </a:t>
            </a:r>
            <a:r>
              <a:rPr kumimoji="1" lang="en-US" altLang="zh-TW" sz="2000" b="1" dirty="0">
                <a:solidFill>
                  <a:srgbClr val="7030A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Edit alias:</a:t>
            </a:r>
            <a:r>
              <a:rPr kumimoji="1" lang="en-US" altLang="zh-TW" dirty="0">
                <a:solidFill>
                  <a:srgbClr val="7030A0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 </a:t>
            </a:r>
            <a:endParaRPr lang="en-US" altLang="zh-TW" dirty="0">
              <a:solidFill>
                <a:srgbClr val="7030A0"/>
              </a:solidFill>
              <a:latin typeface="Arial" panose="020B0604020202020204" pitchFamily="34" charset="0"/>
              <a:ea typeface="Microsoft JhengHei"/>
              <a:cs typeface="Arial" panose="020B0604020202020204" pitchFamily="34" charset="0"/>
            </a:endParaRPr>
          </a:p>
          <a:p>
            <a:pPr marL="180975"/>
            <a:r>
              <a:rPr lang="en-US" altLang="zh-TW" sz="20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Specifies a list of WWPN aliases for </a:t>
            </a:r>
            <a:r>
              <a:rPr lang="en-US" altLang="zh-TW" sz="2000" dirty="0" err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Fibre</a:t>
            </a:r>
            <a:r>
              <a:rPr lang="en-US" altLang="zh-TW" sz="20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Channel. The user can easily identify the server and </a:t>
            </a:r>
            <a:r>
              <a:rPr lang="en-US" altLang="zh-TW" sz="2000" dirty="0" err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Fibre</a:t>
            </a:r>
            <a:r>
              <a:rPr lang="en-US" altLang="zh-TW" sz="20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Channel</a:t>
            </a:r>
            <a:r>
              <a:rPr lang="zh-TW" altLang="en-US" sz="20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 sz="20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ports in</a:t>
            </a:r>
            <a:r>
              <a:rPr lang="zh-TW" altLang="en-US" sz="20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 sz="20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the</a:t>
            </a:r>
            <a:r>
              <a:rPr lang="zh-TW" altLang="en-US" sz="20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 sz="20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storage</a:t>
            </a:r>
            <a:r>
              <a:rPr lang="zh-TW" altLang="en-US" sz="20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 sz="20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area</a:t>
            </a:r>
            <a:r>
              <a:rPr lang="zh-TW" altLang="en-US" sz="20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 sz="20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network</a:t>
            </a:r>
            <a:r>
              <a:rPr lang="en-US" altLang="zh-TW" sz="2000" b="1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.</a:t>
            </a:r>
            <a:endParaRPr lang="en-US" sz="2000" b="1" dirty="0"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</p:txBody>
      </p:sp>
      <p:pic>
        <p:nvPicPr>
          <p:cNvPr id="9" name="Picture 4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B0F32760-A0FC-8844-AD86-E9FFC7C25EE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4560" y="2090058"/>
            <a:ext cx="7208361" cy="3535870"/>
          </a:xfrm>
          <a:prstGeom prst="roundRect">
            <a:avLst>
              <a:gd name="adj" fmla="val 2989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161026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>
            <a:extLst>
              <a:ext uri="{FF2B5EF4-FFF2-40B4-BE49-F238E27FC236}">
                <a16:creationId xmlns:a16="http://schemas.microsoft.com/office/drawing/2014/main" id="{54FBEDAE-52AE-48F9-A0D7-0574FE0D64F6}"/>
              </a:ext>
            </a:extLst>
          </p:cNvPr>
          <p:cNvSpPr/>
          <p:nvPr/>
        </p:nvSpPr>
        <p:spPr>
          <a:xfrm>
            <a:off x="6504892" y="1326602"/>
            <a:ext cx="5137428" cy="5181600"/>
          </a:xfrm>
          <a:prstGeom prst="rect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C304E184-FCCE-4041-B980-885F381C3846}"/>
              </a:ext>
            </a:extLst>
          </p:cNvPr>
          <p:cNvSpPr/>
          <p:nvPr/>
        </p:nvSpPr>
        <p:spPr>
          <a:xfrm>
            <a:off x="6623733" y="1443366"/>
            <a:ext cx="4899746" cy="4948073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7E8D309D-A91B-41DE-B0EB-75AEBC4E76EC}"/>
              </a:ext>
            </a:extLst>
          </p:cNvPr>
          <p:cNvSpPr/>
          <p:nvPr/>
        </p:nvSpPr>
        <p:spPr>
          <a:xfrm>
            <a:off x="457018" y="1326602"/>
            <a:ext cx="5977890" cy="5181600"/>
          </a:xfrm>
          <a:prstGeom prst="rect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E1A89864-DBF3-46BB-931D-BC47A42AA7CE}"/>
              </a:ext>
            </a:extLst>
          </p:cNvPr>
          <p:cNvSpPr/>
          <p:nvPr/>
        </p:nvSpPr>
        <p:spPr>
          <a:xfrm>
            <a:off x="568277" y="1443366"/>
            <a:ext cx="5755373" cy="4948073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99E254-6874-46D7-9E65-56E1D02038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Support server FC multi-path </a:t>
            </a:r>
            <a:r>
              <a:rPr lang="zh-TW" altLang="zh-TW" dirty="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I/O </a:t>
            </a:r>
            <a:endParaRPr lang="zh-TW" dirty="0">
              <a:latin typeface="Arial" panose="020B0604020202020204" pitchFamily="34" charset="0"/>
              <a:ea typeface="Microsoft JhengHei"/>
              <a:cs typeface="Arial" panose="020B0604020202020204" pitchFamily="34" charset="0"/>
            </a:endParaRPr>
          </a:p>
        </p:txBody>
      </p:sp>
      <p:pic>
        <p:nvPicPr>
          <p:cNvPr id="7" name="Picture 6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id="{DC4AC9F9-D8C2-4970-9E9D-73CB52F4498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722" y="2427793"/>
            <a:ext cx="3299415" cy="3511730"/>
          </a:xfrm>
          <a:prstGeom prst="roundRect">
            <a:avLst>
              <a:gd name="adj" fmla="val 2989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1FB0C0AB-8020-4E09-A942-1A1A37CB67D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1592" y="1541806"/>
            <a:ext cx="2064077" cy="2451084"/>
          </a:xfrm>
          <a:prstGeom prst="roundRect">
            <a:avLst>
              <a:gd name="adj" fmla="val 2989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id="{E3C8B2F0-9A26-4CB4-A3E6-0E70FDD8AE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22752" y="3060506"/>
            <a:ext cx="4697661" cy="2246304"/>
          </a:xfrm>
          <a:prstGeom prst="roundRect">
            <a:avLst>
              <a:gd name="adj" fmla="val 2989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3AC0F6B0-B31D-4196-BDA8-405FE2793E8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1592" y="4072149"/>
            <a:ext cx="1752620" cy="2235793"/>
          </a:xfrm>
          <a:prstGeom prst="roundRect">
            <a:avLst>
              <a:gd name="adj" fmla="val 2989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512A44E4-2276-4F54-BA13-656F3777830F}"/>
              </a:ext>
            </a:extLst>
          </p:cNvPr>
          <p:cNvSpPr/>
          <p:nvPr/>
        </p:nvSpPr>
        <p:spPr>
          <a:xfrm>
            <a:off x="668521" y="1560745"/>
            <a:ext cx="2419926" cy="702260"/>
          </a:xfrm>
          <a:prstGeom prst="roundRect">
            <a:avLst/>
          </a:prstGeom>
          <a:blipFill dpi="0"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kumimoji="1" lang="en-US" altLang="en-US" sz="2000" b="1">
                <a:solidFill>
                  <a:schemeClr val="tx1"/>
                </a:solidFill>
                <a:latin typeface="Arial"/>
                <a:ea typeface="微軟正黑體"/>
                <a:cs typeface="Arial"/>
              </a:rPr>
              <a:t>W</a:t>
            </a:r>
            <a:r>
              <a:rPr kumimoji="1" lang="zh-TW" altLang="en-US" sz="2000" b="1">
                <a:solidFill>
                  <a:schemeClr val="tx1"/>
                </a:solidFill>
                <a:latin typeface="Arial"/>
                <a:ea typeface="微軟正黑體"/>
                <a:cs typeface="Arial"/>
              </a:rPr>
              <a:t>i</a:t>
            </a:r>
            <a:r>
              <a:rPr kumimoji="1" lang="en-US" altLang="en-US" sz="2000" b="1" err="1">
                <a:solidFill>
                  <a:schemeClr val="tx1"/>
                </a:solidFill>
                <a:latin typeface="Arial"/>
                <a:ea typeface="微軟正黑體"/>
                <a:cs typeface="Arial"/>
              </a:rPr>
              <a:t>ndows</a:t>
            </a:r>
            <a:r>
              <a:rPr kumimoji="1" lang="zh-TW" altLang="en-US" sz="2000" b="1">
                <a:solidFill>
                  <a:schemeClr val="tx1"/>
                </a:solidFill>
                <a:latin typeface="Arial"/>
                <a:ea typeface="微軟正黑體"/>
                <a:cs typeface="Arial"/>
              </a:rPr>
              <a:t> </a:t>
            </a:r>
            <a:r>
              <a:rPr kumimoji="1" lang="en-US" altLang="en-US" sz="2000" b="1">
                <a:solidFill>
                  <a:schemeClr val="tx1"/>
                </a:solidFill>
                <a:latin typeface="Arial"/>
                <a:ea typeface="微軟正黑體"/>
                <a:cs typeface="Arial"/>
              </a:rPr>
              <a:t>Serve</a:t>
            </a:r>
            <a:r>
              <a:rPr kumimoji="1" lang="zh-TW" altLang="en-US" sz="2000" b="1">
                <a:solidFill>
                  <a:schemeClr val="tx1"/>
                </a:solidFill>
                <a:latin typeface="Arial"/>
                <a:ea typeface="微軟正黑體"/>
                <a:cs typeface="Arial"/>
              </a:rPr>
              <a:t>r</a:t>
            </a:r>
            <a:r>
              <a:rPr kumimoji="1" lang="en-US" altLang="zh-TW" sz="2000">
                <a:solidFill>
                  <a:schemeClr val="tx1"/>
                </a:solidFill>
                <a:latin typeface="Arial"/>
                <a:ea typeface="新細明體"/>
                <a:cs typeface="Arial"/>
              </a:rPr>
              <a:t> </a:t>
            </a:r>
            <a:endParaRPr lang="en-US" altLang="zh-TW" sz="2000">
              <a:solidFill>
                <a:schemeClr val="tx1"/>
              </a:solidFill>
              <a:latin typeface="Arial"/>
              <a:ea typeface="新細明體"/>
              <a:cs typeface="Arial"/>
            </a:endParaRPr>
          </a:p>
        </p:txBody>
      </p:sp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8C05904C-C566-4BC1-960F-AFCE81D7550C}"/>
              </a:ext>
            </a:extLst>
          </p:cNvPr>
          <p:cNvSpPr/>
          <p:nvPr/>
        </p:nvSpPr>
        <p:spPr>
          <a:xfrm>
            <a:off x="6722752" y="1556701"/>
            <a:ext cx="2419926" cy="702260"/>
          </a:xfrm>
          <a:prstGeom prst="roundRect">
            <a:avLst/>
          </a:prstGeom>
          <a:blipFill dpi="0"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kumimoji="1" lang="zh-TW" altLang="en-US" sz="2000" b="1">
                <a:solidFill>
                  <a:schemeClr val="tx1"/>
                </a:solidFill>
                <a:latin typeface="Arial"/>
                <a:ea typeface="微軟正黑體"/>
                <a:cs typeface="Arial"/>
              </a:rPr>
              <a:t>VMware vSphere</a:t>
            </a:r>
            <a:endParaRPr kumimoji="1" lang="en-US" altLang="en-US" sz="2000" b="1">
              <a:solidFill>
                <a:schemeClr val="tx1"/>
              </a:solidFill>
              <a:latin typeface="Arial"/>
              <a:ea typeface="微軟正黑體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933114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: 圓角 15">
            <a:extLst>
              <a:ext uri="{FF2B5EF4-FFF2-40B4-BE49-F238E27FC236}">
                <a16:creationId xmlns:a16="http://schemas.microsoft.com/office/drawing/2014/main" id="{4327143F-F19C-4062-A9A1-5F2F43738CD6}"/>
              </a:ext>
            </a:extLst>
          </p:cNvPr>
          <p:cNvSpPr/>
          <p:nvPr/>
        </p:nvSpPr>
        <p:spPr>
          <a:xfrm>
            <a:off x="1221105" y="2532577"/>
            <a:ext cx="2974349" cy="3631092"/>
          </a:xfrm>
          <a:prstGeom prst="roundRect">
            <a:avLst>
              <a:gd name="adj" fmla="val 4811"/>
            </a:avLst>
          </a:prstGeom>
          <a:solidFill>
            <a:schemeClr val="bg1"/>
          </a:solidFill>
          <a:ln w="28575">
            <a:solidFill>
              <a:srgbClr val="EA1CDF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4550730"/>
                      <a:gd name="connsiteY0" fmla="*/ 91069 h 1892923"/>
                      <a:gd name="connsiteX1" fmla="*/ 91069 w 4550730"/>
                      <a:gd name="connsiteY1" fmla="*/ 0 h 1892923"/>
                      <a:gd name="connsiteX2" fmla="*/ 758839 w 4550730"/>
                      <a:gd name="connsiteY2" fmla="*/ 0 h 1892923"/>
                      <a:gd name="connsiteX3" fmla="*/ 1295552 w 4550730"/>
                      <a:gd name="connsiteY3" fmla="*/ 0 h 1892923"/>
                      <a:gd name="connsiteX4" fmla="*/ 1963323 w 4550730"/>
                      <a:gd name="connsiteY4" fmla="*/ 0 h 1892923"/>
                      <a:gd name="connsiteX5" fmla="*/ 2456350 w 4550730"/>
                      <a:gd name="connsiteY5" fmla="*/ 0 h 1892923"/>
                      <a:gd name="connsiteX6" fmla="*/ 3124120 w 4550730"/>
                      <a:gd name="connsiteY6" fmla="*/ 0 h 1892923"/>
                      <a:gd name="connsiteX7" fmla="*/ 3660833 w 4550730"/>
                      <a:gd name="connsiteY7" fmla="*/ 0 h 1892923"/>
                      <a:gd name="connsiteX8" fmla="*/ 4459661 w 4550730"/>
                      <a:gd name="connsiteY8" fmla="*/ 0 h 1892923"/>
                      <a:gd name="connsiteX9" fmla="*/ 4550730 w 4550730"/>
                      <a:gd name="connsiteY9" fmla="*/ 91069 h 1892923"/>
                      <a:gd name="connsiteX10" fmla="*/ 4550730 w 4550730"/>
                      <a:gd name="connsiteY10" fmla="*/ 627115 h 1892923"/>
                      <a:gd name="connsiteX11" fmla="*/ 4550730 w 4550730"/>
                      <a:gd name="connsiteY11" fmla="*/ 1146053 h 1892923"/>
                      <a:gd name="connsiteX12" fmla="*/ 4550730 w 4550730"/>
                      <a:gd name="connsiteY12" fmla="*/ 1801854 h 1892923"/>
                      <a:gd name="connsiteX13" fmla="*/ 4459661 w 4550730"/>
                      <a:gd name="connsiteY13" fmla="*/ 1892923 h 1892923"/>
                      <a:gd name="connsiteX14" fmla="*/ 3966634 w 4550730"/>
                      <a:gd name="connsiteY14" fmla="*/ 1892923 h 1892923"/>
                      <a:gd name="connsiteX15" fmla="*/ 3255178 w 4550730"/>
                      <a:gd name="connsiteY15" fmla="*/ 1892923 h 1892923"/>
                      <a:gd name="connsiteX16" fmla="*/ 2631093 w 4550730"/>
                      <a:gd name="connsiteY16" fmla="*/ 1892923 h 1892923"/>
                      <a:gd name="connsiteX17" fmla="*/ 1919637 w 4550730"/>
                      <a:gd name="connsiteY17" fmla="*/ 1892923 h 1892923"/>
                      <a:gd name="connsiteX18" fmla="*/ 1251866 w 4550730"/>
                      <a:gd name="connsiteY18" fmla="*/ 1892923 h 1892923"/>
                      <a:gd name="connsiteX19" fmla="*/ 671468 w 4550730"/>
                      <a:gd name="connsiteY19" fmla="*/ 1892923 h 1892923"/>
                      <a:gd name="connsiteX20" fmla="*/ 91069 w 4550730"/>
                      <a:gd name="connsiteY20" fmla="*/ 1892923 h 1892923"/>
                      <a:gd name="connsiteX21" fmla="*/ 0 w 4550730"/>
                      <a:gd name="connsiteY21" fmla="*/ 1801854 h 1892923"/>
                      <a:gd name="connsiteX22" fmla="*/ 0 w 4550730"/>
                      <a:gd name="connsiteY22" fmla="*/ 1231592 h 1892923"/>
                      <a:gd name="connsiteX23" fmla="*/ 0 w 4550730"/>
                      <a:gd name="connsiteY23" fmla="*/ 627115 h 1892923"/>
                      <a:gd name="connsiteX24" fmla="*/ 0 w 4550730"/>
                      <a:gd name="connsiteY24" fmla="*/ 91069 h 18929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</a:cxnLst>
                    <a:rect l="l" t="t" r="r" b="b"/>
                    <a:pathLst>
                      <a:path w="4550730" h="1892923" fill="none" extrusionOk="0">
                        <a:moveTo>
                          <a:pt x="0" y="91069"/>
                        </a:moveTo>
                        <a:cubicBezTo>
                          <a:pt x="-851" y="42481"/>
                          <a:pt x="33730" y="-9345"/>
                          <a:pt x="91069" y="0"/>
                        </a:cubicBezTo>
                        <a:cubicBezTo>
                          <a:pt x="295796" y="-1621"/>
                          <a:pt x="446382" y="-13185"/>
                          <a:pt x="758839" y="0"/>
                        </a:cubicBezTo>
                        <a:cubicBezTo>
                          <a:pt x="1071296" y="13185"/>
                          <a:pt x="1154156" y="-21879"/>
                          <a:pt x="1295552" y="0"/>
                        </a:cubicBezTo>
                        <a:cubicBezTo>
                          <a:pt x="1436948" y="21879"/>
                          <a:pt x="1746809" y="23209"/>
                          <a:pt x="1963323" y="0"/>
                        </a:cubicBezTo>
                        <a:cubicBezTo>
                          <a:pt x="2179837" y="-23209"/>
                          <a:pt x="2246475" y="-7865"/>
                          <a:pt x="2456350" y="0"/>
                        </a:cubicBezTo>
                        <a:cubicBezTo>
                          <a:pt x="2666225" y="7865"/>
                          <a:pt x="2878735" y="31935"/>
                          <a:pt x="3124120" y="0"/>
                        </a:cubicBezTo>
                        <a:cubicBezTo>
                          <a:pt x="3369505" y="-31935"/>
                          <a:pt x="3536061" y="2675"/>
                          <a:pt x="3660833" y="0"/>
                        </a:cubicBezTo>
                        <a:cubicBezTo>
                          <a:pt x="3785605" y="-2675"/>
                          <a:pt x="4281735" y="-26334"/>
                          <a:pt x="4459661" y="0"/>
                        </a:cubicBezTo>
                        <a:cubicBezTo>
                          <a:pt x="4510460" y="-2197"/>
                          <a:pt x="4542068" y="40494"/>
                          <a:pt x="4550730" y="91069"/>
                        </a:cubicBezTo>
                        <a:cubicBezTo>
                          <a:pt x="4534642" y="289193"/>
                          <a:pt x="4575240" y="508743"/>
                          <a:pt x="4550730" y="627115"/>
                        </a:cubicBezTo>
                        <a:cubicBezTo>
                          <a:pt x="4526220" y="745487"/>
                          <a:pt x="4538614" y="983985"/>
                          <a:pt x="4550730" y="1146053"/>
                        </a:cubicBezTo>
                        <a:cubicBezTo>
                          <a:pt x="4562846" y="1308121"/>
                          <a:pt x="4523674" y="1657878"/>
                          <a:pt x="4550730" y="1801854"/>
                        </a:cubicBezTo>
                        <a:cubicBezTo>
                          <a:pt x="4552905" y="1857467"/>
                          <a:pt x="4516556" y="1899451"/>
                          <a:pt x="4459661" y="1892923"/>
                        </a:cubicBezTo>
                        <a:cubicBezTo>
                          <a:pt x="4289906" y="1885729"/>
                          <a:pt x="4208288" y="1907610"/>
                          <a:pt x="3966634" y="1892923"/>
                        </a:cubicBezTo>
                        <a:cubicBezTo>
                          <a:pt x="3724980" y="1878236"/>
                          <a:pt x="3451650" y="1888418"/>
                          <a:pt x="3255178" y="1892923"/>
                        </a:cubicBezTo>
                        <a:cubicBezTo>
                          <a:pt x="3058706" y="1897428"/>
                          <a:pt x="2806812" y="1882847"/>
                          <a:pt x="2631093" y="1892923"/>
                        </a:cubicBezTo>
                        <a:cubicBezTo>
                          <a:pt x="2455375" y="1902999"/>
                          <a:pt x="2079254" y="1924466"/>
                          <a:pt x="1919637" y="1892923"/>
                        </a:cubicBezTo>
                        <a:cubicBezTo>
                          <a:pt x="1760020" y="1861380"/>
                          <a:pt x="1408103" y="1904386"/>
                          <a:pt x="1251866" y="1892923"/>
                        </a:cubicBezTo>
                        <a:cubicBezTo>
                          <a:pt x="1095629" y="1881460"/>
                          <a:pt x="858577" y="1880103"/>
                          <a:pt x="671468" y="1892923"/>
                        </a:cubicBezTo>
                        <a:cubicBezTo>
                          <a:pt x="484359" y="1905743"/>
                          <a:pt x="341077" y="1912387"/>
                          <a:pt x="91069" y="1892923"/>
                        </a:cubicBezTo>
                        <a:cubicBezTo>
                          <a:pt x="40802" y="1894263"/>
                          <a:pt x="3974" y="1848584"/>
                          <a:pt x="0" y="1801854"/>
                        </a:cubicBezTo>
                        <a:cubicBezTo>
                          <a:pt x="17074" y="1636219"/>
                          <a:pt x="-2733" y="1482542"/>
                          <a:pt x="0" y="1231592"/>
                        </a:cubicBezTo>
                        <a:cubicBezTo>
                          <a:pt x="2733" y="980642"/>
                          <a:pt x="-10213" y="870350"/>
                          <a:pt x="0" y="627115"/>
                        </a:cubicBezTo>
                        <a:cubicBezTo>
                          <a:pt x="10213" y="383880"/>
                          <a:pt x="-21618" y="299794"/>
                          <a:pt x="0" y="91069"/>
                        </a:cubicBezTo>
                        <a:close/>
                      </a:path>
                      <a:path w="4550730" h="1892923" stroke="0" extrusionOk="0">
                        <a:moveTo>
                          <a:pt x="0" y="91069"/>
                        </a:moveTo>
                        <a:cubicBezTo>
                          <a:pt x="-10382" y="34369"/>
                          <a:pt x="38989" y="669"/>
                          <a:pt x="91069" y="0"/>
                        </a:cubicBezTo>
                        <a:cubicBezTo>
                          <a:pt x="325738" y="-12574"/>
                          <a:pt x="556199" y="15576"/>
                          <a:pt x="802525" y="0"/>
                        </a:cubicBezTo>
                        <a:cubicBezTo>
                          <a:pt x="1048851" y="-15576"/>
                          <a:pt x="1221858" y="26884"/>
                          <a:pt x="1382924" y="0"/>
                        </a:cubicBezTo>
                        <a:cubicBezTo>
                          <a:pt x="1543990" y="-26884"/>
                          <a:pt x="1714110" y="-6393"/>
                          <a:pt x="1919637" y="0"/>
                        </a:cubicBezTo>
                        <a:cubicBezTo>
                          <a:pt x="2125164" y="6393"/>
                          <a:pt x="2278487" y="-24816"/>
                          <a:pt x="2587407" y="0"/>
                        </a:cubicBezTo>
                        <a:cubicBezTo>
                          <a:pt x="2896327" y="24816"/>
                          <a:pt x="2941468" y="-22687"/>
                          <a:pt x="3167806" y="0"/>
                        </a:cubicBezTo>
                        <a:cubicBezTo>
                          <a:pt x="3394144" y="22687"/>
                          <a:pt x="3557502" y="35231"/>
                          <a:pt x="3879262" y="0"/>
                        </a:cubicBezTo>
                        <a:cubicBezTo>
                          <a:pt x="4201022" y="-35231"/>
                          <a:pt x="4185863" y="-822"/>
                          <a:pt x="4459661" y="0"/>
                        </a:cubicBezTo>
                        <a:cubicBezTo>
                          <a:pt x="4505937" y="6650"/>
                          <a:pt x="4543464" y="32345"/>
                          <a:pt x="4550730" y="91069"/>
                        </a:cubicBezTo>
                        <a:cubicBezTo>
                          <a:pt x="4566929" y="350446"/>
                          <a:pt x="4540824" y="376137"/>
                          <a:pt x="4550730" y="627115"/>
                        </a:cubicBezTo>
                        <a:cubicBezTo>
                          <a:pt x="4560636" y="878093"/>
                          <a:pt x="4570746" y="1056998"/>
                          <a:pt x="4550730" y="1197377"/>
                        </a:cubicBezTo>
                        <a:cubicBezTo>
                          <a:pt x="4530714" y="1337756"/>
                          <a:pt x="4570817" y="1541648"/>
                          <a:pt x="4550730" y="1801854"/>
                        </a:cubicBezTo>
                        <a:cubicBezTo>
                          <a:pt x="4558658" y="1861861"/>
                          <a:pt x="4514445" y="1888993"/>
                          <a:pt x="4459661" y="1892923"/>
                        </a:cubicBezTo>
                        <a:cubicBezTo>
                          <a:pt x="4203967" y="1864303"/>
                          <a:pt x="4009421" y="1889407"/>
                          <a:pt x="3835576" y="1892923"/>
                        </a:cubicBezTo>
                        <a:cubicBezTo>
                          <a:pt x="3661731" y="1896439"/>
                          <a:pt x="3355420" y="1902385"/>
                          <a:pt x="3211492" y="1892923"/>
                        </a:cubicBezTo>
                        <a:cubicBezTo>
                          <a:pt x="3067564" y="1883461"/>
                          <a:pt x="2840219" y="1903645"/>
                          <a:pt x="2500035" y="1892923"/>
                        </a:cubicBezTo>
                        <a:cubicBezTo>
                          <a:pt x="2159851" y="1882201"/>
                          <a:pt x="2010133" y="1918698"/>
                          <a:pt x="1875951" y="1892923"/>
                        </a:cubicBezTo>
                        <a:cubicBezTo>
                          <a:pt x="1741769" y="1867148"/>
                          <a:pt x="1548397" y="1885184"/>
                          <a:pt x="1382924" y="1892923"/>
                        </a:cubicBezTo>
                        <a:cubicBezTo>
                          <a:pt x="1217451" y="1900662"/>
                          <a:pt x="994789" y="1895430"/>
                          <a:pt x="846211" y="1892923"/>
                        </a:cubicBezTo>
                        <a:cubicBezTo>
                          <a:pt x="697633" y="1890416"/>
                          <a:pt x="260078" y="1898171"/>
                          <a:pt x="91069" y="1892923"/>
                        </a:cubicBezTo>
                        <a:cubicBezTo>
                          <a:pt x="46561" y="1891698"/>
                          <a:pt x="198" y="1854034"/>
                          <a:pt x="0" y="1801854"/>
                        </a:cubicBezTo>
                        <a:cubicBezTo>
                          <a:pt x="11008" y="1684948"/>
                          <a:pt x="-9178" y="1442134"/>
                          <a:pt x="0" y="1265808"/>
                        </a:cubicBezTo>
                        <a:cubicBezTo>
                          <a:pt x="9178" y="1089482"/>
                          <a:pt x="-20848" y="979703"/>
                          <a:pt x="0" y="746870"/>
                        </a:cubicBezTo>
                        <a:cubicBezTo>
                          <a:pt x="20848" y="514037"/>
                          <a:pt x="-25383" y="257087"/>
                          <a:pt x="0" y="9106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7" name="矩形: 圓角 16">
            <a:extLst>
              <a:ext uri="{FF2B5EF4-FFF2-40B4-BE49-F238E27FC236}">
                <a16:creationId xmlns:a16="http://schemas.microsoft.com/office/drawing/2014/main" id="{1E455C20-6A1E-44A6-8E57-728F97275472}"/>
              </a:ext>
            </a:extLst>
          </p:cNvPr>
          <p:cNvSpPr/>
          <p:nvPr/>
        </p:nvSpPr>
        <p:spPr>
          <a:xfrm>
            <a:off x="1340660" y="2711439"/>
            <a:ext cx="2735238" cy="653942"/>
          </a:xfrm>
          <a:prstGeom prst="roundRect">
            <a:avLst>
              <a:gd name="adj" fmla="val 16468"/>
            </a:avLst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8" name="矩形: 圓角 17">
            <a:extLst>
              <a:ext uri="{FF2B5EF4-FFF2-40B4-BE49-F238E27FC236}">
                <a16:creationId xmlns:a16="http://schemas.microsoft.com/office/drawing/2014/main" id="{A62777D8-B810-4633-A6CD-0F110D990C90}"/>
              </a:ext>
            </a:extLst>
          </p:cNvPr>
          <p:cNvSpPr/>
          <p:nvPr/>
        </p:nvSpPr>
        <p:spPr>
          <a:xfrm>
            <a:off x="7918331" y="2532577"/>
            <a:ext cx="2974349" cy="3631092"/>
          </a:xfrm>
          <a:prstGeom prst="roundRect">
            <a:avLst>
              <a:gd name="adj" fmla="val 4811"/>
            </a:avLst>
          </a:prstGeom>
          <a:solidFill>
            <a:schemeClr val="bg1"/>
          </a:solidFill>
          <a:ln w="28575">
            <a:solidFill>
              <a:srgbClr val="EA1CDF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4550730"/>
                      <a:gd name="connsiteY0" fmla="*/ 91069 h 1892923"/>
                      <a:gd name="connsiteX1" fmla="*/ 91069 w 4550730"/>
                      <a:gd name="connsiteY1" fmla="*/ 0 h 1892923"/>
                      <a:gd name="connsiteX2" fmla="*/ 758839 w 4550730"/>
                      <a:gd name="connsiteY2" fmla="*/ 0 h 1892923"/>
                      <a:gd name="connsiteX3" fmla="*/ 1295552 w 4550730"/>
                      <a:gd name="connsiteY3" fmla="*/ 0 h 1892923"/>
                      <a:gd name="connsiteX4" fmla="*/ 1963323 w 4550730"/>
                      <a:gd name="connsiteY4" fmla="*/ 0 h 1892923"/>
                      <a:gd name="connsiteX5" fmla="*/ 2456350 w 4550730"/>
                      <a:gd name="connsiteY5" fmla="*/ 0 h 1892923"/>
                      <a:gd name="connsiteX6" fmla="*/ 3124120 w 4550730"/>
                      <a:gd name="connsiteY6" fmla="*/ 0 h 1892923"/>
                      <a:gd name="connsiteX7" fmla="*/ 3660833 w 4550730"/>
                      <a:gd name="connsiteY7" fmla="*/ 0 h 1892923"/>
                      <a:gd name="connsiteX8" fmla="*/ 4459661 w 4550730"/>
                      <a:gd name="connsiteY8" fmla="*/ 0 h 1892923"/>
                      <a:gd name="connsiteX9" fmla="*/ 4550730 w 4550730"/>
                      <a:gd name="connsiteY9" fmla="*/ 91069 h 1892923"/>
                      <a:gd name="connsiteX10" fmla="*/ 4550730 w 4550730"/>
                      <a:gd name="connsiteY10" fmla="*/ 627115 h 1892923"/>
                      <a:gd name="connsiteX11" fmla="*/ 4550730 w 4550730"/>
                      <a:gd name="connsiteY11" fmla="*/ 1146053 h 1892923"/>
                      <a:gd name="connsiteX12" fmla="*/ 4550730 w 4550730"/>
                      <a:gd name="connsiteY12" fmla="*/ 1801854 h 1892923"/>
                      <a:gd name="connsiteX13" fmla="*/ 4459661 w 4550730"/>
                      <a:gd name="connsiteY13" fmla="*/ 1892923 h 1892923"/>
                      <a:gd name="connsiteX14" fmla="*/ 3966634 w 4550730"/>
                      <a:gd name="connsiteY14" fmla="*/ 1892923 h 1892923"/>
                      <a:gd name="connsiteX15" fmla="*/ 3255178 w 4550730"/>
                      <a:gd name="connsiteY15" fmla="*/ 1892923 h 1892923"/>
                      <a:gd name="connsiteX16" fmla="*/ 2631093 w 4550730"/>
                      <a:gd name="connsiteY16" fmla="*/ 1892923 h 1892923"/>
                      <a:gd name="connsiteX17" fmla="*/ 1919637 w 4550730"/>
                      <a:gd name="connsiteY17" fmla="*/ 1892923 h 1892923"/>
                      <a:gd name="connsiteX18" fmla="*/ 1251866 w 4550730"/>
                      <a:gd name="connsiteY18" fmla="*/ 1892923 h 1892923"/>
                      <a:gd name="connsiteX19" fmla="*/ 671468 w 4550730"/>
                      <a:gd name="connsiteY19" fmla="*/ 1892923 h 1892923"/>
                      <a:gd name="connsiteX20" fmla="*/ 91069 w 4550730"/>
                      <a:gd name="connsiteY20" fmla="*/ 1892923 h 1892923"/>
                      <a:gd name="connsiteX21" fmla="*/ 0 w 4550730"/>
                      <a:gd name="connsiteY21" fmla="*/ 1801854 h 1892923"/>
                      <a:gd name="connsiteX22" fmla="*/ 0 w 4550730"/>
                      <a:gd name="connsiteY22" fmla="*/ 1231592 h 1892923"/>
                      <a:gd name="connsiteX23" fmla="*/ 0 w 4550730"/>
                      <a:gd name="connsiteY23" fmla="*/ 627115 h 1892923"/>
                      <a:gd name="connsiteX24" fmla="*/ 0 w 4550730"/>
                      <a:gd name="connsiteY24" fmla="*/ 91069 h 18929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</a:cxnLst>
                    <a:rect l="l" t="t" r="r" b="b"/>
                    <a:pathLst>
                      <a:path w="4550730" h="1892923" fill="none" extrusionOk="0">
                        <a:moveTo>
                          <a:pt x="0" y="91069"/>
                        </a:moveTo>
                        <a:cubicBezTo>
                          <a:pt x="-851" y="42481"/>
                          <a:pt x="33730" y="-9345"/>
                          <a:pt x="91069" y="0"/>
                        </a:cubicBezTo>
                        <a:cubicBezTo>
                          <a:pt x="295796" y="-1621"/>
                          <a:pt x="446382" y="-13185"/>
                          <a:pt x="758839" y="0"/>
                        </a:cubicBezTo>
                        <a:cubicBezTo>
                          <a:pt x="1071296" y="13185"/>
                          <a:pt x="1154156" y="-21879"/>
                          <a:pt x="1295552" y="0"/>
                        </a:cubicBezTo>
                        <a:cubicBezTo>
                          <a:pt x="1436948" y="21879"/>
                          <a:pt x="1746809" y="23209"/>
                          <a:pt x="1963323" y="0"/>
                        </a:cubicBezTo>
                        <a:cubicBezTo>
                          <a:pt x="2179837" y="-23209"/>
                          <a:pt x="2246475" y="-7865"/>
                          <a:pt x="2456350" y="0"/>
                        </a:cubicBezTo>
                        <a:cubicBezTo>
                          <a:pt x="2666225" y="7865"/>
                          <a:pt x="2878735" y="31935"/>
                          <a:pt x="3124120" y="0"/>
                        </a:cubicBezTo>
                        <a:cubicBezTo>
                          <a:pt x="3369505" y="-31935"/>
                          <a:pt x="3536061" y="2675"/>
                          <a:pt x="3660833" y="0"/>
                        </a:cubicBezTo>
                        <a:cubicBezTo>
                          <a:pt x="3785605" y="-2675"/>
                          <a:pt x="4281735" y="-26334"/>
                          <a:pt x="4459661" y="0"/>
                        </a:cubicBezTo>
                        <a:cubicBezTo>
                          <a:pt x="4510460" y="-2197"/>
                          <a:pt x="4542068" y="40494"/>
                          <a:pt x="4550730" y="91069"/>
                        </a:cubicBezTo>
                        <a:cubicBezTo>
                          <a:pt x="4534642" y="289193"/>
                          <a:pt x="4575240" y="508743"/>
                          <a:pt x="4550730" y="627115"/>
                        </a:cubicBezTo>
                        <a:cubicBezTo>
                          <a:pt x="4526220" y="745487"/>
                          <a:pt x="4538614" y="983985"/>
                          <a:pt x="4550730" y="1146053"/>
                        </a:cubicBezTo>
                        <a:cubicBezTo>
                          <a:pt x="4562846" y="1308121"/>
                          <a:pt x="4523674" y="1657878"/>
                          <a:pt x="4550730" y="1801854"/>
                        </a:cubicBezTo>
                        <a:cubicBezTo>
                          <a:pt x="4552905" y="1857467"/>
                          <a:pt x="4516556" y="1899451"/>
                          <a:pt x="4459661" y="1892923"/>
                        </a:cubicBezTo>
                        <a:cubicBezTo>
                          <a:pt x="4289906" y="1885729"/>
                          <a:pt x="4208288" y="1907610"/>
                          <a:pt x="3966634" y="1892923"/>
                        </a:cubicBezTo>
                        <a:cubicBezTo>
                          <a:pt x="3724980" y="1878236"/>
                          <a:pt x="3451650" y="1888418"/>
                          <a:pt x="3255178" y="1892923"/>
                        </a:cubicBezTo>
                        <a:cubicBezTo>
                          <a:pt x="3058706" y="1897428"/>
                          <a:pt x="2806812" y="1882847"/>
                          <a:pt x="2631093" y="1892923"/>
                        </a:cubicBezTo>
                        <a:cubicBezTo>
                          <a:pt x="2455375" y="1902999"/>
                          <a:pt x="2079254" y="1924466"/>
                          <a:pt x="1919637" y="1892923"/>
                        </a:cubicBezTo>
                        <a:cubicBezTo>
                          <a:pt x="1760020" y="1861380"/>
                          <a:pt x="1408103" y="1904386"/>
                          <a:pt x="1251866" y="1892923"/>
                        </a:cubicBezTo>
                        <a:cubicBezTo>
                          <a:pt x="1095629" y="1881460"/>
                          <a:pt x="858577" y="1880103"/>
                          <a:pt x="671468" y="1892923"/>
                        </a:cubicBezTo>
                        <a:cubicBezTo>
                          <a:pt x="484359" y="1905743"/>
                          <a:pt x="341077" y="1912387"/>
                          <a:pt x="91069" y="1892923"/>
                        </a:cubicBezTo>
                        <a:cubicBezTo>
                          <a:pt x="40802" y="1894263"/>
                          <a:pt x="3974" y="1848584"/>
                          <a:pt x="0" y="1801854"/>
                        </a:cubicBezTo>
                        <a:cubicBezTo>
                          <a:pt x="17074" y="1636219"/>
                          <a:pt x="-2733" y="1482542"/>
                          <a:pt x="0" y="1231592"/>
                        </a:cubicBezTo>
                        <a:cubicBezTo>
                          <a:pt x="2733" y="980642"/>
                          <a:pt x="-10213" y="870350"/>
                          <a:pt x="0" y="627115"/>
                        </a:cubicBezTo>
                        <a:cubicBezTo>
                          <a:pt x="10213" y="383880"/>
                          <a:pt x="-21618" y="299794"/>
                          <a:pt x="0" y="91069"/>
                        </a:cubicBezTo>
                        <a:close/>
                      </a:path>
                      <a:path w="4550730" h="1892923" stroke="0" extrusionOk="0">
                        <a:moveTo>
                          <a:pt x="0" y="91069"/>
                        </a:moveTo>
                        <a:cubicBezTo>
                          <a:pt x="-10382" y="34369"/>
                          <a:pt x="38989" y="669"/>
                          <a:pt x="91069" y="0"/>
                        </a:cubicBezTo>
                        <a:cubicBezTo>
                          <a:pt x="325738" y="-12574"/>
                          <a:pt x="556199" y="15576"/>
                          <a:pt x="802525" y="0"/>
                        </a:cubicBezTo>
                        <a:cubicBezTo>
                          <a:pt x="1048851" y="-15576"/>
                          <a:pt x="1221858" y="26884"/>
                          <a:pt x="1382924" y="0"/>
                        </a:cubicBezTo>
                        <a:cubicBezTo>
                          <a:pt x="1543990" y="-26884"/>
                          <a:pt x="1714110" y="-6393"/>
                          <a:pt x="1919637" y="0"/>
                        </a:cubicBezTo>
                        <a:cubicBezTo>
                          <a:pt x="2125164" y="6393"/>
                          <a:pt x="2278487" y="-24816"/>
                          <a:pt x="2587407" y="0"/>
                        </a:cubicBezTo>
                        <a:cubicBezTo>
                          <a:pt x="2896327" y="24816"/>
                          <a:pt x="2941468" y="-22687"/>
                          <a:pt x="3167806" y="0"/>
                        </a:cubicBezTo>
                        <a:cubicBezTo>
                          <a:pt x="3394144" y="22687"/>
                          <a:pt x="3557502" y="35231"/>
                          <a:pt x="3879262" y="0"/>
                        </a:cubicBezTo>
                        <a:cubicBezTo>
                          <a:pt x="4201022" y="-35231"/>
                          <a:pt x="4185863" y="-822"/>
                          <a:pt x="4459661" y="0"/>
                        </a:cubicBezTo>
                        <a:cubicBezTo>
                          <a:pt x="4505937" y="6650"/>
                          <a:pt x="4543464" y="32345"/>
                          <a:pt x="4550730" y="91069"/>
                        </a:cubicBezTo>
                        <a:cubicBezTo>
                          <a:pt x="4566929" y="350446"/>
                          <a:pt x="4540824" y="376137"/>
                          <a:pt x="4550730" y="627115"/>
                        </a:cubicBezTo>
                        <a:cubicBezTo>
                          <a:pt x="4560636" y="878093"/>
                          <a:pt x="4570746" y="1056998"/>
                          <a:pt x="4550730" y="1197377"/>
                        </a:cubicBezTo>
                        <a:cubicBezTo>
                          <a:pt x="4530714" y="1337756"/>
                          <a:pt x="4570817" y="1541648"/>
                          <a:pt x="4550730" y="1801854"/>
                        </a:cubicBezTo>
                        <a:cubicBezTo>
                          <a:pt x="4558658" y="1861861"/>
                          <a:pt x="4514445" y="1888993"/>
                          <a:pt x="4459661" y="1892923"/>
                        </a:cubicBezTo>
                        <a:cubicBezTo>
                          <a:pt x="4203967" y="1864303"/>
                          <a:pt x="4009421" y="1889407"/>
                          <a:pt x="3835576" y="1892923"/>
                        </a:cubicBezTo>
                        <a:cubicBezTo>
                          <a:pt x="3661731" y="1896439"/>
                          <a:pt x="3355420" y="1902385"/>
                          <a:pt x="3211492" y="1892923"/>
                        </a:cubicBezTo>
                        <a:cubicBezTo>
                          <a:pt x="3067564" y="1883461"/>
                          <a:pt x="2840219" y="1903645"/>
                          <a:pt x="2500035" y="1892923"/>
                        </a:cubicBezTo>
                        <a:cubicBezTo>
                          <a:pt x="2159851" y="1882201"/>
                          <a:pt x="2010133" y="1918698"/>
                          <a:pt x="1875951" y="1892923"/>
                        </a:cubicBezTo>
                        <a:cubicBezTo>
                          <a:pt x="1741769" y="1867148"/>
                          <a:pt x="1548397" y="1885184"/>
                          <a:pt x="1382924" y="1892923"/>
                        </a:cubicBezTo>
                        <a:cubicBezTo>
                          <a:pt x="1217451" y="1900662"/>
                          <a:pt x="994789" y="1895430"/>
                          <a:pt x="846211" y="1892923"/>
                        </a:cubicBezTo>
                        <a:cubicBezTo>
                          <a:pt x="697633" y="1890416"/>
                          <a:pt x="260078" y="1898171"/>
                          <a:pt x="91069" y="1892923"/>
                        </a:cubicBezTo>
                        <a:cubicBezTo>
                          <a:pt x="46561" y="1891698"/>
                          <a:pt x="198" y="1854034"/>
                          <a:pt x="0" y="1801854"/>
                        </a:cubicBezTo>
                        <a:cubicBezTo>
                          <a:pt x="11008" y="1684948"/>
                          <a:pt x="-9178" y="1442134"/>
                          <a:pt x="0" y="1265808"/>
                        </a:cubicBezTo>
                        <a:cubicBezTo>
                          <a:pt x="9178" y="1089482"/>
                          <a:pt x="-20848" y="979703"/>
                          <a:pt x="0" y="746870"/>
                        </a:cubicBezTo>
                        <a:cubicBezTo>
                          <a:pt x="20848" y="514037"/>
                          <a:pt x="-25383" y="257087"/>
                          <a:pt x="0" y="9106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9" name="矩形: 圓角 18">
            <a:extLst>
              <a:ext uri="{FF2B5EF4-FFF2-40B4-BE49-F238E27FC236}">
                <a16:creationId xmlns:a16="http://schemas.microsoft.com/office/drawing/2014/main" id="{616B7DDE-9E33-4AAE-A56F-CBFAA4F67823}"/>
              </a:ext>
            </a:extLst>
          </p:cNvPr>
          <p:cNvSpPr/>
          <p:nvPr/>
        </p:nvSpPr>
        <p:spPr>
          <a:xfrm>
            <a:off x="8037886" y="2711439"/>
            <a:ext cx="2735238" cy="653942"/>
          </a:xfrm>
          <a:prstGeom prst="roundRect">
            <a:avLst>
              <a:gd name="adj" fmla="val 16468"/>
            </a:avLst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982AEC-734E-449A-BCC7-435A2F4F3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TW" altLang="en-US" sz="4000" dirty="0">
                <a:latin typeface="Arial"/>
                <a:ea typeface="Microsoft JhengHei"/>
                <a:cs typeface="Arial"/>
              </a:rPr>
              <a:t>FC &amp; </a:t>
            </a:r>
            <a:r>
              <a:rPr lang="en-US" altLang="zh-TW" sz="4000" dirty="0" err="1">
                <a:latin typeface="Arial"/>
                <a:ea typeface="Microsoft JhengHei"/>
                <a:cs typeface="Arial"/>
              </a:rPr>
              <a:t>QuTS</a:t>
            </a:r>
            <a:r>
              <a:rPr lang="zh-TW" altLang="en-US" sz="4000" dirty="0">
                <a:latin typeface="Arial"/>
                <a:ea typeface="Microsoft JhengHei"/>
                <a:cs typeface="Arial"/>
              </a:rPr>
              <a:t> </a:t>
            </a:r>
            <a:r>
              <a:rPr lang="en-US" altLang="zh-TW" sz="4000" dirty="0">
                <a:latin typeface="Arial"/>
                <a:ea typeface="Microsoft JhengHei"/>
                <a:cs typeface="Arial"/>
              </a:rPr>
              <a:t>hero ZFS, Perfect Match for the Professional Applications </a:t>
            </a:r>
            <a:endParaRPr lang="zh-TW" altLang="en-US" sz="4000" dirty="0">
              <a:latin typeface="Arial"/>
              <a:ea typeface="Microsoft JhengHei"/>
              <a:cs typeface="Arial"/>
            </a:endParaRPr>
          </a:p>
        </p:txBody>
      </p:sp>
      <p:sp>
        <p:nvSpPr>
          <p:cNvPr id="29" name="矩形: 圓角 28">
            <a:extLst>
              <a:ext uri="{FF2B5EF4-FFF2-40B4-BE49-F238E27FC236}">
                <a16:creationId xmlns:a16="http://schemas.microsoft.com/office/drawing/2014/main" id="{9A392A22-8E7C-46B3-B1B9-16C8FA3B11D2}"/>
              </a:ext>
            </a:extLst>
          </p:cNvPr>
          <p:cNvSpPr/>
          <p:nvPr/>
        </p:nvSpPr>
        <p:spPr>
          <a:xfrm>
            <a:off x="4564196" y="2532577"/>
            <a:ext cx="2974349" cy="3631092"/>
          </a:xfrm>
          <a:prstGeom prst="roundRect">
            <a:avLst>
              <a:gd name="adj" fmla="val 4811"/>
            </a:avLst>
          </a:prstGeom>
          <a:solidFill>
            <a:schemeClr val="bg1"/>
          </a:solidFill>
          <a:ln w="28575">
            <a:solidFill>
              <a:srgbClr val="EA1CDF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4550730"/>
                      <a:gd name="connsiteY0" fmla="*/ 91069 h 1892923"/>
                      <a:gd name="connsiteX1" fmla="*/ 91069 w 4550730"/>
                      <a:gd name="connsiteY1" fmla="*/ 0 h 1892923"/>
                      <a:gd name="connsiteX2" fmla="*/ 758839 w 4550730"/>
                      <a:gd name="connsiteY2" fmla="*/ 0 h 1892923"/>
                      <a:gd name="connsiteX3" fmla="*/ 1295552 w 4550730"/>
                      <a:gd name="connsiteY3" fmla="*/ 0 h 1892923"/>
                      <a:gd name="connsiteX4" fmla="*/ 1963323 w 4550730"/>
                      <a:gd name="connsiteY4" fmla="*/ 0 h 1892923"/>
                      <a:gd name="connsiteX5" fmla="*/ 2456350 w 4550730"/>
                      <a:gd name="connsiteY5" fmla="*/ 0 h 1892923"/>
                      <a:gd name="connsiteX6" fmla="*/ 3124120 w 4550730"/>
                      <a:gd name="connsiteY6" fmla="*/ 0 h 1892923"/>
                      <a:gd name="connsiteX7" fmla="*/ 3660833 w 4550730"/>
                      <a:gd name="connsiteY7" fmla="*/ 0 h 1892923"/>
                      <a:gd name="connsiteX8" fmla="*/ 4459661 w 4550730"/>
                      <a:gd name="connsiteY8" fmla="*/ 0 h 1892923"/>
                      <a:gd name="connsiteX9" fmla="*/ 4550730 w 4550730"/>
                      <a:gd name="connsiteY9" fmla="*/ 91069 h 1892923"/>
                      <a:gd name="connsiteX10" fmla="*/ 4550730 w 4550730"/>
                      <a:gd name="connsiteY10" fmla="*/ 627115 h 1892923"/>
                      <a:gd name="connsiteX11" fmla="*/ 4550730 w 4550730"/>
                      <a:gd name="connsiteY11" fmla="*/ 1146053 h 1892923"/>
                      <a:gd name="connsiteX12" fmla="*/ 4550730 w 4550730"/>
                      <a:gd name="connsiteY12" fmla="*/ 1801854 h 1892923"/>
                      <a:gd name="connsiteX13" fmla="*/ 4459661 w 4550730"/>
                      <a:gd name="connsiteY13" fmla="*/ 1892923 h 1892923"/>
                      <a:gd name="connsiteX14" fmla="*/ 3966634 w 4550730"/>
                      <a:gd name="connsiteY14" fmla="*/ 1892923 h 1892923"/>
                      <a:gd name="connsiteX15" fmla="*/ 3255178 w 4550730"/>
                      <a:gd name="connsiteY15" fmla="*/ 1892923 h 1892923"/>
                      <a:gd name="connsiteX16" fmla="*/ 2631093 w 4550730"/>
                      <a:gd name="connsiteY16" fmla="*/ 1892923 h 1892923"/>
                      <a:gd name="connsiteX17" fmla="*/ 1919637 w 4550730"/>
                      <a:gd name="connsiteY17" fmla="*/ 1892923 h 1892923"/>
                      <a:gd name="connsiteX18" fmla="*/ 1251866 w 4550730"/>
                      <a:gd name="connsiteY18" fmla="*/ 1892923 h 1892923"/>
                      <a:gd name="connsiteX19" fmla="*/ 671468 w 4550730"/>
                      <a:gd name="connsiteY19" fmla="*/ 1892923 h 1892923"/>
                      <a:gd name="connsiteX20" fmla="*/ 91069 w 4550730"/>
                      <a:gd name="connsiteY20" fmla="*/ 1892923 h 1892923"/>
                      <a:gd name="connsiteX21" fmla="*/ 0 w 4550730"/>
                      <a:gd name="connsiteY21" fmla="*/ 1801854 h 1892923"/>
                      <a:gd name="connsiteX22" fmla="*/ 0 w 4550730"/>
                      <a:gd name="connsiteY22" fmla="*/ 1231592 h 1892923"/>
                      <a:gd name="connsiteX23" fmla="*/ 0 w 4550730"/>
                      <a:gd name="connsiteY23" fmla="*/ 627115 h 1892923"/>
                      <a:gd name="connsiteX24" fmla="*/ 0 w 4550730"/>
                      <a:gd name="connsiteY24" fmla="*/ 91069 h 18929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</a:cxnLst>
                    <a:rect l="l" t="t" r="r" b="b"/>
                    <a:pathLst>
                      <a:path w="4550730" h="1892923" fill="none" extrusionOk="0">
                        <a:moveTo>
                          <a:pt x="0" y="91069"/>
                        </a:moveTo>
                        <a:cubicBezTo>
                          <a:pt x="-851" y="42481"/>
                          <a:pt x="33730" y="-9345"/>
                          <a:pt x="91069" y="0"/>
                        </a:cubicBezTo>
                        <a:cubicBezTo>
                          <a:pt x="295796" y="-1621"/>
                          <a:pt x="446382" y="-13185"/>
                          <a:pt x="758839" y="0"/>
                        </a:cubicBezTo>
                        <a:cubicBezTo>
                          <a:pt x="1071296" y="13185"/>
                          <a:pt x="1154156" y="-21879"/>
                          <a:pt x="1295552" y="0"/>
                        </a:cubicBezTo>
                        <a:cubicBezTo>
                          <a:pt x="1436948" y="21879"/>
                          <a:pt x="1746809" y="23209"/>
                          <a:pt x="1963323" y="0"/>
                        </a:cubicBezTo>
                        <a:cubicBezTo>
                          <a:pt x="2179837" y="-23209"/>
                          <a:pt x="2246475" y="-7865"/>
                          <a:pt x="2456350" y="0"/>
                        </a:cubicBezTo>
                        <a:cubicBezTo>
                          <a:pt x="2666225" y="7865"/>
                          <a:pt x="2878735" y="31935"/>
                          <a:pt x="3124120" y="0"/>
                        </a:cubicBezTo>
                        <a:cubicBezTo>
                          <a:pt x="3369505" y="-31935"/>
                          <a:pt x="3536061" y="2675"/>
                          <a:pt x="3660833" y="0"/>
                        </a:cubicBezTo>
                        <a:cubicBezTo>
                          <a:pt x="3785605" y="-2675"/>
                          <a:pt x="4281735" y="-26334"/>
                          <a:pt x="4459661" y="0"/>
                        </a:cubicBezTo>
                        <a:cubicBezTo>
                          <a:pt x="4510460" y="-2197"/>
                          <a:pt x="4542068" y="40494"/>
                          <a:pt x="4550730" y="91069"/>
                        </a:cubicBezTo>
                        <a:cubicBezTo>
                          <a:pt x="4534642" y="289193"/>
                          <a:pt x="4575240" y="508743"/>
                          <a:pt x="4550730" y="627115"/>
                        </a:cubicBezTo>
                        <a:cubicBezTo>
                          <a:pt x="4526220" y="745487"/>
                          <a:pt x="4538614" y="983985"/>
                          <a:pt x="4550730" y="1146053"/>
                        </a:cubicBezTo>
                        <a:cubicBezTo>
                          <a:pt x="4562846" y="1308121"/>
                          <a:pt x="4523674" y="1657878"/>
                          <a:pt x="4550730" y="1801854"/>
                        </a:cubicBezTo>
                        <a:cubicBezTo>
                          <a:pt x="4552905" y="1857467"/>
                          <a:pt x="4516556" y="1899451"/>
                          <a:pt x="4459661" y="1892923"/>
                        </a:cubicBezTo>
                        <a:cubicBezTo>
                          <a:pt x="4289906" y="1885729"/>
                          <a:pt x="4208288" y="1907610"/>
                          <a:pt x="3966634" y="1892923"/>
                        </a:cubicBezTo>
                        <a:cubicBezTo>
                          <a:pt x="3724980" y="1878236"/>
                          <a:pt x="3451650" y="1888418"/>
                          <a:pt x="3255178" y="1892923"/>
                        </a:cubicBezTo>
                        <a:cubicBezTo>
                          <a:pt x="3058706" y="1897428"/>
                          <a:pt x="2806812" y="1882847"/>
                          <a:pt x="2631093" y="1892923"/>
                        </a:cubicBezTo>
                        <a:cubicBezTo>
                          <a:pt x="2455375" y="1902999"/>
                          <a:pt x="2079254" y="1924466"/>
                          <a:pt x="1919637" y="1892923"/>
                        </a:cubicBezTo>
                        <a:cubicBezTo>
                          <a:pt x="1760020" y="1861380"/>
                          <a:pt x="1408103" y="1904386"/>
                          <a:pt x="1251866" y="1892923"/>
                        </a:cubicBezTo>
                        <a:cubicBezTo>
                          <a:pt x="1095629" y="1881460"/>
                          <a:pt x="858577" y="1880103"/>
                          <a:pt x="671468" y="1892923"/>
                        </a:cubicBezTo>
                        <a:cubicBezTo>
                          <a:pt x="484359" y="1905743"/>
                          <a:pt x="341077" y="1912387"/>
                          <a:pt x="91069" y="1892923"/>
                        </a:cubicBezTo>
                        <a:cubicBezTo>
                          <a:pt x="40802" y="1894263"/>
                          <a:pt x="3974" y="1848584"/>
                          <a:pt x="0" y="1801854"/>
                        </a:cubicBezTo>
                        <a:cubicBezTo>
                          <a:pt x="17074" y="1636219"/>
                          <a:pt x="-2733" y="1482542"/>
                          <a:pt x="0" y="1231592"/>
                        </a:cubicBezTo>
                        <a:cubicBezTo>
                          <a:pt x="2733" y="980642"/>
                          <a:pt x="-10213" y="870350"/>
                          <a:pt x="0" y="627115"/>
                        </a:cubicBezTo>
                        <a:cubicBezTo>
                          <a:pt x="10213" y="383880"/>
                          <a:pt x="-21618" y="299794"/>
                          <a:pt x="0" y="91069"/>
                        </a:cubicBezTo>
                        <a:close/>
                      </a:path>
                      <a:path w="4550730" h="1892923" stroke="0" extrusionOk="0">
                        <a:moveTo>
                          <a:pt x="0" y="91069"/>
                        </a:moveTo>
                        <a:cubicBezTo>
                          <a:pt x="-10382" y="34369"/>
                          <a:pt x="38989" y="669"/>
                          <a:pt x="91069" y="0"/>
                        </a:cubicBezTo>
                        <a:cubicBezTo>
                          <a:pt x="325738" y="-12574"/>
                          <a:pt x="556199" y="15576"/>
                          <a:pt x="802525" y="0"/>
                        </a:cubicBezTo>
                        <a:cubicBezTo>
                          <a:pt x="1048851" y="-15576"/>
                          <a:pt x="1221858" y="26884"/>
                          <a:pt x="1382924" y="0"/>
                        </a:cubicBezTo>
                        <a:cubicBezTo>
                          <a:pt x="1543990" y="-26884"/>
                          <a:pt x="1714110" y="-6393"/>
                          <a:pt x="1919637" y="0"/>
                        </a:cubicBezTo>
                        <a:cubicBezTo>
                          <a:pt x="2125164" y="6393"/>
                          <a:pt x="2278487" y="-24816"/>
                          <a:pt x="2587407" y="0"/>
                        </a:cubicBezTo>
                        <a:cubicBezTo>
                          <a:pt x="2896327" y="24816"/>
                          <a:pt x="2941468" y="-22687"/>
                          <a:pt x="3167806" y="0"/>
                        </a:cubicBezTo>
                        <a:cubicBezTo>
                          <a:pt x="3394144" y="22687"/>
                          <a:pt x="3557502" y="35231"/>
                          <a:pt x="3879262" y="0"/>
                        </a:cubicBezTo>
                        <a:cubicBezTo>
                          <a:pt x="4201022" y="-35231"/>
                          <a:pt x="4185863" y="-822"/>
                          <a:pt x="4459661" y="0"/>
                        </a:cubicBezTo>
                        <a:cubicBezTo>
                          <a:pt x="4505937" y="6650"/>
                          <a:pt x="4543464" y="32345"/>
                          <a:pt x="4550730" y="91069"/>
                        </a:cubicBezTo>
                        <a:cubicBezTo>
                          <a:pt x="4566929" y="350446"/>
                          <a:pt x="4540824" y="376137"/>
                          <a:pt x="4550730" y="627115"/>
                        </a:cubicBezTo>
                        <a:cubicBezTo>
                          <a:pt x="4560636" y="878093"/>
                          <a:pt x="4570746" y="1056998"/>
                          <a:pt x="4550730" y="1197377"/>
                        </a:cubicBezTo>
                        <a:cubicBezTo>
                          <a:pt x="4530714" y="1337756"/>
                          <a:pt x="4570817" y="1541648"/>
                          <a:pt x="4550730" y="1801854"/>
                        </a:cubicBezTo>
                        <a:cubicBezTo>
                          <a:pt x="4558658" y="1861861"/>
                          <a:pt x="4514445" y="1888993"/>
                          <a:pt x="4459661" y="1892923"/>
                        </a:cubicBezTo>
                        <a:cubicBezTo>
                          <a:pt x="4203967" y="1864303"/>
                          <a:pt x="4009421" y="1889407"/>
                          <a:pt x="3835576" y="1892923"/>
                        </a:cubicBezTo>
                        <a:cubicBezTo>
                          <a:pt x="3661731" y="1896439"/>
                          <a:pt x="3355420" y="1902385"/>
                          <a:pt x="3211492" y="1892923"/>
                        </a:cubicBezTo>
                        <a:cubicBezTo>
                          <a:pt x="3067564" y="1883461"/>
                          <a:pt x="2840219" y="1903645"/>
                          <a:pt x="2500035" y="1892923"/>
                        </a:cubicBezTo>
                        <a:cubicBezTo>
                          <a:pt x="2159851" y="1882201"/>
                          <a:pt x="2010133" y="1918698"/>
                          <a:pt x="1875951" y="1892923"/>
                        </a:cubicBezTo>
                        <a:cubicBezTo>
                          <a:pt x="1741769" y="1867148"/>
                          <a:pt x="1548397" y="1885184"/>
                          <a:pt x="1382924" y="1892923"/>
                        </a:cubicBezTo>
                        <a:cubicBezTo>
                          <a:pt x="1217451" y="1900662"/>
                          <a:pt x="994789" y="1895430"/>
                          <a:pt x="846211" y="1892923"/>
                        </a:cubicBezTo>
                        <a:cubicBezTo>
                          <a:pt x="697633" y="1890416"/>
                          <a:pt x="260078" y="1898171"/>
                          <a:pt x="91069" y="1892923"/>
                        </a:cubicBezTo>
                        <a:cubicBezTo>
                          <a:pt x="46561" y="1891698"/>
                          <a:pt x="198" y="1854034"/>
                          <a:pt x="0" y="1801854"/>
                        </a:cubicBezTo>
                        <a:cubicBezTo>
                          <a:pt x="11008" y="1684948"/>
                          <a:pt x="-9178" y="1442134"/>
                          <a:pt x="0" y="1265808"/>
                        </a:cubicBezTo>
                        <a:cubicBezTo>
                          <a:pt x="9178" y="1089482"/>
                          <a:pt x="-20848" y="979703"/>
                          <a:pt x="0" y="746870"/>
                        </a:cubicBezTo>
                        <a:cubicBezTo>
                          <a:pt x="20848" y="514037"/>
                          <a:pt x="-25383" y="257087"/>
                          <a:pt x="0" y="9106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32" name="矩形: 圓角 31">
            <a:extLst>
              <a:ext uri="{FF2B5EF4-FFF2-40B4-BE49-F238E27FC236}">
                <a16:creationId xmlns:a16="http://schemas.microsoft.com/office/drawing/2014/main" id="{DD34F50C-7A30-4970-9222-35EDC337586C}"/>
              </a:ext>
            </a:extLst>
          </p:cNvPr>
          <p:cNvSpPr/>
          <p:nvPr/>
        </p:nvSpPr>
        <p:spPr>
          <a:xfrm>
            <a:off x="4683751" y="2711439"/>
            <a:ext cx="2735238" cy="653942"/>
          </a:xfrm>
          <a:prstGeom prst="roundRect">
            <a:avLst>
              <a:gd name="adj" fmla="val 16468"/>
            </a:avLst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4" name="TextBox 2">
            <a:extLst>
              <a:ext uri="{FF2B5EF4-FFF2-40B4-BE49-F238E27FC236}">
                <a16:creationId xmlns:a16="http://schemas.microsoft.com/office/drawing/2014/main" id="{6750F171-F38D-4367-87D1-56C967CD23D7}"/>
              </a:ext>
            </a:extLst>
          </p:cNvPr>
          <p:cNvSpPr txBox="1"/>
          <p:nvPr/>
        </p:nvSpPr>
        <p:spPr>
          <a:xfrm>
            <a:off x="646012" y="4083205"/>
            <a:ext cx="4071478" cy="158793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altLang="zh-TW" b="1">
                <a:solidFill>
                  <a:srgbClr val="7030A0"/>
                </a:solidFill>
                <a:latin typeface="Arial"/>
                <a:ea typeface="微軟正黑體"/>
                <a:cs typeface="Arial"/>
              </a:rPr>
              <a:t>iSCSI &amp; </a:t>
            </a:r>
            <a:r>
              <a:rPr lang="en-US" altLang="zh-TW" b="1" err="1">
                <a:solidFill>
                  <a:srgbClr val="7030A0"/>
                </a:solidFill>
                <a:latin typeface="Arial"/>
                <a:ea typeface="微軟正黑體"/>
                <a:cs typeface="Arial"/>
              </a:rPr>
              <a:t>Fibre</a:t>
            </a:r>
            <a:r>
              <a:rPr lang="en-US" altLang="zh-TW" b="1">
                <a:solidFill>
                  <a:srgbClr val="7030A0"/>
                </a:solidFill>
                <a:latin typeface="Arial"/>
                <a:ea typeface="微軟正黑體"/>
                <a:cs typeface="Arial"/>
              </a:rPr>
              <a:t> Channel</a:t>
            </a:r>
            <a:endParaRPr lang="zh-CN" altLang="en-US" b="1">
              <a:solidFill>
                <a:srgbClr val="7030A0"/>
              </a:solidFill>
              <a:latin typeface="Arial"/>
              <a:ea typeface="微軟正黑體"/>
              <a:cs typeface="Arial"/>
            </a:endParaRPr>
          </a:p>
          <a:p>
            <a:pPr algn="ctr">
              <a:lnSpc>
                <a:spcPts val="3000"/>
              </a:lnSpc>
            </a:pPr>
            <a:r>
              <a:rPr lang="en-US" altLang="zh-TW" b="1">
                <a:solidFill>
                  <a:srgbClr val="7030A0"/>
                </a:solidFill>
                <a:latin typeface="Arial"/>
                <a:ea typeface="微軟正黑體"/>
                <a:cs typeface="Arial"/>
              </a:rPr>
              <a:t>management</a:t>
            </a:r>
          </a:p>
          <a:p>
            <a:pPr algn="ctr">
              <a:lnSpc>
                <a:spcPts val="3000"/>
              </a:lnSpc>
            </a:pPr>
            <a:r>
              <a:rPr lang="en-US">
                <a:latin typeface="Arial"/>
                <a:ea typeface="+mn-lt"/>
                <a:cs typeface="+mn-lt"/>
              </a:rPr>
              <a:t>Simple and fast creation </a:t>
            </a:r>
          </a:p>
          <a:p>
            <a:pPr algn="ctr">
              <a:lnSpc>
                <a:spcPts val="3000"/>
              </a:lnSpc>
            </a:pPr>
            <a:r>
              <a:rPr lang="en-US">
                <a:latin typeface="Arial"/>
                <a:ea typeface="+mn-lt"/>
                <a:cs typeface="+mn-lt"/>
              </a:rPr>
              <a:t>of a </a:t>
            </a:r>
            <a:r>
              <a:rPr lang="en-US" err="1">
                <a:latin typeface="Arial"/>
                <a:ea typeface="+mn-lt"/>
                <a:cs typeface="+mn-lt"/>
              </a:rPr>
              <a:t>Fibre</a:t>
            </a:r>
            <a:r>
              <a:rPr lang="en-US">
                <a:latin typeface="Arial"/>
                <a:ea typeface="+mn-lt"/>
                <a:cs typeface="+mn-lt"/>
              </a:rPr>
              <a:t> SAN environment</a:t>
            </a:r>
            <a:endParaRPr lang="en-US">
              <a:latin typeface="Arial"/>
              <a:cs typeface="Calibri"/>
            </a:endParaRPr>
          </a:p>
        </p:txBody>
      </p:sp>
      <p:pic>
        <p:nvPicPr>
          <p:cNvPr id="35" name="Picture 7">
            <a:extLst>
              <a:ext uri="{FF2B5EF4-FFF2-40B4-BE49-F238E27FC236}">
                <a16:creationId xmlns:a16="http://schemas.microsoft.com/office/drawing/2014/main" id="{974570E6-EA34-4D69-A26A-637642483F0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0275" y="2004394"/>
            <a:ext cx="1179260" cy="11710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9" name="TextBox 2">
            <a:extLst>
              <a:ext uri="{FF2B5EF4-FFF2-40B4-BE49-F238E27FC236}">
                <a16:creationId xmlns:a16="http://schemas.microsoft.com/office/drawing/2014/main" id="{A955FFB3-129D-49C5-8307-6899A34B9122}"/>
              </a:ext>
            </a:extLst>
          </p:cNvPr>
          <p:cNvSpPr txBox="1"/>
          <p:nvPr/>
        </p:nvSpPr>
        <p:spPr>
          <a:xfrm>
            <a:off x="7450200" y="4083205"/>
            <a:ext cx="4071478" cy="158761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ts val="3000"/>
              </a:lnSpc>
            </a:pPr>
            <a:r>
              <a:rPr lang="zh-TW" altLang="zh-TW" b="1">
                <a:solidFill>
                  <a:srgbClr val="7030A0"/>
                </a:solidFill>
                <a:latin typeface="Arial"/>
                <a:ea typeface="微軟正黑體"/>
                <a:cs typeface="Arial"/>
              </a:rPr>
              <a:t>Efficent Snapshot</a:t>
            </a:r>
            <a:endParaRPr lang="zh-TW" altLang="en-US" b="1">
              <a:solidFill>
                <a:srgbClr val="7030A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algn="ctr">
              <a:lnSpc>
                <a:spcPts val="3000"/>
              </a:lnSpc>
            </a:pPr>
            <a:r>
              <a:rPr lang="zh-TW" altLang="en-US">
                <a:latin typeface="Arial"/>
                <a:ea typeface="微軟正黑體"/>
                <a:cs typeface="Arial"/>
              </a:rPr>
              <a:t>Snapshot manegemnet</a:t>
            </a:r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algn="ctr">
              <a:lnSpc>
                <a:spcPts val="3000"/>
              </a:lnSpc>
            </a:pPr>
            <a:r>
              <a:rPr lang="zh-TW">
                <a:latin typeface="Arial"/>
                <a:ea typeface="+mn-lt"/>
                <a:cs typeface="+mn-lt"/>
              </a:rPr>
              <a:t>Near-limitless,</a:t>
            </a:r>
            <a:endParaRPr lang="zh-TW" altLang="en-US">
              <a:latin typeface="Arial"/>
              <a:ea typeface="新細明體" panose="02020500000000000000" pitchFamily="18" charset="-120"/>
              <a:cs typeface="Arial"/>
            </a:endParaRPr>
          </a:p>
          <a:p>
            <a:pPr algn="ctr">
              <a:lnSpc>
                <a:spcPts val="3000"/>
              </a:lnSpc>
            </a:pPr>
            <a:r>
              <a:rPr lang="zh-TW" altLang="en-US">
                <a:latin typeface="Arial"/>
                <a:ea typeface="+mn-lt"/>
                <a:cs typeface="+mn-lt"/>
              </a:rPr>
              <a:t> </a:t>
            </a:r>
            <a:r>
              <a:rPr lang="zh-TW">
                <a:latin typeface="Arial"/>
                <a:ea typeface="+mn-lt"/>
                <a:cs typeface="+mn-lt"/>
              </a:rPr>
              <a:t>instant snapshots</a:t>
            </a:r>
            <a:endParaRPr lang="zh-TW">
              <a:latin typeface="Arial"/>
              <a:ea typeface="新細明體"/>
              <a:cs typeface="Arial"/>
            </a:endParaRPr>
          </a:p>
        </p:txBody>
      </p:sp>
      <p:sp>
        <p:nvSpPr>
          <p:cNvPr id="44" name="TextBox 2">
            <a:extLst>
              <a:ext uri="{FF2B5EF4-FFF2-40B4-BE49-F238E27FC236}">
                <a16:creationId xmlns:a16="http://schemas.microsoft.com/office/drawing/2014/main" id="{6ABBED0B-ED78-466C-BF32-B19BD48165D8}"/>
              </a:ext>
            </a:extLst>
          </p:cNvPr>
          <p:cNvSpPr txBox="1"/>
          <p:nvPr/>
        </p:nvSpPr>
        <p:spPr>
          <a:xfrm>
            <a:off x="3987404" y="4083205"/>
            <a:ext cx="4071478" cy="235705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altLang="zh-TW" b="1">
                <a:solidFill>
                  <a:srgbClr val="7030A0"/>
                </a:solidFill>
                <a:latin typeface="Arial"/>
                <a:ea typeface="+mn-lt"/>
                <a:cs typeface="+mn-lt"/>
              </a:rPr>
              <a:t>ZFS h</a:t>
            </a:r>
            <a:r>
              <a:rPr lang="zh-TW" b="1">
                <a:solidFill>
                  <a:srgbClr val="7030A0"/>
                </a:solidFill>
                <a:latin typeface="Arial"/>
                <a:ea typeface="+mn-lt"/>
                <a:cs typeface="+mn-lt"/>
              </a:rPr>
              <a:t>igh performance </a:t>
            </a:r>
            <a:endParaRPr lang="en-US" b="1">
              <a:solidFill>
                <a:srgbClr val="7030A0"/>
              </a:solidFill>
              <a:latin typeface="Arial"/>
              <a:ea typeface="+mn-lt"/>
              <a:cs typeface="+mn-lt"/>
            </a:endParaRPr>
          </a:p>
          <a:p>
            <a:pPr algn="ctr">
              <a:lnSpc>
                <a:spcPts val="3000"/>
              </a:lnSpc>
            </a:pPr>
            <a:r>
              <a:rPr lang="zh-TW" altLang="en-US" b="1">
                <a:solidFill>
                  <a:srgbClr val="7030A0"/>
                </a:solidFill>
                <a:latin typeface="Arial"/>
                <a:ea typeface="+mn-lt"/>
                <a:cs typeface="+mn-lt"/>
              </a:rPr>
              <a:t> </a:t>
            </a:r>
            <a:r>
              <a:rPr lang="zh-TW" b="1">
                <a:solidFill>
                  <a:srgbClr val="7030A0"/>
                </a:solidFill>
                <a:latin typeface="Arial"/>
                <a:ea typeface="+mn-lt"/>
                <a:cs typeface="+mn-lt"/>
              </a:rPr>
              <a:t>high reliability</a:t>
            </a:r>
            <a:r>
              <a:rPr lang="zh-TW">
                <a:solidFill>
                  <a:srgbClr val="7030A0"/>
                </a:solidFill>
                <a:latin typeface="Arial"/>
                <a:ea typeface="+mn-lt"/>
                <a:cs typeface="+mn-lt"/>
              </a:rPr>
              <a:t> </a:t>
            </a:r>
            <a:endParaRPr lang="en-US">
              <a:solidFill>
                <a:srgbClr val="7030A0"/>
              </a:solidFill>
              <a:latin typeface="Arial"/>
              <a:cs typeface="Calibri"/>
            </a:endParaRPr>
          </a:p>
          <a:p>
            <a:pPr algn="ctr">
              <a:lnSpc>
                <a:spcPts val="3000"/>
              </a:lnSpc>
            </a:pPr>
            <a:r>
              <a:rPr lang="en-US" altLang="zh-TW">
                <a:latin typeface="Arial"/>
                <a:ea typeface="+mn-lt"/>
                <a:cs typeface="+mn-lt"/>
              </a:rPr>
              <a:t>I</a:t>
            </a:r>
            <a:r>
              <a:rPr lang="zh-TW">
                <a:latin typeface="Arial"/>
                <a:ea typeface="+mn-lt"/>
                <a:cs typeface="+mn-lt"/>
              </a:rPr>
              <a:t>nline data deduplication,</a:t>
            </a:r>
            <a:r>
              <a:rPr lang="zh-TW" altLang="en-US">
                <a:latin typeface="Arial"/>
                <a:ea typeface="+mn-lt"/>
                <a:cs typeface="+mn-lt"/>
              </a:rPr>
              <a:t> </a:t>
            </a:r>
            <a:endParaRPr lang="en-US" altLang="zh-TW">
              <a:latin typeface="Arial"/>
              <a:ea typeface="+mn-lt"/>
              <a:cs typeface="+mn-lt"/>
            </a:endParaRPr>
          </a:p>
          <a:p>
            <a:pPr algn="ctr">
              <a:lnSpc>
                <a:spcPts val="3000"/>
              </a:lnSpc>
            </a:pPr>
            <a:r>
              <a:rPr lang="zh-TW">
                <a:latin typeface="Arial"/>
                <a:ea typeface="+mn-lt"/>
                <a:cs typeface="+mn-lt"/>
              </a:rPr>
              <a:t>compression, compaction</a:t>
            </a:r>
            <a:endParaRPr lang="en-US">
              <a:latin typeface="Arial"/>
              <a:cs typeface="Calibri"/>
            </a:endParaRPr>
          </a:p>
          <a:p>
            <a:pPr algn="ctr">
              <a:lnSpc>
                <a:spcPts val="3000"/>
              </a:lnSpc>
            </a:pPr>
            <a:r>
              <a:rPr lang="en-US" altLang="zh-TW">
                <a:latin typeface="Arial"/>
                <a:ea typeface="+mn-lt"/>
                <a:cs typeface="+mn-lt"/>
              </a:rPr>
              <a:t>D</a:t>
            </a:r>
            <a:r>
              <a:rPr lang="zh-TW">
                <a:latin typeface="Arial"/>
                <a:ea typeface="+mn-lt"/>
                <a:cs typeface="+mn-lt"/>
              </a:rPr>
              <a:t>ata integrity and reliability</a:t>
            </a:r>
            <a:endParaRPr lang="en-US">
              <a:latin typeface="Arial"/>
              <a:cs typeface="Arial"/>
            </a:endParaRPr>
          </a:p>
          <a:p>
            <a:pPr algn="ctr">
              <a:lnSpc>
                <a:spcPts val="3000"/>
              </a:lnSpc>
            </a:pPr>
            <a:endParaRPr lang="zh-TW" altLang="zh-TW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46" name="Picture 5">
            <a:extLst>
              <a:ext uri="{FF2B5EF4-FFF2-40B4-BE49-F238E27FC236}">
                <a16:creationId xmlns:a16="http://schemas.microsoft.com/office/drawing/2014/main" id="{6E207DFD-6D9C-47F8-970B-9E8D7D99CF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45818" y="1627723"/>
            <a:ext cx="1680243" cy="168024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圖片 4" descr="一張含有 畫畫, 盤 的圖片&#10;&#10;自動產生的描述">
            <a:extLst>
              <a:ext uri="{FF2B5EF4-FFF2-40B4-BE49-F238E27FC236}">
                <a16:creationId xmlns:a16="http://schemas.microsoft.com/office/drawing/2014/main" id="{01BB18BF-52DE-4147-945D-89F177A1559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8725" y="2319239"/>
            <a:ext cx="2223791" cy="653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4640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矩形: 圓角 88">
            <a:extLst>
              <a:ext uri="{FF2B5EF4-FFF2-40B4-BE49-F238E27FC236}">
                <a16:creationId xmlns:a16="http://schemas.microsoft.com/office/drawing/2014/main" id="{2C881A5D-9A8D-4B18-9A0C-E41E1BE74D8F}"/>
              </a:ext>
            </a:extLst>
          </p:cNvPr>
          <p:cNvSpPr/>
          <p:nvPr/>
        </p:nvSpPr>
        <p:spPr>
          <a:xfrm>
            <a:off x="782023" y="5168389"/>
            <a:ext cx="3969824" cy="663559"/>
          </a:xfrm>
          <a:prstGeom prst="roundRect">
            <a:avLst>
              <a:gd name="adj" fmla="val 16028"/>
            </a:avLst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altLang="zh-TW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軟正黑體"/>
                <a:cs typeface="Arial"/>
              </a:rPr>
              <a:t>SAN Storage</a:t>
            </a:r>
            <a:endParaRPr lang="zh-TW" altLang="en-US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微軟正黑體"/>
              <a:cs typeface="Arial"/>
            </a:endParaRPr>
          </a:p>
        </p:txBody>
      </p:sp>
      <p:sp>
        <p:nvSpPr>
          <p:cNvPr id="88" name="矩形: 圓角 87">
            <a:extLst>
              <a:ext uri="{FF2B5EF4-FFF2-40B4-BE49-F238E27FC236}">
                <a16:creationId xmlns:a16="http://schemas.microsoft.com/office/drawing/2014/main" id="{5BBDA18F-06A5-4BB3-BF89-B17B6EDBEC0B}"/>
              </a:ext>
            </a:extLst>
          </p:cNvPr>
          <p:cNvSpPr/>
          <p:nvPr/>
        </p:nvSpPr>
        <p:spPr>
          <a:xfrm>
            <a:off x="5894701" y="1892330"/>
            <a:ext cx="1725535" cy="663559"/>
          </a:xfrm>
          <a:prstGeom prst="roundRect">
            <a:avLst>
              <a:gd name="adj" fmla="val 16028"/>
            </a:avLst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zh-TW" alt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軟正黑體"/>
                <a:cs typeface="Arial"/>
              </a:rPr>
              <a:t>Developer Workstation</a:t>
            </a:r>
            <a:endParaRPr lang="en-US" altLang="zh-TW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86" name="矩形: 圓角 85">
            <a:extLst>
              <a:ext uri="{FF2B5EF4-FFF2-40B4-BE49-F238E27FC236}">
                <a16:creationId xmlns:a16="http://schemas.microsoft.com/office/drawing/2014/main" id="{6B8F03AD-564D-41A8-B140-4F929BC130EA}"/>
              </a:ext>
            </a:extLst>
          </p:cNvPr>
          <p:cNvSpPr/>
          <p:nvPr/>
        </p:nvSpPr>
        <p:spPr>
          <a:xfrm>
            <a:off x="5925284" y="3218490"/>
            <a:ext cx="2294854" cy="1097035"/>
          </a:xfrm>
          <a:prstGeom prst="roundRect">
            <a:avLst>
              <a:gd name="adj" fmla="val 16028"/>
            </a:avLst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altLang="zh-TW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QNAP NAS</a:t>
            </a:r>
          </a:p>
        </p:txBody>
      </p:sp>
      <p:sp>
        <p:nvSpPr>
          <p:cNvPr id="50" name="矩形: 圓角 49">
            <a:extLst>
              <a:ext uri="{FF2B5EF4-FFF2-40B4-BE49-F238E27FC236}">
                <a16:creationId xmlns:a16="http://schemas.microsoft.com/office/drawing/2014/main" id="{8E5F83E1-5124-4387-93B9-7C51FD140743}"/>
              </a:ext>
            </a:extLst>
          </p:cNvPr>
          <p:cNvSpPr/>
          <p:nvPr/>
        </p:nvSpPr>
        <p:spPr>
          <a:xfrm>
            <a:off x="9562574" y="1944064"/>
            <a:ext cx="1390076" cy="777993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7B540FFC-3DB2-48CE-9715-1C6B6C725D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9375" y="529049"/>
            <a:ext cx="12338462" cy="978322"/>
          </a:xfrm>
        </p:spPr>
        <p:txBody>
          <a:bodyPr>
            <a:noAutofit/>
          </a:bodyPr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00"/>
            <a:r>
              <a:rPr lang="it-IT" sz="42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Enterprise Fibre Channel SAN for CDM Application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圖形 4">
            <a:extLst>
              <a:ext uri="{FF2B5EF4-FFF2-40B4-BE49-F238E27FC236}">
                <a16:creationId xmlns:a16="http://schemas.microsoft.com/office/drawing/2014/main" id="{CA1532E8-7D8A-4E23-BC0A-6B650F1387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368356" y="3160454"/>
            <a:ext cx="2758604" cy="1684566"/>
          </a:xfrm>
          <a:prstGeom prst="rect">
            <a:avLst/>
          </a:prstGeom>
        </p:spPr>
      </p:pic>
      <p:sp>
        <p:nvSpPr>
          <p:cNvPr id="40" name="文字方塊 5">
            <a:extLst>
              <a:ext uri="{FF2B5EF4-FFF2-40B4-BE49-F238E27FC236}">
                <a16:creationId xmlns:a16="http://schemas.microsoft.com/office/drawing/2014/main" id="{89F2D3BD-5523-45D3-8E7A-139E7ACE6A90}"/>
              </a:ext>
            </a:extLst>
          </p:cNvPr>
          <p:cNvSpPr txBox="1"/>
          <p:nvPr/>
        </p:nvSpPr>
        <p:spPr>
          <a:xfrm>
            <a:off x="1723809" y="3629082"/>
            <a:ext cx="2041092" cy="95410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2800" b="1">
                <a:solidFill>
                  <a:srgbClr val="0070C0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SAN Fabric</a:t>
            </a:r>
          </a:p>
        </p:txBody>
      </p:sp>
      <p:cxnSp>
        <p:nvCxnSpPr>
          <p:cNvPr id="41" name="直線單箭頭接點 9">
            <a:extLst>
              <a:ext uri="{FF2B5EF4-FFF2-40B4-BE49-F238E27FC236}">
                <a16:creationId xmlns:a16="http://schemas.microsoft.com/office/drawing/2014/main" id="{A4287073-A577-4FA1-A305-AF2F7F1901D7}"/>
              </a:ext>
            </a:extLst>
          </p:cNvPr>
          <p:cNvCxnSpPr>
            <a:cxnSpLocks/>
          </p:cNvCxnSpPr>
          <p:nvPr/>
        </p:nvCxnSpPr>
        <p:spPr>
          <a:xfrm>
            <a:off x="1669680" y="2958066"/>
            <a:ext cx="0" cy="618675"/>
          </a:xfrm>
          <a:prstGeom prst="straightConnector1">
            <a:avLst/>
          </a:prstGeom>
          <a:ln w="57150"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單箭頭接點 46">
            <a:extLst>
              <a:ext uri="{FF2B5EF4-FFF2-40B4-BE49-F238E27FC236}">
                <a16:creationId xmlns:a16="http://schemas.microsoft.com/office/drawing/2014/main" id="{171EDC53-D13B-4E04-8B29-A565EEE3C319}"/>
              </a:ext>
            </a:extLst>
          </p:cNvPr>
          <p:cNvCxnSpPr>
            <a:cxnSpLocks/>
          </p:cNvCxnSpPr>
          <p:nvPr/>
        </p:nvCxnSpPr>
        <p:spPr>
          <a:xfrm>
            <a:off x="3854805" y="2958066"/>
            <a:ext cx="0" cy="618675"/>
          </a:xfrm>
          <a:prstGeom prst="straightConnector1">
            <a:avLst/>
          </a:prstGeom>
          <a:ln w="57150"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單箭頭接點 48">
            <a:extLst>
              <a:ext uri="{FF2B5EF4-FFF2-40B4-BE49-F238E27FC236}">
                <a16:creationId xmlns:a16="http://schemas.microsoft.com/office/drawing/2014/main" id="{F6B2C453-5BE8-4D45-ABA6-8A98907BC1BE}"/>
              </a:ext>
            </a:extLst>
          </p:cNvPr>
          <p:cNvCxnSpPr>
            <a:cxnSpLocks/>
          </p:cNvCxnSpPr>
          <p:nvPr/>
        </p:nvCxnSpPr>
        <p:spPr>
          <a:xfrm>
            <a:off x="2254605" y="4692993"/>
            <a:ext cx="0" cy="618675"/>
          </a:xfrm>
          <a:prstGeom prst="straightConnector1">
            <a:avLst/>
          </a:prstGeom>
          <a:ln w="57150"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矩形 50">
            <a:extLst>
              <a:ext uri="{FF2B5EF4-FFF2-40B4-BE49-F238E27FC236}">
                <a16:creationId xmlns:a16="http://schemas.microsoft.com/office/drawing/2014/main" id="{7079F58D-9C1C-41C4-BBF1-C8D8404ADF84}"/>
              </a:ext>
            </a:extLst>
          </p:cNvPr>
          <p:cNvSpPr/>
          <p:nvPr/>
        </p:nvSpPr>
        <p:spPr>
          <a:xfrm>
            <a:off x="1251491" y="5731812"/>
            <a:ext cx="759175" cy="551987"/>
          </a:xfrm>
          <a:prstGeom prst="rect">
            <a:avLst/>
          </a:prstGeom>
          <a:blipFill dpi="0"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600"/>
              </a:lnSpc>
            </a:pPr>
            <a:r>
              <a:rPr lang="en-US" altLang="zh-TW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LUN</a:t>
            </a:r>
          </a:p>
        </p:txBody>
      </p:sp>
      <p:sp>
        <p:nvSpPr>
          <p:cNvPr id="55" name="矩形 51">
            <a:extLst>
              <a:ext uri="{FF2B5EF4-FFF2-40B4-BE49-F238E27FC236}">
                <a16:creationId xmlns:a16="http://schemas.microsoft.com/office/drawing/2014/main" id="{B75B65A1-8B3B-4AB2-A0E6-92B3E864CFE9}"/>
              </a:ext>
            </a:extLst>
          </p:cNvPr>
          <p:cNvSpPr/>
          <p:nvPr/>
        </p:nvSpPr>
        <p:spPr>
          <a:xfrm>
            <a:off x="2438455" y="5731812"/>
            <a:ext cx="759175" cy="551987"/>
          </a:xfrm>
          <a:prstGeom prst="rect">
            <a:avLst/>
          </a:prstGeom>
          <a:blipFill dpi="0"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600"/>
              </a:lnSpc>
            </a:pPr>
            <a:r>
              <a:rPr lang="en-US" altLang="zh-TW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LUN</a:t>
            </a:r>
          </a:p>
        </p:txBody>
      </p:sp>
      <p:sp>
        <p:nvSpPr>
          <p:cNvPr id="56" name="矩形 52">
            <a:extLst>
              <a:ext uri="{FF2B5EF4-FFF2-40B4-BE49-F238E27FC236}">
                <a16:creationId xmlns:a16="http://schemas.microsoft.com/office/drawing/2014/main" id="{B60221A4-4765-4FF9-87D7-38A2F042DCE4}"/>
              </a:ext>
            </a:extLst>
          </p:cNvPr>
          <p:cNvSpPr/>
          <p:nvPr/>
        </p:nvSpPr>
        <p:spPr>
          <a:xfrm>
            <a:off x="3625418" y="5731812"/>
            <a:ext cx="759175" cy="551987"/>
          </a:xfrm>
          <a:prstGeom prst="rect">
            <a:avLst/>
          </a:prstGeom>
          <a:blipFill dpi="0"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600"/>
              </a:lnSpc>
            </a:pPr>
            <a:r>
              <a:rPr lang="en-US" altLang="zh-TW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LUN</a:t>
            </a:r>
          </a:p>
        </p:txBody>
      </p:sp>
      <p:sp>
        <p:nvSpPr>
          <p:cNvPr id="58" name="矩形 60">
            <a:extLst>
              <a:ext uri="{FF2B5EF4-FFF2-40B4-BE49-F238E27FC236}">
                <a16:creationId xmlns:a16="http://schemas.microsoft.com/office/drawing/2014/main" id="{12A9CC81-1BC7-446F-B82D-09584DADD77D}"/>
              </a:ext>
            </a:extLst>
          </p:cNvPr>
          <p:cNvSpPr/>
          <p:nvPr/>
        </p:nvSpPr>
        <p:spPr>
          <a:xfrm>
            <a:off x="6084498" y="4242086"/>
            <a:ext cx="759175" cy="551987"/>
          </a:xfrm>
          <a:prstGeom prst="rect">
            <a:avLst/>
          </a:prstGeom>
          <a:blipFill dpi="0"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600"/>
              </a:lnSpc>
            </a:pPr>
            <a:r>
              <a:rPr lang="en-US" altLang="zh-TW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LUN</a:t>
            </a:r>
          </a:p>
        </p:txBody>
      </p:sp>
      <p:sp>
        <p:nvSpPr>
          <p:cNvPr id="60" name="矩形 62">
            <a:extLst>
              <a:ext uri="{FF2B5EF4-FFF2-40B4-BE49-F238E27FC236}">
                <a16:creationId xmlns:a16="http://schemas.microsoft.com/office/drawing/2014/main" id="{A754DDF1-45F0-4430-9707-D43BA05C6D8B}"/>
              </a:ext>
            </a:extLst>
          </p:cNvPr>
          <p:cNvSpPr/>
          <p:nvPr/>
        </p:nvSpPr>
        <p:spPr>
          <a:xfrm>
            <a:off x="7308803" y="4242086"/>
            <a:ext cx="759175" cy="551987"/>
          </a:xfrm>
          <a:prstGeom prst="rect">
            <a:avLst/>
          </a:prstGeom>
          <a:blipFill dpi="0"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600"/>
              </a:lnSpc>
            </a:pPr>
            <a:r>
              <a:rPr lang="en-US" altLang="zh-TW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LUN</a:t>
            </a:r>
          </a:p>
        </p:txBody>
      </p:sp>
      <p:cxnSp>
        <p:nvCxnSpPr>
          <p:cNvPr id="62" name="直線單箭頭接點 63">
            <a:extLst>
              <a:ext uri="{FF2B5EF4-FFF2-40B4-BE49-F238E27FC236}">
                <a16:creationId xmlns:a16="http://schemas.microsoft.com/office/drawing/2014/main" id="{AE2AC8B4-AB34-4342-A46A-B9712820038A}"/>
              </a:ext>
            </a:extLst>
          </p:cNvPr>
          <p:cNvCxnSpPr>
            <a:cxnSpLocks/>
          </p:cNvCxnSpPr>
          <p:nvPr/>
        </p:nvCxnSpPr>
        <p:spPr>
          <a:xfrm flipH="1" flipV="1">
            <a:off x="3866096" y="3926697"/>
            <a:ext cx="1882987" cy="16932"/>
          </a:xfrm>
          <a:prstGeom prst="straightConnector1">
            <a:avLst/>
          </a:prstGeom>
          <a:ln w="57150"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直線單箭頭接點 76">
            <a:extLst>
              <a:ext uri="{FF2B5EF4-FFF2-40B4-BE49-F238E27FC236}">
                <a16:creationId xmlns:a16="http://schemas.microsoft.com/office/drawing/2014/main" id="{56023BAF-45EA-4A92-A5B6-DF9D8CE647BE}"/>
              </a:ext>
            </a:extLst>
          </p:cNvPr>
          <p:cNvCxnSpPr>
            <a:cxnSpLocks/>
          </p:cNvCxnSpPr>
          <p:nvPr/>
        </p:nvCxnSpPr>
        <p:spPr>
          <a:xfrm>
            <a:off x="6694184" y="2577792"/>
            <a:ext cx="0" cy="618675"/>
          </a:xfrm>
          <a:prstGeom prst="straightConnector1">
            <a:avLst/>
          </a:prstGeom>
          <a:ln w="76200">
            <a:solidFill>
              <a:srgbClr val="0070C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直線單箭頭接點 77">
            <a:extLst>
              <a:ext uri="{FF2B5EF4-FFF2-40B4-BE49-F238E27FC236}">
                <a16:creationId xmlns:a16="http://schemas.microsoft.com/office/drawing/2014/main" id="{10D61841-5A38-4495-818F-6E2A6A560123}"/>
              </a:ext>
            </a:extLst>
          </p:cNvPr>
          <p:cNvCxnSpPr>
            <a:cxnSpLocks/>
            <a:stCxn id="87" idx="1"/>
            <a:endCxn id="86" idx="3"/>
          </p:cNvCxnSpPr>
          <p:nvPr/>
        </p:nvCxnSpPr>
        <p:spPr>
          <a:xfrm flipH="1">
            <a:off x="8220138" y="3767008"/>
            <a:ext cx="902055" cy="0"/>
          </a:xfrm>
          <a:prstGeom prst="straightConnector1">
            <a:avLst/>
          </a:prstGeom>
          <a:ln w="76200">
            <a:solidFill>
              <a:srgbClr val="0070C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文字方塊 79">
            <a:extLst>
              <a:ext uri="{FF2B5EF4-FFF2-40B4-BE49-F238E27FC236}">
                <a16:creationId xmlns:a16="http://schemas.microsoft.com/office/drawing/2014/main" id="{3FA2B7B4-E407-45D4-B434-6C19567F707B}"/>
              </a:ext>
            </a:extLst>
          </p:cNvPr>
          <p:cNvSpPr txBox="1"/>
          <p:nvPr/>
        </p:nvSpPr>
        <p:spPr>
          <a:xfrm>
            <a:off x="9284881" y="4434382"/>
            <a:ext cx="1958147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sz="1600">
                <a:ea typeface="+mn-lt"/>
                <a:cs typeface="+mn-lt"/>
              </a:rPr>
              <a:t>Snapshot Replica for offsite backup</a:t>
            </a:r>
            <a:endParaRPr lang="en-US" altLang="zh-TW"/>
          </a:p>
        </p:txBody>
      </p:sp>
      <p:sp>
        <p:nvSpPr>
          <p:cNvPr id="74" name="文字方塊 82">
            <a:extLst>
              <a:ext uri="{FF2B5EF4-FFF2-40B4-BE49-F238E27FC236}">
                <a16:creationId xmlns:a16="http://schemas.microsoft.com/office/drawing/2014/main" id="{81B1D3FF-F686-4775-BA88-A4DCC4FB24AB}"/>
              </a:ext>
            </a:extLst>
          </p:cNvPr>
          <p:cNvSpPr txBox="1"/>
          <p:nvPr/>
        </p:nvSpPr>
        <p:spPr>
          <a:xfrm>
            <a:off x="7633641" y="1944064"/>
            <a:ext cx="1941807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sz="1600">
                <a:ea typeface="+mn-lt"/>
                <a:cs typeface="+mn-lt"/>
              </a:rPr>
              <a:t>access data </a:t>
            </a:r>
            <a:r>
              <a:rPr lang="en-US" altLang="zh-TW" sz="1600">
                <a:ea typeface="+mn-lt"/>
                <a:cs typeface="+mn-lt"/>
              </a:rPr>
              <a:t>via</a:t>
            </a:r>
            <a:r>
              <a:rPr lang="zh-TW" altLang="en-US" sz="1600">
                <a:ea typeface="+mn-lt"/>
                <a:cs typeface="+mn-lt"/>
              </a:rPr>
              <a:t> </a:t>
            </a:r>
            <a:r>
              <a:rPr lang="en-US" altLang="zh-TW" sz="1600" err="1">
                <a:ea typeface="+mn-lt"/>
                <a:cs typeface="+mn-lt"/>
              </a:rPr>
              <a:t>i</a:t>
            </a:r>
            <a:r>
              <a:rPr lang="zh-TW" sz="1600">
                <a:ea typeface="+mn-lt"/>
                <a:cs typeface="+mn-lt"/>
              </a:rPr>
              <a:t>SCSI</a:t>
            </a:r>
            <a:endParaRPr lang="en-US" altLang="zh-TW"/>
          </a:p>
        </p:txBody>
      </p:sp>
      <p:cxnSp>
        <p:nvCxnSpPr>
          <p:cNvPr id="44" name="直線單箭頭接點 84">
            <a:extLst>
              <a:ext uri="{FF2B5EF4-FFF2-40B4-BE49-F238E27FC236}">
                <a16:creationId xmlns:a16="http://schemas.microsoft.com/office/drawing/2014/main" id="{BFFD41F3-53FB-4075-814C-2BD58346D1B0}"/>
              </a:ext>
            </a:extLst>
          </p:cNvPr>
          <p:cNvCxnSpPr>
            <a:cxnSpLocks/>
          </p:cNvCxnSpPr>
          <p:nvPr/>
        </p:nvCxnSpPr>
        <p:spPr>
          <a:xfrm flipH="1">
            <a:off x="9695764" y="2160597"/>
            <a:ext cx="668395" cy="0"/>
          </a:xfrm>
          <a:prstGeom prst="straightConnector1">
            <a:avLst/>
          </a:prstGeom>
          <a:ln w="38100">
            <a:solidFill>
              <a:srgbClr val="FF7127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單箭頭接點 85">
            <a:extLst>
              <a:ext uri="{FF2B5EF4-FFF2-40B4-BE49-F238E27FC236}">
                <a16:creationId xmlns:a16="http://schemas.microsoft.com/office/drawing/2014/main" id="{09FFADC4-973E-4E98-8DF4-0A819ADD50B4}"/>
              </a:ext>
            </a:extLst>
          </p:cNvPr>
          <p:cNvCxnSpPr>
            <a:cxnSpLocks/>
          </p:cNvCxnSpPr>
          <p:nvPr/>
        </p:nvCxnSpPr>
        <p:spPr>
          <a:xfrm flipH="1">
            <a:off x="9695764" y="2473865"/>
            <a:ext cx="668395" cy="0"/>
          </a:xfrm>
          <a:prstGeom prst="straightConnector1">
            <a:avLst/>
          </a:prstGeom>
          <a:ln w="38100">
            <a:solidFill>
              <a:srgbClr val="0070C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文字方塊 89">
            <a:extLst>
              <a:ext uri="{FF2B5EF4-FFF2-40B4-BE49-F238E27FC236}">
                <a16:creationId xmlns:a16="http://schemas.microsoft.com/office/drawing/2014/main" id="{83960337-BC32-4FFB-83D7-5BB9360D306E}"/>
              </a:ext>
            </a:extLst>
          </p:cNvPr>
          <p:cNvSpPr txBox="1"/>
          <p:nvPr/>
        </p:nvSpPr>
        <p:spPr>
          <a:xfrm>
            <a:off x="10305563" y="2022097"/>
            <a:ext cx="4571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600">
                <a:latin typeface="Arial" panose="020B0604020202020204" pitchFamily="34" charset="0"/>
                <a:cs typeface="Arial" panose="020B0604020202020204" pitchFamily="34" charset="0"/>
              </a:rPr>
              <a:t>FC</a:t>
            </a:r>
            <a:endParaRPr lang="zh-TW" alt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文字方塊 90">
            <a:extLst>
              <a:ext uri="{FF2B5EF4-FFF2-40B4-BE49-F238E27FC236}">
                <a16:creationId xmlns:a16="http://schemas.microsoft.com/office/drawing/2014/main" id="{284F8517-7056-4851-BFB6-0861518005C5}"/>
              </a:ext>
            </a:extLst>
          </p:cNvPr>
          <p:cNvSpPr txBox="1"/>
          <p:nvPr/>
        </p:nvSpPr>
        <p:spPr>
          <a:xfrm>
            <a:off x="10321327" y="2312273"/>
            <a:ext cx="5822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600">
                <a:latin typeface="Arial" panose="020B0604020202020204" pitchFamily="34" charset="0"/>
                <a:cs typeface="Arial" panose="020B0604020202020204" pitchFamily="34" charset="0"/>
              </a:rPr>
              <a:t>LAN</a:t>
            </a:r>
            <a:endParaRPr lang="zh-TW" alt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9" name="直線單箭頭接點 48">
            <a:extLst>
              <a:ext uri="{FF2B5EF4-FFF2-40B4-BE49-F238E27FC236}">
                <a16:creationId xmlns:a16="http://schemas.microsoft.com/office/drawing/2014/main" id="{FE6DF40D-6F0D-4C46-B578-8BD583BDC246}"/>
              </a:ext>
            </a:extLst>
          </p:cNvPr>
          <p:cNvCxnSpPr>
            <a:cxnSpLocks/>
          </p:cNvCxnSpPr>
          <p:nvPr/>
        </p:nvCxnSpPr>
        <p:spPr>
          <a:xfrm>
            <a:off x="3469794" y="4692993"/>
            <a:ext cx="0" cy="618675"/>
          </a:xfrm>
          <a:prstGeom prst="straightConnector1">
            <a:avLst/>
          </a:prstGeom>
          <a:ln w="57150"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nip Single Corner Rectangle 7">
            <a:extLst>
              <a:ext uri="{FF2B5EF4-FFF2-40B4-BE49-F238E27FC236}">
                <a16:creationId xmlns:a16="http://schemas.microsoft.com/office/drawing/2014/main" id="{F6B95BBB-AE40-B84E-935A-C537AB2C443C}"/>
              </a:ext>
            </a:extLst>
          </p:cNvPr>
          <p:cNvSpPr/>
          <p:nvPr/>
        </p:nvSpPr>
        <p:spPr>
          <a:xfrm>
            <a:off x="4000394" y="5382108"/>
            <a:ext cx="653058" cy="404998"/>
          </a:xfrm>
          <a:prstGeom prst="snip1Rect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cs typeface="Arial" panose="020B0604020202020204" pitchFamily="34" charset="0"/>
              </a:rPr>
              <a:t>DB</a:t>
            </a:r>
          </a:p>
        </p:txBody>
      </p:sp>
      <p:sp>
        <p:nvSpPr>
          <p:cNvPr id="53" name="Snip Single Corner Rectangle 7">
            <a:extLst>
              <a:ext uri="{FF2B5EF4-FFF2-40B4-BE49-F238E27FC236}">
                <a16:creationId xmlns:a16="http://schemas.microsoft.com/office/drawing/2014/main" id="{A9850A44-5975-47A0-B51A-755D58FFE44D}"/>
              </a:ext>
            </a:extLst>
          </p:cNvPr>
          <p:cNvSpPr/>
          <p:nvPr/>
        </p:nvSpPr>
        <p:spPr>
          <a:xfrm>
            <a:off x="5972371" y="3916478"/>
            <a:ext cx="653058" cy="404998"/>
          </a:xfrm>
          <a:prstGeom prst="snip1Rect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cs typeface="Arial" panose="020B0604020202020204" pitchFamily="34" charset="0"/>
              </a:rPr>
              <a:t>DB</a:t>
            </a:r>
          </a:p>
        </p:txBody>
      </p:sp>
      <p:cxnSp>
        <p:nvCxnSpPr>
          <p:cNvPr id="59" name="直線單箭頭接點 15">
            <a:extLst>
              <a:ext uri="{FF2B5EF4-FFF2-40B4-BE49-F238E27FC236}">
                <a16:creationId xmlns:a16="http://schemas.microsoft.com/office/drawing/2014/main" id="{E5D594FD-7E81-4C35-B72C-1C5FA23DDE74}"/>
              </a:ext>
            </a:extLst>
          </p:cNvPr>
          <p:cNvCxnSpPr>
            <a:cxnSpLocks/>
          </p:cNvCxnSpPr>
          <p:nvPr/>
        </p:nvCxnSpPr>
        <p:spPr>
          <a:xfrm>
            <a:off x="4189532" y="2877850"/>
            <a:ext cx="28222" cy="2491403"/>
          </a:xfrm>
          <a:prstGeom prst="straightConnector1">
            <a:avLst/>
          </a:prstGeom>
          <a:ln w="50800">
            <a:solidFill>
              <a:srgbClr val="00B05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接點: 肘形 24">
            <a:extLst>
              <a:ext uri="{FF2B5EF4-FFF2-40B4-BE49-F238E27FC236}">
                <a16:creationId xmlns:a16="http://schemas.microsoft.com/office/drawing/2014/main" id="{587A4575-DEB7-4A76-AA56-DEFBCDD5E55F}"/>
              </a:ext>
            </a:extLst>
          </p:cNvPr>
          <p:cNvCxnSpPr>
            <a:cxnSpLocks/>
          </p:cNvCxnSpPr>
          <p:nvPr/>
        </p:nvCxnSpPr>
        <p:spPr>
          <a:xfrm flipV="1">
            <a:off x="4353627" y="4215445"/>
            <a:ext cx="1588997" cy="1131230"/>
          </a:xfrm>
          <a:prstGeom prst="bentConnector3">
            <a:avLst>
              <a:gd name="adj1" fmla="val 672"/>
            </a:avLst>
          </a:prstGeom>
          <a:ln w="50800">
            <a:solidFill>
              <a:srgbClr val="00B050"/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Snip Single Corner Rectangle 7">
            <a:extLst>
              <a:ext uri="{FF2B5EF4-FFF2-40B4-BE49-F238E27FC236}">
                <a16:creationId xmlns:a16="http://schemas.microsoft.com/office/drawing/2014/main" id="{D5E1ED3B-2CA7-4AE6-A351-94143EB4B12A}"/>
              </a:ext>
            </a:extLst>
          </p:cNvPr>
          <p:cNvSpPr/>
          <p:nvPr/>
        </p:nvSpPr>
        <p:spPr>
          <a:xfrm>
            <a:off x="5972371" y="2448922"/>
            <a:ext cx="653058" cy="404998"/>
          </a:xfrm>
          <a:prstGeom prst="snip1Rect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cs typeface="Arial" panose="020B0604020202020204" pitchFamily="34" charset="0"/>
              </a:rPr>
              <a:t>Data</a:t>
            </a:r>
          </a:p>
        </p:txBody>
      </p:sp>
      <p:cxnSp>
        <p:nvCxnSpPr>
          <p:cNvPr id="64" name="接點: 肘形 24">
            <a:extLst>
              <a:ext uri="{FF2B5EF4-FFF2-40B4-BE49-F238E27FC236}">
                <a16:creationId xmlns:a16="http://schemas.microsoft.com/office/drawing/2014/main" id="{AF9F8F82-EFE5-47B6-B9AA-CC9A57C56A71}"/>
              </a:ext>
            </a:extLst>
          </p:cNvPr>
          <p:cNvCxnSpPr>
            <a:cxnSpLocks/>
          </p:cNvCxnSpPr>
          <p:nvPr/>
        </p:nvCxnSpPr>
        <p:spPr>
          <a:xfrm flipH="1" flipV="1">
            <a:off x="6264357" y="2922867"/>
            <a:ext cx="2736" cy="911097"/>
          </a:xfrm>
          <a:prstGeom prst="bentConnector3">
            <a:avLst>
              <a:gd name="adj1" fmla="val 672"/>
            </a:avLst>
          </a:prstGeom>
          <a:ln w="57150">
            <a:solidFill>
              <a:srgbClr val="00B050"/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矩形: 圓角 81">
            <a:extLst>
              <a:ext uri="{FF2B5EF4-FFF2-40B4-BE49-F238E27FC236}">
                <a16:creationId xmlns:a16="http://schemas.microsoft.com/office/drawing/2014/main" id="{E578F230-2E5B-4117-876F-B0025895A9F8}"/>
              </a:ext>
            </a:extLst>
          </p:cNvPr>
          <p:cNvSpPr/>
          <p:nvPr/>
        </p:nvSpPr>
        <p:spPr>
          <a:xfrm>
            <a:off x="782023" y="1890127"/>
            <a:ext cx="1911822" cy="346743"/>
          </a:xfrm>
          <a:prstGeom prst="roundRect">
            <a:avLst>
              <a:gd name="adj" fmla="val 16028"/>
            </a:avLst>
          </a:prstGeom>
          <a:blipFill dpi="0"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VMware</a:t>
            </a:r>
            <a:endParaRPr lang="zh-TW" altLang="en-US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</p:txBody>
      </p:sp>
      <p:sp>
        <p:nvSpPr>
          <p:cNvPr id="83" name="矩形: 圓角 82">
            <a:extLst>
              <a:ext uri="{FF2B5EF4-FFF2-40B4-BE49-F238E27FC236}">
                <a16:creationId xmlns:a16="http://schemas.microsoft.com/office/drawing/2014/main" id="{34391B9D-8232-4DB1-9AC4-62BAEF1364EB}"/>
              </a:ext>
            </a:extLst>
          </p:cNvPr>
          <p:cNvSpPr/>
          <p:nvPr/>
        </p:nvSpPr>
        <p:spPr>
          <a:xfrm>
            <a:off x="766691" y="2265689"/>
            <a:ext cx="1927153" cy="663559"/>
          </a:xfrm>
          <a:prstGeom prst="roundRect">
            <a:avLst>
              <a:gd name="adj" fmla="val 16028"/>
            </a:avLst>
          </a:prstGeom>
          <a:blipFill dpi="0"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zh-TW" alt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軟正黑體"/>
                <a:cs typeface="Arial"/>
              </a:rPr>
              <a:t>Production Server</a:t>
            </a:r>
            <a:endParaRPr lang="en-US"/>
          </a:p>
        </p:txBody>
      </p:sp>
      <p:sp>
        <p:nvSpPr>
          <p:cNvPr id="84" name="矩形: 圓角 83">
            <a:extLst>
              <a:ext uri="{FF2B5EF4-FFF2-40B4-BE49-F238E27FC236}">
                <a16:creationId xmlns:a16="http://schemas.microsoft.com/office/drawing/2014/main" id="{7F0AE083-DBF5-4249-88DD-2FEC42FBAF76}"/>
              </a:ext>
            </a:extLst>
          </p:cNvPr>
          <p:cNvSpPr/>
          <p:nvPr/>
        </p:nvSpPr>
        <p:spPr>
          <a:xfrm>
            <a:off x="2840026" y="1890127"/>
            <a:ext cx="1911822" cy="346743"/>
          </a:xfrm>
          <a:prstGeom prst="roundRect">
            <a:avLst>
              <a:gd name="adj" fmla="val 16028"/>
            </a:avLst>
          </a:prstGeom>
          <a:blipFill dpi="0"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VMware</a:t>
            </a:r>
            <a:endParaRPr lang="zh-TW" altLang="en-US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</p:txBody>
      </p:sp>
      <p:sp>
        <p:nvSpPr>
          <p:cNvPr id="85" name="矩形: 圓角 84">
            <a:extLst>
              <a:ext uri="{FF2B5EF4-FFF2-40B4-BE49-F238E27FC236}">
                <a16:creationId xmlns:a16="http://schemas.microsoft.com/office/drawing/2014/main" id="{1D4CA8F4-20E0-4393-BB18-B429001151F0}"/>
              </a:ext>
            </a:extLst>
          </p:cNvPr>
          <p:cNvSpPr/>
          <p:nvPr/>
        </p:nvSpPr>
        <p:spPr>
          <a:xfrm>
            <a:off x="2824694" y="2265689"/>
            <a:ext cx="1927153" cy="663559"/>
          </a:xfrm>
          <a:prstGeom prst="roundRect">
            <a:avLst>
              <a:gd name="adj" fmla="val 16028"/>
            </a:avLst>
          </a:prstGeom>
          <a:blipFill dpi="0"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zh-TW" alt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軟正黑體"/>
                <a:cs typeface="Arial"/>
              </a:rPr>
              <a:t>Backup Server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87" name="矩形: 圓角 86">
            <a:extLst>
              <a:ext uri="{FF2B5EF4-FFF2-40B4-BE49-F238E27FC236}">
                <a16:creationId xmlns:a16="http://schemas.microsoft.com/office/drawing/2014/main" id="{653CA0CF-4517-4C11-80D8-7C1D6F782A7B}"/>
              </a:ext>
            </a:extLst>
          </p:cNvPr>
          <p:cNvSpPr/>
          <p:nvPr/>
        </p:nvSpPr>
        <p:spPr>
          <a:xfrm>
            <a:off x="9122193" y="3218490"/>
            <a:ext cx="2294854" cy="1097035"/>
          </a:xfrm>
          <a:prstGeom prst="roundRect">
            <a:avLst>
              <a:gd name="adj" fmla="val 16028"/>
            </a:avLst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altLang="zh-TW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QNAP NAS</a:t>
            </a:r>
          </a:p>
        </p:txBody>
      </p:sp>
      <p:sp>
        <p:nvSpPr>
          <p:cNvPr id="3" name="文字方塊 2"/>
          <p:cNvSpPr txBox="1"/>
          <p:nvPr/>
        </p:nvSpPr>
        <p:spPr>
          <a:xfrm>
            <a:off x="6078497" y="5190193"/>
            <a:ext cx="4790368" cy="9233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>
                <a:latin typeface="微軟正黑體"/>
                <a:ea typeface="微軟正黑體"/>
              </a:rPr>
              <a:t>Instant Snapshot</a:t>
            </a:r>
            <a:endParaRPr lang="en-US" altLang="zh-TW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>
                <a:latin typeface="微軟正黑體"/>
                <a:ea typeface="微軟正黑體"/>
              </a:rPr>
              <a:t>Efficient Replication</a:t>
            </a:r>
            <a:endParaRPr lang="en-US" altLang="zh-TW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095615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>
            <a:extLst>
              <a:ext uri="{FF2B5EF4-FFF2-40B4-BE49-F238E27FC236}">
                <a16:creationId xmlns:a16="http://schemas.microsoft.com/office/drawing/2014/main" id="{5A7F998E-75B0-4844-95B0-CAD3B96F2236}"/>
              </a:ext>
            </a:extLst>
          </p:cNvPr>
          <p:cNvSpPr/>
          <p:nvPr/>
        </p:nvSpPr>
        <p:spPr>
          <a:xfrm>
            <a:off x="6312388" y="1326602"/>
            <a:ext cx="5490202" cy="5181600"/>
          </a:xfrm>
          <a:prstGeom prst="rect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007E989B-8694-4795-88F2-CCCA1AE1D3A7}"/>
              </a:ext>
            </a:extLst>
          </p:cNvPr>
          <p:cNvSpPr/>
          <p:nvPr/>
        </p:nvSpPr>
        <p:spPr>
          <a:xfrm>
            <a:off x="6431228" y="1443366"/>
            <a:ext cx="5242259" cy="4948073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0D20B9-5C5C-4379-9488-D5250CC0DA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atin typeface="Arial" panose="020B0604020202020204" pitchFamily="34" charset="0"/>
                <a:ea typeface="微軟正黑體"/>
              </a:rPr>
              <a:t>[CDM] </a:t>
            </a:r>
            <a:r>
              <a:rPr lang="en-US" altLang="ja-JP" sz="4000" dirty="0">
                <a:latin typeface="Arial" panose="020B0604020202020204" pitchFamily="34" charset="0"/>
                <a:ea typeface="微軟正黑體"/>
              </a:rPr>
              <a:t>Easily analyze LUN data risk-free</a:t>
            </a:r>
            <a:endParaRPr lang="en-US" sz="4000" dirty="0">
              <a:latin typeface="Arial" panose="020B0604020202020204" pitchFamily="34" charset="0"/>
            </a:endParaRPr>
          </a:p>
        </p:txBody>
      </p:sp>
      <p:sp>
        <p:nvSpPr>
          <p:cNvPr id="4" name="文字方塊 4">
            <a:extLst>
              <a:ext uri="{FF2B5EF4-FFF2-40B4-BE49-F238E27FC236}">
                <a16:creationId xmlns:a16="http://schemas.microsoft.com/office/drawing/2014/main" id="{E6F72A3D-D229-41AF-B32A-DC2F3E20F282}"/>
              </a:ext>
            </a:extLst>
          </p:cNvPr>
          <p:cNvSpPr txBox="1"/>
          <p:nvPr/>
        </p:nvSpPr>
        <p:spPr>
          <a:xfrm>
            <a:off x="425295" y="2115246"/>
            <a:ext cx="5509251" cy="9233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TW" b="1">
                <a:ea typeface="+mn-lt"/>
                <a:cs typeface="+mn-lt"/>
              </a:rPr>
              <a:t>(1) Create a snapshot of an FC LUN on the QNAP NAS (e.g</a:t>
            </a:r>
            <a:r>
              <a:rPr kumimoji="1" lang="en-US" b="1">
                <a:ea typeface="+mn-lt"/>
                <a:cs typeface="+mn-lt"/>
              </a:rPr>
              <a:t>. </a:t>
            </a:r>
            <a:r>
              <a:rPr kumimoji="1" lang="en-US" altLang="zh-TW" b="1">
                <a:ea typeface="+mn-lt"/>
                <a:cs typeface="+mn-lt"/>
              </a:rPr>
              <a:t>a database)</a:t>
            </a:r>
            <a:endParaRPr kumimoji="1" lang="en-US">
              <a:ea typeface="+mn-lt"/>
              <a:cs typeface="+mn-lt"/>
            </a:endParaRPr>
          </a:p>
          <a:p>
            <a:pPr marL="360045" indent="-360045"/>
            <a:endParaRPr lang="en-US" altLang="zh-TW" b="1"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9840E107-EBA0-4534-ABE3-40D659B00F21}"/>
              </a:ext>
            </a:extLst>
          </p:cNvPr>
          <p:cNvSpPr txBox="1"/>
          <p:nvPr/>
        </p:nvSpPr>
        <p:spPr>
          <a:xfrm>
            <a:off x="431980" y="3519157"/>
            <a:ext cx="2481054" cy="175432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TW" b="1">
                <a:ea typeface="+mn-lt"/>
                <a:cs typeface="+mn-lt"/>
              </a:rPr>
              <a:t>(3) </a:t>
            </a:r>
            <a:r>
              <a:rPr kumimoji="1" lang="en-US" b="1">
                <a:ea typeface="+mn-lt"/>
                <a:cs typeface="+mn-lt"/>
              </a:rPr>
              <a:t>Create the LUN copy and map</a:t>
            </a:r>
            <a:r>
              <a:rPr kumimoji="1" lang="en-US" altLang="zh-TW" b="1">
                <a:ea typeface="+mn-lt"/>
                <a:cs typeface="+mn-lt"/>
              </a:rPr>
              <a:t> this copy to iSCSI or </a:t>
            </a:r>
            <a:r>
              <a:rPr kumimoji="1" lang="en-US" b="1">
                <a:ea typeface="+mn-lt"/>
                <a:cs typeface="+mn-lt"/>
              </a:rPr>
              <a:t>FC </a:t>
            </a:r>
            <a:r>
              <a:rPr kumimoji="1" lang="en-US" b="1">
                <a:solidFill>
                  <a:srgbClr val="7030A0"/>
                </a:solidFill>
                <a:ea typeface="+mn-lt"/>
                <a:cs typeface="+mn-lt"/>
              </a:rPr>
              <a:t>while the original LUN</a:t>
            </a:r>
            <a:r>
              <a:rPr kumimoji="1" lang="en-US" altLang="zh-TW" b="1">
                <a:solidFill>
                  <a:srgbClr val="7030A0"/>
                </a:solidFill>
                <a:ea typeface="+mn-lt"/>
                <a:cs typeface="+mn-lt"/>
              </a:rPr>
              <a:t> remains online!</a:t>
            </a:r>
            <a:endParaRPr lang="en-US">
              <a:solidFill>
                <a:srgbClr val="000000"/>
              </a:solidFill>
              <a:cs typeface="Calibri" panose="020F0502020204030204"/>
            </a:endParaRPr>
          </a:p>
          <a:p>
            <a:pPr marL="360045" indent="-360045"/>
            <a:endParaRPr lang="en-US" altLang="zh-TW" b="1">
              <a:solidFill>
                <a:srgbClr val="7030A0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pic>
        <p:nvPicPr>
          <p:cNvPr id="6" name="Picture 5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DC9A2AD4-D03F-4A51-9A6A-06E2D323294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7801" y="2864104"/>
            <a:ext cx="2849419" cy="2509875"/>
          </a:xfrm>
          <a:prstGeom prst="roundRect">
            <a:avLst>
              <a:gd name="adj" fmla="val 2989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1DB63249-3D9C-4284-A236-FA97B143384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2566" y="2622415"/>
            <a:ext cx="2334400" cy="3456363"/>
          </a:xfrm>
          <a:prstGeom prst="roundRect">
            <a:avLst>
              <a:gd name="adj" fmla="val 2989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id="{06F7E298-119E-4576-953B-2AF304542EA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4171" y="2614863"/>
            <a:ext cx="2420450" cy="3456362"/>
          </a:xfrm>
          <a:prstGeom prst="roundRect">
            <a:avLst>
              <a:gd name="adj" fmla="val 2989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文字方塊 4">
            <a:extLst>
              <a:ext uri="{FF2B5EF4-FFF2-40B4-BE49-F238E27FC236}">
                <a16:creationId xmlns:a16="http://schemas.microsoft.com/office/drawing/2014/main" id="{3BDACBBA-D413-41EB-BCF1-BEE251A1C38F}"/>
              </a:ext>
            </a:extLst>
          </p:cNvPr>
          <p:cNvSpPr txBox="1"/>
          <p:nvPr/>
        </p:nvSpPr>
        <p:spPr>
          <a:xfrm>
            <a:off x="427017" y="2984156"/>
            <a:ext cx="4975299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TW" b="1">
                <a:ea typeface="+mn-lt"/>
                <a:cs typeface="+mn-lt"/>
              </a:rPr>
              <a:t>(2) Clone the snapshot </a:t>
            </a:r>
            <a:endParaRPr lang="en-US">
              <a:latin typeface="Calibri" panose="020F0502020204030204"/>
              <a:ea typeface="微軟正黑體"/>
              <a:cs typeface="Calibri" panose="020F0502020204030204"/>
            </a:endParaRPr>
          </a:p>
        </p:txBody>
      </p:sp>
      <p:sp>
        <p:nvSpPr>
          <p:cNvPr id="15" name="文字方塊 4">
            <a:extLst>
              <a:ext uri="{FF2B5EF4-FFF2-40B4-BE49-F238E27FC236}">
                <a16:creationId xmlns:a16="http://schemas.microsoft.com/office/drawing/2014/main" id="{8F192198-5EE7-44D4-96C8-379E04B934F4}"/>
              </a:ext>
            </a:extLst>
          </p:cNvPr>
          <p:cNvSpPr txBox="1"/>
          <p:nvPr/>
        </p:nvSpPr>
        <p:spPr>
          <a:xfrm>
            <a:off x="6592566" y="1832261"/>
            <a:ext cx="2562866" cy="9233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zh-TW" b="1">
                <a:solidFill>
                  <a:srgbClr val="7030A0"/>
                </a:solidFill>
                <a:ea typeface="+mn-lt"/>
                <a:cs typeface="+mn-lt"/>
              </a:rPr>
              <a:t>Open iSCSI Initiator on Windows</a:t>
            </a:r>
            <a:endParaRPr lang="en-US" altLang="zh-TW">
              <a:solidFill>
                <a:srgbClr val="7030A0"/>
              </a:solidFill>
              <a:ea typeface="新細明體"/>
              <a:cs typeface="Calibri"/>
            </a:endParaRPr>
          </a:p>
          <a:p>
            <a:pPr algn="ctr"/>
            <a:endParaRPr lang="zh-TW" altLang="en-US" b="1">
              <a:solidFill>
                <a:srgbClr val="7030A0"/>
              </a:solidFill>
              <a:latin typeface="Arial"/>
              <a:ea typeface="微軟正黑體"/>
              <a:cs typeface="Arial"/>
            </a:endParaRPr>
          </a:p>
        </p:txBody>
      </p:sp>
      <p:sp>
        <p:nvSpPr>
          <p:cNvPr id="16" name="文字方塊 4">
            <a:extLst>
              <a:ext uri="{FF2B5EF4-FFF2-40B4-BE49-F238E27FC236}">
                <a16:creationId xmlns:a16="http://schemas.microsoft.com/office/drawing/2014/main" id="{68FF7C06-90DE-4CA5-AC63-55FC0111F8DF}"/>
              </a:ext>
            </a:extLst>
          </p:cNvPr>
          <p:cNvSpPr txBox="1"/>
          <p:nvPr/>
        </p:nvSpPr>
        <p:spPr>
          <a:xfrm>
            <a:off x="9068809" y="1827984"/>
            <a:ext cx="2604678" cy="9233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zh-TW" b="1">
                <a:solidFill>
                  <a:srgbClr val="7030A0"/>
                </a:solidFill>
                <a:ea typeface="+mn-lt"/>
                <a:cs typeface="+mn-lt"/>
              </a:rPr>
              <a:t>Connect to the</a:t>
            </a:r>
            <a:endParaRPr lang="en-US" altLang="zh-TW">
              <a:solidFill>
                <a:srgbClr val="7030A0"/>
              </a:solidFill>
              <a:ea typeface="新細明體"/>
              <a:cs typeface="Calibri"/>
            </a:endParaRPr>
          </a:p>
          <a:p>
            <a:pPr algn="ctr"/>
            <a:r>
              <a:rPr kumimoji="1" lang="en-US" b="1">
                <a:solidFill>
                  <a:srgbClr val="7030A0"/>
                </a:solidFill>
                <a:ea typeface="+mn-lt"/>
                <a:cs typeface="+mn-lt"/>
              </a:rPr>
              <a:t>iSCSI LUN</a:t>
            </a:r>
            <a:endParaRPr lang="en-US">
              <a:solidFill>
                <a:srgbClr val="7030A0"/>
              </a:solidFill>
              <a:cs typeface="Calibri"/>
            </a:endParaRPr>
          </a:p>
          <a:p>
            <a:pPr algn="ctr"/>
            <a:endParaRPr lang="en-US" altLang="zh-TW" b="1">
              <a:solidFill>
                <a:srgbClr val="7030A0"/>
              </a:solidFill>
              <a:latin typeface="Arial"/>
              <a:ea typeface="微軟正黑體"/>
              <a:cs typeface="Arial"/>
            </a:endParaRPr>
          </a:p>
        </p:txBody>
      </p:sp>
      <p:sp>
        <p:nvSpPr>
          <p:cNvPr id="17" name="文字方塊 4">
            <a:extLst>
              <a:ext uri="{FF2B5EF4-FFF2-40B4-BE49-F238E27FC236}">
                <a16:creationId xmlns:a16="http://schemas.microsoft.com/office/drawing/2014/main" id="{F26378D9-9577-4749-B7D2-817791F76BE6}"/>
              </a:ext>
            </a:extLst>
          </p:cNvPr>
          <p:cNvSpPr txBox="1"/>
          <p:nvPr/>
        </p:nvSpPr>
        <p:spPr>
          <a:xfrm>
            <a:off x="427017" y="5465469"/>
            <a:ext cx="5490203" cy="9233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TW" b="1">
                <a:ea typeface="+mn-lt"/>
                <a:cs typeface="+mn-lt"/>
              </a:rPr>
              <a:t>(</a:t>
            </a:r>
            <a:r>
              <a:rPr kumimoji="1" lang="en-US" b="1">
                <a:ea typeface="+mn-lt"/>
                <a:cs typeface="+mn-lt"/>
              </a:rPr>
              <a:t>4</a:t>
            </a:r>
            <a:r>
              <a:rPr kumimoji="1" lang="en-US" altLang="zh-TW" b="1">
                <a:ea typeface="+mn-lt"/>
                <a:cs typeface="+mn-lt"/>
              </a:rPr>
              <a:t>) Perform the necessary operations on this </a:t>
            </a:r>
            <a:r>
              <a:rPr kumimoji="1" lang="en-US" b="1">
                <a:ea typeface="+mn-lt"/>
                <a:cs typeface="+mn-lt"/>
              </a:rPr>
              <a:t>new </a:t>
            </a:r>
            <a:r>
              <a:rPr kumimoji="1" lang="en-US" altLang="zh-TW" b="1">
                <a:ea typeface="+mn-lt"/>
                <a:cs typeface="+mn-lt"/>
              </a:rPr>
              <a:t>LUN with no </a:t>
            </a:r>
            <a:r>
              <a:rPr kumimoji="1" lang="en-US" b="1">
                <a:ea typeface="+mn-lt"/>
                <a:cs typeface="+mn-lt"/>
              </a:rPr>
              <a:t>consequences </a:t>
            </a:r>
            <a:r>
              <a:rPr kumimoji="1" lang="en-US" altLang="zh-TW" b="1">
                <a:ea typeface="+mn-lt"/>
                <a:cs typeface="+mn-lt"/>
              </a:rPr>
              <a:t>on the original</a:t>
            </a:r>
            <a:r>
              <a:rPr kumimoji="1" lang="en-US" b="1">
                <a:ea typeface="+mn-lt"/>
                <a:cs typeface="+mn-lt"/>
              </a:rPr>
              <a:t> LUN</a:t>
            </a:r>
            <a:endParaRPr kumimoji="1" lang="en-US">
              <a:ea typeface="+mn-lt"/>
              <a:cs typeface="+mn-lt"/>
            </a:endParaRPr>
          </a:p>
          <a:p>
            <a:pPr marL="360045" indent="-360045"/>
            <a:endParaRPr lang="en-US" altLang="zh-TW" b="1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18" name="矩形: 圓角 17">
            <a:extLst>
              <a:ext uri="{FF2B5EF4-FFF2-40B4-BE49-F238E27FC236}">
                <a16:creationId xmlns:a16="http://schemas.microsoft.com/office/drawing/2014/main" id="{50A31FC3-6576-450E-9F17-D977DAE46C5A}"/>
              </a:ext>
            </a:extLst>
          </p:cNvPr>
          <p:cNvSpPr/>
          <p:nvPr/>
        </p:nvSpPr>
        <p:spPr>
          <a:xfrm>
            <a:off x="549889" y="1562221"/>
            <a:ext cx="2043364" cy="528961"/>
          </a:xfrm>
          <a:prstGeom prst="roundRect">
            <a:avLst/>
          </a:prstGeom>
          <a:blipFill dpi="0"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kumimoji="1" lang="en-US" altLang="zh-TW" sz="2000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QNAP FC NAS</a:t>
            </a:r>
          </a:p>
        </p:txBody>
      </p:sp>
    </p:spTree>
    <p:extLst>
      <p:ext uri="{BB962C8B-B14F-4D97-AF65-F5344CB8AC3E}">
        <p14:creationId xmlns:p14="http://schemas.microsoft.com/office/powerpoint/2010/main" val="40679474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" name="肘形接點 29"/>
          <p:cNvCxnSpPr>
            <a:stCxn id="7" idx="2"/>
            <a:endCxn id="50" idx="0"/>
          </p:cNvCxnSpPr>
          <p:nvPr/>
        </p:nvCxnSpPr>
        <p:spPr>
          <a:xfrm rot="5400000" flipH="1" flipV="1">
            <a:off x="3752641" y="2370828"/>
            <a:ext cx="420573" cy="4109210"/>
          </a:xfrm>
          <a:prstGeom prst="bentConnector5">
            <a:avLst>
              <a:gd name="adj1" fmla="val 67705"/>
              <a:gd name="adj2" fmla="val 11849"/>
              <a:gd name="adj3" fmla="val 154354"/>
            </a:avLst>
          </a:prstGeom>
          <a:ln w="38100">
            <a:solidFill>
              <a:srgbClr val="08B63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70BA20FE-69BC-44F0-B7FF-7296B50660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130" y="289854"/>
            <a:ext cx="11863449" cy="1325563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TW" sz="4000" dirty="0">
                <a:ea typeface="微軟正黑體"/>
              </a:rPr>
              <a:t>32G FC Realizes High Speed Ingest</a:t>
            </a:r>
            <a:r>
              <a:rPr lang="zh-TW" altLang="en-US" sz="4000" dirty="0">
                <a:ea typeface="微軟正黑體"/>
              </a:rPr>
              <a:t> and Achieves Highly Efficient Video Editing Workflow</a:t>
            </a:r>
          </a:p>
        </p:txBody>
      </p:sp>
      <p:sp>
        <p:nvSpPr>
          <p:cNvPr id="5" name="圓角矩形 4"/>
          <p:cNvSpPr/>
          <p:nvPr/>
        </p:nvSpPr>
        <p:spPr>
          <a:xfrm>
            <a:off x="924349" y="1930631"/>
            <a:ext cx="1967948" cy="924340"/>
          </a:xfrm>
          <a:prstGeom prst="roundRect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>
                <a:solidFill>
                  <a:schemeClr val="tx1"/>
                </a:solidFill>
              </a:rPr>
              <a:t>Video Sources</a:t>
            </a:r>
            <a:endParaRPr lang="zh-TW" altLang="en-US" sz="2000">
              <a:solidFill>
                <a:schemeClr val="tx1"/>
              </a:solidFill>
            </a:endParaRPr>
          </a:p>
        </p:txBody>
      </p:sp>
      <p:sp>
        <p:nvSpPr>
          <p:cNvPr id="7" name="圓角矩形 6"/>
          <p:cNvSpPr/>
          <p:nvPr/>
        </p:nvSpPr>
        <p:spPr>
          <a:xfrm>
            <a:off x="924349" y="3721319"/>
            <a:ext cx="1967948" cy="914400"/>
          </a:xfrm>
          <a:prstGeom prst="round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>
                <a:solidFill>
                  <a:schemeClr val="tx1"/>
                </a:solidFill>
              </a:rPr>
              <a:t>INGEST Work-Station</a:t>
            </a:r>
            <a:endParaRPr lang="zh-TW" altLang="en-US" sz="2000">
              <a:solidFill>
                <a:schemeClr val="tx1"/>
              </a:solidFill>
            </a:endParaRPr>
          </a:p>
        </p:txBody>
      </p:sp>
      <p:sp>
        <p:nvSpPr>
          <p:cNvPr id="33" name="文字方塊 32"/>
          <p:cNvSpPr txBox="1"/>
          <p:nvPr/>
        </p:nvSpPr>
        <p:spPr>
          <a:xfrm>
            <a:off x="4671388" y="3574241"/>
            <a:ext cx="974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/>
              <a:t>32G FC</a:t>
            </a:r>
            <a:endParaRPr lang="zh-TW" altLang="en-US"/>
          </a:p>
        </p:txBody>
      </p:sp>
      <p:sp>
        <p:nvSpPr>
          <p:cNvPr id="9" name="圓角矩形 8"/>
          <p:cNvSpPr/>
          <p:nvPr/>
        </p:nvSpPr>
        <p:spPr>
          <a:xfrm>
            <a:off x="5033559" y="4304462"/>
            <a:ext cx="1967948" cy="1535596"/>
          </a:xfrm>
          <a:prstGeom prst="round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>
                <a:solidFill>
                  <a:schemeClr val="tx1"/>
                </a:solidFill>
              </a:rPr>
              <a:t>QNAP NAS</a:t>
            </a:r>
            <a:endParaRPr lang="zh-TW" altLang="en-US" sz="2000">
              <a:solidFill>
                <a:schemeClr val="tx1"/>
              </a:solidFill>
            </a:endParaRPr>
          </a:p>
        </p:txBody>
      </p:sp>
      <p:sp>
        <p:nvSpPr>
          <p:cNvPr id="50" name="圓角矩形 49"/>
          <p:cNvSpPr/>
          <p:nvPr/>
        </p:nvSpPr>
        <p:spPr>
          <a:xfrm>
            <a:off x="5619967" y="4215146"/>
            <a:ext cx="795131" cy="514501"/>
          </a:xfrm>
          <a:prstGeom prst="roundRect">
            <a:avLst/>
          </a:prstGeom>
          <a:blipFill dpi="0"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>
                <a:solidFill>
                  <a:schemeClr val="tx1"/>
                </a:solidFill>
              </a:rPr>
              <a:t>LUN</a:t>
            </a:r>
            <a:endParaRPr lang="zh-TW" altLang="en-US" sz="2000">
              <a:solidFill>
                <a:schemeClr val="tx1"/>
              </a:solidFill>
            </a:endParaRPr>
          </a:p>
        </p:txBody>
      </p:sp>
      <p:sp>
        <p:nvSpPr>
          <p:cNvPr id="51" name="圓角矩形 50"/>
          <p:cNvSpPr/>
          <p:nvPr/>
        </p:nvSpPr>
        <p:spPr>
          <a:xfrm>
            <a:off x="924350" y="5077337"/>
            <a:ext cx="1967947" cy="791830"/>
          </a:xfrm>
          <a:prstGeom prst="roundRect">
            <a:avLst/>
          </a:prstGeom>
          <a:blipFill dpi="0"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>
                <a:solidFill>
                  <a:schemeClr val="tx1"/>
                </a:solidFill>
              </a:rPr>
              <a:t>Transcode System</a:t>
            </a:r>
            <a:endParaRPr lang="zh-TW" altLang="en-US" sz="2000">
              <a:solidFill>
                <a:schemeClr val="tx1"/>
              </a:solidFill>
            </a:endParaRPr>
          </a:p>
        </p:txBody>
      </p:sp>
      <p:sp>
        <p:nvSpPr>
          <p:cNvPr id="61" name="文字方塊 60"/>
          <p:cNvSpPr txBox="1"/>
          <p:nvPr/>
        </p:nvSpPr>
        <p:spPr>
          <a:xfrm>
            <a:off x="3199004" y="1987265"/>
            <a:ext cx="41868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/>
              <a:t>8-hour 8k video ~ 4400 GB</a:t>
            </a:r>
            <a:r>
              <a:rPr lang="zh-TW" altLang="en-US"/>
              <a:t> </a:t>
            </a:r>
            <a:r>
              <a:rPr lang="en-US" altLang="zh-TW"/>
              <a:t>for Seq. write</a:t>
            </a:r>
          </a:p>
          <a:p>
            <a:endParaRPr lang="en-US" altLang="zh-TW"/>
          </a:p>
          <a:p>
            <a:r>
              <a:rPr lang="en-US" altLang="zh-TW"/>
              <a:t>32G FC: 3500MB/s             =&gt;  24 min</a:t>
            </a:r>
          </a:p>
          <a:p>
            <a:r>
              <a:rPr lang="en-US" altLang="zh-TW"/>
              <a:t>10G Ethernet: 1200MB/s  =&gt;  60 min</a:t>
            </a:r>
            <a:endParaRPr lang="zh-TW" altLang="en-US"/>
          </a:p>
        </p:txBody>
      </p:sp>
      <p:sp>
        <p:nvSpPr>
          <p:cNvPr id="86" name="圓角矩形 85"/>
          <p:cNvSpPr/>
          <p:nvPr/>
        </p:nvSpPr>
        <p:spPr>
          <a:xfrm>
            <a:off x="8520537" y="3082915"/>
            <a:ext cx="1716982" cy="594019"/>
          </a:xfrm>
          <a:prstGeom prst="roundRect">
            <a:avLst/>
          </a:prstGeom>
          <a:blipFill dpi="0"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>
                <a:solidFill>
                  <a:schemeClr val="tx1"/>
                </a:solidFill>
              </a:rPr>
              <a:t>NLE Station</a:t>
            </a:r>
            <a:endParaRPr lang="zh-TW" altLang="en-US" sz="2000">
              <a:solidFill>
                <a:schemeClr val="tx1"/>
              </a:solidFill>
            </a:endParaRPr>
          </a:p>
        </p:txBody>
      </p:sp>
      <p:sp>
        <p:nvSpPr>
          <p:cNvPr id="87" name="圓角矩形 86"/>
          <p:cNvSpPr/>
          <p:nvPr/>
        </p:nvSpPr>
        <p:spPr>
          <a:xfrm>
            <a:off x="8503971" y="3943573"/>
            <a:ext cx="1716982" cy="594019"/>
          </a:xfrm>
          <a:prstGeom prst="roundRect">
            <a:avLst/>
          </a:prstGeom>
          <a:blipFill dpi="0"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>
                <a:solidFill>
                  <a:schemeClr val="tx1"/>
                </a:solidFill>
              </a:rPr>
              <a:t>NLE Station</a:t>
            </a:r>
            <a:endParaRPr lang="zh-TW" altLang="en-US" sz="2000">
              <a:solidFill>
                <a:schemeClr val="tx1"/>
              </a:solidFill>
            </a:endParaRPr>
          </a:p>
        </p:txBody>
      </p:sp>
      <p:sp>
        <p:nvSpPr>
          <p:cNvPr id="88" name="圓角矩形 87"/>
          <p:cNvSpPr/>
          <p:nvPr/>
        </p:nvSpPr>
        <p:spPr>
          <a:xfrm>
            <a:off x="8503971" y="5591753"/>
            <a:ext cx="1716982" cy="594019"/>
          </a:xfrm>
          <a:prstGeom prst="roundRect">
            <a:avLst/>
          </a:prstGeom>
          <a:blipFill dpi="0"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>
                <a:solidFill>
                  <a:schemeClr val="tx1"/>
                </a:solidFill>
              </a:rPr>
              <a:t>NLE Station</a:t>
            </a:r>
            <a:endParaRPr lang="zh-TW" altLang="en-US" sz="2000">
              <a:solidFill>
                <a:schemeClr val="tx1"/>
              </a:solidFill>
            </a:endParaRPr>
          </a:p>
        </p:txBody>
      </p:sp>
      <p:sp>
        <p:nvSpPr>
          <p:cNvPr id="89" name="圓角矩形 88"/>
          <p:cNvSpPr/>
          <p:nvPr/>
        </p:nvSpPr>
        <p:spPr>
          <a:xfrm>
            <a:off x="8503971" y="4780327"/>
            <a:ext cx="1716982" cy="594019"/>
          </a:xfrm>
          <a:prstGeom prst="roundRect">
            <a:avLst/>
          </a:prstGeom>
          <a:blipFill dpi="0"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>
                <a:solidFill>
                  <a:schemeClr val="tx1"/>
                </a:solidFill>
              </a:rPr>
              <a:t>NLE Station</a:t>
            </a:r>
            <a:endParaRPr lang="zh-TW" altLang="en-US" sz="2000">
              <a:solidFill>
                <a:schemeClr val="tx1"/>
              </a:solidFill>
            </a:endParaRPr>
          </a:p>
        </p:txBody>
      </p:sp>
      <p:cxnSp>
        <p:nvCxnSpPr>
          <p:cNvPr id="107" name="肘形接點 106"/>
          <p:cNvCxnSpPr>
            <a:stCxn id="51" idx="3"/>
            <a:endCxn id="50" idx="1"/>
          </p:cNvCxnSpPr>
          <p:nvPr/>
        </p:nvCxnSpPr>
        <p:spPr>
          <a:xfrm flipV="1">
            <a:off x="2892297" y="4472397"/>
            <a:ext cx="2727670" cy="1000855"/>
          </a:xfrm>
          <a:prstGeom prst="bentConnector3">
            <a:avLst>
              <a:gd name="adj1" fmla="val 65879"/>
            </a:avLst>
          </a:prstGeom>
          <a:ln w="38100">
            <a:solidFill>
              <a:srgbClr val="08B63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肘形接點 108"/>
          <p:cNvCxnSpPr>
            <a:cxnSpLocks/>
            <a:stCxn id="86" idx="1"/>
            <a:endCxn id="50" idx="3"/>
          </p:cNvCxnSpPr>
          <p:nvPr/>
        </p:nvCxnSpPr>
        <p:spPr>
          <a:xfrm rot="10800000" flipV="1">
            <a:off x="6415099" y="3379925"/>
            <a:ext cx="2105439" cy="1092472"/>
          </a:xfrm>
          <a:prstGeom prst="bentConnector3">
            <a:avLst>
              <a:gd name="adj1" fmla="val 50740"/>
            </a:avLst>
          </a:prstGeom>
          <a:ln w="38100">
            <a:solidFill>
              <a:srgbClr val="08B63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肘形接點 110"/>
          <p:cNvCxnSpPr>
            <a:cxnSpLocks/>
            <a:stCxn id="87" idx="1"/>
            <a:endCxn id="50" idx="3"/>
          </p:cNvCxnSpPr>
          <p:nvPr/>
        </p:nvCxnSpPr>
        <p:spPr>
          <a:xfrm rot="10800000" flipV="1">
            <a:off x="6415099" y="4240583"/>
            <a:ext cx="2088873" cy="231814"/>
          </a:xfrm>
          <a:prstGeom prst="bentConnector3">
            <a:avLst/>
          </a:prstGeom>
          <a:ln w="38100">
            <a:solidFill>
              <a:srgbClr val="08B63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肘形接點 112"/>
          <p:cNvCxnSpPr>
            <a:cxnSpLocks/>
            <a:stCxn id="89" idx="1"/>
            <a:endCxn id="50" idx="3"/>
          </p:cNvCxnSpPr>
          <p:nvPr/>
        </p:nvCxnSpPr>
        <p:spPr>
          <a:xfrm rot="10800000">
            <a:off x="6415099" y="4472397"/>
            <a:ext cx="2088873" cy="604940"/>
          </a:xfrm>
          <a:prstGeom prst="bentConnector3">
            <a:avLst/>
          </a:prstGeom>
          <a:ln w="38100">
            <a:solidFill>
              <a:srgbClr val="08B63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肘形接點 114"/>
          <p:cNvCxnSpPr>
            <a:cxnSpLocks/>
            <a:stCxn id="88" idx="1"/>
            <a:endCxn id="50" idx="3"/>
          </p:cNvCxnSpPr>
          <p:nvPr/>
        </p:nvCxnSpPr>
        <p:spPr>
          <a:xfrm rot="10800000">
            <a:off x="6415099" y="4472397"/>
            <a:ext cx="2088873" cy="1416366"/>
          </a:xfrm>
          <a:prstGeom prst="bentConnector3">
            <a:avLst/>
          </a:prstGeom>
          <a:ln w="38100">
            <a:solidFill>
              <a:srgbClr val="08B63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F03A76A4-38EE-4248-BA1C-2C8FE1840682}"/>
              </a:ext>
            </a:extLst>
          </p:cNvPr>
          <p:cNvSpPr txBox="1"/>
          <p:nvPr/>
        </p:nvSpPr>
        <p:spPr>
          <a:xfrm>
            <a:off x="10237537" y="3143321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e.g. Final Cut Pro</a:t>
            </a:r>
          </a:p>
        </p:txBody>
      </p:sp>
      <p:sp>
        <p:nvSpPr>
          <p:cNvPr id="23" name="箭號: 向下 22">
            <a:extLst>
              <a:ext uri="{FF2B5EF4-FFF2-40B4-BE49-F238E27FC236}">
                <a16:creationId xmlns:a16="http://schemas.microsoft.com/office/drawing/2014/main" id="{D22A6580-63FA-43C7-8F5A-3C335EB75B94}"/>
              </a:ext>
            </a:extLst>
          </p:cNvPr>
          <p:cNvSpPr/>
          <p:nvPr/>
        </p:nvSpPr>
        <p:spPr>
          <a:xfrm>
            <a:off x="1663783" y="2926604"/>
            <a:ext cx="489081" cy="818649"/>
          </a:xfrm>
          <a:prstGeom prst="downArrow">
            <a:avLst>
              <a:gd name="adj1" fmla="val 55376"/>
              <a:gd name="adj2" fmla="val 62348"/>
            </a:avLst>
          </a:prstGeom>
          <a:gradFill>
            <a:gsLst>
              <a:gs pos="90000">
                <a:srgbClr val="7030A0"/>
              </a:gs>
              <a:gs pos="0">
                <a:srgbClr val="00CCFF">
                  <a:alpha val="38000"/>
                </a:srgbClr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sz="1800"/>
          </a:p>
        </p:txBody>
      </p:sp>
    </p:spTree>
    <p:extLst>
      <p:ext uri="{BB962C8B-B14F-4D97-AF65-F5344CB8AC3E}">
        <p14:creationId xmlns:p14="http://schemas.microsoft.com/office/powerpoint/2010/main" val="3964367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EB01F6CA-C12B-42B0-9AE5-44C501D176F1}"/>
              </a:ext>
            </a:extLst>
          </p:cNvPr>
          <p:cNvSpPr/>
          <p:nvPr/>
        </p:nvSpPr>
        <p:spPr>
          <a:xfrm>
            <a:off x="8107289" y="1978139"/>
            <a:ext cx="4084711" cy="1812521"/>
          </a:xfrm>
          <a:prstGeom prst="rect">
            <a:avLst/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A88747EC-2D71-48CF-92AA-2E997CDD76FC}"/>
              </a:ext>
            </a:extLst>
          </p:cNvPr>
          <p:cNvSpPr/>
          <p:nvPr/>
        </p:nvSpPr>
        <p:spPr>
          <a:xfrm>
            <a:off x="8197206" y="2081854"/>
            <a:ext cx="3994794" cy="1601716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BA20FE-69BC-44F0-B7FF-7296B50660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87216"/>
            <a:ext cx="121920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TW" sz="4000" dirty="0">
                <a:ea typeface="微軟正黑體"/>
              </a:rPr>
              <a:t>FC</a:t>
            </a:r>
            <a:r>
              <a:rPr lang="zh-TW" altLang="en-US" sz="4000" dirty="0">
                <a:ea typeface="微軟正黑體"/>
              </a:rPr>
              <a:t> and </a:t>
            </a:r>
            <a:r>
              <a:rPr lang="en-US" altLang="zh-TW" sz="4000" dirty="0">
                <a:ea typeface="微軟正黑體"/>
              </a:rPr>
              <a:t>QNAP NAS</a:t>
            </a:r>
            <a:r>
              <a:rPr lang="zh-TW" altLang="en-US" sz="4000" dirty="0">
                <a:ea typeface="微軟正黑體"/>
              </a:rPr>
              <a:t> Enable the Same LUN Collaboration with </a:t>
            </a:r>
            <a:r>
              <a:rPr lang="en-US" altLang="zh-TW" sz="4000" dirty="0">
                <a:ea typeface="微軟正黑體"/>
              </a:rPr>
              <a:t>XSAN </a:t>
            </a:r>
            <a:r>
              <a:rPr lang="zh-TW" altLang="en-US" sz="4000" dirty="0">
                <a:ea typeface="微軟正黑體"/>
              </a:rPr>
              <a:t> </a:t>
            </a:r>
            <a:endParaRPr lang="en-US" sz="4000" dirty="0">
              <a:ea typeface="微軟正黑體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562" y="1914568"/>
            <a:ext cx="7562300" cy="4366962"/>
          </a:xfrm>
          <a:prstGeom prst="rect">
            <a:avLst/>
          </a:prstGeom>
        </p:spPr>
      </p:pic>
      <p:sp>
        <p:nvSpPr>
          <p:cNvPr id="11" name="文字方塊 10"/>
          <p:cNvSpPr txBox="1"/>
          <p:nvPr/>
        </p:nvSpPr>
        <p:spPr>
          <a:xfrm>
            <a:off x="8374387" y="2069979"/>
            <a:ext cx="3818427" cy="147732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TW" altLang="en-US">
                <a:latin typeface="Arial"/>
                <a:ea typeface="微軟正黑體"/>
                <a:cs typeface="Arial"/>
              </a:rPr>
              <a:t>Search key words</a:t>
            </a:r>
            <a:r>
              <a:rPr lang="en-US" altLang="zh-TW">
                <a:latin typeface="Arial"/>
                <a:ea typeface="微軟正黑體"/>
                <a:cs typeface="Arial"/>
              </a:rPr>
              <a:t>:</a:t>
            </a:r>
            <a:r>
              <a:rPr lang="zh-TW" altLang="en-US">
                <a:latin typeface="Arial"/>
                <a:ea typeface="微軟正黑體"/>
                <a:cs typeface="Arial"/>
              </a:rPr>
              <a:t> </a:t>
            </a:r>
            <a:r>
              <a:rPr lang="en-US" altLang="zh-TW">
                <a:latin typeface="Arial"/>
                <a:ea typeface="微軟正黑體"/>
                <a:cs typeface="Arial"/>
              </a:rPr>
              <a:t>“QNAP”</a:t>
            </a:r>
            <a:r>
              <a:rPr lang="zh-TW" altLang="en-US">
                <a:latin typeface="Arial"/>
                <a:ea typeface="微軟正黑體"/>
                <a:cs typeface="Arial"/>
              </a:rPr>
              <a:t> </a:t>
            </a:r>
            <a:r>
              <a:rPr lang="en-US" altLang="zh-TW">
                <a:latin typeface="Arial"/>
                <a:ea typeface="微軟正黑體"/>
                <a:cs typeface="Arial"/>
              </a:rPr>
              <a:t>“XSAN”</a:t>
            </a:r>
          </a:p>
          <a:p>
            <a:endParaRPr lang="en-US" altLang="zh-TW">
              <a:latin typeface="Arial"/>
              <a:ea typeface="微軟正黑體" panose="020B0604030504040204" pitchFamily="34" charset="-120"/>
              <a:cs typeface="Arial"/>
            </a:endParaRPr>
          </a:p>
          <a:p>
            <a:r>
              <a:rPr lang="zh-TW">
                <a:latin typeface="Arial"/>
                <a:ea typeface="+mn-lt"/>
                <a:cs typeface="+mn-lt"/>
              </a:rPr>
              <a:t>Setting up a Basic Xsan Environment with QNAP</a:t>
            </a:r>
            <a:r>
              <a:rPr lang="zh-TW" altLang="en-US">
                <a:latin typeface="Arial"/>
                <a:ea typeface="+mn-lt"/>
                <a:cs typeface="+mn-lt"/>
              </a:rPr>
              <a:t> </a:t>
            </a:r>
            <a:r>
              <a:rPr lang="en-US" altLang="zh-TW">
                <a:latin typeface="Arial"/>
                <a:ea typeface="+mn-lt"/>
                <a:cs typeface="+mn-lt"/>
              </a:rPr>
              <a:t>NAS</a:t>
            </a:r>
            <a:r>
              <a:rPr lang="zh-TW" altLang="en-US">
                <a:latin typeface="Arial"/>
                <a:ea typeface="+mn-lt"/>
                <a:cs typeface="+mn-lt"/>
              </a:rPr>
              <a:t> </a:t>
            </a:r>
            <a:r>
              <a:rPr lang="en-US" altLang="zh-TW" err="1">
                <a:latin typeface="Arial"/>
                <a:ea typeface="+mn-lt"/>
                <a:cs typeface="+mn-lt"/>
              </a:rPr>
              <a:t>Stor</a:t>
            </a:r>
            <a:r>
              <a:rPr lang="zh-TW">
                <a:latin typeface="Arial"/>
                <a:ea typeface="+mn-lt"/>
                <a:cs typeface="+mn-lt"/>
              </a:rPr>
              <a:t>age and Fibre </a:t>
            </a:r>
            <a:r>
              <a:rPr lang="en-US" altLang="zh-TW" err="1">
                <a:latin typeface="Arial"/>
                <a:ea typeface="+mn-lt"/>
                <a:cs typeface="+mn-lt"/>
              </a:rPr>
              <a:t>Chann</a:t>
            </a:r>
            <a:r>
              <a:rPr lang="zh-TW">
                <a:latin typeface="Arial"/>
                <a:ea typeface="+mn-lt"/>
                <a:cs typeface="+mn-lt"/>
              </a:rPr>
              <a:t>el</a:t>
            </a:r>
            <a:endParaRPr lang="zh-TW">
              <a:latin typeface="Arial"/>
              <a:ea typeface="新細明體"/>
              <a:cs typeface="Arial"/>
            </a:endParaRPr>
          </a:p>
        </p:txBody>
      </p:sp>
      <p:sp>
        <p:nvSpPr>
          <p:cNvPr id="12" name="圓角矩形 11"/>
          <p:cNvSpPr/>
          <p:nvPr/>
        </p:nvSpPr>
        <p:spPr>
          <a:xfrm>
            <a:off x="9518084" y="3960529"/>
            <a:ext cx="1103243" cy="954156"/>
          </a:xfrm>
          <a:prstGeom prst="round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>
                <a:solidFill>
                  <a:schemeClr val="tx1"/>
                </a:solidFill>
              </a:rPr>
              <a:t>XSAN</a:t>
            </a:r>
            <a:r>
              <a:rPr lang="zh-TW" altLang="en-US">
                <a:solidFill>
                  <a:schemeClr val="tx1"/>
                </a:solidFill>
              </a:rPr>
              <a:t> </a:t>
            </a:r>
            <a:r>
              <a:rPr lang="en-US" altLang="zh-TW">
                <a:solidFill>
                  <a:schemeClr val="tx1"/>
                </a:solidFill>
              </a:rPr>
              <a:t>LUN</a:t>
            </a:r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3" name="圓角矩形 12"/>
          <p:cNvSpPr/>
          <p:nvPr/>
        </p:nvSpPr>
        <p:spPr>
          <a:xfrm>
            <a:off x="8605166" y="5234038"/>
            <a:ext cx="1103244" cy="954156"/>
          </a:xfrm>
          <a:prstGeom prst="round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>
                <a:solidFill>
                  <a:schemeClr val="tx1"/>
                </a:solidFill>
              </a:rPr>
              <a:t>CLIENT 1</a:t>
            </a:r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29" name="圓角矩形 28"/>
          <p:cNvSpPr/>
          <p:nvPr/>
        </p:nvSpPr>
        <p:spPr>
          <a:xfrm>
            <a:off x="10461457" y="5234038"/>
            <a:ext cx="1103244" cy="954156"/>
          </a:xfrm>
          <a:prstGeom prst="round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>
                <a:solidFill>
                  <a:schemeClr val="tx1"/>
                </a:solidFill>
              </a:rPr>
              <a:t>CLIENT 2</a:t>
            </a:r>
            <a:endParaRPr lang="zh-TW" altLang="en-US">
              <a:solidFill>
                <a:schemeClr val="tx1"/>
              </a:solidFill>
            </a:endParaRPr>
          </a:p>
        </p:txBody>
      </p:sp>
      <p:cxnSp>
        <p:nvCxnSpPr>
          <p:cNvPr id="15" name="肘形接點 14"/>
          <p:cNvCxnSpPr>
            <a:cxnSpLocks/>
            <a:stCxn id="12" idx="1"/>
            <a:endCxn id="13" idx="0"/>
          </p:cNvCxnSpPr>
          <p:nvPr/>
        </p:nvCxnSpPr>
        <p:spPr>
          <a:xfrm rot="10800000" flipV="1">
            <a:off x="9156788" y="4437606"/>
            <a:ext cx="361296" cy="796431"/>
          </a:xfrm>
          <a:prstGeom prst="bentConnector2">
            <a:avLst/>
          </a:prstGeom>
          <a:ln w="38100">
            <a:solidFill>
              <a:srgbClr val="06BDFD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肘形接點 16"/>
          <p:cNvCxnSpPr>
            <a:cxnSpLocks/>
            <a:stCxn id="12" idx="3"/>
            <a:endCxn id="29" idx="0"/>
          </p:cNvCxnSpPr>
          <p:nvPr/>
        </p:nvCxnSpPr>
        <p:spPr>
          <a:xfrm>
            <a:off x="10621327" y="4437607"/>
            <a:ext cx="391752" cy="796431"/>
          </a:xfrm>
          <a:prstGeom prst="bentConnector2">
            <a:avLst/>
          </a:prstGeom>
          <a:ln w="38100">
            <a:solidFill>
              <a:srgbClr val="06BDFD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20345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E43E955C-E504-4D04-96F8-2A298923A81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19589" y="2981280"/>
            <a:ext cx="5423678" cy="2756770"/>
          </a:xfrm>
          <a:prstGeom prst="roundRect">
            <a:avLst>
              <a:gd name="adj" fmla="val 2989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C65E35A1-A7AD-4152-A8AB-79ABAB9F1BD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3409" y="2793235"/>
            <a:ext cx="1280434" cy="1271530"/>
          </a:xfrm>
          <a:prstGeom prst="rect">
            <a:avLst/>
          </a:prstGeom>
          <a:effectLst/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CBECDED3-CEFB-4ECF-AAC7-F9D308C0E3B2}"/>
              </a:ext>
            </a:extLst>
          </p:cNvPr>
          <p:cNvSpPr txBox="1"/>
          <p:nvPr/>
        </p:nvSpPr>
        <p:spPr>
          <a:xfrm>
            <a:off x="308232" y="2613392"/>
            <a:ext cx="360218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0000">
                <a:solidFill>
                  <a:schemeClr val="bg1"/>
                </a:solidFill>
              </a:rPr>
              <a:t>Demo</a:t>
            </a:r>
          </a:p>
        </p:txBody>
      </p:sp>
    </p:spTree>
    <p:extLst>
      <p:ext uri="{BB962C8B-B14F-4D97-AF65-F5344CB8AC3E}">
        <p14:creationId xmlns:p14="http://schemas.microsoft.com/office/powerpoint/2010/main" val="4389520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圖片 16" descr="一張含有 花 的圖片&#10;&#10;自動產生的描述">
            <a:extLst>
              <a:ext uri="{FF2B5EF4-FFF2-40B4-BE49-F238E27FC236}">
                <a16:creationId xmlns:a16="http://schemas.microsoft.com/office/drawing/2014/main" id="{D9B63F53-0106-4C52-839F-D715E2A78AB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636" y="1869851"/>
            <a:ext cx="5045415" cy="1046639"/>
          </a:xfrm>
          <a:prstGeom prst="rect">
            <a:avLst/>
          </a:prstGeom>
        </p:spPr>
      </p:pic>
      <p:pic>
        <p:nvPicPr>
          <p:cNvPr id="40" name="圖片 39" descr="一張含有 花 的圖片&#10;&#10;自動產生的描述">
            <a:extLst>
              <a:ext uri="{FF2B5EF4-FFF2-40B4-BE49-F238E27FC236}">
                <a16:creationId xmlns:a16="http://schemas.microsoft.com/office/drawing/2014/main" id="{F1749B16-BE57-42A8-8FE0-6B93C8C8DF9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636" y="4028959"/>
            <a:ext cx="5045415" cy="1046639"/>
          </a:xfrm>
          <a:prstGeom prst="rect">
            <a:avLst/>
          </a:prstGeom>
        </p:spPr>
      </p:pic>
      <p:pic>
        <p:nvPicPr>
          <p:cNvPr id="41" name="圖片 40" descr="一張含有 花 的圖片&#10;&#10;自動產生的描述">
            <a:extLst>
              <a:ext uri="{FF2B5EF4-FFF2-40B4-BE49-F238E27FC236}">
                <a16:creationId xmlns:a16="http://schemas.microsoft.com/office/drawing/2014/main" id="{4930F20E-F0BC-4372-8924-2E52094D95D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3036" y="1869851"/>
            <a:ext cx="5045415" cy="1046639"/>
          </a:xfrm>
          <a:prstGeom prst="rect">
            <a:avLst/>
          </a:prstGeom>
        </p:spPr>
      </p:pic>
      <p:pic>
        <p:nvPicPr>
          <p:cNvPr id="42" name="圖片 41" descr="一張含有 花 的圖片&#10;&#10;自動產生的描述">
            <a:extLst>
              <a:ext uri="{FF2B5EF4-FFF2-40B4-BE49-F238E27FC236}">
                <a16:creationId xmlns:a16="http://schemas.microsoft.com/office/drawing/2014/main" id="{E77EF9A0-A1A5-428C-838A-8411592A4A1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3036" y="4028959"/>
            <a:ext cx="5045415" cy="10466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F3F50AA-57C9-4936-A153-08BC3660AC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/>
              <a:t>The benefits of businesses using FC SAN</a:t>
            </a:r>
            <a:endParaRPr lang="zh-TW" alt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A2F3460-DD86-498D-8FC6-A5DF08BD56B1}"/>
              </a:ext>
            </a:extLst>
          </p:cNvPr>
          <p:cNvSpPr txBox="1"/>
          <p:nvPr/>
        </p:nvSpPr>
        <p:spPr>
          <a:xfrm>
            <a:off x="1440568" y="2175241"/>
            <a:ext cx="4071478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sz="2000" b="1" dirty="0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Good connectivity</a:t>
            </a:r>
            <a:endParaRPr lang="zh-TW" altLang="en-US" sz="2000" b="1" dirty="0">
              <a:solidFill>
                <a:schemeClr val="bg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4" name="TextBox 2">
            <a:extLst>
              <a:ext uri="{FF2B5EF4-FFF2-40B4-BE49-F238E27FC236}">
                <a16:creationId xmlns:a16="http://schemas.microsoft.com/office/drawing/2014/main" id="{0DAAF287-5893-458E-B55C-DA4E186DCE33}"/>
              </a:ext>
            </a:extLst>
          </p:cNvPr>
          <p:cNvSpPr txBox="1"/>
          <p:nvPr/>
        </p:nvSpPr>
        <p:spPr>
          <a:xfrm>
            <a:off x="1404289" y="2826481"/>
            <a:ext cx="4297762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60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In</a:t>
            </a:r>
            <a:r>
              <a:rPr lang="zh-TW" altLang="en-US" sz="160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 </a:t>
            </a:r>
            <a:r>
              <a:rPr lang="en-US" altLang="zh-TW" sz="160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a</a:t>
            </a:r>
            <a:r>
              <a:rPr lang="zh-TW" altLang="en-US" sz="160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 </a:t>
            </a:r>
            <a:r>
              <a:rPr lang="en-US" altLang="zh-TW" sz="1600" err="1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Fibre</a:t>
            </a:r>
            <a:r>
              <a:rPr lang="zh-TW" altLang="en-US" sz="160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 </a:t>
            </a:r>
            <a:r>
              <a:rPr lang="en-US" altLang="zh-TW" sz="160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Channel</a:t>
            </a:r>
            <a:r>
              <a:rPr lang="zh-TW" altLang="en-US" sz="160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 </a:t>
            </a:r>
            <a:r>
              <a:rPr lang="en-US" altLang="zh-TW" sz="160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Storage</a:t>
            </a:r>
            <a:r>
              <a:rPr lang="zh-TW" altLang="en-US" sz="160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 Area </a:t>
            </a:r>
            <a:r>
              <a:rPr lang="en-US" altLang="zh-TW" sz="160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Network</a:t>
            </a:r>
            <a:r>
              <a:rPr lang="zh-TW" altLang="en-US" sz="160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 </a:t>
            </a:r>
            <a:r>
              <a:rPr lang="en-US" altLang="zh-TW" sz="160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(SAN)</a:t>
            </a:r>
            <a:r>
              <a:rPr lang="zh-TW" altLang="en-US" sz="160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 </a:t>
            </a:r>
            <a:r>
              <a:rPr lang="en-US" altLang="zh-TW" sz="160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architecture,</a:t>
            </a:r>
            <a:r>
              <a:rPr lang="zh-TW" altLang="en-US" sz="160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 </a:t>
            </a:r>
            <a:r>
              <a:rPr lang="en-US" altLang="zh-TW" sz="160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any</a:t>
            </a:r>
            <a:r>
              <a:rPr lang="zh-TW" altLang="en-US" sz="160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 </a:t>
            </a:r>
            <a:r>
              <a:rPr lang="en-US" altLang="zh-TW" sz="160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server</a:t>
            </a:r>
            <a:r>
              <a:rPr lang="zh-TW" altLang="en-US" sz="160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 </a:t>
            </a:r>
            <a:r>
              <a:rPr lang="en-US" altLang="zh-TW" sz="160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can</a:t>
            </a:r>
            <a:r>
              <a:rPr lang="zh-TW" altLang="en-US" sz="160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 </a:t>
            </a:r>
            <a:r>
              <a:rPr lang="en-US" altLang="zh-TW" sz="160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be</a:t>
            </a:r>
            <a:r>
              <a:rPr lang="zh-TW" altLang="en-US" sz="160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 </a:t>
            </a:r>
            <a:r>
              <a:rPr lang="en-US" altLang="zh-TW" sz="160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directly</a:t>
            </a:r>
            <a:r>
              <a:rPr lang="zh-TW" altLang="en-US" sz="160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 </a:t>
            </a:r>
            <a:r>
              <a:rPr lang="en-US" altLang="zh-TW" sz="160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connected</a:t>
            </a:r>
            <a:r>
              <a:rPr lang="zh-TW" altLang="en-US" sz="160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 </a:t>
            </a:r>
            <a:r>
              <a:rPr lang="en-US" altLang="zh-TW" sz="160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to</a:t>
            </a:r>
            <a:r>
              <a:rPr lang="zh-TW" altLang="en-US" sz="160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 </a:t>
            </a:r>
            <a:r>
              <a:rPr lang="en-US" altLang="zh-TW" sz="160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any</a:t>
            </a:r>
            <a:r>
              <a:rPr lang="zh-TW" altLang="en-US" sz="160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 </a:t>
            </a:r>
            <a:r>
              <a:rPr lang="en-US" altLang="zh-TW" sz="160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storage</a:t>
            </a:r>
            <a:r>
              <a:rPr lang="zh-TW" altLang="en-US" sz="160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 </a:t>
            </a:r>
            <a:r>
              <a:rPr lang="en-US" altLang="zh-TW" sz="160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device,</a:t>
            </a:r>
            <a:r>
              <a:rPr lang="zh-TW" altLang="en-US" sz="160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 </a:t>
            </a:r>
            <a:r>
              <a:rPr lang="en-US" altLang="zh-TW" sz="160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and</a:t>
            </a:r>
            <a:r>
              <a:rPr lang="zh-TW" altLang="en-US" sz="160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 </a:t>
            </a:r>
            <a:r>
              <a:rPr lang="en-US" altLang="zh-TW" sz="160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any</a:t>
            </a:r>
            <a:r>
              <a:rPr lang="zh-TW" altLang="en-US" sz="160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 </a:t>
            </a:r>
            <a:r>
              <a:rPr lang="en-US" altLang="zh-TW" sz="160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storage</a:t>
            </a:r>
            <a:r>
              <a:rPr lang="zh-TW" altLang="en-US" sz="160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 </a:t>
            </a:r>
            <a:r>
              <a:rPr lang="en-US" altLang="zh-TW" sz="160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device</a:t>
            </a:r>
            <a:r>
              <a:rPr lang="zh-TW" altLang="en-US" sz="160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 </a:t>
            </a:r>
            <a:r>
              <a:rPr lang="en-US" altLang="zh-TW" sz="160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can</a:t>
            </a:r>
            <a:r>
              <a:rPr lang="zh-TW" altLang="en-US" sz="160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 </a:t>
            </a:r>
            <a:r>
              <a:rPr lang="en-US" altLang="zh-TW" sz="160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be</a:t>
            </a:r>
            <a:r>
              <a:rPr lang="zh-TW" altLang="en-US" sz="160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 </a:t>
            </a:r>
            <a:r>
              <a:rPr lang="en-US" altLang="zh-TW" sz="160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directly</a:t>
            </a:r>
            <a:r>
              <a:rPr lang="zh-TW" altLang="en-US" sz="160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 </a:t>
            </a:r>
            <a:r>
              <a:rPr lang="en-US" altLang="zh-TW" sz="160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connected</a:t>
            </a:r>
            <a:r>
              <a:rPr lang="zh-TW" altLang="en-US" sz="160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 </a:t>
            </a:r>
            <a:r>
              <a:rPr lang="en-US" altLang="zh-TW" sz="160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to</a:t>
            </a:r>
            <a:r>
              <a:rPr lang="zh-TW" altLang="en-US" sz="160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 </a:t>
            </a:r>
            <a:r>
              <a:rPr lang="en-US" altLang="zh-TW" sz="160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each</a:t>
            </a:r>
            <a:r>
              <a:rPr lang="zh-TW" altLang="en-US" sz="160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 </a:t>
            </a:r>
            <a:r>
              <a:rPr lang="en-US" altLang="zh-TW" sz="160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other.</a:t>
            </a:r>
            <a:endParaRPr lang="zh-TW" altLang="en-US" sz="1600"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</p:txBody>
      </p:sp>
      <p:sp>
        <p:nvSpPr>
          <p:cNvPr id="27" name="TextBox 2">
            <a:extLst>
              <a:ext uri="{FF2B5EF4-FFF2-40B4-BE49-F238E27FC236}">
                <a16:creationId xmlns:a16="http://schemas.microsoft.com/office/drawing/2014/main" id="{20386DDC-5829-4027-B2B6-19C78EDD4AAA}"/>
              </a:ext>
            </a:extLst>
          </p:cNvPr>
          <p:cNvSpPr txBox="1"/>
          <p:nvPr/>
        </p:nvSpPr>
        <p:spPr>
          <a:xfrm>
            <a:off x="6926968" y="2175241"/>
            <a:ext cx="4071478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sz="2000" b="1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Good expandability</a:t>
            </a:r>
            <a:endParaRPr lang="zh-TW" altLang="en-US" sz="2000" b="1">
              <a:solidFill>
                <a:schemeClr val="bg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8" name="TextBox 2">
            <a:extLst>
              <a:ext uri="{FF2B5EF4-FFF2-40B4-BE49-F238E27FC236}">
                <a16:creationId xmlns:a16="http://schemas.microsoft.com/office/drawing/2014/main" id="{2C8E4CB1-98EE-4740-A791-0A2E5EEB444A}"/>
              </a:ext>
            </a:extLst>
          </p:cNvPr>
          <p:cNvSpPr txBox="1"/>
          <p:nvPr/>
        </p:nvSpPr>
        <p:spPr>
          <a:xfrm>
            <a:off x="6964512" y="2826481"/>
            <a:ext cx="4071478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60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Enterprises can</a:t>
            </a:r>
            <a:r>
              <a:rPr lang="zh-TW" altLang="en-US" sz="160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 </a:t>
            </a:r>
            <a:r>
              <a:rPr lang="en-US" altLang="zh-TW" sz="160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easily expand storage</a:t>
            </a:r>
            <a:r>
              <a:rPr lang="zh-TW" altLang="en-US" sz="160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 </a:t>
            </a:r>
            <a:r>
              <a:rPr lang="en-US" altLang="zh-TW" sz="160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without increasing the</a:t>
            </a:r>
            <a:r>
              <a:rPr lang="zh-TW" altLang="en-US" sz="160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 </a:t>
            </a: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load</a:t>
            </a:r>
            <a:r>
              <a:rPr lang="zh-TW" altLang="en-US" sz="160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 </a:t>
            </a:r>
            <a:r>
              <a:rPr lang="en-US" altLang="zh-TW" sz="160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on the server and the local area network.</a:t>
            </a:r>
            <a:endParaRPr lang="zh-TW" altLang="en-US" sz="1600"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</p:txBody>
      </p:sp>
      <p:sp>
        <p:nvSpPr>
          <p:cNvPr id="48" name="TextBox 2">
            <a:extLst>
              <a:ext uri="{FF2B5EF4-FFF2-40B4-BE49-F238E27FC236}">
                <a16:creationId xmlns:a16="http://schemas.microsoft.com/office/drawing/2014/main" id="{55A1E5ED-4346-4AE7-A142-50D32002FFCD}"/>
              </a:ext>
            </a:extLst>
          </p:cNvPr>
          <p:cNvSpPr txBox="1"/>
          <p:nvPr/>
        </p:nvSpPr>
        <p:spPr>
          <a:xfrm>
            <a:off x="1630573" y="4352223"/>
            <a:ext cx="4071478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sz="2000" b="1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Good data sharing ability</a:t>
            </a:r>
            <a:endParaRPr lang="zh-TW" altLang="en-US" sz="2000" b="1">
              <a:solidFill>
                <a:schemeClr val="bg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9" name="TextBox 2">
            <a:extLst>
              <a:ext uri="{FF2B5EF4-FFF2-40B4-BE49-F238E27FC236}">
                <a16:creationId xmlns:a16="http://schemas.microsoft.com/office/drawing/2014/main" id="{1C6C6466-E2DA-454E-88DD-DDD0315AF18A}"/>
              </a:ext>
            </a:extLst>
          </p:cNvPr>
          <p:cNvSpPr txBox="1"/>
          <p:nvPr/>
        </p:nvSpPr>
        <p:spPr>
          <a:xfrm>
            <a:off x="1404289" y="4941485"/>
            <a:ext cx="4297762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600">
                <a:latin typeface="Arial" panose="020B0604020202020204" pitchFamily="34" charset="0"/>
                <a:cs typeface="Arial" panose="020B0604020202020204" pitchFamily="34" charset="0"/>
              </a:rPr>
              <a:t>Since the storage device is no longer connected to a specific server, resources can be shared by many servers and the main network performance is not affected when a large number of files are transmitted.</a:t>
            </a:r>
            <a:endParaRPr lang="zh-TW" altLang="en-US" sz="1600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5" name="TextBox 2">
            <a:extLst>
              <a:ext uri="{FF2B5EF4-FFF2-40B4-BE49-F238E27FC236}">
                <a16:creationId xmlns:a16="http://schemas.microsoft.com/office/drawing/2014/main" id="{CC1620D7-DB3B-474A-A609-7561B1EC8450}"/>
              </a:ext>
            </a:extLst>
          </p:cNvPr>
          <p:cNvSpPr txBox="1"/>
          <p:nvPr/>
        </p:nvSpPr>
        <p:spPr>
          <a:xfrm>
            <a:off x="7116973" y="4352223"/>
            <a:ext cx="4071478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sz="2000" b="1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Fast and stable performance</a:t>
            </a:r>
            <a:endParaRPr lang="zh-TW" altLang="en-US" sz="2000" b="1">
              <a:solidFill>
                <a:schemeClr val="bg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6" name="TextBox 2">
            <a:extLst>
              <a:ext uri="{FF2B5EF4-FFF2-40B4-BE49-F238E27FC236}">
                <a16:creationId xmlns:a16="http://schemas.microsoft.com/office/drawing/2014/main" id="{015B06E3-F096-4ED9-BE70-E50952DB2A93}"/>
              </a:ext>
            </a:extLst>
          </p:cNvPr>
          <p:cNvSpPr txBox="1"/>
          <p:nvPr/>
        </p:nvSpPr>
        <p:spPr>
          <a:xfrm>
            <a:off x="6964512" y="4941485"/>
            <a:ext cx="4071478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600">
                <a:latin typeface="Arial" panose="020B0604020202020204" pitchFamily="34" charset="0"/>
                <a:cs typeface="Arial" panose="020B0604020202020204" pitchFamily="34" charset="0"/>
              </a:rPr>
              <a:t>Continue to use the same video editing software with FC SAN storage as a local drive for high and stable performance.</a:t>
            </a:r>
            <a:endParaRPr lang="zh-TW" alt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27933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球拍, 桌, 白色, 握住 的圖片&#10;&#10;自動產生的描述">
            <a:extLst>
              <a:ext uri="{FF2B5EF4-FFF2-40B4-BE49-F238E27FC236}">
                <a16:creationId xmlns:a16="http://schemas.microsoft.com/office/drawing/2014/main" id="{0757F67A-3FBC-42DB-A002-443B21012C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79645" y="3948559"/>
            <a:ext cx="13409568" cy="2598334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4602EE66-AB85-46AA-B825-3EDEB46D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525" y="265131"/>
            <a:ext cx="11586949" cy="1325563"/>
          </a:xfrm>
        </p:spPr>
        <p:txBody>
          <a:bodyPr>
            <a:normAutofit/>
          </a:bodyPr>
          <a:lstStyle/>
          <a:p>
            <a:r>
              <a:rPr lang="en-US" altLang="zh-TW" sz="4200" dirty="0">
                <a:latin typeface="Arial"/>
                <a:ea typeface="微軟正黑體"/>
                <a:cs typeface="Arial"/>
              </a:rPr>
              <a:t>QNAP Rackmount NAS with QTS</a:t>
            </a:r>
            <a:br>
              <a:rPr lang="en-US" altLang="zh-TW" sz="4200" dirty="0">
                <a:latin typeface="Arial"/>
                <a:ea typeface="微軟正黑體"/>
                <a:cs typeface="Arial"/>
              </a:rPr>
            </a:br>
            <a:r>
              <a:rPr lang="en-US" altLang="zh-CN" sz="4200" dirty="0">
                <a:latin typeface="Arial"/>
                <a:ea typeface="微軟正黑體"/>
                <a:cs typeface="Arial"/>
              </a:rPr>
              <a:t>can also support QXP </a:t>
            </a:r>
            <a:r>
              <a:rPr lang="en-US" altLang="zh-CN" sz="4200" dirty="0" err="1">
                <a:latin typeface="Arial"/>
                <a:ea typeface="微軟正黑體"/>
                <a:cs typeface="Arial"/>
              </a:rPr>
              <a:t>f</a:t>
            </a:r>
            <a:r>
              <a:rPr lang="en-US" altLang="zh-TW" sz="4200" dirty="0" err="1">
                <a:latin typeface="Arial"/>
                <a:ea typeface="微軟正黑體"/>
                <a:cs typeface="Arial"/>
              </a:rPr>
              <a:t>ibre</a:t>
            </a:r>
            <a:r>
              <a:rPr lang="en-US" altLang="zh-TW" sz="4200" dirty="0">
                <a:latin typeface="Arial"/>
                <a:ea typeface="微軟正黑體"/>
                <a:cs typeface="Arial"/>
              </a:rPr>
              <a:t> channel adapters</a:t>
            </a:r>
            <a:endParaRPr lang="zh-TW" altLang="en-US" sz="4200" dirty="0">
              <a:latin typeface="Arial"/>
              <a:ea typeface="微軟正黑體"/>
              <a:cs typeface="Arial"/>
            </a:endParaRPr>
          </a:p>
        </p:txBody>
      </p:sp>
      <p:sp>
        <p:nvSpPr>
          <p:cNvPr id="13" name="內容版面配置區 10">
            <a:extLst>
              <a:ext uri="{FF2B5EF4-FFF2-40B4-BE49-F238E27FC236}">
                <a16:creationId xmlns:a16="http://schemas.microsoft.com/office/drawing/2014/main" id="{446F5C07-2F73-5749-8337-99F7DE7FA37F}"/>
              </a:ext>
            </a:extLst>
          </p:cNvPr>
          <p:cNvSpPr txBox="1">
            <a:spLocks/>
          </p:cNvSpPr>
          <p:nvPr/>
        </p:nvSpPr>
        <p:spPr>
          <a:xfrm>
            <a:off x="811918" y="1860884"/>
            <a:ext cx="11365078" cy="1672660"/>
          </a:xfrm>
          <a:prstGeom prst="rect">
            <a:avLst/>
          </a:prstGeom>
        </p:spPr>
        <p:txBody>
          <a:bodyPr anchor="t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1">
                    <a:lumMod val="75000"/>
                  </a:schemeClr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2000" b="1">
                <a:solidFill>
                  <a:srgbClr val="7030A0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NAS Models with Intel processors</a:t>
            </a:r>
            <a:endParaRPr lang="en-US" altLang="zh-TW" sz="2000" b="1">
              <a:solidFill>
                <a:srgbClr val="7030A0"/>
              </a:solidFill>
              <a:latin typeface="Arial" panose="020B0604020202020204" pitchFamily="34" charset="0"/>
              <a:ea typeface="Microsoft JhengHei"/>
              <a:cs typeface="Arial" panose="020B0604020202020204" pitchFamily="34" charset="0"/>
            </a:endParaRPr>
          </a:p>
          <a:p>
            <a:pPr marL="180975" indent="-180975"/>
            <a:r>
              <a:rPr lang="en-US" altLang="zh-CN" sz="1600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TES-3085U (QTS), TES-1885U (QTS), TDS-16489U</a:t>
            </a:r>
          </a:p>
          <a:p>
            <a:pPr marL="180975" indent="-180975"/>
            <a:r>
              <a:rPr lang="en-US" altLang="zh-CN" sz="1600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TS-2483XU, TS-1683XU-RP, TS-1283XU-RP, TS-983XU-RP, TS-983XU, TS-883XU-RP, TS-883XU</a:t>
            </a:r>
          </a:p>
          <a:p>
            <a:pPr marL="180975" indent="-180975"/>
            <a:r>
              <a:rPr lang="en-US" altLang="zh-CN" sz="1600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TVS-EC2480U/1680U/1580MU/1280U, TS-EC880U</a:t>
            </a:r>
          </a:p>
          <a:p>
            <a:pPr marL="180975" indent="-180975"/>
            <a:r>
              <a:rPr lang="en-US" altLang="zh-CN" sz="1600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TVS-2472XU-RP, TVS-1672XU-RP, TVS-1272XU-RP, TVS-972XU-RP, TVS-972XU, TVS-872XU-RP, TVS-872XU </a:t>
            </a:r>
            <a:endParaRPr lang="en-US" altLang="zh-CN" sz="160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A715E4C-AF26-EC4D-B81B-C96D38B715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6459" y="4490369"/>
            <a:ext cx="3093227" cy="193154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88CB833-94D0-1E48-BF76-08FFE22A9D0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40441" y="4419257"/>
            <a:ext cx="3321173" cy="207610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0B25C6F5-E920-4DF0-B051-B3183FBE623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8500" y="4491962"/>
            <a:ext cx="3253127" cy="203356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4" name="內容版面配置區 10">
            <a:extLst>
              <a:ext uri="{FF2B5EF4-FFF2-40B4-BE49-F238E27FC236}">
                <a16:creationId xmlns:a16="http://schemas.microsoft.com/office/drawing/2014/main" id="{568F14F1-BC1C-084A-81ED-453F5E73A8C6}"/>
              </a:ext>
            </a:extLst>
          </p:cNvPr>
          <p:cNvSpPr txBox="1">
            <a:spLocks/>
          </p:cNvSpPr>
          <p:nvPr/>
        </p:nvSpPr>
        <p:spPr>
          <a:xfrm>
            <a:off x="811918" y="3533544"/>
            <a:ext cx="9776834" cy="830030"/>
          </a:xfrm>
          <a:prstGeom prst="rect">
            <a:avLst/>
          </a:prstGeom>
        </p:spPr>
        <p:txBody>
          <a:bodyPr anchor="t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1">
                    <a:lumMod val="75000"/>
                  </a:schemeClr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2000" b="1">
                <a:solidFill>
                  <a:srgbClr val="7030A0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NAS Models with AMD processors</a:t>
            </a:r>
            <a:endParaRPr lang="en-US" altLang="zh-TW" sz="2000" b="1">
              <a:solidFill>
                <a:srgbClr val="7030A0"/>
              </a:solidFill>
              <a:latin typeface="Arial" panose="020B0604020202020204" pitchFamily="34" charset="0"/>
              <a:ea typeface="Microsoft JhengHei"/>
              <a:cs typeface="Arial" panose="020B0604020202020204" pitchFamily="34" charset="0"/>
            </a:endParaRPr>
          </a:p>
          <a:p>
            <a:pPr marL="180975" indent="-180975"/>
            <a:r>
              <a:rPr lang="en-US" altLang="zh-CN" sz="1600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TS-2477XU-RP, TS-1677XU-RP, TS-1277XU-RP, TS-977XU-RP, TS-977XU, TS-877XU-RP, TS-877XU</a:t>
            </a:r>
            <a:endParaRPr lang="en-US" altLang="zh-CN" sz="160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89888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 13" descr="一張含有 球拍, 桌, 白色, 握住 的圖片&#10;&#10;自動產生的描述">
            <a:extLst>
              <a:ext uri="{FF2B5EF4-FFF2-40B4-BE49-F238E27FC236}">
                <a16:creationId xmlns:a16="http://schemas.microsoft.com/office/drawing/2014/main" id="{2C4C7846-A95C-4B28-9BAE-C04221D69C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79645" y="3948559"/>
            <a:ext cx="13409568" cy="2598334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4602EE66-AB85-46AA-B825-3EDEB46D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127" y="311107"/>
            <a:ext cx="11641664" cy="1109855"/>
          </a:xfrm>
        </p:spPr>
        <p:txBody>
          <a:bodyPr>
            <a:noAutofit/>
          </a:bodyPr>
          <a:lstStyle/>
          <a:p>
            <a:r>
              <a:rPr lang="en-US" altLang="zh-TW" sz="4000" dirty="0">
                <a:ea typeface="微軟正黑體"/>
              </a:rPr>
              <a:t>QNAP desktop NAS with QTS</a:t>
            </a:r>
            <a:br>
              <a:rPr lang="en-US" altLang="zh-TW" sz="4000" dirty="0">
                <a:ea typeface="微軟正黑體"/>
              </a:rPr>
            </a:br>
            <a:r>
              <a:rPr lang="en-US" altLang="zh-CN" sz="4000" dirty="0">
                <a:ea typeface="微軟正黑體"/>
              </a:rPr>
              <a:t>can also support QXP </a:t>
            </a:r>
            <a:r>
              <a:rPr lang="en-US" altLang="zh-CN" sz="4000" dirty="0" err="1">
                <a:ea typeface="微軟正黑體"/>
              </a:rPr>
              <a:t>f</a:t>
            </a:r>
            <a:r>
              <a:rPr lang="en-US" altLang="zh-TW" sz="4000" dirty="0" err="1">
                <a:ea typeface="微軟正黑體"/>
              </a:rPr>
              <a:t>ibre</a:t>
            </a:r>
            <a:r>
              <a:rPr lang="en-US" altLang="zh-TW" sz="4000" dirty="0">
                <a:ea typeface="微軟正黑體"/>
              </a:rPr>
              <a:t> channel adapters</a:t>
            </a:r>
            <a:endParaRPr lang="zh-TW" altLang="en-US" sz="4000" dirty="0">
              <a:ea typeface="微軟正黑體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6C2A85F9-A2AB-48B3-A830-E1EDC566734C}"/>
              </a:ext>
            </a:extLst>
          </p:cNvPr>
          <p:cNvSpPr txBox="1"/>
          <p:nvPr/>
        </p:nvSpPr>
        <p:spPr>
          <a:xfrm>
            <a:off x="1013152" y="1891845"/>
            <a:ext cx="260008" cy="420564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2133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 </a:t>
            </a:r>
            <a:endParaRPr lang="zh-TW" altLang="en-US" sz="2133" b="1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22" name="內容版面配置區 2">
            <a:extLst>
              <a:ext uri="{FF2B5EF4-FFF2-40B4-BE49-F238E27FC236}">
                <a16:creationId xmlns:a16="http://schemas.microsoft.com/office/drawing/2014/main" id="{DCE56A41-4EE9-434C-9EE6-E73AF8ABA2D0}"/>
              </a:ext>
            </a:extLst>
          </p:cNvPr>
          <p:cNvSpPr txBox="1">
            <a:spLocks/>
          </p:cNvSpPr>
          <p:nvPr/>
        </p:nvSpPr>
        <p:spPr>
          <a:xfrm>
            <a:off x="493547" y="1570909"/>
            <a:ext cx="11330516" cy="1780091"/>
          </a:xfrm>
          <a:prstGeom prst="rect">
            <a:avLst/>
          </a:prstGeom>
        </p:spPr>
        <p:txBody>
          <a:bodyPr vert="horz" lIns="121920" tIns="60960" rIns="121920" bIns="6096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8754" indent="-238754">
              <a:lnSpc>
                <a:spcPts val="3200"/>
              </a:lnSpc>
              <a:spcBef>
                <a:spcPts val="1200"/>
              </a:spcBef>
              <a:buClr>
                <a:srgbClr val="F70F78"/>
              </a:buClr>
            </a:pPr>
            <a:endParaRPr lang="zh-CN" altLang="en-US" sz="24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3" name="內容版面配置區 10">
            <a:extLst>
              <a:ext uri="{FF2B5EF4-FFF2-40B4-BE49-F238E27FC236}">
                <a16:creationId xmlns:a16="http://schemas.microsoft.com/office/drawing/2014/main" id="{446F5C07-2F73-5749-8337-99F7DE7FA37F}"/>
              </a:ext>
            </a:extLst>
          </p:cNvPr>
          <p:cNvSpPr txBox="1">
            <a:spLocks/>
          </p:cNvSpPr>
          <p:nvPr/>
        </p:nvSpPr>
        <p:spPr>
          <a:xfrm>
            <a:off x="1013152" y="1890330"/>
            <a:ext cx="4669871" cy="2446084"/>
          </a:xfrm>
          <a:prstGeom prst="rect">
            <a:avLst/>
          </a:prstGeom>
        </p:spPr>
        <p:txBody>
          <a:bodyPr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1">
                    <a:lumMod val="75000"/>
                  </a:schemeClr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2000" b="1">
                <a:solidFill>
                  <a:srgbClr val="7030A0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NAS Models with Intel processors</a:t>
            </a:r>
            <a:endParaRPr lang="en-US" altLang="zh-TW" sz="2000" b="1">
              <a:solidFill>
                <a:srgbClr val="7030A0"/>
              </a:solidFill>
              <a:latin typeface="Arial" panose="020B0604020202020204" pitchFamily="34" charset="0"/>
              <a:ea typeface="Microsoft JhengHei"/>
              <a:cs typeface="Arial" panose="020B0604020202020204" pitchFamily="34" charset="0"/>
            </a:endParaRPr>
          </a:p>
          <a:p>
            <a:pPr marL="180975" indent="-180975"/>
            <a:r>
              <a:rPr lang="en-US" altLang="zh-TW" sz="1600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TS-2888X</a:t>
            </a:r>
          </a:p>
          <a:p>
            <a:pPr marL="180975" indent="-180975"/>
            <a:r>
              <a:rPr lang="en-US" altLang="zh-TW" sz="1600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TS-1685</a:t>
            </a:r>
          </a:p>
          <a:p>
            <a:pPr marL="180975" indent="-180975"/>
            <a:r>
              <a:rPr lang="en-US" altLang="zh-TW" sz="1600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TVS-1282, TVS-882, TVS-682</a:t>
            </a:r>
          </a:p>
          <a:p>
            <a:pPr marL="180975" indent="-180975"/>
            <a:r>
              <a:rPr lang="en-US" altLang="zh-CN" sz="1600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TVS-872XT, TVS-672XT, TVS-472XT</a:t>
            </a:r>
          </a:p>
          <a:p>
            <a:pPr marL="180975" indent="-180975"/>
            <a:r>
              <a:rPr lang="en-US" altLang="zh-CN" sz="1600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TVS-872N, TVS-672N</a:t>
            </a:r>
          </a:p>
        </p:txBody>
      </p:sp>
      <p:pic>
        <p:nvPicPr>
          <p:cNvPr id="50" name="Picture 10">
            <a:extLst>
              <a:ext uri="{FF2B5EF4-FFF2-40B4-BE49-F238E27FC236}">
                <a16:creationId xmlns:a16="http://schemas.microsoft.com/office/drawing/2014/main" id="{5B34B6D9-60BE-4AEA-809D-9DB29FAB737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0126" y="4229124"/>
            <a:ext cx="2956916" cy="184840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1" name="Picture 11">
            <a:extLst>
              <a:ext uri="{FF2B5EF4-FFF2-40B4-BE49-F238E27FC236}">
                <a16:creationId xmlns:a16="http://schemas.microsoft.com/office/drawing/2014/main" id="{9FABAD21-4B58-4E53-8A04-CCF44C2AF0E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92036" y="4669016"/>
            <a:ext cx="2168482" cy="135554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2" name="Picture 14">
            <a:extLst>
              <a:ext uri="{FF2B5EF4-FFF2-40B4-BE49-F238E27FC236}">
                <a16:creationId xmlns:a16="http://schemas.microsoft.com/office/drawing/2014/main" id="{B957EE4A-68E4-41B4-B435-8791746D149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90389" y="4948620"/>
            <a:ext cx="1731559" cy="108241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3" name="Picture 17">
            <a:extLst>
              <a:ext uri="{FF2B5EF4-FFF2-40B4-BE49-F238E27FC236}">
                <a16:creationId xmlns:a16="http://schemas.microsoft.com/office/drawing/2014/main" id="{E9EA6B32-CA87-4E3A-BC0F-4836702089F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0521" y="4989924"/>
            <a:ext cx="1655120" cy="103463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4" name="Picture 18">
            <a:extLst>
              <a:ext uri="{FF2B5EF4-FFF2-40B4-BE49-F238E27FC236}">
                <a16:creationId xmlns:a16="http://schemas.microsoft.com/office/drawing/2014/main" id="{F99674BD-DEB9-4768-8001-1E92B573EA81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84833" y="5022564"/>
            <a:ext cx="1587666" cy="99246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5" name="Picture 19">
            <a:extLst>
              <a:ext uri="{FF2B5EF4-FFF2-40B4-BE49-F238E27FC236}">
                <a16:creationId xmlns:a16="http://schemas.microsoft.com/office/drawing/2014/main" id="{7CBEA80C-69DB-4FB8-AC80-C2608588BDDF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69445" y="4967670"/>
            <a:ext cx="1736744" cy="1085657"/>
          </a:xfrm>
          <a:prstGeom prst="rect">
            <a:avLst/>
          </a:prstGeom>
        </p:spPr>
      </p:pic>
      <p:sp>
        <p:nvSpPr>
          <p:cNvPr id="17" name="內容版面配置區 10">
            <a:extLst>
              <a:ext uri="{FF2B5EF4-FFF2-40B4-BE49-F238E27FC236}">
                <a16:creationId xmlns:a16="http://schemas.microsoft.com/office/drawing/2014/main" id="{DC5CA32D-3BF0-1745-8C1D-98374CD9DAF3}"/>
              </a:ext>
            </a:extLst>
          </p:cNvPr>
          <p:cNvSpPr txBox="1">
            <a:spLocks/>
          </p:cNvSpPr>
          <p:nvPr/>
        </p:nvSpPr>
        <p:spPr>
          <a:xfrm>
            <a:off x="6872499" y="1890330"/>
            <a:ext cx="4669871" cy="852870"/>
          </a:xfrm>
          <a:prstGeom prst="rect">
            <a:avLst/>
          </a:prstGeom>
        </p:spPr>
        <p:txBody>
          <a:bodyPr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1">
                    <a:lumMod val="75000"/>
                  </a:schemeClr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2000" b="1">
                <a:solidFill>
                  <a:srgbClr val="7030A0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NAS Models with AMD processors</a:t>
            </a:r>
            <a:endParaRPr lang="en-US" altLang="zh-TW" sz="2000" b="1">
              <a:solidFill>
                <a:srgbClr val="7030A0"/>
              </a:solidFill>
              <a:latin typeface="Arial" panose="020B0604020202020204" pitchFamily="34" charset="0"/>
              <a:ea typeface="Microsoft JhengHei"/>
              <a:cs typeface="Arial" panose="020B0604020202020204" pitchFamily="34" charset="0"/>
            </a:endParaRPr>
          </a:p>
          <a:p>
            <a:pPr marL="180975" indent="-180975"/>
            <a:r>
              <a:rPr lang="en-US" altLang="zh-TW" sz="1600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TS-1677X, TS-1277, TS-877, TS-677</a:t>
            </a:r>
          </a:p>
        </p:txBody>
      </p:sp>
    </p:spTree>
    <p:extLst>
      <p:ext uri="{BB962C8B-B14F-4D97-AF65-F5344CB8AC3E}">
        <p14:creationId xmlns:p14="http://schemas.microsoft.com/office/powerpoint/2010/main" val="19703297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982AEC-734E-449A-BCC7-435A2F4F32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729" y="669184"/>
            <a:ext cx="10888580" cy="978322"/>
          </a:xfrm>
        </p:spPr>
        <p:txBody>
          <a:bodyPr>
            <a:normAutofit fontScale="90000"/>
          </a:bodyPr>
          <a:lstStyle/>
          <a:p>
            <a:r>
              <a:rPr lang="en-US" altLang="zh-TW" dirty="0" err="1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Fibre</a:t>
            </a:r>
            <a:r>
              <a:rPr lang="en-US" altLang="zh-TW" dirty="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 channel for higher performance and </a:t>
            </a:r>
            <a:br>
              <a:rPr lang="en-US" altLang="zh-TW" dirty="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</a:br>
            <a:r>
              <a:rPr lang="en-US" altLang="zh-TW" dirty="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lower CPU utilization</a:t>
            </a:r>
            <a:endParaRPr lang="zh-TW" altLang="en-US" dirty="0">
              <a:latin typeface="Arial" panose="020B0604020202020204" pitchFamily="34" charset="0"/>
              <a:ea typeface="Microsoft JhengHei"/>
              <a:cs typeface="Arial" panose="020B0604020202020204" pitchFamily="34" charset="0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89777BDB-B8AE-447B-801A-5A19343F9FF7}"/>
              </a:ext>
            </a:extLst>
          </p:cNvPr>
          <p:cNvSpPr/>
          <p:nvPr/>
        </p:nvSpPr>
        <p:spPr>
          <a:xfrm>
            <a:off x="7477292" y="2592986"/>
            <a:ext cx="4301624" cy="2631490"/>
          </a:xfrm>
          <a:prstGeom prst="rect">
            <a:avLst/>
          </a:prstGeom>
        </p:spPr>
        <p:txBody>
          <a:bodyPr wrap="square" anchor="t">
            <a:spAutoFit/>
          </a:bodyPr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975" indent="-180975">
              <a:buFont typeface="+mj-lt"/>
              <a:buAutoNum type="arabicPeriod"/>
            </a:pPr>
            <a:r>
              <a:rPr lang="en-US" altLang="zh-TW" sz="11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F/W: QTS 4.4.1</a:t>
            </a:r>
          </a:p>
          <a:p>
            <a:pPr marL="180975" indent="-180975">
              <a:buFont typeface="+mj-lt"/>
              <a:buAutoNum type="arabicPeriod"/>
            </a:pPr>
            <a:r>
              <a:rPr lang="en-US" altLang="zh-TW" sz="11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CPU: Intel(R) Xeon(R) E-2136 CPU @ 3.30GHz </a:t>
            </a:r>
          </a:p>
          <a:p>
            <a:pPr marL="180975" indent="-180975">
              <a:buFont typeface="+mj-lt"/>
              <a:buAutoNum type="arabicPeriod"/>
            </a:pPr>
            <a:r>
              <a:rPr lang="en-US" altLang="zh-TW" sz="11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SSD: 16 x ADATA SU900 + 8 x Intel SSDSC2BB240G4,RAID 0</a:t>
            </a:r>
          </a:p>
          <a:p>
            <a:pPr marL="180975" indent="-180975">
              <a:buFont typeface="+mj-lt"/>
              <a:buAutoNum type="arabicPeriod"/>
            </a:pPr>
            <a:r>
              <a:rPr lang="en-US" altLang="zh-TW" sz="11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RAM: 16GB</a:t>
            </a:r>
          </a:p>
          <a:p>
            <a:pPr marL="180975" indent="-180975">
              <a:buFont typeface="+mj-lt"/>
              <a:buAutoNum type="arabicPeriod"/>
            </a:pPr>
            <a:r>
              <a:rPr lang="en-US" altLang="zh-TW" sz="11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Thick volume; Block-based LUN; AIO enable; MPIO </a:t>
            </a:r>
          </a:p>
          <a:p>
            <a:pPr marL="180975" indent="-180975">
              <a:buFont typeface="+mj-lt"/>
              <a:buAutoNum type="arabicPeriod"/>
            </a:pPr>
            <a:r>
              <a:rPr lang="en-US" altLang="zh-TW" sz="11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FC32G: QNAP QXP-32G2FC</a:t>
            </a:r>
          </a:p>
          <a:p>
            <a:endParaRPr lang="en-US" altLang="zh-TW" sz="1100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r>
              <a:rPr lang="en-US" altLang="zh-TW" sz="11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PC Environment</a:t>
            </a:r>
          </a:p>
          <a:p>
            <a:pPr marL="180975" indent="-180975">
              <a:buFont typeface="+mj-lt"/>
              <a:buAutoNum type="arabicPeriod"/>
            </a:pPr>
            <a:r>
              <a:rPr lang="en-US" altLang="zh-TW" sz="11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CPU: Intel(R) Xeon(R) CPU E5-2630 v3 @ 2.40GHz, 2401 </a:t>
            </a:r>
            <a:r>
              <a:rPr lang="en-US" altLang="zh-TW" sz="1100" err="1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Mhz</a:t>
            </a:r>
            <a:r>
              <a:rPr lang="en-US" altLang="zh-TW" sz="11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, 8 Core(s), 16 Logical Processor(s)</a:t>
            </a:r>
          </a:p>
          <a:p>
            <a:pPr marL="180975" indent="-180975">
              <a:buFont typeface="+mj-lt"/>
              <a:buAutoNum type="arabicPeriod"/>
            </a:pPr>
            <a:r>
              <a:rPr lang="en-US" altLang="zh-TW" sz="11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OS: Windows Server 2016 Datacenter Build 14393</a:t>
            </a:r>
          </a:p>
          <a:p>
            <a:pPr marL="180975" indent="-180975">
              <a:buFont typeface="+mj-lt"/>
              <a:buAutoNum type="arabicPeriod"/>
            </a:pPr>
            <a:r>
              <a:rPr lang="en-US" altLang="zh-TW" sz="11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Memory: 128 GB.</a:t>
            </a:r>
          </a:p>
          <a:p>
            <a:pPr marL="180975" indent="-180975">
              <a:buFont typeface="+mj-lt"/>
              <a:buAutoNum type="arabicPeriod"/>
            </a:pPr>
            <a:r>
              <a:rPr lang="en-US" altLang="zh-TW" sz="11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FC32G: Marvell QLogic QLE2742-SR-CKFibre Channel Adapter</a:t>
            </a:r>
          </a:p>
        </p:txBody>
      </p:sp>
      <p:graphicFrame>
        <p:nvGraphicFramePr>
          <p:cNvPr id="24" name="表格 23">
            <a:extLst>
              <a:ext uri="{FF2B5EF4-FFF2-40B4-BE49-F238E27FC236}">
                <a16:creationId xmlns:a16="http://schemas.microsoft.com/office/drawing/2014/main" id="{E541E318-D684-4104-B79C-1A16F5D52F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6940422"/>
              </p:ext>
            </p:extLst>
          </p:nvPr>
        </p:nvGraphicFramePr>
        <p:xfrm>
          <a:off x="512729" y="2136375"/>
          <a:ext cx="6817540" cy="3215526"/>
        </p:xfrm>
        <a:graphic>
          <a:graphicData uri="http://schemas.openxmlformats.org/drawingml/2006/table">
            <a:tbl>
              <a:tblPr/>
              <a:tblGrid>
                <a:gridCol w="1381671">
                  <a:extLst>
                    <a:ext uri="{9D8B030D-6E8A-4147-A177-3AD203B41FA5}">
                      <a16:colId xmlns:a16="http://schemas.microsoft.com/office/drawing/2014/main" val="2481647396"/>
                    </a:ext>
                  </a:extLst>
                </a:gridCol>
                <a:gridCol w="966898">
                  <a:extLst>
                    <a:ext uri="{9D8B030D-6E8A-4147-A177-3AD203B41FA5}">
                      <a16:colId xmlns:a16="http://schemas.microsoft.com/office/drawing/2014/main" val="1447189910"/>
                    </a:ext>
                  </a:extLst>
                </a:gridCol>
                <a:gridCol w="1277565">
                  <a:extLst>
                    <a:ext uri="{9D8B030D-6E8A-4147-A177-3AD203B41FA5}">
                      <a16:colId xmlns:a16="http://schemas.microsoft.com/office/drawing/2014/main" val="1371996879"/>
                    </a:ext>
                  </a:extLst>
                </a:gridCol>
                <a:gridCol w="1010653">
                  <a:extLst>
                    <a:ext uri="{9D8B030D-6E8A-4147-A177-3AD203B41FA5}">
                      <a16:colId xmlns:a16="http://schemas.microsoft.com/office/drawing/2014/main" val="534109384"/>
                    </a:ext>
                  </a:extLst>
                </a:gridCol>
                <a:gridCol w="1187539">
                  <a:extLst>
                    <a:ext uri="{9D8B030D-6E8A-4147-A177-3AD203B41FA5}">
                      <a16:colId xmlns:a16="http://schemas.microsoft.com/office/drawing/2014/main" val="3195208171"/>
                    </a:ext>
                  </a:extLst>
                </a:gridCol>
                <a:gridCol w="993214">
                  <a:extLst>
                    <a:ext uri="{9D8B030D-6E8A-4147-A177-3AD203B41FA5}">
                      <a16:colId xmlns:a16="http://schemas.microsoft.com/office/drawing/2014/main" val="1209674061"/>
                    </a:ext>
                  </a:extLst>
                </a:gridCol>
              </a:tblGrid>
              <a:tr h="433823">
                <a:tc rowSpan="2" gridSpan="2">
                  <a:txBody>
                    <a:bodyPr/>
                    <a:lstStyle/>
                    <a:p>
                      <a:pPr algn="ctr" rtl="0" fontAlgn="b"/>
                      <a:r>
                        <a:rPr lang="en-US" altLang="zh-TW" sz="1800" b="1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TS-2483XU-RP</a:t>
                      </a:r>
                    </a:p>
                    <a:p>
                      <a:pPr algn="ctr" rtl="0" fontAlgn="b"/>
                      <a:r>
                        <a:rPr lang="en-US" altLang="zh-CN" sz="1800" b="1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speed</a:t>
                      </a:r>
                      <a:r>
                        <a:rPr lang="en-US" altLang="zh-TW" sz="1800" b="1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 / </a:t>
                      </a:r>
                    </a:p>
                    <a:p>
                      <a:pPr algn="ctr" rtl="0" fontAlgn="b"/>
                      <a:r>
                        <a:rPr lang="en-US" altLang="zh-TW" sz="1800" b="1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CPU</a:t>
                      </a:r>
                      <a:r>
                        <a:rPr lang="zh-TW" altLang="en-US" sz="1800" b="1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TW" sz="1800" b="1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usage</a:t>
                      </a:r>
                    </a:p>
                  </a:txBody>
                  <a:tcPr marL="121920" marR="121920" marT="60960" marB="60960" anchor="ctr">
                    <a:lnL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 rowSpan="2" hMerge="1">
                  <a:txBody>
                    <a:bodyPr/>
                    <a:lstStyle/>
                    <a:p>
                      <a:pPr rtl="0" fontAlgn="b"/>
                      <a:endParaRPr lang="zh-TW" altLang="en-US" sz="1400">
                        <a:effectLst/>
                      </a:endParaRPr>
                    </a:p>
                  </a:txBody>
                  <a:tcPr marL="19050" marR="19050" marT="12700" marB="12700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rtl="0" fontAlgn="b"/>
                      <a:r>
                        <a:rPr lang="en-US" altLang="zh-TW" sz="2000" b="1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Fibre</a:t>
                      </a:r>
                      <a:r>
                        <a:rPr lang="en-US" altLang="zh-TW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channel RAID 0 </a:t>
                      </a:r>
                      <a:r>
                        <a:rPr lang="en-US" altLang="zh-CN" sz="2000" b="1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performance</a:t>
                      </a:r>
                      <a:endParaRPr lang="en-US" altLang="zh-TW" sz="2000" b="1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2000" b="1">
                        <a:solidFill>
                          <a:srgbClr val="FFFF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837295"/>
                  </a:ext>
                </a:extLst>
              </a:tr>
              <a:tr h="433823">
                <a:tc gridSpan="2" vMerge="1">
                  <a:txBody>
                    <a:bodyPr/>
                    <a:lstStyle/>
                    <a:p>
                      <a:pPr algn="ctr" rtl="0" fontAlgn="b"/>
                      <a:endParaRPr lang="en-US" sz="1400" b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9050" marR="19050" marT="12700" marB="1270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E1CD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altLang="zh-TW" sz="1600" b="1" i="0" u="none" strike="noStrike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 x 32GFC</a:t>
                      </a: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altLang="zh-TW" sz="16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NAS CPU</a:t>
                      </a:r>
                      <a:endParaRPr lang="en-US" altLang="zh-TW" sz="1600" b="1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DAF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altLang="zh-TW" sz="1600" b="1" i="0" u="none" strike="noStrike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 x 32GFC</a:t>
                      </a: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altLang="zh-TW" sz="16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NAS CPU</a:t>
                      </a:r>
                      <a:endParaRPr lang="en-US" altLang="zh-TW" sz="1600" b="1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DA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4635307"/>
                  </a:ext>
                </a:extLst>
              </a:tr>
              <a:tr h="378441">
                <a:tc rowSpan="4">
                  <a:txBody>
                    <a:bodyPr/>
                    <a:lstStyle/>
                    <a:p>
                      <a:pPr algn="ctr" rtl="0" fontAlgn="b"/>
                      <a:r>
                        <a:rPr lang="en-US" sz="1600" b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Throughput</a:t>
                      </a:r>
                      <a:br>
                        <a:rPr lang="en-US" sz="1600" b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600" b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(MB/s)</a:t>
                      </a:r>
                    </a:p>
                  </a:txBody>
                  <a:tcPr marL="121920" marR="121920" marT="60960" marB="60960" anchor="ctr">
                    <a:lnL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600" b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SW-1M</a:t>
                      </a: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r" defTabSz="914400">
                        <a:buNone/>
                      </a:pPr>
                      <a:r>
                        <a:rPr lang="en-US" sz="1600" b="0" i="0" u="none" strike="noStrike" kern="1200" noProof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3082</a:t>
                      </a:r>
                      <a:endParaRPr lang="en-US" altLang="zh-TW" sz="1600" b="0" kern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i="0" u="none" strike="noStrike" noProof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13%</a:t>
                      </a:r>
                      <a:endParaRPr lang="en-US" sz="1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DAF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r" defTabSz="914400">
                        <a:buNone/>
                      </a:pPr>
                      <a:r>
                        <a:rPr lang="en-US" sz="1600" b="0" i="0" u="none" strike="noStrike" kern="1200" noProof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3559</a:t>
                      </a:r>
                      <a:endParaRPr lang="en-US" altLang="zh-TW" sz="1600" b="0" kern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1" i="0" u="none" strike="noStrike" noProof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20%</a:t>
                      </a: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DA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4857034"/>
                  </a:ext>
                </a:extLst>
              </a:tr>
              <a:tr h="378441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600" b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SR-1M</a:t>
                      </a: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DAF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r" defTabSz="914400">
                        <a:buNone/>
                      </a:pPr>
                      <a:r>
                        <a:rPr lang="en-US" sz="1600" b="0" i="0" u="none" strike="noStrike" kern="1200" noProof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3125</a:t>
                      </a:r>
                      <a:endParaRPr lang="en-US" altLang="zh-TW" sz="1600" b="0" kern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DAF4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1" i="0" u="none" strike="noStrike" noProof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9%</a:t>
                      </a: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DAF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r" defTabSz="914400">
                        <a:buNone/>
                      </a:pPr>
                      <a:r>
                        <a:rPr lang="en-US" sz="1600" b="0" i="0" u="none" strike="noStrike" kern="1200" noProof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5253</a:t>
                      </a:r>
                      <a:endParaRPr lang="en-US" altLang="zh-TW" sz="1600" b="0" kern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DAF4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1" i="0" u="none" strike="noStrike" noProof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18%</a:t>
                      </a: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DA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2040590"/>
                  </a:ext>
                </a:extLst>
              </a:tr>
              <a:tr h="378441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600" b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SW-512K</a:t>
                      </a: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r" defTabSz="914400">
                        <a:buNone/>
                      </a:pPr>
                      <a:r>
                        <a:rPr lang="en-US" sz="1600" b="0" i="0" u="none" strike="noStrike" kern="1200" noProof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3101</a:t>
                      </a:r>
                      <a:endParaRPr lang="en-US" altLang="zh-TW" sz="1600" b="0" kern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1" i="0" u="none" strike="noStrike" noProof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12%</a:t>
                      </a: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DAF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r" defTabSz="914400">
                        <a:buNone/>
                      </a:pPr>
                      <a:r>
                        <a:rPr lang="en-US" sz="1600" b="0" i="0" u="none" strike="noStrike" kern="1200" noProof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4065</a:t>
                      </a:r>
                      <a:endParaRPr lang="en-US" altLang="zh-TW" sz="1600" b="0" kern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i="0" u="none" strike="noStrike" noProof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18%</a:t>
                      </a:r>
                      <a:endParaRPr lang="en-US" sz="1600" b="0" i="0" u="none" strike="noStrike" noProof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DA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5259892"/>
                  </a:ext>
                </a:extLst>
              </a:tr>
              <a:tr h="378441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600" b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SR-512K</a:t>
                      </a: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DAF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r" defTabSz="914400">
                        <a:buNone/>
                      </a:pPr>
                      <a:r>
                        <a:rPr lang="en-US" sz="1600" b="0" i="0" u="none" strike="noStrike" kern="1200" noProof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3130</a:t>
                      </a:r>
                      <a:endParaRPr lang="en-US" altLang="zh-TW" sz="1600" b="0" kern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DAF4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1" i="0" u="none" strike="noStrike" noProof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13%</a:t>
                      </a: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DAF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r" defTabSz="914400">
                        <a:buNone/>
                      </a:pPr>
                      <a:r>
                        <a:rPr lang="en-US" sz="1600" b="0" i="0" u="none" strike="noStrike" kern="1200" noProof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5233</a:t>
                      </a:r>
                      <a:endParaRPr lang="en-US" altLang="zh-TW" sz="1600" b="0" kern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DAF4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i="0" u="none" strike="noStrike" noProof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21%</a:t>
                      </a:r>
                      <a:endParaRPr lang="en-US" sz="1600" b="0" i="0" u="none" strike="noStrike" noProof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DA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6871855"/>
                  </a:ext>
                </a:extLst>
              </a:tr>
              <a:tr h="378441">
                <a:tc rowSpan="2">
                  <a:txBody>
                    <a:bodyPr/>
                    <a:lstStyle/>
                    <a:p>
                      <a:pPr algn="ctr" rtl="0" fontAlgn="b"/>
                      <a:r>
                        <a:rPr lang="en-US" sz="1600" b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IOPS</a:t>
                      </a:r>
                    </a:p>
                  </a:txBody>
                  <a:tcPr marL="121920" marR="121920" marT="60960" marB="60960" anchor="ctr">
                    <a:lnL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600" b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RW-4K</a:t>
                      </a: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r" defTabSz="914400">
                        <a:buNone/>
                      </a:pPr>
                      <a:r>
                        <a:rPr lang="en-US" sz="1600" b="0" i="0" u="none" strike="noStrike" kern="1200" noProof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129528</a:t>
                      </a:r>
                      <a:endParaRPr lang="en-US" altLang="zh-TW" sz="1600" b="0" kern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i="0" u="none" strike="noStrike" noProof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19%</a:t>
                      </a:r>
                      <a:endParaRPr lang="en-US" sz="1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DAF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r" defTabSz="914400">
                        <a:buNone/>
                      </a:pPr>
                      <a:r>
                        <a:rPr lang="en-US" sz="1600" b="0" i="0" u="none" strike="noStrike" kern="1200" noProof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165295</a:t>
                      </a:r>
                      <a:endParaRPr lang="en-US" altLang="zh-TW" sz="1600" b="0" kern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1" i="0" u="none" strike="noStrike" noProof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27%</a:t>
                      </a: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DA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4123465"/>
                  </a:ext>
                </a:extLst>
              </a:tr>
              <a:tr h="378441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600" b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RR-4K</a:t>
                      </a: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DAF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r" defTabSz="914400">
                        <a:buNone/>
                      </a:pPr>
                      <a:r>
                        <a:rPr lang="en-US" sz="1600" b="0" i="0" u="none" strike="noStrike" kern="1200" noProof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51590</a:t>
                      </a:r>
                      <a:endParaRPr lang="en-US" altLang="zh-TW" sz="1600" b="0" kern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DAF4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1" i="0" u="none" strike="noStrike" noProof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10%</a:t>
                      </a: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DAF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r" defTabSz="914400">
                        <a:buNone/>
                      </a:pPr>
                      <a:r>
                        <a:rPr lang="en-US" altLang="zh-TW" sz="1600" b="0" i="0" u="none" strike="noStrike" kern="1200" noProof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98389</a:t>
                      </a:r>
                      <a:endParaRPr lang="en-US" altLang="zh-TW" sz="1600" b="0" kern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DAF4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1" i="0" u="none" strike="noStrike" noProof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20%</a:t>
                      </a: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DA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5694697"/>
                  </a:ext>
                </a:extLst>
              </a:tr>
            </a:tbl>
          </a:graphicData>
        </a:graphic>
      </p:graphicFrame>
      <p:sp>
        <p:nvSpPr>
          <p:cNvPr id="25" name="文字方塊 3">
            <a:extLst>
              <a:ext uri="{FF2B5EF4-FFF2-40B4-BE49-F238E27FC236}">
                <a16:creationId xmlns:a16="http://schemas.microsoft.com/office/drawing/2014/main" id="{BBF66C7F-A3E2-4513-974C-8BA67461E1A1}"/>
              </a:ext>
            </a:extLst>
          </p:cNvPr>
          <p:cNvSpPr txBox="1"/>
          <p:nvPr/>
        </p:nvSpPr>
        <p:spPr>
          <a:xfrm>
            <a:off x="7441191" y="2209405"/>
            <a:ext cx="41909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867" b="1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Test environment</a:t>
            </a:r>
            <a:r>
              <a:rPr lang="zh-TW" altLang="en-US" sz="1867" b="1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：</a:t>
            </a:r>
            <a:r>
              <a:rPr lang="en-US" altLang="zh-TW" sz="1867" b="1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TS-2483XU-RP</a:t>
            </a:r>
            <a:r>
              <a:rPr lang="en-US" sz="1867" b="1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</a:t>
            </a:r>
            <a:endParaRPr lang="en-US" altLang="zh-TW" sz="1867" b="1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endParaRPr lang="en-US" sz="1333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8" name="Rectangle: Rounded Corners 10">
            <a:extLst>
              <a:ext uri="{FF2B5EF4-FFF2-40B4-BE49-F238E27FC236}">
                <a16:creationId xmlns:a16="http://schemas.microsoft.com/office/drawing/2014/main" id="{70A734F7-3F6C-496E-9215-4421C4A2731A}"/>
              </a:ext>
            </a:extLst>
          </p:cNvPr>
          <p:cNvSpPr/>
          <p:nvPr/>
        </p:nvSpPr>
        <p:spPr>
          <a:xfrm>
            <a:off x="6342486" y="2544858"/>
            <a:ext cx="975756" cy="2817532"/>
          </a:xfrm>
          <a:prstGeom prst="roundRect">
            <a:avLst>
              <a:gd name="adj" fmla="val 0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8045BA0-1EC9-A744-9494-DB2B8E2538FF}"/>
              </a:ext>
            </a:extLst>
          </p:cNvPr>
          <p:cNvSpPr txBox="1"/>
          <p:nvPr/>
        </p:nvSpPr>
        <p:spPr>
          <a:xfrm>
            <a:off x="512729" y="5507867"/>
            <a:ext cx="6817540" cy="6001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100" err="1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IOmeter</a:t>
            </a:r>
            <a:r>
              <a:rPr lang="en-US" altLang="zh-TW" sz="110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 Global Configuration: Maximum Disk Size: RAM*4/ Ramp Up Time: 30 seconds</a:t>
            </a:r>
            <a:br>
              <a:rPr lang="en-US" altLang="zh-TW" sz="110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</a:br>
            <a:r>
              <a:rPr lang="en-US" altLang="zh-TW" sz="110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Seq / Run Time: 3 Minutes / 2-workers/ 64-outstanding </a:t>
            </a:r>
            <a:br>
              <a:rPr lang="en-US" altLang="zh-TW" sz="110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</a:br>
            <a:r>
              <a:rPr lang="en-US" altLang="zh-TW" sz="110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Random / Run Time: 3 Minutes / 4-workers/ 32-outstanding</a:t>
            </a:r>
          </a:p>
        </p:txBody>
      </p:sp>
      <p:sp>
        <p:nvSpPr>
          <p:cNvPr id="14" name="Rectangle: Rounded Corners 10">
            <a:extLst>
              <a:ext uri="{FF2B5EF4-FFF2-40B4-BE49-F238E27FC236}">
                <a16:creationId xmlns:a16="http://schemas.microsoft.com/office/drawing/2014/main" id="{28C3262F-18D0-4111-8790-32C7D1B861A3}"/>
              </a:ext>
            </a:extLst>
          </p:cNvPr>
          <p:cNvSpPr/>
          <p:nvPr/>
        </p:nvSpPr>
        <p:spPr>
          <a:xfrm>
            <a:off x="4146699" y="2544858"/>
            <a:ext cx="975756" cy="2817532"/>
          </a:xfrm>
          <a:prstGeom prst="roundRect">
            <a:avLst>
              <a:gd name="adj" fmla="val 0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14065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表格 15">
            <a:extLst>
              <a:ext uri="{FF2B5EF4-FFF2-40B4-BE49-F238E27FC236}">
                <a16:creationId xmlns:a16="http://schemas.microsoft.com/office/drawing/2014/main" id="{C46877B9-000D-4528-BD57-A6D3B7F23D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0010936"/>
              </p:ext>
            </p:extLst>
          </p:nvPr>
        </p:nvGraphicFramePr>
        <p:xfrm>
          <a:off x="537234" y="2312080"/>
          <a:ext cx="6817540" cy="3138292"/>
        </p:xfrm>
        <a:graphic>
          <a:graphicData uri="http://schemas.openxmlformats.org/drawingml/2006/table">
            <a:tbl>
              <a:tblPr/>
              <a:tblGrid>
                <a:gridCol w="1381671">
                  <a:extLst>
                    <a:ext uri="{9D8B030D-6E8A-4147-A177-3AD203B41FA5}">
                      <a16:colId xmlns:a16="http://schemas.microsoft.com/office/drawing/2014/main" val="2481647396"/>
                    </a:ext>
                  </a:extLst>
                </a:gridCol>
                <a:gridCol w="966898">
                  <a:extLst>
                    <a:ext uri="{9D8B030D-6E8A-4147-A177-3AD203B41FA5}">
                      <a16:colId xmlns:a16="http://schemas.microsoft.com/office/drawing/2014/main" val="1447189910"/>
                    </a:ext>
                  </a:extLst>
                </a:gridCol>
                <a:gridCol w="1277565">
                  <a:extLst>
                    <a:ext uri="{9D8B030D-6E8A-4147-A177-3AD203B41FA5}">
                      <a16:colId xmlns:a16="http://schemas.microsoft.com/office/drawing/2014/main" val="1371996879"/>
                    </a:ext>
                  </a:extLst>
                </a:gridCol>
                <a:gridCol w="1010653">
                  <a:extLst>
                    <a:ext uri="{9D8B030D-6E8A-4147-A177-3AD203B41FA5}">
                      <a16:colId xmlns:a16="http://schemas.microsoft.com/office/drawing/2014/main" val="534109384"/>
                    </a:ext>
                  </a:extLst>
                </a:gridCol>
                <a:gridCol w="1187539">
                  <a:extLst>
                    <a:ext uri="{9D8B030D-6E8A-4147-A177-3AD203B41FA5}">
                      <a16:colId xmlns:a16="http://schemas.microsoft.com/office/drawing/2014/main" val="3195208171"/>
                    </a:ext>
                  </a:extLst>
                </a:gridCol>
                <a:gridCol w="993214">
                  <a:extLst>
                    <a:ext uri="{9D8B030D-6E8A-4147-A177-3AD203B41FA5}">
                      <a16:colId xmlns:a16="http://schemas.microsoft.com/office/drawing/2014/main" val="1209674061"/>
                    </a:ext>
                  </a:extLst>
                </a:gridCol>
              </a:tblGrid>
              <a:tr h="433823">
                <a:tc rowSpan="2" gridSpan="2">
                  <a:txBody>
                    <a:bodyPr/>
                    <a:lstStyle/>
                    <a:p>
                      <a:pPr algn="ctr" rtl="0" fontAlgn="b"/>
                      <a:r>
                        <a:rPr lang="en-US" sz="2000" b="1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Speed/CPU</a:t>
                      </a:r>
                    </a:p>
                  </a:txBody>
                  <a:tcPr marL="121920" marR="121920" marT="60960" marB="60960" anchor="ctr">
                    <a:lnL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 rowSpan="2" hMerge="1">
                  <a:txBody>
                    <a:bodyPr/>
                    <a:lstStyle/>
                    <a:p>
                      <a:pPr rtl="0" fontAlgn="b"/>
                      <a:endParaRPr lang="zh-TW" altLang="en-US" sz="1400">
                        <a:effectLst/>
                      </a:endParaRPr>
                    </a:p>
                  </a:txBody>
                  <a:tcPr marL="19050" marR="19050" marT="12700" marB="12700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 i="0" u="none" strike="noStrike" noProof="0">
                          <a:solidFill>
                            <a:srgbClr val="FFFF00"/>
                          </a:solidFill>
                          <a:effectLst/>
                          <a:latin typeface="Arial"/>
                        </a:rPr>
                        <a:t>iSCSI</a:t>
                      </a:r>
                      <a:endParaRPr lang="en-US" sz="2000" b="0" i="0" u="none" strike="noStrike" noProof="0">
                        <a:effectLst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000" b="1" i="0" u="none" strike="noStrike" noProof="0">
                          <a:solidFill>
                            <a:srgbClr val="FFFF00"/>
                          </a:solidFill>
                          <a:effectLst/>
                          <a:latin typeface="Arial"/>
                        </a:rPr>
                        <a:t>FC</a:t>
                      </a:r>
                      <a:endParaRPr lang="en-US" sz="2000" b="1">
                        <a:solidFill>
                          <a:srgbClr val="FFFF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837295"/>
                  </a:ext>
                </a:extLst>
              </a:tr>
              <a:tr h="433823">
                <a:tc gridSpan="2" vMerge="1">
                  <a:txBody>
                    <a:bodyPr/>
                    <a:lstStyle/>
                    <a:p>
                      <a:pPr algn="ctr" rtl="0" fontAlgn="b"/>
                      <a:endParaRPr lang="en-US" sz="1400" b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9050" marR="19050" marT="12700" marB="1270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E1CD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0" i="0" u="none" strike="noStrike" kern="1200" noProof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25GbEx1</a:t>
                      </a:r>
                      <a:endParaRPr lang="en-US" sz="2000" b="0" i="0" u="none" strike="noStrike" kern="1200" noProof="0">
                        <a:effectLst/>
                      </a:endParaRP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b="1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CPU%</a:t>
                      </a: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DAF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>
                        <a:buNone/>
                      </a:pPr>
                      <a:r>
                        <a:rPr lang="en-US" sz="2000" b="0" i="0" u="none" strike="noStrike" kern="1200" noProof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32G</a:t>
                      </a:r>
                      <a:endParaRPr lang="en-US" sz="2000" b="0" kern="1200">
                        <a:solidFill>
                          <a:schemeClr val="tx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b="1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CPU%</a:t>
                      </a: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DA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4635307"/>
                  </a:ext>
                </a:extLst>
              </a:tr>
              <a:tr h="378441">
                <a:tc rowSpan="4">
                  <a:txBody>
                    <a:bodyPr/>
                    <a:lstStyle/>
                    <a:p>
                      <a:pPr algn="ctr" rtl="0" fontAlgn="b"/>
                      <a:r>
                        <a:rPr lang="en-US" sz="1600" b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Throughput</a:t>
                      </a:r>
                      <a:br>
                        <a:rPr lang="en-US" sz="1600" b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</a:br>
                      <a:r>
                        <a:rPr lang="en-US" sz="1600" b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(MB/s)</a:t>
                      </a:r>
                    </a:p>
                  </a:txBody>
                  <a:tcPr marL="121920" marR="121920" marT="60960" marB="60960" anchor="ctr">
                    <a:lnL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600" b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SW-1M</a:t>
                      </a: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r" defTabSz="914400">
                        <a:buNone/>
                      </a:pPr>
                      <a:r>
                        <a:rPr lang="en-US" sz="1600" b="0" i="0" u="none" strike="noStrike" kern="1200" noProof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2709</a:t>
                      </a:r>
                      <a:endParaRPr lang="en-US" altLang="zh-TW" sz="1600" b="0" kern="1200">
                        <a:solidFill>
                          <a:schemeClr val="tx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i="0" u="none" strike="noStrike" noProof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56%</a:t>
                      </a:r>
                      <a:endParaRPr lang="en-US" sz="1600" b="0" i="0" u="none" strike="noStrike" noProof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DAF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r" defTabSz="914400">
                        <a:buNone/>
                      </a:pPr>
                      <a:r>
                        <a:rPr lang="en-US" sz="1600" b="0" i="0" u="none" strike="noStrike" kern="1200" noProof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2944</a:t>
                      </a:r>
                      <a:endParaRPr lang="en-US" altLang="zh-TW" sz="1600" b="0" kern="1200">
                        <a:solidFill>
                          <a:schemeClr val="tx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1" i="0" u="none" strike="noStrike" noProof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39%</a:t>
                      </a: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DA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4857034"/>
                  </a:ext>
                </a:extLst>
              </a:tr>
              <a:tr h="378441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600" b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SR-1M</a:t>
                      </a: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DAF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r" defTabSz="914400">
                        <a:buNone/>
                      </a:pPr>
                      <a:r>
                        <a:rPr lang="en-US" sz="1600" b="0" i="0" u="none" strike="noStrike" kern="1200" noProof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2755</a:t>
                      </a:r>
                      <a:endParaRPr lang="en-US" altLang="zh-TW" sz="1600" b="0" kern="1200">
                        <a:solidFill>
                          <a:schemeClr val="tx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DAF4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1" i="0" u="none" strike="noStrike" noProof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32%</a:t>
                      </a: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DAF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r" defTabSz="914400">
                        <a:buNone/>
                      </a:pPr>
                      <a:r>
                        <a:rPr lang="en-US" sz="1600" b="0" i="0" u="none" strike="noStrike" kern="1200" noProof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2772</a:t>
                      </a:r>
                      <a:endParaRPr lang="en-US" altLang="zh-TW" sz="1600" b="0" kern="1200">
                        <a:solidFill>
                          <a:schemeClr val="tx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DAF4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1" i="0" u="none" strike="noStrike" noProof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30%</a:t>
                      </a: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DA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2040590"/>
                  </a:ext>
                </a:extLst>
              </a:tr>
              <a:tr h="378441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600" b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SW-512K</a:t>
                      </a: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r" defTabSz="914400">
                        <a:buNone/>
                      </a:pPr>
                      <a:r>
                        <a:rPr lang="en-US" sz="1600" b="0" i="0" u="none" strike="noStrike" kern="1200" noProof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2707</a:t>
                      </a:r>
                      <a:endParaRPr lang="en-US" altLang="zh-TW" sz="1600" b="0" kern="1200">
                        <a:solidFill>
                          <a:schemeClr val="tx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1" i="0" u="none" strike="noStrike" noProof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61%</a:t>
                      </a: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DAF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r" defTabSz="914400">
                        <a:buNone/>
                      </a:pPr>
                      <a:r>
                        <a:rPr lang="en-US" sz="1600" b="0" i="0" u="none" strike="noStrike" kern="1200" noProof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2951</a:t>
                      </a:r>
                      <a:endParaRPr lang="en-US" altLang="zh-TW" sz="1600" b="0" kern="1200">
                        <a:solidFill>
                          <a:schemeClr val="tx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i="0" u="none" strike="noStrike" noProof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37%</a:t>
                      </a:r>
                      <a:endParaRPr lang="en-US" sz="1600" b="0" i="0" u="none" strike="noStrike" noProof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DA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5259892"/>
                  </a:ext>
                </a:extLst>
              </a:tr>
              <a:tr h="378441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600" b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SR-512K</a:t>
                      </a: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DAF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r" defTabSz="914400">
                        <a:buNone/>
                      </a:pPr>
                      <a:r>
                        <a:rPr lang="en-US" sz="1600" b="0" i="0" u="none" strike="noStrike" kern="1200" noProof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2825</a:t>
                      </a:r>
                      <a:endParaRPr lang="en-US" altLang="zh-TW" sz="1600" b="0" kern="1200">
                        <a:solidFill>
                          <a:schemeClr val="tx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DAF4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1" i="0" u="none" strike="noStrike" noProof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43%</a:t>
                      </a: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DAF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r" defTabSz="914400">
                        <a:buNone/>
                      </a:pPr>
                      <a:r>
                        <a:rPr lang="en-US" sz="1600" b="0" i="0" u="none" strike="noStrike" kern="1200" noProof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2872</a:t>
                      </a:r>
                      <a:endParaRPr lang="en-US" altLang="zh-TW" sz="1600" b="0" kern="1200">
                        <a:solidFill>
                          <a:schemeClr val="tx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DAF4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i="0" u="none" strike="noStrike" noProof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35%</a:t>
                      </a:r>
                      <a:endParaRPr lang="en-US" sz="1600" b="0" i="0" u="none" strike="noStrike" noProof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DA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6871855"/>
                  </a:ext>
                </a:extLst>
              </a:tr>
              <a:tr h="378441">
                <a:tc rowSpan="2">
                  <a:txBody>
                    <a:bodyPr/>
                    <a:lstStyle/>
                    <a:p>
                      <a:pPr algn="ctr" rtl="0" fontAlgn="b"/>
                      <a:r>
                        <a:rPr lang="en-US" sz="1600" b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IOPS</a:t>
                      </a:r>
                    </a:p>
                  </a:txBody>
                  <a:tcPr marL="121920" marR="121920" marT="60960" marB="60960" anchor="ctr">
                    <a:lnL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600" b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RW-4K</a:t>
                      </a: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r" defTabSz="914400">
                        <a:buNone/>
                      </a:pPr>
                      <a:r>
                        <a:rPr lang="en-US" sz="1600" b="0" i="0" u="none" strike="noStrike" kern="1200" noProof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154793</a:t>
                      </a:r>
                      <a:endParaRPr lang="en-US" altLang="zh-TW" sz="1600" b="0" kern="1200">
                        <a:solidFill>
                          <a:schemeClr val="tx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i="0" u="none" strike="noStrike" noProof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81%</a:t>
                      </a:r>
                      <a:endParaRPr lang="en-US" sz="1600" b="0" i="0" u="none" strike="noStrike" noProof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DAF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r" defTabSz="914400">
                        <a:buNone/>
                      </a:pPr>
                      <a:r>
                        <a:rPr lang="en-US" sz="1600" b="0" i="0" u="none" strike="noStrike" kern="1200" noProof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155197</a:t>
                      </a:r>
                      <a:endParaRPr lang="en-US" altLang="zh-TW" sz="1600" b="0" kern="1200">
                        <a:solidFill>
                          <a:schemeClr val="tx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1" i="0" u="none" strike="noStrike" noProof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77%</a:t>
                      </a: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DA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4123465"/>
                  </a:ext>
                </a:extLst>
              </a:tr>
              <a:tr h="378441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600" b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RR-4K</a:t>
                      </a: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DAF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r" defTabSz="914400">
                        <a:buNone/>
                      </a:pPr>
                      <a:r>
                        <a:rPr lang="en-US" sz="1600" b="0" i="0" u="none" strike="noStrike" kern="1200" noProof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108263</a:t>
                      </a:r>
                      <a:endParaRPr lang="en-US" altLang="zh-TW" sz="1600" b="0" kern="1200">
                        <a:solidFill>
                          <a:schemeClr val="tx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DAF4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1" i="0" u="none" strike="noStrike" noProof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69%</a:t>
                      </a: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DAF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r" defTabSz="914400">
                        <a:buNone/>
                      </a:pPr>
                      <a:r>
                        <a:rPr lang="en-US" sz="1600" b="0" i="0" u="none" strike="noStrike" kern="1200" noProof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113162</a:t>
                      </a:r>
                      <a:endParaRPr lang="en-US" altLang="zh-TW" sz="1600" b="0" kern="1200">
                        <a:solidFill>
                          <a:schemeClr val="tx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DAF4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1" i="0" u="none" strike="noStrike" noProof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67%</a:t>
                      </a: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DA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5694697"/>
                  </a:ext>
                </a:extLst>
              </a:tr>
            </a:tbl>
          </a:graphicData>
        </a:graphic>
      </p:graphicFrame>
      <p:sp>
        <p:nvSpPr>
          <p:cNvPr id="2" name="標題 1">
            <a:extLst>
              <a:ext uri="{FF2B5EF4-FFF2-40B4-BE49-F238E27FC236}">
                <a16:creationId xmlns:a16="http://schemas.microsoft.com/office/drawing/2014/main" id="{4602EE66-AB85-46AA-B825-3EDEB46D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849" y="628573"/>
            <a:ext cx="10888580" cy="978322"/>
          </a:xfrm>
        </p:spPr>
        <p:txBody>
          <a:bodyPr>
            <a:normAutofit fontScale="90000"/>
          </a:bodyPr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4400" dirty="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FC reduces CPU loading compared to iSCSI</a:t>
            </a:r>
            <a:endParaRPr lang="zh-TW" altLang="en-US" sz="4400" dirty="0">
              <a:latin typeface="Arial" panose="020B0604020202020204" pitchFamily="34" charset="0"/>
              <a:ea typeface="Microsoft JhengHei"/>
              <a:cs typeface="Arial" panose="020B0604020202020204" pitchFamily="34" charset="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B90684F7-D191-4795-9E6E-83D31DD515CF}"/>
              </a:ext>
            </a:extLst>
          </p:cNvPr>
          <p:cNvSpPr/>
          <p:nvPr/>
        </p:nvSpPr>
        <p:spPr>
          <a:xfrm>
            <a:off x="7465260" y="2387870"/>
            <a:ext cx="4341776" cy="3477875"/>
          </a:xfrm>
          <a:prstGeom prst="rect">
            <a:avLst/>
          </a:prstGeom>
        </p:spPr>
        <p:txBody>
          <a:bodyPr wrap="square" anchor="t">
            <a:spAutoFit/>
          </a:bodyPr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F/W: 4.4.1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CPU: </a:t>
            </a:r>
            <a:r>
              <a:rPr lang="pt-BR" sz="11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Intel(R) Xeon(R) E-2124 CPU @ 3.30GHz</a:t>
            </a:r>
            <a:endParaRPr lang="en-US" sz="1100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Tested SSD: </a:t>
            </a:r>
            <a:r>
              <a:rPr lang="de-DE" sz="11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Samsung SSD 850 PRO 512GB SATA*12, RAID 0</a:t>
            </a:r>
            <a:endParaRPr lang="en-US" sz="1100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RAM: 8 GB (4GB x 2) 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Block-based LUN; AIO enable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1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FC 32G: QLogic Fibre Channel Adapter-QLE2742-SR-CK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25GbE: QXG-25G2SF-CX4, MTU 9000</a:t>
            </a:r>
          </a:p>
          <a:p>
            <a:br>
              <a:rPr lang="en-US" altLang="zh-TW" sz="11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</a:br>
            <a:r>
              <a:rPr lang="en-US" altLang="zh-TW" sz="1100" err="1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IOmeter</a:t>
            </a:r>
            <a:r>
              <a:rPr lang="en-US" altLang="zh-TW" sz="11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Global Configuration: </a:t>
            </a:r>
            <a:br>
              <a:rPr lang="en-US" altLang="zh-TW" sz="11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</a:br>
            <a:r>
              <a:rPr lang="en-US" altLang="zh-TW" sz="11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Maximum Disk Size: RAM*4/ Ramp Up Time: 30 seconds Seq / Run Time: 3 Minutes / 2-workers/ 64-outstanding Random / Run Time: 3 Minutes / 4-workers/ 32-outstanding</a:t>
            </a:r>
          </a:p>
          <a:p>
            <a:endParaRPr lang="en-US" altLang="zh-TW" sz="1100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r>
              <a:rPr lang="en-US" altLang="zh-TW" sz="11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PC Environment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TW" sz="11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CPU: Intel(R) Xeon(R) CPU E5-2630 v3 @ 2.40GHz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TW" sz="11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OS: Windows Server 2016 Database Evaluation.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TW" sz="11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Version: 10.0.14393 Build 14393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TW" sz="11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Memory: 128 GB.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TW" sz="11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FC 32G: QLogic </a:t>
            </a:r>
            <a:r>
              <a:rPr lang="en-US" altLang="zh-TW" sz="1100" err="1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Fibre</a:t>
            </a:r>
            <a:r>
              <a:rPr lang="en-US" altLang="zh-TW" sz="11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Channel Adapter-QLE2742-SR-CK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TW" sz="11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25GbE: QXG-25G2SF-CX4, MTU 9000</a:t>
            </a:r>
          </a:p>
        </p:txBody>
      </p:sp>
      <p:sp>
        <p:nvSpPr>
          <p:cNvPr id="9" name="文字方塊 3">
            <a:extLst>
              <a:ext uri="{FF2B5EF4-FFF2-40B4-BE49-F238E27FC236}">
                <a16:creationId xmlns:a16="http://schemas.microsoft.com/office/drawing/2014/main" id="{183725B6-D81A-4A3F-88C0-3D496986D73D}"/>
              </a:ext>
            </a:extLst>
          </p:cNvPr>
          <p:cNvSpPr txBox="1"/>
          <p:nvPr/>
        </p:nvSpPr>
        <p:spPr>
          <a:xfrm>
            <a:off x="7379278" y="1983139"/>
            <a:ext cx="41909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867" b="1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Test environment: TS-1283XU-RP</a:t>
            </a:r>
            <a:r>
              <a:rPr lang="en-US" sz="1867" b="1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</a:t>
            </a:r>
            <a:endParaRPr lang="en-US" altLang="zh-TW" sz="1867" b="1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endParaRPr lang="en-US" sz="1333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FA8A6B9-87DF-49B1-AD5E-3DFCB699308C}"/>
              </a:ext>
            </a:extLst>
          </p:cNvPr>
          <p:cNvSpPr/>
          <p:nvPr/>
        </p:nvSpPr>
        <p:spPr>
          <a:xfrm>
            <a:off x="4177169" y="2744129"/>
            <a:ext cx="975756" cy="2724146"/>
          </a:xfrm>
          <a:prstGeom prst="roundRect">
            <a:avLst>
              <a:gd name="adj" fmla="val 0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5" name="Rectangle: Rounded Corners 10">
            <a:extLst>
              <a:ext uri="{FF2B5EF4-FFF2-40B4-BE49-F238E27FC236}">
                <a16:creationId xmlns:a16="http://schemas.microsoft.com/office/drawing/2014/main" id="{0F3EB458-F79C-40C7-9E4C-E53B0616F777}"/>
              </a:ext>
            </a:extLst>
          </p:cNvPr>
          <p:cNvSpPr/>
          <p:nvPr/>
        </p:nvSpPr>
        <p:spPr>
          <a:xfrm>
            <a:off x="6354518" y="2744129"/>
            <a:ext cx="975756" cy="2724146"/>
          </a:xfrm>
          <a:prstGeom prst="roundRect">
            <a:avLst>
              <a:gd name="adj" fmla="val 0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201340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表格 11">
            <a:extLst>
              <a:ext uri="{FF2B5EF4-FFF2-40B4-BE49-F238E27FC236}">
                <a16:creationId xmlns:a16="http://schemas.microsoft.com/office/drawing/2014/main" id="{E2466BD4-181C-4355-9956-6EA0998F7B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913207"/>
              </p:ext>
            </p:extLst>
          </p:nvPr>
        </p:nvGraphicFramePr>
        <p:xfrm>
          <a:off x="933385" y="2050057"/>
          <a:ext cx="5694081" cy="3138292"/>
        </p:xfrm>
        <a:graphic>
          <a:graphicData uri="http://schemas.openxmlformats.org/drawingml/2006/table">
            <a:tbl>
              <a:tblPr/>
              <a:tblGrid>
                <a:gridCol w="1736981">
                  <a:extLst>
                    <a:ext uri="{9D8B030D-6E8A-4147-A177-3AD203B41FA5}">
                      <a16:colId xmlns:a16="http://schemas.microsoft.com/office/drawing/2014/main" val="2481647396"/>
                    </a:ext>
                  </a:extLst>
                </a:gridCol>
                <a:gridCol w="1215545">
                  <a:extLst>
                    <a:ext uri="{9D8B030D-6E8A-4147-A177-3AD203B41FA5}">
                      <a16:colId xmlns:a16="http://schemas.microsoft.com/office/drawing/2014/main" val="1447189910"/>
                    </a:ext>
                  </a:extLst>
                </a:gridCol>
                <a:gridCol w="1492927">
                  <a:extLst>
                    <a:ext uri="{9D8B030D-6E8A-4147-A177-3AD203B41FA5}">
                      <a16:colId xmlns:a16="http://schemas.microsoft.com/office/drawing/2014/main" val="3195208171"/>
                    </a:ext>
                  </a:extLst>
                </a:gridCol>
                <a:gridCol w="1248628">
                  <a:extLst>
                    <a:ext uri="{9D8B030D-6E8A-4147-A177-3AD203B41FA5}">
                      <a16:colId xmlns:a16="http://schemas.microsoft.com/office/drawing/2014/main" val="1209674061"/>
                    </a:ext>
                  </a:extLst>
                </a:gridCol>
              </a:tblGrid>
              <a:tr h="433823">
                <a:tc rowSpan="2" gridSpan="2">
                  <a:txBody>
                    <a:bodyPr/>
                    <a:lstStyle/>
                    <a:p>
                      <a:pPr algn="ctr" rtl="0" fontAlgn="b"/>
                      <a:r>
                        <a:rPr lang="en-US" sz="2000" b="1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Speed/CPU</a:t>
                      </a:r>
                    </a:p>
                  </a:txBody>
                  <a:tcPr marL="121920" marR="121920" marT="60960" marB="60960" anchor="ctr">
                    <a:lnL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 rowSpan="2" hMerge="1">
                  <a:txBody>
                    <a:bodyPr/>
                    <a:lstStyle/>
                    <a:p>
                      <a:pPr rtl="0" fontAlgn="b"/>
                      <a:endParaRPr lang="zh-TW" altLang="en-US" sz="1400">
                        <a:effectLst/>
                      </a:endParaRPr>
                    </a:p>
                  </a:txBody>
                  <a:tcPr marL="19050" marR="19050" marT="12700" marB="12700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rtl="0" fontAlgn="b"/>
                      <a:r>
                        <a:rPr lang="en-US" sz="2000" b="1">
                          <a:solidFill>
                            <a:srgbClr val="FFFF00"/>
                          </a:solidFill>
                          <a:effectLst/>
                          <a:latin typeface="Arial"/>
                          <a:cs typeface="Arial"/>
                        </a:rPr>
                        <a:t>FC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837295"/>
                  </a:ext>
                </a:extLst>
              </a:tr>
              <a:tr h="433823">
                <a:tc gridSpan="2" vMerge="1">
                  <a:txBody>
                    <a:bodyPr/>
                    <a:lstStyle/>
                    <a:p>
                      <a:pPr algn="ctr" rtl="0" fontAlgn="b"/>
                      <a:endParaRPr lang="en-US" sz="1400" b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9050" marR="19050" marT="12700" marB="1270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E1CD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lang="en-US" sz="2000" b="0" kern="120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2 x 32GFC</a:t>
                      </a: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b="1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CPU%</a:t>
                      </a: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DA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4635307"/>
                  </a:ext>
                </a:extLst>
              </a:tr>
              <a:tr h="378441">
                <a:tc rowSpan="4">
                  <a:txBody>
                    <a:bodyPr/>
                    <a:lstStyle/>
                    <a:p>
                      <a:pPr algn="ctr" rtl="0" fontAlgn="b"/>
                      <a:r>
                        <a:rPr lang="en-US" sz="1600" b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Throughput</a:t>
                      </a:r>
                      <a:br>
                        <a:rPr lang="en-US" sz="1600" b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</a:br>
                      <a:r>
                        <a:rPr lang="en-US" sz="1600" b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(MB/s)</a:t>
                      </a:r>
                    </a:p>
                  </a:txBody>
                  <a:tcPr marL="121920" marR="121920" marT="60960" marB="60960" anchor="ctr">
                    <a:lnL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600" b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SW-1M</a:t>
                      </a: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altLang="zh-TW" sz="1600" b="0" kern="120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3133</a:t>
                      </a: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altLang="zh-TW" sz="1600" b="1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30%</a:t>
                      </a: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DA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4857034"/>
                  </a:ext>
                </a:extLst>
              </a:tr>
              <a:tr h="378441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600" b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SR-1M</a:t>
                      </a: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DAF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altLang="zh-TW" sz="1600" b="0" kern="120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4797</a:t>
                      </a: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D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altLang="zh-TW" sz="1600" b="1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25%</a:t>
                      </a: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DA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2040590"/>
                  </a:ext>
                </a:extLst>
              </a:tr>
              <a:tr h="378441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600" b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SW-512K</a:t>
                      </a: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altLang="zh-TW" sz="1600" b="0" kern="120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3154</a:t>
                      </a: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altLang="zh-TW" sz="1600" b="1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29%</a:t>
                      </a: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DA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5259892"/>
                  </a:ext>
                </a:extLst>
              </a:tr>
              <a:tr h="378441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600" b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SR-512K</a:t>
                      </a: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DAF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altLang="zh-TW" sz="1600" b="0" kern="120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2772</a:t>
                      </a: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D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altLang="zh-TW" sz="1600" b="1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28%</a:t>
                      </a: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DA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6871855"/>
                  </a:ext>
                </a:extLst>
              </a:tr>
              <a:tr h="378441">
                <a:tc rowSpan="2">
                  <a:txBody>
                    <a:bodyPr/>
                    <a:lstStyle/>
                    <a:p>
                      <a:pPr algn="ctr" rtl="0" fontAlgn="b"/>
                      <a:r>
                        <a:rPr lang="en-US" sz="1600" b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IOPS</a:t>
                      </a:r>
                    </a:p>
                  </a:txBody>
                  <a:tcPr marL="121920" marR="121920" marT="60960" marB="60960" anchor="ctr">
                    <a:lnL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600" b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RW-4K</a:t>
                      </a: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altLang="zh-TW" sz="1600" b="0" kern="120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92632</a:t>
                      </a: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altLang="zh-TW" sz="1600" b="1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40%</a:t>
                      </a: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DA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4123465"/>
                  </a:ext>
                </a:extLst>
              </a:tr>
              <a:tr h="378441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600" b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RR-4K</a:t>
                      </a: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DAF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altLang="zh-TW" sz="1600" b="0" kern="120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195360</a:t>
                      </a: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DA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altLang="zh-TW" sz="1600" b="1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36%</a:t>
                      </a: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DA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5694697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4C49EE01-5819-4ED0-8182-D19ABD04D3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767" y="638877"/>
            <a:ext cx="10888580" cy="978322"/>
          </a:xfrm>
        </p:spPr>
        <p:txBody>
          <a:bodyPr>
            <a:normAutofit/>
          </a:bodyPr>
          <a:lstStyle/>
          <a:p>
            <a:r>
              <a:rPr lang="en-US" altLang="zh-TW" dirty="0" err="1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Fibre</a:t>
            </a:r>
            <a:r>
              <a:rPr lang="en-US" altLang="zh-TW" dirty="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channel performance is good</a:t>
            </a:r>
            <a:endParaRPr lang="zh-TW" altLang="en-US" dirty="0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5485D08-BF5D-42C7-9848-A8288F33AA8A}"/>
              </a:ext>
            </a:extLst>
          </p:cNvPr>
          <p:cNvSpPr txBox="1"/>
          <p:nvPr/>
        </p:nvSpPr>
        <p:spPr>
          <a:xfrm>
            <a:off x="904785" y="5551934"/>
            <a:ext cx="6207407" cy="6001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100" err="1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IOmeter</a:t>
            </a:r>
            <a:r>
              <a:rPr lang="en-US" altLang="zh-TW" sz="110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 Global Configuration: Maximum Disk Size: RAM*4/ Ramp Up Time: 30 seconds</a:t>
            </a:r>
            <a:br>
              <a:rPr lang="en-US" altLang="zh-TW" sz="11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TW" sz="110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Seq / Run Time: 3 Minutes / 2-workers/ 64-outstanding </a:t>
            </a:r>
            <a:br>
              <a:rPr lang="en-US" altLang="zh-TW" sz="11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TW" sz="110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Random / Run Time: 3 Minutes / 4-workers/ 32-outstanding</a:t>
            </a:r>
            <a:endParaRPr lang="en-US" altLang="zh-TW" sz="1600"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</p:txBody>
      </p:sp>
      <p:sp>
        <p:nvSpPr>
          <p:cNvPr id="20" name="TextBox 3">
            <a:extLst>
              <a:ext uri="{FF2B5EF4-FFF2-40B4-BE49-F238E27FC236}">
                <a16:creationId xmlns:a16="http://schemas.microsoft.com/office/drawing/2014/main" id="{A76E5E39-A4ED-4D60-9612-46D16744BD82}"/>
              </a:ext>
            </a:extLst>
          </p:cNvPr>
          <p:cNvSpPr txBox="1"/>
          <p:nvPr/>
        </p:nvSpPr>
        <p:spPr>
          <a:xfrm>
            <a:off x="919941" y="5242162"/>
            <a:ext cx="368913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14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Note: </a:t>
            </a:r>
            <a:r>
              <a:rPr lang="en-US" altLang="zh-TW" sz="14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the test environment is RAID 5.</a:t>
            </a:r>
            <a:endParaRPr lang="zh-TW" altLang="en-US" sz="14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2" name="Rectangle: Rounded Corners 10">
            <a:extLst>
              <a:ext uri="{FF2B5EF4-FFF2-40B4-BE49-F238E27FC236}">
                <a16:creationId xmlns:a16="http://schemas.microsoft.com/office/drawing/2014/main" id="{0E06D9FA-BE01-4D75-A3DC-B03AD80EBE65}"/>
              </a:ext>
            </a:extLst>
          </p:cNvPr>
          <p:cNvSpPr/>
          <p:nvPr/>
        </p:nvSpPr>
        <p:spPr>
          <a:xfrm>
            <a:off x="3886200" y="2474787"/>
            <a:ext cx="1502229" cy="2724146"/>
          </a:xfrm>
          <a:prstGeom prst="roundRect">
            <a:avLst>
              <a:gd name="adj" fmla="val 0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60DB6636-7CAD-445D-8F15-3E4230106AA4}"/>
              </a:ext>
            </a:extLst>
          </p:cNvPr>
          <p:cNvSpPr/>
          <p:nvPr/>
        </p:nvSpPr>
        <p:spPr>
          <a:xfrm>
            <a:off x="7076425" y="2605598"/>
            <a:ext cx="4398940" cy="1107996"/>
          </a:xfrm>
          <a:prstGeom prst="rect">
            <a:avLst/>
          </a:prstGeom>
        </p:spPr>
        <p:txBody>
          <a:bodyPr wrap="square" anchor="t">
            <a:spAutoFit/>
          </a:bodyPr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975" indent="-180975">
              <a:buFont typeface="+mj-lt"/>
              <a:buAutoNum type="arabicPeriod"/>
            </a:pPr>
            <a:r>
              <a:rPr lang="en-US" altLang="zh-TW" sz="110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F/W: 4.4.1.0955 build 20190603</a:t>
            </a:r>
          </a:p>
          <a:p>
            <a:pPr marL="180975" indent="-180975">
              <a:buFont typeface="+mj-lt"/>
              <a:buAutoNum type="arabicPeriod"/>
            </a:pPr>
            <a:r>
              <a:rPr lang="en-US" altLang="zh-TW" sz="110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CPU: Intel(R) Xeon(R) E-2136 CPU @ 3.30GHz </a:t>
            </a:r>
          </a:p>
          <a:p>
            <a:pPr marL="180975" indent="-180975">
              <a:buFont typeface="+mj-lt"/>
              <a:buAutoNum type="arabicPeriod"/>
            </a:pPr>
            <a:r>
              <a:rPr lang="en-US" altLang="zh-TW" sz="110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SSD: Samsung SSD 850 PRO 512GB SATA*24,RAID 5</a:t>
            </a:r>
          </a:p>
          <a:p>
            <a:pPr marL="180975" indent="-180975">
              <a:buFont typeface="+mj-lt"/>
              <a:buAutoNum type="arabicPeriod"/>
            </a:pPr>
            <a:r>
              <a:rPr lang="en-US" altLang="zh-TW" sz="110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RAM: 16GB, 8GB*2</a:t>
            </a:r>
          </a:p>
          <a:p>
            <a:pPr marL="180975" indent="-180975">
              <a:buFont typeface="+mj-lt"/>
              <a:buAutoNum type="arabicPeriod"/>
            </a:pPr>
            <a:r>
              <a:rPr lang="en-US" altLang="zh-TW" sz="110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Thick volume; Block-based LUN; AIO enable; MPIO </a:t>
            </a:r>
          </a:p>
          <a:p>
            <a:pPr marL="180975" indent="-180975">
              <a:buFont typeface="+mj-lt"/>
              <a:buAutoNum type="arabicPeriod"/>
            </a:pPr>
            <a:r>
              <a:rPr lang="en-US" altLang="zh-TW" sz="110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FC32G: QLogic </a:t>
            </a:r>
            <a:r>
              <a:rPr lang="en-US" altLang="zh-TW" sz="1100" err="1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Fibre</a:t>
            </a:r>
            <a:r>
              <a:rPr lang="en-US" altLang="zh-TW" sz="110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 Channel Adapter</a:t>
            </a:r>
          </a:p>
        </p:txBody>
      </p:sp>
      <p:sp>
        <p:nvSpPr>
          <p:cNvPr id="24" name="文字方塊 3">
            <a:extLst>
              <a:ext uri="{FF2B5EF4-FFF2-40B4-BE49-F238E27FC236}">
                <a16:creationId xmlns:a16="http://schemas.microsoft.com/office/drawing/2014/main" id="{9DCF9119-69B2-423E-9CDC-AF9AB6F4348C}"/>
              </a:ext>
            </a:extLst>
          </p:cNvPr>
          <p:cNvSpPr txBox="1"/>
          <p:nvPr/>
        </p:nvSpPr>
        <p:spPr>
          <a:xfrm>
            <a:off x="6990443" y="2200867"/>
            <a:ext cx="4190987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867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Test environment: TS-2483XU-RP</a:t>
            </a:r>
            <a:r>
              <a:rPr lang="en-US" sz="1867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endParaRPr lang="en-US" altLang="zh-TW" sz="1867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31183A84-864B-4140-8D25-651894B0B7DC}"/>
              </a:ext>
            </a:extLst>
          </p:cNvPr>
          <p:cNvSpPr/>
          <p:nvPr/>
        </p:nvSpPr>
        <p:spPr>
          <a:xfrm>
            <a:off x="7076425" y="3962894"/>
            <a:ext cx="4398940" cy="1277273"/>
          </a:xfrm>
          <a:prstGeom prst="rect">
            <a:avLst/>
          </a:prstGeom>
        </p:spPr>
        <p:txBody>
          <a:bodyPr wrap="square" anchor="t">
            <a:spAutoFit/>
          </a:bodyPr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10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PC Environment</a:t>
            </a:r>
          </a:p>
          <a:p>
            <a:pPr marL="180975" indent="-180975">
              <a:buFont typeface="+mj-lt"/>
              <a:buAutoNum type="arabicPeriod"/>
            </a:pPr>
            <a:r>
              <a:rPr lang="en-US" altLang="zh-TW" sz="110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CPU1: Intel(R) Xeon(R) CPU E5-2630 v3 @ 2.40GHz, 2401 </a:t>
            </a:r>
            <a:r>
              <a:rPr lang="en-US" altLang="zh-TW" sz="1100" err="1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Mhz</a:t>
            </a:r>
            <a:r>
              <a:rPr lang="en-US" altLang="zh-TW" sz="110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, 8 Core(s), 16 Logical Processor(s)</a:t>
            </a:r>
          </a:p>
          <a:p>
            <a:pPr marL="180975" indent="-180975">
              <a:buFont typeface="+mj-lt"/>
              <a:buAutoNum type="arabicPeriod"/>
            </a:pPr>
            <a:r>
              <a:rPr lang="en-US" altLang="zh-TW" sz="110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OS: Windows Server 2016 Datacenter Evaluation</a:t>
            </a:r>
            <a:br>
              <a:rPr lang="en-US" altLang="zh-TW" sz="11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TW" sz="110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Build 14393</a:t>
            </a:r>
          </a:p>
          <a:p>
            <a:pPr marL="180975" indent="-180975">
              <a:buFont typeface="+mj-lt"/>
              <a:buAutoNum type="arabicPeriod"/>
            </a:pPr>
            <a:r>
              <a:rPr lang="en-US" altLang="zh-TW" sz="110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Memory: 128 GB.</a:t>
            </a:r>
          </a:p>
          <a:p>
            <a:pPr marL="180975" indent="-180975">
              <a:buFont typeface="+mj-lt"/>
              <a:buAutoNum type="arabicPeriod"/>
            </a:pPr>
            <a:r>
              <a:rPr lang="en-US" altLang="zh-TW" sz="110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FC32G: QLogic </a:t>
            </a:r>
            <a:r>
              <a:rPr lang="en-US" altLang="zh-TW" sz="1100" err="1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Fibre</a:t>
            </a:r>
            <a:r>
              <a:rPr lang="en-US" altLang="zh-TW" sz="110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 Channel Adapter</a:t>
            </a:r>
          </a:p>
        </p:txBody>
      </p:sp>
    </p:spTree>
    <p:extLst>
      <p:ext uri="{BB962C8B-B14F-4D97-AF65-F5344CB8AC3E}">
        <p14:creationId xmlns:p14="http://schemas.microsoft.com/office/powerpoint/2010/main" val="309747045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602EE66-AB85-46AA-B825-3EDEB46D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203" y="354001"/>
            <a:ext cx="11224144" cy="1019178"/>
          </a:xfrm>
        </p:spPr>
        <p:txBody>
          <a:bodyPr>
            <a:normAutofit fontScale="90000"/>
          </a:bodyPr>
          <a:lstStyle/>
          <a:p>
            <a:r>
              <a:rPr lang="en-US" altLang="zh-TW" dirty="0">
                <a:latin typeface="Arial"/>
                <a:ea typeface="Microsoft JhengHei"/>
                <a:cs typeface="Arial"/>
              </a:rPr>
              <a:t>Choose the right </a:t>
            </a:r>
            <a:r>
              <a:rPr lang="en-US" altLang="zh-TW" dirty="0" err="1">
                <a:latin typeface="Arial"/>
                <a:ea typeface="Microsoft JhengHei"/>
                <a:cs typeface="Arial"/>
              </a:rPr>
              <a:t>QuTS</a:t>
            </a:r>
            <a:r>
              <a:rPr lang="en-US" altLang="zh-TW" dirty="0">
                <a:latin typeface="Arial"/>
                <a:ea typeface="Microsoft JhengHei"/>
                <a:cs typeface="Arial"/>
              </a:rPr>
              <a:t> hero models based on your </a:t>
            </a:r>
            <a:r>
              <a:rPr lang="en-US" altLang="zh-TW" dirty="0" err="1">
                <a:latin typeface="Arial"/>
                <a:ea typeface="Microsoft JhengHei"/>
                <a:cs typeface="Arial"/>
              </a:rPr>
              <a:t>fibre</a:t>
            </a:r>
            <a:r>
              <a:rPr lang="en-US" altLang="zh-TW" dirty="0">
                <a:latin typeface="Arial"/>
                <a:ea typeface="Microsoft JhengHei"/>
                <a:cs typeface="Arial"/>
              </a:rPr>
              <a:t> channel environment</a:t>
            </a:r>
            <a:endParaRPr lang="zh-TW" altLang="en-US" dirty="0">
              <a:latin typeface="Arial"/>
              <a:ea typeface="Microsoft JhengHei"/>
              <a:cs typeface="Arial"/>
            </a:endParaRPr>
          </a:p>
        </p:txBody>
      </p:sp>
      <p:sp>
        <p:nvSpPr>
          <p:cNvPr id="22" name="內容版面配置區 2">
            <a:extLst>
              <a:ext uri="{FF2B5EF4-FFF2-40B4-BE49-F238E27FC236}">
                <a16:creationId xmlns:a16="http://schemas.microsoft.com/office/drawing/2014/main" id="{DCE56A41-4EE9-434C-9EE6-E73AF8ABA2D0}"/>
              </a:ext>
            </a:extLst>
          </p:cNvPr>
          <p:cNvSpPr txBox="1">
            <a:spLocks/>
          </p:cNvSpPr>
          <p:nvPr/>
        </p:nvSpPr>
        <p:spPr>
          <a:xfrm>
            <a:off x="493547" y="1572447"/>
            <a:ext cx="11330516" cy="1780091"/>
          </a:xfrm>
          <a:prstGeom prst="rect">
            <a:avLst/>
          </a:prstGeom>
        </p:spPr>
        <p:txBody>
          <a:bodyPr vert="horz" lIns="121920" tIns="60960" rIns="121920" bIns="6096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8754" indent="-238754">
              <a:lnSpc>
                <a:spcPts val="3200"/>
              </a:lnSpc>
              <a:spcBef>
                <a:spcPts val="1200"/>
              </a:spcBef>
              <a:buClr>
                <a:srgbClr val="F70F78"/>
              </a:buClr>
            </a:pPr>
            <a:endParaRPr lang="zh-CN" altLang="en-US" sz="2400" b="1"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7" name="文字方塊 21">
            <a:extLst>
              <a:ext uri="{FF2B5EF4-FFF2-40B4-BE49-F238E27FC236}">
                <a16:creationId xmlns:a16="http://schemas.microsoft.com/office/drawing/2014/main" id="{25A18C37-49E1-3E4B-B909-0575F1805D42}"/>
              </a:ext>
            </a:extLst>
          </p:cNvPr>
          <p:cNvSpPr txBox="1"/>
          <p:nvPr/>
        </p:nvSpPr>
        <p:spPr>
          <a:xfrm>
            <a:off x="484450" y="2876916"/>
            <a:ext cx="348010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7800" indent="-177800">
              <a:buFont typeface="Arial" panose="020B0604020202020204" pitchFamily="34" charset="0"/>
              <a:buChar char="•"/>
            </a:pPr>
            <a:r>
              <a:rPr kumimoji="1" lang="en" altLang="zh-TW" sz="16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4 x 3.5” SATA + 5 x 2.5” SATA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sz="16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AMD Ryzen™ 7 3700X </a:t>
            </a:r>
            <a:r>
              <a:rPr kumimoji="1" lang="en" altLang="zh-TW" sz="1600">
                <a:latin typeface="Arial"/>
                <a:ea typeface="Microsoft JhengHei"/>
                <a:cs typeface="Arial"/>
              </a:rPr>
              <a:t>8C/16T 3.6 GHz (</a:t>
            </a:r>
            <a:r>
              <a:rPr kumimoji="1" lang="en-US" altLang="zh-CN" sz="1600">
                <a:latin typeface="Arial"/>
                <a:ea typeface="Microsoft JhengHei"/>
                <a:cs typeface="Arial"/>
              </a:rPr>
              <a:t>up to 4.4 GHz)</a:t>
            </a:r>
            <a:endParaRPr lang="en-US" sz="1600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kumimoji="1" lang="en-US" altLang="zh-CN" sz="16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32GB DDR4 RAM, expandable to </a:t>
            </a:r>
            <a:r>
              <a:rPr kumimoji="1" lang="en" altLang="zh-TW" sz="16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128GB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kumimoji="1" lang="en" altLang="zh-TW" sz="16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2 x 10GbE SFP+, 2 x 10GBASE-T, 2 x 1GbE</a:t>
            </a:r>
            <a:endParaRPr kumimoji="1" lang="zh-TW" altLang="en-US" sz="1600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5" name="TextBox 4">
            <a:extLst>
              <a:ext uri="{FF2B5EF4-FFF2-40B4-BE49-F238E27FC236}">
                <a16:creationId xmlns:a16="http://schemas.microsoft.com/office/drawing/2014/main" id="{0D24B55F-7315-45DB-8A97-4D2DFC8BA71D}"/>
              </a:ext>
            </a:extLst>
          </p:cNvPr>
          <p:cNvSpPr txBox="1"/>
          <p:nvPr/>
        </p:nvSpPr>
        <p:spPr>
          <a:xfrm>
            <a:off x="470199" y="1636361"/>
            <a:ext cx="3519066" cy="1077218"/>
          </a:xfrm>
          <a:prstGeom prst="rect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pPr algn="ctr"/>
            <a:r>
              <a:rPr lang="af-ZA" altLang="zh-TW" sz="32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TS-h977XU-RP</a:t>
            </a:r>
          </a:p>
          <a:p>
            <a:pPr algn="ctr"/>
            <a:r>
              <a:rPr lang="af-ZA" altLang="zh-TW" sz="3200" b="1">
                <a:solidFill>
                  <a:srgbClr val="FFFF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16GFC</a:t>
            </a:r>
          </a:p>
        </p:txBody>
      </p:sp>
      <p:sp>
        <p:nvSpPr>
          <p:cNvPr id="26" name="TextBox 4">
            <a:extLst>
              <a:ext uri="{FF2B5EF4-FFF2-40B4-BE49-F238E27FC236}">
                <a16:creationId xmlns:a16="http://schemas.microsoft.com/office/drawing/2014/main" id="{D6814BE3-6421-487B-A724-BA73F60479E7}"/>
              </a:ext>
            </a:extLst>
          </p:cNvPr>
          <p:cNvSpPr txBox="1"/>
          <p:nvPr/>
        </p:nvSpPr>
        <p:spPr>
          <a:xfrm>
            <a:off x="4326118" y="1636361"/>
            <a:ext cx="3519066" cy="1077218"/>
          </a:xfrm>
          <a:prstGeom prst="rect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pPr algn="ctr"/>
            <a:r>
              <a:rPr lang="af-ZA" altLang="zh-TW" sz="32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TS-h1277XU-RP</a:t>
            </a:r>
          </a:p>
          <a:p>
            <a:pPr algn="ctr"/>
            <a:r>
              <a:rPr lang="af-ZA" altLang="zh-TW" sz="3200" b="1">
                <a:solidFill>
                  <a:srgbClr val="FFFF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16GFC</a:t>
            </a:r>
          </a:p>
        </p:txBody>
      </p:sp>
      <p:sp>
        <p:nvSpPr>
          <p:cNvPr id="27" name="文字方塊 21">
            <a:extLst>
              <a:ext uri="{FF2B5EF4-FFF2-40B4-BE49-F238E27FC236}">
                <a16:creationId xmlns:a16="http://schemas.microsoft.com/office/drawing/2014/main" id="{ABE1C164-46EC-449D-9011-D6FE03B8311F}"/>
              </a:ext>
            </a:extLst>
          </p:cNvPr>
          <p:cNvSpPr txBox="1"/>
          <p:nvPr/>
        </p:nvSpPr>
        <p:spPr>
          <a:xfrm>
            <a:off x="4326118" y="2876916"/>
            <a:ext cx="3541436" cy="206210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7800" indent="-177800">
              <a:buFont typeface="Arial" panose="020B0604020202020204" pitchFamily="34" charset="0"/>
              <a:buChar char="•"/>
            </a:pPr>
            <a:r>
              <a:rPr kumimoji="1" lang="en" altLang="zh-TW" sz="1600">
                <a:latin typeface="Arial"/>
                <a:ea typeface="Microsoft JhengHei"/>
                <a:cs typeface="Arial"/>
              </a:rPr>
              <a:t>12 x 3.5” SATA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kumimoji="1" lang="en" altLang="zh-TW" sz="1600">
                <a:latin typeface="Arial"/>
                <a:ea typeface="Microsoft JhengHei"/>
                <a:cs typeface="Arial"/>
              </a:rPr>
              <a:t>AMD Ryzen</a:t>
            </a:r>
            <a:r>
              <a:rPr lang="en-US" altLang="zh-TW" sz="16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™</a:t>
            </a:r>
            <a:r>
              <a:rPr kumimoji="1" lang="en" altLang="zh-TW" sz="1600">
                <a:latin typeface="Arial"/>
                <a:ea typeface="Microsoft JhengHei"/>
                <a:cs typeface="Arial"/>
              </a:rPr>
              <a:t> 7 3700X 8C/16T 3.6 GHz (</a:t>
            </a:r>
            <a:r>
              <a:rPr kumimoji="1" lang="en-US" altLang="zh-CN" sz="1600">
                <a:latin typeface="Arial"/>
                <a:ea typeface="Microsoft JhengHei"/>
                <a:cs typeface="Arial"/>
              </a:rPr>
              <a:t>up to 4.4 GHz)</a:t>
            </a:r>
            <a:endParaRPr kumimoji="1" lang="en" altLang="zh-TW" sz="1600">
              <a:latin typeface="Arial"/>
              <a:ea typeface="Microsoft JhengHei"/>
              <a:cs typeface="Arial"/>
            </a:endParaRP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kumimoji="1" lang="en-US" altLang="zh-CN" sz="16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32GB</a:t>
            </a:r>
            <a:r>
              <a:rPr kumimoji="1" lang="zh-TW" altLang="en-US" sz="16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</a:t>
            </a:r>
            <a:r>
              <a:rPr kumimoji="1" lang="en-US" altLang="zh-TW" sz="16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&amp; 128GB </a:t>
            </a:r>
            <a:r>
              <a:rPr kumimoji="1" lang="en-US" altLang="zh-CN" sz="16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DDR4 RAM, expandable to</a:t>
            </a:r>
            <a:r>
              <a:rPr kumimoji="1" lang="en" altLang="zh-TW" sz="16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128GB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kumimoji="1" lang="en" altLang="zh-TW" sz="16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2 x 10GbE SFP+, 2 x 10GBASE-T, 2 x 1GbE</a:t>
            </a:r>
            <a:endParaRPr kumimoji="1" lang="zh-TW" altLang="en-US" sz="1600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pPr marL="177800" indent="-177800">
              <a:buFont typeface="Arial" panose="020B0604020202020204" pitchFamily="34" charset="0"/>
              <a:buChar char="•"/>
            </a:pPr>
            <a:endParaRPr kumimoji="1" lang="zh-TW" altLang="en-US" sz="1600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8" name="TextBox 4">
            <a:extLst>
              <a:ext uri="{FF2B5EF4-FFF2-40B4-BE49-F238E27FC236}">
                <a16:creationId xmlns:a16="http://schemas.microsoft.com/office/drawing/2014/main" id="{4408E98D-B1DD-4B5E-B723-62FD5AD46798}"/>
              </a:ext>
            </a:extLst>
          </p:cNvPr>
          <p:cNvSpPr txBox="1"/>
          <p:nvPr/>
        </p:nvSpPr>
        <p:spPr>
          <a:xfrm>
            <a:off x="8202173" y="1636361"/>
            <a:ext cx="3519066" cy="1077218"/>
          </a:xfrm>
          <a:prstGeom prst="rect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pPr algn="ctr"/>
            <a:r>
              <a:rPr lang="af-ZA" altLang="zh-TW" sz="32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TS-h1283XU-RP</a:t>
            </a:r>
          </a:p>
          <a:p>
            <a:pPr algn="ctr"/>
            <a:r>
              <a:rPr lang="af-ZA" altLang="zh-TW" sz="3200" b="1" dirty="0">
                <a:solidFill>
                  <a:srgbClr val="FFFF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32GFC</a:t>
            </a:r>
          </a:p>
        </p:txBody>
      </p:sp>
      <p:sp>
        <p:nvSpPr>
          <p:cNvPr id="34" name="文字方塊 23">
            <a:extLst>
              <a:ext uri="{FF2B5EF4-FFF2-40B4-BE49-F238E27FC236}">
                <a16:creationId xmlns:a16="http://schemas.microsoft.com/office/drawing/2014/main" id="{36479704-B90E-4219-8E31-B4F98DD88E03}"/>
              </a:ext>
            </a:extLst>
          </p:cNvPr>
          <p:cNvSpPr txBox="1"/>
          <p:nvPr/>
        </p:nvSpPr>
        <p:spPr>
          <a:xfrm>
            <a:off x="8272296" y="2863352"/>
            <a:ext cx="3426157" cy="181588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7800" indent="-177800">
              <a:buFont typeface="Arial" panose="020B0604020202020204" pitchFamily="34" charset="0"/>
              <a:buChar char="•"/>
            </a:pPr>
            <a:r>
              <a:rPr kumimoji="1" lang="en" altLang="zh-TW" sz="1600">
                <a:latin typeface="Arial"/>
                <a:ea typeface="Microsoft JhengHei"/>
                <a:cs typeface="Arial"/>
              </a:rPr>
              <a:t>12 x 3.5” SATA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kumimoji="1" lang="en" altLang="zh-TW" sz="1600">
                <a:latin typeface="Arial"/>
                <a:ea typeface="Microsoft JhengHei"/>
                <a:cs typeface="Arial"/>
              </a:rPr>
              <a:t>Intel</a:t>
            </a:r>
            <a:r>
              <a:rPr kumimoji="1" lang="en" altLang="zh-TW" sz="1600" baseline="30000">
                <a:latin typeface="Arial"/>
                <a:ea typeface="Microsoft JhengHei"/>
                <a:cs typeface="Arial"/>
              </a:rPr>
              <a:t>®</a:t>
            </a:r>
            <a:r>
              <a:rPr kumimoji="1" lang="en" altLang="zh-TW" sz="1600">
                <a:latin typeface="Arial"/>
                <a:ea typeface="Microsoft JhengHei"/>
                <a:cs typeface="Arial"/>
              </a:rPr>
              <a:t> Xeon</a:t>
            </a:r>
            <a:r>
              <a:rPr kumimoji="1" lang="en" altLang="zh-TW" sz="1600" baseline="30000">
                <a:latin typeface="Arial"/>
                <a:ea typeface="Microsoft JhengHei"/>
                <a:cs typeface="Arial"/>
              </a:rPr>
              <a:t>® </a:t>
            </a:r>
            <a:r>
              <a:rPr kumimoji="1" lang="en" altLang="zh-TW" sz="1600">
                <a:latin typeface="Arial"/>
                <a:ea typeface="Microsoft JhengHei"/>
                <a:cs typeface="Arial"/>
              </a:rPr>
              <a:t>E-2236 6C/8T 3.4GHz (</a:t>
            </a:r>
            <a:r>
              <a:rPr kumimoji="1" lang="en-US" altLang="zh-CN" sz="1600">
                <a:latin typeface="Arial"/>
                <a:ea typeface="Microsoft JhengHei"/>
                <a:cs typeface="Arial"/>
              </a:rPr>
              <a:t>up to 4.8 GHz)</a:t>
            </a:r>
            <a:endParaRPr lang="en" altLang="zh-TW" sz="1600">
              <a:latin typeface="Arial"/>
              <a:ea typeface="Microsoft JhengHei"/>
              <a:cs typeface="Arial"/>
            </a:endParaRP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kumimoji="1" lang="en-US" altLang="zh-CN" sz="16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32GB &amp; 128GB DDR4 </a:t>
            </a:r>
            <a:r>
              <a:rPr kumimoji="1" lang="en-US" altLang="zh-CN" sz="1600" b="1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ECC</a:t>
            </a:r>
            <a:r>
              <a:rPr kumimoji="1" lang="en-US" altLang="zh-CN" sz="16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RAM, expandable to </a:t>
            </a:r>
            <a:r>
              <a:rPr kumimoji="1" lang="en" altLang="zh-TW" sz="16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128GB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kumimoji="1" lang="en" altLang="zh-TW" sz="16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2 x 10GbE SFP+, 2 x 10GBASE-T, 4 x 1GbE</a:t>
            </a:r>
            <a:endParaRPr kumimoji="1" lang="zh-TW" altLang="en-US" sz="1600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18" name="圖片 17" descr="一張含有 坐, 桌, 正面, 書 的圖片&#10;&#10;自動產生的描述">
            <a:extLst>
              <a:ext uri="{FF2B5EF4-FFF2-40B4-BE49-F238E27FC236}">
                <a16:creationId xmlns:a16="http://schemas.microsoft.com/office/drawing/2014/main" id="{DB89BCFA-3AC6-654D-9746-7EF4C789856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9387"/>
          <a:stretch/>
        </p:blipFill>
        <p:spPr>
          <a:xfrm>
            <a:off x="8447393" y="4288124"/>
            <a:ext cx="3426157" cy="1726714"/>
          </a:xfrm>
          <a:prstGeom prst="rect">
            <a:avLst/>
          </a:prstGeom>
        </p:spPr>
      </p:pic>
      <p:pic>
        <p:nvPicPr>
          <p:cNvPr id="19" name="圖片 18" descr="一張含有 坐, 桌, 正面, 書 的圖片&#10;&#10;自動產生的描述">
            <a:extLst>
              <a:ext uri="{FF2B5EF4-FFF2-40B4-BE49-F238E27FC236}">
                <a16:creationId xmlns:a16="http://schemas.microsoft.com/office/drawing/2014/main" id="{149536FE-ED87-4943-99E9-CF95D92BE38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9387"/>
          <a:stretch/>
        </p:blipFill>
        <p:spPr>
          <a:xfrm>
            <a:off x="4278366" y="4288124"/>
            <a:ext cx="3541436" cy="1784812"/>
          </a:xfrm>
          <a:prstGeom prst="rect">
            <a:avLst/>
          </a:prstGeom>
        </p:spPr>
      </p:pic>
      <p:pic>
        <p:nvPicPr>
          <p:cNvPr id="21" name="圖片 20" descr="一張含有 坐, 螢幕, 膝上型電腦, 電腦 的圖片&#10;&#10;自動產生的描述">
            <a:extLst>
              <a:ext uri="{FF2B5EF4-FFF2-40B4-BE49-F238E27FC236}">
                <a16:creationId xmlns:a16="http://schemas.microsoft.com/office/drawing/2014/main" id="{09105E3F-2E8B-6842-A2DD-8242E8ABE96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5765" b="36159"/>
          <a:stretch/>
        </p:blipFill>
        <p:spPr>
          <a:xfrm>
            <a:off x="45170" y="5210532"/>
            <a:ext cx="3780702" cy="663632"/>
          </a:xfrm>
          <a:prstGeom prst="rect">
            <a:avLst/>
          </a:prstGeom>
        </p:spPr>
      </p:pic>
      <p:pic>
        <p:nvPicPr>
          <p:cNvPr id="13" name="圖片 12" descr="一張含有 畫畫, 盤 的圖片&#10;&#10;自動產生的描述">
            <a:extLst>
              <a:ext uri="{FF2B5EF4-FFF2-40B4-BE49-F238E27FC236}">
                <a16:creationId xmlns:a16="http://schemas.microsoft.com/office/drawing/2014/main" id="{C8ECB149-5FF4-1242-9E0A-4C608CF8254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3664" y="5915470"/>
            <a:ext cx="1070951" cy="314931"/>
          </a:xfrm>
          <a:prstGeom prst="rect">
            <a:avLst/>
          </a:prstGeom>
        </p:spPr>
      </p:pic>
      <p:pic>
        <p:nvPicPr>
          <p:cNvPr id="14" name="圖片 13" descr="一張含有 畫畫, 盤 的圖片&#10;&#10;自動產生的描述">
            <a:extLst>
              <a:ext uri="{FF2B5EF4-FFF2-40B4-BE49-F238E27FC236}">
                <a16:creationId xmlns:a16="http://schemas.microsoft.com/office/drawing/2014/main" id="{35324A5B-F377-DB43-9F2B-6B97FB4B784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2391" y="5915470"/>
            <a:ext cx="1070951" cy="314931"/>
          </a:xfrm>
          <a:prstGeom prst="rect">
            <a:avLst/>
          </a:prstGeom>
        </p:spPr>
      </p:pic>
      <p:pic>
        <p:nvPicPr>
          <p:cNvPr id="15" name="圖片 14" descr="一張含有 畫畫, 盤 的圖片&#10;&#10;自動產生的描述">
            <a:extLst>
              <a:ext uri="{FF2B5EF4-FFF2-40B4-BE49-F238E27FC236}">
                <a16:creationId xmlns:a16="http://schemas.microsoft.com/office/drawing/2014/main" id="{3B471CF9-F3F6-2B4D-97C7-D73FAE178C5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3608" y="5957812"/>
            <a:ext cx="1070951" cy="314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3055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2BE5D289-0F83-427E-84EB-4A27F896C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272" y="936369"/>
            <a:ext cx="5120719" cy="4402899"/>
          </a:xfrm>
        </p:spPr>
        <p:txBody>
          <a:bodyPr>
            <a:noAutofit/>
          </a:bodyPr>
          <a:lstStyle/>
          <a:p>
            <a:pPr algn="l">
              <a:lnSpc>
                <a:spcPts val="4000"/>
              </a:lnSpc>
            </a:pPr>
            <a:r>
              <a:rPr lang="en-US" altLang="zh-TW" sz="3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QXP-16G2FC &amp; </a:t>
            </a:r>
            <a:br>
              <a:rPr lang="en-US" altLang="zh-TW" sz="3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TW" sz="3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QXP-32G2FC FC adapters</a:t>
            </a:r>
            <a:br>
              <a:rPr lang="en-US" altLang="zh-TW" sz="3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altLang="zh-TW" sz="3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TW" sz="3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Reliable, scalable, and budget-friendly </a:t>
            </a:r>
            <a:r>
              <a:rPr lang="en-US" altLang="zh-TW" sz="30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QuTS</a:t>
            </a:r>
            <a:r>
              <a:rPr lang="en-US" altLang="zh-TW" sz="3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hero NAS FC SAN </a:t>
            </a:r>
            <a:r>
              <a:rPr lang="en-US" altLang="zh-CN" sz="3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solution</a:t>
            </a:r>
            <a:endParaRPr lang="zh-TW" altLang="en-US" sz="30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DEE9380B-2825-49D9-9159-5C7601DCC007}"/>
              </a:ext>
            </a:extLst>
          </p:cNvPr>
          <p:cNvSpPr txBox="1"/>
          <p:nvPr/>
        </p:nvSpPr>
        <p:spPr>
          <a:xfrm>
            <a:off x="8027795" y="6236677"/>
            <a:ext cx="4000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00">
                <a:solidFill>
                  <a:schemeClr val="bg1"/>
                </a:solidFill>
              </a:rPr>
              <a:t>Copyright © 2020 QNAP Systems, Inc. All rights reserved. QNAP® and other names of QNAP Products are proprietary marks or registered trademarks of QNAP Systems, Inc. Other products and company names mentioned herein are trademarks of their respective holders. </a:t>
            </a:r>
            <a:endParaRPr lang="zh-TW" altLang="en-US" sz="600">
              <a:solidFill>
                <a:schemeClr val="bg1"/>
              </a:solidFill>
            </a:endParaRPr>
          </a:p>
        </p:txBody>
      </p:sp>
      <p:pic>
        <p:nvPicPr>
          <p:cNvPr id="10" name="圖片 9" descr="一張含有 坐, 桌, 正面, 書 的圖片&#10;&#10;自動產生的描述">
            <a:extLst>
              <a:ext uri="{FF2B5EF4-FFF2-40B4-BE49-F238E27FC236}">
                <a16:creationId xmlns:a16="http://schemas.microsoft.com/office/drawing/2014/main" id="{6D016BF5-489C-4D89-A322-2CF87E58FF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9387"/>
          <a:stretch/>
        </p:blipFill>
        <p:spPr>
          <a:xfrm>
            <a:off x="315339" y="4450946"/>
            <a:ext cx="3848867" cy="1939751"/>
          </a:xfrm>
          <a:prstGeom prst="rect">
            <a:avLst/>
          </a:prstGeom>
        </p:spPr>
      </p:pic>
      <p:pic>
        <p:nvPicPr>
          <p:cNvPr id="11" name="圖片 10" descr="一張含有 畫畫, 盤 的圖片&#10;&#10;自動產生的描述">
            <a:extLst>
              <a:ext uri="{FF2B5EF4-FFF2-40B4-BE49-F238E27FC236}">
                <a16:creationId xmlns:a16="http://schemas.microsoft.com/office/drawing/2014/main" id="{7A19628B-C24B-444E-ADBB-D286C33182B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9953" y="5095878"/>
            <a:ext cx="1070951" cy="314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6872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>
            <a:extLst>
              <a:ext uri="{FF2B5EF4-FFF2-40B4-BE49-F238E27FC236}">
                <a16:creationId xmlns:a16="http://schemas.microsoft.com/office/drawing/2014/main" id="{8108B930-BD36-4CD9-BFFA-CE4EF9BF287A}"/>
              </a:ext>
            </a:extLst>
          </p:cNvPr>
          <p:cNvSpPr/>
          <p:nvPr/>
        </p:nvSpPr>
        <p:spPr>
          <a:xfrm>
            <a:off x="673767" y="4131733"/>
            <a:ext cx="5422233" cy="2379026"/>
          </a:xfrm>
          <a:prstGeom prst="rect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8424D816-A6F6-4C5E-A197-8C2C2F90BA38}"/>
              </a:ext>
            </a:extLst>
          </p:cNvPr>
          <p:cNvSpPr/>
          <p:nvPr/>
        </p:nvSpPr>
        <p:spPr>
          <a:xfrm>
            <a:off x="774684" y="4241425"/>
            <a:ext cx="5220399" cy="2159643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AFD9FEF2-AE47-4429-823B-4D7E9B70DEE1}"/>
              </a:ext>
            </a:extLst>
          </p:cNvPr>
          <p:cNvSpPr/>
          <p:nvPr/>
        </p:nvSpPr>
        <p:spPr>
          <a:xfrm>
            <a:off x="673767" y="1524000"/>
            <a:ext cx="5422233" cy="2525159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57E52F54-FAFF-4B90-B0DD-853DD928E5ED}"/>
              </a:ext>
            </a:extLst>
          </p:cNvPr>
          <p:cNvSpPr/>
          <p:nvPr/>
        </p:nvSpPr>
        <p:spPr>
          <a:xfrm>
            <a:off x="774684" y="1645714"/>
            <a:ext cx="5220399" cy="228173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A2B03F29-40ED-45DA-9039-949F837D48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/>
            <a:r>
              <a:rPr lang="en-US" altLang="zh-TW" sz="4400" dirty="0">
                <a:latin typeface="Arial"/>
                <a:ea typeface="+mn-lt"/>
                <a:cs typeface="+mn-lt"/>
              </a:rPr>
              <a:t>iSCSI vs. </a:t>
            </a:r>
            <a:r>
              <a:rPr lang="en-US" altLang="zh-TW" sz="4400" dirty="0" err="1">
                <a:latin typeface="Arial"/>
                <a:ea typeface="+mn-lt"/>
                <a:cs typeface="+mn-lt"/>
              </a:rPr>
              <a:t>Fibre</a:t>
            </a:r>
            <a:r>
              <a:rPr lang="en-US" altLang="zh-TW" sz="4400" dirty="0">
                <a:latin typeface="Arial"/>
                <a:ea typeface="+mn-lt"/>
                <a:cs typeface="+mn-lt"/>
              </a:rPr>
              <a:t> Channel Architecture</a:t>
            </a:r>
            <a:endParaRPr lang="en-US" altLang="zh-TW" sz="4400" dirty="0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AFD7FAB9-F81E-43B9-8859-925876AC24A5}"/>
              </a:ext>
            </a:extLst>
          </p:cNvPr>
          <p:cNvSpPr txBox="1"/>
          <p:nvPr/>
        </p:nvSpPr>
        <p:spPr>
          <a:xfrm>
            <a:off x="876682" y="1727428"/>
            <a:ext cx="2657350" cy="2031325"/>
          </a:xfrm>
          <a:prstGeom prst="rect">
            <a:avLst/>
          </a:prstGeom>
          <a:noFill/>
          <a:ln w="19050">
            <a:noFill/>
          </a:ln>
        </p:spPr>
        <p:txBody>
          <a:bodyPr wrap="square" rtlCol="0" anchor="t">
            <a:spAutoFit/>
          </a:bodyPr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40665" indent="-240665" fontAlgn="base">
              <a:buFont typeface="Arial" panose="020B0604020202020204" pitchFamily="34" charset="0"/>
              <a:buChar char="•"/>
            </a:pPr>
            <a:r>
              <a:rPr lang="en-US" altLang="zh-TW" sz="1400" err="1">
                <a:latin typeface="Arial" panose="020B0604020202020204" pitchFamily="34" charset="0"/>
                <a:cs typeface="Arial" panose="020B0604020202020204" pitchFamily="34" charset="0"/>
              </a:rPr>
              <a:t>Fibre</a:t>
            </a:r>
            <a:r>
              <a:rPr lang="en-US" altLang="zh-TW" sz="1400">
                <a:latin typeface="Arial" panose="020B0604020202020204" pitchFamily="34" charset="0"/>
                <a:cs typeface="Arial" panose="020B0604020202020204" pitchFamily="34" charset="0"/>
              </a:rPr>
              <a:t> Channel does not need to pass through Ethernet, and the physical layer in the system is less than iSCSI. When expanding the block-level storage network, </a:t>
            </a:r>
            <a:r>
              <a:rPr lang="en-US" altLang="zh-TW" sz="1400" err="1">
                <a:latin typeface="Arial" panose="020B0604020202020204" pitchFamily="34" charset="0"/>
                <a:cs typeface="Arial" panose="020B0604020202020204" pitchFamily="34" charset="0"/>
              </a:rPr>
              <a:t>Fibre</a:t>
            </a:r>
            <a:r>
              <a:rPr lang="en-US" altLang="zh-TW" sz="1400">
                <a:latin typeface="Arial" panose="020B0604020202020204" pitchFamily="34" charset="0"/>
                <a:cs typeface="Arial" panose="020B0604020202020204" pitchFamily="34" charset="0"/>
              </a:rPr>
              <a:t> Channel</a:t>
            </a:r>
            <a:r>
              <a:rPr lang="zh-TW" altLang="en-US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1400">
                <a:latin typeface="Arial" panose="020B0604020202020204" pitchFamily="34" charset="0"/>
                <a:cs typeface="Arial" panose="020B0604020202020204" pitchFamily="34" charset="0"/>
              </a:rPr>
              <a:t>can</a:t>
            </a:r>
            <a:r>
              <a:rPr lang="zh-TW" altLang="en-US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1400">
                <a:latin typeface="Arial" panose="020B0604020202020204" pitchFamily="34" charset="0"/>
                <a:cs typeface="Arial" panose="020B0604020202020204" pitchFamily="34" charset="0"/>
              </a:rPr>
              <a:t>be used to avoid network load.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BCFF8ED4-76C8-4409-9F90-646DA8BE2734}"/>
              </a:ext>
            </a:extLst>
          </p:cNvPr>
          <p:cNvSpPr txBox="1"/>
          <p:nvPr/>
        </p:nvSpPr>
        <p:spPr>
          <a:xfrm>
            <a:off x="7064542" y="6004488"/>
            <a:ext cx="1977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1800" b="1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iSCSI</a:t>
            </a:r>
            <a:endParaRPr lang="zh-TW" altLang="en-US" sz="1800" b="1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28FB94C-CBD1-412F-B2F4-C751EC469A71}"/>
              </a:ext>
            </a:extLst>
          </p:cNvPr>
          <p:cNvSpPr txBox="1"/>
          <p:nvPr/>
        </p:nvSpPr>
        <p:spPr>
          <a:xfrm>
            <a:off x="890669" y="4322344"/>
            <a:ext cx="5011367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 defTabSz="1219170" fontAlgn="base">
              <a:buFont typeface="Arial" panose="020B0604020202020204" pitchFamily="34" charset="0"/>
              <a:buChar char="•"/>
            </a:pPr>
            <a:r>
              <a:rPr lang="en-US" altLang="zh-TW" sz="1600">
                <a:latin typeface="Arial" panose="020B0604020202020204" pitchFamily="34" charset="0"/>
                <a:cs typeface="Arial" panose="020B0604020202020204" pitchFamily="34" charset="0"/>
              </a:rPr>
              <a:t>iSCSI needs to expand the block-level storage</a:t>
            </a:r>
          </a:p>
          <a:p>
            <a:pPr defTabSz="1219170" fontAlgn="base"/>
            <a:r>
              <a:rPr lang="en-US" altLang="zh-TW" sz="1600">
                <a:latin typeface="Arial" panose="020B0604020202020204" pitchFamily="34" charset="0"/>
                <a:cs typeface="Arial" panose="020B0604020202020204" pitchFamily="34" charset="0"/>
              </a:rPr>
              <a:t>     network</a:t>
            </a:r>
            <a:r>
              <a:rPr lang="zh-TW" altLang="en-US" sz="160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altLang="zh-TW" sz="1600">
                <a:latin typeface="Arial" panose="020B0604020202020204" pitchFamily="34" charset="0"/>
                <a:cs typeface="Arial" panose="020B0604020202020204" pitchFamily="34" charset="0"/>
              </a:rPr>
              <a:t>via Ethernet. </a:t>
            </a:r>
            <a:r>
              <a:rPr lang="zh-TW" altLang="en-US" sz="1600" b="1">
                <a:solidFill>
                  <a:srgbClr val="7030A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(</a:t>
            </a:r>
            <a:r>
              <a:rPr lang="en-US" altLang="zh-TW" sz="1600" b="1" err="1">
                <a:solidFill>
                  <a:srgbClr val="7030A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fibre</a:t>
            </a:r>
            <a:r>
              <a:rPr lang="en-US" altLang="zh-TW" sz="1600" b="1">
                <a:solidFill>
                  <a:srgbClr val="7030A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or ethernet cable</a:t>
            </a:r>
            <a:r>
              <a:rPr lang="zh-TW" altLang="en-US" sz="1600" b="1">
                <a:solidFill>
                  <a:srgbClr val="7030A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)</a:t>
            </a:r>
            <a:endParaRPr lang="en-US" sz="1600" b="1">
              <a:solidFill>
                <a:srgbClr val="7030A0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15" name="Picture 16" descr="A picture containing cable, indoor, table, connector&#10;&#10;Description generated with very high confidence">
            <a:extLst>
              <a:ext uri="{FF2B5EF4-FFF2-40B4-BE49-F238E27FC236}">
                <a16:creationId xmlns:a16="http://schemas.microsoft.com/office/drawing/2014/main" id="{F2C4C0D1-F6D0-4530-9947-F5E31205FB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4509" y="1761294"/>
            <a:ext cx="2378002" cy="1777615"/>
          </a:xfrm>
          <a:prstGeom prst="roundRect">
            <a:avLst>
              <a:gd name="adj" fmla="val 2989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8" name="Picture 18" descr="A picture containing indoor&#10;&#10;Description generated with very high confidence">
            <a:extLst>
              <a:ext uri="{FF2B5EF4-FFF2-40B4-BE49-F238E27FC236}">
                <a16:creationId xmlns:a16="http://schemas.microsoft.com/office/drawing/2014/main" id="{73AF797E-BC40-4428-9399-CBF38E3B91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8067" y="5037140"/>
            <a:ext cx="2141830" cy="1246008"/>
          </a:xfrm>
          <a:prstGeom prst="roundRect">
            <a:avLst>
              <a:gd name="adj" fmla="val 2989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20" name="Picture 20">
            <a:extLst>
              <a:ext uri="{FF2B5EF4-FFF2-40B4-BE49-F238E27FC236}">
                <a16:creationId xmlns:a16="http://schemas.microsoft.com/office/drawing/2014/main" id="{8BAB2E83-7492-4BC9-A95D-D86261C4EB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54508" y="5028996"/>
            <a:ext cx="2378002" cy="1262296"/>
          </a:xfrm>
          <a:prstGeom prst="roundRect">
            <a:avLst>
              <a:gd name="adj" fmla="val 2989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4402CBD-6BDB-4F1E-A9E8-270F0AF0C323}"/>
              </a:ext>
            </a:extLst>
          </p:cNvPr>
          <p:cNvSpPr txBox="1"/>
          <p:nvPr/>
        </p:nvSpPr>
        <p:spPr>
          <a:xfrm>
            <a:off x="3363040" y="3538909"/>
            <a:ext cx="236947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b="1">
                <a:solidFill>
                  <a:srgbClr val="7030A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(FC </a:t>
            </a:r>
            <a:r>
              <a:rPr lang="en-US" altLang="zh-TW" b="1" err="1">
                <a:solidFill>
                  <a:srgbClr val="7030A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fibre</a:t>
            </a:r>
            <a:r>
              <a:rPr lang="en-US" altLang="zh-TW" b="1">
                <a:solidFill>
                  <a:srgbClr val="7030A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cable)</a:t>
            </a:r>
            <a:endParaRPr lang="en-US" b="1">
              <a:solidFill>
                <a:srgbClr val="7030A0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9" name="矩形: 圓角 28">
            <a:extLst>
              <a:ext uri="{FF2B5EF4-FFF2-40B4-BE49-F238E27FC236}">
                <a16:creationId xmlns:a16="http://schemas.microsoft.com/office/drawing/2014/main" id="{DBE4AA80-A3BC-4A7B-8AE3-F5C6D2FA8B39}"/>
              </a:ext>
            </a:extLst>
          </p:cNvPr>
          <p:cNvSpPr/>
          <p:nvPr/>
        </p:nvSpPr>
        <p:spPr>
          <a:xfrm>
            <a:off x="7064542" y="1757920"/>
            <a:ext cx="4105331" cy="663559"/>
          </a:xfrm>
          <a:prstGeom prst="roundRect">
            <a:avLst>
              <a:gd name="adj" fmla="val 16028"/>
            </a:avLst>
          </a:prstGeom>
          <a:blipFill dpi="0"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Operating System/Application</a:t>
            </a:r>
            <a:endParaRPr lang="zh-TW" altLang="zh-TW">
              <a:solidFill>
                <a:schemeClr val="bg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1" name="矩形: 圓角 30">
            <a:extLst>
              <a:ext uri="{FF2B5EF4-FFF2-40B4-BE49-F238E27FC236}">
                <a16:creationId xmlns:a16="http://schemas.microsoft.com/office/drawing/2014/main" id="{B458B41C-42A2-4749-9228-AFD6E04F45DA}"/>
              </a:ext>
            </a:extLst>
          </p:cNvPr>
          <p:cNvSpPr/>
          <p:nvPr/>
        </p:nvSpPr>
        <p:spPr>
          <a:xfrm>
            <a:off x="7064541" y="2469790"/>
            <a:ext cx="4105331" cy="663559"/>
          </a:xfrm>
          <a:prstGeom prst="roundRect">
            <a:avLst>
              <a:gd name="adj" fmla="val 16028"/>
            </a:avLst>
          </a:prstGeom>
          <a:blipFill dpi="0"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SCSI Layer</a:t>
            </a:r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5" name="矩形: 圓角 34">
            <a:extLst>
              <a:ext uri="{FF2B5EF4-FFF2-40B4-BE49-F238E27FC236}">
                <a16:creationId xmlns:a16="http://schemas.microsoft.com/office/drawing/2014/main" id="{AF280981-B941-4868-8ECF-F0EBC479C002}"/>
              </a:ext>
            </a:extLst>
          </p:cNvPr>
          <p:cNvSpPr/>
          <p:nvPr/>
        </p:nvSpPr>
        <p:spPr>
          <a:xfrm>
            <a:off x="7064541" y="3181660"/>
            <a:ext cx="1977664" cy="663559"/>
          </a:xfrm>
          <a:prstGeom prst="roundRect">
            <a:avLst>
              <a:gd name="adj" fmla="val 16028"/>
            </a:avLst>
          </a:prstGeom>
          <a:blipFill dpi="0"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SCSI Layer</a:t>
            </a:r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6" name="矩形: 圓角 35">
            <a:extLst>
              <a:ext uri="{FF2B5EF4-FFF2-40B4-BE49-F238E27FC236}">
                <a16:creationId xmlns:a16="http://schemas.microsoft.com/office/drawing/2014/main" id="{418772DD-DE81-4439-AE21-1EAE8707AFC4}"/>
              </a:ext>
            </a:extLst>
          </p:cNvPr>
          <p:cNvSpPr/>
          <p:nvPr/>
        </p:nvSpPr>
        <p:spPr>
          <a:xfrm>
            <a:off x="9192208" y="3181660"/>
            <a:ext cx="1977664" cy="663559"/>
          </a:xfrm>
          <a:prstGeom prst="roundRect">
            <a:avLst>
              <a:gd name="adj" fmla="val 16028"/>
            </a:avLst>
          </a:prstGeom>
          <a:blipFill dpi="0"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FCP</a:t>
            </a:r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7" name="矩形: 圓角 36">
            <a:extLst>
              <a:ext uri="{FF2B5EF4-FFF2-40B4-BE49-F238E27FC236}">
                <a16:creationId xmlns:a16="http://schemas.microsoft.com/office/drawing/2014/main" id="{CF4F8DCC-90F2-40A7-B425-DB5DE205CA4D}"/>
              </a:ext>
            </a:extLst>
          </p:cNvPr>
          <p:cNvSpPr/>
          <p:nvPr/>
        </p:nvSpPr>
        <p:spPr>
          <a:xfrm>
            <a:off x="7064541" y="3882448"/>
            <a:ext cx="1977664" cy="663559"/>
          </a:xfrm>
          <a:prstGeom prst="roundRect">
            <a:avLst>
              <a:gd name="adj" fmla="val 16028"/>
            </a:avLst>
          </a:prstGeom>
          <a:blipFill dpi="0" rotWithShape="1"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TCP</a:t>
            </a:r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8" name="矩形: 圓角 37">
            <a:extLst>
              <a:ext uri="{FF2B5EF4-FFF2-40B4-BE49-F238E27FC236}">
                <a16:creationId xmlns:a16="http://schemas.microsoft.com/office/drawing/2014/main" id="{18793267-F213-4F03-9FDB-0D2C85ED3FEA}"/>
              </a:ext>
            </a:extLst>
          </p:cNvPr>
          <p:cNvSpPr/>
          <p:nvPr/>
        </p:nvSpPr>
        <p:spPr>
          <a:xfrm>
            <a:off x="7064541" y="4583236"/>
            <a:ext cx="1977664" cy="663559"/>
          </a:xfrm>
          <a:prstGeom prst="roundRect">
            <a:avLst>
              <a:gd name="adj" fmla="val 16028"/>
            </a:avLst>
          </a:prstGeom>
          <a:blipFill dpi="0"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IP</a:t>
            </a:r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9" name="矩形: 圓角 38">
            <a:extLst>
              <a:ext uri="{FF2B5EF4-FFF2-40B4-BE49-F238E27FC236}">
                <a16:creationId xmlns:a16="http://schemas.microsoft.com/office/drawing/2014/main" id="{4EC8851E-F846-49A0-9AD1-90D6F3A09646}"/>
              </a:ext>
            </a:extLst>
          </p:cNvPr>
          <p:cNvSpPr/>
          <p:nvPr/>
        </p:nvSpPr>
        <p:spPr>
          <a:xfrm>
            <a:off x="7064541" y="5286075"/>
            <a:ext cx="1977664" cy="663559"/>
          </a:xfrm>
          <a:prstGeom prst="roundRect">
            <a:avLst>
              <a:gd name="adj" fmla="val 16028"/>
            </a:avLst>
          </a:prstGeom>
          <a:blipFill dpi="0" rotWithShape="1"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Ethernet</a:t>
            </a:r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0" name="矩形: 圓角 39">
            <a:extLst>
              <a:ext uri="{FF2B5EF4-FFF2-40B4-BE49-F238E27FC236}">
                <a16:creationId xmlns:a16="http://schemas.microsoft.com/office/drawing/2014/main" id="{C8E8BA2B-79B3-466A-9A69-774380500D59}"/>
              </a:ext>
            </a:extLst>
          </p:cNvPr>
          <p:cNvSpPr/>
          <p:nvPr/>
        </p:nvSpPr>
        <p:spPr>
          <a:xfrm>
            <a:off x="9192208" y="5286075"/>
            <a:ext cx="1977664" cy="663559"/>
          </a:xfrm>
          <a:prstGeom prst="roundRect">
            <a:avLst>
              <a:gd name="adj" fmla="val 16028"/>
            </a:avLst>
          </a:prstGeom>
          <a:blipFill dpi="0" rotWithShape="1"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FC</a:t>
            </a:r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1" name="文字方塊 40">
            <a:extLst>
              <a:ext uri="{FF2B5EF4-FFF2-40B4-BE49-F238E27FC236}">
                <a16:creationId xmlns:a16="http://schemas.microsoft.com/office/drawing/2014/main" id="{1CE6EC5A-F8C8-4218-9685-6E7BC5A9E5CB}"/>
              </a:ext>
            </a:extLst>
          </p:cNvPr>
          <p:cNvSpPr txBox="1"/>
          <p:nvPr/>
        </p:nvSpPr>
        <p:spPr>
          <a:xfrm>
            <a:off x="9176338" y="6004488"/>
            <a:ext cx="2060728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1800" b="1" err="1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Fibre</a:t>
            </a:r>
            <a:r>
              <a:rPr lang="en-US" altLang="zh-TW" sz="1800" b="1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Channel</a:t>
            </a:r>
          </a:p>
        </p:txBody>
      </p:sp>
      <p:sp>
        <p:nvSpPr>
          <p:cNvPr id="42" name="箭號: 向下 41">
            <a:extLst>
              <a:ext uri="{FF2B5EF4-FFF2-40B4-BE49-F238E27FC236}">
                <a16:creationId xmlns:a16="http://schemas.microsoft.com/office/drawing/2014/main" id="{E386A7E1-E3B4-4CA7-8FA4-87BB4DE3B5A4}"/>
              </a:ext>
            </a:extLst>
          </p:cNvPr>
          <p:cNvSpPr/>
          <p:nvPr/>
        </p:nvSpPr>
        <p:spPr>
          <a:xfrm>
            <a:off x="9936499" y="3878377"/>
            <a:ext cx="489081" cy="1497724"/>
          </a:xfrm>
          <a:prstGeom prst="downArrow">
            <a:avLst>
              <a:gd name="adj1" fmla="val 55376"/>
              <a:gd name="adj2" fmla="val 62348"/>
            </a:avLst>
          </a:prstGeom>
          <a:gradFill>
            <a:gsLst>
              <a:gs pos="90000">
                <a:srgbClr val="7030A0"/>
              </a:gs>
              <a:gs pos="0">
                <a:srgbClr val="7030A0">
                  <a:alpha val="0"/>
                </a:srgbClr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sz="1800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48416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4">
            <a:extLst>
              <a:ext uri="{FF2B5EF4-FFF2-40B4-BE49-F238E27FC236}">
                <a16:creationId xmlns:a16="http://schemas.microsoft.com/office/drawing/2014/main" id="{4ADF9065-EE76-40E4-BFB2-6ACBCD5C8754}"/>
              </a:ext>
            </a:extLst>
          </p:cNvPr>
          <p:cNvSpPr txBox="1"/>
          <p:nvPr/>
        </p:nvSpPr>
        <p:spPr>
          <a:xfrm>
            <a:off x="506295" y="1645920"/>
            <a:ext cx="4584319" cy="1046440"/>
          </a:xfrm>
          <a:prstGeom prst="rect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r>
              <a:rPr lang="en-US" altLang="zh-CN" sz="1600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Part number:</a:t>
            </a:r>
          </a:p>
          <a:p>
            <a:pPr algn="ctr"/>
            <a:r>
              <a:rPr lang="en-US" altLang="zh-CN" sz="4400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QXP-</a:t>
            </a:r>
            <a:r>
              <a:rPr lang="en-US" altLang="zh-TW" sz="4400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32</a:t>
            </a:r>
            <a:r>
              <a:rPr lang="en-US" altLang="zh-CN" sz="4400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G2FC</a:t>
            </a:r>
          </a:p>
        </p:txBody>
      </p:sp>
      <p:sp>
        <p:nvSpPr>
          <p:cNvPr id="4" name="直角三角形 3">
            <a:extLst>
              <a:ext uri="{FF2B5EF4-FFF2-40B4-BE49-F238E27FC236}">
                <a16:creationId xmlns:a16="http://schemas.microsoft.com/office/drawing/2014/main" id="{DE012175-F887-41D4-B234-8E3FC022C52D}"/>
              </a:ext>
            </a:extLst>
          </p:cNvPr>
          <p:cNvSpPr/>
          <p:nvPr/>
        </p:nvSpPr>
        <p:spPr>
          <a:xfrm flipH="1" flipV="1">
            <a:off x="7828360" y="1437114"/>
            <a:ext cx="4176214" cy="5236402"/>
          </a:xfrm>
          <a:prstGeom prst="rtTriangle">
            <a:avLst/>
          </a:prstGeom>
          <a:blipFill dpi="0" rotWithShape="1">
            <a:blip r:embed="rId4" cstate="screen">
              <a:alphaModFix am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D962AC-55CD-8C47-B3C3-D419A7497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320040"/>
            <a:ext cx="11389352" cy="978322"/>
          </a:xfrm>
        </p:spPr>
        <p:txBody>
          <a:bodyPr>
            <a:noAutofit/>
          </a:bodyPr>
          <a:lstStyle/>
          <a:p>
            <a:pPr algn="l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QXP-32G2FC </a:t>
            </a:r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dual-port 32Gbps </a:t>
            </a:r>
            <a:r>
              <a:rPr lang="en-US" altLang="zh-CN" sz="3600" dirty="0" err="1">
                <a:latin typeface="Arial" panose="020B0604020202020204" pitchFamily="34" charset="0"/>
                <a:cs typeface="Arial" panose="020B0604020202020204" pitchFamily="34" charset="0"/>
              </a:rPr>
              <a:t>fibre</a:t>
            </a:r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 channel HBA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6" descr="A close up of a device&#10;&#10;Description automatically generated">
            <a:extLst>
              <a:ext uri="{FF2B5EF4-FFF2-40B4-BE49-F238E27FC236}">
                <a16:creationId xmlns:a16="http://schemas.microsoft.com/office/drawing/2014/main" id="{22411271-9870-4143-9F6B-D31DC390F67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755" r="64457"/>
          <a:stretch/>
        </p:blipFill>
        <p:spPr>
          <a:xfrm>
            <a:off x="10253097" y="2398148"/>
            <a:ext cx="1295333" cy="302273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9FA624DC-20C5-4B1D-8C96-02B9DF0528E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6392" y="5879620"/>
            <a:ext cx="5284033" cy="526248"/>
          </a:xfrm>
          <a:prstGeom prst="rect">
            <a:avLst/>
          </a:prstGeom>
        </p:spPr>
      </p:pic>
      <p:pic>
        <p:nvPicPr>
          <p:cNvPr id="18" name="Picture 6" descr="A close up of a device&#10;&#10;Description automatically generated">
            <a:extLst>
              <a:ext uri="{FF2B5EF4-FFF2-40B4-BE49-F238E27FC236}">
                <a16:creationId xmlns:a16="http://schemas.microsoft.com/office/drawing/2014/main" id="{01D750C0-AB2E-42F5-9C5A-53DB4D53332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290" t="24768" r="9630" b="1379"/>
          <a:stretch/>
        </p:blipFill>
        <p:spPr>
          <a:xfrm>
            <a:off x="5489897" y="1918583"/>
            <a:ext cx="4959056" cy="4156553"/>
          </a:xfrm>
          <a:prstGeom prst="rect">
            <a:avLst/>
          </a:prstGeom>
        </p:spPr>
      </p:pic>
      <p:sp>
        <p:nvSpPr>
          <p:cNvPr id="16" name="TextBox 10">
            <a:extLst>
              <a:ext uri="{FF2B5EF4-FFF2-40B4-BE49-F238E27FC236}">
                <a16:creationId xmlns:a16="http://schemas.microsoft.com/office/drawing/2014/main" id="{FEE3E9B7-2B88-444E-BBBC-D26BD1FFD244}"/>
              </a:ext>
            </a:extLst>
          </p:cNvPr>
          <p:cNvSpPr txBox="1"/>
          <p:nvPr/>
        </p:nvSpPr>
        <p:spPr>
          <a:xfrm>
            <a:off x="506295" y="2749650"/>
            <a:ext cx="4379603" cy="286232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77800" indent="-177800"/>
            <a:r>
              <a:rPr lang="en-US" altLang="zh-CN" sz="2000" b="1">
                <a:solidFill>
                  <a:srgbClr val="0070C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2 x 32Gbps FC ports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altLang="zh-CN" sz="1600">
                <a:latin typeface="Arial"/>
                <a:ea typeface="Microsoft JhengHei"/>
                <a:cs typeface="Arial"/>
              </a:rPr>
              <a:t>Gen 6 </a:t>
            </a:r>
            <a:r>
              <a:rPr lang="en-US" altLang="zh-CN" sz="1600" err="1">
                <a:latin typeface="Arial"/>
                <a:ea typeface="Microsoft JhengHei"/>
                <a:cs typeface="Arial"/>
              </a:rPr>
              <a:t>fibre</a:t>
            </a:r>
            <a:r>
              <a:rPr lang="en-US" altLang="zh-CN" sz="1600">
                <a:latin typeface="Arial"/>
                <a:ea typeface="Microsoft JhengHei"/>
                <a:cs typeface="Arial"/>
              </a:rPr>
              <a:t> channel HBA, supporting 32Gbps/16Gbps/8Gbps speed.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altLang="zh-TW" sz="16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Low profile </a:t>
            </a:r>
            <a:r>
              <a:rPr lang="en-US" sz="16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10.68 x 6.89 cm (4.20 x 2.71 inches)</a:t>
            </a:r>
            <a:r>
              <a:rPr lang="en-US" altLang="zh-CN" sz="16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.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altLang="zh-CN" sz="1600">
                <a:latin typeface="Arial"/>
                <a:ea typeface="Microsoft JhengHei"/>
                <a:cs typeface="Arial"/>
              </a:rPr>
              <a:t>Bundled with 2 x 32Gbps SFP+</a:t>
            </a:r>
            <a:r>
              <a:rPr lang="zh-TW" altLang="en-US" sz="1600">
                <a:latin typeface="Arial"/>
                <a:ea typeface="Microsoft JhengHei"/>
                <a:cs typeface="Arial"/>
              </a:rPr>
              <a:t> </a:t>
            </a:r>
            <a:r>
              <a:rPr lang="en-US" altLang="zh-TW" sz="1600">
                <a:latin typeface="Arial"/>
                <a:ea typeface="Microsoft JhengHei"/>
                <a:cs typeface="Arial"/>
              </a:rPr>
              <a:t>short wavelength short distance multi-mode </a:t>
            </a:r>
            <a:r>
              <a:rPr lang="en-US" altLang="zh-TW" sz="1600" err="1">
                <a:latin typeface="Arial"/>
                <a:ea typeface="Microsoft JhengHei"/>
                <a:cs typeface="Arial"/>
              </a:rPr>
              <a:t>fibre</a:t>
            </a:r>
            <a:r>
              <a:rPr lang="en-US" altLang="zh-TW" sz="1600">
                <a:latin typeface="Arial"/>
                <a:ea typeface="Microsoft JhengHei"/>
                <a:cs typeface="Arial"/>
              </a:rPr>
              <a:t> channel transceivers.</a:t>
            </a:r>
            <a:endParaRPr lang="en-US" altLang="zh-CN" sz="1600">
              <a:latin typeface="Arial"/>
              <a:ea typeface="Microsoft JhengHei" panose="020B0604030504040204" pitchFamily="34" charset="-120"/>
              <a:cs typeface="Arial"/>
            </a:endParaRP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altLang="zh-CN" sz="16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Not supported on non-QNAP NAS QTS and </a:t>
            </a:r>
            <a:r>
              <a:rPr lang="en-US" altLang="zh-CN" sz="1600" err="1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QuTS</a:t>
            </a:r>
            <a:r>
              <a:rPr lang="en-US" altLang="zh-CN" sz="16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hero operating systems such as Windows and Linux.</a:t>
            </a:r>
          </a:p>
        </p:txBody>
      </p:sp>
      <p:sp>
        <p:nvSpPr>
          <p:cNvPr id="22" name="TextBox 7">
            <a:extLst>
              <a:ext uri="{FF2B5EF4-FFF2-40B4-BE49-F238E27FC236}">
                <a16:creationId xmlns:a16="http://schemas.microsoft.com/office/drawing/2014/main" id="{9033E17F-6E31-824B-ABDB-B86667E184D7}"/>
              </a:ext>
            </a:extLst>
          </p:cNvPr>
          <p:cNvSpPr txBox="1"/>
          <p:nvPr/>
        </p:nvSpPr>
        <p:spPr>
          <a:xfrm>
            <a:off x="8560297" y="1540493"/>
            <a:ext cx="3350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Includes the necessary brackets for all NAS models.</a:t>
            </a:r>
            <a:endParaRPr lang="en-US" b="1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12" name="圖片 21">
            <a:extLst>
              <a:ext uri="{FF2B5EF4-FFF2-40B4-BE49-F238E27FC236}">
                <a16:creationId xmlns:a16="http://schemas.microsoft.com/office/drawing/2014/main" id="{68CD916F-EBCC-4727-9147-BC1B572FC75E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703" y="5934938"/>
            <a:ext cx="426106" cy="388180"/>
          </a:xfrm>
          <a:prstGeom prst="rect">
            <a:avLst/>
          </a:prstGeom>
        </p:spPr>
      </p:pic>
      <p:sp>
        <p:nvSpPr>
          <p:cNvPr id="13" name="TextBox 16">
            <a:extLst>
              <a:ext uri="{FF2B5EF4-FFF2-40B4-BE49-F238E27FC236}">
                <a16:creationId xmlns:a16="http://schemas.microsoft.com/office/drawing/2014/main" id="{C5AC1359-4D0A-4FCC-ACA3-FE76D8BF7BEE}"/>
              </a:ext>
            </a:extLst>
          </p:cNvPr>
          <p:cNvSpPr txBox="1"/>
          <p:nvPr/>
        </p:nvSpPr>
        <p:spPr>
          <a:xfrm>
            <a:off x="1059244" y="5990528"/>
            <a:ext cx="29690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FC LC cables are not included.</a:t>
            </a:r>
          </a:p>
        </p:txBody>
      </p:sp>
    </p:spTree>
    <p:extLst>
      <p:ext uri="{BB962C8B-B14F-4D97-AF65-F5344CB8AC3E}">
        <p14:creationId xmlns:p14="http://schemas.microsoft.com/office/powerpoint/2010/main" val="6123230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4">
            <a:extLst>
              <a:ext uri="{FF2B5EF4-FFF2-40B4-BE49-F238E27FC236}">
                <a16:creationId xmlns:a16="http://schemas.microsoft.com/office/drawing/2014/main" id="{AD2D91F4-8E8E-4048-806B-4378E9B4C31B}"/>
              </a:ext>
            </a:extLst>
          </p:cNvPr>
          <p:cNvSpPr txBox="1"/>
          <p:nvPr/>
        </p:nvSpPr>
        <p:spPr>
          <a:xfrm>
            <a:off x="506295" y="1649199"/>
            <a:ext cx="4584319" cy="1046440"/>
          </a:xfrm>
          <a:prstGeom prst="rect">
            <a:avLst/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r>
              <a:rPr lang="en-US" altLang="zh-CN" sz="1600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Part number:</a:t>
            </a:r>
          </a:p>
          <a:p>
            <a:pPr algn="ctr"/>
            <a:r>
              <a:rPr lang="en-US" altLang="zh-CN" sz="4400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QXP-</a:t>
            </a:r>
            <a:r>
              <a:rPr lang="en-US" altLang="zh-TW" sz="4400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16</a:t>
            </a:r>
            <a:r>
              <a:rPr lang="en-US" altLang="zh-CN" sz="4400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G2FC</a:t>
            </a: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34D5A7BD-80D2-4496-AD43-CC9E7801552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6392" y="5879620"/>
            <a:ext cx="5284033" cy="52624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AD962AC-55CD-8C47-B3C3-D419A7497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848" y="324027"/>
            <a:ext cx="10888580" cy="978322"/>
          </a:xfrm>
        </p:spPr>
        <p:txBody>
          <a:bodyPr>
            <a:noAutofit/>
          </a:bodyPr>
          <a:lstStyle/>
          <a:p>
            <a:pPr algn="l"/>
            <a:r>
              <a:rPr lang="en-US" altLang="zh-TW" sz="3600" dirty="0">
                <a:latin typeface="Arial" panose="020B0604020202020204" pitchFamily="34" charset="0"/>
                <a:cs typeface="Arial" panose="020B0604020202020204" pitchFamily="34" charset="0"/>
              </a:rPr>
              <a:t>QXP-16G2FC </a:t>
            </a:r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dual-port 16Gbps </a:t>
            </a:r>
            <a:r>
              <a:rPr lang="en-US" altLang="zh-CN" sz="3600" dirty="0" err="1">
                <a:latin typeface="Arial" panose="020B0604020202020204" pitchFamily="34" charset="0"/>
                <a:cs typeface="Arial" panose="020B0604020202020204" pitchFamily="34" charset="0"/>
              </a:rPr>
              <a:t>fibre</a:t>
            </a:r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 channel HBA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直角三角形 15">
            <a:extLst>
              <a:ext uri="{FF2B5EF4-FFF2-40B4-BE49-F238E27FC236}">
                <a16:creationId xmlns:a16="http://schemas.microsoft.com/office/drawing/2014/main" id="{124FA745-BD3B-4096-864B-427005A5434C}"/>
              </a:ext>
            </a:extLst>
          </p:cNvPr>
          <p:cNvSpPr/>
          <p:nvPr/>
        </p:nvSpPr>
        <p:spPr>
          <a:xfrm flipH="1" flipV="1">
            <a:off x="7828360" y="1437114"/>
            <a:ext cx="4176214" cy="5236402"/>
          </a:xfrm>
          <a:prstGeom prst="rtTriangle">
            <a:avLst/>
          </a:prstGeom>
          <a:blipFill dpi="0" rotWithShape="1">
            <a:blip r:embed="rId4" cstate="screen">
              <a:alphaModFix am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18" name="Picture 6" descr="A close up of a device&#10;&#10;Description automatically generated">
            <a:extLst>
              <a:ext uri="{FF2B5EF4-FFF2-40B4-BE49-F238E27FC236}">
                <a16:creationId xmlns:a16="http://schemas.microsoft.com/office/drawing/2014/main" id="{F36C2C5C-BFAD-43B4-AE07-1F0EB826EB6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755" r="64457"/>
          <a:stretch/>
        </p:blipFill>
        <p:spPr>
          <a:xfrm>
            <a:off x="10253097" y="2398148"/>
            <a:ext cx="1295333" cy="302273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6" descr="A close up of a device&#10;&#10;Description automatically generated">
            <a:extLst>
              <a:ext uri="{FF2B5EF4-FFF2-40B4-BE49-F238E27FC236}">
                <a16:creationId xmlns:a16="http://schemas.microsoft.com/office/drawing/2014/main" id="{9BEA8593-14D2-4172-A72A-6D147DCA04D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290" t="24768" r="9630" b="1379"/>
          <a:stretch/>
        </p:blipFill>
        <p:spPr>
          <a:xfrm>
            <a:off x="5489897" y="1918583"/>
            <a:ext cx="4959056" cy="4156553"/>
          </a:xfrm>
          <a:prstGeom prst="rect">
            <a:avLst/>
          </a:prstGeom>
        </p:spPr>
      </p:pic>
      <p:sp>
        <p:nvSpPr>
          <p:cNvPr id="21" name="TextBox 7">
            <a:extLst>
              <a:ext uri="{FF2B5EF4-FFF2-40B4-BE49-F238E27FC236}">
                <a16:creationId xmlns:a16="http://schemas.microsoft.com/office/drawing/2014/main" id="{C7B06BF7-5869-A549-A293-8998CE6F5121}"/>
              </a:ext>
            </a:extLst>
          </p:cNvPr>
          <p:cNvSpPr txBox="1"/>
          <p:nvPr/>
        </p:nvSpPr>
        <p:spPr>
          <a:xfrm>
            <a:off x="8560297" y="1540493"/>
            <a:ext cx="3350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Includes the necessary brackets for all NAS models.</a:t>
            </a:r>
            <a:endParaRPr lang="en-US" b="1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22" name="圖片 21">
            <a:extLst>
              <a:ext uri="{FF2B5EF4-FFF2-40B4-BE49-F238E27FC236}">
                <a16:creationId xmlns:a16="http://schemas.microsoft.com/office/drawing/2014/main" id="{3BE2585D-1FE0-1B4A-B27A-FB3E0D16712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703" y="5934938"/>
            <a:ext cx="426106" cy="388180"/>
          </a:xfrm>
          <a:prstGeom prst="rect">
            <a:avLst/>
          </a:prstGeom>
        </p:spPr>
      </p:pic>
      <p:sp>
        <p:nvSpPr>
          <p:cNvPr id="23" name="TextBox 16">
            <a:extLst>
              <a:ext uri="{FF2B5EF4-FFF2-40B4-BE49-F238E27FC236}">
                <a16:creationId xmlns:a16="http://schemas.microsoft.com/office/drawing/2014/main" id="{A32FE61A-F6FB-9547-8EDD-CB273ABCAD07}"/>
              </a:ext>
            </a:extLst>
          </p:cNvPr>
          <p:cNvSpPr txBox="1"/>
          <p:nvPr/>
        </p:nvSpPr>
        <p:spPr>
          <a:xfrm>
            <a:off x="1059244" y="5990528"/>
            <a:ext cx="29690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FC LC cables are not included.</a:t>
            </a:r>
          </a:p>
        </p:txBody>
      </p:sp>
      <p:sp>
        <p:nvSpPr>
          <p:cNvPr id="24" name="TextBox 17">
            <a:extLst>
              <a:ext uri="{FF2B5EF4-FFF2-40B4-BE49-F238E27FC236}">
                <a16:creationId xmlns:a16="http://schemas.microsoft.com/office/drawing/2014/main" id="{893673B4-6FF2-0E44-9865-24D1D7403177}"/>
              </a:ext>
            </a:extLst>
          </p:cNvPr>
          <p:cNvSpPr txBox="1"/>
          <p:nvPr/>
        </p:nvSpPr>
        <p:spPr>
          <a:xfrm>
            <a:off x="506295" y="2771077"/>
            <a:ext cx="4379603" cy="286232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77800" indent="-177800"/>
            <a:r>
              <a:rPr lang="en-US" altLang="zh-CN" sz="2000" b="1">
                <a:solidFill>
                  <a:srgbClr val="0070C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2 x 16Gbps FC ports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altLang="zh-CN" sz="1600">
                <a:latin typeface="Arial"/>
                <a:ea typeface="Microsoft JhengHei"/>
                <a:cs typeface="Arial"/>
              </a:rPr>
              <a:t>Enhanced Gen 5 </a:t>
            </a:r>
            <a:r>
              <a:rPr lang="en-US" altLang="zh-CN" sz="1600" err="1">
                <a:latin typeface="Arial"/>
                <a:ea typeface="Microsoft JhengHei"/>
                <a:cs typeface="Arial"/>
              </a:rPr>
              <a:t>fibre</a:t>
            </a:r>
            <a:r>
              <a:rPr lang="en-US" altLang="zh-CN" sz="1600">
                <a:latin typeface="Arial"/>
                <a:ea typeface="Microsoft JhengHei"/>
                <a:cs typeface="Arial"/>
              </a:rPr>
              <a:t> channel HBA, supporting 16Gbps/8Gbps/4Gbps speed.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altLang="zh-TW" sz="1600">
                <a:latin typeface="Arial"/>
                <a:ea typeface="Microsoft JhengHei"/>
                <a:cs typeface="Arial"/>
              </a:rPr>
              <a:t>Low profile </a:t>
            </a:r>
            <a:r>
              <a:rPr lang="en-US" sz="1600">
                <a:latin typeface="Arial"/>
                <a:ea typeface="Microsoft JhengHei"/>
                <a:cs typeface="Arial"/>
              </a:rPr>
              <a:t>10.68 x 6.89 cm (4.20 x 2.71 inches)</a:t>
            </a:r>
            <a:r>
              <a:rPr lang="en-US" altLang="zh-CN" sz="1600">
                <a:latin typeface="Arial"/>
                <a:ea typeface="Microsoft JhengHei"/>
                <a:cs typeface="Arial"/>
              </a:rPr>
              <a:t>.</a:t>
            </a:r>
            <a:endParaRPr lang="en-US" altLang="zh-CN" sz="1600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altLang="zh-CN" sz="1600">
                <a:latin typeface="Arial"/>
                <a:ea typeface="Microsoft JhengHei"/>
                <a:cs typeface="Arial"/>
              </a:rPr>
              <a:t>Bundled with 2 x 16Gbps SFP+</a:t>
            </a:r>
            <a:r>
              <a:rPr lang="zh-TW" altLang="en-US" sz="1600">
                <a:latin typeface="Arial"/>
                <a:ea typeface="Microsoft JhengHei"/>
                <a:cs typeface="Arial"/>
              </a:rPr>
              <a:t> </a:t>
            </a:r>
            <a:r>
              <a:rPr lang="en-US" altLang="zh-TW" sz="1600">
                <a:latin typeface="Arial"/>
                <a:ea typeface="Microsoft JhengHei"/>
                <a:cs typeface="Arial"/>
              </a:rPr>
              <a:t>short wavelength short distance multi-mode </a:t>
            </a:r>
            <a:r>
              <a:rPr lang="en-US" altLang="zh-TW" sz="1600" err="1">
                <a:latin typeface="Arial"/>
                <a:ea typeface="Microsoft JhengHei"/>
                <a:cs typeface="Arial"/>
              </a:rPr>
              <a:t>fibre</a:t>
            </a:r>
            <a:r>
              <a:rPr lang="en-US" altLang="zh-TW" sz="1600">
                <a:latin typeface="Arial"/>
                <a:ea typeface="Microsoft JhengHei"/>
                <a:cs typeface="Arial"/>
              </a:rPr>
              <a:t> channel transceivers.</a:t>
            </a:r>
            <a:endParaRPr lang="en-US" altLang="zh-CN" sz="1600">
              <a:latin typeface="Arial"/>
              <a:ea typeface="Microsoft JhengHei" panose="020B0604030504040204" pitchFamily="34" charset="-120"/>
              <a:cs typeface="Arial"/>
            </a:endParaRP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altLang="zh-CN" sz="16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Not supported on non-QNAP NAS QTS and </a:t>
            </a:r>
            <a:r>
              <a:rPr lang="en-US" altLang="zh-CN" sz="1600" err="1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QuTS</a:t>
            </a:r>
            <a:r>
              <a:rPr lang="en-US" altLang="zh-CN" sz="16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hero operating systems such as Windows and Linux.</a:t>
            </a:r>
          </a:p>
        </p:txBody>
      </p:sp>
    </p:spTree>
    <p:extLst>
      <p:ext uri="{BB962C8B-B14F-4D97-AF65-F5344CB8AC3E}">
        <p14:creationId xmlns:p14="http://schemas.microsoft.com/office/powerpoint/2010/main" val="27740077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D962AC-55CD-8C47-B3C3-D419A7497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767" y="350865"/>
            <a:ext cx="10888580" cy="978322"/>
          </a:xfrm>
        </p:spPr>
        <p:txBody>
          <a:bodyPr>
            <a:normAutofit fontScale="90000"/>
          </a:bodyPr>
          <a:lstStyle/>
          <a:p>
            <a:r>
              <a:rPr lang="en-US" altLang="zh-CN" dirty="0">
                <a:latin typeface="Arial"/>
                <a:ea typeface="微軟正黑體"/>
                <a:cs typeface="Arial"/>
              </a:rPr>
              <a:t>Replace the bracket for a different NAS Model</a:t>
            </a:r>
            <a:endParaRPr lang="zh-CN" altLang="en-US" dirty="0">
              <a:latin typeface="Arial"/>
              <a:ea typeface="微軟正黑體"/>
              <a:cs typeface="Arial"/>
            </a:endParaRP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5062CE3E-1A2C-46A3-8C60-80DB94698EC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417" y="1482206"/>
            <a:ext cx="3349636" cy="2144651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2045CD40-6B6D-47D2-85BD-C45AAC9B02F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5078" y="1385032"/>
            <a:ext cx="4211919" cy="2360223"/>
          </a:xfrm>
          <a:prstGeom prst="rect">
            <a:avLst/>
          </a:prstGeom>
        </p:spPr>
      </p:pic>
      <p:pic>
        <p:nvPicPr>
          <p:cNvPr id="18" name="圖片 17" descr="一張含有 標誌, 文字 的圖片&#10;&#10;自動產生的描述">
            <a:extLst>
              <a:ext uri="{FF2B5EF4-FFF2-40B4-BE49-F238E27FC236}">
                <a16:creationId xmlns:a16="http://schemas.microsoft.com/office/drawing/2014/main" id="{80478A19-5BCA-4BDC-8D53-82E78433181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3517" y="1472239"/>
            <a:ext cx="3134066" cy="2166762"/>
          </a:xfrm>
          <a:prstGeom prst="rect">
            <a:avLst/>
          </a:prstGeom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77F67266-BDDD-49D2-86B5-F5224D98FC8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4052" y="3936139"/>
            <a:ext cx="5068674" cy="2857693"/>
          </a:xfrm>
          <a:prstGeom prst="rect">
            <a:avLst/>
          </a:prstGeom>
        </p:spPr>
      </p:pic>
      <p:sp>
        <p:nvSpPr>
          <p:cNvPr id="21" name="箭號: 向下 20">
            <a:extLst>
              <a:ext uri="{FF2B5EF4-FFF2-40B4-BE49-F238E27FC236}">
                <a16:creationId xmlns:a16="http://schemas.microsoft.com/office/drawing/2014/main" id="{BB86ABE7-B62D-4119-917B-BDD478BD0AC4}"/>
              </a:ext>
            </a:extLst>
          </p:cNvPr>
          <p:cNvSpPr/>
          <p:nvPr/>
        </p:nvSpPr>
        <p:spPr>
          <a:xfrm rot="16200000">
            <a:off x="3699512" y="1991259"/>
            <a:ext cx="489081" cy="987995"/>
          </a:xfrm>
          <a:prstGeom prst="downArrow">
            <a:avLst>
              <a:gd name="adj1" fmla="val 55376"/>
              <a:gd name="adj2" fmla="val 62348"/>
            </a:avLst>
          </a:prstGeom>
          <a:gradFill>
            <a:gsLst>
              <a:gs pos="90000">
                <a:srgbClr val="7030A0"/>
              </a:gs>
              <a:gs pos="0">
                <a:srgbClr val="00CCFF">
                  <a:alpha val="38000"/>
                </a:srgbClr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sz="1800"/>
          </a:p>
        </p:txBody>
      </p:sp>
      <p:cxnSp>
        <p:nvCxnSpPr>
          <p:cNvPr id="32" name="直線接點 31">
            <a:extLst>
              <a:ext uri="{FF2B5EF4-FFF2-40B4-BE49-F238E27FC236}">
                <a16:creationId xmlns:a16="http://schemas.microsoft.com/office/drawing/2014/main" id="{D6263626-7C58-4236-921B-620F0CAE3624}"/>
              </a:ext>
            </a:extLst>
          </p:cNvPr>
          <p:cNvCxnSpPr>
            <a:cxnSpLocks/>
          </p:cNvCxnSpPr>
          <p:nvPr/>
        </p:nvCxnSpPr>
        <p:spPr>
          <a:xfrm>
            <a:off x="583840" y="3837439"/>
            <a:ext cx="11013743" cy="0"/>
          </a:xfrm>
          <a:prstGeom prst="line">
            <a:avLst/>
          </a:prstGeom>
          <a:ln w="28575">
            <a:solidFill>
              <a:schemeClr val="bg1">
                <a:lumMod val="50000"/>
                <a:alpha val="41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箭號: 向下 11">
            <a:extLst>
              <a:ext uri="{FF2B5EF4-FFF2-40B4-BE49-F238E27FC236}">
                <a16:creationId xmlns:a16="http://schemas.microsoft.com/office/drawing/2014/main" id="{EE54060C-B5A8-4562-A31D-AF0178C65E18}"/>
              </a:ext>
            </a:extLst>
          </p:cNvPr>
          <p:cNvSpPr/>
          <p:nvPr/>
        </p:nvSpPr>
        <p:spPr>
          <a:xfrm rot="16200000">
            <a:off x="7549617" y="1991259"/>
            <a:ext cx="489081" cy="987995"/>
          </a:xfrm>
          <a:prstGeom prst="downArrow">
            <a:avLst>
              <a:gd name="adj1" fmla="val 55376"/>
              <a:gd name="adj2" fmla="val 62348"/>
            </a:avLst>
          </a:prstGeom>
          <a:gradFill>
            <a:gsLst>
              <a:gs pos="90000">
                <a:srgbClr val="7030A0"/>
              </a:gs>
              <a:gs pos="0">
                <a:srgbClr val="00CCFF">
                  <a:alpha val="38000"/>
                </a:srgbClr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sz="1800"/>
          </a:p>
        </p:txBody>
      </p:sp>
      <p:sp>
        <p:nvSpPr>
          <p:cNvPr id="14" name="箭號: 向下 13">
            <a:extLst>
              <a:ext uri="{FF2B5EF4-FFF2-40B4-BE49-F238E27FC236}">
                <a16:creationId xmlns:a16="http://schemas.microsoft.com/office/drawing/2014/main" id="{CB09011A-D457-45ED-BF5A-E19CBC988B59}"/>
              </a:ext>
            </a:extLst>
          </p:cNvPr>
          <p:cNvSpPr/>
          <p:nvPr/>
        </p:nvSpPr>
        <p:spPr>
          <a:xfrm rot="16200000">
            <a:off x="3699512" y="4606122"/>
            <a:ext cx="489081" cy="987995"/>
          </a:xfrm>
          <a:prstGeom prst="downArrow">
            <a:avLst>
              <a:gd name="adj1" fmla="val 55376"/>
              <a:gd name="adj2" fmla="val 62348"/>
            </a:avLst>
          </a:prstGeom>
          <a:gradFill>
            <a:gsLst>
              <a:gs pos="90000">
                <a:srgbClr val="7030A0"/>
              </a:gs>
              <a:gs pos="0">
                <a:srgbClr val="00CCFF">
                  <a:alpha val="38000"/>
                </a:srgbClr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sz="1800"/>
          </a:p>
        </p:txBody>
      </p:sp>
    </p:spTree>
    <p:extLst>
      <p:ext uri="{BB962C8B-B14F-4D97-AF65-F5344CB8AC3E}">
        <p14:creationId xmlns:p14="http://schemas.microsoft.com/office/powerpoint/2010/main" val="20250966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28003EEF-6082-4772-AD18-995195FEDF0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9412" y="5814683"/>
            <a:ext cx="5284033" cy="52624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AD962AC-55CD-8C47-B3C3-D419A74974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Arial"/>
                <a:ea typeface="微軟正黑體"/>
                <a:cs typeface="Arial"/>
              </a:rPr>
              <a:t>LED indicators for various status display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A circuit board&#10;&#10;Description automatically generated">
            <a:extLst>
              <a:ext uri="{FF2B5EF4-FFF2-40B4-BE49-F238E27FC236}">
                <a16:creationId xmlns:a16="http://schemas.microsoft.com/office/drawing/2014/main" id="{9AB94A57-8D28-DD45-9565-81D2E3375F6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5327" y="1555845"/>
            <a:ext cx="7480556" cy="4676179"/>
          </a:xfrm>
          <a:prstGeom prst="rect">
            <a:avLst/>
          </a:prstGeom>
        </p:spPr>
      </p:pic>
      <p:grpSp>
        <p:nvGrpSpPr>
          <p:cNvPr id="12" name="群組 11">
            <a:extLst>
              <a:ext uri="{FF2B5EF4-FFF2-40B4-BE49-F238E27FC236}">
                <a16:creationId xmlns:a16="http://schemas.microsoft.com/office/drawing/2014/main" id="{0C6CC30C-C11D-44D4-917E-2A0273420B97}"/>
              </a:ext>
            </a:extLst>
          </p:cNvPr>
          <p:cNvGrpSpPr/>
          <p:nvPr/>
        </p:nvGrpSpPr>
        <p:grpSpPr>
          <a:xfrm>
            <a:off x="1356279" y="3047491"/>
            <a:ext cx="1154601" cy="184542"/>
            <a:chOff x="1940118" y="2721720"/>
            <a:chExt cx="1154601" cy="184542"/>
          </a:xfrm>
        </p:grpSpPr>
        <p:sp>
          <p:nvSpPr>
            <p:cNvPr id="4" name="橢圓 3">
              <a:extLst>
                <a:ext uri="{FF2B5EF4-FFF2-40B4-BE49-F238E27FC236}">
                  <a16:creationId xmlns:a16="http://schemas.microsoft.com/office/drawing/2014/main" id="{4246BD9A-A1C6-4343-8C3F-4373605906DB}"/>
                </a:ext>
              </a:extLst>
            </p:cNvPr>
            <p:cNvSpPr/>
            <p:nvPr/>
          </p:nvSpPr>
          <p:spPr>
            <a:xfrm>
              <a:off x="2910177" y="2721720"/>
              <a:ext cx="184542" cy="184542"/>
            </a:xfrm>
            <a:prstGeom prst="ellipse">
              <a:avLst/>
            </a:prstGeom>
            <a:gradFill>
              <a:gsLst>
                <a:gs pos="100000">
                  <a:srgbClr val="FFC000"/>
                </a:gs>
                <a:gs pos="0">
                  <a:srgbClr val="C00000"/>
                </a:gs>
              </a:gsLst>
              <a:lin ang="16200000" scaled="0"/>
            </a:gradFill>
            <a:ln w="190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6" name="直線接點 5">
              <a:extLst>
                <a:ext uri="{FF2B5EF4-FFF2-40B4-BE49-F238E27FC236}">
                  <a16:creationId xmlns:a16="http://schemas.microsoft.com/office/drawing/2014/main" id="{3A6BFF23-1FCA-4E94-A2B2-911BD31EDDD0}"/>
                </a:ext>
              </a:extLst>
            </p:cNvPr>
            <p:cNvCxnSpPr>
              <a:stCxn id="4" idx="2"/>
            </p:cNvCxnSpPr>
            <p:nvPr/>
          </p:nvCxnSpPr>
          <p:spPr>
            <a:xfrm flipH="1">
              <a:off x="1940118" y="2813991"/>
              <a:ext cx="970059" cy="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文字方塊 9">
            <a:extLst>
              <a:ext uri="{FF2B5EF4-FFF2-40B4-BE49-F238E27FC236}">
                <a16:creationId xmlns:a16="http://schemas.microsoft.com/office/drawing/2014/main" id="{F7AB314E-544A-4CAD-B878-ADC0FD633AA2}"/>
              </a:ext>
            </a:extLst>
          </p:cNvPr>
          <p:cNvSpPr txBox="1"/>
          <p:nvPr/>
        </p:nvSpPr>
        <p:spPr>
          <a:xfrm>
            <a:off x="521947" y="2952013"/>
            <a:ext cx="834332" cy="382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LED 2</a:t>
            </a:r>
            <a:endParaRPr lang="zh-TW" altLang="en-US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8" name="表格 27">
            <a:extLst>
              <a:ext uri="{FF2B5EF4-FFF2-40B4-BE49-F238E27FC236}">
                <a16:creationId xmlns:a16="http://schemas.microsoft.com/office/drawing/2014/main" id="{D07D7BDF-F6AE-4ED2-8362-2414BDCBCF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7635688"/>
              </p:ext>
            </p:extLst>
          </p:nvPr>
        </p:nvGraphicFramePr>
        <p:xfrm>
          <a:off x="6151209" y="2295085"/>
          <a:ext cx="5518844" cy="3137691"/>
        </p:xfrm>
        <a:graphic>
          <a:graphicData uri="http://schemas.openxmlformats.org/drawingml/2006/table">
            <a:tbl>
              <a:tblPr/>
              <a:tblGrid>
                <a:gridCol w="1705022">
                  <a:extLst>
                    <a:ext uri="{9D8B030D-6E8A-4147-A177-3AD203B41FA5}">
                      <a16:colId xmlns:a16="http://schemas.microsoft.com/office/drawing/2014/main" val="1447189910"/>
                    </a:ext>
                  </a:extLst>
                </a:gridCol>
                <a:gridCol w="1878611">
                  <a:extLst>
                    <a:ext uri="{9D8B030D-6E8A-4147-A177-3AD203B41FA5}">
                      <a16:colId xmlns:a16="http://schemas.microsoft.com/office/drawing/2014/main" val="1371996879"/>
                    </a:ext>
                  </a:extLst>
                </a:gridCol>
                <a:gridCol w="1935211">
                  <a:extLst>
                    <a:ext uri="{9D8B030D-6E8A-4147-A177-3AD203B41FA5}">
                      <a16:colId xmlns:a16="http://schemas.microsoft.com/office/drawing/2014/main" val="3195208171"/>
                    </a:ext>
                  </a:extLst>
                </a:gridCol>
              </a:tblGrid>
              <a:tr h="716135">
                <a:tc>
                  <a:txBody>
                    <a:bodyPr/>
                    <a:lstStyle/>
                    <a:p>
                      <a:pPr rtl="0" fontAlgn="b"/>
                      <a:endParaRPr lang="zh-TW" altLang="en-US" sz="15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050" marR="19050" marT="12700" marB="127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b="1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LED 1</a:t>
                      </a:r>
                    </a:p>
                    <a:p>
                      <a:pPr algn="ctr"/>
                      <a:r>
                        <a:rPr lang="en-US" altLang="zh-TW" sz="1800" b="1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(Green</a:t>
                      </a:r>
                      <a:r>
                        <a:rPr lang="en-US" altLang="zh-CN" sz="1800" b="1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1800" b="1"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b="1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LED 2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b="1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(Green</a:t>
                      </a:r>
                      <a:r>
                        <a:rPr lang="en-US" altLang="zh-CN" sz="1800" b="1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/ Amber)</a:t>
                      </a:r>
                      <a:endParaRPr lang="en-US" altLang="zh-TW" sz="1800" b="1">
                        <a:solidFill>
                          <a:srgbClr val="FFFF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255837295"/>
                  </a:ext>
                </a:extLst>
              </a:tr>
              <a:tr h="358068">
                <a:tc>
                  <a:txBody>
                    <a:bodyPr/>
                    <a:lstStyle/>
                    <a:p>
                      <a:r>
                        <a:rPr lang="en-US" sz="15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Speed: High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5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On/Flashing*</a:t>
                      </a:r>
                      <a:endParaRPr lang="en-US" sz="150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5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Off</a:t>
                      </a:r>
                      <a:endParaRPr lang="en-US" sz="150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4857034"/>
                  </a:ext>
                </a:extLst>
              </a:tr>
              <a:tr h="358068">
                <a:tc>
                  <a:txBody>
                    <a:bodyPr/>
                    <a:lstStyle/>
                    <a:p>
                      <a:r>
                        <a:rPr lang="en-US" sz="15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Speed: Mid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DA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Off</a:t>
                      </a:r>
                      <a:endParaRPr kumimoji="0" lang="en-US" sz="1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DA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5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Green</a:t>
                      </a:r>
                      <a:r>
                        <a:rPr lang="zh-TW" altLang="en-US" sz="15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TW" sz="15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/</a:t>
                      </a:r>
                      <a:r>
                        <a:rPr lang="en-US" altLang="zh-CN" sz="15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Flashing*</a:t>
                      </a:r>
                      <a:endParaRPr lang="en-US" sz="150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DA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2040590"/>
                  </a:ext>
                </a:extLst>
              </a:tr>
              <a:tr h="360367">
                <a:tc>
                  <a:txBody>
                    <a:bodyPr/>
                    <a:lstStyle/>
                    <a:p>
                      <a:r>
                        <a:rPr lang="en-US" sz="15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Speed: Low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Off</a:t>
                      </a:r>
                      <a:endParaRPr kumimoji="0" lang="en-US" sz="1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5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Amber/Flashing*</a:t>
                      </a:r>
                      <a:endParaRPr lang="en-US" sz="150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5259892"/>
                  </a:ext>
                </a:extLst>
              </a:tr>
              <a:tr h="358068">
                <a:tc>
                  <a:txBody>
                    <a:bodyPr/>
                    <a:lstStyle/>
                    <a:p>
                      <a:r>
                        <a:rPr lang="en-US" altLang="zh-CN" sz="15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FW not initialized</a:t>
                      </a:r>
                      <a:endParaRPr lang="en-US" sz="150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DA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On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DA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On (Both)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DA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6871855"/>
                  </a:ext>
                </a:extLst>
              </a:tr>
              <a:tr h="62661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5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FW initialized</a:t>
                      </a:r>
                      <a:endParaRPr lang="en-US" altLang="zh-TW" sz="150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5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Flashing</a:t>
                      </a:r>
                      <a:endParaRPr lang="en-US" sz="150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5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Flashing (Both)</a:t>
                      </a:r>
                      <a:endParaRPr lang="en-US" sz="150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4123465"/>
                  </a:ext>
                </a:extLst>
              </a:tr>
              <a:tr h="360367">
                <a:tc gridSpan="3">
                  <a:txBody>
                    <a:bodyPr/>
                    <a:lstStyle/>
                    <a:p>
                      <a:r>
                        <a:rPr lang="en-US" altLang="zh-CN" sz="1500" b="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*Note: LED flashing occurs during I/O activity.</a:t>
                      </a:r>
                      <a:endParaRPr lang="en-US" altLang="zh-TW" sz="1500" b="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25400" marR="25400" marT="16933" marB="1693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DAF4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lvl="0" algn="ctr" defTabSz="914400">
                        <a:buNone/>
                      </a:pPr>
                      <a:endParaRPr lang="en-US" altLang="zh-TW" sz="1600" b="0" kern="1200">
                        <a:solidFill>
                          <a:schemeClr val="tx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lvl="0" algn="ctr" defTabSz="914400">
                        <a:buNone/>
                      </a:pPr>
                      <a:endParaRPr lang="en-US" altLang="zh-TW" sz="1600" b="0" kern="1200">
                        <a:solidFill>
                          <a:schemeClr val="tx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5694697"/>
                  </a:ext>
                </a:extLst>
              </a:tr>
            </a:tbl>
          </a:graphicData>
        </a:graphic>
      </p:graphicFrame>
      <p:grpSp>
        <p:nvGrpSpPr>
          <p:cNvPr id="29" name="群組 28">
            <a:extLst>
              <a:ext uri="{FF2B5EF4-FFF2-40B4-BE49-F238E27FC236}">
                <a16:creationId xmlns:a16="http://schemas.microsoft.com/office/drawing/2014/main" id="{92882ADE-E73B-4E5E-B471-6D0DCFF51C29}"/>
              </a:ext>
            </a:extLst>
          </p:cNvPr>
          <p:cNvGrpSpPr/>
          <p:nvPr/>
        </p:nvGrpSpPr>
        <p:grpSpPr>
          <a:xfrm>
            <a:off x="1356279" y="2732387"/>
            <a:ext cx="1154601" cy="184542"/>
            <a:chOff x="1940118" y="2721720"/>
            <a:chExt cx="1154601" cy="184542"/>
          </a:xfrm>
        </p:grpSpPr>
        <p:sp>
          <p:nvSpPr>
            <p:cNvPr id="30" name="橢圓 29">
              <a:extLst>
                <a:ext uri="{FF2B5EF4-FFF2-40B4-BE49-F238E27FC236}">
                  <a16:creationId xmlns:a16="http://schemas.microsoft.com/office/drawing/2014/main" id="{B05C7F3C-6805-412F-89EA-8737E2D9408D}"/>
                </a:ext>
              </a:extLst>
            </p:cNvPr>
            <p:cNvSpPr/>
            <p:nvPr/>
          </p:nvSpPr>
          <p:spPr>
            <a:xfrm>
              <a:off x="2910177" y="2721720"/>
              <a:ext cx="184542" cy="184542"/>
            </a:xfrm>
            <a:prstGeom prst="ellipse">
              <a:avLst/>
            </a:prstGeom>
            <a:gradFill>
              <a:gsLst>
                <a:gs pos="100000">
                  <a:srgbClr val="92D050"/>
                </a:gs>
                <a:gs pos="0">
                  <a:schemeClr val="accent6">
                    <a:lumMod val="50000"/>
                  </a:schemeClr>
                </a:gs>
              </a:gsLst>
              <a:lin ang="16200000" scaled="0"/>
            </a:gradFill>
            <a:ln w="190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31" name="直線接點 30">
              <a:extLst>
                <a:ext uri="{FF2B5EF4-FFF2-40B4-BE49-F238E27FC236}">
                  <a16:creationId xmlns:a16="http://schemas.microsoft.com/office/drawing/2014/main" id="{D571524B-DA97-45A7-A7A2-4ADBCD970134}"/>
                </a:ext>
              </a:extLst>
            </p:cNvPr>
            <p:cNvCxnSpPr>
              <a:stCxn id="30" idx="2"/>
            </p:cNvCxnSpPr>
            <p:nvPr/>
          </p:nvCxnSpPr>
          <p:spPr>
            <a:xfrm flipH="1">
              <a:off x="1940118" y="2813991"/>
              <a:ext cx="970059" cy="0"/>
            </a:xfrm>
            <a:prstGeom prst="line">
              <a:avLst/>
            </a:prstGeom>
            <a:ln w="28575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E5D0A636-82FA-4A73-A62C-4FAE1187BBE0}"/>
              </a:ext>
            </a:extLst>
          </p:cNvPr>
          <p:cNvSpPr txBox="1"/>
          <p:nvPr/>
        </p:nvSpPr>
        <p:spPr>
          <a:xfrm>
            <a:off x="521947" y="2636909"/>
            <a:ext cx="834332" cy="382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LED 1</a:t>
            </a:r>
            <a:endParaRPr lang="zh-TW" altLang="en-US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3" name="群組 32">
            <a:extLst>
              <a:ext uri="{FF2B5EF4-FFF2-40B4-BE49-F238E27FC236}">
                <a16:creationId xmlns:a16="http://schemas.microsoft.com/office/drawing/2014/main" id="{CC24424E-456C-44C3-94FB-B10C3CF1AAAF}"/>
              </a:ext>
            </a:extLst>
          </p:cNvPr>
          <p:cNvGrpSpPr/>
          <p:nvPr/>
        </p:nvGrpSpPr>
        <p:grpSpPr>
          <a:xfrm>
            <a:off x="1356279" y="4100863"/>
            <a:ext cx="1154601" cy="184542"/>
            <a:chOff x="1940118" y="2721720"/>
            <a:chExt cx="1154601" cy="184542"/>
          </a:xfrm>
        </p:grpSpPr>
        <p:sp>
          <p:nvSpPr>
            <p:cNvPr id="34" name="橢圓 33">
              <a:extLst>
                <a:ext uri="{FF2B5EF4-FFF2-40B4-BE49-F238E27FC236}">
                  <a16:creationId xmlns:a16="http://schemas.microsoft.com/office/drawing/2014/main" id="{46E39372-8535-409E-B0DA-E4790EFB7E15}"/>
                </a:ext>
              </a:extLst>
            </p:cNvPr>
            <p:cNvSpPr/>
            <p:nvPr/>
          </p:nvSpPr>
          <p:spPr>
            <a:xfrm>
              <a:off x="2910177" y="2721720"/>
              <a:ext cx="184542" cy="184542"/>
            </a:xfrm>
            <a:prstGeom prst="ellipse">
              <a:avLst/>
            </a:prstGeom>
            <a:gradFill>
              <a:gsLst>
                <a:gs pos="100000">
                  <a:srgbClr val="FFC000"/>
                </a:gs>
                <a:gs pos="0">
                  <a:srgbClr val="C00000"/>
                </a:gs>
              </a:gsLst>
              <a:lin ang="16200000" scaled="0"/>
            </a:gradFill>
            <a:ln w="190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35" name="直線接點 34">
              <a:extLst>
                <a:ext uri="{FF2B5EF4-FFF2-40B4-BE49-F238E27FC236}">
                  <a16:creationId xmlns:a16="http://schemas.microsoft.com/office/drawing/2014/main" id="{82E21D53-8D15-43BD-A4C0-4771548A59E6}"/>
                </a:ext>
              </a:extLst>
            </p:cNvPr>
            <p:cNvCxnSpPr>
              <a:stCxn id="34" idx="2"/>
            </p:cNvCxnSpPr>
            <p:nvPr/>
          </p:nvCxnSpPr>
          <p:spPr>
            <a:xfrm flipH="1">
              <a:off x="1940118" y="2813991"/>
              <a:ext cx="970059" cy="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文字方塊 35">
            <a:extLst>
              <a:ext uri="{FF2B5EF4-FFF2-40B4-BE49-F238E27FC236}">
                <a16:creationId xmlns:a16="http://schemas.microsoft.com/office/drawing/2014/main" id="{DCE9F1D7-69BC-4CD0-B69A-499AC5749F44}"/>
              </a:ext>
            </a:extLst>
          </p:cNvPr>
          <p:cNvSpPr txBox="1"/>
          <p:nvPr/>
        </p:nvSpPr>
        <p:spPr>
          <a:xfrm>
            <a:off x="521947" y="4005385"/>
            <a:ext cx="834332" cy="382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LED 2</a:t>
            </a:r>
            <a:endParaRPr lang="zh-TW" altLang="en-US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7" name="群組 36">
            <a:extLst>
              <a:ext uri="{FF2B5EF4-FFF2-40B4-BE49-F238E27FC236}">
                <a16:creationId xmlns:a16="http://schemas.microsoft.com/office/drawing/2014/main" id="{F1EABC7C-745E-4535-A4BA-3BA9909164D3}"/>
              </a:ext>
            </a:extLst>
          </p:cNvPr>
          <p:cNvGrpSpPr/>
          <p:nvPr/>
        </p:nvGrpSpPr>
        <p:grpSpPr>
          <a:xfrm>
            <a:off x="1356279" y="3785759"/>
            <a:ext cx="1154601" cy="184542"/>
            <a:chOff x="1940118" y="2721720"/>
            <a:chExt cx="1154601" cy="184542"/>
          </a:xfrm>
        </p:grpSpPr>
        <p:sp>
          <p:nvSpPr>
            <p:cNvPr id="38" name="橢圓 37">
              <a:extLst>
                <a:ext uri="{FF2B5EF4-FFF2-40B4-BE49-F238E27FC236}">
                  <a16:creationId xmlns:a16="http://schemas.microsoft.com/office/drawing/2014/main" id="{BB5FE312-6BC1-4739-BAE7-912885DE5FC5}"/>
                </a:ext>
              </a:extLst>
            </p:cNvPr>
            <p:cNvSpPr/>
            <p:nvPr/>
          </p:nvSpPr>
          <p:spPr>
            <a:xfrm>
              <a:off x="2910177" y="2721720"/>
              <a:ext cx="184542" cy="184542"/>
            </a:xfrm>
            <a:prstGeom prst="ellipse">
              <a:avLst/>
            </a:prstGeom>
            <a:gradFill>
              <a:gsLst>
                <a:gs pos="100000">
                  <a:srgbClr val="92D050"/>
                </a:gs>
                <a:gs pos="0">
                  <a:schemeClr val="accent6">
                    <a:lumMod val="50000"/>
                  </a:schemeClr>
                </a:gs>
              </a:gsLst>
              <a:lin ang="16200000" scaled="0"/>
            </a:gradFill>
            <a:ln w="190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39" name="直線接點 38">
              <a:extLst>
                <a:ext uri="{FF2B5EF4-FFF2-40B4-BE49-F238E27FC236}">
                  <a16:creationId xmlns:a16="http://schemas.microsoft.com/office/drawing/2014/main" id="{5BB158D3-E395-484F-9362-7A5A2406FD2E}"/>
                </a:ext>
              </a:extLst>
            </p:cNvPr>
            <p:cNvCxnSpPr>
              <a:stCxn id="38" idx="2"/>
            </p:cNvCxnSpPr>
            <p:nvPr/>
          </p:nvCxnSpPr>
          <p:spPr>
            <a:xfrm flipH="1">
              <a:off x="1940118" y="2813991"/>
              <a:ext cx="970059" cy="0"/>
            </a:xfrm>
            <a:prstGeom prst="line">
              <a:avLst/>
            </a:prstGeom>
            <a:ln w="28575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文字方塊 39">
            <a:extLst>
              <a:ext uri="{FF2B5EF4-FFF2-40B4-BE49-F238E27FC236}">
                <a16:creationId xmlns:a16="http://schemas.microsoft.com/office/drawing/2014/main" id="{5A3D1886-E77A-42E6-956E-24B07C7BBE44}"/>
              </a:ext>
            </a:extLst>
          </p:cNvPr>
          <p:cNvSpPr txBox="1"/>
          <p:nvPr/>
        </p:nvSpPr>
        <p:spPr>
          <a:xfrm>
            <a:off x="521947" y="3690281"/>
            <a:ext cx="834332" cy="382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LED 1</a:t>
            </a:r>
            <a:endParaRPr lang="zh-TW" altLang="en-US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18899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: 圓角 19">
            <a:extLst>
              <a:ext uri="{FF2B5EF4-FFF2-40B4-BE49-F238E27FC236}">
                <a16:creationId xmlns:a16="http://schemas.microsoft.com/office/drawing/2014/main" id="{7E45743F-7898-4FFB-BBC8-DFA2D5B9D0EB}"/>
              </a:ext>
            </a:extLst>
          </p:cNvPr>
          <p:cNvSpPr/>
          <p:nvPr/>
        </p:nvSpPr>
        <p:spPr>
          <a:xfrm>
            <a:off x="296919" y="1314930"/>
            <a:ext cx="11600122" cy="5330419"/>
          </a:xfrm>
          <a:prstGeom prst="roundRect">
            <a:avLst>
              <a:gd name="adj" fmla="val 0"/>
            </a:avLst>
          </a:prstGeom>
          <a:gradFill>
            <a:gsLst>
              <a:gs pos="65000">
                <a:schemeClr val="bg1"/>
              </a:gs>
              <a:gs pos="10000">
                <a:schemeClr val="bg1">
                  <a:alpha val="0"/>
                </a:schemeClr>
              </a:gs>
            </a:gsLst>
            <a:lin ang="162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D962AC-55CD-8C47-B3C3-D419A7497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568" y="347241"/>
            <a:ext cx="11438779" cy="978322"/>
          </a:xfrm>
        </p:spPr>
        <p:txBody>
          <a:bodyPr>
            <a:normAutofit fontScale="90000"/>
          </a:bodyPr>
          <a:lstStyle/>
          <a:p>
            <a:r>
              <a:rPr lang="en-US" altLang="zh-CN" dirty="0">
                <a:latin typeface="Arial"/>
                <a:ea typeface="微軟正黑體"/>
                <a:cs typeface="Arial"/>
              </a:rPr>
              <a:t>32Gbps and 16Gbps FC transceiver accessories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58D470F-DBBA-D24C-9859-C28644573F71}"/>
              </a:ext>
            </a:extLst>
          </p:cNvPr>
          <p:cNvSpPr txBox="1"/>
          <p:nvPr/>
        </p:nvSpPr>
        <p:spPr>
          <a:xfrm>
            <a:off x="911581" y="1477008"/>
            <a:ext cx="101849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You can buy additional FC transceivers if the included ones are broken or missing.</a:t>
            </a:r>
          </a:p>
        </p:txBody>
      </p:sp>
      <p:sp>
        <p:nvSpPr>
          <p:cNvPr id="10" name="TextBox 4">
            <a:extLst>
              <a:ext uri="{FF2B5EF4-FFF2-40B4-BE49-F238E27FC236}">
                <a16:creationId xmlns:a16="http://schemas.microsoft.com/office/drawing/2014/main" id="{6FFFBC01-D17B-4070-A02E-1111E25B8206}"/>
              </a:ext>
            </a:extLst>
          </p:cNvPr>
          <p:cNvSpPr txBox="1"/>
          <p:nvPr/>
        </p:nvSpPr>
        <p:spPr>
          <a:xfrm>
            <a:off x="993475" y="2425206"/>
            <a:ext cx="4584319" cy="830997"/>
          </a:xfrm>
          <a:prstGeom prst="rect">
            <a:avLst/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905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1600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Part number:</a:t>
            </a:r>
          </a:p>
          <a:p>
            <a:pPr algn="ctr"/>
            <a:r>
              <a:rPr lang="en-US" altLang="zh-TW" sz="3200" b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TRX-32GFCSFP-SR</a:t>
            </a:r>
            <a:endParaRPr lang="en-US" altLang="zh-CN" sz="320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EA6E66A3-2B56-472C-A9FE-680E3EA09557}"/>
              </a:ext>
            </a:extLst>
          </p:cNvPr>
          <p:cNvSpPr txBox="1"/>
          <p:nvPr/>
        </p:nvSpPr>
        <p:spPr>
          <a:xfrm>
            <a:off x="993474" y="2060663"/>
            <a:ext cx="4584319" cy="369332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>
                <a:solidFill>
                  <a:srgbClr val="00206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32Gb </a:t>
            </a:r>
            <a:r>
              <a:rPr lang="en-US" altLang="zh-CN" err="1">
                <a:solidFill>
                  <a:srgbClr val="00206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fibre</a:t>
            </a:r>
            <a:r>
              <a:rPr lang="en-US" altLang="zh-CN">
                <a:solidFill>
                  <a:srgbClr val="00206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channel SFP+ transceiver</a:t>
            </a:r>
          </a:p>
        </p:txBody>
      </p:sp>
      <p:sp>
        <p:nvSpPr>
          <p:cNvPr id="15" name="TextBox 4">
            <a:extLst>
              <a:ext uri="{FF2B5EF4-FFF2-40B4-BE49-F238E27FC236}">
                <a16:creationId xmlns:a16="http://schemas.microsoft.com/office/drawing/2014/main" id="{CA67FDA5-2ACD-4047-B330-C3DC62862503}"/>
              </a:ext>
            </a:extLst>
          </p:cNvPr>
          <p:cNvSpPr txBox="1"/>
          <p:nvPr/>
        </p:nvSpPr>
        <p:spPr>
          <a:xfrm>
            <a:off x="6404311" y="2425206"/>
            <a:ext cx="4584319" cy="830997"/>
          </a:xfrm>
          <a:prstGeom prst="rect">
            <a:avLst/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27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1600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Part number</a:t>
            </a:r>
            <a:endParaRPr lang="en-US" altLang="zh-CN" sz="3200">
              <a:solidFill>
                <a:schemeClr val="bg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pPr algn="ctr"/>
            <a:r>
              <a:rPr lang="en-US" altLang="zh-TW" sz="3200" b="1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TRX-16GFCSFP-SR</a:t>
            </a:r>
            <a:endParaRPr lang="en-US" altLang="zh-CN" sz="3200" b="1">
              <a:solidFill>
                <a:schemeClr val="bg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2B7E92C1-0B40-4397-87D1-E9F54F710975}"/>
              </a:ext>
            </a:extLst>
          </p:cNvPr>
          <p:cNvSpPr txBox="1"/>
          <p:nvPr/>
        </p:nvSpPr>
        <p:spPr>
          <a:xfrm>
            <a:off x="6404311" y="2060663"/>
            <a:ext cx="4584319" cy="369332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>
                <a:solidFill>
                  <a:srgbClr val="00206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16Gb </a:t>
            </a:r>
            <a:r>
              <a:rPr lang="en-US" altLang="zh-CN" err="1">
                <a:solidFill>
                  <a:srgbClr val="00206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fibre</a:t>
            </a:r>
            <a:r>
              <a:rPr lang="en-US" altLang="zh-CN">
                <a:solidFill>
                  <a:srgbClr val="00206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channel SFP+ transceiver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9751F8A8-ECF6-4B63-9AF9-C7C212921E4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66713" y="3933027"/>
            <a:ext cx="2709058" cy="270905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56A8AC30-D4CA-4393-BAC4-15FFC594B1A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91348" y="3933027"/>
            <a:ext cx="2709058" cy="270905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2">
            <a:extLst>
              <a:ext uri="{FF2B5EF4-FFF2-40B4-BE49-F238E27FC236}">
                <a16:creationId xmlns:a16="http://schemas.microsoft.com/office/drawing/2014/main" id="{EDE8F359-D915-5740-8075-B7FEFE91D9BD}"/>
              </a:ext>
            </a:extLst>
          </p:cNvPr>
          <p:cNvSpPr txBox="1"/>
          <p:nvPr/>
        </p:nvSpPr>
        <p:spPr>
          <a:xfrm>
            <a:off x="6404311" y="3370977"/>
            <a:ext cx="52969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>
                <a:latin typeface="Arial" panose="020B0604020202020204" pitchFamily="34" charset="0"/>
                <a:cs typeface="Arial" panose="020B0604020202020204" pitchFamily="34" charset="0"/>
              </a:rPr>
              <a:t>Tri-speed: 14.025Gbps/8.5Gpbs/4.25Gbps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>
                <a:latin typeface="Arial" panose="020B0604020202020204" pitchFamily="34" charset="0"/>
                <a:cs typeface="Arial" panose="020B0604020202020204" pitchFamily="34" charset="0"/>
              </a:rPr>
              <a:t>Support multimode LC FC cables with 16Gbps up to 125 meters (410.10 ft.)</a:t>
            </a:r>
            <a:endParaRPr lang="en-US" altLang="zh-TW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2">
            <a:extLst>
              <a:ext uri="{FF2B5EF4-FFF2-40B4-BE49-F238E27FC236}">
                <a16:creationId xmlns:a16="http://schemas.microsoft.com/office/drawing/2014/main" id="{D7E47A57-803C-0245-B83F-754C00B70022}"/>
              </a:ext>
            </a:extLst>
          </p:cNvPr>
          <p:cNvSpPr txBox="1"/>
          <p:nvPr/>
        </p:nvSpPr>
        <p:spPr>
          <a:xfrm>
            <a:off x="911581" y="3370977"/>
            <a:ext cx="51133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5738" indent="-185738">
              <a:buFont typeface="Arial" panose="020B0604020202020204" pitchFamily="34" charset="0"/>
              <a:buChar char="•"/>
            </a:pPr>
            <a:r>
              <a:rPr lang="en-US" altLang="zh-CN">
                <a:latin typeface="Arial" panose="020B0604020202020204" pitchFamily="34" charset="0"/>
                <a:cs typeface="Arial" panose="020B0604020202020204" pitchFamily="34" charset="0"/>
              </a:rPr>
              <a:t>Tri-speed: 28.05Gbps/14.025Gpbs/8.5Gbps</a:t>
            </a:r>
          </a:p>
          <a:p>
            <a:pPr marL="185738" indent="-185738">
              <a:buFont typeface="Arial" panose="020B0604020202020204" pitchFamily="34" charset="0"/>
              <a:buChar char="•"/>
            </a:pPr>
            <a:r>
              <a:rPr lang="en-US" altLang="zh-CN">
                <a:latin typeface="Arial" panose="020B0604020202020204" pitchFamily="34" charset="0"/>
                <a:cs typeface="Arial" panose="020B0604020202020204" pitchFamily="34" charset="0"/>
              </a:rPr>
              <a:t>Support multimode LC FC cables with 32Gbps up to 100 meters (328.08 ft.)</a:t>
            </a:r>
            <a:endParaRPr lang="en-US" altLang="zh-TW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3814975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ch Day 2019 PPT" id="{EF7FEA27-FB4A-E842-BB3C-561DF3D8B68A}" vid="{939D5306-F468-094D-B021-C08CC655C58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2606</Words>
  <Application>Microsoft Office PowerPoint</Application>
  <PresentationFormat>寬螢幕</PresentationFormat>
  <Paragraphs>494</Paragraphs>
  <Slides>36</Slides>
  <Notes>17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36</vt:i4>
      </vt:variant>
    </vt:vector>
  </HeadingPairs>
  <TitlesOfParts>
    <vt:vector size="43" baseType="lpstr">
      <vt:lpstr>D-DIN Condensed</vt:lpstr>
      <vt:lpstr>Microsoft JhengHei</vt:lpstr>
      <vt:lpstr>Microsoft JhengHei</vt:lpstr>
      <vt:lpstr>Arial</vt:lpstr>
      <vt:lpstr>Calibri</vt:lpstr>
      <vt:lpstr>Wingdings</vt:lpstr>
      <vt:lpstr>1_Office 佈景主題</vt:lpstr>
      <vt:lpstr>PowerPoint 簡報</vt:lpstr>
      <vt:lpstr>QXP FC adapters for QuTS hero NAS</vt:lpstr>
      <vt:lpstr>The benefits of businesses using FC SAN</vt:lpstr>
      <vt:lpstr>iSCSI vs. Fibre Channel Architecture</vt:lpstr>
      <vt:lpstr>QXP-32G2FC dual-port 32Gbps fibre channel HBA</vt:lpstr>
      <vt:lpstr>QXP-16G2FC dual-port 16Gbps fibre channel HBA</vt:lpstr>
      <vt:lpstr>Replace the bracket for a different NAS Model</vt:lpstr>
      <vt:lpstr>LED indicators for various status display</vt:lpstr>
      <vt:lpstr>32Gbps and 16Gbps FC transceiver accessories</vt:lpstr>
      <vt:lpstr>How to choose the right FC cable</vt:lpstr>
      <vt:lpstr>QuTS hero for the optimal FC SAN performance</vt:lpstr>
      <vt:lpstr>TS-h1283XU-RP with Xeon CPU and 10GbE</vt:lpstr>
      <vt:lpstr>TS-h1277XU-RP with Ryzen CPU and 10GbE</vt:lpstr>
      <vt:lpstr>TS-h977XU-RP with Ryzen CPU and 10GbE</vt:lpstr>
      <vt:lpstr>QTS hero: Unified Hybrid Storage</vt:lpstr>
      <vt:lpstr>Combines applications and converged business services</vt:lpstr>
      <vt:lpstr>Lowering the cost to add a NAS to a FC SAN</vt:lpstr>
      <vt:lpstr>iSCSI and Fibre Channel Manager in QuTS hero</vt:lpstr>
      <vt:lpstr>Set up the FC Connection on NAS QTS</vt:lpstr>
      <vt:lpstr>Set LUN Masking</vt:lpstr>
      <vt:lpstr>Set up FC port binding for better security</vt:lpstr>
      <vt:lpstr>Identify the server and fibre channel connections through the alias list</vt:lpstr>
      <vt:lpstr>Support server FC multi-path I/O </vt:lpstr>
      <vt:lpstr>FC &amp; QuTS hero ZFS, Perfect Match for the Professional Applications </vt:lpstr>
      <vt:lpstr>Enterprise Fibre Channel SAN for CDM Application</vt:lpstr>
      <vt:lpstr>[CDM] Easily analyze LUN data risk-free</vt:lpstr>
      <vt:lpstr>32G FC Realizes High Speed Ingest and Achieves Highly Efficient Video Editing Workflow</vt:lpstr>
      <vt:lpstr>FC and QNAP NAS Enable the Same LUN Collaboration with XSAN  </vt:lpstr>
      <vt:lpstr>PowerPoint 簡報</vt:lpstr>
      <vt:lpstr>QNAP Rackmount NAS with QTS can also support QXP fibre channel adapters</vt:lpstr>
      <vt:lpstr>QNAP desktop NAS with QTS can also support QXP fibre channel adapters</vt:lpstr>
      <vt:lpstr>Fibre channel for higher performance and  lower CPU utilization</vt:lpstr>
      <vt:lpstr>FC reduces CPU loading compared to iSCSI</vt:lpstr>
      <vt:lpstr>Fibre channel performance is good</vt:lpstr>
      <vt:lpstr>Choose the right QuTS hero models based on your fibre channel environment</vt:lpstr>
      <vt:lpstr>QXP-16G2FC &amp;  QXP-32G2FC FC adapters  Reliable, scalable, and budget-friendly QuTS hero NAS FC SAN solution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QNAP_JASON HSU</dc:creator>
  <cp:lastModifiedBy>QNAP_Hsuan Chang</cp:lastModifiedBy>
  <cp:revision>3</cp:revision>
  <dcterms:created xsi:type="dcterms:W3CDTF">2019-06-21T09:43:05Z</dcterms:created>
  <dcterms:modified xsi:type="dcterms:W3CDTF">2020-06-08T08:09:17Z</dcterms:modified>
</cp:coreProperties>
</file>