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284" r:id="rId6"/>
    <p:sldId id="281" r:id="rId7"/>
    <p:sldId id="289" r:id="rId8"/>
    <p:sldId id="305" r:id="rId9"/>
    <p:sldId id="297" r:id="rId10"/>
    <p:sldId id="304" r:id="rId11"/>
    <p:sldId id="282" r:id="rId12"/>
    <p:sldId id="285" r:id="rId13"/>
    <p:sldId id="283" r:id="rId14"/>
    <p:sldId id="287" r:id="rId15"/>
    <p:sldId id="303" r:id="rId16"/>
    <p:sldId id="288" r:id="rId17"/>
    <p:sldId id="293" r:id="rId18"/>
    <p:sldId id="294" r:id="rId19"/>
    <p:sldId id="295" r:id="rId20"/>
    <p:sldId id="296" r:id="rId21"/>
    <p:sldId id="300" r:id="rId22"/>
    <p:sldId id="306" r:id="rId23"/>
    <p:sldId id="275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3" clrIdx="0">
    <p:extLst>
      <p:ext uri="{19B8F6BF-5375-455C-9EA6-DF929625EA0E}">
        <p15:presenceInfo xmlns:p15="http://schemas.microsoft.com/office/powerpoint/2012/main" userId="S::MiliWang@ieinet.onmicrosoft.com::bee17516-fe9e-4fda-b440-e9c8232b77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5EC2CC"/>
    <a:srgbClr val="FFC9FF"/>
    <a:srgbClr val="36AC4A"/>
    <a:srgbClr val="FF26FF"/>
    <a:srgbClr val="ED8F25"/>
    <a:srgbClr val="5F2B89"/>
    <a:srgbClr val="0F6BB0"/>
    <a:srgbClr val="2BA1D3"/>
    <a:srgbClr val="00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FE751-EEA1-4A5C-ACA9-5A0C768E76E0}" v="1133" dt="2020-06-05T06:41:18.636"/>
    <p1510:client id="{60A947F8-48A6-F208-A597-E4D2512A1FA5}" v="16" dt="2020-06-05T06:35:47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9" autoAdjust="0"/>
    <p:restoredTop sz="94660"/>
  </p:normalViewPr>
  <p:slideViewPr>
    <p:cSldViewPr snapToGrid="0">
      <p:cViewPr>
        <p:scale>
          <a:sx n="80" d="100"/>
          <a:sy n="80" d="100"/>
        </p:scale>
        <p:origin x="2010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F8589-FA6C-415B-98E7-9E545D7157E8}" type="datetimeFigureOut">
              <a:rPr lang="zh-TW" altLang="en-US" smtClean="0"/>
              <a:t>2020/6/5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E50FD-8151-4469-9FB1-2339D41D7C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04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50FD-8151-4469-9FB1-2339D41D7C2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986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50FD-8151-4469-9FB1-2339D41D7C2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59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C81B13-26AB-4DF6-86E8-81CE0A43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A0DD374-C015-4E74-A963-7334D833C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69BBF9C-2D07-4C42-92D2-5E1412607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CDAE31-5669-41DD-933B-AC7EF706B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9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58CA1D50-84A0-4F71-A1D8-C1C4026A9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57200" y="2351314"/>
            <a:ext cx="13106399" cy="3664822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89724A6B-9CB7-4A1D-BA15-D3F5D3CBF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975" y="365125"/>
            <a:ext cx="3063875" cy="3063875"/>
          </a:xfrm>
          <a:prstGeom prst="rect">
            <a:avLst/>
          </a:prstGeom>
        </p:spPr>
      </p:pic>
      <p:sp>
        <p:nvSpPr>
          <p:cNvPr id="6" name="標題版面配置區 1">
            <a:extLst>
              <a:ext uri="{FF2B5EF4-FFF2-40B4-BE49-F238E27FC236}">
                <a16:creationId xmlns:a16="http://schemas.microsoft.com/office/drawing/2014/main" id="{47FDA34F-3852-466F-BB05-A79AF3771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738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BAB7B4D-122A-483B-BCBE-204670ED2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56FC179-B469-4C34-9024-D0D968F3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14665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1D735CD-FD7B-4B20-86A0-52D59EE38C6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7BB762-C462-4E6E-8E52-341FC25E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FF6C7D-4439-4DDA-9607-72349C1AD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9264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0" r:id="rId2"/>
    <p:sldLayoutId id="2147483672" r:id="rId3"/>
    <p:sldLayoutId id="2147483662" r:id="rId4"/>
    <p:sldLayoutId id="214748367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76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4C634-E8F2-4769-B28B-D70D4DDA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rmAutofit fontScale="90000"/>
          </a:bodyPr>
          <a:lstStyle/>
          <a:p>
            <a:r>
              <a:rPr lang="ja-JP" altLang="en-US">
                <a:latin typeface="微軟正黑體"/>
                <a:ea typeface="微軟正黑體"/>
              </a:rPr>
              <a:t>啟動後 VM 加總記憶體可大於系統記憶體</a:t>
            </a:r>
            <a:r>
              <a:rPr lang="en-US" altLang="ja-JP">
                <a:latin typeface="微軟正黑體"/>
                <a:ea typeface="微軟正黑體"/>
              </a:rPr>
              <a:t> </a:t>
            </a:r>
            <a:r>
              <a:rPr lang="ja-JP">
                <a:latin typeface="Microsoft JhengHei"/>
                <a:ea typeface="Microsoft JhengHei"/>
              </a:rPr>
              <a:t>/</a:t>
            </a:r>
            <a:br>
              <a:rPr lang="en-US" altLang="ja-JP">
                <a:latin typeface="Microsoft JhengHei"/>
                <a:ea typeface="Microsoft JhengHei"/>
              </a:rPr>
            </a:br>
            <a:r>
              <a:rPr lang="ja-JP" altLang="en-US">
                <a:latin typeface="微軟正黑體"/>
                <a:ea typeface="微軟正黑體"/>
              </a:rPr>
              <a:t>記憶體使用率為 29.3%</a:t>
            </a:r>
            <a:endParaRPr lang="ja-JP" altLang="en-US"/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8B51F93B-3899-4F1D-8217-5B9BEB1276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b="1"/>
          <a:stretch/>
        </p:blipFill>
        <p:spPr>
          <a:xfrm>
            <a:off x="0" y="1488558"/>
            <a:ext cx="12192000" cy="536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A24CB5F-A144-4E51-92B3-A62B3943B924}"/>
              </a:ext>
            </a:extLst>
          </p:cNvPr>
          <p:cNvSpPr/>
          <p:nvPr/>
        </p:nvSpPr>
        <p:spPr>
          <a:xfrm>
            <a:off x="5462337" y="2770348"/>
            <a:ext cx="938463" cy="3029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23E9C88-DAC5-4006-970D-B070B463A572}"/>
              </a:ext>
            </a:extLst>
          </p:cNvPr>
          <p:cNvSpPr/>
          <p:nvPr/>
        </p:nvSpPr>
        <p:spPr>
          <a:xfrm>
            <a:off x="8939464" y="4913503"/>
            <a:ext cx="2346158" cy="10300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73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D3DD6A5-06C3-494C-9DC9-383C69925920}"/>
              </a:ext>
            </a:extLst>
          </p:cNvPr>
          <p:cNvSpPr/>
          <p:nvPr/>
        </p:nvSpPr>
        <p:spPr>
          <a:xfrm>
            <a:off x="0" y="1027946"/>
            <a:ext cx="9823178" cy="3046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t">
            <a:spAutoFit/>
          </a:bodyPr>
          <a:lstStyle/>
          <a:p>
            <a:pPr marL="900113"/>
            <a:endParaRPr lang="en-US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900113"/>
            <a:r>
              <a:rPr lang="en-US" altLang="zh-TW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Virtualization Station</a:t>
            </a:r>
            <a:endParaRPr lang="en-US" altLang="zh-TW" sz="4800" b="1">
              <a:solidFill>
                <a:srgbClr val="002060"/>
              </a:solidFill>
              <a:latin typeface="微軟正黑體"/>
              <a:ea typeface="微軟正黑體"/>
              <a:cs typeface="Arial"/>
            </a:endParaRPr>
          </a:p>
          <a:p>
            <a:pPr marL="900113"/>
            <a:r>
              <a:rPr lang="zh-TW" altLang="en-US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MOM</a:t>
            </a:r>
            <a:r>
              <a:rPr lang="zh-TW" altLang="en-US" sz="4800" b="1">
                <a:solidFill>
                  <a:srgbClr val="002060"/>
                </a:solidFill>
                <a:latin typeface="微軟正黑體"/>
                <a:ea typeface="微軟正黑體"/>
              </a:rPr>
              <a:t> 實做</a:t>
            </a:r>
            <a:endParaRPr lang="en-US" altLang="zh-TW" sz="4800" b="1">
              <a:solidFill>
                <a:srgbClr val="002060"/>
              </a:solidFill>
              <a:latin typeface="微軟正黑體"/>
              <a:ea typeface="微軟正黑體"/>
            </a:endParaRPr>
          </a:p>
          <a:p>
            <a:pPr marL="900113"/>
            <a:endParaRPr lang="zh-TW" sz="4800">
              <a:solidFill>
                <a:srgbClr val="002060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32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B32C-7774-4174-A999-006C6291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22" y="1"/>
            <a:ext cx="11921778" cy="1287378"/>
          </a:xfrm>
        </p:spPr>
        <p:txBody>
          <a:bodyPr>
            <a:normAutofit/>
          </a:bodyPr>
          <a:lstStyle/>
          <a:p>
            <a:pPr algn="l"/>
            <a:r>
              <a:rPr lang="ja-JP" altLang="en-US">
                <a:latin typeface="Arial"/>
                <a:ea typeface="微軟正黑體"/>
                <a:cs typeface="Arial"/>
              </a:rPr>
              <a:t>藉由動態增加 CPU 核心數優化虛擬機效能</a:t>
            </a:r>
            <a:endParaRPr lang="ja-JP" altLang="en-US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EED5E-A446-47D4-83B8-038D93D93722}"/>
              </a:ext>
            </a:extLst>
          </p:cNvPr>
          <p:cNvSpPr txBox="1"/>
          <p:nvPr/>
        </p:nvSpPr>
        <p:spPr>
          <a:xfrm>
            <a:off x="270221" y="1701137"/>
            <a:ext cx="3194135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buFont typeface="+mj-lt"/>
              <a:buAutoNum type="arabicPeriod"/>
            </a:pP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效益 :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使用者根據虛擬機使用當下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運算不足時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可以馬上增加CPU的核心數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若需要減少核心數時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虛擬機關機後即可點選設定以減少核心數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endParaRPr lang="ja-JP" altLang="en-US" sz="20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使用時機 :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當虛擬機因效能因素無法運行時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可當下馬上提升CPU核心數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endParaRPr lang="ja-JP" altLang="en-US" sz="20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優勢 : </a:t>
            </a:r>
            <a:r>
              <a:rPr lang="ja-JP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虛擬機運行中可以動態新增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CPU</a:t>
            </a:r>
            <a:r>
              <a:rPr lang="ja-JP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核心數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ja-JP" altLang="en-US" sz="20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B3D2649-617C-412C-A2F0-1AE00EA88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/>
          <a:stretch/>
        </p:blipFill>
        <p:spPr>
          <a:xfrm>
            <a:off x="8268574" y="1970877"/>
            <a:ext cx="3739648" cy="2372151"/>
          </a:xfrm>
          <a:prstGeom prst="rect">
            <a:avLst/>
          </a:prstGeom>
        </p:spPr>
      </p:pic>
      <p:pic>
        <p:nvPicPr>
          <p:cNvPr id="1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70369BA-C073-40BF-BDB2-DD08F46D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509" y="1970877"/>
            <a:ext cx="4569912" cy="2372151"/>
          </a:xfrm>
          <a:prstGeom prst="rect">
            <a:avLst/>
          </a:prstGeom>
        </p:spPr>
      </p:pic>
      <p:pic>
        <p:nvPicPr>
          <p:cNvPr id="14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C3F365C-CA8D-42E6-B915-78C509FEE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60" y="4501266"/>
            <a:ext cx="4156410" cy="2375411"/>
          </a:xfrm>
          <a:prstGeom prst="rect">
            <a:avLst/>
          </a:prstGeom>
        </p:spPr>
      </p:pic>
      <p:pic>
        <p:nvPicPr>
          <p:cNvPr id="15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A2B7285-DB4C-4E50-ACD4-0CBA3784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862" y="4501266"/>
            <a:ext cx="3808360" cy="2372151"/>
          </a:xfrm>
          <a:prstGeom prst="rect">
            <a:avLst/>
          </a:prstGeom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0522E8B4-1CBF-4A36-8BD7-23EC0DF28AA7}"/>
              </a:ext>
            </a:extLst>
          </p:cNvPr>
          <p:cNvSpPr/>
          <p:nvPr/>
        </p:nvSpPr>
        <p:spPr>
          <a:xfrm>
            <a:off x="9919925" y="1832578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D4447E01-B549-4AB6-B94E-F27572AB78D9}"/>
              </a:ext>
            </a:extLst>
          </p:cNvPr>
          <p:cNvSpPr/>
          <p:nvPr/>
        </p:nvSpPr>
        <p:spPr>
          <a:xfrm>
            <a:off x="5614296" y="4395574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21468E27-A506-4E5F-9D45-34F17D29B24E}"/>
              </a:ext>
            </a:extLst>
          </p:cNvPr>
          <p:cNvSpPr/>
          <p:nvPr/>
        </p:nvSpPr>
        <p:spPr>
          <a:xfrm>
            <a:off x="9919925" y="4395574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peech Bubble: Rectangle 10">
            <a:extLst>
              <a:ext uri="{FF2B5EF4-FFF2-40B4-BE49-F238E27FC236}">
                <a16:creationId xmlns:a16="http://schemas.microsoft.com/office/drawing/2014/main" id="{588C78EE-86E3-45AD-80EC-6007FE70974C}"/>
              </a:ext>
            </a:extLst>
          </p:cNvPr>
          <p:cNvSpPr/>
          <p:nvPr/>
        </p:nvSpPr>
        <p:spPr>
          <a:xfrm>
            <a:off x="3581509" y="1220369"/>
            <a:ext cx="4569912" cy="529267"/>
          </a:xfrm>
          <a:prstGeom prst="wedgeRectCallout">
            <a:avLst>
              <a:gd name="adj1" fmla="val -21033"/>
              <a:gd name="adj2" fmla="val 114486"/>
            </a:avLst>
          </a:prstGeom>
          <a:solidFill>
            <a:srgbClr val="33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先在虛擬機關機的情況下勾選設定</a:t>
            </a:r>
            <a:endParaRPr lang="zh-CN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534167DD-159B-41DC-85D8-F19FC3679194}"/>
              </a:ext>
            </a:extLst>
          </p:cNvPr>
          <p:cNvSpPr/>
          <p:nvPr/>
        </p:nvSpPr>
        <p:spPr>
          <a:xfrm>
            <a:off x="5614296" y="1832578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 descr="一張含有 畫畫 的圖片&#10;&#10;自動產生的描述">
            <a:extLst>
              <a:ext uri="{FF2B5EF4-FFF2-40B4-BE49-F238E27FC236}">
                <a16:creationId xmlns:a16="http://schemas.microsoft.com/office/drawing/2014/main" id="{426EFB66-35A4-4B09-986F-94271C540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25" y="1105744"/>
            <a:ext cx="497196" cy="5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BC2E-00C0-41E5-9B8F-C2721313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>
                <a:latin typeface="Arial"/>
                <a:ea typeface="微軟正黑體"/>
                <a:cs typeface="Arial"/>
              </a:rPr>
              <a:t>Virtualization Station </a:t>
            </a:r>
            <a:r>
              <a:rPr lang="ja-JP" altLang="en-US">
                <a:latin typeface="微軟正黑體"/>
                <a:ea typeface="微軟正黑體"/>
              </a:rPr>
              <a:t>重點功能介紹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5DB22E5-DD78-4BE5-AB99-9C071608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12192000" cy="428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C8889FD-1F5B-4B35-9E15-E43CE6385A32}"/>
              </a:ext>
            </a:extLst>
          </p:cNvPr>
          <p:cNvSpPr/>
          <p:nvPr/>
        </p:nvSpPr>
        <p:spPr>
          <a:xfrm>
            <a:off x="3380214" y="5722690"/>
            <a:ext cx="1951970" cy="5427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22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9A6184CB-C7E0-421F-B2C8-C74A389C878C}"/>
              </a:ext>
            </a:extLst>
          </p:cNvPr>
          <p:cNvSpPr/>
          <p:nvPr/>
        </p:nvSpPr>
        <p:spPr>
          <a:xfrm>
            <a:off x="6200597" y="2282602"/>
            <a:ext cx="5817172" cy="44341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36C4D07-5FA6-457B-B0F3-C296364A7574}"/>
              </a:ext>
            </a:extLst>
          </p:cNvPr>
          <p:cNvSpPr/>
          <p:nvPr/>
        </p:nvSpPr>
        <p:spPr>
          <a:xfrm>
            <a:off x="180454" y="2282602"/>
            <a:ext cx="5817172" cy="44341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0978-5346-454A-A69A-242688D0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rmAutofit/>
          </a:bodyPr>
          <a:lstStyle/>
          <a:p>
            <a:r>
              <a:rPr lang="ja-JP" sz="4000">
                <a:latin typeface="微軟正黑體"/>
                <a:ea typeface="微軟正黑體"/>
              </a:rPr>
              <a:t>虛擬機災難復原</a:t>
            </a:r>
            <a:br>
              <a:rPr lang="ja-JP" sz="4000">
                <a:latin typeface="微軟正黑體"/>
                <a:ea typeface="微軟正黑體"/>
              </a:rPr>
            </a:br>
            <a:r>
              <a:rPr lang="ja-JP" altLang="en-US" sz="4000">
                <a:latin typeface="微軟正黑體"/>
                <a:ea typeface="微軟正黑體"/>
              </a:rPr>
              <a:t>快照</a:t>
            </a:r>
            <a:r>
              <a:rPr lang="en-US" sz="4000">
                <a:latin typeface="微軟正黑體"/>
                <a:ea typeface="微軟正黑體"/>
              </a:rPr>
              <a:t>+</a:t>
            </a:r>
            <a:r>
              <a:rPr lang="ja-JP" altLang="en-US" sz="4000">
                <a:latin typeface="微軟正黑體"/>
                <a:ea typeface="微軟正黑體"/>
              </a:rPr>
              <a:t>備份，缺一不可</a:t>
            </a:r>
            <a:endParaRPr lang="en-US" sz="4000">
              <a:latin typeface="微軟正黑體"/>
              <a:ea typeface="微軟正黑體"/>
            </a:endParaRPr>
          </a:p>
        </p:txBody>
      </p:sp>
      <p:pic>
        <p:nvPicPr>
          <p:cNvPr id="7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94B52E0D-F244-4081-9930-15A6CDA7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5486" y="3021719"/>
            <a:ext cx="1370433" cy="1218653"/>
          </a:xfrm>
          <a:prstGeom prst="rect">
            <a:avLst/>
          </a:prstGeom>
          <a:noFill/>
        </p:spPr>
      </p:pic>
      <p:pic>
        <p:nvPicPr>
          <p:cNvPr id="8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415FC170-9224-40FF-8E73-F3A619A3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6045" y="3021719"/>
            <a:ext cx="1370433" cy="1218653"/>
          </a:xfrm>
          <a:prstGeom prst="rect">
            <a:avLst/>
          </a:prstGeom>
          <a:noFill/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11ACEAE-CE09-4981-9F43-EE46193CB42D}"/>
              </a:ext>
            </a:extLst>
          </p:cNvPr>
          <p:cNvSpPr txBox="1"/>
          <p:nvPr/>
        </p:nvSpPr>
        <p:spPr>
          <a:xfrm>
            <a:off x="6194376" y="1674717"/>
            <a:ext cx="581717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虛擬機備份直接或異地還原</a:t>
            </a:r>
          </a:p>
        </p:txBody>
      </p:sp>
      <p:pic>
        <p:nvPicPr>
          <p:cNvPr id="12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9D86A741-AF5D-4869-A2B4-60AFB83E9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604" y="2626772"/>
            <a:ext cx="1370433" cy="1218653"/>
          </a:xfrm>
          <a:prstGeom prst="rect">
            <a:avLst/>
          </a:prstGeom>
          <a:noFill/>
        </p:spPr>
      </p:pic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00A03E42-F14D-4F52-89B4-A4E4A69F6B1F}"/>
              </a:ext>
            </a:extLst>
          </p:cNvPr>
          <p:cNvSpPr/>
          <p:nvPr/>
        </p:nvSpPr>
        <p:spPr>
          <a:xfrm>
            <a:off x="2609908" y="4207905"/>
            <a:ext cx="2563128" cy="486578"/>
          </a:xfrm>
          <a:prstGeom prst="leftArrow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9" descr="ãTS 932Xãçåçæå°çµæ">
            <a:extLst>
              <a:ext uri="{FF2B5EF4-FFF2-40B4-BE49-F238E27FC236}">
                <a16:creationId xmlns:a16="http://schemas.microsoft.com/office/drawing/2014/main" id="{C9E6DF09-D93D-49D1-A4D2-3E380C71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78" y="4122340"/>
            <a:ext cx="1978216" cy="12900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ãTS 932Xãçåçæå°çµæ">
            <a:extLst>
              <a:ext uri="{FF2B5EF4-FFF2-40B4-BE49-F238E27FC236}">
                <a16:creationId xmlns:a16="http://schemas.microsoft.com/office/drawing/2014/main" id="{A0C8E601-2838-491F-A52C-B9F314F5D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926" y="4177424"/>
            <a:ext cx="1978216" cy="12900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DD47ED41-2616-453E-8E01-C5DD74920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972" y="5506034"/>
            <a:ext cx="741803" cy="769345"/>
          </a:xfrm>
          <a:prstGeom prst="rect">
            <a:avLst/>
          </a:prstGeom>
        </p:spPr>
      </p:pic>
      <p:pic>
        <p:nvPicPr>
          <p:cNvPr id="17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A0794803-B607-4D6B-A693-68A0297A9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099" y="5496853"/>
            <a:ext cx="741803" cy="769345"/>
          </a:xfrm>
          <a:prstGeom prst="rect">
            <a:avLst/>
          </a:prstGeom>
        </p:spPr>
      </p:pic>
      <p:pic>
        <p:nvPicPr>
          <p:cNvPr id="18" name="圖片 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B4C74192-7A26-448A-B0C6-9264186FA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201" y="6010973"/>
            <a:ext cx="365393" cy="365393"/>
          </a:xfrm>
          <a:prstGeom prst="rect">
            <a:avLst/>
          </a:prstGeom>
        </p:spPr>
      </p:pic>
      <p:pic>
        <p:nvPicPr>
          <p:cNvPr id="19" name="圖片 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4DBE2024-E93D-4AC5-BA49-E1F258506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508" y="6010972"/>
            <a:ext cx="365393" cy="365393"/>
          </a:xfrm>
          <a:prstGeom prst="rect">
            <a:avLst/>
          </a:prstGeom>
        </p:spPr>
      </p:pic>
      <p:sp>
        <p:nvSpPr>
          <p:cNvPr id="20" name="乘號 19">
            <a:extLst>
              <a:ext uri="{FF2B5EF4-FFF2-40B4-BE49-F238E27FC236}">
                <a16:creationId xmlns:a16="http://schemas.microsoft.com/office/drawing/2014/main" id="{753F0D52-38BE-40CD-B8FD-7F387D022945}"/>
              </a:ext>
            </a:extLst>
          </p:cNvPr>
          <p:cNvSpPr/>
          <p:nvPr/>
        </p:nvSpPr>
        <p:spPr>
          <a:xfrm>
            <a:off x="6647157" y="3156360"/>
            <a:ext cx="993336" cy="913227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弧形下彎 20">
            <a:extLst>
              <a:ext uri="{FF2B5EF4-FFF2-40B4-BE49-F238E27FC236}">
                <a16:creationId xmlns:a16="http://schemas.microsoft.com/office/drawing/2014/main" id="{6A2D2827-82D1-412E-BC8A-89595964C1BB}"/>
              </a:ext>
            </a:extLst>
          </p:cNvPr>
          <p:cNvSpPr/>
          <p:nvPr/>
        </p:nvSpPr>
        <p:spPr>
          <a:xfrm>
            <a:off x="7978661" y="2599476"/>
            <a:ext cx="2285998" cy="627851"/>
          </a:xfrm>
          <a:prstGeom prst="curvedDownArrow">
            <a:avLst>
              <a:gd name="adj1" fmla="val 33559"/>
              <a:gd name="adj2" fmla="val 76293"/>
              <a:gd name="adj3" fmla="val 44564"/>
            </a:avLst>
          </a:prstGeom>
          <a:gradFill>
            <a:gsLst>
              <a:gs pos="50000">
                <a:srgbClr val="0070C0"/>
              </a:gs>
              <a:gs pos="100000">
                <a:srgbClr val="7030A0"/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ACF7175-D3F8-49C2-8EED-981D4A800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65" y="5533575"/>
            <a:ext cx="741803" cy="769345"/>
          </a:xfrm>
          <a:prstGeom prst="rect">
            <a:avLst/>
          </a:prstGeom>
        </p:spPr>
      </p:pic>
      <p:pic>
        <p:nvPicPr>
          <p:cNvPr id="23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53C045E-9F5E-4E2C-B5E2-FB934AD6E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195" y="5533576"/>
            <a:ext cx="741803" cy="76934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FF7BD0FD-79D2-418C-9CD2-DD5CD9ACD8A0}"/>
              </a:ext>
            </a:extLst>
          </p:cNvPr>
          <p:cNvSpPr txBox="1"/>
          <p:nvPr/>
        </p:nvSpPr>
        <p:spPr>
          <a:xfrm>
            <a:off x="180454" y="1674717"/>
            <a:ext cx="581717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快速恢復虛擬機狀態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C68FF792-0F0F-4E30-B70C-1BB5CB8D4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5" y="2502712"/>
            <a:ext cx="785691" cy="784606"/>
          </a:xfrm>
          <a:prstGeom prst="rect">
            <a:avLst/>
          </a:prstGeom>
        </p:spPr>
      </p:pic>
      <p:pic>
        <p:nvPicPr>
          <p:cNvPr id="26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16737E13-AC99-4855-A3AD-DE0C27FF0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604" y="5300305"/>
            <a:ext cx="1370433" cy="1218653"/>
          </a:xfrm>
          <a:prstGeom prst="rect">
            <a:avLst/>
          </a:prstGeom>
          <a:noFill/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96C0A99-BA89-42D3-9326-6302D5480C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5" y="5176245"/>
            <a:ext cx="785691" cy="784606"/>
          </a:xfrm>
          <a:prstGeom prst="rect">
            <a:avLst/>
          </a:prstGeom>
        </p:spPr>
      </p:pic>
      <p:pic>
        <p:nvPicPr>
          <p:cNvPr id="28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7966CB1D-864C-4F6C-BF5C-9B4DB680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604" y="3967341"/>
            <a:ext cx="1370433" cy="1218653"/>
          </a:xfrm>
          <a:prstGeom prst="rect">
            <a:avLst/>
          </a:prstGeom>
          <a:noFill/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F391F3E-F00E-479D-97BB-A0759780BF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5" y="3843281"/>
            <a:ext cx="785691" cy="784606"/>
          </a:xfrm>
          <a:prstGeom prst="rect">
            <a:avLst/>
          </a:prstGeom>
        </p:spPr>
      </p:pic>
      <p:sp>
        <p:nvSpPr>
          <p:cNvPr id="30" name="箭號: 向左 29">
            <a:extLst>
              <a:ext uri="{FF2B5EF4-FFF2-40B4-BE49-F238E27FC236}">
                <a16:creationId xmlns:a16="http://schemas.microsoft.com/office/drawing/2014/main" id="{5E5B96BA-04C9-469C-88B1-4CD1ED2980AF}"/>
              </a:ext>
            </a:extLst>
          </p:cNvPr>
          <p:cNvSpPr/>
          <p:nvPr/>
        </p:nvSpPr>
        <p:spPr>
          <a:xfrm rot="1800000">
            <a:off x="2417350" y="3441510"/>
            <a:ext cx="2563128" cy="486578"/>
          </a:xfrm>
          <a:prstGeom prst="leftArrow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左 30">
            <a:extLst>
              <a:ext uri="{FF2B5EF4-FFF2-40B4-BE49-F238E27FC236}">
                <a16:creationId xmlns:a16="http://schemas.microsoft.com/office/drawing/2014/main" id="{97EC0FE9-A610-4009-91F3-D0C4370EFE29}"/>
              </a:ext>
            </a:extLst>
          </p:cNvPr>
          <p:cNvSpPr/>
          <p:nvPr/>
        </p:nvSpPr>
        <p:spPr>
          <a:xfrm rot="19800000">
            <a:off x="2532141" y="5001582"/>
            <a:ext cx="2563128" cy="486578"/>
          </a:xfrm>
          <a:prstGeom prst="leftArrow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2718AEE5-2A3B-4DBF-842A-FC3CB3EA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24" y="3417794"/>
            <a:ext cx="1994722" cy="1999014"/>
          </a:xfrm>
          <a:prstGeom prst="rect">
            <a:avLst/>
          </a:prstGeom>
          <a:noFill/>
        </p:spPr>
      </p:pic>
      <p:pic>
        <p:nvPicPr>
          <p:cNvPr id="33" name="圖片 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A2FF6E5-F1AC-4BAA-BD42-89049DB02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695" y="438309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86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13B-6C44-46ED-B3C9-18313147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rmAutofit/>
          </a:bodyPr>
          <a:lstStyle/>
          <a:p>
            <a:r>
              <a:rPr lang="ja-JP" altLang="en-US">
                <a:latin typeface="微軟正黑體"/>
                <a:ea typeface="微軟正黑體"/>
              </a:rPr>
              <a:t>虛擬機災難復原</a:t>
            </a:r>
            <a:r>
              <a:rPr lang="en-US">
                <a:latin typeface="微軟正黑體"/>
                <a:ea typeface="微軟正黑體"/>
              </a:rPr>
              <a:t> –</a:t>
            </a:r>
            <a:r>
              <a:rPr lang="en-US" altLang="ja-JP">
                <a:latin typeface="微軟正黑體"/>
                <a:ea typeface="微軟正黑體"/>
              </a:rPr>
              <a:t> </a:t>
            </a:r>
            <a:r>
              <a:rPr lang="ja-JP" altLang="en-US">
                <a:latin typeface="微軟正黑體"/>
                <a:ea typeface="微軟正黑體"/>
              </a:rPr>
              <a:t>快照</a:t>
            </a:r>
            <a:r>
              <a:rPr lang="en-US">
                <a:latin typeface="微軟正黑體"/>
                <a:ea typeface="微軟正黑體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F4D68-CBE3-455C-B7F2-EBC697FA5E2B}"/>
              </a:ext>
            </a:extLst>
          </p:cNvPr>
          <p:cNvSpPr txBox="1"/>
          <p:nvPr/>
        </p:nvSpPr>
        <p:spPr>
          <a:xfrm>
            <a:off x="618173" y="1680461"/>
            <a:ext cx="904796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支援 </a:t>
            </a:r>
            <a:r>
              <a:rPr lang="en-US" sz="2000">
                <a:latin typeface="Arial"/>
                <a:ea typeface="微軟正黑體"/>
                <a:cs typeface="Arial"/>
              </a:rPr>
              <a:t>Copy-on-write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，快照不停機。</a:t>
            </a:r>
            <a:endParaRPr lang="en-US" altLang="zh-TW" sz="1600"/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快速恢復客體作業系統狀態。</a:t>
            </a: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排程快照。</a:t>
            </a: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保留與自動替代 </a:t>
            </a:r>
            <a:r>
              <a:rPr lang="en-US" sz="2000">
                <a:latin typeface="Arial"/>
                <a:ea typeface="微軟正黑體"/>
                <a:cs typeface="Arial"/>
              </a:rPr>
              <a:t>(Retention)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。</a:t>
            </a:r>
            <a:endParaRPr lang="en-US" sz="1600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B7E1B8D-4DA0-4C54-A29E-1E3F3BA76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00" b="2311"/>
          <a:stretch/>
        </p:blipFill>
        <p:spPr>
          <a:xfrm>
            <a:off x="5898517" y="3176336"/>
            <a:ext cx="5500637" cy="3537284"/>
          </a:xfrm>
          <a:prstGeom prst="rect">
            <a:avLst/>
          </a:prstGeom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095BEA8-9027-4197-A422-93198E1F3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27" t="12703" r="4199" b="6176"/>
          <a:stretch/>
        </p:blipFill>
        <p:spPr>
          <a:xfrm>
            <a:off x="849607" y="3176337"/>
            <a:ext cx="4760046" cy="35372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739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54DD5CD-12D7-46C6-935A-87DE45229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0" y="3239295"/>
            <a:ext cx="5610417" cy="3618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0C8B3-ACD6-448C-9B18-BA236FD1B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/>
          <a:lstStyle/>
          <a:p>
            <a:r>
              <a:rPr lang="ja-JP" altLang="en-US">
                <a:latin typeface="微軟正黑體"/>
                <a:ea typeface="微軟正黑體"/>
              </a:rPr>
              <a:t>虛擬機災難復原</a:t>
            </a:r>
            <a:r>
              <a:rPr lang="en-US">
                <a:latin typeface="微軟正黑體"/>
                <a:ea typeface="微軟正黑體"/>
              </a:rPr>
              <a:t> –</a:t>
            </a:r>
            <a:r>
              <a:rPr lang="en-US" altLang="ja-JP">
                <a:latin typeface="微軟正黑體"/>
                <a:ea typeface="微軟正黑體"/>
              </a:rPr>
              <a:t> </a:t>
            </a:r>
            <a:r>
              <a:rPr lang="ja-JP" altLang="en-US">
                <a:latin typeface="微軟正黑體"/>
                <a:ea typeface="微軟正黑體"/>
              </a:rPr>
              <a:t>備份</a:t>
            </a:r>
            <a:r>
              <a:rPr lang="en-US">
                <a:latin typeface="微軟正黑體"/>
                <a:ea typeface="微軟正黑體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9DA20-CED7-4ADF-BAD7-CBDCDE81BB4D}"/>
              </a:ext>
            </a:extLst>
          </p:cNvPr>
          <p:cNvSpPr txBox="1"/>
          <p:nvPr/>
        </p:nvSpPr>
        <p:spPr>
          <a:xfrm>
            <a:off x="444333" y="1537872"/>
            <a:ext cx="853648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支援本地、遠端備份。</a:t>
            </a:r>
            <a:endParaRPr lang="en-US" sz="2000">
              <a:latin typeface="Arial"/>
              <a:ea typeface="微軟正黑體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不停機備份。</a:t>
            </a: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排程備份 </a:t>
            </a:r>
            <a:r>
              <a:rPr lang="en-US" sz="2000">
                <a:latin typeface="Arial"/>
                <a:ea typeface="微軟正黑體"/>
                <a:cs typeface="Arial"/>
              </a:rPr>
              <a:t>(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產生的快照將在備份完成後自動刪除</a:t>
            </a:r>
            <a:r>
              <a:rPr lang="en-US" sz="2000">
                <a:latin typeface="Arial"/>
                <a:ea typeface="微軟正黑體"/>
                <a:cs typeface="Arial"/>
              </a:rPr>
              <a:t>)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 。</a:t>
            </a:r>
            <a:endParaRPr lang="en-US" altLang="zh-TW" sz="2000">
              <a:latin typeface="Arial"/>
              <a:ea typeface="微軟正黑體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保留數量。</a:t>
            </a: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遠端虛擬機還原。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0164B9F-0669-42B4-AA68-1E1EB545D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00" y="3785713"/>
            <a:ext cx="6421965" cy="12280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AC44AF7-A7A7-4AAE-94B3-84D3A99F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58" y="3243011"/>
            <a:ext cx="2796364" cy="1770708"/>
          </a:xfrm>
          <a:prstGeom prst="rect">
            <a:avLst/>
          </a:prstGeom>
        </p:spPr>
      </p:pic>
      <p:pic>
        <p:nvPicPr>
          <p:cNvPr id="6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E26EC4A-CD16-46C9-B532-000632BC4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58" y="5090050"/>
            <a:ext cx="2796363" cy="176795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515F7FA2-E6FC-4CBA-B85A-9BE50923709C}"/>
              </a:ext>
            </a:extLst>
          </p:cNvPr>
          <p:cNvSpPr/>
          <p:nvPr/>
        </p:nvSpPr>
        <p:spPr>
          <a:xfrm>
            <a:off x="2428221" y="4873837"/>
            <a:ext cx="538292" cy="740153"/>
          </a:xfrm>
          <a:prstGeom prst="downArrow">
            <a:avLst/>
          </a:prstGeom>
          <a:gradFill>
            <a:gsLst>
              <a:gs pos="0">
                <a:srgbClr val="0070C0">
                  <a:alpha val="0"/>
                </a:srgbClr>
              </a:gs>
              <a:gs pos="50000">
                <a:srgbClr val="7030A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5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BE35-ECBE-40CF-BDB8-5DD19C56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/>
          <a:lstStyle/>
          <a:p>
            <a:r>
              <a:rPr lang="ja-JP" altLang="en-US">
                <a:latin typeface="微軟正黑體"/>
                <a:ea typeface="微軟正黑體"/>
              </a:rPr>
              <a:t>虛擬機的快速複製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45683-84E4-4781-824C-2AA2548112BF}"/>
              </a:ext>
            </a:extLst>
          </p:cNvPr>
          <p:cNvSpPr txBox="1"/>
          <p:nvPr/>
        </p:nvSpPr>
        <p:spPr>
          <a:xfrm>
            <a:off x="209484" y="2070111"/>
            <a:ext cx="2312405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無須重新啟動安裝虛擬機, 直接於本機複製。</a:t>
            </a:r>
            <a:endParaRPr lang="en-US" altLang="zh-TW" sz="2000">
              <a:latin typeface="Arial"/>
              <a:ea typeface="微軟正黑體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endParaRPr lang="zh-TW" altLang="en-US" sz="2000">
              <a:latin typeface="Arial"/>
              <a:ea typeface="微軟正黑體"/>
              <a:cs typeface="Arial"/>
            </a:endParaRP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複製虛擬機可直接使用 , 搭配 MOM 更節省記憶體使用。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 </a:t>
            </a:r>
          </a:p>
        </p:txBody>
      </p:sp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071A81D4-C22E-45DD-9422-AFD51CCA9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/>
          <a:stretch/>
        </p:blipFill>
        <p:spPr>
          <a:xfrm>
            <a:off x="2617815" y="2037349"/>
            <a:ext cx="9574186" cy="41297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C55453D-B50D-43C9-960B-25FF8F42D88A}"/>
              </a:ext>
            </a:extLst>
          </p:cNvPr>
          <p:cNvSpPr/>
          <p:nvPr/>
        </p:nvSpPr>
        <p:spPr>
          <a:xfrm>
            <a:off x="6881704" y="4686212"/>
            <a:ext cx="633663" cy="1364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BD9455-42C6-4CD8-A27A-2317127D05F9}"/>
              </a:ext>
            </a:extLst>
          </p:cNvPr>
          <p:cNvSpPr/>
          <p:nvPr/>
        </p:nvSpPr>
        <p:spPr>
          <a:xfrm>
            <a:off x="9574185" y="5054701"/>
            <a:ext cx="1944525" cy="8052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06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343932B-679C-464C-A065-3CB00965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15" y="2272839"/>
            <a:ext cx="7105558" cy="458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3BE35-ECBE-40CF-BDB8-5DD19C56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/>
          <a:lstStyle/>
          <a:p>
            <a:r>
              <a:rPr lang="ja-JP" altLang="en-US">
                <a:latin typeface="微軟正黑體"/>
                <a:ea typeface="微軟正黑體"/>
              </a:rPr>
              <a:t>虛擬機的便利分享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45683-84E4-4781-824C-2AA2548112BF}"/>
              </a:ext>
            </a:extLst>
          </p:cNvPr>
          <p:cNvSpPr txBox="1"/>
          <p:nvPr/>
        </p:nvSpPr>
        <p:spPr>
          <a:xfrm>
            <a:off x="449443" y="1674137"/>
            <a:ext cx="9674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直接產生快速連結，點選即可直接連至虛擬機，無需再啟動 NAS 視窗。</a:t>
            </a:r>
          </a:p>
          <a:p>
            <a:pPr marL="273050" indent="-273050">
              <a:buFont typeface="+mj-lt"/>
              <a:buAutoNum type="arabicPeriod"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可設定連結的有效期間。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52F9974-F122-4676-A2A7-6DEC899FB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5" y="3258299"/>
            <a:ext cx="6104350" cy="323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71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BACEE41-DF1A-4919-9FF7-5DB988159EC1}"/>
              </a:ext>
            </a:extLst>
          </p:cNvPr>
          <p:cNvSpPr/>
          <p:nvPr/>
        </p:nvSpPr>
        <p:spPr>
          <a:xfrm>
            <a:off x="0" y="1027946"/>
            <a:ext cx="9823178" cy="3046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t">
            <a:spAutoFit/>
          </a:bodyPr>
          <a:lstStyle/>
          <a:p>
            <a:pPr marL="900113"/>
            <a:endParaRPr lang="en-US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900113"/>
            <a:r>
              <a:rPr lang="en-US" altLang="zh-TW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Virtualization Station</a:t>
            </a:r>
            <a:endParaRPr lang="en-US" altLang="zh-TW" sz="4800" b="1">
              <a:solidFill>
                <a:srgbClr val="002060"/>
              </a:solidFill>
              <a:latin typeface="微軟正黑體"/>
              <a:ea typeface="微軟正黑體"/>
              <a:cs typeface="Arial"/>
            </a:endParaRPr>
          </a:p>
          <a:p>
            <a:pPr marL="900113"/>
            <a:r>
              <a:rPr lang="en-US" altLang="zh-TW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VM</a:t>
            </a:r>
            <a:r>
              <a:rPr lang="en-US" altLang="zh-TW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複製搭配 </a:t>
            </a:r>
            <a:r>
              <a:rPr lang="zh-TW" altLang="en-US" sz="4800" b="1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MOM </a:t>
            </a:r>
            <a:r>
              <a:rPr lang="zh-TW" altLang="en-US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實做</a:t>
            </a:r>
            <a:endParaRPr lang="en-US" altLang="zh-TW" sz="48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900113"/>
            <a:endParaRPr lang="zh-TW" altLang="zh-TW" sz="48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0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E9DFB-BEA0-4987-BE23-61750A52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Autofit/>
          </a:bodyPr>
          <a:lstStyle/>
          <a:p>
            <a:r>
              <a:rPr lang="zh-CN" altLang="en-US" sz="4000">
                <a:latin typeface="微軟正黑體"/>
                <a:ea typeface="微軟正黑體"/>
              </a:rPr>
              <a:t>您是否曾經遇過開兩個虛擬機</a:t>
            </a:r>
            <a:r>
              <a:rPr lang="zh-TW" altLang="en-US" sz="4000">
                <a:latin typeface="微軟正黑體"/>
                <a:ea typeface="微軟正黑體"/>
              </a:rPr>
              <a:t>，</a:t>
            </a:r>
            <a:br>
              <a:rPr lang="en-US" altLang="zh-TW" sz="4000">
                <a:latin typeface="微軟正黑體"/>
                <a:ea typeface="微軟正黑體"/>
              </a:rPr>
            </a:br>
            <a:r>
              <a:rPr lang="zh-CN" altLang="en-US" sz="4000">
                <a:latin typeface="微軟正黑體"/>
                <a:ea typeface="微軟正黑體"/>
              </a:rPr>
              <a:t>主機的記憶體就佔滿?</a:t>
            </a:r>
            <a:endParaRPr lang="zh-CN" altLang="en-US" sz="4000"/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9990A283-E855-49DE-B5FD-17D6A3384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/>
          <a:stretch/>
        </p:blipFill>
        <p:spPr>
          <a:xfrm>
            <a:off x="0" y="1527947"/>
            <a:ext cx="12192000" cy="516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E869445-D46F-45C8-B460-F345E1BC849C}"/>
              </a:ext>
            </a:extLst>
          </p:cNvPr>
          <p:cNvSpPr/>
          <p:nvPr/>
        </p:nvSpPr>
        <p:spPr>
          <a:xfrm>
            <a:off x="1985211" y="2766336"/>
            <a:ext cx="4367463" cy="1046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5751A6-6AF0-4850-BAED-662AF0805B21}"/>
              </a:ext>
            </a:extLst>
          </p:cNvPr>
          <p:cNvSpPr/>
          <p:nvPr/>
        </p:nvSpPr>
        <p:spPr>
          <a:xfrm>
            <a:off x="5402179" y="3813081"/>
            <a:ext cx="950495" cy="1599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27F344-30CF-44EB-9CB8-BA84F49E07CD}"/>
              </a:ext>
            </a:extLst>
          </p:cNvPr>
          <p:cNvSpPr/>
          <p:nvPr/>
        </p:nvSpPr>
        <p:spPr>
          <a:xfrm>
            <a:off x="8145378" y="5047065"/>
            <a:ext cx="2522621" cy="984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72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94201C4-4035-4144-A53A-7770F60E0D21}"/>
              </a:ext>
            </a:extLst>
          </p:cNvPr>
          <p:cNvSpPr txBox="1"/>
          <p:nvPr/>
        </p:nvSpPr>
        <p:spPr>
          <a:xfrm>
            <a:off x="554998" y="6230571"/>
            <a:ext cx="601424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18400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64DF-55A6-4C67-B9D6-DDDBA1C0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400">
                <a:latin typeface="微軟正黑體"/>
                <a:ea typeface="微軟正黑體"/>
              </a:rPr>
              <a:t>記憶體不足影響系統運行</a:t>
            </a:r>
            <a:endParaRPr lang="ja-JP" altLang="en-US" sz="440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E120041-3000-444C-ABFC-0B081736C143}"/>
              </a:ext>
            </a:extLst>
          </p:cNvPr>
          <p:cNvSpPr/>
          <p:nvPr/>
        </p:nvSpPr>
        <p:spPr>
          <a:xfrm>
            <a:off x="1009935" y="2716226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添購記憶體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C69B08A-4930-41A9-9AEA-40DF962DFBCA}"/>
              </a:ext>
            </a:extLst>
          </p:cNvPr>
          <p:cNvSpPr/>
          <p:nvPr/>
        </p:nvSpPr>
        <p:spPr>
          <a:xfrm>
            <a:off x="1009935" y="3448769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添購新設備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0C8E385-547E-4730-98BD-0A3B552E80B4}"/>
              </a:ext>
            </a:extLst>
          </p:cNvPr>
          <p:cNvSpPr/>
          <p:nvPr/>
        </p:nvSpPr>
        <p:spPr>
          <a:xfrm>
            <a:off x="1009935" y="4176513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添購多台設備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D3EBEB-7ADF-49F4-8DD3-D2C0C4009F45}"/>
              </a:ext>
            </a:extLst>
          </p:cNvPr>
          <p:cNvSpPr/>
          <p:nvPr/>
        </p:nvSpPr>
        <p:spPr>
          <a:xfrm>
            <a:off x="7200037" y="2716226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記憶體不足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A324E4A-EDB3-4EBC-825A-DE1B3FB678EC}"/>
              </a:ext>
            </a:extLst>
          </p:cNvPr>
          <p:cNvSpPr/>
          <p:nvPr/>
        </p:nvSpPr>
        <p:spPr>
          <a:xfrm>
            <a:off x="7200037" y="3448769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記憶體無法擴充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63A0FC1A-4C0D-4C4C-86E4-934557842F80}"/>
              </a:ext>
            </a:extLst>
          </p:cNvPr>
          <p:cNvSpPr/>
          <p:nvPr/>
        </p:nvSpPr>
        <p:spPr>
          <a:xfrm>
            <a:off x="7200037" y="4176513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系統跑太慢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25F2FF97-876E-444C-ACEB-A1B644086020}"/>
              </a:ext>
            </a:extLst>
          </p:cNvPr>
          <p:cNvSpPr/>
          <p:nvPr/>
        </p:nvSpPr>
        <p:spPr>
          <a:xfrm>
            <a:off x="7200037" y="4898644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臨時需要開多台虛擬機</a:t>
            </a:r>
          </a:p>
        </p:txBody>
      </p:sp>
    </p:spTree>
    <p:extLst>
      <p:ext uri="{BB962C8B-B14F-4D97-AF65-F5344CB8AC3E}">
        <p14:creationId xmlns:p14="http://schemas.microsoft.com/office/powerpoint/2010/main" val="383058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9844-E6F2-4B9B-8401-5A055797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rmAutofit/>
          </a:bodyPr>
          <a:lstStyle/>
          <a:p>
            <a:r>
              <a:rPr lang="ja-JP" altLang="en-US">
                <a:latin typeface="Microsoft JhengHei"/>
                <a:ea typeface="Microsoft JhengHei"/>
              </a:rPr>
              <a:t>運行多個虛擬機實際狀況</a:t>
            </a:r>
            <a:endParaRPr lang="en-US" b="0">
              <a:latin typeface="微軟正黑體"/>
              <a:ea typeface="微軟正黑體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82808ED-B353-458B-9DF8-4507B80403B8}"/>
              </a:ext>
            </a:extLst>
          </p:cNvPr>
          <p:cNvSpPr/>
          <p:nvPr/>
        </p:nvSpPr>
        <p:spPr>
          <a:xfrm>
            <a:off x="320070" y="315791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18C3BC0-FAED-4906-8DC0-89D5FDB3F0F6}"/>
              </a:ext>
            </a:extLst>
          </p:cNvPr>
          <p:cNvSpPr/>
          <p:nvPr/>
        </p:nvSpPr>
        <p:spPr>
          <a:xfrm>
            <a:off x="2133144" y="315791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07A746E-9F03-402A-B7A5-B2976492CDE6}"/>
              </a:ext>
            </a:extLst>
          </p:cNvPr>
          <p:cNvSpPr/>
          <p:nvPr/>
        </p:nvSpPr>
        <p:spPr>
          <a:xfrm>
            <a:off x="3946218" y="315791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CBE19B2-8C76-400B-8D38-E426A64211A3}"/>
              </a:ext>
            </a:extLst>
          </p:cNvPr>
          <p:cNvSpPr/>
          <p:nvPr/>
        </p:nvSpPr>
        <p:spPr>
          <a:xfrm>
            <a:off x="320070" y="363988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Filesystem</a:t>
            </a:r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CFE5A51-9A91-49A0-93B6-E92A5F420552}"/>
              </a:ext>
            </a:extLst>
          </p:cNvPr>
          <p:cNvSpPr/>
          <p:nvPr/>
        </p:nvSpPr>
        <p:spPr>
          <a:xfrm>
            <a:off x="2133144" y="363988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Filesystem</a:t>
            </a:r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728C78C-2AC8-41D1-A967-A91E84ECC475}"/>
              </a:ext>
            </a:extLst>
          </p:cNvPr>
          <p:cNvSpPr/>
          <p:nvPr/>
        </p:nvSpPr>
        <p:spPr>
          <a:xfrm>
            <a:off x="3946218" y="363988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Filesystem</a:t>
            </a:r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95065FF-7D83-4B12-879E-374767109CC2}"/>
              </a:ext>
            </a:extLst>
          </p:cNvPr>
          <p:cNvSpPr/>
          <p:nvPr/>
        </p:nvSpPr>
        <p:spPr>
          <a:xfrm>
            <a:off x="320070" y="412163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19A234-F585-4172-899E-EFD27DCFE9FA}"/>
              </a:ext>
            </a:extLst>
          </p:cNvPr>
          <p:cNvSpPr/>
          <p:nvPr/>
        </p:nvSpPr>
        <p:spPr>
          <a:xfrm>
            <a:off x="2133144" y="412163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0E276AE-D911-4695-86CE-9F035D6B45FE}"/>
              </a:ext>
            </a:extLst>
          </p:cNvPr>
          <p:cNvSpPr/>
          <p:nvPr/>
        </p:nvSpPr>
        <p:spPr>
          <a:xfrm>
            <a:off x="3946218" y="412163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0C7D16A-550A-4C6E-AA2B-F249EA979573}"/>
              </a:ext>
            </a:extLst>
          </p:cNvPr>
          <p:cNvSpPr/>
          <p:nvPr/>
        </p:nvSpPr>
        <p:spPr>
          <a:xfrm>
            <a:off x="203100" y="2421660"/>
            <a:ext cx="5554638" cy="2169511"/>
          </a:xfrm>
          <a:prstGeom prst="rect">
            <a:avLst/>
          </a:prstGeom>
          <a:ln w="50800">
            <a:gradFill>
              <a:gsLst>
                <a:gs pos="0">
                  <a:srgbClr val="00B0F0"/>
                </a:gs>
                <a:gs pos="100000">
                  <a:srgbClr val="7030A0"/>
                </a:gs>
              </a:gsLst>
              <a:lin ang="5400000" scaled="0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124AF69-BF54-4E43-B3AF-D943C10E6B32}"/>
              </a:ext>
            </a:extLst>
          </p:cNvPr>
          <p:cNvSpPr/>
          <p:nvPr/>
        </p:nvSpPr>
        <p:spPr>
          <a:xfrm>
            <a:off x="320070" y="4690569"/>
            <a:ext cx="5296414" cy="386015"/>
          </a:xfrm>
          <a:prstGeom prst="rect">
            <a:avLst/>
          </a:prstGeom>
          <a:solidFill>
            <a:srgbClr val="5F2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Virtualization Station</a:t>
            </a:r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D6844B7-E199-439B-8C13-698A3AB03F2E}"/>
              </a:ext>
            </a:extLst>
          </p:cNvPr>
          <p:cNvSpPr/>
          <p:nvPr/>
        </p:nvSpPr>
        <p:spPr>
          <a:xfrm>
            <a:off x="320070" y="5175180"/>
            <a:ext cx="5296414" cy="386015"/>
          </a:xfrm>
          <a:prstGeom prst="rect">
            <a:avLst/>
          </a:prstGeom>
          <a:solidFill>
            <a:srgbClr val="ED8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Host OS</a:t>
            </a:r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DA83E03-E4C8-43E7-92D5-38EAC7C2073B}"/>
              </a:ext>
            </a:extLst>
          </p:cNvPr>
          <p:cNvSpPr/>
          <p:nvPr/>
        </p:nvSpPr>
        <p:spPr>
          <a:xfrm>
            <a:off x="320070" y="5666221"/>
            <a:ext cx="5296414" cy="386015"/>
          </a:xfrm>
          <a:prstGeom prst="rect">
            <a:avLst/>
          </a:prstGeom>
          <a:solidFill>
            <a:srgbClr val="36A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Hardware</a:t>
            </a:r>
            <a:endParaRPr lang="zh-TW" altLang="en-US"/>
          </a:p>
        </p:txBody>
      </p:sp>
      <p:pic>
        <p:nvPicPr>
          <p:cNvPr id="41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595452E6-3A16-46AA-8487-01E128B80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95" y="2544223"/>
            <a:ext cx="1197191" cy="528421"/>
          </a:xfrm>
          <a:prstGeom prst="rect">
            <a:avLst/>
          </a:prstGeom>
        </p:spPr>
      </p:pic>
      <p:pic>
        <p:nvPicPr>
          <p:cNvPr id="45" name="Picture 2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634382A-5210-468C-922A-04FB4C623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07" y="4135007"/>
            <a:ext cx="5786627" cy="252542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E30AA34-2279-473D-9FD0-308AC0803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8" y="1543825"/>
            <a:ext cx="775281" cy="775281"/>
          </a:xfrm>
          <a:prstGeom prst="rect">
            <a:avLst/>
          </a:prstGeom>
        </p:spPr>
      </p:pic>
      <p:pic>
        <p:nvPicPr>
          <p:cNvPr id="49" name="圖片 48" descr="一張含有 食物, 房間 的圖片&#10;&#10;自動產生的描述">
            <a:extLst>
              <a:ext uri="{FF2B5EF4-FFF2-40B4-BE49-F238E27FC236}">
                <a16:creationId xmlns:a16="http://schemas.microsoft.com/office/drawing/2014/main" id="{D30FDE2E-7FF9-419D-A416-8BA86338A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51" y="1564034"/>
            <a:ext cx="919397" cy="734862"/>
          </a:xfrm>
          <a:prstGeom prst="rect">
            <a:avLst/>
          </a:prstGeom>
        </p:spPr>
      </p:pic>
      <p:pic>
        <p:nvPicPr>
          <p:cNvPr id="51" name="圖片 50" descr="一張含有 畫畫 的圖片&#10;&#10;自動產生的描述">
            <a:extLst>
              <a:ext uri="{FF2B5EF4-FFF2-40B4-BE49-F238E27FC236}">
                <a16:creationId xmlns:a16="http://schemas.microsoft.com/office/drawing/2014/main" id="{AC3219E3-A6BE-4BFE-989A-0D3BDDE99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09" y="1471767"/>
            <a:ext cx="919397" cy="919397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93E7735D-D66A-4F9B-988E-30E9F7A10CC6}"/>
              </a:ext>
            </a:extLst>
          </p:cNvPr>
          <p:cNvSpPr/>
          <p:nvPr/>
        </p:nvSpPr>
        <p:spPr>
          <a:xfrm>
            <a:off x="7876200" y="233153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7C5EE10C-DBF8-4425-A205-B0C19BBE7F9A}"/>
              </a:ext>
            </a:extLst>
          </p:cNvPr>
          <p:cNvSpPr/>
          <p:nvPr/>
        </p:nvSpPr>
        <p:spPr>
          <a:xfrm>
            <a:off x="7876200" y="281350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Filesystem</a:t>
            </a:r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CE8137F-049D-4B15-B612-DB172B171F38}"/>
              </a:ext>
            </a:extLst>
          </p:cNvPr>
          <p:cNvSpPr/>
          <p:nvPr/>
        </p:nvSpPr>
        <p:spPr>
          <a:xfrm>
            <a:off x="7876200" y="329525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pic>
        <p:nvPicPr>
          <p:cNvPr id="56" name="圖片 55" descr="一張含有 螢幕擷取畫面, 搖擺, 選手, 球 的圖片&#10;&#10;自動產生的描述">
            <a:extLst>
              <a:ext uri="{FF2B5EF4-FFF2-40B4-BE49-F238E27FC236}">
                <a16:creationId xmlns:a16="http://schemas.microsoft.com/office/drawing/2014/main" id="{6CD0AA64-229D-4A44-AB01-CA9D9EBE0C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41791" r="22142" b="34528"/>
          <a:stretch/>
        </p:blipFill>
        <p:spPr>
          <a:xfrm>
            <a:off x="7874428" y="1803386"/>
            <a:ext cx="1670266" cy="423207"/>
          </a:xfrm>
          <a:prstGeom prst="rect">
            <a:avLst/>
          </a:prstGeom>
        </p:spPr>
      </p:pic>
      <p:pic>
        <p:nvPicPr>
          <p:cNvPr id="57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524279F2-F32B-4256-B3E4-D984A487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823" y="2544223"/>
            <a:ext cx="1197191" cy="528421"/>
          </a:xfrm>
          <a:prstGeom prst="rect">
            <a:avLst/>
          </a:prstGeom>
        </p:spPr>
      </p:pic>
      <p:pic>
        <p:nvPicPr>
          <p:cNvPr id="58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9DA8B25D-371A-4D57-9BC8-26EF62F05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1" y="2544223"/>
            <a:ext cx="1197191" cy="528421"/>
          </a:xfrm>
          <a:prstGeom prst="rect">
            <a:avLst/>
          </a:prstGeom>
        </p:spPr>
      </p:pic>
      <p:pic>
        <p:nvPicPr>
          <p:cNvPr id="59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4FEB38DF-9C90-49AD-9209-62B58807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95" y="6163102"/>
            <a:ext cx="1197191" cy="528421"/>
          </a:xfrm>
          <a:prstGeom prst="rect">
            <a:avLst/>
          </a:prstGeom>
        </p:spPr>
      </p:pic>
      <p:pic>
        <p:nvPicPr>
          <p:cNvPr id="60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B07CD4B0-6F2B-4BB6-BD10-EFFD1D4B2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823" y="6163102"/>
            <a:ext cx="1197191" cy="528421"/>
          </a:xfrm>
          <a:prstGeom prst="rect">
            <a:avLst/>
          </a:prstGeom>
        </p:spPr>
      </p:pic>
      <p:pic>
        <p:nvPicPr>
          <p:cNvPr id="61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51E93A00-3849-43AE-9011-A166AFE81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1" y="6163102"/>
            <a:ext cx="1197191" cy="528421"/>
          </a:xfrm>
          <a:prstGeom prst="rect">
            <a:avLst/>
          </a:prstGeom>
        </p:spPr>
      </p:pic>
      <p:pic>
        <p:nvPicPr>
          <p:cNvPr id="62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D178A9BD-4A2C-4E54-AB4C-5CBF324C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946" y="3778707"/>
            <a:ext cx="1197191" cy="528421"/>
          </a:xfrm>
          <a:prstGeom prst="rect">
            <a:avLst/>
          </a:prstGeom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D3E1067B-EB19-49E5-9BEF-C69EA05E85CD}"/>
              </a:ext>
            </a:extLst>
          </p:cNvPr>
          <p:cNvSpPr/>
          <p:nvPr/>
        </p:nvSpPr>
        <p:spPr>
          <a:xfrm>
            <a:off x="10101611" y="233153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7857B04-7C28-4301-B46B-4A45643AD166}"/>
              </a:ext>
            </a:extLst>
          </p:cNvPr>
          <p:cNvSpPr/>
          <p:nvPr/>
        </p:nvSpPr>
        <p:spPr>
          <a:xfrm>
            <a:off x="10101611" y="281350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Filesystem</a:t>
            </a:r>
            <a:endParaRPr lang="zh-TW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64243E4-0709-4627-8ED6-E0D067A4DAF5}"/>
              </a:ext>
            </a:extLst>
          </p:cNvPr>
          <p:cNvSpPr/>
          <p:nvPr/>
        </p:nvSpPr>
        <p:spPr>
          <a:xfrm>
            <a:off x="10101611" y="329525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pic>
        <p:nvPicPr>
          <p:cNvPr id="67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1D1B9F01-A047-441B-B71D-CCBD0B005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148" y="3776840"/>
            <a:ext cx="1197191" cy="528421"/>
          </a:xfrm>
          <a:prstGeom prst="rect">
            <a:avLst/>
          </a:prstGeom>
        </p:spPr>
      </p:pic>
      <p:pic>
        <p:nvPicPr>
          <p:cNvPr id="69" name="圖片 68" descr="一張含有 畫畫, 花 的圖片&#10;&#10;自動產生的描述">
            <a:extLst>
              <a:ext uri="{FF2B5EF4-FFF2-40B4-BE49-F238E27FC236}">
                <a16:creationId xmlns:a16="http://schemas.microsoft.com/office/drawing/2014/main" id="{CC1C1120-D52E-480B-AB01-6FD39ED04A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37002" r="12680" b="29383"/>
          <a:stretch/>
        </p:blipFill>
        <p:spPr>
          <a:xfrm>
            <a:off x="10101611" y="1802721"/>
            <a:ext cx="1670266" cy="432756"/>
          </a:xfrm>
          <a:prstGeom prst="rect">
            <a:avLst/>
          </a:prstGeom>
        </p:spPr>
      </p:pic>
      <p:sp>
        <p:nvSpPr>
          <p:cNvPr id="70" name="橢圓 69">
            <a:extLst>
              <a:ext uri="{FF2B5EF4-FFF2-40B4-BE49-F238E27FC236}">
                <a16:creationId xmlns:a16="http://schemas.microsoft.com/office/drawing/2014/main" id="{2830A841-A809-4221-89E6-84729523F99E}"/>
              </a:ext>
            </a:extLst>
          </p:cNvPr>
          <p:cNvSpPr/>
          <p:nvPr/>
        </p:nvSpPr>
        <p:spPr>
          <a:xfrm>
            <a:off x="6312883" y="2853450"/>
            <a:ext cx="642748" cy="6427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TW" alt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4F4C4FBF-ADED-47A7-A5B2-389EEEA0F126}"/>
              </a:ext>
            </a:extLst>
          </p:cNvPr>
          <p:cNvSpPr txBox="1"/>
          <p:nvPr/>
        </p:nvSpPr>
        <p:spPr>
          <a:xfrm>
            <a:off x="5994044" y="2796873"/>
            <a:ext cx="612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TW" altLang="en-US" sz="4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BB51CBC8-88DC-4538-98C6-BFD738EE9C07}"/>
              </a:ext>
            </a:extLst>
          </p:cNvPr>
          <p:cNvCxnSpPr>
            <a:cxnSpLocks/>
            <a:stCxn id="69" idx="0"/>
            <a:endCxn id="70" idx="0"/>
          </p:cNvCxnSpPr>
          <p:nvPr/>
        </p:nvCxnSpPr>
        <p:spPr>
          <a:xfrm rot="16200000" flipH="1" flipV="1">
            <a:off x="8260136" y="176841"/>
            <a:ext cx="1050729" cy="4302487"/>
          </a:xfrm>
          <a:prstGeom prst="bentConnector3">
            <a:avLst>
              <a:gd name="adj1" fmla="val -21756"/>
            </a:avLst>
          </a:prstGeom>
          <a:ln w="82550">
            <a:gradFill>
              <a:gsLst>
                <a:gs pos="0">
                  <a:srgbClr val="00B0F0">
                    <a:alpha val="2000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0F4CF28-335E-43F7-ACB0-F90D09DEECFC}"/>
              </a:ext>
            </a:extLst>
          </p:cNvPr>
          <p:cNvCxnSpPr>
            <a:cxnSpLocks/>
            <a:stCxn id="56" idx="1"/>
            <a:endCxn id="70" idx="6"/>
          </p:cNvCxnSpPr>
          <p:nvPr/>
        </p:nvCxnSpPr>
        <p:spPr>
          <a:xfrm rot="10800000" flipV="1">
            <a:off x="6955632" y="2014990"/>
            <a:ext cx="918797" cy="1159834"/>
          </a:xfrm>
          <a:prstGeom prst="bentConnector3">
            <a:avLst>
              <a:gd name="adj1" fmla="val 50000"/>
            </a:avLst>
          </a:prstGeom>
          <a:ln w="82550">
            <a:gradFill>
              <a:gsLst>
                <a:gs pos="0">
                  <a:srgbClr val="00B0F0">
                    <a:alpha val="2000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D5D24D6-47F3-4CA0-B341-AD04AAB7D50A}"/>
              </a:ext>
            </a:extLst>
          </p:cNvPr>
          <p:cNvSpPr/>
          <p:nvPr/>
        </p:nvSpPr>
        <p:spPr>
          <a:xfrm>
            <a:off x="180454" y="2581882"/>
            <a:ext cx="5199253" cy="4134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46293BE-197E-406F-BF8A-65FE85BA06EF}"/>
              </a:ext>
            </a:extLst>
          </p:cNvPr>
          <p:cNvSpPr/>
          <p:nvPr/>
        </p:nvSpPr>
        <p:spPr>
          <a:xfrm>
            <a:off x="302600" y="3793452"/>
            <a:ext cx="4954959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D02D63-D6C3-4626-8822-3D657357CCE8}"/>
              </a:ext>
            </a:extLst>
          </p:cNvPr>
          <p:cNvSpPr/>
          <p:nvPr/>
        </p:nvSpPr>
        <p:spPr>
          <a:xfrm>
            <a:off x="787109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0BC85-22B2-4B89-9078-A0CFE423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54" y="1"/>
            <a:ext cx="12011546" cy="1287378"/>
          </a:xfrm>
        </p:spPr>
        <p:txBody>
          <a:bodyPr>
            <a:noAutofit/>
          </a:bodyPr>
          <a:lstStyle/>
          <a:p>
            <a:pPr algn="l"/>
            <a:r>
              <a:rPr lang="ja-JP" sz="4300">
                <a:latin typeface="Microsoft JhengHei"/>
                <a:ea typeface="Microsoft JhengHei"/>
              </a:rPr>
              <a:t>有什麼方法可以解決</a:t>
            </a:r>
            <a:r>
              <a:rPr lang="ja-JP" altLang="en-US" sz="4300">
                <a:latin typeface="Microsoft JhengHei"/>
                <a:ea typeface="Microsoft JhengHei"/>
              </a:rPr>
              <a:t>整機</a:t>
            </a:r>
            <a:r>
              <a:rPr lang="ja-JP" sz="4300">
                <a:latin typeface="Microsoft JhengHei"/>
                <a:ea typeface="Microsoft JhengHei"/>
              </a:rPr>
              <a:t>記憶體不足的問題</a:t>
            </a:r>
            <a:r>
              <a:rPr lang="en-US" altLang="ja-JP" sz="4300">
                <a:latin typeface="Microsoft JhengHei"/>
                <a:ea typeface="Microsoft JhengHei"/>
              </a:rPr>
              <a:t>?</a:t>
            </a:r>
            <a:endParaRPr lang="en-US" altLang="ja-JP" sz="43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EBB05F-5FD0-4984-8828-0CB2E1D46045}"/>
              </a:ext>
            </a:extLst>
          </p:cNvPr>
          <p:cNvSpPr/>
          <p:nvPr/>
        </p:nvSpPr>
        <p:spPr>
          <a:xfrm>
            <a:off x="5606310" y="2581882"/>
            <a:ext cx="6405236" cy="4134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61B87B-894D-45BB-8932-610678FD805B}"/>
              </a:ext>
            </a:extLst>
          </p:cNvPr>
          <p:cNvSpPr txBox="1"/>
          <p:nvPr/>
        </p:nvSpPr>
        <p:spPr>
          <a:xfrm>
            <a:off x="180454" y="1450998"/>
            <a:ext cx="5199253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共用虛擬機的記憶體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(KSM)</a:t>
            </a:r>
            <a:endParaRPr lang="en-US" altLang="ja-JP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ja-JP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</a:t>
            </a:r>
            <a:r>
              <a:rPr 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K</a:t>
            </a:r>
            <a:r>
              <a:rPr lang="en-US" altLang="ja-JP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ernel</a:t>
            </a:r>
            <a:r>
              <a:rPr lang="ja-JP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ja-JP" b="1" dirty="0" err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Samepage</a:t>
            </a:r>
            <a:r>
              <a:rPr lang="ja-JP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ja-JP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Merging)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ja-JP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以減少主機系統使用量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55FDD84-9822-4318-A87A-89BC842C0D65}"/>
              </a:ext>
            </a:extLst>
          </p:cNvPr>
          <p:cNvSpPr txBox="1"/>
          <p:nvPr/>
        </p:nvSpPr>
        <p:spPr>
          <a:xfrm>
            <a:off x="5606310" y="1604886"/>
            <a:ext cx="64052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各個虛擬機</a:t>
            </a:r>
            <a:endParaRPr lang="en-US" altLang="ja-JP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ja-JP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  <a:r>
              <a:rPr lang="ja-JP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ja-JP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ja-JP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動態分</a:t>
            </a:r>
            <a:r>
              <a:rPr lang="ja-JP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ja-JP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Memory</a:t>
            </a:r>
            <a:r>
              <a:rPr lang="ja-JP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ja-JP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Ballooning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ja-JP" altLang="zh-TW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4D2DC92-CF57-4106-8C45-E32668E78237}"/>
              </a:ext>
            </a:extLst>
          </p:cNvPr>
          <p:cNvSpPr/>
          <p:nvPr/>
        </p:nvSpPr>
        <p:spPr>
          <a:xfrm>
            <a:off x="609375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72F6658-D633-4B19-BBB7-3C746482BB90}"/>
              </a:ext>
            </a:extLst>
          </p:cNvPr>
          <p:cNvSpPr/>
          <p:nvPr/>
        </p:nvSpPr>
        <p:spPr>
          <a:xfrm>
            <a:off x="382772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6435D35-1438-4275-8248-4F64697C1594}"/>
              </a:ext>
            </a:extLst>
          </p:cNvPr>
          <p:cNvSpPr/>
          <p:nvPr/>
        </p:nvSpPr>
        <p:spPr>
          <a:xfrm>
            <a:off x="2069262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9CFCAA2-DB0B-4068-8C46-FEAA1C2F7BA6}"/>
              </a:ext>
            </a:extLst>
          </p:cNvPr>
          <p:cNvSpPr txBox="1"/>
          <p:nvPr/>
        </p:nvSpPr>
        <p:spPr>
          <a:xfrm>
            <a:off x="1684193" y="3424119"/>
            <a:ext cx="4146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3758856-4003-4BAD-816C-6B9F74817B63}"/>
              </a:ext>
            </a:extLst>
          </p:cNvPr>
          <p:cNvSpPr/>
          <p:nvPr/>
        </p:nvSpPr>
        <p:spPr>
          <a:xfrm>
            <a:off x="3237626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RedHat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280D81E-3400-4A2E-86E4-684122DA39EA}"/>
              </a:ext>
            </a:extLst>
          </p:cNvPr>
          <p:cNvSpPr/>
          <p:nvPr/>
        </p:nvSpPr>
        <p:spPr>
          <a:xfrm>
            <a:off x="4247592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D8F4434-1A7B-4CC9-91B9-C25CB9E6D057}"/>
              </a:ext>
            </a:extLst>
          </p:cNvPr>
          <p:cNvSpPr/>
          <p:nvPr/>
        </p:nvSpPr>
        <p:spPr>
          <a:xfrm>
            <a:off x="398721" y="4477971"/>
            <a:ext cx="4762971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5E5CA69-ADDA-408F-85FC-F0D3B44426DF}"/>
              </a:ext>
            </a:extLst>
          </p:cNvPr>
          <p:cNvSpPr txBox="1"/>
          <p:nvPr/>
        </p:nvSpPr>
        <p:spPr>
          <a:xfrm>
            <a:off x="302600" y="6138773"/>
            <a:ext cx="495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7B7349-D802-4F4E-AC53-9097D92EFE2A}"/>
              </a:ext>
            </a:extLst>
          </p:cNvPr>
          <p:cNvSpPr txBox="1"/>
          <p:nvPr/>
        </p:nvSpPr>
        <p:spPr>
          <a:xfrm>
            <a:off x="302600" y="5654692"/>
            <a:ext cx="495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47308D0-71A7-4173-B270-792A988D2FDB}"/>
              </a:ext>
            </a:extLst>
          </p:cNvPr>
          <p:cNvSpPr/>
          <p:nvPr/>
        </p:nvSpPr>
        <p:spPr>
          <a:xfrm>
            <a:off x="745029" y="4675204"/>
            <a:ext cx="360757" cy="6007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303957A-3FC2-4FBF-ADED-4DACEB26F882}"/>
              </a:ext>
            </a:extLst>
          </p:cNvPr>
          <p:cNvSpPr/>
          <p:nvPr/>
        </p:nvSpPr>
        <p:spPr>
          <a:xfrm>
            <a:off x="1227932" y="4675204"/>
            <a:ext cx="882203" cy="6007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(RO)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84E4545-CA29-4C7D-A665-3F59BBDAC01C}"/>
              </a:ext>
            </a:extLst>
          </p:cNvPr>
          <p:cNvSpPr/>
          <p:nvPr/>
        </p:nvSpPr>
        <p:spPr>
          <a:xfrm>
            <a:off x="2232281" y="4675204"/>
            <a:ext cx="360757" cy="6007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3546DB4-891C-4110-9345-C05BE70AAACE}"/>
              </a:ext>
            </a:extLst>
          </p:cNvPr>
          <p:cNvSpPr/>
          <p:nvPr/>
        </p:nvSpPr>
        <p:spPr>
          <a:xfrm>
            <a:off x="2964654" y="4675204"/>
            <a:ext cx="882203" cy="6007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9333819-718D-40B0-AE1D-4BE4BF1D1ACA}"/>
              </a:ext>
            </a:extLst>
          </p:cNvPr>
          <p:cNvSpPr/>
          <p:nvPr/>
        </p:nvSpPr>
        <p:spPr>
          <a:xfrm>
            <a:off x="3974620" y="4675204"/>
            <a:ext cx="882203" cy="6007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EBA17611-853D-4556-8CD6-C6F38DC85631}"/>
              </a:ext>
            </a:extLst>
          </p:cNvPr>
          <p:cNvCxnSpPr>
            <a:cxnSpLocks/>
            <a:stCxn id="15" idx="2"/>
            <a:endCxn id="26" idx="0"/>
          </p:cNvCxnSpPr>
          <p:nvPr/>
        </p:nvCxnSpPr>
        <p:spPr>
          <a:xfrm>
            <a:off x="839822" y="3957287"/>
            <a:ext cx="85586" cy="717917"/>
          </a:xfrm>
          <a:prstGeom prst="straightConnector1">
            <a:avLst/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471222A1-332D-4469-8333-46B7123093D8}"/>
              </a:ext>
            </a:extLst>
          </p:cNvPr>
          <p:cNvCxnSpPr>
            <a:cxnSpLocks/>
          </p:cNvCxnSpPr>
          <p:nvPr/>
        </p:nvCxnSpPr>
        <p:spPr>
          <a:xfrm>
            <a:off x="1066293" y="3972500"/>
            <a:ext cx="316165" cy="69635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0827ADC0-2447-4B69-BC98-2E18EA0AA6AF}"/>
              </a:ext>
            </a:extLst>
          </p:cNvPr>
          <p:cNvCxnSpPr>
            <a:cxnSpLocks/>
          </p:cNvCxnSpPr>
          <p:nvPr/>
        </p:nvCxnSpPr>
        <p:spPr>
          <a:xfrm>
            <a:off x="1399905" y="3957287"/>
            <a:ext cx="112861" cy="703999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C89BFE74-42A1-403D-8FAE-8B8A787632B6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1608887" y="4016013"/>
            <a:ext cx="60147" cy="65919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2DC26390-B524-4258-8833-2468558AF6B1}"/>
              </a:ext>
            </a:extLst>
          </p:cNvPr>
          <p:cNvCxnSpPr>
            <a:cxnSpLocks/>
          </p:cNvCxnSpPr>
          <p:nvPr/>
        </p:nvCxnSpPr>
        <p:spPr>
          <a:xfrm flipH="1">
            <a:off x="1951323" y="3965629"/>
            <a:ext cx="452931" cy="68605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1152D6B6-F741-474A-9B38-097614D70A30}"/>
              </a:ext>
            </a:extLst>
          </p:cNvPr>
          <p:cNvCxnSpPr>
            <a:cxnSpLocks/>
            <a:stCxn id="18" idx="2"/>
            <a:endCxn id="30" idx="0"/>
          </p:cNvCxnSpPr>
          <p:nvPr/>
        </p:nvCxnSpPr>
        <p:spPr>
          <a:xfrm flipH="1">
            <a:off x="2412660" y="3957287"/>
            <a:ext cx="113652" cy="717917"/>
          </a:xfrm>
          <a:prstGeom prst="straightConnector1">
            <a:avLst/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1DFEE010-C6A0-4CFE-9659-7E24A69C2437}"/>
              </a:ext>
            </a:extLst>
          </p:cNvPr>
          <p:cNvCxnSpPr>
            <a:cxnSpLocks/>
            <a:stCxn id="21" idx="2"/>
            <a:endCxn id="31" idx="0"/>
          </p:cNvCxnSpPr>
          <p:nvPr/>
        </p:nvCxnSpPr>
        <p:spPr>
          <a:xfrm flipH="1">
            <a:off x="3405756" y="3957287"/>
            <a:ext cx="288920" cy="71791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B6D2D563-74C5-4605-AFBE-D3326EC947BB}"/>
              </a:ext>
            </a:extLst>
          </p:cNvPr>
          <p:cNvCxnSpPr>
            <a:cxnSpLocks/>
            <a:stCxn id="22" idx="2"/>
            <a:endCxn id="32" idx="0"/>
          </p:cNvCxnSpPr>
          <p:nvPr/>
        </p:nvCxnSpPr>
        <p:spPr>
          <a:xfrm flipH="1">
            <a:off x="4415722" y="3957287"/>
            <a:ext cx="288920" cy="71791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弧形 66">
            <a:extLst>
              <a:ext uri="{FF2B5EF4-FFF2-40B4-BE49-F238E27FC236}">
                <a16:creationId xmlns:a16="http://schemas.microsoft.com/office/drawing/2014/main" id="{E44E8ECA-EB89-4769-B91B-F27F530F7F05}"/>
              </a:ext>
            </a:extLst>
          </p:cNvPr>
          <p:cNvCxnSpPr>
            <a:cxnSpLocks/>
            <a:stCxn id="27" idx="2"/>
            <a:endCxn id="26" idx="2"/>
          </p:cNvCxnSpPr>
          <p:nvPr/>
        </p:nvCxnSpPr>
        <p:spPr>
          <a:xfrm rot="5400000">
            <a:off x="1297221" y="4904131"/>
            <a:ext cx="12700" cy="743626"/>
          </a:xfrm>
          <a:prstGeom prst="curvedConnector3">
            <a:avLst>
              <a:gd name="adj1" fmla="val 1800000"/>
            </a:avLst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接點: 弧形 67">
            <a:extLst>
              <a:ext uri="{FF2B5EF4-FFF2-40B4-BE49-F238E27FC236}">
                <a16:creationId xmlns:a16="http://schemas.microsoft.com/office/drawing/2014/main" id="{9F7568F9-5F9D-43D0-9015-FF8EB6D83CF4}"/>
              </a:ext>
            </a:extLst>
          </p:cNvPr>
          <p:cNvCxnSpPr>
            <a:cxnSpLocks/>
            <a:stCxn id="30" idx="2"/>
            <a:endCxn id="27" idx="2"/>
          </p:cNvCxnSpPr>
          <p:nvPr/>
        </p:nvCxnSpPr>
        <p:spPr>
          <a:xfrm rot="5400000">
            <a:off x="2040847" y="4904131"/>
            <a:ext cx="12700" cy="743626"/>
          </a:xfrm>
          <a:prstGeom prst="curvedConnector3">
            <a:avLst>
              <a:gd name="adj1" fmla="val 1800000"/>
            </a:avLst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9460AC42-8A36-41F6-9405-EAE24A4F264C}"/>
              </a:ext>
            </a:extLst>
          </p:cNvPr>
          <p:cNvSpPr txBox="1"/>
          <p:nvPr/>
        </p:nvSpPr>
        <p:spPr>
          <a:xfrm>
            <a:off x="745029" y="5507563"/>
            <a:ext cx="1848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Copy-on-write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F5D8DE99-277E-485B-BA17-F042BF188E04}"/>
              </a:ext>
            </a:extLst>
          </p:cNvPr>
          <p:cNvSpPr txBox="1"/>
          <p:nvPr/>
        </p:nvSpPr>
        <p:spPr>
          <a:xfrm>
            <a:off x="302600" y="2646504"/>
            <a:ext cx="4954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Install from the same ISO or via VM cloning.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左大括弧 73">
            <a:extLst>
              <a:ext uri="{FF2B5EF4-FFF2-40B4-BE49-F238E27FC236}">
                <a16:creationId xmlns:a16="http://schemas.microsoft.com/office/drawing/2014/main" id="{34EC28BA-B967-4E3C-96D7-CBEDCA97AB6A}"/>
              </a:ext>
            </a:extLst>
          </p:cNvPr>
          <p:cNvSpPr/>
          <p:nvPr/>
        </p:nvSpPr>
        <p:spPr>
          <a:xfrm rot="5400000">
            <a:off x="1544768" y="2374135"/>
            <a:ext cx="246440" cy="1716651"/>
          </a:xfrm>
          <a:prstGeom prst="leftBrace">
            <a:avLst>
              <a:gd name="adj1" fmla="val 72296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1A456198-BE6D-4EFB-89BF-EEE39E1E7443}"/>
              </a:ext>
            </a:extLst>
          </p:cNvPr>
          <p:cNvSpPr/>
          <p:nvPr/>
        </p:nvSpPr>
        <p:spPr>
          <a:xfrm>
            <a:off x="5705012" y="3793452"/>
            <a:ext cx="2007230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99538189-75AC-4F16-AE2D-C250E5E6077D}"/>
              </a:ext>
            </a:extLst>
          </p:cNvPr>
          <p:cNvSpPr/>
          <p:nvPr/>
        </p:nvSpPr>
        <p:spPr>
          <a:xfrm>
            <a:off x="9882170" y="3793452"/>
            <a:ext cx="2007230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73DDEAA8-6855-41FF-AB45-0C2B105ACC49}"/>
              </a:ext>
            </a:extLst>
          </p:cNvPr>
          <p:cNvSpPr/>
          <p:nvPr/>
        </p:nvSpPr>
        <p:spPr>
          <a:xfrm>
            <a:off x="7802212" y="3793452"/>
            <a:ext cx="2007230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C5CF163E-77EE-4AA9-9D8B-9EFAD3CC0ADD}"/>
              </a:ext>
            </a:extLst>
          </p:cNvPr>
          <p:cNvSpPr/>
          <p:nvPr/>
        </p:nvSpPr>
        <p:spPr>
          <a:xfrm>
            <a:off x="5813715" y="4477971"/>
            <a:ext cx="1789825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9D5DE648-6FA9-4CA3-A647-389F86BF4E55}"/>
              </a:ext>
            </a:extLst>
          </p:cNvPr>
          <p:cNvSpPr/>
          <p:nvPr/>
        </p:nvSpPr>
        <p:spPr>
          <a:xfrm>
            <a:off x="7910915" y="4477971"/>
            <a:ext cx="1789825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ADB4EA17-ED31-4B69-9A87-1B0EFD83109F}"/>
              </a:ext>
            </a:extLst>
          </p:cNvPr>
          <p:cNvSpPr/>
          <p:nvPr/>
        </p:nvSpPr>
        <p:spPr>
          <a:xfrm>
            <a:off x="9990873" y="4477971"/>
            <a:ext cx="1789825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55FC75B-F546-47D5-BB91-C8F23F8AAAEC}"/>
              </a:ext>
            </a:extLst>
          </p:cNvPr>
          <p:cNvSpPr txBox="1"/>
          <p:nvPr/>
        </p:nvSpPr>
        <p:spPr>
          <a:xfrm>
            <a:off x="5705013" y="6138773"/>
            <a:ext cx="200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DBDB9033-89B8-41D5-8575-D9D93D50AD43}"/>
              </a:ext>
            </a:extLst>
          </p:cNvPr>
          <p:cNvSpPr txBox="1"/>
          <p:nvPr/>
        </p:nvSpPr>
        <p:spPr>
          <a:xfrm>
            <a:off x="7802211" y="6138773"/>
            <a:ext cx="200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C1A7C263-C2CD-4089-81D0-01312056F525}"/>
              </a:ext>
            </a:extLst>
          </p:cNvPr>
          <p:cNvSpPr txBox="1"/>
          <p:nvPr/>
        </p:nvSpPr>
        <p:spPr>
          <a:xfrm>
            <a:off x="9882169" y="6138773"/>
            <a:ext cx="200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9EEBEFB9-6CCF-4A56-86F9-162EAABFD829}"/>
              </a:ext>
            </a:extLst>
          </p:cNvPr>
          <p:cNvSpPr txBox="1"/>
          <p:nvPr/>
        </p:nvSpPr>
        <p:spPr>
          <a:xfrm>
            <a:off x="5813715" y="5504452"/>
            <a:ext cx="178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D2FD5E5E-D773-452A-93F0-F2DB84A4F30F}"/>
              </a:ext>
            </a:extLst>
          </p:cNvPr>
          <p:cNvSpPr txBox="1"/>
          <p:nvPr/>
        </p:nvSpPr>
        <p:spPr>
          <a:xfrm>
            <a:off x="7910913" y="5504452"/>
            <a:ext cx="178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2C65FFB0-AF0A-4D9F-B680-27F68E4090A7}"/>
              </a:ext>
            </a:extLst>
          </p:cNvPr>
          <p:cNvSpPr txBox="1"/>
          <p:nvPr/>
        </p:nvSpPr>
        <p:spPr>
          <a:xfrm>
            <a:off x="9990871" y="5504452"/>
            <a:ext cx="178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13314D93-411E-4D82-AB5E-9DC475E6B6C7}"/>
              </a:ext>
            </a:extLst>
          </p:cNvPr>
          <p:cNvSpPr/>
          <p:nvPr/>
        </p:nvSpPr>
        <p:spPr>
          <a:xfrm>
            <a:off x="5984305" y="4675204"/>
            <a:ext cx="1455372" cy="600740"/>
          </a:xfrm>
          <a:prstGeom prst="rect">
            <a:avLst/>
          </a:prstGeom>
          <a:solidFill>
            <a:schemeClr val="accent6"/>
          </a:solidFill>
          <a:ln>
            <a:solidFill>
              <a:srgbClr val="36AC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43E0B8D1-D6B9-452F-B07A-B81D37466FEB}"/>
              </a:ext>
            </a:extLst>
          </p:cNvPr>
          <p:cNvSpPr/>
          <p:nvPr/>
        </p:nvSpPr>
        <p:spPr>
          <a:xfrm>
            <a:off x="8651308" y="4675204"/>
            <a:ext cx="882203" cy="600740"/>
          </a:xfrm>
          <a:prstGeom prst="rect">
            <a:avLst/>
          </a:prstGeom>
          <a:noFill/>
          <a:ln>
            <a:solidFill>
              <a:srgbClr val="36AC4A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ADF89E4F-B198-4C6E-89BF-B4295912DDC3}"/>
              </a:ext>
            </a:extLst>
          </p:cNvPr>
          <p:cNvSpPr/>
          <p:nvPr/>
        </p:nvSpPr>
        <p:spPr>
          <a:xfrm>
            <a:off x="8078139" y="4675204"/>
            <a:ext cx="882203" cy="600740"/>
          </a:xfrm>
          <a:prstGeom prst="rect">
            <a:avLst/>
          </a:prstGeom>
          <a:solidFill>
            <a:schemeClr val="accent6"/>
          </a:solidFill>
          <a:ln>
            <a:solidFill>
              <a:srgbClr val="36AC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48685EDA-1013-4E22-84C4-581640C48C42}"/>
              </a:ext>
            </a:extLst>
          </p:cNvPr>
          <p:cNvSpPr/>
          <p:nvPr/>
        </p:nvSpPr>
        <p:spPr>
          <a:xfrm>
            <a:off x="10731266" y="4675204"/>
            <a:ext cx="882203" cy="600740"/>
          </a:xfrm>
          <a:prstGeom prst="rect">
            <a:avLst/>
          </a:prstGeom>
          <a:noFill/>
          <a:ln>
            <a:solidFill>
              <a:srgbClr val="36AC4A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EE4354CB-BFEE-4610-88F7-C00D5616645B}"/>
              </a:ext>
            </a:extLst>
          </p:cNvPr>
          <p:cNvSpPr/>
          <p:nvPr/>
        </p:nvSpPr>
        <p:spPr>
          <a:xfrm>
            <a:off x="10158097" y="4675204"/>
            <a:ext cx="1090970" cy="600740"/>
          </a:xfrm>
          <a:prstGeom prst="rect">
            <a:avLst/>
          </a:prstGeom>
          <a:solidFill>
            <a:schemeClr val="accent6"/>
          </a:solidFill>
          <a:ln>
            <a:solidFill>
              <a:srgbClr val="36AC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7ECE1F17-520E-47DD-98E2-22184DBFEC9F}"/>
              </a:ext>
            </a:extLst>
          </p:cNvPr>
          <p:cNvSpPr/>
          <p:nvPr/>
        </p:nvSpPr>
        <p:spPr>
          <a:xfrm>
            <a:off x="5802102" y="3198355"/>
            <a:ext cx="1801438" cy="10435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8DE66AF5-6D18-44BA-9200-95F7DB2F12AC}"/>
              </a:ext>
            </a:extLst>
          </p:cNvPr>
          <p:cNvSpPr txBox="1"/>
          <p:nvPr/>
        </p:nvSpPr>
        <p:spPr>
          <a:xfrm>
            <a:off x="5978605" y="3220833"/>
            <a:ext cx="14610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73F08A8D-134F-4F79-9016-B8CC854EDEA4}"/>
              </a:ext>
            </a:extLst>
          </p:cNvPr>
          <p:cNvSpPr/>
          <p:nvPr/>
        </p:nvSpPr>
        <p:spPr>
          <a:xfrm>
            <a:off x="6070277" y="3543361"/>
            <a:ext cx="1272219" cy="60074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E402675C-2491-4EC5-BF8A-1C76AE0ED226}"/>
              </a:ext>
            </a:extLst>
          </p:cNvPr>
          <p:cNvSpPr/>
          <p:nvPr/>
        </p:nvSpPr>
        <p:spPr>
          <a:xfrm>
            <a:off x="7910913" y="3198355"/>
            <a:ext cx="1789825" cy="10435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75AB6A60-8334-48C1-9229-A268123F4840}"/>
              </a:ext>
            </a:extLst>
          </p:cNvPr>
          <p:cNvSpPr txBox="1"/>
          <p:nvPr/>
        </p:nvSpPr>
        <p:spPr>
          <a:xfrm>
            <a:off x="8087966" y="3220833"/>
            <a:ext cx="14610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C59EF0BF-97CF-4548-83D4-98FE797DC631}"/>
              </a:ext>
            </a:extLst>
          </p:cNvPr>
          <p:cNvSpPr/>
          <p:nvPr/>
        </p:nvSpPr>
        <p:spPr>
          <a:xfrm>
            <a:off x="10008112" y="3198355"/>
            <a:ext cx="1772584" cy="10435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04C4B982-7203-4E50-A9BB-61B2CB8B3A11}"/>
              </a:ext>
            </a:extLst>
          </p:cNvPr>
          <p:cNvSpPr txBox="1"/>
          <p:nvPr/>
        </p:nvSpPr>
        <p:spPr>
          <a:xfrm>
            <a:off x="10158541" y="3220833"/>
            <a:ext cx="14610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5C490F03-B058-4BC9-B6EF-F4440E669477}"/>
              </a:ext>
            </a:extLst>
          </p:cNvPr>
          <p:cNvSpPr/>
          <p:nvPr/>
        </p:nvSpPr>
        <p:spPr>
          <a:xfrm>
            <a:off x="8078139" y="3541935"/>
            <a:ext cx="882203" cy="60074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393CE4A9-AC2B-43AB-B496-CD5C0FFA4EEA}"/>
              </a:ext>
            </a:extLst>
          </p:cNvPr>
          <p:cNvSpPr/>
          <p:nvPr/>
        </p:nvSpPr>
        <p:spPr>
          <a:xfrm>
            <a:off x="10158097" y="3541935"/>
            <a:ext cx="1122285" cy="60074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橢圓 135">
            <a:extLst>
              <a:ext uri="{FF2B5EF4-FFF2-40B4-BE49-F238E27FC236}">
                <a16:creationId xmlns:a16="http://schemas.microsoft.com/office/drawing/2014/main" id="{83521D97-E2F1-4EC2-B91C-9D17C66C5167}"/>
              </a:ext>
            </a:extLst>
          </p:cNvPr>
          <p:cNvSpPr/>
          <p:nvPr/>
        </p:nvSpPr>
        <p:spPr>
          <a:xfrm>
            <a:off x="9033164" y="3557336"/>
            <a:ext cx="584775" cy="5847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橢圓 138">
            <a:extLst>
              <a:ext uri="{FF2B5EF4-FFF2-40B4-BE49-F238E27FC236}">
                <a16:creationId xmlns:a16="http://schemas.microsoft.com/office/drawing/2014/main" id="{F939EE00-79A1-4AFF-92D9-F97D88705B7C}"/>
              </a:ext>
            </a:extLst>
          </p:cNvPr>
          <p:cNvSpPr/>
          <p:nvPr/>
        </p:nvSpPr>
        <p:spPr>
          <a:xfrm>
            <a:off x="11375753" y="3546898"/>
            <a:ext cx="302940" cy="595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E05F805D-BEA7-49D7-9F73-0DBFBDCD3A85}"/>
              </a:ext>
            </a:extLst>
          </p:cNvPr>
          <p:cNvSpPr txBox="1"/>
          <p:nvPr/>
        </p:nvSpPr>
        <p:spPr>
          <a:xfrm>
            <a:off x="7665313" y="2717444"/>
            <a:ext cx="228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load is light: inflate</a:t>
            </a:r>
            <a:endParaRPr lang="zh-TW" altLang="en-US" sz="1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1EE546FD-62EC-43ED-B37C-7FD046A6FDAD}"/>
              </a:ext>
            </a:extLst>
          </p:cNvPr>
          <p:cNvSpPr txBox="1"/>
          <p:nvPr/>
        </p:nvSpPr>
        <p:spPr>
          <a:xfrm>
            <a:off x="9745271" y="2717444"/>
            <a:ext cx="228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load raises: deflate</a:t>
            </a:r>
            <a:endParaRPr lang="zh-TW" altLang="en-US" sz="1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6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52C4-F17A-436F-80B5-31AECF88F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0864"/>
          </a:xfrm>
        </p:spPr>
        <p:txBody>
          <a:bodyPr>
            <a:noAutofit/>
          </a:bodyPr>
          <a:lstStyle/>
          <a:p>
            <a:r>
              <a:rPr lang="ja-JP" sz="4000">
                <a:latin typeface="Microsoft JhengHei"/>
                <a:ea typeface="Microsoft JhengHei"/>
              </a:rPr>
              <a:t>記憶體共用與動態分配雙管齊下</a:t>
            </a:r>
            <a:br>
              <a:rPr lang="ja-JP" sz="4000">
                <a:latin typeface="Microsoft JhengHei"/>
                <a:ea typeface="Microsoft JhengHei"/>
              </a:rPr>
            </a:br>
            <a:r>
              <a:rPr lang="ja-JP" altLang="en-US" sz="4000">
                <a:latin typeface="Microsoft JhengHei"/>
                <a:ea typeface="Microsoft JhengHei"/>
              </a:rPr>
              <a:t>當然! 你也可以彈性選擇!</a:t>
            </a:r>
            <a:endParaRPr lang="ja-JP" sz="4000">
              <a:latin typeface="Microsoft JhengHei"/>
              <a:ea typeface="Microsoft JhengHe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08A09-C355-41E2-854E-2120A5379E55}"/>
              </a:ext>
            </a:extLst>
          </p:cNvPr>
          <p:cNvSpPr txBox="1"/>
          <p:nvPr/>
        </p:nvSpPr>
        <p:spPr>
          <a:xfrm>
            <a:off x="4724400" y="91199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9618AA-B49B-444A-BC33-0E1E4E02A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274" y="1682079"/>
            <a:ext cx="3981564" cy="20831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313F170-76DE-4C75-9E92-F8E436DF6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133" y="4308420"/>
            <a:ext cx="3993854" cy="1691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建築物, 傘 的圖片&#10;&#10;自動產生的描述">
            <a:extLst>
              <a:ext uri="{FF2B5EF4-FFF2-40B4-BE49-F238E27FC236}">
                <a16:creationId xmlns:a16="http://schemas.microsoft.com/office/drawing/2014/main" id="{F5B40598-C605-4021-BF00-69CB4530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4" y="2058297"/>
            <a:ext cx="1159043" cy="11590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26FAAF7-BF20-4292-A126-233D1D75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47" y="2131766"/>
            <a:ext cx="3008504" cy="10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82DD8B8-A02E-409A-B6D8-335592EB9A85}"/>
              </a:ext>
            </a:extLst>
          </p:cNvPr>
          <p:cNvSpPr txBox="1"/>
          <p:nvPr/>
        </p:nvSpPr>
        <p:spPr>
          <a:xfrm>
            <a:off x="1735567" y="1759234"/>
            <a:ext cx="1851493" cy="59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Balloon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cs typeface="Arial" panose="020B0604020202020204" pitchFamily="34" charset="0"/>
              </a:rPr>
              <a:t>NoShare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B50D68E-3D9A-4DB3-B548-748B17E6AEC0}"/>
              </a:ext>
            </a:extLst>
          </p:cNvPr>
          <p:cNvSpPr txBox="1"/>
          <p:nvPr/>
        </p:nvSpPr>
        <p:spPr>
          <a:xfrm>
            <a:off x="163773" y="6153857"/>
            <a:ext cx="2658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KSM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F2E5D8E-F617-473D-B664-49DF391E6CD4}"/>
              </a:ext>
            </a:extLst>
          </p:cNvPr>
          <p:cNvSpPr txBox="1"/>
          <p:nvPr/>
        </p:nvSpPr>
        <p:spPr>
          <a:xfrm>
            <a:off x="7108764" y="6030747"/>
            <a:ext cx="369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MOM</a:t>
            </a:r>
          </a:p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(Memory Overcommitment manager)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B9DBB45-7024-49C7-B263-3A23531AEA15}"/>
              </a:ext>
            </a:extLst>
          </p:cNvPr>
          <p:cNvSpPr/>
          <p:nvPr/>
        </p:nvSpPr>
        <p:spPr>
          <a:xfrm>
            <a:off x="6965274" y="4541457"/>
            <a:ext cx="990736" cy="768823"/>
          </a:xfrm>
          <a:prstGeom prst="roundRect">
            <a:avLst>
              <a:gd name="adj" fmla="val 1390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/>
              <a:t>VM</a:t>
            </a:r>
          </a:p>
          <a:p>
            <a:pPr algn="ctr"/>
            <a:r>
              <a:rPr lang="en-US" altLang="zh-TW" sz="1400"/>
              <a:t>(Shard)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AFDA221-42DF-4AFF-A253-6CC1D415F886}"/>
              </a:ext>
            </a:extLst>
          </p:cNvPr>
          <p:cNvSpPr/>
          <p:nvPr/>
        </p:nvSpPr>
        <p:spPr>
          <a:xfrm>
            <a:off x="8457121" y="4541457"/>
            <a:ext cx="990736" cy="768823"/>
          </a:xfrm>
          <a:prstGeom prst="roundRect">
            <a:avLst>
              <a:gd name="adj" fmla="val 1390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/>
              <a:t>VM</a:t>
            </a:r>
          </a:p>
          <a:p>
            <a:pPr algn="ctr"/>
            <a:r>
              <a:rPr lang="en-US" altLang="zh-TW" sz="1400"/>
              <a:t>(No Shard)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77CDD08-BF68-42A8-9C3A-335B40444103}"/>
              </a:ext>
            </a:extLst>
          </p:cNvPr>
          <p:cNvSpPr/>
          <p:nvPr/>
        </p:nvSpPr>
        <p:spPr>
          <a:xfrm>
            <a:off x="9956102" y="4541457"/>
            <a:ext cx="990736" cy="768823"/>
          </a:xfrm>
          <a:prstGeom prst="roundRect">
            <a:avLst>
              <a:gd name="adj" fmla="val 139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/>
              <a:t>VM</a:t>
            </a:r>
          </a:p>
          <a:p>
            <a:pPr algn="ctr"/>
            <a:r>
              <a:rPr lang="en-US" altLang="zh-TW" sz="1400"/>
              <a:t>(Balloon)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9E43844-5643-4F02-8304-7CF379C1EE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956010" y="3765278"/>
            <a:ext cx="1000046" cy="776179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7131034-B6E4-43CA-B930-B32E9D38D216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956056" y="3765278"/>
            <a:ext cx="1000046" cy="741345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BFAEF69-B0EB-4032-9FF2-FF21F902C6C6}"/>
              </a:ext>
            </a:extLst>
          </p:cNvPr>
          <p:cNvCxnSpPr>
            <a:cxnSpLocks/>
            <a:stCxn id="9" idx="2"/>
            <a:endCxn id="23" idx="0"/>
          </p:cNvCxnSpPr>
          <p:nvPr/>
        </p:nvCxnSpPr>
        <p:spPr>
          <a:xfrm flipH="1">
            <a:off x="8952489" y="3765278"/>
            <a:ext cx="3567" cy="776179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E597CCA9-76A6-418E-BB3A-FC650BC92FFC}"/>
              </a:ext>
            </a:extLst>
          </p:cNvPr>
          <p:cNvCxnSpPr>
            <a:cxnSpLocks/>
            <a:stCxn id="19" idx="0"/>
            <a:endCxn id="12" idx="2"/>
          </p:cNvCxnSpPr>
          <p:nvPr/>
        </p:nvCxnSpPr>
        <p:spPr>
          <a:xfrm flipH="1" flipV="1">
            <a:off x="7460642" y="5310280"/>
            <a:ext cx="1495415" cy="720467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1F110810-A070-415A-9E3B-E2262B8AB890}"/>
              </a:ext>
            </a:extLst>
          </p:cNvPr>
          <p:cNvCxnSpPr>
            <a:cxnSpLocks/>
            <a:stCxn id="19" idx="0"/>
            <a:endCxn id="24" idx="2"/>
          </p:cNvCxnSpPr>
          <p:nvPr/>
        </p:nvCxnSpPr>
        <p:spPr>
          <a:xfrm flipV="1">
            <a:off x="8956057" y="5310280"/>
            <a:ext cx="1495413" cy="720467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14B5FF26-531D-4C43-971A-5ADF1DDDAC0B}"/>
              </a:ext>
            </a:extLst>
          </p:cNvPr>
          <p:cNvCxnSpPr>
            <a:cxnSpLocks/>
            <a:stCxn id="9" idx="3"/>
            <a:endCxn id="19" idx="3"/>
          </p:cNvCxnSpPr>
          <p:nvPr/>
        </p:nvCxnSpPr>
        <p:spPr>
          <a:xfrm flipH="1">
            <a:off x="10803349" y="2723679"/>
            <a:ext cx="143489" cy="3599456"/>
          </a:xfrm>
          <a:prstGeom prst="bentConnector3">
            <a:avLst>
              <a:gd name="adj1" fmla="val -473190"/>
            </a:avLst>
          </a:prstGeom>
          <a:ln w="101600">
            <a:gradFill>
              <a:gsLst>
                <a:gs pos="0">
                  <a:srgbClr val="00B0F0">
                    <a:alpha val="2000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59649A0E-CE66-45D2-97F1-BDDB1844DF8D}"/>
              </a:ext>
            </a:extLst>
          </p:cNvPr>
          <p:cNvCxnSpPr>
            <a:cxnSpLocks/>
            <a:stCxn id="6" idx="3"/>
            <a:endCxn id="1029" idx="1"/>
          </p:cNvCxnSpPr>
          <p:nvPr/>
        </p:nvCxnSpPr>
        <p:spPr>
          <a:xfrm>
            <a:off x="1735567" y="2637819"/>
            <a:ext cx="1956980" cy="3513"/>
          </a:xfrm>
          <a:prstGeom prst="straightConnector1">
            <a:avLst/>
          </a:prstGeom>
          <a:ln w="1016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11B9BC73-CB9B-44E2-8921-61A998ADAA13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156046" y="3217340"/>
            <a:ext cx="0" cy="2802083"/>
          </a:xfrm>
          <a:prstGeom prst="straightConnector1">
            <a:avLst/>
          </a:prstGeom>
          <a:ln w="1016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3D701350-25B9-4322-8FE9-5B65F8E2428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220872" y="6323134"/>
            <a:ext cx="3887892" cy="1"/>
          </a:xfrm>
          <a:prstGeom prst="straightConnector1">
            <a:avLst/>
          </a:prstGeom>
          <a:ln w="1016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08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1800E-BEE8-4022-B8F5-AC5223C5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47" y="1"/>
            <a:ext cx="12200347" cy="1287378"/>
          </a:xfrm>
        </p:spPr>
        <p:txBody>
          <a:bodyPr>
            <a:normAutofit/>
          </a:bodyPr>
          <a:lstStyle/>
          <a:p>
            <a:r>
              <a:rPr lang="ja-JP" altLang="en-US">
                <a:latin typeface="Microsoft JhengHei"/>
                <a:ea typeface="Microsoft JhengHei"/>
              </a:rPr>
              <a:t>如何優化虛擬機的記憶體使用</a:t>
            </a:r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134E8F9-7F9D-4482-BADD-3A9F8DB825C8}"/>
              </a:ext>
            </a:extLst>
          </p:cNvPr>
          <p:cNvSpPr/>
          <p:nvPr/>
        </p:nvSpPr>
        <p:spPr>
          <a:xfrm>
            <a:off x="302600" y="4170948"/>
            <a:ext cx="11586800" cy="24037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5492D6-5BA9-4DF2-A43A-AB53BAE0D03B}"/>
              </a:ext>
            </a:extLst>
          </p:cNvPr>
          <p:cNvSpPr txBox="1"/>
          <p:nvPr/>
        </p:nvSpPr>
        <p:spPr>
          <a:xfrm>
            <a:off x="302600" y="6009328"/>
            <a:ext cx="115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/>
              <a:t>Host</a:t>
            </a:r>
            <a:endParaRPr lang="zh-TW" altLang="en-US" sz="2400" b="1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80F6E4-F144-4370-A5C1-F2B471D669F2}"/>
              </a:ext>
            </a:extLst>
          </p:cNvPr>
          <p:cNvSpPr/>
          <p:nvPr/>
        </p:nvSpPr>
        <p:spPr>
          <a:xfrm>
            <a:off x="1841188" y="5236012"/>
            <a:ext cx="1964447" cy="6007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B3E8F54-DD52-426E-867D-3AC975A0C39A}"/>
              </a:ext>
            </a:extLst>
          </p:cNvPr>
          <p:cNvSpPr/>
          <p:nvPr/>
        </p:nvSpPr>
        <p:spPr>
          <a:xfrm>
            <a:off x="4022914" y="5236012"/>
            <a:ext cx="1964447" cy="60074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3C1FC58-E40D-4875-9FFB-834D909A9B58}"/>
              </a:ext>
            </a:extLst>
          </p:cNvPr>
          <p:cNvSpPr/>
          <p:nvPr/>
        </p:nvSpPr>
        <p:spPr>
          <a:xfrm>
            <a:off x="6204640" y="5236012"/>
            <a:ext cx="1964447" cy="600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6957EA-CBB1-4C6C-B023-DD34BD2CB108}"/>
              </a:ext>
            </a:extLst>
          </p:cNvPr>
          <p:cNvSpPr/>
          <p:nvPr/>
        </p:nvSpPr>
        <p:spPr>
          <a:xfrm>
            <a:off x="8386366" y="5236012"/>
            <a:ext cx="1964447" cy="6007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124A783-4173-42B5-A057-037C32571BE9}"/>
              </a:ext>
            </a:extLst>
          </p:cNvPr>
          <p:cNvSpPr/>
          <p:nvPr/>
        </p:nvSpPr>
        <p:spPr>
          <a:xfrm>
            <a:off x="858964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6C7886-2808-4C29-A7F6-8079E85F04CB}"/>
              </a:ext>
            </a:extLst>
          </p:cNvPr>
          <p:cNvSpPr/>
          <p:nvPr/>
        </p:nvSpPr>
        <p:spPr>
          <a:xfrm>
            <a:off x="3040690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982F015-70AD-497C-8920-7EB6C0580806}"/>
              </a:ext>
            </a:extLst>
          </p:cNvPr>
          <p:cNvSpPr/>
          <p:nvPr/>
        </p:nvSpPr>
        <p:spPr>
          <a:xfrm>
            <a:off x="5222416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74D7E7-63AB-4ACA-A697-F83407316AB6}"/>
              </a:ext>
            </a:extLst>
          </p:cNvPr>
          <p:cNvSpPr/>
          <p:nvPr/>
        </p:nvSpPr>
        <p:spPr>
          <a:xfrm>
            <a:off x="9368589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EF71503-71F5-4E35-82F5-A3FEBBFE9BCA}"/>
              </a:ext>
            </a:extLst>
          </p:cNvPr>
          <p:cNvSpPr txBox="1"/>
          <p:nvPr/>
        </p:nvSpPr>
        <p:spPr>
          <a:xfrm>
            <a:off x="7805452" y="4247941"/>
            <a:ext cx="10600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..….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左大括弧 15">
            <a:extLst>
              <a:ext uri="{FF2B5EF4-FFF2-40B4-BE49-F238E27FC236}">
                <a16:creationId xmlns:a16="http://schemas.microsoft.com/office/drawing/2014/main" id="{062FD62C-E620-4B05-B7E1-9CA2451EA4D6}"/>
              </a:ext>
            </a:extLst>
          </p:cNvPr>
          <p:cNvSpPr/>
          <p:nvPr/>
        </p:nvSpPr>
        <p:spPr>
          <a:xfrm rot="5400000">
            <a:off x="5725026" y="-454838"/>
            <a:ext cx="741949" cy="8509626"/>
          </a:xfrm>
          <a:prstGeom prst="leftBrace">
            <a:avLst>
              <a:gd name="adj1" fmla="val 50597"/>
              <a:gd name="adj2" fmla="val 83556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30E87A6-89D9-4615-BB58-1FE8308AE4CD}"/>
              </a:ext>
            </a:extLst>
          </p:cNvPr>
          <p:cNvGrpSpPr/>
          <p:nvPr/>
        </p:nvGrpSpPr>
        <p:grpSpPr>
          <a:xfrm>
            <a:off x="4120587" y="3210969"/>
            <a:ext cx="1184281" cy="828320"/>
            <a:chOff x="3805635" y="2425003"/>
            <a:chExt cx="1184281" cy="82832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F9EC6FB-46A3-4B82-B725-2C23B9C30407}"/>
                </a:ext>
              </a:extLst>
            </p:cNvPr>
            <p:cNvSpPr/>
            <p:nvPr/>
          </p:nvSpPr>
          <p:spPr>
            <a:xfrm>
              <a:off x="4075816" y="242500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3091658-A930-4DE3-BF76-4443E796134F}"/>
                </a:ext>
              </a:extLst>
            </p:cNvPr>
            <p:cNvSpPr/>
            <p:nvPr/>
          </p:nvSpPr>
          <p:spPr>
            <a:xfrm>
              <a:off x="3942703" y="2551754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C482336-1E78-4838-87E6-A7585901AD17}"/>
                </a:ext>
              </a:extLst>
            </p:cNvPr>
            <p:cNvSpPr/>
            <p:nvPr/>
          </p:nvSpPr>
          <p:spPr>
            <a:xfrm>
              <a:off x="3805635" y="265258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</a:t>
              </a:r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8AC6BF39-399B-4334-B04D-F821B29A82BC}"/>
              </a:ext>
            </a:extLst>
          </p:cNvPr>
          <p:cNvGrpSpPr/>
          <p:nvPr/>
        </p:nvGrpSpPr>
        <p:grpSpPr>
          <a:xfrm>
            <a:off x="5644290" y="3210969"/>
            <a:ext cx="1184281" cy="828320"/>
            <a:chOff x="3805635" y="2425003"/>
            <a:chExt cx="1184281" cy="82832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6728794-0D35-46E3-B847-9AF1F101788A}"/>
                </a:ext>
              </a:extLst>
            </p:cNvPr>
            <p:cNvSpPr/>
            <p:nvPr/>
          </p:nvSpPr>
          <p:spPr>
            <a:xfrm>
              <a:off x="4075816" y="242500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89F8FBF-2C9F-4706-97CB-30CEDF71C116}"/>
                </a:ext>
              </a:extLst>
            </p:cNvPr>
            <p:cNvSpPr/>
            <p:nvPr/>
          </p:nvSpPr>
          <p:spPr>
            <a:xfrm>
              <a:off x="3942703" y="2551754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2859738-2B5E-45AF-AF42-D330335055B4}"/>
                </a:ext>
              </a:extLst>
            </p:cNvPr>
            <p:cNvSpPr/>
            <p:nvPr/>
          </p:nvSpPr>
          <p:spPr>
            <a:xfrm>
              <a:off x="3805635" y="265258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</a:t>
              </a:r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41EA35DB-5A10-4C6E-9EA9-4F454AC7944D}"/>
              </a:ext>
            </a:extLst>
          </p:cNvPr>
          <p:cNvGrpSpPr/>
          <p:nvPr/>
        </p:nvGrpSpPr>
        <p:grpSpPr>
          <a:xfrm>
            <a:off x="7202085" y="3210969"/>
            <a:ext cx="1184281" cy="828320"/>
            <a:chOff x="3805635" y="2425003"/>
            <a:chExt cx="1184281" cy="82832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2740DC1-F593-430F-89E0-5418193F21C9}"/>
                </a:ext>
              </a:extLst>
            </p:cNvPr>
            <p:cNvSpPr/>
            <p:nvPr/>
          </p:nvSpPr>
          <p:spPr>
            <a:xfrm>
              <a:off x="4075816" y="242500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E96C3D8-0831-462F-B4DC-6602CFA75BEA}"/>
                </a:ext>
              </a:extLst>
            </p:cNvPr>
            <p:cNvSpPr/>
            <p:nvPr/>
          </p:nvSpPr>
          <p:spPr>
            <a:xfrm>
              <a:off x="3942703" y="2551754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AB33D99-611E-4E35-A403-CC0562067308}"/>
                </a:ext>
              </a:extLst>
            </p:cNvPr>
            <p:cNvSpPr/>
            <p:nvPr/>
          </p:nvSpPr>
          <p:spPr>
            <a:xfrm>
              <a:off x="3805635" y="265258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</a:t>
              </a:r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6096DAA1-370B-495C-8E69-718C9530FFE6}"/>
              </a:ext>
            </a:extLst>
          </p:cNvPr>
          <p:cNvSpPr/>
          <p:nvPr/>
        </p:nvSpPr>
        <p:spPr>
          <a:xfrm>
            <a:off x="302600" y="1648876"/>
            <a:ext cx="11586800" cy="139256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FF1E684-6E84-4391-8541-5BE8BDD5695A}"/>
              </a:ext>
            </a:extLst>
          </p:cNvPr>
          <p:cNvSpPr/>
          <p:nvPr/>
        </p:nvSpPr>
        <p:spPr>
          <a:xfrm>
            <a:off x="3916814" y="2052539"/>
            <a:ext cx="2235746" cy="79516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host/VM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statistics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427F26D-030D-4BD0-A0B6-6B82629DBCDB}"/>
              </a:ext>
            </a:extLst>
          </p:cNvPr>
          <p:cNvSpPr/>
          <p:nvPr/>
        </p:nvSpPr>
        <p:spPr>
          <a:xfrm>
            <a:off x="6582318" y="2052539"/>
            <a:ext cx="2235746" cy="79516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Used-defined policy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272D938-6787-490B-9B37-E1BDBD13425B}"/>
              </a:ext>
            </a:extLst>
          </p:cNvPr>
          <p:cNvSpPr/>
          <p:nvPr/>
        </p:nvSpPr>
        <p:spPr>
          <a:xfrm>
            <a:off x="9247822" y="2052539"/>
            <a:ext cx="2235746" cy="79516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Action!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KSM/Ballooning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1F7D3435-5B6C-48A1-844A-01DC6BD9FD6C}"/>
              </a:ext>
            </a:extLst>
          </p:cNvPr>
          <p:cNvCxnSpPr>
            <a:cxnSpLocks/>
            <a:stCxn id="32" idx="3"/>
            <a:endCxn id="34" idx="1"/>
          </p:cNvCxnSpPr>
          <p:nvPr/>
        </p:nvCxnSpPr>
        <p:spPr>
          <a:xfrm>
            <a:off x="6152560" y="2450120"/>
            <a:ext cx="429758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B29BE58D-F580-44A3-970D-95896A64521B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8818064" y="2450120"/>
            <a:ext cx="429758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23999B80-8B2A-4113-841C-BBF69F7AD3BF}"/>
              </a:ext>
            </a:extLst>
          </p:cNvPr>
          <p:cNvCxnSpPr>
            <a:stCxn id="36" idx="3"/>
            <a:endCxn id="32" idx="0"/>
          </p:cNvCxnSpPr>
          <p:nvPr/>
        </p:nvCxnSpPr>
        <p:spPr>
          <a:xfrm flipH="1" flipV="1">
            <a:off x="5034687" y="2052539"/>
            <a:ext cx="6448881" cy="397581"/>
          </a:xfrm>
          <a:prstGeom prst="bentConnector4">
            <a:avLst>
              <a:gd name="adj1" fmla="val -3545"/>
              <a:gd name="adj2" fmla="val 157498"/>
            </a:avLst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1344E262-86BF-4846-906B-7CFE438EAB90}"/>
              </a:ext>
            </a:extLst>
          </p:cNvPr>
          <p:cNvSpPr/>
          <p:nvPr/>
        </p:nvSpPr>
        <p:spPr>
          <a:xfrm>
            <a:off x="583302" y="2023270"/>
            <a:ext cx="1097766" cy="79516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61323F0-35AF-448D-BC87-8A2ACFAA45B3}"/>
              </a:ext>
            </a:extLst>
          </p:cNvPr>
          <p:cNvSpPr/>
          <p:nvPr/>
        </p:nvSpPr>
        <p:spPr>
          <a:xfrm>
            <a:off x="2413216" y="2023270"/>
            <a:ext cx="1097766" cy="7951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E24E3F33-CE03-4935-96EC-E4E92AA52EA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>
            <a:off x="1681068" y="2420851"/>
            <a:ext cx="73214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12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8E36-C0D7-44C2-B0E0-8C94D314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微軟正黑體"/>
                <a:ea typeface="微軟正黑體"/>
              </a:rPr>
              <a:t>MOM </a:t>
            </a:r>
            <a:r>
              <a:rPr lang="zh-TW" altLang="en-US">
                <a:latin typeface="微軟正黑體"/>
                <a:ea typeface="微軟正黑體"/>
              </a:rPr>
              <a:t>記憶體</a:t>
            </a:r>
            <a:r>
              <a:rPr lang="zh-TW" altLang="en-US">
                <a:latin typeface="Microsoft JhengHei"/>
                <a:ea typeface="Microsoft JhengHei"/>
              </a:rPr>
              <a:t>超額配置</a:t>
            </a:r>
            <a:r>
              <a:rPr lang="zh-TW" altLang="en-US">
                <a:latin typeface="微軟正黑體"/>
                <a:ea typeface="微軟正黑體"/>
              </a:rPr>
              <a:t>優勢與效益</a:t>
            </a:r>
            <a:br>
              <a:rPr lang="zh-TW" altLang="en-US">
                <a:latin typeface="微軟正黑體"/>
                <a:ea typeface="微軟正黑體"/>
              </a:rPr>
            </a:br>
            <a:r>
              <a:rPr lang="en-US" sz="2400" b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MOM=Memory</a:t>
            </a:r>
            <a:r>
              <a:rPr lang="en-US" altLang="zh-TW" sz="2400" b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2400" b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overcommit</a:t>
            </a:r>
            <a:r>
              <a:rPr lang="en-US" altLang="zh-TW" sz="2400" b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2400" b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management</a:t>
            </a:r>
            <a:endParaRPr 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C343C-DA57-4374-982B-F7A1AE57E573}"/>
              </a:ext>
            </a:extLst>
          </p:cNvPr>
          <p:cNvSpPr txBox="1"/>
          <p:nvPr/>
        </p:nvSpPr>
        <p:spPr>
          <a:xfrm>
            <a:off x="657726" y="1832974"/>
            <a:ext cx="10953902" cy="47602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MOM</a:t>
            </a:r>
            <a:r>
              <a:rPr lang="en-US" altLang="ja-JP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 </a:t>
            </a:r>
            <a:r>
              <a:rPr lang="en-US" altLang="ja-JP" sz="20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記憶體超額配置的</a:t>
            </a: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效益 </a:t>
            </a:r>
            <a:r>
              <a:rPr lang="en-US" altLang="ja-JP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:</a:t>
            </a: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​</a:t>
            </a:r>
            <a:endParaRPr lang="en-US" altLang="ja-JP" sz="20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彈性使用記憶體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，</a:t>
            </a: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投資設備的每一分成本都可用到最大的價值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。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設定 - 套用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，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一鍵完成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添購硬體設備前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，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可做一個評估與選擇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臨時需要開多台服務的時候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，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可做一個記憶體彈性管理的使用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en-US" altLang="ja-JP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>
              <a:spcBef>
                <a:spcPts val="1000"/>
              </a:spcBef>
            </a:pP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>
              <a:spcBef>
                <a:spcPts val="1000"/>
              </a:spcBef>
            </a:pPr>
            <a:r>
              <a:rPr lang="en-US" altLang="ja-JP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MOM </a:t>
            </a: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記憶體超額配置的應用 </a:t>
            </a:r>
            <a:r>
              <a:rPr lang="en-US" altLang="ja-JP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:</a:t>
            </a: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 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​</a:t>
            </a:r>
            <a:endParaRPr lang="en-US" altLang="ja-JP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>
              <a:spcBef>
                <a:spcPts val="1000"/>
              </a:spcBef>
            </a:pP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適合做多台虛擬機服務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，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且多台服務的所使用的檔案資料較多是重複的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en-US" altLang="ja-JP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>
              <a:spcBef>
                <a:spcPts val="1000"/>
              </a:spcBef>
            </a:pP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 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​</a:t>
            </a:r>
            <a:endParaRPr lang="en-US" altLang="ja-JP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>
              <a:spcBef>
                <a:spcPts val="1000"/>
              </a:spcBef>
            </a:pPr>
            <a:r>
              <a:rPr 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MOM</a:t>
            </a:r>
            <a:r>
              <a:rPr lang="en-US" altLang="ja-JP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 </a:t>
            </a: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記</a:t>
            </a:r>
            <a:r>
              <a:rPr lang="ja-JP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憶體</a:t>
            </a:r>
            <a:r>
              <a:rPr lang="ja-JP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超額配置的優勢 </a:t>
            </a:r>
            <a:r>
              <a:rPr 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: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​</a:t>
            </a:r>
          </a:p>
          <a:p>
            <a:pPr>
              <a:spcBef>
                <a:spcPts val="1000"/>
              </a:spcBef>
            </a:pP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優化虛擬機記憶體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並做妥善的分配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。</a:t>
            </a: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78517506-5618-49AA-BE8C-B6E2763B335E}"/>
              </a:ext>
            </a:extLst>
          </p:cNvPr>
          <p:cNvCxnSpPr>
            <a:cxnSpLocks/>
          </p:cNvCxnSpPr>
          <p:nvPr/>
        </p:nvCxnSpPr>
        <p:spPr>
          <a:xfrm flipV="1">
            <a:off x="0" y="4170947"/>
            <a:ext cx="12192000" cy="421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16B4E816-B105-4BC7-8CF1-697F5B46FC5D}"/>
              </a:ext>
            </a:extLst>
          </p:cNvPr>
          <p:cNvCxnSpPr>
            <a:cxnSpLocks/>
          </p:cNvCxnSpPr>
          <p:nvPr/>
        </p:nvCxnSpPr>
        <p:spPr>
          <a:xfrm flipV="1">
            <a:off x="0" y="5430225"/>
            <a:ext cx="12192000" cy="421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922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42C7-4DCD-4138-8692-FA27B8B2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378"/>
          </a:xfrm>
        </p:spPr>
        <p:txBody>
          <a:bodyPr>
            <a:norm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馬上有感</a:t>
            </a:r>
            <a:r>
              <a:rPr lang="en-US" altLang="zh-CN">
                <a:latin typeface="微軟正黑體"/>
                <a:ea typeface="微軟正黑體"/>
              </a:rPr>
              <a:t>! </a:t>
            </a:r>
            <a:r>
              <a:rPr lang="zh-CN" altLang="en-US">
                <a:latin typeface="微軟正黑體"/>
                <a:ea typeface="微軟正黑體"/>
              </a:rPr>
              <a:t>記憶體使用率逐漸下降</a:t>
            </a:r>
            <a:endParaRPr lang="zh-CN" alt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4FB9197-3CE8-4DC7-B5E9-E6C23E069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4" r="7291" b="1325"/>
          <a:stretch/>
        </p:blipFill>
        <p:spPr>
          <a:xfrm>
            <a:off x="1973178" y="2329492"/>
            <a:ext cx="10218821" cy="4528507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7BA4B58A-1351-4C88-BB4D-EF7196D0F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10800"/>
          <a:stretch/>
        </p:blipFill>
        <p:spPr>
          <a:xfrm>
            <a:off x="1" y="1415717"/>
            <a:ext cx="8120364" cy="3830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944195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DD6E7838CF5524D98D28C488D665400" ma:contentTypeVersion="5" ma:contentTypeDescription="建立新的文件。" ma:contentTypeScope="" ma:versionID="d7fd597ed4f63f89783f19442d07c3ba">
  <xsd:schema xmlns:xsd="http://www.w3.org/2001/XMLSchema" xmlns:xs="http://www.w3.org/2001/XMLSchema" xmlns:p="http://schemas.microsoft.com/office/2006/metadata/properties" xmlns:ns3="3556e76e-1fb0-4488-b58a-cb316e1f7c14" xmlns:ns4="e0d18e57-960e-4a58-96d8-d890e5f77e7f" targetNamespace="http://schemas.microsoft.com/office/2006/metadata/properties" ma:root="true" ma:fieldsID="9cfd052ebbc89c41886b2e03d3ae1d1e" ns3:_="" ns4:_="">
    <xsd:import namespace="3556e76e-1fb0-4488-b58a-cb316e1f7c14"/>
    <xsd:import namespace="e0d18e57-960e-4a58-96d8-d890e5f77e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56e76e-1fb0-4488-b58a-cb316e1f7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18e57-960e-4a58-96d8-d890e5f77e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B2952A-352C-4B40-B2F2-2B8184F4545E}">
  <ds:schemaRefs>
    <ds:schemaRef ds:uri="3556e76e-1fb0-4488-b58a-cb316e1f7c14"/>
    <ds:schemaRef ds:uri="e0d18e57-960e-4a58-96d8-d890e5f77e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083FF7-FCAF-4D99-B7A5-75F01D0910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6BA04C-2D05-4C77-8DA3-B765F1D0C15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556e76e-1fb0-4488-b58a-cb316e1f7c14"/>
    <ds:schemaRef ds:uri="http://purl.org/dc/elements/1.1/"/>
    <ds:schemaRef ds:uri="http://schemas.microsoft.com/office/2006/metadata/properties"/>
    <ds:schemaRef ds:uri="http://schemas.microsoft.com/office/2006/documentManagement/types"/>
    <ds:schemaRef ds:uri="e0d18e57-960e-4a58-96d8-d890e5f77e7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749</Words>
  <Application>Microsoft Office PowerPoint</Application>
  <PresentationFormat>寬螢幕</PresentationFormat>
  <Paragraphs>169</Paragraphs>
  <Slides>20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微軟正黑體</vt:lpstr>
      <vt:lpstr>微軟正黑體</vt:lpstr>
      <vt:lpstr>Arial</vt:lpstr>
      <vt:lpstr>Calibri</vt:lpstr>
      <vt:lpstr>自訂設計</vt:lpstr>
      <vt:lpstr>PowerPoint 簡報</vt:lpstr>
      <vt:lpstr>您是否曾經遇過開兩個虛擬機， 主機的記憶體就佔滿?</vt:lpstr>
      <vt:lpstr>記憶體不足影響系統運行</vt:lpstr>
      <vt:lpstr>運行多個虛擬機實際狀況</vt:lpstr>
      <vt:lpstr>有什麼方法可以解決整機記憶體不足的問題?</vt:lpstr>
      <vt:lpstr>記憶體共用與動態分配雙管齊下 當然! 你也可以彈性選擇!</vt:lpstr>
      <vt:lpstr>如何優化虛擬機的記憶體使用</vt:lpstr>
      <vt:lpstr>MOM 記憶體超額配置優勢與效益 MOM=Memory overcommit management</vt:lpstr>
      <vt:lpstr>馬上有感! 記憶體使用率逐漸下降</vt:lpstr>
      <vt:lpstr>啟動後 VM 加總記憶體可大於系統記憶體 / 記憶體使用率為 29.3%</vt:lpstr>
      <vt:lpstr>PowerPoint 簡報</vt:lpstr>
      <vt:lpstr>藉由動態增加 CPU 核心數優化虛擬機效能</vt:lpstr>
      <vt:lpstr>Virtualization Station 重點功能介紹</vt:lpstr>
      <vt:lpstr>虛擬機災難復原 快照+備份，缺一不可</vt:lpstr>
      <vt:lpstr>虛擬機災難復原 – 快照 </vt:lpstr>
      <vt:lpstr>虛擬機災難復原 – 備份 </vt:lpstr>
      <vt:lpstr>虛擬機的快速複製</vt:lpstr>
      <vt:lpstr>虛擬機的便利分享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QNAP_Lucas Lin</dc:creator>
  <cp:lastModifiedBy>QNAP_Mili Wang</cp:lastModifiedBy>
  <cp:revision>3</cp:revision>
  <dcterms:created xsi:type="dcterms:W3CDTF">2019-03-06T01:52:27Z</dcterms:created>
  <dcterms:modified xsi:type="dcterms:W3CDTF">2020-06-05T06:44:10Z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0x010100ADD6E7838CF5524D98D28C488D665400</vt:lpwstr>
  </property>
</Properties>
</file>