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84" r:id="rId6"/>
    <p:sldId id="281" r:id="rId7"/>
    <p:sldId id="289" r:id="rId8"/>
    <p:sldId id="305" r:id="rId9"/>
    <p:sldId id="297" r:id="rId10"/>
    <p:sldId id="304" r:id="rId11"/>
    <p:sldId id="282" r:id="rId12"/>
    <p:sldId id="285" r:id="rId13"/>
    <p:sldId id="283" r:id="rId14"/>
    <p:sldId id="287" r:id="rId15"/>
    <p:sldId id="303" r:id="rId16"/>
    <p:sldId id="288" r:id="rId17"/>
    <p:sldId id="293" r:id="rId18"/>
    <p:sldId id="294" r:id="rId19"/>
    <p:sldId id="295" r:id="rId20"/>
    <p:sldId id="296" r:id="rId21"/>
    <p:sldId id="300" r:id="rId22"/>
    <p:sldId id="306" r:id="rId23"/>
    <p:sldId id="275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FF"/>
    <a:srgbClr val="FF26FF"/>
    <a:srgbClr val="00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386050-052D-C6D0-7BD4-F06583480A60}" v="558" dt="2020-06-05T03:15:14.133"/>
    <p1510:client id="{B8BCDAFB-4006-D1E9-9DB9-FF9318C0AC81}" v="175" dt="2020-06-05T04:01:17.472"/>
    <p1510:client id="{E260DCA9-8BC2-48C1-A65C-526520B95381}" v="176" dt="2020-06-05T06:42:30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5" autoAdjust="0"/>
    <p:restoredTop sz="94660"/>
  </p:normalViewPr>
  <p:slideViewPr>
    <p:cSldViewPr snapToGrid="0">
      <p:cViewPr>
        <p:scale>
          <a:sx n="80" d="100"/>
          <a:sy n="80" d="100"/>
        </p:scale>
        <p:origin x="1908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F8589-FA6C-415B-98E7-9E545D7157E8}" type="datetimeFigureOut">
              <a:rPr lang="zh-TW" altLang="en-US" smtClean="0"/>
              <a:t>2020/6/5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50FD-8151-4469-9FB1-2339D41D7C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04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C81B13-26AB-4DF6-86E8-81CE0A43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CDAE31-5669-41DD-933B-AC7EF706B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9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69BBF9C-2D07-4C42-92D2-5E1412607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電腦 的圖片&#10;&#10;自動產生的描述">
            <a:extLst>
              <a:ext uri="{FF2B5EF4-FFF2-40B4-BE49-F238E27FC236}">
                <a16:creationId xmlns:a16="http://schemas.microsoft.com/office/drawing/2014/main" id="{A36906F0-D4BF-4959-A71A-3429D9B6A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6199181-A1A7-4484-93EA-028F97C3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905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CE9A3F-5BE0-4DF7-BCB6-0D814000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97390" cy="1250987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8CA1D50-84A0-4F71-A1D8-C1C4026A9D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7200" y="2351314"/>
            <a:ext cx="13106399" cy="3664822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9724A6B-9CB7-4A1D-BA15-D3F5D3CBF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975" y="365125"/>
            <a:ext cx="3063875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1D735CD-FD7B-4B20-86A0-52D59EE38C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7BB762-C462-4E6E-8E52-341FC25E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1213433" cy="125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264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50" r:id="rId3"/>
    <p:sldLayoutId id="2147483673" r:id="rId4"/>
    <p:sldLayoutId id="2147483662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2060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76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326CA5D-0F2D-4BCC-A715-23B49EA8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3"/>
          <a:stretch/>
        </p:blipFill>
        <p:spPr>
          <a:xfrm>
            <a:off x="-21218" y="1642152"/>
            <a:ext cx="12157272" cy="504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4C634-E8F2-4769-B28B-D70D4DDA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3" y="-1828"/>
            <a:ext cx="11214225" cy="127107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sz="3700" dirty="0">
                <a:latin typeface="Arial"/>
                <a:ea typeface="微軟正黑體"/>
                <a:cs typeface="Arial"/>
              </a:rPr>
              <a:t>VM's memory </a:t>
            </a:r>
            <a:r>
              <a:rPr lang="en-US" altLang="ja-JP" sz="3700" dirty="0" err="1">
                <a:latin typeface="Arial"/>
                <a:ea typeface="微軟正黑體"/>
                <a:cs typeface="Arial"/>
              </a:rPr>
              <a:t>v.s</a:t>
            </a:r>
            <a:r>
              <a:rPr lang="en-US" altLang="ja-JP" sz="3700" dirty="0">
                <a:latin typeface="Arial"/>
                <a:ea typeface="微軟正黑體"/>
                <a:cs typeface="Arial"/>
              </a:rPr>
              <a:t>. System memory ,</a:t>
            </a:r>
            <a:br>
              <a:rPr lang="en-US" altLang="ja-JP" sz="3700" dirty="0">
                <a:latin typeface="Arial"/>
                <a:ea typeface="微軟正黑體"/>
                <a:cs typeface="Arial"/>
              </a:rPr>
            </a:br>
            <a:r>
              <a:rPr lang="en-US" altLang="ja-JP" sz="3700" dirty="0">
                <a:latin typeface="Arial"/>
                <a:ea typeface="微軟正黑體"/>
                <a:cs typeface="Arial"/>
              </a:rPr>
              <a:t>System still stable and running apps smoothly!</a:t>
            </a:r>
            <a:endParaRPr lang="ja-JP" altLang="en-US" sz="3700" dirty="0">
              <a:latin typeface="Arial"/>
              <a:ea typeface="微軟正黑體"/>
              <a:cs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F72C205-2D54-4053-A6C3-2E8E34CE6DD4}"/>
              </a:ext>
            </a:extLst>
          </p:cNvPr>
          <p:cNvSpPr/>
          <p:nvPr/>
        </p:nvSpPr>
        <p:spPr>
          <a:xfrm>
            <a:off x="4299284" y="2999875"/>
            <a:ext cx="625642" cy="27752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D3DD3C7-DCA8-4F5D-BFAD-701C1F3251F2}"/>
              </a:ext>
            </a:extLst>
          </p:cNvPr>
          <p:cNvSpPr/>
          <p:nvPr/>
        </p:nvSpPr>
        <p:spPr>
          <a:xfrm>
            <a:off x="7785550" y="5476195"/>
            <a:ext cx="2346158" cy="1030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73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F01246B-2DF7-4FCE-BD65-D44BD38F0D8F}"/>
              </a:ext>
            </a:extLst>
          </p:cNvPr>
          <p:cNvSpPr/>
          <p:nvPr/>
        </p:nvSpPr>
        <p:spPr>
          <a:xfrm>
            <a:off x="0" y="1027946"/>
            <a:ext cx="9823178" cy="3046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t">
            <a:spAutoFit/>
          </a:bodyPr>
          <a:lstStyle/>
          <a:p>
            <a:pPr marL="899795"/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898525"/>
            <a:r>
              <a:rPr lang="en-US" altLang="zh-TW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Virtualization Station</a:t>
            </a:r>
            <a:r>
              <a:rPr lang="zh-TW" altLang="en-US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 </a:t>
            </a:r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898525"/>
            <a:r>
              <a:rPr lang="zh-TW" altLang="en-US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MOM Demo</a:t>
            </a:r>
            <a:endParaRPr lang="zh-TW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endParaRPr lang="zh-TW" altLang="en-US" sz="4800" b="1">
              <a:solidFill>
                <a:srgbClr val="00206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0232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B32C-7774-4174-A999-006C6291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>
                <a:latin typeface="Arial"/>
                <a:ea typeface="微軟正黑體"/>
                <a:cs typeface="Arial"/>
              </a:rPr>
              <a:t>Dynamically improve VM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performance</a:t>
            </a:r>
            <a:br>
              <a:rPr lang="en-US" altLang="ja-JP" dirty="0">
                <a:ea typeface="微軟正黑體"/>
              </a:rPr>
            </a:br>
            <a:r>
              <a:rPr lang="en-US" altLang="ja-JP" dirty="0">
                <a:latin typeface="Arial"/>
                <a:ea typeface="微軟正黑體"/>
                <a:cs typeface="Arial"/>
              </a:rPr>
              <a:t>with CPU Hot Add</a:t>
            </a:r>
            <a:endParaRPr lang="en-US" altLang="ja-JP" dirty="0">
              <a:ea typeface="微軟正黑體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EED5E-A446-47D4-83B8-038D93D93722}"/>
              </a:ext>
            </a:extLst>
          </p:cNvPr>
          <p:cNvSpPr txBox="1"/>
          <p:nvPr/>
        </p:nvSpPr>
        <p:spPr>
          <a:xfrm>
            <a:off x="106482" y="1755589"/>
            <a:ext cx="325334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buAutoNum type="arabicPeriod"/>
            </a:pPr>
            <a:r>
              <a:rPr lang="ja-JP" altLang="en-US" sz="1700" b="1" dirty="0">
                <a:solidFill>
                  <a:srgbClr val="002060"/>
                </a:solidFill>
                <a:latin typeface="Arial"/>
                <a:ea typeface="游ゴシック"/>
                <a:cs typeface="Arial"/>
              </a:rPr>
              <a:t>Benefit : </a:t>
            </a:r>
            <a:r>
              <a:rPr lang="en" altLang="ja-JP" sz="1700" dirty="0">
                <a:latin typeface="Arial"/>
                <a:ea typeface="+mn-lt"/>
                <a:cs typeface="Arial"/>
              </a:rPr>
              <a:t>Based on the current use of the VM, user can hot add</a:t>
            </a:r>
            <a:r>
              <a:rPr lang="en" sz="1700" dirty="0">
                <a:latin typeface="Arial"/>
                <a:ea typeface="+mn-lt"/>
                <a:cs typeface="Arial"/>
              </a:rPr>
              <a:t> </a:t>
            </a:r>
            <a:r>
              <a:rPr lang="en" altLang="ja-JP" sz="1700" dirty="0">
                <a:latin typeface="Arial"/>
                <a:ea typeface="+mn-lt"/>
                <a:cs typeface="Arial"/>
              </a:rPr>
              <a:t>the number of CPU cores </a:t>
            </a:r>
            <a:r>
              <a:rPr lang="en" sz="1700" dirty="0">
                <a:latin typeface="Arial"/>
                <a:ea typeface="+mn-lt"/>
                <a:cs typeface="Arial"/>
              </a:rPr>
              <a:t>immediately</a:t>
            </a:r>
            <a:r>
              <a:rPr lang="en" altLang="ja-JP" sz="1700" dirty="0">
                <a:latin typeface="Arial"/>
                <a:ea typeface="+mn-lt"/>
                <a:cs typeface="Arial"/>
              </a:rPr>
              <a:t>. </a:t>
            </a:r>
            <a:r>
              <a:rPr lang="en" sz="1700" dirty="0">
                <a:latin typeface="Arial"/>
                <a:ea typeface="+mn-lt"/>
                <a:cs typeface="Arial"/>
              </a:rPr>
              <a:t>If you need to reduce it, you can click the setting after the virtual machine is turned off.</a:t>
            </a:r>
            <a:endParaRPr lang="en-US" dirty="0">
              <a:cs typeface="Calibri"/>
            </a:endParaRPr>
          </a:p>
          <a:p>
            <a:pPr marL="273050" indent="-273050">
              <a:buFont typeface="+mj-lt"/>
              <a:buAutoNum type="arabicPeriod"/>
            </a:pPr>
            <a:endParaRPr lang="ja-JP" sz="1700" dirty="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pPr marL="273050" indent="-273050">
              <a:buFont typeface="+mj-lt"/>
              <a:buAutoNum type="arabicPeriod"/>
            </a:pPr>
            <a:r>
              <a:rPr lang="ja-JP" altLang="en-US" sz="1700" b="1" dirty="0">
                <a:solidFill>
                  <a:srgbClr val="002060"/>
                </a:solidFill>
                <a:latin typeface="Arial"/>
                <a:ea typeface="游ゴシック"/>
                <a:cs typeface="Arial"/>
              </a:rPr>
              <a:t>Use Timing :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When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the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v</a:t>
            </a:r>
            <a:r>
              <a:rPr lang="ja-JP" sz="1700" dirty="0">
                <a:latin typeface="Arial"/>
                <a:ea typeface="+mn-lt"/>
                <a:cs typeface="Arial"/>
              </a:rPr>
              <a:t>irtual machine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cannot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 err="1">
                <a:latin typeface="Arial"/>
                <a:ea typeface="+mn-lt"/>
                <a:cs typeface="Arial"/>
              </a:rPr>
              <a:t>ru</a:t>
            </a:r>
            <a:r>
              <a:rPr lang="ja-JP" sz="1700" dirty="0">
                <a:latin typeface="Arial"/>
                <a:ea typeface="+mn-lt"/>
                <a:cs typeface="Arial"/>
              </a:rPr>
              <a:t>n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due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to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p</a:t>
            </a:r>
            <a:r>
              <a:rPr lang="ja-JP" sz="1700" dirty="0">
                <a:latin typeface="Arial"/>
                <a:ea typeface="+mn-lt"/>
                <a:cs typeface="Arial"/>
              </a:rPr>
              <a:t>e</a:t>
            </a:r>
            <a:r>
              <a:rPr lang="en-US" altLang="ja-JP" sz="1700" dirty="0" err="1">
                <a:latin typeface="Arial"/>
                <a:ea typeface="+mn-lt"/>
                <a:cs typeface="Arial"/>
              </a:rPr>
              <a:t>rformanc</a:t>
            </a:r>
            <a:r>
              <a:rPr lang="ja-JP" sz="1700" dirty="0">
                <a:latin typeface="Arial"/>
                <a:ea typeface="+mn-lt"/>
                <a:cs typeface="Arial"/>
              </a:rPr>
              <a:t>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 issues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,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ja-JP" sz="1700" dirty="0">
                <a:latin typeface="Arial"/>
                <a:ea typeface="+mn-lt"/>
                <a:cs typeface="Arial"/>
              </a:rPr>
              <a:t>t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h</a:t>
            </a:r>
            <a:r>
              <a:rPr lang="ja-JP" sz="1700" dirty="0">
                <a:latin typeface="Arial"/>
                <a:ea typeface="+mn-lt"/>
                <a:cs typeface="Arial"/>
              </a:rPr>
              <a:t>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nu</a:t>
            </a:r>
            <a:r>
              <a:rPr lang="ja-JP" sz="1700" dirty="0">
                <a:latin typeface="Arial"/>
                <a:ea typeface="+mn-lt"/>
                <a:cs typeface="Arial"/>
              </a:rPr>
              <a:t>m</a:t>
            </a:r>
            <a:r>
              <a:rPr lang="en-US" altLang="ja-JP" sz="1700" dirty="0" err="1">
                <a:latin typeface="Arial"/>
                <a:ea typeface="+mn-lt"/>
                <a:cs typeface="Arial"/>
              </a:rPr>
              <a:t>ber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of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CPU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</a:t>
            </a:r>
            <a:r>
              <a:rPr lang="ja-JP" sz="1700" dirty="0">
                <a:latin typeface="Arial"/>
                <a:ea typeface="+mn-lt"/>
                <a:cs typeface="Arial"/>
              </a:rPr>
              <a:t>or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es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</a:t>
            </a:r>
            <a:r>
              <a:rPr lang="ja-JP" sz="1700" dirty="0">
                <a:latin typeface="Arial"/>
                <a:ea typeface="+mn-lt"/>
                <a:cs typeface="Arial"/>
              </a:rPr>
              <a:t>a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n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be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 hot add </a:t>
            </a:r>
            <a:r>
              <a:rPr lang="en-US" altLang="ja-JP" sz="1700" dirty="0" err="1">
                <a:latin typeface="Arial"/>
                <a:ea typeface="+mn-lt"/>
                <a:cs typeface="Arial"/>
              </a:rPr>
              <a:t>immed</a:t>
            </a:r>
            <a:r>
              <a:rPr lang="ja-JP" sz="1700" dirty="0">
                <a:latin typeface="Arial"/>
                <a:ea typeface="+mn-lt"/>
                <a:cs typeface="Arial"/>
              </a:rPr>
              <a:t>i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ate</a:t>
            </a:r>
            <a:r>
              <a:rPr lang="ja-JP" sz="1700" dirty="0">
                <a:latin typeface="Arial"/>
                <a:ea typeface="+mn-lt"/>
                <a:cs typeface="Arial"/>
              </a:rPr>
              <a:t>ly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.</a:t>
            </a:r>
          </a:p>
          <a:p>
            <a:pPr marL="273050" indent="-273050">
              <a:buFont typeface="+mj-lt"/>
              <a:buAutoNum type="arabicPeriod"/>
            </a:pPr>
            <a:endParaRPr lang="ja-JP" altLang="en-US" sz="17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73050" indent="-273050">
              <a:buFont typeface="+mj-lt"/>
              <a:buAutoNum type="arabicPeriod"/>
            </a:pPr>
            <a:r>
              <a:rPr lang="ja-JP" altLang="en-US" sz="1700" b="1" dirty="0">
                <a:solidFill>
                  <a:srgbClr val="002060"/>
                </a:solidFill>
                <a:latin typeface="Arial"/>
                <a:ea typeface="游ゴシック"/>
                <a:cs typeface="Arial"/>
              </a:rPr>
              <a:t>Advantage : 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The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number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of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CPU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cores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can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be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 hot 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added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dynamically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while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the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virtual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machine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is</a:t>
            </a:r>
            <a:r>
              <a:rPr lang="ja-JP" altLang="en-US" sz="1700" dirty="0">
                <a:latin typeface="Arial"/>
                <a:ea typeface="+mn-lt"/>
                <a:cs typeface="Arial"/>
              </a:rPr>
              <a:t> </a:t>
            </a:r>
            <a:r>
              <a:rPr lang="en-US" altLang="ja-JP" sz="1700" dirty="0">
                <a:latin typeface="Arial"/>
                <a:ea typeface="+mn-lt"/>
                <a:cs typeface="Arial"/>
              </a:rPr>
              <a:t>running.</a:t>
            </a:r>
            <a:endParaRPr lang="ja-JP" altLang="en-US" sz="1700" dirty="0">
              <a:latin typeface="Arial"/>
              <a:ea typeface="游ゴシック"/>
              <a:cs typeface="Arial"/>
            </a:endParaRPr>
          </a:p>
        </p:txBody>
      </p:sp>
      <p:pic>
        <p:nvPicPr>
          <p:cNvPr id="12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47ABC7F-3550-4157-BC18-A85ECC3B9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/>
          <a:stretch/>
        </p:blipFill>
        <p:spPr>
          <a:xfrm>
            <a:off x="8162605" y="1907322"/>
            <a:ext cx="3922913" cy="2478252"/>
          </a:xfrm>
          <a:prstGeom prst="rect">
            <a:avLst/>
          </a:prstGeom>
        </p:spPr>
      </p:pic>
      <p:pic>
        <p:nvPicPr>
          <p:cNvPr id="1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976AE9D-A4F6-4AD4-B3AA-6FD3D68F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881" y="1874422"/>
            <a:ext cx="4627785" cy="2410733"/>
          </a:xfrm>
          <a:prstGeom prst="rect">
            <a:avLst/>
          </a:prstGeom>
        </p:spPr>
      </p:pic>
      <p:pic>
        <p:nvPicPr>
          <p:cNvPr id="14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D9E641-B3B0-4831-A617-99ACEC5E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77" y="4281137"/>
            <a:ext cx="4575793" cy="2594747"/>
          </a:xfrm>
          <a:prstGeom prst="rect">
            <a:avLst/>
          </a:prstGeom>
        </p:spPr>
      </p:pic>
      <p:pic>
        <p:nvPicPr>
          <p:cNvPr id="15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30E3C4-6977-4E99-A12B-A437FAA18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862" y="4395165"/>
            <a:ext cx="3933752" cy="2468607"/>
          </a:xfrm>
          <a:prstGeom prst="rect">
            <a:avLst/>
          </a:prstGeom>
        </p:spPr>
      </p:pic>
      <p:sp>
        <p:nvSpPr>
          <p:cNvPr id="16" name="橢圓 15">
            <a:extLst>
              <a:ext uri="{FF2B5EF4-FFF2-40B4-BE49-F238E27FC236}">
                <a16:creationId xmlns:a16="http://schemas.microsoft.com/office/drawing/2014/main" id="{7FF78171-F902-4F48-846D-9F96E460FF10}"/>
              </a:ext>
            </a:extLst>
          </p:cNvPr>
          <p:cNvSpPr/>
          <p:nvPr/>
        </p:nvSpPr>
        <p:spPr>
          <a:xfrm>
            <a:off x="9919925" y="1832578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A31CCA42-4EF0-4734-8B02-47B425654E3B}"/>
              </a:ext>
            </a:extLst>
          </p:cNvPr>
          <p:cNvSpPr/>
          <p:nvPr/>
        </p:nvSpPr>
        <p:spPr>
          <a:xfrm>
            <a:off x="6202262" y="4395574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A8F97C6A-E70C-44D2-B10C-F5B6F6BE4A9F}"/>
              </a:ext>
            </a:extLst>
          </p:cNvPr>
          <p:cNvSpPr/>
          <p:nvPr/>
        </p:nvSpPr>
        <p:spPr>
          <a:xfrm>
            <a:off x="9919925" y="4395574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10">
            <a:extLst>
              <a:ext uri="{FF2B5EF4-FFF2-40B4-BE49-F238E27FC236}">
                <a16:creationId xmlns:a16="http://schemas.microsoft.com/office/drawing/2014/main" id="{58262FBC-FF43-4466-A951-62D49AA2C493}"/>
              </a:ext>
            </a:extLst>
          </p:cNvPr>
          <p:cNvSpPr/>
          <p:nvPr/>
        </p:nvSpPr>
        <p:spPr>
          <a:xfrm>
            <a:off x="3228893" y="1220369"/>
            <a:ext cx="7166703" cy="529267"/>
          </a:xfrm>
          <a:prstGeom prst="wedgeRectCallout">
            <a:avLst>
              <a:gd name="adj1" fmla="val -20809"/>
              <a:gd name="adj2" fmla="val 132672"/>
            </a:avLst>
          </a:prstGeom>
          <a:solidFill>
            <a:srgbClr val="33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zh-TW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setting can be checked only when the </a:t>
            </a:r>
            <a:r>
              <a:rPr lang="en-US" altLang="zh-CN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VM</a:t>
            </a:r>
            <a:r>
              <a:rPr lang="zh-CN" alt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CN" altLang="zh-TW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 turned off</a:t>
            </a:r>
            <a:endParaRPr lang="zh-CN" altLang="en-US" b="1" i="1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F51E6E1-B850-4AC4-B928-E24D50C9CF0F}"/>
              </a:ext>
            </a:extLst>
          </p:cNvPr>
          <p:cNvSpPr/>
          <p:nvPr/>
        </p:nvSpPr>
        <p:spPr>
          <a:xfrm>
            <a:off x="6207607" y="1832578"/>
            <a:ext cx="475671" cy="475671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 descr="一張含有 畫畫 的圖片&#10;&#10;自動產生的描述">
            <a:extLst>
              <a:ext uri="{FF2B5EF4-FFF2-40B4-BE49-F238E27FC236}">
                <a16:creationId xmlns:a16="http://schemas.microsoft.com/office/drawing/2014/main" id="{BC696693-1898-4661-9985-7601A454B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10" y="1105744"/>
            <a:ext cx="497196" cy="5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0C4CEB4-E9DA-44F1-93AB-80160E036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8"/>
          <a:stretch/>
        </p:blipFill>
        <p:spPr>
          <a:xfrm>
            <a:off x="140185" y="1523999"/>
            <a:ext cx="11911630" cy="504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EBC2E-00C0-41E5-9B8F-C27213131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>
                <a:ea typeface="微軟正黑體"/>
              </a:rPr>
              <a:t>Virtualization Station Introduction </a:t>
            </a:r>
            <a:br>
              <a:rPr lang="en-US" altLang="ja-JP">
                <a:ea typeface="微軟正黑體"/>
              </a:rPr>
            </a:br>
            <a:r>
              <a:rPr lang="en-US" altLang="ja-JP">
                <a:ea typeface="微軟正黑體"/>
              </a:rPr>
              <a:t>of key functions</a:t>
            </a:r>
            <a:endParaRPr lang="en-US">
              <a:ea typeface="微軟正黑體"/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262CCF8A-F677-47FE-81B9-5AB5542228F7}"/>
              </a:ext>
            </a:extLst>
          </p:cNvPr>
          <p:cNvSpPr/>
          <p:nvPr/>
        </p:nvSpPr>
        <p:spPr>
          <a:xfrm>
            <a:off x="4622710" y="6088401"/>
            <a:ext cx="2387690" cy="542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22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60978-5346-454A-A69A-242688D0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Arial"/>
                <a:ea typeface="微軟正黑體"/>
                <a:cs typeface="Arial"/>
              </a:rPr>
              <a:t>Disaster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Recovery (DR):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br>
              <a:rPr lang="ja-JP" altLang="en-US" dirty="0">
                <a:ea typeface="微軟正黑體"/>
              </a:rPr>
            </a:br>
            <a:r>
              <a:rPr lang="en-US" altLang="ja-JP" dirty="0">
                <a:latin typeface="Arial"/>
                <a:ea typeface="微軟正黑體"/>
                <a:cs typeface="Arial"/>
              </a:rPr>
              <a:t>Leveraging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Snapshot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&amp;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Backup</a:t>
            </a:r>
            <a:endParaRPr lang="en-US" dirty="0">
              <a:latin typeface="Arial"/>
              <a:ea typeface="微軟正黑體"/>
              <a:cs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ED01AF-13F7-4DF7-A473-5B5219D7C119}"/>
              </a:ext>
            </a:extLst>
          </p:cNvPr>
          <p:cNvSpPr/>
          <p:nvPr/>
        </p:nvSpPr>
        <p:spPr>
          <a:xfrm>
            <a:off x="6200597" y="2282602"/>
            <a:ext cx="5817172" cy="44341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B79CE7-FAC7-4B94-B88E-56149361FE47}"/>
              </a:ext>
            </a:extLst>
          </p:cNvPr>
          <p:cNvSpPr/>
          <p:nvPr/>
        </p:nvSpPr>
        <p:spPr>
          <a:xfrm>
            <a:off x="180454" y="2282602"/>
            <a:ext cx="5817172" cy="44341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282107CB-7FC0-4D8F-9738-3F34D276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5486" y="3021719"/>
            <a:ext cx="1370433" cy="1218653"/>
          </a:xfrm>
          <a:prstGeom prst="rect">
            <a:avLst/>
          </a:prstGeom>
          <a:noFill/>
        </p:spPr>
      </p:pic>
      <p:pic>
        <p:nvPicPr>
          <p:cNvPr id="10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B5AC6CDE-5BC8-436C-B176-69A30E63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6045" y="3021719"/>
            <a:ext cx="1370433" cy="1218653"/>
          </a:xfrm>
          <a:prstGeom prst="rect">
            <a:avLst/>
          </a:prstGeom>
          <a:noFill/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AE08171-E3ED-40E2-B633-9D003D52D20B}"/>
              </a:ext>
            </a:extLst>
          </p:cNvPr>
          <p:cNvSpPr txBox="1"/>
          <p:nvPr/>
        </p:nvSpPr>
        <p:spPr>
          <a:xfrm>
            <a:off x="6194376" y="1666454"/>
            <a:ext cx="58171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Restore a remote VM backup directly</a:t>
            </a:r>
            <a:endParaRPr lang="zh-TW" altLang="en-US" sz="24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D854A6D2-670A-4030-B3EE-53ADF6EB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04" y="2626772"/>
            <a:ext cx="1370433" cy="1218653"/>
          </a:xfrm>
          <a:prstGeom prst="rect">
            <a:avLst/>
          </a:prstGeom>
          <a:noFill/>
        </p:spPr>
      </p:pic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51444DF5-F746-4ACB-9723-6811210C969E}"/>
              </a:ext>
            </a:extLst>
          </p:cNvPr>
          <p:cNvSpPr/>
          <p:nvPr/>
        </p:nvSpPr>
        <p:spPr>
          <a:xfrm>
            <a:off x="2609908" y="4207905"/>
            <a:ext cx="2563128" cy="486578"/>
          </a:xfrm>
          <a:prstGeom prst="leftArrow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9" descr="ãTS 932Xãçåçæå°çµæ">
            <a:extLst>
              <a:ext uri="{FF2B5EF4-FFF2-40B4-BE49-F238E27FC236}">
                <a16:creationId xmlns:a16="http://schemas.microsoft.com/office/drawing/2014/main" id="{B6451EA6-A366-4DFE-87C3-42B621E3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78" y="4122340"/>
            <a:ext cx="1978216" cy="12900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ãTS 932Xãçåçæå°çµæ">
            <a:extLst>
              <a:ext uri="{FF2B5EF4-FFF2-40B4-BE49-F238E27FC236}">
                <a16:creationId xmlns:a16="http://schemas.microsoft.com/office/drawing/2014/main" id="{66BAEACD-9F85-48DE-B86F-4C892027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926" y="4177424"/>
            <a:ext cx="1978216" cy="12900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6BFD9EE-B8A0-4A04-A615-3D6B00FE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72" y="5506034"/>
            <a:ext cx="741803" cy="769345"/>
          </a:xfrm>
          <a:prstGeom prst="rect">
            <a:avLst/>
          </a:prstGeom>
        </p:spPr>
      </p:pic>
      <p:pic>
        <p:nvPicPr>
          <p:cNvPr id="17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968A26C-1399-44A7-8B82-64AF74E85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099" y="5496853"/>
            <a:ext cx="741803" cy="769345"/>
          </a:xfrm>
          <a:prstGeom prst="rect">
            <a:avLst/>
          </a:prstGeom>
        </p:spPr>
      </p:pic>
      <p:pic>
        <p:nvPicPr>
          <p:cNvPr id="18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E8B258E3-B902-4E16-8531-9F03FC1A7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201" y="6010973"/>
            <a:ext cx="365393" cy="365393"/>
          </a:xfrm>
          <a:prstGeom prst="rect">
            <a:avLst/>
          </a:prstGeom>
        </p:spPr>
      </p:pic>
      <p:pic>
        <p:nvPicPr>
          <p:cNvPr id="19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5F231ADA-1FFC-4EB6-91BE-00300AF6E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508" y="6010972"/>
            <a:ext cx="365393" cy="365393"/>
          </a:xfrm>
          <a:prstGeom prst="rect">
            <a:avLst/>
          </a:prstGeom>
        </p:spPr>
      </p:pic>
      <p:sp>
        <p:nvSpPr>
          <p:cNvPr id="20" name="乘號 19">
            <a:extLst>
              <a:ext uri="{FF2B5EF4-FFF2-40B4-BE49-F238E27FC236}">
                <a16:creationId xmlns:a16="http://schemas.microsoft.com/office/drawing/2014/main" id="{628F15CD-04E3-4EB3-8862-2E7D59976775}"/>
              </a:ext>
            </a:extLst>
          </p:cNvPr>
          <p:cNvSpPr/>
          <p:nvPr/>
        </p:nvSpPr>
        <p:spPr>
          <a:xfrm>
            <a:off x="6647157" y="3156360"/>
            <a:ext cx="993336" cy="913227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弧形下彎 20">
            <a:extLst>
              <a:ext uri="{FF2B5EF4-FFF2-40B4-BE49-F238E27FC236}">
                <a16:creationId xmlns:a16="http://schemas.microsoft.com/office/drawing/2014/main" id="{50B80534-55B5-43B0-890F-DAF6FE100471}"/>
              </a:ext>
            </a:extLst>
          </p:cNvPr>
          <p:cNvSpPr/>
          <p:nvPr/>
        </p:nvSpPr>
        <p:spPr>
          <a:xfrm>
            <a:off x="7978661" y="2599476"/>
            <a:ext cx="2285998" cy="627851"/>
          </a:xfrm>
          <a:prstGeom prst="curvedDownArrow">
            <a:avLst>
              <a:gd name="adj1" fmla="val 33559"/>
              <a:gd name="adj2" fmla="val 76293"/>
              <a:gd name="adj3" fmla="val 44564"/>
            </a:avLst>
          </a:prstGeom>
          <a:gradFill>
            <a:gsLst>
              <a:gs pos="50000">
                <a:srgbClr val="0070C0"/>
              </a:gs>
              <a:gs pos="100000">
                <a:srgbClr val="7030A0"/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BDE0BFB6-A441-422F-A342-42FFA708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65" y="5533575"/>
            <a:ext cx="741803" cy="769345"/>
          </a:xfrm>
          <a:prstGeom prst="rect">
            <a:avLst/>
          </a:prstGeom>
        </p:spPr>
      </p:pic>
      <p:pic>
        <p:nvPicPr>
          <p:cNvPr id="23" name="圖片 28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AF708572-6638-4EA0-AB20-49A52529F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195" y="5533576"/>
            <a:ext cx="741803" cy="76934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AB8C2ECE-CA5A-4F72-A4DF-CDA3BE41103A}"/>
              </a:ext>
            </a:extLst>
          </p:cNvPr>
          <p:cNvSpPr txBox="1"/>
          <p:nvPr/>
        </p:nvSpPr>
        <p:spPr>
          <a:xfrm>
            <a:off x="180454" y="1500255"/>
            <a:ext cx="581717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Revert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normal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status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</a:t>
            </a:r>
            <a:endParaRPr lang="zh-TW" altLang="en-US" sz="24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AA5A53D-FA67-41A7-9C9F-57F6EEA90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5" y="2502712"/>
            <a:ext cx="785691" cy="784606"/>
          </a:xfrm>
          <a:prstGeom prst="rect">
            <a:avLst/>
          </a:prstGeom>
        </p:spPr>
      </p:pic>
      <p:pic>
        <p:nvPicPr>
          <p:cNvPr id="26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DA597287-5489-4D94-A252-8C446335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04" y="5300305"/>
            <a:ext cx="1370433" cy="1218653"/>
          </a:xfrm>
          <a:prstGeom prst="rect">
            <a:avLst/>
          </a:prstGeom>
          <a:noFill/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7DC3AC1-BF91-4CF0-8D58-5A2D88054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5" y="5176245"/>
            <a:ext cx="785691" cy="784606"/>
          </a:xfrm>
          <a:prstGeom prst="rect">
            <a:avLst/>
          </a:prstGeom>
        </p:spPr>
      </p:pic>
      <p:pic>
        <p:nvPicPr>
          <p:cNvPr id="28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51288201-EC4C-44B1-8C18-789CF2A2B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04" y="3967341"/>
            <a:ext cx="1370433" cy="1218653"/>
          </a:xfrm>
          <a:prstGeom prst="rect">
            <a:avLst/>
          </a:prstGeom>
          <a:noFill/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DE9C6194-ECC2-4E91-BA4E-F719D726AB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95" y="3843281"/>
            <a:ext cx="785691" cy="784606"/>
          </a:xfrm>
          <a:prstGeom prst="rect">
            <a:avLst/>
          </a:prstGeom>
        </p:spPr>
      </p:pic>
      <p:sp>
        <p:nvSpPr>
          <p:cNvPr id="30" name="箭號: 向左 29">
            <a:extLst>
              <a:ext uri="{FF2B5EF4-FFF2-40B4-BE49-F238E27FC236}">
                <a16:creationId xmlns:a16="http://schemas.microsoft.com/office/drawing/2014/main" id="{2C619126-DA7D-4669-9FBC-25235AA4CE15}"/>
              </a:ext>
            </a:extLst>
          </p:cNvPr>
          <p:cNvSpPr/>
          <p:nvPr/>
        </p:nvSpPr>
        <p:spPr>
          <a:xfrm rot="1800000">
            <a:off x="2417350" y="3441510"/>
            <a:ext cx="2563128" cy="486578"/>
          </a:xfrm>
          <a:prstGeom prst="leftArrow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左 30">
            <a:extLst>
              <a:ext uri="{FF2B5EF4-FFF2-40B4-BE49-F238E27FC236}">
                <a16:creationId xmlns:a16="http://schemas.microsoft.com/office/drawing/2014/main" id="{0220795C-971A-474C-A310-8130CE4562E5}"/>
              </a:ext>
            </a:extLst>
          </p:cNvPr>
          <p:cNvSpPr/>
          <p:nvPr/>
        </p:nvSpPr>
        <p:spPr>
          <a:xfrm rot="19800000">
            <a:off x="2532141" y="5001582"/>
            <a:ext cx="2563128" cy="486578"/>
          </a:xfrm>
          <a:prstGeom prst="leftArrow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703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Picture 2" descr="C:\Users\user\Desktop\20170928_Virtualization Station 直播\p7-1.png">
            <a:extLst>
              <a:ext uri="{FF2B5EF4-FFF2-40B4-BE49-F238E27FC236}">
                <a16:creationId xmlns:a16="http://schemas.microsoft.com/office/drawing/2014/main" id="{42E62750-A8D4-4DB3-87EF-12A9F252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24" y="3417794"/>
            <a:ext cx="1994722" cy="1999014"/>
          </a:xfrm>
          <a:prstGeom prst="rect">
            <a:avLst/>
          </a:prstGeom>
          <a:noFill/>
        </p:spPr>
      </p:pic>
      <p:pic>
        <p:nvPicPr>
          <p:cNvPr id="33" name="圖片 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167DD6E2-9827-491B-A70C-122B3C66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695" y="438309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8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13B-6C44-46ED-B3C9-183131475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ea typeface="微軟正黑體"/>
              </a:rPr>
              <a:t>Disaster Recovery</a:t>
            </a:r>
            <a:r>
              <a:rPr lang="en-US" dirty="0">
                <a:ea typeface="微軟正黑體"/>
              </a:rPr>
              <a:t> –</a:t>
            </a:r>
            <a:r>
              <a:rPr lang="en-US" altLang="ja-JP" dirty="0">
                <a:ea typeface="微軟正黑體"/>
              </a:rPr>
              <a:t> Snapshot</a:t>
            </a:r>
            <a:r>
              <a:rPr lang="en-US" dirty="0">
                <a:ea typeface="微軟正黑體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F4D68-CBE3-455C-B7F2-EBC697FA5E2B}"/>
              </a:ext>
            </a:extLst>
          </p:cNvPr>
          <p:cNvSpPr txBox="1"/>
          <p:nvPr/>
        </p:nvSpPr>
        <p:spPr>
          <a:xfrm>
            <a:off x="481263" y="1536266"/>
            <a:ext cx="8677350" cy="1585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/>
                <a:ea typeface="+mn-lt"/>
                <a:cs typeface="Arial"/>
              </a:rPr>
              <a:t>Supports Copy-on-write without shutting down the VM.</a:t>
            </a: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/>
                <a:ea typeface="+mn-lt"/>
                <a:cs typeface="Arial"/>
              </a:rPr>
              <a:t>Quickly revert to a known</a:t>
            </a:r>
            <a:r>
              <a:rPr lang="zh-TW" altLang="en-US" dirty="0">
                <a:latin typeface="Arial"/>
                <a:ea typeface="+mn-lt"/>
                <a:cs typeface="Arial"/>
              </a:rPr>
              <a:t> </a:t>
            </a:r>
            <a:r>
              <a:rPr lang="en-US" altLang="zh-TW" dirty="0">
                <a:latin typeface="Arial"/>
                <a:ea typeface="+mn-lt"/>
                <a:cs typeface="Arial"/>
              </a:rPr>
              <a:t>state</a:t>
            </a:r>
            <a:r>
              <a:rPr lang="zh-TW" altLang="en-US" dirty="0">
                <a:latin typeface="Arial"/>
                <a:ea typeface="+mn-lt"/>
                <a:cs typeface="Arial"/>
              </a:rPr>
              <a:t>.</a:t>
            </a:r>
            <a:endParaRPr lang="en-US" dirty="0">
              <a:latin typeface="Arial"/>
              <a:ea typeface="+mn-lt"/>
              <a:cs typeface="Arial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/>
                <a:ea typeface="+mn-lt"/>
                <a:cs typeface="Arial"/>
              </a:rPr>
              <a:t>Snapshot scheduling.</a:t>
            </a:r>
            <a:endParaRPr lang="zh-TW" altLang="en-US" dirty="0">
              <a:latin typeface="Arial"/>
              <a:ea typeface="+mn-lt"/>
              <a:cs typeface="Arial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>
                <a:latin typeface="Arial"/>
                <a:ea typeface="+mn-lt"/>
                <a:cs typeface="Arial"/>
              </a:rPr>
              <a:t>Snapshot reserve and</a:t>
            </a:r>
            <a:r>
              <a:rPr lang="zh-TW" altLang="en-US" dirty="0">
                <a:latin typeface="Arial"/>
                <a:ea typeface="+mn-lt"/>
                <a:cs typeface="Arial"/>
              </a:rPr>
              <a:t> </a:t>
            </a:r>
            <a:r>
              <a:rPr lang="en-US" altLang="zh-TW">
                <a:latin typeface="Arial"/>
                <a:ea typeface="+mn-lt"/>
                <a:cs typeface="Arial"/>
              </a:rPr>
              <a:t>retention.</a:t>
            </a:r>
            <a:endParaRPr lang="zh-TW" altLang="en-US">
              <a:latin typeface="Arial"/>
              <a:ea typeface="+mn-lt"/>
              <a:cs typeface="Arial"/>
            </a:endParaRP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8CA5E5F-364D-4A90-9394-54765E404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88" y="3180180"/>
            <a:ext cx="4484284" cy="3537162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9FBD577-8DBD-42B4-B1B9-DEAB4946C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63" y="3180270"/>
            <a:ext cx="6382435" cy="35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9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4CA2986-70BC-41F5-84E6-ACE40F6E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56" y="1531951"/>
            <a:ext cx="3862086" cy="2277011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98E67EE-34A7-4140-B339-999EBCB62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56" y="3978334"/>
            <a:ext cx="3862086" cy="2730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0C8B3-ACD6-448C-9B18-BA236FD1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ea typeface="微軟正黑體"/>
              </a:rPr>
              <a:t>Disaster Recovery</a:t>
            </a:r>
            <a:r>
              <a:rPr lang="en-US">
                <a:ea typeface="微軟正黑體"/>
              </a:rPr>
              <a:t> –</a:t>
            </a:r>
            <a:r>
              <a:rPr lang="en-US" altLang="ja-JP">
                <a:ea typeface="微軟正黑體"/>
              </a:rPr>
              <a:t> Backup</a:t>
            </a:r>
            <a:r>
              <a:rPr lang="en-US">
                <a:ea typeface="微軟正黑體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9DA20-CED7-4ADF-BAD7-CBDCDE81BB4D}"/>
              </a:ext>
            </a:extLst>
          </p:cNvPr>
          <p:cNvSpPr txBox="1"/>
          <p:nvPr/>
        </p:nvSpPr>
        <p:spPr>
          <a:xfrm>
            <a:off x="574158" y="1585241"/>
            <a:ext cx="8536486" cy="1585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Supports backing up VM locally/remotely.</a:t>
            </a: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Non-stop VM back up.</a:t>
            </a: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Restore VM backup remotely.</a:t>
            </a:r>
            <a:endParaRPr lang="zh-TW" alt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Backup scheduling.</a:t>
            </a:r>
            <a:endParaRPr lang="zh-TW" alt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3" name="Arrow: Down 7">
            <a:extLst>
              <a:ext uri="{FF2B5EF4-FFF2-40B4-BE49-F238E27FC236}">
                <a16:creationId xmlns:a16="http://schemas.microsoft.com/office/drawing/2014/main" id="{85E1CDBA-318E-46F4-9562-8A95CB678CD2}"/>
              </a:ext>
            </a:extLst>
          </p:cNvPr>
          <p:cNvSpPr/>
          <p:nvPr/>
        </p:nvSpPr>
        <p:spPr>
          <a:xfrm>
            <a:off x="9417653" y="3608257"/>
            <a:ext cx="538292" cy="740153"/>
          </a:xfrm>
          <a:prstGeom prst="downArrow">
            <a:avLst/>
          </a:prstGeom>
          <a:gradFill>
            <a:gsLst>
              <a:gs pos="0">
                <a:srgbClr val="0070C0">
                  <a:alpha val="0"/>
                </a:srgbClr>
              </a:gs>
              <a:gs pos="50000">
                <a:srgbClr val="7030A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3A9B0D-FCDF-4982-8E21-1D8FC5467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8" y="3429000"/>
            <a:ext cx="6681565" cy="32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95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7808CC3-5232-4DBF-BCBA-234E36FF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56" y="1941096"/>
            <a:ext cx="9495098" cy="4286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3BE35-ECBE-40CF-BDB8-5DD19C56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>
                <a:ea typeface="微軟正黑體"/>
              </a:rPr>
              <a:t>Quick Clone of Virtual Machine</a:t>
            </a:r>
            <a:endParaRPr lang="ja-JP" altLang="en-US">
              <a:ea typeface="微軟正黑體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45683-84E4-4781-824C-2AA2548112BF}"/>
              </a:ext>
            </a:extLst>
          </p:cNvPr>
          <p:cNvSpPr txBox="1"/>
          <p:nvPr/>
        </p:nvSpPr>
        <p:spPr>
          <a:xfrm>
            <a:off x="173703" y="1941096"/>
            <a:ext cx="2444112" cy="32675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 need to restart and install the virtual machine, copy directly from the local.</a:t>
            </a:r>
            <a:endParaRPr lang="zh-TW" alt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Clone</a:t>
            </a:r>
            <a:r>
              <a:rPr lang="zh-TW" alt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virtual machine can be used directly, and</a:t>
            </a:r>
            <a:r>
              <a:rPr lang="zh-TW" alt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also us</a:t>
            </a: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</a:t>
            </a:r>
            <a:r>
              <a:rPr lang="zh-TW" alt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 MOM to save memory usage.</a:t>
            </a:r>
            <a:endParaRPr lang="zh-TW" alt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F1C0308-658A-4977-8E93-981EC521CFA2}"/>
              </a:ext>
            </a:extLst>
          </p:cNvPr>
          <p:cNvSpPr/>
          <p:nvPr/>
        </p:nvSpPr>
        <p:spPr>
          <a:xfrm>
            <a:off x="7066293" y="4862836"/>
            <a:ext cx="633663" cy="1364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149A81F-D0DB-4FBF-839F-75D6BD89E4C8}"/>
              </a:ext>
            </a:extLst>
          </p:cNvPr>
          <p:cNvSpPr/>
          <p:nvPr/>
        </p:nvSpPr>
        <p:spPr>
          <a:xfrm>
            <a:off x="9333553" y="5060429"/>
            <a:ext cx="1960089" cy="873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06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BE35-ECBE-40CF-BDB8-5DD19C56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ja-JP"/>
            </a:br>
            <a:r>
              <a:rPr lang="en" altLang="ja-JP" sz="4400">
                <a:ea typeface="微軟正黑體"/>
              </a:rPr>
              <a:t>Convenient sharing of virtual machines</a:t>
            </a:r>
            <a:endParaRPr lang="ja-JP" altLang="en-US" sz="4400">
              <a:ea typeface="微軟正黑體"/>
            </a:endParaRPr>
          </a:p>
          <a:p>
            <a:pPr algn="l"/>
            <a:endParaRPr lang="ja-JP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45683-84E4-4781-824C-2AA2548112BF}"/>
              </a:ext>
            </a:extLst>
          </p:cNvPr>
          <p:cNvSpPr txBox="1"/>
          <p:nvPr/>
        </p:nvSpPr>
        <p:spPr>
          <a:xfrm>
            <a:off x="449179" y="1610562"/>
            <a:ext cx="11381652" cy="774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Generate quick links directly, click it</a:t>
            </a:r>
            <a:r>
              <a:rPr lang="zh-TW" alt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 connect VM directly , no need to create</a:t>
            </a:r>
            <a:r>
              <a:rPr lang="zh-TW" alt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UI</a:t>
            </a: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  <a:endParaRPr lang="zh-TW" alt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Effective period can be set to the link.</a:t>
            </a:r>
            <a:endParaRPr lang="zh-TW" alt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A242B5-F419-4947-BE98-0F80C191D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615" y="2272839"/>
            <a:ext cx="7105558" cy="4585532"/>
          </a:xfrm>
          <a:prstGeom prst="rect">
            <a:avLst/>
          </a:prstGeom>
        </p:spPr>
      </p:pic>
      <p:pic>
        <p:nvPicPr>
          <p:cNvPr id="8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509D86-BD37-45C0-8C4A-118DCC006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5" y="3258299"/>
            <a:ext cx="6104350" cy="323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71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03C3C68-8EF2-477B-9912-C4ACF3A04522}"/>
              </a:ext>
            </a:extLst>
          </p:cNvPr>
          <p:cNvSpPr/>
          <p:nvPr/>
        </p:nvSpPr>
        <p:spPr>
          <a:xfrm>
            <a:off x="0" y="1027946"/>
            <a:ext cx="9823178" cy="304698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t">
            <a:spAutoFit/>
          </a:bodyPr>
          <a:lstStyle/>
          <a:p>
            <a:pPr marL="899795"/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898525"/>
            <a:r>
              <a:rPr lang="en-US" altLang="zh-TW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Virtualization Station</a:t>
            </a:r>
            <a:r>
              <a:rPr lang="zh-TW" altLang="en-US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 </a:t>
            </a:r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898525"/>
            <a:r>
              <a:rPr lang="en-US" altLang="zh-TW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Clone with </a:t>
            </a:r>
            <a:r>
              <a:rPr lang="zh-TW" altLang="en-US" sz="4800" b="1">
                <a:solidFill>
                  <a:srgbClr val="002060"/>
                </a:solidFill>
                <a:latin typeface="Arial"/>
                <a:ea typeface="+mn-lt"/>
                <a:cs typeface="Arial"/>
              </a:rPr>
              <a:t>MOM Demo</a:t>
            </a:r>
            <a:endParaRPr lang="en-US" altLang="zh-TW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898525"/>
            <a:endParaRPr lang="zh-TW" altLang="en-US" sz="4800" b="1">
              <a:solidFill>
                <a:srgbClr val="002060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70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9279344-6337-47DE-8573-F9CBF5A7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1278805"/>
            <a:ext cx="12195858" cy="5573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E9DFB-BEA0-4987-BE23-61750A52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97390" cy="1250987"/>
          </a:xfrm>
        </p:spPr>
        <p:txBody>
          <a:bodyPr>
            <a:normAutofit/>
          </a:bodyPr>
          <a:lstStyle/>
          <a:p>
            <a:r>
              <a:rPr lang="zh-CN" sz="4000" dirty="0">
                <a:latin typeface="Arial"/>
                <a:ea typeface="微軟正黑體"/>
                <a:cs typeface="Arial"/>
              </a:rPr>
              <a:t>Have you ever </a:t>
            </a:r>
            <a:r>
              <a:rPr lang="en-US" altLang="zh-CN" sz="4000" dirty="0">
                <a:latin typeface="Arial"/>
                <a:ea typeface="微軟正黑體"/>
                <a:cs typeface="Arial"/>
              </a:rPr>
              <a:t>created </a:t>
            </a:r>
            <a:r>
              <a:rPr lang="zh-CN" sz="4000" dirty="0">
                <a:latin typeface="Arial"/>
                <a:ea typeface="微軟正黑體"/>
                <a:cs typeface="Arial"/>
              </a:rPr>
              <a:t>two</a:t>
            </a:r>
            <a:r>
              <a:rPr lang="zh-CN" altLang="en-US" sz="4000" dirty="0">
                <a:latin typeface="Arial"/>
                <a:ea typeface="微軟正黑體"/>
                <a:cs typeface="Arial"/>
              </a:rPr>
              <a:t> </a:t>
            </a:r>
            <a:r>
              <a:rPr lang="en-US" altLang="zh-CN">
                <a:latin typeface="Arial"/>
                <a:ea typeface="微軟正黑體"/>
                <a:cs typeface="Arial"/>
              </a:rPr>
              <a:t>VMs and </a:t>
            </a:r>
            <a:br>
              <a:rPr lang="en-US" altLang="zh-CN" dirty="0">
                <a:latin typeface="Arial"/>
                <a:ea typeface="微軟正黑體"/>
                <a:cs typeface="Arial"/>
              </a:rPr>
            </a:br>
            <a:r>
              <a:rPr lang="en-US" altLang="zh-CN">
                <a:latin typeface="Arial"/>
                <a:ea typeface="微軟正黑體"/>
                <a:cs typeface="Arial"/>
              </a:rPr>
              <a:t>the system is severely lagging? </a:t>
            </a:r>
            <a:endParaRPr lang="zh-CN" sz="4000" dirty="0">
              <a:latin typeface="Arial"/>
              <a:cs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D2B1D0A-240E-4693-B3EE-BF5974B0E209}"/>
              </a:ext>
            </a:extLst>
          </p:cNvPr>
          <p:cNvSpPr/>
          <p:nvPr/>
        </p:nvSpPr>
        <p:spPr>
          <a:xfrm>
            <a:off x="2234" y="4010526"/>
            <a:ext cx="3177151" cy="850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6C11670-04FD-4332-BC5B-98D9566533ED}"/>
              </a:ext>
            </a:extLst>
          </p:cNvPr>
          <p:cNvSpPr/>
          <p:nvPr/>
        </p:nvSpPr>
        <p:spPr>
          <a:xfrm>
            <a:off x="7555831" y="2919662"/>
            <a:ext cx="705853" cy="2999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67921E5-6162-4579-8F28-223EE1F4264B}"/>
              </a:ext>
            </a:extLst>
          </p:cNvPr>
          <p:cNvSpPr/>
          <p:nvPr/>
        </p:nvSpPr>
        <p:spPr>
          <a:xfrm>
            <a:off x="10138610" y="5559695"/>
            <a:ext cx="2053389" cy="984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72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998A315-CACC-45E5-93F3-D81B1162332E}"/>
              </a:ext>
            </a:extLst>
          </p:cNvPr>
          <p:cNvSpPr txBox="1"/>
          <p:nvPr/>
        </p:nvSpPr>
        <p:spPr>
          <a:xfrm>
            <a:off x="554997" y="6230571"/>
            <a:ext cx="650089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3500">
              <a:spcBef>
                <a:spcPts val="500"/>
              </a:spcBef>
            </a:pPr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©</a:t>
            </a:r>
            <a:r>
              <a:rPr lang="zh-TW" altLang="en-US" sz="8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2020</a:t>
            </a:r>
            <a:r>
              <a:rPr lang="zh-TW" altLang="zh-TW" sz="8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Copyright is owned by QNAP Technology Co., Ltd. QNAP Technology reserves all rights. A trademark or mark used or registered by QNAP Technology Co., Ltd. The products and company names mentioned in the file may be trademarks owned by other companies.</a:t>
            </a:r>
            <a:endParaRPr lang="zh-TW" altLang="zh-TW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64DF-55A6-4C67-B9D6-DDDBA1C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97390" cy="1250987"/>
          </a:xfrm>
        </p:spPr>
        <p:txBody>
          <a:bodyPr>
            <a:normAutofit/>
          </a:bodyPr>
          <a:lstStyle/>
          <a:p>
            <a:r>
              <a:rPr lang="ja-JP" altLang="en-US" sz="39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Out of memory will impact system computing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380489A-ECDD-4D65-BBA6-8FA1DAC2D631}"/>
              </a:ext>
            </a:extLst>
          </p:cNvPr>
          <p:cNvSpPr/>
          <p:nvPr/>
        </p:nvSpPr>
        <p:spPr>
          <a:xfrm>
            <a:off x="1009935" y="2716226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zh-TW" altLang="zh-TW" sz="2000" b="1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Purchase memory</a:t>
            </a: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37F3452-203B-4ACD-8939-5A6A53F7063D}"/>
              </a:ext>
            </a:extLst>
          </p:cNvPr>
          <p:cNvSpPr/>
          <p:nvPr/>
        </p:nvSpPr>
        <p:spPr>
          <a:xfrm>
            <a:off x="1009935" y="3448769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zh-TW" altLang="zh-TW" sz="20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zh-TW" altLang="zh-TW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Purchase 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</a:t>
            </a: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4100FFB6-C661-4E21-958A-285C921E34C7}"/>
              </a:ext>
            </a:extLst>
          </p:cNvPr>
          <p:cNvSpPr/>
          <p:nvPr/>
        </p:nvSpPr>
        <p:spPr>
          <a:xfrm>
            <a:off x="1009935" y="4176513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zh-TW" altLang="zh-TW" sz="20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zh-TW" altLang="zh-TW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Purchase 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more PC</a:t>
            </a:r>
            <a:endParaRPr lang="zh-TW" altLang="zh-TW" sz="2000" b="1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923EE86-8984-4E3E-A2F7-751FF53461ED}"/>
              </a:ext>
            </a:extLst>
          </p:cNvPr>
          <p:cNvSpPr/>
          <p:nvPr/>
        </p:nvSpPr>
        <p:spPr>
          <a:xfrm>
            <a:off x="7200037" y="2716226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ea typeface="新細明體"/>
              </a:rPr>
              <a:t> </a:t>
            </a: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Out of memory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34D76B9-3399-4F3B-9EC4-DCE45B202932}"/>
              </a:ext>
            </a:extLst>
          </p:cNvPr>
          <p:cNvSpPr/>
          <p:nvPr/>
        </p:nvSpPr>
        <p:spPr>
          <a:xfrm>
            <a:off x="7200037" y="3448769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ea typeface="新細明體"/>
              </a:rPr>
              <a:t> </a:t>
            </a:r>
            <a:r>
              <a:rPr lang="zh-TW" altLang="en-US" sz="2000" b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Memory can't be expanded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869BB91-0861-43B9-BD13-EF016C424A24}"/>
              </a:ext>
            </a:extLst>
          </p:cNvPr>
          <p:cNvSpPr/>
          <p:nvPr/>
        </p:nvSpPr>
        <p:spPr>
          <a:xfrm>
            <a:off x="7200037" y="4176513"/>
            <a:ext cx="3982029" cy="5493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ea typeface="新細明體"/>
              </a:rPr>
              <a:t> </a:t>
            </a: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</a:t>
            </a:r>
            <a:r>
              <a:rPr lang="en" altLang="zh-TW" sz="2000" b="1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runs too slow</a:t>
            </a:r>
            <a:endParaRPr lang="zh-TW" altLang="zh-TW" sz="2000" b="1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EEE5F0D3-CB94-4762-9A7A-A1CFCA5443E7}"/>
              </a:ext>
            </a:extLst>
          </p:cNvPr>
          <p:cNvSpPr/>
          <p:nvPr/>
        </p:nvSpPr>
        <p:spPr>
          <a:xfrm>
            <a:off x="7200037" y="4898644"/>
            <a:ext cx="3982029" cy="7429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/>
                </a:solidFill>
                <a:ea typeface="新細明體"/>
                <a:cs typeface="Calibri"/>
              </a:rPr>
              <a:t> </a:t>
            </a:r>
            <a:r>
              <a:rPr lang="zh-TW" altLang="zh-TW" sz="2000" b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Temporarily need to open multiple </a:t>
            </a:r>
            <a:r>
              <a:rPr lang="en-US" altLang="zh-TW" sz="2000" b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VMs</a:t>
            </a:r>
            <a:endParaRPr lang="zh-TW" altLang="zh-TW" sz="2000" b="1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8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9844-E6F2-4B9B-8401-5A055797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1213433" cy="1250987"/>
          </a:xfrm>
        </p:spPr>
        <p:txBody>
          <a:bodyPr>
            <a:normAutofit/>
          </a:bodyPr>
          <a:lstStyle/>
          <a:p>
            <a:r>
              <a:rPr lang="en-US" altLang="ja-JP">
                <a:latin typeface="Arial"/>
                <a:ea typeface="微軟正黑體"/>
                <a:cs typeface="Arial"/>
              </a:rPr>
              <a:t>The actual status of running multiple VMs</a:t>
            </a:r>
            <a:endParaRPr lang="en-US">
              <a:ea typeface="微軟正黑體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DCC0A72-D6EE-4C19-A650-63A12A49254E}"/>
              </a:ext>
            </a:extLst>
          </p:cNvPr>
          <p:cNvSpPr/>
          <p:nvPr/>
        </p:nvSpPr>
        <p:spPr>
          <a:xfrm>
            <a:off x="320070" y="315791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8BC2D07-0F6E-445B-9FD9-11A757F4B409}"/>
              </a:ext>
            </a:extLst>
          </p:cNvPr>
          <p:cNvSpPr/>
          <p:nvPr/>
        </p:nvSpPr>
        <p:spPr>
          <a:xfrm>
            <a:off x="2133144" y="315791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4E5D36A-06BE-41B6-8B95-537288C29C04}"/>
              </a:ext>
            </a:extLst>
          </p:cNvPr>
          <p:cNvSpPr/>
          <p:nvPr/>
        </p:nvSpPr>
        <p:spPr>
          <a:xfrm>
            <a:off x="3946218" y="315791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70E0742-B48F-446F-B361-250F021C2554}"/>
              </a:ext>
            </a:extLst>
          </p:cNvPr>
          <p:cNvSpPr/>
          <p:nvPr/>
        </p:nvSpPr>
        <p:spPr>
          <a:xfrm>
            <a:off x="320070" y="363988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a typeface="新細明體"/>
              </a:rPr>
              <a:t>File System</a:t>
            </a:r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B11FBEF-8190-44C0-89E4-ADBE8C6F01B2}"/>
              </a:ext>
            </a:extLst>
          </p:cNvPr>
          <p:cNvSpPr/>
          <p:nvPr/>
        </p:nvSpPr>
        <p:spPr>
          <a:xfrm>
            <a:off x="2133144" y="363988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a typeface="新細明體"/>
              </a:rPr>
              <a:t>File System</a:t>
            </a:r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19CD3DC-30F3-4A1D-A2AD-6C5F752F9AC9}"/>
              </a:ext>
            </a:extLst>
          </p:cNvPr>
          <p:cNvSpPr/>
          <p:nvPr/>
        </p:nvSpPr>
        <p:spPr>
          <a:xfrm>
            <a:off x="3946218" y="363988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a typeface="新細明體"/>
              </a:rPr>
              <a:t>File System</a:t>
            </a:r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009C08A-B9E1-42C8-B7E5-A0A642217513}"/>
              </a:ext>
            </a:extLst>
          </p:cNvPr>
          <p:cNvSpPr/>
          <p:nvPr/>
        </p:nvSpPr>
        <p:spPr>
          <a:xfrm>
            <a:off x="320070" y="412163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27302CA-C7D7-4B45-984F-8D4083256767}"/>
              </a:ext>
            </a:extLst>
          </p:cNvPr>
          <p:cNvSpPr/>
          <p:nvPr/>
        </p:nvSpPr>
        <p:spPr>
          <a:xfrm>
            <a:off x="2133144" y="412163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E9C4DDA-1076-472F-91DD-9157E451436F}"/>
              </a:ext>
            </a:extLst>
          </p:cNvPr>
          <p:cNvSpPr/>
          <p:nvPr/>
        </p:nvSpPr>
        <p:spPr>
          <a:xfrm>
            <a:off x="3946218" y="412163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4E0683F-B4CA-46AF-AC70-7CDDC8E6828D}"/>
              </a:ext>
            </a:extLst>
          </p:cNvPr>
          <p:cNvSpPr/>
          <p:nvPr/>
        </p:nvSpPr>
        <p:spPr>
          <a:xfrm>
            <a:off x="203100" y="2421660"/>
            <a:ext cx="5554638" cy="2169511"/>
          </a:xfrm>
          <a:prstGeom prst="rect">
            <a:avLst/>
          </a:prstGeom>
          <a:ln w="50800">
            <a:gradFill>
              <a:gsLst>
                <a:gs pos="0">
                  <a:srgbClr val="00B0F0"/>
                </a:gs>
                <a:gs pos="100000">
                  <a:srgbClr val="7030A0"/>
                </a:gs>
              </a:gsLst>
              <a:lin ang="5400000" scaled="0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7B81B9D-5E81-458E-B649-C735A1ED3967}"/>
              </a:ext>
            </a:extLst>
          </p:cNvPr>
          <p:cNvSpPr/>
          <p:nvPr/>
        </p:nvSpPr>
        <p:spPr>
          <a:xfrm>
            <a:off x="320070" y="4690569"/>
            <a:ext cx="5296414" cy="386015"/>
          </a:xfrm>
          <a:prstGeom prst="rect">
            <a:avLst/>
          </a:prstGeom>
          <a:solidFill>
            <a:srgbClr val="5F2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Virtualization Station</a:t>
            </a:r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B8E08BC-4C3C-4E34-80F5-A9CF19700B77}"/>
              </a:ext>
            </a:extLst>
          </p:cNvPr>
          <p:cNvSpPr/>
          <p:nvPr/>
        </p:nvSpPr>
        <p:spPr>
          <a:xfrm>
            <a:off x="320070" y="5175180"/>
            <a:ext cx="5296414" cy="386015"/>
          </a:xfrm>
          <a:prstGeom prst="rect">
            <a:avLst/>
          </a:prstGeom>
          <a:solidFill>
            <a:srgbClr val="ED8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Host OS</a:t>
            </a:r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D40CC7B-B853-4A43-9F54-CECFBB013E53}"/>
              </a:ext>
            </a:extLst>
          </p:cNvPr>
          <p:cNvSpPr/>
          <p:nvPr/>
        </p:nvSpPr>
        <p:spPr>
          <a:xfrm>
            <a:off x="320070" y="5666221"/>
            <a:ext cx="5296414" cy="386015"/>
          </a:xfrm>
          <a:prstGeom prst="rect">
            <a:avLst/>
          </a:prstGeom>
          <a:solidFill>
            <a:srgbClr val="36A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Hardware</a:t>
            </a:r>
            <a:endParaRPr lang="zh-TW" altLang="en-US"/>
          </a:p>
        </p:txBody>
      </p:sp>
      <p:pic>
        <p:nvPicPr>
          <p:cNvPr id="40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534968FB-1892-4B48-AC9D-752FC0B2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95" y="2544223"/>
            <a:ext cx="1197191" cy="528421"/>
          </a:xfrm>
          <a:prstGeom prst="rect">
            <a:avLst/>
          </a:prstGeom>
        </p:spPr>
      </p:pic>
      <p:pic>
        <p:nvPicPr>
          <p:cNvPr id="41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85083E-7BB4-4337-BC17-DAD5AFF05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07" y="4135007"/>
            <a:ext cx="5786627" cy="252542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A18DC767-821F-448E-BBA3-190974E7C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8" y="1543825"/>
            <a:ext cx="775281" cy="775281"/>
          </a:xfrm>
          <a:prstGeom prst="rect">
            <a:avLst/>
          </a:prstGeom>
        </p:spPr>
      </p:pic>
      <p:pic>
        <p:nvPicPr>
          <p:cNvPr id="43" name="圖片 42" descr="一張含有 食物, 房間 的圖片&#10;&#10;自動產生的描述">
            <a:extLst>
              <a:ext uri="{FF2B5EF4-FFF2-40B4-BE49-F238E27FC236}">
                <a16:creationId xmlns:a16="http://schemas.microsoft.com/office/drawing/2014/main" id="{AF1C60FC-80D5-49F9-9DD6-4CDB18741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51" y="1564034"/>
            <a:ext cx="919397" cy="734862"/>
          </a:xfrm>
          <a:prstGeom prst="rect">
            <a:avLst/>
          </a:prstGeom>
        </p:spPr>
      </p:pic>
      <p:pic>
        <p:nvPicPr>
          <p:cNvPr id="44" name="圖片 43" descr="一張含有 畫畫 的圖片&#10;&#10;自動產生的描述">
            <a:extLst>
              <a:ext uri="{FF2B5EF4-FFF2-40B4-BE49-F238E27FC236}">
                <a16:creationId xmlns:a16="http://schemas.microsoft.com/office/drawing/2014/main" id="{398C16AD-6114-40DD-ADB8-F8D25C7C4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09" y="1471767"/>
            <a:ext cx="919397" cy="919397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F0A271FD-A9D1-405E-A794-B53A2675E4C3}"/>
              </a:ext>
            </a:extLst>
          </p:cNvPr>
          <p:cNvSpPr/>
          <p:nvPr/>
        </p:nvSpPr>
        <p:spPr>
          <a:xfrm>
            <a:off x="7876200" y="233153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097DB2A-18D3-4402-9694-11693A47A198}"/>
              </a:ext>
            </a:extLst>
          </p:cNvPr>
          <p:cNvSpPr/>
          <p:nvPr/>
        </p:nvSpPr>
        <p:spPr>
          <a:xfrm>
            <a:off x="7876200" y="281350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a typeface="新細明體"/>
              </a:rPr>
              <a:t>File System</a:t>
            </a:r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3D0E1BD-ABAB-47F7-A8B0-3F5FA2B1F16F}"/>
              </a:ext>
            </a:extLst>
          </p:cNvPr>
          <p:cNvSpPr/>
          <p:nvPr/>
        </p:nvSpPr>
        <p:spPr>
          <a:xfrm>
            <a:off x="7876200" y="329525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pic>
        <p:nvPicPr>
          <p:cNvPr id="48" name="圖片 47" descr="一張含有 螢幕擷取畫面, 搖擺, 選手, 球 的圖片&#10;&#10;自動產生的描述">
            <a:extLst>
              <a:ext uri="{FF2B5EF4-FFF2-40B4-BE49-F238E27FC236}">
                <a16:creationId xmlns:a16="http://schemas.microsoft.com/office/drawing/2014/main" id="{5E66AA0B-EB3E-4AA0-9D50-A160382996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41791" r="22142" b="34528"/>
          <a:stretch/>
        </p:blipFill>
        <p:spPr>
          <a:xfrm>
            <a:off x="7874428" y="1803386"/>
            <a:ext cx="1670266" cy="423207"/>
          </a:xfrm>
          <a:prstGeom prst="rect">
            <a:avLst/>
          </a:prstGeom>
        </p:spPr>
      </p:pic>
      <p:pic>
        <p:nvPicPr>
          <p:cNvPr id="49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F5B914DE-4302-465F-A935-01E4654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823" y="2544223"/>
            <a:ext cx="1197191" cy="528421"/>
          </a:xfrm>
          <a:prstGeom prst="rect">
            <a:avLst/>
          </a:prstGeom>
        </p:spPr>
      </p:pic>
      <p:pic>
        <p:nvPicPr>
          <p:cNvPr id="50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2A83BF6F-8D23-495A-98D1-7E349406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1" y="2544223"/>
            <a:ext cx="1197191" cy="528421"/>
          </a:xfrm>
          <a:prstGeom prst="rect">
            <a:avLst/>
          </a:prstGeom>
        </p:spPr>
      </p:pic>
      <p:pic>
        <p:nvPicPr>
          <p:cNvPr id="51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54DB185D-C51E-47F0-B27A-F3D370DD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95" y="6163102"/>
            <a:ext cx="1197191" cy="528421"/>
          </a:xfrm>
          <a:prstGeom prst="rect">
            <a:avLst/>
          </a:prstGeom>
        </p:spPr>
      </p:pic>
      <p:pic>
        <p:nvPicPr>
          <p:cNvPr id="52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0303876A-08EC-492A-91BE-BF2235A5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823" y="6163102"/>
            <a:ext cx="1197191" cy="528421"/>
          </a:xfrm>
          <a:prstGeom prst="rect">
            <a:avLst/>
          </a:prstGeom>
        </p:spPr>
      </p:pic>
      <p:pic>
        <p:nvPicPr>
          <p:cNvPr id="53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01AB104A-0E5F-494E-A467-AFE8D80D8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1" y="6163102"/>
            <a:ext cx="1197191" cy="528421"/>
          </a:xfrm>
          <a:prstGeom prst="rect">
            <a:avLst/>
          </a:prstGeom>
        </p:spPr>
      </p:pic>
      <p:pic>
        <p:nvPicPr>
          <p:cNvPr id="54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02A5910B-843B-4B5E-A4A0-8BD869EC2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946" y="3778707"/>
            <a:ext cx="1197191" cy="528421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6A1EFC99-E908-4BCD-9D1C-93FB48D4E023}"/>
              </a:ext>
            </a:extLst>
          </p:cNvPr>
          <p:cNvSpPr/>
          <p:nvPr/>
        </p:nvSpPr>
        <p:spPr>
          <a:xfrm>
            <a:off x="10101611" y="2331534"/>
            <a:ext cx="1670266" cy="386015"/>
          </a:xfrm>
          <a:prstGeom prst="rect">
            <a:avLst/>
          </a:prstGeom>
          <a:solidFill>
            <a:srgbClr val="5E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Application</a:t>
            </a:r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5ACE4B2-27E5-4F62-B8A6-6289EB673803}"/>
              </a:ext>
            </a:extLst>
          </p:cNvPr>
          <p:cNvSpPr/>
          <p:nvPr/>
        </p:nvSpPr>
        <p:spPr>
          <a:xfrm>
            <a:off x="10101611" y="2813506"/>
            <a:ext cx="1670266" cy="386015"/>
          </a:xfrm>
          <a:prstGeom prst="rect">
            <a:avLst/>
          </a:prstGeom>
          <a:solidFill>
            <a:srgbClr val="2B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a typeface="新細明體"/>
              </a:rPr>
              <a:t>File System</a:t>
            </a:r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352CB90-6D22-49F2-B73B-5231D4F22D03}"/>
              </a:ext>
            </a:extLst>
          </p:cNvPr>
          <p:cNvSpPr/>
          <p:nvPr/>
        </p:nvSpPr>
        <p:spPr>
          <a:xfrm>
            <a:off x="10101611" y="3295250"/>
            <a:ext cx="1670266" cy="386015"/>
          </a:xfrm>
          <a:prstGeom prst="rect">
            <a:avLst/>
          </a:prstGeom>
          <a:solidFill>
            <a:srgbClr val="0F6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Guest OS</a:t>
            </a:r>
            <a:endParaRPr lang="zh-TW" altLang="en-US"/>
          </a:p>
        </p:txBody>
      </p:sp>
      <p:pic>
        <p:nvPicPr>
          <p:cNvPr id="58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711C1291-E78E-4AE1-9645-C51037886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148" y="3776840"/>
            <a:ext cx="1197191" cy="528421"/>
          </a:xfrm>
          <a:prstGeom prst="rect">
            <a:avLst/>
          </a:prstGeom>
        </p:spPr>
      </p:pic>
      <p:pic>
        <p:nvPicPr>
          <p:cNvPr id="59" name="圖片 58" descr="一張含有 畫畫, 花 的圖片&#10;&#10;自動產生的描述">
            <a:extLst>
              <a:ext uri="{FF2B5EF4-FFF2-40B4-BE49-F238E27FC236}">
                <a16:creationId xmlns:a16="http://schemas.microsoft.com/office/drawing/2014/main" id="{84CB5411-1FA9-4440-B9BA-687B14AB3B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37002" r="12680" b="29383"/>
          <a:stretch/>
        </p:blipFill>
        <p:spPr>
          <a:xfrm>
            <a:off x="10101611" y="1802721"/>
            <a:ext cx="1670266" cy="432756"/>
          </a:xfrm>
          <a:prstGeom prst="rect">
            <a:avLst/>
          </a:prstGeom>
        </p:spPr>
      </p:pic>
      <p:sp>
        <p:nvSpPr>
          <p:cNvPr id="60" name="橢圓 59">
            <a:extLst>
              <a:ext uri="{FF2B5EF4-FFF2-40B4-BE49-F238E27FC236}">
                <a16:creationId xmlns:a16="http://schemas.microsoft.com/office/drawing/2014/main" id="{3CD672D8-A383-4AAB-8050-D2421CB7777A}"/>
              </a:ext>
            </a:extLst>
          </p:cNvPr>
          <p:cNvSpPr/>
          <p:nvPr/>
        </p:nvSpPr>
        <p:spPr>
          <a:xfrm>
            <a:off x="6312883" y="2853450"/>
            <a:ext cx="642748" cy="6427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TW" alt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209245F-AED7-4229-8A39-8DD1D72DD7A8}"/>
              </a:ext>
            </a:extLst>
          </p:cNvPr>
          <p:cNvSpPr txBox="1"/>
          <p:nvPr/>
        </p:nvSpPr>
        <p:spPr>
          <a:xfrm>
            <a:off x="5994044" y="2796873"/>
            <a:ext cx="612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TW" altLang="en-US" sz="4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E53E2A01-7704-4722-9ECB-638C470841EB}"/>
              </a:ext>
            </a:extLst>
          </p:cNvPr>
          <p:cNvCxnSpPr>
            <a:cxnSpLocks/>
            <a:stCxn id="59" idx="0"/>
            <a:endCxn id="60" idx="0"/>
          </p:cNvCxnSpPr>
          <p:nvPr/>
        </p:nvCxnSpPr>
        <p:spPr>
          <a:xfrm rot="16200000" flipH="1" flipV="1">
            <a:off x="8260136" y="176841"/>
            <a:ext cx="1050729" cy="4302487"/>
          </a:xfrm>
          <a:prstGeom prst="bentConnector3">
            <a:avLst>
              <a:gd name="adj1" fmla="val -21756"/>
            </a:avLst>
          </a:prstGeom>
          <a:ln w="82550">
            <a:gradFill>
              <a:gsLst>
                <a:gs pos="0">
                  <a:srgbClr val="00B0F0">
                    <a:alpha val="2000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接點: 肘形 62">
            <a:extLst>
              <a:ext uri="{FF2B5EF4-FFF2-40B4-BE49-F238E27FC236}">
                <a16:creationId xmlns:a16="http://schemas.microsoft.com/office/drawing/2014/main" id="{FA0AD4B4-A921-43BA-82A8-CF1E75B36425}"/>
              </a:ext>
            </a:extLst>
          </p:cNvPr>
          <p:cNvCxnSpPr>
            <a:cxnSpLocks/>
            <a:stCxn id="48" idx="1"/>
            <a:endCxn id="60" idx="6"/>
          </p:cNvCxnSpPr>
          <p:nvPr/>
        </p:nvCxnSpPr>
        <p:spPr>
          <a:xfrm rot="10800000" flipV="1">
            <a:off x="6955632" y="2014990"/>
            <a:ext cx="918797" cy="1159834"/>
          </a:xfrm>
          <a:prstGeom prst="bentConnector3">
            <a:avLst>
              <a:gd name="adj1" fmla="val 50000"/>
            </a:avLst>
          </a:prstGeom>
          <a:ln w="82550">
            <a:gradFill>
              <a:gsLst>
                <a:gs pos="0">
                  <a:srgbClr val="00B0F0">
                    <a:alpha val="2000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BC85-22B2-4B89-9078-A0CFE423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1213433" cy="1250987"/>
          </a:xfrm>
        </p:spPr>
        <p:txBody>
          <a:bodyPr>
            <a:normAutofit/>
          </a:bodyPr>
          <a:lstStyle/>
          <a:p>
            <a:r>
              <a:rPr lang="en-US" altLang="ja-JP" dirty="0">
                <a:ea typeface="微軟正黑體"/>
              </a:rPr>
              <a:t>How to fix out of memory on NAS?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98181C3-4CCB-435C-B44E-138C1730C7BE}"/>
              </a:ext>
            </a:extLst>
          </p:cNvPr>
          <p:cNvSpPr/>
          <p:nvPr/>
        </p:nvSpPr>
        <p:spPr>
          <a:xfrm>
            <a:off x="180454" y="2581882"/>
            <a:ext cx="5199253" cy="4134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9F711C-D8F7-4738-96F8-0EB0049C9108}"/>
              </a:ext>
            </a:extLst>
          </p:cNvPr>
          <p:cNvSpPr/>
          <p:nvPr/>
        </p:nvSpPr>
        <p:spPr>
          <a:xfrm>
            <a:off x="302600" y="3793452"/>
            <a:ext cx="4954959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0642449-A0C4-4F95-9A36-84E9E7EB770B}"/>
              </a:ext>
            </a:extLst>
          </p:cNvPr>
          <p:cNvSpPr/>
          <p:nvPr/>
        </p:nvSpPr>
        <p:spPr>
          <a:xfrm>
            <a:off x="787109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9DEE25-8BE4-4581-85E2-016E5C04B02E}"/>
              </a:ext>
            </a:extLst>
          </p:cNvPr>
          <p:cNvSpPr/>
          <p:nvPr/>
        </p:nvSpPr>
        <p:spPr>
          <a:xfrm>
            <a:off x="5606310" y="2581882"/>
            <a:ext cx="6405236" cy="4134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759D1D3-976A-4119-9911-00EC02F551FD}"/>
              </a:ext>
            </a:extLst>
          </p:cNvPr>
          <p:cNvSpPr txBox="1"/>
          <p:nvPr/>
        </p:nvSpPr>
        <p:spPr>
          <a:xfrm>
            <a:off x="180454" y="1496272"/>
            <a:ext cx="519925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zh-TW" sz="2800" b="1" dirty="0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Memory Share - KSM</a:t>
            </a:r>
            <a:endParaRPr lang="en-US" altLang="ja-JP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ja-JP" altLang="zh-TW" sz="1600" b="1" dirty="0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lang="en-US" altLang="zh-TW" sz="1600" b="1" dirty="0">
                <a:solidFill>
                  <a:srgbClr val="7030A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</a:t>
            </a:r>
            <a:r>
              <a:rPr lang="ja-JP" sz="1600" b="1" dirty="0">
                <a:solidFill>
                  <a:srgbClr val="7030A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ernel Samepage Merging</a:t>
            </a:r>
            <a:r>
              <a:rPr lang="ja-JP" altLang="zh-TW" sz="1600" b="1" dirty="0">
                <a:solidFill>
                  <a:srgbClr val="7030A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)</a:t>
            </a:r>
            <a:endParaRPr lang="en-US" altLang="ja-JP" sz="1600" b="1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ja-JP" altLang="zh-TW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Share </a:t>
            </a:r>
            <a:r>
              <a:rPr lang="en-US" altLang="ja-JP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</a:t>
            </a:r>
            <a:r>
              <a:rPr lang="ja-JP" altLang="zh-TW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memory to reduce host system usage</a:t>
            </a:r>
            <a:r>
              <a:rPr lang="ja-JP" altLang="en-US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en-US" altLang="zh-TW" sz="16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08C86EA-D4E5-49E3-8760-211209C86530}"/>
              </a:ext>
            </a:extLst>
          </p:cNvPr>
          <p:cNvSpPr/>
          <p:nvPr/>
        </p:nvSpPr>
        <p:spPr>
          <a:xfrm>
            <a:off x="609375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E31850-F55B-44AF-9ABD-FA9A34108535}"/>
              </a:ext>
            </a:extLst>
          </p:cNvPr>
          <p:cNvSpPr/>
          <p:nvPr/>
        </p:nvSpPr>
        <p:spPr>
          <a:xfrm>
            <a:off x="382772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7A0A00-966B-4528-ABFE-E362DE38CF78}"/>
              </a:ext>
            </a:extLst>
          </p:cNvPr>
          <p:cNvSpPr/>
          <p:nvPr/>
        </p:nvSpPr>
        <p:spPr>
          <a:xfrm>
            <a:off x="2069262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C38017F-73B7-42DE-8113-B6ED8E5BC84C}"/>
              </a:ext>
            </a:extLst>
          </p:cNvPr>
          <p:cNvSpPr txBox="1"/>
          <p:nvPr/>
        </p:nvSpPr>
        <p:spPr>
          <a:xfrm>
            <a:off x="1684193" y="3424119"/>
            <a:ext cx="4146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6FA3CBF-CA18-4E2D-A80C-B1314BEA77C7}"/>
              </a:ext>
            </a:extLst>
          </p:cNvPr>
          <p:cNvSpPr/>
          <p:nvPr/>
        </p:nvSpPr>
        <p:spPr>
          <a:xfrm>
            <a:off x="3237626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RedHat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6E9665C-77E2-474A-A59A-B5DB379C5F14}"/>
              </a:ext>
            </a:extLst>
          </p:cNvPr>
          <p:cNvSpPr/>
          <p:nvPr/>
        </p:nvSpPr>
        <p:spPr>
          <a:xfrm>
            <a:off x="4247592" y="3356547"/>
            <a:ext cx="914100" cy="60074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Ubuntu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E5A6D9A-6C15-4089-9685-100589185D04}"/>
              </a:ext>
            </a:extLst>
          </p:cNvPr>
          <p:cNvSpPr/>
          <p:nvPr/>
        </p:nvSpPr>
        <p:spPr>
          <a:xfrm>
            <a:off x="398721" y="4477971"/>
            <a:ext cx="4762971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8C5FCE8-A31F-487B-B8FC-42FDDC0E05E6}"/>
              </a:ext>
            </a:extLst>
          </p:cNvPr>
          <p:cNvSpPr txBox="1"/>
          <p:nvPr/>
        </p:nvSpPr>
        <p:spPr>
          <a:xfrm>
            <a:off x="302600" y="6138773"/>
            <a:ext cx="495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1C2F341-96A6-4491-945D-32AC1059A0B1}"/>
              </a:ext>
            </a:extLst>
          </p:cNvPr>
          <p:cNvSpPr txBox="1"/>
          <p:nvPr/>
        </p:nvSpPr>
        <p:spPr>
          <a:xfrm>
            <a:off x="302600" y="5654692"/>
            <a:ext cx="495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08AF823-056E-4B4D-A673-B748BBAAF70D}"/>
              </a:ext>
            </a:extLst>
          </p:cNvPr>
          <p:cNvSpPr/>
          <p:nvPr/>
        </p:nvSpPr>
        <p:spPr>
          <a:xfrm>
            <a:off x="745029" y="4675204"/>
            <a:ext cx="360757" cy="6007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DAB9807-6164-4EF6-ACC2-620F9D748280}"/>
              </a:ext>
            </a:extLst>
          </p:cNvPr>
          <p:cNvSpPr/>
          <p:nvPr/>
        </p:nvSpPr>
        <p:spPr>
          <a:xfrm>
            <a:off x="1227932" y="4675204"/>
            <a:ext cx="882203" cy="6007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(RO)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43CCC17-5B25-4CB3-89FA-38551858269C}"/>
              </a:ext>
            </a:extLst>
          </p:cNvPr>
          <p:cNvSpPr/>
          <p:nvPr/>
        </p:nvSpPr>
        <p:spPr>
          <a:xfrm>
            <a:off x="2232281" y="4675204"/>
            <a:ext cx="360757" cy="6007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6C6A90E-8F1C-4A66-8DF4-385A65EDC9B9}"/>
              </a:ext>
            </a:extLst>
          </p:cNvPr>
          <p:cNvSpPr/>
          <p:nvPr/>
        </p:nvSpPr>
        <p:spPr>
          <a:xfrm>
            <a:off x="2964654" y="4675204"/>
            <a:ext cx="882203" cy="600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3BA9FA9-97BD-4925-B1A9-AD4EA500CC07}"/>
              </a:ext>
            </a:extLst>
          </p:cNvPr>
          <p:cNvSpPr/>
          <p:nvPr/>
        </p:nvSpPr>
        <p:spPr>
          <a:xfrm>
            <a:off x="3974620" y="4675204"/>
            <a:ext cx="882203" cy="600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854F0822-901F-4FD3-A959-DAB6ABC020DE}"/>
              </a:ext>
            </a:extLst>
          </p:cNvPr>
          <p:cNvCxnSpPr>
            <a:cxnSpLocks/>
            <a:stCxn id="18" idx="2"/>
            <a:endCxn id="26" idx="0"/>
          </p:cNvCxnSpPr>
          <p:nvPr/>
        </p:nvCxnSpPr>
        <p:spPr>
          <a:xfrm>
            <a:off x="839822" y="3957287"/>
            <a:ext cx="85586" cy="717917"/>
          </a:xfrm>
          <a:prstGeom prst="straightConnector1">
            <a:avLst/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6CF09965-49D3-4D13-9D54-3C1A597DCDA7}"/>
              </a:ext>
            </a:extLst>
          </p:cNvPr>
          <p:cNvCxnSpPr>
            <a:cxnSpLocks/>
          </p:cNvCxnSpPr>
          <p:nvPr/>
        </p:nvCxnSpPr>
        <p:spPr>
          <a:xfrm>
            <a:off x="1066293" y="3972500"/>
            <a:ext cx="316165" cy="69635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9EBC6803-E8B8-4317-89C0-99500E027F26}"/>
              </a:ext>
            </a:extLst>
          </p:cNvPr>
          <p:cNvCxnSpPr>
            <a:cxnSpLocks/>
          </p:cNvCxnSpPr>
          <p:nvPr/>
        </p:nvCxnSpPr>
        <p:spPr>
          <a:xfrm>
            <a:off x="1399905" y="3957287"/>
            <a:ext cx="112861" cy="703999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C00D06C-A5B3-4CE3-8DD3-0072127BAAB2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608887" y="4016013"/>
            <a:ext cx="60147" cy="65919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ED44F361-82BC-4F60-B0EA-2315BF719139}"/>
              </a:ext>
            </a:extLst>
          </p:cNvPr>
          <p:cNvCxnSpPr>
            <a:cxnSpLocks/>
          </p:cNvCxnSpPr>
          <p:nvPr/>
        </p:nvCxnSpPr>
        <p:spPr>
          <a:xfrm flipH="1">
            <a:off x="1951323" y="3965629"/>
            <a:ext cx="452931" cy="68605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5B1986B1-1AEA-4CE3-AC1D-BFFCE8B20683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flipH="1">
            <a:off x="2412660" y="3957287"/>
            <a:ext cx="113652" cy="717917"/>
          </a:xfrm>
          <a:prstGeom prst="straightConnector1">
            <a:avLst/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52DA1E91-A75B-422A-9F51-9BFD63894712}"/>
              </a:ext>
            </a:extLst>
          </p:cNvPr>
          <p:cNvCxnSpPr>
            <a:cxnSpLocks/>
            <a:stCxn id="21" idx="2"/>
            <a:endCxn id="29" idx="0"/>
          </p:cNvCxnSpPr>
          <p:nvPr/>
        </p:nvCxnSpPr>
        <p:spPr>
          <a:xfrm flipH="1">
            <a:off x="3405756" y="3957287"/>
            <a:ext cx="288920" cy="71791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EBF80BC5-0070-4BCE-B953-375288A792A0}"/>
              </a:ext>
            </a:extLst>
          </p:cNvPr>
          <p:cNvCxnSpPr>
            <a:cxnSpLocks/>
            <a:stCxn id="22" idx="2"/>
            <a:endCxn id="30" idx="0"/>
          </p:cNvCxnSpPr>
          <p:nvPr/>
        </p:nvCxnSpPr>
        <p:spPr>
          <a:xfrm flipH="1">
            <a:off x="4415722" y="3957287"/>
            <a:ext cx="288920" cy="71791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接點: 弧形 38">
            <a:extLst>
              <a:ext uri="{FF2B5EF4-FFF2-40B4-BE49-F238E27FC236}">
                <a16:creationId xmlns:a16="http://schemas.microsoft.com/office/drawing/2014/main" id="{52EEB156-B98D-4D97-BAFB-C6CBEFAB377C}"/>
              </a:ext>
            </a:extLst>
          </p:cNvPr>
          <p:cNvCxnSpPr>
            <a:cxnSpLocks/>
            <a:stCxn id="27" idx="2"/>
            <a:endCxn id="26" idx="2"/>
          </p:cNvCxnSpPr>
          <p:nvPr/>
        </p:nvCxnSpPr>
        <p:spPr>
          <a:xfrm rot="5400000">
            <a:off x="1297221" y="4904131"/>
            <a:ext cx="12700" cy="743626"/>
          </a:xfrm>
          <a:prstGeom prst="curvedConnector3">
            <a:avLst>
              <a:gd name="adj1" fmla="val 1800000"/>
            </a:avLst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接點: 弧形 39">
            <a:extLst>
              <a:ext uri="{FF2B5EF4-FFF2-40B4-BE49-F238E27FC236}">
                <a16:creationId xmlns:a16="http://schemas.microsoft.com/office/drawing/2014/main" id="{75A1E1B3-EA4B-4304-B062-E52EEAB17714}"/>
              </a:ext>
            </a:extLst>
          </p:cNvPr>
          <p:cNvCxnSpPr>
            <a:cxnSpLocks/>
            <a:stCxn id="28" idx="2"/>
            <a:endCxn id="27" idx="2"/>
          </p:cNvCxnSpPr>
          <p:nvPr/>
        </p:nvCxnSpPr>
        <p:spPr>
          <a:xfrm rot="5400000">
            <a:off x="2040847" y="4904131"/>
            <a:ext cx="12700" cy="743626"/>
          </a:xfrm>
          <a:prstGeom prst="curvedConnector3">
            <a:avLst>
              <a:gd name="adj1" fmla="val 1800000"/>
            </a:avLst>
          </a:prstGeom>
          <a:ln w="317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567F451-E3AE-459A-9C94-F4890BCD7C77}"/>
              </a:ext>
            </a:extLst>
          </p:cNvPr>
          <p:cNvSpPr txBox="1"/>
          <p:nvPr/>
        </p:nvSpPr>
        <p:spPr>
          <a:xfrm>
            <a:off x="745029" y="5507563"/>
            <a:ext cx="1848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Copy-on-write</a:t>
            </a:r>
            <a:endParaRPr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C499BC5-D72E-4EA8-8D63-03402D0DA6EE}"/>
              </a:ext>
            </a:extLst>
          </p:cNvPr>
          <p:cNvSpPr txBox="1"/>
          <p:nvPr/>
        </p:nvSpPr>
        <p:spPr>
          <a:xfrm>
            <a:off x="302600" y="2646504"/>
            <a:ext cx="4954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Install from the same ISO or via VM cloning.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左大括弧 42">
            <a:extLst>
              <a:ext uri="{FF2B5EF4-FFF2-40B4-BE49-F238E27FC236}">
                <a16:creationId xmlns:a16="http://schemas.microsoft.com/office/drawing/2014/main" id="{AEE0FB24-40D3-457B-8B5E-21DB7C30D72E}"/>
              </a:ext>
            </a:extLst>
          </p:cNvPr>
          <p:cNvSpPr/>
          <p:nvPr/>
        </p:nvSpPr>
        <p:spPr>
          <a:xfrm rot="5400000">
            <a:off x="1544768" y="2374135"/>
            <a:ext cx="246440" cy="1716651"/>
          </a:xfrm>
          <a:prstGeom prst="leftBrace">
            <a:avLst>
              <a:gd name="adj1" fmla="val 72296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7DA91C9-FD96-4373-949E-013C9CEDED9F}"/>
              </a:ext>
            </a:extLst>
          </p:cNvPr>
          <p:cNvSpPr/>
          <p:nvPr/>
        </p:nvSpPr>
        <p:spPr>
          <a:xfrm>
            <a:off x="5705012" y="3793452"/>
            <a:ext cx="2007230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F36152E-1FFA-4F7D-AC84-5F3634C8D322}"/>
              </a:ext>
            </a:extLst>
          </p:cNvPr>
          <p:cNvSpPr/>
          <p:nvPr/>
        </p:nvSpPr>
        <p:spPr>
          <a:xfrm>
            <a:off x="9882170" y="3793452"/>
            <a:ext cx="2007230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F73D9D4-7C96-43A2-9023-7D219B3A878B}"/>
              </a:ext>
            </a:extLst>
          </p:cNvPr>
          <p:cNvSpPr/>
          <p:nvPr/>
        </p:nvSpPr>
        <p:spPr>
          <a:xfrm>
            <a:off x="7802212" y="3793452"/>
            <a:ext cx="2007230" cy="27812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EC44FA5-6BA9-4F09-8644-D9979B7D3D5B}"/>
              </a:ext>
            </a:extLst>
          </p:cNvPr>
          <p:cNvSpPr/>
          <p:nvPr/>
        </p:nvSpPr>
        <p:spPr>
          <a:xfrm>
            <a:off x="5813715" y="4477971"/>
            <a:ext cx="1789825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4100D04-B161-40DC-951A-51DCECB40F7C}"/>
              </a:ext>
            </a:extLst>
          </p:cNvPr>
          <p:cNvSpPr/>
          <p:nvPr/>
        </p:nvSpPr>
        <p:spPr>
          <a:xfrm>
            <a:off x="7910915" y="4477971"/>
            <a:ext cx="1789825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6795F70-EC67-4D25-AE73-B8F635830BB8}"/>
              </a:ext>
            </a:extLst>
          </p:cNvPr>
          <p:cNvSpPr/>
          <p:nvPr/>
        </p:nvSpPr>
        <p:spPr>
          <a:xfrm>
            <a:off x="9990873" y="4477971"/>
            <a:ext cx="1789825" cy="159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C7F4F7E5-12D5-4214-BDBE-F140F942866D}"/>
              </a:ext>
            </a:extLst>
          </p:cNvPr>
          <p:cNvSpPr txBox="1"/>
          <p:nvPr/>
        </p:nvSpPr>
        <p:spPr>
          <a:xfrm>
            <a:off x="5705013" y="6138773"/>
            <a:ext cx="200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3B2D874-69B8-4273-A901-0C97199314D4}"/>
              </a:ext>
            </a:extLst>
          </p:cNvPr>
          <p:cNvSpPr txBox="1"/>
          <p:nvPr/>
        </p:nvSpPr>
        <p:spPr>
          <a:xfrm>
            <a:off x="7802211" y="6138773"/>
            <a:ext cx="200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556483D-196E-4E69-85C4-82A0CDBD2294}"/>
              </a:ext>
            </a:extLst>
          </p:cNvPr>
          <p:cNvSpPr txBox="1"/>
          <p:nvPr/>
        </p:nvSpPr>
        <p:spPr>
          <a:xfrm>
            <a:off x="9882169" y="6138773"/>
            <a:ext cx="200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endParaRPr lang="zh-TW" altLang="en-US" b="1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7F79D4F5-66B6-4D68-9468-A449C727A272}"/>
              </a:ext>
            </a:extLst>
          </p:cNvPr>
          <p:cNvSpPr txBox="1"/>
          <p:nvPr/>
        </p:nvSpPr>
        <p:spPr>
          <a:xfrm>
            <a:off x="5813715" y="5504452"/>
            <a:ext cx="17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697A32CB-536C-4110-A57B-6F041D80043C}"/>
              </a:ext>
            </a:extLst>
          </p:cNvPr>
          <p:cNvSpPr txBox="1"/>
          <p:nvPr/>
        </p:nvSpPr>
        <p:spPr>
          <a:xfrm>
            <a:off x="7910913" y="5504452"/>
            <a:ext cx="17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ED77E94B-C6D2-4987-A7BF-E54F561862E6}"/>
              </a:ext>
            </a:extLst>
          </p:cNvPr>
          <p:cNvSpPr txBox="1"/>
          <p:nvPr/>
        </p:nvSpPr>
        <p:spPr>
          <a:xfrm>
            <a:off x="9990871" y="5504452"/>
            <a:ext cx="178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Host</a:t>
            </a:r>
            <a:r>
              <a:rPr lang="zh-TW" altLang="en-US" b="1"/>
              <a:t> </a:t>
            </a:r>
            <a:r>
              <a:rPr lang="en-US" altLang="zh-TW" b="1"/>
              <a:t>Memory</a:t>
            </a:r>
            <a:endParaRPr lang="zh-TW" altLang="en-US" b="1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14F105B-35ED-4810-B489-471A9C8C94B3}"/>
              </a:ext>
            </a:extLst>
          </p:cNvPr>
          <p:cNvSpPr/>
          <p:nvPr/>
        </p:nvSpPr>
        <p:spPr>
          <a:xfrm>
            <a:off x="5984305" y="4675204"/>
            <a:ext cx="1455372" cy="600740"/>
          </a:xfrm>
          <a:prstGeom prst="rect">
            <a:avLst/>
          </a:prstGeom>
          <a:solidFill>
            <a:schemeClr val="accent6"/>
          </a:solidFill>
          <a:ln>
            <a:solidFill>
              <a:srgbClr val="36AC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764C13F-C88C-4800-97C6-0FFD7F1075A5}"/>
              </a:ext>
            </a:extLst>
          </p:cNvPr>
          <p:cNvSpPr/>
          <p:nvPr/>
        </p:nvSpPr>
        <p:spPr>
          <a:xfrm>
            <a:off x="8651308" y="4675204"/>
            <a:ext cx="882203" cy="600740"/>
          </a:xfrm>
          <a:prstGeom prst="rect">
            <a:avLst/>
          </a:prstGeom>
          <a:noFill/>
          <a:ln>
            <a:solidFill>
              <a:srgbClr val="36AC4A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0A67927-E3DD-4531-9404-684F1E409B3B}"/>
              </a:ext>
            </a:extLst>
          </p:cNvPr>
          <p:cNvSpPr/>
          <p:nvPr/>
        </p:nvSpPr>
        <p:spPr>
          <a:xfrm>
            <a:off x="8078139" y="4675204"/>
            <a:ext cx="882203" cy="600740"/>
          </a:xfrm>
          <a:prstGeom prst="rect">
            <a:avLst/>
          </a:prstGeom>
          <a:solidFill>
            <a:schemeClr val="accent6"/>
          </a:solidFill>
          <a:ln>
            <a:solidFill>
              <a:srgbClr val="36AC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11AAE86-65D0-4EAB-A01B-08F21398ACF1}"/>
              </a:ext>
            </a:extLst>
          </p:cNvPr>
          <p:cNvSpPr/>
          <p:nvPr/>
        </p:nvSpPr>
        <p:spPr>
          <a:xfrm>
            <a:off x="10731266" y="4675204"/>
            <a:ext cx="882203" cy="600740"/>
          </a:xfrm>
          <a:prstGeom prst="rect">
            <a:avLst/>
          </a:prstGeom>
          <a:noFill/>
          <a:ln>
            <a:solidFill>
              <a:srgbClr val="36AC4A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588AC47-B904-4DA8-B78A-41202989BADD}"/>
              </a:ext>
            </a:extLst>
          </p:cNvPr>
          <p:cNvSpPr/>
          <p:nvPr/>
        </p:nvSpPr>
        <p:spPr>
          <a:xfrm>
            <a:off x="10158097" y="4675204"/>
            <a:ext cx="1090970" cy="600740"/>
          </a:xfrm>
          <a:prstGeom prst="rect">
            <a:avLst/>
          </a:prstGeom>
          <a:solidFill>
            <a:schemeClr val="accent6"/>
          </a:solidFill>
          <a:ln>
            <a:solidFill>
              <a:srgbClr val="36AC4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D1D914B4-09BA-4877-B75C-A8F8A5C83871}"/>
              </a:ext>
            </a:extLst>
          </p:cNvPr>
          <p:cNvSpPr/>
          <p:nvPr/>
        </p:nvSpPr>
        <p:spPr>
          <a:xfrm>
            <a:off x="5802102" y="3198355"/>
            <a:ext cx="1801438" cy="10435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E5A3C3C-C135-49A3-9DD8-5198F7F126BD}"/>
              </a:ext>
            </a:extLst>
          </p:cNvPr>
          <p:cNvSpPr txBox="1"/>
          <p:nvPr/>
        </p:nvSpPr>
        <p:spPr>
          <a:xfrm>
            <a:off x="5978605" y="3220833"/>
            <a:ext cx="14610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8F39295F-C15E-44BC-B0D9-D68B9EBE2A09}"/>
              </a:ext>
            </a:extLst>
          </p:cNvPr>
          <p:cNvSpPr/>
          <p:nvPr/>
        </p:nvSpPr>
        <p:spPr>
          <a:xfrm>
            <a:off x="6070277" y="3543361"/>
            <a:ext cx="1272219" cy="60074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A8AD53F-CBE2-4391-93A7-92CF992DE016}"/>
              </a:ext>
            </a:extLst>
          </p:cNvPr>
          <p:cNvSpPr/>
          <p:nvPr/>
        </p:nvSpPr>
        <p:spPr>
          <a:xfrm>
            <a:off x="7910913" y="3198355"/>
            <a:ext cx="1789825" cy="10435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71256388-D15A-41EE-9141-2912952926AC}"/>
              </a:ext>
            </a:extLst>
          </p:cNvPr>
          <p:cNvSpPr txBox="1"/>
          <p:nvPr/>
        </p:nvSpPr>
        <p:spPr>
          <a:xfrm>
            <a:off x="8087966" y="3220833"/>
            <a:ext cx="14610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55CDD9-CA93-46C2-9181-1005D71F860A}"/>
              </a:ext>
            </a:extLst>
          </p:cNvPr>
          <p:cNvSpPr/>
          <p:nvPr/>
        </p:nvSpPr>
        <p:spPr>
          <a:xfrm>
            <a:off x="10008112" y="3198355"/>
            <a:ext cx="1772584" cy="10435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6A8E346-0AEF-4424-AC73-65F75D641775}"/>
              </a:ext>
            </a:extLst>
          </p:cNvPr>
          <p:cNvSpPr txBox="1"/>
          <p:nvPr/>
        </p:nvSpPr>
        <p:spPr>
          <a:xfrm>
            <a:off x="10158541" y="3220833"/>
            <a:ext cx="14610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63DD5734-2273-493B-BE97-D6123B23F795}"/>
              </a:ext>
            </a:extLst>
          </p:cNvPr>
          <p:cNvSpPr/>
          <p:nvPr/>
        </p:nvSpPr>
        <p:spPr>
          <a:xfrm>
            <a:off x="8078139" y="3541935"/>
            <a:ext cx="882203" cy="60074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E999292-E0F6-4928-AC80-91524288806E}"/>
              </a:ext>
            </a:extLst>
          </p:cNvPr>
          <p:cNvSpPr/>
          <p:nvPr/>
        </p:nvSpPr>
        <p:spPr>
          <a:xfrm>
            <a:off x="10158097" y="3541935"/>
            <a:ext cx="1122285" cy="60074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5ED304A5-CCAF-4ACA-8140-512ABE320C4C}"/>
              </a:ext>
            </a:extLst>
          </p:cNvPr>
          <p:cNvSpPr/>
          <p:nvPr/>
        </p:nvSpPr>
        <p:spPr>
          <a:xfrm>
            <a:off x="9033164" y="3557336"/>
            <a:ext cx="584775" cy="5847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23FCFE76-4ABC-4566-9C51-438E025FB801}"/>
              </a:ext>
            </a:extLst>
          </p:cNvPr>
          <p:cNvSpPr/>
          <p:nvPr/>
        </p:nvSpPr>
        <p:spPr>
          <a:xfrm>
            <a:off x="11375753" y="3546898"/>
            <a:ext cx="302940" cy="595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BBD445CD-7357-40C2-A5EE-47AA9416EDDA}"/>
              </a:ext>
            </a:extLst>
          </p:cNvPr>
          <p:cNvSpPr txBox="1"/>
          <p:nvPr/>
        </p:nvSpPr>
        <p:spPr>
          <a:xfrm>
            <a:off x="7665313" y="2717444"/>
            <a:ext cx="228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load is light: inflate</a:t>
            </a:r>
            <a:endParaRPr lang="zh-TW" altLang="en-US" sz="1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8D119E18-75C3-413E-9536-FDA7ECDD604B}"/>
              </a:ext>
            </a:extLst>
          </p:cNvPr>
          <p:cNvSpPr txBox="1"/>
          <p:nvPr/>
        </p:nvSpPr>
        <p:spPr>
          <a:xfrm>
            <a:off x="9745271" y="2717444"/>
            <a:ext cx="228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load raises: deflate</a:t>
            </a:r>
            <a:endParaRPr lang="zh-TW" altLang="en-US" sz="1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id="{C354403C-9B08-4E67-B2AB-61B450725B3C}"/>
              </a:ext>
            </a:extLst>
          </p:cNvPr>
          <p:cNvSpPr txBox="1"/>
          <p:nvPr/>
        </p:nvSpPr>
        <p:spPr>
          <a:xfrm>
            <a:off x="5606311" y="1619383"/>
            <a:ext cx="640523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zh-TW" sz="28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Memory Ballooning</a:t>
            </a:r>
          </a:p>
          <a:p>
            <a:pPr algn="ctr"/>
            <a:r>
              <a:rPr lang="ja-JP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Dynamic allocation of memory each </a:t>
            </a:r>
            <a:r>
              <a:rPr lang="en-US" altLang="ja-JP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6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52C4-F17A-436F-80B5-31AECF88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97389" cy="12509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>
                <a:latin typeface="Arial"/>
                <a:ea typeface="微軟正黑體"/>
                <a:cs typeface="Arial"/>
              </a:rPr>
              <a:t>Combine KSM and Memory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Ballooning.</a:t>
            </a:r>
            <a:br>
              <a:rPr lang="ja-JP" altLang="en-US" dirty="0">
                <a:ea typeface="微軟正黑體"/>
              </a:rPr>
            </a:br>
            <a:r>
              <a:rPr lang="en-US" altLang="ja-JP" dirty="0">
                <a:latin typeface="Arial"/>
                <a:ea typeface="微軟正黑體"/>
                <a:cs typeface="Arial"/>
              </a:rPr>
              <a:t>Of course!</a:t>
            </a:r>
            <a:r>
              <a:rPr lang="ja-JP" altLang="en-US" dirty="0">
                <a:latin typeface="Arial"/>
                <a:ea typeface="微軟正黑體"/>
                <a:cs typeface="Arial"/>
              </a:rPr>
              <a:t> </a:t>
            </a:r>
            <a:r>
              <a:rPr lang="en-US" altLang="ja-JP" dirty="0">
                <a:latin typeface="Arial"/>
                <a:ea typeface="微軟正黑體"/>
                <a:cs typeface="Arial"/>
              </a:rPr>
              <a:t>You can choose flexibly as well!</a:t>
            </a:r>
          </a:p>
        </p:txBody>
      </p:sp>
      <p:pic>
        <p:nvPicPr>
          <p:cNvPr id="7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DAA442E-F4C6-48B7-9587-0A00367F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74" y="1682079"/>
            <a:ext cx="3981564" cy="2083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5A32D3E-FE5E-42A3-9272-8F969204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133" y="4308420"/>
            <a:ext cx="3993854" cy="1691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建築物, 傘 的圖片&#10;&#10;自動產生的描述">
            <a:extLst>
              <a:ext uri="{FF2B5EF4-FFF2-40B4-BE49-F238E27FC236}">
                <a16:creationId xmlns:a16="http://schemas.microsoft.com/office/drawing/2014/main" id="{1A326AA0-70F2-4F7D-9616-0A8AB5C48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4" y="2058297"/>
            <a:ext cx="1159043" cy="11590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FFFA9F4-7BDE-4C03-A8CD-90E8A605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47" y="2131766"/>
            <a:ext cx="3008504" cy="10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1CD81C-9995-4DE4-94CA-3AE0A5810B17}"/>
              </a:ext>
            </a:extLst>
          </p:cNvPr>
          <p:cNvSpPr txBox="1"/>
          <p:nvPr/>
        </p:nvSpPr>
        <p:spPr>
          <a:xfrm>
            <a:off x="1735567" y="1759234"/>
            <a:ext cx="1851493" cy="598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dirty="0">
                <a:latin typeface="Arial"/>
                <a:ea typeface="新細明體"/>
                <a:cs typeface="Arial"/>
              </a:rPr>
              <a:t>Balloon</a:t>
            </a:r>
            <a:r>
              <a:rPr lang="zh-TW" altLang="en-US" sz="1600" b="1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 b="1" dirty="0">
                <a:latin typeface="Arial"/>
                <a:ea typeface="新細明體"/>
                <a:cs typeface="Arial"/>
              </a:rPr>
              <a:t>Settings</a:t>
            </a:r>
            <a:r>
              <a:rPr lang="zh-TW" altLang="en-US" sz="1600" b="1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 b="1" dirty="0">
                <a:latin typeface="Arial"/>
                <a:ea typeface="新細明體"/>
                <a:cs typeface="Arial"/>
              </a:rPr>
              <a:t>/</a:t>
            </a:r>
            <a:r>
              <a:rPr lang="zh-TW" altLang="en-US" sz="1600" b="1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 b="1" dirty="0">
                <a:latin typeface="Arial"/>
                <a:ea typeface="新細明體"/>
                <a:cs typeface="Arial"/>
              </a:rPr>
              <a:t>No Share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95D8CE6-403E-46C9-9429-EF6F1483C2F7}"/>
              </a:ext>
            </a:extLst>
          </p:cNvPr>
          <p:cNvSpPr txBox="1"/>
          <p:nvPr/>
        </p:nvSpPr>
        <p:spPr>
          <a:xfrm>
            <a:off x="163773" y="6153857"/>
            <a:ext cx="2658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KSM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TW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3A54DA7-F334-4F06-8CCF-7A80D43ACC28}"/>
              </a:ext>
            </a:extLst>
          </p:cNvPr>
          <p:cNvSpPr txBox="1"/>
          <p:nvPr/>
        </p:nvSpPr>
        <p:spPr>
          <a:xfrm>
            <a:off x="7108764" y="6030747"/>
            <a:ext cx="369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MOM</a:t>
            </a:r>
          </a:p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(Memory Overcommitment manager)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121847E-0C2F-4D7A-99CE-53B743579BCE}"/>
              </a:ext>
            </a:extLst>
          </p:cNvPr>
          <p:cNvSpPr/>
          <p:nvPr/>
        </p:nvSpPr>
        <p:spPr>
          <a:xfrm>
            <a:off x="6965274" y="4541457"/>
            <a:ext cx="990736" cy="768823"/>
          </a:xfrm>
          <a:prstGeom prst="roundRect">
            <a:avLst>
              <a:gd name="adj" fmla="val 1390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/>
              <a:t>VM</a:t>
            </a:r>
          </a:p>
          <a:p>
            <a:pPr algn="ctr"/>
            <a:r>
              <a:rPr lang="en-US" altLang="zh-TW" sz="1400"/>
              <a:t>(Shard)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5EE66E6-02C1-4DBC-AD1A-C28799D8B99A}"/>
              </a:ext>
            </a:extLst>
          </p:cNvPr>
          <p:cNvSpPr/>
          <p:nvPr/>
        </p:nvSpPr>
        <p:spPr>
          <a:xfrm>
            <a:off x="8457121" y="4541457"/>
            <a:ext cx="990736" cy="768823"/>
          </a:xfrm>
          <a:prstGeom prst="roundRect">
            <a:avLst>
              <a:gd name="adj" fmla="val 1390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>
                <a:ea typeface="新細明體"/>
              </a:rPr>
              <a:t>VM</a:t>
            </a:r>
          </a:p>
          <a:p>
            <a:pPr algn="ctr"/>
            <a:r>
              <a:rPr lang="en-US" altLang="zh-TW" sz="1400">
                <a:ea typeface="新細明體"/>
              </a:rPr>
              <a:t>(No Share)</a:t>
            </a:r>
            <a:endParaRPr lang="en-US" altLang="zh-TW" sz="1400">
              <a:ea typeface="新細明體"/>
              <a:cs typeface="Calibri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543BF883-7CE8-42B6-981D-CD9C2B94D3FB}"/>
              </a:ext>
            </a:extLst>
          </p:cNvPr>
          <p:cNvSpPr/>
          <p:nvPr/>
        </p:nvSpPr>
        <p:spPr>
          <a:xfrm>
            <a:off x="9956102" y="4541457"/>
            <a:ext cx="990736" cy="768823"/>
          </a:xfrm>
          <a:prstGeom prst="roundRect">
            <a:avLst>
              <a:gd name="adj" fmla="val 139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/>
              <a:t>VM</a:t>
            </a:r>
          </a:p>
          <a:p>
            <a:pPr algn="ctr"/>
            <a:r>
              <a:rPr lang="en-US" altLang="zh-TW" sz="1400"/>
              <a:t>(Balloon)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DA9F567-F4DC-41A8-A0BA-60452B5BD1F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956010" y="3765278"/>
            <a:ext cx="1000046" cy="776179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A40761D-2BBC-42C9-A470-D36FE137DD5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956056" y="3765278"/>
            <a:ext cx="1000046" cy="741345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B1CB7C7-B257-4CB4-83A8-3BB3AA40E813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 flipH="1">
            <a:off x="8952489" y="3765278"/>
            <a:ext cx="3567" cy="776179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D09423F-194E-4104-A1DC-38FA6630F255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H="1" flipV="1">
            <a:off x="7460642" y="5310280"/>
            <a:ext cx="1495415" cy="720467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D484B6D-4D3D-4566-9456-3DAB79F69471}"/>
              </a:ext>
            </a:extLst>
          </p:cNvPr>
          <p:cNvCxnSpPr>
            <a:cxnSpLocks/>
            <a:stCxn id="16" idx="0"/>
            <a:endCxn id="19" idx="2"/>
          </p:cNvCxnSpPr>
          <p:nvPr/>
        </p:nvCxnSpPr>
        <p:spPr>
          <a:xfrm flipV="1">
            <a:off x="8956057" y="5310280"/>
            <a:ext cx="1495413" cy="720467"/>
          </a:xfrm>
          <a:prstGeom prst="straightConnector1">
            <a:avLst/>
          </a:prstGeom>
          <a:ln w="508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14664B7D-FBB2-401A-B357-54601949D545}"/>
              </a:ext>
            </a:extLst>
          </p:cNvPr>
          <p:cNvCxnSpPr>
            <a:cxnSpLocks/>
            <a:stCxn id="7" idx="3"/>
            <a:endCxn id="16" idx="3"/>
          </p:cNvCxnSpPr>
          <p:nvPr/>
        </p:nvCxnSpPr>
        <p:spPr>
          <a:xfrm flipH="1">
            <a:off x="10803349" y="2723679"/>
            <a:ext cx="143489" cy="3599456"/>
          </a:xfrm>
          <a:prstGeom prst="bentConnector3">
            <a:avLst>
              <a:gd name="adj1" fmla="val -473190"/>
            </a:avLst>
          </a:prstGeom>
          <a:ln w="101600">
            <a:gradFill>
              <a:gsLst>
                <a:gs pos="0">
                  <a:srgbClr val="00B0F0">
                    <a:alpha val="2000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1DD136F-273B-4D77-AF10-BF8B2D31F82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1735567" y="2637819"/>
            <a:ext cx="1956980" cy="3513"/>
          </a:xfrm>
          <a:prstGeom prst="straightConnector1">
            <a:avLst/>
          </a:prstGeom>
          <a:ln w="1016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7049D644-F541-4A92-B522-8A182297156A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156046" y="3217340"/>
            <a:ext cx="0" cy="2802083"/>
          </a:xfrm>
          <a:prstGeom prst="straightConnector1">
            <a:avLst/>
          </a:prstGeom>
          <a:ln w="1016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97842D44-2B43-4A40-A7FC-D7F800B39B7A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220872" y="6323134"/>
            <a:ext cx="3887892" cy="1"/>
          </a:xfrm>
          <a:prstGeom prst="straightConnector1">
            <a:avLst/>
          </a:prstGeom>
          <a:ln w="101600">
            <a:gradFill>
              <a:gsLst>
                <a:gs pos="0">
                  <a:srgbClr val="00B0F0">
                    <a:alpha val="0"/>
                  </a:srgbClr>
                </a:gs>
                <a:gs pos="50000">
                  <a:srgbClr val="7030A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8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1800E-BEE8-4022-B8F5-AC5223C5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81348" cy="1250987"/>
          </a:xfrm>
        </p:spPr>
        <p:txBody>
          <a:bodyPr>
            <a:normAutofit/>
          </a:bodyPr>
          <a:lstStyle/>
          <a:p>
            <a:r>
              <a:rPr lang="en-US" altLang="ja-JP" sz="3900" dirty="0">
                <a:ea typeface="微軟正黑體"/>
              </a:rPr>
              <a:t>How to optimize the memory usage of a VM?</a:t>
            </a:r>
            <a:endParaRPr lang="en-US" sz="3900" dirty="0">
              <a:ea typeface="微軟正黑體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71FE8C3-9038-4D30-AAD5-261A0E6D5590}"/>
              </a:ext>
            </a:extLst>
          </p:cNvPr>
          <p:cNvSpPr/>
          <p:nvPr/>
        </p:nvSpPr>
        <p:spPr>
          <a:xfrm>
            <a:off x="302600" y="4170948"/>
            <a:ext cx="11586800" cy="24037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722541A-F056-427B-AE77-002D995E6900}"/>
              </a:ext>
            </a:extLst>
          </p:cNvPr>
          <p:cNvSpPr txBox="1"/>
          <p:nvPr/>
        </p:nvSpPr>
        <p:spPr>
          <a:xfrm>
            <a:off x="302600" y="6009328"/>
            <a:ext cx="115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/>
              <a:t>Host</a:t>
            </a:r>
            <a:endParaRPr lang="zh-TW" altLang="en-US" sz="2400" b="1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B5E891-49AB-40D7-9093-0937F38CA70C}"/>
              </a:ext>
            </a:extLst>
          </p:cNvPr>
          <p:cNvSpPr/>
          <p:nvPr/>
        </p:nvSpPr>
        <p:spPr>
          <a:xfrm>
            <a:off x="1841188" y="5236012"/>
            <a:ext cx="1964447" cy="6007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6BEF9DE-CE11-40A5-8DF2-D683F17E313A}"/>
              </a:ext>
            </a:extLst>
          </p:cNvPr>
          <p:cNvSpPr/>
          <p:nvPr/>
        </p:nvSpPr>
        <p:spPr>
          <a:xfrm>
            <a:off x="4022914" y="5236012"/>
            <a:ext cx="1964447" cy="60074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5626B8-A456-4747-B702-D797A28D7DF2}"/>
              </a:ext>
            </a:extLst>
          </p:cNvPr>
          <p:cNvSpPr/>
          <p:nvPr/>
        </p:nvSpPr>
        <p:spPr>
          <a:xfrm>
            <a:off x="6204640" y="5236012"/>
            <a:ext cx="1964447" cy="60074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2A7B52D-B792-4CF1-8D5E-B46C4E9CDE86}"/>
              </a:ext>
            </a:extLst>
          </p:cNvPr>
          <p:cNvSpPr/>
          <p:nvPr/>
        </p:nvSpPr>
        <p:spPr>
          <a:xfrm>
            <a:off x="8386366" y="5236012"/>
            <a:ext cx="1964447" cy="600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7327D6-5612-404B-A6F1-005EF5EFFA80}"/>
              </a:ext>
            </a:extLst>
          </p:cNvPr>
          <p:cNvSpPr/>
          <p:nvPr/>
        </p:nvSpPr>
        <p:spPr>
          <a:xfrm>
            <a:off x="858964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A757E1-35CC-4E4B-A48C-25FCB64BEA19}"/>
              </a:ext>
            </a:extLst>
          </p:cNvPr>
          <p:cNvSpPr/>
          <p:nvPr/>
        </p:nvSpPr>
        <p:spPr>
          <a:xfrm>
            <a:off x="3040690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99DF02-EC3A-407B-9B4B-4808207F9BB3}"/>
              </a:ext>
            </a:extLst>
          </p:cNvPr>
          <p:cNvSpPr/>
          <p:nvPr/>
        </p:nvSpPr>
        <p:spPr>
          <a:xfrm>
            <a:off x="5222416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1EE18AE-59B1-4604-BEEA-A4ACA0836AF3}"/>
              </a:ext>
            </a:extLst>
          </p:cNvPr>
          <p:cNvSpPr/>
          <p:nvPr/>
        </p:nvSpPr>
        <p:spPr>
          <a:xfrm>
            <a:off x="9368589" y="4365372"/>
            <a:ext cx="1964447" cy="6007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VM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37CCFE-E02C-4483-A675-7EDD0F2844E1}"/>
              </a:ext>
            </a:extLst>
          </p:cNvPr>
          <p:cNvSpPr txBox="1"/>
          <p:nvPr/>
        </p:nvSpPr>
        <p:spPr>
          <a:xfrm>
            <a:off x="7805452" y="4247941"/>
            <a:ext cx="10600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..….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左大括弧 15">
            <a:extLst>
              <a:ext uri="{FF2B5EF4-FFF2-40B4-BE49-F238E27FC236}">
                <a16:creationId xmlns:a16="http://schemas.microsoft.com/office/drawing/2014/main" id="{8BA9C757-1A92-43C4-8F65-8F4BC46CE613}"/>
              </a:ext>
            </a:extLst>
          </p:cNvPr>
          <p:cNvSpPr/>
          <p:nvPr/>
        </p:nvSpPr>
        <p:spPr>
          <a:xfrm rot="5400000">
            <a:off x="5725026" y="-454838"/>
            <a:ext cx="741949" cy="8509626"/>
          </a:xfrm>
          <a:prstGeom prst="leftBrace">
            <a:avLst>
              <a:gd name="adj1" fmla="val 50597"/>
              <a:gd name="adj2" fmla="val 83556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FC8D265-A5FD-4D35-8639-E631ADFC6CFC}"/>
              </a:ext>
            </a:extLst>
          </p:cNvPr>
          <p:cNvGrpSpPr/>
          <p:nvPr/>
        </p:nvGrpSpPr>
        <p:grpSpPr>
          <a:xfrm>
            <a:off x="4120587" y="3210969"/>
            <a:ext cx="1184281" cy="828320"/>
            <a:chOff x="3805635" y="2425003"/>
            <a:chExt cx="1184281" cy="82832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C6C1A78-1C50-416D-BAB3-6163A0E4ED12}"/>
                </a:ext>
              </a:extLst>
            </p:cNvPr>
            <p:cNvSpPr/>
            <p:nvPr/>
          </p:nvSpPr>
          <p:spPr>
            <a:xfrm>
              <a:off x="4075816" y="242500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E3A853D-EDE3-4D4D-BA2F-1B5F8D7C6819}"/>
                </a:ext>
              </a:extLst>
            </p:cNvPr>
            <p:cNvSpPr/>
            <p:nvPr/>
          </p:nvSpPr>
          <p:spPr>
            <a:xfrm>
              <a:off x="3942703" y="2551754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14679D3-61E4-4BBB-BDD0-127B648E5FF9}"/>
                </a:ext>
              </a:extLst>
            </p:cNvPr>
            <p:cNvSpPr/>
            <p:nvPr/>
          </p:nvSpPr>
          <p:spPr>
            <a:xfrm>
              <a:off x="3805635" y="265258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</a:t>
              </a:r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81F81E6-EF62-443F-BEB6-A0C70A2238F2}"/>
              </a:ext>
            </a:extLst>
          </p:cNvPr>
          <p:cNvGrpSpPr/>
          <p:nvPr/>
        </p:nvGrpSpPr>
        <p:grpSpPr>
          <a:xfrm>
            <a:off x="5644290" y="3210969"/>
            <a:ext cx="1184281" cy="828320"/>
            <a:chOff x="3805635" y="2425003"/>
            <a:chExt cx="1184281" cy="82832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D301B52-E88E-4FA7-B188-33B87979A580}"/>
                </a:ext>
              </a:extLst>
            </p:cNvPr>
            <p:cNvSpPr/>
            <p:nvPr/>
          </p:nvSpPr>
          <p:spPr>
            <a:xfrm>
              <a:off x="4075816" y="242500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8F7CA38-C7C8-41C3-8C14-1ED31852F3FE}"/>
                </a:ext>
              </a:extLst>
            </p:cNvPr>
            <p:cNvSpPr/>
            <p:nvPr/>
          </p:nvSpPr>
          <p:spPr>
            <a:xfrm>
              <a:off x="3942703" y="2551754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09D4B1B-32BF-4A0E-860B-0009090B0C5C}"/>
                </a:ext>
              </a:extLst>
            </p:cNvPr>
            <p:cNvSpPr/>
            <p:nvPr/>
          </p:nvSpPr>
          <p:spPr>
            <a:xfrm>
              <a:off x="3805635" y="265258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</a:t>
              </a:r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416A50A-718B-4EAC-A966-B2DFA67904BA}"/>
              </a:ext>
            </a:extLst>
          </p:cNvPr>
          <p:cNvGrpSpPr/>
          <p:nvPr/>
        </p:nvGrpSpPr>
        <p:grpSpPr>
          <a:xfrm>
            <a:off x="7202085" y="3210969"/>
            <a:ext cx="1184281" cy="828320"/>
            <a:chOff x="3805635" y="2425003"/>
            <a:chExt cx="1184281" cy="82832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11BF289-CA63-4818-9F1A-C3298B0098E1}"/>
                </a:ext>
              </a:extLst>
            </p:cNvPr>
            <p:cNvSpPr/>
            <p:nvPr/>
          </p:nvSpPr>
          <p:spPr>
            <a:xfrm>
              <a:off x="4075816" y="242500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7F57430-98DB-4FEF-97C3-26756A304E48}"/>
                </a:ext>
              </a:extLst>
            </p:cNvPr>
            <p:cNvSpPr/>
            <p:nvPr/>
          </p:nvSpPr>
          <p:spPr>
            <a:xfrm>
              <a:off x="3942703" y="2551754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1A606261-B4AD-4E91-98DD-F7633D54F68D}"/>
                </a:ext>
              </a:extLst>
            </p:cNvPr>
            <p:cNvSpPr/>
            <p:nvPr/>
          </p:nvSpPr>
          <p:spPr>
            <a:xfrm>
              <a:off x="3805635" y="2652583"/>
              <a:ext cx="914100" cy="6007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</a:t>
              </a:r>
              <a:endParaRPr lang="zh-TW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A806FA7C-794A-41AB-86EC-D76E7C59F791}"/>
              </a:ext>
            </a:extLst>
          </p:cNvPr>
          <p:cNvSpPr/>
          <p:nvPr/>
        </p:nvSpPr>
        <p:spPr>
          <a:xfrm>
            <a:off x="302600" y="1648876"/>
            <a:ext cx="11586800" cy="139256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F1F3B38-3BDE-4200-9EAD-90586440D31E}"/>
              </a:ext>
            </a:extLst>
          </p:cNvPr>
          <p:cNvSpPr/>
          <p:nvPr/>
        </p:nvSpPr>
        <p:spPr>
          <a:xfrm>
            <a:off x="3916814" y="2052539"/>
            <a:ext cx="2235746" cy="7951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host/VM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statistics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1D9B649-0CE1-4698-BA4C-3CEDE18B8A5B}"/>
              </a:ext>
            </a:extLst>
          </p:cNvPr>
          <p:cNvSpPr/>
          <p:nvPr/>
        </p:nvSpPr>
        <p:spPr>
          <a:xfrm>
            <a:off x="6582318" y="2052539"/>
            <a:ext cx="2235746" cy="7951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Evaluate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User-defined policy</a:t>
            </a:r>
            <a:endParaRPr lang="zh-TW" altLang="en-US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F92A7BB-9BAF-4B9A-8411-F2B120551D4F}"/>
              </a:ext>
            </a:extLst>
          </p:cNvPr>
          <p:cNvSpPr/>
          <p:nvPr/>
        </p:nvSpPr>
        <p:spPr>
          <a:xfrm>
            <a:off x="9247822" y="2052539"/>
            <a:ext cx="2235746" cy="79516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Action!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KSM/Ballooning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860F1564-46A5-449C-B417-4C12A55B1174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6152560" y="2450120"/>
            <a:ext cx="429758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BD6E171B-2608-46BA-B0BA-DC145D168BEE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8818064" y="2450120"/>
            <a:ext cx="429758" cy="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33280587-040A-4EC0-B994-1A291A401F3F}"/>
              </a:ext>
            </a:extLst>
          </p:cNvPr>
          <p:cNvCxnSpPr>
            <a:stCxn id="32" idx="3"/>
            <a:endCxn id="30" idx="0"/>
          </p:cNvCxnSpPr>
          <p:nvPr/>
        </p:nvCxnSpPr>
        <p:spPr>
          <a:xfrm flipH="1" flipV="1">
            <a:off x="5034687" y="2052539"/>
            <a:ext cx="6448881" cy="397581"/>
          </a:xfrm>
          <a:prstGeom prst="bentConnector4">
            <a:avLst>
              <a:gd name="adj1" fmla="val -3545"/>
              <a:gd name="adj2" fmla="val 157498"/>
            </a:avLst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10C5BC42-FC08-409F-B69A-8C5B1CD83364}"/>
              </a:ext>
            </a:extLst>
          </p:cNvPr>
          <p:cNvSpPr/>
          <p:nvPr/>
        </p:nvSpPr>
        <p:spPr>
          <a:xfrm>
            <a:off x="583302" y="2023270"/>
            <a:ext cx="1097766" cy="79516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Monitor</a:t>
            </a:r>
          </a:p>
          <a:p>
            <a:pPr algn="ctr"/>
            <a:r>
              <a:rPr lang="en-US" altLang="zh-TW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Conf.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85ABE2F-4480-48B0-8AFA-4D1627477E52}"/>
              </a:ext>
            </a:extLst>
          </p:cNvPr>
          <p:cNvSpPr/>
          <p:nvPr/>
        </p:nvSpPr>
        <p:spPr>
          <a:xfrm>
            <a:off x="2413216" y="2023270"/>
            <a:ext cx="1097766" cy="7951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A0B9D35-4B63-49DD-99DA-2C4EBC20B37B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1681068" y="2420851"/>
            <a:ext cx="732148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1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8E36-C0D7-44C2-B0E0-8C94D314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97390" cy="1250987"/>
          </a:xfrm>
        </p:spPr>
        <p:txBody>
          <a:bodyPr>
            <a:normAutofit/>
          </a:bodyPr>
          <a:lstStyle/>
          <a:p>
            <a:r>
              <a:rPr lang="en-US">
                <a:ea typeface="微軟正黑體"/>
              </a:rPr>
              <a:t>Virtualization Station MOM</a:t>
            </a:r>
            <a:br>
              <a:rPr lang="en-US">
                <a:ea typeface="微軟正黑體"/>
              </a:rPr>
            </a:br>
            <a:r>
              <a:rPr lang="en-US" altLang="zh-TW">
                <a:ea typeface="微軟正黑體"/>
              </a:rPr>
              <a:t>Advantages</a:t>
            </a:r>
            <a:r>
              <a:rPr lang="en-US">
                <a:ea typeface="微軟正黑體"/>
              </a:rPr>
              <a:t> and B</a:t>
            </a:r>
            <a:r>
              <a:rPr lang="en-US" altLang="zh-TW">
                <a:ea typeface="微軟正黑體"/>
              </a:rPr>
              <a:t>enefits</a:t>
            </a:r>
            <a:endParaRPr lang="zh-TW" altLang="en-US">
              <a:ea typeface="微軟正黑體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A000887-70A8-4575-9BC9-1F8DB1C58E20}"/>
              </a:ext>
            </a:extLst>
          </p:cNvPr>
          <p:cNvSpPr txBox="1"/>
          <p:nvPr/>
        </p:nvSpPr>
        <p:spPr>
          <a:xfrm>
            <a:off x="657726" y="1832974"/>
            <a:ext cx="10876548" cy="46679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TW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MOM</a:t>
            </a:r>
            <a:r>
              <a:rPr lang="ja-JP" altLang="en-US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 benefits </a:t>
            </a:r>
            <a:r>
              <a:rPr lang="en-US" altLang="ja-JP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:</a:t>
            </a:r>
            <a:r>
              <a:rPr lang="ja-JP" altLang="en-US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​</a:t>
            </a:r>
            <a:endParaRPr lang="en-US" altLang="ja-JP" sz="2000" b="1">
              <a:solidFill>
                <a:srgbClr val="002060"/>
              </a:solidFill>
              <a:latin typeface="Arial"/>
              <a:ea typeface="微軟正黑體"/>
              <a:cs typeface="Arial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>
                <a:latin typeface="Arial"/>
                <a:ea typeface="MS Gothic"/>
                <a:cs typeface="Arial"/>
              </a:rPr>
              <a:t>Use memory</a:t>
            </a:r>
            <a:r>
              <a:rPr lang="en-US" altLang="zh-TW">
                <a:latin typeface="Arial"/>
                <a:ea typeface="+mn-lt"/>
                <a:cs typeface="Arial"/>
              </a:rPr>
              <a:t> flexibly and get the most value for every cost of investing in equipment.</a:t>
            </a:r>
            <a:endParaRPr lang="en-US" altLang="zh-TW" b="1">
              <a:latin typeface="Arial"/>
              <a:ea typeface="Microsoft JhengHei"/>
              <a:cs typeface="Arial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ja-JP" altLang="zh-TW">
                <a:latin typeface="Arial"/>
                <a:ea typeface="+mn-lt"/>
                <a:cs typeface="Arial"/>
              </a:rPr>
              <a:t>Settings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ja-JP" altLang="zh-TW">
                <a:latin typeface="Arial"/>
                <a:ea typeface="+mn-lt"/>
                <a:cs typeface="Arial"/>
              </a:rPr>
              <a:t>-</a:t>
            </a:r>
            <a:r>
              <a:rPr lang="ja-JP" altLang="en-US">
                <a:latin typeface="Arial"/>
                <a:ea typeface="+mn-lt"/>
                <a:cs typeface="Arial"/>
              </a:rPr>
              <a:t> </a:t>
            </a:r>
            <a:r>
              <a:rPr lang="en-US" altLang="ja-JP">
                <a:latin typeface="Arial"/>
                <a:ea typeface="+mn-lt"/>
                <a:cs typeface="Arial"/>
              </a:rPr>
              <a:t>A</a:t>
            </a:r>
            <a:r>
              <a:rPr lang="ja-JP" altLang="zh-TW">
                <a:latin typeface="Arial"/>
                <a:ea typeface="+mn-lt"/>
                <a:cs typeface="Arial"/>
              </a:rPr>
              <a:t>pply </a:t>
            </a:r>
            <a:r>
              <a:rPr lang="en-US" altLang="ja-JP">
                <a:latin typeface="Arial"/>
                <a:ea typeface="+mn-lt"/>
                <a:cs typeface="Arial"/>
              </a:rPr>
              <a:t>-</a:t>
            </a:r>
            <a:r>
              <a:rPr lang="ja-JP" altLang="en-US">
                <a:latin typeface="Arial"/>
                <a:ea typeface="+mn-lt"/>
                <a:cs typeface="Arial"/>
              </a:rPr>
              <a:t> Just O</a:t>
            </a:r>
            <a:r>
              <a:rPr lang="ja-JP" altLang="zh-TW">
                <a:latin typeface="Arial"/>
                <a:ea typeface="+mn-lt"/>
                <a:cs typeface="Arial"/>
              </a:rPr>
              <a:t>ne click to </a:t>
            </a:r>
            <a:r>
              <a:rPr lang="ja-JP" altLang="en-US">
                <a:latin typeface="Arial"/>
                <a:ea typeface="+mn-lt"/>
                <a:cs typeface="Arial"/>
              </a:rPr>
              <a:t>Finish</a:t>
            </a:r>
            <a:r>
              <a:rPr lang="ja-JP" altLang="zh-TW">
                <a:latin typeface="Arial"/>
                <a:ea typeface="+mn-lt"/>
                <a:cs typeface="Arial"/>
              </a:rPr>
              <a:t>.</a:t>
            </a:r>
            <a:endParaRPr lang="en-US" altLang="zh-TW" b="1">
              <a:latin typeface="Arial"/>
              <a:ea typeface="Microsoft JhengHei"/>
              <a:cs typeface="Arial"/>
            </a:endParaRP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en-US" altLang="zh-TW">
                <a:latin typeface="Arial"/>
                <a:ea typeface="+mn-lt"/>
                <a:cs typeface="Arial"/>
              </a:rPr>
              <a:t>Before purchasing hardware equipment, you can make an evaluation and reference.</a:t>
            </a:r>
          </a:p>
          <a:p>
            <a:pPr marL="273050" indent="-273050">
              <a:spcBef>
                <a:spcPts val="1000"/>
              </a:spcBef>
              <a:buFont typeface="+mj-lt"/>
              <a:buAutoNum type="arabicPeriod"/>
            </a:pPr>
            <a:r>
              <a:rPr lang="ja-JP" altLang="zh-TW">
                <a:latin typeface="Arial"/>
                <a:ea typeface="+mn-lt"/>
                <a:cs typeface="Arial"/>
              </a:rPr>
              <a:t>When you need to start </a:t>
            </a:r>
            <a:r>
              <a:rPr lang="en-US" altLang="ja-JP">
                <a:latin typeface="Arial"/>
                <a:ea typeface="+mn-lt"/>
                <a:cs typeface="Arial"/>
              </a:rPr>
              <a:t>VM</a:t>
            </a:r>
            <a:r>
              <a:rPr lang="ja-JP" altLang="zh-TW">
                <a:latin typeface="Arial"/>
                <a:ea typeface="+mn-lt"/>
                <a:cs typeface="Arial"/>
              </a:rPr>
              <a:t> services temporarily, you can use it as a flexible memory management.</a:t>
            </a:r>
            <a:endParaRPr lang="en-US" altLang="ja-JP" b="1">
              <a:latin typeface="Arial"/>
              <a:ea typeface="MS Gothic"/>
              <a:cs typeface="Arial"/>
            </a:endParaRPr>
          </a:p>
          <a:p>
            <a:pPr>
              <a:spcBef>
                <a:spcPts val="1000"/>
              </a:spcBef>
            </a:pP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en-US" altLang="ja-JP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MOM use timing :</a:t>
            </a:r>
            <a:r>
              <a:rPr lang="ja-JP" altLang="en-US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sz="2000">
                <a:latin typeface="微軟正黑體"/>
                <a:ea typeface="微軟正黑體"/>
                <a:cs typeface="Segoe UI"/>
              </a:rPr>
              <a:t>​</a:t>
            </a:r>
            <a:endParaRPr lang="en-US" altLang="ja-JP" sz="2000">
              <a:latin typeface="微軟正黑體"/>
              <a:ea typeface="微軟正黑體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en-US" altLang="ja-JP">
                <a:latin typeface="Arial"/>
                <a:ea typeface="+mn-lt"/>
                <a:cs typeface="Arial"/>
              </a:rPr>
              <a:t>It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is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suitable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for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multiple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VM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services,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and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the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files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used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by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multiple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services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are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mostly</a:t>
            </a:r>
            <a:r>
              <a:rPr lang="ja-JP" altLang="en-US">
                <a:latin typeface="Arial"/>
                <a:ea typeface="+mn-lt"/>
                <a:cs typeface="Arial"/>
              </a:rPr>
              <a:t> </a:t>
            </a:r>
            <a:r>
              <a:rPr lang="en-US" altLang="ja-JP">
                <a:latin typeface="Arial"/>
                <a:ea typeface="+mn-lt"/>
                <a:cs typeface="Arial"/>
              </a:rPr>
              <a:t>duplicates.</a:t>
            </a:r>
          </a:p>
          <a:p>
            <a:pPr>
              <a:spcBef>
                <a:spcPts val="1000"/>
              </a:spcBef>
            </a:pPr>
            <a:r>
              <a:rPr lang="ja-JP" altLang="en-US" sz="2000">
                <a:latin typeface="微軟正黑體"/>
                <a:ea typeface="微軟正黑體"/>
                <a:cs typeface="Segoe UI"/>
              </a:rPr>
              <a:t> </a:t>
            </a:r>
            <a:r>
              <a:rPr lang="en-US" sz="2000">
                <a:latin typeface="微軟正黑體"/>
                <a:ea typeface="微軟正黑體"/>
                <a:cs typeface="Segoe UI"/>
              </a:rPr>
              <a:t>​</a:t>
            </a:r>
            <a:endParaRPr lang="en-US" altLang="ja-JP" sz="2000">
              <a:latin typeface="微軟正黑體"/>
              <a:ea typeface="微軟正黑體"/>
              <a:cs typeface="Segoe UI"/>
            </a:endParaRPr>
          </a:p>
          <a:p>
            <a:pPr>
              <a:spcBef>
                <a:spcPts val="1000"/>
              </a:spcBef>
            </a:pPr>
            <a:r>
              <a:rPr lang="en-US" altLang="zh-TW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MOM</a:t>
            </a:r>
            <a:r>
              <a:rPr lang="en-US" altLang="ja-JP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 advantages </a:t>
            </a:r>
            <a:r>
              <a:rPr lang="en-US" sz="2000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:​</a:t>
            </a:r>
          </a:p>
          <a:p>
            <a:pPr>
              <a:spcBef>
                <a:spcPts val="1000"/>
              </a:spcBef>
            </a:pPr>
            <a:r>
              <a:rPr lang="en" altLang="zh-TW">
                <a:latin typeface="Arial"/>
                <a:ea typeface="+mn-lt"/>
                <a:cs typeface="Arial"/>
              </a:rPr>
              <a:t>Optimize and allocate virtual machine memory.</a:t>
            </a:r>
            <a:endParaRPr lang="en-US">
              <a:latin typeface="Arial"/>
              <a:ea typeface="+mn-lt"/>
              <a:cs typeface="Arial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325CA445-F3DD-473F-96F4-881543332D5C}"/>
              </a:ext>
            </a:extLst>
          </p:cNvPr>
          <p:cNvCxnSpPr>
            <a:cxnSpLocks/>
          </p:cNvCxnSpPr>
          <p:nvPr/>
        </p:nvCxnSpPr>
        <p:spPr>
          <a:xfrm flipV="1">
            <a:off x="0" y="4058653"/>
            <a:ext cx="12192000" cy="421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BBCA0486-6F73-4021-A0A9-A0E10DA2AFDC}"/>
              </a:ext>
            </a:extLst>
          </p:cNvPr>
          <p:cNvCxnSpPr>
            <a:cxnSpLocks/>
          </p:cNvCxnSpPr>
          <p:nvPr/>
        </p:nvCxnSpPr>
        <p:spPr>
          <a:xfrm flipV="1">
            <a:off x="0" y="5317931"/>
            <a:ext cx="12192000" cy="421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2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B3B2D8-3993-4B17-AA25-E3913E24C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0" y="2075726"/>
            <a:ext cx="10509505" cy="4828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642C7-4DCD-4138-8692-FA27B8B2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197390" cy="12509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>
                <a:latin typeface="Arial"/>
                <a:ea typeface="微軟正黑體"/>
                <a:cs typeface="Arial"/>
              </a:rPr>
              <a:t>Enable it!</a:t>
            </a:r>
            <a:br>
              <a:rPr lang="zh-CN" altLang="en-US" dirty="0">
                <a:ea typeface="微軟正黑體"/>
              </a:rPr>
            </a:br>
            <a:r>
              <a:rPr lang="en-US" altLang="zh-CN" dirty="0">
                <a:latin typeface="Arial"/>
                <a:ea typeface="微軟正黑體"/>
                <a:cs typeface="Arial"/>
              </a:rPr>
              <a:t>Memory usage will gradually decrease...</a:t>
            </a:r>
            <a:endParaRPr lang="zh-CN" altLang="en-US" dirty="0">
              <a:latin typeface="Arial"/>
              <a:ea typeface="微軟正黑體"/>
              <a:cs typeface="Arial"/>
            </a:endParaRP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908A736-3E13-42BB-B466-72E60F366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62"/>
            <a:ext cx="7363326" cy="4170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944195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DD6E7838CF5524D98D28C488D665400" ma:contentTypeVersion="5" ma:contentTypeDescription="建立新的文件。" ma:contentTypeScope="" ma:versionID="d7fd597ed4f63f89783f19442d07c3ba">
  <xsd:schema xmlns:xsd="http://www.w3.org/2001/XMLSchema" xmlns:xs="http://www.w3.org/2001/XMLSchema" xmlns:p="http://schemas.microsoft.com/office/2006/metadata/properties" xmlns:ns3="3556e76e-1fb0-4488-b58a-cb316e1f7c14" xmlns:ns4="e0d18e57-960e-4a58-96d8-d890e5f77e7f" targetNamespace="http://schemas.microsoft.com/office/2006/metadata/properties" ma:root="true" ma:fieldsID="9cfd052ebbc89c41886b2e03d3ae1d1e" ns3:_="" ns4:_="">
    <xsd:import namespace="3556e76e-1fb0-4488-b58a-cb316e1f7c14"/>
    <xsd:import namespace="e0d18e57-960e-4a58-96d8-d890e5f77e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6e76e-1fb0-4488-b58a-cb316e1f7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18e57-960e-4a58-96d8-d890e5f77e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083FF7-FCAF-4D99-B7A5-75F01D091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6BA04C-2D05-4C77-8DA3-B765F1D0C15A}">
  <ds:schemaRefs>
    <ds:schemaRef ds:uri="http://schemas.microsoft.com/office/infopath/2007/PartnerControls"/>
    <ds:schemaRef ds:uri="3556e76e-1fb0-4488-b58a-cb316e1f7c1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0d18e57-960e-4a58-96d8-d890e5f77e7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B2952A-352C-4B40-B2F2-2B8184F4545E}">
  <ds:schemaRefs>
    <ds:schemaRef ds:uri="3556e76e-1fb0-4488-b58a-cb316e1f7c14"/>
    <ds:schemaRef ds:uri="e0d18e57-960e-4a58-96d8-d890e5f77e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752</Words>
  <Application>Microsoft Office PowerPoint</Application>
  <PresentationFormat>寬螢幕</PresentationFormat>
  <Paragraphs>165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4" baseType="lpstr">
      <vt:lpstr>微軟正黑體</vt:lpstr>
      <vt:lpstr>Arial</vt:lpstr>
      <vt:lpstr>Calibri</vt:lpstr>
      <vt:lpstr>自訂設計</vt:lpstr>
      <vt:lpstr>PowerPoint 簡報</vt:lpstr>
      <vt:lpstr>Have you ever created two VMs and  the system is severely lagging? </vt:lpstr>
      <vt:lpstr>Out of memory will impact system computing</vt:lpstr>
      <vt:lpstr>The actual status of running multiple VMs</vt:lpstr>
      <vt:lpstr>How to fix out of memory on NAS?</vt:lpstr>
      <vt:lpstr>Combine KSM and Memory Ballooning. Of course! You can choose flexibly as well!</vt:lpstr>
      <vt:lpstr>How to optimize the memory usage of a VM?</vt:lpstr>
      <vt:lpstr>Virtualization Station MOM Advantages and Benefits</vt:lpstr>
      <vt:lpstr>Enable it! Memory usage will gradually decrease...</vt:lpstr>
      <vt:lpstr>VM's memory v.s. System memory , System still stable and running apps smoothly!</vt:lpstr>
      <vt:lpstr>PowerPoint 簡報</vt:lpstr>
      <vt:lpstr>Dynamically improve VM performance with CPU Hot Add</vt:lpstr>
      <vt:lpstr>Virtualization Station Introduction  of key functions</vt:lpstr>
      <vt:lpstr>Disaster Recovery (DR):  Leveraging Snapshot &amp; Backup</vt:lpstr>
      <vt:lpstr>Disaster Recovery – Snapshot </vt:lpstr>
      <vt:lpstr>Disaster Recovery – Backup </vt:lpstr>
      <vt:lpstr>Quick Clone of Virtual Machine</vt:lpstr>
      <vt:lpstr> Convenient sharing of virtual machines 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QNAP_Lucas Lin</dc:creator>
  <cp:lastModifiedBy>QNAP_Mili Wang</cp:lastModifiedBy>
  <cp:revision>3</cp:revision>
  <dcterms:created xsi:type="dcterms:W3CDTF">2019-03-06T01:52:27Z</dcterms:created>
  <dcterms:modified xsi:type="dcterms:W3CDTF">2020-06-05T06:45:52Z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0x010100ADD6E7838CF5524D98D28C488D665400</vt:lpwstr>
  </property>
</Properties>
</file>