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49"/>
  </p:notesMasterIdLst>
  <p:sldIdLst>
    <p:sldId id="1362" r:id="rId2"/>
    <p:sldId id="1370" r:id="rId3"/>
    <p:sldId id="1371" r:id="rId4"/>
    <p:sldId id="1363" r:id="rId5"/>
    <p:sldId id="1302" r:id="rId6"/>
    <p:sldId id="358" r:id="rId7"/>
    <p:sldId id="1304" r:id="rId8"/>
    <p:sldId id="1372" r:id="rId9"/>
    <p:sldId id="1382" r:id="rId10"/>
    <p:sldId id="275" r:id="rId11"/>
    <p:sldId id="1334" r:id="rId12"/>
    <p:sldId id="1359" r:id="rId13"/>
    <p:sldId id="324" r:id="rId14"/>
    <p:sldId id="340" r:id="rId15"/>
    <p:sldId id="339" r:id="rId16"/>
    <p:sldId id="343" r:id="rId17"/>
    <p:sldId id="1391" r:id="rId18"/>
    <p:sldId id="291" r:id="rId19"/>
    <p:sldId id="294" r:id="rId20"/>
    <p:sldId id="295" r:id="rId21"/>
    <p:sldId id="1390" r:id="rId22"/>
    <p:sldId id="1397" r:id="rId23"/>
    <p:sldId id="1393" r:id="rId24"/>
    <p:sldId id="280" r:id="rId25"/>
    <p:sldId id="1373" r:id="rId26"/>
    <p:sldId id="1392" r:id="rId27"/>
    <p:sldId id="1395" r:id="rId28"/>
    <p:sldId id="1396" r:id="rId29"/>
    <p:sldId id="1305" r:id="rId30"/>
    <p:sldId id="1361" r:id="rId31"/>
    <p:sldId id="1386" r:id="rId32"/>
    <p:sldId id="354" r:id="rId33"/>
    <p:sldId id="370" r:id="rId34"/>
    <p:sldId id="1368" r:id="rId35"/>
    <p:sldId id="394" r:id="rId36"/>
    <p:sldId id="1383" r:id="rId37"/>
    <p:sldId id="1389" r:id="rId38"/>
    <p:sldId id="1369" r:id="rId39"/>
    <p:sldId id="313" r:id="rId40"/>
    <p:sldId id="1375" r:id="rId41"/>
    <p:sldId id="1376" r:id="rId42"/>
    <p:sldId id="1377" r:id="rId43"/>
    <p:sldId id="1378" r:id="rId44"/>
    <p:sldId id="1379" r:id="rId45"/>
    <p:sldId id="1380" r:id="rId46"/>
    <p:sldId id="1381" r:id="rId47"/>
    <p:sldId id="1354" r:id="rId48"/>
  </p:sldIdLst>
  <p:sldSz cx="12192000" cy="6858000"/>
  <p:notesSz cx="7104063" cy="102346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翰庭" initials="翰庭" lastIdx="20" clrIdx="0">
    <p:extLst>
      <p:ext uri="{19B8F6BF-5375-455C-9EA6-DF929625EA0E}">
        <p15:presenceInfo xmlns:p15="http://schemas.microsoft.com/office/powerpoint/2012/main" userId="翰庭"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CCFF"/>
    <a:srgbClr val="FF9900"/>
    <a:srgbClr val="CC66FF"/>
    <a:srgbClr val="D7F71E"/>
    <a:srgbClr val="FF6600"/>
    <a:srgbClr val="33CCCC"/>
    <a:srgbClr val="FF0066"/>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74" autoAdjust="0"/>
    <p:restoredTop sz="94660"/>
  </p:normalViewPr>
  <p:slideViewPr>
    <p:cSldViewPr snapToGrid="0">
      <p:cViewPr>
        <p:scale>
          <a:sx n="110" d="100"/>
          <a:sy n="110" d="100"/>
        </p:scale>
        <p:origin x="846" y="3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zh-TW" altLang="en-US"/>
          </a:p>
        </p:txBody>
      </p:sp>
      <p:sp>
        <p:nvSpPr>
          <p:cNvPr id="3" name="日期版面配置區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7B008E72-32FA-4C43-BE75-39C5EEA1A624}" type="datetimeFigureOut">
              <a:rPr lang="zh-TW" altLang="en-US" smtClean="0"/>
              <a:t>2020/5/29</a:t>
            </a:fld>
            <a:endParaRPr lang="zh-TW" altLang="en-US"/>
          </a:p>
        </p:txBody>
      </p:sp>
      <p:sp>
        <p:nvSpPr>
          <p:cNvPr id="4" name="投影片影像版面配置區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zh-TW" altLang="en-US"/>
          </a:p>
        </p:txBody>
      </p:sp>
      <p:sp>
        <p:nvSpPr>
          <p:cNvPr id="5" name="備忘稿版面配置區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zh-TW" altLang="en-US"/>
          </a:p>
        </p:txBody>
      </p:sp>
      <p:sp>
        <p:nvSpPr>
          <p:cNvPr id="7" name="投影片編號版面配置區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EB871426-8E46-4050-BB34-73082C89D68F}" type="slidenum">
              <a:rPr lang="zh-TW" altLang="en-US" smtClean="0"/>
              <a:t>‹#›</a:t>
            </a:fld>
            <a:endParaRPr lang="zh-TW" altLang="en-US"/>
          </a:p>
        </p:txBody>
      </p:sp>
    </p:spTree>
    <p:extLst>
      <p:ext uri="{BB962C8B-B14F-4D97-AF65-F5344CB8AC3E}">
        <p14:creationId xmlns:p14="http://schemas.microsoft.com/office/powerpoint/2010/main" val="4100578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sipnet.com.tw/voip-sip/fxs-fxo.ht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a:t>數位轉型，帶來的是利潤而不是負擔</a:t>
            </a:r>
            <a:endParaRPr kumimoji="1" lang="en-US" altLang="zh-TW"/>
          </a:p>
          <a:p>
            <a:pPr marL="185766" indent="-185766">
              <a:buFontTx/>
              <a:buChar char="-"/>
            </a:pPr>
            <a:r>
              <a:rPr kumimoji="1" lang="zh-TW" altLang="en-US"/>
              <a:t>工具：</a:t>
            </a:r>
            <a:r>
              <a:rPr kumimoji="1" lang="en-US" altLang="zh-TW"/>
              <a:t>Guardian</a:t>
            </a:r>
          </a:p>
          <a:p>
            <a:pPr marL="185766" indent="-185766">
              <a:buFontTx/>
              <a:buChar char="-"/>
            </a:pPr>
            <a:r>
              <a:rPr kumimoji="1" lang="zh-TW" altLang="en-US"/>
              <a:t>更少的投資，帶來更多的利益</a:t>
            </a:r>
            <a:endParaRPr kumimoji="1" lang="en-US" altLang="zh-TW"/>
          </a:p>
          <a:p>
            <a:pPr marL="185766" indent="-185766">
              <a:buFontTx/>
              <a:buChar char="-"/>
            </a:pPr>
            <a:endParaRPr kumimoji="1" lang="en-US" altLang="zh-TW"/>
          </a:p>
          <a:p>
            <a:pPr marL="185766" indent="-185766">
              <a:buFontTx/>
              <a:buChar char="-"/>
            </a:pPr>
            <a:r>
              <a:rPr kumimoji="1" lang="zh-TW" altLang="en-US"/>
              <a:t>輕鬆，過去做不到的，一台設備就能協助你完成數位轉型。</a:t>
            </a:r>
            <a:endParaRPr kumimoji="1" lang="en-US" altLang="zh-TW"/>
          </a:p>
        </p:txBody>
      </p:sp>
      <p:sp>
        <p:nvSpPr>
          <p:cNvPr id="4" name="投影片編號版面配置區 3"/>
          <p:cNvSpPr>
            <a:spLocks noGrp="1"/>
          </p:cNvSpPr>
          <p:nvPr>
            <p:ph type="sldNum" sz="quarter" idx="5"/>
          </p:nvPr>
        </p:nvSpPr>
        <p:spPr/>
        <p:txBody>
          <a:bodyPr/>
          <a:lstStyle/>
          <a:p>
            <a:pPr defTabSz="495376">
              <a:defRPr/>
            </a:pPr>
            <a:fld id="{68A001C1-496C-417C-8BC1-D623A6F24DB6}" type="slidenum">
              <a:rPr lang="zh-TW" altLang="en-US">
                <a:solidFill>
                  <a:prstClr val="black"/>
                </a:solidFill>
                <a:latin typeface="Calibri" panose="020F0502020204030204"/>
                <a:ea typeface="新細明體" panose="02020500000000000000" pitchFamily="18" charset="-120"/>
              </a:rPr>
              <a:pPr defTabSz="495376">
                <a:defRPr/>
              </a:pPr>
              <a:t>2</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571824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17</a:t>
            </a:fld>
            <a:endParaRPr lang="zh-TW" altLang="en-US"/>
          </a:p>
        </p:txBody>
      </p:sp>
    </p:spTree>
    <p:extLst>
      <p:ext uri="{BB962C8B-B14F-4D97-AF65-F5344CB8AC3E}">
        <p14:creationId xmlns:p14="http://schemas.microsoft.com/office/powerpoint/2010/main" val="1902319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19</a:t>
            </a:fld>
            <a:endParaRPr lang="zh-TW" altLang="en-US"/>
          </a:p>
        </p:txBody>
      </p:sp>
    </p:spTree>
    <p:extLst>
      <p:ext uri="{BB962C8B-B14F-4D97-AF65-F5344CB8AC3E}">
        <p14:creationId xmlns:p14="http://schemas.microsoft.com/office/powerpoint/2010/main" val="3225136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21</a:t>
            </a:fld>
            <a:endParaRPr lang="zh-TW" altLang="en-US"/>
          </a:p>
        </p:txBody>
      </p:sp>
    </p:spTree>
    <p:extLst>
      <p:ext uri="{BB962C8B-B14F-4D97-AF65-F5344CB8AC3E}">
        <p14:creationId xmlns:p14="http://schemas.microsoft.com/office/powerpoint/2010/main" val="743636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kern="0">
                <a:solidFill>
                  <a:srgbClr val="333333"/>
                </a:solidFill>
                <a:latin typeface="Open Sans"/>
                <a:cs typeface="Arial"/>
                <a:sym typeface="Arial"/>
              </a:rPr>
              <a:t>Virtualization Station </a:t>
            </a:r>
            <a:r>
              <a:rPr lang="zh-TW" altLang="en-US" sz="1200" kern="0">
                <a:solidFill>
                  <a:srgbClr val="333333"/>
                </a:solidFill>
                <a:latin typeface="Open Sans"/>
                <a:cs typeface="Arial"/>
                <a:sym typeface="Arial"/>
              </a:rPr>
              <a:t>可讓您在 </a:t>
            </a:r>
            <a:r>
              <a:rPr lang="en-US" altLang="zh-TW" sz="1200" kern="0">
                <a:solidFill>
                  <a:srgbClr val="333333"/>
                </a:solidFill>
                <a:latin typeface="Open Sans"/>
                <a:cs typeface="Arial"/>
                <a:sym typeface="Arial"/>
              </a:rPr>
              <a:t>QGD-1600P</a:t>
            </a:r>
            <a:r>
              <a:rPr lang="zh-TW" altLang="en-US" sz="1200" kern="0">
                <a:solidFill>
                  <a:srgbClr val="333333"/>
                </a:solidFill>
                <a:latin typeface="Open Sans"/>
                <a:cs typeface="Arial"/>
                <a:sym typeface="Arial"/>
              </a:rPr>
              <a:t>上運行多個 </a:t>
            </a:r>
            <a:r>
              <a:rPr lang="en-US" altLang="zh-TW" sz="1200" kern="0">
                <a:solidFill>
                  <a:srgbClr val="333333"/>
                </a:solidFill>
                <a:latin typeface="Open Sans"/>
                <a:cs typeface="Arial"/>
                <a:sym typeface="Arial"/>
              </a:rPr>
              <a:t>Windows®</a:t>
            </a:r>
            <a:r>
              <a:rPr lang="zh-TW" altLang="en-US" sz="1200" kern="0">
                <a:solidFill>
                  <a:srgbClr val="333333"/>
                </a:solidFill>
                <a:latin typeface="Open Sans"/>
                <a:cs typeface="Arial"/>
                <a:sym typeface="Arial"/>
              </a:rPr>
              <a:t>、</a:t>
            </a:r>
            <a:r>
              <a:rPr lang="en-US" altLang="zh-TW" sz="1200" kern="0">
                <a:solidFill>
                  <a:srgbClr val="333333"/>
                </a:solidFill>
                <a:latin typeface="Open Sans"/>
                <a:cs typeface="Arial"/>
                <a:sym typeface="Arial"/>
              </a:rPr>
              <a:t>Linux®</a:t>
            </a:r>
            <a:r>
              <a:rPr lang="zh-TW" altLang="en-US" sz="1200" kern="0">
                <a:solidFill>
                  <a:srgbClr val="333333"/>
                </a:solidFill>
                <a:latin typeface="Open Sans"/>
                <a:cs typeface="Arial"/>
                <a:sym typeface="Arial"/>
              </a:rPr>
              <a:t>、</a:t>
            </a:r>
            <a:r>
              <a:rPr lang="en-US" altLang="zh-TW" sz="1200" kern="0">
                <a:solidFill>
                  <a:srgbClr val="333333"/>
                </a:solidFill>
                <a:latin typeface="Open Sans"/>
                <a:cs typeface="Arial"/>
                <a:sym typeface="Arial"/>
              </a:rPr>
              <a:t>UNIX® </a:t>
            </a:r>
            <a:r>
              <a:rPr lang="zh-TW" altLang="en-US" sz="1200" kern="0">
                <a:solidFill>
                  <a:srgbClr val="333333"/>
                </a:solidFill>
                <a:latin typeface="Open Sans"/>
                <a:cs typeface="Arial"/>
                <a:sym typeface="Arial"/>
              </a:rPr>
              <a:t>及 </a:t>
            </a:r>
            <a:r>
              <a:rPr lang="en-US" altLang="zh-TW" sz="1200" kern="0">
                <a:solidFill>
                  <a:srgbClr val="333333"/>
                </a:solidFill>
                <a:latin typeface="Open Sans"/>
                <a:cs typeface="Arial"/>
                <a:sym typeface="Arial"/>
              </a:rPr>
              <a:t>Android™ </a:t>
            </a:r>
            <a:r>
              <a:rPr lang="zh-TW" altLang="en-US" sz="1200" kern="0">
                <a:solidFill>
                  <a:srgbClr val="333333"/>
                </a:solidFill>
                <a:latin typeface="Open Sans"/>
                <a:cs typeface="Arial"/>
                <a:sym typeface="Arial"/>
              </a:rPr>
              <a:t>虛擬機 </a:t>
            </a:r>
            <a:r>
              <a:rPr lang="en-US" altLang="zh-TW" sz="1200" kern="0">
                <a:solidFill>
                  <a:srgbClr val="333333"/>
                </a:solidFill>
                <a:latin typeface="Open Sans"/>
                <a:cs typeface="Arial"/>
                <a:sym typeface="Arial"/>
              </a:rPr>
              <a:t>(Virtual Machine)</a:t>
            </a:r>
            <a:r>
              <a:rPr lang="zh-TW" altLang="en-US" sz="1200" kern="0">
                <a:solidFill>
                  <a:srgbClr val="333333"/>
                </a:solidFill>
                <a:latin typeface="Open Sans"/>
                <a:cs typeface="Arial"/>
                <a:sym typeface="Arial"/>
              </a:rPr>
              <a:t>，並透過瀏覽器或 </a:t>
            </a:r>
            <a:r>
              <a:rPr lang="en-US" altLang="zh-TW" sz="1200" kern="0">
                <a:solidFill>
                  <a:srgbClr val="333333"/>
                </a:solidFill>
                <a:latin typeface="Open Sans"/>
                <a:cs typeface="Arial"/>
                <a:sym typeface="Arial"/>
              </a:rPr>
              <a:t>Virtual Network Computing (VNC) </a:t>
            </a:r>
            <a:r>
              <a:rPr lang="zh-TW" altLang="en-US" sz="1200" kern="0">
                <a:solidFill>
                  <a:srgbClr val="333333"/>
                </a:solidFill>
                <a:latin typeface="Open Sans"/>
                <a:cs typeface="Arial"/>
                <a:sym typeface="Arial"/>
              </a:rPr>
              <a:t>連線管理虛擬機。企業組織可利用 </a:t>
            </a:r>
            <a:r>
              <a:rPr lang="en-US" altLang="zh-TW" sz="1200" kern="0">
                <a:solidFill>
                  <a:srgbClr val="333333"/>
                </a:solidFill>
                <a:latin typeface="Open Sans"/>
                <a:cs typeface="Arial"/>
                <a:sym typeface="Arial"/>
              </a:rPr>
              <a:t>NAS </a:t>
            </a:r>
            <a:r>
              <a:rPr lang="zh-TW" altLang="en-US" sz="1200" kern="0">
                <a:solidFill>
                  <a:srgbClr val="333333"/>
                </a:solidFill>
                <a:latin typeface="Open Sans"/>
                <a:cs typeface="Arial"/>
                <a:sym typeface="Arial"/>
              </a:rPr>
              <a:t>上的多個虛擬機執行不同的伺服器應用。</a:t>
            </a:r>
            <a:br>
              <a:rPr lang="en-US" altLang="zh-TW" sz="1200" kern="0">
                <a:solidFill>
                  <a:srgbClr val="333333"/>
                </a:solidFill>
                <a:latin typeface="Open Sans"/>
                <a:cs typeface="Arial"/>
                <a:sym typeface="Arial"/>
              </a:rPr>
            </a:br>
            <a:br>
              <a:rPr lang="en-US" altLang="zh-TW" sz="1200" kern="0">
                <a:solidFill>
                  <a:srgbClr val="333333"/>
                </a:solidFill>
                <a:latin typeface="Open Sans"/>
                <a:cs typeface="Arial"/>
                <a:sym typeface="Arial"/>
              </a:rPr>
            </a:br>
            <a:r>
              <a:rPr lang="en-US" altLang="zh-TW" sz="1200" kern="0">
                <a:solidFill>
                  <a:srgbClr val="333333"/>
                </a:solidFill>
                <a:latin typeface="Open Sans"/>
                <a:cs typeface="Arial"/>
                <a:sym typeface="Arial"/>
              </a:rPr>
              <a:t>Container Station </a:t>
            </a:r>
            <a:r>
              <a:rPr lang="zh-TW" altLang="en-US" sz="1200" kern="0">
                <a:solidFill>
                  <a:srgbClr val="333333"/>
                </a:solidFill>
                <a:latin typeface="Open Sans"/>
                <a:cs typeface="Arial"/>
                <a:sym typeface="Arial"/>
              </a:rPr>
              <a:t>整合 </a:t>
            </a:r>
            <a:r>
              <a:rPr lang="en-US" altLang="zh-TW" sz="1200" kern="0">
                <a:solidFill>
                  <a:srgbClr val="333333"/>
                </a:solidFill>
                <a:latin typeface="Open Sans"/>
                <a:cs typeface="Arial"/>
                <a:sym typeface="Arial"/>
              </a:rPr>
              <a:t>LXC </a:t>
            </a:r>
            <a:r>
              <a:rPr lang="zh-TW" altLang="en-US" sz="1200" kern="0">
                <a:solidFill>
                  <a:srgbClr val="333333"/>
                </a:solidFill>
                <a:latin typeface="Open Sans"/>
                <a:cs typeface="Arial"/>
                <a:sym typeface="Arial"/>
              </a:rPr>
              <a:t>與 </a:t>
            </a:r>
            <a:r>
              <a:rPr lang="en-US" altLang="zh-TW" sz="1200" kern="0">
                <a:solidFill>
                  <a:srgbClr val="333333"/>
                </a:solidFill>
                <a:latin typeface="Open Sans"/>
                <a:cs typeface="Arial"/>
                <a:sym typeface="Arial"/>
              </a:rPr>
              <a:t>Docker® </a:t>
            </a:r>
            <a:r>
              <a:rPr lang="zh-TW" altLang="en-US" sz="1200" kern="0">
                <a:solidFill>
                  <a:srgbClr val="333333"/>
                </a:solidFill>
                <a:latin typeface="Open Sans"/>
                <a:cs typeface="Arial"/>
                <a:sym typeface="Arial"/>
              </a:rPr>
              <a:t>兩項輕量級技術。您可在 </a:t>
            </a:r>
            <a:r>
              <a:rPr lang="en-US" altLang="zh-TW" sz="1200" kern="0">
                <a:solidFill>
                  <a:srgbClr val="333333"/>
                </a:solidFill>
                <a:latin typeface="Open Sans"/>
                <a:cs typeface="Arial"/>
                <a:sym typeface="Arial"/>
              </a:rPr>
              <a:t>Docker Hub® </a:t>
            </a:r>
            <a:r>
              <a:rPr lang="zh-TW" altLang="en-US" sz="1200" kern="0">
                <a:solidFill>
                  <a:srgbClr val="333333"/>
                </a:solidFill>
                <a:latin typeface="Open Sans"/>
                <a:cs typeface="Arial"/>
                <a:sym typeface="Arial"/>
              </a:rPr>
              <a:t>線上市集下載來自全球各地數以千計的應用程式，輕鬆匯入</a:t>
            </a:r>
            <a:r>
              <a:rPr lang="en-US" altLang="zh-TW" sz="1200" kern="0">
                <a:solidFill>
                  <a:srgbClr val="333333"/>
                </a:solidFill>
                <a:latin typeface="Open Sans"/>
                <a:cs typeface="Arial"/>
                <a:sym typeface="Arial"/>
              </a:rPr>
              <a:t>/</a:t>
            </a:r>
            <a:r>
              <a:rPr lang="zh-TW" altLang="en-US" sz="1200" kern="0">
                <a:solidFill>
                  <a:srgbClr val="333333"/>
                </a:solidFill>
                <a:latin typeface="Open Sans"/>
                <a:cs typeface="Arial"/>
                <a:sym typeface="Arial"/>
              </a:rPr>
              <a:t>匯出軟體容器與設定存取權，享有安裝簡便，可移動、有效率的諸多好處。</a:t>
            </a:r>
            <a:endParaRPr lang="zh-TW" altLang="en-US" sz="1200" kern="0">
              <a:solidFill>
                <a:srgbClr val="000000"/>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200" kern="0">
              <a:solidFill>
                <a:srgbClr val="000000"/>
              </a:solidFill>
              <a:latin typeface="Arial"/>
              <a:cs typeface="Arial"/>
              <a:sym typeface="Arial"/>
            </a:endParaRPr>
          </a:p>
          <a:p>
            <a:endParaRPr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528608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defTabSz="990752">
              <a:defRPr/>
            </a:pPr>
            <a:fld id="{68A001C1-496C-417C-8BC1-D623A6F24DB6}" type="slidenum">
              <a:rPr lang="zh-TW" altLang="en-US">
                <a:solidFill>
                  <a:prstClr val="black"/>
                </a:solidFill>
                <a:latin typeface="Calibri" panose="020F0502020204030204"/>
                <a:ea typeface="新細明體" panose="02020500000000000000" pitchFamily="18" charset="-120"/>
              </a:rPr>
              <a:pPr defTabSz="990752">
                <a:defRPr/>
              </a:pPr>
              <a:t>23</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416517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42875" y="768350"/>
            <a:ext cx="6818313" cy="3836988"/>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678520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defTabSz="990752">
              <a:defRPr/>
            </a:pPr>
            <a:fld id="{68A001C1-496C-417C-8BC1-D623A6F24DB6}" type="slidenum">
              <a:rPr lang="zh-TW" altLang="en-US">
                <a:solidFill>
                  <a:prstClr val="black"/>
                </a:solidFill>
                <a:latin typeface="Calibri" panose="020F0502020204030204"/>
                <a:ea typeface="新細明體" panose="02020500000000000000" pitchFamily="18" charset="-120"/>
              </a:rPr>
              <a:pPr defTabSz="990752">
                <a:defRPr/>
              </a:pPr>
              <a:t>26</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336763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27</a:t>
            </a:fld>
            <a:endParaRPr lang="zh-TW" altLang="en-US"/>
          </a:p>
        </p:txBody>
      </p:sp>
    </p:spTree>
    <p:extLst>
      <p:ext uri="{BB962C8B-B14F-4D97-AF65-F5344CB8AC3E}">
        <p14:creationId xmlns:p14="http://schemas.microsoft.com/office/powerpoint/2010/main" val="2095982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hlinkClick r:id="rId3"/>
              </a:rPr>
              <a:t>http://www.sipnet.com.tw/voip-sip/fxs-fxo.htm</a:t>
            </a:r>
            <a:endParaRPr lang="zh-TW" altLang="en-US"/>
          </a:p>
        </p:txBody>
      </p:sp>
    </p:spTree>
    <p:extLst>
      <p:ext uri="{BB962C8B-B14F-4D97-AF65-F5344CB8AC3E}">
        <p14:creationId xmlns:p14="http://schemas.microsoft.com/office/powerpoint/2010/main" val="3060622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pPr defTabSz="495376">
              <a:defRPr/>
            </a:pPr>
            <a:fld id="{68A001C1-496C-417C-8BC1-D623A6F24DB6}" type="slidenum">
              <a:rPr lang="zh-TW" altLang="en-US">
                <a:solidFill>
                  <a:prstClr val="black"/>
                </a:solidFill>
                <a:latin typeface="Calibri" panose="020F0502020204030204"/>
                <a:ea typeface="新細明體" panose="02020500000000000000" pitchFamily="18" charset="-120"/>
              </a:rPr>
              <a:pPr defTabSz="495376">
                <a:defRPr/>
              </a:pPr>
              <a:t>31</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1936241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3</a:t>
            </a:fld>
            <a:endParaRPr lang="zh-TW" altLang="en-US"/>
          </a:p>
        </p:txBody>
      </p:sp>
    </p:spTree>
    <p:extLst>
      <p:ext uri="{BB962C8B-B14F-4D97-AF65-F5344CB8AC3E}">
        <p14:creationId xmlns:p14="http://schemas.microsoft.com/office/powerpoint/2010/main" val="2911464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defTabSz="990752">
              <a:defRPr/>
            </a:pPr>
            <a:fld id="{76023CF8-FF92-4F30-896C-98246EE73B2A}" type="slidenum">
              <a:rPr lang="zh-TW" altLang="en-US">
                <a:solidFill>
                  <a:prstClr val="black"/>
                </a:solidFill>
                <a:latin typeface="Calibri" panose="020F0502020204030204"/>
                <a:ea typeface="新細明體" panose="02020500000000000000" pitchFamily="18" charset="-120"/>
              </a:rPr>
              <a:pPr defTabSz="990752">
                <a:defRPr/>
              </a:pPr>
              <a:t>32</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886001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42875" y="768350"/>
            <a:ext cx="6818313" cy="3836988"/>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060622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42875" y="768350"/>
            <a:ext cx="6818313" cy="3836988"/>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285742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defTabSz="990752">
              <a:defRPr/>
            </a:pPr>
            <a:fld id="{68A001C1-496C-417C-8BC1-D623A6F24DB6}" type="slidenum">
              <a:rPr lang="zh-TW" altLang="en-US">
                <a:solidFill>
                  <a:prstClr val="black"/>
                </a:solidFill>
                <a:latin typeface="Calibri" panose="020F0502020204030204"/>
                <a:ea typeface="新細明體" panose="02020500000000000000" pitchFamily="18" charset="-120"/>
              </a:rPr>
              <a:pPr defTabSz="990752">
                <a:defRPr/>
              </a:pPr>
              <a:t>35</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142144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42875" y="768350"/>
            <a:ext cx="6818313" cy="3836988"/>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339184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defTabSz="990752">
              <a:defRPr/>
            </a:pPr>
            <a:fld id="{68A001C1-496C-417C-8BC1-D623A6F24DB6}" type="slidenum">
              <a:rPr lang="zh-TW" altLang="en-US">
                <a:solidFill>
                  <a:prstClr val="black"/>
                </a:solidFill>
                <a:latin typeface="Calibri" panose="020F0502020204030204"/>
                <a:ea typeface="新細明體" panose="02020500000000000000" pitchFamily="18" charset="-120"/>
              </a:rPr>
              <a:pPr defTabSz="990752">
                <a:defRPr/>
              </a:pPr>
              <a:t>37</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539944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42875" y="768350"/>
            <a:ext cx="6818313" cy="3836988"/>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793163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42875" y="768350"/>
            <a:ext cx="6818313" cy="3836988"/>
          </a:xfrm>
        </p:spPr>
      </p:sp>
      <p:sp>
        <p:nvSpPr>
          <p:cNvPr id="3" name="備忘稿版面配置區 2"/>
          <p:cNvSpPr>
            <a:spLocks noGrp="1"/>
          </p:cNvSpPr>
          <p:nvPr>
            <p:ph type="body" idx="1"/>
          </p:nvPr>
        </p:nvSpPr>
        <p:spPr/>
        <p:txBody>
          <a:bodyPr/>
          <a:lstStyle/>
          <a:p>
            <a:pPr marL="172006"/>
            <a:endParaRPr lang="zh-TW" altLang="en-US"/>
          </a:p>
        </p:txBody>
      </p:sp>
    </p:spTree>
    <p:extLst>
      <p:ext uri="{BB962C8B-B14F-4D97-AF65-F5344CB8AC3E}">
        <p14:creationId xmlns:p14="http://schemas.microsoft.com/office/powerpoint/2010/main" val="4182027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42875" y="768350"/>
            <a:ext cx="6818313" cy="3836988"/>
          </a:xfrm>
        </p:spPr>
      </p:sp>
      <p:sp>
        <p:nvSpPr>
          <p:cNvPr id="3" name="備忘稿版面配置區 2"/>
          <p:cNvSpPr>
            <a:spLocks noGrp="1"/>
          </p:cNvSpPr>
          <p:nvPr>
            <p:ph type="body" idx="1"/>
          </p:nvPr>
        </p:nvSpPr>
        <p:spPr/>
        <p:txBody>
          <a:bodyPr/>
          <a:lstStyle/>
          <a:p>
            <a:pPr marL="172006"/>
            <a:r>
              <a:rPr lang="en-US" altLang="zh-TW"/>
              <a:t>iSCSI initiator, VJBOD, USB JBOD (3.0, 3.1), USB External RAID Device, External Storage Device (USB Disk), </a:t>
            </a:r>
            <a:r>
              <a:rPr lang="en-US" altLang="zh-TW" err="1"/>
              <a:t>HybridMount</a:t>
            </a:r>
            <a:r>
              <a:rPr lang="en-US" altLang="zh-TW"/>
              <a:t>, VJBOD Cloud.</a:t>
            </a:r>
            <a:br>
              <a:rPr lang="en-US" altLang="zh-TW"/>
            </a:br>
            <a:br>
              <a:rPr lang="en-US" altLang="zh-TW"/>
            </a:br>
            <a:r>
              <a:rPr lang="sv-SE" altLang="zh-TW"/>
              <a:t>Thunderbolt JBOD, SAS JBOD, TL SATA JBOD</a:t>
            </a:r>
            <a:endParaRPr lang="zh-TW" altLang="en-US"/>
          </a:p>
        </p:txBody>
      </p:sp>
    </p:spTree>
    <p:extLst>
      <p:ext uri="{BB962C8B-B14F-4D97-AF65-F5344CB8AC3E}">
        <p14:creationId xmlns:p14="http://schemas.microsoft.com/office/powerpoint/2010/main" val="2256592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42875" y="768350"/>
            <a:ext cx="6818313" cy="3836988"/>
          </a:xfrm>
        </p:spPr>
      </p:sp>
      <p:sp>
        <p:nvSpPr>
          <p:cNvPr id="3" name="備忘稿版面配置區 2"/>
          <p:cNvSpPr>
            <a:spLocks noGrp="1"/>
          </p:cNvSpPr>
          <p:nvPr>
            <p:ph type="body" idx="1"/>
          </p:nvPr>
        </p:nvSpPr>
        <p:spPr/>
        <p:txBody>
          <a:bodyPr/>
          <a:lstStyle/>
          <a:p>
            <a:pPr marL="172006"/>
            <a:r>
              <a:rPr lang="en-US" altLang="zh-TW"/>
              <a:t>iSCSI initiator, VJBOD, USB JBOD (3.0, 3.1), USB External RAID Device, External Storage Device (USB Disk), </a:t>
            </a:r>
            <a:r>
              <a:rPr lang="en-US" altLang="zh-TW" err="1"/>
              <a:t>HybridMount</a:t>
            </a:r>
            <a:r>
              <a:rPr lang="en-US" altLang="zh-TW"/>
              <a:t>, VJBOD Cloud.</a:t>
            </a:r>
            <a:br>
              <a:rPr lang="en-US" altLang="zh-TW"/>
            </a:br>
            <a:br>
              <a:rPr lang="en-US" altLang="zh-TW"/>
            </a:br>
            <a:r>
              <a:rPr lang="sv-SE" altLang="zh-TW"/>
              <a:t>Thunderbolt JBOD, SAS JBOD, TL SATA JBOD</a:t>
            </a:r>
            <a:endParaRPr lang="zh-TW" altLang="en-US"/>
          </a:p>
        </p:txBody>
      </p:sp>
    </p:spTree>
    <p:extLst>
      <p:ext uri="{BB962C8B-B14F-4D97-AF65-F5344CB8AC3E}">
        <p14:creationId xmlns:p14="http://schemas.microsoft.com/office/powerpoint/2010/main" val="413604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數位轉型，帶來的是利潤而不是負擔</a:t>
            </a:r>
            <a:endParaRPr kumimoji="1" lang="en-US" altLang="zh-TW" dirty="0"/>
          </a:p>
          <a:p>
            <a:pPr marL="185766" indent="-185766">
              <a:buFontTx/>
              <a:buChar char="-"/>
            </a:pPr>
            <a:r>
              <a:rPr kumimoji="1" lang="zh-TW" altLang="en-US" dirty="0"/>
              <a:t>工具：</a:t>
            </a:r>
            <a:r>
              <a:rPr kumimoji="1" lang="en-US" altLang="zh-TW" dirty="0"/>
              <a:t>Guardian</a:t>
            </a:r>
          </a:p>
          <a:p>
            <a:pPr marL="185766" indent="-185766">
              <a:buFontTx/>
              <a:buChar char="-"/>
            </a:pPr>
            <a:r>
              <a:rPr kumimoji="1" lang="zh-TW" altLang="en-US" dirty="0"/>
              <a:t>更少的投資，帶來更多的利益</a:t>
            </a:r>
            <a:endParaRPr kumimoji="1" lang="en-US" altLang="zh-TW" dirty="0"/>
          </a:p>
          <a:p>
            <a:pPr marL="185766" indent="-185766">
              <a:buFontTx/>
              <a:buChar char="-"/>
            </a:pPr>
            <a:endParaRPr kumimoji="1" lang="en-US" altLang="zh-TW" dirty="0"/>
          </a:p>
          <a:p>
            <a:pPr marL="185766" indent="-185766">
              <a:buFontTx/>
              <a:buChar char="-"/>
            </a:pPr>
            <a:r>
              <a:rPr kumimoji="1" lang="zh-TW" altLang="en-US" dirty="0"/>
              <a:t>輕鬆，過去做不到的，一台設備就能協助你完成數位轉型。</a:t>
            </a:r>
            <a:endParaRPr kumimoji="1" lang="en-US" altLang="zh-TW" dirty="0"/>
          </a:p>
        </p:txBody>
      </p:sp>
      <p:sp>
        <p:nvSpPr>
          <p:cNvPr id="4" name="投影片編號版面配置區 3"/>
          <p:cNvSpPr>
            <a:spLocks noGrp="1"/>
          </p:cNvSpPr>
          <p:nvPr>
            <p:ph type="sldNum" sz="quarter" idx="5"/>
          </p:nvPr>
        </p:nvSpPr>
        <p:spPr/>
        <p:txBody>
          <a:bodyPr/>
          <a:lstStyle/>
          <a:p>
            <a:pPr defTabSz="495376">
              <a:defRPr/>
            </a:pPr>
            <a:fld id="{68A001C1-496C-417C-8BC1-D623A6F24DB6}" type="slidenum">
              <a:rPr lang="zh-TW" altLang="en-US">
                <a:solidFill>
                  <a:prstClr val="black"/>
                </a:solidFill>
                <a:latin typeface="Calibri" panose="020F0502020204030204"/>
                <a:ea typeface="新細明體" panose="02020500000000000000" pitchFamily="18" charset="-120"/>
              </a:rPr>
              <a:pPr defTabSz="495376">
                <a:defRPr/>
              </a:pPr>
              <a:t>4</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012055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42875" y="768350"/>
            <a:ext cx="6818313" cy="3836988"/>
          </a:xfrm>
        </p:spPr>
      </p:sp>
      <p:sp>
        <p:nvSpPr>
          <p:cNvPr id="3" name="備忘稿版面配置區 2"/>
          <p:cNvSpPr>
            <a:spLocks noGrp="1"/>
          </p:cNvSpPr>
          <p:nvPr>
            <p:ph type="body" idx="1"/>
          </p:nvPr>
        </p:nvSpPr>
        <p:spPr/>
        <p:txBody>
          <a:bodyPr/>
          <a:lstStyle/>
          <a:p>
            <a:pPr marL="172006"/>
            <a:endParaRPr lang="zh-TW" altLang="en-US"/>
          </a:p>
        </p:txBody>
      </p:sp>
    </p:spTree>
    <p:extLst>
      <p:ext uri="{BB962C8B-B14F-4D97-AF65-F5344CB8AC3E}">
        <p14:creationId xmlns:p14="http://schemas.microsoft.com/office/powerpoint/2010/main" val="42815134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42875" y="768350"/>
            <a:ext cx="6818313" cy="3836988"/>
          </a:xfrm>
        </p:spPr>
      </p:sp>
      <p:sp>
        <p:nvSpPr>
          <p:cNvPr id="3" name="備忘稿版面配置區 2"/>
          <p:cNvSpPr>
            <a:spLocks noGrp="1"/>
          </p:cNvSpPr>
          <p:nvPr>
            <p:ph type="body" idx="1"/>
          </p:nvPr>
        </p:nvSpPr>
        <p:spPr/>
        <p:txBody>
          <a:bodyPr/>
          <a:lstStyle/>
          <a:p>
            <a:pPr marL="172006"/>
            <a:endParaRPr lang="zh-TW" altLang="en-US"/>
          </a:p>
        </p:txBody>
      </p:sp>
    </p:spTree>
    <p:extLst>
      <p:ext uri="{BB962C8B-B14F-4D97-AF65-F5344CB8AC3E}">
        <p14:creationId xmlns:p14="http://schemas.microsoft.com/office/powerpoint/2010/main" val="3066692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42875" y="768350"/>
            <a:ext cx="6818313" cy="3836988"/>
          </a:xfrm>
        </p:spPr>
      </p:sp>
      <p:sp>
        <p:nvSpPr>
          <p:cNvPr id="3" name="備忘稿版面配置區 2"/>
          <p:cNvSpPr>
            <a:spLocks noGrp="1"/>
          </p:cNvSpPr>
          <p:nvPr>
            <p:ph type="body" idx="1"/>
          </p:nvPr>
        </p:nvSpPr>
        <p:spPr/>
        <p:txBody>
          <a:bodyPr/>
          <a:lstStyle/>
          <a:p>
            <a:pPr marL="172006"/>
            <a:endParaRPr lang="zh-TW" altLang="en-US"/>
          </a:p>
        </p:txBody>
      </p:sp>
    </p:spTree>
    <p:extLst>
      <p:ext uri="{BB962C8B-B14F-4D97-AF65-F5344CB8AC3E}">
        <p14:creationId xmlns:p14="http://schemas.microsoft.com/office/powerpoint/2010/main" val="1935171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42875" y="768350"/>
            <a:ext cx="6818313" cy="3836988"/>
          </a:xfrm>
        </p:spPr>
      </p:sp>
      <p:sp>
        <p:nvSpPr>
          <p:cNvPr id="3" name="備忘稿版面配置區 2"/>
          <p:cNvSpPr>
            <a:spLocks noGrp="1"/>
          </p:cNvSpPr>
          <p:nvPr>
            <p:ph type="body" idx="1"/>
          </p:nvPr>
        </p:nvSpPr>
        <p:spPr/>
        <p:txBody>
          <a:bodyPr/>
          <a:lstStyle/>
          <a:p>
            <a:pPr marL="172006"/>
            <a:endParaRPr lang="zh-TW" altLang="en-US"/>
          </a:p>
        </p:txBody>
      </p:sp>
    </p:spTree>
    <p:extLst>
      <p:ext uri="{BB962C8B-B14F-4D97-AF65-F5344CB8AC3E}">
        <p14:creationId xmlns:p14="http://schemas.microsoft.com/office/powerpoint/2010/main" val="3417286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42875" y="768350"/>
            <a:ext cx="6818313" cy="3836988"/>
          </a:xfrm>
        </p:spPr>
      </p:sp>
      <p:sp>
        <p:nvSpPr>
          <p:cNvPr id="3" name="備忘稿版面配置區 2"/>
          <p:cNvSpPr>
            <a:spLocks noGrp="1"/>
          </p:cNvSpPr>
          <p:nvPr>
            <p:ph type="body" idx="1"/>
          </p:nvPr>
        </p:nvSpPr>
        <p:spPr/>
        <p:txBody>
          <a:bodyPr/>
          <a:lstStyle/>
          <a:p>
            <a:pPr marL="172006"/>
            <a:endParaRPr lang="zh-TW" altLang="en-US"/>
          </a:p>
        </p:txBody>
      </p:sp>
    </p:spTree>
    <p:extLst>
      <p:ext uri="{BB962C8B-B14F-4D97-AF65-F5344CB8AC3E}">
        <p14:creationId xmlns:p14="http://schemas.microsoft.com/office/powerpoint/2010/main" val="1342516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5</a:t>
            </a:fld>
            <a:endParaRPr lang="zh-TW" altLang="en-US"/>
          </a:p>
        </p:txBody>
      </p:sp>
    </p:spTree>
    <p:extLst>
      <p:ext uri="{BB962C8B-B14F-4D97-AF65-F5344CB8AC3E}">
        <p14:creationId xmlns:p14="http://schemas.microsoft.com/office/powerpoint/2010/main" val="2793359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pPr defTabSz="495376">
              <a:defRPr/>
            </a:pPr>
            <a:fld id="{68A001C1-496C-417C-8BC1-D623A6F24DB6}" type="slidenum">
              <a:rPr lang="zh-TW" altLang="en-US">
                <a:solidFill>
                  <a:prstClr val="black"/>
                </a:solidFill>
                <a:latin typeface="Calibri" panose="020F0502020204030204"/>
                <a:ea typeface="新細明體" panose="02020500000000000000" pitchFamily="18" charset="-120"/>
              </a:rPr>
              <a:pPr defTabSz="495376">
                <a:defRPr/>
              </a:pPr>
              <a:t>7</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1773161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pPr defTabSz="495376">
              <a:defRPr/>
            </a:pPr>
            <a:fld id="{68A001C1-496C-417C-8BC1-D623A6F24DB6}" type="slidenum">
              <a:rPr lang="zh-TW" altLang="en-US">
                <a:solidFill>
                  <a:prstClr val="black"/>
                </a:solidFill>
                <a:latin typeface="Calibri" panose="020F0502020204030204"/>
                <a:ea typeface="新細明體" panose="02020500000000000000" pitchFamily="18" charset="-120"/>
              </a:rPr>
              <a:pPr defTabSz="495376">
                <a:defRPr/>
              </a:pPr>
              <a:t>8</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460366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pPr defTabSz="495376">
              <a:defRPr/>
            </a:pPr>
            <a:fld id="{68A001C1-496C-417C-8BC1-D623A6F24DB6}" type="slidenum">
              <a:rPr lang="zh-TW" altLang="en-US">
                <a:solidFill>
                  <a:prstClr val="black"/>
                </a:solidFill>
                <a:latin typeface="Calibri" panose="020F0502020204030204"/>
                <a:ea typeface="新細明體" panose="02020500000000000000" pitchFamily="18" charset="-120"/>
              </a:rPr>
              <a:pPr defTabSz="495376">
                <a:defRPr/>
              </a:pPr>
              <a:t>9</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873142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defTabSz="990752">
              <a:defRPr/>
            </a:pPr>
            <a:fld id="{76023CF8-FF92-4F30-896C-98246EE73B2A}" type="slidenum">
              <a:rPr lang="zh-TW" altLang="en-US">
                <a:solidFill>
                  <a:prstClr val="black"/>
                </a:solidFill>
                <a:latin typeface="Calibri" panose="020F0502020204030204"/>
                <a:ea typeface="新細明體" panose="02020500000000000000" pitchFamily="18" charset="-120"/>
              </a:rPr>
              <a:pPr defTabSz="990752">
                <a:defRPr/>
              </a:pPr>
              <a:t>11</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1680321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12</a:t>
            </a:fld>
            <a:endParaRPr lang="zh-TW" altLang="en-US"/>
          </a:p>
        </p:txBody>
      </p:sp>
    </p:spTree>
    <p:extLst>
      <p:ext uri="{BB962C8B-B14F-4D97-AF65-F5344CB8AC3E}">
        <p14:creationId xmlns:p14="http://schemas.microsoft.com/office/powerpoint/2010/main" val="66004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2020/5/29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pic>
        <p:nvPicPr>
          <p:cNvPr id="8" name="圖片 7">
            <a:extLst>
              <a:ext uri="{FF2B5EF4-FFF2-40B4-BE49-F238E27FC236}">
                <a16:creationId xmlns:a16="http://schemas.microsoft.com/office/drawing/2014/main" id="{FB0D0AB5-6344-4C3F-8218-269243083D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710" y="0"/>
            <a:ext cx="12189628" cy="6857999"/>
          </a:xfrm>
          <a:prstGeom prst="rect">
            <a:avLst/>
          </a:prstGeom>
        </p:spPr>
      </p:pic>
    </p:spTree>
    <p:extLst>
      <p:ext uri="{BB962C8B-B14F-4D97-AF65-F5344CB8AC3E}">
        <p14:creationId xmlns:p14="http://schemas.microsoft.com/office/powerpoint/2010/main" val="240389698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ECF30749-712C-4BB0-AC95-2EAB22821E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668"/>
            <a:ext cx="12190815" cy="6858667"/>
          </a:xfrm>
          <a:prstGeom prst="rect">
            <a:avLst/>
          </a:prstGeom>
        </p:spPr>
      </p:pic>
      <p:sp>
        <p:nvSpPr>
          <p:cNvPr id="9" name="文字方塊 8">
            <a:extLst>
              <a:ext uri="{FF2B5EF4-FFF2-40B4-BE49-F238E27FC236}">
                <a16:creationId xmlns:a16="http://schemas.microsoft.com/office/drawing/2014/main" id="{E79700D9-DAB6-466C-AF43-CE79972DC65F}"/>
              </a:ext>
            </a:extLst>
          </p:cNvPr>
          <p:cNvSpPr txBox="1"/>
          <p:nvPr userDrawn="1"/>
        </p:nvSpPr>
        <p:spPr>
          <a:xfrm>
            <a:off x="1790700" y="6281477"/>
            <a:ext cx="8610600" cy="338554"/>
          </a:xfrm>
          <a:prstGeom prst="rect">
            <a:avLst/>
          </a:prstGeom>
          <a:noFill/>
        </p:spPr>
        <p:txBody>
          <a:bodyPr wrap="square" rtlCol="0">
            <a:spAutoFit/>
          </a:bodyPr>
          <a:lstStyle/>
          <a:p>
            <a:pPr marL="63500">
              <a:spcBef>
                <a:spcPts val="500"/>
              </a:spcBef>
            </a:pPr>
            <a:r>
              <a:rPr lang="en-US" altLang="zh-TW" sz="800">
                <a:solidFill>
                  <a:schemeClr val="bg1"/>
                </a:solidFill>
                <a:latin typeface="+mn-lt"/>
                <a:ea typeface="+mn-lt"/>
                <a:cs typeface="Arial" panose="020B0604020202020204" pitchFamily="34" charset="0"/>
                <a:sym typeface="Microsoft JhengHei"/>
              </a:rPr>
              <a:t>©</a:t>
            </a:r>
            <a:r>
              <a:rPr lang="zh-TW" altLang="en-US" sz="800">
                <a:solidFill>
                  <a:schemeClr val="bg1"/>
                </a:solidFill>
                <a:latin typeface="+mn-lt"/>
                <a:ea typeface="+mn-lt"/>
                <a:cs typeface="Arial" panose="020B0604020202020204" pitchFamily="34" charset="0"/>
                <a:sym typeface="Microsoft JhengHei"/>
              </a:rPr>
              <a:t> </a:t>
            </a:r>
            <a:r>
              <a:rPr lang="en-US" altLang="zh-TW" sz="800">
                <a:solidFill>
                  <a:schemeClr val="bg1"/>
                </a:solidFill>
                <a:latin typeface="+mn-lt"/>
                <a:ea typeface="+mn-lt"/>
                <a:cs typeface="Arial" panose="020B0604020202020204" pitchFamily="34" charset="0"/>
                <a:sym typeface="Microsoft JhengHei"/>
              </a:rPr>
              <a:t>2020</a:t>
            </a:r>
            <a:r>
              <a:rPr lang="zh-TW" altLang="zh-TW" sz="800">
                <a:solidFill>
                  <a:schemeClr val="bg1"/>
                </a:solidFill>
                <a:latin typeface="+mn-lt"/>
                <a:ea typeface="+mn-lt"/>
                <a:cs typeface="Arial" panose="020B0604020202020204" pitchFamily="34" charset="0"/>
                <a:sym typeface="Microsoft JhengHei"/>
              </a:rPr>
              <a:t> Copyright is owned by QNAP Technology Co., Ltd. QNAP Technology reserves all rights. A trademark or mark used or registered by QNAP Technology Co., Ltd. The products and company names mentioned in the file may be trademarks owned by other companies.</a:t>
            </a:r>
            <a:endParaRPr lang="zh-TW" altLang="zh-TW" sz="80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250675985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231B767C-925E-44AF-AF3F-D3498002F8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668"/>
            <a:ext cx="12191997" cy="6859331"/>
          </a:xfrm>
          <a:prstGeom prst="rect">
            <a:avLst/>
          </a:prstGeom>
        </p:spPr>
      </p:pic>
      <p:sp>
        <p:nvSpPr>
          <p:cNvPr id="2" name="Title 1"/>
          <p:cNvSpPr>
            <a:spLocks noGrp="1"/>
          </p:cNvSpPr>
          <p:nvPr>
            <p:ph type="ctrTitle"/>
          </p:nvPr>
        </p:nvSpPr>
        <p:spPr>
          <a:xfrm>
            <a:off x="1528549" y="2935403"/>
            <a:ext cx="9116705" cy="741530"/>
          </a:xfrm>
        </p:spPr>
        <p:txBody>
          <a:bodyPr anchor="b">
            <a:noAutofit/>
          </a:bodyPr>
          <a:lstStyle>
            <a:lvl1pPr algn="ctr">
              <a:defRPr sz="4000">
                <a:solidFill>
                  <a:schemeClr val="bg1"/>
                </a:solidFill>
                <a:latin typeface="Arial" panose="020B0604020202020204" pitchFamily="34" charset="0"/>
                <a:cs typeface="Arial" panose="020B0604020202020204" pitchFamily="34" charset="0"/>
              </a:defRPr>
            </a:lvl1pPr>
          </a:lstStyle>
          <a:p>
            <a:r>
              <a:rPr lang="zh-TW" altLang="en-US"/>
              <a:t>按一下以編輯母片標題樣式</a:t>
            </a:r>
            <a:endParaRPr lang="en-US"/>
          </a:p>
        </p:txBody>
      </p:sp>
    </p:spTree>
    <p:extLst>
      <p:ext uri="{BB962C8B-B14F-4D97-AF65-F5344CB8AC3E}">
        <p14:creationId xmlns:p14="http://schemas.microsoft.com/office/powerpoint/2010/main" val="277848385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231B767C-925E-44AF-AF3F-D3498002F8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668"/>
            <a:ext cx="12190815" cy="6858666"/>
          </a:xfrm>
          <a:prstGeom prst="rect">
            <a:avLst/>
          </a:prstGeom>
        </p:spPr>
      </p:pic>
      <p:sp>
        <p:nvSpPr>
          <p:cNvPr id="2" name="Title 1"/>
          <p:cNvSpPr>
            <a:spLocks noGrp="1"/>
          </p:cNvSpPr>
          <p:nvPr>
            <p:ph type="ctrTitle"/>
          </p:nvPr>
        </p:nvSpPr>
        <p:spPr>
          <a:xfrm>
            <a:off x="1528549" y="2935403"/>
            <a:ext cx="9116705" cy="741530"/>
          </a:xfrm>
        </p:spPr>
        <p:txBody>
          <a:bodyPr anchor="b">
            <a:noAutofit/>
          </a:bodyPr>
          <a:lstStyle>
            <a:lvl1pPr algn="ctr">
              <a:defRPr sz="4000">
                <a:solidFill>
                  <a:schemeClr val="bg1"/>
                </a:solidFill>
                <a:latin typeface="Arial" panose="020B0604020202020204" pitchFamily="34" charset="0"/>
                <a:cs typeface="Arial" panose="020B0604020202020204" pitchFamily="34" charset="0"/>
              </a:defRPr>
            </a:lvl1pPr>
          </a:lstStyle>
          <a:p>
            <a:r>
              <a:rPr lang="zh-TW" altLang="en-US"/>
              <a:t>按一下以編輯母片標題樣式</a:t>
            </a:r>
            <a:endParaRPr lang="en-US"/>
          </a:p>
        </p:txBody>
      </p:sp>
    </p:spTree>
    <p:extLst>
      <p:ext uri="{BB962C8B-B14F-4D97-AF65-F5344CB8AC3E}">
        <p14:creationId xmlns:p14="http://schemas.microsoft.com/office/powerpoint/2010/main" val="335272675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6F7CE7E0-C0F5-4361-B68B-BE901524A1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69"/>
            <a:ext cx="12190817" cy="6858668"/>
          </a:xfrm>
          <a:prstGeom prst="rect">
            <a:avLst/>
          </a:prstGeom>
        </p:spPr>
      </p:pic>
      <p:sp>
        <p:nvSpPr>
          <p:cNvPr id="2" name="Title 1"/>
          <p:cNvSpPr>
            <a:spLocks noGrp="1"/>
          </p:cNvSpPr>
          <p:nvPr>
            <p:ph type="title"/>
          </p:nvPr>
        </p:nvSpPr>
        <p:spPr>
          <a:xfrm>
            <a:off x="-1" y="1"/>
            <a:ext cx="12184013" cy="1266656"/>
          </a:xfrm>
        </p:spPr>
        <p:txBody>
          <a:bodyPr/>
          <a:lstStyle>
            <a:lvl1pPr>
              <a:defRPr>
                <a:latin typeface="Arial" panose="020B0604020202020204" pitchFamily="34" charset="0"/>
                <a:cs typeface="Arial" panose="020B0604020202020204" pitchFamily="34" charset="0"/>
              </a:defRPr>
            </a:lvl1pPr>
          </a:lstStyle>
          <a:p>
            <a:r>
              <a:rPr lang="zh-TW" altLang="en-US"/>
              <a:t>按一下以編輯母片標題樣式</a:t>
            </a:r>
            <a:endParaRPr lang="en-US"/>
          </a:p>
        </p:txBody>
      </p:sp>
      <p:sp>
        <p:nvSpPr>
          <p:cNvPr id="3" name="Content Placeholder 2"/>
          <p:cNvSpPr>
            <a:spLocks noGrp="1"/>
          </p:cNvSpPr>
          <p:nvPr>
            <p:ph idx="1"/>
          </p:nvPr>
        </p:nvSpPr>
        <p:spPr>
          <a:xfrm>
            <a:off x="838200" y="1446663"/>
            <a:ext cx="10515600" cy="47303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2020/5/29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86219421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zh-TW" altLang="en-US"/>
              <a:t>按一下以編輯母片標題樣式</a:t>
            </a:r>
            <a:endParaRPr lang="en-US"/>
          </a:p>
        </p:txBody>
      </p:sp>
      <p:sp>
        <p:nvSpPr>
          <p:cNvPr id="3" name="Content Placeholder 2"/>
          <p:cNvSpPr>
            <a:spLocks noGrp="1"/>
          </p:cNvSpPr>
          <p:nvPr>
            <p:ph idx="1"/>
          </p:nvPr>
        </p:nvSpPr>
        <p:spPr>
          <a:xfrm>
            <a:off x="838200" y="1266657"/>
            <a:ext cx="10515600" cy="491030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2020/5/29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02778971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6_標題及內容">
    <p:spTree>
      <p:nvGrpSpPr>
        <p:cNvPr id="1" name=""/>
        <p:cNvGrpSpPr/>
        <p:nvPr/>
      </p:nvGrpSpPr>
      <p:grpSpPr>
        <a:xfrm>
          <a:off x="0" y="0"/>
          <a:ext cx="0" cy="0"/>
          <a:chOff x="0" y="0"/>
          <a:chExt cx="0" cy="0"/>
        </a:xfrm>
      </p:grpSpPr>
      <p:pic>
        <p:nvPicPr>
          <p:cNvPr id="8" name="圖片 7" descr="一張含有 白色 的圖片&#10;&#10;自動產生的描述">
            <a:extLst>
              <a:ext uri="{FF2B5EF4-FFF2-40B4-BE49-F238E27FC236}">
                <a16:creationId xmlns:a16="http://schemas.microsoft.com/office/drawing/2014/main" id="{ADB187B1-B405-46D5-9A43-2D93D6B4D8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zh-TW" altLang="en-US"/>
              <a:t>按一下以編輯母片標題樣式</a:t>
            </a:r>
            <a:endParaRPr lang="en-US"/>
          </a:p>
        </p:txBody>
      </p:sp>
      <p:sp>
        <p:nvSpPr>
          <p:cNvPr id="3" name="Content Placeholder 2"/>
          <p:cNvSpPr>
            <a:spLocks noGrp="1"/>
          </p:cNvSpPr>
          <p:nvPr>
            <p:ph idx="1"/>
          </p:nvPr>
        </p:nvSpPr>
        <p:spPr>
          <a:xfrm>
            <a:off x="838200" y="1266657"/>
            <a:ext cx="10515600" cy="491030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2020/5/29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75537243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038D512-A98A-4E74-B2F7-DB323B43D523}"/>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4294" y="-1"/>
            <a:ext cx="12196292" cy="6861748"/>
          </a:xfrm>
          <a:prstGeom prst="rect">
            <a:avLst/>
          </a:prstGeom>
        </p:spPr>
      </p:pic>
      <p:sp>
        <p:nvSpPr>
          <p:cNvPr id="2" name="Title Placeholder 1"/>
          <p:cNvSpPr>
            <a:spLocks noGrp="1"/>
          </p:cNvSpPr>
          <p:nvPr>
            <p:ph type="title"/>
          </p:nvPr>
        </p:nvSpPr>
        <p:spPr>
          <a:xfrm>
            <a:off x="6661" y="1"/>
            <a:ext cx="12178675" cy="1241945"/>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838200" y="1542197"/>
            <a:ext cx="10515600" cy="4634765"/>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1148D5-84AC-7241-B3EA-F4C5925B30D2}" type="datetimeFigureOut">
              <a:rPr kumimoji="1" lang="zh-TW" altLang="en-US" smtClean="0"/>
              <a:t>2020/5/29</a:t>
            </a:fld>
            <a:endParaRPr kumimoji="1" lang="zh-TW"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GB" smtClean="0"/>
              <a:pPr/>
              <a:t>‹#›</a:t>
            </a:fld>
            <a:endParaRPr lang="en-GB"/>
          </a:p>
        </p:txBody>
      </p:sp>
    </p:spTree>
    <p:extLst>
      <p:ext uri="{BB962C8B-B14F-4D97-AF65-F5344CB8AC3E}">
        <p14:creationId xmlns:p14="http://schemas.microsoft.com/office/powerpoint/2010/main" val="4709042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702" r:id="rId4"/>
    <p:sldLayoutId id="2147483699" r:id="rId5"/>
    <p:sldLayoutId id="2147483700" r:id="rId6"/>
    <p:sldLayoutId id="2147483701" r:id="rId7"/>
  </p:sldLayoutIdLst>
  <p:hf sldNum="0" hdr="0" ftr="0" dt="0"/>
  <p:txStyles>
    <p:titleStyle>
      <a:lvl1pPr algn="ctr" defTabSz="914400" rtl="0" eaLnBrk="1" latinLnBrk="0" hangingPunct="1">
        <a:lnSpc>
          <a:spcPct val="90000"/>
        </a:lnSpc>
        <a:spcBef>
          <a:spcPct val="0"/>
        </a:spcBef>
        <a:buNone/>
        <a:defRPr sz="4400" b="0" kern="1200">
          <a:solidFill>
            <a:schemeClr val="bg1"/>
          </a:solidFill>
          <a:latin typeface="Arial" panose="020B0604020202020204" pitchFamily="34" charset="0"/>
          <a:ea typeface="微軟正黑體" panose="020B0604030504040204" pitchFamily="34" charset="-12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jpeg"/><Relationship Id="rId12"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4.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70.png"/><Relationship Id="rId2" Type="http://schemas.openxmlformats.org/officeDocument/2006/relationships/notesSlide" Target="../notesSlides/notesSlide17.xml"/><Relationship Id="rId16" Type="http://schemas.openxmlformats.org/officeDocument/2006/relationships/image" Target="../media/image97.png"/><Relationship Id="rId1" Type="http://schemas.openxmlformats.org/officeDocument/2006/relationships/slideLayout" Target="../slideLayouts/slideLayout6.xml"/><Relationship Id="rId6" Type="http://schemas.openxmlformats.org/officeDocument/2006/relationships/image" Target="../media/image89.png"/><Relationship Id="rId11" Type="http://schemas.openxmlformats.org/officeDocument/2006/relationships/image" Target="../media/image52.png"/><Relationship Id="rId5" Type="http://schemas.openxmlformats.org/officeDocument/2006/relationships/image" Target="../media/image88.png"/><Relationship Id="rId15" Type="http://schemas.openxmlformats.org/officeDocument/2006/relationships/image" Target="../media/image96.jpe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5.png"/></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jpe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3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5.png"/><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3.png"/><Relationship Id="rId9" Type="http://schemas.openxmlformats.org/officeDocument/2006/relationships/image" Target="../media/image120.png"/></Relationships>
</file>

<file path=ppt/slides/_rels/slide34.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70.png"/><Relationship Id="rId3" Type="http://schemas.openxmlformats.org/officeDocument/2006/relationships/image" Target="../media/image124.png"/><Relationship Id="rId7" Type="http://schemas.openxmlformats.org/officeDocument/2006/relationships/image" Target="../media/image122.png"/><Relationship Id="rId12" Type="http://schemas.openxmlformats.org/officeDocument/2006/relationships/image" Target="../media/image117.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18.png"/><Relationship Id="rId11" Type="http://schemas.openxmlformats.org/officeDocument/2006/relationships/image" Target="../media/image125.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3.png"/><Relationship Id="rId9" Type="http://schemas.openxmlformats.org/officeDocument/2006/relationships/image" Target="../media/image120.png"/></Relationships>
</file>

<file path=ppt/slides/_rels/slide35.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114.png"/><Relationship Id="rId2" Type="http://schemas.openxmlformats.org/officeDocument/2006/relationships/notesSlide" Target="../notesSlides/notesSlide23.xml"/><Relationship Id="rId16"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s>
</file>

<file path=ppt/slides/_rels/slide36.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44.png"/><Relationship Id="rId3" Type="http://schemas.openxmlformats.org/officeDocument/2006/relationships/image" Target="../media/image44.png"/><Relationship Id="rId7" Type="http://schemas.openxmlformats.org/officeDocument/2006/relationships/image" Target="../media/image140.png"/><Relationship Id="rId12" Type="http://schemas.openxmlformats.org/officeDocument/2006/relationships/image" Target="../media/image122.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18.png"/><Relationship Id="rId11" Type="http://schemas.openxmlformats.org/officeDocument/2006/relationships/image" Target="../media/image143.png"/><Relationship Id="rId5" Type="http://schemas.openxmlformats.org/officeDocument/2006/relationships/image" Target="../media/image139.png"/><Relationship Id="rId15" Type="http://schemas.openxmlformats.org/officeDocument/2006/relationships/image" Target="../media/image117.png"/><Relationship Id="rId10" Type="http://schemas.openxmlformats.org/officeDocument/2006/relationships/image" Target="../media/image142.png"/><Relationship Id="rId4" Type="http://schemas.openxmlformats.org/officeDocument/2006/relationships/image" Target="../media/image113.png"/><Relationship Id="rId9" Type="http://schemas.openxmlformats.org/officeDocument/2006/relationships/image" Target="../media/image141.png"/><Relationship Id="rId14" Type="http://schemas.openxmlformats.org/officeDocument/2006/relationships/image" Target="../media/image145.png"/></Relationships>
</file>

<file path=ppt/slides/_rels/slide37.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148.jpeg"/><Relationship Id="rId2" Type="http://schemas.openxmlformats.org/officeDocument/2006/relationships/notesSlide" Target="../notesSlides/notesSlide25.xml"/><Relationship Id="rId16" Type="http://schemas.openxmlformats.org/officeDocument/2006/relationships/image" Target="../media/image147.jpeg"/><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46.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8.png"/></Relationships>
</file>

<file path=ppt/slides/_rels/slide38.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51.png"/><Relationship Id="rId3" Type="http://schemas.openxmlformats.org/officeDocument/2006/relationships/image" Target="../media/image149.png"/><Relationship Id="rId7" Type="http://schemas.openxmlformats.org/officeDocument/2006/relationships/image" Target="../media/image142.png"/><Relationship Id="rId12" Type="http://schemas.openxmlformats.org/officeDocument/2006/relationships/image" Target="../media/image150.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41.png"/><Relationship Id="rId11" Type="http://schemas.openxmlformats.org/officeDocument/2006/relationships/image" Target="../media/image69.jpeg"/><Relationship Id="rId5" Type="http://schemas.openxmlformats.org/officeDocument/2006/relationships/image" Target="../media/image119.png"/><Relationship Id="rId15" Type="http://schemas.openxmlformats.org/officeDocument/2006/relationships/image" Target="../media/image153.png"/><Relationship Id="rId10" Type="http://schemas.openxmlformats.org/officeDocument/2006/relationships/image" Target="../media/image68.jpeg"/><Relationship Id="rId4" Type="http://schemas.openxmlformats.org/officeDocument/2006/relationships/image" Target="../media/image118.png"/><Relationship Id="rId9" Type="http://schemas.openxmlformats.org/officeDocument/2006/relationships/image" Target="../media/image70.png"/><Relationship Id="rId14" Type="http://schemas.openxmlformats.org/officeDocument/2006/relationships/image" Target="../media/image152.png"/></Relationships>
</file>

<file path=ppt/slides/_rels/slide3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156.png"/><Relationship Id="rId4" Type="http://schemas.openxmlformats.org/officeDocument/2006/relationships/image" Target="../media/image15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png"/><Relationship Id="rId3" Type="http://schemas.openxmlformats.org/officeDocument/2006/relationships/image" Target="../media/image157.png"/><Relationship Id="rId7" Type="http://schemas.openxmlformats.org/officeDocument/2006/relationships/image" Target="../media/image161.png"/><Relationship Id="rId12" Type="http://schemas.openxmlformats.org/officeDocument/2006/relationships/image" Target="../media/image166.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5" Type="http://schemas.openxmlformats.org/officeDocument/2006/relationships/image" Target="../media/image16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 Id="rId14" Type="http://schemas.openxmlformats.org/officeDocument/2006/relationships/image" Target="../media/image168.tiff"/></Relationships>
</file>

<file path=ppt/slides/_rels/slide41.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73.png"/><Relationship Id="rId5" Type="http://schemas.openxmlformats.org/officeDocument/2006/relationships/image" Target="../media/image172.png"/><Relationship Id="rId10" Type="http://schemas.openxmlformats.org/officeDocument/2006/relationships/image" Target="../media/image168.tiff"/><Relationship Id="rId4" Type="http://schemas.openxmlformats.org/officeDocument/2006/relationships/image" Target="../media/image171.png"/><Relationship Id="rId9" Type="http://schemas.openxmlformats.org/officeDocument/2006/relationships/image" Target="../media/image176.png"/></Relationships>
</file>

<file path=ppt/slides/_rels/slide42.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5.png"/><Relationship Id="rId3" Type="http://schemas.openxmlformats.org/officeDocument/2006/relationships/image" Target="../media/image177.png"/><Relationship Id="rId7" Type="http://schemas.openxmlformats.org/officeDocument/2006/relationships/image" Target="../media/image167.png"/><Relationship Id="rId12" Type="http://schemas.openxmlformats.org/officeDocument/2006/relationships/image" Target="../media/image184.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79.png"/><Relationship Id="rId11" Type="http://schemas.openxmlformats.org/officeDocument/2006/relationships/image" Target="../media/image183.png"/><Relationship Id="rId5" Type="http://schemas.openxmlformats.org/officeDocument/2006/relationships/image" Target="../media/image178.png"/><Relationship Id="rId10" Type="http://schemas.openxmlformats.org/officeDocument/2006/relationships/image" Target="../media/image182.png"/><Relationship Id="rId4" Type="http://schemas.openxmlformats.org/officeDocument/2006/relationships/image" Target="../media/image166.png"/><Relationship Id="rId9" Type="http://schemas.openxmlformats.org/officeDocument/2006/relationships/image" Target="../media/image181.png"/><Relationship Id="rId14" Type="http://schemas.openxmlformats.org/officeDocument/2006/relationships/image" Target="../media/image176.png"/></Relationships>
</file>

<file path=ppt/slides/_rels/slide4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87.png"/></Relationships>
</file>

<file path=ppt/slides/_rels/slide44.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45.xml.rels><?xml version="1.0" encoding="UTF-8" standalone="yes"?>
<Relationships xmlns="http://schemas.openxmlformats.org/package/2006/relationships"><Relationship Id="rId8" Type="http://schemas.openxmlformats.org/officeDocument/2006/relationships/image" Target="../media/image196.emf"/><Relationship Id="rId3" Type="http://schemas.openxmlformats.org/officeDocument/2006/relationships/image" Target="../media/image193.png"/><Relationship Id="rId7" Type="http://schemas.openxmlformats.org/officeDocument/2006/relationships/image" Target="../media/image195.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94.png"/></Relationships>
</file>

<file path=ppt/slides/_rels/slide4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1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17.jpeg"/><Relationship Id="rId5" Type="http://schemas.openxmlformats.org/officeDocument/2006/relationships/image" Target="../media/image39.png"/><Relationship Id="rId10" Type="http://schemas.openxmlformats.org/officeDocument/2006/relationships/image" Target="../media/image16.png"/><Relationship Id="rId4" Type="http://schemas.openxmlformats.org/officeDocument/2006/relationships/image" Target="../media/image38.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599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圖片 42" descr="一張含有 電腦 的圖片&#10;&#10;自動產生的描述">
            <a:extLst>
              <a:ext uri="{FF2B5EF4-FFF2-40B4-BE49-F238E27FC236}">
                <a16:creationId xmlns:a16="http://schemas.microsoft.com/office/drawing/2014/main" id="{CDE29F03-F84F-474A-936C-B8B1B61CD4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6959" y="59909"/>
            <a:ext cx="9958494" cy="6225164"/>
          </a:xfrm>
          <a:prstGeom prst="rect">
            <a:avLst/>
          </a:prstGeom>
          <a:effectLst>
            <a:outerShdw blurRad="50800" dist="38100" dir="5400000" algn="t" rotWithShape="0">
              <a:prstClr val="black">
                <a:alpha val="40000"/>
              </a:prstClr>
            </a:outerShdw>
          </a:effectLst>
        </p:spPr>
      </p:pic>
      <p:pic>
        <p:nvPicPr>
          <p:cNvPr id="5" name="圖片 4">
            <a:extLst>
              <a:ext uri="{FF2B5EF4-FFF2-40B4-BE49-F238E27FC236}">
                <a16:creationId xmlns:a16="http://schemas.microsoft.com/office/drawing/2014/main" id="{9BC7B59C-C23D-4754-935F-6AAA87F878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6231" y="3900575"/>
            <a:ext cx="5262121" cy="3289410"/>
          </a:xfrm>
          <a:prstGeom prst="rect">
            <a:avLst/>
          </a:prstGeom>
        </p:spPr>
      </p:pic>
      <p:sp>
        <p:nvSpPr>
          <p:cNvPr id="2" name="標題 1">
            <a:extLst>
              <a:ext uri="{FF2B5EF4-FFF2-40B4-BE49-F238E27FC236}">
                <a16:creationId xmlns:a16="http://schemas.microsoft.com/office/drawing/2014/main" id="{CE6C6C3E-583A-4853-BD33-7784D85BC195}"/>
              </a:ext>
            </a:extLst>
          </p:cNvPr>
          <p:cNvSpPr>
            <a:spLocks noGrp="1"/>
          </p:cNvSpPr>
          <p:nvPr>
            <p:ph type="title"/>
          </p:nvPr>
        </p:nvSpPr>
        <p:spPr/>
        <p:txBody>
          <a:bodyPr/>
          <a:lstStyle/>
          <a:p>
            <a:r>
              <a:rPr lang="en-US" altLang="zh-TW" sz="4000" b="1"/>
              <a:t>QGD-1602P</a:t>
            </a:r>
            <a:r>
              <a:rPr lang="zh-TW" altLang="en-US" sz="4000" b="1"/>
              <a:t> </a:t>
            </a:r>
            <a:r>
              <a:rPr lang="en-US" altLang="zh-TW" sz="4000" b="1"/>
              <a:t>hardware features</a:t>
            </a:r>
            <a:endParaRPr lang="zh-TW" altLang="en-US" sz="4000" b="1"/>
          </a:p>
        </p:txBody>
      </p:sp>
      <p:sp>
        <p:nvSpPr>
          <p:cNvPr id="46" name="矩形 45">
            <a:extLst>
              <a:ext uri="{FF2B5EF4-FFF2-40B4-BE49-F238E27FC236}">
                <a16:creationId xmlns:a16="http://schemas.microsoft.com/office/drawing/2014/main" id="{F825FB4B-1EA6-4209-890F-8E025266B8B6}"/>
              </a:ext>
            </a:extLst>
          </p:cNvPr>
          <p:cNvSpPr/>
          <p:nvPr/>
        </p:nvSpPr>
        <p:spPr>
          <a:xfrm>
            <a:off x="2966313" y="3297211"/>
            <a:ext cx="1745513" cy="415955"/>
          </a:xfrm>
          <a:prstGeom prst="rect">
            <a:avLst/>
          </a:prstGeom>
          <a:solidFill>
            <a:srgbClr val="00FFFF">
              <a:alpha val="15000"/>
            </a:srgbClr>
          </a:solidFill>
          <a:ln w="254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highlight>
                <a:srgbClr val="FFFF00"/>
              </a:highlight>
              <a:latin typeface="Arial"/>
              <a:ea typeface="新細明體" panose="02020500000000000000" pitchFamily="18" charset="-120"/>
              <a:sym typeface="Arial"/>
            </a:endParaRPr>
          </a:p>
        </p:txBody>
      </p:sp>
      <p:sp>
        <p:nvSpPr>
          <p:cNvPr id="47" name="矩形 46">
            <a:extLst>
              <a:ext uri="{FF2B5EF4-FFF2-40B4-BE49-F238E27FC236}">
                <a16:creationId xmlns:a16="http://schemas.microsoft.com/office/drawing/2014/main" id="{919765C3-F54A-40AB-BBEB-903062F2BC66}"/>
              </a:ext>
            </a:extLst>
          </p:cNvPr>
          <p:cNvSpPr/>
          <p:nvPr/>
        </p:nvSpPr>
        <p:spPr>
          <a:xfrm>
            <a:off x="3006619" y="1693521"/>
            <a:ext cx="831566"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LCM</a:t>
            </a:r>
          </a:p>
        </p:txBody>
      </p:sp>
      <p:cxnSp>
        <p:nvCxnSpPr>
          <p:cNvPr id="48" name="直線單箭頭接點 47">
            <a:extLst>
              <a:ext uri="{FF2B5EF4-FFF2-40B4-BE49-F238E27FC236}">
                <a16:creationId xmlns:a16="http://schemas.microsoft.com/office/drawing/2014/main" id="{BCDECE67-59C9-41FC-BD2C-039FACFBAACE}"/>
              </a:ext>
            </a:extLst>
          </p:cNvPr>
          <p:cNvCxnSpPr>
            <a:cxnSpLocks/>
          </p:cNvCxnSpPr>
          <p:nvPr/>
        </p:nvCxnSpPr>
        <p:spPr>
          <a:xfrm flipV="1">
            <a:off x="3420441" y="2115211"/>
            <a:ext cx="0" cy="1175176"/>
          </a:xfrm>
          <a:prstGeom prst="straightConnector1">
            <a:avLst/>
          </a:prstGeom>
          <a:ln w="38100">
            <a:solidFill>
              <a:srgbClr val="FFFF00"/>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49" name="矩形 48">
            <a:extLst>
              <a:ext uri="{FF2B5EF4-FFF2-40B4-BE49-F238E27FC236}">
                <a16:creationId xmlns:a16="http://schemas.microsoft.com/office/drawing/2014/main" id="{E821834D-B609-451C-8132-D11384FD6320}"/>
              </a:ext>
            </a:extLst>
          </p:cNvPr>
          <p:cNvSpPr/>
          <p:nvPr/>
        </p:nvSpPr>
        <p:spPr>
          <a:xfrm>
            <a:off x="5061787" y="3372919"/>
            <a:ext cx="786788" cy="415955"/>
          </a:xfrm>
          <a:prstGeom prst="rect">
            <a:avLst/>
          </a:prstGeom>
          <a:solidFill>
            <a:srgbClr val="FFFF00">
              <a:alpha val="15000"/>
            </a:srgbClr>
          </a:solidFill>
          <a:ln w="254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latin typeface="Arial"/>
              <a:ea typeface="新細明體" panose="02020500000000000000" pitchFamily="18" charset="-120"/>
              <a:sym typeface="Arial"/>
            </a:endParaRPr>
          </a:p>
        </p:txBody>
      </p:sp>
      <p:sp>
        <p:nvSpPr>
          <p:cNvPr id="50" name="矩形 49">
            <a:extLst>
              <a:ext uri="{FF2B5EF4-FFF2-40B4-BE49-F238E27FC236}">
                <a16:creationId xmlns:a16="http://schemas.microsoft.com/office/drawing/2014/main" id="{60812012-45BC-415E-958D-301E0BD4D7E8}"/>
              </a:ext>
            </a:extLst>
          </p:cNvPr>
          <p:cNvSpPr/>
          <p:nvPr/>
        </p:nvSpPr>
        <p:spPr>
          <a:xfrm>
            <a:off x="3693710" y="1581765"/>
            <a:ext cx="2705995"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nl-NL" altLang="zh-TW" sz="1600" kern="0">
                <a:solidFill>
                  <a:schemeClr val="bg1"/>
                </a:solidFill>
                <a:latin typeface="Arial" panose="020B0604020202020204" pitchFamily="34" charset="0"/>
                <a:cs typeface="Arial" panose="020B0604020202020204" pitchFamily="34" charset="0"/>
                <a:sym typeface="Arial"/>
              </a:rPr>
              <a:t>2 x 1G/2.5G/5GbE </a:t>
            </a:r>
          </a:p>
          <a:p>
            <a:pPr lvl="0" algn="ctr" defTabSz="1219170">
              <a:buClr>
                <a:srgbClr val="000000"/>
              </a:buClr>
              <a:defRPr/>
            </a:pPr>
            <a:r>
              <a:rPr lang="nl-NL" altLang="zh-TW" sz="1600" kern="0">
                <a:solidFill>
                  <a:schemeClr val="bg1"/>
                </a:solidFill>
                <a:latin typeface="Arial" panose="020B0604020202020204" pitchFamily="34" charset="0"/>
                <a:cs typeface="Arial" panose="020B0604020202020204" pitchFamily="34" charset="0"/>
                <a:sym typeface="Arial"/>
              </a:rPr>
              <a:t>Multi-Gigabit host ports</a:t>
            </a:r>
            <a:endPar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cxnSp>
        <p:nvCxnSpPr>
          <p:cNvPr id="51" name="直線單箭頭接點 50">
            <a:extLst>
              <a:ext uri="{FF2B5EF4-FFF2-40B4-BE49-F238E27FC236}">
                <a16:creationId xmlns:a16="http://schemas.microsoft.com/office/drawing/2014/main" id="{1CB24521-AEA8-4ECE-9525-EFF4E5630E49}"/>
              </a:ext>
            </a:extLst>
          </p:cNvPr>
          <p:cNvCxnSpPr>
            <a:cxnSpLocks/>
          </p:cNvCxnSpPr>
          <p:nvPr/>
        </p:nvCxnSpPr>
        <p:spPr>
          <a:xfrm flipV="1">
            <a:off x="5192758" y="2115211"/>
            <a:ext cx="0" cy="1257708"/>
          </a:xfrm>
          <a:prstGeom prst="straightConnector1">
            <a:avLst/>
          </a:prstGeom>
          <a:ln w="38100">
            <a:solidFill>
              <a:srgbClr val="FFFF00"/>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id="{E8B32419-820B-4EBC-A3C2-BD13605B1861}"/>
              </a:ext>
            </a:extLst>
          </p:cNvPr>
          <p:cNvSpPr/>
          <p:nvPr/>
        </p:nvSpPr>
        <p:spPr>
          <a:xfrm>
            <a:off x="5892723" y="3086785"/>
            <a:ext cx="337150" cy="702089"/>
          </a:xfrm>
          <a:prstGeom prst="rect">
            <a:avLst/>
          </a:prstGeom>
          <a:solidFill>
            <a:srgbClr val="FFFF00">
              <a:alpha val="15000"/>
            </a:srgbClr>
          </a:solidFill>
          <a:ln w="25400">
            <a:solidFill>
              <a:srgbClr val="00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54" name="矩形 53">
            <a:extLst>
              <a:ext uri="{FF2B5EF4-FFF2-40B4-BE49-F238E27FC236}">
                <a16:creationId xmlns:a16="http://schemas.microsoft.com/office/drawing/2014/main" id="{456080AB-C054-474C-9F3E-BFA9BFE9D7DB}"/>
              </a:ext>
            </a:extLst>
          </p:cNvPr>
          <p:cNvSpPr/>
          <p:nvPr/>
        </p:nvSpPr>
        <p:spPr>
          <a:xfrm>
            <a:off x="4711832" y="4274565"/>
            <a:ext cx="2705995"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nl-NL" altLang="zh-TW" sz="1600" kern="0">
                <a:solidFill>
                  <a:schemeClr val="bg1"/>
                </a:solidFill>
                <a:latin typeface="Arial" panose="020B0604020202020204" pitchFamily="34" charset="0"/>
                <a:cs typeface="Arial" panose="020B0604020202020204" pitchFamily="34" charset="0"/>
                <a:sym typeface="Arial"/>
              </a:rPr>
              <a:t>2 x 1GbE host ports</a:t>
            </a:r>
            <a:endPar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cxnSp>
        <p:nvCxnSpPr>
          <p:cNvPr id="55" name="直線單箭頭接點 54">
            <a:extLst>
              <a:ext uri="{FF2B5EF4-FFF2-40B4-BE49-F238E27FC236}">
                <a16:creationId xmlns:a16="http://schemas.microsoft.com/office/drawing/2014/main" id="{B2D72A0D-07AB-4128-85EB-831751DA78F3}"/>
              </a:ext>
            </a:extLst>
          </p:cNvPr>
          <p:cNvCxnSpPr>
            <a:cxnSpLocks/>
            <a:stCxn id="53" idx="2"/>
          </p:cNvCxnSpPr>
          <p:nvPr/>
        </p:nvCxnSpPr>
        <p:spPr>
          <a:xfrm>
            <a:off x="6061298" y="3788874"/>
            <a:ext cx="0" cy="485691"/>
          </a:xfrm>
          <a:prstGeom prst="straightConnector1">
            <a:avLst/>
          </a:prstGeom>
          <a:ln w="38100">
            <a:solidFill>
              <a:srgbClr val="00FFFF"/>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59" name="矩形 58">
            <a:extLst>
              <a:ext uri="{FF2B5EF4-FFF2-40B4-BE49-F238E27FC236}">
                <a16:creationId xmlns:a16="http://schemas.microsoft.com/office/drawing/2014/main" id="{FD389C84-AAEC-4659-97FF-3BA44F404385}"/>
              </a:ext>
            </a:extLst>
          </p:cNvPr>
          <p:cNvSpPr/>
          <p:nvPr/>
        </p:nvSpPr>
        <p:spPr>
          <a:xfrm>
            <a:off x="6274021" y="3086785"/>
            <a:ext cx="1255797" cy="702089"/>
          </a:xfrm>
          <a:prstGeom prst="rect">
            <a:avLst/>
          </a:prstGeom>
          <a:solidFill>
            <a:srgbClr val="00FFFF">
              <a:alpha val="15000"/>
            </a:srgbClr>
          </a:solidFill>
          <a:ln w="254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latin typeface="Arial"/>
              <a:ea typeface="新細明體" panose="02020500000000000000" pitchFamily="18" charset="-120"/>
              <a:sym typeface="Arial"/>
            </a:endParaRPr>
          </a:p>
        </p:txBody>
      </p:sp>
      <p:cxnSp>
        <p:nvCxnSpPr>
          <p:cNvPr id="60" name="直線單箭頭接點 59">
            <a:extLst>
              <a:ext uri="{FF2B5EF4-FFF2-40B4-BE49-F238E27FC236}">
                <a16:creationId xmlns:a16="http://schemas.microsoft.com/office/drawing/2014/main" id="{599D19DF-0435-4B16-A392-FC9C60C41E3F}"/>
              </a:ext>
            </a:extLst>
          </p:cNvPr>
          <p:cNvCxnSpPr>
            <a:cxnSpLocks/>
          </p:cNvCxnSpPr>
          <p:nvPr/>
        </p:nvCxnSpPr>
        <p:spPr>
          <a:xfrm flipV="1">
            <a:off x="7419203" y="2115211"/>
            <a:ext cx="0" cy="971574"/>
          </a:xfrm>
          <a:prstGeom prst="straightConnector1">
            <a:avLst/>
          </a:prstGeom>
          <a:ln w="38100">
            <a:solidFill>
              <a:srgbClr val="FFFF00"/>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62" name="矩形 61">
            <a:extLst>
              <a:ext uri="{FF2B5EF4-FFF2-40B4-BE49-F238E27FC236}">
                <a16:creationId xmlns:a16="http://schemas.microsoft.com/office/drawing/2014/main" id="{EF88F5CC-E3C7-43F4-9C17-63675ECCE283}"/>
              </a:ext>
            </a:extLst>
          </p:cNvPr>
          <p:cNvSpPr/>
          <p:nvPr/>
        </p:nvSpPr>
        <p:spPr>
          <a:xfrm>
            <a:off x="6197887" y="1581765"/>
            <a:ext cx="2514314"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en-US" altLang="zh-TW" sz="1600" kern="0">
                <a:solidFill>
                  <a:schemeClr val="bg1"/>
                </a:solidFill>
                <a:latin typeface="Arial" panose="020B0604020202020204" pitchFamily="34" charset="0"/>
                <a:cs typeface="Arial" panose="020B0604020202020204" pitchFamily="34" charset="0"/>
                <a:sym typeface="Arial"/>
              </a:rPr>
              <a:t>8 x 2.5GbE</a:t>
            </a:r>
          </a:p>
          <a:p>
            <a:pPr lvl="0" algn="ctr" defTabSz="1219170">
              <a:buClr>
                <a:srgbClr val="000000"/>
              </a:buClr>
              <a:defRPr/>
            </a:pPr>
            <a:r>
              <a:rPr lang="en-US" altLang="zh-TW" sz="1600" kern="0">
                <a:solidFill>
                  <a:schemeClr val="bg1"/>
                </a:solidFill>
                <a:latin typeface="Arial" panose="020B0604020202020204" pitchFamily="34" charset="0"/>
                <a:cs typeface="Arial" panose="020B0604020202020204" pitchFamily="34" charset="0"/>
                <a:sym typeface="Arial"/>
              </a:rPr>
              <a:t>Multi-Gigabit switch ports</a:t>
            </a:r>
            <a:endPar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67" name="矩形 66">
            <a:extLst>
              <a:ext uri="{FF2B5EF4-FFF2-40B4-BE49-F238E27FC236}">
                <a16:creationId xmlns:a16="http://schemas.microsoft.com/office/drawing/2014/main" id="{580A89FF-2EE4-47A0-8C22-978BB2995816}"/>
              </a:ext>
            </a:extLst>
          </p:cNvPr>
          <p:cNvSpPr/>
          <p:nvPr/>
        </p:nvSpPr>
        <p:spPr>
          <a:xfrm>
            <a:off x="8873621" y="3086785"/>
            <a:ext cx="320621" cy="702089"/>
          </a:xfrm>
          <a:prstGeom prst="rect">
            <a:avLst/>
          </a:prstGeom>
          <a:solidFill>
            <a:srgbClr val="00FFFF">
              <a:alpha val="15000"/>
            </a:srgbClr>
          </a:solidFill>
          <a:ln w="254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8" name="矩形 67">
            <a:extLst>
              <a:ext uri="{FF2B5EF4-FFF2-40B4-BE49-F238E27FC236}">
                <a16:creationId xmlns:a16="http://schemas.microsoft.com/office/drawing/2014/main" id="{9D00CE53-80E9-415B-B040-D8F1B4687E1B}"/>
              </a:ext>
            </a:extLst>
          </p:cNvPr>
          <p:cNvSpPr/>
          <p:nvPr/>
        </p:nvSpPr>
        <p:spPr>
          <a:xfrm>
            <a:off x="7880641" y="2039801"/>
            <a:ext cx="2292880"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nl-NL" altLang="zh-TW" sz="1600" kern="0">
                <a:solidFill>
                  <a:schemeClr val="bg1"/>
                </a:solidFill>
                <a:latin typeface="Arial"/>
                <a:ea typeface="新細明體"/>
                <a:cs typeface="Arial"/>
                <a:sym typeface="Arial"/>
              </a:rPr>
              <a:t>2 x 10GbE SFP+ ports</a:t>
            </a:r>
            <a:endParaRPr lang="nl-NL" altLang="zh-TW" sz="1600" b="0" i="0" u="none" strike="noStrike" kern="0" cap="none" spc="0" normalizeH="0" baseline="0" noProof="0">
              <a:ln>
                <a:noFill/>
              </a:ln>
              <a:solidFill>
                <a:schemeClr val="bg1"/>
              </a:solidFill>
              <a:effectLst/>
              <a:uLnTx/>
              <a:uFillTx/>
              <a:latin typeface="Arial"/>
              <a:ea typeface="新細明體"/>
              <a:cs typeface="Arial"/>
            </a:endParaRPr>
          </a:p>
        </p:txBody>
      </p:sp>
      <p:cxnSp>
        <p:nvCxnSpPr>
          <p:cNvPr id="69" name="直線單箭頭接點 68">
            <a:extLst>
              <a:ext uri="{FF2B5EF4-FFF2-40B4-BE49-F238E27FC236}">
                <a16:creationId xmlns:a16="http://schemas.microsoft.com/office/drawing/2014/main" id="{55217CA3-C06C-485E-BF92-433AB6CDB363}"/>
              </a:ext>
            </a:extLst>
          </p:cNvPr>
          <p:cNvCxnSpPr>
            <a:cxnSpLocks/>
            <a:stCxn id="67" idx="0"/>
          </p:cNvCxnSpPr>
          <p:nvPr/>
        </p:nvCxnSpPr>
        <p:spPr>
          <a:xfrm flipV="1">
            <a:off x="9033932" y="2464742"/>
            <a:ext cx="0" cy="622043"/>
          </a:xfrm>
          <a:prstGeom prst="straightConnector1">
            <a:avLst/>
          </a:prstGeom>
          <a:ln w="38100">
            <a:solidFill>
              <a:srgbClr val="FFFF00"/>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70" name="矩形 69">
            <a:extLst>
              <a:ext uri="{FF2B5EF4-FFF2-40B4-BE49-F238E27FC236}">
                <a16:creationId xmlns:a16="http://schemas.microsoft.com/office/drawing/2014/main" id="{D950E782-91B4-4F9E-910D-FBBAA3F26E61}"/>
              </a:ext>
            </a:extLst>
          </p:cNvPr>
          <p:cNvSpPr/>
          <p:nvPr/>
        </p:nvSpPr>
        <p:spPr>
          <a:xfrm>
            <a:off x="2817392" y="5498737"/>
            <a:ext cx="372762" cy="476595"/>
          </a:xfrm>
          <a:prstGeom prst="rect">
            <a:avLst/>
          </a:prstGeom>
          <a:solidFill>
            <a:srgbClr val="00FFFF">
              <a:alpha val="15000"/>
            </a:srgbClr>
          </a:solidFill>
          <a:ln w="25400">
            <a:solidFill>
              <a:srgbClr val="00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latin typeface="Arial"/>
              <a:ea typeface="新細明體" panose="02020500000000000000" pitchFamily="18" charset="-120"/>
              <a:sym typeface="Arial"/>
            </a:endParaRPr>
          </a:p>
        </p:txBody>
      </p:sp>
      <p:sp>
        <p:nvSpPr>
          <p:cNvPr id="71" name="矩形 70">
            <a:extLst>
              <a:ext uri="{FF2B5EF4-FFF2-40B4-BE49-F238E27FC236}">
                <a16:creationId xmlns:a16="http://schemas.microsoft.com/office/drawing/2014/main" id="{9E7DED62-EA84-4B65-9DA9-7F2178817778}"/>
              </a:ext>
            </a:extLst>
          </p:cNvPr>
          <p:cNvSpPr/>
          <p:nvPr/>
        </p:nvSpPr>
        <p:spPr>
          <a:xfrm>
            <a:off x="2725090" y="6033294"/>
            <a:ext cx="2705995"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altLang="zh-TW" sz="1600" kern="0">
                <a:solidFill>
                  <a:schemeClr val="bg1"/>
                </a:solidFill>
                <a:latin typeface="Arial" panose="020B0604020202020204" pitchFamily="34" charset="0"/>
                <a:cs typeface="Arial" panose="020B0604020202020204" pitchFamily="34" charset="0"/>
              </a:rPr>
              <a:t>System power</a:t>
            </a:r>
            <a:endParaRPr lang="nl-NL" altLang="zh-TW" sz="1600" kern="0">
              <a:solidFill>
                <a:schemeClr val="bg1"/>
              </a:solidFill>
              <a:latin typeface="Arial" panose="020B0604020202020204" pitchFamily="34" charset="0"/>
              <a:cs typeface="Arial" panose="020B0604020202020204" pitchFamily="34" charset="0"/>
              <a:sym typeface="Arial"/>
            </a:endParaRPr>
          </a:p>
        </p:txBody>
      </p:sp>
      <p:sp>
        <p:nvSpPr>
          <p:cNvPr id="73" name="矩形 72">
            <a:extLst>
              <a:ext uri="{FF2B5EF4-FFF2-40B4-BE49-F238E27FC236}">
                <a16:creationId xmlns:a16="http://schemas.microsoft.com/office/drawing/2014/main" id="{5A1CE7A1-EE91-4F69-A1AB-AEFB2F2475EE}"/>
              </a:ext>
            </a:extLst>
          </p:cNvPr>
          <p:cNvSpPr/>
          <p:nvPr/>
        </p:nvSpPr>
        <p:spPr>
          <a:xfrm>
            <a:off x="6052776" y="5507079"/>
            <a:ext cx="1377586" cy="459910"/>
          </a:xfrm>
          <a:prstGeom prst="rect">
            <a:avLst/>
          </a:prstGeom>
          <a:solidFill>
            <a:srgbClr val="00FFFF">
              <a:alpha val="15000"/>
            </a:srgbClr>
          </a:solidFill>
          <a:ln w="25400">
            <a:solidFill>
              <a:srgbClr val="00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latin typeface="Arial"/>
              <a:ea typeface="新細明體" panose="02020500000000000000" pitchFamily="18" charset="-120"/>
              <a:sym typeface="Arial"/>
            </a:endParaRPr>
          </a:p>
        </p:txBody>
      </p:sp>
      <p:sp>
        <p:nvSpPr>
          <p:cNvPr id="74" name="矩形 73">
            <a:extLst>
              <a:ext uri="{FF2B5EF4-FFF2-40B4-BE49-F238E27FC236}">
                <a16:creationId xmlns:a16="http://schemas.microsoft.com/office/drawing/2014/main" id="{10DE3671-F9BD-4BC3-A7E0-7FB690BF718B}"/>
              </a:ext>
            </a:extLst>
          </p:cNvPr>
          <p:cNvSpPr/>
          <p:nvPr/>
        </p:nvSpPr>
        <p:spPr>
          <a:xfrm>
            <a:off x="5990927" y="6033294"/>
            <a:ext cx="2705995"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nl-NL" altLang="zh-TW" sz="1600" kern="0">
                <a:solidFill>
                  <a:schemeClr val="bg1"/>
                </a:solidFill>
                <a:latin typeface="Arial" panose="020B0604020202020204" pitchFamily="34" charset="0"/>
                <a:cs typeface="Arial" panose="020B0604020202020204" pitchFamily="34" charset="0"/>
                <a:sym typeface="Arial"/>
              </a:rPr>
              <a:t>PCIe Gen3 slot x 2 </a:t>
            </a:r>
          </a:p>
        </p:txBody>
      </p:sp>
      <p:sp>
        <p:nvSpPr>
          <p:cNvPr id="12" name="矩形 11">
            <a:extLst>
              <a:ext uri="{FF2B5EF4-FFF2-40B4-BE49-F238E27FC236}">
                <a16:creationId xmlns:a16="http://schemas.microsoft.com/office/drawing/2014/main" id="{0F0E9263-536A-4D77-95DC-15037B5D7C8F}"/>
              </a:ext>
            </a:extLst>
          </p:cNvPr>
          <p:cNvSpPr/>
          <p:nvPr/>
        </p:nvSpPr>
        <p:spPr>
          <a:xfrm>
            <a:off x="6661" y="1596985"/>
            <a:ext cx="2819440" cy="463323"/>
          </a:xfrm>
          <a:prstGeom prst="rect">
            <a:avLst/>
          </a:prstGeom>
          <a:gradFill>
            <a:gsLst>
              <a:gs pos="0">
                <a:srgbClr val="CC66FF"/>
              </a:gs>
              <a:gs pos="100000">
                <a:srgbClr val="CC66F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Front</a:t>
            </a:r>
            <a:endParaRPr lang="zh-TW" altLang="en-US"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85" name="矩形 84">
            <a:extLst>
              <a:ext uri="{FF2B5EF4-FFF2-40B4-BE49-F238E27FC236}">
                <a16:creationId xmlns:a16="http://schemas.microsoft.com/office/drawing/2014/main" id="{68F79071-A4B4-4B83-B226-6A99B3CA0388}"/>
              </a:ext>
            </a:extLst>
          </p:cNvPr>
          <p:cNvSpPr/>
          <p:nvPr/>
        </p:nvSpPr>
        <p:spPr>
          <a:xfrm>
            <a:off x="6661" y="5152407"/>
            <a:ext cx="2819440" cy="463323"/>
          </a:xfrm>
          <a:prstGeom prst="rect">
            <a:avLst/>
          </a:prstGeom>
          <a:gradFill>
            <a:gsLst>
              <a:gs pos="0">
                <a:srgbClr val="CC66FF"/>
              </a:gs>
              <a:gs pos="100000">
                <a:srgbClr val="CC66F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en-US" altLang="zh-TW"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Back</a:t>
            </a:r>
            <a:endParaRPr lang="zh-TW" altLang="en-US"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6" name="矩形 25">
            <a:extLst>
              <a:ext uri="{FF2B5EF4-FFF2-40B4-BE49-F238E27FC236}">
                <a16:creationId xmlns:a16="http://schemas.microsoft.com/office/drawing/2014/main" id="{A9CC4A2D-2159-4601-A52E-22C98C66232C}"/>
              </a:ext>
            </a:extLst>
          </p:cNvPr>
          <p:cNvSpPr/>
          <p:nvPr/>
        </p:nvSpPr>
        <p:spPr>
          <a:xfrm>
            <a:off x="7582600" y="3086786"/>
            <a:ext cx="1247124" cy="708510"/>
          </a:xfrm>
          <a:prstGeom prst="rect">
            <a:avLst/>
          </a:prstGeom>
          <a:solidFill>
            <a:srgbClr val="00FFFF">
              <a:alpha val="15000"/>
            </a:srgbClr>
          </a:solidFill>
          <a:ln w="25400">
            <a:solidFill>
              <a:srgbClr val="00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latin typeface="Arial"/>
              <a:ea typeface="新細明體" panose="02020500000000000000" pitchFamily="18" charset="-120"/>
              <a:sym typeface="Arial"/>
            </a:endParaRPr>
          </a:p>
        </p:txBody>
      </p:sp>
      <p:sp>
        <p:nvSpPr>
          <p:cNvPr id="27" name="矩形 26">
            <a:extLst>
              <a:ext uri="{FF2B5EF4-FFF2-40B4-BE49-F238E27FC236}">
                <a16:creationId xmlns:a16="http://schemas.microsoft.com/office/drawing/2014/main" id="{DD820A25-1410-43BE-8E0F-FD450D9B2C73}"/>
              </a:ext>
            </a:extLst>
          </p:cNvPr>
          <p:cNvSpPr/>
          <p:nvPr/>
        </p:nvSpPr>
        <p:spPr>
          <a:xfrm>
            <a:off x="6868171" y="4274565"/>
            <a:ext cx="2705995"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en-US" altLang="zh-TW" sz="1600" kern="0">
                <a:solidFill>
                  <a:schemeClr val="bg1"/>
                </a:solidFill>
                <a:latin typeface="Arial" panose="020B0604020202020204" pitchFamily="34" charset="0"/>
                <a:cs typeface="Arial" panose="020B0604020202020204" pitchFamily="34" charset="0"/>
                <a:sym typeface="Arial"/>
              </a:rPr>
              <a:t>8</a:t>
            </a:r>
            <a:r>
              <a:rPr lang="nl-NL" altLang="zh-TW" sz="1600" kern="0">
                <a:solidFill>
                  <a:schemeClr val="bg1"/>
                </a:solidFill>
                <a:latin typeface="Arial" panose="020B0604020202020204" pitchFamily="34" charset="0"/>
                <a:cs typeface="Arial" panose="020B0604020202020204" pitchFamily="34" charset="0"/>
                <a:sym typeface="Arial"/>
              </a:rPr>
              <a:t> x 1GbE switch ports</a:t>
            </a:r>
            <a:endPar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cxnSp>
        <p:nvCxnSpPr>
          <p:cNvPr id="28" name="直線單箭頭接點 27">
            <a:extLst>
              <a:ext uri="{FF2B5EF4-FFF2-40B4-BE49-F238E27FC236}">
                <a16:creationId xmlns:a16="http://schemas.microsoft.com/office/drawing/2014/main" id="{C66948F2-2472-40D1-B439-4830D786047D}"/>
              </a:ext>
            </a:extLst>
          </p:cNvPr>
          <p:cNvCxnSpPr>
            <a:cxnSpLocks/>
          </p:cNvCxnSpPr>
          <p:nvPr/>
        </p:nvCxnSpPr>
        <p:spPr>
          <a:xfrm>
            <a:off x="8215807" y="3791368"/>
            <a:ext cx="0" cy="488221"/>
          </a:xfrm>
          <a:prstGeom prst="straightConnector1">
            <a:avLst/>
          </a:prstGeom>
          <a:ln w="38100">
            <a:solidFill>
              <a:srgbClr val="00FFFF"/>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AF8A3929-C97A-4B89-BD76-386CB877D7C8}"/>
              </a:ext>
            </a:extLst>
          </p:cNvPr>
          <p:cNvSpPr/>
          <p:nvPr/>
        </p:nvSpPr>
        <p:spPr>
          <a:xfrm>
            <a:off x="9241898" y="3297211"/>
            <a:ext cx="1032642" cy="588989"/>
          </a:xfrm>
          <a:prstGeom prst="rect">
            <a:avLst/>
          </a:prstGeom>
          <a:solidFill>
            <a:srgbClr val="FFFF00">
              <a:alpha val="15000"/>
            </a:srgbClr>
          </a:solidFill>
          <a:ln w="25400">
            <a:solidFill>
              <a:srgbClr val="00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latin typeface="Arial"/>
              <a:ea typeface="新細明體" panose="02020500000000000000" pitchFamily="18" charset="-120"/>
              <a:sym typeface="Arial"/>
            </a:endParaRPr>
          </a:p>
        </p:txBody>
      </p:sp>
      <p:sp>
        <p:nvSpPr>
          <p:cNvPr id="33" name="矩形 32">
            <a:extLst>
              <a:ext uri="{FF2B5EF4-FFF2-40B4-BE49-F238E27FC236}">
                <a16:creationId xmlns:a16="http://schemas.microsoft.com/office/drawing/2014/main" id="{437C60E0-D28A-4E84-82C0-2BA8DA84DDEB}"/>
              </a:ext>
            </a:extLst>
          </p:cNvPr>
          <p:cNvSpPr/>
          <p:nvPr/>
        </p:nvSpPr>
        <p:spPr>
          <a:xfrm>
            <a:off x="9313262" y="4393487"/>
            <a:ext cx="2705995" cy="65964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nl-NL" altLang="zh-TW" sz="1600" kern="0">
                <a:solidFill>
                  <a:schemeClr val="bg1"/>
                </a:solidFill>
                <a:latin typeface="Arial" panose="020B0604020202020204" pitchFamily="34" charset="0"/>
                <a:cs typeface="Arial" panose="020B0604020202020204" pitchFamily="34" charset="0"/>
                <a:sym typeface="Arial"/>
              </a:rPr>
              <a:t>Separated Host/Switch system indicator and reset button</a:t>
            </a:r>
            <a:endPar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34" name="矩形 33">
            <a:extLst>
              <a:ext uri="{FF2B5EF4-FFF2-40B4-BE49-F238E27FC236}">
                <a16:creationId xmlns:a16="http://schemas.microsoft.com/office/drawing/2014/main" id="{55056874-66D3-464F-B13E-7600AEEDC54B}"/>
              </a:ext>
            </a:extLst>
          </p:cNvPr>
          <p:cNvSpPr/>
          <p:nvPr/>
        </p:nvSpPr>
        <p:spPr>
          <a:xfrm>
            <a:off x="9728253" y="3053731"/>
            <a:ext cx="445272" cy="237448"/>
          </a:xfrm>
          <a:prstGeom prst="rect">
            <a:avLst/>
          </a:prstGeom>
          <a:solidFill>
            <a:srgbClr val="FFFF00">
              <a:alpha val="15000"/>
            </a:srgbClr>
          </a:solidFill>
          <a:ln w="254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latin typeface="Arial"/>
              <a:ea typeface="新細明體" panose="02020500000000000000" pitchFamily="18" charset="-120"/>
              <a:sym typeface="Arial"/>
            </a:endParaRPr>
          </a:p>
        </p:txBody>
      </p:sp>
      <p:cxnSp>
        <p:nvCxnSpPr>
          <p:cNvPr id="38" name="直線單箭頭接點 37">
            <a:extLst>
              <a:ext uri="{FF2B5EF4-FFF2-40B4-BE49-F238E27FC236}">
                <a16:creationId xmlns:a16="http://schemas.microsoft.com/office/drawing/2014/main" id="{B970172C-8DF2-4F15-832C-0B76E9D0EC05}"/>
              </a:ext>
            </a:extLst>
          </p:cNvPr>
          <p:cNvCxnSpPr>
            <a:cxnSpLocks/>
            <a:stCxn id="44" idx="2"/>
            <a:endCxn id="45" idx="0"/>
          </p:cNvCxnSpPr>
          <p:nvPr/>
        </p:nvCxnSpPr>
        <p:spPr>
          <a:xfrm rot="5400000">
            <a:off x="4398689" y="3791296"/>
            <a:ext cx="496158" cy="484782"/>
          </a:xfrm>
          <a:prstGeom prst="bentConnector3">
            <a:avLst>
              <a:gd name="adj1" fmla="val 50000"/>
            </a:avLst>
          </a:prstGeom>
          <a:ln w="38100">
            <a:solidFill>
              <a:srgbClr val="00FFFF"/>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41" name="矩形 40">
            <a:extLst>
              <a:ext uri="{FF2B5EF4-FFF2-40B4-BE49-F238E27FC236}">
                <a16:creationId xmlns:a16="http://schemas.microsoft.com/office/drawing/2014/main" id="{2B0ED5A4-850B-48FB-B965-A51FE47E2290}"/>
              </a:ext>
            </a:extLst>
          </p:cNvPr>
          <p:cNvSpPr/>
          <p:nvPr/>
        </p:nvSpPr>
        <p:spPr>
          <a:xfrm>
            <a:off x="9984422" y="1581765"/>
            <a:ext cx="1469044"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nl-NL" altLang="zh-TW" sz="1600" kern="0">
                <a:solidFill>
                  <a:schemeClr val="bg1"/>
                </a:solidFill>
                <a:latin typeface="Arial"/>
                <a:ea typeface="新細明體"/>
                <a:cs typeface="Arial"/>
                <a:sym typeface="Arial"/>
              </a:rPr>
              <a:t>Host Power button</a:t>
            </a:r>
            <a:endParaRPr lang="nl-NL" altLang="zh-TW" sz="1600" b="0" i="0" u="none" strike="noStrike" kern="0" cap="none" spc="0" normalizeH="0" baseline="0" noProof="0">
              <a:ln>
                <a:noFill/>
              </a:ln>
              <a:solidFill>
                <a:schemeClr val="bg1"/>
              </a:solidFill>
              <a:effectLst/>
              <a:uLnTx/>
              <a:uFillTx/>
              <a:latin typeface="Arial"/>
              <a:ea typeface="新細明體"/>
              <a:cs typeface="Arial"/>
            </a:endParaRPr>
          </a:p>
        </p:txBody>
      </p:sp>
      <p:sp>
        <p:nvSpPr>
          <p:cNvPr id="44" name="矩形 43">
            <a:extLst>
              <a:ext uri="{FF2B5EF4-FFF2-40B4-BE49-F238E27FC236}">
                <a16:creationId xmlns:a16="http://schemas.microsoft.com/office/drawing/2014/main" id="{8F594E31-962A-415B-9FC8-9C6F6D17BC8A}"/>
              </a:ext>
            </a:extLst>
          </p:cNvPr>
          <p:cNvSpPr/>
          <p:nvPr/>
        </p:nvSpPr>
        <p:spPr>
          <a:xfrm>
            <a:off x="4731610" y="3369653"/>
            <a:ext cx="315097" cy="415955"/>
          </a:xfrm>
          <a:prstGeom prst="rect">
            <a:avLst/>
          </a:prstGeom>
          <a:solidFill>
            <a:srgbClr val="00FFFF">
              <a:alpha val="15000"/>
            </a:srgbClr>
          </a:solidFill>
          <a:ln w="25400">
            <a:solidFill>
              <a:srgbClr val="00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latin typeface="Arial"/>
              <a:ea typeface="新細明體" panose="02020500000000000000" pitchFamily="18" charset="-120"/>
              <a:sym typeface="Arial"/>
            </a:endParaRPr>
          </a:p>
        </p:txBody>
      </p:sp>
      <p:sp>
        <p:nvSpPr>
          <p:cNvPr id="45" name="矩形 44">
            <a:extLst>
              <a:ext uri="{FF2B5EF4-FFF2-40B4-BE49-F238E27FC236}">
                <a16:creationId xmlns:a16="http://schemas.microsoft.com/office/drawing/2014/main" id="{B8E25F88-F5EA-42F1-952A-1E2E6F7148FF}"/>
              </a:ext>
            </a:extLst>
          </p:cNvPr>
          <p:cNvSpPr/>
          <p:nvPr/>
        </p:nvSpPr>
        <p:spPr>
          <a:xfrm>
            <a:off x="3620035" y="4281766"/>
            <a:ext cx="1568684"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en-US" altLang="zh-TW" sz="1600" kern="0">
                <a:solidFill>
                  <a:schemeClr val="bg1"/>
                </a:solidFill>
                <a:latin typeface="Arial" panose="020B0604020202020204" pitchFamily="34" charset="0"/>
                <a:cs typeface="Arial" panose="020B0604020202020204" pitchFamily="34" charset="0"/>
                <a:sym typeface="Arial"/>
              </a:rPr>
              <a:t>USB 3.0</a:t>
            </a:r>
            <a:endPar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cxnSp>
        <p:nvCxnSpPr>
          <p:cNvPr id="56" name="直線單箭頭接點 37">
            <a:extLst>
              <a:ext uri="{FF2B5EF4-FFF2-40B4-BE49-F238E27FC236}">
                <a16:creationId xmlns:a16="http://schemas.microsoft.com/office/drawing/2014/main" id="{99516964-D467-4C6D-9067-E0D68294F0E0}"/>
              </a:ext>
            </a:extLst>
          </p:cNvPr>
          <p:cNvCxnSpPr>
            <a:cxnSpLocks/>
            <a:stCxn id="34" idx="3"/>
          </p:cNvCxnSpPr>
          <p:nvPr/>
        </p:nvCxnSpPr>
        <p:spPr>
          <a:xfrm flipV="1">
            <a:off x="10173525" y="2161186"/>
            <a:ext cx="570098" cy="1011269"/>
          </a:xfrm>
          <a:prstGeom prst="bentConnector2">
            <a:avLst/>
          </a:prstGeom>
          <a:ln w="38100">
            <a:solidFill>
              <a:srgbClr val="FFFF00"/>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57" name="直線單箭頭接點 37">
            <a:extLst>
              <a:ext uri="{FF2B5EF4-FFF2-40B4-BE49-F238E27FC236}">
                <a16:creationId xmlns:a16="http://schemas.microsoft.com/office/drawing/2014/main" id="{59B1DB59-36DA-405C-9F38-4CEDAD9472A1}"/>
              </a:ext>
            </a:extLst>
          </p:cNvPr>
          <p:cNvCxnSpPr>
            <a:cxnSpLocks/>
            <a:stCxn id="29" idx="3"/>
          </p:cNvCxnSpPr>
          <p:nvPr/>
        </p:nvCxnSpPr>
        <p:spPr>
          <a:xfrm>
            <a:off x="10274540" y="3591706"/>
            <a:ext cx="387922" cy="656820"/>
          </a:xfrm>
          <a:prstGeom prst="bentConnector2">
            <a:avLst/>
          </a:prstGeom>
          <a:ln w="38100">
            <a:solidFill>
              <a:srgbClr val="00FFFF"/>
            </a:solidFill>
            <a:headEnd type="oval"/>
            <a:tailEnd type="non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1034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電路 的圖片&#10;&#10;自動產生的描述">
            <a:extLst>
              <a:ext uri="{FF2B5EF4-FFF2-40B4-BE49-F238E27FC236}">
                <a16:creationId xmlns:a16="http://schemas.microsoft.com/office/drawing/2014/main" id="{913F7921-35C3-47FE-8026-80AF84D8F0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2177" y="1500509"/>
            <a:ext cx="9597976" cy="5087327"/>
          </a:xfrm>
          <a:prstGeom prst="rect">
            <a:avLst/>
          </a:prstGeom>
        </p:spPr>
      </p:pic>
      <p:sp>
        <p:nvSpPr>
          <p:cNvPr id="2" name="標題 1">
            <a:extLst>
              <a:ext uri="{FF2B5EF4-FFF2-40B4-BE49-F238E27FC236}">
                <a16:creationId xmlns:a16="http://schemas.microsoft.com/office/drawing/2014/main" id="{4BA30E9E-E430-4159-A0D5-35ABB9AA04E0}"/>
              </a:ext>
            </a:extLst>
          </p:cNvPr>
          <p:cNvSpPr>
            <a:spLocks noGrp="1"/>
          </p:cNvSpPr>
          <p:nvPr>
            <p:ph type="title"/>
          </p:nvPr>
        </p:nvSpPr>
        <p:spPr>
          <a:xfrm>
            <a:off x="6661" y="1"/>
            <a:ext cx="12178675" cy="1251283"/>
          </a:xfrm>
        </p:spPr>
        <p:txBody>
          <a:bodyPr/>
          <a:lstStyle/>
          <a:p>
            <a:r>
              <a:rPr lang="en-US" altLang="zh-TW" sz="4000" b="1"/>
              <a:t>QGD-1602P</a:t>
            </a:r>
            <a:r>
              <a:rPr lang="zh-TW" altLang="en-US" sz="4000" b="1"/>
              <a:t> </a:t>
            </a:r>
            <a:r>
              <a:rPr lang="en-US" altLang="zh-TW" sz="4000" b="1"/>
              <a:t>Internal View</a:t>
            </a:r>
            <a:endParaRPr lang="zh-TW" altLang="en-US" sz="4000" b="1"/>
          </a:p>
        </p:txBody>
      </p:sp>
      <p:sp>
        <p:nvSpPr>
          <p:cNvPr id="11" name="矩形 10">
            <a:extLst>
              <a:ext uri="{FF2B5EF4-FFF2-40B4-BE49-F238E27FC236}">
                <a16:creationId xmlns:a16="http://schemas.microsoft.com/office/drawing/2014/main" id="{438E02A0-5BF5-46AD-A208-2995D23E19A3}"/>
              </a:ext>
            </a:extLst>
          </p:cNvPr>
          <p:cNvSpPr/>
          <p:nvPr/>
        </p:nvSpPr>
        <p:spPr>
          <a:xfrm>
            <a:off x="7664867" y="1342010"/>
            <a:ext cx="1842447"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lang="en-US" altLang="zh-TW" sz="1600" kern="0">
                <a:solidFill>
                  <a:schemeClr val="bg1"/>
                </a:solidFill>
                <a:latin typeface="Arial" panose="020B0604020202020204" pitchFamily="34" charset="0"/>
                <a:ea typeface="新細明體" panose="02020500000000000000" pitchFamily="18" charset="-120"/>
                <a:cs typeface="Arial" panose="020B0604020202020204" pitchFamily="34" charset="0"/>
                <a:sym typeface="Arial"/>
              </a:rPr>
              <a:t>DDR4</a:t>
            </a:r>
            <a:r>
              <a:rPr lang="zh-TW" altLang="en-US" sz="1600" kern="0">
                <a:solidFill>
                  <a:schemeClr val="bg1"/>
                </a:solidFill>
                <a:latin typeface="Arial" panose="020B0604020202020204" pitchFamily="34" charset="0"/>
                <a:ea typeface="新細明體" panose="02020500000000000000" pitchFamily="18" charset="-120"/>
                <a:cs typeface="Arial" panose="020B0604020202020204" pitchFamily="34" charset="0"/>
                <a:sym typeface="Arial"/>
              </a:rPr>
              <a:t> </a:t>
            </a:r>
            <a:r>
              <a:rPr lang="en-US" altLang="zh-TW" sz="1600" kern="0">
                <a:solidFill>
                  <a:schemeClr val="bg1"/>
                </a:solidFill>
                <a:latin typeface="Arial" panose="020B0604020202020204" pitchFamily="34" charset="0"/>
                <a:ea typeface="新細明體" panose="02020500000000000000" pitchFamily="18" charset="-120"/>
                <a:cs typeface="Arial" panose="020B0604020202020204" pitchFamily="34" charset="0"/>
                <a:sym typeface="Arial"/>
              </a:rPr>
              <a:t>Memory</a:t>
            </a:r>
            <a:endPar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13" name="矩形 12">
            <a:extLst>
              <a:ext uri="{FF2B5EF4-FFF2-40B4-BE49-F238E27FC236}">
                <a16:creationId xmlns:a16="http://schemas.microsoft.com/office/drawing/2014/main" id="{BB0CF196-E9C5-42D8-BC6C-E75B8751B6E4}"/>
              </a:ext>
            </a:extLst>
          </p:cNvPr>
          <p:cNvSpPr/>
          <p:nvPr/>
        </p:nvSpPr>
        <p:spPr>
          <a:xfrm>
            <a:off x="588126" y="2539354"/>
            <a:ext cx="2052507"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defTabSz="1219170">
              <a:buClr>
                <a:srgbClr val="000000"/>
              </a:buClr>
              <a:defRPr/>
            </a:pPr>
            <a:r>
              <a:rPr lang="en-US" altLang="zh-TW" sz="1600" kern="0">
                <a:solidFill>
                  <a:schemeClr val="bg1"/>
                </a:solidFill>
                <a:latin typeface="Arial" panose="020B0604020202020204" pitchFamily="34" charset="0"/>
                <a:cs typeface="Arial" panose="020B0604020202020204" pitchFamily="34" charset="0"/>
                <a:sym typeface="Arial"/>
              </a:rPr>
              <a:t>2</a:t>
            </a:r>
            <a:r>
              <a:rPr lang="zh-TW" altLang="en-US" sz="1600" kern="0">
                <a:solidFill>
                  <a:schemeClr val="bg1"/>
                </a:solidFill>
                <a:latin typeface="Arial" panose="020B0604020202020204" pitchFamily="34" charset="0"/>
                <a:cs typeface="Arial" panose="020B0604020202020204" pitchFamily="34" charset="0"/>
                <a:sym typeface="Arial"/>
              </a:rPr>
              <a:t> </a:t>
            </a:r>
            <a:r>
              <a:rPr lang="en-US" altLang="zh-TW" sz="1600" kern="0">
                <a:solidFill>
                  <a:schemeClr val="bg1"/>
                </a:solidFill>
                <a:latin typeface="Arial" panose="020B0604020202020204" pitchFamily="34" charset="0"/>
                <a:cs typeface="Arial" panose="020B0604020202020204" pitchFamily="34" charset="0"/>
                <a:sym typeface="Arial"/>
              </a:rPr>
              <a:t>x</a:t>
            </a:r>
            <a:r>
              <a:rPr lang="zh-TW" altLang="en-US" sz="1600" kern="0">
                <a:solidFill>
                  <a:schemeClr val="bg1"/>
                </a:solidFill>
                <a:latin typeface="Arial" panose="020B0604020202020204" pitchFamily="34" charset="0"/>
                <a:cs typeface="Arial" panose="020B0604020202020204" pitchFamily="34" charset="0"/>
                <a:sym typeface="Arial"/>
              </a:rPr>
              <a:t> </a:t>
            </a:r>
            <a:r>
              <a:rPr lang="en-US" altLang="zh-TW" sz="1600" kern="0">
                <a:solidFill>
                  <a:schemeClr val="bg1"/>
                </a:solidFill>
                <a:latin typeface="Arial" panose="020B0604020202020204" pitchFamily="34" charset="0"/>
                <a:cs typeface="Arial" panose="020B0604020202020204" pitchFamily="34" charset="0"/>
                <a:sym typeface="Arial"/>
              </a:rPr>
              <a:t>PCIe</a:t>
            </a:r>
            <a:r>
              <a:rPr lang="zh-TW" altLang="en-US" sz="1600" kern="0">
                <a:solidFill>
                  <a:schemeClr val="bg1"/>
                </a:solidFill>
                <a:latin typeface="Arial" panose="020B0604020202020204" pitchFamily="34" charset="0"/>
                <a:cs typeface="Arial" panose="020B0604020202020204" pitchFamily="34" charset="0"/>
                <a:sym typeface="Arial"/>
              </a:rPr>
              <a:t> </a:t>
            </a:r>
            <a:r>
              <a:rPr lang="en-US" altLang="zh-TW" sz="1600" kern="0">
                <a:solidFill>
                  <a:schemeClr val="bg1"/>
                </a:solidFill>
                <a:latin typeface="Arial" panose="020B0604020202020204" pitchFamily="34" charset="0"/>
                <a:cs typeface="Arial" panose="020B0604020202020204" pitchFamily="34" charset="0"/>
                <a:sym typeface="Arial"/>
              </a:rPr>
              <a:t>Gen3</a:t>
            </a:r>
            <a:r>
              <a:rPr lang="zh-TW" altLang="en-US" sz="1600" kern="0">
                <a:solidFill>
                  <a:schemeClr val="bg1"/>
                </a:solidFill>
                <a:latin typeface="Arial" panose="020B0604020202020204" pitchFamily="34" charset="0"/>
                <a:cs typeface="Arial" panose="020B0604020202020204" pitchFamily="34" charset="0"/>
                <a:sym typeface="Arial"/>
              </a:rPr>
              <a:t> </a:t>
            </a:r>
            <a:r>
              <a:rPr lang="en-US" altLang="zh-TW" sz="1600" kern="0">
                <a:solidFill>
                  <a:schemeClr val="bg1"/>
                </a:solidFill>
                <a:latin typeface="Arial" panose="020B0604020202020204" pitchFamily="34" charset="0"/>
                <a:cs typeface="Arial" panose="020B0604020202020204" pitchFamily="34" charset="0"/>
                <a:sym typeface="Arial"/>
              </a:rPr>
              <a:t>x2 (x4 connector) Slots</a:t>
            </a:r>
            <a:endParaRPr lang="nl-NL" altLang="zh-TW" sz="1600" kern="0">
              <a:solidFill>
                <a:schemeClr val="bg1"/>
              </a:solidFill>
              <a:latin typeface="Arial" panose="020B0604020202020204" pitchFamily="34" charset="0"/>
              <a:cs typeface="Arial" panose="020B0604020202020204" pitchFamily="34" charset="0"/>
              <a:sym typeface="Arial"/>
            </a:endParaRPr>
          </a:p>
        </p:txBody>
      </p:sp>
      <p:sp>
        <p:nvSpPr>
          <p:cNvPr id="14" name="矩形 13">
            <a:extLst>
              <a:ext uri="{FF2B5EF4-FFF2-40B4-BE49-F238E27FC236}">
                <a16:creationId xmlns:a16="http://schemas.microsoft.com/office/drawing/2014/main" id="{C801A1AE-D308-47DE-A007-3BEDD01957E2}"/>
              </a:ext>
            </a:extLst>
          </p:cNvPr>
          <p:cNvSpPr/>
          <p:nvPr/>
        </p:nvSpPr>
        <p:spPr>
          <a:xfrm>
            <a:off x="381587" y="4683915"/>
            <a:ext cx="1746914"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dirty="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2.5-inch</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dirty="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HDD</a:t>
            </a:r>
            <a:r>
              <a:rPr kumimoji="0" lang="zh-TW" altLang="en-US" sz="1600" b="0" i="0" u="none" strike="noStrike" kern="0" cap="none" spc="0" normalizeH="0" baseline="0" noProof="0" dirty="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 </a:t>
            </a:r>
            <a:r>
              <a:rPr kumimoji="0" lang="en-US" altLang="zh-TW" sz="1600" b="0" i="0" u="none" strike="noStrike" kern="0" cap="none" spc="0" normalizeH="0" baseline="0" noProof="0" dirty="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a:t>
            </a:r>
            <a:r>
              <a:rPr kumimoji="0" lang="zh-TW" altLang="en-US" sz="1600" b="0" i="0" u="none" strike="noStrike" kern="0" cap="none" spc="0" normalizeH="0" baseline="0" noProof="0" dirty="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 </a:t>
            </a:r>
            <a:r>
              <a:rPr kumimoji="0" lang="en-US" altLang="zh-TW" sz="1600" b="0" i="0" u="none" strike="noStrike" kern="0" cap="none" spc="0" normalizeH="0" baseline="0" noProof="0" dirty="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SSD</a:t>
            </a:r>
            <a:r>
              <a:rPr kumimoji="0" lang="zh-TW" altLang="en-US" sz="1600" b="0" i="0" u="none" strike="noStrike" kern="0" cap="none" spc="0" normalizeH="0" baseline="0" noProof="0" dirty="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 </a:t>
            </a:r>
            <a:r>
              <a:rPr kumimoji="0" lang="en-US" altLang="zh-TW" sz="1600" b="0" i="0" u="none" strike="noStrike" kern="0" cap="none" spc="0" normalizeH="0" baseline="0" noProof="0" dirty="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slots</a:t>
            </a:r>
            <a:endParaRPr kumimoji="0" lang="nl-NL" altLang="zh-TW" sz="1600" b="0" i="0" u="none" strike="noStrike" kern="0" cap="none" spc="0" normalizeH="0" baseline="0" noProof="0" dirty="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pic>
        <p:nvPicPr>
          <p:cNvPr id="9" name="圖片 8">
            <a:extLst>
              <a:ext uri="{FF2B5EF4-FFF2-40B4-BE49-F238E27FC236}">
                <a16:creationId xmlns:a16="http://schemas.microsoft.com/office/drawing/2014/main" id="{1D102156-3F1B-48EB-8899-2A53B423DBC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43142" y="1099371"/>
            <a:ext cx="772413" cy="772413"/>
          </a:xfrm>
          <a:prstGeom prst="rect">
            <a:avLst/>
          </a:prstGeom>
          <a:effectLst>
            <a:outerShdw blurRad="76200" dir="18900000" sy="23000" kx="-1200000" algn="bl" rotWithShape="0">
              <a:prstClr val="black">
                <a:alpha val="20000"/>
              </a:prstClr>
            </a:outerShdw>
          </a:effectLst>
        </p:spPr>
      </p:pic>
      <p:sp>
        <p:nvSpPr>
          <p:cNvPr id="12" name="矩形 11">
            <a:extLst>
              <a:ext uri="{FF2B5EF4-FFF2-40B4-BE49-F238E27FC236}">
                <a16:creationId xmlns:a16="http://schemas.microsoft.com/office/drawing/2014/main" id="{F34A6815-D739-407A-AF48-A95EE7972425}"/>
              </a:ext>
            </a:extLst>
          </p:cNvPr>
          <p:cNvSpPr/>
          <p:nvPr/>
        </p:nvSpPr>
        <p:spPr>
          <a:xfrm>
            <a:off x="4015555" y="1342010"/>
            <a:ext cx="2509368"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altLang="zh-TW" sz="1600" kern="0">
                <a:solidFill>
                  <a:schemeClr val="bg1"/>
                </a:solidFill>
                <a:latin typeface="Arial" panose="020B0604020202020204" pitchFamily="34" charset="0"/>
                <a:ea typeface="新細明體" panose="02020500000000000000" pitchFamily="18" charset="-120"/>
                <a:cs typeface="Arial" panose="020B0604020202020204" pitchFamily="34" charset="0"/>
              </a:rPr>
              <a:t>Intel® Atom ® Processor</a:t>
            </a:r>
            <a:endParaRPr lang="zh-TW" altLang="en-US" sz="1600" kern="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sp>
        <p:nvSpPr>
          <p:cNvPr id="15" name="矩形 14">
            <a:extLst>
              <a:ext uri="{FF2B5EF4-FFF2-40B4-BE49-F238E27FC236}">
                <a16:creationId xmlns:a16="http://schemas.microsoft.com/office/drawing/2014/main" id="{46D1F036-9A2C-45FE-8372-B970C2D17CE9}"/>
              </a:ext>
            </a:extLst>
          </p:cNvPr>
          <p:cNvSpPr/>
          <p:nvPr/>
        </p:nvSpPr>
        <p:spPr>
          <a:xfrm>
            <a:off x="5945032" y="6272077"/>
            <a:ext cx="2928624"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a:buClr>
                <a:srgbClr val="000000"/>
              </a:buClr>
              <a:defRPr/>
            </a:pPr>
            <a:r>
              <a:rPr lang="en-US" altLang="zh-TW" sz="1600" kern="0">
                <a:solidFill>
                  <a:schemeClr val="bg1"/>
                </a:solidFill>
                <a:latin typeface="Arial" panose="020B0604020202020204" pitchFamily="34" charset="0"/>
                <a:ea typeface="新細明體" panose="02020500000000000000" pitchFamily="18" charset="-120"/>
                <a:cs typeface="Arial" panose="020B0604020202020204" pitchFamily="34" charset="0"/>
                <a:sym typeface="Arial"/>
              </a:rPr>
              <a:t>2 x M.2 </a:t>
            </a:r>
            <a:r>
              <a:rPr lang="en-US" altLang="zh-TW" sz="1600" kern="0" err="1">
                <a:solidFill>
                  <a:schemeClr val="bg1"/>
                </a:solidFill>
                <a:latin typeface="Arial" panose="020B0604020202020204" pitchFamily="34" charset="0"/>
                <a:cs typeface="Arial" panose="020B0604020202020204" pitchFamily="34" charset="0"/>
                <a:sym typeface="Arial"/>
              </a:rPr>
              <a:t>NVMe</a:t>
            </a:r>
            <a:r>
              <a:rPr lang="en-US" altLang="zh-TW" sz="1600" kern="0">
                <a:solidFill>
                  <a:schemeClr val="bg1"/>
                </a:solidFill>
                <a:latin typeface="Arial" panose="020B0604020202020204" pitchFamily="34" charset="0"/>
                <a:ea typeface="新細明體" panose="02020500000000000000" pitchFamily="18" charset="-120"/>
                <a:cs typeface="Arial" panose="020B0604020202020204" pitchFamily="34" charset="0"/>
                <a:sym typeface="Arial"/>
              </a:rPr>
              <a:t> SSD slots</a:t>
            </a:r>
            <a:endPar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Tree>
    <p:extLst>
      <p:ext uri="{BB962C8B-B14F-4D97-AF65-F5344CB8AC3E}">
        <p14:creationId xmlns:p14="http://schemas.microsoft.com/office/powerpoint/2010/main" val="132915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D14806CA-09B7-4077-9BDA-65C39AF68323}"/>
              </a:ext>
            </a:extLst>
          </p:cNvPr>
          <p:cNvSpPr>
            <a:spLocks noGrp="1"/>
          </p:cNvSpPr>
          <p:nvPr>
            <p:ph type="ctrTitle"/>
          </p:nvPr>
        </p:nvSpPr>
        <p:spPr>
          <a:xfrm>
            <a:off x="1849872" y="2871537"/>
            <a:ext cx="8492256" cy="741530"/>
          </a:xfrm>
        </p:spPr>
        <p:txBody>
          <a:bodyPr>
            <a:noAutofit/>
          </a:bodyPr>
          <a:lstStyle/>
          <a:p>
            <a:pPr lvl="1" algn="ctr" defTabSz="457200" rtl="0">
              <a:lnSpc>
                <a:spcPct val="90000"/>
              </a:lnSpc>
              <a:spcBef>
                <a:spcPct val="0"/>
              </a:spcBef>
              <a:defRPr/>
            </a:pPr>
            <a:r>
              <a:rPr lang="en-US" altLang="zh-TW" sz="4000" b="1" kern="1200">
                <a:solidFill>
                  <a:schemeClr val="bg1"/>
                </a:solidFill>
                <a:latin typeface="Arial" panose="020B0604020202020204" pitchFamily="34" charset="0"/>
                <a:ea typeface="微軟正黑體" panose="020B0604030504040204" pitchFamily="34" charset="-120"/>
                <a:cs typeface="Arial" panose="020B0604020202020204" pitchFamily="34" charset="0"/>
              </a:rPr>
              <a:t>PoE Features</a:t>
            </a:r>
            <a:endParaRPr lang="zh-TW" altLang="zh-TW" sz="4000" b="1" kern="1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18078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5A1957-2F69-4355-8A34-3E2300869CF1}"/>
              </a:ext>
            </a:extLst>
          </p:cNvPr>
          <p:cNvSpPr>
            <a:spLocks noGrp="1"/>
          </p:cNvSpPr>
          <p:nvPr>
            <p:ph type="title"/>
          </p:nvPr>
        </p:nvSpPr>
        <p:spPr>
          <a:xfrm>
            <a:off x="6661" y="1"/>
            <a:ext cx="12178675" cy="1265858"/>
          </a:xfrm>
        </p:spPr>
        <p:txBody>
          <a:bodyPr>
            <a:normAutofit/>
          </a:bodyPr>
          <a:lstStyle/>
          <a:p>
            <a:r>
              <a:rPr lang="en-US" altLang="zh-TW" sz="4000" b="1"/>
              <a:t>Guardian Smart Edge PoE Switch</a:t>
            </a:r>
            <a:br>
              <a:rPr lang="en-US" altLang="zh-TW" sz="4000" b="1"/>
            </a:br>
            <a:r>
              <a:rPr lang="zh-TW" altLang="en-US" sz="4000" b="1"/>
              <a:t>PoE </a:t>
            </a:r>
            <a:r>
              <a:rPr lang="en-US" altLang="zh-TW" sz="4000" b="1"/>
              <a:t>Advantages</a:t>
            </a:r>
            <a:endParaRPr lang="zh-TW" altLang="en-US" sz="4000" b="1"/>
          </a:p>
        </p:txBody>
      </p:sp>
      <p:sp>
        <p:nvSpPr>
          <p:cNvPr id="60" name="文字方塊 59">
            <a:extLst>
              <a:ext uri="{FF2B5EF4-FFF2-40B4-BE49-F238E27FC236}">
                <a16:creationId xmlns:a16="http://schemas.microsoft.com/office/drawing/2014/main" id="{3B4A7358-198E-4F63-A34C-8079E71D1EB5}"/>
              </a:ext>
            </a:extLst>
          </p:cNvPr>
          <p:cNvSpPr txBox="1"/>
          <p:nvPr/>
        </p:nvSpPr>
        <p:spPr>
          <a:xfrm>
            <a:off x="1138989" y="1700213"/>
            <a:ext cx="4652209" cy="707886"/>
          </a:xfrm>
          <a:prstGeom prst="rect">
            <a:avLst/>
          </a:prstGeom>
          <a:noFill/>
        </p:spPr>
        <p:txBody>
          <a:bodyPr wrap="square" rtlCol="0" anchor="t">
            <a:spAutoFit/>
          </a:bodyPr>
          <a:lstStyle/>
          <a:p>
            <a:pPr defTabSz="1219170">
              <a:buClr>
                <a:srgbClr val="000000"/>
              </a:buClr>
              <a:defRPr/>
            </a:pPr>
            <a:r>
              <a:rPr lang="en-US" altLang="zh-TW" sz="20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Supports the new generation of IEEE 802.3bt power supply standard</a:t>
            </a:r>
            <a:endParaRPr lang="zh-TW" altLang="en-US" sz="20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cxnSp>
        <p:nvCxnSpPr>
          <p:cNvPr id="22" name="直線接點 21">
            <a:extLst>
              <a:ext uri="{FF2B5EF4-FFF2-40B4-BE49-F238E27FC236}">
                <a16:creationId xmlns:a16="http://schemas.microsoft.com/office/drawing/2014/main" id="{5CF570EF-224E-4EA9-87C0-FEF9D103AD97}"/>
              </a:ext>
            </a:extLst>
          </p:cNvPr>
          <p:cNvCxnSpPr>
            <a:cxnSpLocks/>
          </p:cNvCxnSpPr>
          <p:nvPr/>
        </p:nvCxnSpPr>
        <p:spPr>
          <a:xfrm>
            <a:off x="6096000" y="1624450"/>
            <a:ext cx="0" cy="3946171"/>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文字方塊 23">
            <a:extLst>
              <a:ext uri="{FF2B5EF4-FFF2-40B4-BE49-F238E27FC236}">
                <a16:creationId xmlns:a16="http://schemas.microsoft.com/office/drawing/2014/main" id="{653D7B56-E20E-4043-9CA5-51AC674213B1}"/>
              </a:ext>
            </a:extLst>
          </p:cNvPr>
          <p:cNvSpPr txBox="1"/>
          <p:nvPr/>
        </p:nvSpPr>
        <p:spPr>
          <a:xfrm>
            <a:off x="7250203" y="1854101"/>
            <a:ext cx="4652209" cy="400110"/>
          </a:xfrm>
          <a:prstGeom prst="rect">
            <a:avLst/>
          </a:prstGeom>
          <a:noFill/>
        </p:spPr>
        <p:txBody>
          <a:bodyPr wrap="square" rtlCol="0" anchor="t">
            <a:spAutoFit/>
          </a:bodyPr>
          <a:lstStyle/>
          <a:p>
            <a:pPr defTabSz="1219170">
              <a:buClr>
                <a:srgbClr val="000000"/>
              </a:buClr>
              <a:defRPr/>
            </a:pPr>
            <a:r>
              <a:rPr lang="en-US" altLang="zh-TW" sz="20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Camera device remote restart</a:t>
            </a:r>
            <a:endParaRPr lang="en-US" altLang="zh-TW" sz="2000" kern="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5" name="文字方塊 24">
            <a:extLst>
              <a:ext uri="{FF2B5EF4-FFF2-40B4-BE49-F238E27FC236}">
                <a16:creationId xmlns:a16="http://schemas.microsoft.com/office/drawing/2014/main" id="{66A4A848-A755-4AA6-AD1D-10D2FE9B12C5}"/>
              </a:ext>
            </a:extLst>
          </p:cNvPr>
          <p:cNvSpPr txBox="1"/>
          <p:nvPr/>
        </p:nvSpPr>
        <p:spPr>
          <a:xfrm>
            <a:off x="1138989" y="2959051"/>
            <a:ext cx="4652209" cy="400110"/>
          </a:xfrm>
          <a:prstGeom prst="rect">
            <a:avLst/>
          </a:prstGeom>
          <a:noFill/>
        </p:spPr>
        <p:txBody>
          <a:bodyPr wrap="square" rtlCol="0" anchor="t">
            <a:spAutoFit/>
          </a:bodyPr>
          <a:lstStyle/>
          <a:p>
            <a:pPr defTabSz="1219170">
              <a:buClr>
                <a:srgbClr val="000000"/>
              </a:buClr>
              <a:defRPr/>
            </a:pPr>
            <a:r>
              <a:rPr lang="en-US" altLang="zh-TW" sz="20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PoE scheduling</a:t>
            </a:r>
            <a:endParaRPr lang="zh-TW" altLang="en-US" sz="20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6" name="文字方塊 25">
            <a:extLst>
              <a:ext uri="{FF2B5EF4-FFF2-40B4-BE49-F238E27FC236}">
                <a16:creationId xmlns:a16="http://schemas.microsoft.com/office/drawing/2014/main" id="{6D7E2B43-CBCC-4620-A383-D09212129769}"/>
              </a:ext>
            </a:extLst>
          </p:cNvPr>
          <p:cNvSpPr txBox="1"/>
          <p:nvPr/>
        </p:nvSpPr>
        <p:spPr>
          <a:xfrm>
            <a:off x="7250203" y="2959051"/>
            <a:ext cx="4652209" cy="400110"/>
          </a:xfrm>
          <a:prstGeom prst="rect">
            <a:avLst/>
          </a:prstGeom>
          <a:noFill/>
        </p:spPr>
        <p:txBody>
          <a:bodyPr wrap="square" rtlCol="0" anchor="t">
            <a:spAutoFit/>
          </a:bodyPr>
          <a:lstStyle/>
          <a:p>
            <a:pPr defTabSz="1219170">
              <a:buClr>
                <a:srgbClr val="000000"/>
              </a:buClr>
              <a:defRPr/>
            </a:pPr>
            <a:r>
              <a:rPr lang="en-US" altLang="zh-TW" sz="20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Power supply priority configuration</a:t>
            </a:r>
            <a:endParaRPr lang="zh-TW" altLang="en-US" sz="20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7" name="文字方塊 26">
            <a:extLst>
              <a:ext uri="{FF2B5EF4-FFF2-40B4-BE49-F238E27FC236}">
                <a16:creationId xmlns:a16="http://schemas.microsoft.com/office/drawing/2014/main" id="{90C404BF-D84E-4F44-8100-497EDA46908B}"/>
              </a:ext>
            </a:extLst>
          </p:cNvPr>
          <p:cNvSpPr txBox="1"/>
          <p:nvPr/>
        </p:nvSpPr>
        <p:spPr>
          <a:xfrm>
            <a:off x="1138989" y="3962466"/>
            <a:ext cx="4652209" cy="1015663"/>
          </a:xfrm>
          <a:prstGeom prst="rect">
            <a:avLst/>
          </a:prstGeom>
          <a:noFill/>
        </p:spPr>
        <p:txBody>
          <a:bodyPr wrap="square" rtlCol="0" anchor="t">
            <a:spAutoFit/>
          </a:bodyPr>
          <a:lstStyle/>
          <a:p>
            <a:pPr lvl="0" defTabSz="1219170">
              <a:buClr>
                <a:srgbClr val="000000"/>
              </a:buClr>
              <a:defRPr/>
            </a:pPr>
            <a:r>
              <a:rPr lang="en-US" altLang="zh-TW" sz="20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High total power supply rating design 380 watts PoE power supply budget at max</a:t>
            </a:r>
            <a:endParaRPr lang="zh-TW" altLang="en-US" sz="20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8" name="文字方塊 27">
            <a:extLst>
              <a:ext uri="{FF2B5EF4-FFF2-40B4-BE49-F238E27FC236}">
                <a16:creationId xmlns:a16="http://schemas.microsoft.com/office/drawing/2014/main" id="{EB7180AC-0AF2-475B-8228-822B612E531F}"/>
              </a:ext>
            </a:extLst>
          </p:cNvPr>
          <p:cNvSpPr txBox="1"/>
          <p:nvPr/>
        </p:nvSpPr>
        <p:spPr>
          <a:xfrm>
            <a:off x="7250203" y="3962466"/>
            <a:ext cx="4652209" cy="707886"/>
          </a:xfrm>
          <a:prstGeom prst="rect">
            <a:avLst/>
          </a:prstGeom>
          <a:noFill/>
        </p:spPr>
        <p:txBody>
          <a:bodyPr wrap="square" rtlCol="0" anchor="t">
            <a:spAutoFit/>
          </a:bodyPr>
          <a:lstStyle/>
          <a:p>
            <a:pPr defTabSz="1219170">
              <a:buClr>
                <a:srgbClr val="000000"/>
              </a:buClr>
              <a:defRPr/>
            </a:pPr>
            <a:r>
              <a:rPr lang="en-US" altLang="zh-TW" sz="20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Remote intelligent monitoring and management interface</a:t>
            </a:r>
            <a:endParaRPr lang="zh-TW" altLang="en-US" sz="20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9" name="文字方塊 28">
            <a:extLst>
              <a:ext uri="{FF2B5EF4-FFF2-40B4-BE49-F238E27FC236}">
                <a16:creationId xmlns:a16="http://schemas.microsoft.com/office/drawing/2014/main" id="{AAEEBA59-1AF0-48E8-9857-AAE50C14D0D9}"/>
              </a:ext>
            </a:extLst>
          </p:cNvPr>
          <p:cNvSpPr txBox="1"/>
          <p:nvPr/>
        </p:nvSpPr>
        <p:spPr>
          <a:xfrm>
            <a:off x="1138989" y="5273154"/>
            <a:ext cx="4652209" cy="707886"/>
          </a:xfrm>
          <a:prstGeom prst="rect">
            <a:avLst/>
          </a:prstGeom>
          <a:noFill/>
        </p:spPr>
        <p:txBody>
          <a:bodyPr wrap="square" rtlCol="0" anchor="t">
            <a:spAutoFit/>
          </a:bodyPr>
          <a:lstStyle/>
          <a:p>
            <a:pPr defTabSz="1219170">
              <a:buClr>
                <a:srgbClr val="000000"/>
              </a:buClr>
              <a:defRPr/>
            </a:pPr>
            <a:r>
              <a:rPr lang="en-US" altLang="zh-TW" sz="20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Support 4 Port </a:t>
            </a:r>
            <a:r>
              <a:rPr lang="en-US" altLang="zh-TW" sz="2000" b="1" kern="0">
                <a:solidFill>
                  <a:srgbClr val="00FFFF"/>
                </a:solidFill>
                <a:latin typeface="Arial" panose="020B0604020202020204" pitchFamily="34" charset="0"/>
                <a:ea typeface="微軟正黑體" panose="020B0604030504040204" pitchFamily="34" charset="-120"/>
                <a:cs typeface="Arial" panose="020B0604020202020204" pitchFamily="34" charset="0"/>
                <a:sym typeface="Arial"/>
              </a:rPr>
              <a:t>90 watt </a:t>
            </a:r>
            <a:r>
              <a:rPr lang="en-US" altLang="zh-TW" sz="20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(PoE++)  </a:t>
            </a:r>
          </a:p>
          <a:p>
            <a:pPr defTabSz="1219170">
              <a:buClr>
                <a:srgbClr val="000000"/>
              </a:buClr>
              <a:defRPr/>
            </a:pPr>
            <a:r>
              <a:rPr lang="en-US" altLang="zh-TW" sz="20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12 Port 30 watt (PoE+)</a:t>
            </a:r>
            <a:endParaRPr lang="zh-TW" altLang="en-US" sz="20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7" name="文字方塊 6">
            <a:extLst>
              <a:ext uri="{FF2B5EF4-FFF2-40B4-BE49-F238E27FC236}">
                <a16:creationId xmlns:a16="http://schemas.microsoft.com/office/drawing/2014/main" id="{180C2A2F-C5CA-4933-A324-9C5B56634C3F}"/>
              </a:ext>
            </a:extLst>
          </p:cNvPr>
          <p:cNvSpPr txBox="1"/>
          <p:nvPr/>
        </p:nvSpPr>
        <p:spPr>
          <a:xfrm>
            <a:off x="448357" y="1624450"/>
            <a:ext cx="583032" cy="923330"/>
          </a:xfrm>
          <a:prstGeom prst="rect">
            <a:avLst/>
          </a:prstGeom>
          <a:noFill/>
        </p:spPr>
        <p:txBody>
          <a:bodyPr wrap="square" rtlCol="0">
            <a:spAutoFit/>
          </a:bodyPr>
          <a:lstStyle/>
          <a:p>
            <a:pPr>
              <a:lnSpc>
                <a:spcPct val="90000"/>
              </a:lnSpc>
              <a:spcBef>
                <a:spcPct val="0"/>
              </a:spcBef>
              <a:defRPr/>
            </a:pPr>
            <a:r>
              <a:rPr lang="en-US" altLang="zh-TW" sz="6000" b="1">
                <a:gradFill>
                  <a:gsLst>
                    <a:gs pos="0">
                      <a:schemeClr val="bg1">
                        <a:alpha val="50000"/>
                      </a:schemeClr>
                    </a:gs>
                    <a:gs pos="100000">
                      <a:srgbClr val="CC66FF"/>
                    </a:gs>
                  </a:gsLst>
                  <a:lin ang="5400000" scaled="1"/>
                </a:gradFill>
                <a:latin typeface="Arial" panose="020B0604020202020204" pitchFamily="34" charset="0"/>
                <a:ea typeface="微軟正黑體" panose="020B0604030504040204" pitchFamily="34" charset="-120"/>
                <a:cs typeface="Arial" panose="020B0604020202020204" pitchFamily="34" charset="0"/>
              </a:rPr>
              <a:t>1</a:t>
            </a:r>
            <a:endParaRPr lang="zh-TW" altLang="en-US" sz="6000" b="1">
              <a:gradFill>
                <a:gsLst>
                  <a:gs pos="0">
                    <a:schemeClr val="bg1">
                      <a:alpha val="50000"/>
                    </a:schemeClr>
                  </a:gs>
                  <a:gs pos="100000">
                    <a:srgbClr val="CC66FF"/>
                  </a:gs>
                </a:gsLst>
                <a:lin ang="5400000" scaled="1"/>
              </a:gradFill>
              <a:latin typeface="Arial" panose="020B0604020202020204" pitchFamily="34" charset="0"/>
              <a:ea typeface="微軟正黑體" panose="020B0604030504040204" pitchFamily="34" charset="-120"/>
              <a:cs typeface="Arial" panose="020B0604020202020204" pitchFamily="34" charset="0"/>
            </a:endParaRPr>
          </a:p>
        </p:txBody>
      </p:sp>
      <p:sp>
        <p:nvSpPr>
          <p:cNvPr id="39" name="文字方塊 38">
            <a:extLst>
              <a:ext uri="{FF2B5EF4-FFF2-40B4-BE49-F238E27FC236}">
                <a16:creationId xmlns:a16="http://schemas.microsoft.com/office/drawing/2014/main" id="{42276D78-8F16-44AD-BC2E-985A76449460}"/>
              </a:ext>
            </a:extLst>
          </p:cNvPr>
          <p:cNvSpPr txBox="1"/>
          <p:nvPr/>
        </p:nvSpPr>
        <p:spPr>
          <a:xfrm>
            <a:off x="448357" y="2718213"/>
            <a:ext cx="583032" cy="923330"/>
          </a:xfrm>
          <a:prstGeom prst="rect">
            <a:avLst/>
          </a:prstGeom>
          <a:noFill/>
        </p:spPr>
        <p:txBody>
          <a:bodyPr wrap="square" rtlCol="0">
            <a:spAutoFit/>
          </a:bodyPr>
          <a:lstStyle/>
          <a:p>
            <a:pPr>
              <a:lnSpc>
                <a:spcPct val="90000"/>
              </a:lnSpc>
              <a:spcBef>
                <a:spcPct val="0"/>
              </a:spcBef>
              <a:defRPr/>
            </a:pPr>
            <a:r>
              <a:rPr lang="en-US" altLang="zh-TW" sz="6000" b="1">
                <a:gradFill>
                  <a:gsLst>
                    <a:gs pos="0">
                      <a:schemeClr val="bg1">
                        <a:alpha val="50000"/>
                      </a:schemeClr>
                    </a:gs>
                    <a:gs pos="100000">
                      <a:srgbClr val="CC66FF"/>
                    </a:gs>
                  </a:gsLst>
                  <a:lin ang="5400000" scaled="1"/>
                </a:gradFill>
                <a:latin typeface="Arial" panose="020B0604020202020204" pitchFamily="34" charset="0"/>
                <a:ea typeface="微軟正黑體" panose="020B0604030504040204" pitchFamily="34" charset="-120"/>
                <a:cs typeface="Arial" panose="020B0604020202020204" pitchFamily="34" charset="0"/>
              </a:rPr>
              <a:t>2</a:t>
            </a:r>
            <a:endParaRPr lang="zh-TW" altLang="en-US" sz="6000" b="1">
              <a:gradFill>
                <a:gsLst>
                  <a:gs pos="0">
                    <a:schemeClr val="bg1">
                      <a:alpha val="50000"/>
                    </a:schemeClr>
                  </a:gs>
                  <a:gs pos="100000">
                    <a:srgbClr val="CC66FF"/>
                  </a:gs>
                </a:gsLst>
                <a:lin ang="5400000" scaled="1"/>
              </a:gradFill>
              <a:latin typeface="Arial" panose="020B0604020202020204" pitchFamily="34" charset="0"/>
              <a:ea typeface="微軟正黑體" panose="020B0604030504040204" pitchFamily="34" charset="-120"/>
              <a:cs typeface="Arial" panose="020B0604020202020204" pitchFamily="34" charset="0"/>
            </a:endParaRPr>
          </a:p>
        </p:txBody>
      </p:sp>
      <p:sp>
        <p:nvSpPr>
          <p:cNvPr id="40" name="文字方塊 39">
            <a:extLst>
              <a:ext uri="{FF2B5EF4-FFF2-40B4-BE49-F238E27FC236}">
                <a16:creationId xmlns:a16="http://schemas.microsoft.com/office/drawing/2014/main" id="{551531D0-47BB-420D-9735-BE58FD9DA5ED}"/>
              </a:ext>
            </a:extLst>
          </p:cNvPr>
          <p:cNvSpPr txBox="1"/>
          <p:nvPr/>
        </p:nvSpPr>
        <p:spPr>
          <a:xfrm>
            <a:off x="448357" y="3855293"/>
            <a:ext cx="583032" cy="923330"/>
          </a:xfrm>
          <a:prstGeom prst="rect">
            <a:avLst/>
          </a:prstGeom>
          <a:noFill/>
        </p:spPr>
        <p:txBody>
          <a:bodyPr wrap="square" rtlCol="0">
            <a:spAutoFit/>
          </a:bodyPr>
          <a:lstStyle/>
          <a:p>
            <a:pPr>
              <a:lnSpc>
                <a:spcPct val="90000"/>
              </a:lnSpc>
              <a:spcBef>
                <a:spcPct val="0"/>
              </a:spcBef>
              <a:defRPr/>
            </a:pPr>
            <a:r>
              <a:rPr lang="en-US" altLang="zh-TW" sz="6000" b="1">
                <a:gradFill>
                  <a:gsLst>
                    <a:gs pos="0">
                      <a:schemeClr val="bg1">
                        <a:alpha val="50000"/>
                      </a:schemeClr>
                    </a:gs>
                    <a:gs pos="100000">
                      <a:srgbClr val="CC66FF"/>
                    </a:gs>
                  </a:gsLst>
                  <a:lin ang="5400000" scaled="1"/>
                </a:gradFill>
                <a:latin typeface="Arial" panose="020B0604020202020204" pitchFamily="34" charset="0"/>
                <a:ea typeface="微軟正黑體" panose="020B0604030504040204" pitchFamily="34" charset="-120"/>
                <a:cs typeface="Arial" panose="020B0604020202020204" pitchFamily="34" charset="0"/>
              </a:rPr>
              <a:t>3</a:t>
            </a:r>
            <a:endParaRPr lang="zh-TW" altLang="en-US" sz="6000" b="1">
              <a:gradFill>
                <a:gsLst>
                  <a:gs pos="0">
                    <a:schemeClr val="bg1">
                      <a:alpha val="50000"/>
                    </a:schemeClr>
                  </a:gs>
                  <a:gs pos="100000">
                    <a:srgbClr val="CC66FF"/>
                  </a:gs>
                </a:gsLst>
                <a:lin ang="5400000" scaled="1"/>
              </a:gradFill>
              <a:latin typeface="Arial" panose="020B0604020202020204" pitchFamily="34" charset="0"/>
              <a:ea typeface="微軟正黑體" panose="020B0604030504040204" pitchFamily="34" charset="-120"/>
              <a:cs typeface="Arial" panose="020B0604020202020204" pitchFamily="34" charset="0"/>
            </a:endParaRPr>
          </a:p>
        </p:txBody>
      </p:sp>
      <p:sp>
        <p:nvSpPr>
          <p:cNvPr id="41" name="文字方塊 40">
            <a:extLst>
              <a:ext uri="{FF2B5EF4-FFF2-40B4-BE49-F238E27FC236}">
                <a16:creationId xmlns:a16="http://schemas.microsoft.com/office/drawing/2014/main" id="{1665EF1F-09E1-41CC-8659-9E9FF1250355}"/>
              </a:ext>
            </a:extLst>
          </p:cNvPr>
          <p:cNvSpPr txBox="1"/>
          <p:nvPr/>
        </p:nvSpPr>
        <p:spPr>
          <a:xfrm>
            <a:off x="448357" y="5165432"/>
            <a:ext cx="583032" cy="923330"/>
          </a:xfrm>
          <a:prstGeom prst="rect">
            <a:avLst/>
          </a:prstGeom>
          <a:noFill/>
        </p:spPr>
        <p:txBody>
          <a:bodyPr wrap="square" rtlCol="0">
            <a:spAutoFit/>
          </a:bodyPr>
          <a:lstStyle/>
          <a:p>
            <a:pPr>
              <a:lnSpc>
                <a:spcPct val="90000"/>
              </a:lnSpc>
              <a:spcBef>
                <a:spcPct val="0"/>
              </a:spcBef>
              <a:defRPr/>
            </a:pPr>
            <a:r>
              <a:rPr lang="en-US" altLang="zh-TW" sz="6000" b="1">
                <a:gradFill>
                  <a:gsLst>
                    <a:gs pos="0">
                      <a:schemeClr val="bg1">
                        <a:alpha val="50000"/>
                      </a:schemeClr>
                    </a:gs>
                    <a:gs pos="100000">
                      <a:srgbClr val="CC66FF"/>
                    </a:gs>
                  </a:gsLst>
                  <a:lin ang="5400000" scaled="1"/>
                </a:gradFill>
                <a:latin typeface="Arial" panose="020B0604020202020204" pitchFamily="34" charset="0"/>
                <a:ea typeface="微軟正黑體" panose="020B0604030504040204" pitchFamily="34" charset="-120"/>
                <a:cs typeface="Arial" panose="020B0604020202020204" pitchFamily="34" charset="0"/>
              </a:rPr>
              <a:t>4</a:t>
            </a:r>
            <a:endParaRPr lang="zh-TW" altLang="en-US" sz="6000" b="1">
              <a:gradFill>
                <a:gsLst>
                  <a:gs pos="0">
                    <a:schemeClr val="bg1">
                      <a:alpha val="50000"/>
                    </a:schemeClr>
                  </a:gs>
                  <a:gs pos="100000">
                    <a:srgbClr val="CC66FF"/>
                  </a:gs>
                </a:gsLst>
                <a:lin ang="5400000" scaled="1"/>
              </a:gradFill>
              <a:latin typeface="Arial" panose="020B0604020202020204" pitchFamily="34" charset="0"/>
              <a:ea typeface="微軟正黑體" panose="020B0604030504040204" pitchFamily="34" charset="-120"/>
              <a:cs typeface="Arial" panose="020B0604020202020204" pitchFamily="34" charset="0"/>
            </a:endParaRPr>
          </a:p>
        </p:txBody>
      </p:sp>
      <p:sp>
        <p:nvSpPr>
          <p:cNvPr id="42" name="文字方塊 41">
            <a:extLst>
              <a:ext uri="{FF2B5EF4-FFF2-40B4-BE49-F238E27FC236}">
                <a16:creationId xmlns:a16="http://schemas.microsoft.com/office/drawing/2014/main" id="{982BA281-7A43-47DC-BA92-A230884C0318}"/>
              </a:ext>
            </a:extLst>
          </p:cNvPr>
          <p:cNvSpPr txBox="1"/>
          <p:nvPr/>
        </p:nvSpPr>
        <p:spPr>
          <a:xfrm>
            <a:off x="6480360" y="1624450"/>
            <a:ext cx="583032" cy="923330"/>
          </a:xfrm>
          <a:prstGeom prst="rect">
            <a:avLst/>
          </a:prstGeom>
          <a:noFill/>
        </p:spPr>
        <p:txBody>
          <a:bodyPr wrap="square" rtlCol="0">
            <a:spAutoFit/>
          </a:bodyPr>
          <a:lstStyle/>
          <a:p>
            <a:pPr>
              <a:lnSpc>
                <a:spcPct val="90000"/>
              </a:lnSpc>
              <a:spcBef>
                <a:spcPct val="0"/>
              </a:spcBef>
              <a:defRPr/>
            </a:pPr>
            <a:r>
              <a:rPr lang="en-US" altLang="zh-TW" sz="6000" b="1">
                <a:gradFill>
                  <a:gsLst>
                    <a:gs pos="0">
                      <a:schemeClr val="bg1">
                        <a:alpha val="50000"/>
                      </a:schemeClr>
                    </a:gs>
                    <a:gs pos="100000">
                      <a:srgbClr val="CC66FF"/>
                    </a:gs>
                  </a:gsLst>
                  <a:lin ang="5400000" scaled="1"/>
                </a:gradFill>
                <a:latin typeface="Arial" panose="020B0604020202020204" pitchFamily="34" charset="0"/>
                <a:ea typeface="微軟正黑體" panose="020B0604030504040204" pitchFamily="34" charset="-120"/>
                <a:cs typeface="Arial" panose="020B0604020202020204" pitchFamily="34" charset="0"/>
              </a:rPr>
              <a:t>5</a:t>
            </a:r>
            <a:endParaRPr lang="zh-TW" altLang="en-US" sz="6000" b="1">
              <a:gradFill>
                <a:gsLst>
                  <a:gs pos="0">
                    <a:schemeClr val="bg1">
                      <a:alpha val="50000"/>
                    </a:schemeClr>
                  </a:gs>
                  <a:gs pos="100000">
                    <a:srgbClr val="CC66FF"/>
                  </a:gs>
                </a:gsLst>
                <a:lin ang="5400000" scaled="1"/>
              </a:gradFill>
              <a:latin typeface="Arial" panose="020B0604020202020204" pitchFamily="34" charset="0"/>
              <a:ea typeface="微軟正黑體" panose="020B0604030504040204" pitchFamily="34" charset="-120"/>
              <a:cs typeface="Arial" panose="020B0604020202020204" pitchFamily="34" charset="0"/>
            </a:endParaRPr>
          </a:p>
        </p:txBody>
      </p:sp>
      <p:sp>
        <p:nvSpPr>
          <p:cNvPr id="43" name="文字方塊 42">
            <a:extLst>
              <a:ext uri="{FF2B5EF4-FFF2-40B4-BE49-F238E27FC236}">
                <a16:creationId xmlns:a16="http://schemas.microsoft.com/office/drawing/2014/main" id="{88CE3F91-51F9-4878-80EA-0E6AF1256959}"/>
              </a:ext>
            </a:extLst>
          </p:cNvPr>
          <p:cNvSpPr txBox="1"/>
          <p:nvPr/>
        </p:nvSpPr>
        <p:spPr>
          <a:xfrm>
            <a:off x="6480360" y="2718213"/>
            <a:ext cx="583032" cy="923330"/>
          </a:xfrm>
          <a:prstGeom prst="rect">
            <a:avLst/>
          </a:prstGeom>
          <a:noFill/>
        </p:spPr>
        <p:txBody>
          <a:bodyPr wrap="square" rtlCol="0">
            <a:spAutoFit/>
          </a:bodyPr>
          <a:lstStyle/>
          <a:p>
            <a:pPr>
              <a:lnSpc>
                <a:spcPct val="90000"/>
              </a:lnSpc>
              <a:spcBef>
                <a:spcPct val="0"/>
              </a:spcBef>
              <a:defRPr/>
            </a:pPr>
            <a:r>
              <a:rPr lang="en-US" altLang="zh-TW" sz="6000" b="1">
                <a:gradFill>
                  <a:gsLst>
                    <a:gs pos="0">
                      <a:schemeClr val="bg1">
                        <a:alpha val="50000"/>
                      </a:schemeClr>
                    </a:gs>
                    <a:gs pos="100000">
                      <a:srgbClr val="CC66FF"/>
                    </a:gs>
                  </a:gsLst>
                  <a:lin ang="5400000" scaled="1"/>
                </a:gradFill>
                <a:latin typeface="Arial" panose="020B0604020202020204" pitchFamily="34" charset="0"/>
                <a:ea typeface="微軟正黑體" panose="020B0604030504040204" pitchFamily="34" charset="-120"/>
                <a:cs typeface="Arial" panose="020B0604020202020204" pitchFamily="34" charset="0"/>
              </a:rPr>
              <a:t>6</a:t>
            </a:r>
            <a:endParaRPr lang="zh-TW" altLang="en-US" sz="6000" b="1">
              <a:gradFill>
                <a:gsLst>
                  <a:gs pos="0">
                    <a:schemeClr val="bg1">
                      <a:alpha val="50000"/>
                    </a:schemeClr>
                  </a:gs>
                  <a:gs pos="100000">
                    <a:srgbClr val="CC66FF"/>
                  </a:gs>
                </a:gsLst>
                <a:lin ang="5400000" scaled="1"/>
              </a:gradFill>
              <a:latin typeface="Arial" panose="020B0604020202020204" pitchFamily="34" charset="0"/>
              <a:ea typeface="微軟正黑體" panose="020B0604030504040204" pitchFamily="34" charset="-120"/>
              <a:cs typeface="Arial" panose="020B0604020202020204" pitchFamily="34" charset="0"/>
            </a:endParaRPr>
          </a:p>
        </p:txBody>
      </p:sp>
      <p:sp>
        <p:nvSpPr>
          <p:cNvPr id="44" name="文字方塊 43">
            <a:extLst>
              <a:ext uri="{FF2B5EF4-FFF2-40B4-BE49-F238E27FC236}">
                <a16:creationId xmlns:a16="http://schemas.microsoft.com/office/drawing/2014/main" id="{7F163A16-4628-4E73-9457-7F78B72A2536}"/>
              </a:ext>
            </a:extLst>
          </p:cNvPr>
          <p:cNvSpPr txBox="1"/>
          <p:nvPr/>
        </p:nvSpPr>
        <p:spPr>
          <a:xfrm>
            <a:off x="6480360" y="3854744"/>
            <a:ext cx="583032" cy="923330"/>
          </a:xfrm>
          <a:prstGeom prst="rect">
            <a:avLst/>
          </a:prstGeom>
          <a:noFill/>
        </p:spPr>
        <p:txBody>
          <a:bodyPr wrap="square" rtlCol="0">
            <a:spAutoFit/>
          </a:bodyPr>
          <a:lstStyle/>
          <a:p>
            <a:pPr>
              <a:lnSpc>
                <a:spcPct val="90000"/>
              </a:lnSpc>
              <a:spcBef>
                <a:spcPct val="0"/>
              </a:spcBef>
              <a:defRPr/>
            </a:pPr>
            <a:r>
              <a:rPr lang="en-US" altLang="zh-TW" sz="6000" b="1">
                <a:gradFill>
                  <a:gsLst>
                    <a:gs pos="0">
                      <a:schemeClr val="bg1">
                        <a:alpha val="50000"/>
                      </a:schemeClr>
                    </a:gs>
                    <a:gs pos="100000">
                      <a:srgbClr val="CC66FF"/>
                    </a:gs>
                  </a:gsLst>
                  <a:lin ang="5400000" scaled="1"/>
                </a:gradFill>
                <a:latin typeface="Arial" panose="020B0604020202020204" pitchFamily="34" charset="0"/>
                <a:ea typeface="微軟正黑體" panose="020B0604030504040204" pitchFamily="34" charset="-120"/>
                <a:cs typeface="Arial" panose="020B0604020202020204" pitchFamily="34" charset="0"/>
              </a:rPr>
              <a:t>7</a:t>
            </a:r>
            <a:endParaRPr lang="zh-TW" altLang="en-US" sz="6000" b="1">
              <a:gradFill>
                <a:gsLst>
                  <a:gs pos="0">
                    <a:schemeClr val="bg1">
                      <a:alpha val="50000"/>
                    </a:schemeClr>
                  </a:gs>
                  <a:gs pos="100000">
                    <a:srgbClr val="CC66FF"/>
                  </a:gs>
                </a:gsLst>
                <a:lin ang="5400000" scaled="1"/>
              </a:gradFill>
              <a:latin typeface="Arial" panose="020B0604020202020204" pitchFamily="34" charset="0"/>
              <a:ea typeface="微軟正黑體" panose="020B0604030504040204" pitchFamily="34" charset="-120"/>
              <a:cs typeface="Arial" panose="020B0604020202020204" pitchFamily="34" charset="0"/>
            </a:endParaRPr>
          </a:p>
        </p:txBody>
      </p:sp>
      <p:pic>
        <p:nvPicPr>
          <p:cNvPr id="47" name="圖片 46" descr="一張含有 電腦 的圖片&#10;&#10;自動產生的描述">
            <a:extLst>
              <a:ext uri="{FF2B5EF4-FFF2-40B4-BE49-F238E27FC236}">
                <a16:creationId xmlns:a16="http://schemas.microsoft.com/office/drawing/2014/main" id="{EDEA96DA-E52F-4ADD-B060-4636C10BDB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28608" y="4024658"/>
            <a:ext cx="5667721" cy="3542955"/>
          </a:xfrm>
          <a:prstGeom prst="rect">
            <a:avLst/>
          </a:prstGeom>
          <a:effectLst>
            <a:outerShdw blurRad="50800" dist="38100" dir="5400000" algn="t" rotWithShape="0">
              <a:prstClr val="black">
                <a:alpha val="40000"/>
              </a:prstClr>
            </a:outerShdw>
          </a:effectLst>
        </p:spPr>
      </p:pic>
      <p:grpSp>
        <p:nvGrpSpPr>
          <p:cNvPr id="21" name="群組 20">
            <a:extLst>
              <a:ext uri="{FF2B5EF4-FFF2-40B4-BE49-F238E27FC236}">
                <a16:creationId xmlns:a16="http://schemas.microsoft.com/office/drawing/2014/main" id="{CC8B7CDE-4BAA-4F01-8236-4A4DAF426CED}"/>
              </a:ext>
            </a:extLst>
          </p:cNvPr>
          <p:cNvGrpSpPr/>
          <p:nvPr/>
        </p:nvGrpSpPr>
        <p:grpSpPr>
          <a:xfrm>
            <a:off x="549444" y="6171839"/>
            <a:ext cx="1799468" cy="544361"/>
            <a:chOff x="9335069" y="6146529"/>
            <a:chExt cx="1799468" cy="544361"/>
          </a:xfrm>
        </p:grpSpPr>
        <p:sp>
          <p:nvSpPr>
            <p:cNvPr id="23" name="矩形: 圓角 22">
              <a:extLst>
                <a:ext uri="{FF2B5EF4-FFF2-40B4-BE49-F238E27FC236}">
                  <a16:creationId xmlns:a16="http://schemas.microsoft.com/office/drawing/2014/main" id="{30286228-A57F-4EFF-AEF1-9EF17C1C2F6D}"/>
                </a:ext>
              </a:extLst>
            </p:cNvPr>
            <p:cNvSpPr/>
            <p:nvPr/>
          </p:nvSpPr>
          <p:spPr>
            <a:xfrm>
              <a:off x="9499099" y="6146529"/>
              <a:ext cx="1635438" cy="544361"/>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en-US" altLang="zh-TW" sz="1400">
                  <a:solidFill>
                    <a:schemeClr val="bg1"/>
                  </a:solidFill>
                  <a:latin typeface="Arial" panose="020B0604020202020204" pitchFamily="34" charset="0"/>
                  <a:cs typeface="Arial" panose="020B0604020202020204" pitchFamily="34" charset="0"/>
                </a:rPr>
                <a:t>Improved</a:t>
              </a:r>
              <a:r>
                <a:rPr lang="zh-TW" altLang="en-US" sz="1400">
                  <a:solidFill>
                    <a:schemeClr val="bg1"/>
                  </a:solidFill>
                  <a:latin typeface="Arial" panose="020B0604020202020204" pitchFamily="34" charset="0"/>
                  <a:cs typeface="Arial" panose="020B0604020202020204" pitchFamily="34" charset="0"/>
                </a:rPr>
                <a:t> </a:t>
              </a:r>
              <a:r>
                <a:rPr lang="en-US" altLang="zh-TW" sz="1400">
                  <a:solidFill>
                    <a:schemeClr val="bg1"/>
                  </a:solidFill>
                  <a:latin typeface="Arial" panose="020B0604020202020204" pitchFamily="34" charset="0"/>
                  <a:cs typeface="Arial" panose="020B0604020202020204" pitchFamily="34" charset="0"/>
                </a:rPr>
                <a:t>features</a:t>
              </a:r>
            </a:p>
          </p:txBody>
        </p:sp>
        <p:sp>
          <p:nvSpPr>
            <p:cNvPr id="30" name="矩形 29">
              <a:extLst>
                <a:ext uri="{FF2B5EF4-FFF2-40B4-BE49-F238E27FC236}">
                  <a16:creationId xmlns:a16="http://schemas.microsoft.com/office/drawing/2014/main" id="{F91E5A91-E333-40EB-BA6D-A0D0D9BC766B}"/>
                </a:ext>
              </a:extLst>
            </p:cNvPr>
            <p:cNvSpPr/>
            <p:nvPr/>
          </p:nvSpPr>
          <p:spPr>
            <a:xfrm>
              <a:off x="9335069" y="6350890"/>
              <a:ext cx="135638" cy="135638"/>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598001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1D584FD-1064-45C7-A62B-82900D160388}"/>
              </a:ext>
            </a:extLst>
          </p:cNvPr>
          <p:cNvSpPr>
            <a:spLocks noGrp="1"/>
          </p:cNvSpPr>
          <p:nvPr>
            <p:ph type="title"/>
          </p:nvPr>
        </p:nvSpPr>
        <p:spPr/>
        <p:txBody>
          <a:bodyPr>
            <a:normAutofit/>
          </a:bodyPr>
          <a:lstStyle/>
          <a:p>
            <a:r>
              <a:rPr lang="en-US" altLang="zh-TW" sz="4000" b="1"/>
              <a:t>Support PoE power scheduling management</a:t>
            </a:r>
            <a:endParaRPr lang="zh-TW" altLang="en-US" sz="4000" b="1"/>
          </a:p>
        </p:txBody>
      </p:sp>
      <p:sp>
        <p:nvSpPr>
          <p:cNvPr id="3" name="文字版面配置區 2">
            <a:extLst>
              <a:ext uri="{FF2B5EF4-FFF2-40B4-BE49-F238E27FC236}">
                <a16:creationId xmlns:a16="http://schemas.microsoft.com/office/drawing/2014/main" id="{672863DC-AA4B-40B3-86B7-BF9DA9464AC2}"/>
              </a:ext>
            </a:extLst>
          </p:cNvPr>
          <p:cNvSpPr>
            <a:spLocks noGrp="1"/>
          </p:cNvSpPr>
          <p:nvPr>
            <p:ph idx="1"/>
          </p:nvPr>
        </p:nvSpPr>
        <p:spPr>
          <a:xfrm>
            <a:off x="838200" y="1637414"/>
            <a:ext cx="10515600" cy="4539549"/>
          </a:xfrm>
        </p:spPr>
        <p:txBody>
          <a:bodyPr/>
          <a:lstStyle/>
          <a:p>
            <a:pPr marL="0" indent="0">
              <a:buClr>
                <a:srgbClr val="000000"/>
              </a:buClr>
              <a:buNone/>
              <a:defRPr/>
            </a:pPr>
            <a:r>
              <a:rPr lang="en-US" altLang="zh-TW">
                <a:solidFill>
                  <a:schemeClr val="bg1"/>
                </a:solidFill>
              </a:rPr>
              <a:t>With PoE scheduling function, it can supply power only on the specified working day and time to save energy and electricity, and to save extra power cost for you!</a:t>
            </a:r>
            <a:endParaRPr lang="zh-TW" altLang="en-US">
              <a:solidFill>
                <a:schemeClr val="bg1"/>
              </a:solidFill>
            </a:endParaRPr>
          </a:p>
        </p:txBody>
      </p:sp>
      <p:pic>
        <p:nvPicPr>
          <p:cNvPr id="5" name="圖片 4" descr="一張含有 螢幕擷取畫面 的圖片&#10;&#10;自動產生的描述">
            <a:extLst>
              <a:ext uri="{FF2B5EF4-FFF2-40B4-BE49-F238E27FC236}">
                <a16:creationId xmlns:a16="http://schemas.microsoft.com/office/drawing/2014/main" id="{C6C3A3E0-D845-4FCC-BD35-FF89749076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8309" y="2467349"/>
            <a:ext cx="9047803" cy="3862788"/>
          </a:xfrm>
          <a:prstGeom prst="roundRect">
            <a:avLst>
              <a:gd name="adj" fmla="val 4103"/>
            </a:avLst>
          </a:prstGeom>
          <a:solidFill>
            <a:srgbClr val="FFFFFF">
              <a:shade val="85000"/>
            </a:srgbClr>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9592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AD4B95-412B-48F4-AC16-5C51AB7B9CA5}"/>
              </a:ext>
            </a:extLst>
          </p:cNvPr>
          <p:cNvSpPr>
            <a:spLocks noGrp="1"/>
          </p:cNvSpPr>
          <p:nvPr>
            <p:ph type="title"/>
          </p:nvPr>
        </p:nvSpPr>
        <p:spPr>
          <a:xfrm>
            <a:off x="6661" y="1"/>
            <a:ext cx="12178675" cy="1286539"/>
          </a:xfrm>
        </p:spPr>
        <p:txBody>
          <a:bodyPr>
            <a:normAutofit/>
          </a:bodyPr>
          <a:lstStyle/>
          <a:p>
            <a:r>
              <a:rPr lang="en-US" altLang="zh-TW" sz="4000" b="1"/>
              <a:t>Support remote login management interface</a:t>
            </a:r>
            <a:endParaRPr lang="zh-TW" altLang="en-US" sz="4000" b="1"/>
          </a:p>
        </p:txBody>
      </p:sp>
      <p:sp>
        <p:nvSpPr>
          <p:cNvPr id="3" name="文字版面配置區 2">
            <a:extLst>
              <a:ext uri="{FF2B5EF4-FFF2-40B4-BE49-F238E27FC236}">
                <a16:creationId xmlns:a16="http://schemas.microsoft.com/office/drawing/2014/main" id="{8F37A48B-F080-44AB-AB45-972753BCB855}"/>
              </a:ext>
            </a:extLst>
          </p:cNvPr>
          <p:cNvSpPr>
            <a:spLocks noGrp="1"/>
          </p:cNvSpPr>
          <p:nvPr>
            <p:ph idx="1"/>
          </p:nvPr>
        </p:nvSpPr>
        <p:spPr>
          <a:xfrm>
            <a:off x="838200" y="1648047"/>
            <a:ext cx="10515600" cy="4528916"/>
          </a:xfrm>
        </p:spPr>
        <p:txBody>
          <a:bodyPr/>
          <a:lstStyle/>
          <a:p>
            <a:pPr marL="0" indent="0">
              <a:buNone/>
            </a:pPr>
            <a:r>
              <a:rPr lang="en-US" altLang="zh-TW"/>
              <a:t>Guardian supports the PoE remote management interface, allowing you to remotely log in and manage your PoE devices wherever you are, for real-time monitoring of your devices' power usage.</a:t>
            </a:r>
            <a:endParaRPr lang="zh-TW" altLang="en-US"/>
          </a:p>
        </p:txBody>
      </p:sp>
      <p:pic>
        <p:nvPicPr>
          <p:cNvPr id="10" name="圖片 9">
            <a:extLst>
              <a:ext uri="{FF2B5EF4-FFF2-40B4-BE49-F238E27FC236}">
                <a16:creationId xmlns:a16="http://schemas.microsoft.com/office/drawing/2014/main" id="{6EF79164-6DD0-4182-A499-3F655CF5461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58934" y="2767095"/>
            <a:ext cx="7450086" cy="3391494"/>
          </a:xfrm>
          <a:prstGeom prst="rect">
            <a:avLst/>
          </a:prstGeom>
        </p:spPr>
      </p:pic>
      <p:pic>
        <p:nvPicPr>
          <p:cNvPr id="12" name="圖片 11" descr="一張含有 監視器, 電子用品, 室內 的圖片&#10;&#10;自動產生的描述">
            <a:extLst>
              <a:ext uri="{FF2B5EF4-FFF2-40B4-BE49-F238E27FC236}">
                <a16:creationId xmlns:a16="http://schemas.microsoft.com/office/drawing/2014/main" id="{82F3783B-97D7-4542-835A-3EEF304764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4275" y="2489033"/>
            <a:ext cx="4904339" cy="3937802"/>
          </a:xfrm>
          <a:prstGeom prst="rect">
            <a:avLst/>
          </a:prstGeom>
          <a:effectLst>
            <a:innerShdw blurRad="114300">
              <a:prstClr val="black"/>
            </a:innerShdw>
          </a:effectLst>
        </p:spPr>
      </p:pic>
      <p:pic>
        <p:nvPicPr>
          <p:cNvPr id="13" name="圖片 12" descr="一張含有 座位 的圖片&#10;&#10;自動產生的描述">
            <a:extLst>
              <a:ext uri="{FF2B5EF4-FFF2-40B4-BE49-F238E27FC236}">
                <a16:creationId xmlns:a16="http://schemas.microsoft.com/office/drawing/2014/main" id="{357C6524-4606-42F8-8270-95EA51B15F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11816" y="4821414"/>
            <a:ext cx="1110664" cy="1110664"/>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861143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1AD5508-506F-4B1F-9BD9-D79043B95EC8}"/>
              </a:ext>
            </a:extLst>
          </p:cNvPr>
          <p:cNvSpPr>
            <a:spLocks noGrp="1"/>
          </p:cNvSpPr>
          <p:nvPr>
            <p:ph type="title"/>
          </p:nvPr>
        </p:nvSpPr>
        <p:spPr>
          <a:xfrm>
            <a:off x="6661" y="1"/>
            <a:ext cx="12178675" cy="1285253"/>
          </a:xfrm>
        </p:spPr>
        <p:txBody>
          <a:bodyPr/>
          <a:lstStyle/>
          <a:p>
            <a:r>
              <a:rPr lang="en-US" altLang="zh-TW" sz="4000" b="1"/>
              <a:t>Rich dashboard for data display</a:t>
            </a:r>
            <a:endParaRPr lang="zh-TW" altLang="en-US" sz="4000" b="1"/>
          </a:p>
        </p:txBody>
      </p:sp>
      <p:sp>
        <p:nvSpPr>
          <p:cNvPr id="3" name="文字版面配置區 2">
            <a:extLst>
              <a:ext uri="{FF2B5EF4-FFF2-40B4-BE49-F238E27FC236}">
                <a16:creationId xmlns:a16="http://schemas.microsoft.com/office/drawing/2014/main" id="{92374A0A-51BD-4BF7-8517-928CFD235B43}"/>
              </a:ext>
            </a:extLst>
          </p:cNvPr>
          <p:cNvSpPr>
            <a:spLocks noGrp="1"/>
          </p:cNvSpPr>
          <p:nvPr>
            <p:ph idx="1"/>
          </p:nvPr>
        </p:nvSpPr>
        <p:spPr>
          <a:xfrm>
            <a:off x="838200" y="1534022"/>
            <a:ext cx="10792326" cy="959655"/>
          </a:xfrm>
        </p:spPr>
        <p:txBody>
          <a:bodyPr vert="horz" lIns="91440" tIns="45720" rIns="91440" bIns="45720" rtlCol="0" anchor="t">
            <a:normAutofit/>
          </a:bodyPr>
          <a:lstStyle/>
          <a:p>
            <a:pPr marL="0" indent="0">
              <a:buNone/>
            </a:pPr>
            <a:r>
              <a:rPr lang="en-US" altLang="zh-TW"/>
              <a:t>Guardian provides rich graphical PoE data information, including real-time power consumption status, available wattage information, and various PoE operation status, so that enterprises can effectively grasp the power usage status of the equipment.</a:t>
            </a:r>
            <a:endParaRPr lang="zh-TW" altLang="en-US"/>
          </a:p>
        </p:txBody>
      </p:sp>
      <p:sp>
        <p:nvSpPr>
          <p:cNvPr id="6" name="矩形 5">
            <a:extLst>
              <a:ext uri="{FF2B5EF4-FFF2-40B4-BE49-F238E27FC236}">
                <a16:creationId xmlns:a16="http://schemas.microsoft.com/office/drawing/2014/main" id="{F815F7F2-F1B1-4204-8BD8-6A0FA44BCB00}"/>
              </a:ext>
            </a:extLst>
          </p:cNvPr>
          <p:cNvSpPr/>
          <p:nvPr/>
        </p:nvSpPr>
        <p:spPr>
          <a:xfrm>
            <a:off x="4010403" y="2793277"/>
            <a:ext cx="4661438" cy="515776"/>
          </a:xfrm>
          <a:prstGeom prst="rect">
            <a:avLst/>
          </a:prstGeom>
          <a:solidFill>
            <a:srgbClr val="CC66FF"/>
          </a:solidFill>
        </p:spPr>
        <p:txBody>
          <a:bodyPr vert="horz" lIns="91440" tIns="45720" rIns="91440" bIns="45720" rtlCol="0" anchor="ctr">
            <a:normAutofit/>
          </a:body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altLang="zh-TW" sz="2600" b="1" i="0" u="none" strike="noStrike" kern="1200" cap="none" spc="0" normalizeH="0" baseline="0" noProof="0">
                <a:ln>
                  <a:noFill/>
                </a:ln>
                <a:uLnTx/>
                <a:uFillTx/>
                <a:latin typeface="Arial"/>
                <a:ea typeface="微軟正黑體"/>
                <a:cs typeface="Arial"/>
              </a:rPr>
              <a:t>G</a:t>
            </a:r>
            <a:r>
              <a:rPr kumimoji="0" lang="zh-TW" altLang="en-US" sz="2600" b="1" i="0" u="none" strike="noStrike" kern="1200" cap="none" spc="0" normalizeH="0" baseline="0" noProof="0">
                <a:ln>
                  <a:noFill/>
                </a:ln>
                <a:uLnTx/>
                <a:uFillTx/>
                <a:latin typeface="Arial"/>
                <a:ea typeface="微軟正黑體"/>
                <a:cs typeface="Arial"/>
              </a:rPr>
              <a:t>raphical Disp</a:t>
            </a:r>
            <a:r>
              <a:rPr lang="zh-TW" altLang="en-US" sz="2600" b="1">
                <a:latin typeface="Arial"/>
                <a:ea typeface="微軟正黑體"/>
                <a:cs typeface="Arial"/>
              </a:rPr>
              <a:t>la</a:t>
            </a:r>
            <a:r>
              <a:rPr kumimoji="0" lang="zh-TW" altLang="en-US" sz="2600" b="1" i="0" u="none" strike="noStrike" kern="1200" cap="none" spc="0" normalizeH="0" baseline="0" noProof="0">
                <a:ln>
                  <a:noFill/>
                </a:ln>
                <a:uLnTx/>
                <a:uFillTx/>
                <a:latin typeface="Arial"/>
                <a:ea typeface="微軟正黑體"/>
                <a:cs typeface="Arial"/>
              </a:rPr>
              <a:t>y</a:t>
            </a:r>
          </a:p>
        </p:txBody>
      </p:sp>
      <p:grpSp>
        <p:nvGrpSpPr>
          <p:cNvPr id="24" name="群組 23">
            <a:extLst>
              <a:ext uri="{FF2B5EF4-FFF2-40B4-BE49-F238E27FC236}">
                <a16:creationId xmlns:a16="http://schemas.microsoft.com/office/drawing/2014/main" id="{D4A3EC23-B8F5-4F35-B7D0-AB75BCF5EFA7}"/>
              </a:ext>
            </a:extLst>
          </p:cNvPr>
          <p:cNvGrpSpPr/>
          <p:nvPr/>
        </p:nvGrpSpPr>
        <p:grpSpPr>
          <a:xfrm>
            <a:off x="572456" y="2509515"/>
            <a:ext cx="3437947" cy="1369667"/>
            <a:chOff x="6697359" y="1929115"/>
            <a:chExt cx="5908999" cy="2354127"/>
          </a:xfrm>
        </p:grpSpPr>
        <p:grpSp>
          <p:nvGrpSpPr>
            <p:cNvPr id="20" name="群組 19">
              <a:extLst>
                <a:ext uri="{FF2B5EF4-FFF2-40B4-BE49-F238E27FC236}">
                  <a16:creationId xmlns:a16="http://schemas.microsoft.com/office/drawing/2014/main" id="{2B8BA193-2BFA-4A4C-9F77-B4A600AB5B74}"/>
                </a:ext>
              </a:extLst>
            </p:cNvPr>
            <p:cNvGrpSpPr/>
            <p:nvPr/>
          </p:nvGrpSpPr>
          <p:grpSpPr>
            <a:xfrm>
              <a:off x="6697359" y="1929115"/>
              <a:ext cx="5908999" cy="2354127"/>
              <a:chOff x="834536" y="2453105"/>
              <a:chExt cx="6095653" cy="2428490"/>
            </a:xfrm>
          </p:grpSpPr>
          <p:sp>
            <p:nvSpPr>
              <p:cNvPr id="22" name="矩形: 圓角 21">
                <a:extLst>
                  <a:ext uri="{FF2B5EF4-FFF2-40B4-BE49-F238E27FC236}">
                    <a16:creationId xmlns:a16="http://schemas.microsoft.com/office/drawing/2014/main" id="{58E1B611-7BB5-4BEE-9C2C-62F660A9EDBB}"/>
                  </a:ext>
                </a:extLst>
              </p:cNvPr>
              <p:cNvSpPr/>
              <p:nvPr/>
            </p:nvSpPr>
            <p:spPr>
              <a:xfrm>
                <a:off x="834536" y="2767264"/>
                <a:ext cx="6095653" cy="2114331"/>
              </a:xfrm>
              <a:prstGeom prst="roundRect">
                <a:avLst>
                  <a:gd name="adj" fmla="val 458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3" name="圖片 22">
                <a:extLst>
                  <a:ext uri="{FF2B5EF4-FFF2-40B4-BE49-F238E27FC236}">
                    <a16:creationId xmlns:a16="http://schemas.microsoft.com/office/drawing/2014/main" id="{DE54EF74-A4A2-4297-BBA9-039C1F8C33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536" y="2453105"/>
                <a:ext cx="6095653" cy="561125"/>
              </a:xfrm>
              <a:prstGeom prst="rect">
                <a:avLst/>
              </a:prstGeom>
            </p:spPr>
          </p:pic>
        </p:grpSp>
        <p:pic>
          <p:nvPicPr>
            <p:cNvPr id="4" name="圖片 3">
              <a:extLst>
                <a:ext uri="{FF2B5EF4-FFF2-40B4-BE49-F238E27FC236}">
                  <a16:creationId xmlns:a16="http://schemas.microsoft.com/office/drawing/2014/main" id="{EE568F14-AA50-48EC-A465-C668C32925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5236" y="2480033"/>
              <a:ext cx="5634792" cy="1679601"/>
            </a:xfrm>
            <a:prstGeom prst="rect">
              <a:avLst/>
            </a:prstGeom>
          </p:spPr>
        </p:pic>
      </p:grpSp>
      <p:grpSp>
        <p:nvGrpSpPr>
          <p:cNvPr id="36" name="群組 35">
            <a:extLst>
              <a:ext uri="{FF2B5EF4-FFF2-40B4-BE49-F238E27FC236}">
                <a16:creationId xmlns:a16="http://schemas.microsoft.com/office/drawing/2014/main" id="{8D6674AB-F19A-40CE-8978-90621F39519C}"/>
              </a:ext>
            </a:extLst>
          </p:cNvPr>
          <p:cNvGrpSpPr/>
          <p:nvPr/>
        </p:nvGrpSpPr>
        <p:grpSpPr>
          <a:xfrm>
            <a:off x="8672309" y="2534619"/>
            <a:ext cx="3159372" cy="1192481"/>
            <a:chOff x="8202556" y="3561968"/>
            <a:chExt cx="3437947" cy="1297627"/>
          </a:xfrm>
        </p:grpSpPr>
        <p:grpSp>
          <p:nvGrpSpPr>
            <p:cNvPr id="32" name="群組 31">
              <a:extLst>
                <a:ext uri="{FF2B5EF4-FFF2-40B4-BE49-F238E27FC236}">
                  <a16:creationId xmlns:a16="http://schemas.microsoft.com/office/drawing/2014/main" id="{C7331546-C509-42B6-B3DF-A6C7C4B3506F}"/>
                </a:ext>
              </a:extLst>
            </p:cNvPr>
            <p:cNvGrpSpPr/>
            <p:nvPr/>
          </p:nvGrpSpPr>
          <p:grpSpPr>
            <a:xfrm>
              <a:off x="8202556" y="3561968"/>
              <a:ext cx="3437947" cy="1297627"/>
              <a:chOff x="834536" y="2453105"/>
              <a:chExt cx="6095653" cy="2300760"/>
            </a:xfrm>
          </p:grpSpPr>
          <p:sp>
            <p:nvSpPr>
              <p:cNvPr id="34" name="矩形: 圓角 33">
                <a:extLst>
                  <a:ext uri="{FF2B5EF4-FFF2-40B4-BE49-F238E27FC236}">
                    <a16:creationId xmlns:a16="http://schemas.microsoft.com/office/drawing/2014/main" id="{3A5066B4-02D3-4846-B4F0-4541301F5210}"/>
                  </a:ext>
                </a:extLst>
              </p:cNvPr>
              <p:cNvSpPr/>
              <p:nvPr/>
            </p:nvSpPr>
            <p:spPr>
              <a:xfrm>
                <a:off x="834536" y="2767267"/>
                <a:ext cx="6095653" cy="1986598"/>
              </a:xfrm>
              <a:prstGeom prst="roundRect">
                <a:avLst>
                  <a:gd name="adj" fmla="val 458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35" name="圖片 34">
                <a:extLst>
                  <a:ext uri="{FF2B5EF4-FFF2-40B4-BE49-F238E27FC236}">
                    <a16:creationId xmlns:a16="http://schemas.microsoft.com/office/drawing/2014/main" id="{F382D2D6-A0FB-4AAC-9489-BF60387B73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4536" y="2453105"/>
                <a:ext cx="6095653" cy="561125"/>
              </a:xfrm>
              <a:prstGeom prst="rect">
                <a:avLst/>
              </a:prstGeom>
            </p:spPr>
          </p:pic>
        </p:grpSp>
        <p:pic>
          <p:nvPicPr>
            <p:cNvPr id="5" name="圖片 4">
              <a:extLst>
                <a:ext uri="{FF2B5EF4-FFF2-40B4-BE49-F238E27FC236}">
                  <a16:creationId xmlns:a16="http://schemas.microsoft.com/office/drawing/2014/main" id="{7F572261-0A62-452F-ADBF-F2F461A248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87189" y="3878442"/>
              <a:ext cx="3268172" cy="917456"/>
            </a:xfrm>
            <a:prstGeom prst="rect">
              <a:avLst/>
            </a:prstGeom>
          </p:spPr>
        </p:pic>
      </p:grpSp>
      <p:grpSp>
        <p:nvGrpSpPr>
          <p:cNvPr id="42" name="群組 41">
            <a:extLst>
              <a:ext uri="{FF2B5EF4-FFF2-40B4-BE49-F238E27FC236}">
                <a16:creationId xmlns:a16="http://schemas.microsoft.com/office/drawing/2014/main" id="{DE5A3964-4721-43B4-809E-AB5753AE706D}"/>
              </a:ext>
            </a:extLst>
          </p:cNvPr>
          <p:cNvGrpSpPr/>
          <p:nvPr/>
        </p:nvGrpSpPr>
        <p:grpSpPr>
          <a:xfrm>
            <a:off x="7684829" y="3231801"/>
            <a:ext cx="3437947" cy="2029343"/>
            <a:chOff x="8001890" y="3354699"/>
            <a:chExt cx="3437947" cy="2029343"/>
          </a:xfrm>
        </p:grpSpPr>
        <p:grpSp>
          <p:nvGrpSpPr>
            <p:cNvPr id="38" name="群組 37">
              <a:extLst>
                <a:ext uri="{FF2B5EF4-FFF2-40B4-BE49-F238E27FC236}">
                  <a16:creationId xmlns:a16="http://schemas.microsoft.com/office/drawing/2014/main" id="{0A52468E-D8AB-47DA-A2C5-13FBE92F2B72}"/>
                </a:ext>
              </a:extLst>
            </p:cNvPr>
            <p:cNvGrpSpPr/>
            <p:nvPr/>
          </p:nvGrpSpPr>
          <p:grpSpPr>
            <a:xfrm>
              <a:off x="8001890" y="3354699"/>
              <a:ext cx="3437947" cy="2029343"/>
              <a:chOff x="834536" y="2453105"/>
              <a:chExt cx="6095653" cy="3598131"/>
            </a:xfrm>
          </p:grpSpPr>
          <p:sp>
            <p:nvSpPr>
              <p:cNvPr id="40" name="矩形: 圓角 39">
                <a:extLst>
                  <a:ext uri="{FF2B5EF4-FFF2-40B4-BE49-F238E27FC236}">
                    <a16:creationId xmlns:a16="http://schemas.microsoft.com/office/drawing/2014/main" id="{8B268366-3B94-4802-80BC-69A114D59721}"/>
                  </a:ext>
                </a:extLst>
              </p:cNvPr>
              <p:cNvSpPr/>
              <p:nvPr/>
            </p:nvSpPr>
            <p:spPr>
              <a:xfrm>
                <a:off x="834536" y="2767267"/>
                <a:ext cx="6095653" cy="3283969"/>
              </a:xfrm>
              <a:prstGeom prst="roundRect">
                <a:avLst>
                  <a:gd name="adj" fmla="val 458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41" name="圖片 40">
                <a:extLst>
                  <a:ext uri="{FF2B5EF4-FFF2-40B4-BE49-F238E27FC236}">
                    <a16:creationId xmlns:a16="http://schemas.microsoft.com/office/drawing/2014/main" id="{674EC61F-1C3A-4DD5-9DEC-5E2A796294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536" y="2453105"/>
                <a:ext cx="6095653" cy="561125"/>
              </a:xfrm>
              <a:prstGeom prst="rect">
                <a:avLst/>
              </a:prstGeom>
            </p:spPr>
          </p:pic>
        </p:grpSp>
        <p:pic>
          <p:nvPicPr>
            <p:cNvPr id="10" name="圖片 9" descr="一張含有 螢幕擷取畫面 的圖片&#10;&#10;自動產生的描述">
              <a:extLst>
                <a:ext uri="{FF2B5EF4-FFF2-40B4-BE49-F238E27FC236}">
                  <a16:creationId xmlns:a16="http://schemas.microsoft.com/office/drawing/2014/main" id="{528B32BB-C144-4BE1-B74A-8E7C75C7CB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70362" y="3671173"/>
              <a:ext cx="3284881" cy="1630982"/>
            </a:xfrm>
            <a:prstGeom prst="rect">
              <a:avLst/>
            </a:prstGeom>
          </p:spPr>
        </p:pic>
      </p:grpSp>
      <p:grpSp>
        <p:nvGrpSpPr>
          <p:cNvPr id="30" name="群組 29">
            <a:extLst>
              <a:ext uri="{FF2B5EF4-FFF2-40B4-BE49-F238E27FC236}">
                <a16:creationId xmlns:a16="http://schemas.microsoft.com/office/drawing/2014/main" id="{C78F83CB-3CD4-4D9F-82F1-319BE42783A8}"/>
              </a:ext>
            </a:extLst>
          </p:cNvPr>
          <p:cNvGrpSpPr/>
          <p:nvPr/>
        </p:nvGrpSpPr>
        <p:grpSpPr>
          <a:xfrm>
            <a:off x="1844136" y="3246463"/>
            <a:ext cx="2488007" cy="2593233"/>
            <a:chOff x="1509761" y="2804614"/>
            <a:chExt cx="5908999" cy="6158911"/>
          </a:xfrm>
        </p:grpSpPr>
        <p:grpSp>
          <p:nvGrpSpPr>
            <p:cNvPr id="26" name="群組 25">
              <a:extLst>
                <a:ext uri="{FF2B5EF4-FFF2-40B4-BE49-F238E27FC236}">
                  <a16:creationId xmlns:a16="http://schemas.microsoft.com/office/drawing/2014/main" id="{495BB7A3-8C5D-4072-8F9E-BBCCF5C90885}"/>
                </a:ext>
              </a:extLst>
            </p:cNvPr>
            <p:cNvGrpSpPr/>
            <p:nvPr/>
          </p:nvGrpSpPr>
          <p:grpSpPr>
            <a:xfrm>
              <a:off x="1509761" y="2804614"/>
              <a:ext cx="5908999" cy="6158911"/>
              <a:chOff x="834536" y="2453105"/>
              <a:chExt cx="6095653" cy="6353460"/>
            </a:xfrm>
          </p:grpSpPr>
          <p:sp>
            <p:nvSpPr>
              <p:cNvPr id="28" name="矩形: 圓角 27">
                <a:extLst>
                  <a:ext uri="{FF2B5EF4-FFF2-40B4-BE49-F238E27FC236}">
                    <a16:creationId xmlns:a16="http://schemas.microsoft.com/office/drawing/2014/main" id="{3E9ABD5B-393F-48D8-B7F0-466AC726BB87}"/>
                  </a:ext>
                </a:extLst>
              </p:cNvPr>
              <p:cNvSpPr/>
              <p:nvPr/>
            </p:nvSpPr>
            <p:spPr>
              <a:xfrm>
                <a:off x="834536" y="2570244"/>
                <a:ext cx="6095653" cy="6236321"/>
              </a:xfrm>
              <a:prstGeom prst="roundRect">
                <a:avLst>
                  <a:gd name="adj" fmla="val 4794"/>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9" name="圖片 28">
                <a:extLst>
                  <a:ext uri="{FF2B5EF4-FFF2-40B4-BE49-F238E27FC236}">
                    <a16:creationId xmlns:a16="http://schemas.microsoft.com/office/drawing/2014/main" id="{7E3AA388-3AE8-4061-AD8C-9E05E8B09E4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536" y="2453105"/>
                <a:ext cx="6095653" cy="561125"/>
              </a:xfrm>
              <a:prstGeom prst="rect">
                <a:avLst/>
              </a:prstGeom>
            </p:spPr>
          </p:pic>
        </p:grpSp>
        <p:pic>
          <p:nvPicPr>
            <p:cNvPr id="15" name="圖片 14" descr="一張含有 螢幕擷取畫面 的圖片&#10;&#10;自動產生的描述">
              <a:extLst>
                <a:ext uri="{FF2B5EF4-FFF2-40B4-BE49-F238E27FC236}">
                  <a16:creationId xmlns:a16="http://schemas.microsoft.com/office/drawing/2014/main" id="{C290FCDF-789E-4F5D-8994-CE6AE88BC1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49906" y="3354792"/>
              <a:ext cx="5640746" cy="5451369"/>
            </a:xfrm>
            <a:prstGeom prst="rect">
              <a:avLst/>
            </a:prstGeom>
          </p:spPr>
        </p:pic>
      </p:grpSp>
      <p:grpSp>
        <p:nvGrpSpPr>
          <p:cNvPr id="14" name="群組 13">
            <a:extLst>
              <a:ext uri="{FF2B5EF4-FFF2-40B4-BE49-F238E27FC236}">
                <a16:creationId xmlns:a16="http://schemas.microsoft.com/office/drawing/2014/main" id="{206435A2-5806-4BFA-A893-1C0105F0B8F0}"/>
              </a:ext>
            </a:extLst>
          </p:cNvPr>
          <p:cNvGrpSpPr/>
          <p:nvPr/>
        </p:nvGrpSpPr>
        <p:grpSpPr>
          <a:xfrm>
            <a:off x="3674215" y="3730054"/>
            <a:ext cx="5333814" cy="3127945"/>
            <a:chOff x="3048347" y="2948097"/>
            <a:chExt cx="5908999" cy="3465255"/>
          </a:xfrm>
        </p:grpSpPr>
        <p:grpSp>
          <p:nvGrpSpPr>
            <p:cNvPr id="13" name="群組 12">
              <a:extLst>
                <a:ext uri="{FF2B5EF4-FFF2-40B4-BE49-F238E27FC236}">
                  <a16:creationId xmlns:a16="http://schemas.microsoft.com/office/drawing/2014/main" id="{6B5F193C-A440-4FF5-B367-6395B4C4F343}"/>
                </a:ext>
              </a:extLst>
            </p:cNvPr>
            <p:cNvGrpSpPr/>
            <p:nvPr/>
          </p:nvGrpSpPr>
          <p:grpSpPr>
            <a:xfrm>
              <a:off x="3048347" y="2948097"/>
              <a:ext cx="5908999" cy="3465255"/>
              <a:chOff x="834536" y="2453105"/>
              <a:chExt cx="6095653" cy="3574716"/>
            </a:xfrm>
          </p:grpSpPr>
          <p:sp>
            <p:nvSpPr>
              <p:cNvPr id="11" name="矩形: 圓角 10">
                <a:extLst>
                  <a:ext uri="{FF2B5EF4-FFF2-40B4-BE49-F238E27FC236}">
                    <a16:creationId xmlns:a16="http://schemas.microsoft.com/office/drawing/2014/main" id="{30AF88A7-30F9-4691-9D9B-93AB6A6441F7}"/>
                  </a:ext>
                </a:extLst>
              </p:cNvPr>
              <p:cNvSpPr/>
              <p:nvPr/>
            </p:nvSpPr>
            <p:spPr>
              <a:xfrm>
                <a:off x="834536" y="2767264"/>
                <a:ext cx="6095653" cy="3260557"/>
              </a:xfrm>
              <a:prstGeom prst="roundRect">
                <a:avLst>
                  <a:gd name="adj" fmla="val 458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9" name="圖片 8">
                <a:extLst>
                  <a:ext uri="{FF2B5EF4-FFF2-40B4-BE49-F238E27FC236}">
                    <a16:creationId xmlns:a16="http://schemas.microsoft.com/office/drawing/2014/main" id="{BC7E7285-3A07-4A64-AD63-7FB06B7C851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4536" y="2453105"/>
                <a:ext cx="6095653" cy="561125"/>
              </a:xfrm>
              <a:prstGeom prst="rect">
                <a:avLst/>
              </a:prstGeom>
            </p:spPr>
          </p:pic>
        </p:grpSp>
        <p:pic>
          <p:nvPicPr>
            <p:cNvPr id="12" name="圖片 11" descr="一張含有 螢幕擷取畫面, 黑色, 天空 的圖片&#10;&#10;自動產生的描述">
              <a:extLst>
                <a:ext uri="{FF2B5EF4-FFF2-40B4-BE49-F238E27FC236}">
                  <a16:creationId xmlns:a16="http://schemas.microsoft.com/office/drawing/2014/main" id="{8883B36A-1EB4-42CD-A424-EDCE3AEFB40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86710" y="3499555"/>
              <a:ext cx="5640746" cy="2778278"/>
            </a:xfrm>
            <a:prstGeom prst="rect">
              <a:avLst/>
            </a:prstGeom>
          </p:spPr>
        </p:pic>
      </p:grpSp>
    </p:spTree>
    <p:extLst>
      <p:ext uri="{BB962C8B-B14F-4D97-AF65-F5344CB8AC3E}">
        <p14:creationId xmlns:p14="http://schemas.microsoft.com/office/powerpoint/2010/main" val="2038007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D14806CA-09B7-4077-9BDA-65C39AF68323}"/>
              </a:ext>
            </a:extLst>
          </p:cNvPr>
          <p:cNvSpPr>
            <a:spLocks noGrp="1"/>
          </p:cNvSpPr>
          <p:nvPr>
            <p:ph type="ctrTitle"/>
          </p:nvPr>
        </p:nvSpPr>
        <p:spPr>
          <a:xfrm>
            <a:off x="1849872" y="2871537"/>
            <a:ext cx="8492256" cy="741530"/>
          </a:xfrm>
        </p:spPr>
        <p:txBody>
          <a:bodyPr>
            <a:normAutofit/>
          </a:bodyPr>
          <a:lstStyle/>
          <a:p>
            <a:pPr lvl="1" algn="ctr" defTabSz="457200" rtl="0">
              <a:lnSpc>
                <a:spcPct val="90000"/>
              </a:lnSpc>
              <a:spcBef>
                <a:spcPct val="0"/>
              </a:spcBef>
              <a:defRPr/>
            </a:pPr>
            <a:r>
              <a:rPr lang="en-US" altLang="zh-TW" sz="4000" b="1" kern="1200">
                <a:solidFill>
                  <a:schemeClr val="bg1"/>
                </a:solidFill>
                <a:latin typeface="Arial" panose="020B0604020202020204" pitchFamily="34" charset="0"/>
                <a:ea typeface="微軟正黑體" panose="020B0604030504040204" pitchFamily="34" charset="-120"/>
                <a:cs typeface="Arial" panose="020B0604020202020204" pitchFamily="34" charset="0"/>
              </a:rPr>
              <a:t>L2 Network Management</a:t>
            </a:r>
            <a:endParaRPr lang="zh-TW" altLang="zh-TW" sz="4000" b="1" kern="1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649396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8A62CC0-64FF-4C0B-9D37-F4AB8C8B3682}"/>
              </a:ext>
            </a:extLst>
          </p:cNvPr>
          <p:cNvSpPr>
            <a:spLocks noGrp="1"/>
          </p:cNvSpPr>
          <p:nvPr>
            <p:ph type="title"/>
          </p:nvPr>
        </p:nvSpPr>
        <p:spPr>
          <a:xfrm>
            <a:off x="6661" y="1"/>
            <a:ext cx="12178675" cy="1299410"/>
          </a:xfrm>
        </p:spPr>
        <p:txBody>
          <a:bodyPr>
            <a:normAutofit/>
          </a:bodyPr>
          <a:lstStyle/>
          <a:p>
            <a:r>
              <a:rPr lang="en-US" altLang="zh-TW" sz="4000" b="1" err="1"/>
              <a:t>QuNetSwitch's</a:t>
            </a:r>
            <a:r>
              <a:rPr lang="en-US" altLang="zh-TW" sz="4000" b="1"/>
              <a:t> friendly and intuitive graphical management interface</a:t>
            </a:r>
            <a:endParaRPr lang="zh-TW" altLang="en-US" sz="4000" b="1"/>
          </a:p>
        </p:txBody>
      </p:sp>
      <p:sp>
        <p:nvSpPr>
          <p:cNvPr id="9" name="文字方塊 8">
            <a:extLst>
              <a:ext uri="{FF2B5EF4-FFF2-40B4-BE49-F238E27FC236}">
                <a16:creationId xmlns:a16="http://schemas.microsoft.com/office/drawing/2014/main" id="{302D3936-3891-4EAD-A0D1-E9810989769C}"/>
              </a:ext>
            </a:extLst>
          </p:cNvPr>
          <p:cNvSpPr txBox="1"/>
          <p:nvPr/>
        </p:nvSpPr>
        <p:spPr>
          <a:xfrm>
            <a:off x="838200" y="1562376"/>
            <a:ext cx="10575475" cy="923330"/>
          </a:xfrm>
          <a:prstGeom prst="rect">
            <a:avLst/>
          </a:prstGeom>
          <a:noFill/>
        </p:spPr>
        <p:txBody>
          <a:bodyPr wrap="square" rtlCol="0" anchor="t">
            <a:spAutoFit/>
          </a:bodyPr>
          <a:lstStyle/>
          <a:p>
            <a:pPr marL="0" marR="0" lvl="0" indent="0" algn="l" defTabSz="914400" rtl="0" eaLnBrk="1" fontAlgn="auto" latinLnBrk="0" hangingPunct="1">
              <a:lnSpc>
                <a:spcPct val="90000"/>
              </a:lnSpc>
              <a:spcBef>
                <a:spcPts val="1000"/>
              </a:spcBef>
              <a:spcAft>
                <a:spcPts val="0"/>
              </a:spcAft>
              <a:buClr>
                <a:srgbClr val="000000"/>
              </a:buClr>
              <a:buSzTx/>
              <a:buFontTx/>
              <a:buNone/>
              <a:tabLst/>
              <a:defRPr/>
            </a:pPr>
            <a:r>
              <a:rPr kumimoji="0" lang="en-US" altLang="zh-TW" sz="2000" b="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Guardian provides an intuitive and friendly web management interface that allows users to easily perform device monitoring, configuration, firmware updates, and advanced network management functions.</a:t>
            </a:r>
            <a:endParaRPr kumimoji="0" lang="zh-TW" altLang="en-US" sz="2000" b="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10" name="圖片 9" descr="一張含有 螢幕擷取畫面, 黑色, 天空 的圖片&#10;&#10;自動產生的描述">
            <a:extLst>
              <a:ext uri="{FF2B5EF4-FFF2-40B4-BE49-F238E27FC236}">
                <a16:creationId xmlns:a16="http://schemas.microsoft.com/office/drawing/2014/main" id="{2250AA44-3E18-4F2A-84DC-F84B2216DC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6232" y="2652090"/>
            <a:ext cx="7092067" cy="3504732"/>
          </a:xfrm>
          <a:prstGeom prst="roundRect">
            <a:avLst>
              <a:gd name="adj" fmla="val 6392"/>
            </a:avLst>
          </a:prstGeom>
          <a:solidFill>
            <a:srgbClr val="FFFFFF">
              <a:shade val="85000"/>
            </a:srgbClr>
          </a:solidFill>
          <a:ln>
            <a:noFill/>
          </a:ln>
          <a:effectLst>
            <a:reflection blurRad="12700" stA="38000" endPos="28000" dist="5000" dir="5400000" sy="-100000" algn="bl" rotWithShape="0"/>
          </a:effectLst>
        </p:spPr>
      </p:pic>
      <p:pic>
        <p:nvPicPr>
          <p:cNvPr id="7" name="圖片 6" descr="一張含有 天空 的圖片&#10;&#10;自動產生的描述">
            <a:extLst>
              <a:ext uri="{FF2B5EF4-FFF2-40B4-BE49-F238E27FC236}">
                <a16:creationId xmlns:a16="http://schemas.microsoft.com/office/drawing/2014/main" id="{56DF29AD-223A-4841-824F-A625755F57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7426" y="4552880"/>
            <a:ext cx="1237852" cy="1237852"/>
          </a:xfrm>
          <a:prstGeom prst="rect">
            <a:avLst/>
          </a:prstGeom>
          <a:effectLst>
            <a:outerShdw blurRad="63500" sx="102000" sy="102000" algn="ctr" rotWithShape="0">
              <a:prstClr val="black">
                <a:alpha val="40000"/>
              </a:prstClr>
            </a:outerShdw>
          </a:effectLst>
        </p:spPr>
      </p:pic>
      <p:pic>
        <p:nvPicPr>
          <p:cNvPr id="8" name="圖片 7" descr="一張含有 螢幕擷取畫面 的圖片&#10;&#10;自動產生的描述">
            <a:extLst>
              <a:ext uri="{FF2B5EF4-FFF2-40B4-BE49-F238E27FC236}">
                <a16:creationId xmlns:a16="http://schemas.microsoft.com/office/drawing/2014/main" id="{BDE312E2-81C2-412B-9B05-18122C8EBC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9880" y="4348389"/>
            <a:ext cx="3784546" cy="1894470"/>
          </a:xfrm>
          <a:prstGeom prst="roundRect">
            <a:avLst>
              <a:gd name="adj" fmla="val 6392"/>
            </a:avLst>
          </a:prstGeom>
          <a:solidFill>
            <a:srgbClr val="FFFFFF">
              <a:shade val="85000"/>
            </a:srgbClr>
          </a:solidFill>
          <a:ln>
            <a:noFill/>
          </a:ln>
          <a:effectLst>
            <a:outerShdw blurRad="50800" dist="38100" dir="13500000" algn="br" rotWithShape="0">
              <a:prstClr val="black">
                <a:alpha val="40000"/>
              </a:prstClr>
            </a:outerShdw>
            <a:reflection blurRad="12700" stA="38000" endPos="28000" dist="5000" dir="5400000" sy="-100000" algn="bl" rotWithShape="0"/>
          </a:effectLst>
        </p:spPr>
      </p:pic>
    </p:spTree>
    <p:extLst>
      <p:ext uri="{BB962C8B-B14F-4D97-AF65-F5344CB8AC3E}">
        <p14:creationId xmlns:p14="http://schemas.microsoft.com/office/powerpoint/2010/main" val="3806338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 name="群組 153">
            <a:extLst>
              <a:ext uri="{FF2B5EF4-FFF2-40B4-BE49-F238E27FC236}">
                <a16:creationId xmlns:a16="http://schemas.microsoft.com/office/drawing/2014/main" id="{FE516060-B932-44CE-9040-9D6C3A433C6C}"/>
              </a:ext>
            </a:extLst>
          </p:cNvPr>
          <p:cNvGrpSpPr/>
          <p:nvPr/>
        </p:nvGrpSpPr>
        <p:grpSpPr>
          <a:xfrm>
            <a:off x="6241528" y="1514768"/>
            <a:ext cx="5207406" cy="4903477"/>
            <a:chOff x="466682" y="1514768"/>
            <a:chExt cx="5473516" cy="4903477"/>
          </a:xfrm>
        </p:grpSpPr>
        <p:sp>
          <p:nvSpPr>
            <p:cNvPr id="155" name="矩形: 剪去單一角落 154">
              <a:extLst>
                <a:ext uri="{FF2B5EF4-FFF2-40B4-BE49-F238E27FC236}">
                  <a16:creationId xmlns:a16="http://schemas.microsoft.com/office/drawing/2014/main" id="{3134C709-5B3F-4757-82B6-2D793D530E12}"/>
                </a:ext>
              </a:extLst>
            </p:cNvPr>
            <p:cNvSpPr/>
            <p:nvPr/>
          </p:nvSpPr>
          <p:spPr>
            <a:xfrm flipH="1">
              <a:off x="466683" y="1635401"/>
              <a:ext cx="5463242" cy="4782844"/>
            </a:xfrm>
            <a:prstGeom prst="snip1Rect">
              <a:avLst>
                <a:gd name="adj" fmla="val 0"/>
              </a:avLst>
            </a:prstGeom>
            <a:gradFill>
              <a:gsLst>
                <a:gs pos="0">
                  <a:schemeClr val="tx1"/>
                </a:gs>
                <a:gs pos="85000">
                  <a:schemeClr val="tx1">
                    <a:alpha val="0"/>
                  </a:schemeClr>
                </a:gs>
              </a:gsLst>
              <a:lin ang="5400000" scaled="1"/>
            </a:gradFill>
            <a:ln w="28575">
              <a:gradFill>
                <a:gsLst>
                  <a:gs pos="0">
                    <a:srgbClr val="CC66FF"/>
                  </a:gs>
                  <a:gs pos="100000">
                    <a:srgbClr val="CC66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6" name="矩形: 剪去對角角落 121">
              <a:extLst>
                <a:ext uri="{FF2B5EF4-FFF2-40B4-BE49-F238E27FC236}">
                  <a16:creationId xmlns:a16="http://schemas.microsoft.com/office/drawing/2014/main" id="{5C05433E-602C-4D1E-820B-06576F407313}"/>
                </a:ext>
              </a:extLst>
            </p:cNvPr>
            <p:cNvSpPr/>
            <p:nvPr/>
          </p:nvSpPr>
          <p:spPr>
            <a:xfrm flipH="1">
              <a:off x="466682" y="1514768"/>
              <a:ext cx="5473516" cy="120633"/>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60" name="群組 159">
            <a:extLst>
              <a:ext uri="{FF2B5EF4-FFF2-40B4-BE49-F238E27FC236}">
                <a16:creationId xmlns:a16="http://schemas.microsoft.com/office/drawing/2014/main" id="{D14431AF-E2E0-4314-9D99-904CAF3AAF50}"/>
              </a:ext>
            </a:extLst>
          </p:cNvPr>
          <p:cNvGrpSpPr/>
          <p:nvPr/>
        </p:nvGrpSpPr>
        <p:grpSpPr>
          <a:xfrm>
            <a:off x="6241528" y="3945063"/>
            <a:ext cx="5473516" cy="2912937"/>
            <a:chOff x="466683" y="1522252"/>
            <a:chExt cx="5473516" cy="4895993"/>
          </a:xfrm>
        </p:grpSpPr>
        <p:sp>
          <p:nvSpPr>
            <p:cNvPr id="161" name="矩形: 剪去單一角落 160">
              <a:extLst>
                <a:ext uri="{FF2B5EF4-FFF2-40B4-BE49-F238E27FC236}">
                  <a16:creationId xmlns:a16="http://schemas.microsoft.com/office/drawing/2014/main" id="{1D52C47D-0C7A-4624-93C0-A2797A1E94EB}"/>
                </a:ext>
              </a:extLst>
            </p:cNvPr>
            <p:cNvSpPr/>
            <p:nvPr/>
          </p:nvSpPr>
          <p:spPr>
            <a:xfrm flipH="1">
              <a:off x="466683" y="1635401"/>
              <a:ext cx="5463242" cy="4782844"/>
            </a:xfrm>
            <a:prstGeom prst="snip1Rect">
              <a:avLst>
                <a:gd name="adj" fmla="val 0"/>
              </a:avLst>
            </a:prstGeom>
            <a:gradFill>
              <a:gsLst>
                <a:gs pos="30000">
                  <a:schemeClr val="tx1"/>
                </a:gs>
                <a:gs pos="100000">
                  <a:schemeClr val="tx1">
                    <a:alpha val="0"/>
                  </a:schemeClr>
                </a:gs>
              </a:gsLst>
              <a:lin ang="5400000" scaled="1"/>
            </a:gradFill>
            <a:ln w="28575">
              <a:gradFill>
                <a:gsLst>
                  <a:gs pos="0">
                    <a:srgbClr val="CC66FF"/>
                  </a:gs>
                  <a:gs pos="100000">
                    <a:srgbClr val="CC66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2" name="矩形: 剪去對角角落 121">
              <a:extLst>
                <a:ext uri="{FF2B5EF4-FFF2-40B4-BE49-F238E27FC236}">
                  <a16:creationId xmlns:a16="http://schemas.microsoft.com/office/drawing/2014/main" id="{EB9A01D9-D699-4DE1-83DA-E5F9596673C1}"/>
                </a:ext>
              </a:extLst>
            </p:cNvPr>
            <p:cNvSpPr/>
            <p:nvPr/>
          </p:nvSpPr>
          <p:spPr>
            <a:xfrm flipH="1">
              <a:off x="466683" y="1522252"/>
              <a:ext cx="5473516" cy="113149"/>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 name="群組 4">
            <a:extLst>
              <a:ext uri="{FF2B5EF4-FFF2-40B4-BE49-F238E27FC236}">
                <a16:creationId xmlns:a16="http://schemas.microsoft.com/office/drawing/2014/main" id="{ECE3564D-6CC6-4FD0-9407-2E6528665821}"/>
              </a:ext>
            </a:extLst>
          </p:cNvPr>
          <p:cNvGrpSpPr/>
          <p:nvPr/>
        </p:nvGrpSpPr>
        <p:grpSpPr>
          <a:xfrm>
            <a:off x="752840" y="1522252"/>
            <a:ext cx="5187358" cy="4895993"/>
            <a:chOff x="466683" y="1522252"/>
            <a:chExt cx="5473516" cy="4895993"/>
          </a:xfrm>
        </p:grpSpPr>
        <p:sp>
          <p:nvSpPr>
            <p:cNvPr id="94" name="矩形: 剪去單一角落 93">
              <a:extLst>
                <a:ext uri="{FF2B5EF4-FFF2-40B4-BE49-F238E27FC236}">
                  <a16:creationId xmlns:a16="http://schemas.microsoft.com/office/drawing/2014/main" id="{126565EB-750B-4D4A-841D-977157EF8B22}"/>
                </a:ext>
              </a:extLst>
            </p:cNvPr>
            <p:cNvSpPr/>
            <p:nvPr/>
          </p:nvSpPr>
          <p:spPr>
            <a:xfrm flipH="1">
              <a:off x="466683" y="1635401"/>
              <a:ext cx="5463242" cy="4782844"/>
            </a:xfrm>
            <a:prstGeom prst="snip1Rect">
              <a:avLst>
                <a:gd name="adj" fmla="val 0"/>
              </a:avLst>
            </a:prstGeom>
            <a:gradFill>
              <a:gsLst>
                <a:gs pos="0">
                  <a:schemeClr val="tx1"/>
                </a:gs>
                <a:gs pos="85000">
                  <a:schemeClr val="tx1">
                    <a:alpha val="0"/>
                  </a:schemeClr>
                </a:gs>
              </a:gsLst>
              <a:lin ang="5400000" scaled="1"/>
            </a:gradFill>
            <a:ln w="28575">
              <a:gradFill>
                <a:gsLst>
                  <a:gs pos="0">
                    <a:srgbClr val="CC66FF"/>
                  </a:gs>
                  <a:gs pos="100000">
                    <a:srgbClr val="CC66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矩形: 剪去對角角落 121">
              <a:extLst>
                <a:ext uri="{FF2B5EF4-FFF2-40B4-BE49-F238E27FC236}">
                  <a16:creationId xmlns:a16="http://schemas.microsoft.com/office/drawing/2014/main" id="{0E5CEF4A-4874-4AB7-AE12-C3B1AF940097}"/>
                </a:ext>
              </a:extLst>
            </p:cNvPr>
            <p:cNvSpPr/>
            <p:nvPr/>
          </p:nvSpPr>
          <p:spPr>
            <a:xfrm>
              <a:off x="466683" y="1522252"/>
              <a:ext cx="5473516" cy="113149"/>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57" name="群組 156">
            <a:extLst>
              <a:ext uri="{FF2B5EF4-FFF2-40B4-BE49-F238E27FC236}">
                <a16:creationId xmlns:a16="http://schemas.microsoft.com/office/drawing/2014/main" id="{E5C440DC-BBB7-459B-AF8F-BB6B4C65852B}"/>
              </a:ext>
            </a:extLst>
          </p:cNvPr>
          <p:cNvGrpSpPr/>
          <p:nvPr/>
        </p:nvGrpSpPr>
        <p:grpSpPr>
          <a:xfrm>
            <a:off x="466683" y="3945063"/>
            <a:ext cx="5473516" cy="2958766"/>
            <a:chOff x="466683" y="1522252"/>
            <a:chExt cx="5473516" cy="2958766"/>
          </a:xfrm>
        </p:grpSpPr>
        <p:sp>
          <p:nvSpPr>
            <p:cNvPr id="158" name="矩形: 剪去單一角落 157">
              <a:extLst>
                <a:ext uri="{FF2B5EF4-FFF2-40B4-BE49-F238E27FC236}">
                  <a16:creationId xmlns:a16="http://schemas.microsoft.com/office/drawing/2014/main" id="{E1688115-5FD1-41B4-8C66-5D3C5D5C9353}"/>
                </a:ext>
              </a:extLst>
            </p:cNvPr>
            <p:cNvSpPr/>
            <p:nvPr/>
          </p:nvSpPr>
          <p:spPr>
            <a:xfrm flipH="1">
              <a:off x="466683" y="1635401"/>
              <a:ext cx="5463242" cy="2845617"/>
            </a:xfrm>
            <a:prstGeom prst="snip1Rect">
              <a:avLst>
                <a:gd name="adj" fmla="val 0"/>
              </a:avLst>
            </a:prstGeom>
            <a:gradFill>
              <a:gsLst>
                <a:gs pos="30000">
                  <a:schemeClr val="tx1"/>
                </a:gs>
                <a:gs pos="100000">
                  <a:schemeClr val="tx1">
                    <a:alpha val="0"/>
                  </a:schemeClr>
                </a:gs>
              </a:gsLst>
              <a:lin ang="5400000" scaled="1"/>
            </a:gradFill>
            <a:ln w="28575">
              <a:gradFill>
                <a:gsLst>
                  <a:gs pos="0">
                    <a:srgbClr val="CC66FF"/>
                  </a:gs>
                  <a:gs pos="100000">
                    <a:srgbClr val="CC66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9" name="矩形: 剪去對角角落 121">
              <a:extLst>
                <a:ext uri="{FF2B5EF4-FFF2-40B4-BE49-F238E27FC236}">
                  <a16:creationId xmlns:a16="http://schemas.microsoft.com/office/drawing/2014/main" id="{A494AF59-507C-4C27-BBA4-5F24D9FFE628}"/>
                </a:ext>
              </a:extLst>
            </p:cNvPr>
            <p:cNvSpPr/>
            <p:nvPr/>
          </p:nvSpPr>
          <p:spPr>
            <a:xfrm>
              <a:off x="466683" y="1522252"/>
              <a:ext cx="5473516" cy="113149"/>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a:extLst>
              <a:ext uri="{FF2B5EF4-FFF2-40B4-BE49-F238E27FC236}">
                <a16:creationId xmlns:a16="http://schemas.microsoft.com/office/drawing/2014/main" id="{6B142B6F-74E3-46E6-B85A-793388082F07}"/>
              </a:ext>
            </a:extLst>
          </p:cNvPr>
          <p:cNvSpPr>
            <a:spLocks noGrp="1"/>
          </p:cNvSpPr>
          <p:nvPr>
            <p:ph type="title"/>
          </p:nvPr>
        </p:nvSpPr>
        <p:spPr/>
        <p:txBody>
          <a:bodyPr/>
          <a:lstStyle/>
          <a:p>
            <a:r>
              <a:rPr lang="en-US" altLang="zh-TW" sz="4000" b="1"/>
              <a:t>Complete Layer 2 network management function</a:t>
            </a:r>
            <a:endParaRPr lang="zh-TW" altLang="en-US" sz="4000" b="1"/>
          </a:p>
        </p:txBody>
      </p:sp>
      <p:sp>
        <p:nvSpPr>
          <p:cNvPr id="96" name="矩形 95">
            <a:extLst>
              <a:ext uri="{FF2B5EF4-FFF2-40B4-BE49-F238E27FC236}">
                <a16:creationId xmlns:a16="http://schemas.microsoft.com/office/drawing/2014/main" id="{16919926-A218-48FA-81DE-1EDD554544B7}"/>
              </a:ext>
            </a:extLst>
          </p:cNvPr>
          <p:cNvSpPr/>
          <p:nvPr/>
        </p:nvSpPr>
        <p:spPr>
          <a:xfrm>
            <a:off x="742567" y="1965612"/>
            <a:ext cx="5187358" cy="461665"/>
          </a:xfrm>
          <a:prstGeom prst="rect">
            <a:avLst/>
          </a:prstGeom>
        </p:spPr>
        <p:txBody>
          <a:bodyPr wrap="square">
            <a:spAutoFit/>
          </a:bodyPr>
          <a:lstStyle/>
          <a:p>
            <a:pPr lvl="0" algn="ctr" defTabSz="457200">
              <a:defRPr/>
            </a:pPr>
            <a:r>
              <a:rPr lang="en-US" altLang="zh-TW" sz="2400">
                <a:solidFill>
                  <a:srgbClr val="CC66FF"/>
                </a:solidFill>
                <a:latin typeface="Arial"/>
                <a:ea typeface="微軟正黑體"/>
                <a:cs typeface="Arial"/>
                <a:sym typeface="Arial"/>
              </a:rPr>
              <a:t>IGMP Snooping</a:t>
            </a:r>
          </a:p>
        </p:txBody>
      </p:sp>
      <p:sp>
        <p:nvSpPr>
          <p:cNvPr id="97" name="文字方塊 96">
            <a:extLst>
              <a:ext uri="{FF2B5EF4-FFF2-40B4-BE49-F238E27FC236}">
                <a16:creationId xmlns:a16="http://schemas.microsoft.com/office/drawing/2014/main" id="{38CA90A6-DEA1-4FE8-87E0-E644338F7B15}"/>
              </a:ext>
            </a:extLst>
          </p:cNvPr>
          <p:cNvSpPr txBox="1"/>
          <p:nvPr/>
        </p:nvSpPr>
        <p:spPr>
          <a:xfrm>
            <a:off x="866272" y="2537635"/>
            <a:ext cx="5003492" cy="830997"/>
          </a:xfrm>
          <a:prstGeom prst="rect">
            <a:avLst/>
          </a:prstGeom>
          <a:noFill/>
        </p:spPr>
        <p:txBody>
          <a:bodyPr wrap="square" rtlCol="0">
            <a:spAutoFit/>
          </a:bodyPr>
          <a:lstStyle/>
          <a:p>
            <a:pPr defTabSz="1219170">
              <a:buClr>
                <a:srgbClr val="000000"/>
              </a:buClr>
              <a:defRPr/>
            </a:pPr>
            <a:r>
              <a:rPr lang="en-US" altLang="zh-TW" sz="1600" kern="0">
                <a:solidFill>
                  <a:schemeClr val="bg1"/>
                </a:solidFill>
                <a:latin typeface="Arial" panose="020B0604020202020204" pitchFamily="34" charset="0"/>
                <a:ea typeface="微軟正黑體"/>
                <a:cs typeface="Arial" panose="020B0604020202020204" pitchFamily="34" charset="0"/>
                <a:sym typeface="Arial"/>
              </a:rPr>
              <a:t>Optimizing multicast performance helps in-line media streaming, VoIP and other bandwidth-intensive applications that are sensitive to time delays.</a:t>
            </a:r>
          </a:p>
        </p:txBody>
      </p:sp>
      <p:sp>
        <p:nvSpPr>
          <p:cNvPr id="135" name="矩形 134">
            <a:extLst>
              <a:ext uri="{FF2B5EF4-FFF2-40B4-BE49-F238E27FC236}">
                <a16:creationId xmlns:a16="http://schemas.microsoft.com/office/drawing/2014/main" id="{21A84E6D-7E39-4411-8B4E-AC174E665D47}"/>
              </a:ext>
            </a:extLst>
          </p:cNvPr>
          <p:cNvSpPr/>
          <p:nvPr/>
        </p:nvSpPr>
        <p:spPr>
          <a:xfrm>
            <a:off x="6251802" y="1965612"/>
            <a:ext cx="5182214" cy="461665"/>
          </a:xfrm>
          <a:prstGeom prst="rect">
            <a:avLst/>
          </a:prstGeom>
        </p:spPr>
        <p:txBody>
          <a:bodyPr wrap="square">
            <a:spAutoFit/>
          </a:bodyPr>
          <a:lstStyle/>
          <a:p>
            <a:pPr algn="ctr" defTabSz="457200">
              <a:defRPr/>
            </a:pPr>
            <a:r>
              <a:rPr lang="en-US" altLang="zh-TW" sz="2400">
                <a:solidFill>
                  <a:srgbClr val="CC66FF"/>
                </a:solidFill>
                <a:latin typeface="Arial"/>
                <a:ea typeface="微軟正黑體"/>
                <a:cs typeface="Arial"/>
                <a:sym typeface="Arial"/>
              </a:rPr>
              <a:t>VLAN</a:t>
            </a:r>
          </a:p>
        </p:txBody>
      </p:sp>
      <p:sp>
        <p:nvSpPr>
          <p:cNvPr id="136" name="文字方塊 135">
            <a:extLst>
              <a:ext uri="{FF2B5EF4-FFF2-40B4-BE49-F238E27FC236}">
                <a16:creationId xmlns:a16="http://schemas.microsoft.com/office/drawing/2014/main" id="{797D0E2C-0BFA-4D8D-A433-5F246D3C0ADE}"/>
              </a:ext>
            </a:extLst>
          </p:cNvPr>
          <p:cNvSpPr txBox="1"/>
          <p:nvPr/>
        </p:nvSpPr>
        <p:spPr>
          <a:xfrm>
            <a:off x="6397109" y="2537635"/>
            <a:ext cx="5036907" cy="830997"/>
          </a:xfrm>
          <a:prstGeom prst="rect">
            <a:avLst/>
          </a:prstGeom>
          <a:noFill/>
        </p:spPr>
        <p:txBody>
          <a:bodyPr wrap="square" rtlCol="0">
            <a:spAutoFit/>
          </a:bodyPr>
          <a:lstStyle/>
          <a:p>
            <a:pPr lvl="0" defTabSz="1219170">
              <a:buClr>
                <a:srgbClr val="000000"/>
              </a:buClr>
              <a:defRPr/>
            </a:pPr>
            <a:r>
              <a:rPr lang="en-US" altLang="zh-TW" sz="16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Enhance network security by isolating traffic within the enterprise based on requirements such as administrators, general users, employees, or visitors.</a:t>
            </a:r>
          </a:p>
        </p:txBody>
      </p:sp>
      <p:sp>
        <p:nvSpPr>
          <p:cNvPr id="148" name="矩形 147">
            <a:extLst>
              <a:ext uri="{FF2B5EF4-FFF2-40B4-BE49-F238E27FC236}">
                <a16:creationId xmlns:a16="http://schemas.microsoft.com/office/drawing/2014/main" id="{5BD632C5-88B0-4DE9-A5E8-BA571C726709}"/>
              </a:ext>
            </a:extLst>
          </p:cNvPr>
          <p:cNvSpPr/>
          <p:nvPr/>
        </p:nvSpPr>
        <p:spPr>
          <a:xfrm>
            <a:off x="466683" y="4388423"/>
            <a:ext cx="5463242" cy="461665"/>
          </a:xfrm>
          <a:prstGeom prst="rect">
            <a:avLst/>
          </a:prstGeom>
        </p:spPr>
        <p:txBody>
          <a:bodyPr wrap="square">
            <a:spAutoFit/>
          </a:bodyPr>
          <a:lstStyle/>
          <a:p>
            <a:pPr algn="ctr" defTabSz="457200">
              <a:defRPr/>
            </a:pPr>
            <a:r>
              <a:rPr lang="en-US" altLang="zh-TW" sz="2400">
                <a:solidFill>
                  <a:srgbClr val="CC66FF"/>
                </a:solidFill>
                <a:latin typeface="Arial"/>
                <a:ea typeface="微軟正黑體"/>
                <a:cs typeface="Arial"/>
              </a:rPr>
              <a:t>Link Aggregation (LACP)</a:t>
            </a:r>
          </a:p>
        </p:txBody>
      </p:sp>
      <p:sp>
        <p:nvSpPr>
          <p:cNvPr id="149" name="文字方塊 148">
            <a:extLst>
              <a:ext uri="{FF2B5EF4-FFF2-40B4-BE49-F238E27FC236}">
                <a16:creationId xmlns:a16="http://schemas.microsoft.com/office/drawing/2014/main" id="{B469F02C-DDCA-45FC-A2D2-E058ECBC2951}"/>
              </a:ext>
            </a:extLst>
          </p:cNvPr>
          <p:cNvSpPr txBox="1"/>
          <p:nvPr/>
        </p:nvSpPr>
        <p:spPr>
          <a:xfrm>
            <a:off x="693047" y="4960446"/>
            <a:ext cx="5036907" cy="1077218"/>
          </a:xfrm>
          <a:prstGeom prst="rect">
            <a:avLst/>
          </a:prstGeom>
          <a:noFill/>
        </p:spPr>
        <p:txBody>
          <a:bodyPr wrap="square" rtlCol="0">
            <a:spAutoFit/>
          </a:bodyPr>
          <a:lstStyle/>
          <a:p>
            <a:pPr lvl="0" defTabSz="1219170">
              <a:buClr>
                <a:srgbClr val="000000"/>
              </a:buClr>
              <a:defRPr/>
            </a:pPr>
            <a:r>
              <a:rPr lang="en-US" altLang="zh-TW" sz="16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Combine two physical lines to form a high-speed virtual data transmission path, increasing transmission speed and enhancing network connection reliability.</a:t>
            </a:r>
          </a:p>
        </p:txBody>
      </p:sp>
      <p:sp>
        <p:nvSpPr>
          <p:cNvPr id="151" name="矩形 150">
            <a:extLst>
              <a:ext uri="{FF2B5EF4-FFF2-40B4-BE49-F238E27FC236}">
                <a16:creationId xmlns:a16="http://schemas.microsoft.com/office/drawing/2014/main" id="{F5090EBD-C7B2-424C-9175-728EA0899192}"/>
              </a:ext>
            </a:extLst>
          </p:cNvPr>
          <p:cNvSpPr/>
          <p:nvPr/>
        </p:nvSpPr>
        <p:spPr>
          <a:xfrm>
            <a:off x="6251802" y="4388423"/>
            <a:ext cx="5463242" cy="461665"/>
          </a:xfrm>
          <a:prstGeom prst="rect">
            <a:avLst/>
          </a:prstGeom>
        </p:spPr>
        <p:txBody>
          <a:bodyPr wrap="square">
            <a:spAutoFit/>
          </a:bodyPr>
          <a:lstStyle/>
          <a:p>
            <a:pPr lvl="0" algn="ctr" defTabSz="457200">
              <a:defRPr/>
            </a:pPr>
            <a:r>
              <a:rPr lang="en-US" altLang="zh-TW" sz="2400">
                <a:solidFill>
                  <a:srgbClr val="CC66FF"/>
                </a:solidFill>
                <a:latin typeface="Arial"/>
                <a:ea typeface="微軟正黑體"/>
                <a:cs typeface="Arial"/>
              </a:rPr>
              <a:t>Quality of Service</a:t>
            </a:r>
          </a:p>
        </p:txBody>
      </p:sp>
      <p:sp>
        <p:nvSpPr>
          <p:cNvPr id="152" name="文字方塊 151">
            <a:extLst>
              <a:ext uri="{FF2B5EF4-FFF2-40B4-BE49-F238E27FC236}">
                <a16:creationId xmlns:a16="http://schemas.microsoft.com/office/drawing/2014/main" id="{DC9A1E61-EAF3-47F0-A627-E841D11152B5}"/>
              </a:ext>
            </a:extLst>
          </p:cNvPr>
          <p:cNvSpPr txBox="1"/>
          <p:nvPr/>
        </p:nvSpPr>
        <p:spPr>
          <a:xfrm>
            <a:off x="6478166" y="4960446"/>
            <a:ext cx="5036907" cy="1077218"/>
          </a:xfrm>
          <a:prstGeom prst="rect">
            <a:avLst/>
          </a:prstGeom>
          <a:noFill/>
        </p:spPr>
        <p:txBody>
          <a:bodyPr wrap="square" rtlCol="0">
            <a:spAutoFit/>
          </a:bodyPr>
          <a:lstStyle/>
          <a:p>
            <a:pPr lvl="0" defTabSz="1219170">
              <a:buClr>
                <a:srgbClr val="000000"/>
              </a:buClr>
              <a:defRPr/>
            </a:pPr>
            <a:r>
              <a:rPr lang="en-US" altLang="zh-TW" sz="16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Different network usage priorities can be configured according to the port or VLAN group to ensure the quality of service and optimize network transmission efficiency.</a:t>
            </a:r>
          </a:p>
        </p:txBody>
      </p:sp>
      <p:pic>
        <p:nvPicPr>
          <p:cNvPr id="91" name="圖片 90" descr="一張含有 天空 的圖片&#10;&#10;自動產生的描述">
            <a:extLst>
              <a:ext uri="{FF2B5EF4-FFF2-40B4-BE49-F238E27FC236}">
                <a16:creationId xmlns:a16="http://schemas.microsoft.com/office/drawing/2014/main" id="{F75478C6-77E5-491F-8CCA-F910830182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3079" y="3444217"/>
            <a:ext cx="1237852" cy="123785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24191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D20E3E-18EF-496F-A25E-DACA279AB007}"/>
              </a:ext>
            </a:extLst>
          </p:cNvPr>
          <p:cNvSpPr>
            <a:spLocks noGrp="1"/>
          </p:cNvSpPr>
          <p:nvPr>
            <p:ph type="ctrTitle"/>
          </p:nvPr>
        </p:nvSpPr>
        <p:spPr>
          <a:xfrm>
            <a:off x="902368" y="544655"/>
            <a:ext cx="2743200" cy="950494"/>
          </a:xfrm>
        </p:spPr>
        <p:txBody>
          <a:bodyPr anchor="ctr"/>
          <a:lstStyle/>
          <a:p>
            <a:r>
              <a:rPr lang="en-US" altLang="zh-TW" b="1"/>
              <a:t>Overview</a:t>
            </a:r>
            <a:endParaRPr lang="zh-TW" altLang="en-US" b="1"/>
          </a:p>
        </p:txBody>
      </p:sp>
      <p:sp>
        <p:nvSpPr>
          <p:cNvPr id="3" name="文字版面配置區 2">
            <a:extLst>
              <a:ext uri="{FF2B5EF4-FFF2-40B4-BE49-F238E27FC236}">
                <a16:creationId xmlns:a16="http://schemas.microsoft.com/office/drawing/2014/main" id="{7B3DE201-ADF3-48C1-96C0-B64ABB3F5A73}"/>
              </a:ext>
            </a:extLst>
          </p:cNvPr>
          <p:cNvSpPr>
            <a:spLocks noGrp="1"/>
          </p:cNvSpPr>
          <p:nvPr>
            <p:ph idx="4294967295"/>
          </p:nvPr>
        </p:nvSpPr>
        <p:spPr>
          <a:xfrm>
            <a:off x="1111856" y="1768642"/>
            <a:ext cx="9968288" cy="5129792"/>
          </a:xfrm>
        </p:spPr>
        <p:txBody>
          <a:bodyPr vert="horz" lIns="91440" tIns="45720" rIns="91440" bIns="45720" rtlCol="0" anchor="t">
            <a:normAutofit/>
          </a:bodyPr>
          <a:lstStyle/>
          <a:p>
            <a:pPr>
              <a:lnSpc>
                <a:spcPct val="100000"/>
              </a:lnSpc>
              <a:buSzPct val="100000"/>
            </a:pPr>
            <a:r>
              <a:rPr lang="en-US" altLang="zh-TW" sz="2400" b="1" dirty="0">
                <a:solidFill>
                  <a:schemeClr val="bg1"/>
                </a:solidFill>
                <a:latin typeface="Arial"/>
                <a:ea typeface="微軟正黑體"/>
                <a:cs typeface="Arial"/>
              </a:rPr>
              <a:t>New member of Guardian Smart Edge PoE Switch series</a:t>
            </a:r>
          </a:p>
          <a:p>
            <a:pPr>
              <a:lnSpc>
                <a:spcPct val="100000"/>
              </a:lnSpc>
              <a:buSzPct val="100000"/>
            </a:pPr>
            <a:r>
              <a:rPr lang="en-US" sz="2400" b="1" dirty="0">
                <a:solidFill>
                  <a:schemeClr val="bg1"/>
                </a:solidFill>
                <a:latin typeface="Arial"/>
                <a:ea typeface="微軟正黑體"/>
                <a:cs typeface="Arial"/>
              </a:rPr>
              <a:t>Voice from</a:t>
            </a:r>
            <a:r>
              <a:rPr lang="en-US" sz="2400" b="1">
                <a:solidFill>
                  <a:schemeClr val="bg1"/>
                </a:solidFill>
                <a:latin typeface="Arial"/>
                <a:ea typeface="微軟正黑體"/>
                <a:cs typeface="Arial"/>
              </a:rPr>
              <a:t> </a:t>
            </a:r>
            <a:r>
              <a:rPr lang="en-US" sz="2400" b="1">
                <a:latin typeface="Arial"/>
                <a:ea typeface="微軟正黑體"/>
                <a:cs typeface="Arial"/>
              </a:rPr>
              <a:t>customers</a:t>
            </a:r>
            <a:r>
              <a:rPr lang="en-US" sz="2400" b="1">
                <a:solidFill>
                  <a:schemeClr val="bg1"/>
                </a:solidFill>
                <a:latin typeface="Arial"/>
                <a:ea typeface="微軟正黑體"/>
                <a:cs typeface="Arial"/>
              </a:rPr>
              <a:t> </a:t>
            </a:r>
            <a:r>
              <a:rPr lang="en-US" sz="2400" b="1" dirty="0">
                <a:solidFill>
                  <a:schemeClr val="bg1"/>
                </a:solidFill>
                <a:latin typeface="Arial"/>
                <a:ea typeface="微軟正黑體"/>
                <a:cs typeface="Arial"/>
              </a:rPr>
              <a:t>on the existing QNAP Guardian switch</a:t>
            </a:r>
            <a:endParaRPr lang="en-US" altLang="zh-TW" sz="2400" b="1" dirty="0">
              <a:solidFill>
                <a:schemeClr val="bg1"/>
              </a:solidFill>
              <a:latin typeface="Arial"/>
              <a:ea typeface="微軟正黑體"/>
              <a:cs typeface="Arial"/>
            </a:endParaRPr>
          </a:p>
          <a:p>
            <a:pPr>
              <a:lnSpc>
                <a:spcPct val="100000"/>
              </a:lnSpc>
              <a:buSzPct val="100000"/>
            </a:pPr>
            <a:r>
              <a:rPr lang="en-US" altLang="zh-TW" sz="2400" b="1" dirty="0">
                <a:solidFill>
                  <a:schemeClr val="bg1"/>
                </a:solidFill>
                <a:latin typeface="Arial"/>
                <a:ea typeface="微軟正黑體"/>
                <a:cs typeface="Arial"/>
              </a:rPr>
              <a:t>Performance upgrade on QGD-1602P</a:t>
            </a:r>
            <a:endParaRPr lang="zh-TW" altLang="en-US" sz="2400" b="1" dirty="0">
              <a:solidFill>
                <a:schemeClr val="bg1"/>
              </a:solidFill>
              <a:latin typeface="Arial"/>
              <a:ea typeface="微軟正黑體"/>
              <a:cs typeface="Arial"/>
            </a:endParaRPr>
          </a:p>
          <a:p>
            <a:pPr>
              <a:lnSpc>
                <a:spcPct val="100000"/>
              </a:lnSpc>
              <a:buSzPct val="100000"/>
            </a:pPr>
            <a:r>
              <a:rPr lang="en-US" altLang="zh-TW" sz="2400" b="1" dirty="0">
                <a:solidFill>
                  <a:schemeClr val="bg1"/>
                </a:solidFill>
                <a:latin typeface="Arial"/>
                <a:ea typeface="微軟正黑體"/>
                <a:cs typeface="Arial"/>
              </a:rPr>
              <a:t>Features &amp; Advantages</a:t>
            </a:r>
          </a:p>
          <a:p>
            <a:pPr marL="550545" lvl="2" indent="-285750">
              <a:lnSpc>
                <a:spcPct val="150000"/>
              </a:lnSpc>
              <a:spcBef>
                <a:spcPts val="0"/>
              </a:spcBef>
              <a:buSzPct val="100000"/>
              <a:buFont typeface="Wingdings" panose="05000000000000000000" pitchFamily="2" charset="2"/>
              <a:buChar char="ü"/>
            </a:pPr>
            <a:r>
              <a:rPr lang="en-US" altLang="zh-TW" sz="1800" b="1" dirty="0">
                <a:solidFill>
                  <a:schemeClr val="bg1"/>
                </a:solidFill>
                <a:latin typeface="Arial"/>
                <a:ea typeface="微軟正黑體"/>
                <a:cs typeface="Arial"/>
              </a:rPr>
              <a:t>20GbE internal bandwidth capacity</a:t>
            </a:r>
          </a:p>
          <a:p>
            <a:pPr marL="550545" lvl="2" indent="-285750" algn="l">
              <a:lnSpc>
                <a:spcPct val="150000"/>
              </a:lnSpc>
              <a:spcBef>
                <a:spcPts val="0"/>
              </a:spcBef>
              <a:buSzPct val="100000"/>
              <a:buFont typeface="Wingdings" panose="05000000000000000000" pitchFamily="2" charset="2"/>
              <a:buChar char="ü"/>
            </a:pPr>
            <a:r>
              <a:rPr lang="en-US" altLang="zh-TW" sz="1800" b="1" dirty="0">
                <a:solidFill>
                  <a:schemeClr val="bg1"/>
                </a:solidFill>
                <a:latin typeface="Arial"/>
                <a:ea typeface="微軟正黑體"/>
                <a:cs typeface="Arial"/>
              </a:rPr>
              <a:t>PoE Features</a:t>
            </a:r>
          </a:p>
          <a:p>
            <a:pPr marL="550545" lvl="2" indent="-285750">
              <a:lnSpc>
                <a:spcPct val="150000"/>
              </a:lnSpc>
              <a:spcBef>
                <a:spcPts val="0"/>
              </a:spcBef>
              <a:buSzPct val="100000"/>
              <a:buFont typeface="Wingdings" panose="05000000000000000000" pitchFamily="2" charset="2"/>
              <a:buChar char="ü"/>
            </a:pPr>
            <a:r>
              <a:rPr lang="en-US" altLang="zh-TW" sz="1800" b="1" dirty="0">
                <a:solidFill>
                  <a:schemeClr val="bg1"/>
                </a:solidFill>
                <a:latin typeface="Arial"/>
                <a:ea typeface="微軟正黑體"/>
                <a:cs typeface="Arial"/>
              </a:rPr>
              <a:t>Virtualization</a:t>
            </a:r>
          </a:p>
          <a:p>
            <a:pPr marL="550545" lvl="2" indent="-285750">
              <a:lnSpc>
                <a:spcPct val="150000"/>
              </a:lnSpc>
              <a:spcBef>
                <a:spcPts val="0"/>
              </a:spcBef>
              <a:buSzPct val="100000"/>
              <a:buFont typeface="Wingdings" panose="05000000000000000000" pitchFamily="2" charset="2"/>
              <a:buChar char="ü"/>
            </a:pPr>
            <a:r>
              <a:rPr lang="en-US" altLang="zh-TW" sz="1800" b="1" dirty="0" err="1">
                <a:solidFill>
                  <a:schemeClr val="bg1"/>
                </a:solidFill>
                <a:latin typeface="Arial"/>
                <a:ea typeface="微軟正黑體"/>
                <a:cs typeface="Arial"/>
              </a:rPr>
              <a:t>QuWAN</a:t>
            </a:r>
            <a:r>
              <a:rPr lang="en-US" altLang="zh-TW" sz="1800" b="1" dirty="0">
                <a:solidFill>
                  <a:schemeClr val="bg1"/>
                </a:solidFill>
                <a:latin typeface="Arial"/>
                <a:ea typeface="微軟正黑體"/>
                <a:cs typeface="Arial"/>
              </a:rPr>
              <a:t> SD-WAN solution</a:t>
            </a:r>
          </a:p>
          <a:p>
            <a:pPr>
              <a:lnSpc>
                <a:spcPct val="100000"/>
              </a:lnSpc>
              <a:buSzPct val="100000"/>
            </a:pPr>
            <a:r>
              <a:rPr lang="en-US" altLang="zh-TW" sz="2400" b="1" dirty="0">
                <a:solidFill>
                  <a:schemeClr val="bg1"/>
                </a:solidFill>
                <a:latin typeface="Arial"/>
                <a:ea typeface="微軟正黑體"/>
                <a:cs typeface="Arial"/>
              </a:rPr>
              <a:t>Flexible deployment topology</a:t>
            </a:r>
          </a:p>
        </p:txBody>
      </p:sp>
    </p:spTree>
    <p:extLst>
      <p:ext uri="{BB962C8B-B14F-4D97-AF65-F5344CB8AC3E}">
        <p14:creationId xmlns:p14="http://schemas.microsoft.com/office/powerpoint/2010/main" val="2797626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7335ACF-11BC-48D0-9FFA-3B911309DB02}"/>
              </a:ext>
            </a:extLst>
          </p:cNvPr>
          <p:cNvSpPr>
            <a:spLocks noGrp="1"/>
          </p:cNvSpPr>
          <p:nvPr>
            <p:ph type="title"/>
          </p:nvPr>
        </p:nvSpPr>
        <p:spPr/>
        <p:txBody>
          <a:bodyPr/>
          <a:lstStyle/>
          <a:p>
            <a:r>
              <a:rPr lang="en-US" altLang="zh-TW" sz="4000" b="1"/>
              <a:t>Complete Layer 2 network management function</a:t>
            </a:r>
            <a:endParaRPr lang="zh-TW" altLang="en-US" sz="4000" b="1"/>
          </a:p>
        </p:txBody>
      </p:sp>
      <p:grpSp>
        <p:nvGrpSpPr>
          <p:cNvPr id="93" name="群組 92">
            <a:extLst>
              <a:ext uri="{FF2B5EF4-FFF2-40B4-BE49-F238E27FC236}">
                <a16:creationId xmlns:a16="http://schemas.microsoft.com/office/drawing/2014/main" id="{63DE8B25-2886-46B8-AE2B-AB8A83DD35F6}"/>
              </a:ext>
            </a:extLst>
          </p:cNvPr>
          <p:cNvGrpSpPr/>
          <p:nvPr/>
        </p:nvGrpSpPr>
        <p:grpSpPr>
          <a:xfrm>
            <a:off x="6241528" y="1514768"/>
            <a:ext cx="5207406" cy="4903477"/>
            <a:chOff x="466682" y="1514768"/>
            <a:chExt cx="5473516" cy="4903477"/>
          </a:xfrm>
        </p:grpSpPr>
        <p:sp>
          <p:nvSpPr>
            <p:cNvPr id="94" name="矩形: 剪去單一角落 93">
              <a:extLst>
                <a:ext uri="{FF2B5EF4-FFF2-40B4-BE49-F238E27FC236}">
                  <a16:creationId xmlns:a16="http://schemas.microsoft.com/office/drawing/2014/main" id="{088DFB91-9A2A-456F-97E5-1A32376687B7}"/>
                </a:ext>
              </a:extLst>
            </p:cNvPr>
            <p:cNvSpPr/>
            <p:nvPr/>
          </p:nvSpPr>
          <p:spPr>
            <a:xfrm flipH="1">
              <a:off x="466683" y="1635401"/>
              <a:ext cx="5463242" cy="4782844"/>
            </a:xfrm>
            <a:prstGeom prst="snip1Rect">
              <a:avLst>
                <a:gd name="adj" fmla="val 0"/>
              </a:avLst>
            </a:prstGeom>
            <a:gradFill>
              <a:gsLst>
                <a:gs pos="0">
                  <a:schemeClr val="tx1"/>
                </a:gs>
                <a:gs pos="85000">
                  <a:schemeClr val="tx1">
                    <a:alpha val="0"/>
                  </a:schemeClr>
                </a:gs>
              </a:gsLst>
              <a:lin ang="5400000" scaled="1"/>
            </a:gradFill>
            <a:ln w="28575">
              <a:gradFill>
                <a:gsLst>
                  <a:gs pos="0">
                    <a:srgbClr val="CC66FF"/>
                  </a:gs>
                  <a:gs pos="100000">
                    <a:srgbClr val="CC66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剪去對角角落 121">
              <a:extLst>
                <a:ext uri="{FF2B5EF4-FFF2-40B4-BE49-F238E27FC236}">
                  <a16:creationId xmlns:a16="http://schemas.microsoft.com/office/drawing/2014/main" id="{A64B011B-3C7D-4E74-B6D0-71E44C6477F7}"/>
                </a:ext>
              </a:extLst>
            </p:cNvPr>
            <p:cNvSpPr/>
            <p:nvPr/>
          </p:nvSpPr>
          <p:spPr>
            <a:xfrm flipH="1">
              <a:off x="466682" y="1514768"/>
              <a:ext cx="5473516" cy="120633"/>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6" name="群組 95">
            <a:extLst>
              <a:ext uri="{FF2B5EF4-FFF2-40B4-BE49-F238E27FC236}">
                <a16:creationId xmlns:a16="http://schemas.microsoft.com/office/drawing/2014/main" id="{D022F001-953F-4185-9149-20D395DFAE16}"/>
              </a:ext>
            </a:extLst>
          </p:cNvPr>
          <p:cNvGrpSpPr/>
          <p:nvPr/>
        </p:nvGrpSpPr>
        <p:grpSpPr>
          <a:xfrm>
            <a:off x="6241528" y="3945063"/>
            <a:ext cx="5473516" cy="2912937"/>
            <a:chOff x="466683" y="1522252"/>
            <a:chExt cx="5473516" cy="4895993"/>
          </a:xfrm>
        </p:grpSpPr>
        <p:sp>
          <p:nvSpPr>
            <p:cNvPr id="97" name="矩形: 剪去單一角落 96">
              <a:extLst>
                <a:ext uri="{FF2B5EF4-FFF2-40B4-BE49-F238E27FC236}">
                  <a16:creationId xmlns:a16="http://schemas.microsoft.com/office/drawing/2014/main" id="{6A0CD6F1-2D58-41B8-9EE3-CDCC628E88DE}"/>
                </a:ext>
              </a:extLst>
            </p:cNvPr>
            <p:cNvSpPr/>
            <p:nvPr/>
          </p:nvSpPr>
          <p:spPr>
            <a:xfrm flipH="1">
              <a:off x="466683" y="1635401"/>
              <a:ext cx="5463242" cy="4782844"/>
            </a:xfrm>
            <a:prstGeom prst="snip1Rect">
              <a:avLst>
                <a:gd name="adj" fmla="val 0"/>
              </a:avLst>
            </a:prstGeom>
            <a:gradFill>
              <a:gsLst>
                <a:gs pos="30000">
                  <a:schemeClr val="tx1"/>
                </a:gs>
                <a:gs pos="100000">
                  <a:schemeClr val="tx1">
                    <a:alpha val="0"/>
                  </a:schemeClr>
                </a:gs>
              </a:gsLst>
              <a:lin ang="5400000" scaled="1"/>
            </a:gradFill>
            <a:ln w="28575">
              <a:gradFill>
                <a:gsLst>
                  <a:gs pos="0">
                    <a:srgbClr val="CC66FF"/>
                  </a:gs>
                  <a:gs pos="100000">
                    <a:srgbClr val="CC66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矩形: 剪去對角角落 121">
              <a:extLst>
                <a:ext uri="{FF2B5EF4-FFF2-40B4-BE49-F238E27FC236}">
                  <a16:creationId xmlns:a16="http://schemas.microsoft.com/office/drawing/2014/main" id="{1336B083-3CC7-4D99-801A-BF89C71C41A8}"/>
                </a:ext>
              </a:extLst>
            </p:cNvPr>
            <p:cNvSpPr/>
            <p:nvPr/>
          </p:nvSpPr>
          <p:spPr>
            <a:xfrm flipH="1">
              <a:off x="466683" y="1522252"/>
              <a:ext cx="5473516" cy="113149"/>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9" name="群組 98">
            <a:extLst>
              <a:ext uri="{FF2B5EF4-FFF2-40B4-BE49-F238E27FC236}">
                <a16:creationId xmlns:a16="http://schemas.microsoft.com/office/drawing/2014/main" id="{FC1EDDBB-A7EB-44F1-B777-A07E67119C0F}"/>
              </a:ext>
            </a:extLst>
          </p:cNvPr>
          <p:cNvGrpSpPr/>
          <p:nvPr/>
        </p:nvGrpSpPr>
        <p:grpSpPr>
          <a:xfrm>
            <a:off x="752840" y="1522252"/>
            <a:ext cx="5187358" cy="4895993"/>
            <a:chOff x="466683" y="1522252"/>
            <a:chExt cx="5473516" cy="4895993"/>
          </a:xfrm>
        </p:grpSpPr>
        <p:sp>
          <p:nvSpPr>
            <p:cNvPr id="100" name="矩形: 剪去單一角落 99">
              <a:extLst>
                <a:ext uri="{FF2B5EF4-FFF2-40B4-BE49-F238E27FC236}">
                  <a16:creationId xmlns:a16="http://schemas.microsoft.com/office/drawing/2014/main" id="{CFD67C36-C17B-47DD-B1F8-D61FC7A411BA}"/>
                </a:ext>
              </a:extLst>
            </p:cNvPr>
            <p:cNvSpPr/>
            <p:nvPr/>
          </p:nvSpPr>
          <p:spPr>
            <a:xfrm flipH="1">
              <a:off x="466683" y="1635401"/>
              <a:ext cx="5463242" cy="4782844"/>
            </a:xfrm>
            <a:prstGeom prst="snip1Rect">
              <a:avLst>
                <a:gd name="adj" fmla="val 0"/>
              </a:avLst>
            </a:prstGeom>
            <a:gradFill>
              <a:gsLst>
                <a:gs pos="0">
                  <a:schemeClr val="tx1"/>
                </a:gs>
                <a:gs pos="85000">
                  <a:schemeClr val="tx1">
                    <a:alpha val="0"/>
                  </a:schemeClr>
                </a:gs>
              </a:gsLst>
              <a:lin ang="5400000" scaled="1"/>
            </a:gradFill>
            <a:ln w="28575">
              <a:gradFill>
                <a:gsLst>
                  <a:gs pos="0">
                    <a:srgbClr val="CC66FF"/>
                  </a:gs>
                  <a:gs pos="100000">
                    <a:srgbClr val="CC66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矩形: 剪去對角角落 121">
              <a:extLst>
                <a:ext uri="{FF2B5EF4-FFF2-40B4-BE49-F238E27FC236}">
                  <a16:creationId xmlns:a16="http://schemas.microsoft.com/office/drawing/2014/main" id="{EBB00215-4F81-4C93-A7CD-B3F701D73BD2}"/>
                </a:ext>
              </a:extLst>
            </p:cNvPr>
            <p:cNvSpPr/>
            <p:nvPr/>
          </p:nvSpPr>
          <p:spPr>
            <a:xfrm>
              <a:off x="466683" y="1522252"/>
              <a:ext cx="5473516" cy="113149"/>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2" name="群組 101">
            <a:extLst>
              <a:ext uri="{FF2B5EF4-FFF2-40B4-BE49-F238E27FC236}">
                <a16:creationId xmlns:a16="http://schemas.microsoft.com/office/drawing/2014/main" id="{12B8F703-0B3E-4D86-9828-EFEA122F6B2B}"/>
              </a:ext>
            </a:extLst>
          </p:cNvPr>
          <p:cNvGrpSpPr/>
          <p:nvPr/>
        </p:nvGrpSpPr>
        <p:grpSpPr>
          <a:xfrm>
            <a:off x="466683" y="3945063"/>
            <a:ext cx="5473516" cy="2958766"/>
            <a:chOff x="466683" y="1522252"/>
            <a:chExt cx="5473516" cy="2958766"/>
          </a:xfrm>
        </p:grpSpPr>
        <p:sp>
          <p:nvSpPr>
            <p:cNvPr id="103" name="矩形: 剪去單一角落 102">
              <a:extLst>
                <a:ext uri="{FF2B5EF4-FFF2-40B4-BE49-F238E27FC236}">
                  <a16:creationId xmlns:a16="http://schemas.microsoft.com/office/drawing/2014/main" id="{4F67E592-EFBC-41C4-9D8D-06F9A9AE0C67}"/>
                </a:ext>
              </a:extLst>
            </p:cNvPr>
            <p:cNvSpPr/>
            <p:nvPr/>
          </p:nvSpPr>
          <p:spPr>
            <a:xfrm flipH="1">
              <a:off x="466683" y="1635401"/>
              <a:ext cx="5463242" cy="2845617"/>
            </a:xfrm>
            <a:prstGeom prst="snip1Rect">
              <a:avLst>
                <a:gd name="adj" fmla="val 0"/>
              </a:avLst>
            </a:prstGeom>
            <a:gradFill>
              <a:gsLst>
                <a:gs pos="30000">
                  <a:schemeClr val="tx1"/>
                </a:gs>
                <a:gs pos="100000">
                  <a:schemeClr val="tx1">
                    <a:alpha val="0"/>
                  </a:schemeClr>
                </a:gs>
              </a:gsLst>
              <a:lin ang="5400000" scaled="1"/>
            </a:gradFill>
            <a:ln w="28575">
              <a:gradFill>
                <a:gsLst>
                  <a:gs pos="0">
                    <a:srgbClr val="CC66FF"/>
                  </a:gs>
                  <a:gs pos="100000">
                    <a:srgbClr val="CC66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 name="矩形: 剪去對角角落 121">
              <a:extLst>
                <a:ext uri="{FF2B5EF4-FFF2-40B4-BE49-F238E27FC236}">
                  <a16:creationId xmlns:a16="http://schemas.microsoft.com/office/drawing/2014/main" id="{2C9D93EB-B541-420E-9E92-90BE6E6EB747}"/>
                </a:ext>
              </a:extLst>
            </p:cNvPr>
            <p:cNvSpPr/>
            <p:nvPr/>
          </p:nvSpPr>
          <p:spPr>
            <a:xfrm>
              <a:off x="466683" y="1522252"/>
              <a:ext cx="5473516" cy="113149"/>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5" name="矩形 104">
            <a:extLst>
              <a:ext uri="{FF2B5EF4-FFF2-40B4-BE49-F238E27FC236}">
                <a16:creationId xmlns:a16="http://schemas.microsoft.com/office/drawing/2014/main" id="{7B0EB736-BA53-46C4-A4F4-EC8029647D67}"/>
              </a:ext>
            </a:extLst>
          </p:cNvPr>
          <p:cNvSpPr/>
          <p:nvPr/>
        </p:nvSpPr>
        <p:spPr>
          <a:xfrm>
            <a:off x="742567" y="1965612"/>
            <a:ext cx="5187358" cy="461665"/>
          </a:xfrm>
          <a:prstGeom prst="rect">
            <a:avLst/>
          </a:prstGeom>
        </p:spPr>
        <p:txBody>
          <a:bodyPr wrap="square">
            <a:spAutoFit/>
          </a:bodyPr>
          <a:lstStyle/>
          <a:p>
            <a:pPr algn="ctr" defTabSz="457200">
              <a:defRPr/>
            </a:pPr>
            <a:r>
              <a:rPr lang="en-US" altLang="zh-TW" sz="2400">
                <a:solidFill>
                  <a:srgbClr val="CC66FF"/>
                </a:solidFill>
                <a:latin typeface="Arial"/>
                <a:ea typeface="微軟正黑體"/>
                <a:cs typeface="Arial"/>
                <a:sym typeface="Arial"/>
              </a:rPr>
              <a:t>Access-Control List (ACL)</a:t>
            </a:r>
          </a:p>
        </p:txBody>
      </p:sp>
      <p:sp>
        <p:nvSpPr>
          <p:cNvPr id="106" name="文字方塊 105">
            <a:extLst>
              <a:ext uri="{FF2B5EF4-FFF2-40B4-BE49-F238E27FC236}">
                <a16:creationId xmlns:a16="http://schemas.microsoft.com/office/drawing/2014/main" id="{1DC434E9-7FEC-41E7-9F13-B470F8EC363E}"/>
              </a:ext>
            </a:extLst>
          </p:cNvPr>
          <p:cNvSpPr txBox="1"/>
          <p:nvPr/>
        </p:nvSpPr>
        <p:spPr>
          <a:xfrm>
            <a:off x="939034" y="2537635"/>
            <a:ext cx="4784427" cy="1077218"/>
          </a:xfrm>
          <a:prstGeom prst="rect">
            <a:avLst/>
          </a:prstGeom>
          <a:noFill/>
        </p:spPr>
        <p:txBody>
          <a:bodyPr wrap="square" rtlCol="0">
            <a:spAutoFit/>
          </a:bodyPr>
          <a:lstStyle/>
          <a:p>
            <a:pPr defTabSz="1219170">
              <a:buClr>
                <a:srgbClr val="000000"/>
              </a:buClr>
              <a:defRPr/>
            </a:pPr>
            <a:r>
              <a:rPr lang="en-US" altLang="zh-TW" sz="1600" kern="0">
                <a:solidFill>
                  <a:schemeClr val="bg1"/>
                </a:solidFill>
                <a:latin typeface="Arial" panose="020B0604020202020204" pitchFamily="34" charset="0"/>
                <a:ea typeface="微軟正黑體"/>
                <a:cs typeface="Arial" panose="020B0604020202020204" pitchFamily="34" charset="0"/>
                <a:sym typeface="Arial"/>
              </a:rPr>
              <a:t>The device supports access control mechanisms, so you can set multiple access rules &amp; specify specific protocols, IP addresses, subnet masks, and port access conditions.</a:t>
            </a:r>
          </a:p>
        </p:txBody>
      </p:sp>
      <p:sp>
        <p:nvSpPr>
          <p:cNvPr id="107" name="矩形 106">
            <a:extLst>
              <a:ext uri="{FF2B5EF4-FFF2-40B4-BE49-F238E27FC236}">
                <a16:creationId xmlns:a16="http://schemas.microsoft.com/office/drawing/2014/main" id="{301B89C1-813D-4AC5-BB25-667C7FAE8DD2}"/>
              </a:ext>
            </a:extLst>
          </p:cNvPr>
          <p:cNvSpPr/>
          <p:nvPr/>
        </p:nvSpPr>
        <p:spPr>
          <a:xfrm>
            <a:off x="6251802" y="1965612"/>
            <a:ext cx="5182214" cy="461665"/>
          </a:xfrm>
          <a:prstGeom prst="rect">
            <a:avLst/>
          </a:prstGeom>
        </p:spPr>
        <p:txBody>
          <a:bodyPr wrap="square">
            <a:spAutoFit/>
          </a:bodyPr>
          <a:lstStyle/>
          <a:p>
            <a:pPr lvl="0" algn="ctr" defTabSz="457200">
              <a:defRPr/>
            </a:pPr>
            <a:r>
              <a:rPr lang="en-US" altLang="zh-TW" sz="2400">
                <a:solidFill>
                  <a:srgbClr val="CC66FF"/>
                </a:solidFill>
                <a:latin typeface="Arial"/>
                <a:ea typeface="微軟正黑體"/>
                <a:cs typeface="Arial"/>
                <a:sym typeface="Arial"/>
              </a:rPr>
              <a:t>Loop detection and protection</a:t>
            </a:r>
          </a:p>
        </p:txBody>
      </p:sp>
      <p:sp>
        <p:nvSpPr>
          <p:cNvPr id="108" name="文字方塊 107">
            <a:extLst>
              <a:ext uri="{FF2B5EF4-FFF2-40B4-BE49-F238E27FC236}">
                <a16:creationId xmlns:a16="http://schemas.microsoft.com/office/drawing/2014/main" id="{C32C860A-AC6A-4A6C-98D7-5EDF0559EA0F}"/>
              </a:ext>
            </a:extLst>
          </p:cNvPr>
          <p:cNvSpPr txBox="1"/>
          <p:nvPr/>
        </p:nvSpPr>
        <p:spPr>
          <a:xfrm>
            <a:off x="6540300" y="2537635"/>
            <a:ext cx="4855857" cy="830997"/>
          </a:xfrm>
          <a:prstGeom prst="rect">
            <a:avLst/>
          </a:prstGeom>
          <a:noFill/>
        </p:spPr>
        <p:txBody>
          <a:bodyPr wrap="square" rtlCol="0">
            <a:spAutoFit/>
          </a:bodyPr>
          <a:lstStyle/>
          <a:p>
            <a:pPr lvl="0" defTabSz="1219170">
              <a:buClr>
                <a:srgbClr val="000000"/>
              </a:buClr>
              <a:defRPr/>
            </a:pPr>
            <a:r>
              <a:rPr lang="en-US" altLang="zh-TW" sz="1600" kern="0">
                <a:solidFill>
                  <a:schemeClr val="bg1"/>
                </a:solidFill>
                <a:latin typeface="Arial" panose="020B0604020202020204" pitchFamily="34" charset="0"/>
                <a:ea typeface="微軟正黑體"/>
                <a:cs typeface="Arial" panose="020B0604020202020204" pitchFamily="34" charset="0"/>
                <a:sym typeface="Arial"/>
              </a:rPr>
              <a:t>When the network generates a loop, the network that generates the loop will be closed, effectively avoiding network interruption.</a:t>
            </a:r>
          </a:p>
        </p:txBody>
      </p:sp>
      <p:sp>
        <p:nvSpPr>
          <p:cNvPr id="109" name="矩形 108">
            <a:extLst>
              <a:ext uri="{FF2B5EF4-FFF2-40B4-BE49-F238E27FC236}">
                <a16:creationId xmlns:a16="http://schemas.microsoft.com/office/drawing/2014/main" id="{13E30F34-91F7-40C1-8114-45F185795870}"/>
              </a:ext>
            </a:extLst>
          </p:cNvPr>
          <p:cNvSpPr/>
          <p:nvPr/>
        </p:nvSpPr>
        <p:spPr>
          <a:xfrm>
            <a:off x="466683" y="4388423"/>
            <a:ext cx="5463242" cy="461665"/>
          </a:xfrm>
          <a:prstGeom prst="rect">
            <a:avLst/>
          </a:prstGeom>
        </p:spPr>
        <p:txBody>
          <a:bodyPr wrap="square">
            <a:spAutoFit/>
          </a:bodyPr>
          <a:lstStyle/>
          <a:p>
            <a:pPr lvl="0" algn="ctr" defTabSz="457200">
              <a:defRPr/>
            </a:pPr>
            <a:r>
              <a:rPr lang="en-US" altLang="zh-TW" sz="2400">
                <a:solidFill>
                  <a:srgbClr val="CC66FF"/>
                </a:solidFill>
                <a:latin typeface="Arial"/>
                <a:ea typeface="微軟正黑體"/>
                <a:cs typeface="Arial"/>
              </a:rPr>
              <a:t>Port Mirroring</a:t>
            </a:r>
          </a:p>
        </p:txBody>
      </p:sp>
      <p:sp>
        <p:nvSpPr>
          <p:cNvPr id="110" name="文字方塊 109">
            <a:extLst>
              <a:ext uri="{FF2B5EF4-FFF2-40B4-BE49-F238E27FC236}">
                <a16:creationId xmlns:a16="http://schemas.microsoft.com/office/drawing/2014/main" id="{3E9B3019-D99E-4876-B537-CB675FDD7EF2}"/>
              </a:ext>
            </a:extLst>
          </p:cNvPr>
          <p:cNvSpPr txBox="1"/>
          <p:nvPr/>
        </p:nvSpPr>
        <p:spPr>
          <a:xfrm>
            <a:off x="837444" y="4960446"/>
            <a:ext cx="4721720" cy="830997"/>
          </a:xfrm>
          <a:prstGeom prst="rect">
            <a:avLst/>
          </a:prstGeom>
          <a:noFill/>
        </p:spPr>
        <p:txBody>
          <a:bodyPr wrap="square" rtlCol="0">
            <a:spAutoFit/>
          </a:bodyPr>
          <a:lstStyle/>
          <a:p>
            <a:pPr defTabSz="1219170">
              <a:buClr>
                <a:srgbClr val="000000"/>
              </a:buClr>
              <a:defRPr/>
            </a:pPr>
            <a:r>
              <a:rPr lang="en-US" altLang="zh-TW" sz="1600" kern="0">
                <a:solidFill>
                  <a:schemeClr val="bg1"/>
                </a:solidFill>
                <a:latin typeface="Arial" panose="020B0604020202020204" pitchFamily="34" charset="0"/>
                <a:ea typeface="微軟正黑體"/>
                <a:cs typeface="Arial" panose="020B0604020202020204" pitchFamily="34" charset="0"/>
                <a:sym typeface="Arial"/>
              </a:rPr>
              <a:t>Allows network administrators to capture data (packets) for specific ports to monitor the network or troubleshoot.</a:t>
            </a:r>
          </a:p>
        </p:txBody>
      </p:sp>
      <p:sp>
        <p:nvSpPr>
          <p:cNvPr id="111" name="矩形 110">
            <a:extLst>
              <a:ext uri="{FF2B5EF4-FFF2-40B4-BE49-F238E27FC236}">
                <a16:creationId xmlns:a16="http://schemas.microsoft.com/office/drawing/2014/main" id="{AEB41D17-C73C-457D-A1B6-B47AD9174C71}"/>
              </a:ext>
            </a:extLst>
          </p:cNvPr>
          <p:cNvSpPr/>
          <p:nvPr/>
        </p:nvSpPr>
        <p:spPr>
          <a:xfrm>
            <a:off x="6251802" y="4388423"/>
            <a:ext cx="5463242" cy="461665"/>
          </a:xfrm>
          <a:prstGeom prst="rect">
            <a:avLst/>
          </a:prstGeom>
        </p:spPr>
        <p:txBody>
          <a:bodyPr wrap="square">
            <a:spAutoFit/>
          </a:bodyPr>
          <a:lstStyle/>
          <a:p>
            <a:pPr algn="ctr" defTabSz="457200">
              <a:defRPr/>
            </a:pPr>
            <a:r>
              <a:rPr lang="en-US" altLang="zh-TW" sz="2400">
                <a:solidFill>
                  <a:srgbClr val="CC66FF"/>
                </a:solidFill>
                <a:latin typeface="Arial"/>
                <a:ea typeface="微軟正黑體"/>
                <a:cs typeface="Arial"/>
              </a:rPr>
              <a:t>Jumbo frame </a:t>
            </a:r>
          </a:p>
        </p:txBody>
      </p:sp>
      <p:sp>
        <p:nvSpPr>
          <p:cNvPr id="112" name="文字方塊 111">
            <a:extLst>
              <a:ext uri="{FF2B5EF4-FFF2-40B4-BE49-F238E27FC236}">
                <a16:creationId xmlns:a16="http://schemas.microsoft.com/office/drawing/2014/main" id="{F993430F-4B08-476C-A423-15330385921B}"/>
              </a:ext>
            </a:extLst>
          </p:cNvPr>
          <p:cNvSpPr txBox="1"/>
          <p:nvPr/>
        </p:nvSpPr>
        <p:spPr>
          <a:xfrm>
            <a:off x="6592591" y="4960446"/>
            <a:ext cx="4761965" cy="830997"/>
          </a:xfrm>
          <a:prstGeom prst="rect">
            <a:avLst/>
          </a:prstGeom>
          <a:noFill/>
        </p:spPr>
        <p:txBody>
          <a:bodyPr wrap="square" rtlCol="0">
            <a:spAutoFit/>
          </a:bodyPr>
          <a:lstStyle/>
          <a:p>
            <a:pPr lvl="0" defTabSz="1219170">
              <a:buClr>
                <a:srgbClr val="000000"/>
              </a:buClr>
              <a:defRPr/>
            </a:pPr>
            <a:r>
              <a:rPr lang="en-US" altLang="zh-TW" sz="1600" kern="0">
                <a:solidFill>
                  <a:schemeClr val="bg1"/>
                </a:solidFill>
                <a:latin typeface="Arial" panose="020B0604020202020204" pitchFamily="34" charset="0"/>
                <a:ea typeface="微軟正黑體"/>
                <a:cs typeface="Arial" panose="020B0604020202020204" pitchFamily="34" charset="0"/>
                <a:sym typeface="Arial"/>
              </a:rPr>
              <a:t>The device supports the Jumbo Frame huge packet setting, which helps improve overall data transmission efficiency.</a:t>
            </a:r>
          </a:p>
        </p:txBody>
      </p:sp>
      <p:pic>
        <p:nvPicPr>
          <p:cNvPr id="113" name="圖片 112" descr="一張含有 天空 的圖片&#10;&#10;自動產生的描述">
            <a:extLst>
              <a:ext uri="{FF2B5EF4-FFF2-40B4-BE49-F238E27FC236}">
                <a16:creationId xmlns:a16="http://schemas.microsoft.com/office/drawing/2014/main" id="{C4E24637-48E7-458D-9AB1-4FC8A35D9F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3079" y="3444217"/>
            <a:ext cx="1237852" cy="123785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43303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D14806CA-09B7-4077-9BDA-65C39AF68323}"/>
              </a:ext>
            </a:extLst>
          </p:cNvPr>
          <p:cNvSpPr>
            <a:spLocks noGrp="1"/>
          </p:cNvSpPr>
          <p:nvPr>
            <p:ph type="ctrTitle"/>
          </p:nvPr>
        </p:nvSpPr>
        <p:spPr>
          <a:xfrm>
            <a:off x="1849872" y="2871537"/>
            <a:ext cx="8492256" cy="741530"/>
          </a:xfrm>
        </p:spPr>
        <p:txBody>
          <a:bodyPr>
            <a:normAutofit fontScale="90000"/>
          </a:bodyPr>
          <a:lstStyle/>
          <a:p>
            <a:pPr lvl="1" algn="ctr" defTabSz="457200" rtl="0">
              <a:lnSpc>
                <a:spcPct val="90000"/>
              </a:lnSpc>
              <a:spcBef>
                <a:spcPct val="0"/>
              </a:spcBef>
              <a:defRPr/>
            </a:pPr>
            <a:r>
              <a:rPr lang="en-US" altLang="zh-TW" sz="4000" b="1" kern="1200">
                <a:solidFill>
                  <a:schemeClr val="bg1"/>
                </a:solidFill>
                <a:latin typeface="Arial" panose="020B0604020202020204" pitchFamily="34" charset="0"/>
                <a:ea typeface="微軟正黑體" panose="020B0604030504040204" pitchFamily="34" charset="-120"/>
                <a:cs typeface="Arial" panose="020B0604020202020204" pitchFamily="34" charset="0"/>
              </a:rPr>
              <a:t>Virtualization and SD-WAN solution</a:t>
            </a:r>
            <a:endParaRPr lang="zh-TW" altLang="zh-TW" sz="4000" b="1" kern="1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150005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圖片 73">
            <a:extLst>
              <a:ext uri="{FF2B5EF4-FFF2-40B4-BE49-F238E27FC236}">
                <a16:creationId xmlns:a16="http://schemas.microsoft.com/office/drawing/2014/main" id="{CF0023A5-56B7-408A-8064-14B469E512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5814599" y="2888880"/>
            <a:ext cx="557572" cy="5719092"/>
          </a:xfrm>
          <a:prstGeom prst="rect">
            <a:avLst/>
          </a:prstGeom>
        </p:spPr>
      </p:pic>
      <p:grpSp>
        <p:nvGrpSpPr>
          <p:cNvPr id="2" name="群組 1">
            <a:extLst>
              <a:ext uri="{FF2B5EF4-FFF2-40B4-BE49-F238E27FC236}">
                <a16:creationId xmlns:a16="http://schemas.microsoft.com/office/drawing/2014/main" id="{AE43737E-CDC8-4C15-A603-565A69DBF10A}"/>
              </a:ext>
            </a:extLst>
          </p:cNvPr>
          <p:cNvGrpSpPr/>
          <p:nvPr/>
        </p:nvGrpSpPr>
        <p:grpSpPr>
          <a:xfrm>
            <a:off x="681721" y="2923956"/>
            <a:ext cx="10864288" cy="2681579"/>
            <a:chOff x="517945" y="3025830"/>
            <a:chExt cx="10864288" cy="2681579"/>
          </a:xfrm>
        </p:grpSpPr>
        <p:sp>
          <p:nvSpPr>
            <p:cNvPr id="80" name="矩形: 剪去單一角落 79">
              <a:extLst>
                <a:ext uri="{FF2B5EF4-FFF2-40B4-BE49-F238E27FC236}">
                  <a16:creationId xmlns:a16="http://schemas.microsoft.com/office/drawing/2014/main" id="{05A483B9-BFCB-43FB-B618-4A0AC7B44B11}"/>
                </a:ext>
              </a:extLst>
            </p:cNvPr>
            <p:cNvSpPr/>
            <p:nvPr/>
          </p:nvSpPr>
          <p:spPr>
            <a:xfrm rot="16200000" flipH="1">
              <a:off x="4609299" y="-1065524"/>
              <a:ext cx="2681579" cy="10864288"/>
            </a:xfrm>
            <a:prstGeom prst="snip1Rect">
              <a:avLst>
                <a:gd name="adj" fmla="val 14662"/>
              </a:avLst>
            </a:prstGeom>
            <a:gradFill>
              <a:gsLst>
                <a:gs pos="0">
                  <a:schemeClr val="tx1"/>
                </a:gs>
                <a:gs pos="100000">
                  <a:schemeClr val="tx1">
                    <a:alpha val="0"/>
                  </a:schemeClr>
                </a:gs>
              </a:gsLst>
              <a:lin ang="5400000" scaled="1"/>
            </a:gradFill>
            <a:ln w="28575">
              <a:gradFill>
                <a:gsLst>
                  <a:gs pos="0">
                    <a:srgbClr val="CC66FF"/>
                  </a:gs>
                  <a:gs pos="100000">
                    <a:srgbClr val="CC66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剪去對角角落 121">
              <a:extLst>
                <a:ext uri="{FF2B5EF4-FFF2-40B4-BE49-F238E27FC236}">
                  <a16:creationId xmlns:a16="http://schemas.microsoft.com/office/drawing/2014/main" id="{A4909FBE-C5A3-4CAA-A990-FD1F8B6DF1AB}"/>
                </a:ext>
              </a:extLst>
            </p:cNvPr>
            <p:cNvSpPr/>
            <p:nvPr/>
          </p:nvSpPr>
          <p:spPr>
            <a:xfrm rot="16200000">
              <a:off x="-386420" y="4232921"/>
              <a:ext cx="2167249" cy="72037"/>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92" name="圖片 91" descr="一張含有 電腦 的圖片&#10;&#10;自動產生的描述">
            <a:extLst>
              <a:ext uri="{FF2B5EF4-FFF2-40B4-BE49-F238E27FC236}">
                <a16:creationId xmlns:a16="http://schemas.microsoft.com/office/drawing/2014/main" id="{2C669E98-56FC-440C-9476-77D9496943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9157" y="3429000"/>
            <a:ext cx="6133681" cy="3834232"/>
          </a:xfrm>
          <a:prstGeom prst="rect">
            <a:avLst/>
          </a:prstGeom>
          <a:effectLst>
            <a:outerShdw blurRad="50800" dist="38100" dir="5400000" algn="t" rotWithShape="0">
              <a:prstClr val="black">
                <a:alpha val="40000"/>
              </a:prstClr>
            </a:outerShdw>
          </a:effectLst>
        </p:spPr>
      </p:pic>
      <p:sp>
        <p:nvSpPr>
          <p:cNvPr id="13" name="標題 1">
            <a:extLst>
              <a:ext uri="{FF2B5EF4-FFF2-40B4-BE49-F238E27FC236}">
                <a16:creationId xmlns:a16="http://schemas.microsoft.com/office/drawing/2014/main" id="{5E55C1EA-A94E-4917-813E-F74D15F8AE84}"/>
              </a:ext>
            </a:extLst>
          </p:cNvPr>
          <p:cNvSpPr>
            <a:spLocks noGrp="1"/>
          </p:cNvSpPr>
          <p:nvPr>
            <p:ph type="title"/>
          </p:nvPr>
        </p:nvSpPr>
        <p:spPr>
          <a:xfrm>
            <a:off x="6661" y="1"/>
            <a:ext cx="12178675" cy="1266656"/>
          </a:xfrm>
        </p:spPr>
        <p:txBody>
          <a:bodyPr>
            <a:normAutofit/>
          </a:bodyPr>
          <a:lstStyle/>
          <a:p>
            <a:r>
              <a:rPr lang="en-US" altLang="zh-TW" sz="4000" b="1"/>
              <a:t>Run virtual machines and containers:</a:t>
            </a:r>
            <a:br>
              <a:rPr lang="en-US" altLang="zh-TW" sz="4000" b="1"/>
            </a:br>
            <a:r>
              <a:rPr lang="en-US" altLang="zh-TW" sz="4000" b="1"/>
              <a:t>multiple applications in a box</a:t>
            </a:r>
            <a:endParaRPr lang="zh-TW" altLang="en-US" sz="4000" b="1"/>
          </a:p>
        </p:txBody>
      </p:sp>
      <p:sp>
        <p:nvSpPr>
          <p:cNvPr id="14" name="文字版面配置區 2">
            <a:extLst>
              <a:ext uri="{FF2B5EF4-FFF2-40B4-BE49-F238E27FC236}">
                <a16:creationId xmlns:a16="http://schemas.microsoft.com/office/drawing/2014/main" id="{F9D9EC71-43C0-4B60-9736-7555AEA6AA49}"/>
              </a:ext>
            </a:extLst>
          </p:cNvPr>
          <p:cNvSpPr>
            <a:spLocks noGrp="1"/>
          </p:cNvSpPr>
          <p:nvPr>
            <p:ph idx="1"/>
          </p:nvPr>
        </p:nvSpPr>
        <p:spPr>
          <a:xfrm>
            <a:off x="838200" y="1607310"/>
            <a:ext cx="10515600" cy="4871013"/>
          </a:xfrm>
        </p:spPr>
        <p:txBody>
          <a:bodyPr>
            <a:normAutofit/>
          </a:bodyPr>
          <a:lstStyle/>
          <a:p>
            <a:pPr marL="0" indent="0">
              <a:buClr>
                <a:srgbClr val="000000"/>
              </a:buClr>
              <a:buNone/>
              <a:defRPr/>
            </a:pPr>
            <a:r>
              <a:rPr lang="en-US" altLang="zh-TW">
                <a:solidFill>
                  <a:schemeClr val="bg1"/>
                </a:solidFill>
              </a:rPr>
              <a:t>Virtualization Station and Container Station lead a full range of hybrid virtual application solutions. For your versatile needs, you can rely on QNAP's complete virtualization application support. Choosing the right deployment strategy for your virtualization needs can be easy!</a:t>
            </a:r>
            <a:endParaRPr lang="zh-TW" altLang="en-US">
              <a:solidFill>
                <a:schemeClr val="bg1"/>
              </a:solidFill>
            </a:endParaRPr>
          </a:p>
        </p:txBody>
      </p:sp>
      <p:sp>
        <p:nvSpPr>
          <p:cNvPr id="87" name="矩形: 圓角 86">
            <a:extLst>
              <a:ext uri="{FF2B5EF4-FFF2-40B4-BE49-F238E27FC236}">
                <a16:creationId xmlns:a16="http://schemas.microsoft.com/office/drawing/2014/main" id="{F3D6B5F7-6B5E-4224-BF62-453FF57B6DA7}"/>
              </a:ext>
            </a:extLst>
          </p:cNvPr>
          <p:cNvSpPr/>
          <p:nvPr/>
        </p:nvSpPr>
        <p:spPr>
          <a:xfrm>
            <a:off x="6502554" y="3296837"/>
            <a:ext cx="1695541" cy="6730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圓角 87">
            <a:extLst>
              <a:ext uri="{FF2B5EF4-FFF2-40B4-BE49-F238E27FC236}">
                <a16:creationId xmlns:a16="http://schemas.microsoft.com/office/drawing/2014/main" id="{B0BDAD64-1880-4FF0-99A8-7E577E85B568}"/>
              </a:ext>
            </a:extLst>
          </p:cNvPr>
          <p:cNvSpPr/>
          <p:nvPr/>
        </p:nvSpPr>
        <p:spPr>
          <a:xfrm>
            <a:off x="2863840" y="3296837"/>
            <a:ext cx="1980288" cy="6730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9" name="Picture 2" descr="Image result for openwrt icon">
            <a:extLst>
              <a:ext uri="{FF2B5EF4-FFF2-40B4-BE49-F238E27FC236}">
                <a16:creationId xmlns:a16="http://schemas.microsoft.com/office/drawing/2014/main" id="{D114B099-CCB6-484B-BB15-6F310EE004B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54476" y="3415277"/>
            <a:ext cx="1757938" cy="4463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Image result for Pfsense icon">
            <a:extLst>
              <a:ext uri="{FF2B5EF4-FFF2-40B4-BE49-F238E27FC236}">
                <a16:creationId xmlns:a16="http://schemas.microsoft.com/office/drawing/2014/main" id="{554F9D1E-693D-4D5C-923B-FFED82175CB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624059" y="3418801"/>
            <a:ext cx="1461000" cy="396204"/>
          </a:xfrm>
          <a:prstGeom prst="rect">
            <a:avLst/>
          </a:prstGeom>
          <a:noFill/>
          <a:extLst>
            <a:ext uri="{909E8E84-426E-40DD-AFC4-6F175D3DCCD1}">
              <a14:hiddenFill xmlns:a14="http://schemas.microsoft.com/office/drawing/2010/main">
                <a:solidFill>
                  <a:srgbClr val="FFFFFF"/>
                </a:solidFill>
              </a14:hiddenFill>
            </a:ext>
          </a:extLst>
        </p:spPr>
      </p:pic>
      <p:pic>
        <p:nvPicPr>
          <p:cNvPr id="91" name="圖片 90">
            <a:extLst>
              <a:ext uri="{FF2B5EF4-FFF2-40B4-BE49-F238E27FC236}">
                <a16:creationId xmlns:a16="http://schemas.microsoft.com/office/drawing/2014/main" id="{2B1D82D2-91B8-40D5-A20B-ECC03E8F89B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03747" y="3296053"/>
            <a:ext cx="1342327" cy="677549"/>
          </a:xfrm>
          <a:prstGeom prst="roundRect">
            <a:avLst>
              <a:gd name="adj" fmla="val 15623"/>
            </a:avLst>
          </a:prstGeom>
          <a:solidFill>
            <a:srgbClr val="FFFFFF">
              <a:shade val="85000"/>
            </a:srgbClr>
          </a:solidFill>
          <a:ln>
            <a:noFill/>
          </a:ln>
          <a:effectLst/>
        </p:spPr>
      </p:pic>
      <p:sp>
        <p:nvSpPr>
          <p:cNvPr id="79" name="矩形: 圓角 78">
            <a:extLst>
              <a:ext uri="{FF2B5EF4-FFF2-40B4-BE49-F238E27FC236}">
                <a16:creationId xmlns:a16="http://schemas.microsoft.com/office/drawing/2014/main" id="{2457D053-C43B-4C2A-86C3-B17410F86D80}"/>
              </a:ext>
            </a:extLst>
          </p:cNvPr>
          <p:cNvSpPr/>
          <p:nvPr/>
        </p:nvSpPr>
        <p:spPr>
          <a:xfrm>
            <a:off x="8319935" y="3312425"/>
            <a:ext cx="935178" cy="6730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8" name="圖片 77" descr="一張含有 物件 的圖片&#10;&#10;自動產生的描述">
            <a:extLst>
              <a:ext uri="{FF2B5EF4-FFF2-40B4-BE49-F238E27FC236}">
                <a16:creationId xmlns:a16="http://schemas.microsoft.com/office/drawing/2014/main" id="{D59775B5-99FE-46B4-B3AE-875B5703788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95488" y="3192620"/>
            <a:ext cx="1384073" cy="952702"/>
          </a:xfrm>
          <a:prstGeom prst="rect">
            <a:avLst/>
          </a:prstGeom>
          <a:effectLst>
            <a:glow rad="101600">
              <a:schemeClr val="bg1">
                <a:alpha val="60000"/>
              </a:schemeClr>
            </a:glow>
          </a:effectLst>
        </p:spPr>
      </p:pic>
      <p:pic>
        <p:nvPicPr>
          <p:cNvPr id="4" name="圖片 3" descr="一張含有 建築物 的圖片&#10;&#10;自動產生的描述">
            <a:extLst>
              <a:ext uri="{FF2B5EF4-FFF2-40B4-BE49-F238E27FC236}">
                <a16:creationId xmlns:a16="http://schemas.microsoft.com/office/drawing/2014/main" id="{BD5D7CF2-EE6E-4BF9-B573-0C4DC96E63E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31204" y="3264241"/>
            <a:ext cx="1270000" cy="1271988"/>
          </a:xfrm>
          <a:prstGeom prst="rect">
            <a:avLst/>
          </a:prstGeom>
        </p:spPr>
      </p:pic>
      <p:pic>
        <p:nvPicPr>
          <p:cNvPr id="6" name="圖片 5" descr="一張含有 建築物, 傘 的圖片&#10;&#10;自動產生的描述">
            <a:extLst>
              <a:ext uri="{FF2B5EF4-FFF2-40B4-BE49-F238E27FC236}">
                <a16:creationId xmlns:a16="http://schemas.microsoft.com/office/drawing/2014/main" id="{64B3DED5-085B-4870-B2FB-F936445A315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09210" y="3266000"/>
            <a:ext cx="1270000" cy="1270000"/>
          </a:xfrm>
          <a:prstGeom prst="rect">
            <a:avLst/>
          </a:prstGeom>
        </p:spPr>
      </p:pic>
      <p:sp>
        <p:nvSpPr>
          <p:cNvPr id="93" name="矩形 92">
            <a:extLst>
              <a:ext uri="{FF2B5EF4-FFF2-40B4-BE49-F238E27FC236}">
                <a16:creationId xmlns:a16="http://schemas.microsoft.com/office/drawing/2014/main" id="{9FE8C3FE-2FF6-49E2-AACF-5368BF01A805}"/>
              </a:ext>
            </a:extLst>
          </p:cNvPr>
          <p:cNvSpPr/>
          <p:nvPr/>
        </p:nvSpPr>
        <p:spPr>
          <a:xfrm>
            <a:off x="986457" y="4682455"/>
            <a:ext cx="2109873" cy="338554"/>
          </a:xfrm>
          <a:prstGeom prst="rect">
            <a:avLst/>
          </a:prstGeom>
        </p:spPr>
        <p:txBody>
          <a:bodyPr wrap="none">
            <a:spAutoFit/>
          </a:bodyPr>
          <a:lstStyle/>
          <a:p>
            <a:pPr algn="ctr" defTabSz="1219170">
              <a:buClr>
                <a:srgbClr val="000000"/>
              </a:buClr>
              <a:defRPr/>
            </a:pPr>
            <a:r>
              <a:rPr lang="en-US" altLang="zh-TW" sz="1600" kern="0">
                <a:solidFill>
                  <a:schemeClr val="bg1"/>
                </a:solidFill>
                <a:latin typeface="Arial" panose="020B0604020202020204" pitchFamily="34" charset="0"/>
                <a:ea typeface="新細明體" panose="02020500000000000000" pitchFamily="18" charset="-120"/>
                <a:cs typeface="Arial" panose="020B0604020202020204" pitchFamily="34" charset="0"/>
              </a:rPr>
              <a:t>Virtualization Station </a:t>
            </a:r>
            <a:endParaRPr lang="zh-TW" altLang="en-US" sz="1600" kern="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sp>
        <p:nvSpPr>
          <p:cNvPr id="94" name="矩形 93">
            <a:extLst>
              <a:ext uri="{FF2B5EF4-FFF2-40B4-BE49-F238E27FC236}">
                <a16:creationId xmlns:a16="http://schemas.microsoft.com/office/drawing/2014/main" id="{E42AB20E-67CF-41F0-B292-AF398CD39849}"/>
              </a:ext>
            </a:extLst>
          </p:cNvPr>
          <p:cNvSpPr/>
          <p:nvPr/>
        </p:nvSpPr>
        <p:spPr>
          <a:xfrm>
            <a:off x="9178414" y="4682455"/>
            <a:ext cx="1768433" cy="338554"/>
          </a:xfrm>
          <a:prstGeom prst="rect">
            <a:avLst/>
          </a:prstGeom>
        </p:spPr>
        <p:txBody>
          <a:bodyPr wrap="none">
            <a:spAutoFit/>
          </a:bodyPr>
          <a:lstStyle/>
          <a:p>
            <a:pPr lvl="0" algn="ctr" defTabSz="1219170">
              <a:buClr>
                <a:srgbClr val="000000"/>
              </a:buClr>
              <a:defRPr/>
            </a:pPr>
            <a:r>
              <a:rPr lang="en-US" altLang="zh-TW" sz="1600" kern="0">
                <a:solidFill>
                  <a:schemeClr val="bg1"/>
                </a:solidFill>
                <a:latin typeface="Arial" panose="020B0604020202020204" pitchFamily="34" charset="0"/>
                <a:ea typeface="新細明體" panose="02020500000000000000" pitchFamily="18" charset="-120"/>
                <a:cs typeface="Arial" panose="020B0604020202020204" pitchFamily="34" charset="0"/>
              </a:rPr>
              <a:t>Container Station</a:t>
            </a:r>
            <a:endParaRPr lang="zh-TW" altLang="en-US" sz="1600" kern="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sp>
        <p:nvSpPr>
          <p:cNvPr id="20" name="矩形: 圓角 19">
            <a:extLst>
              <a:ext uri="{FF2B5EF4-FFF2-40B4-BE49-F238E27FC236}">
                <a16:creationId xmlns:a16="http://schemas.microsoft.com/office/drawing/2014/main" id="{66E7BD85-121B-4CA7-B75A-C9A5B2F2B847}"/>
              </a:ext>
            </a:extLst>
          </p:cNvPr>
          <p:cNvSpPr/>
          <p:nvPr/>
        </p:nvSpPr>
        <p:spPr>
          <a:xfrm>
            <a:off x="4035079" y="4067737"/>
            <a:ext cx="1980288" cy="6730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圓角 20">
            <a:extLst>
              <a:ext uri="{FF2B5EF4-FFF2-40B4-BE49-F238E27FC236}">
                <a16:creationId xmlns:a16="http://schemas.microsoft.com/office/drawing/2014/main" id="{0378B10A-8330-4718-8610-E5E34D55C8A2}"/>
              </a:ext>
            </a:extLst>
          </p:cNvPr>
          <p:cNvSpPr/>
          <p:nvPr/>
        </p:nvSpPr>
        <p:spPr>
          <a:xfrm>
            <a:off x="6120704" y="4073850"/>
            <a:ext cx="917553" cy="6730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圓角 21">
            <a:extLst>
              <a:ext uri="{FF2B5EF4-FFF2-40B4-BE49-F238E27FC236}">
                <a16:creationId xmlns:a16="http://schemas.microsoft.com/office/drawing/2014/main" id="{77E627E9-49F8-42E9-A3D7-7C288330FE2C}"/>
              </a:ext>
            </a:extLst>
          </p:cNvPr>
          <p:cNvSpPr/>
          <p:nvPr/>
        </p:nvSpPr>
        <p:spPr>
          <a:xfrm>
            <a:off x="7159762" y="4080279"/>
            <a:ext cx="895488" cy="6730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畫畫 的圖片&#10;&#10;自動產生的描述">
            <a:extLst>
              <a:ext uri="{FF2B5EF4-FFF2-40B4-BE49-F238E27FC236}">
                <a16:creationId xmlns:a16="http://schemas.microsoft.com/office/drawing/2014/main" id="{F4621243-D867-4925-BB4A-9097D814137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03586" y="4120883"/>
            <a:ext cx="561648" cy="574298"/>
          </a:xfrm>
          <a:prstGeom prst="rect">
            <a:avLst/>
          </a:prstGeom>
        </p:spPr>
      </p:pic>
      <p:pic>
        <p:nvPicPr>
          <p:cNvPr id="8" name="圖片 7">
            <a:extLst>
              <a:ext uri="{FF2B5EF4-FFF2-40B4-BE49-F238E27FC236}">
                <a16:creationId xmlns:a16="http://schemas.microsoft.com/office/drawing/2014/main" id="{163A4F5E-7F22-4DEA-A737-4F32D97641A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320515" y="4138787"/>
            <a:ext cx="575571" cy="575571"/>
          </a:xfrm>
          <a:prstGeom prst="rect">
            <a:avLst/>
          </a:prstGeom>
        </p:spPr>
      </p:pic>
      <p:pic>
        <p:nvPicPr>
          <p:cNvPr id="10" name="圖片 9" descr="一張含有 畫畫, 食物 的圖片&#10;&#10;自動產生的描述">
            <a:extLst>
              <a:ext uri="{FF2B5EF4-FFF2-40B4-BE49-F238E27FC236}">
                <a16:creationId xmlns:a16="http://schemas.microsoft.com/office/drawing/2014/main" id="{2C49DB30-466F-4A5D-ADD0-9B8B1C8CF0B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279978" y="4204611"/>
            <a:ext cx="1524003" cy="399289"/>
          </a:xfrm>
          <a:prstGeom prst="rect">
            <a:avLst/>
          </a:prstGeom>
        </p:spPr>
      </p:pic>
    </p:spTree>
    <p:extLst>
      <p:ext uri="{BB962C8B-B14F-4D97-AF65-F5344CB8AC3E}">
        <p14:creationId xmlns:p14="http://schemas.microsoft.com/office/powerpoint/2010/main" val="3737779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圖片 46">
            <a:extLst>
              <a:ext uri="{FF2B5EF4-FFF2-40B4-BE49-F238E27FC236}">
                <a16:creationId xmlns:a16="http://schemas.microsoft.com/office/drawing/2014/main" id="{BADFB40F-CA7E-48FB-BE62-E856B115A37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78233" y="2773482"/>
            <a:ext cx="4568152" cy="2855603"/>
          </a:xfrm>
          <a:prstGeom prst="rect">
            <a:avLst/>
          </a:prstGeom>
          <a:effectLst>
            <a:outerShdw blurRad="50800" dist="38100" dir="5400000" algn="t" rotWithShape="0">
              <a:prstClr val="black">
                <a:alpha val="40000"/>
              </a:prstClr>
            </a:outerShdw>
          </a:effectLst>
        </p:spPr>
      </p:pic>
      <p:cxnSp>
        <p:nvCxnSpPr>
          <p:cNvPr id="49" name="直線接點 48">
            <a:extLst>
              <a:ext uri="{FF2B5EF4-FFF2-40B4-BE49-F238E27FC236}">
                <a16:creationId xmlns:a16="http://schemas.microsoft.com/office/drawing/2014/main" id="{145AAEB7-779E-4042-93FB-0D6958F61D93}"/>
              </a:ext>
            </a:extLst>
          </p:cNvPr>
          <p:cNvCxnSpPr>
            <a:cxnSpLocks/>
          </p:cNvCxnSpPr>
          <p:nvPr/>
        </p:nvCxnSpPr>
        <p:spPr>
          <a:xfrm flipV="1">
            <a:off x="9867686" y="2906081"/>
            <a:ext cx="0" cy="512113"/>
          </a:xfrm>
          <a:prstGeom prst="line">
            <a:avLst/>
          </a:prstGeom>
          <a:ln w="317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2EF218FD-D66E-4897-9F9C-E45CEFF3E350}"/>
              </a:ext>
            </a:extLst>
          </p:cNvPr>
          <p:cNvCxnSpPr>
            <a:cxnSpLocks/>
          </p:cNvCxnSpPr>
          <p:nvPr/>
        </p:nvCxnSpPr>
        <p:spPr>
          <a:xfrm flipV="1">
            <a:off x="10887700" y="2906081"/>
            <a:ext cx="0" cy="512113"/>
          </a:xfrm>
          <a:prstGeom prst="line">
            <a:avLst/>
          </a:prstGeom>
          <a:ln w="317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C482233D-5DAC-4BCE-BD36-C4720A8F0355}"/>
              </a:ext>
            </a:extLst>
          </p:cNvPr>
          <p:cNvCxnSpPr>
            <a:cxnSpLocks/>
          </p:cNvCxnSpPr>
          <p:nvPr/>
        </p:nvCxnSpPr>
        <p:spPr>
          <a:xfrm flipV="1">
            <a:off x="8035481" y="2906081"/>
            <a:ext cx="0" cy="512113"/>
          </a:xfrm>
          <a:prstGeom prst="line">
            <a:avLst/>
          </a:prstGeom>
          <a:ln w="317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直線接點 75">
            <a:extLst>
              <a:ext uri="{FF2B5EF4-FFF2-40B4-BE49-F238E27FC236}">
                <a16:creationId xmlns:a16="http://schemas.microsoft.com/office/drawing/2014/main" id="{719501A3-A8E5-4CDF-9B9C-84E94AEA661B}"/>
              </a:ext>
            </a:extLst>
          </p:cNvPr>
          <p:cNvCxnSpPr>
            <a:cxnSpLocks/>
          </p:cNvCxnSpPr>
          <p:nvPr/>
        </p:nvCxnSpPr>
        <p:spPr>
          <a:xfrm flipV="1">
            <a:off x="7407684" y="4839733"/>
            <a:ext cx="0" cy="734688"/>
          </a:xfrm>
          <a:prstGeom prst="line">
            <a:avLst/>
          </a:prstGeom>
          <a:ln w="317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直線接點 76">
            <a:extLst>
              <a:ext uri="{FF2B5EF4-FFF2-40B4-BE49-F238E27FC236}">
                <a16:creationId xmlns:a16="http://schemas.microsoft.com/office/drawing/2014/main" id="{095B21AA-120D-4301-B7DA-5DF12610FB4E}"/>
              </a:ext>
            </a:extLst>
          </p:cNvPr>
          <p:cNvCxnSpPr>
            <a:cxnSpLocks/>
          </p:cNvCxnSpPr>
          <p:nvPr/>
        </p:nvCxnSpPr>
        <p:spPr>
          <a:xfrm flipV="1">
            <a:off x="9748931" y="4839733"/>
            <a:ext cx="0" cy="734688"/>
          </a:xfrm>
          <a:prstGeom prst="line">
            <a:avLst/>
          </a:prstGeom>
          <a:ln w="317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 name="標題 1">
            <a:extLst>
              <a:ext uri="{FF2B5EF4-FFF2-40B4-BE49-F238E27FC236}">
                <a16:creationId xmlns:a16="http://schemas.microsoft.com/office/drawing/2014/main" id="{5E55C1EA-A94E-4917-813E-F74D15F8AE84}"/>
              </a:ext>
            </a:extLst>
          </p:cNvPr>
          <p:cNvSpPr>
            <a:spLocks noGrp="1"/>
          </p:cNvSpPr>
          <p:nvPr>
            <p:ph type="title"/>
          </p:nvPr>
        </p:nvSpPr>
        <p:spPr/>
        <p:txBody>
          <a:bodyPr>
            <a:normAutofit/>
          </a:bodyPr>
          <a:lstStyle/>
          <a:p>
            <a:r>
              <a:rPr lang="en-US" altLang="zh-TW" sz="4000" b="1">
                <a:latin typeface="Arial"/>
                <a:ea typeface="微軟正黑體"/>
                <a:cs typeface="Arial"/>
              </a:rPr>
              <a:t>Guardian All-in-one VM solution</a:t>
            </a:r>
            <a:endParaRPr lang="zh-TW" altLang="en-US" sz="4000" b="1"/>
          </a:p>
        </p:txBody>
      </p:sp>
      <p:sp>
        <p:nvSpPr>
          <p:cNvPr id="48" name="箭號: 向右 47">
            <a:extLst>
              <a:ext uri="{FF2B5EF4-FFF2-40B4-BE49-F238E27FC236}">
                <a16:creationId xmlns:a16="http://schemas.microsoft.com/office/drawing/2014/main" id="{3932F59B-1D6B-413C-90E1-076B8B420109}"/>
              </a:ext>
            </a:extLst>
          </p:cNvPr>
          <p:cNvSpPr/>
          <p:nvPr/>
        </p:nvSpPr>
        <p:spPr>
          <a:xfrm>
            <a:off x="5700800" y="3777123"/>
            <a:ext cx="846744" cy="788808"/>
          </a:xfrm>
          <a:prstGeom prst="rightArrow">
            <a:avLst/>
          </a:prstGeom>
          <a:gradFill>
            <a:gsLst>
              <a:gs pos="50000">
                <a:srgbClr val="FFFF00"/>
              </a:gs>
              <a:gs pos="0">
                <a:srgbClr val="FFFF0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1" name="直線接點 50">
            <a:extLst>
              <a:ext uri="{FF2B5EF4-FFF2-40B4-BE49-F238E27FC236}">
                <a16:creationId xmlns:a16="http://schemas.microsoft.com/office/drawing/2014/main" id="{4E46ED74-F023-423C-AF06-8B6C584A07B5}"/>
              </a:ext>
            </a:extLst>
          </p:cNvPr>
          <p:cNvCxnSpPr>
            <a:cxnSpLocks/>
          </p:cNvCxnSpPr>
          <p:nvPr/>
        </p:nvCxnSpPr>
        <p:spPr>
          <a:xfrm flipH="1" flipV="1">
            <a:off x="1451362" y="2628476"/>
            <a:ext cx="24124" cy="2941098"/>
          </a:xfrm>
          <a:prstGeom prst="line">
            <a:avLst/>
          </a:prstGeom>
          <a:ln w="317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D67FC09A-0406-4415-AE25-232FCD8ABDA7}"/>
              </a:ext>
            </a:extLst>
          </p:cNvPr>
          <p:cNvCxnSpPr>
            <a:cxnSpLocks/>
            <a:stCxn id="62" idx="0"/>
            <a:endCxn id="56" idx="2"/>
          </p:cNvCxnSpPr>
          <p:nvPr/>
        </p:nvCxnSpPr>
        <p:spPr>
          <a:xfrm flipV="1">
            <a:off x="3874666" y="2942776"/>
            <a:ext cx="45588" cy="2626798"/>
          </a:xfrm>
          <a:prstGeom prst="line">
            <a:avLst/>
          </a:prstGeom>
          <a:ln w="317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674311C8-65A4-43A6-B050-11CAD2F900B8}"/>
              </a:ext>
            </a:extLst>
          </p:cNvPr>
          <p:cNvCxnSpPr>
            <a:cxnSpLocks/>
          </p:cNvCxnSpPr>
          <p:nvPr/>
        </p:nvCxnSpPr>
        <p:spPr>
          <a:xfrm flipV="1">
            <a:off x="5020146" y="2927532"/>
            <a:ext cx="0" cy="207132"/>
          </a:xfrm>
          <a:prstGeom prst="line">
            <a:avLst/>
          </a:prstGeom>
          <a:ln w="317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164A7528-A7DC-4105-8249-A2D2E4E32702}"/>
              </a:ext>
            </a:extLst>
          </p:cNvPr>
          <p:cNvCxnSpPr>
            <a:cxnSpLocks/>
          </p:cNvCxnSpPr>
          <p:nvPr/>
        </p:nvCxnSpPr>
        <p:spPr>
          <a:xfrm flipV="1">
            <a:off x="2882510" y="2906081"/>
            <a:ext cx="0" cy="207132"/>
          </a:xfrm>
          <a:prstGeom prst="line">
            <a:avLst/>
          </a:prstGeom>
          <a:ln w="317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矩形: 圓角 54">
            <a:extLst>
              <a:ext uri="{FF2B5EF4-FFF2-40B4-BE49-F238E27FC236}">
                <a16:creationId xmlns:a16="http://schemas.microsoft.com/office/drawing/2014/main" id="{15CFD304-5EBA-476E-AC06-3DBCB0745BC6}"/>
              </a:ext>
            </a:extLst>
          </p:cNvPr>
          <p:cNvSpPr/>
          <p:nvPr/>
        </p:nvSpPr>
        <p:spPr>
          <a:xfrm>
            <a:off x="724928" y="2521764"/>
            <a:ext cx="2556228" cy="421015"/>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err="1">
                <a:ln>
                  <a:noFill/>
                </a:ln>
                <a:solidFill>
                  <a:schemeClr val="bg1"/>
                </a:solidFill>
                <a:effectLst/>
                <a:uLnTx/>
                <a:uFillTx/>
                <a:latin typeface="Arial"/>
                <a:ea typeface="新細明體" panose="02020500000000000000" pitchFamily="18" charset="-120"/>
                <a:cs typeface="+mn-cs"/>
                <a:sym typeface="Arial"/>
              </a:rPr>
              <a:t>RouterOS</a:t>
            </a:r>
            <a:endParaRPr kumimoji="0" lang="zh-TW" altLang="en-US" sz="1800" b="0" i="0" u="none" strike="noStrike" kern="0" cap="none" spc="0" normalizeH="0" baseline="0" noProof="0">
              <a:ln>
                <a:noFill/>
              </a:ln>
              <a:solidFill>
                <a:schemeClr val="bg1"/>
              </a:solidFill>
              <a:effectLst/>
              <a:uLnTx/>
              <a:uFillTx/>
              <a:latin typeface="Arial"/>
              <a:ea typeface="新細明體" panose="02020500000000000000" pitchFamily="18" charset="-120"/>
              <a:cs typeface="+mn-cs"/>
              <a:sym typeface="Arial"/>
            </a:endParaRPr>
          </a:p>
        </p:txBody>
      </p:sp>
      <p:sp>
        <p:nvSpPr>
          <p:cNvPr id="56" name="矩形: 圓角 55">
            <a:extLst>
              <a:ext uri="{FF2B5EF4-FFF2-40B4-BE49-F238E27FC236}">
                <a16:creationId xmlns:a16="http://schemas.microsoft.com/office/drawing/2014/main" id="{6B32E8A8-3D92-48BE-B32A-C032958FC061}"/>
              </a:ext>
            </a:extLst>
          </p:cNvPr>
          <p:cNvSpPr/>
          <p:nvPr/>
        </p:nvSpPr>
        <p:spPr>
          <a:xfrm>
            <a:off x="3499390" y="2521761"/>
            <a:ext cx="841728" cy="421015"/>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chemeClr val="bg1"/>
                </a:solidFill>
                <a:effectLst/>
                <a:uLnTx/>
                <a:uFillTx/>
                <a:latin typeface="Arial"/>
                <a:ea typeface="新細明體" panose="02020500000000000000" pitchFamily="18" charset="-120"/>
                <a:cs typeface="+mn-cs"/>
                <a:sym typeface="Arial"/>
              </a:rPr>
              <a:t>VM</a:t>
            </a:r>
            <a:endParaRPr kumimoji="0" lang="zh-TW" altLang="en-US" sz="1800" b="0" i="0" u="none" strike="noStrike" kern="0" cap="none" spc="0" normalizeH="0" baseline="0" noProof="0">
              <a:ln>
                <a:noFill/>
              </a:ln>
              <a:solidFill>
                <a:schemeClr val="bg1"/>
              </a:solidFill>
              <a:effectLst/>
              <a:uLnTx/>
              <a:uFillTx/>
              <a:latin typeface="Arial"/>
              <a:ea typeface="新細明體" panose="02020500000000000000" pitchFamily="18" charset="-120"/>
              <a:cs typeface="+mn-cs"/>
              <a:sym typeface="Arial"/>
            </a:endParaRPr>
          </a:p>
        </p:txBody>
      </p:sp>
      <p:sp>
        <p:nvSpPr>
          <p:cNvPr id="58" name="矩形: 圓角 57">
            <a:extLst>
              <a:ext uri="{FF2B5EF4-FFF2-40B4-BE49-F238E27FC236}">
                <a16:creationId xmlns:a16="http://schemas.microsoft.com/office/drawing/2014/main" id="{ACB98832-6DFB-45B1-B51D-3AD90229959B}"/>
              </a:ext>
            </a:extLst>
          </p:cNvPr>
          <p:cNvSpPr/>
          <p:nvPr/>
        </p:nvSpPr>
        <p:spPr>
          <a:xfrm>
            <a:off x="724925" y="3113213"/>
            <a:ext cx="4654559" cy="421015"/>
          </a:xfrm>
          <a:prstGeom prst="roundRect">
            <a:avLst>
              <a:gd name="adj" fmla="val 0"/>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Virtualization Station</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59" name="矩形: 圓角 58">
            <a:extLst>
              <a:ext uri="{FF2B5EF4-FFF2-40B4-BE49-F238E27FC236}">
                <a16:creationId xmlns:a16="http://schemas.microsoft.com/office/drawing/2014/main" id="{A39E03BD-BCDE-4DF4-A0B8-D0CD40E8D082}"/>
              </a:ext>
            </a:extLst>
          </p:cNvPr>
          <p:cNvSpPr/>
          <p:nvPr/>
        </p:nvSpPr>
        <p:spPr>
          <a:xfrm>
            <a:off x="724927" y="3687102"/>
            <a:ext cx="1475567" cy="421015"/>
          </a:xfrm>
          <a:prstGeom prst="roundRect">
            <a:avLst>
              <a:gd name="adj" fmla="val 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Virtual Switch</a:t>
            </a:r>
            <a:endParaRPr kumimoji="0" lang="zh-TW" altLang="en-US" sz="16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0" name="矩形: 圓角 59">
            <a:extLst>
              <a:ext uri="{FF2B5EF4-FFF2-40B4-BE49-F238E27FC236}">
                <a16:creationId xmlns:a16="http://schemas.microsoft.com/office/drawing/2014/main" id="{18ED0B13-B694-4064-B498-F9290CC70847}"/>
              </a:ext>
            </a:extLst>
          </p:cNvPr>
          <p:cNvSpPr/>
          <p:nvPr/>
        </p:nvSpPr>
        <p:spPr>
          <a:xfrm>
            <a:off x="724928" y="4304248"/>
            <a:ext cx="1475570" cy="421015"/>
          </a:xfrm>
          <a:prstGeom prst="roundRect">
            <a:avLst>
              <a:gd name="adj" fmla="val 0"/>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NIC</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1" name="矩形: 圓角 60">
            <a:extLst>
              <a:ext uri="{FF2B5EF4-FFF2-40B4-BE49-F238E27FC236}">
                <a16:creationId xmlns:a16="http://schemas.microsoft.com/office/drawing/2014/main" id="{B69AF646-FD54-4C24-A10F-73011121E7E8}"/>
              </a:ext>
            </a:extLst>
          </p:cNvPr>
          <p:cNvSpPr/>
          <p:nvPr/>
        </p:nvSpPr>
        <p:spPr>
          <a:xfrm>
            <a:off x="2447295" y="4304248"/>
            <a:ext cx="2916382" cy="421015"/>
          </a:xfrm>
          <a:prstGeom prst="roundRect">
            <a:avLst>
              <a:gd name="adj" fmla="val 0"/>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NIC</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2" name="矩形: 圓角 61">
            <a:extLst>
              <a:ext uri="{FF2B5EF4-FFF2-40B4-BE49-F238E27FC236}">
                <a16:creationId xmlns:a16="http://schemas.microsoft.com/office/drawing/2014/main" id="{4B20F8AF-4850-4609-B94D-9C8FEE849E41}"/>
              </a:ext>
            </a:extLst>
          </p:cNvPr>
          <p:cNvSpPr/>
          <p:nvPr/>
        </p:nvSpPr>
        <p:spPr>
          <a:xfrm>
            <a:off x="2416473" y="5569574"/>
            <a:ext cx="2916386" cy="421015"/>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LAN Networking Devices</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3" name="矩形: 圓角 62">
            <a:extLst>
              <a:ext uri="{FF2B5EF4-FFF2-40B4-BE49-F238E27FC236}">
                <a16:creationId xmlns:a16="http://schemas.microsoft.com/office/drawing/2014/main" id="{D67F7A9F-F3CD-4A47-A4A4-3D6B7333130C}"/>
              </a:ext>
            </a:extLst>
          </p:cNvPr>
          <p:cNvSpPr/>
          <p:nvPr/>
        </p:nvSpPr>
        <p:spPr>
          <a:xfrm>
            <a:off x="724928" y="4932396"/>
            <a:ext cx="1475554" cy="421015"/>
          </a:xfrm>
          <a:prstGeom prst="roundRect">
            <a:avLst>
              <a:gd name="adj"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WAN</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4" name="矩形: 圓角 63">
            <a:extLst>
              <a:ext uri="{FF2B5EF4-FFF2-40B4-BE49-F238E27FC236}">
                <a16:creationId xmlns:a16="http://schemas.microsoft.com/office/drawing/2014/main" id="{F93AD5F8-545E-4024-8C96-656525DD7085}"/>
              </a:ext>
            </a:extLst>
          </p:cNvPr>
          <p:cNvSpPr/>
          <p:nvPr/>
        </p:nvSpPr>
        <p:spPr>
          <a:xfrm>
            <a:off x="2416473" y="4932396"/>
            <a:ext cx="2916386" cy="421015"/>
          </a:xfrm>
          <a:prstGeom prst="roundRect">
            <a:avLst>
              <a:gd name="adj"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LAN</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5" name="矩形: 圓角 64">
            <a:extLst>
              <a:ext uri="{FF2B5EF4-FFF2-40B4-BE49-F238E27FC236}">
                <a16:creationId xmlns:a16="http://schemas.microsoft.com/office/drawing/2014/main" id="{918735D3-FABA-4F5C-8893-299AD3815CFA}"/>
              </a:ext>
            </a:extLst>
          </p:cNvPr>
          <p:cNvSpPr/>
          <p:nvPr/>
        </p:nvSpPr>
        <p:spPr>
          <a:xfrm>
            <a:off x="2478117" y="3687102"/>
            <a:ext cx="2916367" cy="421015"/>
          </a:xfrm>
          <a:prstGeom prst="roundRect">
            <a:avLst>
              <a:gd name="adj" fmla="val 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Virtual Switch</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6" name="矩形: 圓角 65">
            <a:extLst>
              <a:ext uri="{FF2B5EF4-FFF2-40B4-BE49-F238E27FC236}">
                <a16:creationId xmlns:a16="http://schemas.microsoft.com/office/drawing/2014/main" id="{BFDD13B2-BDD3-4903-85BC-58D0B8B6F62F}"/>
              </a:ext>
            </a:extLst>
          </p:cNvPr>
          <p:cNvSpPr/>
          <p:nvPr/>
        </p:nvSpPr>
        <p:spPr>
          <a:xfrm>
            <a:off x="724928" y="5569574"/>
            <a:ext cx="1475552" cy="421015"/>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Internet</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7" name="文字方塊 66">
            <a:extLst>
              <a:ext uri="{FF2B5EF4-FFF2-40B4-BE49-F238E27FC236}">
                <a16:creationId xmlns:a16="http://schemas.microsoft.com/office/drawing/2014/main" id="{60E18A0B-9ADF-4FEE-BE2D-02E610DBF3BF}"/>
              </a:ext>
            </a:extLst>
          </p:cNvPr>
          <p:cNvSpPr txBox="1"/>
          <p:nvPr/>
        </p:nvSpPr>
        <p:spPr>
          <a:xfrm>
            <a:off x="724925" y="1890448"/>
            <a:ext cx="4690127" cy="461665"/>
          </a:xfrm>
          <a:prstGeom prst="rect">
            <a:avLst/>
          </a:prstGeom>
          <a:solidFill>
            <a:schemeClr val="tx1"/>
          </a:solidFill>
        </p:spPr>
        <p:txBody>
          <a:bodyPr wrap="square" rtlCol="0">
            <a:spAutoFit/>
          </a:bodyPr>
          <a:lstStyle/>
          <a:p>
            <a:pPr lvl="0" algn="ctr" defTabSz="1219170">
              <a:buClr>
                <a:srgbClr val="000000"/>
              </a:buClr>
              <a:defRPr/>
            </a:pPr>
            <a:r>
              <a:rPr lang="en-US" altLang="zh-TW" sz="24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a:rPr>
              <a:t>Traditional NAS + Switch</a:t>
            </a:r>
            <a:endParaRPr lang="zh-TW" altLang="en-US" sz="24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8" name="文字方塊 67">
            <a:extLst>
              <a:ext uri="{FF2B5EF4-FFF2-40B4-BE49-F238E27FC236}">
                <a16:creationId xmlns:a16="http://schemas.microsoft.com/office/drawing/2014/main" id="{151FDB51-686F-4424-8BAE-79DF90F74579}"/>
              </a:ext>
            </a:extLst>
          </p:cNvPr>
          <p:cNvSpPr txBox="1"/>
          <p:nvPr/>
        </p:nvSpPr>
        <p:spPr>
          <a:xfrm>
            <a:off x="6729229" y="3434744"/>
            <a:ext cx="4465982"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1" i="0" u="none" strike="noStrike" kern="0" cap="none" spc="0" normalizeH="0" baseline="0" noProof="0">
                <a:ln>
                  <a:noFill/>
                </a:ln>
                <a:solidFill>
                  <a:schemeClr val="bg1"/>
                </a:solidFill>
                <a:effectLst/>
                <a:uLnTx/>
                <a:uFillTx/>
                <a:latin typeface="Arial"/>
                <a:ea typeface="新細明體" panose="02020500000000000000" pitchFamily="18" charset="-120"/>
                <a:cs typeface="Arial"/>
                <a:sym typeface="Arial"/>
              </a:rPr>
              <a:t>Guardian </a:t>
            </a:r>
            <a:r>
              <a:rPr kumimoji="0" lang="en-US" altLang="zh-TW" sz="1800" b="1" i="0" u="none" strike="noStrike" kern="0" cap="none" spc="0" normalizeH="0" baseline="0" noProof="0" err="1">
                <a:ln>
                  <a:noFill/>
                </a:ln>
                <a:solidFill>
                  <a:schemeClr val="bg1"/>
                </a:solidFill>
                <a:effectLst/>
                <a:uLnTx/>
                <a:uFillTx/>
                <a:latin typeface="Arial"/>
                <a:ea typeface="新細明體" panose="02020500000000000000" pitchFamily="18" charset="-120"/>
                <a:cs typeface="Arial"/>
                <a:sym typeface="Arial"/>
              </a:rPr>
              <a:t>vSwitch</a:t>
            </a:r>
            <a:r>
              <a:rPr kumimoji="0" lang="en-US" altLang="zh-TW" sz="1800" b="1" i="0" u="none" strike="noStrike" kern="0" cap="none" spc="0" normalizeH="0" baseline="0" noProof="0">
                <a:ln>
                  <a:noFill/>
                </a:ln>
                <a:solidFill>
                  <a:schemeClr val="bg1"/>
                </a:solidFill>
                <a:effectLst/>
                <a:uLnTx/>
                <a:uFillTx/>
                <a:latin typeface="Arial"/>
                <a:ea typeface="新細明體" panose="02020500000000000000" pitchFamily="18" charset="-120"/>
                <a:cs typeface="Arial"/>
                <a:sym typeface="Arial"/>
              </a:rPr>
              <a:t> Mode</a:t>
            </a:r>
            <a:endParaRPr kumimoji="0" lang="zh-TW" altLang="en-US" sz="1800" b="1" i="0" u="none" strike="noStrike" kern="0" cap="none" spc="0" normalizeH="0" baseline="0" noProof="0">
              <a:ln>
                <a:noFill/>
              </a:ln>
              <a:solidFill>
                <a:schemeClr val="bg1"/>
              </a:solidFill>
              <a:effectLst/>
              <a:uLnTx/>
              <a:uFillTx/>
              <a:latin typeface="Arial"/>
              <a:ea typeface="新細明體" panose="02020500000000000000" pitchFamily="18" charset="-120"/>
              <a:cs typeface="Arial"/>
              <a:sym typeface="Arial"/>
            </a:endParaRPr>
          </a:p>
        </p:txBody>
      </p:sp>
      <p:sp>
        <p:nvSpPr>
          <p:cNvPr id="70" name="矩形: 圓角 69">
            <a:extLst>
              <a:ext uri="{FF2B5EF4-FFF2-40B4-BE49-F238E27FC236}">
                <a16:creationId xmlns:a16="http://schemas.microsoft.com/office/drawing/2014/main" id="{267941C0-A73E-4B5F-B428-4166ACA4F7BE}"/>
              </a:ext>
            </a:extLst>
          </p:cNvPr>
          <p:cNvSpPr/>
          <p:nvPr/>
        </p:nvSpPr>
        <p:spPr>
          <a:xfrm>
            <a:off x="6669308" y="2521764"/>
            <a:ext cx="2556228" cy="421015"/>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kern="0" err="1">
                <a:solidFill>
                  <a:schemeClr val="bg1"/>
                </a:solidFill>
                <a:latin typeface="Arial"/>
                <a:ea typeface="新細明體" panose="02020500000000000000" pitchFamily="18" charset="-120"/>
                <a:sym typeface="Arial"/>
              </a:rPr>
              <a:t>RouterOS</a:t>
            </a:r>
            <a:endParaRPr lang="zh-TW" altLang="en-US" kern="0">
              <a:solidFill>
                <a:schemeClr val="bg1"/>
              </a:solidFill>
              <a:latin typeface="Arial"/>
              <a:ea typeface="新細明體" panose="02020500000000000000" pitchFamily="18" charset="-120"/>
              <a:sym typeface="Arial"/>
            </a:endParaRPr>
          </a:p>
        </p:txBody>
      </p:sp>
      <p:sp>
        <p:nvSpPr>
          <p:cNvPr id="71" name="矩形: 圓角 70">
            <a:extLst>
              <a:ext uri="{FF2B5EF4-FFF2-40B4-BE49-F238E27FC236}">
                <a16:creationId xmlns:a16="http://schemas.microsoft.com/office/drawing/2014/main" id="{57390280-711E-483F-BDD1-AF11AF57578C}"/>
              </a:ext>
            </a:extLst>
          </p:cNvPr>
          <p:cNvSpPr/>
          <p:nvPr/>
        </p:nvSpPr>
        <p:spPr>
          <a:xfrm>
            <a:off x="9334232" y="2521762"/>
            <a:ext cx="1031465" cy="421015"/>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kern="0">
                <a:solidFill>
                  <a:schemeClr val="bg1"/>
                </a:solidFill>
                <a:latin typeface="Arial"/>
                <a:ea typeface="新細明體" panose="02020500000000000000" pitchFamily="18" charset="-120"/>
                <a:sym typeface="Arial"/>
              </a:rPr>
              <a:t>VM</a:t>
            </a:r>
            <a:endParaRPr lang="zh-TW" altLang="en-US" kern="0">
              <a:solidFill>
                <a:schemeClr val="bg1"/>
              </a:solidFill>
              <a:latin typeface="Arial"/>
              <a:ea typeface="新細明體" panose="02020500000000000000" pitchFamily="18" charset="-120"/>
              <a:sym typeface="Arial"/>
            </a:endParaRPr>
          </a:p>
        </p:txBody>
      </p:sp>
      <p:sp>
        <p:nvSpPr>
          <p:cNvPr id="72" name="矩形: 圓角 71">
            <a:extLst>
              <a:ext uri="{FF2B5EF4-FFF2-40B4-BE49-F238E27FC236}">
                <a16:creationId xmlns:a16="http://schemas.microsoft.com/office/drawing/2014/main" id="{79F4B886-3909-40DA-BF70-4C4E21C8ED83}"/>
              </a:ext>
            </a:extLst>
          </p:cNvPr>
          <p:cNvSpPr/>
          <p:nvPr/>
        </p:nvSpPr>
        <p:spPr>
          <a:xfrm>
            <a:off x="10474392" y="2521761"/>
            <a:ext cx="772025" cy="421015"/>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chemeClr val="bg1"/>
                </a:solidFill>
                <a:effectLst/>
                <a:uLnTx/>
                <a:uFillTx/>
                <a:latin typeface="Arial"/>
                <a:ea typeface="新細明體" panose="02020500000000000000" pitchFamily="18" charset="-120"/>
                <a:cs typeface="+mn-cs"/>
                <a:sym typeface="Arial"/>
              </a:rPr>
              <a:t>VM</a:t>
            </a:r>
            <a:endParaRPr kumimoji="0" lang="zh-TW" altLang="en-US" sz="1800" b="0" i="0" u="none" strike="noStrike" kern="0" cap="none" spc="0" normalizeH="0" baseline="0" noProof="0">
              <a:ln>
                <a:noFill/>
              </a:ln>
              <a:solidFill>
                <a:schemeClr val="bg1"/>
              </a:solidFill>
              <a:effectLst/>
              <a:uLnTx/>
              <a:uFillTx/>
              <a:latin typeface="Arial"/>
              <a:ea typeface="新細明體" panose="02020500000000000000" pitchFamily="18" charset="-120"/>
              <a:cs typeface="+mn-cs"/>
              <a:sym typeface="Arial"/>
            </a:endParaRPr>
          </a:p>
        </p:txBody>
      </p:sp>
      <p:sp>
        <p:nvSpPr>
          <p:cNvPr id="73" name="矩形: 圓角 72">
            <a:extLst>
              <a:ext uri="{FF2B5EF4-FFF2-40B4-BE49-F238E27FC236}">
                <a16:creationId xmlns:a16="http://schemas.microsoft.com/office/drawing/2014/main" id="{AAB88676-41D8-4641-B9FF-0129961B24C9}"/>
              </a:ext>
            </a:extLst>
          </p:cNvPr>
          <p:cNvSpPr/>
          <p:nvPr/>
        </p:nvSpPr>
        <p:spPr>
          <a:xfrm>
            <a:off x="8329999" y="5569574"/>
            <a:ext cx="2916386" cy="421015"/>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LAN Networking Devices</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75" name="矩形: 圓角 74">
            <a:extLst>
              <a:ext uri="{FF2B5EF4-FFF2-40B4-BE49-F238E27FC236}">
                <a16:creationId xmlns:a16="http://schemas.microsoft.com/office/drawing/2014/main" id="{DD861116-BA69-453B-B5DF-3D39E8AC392F}"/>
              </a:ext>
            </a:extLst>
          </p:cNvPr>
          <p:cNvSpPr/>
          <p:nvPr/>
        </p:nvSpPr>
        <p:spPr>
          <a:xfrm>
            <a:off x="6669275" y="5569574"/>
            <a:ext cx="1416052" cy="421015"/>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Internet</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78" name="文字方塊 77">
            <a:extLst>
              <a:ext uri="{FF2B5EF4-FFF2-40B4-BE49-F238E27FC236}">
                <a16:creationId xmlns:a16="http://schemas.microsoft.com/office/drawing/2014/main" id="{429A2A10-FDC6-4B43-A7EA-4FC075901F42}"/>
              </a:ext>
            </a:extLst>
          </p:cNvPr>
          <p:cNvSpPr txBox="1"/>
          <p:nvPr/>
        </p:nvSpPr>
        <p:spPr>
          <a:xfrm>
            <a:off x="6683438" y="1890448"/>
            <a:ext cx="4562947" cy="461665"/>
          </a:xfrm>
          <a:prstGeom prst="rect">
            <a:avLst/>
          </a:prstGeom>
          <a:solidFill>
            <a:schemeClr val="tx1"/>
          </a:solidFill>
        </p:spPr>
        <p:txBody>
          <a:bodyPr wrap="square" rtlCol="0">
            <a:spAutoFit/>
          </a:bodyPr>
          <a:lstStyle/>
          <a:p>
            <a:pPr lvl="0" algn="ctr" defTabSz="1219170">
              <a:buClr>
                <a:srgbClr val="000000"/>
              </a:buClr>
              <a:defRPr/>
            </a:pPr>
            <a:r>
              <a:rPr lang="en-US" altLang="zh-TW" sz="24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a:rPr>
              <a:t>Guardian solution</a:t>
            </a:r>
            <a:endParaRPr lang="zh-TW" altLang="en-US" sz="24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8" name="矩形: 圓角 37">
            <a:extLst>
              <a:ext uri="{FF2B5EF4-FFF2-40B4-BE49-F238E27FC236}">
                <a16:creationId xmlns:a16="http://schemas.microsoft.com/office/drawing/2014/main" id="{8560E40F-FEAD-4F60-B2A9-9C392F96E6E8}"/>
              </a:ext>
            </a:extLst>
          </p:cNvPr>
          <p:cNvSpPr/>
          <p:nvPr/>
        </p:nvSpPr>
        <p:spPr>
          <a:xfrm>
            <a:off x="4525084" y="2517696"/>
            <a:ext cx="841728" cy="421015"/>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chemeClr val="bg1"/>
                </a:solidFill>
                <a:effectLst/>
                <a:uLnTx/>
                <a:uFillTx/>
                <a:latin typeface="Arial"/>
                <a:ea typeface="新細明體" panose="02020500000000000000" pitchFamily="18" charset="-120"/>
                <a:cs typeface="+mn-cs"/>
                <a:sym typeface="Arial"/>
              </a:rPr>
              <a:t>VM</a:t>
            </a:r>
            <a:endParaRPr kumimoji="0" lang="zh-TW" altLang="en-US" sz="1800" b="0" i="0" u="none" strike="noStrike" kern="0" cap="none" spc="0" normalizeH="0" baseline="0" noProof="0">
              <a:ln>
                <a:noFill/>
              </a:ln>
              <a:solidFill>
                <a:schemeClr val="bg1"/>
              </a:solidFill>
              <a:effectLst/>
              <a:uLnTx/>
              <a:uFillTx/>
              <a:latin typeface="Arial"/>
              <a:ea typeface="新細明體" panose="02020500000000000000" pitchFamily="18" charset="-120"/>
              <a:cs typeface="+mn-cs"/>
              <a:sym typeface="Arial"/>
            </a:endParaRPr>
          </a:p>
        </p:txBody>
      </p:sp>
    </p:spTree>
    <p:extLst>
      <p:ext uri="{BB962C8B-B14F-4D97-AF65-F5344CB8AC3E}">
        <p14:creationId xmlns:p14="http://schemas.microsoft.com/office/powerpoint/2010/main" val="2098900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流程圖: 人工作業 202">
            <a:extLst>
              <a:ext uri="{FF2B5EF4-FFF2-40B4-BE49-F238E27FC236}">
                <a16:creationId xmlns:a16="http://schemas.microsoft.com/office/drawing/2014/main" id="{D4DB77EF-CDEB-4F67-A776-996B0A0300A1}"/>
              </a:ext>
            </a:extLst>
          </p:cNvPr>
          <p:cNvSpPr/>
          <p:nvPr/>
        </p:nvSpPr>
        <p:spPr>
          <a:xfrm>
            <a:off x="1160060" y="3260772"/>
            <a:ext cx="4266292" cy="1063903"/>
          </a:xfrm>
          <a:prstGeom prst="flowChartManualOperation">
            <a:avLst/>
          </a:prstGeom>
          <a:gradFill>
            <a:gsLst>
              <a:gs pos="0">
                <a:schemeClr val="tx1">
                  <a:alpha val="0"/>
                </a:schemeClr>
              </a:gs>
              <a:gs pos="100000">
                <a:srgbClr val="CC66FF"/>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p:txBody>
      </p:sp>
      <p:sp>
        <p:nvSpPr>
          <p:cNvPr id="206" name="流程圖: 人工作業 205">
            <a:extLst>
              <a:ext uri="{FF2B5EF4-FFF2-40B4-BE49-F238E27FC236}">
                <a16:creationId xmlns:a16="http://schemas.microsoft.com/office/drawing/2014/main" id="{83F416BD-303D-44C6-8B88-78941054BC16}"/>
              </a:ext>
            </a:extLst>
          </p:cNvPr>
          <p:cNvSpPr/>
          <p:nvPr/>
        </p:nvSpPr>
        <p:spPr>
          <a:xfrm>
            <a:off x="6814760" y="3260772"/>
            <a:ext cx="4266292" cy="1063903"/>
          </a:xfrm>
          <a:prstGeom prst="flowChartManualOperation">
            <a:avLst/>
          </a:prstGeom>
          <a:gradFill>
            <a:gsLst>
              <a:gs pos="0">
                <a:schemeClr val="tx1">
                  <a:alpha val="0"/>
                </a:schemeClr>
              </a:gs>
              <a:gs pos="100000">
                <a:srgbClr val="CC66FF"/>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p:txBody>
      </p:sp>
      <p:grpSp>
        <p:nvGrpSpPr>
          <p:cNvPr id="10" name="群組 9">
            <a:extLst>
              <a:ext uri="{FF2B5EF4-FFF2-40B4-BE49-F238E27FC236}">
                <a16:creationId xmlns:a16="http://schemas.microsoft.com/office/drawing/2014/main" id="{44450B9D-52D2-4F69-A952-DDC38C5F8C87}"/>
              </a:ext>
            </a:extLst>
          </p:cNvPr>
          <p:cNvGrpSpPr/>
          <p:nvPr/>
        </p:nvGrpSpPr>
        <p:grpSpPr>
          <a:xfrm>
            <a:off x="922870" y="3423342"/>
            <a:ext cx="4132359" cy="2214356"/>
            <a:chOff x="922870" y="3423342"/>
            <a:chExt cx="4132359" cy="2214356"/>
          </a:xfrm>
        </p:grpSpPr>
        <p:pic>
          <p:nvPicPr>
            <p:cNvPr id="6" name="圖片 5">
              <a:extLst>
                <a:ext uri="{FF2B5EF4-FFF2-40B4-BE49-F238E27FC236}">
                  <a16:creationId xmlns:a16="http://schemas.microsoft.com/office/drawing/2014/main" id="{2B26C200-FD8F-4B10-AC00-E49C63A8E6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870" y="3597228"/>
              <a:ext cx="1244207" cy="1042736"/>
            </a:xfrm>
            <a:prstGeom prst="rect">
              <a:avLst/>
            </a:prstGeom>
          </p:spPr>
        </p:pic>
        <p:pic>
          <p:nvPicPr>
            <p:cNvPr id="88" name="圖片 87" descr="一張含有 電腦 的圖片&#10;&#10;自動產生的描述">
              <a:extLst>
                <a:ext uri="{FF2B5EF4-FFF2-40B4-BE49-F238E27FC236}">
                  <a16:creationId xmlns:a16="http://schemas.microsoft.com/office/drawing/2014/main" id="{803597FF-EEAB-40F5-BFAE-403CF9992B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2889" y="3423342"/>
              <a:ext cx="3542340" cy="2214356"/>
            </a:xfrm>
            <a:prstGeom prst="rect">
              <a:avLst/>
            </a:prstGeom>
            <a:effectLst>
              <a:outerShdw blurRad="50800" dist="38100" dir="5400000" algn="t" rotWithShape="0">
                <a:prstClr val="black">
                  <a:alpha val="40000"/>
                </a:prstClr>
              </a:outerShdw>
            </a:effectLst>
          </p:spPr>
        </p:pic>
      </p:grpSp>
      <p:grpSp>
        <p:nvGrpSpPr>
          <p:cNvPr id="9" name="群組 8">
            <a:extLst>
              <a:ext uri="{FF2B5EF4-FFF2-40B4-BE49-F238E27FC236}">
                <a16:creationId xmlns:a16="http://schemas.microsoft.com/office/drawing/2014/main" id="{2E10899E-6B17-49BD-8C5D-EA4840D74C0B}"/>
              </a:ext>
            </a:extLst>
          </p:cNvPr>
          <p:cNvGrpSpPr/>
          <p:nvPr/>
        </p:nvGrpSpPr>
        <p:grpSpPr>
          <a:xfrm>
            <a:off x="6577570" y="3423342"/>
            <a:ext cx="4131515" cy="2214356"/>
            <a:chOff x="6577570" y="3423342"/>
            <a:chExt cx="4131515" cy="2214356"/>
          </a:xfrm>
        </p:grpSpPr>
        <p:pic>
          <p:nvPicPr>
            <p:cNvPr id="204" name="圖片 203">
              <a:extLst>
                <a:ext uri="{FF2B5EF4-FFF2-40B4-BE49-F238E27FC236}">
                  <a16:creationId xmlns:a16="http://schemas.microsoft.com/office/drawing/2014/main" id="{83D90745-CD21-4FDA-AF4E-8FA98C9257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7570" y="3597228"/>
              <a:ext cx="1244207" cy="1042736"/>
            </a:xfrm>
            <a:prstGeom prst="rect">
              <a:avLst/>
            </a:prstGeom>
          </p:spPr>
        </p:pic>
        <p:pic>
          <p:nvPicPr>
            <p:cNvPr id="278" name="圖片 277" descr="一張含有 電腦 的圖片&#10;&#10;自動產生的描述">
              <a:extLst>
                <a:ext uri="{FF2B5EF4-FFF2-40B4-BE49-F238E27FC236}">
                  <a16:creationId xmlns:a16="http://schemas.microsoft.com/office/drawing/2014/main" id="{5DCD00F3-8F21-43D5-87A7-733D24429B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6745" y="3423342"/>
              <a:ext cx="3542340" cy="2214356"/>
            </a:xfrm>
            <a:prstGeom prst="rect">
              <a:avLst/>
            </a:prstGeom>
            <a:effectLst>
              <a:outerShdw blurRad="50800" dist="38100" dir="5400000" algn="t" rotWithShape="0">
                <a:prstClr val="black">
                  <a:alpha val="40000"/>
                </a:prstClr>
              </a:outerShdw>
            </a:effectLst>
          </p:spPr>
        </p:pic>
      </p:grpSp>
      <p:sp>
        <p:nvSpPr>
          <p:cNvPr id="7" name="箭號: 向右 6">
            <a:extLst>
              <a:ext uri="{FF2B5EF4-FFF2-40B4-BE49-F238E27FC236}">
                <a16:creationId xmlns:a16="http://schemas.microsoft.com/office/drawing/2014/main" id="{D4460F48-394E-41A3-BA8B-6B817B35A893}"/>
              </a:ext>
            </a:extLst>
          </p:cNvPr>
          <p:cNvSpPr/>
          <p:nvPr/>
        </p:nvSpPr>
        <p:spPr>
          <a:xfrm rot="5400000">
            <a:off x="5086433" y="3792741"/>
            <a:ext cx="1954226" cy="972679"/>
          </a:xfrm>
          <a:prstGeom prst="rightArrow">
            <a:avLst/>
          </a:prstGeom>
          <a:gradFill>
            <a:gsLst>
              <a:gs pos="0">
                <a:schemeClr val="bg1">
                  <a:alpha val="0"/>
                </a:schemeClr>
              </a:gs>
              <a:gs pos="100000">
                <a:srgbClr val="00FFFF"/>
              </a:gs>
            </a:gsLst>
            <a:lin ang="0" scaled="0"/>
          </a:gra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defTabSz="1219170">
              <a:buClr>
                <a:srgbClr val="000000"/>
              </a:buClr>
            </a:pPr>
            <a:endParaRPr lang="zh-TW" altLang="en-US">
              <a:solidFill>
                <a:schemeClr val="dk1"/>
              </a:solidFill>
            </a:endParaRPr>
          </a:p>
        </p:txBody>
      </p:sp>
      <p:sp>
        <p:nvSpPr>
          <p:cNvPr id="2" name="標題 1">
            <a:extLst>
              <a:ext uri="{FF2B5EF4-FFF2-40B4-BE49-F238E27FC236}">
                <a16:creationId xmlns:a16="http://schemas.microsoft.com/office/drawing/2014/main" id="{BE8F39E6-90EF-4BF9-8913-2C4F74512443}"/>
              </a:ext>
            </a:extLst>
          </p:cNvPr>
          <p:cNvSpPr>
            <a:spLocks noGrp="1"/>
          </p:cNvSpPr>
          <p:nvPr>
            <p:ph type="title"/>
          </p:nvPr>
        </p:nvSpPr>
        <p:spPr>
          <a:xfrm>
            <a:off x="6661" y="1"/>
            <a:ext cx="12178675" cy="1276403"/>
          </a:xfrm>
        </p:spPr>
        <p:txBody>
          <a:bodyPr/>
          <a:lstStyle/>
          <a:p>
            <a:r>
              <a:rPr lang="en-US" altLang="zh-TW" sz="4000" b="1" err="1"/>
              <a:t>QuWAN</a:t>
            </a:r>
            <a:r>
              <a:rPr lang="en-US" altLang="zh-TW" sz="4000" b="1"/>
              <a:t> - SD-WAN solution on Guardian</a:t>
            </a:r>
            <a:endParaRPr lang="zh-TW" altLang="en-US" sz="4000" b="1"/>
          </a:p>
        </p:txBody>
      </p:sp>
      <p:sp>
        <p:nvSpPr>
          <p:cNvPr id="36" name="文字方塊 35">
            <a:extLst>
              <a:ext uri="{FF2B5EF4-FFF2-40B4-BE49-F238E27FC236}">
                <a16:creationId xmlns:a16="http://schemas.microsoft.com/office/drawing/2014/main" id="{DA24D18F-D6BA-4B19-922E-936B2505D657}"/>
              </a:ext>
            </a:extLst>
          </p:cNvPr>
          <p:cNvSpPr txBox="1"/>
          <p:nvPr/>
        </p:nvSpPr>
        <p:spPr>
          <a:xfrm>
            <a:off x="919448" y="1527425"/>
            <a:ext cx="10545610" cy="836126"/>
          </a:xfrm>
          <a:prstGeom prst="rect">
            <a:avLst/>
          </a:prstGeom>
          <a:noFill/>
        </p:spPr>
        <p:txBody>
          <a:bodyPr wrap="square" rtlCol="0">
            <a:spAutoFit/>
          </a:bodyPr>
          <a:lstStyle/>
          <a:p>
            <a:pPr marR="0" lvl="0" fontAlgn="auto">
              <a:spcBef>
                <a:spcPts val="1000"/>
              </a:spcBef>
              <a:spcAft>
                <a:spcPts val="0"/>
              </a:spcAft>
              <a:buClr>
                <a:srgbClr val="000000"/>
              </a:buClr>
              <a:buSzTx/>
              <a:tabLst/>
              <a:defRPr/>
            </a:pP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QGD-1602P supports the installation of QNAP SD-WAN solution – </a:t>
            </a:r>
            <a:r>
              <a:rPr lang="en-US" altLang="zh-TW" sz="2000" err="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QuWAN</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a:t>
            </a:r>
          </a:p>
          <a:p>
            <a:pPr marR="0" lvl="0" fontAlgn="auto">
              <a:spcBef>
                <a:spcPts val="1000"/>
              </a:spcBef>
              <a:spcAft>
                <a:spcPts val="0"/>
              </a:spcAft>
              <a:buClr>
                <a:srgbClr val="000000"/>
              </a:buClr>
              <a:buSzTx/>
              <a:tabLst/>
              <a:defRPr/>
            </a:pPr>
            <a:r>
              <a:rPr lang="en-US" altLang="zh-TW" sz="2000" err="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QuWAN</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 allow SMB branch offices, restaurants &amp; chain stores to set up SD-WAN easily.  </a:t>
            </a:r>
            <a:endPar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90" name="Picture 4" descr="Image result for server icon">
            <a:extLst>
              <a:ext uri="{FF2B5EF4-FFF2-40B4-BE49-F238E27FC236}">
                <a16:creationId xmlns:a16="http://schemas.microsoft.com/office/drawing/2014/main" id="{0AE1B28E-472D-402D-8B94-E52040547EB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95465" y="3634583"/>
            <a:ext cx="604506" cy="604505"/>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群組 90">
            <a:extLst>
              <a:ext uri="{FF2B5EF4-FFF2-40B4-BE49-F238E27FC236}">
                <a16:creationId xmlns:a16="http://schemas.microsoft.com/office/drawing/2014/main" id="{95C74A3C-9563-4A66-B910-B1CC44477793}"/>
              </a:ext>
            </a:extLst>
          </p:cNvPr>
          <p:cNvGrpSpPr/>
          <p:nvPr/>
        </p:nvGrpSpPr>
        <p:grpSpPr>
          <a:xfrm>
            <a:off x="2971505" y="3676839"/>
            <a:ext cx="491890" cy="491888"/>
            <a:chOff x="5398699" y="5915475"/>
            <a:chExt cx="568603" cy="568603"/>
          </a:xfrm>
        </p:grpSpPr>
        <p:sp>
          <p:nvSpPr>
            <p:cNvPr id="189" name="手繪多邊形: 圖案 188">
              <a:extLst>
                <a:ext uri="{FF2B5EF4-FFF2-40B4-BE49-F238E27FC236}">
                  <a16:creationId xmlns:a16="http://schemas.microsoft.com/office/drawing/2014/main" id="{6A5E467A-2E06-43DE-9A8A-4F95C0112AE5}"/>
                </a:ext>
              </a:extLst>
            </p:cNvPr>
            <p:cNvSpPr/>
            <p:nvPr/>
          </p:nvSpPr>
          <p:spPr>
            <a:xfrm>
              <a:off x="5398699" y="5915475"/>
              <a:ext cx="568603" cy="568603"/>
            </a:xfrm>
            <a:custGeom>
              <a:avLst/>
              <a:gdLst>
                <a:gd name="connsiteX0" fmla="*/ 555839 w 568603"/>
                <a:gd name="connsiteY0" fmla="*/ 569764 h 568603"/>
                <a:gd name="connsiteX1" fmla="*/ 15085 w 568603"/>
                <a:gd name="connsiteY1" fmla="*/ 569764 h 568603"/>
                <a:gd name="connsiteX2" fmla="*/ 0 w 568603"/>
                <a:gd name="connsiteY2" fmla="*/ 554678 h 568603"/>
                <a:gd name="connsiteX3" fmla="*/ 0 w 568603"/>
                <a:gd name="connsiteY3" fmla="*/ 15085 h 568603"/>
                <a:gd name="connsiteX4" fmla="*/ 15085 w 568603"/>
                <a:gd name="connsiteY4" fmla="*/ 0 h 568603"/>
                <a:gd name="connsiteX5" fmla="*/ 554678 w 568603"/>
                <a:gd name="connsiteY5" fmla="*/ 0 h 568603"/>
                <a:gd name="connsiteX6" fmla="*/ 569764 w 568603"/>
                <a:gd name="connsiteY6" fmla="*/ 15085 h 568603"/>
                <a:gd name="connsiteX7" fmla="*/ 569764 w 568603"/>
                <a:gd name="connsiteY7" fmla="*/ 554678 h 568603"/>
                <a:gd name="connsiteX8" fmla="*/ 555839 w 568603"/>
                <a:gd name="connsiteY8" fmla="*/ 569764 h 56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603" h="568603">
                  <a:moveTo>
                    <a:pt x="555839" y="569764"/>
                  </a:moveTo>
                  <a:lnTo>
                    <a:pt x="15085" y="569764"/>
                  </a:lnTo>
                  <a:cubicBezTo>
                    <a:pt x="6962" y="569764"/>
                    <a:pt x="0" y="562801"/>
                    <a:pt x="0" y="554678"/>
                  </a:cubicBezTo>
                  <a:lnTo>
                    <a:pt x="0" y="15085"/>
                  </a:lnTo>
                  <a:cubicBezTo>
                    <a:pt x="0" y="6962"/>
                    <a:pt x="6962" y="0"/>
                    <a:pt x="15085" y="0"/>
                  </a:cubicBezTo>
                  <a:lnTo>
                    <a:pt x="554678" y="0"/>
                  </a:lnTo>
                  <a:cubicBezTo>
                    <a:pt x="562801" y="0"/>
                    <a:pt x="569764" y="6962"/>
                    <a:pt x="569764" y="15085"/>
                  </a:cubicBezTo>
                  <a:lnTo>
                    <a:pt x="569764" y="554678"/>
                  </a:lnTo>
                  <a:cubicBezTo>
                    <a:pt x="570924" y="562801"/>
                    <a:pt x="563961" y="569764"/>
                    <a:pt x="555839" y="569764"/>
                  </a:cubicBezTo>
                  <a:close/>
                </a:path>
              </a:pathLst>
            </a:custGeom>
            <a:noFill/>
            <a:ln w="28575"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0" name="手繪多邊形: 圖案 189">
              <a:extLst>
                <a:ext uri="{FF2B5EF4-FFF2-40B4-BE49-F238E27FC236}">
                  <a16:creationId xmlns:a16="http://schemas.microsoft.com/office/drawing/2014/main" id="{AB4F823D-5463-4182-9C28-EE8A2CFFCE4D}"/>
                </a:ext>
              </a:extLst>
            </p:cNvPr>
            <p:cNvSpPr/>
            <p:nvPr/>
          </p:nvSpPr>
          <p:spPr>
            <a:xfrm>
              <a:off x="5454399" y="6119708"/>
              <a:ext cx="81229" cy="313312"/>
            </a:xfrm>
            <a:custGeom>
              <a:avLst/>
              <a:gdLst>
                <a:gd name="connsiteX0" fmla="*/ 0 w 81229"/>
                <a:gd name="connsiteY0" fmla="*/ 0 h 313311"/>
                <a:gd name="connsiteX1" fmla="*/ 88192 w 81229"/>
                <a:gd name="connsiteY1" fmla="*/ 0 h 313311"/>
                <a:gd name="connsiteX2" fmla="*/ 88192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2" y="0"/>
                  </a:lnTo>
                  <a:lnTo>
                    <a:pt x="88192"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1" name="手繪多邊形: 圖案 190">
              <a:extLst>
                <a:ext uri="{FF2B5EF4-FFF2-40B4-BE49-F238E27FC236}">
                  <a16:creationId xmlns:a16="http://schemas.microsoft.com/office/drawing/2014/main" id="{2AB32A35-A4FF-46A7-9F64-392132CC0354}"/>
                </a:ext>
              </a:extLst>
            </p:cNvPr>
            <p:cNvSpPr/>
            <p:nvPr/>
          </p:nvSpPr>
          <p:spPr>
            <a:xfrm>
              <a:off x="5471805"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2" name="手繪多邊形: 圖案 191">
              <a:extLst>
                <a:ext uri="{FF2B5EF4-FFF2-40B4-BE49-F238E27FC236}">
                  <a16:creationId xmlns:a16="http://schemas.microsoft.com/office/drawing/2014/main" id="{C021FFD3-E6FB-45B3-9656-958EE7220FB3}"/>
                </a:ext>
              </a:extLst>
            </p:cNvPr>
            <p:cNvSpPr/>
            <p:nvPr/>
          </p:nvSpPr>
          <p:spPr>
            <a:xfrm>
              <a:off x="5577403" y="6119708"/>
              <a:ext cx="81229" cy="313312"/>
            </a:xfrm>
            <a:custGeom>
              <a:avLst/>
              <a:gdLst>
                <a:gd name="connsiteX0" fmla="*/ 0 w 81229"/>
                <a:gd name="connsiteY0" fmla="*/ 0 h 313311"/>
                <a:gd name="connsiteX1" fmla="*/ 88192 w 81229"/>
                <a:gd name="connsiteY1" fmla="*/ 0 h 313311"/>
                <a:gd name="connsiteX2" fmla="*/ 88192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2" y="0"/>
                  </a:lnTo>
                  <a:lnTo>
                    <a:pt x="88192"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3" name="手繪多邊形: 圖案 192">
              <a:extLst>
                <a:ext uri="{FF2B5EF4-FFF2-40B4-BE49-F238E27FC236}">
                  <a16:creationId xmlns:a16="http://schemas.microsoft.com/office/drawing/2014/main" id="{72D50C46-6250-4364-A6FD-2F8D53B73632}"/>
                </a:ext>
              </a:extLst>
            </p:cNvPr>
            <p:cNvSpPr/>
            <p:nvPr/>
          </p:nvSpPr>
          <p:spPr>
            <a:xfrm>
              <a:off x="5594809"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4" name="手繪多邊形: 圖案 193">
              <a:extLst>
                <a:ext uri="{FF2B5EF4-FFF2-40B4-BE49-F238E27FC236}">
                  <a16:creationId xmlns:a16="http://schemas.microsoft.com/office/drawing/2014/main" id="{66BB6AF6-3C02-487E-977C-BF71B0ACB5E5}"/>
                </a:ext>
              </a:extLst>
            </p:cNvPr>
            <p:cNvSpPr/>
            <p:nvPr/>
          </p:nvSpPr>
          <p:spPr>
            <a:xfrm>
              <a:off x="5700407" y="6119708"/>
              <a:ext cx="81229" cy="313312"/>
            </a:xfrm>
            <a:custGeom>
              <a:avLst/>
              <a:gdLst>
                <a:gd name="connsiteX0" fmla="*/ 0 w 81229"/>
                <a:gd name="connsiteY0" fmla="*/ 0 h 313311"/>
                <a:gd name="connsiteX1" fmla="*/ 88192 w 81229"/>
                <a:gd name="connsiteY1" fmla="*/ 0 h 313311"/>
                <a:gd name="connsiteX2" fmla="*/ 88192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2" y="0"/>
                  </a:lnTo>
                  <a:lnTo>
                    <a:pt x="88192"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5" name="手繪多邊形: 圖案 194">
              <a:extLst>
                <a:ext uri="{FF2B5EF4-FFF2-40B4-BE49-F238E27FC236}">
                  <a16:creationId xmlns:a16="http://schemas.microsoft.com/office/drawing/2014/main" id="{606C839F-5924-4D1F-877D-652E67467B20}"/>
                </a:ext>
              </a:extLst>
            </p:cNvPr>
            <p:cNvSpPr/>
            <p:nvPr/>
          </p:nvSpPr>
          <p:spPr>
            <a:xfrm>
              <a:off x="5717813"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6" name="手繪多邊形: 圖案 195">
              <a:extLst>
                <a:ext uri="{FF2B5EF4-FFF2-40B4-BE49-F238E27FC236}">
                  <a16:creationId xmlns:a16="http://schemas.microsoft.com/office/drawing/2014/main" id="{2CC12F08-0E32-4386-B906-35D8C909C71E}"/>
                </a:ext>
              </a:extLst>
            </p:cNvPr>
            <p:cNvSpPr/>
            <p:nvPr/>
          </p:nvSpPr>
          <p:spPr>
            <a:xfrm>
              <a:off x="5823410" y="6119708"/>
              <a:ext cx="81229" cy="313312"/>
            </a:xfrm>
            <a:custGeom>
              <a:avLst/>
              <a:gdLst>
                <a:gd name="connsiteX0" fmla="*/ 0 w 81229"/>
                <a:gd name="connsiteY0" fmla="*/ 0 h 313311"/>
                <a:gd name="connsiteX1" fmla="*/ 88191 w 81229"/>
                <a:gd name="connsiteY1" fmla="*/ 0 h 313311"/>
                <a:gd name="connsiteX2" fmla="*/ 88191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1" y="0"/>
                  </a:lnTo>
                  <a:lnTo>
                    <a:pt x="88191"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7" name="手繪多邊形: 圖案 196">
              <a:extLst>
                <a:ext uri="{FF2B5EF4-FFF2-40B4-BE49-F238E27FC236}">
                  <a16:creationId xmlns:a16="http://schemas.microsoft.com/office/drawing/2014/main" id="{B1CFE177-1536-4E67-ACAD-00C3EAE4A040}"/>
                </a:ext>
              </a:extLst>
            </p:cNvPr>
            <p:cNvSpPr/>
            <p:nvPr/>
          </p:nvSpPr>
          <p:spPr>
            <a:xfrm>
              <a:off x="5840817"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8" name="手繪多邊形: 圖案 197">
              <a:extLst>
                <a:ext uri="{FF2B5EF4-FFF2-40B4-BE49-F238E27FC236}">
                  <a16:creationId xmlns:a16="http://schemas.microsoft.com/office/drawing/2014/main" id="{DCBC978F-9065-4A47-A801-14CCFFA70117}"/>
                </a:ext>
              </a:extLst>
            </p:cNvPr>
            <p:cNvSpPr/>
            <p:nvPr/>
          </p:nvSpPr>
          <p:spPr>
            <a:xfrm>
              <a:off x="5454399" y="6076772"/>
              <a:ext cx="452562" cy="11604"/>
            </a:xfrm>
            <a:custGeom>
              <a:avLst/>
              <a:gdLst>
                <a:gd name="connsiteX0" fmla="*/ 0 w 452561"/>
                <a:gd name="connsiteY0" fmla="*/ 0 h 0"/>
                <a:gd name="connsiteX1" fmla="*/ 457203 w 452561"/>
                <a:gd name="connsiteY1" fmla="*/ 0 h 0"/>
              </a:gdLst>
              <a:ahLst/>
              <a:cxnLst>
                <a:cxn ang="0">
                  <a:pos x="connsiteX0" y="connsiteY0"/>
                </a:cxn>
                <a:cxn ang="0">
                  <a:pos x="connsiteX1" y="connsiteY1"/>
                </a:cxn>
              </a:cxnLst>
              <a:rect l="l" t="t" r="r" b="b"/>
              <a:pathLst>
                <a:path w="452561">
                  <a:moveTo>
                    <a:pt x="0" y="0"/>
                  </a:moveTo>
                  <a:lnTo>
                    <a:pt x="457203"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9" name="手繪多邊形: 圖案 198">
              <a:extLst>
                <a:ext uri="{FF2B5EF4-FFF2-40B4-BE49-F238E27FC236}">
                  <a16:creationId xmlns:a16="http://schemas.microsoft.com/office/drawing/2014/main" id="{C3CD63CC-2769-4607-BB0B-7383F039F22C}"/>
                </a:ext>
              </a:extLst>
            </p:cNvPr>
            <p:cNvSpPr/>
            <p:nvPr/>
          </p:nvSpPr>
          <p:spPr>
            <a:xfrm>
              <a:off x="5536788" y="5973495"/>
              <a:ext cx="104437" cy="11604"/>
            </a:xfrm>
            <a:custGeom>
              <a:avLst/>
              <a:gdLst>
                <a:gd name="connsiteX0" fmla="*/ 0 w 104437"/>
                <a:gd name="connsiteY0" fmla="*/ 0 h 0"/>
                <a:gd name="connsiteX1" fmla="*/ 104437 w 104437"/>
                <a:gd name="connsiteY1" fmla="*/ 0 h 0"/>
              </a:gdLst>
              <a:ahLst/>
              <a:cxnLst>
                <a:cxn ang="0">
                  <a:pos x="connsiteX0" y="connsiteY0"/>
                </a:cxn>
                <a:cxn ang="0">
                  <a:pos x="connsiteX1" y="connsiteY1"/>
                </a:cxn>
              </a:cxnLst>
              <a:rect l="l" t="t" r="r" b="b"/>
              <a:pathLst>
                <a:path w="104437">
                  <a:moveTo>
                    <a:pt x="0" y="0"/>
                  </a:moveTo>
                  <a:lnTo>
                    <a:pt x="104437"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0" name="手繪多邊形: 圖案 199">
              <a:extLst>
                <a:ext uri="{FF2B5EF4-FFF2-40B4-BE49-F238E27FC236}">
                  <a16:creationId xmlns:a16="http://schemas.microsoft.com/office/drawing/2014/main" id="{97F99ED6-73B8-4A46-B747-EBCCE3D8AC10}"/>
                </a:ext>
              </a:extLst>
            </p:cNvPr>
            <p:cNvSpPr/>
            <p:nvPr/>
          </p:nvSpPr>
          <p:spPr>
            <a:xfrm>
              <a:off x="5477607" y="5965372"/>
              <a:ext cx="11604" cy="11604"/>
            </a:xfrm>
            <a:custGeom>
              <a:avLst/>
              <a:gdLst>
                <a:gd name="connsiteX0" fmla="*/ 16246 w 11604"/>
                <a:gd name="connsiteY0" fmla="*/ 8123 h 11604"/>
                <a:gd name="connsiteX1" fmla="*/ 8123 w 11604"/>
                <a:gd name="connsiteY1" fmla="*/ 16246 h 11604"/>
                <a:gd name="connsiteX2" fmla="*/ 0 w 11604"/>
                <a:gd name="connsiteY2" fmla="*/ 8123 h 11604"/>
                <a:gd name="connsiteX3" fmla="*/ 8123 w 11604"/>
                <a:gd name="connsiteY3" fmla="*/ 0 h 11604"/>
                <a:gd name="connsiteX4" fmla="*/ 16246 w 11604"/>
                <a:gd name="connsiteY4" fmla="*/ 8123 h 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4" h="11604">
                  <a:moveTo>
                    <a:pt x="16246" y="8123"/>
                  </a:moveTo>
                  <a:cubicBezTo>
                    <a:pt x="16246" y="12609"/>
                    <a:pt x="12609" y="16246"/>
                    <a:pt x="8123" y="16246"/>
                  </a:cubicBezTo>
                  <a:cubicBezTo>
                    <a:pt x="3637" y="16246"/>
                    <a:pt x="0" y="12609"/>
                    <a:pt x="0" y="8123"/>
                  </a:cubicBezTo>
                  <a:cubicBezTo>
                    <a:pt x="0" y="3637"/>
                    <a:pt x="3637" y="0"/>
                    <a:pt x="8123" y="0"/>
                  </a:cubicBezTo>
                  <a:cubicBezTo>
                    <a:pt x="12609" y="0"/>
                    <a:pt x="16246" y="3637"/>
                    <a:pt x="16246" y="8123"/>
                  </a:cubicBez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1" name="手繪多邊形: 圖案 200">
              <a:extLst>
                <a:ext uri="{FF2B5EF4-FFF2-40B4-BE49-F238E27FC236}">
                  <a16:creationId xmlns:a16="http://schemas.microsoft.com/office/drawing/2014/main" id="{4B484E62-EAA9-40E8-AFD5-6FB4B45C65C5}"/>
                </a:ext>
              </a:extLst>
            </p:cNvPr>
            <p:cNvSpPr/>
            <p:nvPr/>
          </p:nvSpPr>
          <p:spPr>
            <a:xfrm>
              <a:off x="5536788" y="6028035"/>
              <a:ext cx="104437" cy="11604"/>
            </a:xfrm>
            <a:custGeom>
              <a:avLst/>
              <a:gdLst>
                <a:gd name="connsiteX0" fmla="*/ 0 w 104437"/>
                <a:gd name="connsiteY0" fmla="*/ 0 h 0"/>
                <a:gd name="connsiteX1" fmla="*/ 104437 w 104437"/>
                <a:gd name="connsiteY1" fmla="*/ 0 h 0"/>
              </a:gdLst>
              <a:ahLst/>
              <a:cxnLst>
                <a:cxn ang="0">
                  <a:pos x="connsiteX0" y="connsiteY0"/>
                </a:cxn>
                <a:cxn ang="0">
                  <a:pos x="connsiteX1" y="connsiteY1"/>
                </a:cxn>
              </a:cxnLst>
              <a:rect l="l" t="t" r="r" b="b"/>
              <a:pathLst>
                <a:path w="104437">
                  <a:moveTo>
                    <a:pt x="0" y="0"/>
                  </a:moveTo>
                  <a:lnTo>
                    <a:pt x="104437"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2" name="手繪多邊形: 圖案 201">
              <a:extLst>
                <a:ext uri="{FF2B5EF4-FFF2-40B4-BE49-F238E27FC236}">
                  <a16:creationId xmlns:a16="http://schemas.microsoft.com/office/drawing/2014/main" id="{DF8CA09E-95C6-48A5-BDF0-174CBF64E4D0}"/>
                </a:ext>
              </a:extLst>
            </p:cNvPr>
            <p:cNvSpPr/>
            <p:nvPr/>
          </p:nvSpPr>
          <p:spPr>
            <a:xfrm>
              <a:off x="5477607" y="6019912"/>
              <a:ext cx="11604" cy="11604"/>
            </a:xfrm>
            <a:custGeom>
              <a:avLst/>
              <a:gdLst>
                <a:gd name="connsiteX0" fmla="*/ 16246 w 11604"/>
                <a:gd name="connsiteY0" fmla="*/ 8123 h 11604"/>
                <a:gd name="connsiteX1" fmla="*/ 8123 w 11604"/>
                <a:gd name="connsiteY1" fmla="*/ 16246 h 11604"/>
                <a:gd name="connsiteX2" fmla="*/ 0 w 11604"/>
                <a:gd name="connsiteY2" fmla="*/ 8123 h 11604"/>
                <a:gd name="connsiteX3" fmla="*/ 8123 w 11604"/>
                <a:gd name="connsiteY3" fmla="*/ 0 h 11604"/>
                <a:gd name="connsiteX4" fmla="*/ 16246 w 11604"/>
                <a:gd name="connsiteY4" fmla="*/ 8123 h 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4" h="11604">
                  <a:moveTo>
                    <a:pt x="16246" y="8123"/>
                  </a:moveTo>
                  <a:cubicBezTo>
                    <a:pt x="16246" y="12609"/>
                    <a:pt x="12609" y="16246"/>
                    <a:pt x="8123" y="16246"/>
                  </a:cubicBezTo>
                  <a:cubicBezTo>
                    <a:pt x="3637" y="16246"/>
                    <a:pt x="0" y="12609"/>
                    <a:pt x="0" y="8123"/>
                  </a:cubicBezTo>
                  <a:cubicBezTo>
                    <a:pt x="0" y="3637"/>
                    <a:pt x="3637" y="0"/>
                    <a:pt x="8123" y="0"/>
                  </a:cubicBezTo>
                  <a:cubicBezTo>
                    <a:pt x="12609" y="0"/>
                    <a:pt x="16246" y="3637"/>
                    <a:pt x="16246" y="8123"/>
                  </a:cubicBez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92" name="群組 91">
            <a:extLst>
              <a:ext uri="{FF2B5EF4-FFF2-40B4-BE49-F238E27FC236}">
                <a16:creationId xmlns:a16="http://schemas.microsoft.com/office/drawing/2014/main" id="{EDFAE3FC-B249-4A7B-B343-2782C2B2A338}"/>
              </a:ext>
            </a:extLst>
          </p:cNvPr>
          <p:cNvGrpSpPr/>
          <p:nvPr/>
        </p:nvGrpSpPr>
        <p:grpSpPr>
          <a:xfrm>
            <a:off x="3651333" y="3633317"/>
            <a:ext cx="847050" cy="531516"/>
            <a:chOff x="3150124" y="5712264"/>
            <a:chExt cx="1404300" cy="881186"/>
          </a:xfrm>
        </p:grpSpPr>
        <p:grpSp>
          <p:nvGrpSpPr>
            <p:cNvPr id="93" name="群組 92">
              <a:extLst>
                <a:ext uri="{FF2B5EF4-FFF2-40B4-BE49-F238E27FC236}">
                  <a16:creationId xmlns:a16="http://schemas.microsoft.com/office/drawing/2014/main" id="{18A03A77-2717-49DA-9404-233AA7C0818B}"/>
                </a:ext>
              </a:extLst>
            </p:cNvPr>
            <p:cNvGrpSpPr/>
            <p:nvPr/>
          </p:nvGrpSpPr>
          <p:grpSpPr>
            <a:xfrm>
              <a:off x="3150124" y="5788482"/>
              <a:ext cx="387545" cy="788763"/>
              <a:chOff x="315956" y="2626868"/>
              <a:chExt cx="252544" cy="514000"/>
            </a:xfrm>
          </p:grpSpPr>
          <p:sp>
            <p:nvSpPr>
              <p:cNvPr id="184" name="手繪多邊形: 圖案 183">
                <a:extLst>
                  <a:ext uri="{FF2B5EF4-FFF2-40B4-BE49-F238E27FC236}">
                    <a16:creationId xmlns:a16="http://schemas.microsoft.com/office/drawing/2014/main" id="{C9901C19-A146-4062-9271-20A8BAA2A617}"/>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85" name="手繪多邊形: 圖案 184">
                <a:extLst>
                  <a:ext uri="{FF2B5EF4-FFF2-40B4-BE49-F238E27FC236}">
                    <a16:creationId xmlns:a16="http://schemas.microsoft.com/office/drawing/2014/main" id="{71251FE8-6837-42B8-B3B9-659948710CEF}"/>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86" name="手繪多邊形: 圖案 185">
                <a:extLst>
                  <a:ext uri="{FF2B5EF4-FFF2-40B4-BE49-F238E27FC236}">
                    <a16:creationId xmlns:a16="http://schemas.microsoft.com/office/drawing/2014/main" id="{84F8A4C3-F40E-4F09-9C68-237F6456A71A}"/>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87" name="手繪多邊形: 圖案 186">
                <a:extLst>
                  <a:ext uri="{FF2B5EF4-FFF2-40B4-BE49-F238E27FC236}">
                    <a16:creationId xmlns:a16="http://schemas.microsoft.com/office/drawing/2014/main" id="{CB615352-0DBE-4235-B295-DD91FD6BF35A}"/>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88" name="手繪多邊形: 圖案 187">
                <a:extLst>
                  <a:ext uri="{FF2B5EF4-FFF2-40B4-BE49-F238E27FC236}">
                    <a16:creationId xmlns:a16="http://schemas.microsoft.com/office/drawing/2014/main" id="{B2F432A7-F638-4AE4-9CFA-F00BAA904DD5}"/>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94" name="群組 93">
              <a:extLst>
                <a:ext uri="{FF2B5EF4-FFF2-40B4-BE49-F238E27FC236}">
                  <a16:creationId xmlns:a16="http://schemas.microsoft.com/office/drawing/2014/main" id="{F774CF52-A5F6-4027-BA66-D8A166768239}"/>
                </a:ext>
              </a:extLst>
            </p:cNvPr>
            <p:cNvGrpSpPr/>
            <p:nvPr/>
          </p:nvGrpSpPr>
          <p:grpSpPr>
            <a:xfrm>
              <a:off x="3512128" y="5712264"/>
              <a:ext cx="1042296" cy="881186"/>
              <a:chOff x="3680079" y="6085489"/>
              <a:chExt cx="1042296" cy="881186"/>
            </a:xfrm>
          </p:grpSpPr>
          <p:sp>
            <p:nvSpPr>
              <p:cNvPr id="95" name="手繪多邊形: 圖案 94">
                <a:extLst>
                  <a:ext uri="{FF2B5EF4-FFF2-40B4-BE49-F238E27FC236}">
                    <a16:creationId xmlns:a16="http://schemas.microsoft.com/office/drawing/2014/main" id="{7845BC7C-F5F2-431E-919D-21AE023707B5}"/>
                  </a:ext>
                </a:extLst>
              </p:cNvPr>
              <p:cNvSpPr/>
              <p:nvPr/>
            </p:nvSpPr>
            <p:spPr>
              <a:xfrm>
                <a:off x="4034915" y="6781488"/>
                <a:ext cx="328272" cy="127283"/>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96" name="手繪多邊形: 圖案 95">
                <a:extLst>
                  <a:ext uri="{FF2B5EF4-FFF2-40B4-BE49-F238E27FC236}">
                    <a16:creationId xmlns:a16="http://schemas.microsoft.com/office/drawing/2014/main" id="{989995F3-7266-4BE7-A5CB-0B87DE2D7298}"/>
                  </a:ext>
                </a:extLst>
              </p:cNvPr>
              <p:cNvSpPr/>
              <p:nvPr/>
            </p:nvSpPr>
            <p:spPr>
              <a:xfrm>
                <a:off x="3752279" y="6866369"/>
                <a:ext cx="893632" cy="100306"/>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97" name="手繪多邊形: 圖案 96">
                <a:extLst>
                  <a:ext uri="{FF2B5EF4-FFF2-40B4-BE49-F238E27FC236}">
                    <a16:creationId xmlns:a16="http://schemas.microsoft.com/office/drawing/2014/main" id="{9AC54A5B-0E85-4E1B-BF15-BC594C5C4A03}"/>
                  </a:ext>
                </a:extLst>
              </p:cNvPr>
              <p:cNvSpPr/>
              <p:nvPr/>
            </p:nvSpPr>
            <p:spPr>
              <a:xfrm>
                <a:off x="3680079" y="6085489"/>
                <a:ext cx="1042296" cy="730023"/>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no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98" name="群組 97">
                <a:extLst>
                  <a:ext uri="{FF2B5EF4-FFF2-40B4-BE49-F238E27FC236}">
                    <a16:creationId xmlns:a16="http://schemas.microsoft.com/office/drawing/2014/main" id="{C4588662-5AE2-4BB4-9718-0FA3639B4BF0}"/>
                  </a:ext>
                </a:extLst>
              </p:cNvPr>
              <p:cNvGrpSpPr/>
              <p:nvPr/>
            </p:nvGrpSpPr>
            <p:grpSpPr>
              <a:xfrm>
                <a:off x="3757628" y="6179066"/>
                <a:ext cx="879953" cy="551678"/>
                <a:chOff x="7380172" y="1874094"/>
                <a:chExt cx="958662" cy="601018"/>
              </a:xfrm>
              <a:noFill/>
            </p:grpSpPr>
            <p:sp>
              <p:nvSpPr>
                <p:cNvPr id="99" name="手繪多邊形: 圖案 98">
                  <a:extLst>
                    <a:ext uri="{FF2B5EF4-FFF2-40B4-BE49-F238E27FC236}">
                      <a16:creationId xmlns:a16="http://schemas.microsoft.com/office/drawing/2014/main" id="{FF1883A6-1A95-455A-8C48-0B650C78D10A}"/>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00" name="手繪多邊形: 圖案 99">
                  <a:extLst>
                    <a:ext uri="{FF2B5EF4-FFF2-40B4-BE49-F238E27FC236}">
                      <a16:creationId xmlns:a16="http://schemas.microsoft.com/office/drawing/2014/main" id="{1CA15541-807F-4F83-92C1-7A06C7F3485F}"/>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01" name="手繪多邊形: 圖案 100">
                  <a:extLst>
                    <a:ext uri="{FF2B5EF4-FFF2-40B4-BE49-F238E27FC236}">
                      <a16:creationId xmlns:a16="http://schemas.microsoft.com/office/drawing/2014/main" id="{6A398785-F59C-41CC-AF28-8AC14FB87D5A}"/>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02" name="手繪多邊形: 圖案 101">
                  <a:extLst>
                    <a:ext uri="{FF2B5EF4-FFF2-40B4-BE49-F238E27FC236}">
                      <a16:creationId xmlns:a16="http://schemas.microsoft.com/office/drawing/2014/main" id="{DEBAE971-7AB4-4C26-B53F-8B951E2E68E1}"/>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03" name="手繪多邊形: 圖案 102">
                  <a:extLst>
                    <a:ext uri="{FF2B5EF4-FFF2-40B4-BE49-F238E27FC236}">
                      <a16:creationId xmlns:a16="http://schemas.microsoft.com/office/drawing/2014/main" id="{5ADA0B78-19C9-479E-8B18-613A8FDBE9A2}"/>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12" name="手繪多邊形: 圖案 111">
                  <a:extLst>
                    <a:ext uri="{FF2B5EF4-FFF2-40B4-BE49-F238E27FC236}">
                      <a16:creationId xmlns:a16="http://schemas.microsoft.com/office/drawing/2014/main" id="{765201A8-BD04-4CA6-986C-0ECA68F3995E}"/>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14" name="手繪多邊形: 圖案 113">
                  <a:extLst>
                    <a:ext uri="{FF2B5EF4-FFF2-40B4-BE49-F238E27FC236}">
                      <a16:creationId xmlns:a16="http://schemas.microsoft.com/office/drawing/2014/main" id="{3EB4A33E-F8D9-448B-9C36-710E0DB251AD}"/>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81" name="手繪多邊形: 圖案 180">
                  <a:extLst>
                    <a:ext uri="{FF2B5EF4-FFF2-40B4-BE49-F238E27FC236}">
                      <a16:creationId xmlns:a16="http://schemas.microsoft.com/office/drawing/2014/main" id="{9FE82C89-C258-4BED-8EBF-A445BB4762A1}"/>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82" name="手繪多邊形: 圖案 181">
                  <a:extLst>
                    <a:ext uri="{FF2B5EF4-FFF2-40B4-BE49-F238E27FC236}">
                      <a16:creationId xmlns:a16="http://schemas.microsoft.com/office/drawing/2014/main" id="{02C423B1-FB8A-462A-AC75-FA3DB50B078F}"/>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83" name="手繪多邊形: 圖案 182">
                  <a:extLst>
                    <a:ext uri="{FF2B5EF4-FFF2-40B4-BE49-F238E27FC236}">
                      <a16:creationId xmlns:a16="http://schemas.microsoft.com/office/drawing/2014/main" id="{9B8C3EE4-BB31-41AD-AFEE-D277B6837A4D}"/>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grpSp>
      <p:pic>
        <p:nvPicPr>
          <p:cNvPr id="205" name="圖片 204" descr="一張含有 電腦 的圖片&#10;&#10;自動產生的描述">
            <a:extLst>
              <a:ext uri="{FF2B5EF4-FFF2-40B4-BE49-F238E27FC236}">
                <a16:creationId xmlns:a16="http://schemas.microsoft.com/office/drawing/2014/main" id="{6A44EDF8-BDCD-43E7-85DB-078A7989CC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7589" y="3423342"/>
            <a:ext cx="3542340" cy="2214356"/>
          </a:xfrm>
          <a:prstGeom prst="rect">
            <a:avLst/>
          </a:prstGeom>
          <a:effectLst>
            <a:outerShdw blurRad="50800" dist="38100" dir="5400000" algn="t" rotWithShape="0">
              <a:prstClr val="black">
                <a:alpha val="40000"/>
              </a:prstClr>
            </a:outerShdw>
          </a:effectLst>
        </p:spPr>
      </p:pic>
      <p:pic>
        <p:nvPicPr>
          <p:cNvPr id="246" name="Picture 8" descr="Image result for kiosk icon">
            <a:extLst>
              <a:ext uri="{FF2B5EF4-FFF2-40B4-BE49-F238E27FC236}">
                <a16:creationId xmlns:a16="http://schemas.microsoft.com/office/drawing/2014/main" id="{E6BBBF15-30BD-4FD2-85A8-49C01F8E096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8477863" y="3637561"/>
            <a:ext cx="621050" cy="576532"/>
          </a:xfrm>
          <a:prstGeom prst="rect">
            <a:avLst/>
          </a:prstGeom>
          <a:noFill/>
          <a:extLst>
            <a:ext uri="{909E8E84-426E-40DD-AFC4-6F175D3DCCD1}">
              <a14:hiddenFill xmlns:a14="http://schemas.microsoft.com/office/drawing/2010/main">
                <a:solidFill>
                  <a:srgbClr val="FFFFFF"/>
                </a:solidFill>
              </a14:hiddenFill>
            </a:ext>
          </a:extLst>
        </p:spPr>
      </p:pic>
      <p:pic>
        <p:nvPicPr>
          <p:cNvPr id="247" name="Picture 10" descr="Image result for Ip camera icon">
            <a:extLst>
              <a:ext uri="{FF2B5EF4-FFF2-40B4-BE49-F238E27FC236}">
                <a16:creationId xmlns:a16="http://schemas.microsoft.com/office/drawing/2014/main" id="{1519AD5A-1CD5-40CE-A996-3BDC45A468A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931628" y="3665343"/>
            <a:ext cx="532477" cy="532479"/>
          </a:xfrm>
          <a:prstGeom prst="rect">
            <a:avLst/>
          </a:prstGeom>
          <a:noFill/>
          <a:extLst>
            <a:ext uri="{909E8E84-426E-40DD-AFC4-6F175D3DCCD1}">
              <a14:hiddenFill xmlns:a14="http://schemas.microsoft.com/office/drawing/2010/main">
                <a:solidFill>
                  <a:srgbClr val="FFFFFF"/>
                </a:solidFill>
              </a14:hiddenFill>
            </a:ext>
          </a:extLst>
        </p:spPr>
      </p:pic>
      <p:grpSp>
        <p:nvGrpSpPr>
          <p:cNvPr id="248" name="群組 247">
            <a:extLst>
              <a:ext uri="{FF2B5EF4-FFF2-40B4-BE49-F238E27FC236}">
                <a16:creationId xmlns:a16="http://schemas.microsoft.com/office/drawing/2014/main" id="{368FB744-12CF-4BB0-98DA-1EBF27A79B93}"/>
              </a:ext>
            </a:extLst>
          </p:cNvPr>
          <p:cNvGrpSpPr/>
          <p:nvPr/>
        </p:nvGrpSpPr>
        <p:grpSpPr>
          <a:xfrm>
            <a:off x="9196822" y="3629181"/>
            <a:ext cx="870778" cy="546407"/>
            <a:chOff x="3150124" y="5712264"/>
            <a:chExt cx="1404300" cy="881186"/>
          </a:xfrm>
        </p:grpSpPr>
        <p:grpSp>
          <p:nvGrpSpPr>
            <p:cNvPr id="249" name="群組 248">
              <a:extLst>
                <a:ext uri="{FF2B5EF4-FFF2-40B4-BE49-F238E27FC236}">
                  <a16:creationId xmlns:a16="http://schemas.microsoft.com/office/drawing/2014/main" id="{CFA337AD-1F9C-4C98-8911-4ED54CB8CBD8}"/>
                </a:ext>
              </a:extLst>
            </p:cNvPr>
            <p:cNvGrpSpPr/>
            <p:nvPr/>
          </p:nvGrpSpPr>
          <p:grpSpPr>
            <a:xfrm>
              <a:off x="3150124" y="5788482"/>
              <a:ext cx="387545" cy="788763"/>
              <a:chOff x="315956" y="2626868"/>
              <a:chExt cx="252544" cy="514000"/>
            </a:xfrm>
          </p:grpSpPr>
          <p:sp>
            <p:nvSpPr>
              <p:cNvPr id="265" name="手繪多邊形: 圖案 264">
                <a:extLst>
                  <a:ext uri="{FF2B5EF4-FFF2-40B4-BE49-F238E27FC236}">
                    <a16:creationId xmlns:a16="http://schemas.microsoft.com/office/drawing/2014/main" id="{B178AB64-9856-4A0E-B95C-68C57E5C1E2C}"/>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6" name="手繪多邊形: 圖案 265">
                <a:extLst>
                  <a:ext uri="{FF2B5EF4-FFF2-40B4-BE49-F238E27FC236}">
                    <a16:creationId xmlns:a16="http://schemas.microsoft.com/office/drawing/2014/main" id="{206A1B44-2F7F-4F9F-ABB3-2231B7F6BED4}"/>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7" name="手繪多邊形: 圖案 266">
                <a:extLst>
                  <a:ext uri="{FF2B5EF4-FFF2-40B4-BE49-F238E27FC236}">
                    <a16:creationId xmlns:a16="http://schemas.microsoft.com/office/drawing/2014/main" id="{A0289147-6A4C-48BA-9094-32ADEF642AF9}"/>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8" name="手繪多邊形: 圖案 267">
                <a:extLst>
                  <a:ext uri="{FF2B5EF4-FFF2-40B4-BE49-F238E27FC236}">
                    <a16:creationId xmlns:a16="http://schemas.microsoft.com/office/drawing/2014/main" id="{DB08B528-ECEE-475B-890A-9929C3B1953F}"/>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9" name="手繪多邊形: 圖案 268">
                <a:extLst>
                  <a:ext uri="{FF2B5EF4-FFF2-40B4-BE49-F238E27FC236}">
                    <a16:creationId xmlns:a16="http://schemas.microsoft.com/office/drawing/2014/main" id="{59F441EF-9DD5-498A-979D-5189CC8BA94D}"/>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250" name="群組 249">
              <a:extLst>
                <a:ext uri="{FF2B5EF4-FFF2-40B4-BE49-F238E27FC236}">
                  <a16:creationId xmlns:a16="http://schemas.microsoft.com/office/drawing/2014/main" id="{5CBA8FF1-838A-4CF0-916B-88A2E70E3839}"/>
                </a:ext>
              </a:extLst>
            </p:cNvPr>
            <p:cNvGrpSpPr/>
            <p:nvPr/>
          </p:nvGrpSpPr>
          <p:grpSpPr>
            <a:xfrm>
              <a:off x="3512128" y="5712264"/>
              <a:ext cx="1042296" cy="881186"/>
              <a:chOff x="3680079" y="6085489"/>
              <a:chExt cx="1042296" cy="881186"/>
            </a:xfrm>
          </p:grpSpPr>
          <p:sp>
            <p:nvSpPr>
              <p:cNvPr id="251" name="手繪多邊形: 圖案 250">
                <a:extLst>
                  <a:ext uri="{FF2B5EF4-FFF2-40B4-BE49-F238E27FC236}">
                    <a16:creationId xmlns:a16="http://schemas.microsoft.com/office/drawing/2014/main" id="{FFCB36BF-B109-4DEC-BD48-976100AAA7E1}"/>
                  </a:ext>
                </a:extLst>
              </p:cNvPr>
              <p:cNvSpPr/>
              <p:nvPr/>
            </p:nvSpPr>
            <p:spPr>
              <a:xfrm>
                <a:off x="4034915" y="6781488"/>
                <a:ext cx="328272" cy="127283"/>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52" name="手繪多邊形: 圖案 251">
                <a:extLst>
                  <a:ext uri="{FF2B5EF4-FFF2-40B4-BE49-F238E27FC236}">
                    <a16:creationId xmlns:a16="http://schemas.microsoft.com/office/drawing/2014/main" id="{AF09CB5C-6930-45AB-AE5E-A3DF617A0327}"/>
                  </a:ext>
                </a:extLst>
              </p:cNvPr>
              <p:cNvSpPr/>
              <p:nvPr/>
            </p:nvSpPr>
            <p:spPr>
              <a:xfrm>
                <a:off x="3752279" y="6866369"/>
                <a:ext cx="893632" cy="100306"/>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53" name="手繪多邊形: 圖案 252">
                <a:extLst>
                  <a:ext uri="{FF2B5EF4-FFF2-40B4-BE49-F238E27FC236}">
                    <a16:creationId xmlns:a16="http://schemas.microsoft.com/office/drawing/2014/main" id="{548E9DD4-CF21-42F5-9523-D90EF43C3175}"/>
                  </a:ext>
                </a:extLst>
              </p:cNvPr>
              <p:cNvSpPr/>
              <p:nvPr/>
            </p:nvSpPr>
            <p:spPr>
              <a:xfrm>
                <a:off x="3680079" y="6085489"/>
                <a:ext cx="1042296" cy="730023"/>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no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254" name="群組 253">
                <a:extLst>
                  <a:ext uri="{FF2B5EF4-FFF2-40B4-BE49-F238E27FC236}">
                    <a16:creationId xmlns:a16="http://schemas.microsoft.com/office/drawing/2014/main" id="{DD025BE4-9506-4A96-97CE-49ACF83DC53D}"/>
                  </a:ext>
                </a:extLst>
              </p:cNvPr>
              <p:cNvGrpSpPr/>
              <p:nvPr/>
            </p:nvGrpSpPr>
            <p:grpSpPr>
              <a:xfrm>
                <a:off x="3757628" y="6179066"/>
                <a:ext cx="879953" cy="551678"/>
                <a:chOff x="7380172" y="1874094"/>
                <a:chExt cx="958662" cy="601018"/>
              </a:xfrm>
              <a:noFill/>
            </p:grpSpPr>
            <p:sp>
              <p:nvSpPr>
                <p:cNvPr id="255" name="手繪多邊形: 圖案 254">
                  <a:extLst>
                    <a:ext uri="{FF2B5EF4-FFF2-40B4-BE49-F238E27FC236}">
                      <a16:creationId xmlns:a16="http://schemas.microsoft.com/office/drawing/2014/main" id="{01B415EE-84E8-4F34-A2A1-46A977479C9B}"/>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56" name="手繪多邊形: 圖案 255">
                  <a:extLst>
                    <a:ext uri="{FF2B5EF4-FFF2-40B4-BE49-F238E27FC236}">
                      <a16:creationId xmlns:a16="http://schemas.microsoft.com/office/drawing/2014/main" id="{B3F160A1-A6DB-4F08-88A7-422D62999651}"/>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57" name="手繪多邊形: 圖案 256">
                  <a:extLst>
                    <a:ext uri="{FF2B5EF4-FFF2-40B4-BE49-F238E27FC236}">
                      <a16:creationId xmlns:a16="http://schemas.microsoft.com/office/drawing/2014/main" id="{DCDA5899-F958-43C0-AFFC-7C6CD67EF579}"/>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58" name="手繪多邊形: 圖案 257">
                  <a:extLst>
                    <a:ext uri="{FF2B5EF4-FFF2-40B4-BE49-F238E27FC236}">
                      <a16:creationId xmlns:a16="http://schemas.microsoft.com/office/drawing/2014/main" id="{6F5214E7-93AC-45BD-894A-C6FD2B8CDE7B}"/>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59" name="手繪多邊形: 圖案 258">
                  <a:extLst>
                    <a:ext uri="{FF2B5EF4-FFF2-40B4-BE49-F238E27FC236}">
                      <a16:creationId xmlns:a16="http://schemas.microsoft.com/office/drawing/2014/main" id="{08464055-6B55-4716-A5FD-9F6BA9CFD21B}"/>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0" name="手繪多邊形: 圖案 259">
                  <a:extLst>
                    <a:ext uri="{FF2B5EF4-FFF2-40B4-BE49-F238E27FC236}">
                      <a16:creationId xmlns:a16="http://schemas.microsoft.com/office/drawing/2014/main" id="{E9054CA8-9019-4D3A-A5C6-43F6F17137E8}"/>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1" name="手繪多邊形: 圖案 260">
                  <a:extLst>
                    <a:ext uri="{FF2B5EF4-FFF2-40B4-BE49-F238E27FC236}">
                      <a16:creationId xmlns:a16="http://schemas.microsoft.com/office/drawing/2014/main" id="{B961E770-91BB-4479-BBF8-12371EF666A9}"/>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2" name="手繪多邊形: 圖案 261">
                  <a:extLst>
                    <a:ext uri="{FF2B5EF4-FFF2-40B4-BE49-F238E27FC236}">
                      <a16:creationId xmlns:a16="http://schemas.microsoft.com/office/drawing/2014/main" id="{0A95C75A-C5BB-4E31-A6CB-C4A0B35FA917}"/>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3" name="手繪多邊形: 圖案 262">
                  <a:extLst>
                    <a:ext uri="{FF2B5EF4-FFF2-40B4-BE49-F238E27FC236}">
                      <a16:creationId xmlns:a16="http://schemas.microsoft.com/office/drawing/2014/main" id="{ADA4B0E9-387C-47AD-902A-1454203E7B78}"/>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4" name="手繪多邊形: 圖案 263">
                  <a:extLst>
                    <a:ext uri="{FF2B5EF4-FFF2-40B4-BE49-F238E27FC236}">
                      <a16:creationId xmlns:a16="http://schemas.microsoft.com/office/drawing/2014/main" id="{B2DB7CBD-179C-419A-9FCB-1A669DBF6F95}"/>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grpSp>
      <p:sp>
        <p:nvSpPr>
          <p:cNvPr id="270" name="文字方塊 269">
            <a:extLst>
              <a:ext uri="{FF2B5EF4-FFF2-40B4-BE49-F238E27FC236}">
                <a16:creationId xmlns:a16="http://schemas.microsoft.com/office/drawing/2014/main" id="{54AD740E-CC0F-4D01-A1F1-D37025499F8A}"/>
              </a:ext>
            </a:extLst>
          </p:cNvPr>
          <p:cNvSpPr txBox="1"/>
          <p:nvPr/>
        </p:nvSpPr>
        <p:spPr>
          <a:xfrm>
            <a:off x="2397667" y="2698310"/>
            <a:ext cx="1209040" cy="677108"/>
          </a:xfrm>
          <a:prstGeom prst="rect">
            <a:avLst/>
          </a:prstGeom>
          <a:noFill/>
        </p:spPr>
        <p:txBody>
          <a:bodyPr wrap="square" rtlCol="0">
            <a:spAutoFit/>
          </a:bodyPr>
          <a:lstStyle/>
          <a:p>
            <a:pPr lvl="0" algn="ctr" defTabSz="1219170">
              <a:buClr>
                <a:srgbClr val="000000"/>
              </a:buClr>
              <a:defRPr/>
            </a:pPr>
            <a:r>
              <a:rPr lang="en-US" altLang="zh-TW" sz="2000" b="1" kern="0">
                <a:solidFill>
                  <a:srgbClr val="00FFFF"/>
                </a:solidFill>
                <a:latin typeface="Arial" panose="020B0604020202020204" pitchFamily="34" charset="0"/>
                <a:ea typeface="微軟正黑體" panose="020B0604030504040204" pitchFamily="34" charset="-120"/>
                <a:cs typeface="Arial" panose="020B0604020202020204" pitchFamily="34" charset="0"/>
                <a:sym typeface="Arial"/>
              </a:rPr>
              <a:t>Office</a:t>
            </a:r>
            <a:r>
              <a:rPr lang="zh-TW" altLang="en-US" sz="2000" b="1" kern="0">
                <a:solidFill>
                  <a:srgbClr val="00FFFF"/>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2000" b="1" kern="0">
                <a:solidFill>
                  <a:srgbClr val="00FFFF"/>
                </a:solidFill>
                <a:latin typeface="Arial" panose="020B0604020202020204" pitchFamily="34" charset="0"/>
                <a:ea typeface="微軟正黑體" panose="020B0604030504040204" pitchFamily="34" charset="-120"/>
                <a:cs typeface="Arial" panose="020B0604020202020204" pitchFamily="34" charset="0"/>
                <a:sym typeface="Arial"/>
              </a:rPr>
              <a:t>A</a:t>
            </a:r>
          </a:p>
          <a:p>
            <a:pPr lvl="0" algn="ctr" defTabSz="1219170">
              <a:buClr>
                <a:srgbClr val="000000"/>
              </a:buClr>
              <a:defRPr/>
            </a:pPr>
            <a:r>
              <a:rPr lang="en-US" altLang="zh-TW"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US</a:t>
            </a:r>
            <a:endParaRPr lang="zh-TW" altLang="en-US"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71" name="文字方塊 270">
            <a:extLst>
              <a:ext uri="{FF2B5EF4-FFF2-40B4-BE49-F238E27FC236}">
                <a16:creationId xmlns:a16="http://schemas.microsoft.com/office/drawing/2014/main" id="{DC53027A-537A-4FAF-9E9A-3A0B6C6E861C}"/>
              </a:ext>
            </a:extLst>
          </p:cNvPr>
          <p:cNvSpPr txBox="1"/>
          <p:nvPr/>
        </p:nvSpPr>
        <p:spPr>
          <a:xfrm>
            <a:off x="8270876" y="2698310"/>
            <a:ext cx="1209040" cy="677108"/>
          </a:xfrm>
          <a:prstGeom prst="rect">
            <a:avLst/>
          </a:prstGeom>
          <a:noFill/>
        </p:spPr>
        <p:txBody>
          <a:bodyPr wrap="square" rtlCol="0">
            <a:spAutoFit/>
          </a:bodyPr>
          <a:lstStyle/>
          <a:p>
            <a:pPr lvl="0" algn="ctr" defTabSz="1219170">
              <a:buClr>
                <a:srgbClr val="000000"/>
              </a:buClr>
              <a:defRPr/>
            </a:pPr>
            <a:r>
              <a:rPr lang="en-US" altLang="zh-TW" sz="2000" b="1" kern="0">
                <a:solidFill>
                  <a:srgbClr val="00FFFF"/>
                </a:solidFill>
                <a:latin typeface="Arial" panose="020B0604020202020204" pitchFamily="34" charset="0"/>
                <a:ea typeface="微軟正黑體" panose="020B0604030504040204" pitchFamily="34" charset="-120"/>
                <a:cs typeface="Arial" panose="020B0604020202020204" pitchFamily="34" charset="0"/>
                <a:sym typeface="Arial"/>
              </a:rPr>
              <a:t>Office</a:t>
            </a:r>
            <a:r>
              <a:rPr lang="zh-TW" altLang="en-US" sz="2000" b="1" kern="0">
                <a:solidFill>
                  <a:srgbClr val="00FFFF"/>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2000" b="1" kern="0">
                <a:solidFill>
                  <a:srgbClr val="00FFFF"/>
                </a:solidFill>
                <a:latin typeface="Arial" panose="020B0604020202020204" pitchFamily="34" charset="0"/>
                <a:ea typeface="微軟正黑體" panose="020B0604030504040204" pitchFamily="34" charset="-120"/>
                <a:cs typeface="Arial" panose="020B0604020202020204" pitchFamily="34" charset="0"/>
                <a:sym typeface="Arial"/>
              </a:rPr>
              <a:t>B</a:t>
            </a:r>
          </a:p>
          <a:p>
            <a:pPr lvl="0" algn="ctr" defTabSz="1219170">
              <a:buClr>
                <a:srgbClr val="000000"/>
              </a:buClr>
              <a:defRPr/>
            </a:pPr>
            <a:r>
              <a:rPr lang="en-US" altLang="zh-TW"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Japan</a:t>
            </a:r>
            <a:endParaRPr lang="zh-TW" altLang="en-US"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75" name="箭號: 左-右雙向 274">
            <a:extLst>
              <a:ext uri="{FF2B5EF4-FFF2-40B4-BE49-F238E27FC236}">
                <a16:creationId xmlns:a16="http://schemas.microsoft.com/office/drawing/2014/main" id="{C4E1E707-5137-4132-B710-E139F2DF392B}"/>
              </a:ext>
            </a:extLst>
          </p:cNvPr>
          <p:cNvSpPr/>
          <p:nvPr/>
        </p:nvSpPr>
        <p:spPr>
          <a:xfrm>
            <a:off x="3964691" y="2669620"/>
            <a:ext cx="4163175" cy="784729"/>
          </a:xfrm>
          <a:prstGeom prst="leftRightArrow">
            <a:avLst/>
          </a:prstGeom>
          <a:gradFill>
            <a:gsLst>
              <a:gs pos="70000">
                <a:schemeClr val="bg1">
                  <a:alpha val="0"/>
                </a:schemeClr>
              </a:gs>
              <a:gs pos="30000">
                <a:schemeClr val="bg1">
                  <a:alpha val="0"/>
                </a:schemeClr>
              </a:gs>
              <a:gs pos="606">
                <a:srgbClr val="00FFFF"/>
              </a:gs>
              <a:gs pos="100000">
                <a:srgbClr val="00FFFF"/>
              </a:gs>
            </a:gsLst>
            <a:lin ang="0" scaled="0"/>
          </a:gra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zh-TW" altLang="en-US">
              <a:sym typeface="Arial"/>
            </a:endParaRPr>
          </a:p>
        </p:txBody>
      </p:sp>
      <p:grpSp>
        <p:nvGrpSpPr>
          <p:cNvPr id="272" name="群組 271">
            <a:extLst>
              <a:ext uri="{FF2B5EF4-FFF2-40B4-BE49-F238E27FC236}">
                <a16:creationId xmlns:a16="http://schemas.microsoft.com/office/drawing/2014/main" id="{C1E46D8C-E3FF-4BF5-B7C5-401A4E4699F6}"/>
              </a:ext>
            </a:extLst>
          </p:cNvPr>
          <p:cNvGrpSpPr/>
          <p:nvPr/>
        </p:nvGrpSpPr>
        <p:grpSpPr>
          <a:xfrm>
            <a:off x="5148809" y="2443898"/>
            <a:ext cx="1894378" cy="1021609"/>
            <a:chOff x="6477121" y="6298061"/>
            <a:chExt cx="2019724" cy="1089206"/>
          </a:xfrm>
        </p:grpSpPr>
        <p:pic>
          <p:nvPicPr>
            <p:cNvPr id="273" name="圖片 272" descr="一張含有 光 的圖片&#10;&#10;自動產生的描述">
              <a:extLst>
                <a:ext uri="{FF2B5EF4-FFF2-40B4-BE49-F238E27FC236}">
                  <a16:creationId xmlns:a16="http://schemas.microsoft.com/office/drawing/2014/main" id="{470E20BD-4D2B-4A29-BE29-699C533EB53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77121" y="6298061"/>
              <a:ext cx="2019724" cy="1089206"/>
            </a:xfrm>
            <a:prstGeom prst="rect">
              <a:avLst/>
            </a:prstGeom>
            <a:effectLst>
              <a:outerShdw blurRad="50800" dist="38100" dir="5400000" algn="t" rotWithShape="0">
                <a:prstClr val="black">
                  <a:alpha val="40000"/>
                </a:prstClr>
              </a:outerShdw>
            </a:effectLst>
          </p:spPr>
        </p:pic>
        <p:pic>
          <p:nvPicPr>
            <p:cNvPr id="274" name="圖片 273">
              <a:extLst>
                <a:ext uri="{FF2B5EF4-FFF2-40B4-BE49-F238E27FC236}">
                  <a16:creationId xmlns:a16="http://schemas.microsoft.com/office/drawing/2014/main" id="{A7B60A05-945E-4763-874C-933F32FDC23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60494" y="6795999"/>
              <a:ext cx="1386304" cy="538247"/>
            </a:xfrm>
            <a:prstGeom prst="rect">
              <a:avLst/>
            </a:prstGeom>
          </p:spPr>
        </p:pic>
      </p:grpSp>
      <p:grpSp>
        <p:nvGrpSpPr>
          <p:cNvPr id="8" name="群組 7">
            <a:extLst>
              <a:ext uri="{FF2B5EF4-FFF2-40B4-BE49-F238E27FC236}">
                <a16:creationId xmlns:a16="http://schemas.microsoft.com/office/drawing/2014/main" id="{9FB9F4EC-8963-4B52-8F7B-5D5DBA098C63}"/>
              </a:ext>
            </a:extLst>
          </p:cNvPr>
          <p:cNvGrpSpPr/>
          <p:nvPr/>
        </p:nvGrpSpPr>
        <p:grpSpPr>
          <a:xfrm>
            <a:off x="3996351" y="5157003"/>
            <a:ext cx="4131515" cy="2214356"/>
            <a:chOff x="3926949" y="5060747"/>
            <a:chExt cx="4131515" cy="2214356"/>
          </a:xfrm>
        </p:grpSpPr>
        <p:pic>
          <p:nvPicPr>
            <p:cNvPr id="279" name="圖片 278">
              <a:extLst>
                <a:ext uri="{FF2B5EF4-FFF2-40B4-BE49-F238E27FC236}">
                  <a16:creationId xmlns:a16="http://schemas.microsoft.com/office/drawing/2014/main" id="{8E4FD275-5BDE-4883-9D84-3F661E28DA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6949" y="5234633"/>
              <a:ext cx="1244207" cy="1042736"/>
            </a:xfrm>
            <a:prstGeom prst="rect">
              <a:avLst/>
            </a:prstGeom>
          </p:spPr>
        </p:pic>
        <p:pic>
          <p:nvPicPr>
            <p:cNvPr id="280" name="圖片 279" descr="一張含有 電腦 的圖片&#10;&#10;自動產生的描述">
              <a:extLst>
                <a:ext uri="{FF2B5EF4-FFF2-40B4-BE49-F238E27FC236}">
                  <a16:creationId xmlns:a16="http://schemas.microsoft.com/office/drawing/2014/main" id="{E67122DC-1DE9-4720-B3F1-6D1425DAD7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6124" y="5060747"/>
              <a:ext cx="3542340" cy="2214356"/>
            </a:xfrm>
            <a:prstGeom prst="rect">
              <a:avLst/>
            </a:prstGeom>
            <a:effectLst>
              <a:outerShdw blurRad="50800" dist="38100" dir="5400000" algn="t" rotWithShape="0">
                <a:prstClr val="black">
                  <a:alpha val="40000"/>
                </a:prstClr>
              </a:outerShdw>
            </a:effectLst>
          </p:spPr>
        </p:pic>
      </p:grpSp>
      <p:sp>
        <p:nvSpPr>
          <p:cNvPr id="281" name="文字方塊 280">
            <a:extLst>
              <a:ext uri="{FF2B5EF4-FFF2-40B4-BE49-F238E27FC236}">
                <a16:creationId xmlns:a16="http://schemas.microsoft.com/office/drawing/2014/main" id="{0E27CD4F-F316-43EB-A971-25099C97B8C8}"/>
              </a:ext>
            </a:extLst>
          </p:cNvPr>
          <p:cNvSpPr txBox="1"/>
          <p:nvPr/>
        </p:nvSpPr>
        <p:spPr>
          <a:xfrm>
            <a:off x="5478493" y="5327262"/>
            <a:ext cx="1209040" cy="677108"/>
          </a:xfrm>
          <a:prstGeom prst="rect">
            <a:avLst/>
          </a:prstGeom>
          <a:noFill/>
        </p:spPr>
        <p:txBody>
          <a:bodyPr wrap="square" rtlCol="0">
            <a:spAutoFit/>
          </a:bodyPr>
          <a:lstStyle/>
          <a:p>
            <a:pPr lvl="0" algn="ctr" defTabSz="1219170">
              <a:buClr>
                <a:srgbClr val="000000"/>
              </a:buClr>
              <a:defRPr/>
            </a:pPr>
            <a:r>
              <a:rPr lang="en-US" altLang="zh-TW" sz="2000" b="1" kern="0">
                <a:solidFill>
                  <a:srgbClr val="00FFFF"/>
                </a:solidFill>
                <a:latin typeface="Arial" panose="020B0604020202020204" pitchFamily="34" charset="0"/>
                <a:ea typeface="微軟正黑體" panose="020B0604030504040204" pitchFamily="34" charset="-120"/>
                <a:cs typeface="Arial" panose="020B0604020202020204" pitchFamily="34" charset="0"/>
                <a:sym typeface="Arial"/>
              </a:rPr>
              <a:t>Office</a:t>
            </a:r>
            <a:r>
              <a:rPr lang="zh-TW" altLang="en-US" sz="2000" b="1" kern="0">
                <a:solidFill>
                  <a:srgbClr val="00FFFF"/>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2000" b="1" kern="0">
                <a:solidFill>
                  <a:srgbClr val="00FFFF"/>
                </a:solidFill>
                <a:latin typeface="Arial" panose="020B0604020202020204" pitchFamily="34" charset="0"/>
                <a:ea typeface="微軟正黑體" panose="020B0604030504040204" pitchFamily="34" charset="-120"/>
                <a:cs typeface="Arial" panose="020B0604020202020204" pitchFamily="34" charset="0"/>
                <a:sym typeface="Arial"/>
              </a:rPr>
              <a:t>C</a:t>
            </a:r>
          </a:p>
          <a:p>
            <a:pPr lvl="0" algn="ctr" defTabSz="1219170">
              <a:buClr>
                <a:srgbClr val="000000"/>
              </a:buClr>
              <a:defRPr/>
            </a:pPr>
            <a:r>
              <a:rPr lang="en-US" altLang="zh-TW"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Germany</a:t>
            </a:r>
            <a:endParaRPr lang="zh-TW" altLang="en-US"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Tree>
    <p:extLst>
      <p:ext uri="{BB962C8B-B14F-4D97-AF65-F5344CB8AC3E}">
        <p14:creationId xmlns:p14="http://schemas.microsoft.com/office/powerpoint/2010/main" val="1288068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矩形 88">
            <a:extLst>
              <a:ext uri="{FF2B5EF4-FFF2-40B4-BE49-F238E27FC236}">
                <a16:creationId xmlns:a16="http://schemas.microsoft.com/office/drawing/2014/main" id="{56414514-56FC-4965-85FE-6EE7BF936C36}"/>
              </a:ext>
            </a:extLst>
          </p:cNvPr>
          <p:cNvSpPr/>
          <p:nvPr/>
        </p:nvSpPr>
        <p:spPr>
          <a:xfrm>
            <a:off x="4199020" y="5950523"/>
            <a:ext cx="4833431" cy="649196"/>
          </a:xfrm>
          <a:prstGeom prst="rect">
            <a:avLst/>
          </a:prstGeom>
          <a:gradFill>
            <a:gsLst>
              <a:gs pos="0">
                <a:schemeClr val="bg1">
                  <a:lumMod val="50000"/>
                  <a:alpha val="0"/>
                </a:schemeClr>
              </a:gs>
              <a:gs pos="100000">
                <a:schemeClr val="bg1">
                  <a:lumMod val="50000"/>
                  <a:alpha val="0"/>
                </a:schemeClr>
              </a:gs>
              <a:gs pos="54000">
                <a:srgbClr val="FFFF00"/>
              </a:gs>
            </a:gsLst>
            <a:lin ang="0" scaled="0"/>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70">
              <a:buClr>
                <a:srgbClr val="000000"/>
              </a:buClr>
            </a:pPr>
            <a:endParaRPr lang="zh-TW" altLang="en-US" sz="1867" kern="0">
              <a:solidFill>
                <a:srgbClr val="000000"/>
              </a:solidFill>
              <a:latin typeface="Arial"/>
              <a:ea typeface="新細明體" panose="02020500000000000000" pitchFamily="18" charset="-120"/>
              <a:sym typeface="Arial"/>
            </a:endParaRPr>
          </a:p>
        </p:txBody>
      </p:sp>
      <p:sp>
        <p:nvSpPr>
          <p:cNvPr id="80" name="矩形 79">
            <a:extLst>
              <a:ext uri="{FF2B5EF4-FFF2-40B4-BE49-F238E27FC236}">
                <a16:creationId xmlns:a16="http://schemas.microsoft.com/office/drawing/2014/main" id="{103E4AC5-D520-42EB-8A38-3F64F680AAFD}"/>
              </a:ext>
            </a:extLst>
          </p:cNvPr>
          <p:cNvSpPr/>
          <p:nvPr/>
        </p:nvSpPr>
        <p:spPr>
          <a:xfrm>
            <a:off x="1" y="2695210"/>
            <a:ext cx="4045762" cy="1433086"/>
          </a:xfrm>
          <a:prstGeom prst="rect">
            <a:avLst/>
          </a:prstGeom>
          <a:gradFill>
            <a:gsLst>
              <a:gs pos="100000">
                <a:schemeClr val="bg1">
                  <a:lumMod val="50000"/>
                  <a:alpha val="0"/>
                </a:schemeClr>
              </a:gs>
              <a:gs pos="0">
                <a:srgbClr val="FFFF00"/>
              </a:gs>
            </a:gsLst>
            <a:lin ang="0" scaled="0"/>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70">
              <a:buClr>
                <a:srgbClr val="000000"/>
              </a:buClr>
            </a:pPr>
            <a:endParaRPr lang="zh-TW" altLang="en-US" sz="1867" kern="0">
              <a:solidFill>
                <a:srgbClr val="000000"/>
              </a:solidFill>
              <a:latin typeface="Arial"/>
              <a:ea typeface="新細明體" panose="02020500000000000000" pitchFamily="18" charset="-120"/>
              <a:sym typeface="Arial"/>
            </a:endParaRPr>
          </a:p>
        </p:txBody>
      </p:sp>
      <p:sp>
        <p:nvSpPr>
          <p:cNvPr id="79" name="流程圖: 人工作業 78">
            <a:extLst>
              <a:ext uri="{FF2B5EF4-FFF2-40B4-BE49-F238E27FC236}">
                <a16:creationId xmlns:a16="http://schemas.microsoft.com/office/drawing/2014/main" id="{EB2A9CB5-4517-4B32-AD52-09FBADB036FC}"/>
              </a:ext>
            </a:extLst>
          </p:cNvPr>
          <p:cNvSpPr/>
          <p:nvPr/>
        </p:nvSpPr>
        <p:spPr>
          <a:xfrm>
            <a:off x="6794657" y="2584452"/>
            <a:ext cx="4670494" cy="1046686"/>
          </a:xfrm>
          <a:prstGeom prst="flowChartManualOperation">
            <a:avLst/>
          </a:prstGeom>
          <a:gradFill>
            <a:gsLst>
              <a:gs pos="0">
                <a:schemeClr val="bg1">
                  <a:lumMod val="50000"/>
                  <a:alpha val="0"/>
                </a:schemeClr>
              </a:gs>
              <a:gs pos="100000">
                <a:srgbClr val="FFFF00"/>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p:txBody>
      </p:sp>
      <p:sp>
        <p:nvSpPr>
          <p:cNvPr id="78" name="流程圖: 人工作業 77">
            <a:extLst>
              <a:ext uri="{FF2B5EF4-FFF2-40B4-BE49-F238E27FC236}">
                <a16:creationId xmlns:a16="http://schemas.microsoft.com/office/drawing/2014/main" id="{98C165B0-ECDB-42FF-987A-BD7F99F6712F}"/>
              </a:ext>
            </a:extLst>
          </p:cNvPr>
          <p:cNvSpPr/>
          <p:nvPr/>
        </p:nvSpPr>
        <p:spPr>
          <a:xfrm>
            <a:off x="2766301" y="2584452"/>
            <a:ext cx="4670494" cy="1046686"/>
          </a:xfrm>
          <a:prstGeom prst="flowChartManualOperation">
            <a:avLst/>
          </a:prstGeom>
          <a:gradFill>
            <a:gsLst>
              <a:gs pos="0">
                <a:schemeClr val="bg1">
                  <a:lumMod val="50000"/>
                  <a:alpha val="0"/>
                </a:schemeClr>
              </a:gs>
              <a:gs pos="100000">
                <a:srgbClr val="FFFF00"/>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p:txBody>
      </p:sp>
      <p:pic>
        <p:nvPicPr>
          <p:cNvPr id="69" name="圖片 68" descr="一張含有 電腦 的圖片&#10;&#10;自動產生的描述">
            <a:extLst>
              <a:ext uri="{FF2B5EF4-FFF2-40B4-BE49-F238E27FC236}">
                <a16:creationId xmlns:a16="http://schemas.microsoft.com/office/drawing/2014/main" id="{16175941-9074-46DF-8881-E33475D837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98003" y="2684264"/>
            <a:ext cx="3803053" cy="2377331"/>
          </a:xfrm>
          <a:prstGeom prst="rect">
            <a:avLst/>
          </a:prstGeom>
          <a:effectLst>
            <a:outerShdw blurRad="50800" dist="38100" dir="5400000" algn="t" rotWithShape="0">
              <a:prstClr val="black">
                <a:alpha val="40000"/>
              </a:prstClr>
            </a:outerShdw>
          </a:effectLst>
        </p:spPr>
      </p:pic>
      <p:pic>
        <p:nvPicPr>
          <p:cNvPr id="70" name="圖片 69" descr="一張含有 電腦 的圖片&#10;&#10;自動產生的描述">
            <a:extLst>
              <a:ext uri="{FF2B5EF4-FFF2-40B4-BE49-F238E27FC236}">
                <a16:creationId xmlns:a16="http://schemas.microsoft.com/office/drawing/2014/main" id="{740FBFBD-D6B2-4C76-8D76-C6949FCF6E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26863" y="2684264"/>
            <a:ext cx="3803053" cy="2377331"/>
          </a:xfrm>
          <a:prstGeom prst="rect">
            <a:avLst/>
          </a:prstGeom>
          <a:effectLst>
            <a:outerShdw blurRad="50800" dist="38100" dir="5400000" algn="t" rotWithShape="0">
              <a:prstClr val="black">
                <a:alpha val="40000"/>
              </a:prstClr>
            </a:outerShdw>
          </a:effectLst>
        </p:spPr>
      </p:pic>
      <p:sp>
        <p:nvSpPr>
          <p:cNvPr id="2" name="標題 1">
            <a:extLst>
              <a:ext uri="{FF2B5EF4-FFF2-40B4-BE49-F238E27FC236}">
                <a16:creationId xmlns:a16="http://schemas.microsoft.com/office/drawing/2014/main" id="{AD9B3952-35BB-4E16-A335-B4D9FAE0E472}"/>
              </a:ext>
            </a:extLst>
          </p:cNvPr>
          <p:cNvSpPr>
            <a:spLocks noGrp="1"/>
          </p:cNvSpPr>
          <p:nvPr>
            <p:ph type="title"/>
          </p:nvPr>
        </p:nvSpPr>
        <p:spPr>
          <a:xfrm>
            <a:off x="-1" y="1"/>
            <a:ext cx="12184013" cy="1266656"/>
          </a:xfrm>
        </p:spPr>
        <p:txBody>
          <a:bodyPr>
            <a:normAutofit/>
          </a:bodyPr>
          <a:lstStyle/>
          <a:p>
            <a:r>
              <a:rPr lang="en-US" altLang="zh-TW" sz="4000" b="1">
                <a:latin typeface="Arial"/>
                <a:ea typeface="微軟正黑體"/>
                <a:cs typeface="Arial"/>
              </a:rPr>
              <a:t>Guardian x QWA-AC2600</a:t>
            </a:r>
            <a:br>
              <a:rPr lang="en-US" altLang="zh-TW" sz="4000" b="1"/>
            </a:br>
            <a:r>
              <a:rPr lang="en-US" altLang="zh-TW" sz="4000" b="1">
                <a:latin typeface="Arial"/>
                <a:ea typeface="微軟正黑體"/>
                <a:cs typeface="Arial"/>
              </a:rPr>
              <a:t>SD-WAN solution</a:t>
            </a:r>
            <a:endParaRPr lang="zh-TW" altLang="en-US" sz="4000" b="1">
              <a:latin typeface="Arial"/>
              <a:ea typeface="微軟正黑體"/>
              <a:cs typeface="Arial"/>
            </a:endParaRPr>
          </a:p>
        </p:txBody>
      </p:sp>
      <p:sp>
        <p:nvSpPr>
          <p:cNvPr id="3" name="內容版面配置區 2">
            <a:extLst>
              <a:ext uri="{FF2B5EF4-FFF2-40B4-BE49-F238E27FC236}">
                <a16:creationId xmlns:a16="http://schemas.microsoft.com/office/drawing/2014/main" id="{7751252D-17CB-46B6-A0B4-8B06FDC377FC}"/>
              </a:ext>
            </a:extLst>
          </p:cNvPr>
          <p:cNvSpPr>
            <a:spLocks noGrp="1"/>
          </p:cNvSpPr>
          <p:nvPr>
            <p:ph idx="1"/>
          </p:nvPr>
        </p:nvSpPr>
        <p:spPr>
          <a:xfrm>
            <a:off x="838200" y="1548299"/>
            <a:ext cx="10515600" cy="4590560"/>
          </a:xfrm>
        </p:spPr>
        <p:txBody>
          <a:bodyPr vert="horz" lIns="91440" tIns="45720" rIns="91440" bIns="45720" rtlCol="0" anchor="t">
            <a:normAutofit/>
          </a:bodyPr>
          <a:lstStyle/>
          <a:p>
            <a:pPr>
              <a:defRPr/>
            </a:pPr>
            <a:r>
              <a:rPr lang="en-US" altLang="zh-TW">
                <a:solidFill>
                  <a:schemeClr val="tx1"/>
                </a:solidFill>
                <a:latin typeface="Arial"/>
                <a:ea typeface="微軟正黑體"/>
                <a:cs typeface="Arial"/>
                <a:sym typeface="Arial"/>
              </a:rPr>
              <a:t>Establish SD-WAN via </a:t>
            </a:r>
            <a:r>
              <a:rPr lang="en-US" altLang="zh-TW" err="1">
                <a:solidFill>
                  <a:schemeClr val="tx1"/>
                </a:solidFill>
                <a:latin typeface="Arial"/>
                <a:ea typeface="微軟正黑體"/>
                <a:cs typeface="Arial"/>
                <a:sym typeface="Arial"/>
              </a:rPr>
              <a:t>QuWAN</a:t>
            </a:r>
            <a:r>
              <a:rPr lang="en-US" altLang="zh-TW">
                <a:solidFill>
                  <a:schemeClr val="tx1"/>
                </a:solidFill>
                <a:latin typeface="Arial"/>
                <a:ea typeface="微軟正黑體"/>
                <a:cs typeface="Arial"/>
                <a:sym typeface="Arial"/>
              </a:rPr>
              <a:t> between each office.</a:t>
            </a:r>
            <a:endParaRPr lang="zh-TW" altLang="en-US">
              <a:solidFill>
                <a:schemeClr val="tx1"/>
              </a:solidFill>
              <a:latin typeface="Arial"/>
              <a:ea typeface="微軟正黑體"/>
              <a:cs typeface="Arial"/>
            </a:endParaRPr>
          </a:p>
          <a:p>
            <a:pPr>
              <a:defRPr/>
            </a:pPr>
            <a:r>
              <a:rPr lang="en-US" altLang="zh-TW">
                <a:solidFill>
                  <a:schemeClr val="tx1"/>
                </a:solidFill>
                <a:latin typeface="Arial"/>
                <a:ea typeface="微軟正黑體"/>
                <a:cs typeface="Arial"/>
                <a:sym typeface="Arial"/>
              </a:rPr>
              <a:t>Share the wireless network to the device with the QWA-2600AC wireless network card.</a:t>
            </a:r>
            <a:endParaRPr lang="zh-TW" altLang="en-US">
              <a:solidFill>
                <a:schemeClr val="tx1"/>
              </a:solidFill>
              <a:latin typeface="Arial"/>
              <a:ea typeface="微軟正黑體"/>
              <a:cs typeface="Arial"/>
              <a:sym typeface="Arial"/>
            </a:endParaRPr>
          </a:p>
        </p:txBody>
      </p:sp>
      <p:pic>
        <p:nvPicPr>
          <p:cNvPr id="17" name="圖片 16" descr="一張含有 畫畫 的圖片&#10;&#10;自動產生的描述">
            <a:extLst>
              <a:ext uri="{FF2B5EF4-FFF2-40B4-BE49-F238E27FC236}">
                <a16:creationId xmlns:a16="http://schemas.microsoft.com/office/drawing/2014/main" id="{74721E66-5185-45A1-8D06-4FDE8DFEE7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6468" y="2922913"/>
            <a:ext cx="1926122" cy="602417"/>
          </a:xfrm>
          <a:prstGeom prst="rect">
            <a:avLst/>
          </a:prstGeom>
        </p:spPr>
      </p:pic>
      <p:pic>
        <p:nvPicPr>
          <p:cNvPr id="20" name="圖片 19" descr="一張含有 畫畫, 時鐘 的圖片&#10;&#10;自動產生的描述">
            <a:extLst>
              <a:ext uri="{FF2B5EF4-FFF2-40B4-BE49-F238E27FC236}">
                <a16:creationId xmlns:a16="http://schemas.microsoft.com/office/drawing/2014/main" id="{BAA83E05-3B59-49DC-AC28-BF068AD76F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29365" y="2922912"/>
            <a:ext cx="2598048" cy="602417"/>
          </a:xfrm>
          <a:prstGeom prst="rect">
            <a:avLst/>
          </a:prstGeom>
        </p:spPr>
      </p:pic>
      <p:sp>
        <p:nvSpPr>
          <p:cNvPr id="71" name="文字方塊 70">
            <a:extLst>
              <a:ext uri="{FF2B5EF4-FFF2-40B4-BE49-F238E27FC236}">
                <a16:creationId xmlns:a16="http://schemas.microsoft.com/office/drawing/2014/main" id="{E6DFADD7-108A-4B86-AEA5-F2CB642F1508}"/>
              </a:ext>
            </a:extLst>
          </p:cNvPr>
          <p:cNvSpPr txBox="1"/>
          <p:nvPr/>
        </p:nvSpPr>
        <p:spPr>
          <a:xfrm>
            <a:off x="4061635" y="2603576"/>
            <a:ext cx="707073"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Wi-Fi</a:t>
            </a:r>
            <a:endParaRPr kumimoji="0" lang="zh-TW" altLang="en-US" sz="12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72" name="文字方塊 71">
            <a:extLst>
              <a:ext uri="{FF2B5EF4-FFF2-40B4-BE49-F238E27FC236}">
                <a16:creationId xmlns:a16="http://schemas.microsoft.com/office/drawing/2014/main" id="{2D355AFC-BFB1-472A-B997-4B9343A98754}"/>
              </a:ext>
            </a:extLst>
          </p:cNvPr>
          <p:cNvSpPr txBox="1"/>
          <p:nvPr/>
        </p:nvSpPr>
        <p:spPr>
          <a:xfrm>
            <a:off x="4783456" y="2603576"/>
            <a:ext cx="653531"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NAS</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73" name="文字方塊 72">
            <a:extLst>
              <a:ext uri="{FF2B5EF4-FFF2-40B4-BE49-F238E27FC236}">
                <a16:creationId xmlns:a16="http://schemas.microsoft.com/office/drawing/2014/main" id="{57AE1F0A-D00A-4B52-91C5-9A5C7AB42DC1}"/>
              </a:ext>
            </a:extLst>
          </p:cNvPr>
          <p:cNvSpPr txBox="1"/>
          <p:nvPr/>
        </p:nvSpPr>
        <p:spPr>
          <a:xfrm>
            <a:off x="5352899" y="2603576"/>
            <a:ext cx="878599"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IP Cam</a:t>
            </a:r>
            <a:endParaRPr kumimoji="0" lang="zh-TW" altLang="en-US" sz="12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74" name="文字方塊 73">
            <a:extLst>
              <a:ext uri="{FF2B5EF4-FFF2-40B4-BE49-F238E27FC236}">
                <a16:creationId xmlns:a16="http://schemas.microsoft.com/office/drawing/2014/main" id="{2B225E54-04F0-4DFE-A221-22D8C7B1E7CE}"/>
              </a:ext>
            </a:extLst>
          </p:cNvPr>
          <p:cNvSpPr txBox="1"/>
          <p:nvPr/>
        </p:nvSpPr>
        <p:spPr>
          <a:xfrm>
            <a:off x="9730081" y="2603576"/>
            <a:ext cx="821793"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IP Cam</a:t>
            </a:r>
            <a:endParaRPr kumimoji="0" lang="zh-TW" altLang="en-US" sz="12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75" name="文字方塊 74">
            <a:extLst>
              <a:ext uri="{FF2B5EF4-FFF2-40B4-BE49-F238E27FC236}">
                <a16:creationId xmlns:a16="http://schemas.microsoft.com/office/drawing/2014/main" id="{C460246B-CB6C-4AD2-B3A6-C65AF015F265}"/>
              </a:ext>
            </a:extLst>
          </p:cNvPr>
          <p:cNvSpPr txBox="1"/>
          <p:nvPr/>
        </p:nvSpPr>
        <p:spPr>
          <a:xfrm>
            <a:off x="9068547" y="2495854"/>
            <a:ext cx="772672"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Access Control</a:t>
            </a:r>
            <a:endParaRPr kumimoji="0" lang="zh-TW" altLang="en-US" sz="12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76" name="文字方塊 75">
            <a:extLst>
              <a:ext uri="{FF2B5EF4-FFF2-40B4-BE49-F238E27FC236}">
                <a16:creationId xmlns:a16="http://schemas.microsoft.com/office/drawing/2014/main" id="{E1236325-DCAA-4B27-93BF-AD9C0EAA2411}"/>
              </a:ext>
            </a:extLst>
          </p:cNvPr>
          <p:cNvSpPr txBox="1"/>
          <p:nvPr/>
        </p:nvSpPr>
        <p:spPr>
          <a:xfrm>
            <a:off x="8380958" y="2636892"/>
            <a:ext cx="772673"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Device</a:t>
            </a:r>
            <a:endParaRPr kumimoji="0" lang="zh-TW" altLang="en-US" sz="12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77" name="文字方塊 76">
            <a:extLst>
              <a:ext uri="{FF2B5EF4-FFF2-40B4-BE49-F238E27FC236}">
                <a16:creationId xmlns:a16="http://schemas.microsoft.com/office/drawing/2014/main" id="{CE920BCD-8A1E-4817-AF17-51CEFB772C9D}"/>
              </a:ext>
            </a:extLst>
          </p:cNvPr>
          <p:cNvSpPr txBox="1"/>
          <p:nvPr/>
        </p:nvSpPr>
        <p:spPr>
          <a:xfrm>
            <a:off x="7847079" y="2603576"/>
            <a:ext cx="526340"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IoT</a:t>
            </a:r>
            <a:endParaRPr kumimoji="0" lang="zh-TW" altLang="en-US" sz="12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grpSp>
        <p:nvGrpSpPr>
          <p:cNvPr id="39" name="群組 38">
            <a:extLst>
              <a:ext uri="{FF2B5EF4-FFF2-40B4-BE49-F238E27FC236}">
                <a16:creationId xmlns:a16="http://schemas.microsoft.com/office/drawing/2014/main" id="{5C0B59AD-CDA8-4DD7-9737-5E9260D171CA}"/>
              </a:ext>
            </a:extLst>
          </p:cNvPr>
          <p:cNvGrpSpPr/>
          <p:nvPr/>
        </p:nvGrpSpPr>
        <p:grpSpPr>
          <a:xfrm>
            <a:off x="5221104" y="4736435"/>
            <a:ext cx="2996464" cy="695029"/>
            <a:chOff x="5669810" y="4672818"/>
            <a:chExt cx="2996464" cy="695029"/>
          </a:xfrm>
        </p:grpSpPr>
        <p:sp>
          <p:nvSpPr>
            <p:cNvPr id="25" name="矩形: 圓角 24">
              <a:extLst>
                <a:ext uri="{FF2B5EF4-FFF2-40B4-BE49-F238E27FC236}">
                  <a16:creationId xmlns:a16="http://schemas.microsoft.com/office/drawing/2014/main" id="{485E481C-56C1-4E31-8B74-FAF63244495A}"/>
                </a:ext>
              </a:extLst>
            </p:cNvPr>
            <p:cNvSpPr/>
            <p:nvPr/>
          </p:nvSpPr>
          <p:spPr>
            <a:xfrm>
              <a:off x="5669810" y="4687949"/>
              <a:ext cx="2996464" cy="638985"/>
            </a:xfrm>
            <a:prstGeom prst="roundRect">
              <a:avLst>
                <a:gd name="adj" fmla="val 50000"/>
              </a:avLst>
            </a:prstGeom>
            <a:gradFill>
              <a:gsLst>
                <a:gs pos="0">
                  <a:schemeClr val="bg1"/>
                </a:gs>
                <a:gs pos="100000">
                  <a:srgbClr val="00FFFF"/>
                </a:gs>
              </a:gsLst>
              <a:lin ang="5400000" scaled="0"/>
            </a:gradFill>
            <a:ln w="190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3" name="圖片 82">
              <a:extLst>
                <a:ext uri="{FF2B5EF4-FFF2-40B4-BE49-F238E27FC236}">
                  <a16:creationId xmlns:a16="http://schemas.microsoft.com/office/drawing/2014/main" id="{EF55905A-F3F4-4B58-AEA3-F2B96E7F41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2987" y="4672818"/>
              <a:ext cx="1790111" cy="695029"/>
            </a:xfrm>
            <a:prstGeom prst="rect">
              <a:avLst/>
            </a:prstGeom>
          </p:spPr>
        </p:pic>
      </p:grpSp>
      <p:sp>
        <p:nvSpPr>
          <p:cNvPr id="84" name="文字方塊 83">
            <a:extLst>
              <a:ext uri="{FF2B5EF4-FFF2-40B4-BE49-F238E27FC236}">
                <a16:creationId xmlns:a16="http://schemas.microsoft.com/office/drawing/2014/main" id="{E032E66F-E466-48E3-885F-988E9ACE4DEE}"/>
              </a:ext>
            </a:extLst>
          </p:cNvPr>
          <p:cNvSpPr txBox="1"/>
          <p:nvPr/>
        </p:nvSpPr>
        <p:spPr>
          <a:xfrm>
            <a:off x="3246119" y="4239730"/>
            <a:ext cx="1535443" cy="307777"/>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effectLst/>
                <a:uLnTx/>
                <a:uFillTx/>
                <a:latin typeface="Arial"/>
                <a:ea typeface="新細明體"/>
                <a:cs typeface="Arial"/>
                <a:sym typeface="Arial"/>
              </a:rPr>
              <a:t>HQ</a:t>
            </a:r>
            <a:r>
              <a:rPr kumimoji="0" lang="en-US" altLang="zh-TW" sz="1400" b="0" i="0" u="none" strike="noStrike" kern="0" cap="none" spc="0" normalizeH="0" baseline="0" noProof="0">
                <a:ln>
                  <a:noFill/>
                </a:ln>
                <a:effectLst/>
                <a:uLnTx/>
                <a:uFillTx/>
                <a:latin typeface="Arial"/>
                <a:ea typeface="新細明體"/>
                <a:cs typeface="Arial"/>
                <a:sym typeface="Arial"/>
              </a:rPr>
              <a:t> QGD-1602P </a:t>
            </a:r>
            <a:endParaRPr lang="en-US" altLang="zh-TW" sz="1400" b="0" i="0" u="none" strike="noStrike" kern="0" cap="none" spc="0" normalizeH="0" baseline="0" noProof="0">
              <a:ln>
                <a:noFill/>
              </a:ln>
              <a:effectLst/>
              <a:uLnTx/>
              <a:uFillTx/>
              <a:latin typeface="Arial"/>
              <a:ea typeface="新細明體"/>
              <a:cs typeface="Arial"/>
            </a:endParaRPr>
          </a:p>
        </p:txBody>
      </p:sp>
      <p:sp>
        <p:nvSpPr>
          <p:cNvPr id="86" name="文字方塊 85">
            <a:extLst>
              <a:ext uri="{FF2B5EF4-FFF2-40B4-BE49-F238E27FC236}">
                <a16:creationId xmlns:a16="http://schemas.microsoft.com/office/drawing/2014/main" id="{7CDB35E5-4B93-42E5-A099-087AC90E4828}"/>
              </a:ext>
            </a:extLst>
          </p:cNvPr>
          <p:cNvSpPr txBox="1"/>
          <p:nvPr/>
        </p:nvSpPr>
        <p:spPr>
          <a:xfrm>
            <a:off x="8303344" y="4239730"/>
            <a:ext cx="3416570" cy="307777"/>
          </a:xfrm>
          <a:prstGeom prst="rect">
            <a:avLst/>
          </a:prstGeom>
          <a:noFill/>
        </p:spPr>
        <p:txBody>
          <a:bodyPr wrap="square" rtlCol="0" anchor="t">
            <a:spAutoFit/>
          </a:bodyPr>
          <a:lstStyle/>
          <a:p>
            <a:pPr defTabSz="1219170">
              <a:buClr>
                <a:srgbClr val="000000"/>
              </a:buClr>
              <a:defRPr/>
            </a:pPr>
            <a:r>
              <a:rPr lang="en-US" altLang="zh-TW" sz="1400" b="1" kern="0">
                <a:latin typeface="Arial"/>
                <a:ea typeface="新細明體"/>
                <a:cs typeface="Arial"/>
                <a:sym typeface="Arial"/>
              </a:rPr>
              <a:t>Branch</a:t>
            </a:r>
            <a:r>
              <a:rPr lang="en-US" altLang="zh-TW" sz="1400" kern="0">
                <a:latin typeface="Arial"/>
                <a:ea typeface="新細明體"/>
                <a:cs typeface="Arial"/>
                <a:sym typeface="Arial"/>
              </a:rPr>
              <a:t> QGD-1602P </a:t>
            </a:r>
            <a:endParaRPr lang="en-US" altLang="zh-TW" sz="1400" kern="0">
              <a:latin typeface="Arial" panose="020B0604020202020204" pitchFamily="34" charset="0"/>
              <a:ea typeface="新細明體"/>
              <a:cs typeface="Arial" panose="020B0604020202020204" pitchFamily="34" charset="0"/>
            </a:endParaRPr>
          </a:p>
        </p:txBody>
      </p:sp>
      <p:sp>
        <p:nvSpPr>
          <p:cNvPr id="87" name="文字方塊 86">
            <a:extLst>
              <a:ext uri="{FF2B5EF4-FFF2-40B4-BE49-F238E27FC236}">
                <a16:creationId xmlns:a16="http://schemas.microsoft.com/office/drawing/2014/main" id="{4B59BB26-03BA-4CC1-A193-793B19329292}"/>
              </a:ext>
            </a:extLst>
          </p:cNvPr>
          <p:cNvSpPr txBox="1"/>
          <p:nvPr/>
        </p:nvSpPr>
        <p:spPr>
          <a:xfrm>
            <a:off x="6902039" y="4253527"/>
            <a:ext cx="1027720" cy="400110"/>
          </a:xfrm>
          <a:prstGeom prst="rect">
            <a:avLst/>
          </a:prstGeom>
          <a:noFill/>
        </p:spPr>
        <p:txBody>
          <a:bodyPr wrap="square" rtlCol="0">
            <a:spAutoFit/>
          </a:bodyPr>
          <a:lstStyle/>
          <a:p>
            <a:r>
              <a:rPr lang="en-US" sz="2000" b="1" kern="0">
                <a:solidFill>
                  <a:srgbClr val="00FFFF"/>
                </a:solidFill>
                <a:latin typeface="Arial" panose="020B0604020202020204" pitchFamily="34" charset="0"/>
                <a:ea typeface="新細明體"/>
                <a:cs typeface="Arial" panose="020B0604020202020204" pitchFamily="34" charset="0"/>
              </a:rPr>
              <a:t>WAN2</a:t>
            </a:r>
          </a:p>
        </p:txBody>
      </p:sp>
      <p:sp>
        <p:nvSpPr>
          <p:cNvPr id="88" name="文字方塊 87">
            <a:extLst>
              <a:ext uri="{FF2B5EF4-FFF2-40B4-BE49-F238E27FC236}">
                <a16:creationId xmlns:a16="http://schemas.microsoft.com/office/drawing/2014/main" id="{039F4066-A44D-4C40-8F52-9ADD89AA84B3}"/>
              </a:ext>
            </a:extLst>
          </p:cNvPr>
          <p:cNvSpPr txBox="1"/>
          <p:nvPr/>
        </p:nvSpPr>
        <p:spPr>
          <a:xfrm>
            <a:off x="5607644" y="4253527"/>
            <a:ext cx="955415" cy="400110"/>
          </a:xfrm>
          <a:prstGeom prst="rect">
            <a:avLst/>
          </a:prstGeom>
          <a:noFill/>
        </p:spPr>
        <p:txBody>
          <a:bodyPr wrap="square" rtlCol="0">
            <a:spAutoFit/>
          </a:bodyPr>
          <a:lstStyle/>
          <a:p>
            <a:r>
              <a:rPr lang="en-US" altLang="zh-TW" sz="2000" b="1" kern="0">
                <a:solidFill>
                  <a:srgbClr val="00FFFF"/>
                </a:solidFill>
                <a:latin typeface="Arial" panose="020B0604020202020204" pitchFamily="34" charset="0"/>
                <a:ea typeface="新細明體"/>
                <a:cs typeface="Arial" panose="020B0604020202020204" pitchFamily="34" charset="0"/>
              </a:rPr>
              <a:t>WAN1</a:t>
            </a:r>
          </a:p>
        </p:txBody>
      </p:sp>
      <p:sp>
        <p:nvSpPr>
          <p:cNvPr id="90" name="文字方塊 89">
            <a:extLst>
              <a:ext uri="{FF2B5EF4-FFF2-40B4-BE49-F238E27FC236}">
                <a16:creationId xmlns:a16="http://schemas.microsoft.com/office/drawing/2014/main" id="{E5EBFF9F-6306-4111-AFE7-93D4A0A98FC8}"/>
              </a:ext>
            </a:extLst>
          </p:cNvPr>
          <p:cNvSpPr txBox="1"/>
          <p:nvPr/>
        </p:nvSpPr>
        <p:spPr>
          <a:xfrm>
            <a:off x="5352899" y="6129232"/>
            <a:ext cx="2575164" cy="338554"/>
          </a:xfrm>
          <a:prstGeom prst="rect">
            <a:avLst/>
          </a:prstGeom>
          <a:noFill/>
        </p:spPr>
        <p:txBody>
          <a:bodyPr wrap="square" rtlCol="0">
            <a:spAutoFit/>
          </a:bodyPr>
          <a:lstStyle/>
          <a:p>
            <a:pPr algn="ctr" defTabSz="1219170">
              <a:buClr>
                <a:srgbClr val="000000"/>
              </a:buClr>
              <a:defRPr/>
            </a:pPr>
            <a:r>
              <a:rPr lang="en-US" altLang="zh-TW" sz="1600" b="1" kern="0">
                <a:latin typeface="Arial" panose="020B0604020202020204" pitchFamily="34" charset="0"/>
                <a:ea typeface="新細明體" panose="02020500000000000000" pitchFamily="18" charset="-120"/>
                <a:cs typeface="Arial" panose="020B0604020202020204" pitchFamily="34" charset="0"/>
                <a:sym typeface="Arial"/>
              </a:rPr>
              <a:t>WFH</a:t>
            </a:r>
            <a:r>
              <a:rPr lang="en-US" altLang="zh-TW" sz="1600" kern="0">
                <a:latin typeface="Arial" panose="020B0604020202020204" pitchFamily="34" charset="0"/>
                <a:ea typeface="新細明體" panose="02020500000000000000" pitchFamily="18" charset="-120"/>
                <a:cs typeface="Arial" panose="020B0604020202020204" pitchFamily="34" charset="0"/>
                <a:sym typeface="Arial"/>
              </a:rPr>
              <a:t> QHora-301W</a:t>
            </a:r>
            <a:endParaRPr lang="zh-TW" altLang="en-US" sz="1600" kern="0">
              <a:latin typeface="Arial" panose="020B0604020202020204" pitchFamily="34" charset="0"/>
              <a:ea typeface="新細明體" panose="02020500000000000000" pitchFamily="18" charset="-120"/>
              <a:cs typeface="Arial" panose="020B0604020202020204" pitchFamily="34" charset="0"/>
              <a:sym typeface="Arial"/>
            </a:endParaRPr>
          </a:p>
        </p:txBody>
      </p:sp>
      <p:pic>
        <p:nvPicPr>
          <p:cNvPr id="24" name="圖片 23">
            <a:extLst>
              <a:ext uri="{FF2B5EF4-FFF2-40B4-BE49-F238E27FC236}">
                <a16:creationId xmlns:a16="http://schemas.microsoft.com/office/drawing/2014/main" id="{32E67217-CCF3-4314-9E89-A5354104A4A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321878" y="5961879"/>
            <a:ext cx="1459275" cy="598933"/>
          </a:xfrm>
          <a:prstGeom prst="rect">
            <a:avLst/>
          </a:prstGeom>
        </p:spPr>
      </p:pic>
      <p:sp>
        <p:nvSpPr>
          <p:cNvPr id="91" name="文字方塊 90">
            <a:extLst>
              <a:ext uri="{FF2B5EF4-FFF2-40B4-BE49-F238E27FC236}">
                <a16:creationId xmlns:a16="http://schemas.microsoft.com/office/drawing/2014/main" id="{580E2282-382E-46F8-850E-1C11F7EAD234}"/>
              </a:ext>
            </a:extLst>
          </p:cNvPr>
          <p:cNvSpPr txBox="1"/>
          <p:nvPr/>
        </p:nvSpPr>
        <p:spPr>
          <a:xfrm>
            <a:off x="3249125" y="5635761"/>
            <a:ext cx="707073"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Wi-Fi 6</a:t>
            </a:r>
            <a:endParaRPr kumimoji="0" lang="zh-TW" altLang="en-US" sz="12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92" name="文字方塊 91">
            <a:extLst>
              <a:ext uri="{FF2B5EF4-FFF2-40B4-BE49-F238E27FC236}">
                <a16:creationId xmlns:a16="http://schemas.microsoft.com/office/drawing/2014/main" id="{25E3FF67-8B3E-4E13-95E3-EF91C1B9CD33}"/>
              </a:ext>
            </a:extLst>
          </p:cNvPr>
          <p:cNvSpPr txBox="1"/>
          <p:nvPr/>
        </p:nvSpPr>
        <p:spPr>
          <a:xfrm>
            <a:off x="3755095" y="5498333"/>
            <a:ext cx="1466009" cy="461665"/>
          </a:xfrm>
          <a:prstGeom prst="rect">
            <a:avLst/>
          </a:prstGeom>
          <a:noFill/>
        </p:spPr>
        <p:txBody>
          <a:bodyPr wrap="square" rtlCol="0">
            <a:spAutoFit/>
          </a:bodyPr>
          <a:lstStyle/>
          <a:p>
            <a:pPr lvl="0" algn="ctr" defTabSz="1219170">
              <a:buClr>
                <a:srgbClr val="000000"/>
              </a:buClr>
              <a:defRPr/>
            </a:pPr>
            <a:r>
              <a:rPr lang="en-US" altLang="zh-TW" sz="1200" kern="0">
                <a:solidFill>
                  <a:srgbClr val="000000"/>
                </a:solidFill>
                <a:latin typeface="Arial" panose="020B0604020202020204" pitchFamily="34" charset="0"/>
                <a:cs typeface="Arial" panose="020B0604020202020204" pitchFamily="34" charset="0"/>
                <a:sym typeface="Arial"/>
              </a:rPr>
              <a:t>Secure company system access</a:t>
            </a:r>
            <a:endParaRPr lang="zh-TW" altLang="en-US" sz="1200" kern="0">
              <a:solidFill>
                <a:srgbClr val="000000"/>
              </a:solidFill>
              <a:latin typeface="Arial" panose="020B0604020202020204" pitchFamily="34" charset="0"/>
              <a:cs typeface="Arial" panose="020B0604020202020204" pitchFamily="34" charset="0"/>
              <a:sym typeface="Arial"/>
            </a:endParaRPr>
          </a:p>
        </p:txBody>
      </p:sp>
      <p:sp>
        <p:nvSpPr>
          <p:cNvPr id="96" name="箭號: 向右 95">
            <a:extLst>
              <a:ext uri="{FF2B5EF4-FFF2-40B4-BE49-F238E27FC236}">
                <a16:creationId xmlns:a16="http://schemas.microsoft.com/office/drawing/2014/main" id="{3AC71E2E-8BF2-4E9B-B499-D5C2C2685EB6}"/>
              </a:ext>
            </a:extLst>
          </p:cNvPr>
          <p:cNvSpPr/>
          <p:nvPr/>
        </p:nvSpPr>
        <p:spPr>
          <a:xfrm rot="5400000">
            <a:off x="5073791" y="4213583"/>
            <a:ext cx="588926" cy="504271"/>
          </a:xfrm>
          <a:prstGeom prst="rightArrow">
            <a:avLst/>
          </a:prstGeom>
          <a:gradFill>
            <a:gsLst>
              <a:gs pos="0">
                <a:schemeClr val="bg1">
                  <a:alpha val="0"/>
                </a:schemeClr>
              </a:gs>
              <a:gs pos="100000">
                <a:srgbClr val="00FFFF"/>
              </a:gs>
            </a:gsLst>
            <a:lin ang="0" scaled="0"/>
          </a:gra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defTabSz="1219170">
              <a:buClr>
                <a:srgbClr val="000000"/>
              </a:buClr>
            </a:pPr>
            <a:endParaRPr lang="zh-TW" altLang="en-US">
              <a:solidFill>
                <a:schemeClr val="dk1"/>
              </a:solidFill>
            </a:endParaRPr>
          </a:p>
        </p:txBody>
      </p:sp>
      <p:sp>
        <p:nvSpPr>
          <p:cNvPr id="97" name="箭號: 向右 96">
            <a:extLst>
              <a:ext uri="{FF2B5EF4-FFF2-40B4-BE49-F238E27FC236}">
                <a16:creationId xmlns:a16="http://schemas.microsoft.com/office/drawing/2014/main" id="{00DAA23F-5299-40A3-8000-5834E5C628DD}"/>
              </a:ext>
            </a:extLst>
          </p:cNvPr>
          <p:cNvSpPr/>
          <p:nvPr/>
        </p:nvSpPr>
        <p:spPr>
          <a:xfrm rot="5400000">
            <a:off x="7794400" y="4197926"/>
            <a:ext cx="588926" cy="504271"/>
          </a:xfrm>
          <a:prstGeom prst="rightArrow">
            <a:avLst/>
          </a:prstGeom>
          <a:gradFill>
            <a:gsLst>
              <a:gs pos="0">
                <a:schemeClr val="bg1">
                  <a:alpha val="0"/>
                </a:schemeClr>
              </a:gs>
              <a:gs pos="100000">
                <a:srgbClr val="00FFFF"/>
              </a:gs>
            </a:gsLst>
            <a:lin ang="0" scaled="0"/>
          </a:gra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defTabSz="1219170">
              <a:buClr>
                <a:srgbClr val="000000"/>
              </a:buClr>
            </a:pPr>
            <a:endParaRPr lang="zh-TW" altLang="en-US">
              <a:solidFill>
                <a:schemeClr val="dk1"/>
              </a:solidFill>
            </a:endParaRPr>
          </a:p>
        </p:txBody>
      </p:sp>
      <p:sp>
        <p:nvSpPr>
          <p:cNvPr id="38" name="箭號: 向右 37">
            <a:extLst>
              <a:ext uri="{FF2B5EF4-FFF2-40B4-BE49-F238E27FC236}">
                <a16:creationId xmlns:a16="http://schemas.microsoft.com/office/drawing/2014/main" id="{8C30DE24-F5C1-47D3-94BF-47AF5F595CD4}"/>
              </a:ext>
            </a:extLst>
          </p:cNvPr>
          <p:cNvSpPr/>
          <p:nvPr/>
        </p:nvSpPr>
        <p:spPr>
          <a:xfrm rot="16200000">
            <a:off x="6424873" y="5471786"/>
            <a:ext cx="588926" cy="504271"/>
          </a:xfrm>
          <a:prstGeom prst="rightArrow">
            <a:avLst/>
          </a:prstGeom>
          <a:gradFill>
            <a:gsLst>
              <a:gs pos="0">
                <a:schemeClr val="bg1">
                  <a:alpha val="0"/>
                </a:schemeClr>
              </a:gs>
              <a:gs pos="100000">
                <a:srgbClr val="00FFFF"/>
              </a:gs>
            </a:gsLst>
            <a:lin ang="0" scaled="0"/>
          </a:gra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defTabSz="1219170">
              <a:buClr>
                <a:srgbClr val="000000"/>
              </a:buClr>
            </a:pPr>
            <a:endParaRPr lang="zh-TW" altLang="en-US">
              <a:solidFill>
                <a:schemeClr val="dk1"/>
              </a:solidFill>
            </a:endParaRPr>
          </a:p>
        </p:txBody>
      </p:sp>
      <p:sp>
        <p:nvSpPr>
          <p:cNvPr id="40" name="文字方塊 39">
            <a:extLst>
              <a:ext uri="{FF2B5EF4-FFF2-40B4-BE49-F238E27FC236}">
                <a16:creationId xmlns:a16="http://schemas.microsoft.com/office/drawing/2014/main" id="{B636F066-7ABA-4C0F-B385-99F9F5DBA6A5}"/>
              </a:ext>
            </a:extLst>
          </p:cNvPr>
          <p:cNvSpPr txBox="1"/>
          <p:nvPr/>
        </p:nvSpPr>
        <p:spPr>
          <a:xfrm>
            <a:off x="5582740" y="5489663"/>
            <a:ext cx="1001195" cy="400110"/>
          </a:xfrm>
          <a:prstGeom prst="rect">
            <a:avLst/>
          </a:prstGeom>
          <a:noFill/>
        </p:spPr>
        <p:txBody>
          <a:bodyPr wrap="square" rtlCol="0">
            <a:spAutoFit/>
          </a:bodyPr>
          <a:lstStyle/>
          <a:p>
            <a:r>
              <a:rPr lang="en-US" altLang="zh-TW" sz="2000" b="1" kern="0">
                <a:solidFill>
                  <a:srgbClr val="00FFFF"/>
                </a:solidFill>
                <a:latin typeface="Arial" panose="020B0604020202020204" pitchFamily="34" charset="0"/>
                <a:ea typeface="新細明體"/>
                <a:cs typeface="Arial" panose="020B0604020202020204" pitchFamily="34" charset="0"/>
              </a:rPr>
              <a:t>WAN3</a:t>
            </a:r>
          </a:p>
        </p:txBody>
      </p:sp>
      <p:pic>
        <p:nvPicPr>
          <p:cNvPr id="5" name="圖片 4" descr="一張含有 坐, 桌 的圖片&#10;&#10;自動產生的描述">
            <a:extLst>
              <a:ext uri="{FF2B5EF4-FFF2-40B4-BE49-F238E27FC236}">
                <a16:creationId xmlns:a16="http://schemas.microsoft.com/office/drawing/2014/main" id="{0B420938-B688-4A85-AC59-15E4F93C0D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21368" y="5026167"/>
            <a:ext cx="2864036" cy="2291229"/>
          </a:xfrm>
          <a:prstGeom prst="rect">
            <a:avLst/>
          </a:prstGeom>
        </p:spPr>
      </p:pic>
      <p:pic>
        <p:nvPicPr>
          <p:cNvPr id="37" name="圖片 36">
            <a:extLst>
              <a:ext uri="{FF2B5EF4-FFF2-40B4-BE49-F238E27FC236}">
                <a16:creationId xmlns:a16="http://schemas.microsoft.com/office/drawing/2014/main" id="{29B279E0-F52C-4979-8664-013AB512A6F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682932" y="2486176"/>
            <a:ext cx="1773115" cy="1350945"/>
          </a:xfrm>
          <a:prstGeom prst="rect">
            <a:avLst/>
          </a:prstGeom>
        </p:spPr>
      </p:pic>
      <p:sp>
        <p:nvSpPr>
          <p:cNvPr id="41" name="文字方塊 40">
            <a:extLst>
              <a:ext uri="{FF2B5EF4-FFF2-40B4-BE49-F238E27FC236}">
                <a16:creationId xmlns:a16="http://schemas.microsoft.com/office/drawing/2014/main" id="{52D0AE87-C19F-4C90-81EE-20FF0644431B}"/>
              </a:ext>
            </a:extLst>
          </p:cNvPr>
          <p:cNvSpPr txBox="1"/>
          <p:nvPr/>
        </p:nvSpPr>
        <p:spPr>
          <a:xfrm>
            <a:off x="242710" y="3119365"/>
            <a:ext cx="2307740" cy="584775"/>
          </a:xfrm>
          <a:prstGeom prst="rect">
            <a:avLst/>
          </a:prstGeom>
          <a:noFill/>
        </p:spPr>
        <p:txBody>
          <a:bodyPr wrap="square" rtlCol="0">
            <a:sp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sym typeface="Arial"/>
              </a:rPr>
              <a:t>QWA-2600AC a</a:t>
            </a:r>
            <a:r>
              <a:rPr lang="en-US" altLang="zh-TW" sz="1600" kern="0">
                <a:latin typeface="Arial" panose="020B0604020202020204" pitchFamily="34" charset="0"/>
                <a:ea typeface="新細明體" panose="02020500000000000000" pitchFamily="18" charset="-120"/>
                <a:cs typeface="Arial" panose="020B0604020202020204" pitchFamily="34" charset="0"/>
                <a:sym typeface="Arial"/>
              </a:rPr>
              <a:t>s Wi-Fi access point mode</a:t>
            </a:r>
            <a:endParaRPr kumimoji="0" lang="zh-TW" altLang="en-US" sz="1600" b="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Tree>
    <p:extLst>
      <p:ext uri="{BB962C8B-B14F-4D97-AF65-F5344CB8AC3E}">
        <p14:creationId xmlns:p14="http://schemas.microsoft.com/office/powerpoint/2010/main" val="2672140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
            <a:extLst>
              <a:ext uri="{FF2B5EF4-FFF2-40B4-BE49-F238E27FC236}">
                <a16:creationId xmlns:a16="http://schemas.microsoft.com/office/drawing/2014/main" id="{5E55C1EA-A94E-4917-813E-F74D15F8AE84}"/>
              </a:ext>
            </a:extLst>
          </p:cNvPr>
          <p:cNvSpPr>
            <a:spLocks noGrp="1"/>
          </p:cNvSpPr>
          <p:nvPr>
            <p:ph type="title"/>
          </p:nvPr>
        </p:nvSpPr>
        <p:spPr/>
        <p:txBody>
          <a:bodyPr>
            <a:normAutofit/>
          </a:bodyPr>
          <a:lstStyle/>
          <a:p>
            <a:r>
              <a:rPr lang="en-US" altLang="zh-TW" sz="4000" b="1">
                <a:latin typeface="Arial"/>
                <a:ea typeface="微軟正黑體"/>
                <a:cs typeface="Arial"/>
              </a:rPr>
              <a:t>Guardian x </a:t>
            </a:r>
            <a:r>
              <a:rPr lang="en-US" altLang="zh-TW" sz="4000" b="1" err="1">
                <a:latin typeface="Arial"/>
                <a:ea typeface="微軟正黑體"/>
                <a:cs typeface="Arial"/>
              </a:rPr>
              <a:t>QuWAN</a:t>
            </a:r>
            <a:r>
              <a:rPr lang="en-US" altLang="zh-TW" sz="4000" b="1">
                <a:latin typeface="Arial"/>
                <a:ea typeface="微軟正黑體"/>
                <a:cs typeface="Arial"/>
              </a:rPr>
              <a:t> x </a:t>
            </a:r>
            <a:r>
              <a:rPr lang="en-US" altLang="zh-TW" sz="4000" b="1" err="1">
                <a:latin typeface="Arial"/>
                <a:ea typeface="微軟正黑體"/>
                <a:cs typeface="Arial"/>
              </a:rPr>
              <a:t>pfSense</a:t>
            </a:r>
            <a:r>
              <a:rPr lang="en-US" altLang="zh-TW" sz="4000" b="1">
                <a:latin typeface="Arial"/>
                <a:ea typeface="微軟正黑體"/>
                <a:cs typeface="Arial"/>
              </a:rPr>
              <a:t> solution</a:t>
            </a:r>
            <a:endParaRPr lang="zh-TW" altLang="en-US" sz="4000" b="1"/>
          </a:p>
        </p:txBody>
      </p:sp>
      <p:sp>
        <p:nvSpPr>
          <p:cNvPr id="23" name="矩形: 圓角 22">
            <a:extLst>
              <a:ext uri="{FF2B5EF4-FFF2-40B4-BE49-F238E27FC236}">
                <a16:creationId xmlns:a16="http://schemas.microsoft.com/office/drawing/2014/main" id="{27C48B42-FEAA-42D1-A0BC-29EF3BA1201B}"/>
              </a:ext>
            </a:extLst>
          </p:cNvPr>
          <p:cNvSpPr/>
          <p:nvPr/>
        </p:nvSpPr>
        <p:spPr>
          <a:xfrm>
            <a:off x="661737" y="1466847"/>
            <a:ext cx="6665495" cy="4598720"/>
          </a:xfrm>
          <a:prstGeom prst="roundRect">
            <a:avLst>
              <a:gd name="adj" fmla="val 2245"/>
            </a:avLst>
          </a:prstGeom>
          <a:gradFill>
            <a:gsLst>
              <a:gs pos="50000">
                <a:schemeClr val="bg1">
                  <a:lumMod val="95000"/>
                </a:schemeClr>
              </a:gs>
              <a:gs pos="100000">
                <a:schemeClr val="bg1">
                  <a:alpha val="0"/>
                  <a:lumMod val="100000"/>
                </a:schemeClr>
              </a:gs>
            </a:gsLst>
            <a:lin ang="5400000" scaled="1"/>
          </a:gradFill>
          <a:ln w="63500">
            <a:gradFill>
              <a:gsLst>
                <a:gs pos="0">
                  <a:srgbClr val="CC66FF"/>
                </a:gs>
                <a:gs pos="100000">
                  <a:srgbClr val="CC66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sp>
        <p:nvSpPr>
          <p:cNvPr id="32" name="Google Shape;1034;p48">
            <a:extLst>
              <a:ext uri="{FF2B5EF4-FFF2-40B4-BE49-F238E27FC236}">
                <a16:creationId xmlns:a16="http://schemas.microsoft.com/office/drawing/2014/main" id="{091F9B52-26C8-43B6-84E8-257CDB49A20A}"/>
              </a:ext>
            </a:extLst>
          </p:cNvPr>
          <p:cNvSpPr/>
          <p:nvPr/>
        </p:nvSpPr>
        <p:spPr>
          <a:xfrm>
            <a:off x="661737" y="5971622"/>
            <a:ext cx="1646747" cy="418590"/>
          </a:xfrm>
          <a:prstGeom prst="rect">
            <a:avLst/>
          </a:prstGeom>
          <a:noFill/>
          <a:ln>
            <a:noFill/>
          </a:ln>
        </p:spPr>
        <p:txBody>
          <a:bodyPr spcFirstLastPara="1" wrap="square" lIns="91425" tIns="45700" rIns="91425" bIns="45700" anchor="ctr" anchorCtr="0">
            <a:noAutofit/>
          </a:bodyPr>
          <a:lstStyle/>
          <a:p>
            <a:pPr algn="r"/>
            <a:r>
              <a:rPr lang="en-US" sz="1600">
                <a:solidFill>
                  <a:schemeClr val="bg1"/>
                </a:solidFill>
                <a:latin typeface="Arial" panose="020B0604020202020204" pitchFamily="34" charset="0"/>
                <a:cs typeface="Arial" panose="020B0604020202020204" pitchFamily="34" charset="0"/>
                <a:sym typeface="+mn-lt"/>
              </a:rPr>
              <a:t>QGD-1602P</a:t>
            </a:r>
            <a:endParaRPr lang="en-US" sz="1600" i="0" u="none" strike="noStrike" cap="none">
              <a:solidFill>
                <a:schemeClr val="bg1"/>
              </a:solidFill>
              <a:latin typeface="Arial" panose="020B0604020202020204" pitchFamily="34" charset="0"/>
              <a:cs typeface="Arial" panose="020B0604020202020204" pitchFamily="34" charset="0"/>
              <a:sym typeface="+mn-lt"/>
            </a:endParaRPr>
          </a:p>
        </p:txBody>
      </p:sp>
      <p:grpSp>
        <p:nvGrpSpPr>
          <p:cNvPr id="7" name="群組 6">
            <a:extLst>
              <a:ext uri="{FF2B5EF4-FFF2-40B4-BE49-F238E27FC236}">
                <a16:creationId xmlns:a16="http://schemas.microsoft.com/office/drawing/2014/main" id="{50966F8E-64BD-45B5-8F07-5FC92B1907F9}"/>
              </a:ext>
            </a:extLst>
          </p:cNvPr>
          <p:cNvGrpSpPr/>
          <p:nvPr/>
        </p:nvGrpSpPr>
        <p:grpSpPr>
          <a:xfrm>
            <a:off x="2308484" y="3960729"/>
            <a:ext cx="6133681" cy="3834232"/>
            <a:chOff x="3029157" y="3429000"/>
            <a:chExt cx="6133681" cy="3834232"/>
          </a:xfrm>
        </p:grpSpPr>
        <p:pic>
          <p:nvPicPr>
            <p:cNvPr id="74" name="圖片 73">
              <a:extLst>
                <a:ext uri="{FF2B5EF4-FFF2-40B4-BE49-F238E27FC236}">
                  <a16:creationId xmlns:a16="http://schemas.microsoft.com/office/drawing/2014/main" id="{CF0023A5-56B7-408A-8064-14B469E512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5814599" y="2888880"/>
              <a:ext cx="557572" cy="5719092"/>
            </a:xfrm>
            <a:prstGeom prst="rect">
              <a:avLst/>
            </a:prstGeom>
          </p:spPr>
        </p:pic>
        <p:pic>
          <p:nvPicPr>
            <p:cNvPr id="92" name="圖片 91" descr="一張含有 電腦 的圖片&#10;&#10;自動產生的描述">
              <a:extLst>
                <a:ext uri="{FF2B5EF4-FFF2-40B4-BE49-F238E27FC236}">
                  <a16:creationId xmlns:a16="http://schemas.microsoft.com/office/drawing/2014/main" id="{2C669E98-56FC-440C-9476-77D9496943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9157" y="3429000"/>
              <a:ext cx="6133681" cy="3834232"/>
            </a:xfrm>
            <a:prstGeom prst="rect">
              <a:avLst/>
            </a:prstGeom>
            <a:effectLst>
              <a:outerShdw blurRad="50800" dist="38100" dir="5400000" algn="t" rotWithShape="0">
                <a:prstClr val="black">
                  <a:alpha val="40000"/>
                </a:prstClr>
              </a:outerShdw>
            </a:effectLst>
          </p:spPr>
        </p:pic>
      </p:grpSp>
      <p:sp>
        <p:nvSpPr>
          <p:cNvPr id="24" name="Google Shape;1030;p48">
            <a:extLst>
              <a:ext uri="{FF2B5EF4-FFF2-40B4-BE49-F238E27FC236}">
                <a16:creationId xmlns:a16="http://schemas.microsoft.com/office/drawing/2014/main" id="{0637AF62-0108-404F-88C0-96B3F269F8DA}"/>
              </a:ext>
            </a:extLst>
          </p:cNvPr>
          <p:cNvSpPr/>
          <p:nvPr/>
        </p:nvSpPr>
        <p:spPr>
          <a:xfrm>
            <a:off x="9698857" y="4455251"/>
            <a:ext cx="2292926" cy="447900"/>
          </a:xfrm>
          <a:prstGeom prst="rect">
            <a:avLst/>
          </a:prstGeom>
          <a:noFill/>
          <a:ln>
            <a:noFill/>
          </a:ln>
        </p:spPr>
        <p:txBody>
          <a:bodyPr spcFirstLastPara="1" wrap="square" lIns="91425" tIns="45700" rIns="91425" bIns="45700" anchor="ctr" anchorCtr="0">
            <a:noAutofit/>
          </a:bodyPr>
          <a:lstStyle/>
          <a:p>
            <a:pPr marR="0" lvl="0" indent="0">
              <a:lnSpc>
                <a:spcPct val="100000"/>
              </a:lnSpc>
              <a:spcBef>
                <a:spcPts val="0"/>
              </a:spcBef>
              <a:spcAft>
                <a:spcPts val="0"/>
              </a:spcAft>
              <a:buNone/>
            </a:pPr>
            <a:r>
              <a:rPr lang="en-US" sz="2400" b="1" err="1">
                <a:solidFill>
                  <a:schemeClr val="bg1"/>
                </a:solidFill>
                <a:latin typeface="Arial" panose="020B0604020202020204" pitchFamily="34" charset="0"/>
                <a:cs typeface="Arial" panose="020B0604020202020204" pitchFamily="34" charset="0"/>
                <a:sym typeface="+mn-lt"/>
              </a:rPr>
              <a:t>pfSense</a:t>
            </a:r>
            <a:r>
              <a:rPr lang="en-US" sz="2400" b="1">
                <a:solidFill>
                  <a:schemeClr val="bg1"/>
                </a:solidFill>
                <a:latin typeface="Arial" panose="020B0604020202020204" pitchFamily="34" charset="0"/>
                <a:cs typeface="Arial" panose="020B0604020202020204" pitchFamily="34" charset="0"/>
                <a:sym typeface="+mn-lt"/>
              </a:rPr>
              <a:t> LAN</a:t>
            </a:r>
          </a:p>
        </p:txBody>
      </p:sp>
      <p:sp>
        <p:nvSpPr>
          <p:cNvPr id="25" name="Google Shape;1037;p48">
            <a:extLst>
              <a:ext uri="{FF2B5EF4-FFF2-40B4-BE49-F238E27FC236}">
                <a16:creationId xmlns:a16="http://schemas.microsoft.com/office/drawing/2014/main" id="{080AC49E-0BF0-4780-86D5-57B89A4D6A9A}"/>
              </a:ext>
            </a:extLst>
          </p:cNvPr>
          <p:cNvSpPr/>
          <p:nvPr/>
        </p:nvSpPr>
        <p:spPr>
          <a:xfrm>
            <a:off x="4405890" y="2150162"/>
            <a:ext cx="2076300" cy="461400"/>
          </a:xfrm>
          <a:prstGeom prst="roundRect">
            <a:avLst>
              <a:gd name="adj" fmla="val 16667"/>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ltLang="zh-TW" b="1">
                <a:solidFill>
                  <a:schemeClr val="bg1"/>
                </a:solidFill>
                <a:latin typeface="Arial" panose="020B0604020202020204" pitchFamily="34" charset="0"/>
                <a:cs typeface="Arial" panose="020B0604020202020204" pitchFamily="34" charset="0"/>
                <a:sym typeface="+mn-lt"/>
              </a:rPr>
              <a:t>Virtual Switch</a:t>
            </a:r>
            <a:endParaRPr lang="zh-TW" altLang="en-US" b="1">
              <a:solidFill>
                <a:schemeClr val="bg1"/>
              </a:solidFill>
              <a:latin typeface="Arial" panose="020B0604020202020204" pitchFamily="34" charset="0"/>
              <a:cs typeface="Arial" panose="020B0604020202020204" pitchFamily="34" charset="0"/>
              <a:sym typeface="+mn-lt"/>
            </a:endParaRPr>
          </a:p>
        </p:txBody>
      </p:sp>
      <p:sp>
        <p:nvSpPr>
          <p:cNvPr id="26" name="Google Shape;1038;p48">
            <a:extLst>
              <a:ext uri="{FF2B5EF4-FFF2-40B4-BE49-F238E27FC236}">
                <a16:creationId xmlns:a16="http://schemas.microsoft.com/office/drawing/2014/main" id="{5AD867D2-15FF-424E-A720-74FC36CE8A31}"/>
              </a:ext>
            </a:extLst>
          </p:cNvPr>
          <p:cNvSpPr/>
          <p:nvPr/>
        </p:nvSpPr>
        <p:spPr>
          <a:xfrm>
            <a:off x="4405890" y="2786564"/>
            <a:ext cx="2076300" cy="4614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lvl="0" algn="ctr"/>
            <a:r>
              <a:rPr lang="en-US" altLang="zh-TW" b="1">
                <a:solidFill>
                  <a:schemeClr val="bg1"/>
                </a:solidFill>
                <a:latin typeface="Arial" panose="020B0604020202020204" pitchFamily="34" charset="0"/>
                <a:cs typeface="Arial" panose="020B0604020202020204" pitchFamily="34" charset="0"/>
                <a:sym typeface="+mn-lt"/>
              </a:rPr>
              <a:t>Virtual Switch</a:t>
            </a:r>
            <a:endParaRPr lang="zh-TW" altLang="en-US" b="1">
              <a:solidFill>
                <a:schemeClr val="bg1"/>
              </a:solidFill>
              <a:latin typeface="Arial" panose="020B0604020202020204" pitchFamily="34" charset="0"/>
              <a:cs typeface="Arial" panose="020B0604020202020204" pitchFamily="34" charset="0"/>
              <a:sym typeface="+mn-lt"/>
            </a:endParaRPr>
          </a:p>
        </p:txBody>
      </p:sp>
      <p:sp>
        <p:nvSpPr>
          <p:cNvPr id="27" name="Google Shape;1039;p48">
            <a:extLst>
              <a:ext uri="{FF2B5EF4-FFF2-40B4-BE49-F238E27FC236}">
                <a16:creationId xmlns:a16="http://schemas.microsoft.com/office/drawing/2014/main" id="{222781B1-E7C7-4004-8ECB-851397B2119C}"/>
              </a:ext>
            </a:extLst>
          </p:cNvPr>
          <p:cNvSpPr/>
          <p:nvPr/>
        </p:nvSpPr>
        <p:spPr>
          <a:xfrm>
            <a:off x="4405890" y="4477915"/>
            <a:ext cx="2076300" cy="461400"/>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algn="ctr"/>
            <a:r>
              <a:rPr lang="en-US" altLang="zh-TW" b="1">
                <a:solidFill>
                  <a:schemeClr val="bg1"/>
                </a:solidFill>
                <a:latin typeface="Arial" panose="020B0604020202020204" pitchFamily="34" charset="0"/>
                <a:cs typeface="Arial" panose="020B0604020202020204" pitchFamily="34" charset="0"/>
                <a:sym typeface="+mn-lt"/>
              </a:rPr>
              <a:t>Virtual Switch</a:t>
            </a:r>
            <a:endParaRPr lang="zh-TW" altLang="en-US" b="1">
              <a:solidFill>
                <a:schemeClr val="bg1"/>
              </a:solidFill>
              <a:latin typeface="Arial" panose="020B0604020202020204" pitchFamily="34" charset="0"/>
              <a:cs typeface="Arial" panose="020B0604020202020204" pitchFamily="34" charset="0"/>
              <a:sym typeface="+mn-lt"/>
            </a:endParaRPr>
          </a:p>
        </p:txBody>
      </p:sp>
      <p:sp>
        <p:nvSpPr>
          <p:cNvPr id="30" name="Google Shape;1034;p48">
            <a:extLst>
              <a:ext uri="{FF2B5EF4-FFF2-40B4-BE49-F238E27FC236}">
                <a16:creationId xmlns:a16="http://schemas.microsoft.com/office/drawing/2014/main" id="{D1AE937B-860A-46DB-95D2-2E1F4D4B05DB}"/>
              </a:ext>
            </a:extLst>
          </p:cNvPr>
          <p:cNvSpPr/>
          <p:nvPr/>
        </p:nvSpPr>
        <p:spPr>
          <a:xfrm>
            <a:off x="883027" y="1538084"/>
            <a:ext cx="1665746" cy="447900"/>
          </a:xfrm>
          <a:prstGeom prst="rect">
            <a:avLst/>
          </a:prstGeom>
          <a:noFill/>
          <a:ln>
            <a:noFill/>
          </a:ln>
        </p:spPr>
        <p:txBody>
          <a:bodyPr spcFirstLastPara="1" wrap="square" lIns="91425" tIns="45700" rIns="91425" bIns="45700" anchor="ctr" anchorCtr="0">
            <a:noAutofit/>
          </a:bodyPr>
          <a:lstStyle/>
          <a:p>
            <a:pPr algn="ctr"/>
            <a:r>
              <a:rPr lang="en-US" sz="1600" b="1" i="0" u="none" strike="noStrike" cap="none" err="1">
                <a:solidFill>
                  <a:schemeClr val="tx1">
                    <a:lumMod val="95000"/>
                    <a:lumOff val="5000"/>
                  </a:schemeClr>
                </a:solidFill>
                <a:latin typeface="Arial" panose="020B0604020202020204" pitchFamily="34" charset="0"/>
                <a:cs typeface="Arial" panose="020B0604020202020204" pitchFamily="34" charset="0"/>
                <a:sym typeface="+mn-lt"/>
              </a:rPr>
              <a:t>QuWAN</a:t>
            </a:r>
            <a:r>
              <a:rPr lang="en-US" sz="1600" b="1" i="0" u="none" strike="noStrike" cap="none">
                <a:solidFill>
                  <a:schemeClr val="tx1">
                    <a:lumMod val="95000"/>
                    <a:lumOff val="5000"/>
                  </a:schemeClr>
                </a:solidFill>
                <a:latin typeface="Arial" panose="020B0604020202020204" pitchFamily="34" charset="0"/>
                <a:cs typeface="Arial" panose="020B0604020202020204" pitchFamily="34" charset="0"/>
                <a:sym typeface="+mn-lt"/>
              </a:rPr>
              <a:t> </a:t>
            </a:r>
          </a:p>
        </p:txBody>
      </p:sp>
      <p:sp>
        <p:nvSpPr>
          <p:cNvPr id="31" name="Google Shape;1034;p48">
            <a:extLst>
              <a:ext uri="{FF2B5EF4-FFF2-40B4-BE49-F238E27FC236}">
                <a16:creationId xmlns:a16="http://schemas.microsoft.com/office/drawing/2014/main" id="{A42B7EED-58CD-4AE0-B509-70A2639410BB}"/>
              </a:ext>
            </a:extLst>
          </p:cNvPr>
          <p:cNvSpPr/>
          <p:nvPr/>
        </p:nvSpPr>
        <p:spPr>
          <a:xfrm>
            <a:off x="811128" y="3577993"/>
            <a:ext cx="1869927" cy="447900"/>
          </a:xfrm>
          <a:prstGeom prst="rect">
            <a:avLst/>
          </a:prstGeom>
          <a:noFill/>
          <a:ln>
            <a:noFill/>
          </a:ln>
        </p:spPr>
        <p:txBody>
          <a:bodyPr spcFirstLastPara="1" wrap="square" lIns="91425" tIns="45700" rIns="91425" bIns="45700" anchor="ctr" anchorCtr="0">
            <a:noAutofit/>
          </a:bodyPr>
          <a:lstStyle/>
          <a:p>
            <a:pPr algn="ctr"/>
            <a:r>
              <a:rPr lang="en-US" sz="1600" b="1" err="1">
                <a:solidFill>
                  <a:schemeClr val="tx1">
                    <a:lumMod val="95000"/>
                    <a:lumOff val="5000"/>
                  </a:schemeClr>
                </a:solidFill>
                <a:latin typeface="Arial" panose="020B0604020202020204" pitchFamily="34" charset="0"/>
                <a:cs typeface="Arial" panose="020B0604020202020204" pitchFamily="34" charset="0"/>
                <a:sym typeface="+mn-lt"/>
              </a:rPr>
              <a:t>pfSense</a:t>
            </a:r>
            <a:r>
              <a:rPr lang="zh-TW" altLang="en-US" sz="1600" b="1">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TW" sz="1600" b="1">
                <a:solidFill>
                  <a:schemeClr val="tx1">
                    <a:lumMod val="95000"/>
                    <a:lumOff val="5000"/>
                  </a:schemeClr>
                </a:solidFill>
                <a:latin typeface="Arial" panose="020B0604020202020204" pitchFamily="34" charset="0"/>
                <a:cs typeface="Arial" panose="020B0604020202020204" pitchFamily="34" charset="0"/>
                <a:sym typeface="+mn-lt"/>
              </a:rPr>
              <a:t>VM</a:t>
            </a:r>
            <a:endParaRPr lang="en-US" sz="1600" b="1" i="0" u="none" strike="noStrike" cap="none">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33" name="矩形: 圓角 32">
            <a:extLst>
              <a:ext uri="{FF2B5EF4-FFF2-40B4-BE49-F238E27FC236}">
                <a16:creationId xmlns:a16="http://schemas.microsoft.com/office/drawing/2014/main" id="{B5165DD0-1EDB-4FF2-9458-E9570B04588A}"/>
              </a:ext>
            </a:extLst>
          </p:cNvPr>
          <p:cNvSpPr/>
          <p:nvPr/>
        </p:nvSpPr>
        <p:spPr>
          <a:xfrm>
            <a:off x="7581419" y="2783885"/>
            <a:ext cx="2010160" cy="461396"/>
          </a:xfrm>
          <a:prstGeom prst="roundRect">
            <a:avLst/>
          </a:prstGeom>
          <a:solidFill>
            <a:srgbClr val="7030A0"/>
          </a:solidFill>
          <a:ln>
            <a:noFill/>
          </a:ln>
        </p:spPr>
        <p:txBody>
          <a:bodyPr spcFirstLastPara="1" wrap="square" lIns="91425" tIns="45700" rIns="91425" bIns="45700" anchor="ctr" anchorCtr="0">
            <a:noAutofit/>
          </a:bodyPr>
          <a:lstStyle/>
          <a:p>
            <a:pPr algn="ctr"/>
            <a:r>
              <a:rPr lang="en-US" altLang="zh-TW" b="1">
                <a:solidFill>
                  <a:schemeClr val="bg1"/>
                </a:solidFill>
                <a:latin typeface="Arial" panose="020B0604020202020204" pitchFamily="34" charset="0"/>
                <a:cs typeface="Arial" panose="020B0604020202020204" pitchFamily="34" charset="0"/>
                <a:sym typeface="+mn-lt"/>
              </a:rPr>
              <a:t>Ethernet Port </a:t>
            </a:r>
            <a:r>
              <a:rPr lang="zh-TW" altLang="en-US" b="1">
                <a:solidFill>
                  <a:schemeClr val="bg1"/>
                </a:solidFill>
                <a:latin typeface="Arial" panose="020B0604020202020204" pitchFamily="34" charset="0"/>
                <a:cs typeface="Arial" panose="020B0604020202020204" pitchFamily="34" charset="0"/>
                <a:sym typeface="+mn-lt"/>
              </a:rPr>
              <a:t>2</a:t>
            </a:r>
            <a:endParaRPr lang="en-US" altLang="zh-TW" b="1">
              <a:solidFill>
                <a:schemeClr val="bg1"/>
              </a:solidFill>
              <a:latin typeface="Arial" panose="020B0604020202020204" pitchFamily="34" charset="0"/>
              <a:cs typeface="Arial" panose="020B0604020202020204" pitchFamily="34" charset="0"/>
              <a:sym typeface="+mn-lt"/>
            </a:endParaRPr>
          </a:p>
        </p:txBody>
      </p:sp>
      <p:sp>
        <p:nvSpPr>
          <p:cNvPr id="35" name="矩形: 圓角 34">
            <a:extLst>
              <a:ext uri="{FF2B5EF4-FFF2-40B4-BE49-F238E27FC236}">
                <a16:creationId xmlns:a16="http://schemas.microsoft.com/office/drawing/2014/main" id="{CC9CF98F-3073-47B5-8658-6AD5D8A46476}"/>
              </a:ext>
            </a:extLst>
          </p:cNvPr>
          <p:cNvSpPr/>
          <p:nvPr/>
        </p:nvSpPr>
        <p:spPr>
          <a:xfrm>
            <a:off x="7573203" y="2147484"/>
            <a:ext cx="2010161" cy="461399"/>
          </a:xfrm>
          <a:prstGeom prst="roundRect">
            <a:avLst/>
          </a:prstGeom>
          <a:solidFill>
            <a:srgbClr val="0070C0"/>
          </a:solidFill>
          <a:ln>
            <a:noFill/>
          </a:ln>
        </p:spPr>
        <p:txBody>
          <a:bodyPr spcFirstLastPara="1" wrap="square" lIns="91425" tIns="45700" rIns="91425" bIns="45700" anchor="ctr" anchorCtr="0">
            <a:noAutofit/>
          </a:bodyPr>
          <a:lstStyle/>
          <a:p>
            <a:pPr algn="ctr"/>
            <a:r>
              <a:rPr lang="en-US" altLang="zh-TW" b="1">
                <a:solidFill>
                  <a:schemeClr val="bg1"/>
                </a:solidFill>
                <a:latin typeface="Arial" panose="020B0604020202020204" pitchFamily="34" charset="0"/>
                <a:cs typeface="Arial" panose="020B0604020202020204" pitchFamily="34" charset="0"/>
                <a:sym typeface="+mn-lt"/>
              </a:rPr>
              <a:t>Ethernet Port 1</a:t>
            </a:r>
            <a:endParaRPr lang="zh-TW" altLang="en-US" b="1">
              <a:solidFill>
                <a:schemeClr val="bg1"/>
              </a:solidFill>
              <a:latin typeface="Arial" panose="020B0604020202020204" pitchFamily="34" charset="0"/>
              <a:cs typeface="Arial" panose="020B0604020202020204" pitchFamily="34" charset="0"/>
              <a:sym typeface="+mn-lt"/>
            </a:endParaRPr>
          </a:p>
        </p:txBody>
      </p:sp>
      <p:sp>
        <p:nvSpPr>
          <p:cNvPr id="36" name="文字方塊 35">
            <a:extLst>
              <a:ext uri="{FF2B5EF4-FFF2-40B4-BE49-F238E27FC236}">
                <a16:creationId xmlns:a16="http://schemas.microsoft.com/office/drawing/2014/main" id="{1BA7F871-F525-4E29-8FCF-0A2E28C8CAEC}"/>
              </a:ext>
            </a:extLst>
          </p:cNvPr>
          <p:cNvSpPr txBox="1"/>
          <p:nvPr/>
        </p:nvSpPr>
        <p:spPr>
          <a:xfrm>
            <a:off x="9636754" y="2158543"/>
            <a:ext cx="220357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b="1" err="1">
                <a:solidFill>
                  <a:schemeClr val="bg1"/>
                </a:solidFill>
                <a:latin typeface="Arial" panose="020B0604020202020204" pitchFamily="34" charset="0"/>
                <a:cs typeface="Arial" panose="020B0604020202020204" pitchFamily="34" charset="0"/>
                <a:sym typeface="+mn-lt"/>
              </a:rPr>
              <a:t>QuWAN</a:t>
            </a:r>
            <a:r>
              <a:rPr lang="en-US" altLang="zh-TW" sz="2400" b="1">
                <a:solidFill>
                  <a:schemeClr val="bg1"/>
                </a:solidFill>
                <a:latin typeface="Arial" panose="020B0604020202020204" pitchFamily="34" charset="0"/>
                <a:cs typeface="Arial" panose="020B0604020202020204" pitchFamily="34" charset="0"/>
                <a:sym typeface="+mn-lt"/>
              </a:rPr>
              <a:t> WAN</a:t>
            </a:r>
            <a:r>
              <a:rPr lang="zh-TW" altLang="en-US" sz="2400" b="1">
                <a:solidFill>
                  <a:schemeClr val="bg1"/>
                </a:solidFill>
                <a:latin typeface="Arial" panose="020B0604020202020204" pitchFamily="34" charset="0"/>
                <a:cs typeface="Arial" panose="020B0604020202020204" pitchFamily="34" charset="0"/>
                <a:sym typeface="+mn-lt"/>
              </a:rPr>
              <a:t>​</a:t>
            </a:r>
          </a:p>
        </p:txBody>
      </p:sp>
      <p:sp>
        <p:nvSpPr>
          <p:cNvPr id="37" name="文字方塊 36">
            <a:extLst>
              <a:ext uri="{FF2B5EF4-FFF2-40B4-BE49-F238E27FC236}">
                <a16:creationId xmlns:a16="http://schemas.microsoft.com/office/drawing/2014/main" id="{D75B3B2D-66B9-44BD-BD76-AD474E921825}"/>
              </a:ext>
            </a:extLst>
          </p:cNvPr>
          <p:cNvSpPr txBox="1"/>
          <p:nvPr/>
        </p:nvSpPr>
        <p:spPr>
          <a:xfrm>
            <a:off x="9636754" y="2783885"/>
            <a:ext cx="229292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b="1" err="1">
                <a:solidFill>
                  <a:schemeClr val="bg1"/>
                </a:solidFill>
                <a:latin typeface="Arial" panose="020B0604020202020204" pitchFamily="34" charset="0"/>
                <a:cs typeface="Arial" panose="020B0604020202020204" pitchFamily="34" charset="0"/>
                <a:sym typeface="+mn-lt"/>
              </a:rPr>
              <a:t>QuWAN</a:t>
            </a:r>
            <a:r>
              <a:rPr lang="en-US" altLang="zh-TW" sz="2400" b="1">
                <a:solidFill>
                  <a:schemeClr val="bg1"/>
                </a:solidFill>
                <a:latin typeface="Arial" panose="020B0604020202020204" pitchFamily="34" charset="0"/>
                <a:cs typeface="Arial" panose="020B0604020202020204" pitchFamily="34" charset="0"/>
                <a:sym typeface="+mn-lt"/>
              </a:rPr>
              <a:t> LAN</a:t>
            </a:r>
            <a:r>
              <a:rPr lang="zh-TW" altLang="en-US" sz="2400" b="1">
                <a:solidFill>
                  <a:schemeClr val="bg1"/>
                </a:solidFill>
                <a:latin typeface="Arial" panose="020B0604020202020204" pitchFamily="34" charset="0"/>
                <a:cs typeface="Arial" panose="020B0604020202020204" pitchFamily="34" charset="0"/>
                <a:sym typeface="+mn-lt"/>
              </a:rPr>
              <a:t>​</a:t>
            </a:r>
          </a:p>
        </p:txBody>
      </p:sp>
      <p:sp>
        <p:nvSpPr>
          <p:cNvPr id="44" name="Google Shape;1030;p48">
            <a:extLst>
              <a:ext uri="{FF2B5EF4-FFF2-40B4-BE49-F238E27FC236}">
                <a16:creationId xmlns:a16="http://schemas.microsoft.com/office/drawing/2014/main" id="{532723CA-D201-44EB-AD0E-41AB4466117C}"/>
              </a:ext>
            </a:extLst>
          </p:cNvPr>
          <p:cNvSpPr/>
          <p:nvPr/>
        </p:nvSpPr>
        <p:spPr>
          <a:xfrm>
            <a:off x="2810430" y="3808971"/>
            <a:ext cx="2359407" cy="44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err="1">
                <a:solidFill>
                  <a:srgbClr val="0070C0"/>
                </a:solidFill>
                <a:latin typeface="Arial" panose="020B0604020202020204" pitchFamily="34" charset="0"/>
                <a:cs typeface="Arial" panose="020B0604020202020204" pitchFamily="34" charset="0"/>
                <a:sym typeface="+mn-lt"/>
              </a:rPr>
              <a:t>pfSense</a:t>
            </a:r>
            <a:r>
              <a:rPr lang="en-US" sz="2400" b="1" i="0" u="none" strike="noStrike" cap="none">
                <a:solidFill>
                  <a:srgbClr val="0070C0"/>
                </a:solidFill>
                <a:latin typeface="Arial" panose="020B0604020202020204" pitchFamily="34" charset="0"/>
                <a:cs typeface="Arial" panose="020B0604020202020204" pitchFamily="34" charset="0"/>
                <a:sym typeface="+mn-lt"/>
              </a:rPr>
              <a:t> WAN</a:t>
            </a:r>
          </a:p>
        </p:txBody>
      </p:sp>
      <p:cxnSp>
        <p:nvCxnSpPr>
          <p:cNvPr id="45" name="接點: 肘形 44">
            <a:extLst>
              <a:ext uri="{FF2B5EF4-FFF2-40B4-BE49-F238E27FC236}">
                <a16:creationId xmlns:a16="http://schemas.microsoft.com/office/drawing/2014/main" id="{C3EDAF88-98EB-493A-97B3-51B25601FFED}"/>
              </a:ext>
            </a:extLst>
          </p:cNvPr>
          <p:cNvCxnSpPr>
            <a:cxnSpLocks/>
            <a:stCxn id="26" idx="2"/>
          </p:cNvCxnSpPr>
          <p:nvPr/>
        </p:nvCxnSpPr>
        <p:spPr>
          <a:xfrm rot="5400000">
            <a:off x="3375128" y="2231038"/>
            <a:ext cx="1051987" cy="3085839"/>
          </a:xfrm>
          <a:prstGeom prst="bentConnector2">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 name="直線接點 2">
            <a:extLst>
              <a:ext uri="{FF2B5EF4-FFF2-40B4-BE49-F238E27FC236}">
                <a16:creationId xmlns:a16="http://schemas.microsoft.com/office/drawing/2014/main" id="{E99C39EA-DD13-4A74-8C16-A5A1494E1154}"/>
              </a:ext>
            </a:extLst>
          </p:cNvPr>
          <p:cNvCxnSpPr>
            <a:cxnSpLocks/>
            <a:endCxn id="25" idx="1"/>
          </p:cNvCxnSpPr>
          <p:nvPr/>
        </p:nvCxnSpPr>
        <p:spPr>
          <a:xfrm>
            <a:off x="2378320" y="2380862"/>
            <a:ext cx="2027570" cy="0"/>
          </a:xfrm>
          <a:prstGeom prst="line">
            <a:avLst/>
          </a:prstGeom>
          <a:ln w="635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3919C1ED-53B9-4587-B01F-539BD02A5AB1}"/>
              </a:ext>
            </a:extLst>
          </p:cNvPr>
          <p:cNvCxnSpPr>
            <a:cxnSpLocks/>
          </p:cNvCxnSpPr>
          <p:nvPr/>
        </p:nvCxnSpPr>
        <p:spPr>
          <a:xfrm>
            <a:off x="2378320" y="2975627"/>
            <a:ext cx="2027570" cy="0"/>
          </a:xfrm>
          <a:prstGeom prst="line">
            <a:avLst/>
          </a:prstGeom>
          <a:ln w="6350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7518F28E-D269-43A1-A704-5F9F5A5B7D39}"/>
              </a:ext>
            </a:extLst>
          </p:cNvPr>
          <p:cNvCxnSpPr>
            <a:cxnSpLocks/>
            <a:stCxn id="26" idx="3"/>
            <a:endCxn id="33" idx="1"/>
          </p:cNvCxnSpPr>
          <p:nvPr/>
        </p:nvCxnSpPr>
        <p:spPr>
          <a:xfrm flipV="1">
            <a:off x="6482190" y="3014583"/>
            <a:ext cx="1099229" cy="2681"/>
          </a:xfrm>
          <a:prstGeom prst="line">
            <a:avLst/>
          </a:prstGeom>
          <a:ln w="6350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8A5C30E7-B965-4C6E-95F8-D0F705C2DF8F}"/>
              </a:ext>
            </a:extLst>
          </p:cNvPr>
          <p:cNvCxnSpPr>
            <a:cxnSpLocks/>
            <a:stCxn id="25" idx="3"/>
            <a:endCxn id="35" idx="1"/>
          </p:cNvCxnSpPr>
          <p:nvPr/>
        </p:nvCxnSpPr>
        <p:spPr>
          <a:xfrm flipV="1">
            <a:off x="6482190" y="2378184"/>
            <a:ext cx="1091013" cy="2678"/>
          </a:xfrm>
          <a:prstGeom prst="line">
            <a:avLst/>
          </a:prstGeom>
          <a:ln w="635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77CD6117-811F-4BDE-BE48-39BA74A57FCA}"/>
              </a:ext>
            </a:extLst>
          </p:cNvPr>
          <p:cNvCxnSpPr>
            <a:cxnSpLocks/>
            <a:stCxn id="43" idx="3"/>
            <a:endCxn id="27" idx="1"/>
          </p:cNvCxnSpPr>
          <p:nvPr/>
        </p:nvCxnSpPr>
        <p:spPr>
          <a:xfrm>
            <a:off x="2358201" y="4708615"/>
            <a:ext cx="2047689" cy="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sp>
        <p:nvSpPr>
          <p:cNvPr id="51" name="矩形: 圓角 50">
            <a:extLst>
              <a:ext uri="{FF2B5EF4-FFF2-40B4-BE49-F238E27FC236}">
                <a16:creationId xmlns:a16="http://schemas.microsoft.com/office/drawing/2014/main" id="{BDE7F2ED-862C-4121-ACB6-96A65FFAE9F9}"/>
              </a:ext>
            </a:extLst>
          </p:cNvPr>
          <p:cNvSpPr/>
          <p:nvPr/>
        </p:nvSpPr>
        <p:spPr>
          <a:xfrm>
            <a:off x="7581419" y="4477919"/>
            <a:ext cx="2010160" cy="461396"/>
          </a:xfrm>
          <a:prstGeom prst="roundRect">
            <a:avLst/>
          </a:prstGeom>
          <a:solidFill>
            <a:schemeClr val="accent6"/>
          </a:solidFill>
          <a:ln>
            <a:noFill/>
          </a:ln>
        </p:spPr>
        <p:txBody>
          <a:bodyPr spcFirstLastPara="1" wrap="square" lIns="91425" tIns="45700" rIns="91425" bIns="45700" anchor="ctr" anchorCtr="0">
            <a:noAutofit/>
          </a:bodyPr>
          <a:lstStyle/>
          <a:p>
            <a:pPr algn="ctr"/>
            <a:r>
              <a:rPr lang="en-US" altLang="zh-TW" b="1">
                <a:solidFill>
                  <a:schemeClr val="bg1"/>
                </a:solidFill>
                <a:latin typeface="Arial" panose="020B0604020202020204" pitchFamily="34" charset="0"/>
                <a:cs typeface="Arial" panose="020B0604020202020204" pitchFamily="34" charset="0"/>
                <a:sym typeface="+mn-lt"/>
              </a:rPr>
              <a:t>Ethernet Port 3</a:t>
            </a:r>
          </a:p>
        </p:txBody>
      </p:sp>
      <p:cxnSp>
        <p:nvCxnSpPr>
          <p:cNvPr id="52" name="直線接點 51">
            <a:extLst>
              <a:ext uri="{FF2B5EF4-FFF2-40B4-BE49-F238E27FC236}">
                <a16:creationId xmlns:a16="http://schemas.microsoft.com/office/drawing/2014/main" id="{54AD92B4-70A8-4AC7-B272-5E568C79B573}"/>
              </a:ext>
            </a:extLst>
          </p:cNvPr>
          <p:cNvCxnSpPr>
            <a:cxnSpLocks/>
            <a:stCxn id="27" idx="3"/>
            <a:endCxn id="51" idx="1"/>
          </p:cNvCxnSpPr>
          <p:nvPr/>
        </p:nvCxnSpPr>
        <p:spPr>
          <a:xfrm>
            <a:off x="6482190" y="4708615"/>
            <a:ext cx="1099229" cy="2"/>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pic>
        <p:nvPicPr>
          <p:cNvPr id="42" name="Google Shape;1040;p48" descr="一張含有 光 的圖片&#10;&#10;描述是以非常高的可信度產生">
            <a:extLst>
              <a:ext uri="{FF2B5EF4-FFF2-40B4-BE49-F238E27FC236}">
                <a16:creationId xmlns:a16="http://schemas.microsoft.com/office/drawing/2014/main" id="{5700AB66-E8A0-4C90-8F6A-48D6AB093314}"/>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33361" y="1979984"/>
            <a:ext cx="1365078" cy="1365078"/>
          </a:xfrm>
          <a:prstGeom prst="rect">
            <a:avLst/>
          </a:prstGeom>
          <a:noFill/>
          <a:ln>
            <a:noFill/>
          </a:ln>
        </p:spPr>
      </p:pic>
      <p:pic>
        <p:nvPicPr>
          <p:cNvPr id="43" name="Google Shape;1041;p48">
            <a:extLst>
              <a:ext uri="{FF2B5EF4-FFF2-40B4-BE49-F238E27FC236}">
                <a16:creationId xmlns:a16="http://schemas.microsoft.com/office/drawing/2014/main" id="{C583CDF2-07B0-48EA-90A2-82171EA1E1E6}"/>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93123" y="4026076"/>
            <a:ext cx="1365078" cy="1365078"/>
          </a:xfrm>
          <a:prstGeom prst="roundRect">
            <a:avLst>
              <a:gd name="adj" fmla="val 17383"/>
            </a:avLst>
          </a:prstGeom>
          <a:solidFill>
            <a:schemeClr val="lt1"/>
          </a:solidFill>
          <a:ln>
            <a:noFill/>
          </a:ln>
        </p:spPr>
      </p:pic>
    </p:spTree>
    <p:extLst>
      <p:ext uri="{BB962C8B-B14F-4D97-AF65-F5344CB8AC3E}">
        <p14:creationId xmlns:p14="http://schemas.microsoft.com/office/powerpoint/2010/main" val="2392130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3D4428-CF9F-4AD4-9062-510F6C2599C5}"/>
              </a:ext>
            </a:extLst>
          </p:cNvPr>
          <p:cNvSpPr>
            <a:spLocks noGrp="1"/>
          </p:cNvSpPr>
          <p:nvPr>
            <p:ph type="title"/>
          </p:nvPr>
        </p:nvSpPr>
        <p:spPr/>
        <p:txBody>
          <a:bodyPr>
            <a:normAutofit/>
          </a:bodyPr>
          <a:lstStyle/>
          <a:p>
            <a:r>
              <a:rPr lang="en-US" sz="4000" b="1">
                <a:latin typeface="Arial"/>
                <a:ea typeface="微軟正黑體"/>
                <a:cs typeface="Arial"/>
              </a:rPr>
              <a:t>Guardian Wireless AP Integrated Solution</a:t>
            </a:r>
          </a:p>
        </p:txBody>
      </p:sp>
      <p:sp>
        <p:nvSpPr>
          <p:cNvPr id="4" name="矩形: 圓角 3">
            <a:extLst>
              <a:ext uri="{FF2B5EF4-FFF2-40B4-BE49-F238E27FC236}">
                <a16:creationId xmlns:a16="http://schemas.microsoft.com/office/drawing/2014/main" id="{B5977C43-FA82-4282-8FA9-14212F00234E}"/>
              </a:ext>
            </a:extLst>
          </p:cNvPr>
          <p:cNvSpPr/>
          <p:nvPr/>
        </p:nvSpPr>
        <p:spPr>
          <a:xfrm>
            <a:off x="5316645" y="1214205"/>
            <a:ext cx="6445961" cy="5238735"/>
          </a:xfrm>
          <a:prstGeom prst="roundRect">
            <a:avLst>
              <a:gd name="adj" fmla="val 0"/>
            </a:avLst>
          </a:prstGeom>
          <a:solidFill>
            <a:schemeClr val="bg1">
              <a:lumMod val="95000"/>
            </a:schemeClr>
          </a:solidFill>
          <a:ln w="285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 name="矩形: 圓角 4">
            <a:extLst>
              <a:ext uri="{FF2B5EF4-FFF2-40B4-BE49-F238E27FC236}">
                <a16:creationId xmlns:a16="http://schemas.microsoft.com/office/drawing/2014/main" id="{B3B3DF02-42FC-4C8F-A267-736B97E97A99}"/>
              </a:ext>
            </a:extLst>
          </p:cNvPr>
          <p:cNvSpPr/>
          <p:nvPr/>
        </p:nvSpPr>
        <p:spPr>
          <a:xfrm>
            <a:off x="352927" y="1214205"/>
            <a:ext cx="4844716" cy="5238735"/>
          </a:xfrm>
          <a:prstGeom prst="roundRect">
            <a:avLst>
              <a:gd name="adj" fmla="val 0"/>
            </a:avLst>
          </a:prstGeom>
          <a:solidFill>
            <a:schemeClr val="bg1">
              <a:lumMod val="95000"/>
            </a:schemeClr>
          </a:solidFill>
          <a:ln w="285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 name="矩形: 圓角 5">
            <a:extLst>
              <a:ext uri="{FF2B5EF4-FFF2-40B4-BE49-F238E27FC236}">
                <a16:creationId xmlns:a16="http://schemas.microsoft.com/office/drawing/2014/main" id="{3DC36BA4-8429-4F1E-AEDA-D6D1F9B2DB0B}"/>
              </a:ext>
            </a:extLst>
          </p:cNvPr>
          <p:cNvSpPr/>
          <p:nvPr/>
        </p:nvSpPr>
        <p:spPr>
          <a:xfrm>
            <a:off x="5473404" y="3148023"/>
            <a:ext cx="3755914" cy="2074951"/>
          </a:xfrm>
          <a:prstGeom prst="roundRect">
            <a:avLst>
              <a:gd name="adj" fmla="val 6290"/>
            </a:avLst>
          </a:prstGeom>
          <a:solidFill>
            <a:schemeClr val="bg1"/>
          </a:solidFill>
          <a:ln w="63500">
            <a:solidFill>
              <a:srgbClr val="00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7" name="圖片 6">
            <a:extLst>
              <a:ext uri="{FF2B5EF4-FFF2-40B4-BE49-F238E27FC236}">
                <a16:creationId xmlns:a16="http://schemas.microsoft.com/office/drawing/2014/main" id="{72FE2FEB-839F-4420-A638-ABAD3FC17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5865" y="5395228"/>
            <a:ext cx="1259005" cy="739941"/>
          </a:xfrm>
          <a:prstGeom prst="rect">
            <a:avLst/>
          </a:prstGeom>
        </p:spPr>
      </p:pic>
      <p:pic>
        <p:nvPicPr>
          <p:cNvPr id="8" name="圖片 7" descr="一張含有 電子用品 的圖片&#10;&#10;自動產生的描述">
            <a:extLst>
              <a:ext uri="{FF2B5EF4-FFF2-40B4-BE49-F238E27FC236}">
                <a16:creationId xmlns:a16="http://schemas.microsoft.com/office/drawing/2014/main" id="{02735F11-CD47-47FE-A40F-6568587412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9280" y="1855057"/>
            <a:ext cx="1292966" cy="1292966"/>
          </a:xfrm>
          <a:prstGeom prst="rect">
            <a:avLst/>
          </a:prstGeom>
          <a:effectLst>
            <a:outerShdw blurRad="50800" dist="38100" dir="5400000" algn="t" rotWithShape="0">
              <a:prstClr val="black">
                <a:alpha val="40000"/>
              </a:prstClr>
            </a:outerShdw>
          </a:effectLst>
        </p:spPr>
      </p:pic>
      <p:pic>
        <p:nvPicPr>
          <p:cNvPr id="9" name="圖片 8" descr="一張含有 坐, 室內 的圖片&#10;&#10;自動產生的描述">
            <a:extLst>
              <a:ext uri="{FF2B5EF4-FFF2-40B4-BE49-F238E27FC236}">
                <a16:creationId xmlns:a16="http://schemas.microsoft.com/office/drawing/2014/main" id="{CA59FD25-755E-492F-B7CF-E519A20A32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3592" y="1892673"/>
            <a:ext cx="430896" cy="1725518"/>
          </a:xfrm>
          <a:prstGeom prst="rect">
            <a:avLst/>
          </a:prstGeom>
          <a:effectLst>
            <a:outerShdw blurRad="50800" dist="38100" dir="5400000" algn="t" rotWithShape="0">
              <a:prstClr val="black">
                <a:alpha val="40000"/>
              </a:prstClr>
            </a:outerShdw>
          </a:effectLst>
        </p:spPr>
      </p:pic>
      <p:grpSp>
        <p:nvGrpSpPr>
          <p:cNvPr id="10" name="群組 9">
            <a:extLst>
              <a:ext uri="{FF2B5EF4-FFF2-40B4-BE49-F238E27FC236}">
                <a16:creationId xmlns:a16="http://schemas.microsoft.com/office/drawing/2014/main" id="{2FFABD10-0B28-4055-A618-0EC582BC1F88}"/>
              </a:ext>
            </a:extLst>
          </p:cNvPr>
          <p:cNvGrpSpPr/>
          <p:nvPr/>
        </p:nvGrpSpPr>
        <p:grpSpPr>
          <a:xfrm>
            <a:off x="708127" y="2011303"/>
            <a:ext cx="980474" cy="980474"/>
            <a:chOff x="585192" y="1584966"/>
            <a:chExt cx="980474" cy="980474"/>
          </a:xfrm>
        </p:grpSpPr>
        <p:sp>
          <p:nvSpPr>
            <p:cNvPr id="11" name="橢圓 10">
              <a:extLst>
                <a:ext uri="{FF2B5EF4-FFF2-40B4-BE49-F238E27FC236}">
                  <a16:creationId xmlns:a16="http://schemas.microsoft.com/office/drawing/2014/main" id="{A34868AC-84E0-47CA-9BDB-B43978D45F86}"/>
                </a:ext>
              </a:extLst>
            </p:cNvPr>
            <p:cNvSpPr/>
            <p:nvPr/>
          </p:nvSpPr>
          <p:spPr>
            <a:xfrm>
              <a:off x="585192" y="1584966"/>
              <a:ext cx="980474" cy="980474"/>
            </a:xfrm>
            <a:prstGeom prst="ellipse">
              <a:avLst/>
            </a:prstGeom>
            <a:gradFill>
              <a:gsLst>
                <a:gs pos="100000">
                  <a:srgbClr val="00B0F0"/>
                </a:gs>
                <a:gs pos="0">
                  <a:srgbClr val="00206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12" name="圖片 11" descr="一張含有 室內, 牆 的圖片&#10;&#10;自動產生的描述">
              <a:extLst>
                <a:ext uri="{FF2B5EF4-FFF2-40B4-BE49-F238E27FC236}">
                  <a16:creationId xmlns:a16="http://schemas.microsoft.com/office/drawing/2014/main" id="{71272CD5-C539-4DA1-8216-D81951B9382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259" y="1663982"/>
              <a:ext cx="318339" cy="800268"/>
            </a:xfrm>
            <a:prstGeom prst="rect">
              <a:avLst/>
            </a:prstGeom>
          </p:spPr>
        </p:pic>
      </p:grpSp>
      <p:pic>
        <p:nvPicPr>
          <p:cNvPr id="13" name="圖片 12" descr="一張含有 電子用品 的圖片&#10;&#10;自動產生的描述">
            <a:extLst>
              <a:ext uri="{FF2B5EF4-FFF2-40B4-BE49-F238E27FC236}">
                <a16:creationId xmlns:a16="http://schemas.microsoft.com/office/drawing/2014/main" id="{37EBF680-4183-48F6-9A63-6B5F7FC10A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14648" y="5258778"/>
            <a:ext cx="1477848" cy="1433364"/>
          </a:xfrm>
          <a:prstGeom prst="rect">
            <a:avLst/>
          </a:prstGeom>
          <a:effectLst>
            <a:outerShdw blurRad="50800" dist="38100" dir="5400000" algn="t" rotWithShape="0">
              <a:prstClr val="black">
                <a:alpha val="40000"/>
              </a:prstClr>
            </a:outerShdw>
          </a:effectLst>
        </p:spPr>
      </p:pic>
      <p:pic>
        <p:nvPicPr>
          <p:cNvPr id="14" name="圖片 13" descr="一張含有 電子用品 的圖片&#10;&#10;自動產生的描述">
            <a:extLst>
              <a:ext uri="{FF2B5EF4-FFF2-40B4-BE49-F238E27FC236}">
                <a16:creationId xmlns:a16="http://schemas.microsoft.com/office/drawing/2014/main" id="{4294C103-9010-42CB-9A82-557E2A8B38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7349" y="1855057"/>
            <a:ext cx="1292966" cy="1292966"/>
          </a:xfrm>
          <a:prstGeom prst="rect">
            <a:avLst/>
          </a:prstGeom>
          <a:effectLst>
            <a:outerShdw blurRad="50800" dist="38100" dir="5400000" algn="t" rotWithShape="0">
              <a:prstClr val="black">
                <a:alpha val="40000"/>
              </a:prstClr>
            </a:outerShdw>
          </a:effectLst>
        </p:spPr>
      </p:pic>
      <p:sp>
        <p:nvSpPr>
          <p:cNvPr id="15" name="文字方塊 14">
            <a:extLst>
              <a:ext uri="{FF2B5EF4-FFF2-40B4-BE49-F238E27FC236}">
                <a16:creationId xmlns:a16="http://schemas.microsoft.com/office/drawing/2014/main" id="{763BF836-9983-4E0A-9DFF-9B577FEE0B4A}"/>
              </a:ext>
            </a:extLst>
          </p:cNvPr>
          <p:cNvSpPr txBox="1"/>
          <p:nvPr/>
        </p:nvSpPr>
        <p:spPr>
          <a:xfrm>
            <a:off x="320790" y="1682030"/>
            <a:ext cx="1613914"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err="1">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UniFi</a:t>
            </a:r>
            <a:r>
              <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Cloud</a:t>
            </a:r>
            <a:r>
              <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Key</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6" name="文字方塊 15">
            <a:extLst>
              <a:ext uri="{FF2B5EF4-FFF2-40B4-BE49-F238E27FC236}">
                <a16:creationId xmlns:a16="http://schemas.microsoft.com/office/drawing/2014/main" id="{4328A360-FE50-490D-94DB-7AB79106BCCB}"/>
              </a:ext>
            </a:extLst>
          </p:cNvPr>
          <p:cNvSpPr txBox="1"/>
          <p:nvPr/>
        </p:nvSpPr>
        <p:spPr>
          <a:xfrm>
            <a:off x="1692645" y="1682030"/>
            <a:ext cx="1594048"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UAP-AC-PRO</a:t>
            </a:r>
            <a:r>
              <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p>
        </p:txBody>
      </p:sp>
      <p:sp>
        <p:nvSpPr>
          <p:cNvPr id="17" name="文字方塊 16">
            <a:extLst>
              <a:ext uri="{FF2B5EF4-FFF2-40B4-BE49-F238E27FC236}">
                <a16:creationId xmlns:a16="http://schemas.microsoft.com/office/drawing/2014/main" id="{F41B4C13-FE2E-42DB-8CE0-EE0EF8E87B4F}"/>
              </a:ext>
            </a:extLst>
          </p:cNvPr>
          <p:cNvSpPr txBox="1"/>
          <p:nvPr/>
        </p:nvSpPr>
        <p:spPr>
          <a:xfrm>
            <a:off x="3034304" y="1682030"/>
            <a:ext cx="1342770"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UAP-XG</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8" name="文字方塊 17">
            <a:extLst>
              <a:ext uri="{FF2B5EF4-FFF2-40B4-BE49-F238E27FC236}">
                <a16:creationId xmlns:a16="http://schemas.microsoft.com/office/drawing/2014/main" id="{DA4CF8B6-5A1B-46F6-BC5C-9212BC9C937A}"/>
              </a:ext>
            </a:extLst>
          </p:cNvPr>
          <p:cNvSpPr txBox="1"/>
          <p:nvPr/>
        </p:nvSpPr>
        <p:spPr>
          <a:xfrm>
            <a:off x="4234364" y="1682030"/>
            <a:ext cx="1065509"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UAP-AC-M</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cxnSp>
        <p:nvCxnSpPr>
          <p:cNvPr id="19" name="接點: 肘形 18">
            <a:extLst>
              <a:ext uri="{FF2B5EF4-FFF2-40B4-BE49-F238E27FC236}">
                <a16:creationId xmlns:a16="http://schemas.microsoft.com/office/drawing/2014/main" id="{C0D98698-350F-4C3E-BB7A-7E647DED9441}"/>
              </a:ext>
            </a:extLst>
          </p:cNvPr>
          <p:cNvCxnSpPr>
            <a:cxnSpLocks/>
          </p:cNvCxnSpPr>
          <p:nvPr/>
        </p:nvCxnSpPr>
        <p:spPr>
          <a:xfrm rot="16200000" flipH="1">
            <a:off x="375894" y="3814246"/>
            <a:ext cx="2495443" cy="850503"/>
          </a:xfrm>
          <a:prstGeom prst="bentConnector3">
            <a:avLst>
              <a:gd name="adj1" fmla="val 13904"/>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20" name="圖片 19">
            <a:extLst>
              <a:ext uri="{FF2B5EF4-FFF2-40B4-BE49-F238E27FC236}">
                <a16:creationId xmlns:a16="http://schemas.microsoft.com/office/drawing/2014/main" id="{5E31645F-5016-4A8A-A95A-A2D243EBABF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6754" y="3283392"/>
            <a:ext cx="3877568" cy="2372255"/>
          </a:xfrm>
          <a:prstGeom prst="rect">
            <a:avLst/>
          </a:prstGeom>
          <a:effectLst>
            <a:outerShdw blurRad="50800" dist="38100" dir="5400000" algn="t" rotWithShape="0">
              <a:prstClr val="black">
                <a:alpha val="40000"/>
              </a:prstClr>
            </a:outerShdw>
          </a:effectLst>
        </p:spPr>
      </p:pic>
      <p:pic>
        <p:nvPicPr>
          <p:cNvPr id="21" name="圖片 20" descr="一張含有 螢幕擷取畫面 的圖片&#10;&#10;自動產生的描述">
            <a:extLst>
              <a:ext uri="{FF2B5EF4-FFF2-40B4-BE49-F238E27FC236}">
                <a16:creationId xmlns:a16="http://schemas.microsoft.com/office/drawing/2014/main" id="{A4BBBCF3-9E31-4D70-BD40-117DE7993FC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8764" y="4493919"/>
            <a:ext cx="3594497" cy="698540"/>
          </a:xfrm>
          <a:prstGeom prst="rect">
            <a:avLst/>
          </a:prstGeom>
          <a:effectLst>
            <a:outerShdw blurRad="50800" dist="38100" dir="5400000" algn="t" rotWithShape="0">
              <a:prstClr val="black">
                <a:alpha val="40000"/>
              </a:prstClr>
            </a:outerShdw>
          </a:effectLst>
        </p:spPr>
      </p:pic>
      <p:cxnSp>
        <p:nvCxnSpPr>
          <p:cNvPr id="22" name="直線接點 21">
            <a:extLst>
              <a:ext uri="{FF2B5EF4-FFF2-40B4-BE49-F238E27FC236}">
                <a16:creationId xmlns:a16="http://schemas.microsoft.com/office/drawing/2014/main" id="{02AEC9A5-D243-4D3C-BD31-D756EB876DB7}"/>
              </a:ext>
            </a:extLst>
          </p:cNvPr>
          <p:cNvCxnSpPr>
            <a:cxnSpLocks/>
          </p:cNvCxnSpPr>
          <p:nvPr/>
        </p:nvCxnSpPr>
        <p:spPr>
          <a:xfrm>
            <a:off x="2663773" y="5878215"/>
            <a:ext cx="22582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3FA92569-E0CF-437B-B7AE-ABC1179DE449}"/>
              </a:ext>
            </a:extLst>
          </p:cNvPr>
          <p:cNvCxnSpPr>
            <a:cxnSpLocks/>
          </p:cNvCxnSpPr>
          <p:nvPr/>
        </p:nvCxnSpPr>
        <p:spPr>
          <a:xfrm>
            <a:off x="3693836" y="2991777"/>
            <a:ext cx="0" cy="66677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a16="http://schemas.microsoft.com/office/drawing/2014/main" id="{30C7FD72-DFF2-4DAD-A466-933D57EE6597}"/>
              </a:ext>
            </a:extLst>
          </p:cNvPr>
          <p:cNvCxnSpPr>
            <a:cxnSpLocks/>
            <a:stCxn id="9" idx="2"/>
            <a:endCxn id="20" idx="3"/>
          </p:cNvCxnSpPr>
          <p:nvPr/>
        </p:nvCxnSpPr>
        <p:spPr>
          <a:xfrm rot="5400000">
            <a:off x="4211017" y="3981496"/>
            <a:ext cx="851329" cy="124718"/>
          </a:xfrm>
          <a:prstGeom prst="bentConnector2">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25DE80B0-1FFA-4638-8C52-81753F344F3D}"/>
              </a:ext>
            </a:extLst>
          </p:cNvPr>
          <p:cNvCxnSpPr>
            <a:cxnSpLocks/>
          </p:cNvCxnSpPr>
          <p:nvPr/>
        </p:nvCxnSpPr>
        <p:spPr>
          <a:xfrm>
            <a:off x="2407303" y="2991777"/>
            <a:ext cx="0" cy="66677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文字方塊 25">
            <a:extLst>
              <a:ext uri="{FF2B5EF4-FFF2-40B4-BE49-F238E27FC236}">
                <a16:creationId xmlns:a16="http://schemas.microsoft.com/office/drawing/2014/main" id="{C89F0578-2262-41FE-A159-84D444AD9C4C}"/>
              </a:ext>
            </a:extLst>
          </p:cNvPr>
          <p:cNvSpPr txBox="1"/>
          <p:nvPr/>
        </p:nvSpPr>
        <p:spPr>
          <a:xfrm>
            <a:off x="2013687" y="4294219"/>
            <a:ext cx="1065509"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F19D19">
                    <a:lumMod val="75000"/>
                  </a:srgb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LAN</a:t>
            </a:r>
            <a:endParaRPr kumimoji="0" lang="zh-TW" altLang="en-US" sz="1400" b="0" i="0" u="none" strike="noStrike" kern="0" cap="none" spc="0" normalizeH="0" baseline="0" noProof="0">
              <a:ln>
                <a:noFill/>
              </a:ln>
              <a:solidFill>
                <a:srgbClr val="F19D19">
                  <a:lumMod val="75000"/>
                </a:srgb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7" name="文字方塊 26">
            <a:extLst>
              <a:ext uri="{FF2B5EF4-FFF2-40B4-BE49-F238E27FC236}">
                <a16:creationId xmlns:a16="http://schemas.microsoft.com/office/drawing/2014/main" id="{C7363BF6-E871-4515-A39E-64696B537092}"/>
              </a:ext>
            </a:extLst>
          </p:cNvPr>
          <p:cNvSpPr txBox="1"/>
          <p:nvPr/>
        </p:nvSpPr>
        <p:spPr>
          <a:xfrm>
            <a:off x="2013687" y="5084838"/>
            <a:ext cx="1065509"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F19D19">
                    <a:lumMod val="75000"/>
                  </a:srgb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WAN</a:t>
            </a:r>
            <a:endParaRPr kumimoji="0" lang="zh-TW" altLang="en-US" sz="1400" b="0" i="0" u="none" strike="noStrike" kern="0" cap="none" spc="0" normalizeH="0" baseline="0" noProof="0">
              <a:ln>
                <a:noFill/>
              </a:ln>
              <a:solidFill>
                <a:srgbClr val="F19D19">
                  <a:lumMod val="75000"/>
                </a:srgb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8" name="文字方塊 27">
            <a:extLst>
              <a:ext uri="{FF2B5EF4-FFF2-40B4-BE49-F238E27FC236}">
                <a16:creationId xmlns:a16="http://schemas.microsoft.com/office/drawing/2014/main" id="{A2E5D338-F47E-4AC8-BA9C-E06301213A61}"/>
              </a:ext>
            </a:extLst>
          </p:cNvPr>
          <p:cNvSpPr txBox="1"/>
          <p:nvPr/>
        </p:nvSpPr>
        <p:spPr>
          <a:xfrm>
            <a:off x="499402" y="4171437"/>
            <a:ext cx="1462558" cy="276999"/>
          </a:xfrm>
          <a:prstGeom prst="rect">
            <a:avLst/>
          </a:prstGeom>
          <a:noFill/>
        </p:spPr>
        <p:txBody>
          <a:bodyPr wrap="square" rtlCol="0">
            <a:spAutoFit/>
          </a:bodyPr>
          <a:lstStyle/>
          <a:p>
            <a:pPr lvl="0" defTabSz="1219170">
              <a:buClr>
                <a:srgbClr val="000000"/>
              </a:buClr>
              <a:defRPr/>
            </a:pPr>
            <a:r>
              <a:rPr lang="en-US" altLang="zh-TW" sz="12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USW-Pro-24-POE</a:t>
            </a:r>
            <a:endParaRPr kumimoji="0" lang="zh-TW" altLang="en-US"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9" name="文字方塊 28">
            <a:extLst>
              <a:ext uri="{FF2B5EF4-FFF2-40B4-BE49-F238E27FC236}">
                <a16:creationId xmlns:a16="http://schemas.microsoft.com/office/drawing/2014/main" id="{EA715D7D-6E86-4732-8216-5CE50C4ABFA4}"/>
              </a:ext>
            </a:extLst>
          </p:cNvPr>
          <p:cNvSpPr txBox="1"/>
          <p:nvPr/>
        </p:nvSpPr>
        <p:spPr>
          <a:xfrm>
            <a:off x="499402" y="5101751"/>
            <a:ext cx="1328675"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USG-PRO-4</a:t>
            </a:r>
            <a:endParaRPr kumimoji="0" lang="zh-TW" altLang="en-US"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0" name="文字方塊 29">
            <a:extLst>
              <a:ext uri="{FF2B5EF4-FFF2-40B4-BE49-F238E27FC236}">
                <a16:creationId xmlns:a16="http://schemas.microsoft.com/office/drawing/2014/main" id="{4036A7A7-EDD2-4CE0-946C-1D72876CE867}"/>
              </a:ext>
            </a:extLst>
          </p:cNvPr>
          <p:cNvSpPr txBox="1"/>
          <p:nvPr/>
        </p:nvSpPr>
        <p:spPr>
          <a:xfrm>
            <a:off x="895373" y="5564551"/>
            <a:ext cx="849473"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Hybrid</a:t>
            </a:r>
            <a:r>
              <a:rPr kumimoji="0" lang="zh-TW" altLang="en-US"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Cloud</a:t>
            </a:r>
            <a:endParaRPr kumimoji="0" lang="zh-TW" altLang="en-US"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1" name="文字方塊 30">
            <a:extLst>
              <a:ext uri="{FF2B5EF4-FFF2-40B4-BE49-F238E27FC236}">
                <a16:creationId xmlns:a16="http://schemas.microsoft.com/office/drawing/2014/main" id="{5D797D3F-C1CA-403E-B34A-3606A1E331F9}"/>
              </a:ext>
            </a:extLst>
          </p:cNvPr>
          <p:cNvSpPr txBox="1"/>
          <p:nvPr/>
        </p:nvSpPr>
        <p:spPr>
          <a:xfrm>
            <a:off x="4350676" y="5337958"/>
            <a:ext cx="929174" cy="7757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Remote</a:t>
            </a:r>
            <a:r>
              <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Access</a:t>
            </a:r>
            <a:r>
              <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to</a:t>
            </a:r>
            <a:r>
              <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b="0" i="0" u="none" strike="noStrike" kern="0" cap="none" spc="0" normalizeH="0" baseline="0" noProof="0" err="1">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UniFi</a:t>
            </a:r>
            <a:r>
              <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Controller</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32" name="圖片 31">
            <a:extLst>
              <a:ext uri="{FF2B5EF4-FFF2-40B4-BE49-F238E27FC236}">
                <a16:creationId xmlns:a16="http://schemas.microsoft.com/office/drawing/2014/main" id="{C32980E1-5929-4827-A474-B86267654F42}"/>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525131" y="3402139"/>
            <a:ext cx="3652460" cy="2283193"/>
          </a:xfrm>
          <a:prstGeom prst="rect">
            <a:avLst/>
          </a:prstGeom>
          <a:effectLst>
            <a:outerShdw blurRad="50800" dist="38100" dir="5400000" algn="t" rotWithShape="0">
              <a:prstClr val="black">
                <a:alpha val="40000"/>
              </a:prstClr>
            </a:outerShdw>
          </a:effectLst>
        </p:spPr>
      </p:pic>
      <p:grpSp>
        <p:nvGrpSpPr>
          <p:cNvPr id="33" name="群組 32">
            <a:extLst>
              <a:ext uri="{FF2B5EF4-FFF2-40B4-BE49-F238E27FC236}">
                <a16:creationId xmlns:a16="http://schemas.microsoft.com/office/drawing/2014/main" id="{EE15D16A-AFD6-4A65-ACC8-366C3A6DDD67}"/>
              </a:ext>
            </a:extLst>
          </p:cNvPr>
          <p:cNvGrpSpPr/>
          <p:nvPr/>
        </p:nvGrpSpPr>
        <p:grpSpPr>
          <a:xfrm>
            <a:off x="5889648" y="2999015"/>
            <a:ext cx="2268510" cy="1066494"/>
            <a:chOff x="6562256" y="2590158"/>
            <a:chExt cx="2724450" cy="1280850"/>
          </a:xfrm>
        </p:grpSpPr>
        <p:pic>
          <p:nvPicPr>
            <p:cNvPr id="34" name="圖片 33" descr="一張含有 座位 的圖片&#10;&#10;自動產生的描述">
              <a:extLst>
                <a:ext uri="{FF2B5EF4-FFF2-40B4-BE49-F238E27FC236}">
                  <a16:creationId xmlns:a16="http://schemas.microsoft.com/office/drawing/2014/main" id="{85855492-BDED-4153-BEF3-B8643C4DC68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62256" y="2869715"/>
              <a:ext cx="756359" cy="756360"/>
            </a:xfrm>
            <a:prstGeom prst="rect">
              <a:avLst/>
            </a:prstGeom>
            <a:effectLst>
              <a:outerShdw blurRad="50800" dist="38100" algn="l" rotWithShape="0">
                <a:prstClr val="black">
                  <a:alpha val="40000"/>
                </a:prstClr>
              </a:outerShdw>
            </a:effectLst>
          </p:spPr>
        </p:pic>
        <p:pic>
          <p:nvPicPr>
            <p:cNvPr id="35" name="圖片 34" descr="一張含有 物件 的圖片&#10;&#10;自動產生的描述">
              <a:extLst>
                <a:ext uri="{FF2B5EF4-FFF2-40B4-BE49-F238E27FC236}">
                  <a16:creationId xmlns:a16="http://schemas.microsoft.com/office/drawing/2014/main" id="{03A0DB0E-1D82-4C23-A541-B0616D3AADA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425905" y="2590158"/>
              <a:ext cx="1860801" cy="1280850"/>
            </a:xfrm>
            <a:prstGeom prst="rect">
              <a:avLst/>
            </a:prstGeom>
            <a:effectLst>
              <a:glow rad="101600">
                <a:schemeClr val="bg1">
                  <a:alpha val="60000"/>
                </a:schemeClr>
              </a:glow>
            </a:effectLst>
          </p:spPr>
        </p:pic>
      </p:grpSp>
      <p:pic>
        <p:nvPicPr>
          <p:cNvPr id="36" name="圖片 35" descr="一張含有 電子用品 的圖片&#10;&#10;自動產生的描述">
            <a:extLst>
              <a:ext uri="{FF2B5EF4-FFF2-40B4-BE49-F238E27FC236}">
                <a16:creationId xmlns:a16="http://schemas.microsoft.com/office/drawing/2014/main" id="{D1BD5E57-E52D-4F55-8D76-AE84211EFDD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56848" y="1934606"/>
            <a:ext cx="996263" cy="996263"/>
          </a:xfrm>
          <a:prstGeom prst="rect">
            <a:avLst/>
          </a:prstGeom>
          <a:effectLst>
            <a:outerShdw blurRad="50800" dist="38100" dir="5400000" algn="t" rotWithShape="0">
              <a:prstClr val="black">
                <a:alpha val="40000"/>
              </a:prstClr>
            </a:outerShdw>
          </a:effectLst>
        </p:spPr>
      </p:pic>
      <p:pic>
        <p:nvPicPr>
          <p:cNvPr id="37" name="圖片 36" descr="一張含有 坐, 室內 的圖片&#10;&#10;自動產生的描述">
            <a:extLst>
              <a:ext uri="{FF2B5EF4-FFF2-40B4-BE49-F238E27FC236}">
                <a16:creationId xmlns:a16="http://schemas.microsoft.com/office/drawing/2014/main" id="{C8EB030E-0086-4E61-9C3E-E9E76ADCF85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478151" y="1841001"/>
            <a:ext cx="332016" cy="1329555"/>
          </a:xfrm>
          <a:prstGeom prst="rect">
            <a:avLst/>
          </a:prstGeom>
          <a:effectLst>
            <a:outerShdw blurRad="50800" dist="38100" dir="5400000" algn="t" rotWithShape="0">
              <a:prstClr val="black">
                <a:alpha val="40000"/>
              </a:prstClr>
            </a:outerShdw>
          </a:effectLst>
        </p:spPr>
      </p:pic>
      <p:pic>
        <p:nvPicPr>
          <p:cNvPr id="38" name="圖片 37" descr="一張含有 電子用品 的圖片&#10;&#10;自動產生的描述">
            <a:extLst>
              <a:ext uri="{FF2B5EF4-FFF2-40B4-BE49-F238E27FC236}">
                <a16:creationId xmlns:a16="http://schemas.microsoft.com/office/drawing/2014/main" id="{91DFE440-5FC9-4B34-B6CC-5812655AC6E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875902" y="1926173"/>
            <a:ext cx="996263" cy="996263"/>
          </a:xfrm>
          <a:prstGeom prst="rect">
            <a:avLst/>
          </a:prstGeom>
          <a:effectLst>
            <a:outerShdw blurRad="50800" dist="38100" dir="5400000" algn="t" rotWithShape="0">
              <a:prstClr val="black">
                <a:alpha val="40000"/>
              </a:prstClr>
            </a:outerShdw>
          </a:effectLst>
        </p:spPr>
      </p:pic>
      <p:cxnSp>
        <p:nvCxnSpPr>
          <p:cNvPr id="39" name="直線接點 38">
            <a:extLst>
              <a:ext uri="{FF2B5EF4-FFF2-40B4-BE49-F238E27FC236}">
                <a16:creationId xmlns:a16="http://schemas.microsoft.com/office/drawing/2014/main" id="{C83AFD85-F25F-4F23-82A0-6E3A7ED0852F}"/>
              </a:ext>
            </a:extLst>
          </p:cNvPr>
          <p:cNvCxnSpPr>
            <a:cxnSpLocks/>
          </p:cNvCxnSpPr>
          <p:nvPr/>
        </p:nvCxnSpPr>
        <p:spPr>
          <a:xfrm>
            <a:off x="7375130" y="2800069"/>
            <a:ext cx="0" cy="320358"/>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0" name="文字方塊 39">
            <a:extLst>
              <a:ext uri="{FF2B5EF4-FFF2-40B4-BE49-F238E27FC236}">
                <a16:creationId xmlns:a16="http://schemas.microsoft.com/office/drawing/2014/main" id="{1063F780-73A9-4015-9420-A6A947A1DCDC}"/>
              </a:ext>
            </a:extLst>
          </p:cNvPr>
          <p:cNvSpPr txBox="1"/>
          <p:nvPr/>
        </p:nvSpPr>
        <p:spPr>
          <a:xfrm>
            <a:off x="5309937" y="1078835"/>
            <a:ext cx="6448925" cy="561473"/>
          </a:xfrm>
          <a:prstGeom prst="rect">
            <a:avLst/>
          </a:prstGeom>
          <a:solidFill>
            <a:srgbClr val="00FFFF"/>
          </a:solidFill>
          <a:ln>
            <a:solidFill>
              <a:schemeClr val="tx1">
                <a:lumMod val="95000"/>
                <a:lumOff val="5000"/>
              </a:schemeClr>
            </a:solidFill>
          </a:ln>
        </p:spPr>
        <p:txBody>
          <a:bodyPr vert="horz" lIns="91440" tIns="45720" rIns="91440" bIns="45720" rtlCol="0" anchor="ctr">
            <a:normAutofit/>
          </a:bodyPr>
          <a:lstStyle>
            <a:defPPr>
              <a:defRPr lang="en-US"/>
            </a:defPPr>
            <a:lvl1pPr algn="ctr">
              <a:spcBef>
                <a:spcPct val="0"/>
              </a:spcBef>
              <a:buClr>
                <a:srgbClr val="000000"/>
              </a:buClr>
              <a:defRPr sz="2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a:lstStyle>
          <a:p>
            <a:pPr lvl="0" defTabSz="457200">
              <a:defRPr/>
            </a:pPr>
            <a:r>
              <a:rPr lang="en-US" altLang="zh-TW">
                <a:solidFill>
                  <a:schemeClr val="tx1"/>
                </a:solidFill>
                <a:effectLst/>
                <a:sym typeface="Arial"/>
              </a:rPr>
              <a:t>Guardian</a:t>
            </a:r>
            <a:r>
              <a:rPr lang="zh-TW" altLang="en-US">
                <a:solidFill>
                  <a:schemeClr val="tx1"/>
                </a:solidFill>
                <a:effectLst/>
                <a:sym typeface="Arial"/>
              </a:rPr>
              <a:t> </a:t>
            </a:r>
            <a:r>
              <a:rPr lang="en-US" altLang="zh-TW">
                <a:solidFill>
                  <a:schemeClr val="tx1"/>
                </a:solidFill>
                <a:effectLst/>
                <a:sym typeface="Arial"/>
              </a:rPr>
              <a:t>solution</a:t>
            </a:r>
            <a:endParaRPr lang="zh-TW" altLang="en-US">
              <a:solidFill>
                <a:schemeClr val="tx1"/>
              </a:solidFill>
              <a:effectLst/>
              <a:sym typeface="Arial"/>
            </a:endParaRPr>
          </a:p>
        </p:txBody>
      </p:sp>
      <p:pic>
        <p:nvPicPr>
          <p:cNvPr id="43" name="圖片 42" descr="一張含有 電子用品 的圖片&#10;&#10;自動產生的描述">
            <a:extLst>
              <a:ext uri="{FF2B5EF4-FFF2-40B4-BE49-F238E27FC236}">
                <a16:creationId xmlns:a16="http://schemas.microsoft.com/office/drawing/2014/main" id="{F4A73C77-BCFD-4095-A6BB-21F2AEE666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09960" y="5348030"/>
            <a:ext cx="1477848" cy="1433364"/>
          </a:xfrm>
          <a:prstGeom prst="rect">
            <a:avLst/>
          </a:prstGeom>
          <a:effectLst>
            <a:outerShdw blurRad="50800" dist="38100" dir="5400000" algn="t" rotWithShape="0">
              <a:prstClr val="black">
                <a:alpha val="40000"/>
              </a:prstClr>
            </a:outerShdw>
          </a:effectLst>
        </p:spPr>
      </p:pic>
      <p:cxnSp>
        <p:nvCxnSpPr>
          <p:cNvPr id="44" name="直線接點 43">
            <a:extLst>
              <a:ext uri="{FF2B5EF4-FFF2-40B4-BE49-F238E27FC236}">
                <a16:creationId xmlns:a16="http://schemas.microsoft.com/office/drawing/2014/main" id="{2660AE3E-7E59-40DC-9557-398D2F43FCEB}"/>
              </a:ext>
            </a:extLst>
          </p:cNvPr>
          <p:cNvCxnSpPr>
            <a:cxnSpLocks/>
          </p:cNvCxnSpPr>
          <p:nvPr/>
        </p:nvCxnSpPr>
        <p:spPr>
          <a:xfrm>
            <a:off x="6433075" y="5952381"/>
            <a:ext cx="289717"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5" name="文字方塊 44">
            <a:extLst>
              <a:ext uri="{FF2B5EF4-FFF2-40B4-BE49-F238E27FC236}">
                <a16:creationId xmlns:a16="http://schemas.microsoft.com/office/drawing/2014/main" id="{3C54A9D9-F7B4-43F6-B133-22207C6DFB63}"/>
              </a:ext>
            </a:extLst>
          </p:cNvPr>
          <p:cNvSpPr txBox="1"/>
          <p:nvPr/>
        </p:nvSpPr>
        <p:spPr>
          <a:xfrm>
            <a:off x="8158822" y="5459315"/>
            <a:ext cx="1095922" cy="769441"/>
          </a:xfrm>
          <a:prstGeom prst="rect">
            <a:avLst/>
          </a:prstGeom>
          <a:noFill/>
        </p:spPr>
        <p:txBody>
          <a:bodyPr wrap="square" rtlCol="0">
            <a:spAutoFit/>
          </a:bodyPr>
          <a:lstStyle/>
          <a:p>
            <a:pPr defTabSz="1219170">
              <a:buClr>
                <a:srgbClr val="000000"/>
              </a:buClr>
              <a:defRPr/>
            </a:pPr>
            <a:r>
              <a:rPr lang="en-US" altLang="zh-TW" sz="11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Remote</a:t>
            </a:r>
            <a:r>
              <a:rPr lang="zh-TW" altLang="en-US" sz="11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11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Access</a:t>
            </a:r>
            <a:r>
              <a:rPr lang="zh-TW" altLang="en-US" sz="11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11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to</a:t>
            </a:r>
            <a:r>
              <a:rPr lang="zh-TW" altLang="en-US" sz="11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1100" kern="0" err="1">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UniFi</a:t>
            </a:r>
            <a:r>
              <a:rPr lang="zh-TW" altLang="en-US" sz="11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11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Controller</a:t>
            </a:r>
            <a:endParaRPr lang="zh-TW" altLang="en-US" sz="11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endParaRPr>
          </a:p>
        </p:txBody>
      </p:sp>
      <p:cxnSp>
        <p:nvCxnSpPr>
          <p:cNvPr id="46" name="直線接點 45">
            <a:extLst>
              <a:ext uri="{FF2B5EF4-FFF2-40B4-BE49-F238E27FC236}">
                <a16:creationId xmlns:a16="http://schemas.microsoft.com/office/drawing/2014/main" id="{E2A4685A-7372-404C-89B7-6C52E1137D9B}"/>
              </a:ext>
            </a:extLst>
          </p:cNvPr>
          <p:cNvCxnSpPr>
            <a:cxnSpLocks/>
          </p:cNvCxnSpPr>
          <p:nvPr/>
        </p:nvCxnSpPr>
        <p:spPr>
          <a:xfrm flipV="1">
            <a:off x="5961165" y="5348030"/>
            <a:ext cx="0" cy="253843"/>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4775C08B-C8C0-42BF-9921-40B6253EBDD9}"/>
              </a:ext>
            </a:extLst>
          </p:cNvPr>
          <p:cNvSpPr txBox="1"/>
          <p:nvPr/>
        </p:nvSpPr>
        <p:spPr>
          <a:xfrm>
            <a:off x="5556484" y="4852812"/>
            <a:ext cx="3601944"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Guardian Smart PoE Switch</a:t>
            </a:r>
            <a:endParaRPr kumimoji="0" lang="zh-TW" altLang="en-US"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8" name="文字方塊 47">
            <a:extLst>
              <a:ext uri="{FF2B5EF4-FFF2-40B4-BE49-F238E27FC236}">
                <a16:creationId xmlns:a16="http://schemas.microsoft.com/office/drawing/2014/main" id="{E95248A3-18CB-4E5C-91E7-BA48E8C0B446}"/>
              </a:ext>
            </a:extLst>
          </p:cNvPr>
          <p:cNvSpPr txBox="1"/>
          <p:nvPr/>
        </p:nvSpPr>
        <p:spPr>
          <a:xfrm>
            <a:off x="5530057" y="3915413"/>
            <a:ext cx="1365387" cy="261610"/>
          </a:xfrm>
          <a:prstGeom prst="rect">
            <a:avLst/>
          </a:prstGeom>
          <a:noFill/>
        </p:spPr>
        <p:txBody>
          <a:bodyPr wrap="square" rtlCol="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err="1">
                <a:ln>
                  <a:noFill/>
                </a:ln>
                <a:solidFill>
                  <a:prstClr val="black"/>
                </a:solidFill>
                <a:effectLst/>
                <a:uLnTx/>
                <a:uFillTx/>
                <a:latin typeface="Arial" panose="020B0604020202020204" pitchFamily="34" charset="0"/>
                <a:ea typeface="微軟正黑體"/>
                <a:cs typeface="Arial" panose="020B0604020202020204" pitchFamily="34" charset="0"/>
                <a:sym typeface="Arial"/>
              </a:rPr>
              <a:t>myQNAPcloud</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a:cs typeface="Arial" panose="020B0604020202020204" pitchFamily="34" charset="0"/>
              <a:sym typeface="Arial"/>
            </a:endParaRPr>
          </a:p>
        </p:txBody>
      </p:sp>
      <p:sp>
        <p:nvSpPr>
          <p:cNvPr id="49" name="文字方塊 48">
            <a:extLst>
              <a:ext uri="{FF2B5EF4-FFF2-40B4-BE49-F238E27FC236}">
                <a16:creationId xmlns:a16="http://schemas.microsoft.com/office/drawing/2014/main" id="{2A6F360F-80A2-4D72-840E-A5942102F87A}"/>
              </a:ext>
            </a:extLst>
          </p:cNvPr>
          <p:cNvSpPr txBox="1"/>
          <p:nvPr/>
        </p:nvSpPr>
        <p:spPr>
          <a:xfrm>
            <a:off x="6924139" y="3830775"/>
            <a:ext cx="961976" cy="43088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err="1">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UniFi</a:t>
            </a:r>
            <a:endPar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Controller</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50" name="文字方塊 49">
            <a:extLst>
              <a:ext uri="{FF2B5EF4-FFF2-40B4-BE49-F238E27FC236}">
                <a16:creationId xmlns:a16="http://schemas.microsoft.com/office/drawing/2014/main" id="{8A4C1086-2206-4867-94CD-151FC716072B}"/>
              </a:ext>
            </a:extLst>
          </p:cNvPr>
          <p:cNvSpPr txBox="1"/>
          <p:nvPr/>
        </p:nvSpPr>
        <p:spPr>
          <a:xfrm>
            <a:off x="7834310" y="3830775"/>
            <a:ext cx="1360279" cy="430887"/>
          </a:xfrm>
          <a:prstGeom prst="rect">
            <a:avLst/>
          </a:prstGeom>
          <a:noFill/>
        </p:spPr>
        <p:txBody>
          <a:bodyPr wrap="square" rtlCol="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dirty="0" err="1">
                <a:ln>
                  <a:noFill/>
                </a:ln>
                <a:solidFill>
                  <a:prstClr val="black"/>
                </a:solidFill>
                <a:effectLst/>
                <a:uLnTx/>
                <a:uFillTx/>
                <a:latin typeface="Arial" panose="020B0604020202020204" pitchFamily="34" charset="0"/>
                <a:ea typeface="微軟正黑體"/>
                <a:cs typeface="Arial" panose="020B0604020202020204" pitchFamily="34" charset="0"/>
                <a:sym typeface="Arial"/>
              </a:rPr>
              <a:t>pfSense</a:t>
            </a:r>
            <a:endParaRPr kumimoji="0" lang="en-US" altLang="zh-TW" sz="11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dirty="0">
                <a:ln>
                  <a:noFill/>
                </a:ln>
                <a:solidFill>
                  <a:prstClr val="black"/>
                </a:solidFill>
                <a:effectLst/>
                <a:uLnTx/>
                <a:uFillTx/>
                <a:latin typeface="Arial" panose="020B0604020202020204" pitchFamily="34" charset="0"/>
                <a:ea typeface="微軟正黑體"/>
                <a:cs typeface="Arial" panose="020B0604020202020204" pitchFamily="34" charset="0"/>
                <a:sym typeface="Arial"/>
              </a:rPr>
              <a:t>(DHCP</a:t>
            </a:r>
            <a:r>
              <a:rPr kumimoji="0" lang="zh-TW" altLang="en-US" sz="1100" b="0" i="0" u="none" strike="noStrike" kern="0" cap="none" spc="0" normalizeH="0" baseline="0" noProof="0" dirty="0">
                <a:ln>
                  <a:noFill/>
                </a:ln>
                <a:solidFill>
                  <a:prstClr val="black"/>
                </a:solidFill>
                <a:effectLst/>
                <a:uLnTx/>
                <a:uFillTx/>
                <a:latin typeface="Arial" panose="020B0604020202020204" pitchFamily="34" charset="0"/>
                <a:ea typeface="微軟正黑體"/>
                <a:cs typeface="Arial" panose="020B0604020202020204" pitchFamily="34" charset="0"/>
                <a:sym typeface="Arial"/>
              </a:rPr>
              <a:t> </a:t>
            </a:r>
            <a:r>
              <a:rPr kumimoji="0" lang="en-US" altLang="zh-TW" sz="1100" b="0" i="0" u="none" strike="noStrike" kern="0" cap="none" spc="0" normalizeH="0" baseline="0" noProof="0" dirty="0">
                <a:ln>
                  <a:noFill/>
                </a:ln>
                <a:solidFill>
                  <a:prstClr val="black"/>
                </a:solidFill>
                <a:effectLst/>
                <a:uLnTx/>
                <a:uFillTx/>
                <a:latin typeface="Arial" panose="020B0604020202020204" pitchFamily="34" charset="0"/>
                <a:ea typeface="微軟正黑體"/>
                <a:cs typeface="Arial" panose="020B0604020202020204" pitchFamily="34" charset="0"/>
                <a:sym typeface="Arial"/>
              </a:rPr>
              <a:t>Server)</a:t>
            </a:r>
            <a:endParaRPr kumimoji="0" lang="zh-TW" altLang="en-US" sz="1100" b="0" i="0" u="none" strike="noStrike" kern="0" cap="none" spc="0" normalizeH="0" baseline="0" noProof="0" dirty="0">
              <a:ln>
                <a:noFill/>
              </a:ln>
              <a:solidFill>
                <a:prstClr val="black"/>
              </a:solidFill>
              <a:effectLst/>
              <a:uLnTx/>
              <a:uFillTx/>
              <a:latin typeface="Arial" panose="020B0604020202020204" pitchFamily="34" charset="0"/>
              <a:ea typeface="微軟正黑體"/>
              <a:cs typeface="Arial" panose="020B0604020202020204" pitchFamily="34" charset="0"/>
              <a:sym typeface="Arial"/>
            </a:endParaRPr>
          </a:p>
        </p:txBody>
      </p:sp>
      <p:sp>
        <p:nvSpPr>
          <p:cNvPr id="51" name="文字方塊 50">
            <a:extLst>
              <a:ext uri="{FF2B5EF4-FFF2-40B4-BE49-F238E27FC236}">
                <a16:creationId xmlns:a16="http://schemas.microsoft.com/office/drawing/2014/main" id="{32505DE2-C5C8-4587-BA9A-D00F2EDAC914}"/>
              </a:ext>
            </a:extLst>
          </p:cNvPr>
          <p:cNvSpPr txBox="1"/>
          <p:nvPr/>
        </p:nvSpPr>
        <p:spPr>
          <a:xfrm>
            <a:off x="5373794" y="1682030"/>
            <a:ext cx="1594048"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UAP-AC-PRO</a:t>
            </a:r>
            <a:r>
              <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p>
        </p:txBody>
      </p:sp>
      <p:sp>
        <p:nvSpPr>
          <p:cNvPr id="52" name="文字方塊 51">
            <a:extLst>
              <a:ext uri="{FF2B5EF4-FFF2-40B4-BE49-F238E27FC236}">
                <a16:creationId xmlns:a16="http://schemas.microsoft.com/office/drawing/2014/main" id="{AB6CA463-C058-4868-98D4-CEB446612D9C}"/>
              </a:ext>
            </a:extLst>
          </p:cNvPr>
          <p:cNvSpPr txBox="1"/>
          <p:nvPr/>
        </p:nvSpPr>
        <p:spPr>
          <a:xfrm>
            <a:off x="6715453" y="1682030"/>
            <a:ext cx="1342770"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UAP-XG</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53" name="文字方塊 52">
            <a:extLst>
              <a:ext uri="{FF2B5EF4-FFF2-40B4-BE49-F238E27FC236}">
                <a16:creationId xmlns:a16="http://schemas.microsoft.com/office/drawing/2014/main" id="{510241E0-2C84-4D4B-B1AB-F19AA1DA22D0}"/>
              </a:ext>
            </a:extLst>
          </p:cNvPr>
          <p:cNvSpPr txBox="1"/>
          <p:nvPr/>
        </p:nvSpPr>
        <p:spPr>
          <a:xfrm>
            <a:off x="8092919" y="1682030"/>
            <a:ext cx="1065509"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UAP-AC-M</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cxnSp>
        <p:nvCxnSpPr>
          <p:cNvPr id="54" name="直線接點 53">
            <a:extLst>
              <a:ext uri="{FF2B5EF4-FFF2-40B4-BE49-F238E27FC236}">
                <a16:creationId xmlns:a16="http://schemas.microsoft.com/office/drawing/2014/main" id="{FFF49CDD-B05F-4052-A24B-3062C3F58F82}"/>
              </a:ext>
            </a:extLst>
          </p:cNvPr>
          <p:cNvCxnSpPr>
            <a:cxnSpLocks/>
          </p:cNvCxnSpPr>
          <p:nvPr/>
        </p:nvCxnSpPr>
        <p:spPr>
          <a:xfrm>
            <a:off x="6119536" y="2800069"/>
            <a:ext cx="0" cy="320358"/>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5" name="接點: 肘形 54">
            <a:extLst>
              <a:ext uri="{FF2B5EF4-FFF2-40B4-BE49-F238E27FC236}">
                <a16:creationId xmlns:a16="http://schemas.microsoft.com/office/drawing/2014/main" id="{7CC847E0-AE11-462A-AF06-1369316CCCEC}"/>
              </a:ext>
            </a:extLst>
          </p:cNvPr>
          <p:cNvCxnSpPr>
            <a:cxnSpLocks/>
            <a:stCxn id="37" idx="1"/>
          </p:cNvCxnSpPr>
          <p:nvPr/>
        </p:nvCxnSpPr>
        <p:spPr>
          <a:xfrm rot="10800000" flipV="1">
            <a:off x="8217417" y="2505778"/>
            <a:ext cx="260735" cy="634989"/>
          </a:xfrm>
          <a:prstGeom prst="bentConnector2">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6" name="Picture 6" descr="Image result for Pfsense icon">
            <a:extLst>
              <a:ext uri="{FF2B5EF4-FFF2-40B4-BE49-F238E27FC236}">
                <a16:creationId xmlns:a16="http://schemas.microsoft.com/office/drawing/2014/main" id="{43A40715-C4A1-4B99-AB58-5368C4AC9495}"/>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7960116" y="3412958"/>
            <a:ext cx="1133431" cy="307371"/>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群組 90">
            <a:extLst>
              <a:ext uri="{FF2B5EF4-FFF2-40B4-BE49-F238E27FC236}">
                <a16:creationId xmlns:a16="http://schemas.microsoft.com/office/drawing/2014/main" id="{980A5915-0BE2-48E1-9DFF-CA349594AB08}"/>
              </a:ext>
            </a:extLst>
          </p:cNvPr>
          <p:cNvGrpSpPr/>
          <p:nvPr/>
        </p:nvGrpSpPr>
        <p:grpSpPr>
          <a:xfrm>
            <a:off x="9398345" y="1792274"/>
            <a:ext cx="2563657" cy="3537737"/>
            <a:chOff x="6104912" y="412405"/>
            <a:chExt cx="5339575" cy="5530242"/>
          </a:xfrm>
        </p:grpSpPr>
        <p:sp>
          <p:nvSpPr>
            <p:cNvPr id="89" name="矩形: 剪去單一角落 88">
              <a:extLst>
                <a:ext uri="{FF2B5EF4-FFF2-40B4-BE49-F238E27FC236}">
                  <a16:creationId xmlns:a16="http://schemas.microsoft.com/office/drawing/2014/main" id="{A307DB1D-920A-4906-8B69-523733DB9847}"/>
                </a:ext>
              </a:extLst>
            </p:cNvPr>
            <p:cNvSpPr/>
            <p:nvPr/>
          </p:nvSpPr>
          <p:spPr>
            <a:xfrm flipH="1">
              <a:off x="6104912" y="412405"/>
              <a:ext cx="5339575" cy="5530242"/>
            </a:xfrm>
            <a:prstGeom prst="snip1Rect">
              <a:avLst>
                <a:gd name="adj" fmla="val 14662"/>
              </a:avLst>
            </a:prstGeom>
            <a:solidFill>
              <a:schemeClr val="tx1"/>
            </a:solidFill>
            <a:ln w="28575">
              <a:gradFill>
                <a:gsLst>
                  <a:gs pos="0">
                    <a:srgbClr val="CC66FF"/>
                  </a:gs>
                  <a:gs pos="100000">
                    <a:srgbClr val="CC66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矩形: 剪去對角角落 121">
              <a:extLst>
                <a:ext uri="{FF2B5EF4-FFF2-40B4-BE49-F238E27FC236}">
                  <a16:creationId xmlns:a16="http://schemas.microsoft.com/office/drawing/2014/main" id="{3B4FEFAB-BAF0-4C5A-8600-05A409FD7EDA}"/>
                </a:ext>
              </a:extLst>
            </p:cNvPr>
            <p:cNvSpPr/>
            <p:nvPr/>
          </p:nvSpPr>
          <p:spPr>
            <a:xfrm>
              <a:off x="6674414" y="548809"/>
              <a:ext cx="4639734" cy="180009"/>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7" name="文字方塊 86">
            <a:extLst>
              <a:ext uri="{FF2B5EF4-FFF2-40B4-BE49-F238E27FC236}">
                <a16:creationId xmlns:a16="http://schemas.microsoft.com/office/drawing/2014/main" id="{E39375B9-D0FE-414E-A1F1-3A28B5FAA36D}"/>
              </a:ext>
            </a:extLst>
          </p:cNvPr>
          <p:cNvSpPr txBox="1"/>
          <p:nvPr/>
        </p:nvSpPr>
        <p:spPr>
          <a:xfrm>
            <a:off x="352927" y="1078835"/>
            <a:ext cx="4844716" cy="561473"/>
          </a:xfrm>
          <a:prstGeom prst="rect">
            <a:avLst/>
          </a:prstGeom>
          <a:solidFill>
            <a:schemeClr val="bg1">
              <a:lumMod val="75000"/>
            </a:schemeClr>
          </a:solidFill>
          <a:ln>
            <a:solidFill>
              <a:schemeClr val="tx1">
                <a:lumMod val="95000"/>
                <a:lumOff val="5000"/>
              </a:schemeClr>
            </a:solidFill>
          </a:ln>
        </p:spPr>
        <p:txBody>
          <a:bodyPr vert="horz" lIns="91440" tIns="45720" rIns="91440" bIns="45720" rtlCol="0" anchor="ctr">
            <a:normAutofit/>
          </a:bodyPr>
          <a:lstStyle>
            <a:defPPr>
              <a:defRPr lang="en-US"/>
            </a:defPPr>
            <a:lvl1pPr algn="ctr">
              <a:spcBef>
                <a:spcPct val="0"/>
              </a:spcBef>
              <a:buClr>
                <a:srgbClr val="000000"/>
              </a:buClr>
              <a:defRPr sz="2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a:lstStyle>
          <a:p>
            <a:pPr defTabSz="457200">
              <a:defRPr/>
            </a:pPr>
            <a:r>
              <a:rPr lang="en-US" altLang="zh-TW">
                <a:solidFill>
                  <a:schemeClr val="tx1"/>
                </a:solidFill>
                <a:effectLst/>
                <a:sym typeface="Arial"/>
              </a:rPr>
              <a:t>Traditional Deployment </a:t>
            </a:r>
            <a:endParaRPr lang="zh-TW" altLang="en-US">
              <a:solidFill>
                <a:schemeClr val="tx1"/>
              </a:solidFill>
              <a:effectLst/>
              <a:sym typeface="Arial"/>
            </a:endParaRPr>
          </a:p>
        </p:txBody>
      </p:sp>
      <p:sp>
        <p:nvSpPr>
          <p:cNvPr id="88" name="文字方塊 87">
            <a:extLst>
              <a:ext uri="{FF2B5EF4-FFF2-40B4-BE49-F238E27FC236}">
                <a16:creationId xmlns:a16="http://schemas.microsoft.com/office/drawing/2014/main" id="{AB5C81C0-971E-49AB-AF03-8D2FB814956E}"/>
              </a:ext>
            </a:extLst>
          </p:cNvPr>
          <p:cNvSpPr txBox="1"/>
          <p:nvPr/>
        </p:nvSpPr>
        <p:spPr>
          <a:xfrm>
            <a:off x="9536581" y="2846187"/>
            <a:ext cx="2317507" cy="2308324"/>
          </a:xfrm>
          <a:prstGeom prst="rect">
            <a:avLst/>
          </a:prstGeom>
          <a:noFill/>
        </p:spPr>
        <p:txBody>
          <a:bodyPr wrap="square" rtlCol="0">
            <a:spAutoFit/>
          </a:bodyPr>
          <a:lstStyle/>
          <a:p>
            <a:pPr marL="273050" marR="0" lvl="0" indent="-2730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altLang="zh-TW" sz="1600" b="0"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One machine covers all features, saving a lot of space</a:t>
            </a:r>
          </a:p>
          <a:p>
            <a:pPr marL="273050" marR="0" lvl="0" indent="-2730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altLang="zh-TW" sz="1600" b="0"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273050" marR="0" lvl="0" indent="-2730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altLang="zh-TW" sz="1600" b="0"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Highly expandable capabilities to meet future growth needs</a:t>
            </a:r>
          </a:p>
          <a:p>
            <a:pPr marL="273050" marR="0" lvl="0" indent="-2730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altLang="zh-TW" sz="1600" b="0"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273050" marR="0" lvl="0" indent="-2730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altLang="zh-TW" sz="1600" b="0"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Integrated solution</a:t>
            </a:r>
            <a:endParaRPr kumimoji="0" lang="zh-TW" altLang="en-US" sz="1600" b="0"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92" name="文字方塊 91">
            <a:extLst>
              <a:ext uri="{FF2B5EF4-FFF2-40B4-BE49-F238E27FC236}">
                <a16:creationId xmlns:a16="http://schemas.microsoft.com/office/drawing/2014/main" id="{49C5FE33-8CDA-4225-B188-9C2901F8B22D}"/>
              </a:ext>
            </a:extLst>
          </p:cNvPr>
          <p:cNvSpPr txBox="1"/>
          <p:nvPr/>
        </p:nvSpPr>
        <p:spPr>
          <a:xfrm>
            <a:off x="9453225" y="2196871"/>
            <a:ext cx="2540436" cy="711644"/>
          </a:xfrm>
          <a:prstGeom prst="rect">
            <a:avLst/>
          </a:prstGeom>
          <a:noFill/>
        </p:spPr>
        <p:txBody>
          <a:bodyPr vert="horz" lIns="91440" tIns="45720" rIns="91440" bIns="45720" rtlCol="0" anchor="ctr">
            <a:normAutofit fontScale="70000" lnSpcReduction="20000"/>
          </a:bodyPr>
          <a:lstStyle>
            <a:defPPr>
              <a:defRPr lang="en-US"/>
            </a:defPPr>
            <a:lvl1pPr algn="ctr">
              <a:spcBef>
                <a:spcPct val="0"/>
              </a:spcBef>
              <a:buClr>
                <a:srgbClr val="000000"/>
              </a:buClr>
              <a:defRPr sz="2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a:lstStyle>
          <a:p>
            <a:pPr lvl="0" defTabSz="457200">
              <a:defRPr/>
            </a:pPr>
            <a:r>
              <a:rPr lang="en-US" altLang="zh-TW" sz="4400">
                <a:solidFill>
                  <a:srgbClr val="00FFFF"/>
                </a:solidFill>
                <a:effectLst/>
                <a:sym typeface="Arial"/>
              </a:rPr>
              <a:t>Advantages</a:t>
            </a:r>
            <a:endParaRPr lang="zh-TW" altLang="en-US" sz="4400">
              <a:solidFill>
                <a:srgbClr val="00FFFF"/>
              </a:solidFill>
              <a:effectLst/>
              <a:sym typeface="Arial"/>
            </a:endParaRPr>
          </a:p>
        </p:txBody>
      </p:sp>
      <p:pic>
        <p:nvPicPr>
          <p:cNvPr id="41" name="圖片 40" descr="一張含有 物件 的圖片&#10;&#10;自動產生的描述">
            <a:extLst>
              <a:ext uri="{FF2B5EF4-FFF2-40B4-BE49-F238E27FC236}">
                <a16:creationId xmlns:a16="http://schemas.microsoft.com/office/drawing/2014/main" id="{08D6B4D4-AE44-4EAD-A43D-62CFC557E77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442924" y="5591713"/>
            <a:ext cx="1158402" cy="719803"/>
          </a:xfrm>
          <a:prstGeom prst="rect">
            <a:avLst/>
          </a:prstGeom>
        </p:spPr>
      </p:pic>
      <p:sp>
        <p:nvSpPr>
          <p:cNvPr id="42" name="文字方塊 41">
            <a:extLst>
              <a:ext uri="{FF2B5EF4-FFF2-40B4-BE49-F238E27FC236}">
                <a16:creationId xmlns:a16="http://schemas.microsoft.com/office/drawing/2014/main" id="{57095F85-55EF-4E87-98EE-6A6314311FA3}"/>
              </a:ext>
            </a:extLst>
          </p:cNvPr>
          <p:cNvSpPr txBox="1"/>
          <p:nvPr/>
        </p:nvSpPr>
        <p:spPr>
          <a:xfrm>
            <a:off x="5443228" y="5894612"/>
            <a:ext cx="1058295"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Tree>
    <p:extLst>
      <p:ext uri="{BB962C8B-B14F-4D97-AF65-F5344CB8AC3E}">
        <p14:creationId xmlns:p14="http://schemas.microsoft.com/office/powerpoint/2010/main" val="3697651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剪去對角角落 24">
            <a:extLst>
              <a:ext uri="{FF2B5EF4-FFF2-40B4-BE49-F238E27FC236}">
                <a16:creationId xmlns:a16="http://schemas.microsoft.com/office/drawing/2014/main" id="{C2534ACB-8C6D-40D4-8578-E5870212BE08}"/>
              </a:ext>
            </a:extLst>
          </p:cNvPr>
          <p:cNvSpPr/>
          <p:nvPr/>
        </p:nvSpPr>
        <p:spPr>
          <a:xfrm flipH="1">
            <a:off x="680145" y="1548544"/>
            <a:ext cx="10803721" cy="5021180"/>
          </a:xfrm>
          <a:prstGeom prst="snip2DiagRect">
            <a:avLst>
              <a:gd name="adj1" fmla="val 0"/>
              <a:gd name="adj2" fmla="val 11355"/>
            </a:avLst>
          </a:prstGeom>
          <a:solidFill>
            <a:schemeClr val="bg1">
              <a:lumMod val="95000"/>
            </a:schemeClr>
          </a:solidFill>
          <a:ln w="63500">
            <a:gradFill>
              <a:gsLst>
                <a:gs pos="0">
                  <a:srgbClr val="CC66FF"/>
                </a:gs>
                <a:gs pos="100000">
                  <a:srgbClr val="CC66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2" name="群組 21">
            <a:extLst>
              <a:ext uri="{FF2B5EF4-FFF2-40B4-BE49-F238E27FC236}">
                <a16:creationId xmlns:a16="http://schemas.microsoft.com/office/drawing/2014/main" id="{0A88F67D-2EC8-4DE8-BA4E-45B0FAED63D1}"/>
              </a:ext>
            </a:extLst>
          </p:cNvPr>
          <p:cNvGrpSpPr/>
          <p:nvPr/>
        </p:nvGrpSpPr>
        <p:grpSpPr>
          <a:xfrm>
            <a:off x="687697" y="1548545"/>
            <a:ext cx="3194353" cy="1755770"/>
            <a:chOff x="6104910" y="412407"/>
            <a:chExt cx="6653186" cy="2744645"/>
          </a:xfrm>
        </p:grpSpPr>
        <p:sp>
          <p:nvSpPr>
            <p:cNvPr id="23" name="矩形: 剪去單一角落 22">
              <a:extLst>
                <a:ext uri="{FF2B5EF4-FFF2-40B4-BE49-F238E27FC236}">
                  <a16:creationId xmlns:a16="http://schemas.microsoft.com/office/drawing/2014/main" id="{2E4CE49F-7EA0-479B-9A6C-F71C3C303D8D}"/>
                </a:ext>
              </a:extLst>
            </p:cNvPr>
            <p:cNvSpPr/>
            <p:nvPr/>
          </p:nvSpPr>
          <p:spPr>
            <a:xfrm flipH="1">
              <a:off x="6104910" y="412407"/>
              <a:ext cx="6653186" cy="2744645"/>
            </a:xfrm>
            <a:prstGeom prst="snip1Rect">
              <a:avLst>
                <a:gd name="adj" fmla="val 33164"/>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剪去對角角落 121">
              <a:extLst>
                <a:ext uri="{FF2B5EF4-FFF2-40B4-BE49-F238E27FC236}">
                  <a16:creationId xmlns:a16="http://schemas.microsoft.com/office/drawing/2014/main" id="{17F3E173-77D9-48E9-BD20-8225BFDF2B8D}"/>
                </a:ext>
              </a:extLst>
            </p:cNvPr>
            <p:cNvSpPr/>
            <p:nvPr/>
          </p:nvSpPr>
          <p:spPr>
            <a:xfrm>
              <a:off x="7203572" y="548808"/>
              <a:ext cx="5318018" cy="182985"/>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a:extLst>
              <a:ext uri="{FF2B5EF4-FFF2-40B4-BE49-F238E27FC236}">
                <a16:creationId xmlns:a16="http://schemas.microsoft.com/office/drawing/2014/main" id="{7DC78C41-18A5-4C95-B7EB-657266A2C6DE}"/>
              </a:ext>
            </a:extLst>
          </p:cNvPr>
          <p:cNvSpPr>
            <a:spLocks noGrp="1"/>
          </p:cNvSpPr>
          <p:nvPr>
            <p:ph type="title"/>
          </p:nvPr>
        </p:nvSpPr>
        <p:spPr>
          <a:xfrm>
            <a:off x="0" y="0"/>
            <a:ext cx="12192000" cy="1253867"/>
          </a:xfrm>
        </p:spPr>
        <p:txBody>
          <a:bodyPr/>
          <a:lstStyle/>
          <a:p>
            <a:r>
              <a:rPr lang="en-US" altLang="zh-TW" sz="4000" b="1">
                <a:latin typeface="Arial"/>
                <a:ea typeface="微軟正黑體"/>
                <a:cs typeface="Arial"/>
              </a:rPr>
              <a:t>Guardian brings IP Phone integrated solution</a:t>
            </a:r>
            <a:endParaRPr lang="zh-TW" altLang="en-US" sz="4000" b="1">
              <a:latin typeface="Arial"/>
              <a:ea typeface="微軟正黑體"/>
              <a:cs typeface="Arial"/>
            </a:endParaRPr>
          </a:p>
        </p:txBody>
      </p:sp>
      <p:pic>
        <p:nvPicPr>
          <p:cNvPr id="61" name="圖片 60">
            <a:extLst>
              <a:ext uri="{FF2B5EF4-FFF2-40B4-BE49-F238E27FC236}">
                <a16:creationId xmlns:a16="http://schemas.microsoft.com/office/drawing/2014/main" id="{87188D2C-C192-417E-974A-413CD77E1B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1779" y="2053923"/>
            <a:ext cx="8155782" cy="4383003"/>
          </a:xfrm>
          <a:prstGeom prst="rect">
            <a:avLst/>
          </a:prstGeom>
        </p:spPr>
      </p:pic>
      <p:sp>
        <p:nvSpPr>
          <p:cNvPr id="62" name="文字方塊 61">
            <a:extLst>
              <a:ext uri="{FF2B5EF4-FFF2-40B4-BE49-F238E27FC236}">
                <a16:creationId xmlns:a16="http://schemas.microsoft.com/office/drawing/2014/main" id="{A3DF9426-0D3F-4D5F-93D2-CB65FE949F6D}"/>
              </a:ext>
            </a:extLst>
          </p:cNvPr>
          <p:cNvSpPr txBox="1"/>
          <p:nvPr/>
        </p:nvSpPr>
        <p:spPr>
          <a:xfrm>
            <a:off x="5348265" y="2461079"/>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3" name="文字方塊 62">
            <a:extLst>
              <a:ext uri="{FF2B5EF4-FFF2-40B4-BE49-F238E27FC236}">
                <a16:creationId xmlns:a16="http://schemas.microsoft.com/office/drawing/2014/main" id="{3432080C-F6F0-4D70-830E-7496745768C7}"/>
              </a:ext>
            </a:extLst>
          </p:cNvPr>
          <p:cNvSpPr txBox="1"/>
          <p:nvPr/>
        </p:nvSpPr>
        <p:spPr>
          <a:xfrm>
            <a:off x="2811134" y="3774881"/>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4" name="文字方塊 63">
            <a:extLst>
              <a:ext uri="{FF2B5EF4-FFF2-40B4-BE49-F238E27FC236}">
                <a16:creationId xmlns:a16="http://schemas.microsoft.com/office/drawing/2014/main" id="{75AF53E7-CFEA-4245-8C9D-05808545C2DA}"/>
              </a:ext>
            </a:extLst>
          </p:cNvPr>
          <p:cNvSpPr txBox="1"/>
          <p:nvPr/>
        </p:nvSpPr>
        <p:spPr>
          <a:xfrm>
            <a:off x="7872775" y="2457609"/>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5" name="文字方塊 64">
            <a:extLst>
              <a:ext uri="{FF2B5EF4-FFF2-40B4-BE49-F238E27FC236}">
                <a16:creationId xmlns:a16="http://schemas.microsoft.com/office/drawing/2014/main" id="{502F6854-155B-4BB2-A4B2-2BF8E33DA0CC}"/>
              </a:ext>
            </a:extLst>
          </p:cNvPr>
          <p:cNvSpPr txBox="1"/>
          <p:nvPr/>
        </p:nvSpPr>
        <p:spPr>
          <a:xfrm>
            <a:off x="7958733" y="4260273"/>
            <a:ext cx="832505"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PSTN</a:t>
            </a:r>
            <a:endParaRPr kumimoji="0" lang="zh-TW" altLang="en-US"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6" name="文字方塊 65">
            <a:extLst>
              <a:ext uri="{FF2B5EF4-FFF2-40B4-BE49-F238E27FC236}">
                <a16:creationId xmlns:a16="http://schemas.microsoft.com/office/drawing/2014/main" id="{3B5BDF72-CDE4-467B-9D9E-9994C8F424BF}"/>
              </a:ext>
            </a:extLst>
          </p:cNvPr>
          <p:cNvSpPr txBox="1"/>
          <p:nvPr/>
        </p:nvSpPr>
        <p:spPr>
          <a:xfrm>
            <a:off x="6613967" y="4199221"/>
            <a:ext cx="1157880" cy="437043"/>
          </a:xfrm>
          <a:prstGeom prst="rect">
            <a:avLst/>
          </a:prstGeom>
          <a:noFill/>
        </p:spPr>
        <p:txBody>
          <a:bodyPr wrap="square" rtlCol="0">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US" altLang="zh-TW" sz="14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Voice Gateway</a:t>
            </a:r>
            <a:endParaRPr kumimoji="0" lang="zh-TW" altLang="en-US" sz="14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7" name="文字方塊 66">
            <a:extLst>
              <a:ext uri="{FF2B5EF4-FFF2-40B4-BE49-F238E27FC236}">
                <a16:creationId xmlns:a16="http://schemas.microsoft.com/office/drawing/2014/main" id="{1823ECFD-6A58-41D1-ABA4-4B128F90DF56}"/>
              </a:ext>
            </a:extLst>
          </p:cNvPr>
          <p:cNvSpPr txBox="1"/>
          <p:nvPr/>
        </p:nvSpPr>
        <p:spPr>
          <a:xfrm>
            <a:off x="3352698" y="5102863"/>
            <a:ext cx="1157880" cy="437043"/>
          </a:xfrm>
          <a:prstGeom prst="rect">
            <a:avLst/>
          </a:prstGeom>
          <a:noFill/>
        </p:spPr>
        <p:txBody>
          <a:bodyPr wrap="square" rtlCol="0">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Voice Gateway</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8" name="文字方塊 67">
            <a:extLst>
              <a:ext uri="{FF2B5EF4-FFF2-40B4-BE49-F238E27FC236}">
                <a16:creationId xmlns:a16="http://schemas.microsoft.com/office/drawing/2014/main" id="{6198EE81-A96B-41E7-8C47-91F0626A3A4F}"/>
              </a:ext>
            </a:extLst>
          </p:cNvPr>
          <p:cNvSpPr txBox="1"/>
          <p:nvPr/>
        </p:nvSpPr>
        <p:spPr>
          <a:xfrm>
            <a:off x="4112444" y="4201334"/>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Router</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9" name="文字方塊 68">
            <a:extLst>
              <a:ext uri="{FF2B5EF4-FFF2-40B4-BE49-F238E27FC236}">
                <a16:creationId xmlns:a16="http://schemas.microsoft.com/office/drawing/2014/main" id="{A8D62187-E997-40C5-A844-6ED4D076DE00}"/>
              </a:ext>
            </a:extLst>
          </p:cNvPr>
          <p:cNvSpPr txBox="1"/>
          <p:nvPr/>
        </p:nvSpPr>
        <p:spPr>
          <a:xfrm>
            <a:off x="4801409" y="3236422"/>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PBX</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70" name="文字方塊 69">
            <a:extLst>
              <a:ext uri="{FF2B5EF4-FFF2-40B4-BE49-F238E27FC236}">
                <a16:creationId xmlns:a16="http://schemas.microsoft.com/office/drawing/2014/main" id="{3945077F-43D7-4173-9D74-832D9D49ADF0}"/>
              </a:ext>
            </a:extLst>
          </p:cNvPr>
          <p:cNvSpPr txBox="1"/>
          <p:nvPr/>
        </p:nvSpPr>
        <p:spPr>
          <a:xfrm>
            <a:off x="6647171" y="1781392"/>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PBX</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71" name="文字方塊 70">
            <a:extLst>
              <a:ext uri="{FF2B5EF4-FFF2-40B4-BE49-F238E27FC236}">
                <a16:creationId xmlns:a16="http://schemas.microsoft.com/office/drawing/2014/main" id="{3F320225-0976-49B8-BE41-DB7EBDB3869F}"/>
              </a:ext>
            </a:extLst>
          </p:cNvPr>
          <p:cNvSpPr txBox="1"/>
          <p:nvPr/>
        </p:nvSpPr>
        <p:spPr>
          <a:xfrm>
            <a:off x="9076046" y="1781392"/>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PBX</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72" name="文字方塊 71">
            <a:extLst>
              <a:ext uri="{FF2B5EF4-FFF2-40B4-BE49-F238E27FC236}">
                <a16:creationId xmlns:a16="http://schemas.microsoft.com/office/drawing/2014/main" id="{BAEFBECF-22E5-4755-A6D0-FEFA4161DFE7}"/>
              </a:ext>
            </a:extLst>
          </p:cNvPr>
          <p:cNvSpPr txBox="1"/>
          <p:nvPr/>
        </p:nvSpPr>
        <p:spPr>
          <a:xfrm>
            <a:off x="6619875" y="2758487"/>
            <a:ext cx="1157880" cy="307777"/>
          </a:xfrm>
          <a:prstGeom prst="rect">
            <a:avLst/>
          </a:prstGeom>
          <a:solidFill>
            <a:schemeClr val="tx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B</a:t>
            </a:r>
            <a:endParaRPr kumimoji="0" lang="zh-TW" altLang="en-US"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73" name="文字方塊 72">
            <a:extLst>
              <a:ext uri="{FF2B5EF4-FFF2-40B4-BE49-F238E27FC236}">
                <a16:creationId xmlns:a16="http://schemas.microsoft.com/office/drawing/2014/main" id="{E7ECC83B-125E-41C3-A811-241D90DC20A9}"/>
              </a:ext>
            </a:extLst>
          </p:cNvPr>
          <p:cNvSpPr txBox="1"/>
          <p:nvPr/>
        </p:nvSpPr>
        <p:spPr>
          <a:xfrm>
            <a:off x="9048750" y="2758487"/>
            <a:ext cx="1157880" cy="307777"/>
          </a:xfrm>
          <a:prstGeom prst="rect">
            <a:avLst/>
          </a:prstGeom>
          <a:solidFill>
            <a:schemeClr val="tx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C</a:t>
            </a:r>
            <a:endParaRPr kumimoji="0" lang="zh-TW" altLang="en-US"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74" name="文字方塊 73">
            <a:extLst>
              <a:ext uri="{FF2B5EF4-FFF2-40B4-BE49-F238E27FC236}">
                <a16:creationId xmlns:a16="http://schemas.microsoft.com/office/drawing/2014/main" id="{ABB15755-C11C-42AD-9F6D-121F1421A099}"/>
              </a:ext>
            </a:extLst>
          </p:cNvPr>
          <p:cNvSpPr txBox="1"/>
          <p:nvPr/>
        </p:nvSpPr>
        <p:spPr>
          <a:xfrm>
            <a:off x="5334935" y="4167559"/>
            <a:ext cx="1157880" cy="307777"/>
          </a:xfrm>
          <a:prstGeom prst="rect">
            <a:avLst/>
          </a:prstGeom>
          <a:solidFill>
            <a:schemeClr val="tx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A</a:t>
            </a:r>
            <a:endParaRPr kumimoji="0" lang="zh-TW" altLang="en-US"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0" name="矩形 59">
            <a:extLst>
              <a:ext uri="{FF2B5EF4-FFF2-40B4-BE49-F238E27FC236}">
                <a16:creationId xmlns:a16="http://schemas.microsoft.com/office/drawing/2014/main" id="{4A144437-6242-4F38-BC3E-74D3D71C6F81}"/>
              </a:ext>
            </a:extLst>
          </p:cNvPr>
          <p:cNvSpPr/>
          <p:nvPr/>
        </p:nvSpPr>
        <p:spPr>
          <a:xfrm>
            <a:off x="881188" y="1830134"/>
            <a:ext cx="2807369" cy="1396906"/>
          </a:xfrm>
          <a:prstGeom prst="rect">
            <a:avLst/>
          </a:prstGeom>
          <a:noFill/>
        </p:spPr>
        <p:txBody>
          <a:bodyPr vert="horz" lIns="91440" tIns="45720" rIns="91440" bIns="45720" rtlCol="0" anchor="ctr">
            <a:normAutofit/>
          </a:bodyPr>
          <a:lstStyle/>
          <a:p>
            <a:pPr lvl="0" algn="ctr" defTabSz="457200">
              <a:spcBef>
                <a:spcPct val="0"/>
              </a:spcBef>
              <a:buClr>
                <a:srgbClr val="000000"/>
              </a:buClr>
              <a:defRPr/>
            </a:pPr>
            <a:r>
              <a:rPr lang="en-US" altLang="zh-TW" sz="2400" b="1">
                <a:solidFill>
                  <a:srgbClr val="00FFFF"/>
                </a:solidFill>
                <a:latin typeface="Arial" panose="020B0604020202020204" pitchFamily="34" charset="0"/>
                <a:ea typeface="微軟正黑體" panose="020B0604030504040204" pitchFamily="34" charset="-120"/>
                <a:cs typeface="Arial" panose="020B0604020202020204" pitchFamily="34" charset="0"/>
                <a:sym typeface="Arial"/>
              </a:rPr>
              <a:t>Traditional VoIP Phone Deployment</a:t>
            </a:r>
          </a:p>
        </p:txBody>
      </p:sp>
    </p:spTree>
    <p:extLst>
      <p:ext uri="{BB962C8B-B14F-4D97-AF65-F5344CB8AC3E}">
        <p14:creationId xmlns:p14="http://schemas.microsoft.com/office/powerpoint/2010/main" val="2730530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剪去對角角落 21">
            <a:extLst>
              <a:ext uri="{FF2B5EF4-FFF2-40B4-BE49-F238E27FC236}">
                <a16:creationId xmlns:a16="http://schemas.microsoft.com/office/drawing/2014/main" id="{CD4095DC-6590-4777-B990-55A6B33F95D2}"/>
              </a:ext>
            </a:extLst>
          </p:cNvPr>
          <p:cNvSpPr/>
          <p:nvPr/>
        </p:nvSpPr>
        <p:spPr>
          <a:xfrm flipH="1">
            <a:off x="680145" y="1548544"/>
            <a:ext cx="10803721" cy="5021180"/>
          </a:xfrm>
          <a:prstGeom prst="snip2DiagRect">
            <a:avLst>
              <a:gd name="adj1" fmla="val 0"/>
              <a:gd name="adj2" fmla="val 11355"/>
            </a:avLst>
          </a:prstGeom>
          <a:solidFill>
            <a:schemeClr val="bg1">
              <a:lumMod val="95000"/>
            </a:schemeClr>
          </a:solidFill>
          <a:ln w="63500">
            <a:gradFill>
              <a:gsLst>
                <a:gs pos="0">
                  <a:srgbClr val="CC66FF"/>
                </a:gs>
                <a:gs pos="100000">
                  <a:srgbClr val="CC66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3" name="群組 22">
            <a:extLst>
              <a:ext uri="{FF2B5EF4-FFF2-40B4-BE49-F238E27FC236}">
                <a16:creationId xmlns:a16="http://schemas.microsoft.com/office/drawing/2014/main" id="{B4C4A8FE-50F6-48C0-872E-35CE77139B45}"/>
              </a:ext>
            </a:extLst>
          </p:cNvPr>
          <p:cNvGrpSpPr/>
          <p:nvPr/>
        </p:nvGrpSpPr>
        <p:grpSpPr>
          <a:xfrm>
            <a:off x="687696" y="1548545"/>
            <a:ext cx="3194353" cy="1396906"/>
            <a:chOff x="6104908" y="412407"/>
            <a:chExt cx="6653186" cy="2183664"/>
          </a:xfrm>
        </p:grpSpPr>
        <p:sp>
          <p:nvSpPr>
            <p:cNvPr id="25" name="矩形: 剪去單一角落 24">
              <a:extLst>
                <a:ext uri="{FF2B5EF4-FFF2-40B4-BE49-F238E27FC236}">
                  <a16:creationId xmlns:a16="http://schemas.microsoft.com/office/drawing/2014/main" id="{697F0CDF-6471-47F6-8483-6EBF07956CCB}"/>
                </a:ext>
              </a:extLst>
            </p:cNvPr>
            <p:cNvSpPr/>
            <p:nvPr/>
          </p:nvSpPr>
          <p:spPr>
            <a:xfrm flipH="1">
              <a:off x="6104908" y="412407"/>
              <a:ext cx="6653186" cy="2183664"/>
            </a:xfrm>
            <a:prstGeom prst="snip1Rect">
              <a:avLst>
                <a:gd name="adj" fmla="val 41777"/>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剪去對角角落 121">
              <a:extLst>
                <a:ext uri="{FF2B5EF4-FFF2-40B4-BE49-F238E27FC236}">
                  <a16:creationId xmlns:a16="http://schemas.microsoft.com/office/drawing/2014/main" id="{DCCF2452-08E7-4DA0-B5AD-718D5D10429D}"/>
                </a:ext>
              </a:extLst>
            </p:cNvPr>
            <p:cNvSpPr/>
            <p:nvPr/>
          </p:nvSpPr>
          <p:spPr>
            <a:xfrm>
              <a:off x="7203572" y="548808"/>
              <a:ext cx="5318018" cy="182985"/>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a:extLst>
              <a:ext uri="{FF2B5EF4-FFF2-40B4-BE49-F238E27FC236}">
                <a16:creationId xmlns:a16="http://schemas.microsoft.com/office/drawing/2014/main" id="{E6710BA3-ACD9-43B7-859E-A0F312C9098E}"/>
              </a:ext>
            </a:extLst>
          </p:cNvPr>
          <p:cNvSpPr>
            <a:spLocks noGrp="1"/>
          </p:cNvSpPr>
          <p:nvPr>
            <p:ph type="title"/>
          </p:nvPr>
        </p:nvSpPr>
        <p:spPr>
          <a:xfrm>
            <a:off x="0" y="1"/>
            <a:ext cx="12192000" cy="1290616"/>
          </a:xfrm>
        </p:spPr>
        <p:txBody>
          <a:bodyPr/>
          <a:lstStyle/>
          <a:p>
            <a:r>
              <a:rPr lang="en-US" altLang="zh-TW" sz="4000" b="1">
                <a:latin typeface="Arial"/>
                <a:ea typeface="微軟正黑體"/>
                <a:cs typeface="Arial"/>
              </a:rPr>
              <a:t>Guardian brings IP Phone integrated solution</a:t>
            </a:r>
            <a:endParaRPr lang="zh-TW" altLang="en-US" sz="4000" b="1">
              <a:latin typeface="Arial"/>
              <a:ea typeface="微軟正黑體"/>
              <a:cs typeface="Arial"/>
            </a:endParaRPr>
          </a:p>
        </p:txBody>
      </p:sp>
      <p:grpSp>
        <p:nvGrpSpPr>
          <p:cNvPr id="54" name="群組 53">
            <a:extLst>
              <a:ext uri="{FF2B5EF4-FFF2-40B4-BE49-F238E27FC236}">
                <a16:creationId xmlns:a16="http://schemas.microsoft.com/office/drawing/2014/main" id="{4B97E9EF-DED9-4777-9A07-D8ABBBBFC97F}"/>
              </a:ext>
            </a:extLst>
          </p:cNvPr>
          <p:cNvGrpSpPr/>
          <p:nvPr/>
        </p:nvGrpSpPr>
        <p:grpSpPr>
          <a:xfrm>
            <a:off x="1870265" y="1663860"/>
            <a:ext cx="8150207" cy="4719327"/>
            <a:chOff x="3362180" y="1345461"/>
            <a:chExt cx="8150207" cy="4719327"/>
          </a:xfrm>
        </p:grpSpPr>
        <p:pic>
          <p:nvPicPr>
            <p:cNvPr id="55" name="圖片 54">
              <a:extLst>
                <a:ext uri="{FF2B5EF4-FFF2-40B4-BE49-F238E27FC236}">
                  <a16:creationId xmlns:a16="http://schemas.microsoft.com/office/drawing/2014/main" id="{EAD97853-3EEF-4027-9734-EED629FE6E0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362180" y="1681787"/>
              <a:ext cx="8150207" cy="4383001"/>
            </a:xfrm>
            <a:prstGeom prst="rect">
              <a:avLst/>
            </a:prstGeom>
          </p:spPr>
        </p:pic>
        <p:sp>
          <p:nvSpPr>
            <p:cNvPr id="56" name="文字方塊 55">
              <a:extLst>
                <a:ext uri="{FF2B5EF4-FFF2-40B4-BE49-F238E27FC236}">
                  <a16:creationId xmlns:a16="http://schemas.microsoft.com/office/drawing/2014/main" id="{0576DD73-0CB2-435C-BAAD-4D86511D7284}"/>
                </a:ext>
              </a:extLst>
            </p:cNvPr>
            <p:cNvSpPr txBox="1"/>
            <p:nvPr/>
          </p:nvSpPr>
          <p:spPr>
            <a:xfrm>
              <a:off x="6377447" y="2073274"/>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57" name="文字方塊 56">
              <a:extLst>
                <a:ext uri="{FF2B5EF4-FFF2-40B4-BE49-F238E27FC236}">
                  <a16:creationId xmlns:a16="http://schemas.microsoft.com/office/drawing/2014/main" id="{81CD0DFC-6C22-4237-8B7E-BB1B4B9B982B}"/>
                </a:ext>
              </a:extLst>
            </p:cNvPr>
            <p:cNvSpPr txBox="1"/>
            <p:nvPr/>
          </p:nvSpPr>
          <p:spPr>
            <a:xfrm>
              <a:off x="4272201" y="3398153"/>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58" name="文字方塊 57">
              <a:extLst>
                <a:ext uri="{FF2B5EF4-FFF2-40B4-BE49-F238E27FC236}">
                  <a16:creationId xmlns:a16="http://schemas.microsoft.com/office/drawing/2014/main" id="{5C8A91B1-434C-4F98-A07C-3967062CA287}"/>
                </a:ext>
              </a:extLst>
            </p:cNvPr>
            <p:cNvSpPr txBox="1"/>
            <p:nvPr/>
          </p:nvSpPr>
          <p:spPr>
            <a:xfrm>
              <a:off x="8906099" y="2071872"/>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59" name="文字方塊 58">
              <a:extLst>
                <a:ext uri="{FF2B5EF4-FFF2-40B4-BE49-F238E27FC236}">
                  <a16:creationId xmlns:a16="http://schemas.microsoft.com/office/drawing/2014/main" id="{1EAC1B9B-C443-4F17-94BE-354A5D5F47E4}"/>
                </a:ext>
              </a:extLst>
            </p:cNvPr>
            <p:cNvSpPr txBox="1"/>
            <p:nvPr/>
          </p:nvSpPr>
          <p:spPr>
            <a:xfrm>
              <a:off x="7670055" y="2369285"/>
              <a:ext cx="1157880" cy="307777"/>
            </a:xfrm>
            <a:prstGeom prst="rect">
              <a:avLst/>
            </a:prstGeom>
            <a:solidFill>
              <a:schemeClr val="tx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B</a:t>
              </a:r>
              <a:endParaRPr kumimoji="0" lang="zh-TW" altLang="en-US"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0" name="文字方塊 59">
              <a:extLst>
                <a:ext uri="{FF2B5EF4-FFF2-40B4-BE49-F238E27FC236}">
                  <a16:creationId xmlns:a16="http://schemas.microsoft.com/office/drawing/2014/main" id="{9E695C88-3351-4446-856C-6FDD6B5A6E34}"/>
                </a:ext>
              </a:extLst>
            </p:cNvPr>
            <p:cNvSpPr txBox="1"/>
            <p:nvPr/>
          </p:nvSpPr>
          <p:spPr>
            <a:xfrm>
              <a:off x="10098930" y="2369285"/>
              <a:ext cx="1157880" cy="307777"/>
            </a:xfrm>
            <a:prstGeom prst="rect">
              <a:avLst/>
            </a:prstGeom>
            <a:solidFill>
              <a:schemeClr val="tx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C</a:t>
              </a:r>
              <a:endParaRPr kumimoji="0" lang="zh-TW" altLang="en-US"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1" name="文字方塊 60">
              <a:extLst>
                <a:ext uri="{FF2B5EF4-FFF2-40B4-BE49-F238E27FC236}">
                  <a16:creationId xmlns:a16="http://schemas.microsoft.com/office/drawing/2014/main" id="{052877E2-FDF7-4030-9250-64633CE1512A}"/>
                </a:ext>
              </a:extLst>
            </p:cNvPr>
            <p:cNvSpPr txBox="1"/>
            <p:nvPr/>
          </p:nvSpPr>
          <p:spPr>
            <a:xfrm>
              <a:off x="6388080" y="3883981"/>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A</a:t>
              </a:r>
              <a:endParaRPr kumimoji="0" lang="zh-TW" altLang="en-US"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2" name="文字方塊 61">
              <a:extLst>
                <a:ext uri="{FF2B5EF4-FFF2-40B4-BE49-F238E27FC236}">
                  <a16:creationId xmlns:a16="http://schemas.microsoft.com/office/drawing/2014/main" id="{1E173C5F-FA7B-46C2-8FF2-720A2D1F0D40}"/>
                </a:ext>
              </a:extLst>
            </p:cNvPr>
            <p:cNvSpPr txBox="1"/>
            <p:nvPr/>
          </p:nvSpPr>
          <p:spPr>
            <a:xfrm>
              <a:off x="7670055" y="1345461"/>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PBX</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3" name="文字方塊 62">
              <a:extLst>
                <a:ext uri="{FF2B5EF4-FFF2-40B4-BE49-F238E27FC236}">
                  <a16:creationId xmlns:a16="http://schemas.microsoft.com/office/drawing/2014/main" id="{76ED1E43-E053-4BF9-BCCE-628627D110B0}"/>
                </a:ext>
              </a:extLst>
            </p:cNvPr>
            <p:cNvSpPr txBox="1"/>
            <p:nvPr/>
          </p:nvSpPr>
          <p:spPr>
            <a:xfrm>
              <a:off x="10098930" y="1345461"/>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PBX</a:t>
              </a:r>
              <a:endParaRPr kumimoji="0" lang="zh-TW" altLang="en-US" sz="14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4" name="文字方塊 63">
              <a:extLst>
                <a:ext uri="{FF2B5EF4-FFF2-40B4-BE49-F238E27FC236}">
                  <a16:creationId xmlns:a16="http://schemas.microsoft.com/office/drawing/2014/main" id="{1156BEAB-96D6-4ECC-9F75-58FA94B28C64}"/>
                </a:ext>
              </a:extLst>
            </p:cNvPr>
            <p:cNvSpPr txBox="1"/>
            <p:nvPr/>
          </p:nvSpPr>
          <p:spPr>
            <a:xfrm>
              <a:off x="9500403" y="3824342"/>
              <a:ext cx="832505"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PSTN</a:t>
              </a:r>
              <a:endParaRPr kumimoji="0" lang="zh-TW" altLang="en-US"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5" name="文字方塊 64">
              <a:extLst>
                <a:ext uri="{FF2B5EF4-FFF2-40B4-BE49-F238E27FC236}">
                  <a16:creationId xmlns:a16="http://schemas.microsoft.com/office/drawing/2014/main" id="{208F43D9-0263-48EA-9614-470A2D39DB51}"/>
                </a:ext>
              </a:extLst>
            </p:cNvPr>
            <p:cNvSpPr txBox="1"/>
            <p:nvPr/>
          </p:nvSpPr>
          <p:spPr>
            <a:xfrm>
              <a:off x="8303588" y="3810683"/>
              <a:ext cx="1157880" cy="437043"/>
            </a:xfrm>
            <a:prstGeom prst="rect">
              <a:avLst/>
            </a:prstGeom>
            <a:noFill/>
          </p:spPr>
          <p:txBody>
            <a:bodyPr wrap="square" rtlCol="0">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US" altLang="zh-TW" sz="14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Voice Gateway</a:t>
              </a:r>
              <a:endParaRPr kumimoji="0" lang="zh-TW" altLang="en-US" sz="14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6" name="文字方塊 65">
              <a:extLst>
                <a:ext uri="{FF2B5EF4-FFF2-40B4-BE49-F238E27FC236}">
                  <a16:creationId xmlns:a16="http://schemas.microsoft.com/office/drawing/2014/main" id="{25C9CD10-CEB0-4A8C-B133-4A7BC6D8582A}"/>
                </a:ext>
              </a:extLst>
            </p:cNvPr>
            <p:cNvSpPr txBox="1"/>
            <p:nvPr/>
          </p:nvSpPr>
          <p:spPr>
            <a:xfrm>
              <a:off x="4406830" y="4816079"/>
              <a:ext cx="1157880" cy="437043"/>
            </a:xfrm>
            <a:prstGeom prst="rect">
              <a:avLst/>
            </a:prstGeom>
            <a:noFill/>
          </p:spPr>
          <p:txBody>
            <a:bodyPr wrap="square" rtlCol="0">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US" altLang="zh-TW" sz="14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Voice Gateway</a:t>
              </a:r>
              <a:endParaRPr kumimoji="0" lang="zh-TW" altLang="en-US" sz="1400" b="0" i="0" u="none" strike="noStrike" kern="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7" name="文字方塊 66">
              <a:extLst>
                <a:ext uri="{FF2B5EF4-FFF2-40B4-BE49-F238E27FC236}">
                  <a16:creationId xmlns:a16="http://schemas.microsoft.com/office/drawing/2014/main" id="{3A083ADA-D493-41FE-9C38-1C952EF835D8}"/>
                </a:ext>
              </a:extLst>
            </p:cNvPr>
            <p:cNvSpPr txBox="1"/>
            <p:nvPr/>
          </p:nvSpPr>
          <p:spPr>
            <a:xfrm>
              <a:off x="7066604" y="2993877"/>
              <a:ext cx="964285"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Router</a:t>
              </a:r>
              <a:endParaRPr kumimoji="0" lang="zh-TW" altLang="en-US" sz="1600" b="1"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sp>
        <p:nvSpPr>
          <p:cNvPr id="27" name="矩形 26">
            <a:extLst>
              <a:ext uri="{FF2B5EF4-FFF2-40B4-BE49-F238E27FC236}">
                <a16:creationId xmlns:a16="http://schemas.microsoft.com/office/drawing/2014/main" id="{753232B3-C5D4-46E8-A543-ECAA23D3CF95}"/>
              </a:ext>
            </a:extLst>
          </p:cNvPr>
          <p:cNvSpPr/>
          <p:nvPr/>
        </p:nvSpPr>
        <p:spPr>
          <a:xfrm>
            <a:off x="881188" y="1830134"/>
            <a:ext cx="2807369" cy="1115317"/>
          </a:xfrm>
          <a:prstGeom prst="rect">
            <a:avLst/>
          </a:prstGeom>
          <a:noFill/>
        </p:spPr>
        <p:txBody>
          <a:bodyPr vert="horz" lIns="91440" tIns="45720" rIns="91440" bIns="45720" rtlCol="0" anchor="ctr">
            <a:normAutofit/>
          </a:bodyPr>
          <a:lstStyle/>
          <a:p>
            <a:pPr algn="ctr" defTabSz="457200">
              <a:spcBef>
                <a:spcPct val="0"/>
              </a:spcBef>
              <a:buClr>
                <a:srgbClr val="000000"/>
              </a:buClr>
              <a:defRPr/>
            </a:pPr>
            <a:r>
              <a:rPr lang="en-US" altLang="zh-TW" sz="2400" b="1">
                <a:solidFill>
                  <a:srgbClr val="00FFFF"/>
                </a:solidFill>
                <a:latin typeface="Arial" panose="020B0604020202020204" pitchFamily="34" charset="0"/>
                <a:ea typeface="微軟正黑體" panose="020B0604030504040204" pitchFamily="34" charset="-120"/>
                <a:cs typeface="Arial" panose="020B0604020202020204" pitchFamily="34" charset="0"/>
                <a:sym typeface="Arial"/>
              </a:rPr>
              <a:t>Guardian solution</a:t>
            </a:r>
          </a:p>
        </p:txBody>
      </p:sp>
    </p:spTree>
    <p:extLst>
      <p:ext uri="{BB962C8B-B14F-4D97-AF65-F5344CB8AC3E}">
        <p14:creationId xmlns:p14="http://schemas.microsoft.com/office/powerpoint/2010/main" val="3376221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剪去單一角落 23">
            <a:extLst>
              <a:ext uri="{FF2B5EF4-FFF2-40B4-BE49-F238E27FC236}">
                <a16:creationId xmlns:a16="http://schemas.microsoft.com/office/drawing/2014/main" id="{13DAEDD5-371C-47CD-AAAF-235F38BF16AE}"/>
              </a:ext>
            </a:extLst>
          </p:cNvPr>
          <p:cNvSpPr/>
          <p:nvPr/>
        </p:nvSpPr>
        <p:spPr>
          <a:xfrm flipH="1">
            <a:off x="6104912" y="412405"/>
            <a:ext cx="5339575" cy="5530242"/>
          </a:xfrm>
          <a:prstGeom prst="snip1Rect">
            <a:avLst>
              <a:gd name="adj" fmla="val 14662"/>
            </a:avLst>
          </a:prstGeom>
          <a:gradFill>
            <a:gsLst>
              <a:gs pos="55836">
                <a:srgbClr val="000000">
                  <a:alpha val="46000"/>
                </a:srgbClr>
              </a:gs>
              <a:gs pos="39000">
                <a:schemeClr val="tx1"/>
              </a:gs>
              <a:gs pos="100000">
                <a:schemeClr val="tx1">
                  <a:alpha val="0"/>
                </a:schemeClr>
              </a:gs>
            </a:gsLst>
            <a:lin ang="5400000" scaled="1"/>
          </a:gradFill>
          <a:ln w="28575">
            <a:gradFill>
              <a:gsLst>
                <a:gs pos="0">
                  <a:srgbClr val="CC66FF"/>
                </a:gs>
                <a:gs pos="100000">
                  <a:srgbClr val="CC66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descr="一張含有 電腦 的圖片&#10;&#10;自動產生的描述">
            <a:extLst>
              <a:ext uri="{FF2B5EF4-FFF2-40B4-BE49-F238E27FC236}">
                <a16:creationId xmlns:a16="http://schemas.microsoft.com/office/drawing/2014/main" id="{ADBB3490-A761-43FA-B894-5F28EC9A58F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t="33009" b="32248"/>
          <a:stretch/>
        </p:blipFill>
        <p:spPr>
          <a:xfrm>
            <a:off x="7211628" y="5584190"/>
            <a:ext cx="4070560" cy="884051"/>
          </a:xfrm>
          <a:prstGeom prst="rect">
            <a:avLst/>
          </a:prstGeom>
          <a:effectLst>
            <a:outerShdw blurRad="50800" dist="38100" dir="5400000" algn="t" rotWithShape="0">
              <a:prstClr val="black">
                <a:alpha val="40000"/>
              </a:prstClr>
            </a:outerShdw>
          </a:effectLst>
        </p:spPr>
      </p:pic>
      <p:grpSp>
        <p:nvGrpSpPr>
          <p:cNvPr id="18" name="群組 17">
            <a:extLst>
              <a:ext uri="{FF2B5EF4-FFF2-40B4-BE49-F238E27FC236}">
                <a16:creationId xmlns:a16="http://schemas.microsoft.com/office/drawing/2014/main" id="{D6F241AC-3C30-48BF-AEBB-48A8473751C1}"/>
              </a:ext>
            </a:extLst>
          </p:cNvPr>
          <p:cNvGrpSpPr/>
          <p:nvPr/>
        </p:nvGrpSpPr>
        <p:grpSpPr>
          <a:xfrm>
            <a:off x="970425" y="1348382"/>
            <a:ext cx="4971817" cy="3253997"/>
            <a:chOff x="685800" y="-71461"/>
            <a:chExt cx="6737112" cy="4409362"/>
          </a:xfrm>
        </p:grpSpPr>
        <p:sp>
          <p:nvSpPr>
            <p:cNvPr id="19" name="手繪多邊形: 圖案 18">
              <a:extLst>
                <a:ext uri="{FF2B5EF4-FFF2-40B4-BE49-F238E27FC236}">
                  <a16:creationId xmlns:a16="http://schemas.microsoft.com/office/drawing/2014/main" id="{BD051A41-BF17-4F3B-AD75-E1FFF74EBEE0}"/>
                </a:ext>
              </a:extLst>
            </p:cNvPr>
            <p:cNvSpPr/>
            <p:nvPr/>
          </p:nvSpPr>
          <p:spPr>
            <a:xfrm>
              <a:off x="685800" y="609600"/>
              <a:ext cx="6172200" cy="3728301"/>
            </a:xfrm>
            <a:custGeom>
              <a:avLst/>
              <a:gdLst>
                <a:gd name="connsiteX0" fmla="*/ 0 w 8238427"/>
                <a:gd name="connsiteY0" fmla="*/ 4660891 h 4657082"/>
                <a:gd name="connsiteX1" fmla="*/ 1856887 w 8238427"/>
                <a:gd name="connsiteY1" fmla="*/ 3134945 h 4657082"/>
                <a:gd name="connsiteX2" fmla="*/ 3750523 w 8238427"/>
                <a:gd name="connsiteY2" fmla="*/ 3318756 h 4657082"/>
                <a:gd name="connsiteX3" fmla="*/ 5092658 w 8238427"/>
                <a:gd name="connsiteY3" fmla="*/ 965493 h 4657082"/>
                <a:gd name="connsiteX4" fmla="*/ 8242437 w 8238427"/>
                <a:gd name="connsiteY4" fmla="*/ 0 h 4657082"/>
                <a:gd name="connsiteX0" fmla="*/ 0 w 8242437"/>
                <a:gd name="connsiteY0" fmla="*/ 4660891 h 4660891"/>
                <a:gd name="connsiteX1" fmla="*/ 1800327 w 8242437"/>
                <a:gd name="connsiteY1" fmla="*/ 3257493 h 4660891"/>
                <a:gd name="connsiteX2" fmla="*/ 3750523 w 8242437"/>
                <a:gd name="connsiteY2" fmla="*/ 3318756 h 4660891"/>
                <a:gd name="connsiteX3" fmla="*/ 5092658 w 8242437"/>
                <a:gd name="connsiteY3" fmla="*/ 965493 h 4660891"/>
                <a:gd name="connsiteX4" fmla="*/ 8242437 w 8242437"/>
                <a:gd name="connsiteY4" fmla="*/ 0 h 4660891"/>
                <a:gd name="connsiteX0" fmla="*/ 0 w 8242437"/>
                <a:gd name="connsiteY0" fmla="*/ 4660891 h 4660891"/>
                <a:gd name="connsiteX1" fmla="*/ 1734339 w 8242437"/>
                <a:gd name="connsiteY1" fmla="*/ 3351761 h 4660891"/>
                <a:gd name="connsiteX2" fmla="*/ 3750523 w 8242437"/>
                <a:gd name="connsiteY2" fmla="*/ 3318756 h 4660891"/>
                <a:gd name="connsiteX3" fmla="*/ 5092658 w 8242437"/>
                <a:gd name="connsiteY3" fmla="*/ 965493 h 4660891"/>
                <a:gd name="connsiteX4" fmla="*/ 8242437 w 8242437"/>
                <a:gd name="connsiteY4" fmla="*/ 0 h 4660891"/>
                <a:gd name="connsiteX0" fmla="*/ 0 w 8242437"/>
                <a:gd name="connsiteY0" fmla="*/ 4660891 h 4660891"/>
                <a:gd name="connsiteX1" fmla="*/ 1743766 w 8242437"/>
                <a:gd name="connsiteY1" fmla="*/ 3257493 h 4660891"/>
                <a:gd name="connsiteX2" fmla="*/ 3750523 w 8242437"/>
                <a:gd name="connsiteY2" fmla="*/ 3318756 h 4660891"/>
                <a:gd name="connsiteX3" fmla="*/ 5092658 w 8242437"/>
                <a:gd name="connsiteY3" fmla="*/ 965493 h 4660891"/>
                <a:gd name="connsiteX4" fmla="*/ 8242437 w 8242437"/>
                <a:gd name="connsiteY4" fmla="*/ 0 h 4660891"/>
                <a:gd name="connsiteX0" fmla="*/ 0 w 8242437"/>
                <a:gd name="connsiteY0" fmla="*/ 4660891 h 4660891"/>
                <a:gd name="connsiteX1" fmla="*/ 1743766 w 8242437"/>
                <a:gd name="connsiteY1" fmla="*/ 3257493 h 4660891"/>
                <a:gd name="connsiteX2" fmla="*/ 3750523 w 8242437"/>
                <a:gd name="connsiteY2" fmla="*/ 3318756 h 4660891"/>
                <a:gd name="connsiteX3" fmla="*/ 5081390 w 8242437"/>
                <a:gd name="connsiteY3" fmla="*/ 1278596 h 4660891"/>
                <a:gd name="connsiteX4" fmla="*/ 8242437 w 8242437"/>
                <a:gd name="connsiteY4" fmla="*/ 0 h 4660891"/>
                <a:gd name="connsiteX0" fmla="*/ 0 w 6777330"/>
                <a:gd name="connsiteY0" fmla="*/ 4748951 h 4748951"/>
                <a:gd name="connsiteX1" fmla="*/ 1743766 w 6777330"/>
                <a:gd name="connsiteY1" fmla="*/ 3345553 h 4748951"/>
                <a:gd name="connsiteX2" fmla="*/ 3750523 w 6777330"/>
                <a:gd name="connsiteY2" fmla="*/ 3406816 h 4748951"/>
                <a:gd name="connsiteX3" fmla="*/ 5081390 w 6777330"/>
                <a:gd name="connsiteY3" fmla="*/ 1366656 h 4748951"/>
                <a:gd name="connsiteX4" fmla="*/ 6777330 w 6777330"/>
                <a:gd name="connsiteY4" fmla="*/ 0 h 4748951"/>
                <a:gd name="connsiteX0" fmla="*/ 0 w 6777330"/>
                <a:gd name="connsiteY0" fmla="*/ 4748951 h 4748951"/>
                <a:gd name="connsiteX1" fmla="*/ 1743766 w 6777330"/>
                <a:gd name="connsiteY1" fmla="*/ 3345553 h 4748951"/>
                <a:gd name="connsiteX2" fmla="*/ 3750523 w 6777330"/>
                <a:gd name="connsiteY2" fmla="*/ 3406816 h 4748951"/>
                <a:gd name="connsiteX3" fmla="*/ 4968690 w 6777330"/>
                <a:gd name="connsiteY3" fmla="*/ 1288380 h 4748951"/>
                <a:gd name="connsiteX4" fmla="*/ 6777330 w 6777330"/>
                <a:gd name="connsiteY4" fmla="*/ 0 h 4748951"/>
                <a:gd name="connsiteX0" fmla="*/ 0 w 6777330"/>
                <a:gd name="connsiteY0" fmla="*/ 4748951 h 4748951"/>
                <a:gd name="connsiteX1" fmla="*/ 1743766 w 6777330"/>
                <a:gd name="connsiteY1" fmla="*/ 3345553 h 4748951"/>
                <a:gd name="connsiteX2" fmla="*/ 3750523 w 6777330"/>
                <a:gd name="connsiteY2" fmla="*/ 3406816 h 4748951"/>
                <a:gd name="connsiteX3" fmla="*/ 5058850 w 6777330"/>
                <a:gd name="connsiteY3" fmla="*/ 1259027 h 4748951"/>
                <a:gd name="connsiteX4" fmla="*/ 6777330 w 6777330"/>
                <a:gd name="connsiteY4" fmla="*/ 0 h 4748951"/>
                <a:gd name="connsiteX0" fmla="*/ 0 w 6664630"/>
                <a:gd name="connsiteY0" fmla="*/ 4739166 h 4739166"/>
                <a:gd name="connsiteX1" fmla="*/ 1743766 w 6664630"/>
                <a:gd name="connsiteY1" fmla="*/ 3335768 h 4739166"/>
                <a:gd name="connsiteX2" fmla="*/ 3750523 w 6664630"/>
                <a:gd name="connsiteY2" fmla="*/ 3397031 h 4739166"/>
                <a:gd name="connsiteX3" fmla="*/ 5058850 w 6664630"/>
                <a:gd name="connsiteY3" fmla="*/ 1249242 h 4739166"/>
                <a:gd name="connsiteX4" fmla="*/ 6664630 w 6664630"/>
                <a:gd name="connsiteY4" fmla="*/ 0 h 4739166"/>
                <a:gd name="connsiteX0" fmla="*/ 0 w 6664630"/>
                <a:gd name="connsiteY0" fmla="*/ 4739166 h 4739166"/>
                <a:gd name="connsiteX1" fmla="*/ 1743766 w 6664630"/>
                <a:gd name="connsiteY1" fmla="*/ 3335768 h 4739166"/>
                <a:gd name="connsiteX2" fmla="*/ 3851953 w 6664630"/>
                <a:gd name="connsiteY2" fmla="*/ 3074144 h 4739166"/>
                <a:gd name="connsiteX3" fmla="*/ 5058850 w 6664630"/>
                <a:gd name="connsiteY3" fmla="*/ 1249242 h 4739166"/>
                <a:gd name="connsiteX4" fmla="*/ 6664630 w 6664630"/>
                <a:gd name="connsiteY4" fmla="*/ 0 h 4739166"/>
                <a:gd name="connsiteX0" fmla="*/ 0 w 6664630"/>
                <a:gd name="connsiteY0" fmla="*/ 4739166 h 4739166"/>
                <a:gd name="connsiteX1" fmla="*/ 1135182 w 6664630"/>
                <a:gd name="connsiteY1" fmla="*/ 3277062 h 4739166"/>
                <a:gd name="connsiteX2" fmla="*/ 3851953 w 6664630"/>
                <a:gd name="connsiteY2" fmla="*/ 3074144 h 4739166"/>
                <a:gd name="connsiteX3" fmla="*/ 5058850 w 6664630"/>
                <a:gd name="connsiteY3" fmla="*/ 1249242 h 4739166"/>
                <a:gd name="connsiteX4" fmla="*/ 6664630 w 6664630"/>
                <a:gd name="connsiteY4" fmla="*/ 0 h 4739166"/>
                <a:gd name="connsiteX0" fmla="*/ 0 w 6664630"/>
                <a:gd name="connsiteY0" fmla="*/ 4739166 h 4739166"/>
                <a:gd name="connsiteX1" fmla="*/ 1135182 w 6664630"/>
                <a:gd name="connsiteY1" fmla="*/ 3277062 h 4739166"/>
                <a:gd name="connsiteX2" fmla="*/ 3863224 w 6664630"/>
                <a:gd name="connsiteY2" fmla="*/ 2878454 h 4739166"/>
                <a:gd name="connsiteX3" fmla="*/ 5058850 w 6664630"/>
                <a:gd name="connsiteY3" fmla="*/ 1249242 h 4739166"/>
                <a:gd name="connsiteX4" fmla="*/ 6664630 w 6664630"/>
                <a:gd name="connsiteY4" fmla="*/ 0 h 4739166"/>
                <a:gd name="connsiteX0" fmla="*/ 0 w 6664630"/>
                <a:gd name="connsiteY0" fmla="*/ 4739166 h 4739166"/>
                <a:gd name="connsiteX1" fmla="*/ 1135182 w 6664630"/>
                <a:gd name="connsiteY1" fmla="*/ 3277062 h 4739166"/>
                <a:gd name="connsiteX2" fmla="*/ 4054815 w 6664630"/>
                <a:gd name="connsiteY2" fmla="*/ 2966514 h 4739166"/>
                <a:gd name="connsiteX3" fmla="*/ 5058850 w 6664630"/>
                <a:gd name="connsiteY3" fmla="*/ 1249242 h 4739166"/>
                <a:gd name="connsiteX4" fmla="*/ 6664630 w 6664630"/>
                <a:gd name="connsiteY4" fmla="*/ 0 h 4739166"/>
                <a:gd name="connsiteX0" fmla="*/ 0 w 6923842"/>
                <a:gd name="connsiteY0" fmla="*/ 4338002 h 4338002"/>
                <a:gd name="connsiteX1" fmla="*/ 1394394 w 6923842"/>
                <a:gd name="connsiteY1" fmla="*/ 3277062 h 4338002"/>
                <a:gd name="connsiteX2" fmla="*/ 4314027 w 6923842"/>
                <a:gd name="connsiteY2" fmla="*/ 2966514 h 4338002"/>
                <a:gd name="connsiteX3" fmla="*/ 5318062 w 6923842"/>
                <a:gd name="connsiteY3" fmla="*/ 1249242 h 4338002"/>
                <a:gd name="connsiteX4" fmla="*/ 6923842 w 6923842"/>
                <a:gd name="connsiteY4" fmla="*/ 0 h 4338002"/>
                <a:gd name="connsiteX0" fmla="*/ 0 w 6791280"/>
                <a:gd name="connsiteY0" fmla="*/ 4359500 h 4359500"/>
                <a:gd name="connsiteX1" fmla="*/ 1394394 w 6791280"/>
                <a:gd name="connsiteY1" fmla="*/ 3298560 h 4359500"/>
                <a:gd name="connsiteX2" fmla="*/ 4314027 w 6791280"/>
                <a:gd name="connsiteY2" fmla="*/ 2988012 h 4359500"/>
                <a:gd name="connsiteX3" fmla="*/ 5318062 w 6791280"/>
                <a:gd name="connsiteY3" fmla="*/ 1270740 h 4359500"/>
                <a:gd name="connsiteX4" fmla="*/ 6791280 w 6791280"/>
                <a:gd name="connsiteY4" fmla="*/ 0 h 4359500"/>
                <a:gd name="connsiteX0" fmla="*/ 0 w 6791280"/>
                <a:gd name="connsiteY0" fmla="*/ 4359500 h 4359500"/>
                <a:gd name="connsiteX1" fmla="*/ 1394394 w 6791280"/>
                <a:gd name="connsiteY1" fmla="*/ 3298560 h 4359500"/>
                <a:gd name="connsiteX2" fmla="*/ 4314027 w 6791280"/>
                <a:gd name="connsiteY2" fmla="*/ 2988012 h 4359500"/>
                <a:gd name="connsiteX3" fmla="*/ 5583187 w 6791280"/>
                <a:gd name="connsiteY3" fmla="*/ 1281488 h 4359500"/>
                <a:gd name="connsiteX4" fmla="*/ 6791280 w 6791280"/>
                <a:gd name="connsiteY4" fmla="*/ 0 h 4359500"/>
                <a:gd name="connsiteX0" fmla="*/ 0 w 6923842"/>
                <a:gd name="connsiteY0" fmla="*/ 4359500 h 4359500"/>
                <a:gd name="connsiteX1" fmla="*/ 1394394 w 6923842"/>
                <a:gd name="connsiteY1" fmla="*/ 3298560 h 4359500"/>
                <a:gd name="connsiteX2" fmla="*/ 4314027 w 6923842"/>
                <a:gd name="connsiteY2" fmla="*/ 2988012 h 4359500"/>
                <a:gd name="connsiteX3" fmla="*/ 5583187 w 6923842"/>
                <a:gd name="connsiteY3" fmla="*/ 1281488 h 4359500"/>
                <a:gd name="connsiteX4" fmla="*/ 6923842 w 6923842"/>
                <a:gd name="connsiteY4" fmla="*/ 0 h 4359500"/>
                <a:gd name="connsiteX0" fmla="*/ 0 w 6923842"/>
                <a:gd name="connsiteY0" fmla="*/ 4359500 h 4359500"/>
                <a:gd name="connsiteX1" fmla="*/ 1394394 w 6923842"/>
                <a:gd name="connsiteY1" fmla="*/ 3298560 h 4359500"/>
                <a:gd name="connsiteX2" fmla="*/ 4752502 w 6923842"/>
                <a:gd name="connsiteY2" fmla="*/ 2848278 h 4359500"/>
                <a:gd name="connsiteX3" fmla="*/ 5583187 w 6923842"/>
                <a:gd name="connsiteY3" fmla="*/ 1281488 h 4359500"/>
                <a:gd name="connsiteX4" fmla="*/ 6923842 w 6923842"/>
                <a:gd name="connsiteY4" fmla="*/ 0 h 4359500"/>
                <a:gd name="connsiteX0" fmla="*/ 0 w 6923842"/>
                <a:gd name="connsiteY0" fmla="*/ 4359500 h 4359500"/>
                <a:gd name="connsiteX1" fmla="*/ 1384197 w 6923842"/>
                <a:gd name="connsiteY1" fmla="*/ 3094334 h 4359500"/>
                <a:gd name="connsiteX2" fmla="*/ 4752502 w 6923842"/>
                <a:gd name="connsiteY2" fmla="*/ 2848278 h 4359500"/>
                <a:gd name="connsiteX3" fmla="*/ 5583187 w 6923842"/>
                <a:gd name="connsiteY3" fmla="*/ 1281488 h 4359500"/>
                <a:gd name="connsiteX4" fmla="*/ 6923842 w 6923842"/>
                <a:gd name="connsiteY4" fmla="*/ 0 h 4359500"/>
                <a:gd name="connsiteX0" fmla="*/ 0 w 6923842"/>
                <a:gd name="connsiteY0" fmla="*/ 4359500 h 4359500"/>
                <a:gd name="connsiteX1" fmla="*/ 1384197 w 6923842"/>
                <a:gd name="connsiteY1" fmla="*/ 3094334 h 4359500"/>
                <a:gd name="connsiteX2" fmla="*/ 4752502 w 6923842"/>
                <a:gd name="connsiteY2" fmla="*/ 2848278 h 4359500"/>
                <a:gd name="connsiteX3" fmla="*/ 5583187 w 6923842"/>
                <a:gd name="connsiteY3" fmla="*/ 1281488 h 4359500"/>
                <a:gd name="connsiteX4" fmla="*/ 6923842 w 6923842"/>
                <a:gd name="connsiteY4" fmla="*/ 0 h 4359500"/>
                <a:gd name="connsiteX0" fmla="*/ 0 w 6923842"/>
                <a:gd name="connsiteY0" fmla="*/ 4359500 h 4359500"/>
                <a:gd name="connsiteX1" fmla="*/ 1384197 w 6923842"/>
                <a:gd name="connsiteY1" fmla="*/ 3094334 h 4359500"/>
                <a:gd name="connsiteX2" fmla="*/ 4752502 w 6923842"/>
                <a:gd name="connsiteY2" fmla="*/ 2848278 h 4359500"/>
                <a:gd name="connsiteX3" fmla="*/ 5522004 w 6923842"/>
                <a:gd name="connsiteY3" fmla="*/ 1216996 h 4359500"/>
                <a:gd name="connsiteX4" fmla="*/ 6923842 w 6923842"/>
                <a:gd name="connsiteY4" fmla="*/ 0 h 4359500"/>
                <a:gd name="connsiteX0" fmla="*/ 0 w 6923842"/>
                <a:gd name="connsiteY0" fmla="*/ 4359500 h 4359500"/>
                <a:gd name="connsiteX1" fmla="*/ 1384197 w 6923842"/>
                <a:gd name="connsiteY1" fmla="*/ 3094334 h 4359500"/>
                <a:gd name="connsiteX2" fmla="*/ 4752502 w 6923842"/>
                <a:gd name="connsiteY2" fmla="*/ 2848278 h 4359500"/>
                <a:gd name="connsiteX3" fmla="*/ 5522004 w 6923842"/>
                <a:gd name="connsiteY3" fmla="*/ 1216996 h 4359500"/>
                <a:gd name="connsiteX4" fmla="*/ 6923842 w 6923842"/>
                <a:gd name="connsiteY4" fmla="*/ 0 h 435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842" h="4359500">
                  <a:moveTo>
                    <a:pt x="0" y="4359500"/>
                  </a:moveTo>
                  <a:lnTo>
                    <a:pt x="1384197" y="3094334"/>
                  </a:lnTo>
                  <a:lnTo>
                    <a:pt x="4752502" y="2848278"/>
                  </a:lnTo>
                  <a:lnTo>
                    <a:pt x="5522004" y="1216996"/>
                  </a:lnTo>
                  <a:lnTo>
                    <a:pt x="6923842" y="0"/>
                  </a:lnTo>
                </a:path>
              </a:pathLst>
            </a:custGeom>
            <a:noFill/>
            <a:ln w="247124" cap="flat">
              <a:solidFill>
                <a:srgbClr val="FFFF00"/>
              </a:solidFill>
              <a:prstDash val="solid"/>
              <a:miter/>
            </a:ln>
          </p:spPr>
          <p:txBody>
            <a:bodyPr rtlCol="0" anchor="ctr"/>
            <a:lstStyle/>
            <a:p>
              <a:endParaRPr lang="zh-TW" altLang="en-US"/>
            </a:p>
          </p:txBody>
        </p:sp>
        <p:sp>
          <p:nvSpPr>
            <p:cNvPr id="20" name="手繪多邊形: 圖案 19">
              <a:extLst>
                <a:ext uri="{FF2B5EF4-FFF2-40B4-BE49-F238E27FC236}">
                  <a16:creationId xmlns:a16="http://schemas.microsoft.com/office/drawing/2014/main" id="{95B807C5-5383-4C57-A70A-FB5001475667}"/>
                </a:ext>
              </a:extLst>
            </p:cNvPr>
            <p:cNvSpPr/>
            <p:nvPr/>
          </p:nvSpPr>
          <p:spPr>
            <a:xfrm rot="12658935">
              <a:off x="6471096" y="-71461"/>
              <a:ext cx="951816" cy="926306"/>
            </a:xfrm>
            <a:custGeom>
              <a:avLst/>
              <a:gdLst>
                <a:gd name="connsiteX0" fmla="*/ 216751 w 714932"/>
                <a:gd name="connsiteY0" fmla="*/ 707115 h 701569"/>
                <a:gd name="connsiteX1" fmla="*/ 720679 w 714932"/>
                <a:gd name="connsiteY1" fmla="*/ 165904 h 701569"/>
                <a:gd name="connsiteX2" fmla="*/ 0 w 714932"/>
                <a:gd name="connsiteY2" fmla="*/ 0 h 701569"/>
              </a:gdLst>
              <a:ahLst/>
              <a:cxnLst>
                <a:cxn ang="0">
                  <a:pos x="connsiteX0" y="connsiteY0"/>
                </a:cxn>
                <a:cxn ang="0">
                  <a:pos x="connsiteX1" y="connsiteY1"/>
                </a:cxn>
                <a:cxn ang="0">
                  <a:pos x="connsiteX2" y="connsiteY2"/>
                </a:cxn>
              </a:cxnLst>
              <a:rect l="l" t="t" r="r" b="b"/>
              <a:pathLst>
                <a:path w="714932" h="701569">
                  <a:moveTo>
                    <a:pt x="216751" y="707115"/>
                  </a:moveTo>
                  <a:lnTo>
                    <a:pt x="720679" y="165904"/>
                  </a:lnTo>
                  <a:lnTo>
                    <a:pt x="0" y="0"/>
                  </a:lnTo>
                  <a:close/>
                </a:path>
              </a:pathLst>
            </a:custGeom>
            <a:solidFill>
              <a:srgbClr val="FFFF00"/>
            </a:solidFill>
            <a:ln w="6679" cap="flat">
              <a:noFill/>
              <a:prstDash val="solid"/>
              <a:miter/>
            </a:ln>
          </p:spPr>
          <p:txBody>
            <a:bodyPr rtlCol="0" anchor="ctr"/>
            <a:lstStyle/>
            <a:p>
              <a:endParaRPr lang="zh-TW" altLang="en-US"/>
            </a:p>
          </p:txBody>
        </p:sp>
        <p:sp>
          <p:nvSpPr>
            <p:cNvPr id="21" name="橢圓 20">
              <a:extLst>
                <a:ext uri="{FF2B5EF4-FFF2-40B4-BE49-F238E27FC236}">
                  <a16:creationId xmlns:a16="http://schemas.microsoft.com/office/drawing/2014/main" id="{3170F51F-B797-4F1B-96D0-812FD983D57B}"/>
                </a:ext>
              </a:extLst>
            </p:cNvPr>
            <p:cNvSpPr/>
            <p:nvPr/>
          </p:nvSpPr>
          <p:spPr>
            <a:xfrm>
              <a:off x="1775483" y="3124827"/>
              <a:ext cx="313440" cy="313440"/>
            </a:xfrm>
            <a:prstGeom prst="ellipse">
              <a:avLst/>
            </a:prstGeom>
            <a:gradFill flip="none" rotWithShape="1">
              <a:gsLst>
                <a:gs pos="0">
                  <a:srgbClr val="D7F71E">
                    <a:shade val="30000"/>
                    <a:satMod val="115000"/>
                  </a:srgbClr>
                </a:gs>
                <a:gs pos="50000">
                  <a:srgbClr val="D7F71E">
                    <a:shade val="67500"/>
                    <a:satMod val="115000"/>
                  </a:srgbClr>
                </a:gs>
                <a:gs pos="100000">
                  <a:srgbClr val="D7F71E">
                    <a:shade val="100000"/>
                    <a:satMod val="115000"/>
                  </a:srgbClr>
                </a:gs>
              </a:gsLst>
              <a:lin ang="540000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a:extLst>
                <a:ext uri="{FF2B5EF4-FFF2-40B4-BE49-F238E27FC236}">
                  <a16:creationId xmlns:a16="http://schemas.microsoft.com/office/drawing/2014/main" id="{68F60203-D1B7-44B5-A0F7-394E54D22892}"/>
                </a:ext>
              </a:extLst>
            </p:cNvPr>
            <p:cNvSpPr/>
            <p:nvPr/>
          </p:nvSpPr>
          <p:spPr>
            <a:xfrm>
              <a:off x="4739235" y="2896771"/>
              <a:ext cx="313440" cy="313440"/>
            </a:xfrm>
            <a:prstGeom prst="ellipse">
              <a:avLst/>
            </a:prstGeom>
            <a:gradFill flip="none" rotWithShape="1">
              <a:gsLst>
                <a:gs pos="0">
                  <a:srgbClr val="D7F71E">
                    <a:shade val="30000"/>
                    <a:satMod val="115000"/>
                  </a:srgbClr>
                </a:gs>
                <a:gs pos="50000">
                  <a:srgbClr val="D7F71E">
                    <a:shade val="67500"/>
                    <a:satMod val="115000"/>
                  </a:srgbClr>
                </a:gs>
                <a:gs pos="100000">
                  <a:srgbClr val="D7F71E">
                    <a:shade val="100000"/>
                    <a:satMod val="115000"/>
                  </a:srgbClr>
                </a:gs>
              </a:gsLst>
              <a:lin ang="540000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a:extLst>
                <a:ext uri="{FF2B5EF4-FFF2-40B4-BE49-F238E27FC236}">
                  <a16:creationId xmlns:a16="http://schemas.microsoft.com/office/drawing/2014/main" id="{B9104C68-CE4B-48DC-AE8E-256453523A16}"/>
                </a:ext>
              </a:extLst>
            </p:cNvPr>
            <p:cNvSpPr/>
            <p:nvPr/>
          </p:nvSpPr>
          <p:spPr>
            <a:xfrm>
              <a:off x="6528255" y="609600"/>
              <a:ext cx="313440" cy="313440"/>
            </a:xfrm>
            <a:prstGeom prst="ellipse">
              <a:avLst/>
            </a:prstGeom>
            <a:gradFill flip="none" rotWithShape="1">
              <a:gsLst>
                <a:gs pos="0">
                  <a:srgbClr val="D7F71E">
                    <a:shade val="30000"/>
                    <a:satMod val="115000"/>
                  </a:srgbClr>
                </a:gs>
                <a:gs pos="50000">
                  <a:srgbClr val="D7F71E">
                    <a:shade val="67500"/>
                    <a:satMod val="115000"/>
                  </a:srgbClr>
                </a:gs>
                <a:gs pos="100000">
                  <a:srgbClr val="D7F71E">
                    <a:shade val="100000"/>
                    <a:satMod val="115000"/>
                  </a:srgbClr>
                </a:gs>
              </a:gsLst>
              <a:lin ang="540000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0" name="矩形 39">
            <a:extLst>
              <a:ext uri="{FF2B5EF4-FFF2-40B4-BE49-F238E27FC236}">
                <a16:creationId xmlns:a16="http://schemas.microsoft.com/office/drawing/2014/main" id="{04FE10B7-BABD-4BAF-9282-F91018E3F396}"/>
              </a:ext>
            </a:extLst>
          </p:cNvPr>
          <p:cNvSpPr/>
          <p:nvPr/>
        </p:nvSpPr>
        <p:spPr>
          <a:xfrm>
            <a:off x="6366307" y="1192506"/>
            <a:ext cx="4819763" cy="1077218"/>
          </a:xfrm>
          <a:prstGeom prst="rect">
            <a:avLst/>
          </a:prstGeom>
        </p:spPr>
        <p:txBody>
          <a:bodyPr wrap="square" anchor="t">
            <a:spAutoFit/>
          </a:bodyPr>
          <a:lstStyle/>
          <a:p>
            <a:pPr algn="ctr" defTabSz="457200">
              <a:defRPr/>
            </a:pPr>
            <a:r>
              <a:rPr lang="en-US" altLang="zh-TW" sz="3200">
                <a:solidFill>
                  <a:schemeClr val="bg1"/>
                </a:solidFill>
                <a:latin typeface="Arial" panose="020B0604020202020204" pitchFamily="34" charset="0"/>
                <a:ea typeface="微軟正黑體" panose="020B0604030504040204" pitchFamily="34" charset="-120"/>
                <a:cs typeface="Arial" panose="020B0604020202020204" pitchFamily="34" charset="0"/>
              </a:rPr>
              <a:t>Guardian Smart Edge PoE Switch</a:t>
            </a:r>
          </a:p>
        </p:txBody>
      </p:sp>
      <p:sp>
        <p:nvSpPr>
          <p:cNvPr id="41" name="矩形 40">
            <a:extLst>
              <a:ext uri="{FF2B5EF4-FFF2-40B4-BE49-F238E27FC236}">
                <a16:creationId xmlns:a16="http://schemas.microsoft.com/office/drawing/2014/main" id="{B00D0CA1-C1C8-4B08-A5C8-5820EA00FAA0}"/>
              </a:ext>
            </a:extLst>
          </p:cNvPr>
          <p:cNvSpPr/>
          <p:nvPr/>
        </p:nvSpPr>
        <p:spPr>
          <a:xfrm>
            <a:off x="6094832" y="733158"/>
            <a:ext cx="5361708" cy="584775"/>
          </a:xfrm>
          <a:prstGeom prst="rect">
            <a:avLst/>
          </a:prstGeom>
          <a:noFill/>
        </p:spPr>
        <p:txBody>
          <a:bodyPr wrap="square" anchor="t">
            <a:spAutoFit/>
          </a:bodyPr>
          <a:lstStyle/>
          <a:p>
            <a:pPr lvl="0" algn="ctr" defTabSz="457200">
              <a:defRPr/>
            </a:pPr>
            <a:r>
              <a:rPr lang="en-US" altLang="zh-TW" sz="3200" b="1">
                <a:solidFill>
                  <a:prstClr val="white"/>
                </a:solidFill>
                <a:latin typeface="Arial" panose="020B0604020202020204" pitchFamily="34" charset="0"/>
                <a:ea typeface="微軟正黑體" panose="020B0604030504040204" pitchFamily="34" charset="-120"/>
                <a:cs typeface="Arial" panose="020B0604020202020204" pitchFamily="34" charset="0"/>
              </a:rPr>
              <a:t>3</a:t>
            </a:r>
            <a:r>
              <a:rPr lang="en-US" altLang="zh-TW" sz="3200" b="1" baseline="30000">
                <a:solidFill>
                  <a:prstClr val="white"/>
                </a:solidFill>
                <a:latin typeface="Arial" panose="020B0604020202020204" pitchFamily="34" charset="0"/>
                <a:ea typeface="微軟正黑體" panose="020B0604030504040204" pitchFamily="34" charset="-120"/>
                <a:cs typeface="Arial" panose="020B0604020202020204" pitchFamily="34" charset="0"/>
              </a:rPr>
              <a:t>rd</a:t>
            </a:r>
            <a:r>
              <a:rPr lang="en-US" altLang="zh-TW" sz="3200" b="1">
                <a:solidFill>
                  <a:prstClr val="white"/>
                </a:solidFill>
                <a:latin typeface="Arial" panose="020B0604020202020204" pitchFamily="34" charset="0"/>
                <a:ea typeface="微軟正黑體" panose="020B0604030504040204" pitchFamily="34" charset="-120"/>
                <a:cs typeface="Arial" panose="020B0604020202020204" pitchFamily="34" charset="0"/>
              </a:rPr>
              <a:t> Generation</a:t>
            </a:r>
            <a:endParaRPr lang="zh-TW" altLang="en-US" sz="3200" b="1">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4" name="群組 3"/>
          <p:cNvGrpSpPr/>
          <p:nvPr/>
        </p:nvGrpSpPr>
        <p:grpSpPr>
          <a:xfrm>
            <a:off x="3375645" y="3995247"/>
            <a:ext cx="1637666" cy="1640779"/>
            <a:chOff x="3425903" y="4264595"/>
            <a:chExt cx="1637666" cy="1640779"/>
          </a:xfrm>
        </p:grpSpPr>
        <p:sp>
          <p:nvSpPr>
            <p:cNvPr id="46" name="矩形 45">
              <a:extLst>
                <a:ext uri="{FF2B5EF4-FFF2-40B4-BE49-F238E27FC236}">
                  <a16:creationId xmlns:a16="http://schemas.microsoft.com/office/drawing/2014/main" id="{30C8DA36-FBAA-4048-A6DE-B980AFA88A6E}"/>
                </a:ext>
              </a:extLst>
            </p:cNvPr>
            <p:cNvSpPr/>
            <p:nvPr/>
          </p:nvSpPr>
          <p:spPr>
            <a:xfrm>
              <a:off x="3469171" y="5338653"/>
              <a:ext cx="1540105" cy="527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7" name="Picture 6" descr="Image result for l3 poe switch">
              <a:extLst>
                <a:ext uri="{FF2B5EF4-FFF2-40B4-BE49-F238E27FC236}">
                  <a16:creationId xmlns:a16="http://schemas.microsoft.com/office/drawing/2014/main" id="{03AA4B51-8B00-47C2-B370-56F9A1674301}"/>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9091" b="89394" l="7592" r="93979">
                          <a14:foregroundMark x1="9948" y1="47727" x2="7853" y2="47727"/>
                          <a14:foregroundMark x1="92932" y1="53788" x2="93979" y2="64394"/>
                        </a14:backgroundRemoval>
                      </a14:imgEffect>
                    </a14:imgLayer>
                  </a14:imgProps>
                </a:ext>
                <a:ext uri="{28A0092B-C50C-407E-A947-70E740481C1C}">
                  <a14:useLocalDpi xmlns:a14="http://schemas.microsoft.com/office/drawing/2010/main"/>
                </a:ext>
              </a:extLst>
            </a:blip>
            <a:srcRect/>
            <a:stretch>
              <a:fillRect/>
            </a:stretch>
          </p:blipFill>
          <p:spPr bwMode="auto">
            <a:xfrm>
              <a:off x="3470135" y="5362707"/>
              <a:ext cx="1570447" cy="54266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8" name="矩形 47">
              <a:extLst>
                <a:ext uri="{FF2B5EF4-FFF2-40B4-BE49-F238E27FC236}">
                  <a16:creationId xmlns:a16="http://schemas.microsoft.com/office/drawing/2014/main" id="{EEF67DE4-A866-45C3-938E-F3CA4FC5470B}"/>
                </a:ext>
              </a:extLst>
            </p:cNvPr>
            <p:cNvSpPr/>
            <p:nvPr/>
          </p:nvSpPr>
          <p:spPr>
            <a:xfrm>
              <a:off x="3425903" y="4755585"/>
              <a:ext cx="1637666" cy="523220"/>
            </a:xfrm>
            <a:prstGeom prst="rect">
              <a:avLst/>
            </a:prstGeom>
          </p:spPr>
          <p:txBody>
            <a:bodyPr wrap="square">
              <a:spAutoFit/>
            </a:bodyPr>
            <a:lstStyle/>
            <a:p>
              <a:pPr lvl="0" algn="ctr" defTabSz="457200">
                <a:defRPr/>
              </a:pPr>
              <a:r>
                <a:rPr lang="en-US" altLang="zh-TW" sz="1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L2/ L3 Managed </a:t>
              </a:r>
              <a:r>
                <a:rPr lang="en-US" altLang="zh-TW" sz="1400" err="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PoE</a:t>
              </a:r>
              <a:r>
                <a:rPr lang="en-US" altLang="zh-TW" sz="1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 Switch</a:t>
              </a:r>
            </a:p>
          </p:txBody>
        </p:sp>
        <p:sp>
          <p:nvSpPr>
            <p:cNvPr id="49" name="矩形 48">
              <a:extLst>
                <a:ext uri="{FF2B5EF4-FFF2-40B4-BE49-F238E27FC236}">
                  <a16:creationId xmlns:a16="http://schemas.microsoft.com/office/drawing/2014/main" id="{46D689EE-B6F7-45A1-AFC1-FE4A0814D48B}"/>
                </a:ext>
              </a:extLst>
            </p:cNvPr>
            <p:cNvSpPr/>
            <p:nvPr/>
          </p:nvSpPr>
          <p:spPr>
            <a:xfrm>
              <a:off x="3499706" y="4483717"/>
              <a:ext cx="1490666" cy="276999"/>
            </a:xfrm>
            <a:prstGeom prst="rect">
              <a:avLst/>
            </a:prstGeom>
            <a:noFill/>
          </p:spPr>
          <p:txBody>
            <a:bodyPr wrap="square" anchor="t">
              <a:spAutoFit/>
            </a:bodyPr>
            <a:lstStyle/>
            <a:p>
              <a:pPr lvl="0" algn="ctr" defTabSz="457200">
                <a:defRPr/>
              </a:pPr>
              <a:r>
                <a:rPr lang="en-US" altLang="zh-TW" sz="1200" b="1">
                  <a:solidFill>
                    <a:prstClr val="white"/>
                  </a:solidFill>
                  <a:latin typeface="Arial"/>
                  <a:ea typeface="微軟正黑體"/>
                  <a:cs typeface="Arial"/>
                </a:rPr>
                <a:t>2</a:t>
              </a:r>
              <a:r>
                <a:rPr lang="en-US" altLang="zh-TW" sz="1200" b="1" baseline="30000">
                  <a:solidFill>
                    <a:prstClr val="white"/>
                  </a:solidFill>
                  <a:latin typeface="Arial"/>
                  <a:ea typeface="微軟正黑體"/>
                  <a:cs typeface="Arial"/>
                </a:rPr>
                <a:t>ND</a:t>
              </a:r>
              <a:r>
                <a:rPr lang="en-US" altLang="zh-TW" sz="1200" b="1">
                  <a:solidFill>
                    <a:prstClr val="white"/>
                  </a:solidFill>
                  <a:latin typeface="Arial"/>
                  <a:ea typeface="微軟正黑體"/>
                  <a:cs typeface="Arial"/>
                </a:rPr>
                <a:t> </a:t>
              </a:r>
              <a:r>
                <a:rPr lang="zh-TW" altLang="en-US" sz="1200" b="1">
                  <a:solidFill>
                    <a:prstClr val="white"/>
                  </a:solidFill>
                  <a:latin typeface="Arial"/>
                  <a:ea typeface="微軟正黑體"/>
                  <a:cs typeface="Arial"/>
                </a:rPr>
                <a:t> </a:t>
              </a:r>
              <a:r>
                <a:rPr lang="en-US" altLang="zh-TW" sz="1200" b="1">
                  <a:solidFill>
                    <a:prstClr val="white"/>
                  </a:solidFill>
                  <a:latin typeface="Arial"/>
                  <a:ea typeface="微軟正黑體"/>
                  <a:cs typeface="Arial"/>
                </a:rPr>
                <a:t>Generation </a:t>
              </a:r>
              <a:endParaRPr lang="zh-TW" altLang="en-US" sz="1200" b="1">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50" name="群組 49">
              <a:extLst>
                <a:ext uri="{FF2B5EF4-FFF2-40B4-BE49-F238E27FC236}">
                  <a16:creationId xmlns:a16="http://schemas.microsoft.com/office/drawing/2014/main" id="{F578CAD3-6C4B-452F-B716-723DBB3505D1}"/>
                </a:ext>
              </a:extLst>
            </p:cNvPr>
            <p:cNvGrpSpPr/>
            <p:nvPr/>
          </p:nvGrpSpPr>
          <p:grpSpPr>
            <a:xfrm>
              <a:off x="3455460" y="4264595"/>
              <a:ext cx="1562135" cy="1606323"/>
              <a:chOff x="3193774" y="3236914"/>
              <a:chExt cx="2264931" cy="2328999"/>
            </a:xfrm>
          </p:grpSpPr>
          <p:sp>
            <p:nvSpPr>
              <p:cNvPr id="51" name="手繪多邊形: 圖案 50">
                <a:extLst>
                  <a:ext uri="{FF2B5EF4-FFF2-40B4-BE49-F238E27FC236}">
                    <a16:creationId xmlns:a16="http://schemas.microsoft.com/office/drawing/2014/main" id="{334E09F9-166E-4518-95AA-E2EFCDD1C016}"/>
                  </a:ext>
                </a:extLst>
              </p:cNvPr>
              <p:cNvSpPr/>
              <p:nvPr/>
            </p:nvSpPr>
            <p:spPr>
              <a:xfrm>
                <a:off x="3193774" y="3236914"/>
                <a:ext cx="2264931" cy="2328999"/>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chemeClr val="bg1"/>
              </a:solidFill>
              <a:ln w="5305" cap="flat">
                <a:solidFill>
                  <a:schemeClr val="bg1"/>
                </a:solid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CF4B370E-F524-4C5A-9CB7-C65CF030260C}"/>
                  </a:ext>
                </a:extLst>
              </p:cNvPr>
              <p:cNvSpPr/>
              <p:nvPr/>
            </p:nvSpPr>
            <p:spPr>
              <a:xfrm>
                <a:off x="3585689" y="3345913"/>
                <a:ext cx="1813377" cy="95368"/>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chemeClr val="bg1"/>
              </a:solidFill>
              <a:ln w="5305" cap="flat">
                <a:noFill/>
                <a:prstDash val="solid"/>
                <a:miter/>
              </a:ln>
            </p:spPr>
            <p:txBody>
              <a:bodyPr rtlCol="0" anchor="ctr"/>
              <a:lstStyle/>
              <a:p>
                <a:endParaRPr lang="zh-TW" altLang="en-US"/>
              </a:p>
            </p:txBody>
          </p:sp>
        </p:grpSp>
      </p:grpSp>
      <p:pic>
        <p:nvPicPr>
          <p:cNvPr id="53" name="圖形 52">
            <a:extLst>
              <a:ext uri="{FF2B5EF4-FFF2-40B4-BE49-F238E27FC236}">
                <a16:creationId xmlns:a16="http://schemas.microsoft.com/office/drawing/2014/main" id="{7DCB907E-5F1B-446E-9E04-C9585CE3E64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612577" y="403696"/>
            <a:ext cx="762000" cy="761998"/>
          </a:xfrm>
          <a:prstGeom prst="rect">
            <a:avLst/>
          </a:prstGeom>
        </p:spPr>
      </p:pic>
      <p:sp>
        <p:nvSpPr>
          <p:cNvPr id="56" name="矩形: 剪去對角角落 121">
            <a:extLst>
              <a:ext uri="{FF2B5EF4-FFF2-40B4-BE49-F238E27FC236}">
                <a16:creationId xmlns:a16="http://schemas.microsoft.com/office/drawing/2014/main" id="{ABA39507-645C-4914-8C8F-EDF2DEF70D57}"/>
              </a:ext>
            </a:extLst>
          </p:cNvPr>
          <p:cNvSpPr/>
          <p:nvPr/>
        </p:nvSpPr>
        <p:spPr>
          <a:xfrm>
            <a:off x="6674414" y="548809"/>
            <a:ext cx="4639734" cy="180009"/>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97CAA0B8-409A-4D00-9648-04AA77E26DCC}"/>
              </a:ext>
            </a:extLst>
          </p:cNvPr>
          <p:cNvSpPr>
            <a:spLocks noGrp="1"/>
          </p:cNvSpPr>
          <p:nvPr>
            <p:ph type="title"/>
          </p:nvPr>
        </p:nvSpPr>
        <p:spPr>
          <a:xfrm>
            <a:off x="349941" y="412405"/>
            <a:ext cx="4576264" cy="2338987"/>
          </a:xfrm>
        </p:spPr>
        <p:txBody>
          <a:bodyPr anchor="t">
            <a:normAutofit/>
          </a:bodyPr>
          <a:lstStyle/>
          <a:p>
            <a:pPr lvl="0" algn="l">
              <a:defRPr/>
            </a:pPr>
            <a:r>
              <a:rPr lang="en-US" altLang="zh-TW" sz="4000" b="1">
                <a:latin typeface="Arial"/>
                <a:ea typeface="微軟正黑體"/>
                <a:cs typeface="Arial"/>
              </a:rPr>
              <a:t>Power Sourcing Equipment (PSE)</a:t>
            </a:r>
            <a:br>
              <a:rPr lang="en-US" altLang="zh-TW" sz="4000" b="1"/>
            </a:br>
            <a:r>
              <a:rPr lang="en-US" altLang="zh-TW" sz="4000" b="1">
                <a:latin typeface="Arial"/>
                <a:ea typeface="微軟正黑體"/>
                <a:cs typeface="Arial"/>
              </a:rPr>
              <a:t>product evolution</a:t>
            </a:r>
            <a:endParaRPr lang="zh-TW" altLang="en-US" sz="4000" b="1">
              <a:latin typeface="Arial"/>
              <a:ea typeface="微軟正黑體"/>
              <a:cs typeface="Arial"/>
            </a:endParaRPr>
          </a:p>
        </p:txBody>
      </p:sp>
      <p:grpSp>
        <p:nvGrpSpPr>
          <p:cNvPr id="9" name="群組 8">
            <a:extLst>
              <a:ext uri="{FF2B5EF4-FFF2-40B4-BE49-F238E27FC236}">
                <a16:creationId xmlns:a16="http://schemas.microsoft.com/office/drawing/2014/main" id="{857790EB-C5A8-4DEB-9D99-416D669744A1}"/>
              </a:ext>
            </a:extLst>
          </p:cNvPr>
          <p:cNvGrpSpPr/>
          <p:nvPr/>
        </p:nvGrpSpPr>
        <p:grpSpPr>
          <a:xfrm>
            <a:off x="742602" y="4810801"/>
            <a:ext cx="1637666" cy="1645408"/>
            <a:chOff x="742602" y="4810801"/>
            <a:chExt cx="1637666" cy="1645408"/>
          </a:xfrm>
        </p:grpSpPr>
        <p:grpSp>
          <p:nvGrpSpPr>
            <p:cNvPr id="147" name="群組 146">
              <a:extLst>
                <a:ext uri="{FF2B5EF4-FFF2-40B4-BE49-F238E27FC236}">
                  <a16:creationId xmlns:a16="http://schemas.microsoft.com/office/drawing/2014/main" id="{3F9CF727-455C-40AD-8956-EE028CD4ADBC}"/>
                </a:ext>
              </a:extLst>
            </p:cNvPr>
            <p:cNvGrpSpPr/>
            <p:nvPr/>
          </p:nvGrpSpPr>
          <p:grpSpPr>
            <a:xfrm>
              <a:off x="742602" y="4810801"/>
              <a:ext cx="1637666" cy="1606323"/>
              <a:chOff x="3425903" y="4264595"/>
              <a:chExt cx="1637666" cy="1606323"/>
            </a:xfrm>
          </p:grpSpPr>
          <p:sp>
            <p:nvSpPr>
              <p:cNvPr id="149" name="矩形 148">
                <a:extLst>
                  <a:ext uri="{FF2B5EF4-FFF2-40B4-BE49-F238E27FC236}">
                    <a16:creationId xmlns:a16="http://schemas.microsoft.com/office/drawing/2014/main" id="{72660F2F-18C2-45C7-9594-351C10F2DB40}"/>
                  </a:ext>
                </a:extLst>
              </p:cNvPr>
              <p:cNvSpPr/>
              <p:nvPr/>
            </p:nvSpPr>
            <p:spPr>
              <a:xfrm>
                <a:off x="3469171" y="5338653"/>
                <a:ext cx="1540105" cy="527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1" name="矩形 150">
                <a:extLst>
                  <a:ext uri="{FF2B5EF4-FFF2-40B4-BE49-F238E27FC236}">
                    <a16:creationId xmlns:a16="http://schemas.microsoft.com/office/drawing/2014/main" id="{7CDB8D6E-19D8-40BD-934C-8DF0A0DE5D69}"/>
                  </a:ext>
                </a:extLst>
              </p:cNvPr>
              <p:cNvSpPr/>
              <p:nvPr/>
            </p:nvSpPr>
            <p:spPr>
              <a:xfrm>
                <a:off x="3425903" y="4755585"/>
                <a:ext cx="1637666" cy="523220"/>
              </a:xfrm>
              <a:prstGeom prst="rect">
                <a:avLst/>
              </a:prstGeom>
            </p:spPr>
            <p:txBody>
              <a:bodyPr wrap="square">
                <a:spAutoFit/>
              </a:bodyPr>
              <a:lstStyle/>
              <a:p>
                <a:pPr lvl="0" algn="ctr" defTabSz="457200">
                  <a:defRPr/>
                </a:pPr>
                <a:r>
                  <a:rPr lang="en-US" altLang="zh-TW" sz="1400">
                    <a:solidFill>
                      <a:schemeClr val="bg1">
                        <a:lumMod val="95000"/>
                      </a:schemeClr>
                    </a:solidFill>
                    <a:latin typeface="Arial"/>
                    <a:ea typeface="微軟正黑體"/>
                    <a:cs typeface="Arial"/>
                  </a:rPr>
                  <a:t>Unmanaged PoE switch</a:t>
                </a:r>
              </a:p>
            </p:txBody>
          </p:sp>
          <p:sp>
            <p:nvSpPr>
              <p:cNvPr id="152" name="矩形 151">
                <a:extLst>
                  <a:ext uri="{FF2B5EF4-FFF2-40B4-BE49-F238E27FC236}">
                    <a16:creationId xmlns:a16="http://schemas.microsoft.com/office/drawing/2014/main" id="{B9222C4C-DEE3-4FD3-93D8-9E1CCBF1FEAB}"/>
                  </a:ext>
                </a:extLst>
              </p:cNvPr>
              <p:cNvSpPr/>
              <p:nvPr/>
            </p:nvSpPr>
            <p:spPr>
              <a:xfrm>
                <a:off x="3499706" y="4483717"/>
                <a:ext cx="1490666" cy="276999"/>
              </a:xfrm>
              <a:prstGeom prst="rect">
                <a:avLst/>
              </a:prstGeom>
              <a:noFill/>
            </p:spPr>
            <p:txBody>
              <a:bodyPr wrap="square" anchor="t">
                <a:spAutoFit/>
              </a:bodyPr>
              <a:lstStyle/>
              <a:p>
                <a:pPr lvl="0" algn="ctr" defTabSz="457200">
                  <a:defRPr/>
                </a:pPr>
                <a:r>
                  <a:rPr lang="en-US" altLang="zh-TW" sz="1200" b="1">
                    <a:solidFill>
                      <a:prstClr val="white"/>
                    </a:solidFill>
                    <a:latin typeface="Arial"/>
                    <a:ea typeface="微軟正黑體"/>
                    <a:cs typeface="Arial"/>
                  </a:rPr>
                  <a:t>1</a:t>
                </a:r>
                <a:r>
                  <a:rPr lang="en-US" altLang="zh-TW" sz="1200" b="1" baseline="30000">
                    <a:solidFill>
                      <a:prstClr val="white"/>
                    </a:solidFill>
                    <a:latin typeface="Arial"/>
                    <a:ea typeface="微軟正黑體"/>
                    <a:cs typeface="Arial"/>
                  </a:rPr>
                  <a:t>ST</a:t>
                </a:r>
                <a:r>
                  <a:rPr lang="en-US" altLang="zh-TW" sz="1200" b="1">
                    <a:solidFill>
                      <a:prstClr val="white"/>
                    </a:solidFill>
                    <a:latin typeface="Arial"/>
                    <a:ea typeface="微軟正黑體"/>
                    <a:cs typeface="Arial"/>
                  </a:rPr>
                  <a:t> </a:t>
                </a:r>
                <a:r>
                  <a:rPr lang="zh-TW" altLang="en-US" sz="1200" b="1">
                    <a:solidFill>
                      <a:prstClr val="white"/>
                    </a:solidFill>
                    <a:latin typeface="Arial"/>
                    <a:ea typeface="微軟正黑體"/>
                    <a:cs typeface="Arial"/>
                  </a:rPr>
                  <a:t> </a:t>
                </a:r>
                <a:r>
                  <a:rPr lang="en-US" altLang="zh-TW" sz="1200" b="1">
                    <a:solidFill>
                      <a:prstClr val="white"/>
                    </a:solidFill>
                    <a:latin typeface="Arial"/>
                    <a:ea typeface="微軟正黑體"/>
                    <a:cs typeface="Arial"/>
                  </a:rPr>
                  <a:t>Generation </a:t>
                </a:r>
                <a:endParaRPr lang="zh-TW" altLang="en-US" sz="1200" b="1">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53" name="群組 152">
                <a:extLst>
                  <a:ext uri="{FF2B5EF4-FFF2-40B4-BE49-F238E27FC236}">
                    <a16:creationId xmlns:a16="http://schemas.microsoft.com/office/drawing/2014/main" id="{F15AEC8A-E7AD-4BAC-A987-5E82C20BFFF5}"/>
                  </a:ext>
                </a:extLst>
              </p:cNvPr>
              <p:cNvGrpSpPr/>
              <p:nvPr/>
            </p:nvGrpSpPr>
            <p:grpSpPr>
              <a:xfrm>
                <a:off x="3455460" y="4264595"/>
                <a:ext cx="1562135" cy="1606323"/>
                <a:chOff x="3193774" y="3236914"/>
                <a:chExt cx="2264931" cy="2328999"/>
              </a:xfrm>
            </p:grpSpPr>
            <p:sp>
              <p:nvSpPr>
                <p:cNvPr id="154" name="手繪多邊形: 圖案 153">
                  <a:extLst>
                    <a:ext uri="{FF2B5EF4-FFF2-40B4-BE49-F238E27FC236}">
                      <a16:creationId xmlns:a16="http://schemas.microsoft.com/office/drawing/2014/main" id="{27B1E98B-DCA8-4F77-B4AD-9FB91C9D584D}"/>
                    </a:ext>
                  </a:extLst>
                </p:cNvPr>
                <p:cNvSpPr/>
                <p:nvPr/>
              </p:nvSpPr>
              <p:spPr>
                <a:xfrm>
                  <a:off x="3193774" y="3236914"/>
                  <a:ext cx="2264931" cy="2328999"/>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chemeClr val="bg1"/>
                </a:solidFill>
                <a:ln w="5305" cap="flat">
                  <a:solidFill>
                    <a:schemeClr val="bg1"/>
                  </a:solidFill>
                  <a:prstDash val="solid"/>
                  <a:miter/>
                </a:ln>
              </p:spPr>
              <p:txBody>
                <a:bodyPr rtlCol="0" anchor="ctr"/>
                <a:lstStyle/>
                <a:p>
                  <a:endParaRPr lang="zh-TW" altLang="en-US"/>
                </a:p>
              </p:txBody>
            </p:sp>
            <p:sp>
              <p:nvSpPr>
                <p:cNvPr id="155" name="手繪多邊形: 圖案 154">
                  <a:extLst>
                    <a:ext uri="{FF2B5EF4-FFF2-40B4-BE49-F238E27FC236}">
                      <a16:creationId xmlns:a16="http://schemas.microsoft.com/office/drawing/2014/main" id="{2DB76741-C84E-4C64-A928-5B2CE3248A19}"/>
                    </a:ext>
                  </a:extLst>
                </p:cNvPr>
                <p:cNvSpPr/>
                <p:nvPr/>
              </p:nvSpPr>
              <p:spPr>
                <a:xfrm>
                  <a:off x="3585689" y="3345913"/>
                  <a:ext cx="1813377" cy="95368"/>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chemeClr val="bg1"/>
                </a:solidFill>
                <a:ln w="5305" cap="flat">
                  <a:noFill/>
                  <a:prstDash val="solid"/>
                  <a:miter/>
                </a:ln>
              </p:spPr>
              <p:txBody>
                <a:bodyPr rtlCol="0" anchor="ctr"/>
                <a:lstStyle/>
                <a:p>
                  <a:endParaRPr lang="zh-TW" altLang="en-US"/>
                </a:p>
              </p:txBody>
            </p:sp>
          </p:grpSp>
        </p:grpSp>
        <p:pic>
          <p:nvPicPr>
            <p:cNvPr id="157" name="Picture 4">
              <a:extLst>
                <a:ext uri="{FF2B5EF4-FFF2-40B4-BE49-F238E27FC236}">
                  <a16:creationId xmlns:a16="http://schemas.microsoft.com/office/drawing/2014/main" id="{19C1C58F-2472-4240-8B99-AE31928415D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855551" y="5762091"/>
              <a:ext cx="1411768" cy="69411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36" name="圖片 35" descr="一張含有 電腦 的圖片&#10;&#10;自動產生的描述">
            <a:extLst>
              <a:ext uri="{FF2B5EF4-FFF2-40B4-BE49-F238E27FC236}">
                <a16:creationId xmlns:a16="http://schemas.microsoft.com/office/drawing/2014/main" id="{8A49C671-2FDA-4F75-AA1B-F8563A07172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707097" y="2475898"/>
            <a:ext cx="6133681" cy="2612899"/>
          </a:xfrm>
          <a:prstGeom prst="rect">
            <a:avLst/>
          </a:prstGeom>
          <a:effectLst>
            <a:outerShdw blurRad="50800" dist="38100" dir="5400000" algn="t" rotWithShape="0">
              <a:prstClr val="black">
                <a:alpha val="40000"/>
              </a:prstClr>
            </a:outerShdw>
          </a:effectLst>
        </p:spPr>
      </p:pic>
      <p:pic>
        <p:nvPicPr>
          <p:cNvPr id="38" name="圖片 37" descr="一張含有 室外 的圖片&#10;&#10;自動產生的描述">
            <a:extLst>
              <a:ext uri="{FF2B5EF4-FFF2-40B4-BE49-F238E27FC236}">
                <a16:creationId xmlns:a16="http://schemas.microsoft.com/office/drawing/2014/main" id="{2A57CF3D-C630-43CB-8495-8D3DEAA4CC1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47191" y="5232405"/>
            <a:ext cx="599434" cy="599434"/>
          </a:xfrm>
          <a:prstGeom prst="rect">
            <a:avLst/>
          </a:prstGeom>
          <a:effectLst>
            <a:outerShdw blurRad="76200" dir="18900000" sy="23000" kx="-1200000" algn="bl" rotWithShape="0">
              <a:prstClr val="black">
                <a:alpha val="20000"/>
              </a:prstClr>
            </a:outerShdw>
          </a:effectLst>
        </p:spPr>
      </p:pic>
      <p:sp>
        <p:nvSpPr>
          <p:cNvPr id="32" name="矩形 31">
            <a:extLst>
              <a:ext uri="{FF2B5EF4-FFF2-40B4-BE49-F238E27FC236}">
                <a16:creationId xmlns:a16="http://schemas.microsoft.com/office/drawing/2014/main" id="{353B4B6D-032D-44C6-8014-6783EA3C35BC}"/>
              </a:ext>
            </a:extLst>
          </p:cNvPr>
          <p:cNvSpPr/>
          <p:nvPr/>
        </p:nvSpPr>
        <p:spPr>
          <a:xfrm>
            <a:off x="6355589" y="2130352"/>
            <a:ext cx="3518470" cy="1846659"/>
          </a:xfrm>
          <a:prstGeom prst="rect">
            <a:avLst/>
          </a:prstGeom>
        </p:spPr>
        <p:txBody>
          <a:bodyPr wrap="square" anchor="t">
            <a:spAutoFit/>
          </a:bodyPr>
          <a:lstStyle/>
          <a:p>
            <a:pPr defTabSz="457200">
              <a:defRPr/>
            </a:pPr>
            <a:r>
              <a:rPr lang="en-US" altLang="zh-TW" sz="1600" b="1">
                <a:solidFill>
                  <a:schemeClr val="bg1">
                    <a:lumMod val="95000"/>
                  </a:schemeClr>
                </a:solidFill>
                <a:latin typeface="Arial"/>
                <a:ea typeface="微軟正黑體"/>
                <a:cs typeface="Arial"/>
              </a:rPr>
              <a:t>QGD-1602P</a:t>
            </a:r>
          </a:p>
          <a:p>
            <a:pPr marL="180975" indent="-180975" defTabSz="457200">
              <a:buFont typeface="Arial" panose="020B0604020202020204" pitchFamily="34" charset="0"/>
              <a:buChar char="•"/>
              <a:defRPr/>
            </a:pPr>
            <a:r>
              <a:rPr lang="en-US" altLang="zh-TW" sz="1400">
                <a:solidFill>
                  <a:schemeClr val="bg1">
                    <a:lumMod val="95000"/>
                  </a:schemeClr>
                </a:solidFill>
                <a:latin typeface="Arial"/>
                <a:ea typeface="微軟正黑體"/>
                <a:cs typeface="Arial"/>
              </a:rPr>
              <a:t>10GbE SFP+</a:t>
            </a:r>
          </a:p>
          <a:p>
            <a:pPr marL="180975" indent="-180975" defTabSz="457200">
              <a:buFont typeface="Arial" panose="020B0604020202020204" pitchFamily="34" charset="0"/>
              <a:buChar char="•"/>
              <a:defRPr/>
            </a:pPr>
            <a:r>
              <a:rPr lang="en-US" altLang="zh-TW" sz="1400">
                <a:solidFill>
                  <a:schemeClr val="bg1">
                    <a:lumMod val="95000"/>
                  </a:schemeClr>
                </a:solidFill>
                <a:latin typeface="Arial"/>
                <a:ea typeface="微軟正黑體"/>
                <a:cs typeface="Arial"/>
              </a:rPr>
              <a:t>Intel Atom® C3558/C3758</a:t>
            </a:r>
          </a:p>
          <a:p>
            <a:pPr marL="180975" indent="-180975" defTabSz="457200">
              <a:buFont typeface="Arial" panose="020B0604020202020204" pitchFamily="34" charset="0"/>
              <a:buChar char="•"/>
              <a:defRPr/>
            </a:pPr>
            <a:r>
              <a:rPr lang="en-US" altLang="zh-TW" sz="1400">
                <a:solidFill>
                  <a:schemeClr val="bg1">
                    <a:lumMod val="95000"/>
                  </a:schemeClr>
                </a:solidFill>
                <a:latin typeface="Arial"/>
                <a:ea typeface="微軟正黑體"/>
                <a:cs typeface="Arial"/>
              </a:rPr>
              <a:t>Intel QAT</a:t>
            </a:r>
          </a:p>
          <a:p>
            <a:pPr marL="180975" indent="-180975" defTabSz="457200">
              <a:buFont typeface="Arial" panose="020B0604020202020204" pitchFamily="34" charset="0"/>
              <a:buChar char="•"/>
              <a:defRPr/>
            </a:pPr>
            <a:r>
              <a:rPr lang="en-US" altLang="zh-TW" sz="1400">
                <a:solidFill>
                  <a:schemeClr val="bg1">
                    <a:lumMod val="95000"/>
                  </a:schemeClr>
                </a:solidFill>
                <a:latin typeface="Arial"/>
                <a:ea typeface="微軟正黑體"/>
                <a:cs typeface="Arial"/>
              </a:rPr>
              <a:t>Virtual machine with QTS</a:t>
            </a:r>
          </a:p>
          <a:p>
            <a:pPr marL="180975" indent="-180975" defTabSz="457200">
              <a:buFont typeface="Arial" panose="020B0604020202020204" pitchFamily="34" charset="0"/>
              <a:buChar char="•"/>
              <a:defRPr/>
            </a:pPr>
            <a:r>
              <a:rPr lang="en-US" altLang="zh-TW" sz="1400">
                <a:solidFill>
                  <a:schemeClr val="bg1">
                    <a:lumMod val="95000"/>
                  </a:schemeClr>
                </a:solidFill>
                <a:latin typeface="Arial"/>
                <a:ea typeface="微軟正黑體"/>
                <a:cs typeface="Arial"/>
              </a:rPr>
              <a:t>Hybrid cloud storage </a:t>
            </a:r>
            <a:endParaRPr lang="en-US" altLang="zh-TW" sz="1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a:p>
            <a:pPr marL="180975" indent="-180975" defTabSz="457200">
              <a:buFont typeface="Arial" panose="020B0604020202020204" pitchFamily="34" charset="0"/>
              <a:buChar char="•"/>
              <a:defRPr/>
            </a:pPr>
            <a:r>
              <a:rPr lang="en-US" altLang="zh-TW" sz="1400">
                <a:solidFill>
                  <a:schemeClr val="bg1">
                    <a:lumMod val="95000"/>
                  </a:schemeClr>
                </a:solidFill>
                <a:latin typeface="Arial"/>
                <a:ea typeface="微軟正黑體"/>
                <a:cs typeface="Arial"/>
              </a:rPr>
              <a:t>IEEE 802.3bt Ready</a:t>
            </a:r>
          </a:p>
          <a:p>
            <a:pPr marL="180975" indent="-180975" defTabSz="457200">
              <a:buFont typeface="Arial" panose="020B0604020202020204" pitchFamily="34" charset="0"/>
              <a:buChar char="•"/>
              <a:defRPr/>
            </a:pPr>
            <a:r>
              <a:rPr lang="en-US" altLang="zh-TW" sz="1400">
                <a:solidFill>
                  <a:schemeClr val="bg1">
                    <a:lumMod val="95000"/>
                  </a:schemeClr>
                </a:solidFill>
                <a:latin typeface="Arial"/>
                <a:ea typeface="微軟正黑體"/>
                <a:cs typeface="Arial"/>
              </a:rPr>
              <a:t>SD-WAN (</a:t>
            </a:r>
            <a:r>
              <a:rPr lang="en-US" altLang="zh-TW" sz="1400" err="1">
                <a:solidFill>
                  <a:schemeClr val="bg1">
                    <a:lumMod val="95000"/>
                  </a:schemeClr>
                </a:solidFill>
                <a:latin typeface="Arial"/>
                <a:ea typeface="微軟正黑體"/>
                <a:cs typeface="Arial"/>
              </a:rPr>
              <a:t>QuWAN</a:t>
            </a:r>
            <a:r>
              <a:rPr lang="en-US" altLang="zh-TW" sz="1400">
                <a:solidFill>
                  <a:schemeClr val="bg1">
                    <a:lumMod val="95000"/>
                  </a:schemeClr>
                </a:solidFill>
                <a:latin typeface="Arial"/>
                <a:ea typeface="微軟正黑體"/>
                <a:cs typeface="Arial"/>
              </a:rPr>
              <a:t>)</a:t>
            </a:r>
          </a:p>
        </p:txBody>
      </p:sp>
      <p:pic>
        <p:nvPicPr>
          <p:cNvPr id="43" name="圖片 42">
            <a:extLst>
              <a:ext uri="{FF2B5EF4-FFF2-40B4-BE49-F238E27FC236}">
                <a16:creationId xmlns:a16="http://schemas.microsoft.com/office/drawing/2014/main" id="{A5B06B38-F94F-4F1C-8C66-8254D532A2CD}"/>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8907392" y="2570899"/>
            <a:ext cx="1167920" cy="1167920"/>
          </a:xfrm>
          <a:prstGeom prst="rect">
            <a:avLst/>
          </a:prstGeom>
          <a:effectLst>
            <a:outerShdw blurRad="76200" dir="18900000" sy="23000" kx="-1200000" algn="bl" rotWithShape="0">
              <a:prstClr val="black">
                <a:alpha val="20000"/>
              </a:prstClr>
            </a:outerShdw>
          </a:effectLst>
        </p:spPr>
      </p:pic>
      <p:cxnSp>
        <p:nvCxnSpPr>
          <p:cNvPr id="7" name="直線接點 6">
            <a:extLst>
              <a:ext uri="{FF2B5EF4-FFF2-40B4-BE49-F238E27FC236}">
                <a16:creationId xmlns:a16="http://schemas.microsoft.com/office/drawing/2014/main" id="{CDB5C434-F65C-4F94-97E7-3C79820CF038}"/>
              </a:ext>
            </a:extLst>
          </p:cNvPr>
          <p:cNvCxnSpPr/>
          <p:nvPr/>
        </p:nvCxnSpPr>
        <p:spPr>
          <a:xfrm>
            <a:off x="6289638" y="5028749"/>
            <a:ext cx="4902926" cy="0"/>
          </a:xfrm>
          <a:prstGeom prst="line">
            <a:avLst/>
          </a:prstGeom>
          <a:ln w="19050">
            <a:solidFill>
              <a:srgbClr val="CC66FF"/>
            </a:solidFill>
            <a:prstDash val="sysDot"/>
          </a:ln>
        </p:spPr>
        <p:style>
          <a:lnRef idx="1">
            <a:schemeClr val="accent1"/>
          </a:lnRef>
          <a:fillRef idx="0">
            <a:schemeClr val="accent1"/>
          </a:fillRef>
          <a:effectRef idx="0">
            <a:schemeClr val="accent1"/>
          </a:effectRef>
          <a:fontRef idx="minor">
            <a:schemeClr val="tx1"/>
          </a:fontRef>
        </p:style>
      </p:cxnSp>
      <p:pic>
        <p:nvPicPr>
          <p:cNvPr id="39" name="圖片 38">
            <a:extLst>
              <a:ext uri="{FF2B5EF4-FFF2-40B4-BE49-F238E27FC236}">
                <a16:creationId xmlns:a16="http://schemas.microsoft.com/office/drawing/2014/main" id="{95C02688-0727-4806-94DF-1CEC8F783438}"/>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10160417" y="2638785"/>
            <a:ext cx="1032147" cy="1032147"/>
          </a:xfrm>
          <a:prstGeom prst="rect">
            <a:avLst/>
          </a:prstGeom>
          <a:effectLst>
            <a:outerShdw blurRad="76200" dir="18900000" sy="23000" kx="-1200000" algn="bl" rotWithShape="0">
              <a:prstClr val="black">
                <a:alpha val="20000"/>
              </a:prstClr>
            </a:outerShdw>
          </a:effectLst>
        </p:spPr>
      </p:pic>
      <p:sp>
        <p:nvSpPr>
          <p:cNvPr id="42" name="矩形 41">
            <a:extLst>
              <a:ext uri="{FF2B5EF4-FFF2-40B4-BE49-F238E27FC236}">
                <a16:creationId xmlns:a16="http://schemas.microsoft.com/office/drawing/2014/main" id="{EBF4C611-A329-4023-A6DA-FD03D994797B}"/>
              </a:ext>
            </a:extLst>
          </p:cNvPr>
          <p:cNvSpPr/>
          <p:nvPr/>
        </p:nvSpPr>
        <p:spPr>
          <a:xfrm>
            <a:off x="5695065" y="5232405"/>
            <a:ext cx="1725535" cy="1154162"/>
          </a:xfrm>
          <a:prstGeom prst="rect">
            <a:avLst/>
          </a:prstGeom>
        </p:spPr>
        <p:txBody>
          <a:bodyPr wrap="square" anchor="t">
            <a:spAutoFit/>
          </a:bodyPr>
          <a:lstStyle/>
          <a:p>
            <a:pPr defTabSz="457200">
              <a:defRPr/>
            </a:pPr>
            <a:r>
              <a:rPr lang="en-US" altLang="zh-TW" sz="14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QGD-1600P</a:t>
            </a:r>
          </a:p>
          <a:p>
            <a:pPr marL="84138" indent="-84138" defTabSz="457200">
              <a:buFont typeface="Arial" panose="020B0604020202020204" pitchFamily="34" charset="0"/>
              <a:buChar char="•"/>
              <a:defRPr/>
            </a:pPr>
            <a:r>
              <a:rPr lang="en-US" altLang="zh-TW" sz="11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Intel Celeron® J4125</a:t>
            </a:r>
          </a:p>
          <a:p>
            <a:pPr marL="84138" indent="-84138" defTabSz="457200">
              <a:buFont typeface="Arial" panose="020B0604020202020204" pitchFamily="34" charset="0"/>
              <a:buChar char="•"/>
              <a:defRPr/>
            </a:pPr>
            <a:r>
              <a:rPr lang="en-US" altLang="zh-TW" sz="11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Equipped with QTS</a:t>
            </a:r>
          </a:p>
          <a:p>
            <a:pPr marL="84138" indent="-84138" defTabSz="457200">
              <a:buFont typeface="Arial" panose="020B0604020202020204" pitchFamily="34" charset="0"/>
              <a:buChar char="•"/>
              <a:defRPr/>
            </a:pPr>
            <a:r>
              <a:rPr lang="en-US" altLang="zh-TW" sz="11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Virtual machine</a:t>
            </a:r>
          </a:p>
          <a:p>
            <a:pPr marL="84138" indent="-84138" defTabSz="457200">
              <a:buFont typeface="Arial" panose="020B0604020202020204" pitchFamily="34" charset="0"/>
              <a:buChar char="•"/>
              <a:defRPr/>
            </a:pPr>
            <a:r>
              <a:rPr lang="en-US" altLang="zh-TW" sz="11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Hybrid cloud storage </a:t>
            </a:r>
          </a:p>
          <a:p>
            <a:pPr marL="84138" indent="-84138" defTabSz="457200">
              <a:buFont typeface="Arial" panose="020B0604020202020204" pitchFamily="34" charset="0"/>
              <a:buChar char="•"/>
              <a:defRPr/>
            </a:pPr>
            <a:r>
              <a:rPr lang="en-US" altLang="zh-TW" sz="11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IEEE 802.3bt Ready</a:t>
            </a:r>
          </a:p>
        </p:txBody>
      </p:sp>
    </p:spTree>
    <p:extLst>
      <p:ext uri="{BB962C8B-B14F-4D97-AF65-F5344CB8AC3E}">
        <p14:creationId xmlns:p14="http://schemas.microsoft.com/office/powerpoint/2010/main" val="1492490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3">
            <a:extLst>
              <a:ext uri="{FF2B5EF4-FFF2-40B4-BE49-F238E27FC236}">
                <a16:creationId xmlns:a16="http://schemas.microsoft.com/office/drawing/2014/main" id="{6DC77432-E37A-4781-AA8A-594520D0FA63}"/>
              </a:ext>
            </a:extLst>
          </p:cNvPr>
          <p:cNvSpPr txBox="1">
            <a:spLocks/>
          </p:cNvSpPr>
          <p:nvPr/>
        </p:nvSpPr>
        <p:spPr>
          <a:xfrm>
            <a:off x="1919546" y="2406316"/>
            <a:ext cx="8352907" cy="152320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4000" b="0" kern="120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pPr marL="0" lvl="1" algn="ctr" defTabSz="457200">
              <a:lnSpc>
                <a:spcPct val="110000"/>
              </a:lnSpc>
              <a:spcBef>
                <a:spcPct val="0"/>
              </a:spcBef>
              <a:defRPr/>
            </a:pP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Flexible networking topology for deployment</a:t>
            </a:r>
            <a:endParaRPr lang="zh-TW"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304926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84AC89C2-B2BA-424F-AE2A-FF7196C42066}"/>
              </a:ext>
            </a:extLst>
          </p:cNvPr>
          <p:cNvSpPr/>
          <p:nvPr/>
        </p:nvSpPr>
        <p:spPr>
          <a:xfrm>
            <a:off x="0" y="1769252"/>
            <a:ext cx="4102768" cy="461951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97" name="表格 96">
            <a:extLst>
              <a:ext uri="{FF2B5EF4-FFF2-40B4-BE49-F238E27FC236}">
                <a16:creationId xmlns:a16="http://schemas.microsoft.com/office/drawing/2014/main" id="{F0BFDF31-DCB2-4434-9867-C365B02EF027}"/>
              </a:ext>
            </a:extLst>
          </p:cNvPr>
          <p:cNvGraphicFramePr>
            <a:graphicFrameLocks noGrp="1"/>
          </p:cNvGraphicFramePr>
          <p:nvPr>
            <p:extLst>
              <p:ext uri="{D42A27DB-BD31-4B8C-83A1-F6EECF244321}">
                <p14:modId xmlns:p14="http://schemas.microsoft.com/office/powerpoint/2010/main" val="2987779707"/>
              </p:ext>
            </p:extLst>
          </p:nvPr>
        </p:nvGraphicFramePr>
        <p:xfrm>
          <a:off x="4102768" y="1769252"/>
          <a:ext cx="7660101" cy="4619516"/>
        </p:xfrm>
        <a:graphic>
          <a:graphicData uri="http://schemas.openxmlformats.org/drawingml/2006/table">
            <a:tbl>
              <a:tblPr firstRow="1" bandRow="1">
                <a:tableStyleId>{C083E6E3-FA7D-4D7B-A595-EF9225AFEA82}</a:tableStyleId>
              </a:tblPr>
              <a:tblGrid>
                <a:gridCol w="2045368">
                  <a:extLst>
                    <a:ext uri="{9D8B030D-6E8A-4147-A177-3AD203B41FA5}">
                      <a16:colId xmlns:a16="http://schemas.microsoft.com/office/drawing/2014/main" val="3186109705"/>
                    </a:ext>
                  </a:extLst>
                </a:gridCol>
                <a:gridCol w="1648325">
                  <a:extLst>
                    <a:ext uri="{9D8B030D-6E8A-4147-A177-3AD203B41FA5}">
                      <a16:colId xmlns:a16="http://schemas.microsoft.com/office/drawing/2014/main" val="4032965605"/>
                    </a:ext>
                  </a:extLst>
                </a:gridCol>
                <a:gridCol w="1624264">
                  <a:extLst>
                    <a:ext uri="{9D8B030D-6E8A-4147-A177-3AD203B41FA5}">
                      <a16:colId xmlns:a16="http://schemas.microsoft.com/office/drawing/2014/main" val="4260918335"/>
                    </a:ext>
                  </a:extLst>
                </a:gridCol>
                <a:gridCol w="2342144">
                  <a:extLst>
                    <a:ext uri="{9D8B030D-6E8A-4147-A177-3AD203B41FA5}">
                      <a16:colId xmlns:a16="http://schemas.microsoft.com/office/drawing/2014/main" val="2801535869"/>
                    </a:ext>
                  </a:extLst>
                </a:gridCol>
              </a:tblGrid>
              <a:tr h="877695">
                <a:tc>
                  <a:txBody>
                    <a:bodyPr/>
                    <a:lstStyle/>
                    <a:p>
                      <a:pPr marL="0" lvl="0" algn="ctr" defTabSz="914400" rtl="0" eaLnBrk="1" latinLnBrk="0" hangingPunct="1">
                        <a:lnSpc>
                          <a:spcPct val="100000"/>
                        </a:lnSpc>
                        <a:spcBef>
                          <a:spcPts val="0"/>
                        </a:spcBef>
                        <a:spcAft>
                          <a:spcPts val="0"/>
                        </a:spcAft>
                        <a:buNone/>
                      </a:pPr>
                      <a:r>
                        <a:rPr lang="en-US" sz="2400" b="1" i="0" u="none" strike="noStrike" kern="1200" dirty="0">
                          <a:solidFill>
                            <a:schemeClr val="bg1"/>
                          </a:solidFill>
                          <a:latin typeface="+mn-lt"/>
                          <a:ea typeface="微軟正黑體" panose="020B0604030504040204" pitchFamily="34" charset="-120"/>
                          <a:cs typeface="+mn-cs"/>
                        </a:rPr>
                        <a:t>Model</a:t>
                      </a:r>
                    </a:p>
                  </a:txBody>
                  <a:tcPr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6350" cap="flat" cmpd="sng" algn="ctr">
                      <a:solidFill>
                        <a:srgbClr val="CC66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algn="ctr" defTabSz="914400" rtl="0" eaLnBrk="1" latinLnBrk="0" hangingPunct="1">
                        <a:lnSpc>
                          <a:spcPct val="100000"/>
                        </a:lnSpc>
                        <a:spcBef>
                          <a:spcPts val="0"/>
                        </a:spcBef>
                        <a:spcAft>
                          <a:spcPts val="0"/>
                        </a:spcAft>
                        <a:buNone/>
                      </a:pPr>
                      <a:r>
                        <a:rPr lang="en-US" sz="2400" b="1" kern="1200" dirty="0">
                          <a:solidFill>
                            <a:schemeClr val="bg1"/>
                          </a:solidFill>
                          <a:latin typeface="+mn-lt"/>
                          <a:ea typeface="微軟正黑體" panose="020B0604030504040204" pitchFamily="34" charset="-120"/>
                          <a:cs typeface="+mn-cs"/>
                        </a:rPr>
                        <a:t>CPU cores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6350" cap="flat" cmpd="sng" algn="ctr">
                      <a:solidFill>
                        <a:srgbClr val="CC66FF"/>
                      </a:solidFill>
                      <a:prstDash val="solid"/>
                      <a:round/>
                      <a:headEnd type="none" w="med" len="med"/>
                      <a:tailEnd type="none" w="med" len="med"/>
                    </a:lnB>
                  </a:tcPr>
                </a:tc>
                <a:tc>
                  <a:txBody>
                    <a:bodyPr/>
                    <a:lstStyle/>
                    <a:p>
                      <a:pPr marL="0" lvl="0" algn="ctr" defTabSz="914400" rtl="0" eaLnBrk="1" latinLnBrk="0" hangingPunct="1">
                        <a:lnSpc>
                          <a:spcPct val="100000"/>
                        </a:lnSpc>
                        <a:spcBef>
                          <a:spcPts val="0"/>
                        </a:spcBef>
                        <a:spcAft>
                          <a:spcPts val="0"/>
                        </a:spcAft>
                        <a:buNone/>
                      </a:pPr>
                      <a:r>
                        <a:rPr lang="en-US" sz="2400" b="1" kern="1200" dirty="0">
                          <a:solidFill>
                            <a:schemeClr val="bg1"/>
                          </a:solidFill>
                          <a:latin typeface="+mn-lt"/>
                          <a:ea typeface="微軟正黑體" panose="020B0604030504040204" pitchFamily="34" charset="-120"/>
                          <a:cs typeface="+mn-cs"/>
                        </a:rPr>
                        <a:t>Memory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6350" cap="flat" cmpd="sng" algn="ctr">
                      <a:solidFill>
                        <a:srgbClr val="CC66FF"/>
                      </a:solidFill>
                      <a:prstDash val="solid"/>
                      <a:round/>
                      <a:headEnd type="none" w="med" len="med"/>
                      <a:tailEnd type="none" w="med" len="med"/>
                    </a:lnB>
                  </a:tcPr>
                </a:tc>
                <a:tc>
                  <a:txBody>
                    <a:bodyPr/>
                    <a:lstStyle/>
                    <a:p>
                      <a:pPr marL="0" lvl="0" algn="ctr" defTabSz="914400" rtl="0" eaLnBrk="1" latinLnBrk="0" hangingPunct="1">
                        <a:lnSpc>
                          <a:spcPct val="100000"/>
                        </a:lnSpc>
                        <a:spcBef>
                          <a:spcPts val="0"/>
                        </a:spcBef>
                        <a:spcAft>
                          <a:spcPts val="0"/>
                        </a:spcAft>
                        <a:buNone/>
                      </a:pPr>
                      <a:r>
                        <a:rPr lang="en-US" sz="2400" b="1" kern="1200" dirty="0">
                          <a:solidFill>
                            <a:schemeClr val="bg1"/>
                          </a:solidFill>
                          <a:latin typeface="+mn-lt"/>
                          <a:ea typeface="微軟正黑體" panose="020B0604030504040204" pitchFamily="34" charset="-120"/>
                          <a:cs typeface="+mn-cs"/>
                        </a:rPr>
                        <a:t>Recommended VM deployment</a:t>
                      </a:r>
                    </a:p>
                  </a:txBody>
                  <a:tcPr anchor="ctr">
                    <a:lnL w="6350" cap="flat" cmpd="sng" algn="ctr">
                      <a:solidFill>
                        <a:schemeClr val="bg1"/>
                      </a:solidFill>
                      <a:prstDash val="solid"/>
                      <a:round/>
                      <a:headEnd type="none" w="med" len="med"/>
                      <a:tailEnd type="none" w="med" len="med"/>
                    </a:lnL>
                    <a:lnT w="12700" cap="flat" cmpd="sng" algn="ctr">
                      <a:solidFill>
                        <a:srgbClr val="CC66FF"/>
                      </a:solidFill>
                      <a:prstDash val="solid"/>
                      <a:round/>
                      <a:headEnd type="none" w="med" len="med"/>
                      <a:tailEnd type="none" w="med" len="med"/>
                    </a:lnT>
                    <a:lnB w="6350" cap="flat" cmpd="sng" algn="ctr">
                      <a:solidFill>
                        <a:srgbClr val="CC66FF"/>
                      </a:solidFill>
                      <a:prstDash val="solid"/>
                      <a:round/>
                      <a:headEnd type="none" w="med" len="med"/>
                      <a:tailEnd type="none" w="med" len="med"/>
                    </a:lnB>
                  </a:tcPr>
                </a:tc>
                <a:extLst>
                  <a:ext uri="{0D108BD9-81ED-4DB2-BD59-A6C34878D82A}">
                    <a16:rowId xmlns:a16="http://schemas.microsoft.com/office/drawing/2014/main" val="2975003058"/>
                  </a:ext>
                </a:extLst>
              </a:tr>
              <a:tr h="1251285">
                <a:tc>
                  <a:txBody>
                    <a:bodyPr/>
                    <a:lstStyle/>
                    <a:p>
                      <a:pPr algn="ctr"/>
                      <a:r>
                        <a:rPr lang="en-US" sz="1800" b="1" i="0" u="none" strike="noStrike" kern="1200">
                          <a:solidFill>
                            <a:schemeClr val="bg1"/>
                          </a:solidFill>
                          <a:latin typeface="+mn-lt"/>
                          <a:ea typeface="微軟正黑體" panose="020B0604030504040204" pitchFamily="34" charset="-120"/>
                          <a:cs typeface="+mn-cs"/>
                        </a:rPr>
                        <a:t>QGD-1600P</a:t>
                      </a:r>
                    </a:p>
                  </a:txBody>
                  <a:tcPr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CC66FF"/>
                      </a:solidFill>
                      <a:prstDash val="solid"/>
                      <a:round/>
                      <a:headEnd type="none" w="med" len="med"/>
                      <a:tailEnd type="none" w="med" len="med"/>
                    </a:lnT>
                    <a:lnB w="6350" cap="flat" cmpd="sng" algn="ctr">
                      <a:solidFill>
                        <a:srgbClr val="CC66FF"/>
                      </a:solidFill>
                      <a:prstDash val="solid"/>
                      <a:round/>
                      <a:headEnd type="none" w="med" len="med"/>
                      <a:tailEnd type="none" w="med" len="med"/>
                    </a:lnB>
                    <a:lnTlToBr w="12700" cmpd="sng">
                      <a:noFill/>
                      <a:prstDash val="solid"/>
                    </a:lnTlToBr>
                    <a:lnBlToTr w="12700" cmpd="sng">
                      <a:noFill/>
                      <a:prstDash val="solid"/>
                    </a:lnBlToTr>
                    <a:solidFill>
                      <a:srgbClr val="CC66FF">
                        <a:alpha val="20000"/>
                      </a:srgbClr>
                    </a:solidFill>
                  </a:tcPr>
                </a:tc>
                <a:tc>
                  <a:txBody>
                    <a:bodyPr/>
                    <a:lstStyle/>
                    <a:p>
                      <a:pPr algn="ctr"/>
                      <a:r>
                        <a:rPr lang="en-US" sz="1800" b="1" i="0" u="none" strike="noStrike" kern="1200">
                          <a:solidFill>
                            <a:schemeClr val="bg1"/>
                          </a:solidFill>
                          <a:latin typeface="+mn-lt"/>
                          <a:ea typeface="微軟正黑體" panose="020B0604030504040204" pitchFamily="34" charset="-120"/>
                          <a:cs typeface="+mn-cs"/>
                        </a:rPr>
                        <a:t>4</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CC66FF"/>
                      </a:solidFill>
                      <a:prstDash val="solid"/>
                      <a:round/>
                      <a:headEnd type="none" w="med" len="med"/>
                      <a:tailEnd type="none" w="med" len="med"/>
                    </a:lnT>
                    <a:lnB w="6350" cap="flat" cmpd="sng" algn="ctr">
                      <a:solidFill>
                        <a:srgbClr val="CC66FF"/>
                      </a:solidFill>
                      <a:prstDash val="solid"/>
                      <a:round/>
                      <a:headEnd type="none" w="med" len="med"/>
                      <a:tailEnd type="none" w="med" len="med"/>
                    </a:lnB>
                    <a:solidFill>
                      <a:srgbClr val="CC66FF">
                        <a:alpha val="20000"/>
                      </a:srgbClr>
                    </a:solidFill>
                  </a:tcPr>
                </a:tc>
                <a:tc>
                  <a:txBody>
                    <a:bodyPr/>
                    <a:lstStyle/>
                    <a:p>
                      <a:pPr marL="0" algn="ctr" defTabSz="914400" rtl="0" eaLnBrk="1" latinLnBrk="0" hangingPunct="1"/>
                      <a:r>
                        <a:rPr lang="en-US" sz="1800" b="1" i="0" u="none" strike="noStrike" kern="1200">
                          <a:solidFill>
                            <a:schemeClr val="bg1"/>
                          </a:solidFill>
                          <a:latin typeface="+mn-lt"/>
                          <a:ea typeface="微軟正黑體" panose="020B0604030504040204" pitchFamily="34" charset="-120"/>
                          <a:cs typeface="+mn-cs"/>
                        </a:rPr>
                        <a:t>8GB max</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CC66FF"/>
                      </a:solidFill>
                      <a:prstDash val="solid"/>
                      <a:round/>
                      <a:headEnd type="none" w="med" len="med"/>
                      <a:tailEnd type="none" w="med" len="med"/>
                    </a:lnT>
                    <a:lnB w="6350" cap="flat" cmpd="sng" algn="ctr">
                      <a:solidFill>
                        <a:srgbClr val="CC66FF"/>
                      </a:solidFill>
                      <a:prstDash val="solid"/>
                      <a:round/>
                      <a:headEnd type="none" w="med" len="med"/>
                      <a:tailEnd type="none" w="med" len="med"/>
                    </a:lnB>
                    <a:solidFill>
                      <a:srgbClr val="CC66FF">
                        <a:alpha val="20000"/>
                      </a:srgbClr>
                    </a:solidFill>
                  </a:tcPr>
                </a:tc>
                <a:tc>
                  <a:txBody>
                    <a:bodyPr/>
                    <a:lstStyle/>
                    <a:p>
                      <a:pPr marL="0" algn="ctr" defTabSz="914400" rtl="0" eaLnBrk="1" latinLnBrk="0" hangingPunct="1"/>
                      <a:r>
                        <a:rPr lang="en-US" sz="1800" b="1" i="0" u="none" strike="noStrike" kern="1200">
                          <a:solidFill>
                            <a:schemeClr val="bg1"/>
                          </a:solidFill>
                          <a:latin typeface="+mn-lt"/>
                          <a:ea typeface="微軟正黑體" panose="020B0604030504040204" pitchFamily="34" charset="-120"/>
                          <a:cs typeface="+mn-cs"/>
                        </a:rPr>
                        <a:t>2</a:t>
                      </a:r>
                    </a:p>
                  </a:txBody>
                  <a:tcPr anchor="ctr">
                    <a:lnL w="6350" cap="flat" cmpd="sng" algn="ctr">
                      <a:solidFill>
                        <a:schemeClr val="bg1"/>
                      </a:solidFill>
                      <a:prstDash val="solid"/>
                      <a:round/>
                      <a:headEnd type="none" w="med" len="med"/>
                      <a:tailEnd type="none" w="med" len="med"/>
                    </a:lnL>
                    <a:lnT w="6350" cap="flat" cmpd="sng" algn="ctr">
                      <a:solidFill>
                        <a:srgbClr val="CC66FF"/>
                      </a:solidFill>
                      <a:prstDash val="solid"/>
                      <a:round/>
                      <a:headEnd type="none" w="med" len="med"/>
                      <a:tailEnd type="none" w="med" len="med"/>
                    </a:lnT>
                    <a:lnB w="6350" cap="flat" cmpd="sng" algn="ctr">
                      <a:solidFill>
                        <a:srgbClr val="CC66FF"/>
                      </a:solidFill>
                      <a:prstDash val="solid"/>
                      <a:round/>
                      <a:headEnd type="none" w="med" len="med"/>
                      <a:tailEnd type="none" w="med" len="med"/>
                    </a:lnB>
                    <a:solidFill>
                      <a:srgbClr val="CC66FF">
                        <a:alpha val="20000"/>
                      </a:srgbClr>
                    </a:solidFill>
                  </a:tcPr>
                </a:tc>
                <a:extLst>
                  <a:ext uri="{0D108BD9-81ED-4DB2-BD59-A6C34878D82A}">
                    <a16:rowId xmlns:a16="http://schemas.microsoft.com/office/drawing/2014/main" val="4106159093"/>
                  </a:ext>
                </a:extLst>
              </a:tr>
              <a:tr h="1249556">
                <a:tc>
                  <a:txBody>
                    <a:bodyPr/>
                    <a:lstStyle/>
                    <a:p>
                      <a:pPr algn="ctr"/>
                      <a:r>
                        <a:rPr lang="en-US" sz="1800" b="1">
                          <a:solidFill>
                            <a:srgbClr val="FFFF00"/>
                          </a:solidFill>
                          <a:latin typeface="+mn-lt"/>
                        </a:rPr>
                        <a:t>QGD-1602P-C3558</a:t>
                      </a:r>
                    </a:p>
                  </a:txBody>
                  <a:tcPr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CC66FF"/>
                      </a:solidFill>
                      <a:prstDash val="solid"/>
                      <a:round/>
                      <a:headEnd type="none" w="med" len="med"/>
                      <a:tailEnd type="none" w="med" len="med"/>
                    </a:lnT>
                    <a:lnB w="9525" cap="flat" cmpd="sng" algn="ctr">
                      <a:solidFill>
                        <a:srgbClr val="CC66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a:solidFill>
                            <a:srgbClr val="FFFF00"/>
                          </a:solidFill>
                          <a:latin typeface="+mn-lt"/>
                        </a:rPr>
                        <a:t>4</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CC66FF"/>
                      </a:solidFill>
                      <a:prstDash val="solid"/>
                      <a:round/>
                      <a:headEnd type="none" w="med" len="med"/>
                      <a:tailEnd type="none" w="med" len="med"/>
                    </a:lnT>
                    <a:lnB w="9525" cap="flat" cmpd="sng" algn="ctr">
                      <a:solidFill>
                        <a:srgbClr val="CC66FF"/>
                      </a:solidFill>
                      <a:prstDash val="solid"/>
                      <a:round/>
                      <a:headEnd type="none" w="med" len="med"/>
                      <a:tailEnd type="none" w="med" len="med"/>
                    </a:lnB>
                    <a:noFill/>
                  </a:tcPr>
                </a:tc>
                <a:tc>
                  <a:txBody>
                    <a:bodyPr/>
                    <a:lstStyle/>
                    <a:p>
                      <a:pPr algn="ctr"/>
                      <a:r>
                        <a:rPr lang="en-US" sz="1800" b="1">
                          <a:solidFill>
                            <a:srgbClr val="FFFF00"/>
                          </a:solidFill>
                          <a:latin typeface="+mn-lt"/>
                        </a:rPr>
                        <a:t>64GB max</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CC66FF"/>
                      </a:solidFill>
                      <a:prstDash val="solid"/>
                      <a:round/>
                      <a:headEnd type="none" w="med" len="med"/>
                      <a:tailEnd type="none" w="med" len="med"/>
                    </a:lnT>
                    <a:lnB w="9525" cap="flat" cmpd="sng" algn="ctr">
                      <a:solidFill>
                        <a:srgbClr val="CC66FF"/>
                      </a:solidFill>
                      <a:prstDash val="solid"/>
                      <a:round/>
                      <a:headEnd type="none" w="med" len="med"/>
                      <a:tailEnd type="none" w="med" len="med"/>
                    </a:lnB>
                    <a:noFill/>
                  </a:tcPr>
                </a:tc>
                <a:tc>
                  <a:txBody>
                    <a:bodyPr/>
                    <a:lstStyle/>
                    <a:p>
                      <a:pPr algn="ctr"/>
                      <a:r>
                        <a:rPr lang="en-US" sz="1800" b="1">
                          <a:solidFill>
                            <a:srgbClr val="FFFF00"/>
                          </a:solidFill>
                          <a:latin typeface="+mn-lt"/>
                        </a:rPr>
                        <a:t>4</a:t>
                      </a:r>
                    </a:p>
                  </a:txBody>
                  <a:tcPr anchor="ctr">
                    <a:lnL w="6350" cap="flat" cmpd="sng" algn="ctr">
                      <a:solidFill>
                        <a:schemeClr val="bg1"/>
                      </a:solidFill>
                      <a:prstDash val="solid"/>
                      <a:round/>
                      <a:headEnd type="none" w="med" len="med"/>
                      <a:tailEnd type="none" w="med" len="med"/>
                    </a:lnL>
                    <a:lnT w="6350" cap="flat" cmpd="sng" algn="ctr">
                      <a:solidFill>
                        <a:srgbClr val="CC66FF"/>
                      </a:solidFill>
                      <a:prstDash val="solid"/>
                      <a:round/>
                      <a:headEnd type="none" w="med" len="med"/>
                      <a:tailEnd type="none" w="med" len="med"/>
                    </a:lnT>
                    <a:lnB w="9525" cap="flat" cmpd="sng" algn="ctr">
                      <a:solidFill>
                        <a:srgbClr val="CC66FF"/>
                      </a:solidFill>
                      <a:prstDash val="solid"/>
                      <a:round/>
                      <a:headEnd type="none" w="med" len="med"/>
                      <a:tailEnd type="none" w="med" len="med"/>
                    </a:lnB>
                    <a:noFill/>
                  </a:tcPr>
                </a:tc>
                <a:extLst>
                  <a:ext uri="{0D108BD9-81ED-4DB2-BD59-A6C34878D82A}">
                    <a16:rowId xmlns:a16="http://schemas.microsoft.com/office/drawing/2014/main" val="70942679"/>
                  </a:ext>
                </a:extLst>
              </a:tr>
              <a:tr h="12409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FFFF00"/>
                          </a:solidFill>
                          <a:latin typeface="+mn-lt"/>
                        </a:rPr>
                        <a:t>QGD-1602P-C3758</a:t>
                      </a:r>
                    </a:p>
                  </a:txBody>
                  <a:tcPr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lnTlToBr w="12700" cmpd="sng">
                      <a:noFill/>
                      <a:prstDash val="solid"/>
                    </a:lnTlToBr>
                    <a:lnBlToTr w="12700" cmpd="sng">
                      <a:noFill/>
                      <a:prstDash val="solid"/>
                    </a:lnBlToTr>
                    <a:solidFill>
                      <a:srgbClr val="CC66FF">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FFFF00"/>
                          </a:solidFill>
                          <a:latin typeface="+mn-lt"/>
                        </a:rPr>
                        <a:t>8</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CC66FF">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FFFF00"/>
                          </a:solidFill>
                          <a:latin typeface="+mn-lt"/>
                        </a:rPr>
                        <a:t>64GB max</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CC66FF">
                        <a:alpha val="20000"/>
                      </a:srgbClr>
                    </a:solidFill>
                  </a:tcPr>
                </a:tc>
                <a:tc>
                  <a:txBody>
                    <a:bodyPr/>
                    <a:lstStyle/>
                    <a:p>
                      <a:pPr algn="ctr"/>
                      <a:r>
                        <a:rPr lang="en-US" sz="1800" b="1" dirty="0">
                          <a:solidFill>
                            <a:srgbClr val="FFFF00"/>
                          </a:solidFill>
                          <a:latin typeface="+mn-lt"/>
                        </a:rPr>
                        <a:t>6</a:t>
                      </a:r>
                    </a:p>
                  </a:txBody>
                  <a:tcPr anchor="ctr">
                    <a:lnL w="6350" cap="flat" cmpd="sng" algn="ctr">
                      <a:solidFill>
                        <a:schemeClr val="bg1"/>
                      </a:solidFill>
                      <a:prstDash val="solid"/>
                      <a:round/>
                      <a:headEnd type="none" w="med" len="med"/>
                      <a:tailEnd type="none" w="med" len="med"/>
                    </a:lnL>
                    <a:lnT w="9525"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CC66FF">
                        <a:alpha val="20000"/>
                      </a:srgbClr>
                    </a:solidFill>
                  </a:tcPr>
                </a:tc>
                <a:extLst>
                  <a:ext uri="{0D108BD9-81ED-4DB2-BD59-A6C34878D82A}">
                    <a16:rowId xmlns:a16="http://schemas.microsoft.com/office/drawing/2014/main" val="228733992"/>
                  </a:ext>
                </a:extLst>
              </a:tr>
            </a:tbl>
          </a:graphicData>
        </a:graphic>
      </p:graphicFrame>
      <p:sp>
        <p:nvSpPr>
          <p:cNvPr id="2" name="標題 1">
            <a:extLst>
              <a:ext uri="{FF2B5EF4-FFF2-40B4-BE49-F238E27FC236}">
                <a16:creationId xmlns:a16="http://schemas.microsoft.com/office/drawing/2014/main" id="{FF0A0B1A-6720-4A27-8481-ECB3E2302E73}"/>
              </a:ext>
            </a:extLst>
          </p:cNvPr>
          <p:cNvSpPr>
            <a:spLocks noGrp="1"/>
          </p:cNvSpPr>
          <p:nvPr>
            <p:ph type="title"/>
          </p:nvPr>
        </p:nvSpPr>
        <p:spPr>
          <a:xfrm>
            <a:off x="6661" y="1"/>
            <a:ext cx="12178675" cy="1264723"/>
          </a:xfrm>
        </p:spPr>
        <p:txBody>
          <a:bodyPr>
            <a:normAutofit/>
          </a:bodyPr>
          <a:lstStyle/>
          <a:p>
            <a:pPr>
              <a:defRPr/>
            </a:pPr>
            <a:r>
              <a:rPr lang="en-US" altLang="zh-TW" sz="4000" b="1">
                <a:latin typeface="Arial"/>
                <a:ea typeface="微軟正黑體"/>
                <a:cs typeface="Arial"/>
              </a:rPr>
              <a:t>Flexible Guardian choice for VM deployment</a:t>
            </a:r>
            <a:endParaRPr lang="zh-TW" altLang="en-US" sz="4000" b="1">
              <a:latin typeface="Arial"/>
              <a:ea typeface="微軟正黑體"/>
              <a:cs typeface="Arial"/>
            </a:endParaRPr>
          </a:p>
        </p:txBody>
      </p:sp>
      <p:pic>
        <p:nvPicPr>
          <p:cNvPr id="96" name="圖片 95" descr="一張含有 電腦 的圖片&#10;&#10;自動產生的描述">
            <a:extLst>
              <a:ext uri="{FF2B5EF4-FFF2-40B4-BE49-F238E27FC236}">
                <a16:creationId xmlns:a16="http://schemas.microsoft.com/office/drawing/2014/main" id="{17AA8EBF-8C60-4B08-81FC-5A62C3AD7E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6065" y="5465908"/>
            <a:ext cx="3663522" cy="584009"/>
          </a:xfrm>
          <a:prstGeom prst="rect">
            <a:avLst/>
          </a:prstGeom>
          <a:effectLst>
            <a:outerShdw blurRad="50800" dist="38100" dir="5400000" algn="t" rotWithShape="0">
              <a:prstClr val="black">
                <a:alpha val="40000"/>
              </a:prstClr>
            </a:outerShdw>
          </a:effectLst>
        </p:spPr>
      </p:pic>
      <p:pic>
        <p:nvPicPr>
          <p:cNvPr id="95" name="圖片 94">
            <a:extLst>
              <a:ext uri="{FF2B5EF4-FFF2-40B4-BE49-F238E27FC236}">
                <a16:creationId xmlns:a16="http://schemas.microsoft.com/office/drawing/2014/main" id="{731AE15D-F814-46F3-A543-47972B4FDF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529"/>
          <a:stretch/>
        </p:blipFill>
        <p:spPr>
          <a:xfrm>
            <a:off x="220230" y="4141135"/>
            <a:ext cx="3663521" cy="731049"/>
          </a:xfrm>
          <a:prstGeom prst="rect">
            <a:avLst/>
          </a:prstGeom>
          <a:effectLst>
            <a:outerShdw blurRad="50800" dist="38100" dir="5400000" algn="t" rotWithShape="0">
              <a:prstClr val="black">
                <a:alpha val="40000"/>
              </a:prstClr>
            </a:outerShdw>
          </a:effectLst>
        </p:spPr>
      </p:pic>
      <p:pic>
        <p:nvPicPr>
          <p:cNvPr id="100" name="圖片 99" descr="一張含有 電腦 的圖片&#10;&#10;自動產生的描述">
            <a:extLst>
              <a:ext uri="{FF2B5EF4-FFF2-40B4-BE49-F238E27FC236}">
                <a16:creationId xmlns:a16="http://schemas.microsoft.com/office/drawing/2014/main" id="{6B57B5FC-D931-488B-AD41-581287F5935E}"/>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a:ext>
            </a:extLst>
          </a:blip>
          <a:srcRect t="33009" b="32248"/>
          <a:stretch/>
        </p:blipFill>
        <p:spPr>
          <a:xfrm>
            <a:off x="326064" y="2876075"/>
            <a:ext cx="3663521" cy="79564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02689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圖片 107">
            <a:extLst>
              <a:ext uri="{FF2B5EF4-FFF2-40B4-BE49-F238E27FC236}">
                <a16:creationId xmlns:a16="http://schemas.microsoft.com/office/drawing/2014/main" id="{99D085B9-9C2F-4034-83E7-2DEE3C655C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87737" y="332238"/>
            <a:ext cx="7131833" cy="6036580"/>
          </a:xfrm>
          <a:prstGeom prst="rect">
            <a:avLst/>
          </a:prstGeom>
        </p:spPr>
      </p:pic>
      <p:grpSp>
        <p:nvGrpSpPr>
          <p:cNvPr id="109" name="群組 108">
            <a:extLst>
              <a:ext uri="{FF2B5EF4-FFF2-40B4-BE49-F238E27FC236}">
                <a16:creationId xmlns:a16="http://schemas.microsoft.com/office/drawing/2014/main" id="{AD0C88B4-3631-4274-AEBC-431F285EA230}"/>
              </a:ext>
            </a:extLst>
          </p:cNvPr>
          <p:cNvGrpSpPr/>
          <p:nvPr/>
        </p:nvGrpSpPr>
        <p:grpSpPr>
          <a:xfrm>
            <a:off x="7830062" y="29901"/>
            <a:ext cx="1428131" cy="1274160"/>
            <a:chOff x="-184649" y="-1616877"/>
            <a:chExt cx="1428131" cy="1274160"/>
          </a:xfrm>
        </p:grpSpPr>
        <p:sp>
          <p:nvSpPr>
            <p:cNvPr id="110" name="橢圓 109">
              <a:extLst>
                <a:ext uri="{FF2B5EF4-FFF2-40B4-BE49-F238E27FC236}">
                  <a16:creationId xmlns:a16="http://schemas.microsoft.com/office/drawing/2014/main" id="{E0F7D7A6-29EB-4B09-9B7F-B54B5DC17DD0}"/>
                </a:ext>
              </a:extLst>
            </p:cNvPr>
            <p:cNvSpPr/>
            <p:nvPr/>
          </p:nvSpPr>
          <p:spPr>
            <a:xfrm>
              <a:off x="96099" y="-1403590"/>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11" name="圖片 110" descr="一張含有 物件 的圖片&#10;&#10;自動產生的描述">
              <a:extLst>
                <a:ext uri="{FF2B5EF4-FFF2-40B4-BE49-F238E27FC236}">
                  <a16:creationId xmlns:a16="http://schemas.microsoft.com/office/drawing/2014/main" id="{1AB0FD2C-7C6D-46AD-8630-3346834F13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649" y="-1616877"/>
              <a:ext cx="1428131" cy="1274160"/>
            </a:xfrm>
            <a:prstGeom prst="rect">
              <a:avLst/>
            </a:prstGeom>
          </p:spPr>
        </p:pic>
      </p:grpSp>
      <p:grpSp>
        <p:nvGrpSpPr>
          <p:cNvPr id="112" name="群組 111">
            <a:extLst>
              <a:ext uri="{FF2B5EF4-FFF2-40B4-BE49-F238E27FC236}">
                <a16:creationId xmlns:a16="http://schemas.microsoft.com/office/drawing/2014/main" id="{F18828A1-5686-41C9-9D10-65F86953713D}"/>
              </a:ext>
            </a:extLst>
          </p:cNvPr>
          <p:cNvGrpSpPr/>
          <p:nvPr/>
        </p:nvGrpSpPr>
        <p:grpSpPr>
          <a:xfrm>
            <a:off x="10448926" y="2871393"/>
            <a:ext cx="1827246" cy="1630247"/>
            <a:chOff x="-1240342" y="-1539022"/>
            <a:chExt cx="1296307" cy="1156549"/>
          </a:xfrm>
        </p:grpSpPr>
        <p:sp>
          <p:nvSpPr>
            <p:cNvPr id="113" name="橢圓 112">
              <a:extLst>
                <a:ext uri="{FF2B5EF4-FFF2-40B4-BE49-F238E27FC236}">
                  <a16:creationId xmlns:a16="http://schemas.microsoft.com/office/drawing/2014/main" id="{3E39DCFB-C0E2-44B5-A00D-38305D687874}"/>
                </a:ext>
              </a:extLst>
            </p:cNvPr>
            <p:cNvSpPr/>
            <p:nvPr/>
          </p:nvSpPr>
          <p:spPr>
            <a:xfrm>
              <a:off x="-1046183" y="-1403590"/>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14" name="圖片 113">
              <a:extLst>
                <a:ext uri="{FF2B5EF4-FFF2-40B4-BE49-F238E27FC236}">
                  <a16:creationId xmlns:a16="http://schemas.microsoft.com/office/drawing/2014/main" id="{DD21D559-B27A-4795-BBAD-8CBBA87154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40342" y="-1539022"/>
              <a:ext cx="1296307" cy="1156549"/>
            </a:xfrm>
            <a:prstGeom prst="rect">
              <a:avLst/>
            </a:prstGeom>
          </p:spPr>
        </p:pic>
      </p:grpSp>
      <p:grpSp>
        <p:nvGrpSpPr>
          <p:cNvPr id="115" name="群組 114">
            <a:extLst>
              <a:ext uri="{FF2B5EF4-FFF2-40B4-BE49-F238E27FC236}">
                <a16:creationId xmlns:a16="http://schemas.microsoft.com/office/drawing/2014/main" id="{C33BB743-FA75-4123-B14E-9F19F0C95AD2}"/>
              </a:ext>
            </a:extLst>
          </p:cNvPr>
          <p:cNvGrpSpPr/>
          <p:nvPr/>
        </p:nvGrpSpPr>
        <p:grpSpPr>
          <a:xfrm>
            <a:off x="7622996" y="1043149"/>
            <a:ext cx="1297309" cy="1158456"/>
            <a:chOff x="-1240342" y="-329731"/>
            <a:chExt cx="1297309" cy="1158456"/>
          </a:xfrm>
        </p:grpSpPr>
        <p:sp>
          <p:nvSpPr>
            <p:cNvPr id="116" name="橢圓 115">
              <a:extLst>
                <a:ext uri="{FF2B5EF4-FFF2-40B4-BE49-F238E27FC236}">
                  <a16:creationId xmlns:a16="http://schemas.microsoft.com/office/drawing/2014/main" id="{DBB66AFC-D1E6-44CB-96F5-ED004A586FD7}"/>
                </a:ext>
              </a:extLst>
            </p:cNvPr>
            <p:cNvSpPr/>
            <p:nvPr/>
          </p:nvSpPr>
          <p:spPr>
            <a:xfrm>
              <a:off x="-1046183" y="-188235"/>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17" name="圖片 116">
              <a:extLst>
                <a:ext uri="{FF2B5EF4-FFF2-40B4-BE49-F238E27FC236}">
                  <a16:creationId xmlns:a16="http://schemas.microsoft.com/office/drawing/2014/main" id="{D2379599-190C-4EBD-9285-AB3D72DE13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40342" y="-329731"/>
              <a:ext cx="1297309" cy="1158456"/>
            </a:xfrm>
            <a:prstGeom prst="rect">
              <a:avLst/>
            </a:prstGeom>
          </p:spPr>
        </p:pic>
      </p:grpSp>
      <p:grpSp>
        <p:nvGrpSpPr>
          <p:cNvPr id="118" name="群組 117">
            <a:extLst>
              <a:ext uri="{FF2B5EF4-FFF2-40B4-BE49-F238E27FC236}">
                <a16:creationId xmlns:a16="http://schemas.microsoft.com/office/drawing/2014/main" id="{9E59DDE0-B6A3-41B6-B6C7-92497D86C2CA}"/>
              </a:ext>
            </a:extLst>
          </p:cNvPr>
          <p:cNvGrpSpPr/>
          <p:nvPr/>
        </p:nvGrpSpPr>
        <p:grpSpPr>
          <a:xfrm>
            <a:off x="5721698" y="1281992"/>
            <a:ext cx="1235811" cy="1103541"/>
            <a:chOff x="-1240743" y="750192"/>
            <a:chExt cx="1235811" cy="1103541"/>
          </a:xfrm>
        </p:grpSpPr>
        <p:sp>
          <p:nvSpPr>
            <p:cNvPr id="119" name="橢圓 118">
              <a:extLst>
                <a:ext uri="{FF2B5EF4-FFF2-40B4-BE49-F238E27FC236}">
                  <a16:creationId xmlns:a16="http://schemas.microsoft.com/office/drawing/2014/main" id="{2FB8CC2E-A0D2-4F52-AE54-91D040FF1BC2}"/>
                </a:ext>
              </a:extLst>
            </p:cNvPr>
            <p:cNvSpPr/>
            <p:nvPr/>
          </p:nvSpPr>
          <p:spPr>
            <a:xfrm>
              <a:off x="-1046183" y="876994"/>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20" name="圖片 119">
              <a:extLst>
                <a:ext uri="{FF2B5EF4-FFF2-40B4-BE49-F238E27FC236}">
                  <a16:creationId xmlns:a16="http://schemas.microsoft.com/office/drawing/2014/main" id="{4D998E31-8379-4A74-96BD-B163025BE3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40743" y="750192"/>
              <a:ext cx="1235811" cy="1103541"/>
            </a:xfrm>
            <a:prstGeom prst="rect">
              <a:avLst/>
            </a:prstGeom>
          </p:spPr>
        </p:pic>
      </p:grpSp>
      <p:grpSp>
        <p:nvGrpSpPr>
          <p:cNvPr id="121" name="群組 120">
            <a:extLst>
              <a:ext uri="{FF2B5EF4-FFF2-40B4-BE49-F238E27FC236}">
                <a16:creationId xmlns:a16="http://schemas.microsoft.com/office/drawing/2014/main" id="{4A6BDE26-FCCF-4B08-A2F3-38F7D3219FAE}"/>
              </a:ext>
            </a:extLst>
          </p:cNvPr>
          <p:cNvGrpSpPr/>
          <p:nvPr/>
        </p:nvGrpSpPr>
        <p:grpSpPr>
          <a:xfrm>
            <a:off x="8664976" y="893786"/>
            <a:ext cx="1135256" cy="1045911"/>
            <a:chOff x="-1108320" y="1979487"/>
            <a:chExt cx="992403" cy="914301"/>
          </a:xfrm>
        </p:grpSpPr>
        <p:sp>
          <p:nvSpPr>
            <p:cNvPr id="122" name="橢圓 121">
              <a:extLst>
                <a:ext uri="{FF2B5EF4-FFF2-40B4-BE49-F238E27FC236}">
                  <a16:creationId xmlns:a16="http://schemas.microsoft.com/office/drawing/2014/main" id="{2AC48866-EB7D-4345-B5F9-D72F05B55F56}"/>
                </a:ext>
              </a:extLst>
            </p:cNvPr>
            <p:cNvSpPr/>
            <p:nvPr/>
          </p:nvSpPr>
          <p:spPr>
            <a:xfrm>
              <a:off x="-1046183" y="1986071"/>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23" name="圖片 122" descr="一張含有 電子用品 的圖片&#10;&#10;自動產生的描述">
              <a:extLst>
                <a:ext uri="{FF2B5EF4-FFF2-40B4-BE49-F238E27FC236}">
                  <a16:creationId xmlns:a16="http://schemas.microsoft.com/office/drawing/2014/main" id="{547DA505-215F-442B-B0F7-A098FFE90B3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108320" y="1979487"/>
              <a:ext cx="992403" cy="914301"/>
            </a:xfrm>
            <a:prstGeom prst="rect">
              <a:avLst/>
            </a:prstGeom>
          </p:spPr>
        </p:pic>
      </p:grpSp>
      <p:sp>
        <p:nvSpPr>
          <p:cNvPr id="2" name="標題 1">
            <a:extLst>
              <a:ext uri="{FF2B5EF4-FFF2-40B4-BE49-F238E27FC236}">
                <a16:creationId xmlns:a16="http://schemas.microsoft.com/office/drawing/2014/main" id="{FA46F8CE-E2AD-4270-8D0D-A0CE1EEAD12C}"/>
              </a:ext>
            </a:extLst>
          </p:cNvPr>
          <p:cNvSpPr>
            <a:spLocks noGrp="1"/>
          </p:cNvSpPr>
          <p:nvPr>
            <p:ph type="title"/>
          </p:nvPr>
        </p:nvSpPr>
        <p:spPr>
          <a:xfrm>
            <a:off x="287317" y="2"/>
            <a:ext cx="11614212" cy="1380662"/>
          </a:xfrm>
        </p:spPr>
        <p:txBody>
          <a:bodyPr>
            <a:normAutofit/>
          </a:bodyPr>
          <a:lstStyle/>
          <a:p>
            <a:pPr algn="l">
              <a:defRPr/>
            </a:pPr>
            <a:r>
              <a:rPr lang="en-US" altLang="zh-TW" sz="4000" b="1"/>
              <a:t>Guardian solution for</a:t>
            </a:r>
            <a:br>
              <a:rPr lang="en-US" altLang="zh-TW" sz="4000" b="1"/>
            </a:br>
            <a:r>
              <a:rPr lang="en-US" altLang="zh-TW" sz="4000" b="1"/>
              <a:t>Restaurant and Retail Store</a:t>
            </a:r>
            <a:endParaRPr lang="zh-TW" altLang="en-US" sz="4000" b="1"/>
          </a:p>
        </p:txBody>
      </p:sp>
      <p:sp>
        <p:nvSpPr>
          <p:cNvPr id="32" name="矩形: 圓角 31">
            <a:extLst>
              <a:ext uri="{FF2B5EF4-FFF2-40B4-BE49-F238E27FC236}">
                <a16:creationId xmlns:a16="http://schemas.microsoft.com/office/drawing/2014/main" id="{B366E540-F4C7-480F-AA85-3976811333D0}"/>
              </a:ext>
            </a:extLst>
          </p:cNvPr>
          <p:cNvSpPr/>
          <p:nvPr/>
        </p:nvSpPr>
        <p:spPr>
          <a:xfrm>
            <a:off x="356840" y="1960567"/>
            <a:ext cx="4741652" cy="3925230"/>
          </a:xfrm>
          <a:prstGeom prst="roundRect">
            <a:avLst>
              <a:gd name="adj" fmla="val 5016"/>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3" name="矩形 32">
            <a:extLst>
              <a:ext uri="{FF2B5EF4-FFF2-40B4-BE49-F238E27FC236}">
                <a16:creationId xmlns:a16="http://schemas.microsoft.com/office/drawing/2014/main" id="{5822625E-8D88-4516-BEFE-E0A2F29E8927}"/>
              </a:ext>
            </a:extLst>
          </p:cNvPr>
          <p:cNvSpPr/>
          <p:nvPr/>
        </p:nvSpPr>
        <p:spPr>
          <a:xfrm>
            <a:off x="2227399" y="1766607"/>
            <a:ext cx="1168876" cy="369332"/>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PoE</a:t>
            </a:r>
          </a:p>
        </p:txBody>
      </p:sp>
      <p:sp>
        <p:nvSpPr>
          <p:cNvPr id="34" name="矩形: 圓角 33">
            <a:extLst>
              <a:ext uri="{FF2B5EF4-FFF2-40B4-BE49-F238E27FC236}">
                <a16:creationId xmlns:a16="http://schemas.microsoft.com/office/drawing/2014/main" id="{BEF4E302-217A-4634-8B0A-4A7AF9811CB2}"/>
              </a:ext>
            </a:extLst>
          </p:cNvPr>
          <p:cNvSpPr/>
          <p:nvPr/>
        </p:nvSpPr>
        <p:spPr>
          <a:xfrm>
            <a:off x="2781322" y="2276108"/>
            <a:ext cx="2171498" cy="1074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5" name="矩形: 圓角 34">
            <a:extLst>
              <a:ext uri="{FF2B5EF4-FFF2-40B4-BE49-F238E27FC236}">
                <a16:creationId xmlns:a16="http://schemas.microsoft.com/office/drawing/2014/main" id="{D3951717-3E47-4310-8065-F91940F0B709}"/>
              </a:ext>
            </a:extLst>
          </p:cNvPr>
          <p:cNvSpPr/>
          <p:nvPr/>
        </p:nvSpPr>
        <p:spPr>
          <a:xfrm>
            <a:off x="493907" y="2276108"/>
            <a:ext cx="2171498" cy="1074420"/>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8" name="矩形: 圓角 37">
            <a:extLst>
              <a:ext uri="{FF2B5EF4-FFF2-40B4-BE49-F238E27FC236}">
                <a16:creationId xmlns:a16="http://schemas.microsoft.com/office/drawing/2014/main" id="{694E2D8C-FEA5-434E-AF5C-8F54BBC793DA}"/>
              </a:ext>
            </a:extLst>
          </p:cNvPr>
          <p:cNvSpPr/>
          <p:nvPr/>
        </p:nvSpPr>
        <p:spPr>
          <a:xfrm>
            <a:off x="3241196" y="4667881"/>
            <a:ext cx="5042810" cy="1883581"/>
          </a:xfrm>
          <a:prstGeom prst="roundRect">
            <a:avLst>
              <a:gd name="adj" fmla="val 9002"/>
            </a:avLst>
          </a:prstGeom>
          <a:solidFill>
            <a:srgbClr val="00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2" name="矩形: 圓角 41">
            <a:extLst>
              <a:ext uri="{FF2B5EF4-FFF2-40B4-BE49-F238E27FC236}">
                <a16:creationId xmlns:a16="http://schemas.microsoft.com/office/drawing/2014/main" id="{BCF802C8-4C34-4E32-AC99-0CE589056A7F}"/>
              </a:ext>
            </a:extLst>
          </p:cNvPr>
          <p:cNvSpPr/>
          <p:nvPr/>
        </p:nvSpPr>
        <p:spPr>
          <a:xfrm>
            <a:off x="2781322" y="3461967"/>
            <a:ext cx="2171498" cy="1074420"/>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4" name="矩形: 圓角 43">
            <a:extLst>
              <a:ext uri="{FF2B5EF4-FFF2-40B4-BE49-F238E27FC236}">
                <a16:creationId xmlns:a16="http://schemas.microsoft.com/office/drawing/2014/main" id="{BE8E748B-30C9-4005-ADAC-85F958C90F4A}"/>
              </a:ext>
            </a:extLst>
          </p:cNvPr>
          <p:cNvSpPr/>
          <p:nvPr/>
        </p:nvSpPr>
        <p:spPr>
          <a:xfrm>
            <a:off x="493907" y="3461967"/>
            <a:ext cx="2171498" cy="1074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5" name="文字方塊 44">
            <a:extLst>
              <a:ext uri="{FF2B5EF4-FFF2-40B4-BE49-F238E27FC236}">
                <a16:creationId xmlns:a16="http://schemas.microsoft.com/office/drawing/2014/main" id="{EB2C0D68-2F43-4BBA-88C8-3EBF00F2E82C}"/>
              </a:ext>
            </a:extLst>
          </p:cNvPr>
          <p:cNvSpPr txBox="1"/>
          <p:nvPr/>
        </p:nvSpPr>
        <p:spPr>
          <a:xfrm>
            <a:off x="488658" y="3562516"/>
            <a:ext cx="1589335" cy="86177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Point of Sales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Consumption behavior analysis and data storage</a:t>
            </a:r>
            <a:endParaRPr kumimoji="0" lang="zh-TW" altLang="en-US"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46" name="矩形: 圓角 45">
            <a:extLst>
              <a:ext uri="{FF2B5EF4-FFF2-40B4-BE49-F238E27FC236}">
                <a16:creationId xmlns:a16="http://schemas.microsoft.com/office/drawing/2014/main" id="{141C1D36-24EC-41B2-BFEF-9A6535A959D7}"/>
              </a:ext>
            </a:extLst>
          </p:cNvPr>
          <p:cNvSpPr/>
          <p:nvPr/>
        </p:nvSpPr>
        <p:spPr>
          <a:xfrm>
            <a:off x="493907" y="4678275"/>
            <a:ext cx="2628008" cy="1074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7" name="文字方塊 46">
            <a:extLst>
              <a:ext uri="{FF2B5EF4-FFF2-40B4-BE49-F238E27FC236}">
                <a16:creationId xmlns:a16="http://schemas.microsoft.com/office/drawing/2014/main" id="{689648CB-7C49-4061-AD3A-9824C5962A6E}"/>
              </a:ext>
            </a:extLst>
          </p:cNvPr>
          <p:cNvSpPr txBox="1"/>
          <p:nvPr/>
        </p:nvSpPr>
        <p:spPr>
          <a:xfrm>
            <a:off x="552734" y="4853660"/>
            <a:ext cx="1636230" cy="89255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Digital Signage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Provide power and content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4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54" name="文字方塊 53">
            <a:extLst>
              <a:ext uri="{FF2B5EF4-FFF2-40B4-BE49-F238E27FC236}">
                <a16:creationId xmlns:a16="http://schemas.microsoft.com/office/drawing/2014/main" id="{DF7CB304-8522-4366-954D-E0834247B9EE}"/>
              </a:ext>
            </a:extLst>
          </p:cNvPr>
          <p:cNvSpPr txBox="1"/>
          <p:nvPr/>
        </p:nvSpPr>
        <p:spPr>
          <a:xfrm>
            <a:off x="2792132" y="2436164"/>
            <a:ext cx="1755372" cy="67710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Electronic menu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Provide power and networking capabilities </a:t>
            </a:r>
          </a:p>
        </p:txBody>
      </p:sp>
      <p:pic>
        <p:nvPicPr>
          <p:cNvPr id="55" name="圖片 54">
            <a:extLst>
              <a:ext uri="{FF2B5EF4-FFF2-40B4-BE49-F238E27FC236}">
                <a16:creationId xmlns:a16="http://schemas.microsoft.com/office/drawing/2014/main" id="{60DC20D2-D46D-4811-9D04-F48D2169B36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84037" y="4781980"/>
            <a:ext cx="852994" cy="646331"/>
          </a:xfrm>
          <a:prstGeom prst="rect">
            <a:avLst/>
          </a:prstGeom>
        </p:spPr>
      </p:pic>
      <p:pic>
        <p:nvPicPr>
          <p:cNvPr id="12" name="圖片 11">
            <a:extLst>
              <a:ext uri="{FF2B5EF4-FFF2-40B4-BE49-F238E27FC236}">
                <a16:creationId xmlns:a16="http://schemas.microsoft.com/office/drawing/2014/main" id="{94C0F6B7-61C0-46A8-AAB2-FA5F8F07B17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05775" y="3370681"/>
            <a:ext cx="1386181" cy="1237816"/>
          </a:xfrm>
          <a:prstGeom prst="rect">
            <a:avLst/>
          </a:prstGeom>
        </p:spPr>
      </p:pic>
      <p:pic>
        <p:nvPicPr>
          <p:cNvPr id="59" name="圖片 58">
            <a:extLst>
              <a:ext uri="{FF2B5EF4-FFF2-40B4-BE49-F238E27FC236}">
                <a16:creationId xmlns:a16="http://schemas.microsoft.com/office/drawing/2014/main" id="{BFA23579-5220-493E-BF29-FED3C792D1E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53298" y="3204911"/>
            <a:ext cx="1439225" cy="1285183"/>
          </a:xfrm>
          <a:prstGeom prst="rect">
            <a:avLst/>
          </a:prstGeom>
        </p:spPr>
      </p:pic>
      <p:pic>
        <p:nvPicPr>
          <p:cNvPr id="61" name="圖片 60" descr="一張含有 電子用品 的圖片&#10;&#10;自動產生的描述">
            <a:extLst>
              <a:ext uri="{FF2B5EF4-FFF2-40B4-BE49-F238E27FC236}">
                <a16:creationId xmlns:a16="http://schemas.microsoft.com/office/drawing/2014/main" id="{E64B14A6-D215-4051-8191-46111906DB6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H="1">
            <a:off x="1948664" y="4640839"/>
            <a:ext cx="1241939" cy="1144198"/>
          </a:xfrm>
          <a:prstGeom prst="rect">
            <a:avLst/>
          </a:prstGeom>
        </p:spPr>
      </p:pic>
      <p:pic>
        <p:nvPicPr>
          <p:cNvPr id="63" name="圖片 62" descr="一張含有 物件 的圖片&#10;&#10;自動產生的描述">
            <a:extLst>
              <a:ext uri="{FF2B5EF4-FFF2-40B4-BE49-F238E27FC236}">
                <a16:creationId xmlns:a16="http://schemas.microsoft.com/office/drawing/2014/main" id="{ED8BE3C9-B0E4-4B1B-B355-EF272D2738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9040" y="2004363"/>
            <a:ext cx="1428131" cy="1274160"/>
          </a:xfrm>
          <a:prstGeom prst="rect">
            <a:avLst/>
          </a:prstGeom>
        </p:spPr>
      </p:pic>
      <p:pic>
        <p:nvPicPr>
          <p:cNvPr id="65" name="圖片 64">
            <a:extLst>
              <a:ext uri="{FF2B5EF4-FFF2-40B4-BE49-F238E27FC236}">
                <a16:creationId xmlns:a16="http://schemas.microsoft.com/office/drawing/2014/main" id="{C7F5961F-BE23-4359-B7D2-D5B4695834C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844997" y="1888123"/>
            <a:ext cx="1729231" cy="1542798"/>
          </a:xfrm>
          <a:prstGeom prst="rect">
            <a:avLst/>
          </a:prstGeom>
        </p:spPr>
      </p:pic>
      <p:sp>
        <p:nvSpPr>
          <p:cNvPr id="48" name="文字方塊 47">
            <a:extLst>
              <a:ext uri="{FF2B5EF4-FFF2-40B4-BE49-F238E27FC236}">
                <a16:creationId xmlns:a16="http://schemas.microsoft.com/office/drawing/2014/main" id="{5E4A200B-68EB-439B-99FC-B174EA8C27A4}"/>
              </a:ext>
            </a:extLst>
          </p:cNvPr>
          <p:cNvSpPr txBox="1"/>
          <p:nvPr/>
        </p:nvSpPr>
        <p:spPr>
          <a:xfrm>
            <a:off x="552734" y="2301307"/>
            <a:ext cx="1883132" cy="135421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a:solidFill>
                  <a:prstClr val="black"/>
                </a:solidFill>
                <a:latin typeface="Arial" panose="020B0604020202020204" pitchFamily="34" charset="0"/>
                <a:ea typeface="新細明體" panose="02020500000000000000" pitchFamily="18" charset="-120"/>
                <a:cs typeface="Arial" panose="020B0604020202020204" pitchFamily="34" charset="0"/>
              </a:rPr>
              <a:t>4K PTZ </a:t>
            </a: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Surveillance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Powering multiple cameras and integrating QVR Pro solution</a:t>
            </a:r>
            <a:endParaRPr kumimoji="0" lang="zh-TW" altLang="en-US"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9" name="文字方塊 48">
            <a:extLst>
              <a:ext uri="{FF2B5EF4-FFF2-40B4-BE49-F238E27FC236}">
                <a16:creationId xmlns:a16="http://schemas.microsoft.com/office/drawing/2014/main" id="{AF88D5E4-A166-4F66-91E9-76E862F4E8C2}"/>
              </a:ext>
            </a:extLst>
          </p:cNvPr>
          <p:cNvSpPr txBox="1"/>
          <p:nvPr/>
        </p:nvSpPr>
        <p:spPr>
          <a:xfrm>
            <a:off x="2781322" y="3487970"/>
            <a:ext cx="1757474"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a:solidFill>
                  <a:prstClr val="black"/>
                </a:solidFill>
                <a:latin typeface="Arial" panose="020B0604020202020204" pitchFamily="34" charset="0"/>
                <a:ea typeface="新細明體" panose="02020500000000000000" pitchFamily="18" charset="-120"/>
                <a:cs typeface="Arial" panose="020B0604020202020204" pitchFamily="34" charset="0"/>
              </a:rPr>
              <a:t>WiFi 5/6 PoE Access 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PoE powered and supports installation of AP Controller software</a:t>
            </a:r>
          </a:p>
        </p:txBody>
      </p:sp>
      <p:sp>
        <p:nvSpPr>
          <p:cNvPr id="50" name="文字方塊 49">
            <a:extLst>
              <a:ext uri="{FF2B5EF4-FFF2-40B4-BE49-F238E27FC236}">
                <a16:creationId xmlns:a16="http://schemas.microsoft.com/office/drawing/2014/main" id="{0FFD8378-62B9-45D3-BEBC-932B7381B792}"/>
              </a:ext>
            </a:extLst>
          </p:cNvPr>
          <p:cNvSpPr txBox="1"/>
          <p:nvPr/>
        </p:nvSpPr>
        <p:spPr>
          <a:xfrm>
            <a:off x="3351149" y="5542410"/>
            <a:ext cx="232726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rPr>
              <a:t>2.5GbE NAS for Data storage/backup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Save customer data, work documents, letter materials</a:t>
            </a:r>
            <a:endParaRPr kumimoji="0" lang="zh-TW" altLang="en-US"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51" name="文字方塊 50">
            <a:extLst>
              <a:ext uri="{FF2B5EF4-FFF2-40B4-BE49-F238E27FC236}">
                <a16:creationId xmlns:a16="http://schemas.microsoft.com/office/drawing/2014/main" id="{7552477B-41FE-4396-A47A-CCC8D5098615}"/>
              </a:ext>
            </a:extLst>
          </p:cNvPr>
          <p:cNvSpPr txBox="1"/>
          <p:nvPr/>
        </p:nvSpPr>
        <p:spPr>
          <a:xfrm>
            <a:off x="5793280" y="5542409"/>
            <a:ext cx="245783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err="1">
                <a:ln>
                  <a:noFill/>
                </a:ln>
                <a:effectLst/>
                <a:uLnTx/>
                <a:uFillTx/>
                <a:latin typeface="Arial" panose="020B0604020202020204" pitchFamily="34" charset="0"/>
                <a:ea typeface="新細明體" panose="02020500000000000000" pitchFamily="18" charset="-120"/>
                <a:cs typeface="Arial" panose="020B0604020202020204" pitchFamily="34" charset="0"/>
              </a:rPr>
              <a:t>QuWAN</a:t>
            </a:r>
            <a:endParaRPr kumimoji="0" lang="en-US" altLang="zh-TW" sz="1400" b="1" i="0" u="none" strike="noStrike" kern="120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To create SD-WAN network with headquarters and other </a:t>
            </a:r>
            <a:r>
              <a:rPr lang="en-US" altLang="zh-TW" sz="1200">
                <a:solidFill>
                  <a:prstClr val="black"/>
                </a:solidFill>
                <a:latin typeface="Arial" panose="020B0604020202020204" pitchFamily="34" charset="0"/>
                <a:ea typeface="微軟正黑體" panose="020B0604030504040204" pitchFamily="34" charset="-120"/>
                <a:cs typeface="Arial" panose="020B0604020202020204" pitchFamily="34" charset="0"/>
              </a:rPr>
              <a:t>stores</a:t>
            </a:r>
            <a:endParaRPr kumimoji="0" lang="zh-TW" altLang="en-US"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pic>
        <p:nvPicPr>
          <p:cNvPr id="52" name="圖片 51">
            <a:extLst>
              <a:ext uri="{FF2B5EF4-FFF2-40B4-BE49-F238E27FC236}">
                <a16:creationId xmlns:a16="http://schemas.microsoft.com/office/drawing/2014/main" id="{CF443169-7AA9-4847-8B61-E1BC315DA4E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713661" y="4870847"/>
            <a:ext cx="1456954" cy="565677"/>
          </a:xfrm>
          <a:prstGeom prst="rect">
            <a:avLst/>
          </a:prstGeom>
        </p:spPr>
      </p:pic>
      <p:grpSp>
        <p:nvGrpSpPr>
          <p:cNvPr id="53" name="群組 52">
            <a:extLst>
              <a:ext uri="{FF2B5EF4-FFF2-40B4-BE49-F238E27FC236}">
                <a16:creationId xmlns:a16="http://schemas.microsoft.com/office/drawing/2014/main" id="{5CE9F53B-7488-4F4B-8C3E-169F92FAAB23}"/>
              </a:ext>
            </a:extLst>
          </p:cNvPr>
          <p:cNvGrpSpPr/>
          <p:nvPr/>
        </p:nvGrpSpPr>
        <p:grpSpPr>
          <a:xfrm>
            <a:off x="399397" y="6015647"/>
            <a:ext cx="1799468" cy="544361"/>
            <a:chOff x="9335069" y="6146529"/>
            <a:chExt cx="1799468" cy="544361"/>
          </a:xfrm>
        </p:grpSpPr>
        <p:sp>
          <p:nvSpPr>
            <p:cNvPr id="56" name="矩形: 圓角 55">
              <a:extLst>
                <a:ext uri="{FF2B5EF4-FFF2-40B4-BE49-F238E27FC236}">
                  <a16:creationId xmlns:a16="http://schemas.microsoft.com/office/drawing/2014/main" id="{3776B7A6-AF26-484F-A758-0FDACE75C84B}"/>
                </a:ext>
              </a:extLst>
            </p:cNvPr>
            <p:cNvSpPr/>
            <p:nvPr/>
          </p:nvSpPr>
          <p:spPr>
            <a:xfrm>
              <a:off x="9499099" y="6146529"/>
              <a:ext cx="1635438" cy="544361"/>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en-US" altLang="zh-TW" sz="1400">
                  <a:solidFill>
                    <a:schemeClr val="bg1"/>
                  </a:solidFill>
                  <a:latin typeface="Arial" panose="020B0604020202020204" pitchFamily="34" charset="0"/>
                  <a:cs typeface="Arial" panose="020B0604020202020204" pitchFamily="34" charset="0"/>
                </a:rPr>
                <a:t>Improved</a:t>
              </a:r>
              <a:r>
                <a:rPr lang="zh-TW" altLang="en-US" sz="1400">
                  <a:solidFill>
                    <a:schemeClr val="bg1"/>
                  </a:solidFill>
                  <a:latin typeface="Arial" panose="020B0604020202020204" pitchFamily="34" charset="0"/>
                  <a:cs typeface="Arial" panose="020B0604020202020204" pitchFamily="34" charset="0"/>
                </a:rPr>
                <a:t> </a:t>
              </a:r>
              <a:r>
                <a:rPr lang="en-US" altLang="zh-TW" sz="1400">
                  <a:solidFill>
                    <a:schemeClr val="bg1"/>
                  </a:solidFill>
                  <a:latin typeface="Arial" panose="020B0604020202020204" pitchFamily="34" charset="0"/>
                  <a:cs typeface="Arial" panose="020B0604020202020204" pitchFamily="34" charset="0"/>
                </a:rPr>
                <a:t>features</a:t>
              </a:r>
            </a:p>
          </p:txBody>
        </p:sp>
        <p:sp>
          <p:nvSpPr>
            <p:cNvPr id="57" name="矩形 56">
              <a:extLst>
                <a:ext uri="{FF2B5EF4-FFF2-40B4-BE49-F238E27FC236}">
                  <a16:creationId xmlns:a16="http://schemas.microsoft.com/office/drawing/2014/main" id="{AD0F6BDF-F23B-4F0E-9A9F-40C3939587ED}"/>
                </a:ext>
              </a:extLst>
            </p:cNvPr>
            <p:cNvSpPr/>
            <p:nvPr/>
          </p:nvSpPr>
          <p:spPr>
            <a:xfrm>
              <a:off x="9335069" y="6350890"/>
              <a:ext cx="135638" cy="135638"/>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58" name="圖片 57" descr="一張含有 電腦 的圖片&#10;&#10;自動產生的描述">
            <a:extLst>
              <a:ext uri="{FF2B5EF4-FFF2-40B4-BE49-F238E27FC236}">
                <a16:creationId xmlns:a16="http://schemas.microsoft.com/office/drawing/2014/main" id="{33CBF527-A501-4674-8D75-773AFCEB6A2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292949" y="4414970"/>
            <a:ext cx="2396918" cy="149834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66461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矩形 114">
            <a:extLst>
              <a:ext uri="{FF2B5EF4-FFF2-40B4-BE49-F238E27FC236}">
                <a16:creationId xmlns:a16="http://schemas.microsoft.com/office/drawing/2014/main" id="{26005F10-ECB4-46D1-A0F5-5BFD10AEC148}"/>
              </a:ext>
            </a:extLst>
          </p:cNvPr>
          <p:cNvSpPr/>
          <p:nvPr/>
        </p:nvSpPr>
        <p:spPr>
          <a:xfrm>
            <a:off x="1" y="1299619"/>
            <a:ext cx="9870924" cy="933169"/>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116" name="圖片 115">
            <a:extLst>
              <a:ext uri="{FF2B5EF4-FFF2-40B4-BE49-F238E27FC236}">
                <a16:creationId xmlns:a16="http://schemas.microsoft.com/office/drawing/2014/main" id="{87387EF0-2417-4B58-90B0-6141DA12269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0781" y="-414016"/>
            <a:ext cx="10196818" cy="6374144"/>
          </a:xfrm>
          <a:prstGeom prst="rect">
            <a:avLst/>
          </a:prstGeom>
          <a:effectLst>
            <a:outerShdw blurRad="50800" dist="38100" dir="5400000" algn="t" rotWithShape="0">
              <a:prstClr val="black">
                <a:alpha val="40000"/>
              </a:prstClr>
            </a:outerShdw>
          </a:effectLst>
        </p:spPr>
      </p:pic>
      <p:sp>
        <p:nvSpPr>
          <p:cNvPr id="2" name="標題 1">
            <a:extLst>
              <a:ext uri="{FF2B5EF4-FFF2-40B4-BE49-F238E27FC236}">
                <a16:creationId xmlns:a16="http://schemas.microsoft.com/office/drawing/2014/main" id="{7DC78C41-18A5-4C95-B7EB-657266A2C6DE}"/>
              </a:ext>
            </a:extLst>
          </p:cNvPr>
          <p:cNvSpPr>
            <a:spLocks noGrp="1"/>
          </p:cNvSpPr>
          <p:nvPr>
            <p:ph type="title"/>
          </p:nvPr>
        </p:nvSpPr>
        <p:spPr>
          <a:xfrm>
            <a:off x="0" y="0"/>
            <a:ext cx="12192000" cy="1287135"/>
          </a:xfrm>
        </p:spPr>
        <p:txBody>
          <a:bodyPr/>
          <a:lstStyle/>
          <a:p>
            <a:r>
              <a:rPr lang="en-US" altLang="zh-TW" sz="4000" b="1"/>
              <a:t>Flexible networking topology for deployment</a:t>
            </a:r>
            <a:endParaRPr lang="zh-TW" altLang="en-US" sz="4000" b="1"/>
          </a:p>
        </p:txBody>
      </p:sp>
      <p:pic>
        <p:nvPicPr>
          <p:cNvPr id="118" name="圖片 117">
            <a:extLst>
              <a:ext uri="{FF2B5EF4-FFF2-40B4-BE49-F238E27FC236}">
                <a16:creationId xmlns:a16="http://schemas.microsoft.com/office/drawing/2014/main" id="{B639DD7C-84A3-4C8C-8304-3F90550E47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14899" y="1422831"/>
            <a:ext cx="1456954" cy="565677"/>
          </a:xfrm>
          <a:prstGeom prst="rect">
            <a:avLst/>
          </a:prstGeom>
        </p:spPr>
      </p:pic>
      <p:sp>
        <p:nvSpPr>
          <p:cNvPr id="119" name="矩形 118">
            <a:extLst>
              <a:ext uri="{FF2B5EF4-FFF2-40B4-BE49-F238E27FC236}">
                <a16:creationId xmlns:a16="http://schemas.microsoft.com/office/drawing/2014/main" id="{D082ED99-A715-4131-BA5B-2836B93991F4}"/>
              </a:ext>
            </a:extLst>
          </p:cNvPr>
          <p:cNvSpPr/>
          <p:nvPr/>
        </p:nvSpPr>
        <p:spPr>
          <a:xfrm>
            <a:off x="632312" y="1492473"/>
            <a:ext cx="2426626"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000" b="1">
                <a:solidFill>
                  <a:schemeClr val="tx1"/>
                </a:solidFill>
              </a:rPr>
              <a:t>Virtual Machine</a:t>
            </a:r>
          </a:p>
        </p:txBody>
      </p:sp>
      <p:grpSp>
        <p:nvGrpSpPr>
          <p:cNvPr id="120" name="群組 119">
            <a:extLst>
              <a:ext uri="{FF2B5EF4-FFF2-40B4-BE49-F238E27FC236}">
                <a16:creationId xmlns:a16="http://schemas.microsoft.com/office/drawing/2014/main" id="{2932892E-B015-4AB4-8E3E-42DBFBF10A2B}"/>
              </a:ext>
            </a:extLst>
          </p:cNvPr>
          <p:cNvGrpSpPr/>
          <p:nvPr/>
        </p:nvGrpSpPr>
        <p:grpSpPr>
          <a:xfrm>
            <a:off x="126115" y="4521541"/>
            <a:ext cx="2909012" cy="2336459"/>
            <a:chOff x="151496" y="1521157"/>
            <a:chExt cx="2909012" cy="2640615"/>
          </a:xfrm>
        </p:grpSpPr>
        <p:sp>
          <p:nvSpPr>
            <p:cNvPr id="121" name="矩形: 剪去單一角落 120">
              <a:extLst>
                <a:ext uri="{FF2B5EF4-FFF2-40B4-BE49-F238E27FC236}">
                  <a16:creationId xmlns:a16="http://schemas.microsoft.com/office/drawing/2014/main" id="{2AF25B26-1032-483F-8C29-49D82086F254}"/>
                </a:ext>
              </a:extLst>
            </p:cNvPr>
            <p:cNvSpPr/>
            <p:nvPr/>
          </p:nvSpPr>
          <p:spPr>
            <a:xfrm flipH="1">
              <a:off x="151496" y="1521157"/>
              <a:ext cx="2909012" cy="2640615"/>
            </a:xfrm>
            <a:prstGeom prst="snip1Rect">
              <a:avLst>
                <a:gd name="adj" fmla="val 14662"/>
              </a:avLst>
            </a:prstGeom>
            <a:gradFill>
              <a:gsLst>
                <a:gs pos="50000">
                  <a:schemeClr val="tx1"/>
                </a:gs>
                <a:gs pos="100000">
                  <a:schemeClr val="tx1">
                    <a:alpha val="0"/>
                  </a:schemeClr>
                </a:gs>
              </a:gsLst>
              <a:lin ang="5400000" scaled="1"/>
            </a:gradFill>
            <a:ln w="28575">
              <a:gradFill>
                <a:gsLst>
                  <a:gs pos="0">
                    <a:srgbClr val="CC66FF"/>
                  </a:gs>
                  <a:gs pos="100000">
                    <a:srgbClr val="CC66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2" name="矩形: 剪去對角角落 121">
              <a:extLst>
                <a:ext uri="{FF2B5EF4-FFF2-40B4-BE49-F238E27FC236}">
                  <a16:creationId xmlns:a16="http://schemas.microsoft.com/office/drawing/2014/main" id="{9CF7FF36-E173-4DA5-AC0C-0649392823CD}"/>
                </a:ext>
              </a:extLst>
            </p:cNvPr>
            <p:cNvSpPr/>
            <p:nvPr/>
          </p:nvSpPr>
          <p:spPr>
            <a:xfrm>
              <a:off x="504296" y="1657563"/>
              <a:ext cx="2422273" cy="116646"/>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23" name="矩形 122">
            <a:extLst>
              <a:ext uri="{FF2B5EF4-FFF2-40B4-BE49-F238E27FC236}">
                <a16:creationId xmlns:a16="http://schemas.microsoft.com/office/drawing/2014/main" id="{47F520F5-95B5-4075-9CF7-B680A92169C8}"/>
              </a:ext>
            </a:extLst>
          </p:cNvPr>
          <p:cNvSpPr/>
          <p:nvPr/>
        </p:nvSpPr>
        <p:spPr>
          <a:xfrm>
            <a:off x="126115" y="4920775"/>
            <a:ext cx="2909012"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rgbClr val="CC66FF"/>
                </a:solidFill>
              </a:rPr>
              <a:t>4 x 2.5GbE PoE </a:t>
            </a:r>
            <a:r>
              <a:rPr lang="en-US" altLang="zh-TW" sz="1600">
                <a:solidFill>
                  <a:srgbClr val="CC66FF"/>
                </a:solidFill>
              </a:rPr>
              <a:t>(802.3bt)</a:t>
            </a:r>
          </a:p>
        </p:txBody>
      </p:sp>
      <p:sp>
        <p:nvSpPr>
          <p:cNvPr id="124" name="矩形: 圓角 123">
            <a:extLst>
              <a:ext uri="{FF2B5EF4-FFF2-40B4-BE49-F238E27FC236}">
                <a16:creationId xmlns:a16="http://schemas.microsoft.com/office/drawing/2014/main" id="{7A09ACC5-7BB1-4A79-81F0-7ADF312A2412}"/>
              </a:ext>
            </a:extLst>
          </p:cNvPr>
          <p:cNvSpPr/>
          <p:nvPr/>
        </p:nvSpPr>
        <p:spPr>
          <a:xfrm>
            <a:off x="800781" y="5421310"/>
            <a:ext cx="2006828" cy="659512"/>
          </a:xfrm>
          <a:prstGeom prst="roundRect">
            <a:avLst>
              <a:gd name="adj" fmla="val 50000"/>
            </a:avLst>
          </a:prstGeom>
          <a:solidFill>
            <a:srgbClr val="CC66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4K PTZ Surveillance Camera</a:t>
            </a:r>
          </a:p>
        </p:txBody>
      </p:sp>
      <p:cxnSp>
        <p:nvCxnSpPr>
          <p:cNvPr id="126" name="接點: 肘形 125">
            <a:extLst>
              <a:ext uri="{FF2B5EF4-FFF2-40B4-BE49-F238E27FC236}">
                <a16:creationId xmlns:a16="http://schemas.microsoft.com/office/drawing/2014/main" id="{49E5C77E-D2A0-48EF-92E4-5B69FBF26081}"/>
              </a:ext>
            </a:extLst>
          </p:cNvPr>
          <p:cNvCxnSpPr>
            <a:cxnSpLocks/>
            <a:stCxn id="131" idx="2"/>
            <a:endCxn id="121" idx="3"/>
          </p:cNvCxnSpPr>
          <p:nvPr/>
        </p:nvCxnSpPr>
        <p:spPr>
          <a:xfrm rot="5400000">
            <a:off x="3489633" y="1567408"/>
            <a:ext cx="1045121" cy="4863144"/>
          </a:xfrm>
          <a:prstGeom prst="bentConnector3">
            <a:avLst>
              <a:gd name="adj1" fmla="val 19479"/>
            </a:avLst>
          </a:prstGeom>
          <a:ln w="38100">
            <a:solidFill>
              <a:srgbClr val="CC66FF"/>
            </a:solidFill>
          </a:ln>
        </p:spPr>
        <p:style>
          <a:lnRef idx="1">
            <a:schemeClr val="accent1"/>
          </a:lnRef>
          <a:fillRef idx="0">
            <a:schemeClr val="accent1"/>
          </a:fillRef>
          <a:effectRef idx="0">
            <a:schemeClr val="accent1"/>
          </a:effectRef>
          <a:fontRef idx="minor">
            <a:schemeClr val="tx1"/>
          </a:fontRef>
        </p:style>
      </p:cxnSp>
      <p:grpSp>
        <p:nvGrpSpPr>
          <p:cNvPr id="127" name="群組 126">
            <a:extLst>
              <a:ext uri="{FF2B5EF4-FFF2-40B4-BE49-F238E27FC236}">
                <a16:creationId xmlns:a16="http://schemas.microsoft.com/office/drawing/2014/main" id="{6A23C2F7-CFE2-4D1A-9567-91A751666AE8}"/>
              </a:ext>
            </a:extLst>
          </p:cNvPr>
          <p:cNvGrpSpPr/>
          <p:nvPr/>
        </p:nvGrpSpPr>
        <p:grpSpPr>
          <a:xfrm>
            <a:off x="3148620" y="4521541"/>
            <a:ext cx="2909012" cy="2336459"/>
            <a:chOff x="151496" y="1521157"/>
            <a:chExt cx="2909012" cy="2640615"/>
          </a:xfrm>
        </p:grpSpPr>
        <p:sp>
          <p:nvSpPr>
            <p:cNvPr id="128" name="矩形: 剪去單一角落 127">
              <a:extLst>
                <a:ext uri="{FF2B5EF4-FFF2-40B4-BE49-F238E27FC236}">
                  <a16:creationId xmlns:a16="http://schemas.microsoft.com/office/drawing/2014/main" id="{B6A19285-7B04-46EF-BAD6-EA43B2F5B9B8}"/>
                </a:ext>
              </a:extLst>
            </p:cNvPr>
            <p:cNvSpPr/>
            <p:nvPr/>
          </p:nvSpPr>
          <p:spPr>
            <a:xfrm flipH="1">
              <a:off x="151496" y="1521157"/>
              <a:ext cx="2909012" cy="2640615"/>
            </a:xfrm>
            <a:prstGeom prst="snip1Rect">
              <a:avLst>
                <a:gd name="adj" fmla="val 14662"/>
              </a:avLst>
            </a:prstGeom>
            <a:gradFill>
              <a:gsLst>
                <a:gs pos="50000">
                  <a:schemeClr val="tx1"/>
                </a:gs>
                <a:gs pos="100000">
                  <a:schemeClr val="tx1">
                    <a:alpha val="0"/>
                  </a:schemeClr>
                </a:gs>
              </a:gsLst>
              <a:lin ang="5400000" scaled="1"/>
            </a:gradFill>
            <a:ln w="28575">
              <a:gradFill>
                <a:gsLst>
                  <a:gs pos="0">
                    <a:srgbClr val="FFC000"/>
                  </a:gs>
                  <a:gs pos="100000">
                    <a:srgbClr val="FFC00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9" name="矩形: 剪去對角角落 121">
              <a:extLst>
                <a:ext uri="{FF2B5EF4-FFF2-40B4-BE49-F238E27FC236}">
                  <a16:creationId xmlns:a16="http://schemas.microsoft.com/office/drawing/2014/main" id="{642CF819-CFF5-48F9-AF28-A319A936B81E}"/>
                </a:ext>
              </a:extLst>
            </p:cNvPr>
            <p:cNvSpPr/>
            <p:nvPr/>
          </p:nvSpPr>
          <p:spPr>
            <a:xfrm>
              <a:off x="504296" y="1657563"/>
              <a:ext cx="2422273" cy="116646"/>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31" name="矩形 130">
            <a:extLst>
              <a:ext uri="{FF2B5EF4-FFF2-40B4-BE49-F238E27FC236}">
                <a16:creationId xmlns:a16="http://schemas.microsoft.com/office/drawing/2014/main" id="{DCFD36FA-99C5-4A7E-AF30-B1BFEC71D11E}"/>
              </a:ext>
            </a:extLst>
          </p:cNvPr>
          <p:cNvSpPr/>
          <p:nvPr/>
        </p:nvSpPr>
        <p:spPr>
          <a:xfrm>
            <a:off x="6096000" y="2729094"/>
            <a:ext cx="695530" cy="747326"/>
          </a:xfrm>
          <a:prstGeom prst="rect">
            <a:avLst/>
          </a:prstGeom>
          <a:noFill/>
          <a:ln w="254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 name="矩形 132">
            <a:extLst>
              <a:ext uri="{FF2B5EF4-FFF2-40B4-BE49-F238E27FC236}">
                <a16:creationId xmlns:a16="http://schemas.microsoft.com/office/drawing/2014/main" id="{076E0FA2-03A0-4FB0-8976-05C71A75D1C7}"/>
              </a:ext>
            </a:extLst>
          </p:cNvPr>
          <p:cNvSpPr/>
          <p:nvPr/>
        </p:nvSpPr>
        <p:spPr>
          <a:xfrm>
            <a:off x="3167781" y="5794759"/>
            <a:ext cx="2909012"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rgbClr val="FFC000"/>
                </a:solidFill>
              </a:rPr>
              <a:t>8 x 1GbE PoE </a:t>
            </a:r>
            <a:r>
              <a:rPr lang="en-US" altLang="zh-TW" sz="1600">
                <a:solidFill>
                  <a:srgbClr val="FFC000"/>
                </a:solidFill>
              </a:rPr>
              <a:t>(802.3at)</a:t>
            </a:r>
            <a:endParaRPr lang="en-US" altLang="zh-TW" sz="2000">
              <a:solidFill>
                <a:srgbClr val="FFC000"/>
              </a:solidFill>
            </a:endParaRPr>
          </a:p>
        </p:txBody>
      </p:sp>
      <p:sp>
        <p:nvSpPr>
          <p:cNvPr id="136" name="矩形: 圓角 135">
            <a:extLst>
              <a:ext uri="{FF2B5EF4-FFF2-40B4-BE49-F238E27FC236}">
                <a16:creationId xmlns:a16="http://schemas.microsoft.com/office/drawing/2014/main" id="{578CED55-9414-4F69-9643-C96C1B1713B2}"/>
              </a:ext>
            </a:extLst>
          </p:cNvPr>
          <p:cNvSpPr/>
          <p:nvPr/>
        </p:nvSpPr>
        <p:spPr>
          <a:xfrm>
            <a:off x="10184430" y="4278523"/>
            <a:ext cx="1678482" cy="770257"/>
          </a:xfrm>
          <a:prstGeom prst="roundRect">
            <a:avLst>
              <a:gd name="adj" fmla="val 50000"/>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Customer’s laptop/phones</a:t>
            </a:r>
          </a:p>
        </p:txBody>
      </p:sp>
      <p:sp>
        <p:nvSpPr>
          <p:cNvPr id="137" name="Shape 1018">
            <a:extLst>
              <a:ext uri="{FF2B5EF4-FFF2-40B4-BE49-F238E27FC236}">
                <a16:creationId xmlns:a16="http://schemas.microsoft.com/office/drawing/2014/main" id="{9E1AB420-BEA2-43F1-B84E-0758B221A45F}"/>
              </a:ext>
            </a:extLst>
          </p:cNvPr>
          <p:cNvSpPr/>
          <p:nvPr/>
        </p:nvSpPr>
        <p:spPr>
          <a:xfrm>
            <a:off x="10393159" y="3743233"/>
            <a:ext cx="742836" cy="628112"/>
          </a:xfrm>
          <a:custGeom>
            <a:avLst/>
            <a:gdLst/>
            <a:ahLst/>
            <a:cxnLst/>
            <a:rect l="0" t="0" r="0" b="0"/>
            <a:pathLst>
              <a:path w="120000" h="120000" extrusionOk="0">
                <a:moveTo>
                  <a:pt x="45880" y="100923"/>
                </a:moveTo>
                <a:lnTo>
                  <a:pt x="43780" y="108554"/>
                </a:lnTo>
                <a:lnTo>
                  <a:pt x="76219" y="108554"/>
                </a:lnTo>
                <a:lnTo>
                  <a:pt x="74119" y="100923"/>
                </a:lnTo>
                <a:close/>
                <a:moveTo>
                  <a:pt x="17368" y="4644"/>
                </a:moveTo>
                <a:lnTo>
                  <a:pt x="17368" y="64398"/>
                </a:lnTo>
                <a:lnTo>
                  <a:pt x="102631" y="64398"/>
                </a:lnTo>
                <a:lnTo>
                  <a:pt x="102631" y="4644"/>
                </a:lnTo>
                <a:close/>
                <a:moveTo>
                  <a:pt x="11052" y="0"/>
                </a:moveTo>
                <a:lnTo>
                  <a:pt x="108947" y="0"/>
                </a:lnTo>
                <a:lnTo>
                  <a:pt x="108947" y="69042"/>
                </a:lnTo>
                <a:lnTo>
                  <a:pt x="108965" y="69042"/>
                </a:lnTo>
                <a:lnTo>
                  <a:pt x="120000" y="113859"/>
                </a:lnTo>
                <a:lnTo>
                  <a:pt x="120000" y="119999"/>
                </a:lnTo>
                <a:lnTo>
                  <a:pt x="0" y="119999"/>
                </a:lnTo>
                <a:lnTo>
                  <a:pt x="0" y="113859"/>
                </a:lnTo>
                <a:lnTo>
                  <a:pt x="11034" y="69042"/>
                </a:lnTo>
                <a:lnTo>
                  <a:pt x="11052" y="69042"/>
                </a:lnTo>
                <a:close/>
              </a:path>
            </a:pathLst>
          </a:custGeom>
          <a:solidFill>
            <a:schemeClr val="tx2">
              <a:lumMod val="50000"/>
            </a:schemeClr>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138" name="Shape 1021">
            <a:extLst>
              <a:ext uri="{FF2B5EF4-FFF2-40B4-BE49-F238E27FC236}">
                <a16:creationId xmlns:a16="http://schemas.microsoft.com/office/drawing/2014/main" id="{F57F8D40-439C-4DF9-A389-3B19BEDDE394}"/>
              </a:ext>
            </a:extLst>
          </p:cNvPr>
          <p:cNvSpPr/>
          <p:nvPr/>
        </p:nvSpPr>
        <p:spPr>
          <a:xfrm>
            <a:off x="11236285" y="3862870"/>
            <a:ext cx="327473" cy="460458"/>
          </a:xfrm>
          <a:custGeom>
            <a:avLst/>
            <a:gdLst/>
            <a:ahLst/>
            <a:cxnLst/>
            <a:rect l="0" t="0" r="0" b="0"/>
            <a:pathLst>
              <a:path w="120000" h="120000" extrusionOk="0">
                <a:moveTo>
                  <a:pt x="49688" y="112012"/>
                </a:moveTo>
                <a:cubicBezTo>
                  <a:pt x="48135" y="112012"/>
                  <a:pt x="46876" y="112907"/>
                  <a:pt x="46876" y="114012"/>
                </a:cubicBezTo>
                <a:cubicBezTo>
                  <a:pt x="46876" y="115117"/>
                  <a:pt x="48135" y="116012"/>
                  <a:pt x="49688" y="116012"/>
                </a:cubicBezTo>
                <a:lnTo>
                  <a:pt x="70311" y="116012"/>
                </a:lnTo>
                <a:cubicBezTo>
                  <a:pt x="71864" y="116012"/>
                  <a:pt x="73123" y="115117"/>
                  <a:pt x="73123" y="114012"/>
                </a:cubicBezTo>
                <a:cubicBezTo>
                  <a:pt x="73123" y="112907"/>
                  <a:pt x="71864" y="112012"/>
                  <a:pt x="70311" y="112012"/>
                </a:cubicBezTo>
                <a:close/>
                <a:moveTo>
                  <a:pt x="6849" y="8320"/>
                </a:moveTo>
                <a:lnTo>
                  <a:pt x="6849" y="106998"/>
                </a:lnTo>
                <a:lnTo>
                  <a:pt x="113150" y="106998"/>
                </a:lnTo>
                <a:lnTo>
                  <a:pt x="113150" y="8320"/>
                </a:lnTo>
                <a:close/>
                <a:moveTo>
                  <a:pt x="48751" y="2722"/>
                </a:moveTo>
                <a:cubicBezTo>
                  <a:pt x="47715" y="2722"/>
                  <a:pt x="46876" y="3319"/>
                  <a:pt x="46876" y="4056"/>
                </a:cubicBezTo>
                <a:cubicBezTo>
                  <a:pt x="46876" y="4792"/>
                  <a:pt x="47715" y="5389"/>
                  <a:pt x="48751" y="5389"/>
                </a:cubicBezTo>
                <a:lnTo>
                  <a:pt x="71248" y="5389"/>
                </a:lnTo>
                <a:cubicBezTo>
                  <a:pt x="72284" y="5389"/>
                  <a:pt x="73123" y="4792"/>
                  <a:pt x="73123" y="4056"/>
                </a:cubicBezTo>
                <a:cubicBezTo>
                  <a:pt x="73123" y="3319"/>
                  <a:pt x="72284" y="2722"/>
                  <a:pt x="71248" y="2722"/>
                </a:cubicBezTo>
                <a:close/>
                <a:moveTo>
                  <a:pt x="8089" y="0"/>
                </a:moveTo>
                <a:lnTo>
                  <a:pt x="111910" y="0"/>
                </a:lnTo>
                <a:cubicBezTo>
                  <a:pt x="116378" y="0"/>
                  <a:pt x="120000" y="2575"/>
                  <a:pt x="120000" y="5752"/>
                </a:cubicBezTo>
                <a:lnTo>
                  <a:pt x="120000" y="114247"/>
                </a:lnTo>
                <a:cubicBezTo>
                  <a:pt x="120000" y="117424"/>
                  <a:pt x="116378" y="120000"/>
                  <a:pt x="111910" y="120000"/>
                </a:cubicBezTo>
                <a:lnTo>
                  <a:pt x="8089" y="120000"/>
                </a:lnTo>
                <a:cubicBezTo>
                  <a:pt x="3621" y="120000"/>
                  <a:pt x="0" y="117424"/>
                  <a:pt x="0" y="114247"/>
                </a:cubicBezTo>
                <a:lnTo>
                  <a:pt x="0" y="5752"/>
                </a:lnTo>
                <a:cubicBezTo>
                  <a:pt x="0" y="2575"/>
                  <a:pt x="3621" y="0"/>
                  <a:pt x="8089" y="0"/>
                </a:cubicBezTo>
                <a:close/>
              </a:path>
            </a:pathLst>
          </a:custGeom>
          <a:solidFill>
            <a:schemeClr val="tx2">
              <a:lumMod val="50000"/>
            </a:schemeClr>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142" name="矩形 141">
            <a:extLst>
              <a:ext uri="{FF2B5EF4-FFF2-40B4-BE49-F238E27FC236}">
                <a16:creationId xmlns:a16="http://schemas.microsoft.com/office/drawing/2014/main" id="{8E615250-14C1-4973-93F0-55EF7A927B4C}"/>
              </a:ext>
            </a:extLst>
          </p:cNvPr>
          <p:cNvSpPr/>
          <p:nvPr/>
        </p:nvSpPr>
        <p:spPr>
          <a:xfrm>
            <a:off x="7443166" y="2729094"/>
            <a:ext cx="1347166" cy="747326"/>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4" name="圖片 143" descr="一張含有 物件, 燈, 光 的圖片&#10;&#10;自動產生的描述">
            <a:extLst>
              <a:ext uri="{FF2B5EF4-FFF2-40B4-BE49-F238E27FC236}">
                <a16:creationId xmlns:a16="http://schemas.microsoft.com/office/drawing/2014/main" id="{E4454FAE-5C6B-44E9-ACD2-6553E71A11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3500000">
            <a:off x="10088756" y="4899343"/>
            <a:ext cx="629421" cy="457450"/>
          </a:xfrm>
          <a:prstGeom prst="rect">
            <a:avLst/>
          </a:prstGeom>
        </p:spPr>
      </p:pic>
      <p:cxnSp>
        <p:nvCxnSpPr>
          <p:cNvPr id="148" name="接點: 肘形 147">
            <a:extLst>
              <a:ext uri="{FF2B5EF4-FFF2-40B4-BE49-F238E27FC236}">
                <a16:creationId xmlns:a16="http://schemas.microsoft.com/office/drawing/2014/main" id="{90D7617A-C402-4808-9BDF-2BE9DF3C56D7}"/>
              </a:ext>
            </a:extLst>
          </p:cNvPr>
          <p:cNvCxnSpPr>
            <a:cxnSpLocks/>
            <a:stCxn id="142" idx="2"/>
            <a:endCxn id="152" idx="0"/>
          </p:cNvCxnSpPr>
          <p:nvPr/>
        </p:nvCxnSpPr>
        <p:spPr>
          <a:xfrm rot="5400000">
            <a:off x="5204951" y="2097472"/>
            <a:ext cx="1532851" cy="4290747"/>
          </a:xfrm>
          <a:prstGeom prst="bentConnector3">
            <a:avLst>
              <a:gd name="adj1" fmla="val 25667"/>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51" name="圖片 150" descr="一張含有 向量圖形 的圖片&#10;&#10;自動產生的描述">
            <a:extLst>
              <a:ext uri="{FF2B5EF4-FFF2-40B4-BE49-F238E27FC236}">
                <a16:creationId xmlns:a16="http://schemas.microsoft.com/office/drawing/2014/main" id="{EC1B30AE-A3D2-4D1B-8109-4175ABF651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77900" y="1193728"/>
            <a:ext cx="648576" cy="648576"/>
          </a:xfrm>
          <a:prstGeom prst="rect">
            <a:avLst/>
          </a:prstGeom>
        </p:spPr>
      </p:pic>
      <p:sp>
        <p:nvSpPr>
          <p:cNvPr id="152" name="矩形: 圓角 151">
            <a:extLst>
              <a:ext uri="{FF2B5EF4-FFF2-40B4-BE49-F238E27FC236}">
                <a16:creationId xmlns:a16="http://schemas.microsoft.com/office/drawing/2014/main" id="{A9B28E59-601E-408B-A573-D35F899FEAF0}"/>
              </a:ext>
            </a:extLst>
          </p:cNvPr>
          <p:cNvSpPr/>
          <p:nvPr/>
        </p:nvSpPr>
        <p:spPr>
          <a:xfrm>
            <a:off x="3404602" y="5009271"/>
            <a:ext cx="842800" cy="594588"/>
          </a:xfrm>
          <a:prstGeom prst="roundRect">
            <a:avLst>
              <a:gd name="adj" fmla="val 50000"/>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POS</a:t>
            </a:r>
          </a:p>
        </p:txBody>
      </p:sp>
      <p:sp>
        <p:nvSpPr>
          <p:cNvPr id="153" name="矩形: 圓角 152">
            <a:extLst>
              <a:ext uri="{FF2B5EF4-FFF2-40B4-BE49-F238E27FC236}">
                <a16:creationId xmlns:a16="http://schemas.microsoft.com/office/drawing/2014/main" id="{53852102-F6A0-4844-8B0B-83F1C161D51E}"/>
              </a:ext>
            </a:extLst>
          </p:cNvPr>
          <p:cNvSpPr/>
          <p:nvPr/>
        </p:nvSpPr>
        <p:spPr>
          <a:xfrm>
            <a:off x="4770340" y="5013405"/>
            <a:ext cx="1184367" cy="594588"/>
          </a:xfrm>
          <a:prstGeom prst="roundRect">
            <a:avLst>
              <a:gd name="adj" fmla="val 50000"/>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Electronic menu</a:t>
            </a:r>
          </a:p>
        </p:txBody>
      </p:sp>
      <p:cxnSp>
        <p:nvCxnSpPr>
          <p:cNvPr id="154" name="接點: 肘形 153">
            <a:extLst>
              <a:ext uri="{FF2B5EF4-FFF2-40B4-BE49-F238E27FC236}">
                <a16:creationId xmlns:a16="http://schemas.microsoft.com/office/drawing/2014/main" id="{A1764773-CD22-4528-8587-A55E9E618F7B}"/>
              </a:ext>
            </a:extLst>
          </p:cNvPr>
          <p:cNvCxnSpPr>
            <a:cxnSpLocks/>
            <a:stCxn id="142" idx="2"/>
            <a:endCxn id="153" idx="0"/>
          </p:cNvCxnSpPr>
          <p:nvPr/>
        </p:nvCxnSpPr>
        <p:spPr>
          <a:xfrm rot="5400000">
            <a:off x="5971145" y="2867800"/>
            <a:ext cx="1536985" cy="2754225"/>
          </a:xfrm>
          <a:prstGeom prst="bentConnector3">
            <a:avLst>
              <a:gd name="adj1" fmla="val 37475"/>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5" name="矩形 154">
            <a:extLst>
              <a:ext uri="{FF2B5EF4-FFF2-40B4-BE49-F238E27FC236}">
                <a16:creationId xmlns:a16="http://schemas.microsoft.com/office/drawing/2014/main" id="{4A0E000D-63E6-451F-A657-825A7007E804}"/>
              </a:ext>
            </a:extLst>
          </p:cNvPr>
          <p:cNvSpPr/>
          <p:nvPr/>
        </p:nvSpPr>
        <p:spPr>
          <a:xfrm>
            <a:off x="8779310" y="2729094"/>
            <a:ext cx="332888" cy="747326"/>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56" name="群組 155">
            <a:extLst>
              <a:ext uri="{FF2B5EF4-FFF2-40B4-BE49-F238E27FC236}">
                <a16:creationId xmlns:a16="http://schemas.microsoft.com/office/drawing/2014/main" id="{3914333B-BBCC-424E-80BB-2264B9B7D97D}"/>
              </a:ext>
            </a:extLst>
          </p:cNvPr>
          <p:cNvGrpSpPr/>
          <p:nvPr/>
        </p:nvGrpSpPr>
        <p:grpSpPr>
          <a:xfrm>
            <a:off x="6214274" y="4540323"/>
            <a:ext cx="3656650" cy="2317677"/>
            <a:chOff x="151496" y="1521157"/>
            <a:chExt cx="3656650" cy="2619388"/>
          </a:xfrm>
        </p:grpSpPr>
        <p:sp>
          <p:nvSpPr>
            <p:cNvPr id="157" name="矩形: 剪去單一角落 156">
              <a:extLst>
                <a:ext uri="{FF2B5EF4-FFF2-40B4-BE49-F238E27FC236}">
                  <a16:creationId xmlns:a16="http://schemas.microsoft.com/office/drawing/2014/main" id="{F932F662-1440-475B-8DE4-1E0A0A6444C6}"/>
                </a:ext>
              </a:extLst>
            </p:cNvPr>
            <p:cNvSpPr/>
            <p:nvPr/>
          </p:nvSpPr>
          <p:spPr>
            <a:xfrm flipH="1">
              <a:off x="151496" y="1521157"/>
              <a:ext cx="3656650" cy="2619388"/>
            </a:xfrm>
            <a:prstGeom prst="snip1Rect">
              <a:avLst>
                <a:gd name="adj" fmla="val 14662"/>
              </a:avLst>
            </a:prstGeom>
            <a:gradFill>
              <a:gsLst>
                <a:gs pos="50000">
                  <a:schemeClr val="tx1"/>
                </a:gs>
                <a:gs pos="100000">
                  <a:schemeClr val="tx1">
                    <a:alpha val="0"/>
                  </a:schemeClr>
                </a:gs>
              </a:gsLst>
              <a:lin ang="5400000" scaled="1"/>
            </a:gradFill>
            <a:ln w="28575">
              <a:gradFill>
                <a:gsLst>
                  <a:gs pos="0">
                    <a:schemeClr val="accent1">
                      <a:lumMod val="60000"/>
                      <a:lumOff val="40000"/>
                    </a:schemeClr>
                  </a:gs>
                  <a:gs pos="100000">
                    <a:schemeClr val="accent1">
                      <a:lumMod val="60000"/>
                      <a:lumOff val="4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8" name="矩形: 剪去對角角落 121">
              <a:extLst>
                <a:ext uri="{FF2B5EF4-FFF2-40B4-BE49-F238E27FC236}">
                  <a16:creationId xmlns:a16="http://schemas.microsoft.com/office/drawing/2014/main" id="{DE87B441-187F-4D22-9832-32FF960068E5}"/>
                </a:ext>
              </a:extLst>
            </p:cNvPr>
            <p:cNvSpPr/>
            <p:nvPr/>
          </p:nvSpPr>
          <p:spPr>
            <a:xfrm>
              <a:off x="504295" y="1657562"/>
              <a:ext cx="3136920" cy="92902"/>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60" name="矩形 159">
            <a:extLst>
              <a:ext uri="{FF2B5EF4-FFF2-40B4-BE49-F238E27FC236}">
                <a16:creationId xmlns:a16="http://schemas.microsoft.com/office/drawing/2014/main" id="{F4D6D8BA-837F-439C-8C49-D8C03DA55255}"/>
              </a:ext>
            </a:extLst>
          </p:cNvPr>
          <p:cNvSpPr/>
          <p:nvPr/>
        </p:nvSpPr>
        <p:spPr>
          <a:xfrm>
            <a:off x="6242776" y="5794759"/>
            <a:ext cx="2163288"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chemeClr val="accent1">
                    <a:lumMod val="60000"/>
                    <a:lumOff val="40000"/>
                  </a:schemeClr>
                </a:solidFill>
              </a:rPr>
              <a:t>2 x 10GbE SFP+ ports </a:t>
            </a:r>
          </a:p>
        </p:txBody>
      </p:sp>
      <p:sp>
        <p:nvSpPr>
          <p:cNvPr id="161" name="矩形: 圓角 160">
            <a:extLst>
              <a:ext uri="{FF2B5EF4-FFF2-40B4-BE49-F238E27FC236}">
                <a16:creationId xmlns:a16="http://schemas.microsoft.com/office/drawing/2014/main" id="{318879DE-1D34-490E-9576-ECFBEE531B0C}"/>
              </a:ext>
            </a:extLst>
          </p:cNvPr>
          <p:cNvSpPr/>
          <p:nvPr/>
        </p:nvSpPr>
        <p:spPr>
          <a:xfrm>
            <a:off x="6593277" y="5028053"/>
            <a:ext cx="1040236" cy="575806"/>
          </a:xfrm>
          <a:prstGeom prst="roundRect">
            <a:avLst>
              <a:gd name="adj" fmla="val 50000"/>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Internet</a:t>
            </a:r>
            <a:endParaRPr lang="zh-TW" altLang="en-US" sz="1600">
              <a:solidFill>
                <a:schemeClr val="tx1"/>
              </a:solidFill>
            </a:endParaRPr>
          </a:p>
        </p:txBody>
      </p:sp>
      <p:sp>
        <p:nvSpPr>
          <p:cNvPr id="162" name="矩形: 圓角 161">
            <a:extLst>
              <a:ext uri="{FF2B5EF4-FFF2-40B4-BE49-F238E27FC236}">
                <a16:creationId xmlns:a16="http://schemas.microsoft.com/office/drawing/2014/main" id="{D6423E9B-1270-42A5-B6A0-C1186E8DE78C}"/>
              </a:ext>
            </a:extLst>
          </p:cNvPr>
          <p:cNvSpPr/>
          <p:nvPr/>
        </p:nvSpPr>
        <p:spPr>
          <a:xfrm>
            <a:off x="7702426" y="5046835"/>
            <a:ext cx="2037757" cy="557024"/>
          </a:xfrm>
          <a:prstGeom prst="roundRect">
            <a:avLst>
              <a:gd name="adj" fmla="val 50000"/>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Wi-Fi 6 QHora-301W at AP mode</a:t>
            </a:r>
          </a:p>
        </p:txBody>
      </p:sp>
      <p:cxnSp>
        <p:nvCxnSpPr>
          <p:cNvPr id="163" name="接點: 肘形 162">
            <a:extLst>
              <a:ext uri="{FF2B5EF4-FFF2-40B4-BE49-F238E27FC236}">
                <a16:creationId xmlns:a16="http://schemas.microsoft.com/office/drawing/2014/main" id="{2D2ADD3D-1408-4CD6-A317-D2A006C93E1D}"/>
              </a:ext>
            </a:extLst>
          </p:cNvPr>
          <p:cNvCxnSpPr>
            <a:cxnSpLocks/>
            <a:stCxn id="155" idx="2"/>
            <a:endCxn id="161" idx="0"/>
          </p:cNvCxnSpPr>
          <p:nvPr/>
        </p:nvCxnSpPr>
        <p:spPr>
          <a:xfrm rot="5400000">
            <a:off x="7253759" y="3336057"/>
            <a:ext cx="1551633" cy="1832359"/>
          </a:xfrm>
          <a:prstGeom prst="bentConnector3">
            <a:avLst>
              <a:gd name="adj1" fmla="val 50000"/>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4" name="接點: 肘形 163">
            <a:extLst>
              <a:ext uri="{FF2B5EF4-FFF2-40B4-BE49-F238E27FC236}">
                <a16:creationId xmlns:a16="http://schemas.microsoft.com/office/drawing/2014/main" id="{817D219F-EDA9-46B3-9778-6FDD06C7990B}"/>
              </a:ext>
            </a:extLst>
          </p:cNvPr>
          <p:cNvCxnSpPr>
            <a:cxnSpLocks/>
            <a:stCxn id="155" idx="2"/>
            <a:endCxn id="162" idx="0"/>
          </p:cNvCxnSpPr>
          <p:nvPr/>
        </p:nvCxnSpPr>
        <p:spPr>
          <a:xfrm rot="5400000">
            <a:off x="8048323" y="4149403"/>
            <a:ext cx="1570415" cy="224449"/>
          </a:xfrm>
          <a:prstGeom prst="bentConnector3">
            <a:avLst>
              <a:gd name="adj1" fmla="val 58172"/>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65" name="圖片 164" descr="一張含有 物件, 燈, 光 的圖片&#10;&#10;自動產生的描述">
            <a:extLst>
              <a:ext uri="{FF2B5EF4-FFF2-40B4-BE49-F238E27FC236}">
                <a16:creationId xmlns:a16="http://schemas.microsoft.com/office/drawing/2014/main" id="{C3B7E298-E9D0-4E27-9658-5C63D99F2C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700000">
            <a:off x="9704489" y="5298052"/>
            <a:ext cx="629421" cy="457450"/>
          </a:xfrm>
          <a:prstGeom prst="rect">
            <a:avLst/>
          </a:prstGeom>
        </p:spPr>
      </p:pic>
      <p:sp>
        <p:nvSpPr>
          <p:cNvPr id="166" name="矩形 165">
            <a:extLst>
              <a:ext uri="{FF2B5EF4-FFF2-40B4-BE49-F238E27FC236}">
                <a16:creationId xmlns:a16="http://schemas.microsoft.com/office/drawing/2014/main" id="{F1C99EFD-6BB0-4BD3-9D0B-86E1BF5CED37}"/>
              </a:ext>
            </a:extLst>
          </p:cNvPr>
          <p:cNvSpPr/>
          <p:nvPr/>
        </p:nvSpPr>
        <p:spPr>
          <a:xfrm>
            <a:off x="4146666" y="1752370"/>
            <a:ext cx="898114"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chemeClr val="tx1"/>
                </a:solidFill>
              </a:rPr>
              <a:t>QVR Pro</a:t>
            </a:r>
          </a:p>
        </p:txBody>
      </p:sp>
      <p:sp>
        <p:nvSpPr>
          <p:cNvPr id="44" name="矩形: 圓角 43">
            <a:extLst>
              <a:ext uri="{FF2B5EF4-FFF2-40B4-BE49-F238E27FC236}">
                <a16:creationId xmlns:a16="http://schemas.microsoft.com/office/drawing/2014/main" id="{FF9DC915-FE47-4EBD-A938-772DC251F5BB}"/>
              </a:ext>
            </a:extLst>
          </p:cNvPr>
          <p:cNvSpPr/>
          <p:nvPr/>
        </p:nvSpPr>
        <p:spPr>
          <a:xfrm>
            <a:off x="5167382" y="1425907"/>
            <a:ext cx="3124484" cy="590241"/>
          </a:xfrm>
          <a:prstGeom prst="roundRect">
            <a:avLst>
              <a:gd name="adj" fmla="val 20185"/>
            </a:avLst>
          </a:prstGeom>
          <a:gradFill>
            <a:gsLst>
              <a:gs pos="100000">
                <a:schemeClr val="tx1"/>
              </a:gs>
              <a:gs pos="0">
                <a:srgbClr val="C00000"/>
              </a:gs>
            </a:gsLst>
            <a:lin ang="5400000" scaled="0"/>
          </a:gra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5" name="圖片 44">
            <a:extLst>
              <a:ext uri="{FF2B5EF4-FFF2-40B4-BE49-F238E27FC236}">
                <a16:creationId xmlns:a16="http://schemas.microsoft.com/office/drawing/2014/main" id="{5654B977-B614-49F2-AE63-F8453F719CE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70782" y="1477666"/>
            <a:ext cx="607126" cy="440814"/>
          </a:xfrm>
          <a:prstGeom prst="rect">
            <a:avLst/>
          </a:prstGeom>
        </p:spPr>
      </p:pic>
      <p:sp>
        <p:nvSpPr>
          <p:cNvPr id="46" name="文字方塊 45">
            <a:extLst>
              <a:ext uri="{FF2B5EF4-FFF2-40B4-BE49-F238E27FC236}">
                <a16:creationId xmlns:a16="http://schemas.microsoft.com/office/drawing/2014/main" id="{DCB963BD-1F97-4ACB-B82B-E0B05ABEEF41}"/>
              </a:ext>
            </a:extLst>
          </p:cNvPr>
          <p:cNvSpPr txBox="1"/>
          <p:nvPr/>
        </p:nvSpPr>
        <p:spPr>
          <a:xfrm>
            <a:off x="6085583" y="1498018"/>
            <a:ext cx="2173337" cy="400110"/>
          </a:xfrm>
          <a:prstGeom prst="rect">
            <a:avLst/>
          </a:prstGeom>
          <a:noFill/>
        </p:spPr>
        <p:txBody>
          <a:bodyPr wrap="square" rtlCol="0">
            <a:spAutoFit/>
          </a:bodyPr>
          <a:lstStyle/>
          <a:p>
            <a:r>
              <a:rPr lang="en-US" altLang="zh-TW" sz="2000" b="1">
                <a:solidFill>
                  <a:schemeClr val="bg1"/>
                </a:solidFill>
              </a:rPr>
              <a:t>2 x 10GbE internal</a:t>
            </a:r>
          </a:p>
        </p:txBody>
      </p:sp>
      <p:pic>
        <p:nvPicPr>
          <p:cNvPr id="6" name="圖片 5" descr="一張含有 光 的圖片&#10;&#10;自動產生的描述">
            <a:extLst>
              <a:ext uri="{FF2B5EF4-FFF2-40B4-BE49-F238E27FC236}">
                <a16:creationId xmlns:a16="http://schemas.microsoft.com/office/drawing/2014/main" id="{C0F2472F-7350-41E2-82E8-2DE1AB6B70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0069" y="5468731"/>
            <a:ext cx="610833" cy="463324"/>
          </a:xfrm>
          <a:prstGeom prst="rect">
            <a:avLst/>
          </a:prstGeom>
        </p:spPr>
      </p:pic>
      <p:pic>
        <p:nvPicPr>
          <p:cNvPr id="10" name="圖片 9" descr="一張含有 畫畫 的圖片&#10;&#10;自動產生的描述">
            <a:extLst>
              <a:ext uri="{FF2B5EF4-FFF2-40B4-BE49-F238E27FC236}">
                <a16:creationId xmlns:a16="http://schemas.microsoft.com/office/drawing/2014/main" id="{ED03066B-D321-4FDC-9B7B-EEBF27E3AE4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47960" y="4988142"/>
            <a:ext cx="322757" cy="578520"/>
          </a:xfrm>
          <a:prstGeom prst="rect">
            <a:avLst/>
          </a:prstGeom>
        </p:spPr>
      </p:pic>
      <p:pic>
        <p:nvPicPr>
          <p:cNvPr id="25" name="圖片 24" descr="一張含有 畫畫 的圖片&#10;&#10;自動產生的描述">
            <a:extLst>
              <a:ext uri="{FF2B5EF4-FFF2-40B4-BE49-F238E27FC236}">
                <a16:creationId xmlns:a16="http://schemas.microsoft.com/office/drawing/2014/main" id="{43E4E143-4398-4F6B-BC9B-5638365CA63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42916" y="5091958"/>
            <a:ext cx="519248" cy="421873"/>
          </a:xfrm>
          <a:prstGeom prst="rect">
            <a:avLst/>
          </a:prstGeom>
        </p:spPr>
      </p:pic>
      <p:pic>
        <p:nvPicPr>
          <p:cNvPr id="39" name="圖片 38" descr="一張含有 畫畫, 窗戶, 臉 的圖片&#10;&#10;自動產生的描述">
            <a:extLst>
              <a:ext uri="{FF2B5EF4-FFF2-40B4-BE49-F238E27FC236}">
                <a16:creationId xmlns:a16="http://schemas.microsoft.com/office/drawing/2014/main" id="{4567278D-919F-48A1-9BB9-F6E2960DAB3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42474" y="5140095"/>
            <a:ext cx="363779" cy="363779"/>
          </a:xfrm>
          <a:prstGeom prst="rect">
            <a:avLst/>
          </a:prstGeom>
        </p:spPr>
      </p:pic>
      <p:pic>
        <p:nvPicPr>
          <p:cNvPr id="48" name="圖片 47">
            <a:extLst>
              <a:ext uri="{FF2B5EF4-FFF2-40B4-BE49-F238E27FC236}">
                <a16:creationId xmlns:a16="http://schemas.microsoft.com/office/drawing/2014/main" id="{444AE4C0-CCD1-4331-A046-65468D74902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62382" y="4988549"/>
            <a:ext cx="2287545" cy="1830036"/>
          </a:xfrm>
          <a:prstGeom prst="rect">
            <a:avLst/>
          </a:prstGeom>
        </p:spPr>
      </p:pic>
    </p:spTree>
    <p:extLst>
      <p:ext uri="{BB962C8B-B14F-4D97-AF65-F5344CB8AC3E}">
        <p14:creationId xmlns:p14="http://schemas.microsoft.com/office/powerpoint/2010/main" val="3707359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a:extLst>
              <a:ext uri="{FF2B5EF4-FFF2-40B4-BE49-F238E27FC236}">
                <a16:creationId xmlns:a16="http://schemas.microsoft.com/office/drawing/2014/main" id="{F4D2F07A-A46B-4696-8BBA-ED330136F390}"/>
              </a:ext>
            </a:extLst>
          </p:cNvPr>
          <p:cNvSpPr/>
          <p:nvPr/>
        </p:nvSpPr>
        <p:spPr>
          <a:xfrm>
            <a:off x="0" y="1298940"/>
            <a:ext cx="9864265" cy="933169"/>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49" name="圖片 48" descr="一張含有 電腦 的圖片&#10;&#10;自動產生的描述">
            <a:extLst>
              <a:ext uri="{FF2B5EF4-FFF2-40B4-BE49-F238E27FC236}">
                <a16:creationId xmlns:a16="http://schemas.microsoft.com/office/drawing/2014/main" id="{B3056D71-9967-444B-8A26-AA71F7130E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0781" y="2034426"/>
            <a:ext cx="10196818" cy="1625495"/>
          </a:xfrm>
          <a:prstGeom prst="rect">
            <a:avLst/>
          </a:prstGeom>
          <a:effectLst>
            <a:outerShdw blurRad="50800" dist="38100" dir="5400000" algn="t" rotWithShape="0">
              <a:prstClr val="black">
                <a:alpha val="40000"/>
              </a:prstClr>
            </a:outerShdw>
          </a:effectLst>
        </p:spPr>
      </p:pic>
      <p:sp>
        <p:nvSpPr>
          <p:cNvPr id="2" name="標題 1">
            <a:extLst>
              <a:ext uri="{FF2B5EF4-FFF2-40B4-BE49-F238E27FC236}">
                <a16:creationId xmlns:a16="http://schemas.microsoft.com/office/drawing/2014/main" id="{7DC78C41-18A5-4C95-B7EB-657266A2C6DE}"/>
              </a:ext>
            </a:extLst>
          </p:cNvPr>
          <p:cNvSpPr>
            <a:spLocks noGrp="1"/>
          </p:cNvSpPr>
          <p:nvPr>
            <p:ph type="title"/>
          </p:nvPr>
        </p:nvSpPr>
        <p:spPr>
          <a:xfrm>
            <a:off x="0" y="-1"/>
            <a:ext cx="12192000" cy="1301961"/>
          </a:xfrm>
        </p:spPr>
        <p:txBody>
          <a:bodyPr/>
          <a:lstStyle/>
          <a:p>
            <a:r>
              <a:rPr lang="en-US" altLang="zh-TW" sz="4000" b="1"/>
              <a:t>Flexible networking topology for deployment</a:t>
            </a:r>
            <a:endParaRPr lang="zh-TW" altLang="en-US" sz="4000" b="1"/>
          </a:p>
        </p:txBody>
      </p:sp>
      <p:pic>
        <p:nvPicPr>
          <p:cNvPr id="50" name="圖片 49">
            <a:extLst>
              <a:ext uri="{FF2B5EF4-FFF2-40B4-BE49-F238E27FC236}">
                <a16:creationId xmlns:a16="http://schemas.microsoft.com/office/drawing/2014/main" id="{DC5AB7E0-1760-46C4-B11B-FF76C97169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14899" y="1422831"/>
            <a:ext cx="1456954" cy="565677"/>
          </a:xfrm>
          <a:prstGeom prst="rect">
            <a:avLst/>
          </a:prstGeom>
        </p:spPr>
      </p:pic>
      <p:sp>
        <p:nvSpPr>
          <p:cNvPr id="58" name="矩形 57">
            <a:extLst>
              <a:ext uri="{FF2B5EF4-FFF2-40B4-BE49-F238E27FC236}">
                <a16:creationId xmlns:a16="http://schemas.microsoft.com/office/drawing/2014/main" id="{3C245500-AE2D-4C40-AD7C-7B80F934C77C}"/>
              </a:ext>
            </a:extLst>
          </p:cNvPr>
          <p:cNvSpPr/>
          <p:nvPr/>
        </p:nvSpPr>
        <p:spPr>
          <a:xfrm>
            <a:off x="632312" y="1492473"/>
            <a:ext cx="2426626"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000" b="1">
                <a:solidFill>
                  <a:schemeClr val="tx1"/>
                </a:solidFill>
              </a:rPr>
              <a:t>Virtual Machine</a:t>
            </a:r>
          </a:p>
        </p:txBody>
      </p:sp>
      <p:grpSp>
        <p:nvGrpSpPr>
          <p:cNvPr id="3" name="群組 2">
            <a:extLst>
              <a:ext uri="{FF2B5EF4-FFF2-40B4-BE49-F238E27FC236}">
                <a16:creationId xmlns:a16="http://schemas.microsoft.com/office/drawing/2014/main" id="{DCFB6C50-7CC1-4B0F-B73F-F70B7526F89E}"/>
              </a:ext>
            </a:extLst>
          </p:cNvPr>
          <p:cNvGrpSpPr/>
          <p:nvPr/>
        </p:nvGrpSpPr>
        <p:grpSpPr>
          <a:xfrm>
            <a:off x="126115" y="4521541"/>
            <a:ext cx="2909012" cy="2336459"/>
            <a:chOff x="151496" y="1521157"/>
            <a:chExt cx="2909012" cy="2640615"/>
          </a:xfrm>
        </p:grpSpPr>
        <p:sp>
          <p:nvSpPr>
            <p:cNvPr id="60" name="矩形: 剪去單一角落 59">
              <a:extLst>
                <a:ext uri="{FF2B5EF4-FFF2-40B4-BE49-F238E27FC236}">
                  <a16:creationId xmlns:a16="http://schemas.microsoft.com/office/drawing/2014/main" id="{C5C7A860-4A83-400E-9DBC-0B7D8B2F5A5B}"/>
                </a:ext>
              </a:extLst>
            </p:cNvPr>
            <p:cNvSpPr/>
            <p:nvPr/>
          </p:nvSpPr>
          <p:spPr>
            <a:xfrm flipH="1">
              <a:off x="151496" y="1521157"/>
              <a:ext cx="2909012" cy="2640615"/>
            </a:xfrm>
            <a:prstGeom prst="snip1Rect">
              <a:avLst>
                <a:gd name="adj" fmla="val 14662"/>
              </a:avLst>
            </a:prstGeom>
            <a:gradFill>
              <a:gsLst>
                <a:gs pos="50000">
                  <a:schemeClr val="tx1"/>
                </a:gs>
                <a:gs pos="100000">
                  <a:schemeClr val="tx1">
                    <a:alpha val="0"/>
                  </a:schemeClr>
                </a:gs>
              </a:gsLst>
              <a:lin ang="5400000" scaled="1"/>
            </a:gradFill>
            <a:ln w="28575">
              <a:gradFill>
                <a:gsLst>
                  <a:gs pos="0">
                    <a:srgbClr val="CC66FF"/>
                  </a:gs>
                  <a:gs pos="100000">
                    <a:srgbClr val="CC66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剪去對角角落 121">
              <a:extLst>
                <a:ext uri="{FF2B5EF4-FFF2-40B4-BE49-F238E27FC236}">
                  <a16:creationId xmlns:a16="http://schemas.microsoft.com/office/drawing/2014/main" id="{39D6F7D8-595F-44EC-B70A-62023E9F0348}"/>
                </a:ext>
              </a:extLst>
            </p:cNvPr>
            <p:cNvSpPr/>
            <p:nvPr/>
          </p:nvSpPr>
          <p:spPr>
            <a:xfrm>
              <a:off x="504296" y="1657563"/>
              <a:ext cx="2422273" cy="116646"/>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5" name="矩形 64">
            <a:extLst>
              <a:ext uri="{FF2B5EF4-FFF2-40B4-BE49-F238E27FC236}">
                <a16:creationId xmlns:a16="http://schemas.microsoft.com/office/drawing/2014/main" id="{2078BDA6-6A56-4AF4-B5E3-F1ED89B25D90}"/>
              </a:ext>
            </a:extLst>
          </p:cNvPr>
          <p:cNvSpPr/>
          <p:nvPr/>
        </p:nvSpPr>
        <p:spPr>
          <a:xfrm>
            <a:off x="126115" y="4920775"/>
            <a:ext cx="2909012"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rgbClr val="CC66FF"/>
                </a:solidFill>
              </a:rPr>
              <a:t>5GbE Host port </a:t>
            </a:r>
          </a:p>
        </p:txBody>
      </p:sp>
      <p:sp>
        <p:nvSpPr>
          <p:cNvPr id="70" name="矩形: 圓角 69">
            <a:extLst>
              <a:ext uri="{FF2B5EF4-FFF2-40B4-BE49-F238E27FC236}">
                <a16:creationId xmlns:a16="http://schemas.microsoft.com/office/drawing/2014/main" id="{08F92E97-3D8C-4469-AA92-28DA580767DF}"/>
              </a:ext>
            </a:extLst>
          </p:cNvPr>
          <p:cNvSpPr/>
          <p:nvPr/>
        </p:nvSpPr>
        <p:spPr>
          <a:xfrm>
            <a:off x="609227" y="5528255"/>
            <a:ext cx="1942788" cy="431873"/>
          </a:xfrm>
          <a:prstGeom prst="roundRect">
            <a:avLst>
              <a:gd name="adj" fmla="val 50000"/>
            </a:avLst>
          </a:prstGeom>
          <a:solidFill>
            <a:srgbClr val="CC66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schemeClr val="tx1"/>
                </a:solidFill>
                <a:effectLst/>
                <a:uLnTx/>
                <a:uFillTx/>
                <a:latin typeface="Calibri" panose="020F0502020204030204"/>
                <a:ea typeface="新細明體" panose="02020500000000000000" pitchFamily="18" charset="-120"/>
                <a:cs typeface="+mn-cs"/>
              </a:rPr>
              <a:t>Internet</a:t>
            </a:r>
            <a:endParaRPr kumimoji="0" lang="zh-TW" altLang="en-US" sz="1600" b="0" i="0" u="none" strike="noStrike" kern="1200" cap="none" spc="0" normalizeH="0" baseline="0" noProof="0">
              <a:ln>
                <a:noFill/>
              </a:ln>
              <a:solidFill>
                <a:schemeClr val="tx1"/>
              </a:solidFill>
              <a:effectLst/>
              <a:uLnTx/>
              <a:uFillTx/>
              <a:latin typeface="Calibri" panose="020F0502020204030204"/>
              <a:ea typeface="新細明體" panose="02020500000000000000" pitchFamily="18" charset="-120"/>
            </a:endParaRPr>
          </a:p>
        </p:txBody>
      </p:sp>
      <p:sp>
        <p:nvSpPr>
          <p:cNvPr id="4" name="矩形 3">
            <a:extLst>
              <a:ext uri="{FF2B5EF4-FFF2-40B4-BE49-F238E27FC236}">
                <a16:creationId xmlns:a16="http://schemas.microsoft.com/office/drawing/2014/main" id="{B72D9C44-475E-4647-9426-4F393EAECC50}"/>
              </a:ext>
            </a:extLst>
          </p:cNvPr>
          <p:cNvSpPr/>
          <p:nvPr/>
        </p:nvSpPr>
        <p:spPr>
          <a:xfrm>
            <a:off x="4866658" y="2963119"/>
            <a:ext cx="401377" cy="474260"/>
          </a:xfrm>
          <a:prstGeom prst="rect">
            <a:avLst/>
          </a:prstGeom>
          <a:noFill/>
          <a:ln w="254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接點: 肘形 7">
            <a:extLst>
              <a:ext uri="{FF2B5EF4-FFF2-40B4-BE49-F238E27FC236}">
                <a16:creationId xmlns:a16="http://schemas.microsoft.com/office/drawing/2014/main" id="{F583CBB6-4809-49D1-B856-789F89E0DE35}"/>
              </a:ext>
            </a:extLst>
          </p:cNvPr>
          <p:cNvCxnSpPr>
            <a:cxnSpLocks/>
            <a:stCxn id="4" idx="2"/>
          </p:cNvCxnSpPr>
          <p:nvPr/>
        </p:nvCxnSpPr>
        <p:spPr>
          <a:xfrm rot="5400000">
            <a:off x="2781903" y="2236097"/>
            <a:ext cx="1084162" cy="3486726"/>
          </a:xfrm>
          <a:prstGeom prst="bentConnector3">
            <a:avLst>
              <a:gd name="adj1" fmla="val 39558"/>
            </a:avLst>
          </a:prstGeom>
          <a:ln w="38100">
            <a:solidFill>
              <a:srgbClr val="CC66FF"/>
            </a:solidFill>
          </a:ln>
        </p:spPr>
        <p:style>
          <a:lnRef idx="1">
            <a:schemeClr val="accent1"/>
          </a:lnRef>
          <a:fillRef idx="0">
            <a:schemeClr val="accent1"/>
          </a:fillRef>
          <a:effectRef idx="0">
            <a:schemeClr val="accent1"/>
          </a:effectRef>
          <a:fontRef idx="minor">
            <a:schemeClr val="tx1"/>
          </a:fontRef>
        </p:style>
      </p:cxnSp>
      <p:grpSp>
        <p:nvGrpSpPr>
          <p:cNvPr id="73" name="群組 72">
            <a:extLst>
              <a:ext uri="{FF2B5EF4-FFF2-40B4-BE49-F238E27FC236}">
                <a16:creationId xmlns:a16="http://schemas.microsoft.com/office/drawing/2014/main" id="{596BF3FE-1ECD-461A-8760-834189C8FEB5}"/>
              </a:ext>
            </a:extLst>
          </p:cNvPr>
          <p:cNvGrpSpPr/>
          <p:nvPr/>
        </p:nvGrpSpPr>
        <p:grpSpPr>
          <a:xfrm>
            <a:off x="3148620" y="4521541"/>
            <a:ext cx="2909012" cy="2336459"/>
            <a:chOff x="151496" y="1521157"/>
            <a:chExt cx="2909012" cy="2640615"/>
          </a:xfrm>
        </p:grpSpPr>
        <p:sp>
          <p:nvSpPr>
            <p:cNvPr id="94" name="矩形: 剪去單一角落 93">
              <a:extLst>
                <a:ext uri="{FF2B5EF4-FFF2-40B4-BE49-F238E27FC236}">
                  <a16:creationId xmlns:a16="http://schemas.microsoft.com/office/drawing/2014/main" id="{ADB8D2D2-5B09-42E4-9BC5-32EFB6C1DB99}"/>
                </a:ext>
              </a:extLst>
            </p:cNvPr>
            <p:cNvSpPr/>
            <p:nvPr/>
          </p:nvSpPr>
          <p:spPr>
            <a:xfrm flipH="1">
              <a:off x="151496" y="1521157"/>
              <a:ext cx="2909012" cy="2640615"/>
            </a:xfrm>
            <a:prstGeom prst="snip1Rect">
              <a:avLst>
                <a:gd name="adj" fmla="val 14662"/>
              </a:avLst>
            </a:prstGeom>
            <a:gradFill>
              <a:gsLst>
                <a:gs pos="50000">
                  <a:schemeClr val="tx1"/>
                </a:gs>
                <a:gs pos="100000">
                  <a:schemeClr val="tx1">
                    <a:alpha val="0"/>
                  </a:schemeClr>
                </a:gs>
              </a:gsLst>
              <a:lin ang="5400000" scaled="1"/>
            </a:gradFill>
            <a:ln w="28575">
              <a:gradFill>
                <a:gsLst>
                  <a:gs pos="0">
                    <a:srgbClr val="FFC000"/>
                  </a:gs>
                  <a:gs pos="100000">
                    <a:srgbClr val="FFC00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剪去對角角落 121">
              <a:extLst>
                <a:ext uri="{FF2B5EF4-FFF2-40B4-BE49-F238E27FC236}">
                  <a16:creationId xmlns:a16="http://schemas.microsoft.com/office/drawing/2014/main" id="{D0C8871E-2025-45C1-A185-9F14FEFED416}"/>
                </a:ext>
              </a:extLst>
            </p:cNvPr>
            <p:cNvSpPr/>
            <p:nvPr/>
          </p:nvSpPr>
          <p:spPr>
            <a:xfrm>
              <a:off x="504296" y="1657563"/>
              <a:ext cx="2422273" cy="116646"/>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7" name="矩形 96">
            <a:extLst>
              <a:ext uri="{FF2B5EF4-FFF2-40B4-BE49-F238E27FC236}">
                <a16:creationId xmlns:a16="http://schemas.microsoft.com/office/drawing/2014/main" id="{650DFC3A-E1D0-4D60-97DB-7C39B880B7DB}"/>
              </a:ext>
            </a:extLst>
          </p:cNvPr>
          <p:cNvSpPr/>
          <p:nvPr/>
        </p:nvSpPr>
        <p:spPr>
          <a:xfrm>
            <a:off x="6101517" y="2750326"/>
            <a:ext cx="673582" cy="747326"/>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8" name="接點: 肘形 97">
            <a:extLst>
              <a:ext uri="{FF2B5EF4-FFF2-40B4-BE49-F238E27FC236}">
                <a16:creationId xmlns:a16="http://schemas.microsoft.com/office/drawing/2014/main" id="{370FF62B-7D22-41EA-918D-B17C780BA8AB}"/>
              </a:ext>
            </a:extLst>
          </p:cNvPr>
          <p:cNvCxnSpPr>
            <a:cxnSpLocks/>
            <a:stCxn id="97" idx="2"/>
            <a:endCxn id="94" idx="3"/>
          </p:cNvCxnSpPr>
          <p:nvPr/>
        </p:nvCxnSpPr>
        <p:spPr>
          <a:xfrm rot="5400000">
            <a:off x="5008773" y="3092005"/>
            <a:ext cx="1023889" cy="1835182"/>
          </a:xfrm>
          <a:prstGeom prst="bentConnector3">
            <a:avLst>
              <a:gd name="adj1" fmla="val 64459"/>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9" name="矩形 98">
            <a:extLst>
              <a:ext uri="{FF2B5EF4-FFF2-40B4-BE49-F238E27FC236}">
                <a16:creationId xmlns:a16="http://schemas.microsoft.com/office/drawing/2014/main" id="{C606222A-D932-41F4-8930-0E0431FD0800}"/>
              </a:ext>
            </a:extLst>
          </p:cNvPr>
          <p:cNvSpPr/>
          <p:nvPr/>
        </p:nvSpPr>
        <p:spPr>
          <a:xfrm>
            <a:off x="3167781" y="4920775"/>
            <a:ext cx="2909012"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rgbClr val="FFC000"/>
                </a:solidFill>
              </a:rPr>
              <a:t>4 x 2.5GbE PoE </a:t>
            </a:r>
            <a:r>
              <a:rPr lang="en-US" altLang="zh-TW" sz="1600">
                <a:solidFill>
                  <a:srgbClr val="FFC000"/>
                </a:solidFill>
              </a:rPr>
              <a:t>(802.3bt)</a:t>
            </a:r>
          </a:p>
        </p:txBody>
      </p:sp>
      <p:sp>
        <p:nvSpPr>
          <p:cNvPr id="100" name="矩形: 圓角 99">
            <a:extLst>
              <a:ext uri="{FF2B5EF4-FFF2-40B4-BE49-F238E27FC236}">
                <a16:creationId xmlns:a16="http://schemas.microsoft.com/office/drawing/2014/main" id="{CCFAD830-1CCA-42D5-ADD2-B5EC81953F25}"/>
              </a:ext>
            </a:extLst>
          </p:cNvPr>
          <p:cNvSpPr/>
          <p:nvPr/>
        </p:nvSpPr>
        <p:spPr>
          <a:xfrm>
            <a:off x="3641093" y="5528255"/>
            <a:ext cx="1507477" cy="770257"/>
          </a:xfrm>
          <a:prstGeom prst="roundRect">
            <a:avLst>
              <a:gd name="adj" fmla="val 50000"/>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latin typeface="Calibri" panose="020F0502020204030204"/>
                <a:ea typeface="新細明體" panose="02020500000000000000" pitchFamily="18" charset="-120"/>
              </a:rPr>
              <a:t>PoE 4x4 </a:t>
            </a:r>
            <a:br>
              <a:rPr lang="en-US" altLang="zh-TW" sz="1600">
                <a:solidFill>
                  <a:schemeClr val="tx1"/>
                </a:solidFill>
                <a:latin typeface="Calibri" panose="020F0502020204030204"/>
                <a:ea typeface="新細明體" panose="02020500000000000000" pitchFamily="18" charset="-120"/>
              </a:rPr>
            </a:br>
            <a:r>
              <a:rPr lang="en-US" altLang="zh-TW" sz="1600">
                <a:solidFill>
                  <a:schemeClr val="tx1"/>
                </a:solidFill>
                <a:latin typeface="Calibri" panose="020F0502020204030204"/>
                <a:ea typeface="新細明體" panose="02020500000000000000" pitchFamily="18" charset="-120"/>
              </a:rPr>
              <a:t>Wi-Fi access point</a:t>
            </a:r>
          </a:p>
        </p:txBody>
      </p:sp>
      <p:pic>
        <p:nvPicPr>
          <p:cNvPr id="17" name="圖片 16" descr="一張含有 物件, 燈, 光 的圖片&#10;&#10;自動產生的描述">
            <a:extLst>
              <a:ext uri="{FF2B5EF4-FFF2-40B4-BE49-F238E27FC236}">
                <a16:creationId xmlns:a16="http://schemas.microsoft.com/office/drawing/2014/main" id="{295F6FD1-281A-4129-9862-98CA60FDF1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051774" y="5662873"/>
            <a:ext cx="629421" cy="457450"/>
          </a:xfrm>
          <a:prstGeom prst="rect">
            <a:avLst/>
          </a:prstGeom>
        </p:spPr>
      </p:pic>
      <p:sp>
        <p:nvSpPr>
          <p:cNvPr id="101" name="矩形: 圓角 100">
            <a:extLst>
              <a:ext uri="{FF2B5EF4-FFF2-40B4-BE49-F238E27FC236}">
                <a16:creationId xmlns:a16="http://schemas.microsoft.com/office/drawing/2014/main" id="{382CB26F-E7BD-4EB2-885B-1C8B741531C7}"/>
              </a:ext>
            </a:extLst>
          </p:cNvPr>
          <p:cNvSpPr/>
          <p:nvPr/>
        </p:nvSpPr>
        <p:spPr>
          <a:xfrm>
            <a:off x="6159412" y="5528255"/>
            <a:ext cx="1678482" cy="770257"/>
          </a:xfrm>
          <a:prstGeom prst="roundRect">
            <a:avLst>
              <a:gd name="adj" fmla="val 50000"/>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Customer’s laptop/phones</a:t>
            </a:r>
          </a:p>
        </p:txBody>
      </p:sp>
      <p:sp>
        <p:nvSpPr>
          <p:cNvPr id="102" name="Shape 1018">
            <a:extLst>
              <a:ext uri="{FF2B5EF4-FFF2-40B4-BE49-F238E27FC236}">
                <a16:creationId xmlns:a16="http://schemas.microsoft.com/office/drawing/2014/main" id="{673EC664-0C45-4357-AEB1-C7CAF2747C87}"/>
              </a:ext>
            </a:extLst>
          </p:cNvPr>
          <p:cNvSpPr/>
          <p:nvPr/>
        </p:nvSpPr>
        <p:spPr>
          <a:xfrm>
            <a:off x="6368141" y="4992965"/>
            <a:ext cx="742836" cy="628112"/>
          </a:xfrm>
          <a:custGeom>
            <a:avLst/>
            <a:gdLst/>
            <a:ahLst/>
            <a:cxnLst/>
            <a:rect l="0" t="0" r="0" b="0"/>
            <a:pathLst>
              <a:path w="120000" h="120000" extrusionOk="0">
                <a:moveTo>
                  <a:pt x="45880" y="100923"/>
                </a:moveTo>
                <a:lnTo>
                  <a:pt x="43780" y="108554"/>
                </a:lnTo>
                <a:lnTo>
                  <a:pt x="76219" y="108554"/>
                </a:lnTo>
                <a:lnTo>
                  <a:pt x="74119" y="100923"/>
                </a:lnTo>
                <a:close/>
                <a:moveTo>
                  <a:pt x="17368" y="4644"/>
                </a:moveTo>
                <a:lnTo>
                  <a:pt x="17368" y="64398"/>
                </a:lnTo>
                <a:lnTo>
                  <a:pt x="102631" y="64398"/>
                </a:lnTo>
                <a:lnTo>
                  <a:pt x="102631" y="4644"/>
                </a:lnTo>
                <a:close/>
                <a:moveTo>
                  <a:pt x="11052" y="0"/>
                </a:moveTo>
                <a:lnTo>
                  <a:pt x="108947" y="0"/>
                </a:lnTo>
                <a:lnTo>
                  <a:pt x="108947" y="69042"/>
                </a:lnTo>
                <a:lnTo>
                  <a:pt x="108965" y="69042"/>
                </a:lnTo>
                <a:lnTo>
                  <a:pt x="120000" y="113859"/>
                </a:lnTo>
                <a:lnTo>
                  <a:pt x="120000" y="119999"/>
                </a:lnTo>
                <a:lnTo>
                  <a:pt x="0" y="119999"/>
                </a:lnTo>
                <a:lnTo>
                  <a:pt x="0" y="113859"/>
                </a:lnTo>
                <a:lnTo>
                  <a:pt x="11034" y="69042"/>
                </a:lnTo>
                <a:lnTo>
                  <a:pt x="11052" y="69042"/>
                </a:lnTo>
                <a:close/>
              </a:path>
            </a:pathLst>
          </a:custGeom>
          <a:solidFill>
            <a:schemeClr val="tx2">
              <a:lumMod val="50000"/>
            </a:schemeClr>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103" name="Shape 1021">
            <a:extLst>
              <a:ext uri="{FF2B5EF4-FFF2-40B4-BE49-F238E27FC236}">
                <a16:creationId xmlns:a16="http://schemas.microsoft.com/office/drawing/2014/main" id="{677A5460-973E-4D24-B915-865B3157D8CC}"/>
              </a:ext>
            </a:extLst>
          </p:cNvPr>
          <p:cNvSpPr/>
          <p:nvPr/>
        </p:nvSpPr>
        <p:spPr>
          <a:xfrm>
            <a:off x="7211267" y="5112602"/>
            <a:ext cx="327473" cy="460458"/>
          </a:xfrm>
          <a:custGeom>
            <a:avLst/>
            <a:gdLst/>
            <a:ahLst/>
            <a:cxnLst/>
            <a:rect l="0" t="0" r="0" b="0"/>
            <a:pathLst>
              <a:path w="120000" h="120000" extrusionOk="0">
                <a:moveTo>
                  <a:pt x="49688" y="112012"/>
                </a:moveTo>
                <a:cubicBezTo>
                  <a:pt x="48135" y="112012"/>
                  <a:pt x="46876" y="112907"/>
                  <a:pt x="46876" y="114012"/>
                </a:cubicBezTo>
                <a:cubicBezTo>
                  <a:pt x="46876" y="115117"/>
                  <a:pt x="48135" y="116012"/>
                  <a:pt x="49688" y="116012"/>
                </a:cubicBezTo>
                <a:lnTo>
                  <a:pt x="70311" y="116012"/>
                </a:lnTo>
                <a:cubicBezTo>
                  <a:pt x="71864" y="116012"/>
                  <a:pt x="73123" y="115117"/>
                  <a:pt x="73123" y="114012"/>
                </a:cubicBezTo>
                <a:cubicBezTo>
                  <a:pt x="73123" y="112907"/>
                  <a:pt x="71864" y="112012"/>
                  <a:pt x="70311" y="112012"/>
                </a:cubicBezTo>
                <a:close/>
                <a:moveTo>
                  <a:pt x="6849" y="8320"/>
                </a:moveTo>
                <a:lnTo>
                  <a:pt x="6849" y="106998"/>
                </a:lnTo>
                <a:lnTo>
                  <a:pt x="113150" y="106998"/>
                </a:lnTo>
                <a:lnTo>
                  <a:pt x="113150" y="8320"/>
                </a:lnTo>
                <a:close/>
                <a:moveTo>
                  <a:pt x="48751" y="2722"/>
                </a:moveTo>
                <a:cubicBezTo>
                  <a:pt x="47715" y="2722"/>
                  <a:pt x="46876" y="3319"/>
                  <a:pt x="46876" y="4056"/>
                </a:cubicBezTo>
                <a:cubicBezTo>
                  <a:pt x="46876" y="4792"/>
                  <a:pt x="47715" y="5389"/>
                  <a:pt x="48751" y="5389"/>
                </a:cubicBezTo>
                <a:lnTo>
                  <a:pt x="71248" y="5389"/>
                </a:lnTo>
                <a:cubicBezTo>
                  <a:pt x="72284" y="5389"/>
                  <a:pt x="73123" y="4792"/>
                  <a:pt x="73123" y="4056"/>
                </a:cubicBezTo>
                <a:cubicBezTo>
                  <a:pt x="73123" y="3319"/>
                  <a:pt x="72284" y="2722"/>
                  <a:pt x="71248" y="2722"/>
                </a:cubicBezTo>
                <a:close/>
                <a:moveTo>
                  <a:pt x="8089" y="0"/>
                </a:moveTo>
                <a:lnTo>
                  <a:pt x="111910" y="0"/>
                </a:lnTo>
                <a:cubicBezTo>
                  <a:pt x="116378" y="0"/>
                  <a:pt x="120000" y="2575"/>
                  <a:pt x="120000" y="5752"/>
                </a:cubicBezTo>
                <a:lnTo>
                  <a:pt x="120000" y="114247"/>
                </a:lnTo>
                <a:cubicBezTo>
                  <a:pt x="120000" y="117424"/>
                  <a:pt x="116378" y="120000"/>
                  <a:pt x="111910" y="120000"/>
                </a:cubicBezTo>
                <a:lnTo>
                  <a:pt x="8089" y="120000"/>
                </a:lnTo>
                <a:cubicBezTo>
                  <a:pt x="3621" y="120000"/>
                  <a:pt x="0" y="117424"/>
                  <a:pt x="0" y="114247"/>
                </a:cubicBezTo>
                <a:lnTo>
                  <a:pt x="0" y="5752"/>
                </a:lnTo>
                <a:cubicBezTo>
                  <a:pt x="0" y="2575"/>
                  <a:pt x="3621" y="0"/>
                  <a:pt x="8089" y="0"/>
                </a:cubicBezTo>
                <a:close/>
              </a:path>
            </a:pathLst>
          </a:custGeom>
          <a:solidFill>
            <a:schemeClr val="tx2">
              <a:lumMod val="50000"/>
            </a:schemeClr>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grpSp>
        <p:nvGrpSpPr>
          <p:cNvPr id="104" name="群組 103">
            <a:extLst>
              <a:ext uri="{FF2B5EF4-FFF2-40B4-BE49-F238E27FC236}">
                <a16:creationId xmlns:a16="http://schemas.microsoft.com/office/drawing/2014/main" id="{5C74A5BD-0BD9-45F4-B738-C9E0AFB84E47}"/>
              </a:ext>
            </a:extLst>
          </p:cNvPr>
          <p:cNvGrpSpPr/>
          <p:nvPr/>
        </p:nvGrpSpPr>
        <p:grpSpPr>
          <a:xfrm>
            <a:off x="7936643" y="4054767"/>
            <a:ext cx="4068392" cy="2803233"/>
            <a:chOff x="17519" y="1521157"/>
            <a:chExt cx="4068392" cy="3168153"/>
          </a:xfrm>
        </p:grpSpPr>
        <p:sp>
          <p:nvSpPr>
            <p:cNvPr id="105" name="矩形: 剪去單一角落 104">
              <a:extLst>
                <a:ext uri="{FF2B5EF4-FFF2-40B4-BE49-F238E27FC236}">
                  <a16:creationId xmlns:a16="http://schemas.microsoft.com/office/drawing/2014/main" id="{2F03430D-4B02-4647-943A-C8EFE4C45E49}"/>
                </a:ext>
              </a:extLst>
            </p:cNvPr>
            <p:cNvSpPr/>
            <p:nvPr/>
          </p:nvSpPr>
          <p:spPr>
            <a:xfrm flipH="1">
              <a:off x="17519" y="1521157"/>
              <a:ext cx="4068392" cy="3168153"/>
            </a:xfrm>
            <a:prstGeom prst="snip1Rect">
              <a:avLst>
                <a:gd name="adj" fmla="val 14662"/>
              </a:avLst>
            </a:prstGeom>
            <a:gradFill>
              <a:gsLst>
                <a:gs pos="50000">
                  <a:schemeClr val="tx1"/>
                </a:gs>
                <a:gs pos="100000">
                  <a:schemeClr val="tx1">
                    <a:alpha val="0"/>
                  </a:schemeClr>
                </a:gs>
              </a:gsLst>
              <a:lin ang="5400000" scaled="1"/>
            </a:gradFill>
            <a:ln w="28575">
              <a:gradFill>
                <a:gsLst>
                  <a:gs pos="0">
                    <a:schemeClr val="accent1">
                      <a:lumMod val="60000"/>
                      <a:lumOff val="40000"/>
                    </a:schemeClr>
                  </a:gs>
                  <a:gs pos="100000">
                    <a:schemeClr val="accent1">
                      <a:lumMod val="60000"/>
                      <a:lumOff val="4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矩形: 剪去對角角落 121">
              <a:extLst>
                <a:ext uri="{FF2B5EF4-FFF2-40B4-BE49-F238E27FC236}">
                  <a16:creationId xmlns:a16="http://schemas.microsoft.com/office/drawing/2014/main" id="{2024A430-94DC-4870-B55A-2B1C657819B8}"/>
                </a:ext>
              </a:extLst>
            </p:cNvPr>
            <p:cNvSpPr/>
            <p:nvPr/>
          </p:nvSpPr>
          <p:spPr>
            <a:xfrm>
              <a:off x="372742" y="1657562"/>
              <a:ext cx="3513960" cy="116647"/>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7" name="矩形 106">
            <a:extLst>
              <a:ext uri="{FF2B5EF4-FFF2-40B4-BE49-F238E27FC236}">
                <a16:creationId xmlns:a16="http://schemas.microsoft.com/office/drawing/2014/main" id="{A9C4266A-23BB-4E3F-8950-49DE6BE61C6C}"/>
              </a:ext>
            </a:extLst>
          </p:cNvPr>
          <p:cNvSpPr/>
          <p:nvPr/>
        </p:nvSpPr>
        <p:spPr>
          <a:xfrm>
            <a:off x="7443166" y="2729094"/>
            <a:ext cx="1347166" cy="747326"/>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8" name="矩形 107">
            <a:extLst>
              <a:ext uri="{FF2B5EF4-FFF2-40B4-BE49-F238E27FC236}">
                <a16:creationId xmlns:a16="http://schemas.microsoft.com/office/drawing/2014/main" id="{1AE5D43B-4D36-4D46-8439-6CA19E403157}"/>
              </a:ext>
            </a:extLst>
          </p:cNvPr>
          <p:cNvSpPr/>
          <p:nvPr/>
        </p:nvSpPr>
        <p:spPr>
          <a:xfrm>
            <a:off x="7936643" y="5859902"/>
            <a:ext cx="4044493"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chemeClr val="accent1">
                    <a:lumMod val="60000"/>
                    <a:lumOff val="40000"/>
                  </a:schemeClr>
                </a:solidFill>
              </a:rPr>
              <a:t>8 x 1GbE PoE </a:t>
            </a:r>
            <a:r>
              <a:rPr lang="en-US" altLang="zh-TW" sz="1600">
                <a:solidFill>
                  <a:schemeClr val="accent1">
                    <a:lumMod val="60000"/>
                    <a:lumOff val="40000"/>
                  </a:schemeClr>
                </a:solidFill>
              </a:rPr>
              <a:t>(802.3at)</a:t>
            </a:r>
            <a:endParaRPr lang="en-US" altLang="zh-TW" sz="2000">
              <a:solidFill>
                <a:schemeClr val="accent1">
                  <a:lumMod val="60000"/>
                  <a:lumOff val="40000"/>
                </a:schemeClr>
              </a:solidFill>
            </a:endParaRPr>
          </a:p>
        </p:txBody>
      </p:sp>
      <p:pic>
        <p:nvPicPr>
          <p:cNvPr id="109" name="圖片 108" descr="一張含有 物件, 燈, 光 的圖片&#10;&#10;自動產生的描述">
            <a:extLst>
              <a:ext uri="{FF2B5EF4-FFF2-40B4-BE49-F238E27FC236}">
                <a16:creationId xmlns:a16="http://schemas.microsoft.com/office/drawing/2014/main" id="{406F80B0-BE94-4DE4-A5E0-12C59ED4FF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647896" y="5662873"/>
            <a:ext cx="629421" cy="457450"/>
          </a:xfrm>
          <a:prstGeom prst="rect">
            <a:avLst/>
          </a:prstGeom>
        </p:spPr>
      </p:pic>
      <p:sp>
        <p:nvSpPr>
          <p:cNvPr id="51" name="矩形: 圓角 50">
            <a:extLst>
              <a:ext uri="{FF2B5EF4-FFF2-40B4-BE49-F238E27FC236}">
                <a16:creationId xmlns:a16="http://schemas.microsoft.com/office/drawing/2014/main" id="{65FAD4A0-8030-4FB9-9350-0F7513507777}"/>
              </a:ext>
            </a:extLst>
          </p:cNvPr>
          <p:cNvSpPr/>
          <p:nvPr/>
        </p:nvSpPr>
        <p:spPr>
          <a:xfrm>
            <a:off x="5134894" y="1344135"/>
            <a:ext cx="803038" cy="7543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0" name="矩形: 圓角 109">
            <a:extLst>
              <a:ext uri="{FF2B5EF4-FFF2-40B4-BE49-F238E27FC236}">
                <a16:creationId xmlns:a16="http://schemas.microsoft.com/office/drawing/2014/main" id="{F592B37E-8256-4D3B-A765-3B2AC5AA3013}"/>
              </a:ext>
            </a:extLst>
          </p:cNvPr>
          <p:cNvSpPr/>
          <p:nvPr/>
        </p:nvSpPr>
        <p:spPr>
          <a:xfrm>
            <a:off x="8095696" y="4488268"/>
            <a:ext cx="1415097" cy="742413"/>
          </a:xfrm>
          <a:prstGeom prst="roundRect">
            <a:avLst>
              <a:gd name="adj" fmla="val 50000"/>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PoE</a:t>
            </a:r>
          </a:p>
          <a:p>
            <a:pPr lvl="0" algn="ctr">
              <a:defRPr/>
            </a:pPr>
            <a:r>
              <a:rPr lang="en-US" altLang="zh-TW" sz="1600">
                <a:solidFill>
                  <a:schemeClr val="tx1"/>
                </a:solidFill>
              </a:rPr>
              <a:t>Surveillance Camera</a:t>
            </a:r>
          </a:p>
        </p:txBody>
      </p:sp>
      <p:sp>
        <p:nvSpPr>
          <p:cNvPr id="111" name="矩形: 圓角 110">
            <a:extLst>
              <a:ext uri="{FF2B5EF4-FFF2-40B4-BE49-F238E27FC236}">
                <a16:creationId xmlns:a16="http://schemas.microsoft.com/office/drawing/2014/main" id="{A242F86B-33E6-4B98-B0F4-D951377DAD41}"/>
              </a:ext>
            </a:extLst>
          </p:cNvPr>
          <p:cNvSpPr/>
          <p:nvPr/>
        </p:nvSpPr>
        <p:spPr>
          <a:xfrm>
            <a:off x="9602128" y="4488269"/>
            <a:ext cx="842800" cy="742412"/>
          </a:xfrm>
          <a:prstGeom prst="roundRect">
            <a:avLst>
              <a:gd name="adj" fmla="val 50000"/>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POS</a:t>
            </a:r>
          </a:p>
        </p:txBody>
      </p:sp>
      <p:sp>
        <p:nvSpPr>
          <p:cNvPr id="112" name="矩形: 圓角 111">
            <a:extLst>
              <a:ext uri="{FF2B5EF4-FFF2-40B4-BE49-F238E27FC236}">
                <a16:creationId xmlns:a16="http://schemas.microsoft.com/office/drawing/2014/main" id="{BC887AB8-857E-41AC-8FB5-F7EC0799FC61}"/>
              </a:ext>
            </a:extLst>
          </p:cNvPr>
          <p:cNvSpPr/>
          <p:nvPr/>
        </p:nvSpPr>
        <p:spPr>
          <a:xfrm>
            <a:off x="10526308" y="4488269"/>
            <a:ext cx="1279519" cy="742412"/>
          </a:xfrm>
          <a:prstGeom prst="roundRect">
            <a:avLst>
              <a:gd name="adj" fmla="val 50000"/>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Electronic menu</a:t>
            </a:r>
          </a:p>
        </p:txBody>
      </p:sp>
      <p:cxnSp>
        <p:nvCxnSpPr>
          <p:cNvPr id="114" name="接點: 肘形 113">
            <a:extLst>
              <a:ext uri="{FF2B5EF4-FFF2-40B4-BE49-F238E27FC236}">
                <a16:creationId xmlns:a16="http://schemas.microsoft.com/office/drawing/2014/main" id="{A71076CF-0B9C-4D4E-A9F4-9F061B201682}"/>
              </a:ext>
            </a:extLst>
          </p:cNvPr>
          <p:cNvCxnSpPr>
            <a:cxnSpLocks/>
            <a:stCxn id="107" idx="2"/>
            <a:endCxn id="110" idx="0"/>
          </p:cNvCxnSpPr>
          <p:nvPr/>
        </p:nvCxnSpPr>
        <p:spPr>
          <a:xfrm rot="16200000" flipH="1">
            <a:off x="7954073" y="3639096"/>
            <a:ext cx="1011848" cy="686496"/>
          </a:xfrm>
          <a:prstGeom prst="bentConnector3">
            <a:avLst>
              <a:gd name="adj1" fmla="val 34146"/>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5" name="接點: 肘形 114">
            <a:extLst>
              <a:ext uri="{FF2B5EF4-FFF2-40B4-BE49-F238E27FC236}">
                <a16:creationId xmlns:a16="http://schemas.microsoft.com/office/drawing/2014/main" id="{2043063E-96FC-4E4F-9288-254D3FA82780}"/>
              </a:ext>
            </a:extLst>
          </p:cNvPr>
          <p:cNvCxnSpPr>
            <a:cxnSpLocks/>
            <a:stCxn id="107" idx="3"/>
            <a:endCxn id="111" idx="0"/>
          </p:cNvCxnSpPr>
          <p:nvPr/>
        </p:nvCxnSpPr>
        <p:spPr>
          <a:xfrm>
            <a:off x="8790332" y="3102757"/>
            <a:ext cx="1233196" cy="1385512"/>
          </a:xfrm>
          <a:prstGeom prst="bentConnector2">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6" name="接點: 肘形 115">
            <a:extLst>
              <a:ext uri="{FF2B5EF4-FFF2-40B4-BE49-F238E27FC236}">
                <a16:creationId xmlns:a16="http://schemas.microsoft.com/office/drawing/2014/main" id="{4FD604E0-DE14-42F0-B1CE-FCAC0E7D9D95}"/>
              </a:ext>
            </a:extLst>
          </p:cNvPr>
          <p:cNvCxnSpPr>
            <a:cxnSpLocks/>
            <a:stCxn id="107" idx="0"/>
            <a:endCxn id="112" idx="0"/>
          </p:cNvCxnSpPr>
          <p:nvPr/>
        </p:nvCxnSpPr>
        <p:spPr>
          <a:xfrm rot="16200000" flipH="1">
            <a:off x="8761820" y="2084022"/>
            <a:ext cx="1759175" cy="3049319"/>
          </a:xfrm>
          <a:prstGeom prst="bentConnector3">
            <a:avLst>
              <a:gd name="adj1" fmla="val -19150"/>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3" name="矩形: 圓角 42">
            <a:extLst>
              <a:ext uri="{FF2B5EF4-FFF2-40B4-BE49-F238E27FC236}">
                <a16:creationId xmlns:a16="http://schemas.microsoft.com/office/drawing/2014/main" id="{C7C232F8-A412-4702-B63F-9D948906D9EE}"/>
              </a:ext>
            </a:extLst>
          </p:cNvPr>
          <p:cNvSpPr/>
          <p:nvPr/>
        </p:nvSpPr>
        <p:spPr>
          <a:xfrm>
            <a:off x="6163872" y="1425907"/>
            <a:ext cx="3124484" cy="590241"/>
          </a:xfrm>
          <a:prstGeom prst="roundRect">
            <a:avLst>
              <a:gd name="adj" fmla="val 20185"/>
            </a:avLst>
          </a:prstGeom>
          <a:gradFill>
            <a:gsLst>
              <a:gs pos="100000">
                <a:schemeClr val="tx1"/>
              </a:gs>
              <a:gs pos="0">
                <a:srgbClr val="C00000"/>
              </a:gs>
            </a:gsLst>
            <a:lin ang="5400000" scaled="0"/>
          </a:gra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4" name="圖片 43">
            <a:extLst>
              <a:ext uri="{FF2B5EF4-FFF2-40B4-BE49-F238E27FC236}">
                <a16:creationId xmlns:a16="http://schemas.microsoft.com/office/drawing/2014/main" id="{58BB95DC-CB82-48A9-BE33-88D0F6FBD5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67272" y="1477666"/>
            <a:ext cx="607126" cy="440814"/>
          </a:xfrm>
          <a:prstGeom prst="rect">
            <a:avLst/>
          </a:prstGeom>
        </p:spPr>
      </p:pic>
      <p:sp>
        <p:nvSpPr>
          <p:cNvPr id="45" name="文字方塊 44">
            <a:extLst>
              <a:ext uri="{FF2B5EF4-FFF2-40B4-BE49-F238E27FC236}">
                <a16:creationId xmlns:a16="http://schemas.microsoft.com/office/drawing/2014/main" id="{3FA4CD9A-1256-4E6E-A9A0-8137568242B3}"/>
              </a:ext>
            </a:extLst>
          </p:cNvPr>
          <p:cNvSpPr txBox="1"/>
          <p:nvPr/>
        </p:nvSpPr>
        <p:spPr>
          <a:xfrm>
            <a:off x="7082073" y="1498018"/>
            <a:ext cx="2173337" cy="400110"/>
          </a:xfrm>
          <a:prstGeom prst="rect">
            <a:avLst/>
          </a:prstGeom>
          <a:noFill/>
        </p:spPr>
        <p:txBody>
          <a:bodyPr wrap="square" rtlCol="0">
            <a:spAutoFit/>
          </a:bodyPr>
          <a:lstStyle/>
          <a:p>
            <a:r>
              <a:rPr lang="en-US" altLang="zh-TW" sz="2000" b="1">
                <a:solidFill>
                  <a:schemeClr val="bg1"/>
                </a:solidFill>
              </a:rPr>
              <a:t>2 x 10GbE internal</a:t>
            </a:r>
          </a:p>
        </p:txBody>
      </p:sp>
      <p:pic>
        <p:nvPicPr>
          <p:cNvPr id="48" name="圖片 47" descr="一張含有 畫畫, 窗戶, 臉 的圖片&#10;&#10;自動產生的描述">
            <a:extLst>
              <a:ext uri="{FF2B5EF4-FFF2-40B4-BE49-F238E27FC236}">
                <a16:creationId xmlns:a16="http://schemas.microsoft.com/office/drawing/2014/main" id="{ED132176-2940-470B-BC52-4A360270FC4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9227" y="5403527"/>
            <a:ext cx="363779" cy="363779"/>
          </a:xfrm>
          <a:prstGeom prst="rect">
            <a:avLst/>
          </a:prstGeom>
        </p:spPr>
      </p:pic>
      <p:pic>
        <p:nvPicPr>
          <p:cNvPr id="57" name="圖片 56" descr="一張含有 光 的圖片&#10;&#10;自動產生的描述">
            <a:extLst>
              <a:ext uri="{FF2B5EF4-FFF2-40B4-BE49-F238E27FC236}">
                <a16:creationId xmlns:a16="http://schemas.microsoft.com/office/drawing/2014/main" id="{9FF7F97A-11A4-4FAB-A077-B07B5EE0238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13794" y="5338673"/>
            <a:ext cx="610833" cy="463324"/>
          </a:xfrm>
          <a:prstGeom prst="rect">
            <a:avLst/>
          </a:prstGeom>
        </p:spPr>
      </p:pic>
      <p:pic>
        <p:nvPicPr>
          <p:cNvPr id="59" name="圖片 58" descr="一張含有 畫畫 的圖片&#10;&#10;自動產生的描述">
            <a:extLst>
              <a:ext uri="{FF2B5EF4-FFF2-40B4-BE49-F238E27FC236}">
                <a16:creationId xmlns:a16="http://schemas.microsoft.com/office/drawing/2014/main" id="{D0EA3F31-BD59-4764-AEE3-B455660A799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87467" y="5281075"/>
            <a:ext cx="322757" cy="578520"/>
          </a:xfrm>
          <a:prstGeom prst="rect">
            <a:avLst/>
          </a:prstGeom>
        </p:spPr>
      </p:pic>
      <p:pic>
        <p:nvPicPr>
          <p:cNvPr id="62" name="圖片 61" descr="一張含有 畫畫 的圖片&#10;&#10;自動產生的描述">
            <a:extLst>
              <a:ext uri="{FF2B5EF4-FFF2-40B4-BE49-F238E27FC236}">
                <a16:creationId xmlns:a16="http://schemas.microsoft.com/office/drawing/2014/main" id="{3A8A9B88-9886-42D0-BEF2-E3CBAFABC52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61295" y="5359399"/>
            <a:ext cx="519248" cy="421873"/>
          </a:xfrm>
          <a:prstGeom prst="rect">
            <a:avLst/>
          </a:prstGeom>
        </p:spPr>
      </p:pic>
      <p:pic>
        <p:nvPicPr>
          <p:cNvPr id="22" name="圖片 21" descr="一張含有 畫畫 的圖片&#10;&#10;自動產生的描述">
            <a:extLst>
              <a:ext uri="{FF2B5EF4-FFF2-40B4-BE49-F238E27FC236}">
                <a16:creationId xmlns:a16="http://schemas.microsoft.com/office/drawing/2014/main" id="{FECD48D8-851B-47F6-8017-90AA73D541D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09028" y="5403319"/>
            <a:ext cx="503756" cy="349839"/>
          </a:xfrm>
          <a:prstGeom prst="rect">
            <a:avLst/>
          </a:prstGeom>
        </p:spPr>
      </p:pic>
      <p:pic>
        <p:nvPicPr>
          <p:cNvPr id="46" name="圖片 45" descr="一張含有 向量圖形 的圖片&#10;&#10;自動產生的描述">
            <a:extLst>
              <a:ext uri="{FF2B5EF4-FFF2-40B4-BE49-F238E27FC236}">
                <a16:creationId xmlns:a16="http://schemas.microsoft.com/office/drawing/2014/main" id="{E79B59A7-1957-419D-8D79-DA69A82AB4C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60738" y="1213894"/>
            <a:ext cx="648576" cy="648576"/>
          </a:xfrm>
          <a:prstGeom prst="rect">
            <a:avLst/>
          </a:prstGeom>
        </p:spPr>
      </p:pic>
      <p:sp>
        <p:nvSpPr>
          <p:cNvPr id="47" name="矩形 46">
            <a:extLst>
              <a:ext uri="{FF2B5EF4-FFF2-40B4-BE49-F238E27FC236}">
                <a16:creationId xmlns:a16="http://schemas.microsoft.com/office/drawing/2014/main" id="{111BE88D-9FF3-4A05-9064-469898CED535}"/>
              </a:ext>
            </a:extLst>
          </p:cNvPr>
          <p:cNvSpPr/>
          <p:nvPr/>
        </p:nvSpPr>
        <p:spPr>
          <a:xfrm>
            <a:off x="4129504" y="1772536"/>
            <a:ext cx="898114"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chemeClr val="tx1"/>
                </a:solidFill>
              </a:rPr>
              <a:t>QVR Pro</a:t>
            </a:r>
          </a:p>
        </p:txBody>
      </p:sp>
      <p:pic>
        <p:nvPicPr>
          <p:cNvPr id="72" name="圖片 71" descr="一張含有 物件 的圖片&#10;&#10;自動產生的描述">
            <a:extLst>
              <a:ext uri="{FF2B5EF4-FFF2-40B4-BE49-F238E27FC236}">
                <a16:creationId xmlns:a16="http://schemas.microsoft.com/office/drawing/2014/main" id="{A143E96A-977B-4B98-A0C6-A77067329AE7}"/>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27643" t="14348" r="25497" b="15791"/>
          <a:stretch/>
        </p:blipFill>
        <p:spPr>
          <a:xfrm>
            <a:off x="5220022" y="1392713"/>
            <a:ext cx="648576" cy="665557"/>
          </a:xfrm>
          <a:prstGeom prst="rect">
            <a:avLst/>
          </a:prstGeom>
          <a:effectLst>
            <a:glow rad="101600">
              <a:schemeClr val="bg1">
                <a:alpha val="60000"/>
              </a:schemeClr>
            </a:glow>
          </a:effectLst>
        </p:spPr>
      </p:pic>
    </p:spTree>
    <p:extLst>
      <p:ext uri="{BB962C8B-B14F-4D97-AF65-F5344CB8AC3E}">
        <p14:creationId xmlns:p14="http://schemas.microsoft.com/office/powerpoint/2010/main" val="1647744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圖片 45">
            <a:extLst>
              <a:ext uri="{FF2B5EF4-FFF2-40B4-BE49-F238E27FC236}">
                <a16:creationId xmlns:a16="http://schemas.microsoft.com/office/drawing/2014/main" id="{753FAE6D-8799-4EE9-B27B-E9BE7950045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10216" y="244550"/>
            <a:ext cx="8692942" cy="6443459"/>
          </a:xfrm>
          <a:prstGeom prst="rect">
            <a:avLst/>
          </a:prstGeom>
        </p:spPr>
      </p:pic>
      <p:sp>
        <p:nvSpPr>
          <p:cNvPr id="54" name="矩形: 圓角 53">
            <a:extLst>
              <a:ext uri="{FF2B5EF4-FFF2-40B4-BE49-F238E27FC236}">
                <a16:creationId xmlns:a16="http://schemas.microsoft.com/office/drawing/2014/main" id="{532CA6A1-4414-4F17-8C4B-9DFD4BE76CF8}"/>
              </a:ext>
            </a:extLst>
          </p:cNvPr>
          <p:cNvSpPr/>
          <p:nvPr/>
        </p:nvSpPr>
        <p:spPr>
          <a:xfrm>
            <a:off x="6206461" y="4583733"/>
            <a:ext cx="2377694" cy="1398454"/>
          </a:xfrm>
          <a:prstGeom prst="roundRect">
            <a:avLst>
              <a:gd name="adj" fmla="val 13769"/>
            </a:avLst>
          </a:prstGeom>
          <a:solidFill>
            <a:srgbClr val="00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53" name="群組 52">
            <a:extLst>
              <a:ext uri="{FF2B5EF4-FFF2-40B4-BE49-F238E27FC236}">
                <a16:creationId xmlns:a16="http://schemas.microsoft.com/office/drawing/2014/main" id="{AA081F38-9AFB-48A7-8F27-E6A052A313F9}"/>
              </a:ext>
            </a:extLst>
          </p:cNvPr>
          <p:cNvGrpSpPr/>
          <p:nvPr/>
        </p:nvGrpSpPr>
        <p:grpSpPr>
          <a:xfrm>
            <a:off x="9819150" y="1729995"/>
            <a:ext cx="1276696" cy="1140050"/>
            <a:chOff x="944339" y="-1377667"/>
            <a:chExt cx="1276696" cy="1140050"/>
          </a:xfrm>
        </p:grpSpPr>
        <p:sp>
          <p:nvSpPr>
            <p:cNvPr id="55" name="橢圓 54">
              <a:extLst>
                <a:ext uri="{FF2B5EF4-FFF2-40B4-BE49-F238E27FC236}">
                  <a16:creationId xmlns:a16="http://schemas.microsoft.com/office/drawing/2014/main" id="{F461875E-D270-42EB-8B0A-131D36D3537B}"/>
                </a:ext>
              </a:extLst>
            </p:cNvPr>
            <p:cNvSpPr/>
            <p:nvPr/>
          </p:nvSpPr>
          <p:spPr>
            <a:xfrm>
              <a:off x="1125645" y="-1225931"/>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56" name="圖片 55">
              <a:extLst>
                <a:ext uri="{FF2B5EF4-FFF2-40B4-BE49-F238E27FC236}">
                  <a16:creationId xmlns:a16="http://schemas.microsoft.com/office/drawing/2014/main" id="{C79E96F3-C936-4647-87DE-39DA3CECE8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339" y="-1377667"/>
              <a:ext cx="1276696" cy="1140050"/>
            </a:xfrm>
            <a:prstGeom prst="rect">
              <a:avLst/>
            </a:prstGeom>
          </p:spPr>
        </p:pic>
      </p:grpSp>
      <p:grpSp>
        <p:nvGrpSpPr>
          <p:cNvPr id="58" name="群組 57">
            <a:extLst>
              <a:ext uri="{FF2B5EF4-FFF2-40B4-BE49-F238E27FC236}">
                <a16:creationId xmlns:a16="http://schemas.microsoft.com/office/drawing/2014/main" id="{07D0DA09-6907-4FAE-A1BA-AB882EBEDDB1}"/>
              </a:ext>
            </a:extLst>
          </p:cNvPr>
          <p:cNvGrpSpPr/>
          <p:nvPr/>
        </p:nvGrpSpPr>
        <p:grpSpPr>
          <a:xfrm>
            <a:off x="8032379" y="864241"/>
            <a:ext cx="1178965" cy="1051858"/>
            <a:chOff x="-122009" y="-1333496"/>
            <a:chExt cx="1178965" cy="1051858"/>
          </a:xfrm>
        </p:grpSpPr>
        <p:sp>
          <p:nvSpPr>
            <p:cNvPr id="60" name="橢圓 59">
              <a:extLst>
                <a:ext uri="{FF2B5EF4-FFF2-40B4-BE49-F238E27FC236}">
                  <a16:creationId xmlns:a16="http://schemas.microsoft.com/office/drawing/2014/main" id="{C953A43F-81A7-462D-888C-8949CB21ED23}"/>
                </a:ext>
              </a:extLst>
            </p:cNvPr>
            <p:cNvSpPr/>
            <p:nvPr/>
          </p:nvSpPr>
          <p:spPr>
            <a:xfrm>
              <a:off x="24631" y="-1225931"/>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2" name="圖片 61" descr="一張含有 物件 的圖片&#10;&#10;自動產生的描述">
              <a:extLst>
                <a:ext uri="{FF2B5EF4-FFF2-40B4-BE49-F238E27FC236}">
                  <a16:creationId xmlns:a16="http://schemas.microsoft.com/office/drawing/2014/main" id="{001E5CF6-B52D-4A90-8DB2-78FEE12C9C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2009" y="-1333496"/>
              <a:ext cx="1178965" cy="1051858"/>
            </a:xfrm>
            <a:prstGeom prst="rect">
              <a:avLst/>
            </a:prstGeom>
          </p:spPr>
        </p:pic>
      </p:grpSp>
      <p:grpSp>
        <p:nvGrpSpPr>
          <p:cNvPr id="63" name="群組 62">
            <a:extLst>
              <a:ext uri="{FF2B5EF4-FFF2-40B4-BE49-F238E27FC236}">
                <a16:creationId xmlns:a16="http://schemas.microsoft.com/office/drawing/2014/main" id="{D5512795-8FB5-40EE-96BA-3E65F98A50B6}"/>
              </a:ext>
            </a:extLst>
          </p:cNvPr>
          <p:cNvGrpSpPr/>
          <p:nvPr/>
        </p:nvGrpSpPr>
        <p:grpSpPr>
          <a:xfrm>
            <a:off x="9668785" y="3644726"/>
            <a:ext cx="1177934" cy="1051858"/>
            <a:chOff x="-1178449" y="-1311485"/>
            <a:chExt cx="1177934" cy="1051858"/>
          </a:xfrm>
        </p:grpSpPr>
        <p:sp>
          <p:nvSpPr>
            <p:cNvPr id="65" name="橢圓 64">
              <a:extLst>
                <a:ext uri="{FF2B5EF4-FFF2-40B4-BE49-F238E27FC236}">
                  <a16:creationId xmlns:a16="http://schemas.microsoft.com/office/drawing/2014/main" id="{A9DE0207-48DE-4A11-9F93-C4B960D0D316}"/>
                </a:ext>
              </a:extLst>
            </p:cNvPr>
            <p:cNvSpPr/>
            <p:nvPr/>
          </p:nvSpPr>
          <p:spPr>
            <a:xfrm>
              <a:off x="-1032325" y="-1225931"/>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6" name="圖片 65">
              <a:extLst>
                <a:ext uri="{FF2B5EF4-FFF2-40B4-BE49-F238E27FC236}">
                  <a16:creationId xmlns:a16="http://schemas.microsoft.com/office/drawing/2014/main" id="{2D12CCEB-1F03-42D0-B522-E4A9A86DC6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78449" y="-1311485"/>
              <a:ext cx="1177934" cy="1051858"/>
            </a:xfrm>
            <a:prstGeom prst="rect">
              <a:avLst/>
            </a:prstGeom>
          </p:spPr>
        </p:pic>
      </p:grpSp>
      <p:grpSp>
        <p:nvGrpSpPr>
          <p:cNvPr id="67" name="群組 66">
            <a:extLst>
              <a:ext uri="{FF2B5EF4-FFF2-40B4-BE49-F238E27FC236}">
                <a16:creationId xmlns:a16="http://schemas.microsoft.com/office/drawing/2014/main" id="{ED8420D0-8AEF-4423-A430-147CC6C0D334}"/>
              </a:ext>
            </a:extLst>
          </p:cNvPr>
          <p:cNvGrpSpPr/>
          <p:nvPr/>
        </p:nvGrpSpPr>
        <p:grpSpPr>
          <a:xfrm>
            <a:off x="7161500" y="3236623"/>
            <a:ext cx="1068400" cy="953213"/>
            <a:chOff x="-1141719" y="-177576"/>
            <a:chExt cx="1068400" cy="953213"/>
          </a:xfrm>
        </p:grpSpPr>
        <p:sp>
          <p:nvSpPr>
            <p:cNvPr id="68" name="橢圓 67">
              <a:extLst>
                <a:ext uri="{FF2B5EF4-FFF2-40B4-BE49-F238E27FC236}">
                  <a16:creationId xmlns:a16="http://schemas.microsoft.com/office/drawing/2014/main" id="{BF37B538-89EF-49A6-9A68-20FE7C7DE6C1}"/>
                </a:ext>
              </a:extLst>
            </p:cNvPr>
            <p:cNvSpPr/>
            <p:nvPr/>
          </p:nvSpPr>
          <p:spPr>
            <a:xfrm>
              <a:off x="-1032325" y="-152063"/>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9" name="圖片 68">
              <a:extLst>
                <a:ext uri="{FF2B5EF4-FFF2-40B4-BE49-F238E27FC236}">
                  <a16:creationId xmlns:a16="http://schemas.microsoft.com/office/drawing/2014/main" id="{9E76B7F9-EE13-42D7-AD0D-9778BF7B87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41719" y="-177576"/>
              <a:ext cx="1068400" cy="953213"/>
            </a:xfrm>
            <a:prstGeom prst="rect">
              <a:avLst/>
            </a:prstGeom>
          </p:spPr>
        </p:pic>
      </p:grpSp>
      <p:grpSp>
        <p:nvGrpSpPr>
          <p:cNvPr id="71" name="群組 70">
            <a:extLst>
              <a:ext uri="{FF2B5EF4-FFF2-40B4-BE49-F238E27FC236}">
                <a16:creationId xmlns:a16="http://schemas.microsoft.com/office/drawing/2014/main" id="{A4A4DBA8-FEF6-4D5B-980A-80802F8ED727}"/>
              </a:ext>
            </a:extLst>
          </p:cNvPr>
          <p:cNvGrpSpPr/>
          <p:nvPr/>
        </p:nvGrpSpPr>
        <p:grpSpPr>
          <a:xfrm>
            <a:off x="6177496" y="2433928"/>
            <a:ext cx="1242642" cy="1108670"/>
            <a:chOff x="-1237950" y="-289015"/>
            <a:chExt cx="1242642" cy="1108670"/>
          </a:xfrm>
        </p:grpSpPr>
        <p:sp>
          <p:nvSpPr>
            <p:cNvPr id="75" name="橢圓 74">
              <a:extLst>
                <a:ext uri="{FF2B5EF4-FFF2-40B4-BE49-F238E27FC236}">
                  <a16:creationId xmlns:a16="http://schemas.microsoft.com/office/drawing/2014/main" id="{7936562B-83AF-4D6F-AB08-BBD85911C8F7}"/>
                </a:ext>
              </a:extLst>
            </p:cNvPr>
            <p:cNvSpPr/>
            <p:nvPr/>
          </p:nvSpPr>
          <p:spPr>
            <a:xfrm>
              <a:off x="-1032325" y="-152063"/>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77" name="圖片 76">
              <a:extLst>
                <a:ext uri="{FF2B5EF4-FFF2-40B4-BE49-F238E27FC236}">
                  <a16:creationId xmlns:a16="http://schemas.microsoft.com/office/drawing/2014/main" id="{29C4F51F-2560-4576-B259-FE4140C6A98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237950" y="-289015"/>
              <a:ext cx="1242642" cy="1108670"/>
            </a:xfrm>
            <a:prstGeom prst="rect">
              <a:avLst/>
            </a:prstGeom>
          </p:spPr>
        </p:pic>
      </p:grpSp>
      <p:sp>
        <p:nvSpPr>
          <p:cNvPr id="2" name="標題 1">
            <a:extLst>
              <a:ext uri="{FF2B5EF4-FFF2-40B4-BE49-F238E27FC236}">
                <a16:creationId xmlns:a16="http://schemas.microsoft.com/office/drawing/2014/main" id="{69704797-80D1-412D-AA78-6FF7D6100B5C}"/>
              </a:ext>
            </a:extLst>
          </p:cNvPr>
          <p:cNvSpPr>
            <a:spLocks noGrp="1"/>
          </p:cNvSpPr>
          <p:nvPr>
            <p:ph type="title"/>
          </p:nvPr>
        </p:nvSpPr>
        <p:spPr>
          <a:xfrm>
            <a:off x="356840" y="1"/>
            <a:ext cx="11828496" cy="1482521"/>
          </a:xfrm>
        </p:spPr>
        <p:txBody>
          <a:bodyPr>
            <a:noAutofit/>
          </a:bodyPr>
          <a:lstStyle/>
          <a:p>
            <a:pPr algn="l">
              <a:defRPr/>
            </a:pPr>
            <a:r>
              <a:rPr lang="en-US" altLang="zh-TW" sz="4000" b="1"/>
              <a:t>Guardian solution for</a:t>
            </a:r>
            <a:br>
              <a:rPr lang="en-US" altLang="zh-TW" sz="4000" b="1"/>
            </a:br>
            <a:r>
              <a:rPr lang="en-US" altLang="zh-TW" sz="4000" b="1"/>
              <a:t>SMB and workstation</a:t>
            </a:r>
            <a:endParaRPr lang="zh-TW" altLang="en-US" sz="4000" b="1"/>
          </a:p>
        </p:txBody>
      </p:sp>
      <p:sp>
        <p:nvSpPr>
          <p:cNvPr id="30" name="矩形: 圓角 29">
            <a:extLst>
              <a:ext uri="{FF2B5EF4-FFF2-40B4-BE49-F238E27FC236}">
                <a16:creationId xmlns:a16="http://schemas.microsoft.com/office/drawing/2014/main" id="{6B6E089D-BABB-4010-89A9-18BA9475061B}"/>
              </a:ext>
            </a:extLst>
          </p:cNvPr>
          <p:cNvSpPr/>
          <p:nvPr/>
        </p:nvSpPr>
        <p:spPr>
          <a:xfrm>
            <a:off x="356840" y="1866937"/>
            <a:ext cx="4741652" cy="4241456"/>
          </a:xfrm>
          <a:prstGeom prst="roundRect">
            <a:avLst>
              <a:gd name="adj" fmla="val 5016"/>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1" name="矩形 30">
            <a:extLst>
              <a:ext uri="{FF2B5EF4-FFF2-40B4-BE49-F238E27FC236}">
                <a16:creationId xmlns:a16="http://schemas.microsoft.com/office/drawing/2014/main" id="{A791985E-0D08-4D6B-8F80-221AE7BC8B9C}"/>
              </a:ext>
            </a:extLst>
          </p:cNvPr>
          <p:cNvSpPr/>
          <p:nvPr/>
        </p:nvSpPr>
        <p:spPr>
          <a:xfrm>
            <a:off x="2227399" y="1672977"/>
            <a:ext cx="1168876" cy="369332"/>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PoE</a:t>
            </a:r>
          </a:p>
        </p:txBody>
      </p:sp>
      <p:sp>
        <p:nvSpPr>
          <p:cNvPr id="32" name="矩形: 圓角 31">
            <a:extLst>
              <a:ext uri="{FF2B5EF4-FFF2-40B4-BE49-F238E27FC236}">
                <a16:creationId xmlns:a16="http://schemas.microsoft.com/office/drawing/2014/main" id="{B8232E7F-05FC-4236-A423-1C6EFD9EF697}"/>
              </a:ext>
            </a:extLst>
          </p:cNvPr>
          <p:cNvSpPr/>
          <p:nvPr/>
        </p:nvSpPr>
        <p:spPr>
          <a:xfrm>
            <a:off x="2781322" y="2182478"/>
            <a:ext cx="2171498" cy="1074420"/>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panose="020F0502020204030204"/>
              <a:ea typeface="新細明體" panose="02020500000000000000" pitchFamily="18" charset="-120"/>
            </a:endParaRPr>
          </a:p>
        </p:txBody>
      </p:sp>
      <p:sp>
        <p:nvSpPr>
          <p:cNvPr id="33" name="矩形: 圓角 32">
            <a:extLst>
              <a:ext uri="{FF2B5EF4-FFF2-40B4-BE49-F238E27FC236}">
                <a16:creationId xmlns:a16="http://schemas.microsoft.com/office/drawing/2014/main" id="{382EBF47-CBB5-4207-863C-0F6BFC32B83B}"/>
              </a:ext>
            </a:extLst>
          </p:cNvPr>
          <p:cNvSpPr/>
          <p:nvPr/>
        </p:nvSpPr>
        <p:spPr>
          <a:xfrm>
            <a:off x="493907" y="2182478"/>
            <a:ext cx="2171498" cy="1074420"/>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panose="020F0502020204030204"/>
              <a:ea typeface="新細明體" panose="02020500000000000000" pitchFamily="18" charset="-120"/>
            </a:endParaRPr>
          </a:p>
        </p:txBody>
      </p:sp>
      <p:sp>
        <p:nvSpPr>
          <p:cNvPr id="42" name="矩形: 圓角 41">
            <a:extLst>
              <a:ext uri="{FF2B5EF4-FFF2-40B4-BE49-F238E27FC236}">
                <a16:creationId xmlns:a16="http://schemas.microsoft.com/office/drawing/2014/main" id="{EE3E87DF-4353-49BD-A219-CC0134AAA5DA}"/>
              </a:ext>
            </a:extLst>
          </p:cNvPr>
          <p:cNvSpPr/>
          <p:nvPr/>
        </p:nvSpPr>
        <p:spPr>
          <a:xfrm>
            <a:off x="493906" y="3368337"/>
            <a:ext cx="4458913" cy="1074420"/>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panose="020F0502020204030204"/>
              <a:ea typeface="新細明體" panose="02020500000000000000" pitchFamily="18" charset="-120"/>
            </a:endParaRPr>
          </a:p>
        </p:txBody>
      </p:sp>
      <p:pic>
        <p:nvPicPr>
          <p:cNvPr id="20" name="圖片 19">
            <a:extLst>
              <a:ext uri="{FF2B5EF4-FFF2-40B4-BE49-F238E27FC236}">
                <a16:creationId xmlns:a16="http://schemas.microsoft.com/office/drawing/2014/main" id="{26D3C291-3DAD-4671-AF2C-B46D97057E0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91175" y="1885083"/>
            <a:ext cx="1351105" cy="1206495"/>
          </a:xfrm>
          <a:prstGeom prst="rect">
            <a:avLst/>
          </a:prstGeom>
        </p:spPr>
      </p:pic>
      <p:pic>
        <p:nvPicPr>
          <p:cNvPr id="57" name="圖片 56">
            <a:extLst>
              <a:ext uri="{FF2B5EF4-FFF2-40B4-BE49-F238E27FC236}">
                <a16:creationId xmlns:a16="http://schemas.microsoft.com/office/drawing/2014/main" id="{F5BC7C9F-CC00-409E-807A-50AB904C055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11316" y="3306810"/>
            <a:ext cx="1248069" cy="1114487"/>
          </a:xfrm>
          <a:prstGeom prst="rect">
            <a:avLst/>
          </a:prstGeom>
        </p:spPr>
      </p:pic>
      <p:pic>
        <p:nvPicPr>
          <p:cNvPr id="59" name="圖片 58" descr="一張含有 物件 的圖片&#10;&#10;自動產生的描述">
            <a:extLst>
              <a:ext uri="{FF2B5EF4-FFF2-40B4-BE49-F238E27FC236}">
                <a16:creationId xmlns:a16="http://schemas.microsoft.com/office/drawing/2014/main" id="{7652D2D9-40CB-4193-B126-7AFE5D6EF70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39068" y="2149977"/>
            <a:ext cx="1392510" cy="1242380"/>
          </a:xfrm>
          <a:prstGeom prst="rect">
            <a:avLst/>
          </a:prstGeom>
        </p:spPr>
      </p:pic>
      <p:pic>
        <p:nvPicPr>
          <p:cNvPr id="61" name="圖片 60">
            <a:extLst>
              <a:ext uri="{FF2B5EF4-FFF2-40B4-BE49-F238E27FC236}">
                <a16:creationId xmlns:a16="http://schemas.microsoft.com/office/drawing/2014/main" id="{8CDDC100-C76F-49F2-AF49-D1102671262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559460" y="3257288"/>
            <a:ext cx="966942" cy="862693"/>
          </a:xfrm>
          <a:prstGeom prst="rect">
            <a:avLst/>
          </a:prstGeom>
        </p:spPr>
      </p:pic>
      <p:sp>
        <p:nvSpPr>
          <p:cNvPr id="64" name="矩形: 圓角 63">
            <a:extLst>
              <a:ext uri="{FF2B5EF4-FFF2-40B4-BE49-F238E27FC236}">
                <a16:creationId xmlns:a16="http://schemas.microsoft.com/office/drawing/2014/main" id="{1003432B-FC3C-42F3-B885-AE8A03A82B58}"/>
              </a:ext>
            </a:extLst>
          </p:cNvPr>
          <p:cNvSpPr/>
          <p:nvPr/>
        </p:nvSpPr>
        <p:spPr>
          <a:xfrm>
            <a:off x="493905" y="4583733"/>
            <a:ext cx="5568171" cy="1398453"/>
          </a:xfrm>
          <a:prstGeom prst="round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文字方塊 13">
            <a:extLst>
              <a:ext uri="{FF2B5EF4-FFF2-40B4-BE49-F238E27FC236}">
                <a16:creationId xmlns:a16="http://schemas.microsoft.com/office/drawing/2014/main" id="{4D63549B-90DD-400A-87D2-DAE812EAEC86}"/>
              </a:ext>
            </a:extLst>
          </p:cNvPr>
          <p:cNvSpPr txBox="1"/>
          <p:nvPr/>
        </p:nvSpPr>
        <p:spPr>
          <a:xfrm>
            <a:off x="3241476" y="4648307"/>
            <a:ext cx="2858827" cy="67710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Wake on 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allows a computer/ NAS to be turned on or awakened by a network message</a:t>
            </a:r>
          </a:p>
        </p:txBody>
      </p:sp>
      <p:sp>
        <p:nvSpPr>
          <p:cNvPr id="15" name="文字方塊 14">
            <a:extLst>
              <a:ext uri="{FF2B5EF4-FFF2-40B4-BE49-F238E27FC236}">
                <a16:creationId xmlns:a16="http://schemas.microsoft.com/office/drawing/2014/main" id="{E632CB36-744F-49FB-B663-205B6D9BD4CA}"/>
              </a:ext>
            </a:extLst>
          </p:cNvPr>
          <p:cNvSpPr txBox="1"/>
          <p:nvPr/>
        </p:nvSpPr>
        <p:spPr>
          <a:xfrm>
            <a:off x="578646" y="4561733"/>
            <a:ext cx="2344300" cy="86177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Firewall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Protect corporate internal network from external intrusions and internal network attacks</a:t>
            </a:r>
          </a:p>
        </p:txBody>
      </p:sp>
      <p:sp>
        <p:nvSpPr>
          <p:cNvPr id="23" name="加號 22">
            <a:extLst>
              <a:ext uri="{FF2B5EF4-FFF2-40B4-BE49-F238E27FC236}">
                <a16:creationId xmlns:a16="http://schemas.microsoft.com/office/drawing/2014/main" id="{6AD91D51-E7AE-438F-A02B-38DC28FA3633}"/>
              </a:ext>
            </a:extLst>
          </p:cNvPr>
          <p:cNvSpPr/>
          <p:nvPr/>
        </p:nvSpPr>
        <p:spPr>
          <a:xfrm>
            <a:off x="2844524" y="4845981"/>
            <a:ext cx="473968" cy="501434"/>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70" name="圖片 69">
            <a:extLst>
              <a:ext uri="{FF2B5EF4-FFF2-40B4-BE49-F238E27FC236}">
                <a16:creationId xmlns:a16="http://schemas.microsoft.com/office/drawing/2014/main" id="{A8408D32-C136-43FC-9EBF-F9FB462DB698}"/>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1209641" y="5436797"/>
            <a:ext cx="669986" cy="464323"/>
          </a:xfrm>
          <a:prstGeom prst="rect">
            <a:avLst/>
          </a:prstGeom>
        </p:spPr>
      </p:pic>
      <p:pic>
        <p:nvPicPr>
          <p:cNvPr id="72" name="圖片 71" descr="一張含有 監視器 的圖片&#10;&#10;自動產生的描述">
            <a:extLst>
              <a:ext uri="{FF2B5EF4-FFF2-40B4-BE49-F238E27FC236}">
                <a16:creationId xmlns:a16="http://schemas.microsoft.com/office/drawing/2014/main" id="{110E47B4-6A91-44F9-9378-4660A3467EC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429650" y="5318997"/>
            <a:ext cx="1101582" cy="607742"/>
          </a:xfrm>
          <a:prstGeom prst="rect">
            <a:avLst/>
          </a:prstGeom>
        </p:spPr>
      </p:pic>
      <p:pic>
        <p:nvPicPr>
          <p:cNvPr id="40" name="圖片 39">
            <a:extLst>
              <a:ext uri="{FF2B5EF4-FFF2-40B4-BE49-F238E27FC236}">
                <a16:creationId xmlns:a16="http://schemas.microsoft.com/office/drawing/2014/main" id="{981E0767-37EE-41BB-94E3-534330B113BE}"/>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3985734" y="3644147"/>
            <a:ext cx="1068399" cy="953213"/>
          </a:xfrm>
          <a:prstGeom prst="rect">
            <a:avLst/>
          </a:prstGeom>
        </p:spPr>
      </p:pic>
      <p:sp>
        <p:nvSpPr>
          <p:cNvPr id="41" name="文字方塊 40">
            <a:extLst>
              <a:ext uri="{FF2B5EF4-FFF2-40B4-BE49-F238E27FC236}">
                <a16:creationId xmlns:a16="http://schemas.microsoft.com/office/drawing/2014/main" id="{71953442-DD97-4CC8-BB83-750CC5776B11}"/>
              </a:ext>
            </a:extLst>
          </p:cNvPr>
          <p:cNvSpPr txBox="1"/>
          <p:nvPr/>
        </p:nvSpPr>
        <p:spPr>
          <a:xfrm>
            <a:off x="552734" y="2207677"/>
            <a:ext cx="1841636" cy="1077218"/>
          </a:xfrm>
          <a:prstGeom prst="rect">
            <a:avLst/>
          </a:prstGeom>
          <a:noFill/>
          <a:ln>
            <a:noFill/>
          </a:ln>
        </p:spPr>
        <p:txBody>
          <a:bodyPr wrap="square" rtlCol="0">
            <a:spAutoFit/>
          </a:bodyPr>
          <a:lstStyle/>
          <a:p>
            <a:pPr lvl="0">
              <a:defRPr/>
            </a:pPr>
            <a:r>
              <a:rPr lang="en-US" altLang="zh-TW" sz="1400" b="1">
                <a:solidFill>
                  <a:prstClr val="black"/>
                </a:solidFill>
                <a:latin typeface="Arial" panose="020B0604020202020204" pitchFamily="34" charset="0"/>
                <a:ea typeface="新細明體" panose="02020500000000000000" pitchFamily="18" charset="-120"/>
                <a:cs typeface="Arial" panose="020B0604020202020204" pitchFamily="34" charset="0"/>
              </a:rPr>
              <a:t>4K PTZ </a:t>
            </a: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Surveillance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Powering multiple cameras and integrating QVR Pro solution</a:t>
            </a:r>
            <a:endParaRPr kumimoji="0" lang="en-US" altLang="zh-TW"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 name="文字方塊 43">
            <a:extLst>
              <a:ext uri="{FF2B5EF4-FFF2-40B4-BE49-F238E27FC236}">
                <a16:creationId xmlns:a16="http://schemas.microsoft.com/office/drawing/2014/main" id="{71F26ED1-6087-406D-A4F0-7CBE8FA1AFBC}"/>
              </a:ext>
            </a:extLst>
          </p:cNvPr>
          <p:cNvSpPr txBox="1"/>
          <p:nvPr/>
        </p:nvSpPr>
        <p:spPr>
          <a:xfrm>
            <a:off x="2807421" y="2221424"/>
            <a:ext cx="1670532" cy="1046440"/>
          </a:xfrm>
          <a:prstGeom prst="rect">
            <a:avLst/>
          </a:prstGeom>
          <a:noFill/>
          <a:ln>
            <a:noFill/>
          </a:ln>
        </p:spPr>
        <p:txBody>
          <a:bodyPr wrap="square" rtlCol="0">
            <a:spAutoFit/>
          </a:bodyPr>
          <a:lstStyle/>
          <a:p>
            <a:pPr lvl="0">
              <a:defRPr/>
            </a:pPr>
            <a:r>
              <a:rPr lang="en-US" altLang="zh-TW" sz="1400" b="1">
                <a:solidFill>
                  <a:prstClr val="black"/>
                </a:solidFill>
                <a:latin typeface="Arial" panose="020B0604020202020204" pitchFamily="34" charset="0"/>
                <a:ea typeface="新細明體" panose="02020500000000000000" pitchFamily="18" charset="-120"/>
                <a:cs typeface="Arial" panose="020B0604020202020204" pitchFamily="34" charset="0"/>
              </a:rPr>
              <a:t>Wi-Fi 5/6 PoE AP</a:t>
            </a:r>
          </a:p>
          <a:p>
            <a:pPr lvl="0">
              <a:defRPr/>
            </a:pPr>
            <a:r>
              <a:rPr lang="en-US" altLang="zh-TW" sz="1200">
                <a:solidFill>
                  <a:prstClr val="black"/>
                </a:solidFill>
                <a:latin typeface="Arial" panose="020B0604020202020204" pitchFamily="34" charset="0"/>
                <a:ea typeface="微軟正黑體" panose="020B0604030504040204" pitchFamily="34" charset="-120"/>
                <a:cs typeface="Arial" panose="020B0604020202020204" pitchFamily="34" charset="0"/>
              </a:rPr>
              <a:t>PoE powered and supports installation of AP Controller software</a:t>
            </a:r>
          </a:p>
        </p:txBody>
      </p:sp>
      <p:sp>
        <p:nvSpPr>
          <p:cNvPr id="45" name="文字方塊 44">
            <a:extLst>
              <a:ext uri="{FF2B5EF4-FFF2-40B4-BE49-F238E27FC236}">
                <a16:creationId xmlns:a16="http://schemas.microsoft.com/office/drawing/2014/main" id="{72B673E0-4ACA-442E-BDA9-D072F1059912}"/>
              </a:ext>
            </a:extLst>
          </p:cNvPr>
          <p:cNvSpPr txBox="1"/>
          <p:nvPr/>
        </p:nvSpPr>
        <p:spPr>
          <a:xfrm>
            <a:off x="569050" y="3397070"/>
            <a:ext cx="2453100"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a:solidFill>
                  <a:prstClr val="black"/>
                </a:solidFill>
                <a:latin typeface="Arial" panose="020B0604020202020204" pitchFamily="34" charset="0"/>
                <a:ea typeface="新細明體" panose="02020500000000000000" pitchFamily="18" charset="-120"/>
                <a:cs typeface="Arial" panose="020B0604020202020204" pitchFamily="34" charset="0"/>
              </a:rPr>
              <a:t>2.5/5/10GbE Network </a:t>
            </a: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device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Provide Network management and Internet access requirements for devices</a:t>
            </a:r>
          </a:p>
        </p:txBody>
      </p:sp>
      <p:sp>
        <p:nvSpPr>
          <p:cNvPr id="47" name="文字方塊 46">
            <a:extLst>
              <a:ext uri="{FF2B5EF4-FFF2-40B4-BE49-F238E27FC236}">
                <a16:creationId xmlns:a16="http://schemas.microsoft.com/office/drawing/2014/main" id="{58A786A3-09C3-43DC-8BB0-A12D1D3B9124}"/>
              </a:ext>
            </a:extLst>
          </p:cNvPr>
          <p:cNvSpPr txBox="1"/>
          <p:nvPr/>
        </p:nvSpPr>
        <p:spPr>
          <a:xfrm>
            <a:off x="6264251" y="5157229"/>
            <a:ext cx="226951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err="1">
                <a:solidFill>
                  <a:prstClr val="black"/>
                </a:solidFill>
                <a:latin typeface="Arial" panose="020B0604020202020204" pitchFamily="34" charset="0"/>
                <a:ea typeface="新細明體" panose="02020500000000000000" pitchFamily="18" charset="-120"/>
                <a:cs typeface="Arial" panose="020B0604020202020204" pitchFamily="34" charset="0"/>
              </a:rPr>
              <a:t>QuWAN</a:t>
            </a:r>
            <a:endParaRPr lang="en-US" altLang="zh-TW" sz="1400" b="1">
              <a:solidFill>
                <a:prstClr val="black"/>
              </a:solidFill>
              <a:latin typeface="Arial" panose="020B0604020202020204" pitchFamily="34" charset="0"/>
              <a:ea typeface="新細明體" panose="02020500000000000000" pitchFamily="18"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To create SD-WAN with headquarters and other </a:t>
            </a:r>
            <a:r>
              <a:rPr lang="en-US" altLang="zh-TW" sz="1200">
                <a:solidFill>
                  <a:prstClr val="black"/>
                </a:solidFill>
                <a:latin typeface="Arial" panose="020B0604020202020204" pitchFamily="34" charset="0"/>
                <a:ea typeface="微軟正黑體" panose="020B0604030504040204" pitchFamily="34" charset="-120"/>
                <a:cs typeface="Arial" panose="020B0604020202020204" pitchFamily="34" charset="0"/>
              </a:rPr>
              <a:t>stores</a:t>
            </a:r>
            <a:endParaRPr kumimoji="0" lang="zh-TW" altLang="en-US"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nvGrpSpPr>
          <p:cNvPr id="48" name="群組 47">
            <a:extLst>
              <a:ext uri="{FF2B5EF4-FFF2-40B4-BE49-F238E27FC236}">
                <a16:creationId xmlns:a16="http://schemas.microsoft.com/office/drawing/2014/main" id="{4CB0040A-CD87-4E9D-A893-2CE93D512E5A}"/>
              </a:ext>
            </a:extLst>
          </p:cNvPr>
          <p:cNvGrpSpPr/>
          <p:nvPr/>
        </p:nvGrpSpPr>
        <p:grpSpPr>
          <a:xfrm>
            <a:off x="399397" y="6015647"/>
            <a:ext cx="1799468" cy="544361"/>
            <a:chOff x="9335069" y="6146529"/>
            <a:chExt cx="1799468" cy="544361"/>
          </a:xfrm>
        </p:grpSpPr>
        <p:sp>
          <p:nvSpPr>
            <p:cNvPr id="49" name="矩形: 圓角 48">
              <a:extLst>
                <a:ext uri="{FF2B5EF4-FFF2-40B4-BE49-F238E27FC236}">
                  <a16:creationId xmlns:a16="http://schemas.microsoft.com/office/drawing/2014/main" id="{5C5538EE-3EE1-40A0-8898-EA54694CF68B}"/>
                </a:ext>
              </a:extLst>
            </p:cNvPr>
            <p:cNvSpPr/>
            <p:nvPr/>
          </p:nvSpPr>
          <p:spPr>
            <a:xfrm>
              <a:off x="9499099" y="6146529"/>
              <a:ext cx="1635438" cy="544361"/>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en-US" altLang="zh-TW" sz="1400">
                  <a:solidFill>
                    <a:schemeClr val="bg1"/>
                  </a:solidFill>
                  <a:latin typeface="Arial" panose="020B0604020202020204" pitchFamily="34" charset="0"/>
                  <a:cs typeface="Arial" panose="020B0604020202020204" pitchFamily="34" charset="0"/>
                </a:rPr>
                <a:t>Improved</a:t>
              </a:r>
              <a:r>
                <a:rPr lang="zh-TW" altLang="en-US" sz="1400">
                  <a:solidFill>
                    <a:schemeClr val="bg1"/>
                  </a:solidFill>
                  <a:latin typeface="Arial" panose="020B0604020202020204" pitchFamily="34" charset="0"/>
                  <a:cs typeface="Arial" panose="020B0604020202020204" pitchFamily="34" charset="0"/>
                </a:rPr>
                <a:t> </a:t>
              </a:r>
              <a:r>
                <a:rPr lang="en-US" altLang="zh-TW" sz="1400">
                  <a:solidFill>
                    <a:schemeClr val="bg1"/>
                  </a:solidFill>
                  <a:latin typeface="Arial" panose="020B0604020202020204" pitchFamily="34" charset="0"/>
                  <a:cs typeface="Arial" panose="020B0604020202020204" pitchFamily="34" charset="0"/>
                </a:rPr>
                <a:t>features</a:t>
              </a:r>
            </a:p>
          </p:txBody>
        </p:sp>
        <p:sp>
          <p:nvSpPr>
            <p:cNvPr id="50" name="矩形 49">
              <a:extLst>
                <a:ext uri="{FF2B5EF4-FFF2-40B4-BE49-F238E27FC236}">
                  <a16:creationId xmlns:a16="http://schemas.microsoft.com/office/drawing/2014/main" id="{334B4647-B72C-40F2-880D-363B28892097}"/>
                </a:ext>
              </a:extLst>
            </p:cNvPr>
            <p:cNvSpPr/>
            <p:nvPr/>
          </p:nvSpPr>
          <p:spPr>
            <a:xfrm>
              <a:off x="9335069" y="6350890"/>
              <a:ext cx="135638" cy="135638"/>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51" name="圖片 50">
            <a:extLst>
              <a:ext uri="{FF2B5EF4-FFF2-40B4-BE49-F238E27FC236}">
                <a16:creationId xmlns:a16="http://schemas.microsoft.com/office/drawing/2014/main" id="{6388FFE3-C9BE-422E-885D-EAA2EC3D302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640146" y="4648424"/>
            <a:ext cx="1456954" cy="565677"/>
          </a:xfrm>
          <a:prstGeom prst="rect">
            <a:avLst/>
          </a:prstGeom>
        </p:spPr>
      </p:pic>
      <p:pic>
        <p:nvPicPr>
          <p:cNvPr id="52" name="圖片 51" descr="一張含有 電腦 的圖片&#10;&#10;自動產生的描述">
            <a:extLst>
              <a:ext uri="{FF2B5EF4-FFF2-40B4-BE49-F238E27FC236}">
                <a16:creationId xmlns:a16="http://schemas.microsoft.com/office/drawing/2014/main" id="{3F8B47D5-04F2-49CA-9B3D-B3C30D89EFB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963441" y="4935309"/>
            <a:ext cx="2396918" cy="149834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008085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a:extLst>
              <a:ext uri="{FF2B5EF4-FFF2-40B4-BE49-F238E27FC236}">
                <a16:creationId xmlns:a16="http://schemas.microsoft.com/office/drawing/2014/main" id="{48ED9E26-BD2E-4DAB-BE8C-B1D4D2CC55DC}"/>
              </a:ext>
            </a:extLst>
          </p:cNvPr>
          <p:cNvSpPr/>
          <p:nvPr/>
        </p:nvSpPr>
        <p:spPr>
          <a:xfrm>
            <a:off x="6659" y="1299619"/>
            <a:ext cx="9864265" cy="933169"/>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56" name="圖片 55" descr="一張含有 電腦 的圖片&#10;&#10;自動產生的描述">
            <a:extLst>
              <a:ext uri="{FF2B5EF4-FFF2-40B4-BE49-F238E27FC236}">
                <a16:creationId xmlns:a16="http://schemas.microsoft.com/office/drawing/2014/main" id="{E1D9E7ED-74BD-4FFC-8040-CBCE186E73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0781" y="-414016"/>
            <a:ext cx="10196818" cy="6374144"/>
          </a:xfrm>
          <a:prstGeom prst="rect">
            <a:avLst/>
          </a:prstGeom>
          <a:effectLst>
            <a:outerShdw blurRad="50800" dist="38100" dir="5400000" algn="t" rotWithShape="0">
              <a:prstClr val="black">
                <a:alpha val="40000"/>
              </a:prstClr>
            </a:outerShdw>
          </a:effectLst>
        </p:spPr>
      </p:pic>
      <p:sp>
        <p:nvSpPr>
          <p:cNvPr id="2" name="標題 1">
            <a:extLst>
              <a:ext uri="{FF2B5EF4-FFF2-40B4-BE49-F238E27FC236}">
                <a16:creationId xmlns:a16="http://schemas.microsoft.com/office/drawing/2014/main" id="{7DC78C41-18A5-4C95-B7EB-657266A2C6DE}"/>
              </a:ext>
            </a:extLst>
          </p:cNvPr>
          <p:cNvSpPr>
            <a:spLocks noGrp="1"/>
          </p:cNvSpPr>
          <p:nvPr>
            <p:ph type="title"/>
          </p:nvPr>
        </p:nvSpPr>
        <p:spPr>
          <a:xfrm>
            <a:off x="6659" y="1"/>
            <a:ext cx="12178681" cy="1299618"/>
          </a:xfrm>
        </p:spPr>
        <p:txBody>
          <a:bodyPr/>
          <a:lstStyle/>
          <a:p>
            <a:r>
              <a:rPr lang="en-US" altLang="zh-TW" sz="4000" b="1"/>
              <a:t>Flexible networking topology for deployment</a:t>
            </a:r>
            <a:endParaRPr lang="zh-TW" altLang="en-US" sz="4000" b="1"/>
          </a:p>
        </p:txBody>
      </p:sp>
      <p:pic>
        <p:nvPicPr>
          <p:cNvPr id="58" name="圖片 57">
            <a:extLst>
              <a:ext uri="{FF2B5EF4-FFF2-40B4-BE49-F238E27FC236}">
                <a16:creationId xmlns:a16="http://schemas.microsoft.com/office/drawing/2014/main" id="{5962B3F6-8AB3-4A31-917C-81782B0AB4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14218" y="1422831"/>
            <a:ext cx="1456954" cy="565677"/>
          </a:xfrm>
          <a:prstGeom prst="rect">
            <a:avLst/>
          </a:prstGeom>
        </p:spPr>
      </p:pic>
      <p:sp>
        <p:nvSpPr>
          <p:cNvPr id="59" name="矩形 58">
            <a:extLst>
              <a:ext uri="{FF2B5EF4-FFF2-40B4-BE49-F238E27FC236}">
                <a16:creationId xmlns:a16="http://schemas.microsoft.com/office/drawing/2014/main" id="{CA7A0186-10D9-4CE4-8C79-FA01167E9235}"/>
              </a:ext>
            </a:extLst>
          </p:cNvPr>
          <p:cNvSpPr/>
          <p:nvPr/>
        </p:nvSpPr>
        <p:spPr>
          <a:xfrm>
            <a:off x="248058" y="1492473"/>
            <a:ext cx="1914287"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000" b="1">
                <a:solidFill>
                  <a:schemeClr val="tx1"/>
                </a:solidFill>
              </a:rPr>
              <a:t>Virtual Machine</a:t>
            </a:r>
          </a:p>
        </p:txBody>
      </p:sp>
      <p:grpSp>
        <p:nvGrpSpPr>
          <p:cNvPr id="60" name="群組 59">
            <a:extLst>
              <a:ext uri="{FF2B5EF4-FFF2-40B4-BE49-F238E27FC236}">
                <a16:creationId xmlns:a16="http://schemas.microsoft.com/office/drawing/2014/main" id="{432D0E5A-896C-40CF-884E-DACE7AF469FC}"/>
              </a:ext>
            </a:extLst>
          </p:cNvPr>
          <p:cNvGrpSpPr/>
          <p:nvPr/>
        </p:nvGrpSpPr>
        <p:grpSpPr>
          <a:xfrm>
            <a:off x="126115" y="4521541"/>
            <a:ext cx="2154601" cy="2336458"/>
            <a:chOff x="151496" y="1521157"/>
            <a:chExt cx="2154601" cy="2504933"/>
          </a:xfrm>
        </p:grpSpPr>
        <p:sp>
          <p:nvSpPr>
            <p:cNvPr id="61" name="矩形: 剪去單一角落 60">
              <a:extLst>
                <a:ext uri="{FF2B5EF4-FFF2-40B4-BE49-F238E27FC236}">
                  <a16:creationId xmlns:a16="http://schemas.microsoft.com/office/drawing/2014/main" id="{B7E25F04-1D80-4374-B332-D91CB11F8E13}"/>
                </a:ext>
              </a:extLst>
            </p:cNvPr>
            <p:cNvSpPr/>
            <p:nvPr/>
          </p:nvSpPr>
          <p:spPr>
            <a:xfrm flipH="1">
              <a:off x="151496" y="1521157"/>
              <a:ext cx="2154601" cy="2504933"/>
            </a:xfrm>
            <a:prstGeom prst="snip1Rect">
              <a:avLst>
                <a:gd name="adj" fmla="val 14662"/>
              </a:avLst>
            </a:prstGeom>
            <a:gradFill>
              <a:gsLst>
                <a:gs pos="50000">
                  <a:schemeClr val="tx1"/>
                </a:gs>
                <a:gs pos="100000">
                  <a:schemeClr val="tx1">
                    <a:alpha val="0"/>
                  </a:schemeClr>
                </a:gs>
              </a:gsLst>
              <a:lin ang="5400000" scaled="1"/>
            </a:gradFill>
            <a:ln w="28575">
              <a:gradFill>
                <a:gsLst>
                  <a:gs pos="0">
                    <a:srgbClr val="CC66FF"/>
                  </a:gs>
                  <a:gs pos="100000">
                    <a:srgbClr val="CC66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剪去對角角落 121">
              <a:extLst>
                <a:ext uri="{FF2B5EF4-FFF2-40B4-BE49-F238E27FC236}">
                  <a16:creationId xmlns:a16="http://schemas.microsoft.com/office/drawing/2014/main" id="{FF39D2AB-1521-4321-A156-CC761B385BB5}"/>
                </a:ext>
              </a:extLst>
            </p:cNvPr>
            <p:cNvSpPr/>
            <p:nvPr/>
          </p:nvSpPr>
          <p:spPr>
            <a:xfrm>
              <a:off x="504297" y="1657563"/>
              <a:ext cx="1686168" cy="116646"/>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6" name="矩形 65">
            <a:extLst>
              <a:ext uri="{FF2B5EF4-FFF2-40B4-BE49-F238E27FC236}">
                <a16:creationId xmlns:a16="http://schemas.microsoft.com/office/drawing/2014/main" id="{C2CAD131-64A9-410C-B2F1-64C979572BF7}"/>
              </a:ext>
            </a:extLst>
          </p:cNvPr>
          <p:cNvSpPr/>
          <p:nvPr/>
        </p:nvSpPr>
        <p:spPr>
          <a:xfrm>
            <a:off x="126115" y="4755121"/>
            <a:ext cx="2135683"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rgbClr val="CC66FF"/>
                </a:solidFill>
              </a:rPr>
              <a:t>2 x USB 3.0</a:t>
            </a:r>
            <a:endParaRPr lang="en-US" altLang="zh-TW" sz="1600">
              <a:solidFill>
                <a:srgbClr val="CC66FF"/>
              </a:solidFill>
            </a:endParaRPr>
          </a:p>
        </p:txBody>
      </p:sp>
      <p:sp>
        <p:nvSpPr>
          <p:cNvPr id="70" name="矩形 69">
            <a:extLst>
              <a:ext uri="{FF2B5EF4-FFF2-40B4-BE49-F238E27FC236}">
                <a16:creationId xmlns:a16="http://schemas.microsoft.com/office/drawing/2014/main" id="{E4E30DDA-3501-43B6-8741-82DA7F2B8CB0}"/>
              </a:ext>
            </a:extLst>
          </p:cNvPr>
          <p:cNvSpPr/>
          <p:nvPr/>
        </p:nvSpPr>
        <p:spPr>
          <a:xfrm>
            <a:off x="4527565" y="2993431"/>
            <a:ext cx="355372" cy="474260"/>
          </a:xfrm>
          <a:prstGeom prst="rect">
            <a:avLst/>
          </a:prstGeom>
          <a:noFill/>
          <a:ln w="254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4" name="接點: 肘形 73">
            <a:extLst>
              <a:ext uri="{FF2B5EF4-FFF2-40B4-BE49-F238E27FC236}">
                <a16:creationId xmlns:a16="http://schemas.microsoft.com/office/drawing/2014/main" id="{4F1DA140-500B-4D07-ADDB-5B7E3BAEA26C}"/>
              </a:ext>
            </a:extLst>
          </p:cNvPr>
          <p:cNvCxnSpPr>
            <a:cxnSpLocks/>
            <a:stCxn id="70" idx="2"/>
          </p:cNvCxnSpPr>
          <p:nvPr/>
        </p:nvCxnSpPr>
        <p:spPr>
          <a:xfrm rot="5400000">
            <a:off x="2427408" y="2243698"/>
            <a:ext cx="1053850" cy="3501836"/>
          </a:xfrm>
          <a:prstGeom prst="bentConnector3">
            <a:avLst>
              <a:gd name="adj1" fmla="val 28863"/>
            </a:avLst>
          </a:prstGeom>
          <a:ln w="38100">
            <a:solidFill>
              <a:srgbClr val="CC66FF"/>
            </a:solidFill>
          </a:ln>
        </p:spPr>
        <p:style>
          <a:lnRef idx="1">
            <a:schemeClr val="accent1"/>
          </a:lnRef>
          <a:fillRef idx="0">
            <a:schemeClr val="accent1"/>
          </a:fillRef>
          <a:effectRef idx="0">
            <a:schemeClr val="accent1"/>
          </a:effectRef>
          <a:fontRef idx="minor">
            <a:schemeClr val="tx1"/>
          </a:fontRef>
        </p:style>
      </p:cxnSp>
      <p:grpSp>
        <p:nvGrpSpPr>
          <p:cNvPr id="102" name="群組 101">
            <a:extLst>
              <a:ext uri="{FF2B5EF4-FFF2-40B4-BE49-F238E27FC236}">
                <a16:creationId xmlns:a16="http://schemas.microsoft.com/office/drawing/2014/main" id="{038A6899-57CA-433E-A79E-4F7DA8DA2B77}"/>
              </a:ext>
            </a:extLst>
          </p:cNvPr>
          <p:cNvGrpSpPr/>
          <p:nvPr/>
        </p:nvGrpSpPr>
        <p:grpSpPr>
          <a:xfrm>
            <a:off x="2445751" y="4521541"/>
            <a:ext cx="2909012" cy="2336458"/>
            <a:chOff x="151496" y="1521157"/>
            <a:chExt cx="2909012" cy="2504933"/>
          </a:xfrm>
        </p:grpSpPr>
        <p:sp>
          <p:nvSpPr>
            <p:cNvPr id="103" name="矩形: 剪去單一角落 102">
              <a:extLst>
                <a:ext uri="{FF2B5EF4-FFF2-40B4-BE49-F238E27FC236}">
                  <a16:creationId xmlns:a16="http://schemas.microsoft.com/office/drawing/2014/main" id="{7015E773-7838-4642-BB81-64F0CC91FDB6}"/>
                </a:ext>
              </a:extLst>
            </p:cNvPr>
            <p:cNvSpPr/>
            <p:nvPr/>
          </p:nvSpPr>
          <p:spPr>
            <a:xfrm flipH="1">
              <a:off x="151496" y="1521157"/>
              <a:ext cx="2909012" cy="2504933"/>
            </a:xfrm>
            <a:prstGeom prst="snip1Rect">
              <a:avLst>
                <a:gd name="adj" fmla="val 14662"/>
              </a:avLst>
            </a:prstGeom>
            <a:gradFill>
              <a:gsLst>
                <a:gs pos="50000">
                  <a:schemeClr val="tx1"/>
                </a:gs>
                <a:gs pos="100000">
                  <a:schemeClr val="tx1">
                    <a:alpha val="0"/>
                  </a:schemeClr>
                </a:gs>
              </a:gsLst>
              <a:lin ang="5400000" scaled="1"/>
            </a:gradFill>
            <a:ln w="28575">
              <a:gradFill>
                <a:gsLst>
                  <a:gs pos="0">
                    <a:srgbClr val="FFC000"/>
                  </a:gs>
                  <a:gs pos="100000">
                    <a:srgbClr val="FFC00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 name="矩形: 剪去對角角落 121">
              <a:extLst>
                <a:ext uri="{FF2B5EF4-FFF2-40B4-BE49-F238E27FC236}">
                  <a16:creationId xmlns:a16="http://schemas.microsoft.com/office/drawing/2014/main" id="{7A053477-4BE5-4F05-A47C-36D470364F41}"/>
                </a:ext>
              </a:extLst>
            </p:cNvPr>
            <p:cNvSpPr/>
            <p:nvPr/>
          </p:nvSpPr>
          <p:spPr>
            <a:xfrm>
              <a:off x="504296" y="1657563"/>
              <a:ext cx="2422273" cy="116646"/>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6" name="矩形 105">
            <a:extLst>
              <a:ext uri="{FF2B5EF4-FFF2-40B4-BE49-F238E27FC236}">
                <a16:creationId xmlns:a16="http://schemas.microsoft.com/office/drawing/2014/main" id="{9D0A32CB-B8BB-40CC-B792-4DE37D562269}"/>
              </a:ext>
            </a:extLst>
          </p:cNvPr>
          <p:cNvSpPr/>
          <p:nvPr/>
        </p:nvSpPr>
        <p:spPr>
          <a:xfrm>
            <a:off x="6769768" y="2729094"/>
            <a:ext cx="673398" cy="747326"/>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7" name="矩形 116">
            <a:extLst>
              <a:ext uri="{FF2B5EF4-FFF2-40B4-BE49-F238E27FC236}">
                <a16:creationId xmlns:a16="http://schemas.microsoft.com/office/drawing/2014/main" id="{B09B67A0-6B26-4E5A-AC1A-6DA9ED982A20}"/>
              </a:ext>
            </a:extLst>
          </p:cNvPr>
          <p:cNvSpPr/>
          <p:nvPr/>
        </p:nvSpPr>
        <p:spPr>
          <a:xfrm>
            <a:off x="7443166" y="2729094"/>
            <a:ext cx="1347166" cy="747326"/>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8" name="矩形: 圓角 127">
            <a:extLst>
              <a:ext uri="{FF2B5EF4-FFF2-40B4-BE49-F238E27FC236}">
                <a16:creationId xmlns:a16="http://schemas.microsoft.com/office/drawing/2014/main" id="{C3605046-07F5-46D1-B97B-B623E5DC9A2E}"/>
              </a:ext>
            </a:extLst>
          </p:cNvPr>
          <p:cNvSpPr/>
          <p:nvPr/>
        </p:nvSpPr>
        <p:spPr>
          <a:xfrm>
            <a:off x="6084957" y="1425907"/>
            <a:ext cx="780697" cy="590241"/>
          </a:xfrm>
          <a:prstGeom prst="roundRect">
            <a:avLst/>
          </a:prstGeom>
          <a:gradFill>
            <a:gsLst>
              <a:gs pos="0">
                <a:srgbClr val="00B0F0"/>
              </a:gs>
              <a:gs pos="100000">
                <a:srgbClr val="002060"/>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b="1">
                <a:solidFill>
                  <a:schemeClr val="bg1"/>
                </a:solidFill>
              </a:rPr>
              <a:t>VLAN</a:t>
            </a:r>
          </a:p>
        </p:txBody>
      </p:sp>
      <p:sp>
        <p:nvSpPr>
          <p:cNvPr id="130" name="矩形: 圓角 129">
            <a:extLst>
              <a:ext uri="{FF2B5EF4-FFF2-40B4-BE49-F238E27FC236}">
                <a16:creationId xmlns:a16="http://schemas.microsoft.com/office/drawing/2014/main" id="{1BE19293-68C4-47DB-87B2-C537D3677BB4}"/>
              </a:ext>
            </a:extLst>
          </p:cNvPr>
          <p:cNvSpPr/>
          <p:nvPr/>
        </p:nvSpPr>
        <p:spPr>
          <a:xfrm>
            <a:off x="305409" y="5271456"/>
            <a:ext cx="1777093" cy="564389"/>
          </a:xfrm>
          <a:prstGeom prst="roundRect">
            <a:avLst>
              <a:gd name="adj" fmla="val 50000"/>
            </a:avLst>
          </a:prstGeom>
          <a:solidFill>
            <a:srgbClr val="CC66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TR-004U</a:t>
            </a:r>
          </a:p>
          <a:p>
            <a:pPr lvl="0" algn="ctr">
              <a:defRPr/>
            </a:pPr>
            <a:r>
              <a:rPr lang="en-US" altLang="zh-TW" sz="1600">
                <a:solidFill>
                  <a:schemeClr val="tx1"/>
                </a:solidFill>
              </a:rPr>
              <a:t>RAID expansion</a:t>
            </a:r>
          </a:p>
        </p:txBody>
      </p:sp>
      <p:pic>
        <p:nvPicPr>
          <p:cNvPr id="129" name="圖片 128">
            <a:extLst>
              <a:ext uri="{FF2B5EF4-FFF2-40B4-BE49-F238E27FC236}">
                <a16:creationId xmlns:a16="http://schemas.microsoft.com/office/drawing/2014/main" id="{C7697F90-8A25-4F9D-AACC-B272C10259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59" y="5780138"/>
            <a:ext cx="2357712" cy="347095"/>
          </a:xfrm>
          <a:prstGeom prst="rect">
            <a:avLst/>
          </a:prstGeom>
          <a:effectLst>
            <a:outerShdw blurRad="50800" dist="38100" dir="5400000" algn="t" rotWithShape="0">
              <a:prstClr val="black">
                <a:alpha val="40000"/>
              </a:prstClr>
            </a:outerShdw>
          </a:effectLst>
        </p:spPr>
      </p:pic>
      <p:sp>
        <p:nvSpPr>
          <p:cNvPr id="131" name="矩形 130">
            <a:extLst>
              <a:ext uri="{FF2B5EF4-FFF2-40B4-BE49-F238E27FC236}">
                <a16:creationId xmlns:a16="http://schemas.microsoft.com/office/drawing/2014/main" id="{700E252A-2110-4B0E-AC67-822260967050}"/>
              </a:ext>
            </a:extLst>
          </p:cNvPr>
          <p:cNvSpPr/>
          <p:nvPr/>
        </p:nvSpPr>
        <p:spPr>
          <a:xfrm>
            <a:off x="2435268" y="6083340"/>
            <a:ext cx="2909012"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rgbClr val="FFC000"/>
                </a:solidFill>
              </a:rPr>
              <a:t>8 x 2.5GbE ports</a:t>
            </a:r>
          </a:p>
        </p:txBody>
      </p:sp>
      <p:sp>
        <p:nvSpPr>
          <p:cNvPr id="132" name="矩形: 圓角 131">
            <a:extLst>
              <a:ext uri="{FF2B5EF4-FFF2-40B4-BE49-F238E27FC236}">
                <a16:creationId xmlns:a16="http://schemas.microsoft.com/office/drawing/2014/main" id="{8A141743-8BE6-4D2C-8DFB-AFB7A464D5B3}"/>
              </a:ext>
            </a:extLst>
          </p:cNvPr>
          <p:cNvSpPr/>
          <p:nvPr/>
        </p:nvSpPr>
        <p:spPr>
          <a:xfrm>
            <a:off x="2567634" y="4952334"/>
            <a:ext cx="1113021" cy="579791"/>
          </a:xfrm>
          <a:prstGeom prst="roundRect">
            <a:avLst>
              <a:gd name="adj" fmla="val 50000"/>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PC with 2.5GbE</a:t>
            </a:r>
          </a:p>
        </p:txBody>
      </p:sp>
      <p:sp>
        <p:nvSpPr>
          <p:cNvPr id="133" name="矩形: 圓角 132">
            <a:extLst>
              <a:ext uri="{FF2B5EF4-FFF2-40B4-BE49-F238E27FC236}">
                <a16:creationId xmlns:a16="http://schemas.microsoft.com/office/drawing/2014/main" id="{FDDD7243-DE9B-400E-A114-206BAAB9684D}"/>
              </a:ext>
            </a:extLst>
          </p:cNvPr>
          <p:cNvSpPr/>
          <p:nvPr/>
        </p:nvSpPr>
        <p:spPr>
          <a:xfrm>
            <a:off x="3715899" y="4956610"/>
            <a:ext cx="1564214" cy="575516"/>
          </a:xfrm>
          <a:prstGeom prst="roundRect">
            <a:avLst>
              <a:gd name="adj" fmla="val 50000"/>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QHora-301W (AP mode)</a:t>
            </a:r>
          </a:p>
        </p:txBody>
      </p:sp>
      <p:cxnSp>
        <p:nvCxnSpPr>
          <p:cNvPr id="134" name="接點: 肘形 133">
            <a:extLst>
              <a:ext uri="{FF2B5EF4-FFF2-40B4-BE49-F238E27FC236}">
                <a16:creationId xmlns:a16="http://schemas.microsoft.com/office/drawing/2014/main" id="{DFA110EF-F63F-41DE-BEB6-B1D568616B26}"/>
              </a:ext>
            </a:extLst>
          </p:cNvPr>
          <p:cNvCxnSpPr>
            <a:cxnSpLocks/>
            <a:stCxn id="106" idx="2"/>
            <a:endCxn id="103" idx="3"/>
          </p:cNvCxnSpPr>
          <p:nvPr/>
        </p:nvCxnSpPr>
        <p:spPr>
          <a:xfrm rot="5400000">
            <a:off x="4980802" y="2395875"/>
            <a:ext cx="1045121" cy="3206210"/>
          </a:xfrm>
          <a:prstGeom prst="bentConnector3">
            <a:avLst>
              <a:gd name="adj1" fmla="val 50000"/>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35" name="群組 134">
            <a:extLst>
              <a:ext uri="{FF2B5EF4-FFF2-40B4-BE49-F238E27FC236}">
                <a16:creationId xmlns:a16="http://schemas.microsoft.com/office/drawing/2014/main" id="{6F358444-C482-4D44-93FF-5E4E4B4D658E}"/>
              </a:ext>
            </a:extLst>
          </p:cNvPr>
          <p:cNvGrpSpPr/>
          <p:nvPr/>
        </p:nvGrpSpPr>
        <p:grpSpPr>
          <a:xfrm>
            <a:off x="5525449" y="4521541"/>
            <a:ext cx="2909012" cy="2336458"/>
            <a:chOff x="151496" y="1521157"/>
            <a:chExt cx="2909012" cy="2640614"/>
          </a:xfrm>
        </p:grpSpPr>
        <p:sp>
          <p:nvSpPr>
            <p:cNvPr id="136" name="矩形: 剪去單一角落 135">
              <a:extLst>
                <a:ext uri="{FF2B5EF4-FFF2-40B4-BE49-F238E27FC236}">
                  <a16:creationId xmlns:a16="http://schemas.microsoft.com/office/drawing/2014/main" id="{8A333A62-9C91-4003-A0A3-A8DB417C8B48}"/>
                </a:ext>
              </a:extLst>
            </p:cNvPr>
            <p:cNvSpPr/>
            <p:nvPr/>
          </p:nvSpPr>
          <p:spPr>
            <a:xfrm flipH="1">
              <a:off x="151496" y="1521157"/>
              <a:ext cx="2909012" cy="2640614"/>
            </a:xfrm>
            <a:prstGeom prst="snip1Rect">
              <a:avLst>
                <a:gd name="adj" fmla="val 14662"/>
              </a:avLst>
            </a:prstGeom>
            <a:gradFill>
              <a:gsLst>
                <a:gs pos="50000">
                  <a:schemeClr val="tx1"/>
                </a:gs>
                <a:gs pos="100000">
                  <a:schemeClr val="tx1">
                    <a:alpha val="0"/>
                  </a:schemeClr>
                </a:gs>
              </a:gsLst>
              <a:lin ang="5400000" scaled="1"/>
            </a:gradFill>
            <a:ln w="28575">
              <a:gradFill>
                <a:gsLst>
                  <a:gs pos="0">
                    <a:schemeClr val="accent1">
                      <a:lumMod val="60000"/>
                      <a:lumOff val="40000"/>
                    </a:schemeClr>
                  </a:gs>
                  <a:gs pos="100000">
                    <a:schemeClr val="accent1">
                      <a:lumMod val="60000"/>
                      <a:lumOff val="4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7" name="矩形: 剪去對角角落 121">
              <a:extLst>
                <a:ext uri="{FF2B5EF4-FFF2-40B4-BE49-F238E27FC236}">
                  <a16:creationId xmlns:a16="http://schemas.microsoft.com/office/drawing/2014/main" id="{5360A6F8-1B12-4D4D-BFB6-C4D0A67294A1}"/>
                </a:ext>
              </a:extLst>
            </p:cNvPr>
            <p:cNvSpPr/>
            <p:nvPr/>
          </p:nvSpPr>
          <p:spPr>
            <a:xfrm>
              <a:off x="504296" y="1657563"/>
              <a:ext cx="2422273" cy="116646"/>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38" name="矩形 137">
            <a:extLst>
              <a:ext uri="{FF2B5EF4-FFF2-40B4-BE49-F238E27FC236}">
                <a16:creationId xmlns:a16="http://schemas.microsoft.com/office/drawing/2014/main" id="{0B9BEC14-DF02-4EF0-9E99-84079AFBE7D2}"/>
              </a:ext>
            </a:extLst>
          </p:cNvPr>
          <p:cNvSpPr/>
          <p:nvPr/>
        </p:nvSpPr>
        <p:spPr>
          <a:xfrm>
            <a:off x="8790332" y="3121598"/>
            <a:ext cx="321865" cy="35482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9" name="矩形 138">
            <a:extLst>
              <a:ext uri="{FF2B5EF4-FFF2-40B4-BE49-F238E27FC236}">
                <a16:creationId xmlns:a16="http://schemas.microsoft.com/office/drawing/2014/main" id="{4132C818-7C47-44BE-86B8-83A16B51B7A6}"/>
              </a:ext>
            </a:extLst>
          </p:cNvPr>
          <p:cNvSpPr/>
          <p:nvPr/>
        </p:nvSpPr>
        <p:spPr>
          <a:xfrm>
            <a:off x="5531572" y="4755121"/>
            <a:ext cx="2909012"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chemeClr val="accent1">
                    <a:lumMod val="60000"/>
                    <a:lumOff val="40000"/>
                  </a:schemeClr>
                </a:solidFill>
              </a:rPr>
              <a:t>8 x 1GbE PoE </a:t>
            </a:r>
            <a:r>
              <a:rPr lang="en-US" altLang="zh-TW" sz="1600">
                <a:solidFill>
                  <a:schemeClr val="accent1">
                    <a:lumMod val="60000"/>
                    <a:lumOff val="40000"/>
                  </a:schemeClr>
                </a:solidFill>
              </a:rPr>
              <a:t>(802.3at)</a:t>
            </a:r>
            <a:endParaRPr lang="en-US" altLang="zh-TW" sz="2000">
              <a:solidFill>
                <a:schemeClr val="accent1">
                  <a:lumMod val="60000"/>
                  <a:lumOff val="40000"/>
                </a:schemeClr>
              </a:solidFill>
            </a:endParaRPr>
          </a:p>
        </p:txBody>
      </p:sp>
      <p:sp>
        <p:nvSpPr>
          <p:cNvPr id="140" name="矩形: 圓角 139">
            <a:extLst>
              <a:ext uri="{FF2B5EF4-FFF2-40B4-BE49-F238E27FC236}">
                <a16:creationId xmlns:a16="http://schemas.microsoft.com/office/drawing/2014/main" id="{E9DC970C-4DDC-401C-9EBD-A3A8218BA721}"/>
              </a:ext>
            </a:extLst>
          </p:cNvPr>
          <p:cNvSpPr/>
          <p:nvPr/>
        </p:nvSpPr>
        <p:spPr>
          <a:xfrm>
            <a:off x="5687540" y="5275683"/>
            <a:ext cx="1368703" cy="575516"/>
          </a:xfrm>
          <a:prstGeom prst="roundRect">
            <a:avLst>
              <a:gd name="adj" fmla="val 50000"/>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Surveillance Camera</a:t>
            </a:r>
          </a:p>
        </p:txBody>
      </p:sp>
      <p:sp>
        <p:nvSpPr>
          <p:cNvPr id="141" name="矩形: 圓角 140">
            <a:extLst>
              <a:ext uri="{FF2B5EF4-FFF2-40B4-BE49-F238E27FC236}">
                <a16:creationId xmlns:a16="http://schemas.microsoft.com/office/drawing/2014/main" id="{11C1A60B-1ED5-4328-95F7-0EEE814C9A27}"/>
              </a:ext>
            </a:extLst>
          </p:cNvPr>
          <p:cNvSpPr/>
          <p:nvPr/>
        </p:nvSpPr>
        <p:spPr>
          <a:xfrm>
            <a:off x="7443166" y="5264833"/>
            <a:ext cx="898714" cy="575515"/>
          </a:xfrm>
          <a:prstGeom prst="roundRect">
            <a:avLst>
              <a:gd name="adj" fmla="val 50000"/>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VoIP phone</a:t>
            </a:r>
          </a:p>
        </p:txBody>
      </p:sp>
      <p:sp>
        <p:nvSpPr>
          <p:cNvPr id="142" name="矩形: 圓角 141">
            <a:extLst>
              <a:ext uri="{FF2B5EF4-FFF2-40B4-BE49-F238E27FC236}">
                <a16:creationId xmlns:a16="http://schemas.microsoft.com/office/drawing/2014/main" id="{DD26570B-D7C0-4410-A819-E09DCEE32F6A}"/>
              </a:ext>
            </a:extLst>
          </p:cNvPr>
          <p:cNvSpPr/>
          <p:nvPr/>
        </p:nvSpPr>
        <p:spPr>
          <a:xfrm>
            <a:off x="6607830" y="5958476"/>
            <a:ext cx="916590" cy="564831"/>
          </a:xfrm>
          <a:prstGeom prst="roundRect">
            <a:avLst>
              <a:gd name="adj" fmla="val 50000"/>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Printer</a:t>
            </a:r>
          </a:p>
        </p:txBody>
      </p:sp>
      <p:cxnSp>
        <p:nvCxnSpPr>
          <p:cNvPr id="143" name="接點: 肘形 142">
            <a:extLst>
              <a:ext uri="{FF2B5EF4-FFF2-40B4-BE49-F238E27FC236}">
                <a16:creationId xmlns:a16="http://schemas.microsoft.com/office/drawing/2014/main" id="{F4F9807E-C8F2-4F64-B0AC-AA5A09AFB0A0}"/>
              </a:ext>
            </a:extLst>
          </p:cNvPr>
          <p:cNvCxnSpPr>
            <a:cxnSpLocks/>
            <a:stCxn id="117" idx="2"/>
          </p:cNvCxnSpPr>
          <p:nvPr/>
        </p:nvCxnSpPr>
        <p:spPr>
          <a:xfrm rot="5400000">
            <a:off x="7025792" y="3430583"/>
            <a:ext cx="1045121" cy="1136794"/>
          </a:xfrm>
          <a:prstGeom prst="bentConnector3">
            <a:avLst>
              <a:gd name="adj1" fmla="val 77629"/>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47" name="群組 146">
            <a:extLst>
              <a:ext uri="{FF2B5EF4-FFF2-40B4-BE49-F238E27FC236}">
                <a16:creationId xmlns:a16="http://schemas.microsoft.com/office/drawing/2014/main" id="{B6DBF0A0-BFE4-4D18-AFBB-0276C5A1F655}"/>
              </a:ext>
            </a:extLst>
          </p:cNvPr>
          <p:cNvGrpSpPr/>
          <p:nvPr/>
        </p:nvGrpSpPr>
        <p:grpSpPr>
          <a:xfrm>
            <a:off x="8580406" y="4054767"/>
            <a:ext cx="3384720" cy="2803233"/>
            <a:chOff x="17519" y="1521157"/>
            <a:chExt cx="3384720" cy="3168153"/>
          </a:xfrm>
        </p:grpSpPr>
        <p:sp>
          <p:nvSpPr>
            <p:cNvPr id="148" name="矩形: 剪去單一角落 147">
              <a:extLst>
                <a:ext uri="{FF2B5EF4-FFF2-40B4-BE49-F238E27FC236}">
                  <a16:creationId xmlns:a16="http://schemas.microsoft.com/office/drawing/2014/main" id="{B3A3FED2-A463-4FF8-B746-484E1990B892}"/>
                </a:ext>
              </a:extLst>
            </p:cNvPr>
            <p:cNvSpPr/>
            <p:nvPr/>
          </p:nvSpPr>
          <p:spPr>
            <a:xfrm flipH="1">
              <a:off x="17519" y="1521157"/>
              <a:ext cx="3384720" cy="3168153"/>
            </a:xfrm>
            <a:prstGeom prst="snip1Rect">
              <a:avLst>
                <a:gd name="adj" fmla="val 14662"/>
              </a:avLst>
            </a:prstGeom>
            <a:gradFill>
              <a:gsLst>
                <a:gs pos="50000">
                  <a:schemeClr val="tx1"/>
                </a:gs>
                <a:gs pos="100000">
                  <a:schemeClr val="tx1">
                    <a:alpha val="0"/>
                  </a:schemeClr>
                </a:gs>
              </a:gsLst>
              <a:lin ang="5400000" scaled="1"/>
            </a:gradFill>
            <a:ln w="28575">
              <a:gradFill>
                <a:gsLst>
                  <a:gs pos="0">
                    <a:srgbClr val="FFFF00"/>
                  </a:gs>
                  <a:gs pos="100000">
                    <a:srgbClr val="FFFF0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9" name="矩形: 剪去對角角落 121">
              <a:extLst>
                <a:ext uri="{FF2B5EF4-FFF2-40B4-BE49-F238E27FC236}">
                  <a16:creationId xmlns:a16="http://schemas.microsoft.com/office/drawing/2014/main" id="{DBACAC2C-A29D-427F-97EE-DF0D3540B024}"/>
                </a:ext>
              </a:extLst>
            </p:cNvPr>
            <p:cNvSpPr/>
            <p:nvPr/>
          </p:nvSpPr>
          <p:spPr>
            <a:xfrm>
              <a:off x="372742" y="1657563"/>
              <a:ext cx="2925459" cy="109128"/>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150" name="接點: 肘形 149">
            <a:extLst>
              <a:ext uri="{FF2B5EF4-FFF2-40B4-BE49-F238E27FC236}">
                <a16:creationId xmlns:a16="http://schemas.microsoft.com/office/drawing/2014/main" id="{FE30590C-98BC-4F08-9151-9E44F91D1843}"/>
              </a:ext>
            </a:extLst>
          </p:cNvPr>
          <p:cNvCxnSpPr>
            <a:cxnSpLocks/>
            <a:stCxn id="138" idx="3"/>
            <a:endCxn id="152" idx="0"/>
          </p:cNvCxnSpPr>
          <p:nvPr/>
        </p:nvCxnSpPr>
        <p:spPr>
          <a:xfrm>
            <a:off x="9112197" y="3299009"/>
            <a:ext cx="589539" cy="1176984"/>
          </a:xfrm>
          <a:prstGeom prst="bentConnector2">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51" name="矩形 150">
            <a:extLst>
              <a:ext uri="{FF2B5EF4-FFF2-40B4-BE49-F238E27FC236}">
                <a16:creationId xmlns:a16="http://schemas.microsoft.com/office/drawing/2014/main" id="{9356CD18-0F71-46D7-9C3D-DBB3AA25B683}"/>
              </a:ext>
            </a:extLst>
          </p:cNvPr>
          <p:cNvSpPr/>
          <p:nvPr/>
        </p:nvSpPr>
        <p:spPr>
          <a:xfrm>
            <a:off x="8586237" y="5753969"/>
            <a:ext cx="3378889" cy="4275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rgbClr val="FFFF00"/>
                </a:solidFill>
              </a:rPr>
              <a:t>2 x 10GbE SFP+ ports </a:t>
            </a:r>
          </a:p>
        </p:txBody>
      </p:sp>
      <p:sp>
        <p:nvSpPr>
          <p:cNvPr id="152" name="矩形: 圓角 151">
            <a:extLst>
              <a:ext uri="{FF2B5EF4-FFF2-40B4-BE49-F238E27FC236}">
                <a16:creationId xmlns:a16="http://schemas.microsoft.com/office/drawing/2014/main" id="{86ED75E3-5E6D-42D3-8C4A-20C08E700B98}"/>
              </a:ext>
            </a:extLst>
          </p:cNvPr>
          <p:cNvSpPr/>
          <p:nvPr/>
        </p:nvSpPr>
        <p:spPr>
          <a:xfrm>
            <a:off x="8837151" y="4475993"/>
            <a:ext cx="1729170" cy="569199"/>
          </a:xfrm>
          <a:prstGeom prst="roundRect">
            <a:avLst>
              <a:gd name="adj" fmla="val 50000"/>
            </a:avLst>
          </a:prstGeom>
          <a:solidFill>
            <a:srgbClr val="FFFF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QSW-M408</a:t>
            </a:r>
          </a:p>
          <a:p>
            <a:pPr lvl="0" algn="ctr">
              <a:defRPr/>
            </a:pPr>
            <a:r>
              <a:rPr lang="en-US" altLang="zh-TW" sz="1600">
                <a:solidFill>
                  <a:schemeClr val="tx1"/>
                </a:solidFill>
              </a:rPr>
              <a:t>10GbE L2 switch</a:t>
            </a:r>
          </a:p>
        </p:txBody>
      </p:sp>
      <p:sp>
        <p:nvSpPr>
          <p:cNvPr id="153" name="矩形: 圓角 152">
            <a:extLst>
              <a:ext uri="{FF2B5EF4-FFF2-40B4-BE49-F238E27FC236}">
                <a16:creationId xmlns:a16="http://schemas.microsoft.com/office/drawing/2014/main" id="{E221FD06-8790-496D-B2C3-F83263687C10}"/>
              </a:ext>
            </a:extLst>
          </p:cNvPr>
          <p:cNvSpPr/>
          <p:nvPr/>
        </p:nvSpPr>
        <p:spPr>
          <a:xfrm>
            <a:off x="10639293" y="4466980"/>
            <a:ext cx="1134303" cy="569199"/>
          </a:xfrm>
          <a:prstGeom prst="roundRect">
            <a:avLst>
              <a:gd name="adj" fmla="val 50000"/>
            </a:avLst>
          </a:prstGeom>
          <a:solidFill>
            <a:srgbClr val="FFFF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Internet</a:t>
            </a:r>
            <a:endParaRPr lang="zh-TW" altLang="en-US" sz="1600">
              <a:solidFill>
                <a:schemeClr val="tx1"/>
              </a:solidFill>
            </a:endParaRPr>
          </a:p>
        </p:txBody>
      </p:sp>
      <p:cxnSp>
        <p:nvCxnSpPr>
          <p:cNvPr id="154" name="接點: 肘形 153">
            <a:extLst>
              <a:ext uri="{FF2B5EF4-FFF2-40B4-BE49-F238E27FC236}">
                <a16:creationId xmlns:a16="http://schemas.microsoft.com/office/drawing/2014/main" id="{177E93EA-D017-4C59-950C-F3C58CEA09E2}"/>
              </a:ext>
            </a:extLst>
          </p:cNvPr>
          <p:cNvCxnSpPr>
            <a:cxnSpLocks/>
            <a:stCxn id="50" idx="3"/>
            <a:endCxn id="153" idx="0"/>
          </p:cNvCxnSpPr>
          <p:nvPr/>
        </p:nvCxnSpPr>
        <p:spPr>
          <a:xfrm>
            <a:off x="9111226" y="2909260"/>
            <a:ext cx="2095219" cy="1557720"/>
          </a:xfrm>
          <a:prstGeom prst="bentConnector2">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55" name="矩形 154">
            <a:extLst>
              <a:ext uri="{FF2B5EF4-FFF2-40B4-BE49-F238E27FC236}">
                <a16:creationId xmlns:a16="http://schemas.microsoft.com/office/drawing/2014/main" id="{A8A42FF3-F1B1-44A4-B481-4B69F863481A}"/>
              </a:ext>
            </a:extLst>
          </p:cNvPr>
          <p:cNvSpPr/>
          <p:nvPr/>
        </p:nvSpPr>
        <p:spPr>
          <a:xfrm>
            <a:off x="8993299" y="3422169"/>
            <a:ext cx="678004"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TW" sz="1400">
                <a:solidFill>
                  <a:srgbClr val="FFFF00"/>
                </a:solidFill>
              </a:rPr>
              <a:t>VLAN2</a:t>
            </a:r>
          </a:p>
        </p:txBody>
      </p:sp>
      <p:sp>
        <p:nvSpPr>
          <p:cNvPr id="156" name="矩形 155">
            <a:extLst>
              <a:ext uri="{FF2B5EF4-FFF2-40B4-BE49-F238E27FC236}">
                <a16:creationId xmlns:a16="http://schemas.microsoft.com/office/drawing/2014/main" id="{E57CC723-0C34-4F06-BE0C-732AFC146EA0}"/>
              </a:ext>
            </a:extLst>
          </p:cNvPr>
          <p:cNvSpPr/>
          <p:nvPr/>
        </p:nvSpPr>
        <p:spPr>
          <a:xfrm>
            <a:off x="9362734" y="5409784"/>
            <a:ext cx="678004"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TW" sz="1400">
                <a:solidFill>
                  <a:srgbClr val="FFFF00"/>
                </a:solidFill>
              </a:rPr>
              <a:t>VLAN2</a:t>
            </a:r>
          </a:p>
        </p:txBody>
      </p:sp>
      <p:sp>
        <p:nvSpPr>
          <p:cNvPr id="50" name="矩形 49">
            <a:extLst>
              <a:ext uri="{FF2B5EF4-FFF2-40B4-BE49-F238E27FC236}">
                <a16:creationId xmlns:a16="http://schemas.microsoft.com/office/drawing/2014/main" id="{FDC8FD10-E76C-444B-B87B-861394871BEA}"/>
              </a:ext>
            </a:extLst>
          </p:cNvPr>
          <p:cNvSpPr/>
          <p:nvPr/>
        </p:nvSpPr>
        <p:spPr>
          <a:xfrm>
            <a:off x="8789361" y="2731849"/>
            <a:ext cx="321865" cy="35482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50">
            <a:extLst>
              <a:ext uri="{FF2B5EF4-FFF2-40B4-BE49-F238E27FC236}">
                <a16:creationId xmlns:a16="http://schemas.microsoft.com/office/drawing/2014/main" id="{FD58C73F-6034-451D-B1B6-D36057640995}"/>
              </a:ext>
            </a:extLst>
          </p:cNvPr>
          <p:cNvSpPr/>
          <p:nvPr/>
        </p:nvSpPr>
        <p:spPr>
          <a:xfrm>
            <a:off x="10662396" y="2497432"/>
            <a:ext cx="678004"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TW" sz="1400">
                <a:solidFill>
                  <a:srgbClr val="FFFF00"/>
                </a:solidFill>
              </a:rPr>
              <a:t>VLAN1</a:t>
            </a:r>
          </a:p>
        </p:txBody>
      </p:sp>
      <p:sp>
        <p:nvSpPr>
          <p:cNvPr id="55" name="矩形 54">
            <a:extLst>
              <a:ext uri="{FF2B5EF4-FFF2-40B4-BE49-F238E27FC236}">
                <a16:creationId xmlns:a16="http://schemas.microsoft.com/office/drawing/2014/main" id="{5352E8DE-B32D-47ED-81CF-2CC84804B09A}"/>
              </a:ext>
            </a:extLst>
          </p:cNvPr>
          <p:cNvSpPr/>
          <p:nvPr/>
        </p:nvSpPr>
        <p:spPr>
          <a:xfrm>
            <a:off x="10872266" y="5387610"/>
            <a:ext cx="678004"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TW" sz="1400">
                <a:solidFill>
                  <a:srgbClr val="FFFF00"/>
                </a:solidFill>
              </a:rPr>
              <a:t>VLAN1</a:t>
            </a:r>
          </a:p>
        </p:txBody>
      </p:sp>
      <p:sp>
        <p:nvSpPr>
          <p:cNvPr id="49" name="矩形: 圓角 48">
            <a:extLst>
              <a:ext uri="{FF2B5EF4-FFF2-40B4-BE49-F238E27FC236}">
                <a16:creationId xmlns:a16="http://schemas.microsoft.com/office/drawing/2014/main" id="{5F07D105-5E7B-4A11-8ED5-92C159E11B59}"/>
              </a:ext>
            </a:extLst>
          </p:cNvPr>
          <p:cNvSpPr/>
          <p:nvPr/>
        </p:nvSpPr>
        <p:spPr>
          <a:xfrm>
            <a:off x="7042566" y="1425907"/>
            <a:ext cx="3124484" cy="590241"/>
          </a:xfrm>
          <a:prstGeom prst="roundRect">
            <a:avLst>
              <a:gd name="adj" fmla="val 20185"/>
            </a:avLst>
          </a:prstGeom>
          <a:gradFill>
            <a:gsLst>
              <a:gs pos="100000">
                <a:schemeClr val="tx1"/>
              </a:gs>
              <a:gs pos="0">
                <a:srgbClr val="C00000"/>
              </a:gs>
            </a:gsLst>
            <a:lin ang="5400000" scaled="0"/>
          </a:gra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2" name="圖片 51">
            <a:extLst>
              <a:ext uri="{FF2B5EF4-FFF2-40B4-BE49-F238E27FC236}">
                <a16:creationId xmlns:a16="http://schemas.microsoft.com/office/drawing/2014/main" id="{8DCBC7F5-2A84-4608-A180-71722CFEBF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45966" y="1477666"/>
            <a:ext cx="607126" cy="440814"/>
          </a:xfrm>
          <a:prstGeom prst="rect">
            <a:avLst/>
          </a:prstGeom>
        </p:spPr>
      </p:pic>
      <p:sp>
        <p:nvSpPr>
          <p:cNvPr id="53" name="文字方塊 52">
            <a:extLst>
              <a:ext uri="{FF2B5EF4-FFF2-40B4-BE49-F238E27FC236}">
                <a16:creationId xmlns:a16="http://schemas.microsoft.com/office/drawing/2014/main" id="{AF6EA53B-37EA-445F-AFDF-540FBD06F0A4}"/>
              </a:ext>
            </a:extLst>
          </p:cNvPr>
          <p:cNvSpPr txBox="1"/>
          <p:nvPr/>
        </p:nvSpPr>
        <p:spPr>
          <a:xfrm>
            <a:off x="7960767" y="1498018"/>
            <a:ext cx="2173337" cy="400110"/>
          </a:xfrm>
          <a:prstGeom prst="rect">
            <a:avLst/>
          </a:prstGeom>
          <a:noFill/>
        </p:spPr>
        <p:txBody>
          <a:bodyPr wrap="square" rtlCol="0">
            <a:spAutoFit/>
          </a:bodyPr>
          <a:lstStyle/>
          <a:p>
            <a:r>
              <a:rPr lang="en-US" altLang="zh-TW" sz="2000" b="1">
                <a:solidFill>
                  <a:schemeClr val="bg1"/>
                </a:solidFill>
              </a:rPr>
              <a:t>2 x 10GbE internal</a:t>
            </a:r>
          </a:p>
        </p:txBody>
      </p:sp>
      <p:pic>
        <p:nvPicPr>
          <p:cNvPr id="5" name="圖片 4" descr="一張含有 畫畫 的圖片&#10;&#10;自動產生的描述">
            <a:extLst>
              <a:ext uri="{FF2B5EF4-FFF2-40B4-BE49-F238E27FC236}">
                <a16:creationId xmlns:a16="http://schemas.microsoft.com/office/drawing/2014/main" id="{922C7695-D5A0-4A8D-AFE0-698EF499C31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40630" y="5619165"/>
            <a:ext cx="748461" cy="421302"/>
          </a:xfrm>
          <a:prstGeom prst="rect">
            <a:avLst/>
          </a:prstGeom>
        </p:spPr>
      </p:pic>
      <p:pic>
        <p:nvPicPr>
          <p:cNvPr id="64" name="圖片 63" descr="一張含有 光 的圖片&#10;&#10;自動產生的描述">
            <a:extLst>
              <a:ext uri="{FF2B5EF4-FFF2-40B4-BE49-F238E27FC236}">
                <a16:creationId xmlns:a16="http://schemas.microsoft.com/office/drawing/2014/main" id="{E05139C2-25B8-42C5-B3F8-21E94910BCE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27693" y="5232870"/>
            <a:ext cx="610833" cy="463324"/>
          </a:xfrm>
          <a:prstGeom prst="rect">
            <a:avLst/>
          </a:prstGeom>
        </p:spPr>
      </p:pic>
      <p:pic>
        <p:nvPicPr>
          <p:cNvPr id="13" name="圖片 12" descr="一張含有 馬克杯, 畫畫 的圖片&#10;&#10;自動產生的描述">
            <a:extLst>
              <a:ext uri="{FF2B5EF4-FFF2-40B4-BE49-F238E27FC236}">
                <a16:creationId xmlns:a16="http://schemas.microsoft.com/office/drawing/2014/main" id="{94B85737-6DAB-430B-B77A-BE4D9595EA3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74108" y="5284360"/>
            <a:ext cx="500358" cy="463324"/>
          </a:xfrm>
          <a:prstGeom prst="rect">
            <a:avLst/>
          </a:prstGeom>
        </p:spPr>
      </p:pic>
      <p:pic>
        <p:nvPicPr>
          <p:cNvPr id="15" name="圖片 14" descr="一張含有 畫畫 的圖片&#10;&#10;自動產生的描述">
            <a:extLst>
              <a:ext uri="{FF2B5EF4-FFF2-40B4-BE49-F238E27FC236}">
                <a16:creationId xmlns:a16="http://schemas.microsoft.com/office/drawing/2014/main" id="{02F55067-DE7A-4110-A019-CAFDAB559C4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13543" y="6021377"/>
            <a:ext cx="492453" cy="439027"/>
          </a:xfrm>
          <a:prstGeom prst="rect">
            <a:avLst/>
          </a:prstGeom>
        </p:spPr>
      </p:pic>
      <p:pic>
        <p:nvPicPr>
          <p:cNvPr id="19" name="圖片 18">
            <a:extLst>
              <a:ext uri="{FF2B5EF4-FFF2-40B4-BE49-F238E27FC236}">
                <a16:creationId xmlns:a16="http://schemas.microsoft.com/office/drawing/2014/main" id="{2CA93D14-4739-49AB-A058-D59402F302F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12732" y="4821162"/>
            <a:ext cx="1568742" cy="980638"/>
          </a:xfrm>
          <a:prstGeom prst="rect">
            <a:avLst/>
          </a:prstGeom>
        </p:spPr>
      </p:pic>
      <p:pic>
        <p:nvPicPr>
          <p:cNvPr id="73" name="圖片 72" descr="一張含有 畫畫, 窗戶, 臉 的圖片&#10;&#10;自動產生的描述">
            <a:extLst>
              <a:ext uri="{FF2B5EF4-FFF2-40B4-BE49-F238E27FC236}">
                <a16:creationId xmlns:a16="http://schemas.microsoft.com/office/drawing/2014/main" id="{37381281-5073-4EFA-AFC6-C874B0B2EB0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028109" y="5124562"/>
            <a:ext cx="363779" cy="363779"/>
          </a:xfrm>
          <a:prstGeom prst="rect">
            <a:avLst/>
          </a:prstGeom>
        </p:spPr>
      </p:pic>
      <p:pic>
        <p:nvPicPr>
          <p:cNvPr id="4" name="圖片 3">
            <a:extLst>
              <a:ext uri="{FF2B5EF4-FFF2-40B4-BE49-F238E27FC236}">
                <a16:creationId xmlns:a16="http://schemas.microsoft.com/office/drawing/2014/main" id="{16488B79-7C71-44E3-BFEA-11EBCB4E719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533289" y="5057744"/>
            <a:ext cx="1919430" cy="1535544"/>
          </a:xfrm>
          <a:prstGeom prst="rect">
            <a:avLst/>
          </a:prstGeom>
        </p:spPr>
      </p:pic>
      <p:pic>
        <p:nvPicPr>
          <p:cNvPr id="8" name="圖片 7" descr="一張含有 食物 的圖片&#10;&#10;自動產生的描述">
            <a:extLst>
              <a:ext uri="{FF2B5EF4-FFF2-40B4-BE49-F238E27FC236}">
                <a16:creationId xmlns:a16="http://schemas.microsoft.com/office/drawing/2014/main" id="{C1E5B241-1E23-45DC-BAE0-D19F1B3BAC7E}"/>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590237" y="1554844"/>
            <a:ext cx="1322064" cy="356030"/>
          </a:xfrm>
          <a:prstGeom prst="rect">
            <a:avLst/>
          </a:prstGeom>
        </p:spPr>
      </p:pic>
      <p:pic>
        <p:nvPicPr>
          <p:cNvPr id="62" name="圖片 61" descr="一張含有 向量圖形 的圖片&#10;&#10;自動產生的描述">
            <a:extLst>
              <a:ext uri="{FF2B5EF4-FFF2-40B4-BE49-F238E27FC236}">
                <a16:creationId xmlns:a16="http://schemas.microsoft.com/office/drawing/2014/main" id="{439EBAF0-FC8B-4386-887A-4DE8792832B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760057" y="1213894"/>
            <a:ext cx="648576" cy="648576"/>
          </a:xfrm>
          <a:prstGeom prst="rect">
            <a:avLst/>
          </a:prstGeom>
        </p:spPr>
      </p:pic>
      <p:sp>
        <p:nvSpPr>
          <p:cNvPr id="65" name="矩形 64">
            <a:extLst>
              <a:ext uri="{FF2B5EF4-FFF2-40B4-BE49-F238E27FC236}">
                <a16:creationId xmlns:a16="http://schemas.microsoft.com/office/drawing/2014/main" id="{A846F54D-6D61-4E8C-9D8C-19C7FC2EF370}"/>
              </a:ext>
            </a:extLst>
          </p:cNvPr>
          <p:cNvSpPr/>
          <p:nvPr/>
        </p:nvSpPr>
        <p:spPr>
          <a:xfrm>
            <a:off x="3628823" y="1772536"/>
            <a:ext cx="898114"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chemeClr val="tx1"/>
                </a:solidFill>
              </a:rPr>
              <a:t>QVR Pro</a:t>
            </a:r>
          </a:p>
        </p:txBody>
      </p:sp>
    </p:spTree>
    <p:extLst>
      <p:ext uri="{BB962C8B-B14F-4D97-AF65-F5344CB8AC3E}">
        <p14:creationId xmlns:p14="http://schemas.microsoft.com/office/powerpoint/2010/main" val="3547189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圖片 55">
            <a:extLst>
              <a:ext uri="{FF2B5EF4-FFF2-40B4-BE49-F238E27FC236}">
                <a16:creationId xmlns:a16="http://schemas.microsoft.com/office/drawing/2014/main" id="{54144947-3001-46BF-B1A3-072056A4D97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10216" y="244550"/>
            <a:ext cx="8692942" cy="6443459"/>
          </a:xfrm>
          <a:prstGeom prst="rect">
            <a:avLst/>
          </a:prstGeom>
        </p:spPr>
      </p:pic>
      <p:grpSp>
        <p:nvGrpSpPr>
          <p:cNvPr id="58" name="群組 57">
            <a:extLst>
              <a:ext uri="{FF2B5EF4-FFF2-40B4-BE49-F238E27FC236}">
                <a16:creationId xmlns:a16="http://schemas.microsoft.com/office/drawing/2014/main" id="{8532C20E-7C41-41C2-A7CC-0BF77BC469CC}"/>
              </a:ext>
            </a:extLst>
          </p:cNvPr>
          <p:cNvGrpSpPr/>
          <p:nvPr/>
        </p:nvGrpSpPr>
        <p:grpSpPr>
          <a:xfrm>
            <a:off x="9819150" y="1729995"/>
            <a:ext cx="1276696" cy="1140050"/>
            <a:chOff x="944339" y="-1377667"/>
            <a:chExt cx="1276696" cy="1140050"/>
          </a:xfrm>
        </p:grpSpPr>
        <p:sp>
          <p:nvSpPr>
            <p:cNvPr id="60" name="橢圓 59">
              <a:extLst>
                <a:ext uri="{FF2B5EF4-FFF2-40B4-BE49-F238E27FC236}">
                  <a16:creationId xmlns:a16="http://schemas.microsoft.com/office/drawing/2014/main" id="{A04CB402-F8CB-466A-88A3-ADB7ECD157A1}"/>
                </a:ext>
              </a:extLst>
            </p:cNvPr>
            <p:cNvSpPr/>
            <p:nvPr/>
          </p:nvSpPr>
          <p:spPr>
            <a:xfrm>
              <a:off x="1125645" y="-1225931"/>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2" name="圖片 61">
              <a:extLst>
                <a:ext uri="{FF2B5EF4-FFF2-40B4-BE49-F238E27FC236}">
                  <a16:creationId xmlns:a16="http://schemas.microsoft.com/office/drawing/2014/main" id="{D3FA8579-8752-4BA2-A738-B57DFBB0C6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339" y="-1377667"/>
              <a:ext cx="1276696" cy="1140050"/>
            </a:xfrm>
            <a:prstGeom prst="rect">
              <a:avLst/>
            </a:prstGeom>
          </p:spPr>
        </p:pic>
      </p:grpSp>
      <p:grpSp>
        <p:nvGrpSpPr>
          <p:cNvPr id="63" name="群組 62">
            <a:extLst>
              <a:ext uri="{FF2B5EF4-FFF2-40B4-BE49-F238E27FC236}">
                <a16:creationId xmlns:a16="http://schemas.microsoft.com/office/drawing/2014/main" id="{E9B19257-0584-42C3-A54D-134737F1A51A}"/>
              </a:ext>
            </a:extLst>
          </p:cNvPr>
          <p:cNvGrpSpPr/>
          <p:nvPr/>
        </p:nvGrpSpPr>
        <p:grpSpPr>
          <a:xfrm>
            <a:off x="8032379" y="864241"/>
            <a:ext cx="1178965" cy="1051858"/>
            <a:chOff x="-122009" y="-1333496"/>
            <a:chExt cx="1178965" cy="1051858"/>
          </a:xfrm>
        </p:grpSpPr>
        <p:sp>
          <p:nvSpPr>
            <p:cNvPr id="65" name="橢圓 64">
              <a:extLst>
                <a:ext uri="{FF2B5EF4-FFF2-40B4-BE49-F238E27FC236}">
                  <a16:creationId xmlns:a16="http://schemas.microsoft.com/office/drawing/2014/main" id="{56A33810-11D3-464D-B135-D93C44BED283}"/>
                </a:ext>
              </a:extLst>
            </p:cNvPr>
            <p:cNvSpPr/>
            <p:nvPr/>
          </p:nvSpPr>
          <p:spPr>
            <a:xfrm>
              <a:off x="24631" y="-1225931"/>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6" name="圖片 65" descr="一張含有 物件 的圖片&#10;&#10;自動產生的描述">
              <a:extLst>
                <a:ext uri="{FF2B5EF4-FFF2-40B4-BE49-F238E27FC236}">
                  <a16:creationId xmlns:a16="http://schemas.microsoft.com/office/drawing/2014/main" id="{F54A29C8-7983-4548-BB80-1496692E8D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2009" y="-1333496"/>
              <a:ext cx="1178965" cy="1051858"/>
            </a:xfrm>
            <a:prstGeom prst="rect">
              <a:avLst/>
            </a:prstGeom>
          </p:spPr>
        </p:pic>
      </p:grpSp>
      <p:grpSp>
        <p:nvGrpSpPr>
          <p:cNvPr id="67" name="群組 66">
            <a:extLst>
              <a:ext uri="{FF2B5EF4-FFF2-40B4-BE49-F238E27FC236}">
                <a16:creationId xmlns:a16="http://schemas.microsoft.com/office/drawing/2014/main" id="{080C085D-1BF2-48DE-B5E4-722DF48CC4C4}"/>
              </a:ext>
            </a:extLst>
          </p:cNvPr>
          <p:cNvGrpSpPr/>
          <p:nvPr/>
        </p:nvGrpSpPr>
        <p:grpSpPr>
          <a:xfrm>
            <a:off x="9668785" y="3644726"/>
            <a:ext cx="1177934" cy="1051858"/>
            <a:chOff x="-1178449" y="-1311485"/>
            <a:chExt cx="1177934" cy="1051858"/>
          </a:xfrm>
        </p:grpSpPr>
        <p:sp>
          <p:nvSpPr>
            <p:cNvPr id="68" name="橢圓 67">
              <a:extLst>
                <a:ext uri="{FF2B5EF4-FFF2-40B4-BE49-F238E27FC236}">
                  <a16:creationId xmlns:a16="http://schemas.microsoft.com/office/drawing/2014/main" id="{AFA8BC9C-40C1-4249-80CB-E681C1B33B37}"/>
                </a:ext>
              </a:extLst>
            </p:cNvPr>
            <p:cNvSpPr/>
            <p:nvPr/>
          </p:nvSpPr>
          <p:spPr>
            <a:xfrm>
              <a:off x="-1032325" y="-1225931"/>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9" name="圖片 68">
              <a:extLst>
                <a:ext uri="{FF2B5EF4-FFF2-40B4-BE49-F238E27FC236}">
                  <a16:creationId xmlns:a16="http://schemas.microsoft.com/office/drawing/2014/main" id="{73D6F15D-9D51-4473-8DF1-6A2982E4F9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78449" y="-1311485"/>
              <a:ext cx="1177934" cy="1051858"/>
            </a:xfrm>
            <a:prstGeom prst="rect">
              <a:avLst/>
            </a:prstGeom>
          </p:spPr>
        </p:pic>
      </p:grpSp>
      <p:grpSp>
        <p:nvGrpSpPr>
          <p:cNvPr id="71" name="群組 70">
            <a:extLst>
              <a:ext uri="{FF2B5EF4-FFF2-40B4-BE49-F238E27FC236}">
                <a16:creationId xmlns:a16="http://schemas.microsoft.com/office/drawing/2014/main" id="{94E062D6-43E4-4051-AA73-12EAF5245D7F}"/>
              </a:ext>
            </a:extLst>
          </p:cNvPr>
          <p:cNvGrpSpPr/>
          <p:nvPr/>
        </p:nvGrpSpPr>
        <p:grpSpPr>
          <a:xfrm>
            <a:off x="7161500" y="3236623"/>
            <a:ext cx="1068400" cy="953213"/>
            <a:chOff x="-1141719" y="-177576"/>
            <a:chExt cx="1068400" cy="953213"/>
          </a:xfrm>
        </p:grpSpPr>
        <p:sp>
          <p:nvSpPr>
            <p:cNvPr id="75" name="橢圓 74">
              <a:extLst>
                <a:ext uri="{FF2B5EF4-FFF2-40B4-BE49-F238E27FC236}">
                  <a16:creationId xmlns:a16="http://schemas.microsoft.com/office/drawing/2014/main" id="{D53C3C5A-45B1-4CA6-8A3F-FB9FB372B931}"/>
                </a:ext>
              </a:extLst>
            </p:cNvPr>
            <p:cNvSpPr/>
            <p:nvPr/>
          </p:nvSpPr>
          <p:spPr>
            <a:xfrm>
              <a:off x="-1032325" y="-152063"/>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77" name="圖片 76">
              <a:extLst>
                <a:ext uri="{FF2B5EF4-FFF2-40B4-BE49-F238E27FC236}">
                  <a16:creationId xmlns:a16="http://schemas.microsoft.com/office/drawing/2014/main" id="{FE8BE683-AEBA-4EB4-A184-6D78E811F9E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41719" y="-177576"/>
              <a:ext cx="1068400" cy="953213"/>
            </a:xfrm>
            <a:prstGeom prst="rect">
              <a:avLst/>
            </a:prstGeom>
          </p:spPr>
        </p:pic>
      </p:grpSp>
      <p:grpSp>
        <p:nvGrpSpPr>
          <p:cNvPr id="80" name="群組 79">
            <a:extLst>
              <a:ext uri="{FF2B5EF4-FFF2-40B4-BE49-F238E27FC236}">
                <a16:creationId xmlns:a16="http://schemas.microsoft.com/office/drawing/2014/main" id="{67498AB6-B937-4E75-AA6F-3B232A69F79F}"/>
              </a:ext>
            </a:extLst>
          </p:cNvPr>
          <p:cNvGrpSpPr/>
          <p:nvPr/>
        </p:nvGrpSpPr>
        <p:grpSpPr>
          <a:xfrm>
            <a:off x="6177496" y="2433928"/>
            <a:ext cx="1242642" cy="1108670"/>
            <a:chOff x="-1237950" y="-289015"/>
            <a:chExt cx="1242642" cy="1108670"/>
          </a:xfrm>
        </p:grpSpPr>
        <p:sp>
          <p:nvSpPr>
            <p:cNvPr id="82" name="橢圓 81">
              <a:extLst>
                <a:ext uri="{FF2B5EF4-FFF2-40B4-BE49-F238E27FC236}">
                  <a16:creationId xmlns:a16="http://schemas.microsoft.com/office/drawing/2014/main" id="{E151F93E-E4E6-4A1E-BF6D-D25462C316F6}"/>
                </a:ext>
              </a:extLst>
            </p:cNvPr>
            <p:cNvSpPr/>
            <p:nvPr/>
          </p:nvSpPr>
          <p:spPr>
            <a:xfrm>
              <a:off x="-1032325" y="-152063"/>
              <a:ext cx="885686" cy="885686"/>
            </a:xfrm>
            <a:prstGeom prst="ellipse">
              <a:avLst/>
            </a:prstGeom>
            <a:solidFill>
              <a:schemeClr val="bg1">
                <a:lumMod val="95000"/>
              </a:schemeClr>
            </a:solidFill>
            <a:ln w="38100">
              <a:solidFill>
                <a:srgbClr val="FFC000"/>
              </a:solidFill>
            </a:ln>
            <a:effectLst>
              <a:glow rad="635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85" name="圖片 84">
              <a:extLst>
                <a:ext uri="{FF2B5EF4-FFF2-40B4-BE49-F238E27FC236}">
                  <a16:creationId xmlns:a16="http://schemas.microsoft.com/office/drawing/2014/main" id="{6C463C57-6471-4C1A-8231-4528A4E6D9BB}"/>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237950" y="-289015"/>
              <a:ext cx="1242642" cy="1108670"/>
            </a:xfrm>
            <a:prstGeom prst="rect">
              <a:avLst/>
            </a:prstGeom>
          </p:spPr>
        </p:pic>
      </p:grpSp>
      <p:sp>
        <p:nvSpPr>
          <p:cNvPr id="2" name="標題 1">
            <a:extLst>
              <a:ext uri="{FF2B5EF4-FFF2-40B4-BE49-F238E27FC236}">
                <a16:creationId xmlns:a16="http://schemas.microsoft.com/office/drawing/2014/main" id="{69704797-80D1-412D-AA78-6FF7D6100B5C}"/>
              </a:ext>
            </a:extLst>
          </p:cNvPr>
          <p:cNvSpPr>
            <a:spLocks noGrp="1"/>
          </p:cNvSpPr>
          <p:nvPr>
            <p:ph type="title"/>
          </p:nvPr>
        </p:nvSpPr>
        <p:spPr>
          <a:xfrm>
            <a:off x="356840" y="1"/>
            <a:ext cx="11828496" cy="1482521"/>
          </a:xfrm>
        </p:spPr>
        <p:txBody>
          <a:bodyPr>
            <a:noAutofit/>
          </a:bodyPr>
          <a:lstStyle/>
          <a:p>
            <a:pPr algn="l">
              <a:defRPr/>
            </a:pPr>
            <a:r>
              <a:rPr lang="en-US" altLang="zh-TW" sz="4000" b="1"/>
              <a:t>Guardian solution for</a:t>
            </a:r>
            <a:br>
              <a:rPr lang="en-US" altLang="zh-TW" sz="4000" b="1"/>
            </a:br>
            <a:r>
              <a:rPr lang="en-US" altLang="zh-TW" sz="4000" b="1"/>
              <a:t>SMB and workstation</a:t>
            </a:r>
            <a:endParaRPr lang="zh-TW" altLang="en-US" sz="4000" b="1"/>
          </a:p>
        </p:txBody>
      </p:sp>
      <p:sp>
        <p:nvSpPr>
          <p:cNvPr id="30" name="矩形: 圓角 29">
            <a:extLst>
              <a:ext uri="{FF2B5EF4-FFF2-40B4-BE49-F238E27FC236}">
                <a16:creationId xmlns:a16="http://schemas.microsoft.com/office/drawing/2014/main" id="{6B6E089D-BABB-4010-89A9-18BA9475061B}"/>
              </a:ext>
            </a:extLst>
          </p:cNvPr>
          <p:cNvSpPr/>
          <p:nvPr/>
        </p:nvSpPr>
        <p:spPr>
          <a:xfrm>
            <a:off x="356840" y="1866937"/>
            <a:ext cx="4741652" cy="4241456"/>
          </a:xfrm>
          <a:prstGeom prst="roundRect">
            <a:avLst>
              <a:gd name="adj" fmla="val 5016"/>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1" name="矩形 30">
            <a:extLst>
              <a:ext uri="{FF2B5EF4-FFF2-40B4-BE49-F238E27FC236}">
                <a16:creationId xmlns:a16="http://schemas.microsoft.com/office/drawing/2014/main" id="{A791985E-0D08-4D6B-8F80-221AE7BC8B9C}"/>
              </a:ext>
            </a:extLst>
          </p:cNvPr>
          <p:cNvSpPr/>
          <p:nvPr/>
        </p:nvSpPr>
        <p:spPr>
          <a:xfrm>
            <a:off x="2227399" y="1672977"/>
            <a:ext cx="1168876" cy="369332"/>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PoE</a:t>
            </a:r>
          </a:p>
        </p:txBody>
      </p:sp>
      <p:sp>
        <p:nvSpPr>
          <p:cNvPr id="32" name="矩形: 圓角 31">
            <a:extLst>
              <a:ext uri="{FF2B5EF4-FFF2-40B4-BE49-F238E27FC236}">
                <a16:creationId xmlns:a16="http://schemas.microsoft.com/office/drawing/2014/main" id="{B8232E7F-05FC-4236-A423-1C6EFD9EF697}"/>
              </a:ext>
            </a:extLst>
          </p:cNvPr>
          <p:cNvSpPr/>
          <p:nvPr/>
        </p:nvSpPr>
        <p:spPr>
          <a:xfrm>
            <a:off x="2781322" y="2182478"/>
            <a:ext cx="2171498" cy="1074420"/>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panose="020F0502020204030204"/>
              <a:ea typeface="新細明體" panose="02020500000000000000" pitchFamily="18" charset="-120"/>
            </a:endParaRPr>
          </a:p>
        </p:txBody>
      </p:sp>
      <p:sp>
        <p:nvSpPr>
          <p:cNvPr id="33" name="矩形: 圓角 32">
            <a:extLst>
              <a:ext uri="{FF2B5EF4-FFF2-40B4-BE49-F238E27FC236}">
                <a16:creationId xmlns:a16="http://schemas.microsoft.com/office/drawing/2014/main" id="{382EBF47-CBB5-4207-863C-0F6BFC32B83B}"/>
              </a:ext>
            </a:extLst>
          </p:cNvPr>
          <p:cNvSpPr/>
          <p:nvPr/>
        </p:nvSpPr>
        <p:spPr>
          <a:xfrm>
            <a:off x="493907" y="2182478"/>
            <a:ext cx="2171498" cy="1074420"/>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panose="020F0502020204030204"/>
              <a:ea typeface="新細明體" panose="02020500000000000000" pitchFamily="18" charset="-120"/>
            </a:endParaRPr>
          </a:p>
        </p:txBody>
      </p:sp>
      <p:sp>
        <p:nvSpPr>
          <p:cNvPr id="42" name="矩形: 圓角 41">
            <a:extLst>
              <a:ext uri="{FF2B5EF4-FFF2-40B4-BE49-F238E27FC236}">
                <a16:creationId xmlns:a16="http://schemas.microsoft.com/office/drawing/2014/main" id="{EE3E87DF-4353-49BD-A219-CC0134AAA5DA}"/>
              </a:ext>
            </a:extLst>
          </p:cNvPr>
          <p:cNvSpPr/>
          <p:nvPr/>
        </p:nvSpPr>
        <p:spPr>
          <a:xfrm>
            <a:off x="493906" y="3368337"/>
            <a:ext cx="4458913" cy="1074420"/>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panose="020F0502020204030204"/>
              <a:ea typeface="新細明體" panose="02020500000000000000" pitchFamily="18" charset="-120"/>
            </a:endParaRPr>
          </a:p>
        </p:txBody>
      </p:sp>
      <p:pic>
        <p:nvPicPr>
          <p:cNvPr id="20" name="圖片 19">
            <a:extLst>
              <a:ext uri="{FF2B5EF4-FFF2-40B4-BE49-F238E27FC236}">
                <a16:creationId xmlns:a16="http://schemas.microsoft.com/office/drawing/2014/main" id="{26D3C291-3DAD-4671-AF2C-B46D97057E0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91175" y="1885083"/>
            <a:ext cx="1351105" cy="1206495"/>
          </a:xfrm>
          <a:prstGeom prst="rect">
            <a:avLst/>
          </a:prstGeom>
        </p:spPr>
      </p:pic>
      <p:pic>
        <p:nvPicPr>
          <p:cNvPr id="57" name="圖片 56">
            <a:extLst>
              <a:ext uri="{FF2B5EF4-FFF2-40B4-BE49-F238E27FC236}">
                <a16:creationId xmlns:a16="http://schemas.microsoft.com/office/drawing/2014/main" id="{F5BC7C9F-CC00-409E-807A-50AB904C055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11316" y="3306810"/>
            <a:ext cx="1248069" cy="1114487"/>
          </a:xfrm>
          <a:prstGeom prst="rect">
            <a:avLst/>
          </a:prstGeom>
        </p:spPr>
      </p:pic>
      <p:pic>
        <p:nvPicPr>
          <p:cNvPr id="59" name="圖片 58" descr="一張含有 物件 的圖片&#10;&#10;自動產生的描述">
            <a:extLst>
              <a:ext uri="{FF2B5EF4-FFF2-40B4-BE49-F238E27FC236}">
                <a16:creationId xmlns:a16="http://schemas.microsoft.com/office/drawing/2014/main" id="{7652D2D9-40CB-4193-B126-7AFE5D6EF70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39068" y="2149977"/>
            <a:ext cx="1392510" cy="1242380"/>
          </a:xfrm>
          <a:prstGeom prst="rect">
            <a:avLst/>
          </a:prstGeom>
        </p:spPr>
      </p:pic>
      <p:pic>
        <p:nvPicPr>
          <p:cNvPr id="61" name="圖片 60">
            <a:extLst>
              <a:ext uri="{FF2B5EF4-FFF2-40B4-BE49-F238E27FC236}">
                <a16:creationId xmlns:a16="http://schemas.microsoft.com/office/drawing/2014/main" id="{8CDDC100-C76F-49F2-AF49-D1102671262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559460" y="3257288"/>
            <a:ext cx="966942" cy="862693"/>
          </a:xfrm>
          <a:prstGeom prst="rect">
            <a:avLst/>
          </a:prstGeom>
        </p:spPr>
      </p:pic>
      <p:sp>
        <p:nvSpPr>
          <p:cNvPr id="64" name="矩形: 圓角 63">
            <a:extLst>
              <a:ext uri="{FF2B5EF4-FFF2-40B4-BE49-F238E27FC236}">
                <a16:creationId xmlns:a16="http://schemas.microsoft.com/office/drawing/2014/main" id="{1003432B-FC3C-42F3-B885-AE8A03A82B58}"/>
              </a:ext>
            </a:extLst>
          </p:cNvPr>
          <p:cNvSpPr/>
          <p:nvPr/>
        </p:nvSpPr>
        <p:spPr>
          <a:xfrm>
            <a:off x="493906" y="4583733"/>
            <a:ext cx="5229068" cy="1398453"/>
          </a:xfrm>
          <a:prstGeom prst="roundRect">
            <a:avLst>
              <a:gd name="adj" fmla="val 13226"/>
            </a:avLst>
          </a:prstGeom>
          <a:solidFill>
            <a:srgbClr val="00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E632CB36-744F-49FB-B663-205B6D9BD4CA}"/>
              </a:ext>
            </a:extLst>
          </p:cNvPr>
          <p:cNvSpPr txBox="1"/>
          <p:nvPr/>
        </p:nvSpPr>
        <p:spPr>
          <a:xfrm>
            <a:off x="650255" y="4626006"/>
            <a:ext cx="3443012" cy="86177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Transparent Firewall via </a:t>
            </a:r>
            <a:r>
              <a:rPr kumimoji="0" lang="en-US" altLang="zh-TW" sz="1400" b="1" i="0" u="none" strike="noStrike" kern="1200" cap="none" spc="0" normalizeH="0" baseline="0" noProof="0" err="1">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pfSense</a:t>
            </a:r>
            <a:endPar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a:p>
            <a:pPr lvl="0">
              <a:defRPr/>
            </a:pPr>
            <a:r>
              <a:rPr lang="en-US" altLang="zh-TW" sz="1200">
                <a:solidFill>
                  <a:prstClr val="black"/>
                </a:solidFill>
                <a:latin typeface="Arial" panose="020B0604020202020204" pitchFamily="34" charset="0"/>
                <a:ea typeface="微軟正黑體" panose="020B0604030504040204" pitchFamily="34" charset="-120"/>
                <a:cs typeface="Arial" panose="020B0604020202020204" pitchFamily="34" charset="0"/>
              </a:rPr>
              <a:t>Protect internal network via </a:t>
            </a:r>
            <a:r>
              <a:rPr lang="en-US" sz="1200">
                <a:solidFill>
                  <a:prstClr val="black"/>
                </a:solidFill>
                <a:latin typeface="Arial" panose="020B0604020202020204" pitchFamily="34" charset="0"/>
                <a:ea typeface="微軟正黑體" panose="020B0604030504040204" pitchFamily="34" charset="-120"/>
                <a:cs typeface="Arial" panose="020B0604020202020204" pitchFamily="34" charset="0"/>
              </a:rPr>
              <a:t>transparent firewall without making any IP address changes on other devices.</a:t>
            </a:r>
            <a:endParaRPr lang="en-US" altLang="zh-TW" sz="1200">
              <a:solidFill>
                <a:prstClr val="black"/>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70" name="圖片 69">
            <a:extLst>
              <a:ext uri="{FF2B5EF4-FFF2-40B4-BE49-F238E27FC236}">
                <a16:creationId xmlns:a16="http://schemas.microsoft.com/office/drawing/2014/main" id="{A8408D32-C136-43FC-9EBF-F9FB462DB698}"/>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4446940" y="5382343"/>
            <a:ext cx="669986" cy="464323"/>
          </a:xfrm>
          <a:prstGeom prst="rect">
            <a:avLst/>
          </a:prstGeom>
        </p:spPr>
      </p:pic>
      <p:pic>
        <p:nvPicPr>
          <p:cNvPr id="40" name="圖片 39">
            <a:extLst>
              <a:ext uri="{FF2B5EF4-FFF2-40B4-BE49-F238E27FC236}">
                <a16:creationId xmlns:a16="http://schemas.microsoft.com/office/drawing/2014/main" id="{981E0767-37EE-41BB-94E3-534330B113BE}"/>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3985734" y="3644147"/>
            <a:ext cx="1068399" cy="953213"/>
          </a:xfrm>
          <a:prstGeom prst="rect">
            <a:avLst/>
          </a:prstGeom>
        </p:spPr>
      </p:pic>
      <p:sp>
        <p:nvSpPr>
          <p:cNvPr id="41" name="文字方塊 40">
            <a:extLst>
              <a:ext uri="{FF2B5EF4-FFF2-40B4-BE49-F238E27FC236}">
                <a16:creationId xmlns:a16="http://schemas.microsoft.com/office/drawing/2014/main" id="{71953442-DD97-4CC8-BB83-750CC5776B11}"/>
              </a:ext>
            </a:extLst>
          </p:cNvPr>
          <p:cNvSpPr txBox="1"/>
          <p:nvPr/>
        </p:nvSpPr>
        <p:spPr>
          <a:xfrm>
            <a:off x="552734" y="2207677"/>
            <a:ext cx="1841636" cy="1077218"/>
          </a:xfrm>
          <a:prstGeom prst="rect">
            <a:avLst/>
          </a:prstGeom>
          <a:noFill/>
          <a:ln>
            <a:noFill/>
          </a:ln>
        </p:spPr>
        <p:txBody>
          <a:bodyPr wrap="square" rtlCol="0">
            <a:spAutoFit/>
          </a:bodyPr>
          <a:lstStyle/>
          <a:p>
            <a:pPr lvl="0">
              <a:defRPr/>
            </a:pPr>
            <a:r>
              <a:rPr lang="en-US" altLang="zh-TW" sz="1400" b="1">
                <a:solidFill>
                  <a:prstClr val="black"/>
                </a:solidFill>
                <a:latin typeface="Arial" panose="020B0604020202020204" pitchFamily="34" charset="0"/>
                <a:ea typeface="新細明體" panose="02020500000000000000" pitchFamily="18" charset="-120"/>
                <a:cs typeface="Arial" panose="020B0604020202020204" pitchFamily="34" charset="0"/>
              </a:rPr>
              <a:t>4K PTZ </a:t>
            </a: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Surveillance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Powering multiple cameras and integrating QVR Pro solution</a:t>
            </a:r>
            <a:endParaRPr kumimoji="0" lang="en-US" altLang="zh-TW"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 name="文字方塊 43">
            <a:extLst>
              <a:ext uri="{FF2B5EF4-FFF2-40B4-BE49-F238E27FC236}">
                <a16:creationId xmlns:a16="http://schemas.microsoft.com/office/drawing/2014/main" id="{71F26ED1-6087-406D-A4F0-7CBE8FA1AFBC}"/>
              </a:ext>
            </a:extLst>
          </p:cNvPr>
          <p:cNvSpPr txBox="1"/>
          <p:nvPr/>
        </p:nvSpPr>
        <p:spPr>
          <a:xfrm>
            <a:off x="2807421" y="2221424"/>
            <a:ext cx="1670532" cy="1046440"/>
          </a:xfrm>
          <a:prstGeom prst="rect">
            <a:avLst/>
          </a:prstGeom>
          <a:noFill/>
          <a:ln>
            <a:noFill/>
          </a:ln>
        </p:spPr>
        <p:txBody>
          <a:bodyPr wrap="square" rtlCol="0">
            <a:spAutoFit/>
          </a:bodyPr>
          <a:lstStyle/>
          <a:p>
            <a:pPr lvl="0">
              <a:defRPr/>
            </a:pPr>
            <a:r>
              <a:rPr lang="en-US" altLang="zh-TW" sz="1400" b="1">
                <a:solidFill>
                  <a:prstClr val="black"/>
                </a:solidFill>
                <a:latin typeface="Arial" panose="020B0604020202020204" pitchFamily="34" charset="0"/>
                <a:ea typeface="新細明體" panose="02020500000000000000" pitchFamily="18" charset="-120"/>
                <a:cs typeface="Arial" panose="020B0604020202020204" pitchFamily="34" charset="0"/>
              </a:rPr>
              <a:t>Wi-Fi 5/6 PoE AP</a:t>
            </a:r>
          </a:p>
          <a:p>
            <a:pPr lvl="0">
              <a:defRPr/>
            </a:pPr>
            <a:r>
              <a:rPr lang="en-US" altLang="zh-TW" sz="1200">
                <a:solidFill>
                  <a:prstClr val="black"/>
                </a:solidFill>
                <a:latin typeface="Arial" panose="020B0604020202020204" pitchFamily="34" charset="0"/>
                <a:ea typeface="微軟正黑體" panose="020B0604030504040204" pitchFamily="34" charset="-120"/>
                <a:cs typeface="Arial" panose="020B0604020202020204" pitchFamily="34" charset="0"/>
              </a:rPr>
              <a:t>PoE powered and supports installation of AP Controller software</a:t>
            </a:r>
          </a:p>
        </p:txBody>
      </p:sp>
      <p:sp>
        <p:nvSpPr>
          <p:cNvPr id="45" name="文字方塊 44">
            <a:extLst>
              <a:ext uri="{FF2B5EF4-FFF2-40B4-BE49-F238E27FC236}">
                <a16:creationId xmlns:a16="http://schemas.microsoft.com/office/drawing/2014/main" id="{72B673E0-4ACA-442E-BDA9-D072F1059912}"/>
              </a:ext>
            </a:extLst>
          </p:cNvPr>
          <p:cNvSpPr txBox="1"/>
          <p:nvPr/>
        </p:nvSpPr>
        <p:spPr>
          <a:xfrm>
            <a:off x="569050" y="3397070"/>
            <a:ext cx="2453100"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a:solidFill>
                  <a:prstClr val="black"/>
                </a:solidFill>
                <a:latin typeface="Arial" panose="020B0604020202020204" pitchFamily="34" charset="0"/>
                <a:ea typeface="新細明體" panose="02020500000000000000" pitchFamily="18" charset="-120"/>
                <a:cs typeface="Arial" panose="020B0604020202020204" pitchFamily="34" charset="0"/>
              </a:rPr>
              <a:t>2.5/5/10GbE Network </a:t>
            </a:r>
            <a:r>
              <a:rPr kumimoji="0" lang="en-US" altLang="zh-TW"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device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Provide Network management and Internet access requirements for devices</a:t>
            </a:r>
          </a:p>
        </p:txBody>
      </p:sp>
      <p:sp>
        <p:nvSpPr>
          <p:cNvPr id="43" name="矩形: 圓角 42">
            <a:extLst>
              <a:ext uri="{FF2B5EF4-FFF2-40B4-BE49-F238E27FC236}">
                <a16:creationId xmlns:a16="http://schemas.microsoft.com/office/drawing/2014/main" id="{A7E4F8A2-F999-4588-A503-0FFE15E7B2FD}"/>
              </a:ext>
            </a:extLst>
          </p:cNvPr>
          <p:cNvSpPr/>
          <p:nvPr/>
        </p:nvSpPr>
        <p:spPr>
          <a:xfrm>
            <a:off x="5889151" y="4583733"/>
            <a:ext cx="2377694" cy="1398454"/>
          </a:xfrm>
          <a:prstGeom prst="roundRect">
            <a:avLst>
              <a:gd name="adj" fmla="val 13769"/>
            </a:avLst>
          </a:prstGeom>
          <a:solidFill>
            <a:srgbClr val="00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7" name="文字方塊 46">
            <a:extLst>
              <a:ext uri="{FF2B5EF4-FFF2-40B4-BE49-F238E27FC236}">
                <a16:creationId xmlns:a16="http://schemas.microsoft.com/office/drawing/2014/main" id="{58A786A3-09C3-43DC-8BB0-A12D1D3B9124}"/>
              </a:ext>
            </a:extLst>
          </p:cNvPr>
          <p:cNvSpPr txBox="1"/>
          <p:nvPr/>
        </p:nvSpPr>
        <p:spPr>
          <a:xfrm>
            <a:off x="5942040" y="5360881"/>
            <a:ext cx="2264645" cy="492443"/>
          </a:xfrm>
          <a:prstGeom prst="rect">
            <a:avLst/>
          </a:prstGeom>
          <a:noFill/>
        </p:spPr>
        <p:txBody>
          <a:bodyPr wrap="square" rtlCol="0">
            <a:spAutoFit/>
          </a:bodyPr>
          <a:lstStyle/>
          <a:p>
            <a:pPr lvl="0">
              <a:defRPr/>
            </a:pPr>
            <a:r>
              <a:rPr lang="en-US" altLang="zh-TW" sz="1400" b="1">
                <a:solidFill>
                  <a:prstClr val="black"/>
                </a:solidFill>
                <a:latin typeface="Arial" panose="020B0604020202020204" pitchFamily="34" charset="0"/>
                <a:cs typeface="Arial" panose="020B0604020202020204" pitchFamily="34" charset="0"/>
              </a:rPr>
              <a:t>Multi-WAN via </a:t>
            </a:r>
            <a:r>
              <a:rPr lang="en-US" altLang="zh-TW" sz="1400" b="1" err="1">
                <a:solidFill>
                  <a:prstClr val="black"/>
                </a:solidFill>
                <a:latin typeface="Arial" panose="020B0604020202020204" pitchFamily="34" charset="0"/>
                <a:cs typeface="Arial" panose="020B0604020202020204" pitchFamily="34" charset="0"/>
              </a:rPr>
              <a:t>RouterOS</a:t>
            </a:r>
            <a:endParaRPr lang="en-US" altLang="zh-TW" sz="1400" b="1">
              <a:solidFill>
                <a:prstClr val="black"/>
              </a:solidFill>
              <a:latin typeface="Arial" panose="020B0604020202020204" pitchFamily="34" charset="0"/>
              <a:ea typeface="新細明體" panose="02020500000000000000" pitchFamily="18" charset="-120"/>
              <a:cs typeface="Arial" panose="020B0604020202020204" pitchFamily="34" charset="0"/>
            </a:endParaRPr>
          </a:p>
          <a:p>
            <a:pPr lvl="0">
              <a:defRPr/>
            </a:pPr>
            <a:r>
              <a:rPr lang="en-US" altLang="zh-TW" sz="1200">
                <a:solidFill>
                  <a:prstClr val="black"/>
                </a:solidFill>
                <a:latin typeface="Arial" panose="020B0604020202020204" pitchFamily="34" charset="0"/>
                <a:ea typeface="微軟正黑體" panose="020B0604030504040204" pitchFamily="34" charset="-120"/>
                <a:cs typeface="Arial" panose="020B0604020202020204" pitchFamily="34" charset="0"/>
              </a:rPr>
              <a:t> Load Balancing or Failover</a:t>
            </a:r>
            <a:endParaRPr kumimoji="0" lang="zh-TW" altLang="en-US"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nvGrpSpPr>
          <p:cNvPr id="48" name="群組 47">
            <a:extLst>
              <a:ext uri="{FF2B5EF4-FFF2-40B4-BE49-F238E27FC236}">
                <a16:creationId xmlns:a16="http://schemas.microsoft.com/office/drawing/2014/main" id="{4CB0040A-CD87-4E9D-A893-2CE93D512E5A}"/>
              </a:ext>
            </a:extLst>
          </p:cNvPr>
          <p:cNvGrpSpPr/>
          <p:nvPr/>
        </p:nvGrpSpPr>
        <p:grpSpPr>
          <a:xfrm>
            <a:off x="399397" y="6015647"/>
            <a:ext cx="1799468" cy="544361"/>
            <a:chOff x="9335069" y="6146529"/>
            <a:chExt cx="1799468" cy="544361"/>
          </a:xfrm>
        </p:grpSpPr>
        <p:sp>
          <p:nvSpPr>
            <p:cNvPr id="49" name="矩形: 圓角 48">
              <a:extLst>
                <a:ext uri="{FF2B5EF4-FFF2-40B4-BE49-F238E27FC236}">
                  <a16:creationId xmlns:a16="http://schemas.microsoft.com/office/drawing/2014/main" id="{5C5538EE-3EE1-40A0-8898-EA54694CF68B}"/>
                </a:ext>
              </a:extLst>
            </p:cNvPr>
            <p:cNvSpPr/>
            <p:nvPr/>
          </p:nvSpPr>
          <p:spPr>
            <a:xfrm>
              <a:off x="9499099" y="6146529"/>
              <a:ext cx="1635438" cy="544361"/>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en-US" altLang="zh-TW" sz="1400">
                  <a:solidFill>
                    <a:schemeClr val="bg1"/>
                  </a:solidFill>
                  <a:latin typeface="Arial" panose="020B0604020202020204" pitchFamily="34" charset="0"/>
                  <a:cs typeface="Arial" panose="020B0604020202020204" pitchFamily="34" charset="0"/>
                </a:rPr>
                <a:t>Improved</a:t>
              </a:r>
              <a:r>
                <a:rPr lang="zh-TW" altLang="en-US" sz="1400">
                  <a:solidFill>
                    <a:schemeClr val="bg1"/>
                  </a:solidFill>
                  <a:latin typeface="Arial" panose="020B0604020202020204" pitchFamily="34" charset="0"/>
                  <a:cs typeface="Arial" panose="020B0604020202020204" pitchFamily="34" charset="0"/>
                </a:rPr>
                <a:t> </a:t>
              </a:r>
              <a:r>
                <a:rPr lang="en-US" altLang="zh-TW" sz="1400">
                  <a:solidFill>
                    <a:schemeClr val="bg1"/>
                  </a:solidFill>
                  <a:latin typeface="Arial" panose="020B0604020202020204" pitchFamily="34" charset="0"/>
                  <a:cs typeface="Arial" panose="020B0604020202020204" pitchFamily="34" charset="0"/>
                </a:rPr>
                <a:t>features</a:t>
              </a:r>
            </a:p>
          </p:txBody>
        </p:sp>
        <p:sp>
          <p:nvSpPr>
            <p:cNvPr id="50" name="矩形 49">
              <a:extLst>
                <a:ext uri="{FF2B5EF4-FFF2-40B4-BE49-F238E27FC236}">
                  <a16:creationId xmlns:a16="http://schemas.microsoft.com/office/drawing/2014/main" id="{334B4647-B72C-40F2-880D-363B28892097}"/>
                </a:ext>
              </a:extLst>
            </p:cNvPr>
            <p:cNvSpPr/>
            <p:nvPr/>
          </p:nvSpPr>
          <p:spPr>
            <a:xfrm>
              <a:off x="9335069" y="6350890"/>
              <a:ext cx="135638" cy="135638"/>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52" name="圖片 51" descr="一張含有 電腦 的圖片&#10;&#10;自動產生的描述">
            <a:extLst>
              <a:ext uri="{FF2B5EF4-FFF2-40B4-BE49-F238E27FC236}">
                <a16:creationId xmlns:a16="http://schemas.microsoft.com/office/drawing/2014/main" id="{3F8B47D5-04F2-49CA-9B3D-B3C30D89EFBD}"/>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451069" y="5360882"/>
            <a:ext cx="2396918" cy="1053951"/>
          </a:xfrm>
          <a:prstGeom prst="rect">
            <a:avLst/>
          </a:prstGeom>
          <a:effectLst>
            <a:outerShdw blurRad="50800" dist="38100" dir="5400000" algn="t" rotWithShape="0">
              <a:prstClr val="black">
                <a:alpha val="40000"/>
              </a:prstClr>
            </a:outerShdw>
          </a:effectLst>
        </p:spPr>
      </p:pic>
      <p:sp>
        <p:nvSpPr>
          <p:cNvPr id="46" name="矩形: 圓角 45">
            <a:extLst>
              <a:ext uri="{FF2B5EF4-FFF2-40B4-BE49-F238E27FC236}">
                <a16:creationId xmlns:a16="http://schemas.microsoft.com/office/drawing/2014/main" id="{E78D6B9D-AB01-45A4-8D90-4B2038CD1AA3}"/>
              </a:ext>
            </a:extLst>
          </p:cNvPr>
          <p:cNvSpPr/>
          <p:nvPr/>
        </p:nvSpPr>
        <p:spPr>
          <a:xfrm>
            <a:off x="4041129" y="4706805"/>
            <a:ext cx="1467915" cy="5826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3" name="Picture 6" descr="Image result for Pfsense icon">
            <a:extLst>
              <a:ext uri="{FF2B5EF4-FFF2-40B4-BE49-F238E27FC236}">
                <a16:creationId xmlns:a16="http://schemas.microsoft.com/office/drawing/2014/main" id="{56821CFE-8BF3-4175-B0A8-5CD9ED50A4E9}"/>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4164899" y="4828768"/>
            <a:ext cx="1264861" cy="343014"/>
          </a:xfrm>
          <a:prstGeom prst="rect">
            <a:avLst/>
          </a:prstGeom>
          <a:noFill/>
          <a:extLst>
            <a:ext uri="{909E8E84-426E-40DD-AFC4-6F175D3DCCD1}">
              <a14:hiddenFill xmlns:a14="http://schemas.microsoft.com/office/drawing/2010/main">
                <a:solidFill>
                  <a:srgbClr val="FFFFFF"/>
                </a:solidFill>
              </a14:hiddenFill>
            </a:ext>
          </a:extLst>
        </p:spPr>
      </p:pic>
      <p:pic>
        <p:nvPicPr>
          <p:cNvPr id="55" name="圖片 54">
            <a:extLst>
              <a:ext uri="{FF2B5EF4-FFF2-40B4-BE49-F238E27FC236}">
                <a16:creationId xmlns:a16="http://schemas.microsoft.com/office/drawing/2014/main" id="{37279E7D-E7FF-4AA8-ACD9-86FF64BC2CB0}"/>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6499724" y="4715701"/>
            <a:ext cx="1113537" cy="562065"/>
          </a:xfrm>
          <a:prstGeom prst="roundRect">
            <a:avLst>
              <a:gd name="adj" fmla="val 15623"/>
            </a:avLst>
          </a:prstGeom>
          <a:solidFill>
            <a:srgbClr val="FFFFFF">
              <a:shade val="85000"/>
            </a:srgbClr>
          </a:solidFill>
          <a:ln>
            <a:noFill/>
          </a:ln>
          <a:effectLst/>
        </p:spPr>
      </p:pic>
    </p:spTree>
    <p:extLst>
      <p:ext uri="{BB962C8B-B14F-4D97-AF65-F5344CB8AC3E}">
        <p14:creationId xmlns:p14="http://schemas.microsoft.com/office/powerpoint/2010/main" val="1571786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a:extLst>
              <a:ext uri="{FF2B5EF4-FFF2-40B4-BE49-F238E27FC236}">
                <a16:creationId xmlns:a16="http://schemas.microsoft.com/office/drawing/2014/main" id="{48ED9E26-BD2E-4DAB-BE8C-B1D4D2CC55DC}"/>
              </a:ext>
            </a:extLst>
          </p:cNvPr>
          <p:cNvSpPr/>
          <p:nvPr/>
        </p:nvSpPr>
        <p:spPr>
          <a:xfrm>
            <a:off x="6659" y="1299619"/>
            <a:ext cx="9864265" cy="933169"/>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56" name="圖片 55" descr="一張含有 電腦 的圖片&#10;&#10;自動產生的描述">
            <a:extLst>
              <a:ext uri="{FF2B5EF4-FFF2-40B4-BE49-F238E27FC236}">
                <a16:creationId xmlns:a16="http://schemas.microsoft.com/office/drawing/2014/main" id="{E1D9E7ED-74BD-4FFC-8040-CBCE186E73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0781" y="-414016"/>
            <a:ext cx="10196818" cy="4017100"/>
          </a:xfrm>
          <a:prstGeom prst="rect">
            <a:avLst/>
          </a:prstGeom>
          <a:effectLst>
            <a:outerShdw blurRad="50800" dist="38100" dir="5400000" algn="t" rotWithShape="0">
              <a:prstClr val="black">
                <a:alpha val="40000"/>
              </a:prstClr>
            </a:outerShdw>
          </a:effectLst>
        </p:spPr>
      </p:pic>
      <p:sp>
        <p:nvSpPr>
          <p:cNvPr id="2" name="標題 1">
            <a:extLst>
              <a:ext uri="{FF2B5EF4-FFF2-40B4-BE49-F238E27FC236}">
                <a16:creationId xmlns:a16="http://schemas.microsoft.com/office/drawing/2014/main" id="{7DC78C41-18A5-4C95-B7EB-657266A2C6DE}"/>
              </a:ext>
            </a:extLst>
          </p:cNvPr>
          <p:cNvSpPr>
            <a:spLocks noGrp="1"/>
          </p:cNvSpPr>
          <p:nvPr>
            <p:ph type="title"/>
          </p:nvPr>
        </p:nvSpPr>
        <p:spPr>
          <a:xfrm>
            <a:off x="6659" y="1"/>
            <a:ext cx="12178681" cy="1299618"/>
          </a:xfrm>
        </p:spPr>
        <p:txBody>
          <a:bodyPr/>
          <a:lstStyle/>
          <a:p>
            <a:r>
              <a:rPr lang="en-US" altLang="zh-TW" sz="4000" b="1"/>
              <a:t>Flexible networking topology for deployment</a:t>
            </a:r>
            <a:endParaRPr lang="zh-TW" altLang="en-US" sz="4000" b="1"/>
          </a:p>
        </p:txBody>
      </p:sp>
      <p:sp>
        <p:nvSpPr>
          <p:cNvPr id="59" name="矩形 58">
            <a:extLst>
              <a:ext uri="{FF2B5EF4-FFF2-40B4-BE49-F238E27FC236}">
                <a16:creationId xmlns:a16="http://schemas.microsoft.com/office/drawing/2014/main" id="{CA7A0186-10D9-4CE4-8C79-FA01167E9235}"/>
              </a:ext>
            </a:extLst>
          </p:cNvPr>
          <p:cNvSpPr/>
          <p:nvPr/>
        </p:nvSpPr>
        <p:spPr>
          <a:xfrm>
            <a:off x="244136" y="1492473"/>
            <a:ext cx="2426626"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000" b="1">
                <a:solidFill>
                  <a:schemeClr val="tx1"/>
                </a:solidFill>
              </a:rPr>
              <a:t>Virtual Machine</a:t>
            </a:r>
          </a:p>
        </p:txBody>
      </p:sp>
      <p:grpSp>
        <p:nvGrpSpPr>
          <p:cNvPr id="60" name="群組 59">
            <a:extLst>
              <a:ext uri="{FF2B5EF4-FFF2-40B4-BE49-F238E27FC236}">
                <a16:creationId xmlns:a16="http://schemas.microsoft.com/office/drawing/2014/main" id="{432D0E5A-896C-40CF-884E-DACE7AF469FC}"/>
              </a:ext>
            </a:extLst>
          </p:cNvPr>
          <p:cNvGrpSpPr/>
          <p:nvPr/>
        </p:nvGrpSpPr>
        <p:grpSpPr>
          <a:xfrm>
            <a:off x="126115" y="4521541"/>
            <a:ext cx="2154601" cy="2336458"/>
            <a:chOff x="151496" y="1521157"/>
            <a:chExt cx="2154601" cy="2504933"/>
          </a:xfrm>
        </p:grpSpPr>
        <p:sp>
          <p:nvSpPr>
            <p:cNvPr id="61" name="矩形: 剪去單一角落 60">
              <a:extLst>
                <a:ext uri="{FF2B5EF4-FFF2-40B4-BE49-F238E27FC236}">
                  <a16:creationId xmlns:a16="http://schemas.microsoft.com/office/drawing/2014/main" id="{B7E25F04-1D80-4374-B332-D91CB11F8E13}"/>
                </a:ext>
              </a:extLst>
            </p:cNvPr>
            <p:cNvSpPr/>
            <p:nvPr/>
          </p:nvSpPr>
          <p:spPr>
            <a:xfrm flipH="1">
              <a:off x="151496" y="1521157"/>
              <a:ext cx="2154601" cy="2504933"/>
            </a:xfrm>
            <a:prstGeom prst="snip1Rect">
              <a:avLst>
                <a:gd name="adj" fmla="val 14662"/>
              </a:avLst>
            </a:prstGeom>
            <a:gradFill>
              <a:gsLst>
                <a:gs pos="50000">
                  <a:schemeClr val="tx1"/>
                </a:gs>
                <a:gs pos="100000">
                  <a:schemeClr val="tx1">
                    <a:alpha val="0"/>
                  </a:schemeClr>
                </a:gs>
              </a:gsLst>
              <a:lin ang="5400000" scaled="1"/>
            </a:gradFill>
            <a:ln w="28575">
              <a:gradFill>
                <a:gsLst>
                  <a:gs pos="0">
                    <a:srgbClr val="CC66FF"/>
                  </a:gs>
                  <a:gs pos="100000">
                    <a:srgbClr val="CC66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剪去對角角落 121">
              <a:extLst>
                <a:ext uri="{FF2B5EF4-FFF2-40B4-BE49-F238E27FC236}">
                  <a16:creationId xmlns:a16="http://schemas.microsoft.com/office/drawing/2014/main" id="{FF39D2AB-1521-4321-A156-CC761B385BB5}"/>
                </a:ext>
              </a:extLst>
            </p:cNvPr>
            <p:cNvSpPr/>
            <p:nvPr/>
          </p:nvSpPr>
          <p:spPr>
            <a:xfrm>
              <a:off x="504297" y="1657563"/>
              <a:ext cx="1686168" cy="116646"/>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6" name="矩形 65">
            <a:extLst>
              <a:ext uri="{FF2B5EF4-FFF2-40B4-BE49-F238E27FC236}">
                <a16:creationId xmlns:a16="http://schemas.microsoft.com/office/drawing/2014/main" id="{C2CAD131-64A9-410C-B2F1-64C979572BF7}"/>
              </a:ext>
            </a:extLst>
          </p:cNvPr>
          <p:cNvSpPr/>
          <p:nvPr/>
        </p:nvSpPr>
        <p:spPr>
          <a:xfrm>
            <a:off x="126115" y="4743480"/>
            <a:ext cx="2135683"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rgbClr val="CC66FF"/>
                </a:solidFill>
              </a:rPr>
              <a:t>2 x PCIe Gen 3</a:t>
            </a:r>
            <a:endParaRPr lang="en-US" altLang="zh-TW" sz="1600">
              <a:solidFill>
                <a:srgbClr val="CC66FF"/>
              </a:solidFill>
            </a:endParaRPr>
          </a:p>
        </p:txBody>
      </p:sp>
      <p:cxnSp>
        <p:nvCxnSpPr>
          <p:cNvPr id="74" name="接點: 肘形 73">
            <a:extLst>
              <a:ext uri="{FF2B5EF4-FFF2-40B4-BE49-F238E27FC236}">
                <a16:creationId xmlns:a16="http://schemas.microsoft.com/office/drawing/2014/main" id="{4F1DA140-500B-4D07-ADDB-5B7E3BAEA26C}"/>
              </a:ext>
            </a:extLst>
          </p:cNvPr>
          <p:cNvCxnSpPr>
            <a:cxnSpLocks/>
            <a:stCxn id="6" idx="2"/>
            <a:endCxn id="61" idx="3"/>
          </p:cNvCxnSpPr>
          <p:nvPr/>
        </p:nvCxnSpPr>
        <p:spPr>
          <a:xfrm rot="5400000">
            <a:off x="863016" y="2837831"/>
            <a:ext cx="2024109" cy="1343310"/>
          </a:xfrm>
          <a:prstGeom prst="bentConnector3">
            <a:avLst>
              <a:gd name="adj1" fmla="val 74094"/>
            </a:avLst>
          </a:prstGeom>
          <a:ln w="38100">
            <a:solidFill>
              <a:srgbClr val="CC66FF"/>
            </a:solidFill>
          </a:ln>
        </p:spPr>
        <p:style>
          <a:lnRef idx="1">
            <a:schemeClr val="accent1"/>
          </a:lnRef>
          <a:fillRef idx="0">
            <a:schemeClr val="accent1"/>
          </a:fillRef>
          <a:effectRef idx="0">
            <a:schemeClr val="accent1"/>
          </a:effectRef>
          <a:fontRef idx="minor">
            <a:schemeClr val="tx1"/>
          </a:fontRef>
        </p:style>
      </p:cxnSp>
      <p:grpSp>
        <p:nvGrpSpPr>
          <p:cNvPr id="102" name="群組 101">
            <a:extLst>
              <a:ext uri="{FF2B5EF4-FFF2-40B4-BE49-F238E27FC236}">
                <a16:creationId xmlns:a16="http://schemas.microsoft.com/office/drawing/2014/main" id="{038A6899-57CA-433E-A79E-4F7DA8DA2B77}"/>
              </a:ext>
            </a:extLst>
          </p:cNvPr>
          <p:cNvGrpSpPr/>
          <p:nvPr/>
        </p:nvGrpSpPr>
        <p:grpSpPr>
          <a:xfrm>
            <a:off x="2445751" y="4521541"/>
            <a:ext cx="2909012" cy="2336458"/>
            <a:chOff x="151496" y="1521157"/>
            <a:chExt cx="2909012" cy="2504933"/>
          </a:xfrm>
        </p:grpSpPr>
        <p:sp>
          <p:nvSpPr>
            <p:cNvPr id="103" name="矩形: 剪去單一角落 102">
              <a:extLst>
                <a:ext uri="{FF2B5EF4-FFF2-40B4-BE49-F238E27FC236}">
                  <a16:creationId xmlns:a16="http://schemas.microsoft.com/office/drawing/2014/main" id="{7015E773-7838-4642-BB81-64F0CC91FDB6}"/>
                </a:ext>
              </a:extLst>
            </p:cNvPr>
            <p:cNvSpPr/>
            <p:nvPr/>
          </p:nvSpPr>
          <p:spPr>
            <a:xfrm flipH="1">
              <a:off x="151496" y="1521157"/>
              <a:ext cx="2909012" cy="2504933"/>
            </a:xfrm>
            <a:prstGeom prst="snip1Rect">
              <a:avLst>
                <a:gd name="adj" fmla="val 14662"/>
              </a:avLst>
            </a:prstGeom>
            <a:gradFill>
              <a:gsLst>
                <a:gs pos="50000">
                  <a:schemeClr val="tx1"/>
                </a:gs>
                <a:gs pos="100000">
                  <a:schemeClr val="tx1">
                    <a:alpha val="0"/>
                  </a:schemeClr>
                </a:gs>
              </a:gsLst>
              <a:lin ang="5400000" scaled="1"/>
            </a:gradFill>
            <a:ln w="28575">
              <a:gradFill>
                <a:gsLst>
                  <a:gs pos="0">
                    <a:srgbClr val="FFC000"/>
                  </a:gs>
                  <a:gs pos="100000">
                    <a:srgbClr val="FFC00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 name="矩形: 剪去對角角落 121">
              <a:extLst>
                <a:ext uri="{FF2B5EF4-FFF2-40B4-BE49-F238E27FC236}">
                  <a16:creationId xmlns:a16="http://schemas.microsoft.com/office/drawing/2014/main" id="{7A053477-4BE5-4F05-A47C-36D470364F41}"/>
                </a:ext>
              </a:extLst>
            </p:cNvPr>
            <p:cNvSpPr/>
            <p:nvPr/>
          </p:nvSpPr>
          <p:spPr>
            <a:xfrm>
              <a:off x="504296" y="1657563"/>
              <a:ext cx="2422273" cy="116646"/>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6" name="矩形 105">
            <a:extLst>
              <a:ext uri="{FF2B5EF4-FFF2-40B4-BE49-F238E27FC236}">
                <a16:creationId xmlns:a16="http://schemas.microsoft.com/office/drawing/2014/main" id="{9D0A32CB-B8BB-40CC-B792-4DE37D562269}"/>
              </a:ext>
            </a:extLst>
          </p:cNvPr>
          <p:cNvSpPr/>
          <p:nvPr/>
        </p:nvSpPr>
        <p:spPr>
          <a:xfrm>
            <a:off x="6096000" y="2729094"/>
            <a:ext cx="1285071" cy="747326"/>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7" name="矩形 116">
            <a:extLst>
              <a:ext uri="{FF2B5EF4-FFF2-40B4-BE49-F238E27FC236}">
                <a16:creationId xmlns:a16="http://schemas.microsoft.com/office/drawing/2014/main" id="{B09B67A0-6B26-4E5A-AC1A-6DA9ED982A20}"/>
              </a:ext>
            </a:extLst>
          </p:cNvPr>
          <p:cNvSpPr/>
          <p:nvPr/>
        </p:nvSpPr>
        <p:spPr>
          <a:xfrm>
            <a:off x="7443166" y="2729094"/>
            <a:ext cx="1347166" cy="747326"/>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8" name="矩形: 圓角 127">
            <a:extLst>
              <a:ext uri="{FF2B5EF4-FFF2-40B4-BE49-F238E27FC236}">
                <a16:creationId xmlns:a16="http://schemas.microsoft.com/office/drawing/2014/main" id="{C3605046-07F5-46D1-B97B-B623E5DC9A2E}"/>
              </a:ext>
            </a:extLst>
          </p:cNvPr>
          <p:cNvSpPr/>
          <p:nvPr/>
        </p:nvSpPr>
        <p:spPr>
          <a:xfrm>
            <a:off x="7731308" y="1440532"/>
            <a:ext cx="816638" cy="590241"/>
          </a:xfrm>
          <a:prstGeom prst="roundRect">
            <a:avLst/>
          </a:prstGeom>
          <a:gradFill>
            <a:gsLst>
              <a:gs pos="0">
                <a:srgbClr val="00B0F0"/>
              </a:gs>
              <a:gs pos="100000">
                <a:srgbClr val="002060"/>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b="1">
                <a:solidFill>
                  <a:schemeClr val="bg1"/>
                </a:solidFill>
              </a:rPr>
              <a:t>VLAN</a:t>
            </a:r>
          </a:p>
        </p:txBody>
      </p:sp>
      <p:sp>
        <p:nvSpPr>
          <p:cNvPr id="130" name="矩形: 圓角 129">
            <a:extLst>
              <a:ext uri="{FF2B5EF4-FFF2-40B4-BE49-F238E27FC236}">
                <a16:creationId xmlns:a16="http://schemas.microsoft.com/office/drawing/2014/main" id="{1BE19293-68C4-47DB-87B2-C537D3677BB4}"/>
              </a:ext>
            </a:extLst>
          </p:cNvPr>
          <p:cNvSpPr/>
          <p:nvPr/>
        </p:nvSpPr>
        <p:spPr>
          <a:xfrm>
            <a:off x="250714" y="5232870"/>
            <a:ext cx="1927458" cy="564389"/>
          </a:xfrm>
          <a:prstGeom prst="roundRect">
            <a:avLst>
              <a:gd name="adj" fmla="val 50000"/>
            </a:avLst>
          </a:prstGeom>
          <a:solidFill>
            <a:srgbClr val="CC66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16-bay TL-D1600S</a:t>
            </a:r>
          </a:p>
        </p:txBody>
      </p:sp>
      <p:sp>
        <p:nvSpPr>
          <p:cNvPr id="132" name="矩形: 圓角 131">
            <a:extLst>
              <a:ext uri="{FF2B5EF4-FFF2-40B4-BE49-F238E27FC236}">
                <a16:creationId xmlns:a16="http://schemas.microsoft.com/office/drawing/2014/main" id="{8A141743-8BE6-4D2C-8DFB-AFB7A464D5B3}"/>
              </a:ext>
            </a:extLst>
          </p:cNvPr>
          <p:cNvSpPr/>
          <p:nvPr/>
        </p:nvSpPr>
        <p:spPr>
          <a:xfrm>
            <a:off x="3188658" y="4870321"/>
            <a:ext cx="1978950" cy="579791"/>
          </a:xfrm>
          <a:prstGeom prst="roundRect">
            <a:avLst>
              <a:gd name="adj" fmla="val 50000"/>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802.3at/</a:t>
            </a:r>
            <a:r>
              <a:rPr lang="en-US" altLang="zh-TW" sz="1600" err="1">
                <a:solidFill>
                  <a:schemeClr val="tx1"/>
                </a:solidFill>
              </a:rPr>
              <a:t>bt</a:t>
            </a:r>
            <a:r>
              <a:rPr lang="en-US" altLang="zh-TW" sz="1600">
                <a:solidFill>
                  <a:schemeClr val="tx1"/>
                </a:solidFill>
              </a:rPr>
              <a:t> PoE wireless AP</a:t>
            </a:r>
          </a:p>
        </p:txBody>
      </p:sp>
      <p:cxnSp>
        <p:nvCxnSpPr>
          <p:cNvPr id="134" name="接點: 肘形 133">
            <a:extLst>
              <a:ext uri="{FF2B5EF4-FFF2-40B4-BE49-F238E27FC236}">
                <a16:creationId xmlns:a16="http://schemas.microsoft.com/office/drawing/2014/main" id="{DFA110EF-F63F-41DE-BEB6-B1D568616B26}"/>
              </a:ext>
            </a:extLst>
          </p:cNvPr>
          <p:cNvCxnSpPr>
            <a:cxnSpLocks/>
            <a:stCxn id="106" idx="2"/>
            <a:endCxn id="103" idx="3"/>
          </p:cNvCxnSpPr>
          <p:nvPr/>
        </p:nvCxnSpPr>
        <p:spPr>
          <a:xfrm rot="5400000">
            <a:off x="4796837" y="2579841"/>
            <a:ext cx="1045121" cy="2838279"/>
          </a:xfrm>
          <a:prstGeom prst="bentConnector3">
            <a:avLst>
              <a:gd name="adj1" fmla="val 50000"/>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35" name="群組 134">
            <a:extLst>
              <a:ext uri="{FF2B5EF4-FFF2-40B4-BE49-F238E27FC236}">
                <a16:creationId xmlns:a16="http://schemas.microsoft.com/office/drawing/2014/main" id="{6F358444-C482-4D44-93FF-5E4E4B4D658E}"/>
              </a:ext>
            </a:extLst>
          </p:cNvPr>
          <p:cNvGrpSpPr/>
          <p:nvPr/>
        </p:nvGrpSpPr>
        <p:grpSpPr>
          <a:xfrm>
            <a:off x="5525449" y="4521541"/>
            <a:ext cx="2909012" cy="2336458"/>
            <a:chOff x="151496" y="1521157"/>
            <a:chExt cx="2909012" cy="2640614"/>
          </a:xfrm>
        </p:grpSpPr>
        <p:sp>
          <p:nvSpPr>
            <p:cNvPr id="136" name="矩形: 剪去單一角落 135">
              <a:extLst>
                <a:ext uri="{FF2B5EF4-FFF2-40B4-BE49-F238E27FC236}">
                  <a16:creationId xmlns:a16="http://schemas.microsoft.com/office/drawing/2014/main" id="{8A333A62-9C91-4003-A0A3-A8DB417C8B48}"/>
                </a:ext>
              </a:extLst>
            </p:cNvPr>
            <p:cNvSpPr/>
            <p:nvPr/>
          </p:nvSpPr>
          <p:spPr>
            <a:xfrm flipH="1">
              <a:off x="151496" y="1521157"/>
              <a:ext cx="2909012" cy="2640614"/>
            </a:xfrm>
            <a:prstGeom prst="snip1Rect">
              <a:avLst>
                <a:gd name="adj" fmla="val 14662"/>
              </a:avLst>
            </a:prstGeom>
            <a:gradFill>
              <a:gsLst>
                <a:gs pos="50000">
                  <a:schemeClr val="tx1"/>
                </a:gs>
                <a:gs pos="100000">
                  <a:schemeClr val="tx1">
                    <a:alpha val="0"/>
                  </a:schemeClr>
                </a:gs>
              </a:gsLst>
              <a:lin ang="5400000" scaled="1"/>
            </a:gradFill>
            <a:ln w="28575">
              <a:gradFill>
                <a:gsLst>
                  <a:gs pos="0">
                    <a:schemeClr val="accent1">
                      <a:lumMod val="60000"/>
                      <a:lumOff val="40000"/>
                    </a:schemeClr>
                  </a:gs>
                  <a:gs pos="100000">
                    <a:schemeClr val="accent1">
                      <a:lumMod val="60000"/>
                      <a:lumOff val="4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7" name="矩形: 剪去對角角落 121">
              <a:extLst>
                <a:ext uri="{FF2B5EF4-FFF2-40B4-BE49-F238E27FC236}">
                  <a16:creationId xmlns:a16="http://schemas.microsoft.com/office/drawing/2014/main" id="{5360A6F8-1B12-4D4D-BFB6-C4D0A67294A1}"/>
                </a:ext>
              </a:extLst>
            </p:cNvPr>
            <p:cNvSpPr/>
            <p:nvPr/>
          </p:nvSpPr>
          <p:spPr>
            <a:xfrm>
              <a:off x="504296" y="1657563"/>
              <a:ext cx="2422273" cy="116646"/>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38" name="矩形 137">
            <a:extLst>
              <a:ext uri="{FF2B5EF4-FFF2-40B4-BE49-F238E27FC236}">
                <a16:creationId xmlns:a16="http://schemas.microsoft.com/office/drawing/2014/main" id="{0B9BEC14-DF02-4EF0-9E99-84079AFBE7D2}"/>
              </a:ext>
            </a:extLst>
          </p:cNvPr>
          <p:cNvSpPr/>
          <p:nvPr/>
        </p:nvSpPr>
        <p:spPr>
          <a:xfrm>
            <a:off x="8790332" y="3121598"/>
            <a:ext cx="321865" cy="35482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9" name="矩形 138">
            <a:extLst>
              <a:ext uri="{FF2B5EF4-FFF2-40B4-BE49-F238E27FC236}">
                <a16:creationId xmlns:a16="http://schemas.microsoft.com/office/drawing/2014/main" id="{4132C818-7C47-44BE-86B8-83A16B51B7A6}"/>
              </a:ext>
            </a:extLst>
          </p:cNvPr>
          <p:cNvSpPr/>
          <p:nvPr/>
        </p:nvSpPr>
        <p:spPr>
          <a:xfrm>
            <a:off x="5531572" y="4743480"/>
            <a:ext cx="2909012"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chemeClr val="accent1">
                    <a:lumMod val="60000"/>
                    <a:lumOff val="40000"/>
                  </a:schemeClr>
                </a:solidFill>
              </a:rPr>
              <a:t>8 x 1GbE PoE </a:t>
            </a:r>
            <a:r>
              <a:rPr lang="en-US" altLang="zh-TW" sz="1600">
                <a:solidFill>
                  <a:schemeClr val="accent1">
                    <a:lumMod val="60000"/>
                    <a:lumOff val="40000"/>
                  </a:schemeClr>
                </a:solidFill>
              </a:rPr>
              <a:t>(802.3at)</a:t>
            </a:r>
            <a:endParaRPr lang="en-US" altLang="zh-TW" sz="2000">
              <a:solidFill>
                <a:schemeClr val="accent1">
                  <a:lumMod val="60000"/>
                  <a:lumOff val="40000"/>
                </a:schemeClr>
              </a:solidFill>
            </a:endParaRPr>
          </a:p>
        </p:txBody>
      </p:sp>
      <p:sp>
        <p:nvSpPr>
          <p:cNvPr id="140" name="矩形: 圓角 139">
            <a:extLst>
              <a:ext uri="{FF2B5EF4-FFF2-40B4-BE49-F238E27FC236}">
                <a16:creationId xmlns:a16="http://schemas.microsoft.com/office/drawing/2014/main" id="{E9DC970C-4DDC-401C-9EBD-A3A8218BA721}"/>
              </a:ext>
            </a:extLst>
          </p:cNvPr>
          <p:cNvSpPr/>
          <p:nvPr/>
        </p:nvSpPr>
        <p:spPr>
          <a:xfrm>
            <a:off x="5687540" y="5275683"/>
            <a:ext cx="1368703" cy="575516"/>
          </a:xfrm>
          <a:prstGeom prst="roundRect">
            <a:avLst>
              <a:gd name="adj" fmla="val 50000"/>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Surveillance Camera</a:t>
            </a:r>
          </a:p>
        </p:txBody>
      </p:sp>
      <p:sp>
        <p:nvSpPr>
          <p:cNvPr id="141" name="矩形: 圓角 140">
            <a:extLst>
              <a:ext uri="{FF2B5EF4-FFF2-40B4-BE49-F238E27FC236}">
                <a16:creationId xmlns:a16="http://schemas.microsoft.com/office/drawing/2014/main" id="{11C1A60B-1ED5-4328-95F7-0EEE814C9A27}"/>
              </a:ext>
            </a:extLst>
          </p:cNvPr>
          <p:cNvSpPr/>
          <p:nvPr/>
        </p:nvSpPr>
        <p:spPr>
          <a:xfrm>
            <a:off x="7443166" y="5264833"/>
            <a:ext cx="898714" cy="575515"/>
          </a:xfrm>
          <a:prstGeom prst="roundRect">
            <a:avLst>
              <a:gd name="adj" fmla="val 50000"/>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VoIP phone</a:t>
            </a:r>
          </a:p>
        </p:txBody>
      </p:sp>
      <p:sp>
        <p:nvSpPr>
          <p:cNvPr id="142" name="矩形: 圓角 141">
            <a:extLst>
              <a:ext uri="{FF2B5EF4-FFF2-40B4-BE49-F238E27FC236}">
                <a16:creationId xmlns:a16="http://schemas.microsoft.com/office/drawing/2014/main" id="{DD26570B-D7C0-4410-A819-E09DCEE32F6A}"/>
              </a:ext>
            </a:extLst>
          </p:cNvPr>
          <p:cNvSpPr/>
          <p:nvPr/>
        </p:nvSpPr>
        <p:spPr>
          <a:xfrm>
            <a:off x="6607830" y="5958476"/>
            <a:ext cx="916590" cy="564831"/>
          </a:xfrm>
          <a:prstGeom prst="roundRect">
            <a:avLst>
              <a:gd name="adj" fmla="val 50000"/>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Printer</a:t>
            </a:r>
          </a:p>
        </p:txBody>
      </p:sp>
      <p:cxnSp>
        <p:nvCxnSpPr>
          <p:cNvPr id="143" name="接點: 肘形 142">
            <a:extLst>
              <a:ext uri="{FF2B5EF4-FFF2-40B4-BE49-F238E27FC236}">
                <a16:creationId xmlns:a16="http://schemas.microsoft.com/office/drawing/2014/main" id="{F4F9807E-C8F2-4F64-B0AC-AA5A09AFB0A0}"/>
              </a:ext>
            </a:extLst>
          </p:cNvPr>
          <p:cNvCxnSpPr>
            <a:cxnSpLocks/>
            <a:stCxn id="117" idx="2"/>
          </p:cNvCxnSpPr>
          <p:nvPr/>
        </p:nvCxnSpPr>
        <p:spPr>
          <a:xfrm rot="5400000">
            <a:off x="7025792" y="3430583"/>
            <a:ext cx="1045121" cy="1136794"/>
          </a:xfrm>
          <a:prstGeom prst="bentConnector3">
            <a:avLst>
              <a:gd name="adj1" fmla="val 77629"/>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47" name="群組 146">
            <a:extLst>
              <a:ext uri="{FF2B5EF4-FFF2-40B4-BE49-F238E27FC236}">
                <a16:creationId xmlns:a16="http://schemas.microsoft.com/office/drawing/2014/main" id="{B6DBF0A0-BFE4-4D18-AFBB-0276C5A1F655}"/>
              </a:ext>
            </a:extLst>
          </p:cNvPr>
          <p:cNvGrpSpPr/>
          <p:nvPr/>
        </p:nvGrpSpPr>
        <p:grpSpPr>
          <a:xfrm>
            <a:off x="8580406" y="4054767"/>
            <a:ext cx="3384720" cy="2803233"/>
            <a:chOff x="17519" y="1521157"/>
            <a:chExt cx="3384720" cy="3168153"/>
          </a:xfrm>
        </p:grpSpPr>
        <p:sp>
          <p:nvSpPr>
            <p:cNvPr id="148" name="矩形: 剪去單一角落 147">
              <a:extLst>
                <a:ext uri="{FF2B5EF4-FFF2-40B4-BE49-F238E27FC236}">
                  <a16:creationId xmlns:a16="http://schemas.microsoft.com/office/drawing/2014/main" id="{B3A3FED2-A463-4FF8-B746-484E1990B892}"/>
                </a:ext>
              </a:extLst>
            </p:cNvPr>
            <p:cNvSpPr/>
            <p:nvPr/>
          </p:nvSpPr>
          <p:spPr>
            <a:xfrm flipH="1">
              <a:off x="17519" y="1521157"/>
              <a:ext cx="3384720" cy="3168153"/>
            </a:xfrm>
            <a:prstGeom prst="snip1Rect">
              <a:avLst>
                <a:gd name="adj" fmla="val 14662"/>
              </a:avLst>
            </a:prstGeom>
            <a:gradFill>
              <a:gsLst>
                <a:gs pos="50000">
                  <a:schemeClr val="tx1"/>
                </a:gs>
                <a:gs pos="100000">
                  <a:schemeClr val="tx1">
                    <a:alpha val="0"/>
                  </a:schemeClr>
                </a:gs>
              </a:gsLst>
              <a:lin ang="5400000" scaled="1"/>
            </a:gradFill>
            <a:ln w="28575">
              <a:gradFill>
                <a:gsLst>
                  <a:gs pos="0">
                    <a:srgbClr val="FFFF00"/>
                  </a:gs>
                  <a:gs pos="100000">
                    <a:srgbClr val="FFFF0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9" name="矩形: 剪去對角角落 121">
              <a:extLst>
                <a:ext uri="{FF2B5EF4-FFF2-40B4-BE49-F238E27FC236}">
                  <a16:creationId xmlns:a16="http://schemas.microsoft.com/office/drawing/2014/main" id="{DBACAC2C-A29D-427F-97EE-DF0D3540B024}"/>
                </a:ext>
              </a:extLst>
            </p:cNvPr>
            <p:cNvSpPr/>
            <p:nvPr/>
          </p:nvSpPr>
          <p:spPr>
            <a:xfrm>
              <a:off x="372742" y="1657563"/>
              <a:ext cx="2925459" cy="109128"/>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150" name="接點: 肘形 149">
            <a:extLst>
              <a:ext uri="{FF2B5EF4-FFF2-40B4-BE49-F238E27FC236}">
                <a16:creationId xmlns:a16="http://schemas.microsoft.com/office/drawing/2014/main" id="{FE30590C-98BC-4F08-9151-9E44F91D1843}"/>
              </a:ext>
            </a:extLst>
          </p:cNvPr>
          <p:cNvCxnSpPr>
            <a:cxnSpLocks/>
            <a:stCxn id="138" idx="3"/>
            <a:endCxn id="152" idx="0"/>
          </p:cNvCxnSpPr>
          <p:nvPr/>
        </p:nvCxnSpPr>
        <p:spPr>
          <a:xfrm>
            <a:off x="9112197" y="3299009"/>
            <a:ext cx="589539" cy="1176984"/>
          </a:xfrm>
          <a:prstGeom prst="bentConnector2">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51" name="矩形 150">
            <a:extLst>
              <a:ext uri="{FF2B5EF4-FFF2-40B4-BE49-F238E27FC236}">
                <a16:creationId xmlns:a16="http://schemas.microsoft.com/office/drawing/2014/main" id="{9356CD18-0F71-46D7-9C3D-DBB3AA25B683}"/>
              </a:ext>
            </a:extLst>
          </p:cNvPr>
          <p:cNvSpPr/>
          <p:nvPr/>
        </p:nvSpPr>
        <p:spPr>
          <a:xfrm>
            <a:off x="8586237" y="5742002"/>
            <a:ext cx="3378889" cy="4275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rgbClr val="FFFF00"/>
                </a:solidFill>
              </a:rPr>
              <a:t>2 x 10GbE SFP+ ports </a:t>
            </a:r>
          </a:p>
        </p:txBody>
      </p:sp>
      <p:sp>
        <p:nvSpPr>
          <p:cNvPr id="152" name="矩形: 圓角 151">
            <a:extLst>
              <a:ext uri="{FF2B5EF4-FFF2-40B4-BE49-F238E27FC236}">
                <a16:creationId xmlns:a16="http://schemas.microsoft.com/office/drawing/2014/main" id="{86ED75E3-5E6D-42D3-8C4A-20C08E700B98}"/>
              </a:ext>
            </a:extLst>
          </p:cNvPr>
          <p:cNvSpPr/>
          <p:nvPr/>
        </p:nvSpPr>
        <p:spPr>
          <a:xfrm>
            <a:off x="8837151" y="4475993"/>
            <a:ext cx="1729170" cy="569199"/>
          </a:xfrm>
          <a:prstGeom prst="roundRect">
            <a:avLst>
              <a:gd name="adj" fmla="val 50000"/>
            </a:avLst>
          </a:prstGeom>
          <a:solidFill>
            <a:srgbClr val="FFFF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Internet</a:t>
            </a:r>
          </a:p>
        </p:txBody>
      </p:sp>
      <p:sp>
        <p:nvSpPr>
          <p:cNvPr id="153" name="矩形: 圓角 152">
            <a:extLst>
              <a:ext uri="{FF2B5EF4-FFF2-40B4-BE49-F238E27FC236}">
                <a16:creationId xmlns:a16="http://schemas.microsoft.com/office/drawing/2014/main" id="{E221FD06-8790-496D-B2C3-F83263687C10}"/>
              </a:ext>
            </a:extLst>
          </p:cNvPr>
          <p:cNvSpPr/>
          <p:nvPr/>
        </p:nvSpPr>
        <p:spPr>
          <a:xfrm>
            <a:off x="10639293" y="4466980"/>
            <a:ext cx="1134303" cy="569199"/>
          </a:xfrm>
          <a:prstGeom prst="roundRect">
            <a:avLst>
              <a:gd name="adj" fmla="val 50000"/>
            </a:avLst>
          </a:prstGeom>
          <a:solidFill>
            <a:srgbClr val="FFFF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1600">
                <a:solidFill>
                  <a:schemeClr val="tx1"/>
                </a:solidFill>
              </a:rPr>
              <a:t>Internet</a:t>
            </a:r>
            <a:endParaRPr lang="zh-TW" altLang="en-US" sz="1600">
              <a:solidFill>
                <a:schemeClr val="tx1"/>
              </a:solidFill>
            </a:endParaRPr>
          </a:p>
        </p:txBody>
      </p:sp>
      <p:cxnSp>
        <p:nvCxnSpPr>
          <p:cNvPr id="154" name="接點: 肘形 153">
            <a:extLst>
              <a:ext uri="{FF2B5EF4-FFF2-40B4-BE49-F238E27FC236}">
                <a16:creationId xmlns:a16="http://schemas.microsoft.com/office/drawing/2014/main" id="{177E93EA-D017-4C59-950C-F3C58CEA09E2}"/>
              </a:ext>
            </a:extLst>
          </p:cNvPr>
          <p:cNvCxnSpPr>
            <a:cxnSpLocks/>
            <a:stCxn id="50" idx="3"/>
            <a:endCxn id="153" idx="0"/>
          </p:cNvCxnSpPr>
          <p:nvPr/>
        </p:nvCxnSpPr>
        <p:spPr>
          <a:xfrm>
            <a:off x="9111226" y="2922369"/>
            <a:ext cx="2095219" cy="1544611"/>
          </a:xfrm>
          <a:prstGeom prst="bentConnector2">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55" name="矩形 154">
            <a:extLst>
              <a:ext uri="{FF2B5EF4-FFF2-40B4-BE49-F238E27FC236}">
                <a16:creationId xmlns:a16="http://schemas.microsoft.com/office/drawing/2014/main" id="{A8A42FF3-F1B1-44A4-B481-4B69F863481A}"/>
              </a:ext>
            </a:extLst>
          </p:cNvPr>
          <p:cNvSpPr/>
          <p:nvPr/>
        </p:nvSpPr>
        <p:spPr>
          <a:xfrm>
            <a:off x="8993299" y="3422169"/>
            <a:ext cx="678004"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TW" sz="1400">
                <a:solidFill>
                  <a:srgbClr val="FFFF00"/>
                </a:solidFill>
              </a:rPr>
              <a:t>VLAN2</a:t>
            </a:r>
          </a:p>
        </p:txBody>
      </p:sp>
      <p:sp>
        <p:nvSpPr>
          <p:cNvPr id="156" name="矩形 155">
            <a:extLst>
              <a:ext uri="{FF2B5EF4-FFF2-40B4-BE49-F238E27FC236}">
                <a16:creationId xmlns:a16="http://schemas.microsoft.com/office/drawing/2014/main" id="{E57CC723-0C34-4F06-BE0C-732AFC146EA0}"/>
              </a:ext>
            </a:extLst>
          </p:cNvPr>
          <p:cNvSpPr/>
          <p:nvPr/>
        </p:nvSpPr>
        <p:spPr>
          <a:xfrm>
            <a:off x="9362734" y="5409784"/>
            <a:ext cx="678004"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TW" sz="1400">
                <a:solidFill>
                  <a:srgbClr val="FFFF00"/>
                </a:solidFill>
              </a:rPr>
              <a:t>WAN2</a:t>
            </a:r>
          </a:p>
        </p:txBody>
      </p:sp>
      <p:sp>
        <p:nvSpPr>
          <p:cNvPr id="50" name="矩形 49">
            <a:extLst>
              <a:ext uri="{FF2B5EF4-FFF2-40B4-BE49-F238E27FC236}">
                <a16:creationId xmlns:a16="http://schemas.microsoft.com/office/drawing/2014/main" id="{FDC8FD10-E76C-444B-B87B-861394871BEA}"/>
              </a:ext>
            </a:extLst>
          </p:cNvPr>
          <p:cNvSpPr/>
          <p:nvPr/>
        </p:nvSpPr>
        <p:spPr>
          <a:xfrm>
            <a:off x="8789361" y="2723140"/>
            <a:ext cx="321865" cy="398458"/>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50">
            <a:extLst>
              <a:ext uri="{FF2B5EF4-FFF2-40B4-BE49-F238E27FC236}">
                <a16:creationId xmlns:a16="http://schemas.microsoft.com/office/drawing/2014/main" id="{FD58C73F-6034-451D-B1B6-D36057640995}"/>
              </a:ext>
            </a:extLst>
          </p:cNvPr>
          <p:cNvSpPr/>
          <p:nvPr/>
        </p:nvSpPr>
        <p:spPr>
          <a:xfrm>
            <a:off x="10662396" y="2497432"/>
            <a:ext cx="678004"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TW" sz="1400">
                <a:solidFill>
                  <a:srgbClr val="FFFF00"/>
                </a:solidFill>
              </a:rPr>
              <a:t>VLAN1</a:t>
            </a:r>
          </a:p>
        </p:txBody>
      </p:sp>
      <p:sp>
        <p:nvSpPr>
          <p:cNvPr id="55" name="矩形 54">
            <a:extLst>
              <a:ext uri="{FF2B5EF4-FFF2-40B4-BE49-F238E27FC236}">
                <a16:creationId xmlns:a16="http://schemas.microsoft.com/office/drawing/2014/main" id="{5352E8DE-B32D-47ED-81CF-2CC84804B09A}"/>
              </a:ext>
            </a:extLst>
          </p:cNvPr>
          <p:cNvSpPr/>
          <p:nvPr/>
        </p:nvSpPr>
        <p:spPr>
          <a:xfrm>
            <a:off x="10872266" y="5387610"/>
            <a:ext cx="678004"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TW" sz="1400">
                <a:solidFill>
                  <a:srgbClr val="FFFF00"/>
                </a:solidFill>
              </a:rPr>
              <a:t>WAN1</a:t>
            </a:r>
          </a:p>
        </p:txBody>
      </p:sp>
      <p:sp>
        <p:nvSpPr>
          <p:cNvPr id="49" name="矩形: 圓角 48">
            <a:extLst>
              <a:ext uri="{FF2B5EF4-FFF2-40B4-BE49-F238E27FC236}">
                <a16:creationId xmlns:a16="http://schemas.microsoft.com/office/drawing/2014/main" id="{5F07D105-5E7B-4A11-8ED5-92C159E11B59}"/>
              </a:ext>
            </a:extLst>
          </p:cNvPr>
          <p:cNvSpPr/>
          <p:nvPr/>
        </p:nvSpPr>
        <p:spPr>
          <a:xfrm>
            <a:off x="8649646" y="1425907"/>
            <a:ext cx="3124484" cy="590241"/>
          </a:xfrm>
          <a:prstGeom prst="roundRect">
            <a:avLst>
              <a:gd name="adj" fmla="val 20185"/>
            </a:avLst>
          </a:prstGeom>
          <a:gradFill>
            <a:gsLst>
              <a:gs pos="100000">
                <a:schemeClr val="tx1"/>
              </a:gs>
              <a:gs pos="0">
                <a:srgbClr val="C00000"/>
              </a:gs>
            </a:gsLst>
            <a:lin ang="5400000" scaled="0"/>
          </a:gra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2" name="圖片 51">
            <a:extLst>
              <a:ext uri="{FF2B5EF4-FFF2-40B4-BE49-F238E27FC236}">
                <a16:creationId xmlns:a16="http://schemas.microsoft.com/office/drawing/2014/main" id="{8DCBC7F5-2A84-4608-A180-71722CFEBF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3046" y="1477666"/>
            <a:ext cx="607126" cy="440814"/>
          </a:xfrm>
          <a:prstGeom prst="rect">
            <a:avLst/>
          </a:prstGeom>
        </p:spPr>
      </p:pic>
      <p:sp>
        <p:nvSpPr>
          <p:cNvPr id="53" name="文字方塊 52">
            <a:extLst>
              <a:ext uri="{FF2B5EF4-FFF2-40B4-BE49-F238E27FC236}">
                <a16:creationId xmlns:a16="http://schemas.microsoft.com/office/drawing/2014/main" id="{AF6EA53B-37EA-445F-AFDF-540FBD06F0A4}"/>
              </a:ext>
            </a:extLst>
          </p:cNvPr>
          <p:cNvSpPr txBox="1"/>
          <p:nvPr/>
        </p:nvSpPr>
        <p:spPr>
          <a:xfrm>
            <a:off x="9567847" y="1498018"/>
            <a:ext cx="2173337" cy="400110"/>
          </a:xfrm>
          <a:prstGeom prst="rect">
            <a:avLst/>
          </a:prstGeom>
          <a:noFill/>
        </p:spPr>
        <p:txBody>
          <a:bodyPr wrap="square" rtlCol="0">
            <a:spAutoFit/>
          </a:bodyPr>
          <a:lstStyle/>
          <a:p>
            <a:r>
              <a:rPr lang="en-US" altLang="zh-TW" sz="2000" b="1">
                <a:solidFill>
                  <a:schemeClr val="bg1"/>
                </a:solidFill>
              </a:rPr>
              <a:t>2 x 10GbE internal</a:t>
            </a:r>
          </a:p>
        </p:txBody>
      </p:sp>
      <p:pic>
        <p:nvPicPr>
          <p:cNvPr id="64" name="圖片 63" descr="一張含有 光 的圖片&#10;&#10;自動產生的描述">
            <a:extLst>
              <a:ext uri="{FF2B5EF4-FFF2-40B4-BE49-F238E27FC236}">
                <a16:creationId xmlns:a16="http://schemas.microsoft.com/office/drawing/2014/main" id="{E05139C2-25B8-42C5-B3F8-21E94910BC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27693" y="5232870"/>
            <a:ext cx="610833" cy="463324"/>
          </a:xfrm>
          <a:prstGeom prst="rect">
            <a:avLst/>
          </a:prstGeom>
        </p:spPr>
      </p:pic>
      <p:pic>
        <p:nvPicPr>
          <p:cNvPr id="13" name="圖片 12" descr="一張含有 馬克杯, 畫畫 的圖片&#10;&#10;自動產生的描述">
            <a:extLst>
              <a:ext uri="{FF2B5EF4-FFF2-40B4-BE49-F238E27FC236}">
                <a16:creationId xmlns:a16="http://schemas.microsoft.com/office/drawing/2014/main" id="{94B85737-6DAB-430B-B77A-BE4D9595EA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74108" y="5284360"/>
            <a:ext cx="500358" cy="463324"/>
          </a:xfrm>
          <a:prstGeom prst="rect">
            <a:avLst/>
          </a:prstGeom>
        </p:spPr>
      </p:pic>
      <p:pic>
        <p:nvPicPr>
          <p:cNvPr id="15" name="圖片 14" descr="一張含有 畫畫 的圖片&#10;&#10;自動產生的描述">
            <a:extLst>
              <a:ext uri="{FF2B5EF4-FFF2-40B4-BE49-F238E27FC236}">
                <a16:creationId xmlns:a16="http://schemas.microsoft.com/office/drawing/2014/main" id="{02F55067-DE7A-4110-A019-CAFDAB559C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13543" y="6021377"/>
            <a:ext cx="492453" cy="439027"/>
          </a:xfrm>
          <a:prstGeom prst="rect">
            <a:avLst/>
          </a:prstGeom>
        </p:spPr>
      </p:pic>
      <p:pic>
        <p:nvPicPr>
          <p:cNvPr id="73" name="圖片 72" descr="一張含有 畫畫, 窗戶, 臉 的圖片&#10;&#10;自動產生的描述">
            <a:extLst>
              <a:ext uri="{FF2B5EF4-FFF2-40B4-BE49-F238E27FC236}">
                <a16:creationId xmlns:a16="http://schemas.microsoft.com/office/drawing/2014/main" id="{37381281-5073-4EFA-AFC6-C874B0B2EB0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28109" y="5124562"/>
            <a:ext cx="363779" cy="363779"/>
          </a:xfrm>
          <a:prstGeom prst="rect">
            <a:avLst/>
          </a:prstGeom>
        </p:spPr>
      </p:pic>
      <p:pic>
        <p:nvPicPr>
          <p:cNvPr id="67" name="圖片 66" descr="一張含有 物件 的圖片&#10;&#10;自動產生的描述">
            <a:extLst>
              <a:ext uri="{FF2B5EF4-FFF2-40B4-BE49-F238E27FC236}">
                <a16:creationId xmlns:a16="http://schemas.microsoft.com/office/drawing/2014/main" id="{80753DE6-98DD-463B-87A2-8CBA15D60EB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7643" t="14348" r="25497" b="15791"/>
          <a:stretch/>
        </p:blipFill>
        <p:spPr>
          <a:xfrm>
            <a:off x="5411404" y="1388248"/>
            <a:ext cx="648576" cy="665557"/>
          </a:xfrm>
          <a:prstGeom prst="rect">
            <a:avLst/>
          </a:prstGeom>
          <a:effectLst>
            <a:glow rad="101600">
              <a:schemeClr val="bg1">
                <a:alpha val="60000"/>
              </a:schemeClr>
            </a:glow>
          </a:effectLst>
        </p:spPr>
      </p:pic>
      <p:sp>
        <p:nvSpPr>
          <p:cNvPr id="68" name="矩形: 圓角 67">
            <a:extLst>
              <a:ext uri="{FF2B5EF4-FFF2-40B4-BE49-F238E27FC236}">
                <a16:creationId xmlns:a16="http://schemas.microsoft.com/office/drawing/2014/main" id="{31FEDA9C-3224-4E84-AE6A-5C9EEA3F3D8E}"/>
              </a:ext>
            </a:extLst>
          </p:cNvPr>
          <p:cNvSpPr/>
          <p:nvPr/>
        </p:nvSpPr>
        <p:spPr>
          <a:xfrm>
            <a:off x="3611637" y="1405365"/>
            <a:ext cx="1695541" cy="6730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9" name="Picture 6" descr="Image result for Pfsense icon">
            <a:extLst>
              <a:ext uri="{FF2B5EF4-FFF2-40B4-BE49-F238E27FC236}">
                <a16:creationId xmlns:a16="http://schemas.microsoft.com/office/drawing/2014/main" id="{4555A023-4675-4C69-A413-D791C57CAC08}"/>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3733142" y="1527329"/>
            <a:ext cx="1461000" cy="396204"/>
          </a:xfrm>
          <a:prstGeom prst="rect">
            <a:avLst/>
          </a:prstGeom>
          <a:noFill/>
          <a:extLst>
            <a:ext uri="{909E8E84-426E-40DD-AFC4-6F175D3DCCD1}">
              <a14:hiddenFill xmlns:a14="http://schemas.microsoft.com/office/drawing/2010/main">
                <a:solidFill>
                  <a:srgbClr val="FFFFFF"/>
                </a:solidFill>
              </a14:hiddenFill>
            </a:ext>
          </a:extLst>
        </p:spPr>
      </p:pic>
      <p:pic>
        <p:nvPicPr>
          <p:cNvPr id="71" name="圖片 70">
            <a:extLst>
              <a:ext uri="{FF2B5EF4-FFF2-40B4-BE49-F238E27FC236}">
                <a16:creationId xmlns:a16="http://schemas.microsoft.com/office/drawing/2014/main" id="{0DD16C68-138B-4D12-A45F-F062ABC79E1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165084" y="1404581"/>
            <a:ext cx="1342327" cy="677549"/>
          </a:xfrm>
          <a:prstGeom prst="roundRect">
            <a:avLst>
              <a:gd name="adj" fmla="val 15623"/>
            </a:avLst>
          </a:prstGeom>
          <a:solidFill>
            <a:srgbClr val="FFFFFF">
              <a:shade val="85000"/>
            </a:srgbClr>
          </a:solidFill>
          <a:ln>
            <a:noFill/>
          </a:ln>
          <a:effectLst/>
        </p:spPr>
      </p:pic>
      <p:sp>
        <p:nvSpPr>
          <p:cNvPr id="6" name="矩形 5">
            <a:extLst>
              <a:ext uri="{FF2B5EF4-FFF2-40B4-BE49-F238E27FC236}">
                <a16:creationId xmlns:a16="http://schemas.microsoft.com/office/drawing/2014/main" id="{A945238F-61E6-4785-BD54-3AE01617717E}"/>
              </a:ext>
            </a:extLst>
          </p:cNvPr>
          <p:cNvSpPr/>
          <p:nvPr/>
        </p:nvSpPr>
        <p:spPr>
          <a:xfrm>
            <a:off x="2415266" y="2249578"/>
            <a:ext cx="262917" cy="247854"/>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圖片 74" descr="一張含有 畫畫, 窗戶, 臉 的圖片&#10;&#10;自動產生的描述">
            <a:extLst>
              <a:ext uri="{FF2B5EF4-FFF2-40B4-BE49-F238E27FC236}">
                <a16:creationId xmlns:a16="http://schemas.microsoft.com/office/drawing/2014/main" id="{FE7934D1-182F-449F-B1BC-CC018CA1080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08464" y="5128911"/>
            <a:ext cx="363779" cy="363779"/>
          </a:xfrm>
          <a:prstGeom prst="rect">
            <a:avLst/>
          </a:prstGeom>
        </p:spPr>
      </p:pic>
      <p:pic>
        <p:nvPicPr>
          <p:cNvPr id="76" name="圖片 75" descr="一張含有 電子用品 的圖片&#10;&#10;自動產生的描述">
            <a:extLst>
              <a:ext uri="{FF2B5EF4-FFF2-40B4-BE49-F238E27FC236}">
                <a16:creationId xmlns:a16="http://schemas.microsoft.com/office/drawing/2014/main" id="{1F8094D1-271A-4022-8E6B-317D0498B2B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466256" y="5381847"/>
            <a:ext cx="944001" cy="944001"/>
          </a:xfrm>
          <a:prstGeom prst="rect">
            <a:avLst/>
          </a:prstGeom>
          <a:effectLst>
            <a:outerShdw blurRad="50800" dist="38100" dir="5400000" algn="t" rotWithShape="0">
              <a:prstClr val="black">
                <a:alpha val="40000"/>
              </a:prstClr>
            </a:outerShdw>
          </a:effectLst>
        </p:spPr>
      </p:pic>
      <p:sp>
        <p:nvSpPr>
          <p:cNvPr id="131" name="矩形 130">
            <a:extLst>
              <a:ext uri="{FF2B5EF4-FFF2-40B4-BE49-F238E27FC236}">
                <a16:creationId xmlns:a16="http://schemas.microsoft.com/office/drawing/2014/main" id="{700E252A-2110-4B0E-AC67-822260967050}"/>
              </a:ext>
            </a:extLst>
          </p:cNvPr>
          <p:cNvSpPr/>
          <p:nvPr/>
        </p:nvSpPr>
        <p:spPr>
          <a:xfrm>
            <a:off x="2435268" y="6164032"/>
            <a:ext cx="2909012" cy="463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rgbClr val="FFC000"/>
                </a:solidFill>
              </a:rPr>
              <a:t>8 x 2.5GbE PoE </a:t>
            </a:r>
            <a:r>
              <a:rPr lang="en-US" altLang="zh-TW" sz="1600">
                <a:solidFill>
                  <a:srgbClr val="FFC000"/>
                </a:solidFill>
              </a:rPr>
              <a:t>(802.3bt/at)</a:t>
            </a:r>
            <a:endParaRPr lang="en-US" altLang="zh-TW" sz="2000">
              <a:solidFill>
                <a:srgbClr val="FFC000"/>
              </a:solidFill>
            </a:endParaRPr>
          </a:p>
        </p:txBody>
      </p:sp>
      <p:pic>
        <p:nvPicPr>
          <p:cNvPr id="78" name="圖片 77" descr="一張含有 電子用品 的圖片&#10;&#10;自動產生的描述">
            <a:extLst>
              <a:ext uri="{FF2B5EF4-FFF2-40B4-BE49-F238E27FC236}">
                <a16:creationId xmlns:a16="http://schemas.microsoft.com/office/drawing/2014/main" id="{23FB9791-247F-4882-BEDF-963F18B11D2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97112" y="5369399"/>
            <a:ext cx="944001" cy="944001"/>
          </a:xfrm>
          <a:prstGeom prst="rect">
            <a:avLst/>
          </a:prstGeom>
          <a:effectLst>
            <a:outerShdw blurRad="50800" dist="38100" dir="5400000" algn="t" rotWithShape="0">
              <a:prstClr val="black">
                <a:alpha val="40000"/>
              </a:prstClr>
            </a:outerShdw>
          </a:effectLst>
        </p:spPr>
      </p:pic>
      <p:pic>
        <p:nvPicPr>
          <p:cNvPr id="77" name="圖片 76" descr="一張含有 坐, 室內 的圖片&#10;&#10;自動產生的描述">
            <a:extLst>
              <a:ext uri="{FF2B5EF4-FFF2-40B4-BE49-F238E27FC236}">
                <a16:creationId xmlns:a16="http://schemas.microsoft.com/office/drawing/2014/main" id="{C0A23861-397F-4C06-8380-B60500AA08B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678183" y="4906288"/>
            <a:ext cx="332016" cy="1329555"/>
          </a:xfrm>
          <a:prstGeom prst="rect">
            <a:avLst/>
          </a:prstGeom>
          <a:effectLst>
            <a:outerShdw blurRad="50800" dist="38100" dir="5400000" algn="t" rotWithShape="0">
              <a:prstClr val="black">
                <a:alpha val="40000"/>
              </a:prstClr>
            </a:outerShdw>
          </a:effectLst>
        </p:spPr>
      </p:pic>
      <p:pic>
        <p:nvPicPr>
          <p:cNvPr id="62" name="圖片 61" descr="一張含有 食物 的圖片&#10;&#10;自動產生的描述">
            <a:extLst>
              <a:ext uri="{FF2B5EF4-FFF2-40B4-BE49-F238E27FC236}">
                <a16:creationId xmlns:a16="http://schemas.microsoft.com/office/drawing/2014/main" id="{14B5571F-9EDF-4E51-99B7-CFABBB5B446A}"/>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123070" y="1530446"/>
            <a:ext cx="1524003" cy="410412"/>
          </a:xfrm>
          <a:prstGeom prst="rect">
            <a:avLst/>
          </a:prstGeom>
        </p:spPr>
      </p:pic>
      <p:pic>
        <p:nvPicPr>
          <p:cNvPr id="70" name="圖片 69" descr="一張含有 監視器, 坐, 小, 電腦 的圖片&#10;&#10;自動產生的描述">
            <a:extLst>
              <a:ext uri="{FF2B5EF4-FFF2-40B4-BE49-F238E27FC236}">
                <a16:creationId xmlns:a16="http://schemas.microsoft.com/office/drawing/2014/main" id="{65D5CB15-4EFF-4596-BBA3-8D61A8BB0E5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34341" y="5676031"/>
            <a:ext cx="1630032" cy="101877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44685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5FB2B50-5A54-4D0C-A30A-606D578A4379}"/>
              </a:ext>
            </a:extLst>
          </p:cNvPr>
          <p:cNvSpPr>
            <a:spLocks noGrp="1"/>
          </p:cNvSpPr>
          <p:nvPr>
            <p:ph type="title"/>
          </p:nvPr>
        </p:nvSpPr>
        <p:spPr>
          <a:xfrm>
            <a:off x="6661" y="1"/>
            <a:ext cx="12178675" cy="1263624"/>
          </a:xfrm>
        </p:spPr>
        <p:txBody>
          <a:bodyPr>
            <a:noAutofit/>
          </a:bodyPr>
          <a:lstStyle/>
          <a:p>
            <a:pPr fontAlgn="base"/>
            <a:r>
              <a:rPr lang="en-US" altLang="zh-TW" sz="4000" b="1"/>
              <a:t>Extend Guardian functionality with the PCIe slot</a:t>
            </a:r>
            <a:endParaRPr lang="zh-TW" altLang="en-US" sz="4000" b="1"/>
          </a:p>
        </p:txBody>
      </p:sp>
      <p:sp>
        <p:nvSpPr>
          <p:cNvPr id="5" name="Rectangle 14">
            <a:extLst>
              <a:ext uri="{FF2B5EF4-FFF2-40B4-BE49-F238E27FC236}">
                <a16:creationId xmlns:a16="http://schemas.microsoft.com/office/drawing/2014/main" id="{9792A4DE-5DB0-4C0D-A4B0-8B98853B6BA3}"/>
              </a:ext>
            </a:extLst>
          </p:cNvPr>
          <p:cNvSpPr>
            <a:spLocks noChangeArrowheads="1"/>
          </p:cNvSpPr>
          <p:nvPr/>
        </p:nvSpPr>
        <p:spPr bwMode="auto">
          <a:xfrm flipV="1">
            <a:off x="4986020" y="-807393"/>
            <a:ext cx="2420747" cy="1675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110900" rIns="0" bIns="0" numCol="1" anchor="ctr" anchorCtr="0" compatLnSpc="1">
            <a:prstTxWarp prst="textNoShape">
              <a:avLst/>
            </a:prstTxWarp>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br>
              <a:rPr kumimoji="0" lang="zh-TW" altLang="zh-TW" sz="1200" b="0" i="0" u="none" strike="noStrike" kern="0" cap="none" spc="0" normalizeH="0" baseline="0" noProof="0">
                <a:ln>
                  <a:noFill/>
                </a:ln>
                <a:solidFill>
                  <a:srgbClr val="212121"/>
                </a:solidFill>
                <a:effectLst/>
                <a:uLnTx/>
                <a:uFillTx/>
                <a:latin typeface="Arial" panose="020B0604020202020204" pitchFamily="34" charset="0"/>
                <a:ea typeface="Open Sans"/>
                <a:cs typeface="Arial"/>
                <a:sym typeface="Arial"/>
              </a:rPr>
            </a:br>
            <a:endParaRPr kumimoji="0" lang="zh-TW" altLang="zh-TW" sz="2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a:sym typeface="Arial"/>
            </a:endParaRPr>
          </a:p>
        </p:txBody>
      </p:sp>
      <p:sp>
        <p:nvSpPr>
          <p:cNvPr id="41" name="文字方塊 40">
            <a:extLst>
              <a:ext uri="{FF2B5EF4-FFF2-40B4-BE49-F238E27FC236}">
                <a16:creationId xmlns:a16="http://schemas.microsoft.com/office/drawing/2014/main" id="{0E74205A-A325-4159-BEA6-AEA8C9064D91}"/>
              </a:ext>
            </a:extLst>
          </p:cNvPr>
          <p:cNvSpPr txBox="1"/>
          <p:nvPr/>
        </p:nvSpPr>
        <p:spPr>
          <a:xfrm>
            <a:off x="775548" y="1553070"/>
            <a:ext cx="10646979" cy="707886"/>
          </a:xfrm>
          <a:prstGeom prst="rect">
            <a:avLst/>
          </a:prstGeom>
          <a:noFill/>
        </p:spPr>
        <p:txBody>
          <a:bodyPr wrap="square" rtlCol="0" anchor="t">
            <a:spAutoFit/>
          </a:bodyPr>
          <a:lstStyle/>
          <a:p>
            <a:pPr>
              <a:spcBef>
                <a:spcPts val="1000"/>
              </a:spcBef>
              <a:buClr>
                <a:srgbClr val="000000"/>
              </a:buClr>
              <a:defRPr/>
            </a:pP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The</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Guardian</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QGD-1602P</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features</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two</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PCIe</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Gen 3 expansion</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slots,</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and</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you</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can</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flexibly</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configure</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a</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variety</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of QNAP</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PCIe expansion cards</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as</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needed.</a:t>
            </a:r>
            <a:endPar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8" name="橢圓 17">
            <a:extLst>
              <a:ext uri="{FF2B5EF4-FFF2-40B4-BE49-F238E27FC236}">
                <a16:creationId xmlns:a16="http://schemas.microsoft.com/office/drawing/2014/main" id="{A369F2E4-0988-4DEE-8A23-237608A9F74F}"/>
              </a:ext>
            </a:extLst>
          </p:cNvPr>
          <p:cNvSpPr/>
          <p:nvPr/>
        </p:nvSpPr>
        <p:spPr>
          <a:xfrm>
            <a:off x="4437648" y="2778291"/>
            <a:ext cx="2245894" cy="2037347"/>
          </a:xfrm>
          <a:prstGeom prst="ellipse">
            <a:avLst/>
          </a:prstGeom>
          <a:solidFill>
            <a:schemeClr val="bg1">
              <a:lumMod val="95000"/>
              <a:alpha val="41000"/>
            </a:schemeClr>
          </a:solidFill>
          <a:ln>
            <a:noFill/>
          </a:ln>
          <a:effectLst>
            <a:softEdge rad="457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Picture 13">
            <a:extLst>
              <a:ext uri="{FF2B5EF4-FFF2-40B4-BE49-F238E27FC236}">
                <a16:creationId xmlns:a16="http://schemas.microsoft.com/office/drawing/2014/main" id="{0CF78380-450E-4D7A-97DD-E1EFA6CE72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3073" y="3138134"/>
            <a:ext cx="2553642" cy="15960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a:extLst>
              <a:ext uri="{FF2B5EF4-FFF2-40B4-BE49-F238E27FC236}">
                <a16:creationId xmlns:a16="http://schemas.microsoft.com/office/drawing/2014/main" id="{66C81293-423B-4C10-88E6-78B3B5FC3E7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79034" y="3074356"/>
            <a:ext cx="2757732" cy="172358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a:extLst>
              <a:ext uri="{FF2B5EF4-FFF2-40B4-BE49-F238E27FC236}">
                <a16:creationId xmlns:a16="http://schemas.microsoft.com/office/drawing/2014/main" id="{3166C1E2-CFD7-4BEC-B8C9-9B219F34DE5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47831" y="3039207"/>
            <a:ext cx="2870212" cy="1793881"/>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a:extLst>
              <a:ext uri="{FF2B5EF4-FFF2-40B4-BE49-F238E27FC236}">
                <a16:creationId xmlns:a16="http://schemas.microsoft.com/office/drawing/2014/main" id="{A5CAA6A5-0A09-4954-A73D-4400DCBEAE74}"/>
              </a:ext>
            </a:extLst>
          </p:cNvPr>
          <p:cNvSpPr/>
          <p:nvPr/>
        </p:nvSpPr>
        <p:spPr>
          <a:xfrm>
            <a:off x="629330" y="2588637"/>
            <a:ext cx="3533596" cy="400110"/>
          </a:xfrm>
          <a:prstGeom prst="rect">
            <a:avLst/>
          </a:prstGeom>
          <a:noFill/>
        </p:spPr>
        <p:txBody>
          <a:bodyPr wrap="square">
            <a:spAutoFit/>
          </a:bodyPr>
          <a:lstStyle/>
          <a:p>
            <a:pPr lvl="0" algn="ctr" defTabSz="457200" fontAlgn="base"/>
            <a:r>
              <a:rPr lang="en-US" altLang="zh-TW" sz="2000" b="1">
                <a:solidFill>
                  <a:srgbClr val="CC66FF"/>
                </a:solidFill>
                <a:latin typeface="Arial" panose="020B0604020202020204" pitchFamily="34" charset="0"/>
                <a:ea typeface="微軟正黑體" panose="020B0604030504040204" pitchFamily="34" charset="-120"/>
                <a:cs typeface="Arial" panose="020B0604020202020204" pitchFamily="34" charset="0"/>
              </a:rPr>
              <a:t>QM2</a:t>
            </a:r>
          </a:p>
        </p:txBody>
      </p:sp>
      <p:sp>
        <p:nvSpPr>
          <p:cNvPr id="26" name="矩形 25">
            <a:extLst>
              <a:ext uri="{FF2B5EF4-FFF2-40B4-BE49-F238E27FC236}">
                <a16:creationId xmlns:a16="http://schemas.microsoft.com/office/drawing/2014/main" id="{C3AA6E7A-D727-4151-845E-6DC455BE89BF}"/>
              </a:ext>
            </a:extLst>
          </p:cNvPr>
          <p:cNvSpPr/>
          <p:nvPr/>
        </p:nvSpPr>
        <p:spPr>
          <a:xfrm>
            <a:off x="4533491" y="2588637"/>
            <a:ext cx="3048818" cy="400110"/>
          </a:xfrm>
          <a:prstGeom prst="rect">
            <a:avLst/>
          </a:prstGeom>
          <a:noFill/>
        </p:spPr>
        <p:txBody>
          <a:bodyPr wrap="square">
            <a:spAutoFit/>
          </a:bodyPr>
          <a:lstStyle/>
          <a:p>
            <a:pPr lvl="0" algn="ctr" defTabSz="457200" fontAlgn="base">
              <a:defRPr/>
            </a:pPr>
            <a:r>
              <a:rPr lang="en-US" altLang="zh-TW" sz="2000" b="1">
                <a:solidFill>
                  <a:srgbClr val="CC66FF"/>
                </a:solidFill>
                <a:latin typeface="Arial" panose="020B0604020202020204" pitchFamily="34" charset="0"/>
                <a:ea typeface="微軟正黑體" panose="020B0604030504040204" pitchFamily="34" charset="-120"/>
                <a:cs typeface="Arial" panose="020B0604020202020204" pitchFamily="34" charset="0"/>
              </a:rPr>
              <a:t>QWA-AC2600 </a:t>
            </a:r>
          </a:p>
        </p:txBody>
      </p:sp>
      <p:sp>
        <p:nvSpPr>
          <p:cNvPr id="27" name="矩形 26">
            <a:extLst>
              <a:ext uri="{FF2B5EF4-FFF2-40B4-BE49-F238E27FC236}">
                <a16:creationId xmlns:a16="http://schemas.microsoft.com/office/drawing/2014/main" id="{F9E1940D-6C8B-4D64-9EFC-0362205780CF}"/>
              </a:ext>
            </a:extLst>
          </p:cNvPr>
          <p:cNvSpPr/>
          <p:nvPr/>
        </p:nvSpPr>
        <p:spPr>
          <a:xfrm>
            <a:off x="8095651" y="2588637"/>
            <a:ext cx="3374573" cy="400110"/>
          </a:xfrm>
          <a:prstGeom prst="rect">
            <a:avLst/>
          </a:prstGeom>
          <a:noFill/>
        </p:spPr>
        <p:txBody>
          <a:bodyPr wrap="square">
            <a:spAutoFit/>
          </a:bodyPr>
          <a:lstStyle/>
          <a:p>
            <a:pPr lvl="0" algn="ctr" defTabSz="457200" fontAlgn="base">
              <a:defRPr/>
            </a:pPr>
            <a:r>
              <a:rPr lang="en-US" altLang="zh-TW" sz="2000" b="1">
                <a:solidFill>
                  <a:srgbClr val="CC66FF"/>
                </a:solidFill>
                <a:latin typeface="Arial" panose="020B0604020202020204" pitchFamily="34" charset="0"/>
                <a:ea typeface="微軟正黑體" panose="020B0604030504040204" pitchFamily="34" charset="-120"/>
                <a:cs typeface="Arial" panose="020B0604020202020204" pitchFamily="34" charset="0"/>
              </a:rPr>
              <a:t>USB 3.1 Gen 2 (10Gbps) </a:t>
            </a:r>
          </a:p>
        </p:txBody>
      </p:sp>
      <p:sp>
        <p:nvSpPr>
          <p:cNvPr id="28" name="文字方塊 27">
            <a:extLst>
              <a:ext uri="{FF2B5EF4-FFF2-40B4-BE49-F238E27FC236}">
                <a16:creationId xmlns:a16="http://schemas.microsoft.com/office/drawing/2014/main" id="{9254AA31-4288-43B9-BD88-4B1B7C418696}"/>
              </a:ext>
            </a:extLst>
          </p:cNvPr>
          <p:cNvSpPr txBox="1"/>
          <p:nvPr/>
        </p:nvSpPr>
        <p:spPr>
          <a:xfrm>
            <a:off x="2493972" y="4897456"/>
            <a:ext cx="2214719" cy="806375"/>
          </a:xfrm>
          <a:prstGeom prst="rect">
            <a:avLst/>
          </a:prstGeom>
          <a:noFill/>
        </p:spPr>
        <p:txBody>
          <a:bodyPr wrap="square" rtlCol="0" anchor="t">
            <a:spAutoFit/>
          </a:bodyPr>
          <a:lstStyle/>
          <a:p>
            <a:pPr marL="0" marR="0" lvl="0" indent="0" algn="l" defTabSz="914400" rtl="0" eaLnBrk="1" fontAlgn="auto" latinLnBrk="0" hangingPunct="1">
              <a:lnSpc>
                <a:spcPct val="90000"/>
              </a:lnSpc>
              <a:spcBef>
                <a:spcPts val="1000"/>
              </a:spcBef>
              <a:spcAft>
                <a:spcPts val="0"/>
              </a:spcAft>
              <a:buClr>
                <a:srgbClr val="000000"/>
              </a:buClr>
              <a:buSzTx/>
              <a:buFontTx/>
              <a:buNone/>
              <a:tabLst/>
              <a:defRPr/>
            </a:pPr>
            <a:r>
              <a:rPr lang="en-US" altLang="zh-TW" sz="1600" b="1">
                <a:solidFill>
                  <a:schemeClr val="bg1">
                    <a:lumMod val="95000"/>
                  </a:schemeClr>
                </a:solidFill>
                <a:latin typeface="Arial"/>
                <a:ea typeface="Microsoft JhengHei"/>
                <a:cs typeface="Arial"/>
                <a:sym typeface="Arial"/>
              </a:rPr>
              <a:t>SSD+NIC</a:t>
            </a:r>
          </a:p>
          <a:p>
            <a:pPr marL="171450" indent="-171450" fontAlgn="ctr">
              <a:buFontTx/>
              <a:buChar char="-"/>
            </a:pPr>
            <a:r>
              <a:rPr lang="en-US" altLang="zh-TW" sz="1600">
                <a:solidFill>
                  <a:schemeClr val="bg1">
                    <a:lumMod val="95000"/>
                  </a:schemeClr>
                </a:solidFill>
                <a:latin typeface="Arial"/>
                <a:ea typeface="Microsoft JhengHei"/>
                <a:cs typeface="Arial"/>
              </a:rPr>
              <a:t>QM2-2S10G1TA</a:t>
            </a:r>
          </a:p>
          <a:p>
            <a:pPr marL="171450" indent="-171450" fontAlgn="ctr">
              <a:buFontTx/>
              <a:buChar char="-"/>
            </a:pPr>
            <a:r>
              <a:rPr lang="en-US" altLang="zh-TW" sz="1600">
                <a:solidFill>
                  <a:schemeClr val="bg1">
                    <a:lumMod val="95000"/>
                  </a:schemeClr>
                </a:solidFill>
                <a:latin typeface="Arial"/>
                <a:ea typeface="Microsoft JhengHei"/>
                <a:cs typeface="Arial"/>
              </a:rPr>
              <a:t>QM2-2P10G1TA</a:t>
            </a:r>
          </a:p>
        </p:txBody>
      </p:sp>
      <p:sp>
        <p:nvSpPr>
          <p:cNvPr id="29" name="文字方塊 28">
            <a:extLst>
              <a:ext uri="{FF2B5EF4-FFF2-40B4-BE49-F238E27FC236}">
                <a16:creationId xmlns:a16="http://schemas.microsoft.com/office/drawing/2014/main" id="{C4574FC2-0F54-429C-AC06-D092E5002416}"/>
              </a:ext>
            </a:extLst>
          </p:cNvPr>
          <p:cNvSpPr txBox="1"/>
          <p:nvPr/>
        </p:nvSpPr>
        <p:spPr>
          <a:xfrm>
            <a:off x="629330" y="4897456"/>
            <a:ext cx="1695844" cy="1298817"/>
          </a:xfrm>
          <a:prstGeom prst="rect">
            <a:avLst/>
          </a:prstGeom>
          <a:noFill/>
        </p:spPr>
        <p:txBody>
          <a:bodyPr wrap="square" rtlCol="0" anchor="t">
            <a:spAutoFit/>
          </a:bodyPr>
          <a:lstStyle/>
          <a:p>
            <a:pPr marL="0" marR="0" lvl="0" indent="0" algn="l" defTabSz="914400" rtl="0" eaLnBrk="1" fontAlgn="auto" latinLnBrk="0" hangingPunct="1">
              <a:lnSpc>
                <a:spcPct val="90000"/>
              </a:lnSpc>
              <a:spcBef>
                <a:spcPts val="1000"/>
              </a:spcBef>
              <a:spcAft>
                <a:spcPts val="0"/>
              </a:spcAft>
              <a:buClr>
                <a:srgbClr val="000000"/>
              </a:buClr>
              <a:buSzTx/>
              <a:buFontTx/>
              <a:buNone/>
              <a:tabLst/>
              <a:defRPr/>
            </a:pPr>
            <a:r>
              <a:rPr kumimoji="0" lang="en-US" altLang="zh-TW" sz="1600" b="1" i="0" u="none" strike="noStrike" kern="1200" cap="none" spc="0" normalizeH="0" baseline="0" noProof="0">
                <a:ln>
                  <a:noFill/>
                </a:ln>
                <a:solidFill>
                  <a:schemeClr val="bg1">
                    <a:lumMod val="95000"/>
                  </a:schemeClr>
                </a:solidFill>
                <a:effectLst/>
                <a:uLnTx/>
                <a:uFillTx/>
                <a:latin typeface="Arial"/>
                <a:ea typeface="Microsoft JhengHei"/>
                <a:cs typeface="Arial"/>
                <a:sym typeface="Arial"/>
              </a:rPr>
              <a:t>SSD</a:t>
            </a:r>
          </a:p>
          <a:p>
            <a:pPr marL="171450" indent="-171450" fontAlgn="ctr">
              <a:buFontTx/>
              <a:buChar char="-"/>
            </a:pPr>
            <a:r>
              <a:rPr lang="en-US" altLang="zh-TW" sz="1600">
                <a:solidFill>
                  <a:schemeClr val="bg1">
                    <a:lumMod val="95000"/>
                  </a:schemeClr>
                </a:solidFill>
                <a:latin typeface="Arial"/>
                <a:ea typeface="Microsoft JhengHei"/>
                <a:cs typeface="Arial"/>
              </a:rPr>
              <a:t>QM2-2S-220A</a:t>
            </a:r>
          </a:p>
          <a:p>
            <a:pPr marL="171450" indent="-171450" fontAlgn="ctr">
              <a:buFontTx/>
              <a:buChar char="-"/>
            </a:pPr>
            <a:r>
              <a:rPr lang="en-US" altLang="zh-TW" sz="1600">
                <a:solidFill>
                  <a:schemeClr val="bg1">
                    <a:lumMod val="95000"/>
                  </a:schemeClr>
                </a:solidFill>
                <a:latin typeface="Arial"/>
                <a:ea typeface="Microsoft JhengHei"/>
                <a:cs typeface="Arial"/>
              </a:rPr>
              <a:t>QM2-2P-244A</a:t>
            </a:r>
          </a:p>
          <a:p>
            <a:pPr marL="171450" indent="-171450" fontAlgn="ctr">
              <a:buFontTx/>
              <a:buChar char="-"/>
            </a:pPr>
            <a:r>
              <a:rPr lang="en-US" altLang="zh-TW" sz="1600">
                <a:solidFill>
                  <a:schemeClr val="bg1">
                    <a:lumMod val="95000"/>
                  </a:schemeClr>
                </a:solidFill>
                <a:latin typeface="Arial"/>
                <a:ea typeface="Microsoft JhengHei"/>
                <a:cs typeface="Arial"/>
              </a:rPr>
              <a:t>QM2-2P-344</a:t>
            </a:r>
          </a:p>
          <a:p>
            <a:pPr marL="171450" indent="-171450" fontAlgn="ctr">
              <a:buFontTx/>
              <a:buChar char="-"/>
            </a:pPr>
            <a:r>
              <a:rPr lang="en-US" altLang="zh-TW" sz="1600">
                <a:solidFill>
                  <a:schemeClr val="bg1">
                    <a:lumMod val="95000"/>
                  </a:schemeClr>
                </a:solidFill>
                <a:latin typeface="Arial"/>
                <a:ea typeface="Microsoft JhengHei"/>
                <a:cs typeface="Arial"/>
              </a:rPr>
              <a:t>QM2-2P-384</a:t>
            </a:r>
            <a:endParaRPr lang="zh-TW" altLang="zh-TW" sz="1600">
              <a:solidFill>
                <a:schemeClr val="bg1">
                  <a:lumMod val="95000"/>
                </a:schemeClr>
              </a:solidFill>
              <a:latin typeface="Arial"/>
              <a:ea typeface="Microsoft JhengHei"/>
              <a:cs typeface="Arial"/>
            </a:endParaRPr>
          </a:p>
        </p:txBody>
      </p:sp>
      <p:sp>
        <p:nvSpPr>
          <p:cNvPr id="30" name="矩形 29">
            <a:extLst>
              <a:ext uri="{FF2B5EF4-FFF2-40B4-BE49-F238E27FC236}">
                <a16:creationId xmlns:a16="http://schemas.microsoft.com/office/drawing/2014/main" id="{2D7966AC-50EB-4465-8498-E7E50D496ED2}"/>
              </a:ext>
            </a:extLst>
          </p:cNvPr>
          <p:cNvSpPr/>
          <p:nvPr/>
        </p:nvSpPr>
        <p:spPr>
          <a:xfrm>
            <a:off x="8675577" y="4897456"/>
            <a:ext cx="2214719" cy="400110"/>
          </a:xfrm>
          <a:prstGeom prst="rect">
            <a:avLst/>
          </a:prstGeom>
        </p:spPr>
        <p:txBody>
          <a:bodyPr wrap="square">
            <a:spAutoFit/>
          </a:bodyPr>
          <a:lstStyle/>
          <a:p>
            <a:pPr algn="ctr"/>
            <a:r>
              <a:rPr lang="en-US" altLang="zh-TW" sz="2000">
                <a:solidFill>
                  <a:schemeClr val="bg1">
                    <a:lumMod val="95000"/>
                  </a:schemeClr>
                </a:solidFill>
                <a:latin typeface="Arial"/>
                <a:cs typeface="Arial"/>
              </a:rPr>
              <a:t>USB-U31A2P01</a:t>
            </a:r>
            <a:endParaRPr lang="zh-TW" altLang="en-US" sz="2000">
              <a:solidFill>
                <a:schemeClr val="bg1">
                  <a:lumMod val="95000"/>
                </a:schemeClr>
              </a:solidFill>
              <a:latin typeface="Arial"/>
              <a:cs typeface="Arial"/>
            </a:endParaRPr>
          </a:p>
        </p:txBody>
      </p:sp>
      <p:sp>
        <p:nvSpPr>
          <p:cNvPr id="34" name="矩形 33">
            <a:extLst>
              <a:ext uri="{FF2B5EF4-FFF2-40B4-BE49-F238E27FC236}">
                <a16:creationId xmlns:a16="http://schemas.microsoft.com/office/drawing/2014/main" id="{3B3B3E5A-0D44-41AC-A661-83CFB486C879}"/>
              </a:ext>
            </a:extLst>
          </p:cNvPr>
          <p:cNvSpPr/>
          <p:nvPr/>
        </p:nvSpPr>
        <p:spPr>
          <a:xfrm>
            <a:off x="5112456" y="4897456"/>
            <a:ext cx="1890887" cy="400110"/>
          </a:xfrm>
          <a:prstGeom prst="rect">
            <a:avLst/>
          </a:prstGeom>
        </p:spPr>
        <p:txBody>
          <a:bodyPr wrap="square">
            <a:spAutoFit/>
          </a:bodyPr>
          <a:lstStyle/>
          <a:p>
            <a:pPr algn="ctr"/>
            <a:r>
              <a:rPr lang="en-US" altLang="zh-TW" sz="2000">
                <a:solidFill>
                  <a:schemeClr val="bg1">
                    <a:lumMod val="95000"/>
                  </a:schemeClr>
                </a:solidFill>
                <a:latin typeface="Arial"/>
                <a:cs typeface="Arial"/>
              </a:rPr>
              <a:t>QWA-AC2600</a:t>
            </a:r>
            <a:endParaRPr lang="zh-TW" altLang="en-US" sz="2000">
              <a:solidFill>
                <a:schemeClr val="bg1">
                  <a:lumMod val="95000"/>
                </a:schemeClr>
              </a:solidFill>
              <a:latin typeface="Arial"/>
              <a:cs typeface="Arial"/>
            </a:endParaRPr>
          </a:p>
        </p:txBody>
      </p:sp>
    </p:spTree>
    <p:extLst>
      <p:ext uri="{BB962C8B-B14F-4D97-AF65-F5344CB8AC3E}">
        <p14:creationId xmlns:p14="http://schemas.microsoft.com/office/powerpoint/2010/main" val="1996335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D20E3E-18EF-496F-A25E-DACA279AB007}"/>
              </a:ext>
            </a:extLst>
          </p:cNvPr>
          <p:cNvSpPr>
            <a:spLocks noGrp="1"/>
          </p:cNvSpPr>
          <p:nvPr>
            <p:ph type="title"/>
          </p:nvPr>
        </p:nvSpPr>
        <p:spPr>
          <a:xfrm>
            <a:off x="0" y="-1"/>
            <a:ext cx="12192000" cy="1287363"/>
          </a:xfrm>
        </p:spPr>
        <p:txBody>
          <a:bodyPr>
            <a:normAutofit/>
          </a:bodyPr>
          <a:lstStyle/>
          <a:p>
            <a:r>
              <a:rPr lang="en-US" sz="4000" b="1">
                <a:latin typeface="Arial"/>
                <a:ea typeface="微軟正黑體"/>
                <a:cs typeface="Arial"/>
              </a:rPr>
              <a:t>Voice from customers on </a:t>
            </a:r>
            <a:br>
              <a:rPr lang="en-US" sz="4000" b="1"/>
            </a:br>
            <a:r>
              <a:rPr lang="en-US" sz="4000" b="1">
                <a:latin typeface="Arial"/>
                <a:ea typeface="微軟正黑體"/>
                <a:cs typeface="Arial"/>
              </a:rPr>
              <a:t>the existing QNAP Guardian switch</a:t>
            </a:r>
            <a:endParaRPr lang="zh-TW" altLang="en-US" sz="4000" b="1">
              <a:latin typeface="Arial"/>
              <a:ea typeface="微軟正黑體"/>
              <a:cs typeface="Arial"/>
            </a:endParaRPr>
          </a:p>
        </p:txBody>
      </p:sp>
      <p:grpSp>
        <p:nvGrpSpPr>
          <p:cNvPr id="6" name="群組 5">
            <a:extLst>
              <a:ext uri="{FF2B5EF4-FFF2-40B4-BE49-F238E27FC236}">
                <a16:creationId xmlns:a16="http://schemas.microsoft.com/office/drawing/2014/main" id="{BF0F56C0-D25D-42D5-8668-CFB0868C2148}"/>
              </a:ext>
            </a:extLst>
          </p:cNvPr>
          <p:cNvGrpSpPr/>
          <p:nvPr/>
        </p:nvGrpSpPr>
        <p:grpSpPr>
          <a:xfrm>
            <a:off x="151496" y="1688689"/>
            <a:ext cx="2909012" cy="5029767"/>
            <a:chOff x="151496" y="1828232"/>
            <a:chExt cx="2909012" cy="5029767"/>
          </a:xfrm>
        </p:grpSpPr>
        <p:sp>
          <p:nvSpPr>
            <p:cNvPr id="109" name="矩形: 剪去單一角落 108">
              <a:extLst>
                <a:ext uri="{FF2B5EF4-FFF2-40B4-BE49-F238E27FC236}">
                  <a16:creationId xmlns:a16="http://schemas.microsoft.com/office/drawing/2014/main" id="{5AAB1E36-7F50-4679-BA1A-40D7F6832DD8}"/>
                </a:ext>
              </a:extLst>
            </p:cNvPr>
            <p:cNvSpPr/>
            <p:nvPr/>
          </p:nvSpPr>
          <p:spPr>
            <a:xfrm flipH="1">
              <a:off x="151496" y="1828232"/>
              <a:ext cx="2909012" cy="5029767"/>
            </a:xfrm>
            <a:prstGeom prst="snip1Rect">
              <a:avLst>
                <a:gd name="adj" fmla="val 14662"/>
              </a:avLst>
            </a:prstGeom>
            <a:gradFill>
              <a:gsLst>
                <a:gs pos="0">
                  <a:schemeClr val="tx1"/>
                </a:gs>
                <a:gs pos="85000">
                  <a:schemeClr val="tx1">
                    <a:alpha val="0"/>
                  </a:schemeClr>
                </a:gs>
              </a:gsLst>
              <a:lin ang="5400000" scaled="1"/>
            </a:gradFill>
            <a:ln w="28575">
              <a:gradFill>
                <a:gsLst>
                  <a:gs pos="0">
                    <a:srgbClr val="CC66FF"/>
                  </a:gs>
                  <a:gs pos="100000">
                    <a:srgbClr val="CC66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4" name="矩形: 剪去對角角落 121">
              <a:extLst>
                <a:ext uri="{FF2B5EF4-FFF2-40B4-BE49-F238E27FC236}">
                  <a16:creationId xmlns:a16="http://schemas.microsoft.com/office/drawing/2014/main" id="{911AB273-95DD-40A3-8717-827A2FD1CDFF}"/>
                </a:ext>
              </a:extLst>
            </p:cNvPr>
            <p:cNvSpPr/>
            <p:nvPr/>
          </p:nvSpPr>
          <p:spPr>
            <a:xfrm>
              <a:off x="504296" y="1964638"/>
              <a:ext cx="2422273" cy="116646"/>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5" name="矩形 84">
            <a:extLst>
              <a:ext uri="{FF2B5EF4-FFF2-40B4-BE49-F238E27FC236}">
                <a16:creationId xmlns:a16="http://schemas.microsoft.com/office/drawing/2014/main" id="{B1AF2C46-F3A9-479A-8159-B1B32EDB3360}"/>
              </a:ext>
            </a:extLst>
          </p:cNvPr>
          <p:cNvSpPr/>
          <p:nvPr/>
        </p:nvSpPr>
        <p:spPr>
          <a:xfrm>
            <a:off x="377859" y="2143317"/>
            <a:ext cx="2548709" cy="1323439"/>
          </a:xfrm>
          <a:prstGeom prst="rect">
            <a:avLst/>
          </a:prstGeom>
        </p:spPr>
        <p:txBody>
          <a:bodyPr wrap="square">
            <a:spAutoFit/>
          </a:bodyPr>
          <a:lstStyle/>
          <a:p>
            <a:pPr lvl="0" defTabSz="457200">
              <a:defRPr/>
            </a:pPr>
            <a:r>
              <a:rPr lang="en-US" altLang="zh-TW" sz="2000">
                <a:solidFill>
                  <a:srgbClr val="CC66FF"/>
                </a:solidFill>
                <a:latin typeface="Arial"/>
                <a:ea typeface="微軟正黑體"/>
                <a:cs typeface="Arial"/>
              </a:rPr>
              <a:t>We need more Ethernet bandwidth for my LAN applications</a:t>
            </a:r>
            <a:endParaRPr lang="zh-TW" altLang="en-US" sz="2000">
              <a:solidFill>
                <a:srgbClr val="CC66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5" name="文字方塊 114">
            <a:extLst>
              <a:ext uri="{FF2B5EF4-FFF2-40B4-BE49-F238E27FC236}">
                <a16:creationId xmlns:a16="http://schemas.microsoft.com/office/drawing/2014/main" id="{CC729D35-AA43-43B8-AB46-04FE15466023}"/>
              </a:ext>
            </a:extLst>
          </p:cNvPr>
          <p:cNvSpPr txBox="1"/>
          <p:nvPr/>
        </p:nvSpPr>
        <p:spPr>
          <a:xfrm>
            <a:off x="377860" y="3475994"/>
            <a:ext cx="2689263" cy="1077218"/>
          </a:xfrm>
          <a:prstGeom prst="rect">
            <a:avLst/>
          </a:prstGeom>
          <a:noFill/>
        </p:spPr>
        <p:txBody>
          <a:bodyPr wrap="square" rtlCol="0">
            <a:spAutoFit/>
          </a:bodyPr>
          <a:lstStyle/>
          <a:p>
            <a:pPr marL="177800" indent="-177800">
              <a:buFont typeface="Arial" panose="020B0604020202020204" pitchFamily="34" charset="0"/>
              <a:buChar char="•"/>
            </a:pPr>
            <a:r>
              <a:rPr lang="en-US" altLang="zh-TW" sz="1600" dirty="0">
                <a:solidFill>
                  <a:schemeClr val="bg1"/>
                </a:solidFill>
                <a:latin typeface="Arial" panose="020B0604020202020204" pitchFamily="34" charset="0"/>
                <a:cs typeface="Arial" panose="020B0604020202020204" pitchFamily="34" charset="0"/>
              </a:rPr>
              <a:t>2.5GbE NAS/Computers are now common.</a:t>
            </a:r>
          </a:p>
          <a:p>
            <a:pPr marL="177800" indent="-17780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Many Wi-Fi router/AP now support 2.5GbE</a:t>
            </a:r>
            <a:r>
              <a:rPr lang="en-US" altLang="zh-TW"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latin typeface="Arial" panose="020B0604020202020204" pitchFamily="34" charset="0"/>
              <a:cs typeface="Arial" panose="020B0604020202020204" pitchFamily="34" charset="0"/>
            </a:endParaRPr>
          </a:p>
        </p:txBody>
      </p:sp>
      <p:grpSp>
        <p:nvGrpSpPr>
          <p:cNvPr id="5" name="群組 4">
            <a:extLst>
              <a:ext uri="{FF2B5EF4-FFF2-40B4-BE49-F238E27FC236}">
                <a16:creationId xmlns:a16="http://schemas.microsoft.com/office/drawing/2014/main" id="{F9305427-7A8C-4AF7-A71C-02DB79CF6469}"/>
              </a:ext>
            </a:extLst>
          </p:cNvPr>
          <p:cNvGrpSpPr/>
          <p:nvPr/>
        </p:nvGrpSpPr>
        <p:grpSpPr>
          <a:xfrm>
            <a:off x="3142864" y="1688689"/>
            <a:ext cx="2909012" cy="5029767"/>
            <a:chOff x="3142864" y="1828232"/>
            <a:chExt cx="2909012" cy="5029767"/>
          </a:xfrm>
        </p:grpSpPr>
        <p:sp>
          <p:nvSpPr>
            <p:cNvPr id="132" name="矩形: 剪去單一角落 131">
              <a:extLst>
                <a:ext uri="{FF2B5EF4-FFF2-40B4-BE49-F238E27FC236}">
                  <a16:creationId xmlns:a16="http://schemas.microsoft.com/office/drawing/2014/main" id="{87935925-1637-4F8F-8CEB-82FFDAB0DE5E}"/>
                </a:ext>
              </a:extLst>
            </p:cNvPr>
            <p:cNvSpPr/>
            <p:nvPr/>
          </p:nvSpPr>
          <p:spPr>
            <a:xfrm flipH="1">
              <a:off x="3142864" y="1828232"/>
              <a:ext cx="2909012" cy="5029767"/>
            </a:xfrm>
            <a:prstGeom prst="snip1Rect">
              <a:avLst>
                <a:gd name="adj" fmla="val 14662"/>
              </a:avLst>
            </a:prstGeom>
            <a:gradFill>
              <a:gsLst>
                <a:gs pos="0">
                  <a:schemeClr val="tx1"/>
                </a:gs>
                <a:gs pos="85000">
                  <a:schemeClr val="tx1">
                    <a:alpha val="0"/>
                  </a:schemeClr>
                </a:gs>
              </a:gsLst>
              <a:lin ang="5400000" scaled="1"/>
            </a:gradFill>
            <a:ln w="28575">
              <a:gradFill>
                <a:gsLst>
                  <a:gs pos="0">
                    <a:srgbClr val="CC66FF"/>
                  </a:gs>
                  <a:gs pos="100000">
                    <a:srgbClr val="CC66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 name="矩形: 剪去對角角落 121">
              <a:extLst>
                <a:ext uri="{FF2B5EF4-FFF2-40B4-BE49-F238E27FC236}">
                  <a16:creationId xmlns:a16="http://schemas.microsoft.com/office/drawing/2014/main" id="{3036F8BA-1880-4025-AAD7-9EB06B020336}"/>
                </a:ext>
              </a:extLst>
            </p:cNvPr>
            <p:cNvSpPr/>
            <p:nvPr/>
          </p:nvSpPr>
          <p:spPr>
            <a:xfrm>
              <a:off x="3495664" y="1964638"/>
              <a:ext cx="2422273" cy="116646"/>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34" name="矩形 133">
            <a:extLst>
              <a:ext uri="{FF2B5EF4-FFF2-40B4-BE49-F238E27FC236}">
                <a16:creationId xmlns:a16="http://schemas.microsoft.com/office/drawing/2014/main" id="{740C0158-9383-4171-B309-663931334946}"/>
              </a:ext>
            </a:extLst>
          </p:cNvPr>
          <p:cNvSpPr/>
          <p:nvPr/>
        </p:nvSpPr>
        <p:spPr>
          <a:xfrm>
            <a:off x="3285302" y="2143317"/>
            <a:ext cx="2758961" cy="1323439"/>
          </a:xfrm>
          <a:prstGeom prst="rect">
            <a:avLst/>
          </a:prstGeom>
        </p:spPr>
        <p:txBody>
          <a:bodyPr wrap="square">
            <a:spAutoFit/>
          </a:bodyPr>
          <a:lstStyle/>
          <a:p>
            <a:pPr defTabSz="457200">
              <a:defRPr/>
            </a:pPr>
            <a:r>
              <a:rPr lang="en-US" altLang="zh-TW" sz="2000">
                <a:solidFill>
                  <a:srgbClr val="CC66FF"/>
                </a:solidFill>
                <a:latin typeface="Arial"/>
                <a:ea typeface="微軟正黑體"/>
                <a:cs typeface="Arial"/>
              </a:rPr>
              <a:t>Is it possible to increase internal bandwidth between QTS host and switch?</a:t>
            </a:r>
          </a:p>
        </p:txBody>
      </p:sp>
      <p:sp>
        <p:nvSpPr>
          <p:cNvPr id="135" name="文字方塊 134">
            <a:extLst>
              <a:ext uri="{FF2B5EF4-FFF2-40B4-BE49-F238E27FC236}">
                <a16:creationId xmlns:a16="http://schemas.microsoft.com/office/drawing/2014/main" id="{A9FC3FD9-707D-4856-8C24-DF1C1DD6FEBE}"/>
              </a:ext>
            </a:extLst>
          </p:cNvPr>
          <p:cNvSpPr txBox="1"/>
          <p:nvPr/>
        </p:nvSpPr>
        <p:spPr>
          <a:xfrm>
            <a:off x="3285303" y="3475994"/>
            <a:ext cx="2758959" cy="1569660"/>
          </a:xfrm>
          <a:prstGeom prst="rect">
            <a:avLst/>
          </a:prstGeom>
          <a:noFill/>
        </p:spPr>
        <p:txBody>
          <a:bodyPr wrap="square" rtlCol="0" anchor="t">
            <a:spAutoFit/>
          </a:bodyPr>
          <a:lstStyle/>
          <a:p>
            <a:pPr marL="177800" indent="-177800">
              <a:buFont typeface="Arial" panose="020B0604020202020204" pitchFamily="34" charset="0"/>
              <a:buChar char="•"/>
            </a:pPr>
            <a:r>
              <a:rPr lang="en-US" altLang="zh-TW" sz="1600" dirty="0">
                <a:solidFill>
                  <a:schemeClr val="bg1"/>
                </a:solidFill>
                <a:latin typeface="Arial"/>
                <a:ea typeface="新細明體"/>
                <a:cs typeface="Arial"/>
              </a:rPr>
              <a:t>Internal bandwidth capacity is 2GbE on previous model for multiple virtual machines to access the switch via internal interface.</a:t>
            </a:r>
          </a:p>
        </p:txBody>
      </p:sp>
      <p:grpSp>
        <p:nvGrpSpPr>
          <p:cNvPr id="4" name="群組 3">
            <a:extLst>
              <a:ext uri="{FF2B5EF4-FFF2-40B4-BE49-F238E27FC236}">
                <a16:creationId xmlns:a16="http://schemas.microsoft.com/office/drawing/2014/main" id="{576622AD-CCC6-466B-9AA9-0AAD2CF686D9}"/>
              </a:ext>
            </a:extLst>
          </p:cNvPr>
          <p:cNvGrpSpPr/>
          <p:nvPr/>
        </p:nvGrpSpPr>
        <p:grpSpPr>
          <a:xfrm>
            <a:off x="6127617" y="1688689"/>
            <a:ext cx="2909012" cy="5029767"/>
            <a:chOff x="6127617" y="1828232"/>
            <a:chExt cx="2909012" cy="5029767"/>
          </a:xfrm>
        </p:grpSpPr>
        <p:sp>
          <p:nvSpPr>
            <p:cNvPr id="136" name="矩形: 剪去單一角落 135">
              <a:extLst>
                <a:ext uri="{FF2B5EF4-FFF2-40B4-BE49-F238E27FC236}">
                  <a16:creationId xmlns:a16="http://schemas.microsoft.com/office/drawing/2014/main" id="{0A1406D7-6A79-46E5-A80F-8239FABC61AE}"/>
                </a:ext>
              </a:extLst>
            </p:cNvPr>
            <p:cNvSpPr/>
            <p:nvPr/>
          </p:nvSpPr>
          <p:spPr>
            <a:xfrm flipH="1">
              <a:off x="6127617" y="1828232"/>
              <a:ext cx="2909012" cy="5029767"/>
            </a:xfrm>
            <a:prstGeom prst="snip1Rect">
              <a:avLst>
                <a:gd name="adj" fmla="val 14662"/>
              </a:avLst>
            </a:prstGeom>
            <a:gradFill>
              <a:gsLst>
                <a:gs pos="0">
                  <a:schemeClr val="tx1"/>
                </a:gs>
                <a:gs pos="85000">
                  <a:schemeClr val="tx1">
                    <a:alpha val="0"/>
                  </a:schemeClr>
                </a:gs>
              </a:gsLst>
              <a:lin ang="5400000" scaled="1"/>
            </a:gradFill>
            <a:ln w="28575">
              <a:gradFill>
                <a:gsLst>
                  <a:gs pos="0">
                    <a:srgbClr val="CC66FF"/>
                  </a:gs>
                  <a:gs pos="100000">
                    <a:srgbClr val="CC66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7" name="矩形: 剪去對角角落 121">
              <a:extLst>
                <a:ext uri="{FF2B5EF4-FFF2-40B4-BE49-F238E27FC236}">
                  <a16:creationId xmlns:a16="http://schemas.microsoft.com/office/drawing/2014/main" id="{73303D7C-2A26-4954-85C7-35B8B5495F5C}"/>
                </a:ext>
              </a:extLst>
            </p:cNvPr>
            <p:cNvSpPr/>
            <p:nvPr/>
          </p:nvSpPr>
          <p:spPr>
            <a:xfrm>
              <a:off x="6453121" y="1964638"/>
              <a:ext cx="2422273" cy="116646"/>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38" name="矩形 137">
            <a:extLst>
              <a:ext uri="{FF2B5EF4-FFF2-40B4-BE49-F238E27FC236}">
                <a16:creationId xmlns:a16="http://schemas.microsoft.com/office/drawing/2014/main" id="{1EECC82B-29F5-4596-B5A4-C7F7E1BF9F7B}"/>
              </a:ext>
            </a:extLst>
          </p:cNvPr>
          <p:cNvSpPr/>
          <p:nvPr/>
        </p:nvSpPr>
        <p:spPr>
          <a:xfrm>
            <a:off x="6192745" y="2433711"/>
            <a:ext cx="2725165" cy="707886"/>
          </a:xfrm>
          <a:prstGeom prst="rect">
            <a:avLst/>
          </a:prstGeom>
        </p:spPr>
        <p:txBody>
          <a:bodyPr wrap="square">
            <a:spAutoFit/>
          </a:bodyPr>
          <a:lstStyle/>
          <a:p>
            <a:pPr lvl="0" defTabSz="457200">
              <a:defRPr/>
            </a:pPr>
            <a:r>
              <a:rPr lang="en-US" altLang="zh-TW" sz="2000">
                <a:solidFill>
                  <a:srgbClr val="CC66FF"/>
                </a:solidFill>
                <a:latin typeface="Arial"/>
                <a:ea typeface="微軟正黑體"/>
                <a:cs typeface="Arial"/>
              </a:rPr>
              <a:t>Why is there only one host port?</a:t>
            </a:r>
          </a:p>
        </p:txBody>
      </p:sp>
      <p:sp>
        <p:nvSpPr>
          <p:cNvPr id="139" name="文字方塊 138">
            <a:extLst>
              <a:ext uri="{FF2B5EF4-FFF2-40B4-BE49-F238E27FC236}">
                <a16:creationId xmlns:a16="http://schemas.microsoft.com/office/drawing/2014/main" id="{94BD3602-5D87-4C4F-82BD-AB227A4F2062}"/>
              </a:ext>
            </a:extLst>
          </p:cNvPr>
          <p:cNvSpPr txBox="1"/>
          <p:nvPr/>
        </p:nvSpPr>
        <p:spPr>
          <a:xfrm>
            <a:off x="6192747" y="3475994"/>
            <a:ext cx="2843882" cy="1077218"/>
          </a:xfrm>
          <a:prstGeom prst="rect">
            <a:avLst/>
          </a:prstGeom>
          <a:noFill/>
        </p:spPr>
        <p:txBody>
          <a:bodyPr wrap="square" rtlCol="0" anchor="t">
            <a:spAutoFit/>
          </a:bodyPr>
          <a:lstStyle/>
          <a:p>
            <a:pPr marL="177800" indent="-177800">
              <a:buFont typeface="Arial" panose="020B0604020202020204" pitchFamily="34" charset="0"/>
              <a:buChar char="•"/>
            </a:pPr>
            <a:r>
              <a:rPr lang="en-US" altLang="zh-TW" sz="1600">
                <a:solidFill>
                  <a:schemeClr val="bg1"/>
                </a:solidFill>
                <a:latin typeface="Arial"/>
                <a:ea typeface="新細明體"/>
                <a:cs typeface="Arial"/>
              </a:rPr>
              <a:t>Only one host port available for QTS on different networking topology deployment.</a:t>
            </a:r>
          </a:p>
        </p:txBody>
      </p:sp>
      <p:grpSp>
        <p:nvGrpSpPr>
          <p:cNvPr id="3" name="群組 2">
            <a:extLst>
              <a:ext uri="{FF2B5EF4-FFF2-40B4-BE49-F238E27FC236}">
                <a16:creationId xmlns:a16="http://schemas.microsoft.com/office/drawing/2014/main" id="{54B8B4C8-19DA-4398-A8D5-109D27F1A84D}"/>
              </a:ext>
            </a:extLst>
          </p:cNvPr>
          <p:cNvGrpSpPr/>
          <p:nvPr/>
        </p:nvGrpSpPr>
        <p:grpSpPr>
          <a:xfrm>
            <a:off x="9119982" y="1688689"/>
            <a:ext cx="2909012" cy="5029767"/>
            <a:chOff x="9119982" y="1828232"/>
            <a:chExt cx="2909012" cy="5029767"/>
          </a:xfrm>
        </p:grpSpPr>
        <p:sp>
          <p:nvSpPr>
            <p:cNvPr id="140" name="矩形: 剪去單一角落 139">
              <a:extLst>
                <a:ext uri="{FF2B5EF4-FFF2-40B4-BE49-F238E27FC236}">
                  <a16:creationId xmlns:a16="http://schemas.microsoft.com/office/drawing/2014/main" id="{06CC7723-18E0-4149-971D-20E3414E7F4C}"/>
                </a:ext>
              </a:extLst>
            </p:cNvPr>
            <p:cNvSpPr/>
            <p:nvPr/>
          </p:nvSpPr>
          <p:spPr>
            <a:xfrm flipH="1">
              <a:off x="9119982" y="1828232"/>
              <a:ext cx="2909012" cy="5029767"/>
            </a:xfrm>
            <a:prstGeom prst="snip1Rect">
              <a:avLst>
                <a:gd name="adj" fmla="val 14662"/>
              </a:avLst>
            </a:prstGeom>
            <a:gradFill>
              <a:gsLst>
                <a:gs pos="0">
                  <a:schemeClr val="tx1"/>
                </a:gs>
                <a:gs pos="85000">
                  <a:schemeClr val="tx1">
                    <a:alpha val="0"/>
                  </a:schemeClr>
                </a:gs>
              </a:gsLst>
              <a:lin ang="5400000" scaled="1"/>
            </a:gradFill>
            <a:ln w="28575">
              <a:gradFill>
                <a:gsLst>
                  <a:gs pos="0">
                    <a:srgbClr val="CC66FF"/>
                  </a:gs>
                  <a:gs pos="100000">
                    <a:srgbClr val="CC66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1" name="矩形: 剪去對角角落 121">
              <a:extLst>
                <a:ext uri="{FF2B5EF4-FFF2-40B4-BE49-F238E27FC236}">
                  <a16:creationId xmlns:a16="http://schemas.microsoft.com/office/drawing/2014/main" id="{047EB7D7-0C11-4F19-A8D4-C1C59A3A184A}"/>
                </a:ext>
              </a:extLst>
            </p:cNvPr>
            <p:cNvSpPr/>
            <p:nvPr/>
          </p:nvSpPr>
          <p:spPr>
            <a:xfrm>
              <a:off x="9472782" y="1964638"/>
              <a:ext cx="2422273" cy="116646"/>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42" name="矩形 141">
            <a:extLst>
              <a:ext uri="{FF2B5EF4-FFF2-40B4-BE49-F238E27FC236}">
                <a16:creationId xmlns:a16="http://schemas.microsoft.com/office/drawing/2014/main" id="{B8A57555-B244-4FDA-9FD3-1B053BC37851}"/>
              </a:ext>
            </a:extLst>
          </p:cNvPr>
          <p:cNvSpPr/>
          <p:nvPr/>
        </p:nvSpPr>
        <p:spPr>
          <a:xfrm>
            <a:off x="9249643" y="2143317"/>
            <a:ext cx="2779351" cy="1015663"/>
          </a:xfrm>
          <a:prstGeom prst="rect">
            <a:avLst/>
          </a:prstGeom>
        </p:spPr>
        <p:txBody>
          <a:bodyPr wrap="square">
            <a:spAutoFit/>
          </a:bodyPr>
          <a:lstStyle/>
          <a:p>
            <a:pPr defTabSz="457200">
              <a:defRPr/>
            </a:pPr>
            <a:r>
              <a:rPr lang="en-US" altLang="zh-TW" sz="2000">
                <a:solidFill>
                  <a:srgbClr val="CC66FF"/>
                </a:solidFill>
                <a:latin typeface="Arial"/>
                <a:ea typeface="微軟正黑體"/>
                <a:cs typeface="Arial"/>
              </a:rPr>
              <a:t>Can we have more CPU speed/cores for virtualization?</a:t>
            </a:r>
          </a:p>
        </p:txBody>
      </p:sp>
      <p:sp>
        <p:nvSpPr>
          <p:cNvPr id="143" name="文字方塊 142">
            <a:extLst>
              <a:ext uri="{FF2B5EF4-FFF2-40B4-BE49-F238E27FC236}">
                <a16:creationId xmlns:a16="http://schemas.microsoft.com/office/drawing/2014/main" id="{4CE41143-A4F3-4C59-9B2F-21BCE96ADFE7}"/>
              </a:ext>
            </a:extLst>
          </p:cNvPr>
          <p:cNvSpPr txBox="1"/>
          <p:nvPr/>
        </p:nvSpPr>
        <p:spPr>
          <a:xfrm>
            <a:off x="9249643" y="3475994"/>
            <a:ext cx="2564496" cy="830997"/>
          </a:xfrm>
          <a:prstGeom prst="rect">
            <a:avLst/>
          </a:prstGeom>
          <a:noFill/>
        </p:spPr>
        <p:txBody>
          <a:bodyPr wrap="square" rtlCol="0">
            <a:spAutoFit/>
          </a:bodyPr>
          <a:lstStyle/>
          <a:p>
            <a:pPr marL="177800" indent="-177800">
              <a:buFont typeface="Arial" panose="020B0604020202020204" pitchFamily="34" charset="0"/>
              <a:buChar char="•"/>
            </a:pPr>
            <a:r>
              <a:rPr lang="en-US" altLang="zh-TW" sz="1600">
                <a:solidFill>
                  <a:schemeClr val="bg1"/>
                </a:solidFill>
                <a:latin typeface="Arial" panose="020B0604020202020204" pitchFamily="34" charset="0"/>
                <a:cs typeface="Arial" panose="020B0604020202020204" pitchFamily="34" charset="0"/>
              </a:rPr>
              <a:t>4-core Intel Celeron® CPU is only option on previous model.</a:t>
            </a:r>
          </a:p>
        </p:txBody>
      </p:sp>
      <p:pic>
        <p:nvPicPr>
          <p:cNvPr id="8" name="圖片 7">
            <a:extLst>
              <a:ext uri="{FF2B5EF4-FFF2-40B4-BE49-F238E27FC236}">
                <a16:creationId xmlns:a16="http://schemas.microsoft.com/office/drawing/2014/main" id="{1BB8DE1B-DD6A-44B2-943B-2E455F3468A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32484" y="5178447"/>
            <a:ext cx="826028" cy="914774"/>
          </a:xfrm>
          <a:prstGeom prst="rect">
            <a:avLst/>
          </a:prstGeom>
        </p:spPr>
      </p:pic>
      <p:pic>
        <p:nvPicPr>
          <p:cNvPr id="37" name="圖片 36">
            <a:extLst>
              <a:ext uri="{FF2B5EF4-FFF2-40B4-BE49-F238E27FC236}">
                <a16:creationId xmlns:a16="http://schemas.microsoft.com/office/drawing/2014/main" id="{2D3CCC6E-5679-4234-B910-5069838F8C2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80956" y="5222820"/>
            <a:ext cx="826028" cy="826028"/>
          </a:xfrm>
          <a:prstGeom prst="rect">
            <a:avLst/>
          </a:prstGeom>
        </p:spPr>
      </p:pic>
      <p:pic>
        <p:nvPicPr>
          <p:cNvPr id="38" name="圖片 37">
            <a:extLst>
              <a:ext uri="{FF2B5EF4-FFF2-40B4-BE49-F238E27FC236}">
                <a16:creationId xmlns:a16="http://schemas.microsoft.com/office/drawing/2014/main" id="{E1B89BBE-0EAA-4801-AA1C-4590125D945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913507" y="5144943"/>
            <a:ext cx="1228933" cy="981782"/>
          </a:xfrm>
          <a:prstGeom prst="rect">
            <a:avLst/>
          </a:prstGeom>
        </p:spPr>
      </p:pic>
      <p:pic>
        <p:nvPicPr>
          <p:cNvPr id="42" name="圖片 41">
            <a:extLst>
              <a:ext uri="{FF2B5EF4-FFF2-40B4-BE49-F238E27FC236}">
                <a16:creationId xmlns:a16="http://schemas.microsoft.com/office/drawing/2014/main" id="{5165A051-A4FA-4313-B547-215F593144E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069367" y="5144943"/>
            <a:ext cx="981782" cy="981782"/>
          </a:xfrm>
          <a:prstGeom prst="rect">
            <a:avLst/>
          </a:prstGeom>
        </p:spPr>
      </p:pic>
    </p:spTree>
    <p:extLst>
      <p:ext uri="{BB962C8B-B14F-4D97-AF65-F5344CB8AC3E}">
        <p14:creationId xmlns:p14="http://schemas.microsoft.com/office/powerpoint/2010/main" val="24344813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群組 68">
            <a:extLst>
              <a:ext uri="{FF2B5EF4-FFF2-40B4-BE49-F238E27FC236}">
                <a16:creationId xmlns:a16="http://schemas.microsoft.com/office/drawing/2014/main" id="{905D9C0A-C0A1-4183-A777-A577912F20EF}"/>
              </a:ext>
            </a:extLst>
          </p:cNvPr>
          <p:cNvGrpSpPr/>
          <p:nvPr/>
        </p:nvGrpSpPr>
        <p:grpSpPr>
          <a:xfrm>
            <a:off x="6314084" y="4840442"/>
            <a:ext cx="1344016" cy="53450"/>
            <a:chOff x="6314084" y="4507793"/>
            <a:chExt cx="1344016" cy="62779"/>
          </a:xfrm>
        </p:grpSpPr>
        <p:sp>
          <p:nvSpPr>
            <p:cNvPr id="70" name="矩形 69">
              <a:extLst>
                <a:ext uri="{FF2B5EF4-FFF2-40B4-BE49-F238E27FC236}">
                  <a16:creationId xmlns:a16="http://schemas.microsoft.com/office/drawing/2014/main" id="{D384C5AB-B8C3-4ED5-B14A-3A56386F0BDF}"/>
                </a:ext>
              </a:extLst>
            </p:cNvPr>
            <p:cNvSpPr/>
            <p:nvPr/>
          </p:nvSpPr>
          <p:spPr>
            <a:xfrm>
              <a:off x="6318913" y="4507793"/>
              <a:ext cx="1339187" cy="62779"/>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1" name="直線接點 70">
              <a:extLst>
                <a:ext uri="{FF2B5EF4-FFF2-40B4-BE49-F238E27FC236}">
                  <a16:creationId xmlns:a16="http://schemas.microsoft.com/office/drawing/2014/main" id="{B2A43D4C-6CA5-4ED7-973B-E419FB822B9E}"/>
                </a:ext>
              </a:extLst>
            </p:cNvPr>
            <p:cNvCxnSpPr/>
            <p:nvPr/>
          </p:nvCxnSpPr>
          <p:spPr>
            <a:xfrm>
              <a:off x="6314084" y="4539182"/>
              <a:ext cx="1276523" cy="0"/>
            </a:xfrm>
            <a:prstGeom prst="line">
              <a:avLst/>
            </a:prstGeom>
            <a:ln w="508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群組 16">
            <a:extLst>
              <a:ext uri="{FF2B5EF4-FFF2-40B4-BE49-F238E27FC236}">
                <a16:creationId xmlns:a16="http://schemas.microsoft.com/office/drawing/2014/main" id="{BD84D7E5-0F4D-4CCA-8274-B8194D7E53AB}"/>
              </a:ext>
            </a:extLst>
          </p:cNvPr>
          <p:cNvGrpSpPr/>
          <p:nvPr/>
        </p:nvGrpSpPr>
        <p:grpSpPr>
          <a:xfrm>
            <a:off x="6314084" y="4704161"/>
            <a:ext cx="1344016" cy="53450"/>
            <a:chOff x="6314084" y="4507793"/>
            <a:chExt cx="1344016" cy="62779"/>
          </a:xfrm>
        </p:grpSpPr>
        <p:sp>
          <p:nvSpPr>
            <p:cNvPr id="16" name="矩形 15">
              <a:extLst>
                <a:ext uri="{FF2B5EF4-FFF2-40B4-BE49-F238E27FC236}">
                  <a16:creationId xmlns:a16="http://schemas.microsoft.com/office/drawing/2014/main" id="{F3CFF6EA-C4AA-41BA-A214-32A6D2724EC9}"/>
                </a:ext>
              </a:extLst>
            </p:cNvPr>
            <p:cNvSpPr/>
            <p:nvPr/>
          </p:nvSpPr>
          <p:spPr>
            <a:xfrm>
              <a:off x="6318913" y="4507793"/>
              <a:ext cx="1339187" cy="62779"/>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9" name="直線接點 58">
              <a:extLst>
                <a:ext uri="{FF2B5EF4-FFF2-40B4-BE49-F238E27FC236}">
                  <a16:creationId xmlns:a16="http://schemas.microsoft.com/office/drawing/2014/main" id="{47930A52-DD1D-40EE-A834-354361B26E8F}"/>
                </a:ext>
              </a:extLst>
            </p:cNvPr>
            <p:cNvCxnSpPr/>
            <p:nvPr/>
          </p:nvCxnSpPr>
          <p:spPr>
            <a:xfrm>
              <a:off x="6314084" y="4539182"/>
              <a:ext cx="1276523" cy="0"/>
            </a:xfrm>
            <a:prstGeom prst="line">
              <a:avLst/>
            </a:prstGeom>
            <a:ln w="508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61" name="圖片 60" descr="一張含有 牆, 汽車 的圖片&#10;&#10;自動產生的描述">
            <a:extLst>
              <a:ext uri="{FF2B5EF4-FFF2-40B4-BE49-F238E27FC236}">
                <a16:creationId xmlns:a16="http://schemas.microsoft.com/office/drawing/2014/main" id="{BC6B6F6A-806B-2943-AF2D-E76A64E586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1131" y="3826231"/>
            <a:ext cx="4090871" cy="1362260"/>
          </a:xfrm>
          <a:prstGeom prst="rect">
            <a:avLst/>
          </a:prstGeom>
          <a:effectLst>
            <a:outerShdw blurRad="50800" dist="38100" dir="5400000" algn="t" rotWithShape="0">
              <a:prstClr val="black">
                <a:alpha val="40000"/>
              </a:prstClr>
            </a:outerShdw>
          </a:effectLst>
        </p:spPr>
      </p:pic>
      <p:pic>
        <p:nvPicPr>
          <p:cNvPr id="45" name="圖片 44" descr="一張含有 電腦 的圖片&#10;&#10;自動產生的描述">
            <a:extLst>
              <a:ext uri="{FF2B5EF4-FFF2-40B4-BE49-F238E27FC236}">
                <a16:creationId xmlns:a16="http://schemas.microsoft.com/office/drawing/2014/main" id="{C137E159-A1E0-AF4D-9446-D1ADB4D974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87594" y="4279223"/>
            <a:ext cx="4537557" cy="805817"/>
          </a:xfrm>
          <a:prstGeom prst="rect">
            <a:avLst/>
          </a:prstGeom>
          <a:effectLst>
            <a:outerShdw blurRad="50800" dist="38100" dir="5400000" algn="t" rotWithShape="0">
              <a:prstClr val="black">
                <a:alpha val="40000"/>
              </a:prstClr>
            </a:outerShdw>
          </a:effectLst>
        </p:spPr>
      </p:pic>
      <p:sp>
        <p:nvSpPr>
          <p:cNvPr id="2" name="標題 1">
            <a:extLst>
              <a:ext uri="{FF2B5EF4-FFF2-40B4-BE49-F238E27FC236}">
                <a16:creationId xmlns:a16="http://schemas.microsoft.com/office/drawing/2014/main" id="{AE23C161-2145-4740-A7F1-F30ADA4746BC}"/>
              </a:ext>
            </a:extLst>
          </p:cNvPr>
          <p:cNvSpPr>
            <a:spLocks noGrp="1"/>
          </p:cNvSpPr>
          <p:nvPr>
            <p:ph type="title"/>
          </p:nvPr>
        </p:nvSpPr>
        <p:spPr>
          <a:xfrm>
            <a:off x="6661" y="1"/>
            <a:ext cx="12178675" cy="1264466"/>
          </a:xfrm>
        </p:spPr>
        <p:txBody>
          <a:bodyPr>
            <a:normAutofit/>
          </a:bodyPr>
          <a:lstStyle/>
          <a:p>
            <a:pPr fontAlgn="base"/>
            <a:r>
              <a:rPr lang="en-US" altLang="zh-TW" sz="4000" b="1">
                <a:cs typeface="+mj-lt"/>
                <a:sym typeface="Arial" panose="020B0604020202020204" pitchFamily="34" charset="0"/>
              </a:rPr>
              <a:t>QNAP TR &amp; TL expansion units for s</a:t>
            </a:r>
            <a:r>
              <a:rPr lang="zh-TW" altLang="zh-TW" sz="4000" b="1">
                <a:cs typeface="+mj-lt"/>
                <a:sym typeface="Arial" panose="020B0604020202020204" pitchFamily="34" charset="0"/>
              </a:rPr>
              <a:t>torage </a:t>
            </a:r>
            <a:r>
              <a:rPr lang="en-US" altLang="zh-TW" sz="4000" b="1">
                <a:cs typeface="+mj-lt"/>
                <a:sym typeface="Arial" panose="020B0604020202020204" pitchFamily="34" charset="0"/>
              </a:rPr>
              <a:t>e</a:t>
            </a:r>
            <a:r>
              <a:rPr lang="zh-TW" altLang="zh-TW" sz="4000" b="1">
                <a:cs typeface="+mj-lt"/>
                <a:sym typeface="Arial" panose="020B0604020202020204" pitchFamily="34" charset="0"/>
              </a:rPr>
              <a:t>xpansion or as a backup </a:t>
            </a:r>
            <a:r>
              <a:rPr lang="en-US" altLang="zh-TW" sz="4000" b="1">
                <a:cs typeface="+mj-lt"/>
                <a:sym typeface="Arial" panose="020B0604020202020204" pitchFamily="34" charset="0"/>
              </a:rPr>
              <a:t>destination</a:t>
            </a:r>
            <a:endParaRPr lang="zh-TW" altLang="en-US" sz="4000" b="1"/>
          </a:p>
        </p:txBody>
      </p:sp>
      <p:sp>
        <p:nvSpPr>
          <p:cNvPr id="8" name="Rectangle 8">
            <a:extLst>
              <a:ext uri="{FF2B5EF4-FFF2-40B4-BE49-F238E27FC236}">
                <a16:creationId xmlns:a16="http://schemas.microsoft.com/office/drawing/2014/main" id="{F189EDD9-C370-4B02-91F8-C6BB42B88CCB}"/>
              </a:ext>
            </a:extLst>
          </p:cNvPr>
          <p:cNvSpPr>
            <a:spLocks noChangeArrowheads="1"/>
          </p:cNvSpPr>
          <p:nvPr/>
        </p:nvSpPr>
        <p:spPr bwMode="auto">
          <a:xfrm>
            <a:off x="7416744" y="1222222"/>
            <a:ext cx="6223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11090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zh-TW" altLang="zh-TW" sz="900" b="0" i="0" u="none" strike="noStrike" kern="1200" cap="none" spc="0" normalizeH="0" baseline="0" noProof="0">
                <a:ln>
                  <a:noFill/>
                </a:ln>
                <a:solidFill>
                  <a:srgbClr val="212121"/>
                </a:solidFill>
                <a:effectLst/>
                <a:uLnTx/>
                <a:uFillTx/>
                <a:latin typeface="Arial" panose="020B0604020202020204" pitchFamily="34" charset="0"/>
                <a:ea typeface="Open Sans"/>
                <a:cs typeface="+mn-cs"/>
              </a:rPr>
            </a:br>
            <a:endParaRPr kumimoji="0" lang="zh-TW" altLang="zh-TW"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3" name="矩形 12">
            <a:extLst>
              <a:ext uri="{FF2B5EF4-FFF2-40B4-BE49-F238E27FC236}">
                <a16:creationId xmlns:a16="http://schemas.microsoft.com/office/drawing/2014/main" id="{693512CF-F3B8-46E0-A626-E7F99CA7EDFF}"/>
              </a:ext>
            </a:extLst>
          </p:cNvPr>
          <p:cNvSpPr/>
          <p:nvPr/>
        </p:nvSpPr>
        <p:spPr>
          <a:xfrm>
            <a:off x="5062716" y="7235959"/>
            <a:ext cx="243978" cy="37965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1867" b="0" i="0" u="none" strike="noStrike" kern="0" cap="none" spc="0" normalizeH="0" baseline="0" noProof="0">
                <a:ln>
                  <a:noFill/>
                </a:ln>
                <a:solidFill>
                  <a:srgbClr val="000000"/>
                </a:solidFill>
                <a:effectLst/>
                <a:uLnTx/>
                <a:uFillTx/>
                <a:latin typeface="Times New Roman" panose="02020603050405020304" pitchFamily="18" charset="0"/>
                <a:ea typeface="新細明體" panose="02020500000000000000" pitchFamily="18" charset="-120"/>
                <a:cs typeface="Arial"/>
                <a:sym typeface="Arial"/>
              </a:rPr>
              <a:t> </a:t>
            </a:r>
            <a:endParaRPr kumimoji="0" lang="zh-TW" altLang="en-US" sz="1867" b="0" i="0" u="none" strike="noStrike" kern="0" cap="none" spc="0" normalizeH="0" baseline="0" noProof="0">
              <a:ln>
                <a:noFill/>
              </a:ln>
              <a:solidFill>
                <a:srgbClr val="000000"/>
              </a:solidFill>
              <a:effectLst/>
              <a:uLnTx/>
              <a:uFillTx/>
              <a:latin typeface="Arial"/>
              <a:ea typeface="新細明體" panose="02020500000000000000" pitchFamily="18" charset="-120"/>
              <a:cs typeface="Arial"/>
              <a:sym typeface="Arial"/>
            </a:endParaRPr>
          </a:p>
        </p:txBody>
      </p:sp>
      <p:sp>
        <p:nvSpPr>
          <p:cNvPr id="29" name="內容版面配置區 1">
            <a:extLst>
              <a:ext uri="{FF2B5EF4-FFF2-40B4-BE49-F238E27FC236}">
                <a16:creationId xmlns:a16="http://schemas.microsoft.com/office/drawing/2014/main" id="{CC29D5A0-8B43-7143-8035-4CA4C081D5FB}"/>
              </a:ext>
            </a:extLst>
          </p:cNvPr>
          <p:cNvSpPr txBox="1">
            <a:spLocks/>
          </p:cNvSpPr>
          <p:nvPr/>
        </p:nvSpPr>
        <p:spPr>
          <a:xfrm>
            <a:off x="627537" y="1626057"/>
            <a:ext cx="11012527" cy="1143384"/>
          </a:xfrm>
          <a:prstGeom prst="rect">
            <a:avLst/>
          </a:prstGeom>
        </p:spPr>
        <p:txBody>
          <a:bodyPr vert="horz" lIns="121920" tIns="60960" rIns="121920" bIns="60960" rtlCol="0" anchor="t">
            <a:noAutofit/>
          </a:bodyPr>
          <a:lstStyle/>
          <a:p>
            <a:pPr>
              <a:spcBef>
                <a:spcPts val="1000"/>
              </a:spcBef>
              <a:buClr>
                <a:srgbClr val="000000"/>
              </a:buClr>
              <a:defRPr/>
            </a:pP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QNAP TL JBOD and TR RAID expansion units</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can</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expand the QGD-1602P storage capacity. They supports either the configurations</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of</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 storage pool, or the</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snapshots storage from volume and LUN. </a:t>
            </a:r>
            <a:endParaRPr 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30" name="群組 29">
            <a:extLst>
              <a:ext uri="{FF2B5EF4-FFF2-40B4-BE49-F238E27FC236}">
                <a16:creationId xmlns:a16="http://schemas.microsoft.com/office/drawing/2014/main" id="{9C655B1C-FDE0-DC43-B81C-3F298A307FF0}"/>
              </a:ext>
            </a:extLst>
          </p:cNvPr>
          <p:cNvGrpSpPr/>
          <p:nvPr/>
        </p:nvGrpSpPr>
        <p:grpSpPr>
          <a:xfrm>
            <a:off x="509934" y="5192903"/>
            <a:ext cx="1600552" cy="709577"/>
            <a:chOff x="381471" y="4019218"/>
            <a:chExt cx="1444961" cy="640599"/>
          </a:xfrm>
        </p:grpSpPr>
        <p:pic>
          <p:nvPicPr>
            <p:cNvPr id="32" name="圖片 33">
              <a:extLst>
                <a:ext uri="{FF2B5EF4-FFF2-40B4-BE49-F238E27FC236}">
                  <a16:creationId xmlns:a16="http://schemas.microsoft.com/office/drawing/2014/main" id="{148989D3-1DFA-D54A-9EFE-B74F3AE867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1188" y="4019218"/>
              <a:ext cx="635244" cy="635244"/>
            </a:xfrm>
            <a:prstGeom prst="rect">
              <a:avLst/>
            </a:prstGeom>
          </p:spPr>
        </p:pic>
        <p:pic>
          <p:nvPicPr>
            <p:cNvPr id="33" name="圖片 35">
              <a:extLst>
                <a:ext uri="{FF2B5EF4-FFF2-40B4-BE49-F238E27FC236}">
                  <a16:creationId xmlns:a16="http://schemas.microsoft.com/office/drawing/2014/main" id="{F33DCDED-C313-D74D-8974-6340C98FD0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1471" y="4021189"/>
              <a:ext cx="635244" cy="638628"/>
            </a:xfrm>
            <a:prstGeom prst="rect">
              <a:avLst/>
            </a:prstGeom>
          </p:spPr>
        </p:pic>
      </p:grpSp>
      <p:pic>
        <p:nvPicPr>
          <p:cNvPr id="46" name="圖片 45" descr="一張含有 室內, 黑色, 電子用品 的圖片&#10;&#10;自動產生的描述">
            <a:extLst>
              <a:ext uri="{FF2B5EF4-FFF2-40B4-BE49-F238E27FC236}">
                <a16:creationId xmlns:a16="http://schemas.microsoft.com/office/drawing/2014/main" id="{07EB78F9-9950-484F-B887-5D48F58CD29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68299" y="7236128"/>
            <a:ext cx="1744939" cy="1676347"/>
          </a:xfrm>
          <a:prstGeom prst="rect">
            <a:avLst/>
          </a:prstGeom>
          <a:effectLst>
            <a:outerShdw blurRad="50800" dist="38100" dir="5400000" algn="t" rotWithShape="0">
              <a:prstClr val="black">
                <a:alpha val="40000"/>
              </a:prstClr>
            </a:outerShdw>
          </a:effectLst>
        </p:spPr>
      </p:pic>
      <p:pic>
        <p:nvPicPr>
          <p:cNvPr id="47" name="圖片 46" descr="一張含有 室內, 電子用品, 監視器, 黑色 的圖片&#10;&#10;自動產生的描述">
            <a:extLst>
              <a:ext uri="{FF2B5EF4-FFF2-40B4-BE49-F238E27FC236}">
                <a16:creationId xmlns:a16="http://schemas.microsoft.com/office/drawing/2014/main" id="{F0EBA05E-9E09-524D-B9D0-7BAB62A0AF6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616552" y="7236127"/>
            <a:ext cx="1744939" cy="1676347"/>
          </a:xfrm>
          <a:prstGeom prst="rect">
            <a:avLst/>
          </a:prstGeom>
          <a:effectLst>
            <a:outerShdw blurRad="50800" dist="38100" dir="5400000" algn="t" rotWithShape="0">
              <a:prstClr val="black">
                <a:alpha val="40000"/>
              </a:prstClr>
            </a:outerShdw>
          </a:effectLst>
        </p:spPr>
      </p:pic>
      <p:sp>
        <p:nvSpPr>
          <p:cNvPr id="48" name="矩形 47">
            <a:extLst>
              <a:ext uri="{FF2B5EF4-FFF2-40B4-BE49-F238E27FC236}">
                <a16:creationId xmlns:a16="http://schemas.microsoft.com/office/drawing/2014/main" id="{74FDB640-B692-AA4E-A9EB-081CDE5101BB}"/>
              </a:ext>
            </a:extLst>
          </p:cNvPr>
          <p:cNvSpPr/>
          <p:nvPr/>
        </p:nvSpPr>
        <p:spPr>
          <a:xfrm>
            <a:off x="9630646" y="8859077"/>
            <a:ext cx="1559637" cy="307777"/>
          </a:xfrm>
          <a:prstGeom prst="rect">
            <a:avLst/>
          </a:prstGeom>
        </p:spPr>
        <p:txBody>
          <a:bodyPr wrap="square" anchor="t">
            <a:spAutoFit/>
          </a:bodyPr>
          <a:lstStyle/>
          <a:p>
            <a:pPr lvl="0" algn="ctr" defTabSz="1219170">
              <a:buClr>
                <a:srgbClr val="000000"/>
              </a:buClr>
              <a:defRPr/>
            </a:pPr>
            <a:r>
              <a:rPr lang="en-US" altLang="zh-TW" sz="1400" kern="0">
                <a:solidFill>
                  <a:schemeClr val="bg1"/>
                </a:solidFill>
                <a:latin typeface="Arial"/>
                <a:ea typeface="微軟正黑體"/>
                <a:cs typeface="Arial"/>
                <a:sym typeface="Arial"/>
              </a:rPr>
              <a:t>TR</a:t>
            </a:r>
            <a:r>
              <a:rPr lang="zh-TW" altLang="en-US" sz="1400" kern="0">
                <a:solidFill>
                  <a:schemeClr val="bg1"/>
                </a:solidFill>
                <a:latin typeface="Arial"/>
                <a:ea typeface="微軟正黑體"/>
                <a:cs typeface="Arial"/>
                <a:sym typeface="Arial"/>
              </a:rPr>
              <a:t> </a:t>
            </a:r>
            <a:r>
              <a:rPr lang="en-US" altLang="zh-TW" sz="1400" kern="0">
                <a:solidFill>
                  <a:schemeClr val="bg1"/>
                </a:solidFill>
                <a:latin typeface="Arial"/>
                <a:ea typeface="微軟正黑體"/>
                <a:cs typeface="Arial"/>
                <a:sym typeface="Arial"/>
              </a:rPr>
              <a:t>004</a:t>
            </a:r>
          </a:p>
        </p:txBody>
      </p:sp>
      <p:pic>
        <p:nvPicPr>
          <p:cNvPr id="49" name="圖片 48">
            <a:extLst>
              <a:ext uri="{FF2B5EF4-FFF2-40B4-BE49-F238E27FC236}">
                <a16:creationId xmlns:a16="http://schemas.microsoft.com/office/drawing/2014/main" id="{3DF19669-E530-2040-BCB9-4D5968A03EF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02931" y="9385828"/>
            <a:ext cx="4212531" cy="620155"/>
          </a:xfrm>
          <a:prstGeom prst="rect">
            <a:avLst/>
          </a:prstGeom>
          <a:effectLst>
            <a:outerShdw blurRad="50800" dist="38100" dir="5400000" algn="t" rotWithShape="0">
              <a:prstClr val="black">
                <a:alpha val="40000"/>
              </a:prstClr>
            </a:outerShdw>
          </a:effectLst>
        </p:spPr>
      </p:pic>
      <p:sp>
        <p:nvSpPr>
          <p:cNvPr id="50" name="矩形 49">
            <a:extLst>
              <a:ext uri="{FF2B5EF4-FFF2-40B4-BE49-F238E27FC236}">
                <a16:creationId xmlns:a16="http://schemas.microsoft.com/office/drawing/2014/main" id="{3F850EB4-3159-AB43-A313-2169A58F0198}"/>
              </a:ext>
            </a:extLst>
          </p:cNvPr>
          <p:cNvSpPr/>
          <p:nvPr/>
        </p:nvSpPr>
        <p:spPr>
          <a:xfrm>
            <a:off x="8150931" y="10045621"/>
            <a:ext cx="2407445" cy="307777"/>
          </a:xfrm>
          <a:prstGeom prst="rect">
            <a:avLst/>
          </a:prstGeom>
        </p:spPr>
        <p:txBody>
          <a:bodyPr wrap="square" anchor="t">
            <a:spAutoFit/>
          </a:bodyPr>
          <a:lstStyle/>
          <a:p>
            <a:pPr algn="ctr" defTabSz="1219170">
              <a:buClr>
                <a:srgbClr val="000000"/>
              </a:buClr>
              <a:defRPr/>
            </a:pPr>
            <a:r>
              <a:rPr lang="en-US" altLang="zh-TW" sz="1400" kern="0">
                <a:solidFill>
                  <a:schemeClr val="bg1"/>
                </a:solidFill>
                <a:latin typeface="Arial"/>
                <a:ea typeface="微軟正黑體"/>
                <a:cs typeface="Arial"/>
                <a:sym typeface="Arial"/>
              </a:rPr>
              <a:t>TR</a:t>
            </a:r>
            <a:r>
              <a:rPr lang="zh-TW" altLang="en-US" sz="1400" kern="0">
                <a:solidFill>
                  <a:schemeClr val="bg1"/>
                </a:solidFill>
                <a:latin typeface="Arial"/>
                <a:ea typeface="微軟正黑體"/>
                <a:cs typeface="Arial"/>
                <a:sym typeface="Arial"/>
              </a:rPr>
              <a:t> </a:t>
            </a:r>
            <a:r>
              <a:rPr lang="en-US" altLang="zh-TW" sz="1400" kern="0">
                <a:solidFill>
                  <a:schemeClr val="bg1"/>
                </a:solidFill>
                <a:latin typeface="Arial"/>
                <a:ea typeface="微軟正黑體"/>
                <a:cs typeface="Arial"/>
                <a:sym typeface="Arial"/>
              </a:rPr>
              <a:t>004U</a:t>
            </a:r>
          </a:p>
        </p:txBody>
      </p:sp>
      <p:sp>
        <p:nvSpPr>
          <p:cNvPr id="51" name="矩形 50">
            <a:extLst>
              <a:ext uri="{FF2B5EF4-FFF2-40B4-BE49-F238E27FC236}">
                <a16:creationId xmlns:a16="http://schemas.microsoft.com/office/drawing/2014/main" id="{16422E67-1FF7-3F46-8F26-1FE604DAAA88}"/>
              </a:ext>
            </a:extLst>
          </p:cNvPr>
          <p:cNvSpPr/>
          <p:nvPr/>
        </p:nvSpPr>
        <p:spPr>
          <a:xfrm>
            <a:off x="7080854" y="8859077"/>
            <a:ext cx="1652182" cy="307777"/>
          </a:xfrm>
          <a:prstGeom prst="rect">
            <a:avLst/>
          </a:prstGeom>
        </p:spPr>
        <p:txBody>
          <a:bodyPr wrap="square" anchor="t">
            <a:spAutoFit/>
          </a:bodyPr>
          <a:lstStyle/>
          <a:p>
            <a:pPr algn="ctr" defTabSz="1219170">
              <a:buClr>
                <a:srgbClr val="000000"/>
              </a:buClr>
              <a:defRPr/>
            </a:pPr>
            <a:r>
              <a:rPr lang="en-US" altLang="zh-TW" sz="1400" kern="0">
                <a:solidFill>
                  <a:schemeClr val="bg1"/>
                </a:solidFill>
                <a:latin typeface="Arial"/>
                <a:ea typeface="微軟正黑體"/>
                <a:cs typeface="Arial"/>
                <a:sym typeface="Arial"/>
              </a:rPr>
              <a:t>TR</a:t>
            </a:r>
            <a:r>
              <a:rPr lang="zh-TW" altLang="en-US" sz="1400" kern="0">
                <a:solidFill>
                  <a:schemeClr val="bg1"/>
                </a:solidFill>
                <a:latin typeface="Arial"/>
                <a:ea typeface="微軟正黑體"/>
                <a:cs typeface="Arial"/>
                <a:sym typeface="Arial"/>
              </a:rPr>
              <a:t> </a:t>
            </a:r>
            <a:r>
              <a:rPr lang="en-US" altLang="zh-TW" sz="1400" kern="0">
                <a:solidFill>
                  <a:schemeClr val="bg1"/>
                </a:solidFill>
                <a:latin typeface="Arial"/>
                <a:ea typeface="微軟正黑體"/>
                <a:cs typeface="Arial"/>
                <a:sym typeface="Arial"/>
              </a:rPr>
              <a:t>002</a:t>
            </a:r>
          </a:p>
        </p:txBody>
      </p:sp>
      <p:pic>
        <p:nvPicPr>
          <p:cNvPr id="53" name="圖片 52" descr="一張含有 電子用品, 電腦 的圖片&#10;&#10;自動產生的描述">
            <a:extLst>
              <a:ext uri="{FF2B5EF4-FFF2-40B4-BE49-F238E27FC236}">
                <a16:creationId xmlns:a16="http://schemas.microsoft.com/office/drawing/2014/main" id="{4AF36C89-2E74-F241-86A9-C07F53BA875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3923" y="7495719"/>
            <a:ext cx="2841149" cy="1776034"/>
          </a:xfrm>
          <a:prstGeom prst="rect">
            <a:avLst/>
          </a:prstGeom>
        </p:spPr>
      </p:pic>
      <p:sp>
        <p:nvSpPr>
          <p:cNvPr id="54" name="矩形 53">
            <a:extLst>
              <a:ext uri="{FF2B5EF4-FFF2-40B4-BE49-F238E27FC236}">
                <a16:creationId xmlns:a16="http://schemas.microsoft.com/office/drawing/2014/main" id="{D0F214E3-1F2A-B642-843E-5ECE52D5690D}"/>
              </a:ext>
            </a:extLst>
          </p:cNvPr>
          <p:cNvSpPr/>
          <p:nvPr/>
        </p:nvSpPr>
        <p:spPr>
          <a:xfrm>
            <a:off x="1050175" y="9272734"/>
            <a:ext cx="1652182" cy="307777"/>
          </a:xfrm>
          <a:prstGeom prst="rect">
            <a:avLst/>
          </a:prstGeom>
        </p:spPr>
        <p:txBody>
          <a:bodyPr wrap="square" anchor="t">
            <a:spAutoFit/>
          </a:bodyPr>
          <a:lstStyle/>
          <a:p>
            <a:pPr algn="ctr" defTabSz="1219170">
              <a:buClr>
                <a:srgbClr val="000000"/>
              </a:buClr>
              <a:defRPr/>
            </a:pPr>
            <a:r>
              <a:rPr lang="en-US" altLang="zh-TW" sz="1400" kern="0">
                <a:solidFill>
                  <a:schemeClr val="bg1"/>
                </a:solidFill>
                <a:latin typeface="Arial"/>
                <a:ea typeface="微軟正黑體"/>
                <a:cs typeface="Arial"/>
                <a:sym typeface="Arial"/>
              </a:rPr>
              <a:t>TL-D800C</a:t>
            </a:r>
          </a:p>
        </p:txBody>
      </p:sp>
      <p:pic>
        <p:nvPicPr>
          <p:cNvPr id="55" name="圖片 54" descr="一張含有 牆, 汽車 的圖片&#10;&#10;自動產生的描述">
            <a:extLst>
              <a:ext uri="{FF2B5EF4-FFF2-40B4-BE49-F238E27FC236}">
                <a16:creationId xmlns:a16="http://schemas.microsoft.com/office/drawing/2014/main" id="{FE5A9BC6-0ED5-8949-92E7-D53E8D553BF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751783" y="7901334"/>
            <a:ext cx="3287994" cy="1094902"/>
          </a:xfrm>
          <a:prstGeom prst="rect">
            <a:avLst/>
          </a:prstGeom>
        </p:spPr>
      </p:pic>
      <p:sp>
        <p:nvSpPr>
          <p:cNvPr id="56" name="矩形 55">
            <a:extLst>
              <a:ext uri="{FF2B5EF4-FFF2-40B4-BE49-F238E27FC236}">
                <a16:creationId xmlns:a16="http://schemas.microsoft.com/office/drawing/2014/main" id="{F7C9937B-515F-8D4B-BCE9-44F7F2208113}"/>
              </a:ext>
            </a:extLst>
          </p:cNvPr>
          <p:cNvSpPr/>
          <p:nvPr/>
        </p:nvSpPr>
        <p:spPr>
          <a:xfrm>
            <a:off x="4555369" y="9348935"/>
            <a:ext cx="1652182" cy="307777"/>
          </a:xfrm>
          <a:prstGeom prst="rect">
            <a:avLst/>
          </a:prstGeom>
        </p:spPr>
        <p:txBody>
          <a:bodyPr wrap="square" anchor="t">
            <a:spAutoFit/>
          </a:bodyPr>
          <a:lstStyle/>
          <a:p>
            <a:pPr algn="ctr" defTabSz="1219170">
              <a:buClr>
                <a:srgbClr val="000000"/>
              </a:buClr>
              <a:defRPr/>
            </a:pPr>
            <a:r>
              <a:rPr lang="en-US" altLang="zh-TW" sz="1400" kern="0">
                <a:solidFill>
                  <a:schemeClr val="bg1"/>
                </a:solidFill>
                <a:latin typeface="Arial"/>
                <a:ea typeface="微軟正黑體"/>
                <a:cs typeface="Arial"/>
                <a:sym typeface="Arial"/>
              </a:rPr>
              <a:t>TL-R1200C-RP</a:t>
            </a:r>
          </a:p>
        </p:txBody>
      </p:sp>
      <p:pic>
        <p:nvPicPr>
          <p:cNvPr id="63" name="圖片 62" descr="一張含有 電路 的圖片&#10;&#10;自動產生的描述">
            <a:extLst>
              <a:ext uri="{FF2B5EF4-FFF2-40B4-BE49-F238E27FC236}">
                <a16:creationId xmlns:a16="http://schemas.microsoft.com/office/drawing/2014/main" id="{CDE28C54-D645-D54B-9E24-A521FB55806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70632" y="2836550"/>
            <a:ext cx="995334" cy="1327775"/>
          </a:xfrm>
          <a:prstGeom prst="rect">
            <a:avLst/>
          </a:prstGeom>
        </p:spPr>
      </p:pic>
      <p:pic>
        <p:nvPicPr>
          <p:cNvPr id="64" name="圖片 63" descr="一張含有 自行車, 光, 黑色, 藍色 的圖片&#10;&#10;自動產生的描述">
            <a:extLst>
              <a:ext uri="{FF2B5EF4-FFF2-40B4-BE49-F238E27FC236}">
                <a16:creationId xmlns:a16="http://schemas.microsoft.com/office/drawing/2014/main" id="{9D099BE3-728A-EE4B-B3A1-89CC35252FE5}"/>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979739" y="2914814"/>
            <a:ext cx="1019482" cy="1149350"/>
          </a:xfrm>
          <a:prstGeom prst="rect">
            <a:avLst/>
          </a:prstGeom>
          <a:effectLst>
            <a:outerShdw blurRad="38100" dist="50800" dir="7200000" algn="t" rotWithShape="0">
              <a:prstClr val="black">
                <a:alpha val="41000"/>
              </a:prstClr>
            </a:outerShdw>
          </a:effectLst>
        </p:spPr>
      </p:pic>
      <p:sp>
        <p:nvSpPr>
          <p:cNvPr id="65" name="矩形 64">
            <a:extLst>
              <a:ext uri="{FF2B5EF4-FFF2-40B4-BE49-F238E27FC236}">
                <a16:creationId xmlns:a16="http://schemas.microsoft.com/office/drawing/2014/main" id="{FCD291BF-C5BC-254D-A7BE-710906BC02B8}"/>
              </a:ext>
            </a:extLst>
          </p:cNvPr>
          <p:cNvSpPr/>
          <p:nvPr/>
        </p:nvSpPr>
        <p:spPr>
          <a:xfrm>
            <a:off x="8790461" y="5120711"/>
            <a:ext cx="1652182" cy="307777"/>
          </a:xfrm>
          <a:prstGeom prst="rect">
            <a:avLst/>
          </a:prstGeom>
        </p:spPr>
        <p:txBody>
          <a:bodyPr wrap="square" anchor="t">
            <a:spAutoFit/>
          </a:bodyPr>
          <a:lstStyle/>
          <a:p>
            <a:pPr algn="ctr" defTabSz="1219170">
              <a:buClr>
                <a:srgbClr val="000000"/>
              </a:buClr>
              <a:defRPr/>
            </a:pPr>
            <a:r>
              <a:rPr lang="en-US" altLang="zh-TW" sz="1400" kern="0">
                <a:solidFill>
                  <a:schemeClr val="bg1"/>
                </a:solidFill>
                <a:latin typeface="Arial"/>
                <a:ea typeface="微軟正黑體"/>
                <a:cs typeface="Arial"/>
                <a:sym typeface="Arial"/>
              </a:rPr>
              <a:t>QGD-1602P</a:t>
            </a:r>
          </a:p>
        </p:txBody>
      </p:sp>
      <p:sp>
        <p:nvSpPr>
          <p:cNvPr id="66" name="矩形 65">
            <a:extLst>
              <a:ext uri="{FF2B5EF4-FFF2-40B4-BE49-F238E27FC236}">
                <a16:creationId xmlns:a16="http://schemas.microsoft.com/office/drawing/2014/main" id="{808A3EB8-CB45-6041-9AA8-F47BE06E31A9}"/>
              </a:ext>
            </a:extLst>
          </p:cNvPr>
          <p:cNvSpPr/>
          <p:nvPr/>
        </p:nvSpPr>
        <p:spPr>
          <a:xfrm>
            <a:off x="3769330" y="5212600"/>
            <a:ext cx="1652182" cy="523220"/>
          </a:xfrm>
          <a:prstGeom prst="rect">
            <a:avLst/>
          </a:prstGeom>
        </p:spPr>
        <p:txBody>
          <a:bodyPr wrap="square" anchor="t">
            <a:spAutoFit/>
          </a:bodyPr>
          <a:lstStyle/>
          <a:p>
            <a:pPr algn="ctr" defTabSz="1219170">
              <a:buClr>
                <a:srgbClr val="000000"/>
              </a:buClr>
              <a:defRPr/>
            </a:pPr>
            <a:r>
              <a:rPr lang="en-US" altLang="zh-TW" sz="1400" kern="0">
                <a:solidFill>
                  <a:schemeClr val="bg1"/>
                </a:solidFill>
                <a:latin typeface="Arial"/>
                <a:ea typeface="微軟正黑體"/>
                <a:cs typeface="Arial"/>
                <a:sym typeface="Arial"/>
              </a:rPr>
              <a:t>TL &amp; TR expansion units</a:t>
            </a:r>
          </a:p>
        </p:txBody>
      </p:sp>
      <p:pic>
        <p:nvPicPr>
          <p:cNvPr id="35" name="圖片 34">
            <a:extLst>
              <a:ext uri="{FF2B5EF4-FFF2-40B4-BE49-F238E27FC236}">
                <a16:creationId xmlns:a16="http://schemas.microsoft.com/office/drawing/2014/main" id="{9B88029A-6998-734A-955B-08F6BF8A690D}"/>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r="-5"/>
          <a:stretch/>
        </p:blipFill>
        <p:spPr>
          <a:xfrm>
            <a:off x="6013147" y="5111756"/>
            <a:ext cx="1076606" cy="1364835"/>
          </a:xfrm>
          <a:prstGeom prst="rect">
            <a:avLst/>
          </a:prstGeom>
        </p:spPr>
      </p:pic>
      <p:sp>
        <p:nvSpPr>
          <p:cNvPr id="34" name="矩形 33">
            <a:extLst>
              <a:ext uri="{FF2B5EF4-FFF2-40B4-BE49-F238E27FC236}">
                <a16:creationId xmlns:a16="http://schemas.microsoft.com/office/drawing/2014/main" id="{3DD54361-D738-41C9-BCB8-C531A2A74E87}"/>
              </a:ext>
            </a:extLst>
          </p:cNvPr>
          <p:cNvSpPr/>
          <p:nvPr/>
        </p:nvSpPr>
        <p:spPr>
          <a:xfrm>
            <a:off x="6661" y="2949427"/>
            <a:ext cx="2607099" cy="959146"/>
          </a:xfrm>
          <a:prstGeom prst="rect">
            <a:avLst/>
          </a:prstGeom>
          <a:gradFill>
            <a:gsLst>
              <a:gs pos="0">
                <a:srgbClr val="CC66FF"/>
              </a:gs>
              <a:gs pos="100000">
                <a:srgbClr val="CC66F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t>
            </a: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 the </a:t>
            </a:r>
            <a:endPar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 Vault</a:t>
            </a:r>
          </a:p>
        </p:txBody>
      </p:sp>
      <p:sp>
        <p:nvSpPr>
          <p:cNvPr id="39" name="矩形 38">
            <a:extLst>
              <a:ext uri="{FF2B5EF4-FFF2-40B4-BE49-F238E27FC236}">
                <a16:creationId xmlns:a16="http://schemas.microsoft.com/office/drawing/2014/main" id="{6CD8C39A-99D2-444D-9C15-349EF7EAE7E9}"/>
              </a:ext>
            </a:extLst>
          </p:cNvPr>
          <p:cNvSpPr/>
          <p:nvPr/>
        </p:nvSpPr>
        <p:spPr>
          <a:xfrm>
            <a:off x="6661" y="4072619"/>
            <a:ext cx="2607099" cy="959146"/>
          </a:xfrm>
          <a:prstGeom prst="rect">
            <a:avLst/>
          </a:prstGeom>
          <a:gradFill>
            <a:gsLst>
              <a:gs pos="0">
                <a:srgbClr val="CC66FF"/>
              </a:gs>
              <a:gs pos="100000">
                <a:srgbClr val="CC66F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t>
            </a: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 the </a:t>
            </a:r>
            <a:endPar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Storage Expansion</a:t>
            </a:r>
          </a:p>
        </p:txBody>
      </p:sp>
      <p:grpSp>
        <p:nvGrpSpPr>
          <p:cNvPr id="7" name="群組 6">
            <a:extLst>
              <a:ext uri="{FF2B5EF4-FFF2-40B4-BE49-F238E27FC236}">
                <a16:creationId xmlns:a16="http://schemas.microsoft.com/office/drawing/2014/main" id="{28AC10CB-305B-40CB-94A6-E458F32233F6}"/>
              </a:ext>
            </a:extLst>
          </p:cNvPr>
          <p:cNvGrpSpPr/>
          <p:nvPr/>
        </p:nvGrpSpPr>
        <p:grpSpPr>
          <a:xfrm>
            <a:off x="2439820" y="3088390"/>
            <a:ext cx="703646" cy="681220"/>
            <a:chOff x="2439820" y="3313909"/>
            <a:chExt cx="703646" cy="681220"/>
          </a:xfrm>
        </p:grpSpPr>
        <p:sp>
          <p:nvSpPr>
            <p:cNvPr id="40" name="矩形: 圓角 39">
              <a:extLst>
                <a:ext uri="{FF2B5EF4-FFF2-40B4-BE49-F238E27FC236}">
                  <a16:creationId xmlns:a16="http://schemas.microsoft.com/office/drawing/2014/main" id="{B0359B95-7D0B-47F4-9E0D-293FC4840BC7}"/>
                </a:ext>
              </a:extLst>
            </p:cNvPr>
            <p:cNvSpPr/>
            <p:nvPr/>
          </p:nvSpPr>
          <p:spPr>
            <a:xfrm>
              <a:off x="2439820" y="3313909"/>
              <a:ext cx="703646" cy="681220"/>
            </a:xfrm>
            <a:prstGeom prst="roundRect">
              <a:avLst/>
            </a:prstGeom>
            <a:gradFill>
              <a:gsLst>
                <a:gs pos="0">
                  <a:srgbClr val="00B0F0"/>
                </a:gs>
                <a:gs pos="100000">
                  <a:srgbClr val="002060"/>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600" b="1">
                <a:solidFill>
                  <a:schemeClr val="bg1"/>
                </a:solidFill>
              </a:endParaRPr>
            </a:p>
          </p:txBody>
        </p:sp>
        <p:pic>
          <p:nvPicPr>
            <p:cNvPr id="5" name="圖片 4" descr="一張含有 馬克杯, 桌, 玻璃, 杯子 的圖片&#10;&#10;自動產生的描述">
              <a:extLst>
                <a:ext uri="{FF2B5EF4-FFF2-40B4-BE49-F238E27FC236}">
                  <a16:creationId xmlns:a16="http://schemas.microsoft.com/office/drawing/2014/main" id="{68965B5E-2A49-4BAD-A39F-202CE73743E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00582" y="3411607"/>
              <a:ext cx="582123" cy="485825"/>
            </a:xfrm>
            <a:prstGeom prst="rect">
              <a:avLst/>
            </a:prstGeom>
            <a:noFill/>
            <a:ln w="28575">
              <a:noFill/>
            </a:ln>
          </p:spPr>
        </p:pic>
      </p:grpSp>
      <p:sp>
        <p:nvSpPr>
          <p:cNvPr id="10" name="文字方塊 9">
            <a:extLst>
              <a:ext uri="{FF2B5EF4-FFF2-40B4-BE49-F238E27FC236}">
                <a16:creationId xmlns:a16="http://schemas.microsoft.com/office/drawing/2014/main" id="{23F1BAC3-F128-402A-918C-F7AA596A2004}"/>
              </a:ext>
            </a:extLst>
          </p:cNvPr>
          <p:cNvSpPr txBox="1"/>
          <p:nvPr/>
        </p:nvSpPr>
        <p:spPr>
          <a:xfrm>
            <a:off x="6974202" y="5602608"/>
            <a:ext cx="1939326" cy="369332"/>
          </a:xfrm>
          <a:prstGeom prst="rect">
            <a:avLst/>
          </a:prstGeom>
          <a:noFill/>
        </p:spPr>
        <p:txBody>
          <a:bodyPr wrap="square" rtlCol="0">
            <a:spAutoFit/>
          </a:bodyPr>
          <a:lstStyle/>
          <a:p>
            <a:r>
              <a:rPr lang="en-US" altLang="zh-TW" b="1">
                <a:solidFill>
                  <a:srgbClr val="00FFFF"/>
                </a:solidFill>
                <a:ea typeface="微軟正黑體" panose="020B0604030504040204" pitchFamily="34" charset="-120"/>
              </a:rPr>
              <a:t>2 x USB</a:t>
            </a:r>
            <a:r>
              <a:rPr lang="zh-TW" altLang="en-US" b="1">
                <a:solidFill>
                  <a:srgbClr val="00FFFF"/>
                </a:solidFill>
                <a:ea typeface="微軟正黑體" panose="020B0604030504040204" pitchFamily="34" charset="-120"/>
              </a:rPr>
              <a:t> </a:t>
            </a:r>
            <a:r>
              <a:rPr lang="en-US" altLang="zh-TW" b="1">
                <a:solidFill>
                  <a:srgbClr val="00FFFF"/>
                </a:solidFill>
                <a:ea typeface="微軟正黑體" panose="020B0604030504040204" pitchFamily="34" charset="-120"/>
              </a:rPr>
              <a:t>3.2 Gen 1</a:t>
            </a:r>
            <a:endParaRPr lang="zh-TW" altLang="en-US" b="1">
              <a:solidFill>
                <a:srgbClr val="00FFFF"/>
              </a:solidFill>
              <a:ea typeface="微軟正黑體" panose="020B0604030504040204" pitchFamily="34" charset="-120"/>
            </a:endParaRPr>
          </a:p>
        </p:txBody>
      </p:sp>
      <p:sp>
        <p:nvSpPr>
          <p:cNvPr id="58" name="文字方塊 57">
            <a:extLst>
              <a:ext uri="{FF2B5EF4-FFF2-40B4-BE49-F238E27FC236}">
                <a16:creationId xmlns:a16="http://schemas.microsoft.com/office/drawing/2014/main" id="{58CB815C-8898-4D09-B928-AA10E5596FFF}"/>
              </a:ext>
            </a:extLst>
          </p:cNvPr>
          <p:cNvSpPr txBox="1"/>
          <p:nvPr/>
        </p:nvSpPr>
        <p:spPr>
          <a:xfrm>
            <a:off x="7865966" y="3244334"/>
            <a:ext cx="1939326" cy="369332"/>
          </a:xfrm>
          <a:prstGeom prst="rect">
            <a:avLst/>
          </a:prstGeom>
          <a:noFill/>
        </p:spPr>
        <p:txBody>
          <a:bodyPr wrap="square" rtlCol="0">
            <a:spAutoFit/>
          </a:bodyPr>
          <a:lstStyle/>
          <a:p>
            <a:r>
              <a:rPr lang="en-US" altLang="zh-TW" b="1">
                <a:solidFill>
                  <a:srgbClr val="00FFFF"/>
                </a:solidFill>
                <a:ea typeface="微軟正黑體" panose="020B0604030504040204" pitchFamily="34" charset="-120"/>
              </a:rPr>
              <a:t>2 x PCIe Gen3</a:t>
            </a:r>
            <a:endParaRPr lang="zh-TW" altLang="en-US" b="1">
              <a:solidFill>
                <a:srgbClr val="00FFFF"/>
              </a:solidFill>
              <a:ea typeface="微軟正黑體" panose="020B0604030504040204" pitchFamily="34" charset="-120"/>
            </a:endParaRPr>
          </a:p>
        </p:txBody>
      </p:sp>
    </p:spTree>
    <p:extLst>
      <p:ext uri="{BB962C8B-B14F-4D97-AF65-F5344CB8AC3E}">
        <p14:creationId xmlns:p14="http://schemas.microsoft.com/office/powerpoint/2010/main" val="3121411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584;p33">
            <a:extLst>
              <a:ext uri="{FF2B5EF4-FFF2-40B4-BE49-F238E27FC236}">
                <a16:creationId xmlns:a16="http://schemas.microsoft.com/office/drawing/2014/main" id="{115EEE28-B6CE-B14D-9C97-E590711384C0}"/>
              </a:ext>
            </a:extLst>
          </p:cNvPr>
          <p:cNvSpPr/>
          <p:nvPr/>
        </p:nvSpPr>
        <p:spPr>
          <a:xfrm>
            <a:off x="5908584" y="1791730"/>
            <a:ext cx="5996033" cy="5066269"/>
          </a:xfrm>
          <a:prstGeom prst="rect">
            <a:avLst/>
          </a:prstGeom>
          <a:gradFill>
            <a:gsLst>
              <a:gs pos="100000">
                <a:srgbClr val="CC66FF">
                  <a:alpha val="50000"/>
                </a:srgbClr>
              </a:gs>
              <a:gs pos="0">
                <a:schemeClr val="tx1">
                  <a:alpha val="0"/>
                </a:schemeClr>
              </a:gs>
            </a:gsLst>
            <a:lin ang="5400000" scaled="0"/>
          </a:gradFill>
          <a:ln>
            <a:noFill/>
          </a:ln>
          <a:effectLst/>
        </p:spPr>
        <p:txBody>
          <a:bodyPr spcFirstLastPara="1" wrap="square" lIns="121900" tIns="60933" rIns="121900" bIns="60933" anchor="ctr" anchorCtr="0">
            <a:noAutofit/>
          </a:bodyPr>
          <a:lstStyle/>
          <a:p>
            <a:pPr algn="ctr"/>
            <a:endParaRPr lang="en-US" sz="2400">
              <a:solidFill>
                <a:srgbClr val="FFFFFF"/>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28" name="Google Shape;584;p33">
            <a:extLst>
              <a:ext uri="{FF2B5EF4-FFF2-40B4-BE49-F238E27FC236}">
                <a16:creationId xmlns:a16="http://schemas.microsoft.com/office/drawing/2014/main" id="{C1461BE6-A313-5C43-BBCA-C3497745645E}"/>
              </a:ext>
            </a:extLst>
          </p:cNvPr>
          <p:cNvSpPr/>
          <p:nvPr/>
        </p:nvSpPr>
        <p:spPr>
          <a:xfrm>
            <a:off x="287383" y="1791730"/>
            <a:ext cx="5421140" cy="5066269"/>
          </a:xfrm>
          <a:prstGeom prst="rect">
            <a:avLst/>
          </a:prstGeom>
          <a:gradFill>
            <a:gsLst>
              <a:gs pos="100000">
                <a:srgbClr val="CC66FF">
                  <a:alpha val="50000"/>
                </a:srgbClr>
              </a:gs>
              <a:gs pos="0">
                <a:schemeClr val="tx1">
                  <a:alpha val="0"/>
                </a:schemeClr>
              </a:gs>
            </a:gsLst>
            <a:lin ang="5400000" scaled="0"/>
          </a:gradFill>
          <a:ln>
            <a:noFill/>
          </a:ln>
          <a:effectLst/>
        </p:spPr>
        <p:txBody>
          <a:bodyPr spcFirstLastPara="1" wrap="square" lIns="121900" tIns="60933" rIns="121900" bIns="60933" anchor="ctr" anchorCtr="0">
            <a:noAutofit/>
          </a:bodyPr>
          <a:lstStyle/>
          <a:p>
            <a:pPr algn="ctr"/>
            <a:endParaRPr lang="en-US" sz="2400">
              <a:solidFill>
                <a:srgbClr val="FFFFFF"/>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7" name="圖片 6">
            <a:extLst>
              <a:ext uri="{FF2B5EF4-FFF2-40B4-BE49-F238E27FC236}">
                <a16:creationId xmlns:a16="http://schemas.microsoft.com/office/drawing/2014/main" id="{67A8B98E-2FC3-4330-ABFB-90403A93EA6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20266" y="3411476"/>
            <a:ext cx="1941919" cy="1941919"/>
          </a:xfrm>
          <a:prstGeom prst="rect">
            <a:avLst/>
          </a:prstGeom>
        </p:spPr>
      </p:pic>
      <p:sp>
        <p:nvSpPr>
          <p:cNvPr id="2" name="標題 1">
            <a:extLst>
              <a:ext uri="{FF2B5EF4-FFF2-40B4-BE49-F238E27FC236}">
                <a16:creationId xmlns:a16="http://schemas.microsoft.com/office/drawing/2014/main" id="{AE23C161-2145-4740-A7F1-F30ADA4746BC}"/>
              </a:ext>
            </a:extLst>
          </p:cNvPr>
          <p:cNvSpPr>
            <a:spLocks noGrp="1"/>
          </p:cNvSpPr>
          <p:nvPr>
            <p:ph type="title"/>
          </p:nvPr>
        </p:nvSpPr>
        <p:spPr>
          <a:xfrm>
            <a:off x="6661" y="1"/>
            <a:ext cx="12178675" cy="1261273"/>
          </a:xfrm>
        </p:spPr>
        <p:txBody>
          <a:bodyPr>
            <a:normAutofit/>
          </a:bodyPr>
          <a:lstStyle/>
          <a:p>
            <a:pPr fontAlgn="base"/>
            <a:r>
              <a:rPr lang="en-US" altLang="zh-TW" sz="4000" b="1"/>
              <a:t>Easy expansion of </a:t>
            </a:r>
            <a:br>
              <a:rPr lang="en-US" altLang="zh-TW" sz="4000" b="1"/>
            </a:br>
            <a:r>
              <a:rPr lang="en-US" altLang="zh-TW" sz="4000" b="1"/>
              <a:t>storage space via USB</a:t>
            </a:r>
            <a:endParaRPr lang="zh-TW" altLang="en-US" sz="4000" b="1"/>
          </a:p>
        </p:txBody>
      </p:sp>
      <p:sp>
        <p:nvSpPr>
          <p:cNvPr id="8" name="Rectangle 8">
            <a:extLst>
              <a:ext uri="{FF2B5EF4-FFF2-40B4-BE49-F238E27FC236}">
                <a16:creationId xmlns:a16="http://schemas.microsoft.com/office/drawing/2014/main" id="{F189EDD9-C370-4B02-91F8-C6BB42B88CCB}"/>
              </a:ext>
            </a:extLst>
          </p:cNvPr>
          <p:cNvSpPr>
            <a:spLocks noChangeArrowheads="1"/>
          </p:cNvSpPr>
          <p:nvPr/>
        </p:nvSpPr>
        <p:spPr bwMode="auto">
          <a:xfrm>
            <a:off x="7416744" y="1222222"/>
            <a:ext cx="6223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11090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zh-TW" altLang="zh-TW" sz="900" b="0" i="0" u="none" strike="noStrike" kern="1200" cap="none" spc="0" normalizeH="0" baseline="0" noProof="0">
                <a:ln>
                  <a:noFill/>
                </a:ln>
                <a:solidFill>
                  <a:srgbClr val="212121"/>
                </a:solidFill>
                <a:effectLst/>
                <a:uLnTx/>
                <a:uFillTx/>
                <a:latin typeface="Arial" panose="020B0604020202020204" pitchFamily="34" charset="0"/>
                <a:ea typeface="Open Sans"/>
                <a:cs typeface="+mn-cs"/>
              </a:rPr>
            </a:br>
            <a:endParaRPr kumimoji="0" lang="zh-TW" altLang="zh-TW"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pic>
        <p:nvPicPr>
          <p:cNvPr id="14" name="圖片 13" descr="一張含有 室內, 黑色, 電子用品 的圖片&#10;&#10;自動產生的描述">
            <a:extLst>
              <a:ext uri="{FF2B5EF4-FFF2-40B4-BE49-F238E27FC236}">
                <a16:creationId xmlns:a16="http://schemas.microsoft.com/office/drawing/2014/main" id="{8368C8FC-5817-46F4-A738-0486A3F04B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73839" y="3397229"/>
            <a:ext cx="1531794" cy="1471581"/>
          </a:xfrm>
          <a:prstGeom prst="rect">
            <a:avLst/>
          </a:prstGeom>
          <a:effectLst>
            <a:outerShdw blurRad="50800" dist="38100" dir="5400000" algn="t" rotWithShape="0">
              <a:prstClr val="black">
                <a:alpha val="40000"/>
              </a:prstClr>
            </a:outerShdw>
          </a:effectLst>
        </p:spPr>
      </p:pic>
      <p:pic>
        <p:nvPicPr>
          <p:cNvPr id="15" name="圖片 14" descr="一張含有 室內, 電子用品, 監視器, 黑色 的圖片&#10;&#10;自動產生的描述">
            <a:extLst>
              <a:ext uri="{FF2B5EF4-FFF2-40B4-BE49-F238E27FC236}">
                <a16:creationId xmlns:a16="http://schemas.microsoft.com/office/drawing/2014/main" id="{88076EB9-690C-4D31-BEE2-2C551D0023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68762" y="3411476"/>
            <a:ext cx="1531794" cy="1471581"/>
          </a:xfrm>
          <a:prstGeom prst="rect">
            <a:avLst/>
          </a:prstGeom>
          <a:effectLst>
            <a:outerShdw blurRad="50800" dist="38100" dir="5400000" algn="t" rotWithShape="0">
              <a:prstClr val="black">
                <a:alpha val="40000"/>
              </a:prstClr>
            </a:outerShdw>
          </a:effectLst>
        </p:spPr>
      </p:pic>
      <p:pic>
        <p:nvPicPr>
          <p:cNvPr id="17" name="圖片 16">
            <a:extLst>
              <a:ext uri="{FF2B5EF4-FFF2-40B4-BE49-F238E27FC236}">
                <a16:creationId xmlns:a16="http://schemas.microsoft.com/office/drawing/2014/main" id="{9C295E46-3FE8-4533-BA0C-4B7DABBE48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12466" y="5438743"/>
            <a:ext cx="3788267" cy="557696"/>
          </a:xfrm>
          <a:prstGeom prst="rect">
            <a:avLst/>
          </a:prstGeom>
          <a:effectLst>
            <a:outerShdw blurRad="50800" dist="38100" dir="5400000" algn="t" rotWithShape="0">
              <a:prstClr val="black">
                <a:alpha val="40000"/>
              </a:prstClr>
            </a:outerShdw>
          </a:effectLst>
        </p:spPr>
      </p:pic>
      <p:pic>
        <p:nvPicPr>
          <p:cNvPr id="20" name="圖片 19" descr="一張含有 電子用品, 電腦 的圖片&#10;&#10;自動產生的描述">
            <a:extLst>
              <a:ext uri="{FF2B5EF4-FFF2-40B4-BE49-F238E27FC236}">
                <a16:creationId xmlns:a16="http://schemas.microsoft.com/office/drawing/2014/main" id="{4FA7D2FE-2281-4000-9664-3B9B5E64B74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32287" y="3270837"/>
            <a:ext cx="2445920" cy="1528972"/>
          </a:xfrm>
          <a:prstGeom prst="rect">
            <a:avLst/>
          </a:prstGeom>
          <a:effectLst>
            <a:outerShdw blurRad="50800" dist="38100" dir="5400000" algn="t" rotWithShape="0">
              <a:prstClr val="black">
                <a:alpha val="40000"/>
              </a:prstClr>
            </a:outerShdw>
          </a:effectLst>
        </p:spPr>
      </p:pic>
      <p:pic>
        <p:nvPicPr>
          <p:cNvPr id="26" name="圖片 25" descr="一張含有 牆, 汽車 的圖片&#10;&#10;自動產生的描述">
            <a:extLst>
              <a:ext uri="{FF2B5EF4-FFF2-40B4-BE49-F238E27FC236}">
                <a16:creationId xmlns:a16="http://schemas.microsoft.com/office/drawing/2014/main" id="{701D16A4-FD70-4AE5-A7A9-51A66813102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63923" y="5253418"/>
            <a:ext cx="3182648" cy="1059822"/>
          </a:xfrm>
          <a:prstGeom prst="rect">
            <a:avLst/>
          </a:prstGeom>
          <a:effectLst>
            <a:outerShdw blurRad="50800" dist="38100" dir="5400000" algn="t" rotWithShape="0">
              <a:prstClr val="black">
                <a:alpha val="40000"/>
              </a:prstClr>
            </a:outerShdw>
          </a:effectLst>
        </p:spPr>
      </p:pic>
      <p:grpSp>
        <p:nvGrpSpPr>
          <p:cNvPr id="38" name="群組 37">
            <a:extLst>
              <a:ext uri="{FF2B5EF4-FFF2-40B4-BE49-F238E27FC236}">
                <a16:creationId xmlns:a16="http://schemas.microsoft.com/office/drawing/2014/main" id="{E4C9490A-69BD-A349-8DEA-2E7FCA247B8E}"/>
              </a:ext>
            </a:extLst>
          </p:cNvPr>
          <p:cNvGrpSpPr/>
          <p:nvPr/>
        </p:nvGrpSpPr>
        <p:grpSpPr>
          <a:xfrm>
            <a:off x="978889" y="4362924"/>
            <a:ext cx="671512" cy="365672"/>
            <a:chOff x="1405245" y="3912709"/>
            <a:chExt cx="1396812" cy="796451"/>
          </a:xfrm>
        </p:grpSpPr>
        <p:pic>
          <p:nvPicPr>
            <p:cNvPr id="39" name="圖片 9">
              <a:extLst>
                <a:ext uri="{FF2B5EF4-FFF2-40B4-BE49-F238E27FC236}">
                  <a16:creationId xmlns:a16="http://schemas.microsoft.com/office/drawing/2014/main" id="{BC3F989E-E123-4145-A882-CCA411AA4A6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856675" y="3945486"/>
              <a:ext cx="945382" cy="763674"/>
            </a:xfrm>
            <a:prstGeom prst="rect">
              <a:avLst/>
            </a:prstGeom>
            <a:effectLst>
              <a:outerShdw blurRad="50800" dist="38100" dir="5400000" algn="t" rotWithShape="0">
                <a:prstClr val="black">
                  <a:alpha val="40000"/>
                </a:prstClr>
              </a:outerShdw>
            </a:effectLst>
          </p:spPr>
        </p:pic>
        <p:pic>
          <p:nvPicPr>
            <p:cNvPr id="40" name="圖片 9">
              <a:extLst>
                <a:ext uri="{FF2B5EF4-FFF2-40B4-BE49-F238E27FC236}">
                  <a16:creationId xmlns:a16="http://schemas.microsoft.com/office/drawing/2014/main" id="{62D362FB-B6D5-BB47-9935-5BFDD58FAD2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405245" y="3912709"/>
              <a:ext cx="945382" cy="763674"/>
            </a:xfrm>
            <a:prstGeom prst="rect">
              <a:avLst/>
            </a:prstGeom>
            <a:effectLst>
              <a:outerShdw blurRad="50800" dist="38100" dir="5400000" algn="t" rotWithShape="0">
                <a:prstClr val="black">
                  <a:alpha val="40000"/>
                </a:prstClr>
              </a:outerShdw>
            </a:effectLst>
          </p:spPr>
        </p:pic>
      </p:grpSp>
      <p:grpSp>
        <p:nvGrpSpPr>
          <p:cNvPr id="41" name="群組 40">
            <a:extLst>
              <a:ext uri="{FF2B5EF4-FFF2-40B4-BE49-F238E27FC236}">
                <a16:creationId xmlns:a16="http://schemas.microsoft.com/office/drawing/2014/main" id="{390D5677-1ADE-B643-8CBC-6C01B7301DC5}"/>
              </a:ext>
            </a:extLst>
          </p:cNvPr>
          <p:cNvGrpSpPr/>
          <p:nvPr/>
        </p:nvGrpSpPr>
        <p:grpSpPr>
          <a:xfrm>
            <a:off x="8367899" y="4479471"/>
            <a:ext cx="671512" cy="365672"/>
            <a:chOff x="1405245" y="3912709"/>
            <a:chExt cx="1396812" cy="796451"/>
          </a:xfrm>
        </p:grpSpPr>
        <p:pic>
          <p:nvPicPr>
            <p:cNvPr id="42" name="圖片 9">
              <a:extLst>
                <a:ext uri="{FF2B5EF4-FFF2-40B4-BE49-F238E27FC236}">
                  <a16:creationId xmlns:a16="http://schemas.microsoft.com/office/drawing/2014/main" id="{F1DC0F56-68BA-9545-BC3F-D045EF4DDA6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856675" y="3945486"/>
              <a:ext cx="945382" cy="763674"/>
            </a:xfrm>
            <a:prstGeom prst="rect">
              <a:avLst/>
            </a:prstGeom>
            <a:effectLst>
              <a:outerShdw blurRad="50800" dist="38100" dir="5400000" algn="t" rotWithShape="0">
                <a:prstClr val="black">
                  <a:alpha val="40000"/>
                </a:prstClr>
              </a:outerShdw>
            </a:effectLst>
          </p:spPr>
        </p:pic>
        <p:pic>
          <p:nvPicPr>
            <p:cNvPr id="43" name="圖片 9">
              <a:extLst>
                <a:ext uri="{FF2B5EF4-FFF2-40B4-BE49-F238E27FC236}">
                  <a16:creationId xmlns:a16="http://schemas.microsoft.com/office/drawing/2014/main" id="{49C694CA-22B1-1A4F-AC4E-C320FDBC806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405245" y="3912709"/>
              <a:ext cx="945382" cy="763674"/>
            </a:xfrm>
            <a:prstGeom prst="rect">
              <a:avLst/>
            </a:prstGeom>
            <a:effectLst>
              <a:outerShdw blurRad="50800" dist="38100" dir="5400000" algn="t" rotWithShape="0">
                <a:prstClr val="black">
                  <a:alpha val="40000"/>
                </a:prstClr>
              </a:outerShdw>
            </a:effectLst>
          </p:spPr>
        </p:pic>
      </p:grpSp>
      <p:sp>
        <p:nvSpPr>
          <p:cNvPr id="46" name="矩形 45">
            <a:extLst>
              <a:ext uri="{FF2B5EF4-FFF2-40B4-BE49-F238E27FC236}">
                <a16:creationId xmlns:a16="http://schemas.microsoft.com/office/drawing/2014/main" id="{429180AB-2AF9-C841-88AB-8D1A8D050DA4}"/>
              </a:ext>
            </a:extLst>
          </p:cNvPr>
          <p:cNvSpPr/>
          <p:nvPr/>
        </p:nvSpPr>
        <p:spPr>
          <a:xfrm>
            <a:off x="311387" y="1589113"/>
            <a:ext cx="5421140" cy="1456809"/>
          </a:xfrm>
          <a:prstGeom prst="rect">
            <a:avLst/>
          </a:prstGeom>
        </p:spPr>
        <p:txBody>
          <a:bodyPr wrap="square" anchor="t">
            <a:spAutoFit/>
          </a:bodyPr>
          <a:lstStyle/>
          <a:p>
            <a:pPr marL="180975" indent="-180975">
              <a:spcBef>
                <a:spcPts val="1000"/>
              </a:spcBef>
              <a:buFont typeface="Arial" panose="020B0604020202020204" pitchFamily="34" charset="0"/>
              <a:buChar char="•"/>
              <a:defRPr/>
            </a:pPr>
            <a:r>
              <a:rPr lang="en-US" altLang="zh-TW">
                <a:solidFill>
                  <a:schemeClr val="bg1"/>
                </a:solidFill>
                <a:latin typeface="Arial" panose="020B0604020202020204" pitchFamily="34" charset="0"/>
                <a:ea typeface="微軟正黑體"/>
                <a:cs typeface="Arial" panose="020B0604020202020204" pitchFamily="34" charset="0"/>
                <a:sym typeface="Arial"/>
              </a:rPr>
              <a:t>USB 3.2 Gen 2 10Gbps JBOD</a:t>
            </a:r>
          </a:p>
          <a:p>
            <a:pPr marL="180975" indent="-180975">
              <a:spcBef>
                <a:spcPts val="1000"/>
              </a:spcBef>
              <a:buFont typeface="Arial" panose="020B0604020202020204" pitchFamily="34" charset="0"/>
              <a:buChar char="•"/>
              <a:defRPr/>
            </a:pPr>
            <a:r>
              <a:rPr lang="en-US" altLang="zh-TW">
                <a:solidFill>
                  <a:schemeClr val="bg1"/>
                </a:solidFill>
                <a:latin typeface="Arial" panose="020B0604020202020204" pitchFamily="34" charset="0"/>
                <a:ea typeface="微軟正黑體"/>
                <a:cs typeface="Arial" panose="020B0604020202020204" pitchFamily="34" charset="0"/>
                <a:sym typeface="Arial"/>
              </a:rPr>
              <a:t>Software RAID</a:t>
            </a:r>
          </a:p>
          <a:p>
            <a:pPr marL="180975" indent="-180975">
              <a:spcBef>
                <a:spcPts val="1000"/>
              </a:spcBef>
              <a:buFont typeface="Arial" panose="020B0604020202020204" pitchFamily="34" charset="0"/>
              <a:buChar char="•"/>
              <a:defRPr/>
            </a:pPr>
            <a:r>
              <a:rPr lang="en-US" altLang="zh-TW">
                <a:solidFill>
                  <a:schemeClr val="bg1"/>
                </a:solidFill>
                <a:latin typeface="Arial" panose="020B0604020202020204" pitchFamily="34" charset="0"/>
                <a:ea typeface="微軟正黑體"/>
                <a:cs typeface="Arial" panose="020B0604020202020204" pitchFamily="34" charset="0"/>
                <a:sym typeface="Arial"/>
              </a:rPr>
              <a:t>QNAP JBOD Manager utility for Windows / Mac/ Ubuntu</a:t>
            </a:r>
          </a:p>
        </p:txBody>
      </p:sp>
      <p:sp>
        <p:nvSpPr>
          <p:cNvPr id="49" name="TextBox 17">
            <a:extLst>
              <a:ext uri="{FF2B5EF4-FFF2-40B4-BE49-F238E27FC236}">
                <a16:creationId xmlns:a16="http://schemas.microsoft.com/office/drawing/2014/main" id="{6CE1DAA2-DEB7-6B4C-8E79-0AF0808ED767}"/>
              </a:ext>
            </a:extLst>
          </p:cNvPr>
          <p:cNvSpPr txBox="1"/>
          <p:nvPr/>
        </p:nvSpPr>
        <p:spPr>
          <a:xfrm>
            <a:off x="8053102" y="6067301"/>
            <a:ext cx="1718364" cy="338554"/>
          </a:xfrm>
          <a:prstGeom prst="rect">
            <a:avLst/>
          </a:prstGeom>
          <a:noFill/>
        </p:spPr>
        <p:txBody>
          <a:bodyPr wrap="square" rtlCol="0">
            <a:spAutoFit/>
          </a:bodyPr>
          <a:lstStyle/>
          <a:p>
            <a:pPr algn="ctr"/>
            <a:r>
              <a:rPr lang="en-US" sz="1600" b="1">
                <a:solidFill>
                  <a:schemeClr val="bg1"/>
                </a:solidFill>
                <a:ea typeface="微軟正黑體" panose="020B0604030504040204" pitchFamily="34" charset="-120"/>
                <a:sym typeface="Arial" panose="020B0604020202020204" pitchFamily="34" charset="0"/>
              </a:rPr>
              <a:t>4-bay TR-004U</a:t>
            </a:r>
          </a:p>
        </p:txBody>
      </p:sp>
      <p:sp>
        <p:nvSpPr>
          <p:cNvPr id="50" name="TextBox 17">
            <a:extLst>
              <a:ext uri="{FF2B5EF4-FFF2-40B4-BE49-F238E27FC236}">
                <a16:creationId xmlns:a16="http://schemas.microsoft.com/office/drawing/2014/main" id="{00EB7787-CFA8-E94B-9D0D-F26C55B48D90}"/>
              </a:ext>
            </a:extLst>
          </p:cNvPr>
          <p:cNvSpPr txBox="1"/>
          <p:nvPr/>
        </p:nvSpPr>
        <p:spPr>
          <a:xfrm>
            <a:off x="9624380" y="4958951"/>
            <a:ext cx="1718364" cy="338554"/>
          </a:xfrm>
          <a:prstGeom prst="rect">
            <a:avLst/>
          </a:prstGeom>
          <a:noFill/>
        </p:spPr>
        <p:txBody>
          <a:bodyPr wrap="square" rtlCol="0">
            <a:spAutoFit/>
          </a:bodyPr>
          <a:lstStyle/>
          <a:p>
            <a:pPr algn="ctr"/>
            <a:r>
              <a:rPr lang="en-US" sz="1600" b="1">
                <a:solidFill>
                  <a:schemeClr val="bg1"/>
                </a:solidFill>
                <a:ea typeface="微軟正黑體" panose="020B0604030504040204" pitchFamily="34" charset="-120"/>
                <a:sym typeface="Arial" panose="020B0604020202020204" pitchFamily="34" charset="0"/>
              </a:rPr>
              <a:t>4-bay TR-004</a:t>
            </a:r>
          </a:p>
        </p:txBody>
      </p:sp>
      <p:sp>
        <p:nvSpPr>
          <p:cNvPr id="51" name="TextBox 17">
            <a:extLst>
              <a:ext uri="{FF2B5EF4-FFF2-40B4-BE49-F238E27FC236}">
                <a16:creationId xmlns:a16="http://schemas.microsoft.com/office/drawing/2014/main" id="{90AB3863-077B-044F-BBAE-AA680161A427}"/>
              </a:ext>
            </a:extLst>
          </p:cNvPr>
          <p:cNvSpPr txBox="1"/>
          <p:nvPr/>
        </p:nvSpPr>
        <p:spPr>
          <a:xfrm>
            <a:off x="6990448" y="4958951"/>
            <a:ext cx="1718364" cy="338554"/>
          </a:xfrm>
          <a:prstGeom prst="rect">
            <a:avLst/>
          </a:prstGeom>
          <a:noFill/>
        </p:spPr>
        <p:txBody>
          <a:bodyPr wrap="square" rtlCol="0">
            <a:spAutoFit/>
          </a:bodyPr>
          <a:lstStyle/>
          <a:p>
            <a:pPr algn="ctr"/>
            <a:r>
              <a:rPr lang="en-US" sz="1600" b="1">
                <a:solidFill>
                  <a:schemeClr val="bg1"/>
                </a:solidFill>
                <a:ea typeface="微軟正黑體" panose="020B0604030504040204" pitchFamily="34" charset="-120"/>
                <a:sym typeface="Arial" panose="020B0604020202020204" pitchFamily="34" charset="0"/>
              </a:rPr>
              <a:t>2-bay TR-002</a:t>
            </a:r>
          </a:p>
        </p:txBody>
      </p:sp>
      <p:sp>
        <p:nvSpPr>
          <p:cNvPr id="55" name="矩形 54">
            <a:extLst>
              <a:ext uri="{FF2B5EF4-FFF2-40B4-BE49-F238E27FC236}">
                <a16:creationId xmlns:a16="http://schemas.microsoft.com/office/drawing/2014/main" id="{BE6F5A85-2CA5-3F46-8C53-241DA5B667BB}"/>
              </a:ext>
            </a:extLst>
          </p:cNvPr>
          <p:cNvSpPr/>
          <p:nvPr/>
        </p:nvSpPr>
        <p:spPr>
          <a:xfrm>
            <a:off x="5924695" y="1589113"/>
            <a:ext cx="5931915" cy="1733808"/>
          </a:xfrm>
          <a:prstGeom prst="rect">
            <a:avLst/>
          </a:prstGeom>
        </p:spPr>
        <p:txBody>
          <a:bodyPr wrap="square" anchor="t">
            <a:spAutoFit/>
          </a:bodyPr>
          <a:lstStyle/>
          <a:p>
            <a:pPr marL="180975" indent="-180975">
              <a:spcBef>
                <a:spcPts val="1000"/>
              </a:spcBef>
              <a:buFont typeface="Arial" panose="020B0604020202020204" pitchFamily="34" charset="0"/>
              <a:buChar char="•"/>
              <a:defRPr/>
            </a:pPr>
            <a:r>
              <a:rPr lang="en-US" altLang="zh-TW">
                <a:solidFill>
                  <a:schemeClr val="bg1"/>
                </a:solidFill>
                <a:latin typeface="Arial" panose="020B0604020202020204" pitchFamily="34" charset="0"/>
                <a:ea typeface="微軟正黑體"/>
                <a:cs typeface="Arial" panose="020B0604020202020204" pitchFamily="34" charset="0"/>
                <a:sym typeface="Arial"/>
              </a:rPr>
              <a:t>USB 3.2 Gen1 5 Gbps / Gen2 10G bps RAID</a:t>
            </a:r>
          </a:p>
          <a:p>
            <a:pPr marL="180975" indent="-180975">
              <a:spcBef>
                <a:spcPts val="1000"/>
              </a:spcBef>
              <a:buFont typeface="Arial" panose="020B0604020202020204" pitchFamily="34" charset="0"/>
              <a:buChar char="•"/>
              <a:defRPr/>
            </a:pPr>
            <a:r>
              <a:rPr lang="en-US" altLang="zh-TW">
                <a:solidFill>
                  <a:schemeClr val="bg1"/>
                </a:solidFill>
                <a:latin typeface="Arial" panose="020B0604020202020204" pitchFamily="34" charset="0"/>
                <a:ea typeface="微軟正黑體"/>
                <a:cs typeface="Arial" panose="020B0604020202020204" pitchFamily="34" charset="0"/>
                <a:sym typeface="Arial"/>
              </a:rPr>
              <a:t>Hardware RAID 0/1/5/10, configurable via a dip switch or via software</a:t>
            </a:r>
          </a:p>
          <a:p>
            <a:pPr marL="180975" indent="-180975">
              <a:spcBef>
                <a:spcPts val="1000"/>
              </a:spcBef>
              <a:buFont typeface="Arial" panose="020B0604020202020204" pitchFamily="34" charset="0"/>
              <a:buChar char="•"/>
              <a:defRPr/>
            </a:pPr>
            <a:r>
              <a:rPr lang="en-US" altLang="zh-TW">
                <a:solidFill>
                  <a:schemeClr val="bg1"/>
                </a:solidFill>
                <a:latin typeface="Arial" panose="020B0604020202020204" pitchFamily="34" charset="0"/>
                <a:ea typeface="微軟正黑體"/>
                <a:cs typeface="Arial" panose="020B0604020202020204" pitchFamily="34" charset="0"/>
                <a:sym typeface="Arial"/>
              </a:rPr>
              <a:t>QNAP External RAID Manager utility for Windows / Mac/ Ubuntu</a:t>
            </a:r>
          </a:p>
        </p:txBody>
      </p:sp>
      <p:sp>
        <p:nvSpPr>
          <p:cNvPr id="27" name="TextBox 17">
            <a:extLst>
              <a:ext uri="{FF2B5EF4-FFF2-40B4-BE49-F238E27FC236}">
                <a16:creationId xmlns:a16="http://schemas.microsoft.com/office/drawing/2014/main" id="{CE8AFA32-1C82-4D51-A18D-8848910711A0}"/>
              </a:ext>
            </a:extLst>
          </p:cNvPr>
          <p:cNvSpPr txBox="1"/>
          <p:nvPr/>
        </p:nvSpPr>
        <p:spPr>
          <a:xfrm>
            <a:off x="1829442" y="4839234"/>
            <a:ext cx="2251610" cy="338554"/>
          </a:xfrm>
          <a:prstGeom prst="rect">
            <a:avLst/>
          </a:prstGeom>
          <a:noFill/>
        </p:spPr>
        <p:txBody>
          <a:bodyPr wrap="square" rtlCol="0">
            <a:spAutoFit/>
          </a:bodyPr>
          <a:lstStyle/>
          <a:p>
            <a:pPr algn="ctr"/>
            <a:r>
              <a:rPr lang="en-US" altLang="zh-TW" sz="1600" b="1">
                <a:solidFill>
                  <a:schemeClr val="bg1"/>
                </a:solidFill>
                <a:ea typeface="微軟正黑體" panose="020B0604030504040204" pitchFamily="34" charset="-120"/>
                <a:sym typeface="Arial" panose="020B0604020202020204" pitchFamily="34" charset="0"/>
              </a:rPr>
              <a:t>8-bay TL-D800C</a:t>
            </a:r>
          </a:p>
        </p:txBody>
      </p:sp>
      <p:sp>
        <p:nvSpPr>
          <p:cNvPr id="29" name="TextBox 17">
            <a:extLst>
              <a:ext uri="{FF2B5EF4-FFF2-40B4-BE49-F238E27FC236}">
                <a16:creationId xmlns:a16="http://schemas.microsoft.com/office/drawing/2014/main" id="{BE2D4B9B-1B61-4CCF-807B-E1B8B2B0BA69}"/>
              </a:ext>
            </a:extLst>
          </p:cNvPr>
          <p:cNvSpPr txBox="1"/>
          <p:nvPr/>
        </p:nvSpPr>
        <p:spPr>
          <a:xfrm>
            <a:off x="1829442" y="6294530"/>
            <a:ext cx="2251610" cy="338554"/>
          </a:xfrm>
          <a:prstGeom prst="rect">
            <a:avLst/>
          </a:prstGeom>
          <a:noFill/>
        </p:spPr>
        <p:txBody>
          <a:bodyPr wrap="square" rtlCol="0">
            <a:spAutoFit/>
          </a:bodyPr>
          <a:lstStyle/>
          <a:p>
            <a:pPr algn="ctr"/>
            <a:r>
              <a:rPr lang="en-US" altLang="zh-TW" sz="1600" b="1">
                <a:solidFill>
                  <a:schemeClr val="bg1"/>
                </a:solidFill>
                <a:ea typeface="微軟正黑體" panose="020B0604030504040204" pitchFamily="34" charset="-120"/>
                <a:sym typeface="Arial" panose="020B0604020202020204" pitchFamily="34" charset="0"/>
              </a:rPr>
              <a:t>12-bay TL-R1200C-RP</a:t>
            </a:r>
          </a:p>
        </p:txBody>
      </p:sp>
      <p:pic>
        <p:nvPicPr>
          <p:cNvPr id="3" name="圖片 2">
            <a:extLst>
              <a:ext uri="{FF2B5EF4-FFF2-40B4-BE49-F238E27FC236}">
                <a16:creationId xmlns:a16="http://schemas.microsoft.com/office/drawing/2014/main" id="{4821317D-2CC1-D24C-BA42-25A2E94F193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5"/>
          <a:stretch/>
        </p:blipFill>
        <p:spPr>
          <a:xfrm>
            <a:off x="4958972" y="3430515"/>
            <a:ext cx="1931446" cy="2448534"/>
          </a:xfrm>
          <a:prstGeom prst="rect">
            <a:avLst/>
          </a:prstGeom>
        </p:spPr>
      </p:pic>
    </p:spTree>
    <p:extLst>
      <p:ext uri="{BB962C8B-B14F-4D97-AF65-F5344CB8AC3E}">
        <p14:creationId xmlns:p14="http://schemas.microsoft.com/office/powerpoint/2010/main" val="42841331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Google Shape;584;p33">
            <a:extLst>
              <a:ext uri="{FF2B5EF4-FFF2-40B4-BE49-F238E27FC236}">
                <a16:creationId xmlns:a16="http://schemas.microsoft.com/office/drawing/2014/main" id="{68945DC7-EF89-43A8-A4D8-CB9B7285E966}"/>
              </a:ext>
            </a:extLst>
          </p:cNvPr>
          <p:cNvSpPr/>
          <p:nvPr/>
        </p:nvSpPr>
        <p:spPr>
          <a:xfrm>
            <a:off x="316606" y="5168961"/>
            <a:ext cx="11546531" cy="1448568"/>
          </a:xfrm>
          <a:prstGeom prst="rect">
            <a:avLst/>
          </a:prstGeom>
          <a:gradFill>
            <a:gsLst>
              <a:gs pos="0">
                <a:srgbClr val="CC66FF">
                  <a:alpha val="50000"/>
                </a:srgbClr>
              </a:gs>
              <a:gs pos="100000">
                <a:schemeClr val="tx1">
                  <a:alpha val="0"/>
                </a:schemeClr>
              </a:gs>
            </a:gsLst>
            <a:lin ang="5400000" scaled="0"/>
          </a:gradFill>
          <a:ln>
            <a:noFill/>
          </a:ln>
          <a:effectLst/>
        </p:spPr>
        <p:txBody>
          <a:bodyPr spcFirstLastPara="1" wrap="square" lIns="121900" tIns="60933" rIns="121900" bIns="60933" anchor="ctr" anchorCtr="0">
            <a:noAutofit/>
          </a:bodyPr>
          <a:lstStyle/>
          <a:p>
            <a:pPr algn="ctr"/>
            <a:endParaRPr lang="en-US" sz="2400">
              <a:solidFill>
                <a:srgbClr val="FFFFFF"/>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90" name="Google Shape;584;p33">
            <a:extLst>
              <a:ext uri="{FF2B5EF4-FFF2-40B4-BE49-F238E27FC236}">
                <a16:creationId xmlns:a16="http://schemas.microsoft.com/office/drawing/2014/main" id="{8011F154-4F35-4C94-8720-B6EE38EE3D41}"/>
              </a:ext>
            </a:extLst>
          </p:cNvPr>
          <p:cNvSpPr/>
          <p:nvPr/>
        </p:nvSpPr>
        <p:spPr>
          <a:xfrm>
            <a:off x="313945" y="2726691"/>
            <a:ext cx="5405704" cy="1291070"/>
          </a:xfrm>
          <a:prstGeom prst="rect">
            <a:avLst/>
          </a:prstGeom>
          <a:gradFill>
            <a:gsLst>
              <a:gs pos="0">
                <a:srgbClr val="CC66FF">
                  <a:alpha val="50000"/>
                </a:srgbClr>
              </a:gs>
              <a:gs pos="100000">
                <a:schemeClr val="tx1">
                  <a:alpha val="0"/>
                </a:schemeClr>
              </a:gs>
            </a:gsLst>
            <a:lin ang="5400000" scaled="0"/>
          </a:gradFill>
          <a:ln>
            <a:noFill/>
          </a:ln>
          <a:effectLst/>
        </p:spPr>
        <p:txBody>
          <a:bodyPr spcFirstLastPara="1" wrap="square" lIns="121900" tIns="60933" rIns="121900" bIns="60933" anchor="ctr" anchorCtr="0">
            <a:noAutofit/>
          </a:bodyPr>
          <a:lstStyle/>
          <a:p>
            <a:pPr algn="ctr"/>
            <a:endParaRPr lang="en-US" sz="2400">
              <a:solidFill>
                <a:srgbClr val="FFFFFF"/>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2" name="標題 1">
            <a:extLst>
              <a:ext uri="{FF2B5EF4-FFF2-40B4-BE49-F238E27FC236}">
                <a16:creationId xmlns:a16="http://schemas.microsoft.com/office/drawing/2014/main" id="{AE23C161-2145-4740-A7F1-F30ADA4746BC}"/>
              </a:ext>
            </a:extLst>
          </p:cNvPr>
          <p:cNvSpPr>
            <a:spLocks noGrp="1"/>
          </p:cNvSpPr>
          <p:nvPr>
            <p:ph type="title"/>
          </p:nvPr>
        </p:nvSpPr>
        <p:spPr>
          <a:xfrm>
            <a:off x="6661" y="1"/>
            <a:ext cx="12178675" cy="1261273"/>
          </a:xfrm>
        </p:spPr>
        <p:txBody>
          <a:bodyPr>
            <a:normAutofit/>
          </a:bodyPr>
          <a:lstStyle/>
          <a:p>
            <a:pPr fontAlgn="base"/>
            <a:r>
              <a:rPr lang="en-US" altLang="zh-TW" sz="4000" b="1"/>
              <a:t>High performance expansion of </a:t>
            </a:r>
            <a:br>
              <a:rPr lang="en-US" altLang="zh-TW" sz="4000" b="1"/>
            </a:br>
            <a:r>
              <a:rPr lang="en-US" altLang="zh-TW" sz="4000" b="1"/>
              <a:t>storage space via PCIe</a:t>
            </a:r>
            <a:endParaRPr lang="zh-TW" altLang="en-US" sz="4000" b="1"/>
          </a:p>
        </p:txBody>
      </p:sp>
      <p:sp>
        <p:nvSpPr>
          <p:cNvPr id="8" name="Rectangle 8">
            <a:extLst>
              <a:ext uri="{FF2B5EF4-FFF2-40B4-BE49-F238E27FC236}">
                <a16:creationId xmlns:a16="http://schemas.microsoft.com/office/drawing/2014/main" id="{F189EDD9-C370-4B02-91F8-C6BB42B88CCB}"/>
              </a:ext>
            </a:extLst>
          </p:cNvPr>
          <p:cNvSpPr>
            <a:spLocks noChangeArrowheads="1"/>
          </p:cNvSpPr>
          <p:nvPr/>
        </p:nvSpPr>
        <p:spPr bwMode="auto">
          <a:xfrm>
            <a:off x="7416744" y="1222222"/>
            <a:ext cx="6223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11090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zh-TW" altLang="zh-TW" sz="900" b="0" i="0" u="none" strike="noStrike" kern="1200" cap="none" spc="0" normalizeH="0" baseline="0" noProof="0">
                <a:ln>
                  <a:noFill/>
                </a:ln>
                <a:solidFill>
                  <a:srgbClr val="212121"/>
                </a:solidFill>
                <a:effectLst/>
                <a:uLnTx/>
                <a:uFillTx/>
                <a:latin typeface="Arial" panose="020B0604020202020204" pitchFamily="34" charset="0"/>
                <a:ea typeface="Open Sans"/>
                <a:cs typeface="+mn-cs"/>
              </a:rPr>
            </a:br>
            <a:endParaRPr kumimoji="0" lang="zh-TW" altLang="zh-TW"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3" name="矩形 12">
            <a:extLst>
              <a:ext uri="{FF2B5EF4-FFF2-40B4-BE49-F238E27FC236}">
                <a16:creationId xmlns:a16="http://schemas.microsoft.com/office/drawing/2014/main" id="{693512CF-F3B8-46E0-A626-E7F99CA7EDFF}"/>
              </a:ext>
            </a:extLst>
          </p:cNvPr>
          <p:cNvSpPr/>
          <p:nvPr/>
        </p:nvSpPr>
        <p:spPr>
          <a:xfrm>
            <a:off x="5507888" y="7235959"/>
            <a:ext cx="243978" cy="37965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1867" b="0" i="0" u="none" strike="noStrike" kern="0" cap="none" spc="0" normalizeH="0" baseline="0" noProof="0">
                <a:ln>
                  <a:noFill/>
                </a:ln>
                <a:solidFill>
                  <a:srgbClr val="000000"/>
                </a:solidFill>
                <a:effectLst/>
                <a:uLnTx/>
                <a:uFillTx/>
                <a:latin typeface="Times New Roman" panose="02020603050405020304" pitchFamily="18" charset="0"/>
                <a:ea typeface="新細明體" panose="02020500000000000000" pitchFamily="18" charset="-120"/>
                <a:cs typeface="Arial"/>
                <a:sym typeface="Arial"/>
              </a:rPr>
              <a:t> </a:t>
            </a:r>
            <a:endParaRPr kumimoji="0" lang="zh-TW" altLang="en-US" sz="1867" b="0" i="0" u="none" strike="noStrike" kern="0" cap="none" spc="0" normalizeH="0" baseline="0" noProof="0">
              <a:ln>
                <a:noFill/>
              </a:ln>
              <a:solidFill>
                <a:srgbClr val="000000"/>
              </a:solidFill>
              <a:effectLst/>
              <a:uLnTx/>
              <a:uFillTx/>
              <a:latin typeface="Arial"/>
              <a:ea typeface="新細明體" panose="02020500000000000000" pitchFamily="18" charset="-120"/>
              <a:cs typeface="Arial"/>
              <a:sym typeface="Arial"/>
            </a:endParaRPr>
          </a:p>
        </p:txBody>
      </p:sp>
      <p:sp>
        <p:nvSpPr>
          <p:cNvPr id="24" name="Google Shape;584;p33">
            <a:extLst>
              <a:ext uri="{FF2B5EF4-FFF2-40B4-BE49-F238E27FC236}">
                <a16:creationId xmlns:a16="http://schemas.microsoft.com/office/drawing/2014/main" id="{A0954BBD-8C47-9E4F-9096-4B38231CBCA3}"/>
              </a:ext>
            </a:extLst>
          </p:cNvPr>
          <p:cNvSpPr/>
          <p:nvPr/>
        </p:nvSpPr>
        <p:spPr>
          <a:xfrm>
            <a:off x="5872666" y="1476359"/>
            <a:ext cx="6054378" cy="2545368"/>
          </a:xfrm>
          <a:prstGeom prst="rect">
            <a:avLst/>
          </a:prstGeom>
          <a:gradFill>
            <a:gsLst>
              <a:gs pos="0">
                <a:srgbClr val="CC66FF">
                  <a:alpha val="50000"/>
                </a:srgbClr>
              </a:gs>
              <a:gs pos="100000">
                <a:schemeClr val="tx1">
                  <a:alpha val="0"/>
                </a:schemeClr>
              </a:gs>
            </a:gsLst>
            <a:lin ang="5400000" scaled="0"/>
          </a:gradFill>
          <a:ln>
            <a:noFill/>
          </a:ln>
          <a:effectLst/>
        </p:spPr>
        <p:txBody>
          <a:bodyPr spcFirstLastPara="1" wrap="square" lIns="121900" tIns="60933" rIns="121900" bIns="60933" anchor="ctr" anchorCtr="0">
            <a:noAutofit/>
          </a:bodyPr>
          <a:lstStyle/>
          <a:p>
            <a:pPr algn="ctr"/>
            <a:endParaRPr lang="en-US" sz="2400">
              <a:solidFill>
                <a:srgbClr val="FFFFFF"/>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26" name="Google Shape;584;p33">
            <a:extLst>
              <a:ext uri="{FF2B5EF4-FFF2-40B4-BE49-F238E27FC236}">
                <a16:creationId xmlns:a16="http://schemas.microsoft.com/office/drawing/2014/main" id="{E297D181-5CEE-8447-B9F9-CDF8683EA25D}"/>
              </a:ext>
            </a:extLst>
          </p:cNvPr>
          <p:cNvSpPr/>
          <p:nvPr/>
        </p:nvSpPr>
        <p:spPr>
          <a:xfrm>
            <a:off x="313945" y="1476359"/>
            <a:ext cx="5405704" cy="1291070"/>
          </a:xfrm>
          <a:prstGeom prst="rect">
            <a:avLst/>
          </a:prstGeom>
          <a:gradFill>
            <a:gsLst>
              <a:gs pos="0">
                <a:srgbClr val="CC66FF">
                  <a:alpha val="50000"/>
                </a:srgbClr>
              </a:gs>
              <a:gs pos="100000">
                <a:schemeClr val="tx1">
                  <a:alpha val="0"/>
                </a:schemeClr>
              </a:gs>
            </a:gsLst>
            <a:lin ang="5400000" scaled="0"/>
          </a:gradFill>
          <a:ln>
            <a:noFill/>
          </a:ln>
          <a:effectLst/>
        </p:spPr>
        <p:txBody>
          <a:bodyPr spcFirstLastPara="1" wrap="square" lIns="121900" tIns="60933" rIns="121900" bIns="60933" anchor="ctr" anchorCtr="0">
            <a:noAutofit/>
          </a:bodyPr>
          <a:lstStyle/>
          <a:p>
            <a:pPr algn="ctr"/>
            <a:endParaRPr lang="en-US" sz="2400">
              <a:solidFill>
                <a:srgbClr val="FFFFFF"/>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27" name="Google Shape;584;p33">
            <a:extLst>
              <a:ext uri="{FF2B5EF4-FFF2-40B4-BE49-F238E27FC236}">
                <a16:creationId xmlns:a16="http://schemas.microsoft.com/office/drawing/2014/main" id="{E42A2F8C-AED0-6147-B9BE-279410E46D99}"/>
              </a:ext>
            </a:extLst>
          </p:cNvPr>
          <p:cNvSpPr/>
          <p:nvPr/>
        </p:nvSpPr>
        <p:spPr>
          <a:xfrm>
            <a:off x="316606" y="3772777"/>
            <a:ext cx="11546531" cy="1448568"/>
          </a:xfrm>
          <a:prstGeom prst="rect">
            <a:avLst/>
          </a:prstGeom>
          <a:gradFill>
            <a:gsLst>
              <a:gs pos="0">
                <a:srgbClr val="CC66FF">
                  <a:alpha val="50000"/>
                </a:srgbClr>
              </a:gs>
              <a:gs pos="100000">
                <a:schemeClr val="tx1">
                  <a:alpha val="0"/>
                </a:schemeClr>
              </a:gs>
            </a:gsLst>
            <a:lin ang="5400000" scaled="0"/>
          </a:gradFill>
          <a:ln>
            <a:noFill/>
          </a:ln>
          <a:effectLst/>
        </p:spPr>
        <p:txBody>
          <a:bodyPr spcFirstLastPara="1" wrap="square" lIns="121900" tIns="60933" rIns="121900" bIns="60933" anchor="ctr" anchorCtr="0">
            <a:noAutofit/>
          </a:bodyPr>
          <a:lstStyle/>
          <a:p>
            <a:pPr algn="ctr"/>
            <a:endParaRPr lang="en-US" sz="2400">
              <a:solidFill>
                <a:srgbClr val="FFFFFF"/>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35" name="TextBox 17">
            <a:extLst>
              <a:ext uri="{FF2B5EF4-FFF2-40B4-BE49-F238E27FC236}">
                <a16:creationId xmlns:a16="http://schemas.microsoft.com/office/drawing/2014/main" id="{395FA968-68FE-024F-920B-E8D8E969E121}"/>
              </a:ext>
            </a:extLst>
          </p:cNvPr>
          <p:cNvSpPr txBox="1"/>
          <p:nvPr/>
        </p:nvSpPr>
        <p:spPr>
          <a:xfrm>
            <a:off x="454122" y="2417235"/>
            <a:ext cx="1533487" cy="338554"/>
          </a:xfrm>
          <a:prstGeom prst="rect">
            <a:avLst/>
          </a:prstGeom>
          <a:noFill/>
        </p:spPr>
        <p:txBody>
          <a:bodyPr wrap="square" rtlCol="0">
            <a:spAutoFit/>
          </a:bodyPr>
          <a:lstStyle/>
          <a:p>
            <a:pPr algn="ctr"/>
            <a:r>
              <a:rPr lang="en-US" sz="1600" b="1">
                <a:solidFill>
                  <a:schemeClr val="bg1"/>
                </a:solidFill>
                <a:ea typeface="微軟正黑體" panose="020B0604030504040204" pitchFamily="34" charset="-120"/>
                <a:sym typeface="Arial" panose="020B0604020202020204" pitchFamily="34" charset="0"/>
              </a:rPr>
              <a:t>4-bay TL-D400S</a:t>
            </a:r>
          </a:p>
        </p:txBody>
      </p:sp>
      <p:pic>
        <p:nvPicPr>
          <p:cNvPr id="37" name="圖片 36" descr="一張含有 監視器, 坐, 小, 電腦 的圖片&#10;&#10;自動產生的描述">
            <a:extLst>
              <a:ext uri="{FF2B5EF4-FFF2-40B4-BE49-F238E27FC236}">
                <a16:creationId xmlns:a16="http://schemas.microsoft.com/office/drawing/2014/main" id="{E1EAAA80-956E-5642-B3C7-23D04901D2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0115" y="3758318"/>
            <a:ext cx="2340843" cy="1463027"/>
          </a:xfrm>
          <a:prstGeom prst="rect">
            <a:avLst/>
          </a:prstGeom>
        </p:spPr>
      </p:pic>
      <p:sp>
        <p:nvSpPr>
          <p:cNvPr id="40" name="TextBox 17">
            <a:extLst>
              <a:ext uri="{FF2B5EF4-FFF2-40B4-BE49-F238E27FC236}">
                <a16:creationId xmlns:a16="http://schemas.microsoft.com/office/drawing/2014/main" id="{4CF4C2BD-ABFC-454B-AB49-9DA0AE613AAB}"/>
              </a:ext>
            </a:extLst>
          </p:cNvPr>
          <p:cNvSpPr txBox="1"/>
          <p:nvPr/>
        </p:nvSpPr>
        <p:spPr>
          <a:xfrm>
            <a:off x="2089465" y="2811090"/>
            <a:ext cx="2016642" cy="523220"/>
          </a:xfrm>
          <a:prstGeom prst="rect">
            <a:avLst/>
          </a:prstGeom>
          <a:noFill/>
        </p:spPr>
        <p:txBody>
          <a:bodyPr wrap="square" rtlCol="0">
            <a:spAutoFit/>
          </a:bodyPr>
          <a:lstStyle/>
          <a:p>
            <a:r>
              <a:rPr lang="en-US" sz="1400" b="1">
                <a:solidFill>
                  <a:schemeClr val="bg1"/>
                </a:solidFill>
                <a:ea typeface="微軟正黑體" panose="020B0604030504040204" pitchFamily="34" charset="-120"/>
                <a:sym typeface="Arial" panose="020B0604020202020204" pitchFamily="34" charset="0"/>
              </a:rPr>
              <a:t>1 x </a:t>
            </a:r>
            <a:r>
              <a:rPr lang="en-US" sz="1400" b="1">
                <a:solidFill>
                  <a:srgbClr val="00FFFF"/>
                </a:solidFill>
                <a:ea typeface="微軟正黑體" panose="020B0604030504040204" pitchFamily="34" charset="-120"/>
                <a:sym typeface="Arial" panose="020B0604020202020204" pitchFamily="34" charset="0"/>
              </a:rPr>
              <a:t>QXP-400eS-A1164</a:t>
            </a:r>
          </a:p>
          <a:p>
            <a:r>
              <a:rPr lang="en-US" altLang="zh-TW" sz="1400">
                <a:solidFill>
                  <a:schemeClr val="bg1"/>
                </a:solidFill>
                <a:ea typeface="微軟正黑體" panose="020B0604030504040204" pitchFamily="34" charset="-120"/>
                <a:sym typeface="Arial" panose="020B0604020202020204" pitchFamily="34" charset="0"/>
              </a:rPr>
              <a:t>PCIe 4-port SATA card</a:t>
            </a:r>
            <a:endParaRPr lang="en-US" sz="1400">
              <a:solidFill>
                <a:schemeClr val="bg1"/>
              </a:solidFill>
              <a:ea typeface="微軟正黑體" panose="020B0604030504040204" pitchFamily="34" charset="-120"/>
              <a:sym typeface="Arial" panose="020B0604020202020204" pitchFamily="34" charset="0"/>
            </a:endParaRPr>
          </a:p>
        </p:txBody>
      </p:sp>
      <p:sp>
        <p:nvSpPr>
          <p:cNvPr id="41" name="TextBox 17">
            <a:extLst>
              <a:ext uri="{FF2B5EF4-FFF2-40B4-BE49-F238E27FC236}">
                <a16:creationId xmlns:a16="http://schemas.microsoft.com/office/drawing/2014/main" id="{6B6508BC-8F92-0043-9976-99EE5BE09AF4}"/>
              </a:ext>
            </a:extLst>
          </p:cNvPr>
          <p:cNvSpPr txBox="1"/>
          <p:nvPr/>
        </p:nvSpPr>
        <p:spPr>
          <a:xfrm>
            <a:off x="3857960" y="2788854"/>
            <a:ext cx="1932035" cy="307777"/>
          </a:xfrm>
          <a:prstGeom prst="rect">
            <a:avLst/>
          </a:prstGeom>
          <a:noFill/>
        </p:spPr>
        <p:txBody>
          <a:bodyPr wrap="square" rtlCol="0">
            <a:spAutoFit/>
          </a:bodyPr>
          <a:lstStyle/>
          <a:p>
            <a:r>
              <a:rPr lang="en-US" sz="1400" b="1">
                <a:solidFill>
                  <a:schemeClr val="bg1"/>
                </a:solidFill>
                <a:ea typeface="微軟正黑體" panose="020B0604030504040204" pitchFamily="34" charset="-120"/>
                <a:sym typeface="Arial" panose="020B0604020202020204" pitchFamily="34" charset="0"/>
              </a:rPr>
              <a:t>1 x </a:t>
            </a:r>
            <a:r>
              <a:rPr lang="en-US" sz="1400" b="1">
                <a:solidFill>
                  <a:srgbClr val="00FFFF"/>
                </a:solidFill>
                <a:ea typeface="微軟正黑體" panose="020B0604030504040204" pitchFamily="34" charset="-120"/>
                <a:sym typeface="Arial" panose="020B0604020202020204" pitchFamily="34" charset="0"/>
              </a:rPr>
              <a:t>1M SFF-8088 </a:t>
            </a:r>
            <a:r>
              <a:rPr lang="en-US" altLang="zh-CN" sz="1400" b="1">
                <a:solidFill>
                  <a:srgbClr val="00FFFF"/>
                </a:solidFill>
                <a:ea typeface="微軟正黑體" panose="020B0604030504040204" pitchFamily="34" charset="-120"/>
                <a:sym typeface="Arial" panose="020B0604020202020204" pitchFamily="34" charset="0"/>
              </a:rPr>
              <a:t>cable</a:t>
            </a:r>
          </a:p>
        </p:txBody>
      </p:sp>
      <p:sp>
        <p:nvSpPr>
          <p:cNvPr id="43" name="TextBox 17">
            <a:extLst>
              <a:ext uri="{FF2B5EF4-FFF2-40B4-BE49-F238E27FC236}">
                <a16:creationId xmlns:a16="http://schemas.microsoft.com/office/drawing/2014/main" id="{6B77764E-1D4C-3E4E-A364-1D392A95D89D}"/>
              </a:ext>
            </a:extLst>
          </p:cNvPr>
          <p:cNvSpPr txBox="1"/>
          <p:nvPr/>
        </p:nvSpPr>
        <p:spPr>
          <a:xfrm>
            <a:off x="8062345" y="3141507"/>
            <a:ext cx="1794630" cy="523220"/>
          </a:xfrm>
          <a:prstGeom prst="rect">
            <a:avLst/>
          </a:prstGeom>
          <a:noFill/>
        </p:spPr>
        <p:txBody>
          <a:bodyPr wrap="square" rtlCol="0">
            <a:spAutoFit/>
          </a:bodyPr>
          <a:lstStyle/>
          <a:p>
            <a:r>
              <a:rPr lang="en-US" sz="1400" b="1">
                <a:solidFill>
                  <a:schemeClr val="bg1"/>
                </a:solidFill>
                <a:ea typeface="微軟正黑體" panose="020B0604030504040204" pitchFamily="34" charset="-120"/>
                <a:sym typeface="Arial" panose="020B0604020202020204" pitchFamily="34" charset="0"/>
              </a:rPr>
              <a:t>1 x </a:t>
            </a:r>
            <a:r>
              <a:rPr lang="en-US" sz="1400" b="1">
                <a:solidFill>
                  <a:srgbClr val="00FFFF"/>
                </a:solidFill>
                <a:ea typeface="微軟正黑體" panose="020B0604030504040204" pitchFamily="34" charset="-120"/>
                <a:sym typeface="Arial" panose="020B0604020202020204" pitchFamily="34" charset="0"/>
              </a:rPr>
              <a:t>QXP-800eS-A1164</a:t>
            </a:r>
          </a:p>
          <a:p>
            <a:r>
              <a:rPr lang="en-US" altLang="zh-TW" sz="1400">
                <a:solidFill>
                  <a:schemeClr val="bg1"/>
                </a:solidFill>
                <a:ea typeface="微軟正黑體" panose="020B0604030504040204" pitchFamily="34" charset="-120"/>
                <a:sym typeface="Arial" panose="020B0604020202020204" pitchFamily="34" charset="0"/>
              </a:rPr>
              <a:t>PCIe 8-port SATA card</a:t>
            </a:r>
            <a:endParaRPr lang="en-US" sz="1400">
              <a:solidFill>
                <a:schemeClr val="bg1"/>
              </a:solidFill>
              <a:ea typeface="微軟正黑體" panose="020B0604030504040204" pitchFamily="34" charset="-120"/>
              <a:sym typeface="Arial" panose="020B0604020202020204" pitchFamily="34" charset="0"/>
            </a:endParaRPr>
          </a:p>
        </p:txBody>
      </p:sp>
      <p:sp>
        <p:nvSpPr>
          <p:cNvPr id="44" name="TextBox 17">
            <a:extLst>
              <a:ext uri="{FF2B5EF4-FFF2-40B4-BE49-F238E27FC236}">
                <a16:creationId xmlns:a16="http://schemas.microsoft.com/office/drawing/2014/main" id="{86E68607-7EB3-054F-94FA-4A0B9E1DC994}"/>
              </a:ext>
            </a:extLst>
          </p:cNvPr>
          <p:cNvSpPr txBox="1"/>
          <p:nvPr/>
        </p:nvSpPr>
        <p:spPr>
          <a:xfrm>
            <a:off x="10009992" y="3141507"/>
            <a:ext cx="1900457" cy="307777"/>
          </a:xfrm>
          <a:prstGeom prst="rect">
            <a:avLst/>
          </a:prstGeom>
          <a:noFill/>
        </p:spPr>
        <p:txBody>
          <a:bodyPr wrap="none" rtlCol="0">
            <a:spAutoFit/>
          </a:bodyPr>
          <a:lstStyle/>
          <a:p>
            <a:r>
              <a:rPr lang="en-US" sz="1400" b="1">
                <a:solidFill>
                  <a:schemeClr val="bg1"/>
                </a:solidFill>
                <a:ea typeface="微軟正黑體" panose="020B0604030504040204" pitchFamily="34" charset="-120"/>
                <a:sym typeface="Arial" panose="020B0604020202020204" pitchFamily="34" charset="0"/>
              </a:rPr>
              <a:t>2 x </a:t>
            </a:r>
            <a:r>
              <a:rPr lang="en-US" sz="1400" b="1">
                <a:solidFill>
                  <a:srgbClr val="00FFFF"/>
                </a:solidFill>
                <a:ea typeface="微軟正黑體" panose="020B0604030504040204" pitchFamily="34" charset="-120"/>
                <a:sym typeface="Arial" panose="020B0604020202020204" pitchFamily="34" charset="0"/>
              </a:rPr>
              <a:t>1M SFF-8088 </a:t>
            </a:r>
            <a:r>
              <a:rPr lang="en-US" altLang="zh-CN" sz="1400" b="1">
                <a:solidFill>
                  <a:srgbClr val="00FFFF"/>
                </a:solidFill>
                <a:ea typeface="微軟正黑體" panose="020B0604030504040204" pitchFamily="34" charset="-120"/>
                <a:sym typeface="Arial" panose="020B0604020202020204" pitchFamily="34" charset="0"/>
              </a:rPr>
              <a:t>cables</a:t>
            </a:r>
          </a:p>
        </p:txBody>
      </p:sp>
      <p:sp>
        <p:nvSpPr>
          <p:cNvPr id="45" name="TextBox 17">
            <a:extLst>
              <a:ext uri="{FF2B5EF4-FFF2-40B4-BE49-F238E27FC236}">
                <a16:creationId xmlns:a16="http://schemas.microsoft.com/office/drawing/2014/main" id="{A6F950C6-A6C3-BD45-8341-41C272B4F0BE}"/>
              </a:ext>
            </a:extLst>
          </p:cNvPr>
          <p:cNvSpPr txBox="1"/>
          <p:nvPr/>
        </p:nvSpPr>
        <p:spPr>
          <a:xfrm>
            <a:off x="866063" y="4271015"/>
            <a:ext cx="1974833" cy="338554"/>
          </a:xfrm>
          <a:prstGeom prst="rect">
            <a:avLst/>
          </a:prstGeom>
          <a:noFill/>
        </p:spPr>
        <p:txBody>
          <a:bodyPr wrap="square" rtlCol="0">
            <a:spAutoFit/>
          </a:bodyPr>
          <a:lstStyle/>
          <a:p>
            <a:pPr algn="ctr"/>
            <a:r>
              <a:rPr lang="en-US" sz="1600" b="1">
                <a:solidFill>
                  <a:schemeClr val="bg1"/>
                </a:solidFill>
                <a:ea typeface="微軟正黑體" panose="020B0604030504040204" pitchFamily="34" charset="-120"/>
                <a:sym typeface="Arial" panose="020B0604020202020204" pitchFamily="34" charset="0"/>
              </a:rPr>
              <a:t>16-bay TL-D1600S</a:t>
            </a:r>
          </a:p>
        </p:txBody>
      </p:sp>
      <p:sp>
        <p:nvSpPr>
          <p:cNvPr id="46" name="TextBox 17">
            <a:extLst>
              <a:ext uri="{FF2B5EF4-FFF2-40B4-BE49-F238E27FC236}">
                <a16:creationId xmlns:a16="http://schemas.microsoft.com/office/drawing/2014/main" id="{138D52CB-6285-BD4F-911F-9834C76B6CBD}"/>
              </a:ext>
            </a:extLst>
          </p:cNvPr>
          <p:cNvSpPr txBox="1"/>
          <p:nvPr/>
        </p:nvSpPr>
        <p:spPr>
          <a:xfrm>
            <a:off x="5449321" y="5783231"/>
            <a:ext cx="2079737" cy="523220"/>
          </a:xfrm>
          <a:prstGeom prst="rect">
            <a:avLst/>
          </a:prstGeom>
          <a:noFill/>
        </p:spPr>
        <p:txBody>
          <a:bodyPr wrap="square" rtlCol="0">
            <a:spAutoFit/>
          </a:bodyPr>
          <a:lstStyle/>
          <a:p>
            <a:r>
              <a:rPr lang="en-US" sz="1400" b="1">
                <a:solidFill>
                  <a:schemeClr val="bg1"/>
                </a:solidFill>
                <a:ea typeface="微軟正黑體" panose="020B0604030504040204" pitchFamily="34" charset="-120"/>
                <a:sym typeface="Arial" panose="020B0604020202020204" pitchFamily="34" charset="0"/>
              </a:rPr>
              <a:t>1 x </a:t>
            </a:r>
            <a:r>
              <a:rPr lang="en-US" sz="1400" b="1">
                <a:solidFill>
                  <a:srgbClr val="00FFFF"/>
                </a:solidFill>
                <a:ea typeface="微軟正黑體" panose="020B0604030504040204" pitchFamily="34" charset="-120"/>
                <a:sym typeface="Arial" panose="020B0604020202020204" pitchFamily="34" charset="0"/>
              </a:rPr>
              <a:t>QXP-1600eS</a:t>
            </a:r>
          </a:p>
          <a:p>
            <a:r>
              <a:rPr lang="en-US" altLang="zh-TW" sz="1400">
                <a:solidFill>
                  <a:schemeClr val="bg1"/>
                </a:solidFill>
                <a:ea typeface="微軟正黑體" panose="020B0604030504040204" pitchFamily="34" charset="-120"/>
                <a:sym typeface="Arial" panose="020B0604020202020204" pitchFamily="34" charset="0"/>
              </a:rPr>
              <a:t>PCIe 16-port SATA card</a:t>
            </a:r>
            <a:endParaRPr lang="en-US" sz="1400">
              <a:solidFill>
                <a:schemeClr val="bg1"/>
              </a:solidFill>
              <a:ea typeface="微軟正黑體" panose="020B0604030504040204" pitchFamily="34" charset="-120"/>
              <a:sym typeface="Arial" panose="020B0604020202020204" pitchFamily="34" charset="0"/>
            </a:endParaRPr>
          </a:p>
        </p:txBody>
      </p:sp>
      <p:sp>
        <p:nvSpPr>
          <p:cNvPr id="47" name="TextBox 17">
            <a:extLst>
              <a:ext uri="{FF2B5EF4-FFF2-40B4-BE49-F238E27FC236}">
                <a16:creationId xmlns:a16="http://schemas.microsoft.com/office/drawing/2014/main" id="{D51BC890-4FCF-BF4E-81B8-B5C64A8DA0C7}"/>
              </a:ext>
            </a:extLst>
          </p:cNvPr>
          <p:cNvSpPr txBox="1"/>
          <p:nvPr/>
        </p:nvSpPr>
        <p:spPr>
          <a:xfrm>
            <a:off x="7664970" y="4885080"/>
            <a:ext cx="3244799" cy="307777"/>
          </a:xfrm>
          <a:prstGeom prst="rect">
            <a:avLst/>
          </a:prstGeom>
          <a:noFill/>
        </p:spPr>
        <p:txBody>
          <a:bodyPr wrap="square" rtlCol="0">
            <a:spAutoFit/>
          </a:bodyPr>
          <a:lstStyle/>
          <a:p>
            <a:pPr algn="ctr"/>
            <a:r>
              <a:rPr lang="en-US" sz="1400" b="1">
                <a:solidFill>
                  <a:schemeClr val="bg1"/>
                </a:solidFill>
                <a:ea typeface="微軟正黑體" panose="020B0604030504040204" pitchFamily="34" charset="-120"/>
                <a:sym typeface="Arial" panose="020B0604020202020204" pitchFamily="34" charset="0"/>
              </a:rPr>
              <a:t>4 x </a:t>
            </a:r>
            <a:r>
              <a:rPr lang="en-US" sz="1400" b="1">
                <a:solidFill>
                  <a:srgbClr val="00FFFF"/>
                </a:solidFill>
                <a:ea typeface="微軟正黑體" panose="020B0604030504040204" pitchFamily="34" charset="-120"/>
                <a:sym typeface="Arial" panose="020B0604020202020204" pitchFamily="34" charset="0"/>
              </a:rPr>
              <a:t>1M SFF-8088 to</a:t>
            </a:r>
            <a:r>
              <a:rPr lang="en-US" altLang="zh-CN" sz="1400" b="1">
                <a:solidFill>
                  <a:srgbClr val="00FFFF"/>
                </a:solidFill>
                <a:ea typeface="微軟正黑體" panose="020B0604030504040204" pitchFamily="34" charset="-120"/>
                <a:sym typeface="Arial" panose="020B0604020202020204" pitchFamily="34" charset="0"/>
              </a:rPr>
              <a:t> SFF-8644 cables</a:t>
            </a:r>
          </a:p>
        </p:txBody>
      </p:sp>
      <p:sp>
        <p:nvSpPr>
          <p:cNvPr id="48" name="TextBox 17">
            <a:extLst>
              <a:ext uri="{FF2B5EF4-FFF2-40B4-BE49-F238E27FC236}">
                <a16:creationId xmlns:a16="http://schemas.microsoft.com/office/drawing/2014/main" id="{05FFDC04-182C-9343-BDA3-B15137803CCB}"/>
              </a:ext>
            </a:extLst>
          </p:cNvPr>
          <p:cNvSpPr txBox="1"/>
          <p:nvPr/>
        </p:nvSpPr>
        <p:spPr>
          <a:xfrm>
            <a:off x="1990181" y="1832700"/>
            <a:ext cx="453970" cy="646331"/>
          </a:xfrm>
          <a:prstGeom prst="rect">
            <a:avLst/>
          </a:prstGeom>
          <a:noFill/>
        </p:spPr>
        <p:txBody>
          <a:bodyPr wrap="none" rtlCol="0">
            <a:spAutoFit/>
          </a:bodyPr>
          <a:lstStyle/>
          <a:p>
            <a:r>
              <a:rPr lang="en-US" sz="3600" b="1">
                <a:solidFill>
                  <a:schemeClr val="bg1"/>
                </a:solidFill>
                <a:latin typeface="Arial" panose="020B0604020202020204" pitchFamily="34" charset="0"/>
                <a:ea typeface="微軟正黑體" panose="020B0604030504040204" pitchFamily="34" charset="-120"/>
                <a:sym typeface="Arial" panose="020B0604020202020204" pitchFamily="34" charset="0"/>
              </a:rPr>
              <a:t>+</a:t>
            </a:r>
          </a:p>
        </p:txBody>
      </p:sp>
      <p:sp>
        <p:nvSpPr>
          <p:cNvPr id="49" name="TextBox 17">
            <a:extLst>
              <a:ext uri="{FF2B5EF4-FFF2-40B4-BE49-F238E27FC236}">
                <a16:creationId xmlns:a16="http://schemas.microsoft.com/office/drawing/2014/main" id="{B4AE033C-B721-D846-9640-581535C3CB5A}"/>
              </a:ext>
            </a:extLst>
          </p:cNvPr>
          <p:cNvSpPr txBox="1"/>
          <p:nvPr/>
        </p:nvSpPr>
        <p:spPr>
          <a:xfrm>
            <a:off x="3842643" y="1815534"/>
            <a:ext cx="453970" cy="646331"/>
          </a:xfrm>
          <a:prstGeom prst="rect">
            <a:avLst/>
          </a:prstGeom>
          <a:noFill/>
        </p:spPr>
        <p:txBody>
          <a:bodyPr wrap="none" rtlCol="0">
            <a:spAutoFit/>
          </a:bodyPr>
          <a:lstStyle/>
          <a:p>
            <a:r>
              <a:rPr lang="en-US" sz="3600" b="1">
                <a:solidFill>
                  <a:schemeClr val="bg1"/>
                </a:solidFill>
                <a:latin typeface="Arial" panose="020B0604020202020204" pitchFamily="34" charset="0"/>
                <a:ea typeface="微軟正黑體" panose="020B0604030504040204" pitchFamily="34" charset="-120"/>
                <a:sym typeface="Arial" panose="020B0604020202020204" pitchFamily="34" charset="0"/>
              </a:rPr>
              <a:t>+</a:t>
            </a:r>
          </a:p>
        </p:txBody>
      </p:sp>
      <p:sp>
        <p:nvSpPr>
          <p:cNvPr id="50" name="TextBox 17">
            <a:extLst>
              <a:ext uri="{FF2B5EF4-FFF2-40B4-BE49-F238E27FC236}">
                <a16:creationId xmlns:a16="http://schemas.microsoft.com/office/drawing/2014/main" id="{4E04C558-2BE6-514A-A8F7-2752D760D05D}"/>
              </a:ext>
            </a:extLst>
          </p:cNvPr>
          <p:cNvSpPr txBox="1"/>
          <p:nvPr/>
        </p:nvSpPr>
        <p:spPr>
          <a:xfrm>
            <a:off x="7753345" y="2203692"/>
            <a:ext cx="453970" cy="646331"/>
          </a:xfrm>
          <a:prstGeom prst="rect">
            <a:avLst/>
          </a:prstGeom>
          <a:noFill/>
        </p:spPr>
        <p:txBody>
          <a:bodyPr wrap="none" rtlCol="0">
            <a:spAutoFit/>
          </a:bodyPr>
          <a:lstStyle/>
          <a:p>
            <a:r>
              <a:rPr lang="en-US" sz="3600" b="1">
                <a:solidFill>
                  <a:schemeClr val="bg1"/>
                </a:solidFill>
                <a:latin typeface="Arial" panose="020B0604020202020204" pitchFamily="34" charset="0"/>
                <a:ea typeface="微軟正黑體" panose="020B0604030504040204" pitchFamily="34" charset="-120"/>
                <a:sym typeface="Arial" panose="020B0604020202020204" pitchFamily="34" charset="0"/>
              </a:rPr>
              <a:t>+</a:t>
            </a:r>
          </a:p>
        </p:txBody>
      </p:sp>
      <p:sp>
        <p:nvSpPr>
          <p:cNvPr id="51" name="TextBox 17">
            <a:extLst>
              <a:ext uri="{FF2B5EF4-FFF2-40B4-BE49-F238E27FC236}">
                <a16:creationId xmlns:a16="http://schemas.microsoft.com/office/drawing/2014/main" id="{6BD747BC-0E9A-0144-B4AB-D07B96540C59}"/>
              </a:ext>
            </a:extLst>
          </p:cNvPr>
          <p:cNvSpPr txBox="1"/>
          <p:nvPr/>
        </p:nvSpPr>
        <p:spPr>
          <a:xfrm>
            <a:off x="9754913" y="2203692"/>
            <a:ext cx="453970" cy="646331"/>
          </a:xfrm>
          <a:prstGeom prst="rect">
            <a:avLst/>
          </a:prstGeom>
          <a:noFill/>
        </p:spPr>
        <p:txBody>
          <a:bodyPr wrap="none" rtlCol="0">
            <a:spAutoFit/>
          </a:bodyPr>
          <a:lstStyle/>
          <a:p>
            <a:r>
              <a:rPr lang="en-US" sz="3600" b="1">
                <a:solidFill>
                  <a:schemeClr val="bg1"/>
                </a:solidFill>
                <a:latin typeface="Arial" panose="020B0604020202020204" pitchFamily="34" charset="0"/>
                <a:ea typeface="微軟正黑體" panose="020B0604030504040204" pitchFamily="34" charset="-120"/>
                <a:sym typeface="Arial" panose="020B0604020202020204" pitchFamily="34" charset="0"/>
              </a:rPr>
              <a:t>+</a:t>
            </a:r>
          </a:p>
        </p:txBody>
      </p:sp>
      <p:sp>
        <p:nvSpPr>
          <p:cNvPr id="52" name="TextBox 17">
            <a:extLst>
              <a:ext uri="{FF2B5EF4-FFF2-40B4-BE49-F238E27FC236}">
                <a16:creationId xmlns:a16="http://schemas.microsoft.com/office/drawing/2014/main" id="{4ED2C5F2-23D5-9544-B287-FBB1AD2A0FCA}"/>
              </a:ext>
            </a:extLst>
          </p:cNvPr>
          <p:cNvSpPr txBox="1"/>
          <p:nvPr/>
        </p:nvSpPr>
        <p:spPr>
          <a:xfrm>
            <a:off x="4917990" y="4840864"/>
            <a:ext cx="453970" cy="646331"/>
          </a:xfrm>
          <a:prstGeom prst="rect">
            <a:avLst/>
          </a:prstGeom>
          <a:noFill/>
        </p:spPr>
        <p:txBody>
          <a:bodyPr wrap="square" rtlCol="0">
            <a:spAutoFit/>
          </a:bodyPr>
          <a:lstStyle/>
          <a:p>
            <a:r>
              <a:rPr lang="en-US" sz="3600" b="1">
                <a:solidFill>
                  <a:schemeClr val="bg1"/>
                </a:solidFill>
                <a:latin typeface="Arial" panose="020B0604020202020204" pitchFamily="34" charset="0"/>
                <a:ea typeface="微軟正黑體" panose="020B0604030504040204" pitchFamily="34" charset="-120"/>
                <a:sym typeface="Arial" panose="020B0604020202020204" pitchFamily="34" charset="0"/>
              </a:rPr>
              <a:t>+</a:t>
            </a:r>
          </a:p>
        </p:txBody>
      </p:sp>
      <p:sp>
        <p:nvSpPr>
          <p:cNvPr id="53" name="TextBox 17">
            <a:extLst>
              <a:ext uri="{FF2B5EF4-FFF2-40B4-BE49-F238E27FC236}">
                <a16:creationId xmlns:a16="http://schemas.microsoft.com/office/drawing/2014/main" id="{C7499D90-E936-E64B-AE93-D49E1BE802BF}"/>
              </a:ext>
            </a:extLst>
          </p:cNvPr>
          <p:cNvSpPr txBox="1"/>
          <p:nvPr/>
        </p:nvSpPr>
        <p:spPr>
          <a:xfrm>
            <a:off x="7160353" y="4852885"/>
            <a:ext cx="453970" cy="646331"/>
          </a:xfrm>
          <a:prstGeom prst="rect">
            <a:avLst/>
          </a:prstGeom>
          <a:noFill/>
        </p:spPr>
        <p:txBody>
          <a:bodyPr wrap="square" rtlCol="0">
            <a:spAutoFit/>
          </a:bodyPr>
          <a:lstStyle/>
          <a:p>
            <a:r>
              <a:rPr lang="en-US" sz="3600" b="1">
                <a:solidFill>
                  <a:schemeClr val="bg1"/>
                </a:solidFill>
                <a:latin typeface="Arial" panose="020B0604020202020204" pitchFamily="34" charset="0"/>
                <a:ea typeface="微軟正黑體" panose="020B0604030504040204" pitchFamily="34" charset="-120"/>
                <a:sym typeface="Arial" panose="020B0604020202020204" pitchFamily="34" charset="0"/>
              </a:rPr>
              <a:t>+</a:t>
            </a:r>
          </a:p>
        </p:txBody>
      </p:sp>
      <p:pic>
        <p:nvPicPr>
          <p:cNvPr id="54" name="圖片 53" descr="一張含有 電路 的圖片&#10;&#10;自動產生的描述">
            <a:extLst>
              <a:ext uri="{FF2B5EF4-FFF2-40B4-BE49-F238E27FC236}">
                <a16:creationId xmlns:a16="http://schemas.microsoft.com/office/drawing/2014/main" id="{8C4107EC-FCDF-5B4C-8C71-41EF4ED810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1587" y="1522477"/>
            <a:ext cx="995334" cy="1327775"/>
          </a:xfrm>
          <a:prstGeom prst="rect">
            <a:avLst/>
          </a:prstGeom>
        </p:spPr>
      </p:pic>
      <p:pic>
        <p:nvPicPr>
          <p:cNvPr id="55" name="圖片 54" descr="一張含有 電子用品, 電路 的圖片&#10;&#10;自動產生的描述">
            <a:extLst>
              <a:ext uri="{FF2B5EF4-FFF2-40B4-BE49-F238E27FC236}">
                <a16:creationId xmlns:a16="http://schemas.microsoft.com/office/drawing/2014/main" id="{B0003B97-8875-9D4B-8B11-70ED6F139C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3709" y="1874755"/>
            <a:ext cx="1692567" cy="1327775"/>
          </a:xfrm>
          <a:prstGeom prst="rect">
            <a:avLst/>
          </a:prstGeom>
        </p:spPr>
      </p:pic>
      <p:pic>
        <p:nvPicPr>
          <p:cNvPr id="56" name="圖片 55">
            <a:extLst>
              <a:ext uri="{FF2B5EF4-FFF2-40B4-BE49-F238E27FC236}">
                <a16:creationId xmlns:a16="http://schemas.microsoft.com/office/drawing/2014/main" id="{21E2CD30-001C-2342-A89F-3E65FC87D2D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400068" y="4437116"/>
            <a:ext cx="1657989" cy="1327775"/>
          </a:xfrm>
          <a:prstGeom prst="rect">
            <a:avLst/>
          </a:prstGeom>
        </p:spPr>
      </p:pic>
      <p:pic>
        <p:nvPicPr>
          <p:cNvPr id="57" name="圖片 56" descr="一張含有 自行車, 光, 黑色, 藍色 的圖片&#10;&#10;自動產生的描述">
            <a:extLst>
              <a:ext uri="{FF2B5EF4-FFF2-40B4-BE49-F238E27FC236}">
                <a16:creationId xmlns:a16="http://schemas.microsoft.com/office/drawing/2014/main" id="{91432C01-33C0-6744-B912-C942CB8AED1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49629" y="1540224"/>
            <a:ext cx="1031626" cy="1163041"/>
          </a:xfrm>
          <a:prstGeom prst="rect">
            <a:avLst/>
          </a:prstGeom>
          <a:effectLst>
            <a:outerShdw blurRad="38100" dist="50800" dir="7200000" algn="t" rotWithShape="0">
              <a:prstClr val="black">
                <a:alpha val="41000"/>
              </a:prstClr>
            </a:outerShdw>
          </a:effectLst>
        </p:spPr>
      </p:pic>
      <p:pic>
        <p:nvPicPr>
          <p:cNvPr id="58" name="圖片 57" descr="一張含有 球拍, 自行車, 水, 握住 的圖片&#10;&#10;自動產生的描述">
            <a:extLst>
              <a:ext uri="{FF2B5EF4-FFF2-40B4-BE49-F238E27FC236}">
                <a16:creationId xmlns:a16="http://schemas.microsoft.com/office/drawing/2014/main" id="{CAB431AF-9BD2-D646-A30D-F135693FD33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597405" y="3730460"/>
            <a:ext cx="1173182" cy="1223124"/>
          </a:xfrm>
          <a:prstGeom prst="rect">
            <a:avLst/>
          </a:prstGeom>
          <a:effectLst>
            <a:outerShdw blurRad="38100" dist="50800" dir="7200000" algn="t" rotWithShape="0">
              <a:prstClr val="black">
                <a:alpha val="41000"/>
              </a:prstClr>
            </a:outerShdw>
          </a:effectLst>
        </p:spPr>
      </p:pic>
      <p:pic>
        <p:nvPicPr>
          <p:cNvPr id="61" name="圖片 60" descr="一張含有 球拍, 自行車, 水, 握住 的圖片&#10;&#10;自動產生的描述">
            <a:extLst>
              <a:ext uri="{FF2B5EF4-FFF2-40B4-BE49-F238E27FC236}">
                <a16:creationId xmlns:a16="http://schemas.microsoft.com/office/drawing/2014/main" id="{B692763A-707F-7948-9F50-0B4034AFD7D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339736" y="3730460"/>
            <a:ext cx="1173182" cy="1223124"/>
          </a:xfrm>
          <a:prstGeom prst="rect">
            <a:avLst/>
          </a:prstGeom>
          <a:effectLst>
            <a:outerShdw blurRad="38100" dist="50800" dir="7200000" algn="t" rotWithShape="0">
              <a:prstClr val="black">
                <a:alpha val="41000"/>
              </a:prstClr>
            </a:outerShdw>
          </a:effectLst>
        </p:spPr>
      </p:pic>
      <p:pic>
        <p:nvPicPr>
          <p:cNvPr id="62" name="圖片 61" descr="一張含有 球拍, 自行車, 水, 握住 的圖片&#10;&#10;自動產生的描述">
            <a:extLst>
              <a:ext uri="{FF2B5EF4-FFF2-40B4-BE49-F238E27FC236}">
                <a16:creationId xmlns:a16="http://schemas.microsoft.com/office/drawing/2014/main" id="{5F1ACF83-6BE3-804E-9880-793930318BE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082067" y="3730460"/>
            <a:ext cx="1173182" cy="1223124"/>
          </a:xfrm>
          <a:prstGeom prst="rect">
            <a:avLst/>
          </a:prstGeom>
          <a:effectLst>
            <a:outerShdw blurRad="38100" dist="50800" dir="7200000" algn="t" rotWithShape="0">
              <a:prstClr val="black">
                <a:alpha val="41000"/>
              </a:prstClr>
            </a:outerShdw>
          </a:effectLst>
        </p:spPr>
      </p:pic>
      <p:pic>
        <p:nvPicPr>
          <p:cNvPr id="63" name="圖片 62" descr="一張含有 球拍, 自行車, 水, 握住 的圖片&#10;&#10;自動產生的描述">
            <a:extLst>
              <a:ext uri="{FF2B5EF4-FFF2-40B4-BE49-F238E27FC236}">
                <a16:creationId xmlns:a16="http://schemas.microsoft.com/office/drawing/2014/main" id="{F409532A-13C9-5146-8911-77DD0A08F54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824398" y="3730460"/>
            <a:ext cx="1173182" cy="1223124"/>
          </a:xfrm>
          <a:prstGeom prst="rect">
            <a:avLst/>
          </a:prstGeom>
          <a:effectLst>
            <a:outerShdw blurRad="38100" dist="50800" dir="7200000" algn="t" rotWithShape="0">
              <a:prstClr val="black">
                <a:alpha val="41000"/>
              </a:prstClr>
            </a:outerShdw>
          </a:effectLst>
        </p:spPr>
      </p:pic>
      <p:pic>
        <p:nvPicPr>
          <p:cNvPr id="64" name="圖片 63">
            <a:extLst>
              <a:ext uri="{FF2B5EF4-FFF2-40B4-BE49-F238E27FC236}">
                <a16:creationId xmlns:a16="http://schemas.microsoft.com/office/drawing/2014/main" id="{C10274C1-81BA-9A42-B880-5A9A319C1D6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01857" y="1292869"/>
            <a:ext cx="1007299" cy="1138813"/>
          </a:xfrm>
          <a:prstGeom prst="rect">
            <a:avLst/>
          </a:prstGeom>
        </p:spPr>
      </p:pic>
      <p:pic>
        <p:nvPicPr>
          <p:cNvPr id="65" name="圖片 64">
            <a:extLst>
              <a:ext uri="{FF2B5EF4-FFF2-40B4-BE49-F238E27FC236}">
                <a16:creationId xmlns:a16="http://schemas.microsoft.com/office/drawing/2014/main" id="{B2EB809E-7490-A445-B00F-1E6A91ABCDAC}"/>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959458" y="2021274"/>
            <a:ext cx="1859477" cy="1162173"/>
          </a:xfrm>
          <a:prstGeom prst="rect">
            <a:avLst/>
          </a:prstGeom>
        </p:spPr>
      </p:pic>
      <p:pic>
        <p:nvPicPr>
          <p:cNvPr id="66" name="圖片 65">
            <a:extLst>
              <a:ext uri="{FF2B5EF4-FFF2-40B4-BE49-F238E27FC236}">
                <a16:creationId xmlns:a16="http://schemas.microsoft.com/office/drawing/2014/main" id="{AF1E04B6-656C-184F-9A7B-03220CF2852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37636" y="2927395"/>
            <a:ext cx="1631824" cy="474444"/>
          </a:xfrm>
          <a:prstGeom prst="rect">
            <a:avLst/>
          </a:prstGeom>
        </p:spPr>
      </p:pic>
      <p:sp>
        <p:nvSpPr>
          <p:cNvPr id="67" name="TextBox 17">
            <a:extLst>
              <a:ext uri="{FF2B5EF4-FFF2-40B4-BE49-F238E27FC236}">
                <a16:creationId xmlns:a16="http://schemas.microsoft.com/office/drawing/2014/main" id="{003EAB76-4F76-F045-9B3E-A88DFAE5D5CB}"/>
              </a:ext>
            </a:extLst>
          </p:cNvPr>
          <p:cNvSpPr txBox="1"/>
          <p:nvPr/>
        </p:nvSpPr>
        <p:spPr>
          <a:xfrm>
            <a:off x="454121" y="3303265"/>
            <a:ext cx="1572559" cy="338554"/>
          </a:xfrm>
          <a:prstGeom prst="rect">
            <a:avLst/>
          </a:prstGeom>
          <a:noFill/>
        </p:spPr>
        <p:txBody>
          <a:bodyPr wrap="square" rtlCol="0">
            <a:spAutoFit/>
          </a:bodyPr>
          <a:lstStyle/>
          <a:p>
            <a:pPr algn="ctr"/>
            <a:r>
              <a:rPr lang="en-US" sz="1600" b="1">
                <a:solidFill>
                  <a:schemeClr val="bg1"/>
                </a:solidFill>
                <a:ea typeface="微軟正黑體" panose="020B0604030504040204" pitchFamily="34" charset="-120"/>
                <a:sym typeface="Arial" panose="020B0604020202020204" pitchFamily="34" charset="0"/>
              </a:rPr>
              <a:t>4-bay TL-R400S</a:t>
            </a:r>
          </a:p>
        </p:txBody>
      </p:sp>
      <p:pic>
        <p:nvPicPr>
          <p:cNvPr id="68" name="圖片 67" descr="一張含有 室內, 坐 的圖片&#10;&#10;自動產生的描述">
            <a:extLst>
              <a:ext uri="{FF2B5EF4-FFF2-40B4-BE49-F238E27FC236}">
                <a16:creationId xmlns:a16="http://schemas.microsoft.com/office/drawing/2014/main" id="{242DE3A5-F709-EB49-9C79-BBA5353EF49A}"/>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630829" y="5453625"/>
            <a:ext cx="2679415" cy="903103"/>
          </a:xfrm>
          <a:prstGeom prst="rect">
            <a:avLst/>
          </a:prstGeom>
        </p:spPr>
      </p:pic>
      <p:grpSp>
        <p:nvGrpSpPr>
          <p:cNvPr id="71" name="群組 70">
            <a:extLst>
              <a:ext uri="{FF2B5EF4-FFF2-40B4-BE49-F238E27FC236}">
                <a16:creationId xmlns:a16="http://schemas.microsoft.com/office/drawing/2014/main" id="{65A0E0C3-3A8A-EA42-A654-6D42F2E8DA84}"/>
              </a:ext>
            </a:extLst>
          </p:cNvPr>
          <p:cNvGrpSpPr/>
          <p:nvPr/>
        </p:nvGrpSpPr>
        <p:grpSpPr>
          <a:xfrm>
            <a:off x="8188029" y="5182745"/>
            <a:ext cx="2225031" cy="1221719"/>
            <a:chOff x="7943132" y="3978351"/>
            <a:chExt cx="2926036" cy="1606627"/>
          </a:xfrm>
        </p:grpSpPr>
        <p:pic>
          <p:nvPicPr>
            <p:cNvPr id="72" name="圖片 71" descr="一張含有 球拍, 自行車, 水, 握住 的圖片&#10;&#10;自動產生的描述">
              <a:extLst>
                <a:ext uri="{FF2B5EF4-FFF2-40B4-BE49-F238E27FC236}">
                  <a16:creationId xmlns:a16="http://schemas.microsoft.com/office/drawing/2014/main" id="{95C419BE-D055-C947-9BAC-93CBE63B1E2E}"/>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943132" y="3978351"/>
              <a:ext cx="1453730" cy="1606627"/>
            </a:xfrm>
            <a:prstGeom prst="rect">
              <a:avLst/>
            </a:prstGeom>
            <a:effectLst>
              <a:outerShdw blurRad="38100" dist="50800" dir="7200000" algn="t" rotWithShape="0">
                <a:prstClr val="black">
                  <a:alpha val="41000"/>
                </a:prstClr>
              </a:outerShdw>
            </a:effectLst>
          </p:spPr>
        </p:pic>
        <p:pic>
          <p:nvPicPr>
            <p:cNvPr id="73" name="圖片 72" descr="一張含有 球拍, 自行車, 水, 握住 的圖片&#10;&#10;自動產生的描述">
              <a:extLst>
                <a:ext uri="{FF2B5EF4-FFF2-40B4-BE49-F238E27FC236}">
                  <a16:creationId xmlns:a16="http://schemas.microsoft.com/office/drawing/2014/main" id="{573E7D90-5EC2-9147-A390-5D066DAB065E}"/>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669997" y="3978351"/>
              <a:ext cx="1453730" cy="1606627"/>
            </a:xfrm>
            <a:prstGeom prst="rect">
              <a:avLst/>
            </a:prstGeom>
            <a:effectLst>
              <a:outerShdw blurRad="38100" dist="50800" dir="7200000" algn="t" rotWithShape="0">
                <a:prstClr val="black">
                  <a:alpha val="41000"/>
                </a:prstClr>
              </a:outerShdw>
            </a:effectLst>
          </p:spPr>
        </p:pic>
        <p:pic>
          <p:nvPicPr>
            <p:cNvPr id="74" name="圖片 73" descr="一張含有 球拍, 自行車, 水, 握住 的圖片&#10;&#10;自動產生的描述">
              <a:extLst>
                <a:ext uri="{FF2B5EF4-FFF2-40B4-BE49-F238E27FC236}">
                  <a16:creationId xmlns:a16="http://schemas.microsoft.com/office/drawing/2014/main" id="{81270BD4-E7D9-B941-B9DB-8A14CB748E3B}"/>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415438" y="3978351"/>
              <a:ext cx="1453730" cy="1606627"/>
            </a:xfrm>
            <a:prstGeom prst="rect">
              <a:avLst/>
            </a:prstGeom>
            <a:effectLst>
              <a:outerShdw blurRad="38100" dist="50800" dir="7200000" algn="t" rotWithShape="0">
                <a:prstClr val="black">
                  <a:alpha val="41000"/>
                </a:prstClr>
              </a:outerShdw>
            </a:effectLst>
          </p:spPr>
        </p:pic>
      </p:grpSp>
      <p:sp>
        <p:nvSpPr>
          <p:cNvPr id="75" name="TextBox 17">
            <a:extLst>
              <a:ext uri="{FF2B5EF4-FFF2-40B4-BE49-F238E27FC236}">
                <a16:creationId xmlns:a16="http://schemas.microsoft.com/office/drawing/2014/main" id="{EE16424D-F15A-B54F-9AA5-A5F0F02EC449}"/>
              </a:ext>
            </a:extLst>
          </p:cNvPr>
          <p:cNvSpPr txBox="1"/>
          <p:nvPr/>
        </p:nvSpPr>
        <p:spPr>
          <a:xfrm>
            <a:off x="7884357" y="6422511"/>
            <a:ext cx="2806025" cy="307777"/>
          </a:xfrm>
          <a:prstGeom prst="rect">
            <a:avLst/>
          </a:prstGeom>
          <a:noFill/>
        </p:spPr>
        <p:txBody>
          <a:bodyPr wrap="none" rtlCol="0">
            <a:spAutoFit/>
          </a:bodyPr>
          <a:lstStyle/>
          <a:p>
            <a:pPr algn="ctr"/>
            <a:r>
              <a:rPr lang="en-US" sz="1400" b="1">
                <a:solidFill>
                  <a:schemeClr val="bg1"/>
                </a:solidFill>
                <a:ea typeface="微軟正黑體" panose="020B0604030504040204" pitchFamily="34" charset="-120"/>
                <a:sym typeface="Arial" panose="020B0604020202020204" pitchFamily="34" charset="0"/>
              </a:rPr>
              <a:t>3 x </a:t>
            </a:r>
            <a:r>
              <a:rPr lang="en-US" sz="1400" b="1">
                <a:solidFill>
                  <a:srgbClr val="00FFFF"/>
                </a:solidFill>
                <a:ea typeface="微軟正黑體" panose="020B0604030504040204" pitchFamily="34" charset="-120"/>
                <a:sym typeface="Arial" panose="020B0604020202020204" pitchFamily="34" charset="0"/>
              </a:rPr>
              <a:t>1M SFF-8088 to SFF-8644 </a:t>
            </a:r>
            <a:r>
              <a:rPr lang="en-US" altLang="zh-CN" sz="1400" b="1">
                <a:solidFill>
                  <a:srgbClr val="00FFFF"/>
                </a:solidFill>
                <a:ea typeface="微軟正黑體" panose="020B0604030504040204" pitchFamily="34" charset="-120"/>
                <a:sym typeface="Arial" panose="020B0604020202020204" pitchFamily="34" charset="0"/>
              </a:rPr>
              <a:t>cables</a:t>
            </a:r>
          </a:p>
        </p:txBody>
      </p:sp>
      <p:grpSp>
        <p:nvGrpSpPr>
          <p:cNvPr id="77" name="群組 76">
            <a:extLst>
              <a:ext uri="{FF2B5EF4-FFF2-40B4-BE49-F238E27FC236}">
                <a16:creationId xmlns:a16="http://schemas.microsoft.com/office/drawing/2014/main" id="{6120097B-F531-DC45-82D7-527D3B0C62E5}"/>
              </a:ext>
            </a:extLst>
          </p:cNvPr>
          <p:cNvGrpSpPr/>
          <p:nvPr/>
        </p:nvGrpSpPr>
        <p:grpSpPr>
          <a:xfrm>
            <a:off x="2400452" y="4723707"/>
            <a:ext cx="671512" cy="365672"/>
            <a:chOff x="1405245" y="3912709"/>
            <a:chExt cx="1396812" cy="796451"/>
          </a:xfrm>
        </p:grpSpPr>
        <p:pic>
          <p:nvPicPr>
            <p:cNvPr id="78" name="圖片 9">
              <a:extLst>
                <a:ext uri="{FF2B5EF4-FFF2-40B4-BE49-F238E27FC236}">
                  <a16:creationId xmlns:a16="http://schemas.microsoft.com/office/drawing/2014/main" id="{23DD8FC4-DE35-2D4B-930B-09BAA86D4091}"/>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856675" y="3945486"/>
              <a:ext cx="945382" cy="763674"/>
            </a:xfrm>
            <a:prstGeom prst="rect">
              <a:avLst/>
            </a:prstGeom>
            <a:effectLst>
              <a:outerShdw blurRad="50800" dist="38100" dir="5400000" algn="t" rotWithShape="0">
                <a:prstClr val="black">
                  <a:alpha val="40000"/>
                </a:prstClr>
              </a:outerShdw>
            </a:effectLst>
          </p:spPr>
        </p:pic>
        <p:pic>
          <p:nvPicPr>
            <p:cNvPr id="79" name="圖片 9">
              <a:extLst>
                <a:ext uri="{FF2B5EF4-FFF2-40B4-BE49-F238E27FC236}">
                  <a16:creationId xmlns:a16="http://schemas.microsoft.com/office/drawing/2014/main" id="{9FC44C2D-A540-EF4C-98EB-BA9FA6C7BF53}"/>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405245" y="3912709"/>
              <a:ext cx="945382" cy="763674"/>
            </a:xfrm>
            <a:prstGeom prst="rect">
              <a:avLst/>
            </a:prstGeom>
            <a:effectLst>
              <a:outerShdw blurRad="50800" dist="38100" dir="5400000" algn="t" rotWithShape="0">
                <a:prstClr val="black">
                  <a:alpha val="40000"/>
                </a:prstClr>
              </a:outerShdw>
            </a:effectLst>
          </p:spPr>
        </p:pic>
      </p:grpSp>
      <p:grpSp>
        <p:nvGrpSpPr>
          <p:cNvPr id="80" name="群組 79">
            <a:extLst>
              <a:ext uri="{FF2B5EF4-FFF2-40B4-BE49-F238E27FC236}">
                <a16:creationId xmlns:a16="http://schemas.microsoft.com/office/drawing/2014/main" id="{396AA596-6A14-DA4B-BBC8-286CF0E9A9A9}"/>
              </a:ext>
            </a:extLst>
          </p:cNvPr>
          <p:cNvGrpSpPr/>
          <p:nvPr/>
        </p:nvGrpSpPr>
        <p:grpSpPr>
          <a:xfrm>
            <a:off x="6553440" y="1576443"/>
            <a:ext cx="671512" cy="365672"/>
            <a:chOff x="1405245" y="3912709"/>
            <a:chExt cx="1396812" cy="796451"/>
          </a:xfrm>
        </p:grpSpPr>
        <p:pic>
          <p:nvPicPr>
            <p:cNvPr id="81" name="圖片 9">
              <a:extLst>
                <a:ext uri="{FF2B5EF4-FFF2-40B4-BE49-F238E27FC236}">
                  <a16:creationId xmlns:a16="http://schemas.microsoft.com/office/drawing/2014/main" id="{C3C61B55-B530-904D-9DB5-4E55F4D194B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856675" y="3945486"/>
              <a:ext cx="945382" cy="763674"/>
            </a:xfrm>
            <a:prstGeom prst="rect">
              <a:avLst/>
            </a:prstGeom>
            <a:effectLst>
              <a:outerShdw blurRad="50800" dist="38100" dir="5400000" algn="t" rotWithShape="0">
                <a:prstClr val="black">
                  <a:alpha val="40000"/>
                </a:prstClr>
              </a:outerShdw>
            </a:effectLst>
          </p:spPr>
        </p:pic>
        <p:pic>
          <p:nvPicPr>
            <p:cNvPr id="82" name="圖片 9">
              <a:extLst>
                <a:ext uri="{FF2B5EF4-FFF2-40B4-BE49-F238E27FC236}">
                  <a16:creationId xmlns:a16="http://schemas.microsoft.com/office/drawing/2014/main" id="{D1A3D298-8AA2-7F41-BA83-B5DD8128787E}"/>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405245" y="3912709"/>
              <a:ext cx="945382" cy="763674"/>
            </a:xfrm>
            <a:prstGeom prst="rect">
              <a:avLst/>
            </a:prstGeom>
            <a:effectLst>
              <a:outerShdw blurRad="50800" dist="38100" dir="5400000" algn="t" rotWithShape="0">
                <a:prstClr val="black">
                  <a:alpha val="40000"/>
                </a:prstClr>
              </a:outerShdw>
            </a:effectLst>
          </p:spPr>
        </p:pic>
      </p:grpSp>
      <p:grpSp>
        <p:nvGrpSpPr>
          <p:cNvPr id="83" name="群組 82">
            <a:extLst>
              <a:ext uri="{FF2B5EF4-FFF2-40B4-BE49-F238E27FC236}">
                <a16:creationId xmlns:a16="http://schemas.microsoft.com/office/drawing/2014/main" id="{11FE2A55-5B82-704F-89D9-EF15EB373A35}"/>
              </a:ext>
            </a:extLst>
          </p:cNvPr>
          <p:cNvGrpSpPr/>
          <p:nvPr/>
        </p:nvGrpSpPr>
        <p:grpSpPr>
          <a:xfrm>
            <a:off x="1724212" y="1573068"/>
            <a:ext cx="671512" cy="365672"/>
            <a:chOff x="1405245" y="3912709"/>
            <a:chExt cx="1396812" cy="796451"/>
          </a:xfrm>
        </p:grpSpPr>
        <p:pic>
          <p:nvPicPr>
            <p:cNvPr id="84" name="圖片 9">
              <a:extLst>
                <a:ext uri="{FF2B5EF4-FFF2-40B4-BE49-F238E27FC236}">
                  <a16:creationId xmlns:a16="http://schemas.microsoft.com/office/drawing/2014/main" id="{4EF099AA-A9D5-BF40-B55A-156BB945861B}"/>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856675" y="3945486"/>
              <a:ext cx="945382" cy="763674"/>
            </a:xfrm>
            <a:prstGeom prst="rect">
              <a:avLst/>
            </a:prstGeom>
            <a:effectLst>
              <a:outerShdw blurRad="50800" dist="38100" dir="5400000" algn="t" rotWithShape="0">
                <a:prstClr val="black">
                  <a:alpha val="40000"/>
                </a:prstClr>
              </a:outerShdw>
            </a:effectLst>
          </p:spPr>
        </p:pic>
        <p:pic>
          <p:nvPicPr>
            <p:cNvPr id="85" name="圖片 9">
              <a:extLst>
                <a:ext uri="{FF2B5EF4-FFF2-40B4-BE49-F238E27FC236}">
                  <a16:creationId xmlns:a16="http://schemas.microsoft.com/office/drawing/2014/main" id="{C2008403-F427-C24B-8CC1-FC6E0DC6570E}"/>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405245" y="3912709"/>
              <a:ext cx="945382" cy="763674"/>
            </a:xfrm>
            <a:prstGeom prst="rect">
              <a:avLst/>
            </a:prstGeom>
            <a:effectLst>
              <a:outerShdw blurRad="50800" dist="38100" dir="5400000" algn="t" rotWithShape="0">
                <a:prstClr val="black">
                  <a:alpha val="40000"/>
                </a:prstClr>
              </a:outerShdw>
            </a:effectLst>
          </p:spPr>
        </p:pic>
      </p:grpSp>
      <p:sp>
        <p:nvSpPr>
          <p:cNvPr id="86" name="TextBox 17">
            <a:extLst>
              <a:ext uri="{FF2B5EF4-FFF2-40B4-BE49-F238E27FC236}">
                <a16:creationId xmlns:a16="http://schemas.microsoft.com/office/drawing/2014/main" id="{1AD29FD3-64C9-6147-9943-1460F5A2E3F3}"/>
              </a:ext>
            </a:extLst>
          </p:cNvPr>
          <p:cNvSpPr txBox="1"/>
          <p:nvPr/>
        </p:nvSpPr>
        <p:spPr>
          <a:xfrm>
            <a:off x="6067560" y="3201814"/>
            <a:ext cx="1670917" cy="338554"/>
          </a:xfrm>
          <a:prstGeom prst="rect">
            <a:avLst/>
          </a:prstGeom>
          <a:noFill/>
        </p:spPr>
        <p:txBody>
          <a:bodyPr wrap="square" rtlCol="0">
            <a:spAutoFit/>
          </a:bodyPr>
          <a:lstStyle/>
          <a:p>
            <a:pPr algn="ctr"/>
            <a:r>
              <a:rPr lang="en-US" sz="1600" b="1">
                <a:solidFill>
                  <a:schemeClr val="bg1"/>
                </a:solidFill>
                <a:ea typeface="微軟正黑體" panose="020B0604030504040204" pitchFamily="34" charset="-120"/>
                <a:sym typeface="Arial" panose="020B0604020202020204" pitchFamily="34" charset="0"/>
              </a:rPr>
              <a:t>8-bay TL-D800S</a:t>
            </a:r>
          </a:p>
        </p:txBody>
      </p:sp>
      <p:pic>
        <p:nvPicPr>
          <p:cNvPr id="91" name="圖片 90" descr="一張含有 自行車, 光, 黑色, 藍色 的圖片&#10;&#10;自動產生的描述">
            <a:extLst>
              <a:ext uri="{FF2B5EF4-FFF2-40B4-BE49-F238E27FC236}">
                <a16:creationId xmlns:a16="http://schemas.microsoft.com/office/drawing/2014/main" id="{482CC159-20A3-40FB-9678-15371C25FCC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272730" y="1976485"/>
            <a:ext cx="1031626" cy="1163041"/>
          </a:xfrm>
          <a:prstGeom prst="rect">
            <a:avLst/>
          </a:prstGeom>
          <a:effectLst>
            <a:outerShdw blurRad="38100" dist="50800" dir="7200000" algn="t" rotWithShape="0">
              <a:prstClr val="black">
                <a:alpha val="41000"/>
              </a:prstClr>
            </a:outerShdw>
          </a:effectLst>
        </p:spPr>
      </p:pic>
      <p:pic>
        <p:nvPicPr>
          <p:cNvPr id="92" name="圖片 91" descr="一張含有 自行車, 光, 黑色, 藍色 的圖片&#10;&#10;自動產生的描述">
            <a:extLst>
              <a:ext uri="{FF2B5EF4-FFF2-40B4-BE49-F238E27FC236}">
                <a16:creationId xmlns:a16="http://schemas.microsoft.com/office/drawing/2014/main" id="{DD370240-36F4-4B79-BB3A-8650BD9D636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670976" y="1976485"/>
            <a:ext cx="1031626" cy="1163041"/>
          </a:xfrm>
          <a:prstGeom prst="rect">
            <a:avLst/>
          </a:prstGeom>
          <a:effectLst>
            <a:outerShdw blurRad="38100" dist="50800" dir="7200000" algn="t" rotWithShape="0">
              <a:prstClr val="black">
                <a:alpha val="41000"/>
              </a:prstClr>
            </a:outerShdw>
          </a:effectLst>
        </p:spPr>
      </p:pic>
      <p:sp>
        <p:nvSpPr>
          <p:cNvPr id="95" name="TextBox 17">
            <a:extLst>
              <a:ext uri="{FF2B5EF4-FFF2-40B4-BE49-F238E27FC236}">
                <a16:creationId xmlns:a16="http://schemas.microsoft.com/office/drawing/2014/main" id="{3A9A0B05-FC83-4A4C-9C13-E85B6E63F670}"/>
              </a:ext>
            </a:extLst>
          </p:cNvPr>
          <p:cNvSpPr txBox="1"/>
          <p:nvPr/>
        </p:nvSpPr>
        <p:spPr>
          <a:xfrm>
            <a:off x="866063" y="5449731"/>
            <a:ext cx="1974833" cy="338554"/>
          </a:xfrm>
          <a:prstGeom prst="rect">
            <a:avLst/>
          </a:prstGeom>
          <a:noFill/>
        </p:spPr>
        <p:txBody>
          <a:bodyPr wrap="square" rtlCol="0">
            <a:spAutoFit/>
          </a:bodyPr>
          <a:lstStyle/>
          <a:p>
            <a:pPr algn="ctr"/>
            <a:r>
              <a:rPr lang="en-US" altLang="zh-TW" sz="1600" b="1">
                <a:solidFill>
                  <a:schemeClr val="bg1"/>
                </a:solidFill>
                <a:ea typeface="微軟正黑體" panose="020B0604030504040204" pitchFamily="34" charset="-120"/>
                <a:sym typeface="Arial" panose="020B0604020202020204" pitchFamily="34" charset="0"/>
              </a:rPr>
              <a:t>12-bay TL-R1200S-RP</a:t>
            </a:r>
          </a:p>
        </p:txBody>
      </p:sp>
    </p:spTree>
    <p:extLst>
      <p:ext uri="{BB962C8B-B14F-4D97-AF65-F5344CB8AC3E}">
        <p14:creationId xmlns:p14="http://schemas.microsoft.com/office/powerpoint/2010/main" val="1404233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23C161-2145-4740-A7F1-F30ADA4746BC}"/>
              </a:ext>
            </a:extLst>
          </p:cNvPr>
          <p:cNvSpPr>
            <a:spLocks noGrp="1"/>
          </p:cNvSpPr>
          <p:nvPr>
            <p:ph type="title"/>
          </p:nvPr>
        </p:nvSpPr>
        <p:spPr>
          <a:xfrm>
            <a:off x="6661" y="1"/>
            <a:ext cx="12178675" cy="1261273"/>
          </a:xfrm>
        </p:spPr>
        <p:txBody>
          <a:bodyPr>
            <a:normAutofit/>
          </a:bodyPr>
          <a:lstStyle/>
          <a:p>
            <a:pPr fontAlgn="base"/>
            <a:r>
              <a:rPr lang="en-US" altLang="zh-TW" sz="4000" b="1">
                <a:latin typeface="Arial"/>
                <a:ea typeface="微軟正黑體"/>
                <a:cs typeface="Arial"/>
                <a:sym typeface="Arial" panose="020B0604020202020204" pitchFamily="34" charset="0"/>
              </a:rPr>
              <a:t>M</a:t>
            </a:r>
            <a:r>
              <a:rPr lang="zh-TW" altLang="en-US" sz="4000" b="1">
                <a:latin typeface="Arial"/>
                <a:ea typeface="微軟正黑體"/>
                <a:cs typeface="Arial"/>
                <a:sym typeface="Arial" panose="020B0604020202020204" pitchFamily="34" charset="0"/>
              </a:rPr>
              <a:t>anage </a:t>
            </a:r>
            <a:r>
              <a:rPr lang="en-US" altLang="zh-TW" sz="4000" b="1">
                <a:latin typeface="Arial"/>
                <a:ea typeface="微軟正黑體"/>
                <a:cs typeface="Arial"/>
                <a:sym typeface="Arial" panose="020B0604020202020204" pitchFamily="34" charset="0"/>
              </a:rPr>
              <a:t>expansion units</a:t>
            </a:r>
            <a:r>
              <a:rPr lang="zh-TW" altLang="en-US" sz="4000" b="1">
                <a:latin typeface="Arial"/>
                <a:ea typeface="微軟正黑體"/>
                <a:cs typeface="Arial"/>
                <a:sym typeface="Arial" panose="020B0604020202020204" pitchFamily="34" charset="0"/>
              </a:rPr>
              <a:t> with QTS</a:t>
            </a:r>
            <a:endParaRPr lang="zh-TW" altLang="en-US" sz="4000" b="1">
              <a:latin typeface="Arial"/>
              <a:ea typeface="微軟正黑體"/>
              <a:cs typeface="Arial"/>
            </a:endParaRPr>
          </a:p>
        </p:txBody>
      </p:sp>
      <p:sp>
        <p:nvSpPr>
          <p:cNvPr id="8" name="Rectangle 8">
            <a:extLst>
              <a:ext uri="{FF2B5EF4-FFF2-40B4-BE49-F238E27FC236}">
                <a16:creationId xmlns:a16="http://schemas.microsoft.com/office/drawing/2014/main" id="{F189EDD9-C370-4B02-91F8-C6BB42B88CCB}"/>
              </a:ext>
            </a:extLst>
          </p:cNvPr>
          <p:cNvSpPr>
            <a:spLocks noChangeArrowheads="1"/>
          </p:cNvSpPr>
          <p:nvPr/>
        </p:nvSpPr>
        <p:spPr bwMode="auto">
          <a:xfrm>
            <a:off x="7416744" y="1222222"/>
            <a:ext cx="6223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11090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zh-TW" altLang="zh-TW" sz="900" b="0" i="0" u="none" strike="noStrike" kern="1200" cap="none" spc="0" normalizeH="0" baseline="0" noProof="0">
                <a:ln>
                  <a:noFill/>
                </a:ln>
                <a:solidFill>
                  <a:srgbClr val="212121"/>
                </a:solidFill>
                <a:effectLst/>
                <a:uLnTx/>
                <a:uFillTx/>
                <a:latin typeface="Arial" panose="020B0604020202020204" pitchFamily="34" charset="0"/>
                <a:ea typeface="Open Sans"/>
                <a:cs typeface="+mn-cs"/>
              </a:rPr>
            </a:br>
            <a:endParaRPr kumimoji="0" lang="zh-TW" altLang="zh-TW"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pic>
        <p:nvPicPr>
          <p:cNvPr id="86" name="圖片 85">
            <a:extLst>
              <a:ext uri="{FF2B5EF4-FFF2-40B4-BE49-F238E27FC236}">
                <a16:creationId xmlns:a16="http://schemas.microsoft.com/office/drawing/2014/main" id="{D909973F-8182-3247-A958-C849625420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3909181" y="2444444"/>
            <a:ext cx="7015126" cy="3547622"/>
          </a:xfrm>
          <a:prstGeom prst="rect">
            <a:avLst/>
          </a:prstGeom>
        </p:spPr>
      </p:pic>
      <p:sp>
        <p:nvSpPr>
          <p:cNvPr id="87" name="文字方塊 86">
            <a:extLst>
              <a:ext uri="{FF2B5EF4-FFF2-40B4-BE49-F238E27FC236}">
                <a16:creationId xmlns:a16="http://schemas.microsoft.com/office/drawing/2014/main" id="{7BFC7589-C368-C040-989D-3DBACDA7C4EE}"/>
              </a:ext>
            </a:extLst>
          </p:cNvPr>
          <p:cNvSpPr txBox="1"/>
          <p:nvPr/>
        </p:nvSpPr>
        <p:spPr>
          <a:xfrm>
            <a:off x="384293" y="2654277"/>
            <a:ext cx="4049486" cy="2585323"/>
          </a:xfrm>
          <a:prstGeom prst="rect">
            <a:avLst/>
          </a:prstGeom>
          <a:noFill/>
        </p:spPr>
        <p:txBody>
          <a:bodyPr wrap="square" rtlCol="0" anchor="t">
            <a:spAutoFit/>
          </a:bodyPr>
          <a:lstStyle/>
          <a:p>
            <a:pPr>
              <a:buClr>
                <a:srgbClr val="3C0668"/>
              </a:buClr>
              <a:defRPr/>
            </a:pPr>
            <a:r>
              <a:rPr lang="zh-TW" altLang="en-US" sz="2400" b="1">
                <a:solidFill>
                  <a:srgbClr val="CC66FF"/>
                </a:solidFill>
                <a:latin typeface="Arial" panose="020B0604020202020204" pitchFamily="34" charset="0"/>
                <a:ea typeface="微軟正黑體" panose="020B0604030504040204" pitchFamily="34" charset="-120"/>
                <a:cs typeface="Arial"/>
                <a:sym typeface="Arial" panose="020B0604020202020204" pitchFamily="34" charset="0"/>
              </a:rPr>
              <a:t>Enclosure &amp; QTS Disk related features:</a:t>
            </a:r>
            <a:endParaRPr lang="en-US" altLang="zh-TW" sz="2400" b="1">
              <a:solidFill>
                <a:srgbClr val="CC66FF"/>
              </a:solidFill>
              <a:latin typeface="Arial" panose="020B0604020202020204" pitchFamily="34" charset="0"/>
              <a:ea typeface="微軟正黑體" panose="020B0604030504040204" pitchFamily="34" charset="-120"/>
              <a:cs typeface="Arial"/>
              <a:sym typeface="Arial" panose="020B0604020202020204" pitchFamily="34" charset="0"/>
            </a:endParaRPr>
          </a:p>
          <a:p>
            <a:pPr>
              <a:buClr>
                <a:srgbClr val="3C0668"/>
              </a:buClr>
              <a:defRPr/>
            </a:pPr>
            <a:endPar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a:p>
            <a:pPr marL="180975" indent="-180975">
              <a:buClr>
                <a:schemeClr val="bg1"/>
              </a:buClr>
              <a:buFont typeface="Arial" panose="020B0604020202020204" pitchFamily="34" charset="0"/>
              <a:buChar char="•"/>
              <a:defRPr/>
            </a:pPr>
            <a:r>
              <a:rPr lang="zh-TW"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Temperature warning</a:t>
            </a:r>
            <a:endParaRPr lang="zh-TW" altLang="en-US"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a:p>
            <a:pPr marL="180975" indent="-180975">
              <a:buClr>
                <a:schemeClr val="bg1"/>
              </a:buClr>
              <a:buFont typeface="Arial" panose="020B0604020202020204" pitchFamily="34" charset="0"/>
              <a:buChar char="•"/>
              <a:defRPr/>
            </a:pPr>
            <a:r>
              <a:rPr lang="en-US"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S.M.A.R.T </a:t>
            </a:r>
            <a:r>
              <a:rPr lang="zh-TW" altLang="en-US"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test</a:t>
            </a:r>
            <a:endParaRPr lang="en-US"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a:p>
            <a:pPr marL="180975" indent="-180975">
              <a:buClr>
                <a:schemeClr val="bg1"/>
              </a:buClr>
              <a:buFont typeface="Arial" panose="020B0604020202020204" pitchFamily="34" charset="0"/>
              <a:buChar char="•"/>
              <a:defRPr/>
            </a:pPr>
            <a:r>
              <a:rPr lang="zh-TW" altLang="en-US"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Seagate Ironwolf IHM</a:t>
            </a:r>
            <a:r>
              <a:rPr lang="en-US"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t>
            </a:r>
          </a:p>
          <a:p>
            <a:pPr marL="180975" indent="-180975">
              <a:buClr>
                <a:schemeClr val="bg1"/>
              </a:buClr>
              <a:buFont typeface="Arial" panose="020B0604020202020204" pitchFamily="34" charset="0"/>
              <a:buChar char="•"/>
              <a:defRPr/>
            </a:pPr>
            <a:r>
              <a:rPr lang="zh-TW" altLang="en-US"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Disk </a:t>
            </a:r>
            <a:r>
              <a:rPr lang="en-US"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a:t>
            </a:r>
            <a:r>
              <a:rPr lang="zh-TW" altLang="en-US"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can</a:t>
            </a:r>
            <a:r>
              <a:rPr lang="en-US"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t>
            </a:r>
            <a:endParaRPr lang="en-US" altLang="zh-TW" sz="16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a:p>
            <a:pPr marL="180975" indent="-180975">
              <a:buClr>
                <a:schemeClr val="bg1"/>
              </a:buClr>
              <a:buFont typeface="Arial" panose="020B0604020202020204" pitchFamily="34" charset="0"/>
              <a:buChar char="•"/>
              <a:defRPr/>
            </a:pPr>
            <a:r>
              <a:rPr lang="zh-TW" altLang="en-US"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Disk Erase</a:t>
            </a:r>
            <a:endParaRPr lang="en-US" altLang="zh-TW" sz="16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a:p>
            <a:pPr marL="180975" indent="-180975">
              <a:buClr>
                <a:schemeClr val="bg1"/>
              </a:buClr>
              <a:buFont typeface="Arial" panose="020B0604020202020204" pitchFamily="34" charset="0"/>
              <a:buChar char="•"/>
              <a:defRPr/>
            </a:pPr>
            <a:r>
              <a:rPr lang="zh-TW" altLang="en-US"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Disk performance test</a:t>
            </a:r>
          </a:p>
        </p:txBody>
      </p:sp>
      <p:sp>
        <p:nvSpPr>
          <p:cNvPr id="89" name="文字方塊 2">
            <a:extLst>
              <a:ext uri="{FF2B5EF4-FFF2-40B4-BE49-F238E27FC236}">
                <a16:creationId xmlns:a16="http://schemas.microsoft.com/office/drawing/2014/main" id="{13A48C77-6BB3-0546-B55B-10705E2EAA5E}"/>
              </a:ext>
            </a:extLst>
          </p:cNvPr>
          <p:cNvSpPr txBox="1"/>
          <p:nvPr/>
        </p:nvSpPr>
        <p:spPr>
          <a:xfrm>
            <a:off x="384293" y="1586634"/>
            <a:ext cx="10155369" cy="707886"/>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buClr>
                <a:srgbClr val="000000"/>
              </a:buClr>
              <a:defRPr/>
            </a:pP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 TL JBOD</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and TR RAID units can be monitored and managed in the QTS</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storage and snapshot manager.</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endPar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90" name="Picture 3" descr="A screenshot of a cell phone&#10;&#10;Description generated with very high confidence">
            <a:extLst>
              <a:ext uri="{FF2B5EF4-FFF2-40B4-BE49-F238E27FC236}">
                <a16:creationId xmlns:a16="http://schemas.microsoft.com/office/drawing/2014/main" id="{0FB374BA-2D12-7C42-8065-E658E5065C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58223" y="4130017"/>
            <a:ext cx="3947846" cy="2090075"/>
          </a:xfrm>
          <a:prstGeom prst="rect">
            <a:avLst/>
          </a:prstGeom>
        </p:spPr>
      </p:pic>
      <p:sp>
        <p:nvSpPr>
          <p:cNvPr id="3" name="矩形 2">
            <a:extLst>
              <a:ext uri="{FF2B5EF4-FFF2-40B4-BE49-F238E27FC236}">
                <a16:creationId xmlns:a16="http://schemas.microsoft.com/office/drawing/2014/main" id="{795C7B53-2561-2E41-B87B-DD21199A1C63}"/>
              </a:ext>
            </a:extLst>
          </p:cNvPr>
          <p:cNvSpPr/>
          <p:nvPr/>
        </p:nvSpPr>
        <p:spPr>
          <a:xfrm>
            <a:off x="384293" y="6276438"/>
            <a:ext cx="4049486" cy="276999"/>
          </a:xfrm>
          <a:prstGeom prst="rect">
            <a:avLst/>
          </a:prstGeom>
        </p:spPr>
        <p:txBody>
          <a:bodyPr wrap="square">
            <a:spAutoFit/>
          </a:bodyPr>
          <a:lstStyle/>
          <a:p>
            <a:pPr defTabSz="457200">
              <a:defRPr/>
            </a:pPr>
            <a:r>
              <a:rPr lang="en-US" altLang="zh-TW" sz="1200">
                <a:solidFill>
                  <a:schemeClr val="bg1"/>
                </a:solidFill>
                <a:latin typeface="Arial" panose="020B0604020202020204" pitchFamily="34" charset="0"/>
                <a:cs typeface="Arial" panose="020B0604020202020204" pitchFamily="34" charset="0"/>
                <a:sym typeface="Arial" panose="020B0604020202020204" pitchFamily="34" charset="0"/>
              </a:rPr>
              <a:t>* Not supported with the TR-002, TR-004, and TR-004U. </a:t>
            </a:r>
            <a:endParaRPr lang="zh-TW" altLang="en-US" sz="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0659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23C161-2145-4740-A7F1-F30ADA4746BC}"/>
              </a:ext>
            </a:extLst>
          </p:cNvPr>
          <p:cNvSpPr>
            <a:spLocks noGrp="1"/>
          </p:cNvSpPr>
          <p:nvPr>
            <p:ph type="title"/>
          </p:nvPr>
        </p:nvSpPr>
        <p:spPr>
          <a:xfrm>
            <a:off x="6661" y="1"/>
            <a:ext cx="12178675" cy="1261273"/>
          </a:xfrm>
        </p:spPr>
        <p:txBody>
          <a:bodyPr>
            <a:normAutofit/>
          </a:bodyPr>
          <a:lstStyle/>
          <a:p>
            <a:pPr fontAlgn="base"/>
            <a:r>
              <a:rPr lang="en-US" altLang="zh-TW" sz="3800" b="1">
                <a:latin typeface="Arial"/>
                <a:ea typeface="微軟正黑體"/>
                <a:cs typeface="Arial"/>
                <a:sym typeface="Arial" panose="020B0604020202020204" pitchFamily="34" charset="0"/>
              </a:rPr>
              <a:t>Enclosure management fully integrated into QTS</a:t>
            </a:r>
            <a:endParaRPr lang="zh-TW" altLang="en-US" sz="3800" b="1">
              <a:latin typeface="Arial"/>
              <a:ea typeface="微軟正黑體"/>
              <a:cs typeface="Arial"/>
            </a:endParaRPr>
          </a:p>
        </p:txBody>
      </p:sp>
      <p:sp>
        <p:nvSpPr>
          <p:cNvPr id="8" name="Rectangle 8">
            <a:extLst>
              <a:ext uri="{FF2B5EF4-FFF2-40B4-BE49-F238E27FC236}">
                <a16:creationId xmlns:a16="http://schemas.microsoft.com/office/drawing/2014/main" id="{F189EDD9-C370-4B02-91F8-C6BB42B88CCB}"/>
              </a:ext>
            </a:extLst>
          </p:cNvPr>
          <p:cNvSpPr>
            <a:spLocks noChangeArrowheads="1"/>
          </p:cNvSpPr>
          <p:nvPr/>
        </p:nvSpPr>
        <p:spPr bwMode="auto">
          <a:xfrm>
            <a:off x="7416744" y="1222222"/>
            <a:ext cx="6223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11090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zh-TW" altLang="zh-TW" sz="900" b="0" i="0" u="none" strike="noStrike" kern="1200" cap="none" spc="0" normalizeH="0" baseline="0" noProof="0">
                <a:ln>
                  <a:noFill/>
                </a:ln>
                <a:solidFill>
                  <a:srgbClr val="212121"/>
                </a:solidFill>
                <a:effectLst/>
                <a:uLnTx/>
                <a:uFillTx/>
                <a:latin typeface="Arial" panose="020B0604020202020204" pitchFamily="34" charset="0"/>
                <a:ea typeface="Open Sans"/>
                <a:cs typeface="+mn-cs"/>
              </a:rPr>
            </a:br>
            <a:endParaRPr kumimoji="0" lang="zh-TW" altLang="zh-TW"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pic>
        <p:nvPicPr>
          <p:cNvPr id="9" name="Picture 4" descr="A screenshot of a computer&#10;&#10;Description generated with very high confidence">
            <a:extLst>
              <a:ext uri="{FF2B5EF4-FFF2-40B4-BE49-F238E27FC236}">
                <a16:creationId xmlns:a16="http://schemas.microsoft.com/office/drawing/2014/main" id="{73C19437-ECEE-1941-9DF4-5E33AFF181B3}"/>
              </a:ext>
            </a:extLst>
          </p:cNvPr>
          <p:cNvPicPr>
            <a:picLocks noChangeAspect="1"/>
          </p:cNvPicPr>
          <p:nvPr/>
        </p:nvPicPr>
        <p:blipFill>
          <a:blip r:embed="rId3">
            <a:alphaModFix amt="0"/>
          </a:blip>
          <a:stretch>
            <a:fillRect/>
          </a:stretch>
        </p:blipFill>
        <p:spPr>
          <a:xfrm>
            <a:off x="353398" y="3429000"/>
            <a:ext cx="4278942" cy="2203282"/>
          </a:xfrm>
          <a:prstGeom prst="rect">
            <a:avLst/>
          </a:prstGeom>
        </p:spPr>
      </p:pic>
      <p:pic>
        <p:nvPicPr>
          <p:cNvPr id="10" name="Picture 7" descr="A screenshot of a social media post&#10;&#10;Description generated with very high confidence">
            <a:extLst>
              <a:ext uri="{FF2B5EF4-FFF2-40B4-BE49-F238E27FC236}">
                <a16:creationId xmlns:a16="http://schemas.microsoft.com/office/drawing/2014/main" id="{1C077784-2123-4E47-BF15-46FFF9413FA2}"/>
              </a:ext>
            </a:extLst>
          </p:cNvPr>
          <p:cNvPicPr>
            <a:picLocks noChangeAspect="1"/>
          </p:cNvPicPr>
          <p:nvPr/>
        </p:nvPicPr>
        <p:blipFill>
          <a:blip r:embed="rId4">
            <a:alphaModFix amt="0"/>
          </a:blip>
          <a:stretch>
            <a:fillRect/>
          </a:stretch>
        </p:blipFill>
        <p:spPr>
          <a:xfrm>
            <a:off x="7374530" y="3409134"/>
            <a:ext cx="4425652" cy="2223148"/>
          </a:xfrm>
          <a:prstGeom prst="rect">
            <a:avLst/>
          </a:prstGeom>
        </p:spPr>
      </p:pic>
      <p:sp>
        <p:nvSpPr>
          <p:cNvPr id="11" name="內容版面配置區 1">
            <a:extLst>
              <a:ext uri="{FF2B5EF4-FFF2-40B4-BE49-F238E27FC236}">
                <a16:creationId xmlns:a16="http://schemas.microsoft.com/office/drawing/2014/main" id="{AFF8A413-33B3-DA45-8718-6A8224E83B40}"/>
              </a:ext>
            </a:extLst>
          </p:cNvPr>
          <p:cNvSpPr txBox="1">
            <a:spLocks/>
          </p:cNvSpPr>
          <p:nvPr/>
        </p:nvSpPr>
        <p:spPr>
          <a:xfrm>
            <a:off x="6304548" y="1593680"/>
            <a:ext cx="5628045" cy="735267"/>
          </a:xfrm>
          <a:prstGeom prst="rect">
            <a:avLst/>
          </a:prstGeom>
        </p:spPr>
        <p:txBody>
          <a:bodyPr vert="horz" lIns="121920" tIns="60960" rIns="121920" bIns="60960" rtlCol="0" anchor="t">
            <a:noAutofit/>
          </a:bodyPr>
          <a:lstStyle/>
          <a:p>
            <a:pPr>
              <a:spcBef>
                <a:spcPts val="1000"/>
              </a:spcBef>
              <a:buClr>
                <a:srgbClr val="000000"/>
              </a:buClr>
              <a:defRPr/>
            </a:pP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Monitor the FAN speed via NAS</a:t>
            </a:r>
            <a:r>
              <a:rPr 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UI and configure the threshold of temperature warning.</a:t>
            </a:r>
            <a:endPar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2" name="圖片 11">
            <a:extLst>
              <a:ext uri="{FF2B5EF4-FFF2-40B4-BE49-F238E27FC236}">
                <a16:creationId xmlns:a16="http://schemas.microsoft.com/office/drawing/2014/main" id="{DBA3307C-8CD8-244D-BA1B-33FBE832A1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6548" y="2847557"/>
            <a:ext cx="5769861" cy="2975139"/>
          </a:xfrm>
          <a:prstGeom prst="rect">
            <a:avLst/>
          </a:prstGeom>
        </p:spPr>
      </p:pic>
      <p:pic>
        <p:nvPicPr>
          <p:cNvPr id="13" name="圖片 12">
            <a:extLst>
              <a:ext uri="{FF2B5EF4-FFF2-40B4-BE49-F238E27FC236}">
                <a16:creationId xmlns:a16="http://schemas.microsoft.com/office/drawing/2014/main" id="{2F347E95-2A62-0142-A89C-CB62776599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49970" y="4484018"/>
            <a:ext cx="2710899" cy="2034982"/>
          </a:xfrm>
          <a:prstGeom prst="rect">
            <a:avLst/>
          </a:prstGeom>
        </p:spPr>
      </p:pic>
      <p:sp>
        <p:nvSpPr>
          <p:cNvPr id="14" name="文字方塊 13">
            <a:extLst>
              <a:ext uri="{FF2B5EF4-FFF2-40B4-BE49-F238E27FC236}">
                <a16:creationId xmlns:a16="http://schemas.microsoft.com/office/drawing/2014/main" id="{3F367F8C-12A0-9B42-B8D2-3040C72384CF}"/>
              </a:ext>
            </a:extLst>
          </p:cNvPr>
          <p:cNvSpPr txBox="1"/>
          <p:nvPr/>
        </p:nvSpPr>
        <p:spPr>
          <a:xfrm>
            <a:off x="576549" y="1593680"/>
            <a:ext cx="5397440" cy="1015663"/>
          </a:xfrm>
          <a:prstGeom prst="rect">
            <a:avLst/>
          </a:prstGeom>
          <a:noFill/>
        </p:spPr>
        <p:txBody>
          <a:bodyPr wrap="square" rtlCol="0" anchor="t">
            <a:spAutoFit/>
          </a:bodyPr>
          <a:lstStyle/>
          <a:p>
            <a:pPr>
              <a:spcBef>
                <a:spcPts val="1000"/>
              </a:spcBef>
              <a:buClr>
                <a:srgbClr val="000000"/>
              </a:buClr>
              <a:defRPr/>
            </a:pP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When</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SSD</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becomes</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more</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popular,</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temperature</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management</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of</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enclosure</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more</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important</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than</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before.</a:t>
            </a:r>
            <a:r>
              <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p>
        </p:txBody>
      </p:sp>
      <p:grpSp>
        <p:nvGrpSpPr>
          <p:cNvPr id="16" name="群組 15">
            <a:extLst>
              <a:ext uri="{FF2B5EF4-FFF2-40B4-BE49-F238E27FC236}">
                <a16:creationId xmlns:a16="http://schemas.microsoft.com/office/drawing/2014/main" id="{78514358-8A6C-8F47-99E9-BFDA5D155025}"/>
              </a:ext>
            </a:extLst>
          </p:cNvPr>
          <p:cNvGrpSpPr/>
          <p:nvPr/>
        </p:nvGrpSpPr>
        <p:grpSpPr>
          <a:xfrm>
            <a:off x="7009796" y="2622119"/>
            <a:ext cx="4217547" cy="3458333"/>
            <a:chOff x="6529122" y="2728156"/>
            <a:chExt cx="4217547" cy="3458333"/>
          </a:xfrm>
        </p:grpSpPr>
        <p:pic>
          <p:nvPicPr>
            <p:cNvPr id="17" name="Google Shape;356;p35">
              <a:extLst>
                <a:ext uri="{FF2B5EF4-FFF2-40B4-BE49-F238E27FC236}">
                  <a16:creationId xmlns:a16="http://schemas.microsoft.com/office/drawing/2014/main" id="{B230B780-59B9-054C-ABB3-8C2B1CD20960}"/>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529123" y="2728156"/>
              <a:ext cx="4217546" cy="3458333"/>
            </a:xfrm>
            <a:prstGeom prst="rect">
              <a:avLst/>
            </a:prstGeom>
            <a:noFill/>
            <a:ln>
              <a:noFill/>
            </a:ln>
            <a:effectLst>
              <a:outerShdw blurRad="50800" dist="38100" dir="2700000" algn="tl" rotWithShape="0">
                <a:prstClr val="black">
                  <a:alpha val="40000"/>
                </a:prstClr>
              </a:outerShdw>
            </a:effectLst>
          </p:spPr>
        </p:pic>
        <p:sp>
          <p:nvSpPr>
            <p:cNvPr id="18" name="矩形 17">
              <a:extLst>
                <a:ext uri="{FF2B5EF4-FFF2-40B4-BE49-F238E27FC236}">
                  <a16:creationId xmlns:a16="http://schemas.microsoft.com/office/drawing/2014/main" id="{454C5F6D-23A0-3547-A28C-191504BA4D24}"/>
                </a:ext>
              </a:extLst>
            </p:cNvPr>
            <p:cNvSpPr/>
            <p:nvPr/>
          </p:nvSpPr>
          <p:spPr>
            <a:xfrm>
              <a:off x="6529122" y="2728156"/>
              <a:ext cx="4217546" cy="950997"/>
            </a:xfrm>
            <a:prstGeom prst="rect">
              <a:avLst/>
            </a:prstGeom>
            <a:solidFill>
              <a:srgbClr val="1E0F2F">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 name="矩形 18">
              <a:extLst>
                <a:ext uri="{FF2B5EF4-FFF2-40B4-BE49-F238E27FC236}">
                  <a16:creationId xmlns:a16="http://schemas.microsoft.com/office/drawing/2014/main" id="{55B392AE-FDF8-CE48-B6C7-CA79999DDFF8}"/>
                </a:ext>
              </a:extLst>
            </p:cNvPr>
            <p:cNvSpPr/>
            <p:nvPr/>
          </p:nvSpPr>
          <p:spPr>
            <a:xfrm>
              <a:off x="6529122" y="3861806"/>
              <a:ext cx="4217546" cy="988322"/>
            </a:xfrm>
            <a:prstGeom prst="rect">
              <a:avLst/>
            </a:prstGeom>
            <a:solidFill>
              <a:srgbClr val="1E0F2F">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0" name="矩形 19">
              <a:extLst>
                <a:ext uri="{FF2B5EF4-FFF2-40B4-BE49-F238E27FC236}">
                  <a16:creationId xmlns:a16="http://schemas.microsoft.com/office/drawing/2014/main" id="{F71EAFE2-11E4-1148-A33D-20E9BCB1C917}"/>
                </a:ext>
              </a:extLst>
            </p:cNvPr>
            <p:cNvSpPr/>
            <p:nvPr/>
          </p:nvSpPr>
          <p:spPr>
            <a:xfrm>
              <a:off x="6529122" y="5024147"/>
              <a:ext cx="4217546" cy="1162342"/>
            </a:xfrm>
            <a:prstGeom prst="rect">
              <a:avLst/>
            </a:prstGeom>
            <a:solidFill>
              <a:srgbClr val="1E0F2F">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Tree>
    <p:extLst>
      <p:ext uri="{BB962C8B-B14F-4D97-AF65-F5344CB8AC3E}">
        <p14:creationId xmlns:p14="http://schemas.microsoft.com/office/powerpoint/2010/main" val="30791266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23C161-2145-4740-A7F1-F30ADA4746BC}"/>
              </a:ext>
            </a:extLst>
          </p:cNvPr>
          <p:cNvSpPr>
            <a:spLocks noGrp="1"/>
          </p:cNvSpPr>
          <p:nvPr>
            <p:ph type="title"/>
          </p:nvPr>
        </p:nvSpPr>
        <p:spPr>
          <a:xfrm>
            <a:off x="6661" y="1"/>
            <a:ext cx="12178675" cy="1261273"/>
          </a:xfrm>
        </p:spPr>
        <p:txBody>
          <a:bodyPr>
            <a:normAutofit/>
          </a:bodyPr>
          <a:lstStyle/>
          <a:p>
            <a:pPr fontAlgn="base"/>
            <a:r>
              <a:rPr lang="en-US" altLang="zh-TW" sz="4000" b="1">
                <a:latin typeface="Arial"/>
                <a:ea typeface="微軟正黑體"/>
                <a:cs typeface="Arial"/>
                <a:sym typeface="Arial" panose="020B0604020202020204" pitchFamily="34" charset="0"/>
              </a:rPr>
              <a:t>One enclosure for two different uses</a:t>
            </a:r>
            <a:r>
              <a:rPr lang="zh-TW" altLang="en-US" sz="4000" b="1">
                <a:latin typeface="Arial"/>
                <a:ea typeface="微軟正黑體"/>
                <a:cs typeface="Arial"/>
                <a:sym typeface="Arial" panose="020B0604020202020204" pitchFamily="34" charset="0"/>
              </a:rPr>
              <a:t>: </a:t>
            </a:r>
            <a:br>
              <a:rPr lang="zh-TW" altLang="en-US" sz="4000" b="1">
                <a:latin typeface="Arial"/>
                <a:ea typeface="微軟正黑體"/>
                <a:cs typeface="Arial"/>
                <a:sym typeface="Arial" panose="020B0604020202020204" pitchFamily="34" charset="0"/>
              </a:rPr>
            </a:br>
            <a:r>
              <a:rPr lang="en-US" altLang="zh-TW" sz="4000" b="1">
                <a:latin typeface="Arial"/>
                <a:ea typeface="微軟正黑體"/>
                <a:cs typeface="Arial"/>
                <a:sym typeface="Arial" panose="020B0604020202020204" pitchFamily="34" charset="0"/>
              </a:rPr>
              <a:t>internal expansion or external disk mode</a:t>
            </a:r>
            <a:endParaRPr lang="zh-TW" altLang="en-US" sz="4000" b="1">
              <a:latin typeface="Arial"/>
              <a:ea typeface="微軟正黑體"/>
              <a:cs typeface="Arial"/>
            </a:endParaRPr>
          </a:p>
        </p:txBody>
      </p:sp>
      <p:sp>
        <p:nvSpPr>
          <p:cNvPr id="8" name="Rectangle 8">
            <a:extLst>
              <a:ext uri="{FF2B5EF4-FFF2-40B4-BE49-F238E27FC236}">
                <a16:creationId xmlns:a16="http://schemas.microsoft.com/office/drawing/2014/main" id="{F189EDD9-C370-4B02-91F8-C6BB42B88CCB}"/>
              </a:ext>
            </a:extLst>
          </p:cNvPr>
          <p:cNvSpPr>
            <a:spLocks noChangeArrowheads="1"/>
          </p:cNvSpPr>
          <p:nvPr/>
        </p:nvSpPr>
        <p:spPr bwMode="auto">
          <a:xfrm>
            <a:off x="7416744" y="1222222"/>
            <a:ext cx="6223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11090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zh-TW" altLang="zh-TW" sz="900" b="0" i="0" u="none" strike="noStrike" kern="1200" cap="none" spc="0" normalizeH="0" baseline="0" noProof="0">
                <a:ln>
                  <a:noFill/>
                </a:ln>
                <a:solidFill>
                  <a:srgbClr val="212121"/>
                </a:solidFill>
                <a:effectLst/>
                <a:uLnTx/>
                <a:uFillTx/>
                <a:latin typeface="Arial" panose="020B0604020202020204" pitchFamily="34" charset="0"/>
                <a:ea typeface="Open Sans"/>
                <a:cs typeface="+mn-cs"/>
              </a:rPr>
            </a:br>
            <a:endParaRPr kumimoji="0" lang="zh-TW" altLang="zh-TW"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grpSp>
        <p:nvGrpSpPr>
          <p:cNvPr id="21" name="群組 20">
            <a:extLst>
              <a:ext uri="{FF2B5EF4-FFF2-40B4-BE49-F238E27FC236}">
                <a16:creationId xmlns:a16="http://schemas.microsoft.com/office/drawing/2014/main" id="{9C61A872-2699-5D4A-8BD4-CAFF8E9317C2}"/>
              </a:ext>
            </a:extLst>
          </p:cNvPr>
          <p:cNvGrpSpPr/>
          <p:nvPr/>
        </p:nvGrpSpPr>
        <p:grpSpPr>
          <a:xfrm>
            <a:off x="799893" y="3074000"/>
            <a:ext cx="3985113" cy="1865985"/>
            <a:chOff x="799893" y="2289806"/>
            <a:chExt cx="3985113" cy="1865985"/>
          </a:xfrm>
        </p:grpSpPr>
        <p:pic>
          <p:nvPicPr>
            <p:cNvPr id="22" name="圖片 21">
              <a:extLst>
                <a:ext uri="{FF2B5EF4-FFF2-40B4-BE49-F238E27FC236}">
                  <a16:creationId xmlns:a16="http://schemas.microsoft.com/office/drawing/2014/main" id="{4BE747F4-5453-F34B-BCD2-D67332AC1110}"/>
                </a:ext>
              </a:extLst>
            </p:cNvPr>
            <p:cNvPicPr>
              <a:picLocks noChangeAspect="1"/>
            </p:cNvPicPr>
            <p:nvPr/>
          </p:nvPicPr>
          <p:blipFill>
            <a:blip r:embed="rId3" cstate="screen">
              <a:alphaModFix amt="0"/>
              <a:extLst>
                <a:ext uri="{28A0092B-C50C-407E-A947-70E740481C1C}">
                  <a14:useLocalDpi xmlns:a14="http://schemas.microsoft.com/office/drawing/2010/main"/>
                </a:ext>
              </a:extLst>
            </a:blip>
            <a:stretch>
              <a:fillRect/>
            </a:stretch>
          </p:blipFill>
          <p:spPr>
            <a:xfrm>
              <a:off x="799893" y="2289806"/>
              <a:ext cx="1724153" cy="1865985"/>
            </a:xfrm>
            <a:prstGeom prst="rect">
              <a:avLst/>
            </a:prstGeom>
          </p:spPr>
        </p:pic>
        <p:sp>
          <p:nvSpPr>
            <p:cNvPr id="23" name="矩形 22">
              <a:extLst>
                <a:ext uri="{FF2B5EF4-FFF2-40B4-BE49-F238E27FC236}">
                  <a16:creationId xmlns:a16="http://schemas.microsoft.com/office/drawing/2014/main" id="{369E4FF4-54E9-244A-9531-424B890A150C}"/>
                </a:ext>
              </a:extLst>
            </p:cNvPr>
            <p:cNvSpPr/>
            <p:nvPr/>
          </p:nvSpPr>
          <p:spPr>
            <a:xfrm>
              <a:off x="2001872" y="2744152"/>
              <a:ext cx="2783134" cy="707886"/>
            </a:xfrm>
            <a:prstGeom prst="rect">
              <a:avLst/>
            </a:prstGeom>
          </p:spPr>
          <p:txBody>
            <a:bodyPr wrap="none">
              <a:spAutoFit/>
            </a:bodyPr>
            <a:lstStyle/>
            <a:p>
              <a:pPr lvl="0"/>
              <a:r>
                <a:rPr lang="zh-TW" altLang="en-US" sz="2000" b="1">
                  <a:noFill/>
                  <a:latin typeface="Arial" panose="020B0604020202020204" pitchFamily="34" charset="0"/>
                  <a:ea typeface="微軟正黑體" panose="020B0604030504040204" pitchFamily="34" charset="-120"/>
                  <a:sym typeface="Arial" panose="020B0604020202020204" pitchFamily="34" charset="0"/>
                </a:rPr>
                <a:t>開啟儲存與快照總管 </a:t>
              </a:r>
              <a:r>
                <a:rPr lang="en-US" altLang="en-US" sz="2000" b="1">
                  <a:noFill/>
                  <a:latin typeface="Arial" panose="020B0604020202020204" pitchFamily="34" charset="0"/>
                  <a:ea typeface="微軟正黑體" panose="020B0604030504040204" pitchFamily="34" charset="-120"/>
                  <a:sym typeface="Arial" panose="020B0604020202020204" pitchFamily="34" charset="0"/>
                </a:rPr>
                <a:t>&gt;</a:t>
              </a:r>
              <a:r>
                <a:rPr lang="zh-TW" altLang="en-US" sz="2000" b="1">
                  <a:noFill/>
                  <a:latin typeface="Arial" panose="020B0604020202020204" pitchFamily="34" charset="0"/>
                  <a:ea typeface="微軟正黑體" panose="020B0604030504040204" pitchFamily="34" charset="-120"/>
                  <a:sym typeface="Arial" panose="020B0604020202020204" pitchFamily="34" charset="0"/>
                </a:rPr>
                <a:t> </a:t>
              </a:r>
              <a:br>
                <a:rPr lang="en-US" altLang="zh-TW" sz="2000" b="1">
                  <a:noFill/>
                  <a:latin typeface="Arial" panose="020B0604020202020204" pitchFamily="34" charset="0"/>
                  <a:ea typeface="微軟正黑體" panose="020B0604030504040204" pitchFamily="34" charset="-120"/>
                  <a:sym typeface="Arial" panose="020B0604020202020204" pitchFamily="34" charset="0"/>
                </a:rPr>
              </a:br>
              <a:r>
                <a:rPr lang="zh-TW" altLang="en-US" sz="2000" b="1">
                  <a:noFill/>
                  <a:latin typeface="Arial" panose="020B0604020202020204" pitchFamily="34" charset="0"/>
                  <a:ea typeface="微軟正黑體" panose="020B0604030504040204" pitchFamily="34" charset="-120"/>
                  <a:sym typeface="Arial" panose="020B0604020202020204" pitchFamily="34" charset="0"/>
                </a:rPr>
                <a:t>進入儲存 </a:t>
              </a:r>
              <a:r>
                <a:rPr lang="en-US" altLang="zh-TW" sz="2000" b="1">
                  <a:noFill/>
                  <a:latin typeface="Arial" panose="020B0604020202020204" pitchFamily="34" charset="0"/>
                  <a:ea typeface="微軟正黑體" panose="020B0604030504040204" pitchFamily="34" charset="-120"/>
                  <a:sym typeface="Arial" panose="020B0604020202020204" pitchFamily="34" charset="0"/>
                </a:rPr>
                <a:t>/ </a:t>
              </a:r>
              <a:r>
                <a:rPr lang="zh-TW" altLang="en-US" sz="2000" b="1">
                  <a:noFill/>
                  <a:latin typeface="Arial" panose="020B0604020202020204" pitchFamily="34" charset="0"/>
                  <a:ea typeface="微軟正黑體" panose="020B0604030504040204" pitchFamily="34" charset="-120"/>
                  <a:sym typeface="Arial" panose="020B0604020202020204" pitchFamily="34" charset="0"/>
                </a:rPr>
                <a:t>快照 </a:t>
              </a:r>
            </a:p>
          </p:txBody>
        </p:sp>
      </p:grpSp>
      <p:grpSp>
        <p:nvGrpSpPr>
          <p:cNvPr id="24" name="群組 23">
            <a:extLst>
              <a:ext uri="{FF2B5EF4-FFF2-40B4-BE49-F238E27FC236}">
                <a16:creationId xmlns:a16="http://schemas.microsoft.com/office/drawing/2014/main" id="{5247687F-1D1D-A74A-97FB-D67C2A8959AF}"/>
              </a:ext>
            </a:extLst>
          </p:cNvPr>
          <p:cNvGrpSpPr/>
          <p:nvPr/>
        </p:nvGrpSpPr>
        <p:grpSpPr>
          <a:xfrm>
            <a:off x="799893" y="4089393"/>
            <a:ext cx="3951450" cy="1865985"/>
            <a:chOff x="799893" y="3235924"/>
            <a:chExt cx="3951450" cy="1865985"/>
          </a:xfrm>
        </p:grpSpPr>
        <p:pic>
          <p:nvPicPr>
            <p:cNvPr id="25" name="圖片 24">
              <a:extLst>
                <a:ext uri="{FF2B5EF4-FFF2-40B4-BE49-F238E27FC236}">
                  <a16:creationId xmlns:a16="http://schemas.microsoft.com/office/drawing/2014/main" id="{8E01B052-0F4B-DD44-B982-82FC9BD68B1C}"/>
                </a:ext>
              </a:extLst>
            </p:cNvPr>
            <p:cNvPicPr>
              <a:picLocks noChangeAspect="1"/>
            </p:cNvPicPr>
            <p:nvPr/>
          </p:nvPicPr>
          <p:blipFill>
            <a:blip r:embed="rId4" cstate="screen">
              <a:alphaModFix amt="0"/>
              <a:extLst>
                <a:ext uri="{28A0092B-C50C-407E-A947-70E740481C1C}">
                  <a14:useLocalDpi xmlns:a14="http://schemas.microsoft.com/office/drawing/2010/main"/>
                </a:ext>
              </a:extLst>
            </a:blip>
            <a:stretch>
              <a:fillRect/>
            </a:stretch>
          </p:blipFill>
          <p:spPr>
            <a:xfrm>
              <a:off x="799893" y="3235924"/>
              <a:ext cx="1724153" cy="1865985"/>
            </a:xfrm>
            <a:prstGeom prst="rect">
              <a:avLst/>
            </a:prstGeom>
          </p:spPr>
        </p:pic>
        <p:sp>
          <p:nvSpPr>
            <p:cNvPr id="26" name="矩形 25">
              <a:extLst>
                <a:ext uri="{FF2B5EF4-FFF2-40B4-BE49-F238E27FC236}">
                  <a16:creationId xmlns:a16="http://schemas.microsoft.com/office/drawing/2014/main" id="{F9037BF0-4E17-4D4F-AD4B-E19E1B2FF3BD}"/>
                </a:ext>
              </a:extLst>
            </p:cNvPr>
            <p:cNvSpPr/>
            <p:nvPr/>
          </p:nvSpPr>
          <p:spPr>
            <a:xfrm>
              <a:off x="2001872" y="3695207"/>
              <a:ext cx="2749471" cy="707886"/>
            </a:xfrm>
            <a:prstGeom prst="rect">
              <a:avLst/>
            </a:prstGeom>
          </p:spPr>
          <p:txBody>
            <a:bodyPr wrap="square">
              <a:spAutoFit/>
            </a:bodyPr>
            <a:lstStyle/>
            <a:p>
              <a:pPr lvl="0"/>
              <a:r>
                <a:rPr lang="zh-TW" altLang="en-US" sz="2000" b="1">
                  <a:noFill/>
                  <a:latin typeface="Arial" panose="020B0604020202020204" pitchFamily="34" charset="0"/>
                  <a:ea typeface="微軟正黑體" panose="020B0604030504040204" pitchFamily="34" charset="-120"/>
                  <a:sym typeface="Arial" panose="020B0604020202020204" pitchFamily="34" charset="0"/>
                </a:rPr>
                <a:t>選擇建立 </a:t>
              </a:r>
              <a:r>
                <a:rPr lang="en-US" altLang="zh-TW" sz="2000" b="1">
                  <a:noFill/>
                  <a:latin typeface="Arial" panose="020B0604020202020204" pitchFamily="34" charset="0"/>
                  <a:ea typeface="微軟正黑體" panose="020B0604030504040204" pitchFamily="34" charset="-120"/>
                  <a:sym typeface="Arial" panose="020B0604020202020204" pitchFamily="34" charset="0"/>
                </a:rPr>
                <a:t>&gt;</a:t>
              </a:r>
            </a:p>
            <a:p>
              <a:pPr lvl="0"/>
              <a:r>
                <a:rPr lang="zh-TW" altLang="en-US" sz="2000" b="1">
                  <a:noFill/>
                  <a:latin typeface="Arial" panose="020B0604020202020204" pitchFamily="34" charset="0"/>
                  <a:ea typeface="微軟正黑體" panose="020B0604030504040204" pitchFamily="34" charset="-120"/>
                  <a:sym typeface="Arial" panose="020B0604020202020204" pitchFamily="34" charset="0"/>
                </a:rPr>
                <a:t>新儲存池或新磁碟區</a:t>
              </a:r>
            </a:p>
          </p:txBody>
        </p:sp>
      </p:grpSp>
      <p:sp>
        <p:nvSpPr>
          <p:cNvPr id="27" name="內容版面配置區 1">
            <a:extLst>
              <a:ext uri="{FF2B5EF4-FFF2-40B4-BE49-F238E27FC236}">
                <a16:creationId xmlns:a16="http://schemas.microsoft.com/office/drawing/2014/main" id="{DAF78AA0-E516-804C-9BF2-2D0AA7DFC43A}"/>
              </a:ext>
            </a:extLst>
          </p:cNvPr>
          <p:cNvSpPr txBox="1">
            <a:spLocks/>
          </p:cNvSpPr>
          <p:nvPr/>
        </p:nvSpPr>
        <p:spPr>
          <a:xfrm>
            <a:off x="6354292" y="2008376"/>
            <a:ext cx="5037815" cy="1294411"/>
          </a:xfrm>
          <a:prstGeom prst="rect">
            <a:avLst/>
          </a:prstGeom>
        </p:spPr>
        <p:txBody>
          <a:bodyPr vert="horz" lIns="121920" tIns="60960" rIns="121920" bIns="60960" rtlCol="0" anchor="t">
            <a:noAutofit/>
          </a:bodyPr>
          <a:lstStyle/>
          <a:p>
            <a:pPr>
              <a:buClr>
                <a:schemeClr val="bg1"/>
              </a:buClr>
              <a:defRPr/>
            </a:pPr>
            <a:r>
              <a:rPr lang="en-US"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The storage is individual for each disk, it will show</a:t>
            </a:r>
            <a:r>
              <a:rPr lang="zh-TW" altLang="en-US"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8</a:t>
            </a:r>
            <a:r>
              <a:rPr lang="zh-TW" altLang="en-US"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independent</a:t>
            </a:r>
            <a:r>
              <a:rPr lang="zh-TW" altLang="en-US"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external</a:t>
            </a:r>
            <a:r>
              <a:rPr lang="zh-TW" altLang="en-US"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disks</a:t>
            </a:r>
            <a:r>
              <a:rPr lang="zh-TW" altLang="en-US"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with TL JBOD or as a single disk with IR RAID unit. This mode is also for cross-platform compatibility among various O.S.</a:t>
            </a:r>
            <a:endParaRPr lang="zh-TW" altLang="en-US"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pic>
        <p:nvPicPr>
          <p:cNvPr id="28" name="Picture 4" descr="A screenshot of a computer&#10;&#10;Description generated with very high confidence">
            <a:extLst>
              <a:ext uri="{FF2B5EF4-FFF2-40B4-BE49-F238E27FC236}">
                <a16:creationId xmlns:a16="http://schemas.microsoft.com/office/drawing/2014/main" id="{33BDC4F6-AF7D-1340-BDB9-3E9F62A87085}"/>
              </a:ext>
            </a:extLst>
          </p:cNvPr>
          <p:cNvPicPr>
            <a:picLocks noChangeAspect="1"/>
          </p:cNvPicPr>
          <p:nvPr/>
        </p:nvPicPr>
        <p:blipFill>
          <a:blip r:embed="rId5"/>
          <a:stretch>
            <a:fillRect/>
          </a:stretch>
        </p:blipFill>
        <p:spPr>
          <a:xfrm>
            <a:off x="1077780" y="3277015"/>
            <a:ext cx="4278942" cy="2203282"/>
          </a:xfrm>
          <a:prstGeom prst="rect">
            <a:avLst/>
          </a:prstGeom>
        </p:spPr>
      </p:pic>
      <p:pic>
        <p:nvPicPr>
          <p:cNvPr id="29" name="Picture 7" descr="A screenshot of a social media post&#10;&#10;Description generated with very high confidence">
            <a:extLst>
              <a:ext uri="{FF2B5EF4-FFF2-40B4-BE49-F238E27FC236}">
                <a16:creationId xmlns:a16="http://schemas.microsoft.com/office/drawing/2014/main" id="{833A89F2-02D6-D04B-9B04-728A1229CC3C}"/>
              </a:ext>
            </a:extLst>
          </p:cNvPr>
          <p:cNvPicPr>
            <a:picLocks noChangeAspect="1"/>
          </p:cNvPicPr>
          <p:nvPr/>
        </p:nvPicPr>
        <p:blipFill>
          <a:blip r:embed="rId6"/>
          <a:stretch>
            <a:fillRect/>
          </a:stretch>
        </p:blipFill>
        <p:spPr>
          <a:xfrm>
            <a:off x="6560830" y="3257149"/>
            <a:ext cx="4425652" cy="2223148"/>
          </a:xfrm>
          <a:prstGeom prst="rect">
            <a:avLst/>
          </a:prstGeom>
        </p:spPr>
      </p:pic>
      <p:sp>
        <p:nvSpPr>
          <p:cNvPr id="30" name="TextBox 3">
            <a:extLst>
              <a:ext uri="{FF2B5EF4-FFF2-40B4-BE49-F238E27FC236}">
                <a16:creationId xmlns:a16="http://schemas.microsoft.com/office/drawing/2014/main" id="{0A19910B-1918-0C46-AEE3-AEE32CA98114}"/>
              </a:ext>
            </a:extLst>
          </p:cNvPr>
          <p:cNvSpPr txBox="1"/>
          <p:nvPr/>
        </p:nvSpPr>
        <p:spPr>
          <a:xfrm>
            <a:off x="1059386" y="1541096"/>
            <a:ext cx="4413773"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000" b="1">
                <a:solidFill>
                  <a:srgbClr val="CC66FF"/>
                </a:solidFill>
                <a:latin typeface="Arial" panose="020B0604020202020204" pitchFamily="34" charset="0"/>
                <a:ea typeface="微軟正黑體" panose="020B0604030504040204" pitchFamily="34" charset="-120"/>
                <a:cs typeface="Arial"/>
                <a:sym typeface="Arial" panose="020B0604020202020204" pitchFamily="34" charset="0"/>
              </a:rPr>
              <a:t>RAID &amp; Storage Pool</a:t>
            </a:r>
          </a:p>
        </p:txBody>
      </p:sp>
      <p:sp>
        <p:nvSpPr>
          <p:cNvPr id="31" name="TextBox 10">
            <a:extLst>
              <a:ext uri="{FF2B5EF4-FFF2-40B4-BE49-F238E27FC236}">
                <a16:creationId xmlns:a16="http://schemas.microsoft.com/office/drawing/2014/main" id="{2475385A-9831-F949-B5E6-B291F96D4BFC}"/>
              </a:ext>
            </a:extLst>
          </p:cNvPr>
          <p:cNvSpPr txBox="1"/>
          <p:nvPr/>
        </p:nvSpPr>
        <p:spPr>
          <a:xfrm>
            <a:off x="6469241" y="1541096"/>
            <a:ext cx="480791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000" b="1">
                <a:solidFill>
                  <a:srgbClr val="CC66FF"/>
                </a:solidFill>
                <a:latin typeface="Arial" panose="020B0604020202020204" pitchFamily="34" charset="0"/>
                <a:ea typeface="微軟正黑體" panose="020B0604030504040204" pitchFamily="34" charset="-120"/>
                <a:cs typeface="Arial"/>
                <a:sym typeface="Arial" panose="020B0604020202020204" pitchFamily="34" charset="0"/>
              </a:rPr>
              <a:t>External Disk mode</a:t>
            </a:r>
          </a:p>
        </p:txBody>
      </p:sp>
      <p:sp>
        <p:nvSpPr>
          <p:cNvPr id="32" name="文字方塊 31">
            <a:extLst>
              <a:ext uri="{FF2B5EF4-FFF2-40B4-BE49-F238E27FC236}">
                <a16:creationId xmlns:a16="http://schemas.microsoft.com/office/drawing/2014/main" id="{CD7B6087-23E8-7F48-9A13-95AD4BF1A2E1}"/>
              </a:ext>
            </a:extLst>
          </p:cNvPr>
          <p:cNvSpPr txBox="1"/>
          <p:nvPr/>
        </p:nvSpPr>
        <p:spPr>
          <a:xfrm>
            <a:off x="1059386" y="2032773"/>
            <a:ext cx="4413773" cy="830997"/>
          </a:xfrm>
          <a:prstGeom prst="rect">
            <a:avLst/>
          </a:prstGeom>
          <a:noFill/>
        </p:spPr>
        <p:txBody>
          <a:bodyPr wrap="square" rtlCol="0" anchor="t">
            <a:spAutoFit/>
          </a:bodyPr>
          <a:lstStyle/>
          <a:p>
            <a:r>
              <a:rPr lang="en-US"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All disks of TR &amp; TL expansion units would be identified by Storage &amp; Snapshot manager, then configure as a RAID of storage pool.</a:t>
            </a:r>
            <a:endParaRPr lang="zh-TW" altLang="en-US"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pic>
        <p:nvPicPr>
          <p:cNvPr id="33" name="圖片 32" descr="一張含有 牆, 汽車 的圖片&#10;&#10;自動產生的描述">
            <a:extLst>
              <a:ext uri="{FF2B5EF4-FFF2-40B4-BE49-F238E27FC236}">
                <a16:creationId xmlns:a16="http://schemas.microsoft.com/office/drawing/2014/main" id="{822EAD2A-CD00-5049-AA8D-004C8285EC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46390" y="4879511"/>
            <a:ext cx="4099216" cy="1365039"/>
          </a:xfrm>
          <a:prstGeom prst="rect">
            <a:avLst/>
          </a:prstGeom>
          <a:effectLst>
            <a:outerShdw blurRad="50800" dist="38100" dir="5400000" algn="t" rotWithShape="0">
              <a:prstClr val="black">
                <a:alpha val="40000"/>
              </a:prstClr>
            </a:outerShdw>
          </a:effectLst>
        </p:spPr>
      </p:pic>
      <p:pic>
        <p:nvPicPr>
          <p:cNvPr id="34" name="圖片 33">
            <a:extLst>
              <a:ext uri="{FF2B5EF4-FFF2-40B4-BE49-F238E27FC236}">
                <a16:creationId xmlns:a16="http://schemas.microsoft.com/office/drawing/2014/main" id="{105A6699-CB01-764E-A738-40EACCC409B6}"/>
              </a:ext>
            </a:extLst>
          </p:cNvPr>
          <p:cNvPicPr>
            <a:picLocks noChangeAspect="1"/>
          </p:cNvPicPr>
          <p:nvPr/>
        </p:nvPicPr>
        <p:blipFill>
          <a:blip r:embed="rId8"/>
          <a:stretch>
            <a:fillRect/>
          </a:stretch>
        </p:blipFill>
        <p:spPr>
          <a:xfrm>
            <a:off x="259655" y="6304794"/>
            <a:ext cx="326081" cy="286133"/>
          </a:xfrm>
          <a:prstGeom prst="rect">
            <a:avLst/>
          </a:prstGeom>
        </p:spPr>
      </p:pic>
      <p:sp>
        <p:nvSpPr>
          <p:cNvPr id="35" name="文字方塊 34">
            <a:extLst>
              <a:ext uri="{FF2B5EF4-FFF2-40B4-BE49-F238E27FC236}">
                <a16:creationId xmlns:a16="http://schemas.microsoft.com/office/drawing/2014/main" id="{B0418CFB-B4C6-7B44-97AB-6059B402B2A3}"/>
              </a:ext>
            </a:extLst>
          </p:cNvPr>
          <p:cNvSpPr txBox="1"/>
          <p:nvPr/>
        </p:nvSpPr>
        <p:spPr>
          <a:xfrm>
            <a:off x="585736" y="6217028"/>
            <a:ext cx="5804652" cy="461665"/>
          </a:xfrm>
          <a:prstGeom prst="rect">
            <a:avLst/>
          </a:prstGeom>
          <a:noFill/>
        </p:spPr>
        <p:txBody>
          <a:bodyPr wrap="square" rtlCol="0" anchor="t">
            <a:spAutoFit/>
          </a:bodyPr>
          <a:lstStyle/>
          <a:p>
            <a:pPr marL="171450" indent="-171450">
              <a:buFont typeface="Arial" panose="020B0604020202020204" pitchFamily="34" charset="0"/>
              <a:buChar char="•"/>
            </a:pPr>
            <a:r>
              <a:rPr lang="en-US" altLang="zh-TW" sz="1200">
                <a:solidFill>
                  <a:schemeClr val="bg1"/>
                </a:solidFill>
                <a:ea typeface="微軟正黑體" panose="020B0604030504040204" pitchFamily="34" charset="-120"/>
                <a:cs typeface="Calibri"/>
                <a:sym typeface="Arial" panose="020B0604020202020204" pitchFamily="34" charset="0"/>
              </a:rPr>
              <a:t>TL &amp; TR units </a:t>
            </a:r>
            <a:r>
              <a:rPr lang="zh-TW" altLang="en-US" sz="1200">
                <a:solidFill>
                  <a:schemeClr val="bg1"/>
                </a:solidFill>
                <a:ea typeface="微軟正黑體" panose="020B0604030504040204" pitchFamily="34" charset="-120"/>
                <a:cs typeface="Calibri"/>
                <a:sym typeface="Arial" panose="020B0604020202020204" pitchFamily="34" charset="0"/>
              </a:rPr>
              <a:t>cannot be configured as a RAID group with those internal disks from NAS.</a:t>
            </a:r>
            <a:endParaRPr lang="en-US" altLang="zh-TW" sz="1200">
              <a:solidFill>
                <a:schemeClr val="bg1"/>
              </a:solidFill>
              <a:ea typeface="微軟正黑體" panose="020B0604030504040204" pitchFamily="34" charset="-120"/>
              <a:cs typeface="Calibri"/>
              <a:sym typeface="Arial" panose="020B0604020202020204" pitchFamily="34" charset="0"/>
            </a:endParaRPr>
          </a:p>
          <a:p>
            <a:pPr marL="171450" indent="-171450">
              <a:buFont typeface="Arial" panose="020B0604020202020204" pitchFamily="34" charset="0"/>
              <a:buChar char="•"/>
            </a:pPr>
            <a:r>
              <a:rPr lang="en-US" altLang="zh-TW" sz="1200">
                <a:solidFill>
                  <a:schemeClr val="bg1"/>
                </a:solidFill>
                <a:ea typeface="微軟正黑體" panose="020B0604030504040204" pitchFamily="34" charset="-120"/>
                <a:cs typeface="Calibri"/>
                <a:sym typeface="Arial" panose="020B0604020202020204" pitchFamily="34" charset="0"/>
              </a:rPr>
              <a:t>TR units can only support RAID 0/1/5/10 and JBOD modes.</a:t>
            </a:r>
            <a:endParaRPr lang="zh-TW" altLang="en-US" sz="1200">
              <a:solidFill>
                <a:schemeClr val="bg1"/>
              </a:solidFill>
              <a:ea typeface="微軟正黑體" panose="020B0604030504040204" pitchFamily="34" charset="-120"/>
              <a:cs typeface="Calibri"/>
              <a:sym typeface="Arial" panose="020B0604020202020204" pitchFamily="34" charset="0"/>
            </a:endParaRPr>
          </a:p>
        </p:txBody>
      </p:sp>
    </p:spTree>
    <p:extLst>
      <p:ext uri="{BB962C8B-B14F-4D97-AF65-F5344CB8AC3E}">
        <p14:creationId xmlns:p14="http://schemas.microsoft.com/office/powerpoint/2010/main" val="3058120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23C161-2145-4740-A7F1-F30ADA4746BC}"/>
              </a:ext>
            </a:extLst>
          </p:cNvPr>
          <p:cNvSpPr>
            <a:spLocks noGrp="1"/>
          </p:cNvSpPr>
          <p:nvPr>
            <p:ph type="title"/>
          </p:nvPr>
        </p:nvSpPr>
        <p:spPr>
          <a:xfrm>
            <a:off x="6661" y="1"/>
            <a:ext cx="12178675" cy="1261273"/>
          </a:xfrm>
        </p:spPr>
        <p:txBody>
          <a:bodyPr>
            <a:normAutofit/>
          </a:bodyPr>
          <a:lstStyle/>
          <a:p>
            <a:pPr fontAlgn="base"/>
            <a:r>
              <a:rPr lang="en-US" altLang="zh-TW" sz="4000" b="1">
                <a:latin typeface="Arial"/>
                <a:ea typeface="微軟正黑體"/>
                <a:cs typeface="Arial"/>
                <a:sym typeface="Arial" panose="020B0604020202020204" pitchFamily="34" charset="0"/>
              </a:rPr>
              <a:t>QNAP storage expansion solutions summary</a:t>
            </a:r>
            <a:endParaRPr lang="zh-TW" altLang="en-US" sz="4000" b="1">
              <a:latin typeface="Arial"/>
              <a:ea typeface="微軟正黑體"/>
              <a:cs typeface="Arial"/>
            </a:endParaRPr>
          </a:p>
        </p:txBody>
      </p:sp>
      <p:sp>
        <p:nvSpPr>
          <p:cNvPr id="8" name="Rectangle 8">
            <a:extLst>
              <a:ext uri="{FF2B5EF4-FFF2-40B4-BE49-F238E27FC236}">
                <a16:creationId xmlns:a16="http://schemas.microsoft.com/office/drawing/2014/main" id="{F189EDD9-C370-4B02-91F8-C6BB42B88CCB}"/>
              </a:ext>
            </a:extLst>
          </p:cNvPr>
          <p:cNvSpPr>
            <a:spLocks noChangeArrowheads="1"/>
          </p:cNvSpPr>
          <p:nvPr/>
        </p:nvSpPr>
        <p:spPr bwMode="auto">
          <a:xfrm>
            <a:off x="7416744" y="1222222"/>
            <a:ext cx="6223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11090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zh-TW" altLang="zh-TW" sz="900" b="0" i="0" u="none" strike="noStrike" kern="1200" cap="none" spc="0" normalizeH="0" baseline="0" noProof="0">
                <a:ln>
                  <a:noFill/>
                </a:ln>
                <a:solidFill>
                  <a:srgbClr val="212121"/>
                </a:solidFill>
                <a:effectLst/>
                <a:uLnTx/>
                <a:uFillTx/>
                <a:latin typeface="Arial" panose="020B0604020202020204" pitchFamily="34" charset="0"/>
                <a:ea typeface="Open Sans"/>
                <a:cs typeface="+mn-cs"/>
              </a:rPr>
            </a:br>
            <a:endParaRPr kumimoji="0" lang="zh-TW" altLang="zh-TW"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graphicFrame>
        <p:nvGraphicFramePr>
          <p:cNvPr id="20" name="表格 19">
            <a:extLst>
              <a:ext uri="{FF2B5EF4-FFF2-40B4-BE49-F238E27FC236}">
                <a16:creationId xmlns:a16="http://schemas.microsoft.com/office/drawing/2014/main" id="{4D9986FC-1947-C647-8B44-1565404C6801}"/>
              </a:ext>
            </a:extLst>
          </p:cNvPr>
          <p:cNvGraphicFramePr>
            <a:graphicFrameLocks noGrp="1"/>
          </p:cNvGraphicFramePr>
          <p:nvPr>
            <p:extLst>
              <p:ext uri="{D42A27DB-BD31-4B8C-83A1-F6EECF244321}">
                <p14:modId xmlns:p14="http://schemas.microsoft.com/office/powerpoint/2010/main" val="3819145833"/>
              </p:ext>
            </p:extLst>
          </p:nvPr>
        </p:nvGraphicFramePr>
        <p:xfrm>
          <a:off x="609598" y="1438253"/>
          <a:ext cx="10972799" cy="5048269"/>
        </p:xfrm>
        <a:graphic>
          <a:graphicData uri="http://schemas.openxmlformats.org/drawingml/2006/table">
            <a:tbl>
              <a:tblPr firstRow="1" bandRow="1">
                <a:tableStyleId>{C083E6E3-FA7D-4D7B-A595-EF9225AFEA82}</a:tableStyleId>
              </a:tblPr>
              <a:tblGrid>
                <a:gridCol w="2222386">
                  <a:extLst>
                    <a:ext uri="{9D8B030D-6E8A-4147-A177-3AD203B41FA5}">
                      <a16:colId xmlns:a16="http://schemas.microsoft.com/office/drawing/2014/main" val="3186109705"/>
                    </a:ext>
                  </a:extLst>
                </a:gridCol>
                <a:gridCol w="2924609">
                  <a:extLst>
                    <a:ext uri="{9D8B030D-6E8A-4147-A177-3AD203B41FA5}">
                      <a16:colId xmlns:a16="http://schemas.microsoft.com/office/drawing/2014/main" val="4032965605"/>
                    </a:ext>
                  </a:extLst>
                </a:gridCol>
                <a:gridCol w="2924609">
                  <a:extLst>
                    <a:ext uri="{9D8B030D-6E8A-4147-A177-3AD203B41FA5}">
                      <a16:colId xmlns:a16="http://schemas.microsoft.com/office/drawing/2014/main" val="4260918335"/>
                    </a:ext>
                  </a:extLst>
                </a:gridCol>
                <a:gridCol w="2901195">
                  <a:extLst>
                    <a:ext uri="{9D8B030D-6E8A-4147-A177-3AD203B41FA5}">
                      <a16:colId xmlns:a16="http://schemas.microsoft.com/office/drawing/2014/main" val="2801535869"/>
                    </a:ext>
                  </a:extLst>
                </a:gridCol>
              </a:tblGrid>
              <a:tr h="445789">
                <a:tc>
                  <a:txBody>
                    <a:bodyPr/>
                    <a:lstStyle/>
                    <a:p>
                      <a:pPr algn="ctr">
                        <a:lnSpc>
                          <a:spcPct val="100000"/>
                        </a:lnSpc>
                        <a:spcBef>
                          <a:spcPts val="0"/>
                        </a:spcBef>
                        <a:spcAft>
                          <a:spcPts val="0"/>
                        </a:spcAft>
                        <a:buNone/>
                      </a:pPr>
                      <a:endParaRPr lang="zh-TW"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T w="12700" cap="flat" cmpd="sng" algn="ctr">
                      <a:noFill/>
                      <a:prstDash val="solid"/>
                      <a:round/>
                      <a:headEnd type="none" w="med" len="med"/>
                      <a:tailEnd type="none" w="med" len="med"/>
                    </a:lnT>
                    <a:lnB w="12700" cap="flat" cmpd="sng" algn="ctr">
                      <a:solidFill>
                        <a:srgbClr val="CC66FF"/>
                      </a:solidFill>
                      <a:prstDash val="solid"/>
                      <a:round/>
                      <a:headEnd type="none" w="med" len="med"/>
                      <a:tailEnd type="none" w="med" len="med"/>
                    </a:lnB>
                  </a:tcPr>
                </a:tc>
                <a:tc>
                  <a:txBody>
                    <a:bodyPr/>
                    <a:lstStyle/>
                    <a:p>
                      <a:pPr algn="ctr">
                        <a:lnSpc>
                          <a:spcPct val="100000"/>
                        </a:lnSpc>
                        <a:spcBef>
                          <a:spcPts val="0"/>
                        </a:spcBef>
                        <a:spcAft>
                          <a:spcPts val="0"/>
                        </a:spcAft>
                        <a:buNone/>
                      </a:pPr>
                      <a:r>
                        <a:rPr lang="en-US" altLang="zh-TW" sz="1800">
                          <a:solidFill>
                            <a:schemeClr val="bg1"/>
                          </a:solidFill>
                          <a:latin typeface="Arial" panose="020B0604020202020204" pitchFamily="34" charset="0"/>
                          <a:ea typeface="微軟正黑體" panose="020B0604030504040204" pitchFamily="34" charset="-120"/>
                          <a:sym typeface="Arial" panose="020B0604020202020204" pitchFamily="34" charset="0"/>
                        </a:rPr>
                        <a:t>TL SATA JBOD</a:t>
                      </a:r>
                      <a:endParaRPr lang="zh-TW" sz="18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T w="12700" cap="flat" cmpd="sng" algn="ctr">
                      <a:noFill/>
                      <a:prstDash val="solid"/>
                      <a:round/>
                      <a:headEnd type="none" w="med" len="med"/>
                      <a:tailEnd type="none" w="med" len="med"/>
                    </a:lnT>
                    <a:lnB w="12700" cap="flat" cmpd="sng" algn="ctr">
                      <a:solidFill>
                        <a:srgbClr val="CC66FF"/>
                      </a:solidFill>
                      <a:prstDash val="solid"/>
                      <a:round/>
                      <a:headEnd type="none" w="med" len="med"/>
                      <a:tailEnd type="none" w="med" len="med"/>
                    </a:lnB>
                  </a:tcPr>
                </a:tc>
                <a:tc>
                  <a:txBody>
                    <a:bodyPr/>
                    <a:lstStyle/>
                    <a:p>
                      <a:pPr algn="ctr">
                        <a:lnSpc>
                          <a:spcPct val="100000"/>
                        </a:lnSpc>
                        <a:spcBef>
                          <a:spcPts val="0"/>
                        </a:spcBef>
                        <a:spcAft>
                          <a:spcPts val="0"/>
                        </a:spcAft>
                        <a:buNone/>
                      </a:pPr>
                      <a:r>
                        <a:rPr lang="en-US" altLang="zh-TW" sz="1800">
                          <a:solidFill>
                            <a:schemeClr val="bg1"/>
                          </a:solidFill>
                          <a:latin typeface="Arial" panose="020B0604020202020204" pitchFamily="34" charset="0"/>
                          <a:ea typeface="微軟正黑體" panose="020B0604030504040204" pitchFamily="34" charset="-120"/>
                          <a:sym typeface="Arial" panose="020B0604020202020204" pitchFamily="34" charset="0"/>
                        </a:rPr>
                        <a:t>TL USB JBOD</a:t>
                      </a:r>
                      <a:endParaRPr lang="zh-TW" sz="18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T w="12700" cap="flat" cmpd="sng" algn="ctr">
                      <a:noFill/>
                      <a:prstDash val="solid"/>
                      <a:round/>
                      <a:headEnd type="none" w="med" len="med"/>
                      <a:tailEnd type="none" w="med" len="med"/>
                    </a:lnT>
                    <a:lnB w="12700" cap="flat" cmpd="sng" algn="ctr">
                      <a:solidFill>
                        <a:srgbClr val="CC66FF"/>
                      </a:solidFill>
                      <a:prstDash val="solid"/>
                      <a:round/>
                      <a:headEnd type="none" w="med" len="med"/>
                      <a:tailEnd type="none" w="med" len="med"/>
                    </a:lnB>
                  </a:tcPr>
                </a:tc>
                <a:tc>
                  <a:txBody>
                    <a:bodyPr/>
                    <a:lstStyle/>
                    <a:p>
                      <a:pPr algn="ctr">
                        <a:lnSpc>
                          <a:spcPct val="100000"/>
                        </a:lnSpc>
                        <a:spcBef>
                          <a:spcPts val="0"/>
                        </a:spcBef>
                        <a:spcAft>
                          <a:spcPts val="0"/>
                        </a:spcAft>
                        <a:buNone/>
                      </a:pPr>
                      <a:r>
                        <a:rPr lang="zh-TW" altLang="en-US" sz="1800">
                          <a:solidFill>
                            <a:schemeClr val="bg1"/>
                          </a:solidFill>
                          <a:latin typeface="Arial" panose="020B0604020202020204" pitchFamily="34" charset="0"/>
                          <a:ea typeface="微軟正黑體" panose="020B0604030504040204" pitchFamily="34" charset="-120"/>
                          <a:sym typeface="Arial" panose="020B0604020202020204" pitchFamily="34" charset="0"/>
                        </a:rPr>
                        <a:t>TR</a:t>
                      </a:r>
                      <a:r>
                        <a:rPr lang="en-US" altLang="zh-TW" sz="1800">
                          <a:solidFill>
                            <a:schemeClr val="bg1"/>
                          </a:solidFill>
                          <a:latin typeface="Arial" panose="020B0604020202020204" pitchFamily="34" charset="0"/>
                          <a:ea typeface="微軟正黑體" panose="020B0604030504040204" pitchFamily="34" charset="-120"/>
                          <a:sym typeface="Arial" panose="020B0604020202020204" pitchFamily="34" charset="0"/>
                        </a:rPr>
                        <a:t> RAID</a:t>
                      </a:r>
                      <a:endParaRPr lang="zh-TW" altLang="zh-TW" sz="18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T w="12700" cap="flat" cmpd="sng" algn="ctr">
                      <a:noFill/>
                      <a:prstDash val="solid"/>
                      <a:round/>
                      <a:headEnd type="none" w="med" len="med"/>
                      <a:tailEnd type="none" w="med" len="med"/>
                    </a:lnT>
                    <a:lnB w="12700" cap="flat" cmpd="sng" algn="ctr">
                      <a:solidFill>
                        <a:srgbClr val="CC66FF"/>
                      </a:solidFill>
                      <a:prstDash val="solid"/>
                      <a:round/>
                      <a:headEnd type="none" w="med" len="med"/>
                      <a:tailEnd type="none" w="med" len="med"/>
                    </a:lnB>
                  </a:tcPr>
                </a:tc>
                <a:extLst>
                  <a:ext uri="{0D108BD9-81ED-4DB2-BD59-A6C34878D82A}">
                    <a16:rowId xmlns:a16="http://schemas.microsoft.com/office/drawing/2014/main" val="2875336872"/>
                  </a:ext>
                </a:extLst>
              </a:tr>
              <a:tr h="733463">
                <a:tc>
                  <a:txBody>
                    <a:bodyPr/>
                    <a:lstStyle/>
                    <a:p>
                      <a:pPr lvl="0" algn="ctr">
                        <a:lnSpc>
                          <a:spcPct val="100000"/>
                        </a:lnSpc>
                        <a:spcBef>
                          <a:spcPts val="0"/>
                        </a:spcBef>
                        <a:spcAft>
                          <a:spcPts val="0"/>
                        </a:spcAft>
                        <a:buNone/>
                      </a:pPr>
                      <a:r>
                        <a:rPr lang="zh-TW" sz="14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Connectivity</a:t>
                      </a:r>
                      <a:endParaRPr lang="en-US" sz="14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CC66FF">
                        <a:alpha val="20000"/>
                      </a:srgbClr>
                    </a:solidFill>
                  </a:tcPr>
                </a:tc>
                <a:tc>
                  <a:txBody>
                    <a:bodyPr/>
                    <a:lstStyle/>
                    <a:p>
                      <a:pPr lvl="0" algn="ctr">
                        <a:lnSpc>
                          <a:spcPct val="100000"/>
                        </a:lnSpc>
                        <a:spcBef>
                          <a:spcPts val="0"/>
                        </a:spcBef>
                        <a:spcAft>
                          <a:spcPts val="0"/>
                        </a:spcAft>
                        <a:buNone/>
                      </a:pP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PCIe (Multi-</a:t>
                      </a:r>
                      <a:r>
                        <a:rPr lang="en-US" altLang="zh-TW" sz="1400" b="1" err="1">
                          <a:solidFill>
                            <a:schemeClr val="bg1"/>
                          </a:solidFill>
                          <a:latin typeface="Arial" panose="020B0604020202020204" pitchFamily="34" charset="0"/>
                          <a:ea typeface="微軟正黑體" panose="020B0604030504040204" pitchFamily="34" charset="-120"/>
                          <a:sym typeface="Arial" panose="020B0604020202020204" pitchFamily="34" charset="0"/>
                        </a:rPr>
                        <a:t>ch</a:t>
                      </a: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 SATA)</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CC66FF">
                        <a:alpha val="20000"/>
                      </a:srgbClr>
                    </a:solidFill>
                  </a:tcPr>
                </a:tc>
                <a:tc>
                  <a:txBody>
                    <a:bodyPr/>
                    <a:lstStyle/>
                    <a:p>
                      <a:pPr lvl="0" algn="ctr">
                        <a:lnSpc>
                          <a:spcPct val="100000"/>
                        </a:lnSpc>
                        <a:spcBef>
                          <a:spcPts val="0"/>
                        </a:spcBef>
                        <a:spcAft>
                          <a:spcPts val="0"/>
                        </a:spcAft>
                        <a:buNone/>
                      </a:pP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USB 3.</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2 Gen 2</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CC66FF">
                        <a:alpha val="20000"/>
                      </a:srgbClr>
                    </a:solidFill>
                  </a:tcPr>
                </a:tc>
                <a:tc>
                  <a:txBody>
                    <a:bodyPr/>
                    <a:lstStyle/>
                    <a:p>
                      <a:pPr lvl="0" algn="ctr">
                        <a:lnSpc>
                          <a:spcPct val="100000"/>
                        </a:lnSpc>
                        <a:spcBef>
                          <a:spcPts val="0"/>
                        </a:spcBef>
                        <a:spcAft>
                          <a:spcPts val="0"/>
                        </a:spcAft>
                        <a:buNone/>
                      </a:pP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TR-002</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USB 3.</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2 Gen 2 </a:t>
                      </a:r>
                    </a:p>
                    <a:p>
                      <a:pPr lvl="0" algn="ctr">
                        <a:lnSpc>
                          <a:spcPct val="100000"/>
                        </a:lnSpc>
                        <a:spcBef>
                          <a:spcPts val="0"/>
                        </a:spcBef>
                        <a:spcAft>
                          <a:spcPts val="0"/>
                        </a:spcAft>
                        <a:buNone/>
                      </a:pP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TR-004: USB 3.2 Gen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rPr>
                        <a:t>TR-004U: USB 3.2 Gen 1</a:t>
                      </a:r>
                    </a:p>
                  </a:txBody>
                  <a:tcPr marL="121920" marR="121920" marT="60960" marB="60960" anchor="ctr">
                    <a:lnL w="6350" cap="flat" cmpd="sng" algn="ctr">
                      <a:solidFill>
                        <a:schemeClr val="bg1"/>
                      </a:solidFill>
                      <a:prstDash val="solid"/>
                      <a:round/>
                      <a:headEnd type="none" w="med" len="med"/>
                      <a:tailEnd type="none" w="med" len="med"/>
                    </a:lnL>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CC66FF">
                        <a:alpha val="20000"/>
                      </a:srgbClr>
                    </a:solidFill>
                  </a:tcPr>
                </a:tc>
                <a:extLst>
                  <a:ext uri="{0D108BD9-81ED-4DB2-BD59-A6C34878D82A}">
                    <a16:rowId xmlns:a16="http://schemas.microsoft.com/office/drawing/2014/main" val="1626577705"/>
                  </a:ext>
                </a:extLst>
              </a:tr>
              <a:tr h="938833">
                <a:tc>
                  <a:txBody>
                    <a:bodyPr/>
                    <a:lstStyle/>
                    <a:p>
                      <a:pPr lvl="0" algn="ctr">
                        <a:lnSpc>
                          <a:spcPct val="100000"/>
                        </a:lnSpc>
                        <a:spcBef>
                          <a:spcPts val="0"/>
                        </a:spcBef>
                        <a:spcAft>
                          <a:spcPts val="0"/>
                        </a:spcAft>
                        <a:buNone/>
                      </a:pPr>
                      <a:r>
                        <a:rPr lang="zh-TW" sz="14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Number of bays</a:t>
                      </a:r>
                      <a:endParaRPr lang="en-US"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tcPr>
                </a:tc>
                <a:tc>
                  <a:txBody>
                    <a:bodyPr/>
                    <a:lstStyle/>
                    <a:p>
                      <a:pPr lvl="1" algn="l">
                        <a:lnSpc>
                          <a:spcPct val="100000"/>
                        </a:lnSpc>
                        <a:spcBef>
                          <a:spcPts val="0"/>
                        </a:spcBef>
                        <a:spcAft>
                          <a:spcPts val="0"/>
                        </a:spcAft>
                        <a:buNone/>
                      </a:pPr>
                      <a:r>
                        <a:rPr lang="en-US"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rPr>
                        <a:t>  4: TL-D400S, TL-R400S</a:t>
                      </a:r>
                    </a:p>
                    <a:p>
                      <a:pPr lvl="1" algn="l">
                        <a:lnSpc>
                          <a:spcPct val="100000"/>
                        </a:lnSpc>
                        <a:spcBef>
                          <a:spcPts val="0"/>
                        </a:spcBef>
                        <a:spcAft>
                          <a:spcPts val="0"/>
                        </a:spcAft>
                        <a:buNone/>
                      </a:pPr>
                      <a:r>
                        <a:rPr lang="en-US"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rPr>
                        <a:t>  8: TL-D800S</a:t>
                      </a:r>
                    </a:p>
                    <a:p>
                      <a:pPr lvl="1" algn="l">
                        <a:lnSpc>
                          <a:spcPct val="100000"/>
                        </a:lnSpc>
                        <a:spcBef>
                          <a:spcPts val="0"/>
                        </a:spcBef>
                        <a:spcAft>
                          <a:spcPts val="0"/>
                        </a:spcAft>
                        <a:buNone/>
                      </a:pPr>
                      <a:r>
                        <a:rPr lang="en-US"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rPr>
                        <a:t>12: TR-R1200S-RP</a:t>
                      </a:r>
                    </a:p>
                    <a:p>
                      <a:pPr lvl="1" algn="l">
                        <a:lnSpc>
                          <a:spcPct val="100000"/>
                        </a:lnSpc>
                        <a:spcBef>
                          <a:spcPts val="0"/>
                        </a:spcBef>
                        <a:spcAft>
                          <a:spcPts val="0"/>
                        </a:spcAft>
                        <a:buNone/>
                      </a:pPr>
                      <a:r>
                        <a:rPr lang="en-US"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rPr>
                        <a:t>16: TL-D1600S</a:t>
                      </a:r>
                      <a:endParaRPr lang="zh-TW" altLang="en-US" sz="1400" b="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tcPr>
                </a:tc>
                <a:tc>
                  <a:txBody>
                    <a:bodyPr/>
                    <a:lstStyle/>
                    <a:p>
                      <a:pPr lvl="1" algn="l">
                        <a:lnSpc>
                          <a:spcPct val="100000"/>
                        </a:lnSpc>
                        <a:spcBef>
                          <a:spcPts val="0"/>
                        </a:spcBef>
                        <a:spcAft>
                          <a:spcPts val="0"/>
                        </a:spcAft>
                        <a:buNone/>
                      </a:pPr>
                      <a:r>
                        <a:rPr lang="en-US"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rPr>
                        <a:t>  8: TL-D800C</a:t>
                      </a:r>
                    </a:p>
                    <a:p>
                      <a:pPr lvl="1" algn="l">
                        <a:lnSpc>
                          <a:spcPct val="100000"/>
                        </a:lnSpc>
                        <a:spcBef>
                          <a:spcPts val="0"/>
                        </a:spcBef>
                        <a:spcAft>
                          <a:spcPts val="0"/>
                        </a:spcAft>
                        <a:buNone/>
                      </a:pPr>
                      <a:r>
                        <a:rPr lang="en-US"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rPr>
                        <a:t>12: TL-R1200C-RP</a:t>
                      </a:r>
                      <a:endParaRPr lang="zh-TW" altLang="en-US" sz="1400" b="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tcPr>
                </a:tc>
                <a:tc>
                  <a:txBody>
                    <a:bodyPr/>
                    <a:lstStyle/>
                    <a:p>
                      <a:pPr lvl="1" algn="l">
                        <a:lnSpc>
                          <a:spcPct val="100000"/>
                        </a:lnSpc>
                        <a:spcBef>
                          <a:spcPts val="0"/>
                        </a:spcBef>
                        <a:spcAft>
                          <a:spcPts val="0"/>
                        </a:spcAft>
                        <a:buNone/>
                      </a:pPr>
                      <a:r>
                        <a:rPr lang="en-US"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rPr>
                        <a:t>2: </a:t>
                      </a:r>
                      <a:r>
                        <a:rPr lang="zh-TW" altLang="en-US" sz="1400" b="0">
                          <a:solidFill>
                            <a:schemeClr val="bg1"/>
                          </a:solidFill>
                          <a:latin typeface="Arial" panose="020B0604020202020204" pitchFamily="34" charset="0"/>
                          <a:ea typeface="微軟正黑體" panose="020B0604030504040204" pitchFamily="34" charset="-120"/>
                          <a:sym typeface="Arial" panose="020B0604020202020204" pitchFamily="34" charset="0"/>
                        </a:rPr>
                        <a:t>TR-002</a:t>
                      </a:r>
                      <a:r>
                        <a:rPr lang="en-US"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sz="1400" b="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rPr>
                        <a:t>2</a:t>
                      </a:r>
                    </a:p>
                    <a:p>
                      <a:pPr lvl="1" algn="l">
                        <a:lnSpc>
                          <a:spcPct val="100000"/>
                        </a:lnSpc>
                        <a:spcBef>
                          <a:spcPts val="0"/>
                        </a:spcBef>
                        <a:spcAft>
                          <a:spcPts val="0"/>
                        </a:spcAft>
                        <a:buNone/>
                      </a:pPr>
                      <a:r>
                        <a:rPr lang="en-US"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rPr>
                        <a:t>4: TR-004, TR-004U</a:t>
                      </a:r>
                    </a:p>
                  </a:txBody>
                  <a:tcPr marL="121920" marR="121920" marT="60960" marB="60960" anchor="ctr">
                    <a:lnL w="6350" cap="flat" cmpd="sng" algn="ctr">
                      <a:solidFill>
                        <a:schemeClr val="bg1"/>
                      </a:solidFill>
                      <a:prstDash val="solid"/>
                      <a:round/>
                      <a:headEnd type="none" w="med" len="med"/>
                      <a:tailEnd type="none" w="med" len="med"/>
                    </a:lnL>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tcPr>
                </a:tc>
                <a:extLst>
                  <a:ext uri="{0D108BD9-81ED-4DB2-BD59-A6C34878D82A}">
                    <a16:rowId xmlns:a16="http://schemas.microsoft.com/office/drawing/2014/main" val="2975003058"/>
                  </a:ext>
                </a:extLst>
              </a:tr>
              <a:tr h="528093">
                <a:tc>
                  <a:txBody>
                    <a:bodyPr/>
                    <a:lstStyle/>
                    <a:p>
                      <a:pPr lvl="0" algn="ctr">
                        <a:lnSpc>
                          <a:spcPct val="100000"/>
                        </a:lnSpc>
                        <a:spcBef>
                          <a:spcPts val="0"/>
                        </a:spcBef>
                        <a:spcAft>
                          <a:spcPts val="0"/>
                        </a:spcAft>
                        <a:buNone/>
                      </a:pPr>
                      <a:r>
                        <a:rPr lang="en-US" altLang="zh-TW" sz="14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Supported</a:t>
                      </a:r>
                      <a:r>
                        <a:rPr lang="zh-TW" sz="14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4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O.S</a:t>
                      </a:r>
                      <a:endParaRPr lang="en-US"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CC66FF">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0">
                          <a:solidFill>
                            <a:schemeClr val="bg1"/>
                          </a:solidFill>
                          <a:latin typeface="Arial" panose="020B0604020202020204" pitchFamily="34" charset="0"/>
                          <a:ea typeface="微軟正黑體" panose="020B0604030504040204" pitchFamily="34" charset="-120"/>
                          <a:sym typeface="Arial" panose="020B0604020202020204" pitchFamily="34" charset="0"/>
                        </a:rPr>
                        <a:t>QNAP QTS, Windows, Linux</a:t>
                      </a:r>
                      <a:r>
                        <a:rPr lang="en-US"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rPr>
                        <a:t>/Ubuntu</a:t>
                      </a:r>
                      <a:r>
                        <a:rPr lang="zh-TW" altLang="en-US" sz="1400" b="0">
                          <a:solidFill>
                            <a:schemeClr val="bg1"/>
                          </a:solidFill>
                          <a:latin typeface="Arial" panose="020B0604020202020204" pitchFamily="34" charset="0"/>
                          <a:ea typeface="微軟正黑體" panose="020B0604030504040204" pitchFamily="34" charset="-120"/>
                          <a:sym typeface="Arial" panose="020B0604020202020204" pitchFamily="34" charset="0"/>
                        </a:rPr>
                        <a:t> </a:t>
                      </a:r>
                      <a:endParaRPr lang="zh-TW"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CC66FF">
                        <a:alpha val="20000"/>
                      </a:srgbClr>
                    </a:solidFill>
                  </a:tcPr>
                </a:tc>
                <a:tc>
                  <a:txBody>
                    <a:bodyPr/>
                    <a:lstStyle/>
                    <a:p>
                      <a:pPr lvl="0" algn="ctr">
                        <a:lnSpc>
                          <a:spcPct val="100000"/>
                        </a:lnSpc>
                        <a:spcBef>
                          <a:spcPts val="0"/>
                        </a:spcBef>
                        <a:spcAft>
                          <a:spcPts val="0"/>
                        </a:spcAft>
                        <a:buNone/>
                      </a:pPr>
                      <a:r>
                        <a:rPr lang="zh-TW" altLang="en-US" sz="1400" b="0">
                          <a:solidFill>
                            <a:schemeClr val="bg1"/>
                          </a:solidFill>
                          <a:latin typeface="Arial" panose="020B0604020202020204" pitchFamily="34" charset="0"/>
                          <a:ea typeface="微軟正黑體" panose="020B0604030504040204" pitchFamily="34" charset="-120"/>
                          <a:sym typeface="Arial" panose="020B0604020202020204" pitchFamily="34" charset="0"/>
                        </a:rPr>
                        <a:t>QNAP QTS, Windows, Mac, Linux</a:t>
                      </a:r>
                      <a:r>
                        <a:rPr lang="en-US"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rPr>
                        <a:t>/Ubuntu</a:t>
                      </a:r>
                      <a:endParaRPr 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CC66FF">
                        <a:alpha val="20000"/>
                      </a:srgbClr>
                    </a:solidFill>
                  </a:tcPr>
                </a:tc>
                <a:tc>
                  <a:txBody>
                    <a:bodyPr/>
                    <a:lstStyle/>
                    <a:p>
                      <a:pPr lvl="0" algn="ctr">
                        <a:lnSpc>
                          <a:spcPct val="100000"/>
                        </a:lnSpc>
                        <a:spcBef>
                          <a:spcPts val="0"/>
                        </a:spcBef>
                        <a:spcAft>
                          <a:spcPts val="0"/>
                        </a:spcAft>
                        <a:buNone/>
                      </a:pPr>
                      <a:r>
                        <a:rPr lang="en-US" altLang="zh-TW" sz="1400" b="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QNAP QTS, Windows, Mac, </a:t>
                      </a:r>
                    </a:p>
                    <a:p>
                      <a:pPr lvl="0" algn="ctr">
                        <a:lnSpc>
                          <a:spcPct val="100000"/>
                        </a:lnSpc>
                        <a:spcBef>
                          <a:spcPts val="0"/>
                        </a:spcBef>
                        <a:spcAft>
                          <a:spcPts val="0"/>
                        </a:spcAft>
                        <a:buNone/>
                      </a:pPr>
                      <a:r>
                        <a:rPr lang="en-US" altLang="zh-TW" sz="1400" b="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Linux/Ubuntu</a:t>
                      </a:r>
                      <a:endParaRPr lang="zh-TW" altLang="en-US" sz="1400" b="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CC66FF">
                        <a:alpha val="20000"/>
                      </a:srgbClr>
                    </a:solidFill>
                  </a:tcPr>
                </a:tc>
                <a:extLst>
                  <a:ext uri="{0D108BD9-81ED-4DB2-BD59-A6C34878D82A}">
                    <a16:rowId xmlns:a16="http://schemas.microsoft.com/office/drawing/2014/main" val="4106159093"/>
                  </a:ext>
                </a:extLst>
              </a:tr>
              <a:tr h="322724">
                <a:tc>
                  <a:txBody>
                    <a:bodyPr/>
                    <a:lstStyle/>
                    <a:p>
                      <a:pPr lvl="0" algn="ctr">
                        <a:lnSpc>
                          <a:spcPct val="100000"/>
                        </a:lnSpc>
                        <a:spcBef>
                          <a:spcPts val="0"/>
                        </a:spcBef>
                        <a:spcAft>
                          <a:spcPts val="0"/>
                        </a:spcAft>
                        <a:buNone/>
                      </a:pPr>
                      <a:r>
                        <a:rPr lang="zh-TW" altLang="en-US" sz="1400" b="0">
                          <a:solidFill>
                            <a:schemeClr val="bg1"/>
                          </a:solidFill>
                          <a:latin typeface="Arial" panose="020B0604020202020204" pitchFamily="34" charset="0"/>
                          <a:ea typeface="微軟正黑體" panose="020B0604030504040204" pitchFamily="34" charset="-120"/>
                          <a:sym typeface="Arial" panose="020B0604020202020204" pitchFamily="34" charset="0"/>
                        </a:rPr>
                        <a:t>Cerate QTS storage pool</a:t>
                      </a:r>
                      <a:endParaRPr 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Yes</a:t>
                      </a:r>
                      <a:endParaRPr lang="en-US" altLang="zh-TW" sz="1400" b="0">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4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4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330498142"/>
                  </a:ext>
                </a:extLst>
              </a:tr>
              <a:tr h="528093">
                <a:tc>
                  <a:txBody>
                    <a:bodyPr/>
                    <a:lstStyle/>
                    <a:p>
                      <a:pPr lvl="0" algn="ctr">
                        <a:lnSpc>
                          <a:spcPct val="100000"/>
                        </a:lnSpc>
                        <a:spcBef>
                          <a:spcPts val="0"/>
                        </a:spcBef>
                        <a:spcAft>
                          <a:spcPts val="0"/>
                        </a:spcAft>
                        <a:buNone/>
                      </a:pPr>
                      <a:r>
                        <a:rPr lang="en-US"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rPr>
                        <a:t>QTS</a:t>
                      </a:r>
                      <a:r>
                        <a:rPr lang="zh-TW" altLang="en-US" sz="1400" b="0">
                          <a:solidFill>
                            <a:schemeClr val="bg1"/>
                          </a:solidFill>
                          <a:latin typeface="Arial" panose="020B0604020202020204" pitchFamily="34" charset="0"/>
                          <a:ea typeface="微軟正黑體" panose="020B0604030504040204" pitchFamily="34" charset="-120"/>
                          <a:sym typeface="Arial" panose="020B0604020202020204" pitchFamily="34" charset="0"/>
                        </a:rPr>
                        <a:t> operation</a:t>
                      </a:r>
                      <a:r>
                        <a:rPr lang="en-US"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rPr>
                        <a:t>s such as</a:t>
                      </a:r>
                      <a:r>
                        <a:rPr lang="zh-TW" altLang="en-US" sz="1400" b="0">
                          <a:solidFill>
                            <a:schemeClr val="bg1"/>
                          </a:solidFill>
                          <a:latin typeface="Arial" panose="020B0604020202020204" pitchFamily="34" charset="0"/>
                          <a:ea typeface="微軟正黑體" panose="020B0604030504040204" pitchFamily="34" charset="-120"/>
                          <a:sym typeface="Arial" panose="020B0604020202020204" pitchFamily="34" charset="0"/>
                        </a:rPr>
                        <a:t> disk scan</a:t>
                      </a:r>
                      <a:endParaRPr 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CC66FF">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Yes</a:t>
                      </a:r>
                      <a:endParaRPr lang="en-US" altLang="zh-TW" sz="1400" b="0">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CC66FF">
                        <a:alpha val="20000"/>
                      </a:srgbClr>
                    </a:solidFill>
                  </a:tcPr>
                </a:tc>
                <a:tc>
                  <a:txBody>
                    <a:bodyPr/>
                    <a:lstStyle/>
                    <a:p>
                      <a:pPr lvl="0" algn="ctr">
                        <a:lnSpc>
                          <a:spcPct val="100000"/>
                        </a:lnSpc>
                        <a:spcBef>
                          <a:spcPts val="0"/>
                        </a:spcBef>
                        <a:spcAft>
                          <a:spcPts val="0"/>
                        </a:spcAft>
                        <a:buNone/>
                      </a:pPr>
                      <a:r>
                        <a:rPr lang="en-US" altLang="zh-TW" sz="14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Yes</a:t>
                      </a:r>
                      <a:endParaRPr lang="en-US" altLang="zh-TW" sz="1400" b="0">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CC66FF">
                        <a:alpha val="20000"/>
                      </a:srgbClr>
                    </a:solidFill>
                  </a:tcPr>
                </a:tc>
                <a:tc>
                  <a:txBody>
                    <a:bodyPr/>
                    <a:lstStyle/>
                    <a:p>
                      <a:pPr lvl="0" algn="ctr">
                        <a:lnSpc>
                          <a:spcPct val="100000"/>
                        </a:lnSpc>
                        <a:spcBef>
                          <a:spcPts val="0"/>
                        </a:spcBef>
                        <a:spcAft>
                          <a:spcPts val="0"/>
                        </a:spcAft>
                        <a:buNone/>
                      </a:pPr>
                      <a:r>
                        <a:rPr lang="zh-TW" altLang="en-US" sz="1400" b="0" dirty="0">
                          <a:solidFill>
                            <a:srgbClr val="00FFFF"/>
                          </a:solidFill>
                          <a:latin typeface="Arial" panose="020B0604020202020204" pitchFamily="34" charset="0"/>
                          <a:ea typeface="微軟正黑體" panose="020B0604030504040204" pitchFamily="34" charset="-120"/>
                          <a:sym typeface="Arial" panose="020B0604020202020204" pitchFamily="34" charset="0"/>
                        </a:rPr>
                        <a:t>X</a:t>
                      </a:r>
                      <a:endParaRPr lang="zh-TW" altLang="zh-TW" sz="1400" b="0" dirty="0">
                        <a:solidFill>
                          <a:srgbClr val="00FFFF"/>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CC66FF">
                        <a:alpha val="20000"/>
                      </a:srgbClr>
                    </a:solidFill>
                  </a:tcPr>
                </a:tc>
                <a:extLst>
                  <a:ext uri="{0D108BD9-81ED-4DB2-BD59-A6C34878D82A}">
                    <a16:rowId xmlns:a16="http://schemas.microsoft.com/office/drawing/2014/main" val="3470775278"/>
                  </a:ext>
                </a:extLst>
              </a:tr>
              <a:tr h="322724">
                <a:tc>
                  <a:txBody>
                    <a:bodyPr/>
                    <a:lstStyle/>
                    <a:p>
                      <a:pPr algn="ctr">
                        <a:lnSpc>
                          <a:spcPct val="100000"/>
                        </a:lnSpc>
                        <a:spcBef>
                          <a:spcPts val="0"/>
                        </a:spcBef>
                        <a:spcAft>
                          <a:spcPts val="0"/>
                        </a:spcAft>
                        <a:buNone/>
                      </a:pPr>
                      <a:r>
                        <a:rPr lang="zh-TW" altLang="en-US" sz="1400" b="0">
                          <a:solidFill>
                            <a:schemeClr val="bg1"/>
                          </a:solidFill>
                          <a:latin typeface="Arial" panose="020B0604020202020204" pitchFamily="34" charset="0"/>
                          <a:ea typeface="微軟正黑體" panose="020B0604030504040204" pitchFamily="34" charset="-120"/>
                          <a:sym typeface="Arial" panose="020B0604020202020204" pitchFamily="34" charset="0"/>
                        </a:rPr>
                        <a:t>H/W RAID Protection</a:t>
                      </a:r>
                      <a:endParaRPr 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0" dirty="0">
                          <a:solidFill>
                            <a:srgbClr val="00FFFF"/>
                          </a:solidFill>
                          <a:latin typeface="Arial" panose="020B0604020202020204" pitchFamily="34" charset="0"/>
                          <a:ea typeface="微軟正黑體" panose="020B0604030504040204" pitchFamily="34" charset="-120"/>
                          <a:sym typeface="Arial" panose="020B0604020202020204" pitchFamily="34" charset="0"/>
                        </a:rPr>
                        <a:t>X</a:t>
                      </a: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tcPr>
                </a:tc>
                <a:tc hMerge="1">
                  <a:txBody>
                    <a:bodyPr/>
                    <a:lstStyle/>
                    <a:p>
                      <a:pPr algn="ctr">
                        <a:lnSpc>
                          <a:spcPct val="100000"/>
                        </a:lnSpc>
                        <a:spcBef>
                          <a:spcPts val="0"/>
                        </a:spcBef>
                        <a:spcAft>
                          <a:spcPts val="0"/>
                        </a:spcAft>
                        <a:buNone/>
                      </a:pPr>
                      <a:endParaRPr lang="zh-TW" altLang="en-US" sz="1400" b="0">
                        <a:solidFill>
                          <a:srgbClr val="FFC000"/>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tcPr>
                </a:tc>
                <a:tc>
                  <a:txBody>
                    <a:bodyPr/>
                    <a:lstStyle/>
                    <a:p>
                      <a:pPr lvl="0" algn="ctr">
                        <a:lnSpc>
                          <a:spcPct val="100000"/>
                        </a:lnSpc>
                        <a:spcBef>
                          <a:spcPts val="0"/>
                        </a:spcBef>
                        <a:spcAft>
                          <a:spcPts val="0"/>
                        </a:spcAft>
                        <a:buNone/>
                      </a:pPr>
                      <a:r>
                        <a:rPr lang="en-US" altLang="zh-TW" sz="1400" b="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Yes (RAID 0/1/5/10)</a:t>
                      </a:r>
                      <a:endParaRPr lang="en-US" altLang="zh-TW" sz="1400" b="0">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tcPr>
                </a:tc>
                <a:extLst>
                  <a:ext uri="{0D108BD9-81ED-4DB2-BD59-A6C34878D82A}">
                    <a16:rowId xmlns:a16="http://schemas.microsoft.com/office/drawing/2014/main" val="248474673"/>
                  </a:ext>
                </a:extLst>
              </a:tr>
              <a:tr h="528093">
                <a:tc>
                  <a:txBody>
                    <a:bodyPr/>
                    <a:lstStyle/>
                    <a:p>
                      <a:pPr lvl="0" algn="ctr">
                        <a:lnSpc>
                          <a:spcPct val="100000"/>
                        </a:lnSpc>
                        <a:spcBef>
                          <a:spcPts val="0"/>
                        </a:spcBef>
                        <a:spcAft>
                          <a:spcPts val="0"/>
                        </a:spcAft>
                        <a:buNone/>
                      </a:pPr>
                      <a:r>
                        <a:rPr lang="zh-TW" altLang="en-US" sz="1400" b="0">
                          <a:solidFill>
                            <a:schemeClr val="bg1"/>
                          </a:solidFill>
                          <a:latin typeface="Arial" panose="020B0604020202020204" pitchFamily="34" charset="0"/>
                          <a:ea typeface="微軟正黑體" panose="020B0604030504040204" pitchFamily="34" charset="-120"/>
                          <a:sym typeface="Arial" panose="020B0604020202020204" pitchFamily="34" charset="0"/>
                        </a:rPr>
                        <a:t>RAID level migration</a:t>
                      </a:r>
                      <a:r>
                        <a:rPr lang="en-US"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rPr>
                        <a:t> &amp; capacity expansion</a:t>
                      </a:r>
                      <a:endParaRPr 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CC66FF">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rPr>
                        <a:t>Yes</a:t>
                      </a:r>
                      <a:endParaRPr lang="zh-TW" altLang="en-US" sz="1400" b="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CC66FF">
                        <a:alpha val="20000"/>
                      </a:srgbClr>
                    </a:solidFill>
                  </a:tcPr>
                </a:tc>
                <a:tc>
                  <a:txBody>
                    <a:bodyPr/>
                    <a:lstStyle/>
                    <a:p>
                      <a:pPr lvl="0" algn="ctr">
                        <a:lnSpc>
                          <a:spcPct val="100000"/>
                        </a:lnSpc>
                        <a:spcBef>
                          <a:spcPts val="0"/>
                        </a:spcBef>
                        <a:spcAft>
                          <a:spcPts val="0"/>
                        </a:spcAft>
                        <a:buNone/>
                      </a:pPr>
                      <a:r>
                        <a:rPr lang="en-US"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rPr>
                        <a:t>Yes</a:t>
                      </a:r>
                      <a:endParaRPr lang="zh-TW" altLang="en-US" sz="1400" b="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CC66FF">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400" b="0" u="none" strike="noStrike" kern="0" cap="none" spc="0" normalizeH="0" baseline="0" noProof="0" dirty="0">
                          <a:ln>
                            <a:noFill/>
                          </a:ln>
                          <a:solidFill>
                            <a:srgbClr val="00FFFF"/>
                          </a:solidFill>
                          <a:effectLst/>
                          <a:uLnTx/>
                          <a:uFillTx/>
                          <a:latin typeface="Arial" panose="020B0604020202020204" pitchFamily="34" charset="0"/>
                          <a:ea typeface="微軟正黑體" panose="020B0604030504040204" pitchFamily="34" charset="-120"/>
                          <a:sym typeface="Arial" panose="020B0604020202020204" pitchFamily="34" charset="0"/>
                        </a:rPr>
                        <a:t>X</a:t>
                      </a:r>
                      <a:endParaRPr kumimoji="0" lang="zh-TW" altLang="en-US" sz="1400" b="0" i="0" u="none" strike="noStrike" kern="0" cap="none" spc="0" normalizeH="0" baseline="0" noProof="0" dirty="0">
                        <a:ln>
                          <a:noFill/>
                        </a:ln>
                        <a:solidFill>
                          <a:srgbClr val="00FFFF"/>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CC66FF">
                        <a:alpha val="20000"/>
                      </a:srgbClr>
                    </a:solidFill>
                  </a:tcPr>
                </a:tc>
                <a:extLst>
                  <a:ext uri="{0D108BD9-81ED-4DB2-BD59-A6C34878D82A}">
                    <a16:rowId xmlns:a16="http://schemas.microsoft.com/office/drawing/2014/main" val="651518660"/>
                  </a:ext>
                </a:extLst>
              </a:tr>
              <a:tr h="416378">
                <a:tc>
                  <a:txBody>
                    <a:bodyPr/>
                    <a:lstStyle/>
                    <a:p>
                      <a:pPr lvl="0" algn="ctr">
                        <a:lnSpc>
                          <a:spcPct val="100000"/>
                        </a:lnSpc>
                        <a:spcBef>
                          <a:spcPts val="0"/>
                        </a:spcBef>
                        <a:spcAft>
                          <a:spcPts val="0"/>
                        </a:spcAft>
                        <a:buNone/>
                      </a:pPr>
                      <a:r>
                        <a:rPr lang="en-US"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rPr>
                        <a:t>Max units supported by QGD-1602P</a:t>
                      </a:r>
                      <a:endParaRPr 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rPr>
                        <a:t>2</a:t>
                      </a:r>
                      <a:endParaRPr lang="zh-TW" altLang="en-US" sz="1400" b="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tcPr>
                </a:tc>
                <a:tc>
                  <a:txBody>
                    <a:bodyPr/>
                    <a:lstStyle/>
                    <a:p>
                      <a:pPr lvl="0" algn="ctr">
                        <a:lnSpc>
                          <a:spcPct val="100000"/>
                        </a:lnSpc>
                        <a:spcBef>
                          <a:spcPts val="0"/>
                        </a:spcBef>
                        <a:spcAft>
                          <a:spcPts val="0"/>
                        </a:spcAft>
                        <a:buNone/>
                      </a:pPr>
                      <a:r>
                        <a:rPr lang="en-US" altLang="zh-TW" sz="1400" b="0">
                          <a:solidFill>
                            <a:schemeClr val="bg1"/>
                          </a:solidFill>
                          <a:latin typeface="Arial" panose="020B0604020202020204" pitchFamily="34" charset="0"/>
                          <a:ea typeface="微軟正黑體" panose="020B0604030504040204" pitchFamily="34" charset="-120"/>
                          <a:sym typeface="Arial" panose="020B0604020202020204" pitchFamily="34" charset="0"/>
                        </a:rPr>
                        <a:t>1*</a:t>
                      </a:r>
                      <a:endParaRPr lang="zh-TW" altLang="en-US" sz="1400" b="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400" b="0" i="0" u="none" strike="noStrike" kern="0" cap="none" spc="0" normalizeH="0" baseline="0" noProof="0" dirty="0">
                          <a:ln>
                            <a:noFill/>
                          </a:ln>
                          <a:solidFill>
                            <a:srgbClr val="E6E6E6"/>
                          </a:solidFill>
                          <a:effectLst/>
                          <a:uLnTx/>
                          <a:uFillTx/>
                          <a:latin typeface="Arial" panose="020B0604020202020204" pitchFamily="34" charset="0"/>
                          <a:ea typeface="微軟正黑體" panose="020B0604030504040204" pitchFamily="34" charset="-120"/>
                          <a:cs typeface="+mn-cs"/>
                          <a:sym typeface="Arial" panose="020B0604020202020204" pitchFamily="34" charset="0"/>
                        </a:rPr>
                        <a:t>2*</a:t>
                      </a:r>
                      <a:endParaRPr kumimoji="0" lang="zh-TW" altLang="en-US" sz="1400" b="0" i="0" u="none" strike="noStrike" kern="0" cap="none" spc="0" normalizeH="0" baseline="0" noProof="0" dirty="0">
                        <a:ln>
                          <a:noFill/>
                        </a:ln>
                        <a:solidFill>
                          <a:srgbClr val="E6E6E6"/>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a:txBody>
                  <a:tcPr marL="121920" marR="121920" marT="60960" marB="60960" anchor="ctr">
                    <a:lnL w="6350" cap="flat" cmpd="sng" algn="ctr">
                      <a:solidFill>
                        <a:schemeClr val="bg1"/>
                      </a:solidFill>
                      <a:prstDash val="solid"/>
                      <a:round/>
                      <a:headEnd type="none" w="med" len="med"/>
                      <a:tailEnd type="none" w="med" len="med"/>
                    </a:lnL>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tcPr>
                </a:tc>
                <a:extLst>
                  <a:ext uri="{0D108BD9-81ED-4DB2-BD59-A6C34878D82A}">
                    <a16:rowId xmlns:a16="http://schemas.microsoft.com/office/drawing/2014/main" val="3070923316"/>
                  </a:ext>
                </a:extLst>
              </a:tr>
            </a:tbl>
          </a:graphicData>
        </a:graphic>
      </p:graphicFrame>
      <p:sp>
        <p:nvSpPr>
          <p:cNvPr id="3" name="矩形 2">
            <a:extLst>
              <a:ext uri="{FF2B5EF4-FFF2-40B4-BE49-F238E27FC236}">
                <a16:creationId xmlns:a16="http://schemas.microsoft.com/office/drawing/2014/main" id="{CD1C087E-BEBE-CD4F-81B6-EBA9A373215E}"/>
              </a:ext>
            </a:extLst>
          </p:cNvPr>
          <p:cNvSpPr/>
          <p:nvPr/>
        </p:nvSpPr>
        <p:spPr>
          <a:xfrm>
            <a:off x="515746" y="6508588"/>
            <a:ext cx="6133860" cy="276999"/>
          </a:xfrm>
          <a:prstGeom prst="rect">
            <a:avLst/>
          </a:prstGeom>
        </p:spPr>
        <p:txBody>
          <a:bodyPr wrap="none">
            <a:spAutoFit/>
          </a:bodyPr>
          <a:lstStyle/>
          <a:p>
            <a:pPr lvl="0" defTabSz="457200">
              <a:lnSpc>
                <a:spcPct val="100000"/>
              </a:lnSpc>
              <a:spcBef>
                <a:spcPts val="0"/>
              </a:spcBef>
              <a:spcAft>
                <a:spcPts val="0"/>
              </a:spcAft>
              <a:buNone/>
              <a:defRPr/>
            </a:pPr>
            <a:r>
              <a:rPr lang="en-US" altLang="zh-TW" sz="1200">
                <a:solidFill>
                  <a:schemeClr val="bg1"/>
                </a:solidFill>
                <a:latin typeface="Arial" panose="020B0604020202020204" pitchFamily="34" charset="0"/>
                <a:cs typeface="Arial" panose="020B0604020202020204" pitchFamily="34" charset="0"/>
                <a:sym typeface="Arial" panose="020B0604020202020204" pitchFamily="34" charset="0"/>
              </a:rPr>
              <a:t>* The combined number of connected TR and TL USB expansion units cannot exceed 2.</a:t>
            </a:r>
            <a:endParaRPr lang="zh-TW" altLang="en-US" sz="1200">
              <a:solidFill>
                <a:schemeClr val="bg1"/>
              </a:solidFill>
              <a:latin typeface="Arial" panose="020B0604020202020204" pitchFamily="34" charset="0"/>
              <a:cs typeface="Arial" panose="020B0604020202020204" pitchFamily="34" charset="0"/>
              <a:sym typeface="Arial" panose="020B0604020202020204" pitchFamily="34" charset="0"/>
            </a:endParaRPr>
          </a:p>
        </p:txBody>
      </p:sp>
      <p:pic>
        <p:nvPicPr>
          <p:cNvPr id="6" name="圖片 5" descr="一張含有 牆, 汽車 的圖片&#10;&#10;自動產生的描述">
            <a:extLst>
              <a:ext uri="{FF2B5EF4-FFF2-40B4-BE49-F238E27FC236}">
                <a16:creationId xmlns:a16="http://schemas.microsoft.com/office/drawing/2014/main" id="{E9339756-B257-4E09-91F8-724FA1C66A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592" y="1089133"/>
            <a:ext cx="2096815" cy="69824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761384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557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矩形: 圓角 63">
            <a:extLst>
              <a:ext uri="{FF2B5EF4-FFF2-40B4-BE49-F238E27FC236}">
                <a16:creationId xmlns:a16="http://schemas.microsoft.com/office/drawing/2014/main" id="{DCB4F254-4D59-42E7-AC3E-20AA4D4B6820}"/>
              </a:ext>
            </a:extLst>
          </p:cNvPr>
          <p:cNvSpPr/>
          <p:nvPr/>
        </p:nvSpPr>
        <p:spPr>
          <a:xfrm>
            <a:off x="1" y="1313038"/>
            <a:ext cx="4186901" cy="5560554"/>
          </a:xfrm>
          <a:prstGeom prst="roundRect">
            <a:avLst>
              <a:gd name="adj" fmla="val 0"/>
            </a:avLst>
          </a:prstGeom>
          <a:gradFill>
            <a:gsLst>
              <a:gs pos="100000">
                <a:schemeClr val="bg1">
                  <a:lumMod val="50000"/>
                </a:schemeClr>
              </a:gs>
              <a:gs pos="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ym typeface="Arial"/>
            </a:endParaRPr>
          </a:p>
        </p:txBody>
      </p:sp>
      <p:pic>
        <p:nvPicPr>
          <p:cNvPr id="48" name="圖片 47">
            <a:extLst>
              <a:ext uri="{FF2B5EF4-FFF2-40B4-BE49-F238E27FC236}">
                <a16:creationId xmlns:a16="http://schemas.microsoft.com/office/drawing/2014/main" id="{5A72D73F-E19A-42D2-94B1-57CF6FE8D5D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961103" y="2767557"/>
            <a:ext cx="3216587" cy="3361153"/>
          </a:xfrm>
          <a:prstGeom prst="rect">
            <a:avLst/>
          </a:prstGeom>
        </p:spPr>
      </p:pic>
      <p:sp>
        <p:nvSpPr>
          <p:cNvPr id="65" name="矩形: 圓角 64">
            <a:extLst>
              <a:ext uri="{FF2B5EF4-FFF2-40B4-BE49-F238E27FC236}">
                <a16:creationId xmlns:a16="http://schemas.microsoft.com/office/drawing/2014/main" id="{ABE1C256-D201-46D9-BB65-AC0144E7F9A1}"/>
              </a:ext>
            </a:extLst>
          </p:cNvPr>
          <p:cNvSpPr/>
          <p:nvPr/>
        </p:nvSpPr>
        <p:spPr>
          <a:xfrm>
            <a:off x="4186902" y="1313038"/>
            <a:ext cx="4837909" cy="5560554"/>
          </a:xfrm>
          <a:prstGeom prst="roundRect">
            <a:avLst>
              <a:gd name="adj" fmla="val 0"/>
            </a:avLst>
          </a:prstGeom>
          <a:gradFill>
            <a:gsLst>
              <a:gs pos="100000">
                <a:srgbClr val="002060"/>
              </a:gs>
              <a:gs pos="0">
                <a:srgbClr val="00B0F0">
                  <a:alpha val="0"/>
                </a:srgbClr>
              </a:gs>
            </a:gsLst>
            <a:lin ang="54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ym typeface="Arial"/>
            </a:endParaRPr>
          </a:p>
        </p:txBody>
      </p:sp>
      <p:pic>
        <p:nvPicPr>
          <p:cNvPr id="69" name="圖片 68" descr="一張含有 電腦 的圖片&#10;&#10;自動產生的描述">
            <a:extLst>
              <a:ext uri="{FF2B5EF4-FFF2-40B4-BE49-F238E27FC236}">
                <a16:creationId xmlns:a16="http://schemas.microsoft.com/office/drawing/2014/main" id="{3EB40B1C-9C7D-4D1A-BDA3-8A6D456721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1417" y="1199224"/>
            <a:ext cx="3981634" cy="2488963"/>
          </a:xfrm>
          <a:prstGeom prst="rect">
            <a:avLst/>
          </a:prstGeom>
          <a:effectLst>
            <a:outerShdw blurRad="50800" dist="38100" dir="5400000" algn="t" rotWithShape="0">
              <a:prstClr val="black">
                <a:alpha val="40000"/>
              </a:prstClr>
            </a:outerShdw>
          </a:effectLst>
        </p:spPr>
      </p:pic>
      <p:sp>
        <p:nvSpPr>
          <p:cNvPr id="2" name="標題 1">
            <a:extLst>
              <a:ext uri="{FF2B5EF4-FFF2-40B4-BE49-F238E27FC236}">
                <a16:creationId xmlns:a16="http://schemas.microsoft.com/office/drawing/2014/main" id="{39A6D538-77BF-4332-98DC-4C7BA2D1871D}"/>
              </a:ext>
            </a:extLst>
          </p:cNvPr>
          <p:cNvSpPr>
            <a:spLocks noGrp="1"/>
          </p:cNvSpPr>
          <p:nvPr>
            <p:ph type="title"/>
          </p:nvPr>
        </p:nvSpPr>
        <p:spPr>
          <a:xfrm>
            <a:off x="6661" y="1"/>
            <a:ext cx="12178675" cy="1297445"/>
          </a:xfrm>
        </p:spPr>
        <p:txBody>
          <a:bodyPr/>
          <a:lstStyle/>
          <a:p>
            <a:r>
              <a:rPr lang="en-US" altLang="zh-TW" sz="4000" b="1"/>
              <a:t>QGD-1600P vs QGD-1602P</a:t>
            </a:r>
            <a:endParaRPr lang="zh-TW" altLang="en-US" sz="4000" b="1"/>
          </a:p>
        </p:txBody>
      </p:sp>
      <p:sp>
        <p:nvSpPr>
          <p:cNvPr id="63" name="矩形 62">
            <a:extLst>
              <a:ext uri="{FF2B5EF4-FFF2-40B4-BE49-F238E27FC236}">
                <a16:creationId xmlns:a16="http://schemas.microsoft.com/office/drawing/2014/main" id="{2D6D4E71-5158-453C-A4E8-65AFDA2AADF7}"/>
              </a:ext>
            </a:extLst>
          </p:cNvPr>
          <p:cNvSpPr/>
          <p:nvPr/>
        </p:nvSpPr>
        <p:spPr>
          <a:xfrm>
            <a:off x="9035386" y="1611944"/>
            <a:ext cx="3142304" cy="978729"/>
          </a:xfrm>
          <a:prstGeom prst="rect">
            <a:avLst/>
          </a:prstGeom>
          <a:noFill/>
        </p:spPr>
        <p:txBody>
          <a:bodyPr wrap="square" anchor="t">
            <a:spAutoFit/>
          </a:bodyPr>
          <a:lstStyle/>
          <a:p>
            <a:pPr algn="ctr">
              <a:lnSpc>
                <a:spcPct val="90000"/>
              </a:lnSpc>
              <a:spcBef>
                <a:spcPct val="0"/>
              </a:spcBef>
              <a:defRPr/>
            </a:pPr>
            <a:r>
              <a:rPr lang="en-US" altLang="zh-TW" sz="3200">
                <a:gradFill>
                  <a:gsLst>
                    <a:gs pos="0">
                      <a:schemeClr val="bg1">
                        <a:alpha val="50000"/>
                      </a:schemeClr>
                    </a:gs>
                    <a:gs pos="100000">
                      <a:srgbClr val="FFFF00"/>
                    </a:gs>
                  </a:gsLst>
                  <a:lin ang="5400000" scaled="1"/>
                </a:gradFill>
                <a:latin typeface="Arial" panose="020B0604020202020204" pitchFamily="34" charset="0"/>
                <a:ea typeface="微軟正黑體" panose="020B0604030504040204" pitchFamily="34" charset="-120"/>
                <a:cs typeface="Arial" panose="020B0604020202020204" pitchFamily="34" charset="0"/>
              </a:rPr>
              <a:t>Performance upgrade!</a:t>
            </a:r>
            <a:endParaRPr lang="zh-TW" altLang="zh-TW" sz="3200">
              <a:gradFill>
                <a:gsLst>
                  <a:gs pos="0">
                    <a:schemeClr val="bg1">
                      <a:alpha val="50000"/>
                    </a:schemeClr>
                  </a:gs>
                  <a:gs pos="100000">
                    <a:srgbClr val="FFFF00"/>
                  </a:gs>
                </a:gsLst>
                <a:lin ang="5400000" scaled="1"/>
              </a:gradFill>
              <a:latin typeface="Arial" panose="020B0604020202020204" pitchFamily="34" charset="0"/>
              <a:ea typeface="微軟正黑體" panose="020B0604030504040204" pitchFamily="34" charset="-120"/>
              <a:cs typeface="Arial" panose="020B0604020202020204" pitchFamily="34" charset="0"/>
            </a:endParaRPr>
          </a:p>
        </p:txBody>
      </p:sp>
      <p:sp>
        <p:nvSpPr>
          <p:cNvPr id="66" name="Shape 862">
            <a:extLst>
              <a:ext uri="{FF2B5EF4-FFF2-40B4-BE49-F238E27FC236}">
                <a16:creationId xmlns:a16="http://schemas.microsoft.com/office/drawing/2014/main" id="{CC91C9D9-2DD1-4ACD-988E-45013621FBB7}"/>
              </a:ext>
            </a:extLst>
          </p:cNvPr>
          <p:cNvSpPr/>
          <p:nvPr/>
        </p:nvSpPr>
        <p:spPr>
          <a:xfrm>
            <a:off x="4449069" y="2966550"/>
            <a:ext cx="408033" cy="373744"/>
          </a:xfrm>
          <a:custGeom>
            <a:avLst/>
            <a:gdLst/>
            <a:ahLst/>
            <a:cxnLst/>
            <a:rect l="0" t="0" r="0" b="0"/>
            <a:pathLst>
              <a:path w="120000" h="120000" extrusionOk="0">
                <a:moveTo>
                  <a:pt x="12727" y="103097"/>
                </a:moveTo>
                <a:cubicBezTo>
                  <a:pt x="10497" y="103097"/>
                  <a:pt x="8690" y="105070"/>
                  <a:pt x="8690" y="107504"/>
                </a:cubicBezTo>
                <a:cubicBezTo>
                  <a:pt x="8690" y="109938"/>
                  <a:pt x="10497" y="111911"/>
                  <a:pt x="12727" y="111911"/>
                </a:cubicBezTo>
                <a:cubicBezTo>
                  <a:pt x="14956" y="111911"/>
                  <a:pt x="16763" y="109938"/>
                  <a:pt x="16763" y="107504"/>
                </a:cubicBezTo>
                <a:cubicBezTo>
                  <a:pt x="16763" y="105070"/>
                  <a:pt x="14956" y="103097"/>
                  <a:pt x="12727" y="103097"/>
                </a:cubicBezTo>
                <a:close/>
                <a:moveTo>
                  <a:pt x="68082" y="6"/>
                </a:moveTo>
                <a:cubicBezTo>
                  <a:pt x="71769" y="-202"/>
                  <a:pt x="76676" y="4868"/>
                  <a:pt x="78579" y="11373"/>
                </a:cubicBezTo>
                <a:cubicBezTo>
                  <a:pt x="81944" y="26505"/>
                  <a:pt x="58870" y="49508"/>
                  <a:pt x="74973" y="50471"/>
                </a:cubicBezTo>
                <a:cubicBezTo>
                  <a:pt x="86350" y="49246"/>
                  <a:pt x="92439" y="48022"/>
                  <a:pt x="104777" y="47584"/>
                </a:cubicBezTo>
                <a:cubicBezTo>
                  <a:pt x="115993" y="47759"/>
                  <a:pt x="117836" y="55544"/>
                  <a:pt x="112228" y="63853"/>
                </a:cubicBezTo>
                <a:cubicBezTo>
                  <a:pt x="119278" y="64290"/>
                  <a:pt x="125126" y="76273"/>
                  <a:pt x="112949" y="81171"/>
                </a:cubicBezTo>
                <a:cubicBezTo>
                  <a:pt x="124565" y="89043"/>
                  <a:pt x="117916" y="99015"/>
                  <a:pt x="111266" y="100851"/>
                </a:cubicBezTo>
                <a:cubicBezTo>
                  <a:pt x="116874" y="106362"/>
                  <a:pt x="116233" y="110560"/>
                  <a:pt x="110545" y="113971"/>
                </a:cubicBezTo>
                <a:cubicBezTo>
                  <a:pt x="97927" y="119657"/>
                  <a:pt x="65319" y="123593"/>
                  <a:pt x="46853" y="115021"/>
                </a:cubicBezTo>
                <a:cubicBezTo>
                  <a:pt x="38082" y="111742"/>
                  <a:pt x="32480" y="108305"/>
                  <a:pt x="26183" y="108065"/>
                </a:cubicBezTo>
                <a:lnTo>
                  <a:pt x="26183" y="114096"/>
                </a:lnTo>
                <a:cubicBezTo>
                  <a:pt x="26183" y="116727"/>
                  <a:pt x="24229" y="118860"/>
                  <a:pt x="21819" y="118860"/>
                </a:cubicBezTo>
                <a:lnTo>
                  <a:pt x="0" y="118860"/>
                </a:lnTo>
                <a:lnTo>
                  <a:pt x="0" y="57159"/>
                </a:lnTo>
                <a:lnTo>
                  <a:pt x="21819" y="57159"/>
                </a:lnTo>
                <a:cubicBezTo>
                  <a:pt x="24229" y="57159"/>
                  <a:pt x="26183" y="59292"/>
                  <a:pt x="26183" y="61923"/>
                </a:cubicBezTo>
                <a:lnTo>
                  <a:pt x="26183" y="64129"/>
                </a:lnTo>
                <a:cubicBezTo>
                  <a:pt x="26967" y="63995"/>
                  <a:pt x="27901" y="63638"/>
                  <a:pt x="29307" y="62803"/>
                </a:cubicBezTo>
                <a:cubicBezTo>
                  <a:pt x="31070" y="57993"/>
                  <a:pt x="33273" y="54013"/>
                  <a:pt x="38681" y="48634"/>
                </a:cubicBezTo>
                <a:cubicBezTo>
                  <a:pt x="47013" y="34727"/>
                  <a:pt x="60873" y="27642"/>
                  <a:pt x="63677" y="6912"/>
                </a:cubicBezTo>
                <a:cubicBezTo>
                  <a:pt x="64098" y="2156"/>
                  <a:pt x="65870" y="131"/>
                  <a:pt x="68082" y="6"/>
                </a:cubicBezTo>
                <a:close/>
              </a:path>
            </a:pathLst>
          </a:custGeom>
          <a:gradFill>
            <a:gsLst>
              <a:gs pos="99394">
                <a:srgbClr val="FFFF00"/>
              </a:gs>
              <a:gs pos="0">
                <a:schemeClr val="bg1"/>
              </a:gs>
            </a:gsLst>
            <a:lin ang="5400000" scaled="0"/>
          </a:gra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pic>
        <p:nvPicPr>
          <p:cNvPr id="5" name="圖片 4" descr="一張含有 電腦 的圖片&#10;&#10;自動產生的描述">
            <a:extLst>
              <a:ext uri="{FF2B5EF4-FFF2-40B4-BE49-F238E27FC236}">
                <a16:creationId xmlns:a16="http://schemas.microsoft.com/office/drawing/2014/main" id="{F6820DD2-1865-4BDD-9C76-175036BDE0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2882" y="1199224"/>
            <a:ext cx="3974553" cy="2484537"/>
          </a:xfrm>
          <a:prstGeom prst="rect">
            <a:avLst/>
          </a:prstGeom>
          <a:effectLst>
            <a:outerShdw blurRad="50800" dist="38100" dir="5400000" algn="t" rotWithShape="0">
              <a:prstClr val="black">
                <a:alpha val="40000"/>
              </a:prstClr>
            </a:outerShdw>
          </a:effectLst>
        </p:spPr>
      </p:pic>
      <p:cxnSp>
        <p:nvCxnSpPr>
          <p:cNvPr id="70" name="直線接點 69">
            <a:extLst>
              <a:ext uri="{FF2B5EF4-FFF2-40B4-BE49-F238E27FC236}">
                <a16:creationId xmlns:a16="http://schemas.microsoft.com/office/drawing/2014/main" id="{EAC0B7BF-0164-4FFF-A7D9-D0C9AB6DF4CF}"/>
              </a:ext>
            </a:extLst>
          </p:cNvPr>
          <p:cNvCxnSpPr>
            <a:cxnSpLocks/>
          </p:cNvCxnSpPr>
          <p:nvPr/>
        </p:nvCxnSpPr>
        <p:spPr>
          <a:xfrm flipH="1">
            <a:off x="358264" y="3524608"/>
            <a:ext cx="3470375"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71" name="矩形 70">
            <a:extLst>
              <a:ext uri="{FF2B5EF4-FFF2-40B4-BE49-F238E27FC236}">
                <a16:creationId xmlns:a16="http://schemas.microsoft.com/office/drawing/2014/main" id="{80F2738B-294F-470A-9243-6AB6EE2A07EC}"/>
              </a:ext>
            </a:extLst>
          </p:cNvPr>
          <p:cNvSpPr/>
          <p:nvPr/>
        </p:nvSpPr>
        <p:spPr>
          <a:xfrm>
            <a:off x="325591" y="2882312"/>
            <a:ext cx="3796253" cy="584775"/>
          </a:xfrm>
          <a:prstGeom prst="rect">
            <a:avLst/>
          </a:prstGeom>
        </p:spPr>
        <p:txBody>
          <a:bodyPr wrap="square" anchor="t">
            <a:spAutoFit/>
          </a:bodyPr>
          <a:lstStyle/>
          <a:p>
            <a:pPr defTabSz="457200">
              <a:defRPr/>
            </a:pPr>
            <a:r>
              <a:rPr lang="it-IT" altLang="zh-TW" sz="1600" kern="0">
                <a:solidFill>
                  <a:schemeClr val="bg1"/>
                </a:solidFill>
                <a:latin typeface="Arial"/>
                <a:ea typeface="微軟正黑體"/>
                <a:cs typeface="Arial"/>
                <a:sym typeface="Arial"/>
              </a:rPr>
              <a:t>Intel® Celeron® J4115 </a:t>
            </a:r>
          </a:p>
          <a:p>
            <a:pPr defTabSz="457200">
              <a:defRPr/>
            </a:pPr>
            <a:r>
              <a:rPr lang="it-IT" altLang="zh-TW" sz="1600" kern="0">
                <a:solidFill>
                  <a:schemeClr val="bg1"/>
                </a:solidFill>
                <a:latin typeface="Arial"/>
                <a:ea typeface="微軟正黑體"/>
                <a:cs typeface="Arial"/>
                <a:sym typeface="Arial"/>
              </a:rPr>
              <a:t>4-core 1.8 GHz processor</a:t>
            </a:r>
            <a:endParaRPr lang="zh-TW" altLang="en-US" sz="1600" kern="0">
              <a:solidFill>
                <a:schemeClr val="bg1"/>
              </a:solidFill>
              <a:latin typeface="Arial"/>
              <a:ea typeface="微軟正黑體"/>
              <a:cs typeface="Arial"/>
            </a:endParaRPr>
          </a:p>
        </p:txBody>
      </p:sp>
      <p:sp>
        <p:nvSpPr>
          <p:cNvPr id="72" name="矩形 71">
            <a:extLst>
              <a:ext uri="{FF2B5EF4-FFF2-40B4-BE49-F238E27FC236}">
                <a16:creationId xmlns:a16="http://schemas.microsoft.com/office/drawing/2014/main" id="{4003182D-C8ED-4477-B1D2-C3C4C4829EB7}"/>
              </a:ext>
            </a:extLst>
          </p:cNvPr>
          <p:cNvSpPr/>
          <p:nvPr/>
        </p:nvSpPr>
        <p:spPr>
          <a:xfrm>
            <a:off x="325591" y="3604273"/>
            <a:ext cx="3796253" cy="584775"/>
          </a:xfrm>
          <a:prstGeom prst="rect">
            <a:avLst/>
          </a:prstGeom>
        </p:spPr>
        <p:txBody>
          <a:bodyPr wrap="square" anchor="t">
            <a:spAutoFit/>
          </a:bodyPr>
          <a:lstStyle/>
          <a:p>
            <a:pPr defTabSz="457200">
              <a:defRPr/>
            </a:pPr>
            <a:r>
              <a:rPr lang="it-IT" altLang="zh-TW" sz="1600" kern="0">
                <a:solidFill>
                  <a:schemeClr val="bg1"/>
                </a:solidFill>
                <a:latin typeface="Arial"/>
                <a:ea typeface="微軟正黑體"/>
                <a:cs typeface="Arial"/>
                <a:sym typeface="Arial"/>
              </a:rPr>
              <a:t>14 x 1GbE RJ45 Ethernet ports</a:t>
            </a:r>
          </a:p>
          <a:p>
            <a:pPr defTabSz="457200">
              <a:defRPr/>
            </a:pPr>
            <a:r>
              <a:rPr lang="it-IT" altLang="zh-TW" sz="1600" kern="0">
                <a:solidFill>
                  <a:schemeClr val="bg1"/>
                </a:solidFill>
                <a:latin typeface="Arial"/>
                <a:ea typeface="微軟正黑體"/>
                <a:cs typeface="Arial"/>
                <a:sym typeface="Arial"/>
              </a:rPr>
              <a:t>2 x 1GbE RJ45/SFP Combo ports </a:t>
            </a:r>
            <a:endParaRPr lang="zh-TW" altLang="en-US" sz="1600" kern="0">
              <a:solidFill>
                <a:schemeClr val="bg1"/>
              </a:solidFill>
              <a:latin typeface="Arial"/>
              <a:ea typeface="微軟正黑體"/>
              <a:cs typeface="Arial"/>
            </a:endParaRPr>
          </a:p>
        </p:txBody>
      </p:sp>
      <p:cxnSp>
        <p:nvCxnSpPr>
          <p:cNvPr id="73" name="直線接點 72">
            <a:extLst>
              <a:ext uri="{FF2B5EF4-FFF2-40B4-BE49-F238E27FC236}">
                <a16:creationId xmlns:a16="http://schemas.microsoft.com/office/drawing/2014/main" id="{49EE9723-7C9C-4F2F-AF6A-332FDA120DF1}"/>
              </a:ext>
            </a:extLst>
          </p:cNvPr>
          <p:cNvCxnSpPr>
            <a:cxnSpLocks/>
          </p:cNvCxnSpPr>
          <p:nvPr/>
        </p:nvCxnSpPr>
        <p:spPr>
          <a:xfrm flipH="1">
            <a:off x="358264" y="4381545"/>
            <a:ext cx="3470375"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74" name="矩形 73">
            <a:extLst>
              <a:ext uri="{FF2B5EF4-FFF2-40B4-BE49-F238E27FC236}">
                <a16:creationId xmlns:a16="http://schemas.microsoft.com/office/drawing/2014/main" id="{BECE8240-0859-4C91-8038-869758B91AAB}"/>
              </a:ext>
            </a:extLst>
          </p:cNvPr>
          <p:cNvSpPr/>
          <p:nvPr/>
        </p:nvSpPr>
        <p:spPr>
          <a:xfrm>
            <a:off x="325591" y="4475967"/>
            <a:ext cx="3796253" cy="338554"/>
          </a:xfrm>
          <a:prstGeom prst="rect">
            <a:avLst/>
          </a:prstGeom>
        </p:spPr>
        <p:txBody>
          <a:bodyPr wrap="square" anchor="t">
            <a:spAutoFit/>
          </a:bodyPr>
          <a:lstStyle/>
          <a:p>
            <a:pPr defTabSz="457200">
              <a:defRPr/>
            </a:pPr>
            <a:r>
              <a:rPr lang="it-IT" altLang="zh-TW" sz="1600" kern="0">
                <a:solidFill>
                  <a:schemeClr val="bg1"/>
                </a:solidFill>
                <a:latin typeface="Arial"/>
                <a:ea typeface="微軟正黑體"/>
                <a:cs typeface="Arial"/>
                <a:sym typeface="Arial"/>
              </a:rPr>
              <a:t>1 x 1GbE RJ45 host port</a:t>
            </a:r>
          </a:p>
        </p:txBody>
      </p:sp>
      <p:cxnSp>
        <p:nvCxnSpPr>
          <p:cNvPr id="75" name="直線接點 74">
            <a:extLst>
              <a:ext uri="{FF2B5EF4-FFF2-40B4-BE49-F238E27FC236}">
                <a16:creationId xmlns:a16="http://schemas.microsoft.com/office/drawing/2014/main" id="{FE0DC66D-2E14-461C-AE24-11E6AA54F77A}"/>
              </a:ext>
            </a:extLst>
          </p:cNvPr>
          <p:cNvCxnSpPr>
            <a:cxnSpLocks/>
          </p:cNvCxnSpPr>
          <p:nvPr/>
        </p:nvCxnSpPr>
        <p:spPr>
          <a:xfrm flipH="1">
            <a:off x="358264" y="5032973"/>
            <a:ext cx="3470375"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76" name="矩形 75">
            <a:extLst>
              <a:ext uri="{FF2B5EF4-FFF2-40B4-BE49-F238E27FC236}">
                <a16:creationId xmlns:a16="http://schemas.microsoft.com/office/drawing/2014/main" id="{704F896F-5289-4CF1-B7C2-B30B36F47F36}"/>
              </a:ext>
            </a:extLst>
          </p:cNvPr>
          <p:cNvSpPr/>
          <p:nvPr/>
        </p:nvSpPr>
        <p:spPr>
          <a:xfrm>
            <a:off x="325591" y="5049531"/>
            <a:ext cx="3796253" cy="830997"/>
          </a:xfrm>
          <a:prstGeom prst="rect">
            <a:avLst/>
          </a:prstGeom>
        </p:spPr>
        <p:txBody>
          <a:bodyPr wrap="square" anchor="t">
            <a:spAutoFit/>
          </a:bodyPr>
          <a:lstStyle/>
          <a:p>
            <a:pPr defTabSz="457200">
              <a:defRPr/>
            </a:pPr>
            <a:r>
              <a:rPr lang="it-IT" altLang="zh-TW" sz="1600" kern="0">
                <a:solidFill>
                  <a:schemeClr val="bg1"/>
                </a:solidFill>
                <a:latin typeface="Arial"/>
                <a:ea typeface="微軟正黑體"/>
                <a:cs typeface="Arial"/>
                <a:sym typeface="Arial"/>
              </a:rPr>
              <a:t>4 x 802.3bt PoE ports up to 60W</a:t>
            </a:r>
          </a:p>
          <a:p>
            <a:pPr defTabSz="457200">
              <a:defRPr/>
            </a:pPr>
            <a:r>
              <a:rPr lang="it-IT" altLang="zh-TW" sz="1600" kern="0">
                <a:solidFill>
                  <a:schemeClr val="bg1"/>
                </a:solidFill>
                <a:latin typeface="Arial"/>
                <a:ea typeface="微軟正黑體"/>
                <a:cs typeface="Arial"/>
                <a:sym typeface="Arial"/>
              </a:rPr>
              <a:t>12 x 802.3af/at PoE ports</a:t>
            </a:r>
          </a:p>
          <a:p>
            <a:pPr defTabSz="457200">
              <a:defRPr/>
            </a:pPr>
            <a:endParaRPr lang="zh-TW" altLang="en-US" sz="1600" b="1" kern="0">
              <a:solidFill>
                <a:schemeClr val="bg1"/>
              </a:solidFill>
              <a:latin typeface="Arial"/>
              <a:ea typeface="微軟正黑體"/>
              <a:cs typeface="Arial"/>
            </a:endParaRPr>
          </a:p>
        </p:txBody>
      </p:sp>
      <p:sp>
        <p:nvSpPr>
          <p:cNvPr id="77" name="矩形 76">
            <a:extLst>
              <a:ext uri="{FF2B5EF4-FFF2-40B4-BE49-F238E27FC236}">
                <a16:creationId xmlns:a16="http://schemas.microsoft.com/office/drawing/2014/main" id="{FB3CCE07-A899-42EA-8696-3385C3864338}"/>
              </a:ext>
            </a:extLst>
          </p:cNvPr>
          <p:cNvSpPr/>
          <p:nvPr/>
        </p:nvSpPr>
        <p:spPr>
          <a:xfrm>
            <a:off x="358262" y="1399605"/>
            <a:ext cx="3470377" cy="535531"/>
          </a:xfrm>
          <a:prstGeom prst="rect">
            <a:avLst/>
          </a:prstGeom>
          <a:solidFill>
            <a:schemeClr val="tx1"/>
          </a:solidFill>
        </p:spPr>
        <p:txBody>
          <a:bodyPr wrap="square" anchor="ctr">
            <a:spAutoFit/>
          </a:bodyPr>
          <a:lstStyle/>
          <a:p>
            <a:pPr algn="ctr">
              <a:lnSpc>
                <a:spcPct val="90000"/>
              </a:lnSpc>
              <a:spcBef>
                <a:spcPct val="0"/>
              </a:spcBef>
              <a:defRPr/>
            </a:pPr>
            <a:r>
              <a:rPr lang="en-US" altLang="zh-TW" sz="3200">
                <a:solidFill>
                  <a:schemeClr val="bg1"/>
                </a:solidFill>
                <a:latin typeface="Arial" panose="020B0604020202020204" pitchFamily="34" charset="0"/>
                <a:ea typeface="微軟正黑體" panose="020B0604030504040204" pitchFamily="34" charset="-120"/>
                <a:cs typeface="Arial" panose="020B0604020202020204" pitchFamily="34" charset="0"/>
              </a:rPr>
              <a:t>QGD-1600P</a:t>
            </a:r>
            <a:endParaRPr lang="zh-TW" altLang="en-US" sz="3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8" name="矩形 77">
            <a:extLst>
              <a:ext uri="{FF2B5EF4-FFF2-40B4-BE49-F238E27FC236}">
                <a16:creationId xmlns:a16="http://schemas.microsoft.com/office/drawing/2014/main" id="{9E619641-45B5-484B-B71E-BCCDC2734323}"/>
              </a:ext>
            </a:extLst>
          </p:cNvPr>
          <p:cNvSpPr/>
          <p:nvPr/>
        </p:nvSpPr>
        <p:spPr>
          <a:xfrm>
            <a:off x="4874679" y="1399605"/>
            <a:ext cx="3470377" cy="535531"/>
          </a:xfrm>
          <a:prstGeom prst="rect">
            <a:avLst/>
          </a:prstGeom>
          <a:solidFill>
            <a:schemeClr val="tx1"/>
          </a:solidFill>
        </p:spPr>
        <p:txBody>
          <a:bodyPr wrap="square" anchor="ctr">
            <a:spAutoFit/>
          </a:bodyPr>
          <a:lstStyle/>
          <a:p>
            <a:pPr algn="ctr">
              <a:lnSpc>
                <a:spcPct val="90000"/>
              </a:lnSpc>
              <a:spcBef>
                <a:spcPct val="0"/>
              </a:spcBef>
              <a:defRPr/>
            </a:pPr>
            <a:r>
              <a:rPr lang="en-US" altLang="zh-TW" sz="3200">
                <a:solidFill>
                  <a:srgbClr val="00FFFF"/>
                </a:solidFill>
                <a:latin typeface="Arial" panose="020B0604020202020204" pitchFamily="34" charset="0"/>
                <a:ea typeface="微軟正黑體" panose="020B0604030504040204" pitchFamily="34" charset="-120"/>
                <a:cs typeface="Arial" panose="020B0604020202020204" pitchFamily="34" charset="0"/>
              </a:rPr>
              <a:t>QGD-1602P</a:t>
            </a:r>
            <a:endParaRPr lang="zh-TW" altLang="en-US" sz="3200">
              <a:solidFill>
                <a:srgbClr val="00FFFF"/>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79" name="直線接點 78">
            <a:extLst>
              <a:ext uri="{FF2B5EF4-FFF2-40B4-BE49-F238E27FC236}">
                <a16:creationId xmlns:a16="http://schemas.microsoft.com/office/drawing/2014/main" id="{1340156E-C3EB-4DDB-8DC4-493C37D69C5C}"/>
              </a:ext>
            </a:extLst>
          </p:cNvPr>
          <p:cNvCxnSpPr>
            <a:cxnSpLocks/>
          </p:cNvCxnSpPr>
          <p:nvPr/>
        </p:nvCxnSpPr>
        <p:spPr>
          <a:xfrm flipH="1" flipV="1">
            <a:off x="4816023" y="3515519"/>
            <a:ext cx="3651706" cy="908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80" name="矩形 79">
            <a:extLst>
              <a:ext uri="{FF2B5EF4-FFF2-40B4-BE49-F238E27FC236}">
                <a16:creationId xmlns:a16="http://schemas.microsoft.com/office/drawing/2014/main" id="{4B2A07DE-FCA2-4173-9C1B-9C0EC7808625}"/>
              </a:ext>
            </a:extLst>
          </p:cNvPr>
          <p:cNvSpPr/>
          <p:nvPr/>
        </p:nvSpPr>
        <p:spPr>
          <a:xfrm>
            <a:off x="4964680" y="2882312"/>
            <a:ext cx="4070706" cy="584775"/>
          </a:xfrm>
          <a:prstGeom prst="rect">
            <a:avLst/>
          </a:prstGeom>
        </p:spPr>
        <p:txBody>
          <a:bodyPr wrap="square" anchor="t">
            <a:spAutoFit/>
          </a:bodyPr>
          <a:lstStyle/>
          <a:p>
            <a:pPr defTabSz="457200">
              <a:defRPr/>
            </a:pPr>
            <a:r>
              <a:rPr lang="it-IT" altLang="zh-TW" sz="1600" b="1" kern="0">
                <a:solidFill>
                  <a:srgbClr val="00FFFF"/>
                </a:solidFill>
                <a:latin typeface="Arial"/>
                <a:ea typeface="微軟正黑體"/>
                <a:cs typeface="Arial"/>
                <a:sym typeface="Arial"/>
              </a:rPr>
              <a:t>Intel® Atom® C3558/C3758 4-core/</a:t>
            </a:r>
          </a:p>
          <a:p>
            <a:pPr defTabSz="457200">
              <a:defRPr/>
            </a:pPr>
            <a:r>
              <a:rPr lang="it-IT" altLang="zh-TW" sz="1600" b="1" kern="0">
                <a:solidFill>
                  <a:srgbClr val="00FFFF"/>
                </a:solidFill>
                <a:latin typeface="Arial"/>
                <a:ea typeface="微軟正黑體"/>
                <a:cs typeface="Arial"/>
                <a:sym typeface="Arial"/>
              </a:rPr>
              <a:t>8-core 2.2 GHz processor</a:t>
            </a:r>
            <a:endParaRPr lang="zh-TW" altLang="en-US" sz="1600" b="1" kern="0">
              <a:solidFill>
                <a:srgbClr val="00FFFF"/>
              </a:solidFill>
              <a:latin typeface="Arial"/>
              <a:ea typeface="微軟正黑體"/>
              <a:cs typeface="Arial"/>
            </a:endParaRPr>
          </a:p>
        </p:txBody>
      </p:sp>
      <p:sp>
        <p:nvSpPr>
          <p:cNvPr id="81" name="矩形 80">
            <a:extLst>
              <a:ext uri="{FF2B5EF4-FFF2-40B4-BE49-F238E27FC236}">
                <a16:creationId xmlns:a16="http://schemas.microsoft.com/office/drawing/2014/main" id="{21990093-0405-4D15-96AD-8A0B64B2AE04}"/>
              </a:ext>
            </a:extLst>
          </p:cNvPr>
          <p:cNvSpPr/>
          <p:nvPr/>
        </p:nvSpPr>
        <p:spPr>
          <a:xfrm>
            <a:off x="4964680" y="3534638"/>
            <a:ext cx="4198815" cy="830997"/>
          </a:xfrm>
          <a:prstGeom prst="rect">
            <a:avLst/>
          </a:prstGeom>
        </p:spPr>
        <p:txBody>
          <a:bodyPr wrap="square" anchor="t">
            <a:spAutoFit/>
          </a:bodyPr>
          <a:lstStyle/>
          <a:p>
            <a:pPr defTabSz="457200">
              <a:defRPr/>
            </a:pPr>
            <a:r>
              <a:rPr lang="it-IT" altLang="zh-TW" sz="1600" b="1" kern="0">
                <a:solidFill>
                  <a:srgbClr val="00FFFF"/>
                </a:solidFill>
                <a:latin typeface="Arial"/>
                <a:ea typeface="微軟正黑體"/>
                <a:cs typeface="Arial"/>
                <a:sym typeface="Arial"/>
              </a:rPr>
              <a:t>8 x 1G/2.5GbE RJ45 Ethernet ports</a:t>
            </a:r>
          </a:p>
          <a:p>
            <a:pPr defTabSz="457200">
              <a:defRPr/>
            </a:pPr>
            <a:r>
              <a:rPr lang="it-IT" altLang="zh-TW" sz="1600" kern="0">
                <a:solidFill>
                  <a:schemeClr val="bg1"/>
                </a:solidFill>
                <a:latin typeface="Arial"/>
                <a:ea typeface="微軟正黑體"/>
                <a:cs typeface="Arial"/>
                <a:sym typeface="Arial"/>
              </a:rPr>
              <a:t>8 x 1GbE RJ45 Ethernet ports</a:t>
            </a:r>
          </a:p>
          <a:p>
            <a:pPr defTabSz="457200">
              <a:defRPr/>
            </a:pPr>
            <a:r>
              <a:rPr lang="it-IT" altLang="zh-TW" sz="1600" b="1" kern="0">
                <a:solidFill>
                  <a:srgbClr val="00FFFF"/>
                </a:solidFill>
                <a:latin typeface="Arial"/>
                <a:ea typeface="微軟正黑體"/>
                <a:cs typeface="Arial"/>
                <a:sym typeface="Arial"/>
              </a:rPr>
              <a:t>2 x </a:t>
            </a:r>
            <a:r>
              <a:rPr lang="en-US" altLang="zh-TW" sz="1600" b="1" kern="0">
                <a:solidFill>
                  <a:srgbClr val="00FFFF"/>
                </a:solidFill>
                <a:latin typeface="Arial"/>
                <a:ea typeface="微軟正黑體"/>
                <a:cs typeface="Arial"/>
                <a:sym typeface="Arial"/>
              </a:rPr>
              <a:t>10GbE </a:t>
            </a:r>
            <a:r>
              <a:rPr lang="it-IT" altLang="zh-TW" sz="1600" b="1" kern="0">
                <a:solidFill>
                  <a:srgbClr val="00FFFF"/>
                </a:solidFill>
                <a:latin typeface="Arial"/>
                <a:ea typeface="微軟正黑體"/>
                <a:cs typeface="Arial"/>
                <a:sym typeface="Arial"/>
              </a:rPr>
              <a:t>SFP+ ports </a:t>
            </a:r>
          </a:p>
        </p:txBody>
      </p:sp>
      <p:cxnSp>
        <p:nvCxnSpPr>
          <p:cNvPr id="82" name="直線接點 81">
            <a:extLst>
              <a:ext uri="{FF2B5EF4-FFF2-40B4-BE49-F238E27FC236}">
                <a16:creationId xmlns:a16="http://schemas.microsoft.com/office/drawing/2014/main" id="{9F1CA368-FA19-406E-B5CA-F404A9195863}"/>
              </a:ext>
            </a:extLst>
          </p:cNvPr>
          <p:cNvCxnSpPr>
            <a:cxnSpLocks/>
          </p:cNvCxnSpPr>
          <p:nvPr/>
        </p:nvCxnSpPr>
        <p:spPr>
          <a:xfrm flipH="1">
            <a:off x="4816023" y="4383007"/>
            <a:ext cx="3651706"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83" name="矩形 82">
            <a:extLst>
              <a:ext uri="{FF2B5EF4-FFF2-40B4-BE49-F238E27FC236}">
                <a16:creationId xmlns:a16="http://schemas.microsoft.com/office/drawing/2014/main" id="{CE588FC4-148D-49ED-8FDF-6B3D979D9BC3}"/>
              </a:ext>
            </a:extLst>
          </p:cNvPr>
          <p:cNvSpPr/>
          <p:nvPr/>
        </p:nvSpPr>
        <p:spPr>
          <a:xfrm>
            <a:off x="4964680" y="4427841"/>
            <a:ext cx="3796253" cy="584775"/>
          </a:xfrm>
          <a:prstGeom prst="rect">
            <a:avLst/>
          </a:prstGeom>
        </p:spPr>
        <p:txBody>
          <a:bodyPr wrap="square" anchor="t">
            <a:spAutoFit/>
          </a:bodyPr>
          <a:lstStyle/>
          <a:p>
            <a:pPr defTabSz="457200">
              <a:defRPr/>
            </a:pPr>
            <a:r>
              <a:rPr lang="it-IT" altLang="zh-TW" sz="1600" b="1" kern="0">
                <a:solidFill>
                  <a:srgbClr val="00FFFF"/>
                </a:solidFill>
                <a:latin typeface="Arial"/>
                <a:ea typeface="微軟正黑體"/>
                <a:cs typeface="Arial"/>
                <a:sym typeface="Arial"/>
              </a:rPr>
              <a:t>2 x 1G/2.5G/5GbE host ports</a:t>
            </a:r>
          </a:p>
          <a:p>
            <a:pPr defTabSz="457200">
              <a:defRPr/>
            </a:pPr>
            <a:r>
              <a:rPr lang="it-IT" altLang="zh-TW" sz="1600" b="1" kern="0">
                <a:solidFill>
                  <a:srgbClr val="00FFFF"/>
                </a:solidFill>
                <a:latin typeface="Arial"/>
                <a:ea typeface="微軟正黑體"/>
                <a:cs typeface="Arial"/>
                <a:sym typeface="Arial"/>
              </a:rPr>
              <a:t>2 x 1GbE host ports</a:t>
            </a:r>
          </a:p>
        </p:txBody>
      </p:sp>
      <p:cxnSp>
        <p:nvCxnSpPr>
          <p:cNvPr id="84" name="直線接點 83">
            <a:extLst>
              <a:ext uri="{FF2B5EF4-FFF2-40B4-BE49-F238E27FC236}">
                <a16:creationId xmlns:a16="http://schemas.microsoft.com/office/drawing/2014/main" id="{71503884-5942-43EE-B359-37C4F5E3FE9F}"/>
              </a:ext>
            </a:extLst>
          </p:cNvPr>
          <p:cNvCxnSpPr>
            <a:cxnSpLocks/>
          </p:cNvCxnSpPr>
          <p:nvPr/>
        </p:nvCxnSpPr>
        <p:spPr>
          <a:xfrm flipH="1">
            <a:off x="4816023" y="5032973"/>
            <a:ext cx="3651706"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85" name="矩形 84">
            <a:extLst>
              <a:ext uri="{FF2B5EF4-FFF2-40B4-BE49-F238E27FC236}">
                <a16:creationId xmlns:a16="http://schemas.microsoft.com/office/drawing/2014/main" id="{E4BA6CA1-B418-408A-8324-F43276A72219}"/>
              </a:ext>
            </a:extLst>
          </p:cNvPr>
          <p:cNvSpPr/>
          <p:nvPr/>
        </p:nvSpPr>
        <p:spPr>
          <a:xfrm>
            <a:off x="4964680" y="5075646"/>
            <a:ext cx="3796253" cy="830997"/>
          </a:xfrm>
          <a:prstGeom prst="rect">
            <a:avLst/>
          </a:prstGeom>
        </p:spPr>
        <p:txBody>
          <a:bodyPr wrap="square" anchor="t">
            <a:spAutoFit/>
          </a:bodyPr>
          <a:lstStyle/>
          <a:p>
            <a:pPr defTabSz="457200">
              <a:defRPr/>
            </a:pPr>
            <a:r>
              <a:rPr lang="it-IT" altLang="zh-TW" sz="1600" kern="0">
                <a:solidFill>
                  <a:schemeClr val="bg1"/>
                </a:solidFill>
                <a:latin typeface="Arial"/>
                <a:ea typeface="微軟正黑體"/>
                <a:cs typeface="Arial"/>
                <a:sym typeface="Arial"/>
              </a:rPr>
              <a:t>4 x 802.3bt </a:t>
            </a:r>
            <a:r>
              <a:rPr lang="it-IT" altLang="zh-TW" sz="1600" b="1" kern="0">
                <a:solidFill>
                  <a:srgbClr val="00FFFF"/>
                </a:solidFill>
                <a:latin typeface="Arial"/>
                <a:ea typeface="微軟正黑體"/>
                <a:cs typeface="Arial"/>
                <a:sym typeface="Arial"/>
              </a:rPr>
              <a:t>PoE ports up to 90W</a:t>
            </a:r>
          </a:p>
          <a:p>
            <a:pPr defTabSz="457200">
              <a:defRPr/>
            </a:pPr>
            <a:r>
              <a:rPr lang="it-IT" altLang="zh-TW" sz="1600" kern="0">
                <a:solidFill>
                  <a:schemeClr val="bg1"/>
                </a:solidFill>
                <a:latin typeface="Arial"/>
                <a:ea typeface="微軟正黑體"/>
                <a:cs typeface="Arial"/>
                <a:sym typeface="Arial"/>
              </a:rPr>
              <a:t>12 x 802.3af/at PoE ports</a:t>
            </a:r>
          </a:p>
          <a:p>
            <a:pPr defTabSz="457200">
              <a:defRPr/>
            </a:pPr>
            <a:endParaRPr lang="zh-TW" altLang="en-US" sz="1600" b="1" kern="0">
              <a:solidFill>
                <a:srgbClr val="D7F71E"/>
              </a:solidFill>
              <a:latin typeface="Arial"/>
              <a:ea typeface="微軟正黑體"/>
              <a:cs typeface="Arial"/>
            </a:endParaRPr>
          </a:p>
        </p:txBody>
      </p:sp>
      <p:sp>
        <p:nvSpPr>
          <p:cNvPr id="86" name="Shape 862">
            <a:extLst>
              <a:ext uri="{FF2B5EF4-FFF2-40B4-BE49-F238E27FC236}">
                <a16:creationId xmlns:a16="http://schemas.microsoft.com/office/drawing/2014/main" id="{7DF09B3E-E0D0-4945-882C-7131F67AEB17}"/>
              </a:ext>
            </a:extLst>
          </p:cNvPr>
          <p:cNvSpPr/>
          <p:nvPr/>
        </p:nvSpPr>
        <p:spPr>
          <a:xfrm>
            <a:off x="4449069" y="3719750"/>
            <a:ext cx="408033" cy="373744"/>
          </a:xfrm>
          <a:custGeom>
            <a:avLst/>
            <a:gdLst/>
            <a:ahLst/>
            <a:cxnLst/>
            <a:rect l="0" t="0" r="0" b="0"/>
            <a:pathLst>
              <a:path w="120000" h="120000" extrusionOk="0">
                <a:moveTo>
                  <a:pt x="12727" y="103097"/>
                </a:moveTo>
                <a:cubicBezTo>
                  <a:pt x="10497" y="103097"/>
                  <a:pt x="8690" y="105070"/>
                  <a:pt x="8690" y="107504"/>
                </a:cubicBezTo>
                <a:cubicBezTo>
                  <a:pt x="8690" y="109938"/>
                  <a:pt x="10497" y="111911"/>
                  <a:pt x="12727" y="111911"/>
                </a:cubicBezTo>
                <a:cubicBezTo>
                  <a:pt x="14956" y="111911"/>
                  <a:pt x="16763" y="109938"/>
                  <a:pt x="16763" y="107504"/>
                </a:cubicBezTo>
                <a:cubicBezTo>
                  <a:pt x="16763" y="105070"/>
                  <a:pt x="14956" y="103097"/>
                  <a:pt x="12727" y="103097"/>
                </a:cubicBezTo>
                <a:close/>
                <a:moveTo>
                  <a:pt x="68082" y="6"/>
                </a:moveTo>
                <a:cubicBezTo>
                  <a:pt x="71769" y="-202"/>
                  <a:pt x="76676" y="4868"/>
                  <a:pt x="78579" y="11373"/>
                </a:cubicBezTo>
                <a:cubicBezTo>
                  <a:pt x="81944" y="26505"/>
                  <a:pt x="58870" y="49508"/>
                  <a:pt x="74973" y="50471"/>
                </a:cubicBezTo>
                <a:cubicBezTo>
                  <a:pt x="86350" y="49246"/>
                  <a:pt x="92439" y="48022"/>
                  <a:pt x="104777" y="47584"/>
                </a:cubicBezTo>
                <a:cubicBezTo>
                  <a:pt x="115993" y="47759"/>
                  <a:pt x="117836" y="55544"/>
                  <a:pt x="112228" y="63853"/>
                </a:cubicBezTo>
                <a:cubicBezTo>
                  <a:pt x="119278" y="64290"/>
                  <a:pt x="125126" y="76273"/>
                  <a:pt x="112949" y="81171"/>
                </a:cubicBezTo>
                <a:cubicBezTo>
                  <a:pt x="124565" y="89043"/>
                  <a:pt x="117916" y="99015"/>
                  <a:pt x="111266" y="100851"/>
                </a:cubicBezTo>
                <a:cubicBezTo>
                  <a:pt x="116874" y="106362"/>
                  <a:pt x="116233" y="110560"/>
                  <a:pt x="110545" y="113971"/>
                </a:cubicBezTo>
                <a:cubicBezTo>
                  <a:pt x="97927" y="119657"/>
                  <a:pt x="65319" y="123593"/>
                  <a:pt x="46853" y="115021"/>
                </a:cubicBezTo>
                <a:cubicBezTo>
                  <a:pt x="38082" y="111742"/>
                  <a:pt x="32480" y="108305"/>
                  <a:pt x="26183" y="108065"/>
                </a:cubicBezTo>
                <a:lnTo>
                  <a:pt x="26183" y="114096"/>
                </a:lnTo>
                <a:cubicBezTo>
                  <a:pt x="26183" y="116727"/>
                  <a:pt x="24229" y="118860"/>
                  <a:pt x="21819" y="118860"/>
                </a:cubicBezTo>
                <a:lnTo>
                  <a:pt x="0" y="118860"/>
                </a:lnTo>
                <a:lnTo>
                  <a:pt x="0" y="57159"/>
                </a:lnTo>
                <a:lnTo>
                  <a:pt x="21819" y="57159"/>
                </a:lnTo>
                <a:cubicBezTo>
                  <a:pt x="24229" y="57159"/>
                  <a:pt x="26183" y="59292"/>
                  <a:pt x="26183" y="61923"/>
                </a:cubicBezTo>
                <a:lnTo>
                  <a:pt x="26183" y="64129"/>
                </a:lnTo>
                <a:cubicBezTo>
                  <a:pt x="26967" y="63995"/>
                  <a:pt x="27901" y="63638"/>
                  <a:pt x="29307" y="62803"/>
                </a:cubicBezTo>
                <a:cubicBezTo>
                  <a:pt x="31070" y="57993"/>
                  <a:pt x="33273" y="54013"/>
                  <a:pt x="38681" y="48634"/>
                </a:cubicBezTo>
                <a:cubicBezTo>
                  <a:pt x="47013" y="34727"/>
                  <a:pt x="60873" y="27642"/>
                  <a:pt x="63677" y="6912"/>
                </a:cubicBezTo>
                <a:cubicBezTo>
                  <a:pt x="64098" y="2156"/>
                  <a:pt x="65870" y="131"/>
                  <a:pt x="68082" y="6"/>
                </a:cubicBezTo>
                <a:close/>
              </a:path>
            </a:pathLst>
          </a:custGeom>
          <a:gradFill>
            <a:gsLst>
              <a:gs pos="99394">
                <a:srgbClr val="FFFF00"/>
              </a:gs>
              <a:gs pos="0">
                <a:schemeClr val="bg1"/>
              </a:gs>
            </a:gsLst>
            <a:lin ang="5400000" scaled="0"/>
          </a:gra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88" name="Shape 862">
            <a:extLst>
              <a:ext uri="{FF2B5EF4-FFF2-40B4-BE49-F238E27FC236}">
                <a16:creationId xmlns:a16="http://schemas.microsoft.com/office/drawing/2014/main" id="{AE590B9C-24A7-4079-8D9E-3C348503C147}"/>
              </a:ext>
            </a:extLst>
          </p:cNvPr>
          <p:cNvSpPr/>
          <p:nvPr/>
        </p:nvSpPr>
        <p:spPr>
          <a:xfrm>
            <a:off x="4449069" y="4463419"/>
            <a:ext cx="408033" cy="373744"/>
          </a:xfrm>
          <a:custGeom>
            <a:avLst/>
            <a:gdLst/>
            <a:ahLst/>
            <a:cxnLst/>
            <a:rect l="0" t="0" r="0" b="0"/>
            <a:pathLst>
              <a:path w="120000" h="120000" extrusionOk="0">
                <a:moveTo>
                  <a:pt x="12727" y="103097"/>
                </a:moveTo>
                <a:cubicBezTo>
                  <a:pt x="10497" y="103097"/>
                  <a:pt x="8690" y="105070"/>
                  <a:pt x="8690" y="107504"/>
                </a:cubicBezTo>
                <a:cubicBezTo>
                  <a:pt x="8690" y="109938"/>
                  <a:pt x="10497" y="111911"/>
                  <a:pt x="12727" y="111911"/>
                </a:cubicBezTo>
                <a:cubicBezTo>
                  <a:pt x="14956" y="111911"/>
                  <a:pt x="16763" y="109938"/>
                  <a:pt x="16763" y="107504"/>
                </a:cubicBezTo>
                <a:cubicBezTo>
                  <a:pt x="16763" y="105070"/>
                  <a:pt x="14956" y="103097"/>
                  <a:pt x="12727" y="103097"/>
                </a:cubicBezTo>
                <a:close/>
                <a:moveTo>
                  <a:pt x="68082" y="6"/>
                </a:moveTo>
                <a:cubicBezTo>
                  <a:pt x="71769" y="-202"/>
                  <a:pt x="76676" y="4868"/>
                  <a:pt x="78579" y="11373"/>
                </a:cubicBezTo>
                <a:cubicBezTo>
                  <a:pt x="81944" y="26505"/>
                  <a:pt x="58870" y="49508"/>
                  <a:pt x="74973" y="50471"/>
                </a:cubicBezTo>
                <a:cubicBezTo>
                  <a:pt x="86350" y="49246"/>
                  <a:pt x="92439" y="48022"/>
                  <a:pt x="104777" y="47584"/>
                </a:cubicBezTo>
                <a:cubicBezTo>
                  <a:pt x="115993" y="47759"/>
                  <a:pt x="117836" y="55544"/>
                  <a:pt x="112228" y="63853"/>
                </a:cubicBezTo>
                <a:cubicBezTo>
                  <a:pt x="119278" y="64290"/>
                  <a:pt x="125126" y="76273"/>
                  <a:pt x="112949" y="81171"/>
                </a:cubicBezTo>
                <a:cubicBezTo>
                  <a:pt x="124565" y="89043"/>
                  <a:pt x="117916" y="99015"/>
                  <a:pt x="111266" y="100851"/>
                </a:cubicBezTo>
                <a:cubicBezTo>
                  <a:pt x="116874" y="106362"/>
                  <a:pt x="116233" y="110560"/>
                  <a:pt x="110545" y="113971"/>
                </a:cubicBezTo>
                <a:cubicBezTo>
                  <a:pt x="97927" y="119657"/>
                  <a:pt x="65319" y="123593"/>
                  <a:pt x="46853" y="115021"/>
                </a:cubicBezTo>
                <a:cubicBezTo>
                  <a:pt x="38082" y="111742"/>
                  <a:pt x="32480" y="108305"/>
                  <a:pt x="26183" y="108065"/>
                </a:cubicBezTo>
                <a:lnTo>
                  <a:pt x="26183" y="114096"/>
                </a:lnTo>
                <a:cubicBezTo>
                  <a:pt x="26183" y="116727"/>
                  <a:pt x="24229" y="118860"/>
                  <a:pt x="21819" y="118860"/>
                </a:cubicBezTo>
                <a:lnTo>
                  <a:pt x="0" y="118860"/>
                </a:lnTo>
                <a:lnTo>
                  <a:pt x="0" y="57159"/>
                </a:lnTo>
                <a:lnTo>
                  <a:pt x="21819" y="57159"/>
                </a:lnTo>
                <a:cubicBezTo>
                  <a:pt x="24229" y="57159"/>
                  <a:pt x="26183" y="59292"/>
                  <a:pt x="26183" y="61923"/>
                </a:cubicBezTo>
                <a:lnTo>
                  <a:pt x="26183" y="64129"/>
                </a:lnTo>
                <a:cubicBezTo>
                  <a:pt x="26967" y="63995"/>
                  <a:pt x="27901" y="63638"/>
                  <a:pt x="29307" y="62803"/>
                </a:cubicBezTo>
                <a:cubicBezTo>
                  <a:pt x="31070" y="57993"/>
                  <a:pt x="33273" y="54013"/>
                  <a:pt x="38681" y="48634"/>
                </a:cubicBezTo>
                <a:cubicBezTo>
                  <a:pt x="47013" y="34727"/>
                  <a:pt x="60873" y="27642"/>
                  <a:pt x="63677" y="6912"/>
                </a:cubicBezTo>
                <a:cubicBezTo>
                  <a:pt x="64098" y="2156"/>
                  <a:pt x="65870" y="131"/>
                  <a:pt x="68082" y="6"/>
                </a:cubicBezTo>
                <a:close/>
              </a:path>
            </a:pathLst>
          </a:custGeom>
          <a:gradFill>
            <a:gsLst>
              <a:gs pos="99394">
                <a:srgbClr val="FFFF00"/>
              </a:gs>
              <a:gs pos="0">
                <a:schemeClr val="bg1"/>
              </a:gs>
            </a:gsLst>
            <a:lin ang="5400000" scaled="0"/>
          </a:gra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89" name="Shape 862">
            <a:extLst>
              <a:ext uri="{FF2B5EF4-FFF2-40B4-BE49-F238E27FC236}">
                <a16:creationId xmlns:a16="http://schemas.microsoft.com/office/drawing/2014/main" id="{80E55FB0-224D-484B-A1BE-C302E50AA499}"/>
              </a:ext>
            </a:extLst>
          </p:cNvPr>
          <p:cNvSpPr/>
          <p:nvPr/>
        </p:nvSpPr>
        <p:spPr>
          <a:xfrm>
            <a:off x="4449069" y="5128769"/>
            <a:ext cx="408033" cy="373744"/>
          </a:xfrm>
          <a:custGeom>
            <a:avLst/>
            <a:gdLst/>
            <a:ahLst/>
            <a:cxnLst/>
            <a:rect l="0" t="0" r="0" b="0"/>
            <a:pathLst>
              <a:path w="120000" h="120000" extrusionOk="0">
                <a:moveTo>
                  <a:pt x="12727" y="103097"/>
                </a:moveTo>
                <a:cubicBezTo>
                  <a:pt x="10497" y="103097"/>
                  <a:pt x="8690" y="105070"/>
                  <a:pt x="8690" y="107504"/>
                </a:cubicBezTo>
                <a:cubicBezTo>
                  <a:pt x="8690" y="109938"/>
                  <a:pt x="10497" y="111911"/>
                  <a:pt x="12727" y="111911"/>
                </a:cubicBezTo>
                <a:cubicBezTo>
                  <a:pt x="14956" y="111911"/>
                  <a:pt x="16763" y="109938"/>
                  <a:pt x="16763" y="107504"/>
                </a:cubicBezTo>
                <a:cubicBezTo>
                  <a:pt x="16763" y="105070"/>
                  <a:pt x="14956" y="103097"/>
                  <a:pt x="12727" y="103097"/>
                </a:cubicBezTo>
                <a:close/>
                <a:moveTo>
                  <a:pt x="68082" y="6"/>
                </a:moveTo>
                <a:cubicBezTo>
                  <a:pt x="71769" y="-202"/>
                  <a:pt x="76676" y="4868"/>
                  <a:pt x="78579" y="11373"/>
                </a:cubicBezTo>
                <a:cubicBezTo>
                  <a:pt x="81944" y="26505"/>
                  <a:pt x="58870" y="49508"/>
                  <a:pt x="74973" y="50471"/>
                </a:cubicBezTo>
                <a:cubicBezTo>
                  <a:pt x="86350" y="49246"/>
                  <a:pt x="92439" y="48022"/>
                  <a:pt x="104777" y="47584"/>
                </a:cubicBezTo>
                <a:cubicBezTo>
                  <a:pt x="115993" y="47759"/>
                  <a:pt x="117836" y="55544"/>
                  <a:pt x="112228" y="63853"/>
                </a:cubicBezTo>
                <a:cubicBezTo>
                  <a:pt x="119278" y="64290"/>
                  <a:pt x="125126" y="76273"/>
                  <a:pt x="112949" y="81171"/>
                </a:cubicBezTo>
                <a:cubicBezTo>
                  <a:pt x="124565" y="89043"/>
                  <a:pt x="117916" y="99015"/>
                  <a:pt x="111266" y="100851"/>
                </a:cubicBezTo>
                <a:cubicBezTo>
                  <a:pt x="116874" y="106362"/>
                  <a:pt x="116233" y="110560"/>
                  <a:pt x="110545" y="113971"/>
                </a:cubicBezTo>
                <a:cubicBezTo>
                  <a:pt x="97927" y="119657"/>
                  <a:pt x="65319" y="123593"/>
                  <a:pt x="46853" y="115021"/>
                </a:cubicBezTo>
                <a:cubicBezTo>
                  <a:pt x="38082" y="111742"/>
                  <a:pt x="32480" y="108305"/>
                  <a:pt x="26183" y="108065"/>
                </a:cubicBezTo>
                <a:lnTo>
                  <a:pt x="26183" y="114096"/>
                </a:lnTo>
                <a:cubicBezTo>
                  <a:pt x="26183" y="116727"/>
                  <a:pt x="24229" y="118860"/>
                  <a:pt x="21819" y="118860"/>
                </a:cubicBezTo>
                <a:lnTo>
                  <a:pt x="0" y="118860"/>
                </a:lnTo>
                <a:lnTo>
                  <a:pt x="0" y="57159"/>
                </a:lnTo>
                <a:lnTo>
                  <a:pt x="21819" y="57159"/>
                </a:lnTo>
                <a:cubicBezTo>
                  <a:pt x="24229" y="57159"/>
                  <a:pt x="26183" y="59292"/>
                  <a:pt x="26183" y="61923"/>
                </a:cubicBezTo>
                <a:lnTo>
                  <a:pt x="26183" y="64129"/>
                </a:lnTo>
                <a:cubicBezTo>
                  <a:pt x="26967" y="63995"/>
                  <a:pt x="27901" y="63638"/>
                  <a:pt x="29307" y="62803"/>
                </a:cubicBezTo>
                <a:cubicBezTo>
                  <a:pt x="31070" y="57993"/>
                  <a:pt x="33273" y="54013"/>
                  <a:pt x="38681" y="48634"/>
                </a:cubicBezTo>
                <a:cubicBezTo>
                  <a:pt x="47013" y="34727"/>
                  <a:pt x="60873" y="27642"/>
                  <a:pt x="63677" y="6912"/>
                </a:cubicBezTo>
                <a:cubicBezTo>
                  <a:pt x="64098" y="2156"/>
                  <a:pt x="65870" y="131"/>
                  <a:pt x="68082" y="6"/>
                </a:cubicBezTo>
                <a:close/>
              </a:path>
            </a:pathLst>
          </a:custGeom>
          <a:gradFill>
            <a:gsLst>
              <a:gs pos="99394">
                <a:srgbClr val="FFFF00"/>
              </a:gs>
              <a:gs pos="0">
                <a:schemeClr val="bg1"/>
              </a:gs>
            </a:gsLst>
            <a:lin ang="5400000" scaled="0"/>
          </a:gra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grpSp>
        <p:nvGrpSpPr>
          <p:cNvPr id="4" name="群組 3">
            <a:extLst>
              <a:ext uri="{FF2B5EF4-FFF2-40B4-BE49-F238E27FC236}">
                <a16:creationId xmlns:a16="http://schemas.microsoft.com/office/drawing/2014/main" id="{7EC148FE-0D76-4FBA-89AA-D672D1AD8DEB}"/>
              </a:ext>
            </a:extLst>
          </p:cNvPr>
          <p:cNvGrpSpPr/>
          <p:nvPr/>
        </p:nvGrpSpPr>
        <p:grpSpPr>
          <a:xfrm>
            <a:off x="9161715" y="5930144"/>
            <a:ext cx="1799468" cy="544361"/>
            <a:chOff x="9335069" y="6146529"/>
            <a:chExt cx="1799468" cy="544361"/>
          </a:xfrm>
        </p:grpSpPr>
        <p:sp>
          <p:nvSpPr>
            <p:cNvPr id="46" name="矩形: 圓角 45">
              <a:extLst>
                <a:ext uri="{FF2B5EF4-FFF2-40B4-BE49-F238E27FC236}">
                  <a16:creationId xmlns:a16="http://schemas.microsoft.com/office/drawing/2014/main" id="{3F6BE017-1CB8-46F2-B729-9474AA048FCB}"/>
                </a:ext>
              </a:extLst>
            </p:cNvPr>
            <p:cNvSpPr/>
            <p:nvPr/>
          </p:nvSpPr>
          <p:spPr>
            <a:xfrm>
              <a:off x="9499099" y="6146529"/>
              <a:ext cx="1635438" cy="544361"/>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en-US" altLang="zh-TW" sz="1400">
                  <a:solidFill>
                    <a:schemeClr val="bg1"/>
                  </a:solidFill>
                  <a:latin typeface="Arial" panose="020B0604020202020204" pitchFamily="34" charset="0"/>
                  <a:cs typeface="Arial" panose="020B0604020202020204" pitchFamily="34" charset="0"/>
                </a:rPr>
                <a:t>Improved</a:t>
              </a:r>
              <a:r>
                <a:rPr lang="zh-TW" altLang="en-US" sz="1400">
                  <a:solidFill>
                    <a:schemeClr val="bg1"/>
                  </a:solidFill>
                  <a:latin typeface="Arial" panose="020B0604020202020204" pitchFamily="34" charset="0"/>
                  <a:cs typeface="Arial" panose="020B0604020202020204" pitchFamily="34" charset="0"/>
                </a:rPr>
                <a:t> </a:t>
              </a:r>
              <a:r>
                <a:rPr lang="en-US" altLang="zh-TW" sz="1400">
                  <a:solidFill>
                    <a:schemeClr val="bg1"/>
                  </a:solidFill>
                  <a:latin typeface="Arial" panose="020B0604020202020204" pitchFamily="34" charset="0"/>
                  <a:cs typeface="Arial" panose="020B0604020202020204" pitchFamily="34" charset="0"/>
                </a:rPr>
                <a:t>features</a:t>
              </a:r>
            </a:p>
          </p:txBody>
        </p:sp>
        <p:sp>
          <p:nvSpPr>
            <p:cNvPr id="3" name="矩形 2">
              <a:extLst>
                <a:ext uri="{FF2B5EF4-FFF2-40B4-BE49-F238E27FC236}">
                  <a16:creationId xmlns:a16="http://schemas.microsoft.com/office/drawing/2014/main" id="{165F4C24-95C9-49A1-84E4-0551B2D73EAF}"/>
                </a:ext>
              </a:extLst>
            </p:cNvPr>
            <p:cNvSpPr/>
            <p:nvPr/>
          </p:nvSpPr>
          <p:spPr>
            <a:xfrm>
              <a:off x="9335069" y="6350890"/>
              <a:ext cx="135638" cy="135638"/>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32" name="直線接點 31">
            <a:extLst>
              <a:ext uri="{FF2B5EF4-FFF2-40B4-BE49-F238E27FC236}">
                <a16:creationId xmlns:a16="http://schemas.microsoft.com/office/drawing/2014/main" id="{D0E093DB-0160-4BB3-BD98-78EB9E299123}"/>
              </a:ext>
            </a:extLst>
          </p:cNvPr>
          <p:cNvCxnSpPr>
            <a:cxnSpLocks/>
          </p:cNvCxnSpPr>
          <p:nvPr/>
        </p:nvCxnSpPr>
        <p:spPr>
          <a:xfrm flipH="1">
            <a:off x="358264" y="5698205"/>
            <a:ext cx="3470375"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33" name="矩形 32">
            <a:extLst>
              <a:ext uri="{FF2B5EF4-FFF2-40B4-BE49-F238E27FC236}">
                <a16:creationId xmlns:a16="http://schemas.microsoft.com/office/drawing/2014/main" id="{05676969-7AE8-44FD-9F66-C91237AECCB9}"/>
              </a:ext>
            </a:extLst>
          </p:cNvPr>
          <p:cNvSpPr/>
          <p:nvPr/>
        </p:nvSpPr>
        <p:spPr>
          <a:xfrm>
            <a:off x="325591" y="5746564"/>
            <a:ext cx="3796253" cy="584775"/>
          </a:xfrm>
          <a:prstGeom prst="rect">
            <a:avLst/>
          </a:prstGeom>
        </p:spPr>
        <p:txBody>
          <a:bodyPr wrap="square" anchor="t">
            <a:spAutoFit/>
          </a:bodyPr>
          <a:lstStyle/>
          <a:p>
            <a:pPr defTabSz="457200">
              <a:defRPr/>
            </a:pPr>
            <a:r>
              <a:rPr lang="it-IT" altLang="zh-TW" sz="1600" kern="0" dirty="0">
                <a:solidFill>
                  <a:schemeClr val="bg1"/>
                </a:solidFill>
                <a:latin typeface="Arial"/>
                <a:ea typeface="微軟正黑體"/>
                <a:cs typeface="Arial"/>
                <a:sym typeface="Arial"/>
              </a:rPr>
              <a:t>2GbE </a:t>
            </a:r>
            <a:r>
              <a:rPr lang="it-IT" altLang="zh-TW" sz="1600" kern="0" dirty="0" err="1">
                <a:solidFill>
                  <a:schemeClr val="bg1"/>
                </a:solidFill>
                <a:latin typeface="Arial"/>
                <a:ea typeface="微軟正黑體"/>
                <a:cs typeface="Arial"/>
                <a:sym typeface="Arial"/>
              </a:rPr>
              <a:t>Internal</a:t>
            </a:r>
            <a:r>
              <a:rPr lang="it-IT" altLang="zh-TW" sz="1600" kern="0">
                <a:solidFill>
                  <a:schemeClr val="bg1"/>
                </a:solidFill>
                <a:latin typeface="Arial"/>
                <a:ea typeface="微軟正黑體"/>
                <a:cs typeface="Arial"/>
                <a:sym typeface="Arial"/>
              </a:rPr>
              <a:t> </a:t>
            </a:r>
            <a:r>
              <a:rPr lang="it-IT" altLang="zh-TW" sz="1600" kern="0" dirty="0" err="1">
                <a:solidFill>
                  <a:schemeClr val="bg1"/>
                </a:solidFill>
                <a:latin typeface="Arial"/>
                <a:ea typeface="微軟正黑體"/>
                <a:cs typeface="Arial"/>
                <a:sym typeface="Arial"/>
              </a:rPr>
              <a:t>bandwidth</a:t>
            </a:r>
            <a:r>
              <a:rPr lang="it-IT" altLang="zh-TW" sz="1600" kern="0" dirty="0">
                <a:solidFill>
                  <a:schemeClr val="bg1"/>
                </a:solidFill>
                <a:latin typeface="Arial"/>
                <a:ea typeface="微軟正黑體"/>
                <a:cs typeface="Arial"/>
                <a:sym typeface="Arial"/>
              </a:rPr>
              <a:t> </a:t>
            </a:r>
            <a:r>
              <a:rPr lang="it-IT" altLang="zh-TW" sz="1600" kern="0" dirty="0" err="1">
                <a:solidFill>
                  <a:schemeClr val="bg1"/>
                </a:solidFill>
                <a:latin typeface="Arial"/>
                <a:ea typeface="微軟正黑體"/>
                <a:cs typeface="Arial"/>
                <a:sym typeface="Arial"/>
              </a:rPr>
              <a:t>capacity</a:t>
            </a:r>
            <a:endParaRPr lang="it-IT" altLang="zh-TW" sz="1600" kern="0" dirty="0" err="1">
              <a:solidFill>
                <a:schemeClr val="bg1"/>
              </a:solidFill>
              <a:latin typeface="Arial"/>
              <a:ea typeface="微軟正黑體"/>
              <a:cs typeface="Arial"/>
            </a:endParaRPr>
          </a:p>
          <a:p>
            <a:pPr defTabSz="457200">
              <a:defRPr/>
            </a:pPr>
            <a:endParaRPr lang="zh-TW" altLang="en-US" sz="1600" b="1" kern="0">
              <a:solidFill>
                <a:schemeClr val="bg1"/>
              </a:solidFill>
              <a:latin typeface="Arial"/>
              <a:ea typeface="微軟正黑體"/>
              <a:cs typeface="Arial"/>
            </a:endParaRPr>
          </a:p>
        </p:txBody>
      </p:sp>
      <p:cxnSp>
        <p:nvCxnSpPr>
          <p:cNvPr id="34" name="直線接點 33">
            <a:extLst>
              <a:ext uri="{FF2B5EF4-FFF2-40B4-BE49-F238E27FC236}">
                <a16:creationId xmlns:a16="http://schemas.microsoft.com/office/drawing/2014/main" id="{19836147-86CC-453C-92B7-AB36FD9FF00E}"/>
              </a:ext>
            </a:extLst>
          </p:cNvPr>
          <p:cNvCxnSpPr>
            <a:cxnSpLocks/>
          </p:cNvCxnSpPr>
          <p:nvPr/>
        </p:nvCxnSpPr>
        <p:spPr>
          <a:xfrm flipH="1">
            <a:off x="4816023" y="5706156"/>
            <a:ext cx="3651706"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35" name="矩形 34">
            <a:extLst>
              <a:ext uri="{FF2B5EF4-FFF2-40B4-BE49-F238E27FC236}">
                <a16:creationId xmlns:a16="http://schemas.microsoft.com/office/drawing/2014/main" id="{9E627D74-AA90-43D7-8E06-DDB38E3B59BB}"/>
              </a:ext>
            </a:extLst>
          </p:cNvPr>
          <p:cNvSpPr/>
          <p:nvPr/>
        </p:nvSpPr>
        <p:spPr>
          <a:xfrm>
            <a:off x="4964680" y="5788679"/>
            <a:ext cx="3796253" cy="584775"/>
          </a:xfrm>
          <a:prstGeom prst="rect">
            <a:avLst/>
          </a:prstGeom>
        </p:spPr>
        <p:txBody>
          <a:bodyPr wrap="square" anchor="t">
            <a:spAutoFit/>
          </a:bodyPr>
          <a:lstStyle/>
          <a:p>
            <a:pPr defTabSz="457200">
              <a:defRPr/>
            </a:pPr>
            <a:r>
              <a:rPr lang="it-IT" altLang="zh-TW" sz="1600" b="1" kern="0" dirty="0">
                <a:solidFill>
                  <a:srgbClr val="00FFFF"/>
                </a:solidFill>
                <a:latin typeface="Arial"/>
                <a:ea typeface="微軟正黑體"/>
                <a:cs typeface="Arial"/>
                <a:sym typeface="Arial"/>
              </a:rPr>
              <a:t>20GbE </a:t>
            </a:r>
            <a:r>
              <a:rPr lang="it-IT" altLang="zh-TW" sz="1600" b="1" kern="0" dirty="0" err="1">
                <a:solidFill>
                  <a:srgbClr val="00FFFF"/>
                </a:solidFill>
                <a:latin typeface="Arial"/>
                <a:ea typeface="微軟正黑體"/>
                <a:cs typeface="Arial"/>
                <a:sym typeface="Arial"/>
              </a:rPr>
              <a:t>Internal</a:t>
            </a:r>
            <a:r>
              <a:rPr lang="it-IT" altLang="zh-TW" sz="1600" b="1" kern="0">
                <a:solidFill>
                  <a:srgbClr val="00FFFF"/>
                </a:solidFill>
                <a:latin typeface="Arial"/>
                <a:ea typeface="微軟正黑體"/>
                <a:cs typeface="Arial"/>
                <a:sym typeface="Arial"/>
              </a:rPr>
              <a:t> </a:t>
            </a:r>
            <a:r>
              <a:rPr lang="it-IT" altLang="zh-TW" sz="1600" b="1" kern="0" dirty="0" err="1">
                <a:solidFill>
                  <a:srgbClr val="00FFFF"/>
                </a:solidFill>
                <a:latin typeface="Arial"/>
                <a:ea typeface="微軟正黑體"/>
                <a:cs typeface="Arial"/>
                <a:sym typeface="Arial"/>
              </a:rPr>
              <a:t>bandwidth</a:t>
            </a:r>
            <a:r>
              <a:rPr lang="it-IT" altLang="zh-TW" sz="1600" b="1" kern="0" dirty="0">
                <a:solidFill>
                  <a:srgbClr val="00FFFF"/>
                </a:solidFill>
                <a:latin typeface="Arial"/>
                <a:ea typeface="微軟正黑體"/>
                <a:cs typeface="Arial"/>
                <a:sym typeface="Arial"/>
              </a:rPr>
              <a:t> </a:t>
            </a:r>
            <a:r>
              <a:rPr lang="it-IT" altLang="zh-TW" sz="1600" b="1" kern="0" dirty="0" err="1">
                <a:solidFill>
                  <a:srgbClr val="00FFFF"/>
                </a:solidFill>
                <a:latin typeface="Arial"/>
                <a:ea typeface="微軟正黑體"/>
                <a:cs typeface="Arial"/>
                <a:sym typeface="Arial"/>
              </a:rPr>
              <a:t>capacity</a:t>
            </a:r>
            <a:endParaRPr lang="it-IT" altLang="zh-TW" sz="1600" b="1" kern="0" dirty="0" err="1">
              <a:solidFill>
                <a:srgbClr val="00FFFF"/>
              </a:solidFill>
              <a:latin typeface="Arial"/>
              <a:ea typeface="微軟正黑體"/>
              <a:cs typeface="Arial"/>
            </a:endParaRPr>
          </a:p>
          <a:p>
            <a:pPr defTabSz="457200">
              <a:defRPr/>
            </a:pPr>
            <a:endParaRPr lang="zh-TW" altLang="en-US" sz="1600" b="1" kern="0">
              <a:solidFill>
                <a:srgbClr val="D7F71E"/>
              </a:solidFill>
              <a:latin typeface="Arial"/>
              <a:ea typeface="微軟正黑體"/>
              <a:cs typeface="Arial"/>
            </a:endParaRPr>
          </a:p>
        </p:txBody>
      </p:sp>
      <p:sp>
        <p:nvSpPr>
          <p:cNvPr id="36" name="Shape 862">
            <a:extLst>
              <a:ext uri="{FF2B5EF4-FFF2-40B4-BE49-F238E27FC236}">
                <a16:creationId xmlns:a16="http://schemas.microsoft.com/office/drawing/2014/main" id="{885AD06B-C316-4257-83C5-0ED2170B56A6}"/>
              </a:ext>
            </a:extLst>
          </p:cNvPr>
          <p:cNvSpPr/>
          <p:nvPr/>
        </p:nvSpPr>
        <p:spPr>
          <a:xfrm>
            <a:off x="4449069" y="5725947"/>
            <a:ext cx="408033" cy="373744"/>
          </a:xfrm>
          <a:custGeom>
            <a:avLst/>
            <a:gdLst/>
            <a:ahLst/>
            <a:cxnLst/>
            <a:rect l="0" t="0" r="0" b="0"/>
            <a:pathLst>
              <a:path w="120000" h="120000" extrusionOk="0">
                <a:moveTo>
                  <a:pt x="12727" y="103097"/>
                </a:moveTo>
                <a:cubicBezTo>
                  <a:pt x="10497" y="103097"/>
                  <a:pt x="8690" y="105070"/>
                  <a:pt x="8690" y="107504"/>
                </a:cubicBezTo>
                <a:cubicBezTo>
                  <a:pt x="8690" y="109938"/>
                  <a:pt x="10497" y="111911"/>
                  <a:pt x="12727" y="111911"/>
                </a:cubicBezTo>
                <a:cubicBezTo>
                  <a:pt x="14956" y="111911"/>
                  <a:pt x="16763" y="109938"/>
                  <a:pt x="16763" y="107504"/>
                </a:cubicBezTo>
                <a:cubicBezTo>
                  <a:pt x="16763" y="105070"/>
                  <a:pt x="14956" y="103097"/>
                  <a:pt x="12727" y="103097"/>
                </a:cubicBezTo>
                <a:close/>
                <a:moveTo>
                  <a:pt x="68082" y="6"/>
                </a:moveTo>
                <a:cubicBezTo>
                  <a:pt x="71769" y="-202"/>
                  <a:pt x="76676" y="4868"/>
                  <a:pt x="78579" y="11373"/>
                </a:cubicBezTo>
                <a:cubicBezTo>
                  <a:pt x="81944" y="26505"/>
                  <a:pt x="58870" y="49508"/>
                  <a:pt x="74973" y="50471"/>
                </a:cubicBezTo>
                <a:cubicBezTo>
                  <a:pt x="86350" y="49246"/>
                  <a:pt x="92439" y="48022"/>
                  <a:pt x="104777" y="47584"/>
                </a:cubicBezTo>
                <a:cubicBezTo>
                  <a:pt x="115993" y="47759"/>
                  <a:pt x="117836" y="55544"/>
                  <a:pt x="112228" y="63853"/>
                </a:cubicBezTo>
                <a:cubicBezTo>
                  <a:pt x="119278" y="64290"/>
                  <a:pt x="125126" y="76273"/>
                  <a:pt x="112949" y="81171"/>
                </a:cubicBezTo>
                <a:cubicBezTo>
                  <a:pt x="124565" y="89043"/>
                  <a:pt x="117916" y="99015"/>
                  <a:pt x="111266" y="100851"/>
                </a:cubicBezTo>
                <a:cubicBezTo>
                  <a:pt x="116874" y="106362"/>
                  <a:pt x="116233" y="110560"/>
                  <a:pt x="110545" y="113971"/>
                </a:cubicBezTo>
                <a:cubicBezTo>
                  <a:pt x="97927" y="119657"/>
                  <a:pt x="65319" y="123593"/>
                  <a:pt x="46853" y="115021"/>
                </a:cubicBezTo>
                <a:cubicBezTo>
                  <a:pt x="38082" y="111742"/>
                  <a:pt x="32480" y="108305"/>
                  <a:pt x="26183" y="108065"/>
                </a:cubicBezTo>
                <a:lnTo>
                  <a:pt x="26183" y="114096"/>
                </a:lnTo>
                <a:cubicBezTo>
                  <a:pt x="26183" y="116727"/>
                  <a:pt x="24229" y="118860"/>
                  <a:pt x="21819" y="118860"/>
                </a:cubicBezTo>
                <a:lnTo>
                  <a:pt x="0" y="118860"/>
                </a:lnTo>
                <a:lnTo>
                  <a:pt x="0" y="57159"/>
                </a:lnTo>
                <a:lnTo>
                  <a:pt x="21819" y="57159"/>
                </a:lnTo>
                <a:cubicBezTo>
                  <a:pt x="24229" y="57159"/>
                  <a:pt x="26183" y="59292"/>
                  <a:pt x="26183" y="61923"/>
                </a:cubicBezTo>
                <a:lnTo>
                  <a:pt x="26183" y="64129"/>
                </a:lnTo>
                <a:cubicBezTo>
                  <a:pt x="26967" y="63995"/>
                  <a:pt x="27901" y="63638"/>
                  <a:pt x="29307" y="62803"/>
                </a:cubicBezTo>
                <a:cubicBezTo>
                  <a:pt x="31070" y="57993"/>
                  <a:pt x="33273" y="54013"/>
                  <a:pt x="38681" y="48634"/>
                </a:cubicBezTo>
                <a:cubicBezTo>
                  <a:pt x="47013" y="34727"/>
                  <a:pt x="60873" y="27642"/>
                  <a:pt x="63677" y="6912"/>
                </a:cubicBezTo>
                <a:cubicBezTo>
                  <a:pt x="64098" y="2156"/>
                  <a:pt x="65870" y="131"/>
                  <a:pt x="68082" y="6"/>
                </a:cubicBezTo>
                <a:close/>
              </a:path>
            </a:pathLst>
          </a:custGeom>
          <a:gradFill>
            <a:gsLst>
              <a:gs pos="99394">
                <a:srgbClr val="FFFF00"/>
              </a:gs>
              <a:gs pos="0">
                <a:schemeClr val="bg1"/>
              </a:gs>
            </a:gsLst>
            <a:lin ang="5400000" scaled="0"/>
          </a:gra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pic>
        <p:nvPicPr>
          <p:cNvPr id="7" name="圖片 6" descr="一張含有 畫畫 的圖片&#10;&#10;自動產生的描述">
            <a:extLst>
              <a:ext uri="{FF2B5EF4-FFF2-40B4-BE49-F238E27FC236}">
                <a16:creationId xmlns:a16="http://schemas.microsoft.com/office/drawing/2014/main" id="{6227C5E4-F0AF-403F-928E-60C0F73018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86639" y="1419953"/>
            <a:ext cx="740925" cy="549114"/>
          </a:xfrm>
          <a:prstGeom prst="rect">
            <a:avLst/>
          </a:prstGeom>
        </p:spPr>
      </p:pic>
      <p:cxnSp>
        <p:nvCxnSpPr>
          <p:cNvPr id="38" name="直線接點 37">
            <a:extLst>
              <a:ext uri="{FF2B5EF4-FFF2-40B4-BE49-F238E27FC236}">
                <a16:creationId xmlns:a16="http://schemas.microsoft.com/office/drawing/2014/main" id="{CF761A2F-5468-4027-9815-F32D2DBBB14B}"/>
              </a:ext>
            </a:extLst>
          </p:cNvPr>
          <p:cNvCxnSpPr>
            <a:cxnSpLocks/>
          </p:cNvCxnSpPr>
          <p:nvPr/>
        </p:nvCxnSpPr>
        <p:spPr>
          <a:xfrm flipH="1">
            <a:off x="4816023" y="6221727"/>
            <a:ext cx="3651706"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39" name="矩形 38">
            <a:extLst>
              <a:ext uri="{FF2B5EF4-FFF2-40B4-BE49-F238E27FC236}">
                <a16:creationId xmlns:a16="http://schemas.microsoft.com/office/drawing/2014/main" id="{B76BA92D-294D-4E12-8A81-4FD8E1A9098F}"/>
              </a:ext>
            </a:extLst>
          </p:cNvPr>
          <p:cNvSpPr/>
          <p:nvPr/>
        </p:nvSpPr>
        <p:spPr>
          <a:xfrm>
            <a:off x="4966005" y="6333470"/>
            <a:ext cx="3796253" cy="584775"/>
          </a:xfrm>
          <a:prstGeom prst="rect">
            <a:avLst/>
          </a:prstGeom>
        </p:spPr>
        <p:txBody>
          <a:bodyPr wrap="square" anchor="t">
            <a:spAutoFit/>
          </a:bodyPr>
          <a:lstStyle/>
          <a:p>
            <a:pPr defTabSz="457200">
              <a:defRPr/>
            </a:pPr>
            <a:r>
              <a:rPr lang="it-IT" altLang="zh-TW" sz="1600" b="1" kern="0">
                <a:solidFill>
                  <a:srgbClr val="00FFFF"/>
                </a:solidFill>
                <a:latin typeface="Arial"/>
                <a:ea typeface="微軟正黑體"/>
                <a:cs typeface="Arial"/>
                <a:sym typeface="Arial"/>
              </a:rPr>
              <a:t>Max. 64GB memory</a:t>
            </a:r>
          </a:p>
          <a:p>
            <a:pPr defTabSz="457200">
              <a:defRPr/>
            </a:pPr>
            <a:endParaRPr lang="zh-TW" altLang="en-US" sz="1600" b="1" kern="0">
              <a:solidFill>
                <a:srgbClr val="D7F71E"/>
              </a:solidFill>
              <a:latin typeface="Arial"/>
              <a:ea typeface="微軟正黑體"/>
              <a:cs typeface="Arial"/>
            </a:endParaRPr>
          </a:p>
        </p:txBody>
      </p:sp>
      <p:cxnSp>
        <p:nvCxnSpPr>
          <p:cNvPr id="40" name="直線接點 39">
            <a:extLst>
              <a:ext uri="{FF2B5EF4-FFF2-40B4-BE49-F238E27FC236}">
                <a16:creationId xmlns:a16="http://schemas.microsoft.com/office/drawing/2014/main" id="{FE15CF23-EEA1-428B-87C2-30BDA0463E0E}"/>
              </a:ext>
            </a:extLst>
          </p:cNvPr>
          <p:cNvCxnSpPr>
            <a:cxnSpLocks/>
          </p:cNvCxnSpPr>
          <p:nvPr/>
        </p:nvCxnSpPr>
        <p:spPr>
          <a:xfrm flipH="1">
            <a:off x="325591" y="6177861"/>
            <a:ext cx="3470375"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41" name="Shape 862">
            <a:extLst>
              <a:ext uri="{FF2B5EF4-FFF2-40B4-BE49-F238E27FC236}">
                <a16:creationId xmlns:a16="http://schemas.microsoft.com/office/drawing/2014/main" id="{61AAF126-98E7-450E-B07B-CB146EC0DBEF}"/>
              </a:ext>
            </a:extLst>
          </p:cNvPr>
          <p:cNvSpPr/>
          <p:nvPr/>
        </p:nvSpPr>
        <p:spPr>
          <a:xfrm>
            <a:off x="4450394" y="6270550"/>
            <a:ext cx="408033" cy="373744"/>
          </a:xfrm>
          <a:custGeom>
            <a:avLst/>
            <a:gdLst/>
            <a:ahLst/>
            <a:cxnLst/>
            <a:rect l="0" t="0" r="0" b="0"/>
            <a:pathLst>
              <a:path w="120000" h="120000" extrusionOk="0">
                <a:moveTo>
                  <a:pt x="12727" y="103097"/>
                </a:moveTo>
                <a:cubicBezTo>
                  <a:pt x="10497" y="103097"/>
                  <a:pt x="8690" y="105070"/>
                  <a:pt x="8690" y="107504"/>
                </a:cubicBezTo>
                <a:cubicBezTo>
                  <a:pt x="8690" y="109938"/>
                  <a:pt x="10497" y="111911"/>
                  <a:pt x="12727" y="111911"/>
                </a:cubicBezTo>
                <a:cubicBezTo>
                  <a:pt x="14956" y="111911"/>
                  <a:pt x="16763" y="109938"/>
                  <a:pt x="16763" y="107504"/>
                </a:cubicBezTo>
                <a:cubicBezTo>
                  <a:pt x="16763" y="105070"/>
                  <a:pt x="14956" y="103097"/>
                  <a:pt x="12727" y="103097"/>
                </a:cubicBezTo>
                <a:close/>
                <a:moveTo>
                  <a:pt x="68082" y="6"/>
                </a:moveTo>
                <a:cubicBezTo>
                  <a:pt x="71769" y="-202"/>
                  <a:pt x="76676" y="4868"/>
                  <a:pt x="78579" y="11373"/>
                </a:cubicBezTo>
                <a:cubicBezTo>
                  <a:pt x="81944" y="26505"/>
                  <a:pt x="58870" y="49508"/>
                  <a:pt x="74973" y="50471"/>
                </a:cubicBezTo>
                <a:cubicBezTo>
                  <a:pt x="86350" y="49246"/>
                  <a:pt x="92439" y="48022"/>
                  <a:pt x="104777" y="47584"/>
                </a:cubicBezTo>
                <a:cubicBezTo>
                  <a:pt x="115993" y="47759"/>
                  <a:pt x="117836" y="55544"/>
                  <a:pt x="112228" y="63853"/>
                </a:cubicBezTo>
                <a:cubicBezTo>
                  <a:pt x="119278" y="64290"/>
                  <a:pt x="125126" y="76273"/>
                  <a:pt x="112949" y="81171"/>
                </a:cubicBezTo>
                <a:cubicBezTo>
                  <a:pt x="124565" y="89043"/>
                  <a:pt x="117916" y="99015"/>
                  <a:pt x="111266" y="100851"/>
                </a:cubicBezTo>
                <a:cubicBezTo>
                  <a:pt x="116874" y="106362"/>
                  <a:pt x="116233" y="110560"/>
                  <a:pt x="110545" y="113971"/>
                </a:cubicBezTo>
                <a:cubicBezTo>
                  <a:pt x="97927" y="119657"/>
                  <a:pt x="65319" y="123593"/>
                  <a:pt x="46853" y="115021"/>
                </a:cubicBezTo>
                <a:cubicBezTo>
                  <a:pt x="38082" y="111742"/>
                  <a:pt x="32480" y="108305"/>
                  <a:pt x="26183" y="108065"/>
                </a:cubicBezTo>
                <a:lnTo>
                  <a:pt x="26183" y="114096"/>
                </a:lnTo>
                <a:cubicBezTo>
                  <a:pt x="26183" y="116727"/>
                  <a:pt x="24229" y="118860"/>
                  <a:pt x="21819" y="118860"/>
                </a:cubicBezTo>
                <a:lnTo>
                  <a:pt x="0" y="118860"/>
                </a:lnTo>
                <a:lnTo>
                  <a:pt x="0" y="57159"/>
                </a:lnTo>
                <a:lnTo>
                  <a:pt x="21819" y="57159"/>
                </a:lnTo>
                <a:cubicBezTo>
                  <a:pt x="24229" y="57159"/>
                  <a:pt x="26183" y="59292"/>
                  <a:pt x="26183" y="61923"/>
                </a:cubicBezTo>
                <a:lnTo>
                  <a:pt x="26183" y="64129"/>
                </a:lnTo>
                <a:cubicBezTo>
                  <a:pt x="26967" y="63995"/>
                  <a:pt x="27901" y="63638"/>
                  <a:pt x="29307" y="62803"/>
                </a:cubicBezTo>
                <a:cubicBezTo>
                  <a:pt x="31070" y="57993"/>
                  <a:pt x="33273" y="54013"/>
                  <a:pt x="38681" y="48634"/>
                </a:cubicBezTo>
                <a:cubicBezTo>
                  <a:pt x="47013" y="34727"/>
                  <a:pt x="60873" y="27642"/>
                  <a:pt x="63677" y="6912"/>
                </a:cubicBezTo>
                <a:cubicBezTo>
                  <a:pt x="64098" y="2156"/>
                  <a:pt x="65870" y="131"/>
                  <a:pt x="68082" y="6"/>
                </a:cubicBezTo>
                <a:close/>
              </a:path>
            </a:pathLst>
          </a:custGeom>
          <a:gradFill>
            <a:gsLst>
              <a:gs pos="99394">
                <a:srgbClr val="FFFF00"/>
              </a:gs>
              <a:gs pos="0">
                <a:schemeClr val="bg1"/>
              </a:gs>
            </a:gsLst>
            <a:lin ang="5400000" scaled="0"/>
          </a:gra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42" name="矩形 41">
            <a:extLst>
              <a:ext uri="{FF2B5EF4-FFF2-40B4-BE49-F238E27FC236}">
                <a16:creationId xmlns:a16="http://schemas.microsoft.com/office/drawing/2014/main" id="{B6423A08-56E5-4928-9FFD-88299CEA14B3}"/>
              </a:ext>
            </a:extLst>
          </p:cNvPr>
          <p:cNvSpPr/>
          <p:nvPr/>
        </p:nvSpPr>
        <p:spPr>
          <a:xfrm>
            <a:off x="316320" y="6211671"/>
            <a:ext cx="3796253" cy="584775"/>
          </a:xfrm>
          <a:prstGeom prst="rect">
            <a:avLst/>
          </a:prstGeom>
        </p:spPr>
        <p:txBody>
          <a:bodyPr wrap="square" anchor="t">
            <a:spAutoFit/>
          </a:bodyPr>
          <a:lstStyle/>
          <a:p>
            <a:pPr defTabSz="457200">
              <a:defRPr/>
            </a:pPr>
            <a:r>
              <a:rPr lang="it-IT" altLang="zh-TW" sz="1600" kern="0">
                <a:solidFill>
                  <a:schemeClr val="bg1"/>
                </a:solidFill>
                <a:latin typeface="Arial"/>
                <a:ea typeface="微軟正黑體"/>
                <a:cs typeface="Arial"/>
                <a:sym typeface="Arial"/>
              </a:rPr>
              <a:t>Max. 8GB memory</a:t>
            </a:r>
          </a:p>
          <a:p>
            <a:pPr defTabSz="457200">
              <a:defRPr/>
            </a:pPr>
            <a:endParaRPr lang="zh-TW" altLang="en-US" sz="1600" b="1" kern="0">
              <a:solidFill>
                <a:schemeClr val="bg1"/>
              </a:solidFill>
              <a:latin typeface="Arial"/>
              <a:ea typeface="微軟正黑體"/>
              <a:cs typeface="Arial"/>
            </a:endParaRPr>
          </a:p>
        </p:txBody>
      </p:sp>
    </p:spTree>
    <p:extLst>
      <p:ext uri="{BB962C8B-B14F-4D97-AF65-F5344CB8AC3E}">
        <p14:creationId xmlns:p14="http://schemas.microsoft.com/office/powerpoint/2010/main" val="1601339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D14806CA-09B7-4077-9BDA-65C39AF68323}"/>
              </a:ext>
            </a:extLst>
          </p:cNvPr>
          <p:cNvSpPr>
            <a:spLocks noGrp="1"/>
          </p:cNvSpPr>
          <p:nvPr>
            <p:ph type="ctrTitle"/>
          </p:nvPr>
        </p:nvSpPr>
        <p:spPr>
          <a:xfrm>
            <a:off x="1528549" y="2871537"/>
            <a:ext cx="9116705" cy="805396"/>
          </a:xfrm>
        </p:spPr>
        <p:txBody>
          <a:bodyPr anchor="ctr">
            <a:noAutofit/>
          </a:bodyPr>
          <a:lstStyle/>
          <a:p>
            <a:pPr lvl="1" algn="ctr" rtl="0">
              <a:lnSpc>
                <a:spcPct val="90000"/>
              </a:lnSpc>
              <a:spcBef>
                <a:spcPct val="0"/>
              </a:spcBef>
            </a:pPr>
            <a:r>
              <a:rPr lang="en-US" altLang="zh-TW" sz="4000" b="1" kern="1200">
                <a:solidFill>
                  <a:schemeClr val="bg1"/>
                </a:solidFill>
                <a:latin typeface="Arial" panose="020B0604020202020204" pitchFamily="34" charset="0"/>
                <a:ea typeface="微軟正黑體" panose="020B0604030504040204" pitchFamily="34" charset="-120"/>
                <a:cs typeface="Arial" panose="020B0604020202020204" pitchFamily="34" charset="0"/>
              </a:rPr>
              <a:t>Guardian's hardware advantages </a:t>
            </a:r>
          </a:p>
        </p:txBody>
      </p:sp>
    </p:spTree>
    <p:extLst>
      <p:ext uri="{BB962C8B-B14F-4D97-AF65-F5344CB8AC3E}">
        <p14:creationId xmlns:p14="http://schemas.microsoft.com/office/powerpoint/2010/main" val="2135232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矩形: 圓角 217">
            <a:extLst>
              <a:ext uri="{FF2B5EF4-FFF2-40B4-BE49-F238E27FC236}">
                <a16:creationId xmlns:a16="http://schemas.microsoft.com/office/drawing/2014/main" id="{14C77763-5F53-4AAD-8702-7A4D8B983670}"/>
              </a:ext>
            </a:extLst>
          </p:cNvPr>
          <p:cNvSpPr/>
          <p:nvPr/>
        </p:nvSpPr>
        <p:spPr>
          <a:xfrm>
            <a:off x="7601302" y="5419620"/>
            <a:ext cx="1862554" cy="476764"/>
          </a:xfrm>
          <a:prstGeom prst="roundRect">
            <a:avLst>
              <a:gd name="adj" fmla="val 13464"/>
            </a:avLst>
          </a:prstGeom>
          <a:solidFill>
            <a:srgbClr val="FFFF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rgbClr val="002060"/>
                </a:solidFill>
                <a:latin typeface="Arial" panose="020B0604020202020204" pitchFamily="34" charset="0"/>
                <a:cs typeface="Arial" panose="020B0604020202020204" pitchFamily="34" charset="0"/>
              </a:rPr>
              <a:t>Host power button</a:t>
            </a:r>
          </a:p>
        </p:txBody>
      </p:sp>
      <p:sp>
        <p:nvSpPr>
          <p:cNvPr id="181" name="矩形: 圓角 180">
            <a:extLst>
              <a:ext uri="{FF2B5EF4-FFF2-40B4-BE49-F238E27FC236}">
                <a16:creationId xmlns:a16="http://schemas.microsoft.com/office/drawing/2014/main" id="{A27CA0C0-F61A-4BD7-BF43-4783F64E700D}"/>
              </a:ext>
            </a:extLst>
          </p:cNvPr>
          <p:cNvSpPr/>
          <p:nvPr/>
        </p:nvSpPr>
        <p:spPr>
          <a:xfrm>
            <a:off x="7497742" y="746950"/>
            <a:ext cx="4395909" cy="1324483"/>
          </a:xfrm>
          <a:prstGeom prst="roundRect">
            <a:avLst>
              <a:gd name="adj" fmla="val 8016"/>
            </a:avLst>
          </a:prstGeom>
          <a:solidFill>
            <a:schemeClr val="accent6">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98" name="圖片 97" descr="一張含有 電腦 的圖片&#10;&#10;自動產生的描述">
            <a:extLst>
              <a:ext uri="{FF2B5EF4-FFF2-40B4-BE49-F238E27FC236}">
                <a16:creationId xmlns:a16="http://schemas.microsoft.com/office/drawing/2014/main" id="{F1BF2293-939E-4A3E-AD5B-9535C422D1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689" y="3635865"/>
            <a:ext cx="7382328" cy="4614775"/>
          </a:xfrm>
          <a:prstGeom prst="rect">
            <a:avLst/>
          </a:prstGeom>
          <a:effectLst>
            <a:outerShdw blurRad="50800" dist="38100" dir="5400000" algn="t" rotWithShape="0">
              <a:prstClr val="black">
                <a:alpha val="40000"/>
              </a:prstClr>
            </a:outerShdw>
          </a:effectLst>
        </p:spPr>
      </p:pic>
      <p:sp>
        <p:nvSpPr>
          <p:cNvPr id="6" name="矩形: 圓角 5">
            <a:extLst>
              <a:ext uri="{FF2B5EF4-FFF2-40B4-BE49-F238E27FC236}">
                <a16:creationId xmlns:a16="http://schemas.microsoft.com/office/drawing/2014/main" id="{F297800F-74ED-443B-83CC-1F447636DAEF}"/>
              </a:ext>
            </a:extLst>
          </p:cNvPr>
          <p:cNvSpPr/>
          <p:nvPr/>
        </p:nvSpPr>
        <p:spPr>
          <a:xfrm>
            <a:off x="329277" y="1516709"/>
            <a:ext cx="6193994" cy="3050812"/>
          </a:xfrm>
          <a:prstGeom prst="roundRect">
            <a:avLst>
              <a:gd name="adj" fmla="val 598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0" name="矩形: 圓角 119">
            <a:extLst>
              <a:ext uri="{FF2B5EF4-FFF2-40B4-BE49-F238E27FC236}">
                <a16:creationId xmlns:a16="http://schemas.microsoft.com/office/drawing/2014/main" id="{97CD3A36-FDF2-4ABD-87FF-8D417DB458B3}"/>
              </a:ext>
            </a:extLst>
          </p:cNvPr>
          <p:cNvSpPr/>
          <p:nvPr/>
        </p:nvSpPr>
        <p:spPr>
          <a:xfrm>
            <a:off x="2145996" y="3879546"/>
            <a:ext cx="4113084" cy="1267452"/>
          </a:xfrm>
          <a:prstGeom prst="roundRect">
            <a:avLst>
              <a:gd name="adj" fmla="val 8828"/>
            </a:avLst>
          </a:prstGeom>
          <a:solidFill>
            <a:srgbClr val="E6E6E6"/>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9" name="矩形: 圓角 118">
            <a:extLst>
              <a:ext uri="{FF2B5EF4-FFF2-40B4-BE49-F238E27FC236}">
                <a16:creationId xmlns:a16="http://schemas.microsoft.com/office/drawing/2014/main" id="{0450585D-14A8-4D70-8D35-3850277801CA}"/>
              </a:ext>
            </a:extLst>
          </p:cNvPr>
          <p:cNvSpPr/>
          <p:nvPr/>
        </p:nvSpPr>
        <p:spPr>
          <a:xfrm>
            <a:off x="4728073" y="2797604"/>
            <a:ext cx="1557058" cy="890213"/>
          </a:xfrm>
          <a:prstGeom prst="roundRect">
            <a:avLst>
              <a:gd name="adj" fmla="val 6912"/>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圓角 13">
            <a:extLst>
              <a:ext uri="{FF2B5EF4-FFF2-40B4-BE49-F238E27FC236}">
                <a16:creationId xmlns:a16="http://schemas.microsoft.com/office/drawing/2014/main" id="{4B689254-2FF2-4931-B978-C83A6082E18C}"/>
              </a:ext>
            </a:extLst>
          </p:cNvPr>
          <p:cNvSpPr/>
          <p:nvPr/>
        </p:nvSpPr>
        <p:spPr>
          <a:xfrm>
            <a:off x="2232711" y="2797604"/>
            <a:ext cx="2319857" cy="890213"/>
          </a:xfrm>
          <a:prstGeom prst="roundRect">
            <a:avLst>
              <a:gd name="adj" fmla="val 6912"/>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FF0A0B1A-6720-4A27-8481-ECB3E2302E73}"/>
              </a:ext>
            </a:extLst>
          </p:cNvPr>
          <p:cNvSpPr>
            <a:spLocks noGrp="1"/>
          </p:cNvSpPr>
          <p:nvPr>
            <p:ph type="title"/>
          </p:nvPr>
        </p:nvSpPr>
        <p:spPr>
          <a:xfrm>
            <a:off x="350654" y="1"/>
            <a:ext cx="6544544" cy="1501265"/>
          </a:xfrm>
        </p:spPr>
        <p:txBody>
          <a:bodyPr>
            <a:normAutofit/>
          </a:bodyPr>
          <a:lstStyle/>
          <a:p>
            <a:pPr algn="l">
              <a:defRPr/>
            </a:pPr>
            <a:r>
              <a:rPr lang="en-US" altLang="zh-TW" sz="4000" b="1"/>
              <a:t>QGD-1602P</a:t>
            </a:r>
            <a:br>
              <a:rPr lang="en-US" altLang="zh-TW" sz="4000" b="1"/>
            </a:br>
            <a:r>
              <a:rPr lang="en-US" altLang="zh-TW" sz="4000" b="1"/>
              <a:t>hardware architecture</a:t>
            </a:r>
            <a:endParaRPr lang="zh-TW" altLang="en-US" sz="4000" b="1"/>
          </a:p>
        </p:txBody>
      </p:sp>
      <p:sp>
        <p:nvSpPr>
          <p:cNvPr id="87" name="矩形 86">
            <a:extLst>
              <a:ext uri="{FF2B5EF4-FFF2-40B4-BE49-F238E27FC236}">
                <a16:creationId xmlns:a16="http://schemas.microsoft.com/office/drawing/2014/main" id="{4A4BC819-0D6D-477A-AA21-CB9CEDC3621A}"/>
              </a:ext>
            </a:extLst>
          </p:cNvPr>
          <p:cNvSpPr/>
          <p:nvPr/>
        </p:nvSpPr>
        <p:spPr>
          <a:xfrm>
            <a:off x="4737676" y="2941176"/>
            <a:ext cx="1548891" cy="584775"/>
          </a:xfrm>
          <a:prstGeom prst="rect">
            <a:avLst/>
          </a:prstGeom>
        </p:spPr>
        <p:txBody>
          <a:bodyPr wrap="square">
            <a:spAutoFit/>
          </a:bodyPr>
          <a:lstStyle/>
          <a:p>
            <a:pPr marR="0" indent="0" algn="ctr" defTabSz="457200" fontAlgn="auto">
              <a:lnSpc>
                <a:spcPct val="100000"/>
              </a:lnSpc>
              <a:spcBef>
                <a:spcPts val="0"/>
              </a:spcBef>
              <a:spcAft>
                <a:spcPts val="0"/>
              </a:spcAft>
              <a:buClrTx/>
              <a:buSzTx/>
              <a:buFontTx/>
              <a:buNone/>
              <a:tabLst/>
              <a:defRPr/>
            </a:pPr>
            <a:r>
              <a:rPr lang="en-US" altLang="zh-TW" sz="1600" b="1" kern="0">
                <a:solidFill>
                  <a:srgbClr val="00FFFF"/>
                </a:solidFill>
                <a:latin typeface="Arial" panose="020B0604020202020204" pitchFamily="34" charset="0"/>
                <a:ea typeface="微軟正黑體" panose="020B0604030504040204" pitchFamily="34" charset="-120"/>
                <a:cs typeface="Arial" panose="020B0604020202020204" pitchFamily="34" charset="0"/>
              </a:rPr>
              <a:t>2 x Internal 10GbE</a:t>
            </a:r>
          </a:p>
        </p:txBody>
      </p:sp>
      <p:grpSp>
        <p:nvGrpSpPr>
          <p:cNvPr id="88" name="群組 87">
            <a:extLst>
              <a:ext uri="{FF2B5EF4-FFF2-40B4-BE49-F238E27FC236}">
                <a16:creationId xmlns:a16="http://schemas.microsoft.com/office/drawing/2014/main" id="{7A8BBC0E-3E64-4689-900F-FB2898225CE0}"/>
              </a:ext>
            </a:extLst>
          </p:cNvPr>
          <p:cNvGrpSpPr/>
          <p:nvPr/>
        </p:nvGrpSpPr>
        <p:grpSpPr>
          <a:xfrm>
            <a:off x="626354" y="3811252"/>
            <a:ext cx="1381978" cy="684417"/>
            <a:chOff x="405130" y="4621433"/>
            <a:chExt cx="1381978" cy="684417"/>
          </a:xfrm>
        </p:grpSpPr>
        <p:pic>
          <p:nvPicPr>
            <p:cNvPr id="92" name="圖形 91">
              <a:extLst>
                <a:ext uri="{FF2B5EF4-FFF2-40B4-BE49-F238E27FC236}">
                  <a16:creationId xmlns:a16="http://schemas.microsoft.com/office/drawing/2014/main" id="{DEFD3A7E-E3CA-47BB-A1A9-63BF3EC592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5130" y="4665357"/>
              <a:ext cx="457200" cy="457200"/>
            </a:xfrm>
            <a:prstGeom prst="rect">
              <a:avLst/>
            </a:prstGeom>
          </p:spPr>
        </p:pic>
        <p:sp>
          <p:nvSpPr>
            <p:cNvPr id="93" name="矩形 92">
              <a:extLst>
                <a:ext uri="{FF2B5EF4-FFF2-40B4-BE49-F238E27FC236}">
                  <a16:creationId xmlns:a16="http://schemas.microsoft.com/office/drawing/2014/main" id="{FAB3C302-FF86-4E6B-9705-BF2FA36E2565}"/>
                </a:ext>
              </a:extLst>
            </p:cNvPr>
            <p:cNvSpPr/>
            <p:nvPr/>
          </p:nvSpPr>
          <p:spPr>
            <a:xfrm>
              <a:off x="830171" y="4621433"/>
              <a:ext cx="95693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600"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USB 3.0 </a:t>
              </a:r>
            </a:p>
          </p:txBody>
        </p:sp>
        <p:sp>
          <p:nvSpPr>
            <p:cNvPr id="94" name="矩形 93">
              <a:extLst>
                <a:ext uri="{FF2B5EF4-FFF2-40B4-BE49-F238E27FC236}">
                  <a16:creationId xmlns:a16="http://schemas.microsoft.com/office/drawing/2014/main" id="{CA0CD139-A405-4034-AEA6-C7D28668EDAA}"/>
                </a:ext>
              </a:extLst>
            </p:cNvPr>
            <p:cNvSpPr/>
            <p:nvPr/>
          </p:nvSpPr>
          <p:spPr>
            <a:xfrm>
              <a:off x="834822" y="4803084"/>
              <a:ext cx="890767" cy="5027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667"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x 2</a:t>
              </a:r>
            </a:p>
          </p:txBody>
        </p:sp>
      </p:grpSp>
      <p:grpSp>
        <p:nvGrpSpPr>
          <p:cNvPr id="53" name="群組 52">
            <a:extLst>
              <a:ext uri="{FF2B5EF4-FFF2-40B4-BE49-F238E27FC236}">
                <a16:creationId xmlns:a16="http://schemas.microsoft.com/office/drawing/2014/main" id="{C35BE5BA-9C87-4A80-9F4E-9299988F4C7A}"/>
              </a:ext>
            </a:extLst>
          </p:cNvPr>
          <p:cNvGrpSpPr/>
          <p:nvPr/>
        </p:nvGrpSpPr>
        <p:grpSpPr>
          <a:xfrm>
            <a:off x="2235866" y="4263753"/>
            <a:ext cx="754316" cy="754316"/>
            <a:chOff x="4987641" y="3921110"/>
            <a:chExt cx="457200" cy="457200"/>
          </a:xfrm>
        </p:grpSpPr>
        <p:sp>
          <p:nvSpPr>
            <p:cNvPr id="50" name="橢圓 49">
              <a:extLst>
                <a:ext uri="{FF2B5EF4-FFF2-40B4-BE49-F238E27FC236}">
                  <a16:creationId xmlns:a16="http://schemas.microsoft.com/office/drawing/2014/main" id="{38849DAC-9720-4781-A071-6045025661F0}"/>
                </a:ext>
              </a:extLst>
            </p:cNvPr>
            <p:cNvSpPr/>
            <p:nvPr/>
          </p:nvSpPr>
          <p:spPr>
            <a:xfrm>
              <a:off x="4987641" y="3921110"/>
              <a:ext cx="457200" cy="4572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52" name="圖片 51">
              <a:extLst>
                <a:ext uri="{FF2B5EF4-FFF2-40B4-BE49-F238E27FC236}">
                  <a16:creationId xmlns:a16="http://schemas.microsoft.com/office/drawing/2014/main" id="{FBAE5C1E-6267-48DE-B89C-8ABB05D848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41570" y="4020745"/>
              <a:ext cx="335967" cy="257931"/>
            </a:xfrm>
            <a:prstGeom prst="rect">
              <a:avLst/>
            </a:prstGeom>
          </p:spPr>
        </p:pic>
      </p:grpSp>
      <p:sp>
        <p:nvSpPr>
          <p:cNvPr id="105" name="矩形 104">
            <a:extLst>
              <a:ext uri="{FF2B5EF4-FFF2-40B4-BE49-F238E27FC236}">
                <a16:creationId xmlns:a16="http://schemas.microsoft.com/office/drawing/2014/main" id="{A8B30DB1-90C9-483C-83D6-C1E0E36921DD}"/>
              </a:ext>
            </a:extLst>
          </p:cNvPr>
          <p:cNvSpPr/>
          <p:nvPr/>
        </p:nvSpPr>
        <p:spPr>
          <a:xfrm>
            <a:off x="3034818" y="3854796"/>
            <a:ext cx="3009432"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000"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Host Interface</a:t>
            </a:r>
          </a:p>
        </p:txBody>
      </p:sp>
      <p:grpSp>
        <p:nvGrpSpPr>
          <p:cNvPr id="13" name="群組 12">
            <a:extLst>
              <a:ext uri="{FF2B5EF4-FFF2-40B4-BE49-F238E27FC236}">
                <a16:creationId xmlns:a16="http://schemas.microsoft.com/office/drawing/2014/main" id="{7CB2B4CC-AF9D-46FB-B0A6-5ED25D1D5424}"/>
              </a:ext>
            </a:extLst>
          </p:cNvPr>
          <p:cNvGrpSpPr/>
          <p:nvPr/>
        </p:nvGrpSpPr>
        <p:grpSpPr>
          <a:xfrm>
            <a:off x="6270331" y="5133765"/>
            <a:ext cx="2043640" cy="1852645"/>
            <a:chOff x="7955754" y="5096348"/>
            <a:chExt cx="2307489" cy="2091837"/>
          </a:xfrm>
        </p:grpSpPr>
        <p:sp>
          <p:nvSpPr>
            <p:cNvPr id="10" name="橢圓 9">
              <a:extLst>
                <a:ext uri="{FF2B5EF4-FFF2-40B4-BE49-F238E27FC236}">
                  <a16:creationId xmlns:a16="http://schemas.microsoft.com/office/drawing/2014/main" id="{EA1DFC7E-D4A2-4694-A5D3-1A3C59A395ED}"/>
                </a:ext>
              </a:extLst>
            </p:cNvPr>
            <p:cNvSpPr/>
            <p:nvPr/>
          </p:nvSpPr>
          <p:spPr>
            <a:xfrm>
              <a:off x="8252382" y="5293239"/>
              <a:ext cx="1639433" cy="1639433"/>
            </a:xfrm>
            <a:prstGeom prst="ellipse">
              <a:avLst/>
            </a:prstGeom>
            <a:solidFill>
              <a:schemeClr val="bg1"/>
            </a:solidFill>
            <a:ln w="190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9" name="圖片 8" descr="一張含有 時鐘, 物件, 儀錶 的圖片&#10;&#10;自動產生的描述">
              <a:extLst>
                <a:ext uri="{FF2B5EF4-FFF2-40B4-BE49-F238E27FC236}">
                  <a16:creationId xmlns:a16="http://schemas.microsoft.com/office/drawing/2014/main" id="{B5EC5724-11EE-49F1-865D-5FCC07088A6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55754" y="5096348"/>
              <a:ext cx="2307489" cy="2091837"/>
            </a:xfrm>
            <a:prstGeom prst="rect">
              <a:avLst/>
            </a:prstGeom>
          </p:spPr>
        </p:pic>
      </p:grpSp>
      <p:sp>
        <p:nvSpPr>
          <p:cNvPr id="124" name="矩形: 圓角 123">
            <a:extLst>
              <a:ext uri="{FF2B5EF4-FFF2-40B4-BE49-F238E27FC236}">
                <a16:creationId xmlns:a16="http://schemas.microsoft.com/office/drawing/2014/main" id="{3B581B7E-93AE-46E1-B1C6-9F46B2B5D275}"/>
              </a:ext>
            </a:extLst>
          </p:cNvPr>
          <p:cNvSpPr/>
          <p:nvPr/>
        </p:nvSpPr>
        <p:spPr>
          <a:xfrm>
            <a:off x="3034818" y="4255898"/>
            <a:ext cx="2998094" cy="809627"/>
          </a:xfrm>
          <a:prstGeom prst="roundRect">
            <a:avLst>
              <a:gd name="adj" fmla="val 6912"/>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5" name="矩形 124">
            <a:extLst>
              <a:ext uri="{FF2B5EF4-FFF2-40B4-BE49-F238E27FC236}">
                <a16:creationId xmlns:a16="http://schemas.microsoft.com/office/drawing/2014/main" id="{2D4FA934-8880-4E14-B5A4-CC0C347E0B2B}"/>
              </a:ext>
            </a:extLst>
          </p:cNvPr>
          <p:cNvSpPr/>
          <p:nvPr/>
        </p:nvSpPr>
        <p:spPr>
          <a:xfrm>
            <a:off x="3034155" y="4268495"/>
            <a:ext cx="3009432"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1600" b="1" kern="0">
                <a:solidFill>
                  <a:srgbClr val="00FFFF"/>
                </a:solidFill>
                <a:latin typeface="Arial" panose="020B0604020202020204" pitchFamily="34" charset="0"/>
                <a:ea typeface="微軟正黑體" panose="020B0604030504040204" pitchFamily="34" charset="-120"/>
                <a:cs typeface="Arial" panose="020B0604020202020204" pitchFamily="34" charset="0"/>
              </a:rPr>
              <a:t>4 x RJ45</a:t>
            </a:r>
          </a:p>
        </p:txBody>
      </p:sp>
      <p:sp>
        <p:nvSpPr>
          <p:cNvPr id="126" name="矩形: 圓角 125">
            <a:extLst>
              <a:ext uri="{FF2B5EF4-FFF2-40B4-BE49-F238E27FC236}">
                <a16:creationId xmlns:a16="http://schemas.microsoft.com/office/drawing/2014/main" id="{1C7D2A0D-076A-4DCD-8EE3-5A136A088378}"/>
              </a:ext>
            </a:extLst>
          </p:cNvPr>
          <p:cNvSpPr/>
          <p:nvPr/>
        </p:nvSpPr>
        <p:spPr>
          <a:xfrm>
            <a:off x="3196629" y="4606327"/>
            <a:ext cx="1265014" cy="356194"/>
          </a:xfrm>
          <a:prstGeom prst="roundRect">
            <a:avLst>
              <a:gd name="adj" fmla="val 691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9" name="矩形: 圓角 128">
            <a:extLst>
              <a:ext uri="{FF2B5EF4-FFF2-40B4-BE49-F238E27FC236}">
                <a16:creationId xmlns:a16="http://schemas.microsoft.com/office/drawing/2014/main" id="{6DEC9BA1-FDC7-42F1-A2CF-D15E970DAF67}"/>
              </a:ext>
            </a:extLst>
          </p:cNvPr>
          <p:cNvSpPr/>
          <p:nvPr/>
        </p:nvSpPr>
        <p:spPr>
          <a:xfrm>
            <a:off x="4601440" y="4606327"/>
            <a:ext cx="1265014" cy="356194"/>
          </a:xfrm>
          <a:prstGeom prst="roundRect">
            <a:avLst>
              <a:gd name="adj" fmla="val 6912"/>
            </a:avLst>
          </a:prstGeom>
          <a:solidFill>
            <a:srgbClr val="00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8" name="矩形 127">
            <a:extLst>
              <a:ext uri="{FF2B5EF4-FFF2-40B4-BE49-F238E27FC236}">
                <a16:creationId xmlns:a16="http://schemas.microsoft.com/office/drawing/2014/main" id="{1E26EA68-E096-4B07-9B31-DEADA1307853}"/>
              </a:ext>
            </a:extLst>
          </p:cNvPr>
          <p:cNvSpPr/>
          <p:nvPr/>
        </p:nvSpPr>
        <p:spPr>
          <a:xfrm>
            <a:off x="3196628" y="4619062"/>
            <a:ext cx="1265014"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600"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 x 1GbE</a:t>
            </a:r>
          </a:p>
        </p:txBody>
      </p:sp>
      <p:sp>
        <p:nvSpPr>
          <p:cNvPr id="131" name="矩形 130">
            <a:extLst>
              <a:ext uri="{FF2B5EF4-FFF2-40B4-BE49-F238E27FC236}">
                <a16:creationId xmlns:a16="http://schemas.microsoft.com/office/drawing/2014/main" id="{C5681756-2D7E-473C-887A-5DE6E8AA4C2E}"/>
              </a:ext>
            </a:extLst>
          </p:cNvPr>
          <p:cNvSpPr/>
          <p:nvPr/>
        </p:nvSpPr>
        <p:spPr>
          <a:xfrm>
            <a:off x="4618947" y="4619062"/>
            <a:ext cx="1265014" cy="338554"/>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 x 5GbE</a:t>
            </a:r>
          </a:p>
        </p:txBody>
      </p:sp>
      <p:sp>
        <p:nvSpPr>
          <p:cNvPr id="132" name="矩形: 圓角 131">
            <a:extLst>
              <a:ext uri="{FF2B5EF4-FFF2-40B4-BE49-F238E27FC236}">
                <a16:creationId xmlns:a16="http://schemas.microsoft.com/office/drawing/2014/main" id="{E605A9B6-8C2F-4DA6-8CAD-E6A00561726C}"/>
              </a:ext>
            </a:extLst>
          </p:cNvPr>
          <p:cNvSpPr/>
          <p:nvPr/>
        </p:nvSpPr>
        <p:spPr>
          <a:xfrm>
            <a:off x="2324841" y="3146662"/>
            <a:ext cx="2110756" cy="461682"/>
          </a:xfrm>
          <a:prstGeom prst="roundRect">
            <a:avLst>
              <a:gd name="adj" fmla="val 6912"/>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1" name="圖形 80">
            <a:extLst>
              <a:ext uri="{FF2B5EF4-FFF2-40B4-BE49-F238E27FC236}">
                <a16:creationId xmlns:a16="http://schemas.microsoft.com/office/drawing/2014/main" id="{1F6C497F-73F9-4AAB-899D-8B616A3C95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80499" y="2773516"/>
            <a:ext cx="1041400" cy="647700"/>
          </a:xfrm>
          <a:prstGeom prst="rect">
            <a:avLst/>
          </a:prstGeom>
        </p:spPr>
      </p:pic>
      <p:sp>
        <p:nvSpPr>
          <p:cNvPr id="85" name="矩形 84">
            <a:extLst>
              <a:ext uri="{FF2B5EF4-FFF2-40B4-BE49-F238E27FC236}">
                <a16:creationId xmlns:a16="http://schemas.microsoft.com/office/drawing/2014/main" id="{C0247064-66C8-478F-8F98-0A87D039776B}"/>
              </a:ext>
            </a:extLst>
          </p:cNvPr>
          <p:cNvSpPr/>
          <p:nvPr/>
        </p:nvSpPr>
        <p:spPr>
          <a:xfrm>
            <a:off x="2409735" y="3248523"/>
            <a:ext cx="1914643"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altLang="zh-TW" sz="1600"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 x PCIe </a:t>
            </a:r>
            <a:r>
              <a:rPr kumimoji="0" lang="en-US" altLang="zh-TW" sz="1600"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Gen </a:t>
            </a:r>
            <a:r>
              <a:rPr lang="en-US" altLang="zh-TW" sz="1600">
                <a:solidFill>
                  <a:srgbClr val="002060"/>
                </a:solidFill>
                <a:latin typeface="Arial" panose="020B0604020202020204" pitchFamily="34" charset="0"/>
                <a:ea typeface="新細明體" panose="02020500000000000000" pitchFamily="18" charset="-120"/>
                <a:cs typeface="Arial" panose="020B0604020202020204" pitchFamily="34" charset="0"/>
              </a:rPr>
              <a:t>3</a:t>
            </a:r>
            <a:r>
              <a:rPr kumimoji="0" lang="pl-PL" altLang="zh-TW" sz="1600"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 </a:t>
            </a:r>
            <a:endParaRPr kumimoji="0" lang="en-US" altLang="zh-TW" sz="1600"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165" name="圖形 164">
            <a:extLst>
              <a:ext uri="{FF2B5EF4-FFF2-40B4-BE49-F238E27FC236}">
                <a16:creationId xmlns:a16="http://schemas.microsoft.com/office/drawing/2014/main" id="{03EEDDD7-090E-4BF7-B64A-C92C857CE0D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84207" y="2773516"/>
            <a:ext cx="1041400" cy="647700"/>
          </a:xfrm>
          <a:prstGeom prst="rect">
            <a:avLst/>
          </a:prstGeom>
        </p:spPr>
      </p:pic>
      <p:sp>
        <p:nvSpPr>
          <p:cNvPr id="139" name="矩形: 圓角 138">
            <a:extLst>
              <a:ext uri="{FF2B5EF4-FFF2-40B4-BE49-F238E27FC236}">
                <a16:creationId xmlns:a16="http://schemas.microsoft.com/office/drawing/2014/main" id="{9F45194E-DB7C-4645-B35A-7796905D41BE}"/>
              </a:ext>
            </a:extLst>
          </p:cNvPr>
          <p:cNvSpPr/>
          <p:nvPr/>
        </p:nvSpPr>
        <p:spPr>
          <a:xfrm>
            <a:off x="497316" y="1712916"/>
            <a:ext cx="1779651" cy="890213"/>
          </a:xfrm>
          <a:prstGeom prst="roundRect">
            <a:avLst>
              <a:gd name="adj" fmla="val 6912"/>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2" name="矩形: 圓角 141">
            <a:extLst>
              <a:ext uri="{FF2B5EF4-FFF2-40B4-BE49-F238E27FC236}">
                <a16:creationId xmlns:a16="http://schemas.microsoft.com/office/drawing/2014/main" id="{7ACBC3DA-1B4E-4B57-9FE8-80A7ABDFF3F6}"/>
              </a:ext>
            </a:extLst>
          </p:cNvPr>
          <p:cNvSpPr/>
          <p:nvPr/>
        </p:nvSpPr>
        <p:spPr>
          <a:xfrm>
            <a:off x="2477521" y="1712916"/>
            <a:ext cx="1779651" cy="890213"/>
          </a:xfrm>
          <a:prstGeom prst="roundRect">
            <a:avLst>
              <a:gd name="adj" fmla="val 6912"/>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5" name="矩形: 圓角 144">
            <a:extLst>
              <a:ext uri="{FF2B5EF4-FFF2-40B4-BE49-F238E27FC236}">
                <a16:creationId xmlns:a16="http://schemas.microsoft.com/office/drawing/2014/main" id="{F57EC6D1-87B9-4954-A7B0-46D5ACED63EF}"/>
              </a:ext>
            </a:extLst>
          </p:cNvPr>
          <p:cNvSpPr/>
          <p:nvPr/>
        </p:nvSpPr>
        <p:spPr>
          <a:xfrm>
            <a:off x="4460457" y="1712916"/>
            <a:ext cx="1779651" cy="890213"/>
          </a:xfrm>
          <a:prstGeom prst="roundRect">
            <a:avLst>
              <a:gd name="adj" fmla="val 6912"/>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4" name="矩形 163">
            <a:extLst>
              <a:ext uri="{FF2B5EF4-FFF2-40B4-BE49-F238E27FC236}">
                <a16:creationId xmlns:a16="http://schemas.microsoft.com/office/drawing/2014/main" id="{5F4C98C7-0C2B-4635-AC1C-AAD08AEDAF01}"/>
              </a:ext>
            </a:extLst>
          </p:cNvPr>
          <p:cNvSpPr/>
          <p:nvPr/>
        </p:nvSpPr>
        <p:spPr>
          <a:xfrm>
            <a:off x="497315" y="1880229"/>
            <a:ext cx="1735396" cy="584775"/>
          </a:xfrm>
          <a:prstGeom prst="rect">
            <a:avLst/>
          </a:prstGeom>
        </p:spPr>
        <p:txBody>
          <a:bodyPr wrap="square">
            <a:spAutoFit/>
          </a:bodyPr>
          <a:lstStyle/>
          <a:p>
            <a:pPr algn="ctr" defTabSz="457200">
              <a:defRPr/>
            </a:pPr>
            <a:r>
              <a:rPr lang="en-US" altLang="zh-TW" sz="1600">
                <a:solidFill>
                  <a:srgbClr val="002060"/>
                </a:solidFill>
                <a:latin typeface="Arial" panose="020B0604020202020204" pitchFamily="34" charset="0"/>
                <a:ea typeface="新細明體" panose="02020500000000000000" pitchFamily="18" charset="-120"/>
                <a:cs typeface="Arial" panose="020B0604020202020204" pitchFamily="34" charset="0"/>
              </a:rPr>
              <a:t>2 x 2.5" SSD/HDD</a:t>
            </a:r>
          </a:p>
        </p:txBody>
      </p:sp>
      <p:sp>
        <p:nvSpPr>
          <p:cNvPr id="173" name="矩形 172">
            <a:extLst>
              <a:ext uri="{FF2B5EF4-FFF2-40B4-BE49-F238E27FC236}">
                <a16:creationId xmlns:a16="http://schemas.microsoft.com/office/drawing/2014/main" id="{22744AD4-36D4-4EFA-ACB2-19DDFFF72F2C}"/>
              </a:ext>
            </a:extLst>
          </p:cNvPr>
          <p:cNvSpPr/>
          <p:nvPr/>
        </p:nvSpPr>
        <p:spPr>
          <a:xfrm>
            <a:off x="2639426" y="1741519"/>
            <a:ext cx="1735396" cy="830997"/>
          </a:xfrm>
          <a:prstGeom prst="rect">
            <a:avLst/>
          </a:prstGeom>
        </p:spPr>
        <p:txBody>
          <a:bodyPr wrap="square">
            <a:spAutoFit/>
          </a:bodyPr>
          <a:lstStyle/>
          <a:p>
            <a:pPr lvl="0" algn="ctr" defTabSz="457200">
              <a:defRPr/>
            </a:pPr>
            <a:r>
              <a:rPr lang="nl-NL" altLang="zh-TW" sz="1600" b="1" kern="0">
                <a:solidFill>
                  <a:srgbClr val="00FFFF"/>
                </a:solidFill>
                <a:latin typeface="Arial" panose="020B0604020202020204" pitchFamily="34" charset="0"/>
                <a:ea typeface="微軟正黑體" panose="020B0604030504040204" pitchFamily="34" charset="-120"/>
                <a:cs typeface="Arial" panose="020B0604020202020204" pitchFamily="34" charset="0"/>
              </a:rPr>
              <a:t>Intel Atom C3558/C3758</a:t>
            </a:r>
          </a:p>
          <a:p>
            <a:pPr lvl="0" algn="ctr" defTabSz="457200">
              <a:defRPr/>
            </a:pPr>
            <a:r>
              <a:rPr lang="nl-NL" altLang="zh-TW" sz="1600" b="1" kern="0">
                <a:solidFill>
                  <a:srgbClr val="00FFFF"/>
                </a:solidFill>
                <a:latin typeface="Arial" panose="020B0604020202020204" pitchFamily="34" charset="0"/>
                <a:ea typeface="微軟正黑體" panose="020B0604030504040204" pitchFamily="34" charset="-120"/>
                <a:cs typeface="Arial" panose="020B0604020202020204" pitchFamily="34" charset="0"/>
              </a:rPr>
              <a:t>4/8-core</a:t>
            </a:r>
            <a:endParaRPr lang="en-US" altLang="zh-TW" sz="1600" b="1" kern="0">
              <a:solidFill>
                <a:srgbClr val="00FF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76" name="矩形 175">
            <a:extLst>
              <a:ext uri="{FF2B5EF4-FFF2-40B4-BE49-F238E27FC236}">
                <a16:creationId xmlns:a16="http://schemas.microsoft.com/office/drawing/2014/main" id="{CD936C8A-8016-4C70-B2F2-06CD9D500582}"/>
              </a:ext>
            </a:extLst>
          </p:cNvPr>
          <p:cNvSpPr/>
          <p:nvPr/>
        </p:nvSpPr>
        <p:spPr>
          <a:xfrm>
            <a:off x="4485059" y="1922279"/>
            <a:ext cx="1735396" cy="584775"/>
          </a:xfrm>
          <a:prstGeom prst="rect">
            <a:avLst/>
          </a:prstGeom>
        </p:spPr>
        <p:txBody>
          <a:bodyPr wrap="square">
            <a:spAutoFit/>
          </a:bodyPr>
          <a:lstStyle/>
          <a:p>
            <a:pPr lvl="0" algn="ctr" defTabSz="457200">
              <a:defRPr/>
            </a:pPr>
            <a:r>
              <a:rPr lang="en-US" altLang="zh-TW" sz="1600">
                <a:solidFill>
                  <a:schemeClr val="bg1"/>
                </a:solidFill>
                <a:latin typeface="Arial" panose="020B0604020202020204" pitchFamily="34" charset="0"/>
                <a:cs typeface="Arial" panose="020B0604020202020204" pitchFamily="34" charset="0"/>
              </a:rPr>
              <a:t>8GB RAM</a:t>
            </a:r>
          </a:p>
          <a:p>
            <a:pPr lvl="0" algn="ctr" defTabSz="457200">
              <a:defRPr/>
            </a:pPr>
            <a:r>
              <a:rPr lang="en-US" altLang="zh-TW" sz="1600" b="1" kern="0">
                <a:solidFill>
                  <a:srgbClr val="00FFFF"/>
                </a:solidFill>
                <a:latin typeface="Arial" panose="020B0604020202020204" pitchFamily="34" charset="0"/>
                <a:ea typeface="微軟正黑體" panose="020B0604030504040204" pitchFamily="34" charset="-120"/>
                <a:cs typeface="Arial" panose="020B0604020202020204" pitchFamily="34" charset="0"/>
              </a:rPr>
              <a:t>(up to 64GB)</a:t>
            </a:r>
          </a:p>
        </p:txBody>
      </p:sp>
      <p:grpSp>
        <p:nvGrpSpPr>
          <p:cNvPr id="16" name="群組 15">
            <a:extLst>
              <a:ext uri="{FF2B5EF4-FFF2-40B4-BE49-F238E27FC236}">
                <a16:creationId xmlns:a16="http://schemas.microsoft.com/office/drawing/2014/main" id="{3E686DEB-9809-42A5-A146-5C816F6F46CA}"/>
              </a:ext>
            </a:extLst>
          </p:cNvPr>
          <p:cNvGrpSpPr/>
          <p:nvPr/>
        </p:nvGrpSpPr>
        <p:grpSpPr>
          <a:xfrm>
            <a:off x="2453462" y="1391007"/>
            <a:ext cx="647384" cy="584558"/>
            <a:chOff x="815405" y="1317342"/>
            <a:chExt cx="647384" cy="584558"/>
          </a:xfrm>
        </p:grpSpPr>
        <p:sp>
          <p:nvSpPr>
            <p:cNvPr id="15" name="橢圓 14">
              <a:extLst>
                <a:ext uri="{FF2B5EF4-FFF2-40B4-BE49-F238E27FC236}">
                  <a16:creationId xmlns:a16="http://schemas.microsoft.com/office/drawing/2014/main" id="{1C880212-6143-4842-8315-5382D004B420}"/>
                </a:ext>
              </a:extLst>
            </p:cNvPr>
            <p:cNvSpPr/>
            <p:nvPr/>
          </p:nvSpPr>
          <p:spPr>
            <a:xfrm>
              <a:off x="838764" y="1317342"/>
              <a:ext cx="584558" cy="584558"/>
            </a:xfrm>
            <a:prstGeom prst="ellipse">
              <a:avLst/>
            </a:prstGeom>
            <a:solidFill>
              <a:srgbClr val="00206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7" name="矩形 176">
              <a:extLst>
                <a:ext uri="{FF2B5EF4-FFF2-40B4-BE49-F238E27FC236}">
                  <a16:creationId xmlns:a16="http://schemas.microsoft.com/office/drawing/2014/main" id="{46FA0369-0727-4E53-BBC2-6B4068466114}"/>
                </a:ext>
              </a:extLst>
            </p:cNvPr>
            <p:cNvSpPr/>
            <p:nvPr/>
          </p:nvSpPr>
          <p:spPr>
            <a:xfrm>
              <a:off x="815405" y="1438759"/>
              <a:ext cx="647384" cy="338554"/>
            </a:xfrm>
            <a:prstGeom prst="rect">
              <a:avLst/>
            </a:prstGeom>
          </p:spPr>
          <p:txBody>
            <a:bodyPr wrap="square">
              <a:spAutoFit/>
            </a:bodyPr>
            <a:lstStyle/>
            <a:p>
              <a:pPr algn="ctr" defTabSz="457200">
                <a:defRPr/>
              </a:pPr>
              <a:r>
                <a:rPr lang="en-US" altLang="zh-TW" sz="1600">
                  <a:solidFill>
                    <a:schemeClr val="bg1"/>
                  </a:solidFill>
                  <a:latin typeface="Arial" panose="020B0604020202020204" pitchFamily="34" charset="0"/>
                  <a:ea typeface="新細明體" panose="02020500000000000000" pitchFamily="18" charset="-120"/>
                  <a:cs typeface="Arial" panose="020B0604020202020204" pitchFamily="34" charset="0"/>
                </a:rPr>
                <a:t>CPU</a:t>
              </a:r>
            </a:p>
          </p:txBody>
        </p:sp>
      </p:grpSp>
      <p:grpSp>
        <p:nvGrpSpPr>
          <p:cNvPr id="178" name="群組 177">
            <a:extLst>
              <a:ext uri="{FF2B5EF4-FFF2-40B4-BE49-F238E27FC236}">
                <a16:creationId xmlns:a16="http://schemas.microsoft.com/office/drawing/2014/main" id="{74C54737-3697-4C93-B965-D04B6BB8B20B}"/>
              </a:ext>
            </a:extLst>
          </p:cNvPr>
          <p:cNvGrpSpPr/>
          <p:nvPr/>
        </p:nvGrpSpPr>
        <p:grpSpPr>
          <a:xfrm>
            <a:off x="4444140" y="1391007"/>
            <a:ext cx="647384" cy="584558"/>
            <a:chOff x="815405" y="1317342"/>
            <a:chExt cx="647384" cy="584558"/>
          </a:xfrm>
        </p:grpSpPr>
        <p:sp>
          <p:nvSpPr>
            <p:cNvPr id="179" name="橢圓 178">
              <a:extLst>
                <a:ext uri="{FF2B5EF4-FFF2-40B4-BE49-F238E27FC236}">
                  <a16:creationId xmlns:a16="http://schemas.microsoft.com/office/drawing/2014/main" id="{6FD70E0B-0564-4C9A-A40E-500655651813}"/>
                </a:ext>
              </a:extLst>
            </p:cNvPr>
            <p:cNvSpPr/>
            <p:nvPr/>
          </p:nvSpPr>
          <p:spPr>
            <a:xfrm>
              <a:off x="838764" y="1317342"/>
              <a:ext cx="584558" cy="584558"/>
            </a:xfrm>
            <a:prstGeom prst="ellipse">
              <a:avLst/>
            </a:prstGeom>
            <a:solidFill>
              <a:srgbClr val="00206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0" name="矩形 179">
              <a:extLst>
                <a:ext uri="{FF2B5EF4-FFF2-40B4-BE49-F238E27FC236}">
                  <a16:creationId xmlns:a16="http://schemas.microsoft.com/office/drawing/2014/main" id="{10F5BBEB-2FAF-4B80-832E-CC1C6A8CC874}"/>
                </a:ext>
              </a:extLst>
            </p:cNvPr>
            <p:cNvSpPr/>
            <p:nvPr/>
          </p:nvSpPr>
          <p:spPr>
            <a:xfrm>
              <a:off x="815405" y="1438759"/>
              <a:ext cx="647384" cy="338554"/>
            </a:xfrm>
            <a:prstGeom prst="rect">
              <a:avLst/>
            </a:prstGeom>
          </p:spPr>
          <p:txBody>
            <a:bodyPr wrap="square">
              <a:spAutoFit/>
            </a:bodyPr>
            <a:lstStyle/>
            <a:p>
              <a:pPr algn="ctr" defTabSz="457200">
                <a:defRPr/>
              </a:pPr>
              <a:r>
                <a:rPr lang="en-US" altLang="zh-TW" sz="1600">
                  <a:solidFill>
                    <a:schemeClr val="bg1"/>
                  </a:solidFill>
                  <a:latin typeface="Arial" panose="020B0604020202020204" pitchFamily="34" charset="0"/>
                  <a:ea typeface="新細明體" panose="02020500000000000000" pitchFamily="18" charset="-120"/>
                  <a:cs typeface="Arial" panose="020B0604020202020204" pitchFamily="34" charset="0"/>
                </a:rPr>
                <a:t>RAM</a:t>
              </a:r>
            </a:p>
          </p:txBody>
        </p:sp>
      </p:grpSp>
      <p:sp>
        <p:nvSpPr>
          <p:cNvPr id="182" name="矩形: 圓角 181">
            <a:extLst>
              <a:ext uri="{FF2B5EF4-FFF2-40B4-BE49-F238E27FC236}">
                <a16:creationId xmlns:a16="http://schemas.microsoft.com/office/drawing/2014/main" id="{F99ACB61-8A70-48F7-9806-2D652411D652}"/>
              </a:ext>
            </a:extLst>
          </p:cNvPr>
          <p:cNvSpPr/>
          <p:nvPr/>
        </p:nvSpPr>
        <p:spPr>
          <a:xfrm>
            <a:off x="7624480" y="876821"/>
            <a:ext cx="4148855" cy="405014"/>
          </a:xfrm>
          <a:prstGeom prst="roundRect">
            <a:avLst>
              <a:gd name="adj" fmla="val 13464"/>
            </a:avLst>
          </a:prstGeom>
          <a:solidFill>
            <a:schemeClr val="bg1"/>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3" name="矩形: 圓角 182">
            <a:extLst>
              <a:ext uri="{FF2B5EF4-FFF2-40B4-BE49-F238E27FC236}">
                <a16:creationId xmlns:a16="http://schemas.microsoft.com/office/drawing/2014/main" id="{0F0905A4-9012-4BE3-A6A9-49FA8047B368}"/>
              </a:ext>
            </a:extLst>
          </p:cNvPr>
          <p:cNvSpPr/>
          <p:nvPr/>
        </p:nvSpPr>
        <p:spPr>
          <a:xfrm>
            <a:off x="7624481" y="1381761"/>
            <a:ext cx="1796711" cy="552533"/>
          </a:xfrm>
          <a:prstGeom prst="roundRect">
            <a:avLst>
              <a:gd name="adj" fmla="val 13464"/>
            </a:avLst>
          </a:prstGeom>
          <a:solidFill>
            <a:schemeClr val="bg1"/>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5" name="矩形: 圓角 184">
            <a:extLst>
              <a:ext uri="{FF2B5EF4-FFF2-40B4-BE49-F238E27FC236}">
                <a16:creationId xmlns:a16="http://schemas.microsoft.com/office/drawing/2014/main" id="{B09E4772-2FAE-46A5-92E3-6EC6FA807021}"/>
              </a:ext>
            </a:extLst>
          </p:cNvPr>
          <p:cNvSpPr/>
          <p:nvPr/>
        </p:nvSpPr>
        <p:spPr>
          <a:xfrm>
            <a:off x="9610528" y="1381761"/>
            <a:ext cx="2162807" cy="552533"/>
          </a:xfrm>
          <a:prstGeom prst="roundRect">
            <a:avLst>
              <a:gd name="adj" fmla="val 13464"/>
            </a:avLst>
          </a:prstGeom>
          <a:solidFill>
            <a:schemeClr val="bg1"/>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6" name="矩形 185">
            <a:extLst>
              <a:ext uri="{FF2B5EF4-FFF2-40B4-BE49-F238E27FC236}">
                <a16:creationId xmlns:a16="http://schemas.microsoft.com/office/drawing/2014/main" id="{48155E15-40D9-42B8-A831-5F0878425453}"/>
              </a:ext>
            </a:extLst>
          </p:cNvPr>
          <p:cNvSpPr/>
          <p:nvPr/>
        </p:nvSpPr>
        <p:spPr>
          <a:xfrm>
            <a:off x="7601302" y="907888"/>
            <a:ext cx="4172033" cy="338554"/>
          </a:xfrm>
          <a:prstGeom prst="rect">
            <a:avLst/>
          </a:prstGeom>
        </p:spPr>
        <p:txBody>
          <a:bodyPr wrap="square">
            <a:spAutoFit/>
          </a:bodyPr>
          <a:lstStyle/>
          <a:p>
            <a:pPr algn="ctr" defTabSz="457200">
              <a:defRPr/>
            </a:pPr>
            <a:r>
              <a:rPr lang="en-US" altLang="zh-TW" sz="1600">
                <a:solidFill>
                  <a:srgbClr val="002060"/>
                </a:solidFill>
                <a:latin typeface="Arial" panose="020B0604020202020204" pitchFamily="34" charset="0"/>
                <a:ea typeface="新細明體" panose="02020500000000000000" pitchFamily="18" charset="-120"/>
                <a:cs typeface="Arial" panose="020B0604020202020204" pitchFamily="34" charset="0"/>
              </a:rPr>
              <a:t>Power Supply</a:t>
            </a:r>
          </a:p>
        </p:txBody>
      </p:sp>
      <p:sp>
        <p:nvSpPr>
          <p:cNvPr id="187" name="矩形 186">
            <a:extLst>
              <a:ext uri="{FF2B5EF4-FFF2-40B4-BE49-F238E27FC236}">
                <a16:creationId xmlns:a16="http://schemas.microsoft.com/office/drawing/2014/main" id="{87AAA857-05D2-4A3A-9228-79BFF578B109}"/>
              </a:ext>
            </a:extLst>
          </p:cNvPr>
          <p:cNvSpPr/>
          <p:nvPr/>
        </p:nvSpPr>
        <p:spPr>
          <a:xfrm>
            <a:off x="7601303" y="1507180"/>
            <a:ext cx="1819890" cy="338554"/>
          </a:xfrm>
          <a:prstGeom prst="rect">
            <a:avLst/>
          </a:prstGeom>
        </p:spPr>
        <p:txBody>
          <a:bodyPr wrap="square">
            <a:spAutoFit/>
          </a:bodyPr>
          <a:lstStyle/>
          <a:p>
            <a:pPr lvl="0" algn="ctr" defTabSz="457200">
              <a:defRPr/>
            </a:pPr>
            <a:r>
              <a:rPr lang="pl-PL" altLang="zh-TW" sz="1600">
                <a:solidFill>
                  <a:srgbClr val="002060"/>
                </a:solidFill>
                <a:latin typeface="Arial" panose="020B0604020202020204" pitchFamily="34" charset="0"/>
                <a:cs typeface="Arial" panose="020B0604020202020204" pitchFamily="34" charset="0"/>
              </a:rPr>
              <a:t>System Power </a:t>
            </a:r>
          </a:p>
        </p:txBody>
      </p:sp>
      <p:sp>
        <p:nvSpPr>
          <p:cNvPr id="188" name="矩形 187">
            <a:extLst>
              <a:ext uri="{FF2B5EF4-FFF2-40B4-BE49-F238E27FC236}">
                <a16:creationId xmlns:a16="http://schemas.microsoft.com/office/drawing/2014/main" id="{0464369C-C0B7-4721-915A-B39F6A729846}"/>
              </a:ext>
            </a:extLst>
          </p:cNvPr>
          <p:cNvSpPr/>
          <p:nvPr/>
        </p:nvSpPr>
        <p:spPr>
          <a:xfrm>
            <a:off x="9598529" y="1398305"/>
            <a:ext cx="2162807" cy="523220"/>
          </a:xfrm>
          <a:prstGeom prst="rect">
            <a:avLst/>
          </a:prstGeom>
        </p:spPr>
        <p:txBody>
          <a:bodyPr wrap="square">
            <a:spAutoFit/>
          </a:bodyPr>
          <a:lstStyle/>
          <a:p>
            <a:pPr lvl="0" algn="ctr" defTabSz="457200">
              <a:defRPr/>
            </a:pPr>
            <a:r>
              <a:rPr lang="pl-PL" altLang="zh-TW" sz="1600">
                <a:solidFill>
                  <a:srgbClr val="002060"/>
                </a:solidFill>
                <a:latin typeface="Arial" panose="020B0604020202020204" pitchFamily="34" charset="0"/>
                <a:ea typeface="新細明體" panose="02020500000000000000" pitchFamily="18" charset="-120"/>
                <a:cs typeface="Arial" panose="020B0604020202020204" pitchFamily="34" charset="0"/>
              </a:rPr>
              <a:t>PoE Power Max: </a:t>
            </a:r>
          </a:p>
          <a:p>
            <a:pPr lvl="0" algn="ctr" defTabSz="457200">
              <a:defRPr/>
            </a:pPr>
            <a:r>
              <a:rPr lang="en-US" altLang="zh-TW" sz="1200">
                <a:solidFill>
                  <a:srgbClr val="002060"/>
                </a:solidFill>
                <a:latin typeface="Arial" panose="020B0604020202020204" pitchFamily="34" charset="0"/>
                <a:ea typeface="新細明體" panose="02020500000000000000" pitchFamily="18" charset="-120"/>
                <a:cs typeface="Arial" panose="020B0604020202020204" pitchFamily="34" charset="0"/>
              </a:rPr>
              <a:t>C3558:</a:t>
            </a:r>
            <a:r>
              <a:rPr lang="pl-PL" altLang="zh-TW" sz="1200">
                <a:solidFill>
                  <a:srgbClr val="002060"/>
                </a:solidFill>
                <a:latin typeface="Arial" panose="020B0604020202020204" pitchFamily="34" charset="0"/>
                <a:ea typeface="新細明體" panose="02020500000000000000" pitchFamily="18" charset="-120"/>
                <a:cs typeface="Arial" panose="020B0604020202020204" pitchFamily="34" charset="0"/>
              </a:rPr>
              <a:t>3</a:t>
            </a:r>
            <a:r>
              <a:rPr lang="en-US" altLang="zh-TW" sz="1200">
                <a:solidFill>
                  <a:srgbClr val="002060"/>
                </a:solidFill>
                <a:latin typeface="Arial" panose="020B0604020202020204" pitchFamily="34" charset="0"/>
                <a:ea typeface="新細明體" panose="02020500000000000000" pitchFamily="18" charset="-120"/>
                <a:cs typeface="Arial" panose="020B0604020202020204" pitchFamily="34" charset="0"/>
              </a:rPr>
              <a:t>8</a:t>
            </a:r>
            <a:r>
              <a:rPr lang="pl-PL" altLang="zh-TW" sz="1200">
                <a:solidFill>
                  <a:srgbClr val="002060"/>
                </a:solidFill>
                <a:latin typeface="Arial" panose="020B0604020202020204" pitchFamily="34" charset="0"/>
                <a:ea typeface="新細明體" panose="02020500000000000000" pitchFamily="18" charset="-120"/>
                <a:cs typeface="Arial" panose="020B0604020202020204" pitchFamily="34" charset="0"/>
              </a:rPr>
              <a:t>0W</a:t>
            </a:r>
            <a:r>
              <a:rPr lang="en-US" altLang="zh-TW" sz="1200">
                <a:solidFill>
                  <a:srgbClr val="002060"/>
                </a:solidFill>
                <a:latin typeface="Arial" panose="020B0604020202020204" pitchFamily="34" charset="0"/>
                <a:ea typeface="新細明體" panose="02020500000000000000" pitchFamily="18" charset="-120"/>
                <a:cs typeface="Arial" panose="020B0604020202020204" pitchFamily="34" charset="0"/>
              </a:rPr>
              <a:t> / C3758:220W</a:t>
            </a:r>
          </a:p>
        </p:txBody>
      </p:sp>
      <p:sp>
        <p:nvSpPr>
          <p:cNvPr id="189" name="矩形: 圓角 188">
            <a:extLst>
              <a:ext uri="{FF2B5EF4-FFF2-40B4-BE49-F238E27FC236}">
                <a16:creationId xmlns:a16="http://schemas.microsoft.com/office/drawing/2014/main" id="{E37C5F89-6648-4D80-8879-E3CB7AF9C6F8}"/>
              </a:ext>
            </a:extLst>
          </p:cNvPr>
          <p:cNvSpPr/>
          <p:nvPr/>
        </p:nvSpPr>
        <p:spPr>
          <a:xfrm>
            <a:off x="7624480" y="203633"/>
            <a:ext cx="4148855" cy="405014"/>
          </a:xfrm>
          <a:prstGeom prst="roundRect">
            <a:avLst>
              <a:gd name="adj" fmla="val 13464"/>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rgbClr val="002060"/>
                </a:solidFill>
                <a:latin typeface="Arial" panose="020B0604020202020204" pitchFamily="34" charset="0"/>
                <a:cs typeface="Arial" panose="020B0604020202020204" pitchFamily="34" charset="0"/>
              </a:rPr>
              <a:t>System power button (Rear)</a:t>
            </a:r>
          </a:p>
        </p:txBody>
      </p:sp>
      <p:cxnSp>
        <p:nvCxnSpPr>
          <p:cNvPr id="18" name="接點: 肘形 17">
            <a:extLst>
              <a:ext uri="{FF2B5EF4-FFF2-40B4-BE49-F238E27FC236}">
                <a16:creationId xmlns:a16="http://schemas.microsoft.com/office/drawing/2014/main" id="{C098AB53-317F-46F6-8FEA-B2EAE05703CC}"/>
              </a:ext>
            </a:extLst>
          </p:cNvPr>
          <p:cNvCxnSpPr>
            <a:cxnSpLocks/>
            <a:endCxn id="182" idx="1"/>
          </p:cNvCxnSpPr>
          <p:nvPr/>
        </p:nvCxnSpPr>
        <p:spPr>
          <a:xfrm rot="10800000" flipH="1" flipV="1">
            <a:off x="7601302" y="404768"/>
            <a:ext cx="23178" cy="674560"/>
          </a:xfrm>
          <a:prstGeom prst="bentConnector3">
            <a:avLst>
              <a:gd name="adj1" fmla="val -2810855"/>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1" name="矩形: 圓角 190">
            <a:extLst>
              <a:ext uri="{FF2B5EF4-FFF2-40B4-BE49-F238E27FC236}">
                <a16:creationId xmlns:a16="http://schemas.microsoft.com/office/drawing/2014/main" id="{F7ADFAD6-E407-4E62-B46B-AF35AF5DECE7}"/>
              </a:ext>
            </a:extLst>
          </p:cNvPr>
          <p:cNvSpPr/>
          <p:nvPr/>
        </p:nvSpPr>
        <p:spPr>
          <a:xfrm>
            <a:off x="6968287" y="2966297"/>
            <a:ext cx="4597359" cy="1884457"/>
          </a:xfrm>
          <a:prstGeom prst="roundRect">
            <a:avLst>
              <a:gd name="adj" fmla="val 8016"/>
            </a:avLst>
          </a:prstGeom>
          <a:solidFill>
            <a:schemeClr val="accent3">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92" name="矩形 191">
            <a:extLst>
              <a:ext uri="{FF2B5EF4-FFF2-40B4-BE49-F238E27FC236}">
                <a16:creationId xmlns:a16="http://schemas.microsoft.com/office/drawing/2014/main" id="{D2DB00E4-C668-4DF3-9933-CE9217266C22}"/>
              </a:ext>
            </a:extLst>
          </p:cNvPr>
          <p:cNvSpPr/>
          <p:nvPr/>
        </p:nvSpPr>
        <p:spPr>
          <a:xfrm>
            <a:off x="6968286" y="2994052"/>
            <a:ext cx="4630863" cy="400110"/>
          </a:xfrm>
          <a:prstGeom prst="rect">
            <a:avLst/>
          </a:prstGeom>
        </p:spPr>
        <p:txBody>
          <a:bodyPr wrap="square">
            <a:spAutoFit/>
          </a:bodyPr>
          <a:lstStyle/>
          <a:p>
            <a:pPr lvl="0" algn="ctr" defTabSz="457200">
              <a:defRPr/>
            </a:pPr>
            <a:r>
              <a:rPr lang="en-US" altLang="zh-TW" sz="2000">
                <a:solidFill>
                  <a:srgbClr val="002060"/>
                </a:solidFill>
                <a:latin typeface="Arial" panose="020B0604020202020204" pitchFamily="34" charset="0"/>
                <a:cs typeface="Arial" panose="020B0604020202020204" pitchFamily="34" charset="0"/>
              </a:rPr>
              <a:t>Switch</a:t>
            </a:r>
          </a:p>
        </p:txBody>
      </p:sp>
      <p:sp>
        <p:nvSpPr>
          <p:cNvPr id="193" name="矩形: 圓角 192">
            <a:extLst>
              <a:ext uri="{FF2B5EF4-FFF2-40B4-BE49-F238E27FC236}">
                <a16:creationId xmlns:a16="http://schemas.microsoft.com/office/drawing/2014/main" id="{AB3CD94A-9374-4331-8DE7-79298AE80451}"/>
              </a:ext>
            </a:extLst>
          </p:cNvPr>
          <p:cNvSpPr/>
          <p:nvPr/>
        </p:nvSpPr>
        <p:spPr>
          <a:xfrm>
            <a:off x="7096962" y="3442486"/>
            <a:ext cx="1232541" cy="597868"/>
          </a:xfrm>
          <a:prstGeom prst="roundRect">
            <a:avLst>
              <a:gd name="adj" fmla="val 13464"/>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4" name="矩形 193">
            <a:extLst>
              <a:ext uri="{FF2B5EF4-FFF2-40B4-BE49-F238E27FC236}">
                <a16:creationId xmlns:a16="http://schemas.microsoft.com/office/drawing/2014/main" id="{116AEE8E-729E-4225-A5E7-6744C0E99768}"/>
              </a:ext>
            </a:extLst>
          </p:cNvPr>
          <p:cNvSpPr/>
          <p:nvPr/>
        </p:nvSpPr>
        <p:spPr>
          <a:xfrm>
            <a:off x="7095845" y="3455579"/>
            <a:ext cx="1249561" cy="584775"/>
          </a:xfrm>
          <a:prstGeom prst="rect">
            <a:avLst/>
          </a:prstGeom>
        </p:spPr>
        <p:txBody>
          <a:bodyPr wrap="square">
            <a:spAutoFit/>
          </a:bodyPr>
          <a:lstStyle/>
          <a:p>
            <a:pPr lvl="0" algn="ctr" defTabSz="457200">
              <a:defRPr/>
            </a:pPr>
            <a:r>
              <a:rPr lang="en-US" altLang="zh-TW" sz="1600" b="1" kern="0" dirty="0">
                <a:solidFill>
                  <a:srgbClr val="00FFFF"/>
                </a:solidFill>
                <a:latin typeface="Arial" panose="020B0604020202020204" pitchFamily="34" charset="0"/>
                <a:ea typeface="微軟正黑體" panose="020B0604030504040204" pitchFamily="34" charset="-120"/>
                <a:cs typeface="Arial" panose="020B0604020202020204" pitchFamily="34" charset="0"/>
              </a:rPr>
              <a:t>2 x 10GbE SFP+</a:t>
            </a:r>
          </a:p>
        </p:txBody>
      </p:sp>
      <p:sp>
        <p:nvSpPr>
          <p:cNvPr id="196" name="矩形: 圓角 195">
            <a:extLst>
              <a:ext uri="{FF2B5EF4-FFF2-40B4-BE49-F238E27FC236}">
                <a16:creationId xmlns:a16="http://schemas.microsoft.com/office/drawing/2014/main" id="{CF0C48C1-335D-41C3-BFC4-2DEEB96233D4}"/>
              </a:ext>
            </a:extLst>
          </p:cNvPr>
          <p:cNvSpPr/>
          <p:nvPr/>
        </p:nvSpPr>
        <p:spPr>
          <a:xfrm>
            <a:off x="8642445" y="3442637"/>
            <a:ext cx="1232541" cy="597868"/>
          </a:xfrm>
          <a:prstGeom prst="roundRect">
            <a:avLst>
              <a:gd name="adj" fmla="val 13464"/>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7" name="矩形 196">
            <a:extLst>
              <a:ext uri="{FF2B5EF4-FFF2-40B4-BE49-F238E27FC236}">
                <a16:creationId xmlns:a16="http://schemas.microsoft.com/office/drawing/2014/main" id="{6CFB1626-1ED0-469E-B220-8CCE460B7F3C}"/>
              </a:ext>
            </a:extLst>
          </p:cNvPr>
          <p:cNvSpPr/>
          <p:nvPr/>
        </p:nvSpPr>
        <p:spPr>
          <a:xfrm>
            <a:off x="8642445" y="3456601"/>
            <a:ext cx="1229106" cy="584775"/>
          </a:xfrm>
          <a:prstGeom prst="rect">
            <a:avLst/>
          </a:prstGeom>
        </p:spPr>
        <p:txBody>
          <a:bodyPr wrap="square">
            <a:spAutoFit/>
          </a:bodyPr>
          <a:lstStyle/>
          <a:p>
            <a:pPr lvl="0" algn="ctr" defTabSz="457200">
              <a:defRPr/>
            </a:pPr>
            <a:r>
              <a:rPr lang="en-US" altLang="zh-TW" sz="1600">
                <a:solidFill>
                  <a:srgbClr val="002060"/>
                </a:solidFill>
                <a:latin typeface="Arial" panose="020B0604020202020204" pitchFamily="34" charset="0"/>
                <a:cs typeface="Arial" panose="020B0604020202020204" pitchFamily="34" charset="0"/>
              </a:rPr>
              <a:t>Microchip VSC7448</a:t>
            </a:r>
          </a:p>
        </p:txBody>
      </p:sp>
      <p:sp>
        <p:nvSpPr>
          <p:cNvPr id="199" name="矩形: 圓角 198">
            <a:extLst>
              <a:ext uri="{FF2B5EF4-FFF2-40B4-BE49-F238E27FC236}">
                <a16:creationId xmlns:a16="http://schemas.microsoft.com/office/drawing/2014/main" id="{6F455BBC-C0AD-4F2A-9477-36F29C66C539}"/>
              </a:ext>
            </a:extLst>
          </p:cNvPr>
          <p:cNvSpPr/>
          <p:nvPr/>
        </p:nvSpPr>
        <p:spPr>
          <a:xfrm>
            <a:off x="10149037" y="3441766"/>
            <a:ext cx="1232541" cy="597868"/>
          </a:xfrm>
          <a:prstGeom prst="roundRect">
            <a:avLst>
              <a:gd name="adj" fmla="val 13464"/>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0" name="矩形 199">
            <a:extLst>
              <a:ext uri="{FF2B5EF4-FFF2-40B4-BE49-F238E27FC236}">
                <a16:creationId xmlns:a16="http://schemas.microsoft.com/office/drawing/2014/main" id="{B0954AC0-9191-42FE-A645-EB07A3F341EE}"/>
              </a:ext>
            </a:extLst>
          </p:cNvPr>
          <p:cNvSpPr/>
          <p:nvPr/>
        </p:nvSpPr>
        <p:spPr>
          <a:xfrm>
            <a:off x="10149710" y="3449184"/>
            <a:ext cx="1229106" cy="584775"/>
          </a:xfrm>
          <a:prstGeom prst="rect">
            <a:avLst/>
          </a:prstGeom>
        </p:spPr>
        <p:txBody>
          <a:bodyPr wrap="square">
            <a:spAutoFit/>
          </a:bodyPr>
          <a:lstStyle/>
          <a:p>
            <a:pPr lvl="0" algn="ctr" defTabSz="457200">
              <a:defRPr/>
            </a:pPr>
            <a:r>
              <a:rPr lang="en-US" altLang="zh-TW" sz="1600">
                <a:solidFill>
                  <a:srgbClr val="002060"/>
                </a:solidFill>
                <a:latin typeface="Arial" panose="020B0604020202020204" pitchFamily="34" charset="0"/>
                <a:cs typeface="Arial" panose="020B0604020202020204" pitchFamily="34" charset="0"/>
              </a:rPr>
              <a:t>PoE </a:t>
            </a:r>
          </a:p>
          <a:p>
            <a:pPr lvl="0" algn="ctr" defTabSz="457200">
              <a:defRPr/>
            </a:pPr>
            <a:r>
              <a:rPr lang="en-US" altLang="zh-TW" sz="1600">
                <a:solidFill>
                  <a:srgbClr val="002060"/>
                </a:solidFill>
                <a:latin typeface="Arial" panose="020B0604020202020204" pitchFamily="34" charset="0"/>
                <a:cs typeface="Arial" panose="020B0604020202020204" pitchFamily="34" charset="0"/>
              </a:rPr>
              <a:t>Controller</a:t>
            </a:r>
          </a:p>
        </p:txBody>
      </p:sp>
      <p:sp>
        <p:nvSpPr>
          <p:cNvPr id="201" name="矩形: 圓角 200">
            <a:extLst>
              <a:ext uri="{FF2B5EF4-FFF2-40B4-BE49-F238E27FC236}">
                <a16:creationId xmlns:a16="http://schemas.microsoft.com/office/drawing/2014/main" id="{B52F1C46-A81B-4DDF-B997-955C2D89AF46}"/>
              </a:ext>
            </a:extLst>
          </p:cNvPr>
          <p:cNvSpPr/>
          <p:nvPr/>
        </p:nvSpPr>
        <p:spPr>
          <a:xfrm>
            <a:off x="7530633" y="4391887"/>
            <a:ext cx="4233773" cy="948600"/>
          </a:xfrm>
          <a:prstGeom prst="roundRect">
            <a:avLst>
              <a:gd name="adj" fmla="val 13464"/>
            </a:avLst>
          </a:prstGeom>
          <a:solidFill>
            <a:srgbClr val="E6E6E6"/>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latin typeface="Calibri" panose="020F0502020204030204"/>
              <a:ea typeface="新細明體" panose="02020500000000000000" pitchFamily="18" charset="-120"/>
            </a:endParaRPr>
          </a:p>
        </p:txBody>
      </p:sp>
      <p:grpSp>
        <p:nvGrpSpPr>
          <p:cNvPr id="206" name="群組 205">
            <a:extLst>
              <a:ext uri="{FF2B5EF4-FFF2-40B4-BE49-F238E27FC236}">
                <a16:creationId xmlns:a16="http://schemas.microsoft.com/office/drawing/2014/main" id="{506B467F-5FC4-4AFE-8B54-1C83E5BBF09D}"/>
              </a:ext>
            </a:extLst>
          </p:cNvPr>
          <p:cNvGrpSpPr/>
          <p:nvPr/>
        </p:nvGrpSpPr>
        <p:grpSpPr>
          <a:xfrm>
            <a:off x="7712186" y="4497496"/>
            <a:ext cx="754316" cy="754316"/>
            <a:chOff x="4987641" y="3921110"/>
            <a:chExt cx="457200" cy="457200"/>
          </a:xfrm>
        </p:grpSpPr>
        <p:sp>
          <p:nvSpPr>
            <p:cNvPr id="207" name="橢圓 206">
              <a:extLst>
                <a:ext uri="{FF2B5EF4-FFF2-40B4-BE49-F238E27FC236}">
                  <a16:creationId xmlns:a16="http://schemas.microsoft.com/office/drawing/2014/main" id="{A8F24D1B-1B4A-4C7A-AF12-4E1C1C3181D0}"/>
                </a:ext>
              </a:extLst>
            </p:cNvPr>
            <p:cNvSpPr/>
            <p:nvPr/>
          </p:nvSpPr>
          <p:spPr>
            <a:xfrm>
              <a:off x="4987641" y="3921110"/>
              <a:ext cx="457200" cy="4572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08" name="圖片 207">
              <a:extLst>
                <a:ext uri="{FF2B5EF4-FFF2-40B4-BE49-F238E27FC236}">
                  <a16:creationId xmlns:a16="http://schemas.microsoft.com/office/drawing/2014/main" id="{C4A34C8E-BD49-4B97-BB62-A92298982A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41570" y="4020745"/>
              <a:ext cx="335967" cy="257931"/>
            </a:xfrm>
            <a:prstGeom prst="rect">
              <a:avLst/>
            </a:prstGeom>
          </p:spPr>
        </p:pic>
      </p:grpSp>
      <p:sp>
        <p:nvSpPr>
          <p:cNvPr id="209" name="矩形: 圓角 208">
            <a:extLst>
              <a:ext uri="{FF2B5EF4-FFF2-40B4-BE49-F238E27FC236}">
                <a16:creationId xmlns:a16="http://schemas.microsoft.com/office/drawing/2014/main" id="{CEC7FF89-2219-4F6D-AAF0-FD37AB5BCA06}"/>
              </a:ext>
            </a:extLst>
          </p:cNvPr>
          <p:cNvSpPr/>
          <p:nvPr/>
        </p:nvSpPr>
        <p:spPr>
          <a:xfrm>
            <a:off x="8547234" y="4477609"/>
            <a:ext cx="2998094" cy="809627"/>
          </a:xfrm>
          <a:prstGeom prst="roundRect">
            <a:avLst>
              <a:gd name="adj" fmla="val 6912"/>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0" name="矩形 209">
            <a:extLst>
              <a:ext uri="{FF2B5EF4-FFF2-40B4-BE49-F238E27FC236}">
                <a16:creationId xmlns:a16="http://schemas.microsoft.com/office/drawing/2014/main" id="{57C5FC69-B1D8-4107-BA9F-8F77505229D8}"/>
              </a:ext>
            </a:extLst>
          </p:cNvPr>
          <p:cNvSpPr/>
          <p:nvPr/>
        </p:nvSpPr>
        <p:spPr>
          <a:xfrm>
            <a:off x="8546571" y="4490206"/>
            <a:ext cx="3009432"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1600" b="1" kern="0">
                <a:solidFill>
                  <a:srgbClr val="00FFFF"/>
                </a:solidFill>
                <a:latin typeface="Arial" panose="020B0604020202020204" pitchFamily="34" charset="0"/>
                <a:ea typeface="微軟正黑體" panose="020B0604030504040204" pitchFamily="34" charset="-120"/>
                <a:cs typeface="Arial" panose="020B0604020202020204" pitchFamily="34" charset="0"/>
              </a:rPr>
              <a:t>16 x RJ45</a:t>
            </a:r>
          </a:p>
        </p:txBody>
      </p:sp>
      <p:sp>
        <p:nvSpPr>
          <p:cNvPr id="211" name="矩形: 圓角 210">
            <a:extLst>
              <a:ext uri="{FF2B5EF4-FFF2-40B4-BE49-F238E27FC236}">
                <a16:creationId xmlns:a16="http://schemas.microsoft.com/office/drawing/2014/main" id="{22418AF5-8522-470F-90A7-DF8362CBA95C}"/>
              </a:ext>
            </a:extLst>
          </p:cNvPr>
          <p:cNvSpPr/>
          <p:nvPr/>
        </p:nvSpPr>
        <p:spPr>
          <a:xfrm>
            <a:off x="8672950" y="4803974"/>
            <a:ext cx="1265014" cy="356194"/>
          </a:xfrm>
          <a:prstGeom prst="roundRect">
            <a:avLst>
              <a:gd name="adj" fmla="val 691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2" name="矩形: 圓角 211">
            <a:extLst>
              <a:ext uri="{FF2B5EF4-FFF2-40B4-BE49-F238E27FC236}">
                <a16:creationId xmlns:a16="http://schemas.microsoft.com/office/drawing/2014/main" id="{D0F7B238-5CF1-45B6-BBB5-BD6F767FA758}"/>
              </a:ext>
            </a:extLst>
          </p:cNvPr>
          <p:cNvSpPr/>
          <p:nvPr/>
        </p:nvSpPr>
        <p:spPr>
          <a:xfrm>
            <a:off x="10077760" y="4803974"/>
            <a:ext cx="1265014" cy="356194"/>
          </a:xfrm>
          <a:prstGeom prst="roundRect">
            <a:avLst>
              <a:gd name="adj" fmla="val 6912"/>
            </a:avLst>
          </a:prstGeom>
          <a:solidFill>
            <a:srgbClr val="00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3" name="矩形 212">
            <a:extLst>
              <a:ext uri="{FF2B5EF4-FFF2-40B4-BE49-F238E27FC236}">
                <a16:creationId xmlns:a16="http://schemas.microsoft.com/office/drawing/2014/main" id="{BA1B2E2E-B08F-4CEB-96F7-68CCF7B57983}"/>
              </a:ext>
            </a:extLst>
          </p:cNvPr>
          <p:cNvSpPr/>
          <p:nvPr/>
        </p:nvSpPr>
        <p:spPr>
          <a:xfrm>
            <a:off x="8709044" y="4840773"/>
            <a:ext cx="1265014"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600"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8 x 1GbE</a:t>
            </a:r>
          </a:p>
        </p:txBody>
      </p:sp>
      <p:sp>
        <p:nvSpPr>
          <p:cNvPr id="214" name="矩形 213">
            <a:extLst>
              <a:ext uri="{FF2B5EF4-FFF2-40B4-BE49-F238E27FC236}">
                <a16:creationId xmlns:a16="http://schemas.microsoft.com/office/drawing/2014/main" id="{D16CA0B2-8F62-4E18-A3C0-B0F9A6A144B3}"/>
              </a:ext>
            </a:extLst>
          </p:cNvPr>
          <p:cNvSpPr/>
          <p:nvPr/>
        </p:nvSpPr>
        <p:spPr>
          <a:xfrm>
            <a:off x="10085460" y="4831593"/>
            <a:ext cx="1292556" cy="338554"/>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1600" b="1">
                <a:solidFill>
                  <a:srgbClr val="002060"/>
                </a:solidFill>
                <a:latin typeface="Arial" panose="020B0604020202020204" pitchFamily="34" charset="0"/>
                <a:ea typeface="新細明體" panose="02020500000000000000" pitchFamily="18" charset="-120"/>
                <a:cs typeface="Arial" panose="020B0604020202020204" pitchFamily="34" charset="0"/>
              </a:rPr>
              <a:t>8</a:t>
            </a:r>
            <a:r>
              <a:rPr kumimoji="0" lang="en-US" altLang="zh-TW" sz="16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 x </a:t>
            </a:r>
            <a:r>
              <a:rPr lang="en-US" altLang="zh-TW" sz="1600" b="1">
                <a:solidFill>
                  <a:srgbClr val="002060"/>
                </a:solidFill>
                <a:latin typeface="Arial" panose="020B0604020202020204" pitchFamily="34" charset="0"/>
                <a:ea typeface="新細明體" panose="02020500000000000000" pitchFamily="18" charset="-120"/>
                <a:cs typeface="Arial" panose="020B0604020202020204" pitchFamily="34" charset="0"/>
              </a:rPr>
              <a:t>2.5</a:t>
            </a:r>
            <a:r>
              <a:rPr kumimoji="0" lang="en-US" altLang="zh-TW" sz="1600" b="1" i="0" u="none" strike="noStrike" kern="1200" cap="none" spc="0" normalizeH="0" baseline="0" noProof="0" err="1">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GbE</a:t>
            </a:r>
            <a:endParaRPr kumimoji="0" lang="en-US" altLang="zh-TW" sz="16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15" name="矩形: 圓角 214">
            <a:extLst>
              <a:ext uri="{FF2B5EF4-FFF2-40B4-BE49-F238E27FC236}">
                <a16:creationId xmlns:a16="http://schemas.microsoft.com/office/drawing/2014/main" id="{272B3F8A-9EEA-419C-B065-387B07F3729D}"/>
              </a:ext>
            </a:extLst>
          </p:cNvPr>
          <p:cNvSpPr/>
          <p:nvPr/>
        </p:nvSpPr>
        <p:spPr>
          <a:xfrm>
            <a:off x="6984984" y="2225428"/>
            <a:ext cx="1796712" cy="476764"/>
          </a:xfrm>
          <a:prstGeom prst="roundRect">
            <a:avLst>
              <a:gd name="adj" fmla="val 13464"/>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rgbClr val="002060"/>
                </a:solidFill>
                <a:latin typeface="Arial" panose="020B0604020202020204" pitchFamily="34" charset="0"/>
                <a:cs typeface="Arial" panose="020B0604020202020204" pitchFamily="34" charset="0"/>
              </a:rPr>
              <a:t>Host power controller</a:t>
            </a:r>
          </a:p>
        </p:txBody>
      </p:sp>
      <p:sp>
        <p:nvSpPr>
          <p:cNvPr id="216" name="矩形: 圓角 215">
            <a:extLst>
              <a:ext uri="{FF2B5EF4-FFF2-40B4-BE49-F238E27FC236}">
                <a16:creationId xmlns:a16="http://schemas.microsoft.com/office/drawing/2014/main" id="{69AE56DB-2E96-4FB2-939A-B445B8BACFDE}"/>
              </a:ext>
            </a:extLst>
          </p:cNvPr>
          <p:cNvSpPr/>
          <p:nvPr/>
        </p:nvSpPr>
        <p:spPr>
          <a:xfrm>
            <a:off x="8899408" y="2225428"/>
            <a:ext cx="1796712" cy="476764"/>
          </a:xfrm>
          <a:prstGeom prst="roundRect">
            <a:avLst>
              <a:gd name="adj" fmla="val 13464"/>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1600">
                <a:solidFill>
                  <a:srgbClr val="002060"/>
                </a:solidFill>
                <a:latin typeface="Arial" panose="020B0604020202020204" pitchFamily="34" charset="0"/>
                <a:cs typeface="Arial" panose="020B0604020202020204" pitchFamily="34" charset="0"/>
              </a:rPr>
              <a:t>System power controller</a:t>
            </a:r>
          </a:p>
        </p:txBody>
      </p:sp>
      <p:cxnSp>
        <p:nvCxnSpPr>
          <p:cNvPr id="23" name="接點: 肘形 22">
            <a:extLst>
              <a:ext uri="{FF2B5EF4-FFF2-40B4-BE49-F238E27FC236}">
                <a16:creationId xmlns:a16="http://schemas.microsoft.com/office/drawing/2014/main" id="{DA1C66C2-FC4A-40F3-BDA3-99C9085DAE97}"/>
              </a:ext>
            </a:extLst>
          </p:cNvPr>
          <p:cNvCxnSpPr>
            <a:cxnSpLocks/>
            <a:stCxn id="215" idx="1"/>
          </p:cNvCxnSpPr>
          <p:nvPr/>
        </p:nvCxnSpPr>
        <p:spPr>
          <a:xfrm rot="10800000" flipV="1">
            <a:off x="6402312" y="2463810"/>
            <a:ext cx="582672" cy="1194"/>
          </a:xfrm>
          <a:prstGeom prst="bentConnector3">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8A1046D5-08BD-41E7-90A6-D895E37EE44B}"/>
              </a:ext>
            </a:extLst>
          </p:cNvPr>
          <p:cNvCxnSpPr>
            <a:cxnSpLocks/>
            <a:endCxn id="215" idx="0"/>
          </p:cNvCxnSpPr>
          <p:nvPr/>
        </p:nvCxnSpPr>
        <p:spPr>
          <a:xfrm flipH="1">
            <a:off x="7883340" y="1939038"/>
            <a:ext cx="6584" cy="28639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直線單箭頭接點 216">
            <a:extLst>
              <a:ext uri="{FF2B5EF4-FFF2-40B4-BE49-F238E27FC236}">
                <a16:creationId xmlns:a16="http://schemas.microsoft.com/office/drawing/2014/main" id="{A990C11E-9DBF-49AE-A0A3-059B04532CE4}"/>
              </a:ext>
            </a:extLst>
          </p:cNvPr>
          <p:cNvCxnSpPr>
            <a:cxnSpLocks/>
            <a:endCxn id="216" idx="0"/>
          </p:cNvCxnSpPr>
          <p:nvPr/>
        </p:nvCxnSpPr>
        <p:spPr>
          <a:xfrm>
            <a:off x="9797764" y="1934294"/>
            <a:ext cx="0" cy="291134"/>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接點: 肘形 218">
            <a:extLst>
              <a:ext uri="{FF2B5EF4-FFF2-40B4-BE49-F238E27FC236}">
                <a16:creationId xmlns:a16="http://schemas.microsoft.com/office/drawing/2014/main" id="{76B778AA-19FB-41EC-84E4-CEA8E9B70B34}"/>
              </a:ext>
            </a:extLst>
          </p:cNvPr>
          <p:cNvCxnSpPr>
            <a:cxnSpLocks/>
            <a:stCxn id="215" idx="2"/>
            <a:endCxn id="218" idx="3"/>
          </p:cNvCxnSpPr>
          <p:nvPr/>
        </p:nvCxnSpPr>
        <p:spPr>
          <a:xfrm rot="16200000" flipH="1">
            <a:off x="7195693" y="3389839"/>
            <a:ext cx="2955810" cy="1580516"/>
          </a:xfrm>
          <a:prstGeom prst="bentConnector4">
            <a:avLst>
              <a:gd name="adj1" fmla="val 4449"/>
              <a:gd name="adj2" fmla="val 258339"/>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直線單箭頭接點 219">
            <a:extLst>
              <a:ext uri="{FF2B5EF4-FFF2-40B4-BE49-F238E27FC236}">
                <a16:creationId xmlns:a16="http://schemas.microsoft.com/office/drawing/2014/main" id="{4E66FE5E-7959-4870-9FDA-4A6717A687E7}"/>
              </a:ext>
            </a:extLst>
          </p:cNvPr>
          <p:cNvCxnSpPr>
            <a:cxnSpLocks/>
          </p:cNvCxnSpPr>
          <p:nvPr/>
        </p:nvCxnSpPr>
        <p:spPr>
          <a:xfrm>
            <a:off x="10222692" y="2713700"/>
            <a:ext cx="0" cy="549719"/>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直線單箭頭接點 221">
            <a:extLst>
              <a:ext uri="{FF2B5EF4-FFF2-40B4-BE49-F238E27FC236}">
                <a16:creationId xmlns:a16="http://schemas.microsoft.com/office/drawing/2014/main" id="{441E2251-337E-446A-A45B-2430C9D63B5B}"/>
              </a:ext>
            </a:extLst>
          </p:cNvPr>
          <p:cNvCxnSpPr>
            <a:cxnSpLocks/>
          </p:cNvCxnSpPr>
          <p:nvPr/>
        </p:nvCxnSpPr>
        <p:spPr>
          <a:xfrm>
            <a:off x="11026358" y="2022797"/>
            <a:ext cx="0" cy="1398419"/>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直線單箭頭接點 223">
            <a:extLst>
              <a:ext uri="{FF2B5EF4-FFF2-40B4-BE49-F238E27FC236}">
                <a16:creationId xmlns:a16="http://schemas.microsoft.com/office/drawing/2014/main" id="{A2C11C57-81A3-4462-AAC4-A663FF191B91}"/>
              </a:ext>
            </a:extLst>
          </p:cNvPr>
          <p:cNvCxnSpPr>
            <a:cxnSpLocks/>
            <a:stCxn id="196" idx="1"/>
            <a:endCxn id="193" idx="3"/>
          </p:cNvCxnSpPr>
          <p:nvPr/>
        </p:nvCxnSpPr>
        <p:spPr>
          <a:xfrm flipH="1" flipV="1">
            <a:off x="8329503" y="3741420"/>
            <a:ext cx="312942" cy="15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直線單箭頭接點 224">
            <a:extLst>
              <a:ext uri="{FF2B5EF4-FFF2-40B4-BE49-F238E27FC236}">
                <a16:creationId xmlns:a16="http://schemas.microsoft.com/office/drawing/2014/main" id="{2477522B-2287-4BF1-A8E5-0ADA24658854}"/>
              </a:ext>
            </a:extLst>
          </p:cNvPr>
          <p:cNvCxnSpPr>
            <a:cxnSpLocks/>
            <a:stCxn id="200" idx="1"/>
            <a:endCxn id="196" idx="3"/>
          </p:cNvCxnSpPr>
          <p:nvPr/>
        </p:nvCxnSpPr>
        <p:spPr>
          <a:xfrm flipH="1" flipV="1">
            <a:off x="9874986" y="3741571"/>
            <a:ext cx="274724" cy="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直線單箭頭接點 225">
            <a:extLst>
              <a:ext uri="{FF2B5EF4-FFF2-40B4-BE49-F238E27FC236}">
                <a16:creationId xmlns:a16="http://schemas.microsoft.com/office/drawing/2014/main" id="{F0E97109-63D3-45D2-BCBA-DBDB09DFD9D2}"/>
              </a:ext>
            </a:extLst>
          </p:cNvPr>
          <p:cNvCxnSpPr>
            <a:cxnSpLocks/>
          </p:cNvCxnSpPr>
          <p:nvPr/>
        </p:nvCxnSpPr>
        <p:spPr>
          <a:xfrm>
            <a:off x="8887933" y="4069066"/>
            <a:ext cx="11475" cy="27230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直線單箭頭接點 226">
            <a:extLst>
              <a:ext uri="{FF2B5EF4-FFF2-40B4-BE49-F238E27FC236}">
                <a16:creationId xmlns:a16="http://schemas.microsoft.com/office/drawing/2014/main" id="{3EBF7CB3-4264-4280-BCAA-9807247130DD}"/>
              </a:ext>
            </a:extLst>
          </p:cNvPr>
          <p:cNvCxnSpPr>
            <a:cxnSpLocks/>
          </p:cNvCxnSpPr>
          <p:nvPr/>
        </p:nvCxnSpPr>
        <p:spPr>
          <a:xfrm>
            <a:off x="10770982" y="4069066"/>
            <a:ext cx="11475" cy="27230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231" name="群組 230">
            <a:extLst>
              <a:ext uri="{FF2B5EF4-FFF2-40B4-BE49-F238E27FC236}">
                <a16:creationId xmlns:a16="http://schemas.microsoft.com/office/drawing/2014/main" id="{76363E23-F5D8-4E81-AE20-0E9392AA662D}"/>
              </a:ext>
            </a:extLst>
          </p:cNvPr>
          <p:cNvGrpSpPr/>
          <p:nvPr/>
        </p:nvGrpSpPr>
        <p:grpSpPr>
          <a:xfrm>
            <a:off x="327476" y="4608097"/>
            <a:ext cx="1799468" cy="544361"/>
            <a:chOff x="9335069" y="6146529"/>
            <a:chExt cx="1799468" cy="544361"/>
          </a:xfrm>
        </p:grpSpPr>
        <p:sp>
          <p:nvSpPr>
            <p:cNvPr id="232" name="矩形: 圓角 231">
              <a:extLst>
                <a:ext uri="{FF2B5EF4-FFF2-40B4-BE49-F238E27FC236}">
                  <a16:creationId xmlns:a16="http://schemas.microsoft.com/office/drawing/2014/main" id="{F39E082B-FE2C-4779-B940-5D5FC73551B8}"/>
                </a:ext>
              </a:extLst>
            </p:cNvPr>
            <p:cNvSpPr/>
            <p:nvPr/>
          </p:nvSpPr>
          <p:spPr>
            <a:xfrm>
              <a:off x="9499099" y="6146529"/>
              <a:ext cx="1635438" cy="544361"/>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en-US" altLang="zh-TW" sz="1400">
                  <a:solidFill>
                    <a:schemeClr val="bg1"/>
                  </a:solidFill>
                  <a:latin typeface="Arial" panose="020B0604020202020204" pitchFamily="34" charset="0"/>
                  <a:cs typeface="Arial" panose="020B0604020202020204" pitchFamily="34" charset="0"/>
                </a:rPr>
                <a:t>Improved</a:t>
              </a:r>
              <a:r>
                <a:rPr lang="zh-TW" altLang="en-US" sz="1400">
                  <a:solidFill>
                    <a:schemeClr val="bg1"/>
                  </a:solidFill>
                  <a:latin typeface="Arial" panose="020B0604020202020204" pitchFamily="34" charset="0"/>
                  <a:cs typeface="Arial" panose="020B0604020202020204" pitchFamily="34" charset="0"/>
                </a:rPr>
                <a:t> </a:t>
              </a:r>
              <a:r>
                <a:rPr lang="en-US" altLang="zh-TW" sz="1400">
                  <a:solidFill>
                    <a:schemeClr val="bg1"/>
                  </a:solidFill>
                  <a:latin typeface="Arial" panose="020B0604020202020204" pitchFamily="34" charset="0"/>
                  <a:cs typeface="Arial" panose="020B0604020202020204" pitchFamily="34" charset="0"/>
                </a:rPr>
                <a:t>features</a:t>
              </a:r>
            </a:p>
          </p:txBody>
        </p:sp>
        <p:sp>
          <p:nvSpPr>
            <p:cNvPr id="233" name="矩形 232">
              <a:extLst>
                <a:ext uri="{FF2B5EF4-FFF2-40B4-BE49-F238E27FC236}">
                  <a16:creationId xmlns:a16="http://schemas.microsoft.com/office/drawing/2014/main" id="{4FAF9647-0C6E-48CA-BB59-1A00F579B2AF}"/>
                </a:ext>
              </a:extLst>
            </p:cNvPr>
            <p:cNvSpPr/>
            <p:nvPr/>
          </p:nvSpPr>
          <p:spPr>
            <a:xfrm>
              <a:off x="9335069" y="6350890"/>
              <a:ext cx="135638" cy="135638"/>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箭號: 左-右雙向 3">
            <a:extLst>
              <a:ext uri="{FF2B5EF4-FFF2-40B4-BE49-F238E27FC236}">
                <a16:creationId xmlns:a16="http://schemas.microsoft.com/office/drawing/2014/main" id="{07B3F178-C42D-4FC6-9DCD-B2821A156F4E}"/>
              </a:ext>
            </a:extLst>
          </p:cNvPr>
          <p:cNvSpPr/>
          <p:nvPr/>
        </p:nvSpPr>
        <p:spPr>
          <a:xfrm>
            <a:off x="6375601" y="3063895"/>
            <a:ext cx="2266844" cy="311217"/>
          </a:xfrm>
          <a:prstGeom prst="leftRightArrow">
            <a:avLst>
              <a:gd name="adj1" fmla="val 50000"/>
              <a:gd name="adj2" fmla="val 74485"/>
            </a:avLst>
          </a:prstGeom>
          <a:solidFill>
            <a:srgbClr val="00FFFF"/>
          </a:solidFill>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89" name="矩形: 圓角 88">
            <a:extLst>
              <a:ext uri="{FF2B5EF4-FFF2-40B4-BE49-F238E27FC236}">
                <a16:creationId xmlns:a16="http://schemas.microsoft.com/office/drawing/2014/main" id="{49305FC7-DDCD-4945-A309-8E16185D34F7}"/>
              </a:ext>
            </a:extLst>
          </p:cNvPr>
          <p:cNvSpPr/>
          <p:nvPr/>
        </p:nvSpPr>
        <p:spPr>
          <a:xfrm>
            <a:off x="491506" y="2798926"/>
            <a:ext cx="1605434" cy="890213"/>
          </a:xfrm>
          <a:prstGeom prst="roundRect">
            <a:avLst>
              <a:gd name="adj" fmla="val 6912"/>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矩形: 圓角 89">
            <a:extLst>
              <a:ext uri="{FF2B5EF4-FFF2-40B4-BE49-F238E27FC236}">
                <a16:creationId xmlns:a16="http://schemas.microsoft.com/office/drawing/2014/main" id="{1D61DF3A-A02E-40C4-BB8A-D9C0E228339D}"/>
              </a:ext>
            </a:extLst>
          </p:cNvPr>
          <p:cNvSpPr/>
          <p:nvPr/>
        </p:nvSpPr>
        <p:spPr>
          <a:xfrm>
            <a:off x="592851" y="3147984"/>
            <a:ext cx="1387118" cy="461682"/>
          </a:xfrm>
          <a:prstGeom prst="roundRect">
            <a:avLst>
              <a:gd name="adj" fmla="val 6912"/>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矩形 85">
            <a:extLst>
              <a:ext uri="{FF2B5EF4-FFF2-40B4-BE49-F238E27FC236}">
                <a16:creationId xmlns:a16="http://schemas.microsoft.com/office/drawing/2014/main" id="{6FF48B37-9CB6-4BD8-9D01-FC3F03124EB5}"/>
              </a:ext>
            </a:extLst>
          </p:cNvPr>
          <p:cNvSpPr/>
          <p:nvPr/>
        </p:nvSpPr>
        <p:spPr>
          <a:xfrm>
            <a:off x="687911" y="3224304"/>
            <a:ext cx="1280524" cy="307777"/>
          </a:xfrm>
          <a:prstGeom prst="rect">
            <a:avLst/>
          </a:prstGeom>
        </p:spPr>
        <p:txBody>
          <a:bodyPr wrap="square">
            <a:spAutoFit/>
          </a:bodyPr>
          <a:lstStyle/>
          <a:p>
            <a:pPr lvl="0" algn="ctr" defTabSz="457200">
              <a:defRPr/>
            </a:pPr>
            <a:r>
              <a:rPr lang="en-US" altLang="zh-TW" sz="1400" b="1">
                <a:solidFill>
                  <a:srgbClr val="00FFFF"/>
                </a:solidFill>
                <a:latin typeface="Arial" panose="020B0604020202020204" pitchFamily="34" charset="0"/>
                <a:cs typeface="Arial" panose="020B0604020202020204" pitchFamily="34" charset="0"/>
              </a:rPr>
              <a:t>2 x M.2</a:t>
            </a:r>
            <a:r>
              <a:rPr lang="en-US" altLang="zh-TW" sz="1200" b="1">
                <a:solidFill>
                  <a:srgbClr val="00FFFF"/>
                </a:solidFill>
                <a:latin typeface="Arial" panose="020B0604020202020204" pitchFamily="34" charset="0"/>
                <a:cs typeface="Arial" panose="020B0604020202020204" pitchFamily="34" charset="0"/>
              </a:rPr>
              <a:t> </a:t>
            </a:r>
            <a:r>
              <a:rPr lang="en-US" altLang="zh-TW" sz="1200" b="1" err="1">
                <a:solidFill>
                  <a:srgbClr val="00FFFF"/>
                </a:solidFill>
                <a:latin typeface="Arial" panose="020B0604020202020204" pitchFamily="34" charset="0"/>
                <a:cs typeface="Arial" panose="020B0604020202020204" pitchFamily="34" charset="0"/>
              </a:rPr>
              <a:t>NVMe</a:t>
            </a:r>
            <a:endParaRPr lang="en-US" altLang="zh-TW" sz="1200" b="1">
              <a:solidFill>
                <a:srgbClr val="00FFFF"/>
              </a:solidFill>
              <a:latin typeface="Arial" panose="020B0604020202020204" pitchFamily="34" charset="0"/>
              <a:cs typeface="Arial" panose="020B0604020202020204" pitchFamily="34" charset="0"/>
            </a:endParaRPr>
          </a:p>
        </p:txBody>
      </p:sp>
      <p:pic>
        <p:nvPicPr>
          <p:cNvPr id="5" name="圖片 4" descr="一張含有 電子用品, 街道, 電腦 的圖片&#10;&#10;自動產生的描述">
            <a:extLst>
              <a:ext uri="{FF2B5EF4-FFF2-40B4-BE49-F238E27FC236}">
                <a16:creationId xmlns:a16="http://schemas.microsoft.com/office/drawing/2014/main" id="{124B88AF-6A62-4C4E-87DF-5B1DC0101B7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705431">
            <a:off x="741569" y="2430807"/>
            <a:ext cx="1020224" cy="1020224"/>
          </a:xfrm>
          <a:prstGeom prst="rect">
            <a:avLst/>
          </a:prstGeom>
        </p:spPr>
      </p:pic>
    </p:spTree>
    <p:extLst>
      <p:ext uri="{BB962C8B-B14F-4D97-AF65-F5344CB8AC3E}">
        <p14:creationId xmlns:p14="http://schemas.microsoft.com/office/powerpoint/2010/main" val="376362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5">
            <a:extLst>
              <a:ext uri="{FF2B5EF4-FFF2-40B4-BE49-F238E27FC236}">
                <a16:creationId xmlns:a16="http://schemas.microsoft.com/office/drawing/2014/main" id="{F297800F-74ED-443B-83CC-1F447636DAEF}"/>
              </a:ext>
            </a:extLst>
          </p:cNvPr>
          <p:cNvSpPr/>
          <p:nvPr/>
        </p:nvSpPr>
        <p:spPr>
          <a:xfrm>
            <a:off x="1091277" y="1764359"/>
            <a:ext cx="4337974" cy="4089434"/>
          </a:xfrm>
          <a:prstGeom prst="roundRect">
            <a:avLst>
              <a:gd name="adj" fmla="val 5980"/>
            </a:avLst>
          </a:prstGeom>
          <a:gradFill>
            <a:gsLst>
              <a:gs pos="100000">
                <a:srgbClr val="CC66FF">
                  <a:alpha val="50000"/>
                </a:srgbClr>
              </a:gs>
              <a:gs pos="0">
                <a:schemeClr val="bg1">
                  <a:alpha val="0"/>
                </a:schemeClr>
              </a:gs>
            </a:gsLst>
            <a:lin ang="5400000" scaled="0"/>
          </a:gradFill>
          <a:ln>
            <a:noFill/>
          </a:ln>
          <a:effectLst/>
        </p:spPr>
        <p:txBody>
          <a:bodyPr spcFirstLastPara="1" wrap="square" lIns="121900" tIns="60933" rIns="121900" bIns="60933" anchor="ctr" anchorCtr="0">
            <a:noAutofit/>
          </a:bodyPr>
          <a:lstStyle/>
          <a:p>
            <a:pPr algn="ctr"/>
            <a:endParaRPr lang="zh-TW" altLang="en-US" sz="2400">
              <a:solidFill>
                <a:srgbClr val="FFFFFF"/>
              </a:solidFill>
              <a:latin typeface="Arial" panose="020B0604020202020204" pitchFamily="34" charset="0"/>
              <a:ea typeface="微軟正黑體" panose="020B0604030504040204" pitchFamily="34" charset="-120"/>
              <a:cs typeface="Calibri"/>
            </a:endParaRPr>
          </a:p>
        </p:txBody>
      </p:sp>
      <p:sp>
        <p:nvSpPr>
          <p:cNvPr id="29" name="矩形: 圓角 28">
            <a:extLst>
              <a:ext uri="{FF2B5EF4-FFF2-40B4-BE49-F238E27FC236}">
                <a16:creationId xmlns:a16="http://schemas.microsoft.com/office/drawing/2014/main" id="{57C326B2-D42D-42A9-8DC3-035A57A7EA5A}"/>
              </a:ext>
            </a:extLst>
          </p:cNvPr>
          <p:cNvSpPr/>
          <p:nvPr/>
        </p:nvSpPr>
        <p:spPr>
          <a:xfrm>
            <a:off x="6762744" y="1764359"/>
            <a:ext cx="4337974" cy="4089434"/>
          </a:xfrm>
          <a:prstGeom prst="roundRect">
            <a:avLst>
              <a:gd name="adj" fmla="val 5980"/>
            </a:avLst>
          </a:prstGeom>
          <a:gradFill>
            <a:gsLst>
              <a:gs pos="99394">
                <a:srgbClr val="002060"/>
              </a:gs>
              <a:gs pos="0">
                <a:schemeClr val="bg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9" name="矩形: 圓角 118">
            <a:extLst>
              <a:ext uri="{FF2B5EF4-FFF2-40B4-BE49-F238E27FC236}">
                <a16:creationId xmlns:a16="http://schemas.microsoft.com/office/drawing/2014/main" id="{0450585D-14A8-4D70-8D35-3850277801CA}"/>
              </a:ext>
            </a:extLst>
          </p:cNvPr>
          <p:cNvSpPr/>
          <p:nvPr/>
        </p:nvSpPr>
        <p:spPr>
          <a:xfrm>
            <a:off x="3488727" y="2661402"/>
            <a:ext cx="1371158" cy="890213"/>
          </a:xfrm>
          <a:prstGeom prst="roundRect">
            <a:avLst>
              <a:gd name="adj" fmla="val 12262"/>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FF0A0B1A-6720-4A27-8481-ECB3E2302E73}"/>
              </a:ext>
            </a:extLst>
          </p:cNvPr>
          <p:cNvSpPr>
            <a:spLocks noGrp="1"/>
          </p:cNvSpPr>
          <p:nvPr>
            <p:ph type="title"/>
          </p:nvPr>
        </p:nvSpPr>
        <p:spPr>
          <a:xfrm>
            <a:off x="6661" y="1"/>
            <a:ext cx="12178675" cy="1264723"/>
          </a:xfrm>
        </p:spPr>
        <p:txBody>
          <a:bodyPr>
            <a:normAutofit/>
          </a:bodyPr>
          <a:lstStyle/>
          <a:p>
            <a:pPr>
              <a:defRPr/>
            </a:pPr>
            <a:r>
              <a:rPr lang="en-US" altLang="zh-TW" sz="4000" b="1" dirty="0">
                <a:latin typeface="Arial"/>
                <a:ea typeface="微軟正黑體"/>
                <a:cs typeface="Arial"/>
              </a:rPr>
              <a:t>20GbE internal bandwidth capacity</a:t>
            </a:r>
            <a:endParaRPr lang="zh-TW" altLang="en-US" sz="4000" b="1" dirty="0">
              <a:latin typeface="Arial"/>
              <a:ea typeface="微軟正黑體"/>
              <a:cs typeface="Arial"/>
            </a:endParaRPr>
          </a:p>
        </p:txBody>
      </p:sp>
      <p:sp>
        <p:nvSpPr>
          <p:cNvPr id="87" name="矩形 86">
            <a:extLst>
              <a:ext uri="{FF2B5EF4-FFF2-40B4-BE49-F238E27FC236}">
                <a16:creationId xmlns:a16="http://schemas.microsoft.com/office/drawing/2014/main" id="{4A4BC819-0D6D-477A-AA21-CB9CEDC3621A}"/>
              </a:ext>
            </a:extLst>
          </p:cNvPr>
          <p:cNvSpPr/>
          <p:nvPr/>
        </p:nvSpPr>
        <p:spPr>
          <a:xfrm>
            <a:off x="3525147" y="2801013"/>
            <a:ext cx="13126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i="0" u="none" strike="noStrike" kern="120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rPr>
              <a:t>Internal </a:t>
            </a:r>
            <a:r>
              <a:rPr lang="en-US" altLang="zh-TW" b="1" kern="0">
                <a:solidFill>
                  <a:srgbClr val="FFFF00"/>
                </a:solidFill>
                <a:latin typeface="Arial" panose="020B0604020202020204" pitchFamily="34" charset="0"/>
                <a:ea typeface="微軟正黑體" panose="020B0604030504040204" pitchFamily="34" charset="-120"/>
                <a:cs typeface="Arial" panose="020B0604020202020204" pitchFamily="34" charset="0"/>
              </a:rPr>
              <a:t>10GbE</a:t>
            </a:r>
          </a:p>
        </p:txBody>
      </p:sp>
      <p:sp>
        <p:nvSpPr>
          <p:cNvPr id="173" name="矩形 172">
            <a:extLst>
              <a:ext uri="{FF2B5EF4-FFF2-40B4-BE49-F238E27FC236}">
                <a16:creationId xmlns:a16="http://schemas.microsoft.com/office/drawing/2014/main" id="{22744AD4-36D4-4EFA-ACB2-19DDFFF72F2C}"/>
              </a:ext>
            </a:extLst>
          </p:cNvPr>
          <p:cNvSpPr/>
          <p:nvPr/>
        </p:nvSpPr>
        <p:spPr>
          <a:xfrm>
            <a:off x="1380901" y="3732645"/>
            <a:ext cx="1940892" cy="830997"/>
          </a:xfrm>
          <a:prstGeom prst="rect">
            <a:avLst/>
          </a:prstGeom>
        </p:spPr>
        <p:txBody>
          <a:bodyPr wrap="square">
            <a:spAutoFit/>
          </a:bodyPr>
          <a:lstStyle/>
          <a:p>
            <a:pPr lvl="0" algn="ctr" defTabSz="457200">
              <a:defRPr/>
            </a:pPr>
            <a:r>
              <a:rPr lang="nl-NL" altLang="zh-TW" sz="1600">
                <a:solidFill>
                  <a:schemeClr val="bg1"/>
                </a:solidFill>
                <a:latin typeface="Arial" panose="020B0604020202020204" pitchFamily="34" charset="0"/>
                <a:cs typeface="Arial" panose="020B0604020202020204" pitchFamily="34" charset="0"/>
              </a:rPr>
              <a:t>Intel® Atom®  C3558/C3758</a:t>
            </a:r>
          </a:p>
          <a:p>
            <a:pPr lvl="0" algn="ctr" defTabSz="457200">
              <a:defRPr/>
            </a:pPr>
            <a:r>
              <a:rPr lang="nl-NL" altLang="zh-TW" sz="1600" kern="0">
                <a:solidFill>
                  <a:schemeClr val="bg1"/>
                </a:solidFill>
                <a:latin typeface="Arial" panose="020B0604020202020204" pitchFamily="34" charset="0"/>
                <a:ea typeface="微軟正黑體" panose="020B0604030504040204" pitchFamily="34" charset="-120"/>
                <a:cs typeface="Arial" panose="020B0604020202020204" pitchFamily="34" charset="0"/>
              </a:rPr>
              <a:t>4/</a:t>
            </a:r>
            <a:r>
              <a:rPr lang="nl-NL" altLang="zh-TW" sz="1600" b="1" kern="0">
                <a:solidFill>
                  <a:srgbClr val="FFFF00"/>
                </a:solidFill>
                <a:latin typeface="Arial" panose="020B0604020202020204" pitchFamily="34" charset="0"/>
                <a:ea typeface="微軟正黑體" panose="020B0604030504040204" pitchFamily="34" charset="-120"/>
                <a:cs typeface="Arial" panose="020B0604020202020204" pitchFamily="34" charset="0"/>
              </a:rPr>
              <a:t>8-core</a:t>
            </a:r>
            <a:endParaRPr lang="en-US" altLang="zh-TW" sz="1600" b="1" kern="0">
              <a:solidFill>
                <a:srgbClr val="FFFF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2" name="矩形 191">
            <a:extLst>
              <a:ext uri="{FF2B5EF4-FFF2-40B4-BE49-F238E27FC236}">
                <a16:creationId xmlns:a16="http://schemas.microsoft.com/office/drawing/2014/main" id="{D2DB00E4-C668-4DF3-9933-CE9217266C22}"/>
              </a:ext>
            </a:extLst>
          </p:cNvPr>
          <p:cNvSpPr/>
          <p:nvPr/>
        </p:nvSpPr>
        <p:spPr>
          <a:xfrm>
            <a:off x="6762744" y="1949580"/>
            <a:ext cx="4337974" cy="523220"/>
          </a:xfrm>
          <a:prstGeom prst="rect">
            <a:avLst/>
          </a:prstGeom>
        </p:spPr>
        <p:txBody>
          <a:bodyPr wrap="square">
            <a:spAutoFit/>
          </a:bodyPr>
          <a:lstStyle/>
          <a:p>
            <a:pPr lvl="0" algn="ctr">
              <a:defRPr/>
            </a:pPr>
            <a:r>
              <a:rPr lang="en-US" altLang="zh-TW" sz="2800" b="1">
                <a:solidFill>
                  <a:schemeClr val="bg1"/>
                </a:solidFill>
                <a:latin typeface="Arial" panose="020B0604020202020204" pitchFamily="34" charset="0"/>
                <a:cs typeface="Arial" panose="020B0604020202020204" pitchFamily="34" charset="0"/>
              </a:rPr>
              <a:t>Switch</a:t>
            </a:r>
          </a:p>
        </p:txBody>
      </p:sp>
      <p:sp>
        <p:nvSpPr>
          <p:cNvPr id="5" name="矩形 4">
            <a:extLst>
              <a:ext uri="{FF2B5EF4-FFF2-40B4-BE49-F238E27FC236}">
                <a16:creationId xmlns:a16="http://schemas.microsoft.com/office/drawing/2014/main" id="{8C2DB337-E932-4FB5-83B2-4446D0473839}"/>
              </a:ext>
            </a:extLst>
          </p:cNvPr>
          <p:cNvSpPr/>
          <p:nvPr/>
        </p:nvSpPr>
        <p:spPr>
          <a:xfrm>
            <a:off x="1091278" y="1949580"/>
            <a:ext cx="4337974" cy="523220"/>
          </a:xfrm>
          <a:prstGeom prst="rect">
            <a:avLst/>
          </a:prstGeom>
        </p:spPr>
        <p:txBody>
          <a:bodyPr wrap="square">
            <a:spAutoFit/>
          </a:bodyPr>
          <a:lstStyle/>
          <a:p>
            <a:pPr algn="ctr"/>
            <a:r>
              <a:rPr lang="en-US" altLang="zh-TW" sz="2800" b="1">
                <a:solidFill>
                  <a:schemeClr val="bg1"/>
                </a:solidFill>
                <a:latin typeface="Arial" panose="020B0604020202020204" pitchFamily="34" charset="0"/>
                <a:cs typeface="Arial" panose="020B0604020202020204" pitchFamily="34" charset="0"/>
              </a:rPr>
              <a:t>Host</a:t>
            </a:r>
            <a:endParaRPr lang="en-US" sz="2000" b="1">
              <a:solidFill>
                <a:schemeClr val="bg1"/>
              </a:solidFill>
            </a:endParaRPr>
          </a:p>
        </p:txBody>
      </p:sp>
      <p:sp>
        <p:nvSpPr>
          <p:cNvPr id="104" name="矩形 103">
            <a:extLst>
              <a:ext uri="{FF2B5EF4-FFF2-40B4-BE49-F238E27FC236}">
                <a16:creationId xmlns:a16="http://schemas.microsoft.com/office/drawing/2014/main" id="{EFE8864E-D62A-46F6-A230-E4AD24B185DC}"/>
              </a:ext>
            </a:extLst>
          </p:cNvPr>
          <p:cNvSpPr/>
          <p:nvPr/>
        </p:nvSpPr>
        <p:spPr>
          <a:xfrm>
            <a:off x="1091276" y="4827415"/>
            <a:ext cx="4337974" cy="463323"/>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latin typeface="Arial" panose="020B0604020202020204" pitchFamily="34" charset="0"/>
                <a:cs typeface="Arial" panose="020B0604020202020204" pitchFamily="34" charset="0"/>
              </a:rPr>
              <a:t>Virtual machine</a:t>
            </a:r>
          </a:p>
        </p:txBody>
      </p:sp>
      <p:pic>
        <p:nvPicPr>
          <p:cNvPr id="28" name="圖片 27" descr="一張含有 電腦 的圖片&#10;&#10;自動產生的描述">
            <a:extLst>
              <a:ext uri="{FF2B5EF4-FFF2-40B4-BE49-F238E27FC236}">
                <a16:creationId xmlns:a16="http://schemas.microsoft.com/office/drawing/2014/main" id="{DFBA650D-E4DA-47E0-8918-6DE40A708B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29157" y="5278185"/>
            <a:ext cx="6133681" cy="2479082"/>
          </a:xfrm>
          <a:prstGeom prst="rect">
            <a:avLst/>
          </a:prstGeom>
          <a:effectLst>
            <a:outerShdw blurRad="50800" dist="38100" dir="5400000" algn="t" rotWithShape="0">
              <a:prstClr val="black">
                <a:alpha val="40000"/>
              </a:prstClr>
            </a:outerShdw>
          </a:effectLst>
        </p:spPr>
      </p:pic>
      <p:pic>
        <p:nvPicPr>
          <p:cNvPr id="8" name="圖片 7">
            <a:extLst>
              <a:ext uri="{FF2B5EF4-FFF2-40B4-BE49-F238E27FC236}">
                <a16:creationId xmlns:a16="http://schemas.microsoft.com/office/drawing/2014/main" id="{F623B526-4D58-4F1A-8159-10CC150E887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920365" y="2672823"/>
            <a:ext cx="870961" cy="870961"/>
          </a:xfrm>
          <a:prstGeom prst="rect">
            <a:avLst/>
          </a:prstGeom>
        </p:spPr>
      </p:pic>
      <p:sp>
        <p:nvSpPr>
          <p:cNvPr id="33" name="矩形: 圓角 32">
            <a:extLst>
              <a:ext uri="{FF2B5EF4-FFF2-40B4-BE49-F238E27FC236}">
                <a16:creationId xmlns:a16="http://schemas.microsoft.com/office/drawing/2014/main" id="{B30CFC97-2B68-4760-9504-5CFD819078C9}"/>
              </a:ext>
            </a:extLst>
          </p:cNvPr>
          <p:cNvSpPr/>
          <p:nvPr/>
        </p:nvSpPr>
        <p:spPr>
          <a:xfrm>
            <a:off x="3488727" y="3730530"/>
            <a:ext cx="1371158" cy="890213"/>
          </a:xfrm>
          <a:prstGeom prst="roundRect">
            <a:avLst>
              <a:gd name="adj" fmla="val 12262"/>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a:extLst>
              <a:ext uri="{FF2B5EF4-FFF2-40B4-BE49-F238E27FC236}">
                <a16:creationId xmlns:a16="http://schemas.microsoft.com/office/drawing/2014/main" id="{F60E492C-8C13-4C5E-A691-7FDBEB2CE88C}"/>
              </a:ext>
            </a:extLst>
          </p:cNvPr>
          <p:cNvSpPr/>
          <p:nvPr/>
        </p:nvSpPr>
        <p:spPr>
          <a:xfrm>
            <a:off x="3525147" y="3870141"/>
            <a:ext cx="13126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i="0" u="none" strike="noStrike" kern="120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rPr>
              <a:t>Internal </a:t>
            </a:r>
            <a:r>
              <a:rPr lang="en-US" altLang="zh-TW" b="1" kern="0">
                <a:solidFill>
                  <a:srgbClr val="FFFF00"/>
                </a:solidFill>
                <a:latin typeface="Arial" panose="020B0604020202020204" pitchFamily="34" charset="0"/>
                <a:ea typeface="微軟正黑體" panose="020B0604030504040204" pitchFamily="34" charset="-120"/>
                <a:cs typeface="Arial" panose="020B0604020202020204" pitchFamily="34" charset="0"/>
              </a:rPr>
              <a:t>10GbE</a:t>
            </a:r>
          </a:p>
        </p:txBody>
      </p:sp>
      <p:sp>
        <p:nvSpPr>
          <p:cNvPr id="35" name="矩形: 圓角 34">
            <a:extLst>
              <a:ext uri="{FF2B5EF4-FFF2-40B4-BE49-F238E27FC236}">
                <a16:creationId xmlns:a16="http://schemas.microsoft.com/office/drawing/2014/main" id="{60CD8D72-196E-4181-BAC9-61BEF40B54F3}"/>
              </a:ext>
            </a:extLst>
          </p:cNvPr>
          <p:cNvSpPr/>
          <p:nvPr/>
        </p:nvSpPr>
        <p:spPr>
          <a:xfrm>
            <a:off x="7313216" y="2661402"/>
            <a:ext cx="1371158" cy="890213"/>
          </a:xfrm>
          <a:prstGeom prst="roundRect">
            <a:avLst>
              <a:gd name="adj" fmla="val 12262"/>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a:extLst>
              <a:ext uri="{FF2B5EF4-FFF2-40B4-BE49-F238E27FC236}">
                <a16:creationId xmlns:a16="http://schemas.microsoft.com/office/drawing/2014/main" id="{A379E278-C437-48D9-A047-FF59D2B3F8ED}"/>
              </a:ext>
            </a:extLst>
          </p:cNvPr>
          <p:cNvSpPr/>
          <p:nvPr/>
        </p:nvSpPr>
        <p:spPr>
          <a:xfrm>
            <a:off x="7349636" y="2801013"/>
            <a:ext cx="13126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i="0" u="none" strike="noStrike" kern="120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rPr>
              <a:t>Internal </a:t>
            </a:r>
            <a:r>
              <a:rPr lang="en-US" altLang="zh-TW" b="1" kern="0">
                <a:solidFill>
                  <a:srgbClr val="FFFF00"/>
                </a:solidFill>
                <a:latin typeface="Arial" panose="020B0604020202020204" pitchFamily="34" charset="0"/>
                <a:ea typeface="微軟正黑體" panose="020B0604030504040204" pitchFamily="34" charset="-120"/>
                <a:cs typeface="Arial" panose="020B0604020202020204" pitchFamily="34" charset="0"/>
              </a:rPr>
              <a:t>10GbE</a:t>
            </a:r>
          </a:p>
        </p:txBody>
      </p:sp>
      <p:sp>
        <p:nvSpPr>
          <p:cNvPr id="37" name="矩形: 圓角 36">
            <a:extLst>
              <a:ext uri="{FF2B5EF4-FFF2-40B4-BE49-F238E27FC236}">
                <a16:creationId xmlns:a16="http://schemas.microsoft.com/office/drawing/2014/main" id="{7D479304-ABBB-45EB-9E95-C663108FC75F}"/>
              </a:ext>
            </a:extLst>
          </p:cNvPr>
          <p:cNvSpPr/>
          <p:nvPr/>
        </p:nvSpPr>
        <p:spPr>
          <a:xfrm>
            <a:off x="7313216" y="3730530"/>
            <a:ext cx="1371158" cy="890213"/>
          </a:xfrm>
          <a:prstGeom prst="roundRect">
            <a:avLst>
              <a:gd name="adj" fmla="val 12262"/>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a:extLst>
              <a:ext uri="{FF2B5EF4-FFF2-40B4-BE49-F238E27FC236}">
                <a16:creationId xmlns:a16="http://schemas.microsoft.com/office/drawing/2014/main" id="{82E99302-16C5-4006-8E36-1B3DD4DD608C}"/>
              </a:ext>
            </a:extLst>
          </p:cNvPr>
          <p:cNvSpPr/>
          <p:nvPr/>
        </p:nvSpPr>
        <p:spPr>
          <a:xfrm>
            <a:off x="7349636" y="3870141"/>
            <a:ext cx="13126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i="0" u="none" strike="noStrike" kern="120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rPr>
              <a:t>Internal </a:t>
            </a:r>
            <a:r>
              <a:rPr lang="en-US" altLang="zh-TW" b="1" kern="0">
                <a:solidFill>
                  <a:srgbClr val="FFFF00"/>
                </a:solidFill>
                <a:latin typeface="Arial" panose="020B0604020202020204" pitchFamily="34" charset="0"/>
                <a:ea typeface="微軟正黑體" panose="020B0604030504040204" pitchFamily="34" charset="-120"/>
                <a:cs typeface="Arial" panose="020B0604020202020204" pitchFamily="34" charset="0"/>
              </a:rPr>
              <a:t>10GbE</a:t>
            </a:r>
          </a:p>
        </p:txBody>
      </p:sp>
      <p:sp>
        <p:nvSpPr>
          <p:cNvPr id="39" name="矩形: 圓角 38">
            <a:extLst>
              <a:ext uri="{FF2B5EF4-FFF2-40B4-BE49-F238E27FC236}">
                <a16:creationId xmlns:a16="http://schemas.microsoft.com/office/drawing/2014/main" id="{773C06FA-A6F2-42FC-BE58-9AF4251F8246}"/>
              </a:ext>
            </a:extLst>
          </p:cNvPr>
          <p:cNvSpPr/>
          <p:nvPr/>
        </p:nvSpPr>
        <p:spPr>
          <a:xfrm>
            <a:off x="8987589" y="2658021"/>
            <a:ext cx="1592467" cy="1962722"/>
          </a:xfrm>
          <a:prstGeom prst="roundRect">
            <a:avLst>
              <a:gd name="adj" fmla="val 6541"/>
            </a:avLst>
          </a:prstGeom>
          <a:solidFill>
            <a:srgbClr val="00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0C28A1CC-7A39-425D-86FB-5DA307B075C8}"/>
              </a:ext>
            </a:extLst>
          </p:cNvPr>
          <p:cNvSpPr/>
          <p:nvPr/>
        </p:nvSpPr>
        <p:spPr>
          <a:xfrm>
            <a:off x="9127502" y="3741184"/>
            <a:ext cx="1312637" cy="646331"/>
          </a:xfrm>
          <a:prstGeom prst="rect">
            <a:avLst/>
          </a:prstGeom>
          <a:noFill/>
        </p:spPr>
        <p:txBody>
          <a:bodyPr wrap="square">
            <a:spAutoFit/>
          </a:bodyPr>
          <a:lstStyle/>
          <a:p>
            <a:pPr lvl="0" algn="ctr" defTabSz="457200">
              <a:defRPr/>
            </a:pPr>
            <a:r>
              <a:rPr lang="en-US" altLang="zh-TW">
                <a:latin typeface="Arial" panose="020B0604020202020204" pitchFamily="34" charset="0"/>
                <a:ea typeface="新細明體" panose="02020500000000000000" pitchFamily="18" charset="-120"/>
                <a:cs typeface="Arial" panose="020B0604020202020204" pitchFamily="34" charset="0"/>
              </a:rPr>
              <a:t>Microchip VSC7448</a:t>
            </a:r>
          </a:p>
        </p:txBody>
      </p:sp>
      <p:sp>
        <p:nvSpPr>
          <p:cNvPr id="4" name="箭號: 向右 3">
            <a:extLst>
              <a:ext uri="{FF2B5EF4-FFF2-40B4-BE49-F238E27FC236}">
                <a16:creationId xmlns:a16="http://schemas.microsoft.com/office/drawing/2014/main" id="{392733B4-612E-4F5C-87FD-DFF734FEA8CA}"/>
              </a:ext>
            </a:extLst>
          </p:cNvPr>
          <p:cNvSpPr/>
          <p:nvPr/>
        </p:nvSpPr>
        <p:spPr>
          <a:xfrm>
            <a:off x="4859885" y="2719754"/>
            <a:ext cx="2359518" cy="317528"/>
          </a:xfrm>
          <a:prstGeom prst="rightArrow">
            <a:avLst/>
          </a:prstGeom>
          <a:gradFill>
            <a:gsLst>
              <a:gs pos="50000">
                <a:srgbClr val="FFFF00"/>
              </a:gs>
              <a:gs pos="0">
                <a:srgbClr val="FFFF0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箭號: 向右 24">
            <a:extLst>
              <a:ext uri="{FF2B5EF4-FFF2-40B4-BE49-F238E27FC236}">
                <a16:creationId xmlns:a16="http://schemas.microsoft.com/office/drawing/2014/main" id="{1631CA7C-0765-4F4A-A75E-ED3243546509}"/>
              </a:ext>
            </a:extLst>
          </p:cNvPr>
          <p:cNvSpPr/>
          <p:nvPr/>
        </p:nvSpPr>
        <p:spPr>
          <a:xfrm rot="10800000">
            <a:off x="5003246" y="3203799"/>
            <a:ext cx="2309968" cy="317528"/>
          </a:xfrm>
          <a:prstGeom prst="rightArrow">
            <a:avLst/>
          </a:prstGeom>
          <a:gradFill>
            <a:gsLst>
              <a:gs pos="50000">
                <a:srgbClr val="FFFF00"/>
              </a:gs>
              <a:gs pos="0">
                <a:srgbClr val="FFFF0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圖片 30">
            <a:extLst>
              <a:ext uri="{FF2B5EF4-FFF2-40B4-BE49-F238E27FC236}">
                <a16:creationId xmlns:a16="http://schemas.microsoft.com/office/drawing/2014/main" id="{BE236B86-4A1B-4152-AC78-71D77FF834E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773267" y="2548940"/>
            <a:ext cx="1167920" cy="1167920"/>
          </a:xfrm>
          <a:prstGeom prst="rect">
            <a:avLst/>
          </a:prstGeom>
          <a:effectLst>
            <a:outerShdw blurRad="76200" dir="18900000" sy="23000" kx="-1200000" algn="bl" rotWithShape="0">
              <a:prstClr val="black">
                <a:alpha val="20000"/>
              </a:prstClr>
            </a:outerShdw>
          </a:effectLst>
        </p:spPr>
      </p:pic>
      <p:pic>
        <p:nvPicPr>
          <p:cNvPr id="7" name="圖片 6" descr="一張含有 物件, 時鐘 的圖片&#10;&#10;自動產生的描述">
            <a:extLst>
              <a:ext uri="{FF2B5EF4-FFF2-40B4-BE49-F238E27FC236}">
                <a16:creationId xmlns:a16="http://schemas.microsoft.com/office/drawing/2014/main" id="{A3920E6C-8424-4B1A-B1EB-21020ACEBF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3290" y="2918384"/>
            <a:ext cx="1241060" cy="646331"/>
          </a:xfrm>
          <a:prstGeom prst="rect">
            <a:avLst/>
          </a:prstGeom>
        </p:spPr>
      </p:pic>
      <p:sp>
        <p:nvSpPr>
          <p:cNvPr id="42" name="箭號: 向右 41">
            <a:extLst>
              <a:ext uri="{FF2B5EF4-FFF2-40B4-BE49-F238E27FC236}">
                <a16:creationId xmlns:a16="http://schemas.microsoft.com/office/drawing/2014/main" id="{4A4753EE-94A4-4479-B0AD-2D86A1B25BB3}"/>
              </a:ext>
            </a:extLst>
          </p:cNvPr>
          <p:cNvSpPr/>
          <p:nvPr/>
        </p:nvSpPr>
        <p:spPr>
          <a:xfrm>
            <a:off x="4859885" y="3778887"/>
            <a:ext cx="2359517" cy="317528"/>
          </a:xfrm>
          <a:prstGeom prst="rightArrow">
            <a:avLst/>
          </a:prstGeom>
          <a:gradFill>
            <a:gsLst>
              <a:gs pos="50000">
                <a:srgbClr val="FFFF00"/>
              </a:gs>
              <a:gs pos="0">
                <a:srgbClr val="FFFF0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箭號: 向右 42">
            <a:extLst>
              <a:ext uri="{FF2B5EF4-FFF2-40B4-BE49-F238E27FC236}">
                <a16:creationId xmlns:a16="http://schemas.microsoft.com/office/drawing/2014/main" id="{4D7F8189-F90D-42F9-8098-2EEF6C30D80C}"/>
              </a:ext>
            </a:extLst>
          </p:cNvPr>
          <p:cNvSpPr/>
          <p:nvPr/>
        </p:nvSpPr>
        <p:spPr>
          <a:xfrm rot="10800000">
            <a:off x="5003246" y="4262932"/>
            <a:ext cx="2309969" cy="317528"/>
          </a:xfrm>
          <a:prstGeom prst="rightArrow">
            <a:avLst/>
          </a:prstGeom>
          <a:gradFill>
            <a:gsLst>
              <a:gs pos="50000">
                <a:srgbClr val="FFFF00"/>
              </a:gs>
              <a:gs pos="0">
                <a:srgbClr val="FFFF0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1952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0A0B1A-6720-4A27-8481-ECB3E2302E73}"/>
              </a:ext>
            </a:extLst>
          </p:cNvPr>
          <p:cNvSpPr>
            <a:spLocks noGrp="1"/>
          </p:cNvSpPr>
          <p:nvPr>
            <p:ph type="title"/>
          </p:nvPr>
        </p:nvSpPr>
        <p:spPr>
          <a:xfrm>
            <a:off x="6661" y="1"/>
            <a:ext cx="12178675" cy="1264723"/>
          </a:xfrm>
        </p:spPr>
        <p:txBody>
          <a:bodyPr>
            <a:normAutofit/>
          </a:bodyPr>
          <a:lstStyle/>
          <a:p>
            <a:pPr>
              <a:defRPr/>
            </a:pPr>
            <a:r>
              <a:rPr lang="en-US" altLang="zh-TW" sz="4000" b="1" dirty="0">
                <a:latin typeface="Arial"/>
                <a:ea typeface="微軟正黑體"/>
                <a:cs typeface="Arial"/>
              </a:rPr>
              <a:t>Intel® QAT on QGD-1602P</a:t>
            </a:r>
            <a:endParaRPr lang="zh-TW" altLang="en-US" sz="4000" b="1" dirty="0">
              <a:latin typeface="Arial"/>
              <a:ea typeface="微軟正黑體"/>
              <a:cs typeface="Arial"/>
            </a:endParaRPr>
          </a:p>
        </p:txBody>
      </p:sp>
      <p:sp>
        <p:nvSpPr>
          <p:cNvPr id="87" name="矩形 86">
            <a:extLst>
              <a:ext uri="{FF2B5EF4-FFF2-40B4-BE49-F238E27FC236}">
                <a16:creationId xmlns:a16="http://schemas.microsoft.com/office/drawing/2014/main" id="{4A4BC819-0D6D-477A-AA21-CB9CEDC3621A}"/>
              </a:ext>
            </a:extLst>
          </p:cNvPr>
          <p:cNvSpPr/>
          <p:nvPr/>
        </p:nvSpPr>
        <p:spPr>
          <a:xfrm>
            <a:off x="943645" y="1605076"/>
            <a:ext cx="9965215" cy="1015663"/>
          </a:xfrm>
          <a:prstGeom prst="rect">
            <a:avLst/>
          </a:prstGeom>
        </p:spPr>
        <p:txBody>
          <a:bodyPr wrap="square">
            <a:spAutoFit/>
          </a:bodyPr>
          <a:lstStyle/>
          <a:p>
            <a:pPr>
              <a:spcBef>
                <a:spcPts val="1000"/>
              </a:spcBef>
              <a:buClr>
                <a:srgbClr val="000000"/>
              </a:buClr>
              <a:defRPr/>
            </a:pP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The QGD-1602P supports Intel® </a:t>
            </a:r>
            <a:r>
              <a:rPr lang="en-US" altLang="zh-TW" sz="2000" err="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QuickAssist</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 Technology (Intel® QAT). It offer up to 20 Gbps cryptography and compression, </a:t>
            </a:r>
            <a:r>
              <a:rPr 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offload security and compression algorithms </a:t>
            </a:r>
            <a:r>
              <a:rPr lang="en-US" altLang="zh-TW"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for better performance on VPN traffic via IPsec.</a:t>
            </a:r>
          </a:p>
        </p:txBody>
      </p:sp>
      <p:sp>
        <p:nvSpPr>
          <p:cNvPr id="85" name="文字方塊 84">
            <a:extLst>
              <a:ext uri="{FF2B5EF4-FFF2-40B4-BE49-F238E27FC236}">
                <a16:creationId xmlns:a16="http://schemas.microsoft.com/office/drawing/2014/main" id="{3530ED9D-EA56-49A8-BC42-8BA028033BD9}"/>
              </a:ext>
            </a:extLst>
          </p:cNvPr>
          <p:cNvSpPr txBox="1"/>
          <p:nvPr/>
        </p:nvSpPr>
        <p:spPr>
          <a:xfrm>
            <a:off x="5302231" y="4123066"/>
            <a:ext cx="1964157" cy="984885"/>
          </a:xfrm>
          <a:prstGeom prst="rect">
            <a:avLst/>
          </a:prstGeom>
          <a:noFill/>
        </p:spPr>
        <p:txBody>
          <a:bodyPr wrap="square" rtlCol="0">
            <a:spAutoFit/>
          </a:bodyPr>
          <a:lstStyle/>
          <a:p>
            <a:pPr lvl="0" algn="ctr" defTabSz="1219170">
              <a:buClr>
                <a:srgbClr val="000000"/>
              </a:buClr>
              <a:defRPr/>
            </a:pPr>
            <a:r>
              <a:rPr lang="en-US" altLang="zh-TW" sz="2000" b="1" kern="0">
                <a:solidFill>
                  <a:srgbClr val="00FFFF"/>
                </a:solidFill>
                <a:latin typeface="Arial" panose="020B0604020202020204" pitchFamily="34" charset="0"/>
                <a:ea typeface="微軟正黑體" panose="020B0604030504040204" pitchFamily="34" charset="-120"/>
                <a:cs typeface="Arial" panose="020B0604020202020204" pitchFamily="34" charset="0"/>
                <a:sym typeface="Arial"/>
              </a:rPr>
              <a:t>IPsec</a:t>
            </a:r>
          </a:p>
          <a:p>
            <a:pPr lvl="0" algn="ctr" defTabSz="1219170">
              <a:buClr>
                <a:srgbClr val="000000"/>
              </a:buClr>
              <a:defRPr/>
            </a:pPr>
            <a:r>
              <a:rPr lang="en-US" altLang="zh-TW" sz="2000" b="1" kern="0">
                <a:solidFill>
                  <a:srgbClr val="00FFFF"/>
                </a:solidFill>
                <a:latin typeface="Arial" panose="020B0604020202020204" pitchFamily="34" charset="0"/>
                <a:ea typeface="微軟正黑體" panose="020B0604030504040204" pitchFamily="34" charset="-120"/>
                <a:cs typeface="Arial" panose="020B0604020202020204" pitchFamily="34" charset="0"/>
                <a:sym typeface="Arial"/>
              </a:rPr>
              <a:t>Intel® QAT</a:t>
            </a:r>
          </a:p>
          <a:p>
            <a:pPr lvl="0" algn="ctr" defTabSz="1219170">
              <a:buClr>
                <a:srgbClr val="000000"/>
              </a:buClr>
              <a:defRPr/>
            </a:pPr>
            <a:endParaRPr lang="zh-TW" altLang="en-US"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37" name="流程圖: 人工作業 236">
            <a:extLst>
              <a:ext uri="{FF2B5EF4-FFF2-40B4-BE49-F238E27FC236}">
                <a16:creationId xmlns:a16="http://schemas.microsoft.com/office/drawing/2014/main" id="{D847C03A-8E1B-4683-A546-6625E24F7F50}"/>
              </a:ext>
            </a:extLst>
          </p:cNvPr>
          <p:cNvSpPr/>
          <p:nvPr/>
        </p:nvSpPr>
        <p:spPr>
          <a:xfrm>
            <a:off x="1015486" y="3483456"/>
            <a:ext cx="4266292" cy="1063903"/>
          </a:xfrm>
          <a:prstGeom prst="flowChartManualOperation">
            <a:avLst/>
          </a:prstGeom>
          <a:gradFill>
            <a:gsLst>
              <a:gs pos="0">
                <a:schemeClr val="tx1">
                  <a:alpha val="0"/>
                </a:schemeClr>
              </a:gs>
              <a:gs pos="100000">
                <a:srgbClr val="CC66FF"/>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p:txBody>
      </p:sp>
      <p:sp>
        <p:nvSpPr>
          <p:cNvPr id="238" name="流程圖: 人工作業 237">
            <a:extLst>
              <a:ext uri="{FF2B5EF4-FFF2-40B4-BE49-F238E27FC236}">
                <a16:creationId xmlns:a16="http://schemas.microsoft.com/office/drawing/2014/main" id="{5BEFE60E-6C16-4FEA-8F3A-27D371E22FBB}"/>
              </a:ext>
            </a:extLst>
          </p:cNvPr>
          <p:cNvSpPr/>
          <p:nvPr/>
        </p:nvSpPr>
        <p:spPr>
          <a:xfrm>
            <a:off x="7013691" y="3483456"/>
            <a:ext cx="4266292" cy="1063903"/>
          </a:xfrm>
          <a:prstGeom prst="flowChartManualOperation">
            <a:avLst/>
          </a:prstGeom>
          <a:gradFill>
            <a:gsLst>
              <a:gs pos="0">
                <a:schemeClr val="tx1">
                  <a:alpha val="0"/>
                </a:schemeClr>
              </a:gs>
              <a:gs pos="100000">
                <a:srgbClr val="CC66FF"/>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p:txBody>
      </p:sp>
      <p:grpSp>
        <p:nvGrpSpPr>
          <p:cNvPr id="239" name="群組 238">
            <a:extLst>
              <a:ext uri="{FF2B5EF4-FFF2-40B4-BE49-F238E27FC236}">
                <a16:creationId xmlns:a16="http://schemas.microsoft.com/office/drawing/2014/main" id="{55AA4A89-51F2-4818-AFAE-EEC8E11DF0F5}"/>
              </a:ext>
            </a:extLst>
          </p:cNvPr>
          <p:cNvGrpSpPr/>
          <p:nvPr/>
        </p:nvGrpSpPr>
        <p:grpSpPr>
          <a:xfrm>
            <a:off x="778296" y="3646026"/>
            <a:ext cx="4132359" cy="2214356"/>
            <a:chOff x="922870" y="3423342"/>
            <a:chExt cx="4132359" cy="2214356"/>
          </a:xfrm>
        </p:grpSpPr>
        <p:pic>
          <p:nvPicPr>
            <p:cNvPr id="240" name="圖片 239">
              <a:extLst>
                <a:ext uri="{FF2B5EF4-FFF2-40B4-BE49-F238E27FC236}">
                  <a16:creationId xmlns:a16="http://schemas.microsoft.com/office/drawing/2014/main" id="{AABC1B21-DC57-41F1-960A-5A2FAF1B9F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870" y="3597228"/>
              <a:ext cx="1244207" cy="1042736"/>
            </a:xfrm>
            <a:prstGeom prst="rect">
              <a:avLst/>
            </a:prstGeom>
          </p:spPr>
        </p:pic>
        <p:pic>
          <p:nvPicPr>
            <p:cNvPr id="241" name="圖片 240" descr="一張含有 電腦 的圖片&#10;&#10;自動產生的描述">
              <a:extLst>
                <a:ext uri="{FF2B5EF4-FFF2-40B4-BE49-F238E27FC236}">
                  <a16:creationId xmlns:a16="http://schemas.microsoft.com/office/drawing/2014/main" id="{68405F73-2268-487B-A754-68FF7F9B28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2889" y="3423342"/>
              <a:ext cx="3542340" cy="2214356"/>
            </a:xfrm>
            <a:prstGeom prst="rect">
              <a:avLst/>
            </a:prstGeom>
            <a:effectLst>
              <a:outerShdw blurRad="50800" dist="38100" dir="5400000" algn="t" rotWithShape="0">
                <a:prstClr val="black">
                  <a:alpha val="40000"/>
                </a:prstClr>
              </a:outerShdw>
            </a:effectLst>
          </p:spPr>
        </p:pic>
      </p:grpSp>
      <p:grpSp>
        <p:nvGrpSpPr>
          <p:cNvPr id="242" name="群組 241">
            <a:extLst>
              <a:ext uri="{FF2B5EF4-FFF2-40B4-BE49-F238E27FC236}">
                <a16:creationId xmlns:a16="http://schemas.microsoft.com/office/drawing/2014/main" id="{42B4D4BE-7F1B-45DE-9D19-9FDCF7451001}"/>
              </a:ext>
            </a:extLst>
          </p:cNvPr>
          <p:cNvGrpSpPr/>
          <p:nvPr/>
        </p:nvGrpSpPr>
        <p:grpSpPr>
          <a:xfrm>
            <a:off x="7365676" y="3646026"/>
            <a:ext cx="4171323" cy="2214356"/>
            <a:chOff x="7166745" y="3423342"/>
            <a:chExt cx="4171323" cy="2214356"/>
          </a:xfrm>
        </p:grpSpPr>
        <p:pic>
          <p:nvPicPr>
            <p:cNvPr id="243" name="圖片 242">
              <a:extLst>
                <a:ext uri="{FF2B5EF4-FFF2-40B4-BE49-F238E27FC236}">
                  <a16:creationId xmlns:a16="http://schemas.microsoft.com/office/drawing/2014/main" id="{23CA6A8B-453D-4E61-B1D9-2190A38C1F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93861" y="3597228"/>
              <a:ext cx="1244207" cy="1042736"/>
            </a:xfrm>
            <a:prstGeom prst="rect">
              <a:avLst/>
            </a:prstGeom>
          </p:spPr>
        </p:pic>
        <p:pic>
          <p:nvPicPr>
            <p:cNvPr id="244" name="圖片 243" descr="一張含有 電腦 的圖片&#10;&#10;自動產生的描述">
              <a:extLst>
                <a:ext uri="{FF2B5EF4-FFF2-40B4-BE49-F238E27FC236}">
                  <a16:creationId xmlns:a16="http://schemas.microsoft.com/office/drawing/2014/main" id="{33B4923C-03C2-4F77-9299-8290A79B9C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6745" y="3423342"/>
              <a:ext cx="3542340" cy="2214356"/>
            </a:xfrm>
            <a:prstGeom prst="rect">
              <a:avLst/>
            </a:prstGeom>
            <a:effectLst>
              <a:outerShdw blurRad="50800" dist="38100" dir="5400000" algn="t" rotWithShape="0">
                <a:prstClr val="black">
                  <a:alpha val="40000"/>
                </a:prstClr>
              </a:outerShdw>
            </a:effectLst>
          </p:spPr>
        </p:pic>
      </p:grpSp>
      <p:pic>
        <p:nvPicPr>
          <p:cNvPr id="246" name="Picture 4" descr="Image result for server icon">
            <a:extLst>
              <a:ext uri="{FF2B5EF4-FFF2-40B4-BE49-F238E27FC236}">
                <a16:creationId xmlns:a16="http://schemas.microsoft.com/office/drawing/2014/main" id="{FD786E93-2A58-4816-8B95-D2F6A196EB9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0891" y="3857267"/>
            <a:ext cx="604506" cy="604505"/>
          </a:xfrm>
          <a:prstGeom prst="rect">
            <a:avLst/>
          </a:prstGeom>
          <a:noFill/>
          <a:extLst>
            <a:ext uri="{909E8E84-426E-40DD-AFC4-6F175D3DCCD1}">
              <a14:hiddenFill xmlns:a14="http://schemas.microsoft.com/office/drawing/2010/main">
                <a:solidFill>
                  <a:srgbClr val="FFFFFF"/>
                </a:solidFill>
              </a14:hiddenFill>
            </a:ext>
          </a:extLst>
        </p:spPr>
      </p:pic>
      <p:grpSp>
        <p:nvGrpSpPr>
          <p:cNvPr id="247" name="群組 246">
            <a:extLst>
              <a:ext uri="{FF2B5EF4-FFF2-40B4-BE49-F238E27FC236}">
                <a16:creationId xmlns:a16="http://schemas.microsoft.com/office/drawing/2014/main" id="{0B9EBC07-CC34-4468-A0B9-F010EED4FD57}"/>
              </a:ext>
            </a:extLst>
          </p:cNvPr>
          <p:cNvGrpSpPr/>
          <p:nvPr/>
        </p:nvGrpSpPr>
        <p:grpSpPr>
          <a:xfrm>
            <a:off x="2826931" y="3899523"/>
            <a:ext cx="491890" cy="491888"/>
            <a:chOff x="5398699" y="5915475"/>
            <a:chExt cx="568603" cy="568603"/>
          </a:xfrm>
        </p:grpSpPr>
        <p:sp>
          <p:nvSpPr>
            <p:cNvPr id="248" name="手繪多邊形: 圖案 247">
              <a:extLst>
                <a:ext uri="{FF2B5EF4-FFF2-40B4-BE49-F238E27FC236}">
                  <a16:creationId xmlns:a16="http://schemas.microsoft.com/office/drawing/2014/main" id="{8B898137-97EF-4040-9690-05463ED4DB69}"/>
                </a:ext>
              </a:extLst>
            </p:cNvPr>
            <p:cNvSpPr/>
            <p:nvPr/>
          </p:nvSpPr>
          <p:spPr>
            <a:xfrm>
              <a:off x="5398699" y="5915475"/>
              <a:ext cx="568603" cy="568603"/>
            </a:xfrm>
            <a:custGeom>
              <a:avLst/>
              <a:gdLst>
                <a:gd name="connsiteX0" fmla="*/ 555839 w 568603"/>
                <a:gd name="connsiteY0" fmla="*/ 569764 h 568603"/>
                <a:gd name="connsiteX1" fmla="*/ 15085 w 568603"/>
                <a:gd name="connsiteY1" fmla="*/ 569764 h 568603"/>
                <a:gd name="connsiteX2" fmla="*/ 0 w 568603"/>
                <a:gd name="connsiteY2" fmla="*/ 554678 h 568603"/>
                <a:gd name="connsiteX3" fmla="*/ 0 w 568603"/>
                <a:gd name="connsiteY3" fmla="*/ 15085 h 568603"/>
                <a:gd name="connsiteX4" fmla="*/ 15085 w 568603"/>
                <a:gd name="connsiteY4" fmla="*/ 0 h 568603"/>
                <a:gd name="connsiteX5" fmla="*/ 554678 w 568603"/>
                <a:gd name="connsiteY5" fmla="*/ 0 h 568603"/>
                <a:gd name="connsiteX6" fmla="*/ 569764 w 568603"/>
                <a:gd name="connsiteY6" fmla="*/ 15085 h 568603"/>
                <a:gd name="connsiteX7" fmla="*/ 569764 w 568603"/>
                <a:gd name="connsiteY7" fmla="*/ 554678 h 568603"/>
                <a:gd name="connsiteX8" fmla="*/ 555839 w 568603"/>
                <a:gd name="connsiteY8" fmla="*/ 569764 h 56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603" h="568603">
                  <a:moveTo>
                    <a:pt x="555839" y="569764"/>
                  </a:moveTo>
                  <a:lnTo>
                    <a:pt x="15085" y="569764"/>
                  </a:lnTo>
                  <a:cubicBezTo>
                    <a:pt x="6962" y="569764"/>
                    <a:pt x="0" y="562801"/>
                    <a:pt x="0" y="554678"/>
                  </a:cubicBezTo>
                  <a:lnTo>
                    <a:pt x="0" y="15085"/>
                  </a:lnTo>
                  <a:cubicBezTo>
                    <a:pt x="0" y="6962"/>
                    <a:pt x="6962" y="0"/>
                    <a:pt x="15085" y="0"/>
                  </a:cubicBezTo>
                  <a:lnTo>
                    <a:pt x="554678" y="0"/>
                  </a:lnTo>
                  <a:cubicBezTo>
                    <a:pt x="562801" y="0"/>
                    <a:pt x="569764" y="6962"/>
                    <a:pt x="569764" y="15085"/>
                  </a:cubicBezTo>
                  <a:lnTo>
                    <a:pt x="569764" y="554678"/>
                  </a:lnTo>
                  <a:cubicBezTo>
                    <a:pt x="570924" y="562801"/>
                    <a:pt x="563961" y="569764"/>
                    <a:pt x="555839" y="569764"/>
                  </a:cubicBezTo>
                  <a:close/>
                </a:path>
              </a:pathLst>
            </a:custGeom>
            <a:noFill/>
            <a:ln w="28575"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49" name="手繪多邊形: 圖案 248">
              <a:extLst>
                <a:ext uri="{FF2B5EF4-FFF2-40B4-BE49-F238E27FC236}">
                  <a16:creationId xmlns:a16="http://schemas.microsoft.com/office/drawing/2014/main" id="{DA60A72A-0E46-43A4-8327-C4CEE4C0179E}"/>
                </a:ext>
              </a:extLst>
            </p:cNvPr>
            <p:cNvSpPr/>
            <p:nvPr/>
          </p:nvSpPr>
          <p:spPr>
            <a:xfrm>
              <a:off x="5454399" y="6119708"/>
              <a:ext cx="81229" cy="313312"/>
            </a:xfrm>
            <a:custGeom>
              <a:avLst/>
              <a:gdLst>
                <a:gd name="connsiteX0" fmla="*/ 0 w 81229"/>
                <a:gd name="connsiteY0" fmla="*/ 0 h 313311"/>
                <a:gd name="connsiteX1" fmla="*/ 88192 w 81229"/>
                <a:gd name="connsiteY1" fmla="*/ 0 h 313311"/>
                <a:gd name="connsiteX2" fmla="*/ 88192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2" y="0"/>
                  </a:lnTo>
                  <a:lnTo>
                    <a:pt x="88192"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0" name="手繪多邊形: 圖案 249">
              <a:extLst>
                <a:ext uri="{FF2B5EF4-FFF2-40B4-BE49-F238E27FC236}">
                  <a16:creationId xmlns:a16="http://schemas.microsoft.com/office/drawing/2014/main" id="{F82BA726-6082-44A2-BD29-C8AB4F8562C9}"/>
                </a:ext>
              </a:extLst>
            </p:cNvPr>
            <p:cNvSpPr/>
            <p:nvPr/>
          </p:nvSpPr>
          <p:spPr>
            <a:xfrm>
              <a:off x="5471805"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1" name="手繪多邊形: 圖案 250">
              <a:extLst>
                <a:ext uri="{FF2B5EF4-FFF2-40B4-BE49-F238E27FC236}">
                  <a16:creationId xmlns:a16="http://schemas.microsoft.com/office/drawing/2014/main" id="{2CD93630-4C8B-44D0-B7A8-631ADD8D4E40}"/>
                </a:ext>
              </a:extLst>
            </p:cNvPr>
            <p:cNvSpPr/>
            <p:nvPr/>
          </p:nvSpPr>
          <p:spPr>
            <a:xfrm>
              <a:off x="5577403" y="6119708"/>
              <a:ext cx="81229" cy="313312"/>
            </a:xfrm>
            <a:custGeom>
              <a:avLst/>
              <a:gdLst>
                <a:gd name="connsiteX0" fmla="*/ 0 w 81229"/>
                <a:gd name="connsiteY0" fmla="*/ 0 h 313311"/>
                <a:gd name="connsiteX1" fmla="*/ 88192 w 81229"/>
                <a:gd name="connsiteY1" fmla="*/ 0 h 313311"/>
                <a:gd name="connsiteX2" fmla="*/ 88192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2" y="0"/>
                  </a:lnTo>
                  <a:lnTo>
                    <a:pt x="88192"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2" name="手繪多邊形: 圖案 251">
              <a:extLst>
                <a:ext uri="{FF2B5EF4-FFF2-40B4-BE49-F238E27FC236}">
                  <a16:creationId xmlns:a16="http://schemas.microsoft.com/office/drawing/2014/main" id="{C209D37C-1487-482C-B21F-DB1ACF88C2FB}"/>
                </a:ext>
              </a:extLst>
            </p:cNvPr>
            <p:cNvSpPr/>
            <p:nvPr/>
          </p:nvSpPr>
          <p:spPr>
            <a:xfrm>
              <a:off x="5594809"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3" name="手繪多邊形: 圖案 252">
              <a:extLst>
                <a:ext uri="{FF2B5EF4-FFF2-40B4-BE49-F238E27FC236}">
                  <a16:creationId xmlns:a16="http://schemas.microsoft.com/office/drawing/2014/main" id="{DB3DFF5C-4EFF-439B-BBEB-D2CC469D92B9}"/>
                </a:ext>
              </a:extLst>
            </p:cNvPr>
            <p:cNvSpPr/>
            <p:nvPr/>
          </p:nvSpPr>
          <p:spPr>
            <a:xfrm>
              <a:off x="5700407" y="6119708"/>
              <a:ext cx="81229" cy="313312"/>
            </a:xfrm>
            <a:custGeom>
              <a:avLst/>
              <a:gdLst>
                <a:gd name="connsiteX0" fmla="*/ 0 w 81229"/>
                <a:gd name="connsiteY0" fmla="*/ 0 h 313311"/>
                <a:gd name="connsiteX1" fmla="*/ 88192 w 81229"/>
                <a:gd name="connsiteY1" fmla="*/ 0 h 313311"/>
                <a:gd name="connsiteX2" fmla="*/ 88192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2" y="0"/>
                  </a:lnTo>
                  <a:lnTo>
                    <a:pt x="88192"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4" name="手繪多邊形: 圖案 253">
              <a:extLst>
                <a:ext uri="{FF2B5EF4-FFF2-40B4-BE49-F238E27FC236}">
                  <a16:creationId xmlns:a16="http://schemas.microsoft.com/office/drawing/2014/main" id="{C7D16EF3-D7F9-4334-A709-0E925B35D93A}"/>
                </a:ext>
              </a:extLst>
            </p:cNvPr>
            <p:cNvSpPr/>
            <p:nvPr/>
          </p:nvSpPr>
          <p:spPr>
            <a:xfrm>
              <a:off x="5717813"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5" name="手繪多邊形: 圖案 254">
              <a:extLst>
                <a:ext uri="{FF2B5EF4-FFF2-40B4-BE49-F238E27FC236}">
                  <a16:creationId xmlns:a16="http://schemas.microsoft.com/office/drawing/2014/main" id="{3DBF2993-EE60-4383-B98F-65F4C288FDCD}"/>
                </a:ext>
              </a:extLst>
            </p:cNvPr>
            <p:cNvSpPr/>
            <p:nvPr/>
          </p:nvSpPr>
          <p:spPr>
            <a:xfrm>
              <a:off x="5823410" y="6119708"/>
              <a:ext cx="81229" cy="313312"/>
            </a:xfrm>
            <a:custGeom>
              <a:avLst/>
              <a:gdLst>
                <a:gd name="connsiteX0" fmla="*/ 0 w 81229"/>
                <a:gd name="connsiteY0" fmla="*/ 0 h 313311"/>
                <a:gd name="connsiteX1" fmla="*/ 88191 w 81229"/>
                <a:gd name="connsiteY1" fmla="*/ 0 h 313311"/>
                <a:gd name="connsiteX2" fmla="*/ 88191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1" y="0"/>
                  </a:lnTo>
                  <a:lnTo>
                    <a:pt x="88191" y="314472"/>
                  </a:lnTo>
                  <a:lnTo>
                    <a:pt x="0" y="314472"/>
                  </a:ln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6" name="手繪多邊形: 圖案 255">
              <a:extLst>
                <a:ext uri="{FF2B5EF4-FFF2-40B4-BE49-F238E27FC236}">
                  <a16:creationId xmlns:a16="http://schemas.microsoft.com/office/drawing/2014/main" id="{213151DF-315D-4967-A31B-17E9AD1DAABE}"/>
                </a:ext>
              </a:extLst>
            </p:cNvPr>
            <p:cNvSpPr/>
            <p:nvPr/>
          </p:nvSpPr>
          <p:spPr>
            <a:xfrm>
              <a:off x="5840817"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7" name="手繪多邊形: 圖案 256">
              <a:extLst>
                <a:ext uri="{FF2B5EF4-FFF2-40B4-BE49-F238E27FC236}">
                  <a16:creationId xmlns:a16="http://schemas.microsoft.com/office/drawing/2014/main" id="{8A86C9D1-FFF9-498E-B867-53C6A42EE121}"/>
                </a:ext>
              </a:extLst>
            </p:cNvPr>
            <p:cNvSpPr/>
            <p:nvPr/>
          </p:nvSpPr>
          <p:spPr>
            <a:xfrm>
              <a:off x="5454399" y="6076772"/>
              <a:ext cx="452562" cy="11604"/>
            </a:xfrm>
            <a:custGeom>
              <a:avLst/>
              <a:gdLst>
                <a:gd name="connsiteX0" fmla="*/ 0 w 452561"/>
                <a:gd name="connsiteY0" fmla="*/ 0 h 0"/>
                <a:gd name="connsiteX1" fmla="*/ 457203 w 452561"/>
                <a:gd name="connsiteY1" fmla="*/ 0 h 0"/>
              </a:gdLst>
              <a:ahLst/>
              <a:cxnLst>
                <a:cxn ang="0">
                  <a:pos x="connsiteX0" y="connsiteY0"/>
                </a:cxn>
                <a:cxn ang="0">
                  <a:pos x="connsiteX1" y="connsiteY1"/>
                </a:cxn>
              </a:cxnLst>
              <a:rect l="l" t="t" r="r" b="b"/>
              <a:pathLst>
                <a:path w="452561">
                  <a:moveTo>
                    <a:pt x="0" y="0"/>
                  </a:moveTo>
                  <a:lnTo>
                    <a:pt x="457203"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8" name="手繪多邊形: 圖案 257">
              <a:extLst>
                <a:ext uri="{FF2B5EF4-FFF2-40B4-BE49-F238E27FC236}">
                  <a16:creationId xmlns:a16="http://schemas.microsoft.com/office/drawing/2014/main" id="{966A251F-39D3-4390-BB63-743F57DE22C1}"/>
                </a:ext>
              </a:extLst>
            </p:cNvPr>
            <p:cNvSpPr/>
            <p:nvPr/>
          </p:nvSpPr>
          <p:spPr>
            <a:xfrm>
              <a:off x="5536788" y="5973495"/>
              <a:ext cx="104437" cy="11604"/>
            </a:xfrm>
            <a:custGeom>
              <a:avLst/>
              <a:gdLst>
                <a:gd name="connsiteX0" fmla="*/ 0 w 104437"/>
                <a:gd name="connsiteY0" fmla="*/ 0 h 0"/>
                <a:gd name="connsiteX1" fmla="*/ 104437 w 104437"/>
                <a:gd name="connsiteY1" fmla="*/ 0 h 0"/>
              </a:gdLst>
              <a:ahLst/>
              <a:cxnLst>
                <a:cxn ang="0">
                  <a:pos x="connsiteX0" y="connsiteY0"/>
                </a:cxn>
                <a:cxn ang="0">
                  <a:pos x="connsiteX1" y="connsiteY1"/>
                </a:cxn>
              </a:cxnLst>
              <a:rect l="l" t="t" r="r" b="b"/>
              <a:pathLst>
                <a:path w="104437">
                  <a:moveTo>
                    <a:pt x="0" y="0"/>
                  </a:moveTo>
                  <a:lnTo>
                    <a:pt x="104437"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9" name="手繪多邊形: 圖案 258">
              <a:extLst>
                <a:ext uri="{FF2B5EF4-FFF2-40B4-BE49-F238E27FC236}">
                  <a16:creationId xmlns:a16="http://schemas.microsoft.com/office/drawing/2014/main" id="{2794C685-FC32-4BB5-8100-59AD0E2FB637}"/>
                </a:ext>
              </a:extLst>
            </p:cNvPr>
            <p:cNvSpPr/>
            <p:nvPr/>
          </p:nvSpPr>
          <p:spPr>
            <a:xfrm>
              <a:off x="5477607" y="5965372"/>
              <a:ext cx="11604" cy="11604"/>
            </a:xfrm>
            <a:custGeom>
              <a:avLst/>
              <a:gdLst>
                <a:gd name="connsiteX0" fmla="*/ 16246 w 11604"/>
                <a:gd name="connsiteY0" fmla="*/ 8123 h 11604"/>
                <a:gd name="connsiteX1" fmla="*/ 8123 w 11604"/>
                <a:gd name="connsiteY1" fmla="*/ 16246 h 11604"/>
                <a:gd name="connsiteX2" fmla="*/ 0 w 11604"/>
                <a:gd name="connsiteY2" fmla="*/ 8123 h 11604"/>
                <a:gd name="connsiteX3" fmla="*/ 8123 w 11604"/>
                <a:gd name="connsiteY3" fmla="*/ 0 h 11604"/>
                <a:gd name="connsiteX4" fmla="*/ 16246 w 11604"/>
                <a:gd name="connsiteY4" fmla="*/ 8123 h 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4" h="11604">
                  <a:moveTo>
                    <a:pt x="16246" y="8123"/>
                  </a:moveTo>
                  <a:cubicBezTo>
                    <a:pt x="16246" y="12609"/>
                    <a:pt x="12609" y="16246"/>
                    <a:pt x="8123" y="16246"/>
                  </a:cubicBezTo>
                  <a:cubicBezTo>
                    <a:pt x="3637" y="16246"/>
                    <a:pt x="0" y="12609"/>
                    <a:pt x="0" y="8123"/>
                  </a:cubicBezTo>
                  <a:cubicBezTo>
                    <a:pt x="0" y="3637"/>
                    <a:pt x="3637" y="0"/>
                    <a:pt x="8123" y="0"/>
                  </a:cubicBezTo>
                  <a:cubicBezTo>
                    <a:pt x="12609" y="0"/>
                    <a:pt x="16246" y="3637"/>
                    <a:pt x="16246" y="8123"/>
                  </a:cubicBez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60" name="手繪多邊形: 圖案 259">
              <a:extLst>
                <a:ext uri="{FF2B5EF4-FFF2-40B4-BE49-F238E27FC236}">
                  <a16:creationId xmlns:a16="http://schemas.microsoft.com/office/drawing/2014/main" id="{9B10EF65-6092-4ADD-8D81-5CAB3BD902D9}"/>
                </a:ext>
              </a:extLst>
            </p:cNvPr>
            <p:cNvSpPr/>
            <p:nvPr/>
          </p:nvSpPr>
          <p:spPr>
            <a:xfrm>
              <a:off x="5536788" y="6028035"/>
              <a:ext cx="104437" cy="11604"/>
            </a:xfrm>
            <a:custGeom>
              <a:avLst/>
              <a:gdLst>
                <a:gd name="connsiteX0" fmla="*/ 0 w 104437"/>
                <a:gd name="connsiteY0" fmla="*/ 0 h 0"/>
                <a:gd name="connsiteX1" fmla="*/ 104437 w 104437"/>
                <a:gd name="connsiteY1" fmla="*/ 0 h 0"/>
              </a:gdLst>
              <a:ahLst/>
              <a:cxnLst>
                <a:cxn ang="0">
                  <a:pos x="connsiteX0" y="connsiteY0"/>
                </a:cxn>
                <a:cxn ang="0">
                  <a:pos x="connsiteX1" y="connsiteY1"/>
                </a:cxn>
              </a:cxnLst>
              <a:rect l="l" t="t" r="r" b="b"/>
              <a:pathLst>
                <a:path w="104437">
                  <a:moveTo>
                    <a:pt x="0" y="0"/>
                  </a:moveTo>
                  <a:lnTo>
                    <a:pt x="104437" y="0"/>
                  </a:lnTo>
                </a:path>
              </a:pathLst>
            </a:custGeom>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61" name="手繪多邊形: 圖案 260">
              <a:extLst>
                <a:ext uri="{FF2B5EF4-FFF2-40B4-BE49-F238E27FC236}">
                  <a16:creationId xmlns:a16="http://schemas.microsoft.com/office/drawing/2014/main" id="{1BB576DF-928B-4E35-B330-7F2AC240F0C9}"/>
                </a:ext>
              </a:extLst>
            </p:cNvPr>
            <p:cNvSpPr/>
            <p:nvPr/>
          </p:nvSpPr>
          <p:spPr>
            <a:xfrm>
              <a:off x="5477607" y="6019912"/>
              <a:ext cx="11604" cy="11604"/>
            </a:xfrm>
            <a:custGeom>
              <a:avLst/>
              <a:gdLst>
                <a:gd name="connsiteX0" fmla="*/ 16246 w 11604"/>
                <a:gd name="connsiteY0" fmla="*/ 8123 h 11604"/>
                <a:gd name="connsiteX1" fmla="*/ 8123 w 11604"/>
                <a:gd name="connsiteY1" fmla="*/ 16246 h 11604"/>
                <a:gd name="connsiteX2" fmla="*/ 0 w 11604"/>
                <a:gd name="connsiteY2" fmla="*/ 8123 h 11604"/>
                <a:gd name="connsiteX3" fmla="*/ 8123 w 11604"/>
                <a:gd name="connsiteY3" fmla="*/ 0 h 11604"/>
                <a:gd name="connsiteX4" fmla="*/ 16246 w 11604"/>
                <a:gd name="connsiteY4" fmla="*/ 8123 h 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4" h="11604">
                  <a:moveTo>
                    <a:pt x="16246" y="8123"/>
                  </a:moveTo>
                  <a:cubicBezTo>
                    <a:pt x="16246" y="12609"/>
                    <a:pt x="12609" y="16246"/>
                    <a:pt x="8123" y="16246"/>
                  </a:cubicBezTo>
                  <a:cubicBezTo>
                    <a:pt x="3637" y="16246"/>
                    <a:pt x="0" y="12609"/>
                    <a:pt x="0" y="8123"/>
                  </a:cubicBezTo>
                  <a:cubicBezTo>
                    <a:pt x="0" y="3637"/>
                    <a:pt x="3637" y="0"/>
                    <a:pt x="8123" y="0"/>
                  </a:cubicBezTo>
                  <a:cubicBezTo>
                    <a:pt x="12609" y="0"/>
                    <a:pt x="16246" y="3637"/>
                    <a:pt x="16246" y="8123"/>
                  </a:cubicBezTo>
                  <a:close/>
                </a:path>
              </a:pathLst>
            </a:custGeom>
            <a:noFill/>
            <a:ln w="28575" cap="rnd">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262" name="群組 261">
            <a:extLst>
              <a:ext uri="{FF2B5EF4-FFF2-40B4-BE49-F238E27FC236}">
                <a16:creationId xmlns:a16="http://schemas.microsoft.com/office/drawing/2014/main" id="{055B939C-66B8-4B2C-B33C-EC4F141E6F64}"/>
              </a:ext>
            </a:extLst>
          </p:cNvPr>
          <p:cNvGrpSpPr/>
          <p:nvPr/>
        </p:nvGrpSpPr>
        <p:grpSpPr>
          <a:xfrm>
            <a:off x="3506763" y="3856001"/>
            <a:ext cx="847052" cy="531516"/>
            <a:chOff x="3150124" y="5712264"/>
            <a:chExt cx="1404300" cy="881186"/>
          </a:xfrm>
        </p:grpSpPr>
        <p:grpSp>
          <p:nvGrpSpPr>
            <p:cNvPr id="263" name="群組 262">
              <a:extLst>
                <a:ext uri="{FF2B5EF4-FFF2-40B4-BE49-F238E27FC236}">
                  <a16:creationId xmlns:a16="http://schemas.microsoft.com/office/drawing/2014/main" id="{E8C3679A-E825-4E3F-A633-CF1102C4B68B}"/>
                </a:ext>
              </a:extLst>
            </p:cNvPr>
            <p:cNvGrpSpPr/>
            <p:nvPr/>
          </p:nvGrpSpPr>
          <p:grpSpPr>
            <a:xfrm>
              <a:off x="3150124" y="5788482"/>
              <a:ext cx="387545" cy="788763"/>
              <a:chOff x="315956" y="2626868"/>
              <a:chExt cx="252544" cy="514000"/>
            </a:xfrm>
          </p:grpSpPr>
          <p:sp>
            <p:nvSpPr>
              <p:cNvPr id="279" name="手繪多邊形: 圖案 278">
                <a:extLst>
                  <a:ext uri="{FF2B5EF4-FFF2-40B4-BE49-F238E27FC236}">
                    <a16:creationId xmlns:a16="http://schemas.microsoft.com/office/drawing/2014/main" id="{F945D3F6-C949-44E4-8392-9CCA806166D8}"/>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80" name="手繪多邊形: 圖案 279">
                <a:extLst>
                  <a:ext uri="{FF2B5EF4-FFF2-40B4-BE49-F238E27FC236}">
                    <a16:creationId xmlns:a16="http://schemas.microsoft.com/office/drawing/2014/main" id="{82A02F47-33CD-487B-A2BA-321CEAF7DDF5}"/>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81" name="手繪多邊形: 圖案 280">
                <a:extLst>
                  <a:ext uri="{FF2B5EF4-FFF2-40B4-BE49-F238E27FC236}">
                    <a16:creationId xmlns:a16="http://schemas.microsoft.com/office/drawing/2014/main" id="{0A0BF1E4-5638-4813-BD3A-CF4338C5853E}"/>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82" name="手繪多邊形: 圖案 281">
                <a:extLst>
                  <a:ext uri="{FF2B5EF4-FFF2-40B4-BE49-F238E27FC236}">
                    <a16:creationId xmlns:a16="http://schemas.microsoft.com/office/drawing/2014/main" id="{6AB82946-021F-45D2-8519-C01E7D1FA7F8}"/>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83" name="手繪多邊形: 圖案 282">
                <a:extLst>
                  <a:ext uri="{FF2B5EF4-FFF2-40B4-BE49-F238E27FC236}">
                    <a16:creationId xmlns:a16="http://schemas.microsoft.com/office/drawing/2014/main" id="{AEFD24D2-C03A-4CEF-995B-CE02C10B81CE}"/>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264" name="群組 263">
              <a:extLst>
                <a:ext uri="{FF2B5EF4-FFF2-40B4-BE49-F238E27FC236}">
                  <a16:creationId xmlns:a16="http://schemas.microsoft.com/office/drawing/2014/main" id="{305C16D0-319D-4359-BFD0-A1FC1FE2B24C}"/>
                </a:ext>
              </a:extLst>
            </p:cNvPr>
            <p:cNvGrpSpPr/>
            <p:nvPr/>
          </p:nvGrpSpPr>
          <p:grpSpPr>
            <a:xfrm>
              <a:off x="3512128" y="5712264"/>
              <a:ext cx="1042296" cy="881186"/>
              <a:chOff x="3680079" y="6085489"/>
              <a:chExt cx="1042296" cy="881186"/>
            </a:xfrm>
          </p:grpSpPr>
          <p:sp>
            <p:nvSpPr>
              <p:cNvPr id="265" name="手繪多邊形: 圖案 264">
                <a:extLst>
                  <a:ext uri="{FF2B5EF4-FFF2-40B4-BE49-F238E27FC236}">
                    <a16:creationId xmlns:a16="http://schemas.microsoft.com/office/drawing/2014/main" id="{91B3D35A-C78E-45D4-9E6C-AE272EEF077D}"/>
                  </a:ext>
                </a:extLst>
              </p:cNvPr>
              <p:cNvSpPr/>
              <p:nvPr/>
            </p:nvSpPr>
            <p:spPr>
              <a:xfrm>
                <a:off x="4034915" y="6781488"/>
                <a:ext cx="328272" cy="127283"/>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6" name="手繪多邊形: 圖案 265">
                <a:extLst>
                  <a:ext uri="{FF2B5EF4-FFF2-40B4-BE49-F238E27FC236}">
                    <a16:creationId xmlns:a16="http://schemas.microsoft.com/office/drawing/2014/main" id="{197E908E-F7AA-417B-8C57-A15500C8DB9A}"/>
                  </a:ext>
                </a:extLst>
              </p:cNvPr>
              <p:cNvSpPr/>
              <p:nvPr/>
            </p:nvSpPr>
            <p:spPr>
              <a:xfrm>
                <a:off x="3752279" y="6866369"/>
                <a:ext cx="893632" cy="100306"/>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7" name="手繪多邊形: 圖案 266">
                <a:extLst>
                  <a:ext uri="{FF2B5EF4-FFF2-40B4-BE49-F238E27FC236}">
                    <a16:creationId xmlns:a16="http://schemas.microsoft.com/office/drawing/2014/main" id="{1B71E282-8C55-4911-B866-127F924BFC14}"/>
                  </a:ext>
                </a:extLst>
              </p:cNvPr>
              <p:cNvSpPr/>
              <p:nvPr/>
            </p:nvSpPr>
            <p:spPr>
              <a:xfrm>
                <a:off x="3680079" y="6085489"/>
                <a:ext cx="1042296" cy="730023"/>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no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268" name="群組 267">
                <a:extLst>
                  <a:ext uri="{FF2B5EF4-FFF2-40B4-BE49-F238E27FC236}">
                    <a16:creationId xmlns:a16="http://schemas.microsoft.com/office/drawing/2014/main" id="{BBFA2C85-1D7E-4072-9A9B-D12EBE8C80F1}"/>
                  </a:ext>
                </a:extLst>
              </p:cNvPr>
              <p:cNvGrpSpPr/>
              <p:nvPr/>
            </p:nvGrpSpPr>
            <p:grpSpPr>
              <a:xfrm>
                <a:off x="3757628" y="6179066"/>
                <a:ext cx="879953" cy="551678"/>
                <a:chOff x="7380172" y="1874094"/>
                <a:chExt cx="958662" cy="601018"/>
              </a:xfrm>
              <a:noFill/>
            </p:grpSpPr>
            <p:sp>
              <p:nvSpPr>
                <p:cNvPr id="269" name="手繪多邊形: 圖案 268">
                  <a:extLst>
                    <a:ext uri="{FF2B5EF4-FFF2-40B4-BE49-F238E27FC236}">
                      <a16:creationId xmlns:a16="http://schemas.microsoft.com/office/drawing/2014/main" id="{BB501239-0F9C-47C1-92F3-1A26190A1742}"/>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70" name="手繪多邊形: 圖案 269">
                  <a:extLst>
                    <a:ext uri="{FF2B5EF4-FFF2-40B4-BE49-F238E27FC236}">
                      <a16:creationId xmlns:a16="http://schemas.microsoft.com/office/drawing/2014/main" id="{497DC57E-AC95-407E-BBE1-A9937569766E}"/>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71" name="手繪多邊形: 圖案 270">
                  <a:extLst>
                    <a:ext uri="{FF2B5EF4-FFF2-40B4-BE49-F238E27FC236}">
                      <a16:creationId xmlns:a16="http://schemas.microsoft.com/office/drawing/2014/main" id="{6A6431A2-4E66-4C9D-87C9-6DB5AB3E671D}"/>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72" name="手繪多邊形: 圖案 271">
                  <a:extLst>
                    <a:ext uri="{FF2B5EF4-FFF2-40B4-BE49-F238E27FC236}">
                      <a16:creationId xmlns:a16="http://schemas.microsoft.com/office/drawing/2014/main" id="{B52D59D9-63A2-4FEA-B066-7DAE87A96A90}"/>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73" name="手繪多邊形: 圖案 272">
                  <a:extLst>
                    <a:ext uri="{FF2B5EF4-FFF2-40B4-BE49-F238E27FC236}">
                      <a16:creationId xmlns:a16="http://schemas.microsoft.com/office/drawing/2014/main" id="{46BA018D-4520-4E19-A9FC-4DC2F78EA2FF}"/>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74" name="手繪多邊形: 圖案 273">
                  <a:extLst>
                    <a:ext uri="{FF2B5EF4-FFF2-40B4-BE49-F238E27FC236}">
                      <a16:creationId xmlns:a16="http://schemas.microsoft.com/office/drawing/2014/main" id="{BD9792B8-2C70-4E7B-A822-8A019D9FE406}"/>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75" name="手繪多邊形: 圖案 274">
                  <a:extLst>
                    <a:ext uri="{FF2B5EF4-FFF2-40B4-BE49-F238E27FC236}">
                      <a16:creationId xmlns:a16="http://schemas.microsoft.com/office/drawing/2014/main" id="{B06D0DD4-C00B-496F-9416-0C2153249E1C}"/>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76" name="手繪多邊形: 圖案 275">
                  <a:extLst>
                    <a:ext uri="{FF2B5EF4-FFF2-40B4-BE49-F238E27FC236}">
                      <a16:creationId xmlns:a16="http://schemas.microsoft.com/office/drawing/2014/main" id="{3972733C-B5CE-44F7-8078-0F4571C4D9F9}"/>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77" name="手繪多邊形: 圖案 276">
                  <a:extLst>
                    <a:ext uri="{FF2B5EF4-FFF2-40B4-BE49-F238E27FC236}">
                      <a16:creationId xmlns:a16="http://schemas.microsoft.com/office/drawing/2014/main" id="{3541198C-3637-4526-8C15-902C0FDBCD61}"/>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78" name="手繪多邊形: 圖案 277">
                  <a:extLst>
                    <a:ext uri="{FF2B5EF4-FFF2-40B4-BE49-F238E27FC236}">
                      <a16:creationId xmlns:a16="http://schemas.microsoft.com/office/drawing/2014/main" id="{209381F8-6976-42F3-A59D-98782AE2EFD1}"/>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grpSp>
      <p:pic>
        <p:nvPicPr>
          <p:cNvPr id="284" name="圖片 283" descr="一張含有 電腦 的圖片&#10;&#10;自動產生的描述">
            <a:extLst>
              <a:ext uri="{FF2B5EF4-FFF2-40B4-BE49-F238E27FC236}">
                <a16:creationId xmlns:a16="http://schemas.microsoft.com/office/drawing/2014/main" id="{F2FDAD81-0B38-4743-943C-BE8186D88A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6520" y="3646026"/>
            <a:ext cx="3542340" cy="2214356"/>
          </a:xfrm>
          <a:prstGeom prst="rect">
            <a:avLst/>
          </a:prstGeom>
          <a:effectLst>
            <a:outerShdw blurRad="50800" dist="38100" dir="5400000" algn="t" rotWithShape="0">
              <a:prstClr val="black">
                <a:alpha val="40000"/>
              </a:prstClr>
            </a:outerShdw>
          </a:effectLst>
        </p:spPr>
      </p:pic>
      <p:pic>
        <p:nvPicPr>
          <p:cNvPr id="285" name="Picture 8" descr="Image result for kiosk icon">
            <a:extLst>
              <a:ext uri="{FF2B5EF4-FFF2-40B4-BE49-F238E27FC236}">
                <a16:creationId xmlns:a16="http://schemas.microsoft.com/office/drawing/2014/main" id="{3C98C803-5A55-4866-B46E-0843A8DA17E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8676794" y="3860245"/>
            <a:ext cx="621050" cy="576532"/>
          </a:xfrm>
          <a:prstGeom prst="rect">
            <a:avLst/>
          </a:prstGeom>
          <a:noFill/>
          <a:extLst>
            <a:ext uri="{909E8E84-426E-40DD-AFC4-6F175D3DCCD1}">
              <a14:hiddenFill xmlns:a14="http://schemas.microsoft.com/office/drawing/2010/main">
                <a:solidFill>
                  <a:srgbClr val="FFFFFF"/>
                </a:solidFill>
              </a14:hiddenFill>
            </a:ext>
          </a:extLst>
        </p:spPr>
      </p:pic>
      <p:pic>
        <p:nvPicPr>
          <p:cNvPr id="286" name="Picture 10" descr="Image result for Ip camera icon">
            <a:extLst>
              <a:ext uri="{FF2B5EF4-FFF2-40B4-BE49-F238E27FC236}">
                <a16:creationId xmlns:a16="http://schemas.microsoft.com/office/drawing/2014/main" id="{8680158C-A469-434D-9E0D-C4C796AF54B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130559" y="3888027"/>
            <a:ext cx="532477" cy="532479"/>
          </a:xfrm>
          <a:prstGeom prst="rect">
            <a:avLst/>
          </a:prstGeom>
          <a:noFill/>
          <a:extLst>
            <a:ext uri="{909E8E84-426E-40DD-AFC4-6F175D3DCCD1}">
              <a14:hiddenFill xmlns:a14="http://schemas.microsoft.com/office/drawing/2010/main">
                <a:solidFill>
                  <a:srgbClr val="FFFFFF"/>
                </a:solidFill>
              </a14:hiddenFill>
            </a:ext>
          </a:extLst>
        </p:spPr>
      </p:pic>
      <p:grpSp>
        <p:nvGrpSpPr>
          <p:cNvPr id="287" name="群組 286">
            <a:extLst>
              <a:ext uri="{FF2B5EF4-FFF2-40B4-BE49-F238E27FC236}">
                <a16:creationId xmlns:a16="http://schemas.microsoft.com/office/drawing/2014/main" id="{DACB092E-488D-4C60-A63E-86EBC359B46A}"/>
              </a:ext>
            </a:extLst>
          </p:cNvPr>
          <p:cNvGrpSpPr/>
          <p:nvPr/>
        </p:nvGrpSpPr>
        <p:grpSpPr>
          <a:xfrm>
            <a:off x="9395758" y="3851859"/>
            <a:ext cx="870780" cy="546406"/>
            <a:chOff x="3150124" y="5712264"/>
            <a:chExt cx="1404300" cy="881186"/>
          </a:xfrm>
        </p:grpSpPr>
        <p:grpSp>
          <p:nvGrpSpPr>
            <p:cNvPr id="288" name="群組 287">
              <a:extLst>
                <a:ext uri="{FF2B5EF4-FFF2-40B4-BE49-F238E27FC236}">
                  <a16:creationId xmlns:a16="http://schemas.microsoft.com/office/drawing/2014/main" id="{BADB2199-F5C5-48BC-9001-E116ECDAE766}"/>
                </a:ext>
              </a:extLst>
            </p:cNvPr>
            <p:cNvGrpSpPr/>
            <p:nvPr/>
          </p:nvGrpSpPr>
          <p:grpSpPr>
            <a:xfrm>
              <a:off x="3150124" y="5788482"/>
              <a:ext cx="387545" cy="788763"/>
              <a:chOff x="315956" y="2626868"/>
              <a:chExt cx="252544" cy="514000"/>
            </a:xfrm>
          </p:grpSpPr>
          <p:sp>
            <p:nvSpPr>
              <p:cNvPr id="304" name="手繪多邊形: 圖案 303">
                <a:extLst>
                  <a:ext uri="{FF2B5EF4-FFF2-40B4-BE49-F238E27FC236}">
                    <a16:creationId xmlns:a16="http://schemas.microsoft.com/office/drawing/2014/main" id="{58906293-40E0-4A17-B51B-15BFE64C7EFE}"/>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5" name="手繪多邊形: 圖案 304">
                <a:extLst>
                  <a:ext uri="{FF2B5EF4-FFF2-40B4-BE49-F238E27FC236}">
                    <a16:creationId xmlns:a16="http://schemas.microsoft.com/office/drawing/2014/main" id="{D1139BC0-3EF6-437B-B53F-2D40C177792D}"/>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6" name="手繪多邊形: 圖案 305">
                <a:extLst>
                  <a:ext uri="{FF2B5EF4-FFF2-40B4-BE49-F238E27FC236}">
                    <a16:creationId xmlns:a16="http://schemas.microsoft.com/office/drawing/2014/main" id="{54CCEB1F-DA52-47DE-BD65-C335F46A0D86}"/>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7" name="手繪多邊形: 圖案 306">
                <a:extLst>
                  <a:ext uri="{FF2B5EF4-FFF2-40B4-BE49-F238E27FC236}">
                    <a16:creationId xmlns:a16="http://schemas.microsoft.com/office/drawing/2014/main" id="{219C78E5-198B-4381-B1CA-957617A2EE13}"/>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8" name="手繪多邊形: 圖案 307">
                <a:extLst>
                  <a:ext uri="{FF2B5EF4-FFF2-40B4-BE49-F238E27FC236}">
                    <a16:creationId xmlns:a16="http://schemas.microsoft.com/office/drawing/2014/main" id="{5923E7FB-E209-4BCD-8B9F-4D0CB24BAF9A}"/>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noFill/>
              <a:ln w="1905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289" name="群組 288">
              <a:extLst>
                <a:ext uri="{FF2B5EF4-FFF2-40B4-BE49-F238E27FC236}">
                  <a16:creationId xmlns:a16="http://schemas.microsoft.com/office/drawing/2014/main" id="{DEA9D0E7-F14E-4AEC-A3A6-3CAE4D8C0AAC}"/>
                </a:ext>
              </a:extLst>
            </p:cNvPr>
            <p:cNvGrpSpPr/>
            <p:nvPr/>
          </p:nvGrpSpPr>
          <p:grpSpPr>
            <a:xfrm>
              <a:off x="3512128" y="5712264"/>
              <a:ext cx="1042296" cy="881186"/>
              <a:chOff x="3680079" y="6085489"/>
              <a:chExt cx="1042296" cy="881186"/>
            </a:xfrm>
          </p:grpSpPr>
          <p:sp>
            <p:nvSpPr>
              <p:cNvPr id="290" name="手繪多邊形: 圖案 289">
                <a:extLst>
                  <a:ext uri="{FF2B5EF4-FFF2-40B4-BE49-F238E27FC236}">
                    <a16:creationId xmlns:a16="http://schemas.microsoft.com/office/drawing/2014/main" id="{114BF7C3-E6AB-4C6B-B930-DE28C1ED83E7}"/>
                  </a:ext>
                </a:extLst>
              </p:cNvPr>
              <p:cNvSpPr/>
              <p:nvPr/>
            </p:nvSpPr>
            <p:spPr>
              <a:xfrm>
                <a:off x="4034915" y="6781488"/>
                <a:ext cx="328272" cy="127283"/>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91" name="手繪多邊形: 圖案 290">
                <a:extLst>
                  <a:ext uri="{FF2B5EF4-FFF2-40B4-BE49-F238E27FC236}">
                    <a16:creationId xmlns:a16="http://schemas.microsoft.com/office/drawing/2014/main" id="{C4587942-4023-4C79-B4B7-91AFAF7B1117}"/>
                  </a:ext>
                </a:extLst>
              </p:cNvPr>
              <p:cNvSpPr/>
              <p:nvPr/>
            </p:nvSpPr>
            <p:spPr>
              <a:xfrm>
                <a:off x="3752279" y="6866369"/>
                <a:ext cx="893632" cy="100306"/>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noFill/>
              <a:ln w="2857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92" name="手繪多邊形: 圖案 291">
                <a:extLst>
                  <a:ext uri="{FF2B5EF4-FFF2-40B4-BE49-F238E27FC236}">
                    <a16:creationId xmlns:a16="http://schemas.microsoft.com/office/drawing/2014/main" id="{6EDAB2C7-7283-4A92-9718-1AE0B83F50CE}"/>
                  </a:ext>
                </a:extLst>
              </p:cNvPr>
              <p:cNvSpPr/>
              <p:nvPr/>
            </p:nvSpPr>
            <p:spPr>
              <a:xfrm>
                <a:off x="3680079" y="6085489"/>
                <a:ext cx="1042296" cy="730023"/>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no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293" name="群組 292">
                <a:extLst>
                  <a:ext uri="{FF2B5EF4-FFF2-40B4-BE49-F238E27FC236}">
                    <a16:creationId xmlns:a16="http://schemas.microsoft.com/office/drawing/2014/main" id="{9EA926F3-5CAB-4E1B-8216-3736887F047F}"/>
                  </a:ext>
                </a:extLst>
              </p:cNvPr>
              <p:cNvGrpSpPr/>
              <p:nvPr/>
            </p:nvGrpSpPr>
            <p:grpSpPr>
              <a:xfrm>
                <a:off x="3757628" y="6179066"/>
                <a:ext cx="879953" cy="551678"/>
                <a:chOff x="7380172" y="1874094"/>
                <a:chExt cx="958662" cy="601018"/>
              </a:xfrm>
              <a:noFill/>
            </p:grpSpPr>
            <p:sp>
              <p:nvSpPr>
                <p:cNvPr id="294" name="手繪多邊形: 圖案 293">
                  <a:extLst>
                    <a:ext uri="{FF2B5EF4-FFF2-40B4-BE49-F238E27FC236}">
                      <a16:creationId xmlns:a16="http://schemas.microsoft.com/office/drawing/2014/main" id="{9FF79864-88AC-4D78-BE38-9F49414CA44E}"/>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28575" cap="rnd">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95" name="手繪多邊形: 圖案 294">
                  <a:extLst>
                    <a:ext uri="{FF2B5EF4-FFF2-40B4-BE49-F238E27FC236}">
                      <a16:creationId xmlns:a16="http://schemas.microsoft.com/office/drawing/2014/main" id="{360E4092-CC9A-47AF-AB13-54664BDD8C28}"/>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96" name="手繪多邊形: 圖案 295">
                  <a:extLst>
                    <a:ext uri="{FF2B5EF4-FFF2-40B4-BE49-F238E27FC236}">
                      <a16:creationId xmlns:a16="http://schemas.microsoft.com/office/drawing/2014/main" id="{982732E8-DEFF-4EF1-8104-6AF110AE5769}"/>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97" name="手繪多邊形: 圖案 296">
                  <a:extLst>
                    <a:ext uri="{FF2B5EF4-FFF2-40B4-BE49-F238E27FC236}">
                      <a16:creationId xmlns:a16="http://schemas.microsoft.com/office/drawing/2014/main" id="{82D16EB8-0300-4E1A-919B-EA399AF1B691}"/>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98" name="手繪多邊形: 圖案 297">
                  <a:extLst>
                    <a:ext uri="{FF2B5EF4-FFF2-40B4-BE49-F238E27FC236}">
                      <a16:creationId xmlns:a16="http://schemas.microsoft.com/office/drawing/2014/main" id="{AB21BC18-E9CD-46AA-93EA-0ECEEF769040}"/>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99" name="手繪多邊形: 圖案 298">
                  <a:extLst>
                    <a:ext uri="{FF2B5EF4-FFF2-40B4-BE49-F238E27FC236}">
                      <a16:creationId xmlns:a16="http://schemas.microsoft.com/office/drawing/2014/main" id="{B8EB453B-84FD-4E45-BBA5-C41B906B5B68}"/>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0" name="手繪多邊形: 圖案 299">
                  <a:extLst>
                    <a:ext uri="{FF2B5EF4-FFF2-40B4-BE49-F238E27FC236}">
                      <a16:creationId xmlns:a16="http://schemas.microsoft.com/office/drawing/2014/main" id="{5904CA36-40D9-44B8-B53A-2E4F1543A4DE}"/>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1" name="手繪多邊形: 圖案 300">
                  <a:extLst>
                    <a:ext uri="{FF2B5EF4-FFF2-40B4-BE49-F238E27FC236}">
                      <a16:creationId xmlns:a16="http://schemas.microsoft.com/office/drawing/2014/main" id="{C5409A94-0AA6-49BB-8DDB-49F0469263C4}"/>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2" name="手繪多邊形: 圖案 301">
                  <a:extLst>
                    <a:ext uri="{FF2B5EF4-FFF2-40B4-BE49-F238E27FC236}">
                      <a16:creationId xmlns:a16="http://schemas.microsoft.com/office/drawing/2014/main" id="{D984F8DF-3774-44D2-82F5-ED1D4C186375}"/>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3" name="手繪多邊形: 圖案 302">
                  <a:extLst>
                    <a:ext uri="{FF2B5EF4-FFF2-40B4-BE49-F238E27FC236}">
                      <a16:creationId xmlns:a16="http://schemas.microsoft.com/office/drawing/2014/main" id="{A0C64B97-C885-4AB9-A717-5EE0C4AB132D}"/>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grpSp>
      <p:sp>
        <p:nvSpPr>
          <p:cNvPr id="311" name="箭號: 左-右雙向 310">
            <a:extLst>
              <a:ext uri="{FF2B5EF4-FFF2-40B4-BE49-F238E27FC236}">
                <a16:creationId xmlns:a16="http://schemas.microsoft.com/office/drawing/2014/main" id="{4A8CECD2-2A8B-4CEF-A1B9-8D56BD410D16}"/>
              </a:ext>
            </a:extLst>
          </p:cNvPr>
          <p:cNvSpPr/>
          <p:nvPr/>
        </p:nvSpPr>
        <p:spPr>
          <a:xfrm>
            <a:off x="4462406" y="3261328"/>
            <a:ext cx="3403231" cy="784729"/>
          </a:xfrm>
          <a:prstGeom prst="leftRightArrow">
            <a:avLst/>
          </a:prstGeom>
          <a:gradFill>
            <a:gsLst>
              <a:gs pos="70000">
                <a:schemeClr val="bg1">
                  <a:alpha val="0"/>
                </a:schemeClr>
              </a:gs>
              <a:gs pos="30000">
                <a:schemeClr val="bg1">
                  <a:alpha val="0"/>
                </a:schemeClr>
              </a:gs>
              <a:gs pos="606">
                <a:srgbClr val="00FFFF"/>
              </a:gs>
              <a:gs pos="100000">
                <a:srgbClr val="00FFFF"/>
              </a:gs>
            </a:gsLst>
            <a:lin ang="0" scaled="0"/>
          </a:gra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zh-TW" altLang="en-US">
              <a:sym typeface="Arial"/>
            </a:endParaRPr>
          </a:p>
        </p:txBody>
      </p:sp>
      <p:grpSp>
        <p:nvGrpSpPr>
          <p:cNvPr id="312" name="群組 311">
            <a:extLst>
              <a:ext uri="{FF2B5EF4-FFF2-40B4-BE49-F238E27FC236}">
                <a16:creationId xmlns:a16="http://schemas.microsoft.com/office/drawing/2014/main" id="{DD2DD093-8765-4607-804E-DC67B3632B6E}"/>
              </a:ext>
            </a:extLst>
          </p:cNvPr>
          <p:cNvGrpSpPr/>
          <p:nvPr/>
        </p:nvGrpSpPr>
        <p:grpSpPr>
          <a:xfrm>
            <a:off x="5273740" y="2961091"/>
            <a:ext cx="1894378" cy="1021609"/>
            <a:chOff x="6477121" y="6298061"/>
            <a:chExt cx="2019724" cy="1089206"/>
          </a:xfrm>
        </p:grpSpPr>
        <p:pic>
          <p:nvPicPr>
            <p:cNvPr id="313" name="圖片 312" descr="一張含有 光 的圖片&#10;&#10;自動產生的描述">
              <a:extLst>
                <a:ext uri="{FF2B5EF4-FFF2-40B4-BE49-F238E27FC236}">
                  <a16:creationId xmlns:a16="http://schemas.microsoft.com/office/drawing/2014/main" id="{F464FCA3-73BB-424D-846F-646FC9D7BD2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77121" y="6298061"/>
              <a:ext cx="2019724" cy="1089206"/>
            </a:xfrm>
            <a:prstGeom prst="rect">
              <a:avLst/>
            </a:prstGeom>
            <a:effectLst>
              <a:outerShdw blurRad="50800" dist="38100" dir="5400000" algn="t" rotWithShape="0">
                <a:prstClr val="black">
                  <a:alpha val="40000"/>
                </a:prstClr>
              </a:outerShdw>
            </a:effectLst>
          </p:spPr>
        </p:pic>
        <p:pic>
          <p:nvPicPr>
            <p:cNvPr id="314" name="圖片 313">
              <a:extLst>
                <a:ext uri="{FF2B5EF4-FFF2-40B4-BE49-F238E27FC236}">
                  <a16:creationId xmlns:a16="http://schemas.microsoft.com/office/drawing/2014/main" id="{8C2C8BE9-E811-4EBC-91A3-AB34884D88E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60494" y="6795999"/>
              <a:ext cx="1386304" cy="538247"/>
            </a:xfrm>
            <a:prstGeom prst="rect">
              <a:avLst/>
            </a:prstGeom>
          </p:spPr>
        </p:pic>
      </p:grpSp>
      <p:pic>
        <p:nvPicPr>
          <p:cNvPr id="82" name="圖片 81">
            <a:extLst>
              <a:ext uri="{FF2B5EF4-FFF2-40B4-BE49-F238E27FC236}">
                <a16:creationId xmlns:a16="http://schemas.microsoft.com/office/drawing/2014/main" id="{F7DA4FC4-D0C0-4C0C-AA5D-3143A91194E9}"/>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028734" y="5107951"/>
            <a:ext cx="1167920" cy="1167920"/>
          </a:xfrm>
          <a:prstGeom prst="rect">
            <a:avLst/>
          </a:prstGeom>
          <a:effectLst>
            <a:outerShdw blurRad="76200" dir="18900000" sy="23000" kx="-1200000" algn="bl" rotWithShape="0">
              <a:prstClr val="black">
                <a:alpha val="20000"/>
              </a:prstClr>
            </a:outerShdw>
          </a:effectLst>
        </p:spPr>
      </p:pic>
      <p:pic>
        <p:nvPicPr>
          <p:cNvPr id="83" name="圖片 82">
            <a:extLst>
              <a:ext uri="{FF2B5EF4-FFF2-40B4-BE49-F238E27FC236}">
                <a16:creationId xmlns:a16="http://schemas.microsoft.com/office/drawing/2014/main" id="{B2A94224-B290-4CA5-A822-0ABB50FE4E4A}"/>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6281759" y="5175837"/>
            <a:ext cx="1032147" cy="1032147"/>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132249752"/>
      </p:ext>
    </p:extLst>
  </p:cSld>
  <p:clrMapOvr>
    <a:masterClrMapping/>
  </p:clrMapOvr>
</p:sld>
</file>

<file path=ppt/theme/theme1.xml><?xml version="1.0" encoding="utf-8"?>
<a:theme xmlns:a="http://schemas.openxmlformats.org/drawingml/2006/main" name="3_Office 佈景主題">
  <a:themeElements>
    <a:clrScheme name="Office 佈景主題">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0221_QGD-1602P_BC_draft.potx" id="{80ADDFCC-CAB0-4EA5-B45F-04BA7A7D8029}" vid="{4793AF81-C1CB-44AA-82B8-DA6A455EC6F1}"/>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TotalTime>
  <Words>2958</Words>
  <Application>Microsoft Office PowerPoint</Application>
  <PresentationFormat>寬螢幕</PresentationFormat>
  <Paragraphs>618</Paragraphs>
  <Slides>47</Slides>
  <Notes>34</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47</vt:i4>
      </vt:variant>
    </vt:vector>
  </HeadingPairs>
  <TitlesOfParts>
    <vt:vector size="54" baseType="lpstr">
      <vt:lpstr>微軟正黑體</vt:lpstr>
      <vt:lpstr>Arial</vt:lpstr>
      <vt:lpstr>Calibri</vt:lpstr>
      <vt:lpstr>Open Sans</vt:lpstr>
      <vt:lpstr>Times New Roman</vt:lpstr>
      <vt:lpstr>Wingdings</vt:lpstr>
      <vt:lpstr>3_Office 佈景主題</vt:lpstr>
      <vt:lpstr>PowerPoint 簡報</vt:lpstr>
      <vt:lpstr>Overview</vt:lpstr>
      <vt:lpstr>Power Sourcing Equipment (PSE) product evolution</vt:lpstr>
      <vt:lpstr>Voice from customers on  the existing QNAP Guardian switch</vt:lpstr>
      <vt:lpstr>QGD-1600P vs QGD-1602P</vt:lpstr>
      <vt:lpstr>Guardian's hardware advantages </vt:lpstr>
      <vt:lpstr>QGD-1602P hardware architecture</vt:lpstr>
      <vt:lpstr>20GbE internal bandwidth capacity</vt:lpstr>
      <vt:lpstr>Intel® QAT on QGD-1602P</vt:lpstr>
      <vt:lpstr>QGD-1602P hardware features</vt:lpstr>
      <vt:lpstr>QGD-1602P Internal View</vt:lpstr>
      <vt:lpstr>PoE Features</vt:lpstr>
      <vt:lpstr>Guardian Smart Edge PoE Switch PoE Advantages</vt:lpstr>
      <vt:lpstr>Support PoE power scheduling management</vt:lpstr>
      <vt:lpstr>Support remote login management interface</vt:lpstr>
      <vt:lpstr>Rich dashboard for data display</vt:lpstr>
      <vt:lpstr>L2 Network Management</vt:lpstr>
      <vt:lpstr>QuNetSwitch's friendly and intuitive graphical management interface</vt:lpstr>
      <vt:lpstr>Complete Layer 2 network management function</vt:lpstr>
      <vt:lpstr>Complete Layer 2 network management function</vt:lpstr>
      <vt:lpstr>Virtualization and SD-WAN solution</vt:lpstr>
      <vt:lpstr>Run virtual machines and containers: multiple applications in a box</vt:lpstr>
      <vt:lpstr>Guardian All-in-one VM solution</vt:lpstr>
      <vt:lpstr>QuWAN - SD-WAN solution on Guardian</vt:lpstr>
      <vt:lpstr>Guardian x QWA-AC2600 SD-WAN solution</vt:lpstr>
      <vt:lpstr>Guardian x QuWAN x pfSense solution</vt:lpstr>
      <vt:lpstr>Guardian Wireless AP Integrated Solution</vt:lpstr>
      <vt:lpstr>Guardian brings IP Phone integrated solution</vt:lpstr>
      <vt:lpstr>Guardian brings IP Phone integrated solution</vt:lpstr>
      <vt:lpstr>PowerPoint 簡報</vt:lpstr>
      <vt:lpstr>Flexible Guardian choice for VM deployment</vt:lpstr>
      <vt:lpstr>Guardian solution for Restaurant and Retail Store</vt:lpstr>
      <vt:lpstr>Flexible networking topology for deployment</vt:lpstr>
      <vt:lpstr>Flexible networking topology for deployment</vt:lpstr>
      <vt:lpstr>Guardian solution for SMB and workstation</vt:lpstr>
      <vt:lpstr>Flexible networking topology for deployment</vt:lpstr>
      <vt:lpstr>Guardian solution for SMB and workstation</vt:lpstr>
      <vt:lpstr>Flexible networking topology for deployment</vt:lpstr>
      <vt:lpstr>Extend Guardian functionality with the PCIe slot</vt:lpstr>
      <vt:lpstr>QNAP TR &amp; TL expansion units for storage expansion or as a backup destination</vt:lpstr>
      <vt:lpstr>Easy expansion of  storage space via USB</vt:lpstr>
      <vt:lpstr>High performance expansion of  storage space via PCIe</vt:lpstr>
      <vt:lpstr>Manage expansion units with QTS</vt:lpstr>
      <vt:lpstr>Enclosure management fully integrated into QTS</vt:lpstr>
      <vt:lpstr>One enclosure for two different uses:  internal expansion or external disk mode</vt:lpstr>
      <vt:lpstr>QNAP storage expansion solutions summary</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FannieChen</dc:creator>
  <cp:lastModifiedBy>QNAP_Mili Wang</cp:lastModifiedBy>
  <cp:revision>3</cp:revision>
  <dcterms:created xsi:type="dcterms:W3CDTF">2012-07-30T21:28:29Z</dcterms:created>
  <dcterms:modified xsi:type="dcterms:W3CDTF">2020-05-29T08:23:44Z</dcterms:modified>
</cp:coreProperties>
</file>