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notesMasterIdLst>
    <p:notesMasterId r:id="rId49"/>
  </p:notesMasterIdLst>
  <p:sldIdLst>
    <p:sldId id="1374" r:id="rId2"/>
    <p:sldId id="1370" r:id="rId3"/>
    <p:sldId id="1391" r:id="rId4"/>
    <p:sldId id="1392" r:id="rId5"/>
    <p:sldId id="1401" r:id="rId6"/>
    <p:sldId id="358" r:id="rId7"/>
    <p:sldId id="1304" r:id="rId8"/>
    <p:sldId id="1393" r:id="rId9"/>
    <p:sldId id="1394" r:id="rId10"/>
    <p:sldId id="275" r:id="rId11"/>
    <p:sldId id="1334" r:id="rId12"/>
    <p:sldId id="1395" r:id="rId13"/>
    <p:sldId id="324" r:id="rId14"/>
    <p:sldId id="340" r:id="rId15"/>
    <p:sldId id="339" r:id="rId16"/>
    <p:sldId id="343" r:id="rId17"/>
    <p:sldId id="1396" r:id="rId18"/>
    <p:sldId id="291" r:id="rId19"/>
    <p:sldId id="294" r:id="rId20"/>
    <p:sldId id="295" r:id="rId21"/>
    <p:sldId id="1359" r:id="rId22"/>
    <p:sldId id="1344" r:id="rId23"/>
    <p:sldId id="1400" r:id="rId24"/>
    <p:sldId id="280" r:id="rId25"/>
    <p:sldId id="1373" r:id="rId26"/>
    <p:sldId id="1397" r:id="rId27"/>
    <p:sldId id="1398" r:id="rId28"/>
    <p:sldId id="1399" r:id="rId29"/>
    <p:sldId id="1305" r:id="rId30"/>
    <p:sldId id="1361" r:id="rId31"/>
    <p:sldId id="1386" r:id="rId32"/>
    <p:sldId id="354" r:id="rId33"/>
    <p:sldId id="370" r:id="rId34"/>
    <p:sldId id="1368" r:id="rId35"/>
    <p:sldId id="394" r:id="rId36"/>
    <p:sldId id="1369" r:id="rId37"/>
    <p:sldId id="1389" r:id="rId38"/>
    <p:sldId id="1390" r:id="rId39"/>
    <p:sldId id="313" r:id="rId40"/>
    <p:sldId id="1376" r:id="rId41"/>
    <p:sldId id="1377" r:id="rId42"/>
    <p:sldId id="1378" r:id="rId43"/>
    <p:sldId id="1379" r:id="rId44"/>
    <p:sldId id="1380" r:id="rId45"/>
    <p:sldId id="1381" r:id="rId46"/>
    <p:sldId id="1382" r:id="rId47"/>
    <p:sldId id="1354" r:id="rId48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Mili Wang" initials="QW" lastIdx="1" clrIdx="0">
    <p:extLst>
      <p:ext uri="{19B8F6BF-5375-455C-9EA6-DF929625EA0E}">
        <p15:presenceInfo xmlns:p15="http://schemas.microsoft.com/office/powerpoint/2012/main" userId="S::MiliWang@ieinet.onmicrosoft.com::bee17516-fe9e-4fda-b440-e9c8232b772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D7F71E"/>
    <a:srgbClr val="CC66FF"/>
    <a:srgbClr val="E6E6E6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9" d="100"/>
          <a:sy n="119" d="100"/>
        </p:scale>
        <p:origin x="15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008E72-32FA-4C43-BE75-39C5EEA1A624}" type="datetimeFigureOut">
              <a:rPr lang="zh-TW" altLang="en-US" smtClean="0"/>
              <a:t>2020/5/29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871426-8E46-4050-BB34-73082C89D6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0578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ipnet.com.tw/voip-sip/fxs-fxo.htm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ipnet.com.tw/voip-sip/fxs-fxo.htm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ipnet.com.tw/voip-sip/fxs-fxo.htm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ipnet.com.tw/voip-sip/fxs-fxo.htm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/>
              <a:t>數位轉型，帶來的是利潤而不是負擔</a:t>
            </a:r>
            <a:endParaRPr kumimoji="1" lang="en-US" altLang="zh-TW"/>
          </a:p>
          <a:p>
            <a:pPr marL="171450" indent="-171450">
              <a:buFontTx/>
              <a:buChar char="-"/>
            </a:pPr>
            <a:r>
              <a:rPr kumimoji="1" lang="zh-TW" altLang="en-US"/>
              <a:t>工具：</a:t>
            </a:r>
            <a:r>
              <a:rPr kumimoji="1" lang="en-US" altLang="zh-TW"/>
              <a:t>Guardian</a:t>
            </a:r>
          </a:p>
          <a:p>
            <a:pPr marL="171450" indent="-171450">
              <a:buFontTx/>
              <a:buChar char="-"/>
            </a:pPr>
            <a:r>
              <a:rPr kumimoji="1" lang="zh-TW" altLang="en-US"/>
              <a:t>更少的投資，帶來更多的利益</a:t>
            </a:r>
            <a:endParaRPr kumimoji="1" lang="en-US" altLang="zh-TW"/>
          </a:p>
          <a:p>
            <a:pPr marL="171450" indent="-171450">
              <a:buFontTx/>
              <a:buChar char="-"/>
            </a:pPr>
            <a:endParaRPr kumimoji="1" lang="en-US" altLang="zh-TW"/>
          </a:p>
          <a:p>
            <a:pPr marL="171450" indent="-171450">
              <a:buFontTx/>
              <a:buChar char="-"/>
            </a:pPr>
            <a:r>
              <a:rPr kumimoji="1" lang="zh-TW" altLang="en-US"/>
              <a:t>輕鬆，過去做不到的，一台設備就能協助你完成數位轉型。</a:t>
            </a:r>
            <a:endParaRPr kumimoji="1"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001C1-496C-417C-8BC1-D623A6F24DB6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8242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71426-8E46-4050-BB34-73082C89D68F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23199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71426-8E46-4050-BB34-73082C89D68F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51360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71426-8E46-4050-BB34-73082C89D68F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0047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kern="0">
                <a:solidFill>
                  <a:srgbClr val="333333"/>
                </a:solidFill>
                <a:latin typeface="Open Sans"/>
                <a:cs typeface="Arial"/>
                <a:sym typeface="Arial"/>
              </a:rPr>
              <a:t>Virtualization Station </a:t>
            </a:r>
            <a:r>
              <a:rPr lang="zh-TW" altLang="en-US" sz="1200" kern="0">
                <a:solidFill>
                  <a:srgbClr val="333333"/>
                </a:solidFill>
                <a:latin typeface="Open Sans"/>
                <a:cs typeface="Arial"/>
                <a:sym typeface="Arial"/>
              </a:rPr>
              <a:t>可讓您在 </a:t>
            </a:r>
            <a:r>
              <a:rPr lang="en-US" altLang="zh-TW" sz="1200" kern="0">
                <a:solidFill>
                  <a:srgbClr val="333333"/>
                </a:solidFill>
                <a:latin typeface="Open Sans"/>
                <a:cs typeface="Arial"/>
                <a:sym typeface="Arial"/>
              </a:rPr>
              <a:t>QGD-1600P</a:t>
            </a:r>
            <a:r>
              <a:rPr lang="zh-TW" altLang="en-US" sz="1200" kern="0">
                <a:solidFill>
                  <a:srgbClr val="333333"/>
                </a:solidFill>
                <a:latin typeface="Open Sans"/>
                <a:cs typeface="Arial"/>
                <a:sym typeface="Arial"/>
              </a:rPr>
              <a:t>上運行多個 </a:t>
            </a:r>
            <a:r>
              <a:rPr lang="en-US" altLang="zh-TW" sz="1200" kern="0">
                <a:solidFill>
                  <a:srgbClr val="333333"/>
                </a:solidFill>
                <a:latin typeface="Open Sans"/>
                <a:cs typeface="Arial"/>
                <a:sym typeface="Arial"/>
              </a:rPr>
              <a:t>Windows®</a:t>
            </a:r>
            <a:r>
              <a:rPr lang="zh-TW" altLang="en-US" sz="1200" kern="0">
                <a:solidFill>
                  <a:srgbClr val="333333"/>
                </a:solidFill>
                <a:latin typeface="Open Sans"/>
                <a:cs typeface="Arial"/>
                <a:sym typeface="Arial"/>
              </a:rPr>
              <a:t>、</a:t>
            </a:r>
            <a:r>
              <a:rPr lang="en-US" altLang="zh-TW" sz="1200" kern="0">
                <a:solidFill>
                  <a:srgbClr val="333333"/>
                </a:solidFill>
                <a:latin typeface="Open Sans"/>
                <a:cs typeface="Arial"/>
                <a:sym typeface="Arial"/>
              </a:rPr>
              <a:t>Linux®</a:t>
            </a:r>
            <a:r>
              <a:rPr lang="zh-TW" altLang="en-US" sz="1200" kern="0">
                <a:solidFill>
                  <a:srgbClr val="333333"/>
                </a:solidFill>
                <a:latin typeface="Open Sans"/>
                <a:cs typeface="Arial"/>
                <a:sym typeface="Arial"/>
              </a:rPr>
              <a:t>、</a:t>
            </a:r>
            <a:r>
              <a:rPr lang="en-US" altLang="zh-TW" sz="1200" kern="0">
                <a:solidFill>
                  <a:srgbClr val="333333"/>
                </a:solidFill>
                <a:latin typeface="Open Sans"/>
                <a:cs typeface="Arial"/>
                <a:sym typeface="Arial"/>
              </a:rPr>
              <a:t>UNIX® </a:t>
            </a:r>
            <a:r>
              <a:rPr lang="zh-TW" altLang="en-US" sz="1200" kern="0">
                <a:solidFill>
                  <a:srgbClr val="333333"/>
                </a:solidFill>
                <a:latin typeface="Open Sans"/>
                <a:cs typeface="Arial"/>
                <a:sym typeface="Arial"/>
              </a:rPr>
              <a:t>及 </a:t>
            </a:r>
            <a:r>
              <a:rPr lang="en-US" altLang="zh-TW" sz="1200" kern="0">
                <a:solidFill>
                  <a:srgbClr val="333333"/>
                </a:solidFill>
                <a:latin typeface="Open Sans"/>
                <a:cs typeface="Arial"/>
                <a:sym typeface="Arial"/>
              </a:rPr>
              <a:t>Android™ </a:t>
            </a:r>
            <a:r>
              <a:rPr lang="zh-TW" altLang="en-US" sz="1200" kern="0">
                <a:solidFill>
                  <a:srgbClr val="333333"/>
                </a:solidFill>
                <a:latin typeface="Open Sans"/>
                <a:cs typeface="Arial"/>
                <a:sym typeface="Arial"/>
              </a:rPr>
              <a:t>虛擬機 </a:t>
            </a:r>
            <a:r>
              <a:rPr lang="en-US" altLang="zh-TW" sz="1200" kern="0">
                <a:solidFill>
                  <a:srgbClr val="333333"/>
                </a:solidFill>
                <a:latin typeface="Open Sans"/>
                <a:cs typeface="Arial"/>
                <a:sym typeface="Arial"/>
              </a:rPr>
              <a:t>(Virtual Machine)</a:t>
            </a:r>
            <a:r>
              <a:rPr lang="zh-TW" altLang="en-US" sz="1200" kern="0">
                <a:solidFill>
                  <a:srgbClr val="333333"/>
                </a:solidFill>
                <a:latin typeface="Open Sans"/>
                <a:cs typeface="Arial"/>
                <a:sym typeface="Arial"/>
              </a:rPr>
              <a:t>，並透過瀏覽器或 </a:t>
            </a:r>
            <a:r>
              <a:rPr lang="en-US" altLang="zh-TW" sz="1200" kern="0">
                <a:solidFill>
                  <a:srgbClr val="333333"/>
                </a:solidFill>
                <a:latin typeface="Open Sans"/>
                <a:cs typeface="Arial"/>
                <a:sym typeface="Arial"/>
              </a:rPr>
              <a:t>Virtual Network Computing (VNC) </a:t>
            </a:r>
            <a:r>
              <a:rPr lang="zh-TW" altLang="en-US" sz="1200" kern="0">
                <a:solidFill>
                  <a:srgbClr val="333333"/>
                </a:solidFill>
                <a:latin typeface="Open Sans"/>
                <a:cs typeface="Arial"/>
                <a:sym typeface="Arial"/>
              </a:rPr>
              <a:t>連線管理虛擬機。企業組織可利用 </a:t>
            </a:r>
            <a:r>
              <a:rPr lang="en-US" altLang="zh-TW" sz="1200" kern="0">
                <a:solidFill>
                  <a:srgbClr val="333333"/>
                </a:solidFill>
                <a:latin typeface="Open Sans"/>
                <a:cs typeface="Arial"/>
                <a:sym typeface="Arial"/>
              </a:rPr>
              <a:t>NAS </a:t>
            </a:r>
            <a:r>
              <a:rPr lang="zh-TW" altLang="en-US" sz="1200" kern="0">
                <a:solidFill>
                  <a:srgbClr val="333333"/>
                </a:solidFill>
                <a:latin typeface="Open Sans"/>
                <a:cs typeface="Arial"/>
                <a:sym typeface="Arial"/>
              </a:rPr>
              <a:t>上的多個虛擬機執行不同的伺服器應用。</a:t>
            </a:r>
            <a:br>
              <a:rPr lang="en-US" altLang="zh-TW" sz="1200" kern="0">
                <a:solidFill>
                  <a:srgbClr val="333333"/>
                </a:solidFill>
                <a:latin typeface="Open Sans"/>
                <a:cs typeface="Arial"/>
                <a:sym typeface="Arial"/>
              </a:rPr>
            </a:br>
            <a:br>
              <a:rPr lang="en-US" altLang="zh-TW" sz="1200" kern="0">
                <a:solidFill>
                  <a:srgbClr val="333333"/>
                </a:solidFill>
                <a:latin typeface="Open Sans"/>
                <a:cs typeface="Arial"/>
                <a:sym typeface="Arial"/>
              </a:rPr>
            </a:br>
            <a:r>
              <a:rPr lang="en-US" altLang="zh-TW" sz="1200" kern="0">
                <a:solidFill>
                  <a:srgbClr val="333333"/>
                </a:solidFill>
                <a:latin typeface="Open Sans"/>
                <a:cs typeface="Arial"/>
                <a:sym typeface="Arial"/>
              </a:rPr>
              <a:t>Container Station </a:t>
            </a:r>
            <a:r>
              <a:rPr lang="zh-TW" altLang="en-US" sz="1200" kern="0">
                <a:solidFill>
                  <a:srgbClr val="333333"/>
                </a:solidFill>
                <a:latin typeface="Open Sans"/>
                <a:cs typeface="Arial"/>
                <a:sym typeface="Arial"/>
              </a:rPr>
              <a:t>整合 </a:t>
            </a:r>
            <a:r>
              <a:rPr lang="en-US" altLang="zh-TW" sz="1200" kern="0">
                <a:solidFill>
                  <a:srgbClr val="333333"/>
                </a:solidFill>
                <a:latin typeface="Open Sans"/>
                <a:cs typeface="Arial"/>
                <a:sym typeface="Arial"/>
              </a:rPr>
              <a:t>LXC </a:t>
            </a:r>
            <a:r>
              <a:rPr lang="zh-TW" altLang="en-US" sz="1200" kern="0">
                <a:solidFill>
                  <a:srgbClr val="333333"/>
                </a:solidFill>
                <a:latin typeface="Open Sans"/>
                <a:cs typeface="Arial"/>
                <a:sym typeface="Arial"/>
              </a:rPr>
              <a:t>與 </a:t>
            </a:r>
            <a:r>
              <a:rPr lang="en-US" altLang="zh-TW" sz="1200" kern="0">
                <a:solidFill>
                  <a:srgbClr val="333333"/>
                </a:solidFill>
                <a:latin typeface="Open Sans"/>
                <a:cs typeface="Arial"/>
                <a:sym typeface="Arial"/>
              </a:rPr>
              <a:t>Docker® </a:t>
            </a:r>
            <a:r>
              <a:rPr lang="zh-TW" altLang="en-US" sz="1200" kern="0">
                <a:solidFill>
                  <a:srgbClr val="333333"/>
                </a:solidFill>
                <a:latin typeface="Open Sans"/>
                <a:cs typeface="Arial"/>
                <a:sym typeface="Arial"/>
              </a:rPr>
              <a:t>兩項輕量級技術。您可在 </a:t>
            </a:r>
            <a:r>
              <a:rPr lang="en-US" altLang="zh-TW" sz="1200" kern="0">
                <a:solidFill>
                  <a:srgbClr val="333333"/>
                </a:solidFill>
                <a:latin typeface="Open Sans"/>
                <a:cs typeface="Arial"/>
                <a:sym typeface="Arial"/>
              </a:rPr>
              <a:t>Docker Hub® </a:t>
            </a:r>
            <a:r>
              <a:rPr lang="zh-TW" altLang="en-US" sz="1200" kern="0">
                <a:solidFill>
                  <a:srgbClr val="333333"/>
                </a:solidFill>
                <a:latin typeface="Open Sans"/>
                <a:cs typeface="Arial"/>
                <a:sym typeface="Arial"/>
              </a:rPr>
              <a:t>線上市集下載來自全球各地數以千計的應用程式，輕鬆匯入</a:t>
            </a:r>
            <a:r>
              <a:rPr lang="en-US" altLang="zh-TW" sz="1200" kern="0">
                <a:solidFill>
                  <a:srgbClr val="333333"/>
                </a:solidFill>
                <a:latin typeface="Open Sans"/>
                <a:cs typeface="Arial"/>
                <a:sym typeface="Arial"/>
              </a:rPr>
              <a:t>/</a:t>
            </a:r>
            <a:r>
              <a:rPr lang="zh-TW" altLang="en-US" sz="1200" kern="0">
                <a:solidFill>
                  <a:srgbClr val="333333"/>
                </a:solidFill>
                <a:latin typeface="Open Sans"/>
                <a:cs typeface="Arial"/>
                <a:sym typeface="Arial"/>
              </a:rPr>
              <a:t>匯出軟體容器與設定存取權，享有安裝簡便，可移動、有效率的諸多好處。</a:t>
            </a:r>
            <a:endParaRPr lang="zh-TW" altLang="en-US" sz="1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sz="1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001C1-496C-417C-8BC1-D623A6F24DB6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6086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68A001C1-496C-417C-8BC1-D623A6F24DB6}" type="slidenum">
              <a:rPr lang="zh-TW" altLang="en-US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pPr defTabSz="990752">
                <a:defRPr/>
              </a:pPr>
              <a:t>23</a:t>
            </a:fld>
            <a:endParaRPr lang="zh-TW" altLang="en-US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165170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85209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68A001C1-496C-417C-8BC1-D623A6F24DB6}" type="slidenum">
              <a:rPr lang="zh-TW" altLang="en-US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pPr defTabSz="990752">
                <a:defRPr/>
              </a:pPr>
              <a:t>26</a:t>
            </a:fld>
            <a:endParaRPr lang="zh-TW" altLang="en-US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367634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>
                <a:hlinkClick r:id="rId3"/>
              </a:rPr>
              <a:t>http://www.sipnet.com.tw/voip-sip/fxs-fxo.htm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06229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001C1-496C-417C-8BC1-D623A6F24DB6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62411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23CF8-FF92-4F30-896C-98246EE73B2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001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71426-8E46-4050-BB34-73082C89D68F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14649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>
                <a:hlinkClick r:id="rId3"/>
              </a:rPr>
              <a:t>http://www.sipnet.com.tw/voip-sip/fxs-fxo.htm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06229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>
                <a:hlinkClick r:id="rId3"/>
              </a:rPr>
              <a:t>http://www.sipnet.com.tw/voip-sip/fxs-fxo.htm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857424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001C1-496C-417C-8BC1-D623A6F24DB6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1447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>
                <a:hlinkClick r:id="rId3"/>
              </a:rPr>
              <a:t>http://www.sipnet.com.tw/voip-sip/fxs-fxo.htm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31635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001C1-496C-417C-8BC1-D623A6F24DB6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9440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31635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zh-TW" sz="1100"/>
              <a:t>QGD-1600P</a:t>
            </a:r>
            <a:r>
              <a:rPr lang="zh-TW" altLang="en-US" sz="1100"/>
              <a:t>具備二個 </a:t>
            </a:r>
            <a:r>
              <a:rPr lang="en-US" altLang="zh-TW" sz="1100"/>
              <a:t>PCIe </a:t>
            </a:r>
            <a:r>
              <a:rPr lang="zh-TW" altLang="en-US" sz="1100"/>
              <a:t>擴充槽，讓應用更廣、效率更高。您可依需求彈性配置 </a:t>
            </a:r>
            <a:r>
              <a:rPr lang="en-US" altLang="zh-TW" sz="1100"/>
              <a:t>QNAP QM2 M.2 SSD/10GbE PCIe </a:t>
            </a:r>
            <a:r>
              <a:rPr lang="zh-TW" altLang="en-US" sz="1100"/>
              <a:t>擴充卡，在</a:t>
            </a:r>
            <a:r>
              <a:rPr lang="en-US" altLang="zh-TW" sz="1100"/>
              <a:t>QGD-1600P</a:t>
            </a:r>
            <a:r>
              <a:rPr lang="zh-TW" altLang="en-US" sz="1100"/>
              <a:t>上增添 </a:t>
            </a:r>
            <a:r>
              <a:rPr lang="en-US" altLang="zh-TW" sz="1100"/>
              <a:t>M.2 SSD </a:t>
            </a:r>
            <a:r>
              <a:rPr lang="zh-TW" altLang="en-US" sz="1100"/>
              <a:t>快取或 </a:t>
            </a:r>
            <a:r>
              <a:rPr lang="en-US" altLang="zh-TW" sz="1100"/>
              <a:t>10GbE </a:t>
            </a:r>
            <a:r>
              <a:rPr lang="zh-TW" altLang="en-US" sz="1100"/>
              <a:t>網路傳輸；相容無線網卡 </a:t>
            </a:r>
            <a:r>
              <a:rPr lang="en-US" altLang="zh-TW" sz="1100"/>
              <a:t>(</a:t>
            </a:r>
            <a:r>
              <a:rPr lang="zh-TW" altLang="en-US" sz="1100"/>
              <a:t>如：</a:t>
            </a:r>
            <a:r>
              <a:rPr lang="en-US" altLang="zh-TW" sz="1100"/>
              <a:t>QNAP QWA-AC2600) </a:t>
            </a:r>
            <a:r>
              <a:rPr lang="zh-TW" altLang="en-US" sz="1100"/>
              <a:t>搭配 </a:t>
            </a:r>
            <a:r>
              <a:rPr lang="en-US" altLang="zh-TW" sz="1100" err="1"/>
              <a:t>WirelessAP</a:t>
            </a:r>
            <a:r>
              <a:rPr lang="en-US" altLang="zh-TW" sz="1100"/>
              <a:t> Station </a:t>
            </a:r>
            <a:r>
              <a:rPr lang="zh-TW" altLang="en-US" sz="1100"/>
              <a:t>讓</a:t>
            </a:r>
            <a:r>
              <a:rPr lang="en-US" altLang="zh-TW" sz="1100"/>
              <a:t>QGD-1600P</a:t>
            </a:r>
            <a:r>
              <a:rPr lang="zh-TW" altLang="en-US" sz="1100"/>
              <a:t>成為無線網路基地台；</a:t>
            </a:r>
            <a:r>
              <a:rPr lang="en-US" altLang="zh-TW" sz="1100"/>
              <a:t>USB 3.1 10Gbps </a:t>
            </a:r>
            <a:r>
              <a:rPr lang="zh-TW" altLang="en-US" sz="1100"/>
              <a:t>擴充卡可輕鬆連結外接式 </a:t>
            </a:r>
            <a:r>
              <a:rPr lang="en-US" altLang="zh-TW" sz="1100"/>
              <a:t>USB </a:t>
            </a:r>
            <a:r>
              <a:rPr lang="zh-TW" altLang="en-US" sz="1100"/>
              <a:t>儲存裝置，透過 </a:t>
            </a:r>
            <a:r>
              <a:rPr lang="en-US" altLang="zh-TW" sz="1100"/>
              <a:t>USB </a:t>
            </a:r>
            <a:r>
              <a:rPr lang="zh-TW" altLang="en-US" sz="1100"/>
              <a:t>介面快速完成影音媒體等大檔傳輸。</a:t>
            </a:r>
          </a:p>
          <a:p>
            <a:pPr marL="158750" indent="0">
              <a:buNone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20272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65921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6045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1513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/>
              <a:t>數位轉型，帶來的是利潤而不是負擔</a:t>
            </a:r>
            <a:endParaRPr kumimoji="1" lang="en-US" altLang="zh-TW"/>
          </a:p>
          <a:p>
            <a:pPr marL="185766" indent="-185766">
              <a:buFontTx/>
              <a:buChar char="-"/>
            </a:pPr>
            <a:r>
              <a:rPr kumimoji="1" lang="zh-TW" altLang="en-US"/>
              <a:t>工具：</a:t>
            </a:r>
            <a:r>
              <a:rPr kumimoji="1" lang="en-US" altLang="zh-TW"/>
              <a:t>Guardian</a:t>
            </a:r>
          </a:p>
          <a:p>
            <a:pPr marL="185766" indent="-185766">
              <a:buFontTx/>
              <a:buChar char="-"/>
            </a:pPr>
            <a:r>
              <a:rPr kumimoji="1" lang="zh-TW" altLang="en-US"/>
              <a:t>更少的投資，帶來更多的利益</a:t>
            </a:r>
            <a:endParaRPr kumimoji="1" lang="en-US" altLang="zh-TW"/>
          </a:p>
          <a:p>
            <a:pPr marL="185766" indent="-185766">
              <a:buFontTx/>
              <a:buChar char="-"/>
            </a:pPr>
            <a:endParaRPr kumimoji="1" lang="en-US" altLang="zh-TW"/>
          </a:p>
          <a:p>
            <a:pPr marL="185766" indent="-185766">
              <a:buFontTx/>
              <a:buChar char="-"/>
            </a:pPr>
            <a:r>
              <a:rPr kumimoji="1" lang="zh-TW" altLang="en-US"/>
              <a:t>輕鬆，過去做不到的，一台設備就能協助你完成數位轉型。</a:t>
            </a:r>
            <a:endParaRPr kumimoji="1"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95376">
              <a:defRPr/>
            </a:pPr>
            <a:fld id="{68A001C1-496C-417C-8BC1-D623A6F24DB6}" type="slidenum">
              <a:rPr lang="zh-TW" altLang="en-US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pPr defTabSz="495376">
                <a:defRPr/>
              </a:pPr>
              <a:t>4</a:t>
            </a:fld>
            <a:endParaRPr lang="zh-TW" altLang="en-US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120558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66925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51711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72865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2516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71426-8E46-4050-BB34-73082C89D68F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3359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001C1-496C-417C-8BC1-D623A6F24DB6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161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95376">
              <a:defRPr/>
            </a:pPr>
            <a:fld id="{68A001C1-496C-417C-8BC1-D623A6F24DB6}" type="slidenum">
              <a:rPr lang="zh-TW" altLang="en-US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pPr defTabSz="495376">
                <a:defRPr/>
              </a:pPr>
              <a:t>8</a:t>
            </a:fld>
            <a:endParaRPr lang="zh-TW" altLang="en-US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60366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95376">
              <a:defRPr/>
            </a:pPr>
            <a:fld id="{68A001C1-496C-417C-8BC1-D623A6F24DB6}" type="slidenum">
              <a:rPr lang="zh-TW" altLang="en-US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pPr defTabSz="495376">
                <a:defRPr/>
              </a:pPr>
              <a:t>9</a:t>
            </a:fld>
            <a:endParaRPr lang="zh-TW" altLang="en-US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731425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76023CF8-FF92-4F30-896C-98246EE73B2A}" type="slidenum">
              <a:rPr lang="zh-TW" altLang="en-US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pPr defTabSz="990752">
                <a:defRPr/>
              </a:pPr>
              <a:t>11</a:t>
            </a:fld>
            <a:endParaRPr lang="zh-TW" altLang="en-US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803215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71426-8E46-4050-BB34-73082C89D68F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004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148D5-84AC-7241-B3EA-F4C5925B30D2}" type="datetimeFigureOut">
              <a:rPr kumimoji="1" lang="zh-TW" altLang="en-US" smtClean="0"/>
              <a:t>2020/5/29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FB0D0AB5-6344-4C3F-8218-269243083D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9" y="0"/>
            <a:ext cx="1218963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89698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ECF30749-712C-4BB0-AC95-2EAB22821E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668"/>
            <a:ext cx="12190815" cy="6858666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E79700D9-DAB6-466C-AF43-CE79972DC65F}"/>
              </a:ext>
            </a:extLst>
          </p:cNvPr>
          <p:cNvSpPr txBox="1"/>
          <p:nvPr userDrawn="1"/>
        </p:nvSpPr>
        <p:spPr>
          <a:xfrm>
            <a:off x="0" y="6317573"/>
            <a:ext cx="121908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©2020</a:t>
            </a:r>
            <a:r>
              <a:rPr lang="zh-TW" altLang="en-US" sz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著作權為威聯通科技股份有限公司所有。威聯通科技並保留所有權利。威聯通科技股份有限公司所使用或註冊之商標或標章。檔案中所提及之產品及公司名稱可能為其他公司所有之商標。</a:t>
            </a:r>
          </a:p>
        </p:txBody>
      </p:sp>
    </p:spTree>
    <p:extLst>
      <p:ext uri="{BB962C8B-B14F-4D97-AF65-F5344CB8AC3E}">
        <p14:creationId xmlns:p14="http://schemas.microsoft.com/office/powerpoint/2010/main" val="250675985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231B767C-925E-44AF-AF3F-D3498002F8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668"/>
            <a:ext cx="12191997" cy="68593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8549" y="2935403"/>
            <a:ext cx="9116705" cy="741530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48385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231B767C-925E-44AF-AF3F-D3498002F8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668"/>
            <a:ext cx="12190815" cy="68586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8549" y="2935403"/>
            <a:ext cx="9116705" cy="741530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72675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6F7CE7E0-C0F5-4361-B68B-BE901524A1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69"/>
            <a:ext cx="12190817" cy="68586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"/>
            <a:ext cx="12184013" cy="1266656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6663"/>
            <a:ext cx="10515600" cy="47303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148D5-84AC-7241-B3EA-F4C5925B30D2}" type="datetimeFigureOut">
              <a:rPr kumimoji="1" lang="zh-TW" altLang="en-US" smtClean="0"/>
              <a:t>2020/5/29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219421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66657"/>
            <a:ext cx="10515600" cy="4910306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148D5-84AC-7241-B3EA-F4C5925B30D2}" type="datetimeFigureOut">
              <a:rPr kumimoji="1" lang="zh-TW" altLang="en-US" smtClean="0"/>
              <a:t>2020/5/29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778971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白色 的圖片&#10;&#10;自動產生的描述">
            <a:extLst>
              <a:ext uri="{FF2B5EF4-FFF2-40B4-BE49-F238E27FC236}">
                <a16:creationId xmlns:a16="http://schemas.microsoft.com/office/drawing/2014/main" id="{ADB187B1-B405-46D5-9A43-2D93D6B4D8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66657"/>
            <a:ext cx="10515600" cy="4910306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148D5-84AC-7241-B3EA-F4C5925B30D2}" type="datetimeFigureOut">
              <a:rPr kumimoji="1" lang="zh-TW" altLang="en-US" smtClean="0"/>
              <a:t>2020/5/29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537243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6038D512-A98A-4E74-B2F7-DB323B43D52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294" y="-1"/>
            <a:ext cx="12196292" cy="686174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61" y="1"/>
            <a:ext cx="12178675" cy="12419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42197"/>
            <a:ext cx="10515600" cy="46347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1148D5-84AC-7241-B3EA-F4C5925B30D2}" type="datetimeFigureOut">
              <a:rPr kumimoji="1" lang="zh-TW" altLang="en-US" smtClean="0"/>
              <a:t>2020/5/29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904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702" r:id="rId4"/>
    <p:sldLayoutId id="2147483699" r:id="rId5"/>
    <p:sldLayoutId id="2147483700" r:id="rId6"/>
    <p:sldLayoutId id="2147483701" r:id="rId7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bg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bg1">
              <a:lumMod val="95000"/>
            </a:schemeClr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95000"/>
            </a:schemeClr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>
              <a:lumMod val="95000"/>
            </a:schemeClr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1">
              <a:lumMod val="95000"/>
            </a:schemeClr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1">
              <a:lumMod val="95000"/>
            </a:schemeClr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12" Type="http://schemas.openxmlformats.org/officeDocument/2006/relationships/image" Target="../media/image7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4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12" Type="http://schemas.openxmlformats.org/officeDocument/2006/relationships/image" Target="../media/image93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png"/><Relationship Id="rId11" Type="http://schemas.openxmlformats.org/officeDocument/2006/relationships/image" Target="../media/image69.png"/><Relationship Id="rId5" Type="http://schemas.openxmlformats.org/officeDocument/2006/relationships/image" Target="../media/image88.png"/><Relationship Id="rId15" Type="http://schemas.openxmlformats.org/officeDocument/2006/relationships/image" Target="../media/image96.jpeg"/><Relationship Id="rId10" Type="http://schemas.openxmlformats.org/officeDocument/2006/relationships/image" Target="../media/image51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Relationship Id="rId14" Type="http://schemas.openxmlformats.org/officeDocument/2006/relationships/image" Target="../media/image9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jpe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10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12" Type="http://schemas.openxmlformats.org/officeDocument/2006/relationships/image" Target="../media/image1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5" Type="http://schemas.openxmlformats.org/officeDocument/2006/relationships/image" Target="../media/image103.png"/><Relationship Id="rId15" Type="http://schemas.openxmlformats.org/officeDocument/2006/relationships/image" Target="../media/image113.png"/><Relationship Id="rId10" Type="http://schemas.openxmlformats.org/officeDocument/2006/relationships/image" Target="../media/image108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Relationship Id="rId14" Type="http://schemas.openxmlformats.org/officeDocument/2006/relationships/image" Target="../media/image11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43.png"/><Relationship Id="rId7" Type="http://schemas.openxmlformats.org/officeDocument/2006/relationships/image" Target="../media/image116.png"/><Relationship Id="rId12" Type="http://schemas.openxmlformats.org/officeDocument/2006/relationships/image" Target="../media/image1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5" Type="http://schemas.openxmlformats.org/officeDocument/2006/relationships/image" Target="../media/image114.png"/><Relationship Id="rId10" Type="http://schemas.openxmlformats.org/officeDocument/2006/relationships/image" Target="../media/image119.png"/><Relationship Id="rId4" Type="http://schemas.openxmlformats.org/officeDocument/2006/relationships/image" Target="../media/image112.png"/><Relationship Id="rId9" Type="http://schemas.openxmlformats.org/officeDocument/2006/relationships/image" Target="../media/image11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15.png"/><Relationship Id="rId3" Type="http://schemas.openxmlformats.org/officeDocument/2006/relationships/image" Target="../media/image43.png"/><Relationship Id="rId7" Type="http://schemas.openxmlformats.org/officeDocument/2006/relationships/image" Target="../media/image117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0.png"/><Relationship Id="rId11" Type="http://schemas.openxmlformats.org/officeDocument/2006/relationships/image" Target="../media/image116.png"/><Relationship Id="rId5" Type="http://schemas.openxmlformats.org/officeDocument/2006/relationships/image" Target="../media/image114.png"/><Relationship Id="rId10" Type="http://schemas.openxmlformats.org/officeDocument/2006/relationships/image" Target="../media/image122.png"/><Relationship Id="rId4" Type="http://schemas.openxmlformats.org/officeDocument/2006/relationships/image" Target="../media/image112.png"/><Relationship Id="rId9" Type="http://schemas.openxmlformats.org/officeDocument/2006/relationships/image" Target="../media/image11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image" Target="../media/image133.pn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12" Type="http://schemas.openxmlformats.org/officeDocument/2006/relationships/image" Target="../media/image132.png"/><Relationship Id="rId17" Type="http://schemas.openxmlformats.org/officeDocument/2006/relationships/image" Target="../media/image135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11" Type="http://schemas.openxmlformats.org/officeDocument/2006/relationships/image" Target="../media/image131.png"/><Relationship Id="rId5" Type="http://schemas.openxmlformats.org/officeDocument/2006/relationships/image" Target="../media/image125.png"/><Relationship Id="rId15" Type="http://schemas.openxmlformats.org/officeDocument/2006/relationships/image" Target="../media/image112.png"/><Relationship Id="rId10" Type="http://schemas.openxmlformats.org/officeDocument/2006/relationships/image" Target="../media/image130.png"/><Relationship Id="rId4" Type="http://schemas.openxmlformats.org/officeDocument/2006/relationships/image" Target="../media/image124.png"/><Relationship Id="rId9" Type="http://schemas.openxmlformats.org/officeDocument/2006/relationships/image" Target="../media/image129.png"/><Relationship Id="rId14" Type="http://schemas.openxmlformats.org/officeDocument/2006/relationships/image" Target="../media/image13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116.png"/><Relationship Id="rId3" Type="http://schemas.openxmlformats.org/officeDocument/2006/relationships/image" Target="../media/image136.png"/><Relationship Id="rId7" Type="http://schemas.openxmlformats.org/officeDocument/2006/relationships/image" Target="../media/image117.png"/><Relationship Id="rId12" Type="http://schemas.openxmlformats.org/officeDocument/2006/relationships/image" Target="../media/image1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8.png"/><Relationship Id="rId11" Type="http://schemas.openxmlformats.org/officeDocument/2006/relationships/image" Target="../media/image120.png"/><Relationship Id="rId5" Type="http://schemas.openxmlformats.org/officeDocument/2006/relationships/image" Target="../media/image137.png"/><Relationship Id="rId15" Type="http://schemas.openxmlformats.org/officeDocument/2006/relationships/image" Target="../media/image115.png"/><Relationship Id="rId10" Type="http://schemas.openxmlformats.org/officeDocument/2006/relationships/image" Target="../media/image141.png"/><Relationship Id="rId4" Type="http://schemas.openxmlformats.org/officeDocument/2006/relationships/image" Target="../media/image43.png"/><Relationship Id="rId9" Type="http://schemas.openxmlformats.org/officeDocument/2006/relationships/image" Target="../media/image140.png"/><Relationship Id="rId14" Type="http://schemas.openxmlformats.org/officeDocument/2006/relationships/image" Target="../media/image14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35.png"/><Relationship Id="rId3" Type="http://schemas.openxmlformats.org/officeDocument/2006/relationships/image" Target="../media/image123.png"/><Relationship Id="rId7" Type="http://schemas.openxmlformats.org/officeDocument/2006/relationships/image" Target="../media/image143.png"/><Relationship Id="rId12" Type="http://schemas.openxmlformats.org/officeDocument/2006/relationships/image" Target="../media/image127.png"/><Relationship Id="rId17" Type="http://schemas.openxmlformats.org/officeDocument/2006/relationships/image" Target="../media/image146.jpe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11" Type="http://schemas.openxmlformats.org/officeDocument/2006/relationships/image" Target="../media/image126.png"/><Relationship Id="rId5" Type="http://schemas.openxmlformats.org/officeDocument/2006/relationships/image" Target="../media/image130.png"/><Relationship Id="rId15" Type="http://schemas.openxmlformats.org/officeDocument/2006/relationships/image" Target="../media/image144.png"/><Relationship Id="rId10" Type="http://schemas.openxmlformats.org/officeDocument/2006/relationships/image" Target="../media/image125.png"/><Relationship Id="rId4" Type="http://schemas.openxmlformats.org/officeDocument/2006/relationships/image" Target="../media/image129.png"/><Relationship Id="rId9" Type="http://schemas.openxmlformats.org/officeDocument/2006/relationships/image" Target="../media/image124.png"/><Relationship Id="rId14" Type="http://schemas.openxmlformats.org/officeDocument/2006/relationships/image" Target="../media/image13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49.png"/><Relationship Id="rId3" Type="http://schemas.openxmlformats.org/officeDocument/2006/relationships/image" Target="../media/image147.png"/><Relationship Id="rId7" Type="http://schemas.openxmlformats.org/officeDocument/2006/relationships/image" Target="../media/image140.png"/><Relationship Id="rId12" Type="http://schemas.openxmlformats.org/officeDocument/2006/relationships/image" Target="../media/image1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9.png"/><Relationship Id="rId11" Type="http://schemas.openxmlformats.org/officeDocument/2006/relationships/image" Target="../media/image68.jpeg"/><Relationship Id="rId5" Type="http://schemas.openxmlformats.org/officeDocument/2006/relationships/image" Target="../media/image117.png"/><Relationship Id="rId15" Type="http://schemas.openxmlformats.org/officeDocument/2006/relationships/image" Target="../media/image151.png"/><Relationship Id="rId10" Type="http://schemas.openxmlformats.org/officeDocument/2006/relationships/image" Target="../media/image67.jpeg"/><Relationship Id="rId4" Type="http://schemas.openxmlformats.org/officeDocument/2006/relationships/image" Target="../media/image116.png"/><Relationship Id="rId9" Type="http://schemas.openxmlformats.org/officeDocument/2006/relationships/image" Target="../media/image69.png"/><Relationship Id="rId14" Type="http://schemas.openxmlformats.org/officeDocument/2006/relationships/image" Target="../media/image1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55.png"/><Relationship Id="rId7" Type="http://schemas.openxmlformats.org/officeDocument/2006/relationships/image" Target="../media/image15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10" Type="http://schemas.openxmlformats.org/officeDocument/2006/relationships/image" Target="../media/image162.png"/><Relationship Id="rId4" Type="http://schemas.openxmlformats.org/officeDocument/2006/relationships/image" Target="../media/image156.png"/><Relationship Id="rId9" Type="http://schemas.openxmlformats.org/officeDocument/2006/relationships/image" Target="../media/image161.tif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image" Target="../media/image163.png"/><Relationship Id="rId7" Type="http://schemas.openxmlformats.org/officeDocument/2006/relationships/image" Target="../media/image16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6.png"/><Relationship Id="rId5" Type="http://schemas.openxmlformats.org/officeDocument/2006/relationships/image" Target="../media/image165.png"/><Relationship Id="rId10" Type="http://schemas.openxmlformats.org/officeDocument/2006/relationships/image" Target="../media/image161.tiff"/><Relationship Id="rId4" Type="http://schemas.openxmlformats.org/officeDocument/2006/relationships/image" Target="../media/image164.png"/><Relationship Id="rId9" Type="http://schemas.openxmlformats.org/officeDocument/2006/relationships/image" Target="../media/image16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13" Type="http://schemas.openxmlformats.org/officeDocument/2006/relationships/image" Target="../media/image178.png"/><Relationship Id="rId3" Type="http://schemas.openxmlformats.org/officeDocument/2006/relationships/image" Target="../media/image170.png"/><Relationship Id="rId7" Type="http://schemas.openxmlformats.org/officeDocument/2006/relationships/image" Target="../media/image173.png"/><Relationship Id="rId12" Type="http://schemas.openxmlformats.org/officeDocument/2006/relationships/image" Target="../media/image17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2.png"/><Relationship Id="rId11" Type="http://schemas.openxmlformats.org/officeDocument/2006/relationships/image" Target="../media/image169.png"/><Relationship Id="rId5" Type="http://schemas.openxmlformats.org/officeDocument/2006/relationships/image" Target="../media/image171.png"/><Relationship Id="rId10" Type="http://schemas.openxmlformats.org/officeDocument/2006/relationships/image" Target="../media/image176.png"/><Relationship Id="rId4" Type="http://schemas.openxmlformats.org/officeDocument/2006/relationships/image" Target="../media/image159.png"/><Relationship Id="rId9" Type="http://schemas.openxmlformats.org/officeDocument/2006/relationships/image" Target="../media/image175.png"/><Relationship Id="rId14" Type="http://schemas.openxmlformats.org/officeDocument/2006/relationships/image" Target="../media/image17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7" Type="http://schemas.openxmlformats.org/officeDocument/2006/relationships/image" Target="../media/image18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5.png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emf"/><Relationship Id="rId3" Type="http://schemas.openxmlformats.org/officeDocument/2006/relationships/image" Target="../media/image187.png"/><Relationship Id="rId7" Type="http://schemas.openxmlformats.org/officeDocument/2006/relationships/image" Target="../media/image18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3.png"/><Relationship Id="rId5" Type="http://schemas.openxmlformats.org/officeDocument/2006/relationships/image" Target="../media/image182.png"/><Relationship Id="rId4" Type="http://schemas.openxmlformats.org/officeDocument/2006/relationships/image" Target="../media/image18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1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11" Type="http://schemas.openxmlformats.org/officeDocument/2006/relationships/image" Target="../media/image16.jpeg"/><Relationship Id="rId5" Type="http://schemas.openxmlformats.org/officeDocument/2006/relationships/image" Target="../media/image38.png"/><Relationship Id="rId10" Type="http://schemas.openxmlformats.org/officeDocument/2006/relationships/image" Target="../media/image15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4654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圖片 28" descr="一張含有 電腦 的圖片&#10;&#10;自動產生的描述">
            <a:extLst>
              <a:ext uri="{FF2B5EF4-FFF2-40B4-BE49-F238E27FC236}">
                <a16:creationId xmlns:a16="http://schemas.microsoft.com/office/drawing/2014/main" id="{219F1153-FB54-4AE0-9F7F-D53A6E44D5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959" y="59909"/>
            <a:ext cx="9958494" cy="622516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F9FB5D63-6275-4895-B73C-E6D4341672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6231" y="3744724"/>
            <a:ext cx="5262121" cy="3289410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DCB67AF4-8904-4D74-8604-A94CA76674E2}"/>
              </a:ext>
            </a:extLst>
          </p:cNvPr>
          <p:cNvSpPr/>
          <p:nvPr/>
        </p:nvSpPr>
        <p:spPr>
          <a:xfrm>
            <a:off x="2966314" y="3297211"/>
            <a:ext cx="1353204" cy="415955"/>
          </a:xfrm>
          <a:prstGeom prst="rect">
            <a:avLst/>
          </a:prstGeom>
          <a:solidFill>
            <a:srgbClr val="00FFFF">
              <a:alpha val="15000"/>
            </a:srgbClr>
          </a:solidFill>
          <a:ln w="25400">
            <a:solidFill>
              <a:srgbClr val="00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867" ker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84F2F63F-3654-46C9-A75A-16B7043224A2}"/>
              </a:ext>
            </a:extLst>
          </p:cNvPr>
          <p:cNvSpPr/>
          <p:nvPr/>
        </p:nvSpPr>
        <p:spPr>
          <a:xfrm>
            <a:off x="3006619" y="1533101"/>
            <a:ext cx="831566" cy="42494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l-NL" altLang="zh-TW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LCM</a:t>
            </a:r>
          </a:p>
        </p:txBody>
      </p:sp>
      <p:cxnSp>
        <p:nvCxnSpPr>
          <p:cNvPr id="33" name="直線單箭頭接點 32">
            <a:extLst>
              <a:ext uri="{FF2B5EF4-FFF2-40B4-BE49-F238E27FC236}">
                <a16:creationId xmlns:a16="http://schemas.microsoft.com/office/drawing/2014/main" id="{7F7C484E-B622-4F5B-9334-1FEBE846CF6F}"/>
              </a:ext>
            </a:extLst>
          </p:cNvPr>
          <p:cNvCxnSpPr>
            <a:cxnSpLocks/>
          </p:cNvCxnSpPr>
          <p:nvPr/>
        </p:nvCxnSpPr>
        <p:spPr>
          <a:xfrm flipV="1">
            <a:off x="3420441" y="2115211"/>
            <a:ext cx="0" cy="1175176"/>
          </a:xfrm>
          <a:prstGeom prst="straightConnector1">
            <a:avLst/>
          </a:prstGeom>
          <a:ln w="38100">
            <a:solidFill>
              <a:srgbClr val="00FFFF"/>
            </a:solidFill>
            <a:headEnd type="oval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矩形 33">
            <a:extLst>
              <a:ext uri="{FF2B5EF4-FFF2-40B4-BE49-F238E27FC236}">
                <a16:creationId xmlns:a16="http://schemas.microsoft.com/office/drawing/2014/main" id="{CCC3176C-8E6E-49B7-90A4-DFEFC854AB43}"/>
              </a:ext>
            </a:extLst>
          </p:cNvPr>
          <p:cNvSpPr/>
          <p:nvPr/>
        </p:nvSpPr>
        <p:spPr>
          <a:xfrm>
            <a:off x="5061787" y="3372919"/>
            <a:ext cx="786788" cy="415955"/>
          </a:xfrm>
          <a:prstGeom prst="rect">
            <a:avLst/>
          </a:prstGeom>
          <a:solidFill>
            <a:srgbClr val="FFFF00">
              <a:alpha val="15000"/>
            </a:srgbClr>
          </a:solidFill>
          <a:ln w="254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867" ker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CD7542A1-55E0-4F15-9582-169E41DC0630}"/>
              </a:ext>
            </a:extLst>
          </p:cNvPr>
          <p:cNvSpPr/>
          <p:nvPr/>
        </p:nvSpPr>
        <p:spPr>
          <a:xfrm>
            <a:off x="3661626" y="1533101"/>
            <a:ext cx="2705995" cy="42494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nl-NL" altLang="zh-TW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2 x 1G/2.5G/5GbE </a:t>
            </a:r>
          </a:p>
          <a:p>
            <a:pPr lvl="0" algn="ctr" defTabSz="1219170">
              <a:buClr>
                <a:srgbClr val="000000"/>
              </a:buClr>
              <a:defRPr/>
            </a:pPr>
            <a:r>
              <a:rPr lang="nl-NL" altLang="zh-TW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Multi-Gigabit </a:t>
            </a:r>
            <a:r>
              <a:rPr lang="zh-TW" altLang="en-US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主機連接埠</a:t>
            </a:r>
            <a:endParaRPr kumimoji="0" lang="nl-NL" altLang="zh-TW" sz="16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36" name="直線單箭頭接點 35">
            <a:extLst>
              <a:ext uri="{FF2B5EF4-FFF2-40B4-BE49-F238E27FC236}">
                <a16:creationId xmlns:a16="http://schemas.microsoft.com/office/drawing/2014/main" id="{F2032583-63A3-40BB-A85B-F7D728CC8FA3}"/>
              </a:ext>
            </a:extLst>
          </p:cNvPr>
          <p:cNvCxnSpPr>
            <a:cxnSpLocks/>
          </p:cNvCxnSpPr>
          <p:nvPr/>
        </p:nvCxnSpPr>
        <p:spPr>
          <a:xfrm flipV="1">
            <a:off x="5192758" y="2115211"/>
            <a:ext cx="0" cy="1257708"/>
          </a:xfrm>
          <a:prstGeom prst="straightConnector1">
            <a:avLst/>
          </a:prstGeom>
          <a:ln w="38100">
            <a:solidFill>
              <a:srgbClr val="FFFF00"/>
            </a:solidFill>
            <a:headEnd type="oval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矩形 36">
            <a:extLst>
              <a:ext uri="{FF2B5EF4-FFF2-40B4-BE49-F238E27FC236}">
                <a16:creationId xmlns:a16="http://schemas.microsoft.com/office/drawing/2014/main" id="{4744D56A-CAF6-464B-BDB3-BCB9A123A672}"/>
              </a:ext>
            </a:extLst>
          </p:cNvPr>
          <p:cNvSpPr/>
          <p:nvPr/>
        </p:nvSpPr>
        <p:spPr>
          <a:xfrm>
            <a:off x="5892723" y="3086785"/>
            <a:ext cx="337150" cy="702089"/>
          </a:xfrm>
          <a:prstGeom prst="rect">
            <a:avLst/>
          </a:prstGeom>
          <a:solidFill>
            <a:srgbClr val="FFFF00">
              <a:alpha val="15000"/>
            </a:srgbClr>
          </a:solidFill>
          <a:ln w="25400">
            <a:solidFill>
              <a:srgbClr val="00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TW" alt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84E27953-222B-45EA-81A5-DF59A63346C3}"/>
              </a:ext>
            </a:extLst>
          </p:cNvPr>
          <p:cNvSpPr/>
          <p:nvPr/>
        </p:nvSpPr>
        <p:spPr>
          <a:xfrm>
            <a:off x="4711832" y="4306649"/>
            <a:ext cx="2705995" cy="42494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nl-NL" altLang="zh-TW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2 x 1GbE</a:t>
            </a:r>
            <a:r>
              <a:rPr lang="zh-TW" altLang="en-US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主機連接埠</a:t>
            </a:r>
            <a:endParaRPr kumimoji="0" lang="nl-NL" altLang="zh-TW" sz="16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39" name="直線單箭頭接點 38">
            <a:extLst>
              <a:ext uri="{FF2B5EF4-FFF2-40B4-BE49-F238E27FC236}">
                <a16:creationId xmlns:a16="http://schemas.microsoft.com/office/drawing/2014/main" id="{25E3124C-3B38-48D7-A9F0-95F48CECE7E9}"/>
              </a:ext>
            </a:extLst>
          </p:cNvPr>
          <p:cNvCxnSpPr>
            <a:cxnSpLocks/>
            <a:stCxn id="37" idx="2"/>
          </p:cNvCxnSpPr>
          <p:nvPr/>
        </p:nvCxnSpPr>
        <p:spPr>
          <a:xfrm>
            <a:off x="6061298" y="3788874"/>
            <a:ext cx="0" cy="485691"/>
          </a:xfrm>
          <a:prstGeom prst="straightConnector1">
            <a:avLst/>
          </a:prstGeom>
          <a:ln w="38100">
            <a:solidFill>
              <a:srgbClr val="00FFFF"/>
            </a:solidFill>
            <a:headEnd type="oval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矩形 39">
            <a:extLst>
              <a:ext uri="{FF2B5EF4-FFF2-40B4-BE49-F238E27FC236}">
                <a16:creationId xmlns:a16="http://schemas.microsoft.com/office/drawing/2014/main" id="{3A2A0426-69BE-46FF-88F5-8CA871645C4D}"/>
              </a:ext>
            </a:extLst>
          </p:cNvPr>
          <p:cNvSpPr/>
          <p:nvPr/>
        </p:nvSpPr>
        <p:spPr>
          <a:xfrm>
            <a:off x="6274021" y="3086785"/>
            <a:ext cx="1255797" cy="702089"/>
          </a:xfrm>
          <a:prstGeom prst="rect">
            <a:avLst/>
          </a:prstGeom>
          <a:solidFill>
            <a:srgbClr val="00FFFF">
              <a:alpha val="15000"/>
            </a:srgbClr>
          </a:solidFill>
          <a:ln w="254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867" ker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cxnSp>
        <p:nvCxnSpPr>
          <p:cNvPr id="41" name="直線單箭頭接點 40">
            <a:extLst>
              <a:ext uri="{FF2B5EF4-FFF2-40B4-BE49-F238E27FC236}">
                <a16:creationId xmlns:a16="http://schemas.microsoft.com/office/drawing/2014/main" id="{84C9E502-1EAC-43A1-85C6-90677E0C18B4}"/>
              </a:ext>
            </a:extLst>
          </p:cNvPr>
          <p:cNvCxnSpPr>
            <a:cxnSpLocks/>
          </p:cNvCxnSpPr>
          <p:nvPr/>
        </p:nvCxnSpPr>
        <p:spPr>
          <a:xfrm flipV="1">
            <a:off x="7419203" y="2115211"/>
            <a:ext cx="0" cy="971574"/>
          </a:xfrm>
          <a:prstGeom prst="straightConnector1">
            <a:avLst/>
          </a:prstGeom>
          <a:ln w="38100">
            <a:solidFill>
              <a:srgbClr val="FFFF00"/>
            </a:solidFill>
            <a:headEnd type="oval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矩形 41">
            <a:extLst>
              <a:ext uri="{FF2B5EF4-FFF2-40B4-BE49-F238E27FC236}">
                <a16:creationId xmlns:a16="http://schemas.microsoft.com/office/drawing/2014/main" id="{948679D1-0A26-48F7-A4F4-C9A01A1C7F1E}"/>
              </a:ext>
            </a:extLst>
          </p:cNvPr>
          <p:cNvSpPr/>
          <p:nvPr/>
        </p:nvSpPr>
        <p:spPr>
          <a:xfrm>
            <a:off x="6197886" y="1533101"/>
            <a:ext cx="2836046" cy="42494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altLang="zh-TW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8 x 2.5GbE</a:t>
            </a:r>
          </a:p>
          <a:p>
            <a:pPr lvl="0" algn="ctr" defTabSz="1219170">
              <a:buClr>
                <a:srgbClr val="000000"/>
              </a:buClr>
              <a:defRPr/>
            </a:pPr>
            <a:r>
              <a:rPr lang="en-US" altLang="zh-TW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Multi-Gigabit </a:t>
            </a:r>
            <a:r>
              <a:rPr lang="zh-TW" altLang="en-US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交換器連接埠</a:t>
            </a:r>
            <a:endParaRPr kumimoji="0" lang="nl-NL" altLang="zh-TW" sz="16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01FCC709-3472-4325-AB27-409CAB96305C}"/>
              </a:ext>
            </a:extLst>
          </p:cNvPr>
          <p:cNvSpPr/>
          <p:nvPr/>
        </p:nvSpPr>
        <p:spPr>
          <a:xfrm>
            <a:off x="8873621" y="3086785"/>
            <a:ext cx="320621" cy="702089"/>
          </a:xfrm>
          <a:prstGeom prst="rect">
            <a:avLst/>
          </a:prstGeom>
          <a:solidFill>
            <a:srgbClr val="00FFFF">
              <a:alpha val="15000"/>
            </a:srgbClr>
          </a:solidFill>
          <a:ln w="254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TW" alt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0E60512F-42EC-40E0-BE7B-D0667D0BB08C}"/>
              </a:ext>
            </a:extLst>
          </p:cNvPr>
          <p:cNvSpPr/>
          <p:nvPr/>
        </p:nvSpPr>
        <p:spPr>
          <a:xfrm>
            <a:off x="7880640" y="2039801"/>
            <a:ext cx="2705995" cy="42494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nl-NL" altLang="zh-TW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2 x 10GbE SFP+</a:t>
            </a:r>
            <a:r>
              <a:rPr lang="zh-TW" altLang="en-US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連接埠</a:t>
            </a:r>
            <a:endParaRPr lang="nl-NL" altLang="zh-TW" sz="16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cxnSp>
        <p:nvCxnSpPr>
          <p:cNvPr id="52" name="直線單箭頭接點 51">
            <a:extLst>
              <a:ext uri="{FF2B5EF4-FFF2-40B4-BE49-F238E27FC236}">
                <a16:creationId xmlns:a16="http://schemas.microsoft.com/office/drawing/2014/main" id="{096772D1-79F8-422F-8A59-BC50512F9BAE}"/>
              </a:ext>
            </a:extLst>
          </p:cNvPr>
          <p:cNvCxnSpPr>
            <a:cxnSpLocks/>
            <a:stCxn id="44" idx="0"/>
          </p:cNvCxnSpPr>
          <p:nvPr/>
        </p:nvCxnSpPr>
        <p:spPr>
          <a:xfrm flipV="1">
            <a:off x="9033932" y="2464742"/>
            <a:ext cx="0" cy="622043"/>
          </a:xfrm>
          <a:prstGeom prst="straightConnector1">
            <a:avLst/>
          </a:prstGeom>
          <a:ln w="38100">
            <a:solidFill>
              <a:srgbClr val="FFFF00"/>
            </a:solidFill>
            <a:headEnd type="oval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矩形 55">
            <a:extLst>
              <a:ext uri="{FF2B5EF4-FFF2-40B4-BE49-F238E27FC236}">
                <a16:creationId xmlns:a16="http://schemas.microsoft.com/office/drawing/2014/main" id="{191AF14D-7951-4AEB-929C-D01700F8C9DE}"/>
              </a:ext>
            </a:extLst>
          </p:cNvPr>
          <p:cNvSpPr/>
          <p:nvPr/>
        </p:nvSpPr>
        <p:spPr>
          <a:xfrm>
            <a:off x="2817392" y="5342886"/>
            <a:ext cx="372762" cy="476595"/>
          </a:xfrm>
          <a:prstGeom prst="rect">
            <a:avLst/>
          </a:prstGeom>
          <a:solidFill>
            <a:srgbClr val="00FFFF">
              <a:alpha val="15000"/>
            </a:srgbClr>
          </a:solidFill>
          <a:ln w="25400">
            <a:solidFill>
              <a:srgbClr val="00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867" ker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4E1BEDFA-48D8-4529-A594-E674C147D37C}"/>
              </a:ext>
            </a:extLst>
          </p:cNvPr>
          <p:cNvSpPr/>
          <p:nvPr/>
        </p:nvSpPr>
        <p:spPr>
          <a:xfrm>
            <a:off x="2725090" y="5877443"/>
            <a:ext cx="2705995" cy="42494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zh-TW" altLang="en-US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系統電源</a:t>
            </a:r>
            <a:endParaRPr lang="nl-NL" altLang="zh-TW" sz="1600" ker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57484856-DA7C-4FCC-8F30-F83B78C9FBBC}"/>
              </a:ext>
            </a:extLst>
          </p:cNvPr>
          <p:cNvSpPr/>
          <p:nvPr/>
        </p:nvSpPr>
        <p:spPr>
          <a:xfrm>
            <a:off x="6052776" y="5351228"/>
            <a:ext cx="1377586" cy="459910"/>
          </a:xfrm>
          <a:prstGeom prst="rect">
            <a:avLst/>
          </a:prstGeom>
          <a:solidFill>
            <a:srgbClr val="00FFFF">
              <a:alpha val="15000"/>
            </a:srgbClr>
          </a:solidFill>
          <a:ln w="25400">
            <a:solidFill>
              <a:srgbClr val="00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867" ker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FAAA357A-4276-4B5E-A9F1-D7152632AA8B}"/>
              </a:ext>
            </a:extLst>
          </p:cNvPr>
          <p:cNvSpPr/>
          <p:nvPr/>
        </p:nvSpPr>
        <p:spPr>
          <a:xfrm>
            <a:off x="5990927" y="5877443"/>
            <a:ext cx="2705995" cy="42494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nl-NL" altLang="zh-TW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PCIe </a:t>
            </a:r>
            <a:r>
              <a:rPr lang="en-US" altLang="zh-TW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Gen3</a:t>
            </a:r>
            <a:r>
              <a:rPr lang="nl-NL" altLang="zh-TW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 slot x 2 </a:t>
            </a: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CBAB43DF-F8B6-4145-B210-50A40B8DEB39}"/>
              </a:ext>
            </a:extLst>
          </p:cNvPr>
          <p:cNvSpPr/>
          <p:nvPr/>
        </p:nvSpPr>
        <p:spPr>
          <a:xfrm>
            <a:off x="6661" y="1596985"/>
            <a:ext cx="2819440" cy="463323"/>
          </a:xfrm>
          <a:prstGeom prst="rect">
            <a:avLst/>
          </a:prstGeom>
          <a:gradFill>
            <a:gsLst>
              <a:gs pos="0">
                <a:srgbClr val="CC66FF"/>
              </a:gs>
              <a:gs pos="100000">
                <a:srgbClr val="CC66FF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正面</a:t>
            </a: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648976FF-8550-4C01-88D2-3795F0BFC787}"/>
              </a:ext>
            </a:extLst>
          </p:cNvPr>
          <p:cNvSpPr/>
          <p:nvPr/>
        </p:nvSpPr>
        <p:spPr>
          <a:xfrm>
            <a:off x="6661" y="4996556"/>
            <a:ext cx="2819440" cy="463323"/>
          </a:xfrm>
          <a:prstGeom prst="rect">
            <a:avLst/>
          </a:prstGeom>
          <a:gradFill>
            <a:gsLst>
              <a:gs pos="0">
                <a:srgbClr val="CC66FF"/>
              </a:gs>
              <a:gs pos="100000">
                <a:srgbClr val="CC66FF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zh-TW" altLang="en-US" b="1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背面</a:t>
            </a:r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1F59855B-D207-4F3A-B0FF-EC9105E2BBAC}"/>
              </a:ext>
            </a:extLst>
          </p:cNvPr>
          <p:cNvSpPr/>
          <p:nvPr/>
        </p:nvSpPr>
        <p:spPr>
          <a:xfrm>
            <a:off x="7582600" y="3086786"/>
            <a:ext cx="1247124" cy="708510"/>
          </a:xfrm>
          <a:prstGeom prst="rect">
            <a:avLst/>
          </a:prstGeom>
          <a:solidFill>
            <a:srgbClr val="00FFFF">
              <a:alpha val="15000"/>
            </a:srgbClr>
          </a:solidFill>
          <a:ln w="25400">
            <a:solidFill>
              <a:srgbClr val="00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867" ker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BA8C5CCB-6F6D-48CB-9098-FCB9948E5EC7}"/>
              </a:ext>
            </a:extLst>
          </p:cNvPr>
          <p:cNvSpPr/>
          <p:nvPr/>
        </p:nvSpPr>
        <p:spPr>
          <a:xfrm>
            <a:off x="6868171" y="4306649"/>
            <a:ext cx="2705995" cy="42494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altLang="zh-TW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8</a:t>
            </a:r>
            <a:r>
              <a:rPr lang="nl-NL" altLang="zh-TW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 x 1GbE</a:t>
            </a:r>
            <a:r>
              <a:rPr lang="zh-TW" altLang="en-US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交換器連接埠</a:t>
            </a:r>
            <a:endParaRPr kumimoji="0" lang="nl-NL" altLang="zh-TW" sz="16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72" name="直線單箭頭接點 71">
            <a:extLst>
              <a:ext uri="{FF2B5EF4-FFF2-40B4-BE49-F238E27FC236}">
                <a16:creationId xmlns:a16="http://schemas.microsoft.com/office/drawing/2014/main" id="{2C85AE0B-82B2-4E0F-A9E9-5D71470B1551}"/>
              </a:ext>
            </a:extLst>
          </p:cNvPr>
          <p:cNvCxnSpPr>
            <a:cxnSpLocks/>
          </p:cNvCxnSpPr>
          <p:nvPr/>
        </p:nvCxnSpPr>
        <p:spPr>
          <a:xfrm>
            <a:off x="8215807" y="3791368"/>
            <a:ext cx="0" cy="488221"/>
          </a:xfrm>
          <a:prstGeom prst="straightConnector1">
            <a:avLst/>
          </a:prstGeom>
          <a:ln w="38100">
            <a:solidFill>
              <a:srgbClr val="00FFFF"/>
            </a:solidFill>
            <a:headEnd type="oval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>
            <a:extLst>
              <a:ext uri="{FF2B5EF4-FFF2-40B4-BE49-F238E27FC236}">
                <a16:creationId xmlns:a16="http://schemas.microsoft.com/office/drawing/2014/main" id="{CE6C6C3E-583A-4853-BD33-7784D85BC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1" y="1"/>
            <a:ext cx="12178675" cy="1290016"/>
          </a:xfrm>
        </p:spPr>
        <p:txBody>
          <a:bodyPr>
            <a:normAutofit/>
          </a:bodyPr>
          <a:lstStyle/>
          <a:p>
            <a:r>
              <a:rPr lang="en-US" altLang="zh-TW" b="1"/>
              <a:t>QGD-1602P</a:t>
            </a:r>
            <a:r>
              <a:rPr lang="zh-TW" altLang="en-US" b="1"/>
              <a:t> 硬體配置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68CF43DC-635F-46EF-A7A5-44BD587750BD}"/>
              </a:ext>
            </a:extLst>
          </p:cNvPr>
          <p:cNvSpPr/>
          <p:nvPr/>
        </p:nvSpPr>
        <p:spPr>
          <a:xfrm>
            <a:off x="9241898" y="3372919"/>
            <a:ext cx="1032642" cy="513282"/>
          </a:xfrm>
          <a:prstGeom prst="rect">
            <a:avLst/>
          </a:prstGeom>
          <a:solidFill>
            <a:srgbClr val="FFFF00">
              <a:alpha val="15000"/>
            </a:srgbClr>
          </a:solidFill>
          <a:ln w="25400">
            <a:solidFill>
              <a:srgbClr val="00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867" ker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551D0473-4393-450F-B434-D9745DEBC987}"/>
              </a:ext>
            </a:extLst>
          </p:cNvPr>
          <p:cNvSpPr/>
          <p:nvPr/>
        </p:nvSpPr>
        <p:spPr>
          <a:xfrm>
            <a:off x="9309464" y="4306649"/>
            <a:ext cx="2705995" cy="65964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zh-TW" altLang="en-US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主機</a:t>
            </a:r>
            <a:r>
              <a:rPr lang="en-US" altLang="zh-TW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/</a:t>
            </a:r>
            <a:r>
              <a:rPr lang="zh-TW" altLang="en-US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交換器 </a:t>
            </a:r>
            <a:endParaRPr lang="en-US" altLang="zh-TW" sz="1600" ker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  <a:p>
            <a:pPr lvl="0" algn="ctr" defTabSz="1219170">
              <a:buClr>
                <a:srgbClr val="000000"/>
              </a:buClr>
              <a:defRPr/>
            </a:pPr>
            <a:r>
              <a:rPr lang="zh-TW" altLang="en-US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獨立系統狀態顥示與控制</a:t>
            </a:r>
            <a:endParaRPr kumimoji="0" lang="nl-NL" altLang="zh-TW" sz="16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7D9406A9-7664-432E-8527-BDBCA32DF67F}"/>
              </a:ext>
            </a:extLst>
          </p:cNvPr>
          <p:cNvSpPr/>
          <p:nvPr/>
        </p:nvSpPr>
        <p:spPr>
          <a:xfrm>
            <a:off x="9728253" y="3053731"/>
            <a:ext cx="445272" cy="237448"/>
          </a:xfrm>
          <a:prstGeom prst="rect">
            <a:avLst/>
          </a:prstGeom>
          <a:solidFill>
            <a:srgbClr val="FFFF00">
              <a:alpha val="15000"/>
            </a:srgbClr>
          </a:solidFill>
          <a:ln w="254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867" ker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cxnSp>
        <p:nvCxnSpPr>
          <p:cNvPr id="49" name="直線單箭頭接點 37">
            <a:extLst>
              <a:ext uri="{FF2B5EF4-FFF2-40B4-BE49-F238E27FC236}">
                <a16:creationId xmlns:a16="http://schemas.microsoft.com/office/drawing/2014/main" id="{E86F9320-DABC-4D29-8EBC-016BE524F912}"/>
              </a:ext>
            </a:extLst>
          </p:cNvPr>
          <p:cNvCxnSpPr>
            <a:cxnSpLocks/>
            <a:stCxn id="48" idx="3"/>
          </p:cNvCxnSpPr>
          <p:nvPr/>
        </p:nvCxnSpPr>
        <p:spPr>
          <a:xfrm flipV="1">
            <a:off x="10173525" y="2165637"/>
            <a:ext cx="871928" cy="1006818"/>
          </a:xfrm>
          <a:prstGeom prst="bentConnector2">
            <a:avLst/>
          </a:prstGeom>
          <a:ln w="38100">
            <a:solidFill>
              <a:srgbClr val="FFFF00"/>
            </a:solidFill>
            <a:headEnd type="oval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矩形 49">
            <a:extLst>
              <a:ext uri="{FF2B5EF4-FFF2-40B4-BE49-F238E27FC236}">
                <a16:creationId xmlns:a16="http://schemas.microsoft.com/office/drawing/2014/main" id="{7413D6AC-10CF-435B-BEE8-32AF71D11D51}"/>
              </a:ext>
            </a:extLst>
          </p:cNvPr>
          <p:cNvSpPr/>
          <p:nvPr/>
        </p:nvSpPr>
        <p:spPr>
          <a:xfrm>
            <a:off x="10310877" y="1614860"/>
            <a:ext cx="1469044" cy="42494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TW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QTS</a:t>
            </a:r>
            <a:r>
              <a:rPr lang="zh-TW" altLang="en-US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主機電源</a:t>
            </a:r>
            <a:endParaRPr lang="nl-NL" altLang="zh-TW" sz="16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cxnSp>
        <p:nvCxnSpPr>
          <p:cNvPr id="51" name="直線單箭頭接點 37">
            <a:extLst>
              <a:ext uri="{FF2B5EF4-FFF2-40B4-BE49-F238E27FC236}">
                <a16:creationId xmlns:a16="http://schemas.microsoft.com/office/drawing/2014/main" id="{108001EB-CFA6-4558-94E0-21B91D7A6B2C}"/>
              </a:ext>
            </a:extLst>
          </p:cNvPr>
          <p:cNvCxnSpPr>
            <a:cxnSpLocks/>
            <a:stCxn id="53" idx="2"/>
            <a:endCxn id="54" idx="0"/>
          </p:cNvCxnSpPr>
          <p:nvPr/>
        </p:nvCxnSpPr>
        <p:spPr>
          <a:xfrm rot="5400000">
            <a:off x="4382647" y="3807338"/>
            <a:ext cx="528242" cy="484782"/>
          </a:xfrm>
          <a:prstGeom prst="bentConnector3">
            <a:avLst>
              <a:gd name="adj1" fmla="val 50000"/>
            </a:avLst>
          </a:prstGeom>
          <a:ln w="38100">
            <a:solidFill>
              <a:srgbClr val="00FFFF"/>
            </a:solidFill>
            <a:headEnd type="oval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矩形 52">
            <a:extLst>
              <a:ext uri="{FF2B5EF4-FFF2-40B4-BE49-F238E27FC236}">
                <a16:creationId xmlns:a16="http://schemas.microsoft.com/office/drawing/2014/main" id="{D5672EE4-47ED-4098-B0F6-A902D6AB874B}"/>
              </a:ext>
            </a:extLst>
          </p:cNvPr>
          <p:cNvSpPr/>
          <p:nvPr/>
        </p:nvSpPr>
        <p:spPr>
          <a:xfrm>
            <a:off x="4731610" y="3369653"/>
            <a:ext cx="315097" cy="415955"/>
          </a:xfrm>
          <a:prstGeom prst="rect">
            <a:avLst/>
          </a:prstGeom>
          <a:solidFill>
            <a:srgbClr val="00FFFF">
              <a:alpha val="15000"/>
            </a:srgbClr>
          </a:solidFill>
          <a:ln w="25400">
            <a:solidFill>
              <a:srgbClr val="00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867" ker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F5CFADBA-6995-42C7-970E-432E09FCE79F}"/>
              </a:ext>
            </a:extLst>
          </p:cNvPr>
          <p:cNvSpPr/>
          <p:nvPr/>
        </p:nvSpPr>
        <p:spPr>
          <a:xfrm>
            <a:off x="3620035" y="4313850"/>
            <a:ext cx="1568684" cy="42494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altLang="zh-TW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USB 3.0</a:t>
            </a:r>
            <a:endParaRPr kumimoji="0" lang="nl-NL" altLang="zh-TW" sz="16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55" name="直線單箭頭接點 37">
            <a:extLst>
              <a:ext uri="{FF2B5EF4-FFF2-40B4-BE49-F238E27FC236}">
                <a16:creationId xmlns:a16="http://schemas.microsoft.com/office/drawing/2014/main" id="{50A82A7E-6FA7-4287-9F87-7E8B04320C25}"/>
              </a:ext>
            </a:extLst>
          </p:cNvPr>
          <p:cNvCxnSpPr>
            <a:cxnSpLocks/>
          </p:cNvCxnSpPr>
          <p:nvPr/>
        </p:nvCxnSpPr>
        <p:spPr>
          <a:xfrm>
            <a:off x="10274540" y="3591706"/>
            <a:ext cx="387922" cy="656820"/>
          </a:xfrm>
          <a:prstGeom prst="bentConnector2">
            <a:avLst/>
          </a:prstGeom>
          <a:ln w="38100">
            <a:solidFill>
              <a:srgbClr val="00FFFF"/>
            </a:solidFill>
            <a:headEnd type="oval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1034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電路 的圖片&#10;&#10;自動產生的描述">
            <a:extLst>
              <a:ext uri="{FF2B5EF4-FFF2-40B4-BE49-F238E27FC236}">
                <a16:creationId xmlns:a16="http://schemas.microsoft.com/office/drawing/2014/main" id="{913F7921-35C3-47FE-8026-80AF84D8F0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2177" y="1500509"/>
            <a:ext cx="9597976" cy="5087327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BA30E9E-E430-4159-A0D5-35ABB9AA0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1" y="1"/>
            <a:ext cx="12178675" cy="1251283"/>
          </a:xfrm>
        </p:spPr>
        <p:txBody>
          <a:bodyPr>
            <a:normAutofit/>
          </a:bodyPr>
          <a:lstStyle/>
          <a:p>
            <a:r>
              <a:rPr lang="en-US" altLang="zh-TW" b="1"/>
              <a:t>QGD-1602P</a:t>
            </a:r>
            <a:r>
              <a:rPr lang="zh-TW" altLang="en-US" b="1"/>
              <a:t> 硬體配置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38E02A0-5BF5-46AD-A208-2995D23E19A3}"/>
              </a:ext>
            </a:extLst>
          </p:cNvPr>
          <p:cNvSpPr/>
          <p:nvPr/>
        </p:nvSpPr>
        <p:spPr>
          <a:xfrm>
            <a:off x="7664867" y="1342010"/>
            <a:ext cx="1842447" cy="42494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altLang="zh-TW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DDR4</a:t>
            </a:r>
            <a:r>
              <a:rPr lang="zh-TW" altLang="en-US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 記憶體</a:t>
            </a:r>
            <a:endParaRPr kumimoji="0" lang="nl-NL" altLang="zh-TW" sz="16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B0CF196-E9C5-42D8-BC6C-E75B8751B6E4}"/>
              </a:ext>
            </a:extLst>
          </p:cNvPr>
          <p:cNvSpPr/>
          <p:nvPr/>
        </p:nvSpPr>
        <p:spPr>
          <a:xfrm>
            <a:off x="424874" y="2539354"/>
            <a:ext cx="2215760" cy="42494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 defTabSz="1219170">
              <a:buClr>
                <a:srgbClr val="000000"/>
              </a:buClr>
              <a:defRPr/>
            </a:pPr>
            <a:r>
              <a:rPr lang="en-US" altLang="zh-TW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2</a:t>
            </a:r>
            <a:r>
              <a:rPr lang="zh-TW" altLang="en-US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TW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x</a:t>
            </a:r>
            <a:r>
              <a:rPr lang="zh-TW" altLang="en-US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TW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PCIe</a:t>
            </a:r>
            <a:r>
              <a:rPr lang="zh-TW" altLang="en-US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TW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Gen3</a:t>
            </a:r>
            <a:r>
              <a:rPr lang="zh-TW" altLang="en-US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TW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x2</a:t>
            </a:r>
            <a:r>
              <a:rPr lang="zh-TW" altLang="en-US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 </a:t>
            </a:r>
            <a:br>
              <a:rPr lang="en-US" altLang="zh-TW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</a:br>
            <a:r>
              <a:rPr lang="zh-TW" altLang="en-US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頻寬插槽</a:t>
            </a:r>
            <a:r>
              <a:rPr lang="en-US" altLang="zh-TW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 (x4 </a:t>
            </a:r>
            <a:r>
              <a:rPr lang="zh-TW" altLang="en-US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實體插槽</a:t>
            </a:r>
            <a:r>
              <a:rPr lang="en-US" altLang="zh-TW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)</a:t>
            </a:r>
            <a:endParaRPr lang="nl-NL" altLang="zh-TW" sz="1600" ker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801A1AE-D308-47DE-A007-3BEDD01957E2}"/>
              </a:ext>
            </a:extLst>
          </p:cNvPr>
          <p:cNvSpPr/>
          <p:nvPr/>
        </p:nvSpPr>
        <p:spPr>
          <a:xfrm>
            <a:off x="189102" y="4683915"/>
            <a:ext cx="1939399" cy="42494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2.5</a:t>
            </a:r>
            <a:r>
              <a:rPr kumimoji="0" lang="zh-TW" altLang="en-US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 吋 </a:t>
            </a:r>
            <a:r>
              <a:rPr kumimoji="0" lang="en-US" altLang="zh-TW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HDD</a:t>
            </a:r>
            <a:r>
              <a:rPr kumimoji="0" lang="zh-TW" altLang="en-US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TW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/</a:t>
            </a:r>
            <a:r>
              <a:rPr kumimoji="0" lang="zh-TW" altLang="en-US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TW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SSD</a:t>
            </a:r>
            <a:r>
              <a:rPr kumimoji="0" lang="zh-TW" altLang="en-US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 硬碟槽</a:t>
            </a:r>
            <a:endParaRPr kumimoji="0" lang="nl-NL" altLang="zh-TW" sz="16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1D102156-3F1B-48EB-8899-2A53B423DB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3142" y="1099371"/>
            <a:ext cx="772413" cy="77241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F34A6815-D739-407A-AF48-A95EE7972425}"/>
              </a:ext>
            </a:extLst>
          </p:cNvPr>
          <p:cNvSpPr/>
          <p:nvPr/>
        </p:nvSpPr>
        <p:spPr>
          <a:xfrm>
            <a:off x="4015555" y="1342010"/>
            <a:ext cx="2509368" cy="42494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en-US" altLang="zh-TW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Intel® Atom ® </a:t>
            </a:r>
            <a:r>
              <a:rPr lang="zh-TW" altLang="en-US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處理器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46D1F036-9A2C-45FE-8372-B970C2D17CE9}"/>
              </a:ext>
            </a:extLst>
          </p:cNvPr>
          <p:cNvSpPr/>
          <p:nvPr/>
        </p:nvSpPr>
        <p:spPr>
          <a:xfrm>
            <a:off x="5945032" y="6289495"/>
            <a:ext cx="2509368" cy="42494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1219170">
              <a:buClr>
                <a:srgbClr val="000000"/>
              </a:buClr>
              <a:defRPr/>
            </a:pPr>
            <a:r>
              <a:rPr lang="en-US" altLang="zh-TW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2 x M.2 </a:t>
            </a:r>
            <a:r>
              <a:rPr lang="en-US" altLang="zh-TW" sz="1600" kern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NVMe</a:t>
            </a:r>
            <a:r>
              <a:rPr lang="en-US" altLang="zh-TW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 SSD </a:t>
            </a:r>
            <a:r>
              <a:rPr lang="zh-TW" altLang="en-US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插槽</a:t>
            </a:r>
            <a:endParaRPr kumimoji="0" lang="nl-NL" altLang="zh-TW" sz="16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9150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D14806CA-09B7-4077-9BDA-65C39AF683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49872" y="2871537"/>
            <a:ext cx="8492256" cy="741530"/>
          </a:xfrm>
        </p:spPr>
        <p:txBody>
          <a:bodyPr>
            <a:noAutofit/>
          </a:bodyPr>
          <a:lstStyle/>
          <a:p>
            <a:pPr lvl="1" algn="ctr" defTabSz="457200" rtl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altLang="zh-TW" sz="4400" b="1" kern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PoE </a:t>
            </a:r>
            <a:r>
              <a:rPr lang="zh-TW" altLang="en-US" sz="4400" b="1" kern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功能</a:t>
            </a:r>
            <a:endParaRPr lang="zh-TW" altLang="zh-TW" sz="4400" b="1" kern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0005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65A1957-2F69-4355-8A34-3E2300869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1" y="0"/>
            <a:ext cx="12178675" cy="1265859"/>
          </a:xfrm>
        </p:spPr>
        <p:txBody>
          <a:bodyPr>
            <a:noAutofit/>
          </a:bodyPr>
          <a:lstStyle/>
          <a:p>
            <a:r>
              <a:rPr lang="en-US" altLang="zh-TW" b="1"/>
              <a:t>Guardian </a:t>
            </a:r>
            <a:r>
              <a:rPr lang="zh-TW" altLang="en-US" b="1"/>
              <a:t>智能終端 </a:t>
            </a:r>
            <a:r>
              <a:rPr lang="en-US" altLang="zh-TW" b="1"/>
              <a:t>PoE </a:t>
            </a:r>
            <a:r>
              <a:rPr lang="zh-TW" altLang="en-US" b="1"/>
              <a:t>交換器 </a:t>
            </a:r>
            <a:r>
              <a:rPr lang="en-US" altLang="zh-TW" b="1"/>
              <a:t>- PoE </a:t>
            </a:r>
            <a:r>
              <a:rPr lang="zh-TW" altLang="en-US" b="1"/>
              <a:t>功能特色</a:t>
            </a:r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3B4A7358-198E-4F63-A34C-8079E71D1EB5}"/>
              </a:ext>
            </a:extLst>
          </p:cNvPr>
          <p:cNvSpPr txBox="1"/>
          <p:nvPr/>
        </p:nvSpPr>
        <p:spPr>
          <a:xfrm>
            <a:off x="1138989" y="1862333"/>
            <a:ext cx="4652209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zh-TW" altLang="en-US" sz="20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支援新一代 </a:t>
            </a:r>
            <a:r>
              <a:rPr lang="en-US" altLang="zh-TW" sz="20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IEEE 802.3bt </a:t>
            </a:r>
            <a:r>
              <a:rPr lang="zh-TW" altLang="en-US" sz="20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供電標準</a:t>
            </a:r>
          </a:p>
        </p:txBody>
      </p: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5CF570EF-224E-4EA9-87C0-FEF9D103AD97}"/>
              </a:ext>
            </a:extLst>
          </p:cNvPr>
          <p:cNvCxnSpPr>
            <a:cxnSpLocks/>
          </p:cNvCxnSpPr>
          <p:nvPr/>
        </p:nvCxnSpPr>
        <p:spPr>
          <a:xfrm>
            <a:off x="6096000" y="1624450"/>
            <a:ext cx="0" cy="3946171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653D7B56-E20E-4043-9CA5-51AC674213B1}"/>
              </a:ext>
            </a:extLst>
          </p:cNvPr>
          <p:cNvSpPr txBox="1"/>
          <p:nvPr/>
        </p:nvSpPr>
        <p:spPr>
          <a:xfrm>
            <a:off x="7250203" y="1862333"/>
            <a:ext cx="4652209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zh-TW" altLang="en-US" sz="20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攝影機裝置遠端重啟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66A4A848-A755-4AA6-AD1D-10D2FE9B12C5}"/>
              </a:ext>
            </a:extLst>
          </p:cNvPr>
          <p:cNvSpPr txBox="1"/>
          <p:nvPr/>
        </p:nvSpPr>
        <p:spPr>
          <a:xfrm>
            <a:off x="1138989" y="2959051"/>
            <a:ext cx="4652209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altLang="zh-TW" sz="20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PoE </a:t>
            </a:r>
            <a:r>
              <a:rPr lang="zh-TW" altLang="en-US" sz="20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裝置排程設定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6D7E2B43-CBCC-4620-A383-D09212129769}"/>
              </a:ext>
            </a:extLst>
          </p:cNvPr>
          <p:cNvSpPr txBox="1"/>
          <p:nvPr/>
        </p:nvSpPr>
        <p:spPr>
          <a:xfrm>
            <a:off x="7250203" y="2959051"/>
            <a:ext cx="4652209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zh-TW" altLang="en-US" sz="20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智慧供電優先順序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90C404BF-D84E-4F44-8100-497EDA46908B}"/>
              </a:ext>
            </a:extLst>
          </p:cNvPr>
          <p:cNvSpPr txBox="1"/>
          <p:nvPr/>
        </p:nvSpPr>
        <p:spPr>
          <a:xfrm>
            <a:off x="1138989" y="3962466"/>
            <a:ext cx="4652209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defTabSz="1219170">
              <a:buClr>
                <a:srgbClr val="000000"/>
              </a:buClr>
              <a:defRPr/>
            </a:pPr>
            <a:r>
              <a:rPr lang="zh-TW" altLang="en-US" sz="20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高總供電功率設計 </a:t>
            </a:r>
          </a:p>
          <a:p>
            <a:pPr lvl="0" defTabSz="1219170">
              <a:buClr>
                <a:srgbClr val="000000"/>
              </a:buClr>
              <a:defRPr/>
            </a:pPr>
            <a:r>
              <a:rPr lang="zh-TW" altLang="en-US" sz="20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最高達 </a:t>
            </a:r>
            <a:r>
              <a:rPr lang="en-US" altLang="zh-TW" sz="20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380</a:t>
            </a:r>
            <a:r>
              <a:rPr lang="zh-TW" altLang="en-US" sz="20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 瓦 </a:t>
            </a:r>
            <a:r>
              <a:rPr lang="en-US" altLang="zh-TW" sz="20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PoE </a:t>
            </a:r>
            <a:r>
              <a:rPr lang="zh-TW" altLang="en-US" sz="20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供電預算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EB7180AC-0AF2-475B-8228-822B612E531F}"/>
              </a:ext>
            </a:extLst>
          </p:cNvPr>
          <p:cNvSpPr txBox="1"/>
          <p:nvPr/>
        </p:nvSpPr>
        <p:spPr>
          <a:xfrm>
            <a:off x="7250203" y="3962466"/>
            <a:ext cx="4652209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zh-TW" altLang="en-US" sz="20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遠端智能集中式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zh-TW" altLang="en-US" sz="20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監控與管理介面</a:t>
            </a: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AAEEBA59-1AF0-48E8-9857-AAE50C14D0D9}"/>
              </a:ext>
            </a:extLst>
          </p:cNvPr>
          <p:cNvSpPr txBox="1"/>
          <p:nvPr/>
        </p:nvSpPr>
        <p:spPr>
          <a:xfrm>
            <a:off x="1138989" y="5273154"/>
            <a:ext cx="4652209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zh-TW" altLang="en-US" sz="20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支援 </a:t>
            </a:r>
            <a:r>
              <a:rPr lang="en-US" altLang="zh-TW" sz="20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4 </a:t>
            </a:r>
            <a:r>
              <a:rPr lang="zh-TW" altLang="en-US" sz="20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埠</a:t>
            </a:r>
            <a:r>
              <a:rPr lang="en-US" altLang="zh-TW" sz="2000" b="1" kern="0">
                <a:solidFill>
                  <a:srgbClr val="00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 90</a:t>
            </a:r>
            <a:r>
              <a:rPr lang="en-US" altLang="zh-TW" sz="20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 </a:t>
            </a:r>
            <a:r>
              <a:rPr lang="zh-TW" altLang="en-US" sz="2000" b="1" kern="0">
                <a:solidFill>
                  <a:srgbClr val="00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瓦</a:t>
            </a:r>
            <a:r>
              <a:rPr lang="zh-TW" altLang="en-US" sz="20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電力 </a:t>
            </a:r>
            <a:r>
              <a:rPr lang="en-US" altLang="zh-TW" sz="20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(PoE++) ; 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en-US" altLang="zh-TW" sz="20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12 </a:t>
            </a:r>
            <a:r>
              <a:rPr lang="zh-TW" altLang="en-US" sz="20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埠 </a:t>
            </a:r>
            <a:r>
              <a:rPr lang="en-US" altLang="zh-TW" sz="20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30 </a:t>
            </a:r>
            <a:r>
              <a:rPr lang="zh-TW" altLang="en-US" sz="20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瓦電力 </a:t>
            </a:r>
            <a:r>
              <a:rPr lang="en-US" altLang="zh-TW" sz="20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(PoE+)</a:t>
            </a:r>
            <a:endParaRPr lang="zh-TW" altLang="en-US" sz="2000" kern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7F163A16-4628-4E73-9457-7F78B72A2536}"/>
              </a:ext>
            </a:extLst>
          </p:cNvPr>
          <p:cNvSpPr txBox="1"/>
          <p:nvPr/>
        </p:nvSpPr>
        <p:spPr>
          <a:xfrm>
            <a:off x="6480360" y="3854744"/>
            <a:ext cx="583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altLang="zh-TW" sz="6000" b="1">
                <a:gradFill>
                  <a:gsLst>
                    <a:gs pos="0">
                      <a:schemeClr val="bg1">
                        <a:alpha val="50000"/>
                      </a:schemeClr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7</a:t>
            </a:r>
            <a:endParaRPr lang="zh-TW" altLang="en-US" sz="6000" b="1">
              <a:gradFill>
                <a:gsLst>
                  <a:gs pos="0">
                    <a:schemeClr val="bg1">
                      <a:alpha val="50000"/>
                    </a:schemeClr>
                  </a:gs>
                  <a:gs pos="100000">
                    <a:srgbClr val="CC66FF"/>
                  </a:gs>
                </a:gsLst>
                <a:lin ang="5400000" scaled="1"/>
              </a:gra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7" name="圖片 46" descr="一張含有 電腦 的圖片&#10;&#10;自動產生的描述">
            <a:extLst>
              <a:ext uri="{FF2B5EF4-FFF2-40B4-BE49-F238E27FC236}">
                <a16:creationId xmlns:a16="http://schemas.microsoft.com/office/drawing/2014/main" id="{EDEA96DA-E52F-4ADD-B060-4636C10BDB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8608" y="4024658"/>
            <a:ext cx="5667721" cy="354295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1" name="群組 20">
            <a:extLst>
              <a:ext uri="{FF2B5EF4-FFF2-40B4-BE49-F238E27FC236}">
                <a16:creationId xmlns:a16="http://schemas.microsoft.com/office/drawing/2014/main" id="{CC8B7CDE-4BAA-4F01-8236-4A4DAF426CED}"/>
              </a:ext>
            </a:extLst>
          </p:cNvPr>
          <p:cNvGrpSpPr/>
          <p:nvPr/>
        </p:nvGrpSpPr>
        <p:grpSpPr>
          <a:xfrm>
            <a:off x="549444" y="6171839"/>
            <a:ext cx="1799468" cy="544361"/>
            <a:chOff x="9335069" y="6146529"/>
            <a:chExt cx="1799468" cy="544361"/>
          </a:xfrm>
        </p:grpSpPr>
        <p:sp>
          <p:nvSpPr>
            <p:cNvPr id="23" name="矩形: 圓角 22">
              <a:extLst>
                <a:ext uri="{FF2B5EF4-FFF2-40B4-BE49-F238E27FC236}">
                  <a16:creationId xmlns:a16="http://schemas.microsoft.com/office/drawing/2014/main" id="{30286228-A57F-4EFF-AEF1-9EF17C1C2F6D}"/>
                </a:ext>
              </a:extLst>
            </p:cNvPr>
            <p:cNvSpPr/>
            <p:nvPr/>
          </p:nvSpPr>
          <p:spPr>
            <a:xfrm>
              <a:off x="9499099" y="6146529"/>
              <a:ext cx="1635438" cy="544361"/>
            </a:xfrm>
            <a:prstGeom prst="roundRect">
              <a:avLst>
                <a:gd name="adj" fmla="val 0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defTabSz="457200">
                <a:defRPr/>
              </a:pPr>
              <a:r>
                <a:rPr lang="zh-TW" altLang="en-US" sz="14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功能升級</a:t>
              </a:r>
              <a:endParaRPr lang="en-US" altLang="zh-TW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F91E5A91-E333-40EB-BA6D-A0D0D9BC766B}"/>
                </a:ext>
              </a:extLst>
            </p:cNvPr>
            <p:cNvSpPr/>
            <p:nvPr/>
          </p:nvSpPr>
          <p:spPr>
            <a:xfrm>
              <a:off x="9335069" y="6350890"/>
              <a:ext cx="135638" cy="135638"/>
            </a:xfrm>
            <a:prstGeom prst="rect">
              <a:avLst/>
            </a:prstGeom>
            <a:solidFill>
              <a:srgbClr val="00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54CE5E4D-8D64-4672-9E1F-AC871290B19D}"/>
              </a:ext>
            </a:extLst>
          </p:cNvPr>
          <p:cNvSpPr txBox="1"/>
          <p:nvPr/>
        </p:nvSpPr>
        <p:spPr>
          <a:xfrm>
            <a:off x="448357" y="1624450"/>
            <a:ext cx="583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altLang="zh-TW" sz="6000" b="1">
                <a:gradFill>
                  <a:gsLst>
                    <a:gs pos="0">
                      <a:schemeClr val="bg1">
                        <a:alpha val="50000"/>
                      </a:schemeClr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endParaRPr lang="zh-TW" altLang="en-US" sz="6000" b="1">
              <a:gradFill>
                <a:gsLst>
                  <a:gs pos="0">
                    <a:schemeClr val="bg1">
                      <a:alpha val="50000"/>
                    </a:schemeClr>
                  </a:gs>
                  <a:gs pos="100000">
                    <a:srgbClr val="CC66FF"/>
                  </a:gs>
                </a:gsLst>
                <a:lin ang="5400000" scaled="1"/>
              </a:gra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ECC7FA2B-345E-457F-B2DE-7A730233A831}"/>
              </a:ext>
            </a:extLst>
          </p:cNvPr>
          <p:cNvSpPr txBox="1"/>
          <p:nvPr/>
        </p:nvSpPr>
        <p:spPr>
          <a:xfrm>
            <a:off x="448357" y="2718213"/>
            <a:ext cx="583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altLang="zh-TW" sz="6000" b="1">
                <a:gradFill>
                  <a:gsLst>
                    <a:gs pos="0">
                      <a:schemeClr val="bg1">
                        <a:alpha val="50000"/>
                      </a:schemeClr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endParaRPr lang="zh-TW" altLang="en-US" sz="6000" b="1">
              <a:gradFill>
                <a:gsLst>
                  <a:gs pos="0">
                    <a:schemeClr val="bg1">
                      <a:alpha val="50000"/>
                    </a:schemeClr>
                  </a:gs>
                  <a:gs pos="100000">
                    <a:srgbClr val="CC66FF"/>
                  </a:gs>
                </a:gsLst>
                <a:lin ang="5400000" scaled="1"/>
              </a:gra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311527A9-C5A2-4582-9A0A-6EC860E68F2F}"/>
              </a:ext>
            </a:extLst>
          </p:cNvPr>
          <p:cNvSpPr txBox="1"/>
          <p:nvPr/>
        </p:nvSpPr>
        <p:spPr>
          <a:xfrm>
            <a:off x="448357" y="3855293"/>
            <a:ext cx="583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altLang="zh-TW" sz="6000" b="1">
                <a:gradFill>
                  <a:gsLst>
                    <a:gs pos="0">
                      <a:schemeClr val="bg1">
                        <a:alpha val="50000"/>
                      </a:schemeClr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</a:t>
            </a:r>
            <a:endParaRPr lang="zh-TW" altLang="en-US" sz="6000" b="1">
              <a:gradFill>
                <a:gsLst>
                  <a:gs pos="0">
                    <a:schemeClr val="bg1">
                      <a:alpha val="50000"/>
                    </a:schemeClr>
                  </a:gs>
                  <a:gs pos="100000">
                    <a:srgbClr val="CC66FF"/>
                  </a:gs>
                </a:gsLst>
                <a:lin ang="5400000" scaled="1"/>
              </a:gra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83A0D6C7-AD17-4692-8729-F952727832D0}"/>
              </a:ext>
            </a:extLst>
          </p:cNvPr>
          <p:cNvSpPr txBox="1"/>
          <p:nvPr/>
        </p:nvSpPr>
        <p:spPr>
          <a:xfrm>
            <a:off x="448357" y="5165432"/>
            <a:ext cx="583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altLang="zh-TW" sz="6000" b="1">
                <a:gradFill>
                  <a:gsLst>
                    <a:gs pos="0">
                      <a:schemeClr val="bg1">
                        <a:alpha val="50000"/>
                      </a:schemeClr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</a:t>
            </a:r>
            <a:endParaRPr lang="zh-TW" altLang="en-US" sz="6000" b="1">
              <a:gradFill>
                <a:gsLst>
                  <a:gs pos="0">
                    <a:schemeClr val="bg1">
                      <a:alpha val="50000"/>
                    </a:schemeClr>
                  </a:gs>
                  <a:gs pos="100000">
                    <a:srgbClr val="CC66FF"/>
                  </a:gs>
                </a:gsLst>
                <a:lin ang="5400000" scaled="1"/>
              </a:gra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45B754B2-2E1B-4268-AF1B-8478BE5BF833}"/>
              </a:ext>
            </a:extLst>
          </p:cNvPr>
          <p:cNvSpPr txBox="1"/>
          <p:nvPr/>
        </p:nvSpPr>
        <p:spPr>
          <a:xfrm>
            <a:off x="6480360" y="1624450"/>
            <a:ext cx="583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altLang="zh-TW" sz="6000" b="1">
                <a:gradFill>
                  <a:gsLst>
                    <a:gs pos="0">
                      <a:schemeClr val="bg1">
                        <a:alpha val="50000"/>
                      </a:schemeClr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</a:t>
            </a:r>
            <a:endParaRPr lang="zh-TW" altLang="en-US" sz="6000" b="1">
              <a:gradFill>
                <a:gsLst>
                  <a:gs pos="0">
                    <a:schemeClr val="bg1">
                      <a:alpha val="50000"/>
                    </a:schemeClr>
                  </a:gs>
                  <a:gs pos="100000">
                    <a:srgbClr val="CC66FF"/>
                  </a:gs>
                </a:gsLst>
                <a:lin ang="5400000" scaled="1"/>
              </a:gra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9CFB5962-8112-4E8E-BE32-2853FC7E6D09}"/>
              </a:ext>
            </a:extLst>
          </p:cNvPr>
          <p:cNvSpPr txBox="1"/>
          <p:nvPr/>
        </p:nvSpPr>
        <p:spPr>
          <a:xfrm>
            <a:off x="6480360" y="2718213"/>
            <a:ext cx="583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altLang="zh-TW" sz="6000" b="1">
                <a:gradFill>
                  <a:gsLst>
                    <a:gs pos="0">
                      <a:schemeClr val="bg1">
                        <a:alpha val="50000"/>
                      </a:schemeClr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6</a:t>
            </a:r>
            <a:endParaRPr lang="zh-TW" altLang="en-US" sz="6000" b="1">
              <a:gradFill>
                <a:gsLst>
                  <a:gs pos="0">
                    <a:schemeClr val="bg1">
                      <a:alpha val="50000"/>
                    </a:schemeClr>
                  </a:gs>
                  <a:gs pos="100000">
                    <a:srgbClr val="CC66FF"/>
                  </a:gs>
                </a:gsLst>
                <a:lin ang="5400000" scaled="1"/>
              </a:gra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3140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1D584FD-1064-45C7-A62B-82900D160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1"/>
              <a:t>支援 </a:t>
            </a:r>
            <a:r>
              <a:rPr lang="en-US" altLang="zh-TW" b="1"/>
              <a:t>PoE </a:t>
            </a:r>
            <a:r>
              <a:rPr lang="zh-TW" altLang="en-US" b="1"/>
              <a:t>供電排程管理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72863DC-AA4B-40B3-86B7-BF9DA9464A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7414"/>
            <a:ext cx="10515600" cy="4539549"/>
          </a:xfrm>
        </p:spPr>
        <p:txBody>
          <a:bodyPr/>
          <a:lstStyle/>
          <a:p>
            <a:pPr marL="0" indent="0">
              <a:lnSpc>
                <a:spcPct val="100000"/>
              </a:lnSpc>
              <a:buClr>
                <a:srgbClr val="000000"/>
              </a:buClr>
              <a:buNone/>
              <a:defRPr/>
            </a:pPr>
            <a:r>
              <a:rPr lang="zh-TW" altLang="en-US">
                <a:latin typeface="Arial"/>
                <a:ea typeface="微軟正黑體"/>
                <a:cs typeface="Arial"/>
              </a:rPr>
              <a:t>具備 </a:t>
            </a:r>
            <a:r>
              <a:rPr lang="en-US" altLang="zh-TW">
                <a:latin typeface="Arial"/>
                <a:ea typeface="微軟正黑體"/>
                <a:cs typeface="Arial"/>
              </a:rPr>
              <a:t>PoE </a:t>
            </a:r>
            <a:r>
              <a:rPr lang="zh-TW" altLang="en-US">
                <a:latin typeface="Arial"/>
                <a:ea typeface="微軟正黑體"/>
                <a:cs typeface="Arial"/>
              </a:rPr>
              <a:t>排程功能，能設定指定工作日與時段供電，達到節能又省電的效益，替您直接省下額外電力成本。</a:t>
            </a:r>
            <a:endParaRPr lang="zh-TW" altLang="en-US">
              <a:solidFill>
                <a:schemeClr val="bg1"/>
              </a:solidFill>
            </a:endParaRPr>
          </a:p>
        </p:txBody>
      </p:sp>
      <p:pic>
        <p:nvPicPr>
          <p:cNvPr id="6" name="圖片 5" descr="一張含有 螢幕擷取畫面 的圖片&#10;&#10;自動產生的描述">
            <a:extLst>
              <a:ext uri="{FF2B5EF4-FFF2-40B4-BE49-F238E27FC236}">
                <a16:creationId xmlns:a16="http://schemas.microsoft.com/office/drawing/2014/main" id="{DAD35149-5D1E-40F9-AE1D-794C639EC5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8309" y="2467349"/>
            <a:ext cx="9047803" cy="3862788"/>
          </a:xfrm>
          <a:prstGeom prst="roundRect">
            <a:avLst>
              <a:gd name="adj" fmla="val 410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95923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FAD4B95-412B-48F4-AC16-5C51AB7B9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1" y="1"/>
            <a:ext cx="12178675" cy="1286539"/>
          </a:xfrm>
        </p:spPr>
        <p:txBody>
          <a:bodyPr>
            <a:normAutofit/>
          </a:bodyPr>
          <a:lstStyle/>
          <a:p>
            <a:r>
              <a:rPr lang="zh-TW" altLang="en-US" b="1"/>
              <a:t>支援遠端登入管理介面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F37A48B-F080-44AB-AB45-972753BCB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8047"/>
            <a:ext cx="10515600" cy="4528916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zh-TW"/>
              <a:t>Guardian </a:t>
            </a:r>
            <a:r>
              <a:rPr lang="zh-TW" altLang="en-US"/>
              <a:t>支援 </a:t>
            </a:r>
            <a:r>
              <a:rPr lang="en-US" altLang="zh-TW"/>
              <a:t>PoE </a:t>
            </a:r>
            <a:r>
              <a:rPr lang="zh-TW" altLang="en-US"/>
              <a:t>遠端管理介面，不論您在何地何處，都能遠端登入管理您的 </a:t>
            </a:r>
            <a:r>
              <a:rPr lang="en-US" altLang="zh-TW"/>
              <a:t>PoE </a:t>
            </a:r>
            <a:r>
              <a:rPr lang="zh-TW" altLang="en-US"/>
              <a:t>裝置，並監控裝置電力消耗使用狀況。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6EF79164-6DD0-4182-A499-3F655CF5461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934" y="2767095"/>
            <a:ext cx="7450086" cy="3391494"/>
          </a:xfrm>
          <a:prstGeom prst="rect">
            <a:avLst/>
          </a:prstGeom>
        </p:spPr>
      </p:pic>
      <p:pic>
        <p:nvPicPr>
          <p:cNvPr id="12" name="圖片 11" descr="一張含有 監視器, 電子用品, 室內 的圖片&#10;&#10;自動產生的描述">
            <a:extLst>
              <a:ext uri="{FF2B5EF4-FFF2-40B4-BE49-F238E27FC236}">
                <a16:creationId xmlns:a16="http://schemas.microsoft.com/office/drawing/2014/main" id="{82F3783B-97D7-4542-835A-3EEF304764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4275" y="2489033"/>
            <a:ext cx="4904339" cy="393780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3" name="圖片 12" descr="一張含有 座位 的圖片&#10;&#10;自動產生的描述">
            <a:extLst>
              <a:ext uri="{FF2B5EF4-FFF2-40B4-BE49-F238E27FC236}">
                <a16:creationId xmlns:a16="http://schemas.microsoft.com/office/drawing/2014/main" id="{357C6524-4606-42F8-8270-95EA51B15FE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1816" y="4821414"/>
            <a:ext cx="1110664" cy="111066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11436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1AD5508-506F-4B1F-9BD9-D79043B95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1" y="1"/>
            <a:ext cx="12178675" cy="1285253"/>
          </a:xfrm>
        </p:spPr>
        <p:txBody>
          <a:bodyPr>
            <a:normAutofit/>
          </a:bodyPr>
          <a:lstStyle/>
          <a:p>
            <a:r>
              <a:rPr lang="zh-TW" altLang="en-US" b="1"/>
              <a:t>圖像化數據資料顯示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2374A0A-51BD-4BF7-8517-928CFD235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0149"/>
            <a:ext cx="10515600" cy="461681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zh-TW">
                <a:latin typeface="Arial"/>
                <a:ea typeface="微軟正黑體"/>
                <a:cs typeface="Arial"/>
              </a:rPr>
              <a:t>Guardian</a:t>
            </a:r>
            <a:r>
              <a:rPr lang="zh-TW" altLang="en-US">
                <a:latin typeface="Arial"/>
                <a:ea typeface="微軟正黑體"/>
                <a:cs typeface="Arial"/>
              </a:rPr>
              <a:t> 提供豐富的圖像化 </a:t>
            </a:r>
            <a:r>
              <a:rPr lang="en-US" altLang="zh-TW">
                <a:latin typeface="Arial"/>
                <a:ea typeface="微軟正黑體"/>
                <a:cs typeface="Arial"/>
              </a:rPr>
              <a:t>PoE </a:t>
            </a:r>
            <a:r>
              <a:rPr lang="zh-TW" altLang="en-US">
                <a:latin typeface="Arial"/>
                <a:ea typeface="微軟正黑體"/>
                <a:cs typeface="Arial"/>
              </a:rPr>
              <a:t>數據資訊，包含：即時的功率消耗狀態、可用瓦數資訊、各 </a:t>
            </a:r>
            <a:r>
              <a:rPr lang="en-US" altLang="zh-TW">
                <a:latin typeface="Arial"/>
                <a:ea typeface="微軟正黑體"/>
                <a:cs typeface="Arial"/>
              </a:rPr>
              <a:t>PoE </a:t>
            </a:r>
            <a:r>
              <a:rPr lang="zh-TW" altLang="en-US">
                <a:latin typeface="Arial"/>
                <a:ea typeface="微軟正黑體"/>
                <a:cs typeface="Arial"/>
              </a:rPr>
              <a:t>埠運作狀態等資訊，企業能有效掌握設備電力使用狀態。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815F7F2-F1B1-4204-8BD8-6A0FA44BCB00}"/>
              </a:ext>
            </a:extLst>
          </p:cNvPr>
          <p:cNvSpPr/>
          <p:nvPr/>
        </p:nvSpPr>
        <p:spPr>
          <a:xfrm>
            <a:off x="4010403" y="2793277"/>
            <a:ext cx="4661438" cy="515776"/>
          </a:xfrm>
          <a:prstGeom prst="rect">
            <a:avLst/>
          </a:prstGeom>
          <a:solidFill>
            <a:srgbClr val="CC66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600" b="1" i="0" u="none" strike="noStrike" kern="1200" cap="none" spc="0" normalizeH="0" baseline="0" noProof="0">
                <a:ln>
                  <a:noFill/>
                </a:ln>
                <a:uLnTx/>
                <a:uFillTx/>
                <a:latin typeface="Arial"/>
                <a:ea typeface="微軟正黑體"/>
                <a:cs typeface="Arial"/>
              </a:rPr>
              <a:t>G</a:t>
            </a:r>
            <a:r>
              <a:rPr kumimoji="0" lang="zh-TW" altLang="en-US" sz="2600" b="1" i="0" u="none" strike="noStrike" kern="1200" cap="none" spc="0" normalizeH="0" baseline="0" noProof="0">
                <a:ln>
                  <a:noFill/>
                </a:ln>
                <a:uLnTx/>
                <a:uFillTx/>
                <a:latin typeface="Arial"/>
                <a:ea typeface="微軟正黑體"/>
                <a:cs typeface="Arial"/>
              </a:rPr>
              <a:t>raphical Displ</a:t>
            </a:r>
            <a:r>
              <a:rPr lang="zh-TW" altLang="en-US" sz="2600" b="1">
                <a:latin typeface="Arial"/>
                <a:ea typeface="微軟正黑體"/>
                <a:cs typeface="Arial"/>
              </a:rPr>
              <a:t>a</a:t>
            </a:r>
            <a:r>
              <a:rPr kumimoji="0" lang="zh-TW" altLang="en-US" sz="2600" b="1" i="0" u="none" strike="noStrike" kern="1200" cap="none" spc="0" normalizeH="0" baseline="0" noProof="0">
                <a:ln>
                  <a:noFill/>
                </a:ln>
                <a:uLnTx/>
                <a:uFillTx/>
                <a:latin typeface="Arial"/>
                <a:ea typeface="微軟正黑體"/>
                <a:cs typeface="Arial"/>
              </a:rPr>
              <a:t>y</a:t>
            </a:r>
          </a:p>
        </p:txBody>
      </p: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D4A3EC23-B8F5-4F35-B7D0-AB75BCF5EFA7}"/>
              </a:ext>
            </a:extLst>
          </p:cNvPr>
          <p:cNvGrpSpPr/>
          <p:nvPr/>
        </p:nvGrpSpPr>
        <p:grpSpPr>
          <a:xfrm>
            <a:off x="572456" y="2509516"/>
            <a:ext cx="3437947" cy="1369668"/>
            <a:chOff x="6697359" y="1929115"/>
            <a:chExt cx="5908999" cy="2354127"/>
          </a:xfrm>
        </p:grpSpPr>
        <p:grpSp>
          <p:nvGrpSpPr>
            <p:cNvPr id="20" name="群組 19">
              <a:extLst>
                <a:ext uri="{FF2B5EF4-FFF2-40B4-BE49-F238E27FC236}">
                  <a16:creationId xmlns:a16="http://schemas.microsoft.com/office/drawing/2014/main" id="{2B8BA193-2BFA-4A4C-9F77-B4A600AB5B74}"/>
                </a:ext>
              </a:extLst>
            </p:cNvPr>
            <p:cNvGrpSpPr/>
            <p:nvPr/>
          </p:nvGrpSpPr>
          <p:grpSpPr>
            <a:xfrm>
              <a:off x="6697359" y="1929115"/>
              <a:ext cx="5908999" cy="2354127"/>
              <a:chOff x="834536" y="2453105"/>
              <a:chExt cx="6095653" cy="2428490"/>
            </a:xfrm>
          </p:grpSpPr>
          <p:sp>
            <p:nvSpPr>
              <p:cNvPr id="22" name="矩形: 圓角 21">
                <a:extLst>
                  <a:ext uri="{FF2B5EF4-FFF2-40B4-BE49-F238E27FC236}">
                    <a16:creationId xmlns:a16="http://schemas.microsoft.com/office/drawing/2014/main" id="{58E1B611-7BB5-4BEE-9C2C-62F660A9EDBB}"/>
                  </a:ext>
                </a:extLst>
              </p:cNvPr>
              <p:cNvSpPr/>
              <p:nvPr/>
            </p:nvSpPr>
            <p:spPr>
              <a:xfrm>
                <a:off x="834536" y="2767264"/>
                <a:ext cx="6095653" cy="2114331"/>
              </a:xfrm>
              <a:prstGeom prst="roundRect">
                <a:avLst>
                  <a:gd name="adj" fmla="val 4588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pic>
            <p:nvPicPr>
              <p:cNvPr id="23" name="圖片 22">
                <a:extLst>
                  <a:ext uri="{FF2B5EF4-FFF2-40B4-BE49-F238E27FC236}">
                    <a16:creationId xmlns:a16="http://schemas.microsoft.com/office/drawing/2014/main" id="{DE54EF74-A4A2-4297-BBA9-039C1F8C33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34536" y="2453105"/>
                <a:ext cx="6095653" cy="561125"/>
              </a:xfrm>
              <a:prstGeom prst="rect">
                <a:avLst/>
              </a:prstGeom>
            </p:spPr>
          </p:pic>
        </p:grpSp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EE568F14-AA50-48EC-A465-C668C3292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45236" y="2480033"/>
              <a:ext cx="5634792" cy="1679601"/>
            </a:xfrm>
            <a:prstGeom prst="rect">
              <a:avLst/>
            </a:prstGeom>
          </p:spPr>
        </p:pic>
      </p:grp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8D6674AB-F19A-40CE-8978-90621F39519C}"/>
              </a:ext>
            </a:extLst>
          </p:cNvPr>
          <p:cNvGrpSpPr/>
          <p:nvPr/>
        </p:nvGrpSpPr>
        <p:grpSpPr>
          <a:xfrm>
            <a:off x="8672309" y="2534619"/>
            <a:ext cx="3159372" cy="1192481"/>
            <a:chOff x="8202556" y="3561968"/>
            <a:chExt cx="3437947" cy="1297627"/>
          </a:xfrm>
        </p:grpSpPr>
        <p:grpSp>
          <p:nvGrpSpPr>
            <p:cNvPr id="32" name="群組 31">
              <a:extLst>
                <a:ext uri="{FF2B5EF4-FFF2-40B4-BE49-F238E27FC236}">
                  <a16:creationId xmlns:a16="http://schemas.microsoft.com/office/drawing/2014/main" id="{C7331546-C509-42B6-B3DF-A6C7C4B3506F}"/>
                </a:ext>
              </a:extLst>
            </p:cNvPr>
            <p:cNvGrpSpPr/>
            <p:nvPr/>
          </p:nvGrpSpPr>
          <p:grpSpPr>
            <a:xfrm>
              <a:off x="8202556" y="3561968"/>
              <a:ext cx="3437947" cy="1297627"/>
              <a:chOff x="834536" y="2453105"/>
              <a:chExt cx="6095653" cy="2300760"/>
            </a:xfrm>
          </p:grpSpPr>
          <p:sp>
            <p:nvSpPr>
              <p:cNvPr id="34" name="矩形: 圓角 33">
                <a:extLst>
                  <a:ext uri="{FF2B5EF4-FFF2-40B4-BE49-F238E27FC236}">
                    <a16:creationId xmlns:a16="http://schemas.microsoft.com/office/drawing/2014/main" id="{3A5066B4-02D3-4846-B4F0-4541301F5210}"/>
                  </a:ext>
                </a:extLst>
              </p:cNvPr>
              <p:cNvSpPr/>
              <p:nvPr/>
            </p:nvSpPr>
            <p:spPr>
              <a:xfrm>
                <a:off x="834536" y="2767267"/>
                <a:ext cx="6095653" cy="1986598"/>
              </a:xfrm>
              <a:prstGeom prst="roundRect">
                <a:avLst>
                  <a:gd name="adj" fmla="val 4588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pic>
            <p:nvPicPr>
              <p:cNvPr id="35" name="圖片 34">
                <a:extLst>
                  <a:ext uri="{FF2B5EF4-FFF2-40B4-BE49-F238E27FC236}">
                    <a16:creationId xmlns:a16="http://schemas.microsoft.com/office/drawing/2014/main" id="{F382D2D6-A0FB-4AAC-9489-BF60387B73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34536" y="2453105"/>
                <a:ext cx="6095653" cy="561125"/>
              </a:xfrm>
              <a:prstGeom prst="rect">
                <a:avLst/>
              </a:prstGeom>
            </p:spPr>
          </p:pic>
        </p:grpSp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7F572261-0A62-452F-ADBF-F2F461A24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87189" y="3878442"/>
              <a:ext cx="3268172" cy="917456"/>
            </a:xfrm>
            <a:prstGeom prst="rect">
              <a:avLst/>
            </a:prstGeom>
          </p:spPr>
        </p:pic>
      </p:grp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DE5A3964-4721-43B4-809E-AB5753AE706D}"/>
              </a:ext>
            </a:extLst>
          </p:cNvPr>
          <p:cNvGrpSpPr/>
          <p:nvPr/>
        </p:nvGrpSpPr>
        <p:grpSpPr>
          <a:xfrm>
            <a:off x="7684829" y="3231801"/>
            <a:ext cx="3437947" cy="2029343"/>
            <a:chOff x="8001890" y="3354699"/>
            <a:chExt cx="3437947" cy="2029343"/>
          </a:xfrm>
        </p:grpSpPr>
        <p:grpSp>
          <p:nvGrpSpPr>
            <p:cNvPr id="38" name="群組 37">
              <a:extLst>
                <a:ext uri="{FF2B5EF4-FFF2-40B4-BE49-F238E27FC236}">
                  <a16:creationId xmlns:a16="http://schemas.microsoft.com/office/drawing/2014/main" id="{0A52468E-D8AB-47DA-A2C5-13FBE92F2B72}"/>
                </a:ext>
              </a:extLst>
            </p:cNvPr>
            <p:cNvGrpSpPr/>
            <p:nvPr/>
          </p:nvGrpSpPr>
          <p:grpSpPr>
            <a:xfrm>
              <a:off x="8001890" y="3354699"/>
              <a:ext cx="3437947" cy="2029343"/>
              <a:chOff x="834536" y="2453105"/>
              <a:chExt cx="6095653" cy="3598131"/>
            </a:xfrm>
          </p:grpSpPr>
          <p:sp>
            <p:nvSpPr>
              <p:cNvPr id="40" name="矩形: 圓角 39">
                <a:extLst>
                  <a:ext uri="{FF2B5EF4-FFF2-40B4-BE49-F238E27FC236}">
                    <a16:creationId xmlns:a16="http://schemas.microsoft.com/office/drawing/2014/main" id="{8B268366-3B94-4802-80BC-69A114D59721}"/>
                  </a:ext>
                </a:extLst>
              </p:cNvPr>
              <p:cNvSpPr/>
              <p:nvPr/>
            </p:nvSpPr>
            <p:spPr>
              <a:xfrm>
                <a:off x="834536" y="2767267"/>
                <a:ext cx="6095653" cy="3283969"/>
              </a:xfrm>
              <a:prstGeom prst="roundRect">
                <a:avLst>
                  <a:gd name="adj" fmla="val 4588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pic>
            <p:nvPicPr>
              <p:cNvPr id="41" name="圖片 40">
                <a:extLst>
                  <a:ext uri="{FF2B5EF4-FFF2-40B4-BE49-F238E27FC236}">
                    <a16:creationId xmlns:a16="http://schemas.microsoft.com/office/drawing/2014/main" id="{674EC61F-1C3A-4DD5-9DEC-5E2A796294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34536" y="2453105"/>
                <a:ext cx="6095653" cy="561125"/>
              </a:xfrm>
              <a:prstGeom prst="rect">
                <a:avLst/>
              </a:prstGeom>
            </p:spPr>
          </p:pic>
        </p:grpSp>
        <p:pic>
          <p:nvPicPr>
            <p:cNvPr id="10" name="圖片 9" descr="一張含有 螢幕擷取畫面 的圖片&#10;&#10;自動產生的描述">
              <a:extLst>
                <a:ext uri="{FF2B5EF4-FFF2-40B4-BE49-F238E27FC236}">
                  <a16:creationId xmlns:a16="http://schemas.microsoft.com/office/drawing/2014/main" id="{528B32BB-C144-4BE1-B74A-8E7C75C7C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70362" y="3671173"/>
              <a:ext cx="3284881" cy="1630982"/>
            </a:xfrm>
            <a:prstGeom prst="rect">
              <a:avLst/>
            </a:prstGeom>
          </p:spPr>
        </p:pic>
      </p:grp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C78F83CB-3CD4-4D9F-82F1-319BE42783A8}"/>
              </a:ext>
            </a:extLst>
          </p:cNvPr>
          <p:cNvGrpSpPr/>
          <p:nvPr/>
        </p:nvGrpSpPr>
        <p:grpSpPr>
          <a:xfrm>
            <a:off x="1844136" y="3246462"/>
            <a:ext cx="2488007" cy="2593232"/>
            <a:chOff x="1509761" y="2804614"/>
            <a:chExt cx="5908999" cy="6158911"/>
          </a:xfrm>
        </p:grpSpPr>
        <p:grpSp>
          <p:nvGrpSpPr>
            <p:cNvPr id="26" name="群組 25">
              <a:extLst>
                <a:ext uri="{FF2B5EF4-FFF2-40B4-BE49-F238E27FC236}">
                  <a16:creationId xmlns:a16="http://schemas.microsoft.com/office/drawing/2014/main" id="{495BB7A3-8C5D-4072-8F9E-BBCCF5C90885}"/>
                </a:ext>
              </a:extLst>
            </p:cNvPr>
            <p:cNvGrpSpPr/>
            <p:nvPr/>
          </p:nvGrpSpPr>
          <p:grpSpPr>
            <a:xfrm>
              <a:off x="1509761" y="2804614"/>
              <a:ext cx="5908999" cy="6158911"/>
              <a:chOff x="834536" y="2453105"/>
              <a:chExt cx="6095653" cy="6353460"/>
            </a:xfrm>
          </p:grpSpPr>
          <p:sp>
            <p:nvSpPr>
              <p:cNvPr id="28" name="矩形: 圓角 27">
                <a:extLst>
                  <a:ext uri="{FF2B5EF4-FFF2-40B4-BE49-F238E27FC236}">
                    <a16:creationId xmlns:a16="http://schemas.microsoft.com/office/drawing/2014/main" id="{3E9ABD5B-393F-48D8-B7F0-466AC726BB87}"/>
                  </a:ext>
                </a:extLst>
              </p:cNvPr>
              <p:cNvSpPr/>
              <p:nvPr/>
            </p:nvSpPr>
            <p:spPr>
              <a:xfrm>
                <a:off x="834536" y="2570244"/>
                <a:ext cx="6095653" cy="6236321"/>
              </a:xfrm>
              <a:prstGeom prst="roundRect">
                <a:avLst>
                  <a:gd name="adj" fmla="val 4794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pic>
            <p:nvPicPr>
              <p:cNvPr id="29" name="圖片 28">
                <a:extLst>
                  <a:ext uri="{FF2B5EF4-FFF2-40B4-BE49-F238E27FC236}">
                    <a16:creationId xmlns:a16="http://schemas.microsoft.com/office/drawing/2014/main" id="{7E3AA388-3AE8-4061-AD8C-9E05E8B09E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34536" y="2453105"/>
                <a:ext cx="6095653" cy="561125"/>
              </a:xfrm>
              <a:prstGeom prst="rect">
                <a:avLst/>
              </a:prstGeom>
            </p:spPr>
          </p:pic>
        </p:grpSp>
        <p:pic>
          <p:nvPicPr>
            <p:cNvPr id="15" name="圖片 14" descr="一張含有 螢幕擷取畫面 的圖片&#10;&#10;自動產生的描述">
              <a:extLst>
                <a:ext uri="{FF2B5EF4-FFF2-40B4-BE49-F238E27FC236}">
                  <a16:creationId xmlns:a16="http://schemas.microsoft.com/office/drawing/2014/main" id="{C290FCDF-789E-4F5D-8994-CE6AE88BC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49906" y="3354792"/>
              <a:ext cx="5640746" cy="5451369"/>
            </a:xfrm>
            <a:prstGeom prst="rect">
              <a:avLst/>
            </a:prstGeom>
          </p:spPr>
        </p:pic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206435A2-5806-4BFA-A893-1C0105F0B8F0}"/>
              </a:ext>
            </a:extLst>
          </p:cNvPr>
          <p:cNvGrpSpPr/>
          <p:nvPr/>
        </p:nvGrpSpPr>
        <p:grpSpPr>
          <a:xfrm>
            <a:off x="3674215" y="3730054"/>
            <a:ext cx="5333814" cy="3127945"/>
            <a:chOff x="3048347" y="2948097"/>
            <a:chExt cx="5908999" cy="3465255"/>
          </a:xfrm>
        </p:grpSpPr>
        <p:grpSp>
          <p:nvGrpSpPr>
            <p:cNvPr id="13" name="群組 12">
              <a:extLst>
                <a:ext uri="{FF2B5EF4-FFF2-40B4-BE49-F238E27FC236}">
                  <a16:creationId xmlns:a16="http://schemas.microsoft.com/office/drawing/2014/main" id="{6B5F193C-A440-4FF5-B367-6395B4C4F343}"/>
                </a:ext>
              </a:extLst>
            </p:cNvPr>
            <p:cNvGrpSpPr/>
            <p:nvPr/>
          </p:nvGrpSpPr>
          <p:grpSpPr>
            <a:xfrm>
              <a:off x="3048347" y="2948097"/>
              <a:ext cx="5908999" cy="3465255"/>
              <a:chOff x="834536" y="2453105"/>
              <a:chExt cx="6095653" cy="3574716"/>
            </a:xfrm>
          </p:grpSpPr>
          <p:sp>
            <p:nvSpPr>
              <p:cNvPr id="11" name="矩形: 圓角 10">
                <a:extLst>
                  <a:ext uri="{FF2B5EF4-FFF2-40B4-BE49-F238E27FC236}">
                    <a16:creationId xmlns:a16="http://schemas.microsoft.com/office/drawing/2014/main" id="{30AF88A7-30F9-4691-9D9B-93AB6A6441F7}"/>
                  </a:ext>
                </a:extLst>
              </p:cNvPr>
              <p:cNvSpPr/>
              <p:nvPr/>
            </p:nvSpPr>
            <p:spPr>
              <a:xfrm>
                <a:off x="834536" y="2767264"/>
                <a:ext cx="6095653" cy="3260557"/>
              </a:xfrm>
              <a:prstGeom prst="roundRect">
                <a:avLst>
                  <a:gd name="adj" fmla="val 4588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pic>
            <p:nvPicPr>
              <p:cNvPr id="9" name="圖片 8">
                <a:extLst>
                  <a:ext uri="{FF2B5EF4-FFF2-40B4-BE49-F238E27FC236}">
                    <a16:creationId xmlns:a16="http://schemas.microsoft.com/office/drawing/2014/main" id="{BC7E7285-3A07-4A64-AD63-7FB06B7C85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34536" y="2453105"/>
                <a:ext cx="6095653" cy="561125"/>
              </a:xfrm>
              <a:prstGeom prst="rect">
                <a:avLst/>
              </a:prstGeom>
            </p:spPr>
          </p:pic>
        </p:grpSp>
        <p:pic>
          <p:nvPicPr>
            <p:cNvPr id="12" name="圖片 11" descr="一張含有 螢幕擷取畫面, 黑色, 天空 的圖片&#10;&#10;自動產生的描述">
              <a:extLst>
                <a:ext uri="{FF2B5EF4-FFF2-40B4-BE49-F238E27FC236}">
                  <a16:creationId xmlns:a16="http://schemas.microsoft.com/office/drawing/2014/main" id="{8883B36A-1EB4-42CD-A424-EDCE3AEFB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86710" y="3499555"/>
              <a:ext cx="5640746" cy="27782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80074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D14806CA-09B7-4077-9BDA-65C39AF683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49872" y="2871537"/>
            <a:ext cx="8492256" cy="741530"/>
          </a:xfrm>
        </p:spPr>
        <p:txBody>
          <a:bodyPr>
            <a:normAutofit/>
          </a:bodyPr>
          <a:lstStyle/>
          <a:p>
            <a:pPr lvl="1" algn="ctr" defTabSz="457200" rtl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altLang="zh-TW" sz="4400" b="1" kern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Layer 2 </a:t>
            </a:r>
            <a:r>
              <a:rPr lang="zh-TW" altLang="en-US" sz="4400" b="1" kern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網管功能</a:t>
            </a:r>
            <a:endParaRPr lang="zh-TW" altLang="zh-TW" sz="4400" b="1" kern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3962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8A62CC0-64FF-4C0B-9D37-F4AB8C8B3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1" y="1"/>
            <a:ext cx="12178675" cy="1299410"/>
          </a:xfrm>
        </p:spPr>
        <p:txBody>
          <a:bodyPr>
            <a:normAutofit/>
          </a:bodyPr>
          <a:lstStyle/>
          <a:p>
            <a:r>
              <a:rPr lang="en-US" altLang="zh-TW" b="1" err="1"/>
              <a:t>QuNetSwitch</a:t>
            </a:r>
            <a:r>
              <a:rPr lang="en-US" altLang="zh-TW" b="1"/>
              <a:t> </a:t>
            </a:r>
            <a:r>
              <a:rPr lang="zh-TW" altLang="en-US" b="1"/>
              <a:t>友善直覺的圖像化管理介面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302D3936-3891-4EAD-A0D1-E9810989769C}"/>
              </a:ext>
            </a:extLst>
          </p:cNvPr>
          <p:cNvSpPr txBox="1"/>
          <p:nvPr/>
        </p:nvSpPr>
        <p:spPr>
          <a:xfrm>
            <a:off x="838200" y="1562376"/>
            <a:ext cx="10575475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>
              <a:spcBef>
                <a:spcPts val="1000"/>
              </a:spcBef>
              <a:buClr>
                <a:srgbClr val="000000"/>
              </a:buClr>
              <a:defRPr/>
            </a:pPr>
            <a:r>
              <a:rPr lang="en-US" altLang="zh-TW" sz="20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Guardian </a:t>
            </a:r>
            <a:r>
              <a:rPr lang="zh-TW" altLang="en-US" sz="20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系列提供直覺友善的網頁管理介面，讓使用者可以輕易進行裝置資訊監控、設定配置、韌體更新、進階網管功能設定等操作。</a:t>
            </a:r>
          </a:p>
        </p:txBody>
      </p:sp>
      <p:pic>
        <p:nvPicPr>
          <p:cNvPr id="11" name="圖片 10" descr="一張含有 螢幕擷取畫面, 黑色, 天空 的圖片&#10;&#10;自動產生的描述">
            <a:extLst>
              <a:ext uri="{FF2B5EF4-FFF2-40B4-BE49-F238E27FC236}">
                <a16:creationId xmlns:a16="http://schemas.microsoft.com/office/drawing/2014/main" id="{C00ECB74-4F42-4912-8261-87BC79C9A2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6232" y="2652090"/>
            <a:ext cx="7092067" cy="3504732"/>
          </a:xfrm>
          <a:prstGeom prst="roundRect">
            <a:avLst>
              <a:gd name="adj" fmla="val 639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圖片 11" descr="一張含有 天空 的圖片&#10;&#10;自動產生的描述">
            <a:extLst>
              <a:ext uri="{FF2B5EF4-FFF2-40B4-BE49-F238E27FC236}">
                <a16:creationId xmlns:a16="http://schemas.microsoft.com/office/drawing/2014/main" id="{0C44A776-4A76-4CB7-80CA-BA83F2EF85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7426" y="4552880"/>
            <a:ext cx="1237852" cy="12378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圖片 12" descr="一張含有 螢幕擷取畫面 的圖片&#10;&#10;自動產生的描述">
            <a:extLst>
              <a:ext uri="{FF2B5EF4-FFF2-40B4-BE49-F238E27FC236}">
                <a16:creationId xmlns:a16="http://schemas.microsoft.com/office/drawing/2014/main" id="{C4FC772D-A8B1-411E-82DE-C4FDC311DA2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9880" y="4348389"/>
            <a:ext cx="3784546" cy="1894470"/>
          </a:xfrm>
          <a:prstGeom prst="roundRect">
            <a:avLst>
              <a:gd name="adj" fmla="val 639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063387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群組 153">
            <a:extLst>
              <a:ext uri="{FF2B5EF4-FFF2-40B4-BE49-F238E27FC236}">
                <a16:creationId xmlns:a16="http://schemas.microsoft.com/office/drawing/2014/main" id="{FE516060-B932-44CE-9040-9D6C3A433C6C}"/>
              </a:ext>
            </a:extLst>
          </p:cNvPr>
          <p:cNvGrpSpPr/>
          <p:nvPr/>
        </p:nvGrpSpPr>
        <p:grpSpPr>
          <a:xfrm>
            <a:off x="6241528" y="1514768"/>
            <a:ext cx="5207406" cy="4903477"/>
            <a:chOff x="466682" y="1514768"/>
            <a:chExt cx="5473516" cy="4903477"/>
          </a:xfrm>
        </p:grpSpPr>
        <p:sp>
          <p:nvSpPr>
            <p:cNvPr id="155" name="矩形: 剪去單一角落 154">
              <a:extLst>
                <a:ext uri="{FF2B5EF4-FFF2-40B4-BE49-F238E27FC236}">
                  <a16:creationId xmlns:a16="http://schemas.microsoft.com/office/drawing/2014/main" id="{3134C709-5B3F-4757-82B6-2D793D530E12}"/>
                </a:ext>
              </a:extLst>
            </p:cNvPr>
            <p:cNvSpPr/>
            <p:nvPr/>
          </p:nvSpPr>
          <p:spPr>
            <a:xfrm flipH="1">
              <a:off x="466683" y="1635401"/>
              <a:ext cx="5463242" cy="4782844"/>
            </a:xfrm>
            <a:prstGeom prst="snip1Rect">
              <a:avLst>
                <a:gd name="adj" fmla="val 0"/>
              </a:avLst>
            </a:prstGeom>
            <a:gradFill>
              <a:gsLst>
                <a:gs pos="0">
                  <a:schemeClr val="tx1"/>
                </a:gs>
                <a:gs pos="85000">
                  <a:schemeClr val="tx1">
                    <a:alpha val="0"/>
                  </a:schemeClr>
                </a:gs>
              </a:gsLst>
              <a:lin ang="5400000" scaled="1"/>
            </a:gradFill>
            <a:ln w="28575">
              <a:gradFill>
                <a:gsLst>
                  <a:gs pos="0">
                    <a:srgbClr val="CC66FF"/>
                  </a:gs>
                  <a:gs pos="100000">
                    <a:srgbClr val="CC66FF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6" name="矩形: 剪去對角角落 121">
              <a:extLst>
                <a:ext uri="{FF2B5EF4-FFF2-40B4-BE49-F238E27FC236}">
                  <a16:creationId xmlns:a16="http://schemas.microsoft.com/office/drawing/2014/main" id="{5C05433E-602C-4D1E-820B-06576F407313}"/>
                </a:ext>
              </a:extLst>
            </p:cNvPr>
            <p:cNvSpPr/>
            <p:nvPr/>
          </p:nvSpPr>
          <p:spPr>
            <a:xfrm flipH="1">
              <a:off x="466682" y="1514768"/>
              <a:ext cx="5473516" cy="120633"/>
            </a:xfrm>
            <a:custGeom>
              <a:avLst/>
              <a:gdLst>
                <a:gd name="connsiteX0" fmla="*/ 0 w 4690534"/>
                <a:gd name="connsiteY0" fmla="*/ 0 h 203200"/>
                <a:gd name="connsiteX1" fmla="*/ 4690534 w 4690534"/>
                <a:gd name="connsiteY1" fmla="*/ 0 h 203200"/>
                <a:gd name="connsiteX2" fmla="*/ 4690534 w 4690534"/>
                <a:gd name="connsiteY2" fmla="*/ 0 h 203200"/>
                <a:gd name="connsiteX3" fmla="*/ 4690534 w 4690534"/>
                <a:gd name="connsiteY3" fmla="*/ 203200 h 203200"/>
                <a:gd name="connsiteX4" fmla="*/ 4690534 w 4690534"/>
                <a:gd name="connsiteY4" fmla="*/ 203200 h 203200"/>
                <a:gd name="connsiteX5" fmla="*/ 0 w 4690534"/>
                <a:gd name="connsiteY5" fmla="*/ 203200 h 203200"/>
                <a:gd name="connsiteX6" fmla="*/ 0 w 4690534"/>
                <a:gd name="connsiteY6" fmla="*/ 203200 h 203200"/>
                <a:gd name="connsiteX7" fmla="*/ 0 w 4690534"/>
                <a:gd name="connsiteY7" fmla="*/ 0 h 203200"/>
                <a:gd name="connsiteX0" fmla="*/ 249766 w 4940300"/>
                <a:gd name="connsiteY0" fmla="*/ 0 h 224367"/>
                <a:gd name="connsiteX1" fmla="*/ 4940300 w 4940300"/>
                <a:gd name="connsiteY1" fmla="*/ 0 h 224367"/>
                <a:gd name="connsiteX2" fmla="*/ 4940300 w 4940300"/>
                <a:gd name="connsiteY2" fmla="*/ 0 h 224367"/>
                <a:gd name="connsiteX3" fmla="*/ 4940300 w 4940300"/>
                <a:gd name="connsiteY3" fmla="*/ 203200 h 224367"/>
                <a:gd name="connsiteX4" fmla="*/ 4940300 w 4940300"/>
                <a:gd name="connsiteY4" fmla="*/ 203200 h 224367"/>
                <a:gd name="connsiteX5" fmla="*/ 249766 w 4940300"/>
                <a:gd name="connsiteY5" fmla="*/ 203200 h 224367"/>
                <a:gd name="connsiteX6" fmla="*/ 0 w 4940300"/>
                <a:gd name="connsiteY6" fmla="*/ 224367 h 224367"/>
                <a:gd name="connsiteX7" fmla="*/ 249766 w 4940300"/>
                <a:gd name="connsiteY7" fmla="*/ 0 h 224367"/>
                <a:gd name="connsiteX0" fmla="*/ 249766 w 4940300"/>
                <a:gd name="connsiteY0" fmla="*/ 0 h 203200"/>
                <a:gd name="connsiteX1" fmla="*/ 4940300 w 4940300"/>
                <a:gd name="connsiteY1" fmla="*/ 0 h 203200"/>
                <a:gd name="connsiteX2" fmla="*/ 4940300 w 4940300"/>
                <a:gd name="connsiteY2" fmla="*/ 0 h 203200"/>
                <a:gd name="connsiteX3" fmla="*/ 4940300 w 4940300"/>
                <a:gd name="connsiteY3" fmla="*/ 203200 h 203200"/>
                <a:gd name="connsiteX4" fmla="*/ 4940300 w 4940300"/>
                <a:gd name="connsiteY4" fmla="*/ 203200 h 203200"/>
                <a:gd name="connsiteX5" fmla="*/ 249766 w 4940300"/>
                <a:gd name="connsiteY5" fmla="*/ 203200 h 203200"/>
                <a:gd name="connsiteX6" fmla="*/ 0 w 4940300"/>
                <a:gd name="connsiteY6" fmla="*/ 190501 h 203200"/>
                <a:gd name="connsiteX7" fmla="*/ 249766 w 4940300"/>
                <a:gd name="connsiteY7" fmla="*/ 0 h 203200"/>
                <a:gd name="connsiteX0" fmla="*/ 249766 w 4940300"/>
                <a:gd name="connsiteY0" fmla="*/ 0 h 207434"/>
                <a:gd name="connsiteX1" fmla="*/ 4940300 w 4940300"/>
                <a:gd name="connsiteY1" fmla="*/ 0 h 207434"/>
                <a:gd name="connsiteX2" fmla="*/ 4940300 w 4940300"/>
                <a:gd name="connsiteY2" fmla="*/ 0 h 207434"/>
                <a:gd name="connsiteX3" fmla="*/ 4940300 w 4940300"/>
                <a:gd name="connsiteY3" fmla="*/ 203200 h 207434"/>
                <a:gd name="connsiteX4" fmla="*/ 4940300 w 4940300"/>
                <a:gd name="connsiteY4" fmla="*/ 203200 h 207434"/>
                <a:gd name="connsiteX5" fmla="*/ 249766 w 4940300"/>
                <a:gd name="connsiteY5" fmla="*/ 203200 h 207434"/>
                <a:gd name="connsiteX6" fmla="*/ 0 w 4940300"/>
                <a:gd name="connsiteY6" fmla="*/ 207434 h 207434"/>
                <a:gd name="connsiteX7" fmla="*/ 249766 w 4940300"/>
                <a:gd name="connsiteY7" fmla="*/ 0 h 207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40300" h="207434">
                  <a:moveTo>
                    <a:pt x="249766" y="0"/>
                  </a:moveTo>
                  <a:lnTo>
                    <a:pt x="4940300" y="0"/>
                  </a:lnTo>
                  <a:lnTo>
                    <a:pt x="4940300" y="0"/>
                  </a:lnTo>
                  <a:lnTo>
                    <a:pt x="4940300" y="203200"/>
                  </a:lnTo>
                  <a:lnTo>
                    <a:pt x="4940300" y="203200"/>
                  </a:lnTo>
                  <a:lnTo>
                    <a:pt x="249766" y="203200"/>
                  </a:lnTo>
                  <a:lnTo>
                    <a:pt x="0" y="207434"/>
                  </a:lnTo>
                  <a:lnTo>
                    <a:pt x="249766" y="0"/>
                  </a:lnTo>
                  <a:close/>
                </a:path>
              </a:pathLst>
            </a:custGeom>
            <a:solidFill>
              <a:srgbClr val="CC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60" name="群組 159">
            <a:extLst>
              <a:ext uri="{FF2B5EF4-FFF2-40B4-BE49-F238E27FC236}">
                <a16:creationId xmlns:a16="http://schemas.microsoft.com/office/drawing/2014/main" id="{D14431AF-E2E0-4314-9D99-904CAF3AAF50}"/>
              </a:ext>
            </a:extLst>
          </p:cNvPr>
          <p:cNvGrpSpPr/>
          <p:nvPr/>
        </p:nvGrpSpPr>
        <p:grpSpPr>
          <a:xfrm>
            <a:off x="6241528" y="3945063"/>
            <a:ext cx="5473516" cy="2912937"/>
            <a:chOff x="466683" y="1522252"/>
            <a:chExt cx="5473516" cy="4895993"/>
          </a:xfrm>
        </p:grpSpPr>
        <p:sp>
          <p:nvSpPr>
            <p:cNvPr id="161" name="矩形: 剪去單一角落 160">
              <a:extLst>
                <a:ext uri="{FF2B5EF4-FFF2-40B4-BE49-F238E27FC236}">
                  <a16:creationId xmlns:a16="http://schemas.microsoft.com/office/drawing/2014/main" id="{1D52C47D-0C7A-4624-93C0-A2797A1E94EB}"/>
                </a:ext>
              </a:extLst>
            </p:cNvPr>
            <p:cNvSpPr/>
            <p:nvPr/>
          </p:nvSpPr>
          <p:spPr>
            <a:xfrm flipH="1">
              <a:off x="466683" y="1635401"/>
              <a:ext cx="5463242" cy="4782844"/>
            </a:xfrm>
            <a:prstGeom prst="snip1Rect">
              <a:avLst>
                <a:gd name="adj" fmla="val 0"/>
              </a:avLst>
            </a:prstGeom>
            <a:gradFill>
              <a:gsLst>
                <a:gs pos="30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1"/>
            </a:gradFill>
            <a:ln w="28575">
              <a:gradFill>
                <a:gsLst>
                  <a:gs pos="0">
                    <a:srgbClr val="CC66FF"/>
                  </a:gs>
                  <a:gs pos="100000">
                    <a:srgbClr val="CC66FF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2" name="矩形: 剪去對角角落 121">
              <a:extLst>
                <a:ext uri="{FF2B5EF4-FFF2-40B4-BE49-F238E27FC236}">
                  <a16:creationId xmlns:a16="http://schemas.microsoft.com/office/drawing/2014/main" id="{EB9A01D9-D699-4DE1-83DA-E5F9596673C1}"/>
                </a:ext>
              </a:extLst>
            </p:cNvPr>
            <p:cNvSpPr/>
            <p:nvPr/>
          </p:nvSpPr>
          <p:spPr>
            <a:xfrm flipH="1">
              <a:off x="466683" y="1522252"/>
              <a:ext cx="5473516" cy="113149"/>
            </a:xfrm>
            <a:custGeom>
              <a:avLst/>
              <a:gdLst>
                <a:gd name="connsiteX0" fmla="*/ 0 w 4690534"/>
                <a:gd name="connsiteY0" fmla="*/ 0 h 203200"/>
                <a:gd name="connsiteX1" fmla="*/ 4690534 w 4690534"/>
                <a:gd name="connsiteY1" fmla="*/ 0 h 203200"/>
                <a:gd name="connsiteX2" fmla="*/ 4690534 w 4690534"/>
                <a:gd name="connsiteY2" fmla="*/ 0 h 203200"/>
                <a:gd name="connsiteX3" fmla="*/ 4690534 w 4690534"/>
                <a:gd name="connsiteY3" fmla="*/ 203200 h 203200"/>
                <a:gd name="connsiteX4" fmla="*/ 4690534 w 4690534"/>
                <a:gd name="connsiteY4" fmla="*/ 203200 h 203200"/>
                <a:gd name="connsiteX5" fmla="*/ 0 w 4690534"/>
                <a:gd name="connsiteY5" fmla="*/ 203200 h 203200"/>
                <a:gd name="connsiteX6" fmla="*/ 0 w 4690534"/>
                <a:gd name="connsiteY6" fmla="*/ 203200 h 203200"/>
                <a:gd name="connsiteX7" fmla="*/ 0 w 4690534"/>
                <a:gd name="connsiteY7" fmla="*/ 0 h 203200"/>
                <a:gd name="connsiteX0" fmla="*/ 249766 w 4940300"/>
                <a:gd name="connsiteY0" fmla="*/ 0 h 224367"/>
                <a:gd name="connsiteX1" fmla="*/ 4940300 w 4940300"/>
                <a:gd name="connsiteY1" fmla="*/ 0 h 224367"/>
                <a:gd name="connsiteX2" fmla="*/ 4940300 w 4940300"/>
                <a:gd name="connsiteY2" fmla="*/ 0 h 224367"/>
                <a:gd name="connsiteX3" fmla="*/ 4940300 w 4940300"/>
                <a:gd name="connsiteY3" fmla="*/ 203200 h 224367"/>
                <a:gd name="connsiteX4" fmla="*/ 4940300 w 4940300"/>
                <a:gd name="connsiteY4" fmla="*/ 203200 h 224367"/>
                <a:gd name="connsiteX5" fmla="*/ 249766 w 4940300"/>
                <a:gd name="connsiteY5" fmla="*/ 203200 h 224367"/>
                <a:gd name="connsiteX6" fmla="*/ 0 w 4940300"/>
                <a:gd name="connsiteY6" fmla="*/ 224367 h 224367"/>
                <a:gd name="connsiteX7" fmla="*/ 249766 w 4940300"/>
                <a:gd name="connsiteY7" fmla="*/ 0 h 224367"/>
                <a:gd name="connsiteX0" fmla="*/ 249766 w 4940300"/>
                <a:gd name="connsiteY0" fmla="*/ 0 h 203200"/>
                <a:gd name="connsiteX1" fmla="*/ 4940300 w 4940300"/>
                <a:gd name="connsiteY1" fmla="*/ 0 h 203200"/>
                <a:gd name="connsiteX2" fmla="*/ 4940300 w 4940300"/>
                <a:gd name="connsiteY2" fmla="*/ 0 h 203200"/>
                <a:gd name="connsiteX3" fmla="*/ 4940300 w 4940300"/>
                <a:gd name="connsiteY3" fmla="*/ 203200 h 203200"/>
                <a:gd name="connsiteX4" fmla="*/ 4940300 w 4940300"/>
                <a:gd name="connsiteY4" fmla="*/ 203200 h 203200"/>
                <a:gd name="connsiteX5" fmla="*/ 249766 w 4940300"/>
                <a:gd name="connsiteY5" fmla="*/ 203200 h 203200"/>
                <a:gd name="connsiteX6" fmla="*/ 0 w 4940300"/>
                <a:gd name="connsiteY6" fmla="*/ 190501 h 203200"/>
                <a:gd name="connsiteX7" fmla="*/ 249766 w 4940300"/>
                <a:gd name="connsiteY7" fmla="*/ 0 h 203200"/>
                <a:gd name="connsiteX0" fmla="*/ 249766 w 4940300"/>
                <a:gd name="connsiteY0" fmla="*/ 0 h 207434"/>
                <a:gd name="connsiteX1" fmla="*/ 4940300 w 4940300"/>
                <a:gd name="connsiteY1" fmla="*/ 0 h 207434"/>
                <a:gd name="connsiteX2" fmla="*/ 4940300 w 4940300"/>
                <a:gd name="connsiteY2" fmla="*/ 0 h 207434"/>
                <a:gd name="connsiteX3" fmla="*/ 4940300 w 4940300"/>
                <a:gd name="connsiteY3" fmla="*/ 203200 h 207434"/>
                <a:gd name="connsiteX4" fmla="*/ 4940300 w 4940300"/>
                <a:gd name="connsiteY4" fmla="*/ 203200 h 207434"/>
                <a:gd name="connsiteX5" fmla="*/ 249766 w 4940300"/>
                <a:gd name="connsiteY5" fmla="*/ 203200 h 207434"/>
                <a:gd name="connsiteX6" fmla="*/ 0 w 4940300"/>
                <a:gd name="connsiteY6" fmla="*/ 207434 h 207434"/>
                <a:gd name="connsiteX7" fmla="*/ 249766 w 4940300"/>
                <a:gd name="connsiteY7" fmla="*/ 0 h 207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40300" h="207434">
                  <a:moveTo>
                    <a:pt x="249766" y="0"/>
                  </a:moveTo>
                  <a:lnTo>
                    <a:pt x="4940300" y="0"/>
                  </a:lnTo>
                  <a:lnTo>
                    <a:pt x="4940300" y="0"/>
                  </a:lnTo>
                  <a:lnTo>
                    <a:pt x="4940300" y="203200"/>
                  </a:lnTo>
                  <a:lnTo>
                    <a:pt x="4940300" y="203200"/>
                  </a:lnTo>
                  <a:lnTo>
                    <a:pt x="249766" y="203200"/>
                  </a:lnTo>
                  <a:lnTo>
                    <a:pt x="0" y="207434"/>
                  </a:lnTo>
                  <a:lnTo>
                    <a:pt x="249766" y="0"/>
                  </a:lnTo>
                  <a:close/>
                </a:path>
              </a:pathLst>
            </a:custGeom>
            <a:solidFill>
              <a:srgbClr val="CC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ECE3564D-6CC6-4FD0-9407-2E6528665821}"/>
              </a:ext>
            </a:extLst>
          </p:cNvPr>
          <p:cNvGrpSpPr/>
          <p:nvPr/>
        </p:nvGrpSpPr>
        <p:grpSpPr>
          <a:xfrm>
            <a:off x="752840" y="1522252"/>
            <a:ext cx="5187358" cy="4895993"/>
            <a:chOff x="466683" y="1522252"/>
            <a:chExt cx="5473516" cy="4895993"/>
          </a:xfrm>
        </p:grpSpPr>
        <p:sp>
          <p:nvSpPr>
            <p:cNvPr id="94" name="矩形: 剪去單一角落 93">
              <a:extLst>
                <a:ext uri="{FF2B5EF4-FFF2-40B4-BE49-F238E27FC236}">
                  <a16:creationId xmlns:a16="http://schemas.microsoft.com/office/drawing/2014/main" id="{126565EB-750B-4D4A-841D-977157EF8B22}"/>
                </a:ext>
              </a:extLst>
            </p:cNvPr>
            <p:cNvSpPr/>
            <p:nvPr/>
          </p:nvSpPr>
          <p:spPr>
            <a:xfrm flipH="1">
              <a:off x="466683" y="1635401"/>
              <a:ext cx="5463242" cy="4782844"/>
            </a:xfrm>
            <a:prstGeom prst="snip1Rect">
              <a:avLst>
                <a:gd name="adj" fmla="val 0"/>
              </a:avLst>
            </a:prstGeom>
            <a:gradFill>
              <a:gsLst>
                <a:gs pos="0">
                  <a:schemeClr val="tx1"/>
                </a:gs>
                <a:gs pos="85000">
                  <a:schemeClr val="tx1">
                    <a:alpha val="0"/>
                  </a:schemeClr>
                </a:gs>
              </a:gsLst>
              <a:lin ang="5400000" scaled="1"/>
            </a:gradFill>
            <a:ln w="28575">
              <a:gradFill>
                <a:gsLst>
                  <a:gs pos="0">
                    <a:srgbClr val="CC66FF"/>
                  </a:gs>
                  <a:gs pos="100000">
                    <a:srgbClr val="CC66FF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3" name="矩形: 剪去對角角落 121">
              <a:extLst>
                <a:ext uri="{FF2B5EF4-FFF2-40B4-BE49-F238E27FC236}">
                  <a16:creationId xmlns:a16="http://schemas.microsoft.com/office/drawing/2014/main" id="{0E5CEF4A-4874-4AB7-AE12-C3B1AF940097}"/>
                </a:ext>
              </a:extLst>
            </p:cNvPr>
            <p:cNvSpPr/>
            <p:nvPr/>
          </p:nvSpPr>
          <p:spPr>
            <a:xfrm>
              <a:off x="466683" y="1522252"/>
              <a:ext cx="5473516" cy="113149"/>
            </a:xfrm>
            <a:custGeom>
              <a:avLst/>
              <a:gdLst>
                <a:gd name="connsiteX0" fmla="*/ 0 w 4690534"/>
                <a:gd name="connsiteY0" fmla="*/ 0 h 203200"/>
                <a:gd name="connsiteX1" fmla="*/ 4690534 w 4690534"/>
                <a:gd name="connsiteY1" fmla="*/ 0 h 203200"/>
                <a:gd name="connsiteX2" fmla="*/ 4690534 w 4690534"/>
                <a:gd name="connsiteY2" fmla="*/ 0 h 203200"/>
                <a:gd name="connsiteX3" fmla="*/ 4690534 w 4690534"/>
                <a:gd name="connsiteY3" fmla="*/ 203200 h 203200"/>
                <a:gd name="connsiteX4" fmla="*/ 4690534 w 4690534"/>
                <a:gd name="connsiteY4" fmla="*/ 203200 h 203200"/>
                <a:gd name="connsiteX5" fmla="*/ 0 w 4690534"/>
                <a:gd name="connsiteY5" fmla="*/ 203200 h 203200"/>
                <a:gd name="connsiteX6" fmla="*/ 0 w 4690534"/>
                <a:gd name="connsiteY6" fmla="*/ 203200 h 203200"/>
                <a:gd name="connsiteX7" fmla="*/ 0 w 4690534"/>
                <a:gd name="connsiteY7" fmla="*/ 0 h 203200"/>
                <a:gd name="connsiteX0" fmla="*/ 249766 w 4940300"/>
                <a:gd name="connsiteY0" fmla="*/ 0 h 224367"/>
                <a:gd name="connsiteX1" fmla="*/ 4940300 w 4940300"/>
                <a:gd name="connsiteY1" fmla="*/ 0 h 224367"/>
                <a:gd name="connsiteX2" fmla="*/ 4940300 w 4940300"/>
                <a:gd name="connsiteY2" fmla="*/ 0 h 224367"/>
                <a:gd name="connsiteX3" fmla="*/ 4940300 w 4940300"/>
                <a:gd name="connsiteY3" fmla="*/ 203200 h 224367"/>
                <a:gd name="connsiteX4" fmla="*/ 4940300 w 4940300"/>
                <a:gd name="connsiteY4" fmla="*/ 203200 h 224367"/>
                <a:gd name="connsiteX5" fmla="*/ 249766 w 4940300"/>
                <a:gd name="connsiteY5" fmla="*/ 203200 h 224367"/>
                <a:gd name="connsiteX6" fmla="*/ 0 w 4940300"/>
                <a:gd name="connsiteY6" fmla="*/ 224367 h 224367"/>
                <a:gd name="connsiteX7" fmla="*/ 249766 w 4940300"/>
                <a:gd name="connsiteY7" fmla="*/ 0 h 224367"/>
                <a:gd name="connsiteX0" fmla="*/ 249766 w 4940300"/>
                <a:gd name="connsiteY0" fmla="*/ 0 h 203200"/>
                <a:gd name="connsiteX1" fmla="*/ 4940300 w 4940300"/>
                <a:gd name="connsiteY1" fmla="*/ 0 h 203200"/>
                <a:gd name="connsiteX2" fmla="*/ 4940300 w 4940300"/>
                <a:gd name="connsiteY2" fmla="*/ 0 h 203200"/>
                <a:gd name="connsiteX3" fmla="*/ 4940300 w 4940300"/>
                <a:gd name="connsiteY3" fmla="*/ 203200 h 203200"/>
                <a:gd name="connsiteX4" fmla="*/ 4940300 w 4940300"/>
                <a:gd name="connsiteY4" fmla="*/ 203200 h 203200"/>
                <a:gd name="connsiteX5" fmla="*/ 249766 w 4940300"/>
                <a:gd name="connsiteY5" fmla="*/ 203200 h 203200"/>
                <a:gd name="connsiteX6" fmla="*/ 0 w 4940300"/>
                <a:gd name="connsiteY6" fmla="*/ 190501 h 203200"/>
                <a:gd name="connsiteX7" fmla="*/ 249766 w 4940300"/>
                <a:gd name="connsiteY7" fmla="*/ 0 h 203200"/>
                <a:gd name="connsiteX0" fmla="*/ 249766 w 4940300"/>
                <a:gd name="connsiteY0" fmla="*/ 0 h 207434"/>
                <a:gd name="connsiteX1" fmla="*/ 4940300 w 4940300"/>
                <a:gd name="connsiteY1" fmla="*/ 0 h 207434"/>
                <a:gd name="connsiteX2" fmla="*/ 4940300 w 4940300"/>
                <a:gd name="connsiteY2" fmla="*/ 0 h 207434"/>
                <a:gd name="connsiteX3" fmla="*/ 4940300 w 4940300"/>
                <a:gd name="connsiteY3" fmla="*/ 203200 h 207434"/>
                <a:gd name="connsiteX4" fmla="*/ 4940300 w 4940300"/>
                <a:gd name="connsiteY4" fmla="*/ 203200 h 207434"/>
                <a:gd name="connsiteX5" fmla="*/ 249766 w 4940300"/>
                <a:gd name="connsiteY5" fmla="*/ 203200 h 207434"/>
                <a:gd name="connsiteX6" fmla="*/ 0 w 4940300"/>
                <a:gd name="connsiteY6" fmla="*/ 207434 h 207434"/>
                <a:gd name="connsiteX7" fmla="*/ 249766 w 4940300"/>
                <a:gd name="connsiteY7" fmla="*/ 0 h 207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40300" h="207434">
                  <a:moveTo>
                    <a:pt x="249766" y="0"/>
                  </a:moveTo>
                  <a:lnTo>
                    <a:pt x="4940300" y="0"/>
                  </a:lnTo>
                  <a:lnTo>
                    <a:pt x="4940300" y="0"/>
                  </a:lnTo>
                  <a:lnTo>
                    <a:pt x="4940300" y="203200"/>
                  </a:lnTo>
                  <a:lnTo>
                    <a:pt x="4940300" y="203200"/>
                  </a:lnTo>
                  <a:lnTo>
                    <a:pt x="249766" y="203200"/>
                  </a:lnTo>
                  <a:lnTo>
                    <a:pt x="0" y="207434"/>
                  </a:lnTo>
                  <a:lnTo>
                    <a:pt x="249766" y="0"/>
                  </a:lnTo>
                  <a:close/>
                </a:path>
              </a:pathLst>
            </a:custGeom>
            <a:solidFill>
              <a:srgbClr val="CC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57" name="群組 156">
            <a:extLst>
              <a:ext uri="{FF2B5EF4-FFF2-40B4-BE49-F238E27FC236}">
                <a16:creationId xmlns:a16="http://schemas.microsoft.com/office/drawing/2014/main" id="{E5C440DC-BBB7-459B-AF8F-BB6B4C65852B}"/>
              </a:ext>
            </a:extLst>
          </p:cNvPr>
          <p:cNvGrpSpPr/>
          <p:nvPr/>
        </p:nvGrpSpPr>
        <p:grpSpPr>
          <a:xfrm>
            <a:off x="466683" y="3945063"/>
            <a:ext cx="5473516" cy="2958766"/>
            <a:chOff x="466683" y="1522252"/>
            <a:chExt cx="5473516" cy="2958766"/>
          </a:xfrm>
        </p:grpSpPr>
        <p:sp>
          <p:nvSpPr>
            <p:cNvPr id="158" name="矩形: 剪去單一角落 157">
              <a:extLst>
                <a:ext uri="{FF2B5EF4-FFF2-40B4-BE49-F238E27FC236}">
                  <a16:creationId xmlns:a16="http://schemas.microsoft.com/office/drawing/2014/main" id="{E1688115-5FD1-41B4-8C66-5D3C5D5C9353}"/>
                </a:ext>
              </a:extLst>
            </p:cNvPr>
            <p:cNvSpPr/>
            <p:nvPr/>
          </p:nvSpPr>
          <p:spPr>
            <a:xfrm flipH="1">
              <a:off x="466683" y="1635401"/>
              <a:ext cx="5463242" cy="2845617"/>
            </a:xfrm>
            <a:prstGeom prst="snip1Rect">
              <a:avLst>
                <a:gd name="adj" fmla="val 0"/>
              </a:avLst>
            </a:prstGeom>
            <a:gradFill>
              <a:gsLst>
                <a:gs pos="30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1"/>
            </a:gradFill>
            <a:ln w="28575">
              <a:gradFill>
                <a:gsLst>
                  <a:gs pos="0">
                    <a:srgbClr val="CC66FF"/>
                  </a:gs>
                  <a:gs pos="100000">
                    <a:srgbClr val="CC66FF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9" name="矩形: 剪去對角角落 121">
              <a:extLst>
                <a:ext uri="{FF2B5EF4-FFF2-40B4-BE49-F238E27FC236}">
                  <a16:creationId xmlns:a16="http://schemas.microsoft.com/office/drawing/2014/main" id="{A494AF59-507C-4C27-BBA4-5F24D9FFE628}"/>
                </a:ext>
              </a:extLst>
            </p:cNvPr>
            <p:cNvSpPr/>
            <p:nvPr/>
          </p:nvSpPr>
          <p:spPr>
            <a:xfrm>
              <a:off x="466683" y="1522252"/>
              <a:ext cx="5473516" cy="113149"/>
            </a:xfrm>
            <a:custGeom>
              <a:avLst/>
              <a:gdLst>
                <a:gd name="connsiteX0" fmla="*/ 0 w 4690534"/>
                <a:gd name="connsiteY0" fmla="*/ 0 h 203200"/>
                <a:gd name="connsiteX1" fmla="*/ 4690534 w 4690534"/>
                <a:gd name="connsiteY1" fmla="*/ 0 h 203200"/>
                <a:gd name="connsiteX2" fmla="*/ 4690534 w 4690534"/>
                <a:gd name="connsiteY2" fmla="*/ 0 h 203200"/>
                <a:gd name="connsiteX3" fmla="*/ 4690534 w 4690534"/>
                <a:gd name="connsiteY3" fmla="*/ 203200 h 203200"/>
                <a:gd name="connsiteX4" fmla="*/ 4690534 w 4690534"/>
                <a:gd name="connsiteY4" fmla="*/ 203200 h 203200"/>
                <a:gd name="connsiteX5" fmla="*/ 0 w 4690534"/>
                <a:gd name="connsiteY5" fmla="*/ 203200 h 203200"/>
                <a:gd name="connsiteX6" fmla="*/ 0 w 4690534"/>
                <a:gd name="connsiteY6" fmla="*/ 203200 h 203200"/>
                <a:gd name="connsiteX7" fmla="*/ 0 w 4690534"/>
                <a:gd name="connsiteY7" fmla="*/ 0 h 203200"/>
                <a:gd name="connsiteX0" fmla="*/ 249766 w 4940300"/>
                <a:gd name="connsiteY0" fmla="*/ 0 h 224367"/>
                <a:gd name="connsiteX1" fmla="*/ 4940300 w 4940300"/>
                <a:gd name="connsiteY1" fmla="*/ 0 h 224367"/>
                <a:gd name="connsiteX2" fmla="*/ 4940300 w 4940300"/>
                <a:gd name="connsiteY2" fmla="*/ 0 h 224367"/>
                <a:gd name="connsiteX3" fmla="*/ 4940300 w 4940300"/>
                <a:gd name="connsiteY3" fmla="*/ 203200 h 224367"/>
                <a:gd name="connsiteX4" fmla="*/ 4940300 w 4940300"/>
                <a:gd name="connsiteY4" fmla="*/ 203200 h 224367"/>
                <a:gd name="connsiteX5" fmla="*/ 249766 w 4940300"/>
                <a:gd name="connsiteY5" fmla="*/ 203200 h 224367"/>
                <a:gd name="connsiteX6" fmla="*/ 0 w 4940300"/>
                <a:gd name="connsiteY6" fmla="*/ 224367 h 224367"/>
                <a:gd name="connsiteX7" fmla="*/ 249766 w 4940300"/>
                <a:gd name="connsiteY7" fmla="*/ 0 h 224367"/>
                <a:gd name="connsiteX0" fmla="*/ 249766 w 4940300"/>
                <a:gd name="connsiteY0" fmla="*/ 0 h 203200"/>
                <a:gd name="connsiteX1" fmla="*/ 4940300 w 4940300"/>
                <a:gd name="connsiteY1" fmla="*/ 0 h 203200"/>
                <a:gd name="connsiteX2" fmla="*/ 4940300 w 4940300"/>
                <a:gd name="connsiteY2" fmla="*/ 0 h 203200"/>
                <a:gd name="connsiteX3" fmla="*/ 4940300 w 4940300"/>
                <a:gd name="connsiteY3" fmla="*/ 203200 h 203200"/>
                <a:gd name="connsiteX4" fmla="*/ 4940300 w 4940300"/>
                <a:gd name="connsiteY4" fmla="*/ 203200 h 203200"/>
                <a:gd name="connsiteX5" fmla="*/ 249766 w 4940300"/>
                <a:gd name="connsiteY5" fmla="*/ 203200 h 203200"/>
                <a:gd name="connsiteX6" fmla="*/ 0 w 4940300"/>
                <a:gd name="connsiteY6" fmla="*/ 190501 h 203200"/>
                <a:gd name="connsiteX7" fmla="*/ 249766 w 4940300"/>
                <a:gd name="connsiteY7" fmla="*/ 0 h 203200"/>
                <a:gd name="connsiteX0" fmla="*/ 249766 w 4940300"/>
                <a:gd name="connsiteY0" fmla="*/ 0 h 207434"/>
                <a:gd name="connsiteX1" fmla="*/ 4940300 w 4940300"/>
                <a:gd name="connsiteY1" fmla="*/ 0 h 207434"/>
                <a:gd name="connsiteX2" fmla="*/ 4940300 w 4940300"/>
                <a:gd name="connsiteY2" fmla="*/ 0 h 207434"/>
                <a:gd name="connsiteX3" fmla="*/ 4940300 w 4940300"/>
                <a:gd name="connsiteY3" fmla="*/ 203200 h 207434"/>
                <a:gd name="connsiteX4" fmla="*/ 4940300 w 4940300"/>
                <a:gd name="connsiteY4" fmla="*/ 203200 h 207434"/>
                <a:gd name="connsiteX5" fmla="*/ 249766 w 4940300"/>
                <a:gd name="connsiteY5" fmla="*/ 203200 h 207434"/>
                <a:gd name="connsiteX6" fmla="*/ 0 w 4940300"/>
                <a:gd name="connsiteY6" fmla="*/ 207434 h 207434"/>
                <a:gd name="connsiteX7" fmla="*/ 249766 w 4940300"/>
                <a:gd name="connsiteY7" fmla="*/ 0 h 207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40300" h="207434">
                  <a:moveTo>
                    <a:pt x="249766" y="0"/>
                  </a:moveTo>
                  <a:lnTo>
                    <a:pt x="4940300" y="0"/>
                  </a:lnTo>
                  <a:lnTo>
                    <a:pt x="4940300" y="0"/>
                  </a:lnTo>
                  <a:lnTo>
                    <a:pt x="4940300" y="203200"/>
                  </a:lnTo>
                  <a:lnTo>
                    <a:pt x="4940300" y="203200"/>
                  </a:lnTo>
                  <a:lnTo>
                    <a:pt x="249766" y="203200"/>
                  </a:lnTo>
                  <a:lnTo>
                    <a:pt x="0" y="207434"/>
                  </a:lnTo>
                  <a:lnTo>
                    <a:pt x="249766" y="0"/>
                  </a:lnTo>
                  <a:close/>
                </a:path>
              </a:pathLst>
            </a:custGeom>
            <a:solidFill>
              <a:srgbClr val="CC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6B142B6F-74E3-46E6-B85A-793388082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b="1" err="1"/>
              <a:t>QuNetSwitch</a:t>
            </a:r>
            <a:r>
              <a:rPr lang="en-US" altLang="zh-TW" b="1"/>
              <a:t> Layer 2 </a:t>
            </a:r>
            <a:r>
              <a:rPr lang="zh-TW" altLang="en-US" b="1"/>
              <a:t>網管功能，一應俱全</a:t>
            </a:r>
          </a:p>
        </p:txBody>
      </p:sp>
      <p:sp>
        <p:nvSpPr>
          <p:cNvPr id="96" name="矩形 95">
            <a:extLst>
              <a:ext uri="{FF2B5EF4-FFF2-40B4-BE49-F238E27FC236}">
                <a16:creationId xmlns:a16="http://schemas.microsoft.com/office/drawing/2014/main" id="{16919926-A218-48FA-81DE-1EDD554544B7}"/>
              </a:ext>
            </a:extLst>
          </p:cNvPr>
          <p:cNvSpPr/>
          <p:nvPr/>
        </p:nvSpPr>
        <p:spPr>
          <a:xfrm>
            <a:off x="742567" y="1965612"/>
            <a:ext cx="51873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zh-TW" altLang="en-US" sz="2400">
                <a:solidFill>
                  <a:srgbClr val="CC66FF"/>
                </a:solidFill>
                <a:latin typeface="Arial"/>
                <a:ea typeface="微軟正黑體"/>
                <a:cs typeface="Arial"/>
                <a:sym typeface="Arial"/>
              </a:rPr>
              <a:t>支援 </a:t>
            </a:r>
            <a:r>
              <a:rPr lang="en-US" altLang="zh-TW" sz="2400">
                <a:solidFill>
                  <a:srgbClr val="CC66FF"/>
                </a:solidFill>
                <a:latin typeface="Arial"/>
                <a:ea typeface="微軟正黑體"/>
                <a:cs typeface="Arial"/>
                <a:sym typeface="Arial"/>
              </a:rPr>
              <a:t>IGMP Snooping</a:t>
            </a:r>
          </a:p>
        </p:txBody>
      </p:sp>
      <p:sp>
        <p:nvSpPr>
          <p:cNvPr id="97" name="文字方塊 96">
            <a:extLst>
              <a:ext uri="{FF2B5EF4-FFF2-40B4-BE49-F238E27FC236}">
                <a16:creationId xmlns:a16="http://schemas.microsoft.com/office/drawing/2014/main" id="{38CA90A6-DEA1-4FE8-87E0-E644338F7B15}"/>
              </a:ext>
            </a:extLst>
          </p:cNvPr>
          <p:cNvSpPr txBox="1"/>
          <p:nvPr/>
        </p:nvSpPr>
        <p:spPr>
          <a:xfrm>
            <a:off x="866272" y="2537635"/>
            <a:ext cx="5003492" cy="785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zh-TW" altLang="en-US" sz="1600" kern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優化群播 </a:t>
            </a:r>
            <a:r>
              <a:rPr lang="en-US" altLang="zh-TW" sz="1600" kern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(Multicast) </a:t>
            </a:r>
            <a:r>
              <a:rPr lang="zh-TW" altLang="en-US" sz="1600" kern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效能有助於線上媒體串流、</a:t>
            </a:r>
            <a:r>
              <a:rPr lang="en-US" altLang="zh-TW" sz="1600" kern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VoIP</a:t>
            </a:r>
            <a:r>
              <a:rPr lang="zh-TW" altLang="en-US" sz="1600" kern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等頻寬密集與對於時間延遲敏感度高的應用。</a:t>
            </a:r>
          </a:p>
        </p:txBody>
      </p:sp>
      <p:sp>
        <p:nvSpPr>
          <p:cNvPr id="135" name="矩形 134">
            <a:extLst>
              <a:ext uri="{FF2B5EF4-FFF2-40B4-BE49-F238E27FC236}">
                <a16:creationId xmlns:a16="http://schemas.microsoft.com/office/drawing/2014/main" id="{21A84E6D-7E39-4411-8B4E-AC174E665D47}"/>
              </a:ext>
            </a:extLst>
          </p:cNvPr>
          <p:cNvSpPr/>
          <p:nvPr/>
        </p:nvSpPr>
        <p:spPr>
          <a:xfrm>
            <a:off x="6251802" y="1965612"/>
            <a:ext cx="51822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zh-TW" altLang="en-US" sz="2400">
                <a:solidFill>
                  <a:srgbClr val="CC66FF"/>
                </a:solidFill>
                <a:latin typeface="Arial"/>
                <a:ea typeface="微軟正黑體"/>
                <a:cs typeface="Arial"/>
                <a:sym typeface="Arial"/>
              </a:rPr>
              <a:t>虛擬區域網路 </a:t>
            </a:r>
            <a:r>
              <a:rPr lang="en-US" altLang="zh-TW" sz="2400">
                <a:solidFill>
                  <a:srgbClr val="CC66FF"/>
                </a:solidFill>
                <a:latin typeface="Arial"/>
                <a:ea typeface="微軟正黑體"/>
                <a:cs typeface="Arial"/>
                <a:sym typeface="Arial"/>
              </a:rPr>
              <a:t>(VLAN)</a:t>
            </a:r>
          </a:p>
        </p:txBody>
      </p:sp>
      <p:sp>
        <p:nvSpPr>
          <p:cNvPr id="136" name="文字方塊 135">
            <a:extLst>
              <a:ext uri="{FF2B5EF4-FFF2-40B4-BE49-F238E27FC236}">
                <a16:creationId xmlns:a16="http://schemas.microsoft.com/office/drawing/2014/main" id="{797D0E2C-0BFA-4D8D-A433-5F246D3C0ADE}"/>
              </a:ext>
            </a:extLst>
          </p:cNvPr>
          <p:cNvSpPr txBox="1"/>
          <p:nvPr/>
        </p:nvSpPr>
        <p:spPr>
          <a:xfrm>
            <a:off x="6397109" y="2537635"/>
            <a:ext cx="5036907" cy="785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zh-TW" altLang="en-US" sz="16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依據管理員、一般使用者、員工或訪客等需求隔離企業內的流量，強化網路安全。</a:t>
            </a:r>
          </a:p>
        </p:txBody>
      </p:sp>
      <p:sp>
        <p:nvSpPr>
          <p:cNvPr id="148" name="矩形 147">
            <a:extLst>
              <a:ext uri="{FF2B5EF4-FFF2-40B4-BE49-F238E27FC236}">
                <a16:creationId xmlns:a16="http://schemas.microsoft.com/office/drawing/2014/main" id="{5BD632C5-88B0-4DE9-A5E8-BA571C726709}"/>
              </a:ext>
            </a:extLst>
          </p:cNvPr>
          <p:cNvSpPr/>
          <p:nvPr/>
        </p:nvSpPr>
        <p:spPr>
          <a:xfrm>
            <a:off x="466683" y="4388423"/>
            <a:ext cx="54632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altLang="zh-TW" sz="2400">
                <a:solidFill>
                  <a:srgbClr val="CC66FF"/>
                </a:solidFill>
                <a:latin typeface="Arial"/>
                <a:ea typeface="微軟正黑體"/>
                <a:cs typeface="Arial"/>
              </a:rPr>
              <a:t>Port </a:t>
            </a:r>
            <a:r>
              <a:rPr lang="en-US" altLang="zh-TW" sz="2400" err="1">
                <a:solidFill>
                  <a:srgbClr val="CC66FF"/>
                </a:solidFill>
                <a:latin typeface="Arial"/>
                <a:ea typeface="微軟正黑體"/>
                <a:cs typeface="Arial"/>
              </a:rPr>
              <a:t>Trunking</a:t>
            </a:r>
            <a:r>
              <a:rPr lang="zh-TW" altLang="en-US" sz="2400">
                <a:solidFill>
                  <a:srgbClr val="CC66FF"/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400">
                <a:solidFill>
                  <a:srgbClr val="CC66FF"/>
                </a:solidFill>
                <a:latin typeface="Arial"/>
                <a:ea typeface="微軟正黑體"/>
                <a:cs typeface="Arial"/>
              </a:rPr>
              <a:t>(LACP)</a:t>
            </a:r>
          </a:p>
        </p:txBody>
      </p:sp>
      <p:sp>
        <p:nvSpPr>
          <p:cNvPr id="149" name="文字方塊 148">
            <a:extLst>
              <a:ext uri="{FF2B5EF4-FFF2-40B4-BE49-F238E27FC236}">
                <a16:creationId xmlns:a16="http://schemas.microsoft.com/office/drawing/2014/main" id="{B469F02C-DDCA-45FC-A2D2-E058ECBC2951}"/>
              </a:ext>
            </a:extLst>
          </p:cNvPr>
          <p:cNvSpPr txBox="1"/>
          <p:nvPr/>
        </p:nvSpPr>
        <p:spPr>
          <a:xfrm>
            <a:off x="850230" y="4960446"/>
            <a:ext cx="4863682" cy="785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zh-TW" altLang="en-US" sz="16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結合兩條實體線路成為一條高速虛擬資料傳輸路徑，加大傳輸速度，並增強網路連線可靠性。</a:t>
            </a:r>
          </a:p>
        </p:txBody>
      </p:sp>
      <p:sp>
        <p:nvSpPr>
          <p:cNvPr id="151" name="矩形 150">
            <a:extLst>
              <a:ext uri="{FF2B5EF4-FFF2-40B4-BE49-F238E27FC236}">
                <a16:creationId xmlns:a16="http://schemas.microsoft.com/office/drawing/2014/main" id="{F5090EBD-C7B2-424C-9175-728EA0899192}"/>
              </a:ext>
            </a:extLst>
          </p:cNvPr>
          <p:cNvSpPr/>
          <p:nvPr/>
        </p:nvSpPr>
        <p:spPr>
          <a:xfrm>
            <a:off x="6251802" y="4388423"/>
            <a:ext cx="54632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en-US" altLang="zh-TW" sz="2400">
                <a:solidFill>
                  <a:srgbClr val="CC66FF"/>
                </a:solidFill>
                <a:latin typeface="Arial"/>
                <a:ea typeface="微軟正黑體"/>
                <a:cs typeface="Arial"/>
              </a:rPr>
              <a:t>QoS </a:t>
            </a:r>
            <a:r>
              <a:rPr lang="zh-TW" altLang="en-US" sz="2400">
                <a:solidFill>
                  <a:srgbClr val="CC66FF"/>
                </a:solidFill>
                <a:latin typeface="Arial"/>
                <a:ea typeface="微軟正黑體"/>
                <a:cs typeface="Arial"/>
              </a:rPr>
              <a:t>優化流量管理</a:t>
            </a:r>
          </a:p>
        </p:txBody>
      </p:sp>
      <p:sp>
        <p:nvSpPr>
          <p:cNvPr id="152" name="文字方塊 151">
            <a:extLst>
              <a:ext uri="{FF2B5EF4-FFF2-40B4-BE49-F238E27FC236}">
                <a16:creationId xmlns:a16="http://schemas.microsoft.com/office/drawing/2014/main" id="{DC9A1E61-EAF3-47F0-A627-E841D11152B5}"/>
              </a:ext>
            </a:extLst>
          </p:cNvPr>
          <p:cNvSpPr txBox="1"/>
          <p:nvPr/>
        </p:nvSpPr>
        <p:spPr>
          <a:xfrm>
            <a:off x="6478166" y="4960446"/>
            <a:ext cx="5036907" cy="785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zh-TW" altLang="en-US" sz="16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根據埠口或</a:t>
            </a:r>
            <a:r>
              <a:rPr lang="en-US" altLang="zh-TW" sz="16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VLAN</a:t>
            </a:r>
            <a:r>
              <a:rPr lang="zh-TW" altLang="en-US" sz="16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群組劃分，配置不同的網路使用優先權，以確保服務品質，同時使網路傳輸效率最佳化。</a:t>
            </a:r>
          </a:p>
        </p:txBody>
      </p:sp>
      <p:pic>
        <p:nvPicPr>
          <p:cNvPr id="91" name="圖片 90" descr="一張含有 天空 的圖片&#10;&#10;自動產生的描述">
            <a:extLst>
              <a:ext uri="{FF2B5EF4-FFF2-40B4-BE49-F238E27FC236}">
                <a16:creationId xmlns:a16="http://schemas.microsoft.com/office/drawing/2014/main" id="{F75478C6-77E5-491F-8CCA-F910830182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3079" y="3444217"/>
            <a:ext cx="1237852" cy="12378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4191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4D20E3E-18EF-496F-A25E-DACA279AB0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2368" y="544655"/>
            <a:ext cx="2743200" cy="950494"/>
          </a:xfrm>
        </p:spPr>
        <p:txBody>
          <a:bodyPr anchor="ctr"/>
          <a:lstStyle/>
          <a:p>
            <a:r>
              <a:rPr lang="zh-TW" altLang="en-US" sz="4400" b="1"/>
              <a:t>大綱解析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B3DE201-ADF3-48C1-96C0-B64ABB3F5A7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11856" y="1844842"/>
            <a:ext cx="9968288" cy="505359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buSzPct val="100000"/>
            </a:pPr>
            <a:r>
              <a:rPr lang="en-US" altLang="zh-TW" sz="2400" b="1">
                <a:latin typeface="Arial"/>
                <a:ea typeface="微軟正黑體"/>
                <a:cs typeface="Arial"/>
              </a:rPr>
              <a:t>Guardian </a:t>
            </a:r>
            <a:r>
              <a:rPr lang="zh-TW" altLang="en-US" sz="2400" b="1">
                <a:latin typeface="Arial"/>
                <a:ea typeface="微軟正黑體"/>
                <a:cs typeface="Arial"/>
              </a:rPr>
              <a:t>智能終端 </a:t>
            </a:r>
            <a:r>
              <a:rPr lang="en-US" altLang="zh-TW" sz="2400" b="1">
                <a:latin typeface="Arial"/>
                <a:ea typeface="微軟正黑體"/>
                <a:cs typeface="Arial"/>
              </a:rPr>
              <a:t>PoE </a:t>
            </a:r>
            <a:r>
              <a:rPr lang="zh-TW" altLang="en-US" sz="2400" b="1">
                <a:latin typeface="Arial"/>
                <a:ea typeface="微軟正黑體"/>
                <a:cs typeface="Arial"/>
              </a:rPr>
              <a:t>交換器系列的新成員</a:t>
            </a:r>
            <a:endParaRPr lang="en-US" altLang="zh-TW" sz="2400" b="1">
              <a:latin typeface="Arial"/>
              <a:ea typeface="微軟正黑體"/>
              <a:cs typeface="Arial"/>
            </a:endParaRPr>
          </a:p>
          <a:p>
            <a:pPr>
              <a:lnSpc>
                <a:spcPct val="100000"/>
              </a:lnSpc>
              <a:buSzPct val="100000"/>
            </a:pPr>
            <a:r>
              <a:rPr lang="zh-TW" altLang="en-US" sz="2400" b="1">
                <a:latin typeface="Arial"/>
                <a:ea typeface="微軟正黑體"/>
                <a:cs typeface="Arial"/>
              </a:rPr>
              <a:t>現行 </a:t>
            </a:r>
            <a:r>
              <a:rPr lang="en-US" sz="2400" b="1">
                <a:latin typeface="Arial"/>
                <a:ea typeface="微軟正黑體"/>
                <a:cs typeface="Arial"/>
              </a:rPr>
              <a:t>Guardian </a:t>
            </a:r>
            <a:r>
              <a:rPr lang="zh-TW" sz="2400" b="1">
                <a:latin typeface="Arial"/>
                <a:ea typeface="微軟正黑體"/>
                <a:cs typeface="Arial"/>
              </a:rPr>
              <a:t>智能終端</a:t>
            </a:r>
            <a:r>
              <a:rPr lang="zh-TW" altLang="en-US" sz="2400" b="1">
                <a:latin typeface="Arial"/>
                <a:ea typeface="微軟正黑體"/>
                <a:cs typeface="Arial"/>
              </a:rPr>
              <a:t> </a:t>
            </a:r>
            <a:r>
              <a:rPr lang="en-US" sz="2400" b="1">
                <a:latin typeface="Arial"/>
                <a:ea typeface="微軟正黑體"/>
                <a:cs typeface="Arial"/>
              </a:rPr>
              <a:t>PoE</a:t>
            </a:r>
            <a:r>
              <a:rPr lang="en-US" altLang="zh-TW" sz="2400" b="1">
                <a:latin typeface="Arial"/>
                <a:ea typeface="微軟正黑體"/>
                <a:cs typeface="Arial"/>
              </a:rPr>
              <a:t> </a:t>
            </a:r>
            <a:r>
              <a:rPr lang="zh-TW" sz="2400" b="1">
                <a:latin typeface="Arial"/>
                <a:ea typeface="微軟正黑體"/>
                <a:cs typeface="Arial"/>
              </a:rPr>
              <a:t>交換器的使用回</a:t>
            </a:r>
            <a:r>
              <a:rPr lang="zh-TW" altLang="en-US" sz="2400" b="1">
                <a:latin typeface="Arial"/>
                <a:ea typeface="微軟正黑體"/>
                <a:cs typeface="Arial"/>
              </a:rPr>
              <a:t>饋</a:t>
            </a:r>
            <a:endParaRPr lang="en-US" altLang="zh-TW" sz="2400" b="1">
              <a:latin typeface="Arial"/>
              <a:ea typeface="微軟正黑體"/>
              <a:cs typeface="Arial"/>
            </a:endParaRPr>
          </a:p>
          <a:p>
            <a:pPr>
              <a:lnSpc>
                <a:spcPct val="100000"/>
              </a:lnSpc>
              <a:buSzPct val="100000"/>
            </a:pPr>
            <a:r>
              <a:rPr lang="en-US" altLang="zh-TW" sz="2400" b="1">
                <a:latin typeface="Arial"/>
                <a:ea typeface="微軟正黑體"/>
                <a:cs typeface="Arial"/>
              </a:rPr>
              <a:t>QGD-1602P </a:t>
            </a:r>
            <a:r>
              <a:rPr lang="zh-TW" altLang="en-US" sz="2400" b="1">
                <a:latin typeface="Arial"/>
                <a:ea typeface="微軟正黑體"/>
                <a:cs typeface="Arial"/>
              </a:rPr>
              <a:t>效能全面升級</a:t>
            </a:r>
          </a:p>
          <a:p>
            <a:pPr>
              <a:lnSpc>
                <a:spcPct val="100000"/>
              </a:lnSpc>
              <a:buSzPct val="100000"/>
            </a:pPr>
            <a:r>
              <a:rPr lang="zh-TW" altLang="en-US" sz="2400" b="1"/>
              <a:t>功能與特色</a:t>
            </a:r>
            <a:endParaRPr lang="en-US" altLang="zh-TW" sz="2400" b="1">
              <a:latin typeface="Arial"/>
              <a:ea typeface="微軟正黑體"/>
              <a:cs typeface="Arial"/>
            </a:endParaRPr>
          </a:p>
          <a:p>
            <a:pPr marL="550545" lvl="2" indent="-285750">
              <a:lnSpc>
                <a:spcPct val="150000"/>
              </a:lnSpc>
              <a:spcBef>
                <a:spcPts val="0"/>
              </a:spcBef>
              <a:buSzPct val="100000"/>
              <a:buFont typeface="Wingdings" panose="05000000000000000000" pitchFamily="2" charset="2"/>
              <a:buChar char="ü"/>
            </a:pPr>
            <a:r>
              <a:rPr lang="en-US" altLang="zh-TW" sz="1800" b="1">
                <a:latin typeface="Arial"/>
                <a:ea typeface="微軟正黑體"/>
                <a:cs typeface="Arial"/>
              </a:rPr>
              <a:t>20GbE </a:t>
            </a:r>
            <a:r>
              <a:rPr lang="zh-TW" altLang="en-US" sz="1800" b="1">
                <a:latin typeface="Arial"/>
                <a:ea typeface="微軟正黑體"/>
                <a:cs typeface="Arial"/>
              </a:rPr>
              <a:t>內部網路頻寬</a:t>
            </a:r>
            <a:endParaRPr lang="en-US" altLang="zh-TW" sz="1800" b="1">
              <a:latin typeface="Arial"/>
              <a:ea typeface="微軟正黑體"/>
              <a:cs typeface="Arial"/>
            </a:endParaRPr>
          </a:p>
          <a:p>
            <a:pPr marL="550545" lvl="2" indent="-285750">
              <a:lnSpc>
                <a:spcPct val="150000"/>
              </a:lnSpc>
              <a:spcBef>
                <a:spcPts val="0"/>
              </a:spcBef>
              <a:buSzPct val="100000"/>
              <a:buFont typeface="Wingdings" panose="05000000000000000000" pitchFamily="2" charset="2"/>
              <a:buChar char="ü"/>
            </a:pPr>
            <a:r>
              <a:rPr lang="en-US" altLang="zh-TW" sz="1800" b="1">
                <a:latin typeface="Arial"/>
                <a:ea typeface="微軟正黑體"/>
                <a:cs typeface="Arial"/>
              </a:rPr>
              <a:t>PoE </a:t>
            </a:r>
            <a:r>
              <a:rPr lang="zh-TW" altLang="en-US" sz="1800" b="1">
                <a:latin typeface="Arial"/>
                <a:ea typeface="微軟正黑體"/>
                <a:cs typeface="Arial"/>
              </a:rPr>
              <a:t>功能</a:t>
            </a:r>
            <a:endParaRPr lang="en-US" altLang="zh-TW" sz="1800" b="1">
              <a:latin typeface="Arial"/>
              <a:ea typeface="微軟正黑體"/>
              <a:cs typeface="Arial"/>
            </a:endParaRPr>
          </a:p>
          <a:p>
            <a:pPr marL="550545" lvl="2" indent="-285750">
              <a:lnSpc>
                <a:spcPct val="150000"/>
              </a:lnSpc>
              <a:spcBef>
                <a:spcPts val="0"/>
              </a:spcBef>
              <a:buSzPct val="100000"/>
              <a:buFont typeface="Wingdings" panose="05000000000000000000" pitchFamily="2" charset="2"/>
              <a:buChar char="ü"/>
            </a:pPr>
            <a:r>
              <a:rPr lang="zh-TW" altLang="en-US" sz="1800" b="1"/>
              <a:t>虛擬機應用解決方案</a:t>
            </a:r>
            <a:endParaRPr lang="en-US" altLang="zh-TW" sz="1800" b="1">
              <a:latin typeface="Arial"/>
              <a:ea typeface="微軟正黑體"/>
              <a:cs typeface="Arial"/>
            </a:endParaRPr>
          </a:p>
          <a:p>
            <a:pPr marL="550545" lvl="2" indent="-285750">
              <a:lnSpc>
                <a:spcPct val="150000"/>
              </a:lnSpc>
              <a:spcBef>
                <a:spcPts val="0"/>
              </a:spcBef>
              <a:buSzPct val="100000"/>
              <a:buFont typeface="Wingdings" panose="05000000000000000000" pitchFamily="2" charset="2"/>
              <a:buChar char="ü"/>
            </a:pPr>
            <a:r>
              <a:rPr lang="en-US" altLang="zh-TW" sz="1800" b="1" err="1">
                <a:latin typeface="Arial"/>
                <a:ea typeface="微軟正黑體"/>
                <a:cs typeface="Arial"/>
              </a:rPr>
              <a:t>QuWAN</a:t>
            </a:r>
            <a:r>
              <a:rPr lang="en-US" altLang="zh-TW" sz="1800" b="1">
                <a:latin typeface="Arial"/>
                <a:ea typeface="微軟正黑體"/>
                <a:cs typeface="Arial"/>
              </a:rPr>
              <a:t> - SD-WAN </a:t>
            </a:r>
            <a:r>
              <a:rPr lang="zh-TW" altLang="en-US" sz="1800" b="1">
                <a:latin typeface="Arial"/>
                <a:ea typeface="微軟正黑體"/>
                <a:cs typeface="Arial"/>
              </a:rPr>
              <a:t>解決方案 </a:t>
            </a:r>
            <a:r>
              <a:rPr lang="en-US" altLang="zh-TW" sz="1800" b="1">
                <a:latin typeface="Arial"/>
                <a:ea typeface="微軟正黑體"/>
                <a:cs typeface="Arial"/>
              </a:rPr>
              <a:t>(SD-WAN)</a:t>
            </a:r>
          </a:p>
          <a:p>
            <a:pPr>
              <a:lnSpc>
                <a:spcPct val="100000"/>
              </a:lnSpc>
              <a:buSzPct val="100000"/>
            </a:pPr>
            <a:r>
              <a:rPr lang="zh-TW" altLang="en-US" sz="2400" b="1"/>
              <a:t>一機滿足</a:t>
            </a:r>
            <a:r>
              <a:rPr lang="zh-TW" altLang="en-US" sz="2400" b="1">
                <a:latin typeface="Arial"/>
                <a:ea typeface="微軟正黑體"/>
                <a:cs typeface="Arial"/>
              </a:rPr>
              <a:t>彈性網路部署</a:t>
            </a:r>
            <a:endParaRPr lang="en-US" altLang="zh-TW" sz="2400" b="1">
              <a:latin typeface="Arial"/>
              <a:ea typeface="微軟正黑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76268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7335ACF-11BC-48D0-9FFA-3B911309D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b="1" err="1"/>
              <a:t>QuNetSwitch</a:t>
            </a:r>
            <a:r>
              <a:rPr lang="en-US" altLang="zh-TW" b="1"/>
              <a:t> Layer 2 </a:t>
            </a:r>
            <a:r>
              <a:rPr lang="zh-TW" altLang="en-US" b="1"/>
              <a:t>網管功能，一應俱全</a:t>
            </a:r>
          </a:p>
        </p:txBody>
      </p:sp>
      <p:grpSp>
        <p:nvGrpSpPr>
          <p:cNvPr id="93" name="群組 92">
            <a:extLst>
              <a:ext uri="{FF2B5EF4-FFF2-40B4-BE49-F238E27FC236}">
                <a16:creationId xmlns:a16="http://schemas.microsoft.com/office/drawing/2014/main" id="{63DE8B25-2886-46B8-AE2B-AB8A83DD35F6}"/>
              </a:ext>
            </a:extLst>
          </p:cNvPr>
          <p:cNvGrpSpPr/>
          <p:nvPr/>
        </p:nvGrpSpPr>
        <p:grpSpPr>
          <a:xfrm>
            <a:off x="6241528" y="1514768"/>
            <a:ext cx="5207406" cy="4903477"/>
            <a:chOff x="466682" y="1514768"/>
            <a:chExt cx="5473516" cy="4903477"/>
          </a:xfrm>
        </p:grpSpPr>
        <p:sp>
          <p:nvSpPr>
            <p:cNvPr id="94" name="矩形: 剪去單一角落 93">
              <a:extLst>
                <a:ext uri="{FF2B5EF4-FFF2-40B4-BE49-F238E27FC236}">
                  <a16:creationId xmlns:a16="http://schemas.microsoft.com/office/drawing/2014/main" id="{088DFB91-9A2A-456F-97E5-1A32376687B7}"/>
                </a:ext>
              </a:extLst>
            </p:cNvPr>
            <p:cNvSpPr/>
            <p:nvPr/>
          </p:nvSpPr>
          <p:spPr>
            <a:xfrm flipH="1">
              <a:off x="466683" y="1635401"/>
              <a:ext cx="5463242" cy="4782844"/>
            </a:xfrm>
            <a:prstGeom prst="snip1Rect">
              <a:avLst>
                <a:gd name="adj" fmla="val 0"/>
              </a:avLst>
            </a:prstGeom>
            <a:gradFill>
              <a:gsLst>
                <a:gs pos="0">
                  <a:schemeClr val="tx1"/>
                </a:gs>
                <a:gs pos="85000">
                  <a:schemeClr val="tx1">
                    <a:alpha val="0"/>
                  </a:schemeClr>
                </a:gs>
              </a:gsLst>
              <a:lin ang="5400000" scaled="1"/>
            </a:gradFill>
            <a:ln w="28575">
              <a:gradFill>
                <a:gsLst>
                  <a:gs pos="0">
                    <a:srgbClr val="CC66FF"/>
                  </a:gs>
                  <a:gs pos="100000">
                    <a:srgbClr val="CC66FF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5" name="矩形: 剪去對角角落 121">
              <a:extLst>
                <a:ext uri="{FF2B5EF4-FFF2-40B4-BE49-F238E27FC236}">
                  <a16:creationId xmlns:a16="http://schemas.microsoft.com/office/drawing/2014/main" id="{A64B011B-3C7D-4E74-B6D0-71E44C6477F7}"/>
                </a:ext>
              </a:extLst>
            </p:cNvPr>
            <p:cNvSpPr/>
            <p:nvPr/>
          </p:nvSpPr>
          <p:spPr>
            <a:xfrm flipH="1">
              <a:off x="466682" y="1514768"/>
              <a:ext cx="5473516" cy="120633"/>
            </a:xfrm>
            <a:custGeom>
              <a:avLst/>
              <a:gdLst>
                <a:gd name="connsiteX0" fmla="*/ 0 w 4690534"/>
                <a:gd name="connsiteY0" fmla="*/ 0 h 203200"/>
                <a:gd name="connsiteX1" fmla="*/ 4690534 w 4690534"/>
                <a:gd name="connsiteY1" fmla="*/ 0 h 203200"/>
                <a:gd name="connsiteX2" fmla="*/ 4690534 w 4690534"/>
                <a:gd name="connsiteY2" fmla="*/ 0 h 203200"/>
                <a:gd name="connsiteX3" fmla="*/ 4690534 w 4690534"/>
                <a:gd name="connsiteY3" fmla="*/ 203200 h 203200"/>
                <a:gd name="connsiteX4" fmla="*/ 4690534 w 4690534"/>
                <a:gd name="connsiteY4" fmla="*/ 203200 h 203200"/>
                <a:gd name="connsiteX5" fmla="*/ 0 w 4690534"/>
                <a:gd name="connsiteY5" fmla="*/ 203200 h 203200"/>
                <a:gd name="connsiteX6" fmla="*/ 0 w 4690534"/>
                <a:gd name="connsiteY6" fmla="*/ 203200 h 203200"/>
                <a:gd name="connsiteX7" fmla="*/ 0 w 4690534"/>
                <a:gd name="connsiteY7" fmla="*/ 0 h 203200"/>
                <a:gd name="connsiteX0" fmla="*/ 249766 w 4940300"/>
                <a:gd name="connsiteY0" fmla="*/ 0 h 224367"/>
                <a:gd name="connsiteX1" fmla="*/ 4940300 w 4940300"/>
                <a:gd name="connsiteY1" fmla="*/ 0 h 224367"/>
                <a:gd name="connsiteX2" fmla="*/ 4940300 w 4940300"/>
                <a:gd name="connsiteY2" fmla="*/ 0 h 224367"/>
                <a:gd name="connsiteX3" fmla="*/ 4940300 w 4940300"/>
                <a:gd name="connsiteY3" fmla="*/ 203200 h 224367"/>
                <a:gd name="connsiteX4" fmla="*/ 4940300 w 4940300"/>
                <a:gd name="connsiteY4" fmla="*/ 203200 h 224367"/>
                <a:gd name="connsiteX5" fmla="*/ 249766 w 4940300"/>
                <a:gd name="connsiteY5" fmla="*/ 203200 h 224367"/>
                <a:gd name="connsiteX6" fmla="*/ 0 w 4940300"/>
                <a:gd name="connsiteY6" fmla="*/ 224367 h 224367"/>
                <a:gd name="connsiteX7" fmla="*/ 249766 w 4940300"/>
                <a:gd name="connsiteY7" fmla="*/ 0 h 224367"/>
                <a:gd name="connsiteX0" fmla="*/ 249766 w 4940300"/>
                <a:gd name="connsiteY0" fmla="*/ 0 h 203200"/>
                <a:gd name="connsiteX1" fmla="*/ 4940300 w 4940300"/>
                <a:gd name="connsiteY1" fmla="*/ 0 h 203200"/>
                <a:gd name="connsiteX2" fmla="*/ 4940300 w 4940300"/>
                <a:gd name="connsiteY2" fmla="*/ 0 h 203200"/>
                <a:gd name="connsiteX3" fmla="*/ 4940300 w 4940300"/>
                <a:gd name="connsiteY3" fmla="*/ 203200 h 203200"/>
                <a:gd name="connsiteX4" fmla="*/ 4940300 w 4940300"/>
                <a:gd name="connsiteY4" fmla="*/ 203200 h 203200"/>
                <a:gd name="connsiteX5" fmla="*/ 249766 w 4940300"/>
                <a:gd name="connsiteY5" fmla="*/ 203200 h 203200"/>
                <a:gd name="connsiteX6" fmla="*/ 0 w 4940300"/>
                <a:gd name="connsiteY6" fmla="*/ 190501 h 203200"/>
                <a:gd name="connsiteX7" fmla="*/ 249766 w 4940300"/>
                <a:gd name="connsiteY7" fmla="*/ 0 h 203200"/>
                <a:gd name="connsiteX0" fmla="*/ 249766 w 4940300"/>
                <a:gd name="connsiteY0" fmla="*/ 0 h 207434"/>
                <a:gd name="connsiteX1" fmla="*/ 4940300 w 4940300"/>
                <a:gd name="connsiteY1" fmla="*/ 0 h 207434"/>
                <a:gd name="connsiteX2" fmla="*/ 4940300 w 4940300"/>
                <a:gd name="connsiteY2" fmla="*/ 0 h 207434"/>
                <a:gd name="connsiteX3" fmla="*/ 4940300 w 4940300"/>
                <a:gd name="connsiteY3" fmla="*/ 203200 h 207434"/>
                <a:gd name="connsiteX4" fmla="*/ 4940300 w 4940300"/>
                <a:gd name="connsiteY4" fmla="*/ 203200 h 207434"/>
                <a:gd name="connsiteX5" fmla="*/ 249766 w 4940300"/>
                <a:gd name="connsiteY5" fmla="*/ 203200 h 207434"/>
                <a:gd name="connsiteX6" fmla="*/ 0 w 4940300"/>
                <a:gd name="connsiteY6" fmla="*/ 207434 h 207434"/>
                <a:gd name="connsiteX7" fmla="*/ 249766 w 4940300"/>
                <a:gd name="connsiteY7" fmla="*/ 0 h 207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40300" h="207434">
                  <a:moveTo>
                    <a:pt x="249766" y="0"/>
                  </a:moveTo>
                  <a:lnTo>
                    <a:pt x="4940300" y="0"/>
                  </a:lnTo>
                  <a:lnTo>
                    <a:pt x="4940300" y="0"/>
                  </a:lnTo>
                  <a:lnTo>
                    <a:pt x="4940300" y="203200"/>
                  </a:lnTo>
                  <a:lnTo>
                    <a:pt x="4940300" y="203200"/>
                  </a:lnTo>
                  <a:lnTo>
                    <a:pt x="249766" y="203200"/>
                  </a:lnTo>
                  <a:lnTo>
                    <a:pt x="0" y="207434"/>
                  </a:lnTo>
                  <a:lnTo>
                    <a:pt x="249766" y="0"/>
                  </a:lnTo>
                  <a:close/>
                </a:path>
              </a:pathLst>
            </a:custGeom>
            <a:solidFill>
              <a:srgbClr val="CC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96" name="群組 95">
            <a:extLst>
              <a:ext uri="{FF2B5EF4-FFF2-40B4-BE49-F238E27FC236}">
                <a16:creationId xmlns:a16="http://schemas.microsoft.com/office/drawing/2014/main" id="{D022F001-953F-4185-9149-20D395DFAE16}"/>
              </a:ext>
            </a:extLst>
          </p:cNvPr>
          <p:cNvGrpSpPr/>
          <p:nvPr/>
        </p:nvGrpSpPr>
        <p:grpSpPr>
          <a:xfrm>
            <a:off x="6241528" y="3945063"/>
            <a:ext cx="5473516" cy="2912937"/>
            <a:chOff x="466683" y="1522252"/>
            <a:chExt cx="5473516" cy="4895993"/>
          </a:xfrm>
        </p:grpSpPr>
        <p:sp>
          <p:nvSpPr>
            <p:cNvPr id="97" name="矩形: 剪去單一角落 96">
              <a:extLst>
                <a:ext uri="{FF2B5EF4-FFF2-40B4-BE49-F238E27FC236}">
                  <a16:creationId xmlns:a16="http://schemas.microsoft.com/office/drawing/2014/main" id="{6A0CD6F1-2D58-41B8-9EE3-CDCC628E88DE}"/>
                </a:ext>
              </a:extLst>
            </p:cNvPr>
            <p:cNvSpPr/>
            <p:nvPr/>
          </p:nvSpPr>
          <p:spPr>
            <a:xfrm flipH="1">
              <a:off x="466683" y="1635401"/>
              <a:ext cx="5463242" cy="4782844"/>
            </a:xfrm>
            <a:prstGeom prst="snip1Rect">
              <a:avLst>
                <a:gd name="adj" fmla="val 0"/>
              </a:avLst>
            </a:prstGeom>
            <a:gradFill>
              <a:gsLst>
                <a:gs pos="30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1"/>
            </a:gradFill>
            <a:ln w="28575">
              <a:gradFill>
                <a:gsLst>
                  <a:gs pos="0">
                    <a:srgbClr val="CC66FF"/>
                  </a:gs>
                  <a:gs pos="100000">
                    <a:srgbClr val="CC66FF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8" name="矩形: 剪去對角角落 121">
              <a:extLst>
                <a:ext uri="{FF2B5EF4-FFF2-40B4-BE49-F238E27FC236}">
                  <a16:creationId xmlns:a16="http://schemas.microsoft.com/office/drawing/2014/main" id="{1336B083-3CC7-4D99-801A-BF89C71C41A8}"/>
                </a:ext>
              </a:extLst>
            </p:cNvPr>
            <p:cNvSpPr/>
            <p:nvPr/>
          </p:nvSpPr>
          <p:spPr>
            <a:xfrm flipH="1">
              <a:off x="466683" y="1522252"/>
              <a:ext cx="5473516" cy="113149"/>
            </a:xfrm>
            <a:custGeom>
              <a:avLst/>
              <a:gdLst>
                <a:gd name="connsiteX0" fmla="*/ 0 w 4690534"/>
                <a:gd name="connsiteY0" fmla="*/ 0 h 203200"/>
                <a:gd name="connsiteX1" fmla="*/ 4690534 w 4690534"/>
                <a:gd name="connsiteY1" fmla="*/ 0 h 203200"/>
                <a:gd name="connsiteX2" fmla="*/ 4690534 w 4690534"/>
                <a:gd name="connsiteY2" fmla="*/ 0 h 203200"/>
                <a:gd name="connsiteX3" fmla="*/ 4690534 w 4690534"/>
                <a:gd name="connsiteY3" fmla="*/ 203200 h 203200"/>
                <a:gd name="connsiteX4" fmla="*/ 4690534 w 4690534"/>
                <a:gd name="connsiteY4" fmla="*/ 203200 h 203200"/>
                <a:gd name="connsiteX5" fmla="*/ 0 w 4690534"/>
                <a:gd name="connsiteY5" fmla="*/ 203200 h 203200"/>
                <a:gd name="connsiteX6" fmla="*/ 0 w 4690534"/>
                <a:gd name="connsiteY6" fmla="*/ 203200 h 203200"/>
                <a:gd name="connsiteX7" fmla="*/ 0 w 4690534"/>
                <a:gd name="connsiteY7" fmla="*/ 0 h 203200"/>
                <a:gd name="connsiteX0" fmla="*/ 249766 w 4940300"/>
                <a:gd name="connsiteY0" fmla="*/ 0 h 224367"/>
                <a:gd name="connsiteX1" fmla="*/ 4940300 w 4940300"/>
                <a:gd name="connsiteY1" fmla="*/ 0 h 224367"/>
                <a:gd name="connsiteX2" fmla="*/ 4940300 w 4940300"/>
                <a:gd name="connsiteY2" fmla="*/ 0 h 224367"/>
                <a:gd name="connsiteX3" fmla="*/ 4940300 w 4940300"/>
                <a:gd name="connsiteY3" fmla="*/ 203200 h 224367"/>
                <a:gd name="connsiteX4" fmla="*/ 4940300 w 4940300"/>
                <a:gd name="connsiteY4" fmla="*/ 203200 h 224367"/>
                <a:gd name="connsiteX5" fmla="*/ 249766 w 4940300"/>
                <a:gd name="connsiteY5" fmla="*/ 203200 h 224367"/>
                <a:gd name="connsiteX6" fmla="*/ 0 w 4940300"/>
                <a:gd name="connsiteY6" fmla="*/ 224367 h 224367"/>
                <a:gd name="connsiteX7" fmla="*/ 249766 w 4940300"/>
                <a:gd name="connsiteY7" fmla="*/ 0 h 224367"/>
                <a:gd name="connsiteX0" fmla="*/ 249766 w 4940300"/>
                <a:gd name="connsiteY0" fmla="*/ 0 h 203200"/>
                <a:gd name="connsiteX1" fmla="*/ 4940300 w 4940300"/>
                <a:gd name="connsiteY1" fmla="*/ 0 h 203200"/>
                <a:gd name="connsiteX2" fmla="*/ 4940300 w 4940300"/>
                <a:gd name="connsiteY2" fmla="*/ 0 h 203200"/>
                <a:gd name="connsiteX3" fmla="*/ 4940300 w 4940300"/>
                <a:gd name="connsiteY3" fmla="*/ 203200 h 203200"/>
                <a:gd name="connsiteX4" fmla="*/ 4940300 w 4940300"/>
                <a:gd name="connsiteY4" fmla="*/ 203200 h 203200"/>
                <a:gd name="connsiteX5" fmla="*/ 249766 w 4940300"/>
                <a:gd name="connsiteY5" fmla="*/ 203200 h 203200"/>
                <a:gd name="connsiteX6" fmla="*/ 0 w 4940300"/>
                <a:gd name="connsiteY6" fmla="*/ 190501 h 203200"/>
                <a:gd name="connsiteX7" fmla="*/ 249766 w 4940300"/>
                <a:gd name="connsiteY7" fmla="*/ 0 h 203200"/>
                <a:gd name="connsiteX0" fmla="*/ 249766 w 4940300"/>
                <a:gd name="connsiteY0" fmla="*/ 0 h 207434"/>
                <a:gd name="connsiteX1" fmla="*/ 4940300 w 4940300"/>
                <a:gd name="connsiteY1" fmla="*/ 0 h 207434"/>
                <a:gd name="connsiteX2" fmla="*/ 4940300 w 4940300"/>
                <a:gd name="connsiteY2" fmla="*/ 0 h 207434"/>
                <a:gd name="connsiteX3" fmla="*/ 4940300 w 4940300"/>
                <a:gd name="connsiteY3" fmla="*/ 203200 h 207434"/>
                <a:gd name="connsiteX4" fmla="*/ 4940300 w 4940300"/>
                <a:gd name="connsiteY4" fmla="*/ 203200 h 207434"/>
                <a:gd name="connsiteX5" fmla="*/ 249766 w 4940300"/>
                <a:gd name="connsiteY5" fmla="*/ 203200 h 207434"/>
                <a:gd name="connsiteX6" fmla="*/ 0 w 4940300"/>
                <a:gd name="connsiteY6" fmla="*/ 207434 h 207434"/>
                <a:gd name="connsiteX7" fmla="*/ 249766 w 4940300"/>
                <a:gd name="connsiteY7" fmla="*/ 0 h 207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40300" h="207434">
                  <a:moveTo>
                    <a:pt x="249766" y="0"/>
                  </a:moveTo>
                  <a:lnTo>
                    <a:pt x="4940300" y="0"/>
                  </a:lnTo>
                  <a:lnTo>
                    <a:pt x="4940300" y="0"/>
                  </a:lnTo>
                  <a:lnTo>
                    <a:pt x="4940300" y="203200"/>
                  </a:lnTo>
                  <a:lnTo>
                    <a:pt x="4940300" y="203200"/>
                  </a:lnTo>
                  <a:lnTo>
                    <a:pt x="249766" y="203200"/>
                  </a:lnTo>
                  <a:lnTo>
                    <a:pt x="0" y="207434"/>
                  </a:lnTo>
                  <a:lnTo>
                    <a:pt x="249766" y="0"/>
                  </a:lnTo>
                  <a:close/>
                </a:path>
              </a:pathLst>
            </a:custGeom>
            <a:solidFill>
              <a:srgbClr val="CC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99" name="群組 98">
            <a:extLst>
              <a:ext uri="{FF2B5EF4-FFF2-40B4-BE49-F238E27FC236}">
                <a16:creationId xmlns:a16="http://schemas.microsoft.com/office/drawing/2014/main" id="{FC1EDDBB-A7EB-44F1-B777-A07E67119C0F}"/>
              </a:ext>
            </a:extLst>
          </p:cNvPr>
          <p:cNvGrpSpPr/>
          <p:nvPr/>
        </p:nvGrpSpPr>
        <p:grpSpPr>
          <a:xfrm>
            <a:off x="752840" y="1522252"/>
            <a:ext cx="5187358" cy="4895993"/>
            <a:chOff x="466683" y="1522252"/>
            <a:chExt cx="5473516" cy="4895993"/>
          </a:xfrm>
        </p:grpSpPr>
        <p:sp>
          <p:nvSpPr>
            <p:cNvPr id="100" name="矩形: 剪去單一角落 99">
              <a:extLst>
                <a:ext uri="{FF2B5EF4-FFF2-40B4-BE49-F238E27FC236}">
                  <a16:creationId xmlns:a16="http://schemas.microsoft.com/office/drawing/2014/main" id="{CFD67C36-C17B-47DD-B1F8-D61FC7A411BA}"/>
                </a:ext>
              </a:extLst>
            </p:cNvPr>
            <p:cNvSpPr/>
            <p:nvPr/>
          </p:nvSpPr>
          <p:spPr>
            <a:xfrm flipH="1">
              <a:off x="466683" y="1635401"/>
              <a:ext cx="5463242" cy="4782844"/>
            </a:xfrm>
            <a:prstGeom prst="snip1Rect">
              <a:avLst>
                <a:gd name="adj" fmla="val 0"/>
              </a:avLst>
            </a:prstGeom>
            <a:gradFill>
              <a:gsLst>
                <a:gs pos="0">
                  <a:schemeClr val="tx1"/>
                </a:gs>
                <a:gs pos="85000">
                  <a:schemeClr val="tx1">
                    <a:alpha val="0"/>
                  </a:schemeClr>
                </a:gs>
              </a:gsLst>
              <a:lin ang="5400000" scaled="1"/>
            </a:gradFill>
            <a:ln w="28575">
              <a:gradFill>
                <a:gsLst>
                  <a:gs pos="0">
                    <a:srgbClr val="CC66FF"/>
                  </a:gs>
                  <a:gs pos="100000">
                    <a:srgbClr val="CC66FF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1" name="矩形: 剪去對角角落 121">
              <a:extLst>
                <a:ext uri="{FF2B5EF4-FFF2-40B4-BE49-F238E27FC236}">
                  <a16:creationId xmlns:a16="http://schemas.microsoft.com/office/drawing/2014/main" id="{EBB00215-4F81-4C93-A7CD-B3F701D73BD2}"/>
                </a:ext>
              </a:extLst>
            </p:cNvPr>
            <p:cNvSpPr/>
            <p:nvPr/>
          </p:nvSpPr>
          <p:spPr>
            <a:xfrm>
              <a:off x="466683" y="1522252"/>
              <a:ext cx="5473516" cy="113149"/>
            </a:xfrm>
            <a:custGeom>
              <a:avLst/>
              <a:gdLst>
                <a:gd name="connsiteX0" fmla="*/ 0 w 4690534"/>
                <a:gd name="connsiteY0" fmla="*/ 0 h 203200"/>
                <a:gd name="connsiteX1" fmla="*/ 4690534 w 4690534"/>
                <a:gd name="connsiteY1" fmla="*/ 0 h 203200"/>
                <a:gd name="connsiteX2" fmla="*/ 4690534 w 4690534"/>
                <a:gd name="connsiteY2" fmla="*/ 0 h 203200"/>
                <a:gd name="connsiteX3" fmla="*/ 4690534 w 4690534"/>
                <a:gd name="connsiteY3" fmla="*/ 203200 h 203200"/>
                <a:gd name="connsiteX4" fmla="*/ 4690534 w 4690534"/>
                <a:gd name="connsiteY4" fmla="*/ 203200 h 203200"/>
                <a:gd name="connsiteX5" fmla="*/ 0 w 4690534"/>
                <a:gd name="connsiteY5" fmla="*/ 203200 h 203200"/>
                <a:gd name="connsiteX6" fmla="*/ 0 w 4690534"/>
                <a:gd name="connsiteY6" fmla="*/ 203200 h 203200"/>
                <a:gd name="connsiteX7" fmla="*/ 0 w 4690534"/>
                <a:gd name="connsiteY7" fmla="*/ 0 h 203200"/>
                <a:gd name="connsiteX0" fmla="*/ 249766 w 4940300"/>
                <a:gd name="connsiteY0" fmla="*/ 0 h 224367"/>
                <a:gd name="connsiteX1" fmla="*/ 4940300 w 4940300"/>
                <a:gd name="connsiteY1" fmla="*/ 0 h 224367"/>
                <a:gd name="connsiteX2" fmla="*/ 4940300 w 4940300"/>
                <a:gd name="connsiteY2" fmla="*/ 0 h 224367"/>
                <a:gd name="connsiteX3" fmla="*/ 4940300 w 4940300"/>
                <a:gd name="connsiteY3" fmla="*/ 203200 h 224367"/>
                <a:gd name="connsiteX4" fmla="*/ 4940300 w 4940300"/>
                <a:gd name="connsiteY4" fmla="*/ 203200 h 224367"/>
                <a:gd name="connsiteX5" fmla="*/ 249766 w 4940300"/>
                <a:gd name="connsiteY5" fmla="*/ 203200 h 224367"/>
                <a:gd name="connsiteX6" fmla="*/ 0 w 4940300"/>
                <a:gd name="connsiteY6" fmla="*/ 224367 h 224367"/>
                <a:gd name="connsiteX7" fmla="*/ 249766 w 4940300"/>
                <a:gd name="connsiteY7" fmla="*/ 0 h 224367"/>
                <a:gd name="connsiteX0" fmla="*/ 249766 w 4940300"/>
                <a:gd name="connsiteY0" fmla="*/ 0 h 203200"/>
                <a:gd name="connsiteX1" fmla="*/ 4940300 w 4940300"/>
                <a:gd name="connsiteY1" fmla="*/ 0 h 203200"/>
                <a:gd name="connsiteX2" fmla="*/ 4940300 w 4940300"/>
                <a:gd name="connsiteY2" fmla="*/ 0 h 203200"/>
                <a:gd name="connsiteX3" fmla="*/ 4940300 w 4940300"/>
                <a:gd name="connsiteY3" fmla="*/ 203200 h 203200"/>
                <a:gd name="connsiteX4" fmla="*/ 4940300 w 4940300"/>
                <a:gd name="connsiteY4" fmla="*/ 203200 h 203200"/>
                <a:gd name="connsiteX5" fmla="*/ 249766 w 4940300"/>
                <a:gd name="connsiteY5" fmla="*/ 203200 h 203200"/>
                <a:gd name="connsiteX6" fmla="*/ 0 w 4940300"/>
                <a:gd name="connsiteY6" fmla="*/ 190501 h 203200"/>
                <a:gd name="connsiteX7" fmla="*/ 249766 w 4940300"/>
                <a:gd name="connsiteY7" fmla="*/ 0 h 203200"/>
                <a:gd name="connsiteX0" fmla="*/ 249766 w 4940300"/>
                <a:gd name="connsiteY0" fmla="*/ 0 h 207434"/>
                <a:gd name="connsiteX1" fmla="*/ 4940300 w 4940300"/>
                <a:gd name="connsiteY1" fmla="*/ 0 h 207434"/>
                <a:gd name="connsiteX2" fmla="*/ 4940300 w 4940300"/>
                <a:gd name="connsiteY2" fmla="*/ 0 h 207434"/>
                <a:gd name="connsiteX3" fmla="*/ 4940300 w 4940300"/>
                <a:gd name="connsiteY3" fmla="*/ 203200 h 207434"/>
                <a:gd name="connsiteX4" fmla="*/ 4940300 w 4940300"/>
                <a:gd name="connsiteY4" fmla="*/ 203200 h 207434"/>
                <a:gd name="connsiteX5" fmla="*/ 249766 w 4940300"/>
                <a:gd name="connsiteY5" fmla="*/ 203200 h 207434"/>
                <a:gd name="connsiteX6" fmla="*/ 0 w 4940300"/>
                <a:gd name="connsiteY6" fmla="*/ 207434 h 207434"/>
                <a:gd name="connsiteX7" fmla="*/ 249766 w 4940300"/>
                <a:gd name="connsiteY7" fmla="*/ 0 h 207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40300" h="207434">
                  <a:moveTo>
                    <a:pt x="249766" y="0"/>
                  </a:moveTo>
                  <a:lnTo>
                    <a:pt x="4940300" y="0"/>
                  </a:lnTo>
                  <a:lnTo>
                    <a:pt x="4940300" y="0"/>
                  </a:lnTo>
                  <a:lnTo>
                    <a:pt x="4940300" y="203200"/>
                  </a:lnTo>
                  <a:lnTo>
                    <a:pt x="4940300" y="203200"/>
                  </a:lnTo>
                  <a:lnTo>
                    <a:pt x="249766" y="203200"/>
                  </a:lnTo>
                  <a:lnTo>
                    <a:pt x="0" y="207434"/>
                  </a:lnTo>
                  <a:lnTo>
                    <a:pt x="249766" y="0"/>
                  </a:lnTo>
                  <a:close/>
                </a:path>
              </a:pathLst>
            </a:custGeom>
            <a:solidFill>
              <a:srgbClr val="CC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02" name="群組 101">
            <a:extLst>
              <a:ext uri="{FF2B5EF4-FFF2-40B4-BE49-F238E27FC236}">
                <a16:creationId xmlns:a16="http://schemas.microsoft.com/office/drawing/2014/main" id="{12B8F703-0B3E-4D86-9828-EFEA122F6B2B}"/>
              </a:ext>
            </a:extLst>
          </p:cNvPr>
          <p:cNvGrpSpPr/>
          <p:nvPr/>
        </p:nvGrpSpPr>
        <p:grpSpPr>
          <a:xfrm>
            <a:off x="466683" y="3945063"/>
            <a:ext cx="5473516" cy="2958766"/>
            <a:chOff x="466683" y="1522252"/>
            <a:chExt cx="5473516" cy="2958766"/>
          </a:xfrm>
        </p:grpSpPr>
        <p:sp>
          <p:nvSpPr>
            <p:cNvPr id="103" name="矩形: 剪去單一角落 102">
              <a:extLst>
                <a:ext uri="{FF2B5EF4-FFF2-40B4-BE49-F238E27FC236}">
                  <a16:creationId xmlns:a16="http://schemas.microsoft.com/office/drawing/2014/main" id="{4F67E592-EFBC-41C4-9D8D-06F9A9AE0C67}"/>
                </a:ext>
              </a:extLst>
            </p:cNvPr>
            <p:cNvSpPr/>
            <p:nvPr/>
          </p:nvSpPr>
          <p:spPr>
            <a:xfrm flipH="1">
              <a:off x="466683" y="1635401"/>
              <a:ext cx="5463242" cy="2845617"/>
            </a:xfrm>
            <a:prstGeom prst="snip1Rect">
              <a:avLst>
                <a:gd name="adj" fmla="val 0"/>
              </a:avLst>
            </a:prstGeom>
            <a:gradFill>
              <a:gsLst>
                <a:gs pos="30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1"/>
            </a:gradFill>
            <a:ln w="28575">
              <a:gradFill>
                <a:gsLst>
                  <a:gs pos="0">
                    <a:srgbClr val="CC66FF"/>
                  </a:gs>
                  <a:gs pos="100000">
                    <a:srgbClr val="CC66FF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4" name="矩形: 剪去對角角落 121">
              <a:extLst>
                <a:ext uri="{FF2B5EF4-FFF2-40B4-BE49-F238E27FC236}">
                  <a16:creationId xmlns:a16="http://schemas.microsoft.com/office/drawing/2014/main" id="{2C9D93EB-B541-420E-9E92-90BE6E6EB747}"/>
                </a:ext>
              </a:extLst>
            </p:cNvPr>
            <p:cNvSpPr/>
            <p:nvPr/>
          </p:nvSpPr>
          <p:spPr>
            <a:xfrm>
              <a:off x="466683" y="1522252"/>
              <a:ext cx="5473516" cy="113149"/>
            </a:xfrm>
            <a:custGeom>
              <a:avLst/>
              <a:gdLst>
                <a:gd name="connsiteX0" fmla="*/ 0 w 4690534"/>
                <a:gd name="connsiteY0" fmla="*/ 0 h 203200"/>
                <a:gd name="connsiteX1" fmla="*/ 4690534 w 4690534"/>
                <a:gd name="connsiteY1" fmla="*/ 0 h 203200"/>
                <a:gd name="connsiteX2" fmla="*/ 4690534 w 4690534"/>
                <a:gd name="connsiteY2" fmla="*/ 0 h 203200"/>
                <a:gd name="connsiteX3" fmla="*/ 4690534 w 4690534"/>
                <a:gd name="connsiteY3" fmla="*/ 203200 h 203200"/>
                <a:gd name="connsiteX4" fmla="*/ 4690534 w 4690534"/>
                <a:gd name="connsiteY4" fmla="*/ 203200 h 203200"/>
                <a:gd name="connsiteX5" fmla="*/ 0 w 4690534"/>
                <a:gd name="connsiteY5" fmla="*/ 203200 h 203200"/>
                <a:gd name="connsiteX6" fmla="*/ 0 w 4690534"/>
                <a:gd name="connsiteY6" fmla="*/ 203200 h 203200"/>
                <a:gd name="connsiteX7" fmla="*/ 0 w 4690534"/>
                <a:gd name="connsiteY7" fmla="*/ 0 h 203200"/>
                <a:gd name="connsiteX0" fmla="*/ 249766 w 4940300"/>
                <a:gd name="connsiteY0" fmla="*/ 0 h 224367"/>
                <a:gd name="connsiteX1" fmla="*/ 4940300 w 4940300"/>
                <a:gd name="connsiteY1" fmla="*/ 0 h 224367"/>
                <a:gd name="connsiteX2" fmla="*/ 4940300 w 4940300"/>
                <a:gd name="connsiteY2" fmla="*/ 0 h 224367"/>
                <a:gd name="connsiteX3" fmla="*/ 4940300 w 4940300"/>
                <a:gd name="connsiteY3" fmla="*/ 203200 h 224367"/>
                <a:gd name="connsiteX4" fmla="*/ 4940300 w 4940300"/>
                <a:gd name="connsiteY4" fmla="*/ 203200 h 224367"/>
                <a:gd name="connsiteX5" fmla="*/ 249766 w 4940300"/>
                <a:gd name="connsiteY5" fmla="*/ 203200 h 224367"/>
                <a:gd name="connsiteX6" fmla="*/ 0 w 4940300"/>
                <a:gd name="connsiteY6" fmla="*/ 224367 h 224367"/>
                <a:gd name="connsiteX7" fmla="*/ 249766 w 4940300"/>
                <a:gd name="connsiteY7" fmla="*/ 0 h 224367"/>
                <a:gd name="connsiteX0" fmla="*/ 249766 w 4940300"/>
                <a:gd name="connsiteY0" fmla="*/ 0 h 203200"/>
                <a:gd name="connsiteX1" fmla="*/ 4940300 w 4940300"/>
                <a:gd name="connsiteY1" fmla="*/ 0 h 203200"/>
                <a:gd name="connsiteX2" fmla="*/ 4940300 w 4940300"/>
                <a:gd name="connsiteY2" fmla="*/ 0 h 203200"/>
                <a:gd name="connsiteX3" fmla="*/ 4940300 w 4940300"/>
                <a:gd name="connsiteY3" fmla="*/ 203200 h 203200"/>
                <a:gd name="connsiteX4" fmla="*/ 4940300 w 4940300"/>
                <a:gd name="connsiteY4" fmla="*/ 203200 h 203200"/>
                <a:gd name="connsiteX5" fmla="*/ 249766 w 4940300"/>
                <a:gd name="connsiteY5" fmla="*/ 203200 h 203200"/>
                <a:gd name="connsiteX6" fmla="*/ 0 w 4940300"/>
                <a:gd name="connsiteY6" fmla="*/ 190501 h 203200"/>
                <a:gd name="connsiteX7" fmla="*/ 249766 w 4940300"/>
                <a:gd name="connsiteY7" fmla="*/ 0 h 203200"/>
                <a:gd name="connsiteX0" fmla="*/ 249766 w 4940300"/>
                <a:gd name="connsiteY0" fmla="*/ 0 h 207434"/>
                <a:gd name="connsiteX1" fmla="*/ 4940300 w 4940300"/>
                <a:gd name="connsiteY1" fmla="*/ 0 h 207434"/>
                <a:gd name="connsiteX2" fmla="*/ 4940300 w 4940300"/>
                <a:gd name="connsiteY2" fmla="*/ 0 h 207434"/>
                <a:gd name="connsiteX3" fmla="*/ 4940300 w 4940300"/>
                <a:gd name="connsiteY3" fmla="*/ 203200 h 207434"/>
                <a:gd name="connsiteX4" fmla="*/ 4940300 w 4940300"/>
                <a:gd name="connsiteY4" fmla="*/ 203200 h 207434"/>
                <a:gd name="connsiteX5" fmla="*/ 249766 w 4940300"/>
                <a:gd name="connsiteY5" fmla="*/ 203200 h 207434"/>
                <a:gd name="connsiteX6" fmla="*/ 0 w 4940300"/>
                <a:gd name="connsiteY6" fmla="*/ 207434 h 207434"/>
                <a:gd name="connsiteX7" fmla="*/ 249766 w 4940300"/>
                <a:gd name="connsiteY7" fmla="*/ 0 h 207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40300" h="207434">
                  <a:moveTo>
                    <a:pt x="249766" y="0"/>
                  </a:moveTo>
                  <a:lnTo>
                    <a:pt x="4940300" y="0"/>
                  </a:lnTo>
                  <a:lnTo>
                    <a:pt x="4940300" y="0"/>
                  </a:lnTo>
                  <a:lnTo>
                    <a:pt x="4940300" y="203200"/>
                  </a:lnTo>
                  <a:lnTo>
                    <a:pt x="4940300" y="203200"/>
                  </a:lnTo>
                  <a:lnTo>
                    <a:pt x="249766" y="203200"/>
                  </a:lnTo>
                  <a:lnTo>
                    <a:pt x="0" y="207434"/>
                  </a:lnTo>
                  <a:lnTo>
                    <a:pt x="249766" y="0"/>
                  </a:lnTo>
                  <a:close/>
                </a:path>
              </a:pathLst>
            </a:custGeom>
            <a:solidFill>
              <a:srgbClr val="CC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05" name="矩形 104">
            <a:extLst>
              <a:ext uri="{FF2B5EF4-FFF2-40B4-BE49-F238E27FC236}">
                <a16:creationId xmlns:a16="http://schemas.microsoft.com/office/drawing/2014/main" id="{7B0EB736-BA53-46C4-A4F4-EC8029647D67}"/>
              </a:ext>
            </a:extLst>
          </p:cNvPr>
          <p:cNvSpPr/>
          <p:nvPr/>
        </p:nvSpPr>
        <p:spPr>
          <a:xfrm>
            <a:off x="742567" y="1965612"/>
            <a:ext cx="51873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altLang="zh-TW" sz="2400">
                <a:solidFill>
                  <a:srgbClr val="CC66FF"/>
                </a:solidFill>
                <a:latin typeface="Arial"/>
                <a:ea typeface="微軟正黑體"/>
                <a:cs typeface="Arial"/>
                <a:sym typeface="Arial"/>
              </a:rPr>
              <a:t>ACL </a:t>
            </a:r>
            <a:r>
              <a:rPr lang="zh-TW" altLang="en-US" sz="2400">
                <a:solidFill>
                  <a:srgbClr val="CC66FF"/>
                </a:solidFill>
                <a:latin typeface="Arial"/>
                <a:ea typeface="微軟正黑體"/>
                <a:cs typeface="Arial"/>
                <a:sym typeface="Arial"/>
              </a:rPr>
              <a:t>存取控制安全機制</a:t>
            </a:r>
          </a:p>
        </p:txBody>
      </p:sp>
      <p:sp>
        <p:nvSpPr>
          <p:cNvPr id="106" name="文字方塊 105">
            <a:extLst>
              <a:ext uri="{FF2B5EF4-FFF2-40B4-BE49-F238E27FC236}">
                <a16:creationId xmlns:a16="http://schemas.microsoft.com/office/drawing/2014/main" id="{1DC434E9-7FEC-41E7-9F13-B470F8EC363E}"/>
              </a:ext>
            </a:extLst>
          </p:cNvPr>
          <p:cNvSpPr txBox="1"/>
          <p:nvPr/>
        </p:nvSpPr>
        <p:spPr>
          <a:xfrm>
            <a:off x="939034" y="2537635"/>
            <a:ext cx="4784427" cy="78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zh-TW" altLang="en-US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支援存取控制機制，可以設定多個存取規則，指定特定協定、</a:t>
            </a:r>
            <a:r>
              <a:rPr lang="en-US" altLang="zh-TW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IP </a:t>
            </a:r>
            <a:r>
              <a:rPr lang="zh-TW" altLang="en-US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位址、子網路遮罩和網路埠存取條件。</a:t>
            </a:r>
          </a:p>
        </p:txBody>
      </p:sp>
      <p:sp>
        <p:nvSpPr>
          <p:cNvPr id="107" name="矩形 106">
            <a:extLst>
              <a:ext uri="{FF2B5EF4-FFF2-40B4-BE49-F238E27FC236}">
                <a16:creationId xmlns:a16="http://schemas.microsoft.com/office/drawing/2014/main" id="{301B89C1-813D-4AC5-BB25-667C7FAE8DD2}"/>
              </a:ext>
            </a:extLst>
          </p:cNvPr>
          <p:cNvSpPr/>
          <p:nvPr/>
        </p:nvSpPr>
        <p:spPr>
          <a:xfrm>
            <a:off x="6251802" y="1965612"/>
            <a:ext cx="51822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zh-TW" altLang="en-US" sz="2400">
                <a:solidFill>
                  <a:srgbClr val="CC66FF"/>
                </a:solidFill>
                <a:latin typeface="Arial"/>
                <a:ea typeface="微軟正黑體"/>
                <a:cs typeface="Arial"/>
                <a:sym typeface="Arial"/>
              </a:rPr>
              <a:t>迴圈偵測和保護</a:t>
            </a:r>
          </a:p>
        </p:txBody>
      </p:sp>
      <p:sp>
        <p:nvSpPr>
          <p:cNvPr id="108" name="文字方塊 107">
            <a:extLst>
              <a:ext uri="{FF2B5EF4-FFF2-40B4-BE49-F238E27FC236}">
                <a16:creationId xmlns:a16="http://schemas.microsoft.com/office/drawing/2014/main" id="{C32C860A-AC6A-4A6C-98D7-5EDF0559EA0F}"/>
              </a:ext>
            </a:extLst>
          </p:cNvPr>
          <p:cNvSpPr txBox="1"/>
          <p:nvPr/>
        </p:nvSpPr>
        <p:spPr>
          <a:xfrm>
            <a:off x="6540300" y="2537635"/>
            <a:ext cx="4855857" cy="78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zh-TW" altLang="en-US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在網路產生迴圈時，將有問題的網路埠立即關閉，有效避免癱瘓網路機率。</a:t>
            </a:r>
          </a:p>
        </p:txBody>
      </p:sp>
      <p:sp>
        <p:nvSpPr>
          <p:cNvPr id="109" name="矩形 108">
            <a:extLst>
              <a:ext uri="{FF2B5EF4-FFF2-40B4-BE49-F238E27FC236}">
                <a16:creationId xmlns:a16="http://schemas.microsoft.com/office/drawing/2014/main" id="{13E30F34-91F7-40C1-8114-45F185795870}"/>
              </a:ext>
            </a:extLst>
          </p:cNvPr>
          <p:cNvSpPr/>
          <p:nvPr/>
        </p:nvSpPr>
        <p:spPr>
          <a:xfrm>
            <a:off x="466683" y="4388423"/>
            <a:ext cx="54632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zh-TW" altLang="en-US" sz="2400">
                <a:solidFill>
                  <a:srgbClr val="CC66FF"/>
                </a:solidFill>
                <a:latin typeface="Arial"/>
                <a:ea typeface="微軟正黑體"/>
                <a:cs typeface="Arial"/>
              </a:rPr>
              <a:t>支援連接埠鏡像 </a:t>
            </a:r>
            <a:r>
              <a:rPr lang="en-US" altLang="zh-TW" sz="2400">
                <a:solidFill>
                  <a:srgbClr val="CC66FF"/>
                </a:solidFill>
                <a:latin typeface="Arial"/>
                <a:ea typeface="微軟正黑體"/>
                <a:cs typeface="Arial"/>
              </a:rPr>
              <a:t>(Port Mirroring)</a:t>
            </a:r>
          </a:p>
        </p:txBody>
      </p:sp>
      <p:sp>
        <p:nvSpPr>
          <p:cNvPr id="110" name="文字方塊 109">
            <a:extLst>
              <a:ext uri="{FF2B5EF4-FFF2-40B4-BE49-F238E27FC236}">
                <a16:creationId xmlns:a16="http://schemas.microsoft.com/office/drawing/2014/main" id="{3E9B3019-D99E-4876-B537-CB675FDD7EF2}"/>
              </a:ext>
            </a:extLst>
          </p:cNvPr>
          <p:cNvSpPr txBox="1"/>
          <p:nvPr/>
        </p:nvSpPr>
        <p:spPr>
          <a:xfrm>
            <a:off x="837444" y="4960446"/>
            <a:ext cx="4721720" cy="78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zh-TW" altLang="en-US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讓網路管理員捕捉特定連接埠的資料 </a:t>
            </a:r>
            <a:r>
              <a:rPr lang="en-US" altLang="zh-TW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(</a:t>
            </a:r>
            <a:r>
              <a:rPr lang="zh-TW" altLang="en-US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封包</a:t>
            </a:r>
            <a:r>
              <a:rPr lang="en-US" altLang="zh-TW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) </a:t>
            </a:r>
            <a:r>
              <a:rPr lang="zh-TW" altLang="en-US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來監控網路或進行故障排除。</a:t>
            </a:r>
          </a:p>
        </p:txBody>
      </p:sp>
      <p:sp>
        <p:nvSpPr>
          <p:cNvPr id="111" name="矩形 110">
            <a:extLst>
              <a:ext uri="{FF2B5EF4-FFF2-40B4-BE49-F238E27FC236}">
                <a16:creationId xmlns:a16="http://schemas.microsoft.com/office/drawing/2014/main" id="{AEB41D17-C73C-457D-A1B6-B47AD9174C71}"/>
              </a:ext>
            </a:extLst>
          </p:cNvPr>
          <p:cNvSpPr/>
          <p:nvPr/>
        </p:nvSpPr>
        <p:spPr>
          <a:xfrm>
            <a:off x="6251802" y="4388423"/>
            <a:ext cx="54632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altLang="zh-TW" sz="2400">
                <a:solidFill>
                  <a:srgbClr val="CC66FF"/>
                </a:solidFill>
                <a:latin typeface="Arial"/>
                <a:ea typeface="微軟正黑體"/>
                <a:cs typeface="Arial"/>
              </a:rPr>
              <a:t>Jumbo frame </a:t>
            </a:r>
            <a:r>
              <a:rPr lang="zh-TW" altLang="en-US" sz="2400">
                <a:solidFill>
                  <a:srgbClr val="CC66FF"/>
                </a:solidFill>
                <a:latin typeface="Arial"/>
                <a:ea typeface="微軟正黑體"/>
                <a:cs typeface="Arial"/>
              </a:rPr>
              <a:t>支援</a:t>
            </a:r>
          </a:p>
        </p:txBody>
      </p:sp>
      <p:sp>
        <p:nvSpPr>
          <p:cNvPr id="112" name="文字方塊 111">
            <a:extLst>
              <a:ext uri="{FF2B5EF4-FFF2-40B4-BE49-F238E27FC236}">
                <a16:creationId xmlns:a16="http://schemas.microsoft.com/office/drawing/2014/main" id="{F993430F-4B08-476C-A423-15330385921B}"/>
              </a:ext>
            </a:extLst>
          </p:cNvPr>
          <p:cNvSpPr txBox="1"/>
          <p:nvPr/>
        </p:nvSpPr>
        <p:spPr>
          <a:xfrm>
            <a:off x="6592591" y="4960446"/>
            <a:ext cx="4761965" cy="78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zh-TW" altLang="en-US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支援 </a:t>
            </a:r>
            <a:r>
              <a:rPr lang="en-US" altLang="zh-TW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Jumbo frame </a:t>
            </a:r>
            <a:r>
              <a:rPr lang="zh-TW" altLang="en-US" sz="16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，有助於提升整體資料傳輸效率。</a:t>
            </a:r>
          </a:p>
        </p:txBody>
      </p:sp>
      <p:pic>
        <p:nvPicPr>
          <p:cNvPr id="113" name="圖片 112" descr="一張含有 天空 的圖片&#10;&#10;自動產生的描述">
            <a:extLst>
              <a:ext uri="{FF2B5EF4-FFF2-40B4-BE49-F238E27FC236}">
                <a16:creationId xmlns:a16="http://schemas.microsoft.com/office/drawing/2014/main" id="{C4E24637-48E7-458D-9AB1-4FC8A35D9F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3079" y="3444217"/>
            <a:ext cx="1237852" cy="12378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33031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3">
            <a:extLst>
              <a:ext uri="{FF2B5EF4-FFF2-40B4-BE49-F238E27FC236}">
                <a16:creationId xmlns:a16="http://schemas.microsoft.com/office/drawing/2014/main" id="{68A1F7F8-5745-4E8A-A93F-1D679695970D}"/>
              </a:ext>
            </a:extLst>
          </p:cNvPr>
          <p:cNvSpPr txBox="1">
            <a:spLocks/>
          </p:cNvSpPr>
          <p:nvPr/>
        </p:nvSpPr>
        <p:spPr>
          <a:xfrm>
            <a:off x="1528549" y="2903621"/>
            <a:ext cx="9116705" cy="8053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marL="0" lvl="1" algn="ctr">
              <a:lnSpc>
                <a:spcPct val="90000"/>
              </a:lnSpc>
              <a:spcBef>
                <a:spcPct val="0"/>
              </a:spcBef>
            </a:pPr>
            <a:r>
              <a:rPr lang="zh-TW" altLang="en-US" sz="4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虛擬機 </a:t>
            </a:r>
            <a:r>
              <a:rPr lang="en-US" altLang="zh-TW" sz="4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/</a:t>
            </a:r>
            <a:r>
              <a:rPr lang="zh-TW" altLang="en-US" sz="4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4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SD-WAN</a:t>
            </a:r>
            <a:r>
              <a:rPr lang="zh-TW" altLang="en-US" sz="4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解決方案 </a:t>
            </a:r>
            <a:endParaRPr lang="en-US" altLang="zh-TW" sz="4400" b="1" kern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782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:a16="http://schemas.microsoft.com/office/drawing/2014/main" id="{5E55C1EA-A94E-4917-813E-F74D15F8A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1" y="1"/>
            <a:ext cx="12178675" cy="1266656"/>
          </a:xfrm>
        </p:spPr>
        <p:txBody>
          <a:bodyPr>
            <a:normAutofit/>
          </a:bodyPr>
          <a:lstStyle/>
          <a:p>
            <a:r>
              <a:rPr lang="zh-TW" altLang="en-US" b="1"/>
              <a:t>運行虛擬機與軟體容器，一機多系統</a:t>
            </a:r>
          </a:p>
        </p:txBody>
      </p:sp>
      <p:sp>
        <p:nvSpPr>
          <p:cNvPr id="14" name="文字版面配置區 2">
            <a:extLst>
              <a:ext uri="{FF2B5EF4-FFF2-40B4-BE49-F238E27FC236}">
                <a16:creationId xmlns:a16="http://schemas.microsoft.com/office/drawing/2014/main" id="{F9D9EC71-43C0-4B60-9736-7555AEA6A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4208"/>
            <a:ext cx="10515600" cy="470411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Clr>
                <a:srgbClr val="000000"/>
              </a:buClr>
              <a:buNone/>
              <a:defRPr/>
            </a:pPr>
            <a:r>
              <a:rPr lang="en-US" altLang="zh-TW"/>
              <a:t>Virtualization Station (</a:t>
            </a:r>
            <a:r>
              <a:rPr lang="zh-TW" altLang="en-US"/>
              <a:t>虛擬機工作站</a:t>
            </a:r>
            <a:r>
              <a:rPr lang="en-US" altLang="zh-TW"/>
              <a:t>) </a:t>
            </a:r>
            <a:r>
              <a:rPr lang="zh-TW" altLang="en-US"/>
              <a:t>和 </a:t>
            </a:r>
            <a:r>
              <a:rPr lang="en-US" altLang="zh-TW"/>
              <a:t>Container Station (</a:t>
            </a:r>
            <a:r>
              <a:rPr lang="zh-TW" altLang="en-US"/>
              <a:t>軟體容器工作站</a:t>
            </a:r>
            <a:r>
              <a:rPr lang="en-US" altLang="zh-TW"/>
              <a:t>) </a:t>
            </a:r>
            <a:r>
              <a:rPr lang="zh-TW" altLang="en-US"/>
              <a:t>引領全方位的混合虛擬應用解決方案。無論您的需求為何，皆可仰賴 </a:t>
            </a:r>
            <a:r>
              <a:rPr lang="en-US" altLang="zh-TW"/>
              <a:t>QNAP </a:t>
            </a:r>
            <a:r>
              <a:rPr lang="zh-TW" altLang="en-US"/>
              <a:t>完整的虛擬化應用支援。為您的虛擬化需求挑選合適的部署策略，也可以很簡單！</a:t>
            </a: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48E69A03-B180-4E0E-87EB-896FAC5A90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814599" y="2888880"/>
            <a:ext cx="557572" cy="5719092"/>
          </a:xfrm>
          <a:prstGeom prst="rect">
            <a:avLst/>
          </a:prstGeom>
        </p:spPr>
      </p:pic>
      <p:grpSp>
        <p:nvGrpSpPr>
          <p:cNvPr id="27" name="群組 26">
            <a:extLst>
              <a:ext uri="{FF2B5EF4-FFF2-40B4-BE49-F238E27FC236}">
                <a16:creationId xmlns:a16="http://schemas.microsoft.com/office/drawing/2014/main" id="{58B4009A-6D41-4B1B-B87C-40C8ABA47FBB}"/>
              </a:ext>
            </a:extLst>
          </p:cNvPr>
          <p:cNvGrpSpPr/>
          <p:nvPr/>
        </p:nvGrpSpPr>
        <p:grpSpPr>
          <a:xfrm>
            <a:off x="681721" y="2923956"/>
            <a:ext cx="10864288" cy="2681579"/>
            <a:chOff x="517945" y="3025830"/>
            <a:chExt cx="10864288" cy="2681579"/>
          </a:xfrm>
        </p:grpSpPr>
        <p:sp>
          <p:nvSpPr>
            <p:cNvPr id="28" name="矩形: 剪去單一角落 27">
              <a:extLst>
                <a:ext uri="{FF2B5EF4-FFF2-40B4-BE49-F238E27FC236}">
                  <a16:creationId xmlns:a16="http://schemas.microsoft.com/office/drawing/2014/main" id="{FB2FB477-3E0C-4D80-9672-BEC25C4008B1}"/>
                </a:ext>
              </a:extLst>
            </p:cNvPr>
            <p:cNvSpPr/>
            <p:nvPr/>
          </p:nvSpPr>
          <p:spPr>
            <a:xfrm rot="16200000" flipH="1">
              <a:off x="4609299" y="-1065524"/>
              <a:ext cx="2681579" cy="10864288"/>
            </a:xfrm>
            <a:prstGeom prst="snip1Rect">
              <a:avLst>
                <a:gd name="adj" fmla="val 14662"/>
              </a:avLst>
            </a:prstGeom>
            <a:gradFill>
              <a:gsLst>
                <a:gs pos="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1"/>
            </a:gradFill>
            <a:ln w="28575">
              <a:gradFill>
                <a:gsLst>
                  <a:gs pos="0">
                    <a:srgbClr val="CC66FF"/>
                  </a:gs>
                  <a:gs pos="100000">
                    <a:srgbClr val="CC66FF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9" name="矩形: 剪去對角角落 121">
              <a:extLst>
                <a:ext uri="{FF2B5EF4-FFF2-40B4-BE49-F238E27FC236}">
                  <a16:creationId xmlns:a16="http://schemas.microsoft.com/office/drawing/2014/main" id="{2E86BFA0-9D7A-4AF9-B58A-0AAB9F37D07E}"/>
                </a:ext>
              </a:extLst>
            </p:cNvPr>
            <p:cNvSpPr/>
            <p:nvPr/>
          </p:nvSpPr>
          <p:spPr>
            <a:xfrm rot="16200000">
              <a:off x="-386420" y="4232921"/>
              <a:ext cx="2167249" cy="72037"/>
            </a:xfrm>
            <a:custGeom>
              <a:avLst/>
              <a:gdLst>
                <a:gd name="connsiteX0" fmla="*/ 0 w 4690534"/>
                <a:gd name="connsiteY0" fmla="*/ 0 h 203200"/>
                <a:gd name="connsiteX1" fmla="*/ 4690534 w 4690534"/>
                <a:gd name="connsiteY1" fmla="*/ 0 h 203200"/>
                <a:gd name="connsiteX2" fmla="*/ 4690534 w 4690534"/>
                <a:gd name="connsiteY2" fmla="*/ 0 h 203200"/>
                <a:gd name="connsiteX3" fmla="*/ 4690534 w 4690534"/>
                <a:gd name="connsiteY3" fmla="*/ 203200 h 203200"/>
                <a:gd name="connsiteX4" fmla="*/ 4690534 w 4690534"/>
                <a:gd name="connsiteY4" fmla="*/ 203200 h 203200"/>
                <a:gd name="connsiteX5" fmla="*/ 0 w 4690534"/>
                <a:gd name="connsiteY5" fmla="*/ 203200 h 203200"/>
                <a:gd name="connsiteX6" fmla="*/ 0 w 4690534"/>
                <a:gd name="connsiteY6" fmla="*/ 203200 h 203200"/>
                <a:gd name="connsiteX7" fmla="*/ 0 w 4690534"/>
                <a:gd name="connsiteY7" fmla="*/ 0 h 203200"/>
                <a:gd name="connsiteX0" fmla="*/ 249766 w 4940300"/>
                <a:gd name="connsiteY0" fmla="*/ 0 h 224367"/>
                <a:gd name="connsiteX1" fmla="*/ 4940300 w 4940300"/>
                <a:gd name="connsiteY1" fmla="*/ 0 h 224367"/>
                <a:gd name="connsiteX2" fmla="*/ 4940300 w 4940300"/>
                <a:gd name="connsiteY2" fmla="*/ 0 h 224367"/>
                <a:gd name="connsiteX3" fmla="*/ 4940300 w 4940300"/>
                <a:gd name="connsiteY3" fmla="*/ 203200 h 224367"/>
                <a:gd name="connsiteX4" fmla="*/ 4940300 w 4940300"/>
                <a:gd name="connsiteY4" fmla="*/ 203200 h 224367"/>
                <a:gd name="connsiteX5" fmla="*/ 249766 w 4940300"/>
                <a:gd name="connsiteY5" fmla="*/ 203200 h 224367"/>
                <a:gd name="connsiteX6" fmla="*/ 0 w 4940300"/>
                <a:gd name="connsiteY6" fmla="*/ 224367 h 224367"/>
                <a:gd name="connsiteX7" fmla="*/ 249766 w 4940300"/>
                <a:gd name="connsiteY7" fmla="*/ 0 h 224367"/>
                <a:gd name="connsiteX0" fmla="*/ 249766 w 4940300"/>
                <a:gd name="connsiteY0" fmla="*/ 0 h 203200"/>
                <a:gd name="connsiteX1" fmla="*/ 4940300 w 4940300"/>
                <a:gd name="connsiteY1" fmla="*/ 0 h 203200"/>
                <a:gd name="connsiteX2" fmla="*/ 4940300 w 4940300"/>
                <a:gd name="connsiteY2" fmla="*/ 0 h 203200"/>
                <a:gd name="connsiteX3" fmla="*/ 4940300 w 4940300"/>
                <a:gd name="connsiteY3" fmla="*/ 203200 h 203200"/>
                <a:gd name="connsiteX4" fmla="*/ 4940300 w 4940300"/>
                <a:gd name="connsiteY4" fmla="*/ 203200 h 203200"/>
                <a:gd name="connsiteX5" fmla="*/ 249766 w 4940300"/>
                <a:gd name="connsiteY5" fmla="*/ 203200 h 203200"/>
                <a:gd name="connsiteX6" fmla="*/ 0 w 4940300"/>
                <a:gd name="connsiteY6" fmla="*/ 190501 h 203200"/>
                <a:gd name="connsiteX7" fmla="*/ 249766 w 4940300"/>
                <a:gd name="connsiteY7" fmla="*/ 0 h 203200"/>
                <a:gd name="connsiteX0" fmla="*/ 249766 w 4940300"/>
                <a:gd name="connsiteY0" fmla="*/ 0 h 207434"/>
                <a:gd name="connsiteX1" fmla="*/ 4940300 w 4940300"/>
                <a:gd name="connsiteY1" fmla="*/ 0 h 207434"/>
                <a:gd name="connsiteX2" fmla="*/ 4940300 w 4940300"/>
                <a:gd name="connsiteY2" fmla="*/ 0 h 207434"/>
                <a:gd name="connsiteX3" fmla="*/ 4940300 w 4940300"/>
                <a:gd name="connsiteY3" fmla="*/ 203200 h 207434"/>
                <a:gd name="connsiteX4" fmla="*/ 4940300 w 4940300"/>
                <a:gd name="connsiteY4" fmla="*/ 203200 h 207434"/>
                <a:gd name="connsiteX5" fmla="*/ 249766 w 4940300"/>
                <a:gd name="connsiteY5" fmla="*/ 203200 h 207434"/>
                <a:gd name="connsiteX6" fmla="*/ 0 w 4940300"/>
                <a:gd name="connsiteY6" fmla="*/ 207434 h 207434"/>
                <a:gd name="connsiteX7" fmla="*/ 249766 w 4940300"/>
                <a:gd name="connsiteY7" fmla="*/ 0 h 207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40300" h="207434">
                  <a:moveTo>
                    <a:pt x="249766" y="0"/>
                  </a:moveTo>
                  <a:lnTo>
                    <a:pt x="4940300" y="0"/>
                  </a:lnTo>
                  <a:lnTo>
                    <a:pt x="4940300" y="0"/>
                  </a:lnTo>
                  <a:lnTo>
                    <a:pt x="4940300" y="203200"/>
                  </a:lnTo>
                  <a:lnTo>
                    <a:pt x="4940300" y="203200"/>
                  </a:lnTo>
                  <a:lnTo>
                    <a:pt x="249766" y="203200"/>
                  </a:lnTo>
                  <a:lnTo>
                    <a:pt x="0" y="207434"/>
                  </a:lnTo>
                  <a:lnTo>
                    <a:pt x="249766" y="0"/>
                  </a:lnTo>
                  <a:close/>
                </a:path>
              </a:pathLst>
            </a:custGeom>
            <a:solidFill>
              <a:srgbClr val="CC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30" name="圖片 29" descr="一張含有 電腦 的圖片&#10;&#10;自動產生的描述">
            <a:extLst>
              <a:ext uri="{FF2B5EF4-FFF2-40B4-BE49-F238E27FC236}">
                <a16:creationId xmlns:a16="http://schemas.microsoft.com/office/drawing/2014/main" id="{B25DD088-4B07-4DB3-8712-73DEA67D77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9157" y="3429000"/>
            <a:ext cx="6133681" cy="38342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B189A191-1184-4A33-B027-3A76184ED42E}"/>
              </a:ext>
            </a:extLst>
          </p:cNvPr>
          <p:cNvSpPr/>
          <p:nvPr/>
        </p:nvSpPr>
        <p:spPr>
          <a:xfrm>
            <a:off x="6502554" y="3296837"/>
            <a:ext cx="1695541" cy="67303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29F4A14E-AD51-48B9-93D4-631A1EFDB94C}"/>
              </a:ext>
            </a:extLst>
          </p:cNvPr>
          <p:cNvSpPr/>
          <p:nvPr/>
        </p:nvSpPr>
        <p:spPr>
          <a:xfrm>
            <a:off x="2863840" y="3296837"/>
            <a:ext cx="1980288" cy="67303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3" name="Picture 2" descr="Image result for openwrt icon">
            <a:extLst>
              <a:ext uri="{FF2B5EF4-FFF2-40B4-BE49-F238E27FC236}">
                <a16:creationId xmlns:a16="http://schemas.microsoft.com/office/drawing/2014/main" id="{B0068AF2-72B8-4213-BDC5-5566A99FA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4476" y="3415277"/>
            <a:ext cx="1757938" cy="446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Image result for Pfsense icon">
            <a:extLst>
              <a:ext uri="{FF2B5EF4-FFF2-40B4-BE49-F238E27FC236}">
                <a16:creationId xmlns:a16="http://schemas.microsoft.com/office/drawing/2014/main" id="{63964863-AA96-4B27-8184-A72403D0FC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24059" y="3418801"/>
            <a:ext cx="1461000" cy="39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90E27C78-F127-46AC-8827-0F0A68142C6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3747" y="3296053"/>
            <a:ext cx="1342327" cy="677549"/>
          </a:xfrm>
          <a:prstGeom prst="roundRect">
            <a:avLst>
              <a:gd name="adj" fmla="val 1562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9038AB51-7C3B-4D05-B9C7-A89286C3C165}"/>
              </a:ext>
            </a:extLst>
          </p:cNvPr>
          <p:cNvSpPr/>
          <p:nvPr/>
        </p:nvSpPr>
        <p:spPr>
          <a:xfrm>
            <a:off x="8319935" y="3312425"/>
            <a:ext cx="935178" cy="67303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7" name="圖片 36" descr="一張含有 物件 的圖片&#10;&#10;自動產生的描述">
            <a:extLst>
              <a:ext uri="{FF2B5EF4-FFF2-40B4-BE49-F238E27FC236}">
                <a16:creationId xmlns:a16="http://schemas.microsoft.com/office/drawing/2014/main" id="{48847140-34AD-4069-8E3E-2E6CCFCEAF9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5488" y="3192620"/>
            <a:ext cx="1384073" cy="95270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38" name="圖片 37" descr="一張含有 建築物 的圖片&#10;&#10;自動產生的描述">
            <a:extLst>
              <a:ext uri="{FF2B5EF4-FFF2-40B4-BE49-F238E27FC236}">
                <a16:creationId xmlns:a16="http://schemas.microsoft.com/office/drawing/2014/main" id="{2FFAD44E-8ED1-452B-BB38-76BE6C75DB9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1204" y="3264241"/>
            <a:ext cx="1270000" cy="1271988"/>
          </a:xfrm>
          <a:prstGeom prst="rect">
            <a:avLst/>
          </a:prstGeom>
        </p:spPr>
      </p:pic>
      <p:pic>
        <p:nvPicPr>
          <p:cNvPr id="39" name="圖片 38" descr="一張含有 建築物, 傘 的圖片&#10;&#10;自動產生的描述">
            <a:extLst>
              <a:ext uri="{FF2B5EF4-FFF2-40B4-BE49-F238E27FC236}">
                <a16:creationId xmlns:a16="http://schemas.microsoft.com/office/drawing/2014/main" id="{6CE1204B-439A-422D-8F81-6734C4CEFF5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9210" y="3266000"/>
            <a:ext cx="1270000" cy="1270000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00131913-0314-4369-86E3-4E64E4D43418}"/>
              </a:ext>
            </a:extLst>
          </p:cNvPr>
          <p:cNvSpPr/>
          <p:nvPr/>
        </p:nvSpPr>
        <p:spPr>
          <a:xfrm>
            <a:off x="986457" y="4682455"/>
            <a:ext cx="21098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TW" sz="1600" kern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Virtualization Station </a:t>
            </a:r>
            <a:endParaRPr lang="zh-TW" altLang="en-US" sz="1600" kern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08EFC040-4BF8-45E5-8987-94274D3E42EF}"/>
              </a:ext>
            </a:extLst>
          </p:cNvPr>
          <p:cNvSpPr/>
          <p:nvPr/>
        </p:nvSpPr>
        <p:spPr>
          <a:xfrm>
            <a:off x="9178414" y="4682455"/>
            <a:ext cx="17684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altLang="zh-TW" sz="1600" kern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Container Station</a:t>
            </a:r>
            <a:endParaRPr lang="zh-TW" altLang="en-US" sz="1600" kern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2FA3FA18-2B79-4D9A-A394-5F040CA15F00}"/>
              </a:ext>
            </a:extLst>
          </p:cNvPr>
          <p:cNvSpPr/>
          <p:nvPr/>
        </p:nvSpPr>
        <p:spPr>
          <a:xfrm>
            <a:off x="4035079" y="4067737"/>
            <a:ext cx="1980288" cy="67303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C50CE5C9-9ED0-4F13-9FEA-C10F6D6FD337}"/>
              </a:ext>
            </a:extLst>
          </p:cNvPr>
          <p:cNvSpPr/>
          <p:nvPr/>
        </p:nvSpPr>
        <p:spPr>
          <a:xfrm>
            <a:off x="6120704" y="4073850"/>
            <a:ext cx="917553" cy="67303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585D1C8F-A553-44DF-BF68-4E83FAF1E656}"/>
              </a:ext>
            </a:extLst>
          </p:cNvPr>
          <p:cNvSpPr/>
          <p:nvPr/>
        </p:nvSpPr>
        <p:spPr>
          <a:xfrm>
            <a:off x="7159762" y="4080279"/>
            <a:ext cx="895488" cy="67303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5" name="圖片 44" descr="一張含有 畫畫 的圖片&#10;&#10;自動產生的描述">
            <a:extLst>
              <a:ext uri="{FF2B5EF4-FFF2-40B4-BE49-F238E27FC236}">
                <a16:creationId xmlns:a16="http://schemas.microsoft.com/office/drawing/2014/main" id="{9B69EAE0-66DD-4FCE-B753-465712E8AD8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3586" y="4120883"/>
            <a:ext cx="561648" cy="574298"/>
          </a:xfrm>
          <a:prstGeom prst="rect">
            <a:avLst/>
          </a:prstGeom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3D670D38-7E33-4FB6-9BEB-A3848A0500F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0515" y="4138787"/>
            <a:ext cx="575571" cy="575571"/>
          </a:xfrm>
          <a:prstGeom prst="rect">
            <a:avLst/>
          </a:prstGeom>
        </p:spPr>
      </p:pic>
      <p:pic>
        <p:nvPicPr>
          <p:cNvPr id="47" name="圖片 46" descr="一張含有 畫畫, 食物 的圖片&#10;&#10;自動產生的描述">
            <a:extLst>
              <a:ext uri="{FF2B5EF4-FFF2-40B4-BE49-F238E27FC236}">
                <a16:creationId xmlns:a16="http://schemas.microsoft.com/office/drawing/2014/main" id="{4FDE7754-7151-4F3C-8A23-9F03F4F4977F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9978" y="4204611"/>
            <a:ext cx="1524003" cy="39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8066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:a16="http://schemas.microsoft.com/office/drawing/2014/main" id="{5E55C1EA-A94E-4917-813E-F74D15F8A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b="1">
                <a:latin typeface="Arial"/>
                <a:ea typeface="微軟正黑體"/>
                <a:cs typeface="Arial"/>
              </a:rPr>
              <a:t>Guardian </a:t>
            </a:r>
            <a:r>
              <a:rPr lang="zh-TW" altLang="en-US" b="1">
                <a:latin typeface="Arial"/>
                <a:ea typeface="微軟正黑體"/>
                <a:cs typeface="Arial"/>
              </a:rPr>
              <a:t>提供快速便利的 </a:t>
            </a:r>
            <a:r>
              <a:rPr lang="en-US" altLang="zh-TW" b="1">
                <a:latin typeface="Arial"/>
                <a:ea typeface="微軟正黑體"/>
                <a:cs typeface="Arial"/>
              </a:rPr>
              <a:t>VM </a:t>
            </a:r>
            <a:r>
              <a:rPr lang="zh-TW" altLang="en-US" b="1">
                <a:latin typeface="Arial"/>
                <a:ea typeface="微軟正黑體"/>
                <a:cs typeface="Arial"/>
              </a:rPr>
              <a:t>部署</a:t>
            </a:r>
            <a:endParaRPr lang="zh-TW" altLang="en-US" b="1"/>
          </a:p>
        </p:txBody>
      </p:sp>
      <p:pic>
        <p:nvPicPr>
          <p:cNvPr id="35" name="圖片 34">
            <a:extLst>
              <a:ext uri="{FF2B5EF4-FFF2-40B4-BE49-F238E27FC236}">
                <a16:creationId xmlns:a16="http://schemas.microsoft.com/office/drawing/2014/main" id="{F2B45682-179A-4544-97CF-4FB5AF47F3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8233" y="2773482"/>
            <a:ext cx="4568152" cy="285560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36" name="直線接點 35">
            <a:extLst>
              <a:ext uri="{FF2B5EF4-FFF2-40B4-BE49-F238E27FC236}">
                <a16:creationId xmlns:a16="http://schemas.microsoft.com/office/drawing/2014/main" id="{4C44CF0E-D11E-46A4-9AC2-2495DEC3A63C}"/>
              </a:ext>
            </a:extLst>
          </p:cNvPr>
          <p:cNvCxnSpPr>
            <a:cxnSpLocks/>
          </p:cNvCxnSpPr>
          <p:nvPr/>
        </p:nvCxnSpPr>
        <p:spPr>
          <a:xfrm flipV="1">
            <a:off x="9867686" y="2906081"/>
            <a:ext cx="0" cy="512113"/>
          </a:xfrm>
          <a:prstGeom prst="line">
            <a:avLst/>
          </a:prstGeom>
          <a:ln w="317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接點 36">
            <a:extLst>
              <a:ext uri="{FF2B5EF4-FFF2-40B4-BE49-F238E27FC236}">
                <a16:creationId xmlns:a16="http://schemas.microsoft.com/office/drawing/2014/main" id="{66A2E8E2-947B-4D54-9E8B-7B68A6A58C82}"/>
              </a:ext>
            </a:extLst>
          </p:cNvPr>
          <p:cNvCxnSpPr>
            <a:cxnSpLocks/>
          </p:cNvCxnSpPr>
          <p:nvPr/>
        </p:nvCxnSpPr>
        <p:spPr>
          <a:xfrm flipV="1">
            <a:off x="10887700" y="2906081"/>
            <a:ext cx="0" cy="512113"/>
          </a:xfrm>
          <a:prstGeom prst="line">
            <a:avLst/>
          </a:prstGeom>
          <a:ln w="317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接點 37">
            <a:extLst>
              <a:ext uri="{FF2B5EF4-FFF2-40B4-BE49-F238E27FC236}">
                <a16:creationId xmlns:a16="http://schemas.microsoft.com/office/drawing/2014/main" id="{4C301161-2099-4918-98F2-78A82E6146B5}"/>
              </a:ext>
            </a:extLst>
          </p:cNvPr>
          <p:cNvCxnSpPr>
            <a:cxnSpLocks/>
          </p:cNvCxnSpPr>
          <p:nvPr/>
        </p:nvCxnSpPr>
        <p:spPr>
          <a:xfrm flipV="1">
            <a:off x="8035481" y="2906081"/>
            <a:ext cx="0" cy="512113"/>
          </a:xfrm>
          <a:prstGeom prst="line">
            <a:avLst/>
          </a:prstGeom>
          <a:ln w="317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接點 38">
            <a:extLst>
              <a:ext uri="{FF2B5EF4-FFF2-40B4-BE49-F238E27FC236}">
                <a16:creationId xmlns:a16="http://schemas.microsoft.com/office/drawing/2014/main" id="{78F469F3-0520-439C-AE30-04B0D6BFC97A}"/>
              </a:ext>
            </a:extLst>
          </p:cNvPr>
          <p:cNvCxnSpPr>
            <a:cxnSpLocks/>
          </p:cNvCxnSpPr>
          <p:nvPr/>
        </p:nvCxnSpPr>
        <p:spPr>
          <a:xfrm flipV="1">
            <a:off x="7407684" y="4839733"/>
            <a:ext cx="0" cy="734688"/>
          </a:xfrm>
          <a:prstGeom prst="line">
            <a:avLst/>
          </a:prstGeom>
          <a:ln w="317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接點 39">
            <a:extLst>
              <a:ext uri="{FF2B5EF4-FFF2-40B4-BE49-F238E27FC236}">
                <a16:creationId xmlns:a16="http://schemas.microsoft.com/office/drawing/2014/main" id="{2A0D4558-9F4E-40B5-88D2-558515F24210}"/>
              </a:ext>
            </a:extLst>
          </p:cNvPr>
          <p:cNvCxnSpPr>
            <a:cxnSpLocks/>
          </p:cNvCxnSpPr>
          <p:nvPr/>
        </p:nvCxnSpPr>
        <p:spPr>
          <a:xfrm flipV="1">
            <a:off x="9748931" y="4839733"/>
            <a:ext cx="0" cy="734688"/>
          </a:xfrm>
          <a:prstGeom prst="line">
            <a:avLst/>
          </a:prstGeom>
          <a:ln w="317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箭號: 向右 40">
            <a:extLst>
              <a:ext uri="{FF2B5EF4-FFF2-40B4-BE49-F238E27FC236}">
                <a16:creationId xmlns:a16="http://schemas.microsoft.com/office/drawing/2014/main" id="{CD71A538-CC57-4827-8A57-D248753F95DA}"/>
              </a:ext>
            </a:extLst>
          </p:cNvPr>
          <p:cNvSpPr/>
          <p:nvPr/>
        </p:nvSpPr>
        <p:spPr>
          <a:xfrm>
            <a:off x="5700800" y="3777123"/>
            <a:ext cx="846744" cy="788808"/>
          </a:xfrm>
          <a:prstGeom prst="rightArrow">
            <a:avLst/>
          </a:prstGeom>
          <a:gradFill>
            <a:gsLst>
              <a:gs pos="50000">
                <a:srgbClr val="FFFF00"/>
              </a:gs>
              <a:gs pos="0">
                <a:srgbClr val="FFFF0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2" name="直線接點 41">
            <a:extLst>
              <a:ext uri="{FF2B5EF4-FFF2-40B4-BE49-F238E27FC236}">
                <a16:creationId xmlns:a16="http://schemas.microsoft.com/office/drawing/2014/main" id="{AC24E4A5-813A-4A5F-AE2B-D54BF09D951B}"/>
              </a:ext>
            </a:extLst>
          </p:cNvPr>
          <p:cNvCxnSpPr>
            <a:cxnSpLocks/>
          </p:cNvCxnSpPr>
          <p:nvPr/>
        </p:nvCxnSpPr>
        <p:spPr>
          <a:xfrm flipH="1" flipV="1">
            <a:off x="1451362" y="2628476"/>
            <a:ext cx="24124" cy="2941098"/>
          </a:xfrm>
          <a:prstGeom prst="line">
            <a:avLst/>
          </a:prstGeom>
          <a:ln w="317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接點 42">
            <a:extLst>
              <a:ext uri="{FF2B5EF4-FFF2-40B4-BE49-F238E27FC236}">
                <a16:creationId xmlns:a16="http://schemas.microsoft.com/office/drawing/2014/main" id="{975A38FB-A07E-4F59-9E13-AB7A3D84B75D}"/>
              </a:ext>
            </a:extLst>
          </p:cNvPr>
          <p:cNvCxnSpPr>
            <a:cxnSpLocks/>
            <a:stCxn id="84" idx="0"/>
            <a:endCxn id="79" idx="2"/>
          </p:cNvCxnSpPr>
          <p:nvPr/>
        </p:nvCxnSpPr>
        <p:spPr>
          <a:xfrm flipV="1">
            <a:off x="3874666" y="2942776"/>
            <a:ext cx="45588" cy="2626798"/>
          </a:xfrm>
          <a:prstGeom prst="line">
            <a:avLst/>
          </a:prstGeom>
          <a:ln w="317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接點 43">
            <a:extLst>
              <a:ext uri="{FF2B5EF4-FFF2-40B4-BE49-F238E27FC236}">
                <a16:creationId xmlns:a16="http://schemas.microsoft.com/office/drawing/2014/main" id="{21BB079A-B951-4836-B422-B1E09D3AC117}"/>
              </a:ext>
            </a:extLst>
          </p:cNvPr>
          <p:cNvCxnSpPr>
            <a:cxnSpLocks/>
          </p:cNvCxnSpPr>
          <p:nvPr/>
        </p:nvCxnSpPr>
        <p:spPr>
          <a:xfrm flipV="1">
            <a:off x="5020146" y="2927532"/>
            <a:ext cx="0" cy="207132"/>
          </a:xfrm>
          <a:prstGeom prst="line">
            <a:avLst/>
          </a:prstGeom>
          <a:ln w="317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接點 44">
            <a:extLst>
              <a:ext uri="{FF2B5EF4-FFF2-40B4-BE49-F238E27FC236}">
                <a16:creationId xmlns:a16="http://schemas.microsoft.com/office/drawing/2014/main" id="{0FC2F1E8-449F-4E00-A62A-EA26BED952BD}"/>
              </a:ext>
            </a:extLst>
          </p:cNvPr>
          <p:cNvCxnSpPr>
            <a:cxnSpLocks/>
          </p:cNvCxnSpPr>
          <p:nvPr/>
        </p:nvCxnSpPr>
        <p:spPr>
          <a:xfrm flipV="1">
            <a:off x="2882510" y="2906081"/>
            <a:ext cx="0" cy="207132"/>
          </a:xfrm>
          <a:prstGeom prst="line">
            <a:avLst/>
          </a:prstGeom>
          <a:ln w="317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矩形: 圓角 73">
            <a:extLst>
              <a:ext uri="{FF2B5EF4-FFF2-40B4-BE49-F238E27FC236}">
                <a16:creationId xmlns:a16="http://schemas.microsoft.com/office/drawing/2014/main" id="{6F1FB8C5-F2B5-43C5-95C7-001CA2468C94}"/>
              </a:ext>
            </a:extLst>
          </p:cNvPr>
          <p:cNvSpPr/>
          <p:nvPr/>
        </p:nvSpPr>
        <p:spPr>
          <a:xfrm>
            <a:off x="724928" y="2521764"/>
            <a:ext cx="2556228" cy="421015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  <a:sym typeface="Arial"/>
              </a:rPr>
              <a:t>RouterOS</a:t>
            </a: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79" name="矩形: 圓角 78">
            <a:extLst>
              <a:ext uri="{FF2B5EF4-FFF2-40B4-BE49-F238E27FC236}">
                <a16:creationId xmlns:a16="http://schemas.microsoft.com/office/drawing/2014/main" id="{E8886325-F7F6-4289-B01D-76FEC3498819}"/>
              </a:ext>
            </a:extLst>
          </p:cNvPr>
          <p:cNvSpPr/>
          <p:nvPr/>
        </p:nvSpPr>
        <p:spPr>
          <a:xfrm>
            <a:off x="3499390" y="2521761"/>
            <a:ext cx="841728" cy="421015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  <a:sym typeface="Arial"/>
              </a:rPr>
              <a:t>VM</a:t>
            </a: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80" name="矩形: 圓角 79">
            <a:extLst>
              <a:ext uri="{FF2B5EF4-FFF2-40B4-BE49-F238E27FC236}">
                <a16:creationId xmlns:a16="http://schemas.microsoft.com/office/drawing/2014/main" id="{30CF3B86-5A1F-47D9-92C3-3A39836D7D9E}"/>
              </a:ext>
            </a:extLst>
          </p:cNvPr>
          <p:cNvSpPr/>
          <p:nvPr/>
        </p:nvSpPr>
        <p:spPr>
          <a:xfrm>
            <a:off x="724925" y="3113213"/>
            <a:ext cx="4654559" cy="421015"/>
          </a:xfrm>
          <a:prstGeom prst="roundRect">
            <a:avLst>
              <a:gd name="adj" fmla="val 0"/>
            </a:avLst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  <a:sym typeface="Arial"/>
              </a:rPr>
              <a:t>Virtualization Station</a:t>
            </a: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81" name="矩形: 圓角 80">
            <a:extLst>
              <a:ext uri="{FF2B5EF4-FFF2-40B4-BE49-F238E27FC236}">
                <a16:creationId xmlns:a16="http://schemas.microsoft.com/office/drawing/2014/main" id="{C34AD410-F13A-4E1D-9154-3DBB15A0C4D1}"/>
              </a:ext>
            </a:extLst>
          </p:cNvPr>
          <p:cNvSpPr/>
          <p:nvPr/>
        </p:nvSpPr>
        <p:spPr>
          <a:xfrm>
            <a:off x="724927" y="3687102"/>
            <a:ext cx="1475567" cy="421015"/>
          </a:xfrm>
          <a:prstGeom prst="roundRect">
            <a:avLst>
              <a:gd name="adj" fmla="val 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  <a:sym typeface="Arial"/>
              </a:rPr>
              <a:t>Virtual Switch</a:t>
            </a:r>
            <a:endParaRPr kumimoji="0" lang="zh-TW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82" name="矩形: 圓角 81">
            <a:extLst>
              <a:ext uri="{FF2B5EF4-FFF2-40B4-BE49-F238E27FC236}">
                <a16:creationId xmlns:a16="http://schemas.microsoft.com/office/drawing/2014/main" id="{0D2FD22D-20BF-4781-A41E-924CCD1FCC51}"/>
              </a:ext>
            </a:extLst>
          </p:cNvPr>
          <p:cNvSpPr/>
          <p:nvPr/>
        </p:nvSpPr>
        <p:spPr>
          <a:xfrm>
            <a:off x="724928" y="4304248"/>
            <a:ext cx="1475570" cy="421015"/>
          </a:xfrm>
          <a:prstGeom prst="roundRect">
            <a:avLst>
              <a:gd name="adj" fmla="val 0"/>
            </a:avLst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  <a:sym typeface="Arial"/>
              </a:rPr>
              <a:t>NIC</a:t>
            </a: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83" name="矩形: 圓角 82">
            <a:extLst>
              <a:ext uri="{FF2B5EF4-FFF2-40B4-BE49-F238E27FC236}">
                <a16:creationId xmlns:a16="http://schemas.microsoft.com/office/drawing/2014/main" id="{B07F78AA-9377-46FC-84C6-16B73467DC63}"/>
              </a:ext>
            </a:extLst>
          </p:cNvPr>
          <p:cNvSpPr/>
          <p:nvPr/>
        </p:nvSpPr>
        <p:spPr>
          <a:xfrm>
            <a:off x="2447295" y="4304248"/>
            <a:ext cx="2916382" cy="421015"/>
          </a:xfrm>
          <a:prstGeom prst="roundRect">
            <a:avLst>
              <a:gd name="adj" fmla="val 0"/>
            </a:avLst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  <a:sym typeface="Arial"/>
              </a:rPr>
              <a:t>NIC</a:t>
            </a: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84" name="矩形: 圓角 83">
            <a:extLst>
              <a:ext uri="{FF2B5EF4-FFF2-40B4-BE49-F238E27FC236}">
                <a16:creationId xmlns:a16="http://schemas.microsoft.com/office/drawing/2014/main" id="{138A6E82-7681-4E86-9995-CC75577EC7E3}"/>
              </a:ext>
            </a:extLst>
          </p:cNvPr>
          <p:cNvSpPr/>
          <p:nvPr/>
        </p:nvSpPr>
        <p:spPr>
          <a:xfrm>
            <a:off x="2416473" y="5569574"/>
            <a:ext cx="2916386" cy="421015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  <a:sym typeface="Arial"/>
              </a:rPr>
              <a:t>LAN Networking Devices</a:t>
            </a: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85" name="矩形: 圓角 84">
            <a:extLst>
              <a:ext uri="{FF2B5EF4-FFF2-40B4-BE49-F238E27FC236}">
                <a16:creationId xmlns:a16="http://schemas.microsoft.com/office/drawing/2014/main" id="{32E3D666-B2F8-4467-AB7D-0879B030132E}"/>
              </a:ext>
            </a:extLst>
          </p:cNvPr>
          <p:cNvSpPr/>
          <p:nvPr/>
        </p:nvSpPr>
        <p:spPr>
          <a:xfrm>
            <a:off x="724928" y="4932396"/>
            <a:ext cx="1475554" cy="421015"/>
          </a:xfrm>
          <a:prstGeom prst="roundRect">
            <a:avLst>
              <a:gd name="adj" fmla="val 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  <a:sym typeface="Arial"/>
              </a:rPr>
              <a:t>WAN</a:t>
            </a: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86" name="矩形: 圓角 85">
            <a:extLst>
              <a:ext uri="{FF2B5EF4-FFF2-40B4-BE49-F238E27FC236}">
                <a16:creationId xmlns:a16="http://schemas.microsoft.com/office/drawing/2014/main" id="{2D8A5800-87EE-48F7-A930-706AF30AD663}"/>
              </a:ext>
            </a:extLst>
          </p:cNvPr>
          <p:cNvSpPr/>
          <p:nvPr/>
        </p:nvSpPr>
        <p:spPr>
          <a:xfrm>
            <a:off x="2416473" y="4932396"/>
            <a:ext cx="2916386" cy="421015"/>
          </a:xfrm>
          <a:prstGeom prst="roundRect">
            <a:avLst>
              <a:gd name="adj" fmla="val 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  <a:sym typeface="Arial"/>
              </a:rPr>
              <a:t>LAN</a:t>
            </a: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87" name="矩形: 圓角 86">
            <a:extLst>
              <a:ext uri="{FF2B5EF4-FFF2-40B4-BE49-F238E27FC236}">
                <a16:creationId xmlns:a16="http://schemas.microsoft.com/office/drawing/2014/main" id="{47372B92-69E7-44E6-8B24-D7B94A2FFCC9}"/>
              </a:ext>
            </a:extLst>
          </p:cNvPr>
          <p:cNvSpPr/>
          <p:nvPr/>
        </p:nvSpPr>
        <p:spPr>
          <a:xfrm>
            <a:off x="2478117" y="3687102"/>
            <a:ext cx="2916367" cy="421015"/>
          </a:xfrm>
          <a:prstGeom prst="roundRect">
            <a:avLst>
              <a:gd name="adj" fmla="val 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  <a:sym typeface="Arial"/>
              </a:rPr>
              <a:t>Virtual Switch</a:t>
            </a: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88" name="矩形: 圓角 87">
            <a:extLst>
              <a:ext uri="{FF2B5EF4-FFF2-40B4-BE49-F238E27FC236}">
                <a16:creationId xmlns:a16="http://schemas.microsoft.com/office/drawing/2014/main" id="{8A12F814-5087-4CB5-8F0D-DBBB350B1527}"/>
              </a:ext>
            </a:extLst>
          </p:cNvPr>
          <p:cNvSpPr/>
          <p:nvPr/>
        </p:nvSpPr>
        <p:spPr>
          <a:xfrm>
            <a:off x="724928" y="5569574"/>
            <a:ext cx="1475552" cy="421015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  <a:sym typeface="Arial"/>
              </a:rPr>
              <a:t>Internet</a:t>
            </a: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89" name="文字方塊 88">
            <a:extLst>
              <a:ext uri="{FF2B5EF4-FFF2-40B4-BE49-F238E27FC236}">
                <a16:creationId xmlns:a16="http://schemas.microsoft.com/office/drawing/2014/main" id="{C596F664-0D46-44EB-A143-46426E3A339A}"/>
              </a:ext>
            </a:extLst>
          </p:cNvPr>
          <p:cNvSpPr txBox="1"/>
          <p:nvPr/>
        </p:nvSpPr>
        <p:spPr>
          <a:xfrm>
            <a:off x="724925" y="1890448"/>
            <a:ext cx="4690127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altLang="zh-TW" sz="2400" b="1" kern="0">
                <a:solidFill>
                  <a:prstClr val="whit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Traditional NAS + Switch</a:t>
            </a:r>
            <a:endParaRPr lang="zh-TW" altLang="en-US" sz="2400" b="1" kern="0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90" name="文字方塊 89">
            <a:extLst>
              <a:ext uri="{FF2B5EF4-FFF2-40B4-BE49-F238E27FC236}">
                <a16:creationId xmlns:a16="http://schemas.microsoft.com/office/drawing/2014/main" id="{4E0753D4-C40D-4FA1-BBA3-440AB0477669}"/>
              </a:ext>
            </a:extLst>
          </p:cNvPr>
          <p:cNvSpPr txBox="1"/>
          <p:nvPr/>
        </p:nvSpPr>
        <p:spPr>
          <a:xfrm>
            <a:off x="6729229" y="3434744"/>
            <a:ext cx="4465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Arial"/>
                <a:sym typeface="Arial"/>
              </a:rPr>
              <a:t>Guardian </a:t>
            </a:r>
            <a:r>
              <a:rPr kumimoji="0" lang="en-US" altLang="zh-TW" sz="1800" b="1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Arial"/>
                <a:sym typeface="Arial"/>
              </a:rPr>
              <a:t>vSwitch</a:t>
            </a:r>
            <a:r>
              <a:rPr kumimoji="0" lang="en-US" altLang="zh-TW" sz="18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Arial"/>
                <a:sym typeface="Arial"/>
              </a:rPr>
              <a:t> Mode</a:t>
            </a:r>
            <a:endParaRPr kumimoji="0" lang="zh-TW" altLang="en-US" sz="18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Arial"/>
              <a:sym typeface="Arial"/>
            </a:endParaRPr>
          </a:p>
        </p:txBody>
      </p:sp>
      <p:sp>
        <p:nvSpPr>
          <p:cNvPr id="91" name="矩形: 圓角 90">
            <a:extLst>
              <a:ext uri="{FF2B5EF4-FFF2-40B4-BE49-F238E27FC236}">
                <a16:creationId xmlns:a16="http://schemas.microsoft.com/office/drawing/2014/main" id="{CE5DCE25-9F75-429A-BDD1-92C9A78CFCF3}"/>
              </a:ext>
            </a:extLst>
          </p:cNvPr>
          <p:cNvSpPr/>
          <p:nvPr/>
        </p:nvSpPr>
        <p:spPr>
          <a:xfrm>
            <a:off x="6669308" y="2521764"/>
            <a:ext cx="2556228" cy="421015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zh-TW" kern="0" err="1">
                <a:solidFill>
                  <a:schemeClr val="bg1"/>
                </a:solidFill>
                <a:latin typeface="Arial"/>
                <a:ea typeface="新細明體" panose="02020500000000000000" pitchFamily="18" charset="-120"/>
                <a:sym typeface="Arial"/>
              </a:rPr>
              <a:t>RouterOS</a:t>
            </a:r>
            <a:endParaRPr lang="zh-TW" altLang="en-US" kern="0">
              <a:solidFill>
                <a:schemeClr val="bg1"/>
              </a:solidFill>
              <a:latin typeface="Arial"/>
              <a:ea typeface="新細明體" panose="02020500000000000000" pitchFamily="18" charset="-120"/>
              <a:sym typeface="Arial"/>
            </a:endParaRPr>
          </a:p>
        </p:txBody>
      </p:sp>
      <p:sp>
        <p:nvSpPr>
          <p:cNvPr id="92" name="矩形: 圓角 91">
            <a:extLst>
              <a:ext uri="{FF2B5EF4-FFF2-40B4-BE49-F238E27FC236}">
                <a16:creationId xmlns:a16="http://schemas.microsoft.com/office/drawing/2014/main" id="{9F04A0F4-2645-4C28-ABBE-181CDFEB798D}"/>
              </a:ext>
            </a:extLst>
          </p:cNvPr>
          <p:cNvSpPr/>
          <p:nvPr/>
        </p:nvSpPr>
        <p:spPr>
          <a:xfrm>
            <a:off x="9334232" y="2521762"/>
            <a:ext cx="1031465" cy="421015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zh-TW" kern="0">
                <a:solidFill>
                  <a:schemeClr val="bg1"/>
                </a:solidFill>
                <a:latin typeface="Arial"/>
                <a:ea typeface="新細明體" panose="02020500000000000000" pitchFamily="18" charset="-120"/>
                <a:sym typeface="Arial"/>
              </a:rPr>
              <a:t>VM</a:t>
            </a:r>
            <a:endParaRPr lang="zh-TW" altLang="en-US" kern="0">
              <a:solidFill>
                <a:schemeClr val="bg1"/>
              </a:solidFill>
              <a:latin typeface="Arial"/>
              <a:ea typeface="新細明體" panose="02020500000000000000" pitchFamily="18" charset="-120"/>
              <a:sym typeface="Arial"/>
            </a:endParaRPr>
          </a:p>
        </p:txBody>
      </p:sp>
      <p:sp>
        <p:nvSpPr>
          <p:cNvPr id="93" name="矩形: 圓角 92">
            <a:extLst>
              <a:ext uri="{FF2B5EF4-FFF2-40B4-BE49-F238E27FC236}">
                <a16:creationId xmlns:a16="http://schemas.microsoft.com/office/drawing/2014/main" id="{BBBB275E-8EEF-4CF5-A95C-2B4EAD78659A}"/>
              </a:ext>
            </a:extLst>
          </p:cNvPr>
          <p:cNvSpPr/>
          <p:nvPr/>
        </p:nvSpPr>
        <p:spPr>
          <a:xfrm>
            <a:off x="10474392" y="2521761"/>
            <a:ext cx="772025" cy="421015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  <a:sym typeface="Arial"/>
              </a:rPr>
              <a:t>VM</a:t>
            </a: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94" name="矩形: 圓角 93">
            <a:extLst>
              <a:ext uri="{FF2B5EF4-FFF2-40B4-BE49-F238E27FC236}">
                <a16:creationId xmlns:a16="http://schemas.microsoft.com/office/drawing/2014/main" id="{03AEFDB0-3D10-4762-8D09-F7F10CE18CB4}"/>
              </a:ext>
            </a:extLst>
          </p:cNvPr>
          <p:cNvSpPr/>
          <p:nvPr/>
        </p:nvSpPr>
        <p:spPr>
          <a:xfrm>
            <a:off x="8329999" y="5569574"/>
            <a:ext cx="2916386" cy="421015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  <a:sym typeface="Arial"/>
              </a:rPr>
              <a:t>LAN Networking Devices</a:t>
            </a: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95" name="矩形: 圓角 94">
            <a:extLst>
              <a:ext uri="{FF2B5EF4-FFF2-40B4-BE49-F238E27FC236}">
                <a16:creationId xmlns:a16="http://schemas.microsoft.com/office/drawing/2014/main" id="{C187C860-B617-43FB-86F1-58ED9F241444}"/>
              </a:ext>
            </a:extLst>
          </p:cNvPr>
          <p:cNvSpPr/>
          <p:nvPr/>
        </p:nvSpPr>
        <p:spPr>
          <a:xfrm>
            <a:off x="6669275" y="5569574"/>
            <a:ext cx="1416052" cy="421015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  <a:sym typeface="Arial"/>
              </a:rPr>
              <a:t>Internet</a:t>
            </a: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96" name="文字方塊 95">
            <a:extLst>
              <a:ext uri="{FF2B5EF4-FFF2-40B4-BE49-F238E27FC236}">
                <a16:creationId xmlns:a16="http://schemas.microsoft.com/office/drawing/2014/main" id="{17D56782-9D53-4560-977A-0FB7D6E1CE35}"/>
              </a:ext>
            </a:extLst>
          </p:cNvPr>
          <p:cNvSpPr txBox="1"/>
          <p:nvPr/>
        </p:nvSpPr>
        <p:spPr>
          <a:xfrm>
            <a:off x="6683438" y="1890448"/>
            <a:ext cx="4562947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altLang="zh-TW" sz="2400" b="1" kern="0">
                <a:solidFill>
                  <a:prstClr val="whit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Guardian solution</a:t>
            </a:r>
            <a:endParaRPr lang="zh-TW" altLang="en-US" sz="2400" b="1" kern="0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97" name="矩形: 圓角 96">
            <a:extLst>
              <a:ext uri="{FF2B5EF4-FFF2-40B4-BE49-F238E27FC236}">
                <a16:creationId xmlns:a16="http://schemas.microsoft.com/office/drawing/2014/main" id="{1FBA3DF7-90E1-4F0C-A75F-6E212ADD8F78}"/>
              </a:ext>
            </a:extLst>
          </p:cNvPr>
          <p:cNvSpPr/>
          <p:nvPr/>
        </p:nvSpPr>
        <p:spPr>
          <a:xfrm>
            <a:off x="4525084" y="2517696"/>
            <a:ext cx="841728" cy="421015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  <a:sym typeface="Arial"/>
              </a:rPr>
              <a:t>VM</a:t>
            </a: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89002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流程圖: 人工作業 202">
            <a:extLst>
              <a:ext uri="{FF2B5EF4-FFF2-40B4-BE49-F238E27FC236}">
                <a16:creationId xmlns:a16="http://schemas.microsoft.com/office/drawing/2014/main" id="{D4DB77EF-CDEB-4F67-A776-996B0A0300A1}"/>
              </a:ext>
            </a:extLst>
          </p:cNvPr>
          <p:cNvSpPr/>
          <p:nvPr/>
        </p:nvSpPr>
        <p:spPr>
          <a:xfrm>
            <a:off x="1160060" y="3260772"/>
            <a:ext cx="4266292" cy="1063903"/>
          </a:xfrm>
          <a:prstGeom prst="flowChartManualOperation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rgbClr val="CC66FF"/>
              </a:gs>
            </a:gsLst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TW" alt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206" name="流程圖: 人工作業 205">
            <a:extLst>
              <a:ext uri="{FF2B5EF4-FFF2-40B4-BE49-F238E27FC236}">
                <a16:creationId xmlns:a16="http://schemas.microsoft.com/office/drawing/2014/main" id="{83F416BD-303D-44C6-8B88-78941054BC16}"/>
              </a:ext>
            </a:extLst>
          </p:cNvPr>
          <p:cNvSpPr/>
          <p:nvPr/>
        </p:nvSpPr>
        <p:spPr>
          <a:xfrm>
            <a:off x="6814760" y="3260772"/>
            <a:ext cx="4266292" cy="1063903"/>
          </a:xfrm>
          <a:prstGeom prst="flowChartManualOperation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rgbClr val="CC66FF"/>
              </a:gs>
            </a:gsLst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TW" alt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44450B9D-52D2-4F69-A952-DDC38C5F8C87}"/>
              </a:ext>
            </a:extLst>
          </p:cNvPr>
          <p:cNvGrpSpPr/>
          <p:nvPr/>
        </p:nvGrpSpPr>
        <p:grpSpPr>
          <a:xfrm>
            <a:off x="922870" y="3423342"/>
            <a:ext cx="4132359" cy="2214356"/>
            <a:chOff x="922870" y="3423342"/>
            <a:chExt cx="4132359" cy="2214356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2B26C200-FD8F-4B10-AC00-E49C63A8E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2870" y="3597228"/>
              <a:ext cx="1244207" cy="1042736"/>
            </a:xfrm>
            <a:prstGeom prst="rect">
              <a:avLst/>
            </a:prstGeom>
          </p:spPr>
        </p:pic>
        <p:pic>
          <p:nvPicPr>
            <p:cNvPr id="88" name="圖片 87" descr="一張含有 電腦 的圖片&#10;&#10;自動產生的描述">
              <a:extLst>
                <a:ext uri="{FF2B5EF4-FFF2-40B4-BE49-F238E27FC236}">
                  <a16:creationId xmlns:a16="http://schemas.microsoft.com/office/drawing/2014/main" id="{803597FF-EEAB-40F5-BFAE-403CF9992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2889" y="3423342"/>
              <a:ext cx="3542340" cy="221435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2E10899E-6B17-49BD-8C5D-EA4840D74C0B}"/>
              </a:ext>
            </a:extLst>
          </p:cNvPr>
          <p:cNvGrpSpPr/>
          <p:nvPr/>
        </p:nvGrpSpPr>
        <p:grpSpPr>
          <a:xfrm>
            <a:off x="6577570" y="3423342"/>
            <a:ext cx="4131515" cy="2214356"/>
            <a:chOff x="6577570" y="3423342"/>
            <a:chExt cx="4131515" cy="2214356"/>
          </a:xfrm>
        </p:grpSpPr>
        <p:pic>
          <p:nvPicPr>
            <p:cNvPr id="204" name="圖片 203">
              <a:extLst>
                <a:ext uri="{FF2B5EF4-FFF2-40B4-BE49-F238E27FC236}">
                  <a16:creationId xmlns:a16="http://schemas.microsoft.com/office/drawing/2014/main" id="{83D90745-CD21-4FDA-AF4E-8FA98C925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77570" y="3597228"/>
              <a:ext cx="1244207" cy="1042736"/>
            </a:xfrm>
            <a:prstGeom prst="rect">
              <a:avLst/>
            </a:prstGeom>
          </p:spPr>
        </p:pic>
        <p:pic>
          <p:nvPicPr>
            <p:cNvPr id="278" name="圖片 277" descr="一張含有 電腦 的圖片&#10;&#10;自動產生的描述">
              <a:extLst>
                <a:ext uri="{FF2B5EF4-FFF2-40B4-BE49-F238E27FC236}">
                  <a16:creationId xmlns:a16="http://schemas.microsoft.com/office/drawing/2014/main" id="{5DCD00F3-8F21-43D5-87A7-733D24429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66745" y="3423342"/>
              <a:ext cx="3542340" cy="221435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7" name="箭號: 向右 6">
            <a:extLst>
              <a:ext uri="{FF2B5EF4-FFF2-40B4-BE49-F238E27FC236}">
                <a16:creationId xmlns:a16="http://schemas.microsoft.com/office/drawing/2014/main" id="{D4460F48-394E-41A3-BA8B-6B817B35A893}"/>
              </a:ext>
            </a:extLst>
          </p:cNvPr>
          <p:cNvSpPr/>
          <p:nvPr/>
        </p:nvSpPr>
        <p:spPr>
          <a:xfrm rot="5400000">
            <a:off x="5053775" y="3792741"/>
            <a:ext cx="1954226" cy="972679"/>
          </a:xfrm>
          <a:prstGeom prst="rightArrow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rgbClr val="00FFFF"/>
              </a:gs>
            </a:gsLst>
            <a:lin ang="0" scaled="0"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>
              <a:solidFill>
                <a:schemeClr val="dk1"/>
              </a:solidFill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E8F39E6-90EF-4BF9-8913-2C4F74512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1" y="1"/>
            <a:ext cx="12178675" cy="1276403"/>
          </a:xfrm>
        </p:spPr>
        <p:txBody>
          <a:bodyPr>
            <a:normAutofit/>
          </a:bodyPr>
          <a:lstStyle/>
          <a:p>
            <a:r>
              <a:rPr lang="en-US" altLang="zh-TW" b="1" err="1"/>
              <a:t>QuWAN</a:t>
            </a:r>
            <a:r>
              <a:rPr lang="en-US" altLang="zh-TW" b="1"/>
              <a:t> – SD-WAN</a:t>
            </a:r>
            <a:r>
              <a:rPr lang="zh-TW" altLang="en-US" b="1"/>
              <a:t> 解決方案 </a:t>
            </a: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DA24D18F-D6BA-4B19-922E-936B2505D657}"/>
              </a:ext>
            </a:extLst>
          </p:cNvPr>
          <p:cNvSpPr txBox="1"/>
          <p:nvPr/>
        </p:nvSpPr>
        <p:spPr>
          <a:xfrm>
            <a:off x="919448" y="1463257"/>
            <a:ext cx="10545610" cy="836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fontAlgn="auto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altLang="zh-TW" sz="20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QGD-1602P </a:t>
            </a:r>
            <a:r>
              <a:rPr lang="zh-TW" altLang="en-US" sz="20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支援安裝 </a:t>
            </a:r>
            <a:r>
              <a:rPr lang="en-US" altLang="zh-TW" sz="20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QNAP SD-WAN</a:t>
            </a:r>
            <a:r>
              <a:rPr lang="zh-TW" altLang="en-US" sz="20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 解決方案</a:t>
            </a:r>
            <a:r>
              <a:rPr lang="en-US" altLang="zh-TW" sz="20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 – </a:t>
            </a:r>
            <a:r>
              <a:rPr lang="en-US" altLang="zh-TW" sz="200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QuWAN</a:t>
            </a:r>
            <a:endParaRPr lang="en-US" altLang="zh-TW" sz="200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  <a:p>
            <a:pPr marR="0" lvl="0" fontAlgn="auto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altLang="zh-TW" sz="200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QuWAN</a:t>
            </a:r>
            <a:r>
              <a:rPr lang="en-US" altLang="zh-TW" sz="20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 </a:t>
            </a:r>
            <a:r>
              <a:rPr lang="zh-TW" altLang="en-US" sz="20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滿足中小企業各分點辦公室快速組建企業內部網路的需求。</a:t>
            </a:r>
          </a:p>
        </p:txBody>
      </p:sp>
      <p:pic>
        <p:nvPicPr>
          <p:cNvPr id="90" name="Picture 4" descr="Image result for server icon">
            <a:extLst>
              <a:ext uri="{FF2B5EF4-FFF2-40B4-BE49-F238E27FC236}">
                <a16:creationId xmlns:a16="http://schemas.microsoft.com/office/drawing/2014/main" id="{0AE1B28E-472D-402D-8B94-E52040547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465" y="3634583"/>
            <a:ext cx="604506" cy="604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1" name="群組 90">
            <a:extLst>
              <a:ext uri="{FF2B5EF4-FFF2-40B4-BE49-F238E27FC236}">
                <a16:creationId xmlns:a16="http://schemas.microsoft.com/office/drawing/2014/main" id="{95C74A3C-9563-4A66-B910-B1CC44477793}"/>
              </a:ext>
            </a:extLst>
          </p:cNvPr>
          <p:cNvGrpSpPr/>
          <p:nvPr/>
        </p:nvGrpSpPr>
        <p:grpSpPr>
          <a:xfrm>
            <a:off x="2971505" y="3676839"/>
            <a:ext cx="491890" cy="491888"/>
            <a:chOff x="5398699" y="5915475"/>
            <a:chExt cx="568603" cy="568603"/>
          </a:xfrm>
        </p:grpSpPr>
        <p:sp>
          <p:nvSpPr>
            <p:cNvPr id="189" name="手繪多邊形: 圖案 188">
              <a:extLst>
                <a:ext uri="{FF2B5EF4-FFF2-40B4-BE49-F238E27FC236}">
                  <a16:creationId xmlns:a16="http://schemas.microsoft.com/office/drawing/2014/main" id="{6A5E467A-2E06-43DE-9A8A-4F95C0112AE5}"/>
                </a:ext>
              </a:extLst>
            </p:cNvPr>
            <p:cNvSpPr/>
            <p:nvPr/>
          </p:nvSpPr>
          <p:spPr>
            <a:xfrm>
              <a:off x="5398699" y="5915475"/>
              <a:ext cx="568603" cy="568603"/>
            </a:xfrm>
            <a:custGeom>
              <a:avLst/>
              <a:gdLst>
                <a:gd name="connsiteX0" fmla="*/ 555839 w 568603"/>
                <a:gd name="connsiteY0" fmla="*/ 569764 h 568603"/>
                <a:gd name="connsiteX1" fmla="*/ 15085 w 568603"/>
                <a:gd name="connsiteY1" fmla="*/ 569764 h 568603"/>
                <a:gd name="connsiteX2" fmla="*/ 0 w 568603"/>
                <a:gd name="connsiteY2" fmla="*/ 554678 h 568603"/>
                <a:gd name="connsiteX3" fmla="*/ 0 w 568603"/>
                <a:gd name="connsiteY3" fmla="*/ 15085 h 568603"/>
                <a:gd name="connsiteX4" fmla="*/ 15085 w 568603"/>
                <a:gd name="connsiteY4" fmla="*/ 0 h 568603"/>
                <a:gd name="connsiteX5" fmla="*/ 554678 w 568603"/>
                <a:gd name="connsiteY5" fmla="*/ 0 h 568603"/>
                <a:gd name="connsiteX6" fmla="*/ 569764 w 568603"/>
                <a:gd name="connsiteY6" fmla="*/ 15085 h 568603"/>
                <a:gd name="connsiteX7" fmla="*/ 569764 w 568603"/>
                <a:gd name="connsiteY7" fmla="*/ 554678 h 568603"/>
                <a:gd name="connsiteX8" fmla="*/ 555839 w 568603"/>
                <a:gd name="connsiteY8" fmla="*/ 569764 h 568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8603" h="568603">
                  <a:moveTo>
                    <a:pt x="555839" y="569764"/>
                  </a:moveTo>
                  <a:lnTo>
                    <a:pt x="15085" y="569764"/>
                  </a:lnTo>
                  <a:cubicBezTo>
                    <a:pt x="6962" y="569764"/>
                    <a:pt x="0" y="562801"/>
                    <a:pt x="0" y="554678"/>
                  </a:cubicBezTo>
                  <a:lnTo>
                    <a:pt x="0" y="15085"/>
                  </a:lnTo>
                  <a:cubicBezTo>
                    <a:pt x="0" y="6962"/>
                    <a:pt x="6962" y="0"/>
                    <a:pt x="15085" y="0"/>
                  </a:cubicBezTo>
                  <a:lnTo>
                    <a:pt x="554678" y="0"/>
                  </a:lnTo>
                  <a:cubicBezTo>
                    <a:pt x="562801" y="0"/>
                    <a:pt x="569764" y="6962"/>
                    <a:pt x="569764" y="15085"/>
                  </a:cubicBezTo>
                  <a:lnTo>
                    <a:pt x="569764" y="554678"/>
                  </a:lnTo>
                  <a:cubicBezTo>
                    <a:pt x="570924" y="562801"/>
                    <a:pt x="563961" y="569764"/>
                    <a:pt x="555839" y="569764"/>
                  </a:cubicBezTo>
                  <a:close/>
                </a:path>
              </a:pathLst>
            </a:custGeom>
            <a:noFill/>
            <a:ln w="285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90" name="手繪多邊形: 圖案 189">
              <a:extLst>
                <a:ext uri="{FF2B5EF4-FFF2-40B4-BE49-F238E27FC236}">
                  <a16:creationId xmlns:a16="http://schemas.microsoft.com/office/drawing/2014/main" id="{AB4F823D-5463-4182-9C28-EE8A2CFFCE4D}"/>
                </a:ext>
              </a:extLst>
            </p:cNvPr>
            <p:cNvSpPr/>
            <p:nvPr/>
          </p:nvSpPr>
          <p:spPr>
            <a:xfrm>
              <a:off x="5454399" y="6119708"/>
              <a:ext cx="81229" cy="313312"/>
            </a:xfrm>
            <a:custGeom>
              <a:avLst/>
              <a:gdLst>
                <a:gd name="connsiteX0" fmla="*/ 0 w 81229"/>
                <a:gd name="connsiteY0" fmla="*/ 0 h 313311"/>
                <a:gd name="connsiteX1" fmla="*/ 88192 w 81229"/>
                <a:gd name="connsiteY1" fmla="*/ 0 h 313311"/>
                <a:gd name="connsiteX2" fmla="*/ 88192 w 81229"/>
                <a:gd name="connsiteY2" fmla="*/ 314472 h 313311"/>
                <a:gd name="connsiteX3" fmla="*/ 0 w 81229"/>
                <a:gd name="connsiteY3" fmla="*/ 314472 h 313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229" h="313311">
                  <a:moveTo>
                    <a:pt x="0" y="0"/>
                  </a:moveTo>
                  <a:lnTo>
                    <a:pt x="88192" y="0"/>
                  </a:lnTo>
                  <a:lnTo>
                    <a:pt x="88192" y="314472"/>
                  </a:lnTo>
                  <a:lnTo>
                    <a:pt x="0" y="314472"/>
                  </a:lnTo>
                  <a:close/>
                </a:path>
              </a:pathLst>
            </a:custGeom>
            <a:noFill/>
            <a:ln w="28575" cap="rnd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91" name="手繪多邊形: 圖案 190">
              <a:extLst>
                <a:ext uri="{FF2B5EF4-FFF2-40B4-BE49-F238E27FC236}">
                  <a16:creationId xmlns:a16="http://schemas.microsoft.com/office/drawing/2014/main" id="{2AB32A35-A4FF-46A7-9F64-392132CC0354}"/>
                </a:ext>
              </a:extLst>
            </p:cNvPr>
            <p:cNvSpPr/>
            <p:nvPr/>
          </p:nvSpPr>
          <p:spPr>
            <a:xfrm>
              <a:off x="5471805" y="6204418"/>
              <a:ext cx="46417" cy="11604"/>
            </a:xfrm>
            <a:custGeom>
              <a:avLst/>
              <a:gdLst>
                <a:gd name="connsiteX0" fmla="*/ 0 w 46416"/>
                <a:gd name="connsiteY0" fmla="*/ 0 h 0"/>
                <a:gd name="connsiteX1" fmla="*/ 53379 w 46416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416">
                  <a:moveTo>
                    <a:pt x="0" y="0"/>
                  </a:moveTo>
                  <a:lnTo>
                    <a:pt x="53379" y="0"/>
                  </a:lnTo>
                </a:path>
              </a:pathLst>
            </a:custGeom>
            <a:ln w="28575" cap="rnd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92" name="手繪多邊形: 圖案 191">
              <a:extLst>
                <a:ext uri="{FF2B5EF4-FFF2-40B4-BE49-F238E27FC236}">
                  <a16:creationId xmlns:a16="http://schemas.microsoft.com/office/drawing/2014/main" id="{C021FFD3-E6FB-45B3-9656-958EE7220FB3}"/>
                </a:ext>
              </a:extLst>
            </p:cNvPr>
            <p:cNvSpPr/>
            <p:nvPr/>
          </p:nvSpPr>
          <p:spPr>
            <a:xfrm>
              <a:off x="5577403" y="6119708"/>
              <a:ext cx="81229" cy="313312"/>
            </a:xfrm>
            <a:custGeom>
              <a:avLst/>
              <a:gdLst>
                <a:gd name="connsiteX0" fmla="*/ 0 w 81229"/>
                <a:gd name="connsiteY0" fmla="*/ 0 h 313311"/>
                <a:gd name="connsiteX1" fmla="*/ 88192 w 81229"/>
                <a:gd name="connsiteY1" fmla="*/ 0 h 313311"/>
                <a:gd name="connsiteX2" fmla="*/ 88192 w 81229"/>
                <a:gd name="connsiteY2" fmla="*/ 314472 h 313311"/>
                <a:gd name="connsiteX3" fmla="*/ 0 w 81229"/>
                <a:gd name="connsiteY3" fmla="*/ 314472 h 313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229" h="313311">
                  <a:moveTo>
                    <a:pt x="0" y="0"/>
                  </a:moveTo>
                  <a:lnTo>
                    <a:pt x="88192" y="0"/>
                  </a:lnTo>
                  <a:lnTo>
                    <a:pt x="88192" y="314472"/>
                  </a:lnTo>
                  <a:lnTo>
                    <a:pt x="0" y="314472"/>
                  </a:lnTo>
                  <a:close/>
                </a:path>
              </a:pathLst>
            </a:custGeom>
            <a:noFill/>
            <a:ln w="28575" cap="rnd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93" name="手繪多邊形: 圖案 192">
              <a:extLst>
                <a:ext uri="{FF2B5EF4-FFF2-40B4-BE49-F238E27FC236}">
                  <a16:creationId xmlns:a16="http://schemas.microsoft.com/office/drawing/2014/main" id="{72D50C46-6250-4364-A6FD-2F8D53B73632}"/>
                </a:ext>
              </a:extLst>
            </p:cNvPr>
            <p:cNvSpPr/>
            <p:nvPr/>
          </p:nvSpPr>
          <p:spPr>
            <a:xfrm>
              <a:off x="5594809" y="6204418"/>
              <a:ext cx="46417" cy="11604"/>
            </a:xfrm>
            <a:custGeom>
              <a:avLst/>
              <a:gdLst>
                <a:gd name="connsiteX0" fmla="*/ 0 w 46416"/>
                <a:gd name="connsiteY0" fmla="*/ 0 h 0"/>
                <a:gd name="connsiteX1" fmla="*/ 53379 w 46416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416">
                  <a:moveTo>
                    <a:pt x="0" y="0"/>
                  </a:moveTo>
                  <a:lnTo>
                    <a:pt x="53379" y="0"/>
                  </a:lnTo>
                </a:path>
              </a:pathLst>
            </a:custGeom>
            <a:ln w="28575" cap="rnd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94" name="手繪多邊形: 圖案 193">
              <a:extLst>
                <a:ext uri="{FF2B5EF4-FFF2-40B4-BE49-F238E27FC236}">
                  <a16:creationId xmlns:a16="http://schemas.microsoft.com/office/drawing/2014/main" id="{66BB6AF6-3C02-487E-977C-BF71B0ACB5E5}"/>
                </a:ext>
              </a:extLst>
            </p:cNvPr>
            <p:cNvSpPr/>
            <p:nvPr/>
          </p:nvSpPr>
          <p:spPr>
            <a:xfrm>
              <a:off x="5700407" y="6119708"/>
              <a:ext cx="81229" cy="313312"/>
            </a:xfrm>
            <a:custGeom>
              <a:avLst/>
              <a:gdLst>
                <a:gd name="connsiteX0" fmla="*/ 0 w 81229"/>
                <a:gd name="connsiteY0" fmla="*/ 0 h 313311"/>
                <a:gd name="connsiteX1" fmla="*/ 88192 w 81229"/>
                <a:gd name="connsiteY1" fmla="*/ 0 h 313311"/>
                <a:gd name="connsiteX2" fmla="*/ 88192 w 81229"/>
                <a:gd name="connsiteY2" fmla="*/ 314472 h 313311"/>
                <a:gd name="connsiteX3" fmla="*/ 0 w 81229"/>
                <a:gd name="connsiteY3" fmla="*/ 314472 h 313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229" h="313311">
                  <a:moveTo>
                    <a:pt x="0" y="0"/>
                  </a:moveTo>
                  <a:lnTo>
                    <a:pt x="88192" y="0"/>
                  </a:lnTo>
                  <a:lnTo>
                    <a:pt x="88192" y="314472"/>
                  </a:lnTo>
                  <a:lnTo>
                    <a:pt x="0" y="314472"/>
                  </a:lnTo>
                  <a:close/>
                </a:path>
              </a:pathLst>
            </a:custGeom>
            <a:noFill/>
            <a:ln w="28575" cap="rnd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95" name="手繪多邊形: 圖案 194">
              <a:extLst>
                <a:ext uri="{FF2B5EF4-FFF2-40B4-BE49-F238E27FC236}">
                  <a16:creationId xmlns:a16="http://schemas.microsoft.com/office/drawing/2014/main" id="{606C839F-5924-4D1F-877D-652E67467B20}"/>
                </a:ext>
              </a:extLst>
            </p:cNvPr>
            <p:cNvSpPr/>
            <p:nvPr/>
          </p:nvSpPr>
          <p:spPr>
            <a:xfrm>
              <a:off x="5717813" y="6204418"/>
              <a:ext cx="46417" cy="11604"/>
            </a:xfrm>
            <a:custGeom>
              <a:avLst/>
              <a:gdLst>
                <a:gd name="connsiteX0" fmla="*/ 0 w 46416"/>
                <a:gd name="connsiteY0" fmla="*/ 0 h 0"/>
                <a:gd name="connsiteX1" fmla="*/ 53379 w 46416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416">
                  <a:moveTo>
                    <a:pt x="0" y="0"/>
                  </a:moveTo>
                  <a:lnTo>
                    <a:pt x="53379" y="0"/>
                  </a:lnTo>
                </a:path>
              </a:pathLst>
            </a:custGeom>
            <a:ln w="28575" cap="rnd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96" name="手繪多邊形: 圖案 195">
              <a:extLst>
                <a:ext uri="{FF2B5EF4-FFF2-40B4-BE49-F238E27FC236}">
                  <a16:creationId xmlns:a16="http://schemas.microsoft.com/office/drawing/2014/main" id="{2CC12F08-0E32-4386-B906-35D8C909C71E}"/>
                </a:ext>
              </a:extLst>
            </p:cNvPr>
            <p:cNvSpPr/>
            <p:nvPr/>
          </p:nvSpPr>
          <p:spPr>
            <a:xfrm>
              <a:off x="5823410" y="6119708"/>
              <a:ext cx="81229" cy="313312"/>
            </a:xfrm>
            <a:custGeom>
              <a:avLst/>
              <a:gdLst>
                <a:gd name="connsiteX0" fmla="*/ 0 w 81229"/>
                <a:gd name="connsiteY0" fmla="*/ 0 h 313311"/>
                <a:gd name="connsiteX1" fmla="*/ 88191 w 81229"/>
                <a:gd name="connsiteY1" fmla="*/ 0 h 313311"/>
                <a:gd name="connsiteX2" fmla="*/ 88191 w 81229"/>
                <a:gd name="connsiteY2" fmla="*/ 314472 h 313311"/>
                <a:gd name="connsiteX3" fmla="*/ 0 w 81229"/>
                <a:gd name="connsiteY3" fmla="*/ 314472 h 313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229" h="313311">
                  <a:moveTo>
                    <a:pt x="0" y="0"/>
                  </a:moveTo>
                  <a:lnTo>
                    <a:pt x="88191" y="0"/>
                  </a:lnTo>
                  <a:lnTo>
                    <a:pt x="88191" y="314472"/>
                  </a:lnTo>
                  <a:lnTo>
                    <a:pt x="0" y="314472"/>
                  </a:lnTo>
                  <a:close/>
                </a:path>
              </a:pathLst>
            </a:custGeom>
            <a:noFill/>
            <a:ln w="28575" cap="rnd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97" name="手繪多邊形: 圖案 196">
              <a:extLst>
                <a:ext uri="{FF2B5EF4-FFF2-40B4-BE49-F238E27FC236}">
                  <a16:creationId xmlns:a16="http://schemas.microsoft.com/office/drawing/2014/main" id="{B1CFE177-1536-4E67-ACAD-00C3EAE4A040}"/>
                </a:ext>
              </a:extLst>
            </p:cNvPr>
            <p:cNvSpPr/>
            <p:nvPr/>
          </p:nvSpPr>
          <p:spPr>
            <a:xfrm>
              <a:off x="5840817" y="6204418"/>
              <a:ext cx="46417" cy="11604"/>
            </a:xfrm>
            <a:custGeom>
              <a:avLst/>
              <a:gdLst>
                <a:gd name="connsiteX0" fmla="*/ 0 w 46416"/>
                <a:gd name="connsiteY0" fmla="*/ 0 h 0"/>
                <a:gd name="connsiteX1" fmla="*/ 53379 w 46416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416">
                  <a:moveTo>
                    <a:pt x="0" y="0"/>
                  </a:moveTo>
                  <a:lnTo>
                    <a:pt x="53379" y="0"/>
                  </a:lnTo>
                </a:path>
              </a:pathLst>
            </a:custGeom>
            <a:ln w="28575" cap="rnd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98" name="手繪多邊形: 圖案 197">
              <a:extLst>
                <a:ext uri="{FF2B5EF4-FFF2-40B4-BE49-F238E27FC236}">
                  <a16:creationId xmlns:a16="http://schemas.microsoft.com/office/drawing/2014/main" id="{DCBC978F-9065-4A47-A801-14CCFFA70117}"/>
                </a:ext>
              </a:extLst>
            </p:cNvPr>
            <p:cNvSpPr/>
            <p:nvPr/>
          </p:nvSpPr>
          <p:spPr>
            <a:xfrm>
              <a:off x="5454399" y="6076772"/>
              <a:ext cx="452562" cy="11604"/>
            </a:xfrm>
            <a:custGeom>
              <a:avLst/>
              <a:gdLst>
                <a:gd name="connsiteX0" fmla="*/ 0 w 452561"/>
                <a:gd name="connsiteY0" fmla="*/ 0 h 0"/>
                <a:gd name="connsiteX1" fmla="*/ 457203 w 45256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2561">
                  <a:moveTo>
                    <a:pt x="0" y="0"/>
                  </a:moveTo>
                  <a:lnTo>
                    <a:pt x="457203" y="0"/>
                  </a:lnTo>
                </a:path>
              </a:pathLst>
            </a:custGeom>
            <a:ln w="28575" cap="rnd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99" name="手繪多邊形: 圖案 198">
              <a:extLst>
                <a:ext uri="{FF2B5EF4-FFF2-40B4-BE49-F238E27FC236}">
                  <a16:creationId xmlns:a16="http://schemas.microsoft.com/office/drawing/2014/main" id="{C3CD63CC-2769-4607-BB0B-7383F039F22C}"/>
                </a:ext>
              </a:extLst>
            </p:cNvPr>
            <p:cNvSpPr/>
            <p:nvPr/>
          </p:nvSpPr>
          <p:spPr>
            <a:xfrm>
              <a:off x="5536788" y="5973495"/>
              <a:ext cx="104437" cy="11604"/>
            </a:xfrm>
            <a:custGeom>
              <a:avLst/>
              <a:gdLst>
                <a:gd name="connsiteX0" fmla="*/ 0 w 104437"/>
                <a:gd name="connsiteY0" fmla="*/ 0 h 0"/>
                <a:gd name="connsiteX1" fmla="*/ 104437 w 104437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4437">
                  <a:moveTo>
                    <a:pt x="0" y="0"/>
                  </a:moveTo>
                  <a:lnTo>
                    <a:pt x="104437" y="0"/>
                  </a:lnTo>
                </a:path>
              </a:pathLst>
            </a:custGeom>
            <a:ln w="28575" cap="rnd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00" name="手繪多邊形: 圖案 199">
              <a:extLst>
                <a:ext uri="{FF2B5EF4-FFF2-40B4-BE49-F238E27FC236}">
                  <a16:creationId xmlns:a16="http://schemas.microsoft.com/office/drawing/2014/main" id="{97F99ED6-73B8-4A46-B747-EBCCE3D8AC10}"/>
                </a:ext>
              </a:extLst>
            </p:cNvPr>
            <p:cNvSpPr/>
            <p:nvPr/>
          </p:nvSpPr>
          <p:spPr>
            <a:xfrm>
              <a:off x="5477607" y="5965372"/>
              <a:ext cx="11604" cy="11604"/>
            </a:xfrm>
            <a:custGeom>
              <a:avLst/>
              <a:gdLst>
                <a:gd name="connsiteX0" fmla="*/ 16246 w 11604"/>
                <a:gd name="connsiteY0" fmla="*/ 8123 h 11604"/>
                <a:gd name="connsiteX1" fmla="*/ 8123 w 11604"/>
                <a:gd name="connsiteY1" fmla="*/ 16246 h 11604"/>
                <a:gd name="connsiteX2" fmla="*/ 0 w 11604"/>
                <a:gd name="connsiteY2" fmla="*/ 8123 h 11604"/>
                <a:gd name="connsiteX3" fmla="*/ 8123 w 11604"/>
                <a:gd name="connsiteY3" fmla="*/ 0 h 11604"/>
                <a:gd name="connsiteX4" fmla="*/ 16246 w 11604"/>
                <a:gd name="connsiteY4" fmla="*/ 8123 h 11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04" h="11604">
                  <a:moveTo>
                    <a:pt x="16246" y="8123"/>
                  </a:moveTo>
                  <a:cubicBezTo>
                    <a:pt x="16246" y="12609"/>
                    <a:pt x="12609" y="16246"/>
                    <a:pt x="8123" y="16246"/>
                  </a:cubicBezTo>
                  <a:cubicBezTo>
                    <a:pt x="3637" y="16246"/>
                    <a:pt x="0" y="12609"/>
                    <a:pt x="0" y="8123"/>
                  </a:cubicBezTo>
                  <a:cubicBezTo>
                    <a:pt x="0" y="3637"/>
                    <a:pt x="3637" y="0"/>
                    <a:pt x="8123" y="0"/>
                  </a:cubicBezTo>
                  <a:cubicBezTo>
                    <a:pt x="12609" y="0"/>
                    <a:pt x="16246" y="3637"/>
                    <a:pt x="16246" y="8123"/>
                  </a:cubicBezTo>
                  <a:close/>
                </a:path>
              </a:pathLst>
            </a:custGeom>
            <a:noFill/>
            <a:ln w="28575" cap="rnd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01" name="手繪多邊形: 圖案 200">
              <a:extLst>
                <a:ext uri="{FF2B5EF4-FFF2-40B4-BE49-F238E27FC236}">
                  <a16:creationId xmlns:a16="http://schemas.microsoft.com/office/drawing/2014/main" id="{4B484E62-EAA9-40E8-AFD5-6FB4B45C65C5}"/>
                </a:ext>
              </a:extLst>
            </p:cNvPr>
            <p:cNvSpPr/>
            <p:nvPr/>
          </p:nvSpPr>
          <p:spPr>
            <a:xfrm>
              <a:off x="5536788" y="6028035"/>
              <a:ext cx="104437" cy="11604"/>
            </a:xfrm>
            <a:custGeom>
              <a:avLst/>
              <a:gdLst>
                <a:gd name="connsiteX0" fmla="*/ 0 w 104437"/>
                <a:gd name="connsiteY0" fmla="*/ 0 h 0"/>
                <a:gd name="connsiteX1" fmla="*/ 104437 w 104437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4437">
                  <a:moveTo>
                    <a:pt x="0" y="0"/>
                  </a:moveTo>
                  <a:lnTo>
                    <a:pt x="104437" y="0"/>
                  </a:lnTo>
                </a:path>
              </a:pathLst>
            </a:custGeom>
            <a:ln w="28575" cap="rnd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02" name="手繪多邊形: 圖案 201">
              <a:extLst>
                <a:ext uri="{FF2B5EF4-FFF2-40B4-BE49-F238E27FC236}">
                  <a16:creationId xmlns:a16="http://schemas.microsoft.com/office/drawing/2014/main" id="{DF8CA09E-95C6-48A5-BDF0-174CBF64E4D0}"/>
                </a:ext>
              </a:extLst>
            </p:cNvPr>
            <p:cNvSpPr/>
            <p:nvPr/>
          </p:nvSpPr>
          <p:spPr>
            <a:xfrm>
              <a:off x="5477607" y="6019912"/>
              <a:ext cx="11604" cy="11604"/>
            </a:xfrm>
            <a:custGeom>
              <a:avLst/>
              <a:gdLst>
                <a:gd name="connsiteX0" fmla="*/ 16246 w 11604"/>
                <a:gd name="connsiteY0" fmla="*/ 8123 h 11604"/>
                <a:gd name="connsiteX1" fmla="*/ 8123 w 11604"/>
                <a:gd name="connsiteY1" fmla="*/ 16246 h 11604"/>
                <a:gd name="connsiteX2" fmla="*/ 0 w 11604"/>
                <a:gd name="connsiteY2" fmla="*/ 8123 h 11604"/>
                <a:gd name="connsiteX3" fmla="*/ 8123 w 11604"/>
                <a:gd name="connsiteY3" fmla="*/ 0 h 11604"/>
                <a:gd name="connsiteX4" fmla="*/ 16246 w 11604"/>
                <a:gd name="connsiteY4" fmla="*/ 8123 h 11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04" h="11604">
                  <a:moveTo>
                    <a:pt x="16246" y="8123"/>
                  </a:moveTo>
                  <a:cubicBezTo>
                    <a:pt x="16246" y="12609"/>
                    <a:pt x="12609" y="16246"/>
                    <a:pt x="8123" y="16246"/>
                  </a:cubicBezTo>
                  <a:cubicBezTo>
                    <a:pt x="3637" y="16246"/>
                    <a:pt x="0" y="12609"/>
                    <a:pt x="0" y="8123"/>
                  </a:cubicBezTo>
                  <a:cubicBezTo>
                    <a:pt x="0" y="3637"/>
                    <a:pt x="3637" y="0"/>
                    <a:pt x="8123" y="0"/>
                  </a:cubicBezTo>
                  <a:cubicBezTo>
                    <a:pt x="12609" y="0"/>
                    <a:pt x="16246" y="3637"/>
                    <a:pt x="16246" y="8123"/>
                  </a:cubicBezTo>
                  <a:close/>
                </a:path>
              </a:pathLst>
            </a:custGeom>
            <a:noFill/>
            <a:ln w="28575" cap="rnd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92" name="群組 91">
            <a:extLst>
              <a:ext uri="{FF2B5EF4-FFF2-40B4-BE49-F238E27FC236}">
                <a16:creationId xmlns:a16="http://schemas.microsoft.com/office/drawing/2014/main" id="{EDFAE3FC-B249-4A7B-B343-2782C2B2A338}"/>
              </a:ext>
            </a:extLst>
          </p:cNvPr>
          <p:cNvGrpSpPr/>
          <p:nvPr/>
        </p:nvGrpSpPr>
        <p:grpSpPr>
          <a:xfrm>
            <a:off x="3651333" y="3633317"/>
            <a:ext cx="847050" cy="531516"/>
            <a:chOff x="3150124" y="5712264"/>
            <a:chExt cx="1404300" cy="881186"/>
          </a:xfrm>
        </p:grpSpPr>
        <p:grpSp>
          <p:nvGrpSpPr>
            <p:cNvPr id="93" name="群組 92">
              <a:extLst>
                <a:ext uri="{FF2B5EF4-FFF2-40B4-BE49-F238E27FC236}">
                  <a16:creationId xmlns:a16="http://schemas.microsoft.com/office/drawing/2014/main" id="{18A03A77-2717-49DA-9404-233AA7C0818B}"/>
                </a:ext>
              </a:extLst>
            </p:cNvPr>
            <p:cNvGrpSpPr/>
            <p:nvPr/>
          </p:nvGrpSpPr>
          <p:grpSpPr>
            <a:xfrm>
              <a:off x="3150124" y="5788482"/>
              <a:ext cx="387545" cy="788763"/>
              <a:chOff x="315956" y="2626868"/>
              <a:chExt cx="252544" cy="514000"/>
            </a:xfrm>
          </p:grpSpPr>
          <p:sp>
            <p:nvSpPr>
              <p:cNvPr id="184" name="手繪多邊形: 圖案 183">
                <a:extLst>
                  <a:ext uri="{FF2B5EF4-FFF2-40B4-BE49-F238E27FC236}">
                    <a16:creationId xmlns:a16="http://schemas.microsoft.com/office/drawing/2014/main" id="{C9901C19-A146-4062-9271-20A8BAA2A617}"/>
                  </a:ext>
                </a:extLst>
              </p:cNvPr>
              <p:cNvSpPr/>
              <p:nvPr/>
            </p:nvSpPr>
            <p:spPr>
              <a:xfrm>
                <a:off x="315956" y="2626868"/>
                <a:ext cx="252544" cy="514000"/>
              </a:xfrm>
              <a:custGeom>
                <a:avLst/>
                <a:gdLst>
                  <a:gd name="connsiteX0" fmla="*/ 63199 w 1005807"/>
                  <a:gd name="connsiteY0" fmla="*/ 63199 h 2047113"/>
                  <a:gd name="connsiteX1" fmla="*/ 946298 w 1005807"/>
                  <a:gd name="connsiteY1" fmla="*/ 63199 h 2047113"/>
                  <a:gd name="connsiteX2" fmla="*/ 946298 w 1005807"/>
                  <a:gd name="connsiteY2" fmla="*/ 1986066 h 2047113"/>
                  <a:gd name="connsiteX3" fmla="*/ 63199 w 1005807"/>
                  <a:gd name="connsiteY3" fmla="*/ 1986066 h 2047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5807" h="2047113">
                    <a:moveTo>
                      <a:pt x="63199" y="63199"/>
                    </a:moveTo>
                    <a:lnTo>
                      <a:pt x="946298" y="63199"/>
                    </a:lnTo>
                    <a:lnTo>
                      <a:pt x="946298" y="1986066"/>
                    </a:lnTo>
                    <a:lnTo>
                      <a:pt x="63199" y="1986066"/>
                    </a:lnTo>
                    <a:close/>
                  </a:path>
                </a:pathLst>
              </a:custGeom>
              <a:noFill/>
              <a:ln w="285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手繪多邊形: 圖案 184">
                <a:extLst>
                  <a:ext uri="{FF2B5EF4-FFF2-40B4-BE49-F238E27FC236}">
                    <a16:creationId xmlns:a16="http://schemas.microsoft.com/office/drawing/2014/main" id="{71251FE8-6837-42B8-B3B9-659948710CEF}"/>
                  </a:ext>
                </a:extLst>
              </p:cNvPr>
              <p:cNvSpPr/>
              <p:nvPr/>
            </p:nvSpPr>
            <p:spPr>
              <a:xfrm>
                <a:off x="372445" y="2851431"/>
                <a:ext cx="136671" cy="92104"/>
              </a:xfrm>
              <a:custGeom>
                <a:avLst/>
                <a:gdLst>
                  <a:gd name="connsiteX0" fmla="*/ 9209 w 544319"/>
                  <a:gd name="connsiteY0" fmla="*/ 9210 h 366823"/>
                  <a:gd name="connsiteX1" fmla="*/ 536252 w 544319"/>
                  <a:gd name="connsiteY1" fmla="*/ 9210 h 366823"/>
                  <a:gd name="connsiteX2" fmla="*/ 536252 w 544319"/>
                  <a:gd name="connsiteY2" fmla="*/ 365265 h 366823"/>
                  <a:gd name="connsiteX3" fmla="*/ 9209 w 544319"/>
                  <a:gd name="connsiteY3" fmla="*/ 365265 h 366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4319" h="366823">
                    <a:moveTo>
                      <a:pt x="9209" y="9210"/>
                    </a:moveTo>
                    <a:lnTo>
                      <a:pt x="536252" y="9210"/>
                    </a:lnTo>
                    <a:lnTo>
                      <a:pt x="536252" y="365265"/>
                    </a:lnTo>
                    <a:lnTo>
                      <a:pt x="9209" y="365265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186" name="手繪多邊形: 圖案 185">
                <a:extLst>
                  <a:ext uri="{FF2B5EF4-FFF2-40B4-BE49-F238E27FC236}">
                    <a16:creationId xmlns:a16="http://schemas.microsoft.com/office/drawing/2014/main" id="{84F8A4C3-F40E-4F09-9C68-237F6456A71A}"/>
                  </a:ext>
                </a:extLst>
              </p:cNvPr>
              <p:cNvSpPr/>
              <p:nvPr/>
            </p:nvSpPr>
            <p:spPr>
              <a:xfrm>
                <a:off x="372444" y="2967661"/>
                <a:ext cx="136671" cy="35653"/>
              </a:xfrm>
              <a:custGeom>
                <a:avLst/>
                <a:gdLst>
                  <a:gd name="connsiteX0" fmla="*/ 9209 w 544319"/>
                  <a:gd name="connsiteY0" fmla="*/ 9209 h 141996"/>
                  <a:gd name="connsiteX1" fmla="*/ 536252 w 544319"/>
                  <a:gd name="connsiteY1" fmla="*/ 9209 h 141996"/>
                  <a:gd name="connsiteX2" fmla="*/ 536252 w 544319"/>
                  <a:gd name="connsiteY2" fmla="*/ 137361 h 141996"/>
                  <a:gd name="connsiteX3" fmla="*/ 9209 w 544319"/>
                  <a:gd name="connsiteY3" fmla="*/ 137361 h 141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4319" h="141996">
                    <a:moveTo>
                      <a:pt x="9209" y="9209"/>
                    </a:moveTo>
                    <a:lnTo>
                      <a:pt x="536252" y="9209"/>
                    </a:lnTo>
                    <a:lnTo>
                      <a:pt x="536252" y="137361"/>
                    </a:lnTo>
                    <a:lnTo>
                      <a:pt x="9209" y="137361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187" name="手繪多邊形: 圖案 186">
                <a:extLst>
                  <a:ext uri="{FF2B5EF4-FFF2-40B4-BE49-F238E27FC236}">
                    <a16:creationId xmlns:a16="http://schemas.microsoft.com/office/drawing/2014/main" id="{CB615352-0DBE-4235-B295-DD91FD6BF35A}"/>
                  </a:ext>
                </a:extLst>
              </p:cNvPr>
              <p:cNvSpPr/>
              <p:nvPr/>
            </p:nvSpPr>
            <p:spPr>
              <a:xfrm>
                <a:off x="372444" y="3026667"/>
                <a:ext cx="136671" cy="35653"/>
              </a:xfrm>
              <a:custGeom>
                <a:avLst/>
                <a:gdLst>
                  <a:gd name="connsiteX0" fmla="*/ 9209 w 544319"/>
                  <a:gd name="connsiteY0" fmla="*/ 9209 h 141996"/>
                  <a:gd name="connsiteX1" fmla="*/ 536252 w 544319"/>
                  <a:gd name="connsiteY1" fmla="*/ 9209 h 141996"/>
                  <a:gd name="connsiteX2" fmla="*/ 536252 w 544319"/>
                  <a:gd name="connsiteY2" fmla="*/ 137361 h 141996"/>
                  <a:gd name="connsiteX3" fmla="*/ 9209 w 544319"/>
                  <a:gd name="connsiteY3" fmla="*/ 137361 h 141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4319" h="141996">
                    <a:moveTo>
                      <a:pt x="9209" y="9209"/>
                    </a:moveTo>
                    <a:lnTo>
                      <a:pt x="536252" y="9209"/>
                    </a:lnTo>
                    <a:lnTo>
                      <a:pt x="536252" y="137361"/>
                    </a:lnTo>
                    <a:lnTo>
                      <a:pt x="9209" y="137361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188" name="手繪多邊形: 圖案 187">
                <a:extLst>
                  <a:ext uri="{FF2B5EF4-FFF2-40B4-BE49-F238E27FC236}">
                    <a16:creationId xmlns:a16="http://schemas.microsoft.com/office/drawing/2014/main" id="{B2F432A7-F638-4AE4-9CFA-F00BAA904DD5}"/>
                  </a:ext>
                </a:extLst>
              </p:cNvPr>
              <p:cNvSpPr/>
              <p:nvPr/>
            </p:nvSpPr>
            <p:spPr>
              <a:xfrm>
                <a:off x="376094" y="2807691"/>
                <a:ext cx="23769" cy="23769"/>
              </a:xfrm>
              <a:custGeom>
                <a:avLst/>
                <a:gdLst>
                  <a:gd name="connsiteX0" fmla="*/ 87209 w 94664"/>
                  <a:gd name="connsiteY0" fmla="*/ 48042 h 94664"/>
                  <a:gd name="connsiteX1" fmla="*/ 48042 w 94664"/>
                  <a:gd name="connsiteY1" fmla="*/ 87210 h 94664"/>
                  <a:gd name="connsiteX2" fmla="*/ 8875 w 94664"/>
                  <a:gd name="connsiteY2" fmla="*/ 48042 h 94664"/>
                  <a:gd name="connsiteX3" fmla="*/ 48042 w 94664"/>
                  <a:gd name="connsiteY3" fmla="*/ 8875 h 94664"/>
                  <a:gd name="connsiteX4" fmla="*/ 87209 w 94664"/>
                  <a:gd name="connsiteY4" fmla="*/ 48042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664" h="94664">
                    <a:moveTo>
                      <a:pt x="87209" y="48042"/>
                    </a:moveTo>
                    <a:cubicBezTo>
                      <a:pt x="87209" y="69674"/>
                      <a:pt x="69674" y="87210"/>
                      <a:pt x="48042" y="87210"/>
                    </a:cubicBezTo>
                    <a:cubicBezTo>
                      <a:pt x="26411" y="87210"/>
                      <a:pt x="8875" y="69674"/>
                      <a:pt x="8875" y="48042"/>
                    </a:cubicBezTo>
                    <a:cubicBezTo>
                      <a:pt x="8875" y="26411"/>
                      <a:pt x="26411" y="8875"/>
                      <a:pt x="48042" y="8875"/>
                    </a:cubicBezTo>
                    <a:cubicBezTo>
                      <a:pt x="69674" y="8875"/>
                      <a:pt x="87209" y="26411"/>
                      <a:pt x="87209" y="48042"/>
                    </a:cubicBezTo>
                    <a:close/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4" name="群組 93">
              <a:extLst>
                <a:ext uri="{FF2B5EF4-FFF2-40B4-BE49-F238E27FC236}">
                  <a16:creationId xmlns:a16="http://schemas.microsoft.com/office/drawing/2014/main" id="{F774CF52-A5F6-4027-BA66-D8A166768239}"/>
                </a:ext>
              </a:extLst>
            </p:cNvPr>
            <p:cNvGrpSpPr/>
            <p:nvPr/>
          </p:nvGrpSpPr>
          <p:grpSpPr>
            <a:xfrm>
              <a:off x="3512128" y="5712264"/>
              <a:ext cx="1042296" cy="881186"/>
              <a:chOff x="3680079" y="6085489"/>
              <a:chExt cx="1042296" cy="881186"/>
            </a:xfrm>
          </p:grpSpPr>
          <p:sp>
            <p:nvSpPr>
              <p:cNvPr id="95" name="手繪多邊形: 圖案 94">
                <a:extLst>
                  <a:ext uri="{FF2B5EF4-FFF2-40B4-BE49-F238E27FC236}">
                    <a16:creationId xmlns:a16="http://schemas.microsoft.com/office/drawing/2014/main" id="{7845BC7C-F5F2-431E-919D-21AE023707B5}"/>
                  </a:ext>
                </a:extLst>
              </p:cNvPr>
              <p:cNvSpPr/>
              <p:nvPr/>
            </p:nvSpPr>
            <p:spPr>
              <a:xfrm>
                <a:off x="4034915" y="6781488"/>
                <a:ext cx="328272" cy="127283"/>
              </a:xfrm>
              <a:custGeom>
                <a:avLst/>
                <a:gdLst>
                  <a:gd name="connsiteX0" fmla="*/ 63199 w 851977"/>
                  <a:gd name="connsiteY0" fmla="*/ 63199 h 508820"/>
                  <a:gd name="connsiteX1" fmla="*/ 789628 w 851977"/>
                  <a:gd name="connsiteY1" fmla="*/ 63199 h 508820"/>
                  <a:gd name="connsiteX2" fmla="*/ 789628 w 851977"/>
                  <a:gd name="connsiteY2" fmla="*/ 447772 h 508820"/>
                  <a:gd name="connsiteX3" fmla="*/ 63199 w 851977"/>
                  <a:gd name="connsiteY3" fmla="*/ 447772 h 508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1977" h="508820">
                    <a:moveTo>
                      <a:pt x="63199" y="63199"/>
                    </a:moveTo>
                    <a:lnTo>
                      <a:pt x="789628" y="63199"/>
                    </a:lnTo>
                    <a:lnTo>
                      <a:pt x="789628" y="447772"/>
                    </a:lnTo>
                    <a:lnTo>
                      <a:pt x="63199" y="447772"/>
                    </a:lnTo>
                    <a:close/>
                  </a:path>
                </a:pathLst>
              </a:custGeom>
              <a:noFill/>
              <a:ln w="285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96" name="手繪多邊形: 圖案 95">
                <a:extLst>
                  <a:ext uri="{FF2B5EF4-FFF2-40B4-BE49-F238E27FC236}">
                    <a16:creationId xmlns:a16="http://schemas.microsoft.com/office/drawing/2014/main" id="{989995F3-7266-4BE7-A5CB-0B87DE2D7298}"/>
                  </a:ext>
                </a:extLst>
              </p:cNvPr>
              <p:cNvSpPr/>
              <p:nvPr/>
            </p:nvSpPr>
            <p:spPr>
              <a:xfrm>
                <a:off x="3752279" y="6866369"/>
                <a:ext cx="893632" cy="100306"/>
              </a:xfrm>
              <a:custGeom>
                <a:avLst/>
                <a:gdLst>
                  <a:gd name="connsiteX0" fmla="*/ 63199 w 2319272"/>
                  <a:gd name="connsiteY0" fmla="*/ 63199 h 260326"/>
                  <a:gd name="connsiteX1" fmla="*/ 2256687 w 2319272"/>
                  <a:gd name="connsiteY1" fmla="*/ 63199 h 260326"/>
                  <a:gd name="connsiteX2" fmla="*/ 2256687 w 2319272"/>
                  <a:gd name="connsiteY2" fmla="*/ 205669 h 260326"/>
                  <a:gd name="connsiteX3" fmla="*/ 63199 w 2319272"/>
                  <a:gd name="connsiteY3" fmla="*/ 205669 h 260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19272" h="260326">
                    <a:moveTo>
                      <a:pt x="63199" y="63199"/>
                    </a:moveTo>
                    <a:lnTo>
                      <a:pt x="2256687" y="63199"/>
                    </a:lnTo>
                    <a:lnTo>
                      <a:pt x="2256687" y="205669"/>
                    </a:lnTo>
                    <a:lnTo>
                      <a:pt x="63199" y="205669"/>
                    </a:lnTo>
                    <a:close/>
                  </a:path>
                </a:pathLst>
              </a:custGeom>
              <a:noFill/>
              <a:ln w="285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97" name="手繪多邊形: 圖案 96">
                <a:extLst>
                  <a:ext uri="{FF2B5EF4-FFF2-40B4-BE49-F238E27FC236}">
                    <a16:creationId xmlns:a16="http://schemas.microsoft.com/office/drawing/2014/main" id="{9AC54A5B-0E85-4E1B-BF15-BC594C5C4A03}"/>
                  </a:ext>
                </a:extLst>
              </p:cNvPr>
              <p:cNvSpPr/>
              <p:nvPr/>
            </p:nvSpPr>
            <p:spPr>
              <a:xfrm>
                <a:off x="3680079" y="6085489"/>
                <a:ext cx="1042296" cy="730023"/>
              </a:xfrm>
              <a:custGeom>
                <a:avLst/>
                <a:gdLst>
                  <a:gd name="connsiteX0" fmla="*/ 38547 w 2283773"/>
                  <a:gd name="connsiteY0" fmla="*/ 38547 h 1431796"/>
                  <a:gd name="connsiteX1" fmla="*/ 2253452 w 2283773"/>
                  <a:gd name="connsiteY1" fmla="*/ 38547 h 1431796"/>
                  <a:gd name="connsiteX2" fmla="*/ 2253452 w 2283773"/>
                  <a:gd name="connsiteY2" fmla="*/ 1393783 h 1431796"/>
                  <a:gd name="connsiteX3" fmla="*/ 38547 w 2283773"/>
                  <a:gd name="connsiteY3" fmla="*/ 1393783 h 1431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83773" h="1431796">
                    <a:moveTo>
                      <a:pt x="38547" y="38547"/>
                    </a:moveTo>
                    <a:lnTo>
                      <a:pt x="2253452" y="38547"/>
                    </a:lnTo>
                    <a:lnTo>
                      <a:pt x="2253452" y="1393783"/>
                    </a:lnTo>
                    <a:lnTo>
                      <a:pt x="38547" y="1393783"/>
                    </a:lnTo>
                    <a:close/>
                  </a:path>
                </a:pathLst>
              </a:custGeom>
              <a:noFill/>
              <a:ln w="28575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  <p:grpSp>
            <p:nvGrpSpPr>
              <p:cNvPr id="98" name="群組 97">
                <a:extLst>
                  <a:ext uri="{FF2B5EF4-FFF2-40B4-BE49-F238E27FC236}">
                    <a16:creationId xmlns:a16="http://schemas.microsoft.com/office/drawing/2014/main" id="{C4588662-5AE2-4BB4-9718-0FA3639B4BF0}"/>
                  </a:ext>
                </a:extLst>
              </p:cNvPr>
              <p:cNvGrpSpPr/>
              <p:nvPr/>
            </p:nvGrpSpPr>
            <p:grpSpPr>
              <a:xfrm>
                <a:off x="3757628" y="6179066"/>
                <a:ext cx="879953" cy="551678"/>
                <a:chOff x="7380172" y="1874094"/>
                <a:chExt cx="958662" cy="601018"/>
              </a:xfrm>
              <a:noFill/>
            </p:grpSpPr>
            <p:sp>
              <p:nvSpPr>
                <p:cNvPr id="99" name="手繪多邊形: 圖案 98">
                  <a:extLst>
                    <a:ext uri="{FF2B5EF4-FFF2-40B4-BE49-F238E27FC236}">
                      <a16:creationId xmlns:a16="http://schemas.microsoft.com/office/drawing/2014/main" id="{FF1883A6-1A95-455A-8C48-0B650C78D10A}"/>
                    </a:ext>
                  </a:extLst>
                </p:cNvPr>
                <p:cNvSpPr/>
                <p:nvPr/>
              </p:nvSpPr>
              <p:spPr>
                <a:xfrm>
                  <a:off x="7380172" y="1874094"/>
                  <a:ext cx="958662" cy="601018"/>
                </a:xfrm>
                <a:custGeom>
                  <a:avLst/>
                  <a:gdLst>
                    <a:gd name="connsiteX0" fmla="*/ 38547 w 2283773"/>
                    <a:gd name="connsiteY0" fmla="*/ 38547 h 1431796"/>
                    <a:gd name="connsiteX1" fmla="*/ 2253452 w 2283773"/>
                    <a:gd name="connsiteY1" fmla="*/ 38547 h 1431796"/>
                    <a:gd name="connsiteX2" fmla="*/ 2253452 w 2283773"/>
                    <a:gd name="connsiteY2" fmla="*/ 1393783 h 1431796"/>
                    <a:gd name="connsiteX3" fmla="*/ 38547 w 2283773"/>
                    <a:gd name="connsiteY3" fmla="*/ 1393783 h 1431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83773" h="1431796">
                      <a:moveTo>
                        <a:pt x="38547" y="38547"/>
                      </a:moveTo>
                      <a:lnTo>
                        <a:pt x="2253452" y="38547"/>
                      </a:lnTo>
                      <a:lnTo>
                        <a:pt x="2253452" y="1393783"/>
                      </a:lnTo>
                      <a:lnTo>
                        <a:pt x="38547" y="1393783"/>
                      </a:lnTo>
                      <a:close/>
                    </a:path>
                  </a:pathLst>
                </a:custGeom>
                <a:grpFill/>
                <a:ln w="28575" cap="rnd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0" name="手繪多邊形: 圖案 99">
                  <a:extLst>
                    <a:ext uri="{FF2B5EF4-FFF2-40B4-BE49-F238E27FC236}">
                      <a16:creationId xmlns:a16="http://schemas.microsoft.com/office/drawing/2014/main" id="{1CA15541-807F-4F83-92C1-7A06C7F3485F}"/>
                    </a:ext>
                  </a:extLst>
                </p:cNvPr>
                <p:cNvSpPr/>
                <p:nvPr/>
              </p:nvSpPr>
              <p:spPr>
                <a:xfrm>
                  <a:off x="7524461" y="1960613"/>
                  <a:ext cx="407307" cy="412268"/>
                </a:xfrm>
                <a:custGeom>
                  <a:avLst/>
                  <a:gdLst>
                    <a:gd name="connsiteX0" fmla="*/ 26377 w 970308"/>
                    <a:gd name="connsiteY0" fmla="*/ 26377 h 982141"/>
                    <a:gd name="connsiteX1" fmla="*/ 947814 w 970308"/>
                    <a:gd name="connsiteY1" fmla="*/ 26377 h 982141"/>
                    <a:gd name="connsiteX2" fmla="*/ 947814 w 970308"/>
                    <a:gd name="connsiteY2" fmla="*/ 958583 h 982141"/>
                    <a:gd name="connsiteX3" fmla="*/ 26377 w 970308"/>
                    <a:gd name="connsiteY3" fmla="*/ 958583 h 982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70308" h="982141">
                      <a:moveTo>
                        <a:pt x="26377" y="26377"/>
                      </a:moveTo>
                      <a:lnTo>
                        <a:pt x="947814" y="26377"/>
                      </a:lnTo>
                      <a:lnTo>
                        <a:pt x="947814" y="958583"/>
                      </a:lnTo>
                      <a:lnTo>
                        <a:pt x="26377" y="958583"/>
                      </a:lnTo>
                      <a:close/>
                    </a:path>
                  </a:pathLst>
                </a:custGeom>
                <a:grp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1" name="手繪多邊形: 圖案 100">
                  <a:extLst>
                    <a:ext uri="{FF2B5EF4-FFF2-40B4-BE49-F238E27FC236}">
                      <a16:creationId xmlns:a16="http://schemas.microsoft.com/office/drawing/2014/main" id="{6A398785-F59C-41CC-AF28-8AC14FB87D5A}"/>
                    </a:ext>
                  </a:extLst>
                </p:cNvPr>
                <p:cNvSpPr/>
                <p:nvPr/>
              </p:nvSpPr>
              <p:spPr>
                <a:xfrm>
                  <a:off x="7821758" y="1982779"/>
                  <a:ext cx="19870" cy="19869"/>
                </a:xfrm>
                <a:custGeom>
                  <a:avLst/>
                  <a:gdLst>
                    <a:gd name="connsiteX0" fmla="*/ 9305 w 47332"/>
                    <a:gd name="connsiteY0" fmla="*/ 9305 h 47332"/>
                    <a:gd name="connsiteX1" fmla="*/ 41491 w 47332"/>
                    <a:gd name="connsiteY1" fmla="*/ 9305 h 47332"/>
                    <a:gd name="connsiteX2" fmla="*/ 41491 w 47332"/>
                    <a:gd name="connsiteY2" fmla="*/ 41491 h 47332"/>
                    <a:gd name="connsiteX3" fmla="*/ 9305 w 47332"/>
                    <a:gd name="connsiteY3" fmla="*/ 41491 h 47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332" h="47332">
                      <a:moveTo>
                        <a:pt x="9305" y="9305"/>
                      </a:moveTo>
                      <a:lnTo>
                        <a:pt x="41491" y="9305"/>
                      </a:lnTo>
                      <a:lnTo>
                        <a:pt x="41491" y="41491"/>
                      </a:lnTo>
                      <a:lnTo>
                        <a:pt x="9305" y="41491"/>
                      </a:lnTo>
                      <a:close/>
                    </a:path>
                  </a:pathLst>
                </a:custGeom>
                <a:grp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2" name="手繪多邊形: 圖案 101">
                  <a:extLst>
                    <a:ext uri="{FF2B5EF4-FFF2-40B4-BE49-F238E27FC236}">
                      <a16:creationId xmlns:a16="http://schemas.microsoft.com/office/drawing/2014/main" id="{DEBAE971-7AB4-4C26-B53F-8B951E2E68E1}"/>
                    </a:ext>
                  </a:extLst>
                </p:cNvPr>
                <p:cNvSpPr/>
                <p:nvPr/>
              </p:nvSpPr>
              <p:spPr>
                <a:xfrm>
                  <a:off x="7850967" y="1982784"/>
                  <a:ext cx="19870" cy="19869"/>
                </a:xfrm>
                <a:custGeom>
                  <a:avLst/>
                  <a:gdLst>
                    <a:gd name="connsiteX0" fmla="*/ 9305 w 47332"/>
                    <a:gd name="connsiteY0" fmla="*/ 9305 h 47332"/>
                    <a:gd name="connsiteX1" fmla="*/ 41491 w 47332"/>
                    <a:gd name="connsiteY1" fmla="*/ 9305 h 47332"/>
                    <a:gd name="connsiteX2" fmla="*/ 41491 w 47332"/>
                    <a:gd name="connsiteY2" fmla="*/ 41491 h 47332"/>
                    <a:gd name="connsiteX3" fmla="*/ 9305 w 47332"/>
                    <a:gd name="connsiteY3" fmla="*/ 41491 h 47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332" h="47332">
                      <a:moveTo>
                        <a:pt x="9305" y="9305"/>
                      </a:moveTo>
                      <a:lnTo>
                        <a:pt x="41491" y="9305"/>
                      </a:lnTo>
                      <a:lnTo>
                        <a:pt x="41491" y="41491"/>
                      </a:lnTo>
                      <a:lnTo>
                        <a:pt x="9305" y="41491"/>
                      </a:lnTo>
                      <a:close/>
                    </a:path>
                  </a:pathLst>
                </a:custGeom>
                <a:grp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3" name="手繪多邊形: 圖案 102">
                  <a:extLst>
                    <a:ext uri="{FF2B5EF4-FFF2-40B4-BE49-F238E27FC236}">
                      <a16:creationId xmlns:a16="http://schemas.microsoft.com/office/drawing/2014/main" id="{5ADA0B78-19C9-479E-8B18-613A8FDBE9A2}"/>
                    </a:ext>
                  </a:extLst>
                </p:cNvPr>
                <p:cNvSpPr/>
                <p:nvPr/>
              </p:nvSpPr>
              <p:spPr>
                <a:xfrm>
                  <a:off x="7880222" y="1982787"/>
                  <a:ext cx="19870" cy="19869"/>
                </a:xfrm>
                <a:custGeom>
                  <a:avLst/>
                  <a:gdLst>
                    <a:gd name="connsiteX0" fmla="*/ 9305 w 47332"/>
                    <a:gd name="connsiteY0" fmla="*/ 9305 h 47332"/>
                    <a:gd name="connsiteX1" fmla="*/ 41491 w 47332"/>
                    <a:gd name="connsiteY1" fmla="*/ 9305 h 47332"/>
                    <a:gd name="connsiteX2" fmla="*/ 41491 w 47332"/>
                    <a:gd name="connsiteY2" fmla="*/ 41491 h 47332"/>
                    <a:gd name="connsiteX3" fmla="*/ 9305 w 47332"/>
                    <a:gd name="connsiteY3" fmla="*/ 41491 h 47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332" h="47332">
                      <a:moveTo>
                        <a:pt x="9305" y="9305"/>
                      </a:moveTo>
                      <a:lnTo>
                        <a:pt x="41491" y="9305"/>
                      </a:lnTo>
                      <a:lnTo>
                        <a:pt x="41491" y="41491"/>
                      </a:lnTo>
                      <a:lnTo>
                        <a:pt x="9305" y="41491"/>
                      </a:lnTo>
                      <a:close/>
                    </a:path>
                  </a:pathLst>
                </a:custGeom>
                <a:grp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2" name="手繪多邊形: 圖案 111">
                  <a:extLst>
                    <a:ext uri="{FF2B5EF4-FFF2-40B4-BE49-F238E27FC236}">
                      <a16:creationId xmlns:a16="http://schemas.microsoft.com/office/drawing/2014/main" id="{765201A8-BD04-4CA6-986C-0ECA68F3995E}"/>
                    </a:ext>
                  </a:extLst>
                </p:cNvPr>
                <p:cNvSpPr/>
                <p:nvPr/>
              </p:nvSpPr>
              <p:spPr>
                <a:xfrm>
                  <a:off x="7533910" y="2011251"/>
                  <a:ext cx="387439" cy="4967"/>
                </a:xfrm>
                <a:custGeom>
                  <a:avLst/>
                  <a:gdLst>
                    <a:gd name="connsiteX0" fmla="*/ 9305 w 922975"/>
                    <a:gd name="connsiteY0" fmla="*/ 9305 h 11833"/>
                    <a:gd name="connsiteX1" fmla="*/ 923525 w 922975"/>
                    <a:gd name="connsiteY1" fmla="*/ 9305 h 11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2975" h="11833">
                      <a:moveTo>
                        <a:pt x="9305" y="9305"/>
                      </a:moveTo>
                      <a:lnTo>
                        <a:pt x="923525" y="9305"/>
                      </a:lnTo>
                    </a:path>
                  </a:pathLst>
                </a:custGeom>
                <a:grp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4" name="手繪多邊形: 圖案 113">
                  <a:extLst>
                    <a:ext uri="{FF2B5EF4-FFF2-40B4-BE49-F238E27FC236}">
                      <a16:creationId xmlns:a16="http://schemas.microsoft.com/office/drawing/2014/main" id="{3EB4A33E-F8D9-448B-9C36-710E0DB251AD}"/>
                    </a:ext>
                  </a:extLst>
                </p:cNvPr>
                <p:cNvSpPr/>
                <p:nvPr/>
              </p:nvSpPr>
              <p:spPr>
                <a:xfrm>
                  <a:off x="7563157" y="2046511"/>
                  <a:ext cx="327832" cy="4967"/>
                </a:xfrm>
                <a:custGeom>
                  <a:avLst/>
                  <a:gdLst>
                    <a:gd name="connsiteX0" fmla="*/ 9209 w 780979"/>
                    <a:gd name="connsiteY0" fmla="*/ 9209 h 11833"/>
                    <a:gd name="connsiteX1" fmla="*/ 778001 w 780979"/>
                    <a:gd name="connsiteY1" fmla="*/ 9209 h 11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80979" h="11833">
                      <a:moveTo>
                        <a:pt x="9209" y="9209"/>
                      </a:moveTo>
                      <a:lnTo>
                        <a:pt x="778001" y="9209"/>
                      </a:lnTo>
                    </a:path>
                  </a:pathLst>
                </a:custGeom>
                <a:grp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1" name="手繪多邊形: 圖案 180">
                  <a:extLst>
                    <a:ext uri="{FF2B5EF4-FFF2-40B4-BE49-F238E27FC236}">
                      <a16:creationId xmlns:a16="http://schemas.microsoft.com/office/drawing/2014/main" id="{9FE82C89-C258-4BED-8EBF-A445BB4762A1}"/>
                    </a:ext>
                  </a:extLst>
                </p:cNvPr>
                <p:cNvSpPr/>
                <p:nvPr/>
              </p:nvSpPr>
              <p:spPr>
                <a:xfrm>
                  <a:off x="7563157" y="2073534"/>
                  <a:ext cx="327832" cy="4967"/>
                </a:xfrm>
                <a:custGeom>
                  <a:avLst/>
                  <a:gdLst>
                    <a:gd name="connsiteX0" fmla="*/ 9209 w 780979"/>
                    <a:gd name="connsiteY0" fmla="*/ 9210 h 11833"/>
                    <a:gd name="connsiteX1" fmla="*/ 778001 w 780979"/>
                    <a:gd name="connsiteY1" fmla="*/ 9210 h 11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80979" h="11833">
                      <a:moveTo>
                        <a:pt x="9209" y="9210"/>
                      </a:moveTo>
                      <a:lnTo>
                        <a:pt x="778001" y="9210"/>
                      </a:lnTo>
                    </a:path>
                  </a:pathLst>
                </a:custGeom>
                <a:grp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2" name="手繪多邊形: 圖案 181">
                  <a:extLst>
                    <a:ext uri="{FF2B5EF4-FFF2-40B4-BE49-F238E27FC236}">
                      <a16:creationId xmlns:a16="http://schemas.microsoft.com/office/drawing/2014/main" id="{02C423B1-FB8A-462A-AC75-FA3DB50B078F}"/>
                    </a:ext>
                  </a:extLst>
                </p:cNvPr>
                <p:cNvSpPr/>
                <p:nvPr/>
              </p:nvSpPr>
              <p:spPr>
                <a:xfrm>
                  <a:off x="7563165" y="2100522"/>
                  <a:ext cx="327832" cy="4967"/>
                </a:xfrm>
                <a:custGeom>
                  <a:avLst/>
                  <a:gdLst>
                    <a:gd name="connsiteX0" fmla="*/ 9209 w 780979"/>
                    <a:gd name="connsiteY0" fmla="*/ 9209 h 11833"/>
                    <a:gd name="connsiteX1" fmla="*/ 778001 w 780979"/>
                    <a:gd name="connsiteY1" fmla="*/ 9209 h 11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80979" h="11833">
                      <a:moveTo>
                        <a:pt x="9209" y="9209"/>
                      </a:moveTo>
                      <a:lnTo>
                        <a:pt x="778001" y="9209"/>
                      </a:lnTo>
                    </a:path>
                  </a:pathLst>
                </a:custGeom>
                <a:grp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3" name="手繪多邊形: 圖案 182">
                  <a:extLst>
                    <a:ext uri="{FF2B5EF4-FFF2-40B4-BE49-F238E27FC236}">
                      <a16:creationId xmlns:a16="http://schemas.microsoft.com/office/drawing/2014/main" id="{9B8C3EE4-BB31-41AD-AFEE-D277B6837A4D}"/>
                    </a:ext>
                  </a:extLst>
                </p:cNvPr>
                <p:cNvSpPr/>
                <p:nvPr/>
              </p:nvSpPr>
              <p:spPr>
                <a:xfrm>
                  <a:off x="7563147" y="2127490"/>
                  <a:ext cx="139081" cy="4967"/>
                </a:xfrm>
                <a:custGeom>
                  <a:avLst/>
                  <a:gdLst>
                    <a:gd name="connsiteX0" fmla="*/ 9209 w 331324"/>
                    <a:gd name="connsiteY0" fmla="*/ 9209 h 11833"/>
                    <a:gd name="connsiteX1" fmla="*/ 324086 w 331324"/>
                    <a:gd name="connsiteY1" fmla="*/ 9209 h 11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31324" h="11833">
                      <a:moveTo>
                        <a:pt x="9209" y="9209"/>
                      </a:moveTo>
                      <a:lnTo>
                        <a:pt x="324086" y="9209"/>
                      </a:lnTo>
                    </a:path>
                  </a:pathLst>
                </a:custGeom>
                <a:grp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</p:grpSp>
        </p:grpSp>
      </p:grpSp>
      <p:pic>
        <p:nvPicPr>
          <p:cNvPr id="205" name="圖片 204" descr="一張含有 電腦 的圖片&#10;&#10;自動產生的描述">
            <a:extLst>
              <a:ext uri="{FF2B5EF4-FFF2-40B4-BE49-F238E27FC236}">
                <a16:creationId xmlns:a16="http://schemas.microsoft.com/office/drawing/2014/main" id="{6A44EDF8-BDCD-43E7-85DB-078A7989CC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7589" y="3423342"/>
            <a:ext cx="3542340" cy="22143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6" name="Picture 8" descr="Image result for kiosk icon">
            <a:extLst>
              <a:ext uri="{FF2B5EF4-FFF2-40B4-BE49-F238E27FC236}">
                <a16:creationId xmlns:a16="http://schemas.microsoft.com/office/drawing/2014/main" id="{E6BBBF15-30BD-4FD2-85A8-49C01F8E0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477863" y="3637561"/>
            <a:ext cx="621050" cy="57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7" name="Picture 10" descr="Image result for Ip camera icon">
            <a:extLst>
              <a:ext uri="{FF2B5EF4-FFF2-40B4-BE49-F238E27FC236}">
                <a16:creationId xmlns:a16="http://schemas.microsoft.com/office/drawing/2014/main" id="{1519AD5A-1CD5-40CE-A996-3BDC45A46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1628" y="3665343"/>
            <a:ext cx="532477" cy="53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8" name="群組 247">
            <a:extLst>
              <a:ext uri="{FF2B5EF4-FFF2-40B4-BE49-F238E27FC236}">
                <a16:creationId xmlns:a16="http://schemas.microsoft.com/office/drawing/2014/main" id="{368FB744-12CF-4BB0-98DA-1EBF27A79B93}"/>
              </a:ext>
            </a:extLst>
          </p:cNvPr>
          <p:cNvGrpSpPr/>
          <p:nvPr/>
        </p:nvGrpSpPr>
        <p:grpSpPr>
          <a:xfrm>
            <a:off x="9196822" y="3629181"/>
            <a:ext cx="870778" cy="546407"/>
            <a:chOff x="3150124" y="5712264"/>
            <a:chExt cx="1404300" cy="881186"/>
          </a:xfrm>
        </p:grpSpPr>
        <p:grpSp>
          <p:nvGrpSpPr>
            <p:cNvPr id="249" name="群組 248">
              <a:extLst>
                <a:ext uri="{FF2B5EF4-FFF2-40B4-BE49-F238E27FC236}">
                  <a16:creationId xmlns:a16="http://schemas.microsoft.com/office/drawing/2014/main" id="{CFA337AD-1F9C-4C98-8911-4ED54CB8CBD8}"/>
                </a:ext>
              </a:extLst>
            </p:cNvPr>
            <p:cNvGrpSpPr/>
            <p:nvPr/>
          </p:nvGrpSpPr>
          <p:grpSpPr>
            <a:xfrm>
              <a:off x="3150124" y="5788482"/>
              <a:ext cx="387545" cy="788763"/>
              <a:chOff x="315956" y="2626868"/>
              <a:chExt cx="252544" cy="514000"/>
            </a:xfrm>
          </p:grpSpPr>
          <p:sp>
            <p:nvSpPr>
              <p:cNvPr id="265" name="手繪多邊形: 圖案 264">
                <a:extLst>
                  <a:ext uri="{FF2B5EF4-FFF2-40B4-BE49-F238E27FC236}">
                    <a16:creationId xmlns:a16="http://schemas.microsoft.com/office/drawing/2014/main" id="{B178AB64-9856-4A0E-B95C-68C57E5C1E2C}"/>
                  </a:ext>
                </a:extLst>
              </p:cNvPr>
              <p:cNvSpPr/>
              <p:nvPr/>
            </p:nvSpPr>
            <p:spPr>
              <a:xfrm>
                <a:off x="315956" y="2626868"/>
                <a:ext cx="252544" cy="514000"/>
              </a:xfrm>
              <a:custGeom>
                <a:avLst/>
                <a:gdLst>
                  <a:gd name="connsiteX0" fmla="*/ 63199 w 1005807"/>
                  <a:gd name="connsiteY0" fmla="*/ 63199 h 2047113"/>
                  <a:gd name="connsiteX1" fmla="*/ 946298 w 1005807"/>
                  <a:gd name="connsiteY1" fmla="*/ 63199 h 2047113"/>
                  <a:gd name="connsiteX2" fmla="*/ 946298 w 1005807"/>
                  <a:gd name="connsiteY2" fmla="*/ 1986066 h 2047113"/>
                  <a:gd name="connsiteX3" fmla="*/ 63199 w 1005807"/>
                  <a:gd name="connsiteY3" fmla="*/ 1986066 h 2047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5807" h="2047113">
                    <a:moveTo>
                      <a:pt x="63199" y="63199"/>
                    </a:moveTo>
                    <a:lnTo>
                      <a:pt x="946298" y="63199"/>
                    </a:lnTo>
                    <a:lnTo>
                      <a:pt x="946298" y="1986066"/>
                    </a:lnTo>
                    <a:lnTo>
                      <a:pt x="63199" y="1986066"/>
                    </a:lnTo>
                    <a:close/>
                  </a:path>
                </a:pathLst>
              </a:custGeom>
              <a:noFill/>
              <a:ln w="285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266" name="手繪多邊形: 圖案 265">
                <a:extLst>
                  <a:ext uri="{FF2B5EF4-FFF2-40B4-BE49-F238E27FC236}">
                    <a16:creationId xmlns:a16="http://schemas.microsoft.com/office/drawing/2014/main" id="{206A1B44-2F7F-4F9F-ABB3-2231B7F6BED4}"/>
                  </a:ext>
                </a:extLst>
              </p:cNvPr>
              <p:cNvSpPr/>
              <p:nvPr/>
            </p:nvSpPr>
            <p:spPr>
              <a:xfrm>
                <a:off x="372445" y="2851431"/>
                <a:ext cx="136671" cy="92104"/>
              </a:xfrm>
              <a:custGeom>
                <a:avLst/>
                <a:gdLst>
                  <a:gd name="connsiteX0" fmla="*/ 9209 w 544319"/>
                  <a:gd name="connsiteY0" fmla="*/ 9210 h 366823"/>
                  <a:gd name="connsiteX1" fmla="*/ 536252 w 544319"/>
                  <a:gd name="connsiteY1" fmla="*/ 9210 h 366823"/>
                  <a:gd name="connsiteX2" fmla="*/ 536252 w 544319"/>
                  <a:gd name="connsiteY2" fmla="*/ 365265 h 366823"/>
                  <a:gd name="connsiteX3" fmla="*/ 9209 w 544319"/>
                  <a:gd name="connsiteY3" fmla="*/ 365265 h 366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4319" h="366823">
                    <a:moveTo>
                      <a:pt x="9209" y="9210"/>
                    </a:moveTo>
                    <a:lnTo>
                      <a:pt x="536252" y="9210"/>
                    </a:lnTo>
                    <a:lnTo>
                      <a:pt x="536252" y="365265"/>
                    </a:lnTo>
                    <a:lnTo>
                      <a:pt x="9209" y="365265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267" name="手繪多邊形: 圖案 266">
                <a:extLst>
                  <a:ext uri="{FF2B5EF4-FFF2-40B4-BE49-F238E27FC236}">
                    <a16:creationId xmlns:a16="http://schemas.microsoft.com/office/drawing/2014/main" id="{A0289147-6A4C-48BA-9094-32ADEF642AF9}"/>
                  </a:ext>
                </a:extLst>
              </p:cNvPr>
              <p:cNvSpPr/>
              <p:nvPr/>
            </p:nvSpPr>
            <p:spPr>
              <a:xfrm>
                <a:off x="372444" y="2967661"/>
                <a:ext cx="136671" cy="35653"/>
              </a:xfrm>
              <a:custGeom>
                <a:avLst/>
                <a:gdLst>
                  <a:gd name="connsiteX0" fmla="*/ 9209 w 544319"/>
                  <a:gd name="connsiteY0" fmla="*/ 9209 h 141996"/>
                  <a:gd name="connsiteX1" fmla="*/ 536252 w 544319"/>
                  <a:gd name="connsiteY1" fmla="*/ 9209 h 141996"/>
                  <a:gd name="connsiteX2" fmla="*/ 536252 w 544319"/>
                  <a:gd name="connsiteY2" fmla="*/ 137361 h 141996"/>
                  <a:gd name="connsiteX3" fmla="*/ 9209 w 544319"/>
                  <a:gd name="connsiteY3" fmla="*/ 137361 h 141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4319" h="141996">
                    <a:moveTo>
                      <a:pt x="9209" y="9209"/>
                    </a:moveTo>
                    <a:lnTo>
                      <a:pt x="536252" y="9209"/>
                    </a:lnTo>
                    <a:lnTo>
                      <a:pt x="536252" y="137361"/>
                    </a:lnTo>
                    <a:lnTo>
                      <a:pt x="9209" y="137361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268" name="手繪多邊形: 圖案 267">
                <a:extLst>
                  <a:ext uri="{FF2B5EF4-FFF2-40B4-BE49-F238E27FC236}">
                    <a16:creationId xmlns:a16="http://schemas.microsoft.com/office/drawing/2014/main" id="{DB08B528-ECEE-475B-890A-9929C3B1953F}"/>
                  </a:ext>
                </a:extLst>
              </p:cNvPr>
              <p:cNvSpPr/>
              <p:nvPr/>
            </p:nvSpPr>
            <p:spPr>
              <a:xfrm>
                <a:off x="372444" y="3026667"/>
                <a:ext cx="136671" cy="35653"/>
              </a:xfrm>
              <a:custGeom>
                <a:avLst/>
                <a:gdLst>
                  <a:gd name="connsiteX0" fmla="*/ 9209 w 544319"/>
                  <a:gd name="connsiteY0" fmla="*/ 9209 h 141996"/>
                  <a:gd name="connsiteX1" fmla="*/ 536252 w 544319"/>
                  <a:gd name="connsiteY1" fmla="*/ 9209 h 141996"/>
                  <a:gd name="connsiteX2" fmla="*/ 536252 w 544319"/>
                  <a:gd name="connsiteY2" fmla="*/ 137361 h 141996"/>
                  <a:gd name="connsiteX3" fmla="*/ 9209 w 544319"/>
                  <a:gd name="connsiteY3" fmla="*/ 137361 h 141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4319" h="141996">
                    <a:moveTo>
                      <a:pt x="9209" y="9209"/>
                    </a:moveTo>
                    <a:lnTo>
                      <a:pt x="536252" y="9209"/>
                    </a:lnTo>
                    <a:lnTo>
                      <a:pt x="536252" y="137361"/>
                    </a:lnTo>
                    <a:lnTo>
                      <a:pt x="9209" y="137361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269" name="手繪多邊形: 圖案 268">
                <a:extLst>
                  <a:ext uri="{FF2B5EF4-FFF2-40B4-BE49-F238E27FC236}">
                    <a16:creationId xmlns:a16="http://schemas.microsoft.com/office/drawing/2014/main" id="{59F441EF-9DD5-498A-979D-5189CC8BA94D}"/>
                  </a:ext>
                </a:extLst>
              </p:cNvPr>
              <p:cNvSpPr/>
              <p:nvPr/>
            </p:nvSpPr>
            <p:spPr>
              <a:xfrm>
                <a:off x="376094" y="2807691"/>
                <a:ext cx="23769" cy="23769"/>
              </a:xfrm>
              <a:custGeom>
                <a:avLst/>
                <a:gdLst>
                  <a:gd name="connsiteX0" fmla="*/ 87209 w 94664"/>
                  <a:gd name="connsiteY0" fmla="*/ 48042 h 94664"/>
                  <a:gd name="connsiteX1" fmla="*/ 48042 w 94664"/>
                  <a:gd name="connsiteY1" fmla="*/ 87210 h 94664"/>
                  <a:gd name="connsiteX2" fmla="*/ 8875 w 94664"/>
                  <a:gd name="connsiteY2" fmla="*/ 48042 h 94664"/>
                  <a:gd name="connsiteX3" fmla="*/ 48042 w 94664"/>
                  <a:gd name="connsiteY3" fmla="*/ 8875 h 94664"/>
                  <a:gd name="connsiteX4" fmla="*/ 87209 w 94664"/>
                  <a:gd name="connsiteY4" fmla="*/ 48042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664" h="94664">
                    <a:moveTo>
                      <a:pt x="87209" y="48042"/>
                    </a:moveTo>
                    <a:cubicBezTo>
                      <a:pt x="87209" y="69674"/>
                      <a:pt x="69674" y="87210"/>
                      <a:pt x="48042" y="87210"/>
                    </a:cubicBezTo>
                    <a:cubicBezTo>
                      <a:pt x="26411" y="87210"/>
                      <a:pt x="8875" y="69674"/>
                      <a:pt x="8875" y="48042"/>
                    </a:cubicBezTo>
                    <a:cubicBezTo>
                      <a:pt x="8875" y="26411"/>
                      <a:pt x="26411" y="8875"/>
                      <a:pt x="48042" y="8875"/>
                    </a:cubicBezTo>
                    <a:cubicBezTo>
                      <a:pt x="69674" y="8875"/>
                      <a:pt x="87209" y="26411"/>
                      <a:pt x="87209" y="48042"/>
                    </a:cubicBezTo>
                    <a:close/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50" name="群組 249">
              <a:extLst>
                <a:ext uri="{FF2B5EF4-FFF2-40B4-BE49-F238E27FC236}">
                  <a16:creationId xmlns:a16="http://schemas.microsoft.com/office/drawing/2014/main" id="{5CBA8FF1-838A-4CF0-916B-88A2E70E3839}"/>
                </a:ext>
              </a:extLst>
            </p:cNvPr>
            <p:cNvGrpSpPr/>
            <p:nvPr/>
          </p:nvGrpSpPr>
          <p:grpSpPr>
            <a:xfrm>
              <a:off x="3512128" y="5712264"/>
              <a:ext cx="1042296" cy="881186"/>
              <a:chOff x="3680079" y="6085489"/>
              <a:chExt cx="1042296" cy="881186"/>
            </a:xfrm>
          </p:grpSpPr>
          <p:sp>
            <p:nvSpPr>
              <p:cNvPr id="251" name="手繪多邊形: 圖案 250">
                <a:extLst>
                  <a:ext uri="{FF2B5EF4-FFF2-40B4-BE49-F238E27FC236}">
                    <a16:creationId xmlns:a16="http://schemas.microsoft.com/office/drawing/2014/main" id="{FFCB36BF-B109-4DEC-BD48-976100AAA7E1}"/>
                  </a:ext>
                </a:extLst>
              </p:cNvPr>
              <p:cNvSpPr/>
              <p:nvPr/>
            </p:nvSpPr>
            <p:spPr>
              <a:xfrm>
                <a:off x="4034915" y="6781488"/>
                <a:ext cx="328272" cy="127283"/>
              </a:xfrm>
              <a:custGeom>
                <a:avLst/>
                <a:gdLst>
                  <a:gd name="connsiteX0" fmla="*/ 63199 w 851977"/>
                  <a:gd name="connsiteY0" fmla="*/ 63199 h 508820"/>
                  <a:gd name="connsiteX1" fmla="*/ 789628 w 851977"/>
                  <a:gd name="connsiteY1" fmla="*/ 63199 h 508820"/>
                  <a:gd name="connsiteX2" fmla="*/ 789628 w 851977"/>
                  <a:gd name="connsiteY2" fmla="*/ 447772 h 508820"/>
                  <a:gd name="connsiteX3" fmla="*/ 63199 w 851977"/>
                  <a:gd name="connsiteY3" fmla="*/ 447772 h 508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1977" h="508820">
                    <a:moveTo>
                      <a:pt x="63199" y="63199"/>
                    </a:moveTo>
                    <a:lnTo>
                      <a:pt x="789628" y="63199"/>
                    </a:lnTo>
                    <a:lnTo>
                      <a:pt x="789628" y="447772"/>
                    </a:lnTo>
                    <a:lnTo>
                      <a:pt x="63199" y="447772"/>
                    </a:lnTo>
                    <a:close/>
                  </a:path>
                </a:pathLst>
              </a:custGeom>
              <a:noFill/>
              <a:ln w="285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252" name="手繪多邊形: 圖案 251">
                <a:extLst>
                  <a:ext uri="{FF2B5EF4-FFF2-40B4-BE49-F238E27FC236}">
                    <a16:creationId xmlns:a16="http://schemas.microsoft.com/office/drawing/2014/main" id="{AF09CB5C-6930-45AB-AE5E-A3DF617A0327}"/>
                  </a:ext>
                </a:extLst>
              </p:cNvPr>
              <p:cNvSpPr/>
              <p:nvPr/>
            </p:nvSpPr>
            <p:spPr>
              <a:xfrm>
                <a:off x="3752279" y="6866369"/>
                <a:ext cx="893632" cy="100306"/>
              </a:xfrm>
              <a:custGeom>
                <a:avLst/>
                <a:gdLst>
                  <a:gd name="connsiteX0" fmla="*/ 63199 w 2319272"/>
                  <a:gd name="connsiteY0" fmla="*/ 63199 h 260326"/>
                  <a:gd name="connsiteX1" fmla="*/ 2256687 w 2319272"/>
                  <a:gd name="connsiteY1" fmla="*/ 63199 h 260326"/>
                  <a:gd name="connsiteX2" fmla="*/ 2256687 w 2319272"/>
                  <a:gd name="connsiteY2" fmla="*/ 205669 h 260326"/>
                  <a:gd name="connsiteX3" fmla="*/ 63199 w 2319272"/>
                  <a:gd name="connsiteY3" fmla="*/ 205669 h 260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19272" h="260326">
                    <a:moveTo>
                      <a:pt x="63199" y="63199"/>
                    </a:moveTo>
                    <a:lnTo>
                      <a:pt x="2256687" y="63199"/>
                    </a:lnTo>
                    <a:lnTo>
                      <a:pt x="2256687" y="205669"/>
                    </a:lnTo>
                    <a:lnTo>
                      <a:pt x="63199" y="205669"/>
                    </a:lnTo>
                    <a:close/>
                  </a:path>
                </a:pathLst>
              </a:custGeom>
              <a:noFill/>
              <a:ln w="285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253" name="手繪多邊形: 圖案 252">
                <a:extLst>
                  <a:ext uri="{FF2B5EF4-FFF2-40B4-BE49-F238E27FC236}">
                    <a16:creationId xmlns:a16="http://schemas.microsoft.com/office/drawing/2014/main" id="{548E9DD4-CF21-42F5-9523-D90EF43C3175}"/>
                  </a:ext>
                </a:extLst>
              </p:cNvPr>
              <p:cNvSpPr/>
              <p:nvPr/>
            </p:nvSpPr>
            <p:spPr>
              <a:xfrm>
                <a:off x="3680079" y="6085489"/>
                <a:ext cx="1042296" cy="730023"/>
              </a:xfrm>
              <a:custGeom>
                <a:avLst/>
                <a:gdLst>
                  <a:gd name="connsiteX0" fmla="*/ 38547 w 2283773"/>
                  <a:gd name="connsiteY0" fmla="*/ 38547 h 1431796"/>
                  <a:gd name="connsiteX1" fmla="*/ 2253452 w 2283773"/>
                  <a:gd name="connsiteY1" fmla="*/ 38547 h 1431796"/>
                  <a:gd name="connsiteX2" fmla="*/ 2253452 w 2283773"/>
                  <a:gd name="connsiteY2" fmla="*/ 1393783 h 1431796"/>
                  <a:gd name="connsiteX3" fmla="*/ 38547 w 2283773"/>
                  <a:gd name="connsiteY3" fmla="*/ 1393783 h 1431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83773" h="1431796">
                    <a:moveTo>
                      <a:pt x="38547" y="38547"/>
                    </a:moveTo>
                    <a:lnTo>
                      <a:pt x="2253452" y="38547"/>
                    </a:lnTo>
                    <a:lnTo>
                      <a:pt x="2253452" y="1393783"/>
                    </a:lnTo>
                    <a:lnTo>
                      <a:pt x="38547" y="1393783"/>
                    </a:lnTo>
                    <a:close/>
                  </a:path>
                </a:pathLst>
              </a:custGeom>
              <a:noFill/>
              <a:ln w="28575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  <p:grpSp>
            <p:nvGrpSpPr>
              <p:cNvPr id="254" name="群組 253">
                <a:extLst>
                  <a:ext uri="{FF2B5EF4-FFF2-40B4-BE49-F238E27FC236}">
                    <a16:creationId xmlns:a16="http://schemas.microsoft.com/office/drawing/2014/main" id="{DD025BE4-9506-4A96-97CE-49ACF83DC53D}"/>
                  </a:ext>
                </a:extLst>
              </p:cNvPr>
              <p:cNvGrpSpPr/>
              <p:nvPr/>
            </p:nvGrpSpPr>
            <p:grpSpPr>
              <a:xfrm>
                <a:off x="3757628" y="6179066"/>
                <a:ext cx="879953" cy="551678"/>
                <a:chOff x="7380172" y="1874094"/>
                <a:chExt cx="958662" cy="601018"/>
              </a:xfrm>
              <a:noFill/>
            </p:grpSpPr>
            <p:sp>
              <p:nvSpPr>
                <p:cNvPr id="255" name="手繪多邊形: 圖案 254">
                  <a:extLst>
                    <a:ext uri="{FF2B5EF4-FFF2-40B4-BE49-F238E27FC236}">
                      <a16:creationId xmlns:a16="http://schemas.microsoft.com/office/drawing/2014/main" id="{01B415EE-84E8-4F34-A2A1-46A977479C9B}"/>
                    </a:ext>
                  </a:extLst>
                </p:cNvPr>
                <p:cNvSpPr/>
                <p:nvPr/>
              </p:nvSpPr>
              <p:spPr>
                <a:xfrm>
                  <a:off x="7380172" y="1874094"/>
                  <a:ext cx="958662" cy="601018"/>
                </a:xfrm>
                <a:custGeom>
                  <a:avLst/>
                  <a:gdLst>
                    <a:gd name="connsiteX0" fmla="*/ 38547 w 2283773"/>
                    <a:gd name="connsiteY0" fmla="*/ 38547 h 1431796"/>
                    <a:gd name="connsiteX1" fmla="*/ 2253452 w 2283773"/>
                    <a:gd name="connsiteY1" fmla="*/ 38547 h 1431796"/>
                    <a:gd name="connsiteX2" fmla="*/ 2253452 w 2283773"/>
                    <a:gd name="connsiteY2" fmla="*/ 1393783 h 1431796"/>
                    <a:gd name="connsiteX3" fmla="*/ 38547 w 2283773"/>
                    <a:gd name="connsiteY3" fmla="*/ 1393783 h 1431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83773" h="1431796">
                      <a:moveTo>
                        <a:pt x="38547" y="38547"/>
                      </a:moveTo>
                      <a:lnTo>
                        <a:pt x="2253452" y="38547"/>
                      </a:lnTo>
                      <a:lnTo>
                        <a:pt x="2253452" y="1393783"/>
                      </a:lnTo>
                      <a:lnTo>
                        <a:pt x="38547" y="1393783"/>
                      </a:lnTo>
                      <a:close/>
                    </a:path>
                  </a:pathLst>
                </a:custGeom>
                <a:grpFill/>
                <a:ln w="28575" cap="rnd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6" name="手繪多邊形: 圖案 255">
                  <a:extLst>
                    <a:ext uri="{FF2B5EF4-FFF2-40B4-BE49-F238E27FC236}">
                      <a16:creationId xmlns:a16="http://schemas.microsoft.com/office/drawing/2014/main" id="{B3F160A1-A6DB-4F08-88A7-422D62999651}"/>
                    </a:ext>
                  </a:extLst>
                </p:cNvPr>
                <p:cNvSpPr/>
                <p:nvPr/>
              </p:nvSpPr>
              <p:spPr>
                <a:xfrm>
                  <a:off x="7524461" y="1960613"/>
                  <a:ext cx="407307" cy="412268"/>
                </a:xfrm>
                <a:custGeom>
                  <a:avLst/>
                  <a:gdLst>
                    <a:gd name="connsiteX0" fmla="*/ 26377 w 970308"/>
                    <a:gd name="connsiteY0" fmla="*/ 26377 h 982141"/>
                    <a:gd name="connsiteX1" fmla="*/ 947814 w 970308"/>
                    <a:gd name="connsiteY1" fmla="*/ 26377 h 982141"/>
                    <a:gd name="connsiteX2" fmla="*/ 947814 w 970308"/>
                    <a:gd name="connsiteY2" fmla="*/ 958583 h 982141"/>
                    <a:gd name="connsiteX3" fmla="*/ 26377 w 970308"/>
                    <a:gd name="connsiteY3" fmla="*/ 958583 h 982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70308" h="982141">
                      <a:moveTo>
                        <a:pt x="26377" y="26377"/>
                      </a:moveTo>
                      <a:lnTo>
                        <a:pt x="947814" y="26377"/>
                      </a:lnTo>
                      <a:lnTo>
                        <a:pt x="947814" y="958583"/>
                      </a:lnTo>
                      <a:lnTo>
                        <a:pt x="26377" y="958583"/>
                      </a:lnTo>
                      <a:close/>
                    </a:path>
                  </a:pathLst>
                </a:custGeom>
                <a:grp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7" name="手繪多邊形: 圖案 256">
                  <a:extLst>
                    <a:ext uri="{FF2B5EF4-FFF2-40B4-BE49-F238E27FC236}">
                      <a16:creationId xmlns:a16="http://schemas.microsoft.com/office/drawing/2014/main" id="{DCDA5899-F958-43C0-AFFC-7C6CD67EF579}"/>
                    </a:ext>
                  </a:extLst>
                </p:cNvPr>
                <p:cNvSpPr/>
                <p:nvPr/>
              </p:nvSpPr>
              <p:spPr>
                <a:xfrm>
                  <a:off x="7821758" y="1982779"/>
                  <a:ext cx="19870" cy="19869"/>
                </a:xfrm>
                <a:custGeom>
                  <a:avLst/>
                  <a:gdLst>
                    <a:gd name="connsiteX0" fmla="*/ 9305 w 47332"/>
                    <a:gd name="connsiteY0" fmla="*/ 9305 h 47332"/>
                    <a:gd name="connsiteX1" fmla="*/ 41491 w 47332"/>
                    <a:gd name="connsiteY1" fmla="*/ 9305 h 47332"/>
                    <a:gd name="connsiteX2" fmla="*/ 41491 w 47332"/>
                    <a:gd name="connsiteY2" fmla="*/ 41491 h 47332"/>
                    <a:gd name="connsiteX3" fmla="*/ 9305 w 47332"/>
                    <a:gd name="connsiteY3" fmla="*/ 41491 h 47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332" h="47332">
                      <a:moveTo>
                        <a:pt x="9305" y="9305"/>
                      </a:moveTo>
                      <a:lnTo>
                        <a:pt x="41491" y="9305"/>
                      </a:lnTo>
                      <a:lnTo>
                        <a:pt x="41491" y="41491"/>
                      </a:lnTo>
                      <a:lnTo>
                        <a:pt x="9305" y="41491"/>
                      </a:lnTo>
                      <a:close/>
                    </a:path>
                  </a:pathLst>
                </a:custGeom>
                <a:grp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8" name="手繪多邊形: 圖案 257">
                  <a:extLst>
                    <a:ext uri="{FF2B5EF4-FFF2-40B4-BE49-F238E27FC236}">
                      <a16:creationId xmlns:a16="http://schemas.microsoft.com/office/drawing/2014/main" id="{6F5214E7-93AC-45BD-894A-C6FD2B8CDE7B}"/>
                    </a:ext>
                  </a:extLst>
                </p:cNvPr>
                <p:cNvSpPr/>
                <p:nvPr/>
              </p:nvSpPr>
              <p:spPr>
                <a:xfrm>
                  <a:off x="7850967" y="1982784"/>
                  <a:ext cx="19870" cy="19869"/>
                </a:xfrm>
                <a:custGeom>
                  <a:avLst/>
                  <a:gdLst>
                    <a:gd name="connsiteX0" fmla="*/ 9305 w 47332"/>
                    <a:gd name="connsiteY0" fmla="*/ 9305 h 47332"/>
                    <a:gd name="connsiteX1" fmla="*/ 41491 w 47332"/>
                    <a:gd name="connsiteY1" fmla="*/ 9305 h 47332"/>
                    <a:gd name="connsiteX2" fmla="*/ 41491 w 47332"/>
                    <a:gd name="connsiteY2" fmla="*/ 41491 h 47332"/>
                    <a:gd name="connsiteX3" fmla="*/ 9305 w 47332"/>
                    <a:gd name="connsiteY3" fmla="*/ 41491 h 47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332" h="47332">
                      <a:moveTo>
                        <a:pt x="9305" y="9305"/>
                      </a:moveTo>
                      <a:lnTo>
                        <a:pt x="41491" y="9305"/>
                      </a:lnTo>
                      <a:lnTo>
                        <a:pt x="41491" y="41491"/>
                      </a:lnTo>
                      <a:lnTo>
                        <a:pt x="9305" y="41491"/>
                      </a:lnTo>
                      <a:close/>
                    </a:path>
                  </a:pathLst>
                </a:custGeom>
                <a:grp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9" name="手繪多邊形: 圖案 258">
                  <a:extLst>
                    <a:ext uri="{FF2B5EF4-FFF2-40B4-BE49-F238E27FC236}">
                      <a16:creationId xmlns:a16="http://schemas.microsoft.com/office/drawing/2014/main" id="{08464055-6B55-4716-A5FD-9F6BA9CFD21B}"/>
                    </a:ext>
                  </a:extLst>
                </p:cNvPr>
                <p:cNvSpPr/>
                <p:nvPr/>
              </p:nvSpPr>
              <p:spPr>
                <a:xfrm>
                  <a:off x="7880222" y="1982787"/>
                  <a:ext cx="19870" cy="19869"/>
                </a:xfrm>
                <a:custGeom>
                  <a:avLst/>
                  <a:gdLst>
                    <a:gd name="connsiteX0" fmla="*/ 9305 w 47332"/>
                    <a:gd name="connsiteY0" fmla="*/ 9305 h 47332"/>
                    <a:gd name="connsiteX1" fmla="*/ 41491 w 47332"/>
                    <a:gd name="connsiteY1" fmla="*/ 9305 h 47332"/>
                    <a:gd name="connsiteX2" fmla="*/ 41491 w 47332"/>
                    <a:gd name="connsiteY2" fmla="*/ 41491 h 47332"/>
                    <a:gd name="connsiteX3" fmla="*/ 9305 w 47332"/>
                    <a:gd name="connsiteY3" fmla="*/ 41491 h 47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332" h="47332">
                      <a:moveTo>
                        <a:pt x="9305" y="9305"/>
                      </a:moveTo>
                      <a:lnTo>
                        <a:pt x="41491" y="9305"/>
                      </a:lnTo>
                      <a:lnTo>
                        <a:pt x="41491" y="41491"/>
                      </a:lnTo>
                      <a:lnTo>
                        <a:pt x="9305" y="41491"/>
                      </a:lnTo>
                      <a:close/>
                    </a:path>
                  </a:pathLst>
                </a:custGeom>
                <a:grp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0" name="手繪多邊形: 圖案 259">
                  <a:extLst>
                    <a:ext uri="{FF2B5EF4-FFF2-40B4-BE49-F238E27FC236}">
                      <a16:creationId xmlns:a16="http://schemas.microsoft.com/office/drawing/2014/main" id="{E9054CA8-9019-4D3A-A5C6-43F6F17137E8}"/>
                    </a:ext>
                  </a:extLst>
                </p:cNvPr>
                <p:cNvSpPr/>
                <p:nvPr/>
              </p:nvSpPr>
              <p:spPr>
                <a:xfrm>
                  <a:off x="7533910" y="2011251"/>
                  <a:ext cx="387439" cy="4967"/>
                </a:xfrm>
                <a:custGeom>
                  <a:avLst/>
                  <a:gdLst>
                    <a:gd name="connsiteX0" fmla="*/ 9305 w 922975"/>
                    <a:gd name="connsiteY0" fmla="*/ 9305 h 11833"/>
                    <a:gd name="connsiteX1" fmla="*/ 923525 w 922975"/>
                    <a:gd name="connsiteY1" fmla="*/ 9305 h 11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2975" h="11833">
                      <a:moveTo>
                        <a:pt x="9305" y="9305"/>
                      </a:moveTo>
                      <a:lnTo>
                        <a:pt x="923525" y="9305"/>
                      </a:lnTo>
                    </a:path>
                  </a:pathLst>
                </a:custGeom>
                <a:grp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1" name="手繪多邊形: 圖案 260">
                  <a:extLst>
                    <a:ext uri="{FF2B5EF4-FFF2-40B4-BE49-F238E27FC236}">
                      <a16:creationId xmlns:a16="http://schemas.microsoft.com/office/drawing/2014/main" id="{B961E770-91BB-4479-BBF8-12371EF666A9}"/>
                    </a:ext>
                  </a:extLst>
                </p:cNvPr>
                <p:cNvSpPr/>
                <p:nvPr/>
              </p:nvSpPr>
              <p:spPr>
                <a:xfrm>
                  <a:off x="7563157" y="2046511"/>
                  <a:ext cx="327832" cy="4967"/>
                </a:xfrm>
                <a:custGeom>
                  <a:avLst/>
                  <a:gdLst>
                    <a:gd name="connsiteX0" fmla="*/ 9209 w 780979"/>
                    <a:gd name="connsiteY0" fmla="*/ 9209 h 11833"/>
                    <a:gd name="connsiteX1" fmla="*/ 778001 w 780979"/>
                    <a:gd name="connsiteY1" fmla="*/ 9209 h 11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80979" h="11833">
                      <a:moveTo>
                        <a:pt x="9209" y="9209"/>
                      </a:moveTo>
                      <a:lnTo>
                        <a:pt x="778001" y="9209"/>
                      </a:lnTo>
                    </a:path>
                  </a:pathLst>
                </a:custGeom>
                <a:grp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2" name="手繪多邊形: 圖案 261">
                  <a:extLst>
                    <a:ext uri="{FF2B5EF4-FFF2-40B4-BE49-F238E27FC236}">
                      <a16:creationId xmlns:a16="http://schemas.microsoft.com/office/drawing/2014/main" id="{0A95C75A-C5BB-4E31-A6CB-C4A0B35FA917}"/>
                    </a:ext>
                  </a:extLst>
                </p:cNvPr>
                <p:cNvSpPr/>
                <p:nvPr/>
              </p:nvSpPr>
              <p:spPr>
                <a:xfrm>
                  <a:off x="7563157" y="2073534"/>
                  <a:ext cx="327832" cy="4967"/>
                </a:xfrm>
                <a:custGeom>
                  <a:avLst/>
                  <a:gdLst>
                    <a:gd name="connsiteX0" fmla="*/ 9209 w 780979"/>
                    <a:gd name="connsiteY0" fmla="*/ 9210 h 11833"/>
                    <a:gd name="connsiteX1" fmla="*/ 778001 w 780979"/>
                    <a:gd name="connsiteY1" fmla="*/ 9210 h 11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80979" h="11833">
                      <a:moveTo>
                        <a:pt x="9209" y="9210"/>
                      </a:moveTo>
                      <a:lnTo>
                        <a:pt x="778001" y="9210"/>
                      </a:lnTo>
                    </a:path>
                  </a:pathLst>
                </a:custGeom>
                <a:grp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3" name="手繪多邊形: 圖案 262">
                  <a:extLst>
                    <a:ext uri="{FF2B5EF4-FFF2-40B4-BE49-F238E27FC236}">
                      <a16:creationId xmlns:a16="http://schemas.microsoft.com/office/drawing/2014/main" id="{ADA4B0E9-387C-47AD-902A-1454203E7B78}"/>
                    </a:ext>
                  </a:extLst>
                </p:cNvPr>
                <p:cNvSpPr/>
                <p:nvPr/>
              </p:nvSpPr>
              <p:spPr>
                <a:xfrm>
                  <a:off x="7563165" y="2100522"/>
                  <a:ext cx="327832" cy="4967"/>
                </a:xfrm>
                <a:custGeom>
                  <a:avLst/>
                  <a:gdLst>
                    <a:gd name="connsiteX0" fmla="*/ 9209 w 780979"/>
                    <a:gd name="connsiteY0" fmla="*/ 9209 h 11833"/>
                    <a:gd name="connsiteX1" fmla="*/ 778001 w 780979"/>
                    <a:gd name="connsiteY1" fmla="*/ 9209 h 11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80979" h="11833">
                      <a:moveTo>
                        <a:pt x="9209" y="9209"/>
                      </a:moveTo>
                      <a:lnTo>
                        <a:pt x="778001" y="9209"/>
                      </a:lnTo>
                    </a:path>
                  </a:pathLst>
                </a:custGeom>
                <a:grp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4" name="手繪多邊形: 圖案 263">
                  <a:extLst>
                    <a:ext uri="{FF2B5EF4-FFF2-40B4-BE49-F238E27FC236}">
                      <a16:creationId xmlns:a16="http://schemas.microsoft.com/office/drawing/2014/main" id="{B2DB7CBD-179C-419A-9FCB-1A669DBF6F95}"/>
                    </a:ext>
                  </a:extLst>
                </p:cNvPr>
                <p:cNvSpPr/>
                <p:nvPr/>
              </p:nvSpPr>
              <p:spPr>
                <a:xfrm>
                  <a:off x="7563147" y="2127490"/>
                  <a:ext cx="139081" cy="4967"/>
                </a:xfrm>
                <a:custGeom>
                  <a:avLst/>
                  <a:gdLst>
                    <a:gd name="connsiteX0" fmla="*/ 9209 w 331324"/>
                    <a:gd name="connsiteY0" fmla="*/ 9209 h 11833"/>
                    <a:gd name="connsiteX1" fmla="*/ 324086 w 331324"/>
                    <a:gd name="connsiteY1" fmla="*/ 9209 h 11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31324" h="11833">
                      <a:moveTo>
                        <a:pt x="9209" y="9209"/>
                      </a:moveTo>
                      <a:lnTo>
                        <a:pt x="324086" y="9209"/>
                      </a:lnTo>
                    </a:path>
                  </a:pathLst>
                </a:custGeom>
                <a:grp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270" name="文字方塊 269">
            <a:extLst>
              <a:ext uri="{FF2B5EF4-FFF2-40B4-BE49-F238E27FC236}">
                <a16:creationId xmlns:a16="http://schemas.microsoft.com/office/drawing/2014/main" id="{54AD740E-CC0F-4D01-A1F1-D37025499F8A}"/>
              </a:ext>
            </a:extLst>
          </p:cNvPr>
          <p:cNvSpPr txBox="1"/>
          <p:nvPr/>
        </p:nvSpPr>
        <p:spPr>
          <a:xfrm>
            <a:off x="2397667" y="2698310"/>
            <a:ext cx="120904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altLang="zh-TW" sz="2000" b="1" kern="0">
                <a:solidFill>
                  <a:srgbClr val="00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Office</a:t>
            </a:r>
            <a:r>
              <a:rPr lang="zh-TW" altLang="en-US" sz="2000" b="1" kern="0">
                <a:solidFill>
                  <a:srgbClr val="00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TW" sz="2000" b="1" kern="0">
                <a:solidFill>
                  <a:srgbClr val="00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A</a:t>
            </a:r>
          </a:p>
          <a:p>
            <a:pPr lvl="0" algn="ctr" defTabSz="1219170">
              <a:buClr>
                <a:srgbClr val="000000"/>
              </a:buClr>
              <a:defRPr/>
            </a:pPr>
            <a:r>
              <a:rPr lang="en-US" altLang="zh-TW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US</a:t>
            </a:r>
            <a:endParaRPr lang="zh-TW" altLang="en-US" kern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271" name="文字方塊 270">
            <a:extLst>
              <a:ext uri="{FF2B5EF4-FFF2-40B4-BE49-F238E27FC236}">
                <a16:creationId xmlns:a16="http://schemas.microsoft.com/office/drawing/2014/main" id="{DC53027A-537A-4FAF-9E9A-3A0B6C6E861C}"/>
              </a:ext>
            </a:extLst>
          </p:cNvPr>
          <p:cNvSpPr txBox="1"/>
          <p:nvPr/>
        </p:nvSpPr>
        <p:spPr>
          <a:xfrm>
            <a:off x="8270876" y="2698310"/>
            <a:ext cx="120904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altLang="zh-TW" sz="2000" b="1" kern="0">
                <a:solidFill>
                  <a:srgbClr val="00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Office</a:t>
            </a:r>
            <a:r>
              <a:rPr lang="zh-TW" altLang="en-US" sz="2000" b="1" kern="0">
                <a:solidFill>
                  <a:srgbClr val="00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TW" sz="2000" b="1" kern="0">
                <a:solidFill>
                  <a:srgbClr val="00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B</a:t>
            </a:r>
          </a:p>
          <a:p>
            <a:pPr lvl="0" algn="ctr" defTabSz="1219170">
              <a:buClr>
                <a:srgbClr val="000000"/>
              </a:buClr>
              <a:defRPr/>
            </a:pPr>
            <a:r>
              <a:rPr lang="en-US" altLang="zh-TW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Japan</a:t>
            </a:r>
            <a:endParaRPr lang="zh-TW" altLang="en-US" kern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275" name="箭號: 左-右雙向 274">
            <a:extLst>
              <a:ext uri="{FF2B5EF4-FFF2-40B4-BE49-F238E27FC236}">
                <a16:creationId xmlns:a16="http://schemas.microsoft.com/office/drawing/2014/main" id="{C4E1E707-5137-4132-B710-E139F2DF392B}"/>
              </a:ext>
            </a:extLst>
          </p:cNvPr>
          <p:cNvSpPr/>
          <p:nvPr/>
        </p:nvSpPr>
        <p:spPr>
          <a:xfrm>
            <a:off x="3964691" y="2669620"/>
            <a:ext cx="4163175" cy="784729"/>
          </a:xfrm>
          <a:prstGeom prst="leftRightArrow">
            <a:avLst/>
          </a:prstGeom>
          <a:gradFill>
            <a:gsLst>
              <a:gs pos="70000">
                <a:schemeClr val="bg1">
                  <a:alpha val="0"/>
                </a:schemeClr>
              </a:gs>
              <a:gs pos="30000">
                <a:schemeClr val="bg1">
                  <a:alpha val="0"/>
                </a:schemeClr>
              </a:gs>
              <a:gs pos="606">
                <a:srgbClr val="00FFFF"/>
              </a:gs>
              <a:gs pos="100000">
                <a:srgbClr val="00FFFF"/>
              </a:gs>
            </a:gsLst>
            <a:lin ang="0" scaled="0"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lang="zh-TW" altLang="en-US">
              <a:sym typeface="Arial"/>
            </a:endParaRPr>
          </a:p>
        </p:txBody>
      </p:sp>
      <p:grpSp>
        <p:nvGrpSpPr>
          <p:cNvPr id="272" name="群組 271">
            <a:extLst>
              <a:ext uri="{FF2B5EF4-FFF2-40B4-BE49-F238E27FC236}">
                <a16:creationId xmlns:a16="http://schemas.microsoft.com/office/drawing/2014/main" id="{C1E46D8C-E3FF-4BF5-B7C5-401A4E4699F6}"/>
              </a:ext>
            </a:extLst>
          </p:cNvPr>
          <p:cNvGrpSpPr/>
          <p:nvPr/>
        </p:nvGrpSpPr>
        <p:grpSpPr>
          <a:xfrm>
            <a:off x="5148809" y="2443898"/>
            <a:ext cx="1894378" cy="1021609"/>
            <a:chOff x="6477121" y="6298061"/>
            <a:chExt cx="2019724" cy="1089206"/>
          </a:xfrm>
        </p:grpSpPr>
        <p:pic>
          <p:nvPicPr>
            <p:cNvPr id="273" name="圖片 272" descr="一張含有 光 的圖片&#10;&#10;自動產生的描述">
              <a:extLst>
                <a:ext uri="{FF2B5EF4-FFF2-40B4-BE49-F238E27FC236}">
                  <a16:creationId xmlns:a16="http://schemas.microsoft.com/office/drawing/2014/main" id="{470E20BD-4D2B-4A29-BE29-699C533EB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7121" y="6298061"/>
              <a:ext cx="2019724" cy="108920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4" name="圖片 273">
              <a:extLst>
                <a:ext uri="{FF2B5EF4-FFF2-40B4-BE49-F238E27FC236}">
                  <a16:creationId xmlns:a16="http://schemas.microsoft.com/office/drawing/2014/main" id="{A7B60A05-945E-4763-874C-933F32FDC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60494" y="6795999"/>
              <a:ext cx="1386304" cy="538247"/>
            </a:xfrm>
            <a:prstGeom prst="rect">
              <a:avLst/>
            </a:prstGeom>
          </p:spPr>
        </p:pic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9FB9F4EC-8963-4B52-8F7B-5D5DBA098C63}"/>
              </a:ext>
            </a:extLst>
          </p:cNvPr>
          <p:cNvGrpSpPr/>
          <p:nvPr/>
        </p:nvGrpSpPr>
        <p:grpSpPr>
          <a:xfrm>
            <a:off x="3963693" y="5157003"/>
            <a:ext cx="4131515" cy="2214356"/>
            <a:chOff x="3926949" y="5060747"/>
            <a:chExt cx="4131515" cy="2214356"/>
          </a:xfrm>
        </p:grpSpPr>
        <p:pic>
          <p:nvPicPr>
            <p:cNvPr id="279" name="圖片 278">
              <a:extLst>
                <a:ext uri="{FF2B5EF4-FFF2-40B4-BE49-F238E27FC236}">
                  <a16:creationId xmlns:a16="http://schemas.microsoft.com/office/drawing/2014/main" id="{8E4FD275-5BDE-4883-9D84-3F661E28D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26949" y="5234633"/>
              <a:ext cx="1244207" cy="1042736"/>
            </a:xfrm>
            <a:prstGeom prst="rect">
              <a:avLst/>
            </a:prstGeom>
          </p:spPr>
        </p:pic>
        <p:pic>
          <p:nvPicPr>
            <p:cNvPr id="280" name="圖片 279" descr="一張含有 電腦 的圖片&#10;&#10;自動產生的描述">
              <a:extLst>
                <a:ext uri="{FF2B5EF4-FFF2-40B4-BE49-F238E27FC236}">
                  <a16:creationId xmlns:a16="http://schemas.microsoft.com/office/drawing/2014/main" id="{E67122DC-1DE9-4720-B3F1-6D1425DAD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6124" y="5060747"/>
              <a:ext cx="3542340" cy="221435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81" name="文字方塊 280">
            <a:extLst>
              <a:ext uri="{FF2B5EF4-FFF2-40B4-BE49-F238E27FC236}">
                <a16:creationId xmlns:a16="http://schemas.microsoft.com/office/drawing/2014/main" id="{0E27CD4F-F316-43EB-A971-25099C97B8C8}"/>
              </a:ext>
            </a:extLst>
          </p:cNvPr>
          <p:cNvSpPr txBox="1"/>
          <p:nvPr/>
        </p:nvSpPr>
        <p:spPr>
          <a:xfrm>
            <a:off x="5478493" y="5327262"/>
            <a:ext cx="120904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altLang="zh-TW" sz="2000" b="1" kern="0">
                <a:solidFill>
                  <a:srgbClr val="00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Office</a:t>
            </a:r>
            <a:r>
              <a:rPr lang="zh-TW" altLang="en-US" sz="2000" b="1" kern="0">
                <a:solidFill>
                  <a:srgbClr val="00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TW" sz="2000" b="1" kern="0">
                <a:solidFill>
                  <a:srgbClr val="00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C</a:t>
            </a:r>
          </a:p>
          <a:p>
            <a:pPr lvl="0" algn="ctr" defTabSz="1219170">
              <a:buClr>
                <a:srgbClr val="000000"/>
              </a:buClr>
              <a:defRPr/>
            </a:pPr>
            <a:r>
              <a:rPr lang="en-US" altLang="zh-TW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Germany</a:t>
            </a:r>
            <a:endParaRPr lang="zh-TW" altLang="en-US" kern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80689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矩形 88">
            <a:extLst>
              <a:ext uri="{FF2B5EF4-FFF2-40B4-BE49-F238E27FC236}">
                <a16:creationId xmlns:a16="http://schemas.microsoft.com/office/drawing/2014/main" id="{56414514-56FC-4965-85FE-6EE7BF936C36}"/>
              </a:ext>
            </a:extLst>
          </p:cNvPr>
          <p:cNvSpPr/>
          <p:nvPr/>
        </p:nvSpPr>
        <p:spPr>
          <a:xfrm>
            <a:off x="4199020" y="5950523"/>
            <a:ext cx="4833431" cy="649196"/>
          </a:xfrm>
          <a:prstGeom prst="rect">
            <a:avLst/>
          </a:prstGeom>
          <a:gradFill>
            <a:gsLst>
              <a:gs pos="0">
                <a:schemeClr val="bg1">
                  <a:lumMod val="50000"/>
                  <a:alpha val="0"/>
                </a:schemeClr>
              </a:gs>
              <a:gs pos="100000">
                <a:schemeClr val="bg1">
                  <a:lumMod val="50000"/>
                  <a:alpha val="0"/>
                </a:schemeClr>
              </a:gs>
              <a:gs pos="54000">
                <a:srgbClr val="FFFF00"/>
              </a:gs>
            </a:gsLst>
            <a:lin ang="0" scaled="0"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867" kern="0">
              <a:solidFill>
                <a:srgbClr val="000000"/>
              </a:solidFill>
              <a:latin typeface="Arial"/>
              <a:ea typeface="新細明體" panose="02020500000000000000" pitchFamily="18" charset="-120"/>
              <a:sym typeface="Arial"/>
            </a:endParaRPr>
          </a:p>
        </p:txBody>
      </p:sp>
      <p:sp>
        <p:nvSpPr>
          <p:cNvPr id="80" name="矩形 79">
            <a:extLst>
              <a:ext uri="{FF2B5EF4-FFF2-40B4-BE49-F238E27FC236}">
                <a16:creationId xmlns:a16="http://schemas.microsoft.com/office/drawing/2014/main" id="{103E4AC5-D520-42EB-8A38-3F64F680AAFD}"/>
              </a:ext>
            </a:extLst>
          </p:cNvPr>
          <p:cNvSpPr/>
          <p:nvPr/>
        </p:nvSpPr>
        <p:spPr>
          <a:xfrm>
            <a:off x="1" y="2695210"/>
            <a:ext cx="4045762" cy="1433086"/>
          </a:xfrm>
          <a:prstGeom prst="rect">
            <a:avLst/>
          </a:prstGeom>
          <a:gradFill>
            <a:gsLst>
              <a:gs pos="100000">
                <a:schemeClr val="bg1">
                  <a:lumMod val="50000"/>
                  <a:alpha val="0"/>
                </a:schemeClr>
              </a:gs>
              <a:gs pos="0">
                <a:srgbClr val="FFFF00"/>
              </a:gs>
            </a:gsLst>
            <a:lin ang="0" scaled="0"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867" kern="0">
              <a:solidFill>
                <a:srgbClr val="000000"/>
              </a:solidFill>
              <a:latin typeface="Arial"/>
              <a:ea typeface="新細明體" panose="02020500000000000000" pitchFamily="18" charset="-120"/>
              <a:sym typeface="Arial"/>
            </a:endParaRPr>
          </a:p>
        </p:txBody>
      </p:sp>
      <p:sp>
        <p:nvSpPr>
          <p:cNvPr id="79" name="流程圖: 人工作業 78">
            <a:extLst>
              <a:ext uri="{FF2B5EF4-FFF2-40B4-BE49-F238E27FC236}">
                <a16:creationId xmlns:a16="http://schemas.microsoft.com/office/drawing/2014/main" id="{EB2A9CB5-4517-4B32-AD52-09FBADB036FC}"/>
              </a:ext>
            </a:extLst>
          </p:cNvPr>
          <p:cNvSpPr/>
          <p:nvPr/>
        </p:nvSpPr>
        <p:spPr>
          <a:xfrm>
            <a:off x="6794657" y="2584452"/>
            <a:ext cx="4670494" cy="1046686"/>
          </a:xfrm>
          <a:prstGeom prst="flowChartManualOperation">
            <a:avLst/>
          </a:prstGeom>
          <a:gradFill>
            <a:gsLst>
              <a:gs pos="0">
                <a:schemeClr val="bg1">
                  <a:lumMod val="50000"/>
                  <a:alpha val="0"/>
                </a:schemeClr>
              </a:gs>
              <a:gs pos="100000">
                <a:srgbClr val="FFFF00"/>
              </a:gs>
            </a:gsLst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TW" alt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78" name="流程圖: 人工作業 77">
            <a:extLst>
              <a:ext uri="{FF2B5EF4-FFF2-40B4-BE49-F238E27FC236}">
                <a16:creationId xmlns:a16="http://schemas.microsoft.com/office/drawing/2014/main" id="{98C165B0-ECDB-42FF-987A-BD7F99F6712F}"/>
              </a:ext>
            </a:extLst>
          </p:cNvPr>
          <p:cNvSpPr/>
          <p:nvPr/>
        </p:nvSpPr>
        <p:spPr>
          <a:xfrm>
            <a:off x="2766301" y="2584452"/>
            <a:ext cx="4670494" cy="1046686"/>
          </a:xfrm>
          <a:prstGeom prst="flowChartManualOperation">
            <a:avLst/>
          </a:prstGeom>
          <a:gradFill>
            <a:gsLst>
              <a:gs pos="0">
                <a:schemeClr val="bg1">
                  <a:lumMod val="50000"/>
                  <a:alpha val="0"/>
                </a:schemeClr>
              </a:gs>
              <a:gs pos="100000">
                <a:srgbClr val="FFFF00"/>
              </a:gs>
            </a:gsLst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TW" alt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pic>
        <p:nvPicPr>
          <p:cNvPr id="69" name="圖片 68" descr="一張含有 電腦 的圖片&#10;&#10;自動產生的描述">
            <a:extLst>
              <a:ext uri="{FF2B5EF4-FFF2-40B4-BE49-F238E27FC236}">
                <a16:creationId xmlns:a16="http://schemas.microsoft.com/office/drawing/2014/main" id="{16175941-9074-46DF-8881-E33475D8377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8003" y="2684264"/>
            <a:ext cx="3803053" cy="237733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0" name="圖片 69" descr="一張含有 電腦 的圖片&#10;&#10;自動產生的描述">
            <a:extLst>
              <a:ext uri="{FF2B5EF4-FFF2-40B4-BE49-F238E27FC236}">
                <a16:creationId xmlns:a16="http://schemas.microsoft.com/office/drawing/2014/main" id="{740FBFBD-D6B2-4C76-8D76-C6949FCF6E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6863" y="2684264"/>
            <a:ext cx="3803053" cy="237733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D9B3952-35BB-4E16-A335-B4D9FAE0E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12184013" cy="1281172"/>
          </a:xfrm>
        </p:spPr>
        <p:txBody>
          <a:bodyPr>
            <a:noAutofit/>
          </a:bodyPr>
          <a:lstStyle/>
          <a:p>
            <a:r>
              <a:rPr lang="en-US" altLang="zh-TW" b="1">
                <a:latin typeface="Arial"/>
                <a:ea typeface="微軟正黑體"/>
                <a:cs typeface="Arial"/>
              </a:rPr>
              <a:t>Guardian X QWA-AC2600</a:t>
            </a:r>
            <a:br>
              <a:rPr lang="en-US" altLang="zh-TW" b="1"/>
            </a:br>
            <a:r>
              <a:rPr lang="en-US" altLang="zh-TW" b="1">
                <a:latin typeface="Arial"/>
                <a:ea typeface="微軟正黑體"/>
                <a:cs typeface="Arial"/>
              </a:rPr>
              <a:t>SD-WAN</a:t>
            </a:r>
            <a:r>
              <a:rPr lang="zh-TW" altLang="en-US" b="1">
                <a:latin typeface="Arial"/>
                <a:ea typeface="微軟正黑體"/>
                <a:cs typeface="Arial"/>
              </a:rPr>
              <a:t> 解決方案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751252D-17CB-46B6-A0B4-8B06FDC37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2815"/>
            <a:ext cx="10515600" cy="457604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defRPr/>
            </a:pPr>
            <a:r>
              <a:rPr lang="zh-TW" altLang="en-US">
                <a:solidFill>
                  <a:schemeClr val="tx1"/>
                </a:solidFill>
                <a:latin typeface="微軟正黑體" panose="020B0604030504040204" pitchFamily="34" charset="-120"/>
                <a:cs typeface="Arial"/>
                <a:sym typeface="Arial"/>
              </a:rPr>
              <a:t>各辦公室據點可通過 </a:t>
            </a:r>
            <a:r>
              <a:rPr lang="en-US" altLang="zh-TW" err="1">
                <a:solidFill>
                  <a:schemeClr val="tx1"/>
                </a:solidFill>
                <a:latin typeface="微軟正黑體" panose="020B0604030504040204" pitchFamily="34" charset="-120"/>
                <a:cs typeface="Arial"/>
                <a:sym typeface="Arial"/>
              </a:rPr>
              <a:t>QuWAN</a:t>
            </a:r>
            <a:r>
              <a:rPr lang="zh-TW" altLang="en-US">
                <a:solidFill>
                  <a:schemeClr val="tx1"/>
                </a:solidFill>
                <a:latin typeface="微軟正黑體" panose="020B0604030504040204" pitchFamily="34" charset="-120"/>
                <a:cs typeface="Arial"/>
                <a:sym typeface="Arial"/>
              </a:rPr>
              <a:t> 快速組建私有網路</a:t>
            </a:r>
            <a:endParaRPr lang="zh-TW">
              <a:solidFill>
                <a:schemeClr val="tx1"/>
              </a:solidFill>
              <a:latin typeface="微軟正黑體" panose="020B0604030504040204" pitchFamily="34" charset="-120"/>
              <a:cs typeface="Arial"/>
            </a:endParaRPr>
          </a:p>
          <a:p>
            <a:pPr>
              <a:defRPr/>
            </a:pPr>
            <a:r>
              <a:rPr lang="zh-TW" altLang="en-US">
                <a:solidFill>
                  <a:schemeClr val="tx1"/>
                </a:solidFill>
                <a:latin typeface="微軟正黑體" panose="020B0604030504040204" pitchFamily="34" charset="-120"/>
                <a:sym typeface="Arial"/>
              </a:rPr>
              <a:t>搭配 </a:t>
            </a:r>
            <a:r>
              <a:rPr lang="en-US" altLang="zh-TW">
                <a:solidFill>
                  <a:schemeClr val="tx1"/>
                </a:solidFill>
                <a:latin typeface="微軟正黑體" panose="020B0604030504040204" pitchFamily="34" charset="-120"/>
                <a:sym typeface="Arial"/>
              </a:rPr>
              <a:t>QWA-2600AC </a:t>
            </a:r>
            <a:r>
              <a:rPr lang="zh-TW" altLang="en-US">
                <a:solidFill>
                  <a:schemeClr val="tx1"/>
                </a:solidFill>
                <a:latin typeface="微軟正黑體" panose="020B0604030504040204" pitchFamily="34" charset="-120"/>
                <a:sym typeface="Arial"/>
              </a:rPr>
              <a:t>無線網卡，無線分享網路給裝置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1E244D6-0AF7-4776-A385-657CFF3A64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2932" y="2486176"/>
            <a:ext cx="1773115" cy="1350945"/>
          </a:xfrm>
          <a:prstGeom prst="rect">
            <a:avLst/>
          </a:prstGeom>
        </p:spPr>
      </p:pic>
      <p:sp>
        <p:nvSpPr>
          <p:cNvPr id="68" name="文字方塊 67">
            <a:extLst>
              <a:ext uri="{FF2B5EF4-FFF2-40B4-BE49-F238E27FC236}">
                <a16:creationId xmlns:a16="http://schemas.microsoft.com/office/drawing/2014/main" id="{7BDD6203-0F07-4A11-A95F-F04B4162A243}"/>
              </a:ext>
            </a:extLst>
          </p:cNvPr>
          <p:cNvSpPr txBox="1"/>
          <p:nvPr/>
        </p:nvSpPr>
        <p:spPr>
          <a:xfrm>
            <a:off x="472086" y="3107795"/>
            <a:ext cx="2078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>
              <a:buClr>
                <a:srgbClr val="000000"/>
              </a:buClr>
              <a:defRPr/>
            </a:pPr>
            <a:r>
              <a:rPr kumimoji="0" lang="en-US" altLang="zh-TW" sz="160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QWA-2600AC</a:t>
            </a:r>
          </a:p>
          <a:p>
            <a:pPr lvl="0" defTabSz="1219170">
              <a:buClr>
                <a:srgbClr val="000000"/>
              </a:buClr>
              <a:defRPr/>
            </a:pP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無線網路接入點模式</a:t>
            </a:r>
            <a:endParaRPr kumimoji="0" lang="zh-TW" altLang="en-US" sz="160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7" name="圖片 16" descr="一張含有 畫畫 的圖片&#10;&#10;自動產生的描述">
            <a:extLst>
              <a:ext uri="{FF2B5EF4-FFF2-40B4-BE49-F238E27FC236}">
                <a16:creationId xmlns:a16="http://schemas.microsoft.com/office/drawing/2014/main" id="{74721E66-5185-45A1-8D06-4FDE8DFEE76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6468" y="2922913"/>
            <a:ext cx="1926122" cy="602417"/>
          </a:xfrm>
          <a:prstGeom prst="rect">
            <a:avLst/>
          </a:prstGeom>
        </p:spPr>
      </p:pic>
      <p:pic>
        <p:nvPicPr>
          <p:cNvPr id="20" name="圖片 19" descr="一張含有 畫畫, 時鐘 的圖片&#10;&#10;自動產生的描述">
            <a:extLst>
              <a:ext uri="{FF2B5EF4-FFF2-40B4-BE49-F238E27FC236}">
                <a16:creationId xmlns:a16="http://schemas.microsoft.com/office/drawing/2014/main" id="{BAA83E05-3B59-49DC-AC28-BF068AD76F8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9365" y="2922912"/>
            <a:ext cx="2598048" cy="602417"/>
          </a:xfrm>
          <a:prstGeom prst="rect">
            <a:avLst/>
          </a:prstGeom>
        </p:spPr>
      </p:pic>
      <p:sp>
        <p:nvSpPr>
          <p:cNvPr id="71" name="文字方塊 70">
            <a:extLst>
              <a:ext uri="{FF2B5EF4-FFF2-40B4-BE49-F238E27FC236}">
                <a16:creationId xmlns:a16="http://schemas.microsoft.com/office/drawing/2014/main" id="{E6DFADD7-108A-4B86-AEA5-F2CB642F1508}"/>
              </a:ext>
            </a:extLst>
          </p:cNvPr>
          <p:cNvSpPr txBox="1"/>
          <p:nvPr/>
        </p:nvSpPr>
        <p:spPr>
          <a:xfrm>
            <a:off x="4061635" y="2603576"/>
            <a:ext cx="7070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  <a:sym typeface="Arial"/>
              </a:rPr>
              <a:t>WiFi</a:t>
            </a:r>
            <a:endParaRPr kumimoji="0" lang="zh-TW" alt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72" name="文字方塊 71">
            <a:extLst>
              <a:ext uri="{FF2B5EF4-FFF2-40B4-BE49-F238E27FC236}">
                <a16:creationId xmlns:a16="http://schemas.microsoft.com/office/drawing/2014/main" id="{2D355AFC-BFB1-472A-B997-4B9343A98754}"/>
              </a:ext>
            </a:extLst>
          </p:cNvPr>
          <p:cNvSpPr txBox="1"/>
          <p:nvPr/>
        </p:nvSpPr>
        <p:spPr>
          <a:xfrm>
            <a:off x="4783456" y="2603576"/>
            <a:ext cx="6535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  <a:sym typeface="Arial"/>
              </a:rPr>
              <a:t>NAS</a:t>
            </a:r>
            <a:endParaRPr kumimoji="0" lang="zh-TW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73" name="文字方塊 72">
            <a:extLst>
              <a:ext uri="{FF2B5EF4-FFF2-40B4-BE49-F238E27FC236}">
                <a16:creationId xmlns:a16="http://schemas.microsoft.com/office/drawing/2014/main" id="{57AE1F0A-D00A-4B52-91C5-9A5C7AB42DC1}"/>
              </a:ext>
            </a:extLst>
          </p:cNvPr>
          <p:cNvSpPr txBox="1"/>
          <p:nvPr/>
        </p:nvSpPr>
        <p:spPr>
          <a:xfrm>
            <a:off x="5352899" y="2603576"/>
            <a:ext cx="878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  <a:sym typeface="Arial"/>
              </a:rPr>
              <a:t>IP CAM</a:t>
            </a:r>
            <a:endParaRPr kumimoji="0" lang="zh-TW" alt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74" name="文字方塊 73">
            <a:extLst>
              <a:ext uri="{FF2B5EF4-FFF2-40B4-BE49-F238E27FC236}">
                <a16:creationId xmlns:a16="http://schemas.microsoft.com/office/drawing/2014/main" id="{2B225E54-04F0-4DFE-A221-22D8C7B1E7CE}"/>
              </a:ext>
            </a:extLst>
          </p:cNvPr>
          <p:cNvSpPr txBox="1"/>
          <p:nvPr/>
        </p:nvSpPr>
        <p:spPr>
          <a:xfrm>
            <a:off x="9730081" y="2603576"/>
            <a:ext cx="8217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  <a:sym typeface="Arial"/>
              </a:rPr>
              <a:t>IP CAM</a:t>
            </a:r>
            <a:endParaRPr kumimoji="0" lang="zh-TW" alt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75" name="文字方塊 74">
            <a:extLst>
              <a:ext uri="{FF2B5EF4-FFF2-40B4-BE49-F238E27FC236}">
                <a16:creationId xmlns:a16="http://schemas.microsoft.com/office/drawing/2014/main" id="{C460246B-CB6C-4AD2-B3A6-C65AF015F265}"/>
              </a:ext>
            </a:extLst>
          </p:cNvPr>
          <p:cNvSpPr txBox="1"/>
          <p:nvPr/>
        </p:nvSpPr>
        <p:spPr>
          <a:xfrm>
            <a:off x="9068547" y="2495854"/>
            <a:ext cx="772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  <a:sym typeface="Arial"/>
              </a:rPr>
              <a:t>Access Control</a:t>
            </a:r>
            <a:endParaRPr kumimoji="0" lang="zh-TW" alt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76" name="文字方塊 75">
            <a:extLst>
              <a:ext uri="{FF2B5EF4-FFF2-40B4-BE49-F238E27FC236}">
                <a16:creationId xmlns:a16="http://schemas.microsoft.com/office/drawing/2014/main" id="{E1236325-DCAA-4B27-93BF-AD9C0EAA2411}"/>
              </a:ext>
            </a:extLst>
          </p:cNvPr>
          <p:cNvSpPr txBox="1"/>
          <p:nvPr/>
        </p:nvSpPr>
        <p:spPr>
          <a:xfrm>
            <a:off x="8380958" y="2636892"/>
            <a:ext cx="7726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  <a:sym typeface="Arial"/>
              </a:rPr>
              <a:t>Device</a:t>
            </a:r>
            <a:endParaRPr kumimoji="0" lang="zh-TW" alt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77" name="文字方塊 76">
            <a:extLst>
              <a:ext uri="{FF2B5EF4-FFF2-40B4-BE49-F238E27FC236}">
                <a16:creationId xmlns:a16="http://schemas.microsoft.com/office/drawing/2014/main" id="{CE920BCD-8A1E-4817-AF17-51CEFB772C9D}"/>
              </a:ext>
            </a:extLst>
          </p:cNvPr>
          <p:cNvSpPr txBox="1"/>
          <p:nvPr/>
        </p:nvSpPr>
        <p:spPr>
          <a:xfrm>
            <a:off x="7847079" y="2603576"/>
            <a:ext cx="5263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  <a:sym typeface="Arial"/>
              </a:rPr>
              <a:t>IoT</a:t>
            </a:r>
            <a:endParaRPr kumimoji="0" lang="zh-TW" alt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5C0B59AD-CDA8-4DD7-9737-5E9260D171CA}"/>
              </a:ext>
            </a:extLst>
          </p:cNvPr>
          <p:cNvGrpSpPr/>
          <p:nvPr/>
        </p:nvGrpSpPr>
        <p:grpSpPr>
          <a:xfrm>
            <a:off x="5221104" y="4736435"/>
            <a:ext cx="2996464" cy="695029"/>
            <a:chOff x="5669810" y="4672818"/>
            <a:chExt cx="2996464" cy="695029"/>
          </a:xfrm>
        </p:grpSpPr>
        <p:sp>
          <p:nvSpPr>
            <p:cNvPr id="25" name="矩形: 圓角 24">
              <a:extLst>
                <a:ext uri="{FF2B5EF4-FFF2-40B4-BE49-F238E27FC236}">
                  <a16:creationId xmlns:a16="http://schemas.microsoft.com/office/drawing/2014/main" id="{485E481C-56C1-4E31-8B74-FAF63244495A}"/>
                </a:ext>
              </a:extLst>
            </p:cNvPr>
            <p:cNvSpPr/>
            <p:nvPr/>
          </p:nvSpPr>
          <p:spPr>
            <a:xfrm>
              <a:off x="5669810" y="4687949"/>
              <a:ext cx="2996464" cy="638985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/>
                </a:gs>
                <a:gs pos="100000">
                  <a:srgbClr val="00FFFF"/>
                </a:gs>
              </a:gsLst>
              <a:lin ang="5400000" scaled="0"/>
            </a:gradFill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83" name="圖片 82">
              <a:extLst>
                <a:ext uri="{FF2B5EF4-FFF2-40B4-BE49-F238E27FC236}">
                  <a16:creationId xmlns:a16="http://schemas.microsoft.com/office/drawing/2014/main" id="{EF55905A-F3F4-4B58-AEA3-F2B96E7F4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987" y="4672818"/>
              <a:ext cx="1790111" cy="695029"/>
            </a:xfrm>
            <a:prstGeom prst="rect">
              <a:avLst/>
            </a:prstGeom>
          </p:spPr>
        </p:pic>
      </p:grpSp>
      <p:sp>
        <p:nvSpPr>
          <p:cNvPr id="84" name="文字方塊 83">
            <a:extLst>
              <a:ext uri="{FF2B5EF4-FFF2-40B4-BE49-F238E27FC236}">
                <a16:creationId xmlns:a16="http://schemas.microsoft.com/office/drawing/2014/main" id="{E032E66F-E466-48E3-885F-988E9ACE4DEE}"/>
              </a:ext>
            </a:extLst>
          </p:cNvPr>
          <p:cNvSpPr txBox="1"/>
          <p:nvPr/>
        </p:nvSpPr>
        <p:spPr>
          <a:xfrm>
            <a:off x="3246119" y="4239730"/>
            <a:ext cx="1535443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新細明體"/>
                <a:cs typeface="Arial"/>
                <a:sym typeface="Arial"/>
              </a:rPr>
              <a:t>HQ</a:t>
            </a:r>
            <a:r>
              <a:rPr kumimoji="0" lang="en-US" altLang="zh-TW" sz="1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新細明體"/>
                <a:cs typeface="Arial"/>
                <a:sym typeface="Arial"/>
              </a:rPr>
              <a:t> QGD-1602P </a:t>
            </a:r>
            <a:endParaRPr lang="en-US" altLang="zh-TW" sz="14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新細明體"/>
              <a:cs typeface="Arial"/>
            </a:endParaRPr>
          </a:p>
        </p:txBody>
      </p:sp>
      <p:sp>
        <p:nvSpPr>
          <p:cNvPr id="86" name="文字方塊 85">
            <a:extLst>
              <a:ext uri="{FF2B5EF4-FFF2-40B4-BE49-F238E27FC236}">
                <a16:creationId xmlns:a16="http://schemas.microsoft.com/office/drawing/2014/main" id="{7CDB35E5-4B93-42E5-A099-087AC90E4828}"/>
              </a:ext>
            </a:extLst>
          </p:cNvPr>
          <p:cNvSpPr txBox="1"/>
          <p:nvPr/>
        </p:nvSpPr>
        <p:spPr>
          <a:xfrm>
            <a:off x="8303344" y="4239730"/>
            <a:ext cx="3416570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altLang="zh-TW" sz="1400" b="1" kern="0">
                <a:latin typeface="Arial"/>
                <a:ea typeface="新細明體"/>
                <a:cs typeface="Arial"/>
                <a:sym typeface="Arial"/>
              </a:rPr>
              <a:t>Branch</a:t>
            </a:r>
            <a:r>
              <a:rPr lang="en-US" altLang="zh-TW" sz="1400" kern="0">
                <a:latin typeface="Arial"/>
                <a:ea typeface="新細明體"/>
                <a:cs typeface="Arial"/>
                <a:sym typeface="Arial"/>
              </a:rPr>
              <a:t> QGD-1602P </a:t>
            </a:r>
            <a:endParaRPr lang="en-US" altLang="zh-TW" sz="1400" kern="0">
              <a:latin typeface="Arial"/>
              <a:ea typeface="新細明體"/>
              <a:cs typeface="Arial"/>
            </a:endParaRPr>
          </a:p>
        </p:txBody>
      </p:sp>
      <p:sp>
        <p:nvSpPr>
          <p:cNvPr id="87" name="文字方塊 86">
            <a:extLst>
              <a:ext uri="{FF2B5EF4-FFF2-40B4-BE49-F238E27FC236}">
                <a16:creationId xmlns:a16="http://schemas.microsoft.com/office/drawing/2014/main" id="{4B59BB26-03BA-4CC1-A193-793B19329292}"/>
              </a:ext>
            </a:extLst>
          </p:cNvPr>
          <p:cNvSpPr txBox="1"/>
          <p:nvPr/>
        </p:nvSpPr>
        <p:spPr>
          <a:xfrm>
            <a:off x="6902039" y="4253527"/>
            <a:ext cx="1027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kern="0">
                <a:solidFill>
                  <a:srgbClr val="00FFFF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WAN2</a:t>
            </a:r>
          </a:p>
        </p:txBody>
      </p:sp>
      <p:sp>
        <p:nvSpPr>
          <p:cNvPr id="88" name="文字方塊 87">
            <a:extLst>
              <a:ext uri="{FF2B5EF4-FFF2-40B4-BE49-F238E27FC236}">
                <a16:creationId xmlns:a16="http://schemas.microsoft.com/office/drawing/2014/main" id="{039F4066-A44D-4C40-8F52-9ADD89AA84B3}"/>
              </a:ext>
            </a:extLst>
          </p:cNvPr>
          <p:cNvSpPr txBox="1"/>
          <p:nvPr/>
        </p:nvSpPr>
        <p:spPr>
          <a:xfrm>
            <a:off x="5607644" y="4253527"/>
            <a:ext cx="9554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kern="0">
                <a:solidFill>
                  <a:srgbClr val="00FFFF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WAN1</a:t>
            </a:r>
          </a:p>
        </p:txBody>
      </p:sp>
      <p:sp>
        <p:nvSpPr>
          <p:cNvPr id="90" name="文字方塊 89">
            <a:extLst>
              <a:ext uri="{FF2B5EF4-FFF2-40B4-BE49-F238E27FC236}">
                <a16:creationId xmlns:a16="http://schemas.microsoft.com/office/drawing/2014/main" id="{E5EBFF9F-6306-4111-AFE7-93D4A0A98FC8}"/>
              </a:ext>
            </a:extLst>
          </p:cNvPr>
          <p:cNvSpPr txBox="1"/>
          <p:nvPr/>
        </p:nvSpPr>
        <p:spPr>
          <a:xfrm>
            <a:off x="5352899" y="6129232"/>
            <a:ext cx="25751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TW" sz="1600" b="1" kern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  <a:sym typeface="Arial"/>
              </a:rPr>
              <a:t>WFH</a:t>
            </a:r>
            <a:r>
              <a:rPr lang="en-US" altLang="zh-TW" sz="1600" kern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  <a:sym typeface="Arial"/>
              </a:rPr>
              <a:t> QHora-301W</a:t>
            </a:r>
            <a:endParaRPr lang="zh-TW" altLang="en-US" sz="1600" kern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32E67217-CCF3-4314-9E89-A5354104A4A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1878" y="5961879"/>
            <a:ext cx="1459275" cy="598933"/>
          </a:xfrm>
          <a:prstGeom prst="rect">
            <a:avLst/>
          </a:prstGeom>
        </p:spPr>
      </p:pic>
      <p:sp>
        <p:nvSpPr>
          <p:cNvPr id="91" name="文字方塊 90">
            <a:extLst>
              <a:ext uri="{FF2B5EF4-FFF2-40B4-BE49-F238E27FC236}">
                <a16:creationId xmlns:a16="http://schemas.microsoft.com/office/drawing/2014/main" id="{580E2282-382E-46F8-850E-1C11F7EAD234}"/>
              </a:ext>
            </a:extLst>
          </p:cNvPr>
          <p:cNvSpPr txBox="1"/>
          <p:nvPr/>
        </p:nvSpPr>
        <p:spPr>
          <a:xfrm>
            <a:off x="3249125" y="5635761"/>
            <a:ext cx="7070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  <a:sym typeface="Arial"/>
              </a:rPr>
              <a:t>WiFi 6</a:t>
            </a:r>
            <a:endParaRPr kumimoji="0" lang="zh-TW" alt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92" name="文字方塊 91">
            <a:extLst>
              <a:ext uri="{FF2B5EF4-FFF2-40B4-BE49-F238E27FC236}">
                <a16:creationId xmlns:a16="http://schemas.microsoft.com/office/drawing/2014/main" id="{25E3FF67-8B3E-4E13-95E3-EF91C1B9CD33}"/>
              </a:ext>
            </a:extLst>
          </p:cNvPr>
          <p:cNvSpPr txBox="1"/>
          <p:nvPr/>
        </p:nvSpPr>
        <p:spPr>
          <a:xfrm>
            <a:off x="3755095" y="5498333"/>
            <a:ext cx="1466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altLang="zh-TW" sz="12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Secure company system access</a:t>
            </a:r>
            <a:endParaRPr lang="zh-TW" altLang="en-US" sz="1200" ker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96" name="箭號: 向右 95">
            <a:extLst>
              <a:ext uri="{FF2B5EF4-FFF2-40B4-BE49-F238E27FC236}">
                <a16:creationId xmlns:a16="http://schemas.microsoft.com/office/drawing/2014/main" id="{3AC71E2E-8BF2-4E9B-B499-D5C2C2685EB6}"/>
              </a:ext>
            </a:extLst>
          </p:cNvPr>
          <p:cNvSpPr/>
          <p:nvPr/>
        </p:nvSpPr>
        <p:spPr>
          <a:xfrm rot="5400000">
            <a:off x="5073791" y="4213583"/>
            <a:ext cx="588926" cy="504271"/>
          </a:xfrm>
          <a:prstGeom prst="rightArrow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rgbClr val="00FFFF"/>
              </a:gs>
            </a:gsLst>
            <a:lin ang="0" scaled="0"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>
              <a:solidFill>
                <a:schemeClr val="dk1"/>
              </a:solidFill>
            </a:endParaRPr>
          </a:p>
        </p:txBody>
      </p:sp>
      <p:sp>
        <p:nvSpPr>
          <p:cNvPr id="97" name="箭號: 向右 96">
            <a:extLst>
              <a:ext uri="{FF2B5EF4-FFF2-40B4-BE49-F238E27FC236}">
                <a16:creationId xmlns:a16="http://schemas.microsoft.com/office/drawing/2014/main" id="{00DAA23F-5299-40A3-8000-5834E5C628DD}"/>
              </a:ext>
            </a:extLst>
          </p:cNvPr>
          <p:cNvSpPr/>
          <p:nvPr/>
        </p:nvSpPr>
        <p:spPr>
          <a:xfrm rot="5400000">
            <a:off x="7794400" y="4197926"/>
            <a:ext cx="588926" cy="504271"/>
          </a:xfrm>
          <a:prstGeom prst="rightArrow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rgbClr val="00FFFF"/>
              </a:gs>
            </a:gsLst>
            <a:lin ang="0" scaled="0"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>
              <a:solidFill>
                <a:schemeClr val="dk1"/>
              </a:solidFill>
            </a:endParaRPr>
          </a:p>
        </p:txBody>
      </p:sp>
      <p:sp>
        <p:nvSpPr>
          <p:cNvPr id="38" name="箭號: 向右 37">
            <a:extLst>
              <a:ext uri="{FF2B5EF4-FFF2-40B4-BE49-F238E27FC236}">
                <a16:creationId xmlns:a16="http://schemas.microsoft.com/office/drawing/2014/main" id="{8C30DE24-F5C1-47D3-94BF-47AF5F595CD4}"/>
              </a:ext>
            </a:extLst>
          </p:cNvPr>
          <p:cNvSpPr/>
          <p:nvPr/>
        </p:nvSpPr>
        <p:spPr>
          <a:xfrm rot="16200000">
            <a:off x="6424873" y="5471786"/>
            <a:ext cx="588926" cy="504271"/>
          </a:xfrm>
          <a:prstGeom prst="rightArrow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rgbClr val="00FFFF"/>
              </a:gs>
            </a:gsLst>
            <a:lin ang="0" scaled="0"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>
              <a:solidFill>
                <a:schemeClr val="dk1"/>
              </a:solidFill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B636F066-7ABA-4C0F-B385-99F9F5DBA6A5}"/>
              </a:ext>
            </a:extLst>
          </p:cNvPr>
          <p:cNvSpPr txBox="1"/>
          <p:nvPr/>
        </p:nvSpPr>
        <p:spPr>
          <a:xfrm>
            <a:off x="5582740" y="5489663"/>
            <a:ext cx="1001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kern="0">
                <a:solidFill>
                  <a:srgbClr val="00FFFF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WAN3</a:t>
            </a:r>
          </a:p>
        </p:txBody>
      </p:sp>
      <p:pic>
        <p:nvPicPr>
          <p:cNvPr id="37" name="圖片 36" descr="一張含有 坐, 桌 的圖片&#10;&#10;自動產生的描述">
            <a:extLst>
              <a:ext uri="{FF2B5EF4-FFF2-40B4-BE49-F238E27FC236}">
                <a16:creationId xmlns:a16="http://schemas.microsoft.com/office/drawing/2014/main" id="{E0685CF5-FDE1-480B-AE10-8A6E8B6C399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1368" y="5026167"/>
            <a:ext cx="2864036" cy="229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1405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>
            <a:extLst>
              <a:ext uri="{FF2B5EF4-FFF2-40B4-BE49-F238E27FC236}">
                <a16:creationId xmlns:a16="http://schemas.microsoft.com/office/drawing/2014/main" id="{5E55C1EA-A94E-4917-813E-F74D15F8A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b="1">
                <a:latin typeface="Arial"/>
                <a:ea typeface="微軟正黑體"/>
                <a:cs typeface="Arial"/>
              </a:rPr>
              <a:t>Guardian X </a:t>
            </a:r>
            <a:r>
              <a:rPr lang="en-US" altLang="zh-TW" b="1" err="1">
                <a:latin typeface="Arial"/>
                <a:ea typeface="微軟正黑體"/>
                <a:cs typeface="Arial"/>
              </a:rPr>
              <a:t>QuWAN</a:t>
            </a:r>
            <a:r>
              <a:rPr lang="en-US" altLang="zh-TW" b="1">
                <a:latin typeface="Arial"/>
                <a:ea typeface="微軟正黑體"/>
                <a:cs typeface="Arial"/>
              </a:rPr>
              <a:t> X </a:t>
            </a:r>
            <a:r>
              <a:rPr lang="en-US" altLang="zh-TW" b="1" err="1">
                <a:latin typeface="Arial"/>
                <a:ea typeface="微軟正黑體"/>
                <a:cs typeface="Arial"/>
              </a:rPr>
              <a:t>pfSense</a:t>
            </a:r>
            <a:endParaRPr lang="zh-TW" altLang="en-US" b="1"/>
          </a:p>
        </p:txBody>
      </p:sp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A9C6C0FB-E537-4A71-8BF2-E6CAFEFF5F7E}"/>
              </a:ext>
            </a:extLst>
          </p:cNvPr>
          <p:cNvSpPr/>
          <p:nvPr/>
        </p:nvSpPr>
        <p:spPr>
          <a:xfrm>
            <a:off x="661737" y="1466847"/>
            <a:ext cx="6665495" cy="4598720"/>
          </a:xfrm>
          <a:prstGeom prst="roundRect">
            <a:avLst>
              <a:gd name="adj" fmla="val 2245"/>
            </a:avLst>
          </a:prstGeom>
          <a:gradFill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alpha val="0"/>
                  <a:lumMod val="100000"/>
                </a:schemeClr>
              </a:gs>
            </a:gsLst>
            <a:lin ang="5400000" scaled="1"/>
          </a:gradFill>
          <a:ln w="63500">
            <a:gradFill>
              <a:gsLst>
                <a:gs pos="0">
                  <a:srgbClr val="CC66FF"/>
                </a:gs>
                <a:gs pos="100000">
                  <a:srgbClr val="CC66FF">
                    <a:alpha val="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53" name="Google Shape;1034;p48">
            <a:extLst>
              <a:ext uri="{FF2B5EF4-FFF2-40B4-BE49-F238E27FC236}">
                <a16:creationId xmlns:a16="http://schemas.microsoft.com/office/drawing/2014/main" id="{9E10CF2C-F652-465C-8D69-F0343A1356E9}"/>
              </a:ext>
            </a:extLst>
          </p:cNvPr>
          <p:cNvSpPr/>
          <p:nvPr/>
        </p:nvSpPr>
        <p:spPr>
          <a:xfrm>
            <a:off x="661737" y="5971622"/>
            <a:ext cx="1646747" cy="418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/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QGD-1602P</a:t>
            </a:r>
            <a:endParaRPr lang="en-US" sz="1600" i="0" u="none" strike="noStrike" cap="none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grpSp>
        <p:nvGrpSpPr>
          <p:cNvPr id="72" name="群組 71">
            <a:extLst>
              <a:ext uri="{FF2B5EF4-FFF2-40B4-BE49-F238E27FC236}">
                <a16:creationId xmlns:a16="http://schemas.microsoft.com/office/drawing/2014/main" id="{D49A981A-8AF3-4E48-8715-997E0EB489B8}"/>
              </a:ext>
            </a:extLst>
          </p:cNvPr>
          <p:cNvGrpSpPr/>
          <p:nvPr/>
        </p:nvGrpSpPr>
        <p:grpSpPr>
          <a:xfrm>
            <a:off x="2308484" y="3960729"/>
            <a:ext cx="6133681" cy="3834232"/>
            <a:chOff x="3029157" y="3429000"/>
            <a:chExt cx="6133681" cy="3834232"/>
          </a:xfrm>
        </p:grpSpPr>
        <p:pic>
          <p:nvPicPr>
            <p:cNvPr id="73" name="圖片 72">
              <a:extLst>
                <a:ext uri="{FF2B5EF4-FFF2-40B4-BE49-F238E27FC236}">
                  <a16:creationId xmlns:a16="http://schemas.microsoft.com/office/drawing/2014/main" id="{2AE24BAF-F85A-4F4A-A13B-C4B1A3C8D5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814599" y="2888880"/>
              <a:ext cx="557572" cy="5719092"/>
            </a:xfrm>
            <a:prstGeom prst="rect">
              <a:avLst/>
            </a:prstGeom>
          </p:spPr>
        </p:pic>
        <p:pic>
          <p:nvPicPr>
            <p:cNvPr id="75" name="圖片 74" descr="一張含有 電腦 的圖片&#10;&#10;自動產生的描述">
              <a:extLst>
                <a:ext uri="{FF2B5EF4-FFF2-40B4-BE49-F238E27FC236}">
                  <a16:creationId xmlns:a16="http://schemas.microsoft.com/office/drawing/2014/main" id="{F5B1855A-E4CA-44E0-A213-71213A6C0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29157" y="3429000"/>
              <a:ext cx="6133681" cy="383423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7" name="Google Shape;1030;p48">
            <a:extLst>
              <a:ext uri="{FF2B5EF4-FFF2-40B4-BE49-F238E27FC236}">
                <a16:creationId xmlns:a16="http://schemas.microsoft.com/office/drawing/2014/main" id="{6489B292-43A9-48BB-866F-A7B637DE40E4}"/>
              </a:ext>
            </a:extLst>
          </p:cNvPr>
          <p:cNvSpPr/>
          <p:nvPr/>
        </p:nvSpPr>
        <p:spPr>
          <a:xfrm>
            <a:off x="9698857" y="4455251"/>
            <a:ext cx="2292926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pfSense</a:t>
            </a:r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LAN</a:t>
            </a:r>
          </a:p>
        </p:txBody>
      </p:sp>
      <p:sp>
        <p:nvSpPr>
          <p:cNvPr id="48" name="Google Shape;1037;p48">
            <a:extLst>
              <a:ext uri="{FF2B5EF4-FFF2-40B4-BE49-F238E27FC236}">
                <a16:creationId xmlns:a16="http://schemas.microsoft.com/office/drawing/2014/main" id="{2EFBEC1C-88B4-46C6-923C-F9B6A4E4127E}"/>
              </a:ext>
            </a:extLst>
          </p:cNvPr>
          <p:cNvSpPr/>
          <p:nvPr/>
        </p:nvSpPr>
        <p:spPr>
          <a:xfrm>
            <a:off x="4405890" y="2150162"/>
            <a:ext cx="2076300" cy="4614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zh-TW" altLang="en-US" b="1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虛擬交換器</a:t>
            </a:r>
          </a:p>
        </p:txBody>
      </p:sp>
      <p:sp>
        <p:nvSpPr>
          <p:cNvPr id="49" name="Google Shape;1038;p48">
            <a:extLst>
              <a:ext uri="{FF2B5EF4-FFF2-40B4-BE49-F238E27FC236}">
                <a16:creationId xmlns:a16="http://schemas.microsoft.com/office/drawing/2014/main" id="{7EBFD75A-3A94-45BD-B519-D507D515A592}"/>
              </a:ext>
            </a:extLst>
          </p:cNvPr>
          <p:cNvSpPr/>
          <p:nvPr/>
        </p:nvSpPr>
        <p:spPr>
          <a:xfrm>
            <a:off x="4405890" y="2786564"/>
            <a:ext cx="2076300" cy="4614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zh-TW" altLang="en-US" b="1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虛擬交換器</a:t>
            </a:r>
          </a:p>
        </p:txBody>
      </p:sp>
      <p:sp>
        <p:nvSpPr>
          <p:cNvPr id="50" name="Google Shape;1039;p48">
            <a:extLst>
              <a:ext uri="{FF2B5EF4-FFF2-40B4-BE49-F238E27FC236}">
                <a16:creationId xmlns:a16="http://schemas.microsoft.com/office/drawing/2014/main" id="{5ADF0E93-E7E6-4A82-81C7-BA155D3987AA}"/>
              </a:ext>
            </a:extLst>
          </p:cNvPr>
          <p:cNvSpPr/>
          <p:nvPr/>
        </p:nvSpPr>
        <p:spPr>
          <a:xfrm>
            <a:off x="4405890" y="4477915"/>
            <a:ext cx="2076300" cy="4614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zh-TW" altLang="en-US" b="1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虛擬交換器</a:t>
            </a:r>
          </a:p>
        </p:txBody>
      </p:sp>
      <p:sp>
        <p:nvSpPr>
          <p:cNvPr id="51" name="Google Shape;1034;p48">
            <a:extLst>
              <a:ext uri="{FF2B5EF4-FFF2-40B4-BE49-F238E27FC236}">
                <a16:creationId xmlns:a16="http://schemas.microsoft.com/office/drawing/2014/main" id="{367101E3-1ADA-446E-B478-E25D9668723E}"/>
              </a:ext>
            </a:extLst>
          </p:cNvPr>
          <p:cNvSpPr/>
          <p:nvPr/>
        </p:nvSpPr>
        <p:spPr>
          <a:xfrm>
            <a:off x="883027" y="1538084"/>
            <a:ext cx="1665746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1600" b="1" i="0" u="none" strike="noStrike" cap="none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QuWAN</a:t>
            </a:r>
            <a:r>
              <a:rPr lang="en-US" sz="1600" b="1" i="0" u="none" strike="noStrike" cap="none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</a:p>
        </p:txBody>
      </p:sp>
      <p:sp>
        <p:nvSpPr>
          <p:cNvPr id="52" name="Google Shape;1034;p48">
            <a:extLst>
              <a:ext uri="{FF2B5EF4-FFF2-40B4-BE49-F238E27FC236}">
                <a16:creationId xmlns:a16="http://schemas.microsoft.com/office/drawing/2014/main" id="{490FCDA4-FB47-488B-8D4F-F2EBAE473512}"/>
              </a:ext>
            </a:extLst>
          </p:cNvPr>
          <p:cNvSpPr/>
          <p:nvPr/>
        </p:nvSpPr>
        <p:spPr>
          <a:xfrm>
            <a:off x="811128" y="3577993"/>
            <a:ext cx="1869927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1600" b="1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pfSense</a:t>
            </a:r>
            <a:r>
              <a:rPr lang="zh-TW" altLang="en-US" sz="16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TW" sz="16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VM</a:t>
            </a:r>
            <a:endParaRPr lang="en-US" sz="1600" b="1" i="0" u="none" strike="noStrike" cap="none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54" name="矩形: 圓角 53">
            <a:extLst>
              <a:ext uri="{FF2B5EF4-FFF2-40B4-BE49-F238E27FC236}">
                <a16:creationId xmlns:a16="http://schemas.microsoft.com/office/drawing/2014/main" id="{CB670255-793E-4FCF-BB70-4F8CEA8F89A3}"/>
              </a:ext>
            </a:extLst>
          </p:cNvPr>
          <p:cNvSpPr/>
          <p:nvPr/>
        </p:nvSpPr>
        <p:spPr>
          <a:xfrm>
            <a:off x="7581419" y="2783885"/>
            <a:ext cx="2010160" cy="461396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Ethernet Port 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2</a:t>
            </a:r>
            <a:endParaRPr lang="en-US" altLang="zh-TW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55" name="矩形: 圓角 54">
            <a:extLst>
              <a:ext uri="{FF2B5EF4-FFF2-40B4-BE49-F238E27FC236}">
                <a16:creationId xmlns:a16="http://schemas.microsoft.com/office/drawing/2014/main" id="{C9E528E0-7F29-42DC-895C-6EE839953AA6}"/>
              </a:ext>
            </a:extLst>
          </p:cNvPr>
          <p:cNvSpPr/>
          <p:nvPr/>
        </p:nvSpPr>
        <p:spPr>
          <a:xfrm>
            <a:off x="7573203" y="2147484"/>
            <a:ext cx="2010161" cy="461399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Ethernet Port 1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53CF8C0D-0B3F-4D4E-9FF9-D020DA94E3AC}"/>
              </a:ext>
            </a:extLst>
          </p:cNvPr>
          <p:cNvSpPr txBox="1"/>
          <p:nvPr/>
        </p:nvSpPr>
        <p:spPr>
          <a:xfrm>
            <a:off x="9636754" y="2158543"/>
            <a:ext cx="220357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24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QuWAN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WAN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​</a:t>
            </a:r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5BF86F96-DBFD-4238-9029-000EFBA4B4C6}"/>
              </a:ext>
            </a:extLst>
          </p:cNvPr>
          <p:cNvSpPr txBox="1"/>
          <p:nvPr/>
        </p:nvSpPr>
        <p:spPr>
          <a:xfrm>
            <a:off x="9636754" y="2783885"/>
            <a:ext cx="229292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24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QuWAN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 LAN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​</a:t>
            </a:r>
          </a:p>
        </p:txBody>
      </p:sp>
      <p:sp>
        <p:nvSpPr>
          <p:cNvPr id="60" name="Google Shape;1030;p48">
            <a:extLst>
              <a:ext uri="{FF2B5EF4-FFF2-40B4-BE49-F238E27FC236}">
                <a16:creationId xmlns:a16="http://schemas.microsoft.com/office/drawing/2014/main" id="{AA139847-3ADC-4DEA-9129-2F78ADA73D65}"/>
              </a:ext>
            </a:extLst>
          </p:cNvPr>
          <p:cNvSpPr/>
          <p:nvPr/>
        </p:nvSpPr>
        <p:spPr>
          <a:xfrm>
            <a:off x="2810430" y="3808971"/>
            <a:ext cx="2359407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pfSense</a:t>
            </a:r>
            <a:r>
              <a:rPr lang="en-US" sz="2400" b="1" i="0" u="none" strike="noStrike" cap="none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WAN</a:t>
            </a:r>
          </a:p>
        </p:txBody>
      </p:sp>
      <p:cxnSp>
        <p:nvCxnSpPr>
          <p:cNvPr id="61" name="接點: 肘形 60">
            <a:extLst>
              <a:ext uri="{FF2B5EF4-FFF2-40B4-BE49-F238E27FC236}">
                <a16:creationId xmlns:a16="http://schemas.microsoft.com/office/drawing/2014/main" id="{AA3D30E0-2C8E-4C0E-B4E4-EAD6C387AB66}"/>
              </a:ext>
            </a:extLst>
          </p:cNvPr>
          <p:cNvCxnSpPr>
            <a:cxnSpLocks/>
            <a:stCxn id="49" idx="2"/>
          </p:cNvCxnSpPr>
          <p:nvPr/>
        </p:nvCxnSpPr>
        <p:spPr>
          <a:xfrm rot="5400000">
            <a:off x="3375128" y="2231038"/>
            <a:ext cx="1051987" cy="3085839"/>
          </a:xfrm>
          <a:prstGeom prst="bentConnector2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接點 61">
            <a:extLst>
              <a:ext uri="{FF2B5EF4-FFF2-40B4-BE49-F238E27FC236}">
                <a16:creationId xmlns:a16="http://schemas.microsoft.com/office/drawing/2014/main" id="{97C6286B-88C4-4AD7-B45E-4A53D3209C52}"/>
              </a:ext>
            </a:extLst>
          </p:cNvPr>
          <p:cNvCxnSpPr>
            <a:cxnSpLocks/>
            <a:endCxn id="48" idx="1"/>
          </p:cNvCxnSpPr>
          <p:nvPr/>
        </p:nvCxnSpPr>
        <p:spPr>
          <a:xfrm>
            <a:off x="2378320" y="2380862"/>
            <a:ext cx="2027570" cy="0"/>
          </a:xfrm>
          <a:prstGeom prst="line">
            <a:avLst/>
          </a:prstGeom>
          <a:ln w="635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接點 62">
            <a:extLst>
              <a:ext uri="{FF2B5EF4-FFF2-40B4-BE49-F238E27FC236}">
                <a16:creationId xmlns:a16="http://schemas.microsoft.com/office/drawing/2014/main" id="{AE55A943-5BD7-436B-9298-D057F997EA87}"/>
              </a:ext>
            </a:extLst>
          </p:cNvPr>
          <p:cNvCxnSpPr>
            <a:cxnSpLocks/>
          </p:cNvCxnSpPr>
          <p:nvPr/>
        </p:nvCxnSpPr>
        <p:spPr>
          <a:xfrm>
            <a:off x="2378320" y="2975627"/>
            <a:ext cx="2027570" cy="0"/>
          </a:xfrm>
          <a:prstGeom prst="line">
            <a:avLst/>
          </a:prstGeom>
          <a:ln w="63500">
            <a:solidFill>
              <a:srgbClr val="CC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接點 63">
            <a:extLst>
              <a:ext uri="{FF2B5EF4-FFF2-40B4-BE49-F238E27FC236}">
                <a16:creationId xmlns:a16="http://schemas.microsoft.com/office/drawing/2014/main" id="{2E00DC95-4452-4629-B2BD-1B15ACB490F9}"/>
              </a:ext>
            </a:extLst>
          </p:cNvPr>
          <p:cNvCxnSpPr>
            <a:cxnSpLocks/>
            <a:stCxn id="49" idx="3"/>
            <a:endCxn id="54" idx="1"/>
          </p:cNvCxnSpPr>
          <p:nvPr/>
        </p:nvCxnSpPr>
        <p:spPr>
          <a:xfrm flipV="1">
            <a:off x="6482190" y="3014583"/>
            <a:ext cx="1099229" cy="2681"/>
          </a:xfrm>
          <a:prstGeom prst="line">
            <a:avLst/>
          </a:prstGeom>
          <a:ln w="63500">
            <a:solidFill>
              <a:srgbClr val="CC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接點 64">
            <a:extLst>
              <a:ext uri="{FF2B5EF4-FFF2-40B4-BE49-F238E27FC236}">
                <a16:creationId xmlns:a16="http://schemas.microsoft.com/office/drawing/2014/main" id="{6FD77214-7A33-409E-AE6D-98913C6E94DB}"/>
              </a:ext>
            </a:extLst>
          </p:cNvPr>
          <p:cNvCxnSpPr>
            <a:cxnSpLocks/>
            <a:stCxn id="48" idx="3"/>
            <a:endCxn id="55" idx="1"/>
          </p:cNvCxnSpPr>
          <p:nvPr/>
        </p:nvCxnSpPr>
        <p:spPr>
          <a:xfrm flipV="1">
            <a:off x="6482190" y="2378184"/>
            <a:ext cx="1091013" cy="2678"/>
          </a:xfrm>
          <a:prstGeom prst="line">
            <a:avLst/>
          </a:prstGeom>
          <a:ln w="635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接點 65">
            <a:extLst>
              <a:ext uri="{FF2B5EF4-FFF2-40B4-BE49-F238E27FC236}">
                <a16:creationId xmlns:a16="http://schemas.microsoft.com/office/drawing/2014/main" id="{3D6D1FDC-B977-4EF2-9C6B-5820F2550F98}"/>
              </a:ext>
            </a:extLst>
          </p:cNvPr>
          <p:cNvCxnSpPr>
            <a:cxnSpLocks/>
            <a:stCxn id="59" idx="3"/>
            <a:endCxn id="50" idx="1"/>
          </p:cNvCxnSpPr>
          <p:nvPr/>
        </p:nvCxnSpPr>
        <p:spPr>
          <a:xfrm>
            <a:off x="2358201" y="4708615"/>
            <a:ext cx="2047689" cy="0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矩形: 圓角 66">
            <a:extLst>
              <a:ext uri="{FF2B5EF4-FFF2-40B4-BE49-F238E27FC236}">
                <a16:creationId xmlns:a16="http://schemas.microsoft.com/office/drawing/2014/main" id="{F37FCC0C-506E-4C4D-B004-D7A8998C399D}"/>
              </a:ext>
            </a:extLst>
          </p:cNvPr>
          <p:cNvSpPr/>
          <p:nvPr/>
        </p:nvSpPr>
        <p:spPr>
          <a:xfrm>
            <a:off x="7581419" y="4477919"/>
            <a:ext cx="2010160" cy="46139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Ethernet Port 3</a:t>
            </a:r>
          </a:p>
        </p:txBody>
      </p:sp>
      <p:cxnSp>
        <p:nvCxnSpPr>
          <p:cNvPr id="68" name="直線接點 67">
            <a:extLst>
              <a:ext uri="{FF2B5EF4-FFF2-40B4-BE49-F238E27FC236}">
                <a16:creationId xmlns:a16="http://schemas.microsoft.com/office/drawing/2014/main" id="{F6BF465E-DD76-4E94-8C14-94469FA349D3}"/>
              </a:ext>
            </a:extLst>
          </p:cNvPr>
          <p:cNvCxnSpPr>
            <a:cxnSpLocks/>
            <a:stCxn id="50" idx="3"/>
            <a:endCxn id="67" idx="1"/>
          </p:cNvCxnSpPr>
          <p:nvPr/>
        </p:nvCxnSpPr>
        <p:spPr>
          <a:xfrm>
            <a:off x="6482190" y="4708615"/>
            <a:ext cx="1099229" cy="2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Google Shape;1040;p48" descr="一張含有 光 的圖片&#10;&#10;描述是以非常高的可信度產生">
            <a:extLst>
              <a:ext uri="{FF2B5EF4-FFF2-40B4-BE49-F238E27FC236}">
                <a16:creationId xmlns:a16="http://schemas.microsoft.com/office/drawing/2014/main" id="{AAC158AB-8F24-4F0A-BDDF-9191F0C2A72D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3361" y="1979984"/>
            <a:ext cx="1365078" cy="1365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1041;p48">
            <a:extLst>
              <a:ext uri="{FF2B5EF4-FFF2-40B4-BE49-F238E27FC236}">
                <a16:creationId xmlns:a16="http://schemas.microsoft.com/office/drawing/2014/main" id="{6BF54175-4295-4188-A05F-A1698BF7B443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3123" y="4026076"/>
            <a:ext cx="1365078" cy="1365078"/>
          </a:xfrm>
          <a:prstGeom prst="roundRect">
            <a:avLst>
              <a:gd name="adj" fmla="val 17383"/>
            </a:avLst>
          </a:prstGeom>
          <a:solidFill>
            <a:schemeClr val="lt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21309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13D4428-CF9F-4AD4-9062-510F6C259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/>
              <a:t>Guardian </a:t>
            </a:r>
            <a:r>
              <a:rPr lang="zh-TW" altLang="en-US" b="1"/>
              <a:t>商用無線 </a:t>
            </a:r>
            <a:r>
              <a:rPr lang="en-US" b="1"/>
              <a:t>AP </a:t>
            </a:r>
            <a:r>
              <a:rPr lang="zh-TW" altLang="en-US" b="1"/>
              <a:t>基地整合式解決方案</a:t>
            </a:r>
            <a:endParaRPr lang="en-US" b="1"/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B5977C43-FA82-4282-8FA9-14212F00234E}"/>
              </a:ext>
            </a:extLst>
          </p:cNvPr>
          <p:cNvSpPr/>
          <p:nvPr/>
        </p:nvSpPr>
        <p:spPr>
          <a:xfrm>
            <a:off x="5316645" y="1129981"/>
            <a:ext cx="6445961" cy="5238735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285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TW" altLang="en-US">
              <a:solidFill>
                <a:prstClr val="white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B3B3DF02-42FC-4C8F-A267-736B97E97A99}"/>
              </a:ext>
            </a:extLst>
          </p:cNvPr>
          <p:cNvSpPr/>
          <p:nvPr/>
        </p:nvSpPr>
        <p:spPr>
          <a:xfrm>
            <a:off x="352927" y="1129981"/>
            <a:ext cx="4844716" cy="5238735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285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TW" altLang="en-US">
              <a:solidFill>
                <a:prstClr val="white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3DC36BA4-8429-4F1E-AEDA-D6D1F9B2DB0B}"/>
              </a:ext>
            </a:extLst>
          </p:cNvPr>
          <p:cNvSpPr/>
          <p:nvPr/>
        </p:nvSpPr>
        <p:spPr>
          <a:xfrm>
            <a:off x="5473404" y="3063799"/>
            <a:ext cx="3755914" cy="2181988"/>
          </a:xfrm>
          <a:prstGeom prst="roundRect">
            <a:avLst>
              <a:gd name="adj" fmla="val 14561"/>
            </a:avLst>
          </a:prstGeom>
          <a:solidFill>
            <a:schemeClr val="bg1"/>
          </a:solidFill>
          <a:ln w="63500">
            <a:solidFill>
              <a:srgbClr val="00FFF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TW" altLang="en-US">
              <a:solidFill>
                <a:prstClr val="white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2FE2FEB-839F-4420-A638-ABAD3FC17E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5865" y="5311004"/>
            <a:ext cx="1259005" cy="739941"/>
          </a:xfrm>
          <a:prstGeom prst="rect">
            <a:avLst/>
          </a:prstGeom>
        </p:spPr>
      </p:pic>
      <p:pic>
        <p:nvPicPr>
          <p:cNvPr id="8" name="圖片 7" descr="一張含有 電子用品 的圖片&#10;&#10;自動產生的描述">
            <a:extLst>
              <a:ext uri="{FF2B5EF4-FFF2-40B4-BE49-F238E27FC236}">
                <a16:creationId xmlns:a16="http://schemas.microsoft.com/office/drawing/2014/main" id="{02735F11-CD47-47FE-A40F-6568587412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9280" y="1770833"/>
            <a:ext cx="1292966" cy="12929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圖片 8" descr="一張含有 坐, 室內 的圖片&#10;&#10;自動產生的描述">
            <a:extLst>
              <a:ext uri="{FF2B5EF4-FFF2-40B4-BE49-F238E27FC236}">
                <a16:creationId xmlns:a16="http://schemas.microsoft.com/office/drawing/2014/main" id="{CA59FD25-755E-492F-B7CF-E519A20A32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3592" y="1808449"/>
            <a:ext cx="430896" cy="172551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2FFABD10-0B28-4055-A618-0EC582BC1F88}"/>
              </a:ext>
            </a:extLst>
          </p:cNvPr>
          <p:cNvGrpSpPr/>
          <p:nvPr/>
        </p:nvGrpSpPr>
        <p:grpSpPr>
          <a:xfrm>
            <a:off x="708127" y="1927079"/>
            <a:ext cx="980474" cy="980474"/>
            <a:chOff x="585192" y="1584966"/>
            <a:chExt cx="980474" cy="980474"/>
          </a:xfrm>
        </p:grpSpPr>
        <p:sp>
          <p:nvSpPr>
            <p:cNvPr id="11" name="橢圓 10">
              <a:extLst>
                <a:ext uri="{FF2B5EF4-FFF2-40B4-BE49-F238E27FC236}">
                  <a16:creationId xmlns:a16="http://schemas.microsoft.com/office/drawing/2014/main" id="{A34868AC-84E0-47CA-9BDB-B43978D45F86}"/>
                </a:ext>
              </a:extLst>
            </p:cNvPr>
            <p:cNvSpPr/>
            <p:nvPr/>
          </p:nvSpPr>
          <p:spPr>
            <a:xfrm>
              <a:off x="585192" y="1584966"/>
              <a:ext cx="980474" cy="980474"/>
            </a:xfrm>
            <a:prstGeom prst="ellipse">
              <a:avLst/>
            </a:prstGeom>
            <a:gradFill>
              <a:gsLst>
                <a:gs pos="100000">
                  <a:srgbClr val="00B0F0"/>
                </a:gs>
                <a:gs pos="0">
                  <a:srgbClr val="002060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pic>
          <p:nvPicPr>
            <p:cNvPr id="12" name="圖片 11" descr="一張含有 室內, 牆 的圖片&#10;&#10;自動產生的描述">
              <a:extLst>
                <a:ext uri="{FF2B5EF4-FFF2-40B4-BE49-F238E27FC236}">
                  <a16:creationId xmlns:a16="http://schemas.microsoft.com/office/drawing/2014/main" id="{71272CD5-C539-4DA1-8216-D81951B93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6259" y="1663982"/>
              <a:ext cx="318339" cy="800268"/>
            </a:xfrm>
            <a:prstGeom prst="rect">
              <a:avLst/>
            </a:prstGeom>
          </p:spPr>
        </p:pic>
      </p:grpSp>
      <p:pic>
        <p:nvPicPr>
          <p:cNvPr id="13" name="圖片 12" descr="一張含有 電子用品 的圖片&#10;&#10;自動產生的描述">
            <a:extLst>
              <a:ext uri="{FF2B5EF4-FFF2-40B4-BE49-F238E27FC236}">
                <a16:creationId xmlns:a16="http://schemas.microsoft.com/office/drawing/2014/main" id="{37EBF680-4183-48F6-9A63-6B5F7FC10A8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4648" y="5174554"/>
            <a:ext cx="1477848" cy="143336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圖片 13" descr="一張含有 電子用品 的圖片&#10;&#10;自動產生的描述">
            <a:extLst>
              <a:ext uri="{FF2B5EF4-FFF2-40B4-BE49-F238E27FC236}">
                <a16:creationId xmlns:a16="http://schemas.microsoft.com/office/drawing/2014/main" id="{4294C103-9010-42CB-9A82-557E2A8B38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7349" y="1770833"/>
            <a:ext cx="1292966" cy="12929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763BF836-9983-4E0A-9DFF-9B577FEE0B4A}"/>
              </a:ext>
            </a:extLst>
          </p:cNvPr>
          <p:cNvSpPr txBox="1"/>
          <p:nvPr/>
        </p:nvSpPr>
        <p:spPr>
          <a:xfrm>
            <a:off x="320790" y="1639260"/>
            <a:ext cx="16139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1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UniFi</a:t>
            </a:r>
            <a:r>
              <a:rPr kumimoji="0" lang="zh-TW" alt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TW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Cloud</a:t>
            </a:r>
            <a:r>
              <a:rPr kumimoji="0" lang="zh-TW" alt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TW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Key</a:t>
            </a:r>
            <a:endParaRPr kumimoji="0" lang="zh-TW" altLang="en-US" sz="11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4328A360-FE50-490D-94DB-7AB79106BCCB}"/>
              </a:ext>
            </a:extLst>
          </p:cNvPr>
          <p:cNvSpPr txBox="1"/>
          <p:nvPr/>
        </p:nvSpPr>
        <p:spPr>
          <a:xfrm>
            <a:off x="1692645" y="1651263"/>
            <a:ext cx="159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UAP-AC-PRO</a:t>
            </a:r>
            <a:r>
              <a:rPr kumimoji="0" lang="zh-TW" alt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 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F41B4C13-FE2E-42DB-8CE0-EE0EF8E87B4F}"/>
              </a:ext>
            </a:extLst>
          </p:cNvPr>
          <p:cNvSpPr txBox="1"/>
          <p:nvPr/>
        </p:nvSpPr>
        <p:spPr>
          <a:xfrm>
            <a:off x="3034304" y="1651263"/>
            <a:ext cx="13427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UAP-XG</a:t>
            </a:r>
            <a:endParaRPr kumimoji="0" lang="zh-TW" altLang="en-US" sz="11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DA4CF8B6-5A1B-46F6-BC5C-9212BC9C937A}"/>
              </a:ext>
            </a:extLst>
          </p:cNvPr>
          <p:cNvSpPr txBox="1"/>
          <p:nvPr/>
        </p:nvSpPr>
        <p:spPr>
          <a:xfrm>
            <a:off x="4234364" y="1652608"/>
            <a:ext cx="1065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UAP-AC-M</a:t>
            </a:r>
            <a:endParaRPr kumimoji="0" lang="zh-TW" altLang="en-US" sz="11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19" name="接點: 肘形 18">
            <a:extLst>
              <a:ext uri="{FF2B5EF4-FFF2-40B4-BE49-F238E27FC236}">
                <a16:creationId xmlns:a16="http://schemas.microsoft.com/office/drawing/2014/main" id="{C0D98698-350F-4C3E-BB7A-7E647DED9441}"/>
              </a:ext>
            </a:extLst>
          </p:cNvPr>
          <p:cNvCxnSpPr>
            <a:cxnSpLocks/>
          </p:cNvCxnSpPr>
          <p:nvPr/>
        </p:nvCxnSpPr>
        <p:spPr>
          <a:xfrm rot="16200000" flipH="1">
            <a:off x="375894" y="3730022"/>
            <a:ext cx="2495443" cy="850503"/>
          </a:xfrm>
          <a:prstGeom prst="bentConnector3">
            <a:avLst>
              <a:gd name="adj1" fmla="val 13904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圖片 19">
            <a:extLst>
              <a:ext uri="{FF2B5EF4-FFF2-40B4-BE49-F238E27FC236}">
                <a16:creationId xmlns:a16="http://schemas.microsoft.com/office/drawing/2014/main" id="{5E31645F-5016-4A8A-A95A-A2D243EBABF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754" y="3199168"/>
            <a:ext cx="3877568" cy="237225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圖片 20" descr="一張含有 螢幕擷取畫面 的圖片&#10;&#10;自動產生的描述">
            <a:extLst>
              <a:ext uri="{FF2B5EF4-FFF2-40B4-BE49-F238E27FC236}">
                <a16:creationId xmlns:a16="http://schemas.microsoft.com/office/drawing/2014/main" id="{A4BBBCF3-9E31-4D70-BD40-117DE7993FC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64" y="4409695"/>
            <a:ext cx="3594497" cy="6985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02AEC9A5-D243-4D3C-BD31-D756EB876DB7}"/>
              </a:ext>
            </a:extLst>
          </p:cNvPr>
          <p:cNvCxnSpPr>
            <a:cxnSpLocks/>
          </p:cNvCxnSpPr>
          <p:nvPr/>
        </p:nvCxnSpPr>
        <p:spPr>
          <a:xfrm>
            <a:off x="2663773" y="5793991"/>
            <a:ext cx="22582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3FA92569-E0CF-437B-B7AE-ABC1179DE449}"/>
              </a:ext>
            </a:extLst>
          </p:cNvPr>
          <p:cNvCxnSpPr>
            <a:cxnSpLocks/>
          </p:cNvCxnSpPr>
          <p:nvPr/>
        </p:nvCxnSpPr>
        <p:spPr>
          <a:xfrm>
            <a:off x="3693836" y="2907553"/>
            <a:ext cx="0" cy="66677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接點: 肘形 23">
            <a:extLst>
              <a:ext uri="{FF2B5EF4-FFF2-40B4-BE49-F238E27FC236}">
                <a16:creationId xmlns:a16="http://schemas.microsoft.com/office/drawing/2014/main" id="{30C7FD72-DFF2-4DAD-A466-933D57EE6597}"/>
              </a:ext>
            </a:extLst>
          </p:cNvPr>
          <p:cNvCxnSpPr>
            <a:cxnSpLocks/>
            <a:stCxn id="9" idx="2"/>
            <a:endCxn id="20" idx="3"/>
          </p:cNvCxnSpPr>
          <p:nvPr/>
        </p:nvCxnSpPr>
        <p:spPr>
          <a:xfrm rot="5400000">
            <a:off x="4211017" y="3897272"/>
            <a:ext cx="851329" cy="124718"/>
          </a:xfrm>
          <a:prstGeom prst="bentConnector2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25DE80B0-1FFA-4638-8C52-81753F344F3D}"/>
              </a:ext>
            </a:extLst>
          </p:cNvPr>
          <p:cNvCxnSpPr>
            <a:cxnSpLocks/>
          </p:cNvCxnSpPr>
          <p:nvPr/>
        </p:nvCxnSpPr>
        <p:spPr>
          <a:xfrm>
            <a:off x="2407303" y="2907553"/>
            <a:ext cx="0" cy="66677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C89F0578-2262-41FE-A159-84D444AD9C4C}"/>
              </a:ext>
            </a:extLst>
          </p:cNvPr>
          <p:cNvSpPr txBox="1"/>
          <p:nvPr/>
        </p:nvSpPr>
        <p:spPr>
          <a:xfrm>
            <a:off x="2013687" y="4209995"/>
            <a:ext cx="10655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0" cap="none" spc="0" normalizeH="0" baseline="0" noProof="0">
                <a:ln>
                  <a:noFill/>
                </a:ln>
                <a:solidFill>
                  <a:srgbClr val="F19D1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LAN</a:t>
            </a:r>
            <a:endParaRPr kumimoji="0" lang="zh-TW" altLang="en-US" sz="1400" b="0" i="0" u="none" strike="noStrike" kern="0" cap="none" spc="0" normalizeH="0" baseline="0" noProof="0">
              <a:ln>
                <a:noFill/>
              </a:ln>
              <a:solidFill>
                <a:srgbClr val="F19D19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C7363BF6-E871-4515-A39E-64696B537092}"/>
              </a:ext>
            </a:extLst>
          </p:cNvPr>
          <p:cNvSpPr txBox="1"/>
          <p:nvPr/>
        </p:nvSpPr>
        <p:spPr>
          <a:xfrm>
            <a:off x="2013687" y="5000614"/>
            <a:ext cx="10655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0" cap="none" spc="0" normalizeH="0" baseline="0" noProof="0">
                <a:ln>
                  <a:noFill/>
                </a:ln>
                <a:solidFill>
                  <a:srgbClr val="F19D1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WAN</a:t>
            </a:r>
            <a:endParaRPr kumimoji="0" lang="zh-TW" altLang="en-US" sz="1400" b="0" i="0" u="none" strike="noStrike" kern="0" cap="none" spc="0" normalizeH="0" baseline="0" noProof="0">
              <a:ln>
                <a:noFill/>
              </a:ln>
              <a:solidFill>
                <a:srgbClr val="F19D19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A2E5D338-F47E-4AC8-BA9C-E06301213A61}"/>
              </a:ext>
            </a:extLst>
          </p:cNvPr>
          <p:cNvSpPr txBox="1"/>
          <p:nvPr/>
        </p:nvSpPr>
        <p:spPr>
          <a:xfrm>
            <a:off x="499402" y="4087213"/>
            <a:ext cx="14625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>
              <a:buClr>
                <a:srgbClr val="000000"/>
              </a:buClr>
              <a:defRPr/>
            </a:pPr>
            <a:r>
              <a:rPr lang="en-US" altLang="zh-TW" sz="1200" kern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USW-Pro-24-POE</a:t>
            </a:r>
            <a:endParaRPr kumimoji="0" lang="zh-TW" alt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EA715D7D-6E86-4732-8216-5CE50C4ABFA4}"/>
              </a:ext>
            </a:extLst>
          </p:cNvPr>
          <p:cNvSpPr txBox="1"/>
          <p:nvPr/>
        </p:nvSpPr>
        <p:spPr>
          <a:xfrm>
            <a:off x="499402" y="5017527"/>
            <a:ext cx="1328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USG-PRO-4</a:t>
            </a:r>
            <a:endParaRPr kumimoji="0" lang="zh-TW" alt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4036A7A7-EDD2-4CE0-946C-1D72876CE867}"/>
              </a:ext>
            </a:extLst>
          </p:cNvPr>
          <p:cNvSpPr txBox="1"/>
          <p:nvPr/>
        </p:nvSpPr>
        <p:spPr>
          <a:xfrm>
            <a:off x="895373" y="5480327"/>
            <a:ext cx="849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Hybrid</a:t>
            </a:r>
            <a:r>
              <a:rPr kumimoji="0" lang="zh-TW" altLang="en-US" sz="14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TW" sz="14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Cloud</a:t>
            </a:r>
            <a:endParaRPr kumimoji="0" lang="zh-TW" altLang="en-US" sz="1400" b="0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5D797D3F-C1CA-403E-B34A-3606A1E331F9}"/>
              </a:ext>
            </a:extLst>
          </p:cNvPr>
          <p:cNvSpPr txBox="1"/>
          <p:nvPr/>
        </p:nvSpPr>
        <p:spPr>
          <a:xfrm>
            <a:off x="4350676" y="5253734"/>
            <a:ext cx="929174" cy="6001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altLang="zh-TW" sz="1100" kern="0" err="1">
                <a:latin typeface="Arial"/>
                <a:ea typeface="微軟正黑體"/>
                <a:cs typeface="Arial"/>
                <a:sym typeface="Arial"/>
              </a:rPr>
              <a:t>遠端存取</a:t>
            </a:r>
            <a:r>
              <a:rPr kumimoji="0" lang="en-US" altLang="zh-TW" sz="1100" b="0" i="0" u="none" strike="noStrike" kern="0" cap="none" spc="0" normalizeH="0" baseline="0" noProof="0" err="1">
                <a:ln>
                  <a:noFill/>
                </a:ln>
                <a:effectLst/>
                <a:uLnTx/>
                <a:uFillTx/>
                <a:latin typeface="Arial"/>
                <a:ea typeface="微軟正黑體"/>
                <a:cs typeface="Arial"/>
                <a:sym typeface="Arial"/>
              </a:rPr>
              <a:t>UniFi</a:t>
            </a:r>
            <a:r>
              <a:rPr kumimoji="0" lang="zh-TW" altLang="en-US" sz="11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微軟正黑體"/>
                <a:cs typeface="Arial"/>
                <a:sym typeface="Arial"/>
              </a:rPr>
              <a:t> </a:t>
            </a:r>
            <a:r>
              <a:rPr kumimoji="0" lang="en-US" altLang="zh-TW" sz="11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微軟正黑體"/>
                <a:cs typeface="Arial"/>
                <a:sym typeface="Arial"/>
              </a:rPr>
              <a:t>Controller</a:t>
            </a:r>
            <a:endParaRPr kumimoji="0" lang="zh-TW" altLang="en-US" sz="11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微軟正黑體"/>
              <a:cs typeface="Arial"/>
              <a:sym typeface="Arial"/>
            </a:endParaRPr>
          </a:p>
        </p:txBody>
      </p:sp>
      <p:pic>
        <p:nvPicPr>
          <p:cNvPr id="32" name="圖片 31">
            <a:extLst>
              <a:ext uri="{FF2B5EF4-FFF2-40B4-BE49-F238E27FC236}">
                <a16:creationId xmlns:a16="http://schemas.microsoft.com/office/drawing/2014/main" id="{C32980E1-5929-4827-A474-B86267654F4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5131" y="3402139"/>
            <a:ext cx="3652460" cy="228319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33" name="群組 32">
            <a:extLst>
              <a:ext uri="{FF2B5EF4-FFF2-40B4-BE49-F238E27FC236}">
                <a16:creationId xmlns:a16="http://schemas.microsoft.com/office/drawing/2014/main" id="{EE15D16A-AFD6-4A65-ACC8-366C3A6DDD67}"/>
              </a:ext>
            </a:extLst>
          </p:cNvPr>
          <p:cNvGrpSpPr/>
          <p:nvPr/>
        </p:nvGrpSpPr>
        <p:grpSpPr>
          <a:xfrm>
            <a:off x="5882986" y="2914791"/>
            <a:ext cx="2082642" cy="1066494"/>
            <a:chOff x="6583174" y="2590158"/>
            <a:chExt cx="2501231" cy="1280850"/>
          </a:xfrm>
        </p:grpSpPr>
        <p:pic>
          <p:nvPicPr>
            <p:cNvPr id="34" name="圖片 33" descr="一張含有 座位 的圖片&#10;&#10;自動產生的描述">
              <a:extLst>
                <a:ext uri="{FF2B5EF4-FFF2-40B4-BE49-F238E27FC236}">
                  <a16:creationId xmlns:a16="http://schemas.microsoft.com/office/drawing/2014/main" id="{85855492-BDED-4153-BEF3-B8643C4DC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3174" y="2869715"/>
              <a:ext cx="756359" cy="75636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5" name="圖片 34" descr="一張含有 物件 的圖片&#10;&#10;自動產生的描述">
              <a:extLst>
                <a:ext uri="{FF2B5EF4-FFF2-40B4-BE49-F238E27FC236}">
                  <a16:creationId xmlns:a16="http://schemas.microsoft.com/office/drawing/2014/main" id="{03A0DB0E-1D82-4C23-A541-B0616D3AA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23607" y="2590158"/>
              <a:ext cx="1860798" cy="1280850"/>
            </a:xfrm>
            <a:prstGeom prst="rect">
              <a:avLst/>
            </a:prstGeom>
            <a:effectLst>
              <a:glow rad="101600">
                <a:schemeClr val="bg1">
                  <a:alpha val="60000"/>
                </a:schemeClr>
              </a:glow>
            </a:effectLst>
          </p:spPr>
        </p:pic>
      </p:grpSp>
      <p:pic>
        <p:nvPicPr>
          <p:cNvPr id="36" name="圖片 35" descr="一張含有 電子用品 的圖片&#10;&#10;自動產生的描述">
            <a:extLst>
              <a:ext uri="{FF2B5EF4-FFF2-40B4-BE49-F238E27FC236}">
                <a16:creationId xmlns:a16="http://schemas.microsoft.com/office/drawing/2014/main" id="{D1BD5E57-E52D-4F55-8D76-AE84211EFDD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6848" y="1850382"/>
            <a:ext cx="996263" cy="9962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7" name="圖片 36" descr="一張含有 坐, 室內 的圖片&#10;&#10;自動產生的描述">
            <a:extLst>
              <a:ext uri="{FF2B5EF4-FFF2-40B4-BE49-F238E27FC236}">
                <a16:creationId xmlns:a16="http://schemas.microsoft.com/office/drawing/2014/main" id="{C8EB030E-0086-4E61-9C3E-E9E76ADCF85B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8151" y="1756777"/>
            <a:ext cx="332016" cy="132955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8" name="圖片 37" descr="一張含有 電子用品 的圖片&#10;&#10;自動產生的描述">
            <a:extLst>
              <a:ext uri="{FF2B5EF4-FFF2-40B4-BE49-F238E27FC236}">
                <a16:creationId xmlns:a16="http://schemas.microsoft.com/office/drawing/2014/main" id="{91DFE440-5FC9-4B34-B6CC-5812655AC6E7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5902" y="1841949"/>
            <a:ext cx="996263" cy="9962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39" name="直線接點 38">
            <a:extLst>
              <a:ext uri="{FF2B5EF4-FFF2-40B4-BE49-F238E27FC236}">
                <a16:creationId xmlns:a16="http://schemas.microsoft.com/office/drawing/2014/main" id="{C83AFD85-F25F-4F23-82A0-6E3A7ED0852F}"/>
              </a:ext>
            </a:extLst>
          </p:cNvPr>
          <p:cNvCxnSpPr>
            <a:cxnSpLocks/>
          </p:cNvCxnSpPr>
          <p:nvPr/>
        </p:nvCxnSpPr>
        <p:spPr>
          <a:xfrm>
            <a:off x="7375130" y="2715845"/>
            <a:ext cx="0" cy="320358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1063F780-73A9-4015-9420-A6A947A1DCDC}"/>
              </a:ext>
            </a:extLst>
          </p:cNvPr>
          <p:cNvSpPr txBox="1"/>
          <p:nvPr/>
        </p:nvSpPr>
        <p:spPr>
          <a:xfrm>
            <a:off x="5309937" y="994611"/>
            <a:ext cx="6448925" cy="561473"/>
          </a:xfrm>
          <a:prstGeom prst="rect">
            <a:avLst/>
          </a:prstGeom>
          <a:solidFill>
            <a:srgbClr val="00FFFF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Clr>
                <a:srgbClr val="000000"/>
              </a:buClr>
              <a:defRPr sz="2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lvl="0" defTabSz="457200">
              <a:defRPr/>
            </a:pPr>
            <a:r>
              <a:rPr lang="en-US" altLang="zh-TW">
                <a:solidFill>
                  <a:schemeClr val="tx1"/>
                </a:solidFill>
                <a:effectLst/>
                <a:sym typeface="Arial"/>
              </a:rPr>
              <a:t>Guardian</a:t>
            </a:r>
            <a:r>
              <a:rPr lang="zh-TW" altLang="en-US">
                <a:solidFill>
                  <a:schemeClr val="tx1"/>
                </a:solidFill>
                <a:effectLst/>
                <a:sym typeface="Arial"/>
              </a:rPr>
              <a:t> 解決方案</a:t>
            </a:r>
          </a:p>
        </p:txBody>
      </p:sp>
      <p:pic>
        <p:nvPicPr>
          <p:cNvPr id="41" name="圖片 40" descr="一張含有 物件 的圖片&#10;&#10;自動產生的描述">
            <a:extLst>
              <a:ext uri="{FF2B5EF4-FFF2-40B4-BE49-F238E27FC236}">
                <a16:creationId xmlns:a16="http://schemas.microsoft.com/office/drawing/2014/main" id="{08D6B4D4-AE44-4EAD-A43D-62CFC557E77E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2924" y="5507489"/>
            <a:ext cx="1158402" cy="719803"/>
          </a:xfrm>
          <a:prstGeom prst="rect">
            <a:avLst/>
          </a:prstGeom>
        </p:spPr>
      </p:pic>
      <p:sp>
        <p:nvSpPr>
          <p:cNvPr id="42" name="文字方塊 41">
            <a:extLst>
              <a:ext uri="{FF2B5EF4-FFF2-40B4-BE49-F238E27FC236}">
                <a16:creationId xmlns:a16="http://schemas.microsoft.com/office/drawing/2014/main" id="{57095F85-55EF-4E87-98EE-6A6314311FA3}"/>
              </a:ext>
            </a:extLst>
          </p:cNvPr>
          <p:cNvSpPr txBox="1"/>
          <p:nvPr/>
        </p:nvSpPr>
        <p:spPr>
          <a:xfrm>
            <a:off x="5443228" y="5810388"/>
            <a:ext cx="10582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Internet</a:t>
            </a:r>
            <a:endParaRPr kumimoji="0" lang="zh-TW" altLang="en-US" sz="1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pic>
        <p:nvPicPr>
          <p:cNvPr id="43" name="圖片 42" descr="一張含有 電子用品 的圖片&#10;&#10;自動產生的描述">
            <a:extLst>
              <a:ext uri="{FF2B5EF4-FFF2-40B4-BE49-F238E27FC236}">
                <a16:creationId xmlns:a16="http://schemas.microsoft.com/office/drawing/2014/main" id="{F4A73C77-BCFD-4095-A6BB-21F2AEE6669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9960" y="5263806"/>
            <a:ext cx="1477848" cy="143336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44" name="直線接點 43">
            <a:extLst>
              <a:ext uri="{FF2B5EF4-FFF2-40B4-BE49-F238E27FC236}">
                <a16:creationId xmlns:a16="http://schemas.microsoft.com/office/drawing/2014/main" id="{2660AE3E-7E59-40DC-9557-398D2F43FCEB}"/>
              </a:ext>
            </a:extLst>
          </p:cNvPr>
          <p:cNvCxnSpPr>
            <a:cxnSpLocks/>
          </p:cNvCxnSpPr>
          <p:nvPr/>
        </p:nvCxnSpPr>
        <p:spPr>
          <a:xfrm>
            <a:off x="6481203" y="5868157"/>
            <a:ext cx="289717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3C54A9D9-F7B4-43F6-B133-22207C6DFB63}"/>
              </a:ext>
            </a:extLst>
          </p:cNvPr>
          <p:cNvSpPr txBox="1"/>
          <p:nvPr/>
        </p:nvSpPr>
        <p:spPr>
          <a:xfrm>
            <a:off x="8158822" y="5375091"/>
            <a:ext cx="1095922" cy="6001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altLang="zh-TW" sz="1100" kern="0" err="1">
                <a:latin typeface="Arial"/>
                <a:ea typeface="微軟正黑體"/>
                <a:cs typeface="Arial"/>
                <a:sym typeface="Arial"/>
              </a:rPr>
              <a:t>遠端存取</a:t>
            </a:r>
            <a:br>
              <a:rPr lang="en-US" altLang="zh-TW" sz="1100" kern="0">
                <a:latin typeface="Arial"/>
                <a:ea typeface="微軟正黑體"/>
                <a:cs typeface="Arial"/>
                <a:sym typeface="Arial"/>
              </a:rPr>
            </a:br>
            <a:r>
              <a:rPr lang="en-US" altLang="zh-TW" sz="1100" kern="0" err="1">
                <a:latin typeface="Arial"/>
                <a:ea typeface="微軟正黑體"/>
                <a:cs typeface="Arial"/>
                <a:sym typeface="Arial"/>
              </a:rPr>
              <a:t>UniFi</a:t>
            </a:r>
            <a:r>
              <a:rPr lang="zh-TW" altLang="en-US" sz="1100" kern="0">
                <a:latin typeface="Arial"/>
                <a:ea typeface="微軟正黑體"/>
                <a:cs typeface="Arial"/>
                <a:sym typeface="Arial"/>
              </a:rPr>
              <a:t> </a:t>
            </a:r>
            <a:r>
              <a:rPr lang="en-US" altLang="zh-TW" sz="1100" kern="0">
                <a:latin typeface="Arial"/>
                <a:ea typeface="微軟正黑體"/>
                <a:cs typeface="Arial"/>
                <a:sym typeface="Arial"/>
              </a:rPr>
              <a:t>Controller</a:t>
            </a:r>
            <a:endParaRPr lang="zh-TW" altLang="en-US" sz="1100" kern="0">
              <a:latin typeface="Arial"/>
              <a:ea typeface="微軟正黑體"/>
              <a:cs typeface="Arial"/>
            </a:endParaRPr>
          </a:p>
        </p:txBody>
      </p:sp>
      <p:cxnSp>
        <p:nvCxnSpPr>
          <p:cNvPr id="46" name="直線接點 45">
            <a:extLst>
              <a:ext uri="{FF2B5EF4-FFF2-40B4-BE49-F238E27FC236}">
                <a16:creationId xmlns:a16="http://schemas.microsoft.com/office/drawing/2014/main" id="{E2A4685A-7372-404C-89B7-6C52E1137D9B}"/>
              </a:ext>
            </a:extLst>
          </p:cNvPr>
          <p:cNvCxnSpPr>
            <a:cxnSpLocks/>
          </p:cNvCxnSpPr>
          <p:nvPr/>
        </p:nvCxnSpPr>
        <p:spPr>
          <a:xfrm flipV="1">
            <a:off x="5961165" y="5263806"/>
            <a:ext cx="0" cy="253843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4775C08B-C8C0-42BF-9921-40B6253EBDD9}"/>
              </a:ext>
            </a:extLst>
          </p:cNvPr>
          <p:cNvSpPr txBox="1"/>
          <p:nvPr/>
        </p:nvSpPr>
        <p:spPr>
          <a:xfrm>
            <a:off x="5556484" y="4876874"/>
            <a:ext cx="35801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Guardian Smart PoE Switch</a:t>
            </a:r>
            <a:endParaRPr kumimoji="0" lang="zh-TW" altLang="en-US" sz="1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E95248A3-18CB-4E5C-91E7-BA48E8C0B446}"/>
              </a:ext>
            </a:extLst>
          </p:cNvPr>
          <p:cNvSpPr txBox="1"/>
          <p:nvPr/>
        </p:nvSpPr>
        <p:spPr>
          <a:xfrm>
            <a:off x="5521344" y="3733562"/>
            <a:ext cx="1365387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1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myQNAPcloud</a:t>
            </a:r>
            <a:endParaRPr kumimoji="0" lang="zh-TW" altLang="en-US" sz="11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/>
              <a:cs typeface="Arial" panose="020B0604020202020204" pitchFamily="34" charset="0"/>
              <a:sym typeface="Arial"/>
            </a:endParaRP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2A6F360F-80A2-4D72-840E-A5942102F87A}"/>
              </a:ext>
            </a:extLst>
          </p:cNvPr>
          <p:cNvSpPr txBox="1"/>
          <p:nvPr/>
        </p:nvSpPr>
        <p:spPr>
          <a:xfrm>
            <a:off x="6686824" y="3759539"/>
            <a:ext cx="9619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1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UniFi</a:t>
            </a:r>
            <a:endParaRPr kumimoji="0" lang="en-US" altLang="zh-TW" sz="11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Controller</a:t>
            </a:r>
            <a:endParaRPr kumimoji="0" lang="zh-TW" altLang="en-US" sz="11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8A4C1086-2206-4867-94CD-151FC716072B}"/>
              </a:ext>
            </a:extLst>
          </p:cNvPr>
          <p:cNvSpPr txBox="1"/>
          <p:nvPr/>
        </p:nvSpPr>
        <p:spPr>
          <a:xfrm>
            <a:off x="7596995" y="3759539"/>
            <a:ext cx="1360279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1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pfSense</a:t>
            </a:r>
            <a:endParaRPr kumimoji="0" lang="en-US" altLang="zh-TW" sz="11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(DHCP</a:t>
            </a:r>
            <a:r>
              <a:rPr kumimoji="0" lang="zh-TW" alt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TW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Server)</a:t>
            </a:r>
            <a:endParaRPr kumimoji="0" lang="zh-TW" altLang="en-US" sz="11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/>
              <a:cs typeface="Arial" panose="020B0604020202020204" pitchFamily="34" charset="0"/>
              <a:sym typeface="Arial"/>
            </a:endParaRPr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32505DE2-C5C8-4587-BA9A-D00F2EDAC914}"/>
              </a:ext>
            </a:extLst>
          </p:cNvPr>
          <p:cNvSpPr txBox="1"/>
          <p:nvPr/>
        </p:nvSpPr>
        <p:spPr>
          <a:xfrm>
            <a:off x="5373794" y="1645932"/>
            <a:ext cx="159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UAP-AC-PRO</a:t>
            </a:r>
            <a:r>
              <a:rPr kumimoji="0" lang="zh-TW" alt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 </a:t>
            </a:r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AB6CA463-C058-4868-98D4-CEB446612D9C}"/>
              </a:ext>
            </a:extLst>
          </p:cNvPr>
          <p:cNvSpPr txBox="1"/>
          <p:nvPr/>
        </p:nvSpPr>
        <p:spPr>
          <a:xfrm>
            <a:off x="6715453" y="1645932"/>
            <a:ext cx="13427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UAP-XG</a:t>
            </a:r>
            <a:endParaRPr kumimoji="0" lang="zh-TW" altLang="en-US" sz="11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510241E0-2C84-4D4B-B1AB-F19AA1DA22D0}"/>
              </a:ext>
            </a:extLst>
          </p:cNvPr>
          <p:cNvSpPr txBox="1"/>
          <p:nvPr/>
        </p:nvSpPr>
        <p:spPr>
          <a:xfrm>
            <a:off x="8092919" y="1647277"/>
            <a:ext cx="1065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UAP-AC-M</a:t>
            </a:r>
            <a:endParaRPr kumimoji="0" lang="zh-TW" altLang="en-US" sz="11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54" name="直線接點 53">
            <a:extLst>
              <a:ext uri="{FF2B5EF4-FFF2-40B4-BE49-F238E27FC236}">
                <a16:creationId xmlns:a16="http://schemas.microsoft.com/office/drawing/2014/main" id="{FFF49CDD-B05F-4052-A24B-3062C3F58F82}"/>
              </a:ext>
            </a:extLst>
          </p:cNvPr>
          <p:cNvCxnSpPr>
            <a:cxnSpLocks/>
          </p:cNvCxnSpPr>
          <p:nvPr/>
        </p:nvCxnSpPr>
        <p:spPr>
          <a:xfrm>
            <a:off x="6119536" y="2715845"/>
            <a:ext cx="0" cy="320358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接點: 肘形 54">
            <a:extLst>
              <a:ext uri="{FF2B5EF4-FFF2-40B4-BE49-F238E27FC236}">
                <a16:creationId xmlns:a16="http://schemas.microsoft.com/office/drawing/2014/main" id="{7CC847E0-AE11-462A-AF06-1369316CCCEC}"/>
              </a:ext>
            </a:extLst>
          </p:cNvPr>
          <p:cNvCxnSpPr>
            <a:cxnSpLocks/>
            <a:stCxn id="37" idx="1"/>
          </p:cNvCxnSpPr>
          <p:nvPr/>
        </p:nvCxnSpPr>
        <p:spPr>
          <a:xfrm rot="10800000" flipV="1">
            <a:off x="8217417" y="2421554"/>
            <a:ext cx="260735" cy="634989"/>
          </a:xfrm>
          <a:prstGeom prst="bentConnector2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6" descr="Image result for Pfsense icon">
            <a:extLst>
              <a:ext uri="{FF2B5EF4-FFF2-40B4-BE49-F238E27FC236}">
                <a16:creationId xmlns:a16="http://schemas.microsoft.com/office/drawing/2014/main" id="{43A40715-C4A1-4B99-AB58-5368C4AC94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79642" y="3412958"/>
            <a:ext cx="1133431" cy="30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1" name="群組 90">
            <a:extLst>
              <a:ext uri="{FF2B5EF4-FFF2-40B4-BE49-F238E27FC236}">
                <a16:creationId xmlns:a16="http://schemas.microsoft.com/office/drawing/2014/main" id="{980A5915-0BE2-48E1-9DFF-CA349594AB08}"/>
              </a:ext>
            </a:extLst>
          </p:cNvPr>
          <p:cNvGrpSpPr/>
          <p:nvPr/>
        </p:nvGrpSpPr>
        <p:grpSpPr>
          <a:xfrm>
            <a:off x="9419701" y="1756789"/>
            <a:ext cx="2563657" cy="3120085"/>
            <a:chOff x="6104910" y="412405"/>
            <a:chExt cx="5339575" cy="4877362"/>
          </a:xfrm>
        </p:grpSpPr>
        <p:sp>
          <p:nvSpPr>
            <p:cNvPr id="89" name="矩形: 剪去單一角落 88">
              <a:extLst>
                <a:ext uri="{FF2B5EF4-FFF2-40B4-BE49-F238E27FC236}">
                  <a16:creationId xmlns:a16="http://schemas.microsoft.com/office/drawing/2014/main" id="{A307DB1D-920A-4906-8B69-523733DB9847}"/>
                </a:ext>
              </a:extLst>
            </p:cNvPr>
            <p:cNvSpPr/>
            <p:nvPr/>
          </p:nvSpPr>
          <p:spPr>
            <a:xfrm flipH="1">
              <a:off x="6104910" y="412405"/>
              <a:ext cx="5339575" cy="4877362"/>
            </a:xfrm>
            <a:prstGeom prst="snip1Rect">
              <a:avLst>
                <a:gd name="adj" fmla="val 14662"/>
              </a:avLst>
            </a:prstGeom>
            <a:solidFill>
              <a:schemeClr val="tx1"/>
            </a:solidFill>
            <a:ln w="28575">
              <a:gradFill>
                <a:gsLst>
                  <a:gs pos="0">
                    <a:srgbClr val="CC66FF"/>
                  </a:gs>
                  <a:gs pos="100000">
                    <a:srgbClr val="CC66FF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0" name="矩形: 剪去對角角落 121">
              <a:extLst>
                <a:ext uri="{FF2B5EF4-FFF2-40B4-BE49-F238E27FC236}">
                  <a16:creationId xmlns:a16="http://schemas.microsoft.com/office/drawing/2014/main" id="{3B4FEFAB-BAF0-4C5A-8600-05A409FD7EDA}"/>
                </a:ext>
              </a:extLst>
            </p:cNvPr>
            <p:cNvSpPr/>
            <p:nvPr/>
          </p:nvSpPr>
          <p:spPr>
            <a:xfrm>
              <a:off x="6674414" y="548809"/>
              <a:ext cx="4639734" cy="180009"/>
            </a:xfrm>
            <a:custGeom>
              <a:avLst/>
              <a:gdLst>
                <a:gd name="connsiteX0" fmla="*/ 0 w 4690534"/>
                <a:gd name="connsiteY0" fmla="*/ 0 h 203200"/>
                <a:gd name="connsiteX1" fmla="*/ 4690534 w 4690534"/>
                <a:gd name="connsiteY1" fmla="*/ 0 h 203200"/>
                <a:gd name="connsiteX2" fmla="*/ 4690534 w 4690534"/>
                <a:gd name="connsiteY2" fmla="*/ 0 h 203200"/>
                <a:gd name="connsiteX3" fmla="*/ 4690534 w 4690534"/>
                <a:gd name="connsiteY3" fmla="*/ 203200 h 203200"/>
                <a:gd name="connsiteX4" fmla="*/ 4690534 w 4690534"/>
                <a:gd name="connsiteY4" fmla="*/ 203200 h 203200"/>
                <a:gd name="connsiteX5" fmla="*/ 0 w 4690534"/>
                <a:gd name="connsiteY5" fmla="*/ 203200 h 203200"/>
                <a:gd name="connsiteX6" fmla="*/ 0 w 4690534"/>
                <a:gd name="connsiteY6" fmla="*/ 203200 h 203200"/>
                <a:gd name="connsiteX7" fmla="*/ 0 w 4690534"/>
                <a:gd name="connsiteY7" fmla="*/ 0 h 203200"/>
                <a:gd name="connsiteX0" fmla="*/ 249766 w 4940300"/>
                <a:gd name="connsiteY0" fmla="*/ 0 h 224367"/>
                <a:gd name="connsiteX1" fmla="*/ 4940300 w 4940300"/>
                <a:gd name="connsiteY1" fmla="*/ 0 h 224367"/>
                <a:gd name="connsiteX2" fmla="*/ 4940300 w 4940300"/>
                <a:gd name="connsiteY2" fmla="*/ 0 h 224367"/>
                <a:gd name="connsiteX3" fmla="*/ 4940300 w 4940300"/>
                <a:gd name="connsiteY3" fmla="*/ 203200 h 224367"/>
                <a:gd name="connsiteX4" fmla="*/ 4940300 w 4940300"/>
                <a:gd name="connsiteY4" fmla="*/ 203200 h 224367"/>
                <a:gd name="connsiteX5" fmla="*/ 249766 w 4940300"/>
                <a:gd name="connsiteY5" fmla="*/ 203200 h 224367"/>
                <a:gd name="connsiteX6" fmla="*/ 0 w 4940300"/>
                <a:gd name="connsiteY6" fmla="*/ 224367 h 224367"/>
                <a:gd name="connsiteX7" fmla="*/ 249766 w 4940300"/>
                <a:gd name="connsiteY7" fmla="*/ 0 h 224367"/>
                <a:gd name="connsiteX0" fmla="*/ 249766 w 4940300"/>
                <a:gd name="connsiteY0" fmla="*/ 0 h 203200"/>
                <a:gd name="connsiteX1" fmla="*/ 4940300 w 4940300"/>
                <a:gd name="connsiteY1" fmla="*/ 0 h 203200"/>
                <a:gd name="connsiteX2" fmla="*/ 4940300 w 4940300"/>
                <a:gd name="connsiteY2" fmla="*/ 0 h 203200"/>
                <a:gd name="connsiteX3" fmla="*/ 4940300 w 4940300"/>
                <a:gd name="connsiteY3" fmla="*/ 203200 h 203200"/>
                <a:gd name="connsiteX4" fmla="*/ 4940300 w 4940300"/>
                <a:gd name="connsiteY4" fmla="*/ 203200 h 203200"/>
                <a:gd name="connsiteX5" fmla="*/ 249766 w 4940300"/>
                <a:gd name="connsiteY5" fmla="*/ 203200 h 203200"/>
                <a:gd name="connsiteX6" fmla="*/ 0 w 4940300"/>
                <a:gd name="connsiteY6" fmla="*/ 190501 h 203200"/>
                <a:gd name="connsiteX7" fmla="*/ 249766 w 4940300"/>
                <a:gd name="connsiteY7" fmla="*/ 0 h 203200"/>
                <a:gd name="connsiteX0" fmla="*/ 249766 w 4940300"/>
                <a:gd name="connsiteY0" fmla="*/ 0 h 207434"/>
                <a:gd name="connsiteX1" fmla="*/ 4940300 w 4940300"/>
                <a:gd name="connsiteY1" fmla="*/ 0 h 207434"/>
                <a:gd name="connsiteX2" fmla="*/ 4940300 w 4940300"/>
                <a:gd name="connsiteY2" fmla="*/ 0 h 207434"/>
                <a:gd name="connsiteX3" fmla="*/ 4940300 w 4940300"/>
                <a:gd name="connsiteY3" fmla="*/ 203200 h 207434"/>
                <a:gd name="connsiteX4" fmla="*/ 4940300 w 4940300"/>
                <a:gd name="connsiteY4" fmla="*/ 203200 h 207434"/>
                <a:gd name="connsiteX5" fmla="*/ 249766 w 4940300"/>
                <a:gd name="connsiteY5" fmla="*/ 203200 h 207434"/>
                <a:gd name="connsiteX6" fmla="*/ 0 w 4940300"/>
                <a:gd name="connsiteY6" fmla="*/ 207434 h 207434"/>
                <a:gd name="connsiteX7" fmla="*/ 249766 w 4940300"/>
                <a:gd name="connsiteY7" fmla="*/ 0 h 207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40300" h="207434">
                  <a:moveTo>
                    <a:pt x="249766" y="0"/>
                  </a:moveTo>
                  <a:lnTo>
                    <a:pt x="4940300" y="0"/>
                  </a:lnTo>
                  <a:lnTo>
                    <a:pt x="4940300" y="0"/>
                  </a:lnTo>
                  <a:lnTo>
                    <a:pt x="4940300" y="203200"/>
                  </a:lnTo>
                  <a:lnTo>
                    <a:pt x="4940300" y="203200"/>
                  </a:lnTo>
                  <a:lnTo>
                    <a:pt x="249766" y="203200"/>
                  </a:lnTo>
                  <a:lnTo>
                    <a:pt x="0" y="207434"/>
                  </a:lnTo>
                  <a:lnTo>
                    <a:pt x="249766" y="0"/>
                  </a:lnTo>
                  <a:close/>
                </a:path>
              </a:pathLst>
            </a:custGeom>
            <a:solidFill>
              <a:srgbClr val="CC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87" name="文字方塊 86">
            <a:extLst>
              <a:ext uri="{FF2B5EF4-FFF2-40B4-BE49-F238E27FC236}">
                <a16:creationId xmlns:a16="http://schemas.microsoft.com/office/drawing/2014/main" id="{E39375B9-D0FE-414E-A1F1-3A28B5FAA36D}"/>
              </a:ext>
            </a:extLst>
          </p:cNvPr>
          <p:cNvSpPr txBox="1"/>
          <p:nvPr/>
        </p:nvSpPr>
        <p:spPr>
          <a:xfrm>
            <a:off x="352927" y="994611"/>
            <a:ext cx="4844716" cy="56147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defPPr>
              <a:defRPr lang="zh-TW"/>
            </a:defPPr>
            <a:lvl1pPr algn="ctr" defTabSz="457200">
              <a:spcBef>
                <a:spcPct val="0"/>
              </a:spcBef>
              <a:buClr>
                <a:srgbClr val="000000"/>
              </a:buClr>
              <a:defRPr sz="2600" b="1"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>
                <a:sym typeface="Arial"/>
              </a:rPr>
              <a:t>一般佈建方式</a:t>
            </a:r>
          </a:p>
        </p:txBody>
      </p:sp>
      <p:sp>
        <p:nvSpPr>
          <p:cNvPr id="88" name="文字方塊 87">
            <a:extLst>
              <a:ext uri="{FF2B5EF4-FFF2-40B4-BE49-F238E27FC236}">
                <a16:creationId xmlns:a16="http://schemas.microsoft.com/office/drawing/2014/main" id="{AB5C81C0-971E-49AB-AF03-8D2FB814956E}"/>
              </a:ext>
            </a:extLst>
          </p:cNvPr>
          <p:cNvSpPr txBox="1"/>
          <p:nvPr/>
        </p:nvSpPr>
        <p:spPr>
          <a:xfrm>
            <a:off x="9461871" y="2799911"/>
            <a:ext cx="25214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3050" lvl="0" indent="-273050" defTabSz="457200">
              <a:buFont typeface="+mj-lt"/>
              <a:buAutoNum type="arabicPeriod"/>
              <a:defRPr/>
            </a:pPr>
            <a:r>
              <a:rPr lang="zh-TW" altLang="en-US" sz="1600" kern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一機功能抵三機，</a:t>
            </a:r>
            <a:br>
              <a:rPr lang="en-US" altLang="zh-TW" sz="1600" kern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</a:br>
            <a:r>
              <a:rPr lang="zh-TW" altLang="en-US" sz="1600" kern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省下大空間</a:t>
            </a:r>
          </a:p>
          <a:p>
            <a:pPr marL="273050" marR="0" lvl="0" indent="-2730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altLang="zh-TW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  <a:p>
            <a:pPr marL="273050" lvl="0" indent="-273050" defTabSz="457200">
              <a:buFont typeface="+mj-lt"/>
              <a:buAutoNum type="arabicPeriod"/>
              <a:defRPr/>
            </a:pPr>
            <a:r>
              <a:rPr lang="zh-TW" altLang="en-US" sz="1600" kern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高擴充性功能，</a:t>
            </a:r>
            <a:br>
              <a:rPr lang="en-US" altLang="zh-TW" sz="1600" kern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</a:br>
            <a:r>
              <a:rPr lang="zh-TW" altLang="en-US" sz="1600" kern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對應未來企業成長需求</a:t>
            </a:r>
          </a:p>
          <a:p>
            <a:pPr marL="273050" marR="0" lvl="0" indent="-2730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altLang="zh-TW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  <a:p>
            <a:pPr marL="273050" lvl="0" indent="-273050" defTabSz="457200">
              <a:buFont typeface="+mj-lt"/>
              <a:buAutoNum type="arabicPeriod"/>
              <a:defRPr/>
            </a:pPr>
            <a:r>
              <a:rPr lang="zh-TW" altLang="en-US" sz="1600" kern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整合虛擬機作其他應用</a:t>
            </a:r>
            <a:endParaRPr kumimoji="0" lang="zh-TW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92" name="文字方塊 91">
            <a:extLst>
              <a:ext uri="{FF2B5EF4-FFF2-40B4-BE49-F238E27FC236}">
                <a16:creationId xmlns:a16="http://schemas.microsoft.com/office/drawing/2014/main" id="{49C5FE33-8CDA-4225-B188-9C2901F8B22D}"/>
              </a:ext>
            </a:extLst>
          </p:cNvPr>
          <p:cNvSpPr txBox="1"/>
          <p:nvPr/>
        </p:nvSpPr>
        <p:spPr>
          <a:xfrm>
            <a:off x="9474582" y="2082656"/>
            <a:ext cx="2540436" cy="71164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10000"/>
          </a:bodyPr>
          <a:lstStyle>
            <a:defPPr>
              <a:defRPr lang="en-US"/>
            </a:defPPr>
            <a:lvl1pPr algn="ctr">
              <a:spcBef>
                <a:spcPct val="0"/>
              </a:spcBef>
              <a:buClr>
                <a:srgbClr val="000000"/>
              </a:buClr>
              <a:defRPr sz="2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lvl="0" defTabSz="457200">
              <a:defRPr/>
            </a:pPr>
            <a:r>
              <a:rPr lang="zh-TW" altLang="en-US" sz="4400">
                <a:solidFill>
                  <a:srgbClr val="00FFFF"/>
                </a:solidFill>
                <a:effectLst/>
                <a:sym typeface="Arial"/>
              </a:rPr>
              <a:t>優勢</a:t>
            </a:r>
          </a:p>
        </p:txBody>
      </p:sp>
    </p:spTree>
    <p:extLst>
      <p:ext uri="{BB962C8B-B14F-4D97-AF65-F5344CB8AC3E}">
        <p14:creationId xmlns:p14="http://schemas.microsoft.com/office/powerpoint/2010/main" val="36976518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DC78C41-18A5-4C95-B7EB-657266A2C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/>
              <a:t>Guardian </a:t>
            </a:r>
            <a:r>
              <a:rPr lang="zh-TW" altLang="en-US" b="1"/>
              <a:t>帶來 </a:t>
            </a:r>
            <a:r>
              <a:rPr lang="en-US" altLang="zh-TW" b="1"/>
              <a:t>IP Phone </a:t>
            </a:r>
            <a:r>
              <a:rPr lang="zh-TW" altLang="en-US" b="1"/>
              <a:t>整合式解決方案</a:t>
            </a:r>
          </a:p>
        </p:txBody>
      </p:sp>
      <p:sp>
        <p:nvSpPr>
          <p:cNvPr id="22" name="矩形: 剪去對角角落 21">
            <a:extLst>
              <a:ext uri="{FF2B5EF4-FFF2-40B4-BE49-F238E27FC236}">
                <a16:creationId xmlns:a16="http://schemas.microsoft.com/office/drawing/2014/main" id="{339FA2F3-B015-4E98-AEC8-34BC62399000}"/>
              </a:ext>
            </a:extLst>
          </p:cNvPr>
          <p:cNvSpPr/>
          <p:nvPr/>
        </p:nvSpPr>
        <p:spPr>
          <a:xfrm flipH="1">
            <a:off x="680145" y="1548544"/>
            <a:ext cx="10803721" cy="5021180"/>
          </a:xfrm>
          <a:prstGeom prst="snip2DiagRect">
            <a:avLst>
              <a:gd name="adj1" fmla="val 0"/>
              <a:gd name="adj2" fmla="val 11355"/>
            </a:avLst>
          </a:prstGeom>
          <a:solidFill>
            <a:schemeClr val="bg1">
              <a:lumMod val="95000"/>
            </a:schemeClr>
          </a:solidFill>
          <a:ln w="63500">
            <a:gradFill>
              <a:gsLst>
                <a:gs pos="0">
                  <a:srgbClr val="CC66FF"/>
                </a:gs>
                <a:gs pos="100000">
                  <a:srgbClr val="CC66FF">
                    <a:alpha val="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B65796AB-9192-4C42-8E8B-7EC32CFF8939}"/>
              </a:ext>
            </a:extLst>
          </p:cNvPr>
          <p:cNvGrpSpPr/>
          <p:nvPr/>
        </p:nvGrpSpPr>
        <p:grpSpPr>
          <a:xfrm>
            <a:off x="687697" y="1548545"/>
            <a:ext cx="3194353" cy="1755770"/>
            <a:chOff x="6104910" y="412407"/>
            <a:chExt cx="6653186" cy="2744645"/>
          </a:xfrm>
        </p:grpSpPr>
        <p:sp>
          <p:nvSpPr>
            <p:cNvPr id="24" name="矩形: 剪去單一角落 23">
              <a:extLst>
                <a:ext uri="{FF2B5EF4-FFF2-40B4-BE49-F238E27FC236}">
                  <a16:creationId xmlns:a16="http://schemas.microsoft.com/office/drawing/2014/main" id="{B4302924-2EEE-42FA-855F-857FF64F9C17}"/>
                </a:ext>
              </a:extLst>
            </p:cNvPr>
            <p:cNvSpPr/>
            <p:nvPr/>
          </p:nvSpPr>
          <p:spPr>
            <a:xfrm flipH="1">
              <a:off x="6104910" y="412407"/>
              <a:ext cx="6653186" cy="2744645"/>
            </a:xfrm>
            <a:prstGeom prst="snip1Rect">
              <a:avLst>
                <a:gd name="adj" fmla="val 33164"/>
              </a:avLst>
            </a:prstGeom>
            <a:solidFill>
              <a:schemeClr val="tx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矩形: 剪去對角角落 121">
              <a:extLst>
                <a:ext uri="{FF2B5EF4-FFF2-40B4-BE49-F238E27FC236}">
                  <a16:creationId xmlns:a16="http://schemas.microsoft.com/office/drawing/2014/main" id="{37B72CB9-CF93-4F94-A4BE-BFDB4B44D01F}"/>
                </a:ext>
              </a:extLst>
            </p:cNvPr>
            <p:cNvSpPr/>
            <p:nvPr/>
          </p:nvSpPr>
          <p:spPr>
            <a:xfrm>
              <a:off x="7203572" y="548808"/>
              <a:ext cx="5318018" cy="182985"/>
            </a:xfrm>
            <a:custGeom>
              <a:avLst/>
              <a:gdLst>
                <a:gd name="connsiteX0" fmla="*/ 0 w 4690534"/>
                <a:gd name="connsiteY0" fmla="*/ 0 h 203200"/>
                <a:gd name="connsiteX1" fmla="*/ 4690534 w 4690534"/>
                <a:gd name="connsiteY1" fmla="*/ 0 h 203200"/>
                <a:gd name="connsiteX2" fmla="*/ 4690534 w 4690534"/>
                <a:gd name="connsiteY2" fmla="*/ 0 h 203200"/>
                <a:gd name="connsiteX3" fmla="*/ 4690534 w 4690534"/>
                <a:gd name="connsiteY3" fmla="*/ 203200 h 203200"/>
                <a:gd name="connsiteX4" fmla="*/ 4690534 w 4690534"/>
                <a:gd name="connsiteY4" fmla="*/ 203200 h 203200"/>
                <a:gd name="connsiteX5" fmla="*/ 0 w 4690534"/>
                <a:gd name="connsiteY5" fmla="*/ 203200 h 203200"/>
                <a:gd name="connsiteX6" fmla="*/ 0 w 4690534"/>
                <a:gd name="connsiteY6" fmla="*/ 203200 h 203200"/>
                <a:gd name="connsiteX7" fmla="*/ 0 w 4690534"/>
                <a:gd name="connsiteY7" fmla="*/ 0 h 203200"/>
                <a:gd name="connsiteX0" fmla="*/ 249766 w 4940300"/>
                <a:gd name="connsiteY0" fmla="*/ 0 h 224367"/>
                <a:gd name="connsiteX1" fmla="*/ 4940300 w 4940300"/>
                <a:gd name="connsiteY1" fmla="*/ 0 h 224367"/>
                <a:gd name="connsiteX2" fmla="*/ 4940300 w 4940300"/>
                <a:gd name="connsiteY2" fmla="*/ 0 h 224367"/>
                <a:gd name="connsiteX3" fmla="*/ 4940300 w 4940300"/>
                <a:gd name="connsiteY3" fmla="*/ 203200 h 224367"/>
                <a:gd name="connsiteX4" fmla="*/ 4940300 w 4940300"/>
                <a:gd name="connsiteY4" fmla="*/ 203200 h 224367"/>
                <a:gd name="connsiteX5" fmla="*/ 249766 w 4940300"/>
                <a:gd name="connsiteY5" fmla="*/ 203200 h 224367"/>
                <a:gd name="connsiteX6" fmla="*/ 0 w 4940300"/>
                <a:gd name="connsiteY6" fmla="*/ 224367 h 224367"/>
                <a:gd name="connsiteX7" fmla="*/ 249766 w 4940300"/>
                <a:gd name="connsiteY7" fmla="*/ 0 h 224367"/>
                <a:gd name="connsiteX0" fmla="*/ 249766 w 4940300"/>
                <a:gd name="connsiteY0" fmla="*/ 0 h 203200"/>
                <a:gd name="connsiteX1" fmla="*/ 4940300 w 4940300"/>
                <a:gd name="connsiteY1" fmla="*/ 0 h 203200"/>
                <a:gd name="connsiteX2" fmla="*/ 4940300 w 4940300"/>
                <a:gd name="connsiteY2" fmla="*/ 0 h 203200"/>
                <a:gd name="connsiteX3" fmla="*/ 4940300 w 4940300"/>
                <a:gd name="connsiteY3" fmla="*/ 203200 h 203200"/>
                <a:gd name="connsiteX4" fmla="*/ 4940300 w 4940300"/>
                <a:gd name="connsiteY4" fmla="*/ 203200 h 203200"/>
                <a:gd name="connsiteX5" fmla="*/ 249766 w 4940300"/>
                <a:gd name="connsiteY5" fmla="*/ 203200 h 203200"/>
                <a:gd name="connsiteX6" fmla="*/ 0 w 4940300"/>
                <a:gd name="connsiteY6" fmla="*/ 190501 h 203200"/>
                <a:gd name="connsiteX7" fmla="*/ 249766 w 4940300"/>
                <a:gd name="connsiteY7" fmla="*/ 0 h 203200"/>
                <a:gd name="connsiteX0" fmla="*/ 249766 w 4940300"/>
                <a:gd name="connsiteY0" fmla="*/ 0 h 207434"/>
                <a:gd name="connsiteX1" fmla="*/ 4940300 w 4940300"/>
                <a:gd name="connsiteY1" fmla="*/ 0 h 207434"/>
                <a:gd name="connsiteX2" fmla="*/ 4940300 w 4940300"/>
                <a:gd name="connsiteY2" fmla="*/ 0 h 207434"/>
                <a:gd name="connsiteX3" fmla="*/ 4940300 w 4940300"/>
                <a:gd name="connsiteY3" fmla="*/ 203200 h 207434"/>
                <a:gd name="connsiteX4" fmla="*/ 4940300 w 4940300"/>
                <a:gd name="connsiteY4" fmla="*/ 203200 h 207434"/>
                <a:gd name="connsiteX5" fmla="*/ 249766 w 4940300"/>
                <a:gd name="connsiteY5" fmla="*/ 203200 h 207434"/>
                <a:gd name="connsiteX6" fmla="*/ 0 w 4940300"/>
                <a:gd name="connsiteY6" fmla="*/ 207434 h 207434"/>
                <a:gd name="connsiteX7" fmla="*/ 249766 w 4940300"/>
                <a:gd name="connsiteY7" fmla="*/ 0 h 207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40300" h="207434">
                  <a:moveTo>
                    <a:pt x="249766" y="0"/>
                  </a:moveTo>
                  <a:lnTo>
                    <a:pt x="4940300" y="0"/>
                  </a:lnTo>
                  <a:lnTo>
                    <a:pt x="4940300" y="0"/>
                  </a:lnTo>
                  <a:lnTo>
                    <a:pt x="4940300" y="203200"/>
                  </a:lnTo>
                  <a:lnTo>
                    <a:pt x="4940300" y="203200"/>
                  </a:lnTo>
                  <a:lnTo>
                    <a:pt x="249766" y="203200"/>
                  </a:lnTo>
                  <a:lnTo>
                    <a:pt x="0" y="207434"/>
                  </a:lnTo>
                  <a:lnTo>
                    <a:pt x="249766" y="0"/>
                  </a:lnTo>
                  <a:close/>
                </a:path>
              </a:pathLst>
            </a:custGeom>
            <a:solidFill>
              <a:srgbClr val="CC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27" name="圖片 26">
            <a:extLst>
              <a:ext uri="{FF2B5EF4-FFF2-40B4-BE49-F238E27FC236}">
                <a16:creationId xmlns:a16="http://schemas.microsoft.com/office/drawing/2014/main" id="{34663023-35A7-45EF-91DA-D8AE58FC65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1779" y="2053923"/>
            <a:ext cx="8155782" cy="4383003"/>
          </a:xfrm>
          <a:prstGeom prst="rect">
            <a:avLst/>
          </a:prstGeom>
        </p:spPr>
      </p:pic>
      <p:sp>
        <p:nvSpPr>
          <p:cNvPr id="28" name="文字方塊 27">
            <a:extLst>
              <a:ext uri="{FF2B5EF4-FFF2-40B4-BE49-F238E27FC236}">
                <a16:creationId xmlns:a16="http://schemas.microsoft.com/office/drawing/2014/main" id="{7C809788-5BF3-49CE-A12D-E3DD8EDCBA79}"/>
              </a:ext>
            </a:extLst>
          </p:cNvPr>
          <p:cNvSpPr txBox="1"/>
          <p:nvPr/>
        </p:nvSpPr>
        <p:spPr>
          <a:xfrm>
            <a:off x="5348265" y="2461079"/>
            <a:ext cx="1058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Internet</a:t>
            </a: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4DC9143D-E4CA-4BF3-853D-9B7C12E13DCB}"/>
              </a:ext>
            </a:extLst>
          </p:cNvPr>
          <p:cNvSpPr txBox="1"/>
          <p:nvPr/>
        </p:nvSpPr>
        <p:spPr>
          <a:xfrm>
            <a:off x="2811134" y="3774881"/>
            <a:ext cx="1058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Internet</a:t>
            </a: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0560C7BF-CA2E-44BD-9873-FE8F38542326}"/>
              </a:ext>
            </a:extLst>
          </p:cNvPr>
          <p:cNvSpPr txBox="1"/>
          <p:nvPr/>
        </p:nvSpPr>
        <p:spPr>
          <a:xfrm>
            <a:off x="7872775" y="2457609"/>
            <a:ext cx="1058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Internet</a:t>
            </a: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0BA24446-CAA7-4030-81F4-E90C7B23C84F}"/>
              </a:ext>
            </a:extLst>
          </p:cNvPr>
          <p:cNvSpPr txBox="1"/>
          <p:nvPr/>
        </p:nvSpPr>
        <p:spPr>
          <a:xfrm>
            <a:off x="7958733" y="4260273"/>
            <a:ext cx="832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PSTN</a:t>
            </a:r>
            <a:endParaRPr kumimoji="0" lang="zh-TW" altLang="en-US" sz="1400" b="0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FD44E211-0930-40A3-9D17-8F76F0FE33E5}"/>
              </a:ext>
            </a:extLst>
          </p:cNvPr>
          <p:cNvSpPr txBox="1"/>
          <p:nvPr/>
        </p:nvSpPr>
        <p:spPr>
          <a:xfrm>
            <a:off x="6666221" y="4225348"/>
            <a:ext cx="1157880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Voice Gateway</a:t>
            </a:r>
            <a:endParaRPr kumimoji="0" lang="zh-TW" alt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6581A824-4F6B-45F0-B29D-C35F2B3FCF57}"/>
              </a:ext>
            </a:extLst>
          </p:cNvPr>
          <p:cNvSpPr txBox="1"/>
          <p:nvPr/>
        </p:nvSpPr>
        <p:spPr>
          <a:xfrm>
            <a:off x="3352698" y="5102863"/>
            <a:ext cx="1157880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Voice Gateway</a:t>
            </a:r>
            <a:endParaRPr kumimoji="0" lang="zh-TW" alt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75267BFE-40FD-4C41-99F0-1C52D9D2B353}"/>
              </a:ext>
            </a:extLst>
          </p:cNvPr>
          <p:cNvSpPr txBox="1"/>
          <p:nvPr/>
        </p:nvSpPr>
        <p:spPr>
          <a:xfrm>
            <a:off x="4112444" y="4201334"/>
            <a:ext cx="1157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Router</a:t>
            </a:r>
            <a:endParaRPr kumimoji="0" lang="zh-TW" alt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201EDC5D-EE14-4847-B64B-536C5E8CF254}"/>
              </a:ext>
            </a:extLst>
          </p:cNvPr>
          <p:cNvSpPr txBox="1"/>
          <p:nvPr/>
        </p:nvSpPr>
        <p:spPr>
          <a:xfrm>
            <a:off x="4801409" y="3236422"/>
            <a:ext cx="1157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IP PBX</a:t>
            </a:r>
            <a:endParaRPr kumimoji="0" lang="zh-TW" alt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71698C7B-2360-49ED-AFF2-B0FDDF534769}"/>
              </a:ext>
            </a:extLst>
          </p:cNvPr>
          <p:cNvSpPr txBox="1"/>
          <p:nvPr/>
        </p:nvSpPr>
        <p:spPr>
          <a:xfrm>
            <a:off x="6647171" y="1781392"/>
            <a:ext cx="1157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IP PBX</a:t>
            </a:r>
            <a:endParaRPr kumimoji="0" lang="zh-TW" alt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BC696312-FF48-4B41-AD47-8E7037903630}"/>
              </a:ext>
            </a:extLst>
          </p:cNvPr>
          <p:cNvSpPr txBox="1"/>
          <p:nvPr/>
        </p:nvSpPr>
        <p:spPr>
          <a:xfrm>
            <a:off x="9076046" y="1781392"/>
            <a:ext cx="1157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IP PBX</a:t>
            </a:r>
            <a:endParaRPr kumimoji="0" lang="zh-TW" alt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F6E80D2C-7B2F-4969-918B-C8C1E792DAC3}"/>
              </a:ext>
            </a:extLst>
          </p:cNvPr>
          <p:cNvSpPr txBox="1"/>
          <p:nvPr/>
        </p:nvSpPr>
        <p:spPr>
          <a:xfrm>
            <a:off x="6619875" y="2758487"/>
            <a:ext cx="1157880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Location B</a:t>
            </a:r>
            <a:endParaRPr kumimoji="0" lang="zh-TW" alt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996286B9-E1CB-4FA8-82B6-96732233D9C6}"/>
              </a:ext>
            </a:extLst>
          </p:cNvPr>
          <p:cNvSpPr txBox="1"/>
          <p:nvPr/>
        </p:nvSpPr>
        <p:spPr>
          <a:xfrm>
            <a:off x="9048750" y="2758487"/>
            <a:ext cx="1157880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Location C</a:t>
            </a:r>
            <a:endParaRPr kumimoji="0" lang="zh-TW" alt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A11E041A-C421-4372-A6EA-01FCFC6BBB4E}"/>
              </a:ext>
            </a:extLst>
          </p:cNvPr>
          <p:cNvSpPr txBox="1"/>
          <p:nvPr/>
        </p:nvSpPr>
        <p:spPr>
          <a:xfrm>
            <a:off x="5334935" y="4167559"/>
            <a:ext cx="1157880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Location A</a:t>
            </a:r>
            <a:endParaRPr kumimoji="0" lang="zh-TW" alt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450BACA6-F691-4CA1-A59C-80075528C4E7}"/>
              </a:ext>
            </a:extLst>
          </p:cNvPr>
          <p:cNvSpPr/>
          <p:nvPr/>
        </p:nvSpPr>
        <p:spPr>
          <a:xfrm>
            <a:off x="881188" y="1830134"/>
            <a:ext cx="2807369" cy="139690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lvl="0" algn="ctr" defTabSz="457200">
              <a:spcBef>
                <a:spcPct val="0"/>
              </a:spcBef>
              <a:buClr>
                <a:srgbClr val="000000"/>
              </a:buClr>
              <a:defRPr/>
            </a:pPr>
            <a:r>
              <a:rPr lang="zh-TW" altLang="en-US" sz="3200" b="1">
                <a:solidFill>
                  <a:srgbClr val="00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傳統 </a:t>
            </a:r>
            <a:r>
              <a:rPr lang="en-US" altLang="zh-TW" sz="3200" b="1">
                <a:solidFill>
                  <a:srgbClr val="00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VoIP Phone </a:t>
            </a:r>
            <a:r>
              <a:rPr lang="zh-TW" altLang="en-US" sz="3200" b="1">
                <a:solidFill>
                  <a:srgbClr val="00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建置</a:t>
            </a:r>
          </a:p>
        </p:txBody>
      </p:sp>
    </p:spTree>
    <p:extLst>
      <p:ext uri="{BB962C8B-B14F-4D97-AF65-F5344CB8AC3E}">
        <p14:creationId xmlns:p14="http://schemas.microsoft.com/office/powerpoint/2010/main" val="27305303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: 剪去對角角落 21">
            <a:extLst>
              <a:ext uri="{FF2B5EF4-FFF2-40B4-BE49-F238E27FC236}">
                <a16:creationId xmlns:a16="http://schemas.microsoft.com/office/drawing/2014/main" id="{FFB8DED4-8E33-4FE9-A69A-0BD53D9A6096}"/>
              </a:ext>
            </a:extLst>
          </p:cNvPr>
          <p:cNvSpPr/>
          <p:nvPr/>
        </p:nvSpPr>
        <p:spPr>
          <a:xfrm flipH="1">
            <a:off x="680145" y="1548544"/>
            <a:ext cx="10803721" cy="5021180"/>
          </a:xfrm>
          <a:prstGeom prst="snip2DiagRect">
            <a:avLst>
              <a:gd name="adj1" fmla="val 0"/>
              <a:gd name="adj2" fmla="val 11355"/>
            </a:avLst>
          </a:prstGeom>
          <a:solidFill>
            <a:schemeClr val="bg1">
              <a:lumMod val="95000"/>
            </a:schemeClr>
          </a:solidFill>
          <a:ln w="63500">
            <a:gradFill>
              <a:gsLst>
                <a:gs pos="0">
                  <a:srgbClr val="CC66FF"/>
                </a:gs>
                <a:gs pos="100000">
                  <a:srgbClr val="CC66FF">
                    <a:alpha val="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F78C6B23-4883-40F0-B46D-5595B23D3BCE}"/>
              </a:ext>
            </a:extLst>
          </p:cNvPr>
          <p:cNvGrpSpPr/>
          <p:nvPr/>
        </p:nvGrpSpPr>
        <p:grpSpPr>
          <a:xfrm>
            <a:off x="687697" y="1548545"/>
            <a:ext cx="3194353" cy="1755770"/>
            <a:chOff x="6104910" y="412407"/>
            <a:chExt cx="6653186" cy="2744645"/>
          </a:xfrm>
        </p:grpSpPr>
        <p:sp>
          <p:nvSpPr>
            <p:cNvPr id="43" name="矩形: 剪去單一角落 42">
              <a:extLst>
                <a:ext uri="{FF2B5EF4-FFF2-40B4-BE49-F238E27FC236}">
                  <a16:creationId xmlns:a16="http://schemas.microsoft.com/office/drawing/2014/main" id="{4F3A6C5E-87C8-48AC-9F2E-034214FB7EF9}"/>
                </a:ext>
              </a:extLst>
            </p:cNvPr>
            <p:cNvSpPr/>
            <p:nvPr/>
          </p:nvSpPr>
          <p:spPr>
            <a:xfrm flipH="1">
              <a:off x="6104910" y="412407"/>
              <a:ext cx="6653186" cy="2744645"/>
            </a:xfrm>
            <a:prstGeom prst="snip1Rect">
              <a:avLst>
                <a:gd name="adj" fmla="val 33164"/>
              </a:avLst>
            </a:prstGeom>
            <a:solidFill>
              <a:schemeClr val="tx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4" name="矩形: 剪去對角角落 121">
              <a:extLst>
                <a:ext uri="{FF2B5EF4-FFF2-40B4-BE49-F238E27FC236}">
                  <a16:creationId xmlns:a16="http://schemas.microsoft.com/office/drawing/2014/main" id="{B6BEB83C-C295-4DEA-A369-A26C90AF35BB}"/>
                </a:ext>
              </a:extLst>
            </p:cNvPr>
            <p:cNvSpPr/>
            <p:nvPr/>
          </p:nvSpPr>
          <p:spPr>
            <a:xfrm>
              <a:off x="7203572" y="548808"/>
              <a:ext cx="5318018" cy="182985"/>
            </a:xfrm>
            <a:custGeom>
              <a:avLst/>
              <a:gdLst>
                <a:gd name="connsiteX0" fmla="*/ 0 w 4690534"/>
                <a:gd name="connsiteY0" fmla="*/ 0 h 203200"/>
                <a:gd name="connsiteX1" fmla="*/ 4690534 w 4690534"/>
                <a:gd name="connsiteY1" fmla="*/ 0 h 203200"/>
                <a:gd name="connsiteX2" fmla="*/ 4690534 w 4690534"/>
                <a:gd name="connsiteY2" fmla="*/ 0 h 203200"/>
                <a:gd name="connsiteX3" fmla="*/ 4690534 w 4690534"/>
                <a:gd name="connsiteY3" fmla="*/ 203200 h 203200"/>
                <a:gd name="connsiteX4" fmla="*/ 4690534 w 4690534"/>
                <a:gd name="connsiteY4" fmla="*/ 203200 h 203200"/>
                <a:gd name="connsiteX5" fmla="*/ 0 w 4690534"/>
                <a:gd name="connsiteY5" fmla="*/ 203200 h 203200"/>
                <a:gd name="connsiteX6" fmla="*/ 0 w 4690534"/>
                <a:gd name="connsiteY6" fmla="*/ 203200 h 203200"/>
                <a:gd name="connsiteX7" fmla="*/ 0 w 4690534"/>
                <a:gd name="connsiteY7" fmla="*/ 0 h 203200"/>
                <a:gd name="connsiteX0" fmla="*/ 249766 w 4940300"/>
                <a:gd name="connsiteY0" fmla="*/ 0 h 224367"/>
                <a:gd name="connsiteX1" fmla="*/ 4940300 w 4940300"/>
                <a:gd name="connsiteY1" fmla="*/ 0 h 224367"/>
                <a:gd name="connsiteX2" fmla="*/ 4940300 w 4940300"/>
                <a:gd name="connsiteY2" fmla="*/ 0 h 224367"/>
                <a:gd name="connsiteX3" fmla="*/ 4940300 w 4940300"/>
                <a:gd name="connsiteY3" fmla="*/ 203200 h 224367"/>
                <a:gd name="connsiteX4" fmla="*/ 4940300 w 4940300"/>
                <a:gd name="connsiteY4" fmla="*/ 203200 h 224367"/>
                <a:gd name="connsiteX5" fmla="*/ 249766 w 4940300"/>
                <a:gd name="connsiteY5" fmla="*/ 203200 h 224367"/>
                <a:gd name="connsiteX6" fmla="*/ 0 w 4940300"/>
                <a:gd name="connsiteY6" fmla="*/ 224367 h 224367"/>
                <a:gd name="connsiteX7" fmla="*/ 249766 w 4940300"/>
                <a:gd name="connsiteY7" fmla="*/ 0 h 224367"/>
                <a:gd name="connsiteX0" fmla="*/ 249766 w 4940300"/>
                <a:gd name="connsiteY0" fmla="*/ 0 h 203200"/>
                <a:gd name="connsiteX1" fmla="*/ 4940300 w 4940300"/>
                <a:gd name="connsiteY1" fmla="*/ 0 h 203200"/>
                <a:gd name="connsiteX2" fmla="*/ 4940300 w 4940300"/>
                <a:gd name="connsiteY2" fmla="*/ 0 h 203200"/>
                <a:gd name="connsiteX3" fmla="*/ 4940300 w 4940300"/>
                <a:gd name="connsiteY3" fmla="*/ 203200 h 203200"/>
                <a:gd name="connsiteX4" fmla="*/ 4940300 w 4940300"/>
                <a:gd name="connsiteY4" fmla="*/ 203200 h 203200"/>
                <a:gd name="connsiteX5" fmla="*/ 249766 w 4940300"/>
                <a:gd name="connsiteY5" fmla="*/ 203200 h 203200"/>
                <a:gd name="connsiteX6" fmla="*/ 0 w 4940300"/>
                <a:gd name="connsiteY6" fmla="*/ 190501 h 203200"/>
                <a:gd name="connsiteX7" fmla="*/ 249766 w 4940300"/>
                <a:gd name="connsiteY7" fmla="*/ 0 h 203200"/>
                <a:gd name="connsiteX0" fmla="*/ 249766 w 4940300"/>
                <a:gd name="connsiteY0" fmla="*/ 0 h 207434"/>
                <a:gd name="connsiteX1" fmla="*/ 4940300 w 4940300"/>
                <a:gd name="connsiteY1" fmla="*/ 0 h 207434"/>
                <a:gd name="connsiteX2" fmla="*/ 4940300 w 4940300"/>
                <a:gd name="connsiteY2" fmla="*/ 0 h 207434"/>
                <a:gd name="connsiteX3" fmla="*/ 4940300 w 4940300"/>
                <a:gd name="connsiteY3" fmla="*/ 203200 h 207434"/>
                <a:gd name="connsiteX4" fmla="*/ 4940300 w 4940300"/>
                <a:gd name="connsiteY4" fmla="*/ 203200 h 207434"/>
                <a:gd name="connsiteX5" fmla="*/ 249766 w 4940300"/>
                <a:gd name="connsiteY5" fmla="*/ 203200 h 207434"/>
                <a:gd name="connsiteX6" fmla="*/ 0 w 4940300"/>
                <a:gd name="connsiteY6" fmla="*/ 207434 h 207434"/>
                <a:gd name="connsiteX7" fmla="*/ 249766 w 4940300"/>
                <a:gd name="connsiteY7" fmla="*/ 0 h 207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40300" h="207434">
                  <a:moveTo>
                    <a:pt x="249766" y="0"/>
                  </a:moveTo>
                  <a:lnTo>
                    <a:pt x="4940300" y="0"/>
                  </a:lnTo>
                  <a:lnTo>
                    <a:pt x="4940300" y="0"/>
                  </a:lnTo>
                  <a:lnTo>
                    <a:pt x="4940300" y="203200"/>
                  </a:lnTo>
                  <a:lnTo>
                    <a:pt x="4940300" y="203200"/>
                  </a:lnTo>
                  <a:lnTo>
                    <a:pt x="249766" y="203200"/>
                  </a:lnTo>
                  <a:lnTo>
                    <a:pt x="0" y="207434"/>
                  </a:lnTo>
                  <a:lnTo>
                    <a:pt x="249766" y="0"/>
                  </a:lnTo>
                  <a:close/>
                </a:path>
              </a:pathLst>
            </a:custGeom>
            <a:solidFill>
              <a:srgbClr val="CC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E6710BA3-ACD9-43B7-859E-A0F312C90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/>
              <a:t>Guardian </a:t>
            </a:r>
            <a:r>
              <a:rPr lang="zh-TW" altLang="en-US" b="1"/>
              <a:t>帶來 </a:t>
            </a:r>
            <a:r>
              <a:rPr lang="en-US" altLang="zh-TW" b="1"/>
              <a:t>IP Phone </a:t>
            </a:r>
            <a:r>
              <a:rPr lang="zh-TW" altLang="en-US" b="1"/>
              <a:t>整合式解決方案</a:t>
            </a:r>
          </a:p>
        </p:txBody>
      </p: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C202D94F-5AEE-4F3A-BDCC-AA3686A9A45F}"/>
              </a:ext>
            </a:extLst>
          </p:cNvPr>
          <p:cNvGrpSpPr/>
          <p:nvPr/>
        </p:nvGrpSpPr>
        <p:grpSpPr>
          <a:xfrm>
            <a:off x="1870265" y="1663860"/>
            <a:ext cx="8150207" cy="4719327"/>
            <a:chOff x="3362180" y="1345461"/>
            <a:chExt cx="8150207" cy="4719327"/>
          </a:xfrm>
        </p:grpSpPr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84A81925-3779-4BDD-AC66-A71AE82AE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62180" y="1681787"/>
              <a:ext cx="8150207" cy="4383001"/>
            </a:xfrm>
            <a:prstGeom prst="rect">
              <a:avLst/>
            </a:prstGeom>
          </p:spPr>
        </p:pic>
        <p:sp>
          <p:nvSpPr>
            <p:cNvPr id="29" name="文字方塊 28">
              <a:extLst>
                <a:ext uri="{FF2B5EF4-FFF2-40B4-BE49-F238E27FC236}">
                  <a16:creationId xmlns:a16="http://schemas.microsoft.com/office/drawing/2014/main" id="{9CA399C2-FA4A-4592-8BD8-04289AFD93A6}"/>
                </a:ext>
              </a:extLst>
            </p:cNvPr>
            <p:cNvSpPr txBox="1"/>
            <p:nvPr/>
          </p:nvSpPr>
          <p:spPr>
            <a:xfrm>
              <a:off x="6377447" y="2073274"/>
              <a:ext cx="10582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>Internet</a:t>
              </a: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0" name="文字方塊 29">
              <a:extLst>
                <a:ext uri="{FF2B5EF4-FFF2-40B4-BE49-F238E27FC236}">
                  <a16:creationId xmlns:a16="http://schemas.microsoft.com/office/drawing/2014/main" id="{748B7726-A2CB-42A4-A692-9C39395AA2B4}"/>
                </a:ext>
              </a:extLst>
            </p:cNvPr>
            <p:cNvSpPr txBox="1"/>
            <p:nvPr/>
          </p:nvSpPr>
          <p:spPr>
            <a:xfrm>
              <a:off x="4272201" y="3398153"/>
              <a:ext cx="10582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>Internet</a:t>
              </a: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1" name="文字方塊 30">
              <a:extLst>
                <a:ext uri="{FF2B5EF4-FFF2-40B4-BE49-F238E27FC236}">
                  <a16:creationId xmlns:a16="http://schemas.microsoft.com/office/drawing/2014/main" id="{1B73C3A1-B317-48F3-9C15-64CB0CF0F2BF}"/>
                </a:ext>
              </a:extLst>
            </p:cNvPr>
            <p:cNvSpPr txBox="1"/>
            <p:nvPr/>
          </p:nvSpPr>
          <p:spPr>
            <a:xfrm>
              <a:off x="8906099" y="2071872"/>
              <a:ext cx="10582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>Internet</a:t>
              </a: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2" name="文字方塊 31">
              <a:extLst>
                <a:ext uri="{FF2B5EF4-FFF2-40B4-BE49-F238E27FC236}">
                  <a16:creationId xmlns:a16="http://schemas.microsoft.com/office/drawing/2014/main" id="{32876F07-23CB-4F11-95B1-5ED5E9A93925}"/>
                </a:ext>
              </a:extLst>
            </p:cNvPr>
            <p:cNvSpPr txBox="1"/>
            <p:nvPr/>
          </p:nvSpPr>
          <p:spPr>
            <a:xfrm>
              <a:off x="7670055" y="2369285"/>
              <a:ext cx="1157880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zh-TW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>Location B</a:t>
              </a:r>
              <a:endParaRPr kumimoji="0" lang="zh-TW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3" name="文字方塊 32">
              <a:extLst>
                <a:ext uri="{FF2B5EF4-FFF2-40B4-BE49-F238E27FC236}">
                  <a16:creationId xmlns:a16="http://schemas.microsoft.com/office/drawing/2014/main" id="{39446493-F9BD-4D1D-A285-D06591DAEC4F}"/>
                </a:ext>
              </a:extLst>
            </p:cNvPr>
            <p:cNvSpPr txBox="1"/>
            <p:nvPr/>
          </p:nvSpPr>
          <p:spPr>
            <a:xfrm>
              <a:off x="10098930" y="2369285"/>
              <a:ext cx="1157880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zh-TW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>Location C</a:t>
              </a:r>
              <a:endParaRPr kumimoji="0" lang="zh-TW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4" name="文字方塊 33">
              <a:extLst>
                <a:ext uri="{FF2B5EF4-FFF2-40B4-BE49-F238E27FC236}">
                  <a16:creationId xmlns:a16="http://schemas.microsoft.com/office/drawing/2014/main" id="{246DEE76-07FB-4370-881A-E6938B66C146}"/>
                </a:ext>
              </a:extLst>
            </p:cNvPr>
            <p:cNvSpPr txBox="1"/>
            <p:nvPr/>
          </p:nvSpPr>
          <p:spPr>
            <a:xfrm>
              <a:off x="6388080" y="3883981"/>
              <a:ext cx="11578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zh-TW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>Location A</a:t>
              </a:r>
              <a:endParaRPr kumimoji="0" lang="zh-TW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76B9CE86-F5CB-483F-BDFE-9BC3D814F500}"/>
                </a:ext>
              </a:extLst>
            </p:cNvPr>
            <p:cNvSpPr txBox="1"/>
            <p:nvPr/>
          </p:nvSpPr>
          <p:spPr>
            <a:xfrm>
              <a:off x="7670055" y="1345461"/>
              <a:ext cx="11578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zh-TW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>IP PBX</a:t>
              </a:r>
              <a:endParaRPr kumimoji="0" lang="zh-TW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6" name="文字方塊 35">
              <a:extLst>
                <a:ext uri="{FF2B5EF4-FFF2-40B4-BE49-F238E27FC236}">
                  <a16:creationId xmlns:a16="http://schemas.microsoft.com/office/drawing/2014/main" id="{02761736-36E3-45AF-8B99-029E5D229DCB}"/>
                </a:ext>
              </a:extLst>
            </p:cNvPr>
            <p:cNvSpPr txBox="1"/>
            <p:nvPr/>
          </p:nvSpPr>
          <p:spPr>
            <a:xfrm>
              <a:off x="10098930" y="1345461"/>
              <a:ext cx="11578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zh-TW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>IP PBX</a:t>
              </a:r>
              <a:endParaRPr kumimoji="0" lang="zh-TW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7" name="文字方塊 36">
              <a:extLst>
                <a:ext uri="{FF2B5EF4-FFF2-40B4-BE49-F238E27FC236}">
                  <a16:creationId xmlns:a16="http://schemas.microsoft.com/office/drawing/2014/main" id="{B02AA4B1-0455-4AA8-94A7-055AA291FBB0}"/>
                </a:ext>
              </a:extLst>
            </p:cNvPr>
            <p:cNvSpPr txBox="1"/>
            <p:nvPr/>
          </p:nvSpPr>
          <p:spPr>
            <a:xfrm>
              <a:off x="9500403" y="3824342"/>
              <a:ext cx="83250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zh-TW" sz="1400" b="0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>PSTN</a:t>
              </a:r>
              <a:endParaRPr kumimoji="0" lang="zh-TW" altLang="en-US" sz="14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id="{3D1F51F9-78B8-410C-A873-37C04B1D26BF}"/>
                </a:ext>
              </a:extLst>
            </p:cNvPr>
            <p:cNvSpPr txBox="1"/>
            <p:nvPr/>
          </p:nvSpPr>
          <p:spPr>
            <a:xfrm>
              <a:off x="8303588" y="3810683"/>
              <a:ext cx="1157880" cy="437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zh-TW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>Voice Gateway</a:t>
              </a:r>
              <a:endParaRPr kumimoji="0" lang="zh-TW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AA3273D0-4823-4CBF-B428-9241ABE8A54D}"/>
                </a:ext>
              </a:extLst>
            </p:cNvPr>
            <p:cNvSpPr txBox="1"/>
            <p:nvPr/>
          </p:nvSpPr>
          <p:spPr>
            <a:xfrm>
              <a:off x="4337159" y="4797002"/>
              <a:ext cx="1157880" cy="437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zh-TW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>Voice Gateway</a:t>
              </a:r>
              <a:endParaRPr kumimoji="0" lang="zh-TW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0" name="文字方塊 39">
              <a:extLst>
                <a:ext uri="{FF2B5EF4-FFF2-40B4-BE49-F238E27FC236}">
                  <a16:creationId xmlns:a16="http://schemas.microsoft.com/office/drawing/2014/main" id="{3DD42249-0FF5-4CF9-9A28-3F316ED4828D}"/>
                </a:ext>
              </a:extLst>
            </p:cNvPr>
            <p:cNvSpPr txBox="1"/>
            <p:nvPr/>
          </p:nvSpPr>
          <p:spPr>
            <a:xfrm>
              <a:off x="7066604" y="2993877"/>
              <a:ext cx="96428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zh-TW" sz="1600" b="1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>Router</a:t>
              </a:r>
              <a:endParaRPr kumimoji="0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41" name="矩形 40">
            <a:extLst>
              <a:ext uri="{FF2B5EF4-FFF2-40B4-BE49-F238E27FC236}">
                <a16:creationId xmlns:a16="http://schemas.microsoft.com/office/drawing/2014/main" id="{4B8676FC-C59A-4A6B-9880-ADF6E4646AC5}"/>
              </a:ext>
            </a:extLst>
          </p:cNvPr>
          <p:cNvSpPr/>
          <p:nvPr/>
        </p:nvSpPr>
        <p:spPr>
          <a:xfrm>
            <a:off x="881188" y="1943113"/>
            <a:ext cx="2807369" cy="111531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 defTabSz="457200">
              <a:spcBef>
                <a:spcPct val="0"/>
              </a:spcBef>
              <a:buClr>
                <a:srgbClr val="000000"/>
              </a:buClr>
              <a:defRPr/>
            </a:pPr>
            <a:r>
              <a:rPr lang="en-US" altLang="zh-TW" sz="3200" b="1">
                <a:solidFill>
                  <a:srgbClr val="00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Guardian </a:t>
            </a:r>
          </a:p>
          <a:p>
            <a:pPr algn="ctr" defTabSz="457200">
              <a:spcBef>
                <a:spcPct val="0"/>
              </a:spcBef>
              <a:buClr>
                <a:srgbClr val="000000"/>
              </a:buClr>
              <a:defRPr/>
            </a:pPr>
            <a:r>
              <a:rPr lang="zh-TW" altLang="en-US" sz="3200" b="1">
                <a:solidFill>
                  <a:srgbClr val="00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解決方案</a:t>
            </a:r>
          </a:p>
        </p:txBody>
      </p:sp>
    </p:spTree>
    <p:extLst>
      <p:ext uri="{BB962C8B-B14F-4D97-AF65-F5344CB8AC3E}">
        <p14:creationId xmlns:p14="http://schemas.microsoft.com/office/powerpoint/2010/main" val="3376221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剪去單一角落 23">
            <a:extLst>
              <a:ext uri="{FF2B5EF4-FFF2-40B4-BE49-F238E27FC236}">
                <a16:creationId xmlns:a16="http://schemas.microsoft.com/office/drawing/2014/main" id="{13DAEDD5-371C-47CD-AAAF-235F38BF16AE}"/>
              </a:ext>
            </a:extLst>
          </p:cNvPr>
          <p:cNvSpPr/>
          <p:nvPr/>
        </p:nvSpPr>
        <p:spPr>
          <a:xfrm flipH="1">
            <a:off x="6104912" y="412405"/>
            <a:ext cx="5339575" cy="5530242"/>
          </a:xfrm>
          <a:prstGeom prst="snip1Rect">
            <a:avLst>
              <a:gd name="adj" fmla="val 14662"/>
            </a:avLst>
          </a:prstGeom>
          <a:gradFill>
            <a:gsLst>
              <a:gs pos="55836">
                <a:srgbClr val="000000">
                  <a:alpha val="46000"/>
                </a:srgbClr>
              </a:gs>
              <a:gs pos="39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 w="28575">
            <a:gradFill>
              <a:gsLst>
                <a:gs pos="0">
                  <a:srgbClr val="CC66FF"/>
                </a:gs>
                <a:gs pos="100000">
                  <a:srgbClr val="CC66FF">
                    <a:alpha val="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 descr="一張含有 電腦 的圖片&#10;&#10;自動產生的描述">
            <a:extLst>
              <a:ext uri="{FF2B5EF4-FFF2-40B4-BE49-F238E27FC236}">
                <a16:creationId xmlns:a16="http://schemas.microsoft.com/office/drawing/2014/main" id="{ADBB3490-A761-43FA-B894-5F28EC9A58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3009" b="32248"/>
          <a:stretch/>
        </p:blipFill>
        <p:spPr>
          <a:xfrm>
            <a:off x="7211628" y="5584190"/>
            <a:ext cx="4070560" cy="8840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8" name="群組 17">
            <a:extLst>
              <a:ext uri="{FF2B5EF4-FFF2-40B4-BE49-F238E27FC236}">
                <a16:creationId xmlns:a16="http://schemas.microsoft.com/office/drawing/2014/main" id="{D6F241AC-3C30-48BF-AEBB-48A8473751C1}"/>
              </a:ext>
            </a:extLst>
          </p:cNvPr>
          <p:cNvGrpSpPr/>
          <p:nvPr/>
        </p:nvGrpSpPr>
        <p:grpSpPr>
          <a:xfrm>
            <a:off x="970425" y="1348382"/>
            <a:ext cx="4971817" cy="3253997"/>
            <a:chOff x="685800" y="-71461"/>
            <a:chExt cx="6737112" cy="4409362"/>
          </a:xfrm>
        </p:grpSpPr>
        <p:sp>
          <p:nvSpPr>
            <p:cNvPr id="19" name="手繪多邊形: 圖案 18">
              <a:extLst>
                <a:ext uri="{FF2B5EF4-FFF2-40B4-BE49-F238E27FC236}">
                  <a16:creationId xmlns:a16="http://schemas.microsoft.com/office/drawing/2014/main" id="{BD051A41-BF17-4F3B-AD75-E1FFF74EBEE0}"/>
                </a:ext>
              </a:extLst>
            </p:cNvPr>
            <p:cNvSpPr/>
            <p:nvPr/>
          </p:nvSpPr>
          <p:spPr>
            <a:xfrm>
              <a:off x="685800" y="609600"/>
              <a:ext cx="6172200" cy="3728301"/>
            </a:xfrm>
            <a:custGeom>
              <a:avLst/>
              <a:gdLst>
                <a:gd name="connsiteX0" fmla="*/ 0 w 8238427"/>
                <a:gd name="connsiteY0" fmla="*/ 4660891 h 4657082"/>
                <a:gd name="connsiteX1" fmla="*/ 1856887 w 8238427"/>
                <a:gd name="connsiteY1" fmla="*/ 3134945 h 4657082"/>
                <a:gd name="connsiteX2" fmla="*/ 3750523 w 8238427"/>
                <a:gd name="connsiteY2" fmla="*/ 3318756 h 4657082"/>
                <a:gd name="connsiteX3" fmla="*/ 5092658 w 8238427"/>
                <a:gd name="connsiteY3" fmla="*/ 965493 h 4657082"/>
                <a:gd name="connsiteX4" fmla="*/ 8242437 w 8238427"/>
                <a:gd name="connsiteY4" fmla="*/ 0 h 4657082"/>
                <a:gd name="connsiteX0" fmla="*/ 0 w 8242437"/>
                <a:gd name="connsiteY0" fmla="*/ 4660891 h 4660891"/>
                <a:gd name="connsiteX1" fmla="*/ 1800327 w 8242437"/>
                <a:gd name="connsiteY1" fmla="*/ 3257493 h 4660891"/>
                <a:gd name="connsiteX2" fmla="*/ 3750523 w 8242437"/>
                <a:gd name="connsiteY2" fmla="*/ 3318756 h 4660891"/>
                <a:gd name="connsiteX3" fmla="*/ 5092658 w 8242437"/>
                <a:gd name="connsiteY3" fmla="*/ 965493 h 4660891"/>
                <a:gd name="connsiteX4" fmla="*/ 8242437 w 8242437"/>
                <a:gd name="connsiteY4" fmla="*/ 0 h 4660891"/>
                <a:gd name="connsiteX0" fmla="*/ 0 w 8242437"/>
                <a:gd name="connsiteY0" fmla="*/ 4660891 h 4660891"/>
                <a:gd name="connsiteX1" fmla="*/ 1734339 w 8242437"/>
                <a:gd name="connsiteY1" fmla="*/ 3351761 h 4660891"/>
                <a:gd name="connsiteX2" fmla="*/ 3750523 w 8242437"/>
                <a:gd name="connsiteY2" fmla="*/ 3318756 h 4660891"/>
                <a:gd name="connsiteX3" fmla="*/ 5092658 w 8242437"/>
                <a:gd name="connsiteY3" fmla="*/ 965493 h 4660891"/>
                <a:gd name="connsiteX4" fmla="*/ 8242437 w 8242437"/>
                <a:gd name="connsiteY4" fmla="*/ 0 h 4660891"/>
                <a:gd name="connsiteX0" fmla="*/ 0 w 8242437"/>
                <a:gd name="connsiteY0" fmla="*/ 4660891 h 4660891"/>
                <a:gd name="connsiteX1" fmla="*/ 1743766 w 8242437"/>
                <a:gd name="connsiteY1" fmla="*/ 3257493 h 4660891"/>
                <a:gd name="connsiteX2" fmla="*/ 3750523 w 8242437"/>
                <a:gd name="connsiteY2" fmla="*/ 3318756 h 4660891"/>
                <a:gd name="connsiteX3" fmla="*/ 5092658 w 8242437"/>
                <a:gd name="connsiteY3" fmla="*/ 965493 h 4660891"/>
                <a:gd name="connsiteX4" fmla="*/ 8242437 w 8242437"/>
                <a:gd name="connsiteY4" fmla="*/ 0 h 4660891"/>
                <a:gd name="connsiteX0" fmla="*/ 0 w 8242437"/>
                <a:gd name="connsiteY0" fmla="*/ 4660891 h 4660891"/>
                <a:gd name="connsiteX1" fmla="*/ 1743766 w 8242437"/>
                <a:gd name="connsiteY1" fmla="*/ 3257493 h 4660891"/>
                <a:gd name="connsiteX2" fmla="*/ 3750523 w 8242437"/>
                <a:gd name="connsiteY2" fmla="*/ 3318756 h 4660891"/>
                <a:gd name="connsiteX3" fmla="*/ 5081390 w 8242437"/>
                <a:gd name="connsiteY3" fmla="*/ 1278596 h 4660891"/>
                <a:gd name="connsiteX4" fmla="*/ 8242437 w 8242437"/>
                <a:gd name="connsiteY4" fmla="*/ 0 h 4660891"/>
                <a:gd name="connsiteX0" fmla="*/ 0 w 6777330"/>
                <a:gd name="connsiteY0" fmla="*/ 4748951 h 4748951"/>
                <a:gd name="connsiteX1" fmla="*/ 1743766 w 6777330"/>
                <a:gd name="connsiteY1" fmla="*/ 3345553 h 4748951"/>
                <a:gd name="connsiteX2" fmla="*/ 3750523 w 6777330"/>
                <a:gd name="connsiteY2" fmla="*/ 3406816 h 4748951"/>
                <a:gd name="connsiteX3" fmla="*/ 5081390 w 6777330"/>
                <a:gd name="connsiteY3" fmla="*/ 1366656 h 4748951"/>
                <a:gd name="connsiteX4" fmla="*/ 6777330 w 6777330"/>
                <a:gd name="connsiteY4" fmla="*/ 0 h 4748951"/>
                <a:gd name="connsiteX0" fmla="*/ 0 w 6777330"/>
                <a:gd name="connsiteY0" fmla="*/ 4748951 h 4748951"/>
                <a:gd name="connsiteX1" fmla="*/ 1743766 w 6777330"/>
                <a:gd name="connsiteY1" fmla="*/ 3345553 h 4748951"/>
                <a:gd name="connsiteX2" fmla="*/ 3750523 w 6777330"/>
                <a:gd name="connsiteY2" fmla="*/ 3406816 h 4748951"/>
                <a:gd name="connsiteX3" fmla="*/ 4968690 w 6777330"/>
                <a:gd name="connsiteY3" fmla="*/ 1288380 h 4748951"/>
                <a:gd name="connsiteX4" fmla="*/ 6777330 w 6777330"/>
                <a:gd name="connsiteY4" fmla="*/ 0 h 4748951"/>
                <a:gd name="connsiteX0" fmla="*/ 0 w 6777330"/>
                <a:gd name="connsiteY0" fmla="*/ 4748951 h 4748951"/>
                <a:gd name="connsiteX1" fmla="*/ 1743766 w 6777330"/>
                <a:gd name="connsiteY1" fmla="*/ 3345553 h 4748951"/>
                <a:gd name="connsiteX2" fmla="*/ 3750523 w 6777330"/>
                <a:gd name="connsiteY2" fmla="*/ 3406816 h 4748951"/>
                <a:gd name="connsiteX3" fmla="*/ 5058850 w 6777330"/>
                <a:gd name="connsiteY3" fmla="*/ 1259027 h 4748951"/>
                <a:gd name="connsiteX4" fmla="*/ 6777330 w 6777330"/>
                <a:gd name="connsiteY4" fmla="*/ 0 h 4748951"/>
                <a:gd name="connsiteX0" fmla="*/ 0 w 6664630"/>
                <a:gd name="connsiteY0" fmla="*/ 4739166 h 4739166"/>
                <a:gd name="connsiteX1" fmla="*/ 1743766 w 6664630"/>
                <a:gd name="connsiteY1" fmla="*/ 3335768 h 4739166"/>
                <a:gd name="connsiteX2" fmla="*/ 3750523 w 6664630"/>
                <a:gd name="connsiteY2" fmla="*/ 3397031 h 4739166"/>
                <a:gd name="connsiteX3" fmla="*/ 5058850 w 6664630"/>
                <a:gd name="connsiteY3" fmla="*/ 1249242 h 4739166"/>
                <a:gd name="connsiteX4" fmla="*/ 6664630 w 6664630"/>
                <a:gd name="connsiteY4" fmla="*/ 0 h 4739166"/>
                <a:gd name="connsiteX0" fmla="*/ 0 w 6664630"/>
                <a:gd name="connsiteY0" fmla="*/ 4739166 h 4739166"/>
                <a:gd name="connsiteX1" fmla="*/ 1743766 w 6664630"/>
                <a:gd name="connsiteY1" fmla="*/ 3335768 h 4739166"/>
                <a:gd name="connsiteX2" fmla="*/ 3851953 w 6664630"/>
                <a:gd name="connsiteY2" fmla="*/ 3074144 h 4739166"/>
                <a:gd name="connsiteX3" fmla="*/ 5058850 w 6664630"/>
                <a:gd name="connsiteY3" fmla="*/ 1249242 h 4739166"/>
                <a:gd name="connsiteX4" fmla="*/ 6664630 w 6664630"/>
                <a:gd name="connsiteY4" fmla="*/ 0 h 4739166"/>
                <a:gd name="connsiteX0" fmla="*/ 0 w 6664630"/>
                <a:gd name="connsiteY0" fmla="*/ 4739166 h 4739166"/>
                <a:gd name="connsiteX1" fmla="*/ 1135182 w 6664630"/>
                <a:gd name="connsiteY1" fmla="*/ 3277062 h 4739166"/>
                <a:gd name="connsiteX2" fmla="*/ 3851953 w 6664630"/>
                <a:gd name="connsiteY2" fmla="*/ 3074144 h 4739166"/>
                <a:gd name="connsiteX3" fmla="*/ 5058850 w 6664630"/>
                <a:gd name="connsiteY3" fmla="*/ 1249242 h 4739166"/>
                <a:gd name="connsiteX4" fmla="*/ 6664630 w 6664630"/>
                <a:gd name="connsiteY4" fmla="*/ 0 h 4739166"/>
                <a:gd name="connsiteX0" fmla="*/ 0 w 6664630"/>
                <a:gd name="connsiteY0" fmla="*/ 4739166 h 4739166"/>
                <a:gd name="connsiteX1" fmla="*/ 1135182 w 6664630"/>
                <a:gd name="connsiteY1" fmla="*/ 3277062 h 4739166"/>
                <a:gd name="connsiteX2" fmla="*/ 3863224 w 6664630"/>
                <a:gd name="connsiteY2" fmla="*/ 2878454 h 4739166"/>
                <a:gd name="connsiteX3" fmla="*/ 5058850 w 6664630"/>
                <a:gd name="connsiteY3" fmla="*/ 1249242 h 4739166"/>
                <a:gd name="connsiteX4" fmla="*/ 6664630 w 6664630"/>
                <a:gd name="connsiteY4" fmla="*/ 0 h 4739166"/>
                <a:gd name="connsiteX0" fmla="*/ 0 w 6664630"/>
                <a:gd name="connsiteY0" fmla="*/ 4739166 h 4739166"/>
                <a:gd name="connsiteX1" fmla="*/ 1135182 w 6664630"/>
                <a:gd name="connsiteY1" fmla="*/ 3277062 h 4739166"/>
                <a:gd name="connsiteX2" fmla="*/ 4054815 w 6664630"/>
                <a:gd name="connsiteY2" fmla="*/ 2966514 h 4739166"/>
                <a:gd name="connsiteX3" fmla="*/ 5058850 w 6664630"/>
                <a:gd name="connsiteY3" fmla="*/ 1249242 h 4739166"/>
                <a:gd name="connsiteX4" fmla="*/ 6664630 w 6664630"/>
                <a:gd name="connsiteY4" fmla="*/ 0 h 4739166"/>
                <a:gd name="connsiteX0" fmla="*/ 0 w 6923842"/>
                <a:gd name="connsiteY0" fmla="*/ 4338002 h 4338002"/>
                <a:gd name="connsiteX1" fmla="*/ 1394394 w 6923842"/>
                <a:gd name="connsiteY1" fmla="*/ 3277062 h 4338002"/>
                <a:gd name="connsiteX2" fmla="*/ 4314027 w 6923842"/>
                <a:gd name="connsiteY2" fmla="*/ 2966514 h 4338002"/>
                <a:gd name="connsiteX3" fmla="*/ 5318062 w 6923842"/>
                <a:gd name="connsiteY3" fmla="*/ 1249242 h 4338002"/>
                <a:gd name="connsiteX4" fmla="*/ 6923842 w 6923842"/>
                <a:gd name="connsiteY4" fmla="*/ 0 h 4338002"/>
                <a:gd name="connsiteX0" fmla="*/ 0 w 6791280"/>
                <a:gd name="connsiteY0" fmla="*/ 4359500 h 4359500"/>
                <a:gd name="connsiteX1" fmla="*/ 1394394 w 6791280"/>
                <a:gd name="connsiteY1" fmla="*/ 3298560 h 4359500"/>
                <a:gd name="connsiteX2" fmla="*/ 4314027 w 6791280"/>
                <a:gd name="connsiteY2" fmla="*/ 2988012 h 4359500"/>
                <a:gd name="connsiteX3" fmla="*/ 5318062 w 6791280"/>
                <a:gd name="connsiteY3" fmla="*/ 1270740 h 4359500"/>
                <a:gd name="connsiteX4" fmla="*/ 6791280 w 6791280"/>
                <a:gd name="connsiteY4" fmla="*/ 0 h 4359500"/>
                <a:gd name="connsiteX0" fmla="*/ 0 w 6791280"/>
                <a:gd name="connsiteY0" fmla="*/ 4359500 h 4359500"/>
                <a:gd name="connsiteX1" fmla="*/ 1394394 w 6791280"/>
                <a:gd name="connsiteY1" fmla="*/ 3298560 h 4359500"/>
                <a:gd name="connsiteX2" fmla="*/ 4314027 w 6791280"/>
                <a:gd name="connsiteY2" fmla="*/ 2988012 h 4359500"/>
                <a:gd name="connsiteX3" fmla="*/ 5583187 w 6791280"/>
                <a:gd name="connsiteY3" fmla="*/ 1281488 h 4359500"/>
                <a:gd name="connsiteX4" fmla="*/ 6791280 w 6791280"/>
                <a:gd name="connsiteY4" fmla="*/ 0 h 4359500"/>
                <a:gd name="connsiteX0" fmla="*/ 0 w 6923842"/>
                <a:gd name="connsiteY0" fmla="*/ 4359500 h 4359500"/>
                <a:gd name="connsiteX1" fmla="*/ 1394394 w 6923842"/>
                <a:gd name="connsiteY1" fmla="*/ 3298560 h 4359500"/>
                <a:gd name="connsiteX2" fmla="*/ 4314027 w 6923842"/>
                <a:gd name="connsiteY2" fmla="*/ 2988012 h 4359500"/>
                <a:gd name="connsiteX3" fmla="*/ 5583187 w 6923842"/>
                <a:gd name="connsiteY3" fmla="*/ 1281488 h 4359500"/>
                <a:gd name="connsiteX4" fmla="*/ 6923842 w 6923842"/>
                <a:gd name="connsiteY4" fmla="*/ 0 h 4359500"/>
                <a:gd name="connsiteX0" fmla="*/ 0 w 6923842"/>
                <a:gd name="connsiteY0" fmla="*/ 4359500 h 4359500"/>
                <a:gd name="connsiteX1" fmla="*/ 1394394 w 6923842"/>
                <a:gd name="connsiteY1" fmla="*/ 3298560 h 4359500"/>
                <a:gd name="connsiteX2" fmla="*/ 4752502 w 6923842"/>
                <a:gd name="connsiteY2" fmla="*/ 2848278 h 4359500"/>
                <a:gd name="connsiteX3" fmla="*/ 5583187 w 6923842"/>
                <a:gd name="connsiteY3" fmla="*/ 1281488 h 4359500"/>
                <a:gd name="connsiteX4" fmla="*/ 6923842 w 6923842"/>
                <a:gd name="connsiteY4" fmla="*/ 0 h 4359500"/>
                <a:gd name="connsiteX0" fmla="*/ 0 w 6923842"/>
                <a:gd name="connsiteY0" fmla="*/ 4359500 h 4359500"/>
                <a:gd name="connsiteX1" fmla="*/ 1384197 w 6923842"/>
                <a:gd name="connsiteY1" fmla="*/ 3094334 h 4359500"/>
                <a:gd name="connsiteX2" fmla="*/ 4752502 w 6923842"/>
                <a:gd name="connsiteY2" fmla="*/ 2848278 h 4359500"/>
                <a:gd name="connsiteX3" fmla="*/ 5583187 w 6923842"/>
                <a:gd name="connsiteY3" fmla="*/ 1281488 h 4359500"/>
                <a:gd name="connsiteX4" fmla="*/ 6923842 w 6923842"/>
                <a:gd name="connsiteY4" fmla="*/ 0 h 4359500"/>
                <a:gd name="connsiteX0" fmla="*/ 0 w 6923842"/>
                <a:gd name="connsiteY0" fmla="*/ 4359500 h 4359500"/>
                <a:gd name="connsiteX1" fmla="*/ 1384197 w 6923842"/>
                <a:gd name="connsiteY1" fmla="*/ 3094334 h 4359500"/>
                <a:gd name="connsiteX2" fmla="*/ 4752502 w 6923842"/>
                <a:gd name="connsiteY2" fmla="*/ 2848278 h 4359500"/>
                <a:gd name="connsiteX3" fmla="*/ 5583187 w 6923842"/>
                <a:gd name="connsiteY3" fmla="*/ 1281488 h 4359500"/>
                <a:gd name="connsiteX4" fmla="*/ 6923842 w 6923842"/>
                <a:gd name="connsiteY4" fmla="*/ 0 h 4359500"/>
                <a:gd name="connsiteX0" fmla="*/ 0 w 6923842"/>
                <a:gd name="connsiteY0" fmla="*/ 4359500 h 4359500"/>
                <a:gd name="connsiteX1" fmla="*/ 1384197 w 6923842"/>
                <a:gd name="connsiteY1" fmla="*/ 3094334 h 4359500"/>
                <a:gd name="connsiteX2" fmla="*/ 4752502 w 6923842"/>
                <a:gd name="connsiteY2" fmla="*/ 2848278 h 4359500"/>
                <a:gd name="connsiteX3" fmla="*/ 5522004 w 6923842"/>
                <a:gd name="connsiteY3" fmla="*/ 1216996 h 4359500"/>
                <a:gd name="connsiteX4" fmla="*/ 6923842 w 6923842"/>
                <a:gd name="connsiteY4" fmla="*/ 0 h 4359500"/>
                <a:gd name="connsiteX0" fmla="*/ 0 w 6923842"/>
                <a:gd name="connsiteY0" fmla="*/ 4359500 h 4359500"/>
                <a:gd name="connsiteX1" fmla="*/ 1384197 w 6923842"/>
                <a:gd name="connsiteY1" fmla="*/ 3094334 h 4359500"/>
                <a:gd name="connsiteX2" fmla="*/ 4752502 w 6923842"/>
                <a:gd name="connsiteY2" fmla="*/ 2848278 h 4359500"/>
                <a:gd name="connsiteX3" fmla="*/ 5522004 w 6923842"/>
                <a:gd name="connsiteY3" fmla="*/ 1216996 h 4359500"/>
                <a:gd name="connsiteX4" fmla="*/ 6923842 w 6923842"/>
                <a:gd name="connsiteY4" fmla="*/ 0 h 435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3842" h="4359500">
                  <a:moveTo>
                    <a:pt x="0" y="4359500"/>
                  </a:moveTo>
                  <a:lnTo>
                    <a:pt x="1384197" y="3094334"/>
                  </a:lnTo>
                  <a:lnTo>
                    <a:pt x="4752502" y="2848278"/>
                  </a:lnTo>
                  <a:lnTo>
                    <a:pt x="5522004" y="1216996"/>
                  </a:lnTo>
                  <a:lnTo>
                    <a:pt x="6923842" y="0"/>
                  </a:lnTo>
                </a:path>
              </a:pathLst>
            </a:custGeom>
            <a:noFill/>
            <a:ln w="247124" cap="flat">
              <a:solidFill>
                <a:srgbClr val="FFFF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0" name="手繪多邊形: 圖案 19">
              <a:extLst>
                <a:ext uri="{FF2B5EF4-FFF2-40B4-BE49-F238E27FC236}">
                  <a16:creationId xmlns:a16="http://schemas.microsoft.com/office/drawing/2014/main" id="{95B807C5-5383-4C57-A70A-FB5001475667}"/>
                </a:ext>
              </a:extLst>
            </p:cNvPr>
            <p:cNvSpPr/>
            <p:nvPr/>
          </p:nvSpPr>
          <p:spPr>
            <a:xfrm rot="12658935">
              <a:off x="6471096" y="-71461"/>
              <a:ext cx="951816" cy="926306"/>
            </a:xfrm>
            <a:custGeom>
              <a:avLst/>
              <a:gdLst>
                <a:gd name="connsiteX0" fmla="*/ 216751 w 714932"/>
                <a:gd name="connsiteY0" fmla="*/ 707115 h 701569"/>
                <a:gd name="connsiteX1" fmla="*/ 720679 w 714932"/>
                <a:gd name="connsiteY1" fmla="*/ 165904 h 701569"/>
                <a:gd name="connsiteX2" fmla="*/ 0 w 714932"/>
                <a:gd name="connsiteY2" fmla="*/ 0 h 701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932" h="701569">
                  <a:moveTo>
                    <a:pt x="216751" y="707115"/>
                  </a:moveTo>
                  <a:lnTo>
                    <a:pt x="720679" y="1659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 w="66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1" name="橢圓 20">
              <a:extLst>
                <a:ext uri="{FF2B5EF4-FFF2-40B4-BE49-F238E27FC236}">
                  <a16:creationId xmlns:a16="http://schemas.microsoft.com/office/drawing/2014/main" id="{3170F51F-B797-4F1B-96D0-812FD983D57B}"/>
                </a:ext>
              </a:extLst>
            </p:cNvPr>
            <p:cNvSpPr/>
            <p:nvPr/>
          </p:nvSpPr>
          <p:spPr>
            <a:xfrm>
              <a:off x="1775483" y="3124827"/>
              <a:ext cx="313440" cy="313440"/>
            </a:xfrm>
            <a:prstGeom prst="ellipse">
              <a:avLst/>
            </a:prstGeom>
            <a:gradFill flip="none" rotWithShape="1">
              <a:gsLst>
                <a:gs pos="0">
                  <a:srgbClr val="D7F71E">
                    <a:shade val="30000"/>
                    <a:satMod val="115000"/>
                  </a:srgbClr>
                </a:gs>
                <a:gs pos="50000">
                  <a:srgbClr val="D7F71E">
                    <a:shade val="67500"/>
                    <a:satMod val="115000"/>
                  </a:srgbClr>
                </a:gs>
                <a:gs pos="100000">
                  <a:srgbClr val="D7F71E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橢圓 21">
              <a:extLst>
                <a:ext uri="{FF2B5EF4-FFF2-40B4-BE49-F238E27FC236}">
                  <a16:creationId xmlns:a16="http://schemas.microsoft.com/office/drawing/2014/main" id="{68F60203-D1B7-44B5-A0F7-394E54D22892}"/>
                </a:ext>
              </a:extLst>
            </p:cNvPr>
            <p:cNvSpPr/>
            <p:nvPr/>
          </p:nvSpPr>
          <p:spPr>
            <a:xfrm>
              <a:off x="4739235" y="2896771"/>
              <a:ext cx="313440" cy="313440"/>
            </a:xfrm>
            <a:prstGeom prst="ellipse">
              <a:avLst/>
            </a:prstGeom>
            <a:gradFill flip="none" rotWithShape="1">
              <a:gsLst>
                <a:gs pos="0">
                  <a:srgbClr val="D7F71E">
                    <a:shade val="30000"/>
                    <a:satMod val="115000"/>
                  </a:srgbClr>
                </a:gs>
                <a:gs pos="50000">
                  <a:srgbClr val="D7F71E">
                    <a:shade val="67500"/>
                    <a:satMod val="115000"/>
                  </a:srgbClr>
                </a:gs>
                <a:gs pos="100000">
                  <a:srgbClr val="D7F71E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" name="橢圓 22">
              <a:extLst>
                <a:ext uri="{FF2B5EF4-FFF2-40B4-BE49-F238E27FC236}">
                  <a16:creationId xmlns:a16="http://schemas.microsoft.com/office/drawing/2014/main" id="{B9104C68-CE4B-48DC-AE8E-256453523A16}"/>
                </a:ext>
              </a:extLst>
            </p:cNvPr>
            <p:cNvSpPr/>
            <p:nvPr/>
          </p:nvSpPr>
          <p:spPr>
            <a:xfrm>
              <a:off x="6528255" y="609600"/>
              <a:ext cx="313440" cy="313440"/>
            </a:xfrm>
            <a:prstGeom prst="ellipse">
              <a:avLst/>
            </a:prstGeom>
            <a:gradFill flip="none" rotWithShape="1">
              <a:gsLst>
                <a:gs pos="0">
                  <a:srgbClr val="D7F71E">
                    <a:shade val="30000"/>
                    <a:satMod val="115000"/>
                  </a:srgbClr>
                </a:gs>
                <a:gs pos="50000">
                  <a:srgbClr val="D7F71E">
                    <a:shade val="67500"/>
                    <a:satMod val="115000"/>
                  </a:srgbClr>
                </a:gs>
                <a:gs pos="100000">
                  <a:srgbClr val="D7F71E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0" name="矩形 39">
            <a:extLst>
              <a:ext uri="{FF2B5EF4-FFF2-40B4-BE49-F238E27FC236}">
                <a16:creationId xmlns:a16="http://schemas.microsoft.com/office/drawing/2014/main" id="{04FE10B7-BABD-4BAF-9282-F91018E3F396}"/>
              </a:ext>
            </a:extLst>
          </p:cNvPr>
          <p:cNvSpPr/>
          <p:nvPr/>
        </p:nvSpPr>
        <p:spPr>
          <a:xfrm>
            <a:off x="6366307" y="1288758"/>
            <a:ext cx="4819763" cy="88024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 defTabSz="457200">
              <a:lnSpc>
                <a:spcPct val="80000"/>
              </a:lnSpc>
              <a:defRPr/>
            </a:pPr>
            <a:r>
              <a:rPr lang="zh-TW" altLang="en-US" sz="3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悍將 </a:t>
            </a:r>
            <a:r>
              <a:rPr lang="en-US" altLang="zh-TW" sz="3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Guardian </a:t>
            </a:r>
          </a:p>
          <a:p>
            <a:pPr algn="ctr" defTabSz="457200">
              <a:lnSpc>
                <a:spcPct val="80000"/>
              </a:lnSpc>
              <a:defRPr/>
            </a:pPr>
            <a:r>
              <a:rPr lang="zh-TW" altLang="en-US" sz="3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智能終端 </a:t>
            </a:r>
            <a:r>
              <a:rPr lang="en-US" altLang="zh-TW" sz="3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PoE </a:t>
            </a:r>
            <a:r>
              <a:rPr lang="zh-TW" altLang="en-US" sz="3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交換器</a:t>
            </a:r>
            <a:endParaRPr lang="en-US" altLang="zh-TW" sz="3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B00D0CA1-C1C8-4B08-A5C8-5820EA00FAA0}"/>
              </a:ext>
            </a:extLst>
          </p:cNvPr>
          <p:cNvSpPr/>
          <p:nvPr/>
        </p:nvSpPr>
        <p:spPr>
          <a:xfrm>
            <a:off x="6094832" y="613412"/>
            <a:ext cx="5361708" cy="769441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 algn="ctr" defTabSz="457200">
              <a:defRPr/>
            </a:pPr>
            <a:r>
              <a:rPr lang="zh-TW" altLang="en-US" sz="3200">
                <a:solidFill>
                  <a:schemeClr val="bg1">
                    <a:lumMod val="95000"/>
                  </a:schemeClr>
                </a:solidFill>
                <a:latin typeface="Arial"/>
                <a:ea typeface="微軟正黑體"/>
                <a:cs typeface="Arial"/>
              </a:rPr>
              <a:t>第</a:t>
            </a:r>
            <a:r>
              <a:rPr lang="en-US" altLang="zh-TW" sz="4400" b="1">
                <a:solidFill>
                  <a:schemeClr val="bg1">
                    <a:lumMod val="95000"/>
                  </a:schemeClr>
                </a:solidFill>
                <a:latin typeface="Arial"/>
                <a:ea typeface="微軟正黑體"/>
                <a:cs typeface="Arial"/>
              </a:rPr>
              <a:t>3</a:t>
            </a:r>
            <a:r>
              <a:rPr lang="zh-TW" altLang="en-US" sz="3200">
                <a:solidFill>
                  <a:schemeClr val="bg1">
                    <a:lumMod val="95000"/>
                  </a:schemeClr>
                </a:solidFill>
                <a:latin typeface="Arial"/>
                <a:ea typeface="微軟正黑體"/>
                <a:cs typeface="Arial"/>
              </a:rPr>
              <a:t>代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3375645" y="3995247"/>
            <a:ext cx="1637666" cy="1640779"/>
            <a:chOff x="3425903" y="4264595"/>
            <a:chExt cx="1637666" cy="1640779"/>
          </a:xfrm>
        </p:grpSpPr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30C8DA36-FBAA-4048-A6DE-B980AFA88A6E}"/>
                </a:ext>
              </a:extLst>
            </p:cNvPr>
            <p:cNvSpPr/>
            <p:nvPr/>
          </p:nvSpPr>
          <p:spPr>
            <a:xfrm>
              <a:off x="3469171" y="5338653"/>
              <a:ext cx="1540105" cy="527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7" name="Picture 6" descr="Image result for l3 poe switch">
              <a:extLst>
                <a:ext uri="{FF2B5EF4-FFF2-40B4-BE49-F238E27FC236}">
                  <a16:creationId xmlns:a16="http://schemas.microsoft.com/office/drawing/2014/main" id="{03AA4B51-8B00-47C2-B370-56F9A16743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091" b="89394" l="7592" r="93979">
                          <a14:foregroundMark x1="9948" y1="47727" x2="7853" y2="47727"/>
                          <a14:foregroundMark x1="92932" y1="53788" x2="93979" y2="643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0135" y="5362707"/>
              <a:ext cx="1570447" cy="542667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EEF67DE4-A866-45C3-938E-F3CA4FC5470B}"/>
                </a:ext>
              </a:extLst>
            </p:cNvPr>
            <p:cNvSpPr/>
            <p:nvPr/>
          </p:nvSpPr>
          <p:spPr>
            <a:xfrm>
              <a:off x="3425903" y="4755585"/>
              <a:ext cx="163766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457200">
                <a:defRPr/>
              </a:pPr>
              <a:r>
                <a:rPr lang="en-US" altLang="zh-TW" sz="140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L2/ L3 </a:t>
              </a:r>
              <a:r>
                <a:rPr lang="zh-TW" altLang="en-US" sz="140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網管型</a:t>
              </a:r>
              <a:endParaRPr lang="en-US" altLang="zh-TW" sz="14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  <a:p>
              <a:pPr lvl="0" algn="ctr" defTabSz="457200">
                <a:defRPr/>
              </a:pPr>
              <a:r>
                <a:rPr lang="en-US" altLang="zh-TW" sz="140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PoE </a:t>
              </a:r>
              <a:r>
                <a:rPr lang="zh-TW" altLang="en-US" sz="140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交換器</a:t>
              </a:r>
              <a:endParaRPr lang="en-US" altLang="zh-TW" sz="14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46D689EE-B6F7-45A1-AFC1-FE4A0814D48B}"/>
                </a:ext>
              </a:extLst>
            </p:cNvPr>
            <p:cNvSpPr/>
            <p:nvPr/>
          </p:nvSpPr>
          <p:spPr>
            <a:xfrm>
              <a:off x="3499706" y="4483717"/>
              <a:ext cx="1490666" cy="27699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algn="ctr" defTabSz="457200">
                <a:defRPr/>
              </a:pPr>
              <a:r>
                <a:rPr lang="zh-TW" altLang="en-US" sz="1200">
                  <a:solidFill>
                    <a:schemeClr val="bg1">
                      <a:lumMod val="95000"/>
                    </a:schemeClr>
                  </a:solidFill>
                  <a:latin typeface="Arial"/>
                  <a:ea typeface="微軟正黑體"/>
                  <a:cs typeface="Arial"/>
                </a:rPr>
                <a:t>第</a:t>
              </a:r>
              <a:r>
                <a:rPr lang="en-US" altLang="zh-TW" sz="1200" b="1">
                  <a:solidFill>
                    <a:schemeClr val="bg1">
                      <a:lumMod val="95000"/>
                    </a:schemeClr>
                  </a:solidFill>
                  <a:latin typeface="Arial"/>
                  <a:ea typeface="微軟正黑體"/>
                  <a:cs typeface="Arial"/>
                </a:rPr>
                <a:t>2</a:t>
              </a:r>
              <a:r>
                <a:rPr lang="zh-TW" altLang="en-US" sz="1200">
                  <a:solidFill>
                    <a:schemeClr val="bg1">
                      <a:lumMod val="95000"/>
                    </a:schemeClr>
                  </a:solidFill>
                  <a:latin typeface="Arial"/>
                  <a:ea typeface="微軟正黑體"/>
                  <a:cs typeface="Arial"/>
                </a:rPr>
                <a:t>代</a:t>
              </a:r>
              <a:endParaRPr lang="zh-TW" altLang="en-US" sz="12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grpSp>
          <p:nvGrpSpPr>
            <p:cNvPr id="50" name="群組 49">
              <a:extLst>
                <a:ext uri="{FF2B5EF4-FFF2-40B4-BE49-F238E27FC236}">
                  <a16:creationId xmlns:a16="http://schemas.microsoft.com/office/drawing/2014/main" id="{F578CAD3-6C4B-452F-B716-723DBB3505D1}"/>
                </a:ext>
              </a:extLst>
            </p:cNvPr>
            <p:cNvGrpSpPr/>
            <p:nvPr/>
          </p:nvGrpSpPr>
          <p:grpSpPr>
            <a:xfrm>
              <a:off x="3455460" y="4264595"/>
              <a:ext cx="1562135" cy="1606323"/>
              <a:chOff x="3193774" y="3236914"/>
              <a:chExt cx="2264931" cy="2328999"/>
            </a:xfrm>
          </p:grpSpPr>
          <p:sp>
            <p:nvSpPr>
              <p:cNvPr id="51" name="手繪多邊形: 圖案 50">
                <a:extLst>
                  <a:ext uri="{FF2B5EF4-FFF2-40B4-BE49-F238E27FC236}">
                    <a16:creationId xmlns:a16="http://schemas.microsoft.com/office/drawing/2014/main" id="{334E09F9-166E-4518-95AA-E2EFCDD1C016}"/>
                  </a:ext>
                </a:extLst>
              </p:cNvPr>
              <p:cNvSpPr/>
              <p:nvPr/>
            </p:nvSpPr>
            <p:spPr>
              <a:xfrm>
                <a:off x="3193774" y="3236914"/>
                <a:ext cx="2264931" cy="2328999"/>
              </a:xfrm>
              <a:custGeom>
                <a:avLst/>
                <a:gdLst>
                  <a:gd name="connsiteX0" fmla="*/ 1678273 w 1678114"/>
                  <a:gd name="connsiteY0" fmla="*/ 2467464 h 2464065"/>
                  <a:gd name="connsiteX1" fmla="*/ 0 w 1678114"/>
                  <a:gd name="connsiteY1" fmla="*/ 2467464 h 2464065"/>
                  <a:gd name="connsiteX2" fmla="*/ 0 w 1678114"/>
                  <a:gd name="connsiteY2" fmla="*/ 355218 h 2464065"/>
                  <a:gd name="connsiteX3" fmla="*/ 355219 w 1678114"/>
                  <a:gd name="connsiteY3" fmla="*/ 0 h 2464065"/>
                  <a:gd name="connsiteX4" fmla="*/ 1678273 w 1678114"/>
                  <a:gd name="connsiteY4" fmla="*/ 0 h 2464065"/>
                  <a:gd name="connsiteX5" fmla="*/ 1678273 w 1678114"/>
                  <a:gd name="connsiteY5" fmla="*/ 2467464 h 2464065"/>
                  <a:gd name="connsiteX6" fmla="*/ 16197 w 1678114"/>
                  <a:gd name="connsiteY6" fmla="*/ 2451267 h 2464065"/>
                  <a:gd name="connsiteX7" fmla="*/ 1662076 w 1678114"/>
                  <a:gd name="connsiteY7" fmla="*/ 2451267 h 2464065"/>
                  <a:gd name="connsiteX8" fmla="*/ 1662076 w 1678114"/>
                  <a:gd name="connsiteY8" fmla="*/ 16197 h 2464065"/>
                  <a:gd name="connsiteX9" fmla="*/ 361963 w 1678114"/>
                  <a:gd name="connsiteY9" fmla="*/ 16197 h 2464065"/>
                  <a:gd name="connsiteX10" fmla="*/ 16197 w 1678114"/>
                  <a:gd name="connsiteY10" fmla="*/ 361963 h 2464065"/>
                  <a:gd name="connsiteX11" fmla="*/ 16197 w 1678114"/>
                  <a:gd name="connsiteY11" fmla="*/ 2451267 h 2464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78114" h="2464065">
                    <a:moveTo>
                      <a:pt x="1678273" y="2467464"/>
                    </a:moveTo>
                    <a:lnTo>
                      <a:pt x="0" y="2467464"/>
                    </a:lnTo>
                    <a:lnTo>
                      <a:pt x="0" y="355218"/>
                    </a:lnTo>
                    <a:lnTo>
                      <a:pt x="355219" y="0"/>
                    </a:lnTo>
                    <a:lnTo>
                      <a:pt x="1678273" y="0"/>
                    </a:lnTo>
                    <a:lnTo>
                      <a:pt x="1678273" y="2467464"/>
                    </a:lnTo>
                    <a:close/>
                    <a:moveTo>
                      <a:pt x="16197" y="2451267"/>
                    </a:moveTo>
                    <a:lnTo>
                      <a:pt x="1662076" y="2451267"/>
                    </a:lnTo>
                    <a:lnTo>
                      <a:pt x="1662076" y="16197"/>
                    </a:lnTo>
                    <a:lnTo>
                      <a:pt x="361963" y="16197"/>
                    </a:lnTo>
                    <a:lnTo>
                      <a:pt x="16197" y="361963"/>
                    </a:lnTo>
                    <a:lnTo>
                      <a:pt x="16197" y="2451267"/>
                    </a:lnTo>
                    <a:close/>
                  </a:path>
                </a:pathLst>
              </a:custGeom>
              <a:solidFill>
                <a:schemeClr val="bg1"/>
              </a:solidFill>
              <a:ln w="530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52" name="手繪多邊形: 圖案 51">
                <a:extLst>
                  <a:ext uri="{FF2B5EF4-FFF2-40B4-BE49-F238E27FC236}">
                    <a16:creationId xmlns:a16="http://schemas.microsoft.com/office/drawing/2014/main" id="{CF4B370E-F524-4C5A-9CB7-C65CF030260C}"/>
                  </a:ext>
                </a:extLst>
              </p:cNvPr>
              <p:cNvSpPr/>
              <p:nvPr/>
            </p:nvSpPr>
            <p:spPr>
              <a:xfrm>
                <a:off x="3585689" y="3345913"/>
                <a:ext cx="1813377" cy="95368"/>
              </a:xfrm>
              <a:custGeom>
                <a:avLst/>
                <a:gdLst>
                  <a:gd name="connsiteX0" fmla="*/ 1346686 w 1343553"/>
                  <a:gd name="connsiteY0" fmla="*/ 103767 h 100899"/>
                  <a:gd name="connsiteX1" fmla="*/ 1346686 w 1343553"/>
                  <a:gd name="connsiteY1" fmla="*/ 0 h 100899"/>
                  <a:gd name="connsiteX2" fmla="*/ 103767 w 1343553"/>
                  <a:gd name="connsiteY2" fmla="*/ 0 h 100899"/>
                  <a:gd name="connsiteX3" fmla="*/ 0 w 1343553"/>
                  <a:gd name="connsiteY3" fmla="*/ 103767 h 100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3553" h="100899">
                    <a:moveTo>
                      <a:pt x="1346686" y="103767"/>
                    </a:moveTo>
                    <a:lnTo>
                      <a:pt x="1346686" y="0"/>
                    </a:lnTo>
                    <a:lnTo>
                      <a:pt x="103767" y="0"/>
                    </a:lnTo>
                    <a:lnTo>
                      <a:pt x="0" y="103767"/>
                    </a:lnTo>
                    <a:close/>
                  </a:path>
                </a:pathLst>
              </a:custGeom>
              <a:solidFill>
                <a:schemeClr val="bg1"/>
              </a:solidFill>
              <a:ln w="53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</p:grpSp>
      <p:pic>
        <p:nvPicPr>
          <p:cNvPr id="53" name="圖形 52">
            <a:extLst>
              <a:ext uri="{FF2B5EF4-FFF2-40B4-BE49-F238E27FC236}">
                <a16:creationId xmlns:a16="http://schemas.microsoft.com/office/drawing/2014/main" id="{7DCB907E-5F1B-446E-9E04-C9585CE3E64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021936" y="445046"/>
            <a:ext cx="762000" cy="761998"/>
          </a:xfrm>
          <a:prstGeom prst="rect">
            <a:avLst/>
          </a:prstGeom>
        </p:spPr>
      </p:pic>
      <p:sp>
        <p:nvSpPr>
          <p:cNvPr id="56" name="矩形: 剪去對角角落 121">
            <a:extLst>
              <a:ext uri="{FF2B5EF4-FFF2-40B4-BE49-F238E27FC236}">
                <a16:creationId xmlns:a16="http://schemas.microsoft.com/office/drawing/2014/main" id="{ABA39507-645C-4914-8C8F-EDF2DEF70D57}"/>
              </a:ext>
            </a:extLst>
          </p:cNvPr>
          <p:cNvSpPr/>
          <p:nvPr/>
        </p:nvSpPr>
        <p:spPr>
          <a:xfrm>
            <a:off x="6674414" y="548809"/>
            <a:ext cx="4639734" cy="180009"/>
          </a:xfrm>
          <a:custGeom>
            <a:avLst/>
            <a:gdLst>
              <a:gd name="connsiteX0" fmla="*/ 0 w 4690534"/>
              <a:gd name="connsiteY0" fmla="*/ 0 h 203200"/>
              <a:gd name="connsiteX1" fmla="*/ 4690534 w 4690534"/>
              <a:gd name="connsiteY1" fmla="*/ 0 h 203200"/>
              <a:gd name="connsiteX2" fmla="*/ 4690534 w 4690534"/>
              <a:gd name="connsiteY2" fmla="*/ 0 h 203200"/>
              <a:gd name="connsiteX3" fmla="*/ 4690534 w 4690534"/>
              <a:gd name="connsiteY3" fmla="*/ 203200 h 203200"/>
              <a:gd name="connsiteX4" fmla="*/ 4690534 w 4690534"/>
              <a:gd name="connsiteY4" fmla="*/ 203200 h 203200"/>
              <a:gd name="connsiteX5" fmla="*/ 0 w 4690534"/>
              <a:gd name="connsiteY5" fmla="*/ 203200 h 203200"/>
              <a:gd name="connsiteX6" fmla="*/ 0 w 4690534"/>
              <a:gd name="connsiteY6" fmla="*/ 203200 h 203200"/>
              <a:gd name="connsiteX7" fmla="*/ 0 w 4690534"/>
              <a:gd name="connsiteY7" fmla="*/ 0 h 203200"/>
              <a:gd name="connsiteX0" fmla="*/ 249766 w 4940300"/>
              <a:gd name="connsiteY0" fmla="*/ 0 h 224367"/>
              <a:gd name="connsiteX1" fmla="*/ 4940300 w 4940300"/>
              <a:gd name="connsiteY1" fmla="*/ 0 h 224367"/>
              <a:gd name="connsiteX2" fmla="*/ 4940300 w 4940300"/>
              <a:gd name="connsiteY2" fmla="*/ 0 h 224367"/>
              <a:gd name="connsiteX3" fmla="*/ 4940300 w 4940300"/>
              <a:gd name="connsiteY3" fmla="*/ 203200 h 224367"/>
              <a:gd name="connsiteX4" fmla="*/ 4940300 w 4940300"/>
              <a:gd name="connsiteY4" fmla="*/ 203200 h 224367"/>
              <a:gd name="connsiteX5" fmla="*/ 249766 w 4940300"/>
              <a:gd name="connsiteY5" fmla="*/ 203200 h 224367"/>
              <a:gd name="connsiteX6" fmla="*/ 0 w 4940300"/>
              <a:gd name="connsiteY6" fmla="*/ 224367 h 224367"/>
              <a:gd name="connsiteX7" fmla="*/ 249766 w 4940300"/>
              <a:gd name="connsiteY7" fmla="*/ 0 h 224367"/>
              <a:gd name="connsiteX0" fmla="*/ 249766 w 4940300"/>
              <a:gd name="connsiteY0" fmla="*/ 0 h 203200"/>
              <a:gd name="connsiteX1" fmla="*/ 4940300 w 4940300"/>
              <a:gd name="connsiteY1" fmla="*/ 0 h 203200"/>
              <a:gd name="connsiteX2" fmla="*/ 4940300 w 4940300"/>
              <a:gd name="connsiteY2" fmla="*/ 0 h 203200"/>
              <a:gd name="connsiteX3" fmla="*/ 4940300 w 4940300"/>
              <a:gd name="connsiteY3" fmla="*/ 203200 h 203200"/>
              <a:gd name="connsiteX4" fmla="*/ 4940300 w 4940300"/>
              <a:gd name="connsiteY4" fmla="*/ 203200 h 203200"/>
              <a:gd name="connsiteX5" fmla="*/ 249766 w 4940300"/>
              <a:gd name="connsiteY5" fmla="*/ 203200 h 203200"/>
              <a:gd name="connsiteX6" fmla="*/ 0 w 4940300"/>
              <a:gd name="connsiteY6" fmla="*/ 190501 h 203200"/>
              <a:gd name="connsiteX7" fmla="*/ 249766 w 4940300"/>
              <a:gd name="connsiteY7" fmla="*/ 0 h 203200"/>
              <a:gd name="connsiteX0" fmla="*/ 249766 w 4940300"/>
              <a:gd name="connsiteY0" fmla="*/ 0 h 207434"/>
              <a:gd name="connsiteX1" fmla="*/ 4940300 w 4940300"/>
              <a:gd name="connsiteY1" fmla="*/ 0 h 207434"/>
              <a:gd name="connsiteX2" fmla="*/ 4940300 w 4940300"/>
              <a:gd name="connsiteY2" fmla="*/ 0 h 207434"/>
              <a:gd name="connsiteX3" fmla="*/ 4940300 w 4940300"/>
              <a:gd name="connsiteY3" fmla="*/ 203200 h 207434"/>
              <a:gd name="connsiteX4" fmla="*/ 4940300 w 4940300"/>
              <a:gd name="connsiteY4" fmla="*/ 203200 h 207434"/>
              <a:gd name="connsiteX5" fmla="*/ 249766 w 4940300"/>
              <a:gd name="connsiteY5" fmla="*/ 203200 h 207434"/>
              <a:gd name="connsiteX6" fmla="*/ 0 w 4940300"/>
              <a:gd name="connsiteY6" fmla="*/ 207434 h 207434"/>
              <a:gd name="connsiteX7" fmla="*/ 249766 w 4940300"/>
              <a:gd name="connsiteY7" fmla="*/ 0 h 207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0300" h="207434">
                <a:moveTo>
                  <a:pt x="249766" y="0"/>
                </a:moveTo>
                <a:lnTo>
                  <a:pt x="4940300" y="0"/>
                </a:lnTo>
                <a:lnTo>
                  <a:pt x="4940300" y="0"/>
                </a:lnTo>
                <a:lnTo>
                  <a:pt x="4940300" y="203200"/>
                </a:lnTo>
                <a:lnTo>
                  <a:pt x="4940300" y="203200"/>
                </a:lnTo>
                <a:lnTo>
                  <a:pt x="249766" y="203200"/>
                </a:lnTo>
                <a:lnTo>
                  <a:pt x="0" y="207434"/>
                </a:lnTo>
                <a:lnTo>
                  <a:pt x="249766" y="0"/>
                </a:lnTo>
                <a:close/>
              </a:path>
            </a:pathLst>
          </a:cu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97CAA0B8-409A-4D00-9648-04AA77E26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941" y="478304"/>
            <a:ext cx="4895236" cy="2338987"/>
          </a:xfrm>
        </p:spPr>
        <p:txBody>
          <a:bodyPr anchor="t">
            <a:normAutofit/>
          </a:bodyPr>
          <a:lstStyle/>
          <a:p>
            <a:pPr lvl="0" algn="l">
              <a:defRPr/>
            </a:pPr>
            <a:r>
              <a:rPr lang="en-US" altLang="zh-TW" sz="6000" b="1"/>
              <a:t>PoE</a:t>
            </a:r>
            <a:br>
              <a:rPr lang="en-US" altLang="zh-TW" sz="4000" b="1"/>
            </a:br>
            <a:r>
              <a:rPr lang="zh-TW" altLang="en-US" b="1"/>
              <a:t>供電設備產品演進</a:t>
            </a: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857790EB-C5A8-4DEB-9D99-416D669744A1}"/>
              </a:ext>
            </a:extLst>
          </p:cNvPr>
          <p:cNvGrpSpPr/>
          <p:nvPr/>
        </p:nvGrpSpPr>
        <p:grpSpPr>
          <a:xfrm>
            <a:off x="742602" y="4810801"/>
            <a:ext cx="1637666" cy="1645408"/>
            <a:chOff x="742602" y="4810801"/>
            <a:chExt cx="1637666" cy="1645408"/>
          </a:xfrm>
        </p:grpSpPr>
        <p:grpSp>
          <p:nvGrpSpPr>
            <p:cNvPr id="147" name="群組 146">
              <a:extLst>
                <a:ext uri="{FF2B5EF4-FFF2-40B4-BE49-F238E27FC236}">
                  <a16:creationId xmlns:a16="http://schemas.microsoft.com/office/drawing/2014/main" id="{3F9CF727-455C-40AD-8956-EE028CD4ADBC}"/>
                </a:ext>
              </a:extLst>
            </p:cNvPr>
            <p:cNvGrpSpPr/>
            <p:nvPr/>
          </p:nvGrpSpPr>
          <p:grpSpPr>
            <a:xfrm>
              <a:off x="742602" y="4810801"/>
              <a:ext cx="1637666" cy="1606323"/>
              <a:chOff x="3425903" y="4264595"/>
              <a:chExt cx="1637666" cy="1606323"/>
            </a:xfrm>
          </p:grpSpPr>
          <p:sp>
            <p:nvSpPr>
              <p:cNvPr id="149" name="矩形 148">
                <a:extLst>
                  <a:ext uri="{FF2B5EF4-FFF2-40B4-BE49-F238E27FC236}">
                    <a16:creationId xmlns:a16="http://schemas.microsoft.com/office/drawing/2014/main" id="{72660F2F-18C2-45C7-9594-351C10F2DB40}"/>
                  </a:ext>
                </a:extLst>
              </p:cNvPr>
              <p:cNvSpPr/>
              <p:nvPr/>
            </p:nvSpPr>
            <p:spPr>
              <a:xfrm>
                <a:off x="3469171" y="5338653"/>
                <a:ext cx="1540105" cy="5276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1" name="矩形 150">
                <a:extLst>
                  <a:ext uri="{FF2B5EF4-FFF2-40B4-BE49-F238E27FC236}">
                    <a16:creationId xmlns:a16="http://schemas.microsoft.com/office/drawing/2014/main" id="{7CDB8D6E-19D8-40BD-934C-8DF0A0DE5D69}"/>
                  </a:ext>
                </a:extLst>
              </p:cNvPr>
              <p:cNvSpPr/>
              <p:nvPr/>
            </p:nvSpPr>
            <p:spPr>
              <a:xfrm>
                <a:off x="3425903" y="4755585"/>
                <a:ext cx="1637666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 defTabSz="457200">
                  <a:defRPr/>
                </a:pPr>
                <a:r>
                  <a:rPr lang="zh-TW" altLang="en-US" sz="1400">
                    <a:solidFill>
                      <a:schemeClr val="bg1">
                        <a:lumMod val="95000"/>
                      </a:schemeClr>
                    </a:solidFill>
                    <a:latin typeface="Arial"/>
                    <a:ea typeface="微軟正黑體"/>
                    <a:cs typeface="Arial"/>
                  </a:rPr>
                  <a:t>無網管型 </a:t>
                </a:r>
                <a:endParaRPr lang="en-US" altLang="zh-TW" sz="1400">
                  <a:solidFill>
                    <a:schemeClr val="bg1">
                      <a:lumMod val="95000"/>
                    </a:schemeClr>
                  </a:solidFill>
                  <a:latin typeface="Arial"/>
                  <a:ea typeface="微軟正黑體"/>
                  <a:cs typeface="Arial"/>
                </a:endParaRPr>
              </a:p>
              <a:p>
                <a:pPr lvl="0" algn="ctr" defTabSz="457200">
                  <a:defRPr/>
                </a:pPr>
                <a:r>
                  <a:rPr lang="en-US" altLang="zh-TW" sz="1400">
                    <a:solidFill>
                      <a:schemeClr val="bg1">
                        <a:lumMod val="95000"/>
                      </a:schemeClr>
                    </a:solidFill>
                    <a:latin typeface="Arial"/>
                    <a:ea typeface="微軟正黑體"/>
                    <a:cs typeface="Arial"/>
                  </a:rPr>
                  <a:t>PoE </a:t>
                </a:r>
                <a:r>
                  <a:rPr lang="zh-TW" altLang="en-US" sz="1400">
                    <a:solidFill>
                      <a:schemeClr val="bg1">
                        <a:lumMod val="95000"/>
                      </a:schemeClr>
                    </a:solidFill>
                    <a:latin typeface="Arial"/>
                    <a:ea typeface="微軟正黑體"/>
                    <a:cs typeface="Arial"/>
                  </a:rPr>
                  <a:t>交換器</a:t>
                </a:r>
              </a:p>
            </p:txBody>
          </p:sp>
          <p:sp>
            <p:nvSpPr>
              <p:cNvPr id="152" name="矩形 151">
                <a:extLst>
                  <a:ext uri="{FF2B5EF4-FFF2-40B4-BE49-F238E27FC236}">
                    <a16:creationId xmlns:a16="http://schemas.microsoft.com/office/drawing/2014/main" id="{B9222C4C-DEE3-4FD3-93D8-9E1CCBF1FEAB}"/>
                  </a:ext>
                </a:extLst>
              </p:cNvPr>
              <p:cNvSpPr/>
              <p:nvPr/>
            </p:nvSpPr>
            <p:spPr>
              <a:xfrm>
                <a:off x="3499706" y="4483717"/>
                <a:ext cx="1490666" cy="276999"/>
              </a:xfrm>
              <a:prstGeom prst="rect">
                <a:avLst/>
              </a:prstGeom>
              <a:noFill/>
            </p:spPr>
            <p:txBody>
              <a:bodyPr wrap="square" anchor="t">
                <a:spAutoFit/>
              </a:bodyPr>
              <a:lstStyle/>
              <a:p>
                <a:pPr lvl="0" algn="ctr" defTabSz="457200">
                  <a:defRPr/>
                </a:pPr>
                <a:r>
                  <a:rPr lang="zh-TW" altLang="en-US" sz="1200">
                    <a:solidFill>
                      <a:schemeClr val="bg1">
                        <a:lumMod val="95000"/>
                      </a:schemeClr>
                    </a:solidFill>
                    <a:latin typeface="Arial"/>
                    <a:ea typeface="微軟正黑體"/>
                    <a:cs typeface="Arial"/>
                  </a:rPr>
                  <a:t>第</a:t>
                </a:r>
                <a:r>
                  <a:rPr lang="en-US" altLang="zh-TW" sz="1200" b="1">
                    <a:solidFill>
                      <a:schemeClr val="bg1">
                        <a:lumMod val="95000"/>
                      </a:schemeClr>
                    </a:solidFill>
                    <a:latin typeface="Arial"/>
                    <a:ea typeface="微軟正黑體"/>
                    <a:cs typeface="Arial"/>
                  </a:rPr>
                  <a:t>1</a:t>
                </a:r>
                <a:r>
                  <a:rPr lang="zh-TW" altLang="en-US" sz="1200">
                    <a:solidFill>
                      <a:schemeClr val="bg1">
                        <a:lumMod val="95000"/>
                      </a:schemeClr>
                    </a:solidFill>
                    <a:latin typeface="Arial"/>
                    <a:ea typeface="微軟正黑體"/>
                    <a:cs typeface="Arial"/>
                  </a:rPr>
                  <a:t>代</a:t>
                </a:r>
                <a:endParaRPr lang="zh-TW" altLang="en-US" sz="120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  <p:grpSp>
            <p:nvGrpSpPr>
              <p:cNvPr id="153" name="群組 152">
                <a:extLst>
                  <a:ext uri="{FF2B5EF4-FFF2-40B4-BE49-F238E27FC236}">
                    <a16:creationId xmlns:a16="http://schemas.microsoft.com/office/drawing/2014/main" id="{F15AEC8A-E7AD-4BAC-A987-5E82C20BFFF5}"/>
                  </a:ext>
                </a:extLst>
              </p:cNvPr>
              <p:cNvGrpSpPr/>
              <p:nvPr/>
            </p:nvGrpSpPr>
            <p:grpSpPr>
              <a:xfrm>
                <a:off x="3455460" y="4264595"/>
                <a:ext cx="1562135" cy="1606323"/>
                <a:chOff x="3193774" y="3236914"/>
                <a:chExt cx="2264931" cy="2328999"/>
              </a:xfrm>
            </p:grpSpPr>
            <p:sp>
              <p:nvSpPr>
                <p:cNvPr id="154" name="手繪多邊形: 圖案 153">
                  <a:extLst>
                    <a:ext uri="{FF2B5EF4-FFF2-40B4-BE49-F238E27FC236}">
                      <a16:creationId xmlns:a16="http://schemas.microsoft.com/office/drawing/2014/main" id="{27B1E98B-DCA8-4F77-B4AD-9FB91C9D584D}"/>
                    </a:ext>
                  </a:extLst>
                </p:cNvPr>
                <p:cNvSpPr/>
                <p:nvPr/>
              </p:nvSpPr>
              <p:spPr>
                <a:xfrm>
                  <a:off x="3193774" y="3236914"/>
                  <a:ext cx="2264931" cy="2328999"/>
                </a:xfrm>
                <a:custGeom>
                  <a:avLst/>
                  <a:gdLst>
                    <a:gd name="connsiteX0" fmla="*/ 1678273 w 1678114"/>
                    <a:gd name="connsiteY0" fmla="*/ 2467464 h 2464065"/>
                    <a:gd name="connsiteX1" fmla="*/ 0 w 1678114"/>
                    <a:gd name="connsiteY1" fmla="*/ 2467464 h 2464065"/>
                    <a:gd name="connsiteX2" fmla="*/ 0 w 1678114"/>
                    <a:gd name="connsiteY2" fmla="*/ 355218 h 2464065"/>
                    <a:gd name="connsiteX3" fmla="*/ 355219 w 1678114"/>
                    <a:gd name="connsiteY3" fmla="*/ 0 h 2464065"/>
                    <a:gd name="connsiteX4" fmla="*/ 1678273 w 1678114"/>
                    <a:gd name="connsiteY4" fmla="*/ 0 h 2464065"/>
                    <a:gd name="connsiteX5" fmla="*/ 1678273 w 1678114"/>
                    <a:gd name="connsiteY5" fmla="*/ 2467464 h 2464065"/>
                    <a:gd name="connsiteX6" fmla="*/ 16197 w 1678114"/>
                    <a:gd name="connsiteY6" fmla="*/ 2451267 h 2464065"/>
                    <a:gd name="connsiteX7" fmla="*/ 1662076 w 1678114"/>
                    <a:gd name="connsiteY7" fmla="*/ 2451267 h 2464065"/>
                    <a:gd name="connsiteX8" fmla="*/ 1662076 w 1678114"/>
                    <a:gd name="connsiteY8" fmla="*/ 16197 h 2464065"/>
                    <a:gd name="connsiteX9" fmla="*/ 361963 w 1678114"/>
                    <a:gd name="connsiteY9" fmla="*/ 16197 h 2464065"/>
                    <a:gd name="connsiteX10" fmla="*/ 16197 w 1678114"/>
                    <a:gd name="connsiteY10" fmla="*/ 361963 h 2464065"/>
                    <a:gd name="connsiteX11" fmla="*/ 16197 w 1678114"/>
                    <a:gd name="connsiteY11" fmla="*/ 2451267 h 2464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78114" h="2464065">
                      <a:moveTo>
                        <a:pt x="1678273" y="2467464"/>
                      </a:moveTo>
                      <a:lnTo>
                        <a:pt x="0" y="2467464"/>
                      </a:lnTo>
                      <a:lnTo>
                        <a:pt x="0" y="355218"/>
                      </a:lnTo>
                      <a:lnTo>
                        <a:pt x="355219" y="0"/>
                      </a:lnTo>
                      <a:lnTo>
                        <a:pt x="1678273" y="0"/>
                      </a:lnTo>
                      <a:lnTo>
                        <a:pt x="1678273" y="2467464"/>
                      </a:lnTo>
                      <a:close/>
                      <a:moveTo>
                        <a:pt x="16197" y="2451267"/>
                      </a:moveTo>
                      <a:lnTo>
                        <a:pt x="1662076" y="2451267"/>
                      </a:lnTo>
                      <a:lnTo>
                        <a:pt x="1662076" y="16197"/>
                      </a:lnTo>
                      <a:lnTo>
                        <a:pt x="361963" y="16197"/>
                      </a:lnTo>
                      <a:lnTo>
                        <a:pt x="16197" y="361963"/>
                      </a:lnTo>
                      <a:lnTo>
                        <a:pt x="16197" y="245126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30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55" name="手繪多邊形: 圖案 154">
                  <a:extLst>
                    <a:ext uri="{FF2B5EF4-FFF2-40B4-BE49-F238E27FC236}">
                      <a16:creationId xmlns:a16="http://schemas.microsoft.com/office/drawing/2014/main" id="{2DB76741-C84E-4C64-A928-5B2CE3248A19}"/>
                    </a:ext>
                  </a:extLst>
                </p:cNvPr>
                <p:cNvSpPr/>
                <p:nvPr/>
              </p:nvSpPr>
              <p:spPr>
                <a:xfrm>
                  <a:off x="3585689" y="3345913"/>
                  <a:ext cx="1813377" cy="95368"/>
                </a:xfrm>
                <a:custGeom>
                  <a:avLst/>
                  <a:gdLst>
                    <a:gd name="connsiteX0" fmla="*/ 1346686 w 1343553"/>
                    <a:gd name="connsiteY0" fmla="*/ 103767 h 100899"/>
                    <a:gd name="connsiteX1" fmla="*/ 1346686 w 1343553"/>
                    <a:gd name="connsiteY1" fmla="*/ 0 h 100899"/>
                    <a:gd name="connsiteX2" fmla="*/ 103767 w 1343553"/>
                    <a:gd name="connsiteY2" fmla="*/ 0 h 100899"/>
                    <a:gd name="connsiteX3" fmla="*/ 0 w 1343553"/>
                    <a:gd name="connsiteY3" fmla="*/ 103767 h 100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43553" h="100899">
                      <a:moveTo>
                        <a:pt x="1346686" y="103767"/>
                      </a:moveTo>
                      <a:lnTo>
                        <a:pt x="1346686" y="0"/>
                      </a:lnTo>
                      <a:lnTo>
                        <a:pt x="103767" y="0"/>
                      </a:lnTo>
                      <a:lnTo>
                        <a:pt x="0" y="10376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30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</p:grpSp>
        <p:pic>
          <p:nvPicPr>
            <p:cNvPr id="157" name="Picture 4">
              <a:extLst>
                <a:ext uri="{FF2B5EF4-FFF2-40B4-BE49-F238E27FC236}">
                  <a16:creationId xmlns:a16="http://schemas.microsoft.com/office/drawing/2014/main" id="{19C1C58F-2472-4240-8B99-AE31928415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855551" y="5762091"/>
              <a:ext cx="1411768" cy="694118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6" name="圖片 35" descr="一張含有 電腦 的圖片&#10;&#10;自動產生的描述">
            <a:extLst>
              <a:ext uri="{FF2B5EF4-FFF2-40B4-BE49-F238E27FC236}">
                <a16:creationId xmlns:a16="http://schemas.microsoft.com/office/drawing/2014/main" id="{8A49C671-2FDA-4F75-AA1B-F8563A07172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7097" y="2475898"/>
            <a:ext cx="6133681" cy="26128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8" name="圖片 37" descr="一張含有 室外 的圖片&#10;&#10;自動產生的描述">
            <a:extLst>
              <a:ext uri="{FF2B5EF4-FFF2-40B4-BE49-F238E27FC236}">
                <a16:creationId xmlns:a16="http://schemas.microsoft.com/office/drawing/2014/main" id="{2A57CF3D-C630-43CB-8495-8D3DEAA4CC1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7191" y="5232405"/>
            <a:ext cx="599434" cy="59943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353B4B6D-032D-44C6-8014-6783EA3C35BC}"/>
              </a:ext>
            </a:extLst>
          </p:cNvPr>
          <p:cNvSpPr/>
          <p:nvPr/>
        </p:nvSpPr>
        <p:spPr>
          <a:xfrm>
            <a:off x="6355589" y="2130352"/>
            <a:ext cx="3518470" cy="184665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defTabSz="457200">
              <a:defRPr/>
            </a:pPr>
            <a:r>
              <a:rPr lang="en-US" altLang="zh-TW" sz="1600" b="1">
                <a:solidFill>
                  <a:schemeClr val="bg1">
                    <a:lumMod val="95000"/>
                  </a:schemeClr>
                </a:solidFill>
                <a:latin typeface="Arial"/>
                <a:ea typeface="微軟正黑體"/>
                <a:cs typeface="Arial"/>
              </a:rPr>
              <a:t>QGD-1602P</a:t>
            </a:r>
          </a:p>
          <a:p>
            <a:pPr marL="180975" indent="-180975" defTabSz="457200">
              <a:buFont typeface="Arial" panose="020B0604020202020204" pitchFamily="34" charset="0"/>
              <a:buChar char="•"/>
              <a:defRPr/>
            </a:pPr>
            <a:r>
              <a:rPr lang="en-US" altLang="zh-TW" sz="1400">
                <a:solidFill>
                  <a:schemeClr val="bg1">
                    <a:lumMod val="95000"/>
                  </a:schemeClr>
                </a:solidFill>
                <a:latin typeface="Arial"/>
                <a:ea typeface="微軟正黑體"/>
                <a:cs typeface="Arial"/>
              </a:rPr>
              <a:t>10GbE SFP+ </a:t>
            </a:r>
            <a:endParaRPr lang="en-US" altLang="zh-TW" sz="140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80975" indent="-180975" defTabSz="457200">
              <a:buFont typeface="Arial" panose="020B0604020202020204" pitchFamily="34" charset="0"/>
              <a:buChar char="•"/>
              <a:defRPr/>
            </a:pPr>
            <a:r>
              <a:rPr lang="en-US" altLang="zh-TW" sz="1400">
                <a:solidFill>
                  <a:schemeClr val="bg1">
                    <a:lumMod val="95000"/>
                  </a:schemeClr>
                </a:solidFill>
                <a:latin typeface="Arial"/>
                <a:ea typeface="微軟正黑體"/>
                <a:cs typeface="Arial"/>
              </a:rPr>
              <a:t>Intel Atom® C3558/C3758</a:t>
            </a:r>
          </a:p>
          <a:p>
            <a:pPr marL="180975" indent="-180975" defTabSz="457200">
              <a:buFont typeface="Arial" panose="020B0604020202020204" pitchFamily="34" charset="0"/>
              <a:buChar char="•"/>
              <a:defRPr/>
            </a:pPr>
            <a:r>
              <a:rPr lang="en-US" altLang="zh-TW" sz="1400">
                <a:solidFill>
                  <a:schemeClr val="bg1">
                    <a:lumMod val="95000"/>
                  </a:schemeClr>
                </a:solidFill>
                <a:latin typeface="Arial"/>
                <a:ea typeface="微軟正黑體"/>
                <a:cs typeface="Arial"/>
              </a:rPr>
              <a:t>Intel QAT </a:t>
            </a:r>
            <a:r>
              <a:rPr lang="zh-TW" altLang="en-US" sz="1400">
                <a:solidFill>
                  <a:schemeClr val="bg1">
                    <a:lumMod val="95000"/>
                  </a:schemeClr>
                </a:solidFill>
                <a:latin typeface="Arial"/>
                <a:ea typeface="微軟正黑體"/>
                <a:cs typeface="Arial"/>
              </a:rPr>
              <a:t>技術</a:t>
            </a:r>
            <a:endParaRPr lang="en-US" altLang="zh-TW" sz="1400">
              <a:solidFill>
                <a:schemeClr val="bg1">
                  <a:lumMod val="95000"/>
                </a:schemeClr>
              </a:solidFill>
              <a:latin typeface="Arial"/>
              <a:ea typeface="微軟正黑體"/>
              <a:cs typeface="Arial"/>
            </a:endParaRPr>
          </a:p>
          <a:p>
            <a:pPr marL="180975" indent="-180975" defTabSz="457200">
              <a:buFont typeface="Arial" panose="020B0604020202020204" pitchFamily="34" charset="0"/>
              <a:buChar char="•"/>
              <a:defRPr/>
            </a:pPr>
            <a:r>
              <a:rPr lang="zh-TW" altLang="en-US" sz="1400">
                <a:solidFill>
                  <a:schemeClr val="bg1">
                    <a:lumMod val="95000"/>
                  </a:schemeClr>
                </a:solidFill>
                <a:latin typeface="Arial"/>
                <a:ea typeface="微軟正黑體"/>
                <a:cs typeface="Arial"/>
              </a:rPr>
              <a:t>在 </a:t>
            </a:r>
            <a:r>
              <a:rPr lang="en-US" altLang="zh-TW" sz="1400">
                <a:solidFill>
                  <a:schemeClr val="bg1">
                    <a:lumMod val="95000"/>
                  </a:schemeClr>
                </a:solidFill>
                <a:latin typeface="Arial"/>
                <a:ea typeface="微軟正黑體"/>
                <a:cs typeface="Arial"/>
              </a:rPr>
              <a:t>QTS </a:t>
            </a:r>
            <a:r>
              <a:rPr lang="zh-TW" altLang="en-US" sz="1400">
                <a:solidFill>
                  <a:schemeClr val="bg1">
                    <a:lumMod val="95000"/>
                  </a:schemeClr>
                </a:solidFill>
                <a:latin typeface="Arial"/>
                <a:ea typeface="微軟正黑體"/>
                <a:cs typeface="Arial"/>
              </a:rPr>
              <a:t>上運行虛擬機應用</a:t>
            </a:r>
          </a:p>
          <a:p>
            <a:pPr marL="180975" indent="-180975" defTabSz="457200">
              <a:buFont typeface="Arial" panose="020B0604020202020204" pitchFamily="34" charset="0"/>
              <a:buChar char="•"/>
              <a:defRPr/>
            </a:pPr>
            <a:r>
              <a:rPr lang="zh-TW" altLang="en-US" sz="14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混合雲儲存應用</a:t>
            </a:r>
            <a:endParaRPr lang="en-US" altLang="zh-TW" sz="140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80975" indent="-180975" defTabSz="457200">
              <a:buFont typeface="Arial" panose="020B0604020202020204" pitchFamily="34" charset="0"/>
              <a:buChar char="•"/>
              <a:defRPr/>
            </a:pPr>
            <a:r>
              <a:rPr lang="en-US" altLang="zh-TW" sz="1400">
                <a:solidFill>
                  <a:schemeClr val="bg1">
                    <a:lumMod val="95000"/>
                  </a:schemeClr>
                </a:solidFill>
                <a:latin typeface="Arial"/>
                <a:ea typeface="微軟正黑體"/>
                <a:cs typeface="Arial"/>
              </a:rPr>
              <a:t>IEEE 802.3bt</a:t>
            </a:r>
          </a:p>
          <a:p>
            <a:pPr marL="180975" indent="-180975" defTabSz="457200">
              <a:buFont typeface="Arial" panose="020B0604020202020204" pitchFamily="34" charset="0"/>
              <a:buChar char="•"/>
              <a:defRPr/>
            </a:pPr>
            <a:r>
              <a:rPr lang="en-US" altLang="zh-TW" sz="1400">
                <a:solidFill>
                  <a:schemeClr val="bg1">
                    <a:lumMod val="95000"/>
                  </a:schemeClr>
                </a:solidFill>
                <a:latin typeface="Arial"/>
                <a:ea typeface="微軟正黑體"/>
                <a:cs typeface="Arial"/>
              </a:rPr>
              <a:t>SD-WAN (</a:t>
            </a:r>
            <a:r>
              <a:rPr lang="en-US" altLang="zh-TW" sz="1400" err="1">
                <a:solidFill>
                  <a:schemeClr val="bg1">
                    <a:lumMod val="95000"/>
                  </a:schemeClr>
                </a:solidFill>
                <a:latin typeface="Arial"/>
                <a:ea typeface="微軟正黑體"/>
                <a:cs typeface="Arial"/>
              </a:rPr>
              <a:t>QuWAN</a:t>
            </a:r>
            <a:r>
              <a:rPr lang="en-US" altLang="zh-TW" sz="1400">
                <a:solidFill>
                  <a:schemeClr val="bg1">
                    <a:lumMod val="95000"/>
                  </a:schemeClr>
                </a:solidFill>
                <a:latin typeface="Arial"/>
                <a:ea typeface="微軟正黑體"/>
                <a:cs typeface="Arial"/>
              </a:rPr>
              <a:t>)</a:t>
            </a:r>
          </a:p>
        </p:txBody>
      </p:sp>
      <p:pic>
        <p:nvPicPr>
          <p:cNvPr id="43" name="圖片 42">
            <a:extLst>
              <a:ext uri="{FF2B5EF4-FFF2-40B4-BE49-F238E27FC236}">
                <a16:creationId xmlns:a16="http://schemas.microsoft.com/office/drawing/2014/main" id="{A5B06B38-F94F-4F1C-8C66-8254D532A2C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7392" y="2570899"/>
            <a:ext cx="1167920" cy="116792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CDB5C434-F65C-4F94-97E7-3C79820CF038}"/>
              </a:ext>
            </a:extLst>
          </p:cNvPr>
          <p:cNvCxnSpPr/>
          <p:nvPr/>
        </p:nvCxnSpPr>
        <p:spPr>
          <a:xfrm>
            <a:off x="6289638" y="5028749"/>
            <a:ext cx="4902926" cy="0"/>
          </a:xfrm>
          <a:prstGeom prst="line">
            <a:avLst/>
          </a:prstGeom>
          <a:ln w="19050">
            <a:solidFill>
              <a:srgbClr val="CC66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圖片 38">
            <a:extLst>
              <a:ext uri="{FF2B5EF4-FFF2-40B4-BE49-F238E27FC236}">
                <a16:creationId xmlns:a16="http://schemas.microsoft.com/office/drawing/2014/main" id="{95C02688-0727-4806-94DF-1CEC8F783438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0417" y="2638785"/>
            <a:ext cx="1032147" cy="103214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EBF4C611-A329-4023-A6DA-FD03D994797B}"/>
              </a:ext>
            </a:extLst>
          </p:cNvPr>
          <p:cNvSpPr/>
          <p:nvPr/>
        </p:nvSpPr>
        <p:spPr>
          <a:xfrm>
            <a:off x="5695065" y="5232405"/>
            <a:ext cx="1725535" cy="115416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defTabSz="457200">
              <a:defRPr/>
            </a:pPr>
            <a:r>
              <a:rPr lang="en-US" altLang="zh-TW" sz="14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QGD-1600P</a:t>
            </a:r>
          </a:p>
          <a:p>
            <a:pPr marL="84138" indent="-84138" defTabSz="457200">
              <a:buFont typeface="Arial" panose="020B0604020202020204" pitchFamily="34" charset="0"/>
              <a:buChar char="•"/>
              <a:defRPr/>
            </a:pPr>
            <a:r>
              <a:rPr lang="en-US" altLang="zh-TW" sz="11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Intel Celeron® J4125</a:t>
            </a:r>
          </a:p>
          <a:p>
            <a:pPr marL="84138" indent="-84138" defTabSz="457200">
              <a:buFont typeface="Arial" panose="020B0604020202020204" pitchFamily="34" charset="0"/>
              <a:buChar char="•"/>
              <a:defRPr/>
            </a:pPr>
            <a:r>
              <a:rPr lang="zh-TW" altLang="en-US" sz="11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搭載 </a:t>
            </a:r>
            <a:r>
              <a:rPr lang="en-US" altLang="zh-TW" sz="11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QTS </a:t>
            </a:r>
            <a:r>
              <a:rPr lang="zh-TW" altLang="en-US" sz="11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作業系統</a:t>
            </a:r>
          </a:p>
          <a:p>
            <a:pPr marL="84138" indent="-84138" defTabSz="457200">
              <a:buFont typeface="Arial" panose="020B0604020202020204" pitchFamily="34" charset="0"/>
              <a:buChar char="•"/>
              <a:defRPr/>
            </a:pPr>
            <a:r>
              <a:rPr lang="zh-TW" altLang="en-US" sz="11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虛擬機應用</a:t>
            </a:r>
          </a:p>
          <a:p>
            <a:pPr marL="84138" indent="-84138" defTabSz="457200">
              <a:buFont typeface="Arial" panose="020B0604020202020204" pitchFamily="34" charset="0"/>
              <a:buChar char="•"/>
              <a:defRPr/>
            </a:pPr>
            <a:r>
              <a:rPr lang="zh-TW" altLang="en-US" sz="11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混合雲儲存應用</a:t>
            </a:r>
          </a:p>
          <a:p>
            <a:pPr marL="84138" indent="-84138" defTabSz="457200">
              <a:buFont typeface="Arial" panose="020B0604020202020204" pitchFamily="34" charset="0"/>
              <a:buChar char="•"/>
              <a:defRPr/>
            </a:pPr>
            <a:r>
              <a:rPr lang="en-US" altLang="zh-TW" sz="11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IEEE 802.3bt</a:t>
            </a:r>
          </a:p>
        </p:txBody>
      </p:sp>
    </p:spTree>
    <p:extLst>
      <p:ext uri="{BB962C8B-B14F-4D97-AF65-F5344CB8AC3E}">
        <p14:creationId xmlns:p14="http://schemas.microsoft.com/office/powerpoint/2010/main" val="40370373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3">
            <a:extLst>
              <a:ext uri="{FF2B5EF4-FFF2-40B4-BE49-F238E27FC236}">
                <a16:creationId xmlns:a16="http://schemas.microsoft.com/office/drawing/2014/main" id="{E891D5E0-E57E-4039-B33C-A9CC0838A0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8549" y="2903621"/>
            <a:ext cx="9116705" cy="805396"/>
          </a:xfrm>
        </p:spPr>
        <p:txBody>
          <a:bodyPr anchor="ctr">
            <a:noAutofit/>
          </a:bodyPr>
          <a:lstStyle/>
          <a:p>
            <a:pPr marL="0" lvl="1" algn="ctr" defTabSz="457200">
              <a:lnSpc>
                <a:spcPct val="110000"/>
              </a:lnSpc>
              <a:spcBef>
                <a:spcPct val="0"/>
              </a:spcBef>
              <a:defRPr/>
            </a:pPr>
            <a:r>
              <a:rPr lang="zh-TW" altLang="en-US" sz="4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一機滿足彈性網路部署</a:t>
            </a:r>
          </a:p>
        </p:txBody>
      </p:sp>
    </p:spTree>
    <p:extLst>
      <p:ext uri="{BB962C8B-B14F-4D97-AF65-F5344CB8AC3E}">
        <p14:creationId xmlns:p14="http://schemas.microsoft.com/office/powerpoint/2010/main" val="23049268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F0A0B1A-6720-4A27-8481-ECB3E2302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1" y="1"/>
            <a:ext cx="12178675" cy="126472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zh-TW" altLang="en-US" b="1"/>
              <a:t>彈性 </a:t>
            </a:r>
            <a:r>
              <a:rPr lang="en-US" altLang="zh-TW" b="1">
                <a:latin typeface="Arial"/>
                <a:ea typeface="微軟正黑體"/>
                <a:cs typeface="Arial"/>
              </a:rPr>
              <a:t>Guardian </a:t>
            </a:r>
            <a:r>
              <a:rPr lang="zh-TW" altLang="en-US" b="1">
                <a:latin typeface="Arial"/>
                <a:ea typeface="微軟正黑體"/>
                <a:cs typeface="Arial"/>
              </a:rPr>
              <a:t>選擇滿足 </a:t>
            </a:r>
            <a:r>
              <a:rPr lang="en-US" altLang="zh-TW" b="1"/>
              <a:t>VM </a:t>
            </a:r>
            <a:r>
              <a:rPr lang="zh-TW" altLang="en-US" b="1"/>
              <a:t>部署</a:t>
            </a:r>
            <a:endParaRPr lang="zh-TW" altLang="en-US" b="1">
              <a:latin typeface="Arial"/>
              <a:ea typeface="微軟正黑體"/>
              <a:cs typeface="Arial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7688317-DC5C-4079-9E8A-82C08FFD318E}"/>
              </a:ext>
            </a:extLst>
          </p:cNvPr>
          <p:cNvSpPr/>
          <p:nvPr/>
        </p:nvSpPr>
        <p:spPr>
          <a:xfrm>
            <a:off x="0" y="1769252"/>
            <a:ext cx="4102768" cy="4619516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A7FF0744-AB79-4A88-9F39-FEEEB687DA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4412893"/>
              </p:ext>
            </p:extLst>
          </p:nvPr>
        </p:nvGraphicFramePr>
        <p:xfrm>
          <a:off x="4102768" y="1769252"/>
          <a:ext cx="7660101" cy="4619516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045368">
                  <a:extLst>
                    <a:ext uri="{9D8B030D-6E8A-4147-A177-3AD203B41FA5}">
                      <a16:colId xmlns:a16="http://schemas.microsoft.com/office/drawing/2014/main" val="3186109705"/>
                    </a:ext>
                  </a:extLst>
                </a:gridCol>
                <a:gridCol w="1685224">
                  <a:extLst>
                    <a:ext uri="{9D8B030D-6E8A-4147-A177-3AD203B41FA5}">
                      <a16:colId xmlns:a16="http://schemas.microsoft.com/office/drawing/2014/main" val="4032965605"/>
                    </a:ext>
                  </a:extLst>
                </a:gridCol>
                <a:gridCol w="1587365">
                  <a:extLst>
                    <a:ext uri="{9D8B030D-6E8A-4147-A177-3AD203B41FA5}">
                      <a16:colId xmlns:a16="http://schemas.microsoft.com/office/drawing/2014/main" val="4260918335"/>
                    </a:ext>
                  </a:extLst>
                </a:gridCol>
                <a:gridCol w="2342144">
                  <a:extLst>
                    <a:ext uri="{9D8B030D-6E8A-4147-A177-3AD203B41FA5}">
                      <a16:colId xmlns:a16="http://schemas.microsoft.com/office/drawing/2014/main" val="2801535869"/>
                    </a:ext>
                  </a:extLst>
                </a:gridCol>
              </a:tblGrid>
              <a:tr h="877695"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300" b="1" i="0" u="none" strike="noStrike" kern="1200">
                          <a:solidFill>
                            <a:schemeClr val="bg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型號</a:t>
                      </a:r>
                      <a:endParaRPr lang="en-US" sz="2300" b="1" i="0" u="none" strike="noStrike" kern="1200">
                        <a:solidFill>
                          <a:schemeClr val="bg1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300" b="1" kern="1200">
                          <a:solidFill>
                            <a:schemeClr val="bg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CPU </a:t>
                      </a:r>
                      <a:r>
                        <a:rPr lang="zh-TW" altLang="en-US" sz="2300" b="1" kern="1200">
                          <a:solidFill>
                            <a:schemeClr val="bg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核心數</a:t>
                      </a:r>
                      <a:endParaRPr lang="en-US" sz="2300" b="1" kern="1200">
                        <a:solidFill>
                          <a:schemeClr val="bg1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300" b="1" kern="1200">
                          <a:solidFill>
                            <a:schemeClr val="bg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記憶體</a:t>
                      </a:r>
                      <a:endParaRPr lang="en-US" sz="2300" b="1" kern="1200">
                        <a:solidFill>
                          <a:schemeClr val="bg1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300" b="1" kern="1200">
                          <a:solidFill>
                            <a:schemeClr val="bg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建議 </a:t>
                      </a:r>
                      <a:r>
                        <a:rPr lang="en-US" sz="2300" b="1" kern="1200">
                          <a:solidFill>
                            <a:schemeClr val="bg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VM </a:t>
                      </a:r>
                      <a:r>
                        <a:rPr lang="zh-TW" altLang="en-US" sz="2300" b="1" kern="1200">
                          <a:solidFill>
                            <a:schemeClr val="bg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部署</a:t>
                      </a:r>
                      <a:endParaRPr lang="en-US" sz="2300" b="1" kern="1200">
                        <a:solidFill>
                          <a:schemeClr val="bg1"/>
                        </a:solidFill>
                        <a:latin typeface="+mn-lt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5003058"/>
                  </a:ext>
                </a:extLst>
              </a:tr>
              <a:tr h="1251285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>
                          <a:solidFill>
                            <a:schemeClr val="bg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QGD-1600P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66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>
                          <a:solidFill>
                            <a:schemeClr val="bg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6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i="0" u="none" strike="noStrike" kern="1200">
                          <a:solidFill>
                            <a:schemeClr val="bg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8GB max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6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i="0" u="none" strike="noStrike" kern="1200">
                          <a:solidFill>
                            <a:schemeClr val="bg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6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159093"/>
                  </a:ext>
                </a:extLst>
              </a:tr>
              <a:tr h="1249556"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rgbClr val="FFFF00"/>
                          </a:solidFill>
                          <a:latin typeface="+mn-lt"/>
                        </a:rPr>
                        <a:t>QGD-1602P-C3558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rgbClr val="FFFF00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rgbClr val="FFFF00"/>
                          </a:solidFill>
                          <a:latin typeface="+mn-lt"/>
                        </a:rPr>
                        <a:t>64GB max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rgbClr val="FFFF00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942679"/>
                  </a:ext>
                </a:extLst>
              </a:tr>
              <a:tr h="12409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>
                          <a:solidFill>
                            <a:srgbClr val="FFFF00"/>
                          </a:solidFill>
                          <a:latin typeface="+mn-lt"/>
                        </a:rPr>
                        <a:t>QGD-1602P-C3758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66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>
                          <a:solidFill>
                            <a:srgbClr val="FFFF00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6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>
                          <a:solidFill>
                            <a:srgbClr val="FFFF00"/>
                          </a:solidFill>
                          <a:latin typeface="+mn-lt"/>
                        </a:rPr>
                        <a:t>64GB max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6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rgbClr val="FFFF00"/>
                          </a:solidFill>
                          <a:latin typeface="+mn-lt"/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6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733992"/>
                  </a:ext>
                </a:extLst>
              </a:tr>
            </a:tbl>
          </a:graphicData>
        </a:graphic>
      </p:graphicFrame>
      <p:pic>
        <p:nvPicPr>
          <p:cNvPr id="9" name="圖片 8" descr="一張含有 電腦 的圖片&#10;&#10;自動產生的描述">
            <a:extLst>
              <a:ext uri="{FF2B5EF4-FFF2-40B4-BE49-F238E27FC236}">
                <a16:creationId xmlns:a16="http://schemas.microsoft.com/office/drawing/2014/main" id="{C71E6AD4-9E0D-48DA-A89D-D14BF9B355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065" y="5465908"/>
            <a:ext cx="3663522" cy="5840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DBF05B6A-424A-46C4-BE1E-F135102EC0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29"/>
          <a:stretch/>
        </p:blipFill>
        <p:spPr>
          <a:xfrm>
            <a:off x="220230" y="4141135"/>
            <a:ext cx="3663521" cy="7310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10" descr="一張含有 電腦 的圖片&#10;&#10;自動產生的描述">
            <a:extLst>
              <a:ext uri="{FF2B5EF4-FFF2-40B4-BE49-F238E27FC236}">
                <a16:creationId xmlns:a16="http://schemas.microsoft.com/office/drawing/2014/main" id="{EF194072-08DB-46A0-9072-E64412E5D4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3009" b="32248"/>
          <a:stretch/>
        </p:blipFill>
        <p:spPr>
          <a:xfrm>
            <a:off x="326064" y="2876075"/>
            <a:ext cx="3663521" cy="7956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26890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圖片 59">
            <a:extLst>
              <a:ext uri="{FF2B5EF4-FFF2-40B4-BE49-F238E27FC236}">
                <a16:creationId xmlns:a16="http://schemas.microsoft.com/office/drawing/2014/main" id="{6010C67A-71F1-4438-8C86-F823D7B318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7737" y="332238"/>
            <a:ext cx="7131833" cy="6036580"/>
          </a:xfrm>
          <a:prstGeom prst="rect">
            <a:avLst/>
          </a:prstGeom>
        </p:spPr>
      </p:pic>
      <p:grpSp>
        <p:nvGrpSpPr>
          <p:cNvPr id="64" name="群組 63">
            <a:extLst>
              <a:ext uri="{FF2B5EF4-FFF2-40B4-BE49-F238E27FC236}">
                <a16:creationId xmlns:a16="http://schemas.microsoft.com/office/drawing/2014/main" id="{5403B0AC-35F7-4723-BB46-5BC5BC28D9AF}"/>
              </a:ext>
            </a:extLst>
          </p:cNvPr>
          <p:cNvGrpSpPr/>
          <p:nvPr/>
        </p:nvGrpSpPr>
        <p:grpSpPr>
          <a:xfrm>
            <a:off x="7830062" y="29901"/>
            <a:ext cx="1428131" cy="1274160"/>
            <a:chOff x="-184649" y="-1616877"/>
            <a:chExt cx="1428131" cy="1274160"/>
          </a:xfrm>
        </p:grpSpPr>
        <p:sp>
          <p:nvSpPr>
            <p:cNvPr id="66" name="橢圓 65">
              <a:extLst>
                <a:ext uri="{FF2B5EF4-FFF2-40B4-BE49-F238E27FC236}">
                  <a16:creationId xmlns:a16="http://schemas.microsoft.com/office/drawing/2014/main" id="{0D521B3E-2E38-4016-962E-F1419105E02B}"/>
                </a:ext>
              </a:extLst>
            </p:cNvPr>
            <p:cNvSpPr/>
            <p:nvPr/>
          </p:nvSpPr>
          <p:spPr>
            <a:xfrm>
              <a:off x="96099" y="-1403590"/>
              <a:ext cx="885686" cy="8856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FFC000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68" name="圖片 67" descr="一張含有 物件 的圖片&#10;&#10;自動產生的描述">
              <a:extLst>
                <a:ext uri="{FF2B5EF4-FFF2-40B4-BE49-F238E27FC236}">
                  <a16:creationId xmlns:a16="http://schemas.microsoft.com/office/drawing/2014/main" id="{8D8E7F5E-7421-4C9C-BBBD-3372AC4B1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84649" y="-1616877"/>
              <a:ext cx="1428131" cy="1274160"/>
            </a:xfrm>
            <a:prstGeom prst="rect">
              <a:avLst/>
            </a:prstGeom>
          </p:spPr>
        </p:pic>
      </p:grpSp>
      <p:grpSp>
        <p:nvGrpSpPr>
          <p:cNvPr id="71" name="群組 70">
            <a:extLst>
              <a:ext uri="{FF2B5EF4-FFF2-40B4-BE49-F238E27FC236}">
                <a16:creationId xmlns:a16="http://schemas.microsoft.com/office/drawing/2014/main" id="{AF1D4CB7-CC6A-4DAA-878D-A0FEC1B73BF2}"/>
              </a:ext>
            </a:extLst>
          </p:cNvPr>
          <p:cNvGrpSpPr/>
          <p:nvPr/>
        </p:nvGrpSpPr>
        <p:grpSpPr>
          <a:xfrm>
            <a:off x="10448926" y="2871393"/>
            <a:ext cx="1827246" cy="1630247"/>
            <a:chOff x="-1240342" y="-1539022"/>
            <a:chExt cx="1296307" cy="1156549"/>
          </a:xfrm>
        </p:grpSpPr>
        <p:sp>
          <p:nvSpPr>
            <p:cNvPr id="73" name="橢圓 72">
              <a:extLst>
                <a:ext uri="{FF2B5EF4-FFF2-40B4-BE49-F238E27FC236}">
                  <a16:creationId xmlns:a16="http://schemas.microsoft.com/office/drawing/2014/main" id="{49815D8D-8D17-4A48-BDCA-B16F32136012}"/>
                </a:ext>
              </a:extLst>
            </p:cNvPr>
            <p:cNvSpPr/>
            <p:nvPr/>
          </p:nvSpPr>
          <p:spPr>
            <a:xfrm>
              <a:off x="-1046183" y="-1403590"/>
              <a:ext cx="885686" cy="8856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FFC000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76" name="圖片 75">
              <a:extLst>
                <a:ext uri="{FF2B5EF4-FFF2-40B4-BE49-F238E27FC236}">
                  <a16:creationId xmlns:a16="http://schemas.microsoft.com/office/drawing/2014/main" id="{2621C43B-F3AC-400C-B1F3-31E64E4A3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240342" y="-1539022"/>
              <a:ext cx="1296307" cy="1156549"/>
            </a:xfrm>
            <a:prstGeom prst="rect">
              <a:avLst/>
            </a:prstGeom>
          </p:spPr>
        </p:pic>
      </p:grpSp>
      <p:grpSp>
        <p:nvGrpSpPr>
          <p:cNvPr id="78" name="群組 77">
            <a:extLst>
              <a:ext uri="{FF2B5EF4-FFF2-40B4-BE49-F238E27FC236}">
                <a16:creationId xmlns:a16="http://schemas.microsoft.com/office/drawing/2014/main" id="{4C0E96F6-6D51-436F-80C0-D134C9134020}"/>
              </a:ext>
            </a:extLst>
          </p:cNvPr>
          <p:cNvGrpSpPr/>
          <p:nvPr/>
        </p:nvGrpSpPr>
        <p:grpSpPr>
          <a:xfrm>
            <a:off x="7622996" y="1043149"/>
            <a:ext cx="1297309" cy="1158456"/>
            <a:chOff x="-1240342" y="-329731"/>
            <a:chExt cx="1297309" cy="1158456"/>
          </a:xfrm>
        </p:grpSpPr>
        <p:sp>
          <p:nvSpPr>
            <p:cNvPr id="81" name="橢圓 80">
              <a:extLst>
                <a:ext uri="{FF2B5EF4-FFF2-40B4-BE49-F238E27FC236}">
                  <a16:creationId xmlns:a16="http://schemas.microsoft.com/office/drawing/2014/main" id="{1F290F69-D298-47C6-A717-840198F4AEFB}"/>
                </a:ext>
              </a:extLst>
            </p:cNvPr>
            <p:cNvSpPr/>
            <p:nvPr/>
          </p:nvSpPr>
          <p:spPr>
            <a:xfrm>
              <a:off x="-1046183" y="-188235"/>
              <a:ext cx="885686" cy="8856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FFC000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82" name="圖片 81">
              <a:extLst>
                <a:ext uri="{FF2B5EF4-FFF2-40B4-BE49-F238E27FC236}">
                  <a16:creationId xmlns:a16="http://schemas.microsoft.com/office/drawing/2014/main" id="{63D30D33-9EFE-4D38-9590-06728BAF2C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240342" y="-329731"/>
              <a:ext cx="1297309" cy="1158456"/>
            </a:xfrm>
            <a:prstGeom prst="rect">
              <a:avLst/>
            </a:prstGeom>
          </p:spPr>
        </p:pic>
      </p:grpSp>
      <p:grpSp>
        <p:nvGrpSpPr>
          <p:cNvPr id="83" name="群組 82">
            <a:extLst>
              <a:ext uri="{FF2B5EF4-FFF2-40B4-BE49-F238E27FC236}">
                <a16:creationId xmlns:a16="http://schemas.microsoft.com/office/drawing/2014/main" id="{A6C0D429-DCBA-4513-858E-D6FB92D11192}"/>
              </a:ext>
            </a:extLst>
          </p:cNvPr>
          <p:cNvGrpSpPr/>
          <p:nvPr/>
        </p:nvGrpSpPr>
        <p:grpSpPr>
          <a:xfrm>
            <a:off x="5721698" y="1281992"/>
            <a:ext cx="1235811" cy="1103541"/>
            <a:chOff x="-1240743" y="750192"/>
            <a:chExt cx="1235811" cy="1103541"/>
          </a:xfrm>
        </p:grpSpPr>
        <p:sp>
          <p:nvSpPr>
            <p:cNvPr id="84" name="橢圓 83">
              <a:extLst>
                <a:ext uri="{FF2B5EF4-FFF2-40B4-BE49-F238E27FC236}">
                  <a16:creationId xmlns:a16="http://schemas.microsoft.com/office/drawing/2014/main" id="{4836159F-7C6C-434E-BFD4-10D68989A703}"/>
                </a:ext>
              </a:extLst>
            </p:cNvPr>
            <p:cNvSpPr/>
            <p:nvPr/>
          </p:nvSpPr>
          <p:spPr>
            <a:xfrm>
              <a:off x="-1046183" y="876994"/>
              <a:ext cx="885686" cy="8856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FFC000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86" name="圖片 85">
              <a:extLst>
                <a:ext uri="{FF2B5EF4-FFF2-40B4-BE49-F238E27FC236}">
                  <a16:creationId xmlns:a16="http://schemas.microsoft.com/office/drawing/2014/main" id="{5A1B4548-4E34-4DE7-8583-0E2360397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240743" y="750192"/>
              <a:ext cx="1235811" cy="1103541"/>
            </a:xfrm>
            <a:prstGeom prst="rect">
              <a:avLst/>
            </a:prstGeom>
          </p:spPr>
        </p:pic>
      </p:grpSp>
      <p:grpSp>
        <p:nvGrpSpPr>
          <p:cNvPr id="89" name="群組 88">
            <a:extLst>
              <a:ext uri="{FF2B5EF4-FFF2-40B4-BE49-F238E27FC236}">
                <a16:creationId xmlns:a16="http://schemas.microsoft.com/office/drawing/2014/main" id="{85632272-683D-494D-B106-1389B47C6029}"/>
              </a:ext>
            </a:extLst>
          </p:cNvPr>
          <p:cNvGrpSpPr/>
          <p:nvPr/>
        </p:nvGrpSpPr>
        <p:grpSpPr>
          <a:xfrm>
            <a:off x="8664976" y="893786"/>
            <a:ext cx="1135256" cy="1045911"/>
            <a:chOff x="-1108320" y="1979487"/>
            <a:chExt cx="992403" cy="914301"/>
          </a:xfrm>
        </p:grpSpPr>
        <p:sp>
          <p:nvSpPr>
            <p:cNvPr id="91" name="橢圓 90">
              <a:extLst>
                <a:ext uri="{FF2B5EF4-FFF2-40B4-BE49-F238E27FC236}">
                  <a16:creationId xmlns:a16="http://schemas.microsoft.com/office/drawing/2014/main" id="{D9924267-23CA-437E-8553-FF9DEA52396B}"/>
                </a:ext>
              </a:extLst>
            </p:cNvPr>
            <p:cNvSpPr/>
            <p:nvPr/>
          </p:nvSpPr>
          <p:spPr>
            <a:xfrm>
              <a:off x="-1046183" y="1986071"/>
              <a:ext cx="885686" cy="8856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FFC000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94" name="圖片 93" descr="一張含有 電子用品 的圖片&#10;&#10;自動產生的描述">
              <a:extLst>
                <a:ext uri="{FF2B5EF4-FFF2-40B4-BE49-F238E27FC236}">
                  <a16:creationId xmlns:a16="http://schemas.microsoft.com/office/drawing/2014/main" id="{E06FB44D-A5AA-42FB-BA9C-DD4C4E436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-1108320" y="1979487"/>
              <a:ext cx="992403" cy="914301"/>
            </a:xfrm>
            <a:prstGeom prst="rect">
              <a:avLst/>
            </a:prstGeom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FA46F8CE-E2AD-4270-8D0D-A0CE1EEAD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840" y="302163"/>
            <a:ext cx="11828495" cy="1445609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zh-TW" altLang="en-US" b="1"/>
              <a:t>中小型餐廳 </a:t>
            </a:r>
            <a:r>
              <a:rPr lang="en-US" altLang="zh-TW" b="1"/>
              <a:t>/ </a:t>
            </a:r>
            <a:r>
              <a:rPr lang="zh-TW" altLang="en-US" b="1"/>
              <a:t>零售商店業者</a:t>
            </a:r>
            <a:br>
              <a:rPr lang="zh-TW" altLang="en-US" b="1"/>
            </a:br>
            <a:r>
              <a:rPr lang="zh-TW" altLang="en-US" b="1"/>
              <a:t>應用架構圖</a:t>
            </a: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B366E540-F4C7-480F-AA85-3976811333D0}"/>
              </a:ext>
            </a:extLst>
          </p:cNvPr>
          <p:cNvSpPr/>
          <p:nvPr/>
        </p:nvSpPr>
        <p:spPr>
          <a:xfrm>
            <a:off x="356840" y="1960567"/>
            <a:ext cx="4741652" cy="3925230"/>
          </a:xfrm>
          <a:prstGeom prst="roundRect">
            <a:avLst>
              <a:gd name="adj" fmla="val 5016"/>
            </a:avLst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5822625E-8D88-4516-BEFE-E0A2F29E8927}"/>
              </a:ext>
            </a:extLst>
          </p:cNvPr>
          <p:cNvSpPr/>
          <p:nvPr/>
        </p:nvSpPr>
        <p:spPr>
          <a:xfrm>
            <a:off x="2227399" y="1766607"/>
            <a:ext cx="1168876" cy="3693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TW" b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PoE</a:t>
            </a:r>
            <a:r>
              <a:rPr lang="zh-TW" altLang="en-US" b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供電</a:t>
            </a:r>
            <a:endParaRPr lang="en-US" altLang="zh-TW" b="1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BEF4E302-217A-4634-8B0A-4A7AF9811CB2}"/>
              </a:ext>
            </a:extLst>
          </p:cNvPr>
          <p:cNvSpPr/>
          <p:nvPr/>
        </p:nvSpPr>
        <p:spPr>
          <a:xfrm>
            <a:off x="2781322" y="2276108"/>
            <a:ext cx="2171498" cy="10744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D3951717-3E47-4310-8065-F91940F0B709}"/>
              </a:ext>
            </a:extLst>
          </p:cNvPr>
          <p:cNvSpPr/>
          <p:nvPr/>
        </p:nvSpPr>
        <p:spPr>
          <a:xfrm>
            <a:off x="493907" y="2276108"/>
            <a:ext cx="2171498" cy="1074420"/>
          </a:xfrm>
          <a:prstGeom prst="round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694E2D8C-FEA5-434E-AF5C-8F54BBC793DA}"/>
              </a:ext>
            </a:extLst>
          </p:cNvPr>
          <p:cNvSpPr/>
          <p:nvPr/>
        </p:nvSpPr>
        <p:spPr>
          <a:xfrm>
            <a:off x="3241195" y="4667882"/>
            <a:ext cx="5423781" cy="1700936"/>
          </a:xfrm>
          <a:prstGeom prst="roundRect">
            <a:avLst>
              <a:gd name="adj" fmla="val 11441"/>
            </a:avLst>
          </a:prstGeom>
          <a:solidFill>
            <a:srgbClr val="00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BCF802C8-4C34-4E32-AC99-0CE589056A7F}"/>
              </a:ext>
            </a:extLst>
          </p:cNvPr>
          <p:cNvSpPr/>
          <p:nvPr/>
        </p:nvSpPr>
        <p:spPr>
          <a:xfrm>
            <a:off x="2781322" y="3461967"/>
            <a:ext cx="2171498" cy="1074420"/>
          </a:xfrm>
          <a:prstGeom prst="round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BE8E748B-30C9-4005-ADAC-85F958C90F4A}"/>
              </a:ext>
            </a:extLst>
          </p:cNvPr>
          <p:cNvSpPr/>
          <p:nvPr/>
        </p:nvSpPr>
        <p:spPr>
          <a:xfrm>
            <a:off x="493907" y="3461967"/>
            <a:ext cx="2171498" cy="10744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EB2C0D68-2F43-4BBA-88C8-3EBF00F2E82C}"/>
              </a:ext>
            </a:extLst>
          </p:cNvPr>
          <p:cNvSpPr txBox="1"/>
          <p:nvPr/>
        </p:nvSpPr>
        <p:spPr>
          <a:xfrm>
            <a:off x="536784" y="3506624"/>
            <a:ext cx="1339623" cy="9848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POS </a:t>
            </a:r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機系統</a:t>
            </a:r>
            <a:endParaRPr kumimoji="0" lang="en-US" altLang="zh-TW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defTabSz="457200">
              <a:defRPr/>
            </a:pPr>
            <a:r>
              <a:rPr lang="en-US" altLang="zh-TW" sz="1400">
                <a:latin typeface="微軟正黑體" panose="020B0604030504040204" pitchFamily="34" charset="-120"/>
                <a:ea typeface="微軟正黑體" panose="020B0604030504040204" pitchFamily="34" charset="-120"/>
                <a:cs typeface="Arabic Typesetting"/>
              </a:rPr>
              <a:t>POS </a:t>
            </a:r>
            <a:r>
              <a:rPr lang="zh-TW" altLang="en-US" sz="1400">
                <a:latin typeface="微軟正黑體" panose="020B0604030504040204" pitchFamily="34" charset="-120"/>
                <a:ea typeface="微軟正黑體" panose="020B0604030504040204" pitchFamily="34" charset="-120"/>
                <a:cs typeface="Arabic Typesetting"/>
              </a:rPr>
              <a:t>機消費行為分析與統計資料儲存</a:t>
            </a:r>
          </a:p>
        </p:txBody>
      </p:sp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141C1D36-24EC-41B2-BFEF-9A6535A959D7}"/>
              </a:ext>
            </a:extLst>
          </p:cNvPr>
          <p:cNvSpPr/>
          <p:nvPr/>
        </p:nvSpPr>
        <p:spPr>
          <a:xfrm>
            <a:off x="493907" y="4678275"/>
            <a:ext cx="2628008" cy="10744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689648CB-7C49-4061-AD3A-9824C5962A6E}"/>
              </a:ext>
            </a:extLst>
          </p:cNvPr>
          <p:cNvSpPr txBox="1"/>
          <p:nvPr/>
        </p:nvSpPr>
        <p:spPr>
          <a:xfrm>
            <a:off x="536784" y="4800152"/>
            <a:ext cx="1635438" cy="9848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TW" altLang="en-US" sz="1600" b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數位顯示看版</a:t>
            </a:r>
          </a:p>
          <a:p>
            <a:pPr lvl="0">
              <a:defRPr/>
            </a:pPr>
            <a:r>
              <a:rPr lang="zh-TW" altLang="en-US" sz="140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投放促銷資訊、特色菜單等內容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DF7CB304-8522-4366-954D-E0834247B9EE}"/>
              </a:ext>
            </a:extLst>
          </p:cNvPr>
          <p:cNvSpPr txBox="1"/>
          <p:nvPr/>
        </p:nvSpPr>
        <p:spPr>
          <a:xfrm>
            <a:off x="2792132" y="2334994"/>
            <a:ext cx="1540852" cy="9848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TW" altLang="en-US" sz="1600" b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電子菜單</a:t>
            </a:r>
            <a:endParaRPr kumimoji="0" lang="en-US" altLang="zh-TW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zh-TW" sz="140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abic Typesetting" panose="03020402040406030203" pitchFamily="66" charset="-78"/>
              </a:rPr>
              <a:t>PoE </a:t>
            </a:r>
            <a:r>
              <a:rPr lang="zh-TW" altLang="en-US" sz="140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abic Typesetting" panose="03020402040406030203" pitchFamily="66" charset="-78"/>
              </a:rPr>
              <a:t>平板點餐系統，點餐快速又便利</a:t>
            </a:r>
            <a:r>
              <a:rPr kumimoji="0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5" name="圖片 54">
            <a:extLst>
              <a:ext uri="{FF2B5EF4-FFF2-40B4-BE49-F238E27FC236}">
                <a16:creationId xmlns:a16="http://schemas.microsoft.com/office/drawing/2014/main" id="{60DC20D2-D46D-4811-9D04-F48D2169B36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0574" y="4781980"/>
            <a:ext cx="852994" cy="646331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94C0F6B7-61C0-46A8-AAB2-FA5F8F07B17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9733" y="3338597"/>
            <a:ext cx="1386181" cy="1237816"/>
          </a:xfrm>
          <a:prstGeom prst="rect">
            <a:avLst/>
          </a:prstGeom>
        </p:spPr>
      </p:pic>
      <p:pic>
        <p:nvPicPr>
          <p:cNvPr id="59" name="圖片 58">
            <a:extLst>
              <a:ext uri="{FF2B5EF4-FFF2-40B4-BE49-F238E27FC236}">
                <a16:creationId xmlns:a16="http://schemas.microsoft.com/office/drawing/2014/main" id="{BFA23579-5220-493E-BF29-FED3C792D1E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5184" y="3399817"/>
            <a:ext cx="1439225" cy="1285183"/>
          </a:xfrm>
          <a:prstGeom prst="rect">
            <a:avLst/>
          </a:prstGeom>
        </p:spPr>
      </p:pic>
      <p:pic>
        <p:nvPicPr>
          <p:cNvPr id="61" name="圖片 60" descr="一張含有 電子用品 的圖片&#10;&#10;自動產生的描述">
            <a:extLst>
              <a:ext uri="{FF2B5EF4-FFF2-40B4-BE49-F238E27FC236}">
                <a16:creationId xmlns:a16="http://schemas.microsoft.com/office/drawing/2014/main" id="{E64B14A6-D215-4051-8191-46111906DB6C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48664" y="4640839"/>
            <a:ext cx="1241939" cy="1144198"/>
          </a:xfrm>
          <a:prstGeom prst="rect">
            <a:avLst/>
          </a:prstGeom>
        </p:spPr>
      </p:pic>
      <p:pic>
        <p:nvPicPr>
          <p:cNvPr id="63" name="圖片 62" descr="一張含有 物件 的圖片&#10;&#10;自動產生的描述">
            <a:extLst>
              <a:ext uri="{FF2B5EF4-FFF2-40B4-BE49-F238E27FC236}">
                <a16:creationId xmlns:a16="http://schemas.microsoft.com/office/drawing/2014/main" id="{ED8BE3C9-B0E4-4B1B-B355-EF272D27388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9040" y="2004363"/>
            <a:ext cx="1428131" cy="1274160"/>
          </a:xfrm>
          <a:prstGeom prst="rect">
            <a:avLst/>
          </a:prstGeom>
        </p:spPr>
      </p:pic>
      <p:pic>
        <p:nvPicPr>
          <p:cNvPr id="65" name="圖片 64">
            <a:extLst>
              <a:ext uri="{FF2B5EF4-FFF2-40B4-BE49-F238E27FC236}">
                <a16:creationId xmlns:a16="http://schemas.microsoft.com/office/drawing/2014/main" id="{C7F5961F-BE23-4359-B7D2-D5B4695834C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9610" y="1886131"/>
            <a:ext cx="1729231" cy="1542798"/>
          </a:xfrm>
          <a:prstGeom prst="rect">
            <a:avLst/>
          </a:prstGeom>
        </p:spPr>
      </p:pic>
      <p:sp>
        <p:nvSpPr>
          <p:cNvPr id="48" name="文字方塊 47">
            <a:extLst>
              <a:ext uri="{FF2B5EF4-FFF2-40B4-BE49-F238E27FC236}">
                <a16:creationId xmlns:a16="http://schemas.microsoft.com/office/drawing/2014/main" id="{5E4A200B-68EB-439B-99FC-B174EA8C27A4}"/>
              </a:ext>
            </a:extLst>
          </p:cNvPr>
          <p:cNvSpPr txBox="1"/>
          <p:nvPr/>
        </p:nvSpPr>
        <p:spPr>
          <a:xfrm>
            <a:off x="536784" y="2334994"/>
            <a:ext cx="1410469" cy="9848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TW" sz="1600" b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4K PTZ </a:t>
            </a:r>
            <a:r>
              <a:rPr lang="zh-TW" altLang="en-US" sz="1600" b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監控</a:t>
            </a:r>
            <a:endParaRPr lang="en-US" altLang="zh-TW" sz="1600" b="1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zh-TW" altLang="en-US" sz="140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攝影機需求，可以遠端監控環境安全</a:t>
            </a: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AF88D5E4-A166-4F66-91E9-76E862F4E8C2}"/>
              </a:ext>
            </a:extLst>
          </p:cNvPr>
          <p:cNvSpPr txBox="1"/>
          <p:nvPr/>
        </p:nvSpPr>
        <p:spPr>
          <a:xfrm>
            <a:off x="2781322" y="3520054"/>
            <a:ext cx="1979440" cy="12311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1600" b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Wi-Fi 5/6</a:t>
            </a:r>
            <a:r>
              <a:rPr lang="zh-TW" altLang="en-US" sz="1600" b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br>
              <a:rPr lang="en-US" altLang="zh-TW" sz="1600" b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1600" b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無線網路</a:t>
            </a:r>
            <a:endParaRPr lang="en-US" altLang="zh-TW" sz="1600" b="1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1400">
                <a:latin typeface="微軟正黑體" panose="020B0604030504040204" pitchFamily="34" charset="-120"/>
                <a:ea typeface="微軟正黑體" panose="020B0604030504040204" pitchFamily="34" charset="-120"/>
                <a:cs typeface="Arabic Typesetting"/>
              </a:rPr>
              <a:t>提供客人免費 </a:t>
            </a:r>
            <a:endParaRPr lang="en-US" altLang="zh-TW" sz="1400">
              <a:latin typeface="微軟正黑體" panose="020B0604030504040204" pitchFamily="34" charset="-120"/>
              <a:ea typeface="微軟正黑體" panose="020B0604030504040204" pitchFamily="34" charset="-120"/>
              <a:cs typeface="Arabic Typesetting"/>
            </a:endParaRPr>
          </a:p>
          <a:p>
            <a:pPr>
              <a:defRPr/>
            </a:pPr>
            <a:r>
              <a:rPr lang="en-US" altLang="zh-TW" sz="1400">
                <a:latin typeface="微軟正黑體" panose="020B0604030504040204" pitchFamily="34" charset="-120"/>
                <a:ea typeface="微軟正黑體" panose="020B0604030504040204" pitchFamily="34" charset="-120"/>
                <a:cs typeface="Arabic Typesetting"/>
              </a:rPr>
              <a:t>Wi-Fi </a:t>
            </a:r>
            <a:r>
              <a:rPr lang="zh-TW" altLang="en-US" sz="1400">
                <a:latin typeface="微軟正黑體" panose="020B0604030504040204" pitchFamily="34" charset="-120"/>
                <a:ea typeface="微軟正黑體" panose="020B0604030504040204" pitchFamily="34" charset="-120"/>
                <a:cs typeface="Arabic Typesetting"/>
              </a:rPr>
              <a:t>服務上網</a:t>
            </a:r>
            <a:endParaRPr lang="en-US" altLang="zh-TW" sz="1400">
              <a:latin typeface="微軟正黑體" panose="020B0604030504040204" pitchFamily="34" charset="-120"/>
              <a:ea typeface="微軟正黑體" panose="020B0604030504040204" pitchFamily="34" charset="-120"/>
              <a:cs typeface="Arabic Typesetting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0FFD8378-62B9-45D3-BEBC-932B7381B792}"/>
              </a:ext>
            </a:extLst>
          </p:cNvPr>
          <p:cNvSpPr txBox="1"/>
          <p:nvPr/>
        </p:nvSpPr>
        <p:spPr>
          <a:xfrm>
            <a:off x="3396275" y="5542410"/>
            <a:ext cx="28732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2.5GbE NAS </a:t>
            </a:r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資料儲存</a:t>
            </a:r>
            <a:r>
              <a:rPr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/</a:t>
            </a:r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備份</a:t>
            </a:r>
          </a:p>
          <a:p>
            <a:pPr lvl="0">
              <a:defRPr/>
            </a:pPr>
            <a:r>
              <a:rPr lang="zh-TW" altLang="en-US" sz="140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客戶資料保存、工作文件資料、</a:t>
            </a:r>
            <a:r>
              <a:rPr lang="en-US" altLang="zh-TW" sz="140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Mail Server</a:t>
            </a:r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7552477B-41FE-4396-A47A-CCC8D5098615}"/>
              </a:ext>
            </a:extLst>
          </p:cNvPr>
          <p:cNvSpPr txBox="1"/>
          <p:nvPr/>
        </p:nvSpPr>
        <p:spPr>
          <a:xfrm>
            <a:off x="6188339" y="5542409"/>
            <a:ext cx="24077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QuWAN</a:t>
            </a:r>
            <a:endParaRPr kumimoji="0" lang="en-US" altLang="zh-TW" sz="1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zh-TW" altLang="en-US" sz="140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組建總部與分部的內部網絡</a:t>
            </a:r>
            <a:endParaRPr kumimoji="0" lang="zh-TW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52" name="圖片 51">
            <a:extLst>
              <a:ext uri="{FF2B5EF4-FFF2-40B4-BE49-F238E27FC236}">
                <a16:creationId xmlns:a16="http://schemas.microsoft.com/office/drawing/2014/main" id="{CF443169-7AA9-4847-8B61-E1BC315DA4E4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6129" y="4827525"/>
            <a:ext cx="1456954" cy="565677"/>
          </a:xfrm>
          <a:prstGeom prst="rect">
            <a:avLst/>
          </a:prstGeom>
        </p:spPr>
      </p:pic>
      <p:pic>
        <p:nvPicPr>
          <p:cNvPr id="58" name="圖片 57" descr="一張含有 電腦 的圖片&#10;&#10;自動產生的描述">
            <a:extLst>
              <a:ext uri="{FF2B5EF4-FFF2-40B4-BE49-F238E27FC236}">
                <a16:creationId xmlns:a16="http://schemas.microsoft.com/office/drawing/2014/main" id="{33CBF527-A501-4674-8D75-773AFCEB6A2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1947" y="4414970"/>
            <a:ext cx="2396918" cy="14983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62" name="群組 61">
            <a:extLst>
              <a:ext uri="{FF2B5EF4-FFF2-40B4-BE49-F238E27FC236}">
                <a16:creationId xmlns:a16="http://schemas.microsoft.com/office/drawing/2014/main" id="{17200BA7-7EED-42A5-B571-54534C14379B}"/>
              </a:ext>
            </a:extLst>
          </p:cNvPr>
          <p:cNvGrpSpPr/>
          <p:nvPr/>
        </p:nvGrpSpPr>
        <p:grpSpPr>
          <a:xfrm>
            <a:off x="399397" y="6015647"/>
            <a:ext cx="1799468" cy="544361"/>
            <a:chOff x="9335069" y="6146529"/>
            <a:chExt cx="1799468" cy="544361"/>
          </a:xfrm>
        </p:grpSpPr>
        <p:sp>
          <p:nvSpPr>
            <p:cNvPr id="67" name="矩形: 圓角 66">
              <a:extLst>
                <a:ext uri="{FF2B5EF4-FFF2-40B4-BE49-F238E27FC236}">
                  <a16:creationId xmlns:a16="http://schemas.microsoft.com/office/drawing/2014/main" id="{516E4F32-BECE-4257-A374-7E981435A0A5}"/>
                </a:ext>
              </a:extLst>
            </p:cNvPr>
            <p:cNvSpPr/>
            <p:nvPr/>
          </p:nvSpPr>
          <p:spPr>
            <a:xfrm>
              <a:off x="9499099" y="6146529"/>
              <a:ext cx="1635438" cy="544361"/>
            </a:xfrm>
            <a:prstGeom prst="roundRect">
              <a:avLst>
                <a:gd name="adj" fmla="val 0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defTabSz="457200">
                <a:defRPr/>
              </a:pPr>
              <a:r>
                <a:rPr lang="zh-TW" altLang="en-US" sz="14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功能升級</a:t>
              </a:r>
              <a:endParaRPr lang="en-US" altLang="zh-TW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69" name="矩形 68">
              <a:extLst>
                <a:ext uri="{FF2B5EF4-FFF2-40B4-BE49-F238E27FC236}">
                  <a16:creationId xmlns:a16="http://schemas.microsoft.com/office/drawing/2014/main" id="{F4596A2E-5527-430C-BBFA-DEC15CD12BCF}"/>
                </a:ext>
              </a:extLst>
            </p:cNvPr>
            <p:cNvSpPr/>
            <p:nvPr/>
          </p:nvSpPr>
          <p:spPr>
            <a:xfrm>
              <a:off x="9335069" y="6350890"/>
              <a:ext cx="135638" cy="135638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9664611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矩形 114">
            <a:extLst>
              <a:ext uri="{FF2B5EF4-FFF2-40B4-BE49-F238E27FC236}">
                <a16:creationId xmlns:a16="http://schemas.microsoft.com/office/drawing/2014/main" id="{26005F10-ECB4-46D1-A0F5-5BFD10AEC148}"/>
              </a:ext>
            </a:extLst>
          </p:cNvPr>
          <p:cNvSpPr/>
          <p:nvPr/>
        </p:nvSpPr>
        <p:spPr>
          <a:xfrm>
            <a:off x="6659" y="1299619"/>
            <a:ext cx="9864265" cy="933169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kern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16" name="圖片 115" descr="一張含有 電腦 的圖片&#10;&#10;自動產生的描述">
            <a:extLst>
              <a:ext uri="{FF2B5EF4-FFF2-40B4-BE49-F238E27FC236}">
                <a16:creationId xmlns:a16="http://schemas.microsoft.com/office/drawing/2014/main" id="{87387EF0-2417-4B58-90B0-6141DA1226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81" y="-414016"/>
            <a:ext cx="10196818" cy="63741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DC78C41-18A5-4C95-B7EB-657266A2C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7135"/>
          </a:xfrm>
        </p:spPr>
        <p:txBody>
          <a:bodyPr>
            <a:normAutofit/>
          </a:bodyPr>
          <a:lstStyle/>
          <a:p>
            <a:r>
              <a:rPr lang="zh-TW" altLang="en-US" b="1"/>
              <a:t>一機滿足彈性網路部署</a:t>
            </a:r>
          </a:p>
        </p:txBody>
      </p:sp>
      <p:pic>
        <p:nvPicPr>
          <p:cNvPr id="118" name="圖片 117">
            <a:extLst>
              <a:ext uri="{FF2B5EF4-FFF2-40B4-BE49-F238E27FC236}">
                <a16:creationId xmlns:a16="http://schemas.microsoft.com/office/drawing/2014/main" id="{B639DD7C-84A3-4C8C-8304-3F90550E47F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033" y="1422831"/>
            <a:ext cx="1456954" cy="565677"/>
          </a:xfrm>
          <a:prstGeom prst="rect">
            <a:avLst/>
          </a:prstGeom>
        </p:spPr>
      </p:pic>
      <p:grpSp>
        <p:nvGrpSpPr>
          <p:cNvPr id="120" name="群組 119">
            <a:extLst>
              <a:ext uri="{FF2B5EF4-FFF2-40B4-BE49-F238E27FC236}">
                <a16:creationId xmlns:a16="http://schemas.microsoft.com/office/drawing/2014/main" id="{2932892E-B015-4AB4-8E3E-42DBFBF10A2B}"/>
              </a:ext>
            </a:extLst>
          </p:cNvPr>
          <p:cNvGrpSpPr/>
          <p:nvPr/>
        </p:nvGrpSpPr>
        <p:grpSpPr>
          <a:xfrm>
            <a:off x="126115" y="4521541"/>
            <a:ext cx="2909012" cy="2336459"/>
            <a:chOff x="151496" y="1521157"/>
            <a:chExt cx="2909012" cy="2640615"/>
          </a:xfrm>
        </p:grpSpPr>
        <p:sp>
          <p:nvSpPr>
            <p:cNvPr id="121" name="矩形: 剪去單一角落 120">
              <a:extLst>
                <a:ext uri="{FF2B5EF4-FFF2-40B4-BE49-F238E27FC236}">
                  <a16:creationId xmlns:a16="http://schemas.microsoft.com/office/drawing/2014/main" id="{2AF25B26-1032-483F-8C29-49D82086F254}"/>
                </a:ext>
              </a:extLst>
            </p:cNvPr>
            <p:cNvSpPr/>
            <p:nvPr/>
          </p:nvSpPr>
          <p:spPr>
            <a:xfrm flipH="1">
              <a:off x="151496" y="1521157"/>
              <a:ext cx="2909012" cy="2640615"/>
            </a:xfrm>
            <a:prstGeom prst="snip1Rect">
              <a:avLst>
                <a:gd name="adj" fmla="val 14662"/>
              </a:avLst>
            </a:prstGeom>
            <a:gradFill>
              <a:gsLst>
                <a:gs pos="50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1"/>
            </a:gradFill>
            <a:ln w="28575">
              <a:gradFill>
                <a:gsLst>
                  <a:gs pos="0">
                    <a:srgbClr val="CC66FF"/>
                  </a:gs>
                  <a:gs pos="100000">
                    <a:srgbClr val="CC66FF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2" name="矩形: 剪去對角角落 121">
              <a:extLst>
                <a:ext uri="{FF2B5EF4-FFF2-40B4-BE49-F238E27FC236}">
                  <a16:creationId xmlns:a16="http://schemas.microsoft.com/office/drawing/2014/main" id="{9CF7FF36-E173-4DA5-AC0C-0649392823CD}"/>
                </a:ext>
              </a:extLst>
            </p:cNvPr>
            <p:cNvSpPr/>
            <p:nvPr/>
          </p:nvSpPr>
          <p:spPr>
            <a:xfrm>
              <a:off x="504296" y="1657563"/>
              <a:ext cx="2422273" cy="116646"/>
            </a:xfrm>
            <a:custGeom>
              <a:avLst/>
              <a:gdLst>
                <a:gd name="connsiteX0" fmla="*/ 0 w 4690534"/>
                <a:gd name="connsiteY0" fmla="*/ 0 h 203200"/>
                <a:gd name="connsiteX1" fmla="*/ 4690534 w 4690534"/>
                <a:gd name="connsiteY1" fmla="*/ 0 h 203200"/>
                <a:gd name="connsiteX2" fmla="*/ 4690534 w 4690534"/>
                <a:gd name="connsiteY2" fmla="*/ 0 h 203200"/>
                <a:gd name="connsiteX3" fmla="*/ 4690534 w 4690534"/>
                <a:gd name="connsiteY3" fmla="*/ 203200 h 203200"/>
                <a:gd name="connsiteX4" fmla="*/ 4690534 w 4690534"/>
                <a:gd name="connsiteY4" fmla="*/ 203200 h 203200"/>
                <a:gd name="connsiteX5" fmla="*/ 0 w 4690534"/>
                <a:gd name="connsiteY5" fmla="*/ 203200 h 203200"/>
                <a:gd name="connsiteX6" fmla="*/ 0 w 4690534"/>
                <a:gd name="connsiteY6" fmla="*/ 203200 h 203200"/>
                <a:gd name="connsiteX7" fmla="*/ 0 w 4690534"/>
                <a:gd name="connsiteY7" fmla="*/ 0 h 203200"/>
                <a:gd name="connsiteX0" fmla="*/ 249766 w 4940300"/>
                <a:gd name="connsiteY0" fmla="*/ 0 h 224367"/>
                <a:gd name="connsiteX1" fmla="*/ 4940300 w 4940300"/>
                <a:gd name="connsiteY1" fmla="*/ 0 h 224367"/>
                <a:gd name="connsiteX2" fmla="*/ 4940300 w 4940300"/>
                <a:gd name="connsiteY2" fmla="*/ 0 h 224367"/>
                <a:gd name="connsiteX3" fmla="*/ 4940300 w 4940300"/>
                <a:gd name="connsiteY3" fmla="*/ 203200 h 224367"/>
                <a:gd name="connsiteX4" fmla="*/ 4940300 w 4940300"/>
                <a:gd name="connsiteY4" fmla="*/ 203200 h 224367"/>
                <a:gd name="connsiteX5" fmla="*/ 249766 w 4940300"/>
                <a:gd name="connsiteY5" fmla="*/ 203200 h 224367"/>
                <a:gd name="connsiteX6" fmla="*/ 0 w 4940300"/>
                <a:gd name="connsiteY6" fmla="*/ 224367 h 224367"/>
                <a:gd name="connsiteX7" fmla="*/ 249766 w 4940300"/>
                <a:gd name="connsiteY7" fmla="*/ 0 h 224367"/>
                <a:gd name="connsiteX0" fmla="*/ 249766 w 4940300"/>
                <a:gd name="connsiteY0" fmla="*/ 0 h 203200"/>
                <a:gd name="connsiteX1" fmla="*/ 4940300 w 4940300"/>
                <a:gd name="connsiteY1" fmla="*/ 0 h 203200"/>
                <a:gd name="connsiteX2" fmla="*/ 4940300 w 4940300"/>
                <a:gd name="connsiteY2" fmla="*/ 0 h 203200"/>
                <a:gd name="connsiteX3" fmla="*/ 4940300 w 4940300"/>
                <a:gd name="connsiteY3" fmla="*/ 203200 h 203200"/>
                <a:gd name="connsiteX4" fmla="*/ 4940300 w 4940300"/>
                <a:gd name="connsiteY4" fmla="*/ 203200 h 203200"/>
                <a:gd name="connsiteX5" fmla="*/ 249766 w 4940300"/>
                <a:gd name="connsiteY5" fmla="*/ 203200 h 203200"/>
                <a:gd name="connsiteX6" fmla="*/ 0 w 4940300"/>
                <a:gd name="connsiteY6" fmla="*/ 190501 h 203200"/>
                <a:gd name="connsiteX7" fmla="*/ 249766 w 4940300"/>
                <a:gd name="connsiteY7" fmla="*/ 0 h 203200"/>
                <a:gd name="connsiteX0" fmla="*/ 249766 w 4940300"/>
                <a:gd name="connsiteY0" fmla="*/ 0 h 207434"/>
                <a:gd name="connsiteX1" fmla="*/ 4940300 w 4940300"/>
                <a:gd name="connsiteY1" fmla="*/ 0 h 207434"/>
                <a:gd name="connsiteX2" fmla="*/ 4940300 w 4940300"/>
                <a:gd name="connsiteY2" fmla="*/ 0 h 207434"/>
                <a:gd name="connsiteX3" fmla="*/ 4940300 w 4940300"/>
                <a:gd name="connsiteY3" fmla="*/ 203200 h 207434"/>
                <a:gd name="connsiteX4" fmla="*/ 4940300 w 4940300"/>
                <a:gd name="connsiteY4" fmla="*/ 203200 h 207434"/>
                <a:gd name="connsiteX5" fmla="*/ 249766 w 4940300"/>
                <a:gd name="connsiteY5" fmla="*/ 203200 h 207434"/>
                <a:gd name="connsiteX6" fmla="*/ 0 w 4940300"/>
                <a:gd name="connsiteY6" fmla="*/ 207434 h 207434"/>
                <a:gd name="connsiteX7" fmla="*/ 249766 w 4940300"/>
                <a:gd name="connsiteY7" fmla="*/ 0 h 207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40300" h="207434">
                  <a:moveTo>
                    <a:pt x="249766" y="0"/>
                  </a:moveTo>
                  <a:lnTo>
                    <a:pt x="4940300" y="0"/>
                  </a:lnTo>
                  <a:lnTo>
                    <a:pt x="4940300" y="0"/>
                  </a:lnTo>
                  <a:lnTo>
                    <a:pt x="4940300" y="203200"/>
                  </a:lnTo>
                  <a:lnTo>
                    <a:pt x="4940300" y="203200"/>
                  </a:lnTo>
                  <a:lnTo>
                    <a:pt x="249766" y="203200"/>
                  </a:lnTo>
                  <a:lnTo>
                    <a:pt x="0" y="207434"/>
                  </a:lnTo>
                  <a:lnTo>
                    <a:pt x="249766" y="0"/>
                  </a:lnTo>
                  <a:close/>
                </a:path>
              </a:pathLst>
            </a:custGeom>
            <a:solidFill>
              <a:srgbClr val="CC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23" name="矩形 122">
            <a:extLst>
              <a:ext uri="{FF2B5EF4-FFF2-40B4-BE49-F238E27FC236}">
                <a16:creationId xmlns:a16="http://schemas.microsoft.com/office/drawing/2014/main" id="{47F520F5-95B5-4075-9CF7-B680A92169C8}"/>
              </a:ext>
            </a:extLst>
          </p:cNvPr>
          <p:cNvSpPr/>
          <p:nvPr/>
        </p:nvSpPr>
        <p:spPr>
          <a:xfrm>
            <a:off x="126115" y="4920775"/>
            <a:ext cx="2909012" cy="4633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>
                <a:solidFill>
                  <a:srgbClr val="CC66FF"/>
                </a:solidFill>
                <a:ea typeface="新細明體"/>
              </a:rPr>
              <a:t>4x 2.5GbE PoE </a:t>
            </a:r>
            <a:r>
              <a:rPr lang="en-US" altLang="zh-TW" sz="1600">
                <a:solidFill>
                  <a:srgbClr val="CC66FF"/>
                </a:solidFill>
                <a:ea typeface="新細明體"/>
              </a:rPr>
              <a:t>(802.3bt)</a:t>
            </a:r>
          </a:p>
        </p:txBody>
      </p:sp>
      <p:sp>
        <p:nvSpPr>
          <p:cNvPr id="124" name="矩形: 圓角 123">
            <a:extLst>
              <a:ext uri="{FF2B5EF4-FFF2-40B4-BE49-F238E27FC236}">
                <a16:creationId xmlns:a16="http://schemas.microsoft.com/office/drawing/2014/main" id="{7A09ACC5-7BB1-4A79-81F0-7ADF312A2412}"/>
              </a:ext>
            </a:extLst>
          </p:cNvPr>
          <p:cNvSpPr/>
          <p:nvPr/>
        </p:nvSpPr>
        <p:spPr>
          <a:xfrm>
            <a:off x="800781" y="5421310"/>
            <a:ext cx="2006828" cy="616993"/>
          </a:xfrm>
          <a:prstGeom prst="roundRect">
            <a:avLst>
              <a:gd name="adj" fmla="val 50000"/>
            </a:avLst>
          </a:prstGeom>
          <a:solidFill>
            <a:srgbClr val="CC66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TW" sz="1600">
                <a:solidFill>
                  <a:schemeClr val="tx1"/>
                </a:solidFill>
              </a:rPr>
              <a:t>4K PTZ </a:t>
            </a:r>
            <a:r>
              <a:rPr lang="zh-TW" altLang="en-US" sz="160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監控</a:t>
            </a:r>
            <a:endParaRPr lang="en-US" altLang="zh-TW" sz="16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26" name="接點: 肘形 125">
            <a:extLst>
              <a:ext uri="{FF2B5EF4-FFF2-40B4-BE49-F238E27FC236}">
                <a16:creationId xmlns:a16="http://schemas.microsoft.com/office/drawing/2014/main" id="{49E5C77E-D2A0-48EF-92E4-5B69FBF26081}"/>
              </a:ext>
            </a:extLst>
          </p:cNvPr>
          <p:cNvCxnSpPr>
            <a:cxnSpLocks/>
            <a:stCxn id="131" idx="2"/>
            <a:endCxn id="121" idx="3"/>
          </p:cNvCxnSpPr>
          <p:nvPr/>
        </p:nvCxnSpPr>
        <p:spPr>
          <a:xfrm rot="5400000">
            <a:off x="3485855" y="1571186"/>
            <a:ext cx="1045121" cy="4855588"/>
          </a:xfrm>
          <a:prstGeom prst="bentConnector3">
            <a:avLst>
              <a:gd name="adj1" fmla="val 20836"/>
            </a:avLst>
          </a:prstGeom>
          <a:ln w="38100">
            <a:solidFill>
              <a:srgbClr val="CC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7" name="群組 126">
            <a:extLst>
              <a:ext uri="{FF2B5EF4-FFF2-40B4-BE49-F238E27FC236}">
                <a16:creationId xmlns:a16="http://schemas.microsoft.com/office/drawing/2014/main" id="{6A23C2F7-CFE2-4D1A-9567-91A751666AE8}"/>
              </a:ext>
            </a:extLst>
          </p:cNvPr>
          <p:cNvGrpSpPr/>
          <p:nvPr/>
        </p:nvGrpSpPr>
        <p:grpSpPr>
          <a:xfrm>
            <a:off x="3148620" y="4521541"/>
            <a:ext cx="2909012" cy="2336459"/>
            <a:chOff x="151496" y="1521157"/>
            <a:chExt cx="2909012" cy="2640615"/>
          </a:xfrm>
        </p:grpSpPr>
        <p:sp>
          <p:nvSpPr>
            <p:cNvPr id="128" name="矩形: 剪去單一角落 127">
              <a:extLst>
                <a:ext uri="{FF2B5EF4-FFF2-40B4-BE49-F238E27FC236}">
                  <a16:creationId xmlns:a16="http://schemas.microsoft.com/office/drawing/2014/main" id="{B6A19285-7B04-46EF-BAD6-EA43B2F5B9B8}"/>
                </a:ext>
              </a:extLst>
            </p:cNvPr>
            <p:cNvSpPr/>
            <p:nvPr/>
          </p:nvSpPr>
          <p:spPr>
            <a:xfrm flipH="1">
              <a:off x="151496" y="1521157"/>
              <a:ext cx="2909012" cy="2640615"/>
            </a:xfrm>
            <a:prstGeom prst="snip1Rect">
              <a:avLst>
                <a:gd name="adj" fmla="val 14662"/>
              </a:avLst>
            </a:prstGeom>
            <a:gradFill>
              <a:gsLst>
                <a:gs pos="50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1"/>
            </a:gradFill>
            <a:ln w="28575">
              <a:gradFill>
                <a:gsLst>
                  <a:gs pos="0">
                    <a:srgbClr val="FFC000"/>
                  </a:gs>
                  <a:gs pos="100000">
                    <a:srgbClr val="FFC000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9" name="矩形: 剪去對角角落 121">
              <a:extLst>
                <a:ext uri="{FF2B5EF4-FFF2-40B4-BE49-F238E27FC236}">
                  <a16:creationId xmlns:a16="http://schemas.microsoft.com/office/drawing/2014/main" id="{642CF819-CFF5-48F9-AF28-A319A936B81E}"/>
                </a:ext>
              </a:extLst>
            </p:cNvPr>
            <p:cNvSpPr/>
            <p:nvPr/>
          </p:nvSpPr>
          <p:spPr>
            <a:xfrm>
              <a:off x="504296" y="1657563"/>
              <a:ext cx="2422273" cy="116646"/>
            </a:xfrm>
            <a:custGeom>
              <a:avLst/>
              <a:gdLst>
                <a:gd name="connsiteX0" fmla="*/ 0 w 4690534"/>
                <a:gd name="connsiteY0" fmla="*/ 0 h 203200"/>
                <a:gd name="connsiteX1" fmla="*/ 4690534 w 4690534"/>
                <a:gd name="connsiteY1" fmla="*/ 0 h 203200"/>
                <a:gd name="connsiteX2" fmla="*/ 4690534 w 4690534"/>
                <a:gd name="connsiteY2" fmla="*/ 0 h 203200"/>
                <a:gd name="connsiteX3" fmla="*/ 4690534 w 4690534"/>
                <a:gd name="connsiteY3" fmla="*/ 203200 h 203200"/>
                <a:gd name="connsiteX4" fmla="*/ 4690534 w 4690534"/>
                <a:gd name="connsiteY4" fmla="*/ 203200 h 203200"/>
                <a:gd name="connsiteX5" fmla="*/ 0 w 4690534"/>
                <a:gd name="connsiteY5" fmla="*/ 203200 h 203200"/>
                <a:gd name="connsiteX6" fmla="*/ 0 w 4690534"/>
                <a:gd name="connsiteY6" fmla="*/ 203200 h 203200"/>
                <a:gd name="connsiteX7" fmla="*/ 0 w 4690534"/>
                <a:gd name="connsiteY7" fmla="*/ 0 h 203200"/>
                <a:gd name="connsiteX0" fmla="*/ 249766 w 4940300"/>
                <a:gd name="connsiteY0" fmla="*/ 0 h 224367"/>
                <a:gd name="connsiteX1" fmla="*/ 4940300 w 4940300"/>
                <a:gd name="connsiteY1" fmla="*/ 0 h 224367"/>
                <a:gd name="connsiteX2" fmla="*/ 4940300 w 4940300"/>
                <a:gd name="connsiteY2" fmla="*/ 0 h 224367"/>
                <a:gd name="connsiteX3" fmla="*/ 4940300 w 4940300"/>
                <a:gd name="connsiteY3" fmla="*/ 203200 h 224367"/>
                <a:gd name="connsiteX4" fmla="*/ 4940300 w 4940300"/>
                <a:gd name="connsiteY4" fmla="*/ 203200 h 224367"/>
                <a:gd name="connsiteX5" fmla="*/ 249766 w 4940300"/>
                <a:gd name="connsiteY5" fmla="*/ 203200 h 224367"/>
                <a:gd name="connsiteX6" fmla="*/ 0 w 4940300"/>
                <a:gd name="connsiteY6" fmla="*/ 224367 h 224367"/>
                <a:gd name="connsiteX7" fmla="*/ 249766 w 4940300"/>
                <a:gd name="connsiteY7" fmla="*/ 0 h 224367"/>
                <a:gd name="connsiteX0" fmla="*/ 249766 w 4940300"/>
                <a:gd name="connsiteY0" fmla="*/ 0 h 203200"/>
                <a:gd name="connsiteX1" fmla="*/ 4940300 w 4940300"/>
                <a:gd name="connsiteY1" fmla="*/ 0 h 203200"/>
                <a:gd name="connsiteX2" fmla="*/ 4940300 w 4940300"/>
                <a:gd name="connsiteY2" fmla="*/ 0 h 203200"/>
                <a:gd name="connsiteX3" fmla="*/ 4940300 w 4940300"/>
                <a:gd name="connsiteY3" fmla="*/ 203200 h 203200"/>
                <a:gd name="connsiteX4" fmla="*/ 4940300 w 4940300"/>
                <a:gd name="connsiteY4" fmla="*/ 203200 h 203200"/>
                <a:gd name="connsiteX5" fmla="*/ 249766 w 4940300"/>
                <a:gd name="connsiteY5" fmla="*/ 203200 h 203200"/>
                <a:gd name="connsiteX6" fmla="*/ 0 w 4940300"/>
                <a:gd name="connsiteY6" fmla="*/ 190501 h 203200"/>
                <a:gd name="connsiteX7" fmla="*/ 249766 w 4940300"/>
                <a:gd name="connsiteY7" fmla="*/ 0 h 203200"/>
                <a:gd name="connsiteX0" fmla="*/ 249766 w 4940300"/>
                <a:gd name="connsiteY0" fmla="*/ 0 h 207434"/>
                <a:gd name="connsiteX1" fmla="*/ 4940300 w 4940300"/>
                <a:gd name="connsiteY1" fmla="*/ 0 h 207434"/>
                <a:gd name="connsiteX2" fmla="*/ 4940300 w 4940300"/>
                <a:gd name="connsiteY2" fmla="*/ 0 h 207434"/>
                <a:gd name="connsiteX3" fmla="*/ 4940300 w 4940300"/>
                <a:gd name="connsiteY3" fmla="*/ 203200 h 207434"/>
                <a:gd name="connsiteX4" fmla="*/ 4940300 w 4940300"/>
                <a:gd name="connsiteY4" fmla="*/ 203200 h 207434"/>
                <a:gd name="connsiteX5" fmla="*/ 249766 w 4940300"/>
                <a:gd name="connsiteY5" fmla="*/ 203200 h 207434"/>
                <a:gd name="connsiteX6" fmla="*/ 0 w 4940300"/>
                <a:gd name="connsiteY6" fmla="*/ 207434 h 207434"/>
                <a:gd name="connsiteX7" fmla="*/ 249766 w 4940300"/>
                <a:gd name="connsiteY7" fmla="*/ 0 h 207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40300" h="207434">
                  <a:moveTo>
                    <a:pt x="249766" y="0"/>
                  </a:moveTo>
                  <a:lnTo>
                    <a:pt x="4940300" y="0"/>
                  </a:lnTo>
                  <a:lnTo>
                    <a:pt x="4940300" y="0"/>
                  </a:lnTo>
                  <a:lnTo>
                    <a:pt x="4940300" y="203200"/>
                  </a:lnTo>
                  <a:lnTo>
                    <a:pt x="4940300" y="203200"/>
                  </a:lnTo>
                  <a:lnTo>
                    <a:pt x="249766" y="203200"/>
                  </a:lnTo>
                  <a:lnTo>
                    <a:pt x="0" y="207434"/>
                  </a:lnTo>
                  <a:lnTo>
                    <a:pt x="249766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31" name="矩形 130">
            <a:extLst>
              <a:ext uri="{FF2B5EF4-FFF2-40B4-BE49-F238E27FC236}">
                <a16:creationId xmlns:a16="http://schemas.microsoft.com/office/drawing/2014/main" id="{DCFD36FA-99C5-4A7E-AF30-B1BFEC71D11E}"/>
              </a:ext>
            </a:extLst>
          </p:cNvPr>
          <p:cNvSpPr/>
          <p:nvPr/>
        </p:nvSpPr>
        <p:spPr>
          <a:xfrm>
            <a:off x="6084094" y="2729094"/>
            <a:ext cx="704229" cy="747326"/>
          </a:xfrm>
          <a:prstGeom prst="rect">
            <a:avLst/>
          </a:prstGeom>
          <a:noFill/>
          <a:ln w="25400">
            <a:solidFill>
              <a:srgbClr val="CC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3" name="矩形 132">
            <a:extLst>
              <a:ext uri="{FF2B5EF4-FFF2-40B4-BE49-F238E27FC236}">
                <a16:creationId xmlns:a16="http://schemas.microsoft.com/office/drawing/2014/main" id="{076E0FA2-03A0-4FB0-8976-05C71A75D1C7}"/>
              </a:ext>
            </a:extLst>
          </p:cNvPr>
          <p:cNvSpPr/>
          <p:nvPr/>
        </p:nvSpPr>
        <p:spPr>
          <a:xfrm>
            <a:off x="3167781" y="5794759"/>
            <a:ext cx="2909012" cy="4633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>
                <a:solidFill>
                  <a:srgbClr val="FFC000"/>
                </a:solidFill>
              </a:rPr>
              <a:t>8 x 1GbE PoE </a:t>
            </a:r>
            <a:r>
              <a:rPr lang="en-US" altLang="zh-TW" sz="1600">
                <a:solidFill>
                  <a:srgbClr val="FFC000"/>
                </a:solidFill>
              </a:rPr>
              <a:t>(802.3at)</a:t>
            </a:r>
            <a:endParaRPr lang="en-US" altLang="zh-TW" sz="2000">
              <a:solidFill>
                <a:srgbClr val="FFC000"/>
              </a:solidFill>
            </a:endParaRPr>
          </a:p>
        </p:txBody>
      </p:sp>
      <p:sp>
        <p:nvSpPr>
          <p:cNvPr id="136" name="矩形: 圓角 135">
            <a:extLst>
              <a:ext uri="{FF2B5EF4-FFF2-40B4-BE49-F238E27FC236}">
                <a16:creationId xmlns:a16="http://schemas.microsoft.com/office/drawing/2014/main" id="{578CED55-9414-4F69-9643-C96C1B1713B2}"/>
              </a:ext>
            </a:extLst>
          </p:cNvPr>
          <p:cNvSpPr/>
          <p:nvPr/>
        </p:nvSpPr>
        <p:spPr>
          <a:xfrm>
            <a:off x="10184429" y="4187498"/>
            <a:ext cx="1712291" cy="770257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zh-TW" altLang="en-US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用戶電腦</a:t>
            </a:r>
            <a:r>
              <a:rPr lang="en-US" altLang="zh-TW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手機</a:t>
            </a:r>
            <a:r>
              <a:rPr lang="en-US" altLang="zh-TW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</p:txBody>
      </p:sp>
      <p:sp>
        <p:nvSpPr>
          <p:cNvPr id="137" name="Shape 1018">
            <a:extLst>
              <a:ext uri="{FF2B5EF4-FFF2-40B4-BE49-F238E27FC236}">
                <a16:creationId xmlns:a16="http://schemas.microsoft.com/office/drawing/2014/main" id="{9E1AB420-BEA2-43F1-B84E-0758B221A45F}"/>
              </a:ext>
            </a:extLst>
          </p:cNvPr>
          <p:cNvSpPr/>
          <p:nvPr/>
        </p:nvSpPr>
        <p:spPr>
          <a:xfrm>
            <a:off x="10393159" y="3652208"/>
            <a:ext cx="742836" cy="6281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5880" y="100923"/>
                </a:moveTo>
                <a:lnTo>
                  <a:pt x="43780" y="108554"/>
                </a:lnTo>
                <a:lnTo>
                  <a:pt x="76219" y="108554"/>
                </a:lnTo>
                <a:lnTo>
                  <a:pt x="74119" y="100923"/>
                </a:lnTo>
                <a:close/>
                <a:moveTo>
                  <a:pt x="17368" y="4644"/>
                </a:moveTo>
                <a:lnTo>
                  <a:pt x="17368" y="64398"/>
                </a:lnTo>
                <a:lnTo>
                  <a:pt x="102631" y="64398"/>
                </a:lnTo>
                <a:lnTo>
                  <a:pt x="102631" y="4644"/>
                </a:lnTo>
                <a:close/>
                <a:moveTo>
                  <a:pt x="11052" y="0"/>
                </a:moveTo>
                <a:lnTo>
                  <a:pt x="108947" y="0"/>
                </a:lnTo>
                <a:lnTo>
                  <a:pt x="108947" y="69042"/>
                </a:lnTo>
                <a:lnTo>
                  <a:pt x="108965" y="69042"/>
                </a:lnTo>
                <a:lnTo>
                  <a:pt x="120000" y="113859"/>
                </a:lnTo>
                <a:lnTo>
                  <a:pt x="120000" y="119999"/>
                </a:lnTo>
                <a:lnTo>
                  <a:pt x="0" y="119999"/>
                </a:lnTo>
                <a:lnTo>
                  <a:pt x="0" y="113859"/>
                </a:lnTo>
                <a:lnTo>
                  <a:pt x="11034" y="69042"/>
                </a:lnTo>
                <a:lnTo>
                  <a:pt x="11052" y="69042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Shape 1021">
            <a:extLst>
              <a:ext uri="{FF2B5EF4-FFF2-40B4-BE49-F238E27FC236}">
                <a16:creationId xmlns:a16="http://schemas.microsoft.com/office/drawing/2014/main" id="{F57F8D40-439C-4DF9-A389-3B19BEDDE394}"/>
              </a:ext>
            </a:extLst>
          </p:cNvPr>
          <p:cNvSpPr/>
          <p:nvPr/>
        </p:nvSpPr>
        <p:spPr>
          <a:xfrm>
            <a:off x="11236285" y="3771845"/>
            <a:ext cx="327473" cy="46045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9688" y="112012"/>
                </a:moveTo>
                <a:cubicBezTo>
                  <a:pt x="48135" y="112012"/>
                  <a:pt x="46876" y="112907"/>
                  <a:pt x="46876" y="114012"/>
                </a:cubicBezTo>
                <a:cubicBezTo>
                  <a:pt x="46876" y="115117"/>
                  <a:pt x="48135" y="116012"/>
                  <a:pt x="49688" y="116012"/>
                </a:cubicBezTo>
                <a:lnTo>
                  <a:pt x="70311" y="116012"/>
                </a:lnTo>
                <a:cubicBezTo>
                  <a:pt x="71864" y="116012"/>
                  <a:pt x="73123" y="115117"/>
                  <a:pt x="73123" y="114012"/>
                </a:cubicBezTo>
                <a:cubicBezTo>
                  <a:pt x="73123" y="112907"/>
                  <a:pt x="71864" y="112012"/>
                  <a:pt x="70311" y="112012"/>
                </a:cubicBezTo>
                <a:close/>
                <a:moveTo>
                  <a:pt x="6849" y="8320"/>
                </a:moveTo>
                <a:lnTo>
                  <a:pt x="6849" y="106998"/>
                </a:lnTo>
                <a:lnTo>
                  <a:pt x="113150" y="106998"/>
                </a:lnTo>
                <a:lnTo>
                  <a:pt x="113150" y="8320"/>
                </a:lnTo>
                <a:close/>
                <a:moveTo>
                  <a:pt x="48751" y="2722"/>
                </a:moveTo>
                <a:cubicBezTo>
                  <a:pt x="47715" y="2722"/>
                  <a:pt x="46876" y="3319"/>
                  <a:pt x="46876" y="4056"/>
                </a:cubicBezTo>
                <a:cubicBezTo>
                  <a:pt x="46876" y="4792"/>
                  <a:pt x="47715" y="5389"/>
                  <a:pt x="48751" y="5389"/>
                </a:cubicBezTo>
                <a:lnTo>
                  <a:pt x="71248" y="5389"/>
                </a:lnTo>
                <a:cubicBezTo>
                  <a:pt x="72284" y="5389"/>
                  <a:pt x="73123" y="4792"/>
                  <a:pt x="73123" y="4056"/>
                </a:cubicBezTo>
                <a:cubicBezTo>
                  <a:pt x="73123" y="3319"/>
                  <a:pt x="72284" y="2722"/>
                  <a:pt x="71248" y="2722"/>
                </a:cubicBezTo>
                <a:close/>
                <a:moveTo>
                  <a:pt x="8089" y="0"/>
                </a:moveTo>
                <a:lnTo>
                  <a:pt x="111910" y="0"/>
                </a:lnTo>
                <a:cubicBezTo>
                  <a:pt x="116378" y="0"/>
                  <a:pt x="120000" y="2575"/>
                  <a:pt x="120000" y="5752"/>
                </a:cubicBezTo>
                <a:lnTo>
                  <a:pt x="120000" y="114247"/>
                </a:lnTo>
                <a:cubicBezTo>
                  <a:pt x="120000" y="117424"/>
                  <a:pt x="116378" y="120000"/>
                  <a:pt x="111910" y="120000"/>
                </a:cubicBezTo>
                <a:lnTo>
                  <a:pt x="8089" y="120000"/>
                </a:lnTo>
                <a:cubicBezTo>
                  <a:pt x="3621" y="120000"/>
                  <a:pt x="0" y="117424"/>
                  <a:pt x="0" y="114247"/>
                </a:cubicBezTo>
                <a:lnTo>
                  <a:pt x="0" y="5752"/>
                </a:lnTo>
                <a:cubicBezTo>
                  <a:pt x="0" y="2575"/>
                  <a:pt x="3621" y="0"/>
                  <a:pt x="8089" y="0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矩形 141">
            <a:extLst>
              <a:ext uri="{FF2B5EF4-FFF2-40B4-BE49-F238E27FC236}">
                <a16:creationId xmlns:a16="http://schemas.microsoft.com/office/drawing/2014/main" id="{8E615250-14C1-4973-93F0-55EF7A927B4C}"/>
              </a:ext>
            </a:extLst>
          </p:cNvPr>
          <p:cNvSpPr/>
          <p:nvPr/>
        </p:nvSpPr>
        <p:spPr>
          <a:xfrm>
            <a:off x="7443166" y="2729094"/>
            <a:ext cx="1347166" cy="747326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4" name="圖片 143" descr="一張含有 物件, 燈, 光 的圖片&#10;&#10;自動產生的描述">
            <a:extLst>
              <a:ext uri="{FF2B5EF4-FFF2-40B4-BE49-F238E27FC236}">
                <a16:creationId xmlns:a16="http://schemas.microsoft.com/office/drawing/2014/main" id="{E4454FAE-5C6B-44E9-ACD2-6553E71A117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10088756" y="4808318"/>
            <a:ext cx="629421" cy="457450"/>
          </a:xfrm>
          <a:prstGeom prst="rect">
            <a:avLst/>
          </a:prstGeom>
        </p:spPr>
      </p:pic>
      <p:cxnSp>
        <p:nvCxnSpPr>
          <p:cNvPr id="148" name="接點: 肘形 147">
            <a:extLst>
              <a:ext uri="{FF2B5EF4-FFF2-40B4-BE49-F238E27FC236}">
                <a16:creationId xmlns:a16="http://schemas.microsoft.com/office/drawing/2014/main" id="{90D7617A-C402-4808-9BDF-2BE9DF3C56D7}"/>
              </a:ext>
            </a:extLst>
          </p:cNvPr>
          <p:cNvCxnSpPr>
            <a:cxnSpLocks/>
            <a:stCxn id="142" idx="2"/>
            <a:endCxn id="152" idx="0"/>
          </p:cNvCxnSpPr>
          <p:nvPr/>
        </p:nvCxnSpPr>
        <p:spPr>
          <a:xfrm rot="5400000">
            <a:off x="5204951" y="2097472"/>
            <a:ext cx="1532851" cy="4290747"/>
          </a:xfrm>
          <a:prstGeom prst="bentConnector3">
            <a:avLst>
              <a:gd name="adj1" fmla="val 25667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1" name="圖片 150" descr="一張含有 向量圖形 的圖片&#10;&#10;自動產生的描述">
            <a:extLst>
              <a:ext uri="{FF2B5EF4-FFF2-40B4-BE49-F238E27FC236}">
                <a16:creationId xmlns:a16="http://schemas.microsoft.com/office/drawing/2014/main" id="{EC1B30AE-A3D2-4D1B-8109-4175ABF6513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0034" y="1165153"/>
            <a:ext cx="648576" cy="648576"/>
          </a:xfrm>
          <a:prstGeom prst="rect">
            <a:avLst/>
          </a:prstGeom>
        </p:spPr>
      </p:pic>
      <p:sp>
        <p:nvSpPr>
          <p:cNvPr id="152" name="矩形: 圓角 151">
            <a:extLst>
              <a:ext uri="{FF2B5EF4-FFF2-40B4-BE49-F238E27FC236}">
                <a16:creationId xmlns:a16="http://schemas.microsoft.com/office/drawing/2014/main" id="{A9B28E59-601E-408B-A573-D35F899FEAF0}"/>
              </a:ext>
            </a:extLst>
          </p:cNvPr>
          <p:cNvSpPr/>
          <p:nvPr/>
        </p:nvSpPr>
        <p:spPr>
          <a:xfrm>
            <a:off x="3404602" y="5009271"/>
            <a:ext cx="842800" cy="59458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TW" sz="1600">
                <a:solidFill>
                  <a:schemeClr val="tx1"/>
                </a:solidFill>
              </a:rPr>
              <a:t>POS</a:t>
            </a:r>
          </a:p>
        </p:txBody>
      </p:sp>
      <p:sp>
        <p:nvSpPr>
          <p:cNvPr id="153" name="矩形: 圓角 152">
            <a:extLst>
              <a:ext uri="{FF2B5EF4-FFF2-40B4-BE49-F238E27FC236}">
                <a16:creationId xmlns:a16="http://schemas.microsoft.com/office/drawing/2014/main" id="{53852102-F6A0-4844-8B0B-83F1C161D51E}"/>
              </a:ext>
            </a:extLst>
          </p:cNvPr>
          <p:cNvSpPr/>
          <p:nvPr/>
        </p:nvSpPr>
        <p:spPr>
          <a:xfrm>
            <a:off x="4770340" y="5013405"/>
            <a:ext cx="1184367" cy="59458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zh-TW" altLang="en-US" sz="160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電子菜單</a:t>
            </a:r>
            <a:endParaRPr lang="en-US" altLang="zh-TW" sz="160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154" name="接點: 肘形 153">
            <a:extLst>
              <a:ext uri="{FF2B5EF4-FFF2-40B4-BE49-F238E27FC236}">
                <a16:creationId xmlns:a16="http://schemas.microsoft.com/office/drawing/2014/main" id="{A1764773-CD22-4528-8587-A55E9E618F7B}"/>
              </a:ext>
            </a:extLst>
          </p:cNvPr>
          <p:cNvCxnSpPr>
            <a:cxnSpLocks/>
            <a:stCxn id="142" idx="2"/>
            <a:endCxn id="153" idx="0"/>
          </p:cNvCxnSpPr>
          <p:nvPr/>
        </p:nvCxnSpPr>
        <p:spPr>
          <a:xfrm rot="5400000">
            <a:off x="5971145" y="2867800"/>
            <a:ext cx="1536985" cy="2754225"/>
          </a:xfrm>
          <a:prstGeom prst="bentConnector3">
            <a:avLst>
              <a:gd name="adj1" fmla="val 37475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矩形 154">
            <a:extLst>
              <a:ext uri="{FF2B5EF4-FFF2-40B4-BE49-F238E27FC236}">
                <a16:creationId xmlns:a16="http://schemas.microsoft.com/office/drawing/2014/main" id="{4A0E000D-63E6-451F-A657-825A7007E804}"/>
              </a:ext>
            </a:extLst>
          </p:cNvPr>
          <p:cNvSpPr/>
          <p:nvPr/>
        </p:nvSpPr>
        <p:spPr>
          <a:xfrm>
            <a:off x="8779310" y="2729094"/>
            <a:ext cx="332888" cy="747326"/>
          </a:xfrm>
          <a:prstGeom prst="rect">
            <a:avLst/>
          </a:prstGeom>
          <a:noFill/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56" name="群組 155">
            <a:extLst>
              <a:ext uri="{FF2B5EF4-FFF2-40B4-BE49-F238E27FC236}">
                <a16:creationId xmlns:a16="http://schemas.microsoft.com/office/drawing/2014/main" id="{3914333B-BBCC-424E-80BB-2264B9B7D97D}"/>
              </a:ext>
            </a:extLst>
          </p:cNvPr>
          <p:cNvGrpSpPr/>
          <p:nvPr/>
        </p:nvGrpSpPr>
        <p:grpSpPr>
          <a:xfrm>
            <a:off x="6214274" y="4540323"/>
            <a:ext cx="3656650" cy="2317677"/>
            <a:chOff x="151496" y="1521157"/>
            <a:chExt cx="3656650" cy="2619388"/>
          </a:xfrm>
        </p:grpSpPr>
        <p:sp>
          <p:nvSpPr>
            <p:cNvPr id="157" name="矩形: 剪去單一角落 156">
              <a:extLst>
                <a:ext uri="{FF2B5EF4-FFF2-40B4-BE49-F238E27FC236}">
                  <a16:creationId xmlns:a16="http://schemas.microsoft.com/office/drawing/2014/main" id="{F932F662-1440-475B-8DE4-1E0A0A6444C6}"/>
                </a:ext>
              </a:extLst>
            </p:cNvPr>
            <p:cNvSpPr/>
            <p:nvPr/>
          </p:nvSpPr>
          <p:spPr>
            <a:xfrm flipH="1">
              <a:off x="151496" y="1521157"/>
              <a:ext cx="3656650" cy="2619388"/>
            </a:xfrm>
            <a:prstGeom prst="snip1Rect">
              <a:avLst>
                <a:gd name="adj" fmla="val 14662"/>
              </a:avLst>
            </a:prstGeom>
            <a:gradFill>
              <a:gsLst>
                <a:gs pos="50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1"/>
            </a:gradFill>
            <a:ln w="28575"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8" name="矩形: 剪去對角角落 121">
              <a:extLst>
                <a:ext uri="{FF2B5EF4-FFF2-40B4-BE49-F238E27FC236}">
                  <a16:creationId xmlns:a16="http://schemas.microsoft.com/office/drawing/2014/main" id="{DE87B441-187F-4D22-9832-32FF960068E5}"/>
                </a:ext>
              </a:extLst>
            </p:cNvPr>
            <p:cNvSpPr/>
            <p:nvPr/>
          </p:nvSpPr>
          <p:spPr>
            <a:xfrm>
              <a:off x="504295" y="1657562"/>
              <a:ext cx="3136920" cy="92902"/>
            </a:xfrm>
            <a:custGeom>
              <a:avLst/>
              <a:gdLst>
                <a:gd name="connsiteX0" fmla="*/ 0 w 4690534"/>
                <a:gd name="connsiteY0" fmla="*/ 0 h 203200"/>
                <a:gd name="connsiteX1" fmla="*/ 4690534 w 4690534"/>
                <a:gd name="connsiteY1" fmla="*/ 0 h 203200"/>
                <a:gd name="connsiteX2" fmla="*/ 4690534 w 4690534"/>
                <a:gd name="connsiteY2" fmla="*/ 0 h 203200"/>
                <a:gd name="connsiteX3" fmla="*/ 4690534 w 4690534"/>
                <a:gd name="connsiteY3" fmla="*/ 203200 h 203200"/>
                <a:gd name="connsiteX4" fmla="*/ 4690534 w 4690534"/>
                <a:gd name="connsiteY4" fmla="*/ 203200 h 203200"/>
                <a:gd name="connsiteX5" fmla="*/ 0 w 4690534"/>
                <a:gd name="connsiteY5" fmla="*/ 203200 h 203200"/>
                <a:gd name="connsiteX6" fmla="*/ 0 w 4690534"/>
                <a:gd name="connsiteY6" fmla="*/ 203200 h 203200"/>
                <a:gd name="connsiteX7" fmla="*/ 0 w 4690534"/>
                <a:gd name="connsiteY7" fmla="*/ 0 h 203200"/>
                <a:gd name="connsiteX0" fmla="*/ 249766 w 4940300"/>
                <a:gd name="connsiteY0" fmla="*/ 0 h 224367"/>
                <a:gd name="connsiteX1" fmla="*/ 4940300 w 4940300"/>
                <a:gd name="connsiteY1" fmla="*/ 0 h 224367"/>
                <a:gd name="connsiteX2" fmla="*/ 4940300 w 4940300"/>
                <a:gd name="connsiteY2" fmla="*/ 0 h 224367"/>
                <a:gd name="connsiteX3" fmla="*/ 4940300 w 4940300"/>
                <a:gd name="connsiteY3" fmla="*/ 203200 h 224367"/>
                <a:gd name="connsiteX4" fmla="*/ 4940300 w 4940300"/>
                <a:gd name="connsiteY4" fmla="*/ 203200 h 224367"/>
                <a:gd name="connsiteX5" fmla="*/ 249766 w 4940300"/>
                <a:gd name="connsiteY5" fmla="*/ 203200 h 224367"/>
                <a:gd name="connsiteX6" fmla="*/ 0 w 4940300"/>
                <a:gd name="connsiteY6" fmla="*/ 224367 h 224367"/>
                <a:gd name="connsiteX7" fmla="*/ 249766 w 4940300"/>
                <a:gd name="connsiteY7" fmla="*/ 0 h 224367"/>
                <a:gd name="connsiteX0" fmla="*/ 249766 w 4940300"/>
                <a:gd name="connsiteY0" fmla="*/ 0 h 203200"/>
                <a:gd name="connsiteX1" fmla="*/ 4940300 w 4940300"/>
                <a:gd name="connsiteY1" fmla="*/ 0 h 203200"/>
                <a:gd name="connsiteX2" fmla="*/ 4940300 w 4940300"/>
                <a:gd name="connsiteY2" fmla="*/ 0 h 203200"/>
                <a:gd name="connsiteX3" fmla="*/ 4940300 w 4940300"/>
                <a:gd name="connsiteY3" fmla="*/ 203200 h 203200"/>
                <a:gd name="connsiteX4" fmla="*/ 4940300 w 4940300"/>
                <a:gd name="connsiteY4" fmla="*/ 203200 h 203200"/>
                <a:gd name="connsiteX5" fmla="*/ 249766 w 4940300"/>
                <a:gd name="connsiteY5" fmla="*/ 203200 h 203200"/>
                <a:gd name="connsiteX6" fmla="*/ 0 w 4940300"/>
                <a:gd name="connsiteY6" fmla="*/ 190501 h 203200"/>
                <a:gd name="connsiteX7" fmla="*/ 249766 w 4940300"/>
                <a:gd name="connsiteY7" fmla="*/ 0 h 203200"/>
                <a:gd name="connsiteX0" fmla="*/ 249766 w 4940300"/>
                <a:gd name="connsiteY0" fmla="*/ 0 h 207434"/>
                <a:gd name="connsiteX1" fmla="*/ 4940300 w 4940300"/>
                <a:gd name="connsiteY1" fmla="*/ 0 h 207434"/>
                <a:gd name="connsiteX2" fmla="*/ 4940300 w 4940300"/>
                <a:gd name="connsiteY2" fmla="*/ 0 h 207434"/>
                <a:gd name="connsiteX3" fmla="*/ 4940300 w 4940300"/>
                <a:gd name="connsiteY3" fmla="*/ 203200 h 207434"/>
                <a:gd name="connsiteX4" fmla="*/ 4940300 w 4940300"/>
                <a:gd name="connsiteY4" fmla="*/ 203200 h 207434"/>
                <a:gd name="connsiteX5" fmla="*/ 249766 w 4940300"/>
                <a:gd name="connsiteY5" fmla="*/ 203200 h 207434"/>
                <a:gd name="connsiteX6" fmla="*/ 0 w 4940300"/>
                <a:gd name="connsiteY6" fmla="*/ 207434 h 207434"/>
                <a:gd name="connsiteX7" fmla="*/ 249766 w 4940300"/>
                <a:gd name="connsiteY7" fmla="*/ 0 h 207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40300" h="207434">
                  <a:moveTo>
                    <a:pt x="249766" y="0"/>
                  </a:moveTo>
                  <a:lnTo>
                    <a:pt x="4940300" y="0"/>
                  </a:lnTo>
                  <a:lnTo>
                    <a:pt x="4940300" y="0"/>
                  </a:lnTo>
                  <a:lnTo>
                    <a:pt x="4940300" y="203200"/>
                  </a:lnTo>
                  <a:lnTo>
                    <a:pt x="4940300" y="203200"/>
                  </a:lnTo>
                  <a:lnTo>
                    <a:pt x="249766" y="203200"/>
                  </a:lnTo>
                  <a:lnTo>
                    <a:pt x="0" y="207434"/>
                  </a:lnTo>
                  <a:lnTo>
                    <a:pt x="24976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61" name="矩形: 圓角 160">
            <a:extLst>
              <a:ext uri="{FF2B5EF4-FFF2-40B4-BE49-F238E27FC236}">
                <a16:creationId xmlns:a16="http://schemas.microsoft.com/office/drawing/2014/main" id="{318879DE-1D34-490E-9576-ECFBEE531B0C}"/>
              </a:ext>
            </a:extLst>
          </p:cNvPr>
          <p:cNvSpPr/>
          <p:nvPr/>
        </p:nvSpPr>
        <p:spPr>
          <a:xfrm>
            <a:off x="6593277" y="5028053"/>
            <a:ext cx="1040236" cy="575806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TW" sz="1600">
                <a:solidFill>
                  <a:schemeClr val="tx1"/>
                </a:solidFill>
              </a:rPr>
              <a:t>Internet</a:t>
            </a:r>
            <a:endParaRPr lang="zh-TW" altLang="en-US" sz="1600">
              <a:solidFill>
                <a:schemeClr val="tx1"/>
              </a:solidFill>
            </a:endParaRPr>
          </a:p>
        </p:txBody>
      </p:sp>
      <p:sp>
        <p:nvSpPr>
          <p:cNvPr id="162" name="矩形: 圓角 161">
            <a:extLst>
              <a:ext uri="{FF2B5EF4-FFF2-40B4-BE49-F238E27FC236}">
                <a16:creationId xmlns:a16="http://schemas.microsoft.com/office/drawing/2014/main" id="{D6423E9B-1270-42A5-B6A0-C1186E8DE78C}"/>
              </a:ext>
            </a:extLst>
          </p:cNvPr>
          <p:cNvSpPr/>
          <p:nvPr/>
        </p:nvSpPr>
        <p:spPr>
          <a:xfrm>
            <a:off x="7702426" y="5046835"/>
            <a:ext cx="2037757" cy="557024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TW" sz="1600">
                <a:solidFill>
                  <a:schemeClr val="tx1"/>
                </a:solidFill>
              </a:rPr>
              <a:t>WIFI 6 QHora-301W at AP mode</a:t>
            </a:r>
          </a:p>
        </p:txBody>
      </p:sp>
      <p:cxnSp>
        <p:nvCxnSpPr>
          <p:cNvPr id="163" name="接點: 肘形 162">
            <a:extLst>
              <a:ext uri="{FF2B5EF4-FFF2-40B4-BE49-F238E27FC236}">
                <a16:creationId xmlns:a16="http://schemas.microsoft.com/office/drawing/2014/main" id="{2D2ADD3D-1408-4CD6-A317-D2A006C93E1D}"/>
              </a:ext>
            </a:extLst>
          </p:cNvPr>
          <p:cNvCxnSpPr>
            <a:cxnSpLocks/>
            <a:stCxn id="155" idx="2"/>
            <a:endCxn id="161" idx="0"/>
          </p:cNvCxnSpPr>
          <p:nvPr/>
        </p:nvCxnSpPr>
        <p:spPr>
          <a:xfrm rot="5400000">
            <a:off x="7253759" y="3336057"/>
            <a:ext cx="1551633" cy="1832359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接點: 肘形 163">
            <a:extLst>
              <a:ext uri="{FF2B5EF4-FFF2-40B4-BE49-F238E27FC236}">
                <a16:creationId xmlns:a16="http://schemas.microsoft.com/office/drawing/2014/main" id="{817D219F-EDA9-46B3-9778-6FDD06C7990B}"/>
              </a:ext>
            </a:extLst>
          </p:cNvPr>
          <p:cNvCxnSpPr>
            <a:cxnSpLocks/>
            <a:stCxn id="155" idx="2"/>
            <a:endCxn id="162" idx="0"/>
          </p:cNvCxnSpPr>
          <p:nvPr/>
        </p:nvCxnSpPr>
        <p:spPr>
          <a:xfrm rot="5400000">
            <a:off x="8048323" y="4149403"/>
            <a:ext cx="1570415" cy="224449"/>
          </a:xfrm>
          <a:prstGeom prst="bentConnector3">
            <a:avLst>
              <a:gd name="adj1" fmla="val 58172"/>
            </a:avLst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5" name="圖片 164" descr="一張含有 物件, 燈, 光 的圖片&#10;&#10;自動產生的描述">
            <a:extLst>
              <a:ext uri="{FF2B5EF4-FFF2-40B4-BE49-F238E27FC236}">
                <a16:creationId xmlns:a16="http://schemas.microsoft.com/office/drawing/2014/main" id="{C3B7E298-E9D0-4E27-9658-5C63D99F2C5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1959" y="5321578"/>
            <a:ext cx="629421" cy="457450"/>
          </a:xfrm>
          <a:prstGeom prst="rect">
            <a:avLst/>
          </a:prstGeom>
        </p:spPr>
      </p:pic>
      <p:sp>
        <p:nvSpPr>
          <p:cNvPr id="166" name="矩形 165">
            <a:extLst>
              <a:ext uri="{FF2B5EF4-FFF2-40B4-BE49-F238E27FC236}">
                <a16:creationId xmlns:a16="http://schemas.microsoft.com/office/drawing/2014/main" id="{F1C99EFD-6BB0-4BD3-9D0B-86E1BF5CED37}"/>
              </a:ext>
            </a:extLst>
          </p:cNvPr>
          <p:cNvSpPr/>
          <p:nvPr/>
        </p:nvSpPr>
        <p:spPr>
          <a:xfrm>
            <a:off x="3118800" y="1752370"/>
            <a:ext cx="898114" cy="4633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solidFill>
                  <a:schemeClr val="tx1"/>
                </a:solidFill>
              </a:rPr>
              <a:t>QVR Pro</a:t>
            </a:r>
          </a:p>
        </p:txBody>
      </p:sp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FF9DC915-FE47-4EBD-A938-772DC251F5BB}"/>
              </a:ext>
            </a:extLst>
          </p:cNvPr>
          <p:cNvSpPr/>
          <p:nvPr/>
        </p:nvSpPr>
        <p:spPr>
          <a:xfrm>
            <a:off x="4139516" y="1425907"/>
            <a:ext cx="3124484" cy="590241"/>
          </a:xfrm>
          <a:prstGeom prst="roundRect">
            <a:avLst>
              <a:gd name="adj" fmla="val 20185"/>
            </a:avLst>
          </a:prstGeom>
          <a:gradFill>
            <a:gsLst>
              <a:gs pos="100000">
                <a:schemeClr val="tx1"/>
              </a:gs>
              <a:gs pos="0">
                <a:srgbClr val="C00000"/>
              </a:gs>
            </a:gsLst>
            <a:lin ang="5400000" scaled="0"/>
          </a:gra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5" name="圖片 44">
            <a:extLst>
              <a:ext uri="{FF2B5EF4-FFF2-40B4-BE49-F238E27FC236}">
                <a16:creationId xmlns:a16="http://schemas.microsoft.com/office/drawing/2014/main" id="{5654B977-B614-49F2-AE63-F8453F719CE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2916" y="1477666"/>
            <a:ext cx="607126" cy="440814"/>
          </a:xfrm>
          <a:prstGeom prst="rect">
            <a:avLst/>
          </a:prstGeom>
        </p:spPr>
      </p:pic>
      <p:sp>
        <p:nvSpPr>
          <p:cNvPr id="46" name="文字方塊 45">
            <a:extLst>
              <a:ext uri="{FF2B5EF4-FFF2-40B4-BE49-F238E27FC236}">
                <a16:creationId xmlns:a16="http://schemas.microsoft.com/office/drawing/2014/main" id="{DCB963BD-1F97-4ACB-B82B-E0B05ABEEF41}"/>
              </a:ext>
            </a:extLst>
          </p:cNvPr>
          <p:cNvSpPr txBox="1"/>
          <p:nvPr/>
        </p:nvSpPr>
        <p:spPr>
          <a:xfrm>
            <a:off x="5057717" y="1498018"/>
            <a:ext cx="21733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>
                <a:solidFill>
                  <a:schemeClr val="bg1"/>
                </a:solidFill>
              </a:rPr>
              <a:t>2 x 10GbE internal</a:t>
            </a:r>
          </a:p>
        </p:txBody>
      </p:sp>
      <p:pic>
        <p:nvPicPr>
          <p:cNvPr id="6" name="圖片 5" descr="一張含有 光 的圖片&#10;&#10;自動產生的描述">
            <a:extLst>
              <a:ext uri="{FF2B5EF4-FFF2-40B4-BE49-F238E27FC236}">
                <a16:creationId xmlns:a16="http://schemas.microsoft.com/office/drawing/2014/main" id="{C0F2472F-7350-41E2-82E8-2DE1AB6B70C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069" y="5468731"/>
            <a:ext cx="610833" cy="463324"/>
          </a:xfrm>
          <a:prstGeom prst="rect">
            <a:avLst/>
          </a:prstGeom>
        </p:spPr>
      </p:pic>
      <p:pic>
        <p:nvPicPr>
          <p:cNvPr id="10" name="圖片 9" descr="一張含有 畫畫 的圖片&#10;&#10;自動產生的描述">
            <a:extLst>
              <a:ext uri="{FF2B5EF4-FFF2-40B4-BE49-F238E27FC236}">
                <a16:creationId xmlns:a16="http://schemas.microsoft.com/office/drawing/2014/main" id="{ED03066B-D321-4FDC-9B7B-EEBF27E3AE4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7960" y="4988142"/>
            <a:ext cx="322757" cy="578520"/>
          </a:xfrm>
          <a:prstGeom prst="rect">
            <a:avLst/>
          </a:prstGeom>
        </p:spPr>
      </p:pic>
      <p:pic>
        <p:nvPicPr>
          <p:cNvPr id="25" name="圖片 24" descr="一張含有 畫畫 的圖片&#10;&#10;自動產生的描述">
            <a:extLst>
              <a:ext uri="{FF2B5EF4-FFF2-40B4-BE49-F238E27FC236}">
                <a16:creationId xmlns:a16="http://schemas.microsoft.com/office/drawing/2014/main" id="{43E4E143-4398-4F6B-BC9B-5638365CA63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2916" y="5091958"/>
            <a:ext cx="519248" cy="421873"/>
          </a:xfrm>
          <a:prstGeom prst="rect">
            <a:avLst/>
          </a:prstGeom>
        </p:spPr>
      </p:pic>
      <p:pic>
        <p:nvPicPr>
          <p:cNvPr id="39" name="圖片 38" descr="一張含有 畫畫, 窗戶, 臉 的圖片&#10;&#10;自動產生的描述">
            <a:extLst>
              <a:ext uri="{FF2B5EF4-FFF2-40B4-BE49-F238E27FC236}">
                <a16:creationId xmlns:a16="http://schemas.microsoft.com/office/drawing/2014/main" id="{4567278D-919F-48A1-9BB9-F6E2960DAB3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2474" y="5140095"/>
            <a:ext cx="363779" cy="363779"/>
          </a:xfrm>
          <a:prstGeom prst="rect">
            <a:avLst/>
          </a:prstGeom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5223B65F-BAD6-4A16-99B1-584ED42658FC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2382" y="4988549"/>
            <a:ext cx="2287545" cy="1830036"/>
          </a:xfrm>
          <a:prstGeom prst="rect">
            <a:avLst/>
          </a:prstGeom>
        </p:spPr>
      </p:pic>
      <p:sp>
        <p:nvSpPr>
          <p:cNvPr id="48" name="矩形 47">
            <a:extLst>
              <a:ext uri="{FF2B5EF4-FFF2-40B4-BE49-F238E27FC236}">
                <a16:creationId xmlns:a16="http://schemas.microsoft.com/office/drawing/2014/main" id="{1380019E-E238-486A-AF97-E1D8B08054B6}"/>
              </a:ext>
            </a:extLst>
          </p:cNvPr>
          <p:cNvSpPr/>
          <p:nvPr/>
        </p:nvSpPr>
        <p:spPr>
          <a:xfrm>
            <a:off x="6242776" y="5794759"/>
            <a:ext cx="2163288" cy="4633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>
                <a:solidFill>
                  <a:schemeClr val="accent1">
                    <a:lumMod val="60000"/>
                    <a:lumOff val="40000"/>
                  </a:schemeClr>
                </a:solidFill>
              </a:rPr>
              <a:t>2 x SFP+ ports </a:t>
            </a: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9334A4F5-5F30-4965-847D-A1FFB8108848}"/>
              </a:ext>
            </a:extLst>
          </p:cNvPr>
          <p:cNvSpPr/>
          <p:nvPr/>
        </p:nvSpPr>
        <p:spPr>
          <a:xfrm>
            <a:off x="424390" y="1492473"/>
            <a:ext cx="1049151" cy="4633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虛擬機</a:t>
            </a:r>
            <a:endParaRPr lang="en-US" altLang="zh-TW" sz="20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073594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 55">
            <a:extLst>
              <a:ext uri="{FF2B5EF4-FFF2-40B4-BE49-F238E27FC236}">
                <a16:creationId xmlns:a16="http://schemas.microsoft.com/office/drawing/2014/main" id="{F4D2F07A-A46B-4696-8BBA-ED330136F390}"/>
              </a:ext>
            </a:extLst>
          </p:cNvPr>
          <p:cNvSpPr/>
          <p:nvPr/>
        </p:nvSpPr>
        <p:spPr>
          <a:xfrm>
            <a:off x="6659" y="1299619"/>
            <a:ext cx="9864265" cy="933169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kern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pic>
        <p:nvPicPr>
          <p:cNvPr id="49" name="圖片 48" descr="一張含有 電腦 的圖片&#10;&#10;自動產生的描述">
            <a:extLst>
              <a:ext uri="{FF2B5EF4-FFF2-40B4-BE49-F238E27FC236}">
                <a16:creationId xmlns:a16="http://schemas.microsoft.com/office/drawing/2014/main" id="{B3056D71-9967-444B-8A26-AA71F7130E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81" y="-414016"/>
            <a:ext cx="10196818" cy="63741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DC78C41-18A5-4C95-B7EB-657266A2C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1301961"/>
          </a:xfrm>
        </p:spPr>
        <p:txBody>
          <a:bodyPr>
            <a:normAutofit/>
          </a:bodyPr>
          <a:lstStyle/>
          <a:p>
            <a:pPr marL="0" lvl="1" algn="ctr" defTabSz="457200">
              <a:lnSpc>
                <a:spcPct val="110000"/>
              </a:lnSpc>
              <a:spcBef>
                <a:spcPct val="0"/>
              </a:spcBef>
              <a:defRPr/>
            </a:pPr>
            <a:r>
              <a:rPr lang="zh-TW" altLang="en-US" sz="4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一機滿足彈性網路部署</a:t>
            </a:r>
          </a:p>
        </p:txBody>
      </p:sp>
      <p:pic>
        <p:nvPicPr>
          <p:cNvPr id="50" name="圖片 49">
            <a:extLst>
              <a:ext uri="{FF2B5EF4-FFF2-40B4-BE49-F238E27FC236}">
                <a16:creationId xmlns:a16="http://schemas.microsoft.com/office/drawing/2014/main" id="{DC5AB7E0-1760-46C4-B11B-FF76C971698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7553" y="1422831"/>
            <a:ext cx="1456954" cy="565677"/>
          </a:xfrm>
          <a:prstGeom prst="rect">
            <a:avLst/>
          </a:prstGeom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DCFB6C50-7CC1-4B0F-B73F-F70B7526F89E}"/>
              </a:ext>
            </a:extLst>
          </p:cNvPr>
          <p:cNvGrpSpPr/>
          <p:nvPr/>
        </p:nvGrpSpPr>
        <p:grpSpPr>
          <a:xfrm>
            <a:off x="126115" y="4521541"/>
            <a:ext cx="2909012" cy="2336459"/>
            <a:chOff x="151496" y="1521157"/>
            <a:chExt cx="2909012" cy="2640615"/>
          </a:xfrm>
        </p:grpSpPr>
        <p:sp>
          <p:nvSpPr>
            <p:cNvPr id="60" name="矩形: 剪去單一角落 59">
              <a:extLst>
                <a:ext uri="{FF2B5EF4-FFF2-40B4-BE49-F238E27FC236}">
                  <a16:creationId xmlns:a16="http://schemas.microsoft.com/office/drawing/2014/main" id="{C5C7A860-4A83-400E-9DBC-0B7D8B2F5A5B}"/>
                </a:ext>
              </a:extLst>
            </p:cNvPr>
            <p:cNvSpPr/>
            <p:nvPr/>
          </p:nvSpPr>
          <p:spPr>
            <a:xfrm flipH="1">
              <a:off x="151496" y="1521157"/>
              <a:ext cx="2909012" cy="2640615"/>
            </a:xfrm>
            <a:prstGeom prst="snip1Rect">
              <a:avLst>
                <a:gd name="adj" fmla="val 14662"/>
              </a:avLst>
            </a:prstGeom>
            <a:gradFill>
              <a:gsLst>
                <a:gs pos="50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1"/>
            </a:gradFill>
            <a:ln w="28575">
              <a:gradFill>
                <a:gsLst>
                  <a:gs pos="0">
                    <a:srgbClr val="CC66FF"/>
                  </a:gs>
                  <a:gs pos="100000">
                    <a:srgbClr val="CC66FF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1" name="矩形: 剪去對角角落 121">
              <a:extLst>
                <a:ext uri="{FF2B5EF4-FFF2-40B4-BE49-F238E27FC236}">
                  <a16:creationId xmlns:a16="http://schemas.microsoft.com/office/drawing/2014/main" id="{39D6F7D8-595F-44EC-B70A-62023E9F0348}"/>
                </a:ext>
              </a:extLst>
            </p:cNvPr>
            <p:cNvSpPr/>
            <p:nvPr/>
          </p:nvSpPr>
          <p:spPr>
            <a:xfrm>
              <a:off x="504296" y="1657563"/>
              <a:ext cx="2422273" cy="116646"/>
            </a:xfrm>
            <a:custGeom>
              <a:avLst/>
              <a:gdLst>
                <a:gd name="connsiteX0" fmla="*/ 0 w 4690534"/>
                <a:gd name="connsiteY0" fmla="*/ 0 h 203200"/>
                <a:gd name="connsiteX1" fmla="*/ 4690534 w 4690534"/>
                <a:gd name="connsiteY1" fmla="*/ 0 h 203200"/>
                <a:gd name="connsiteX2" fmla="*/ 4690534 w 4690534"/>
                <a:gd name="connsiteY2" fmla="*/ 0 h 203200"/>
                <a:gd name="connsiteX3" fmla="*/ 4690534 w 4690534"/>
                <a:gd name="connsiteY3" fmla="*/ 203200 h 203200"/>
                <a:gd name="connsiteX4" fmla="*/ 4690534 w 4690534"/>
                <a:gd name="connsiteY4" fmla="*/ 203200 h 203200"/>
                <a:gd name="connsiteX5" fmla="*/ 0 w 4690534"/>
                <a:gd name="connsiteY5" fmla="*/ 203200 h 203200"/>
                <a:gd name="connsiteX6" fmla="*/ 0 w 4690534"/>
                <a:gd name="connsiteY6" fmla="*/ 203200 h 203200"/>
                <a:gd name="connsiteX7" fmla="*/ 0 w 4690534"/>
                <a:gd name="connsiteY7" fmla="*/ 0 h 203200"/>
                <a:gd name="connsiteX0" fmla="*/ 249766 w 4940300"/>
                <a:gd name="connsiteY0" fmla="*/ 0 h 224367"/>
                <a:gd name="connsiteX1" fmla="*/ 4940300 w 4940300"/>
                <a:gd name="connsiteY1" fmla="*/ 0 h 224367"/>
                <a:gd name="connsiteX2" fmla="*/ 4940300 w 4940300"/>
                <a:gd name="connsiteY2" fmla="*/ 0 h 224367"/>
                <a:gd name="connsiteX3" fmla="*/ 4940300 w 4940300"/>
                <a:gd name="connsiteY3" fmla="*/ 203200 h 224367"/>
                <a:gd name="connsiteX4" fmla="*/ 4940300 w 4940300"/>
                <a:gd name="connsiteY4" fmla="*/ 203200 h 224367"/>
                <a:gd name="connsiteX5" fmla="*/ 249766 w 4940300"/>
                <a:gd name="connsiteY5" fmla="*/ 203200 h 224367"/>
                <a:gd name="connsiteX6" fmla="*/ 0 w 4940300"/>
                <a:gd name="connsiteY6" fmla="*/ 224367 h 224367"/>
                <a:gd name="connsiteX7" fmla="*/ 249766 w 4940300"/>
                <a:gd name="connsiteY7" fmla="*/ 0 h 224367"/>
                <a:gd name="connsiteX0" fmla="*/ 249766 w 4940300"/>
                <a:gd name="connsiteY0" fmla="*/ 0 h 203200"/>
                <a:gd name="connsiteX1" fmla="*/ 4940300 w 4940300"/>
                <a:gd name="connsiteY1" fmla="*/ 0 h 203200"/>
                <a:gd name="connsiteX2" fmla="*/ 4940300 w 4940300"/>
                <a:gd name="connsiteY2" fmla="*/ 0 h 203200"/>
                <a:gd name="connsiteX3" fmla="*/ 4940300 w 4940300"/>
                <a:gd name="connsiteY3" fmla="*/ 203200 h 203200"/>
                <a:gd name="connsiteX4" fmla="*/ 4940300 w 4940300"/>
                <a:gd name="connsiteY4" fmla="*/ 203200 h 203200"/>
                <a:gd name="connsiteX5" fmla="*/ 249766 w 4940300"/>
                <a:gd name="connsiteY5" fmla="*/ 203200 h 203200"/>
                <a:gd name="connsiteX6" fmla="*/ 0 w 4940300"/>
                <a:gd name="connsiteY6" fmla="*/ 190501 h 203200"/>
                <a:gd name="connsiteX7" fmla="*/ 249766 w 4940300"/>
                <a:gd name="connsiteY7" fmla="*/ 0 h 203200"/>
                <a:gd name="connsiteX0" fmla="*/ 249766 w 4940300"/>
                <a:gd name="connsiteY0" fmla="*/ 0 h 207434"/>
                <a:gd name="connsiteX1" fmla="*/ 4940300 w 4940300"/>
                <a:gd name="connsiteY1" fmla="*/ 0 h 207434"/>
                <a:gd name="connsiteX2" fmla="*/ 4940300 w 4940300"/>
                <a:gd name="connsiteY2" fmla="*/ 0 h 207434"/>
                <a:gd name="connsiteX3" fmla="*/ 4940300 w 4940300"/>
                <a:gd name="connsiteY3" fmla="*/ 203200 h 207434"/>
                <a:gd name="connsiteX4" fmla="*/ 4940300 w 4940300"/>
                <a:gd name="connsiteY4" fmla="*/ 203200 h 207434"/>
                <a:gd name="connsiteX5" fmla="*/ 249766 w 4940300"/>
                <a:gd name="connsiteY5" fmla="*/ 203200 h 207434"/>
                <a:gd name="connsiteX6" fmla="*/ 0 w 4940300"/>
                <a:gd name="connsiteY6" fmla="*/ 207434 h 207434"/>
                <a:gd name="connsiteX7" fmla="*/ 249766 w 4940300"/>
                <a:gd name="connsiteY7" fmla="*/ 0 h 207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40300" h="207434">
                  <a:moveTo>
                    <a:pt x="249766" y="0"/>
                  </a:moveTo>
                  <a:lnTo>
                    <a:pt x="4940300" y="0"/>
                  </a:lnTo>
                  <a:lnTo>
                    <a:pt x="4940300" y="0"/>
                  </a:lnTo>
                  <a:lnTo>
                    <a:pt x="4940300" y="203200"/>
                  </a:lnTo>
                  <a:lnTo>
                    <a:pt x="4940300" y="203200"/>
                  </a:lnTo>
                  <a:lnTo>
                    <a:pt x="249766" y="203200"/>
                  </a:lnTo>
                  <a:lnTo>
                    <a:pt x="0" y="207434"/>
                  </a:lnTo>
                  <a:lnTo>
                    <a:pt x="249766" y="0"/>
                  </a:lnTo>
                  <a:close/>
                </a:path>
              </a:pathLst>
            </a:custGeom>
            <a:solidFill>
              <a:srgbClr val="CC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65" name="矩形 64">
            <a:extLst>
              <a:ext uri="{FF2B5EF4-FFF2-40B4-BE49-F238E27FC236}">
                <a16:creationId xmlns:a16="http://schemas.microsoft.com/office/drawing/2014/main" id="{2078BDA6-6A56-4AF4-B5E3-F1ED89B25D90}"/>
              </a:ext>
            </a:extLst>
          </p:cNvPr>
          <p:cNvSpPr/>
          <p:nvPr/>
        </p:nvSpPr>
        <p:spPr>
          <a:xfrm>
            <a:off x="126115" y="4920775"/>
            <a:ext cx="2909012" cy="4633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>
                <a:solidFill>
                  <a:srgbClr val="CC66FF"/>
                </a:solidFill>
              </a:rPr>
              <a:t>5GbE Host port </a:t>
            </a:r>
          </a:p>
        </p:txBody>
      </p:sp>
      <p:sp>
        <p:nvSpPr>
          <p:cNvPr id="70" name="矩形: 圓角 69">
            <a:extLst>
              <a:ext uri="{FF2B5EF4-FFF2-40B4-BE49-F238E27FC236}">
                <a16:creationId xmlns:a16="http://schemas.microsoft.com/office/drawing/2014/main" id="{08F92E97-3D8C-4469-AA92-28DA580767DF}"/>
              </a:ext>
            </a:extLst>
          </p:cNvPr>
          <p:cNvSpPr/>
          <p:nvPr/>
        </p:nvSpPr>
        <p:spPr>
          <a:xfrm>
            <a:off x="609227" y="5528255"/>
            <a:ext cx="1942788" cy="431873"/>
          </a:xfrm>
          <a:prstGeom prst="roundRect">
            <a:avLst>
              <a:gd name="adj" fmla="val 50000"/>
            </a:avLst>
          </a:prstGeom>
          <a:solidFill>
            <a:srgbClr val="CC66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Internet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72D9C44-475E-4647-9426-4F393EAECC50}"/>
              </a:ext>
            </a:extLst>
          </p:cNvPr>
          <p:cNvSpPr/>
          <p:nvPr/>
        </p:nvSpPr>
        <p:spPr>
          <a:xfrm>
            <a:off x="4866658" y="2963119"/>
            <a:ext cx="401377" cy="474260"/>
          </a:xfrm>
          <a:prstGeom prst="rect">
            <a:avLst/>
          </a:prstGeom>
          <a:noFill/>
          <a:ln w="25400">
            <a:solidFill>
              <a:srgbClr val="CC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" name="接點: 肘形 7">
            <a:extLst>
              <a:ext uri="{FF2B5EF4-FFF2-40B4-BE49-F238E27FC236}">
                <a16:creationId xmlns:a16="http://schemas.microsoft.com/office/drawing/2014/main" id="{F583CBB6-4809-49D1-B856-789F89E0DE35}"/>
              </a:ext>
            </a:extLst>
          </p:cNvPr>
          <p:cNvCxnSpPr>
            <a:cxnSpLocks/>
            <a:stCxn id="4" idx="2"/>
            <a:endCxn id="60" idx="3"/>
          </p:cNvCxnSpPr>
          <p:nvPr/>
        </p:nvCxnSpPr>
        <p:spPr>
          <a:xfrm rot="5400000">
            <a:off x="2781903" y="2236097"/>
            <a:ext cx="1084162" cy="3486726"/>
          </a:xfrm>
          <a:prstGeom prst="bentConnector3">
            <a:avLst>
              <a:gd name="adj1" fmla="val 31504"/>
            </a:avLst>
          </a:prstGeom>
          <a:ln w="38100">
            <a:solidFill>
              <a:srgbClr val="CC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群組 72">
            <a:extLst>
              <a:ext uri="{FF2B5EF4-FFF2-40B4-BE49-F238E27FC236}">
                <a16:creationId xmlns:a16="http://schemas.microsoft.com/office/drawing/2014/main" id="{596BF3FE-1ECD-461A-8760-834189C8FEB5}"/>
              </a:ext>
            </a:extLst>
          </p:cNvPr>
          <p:cNvGrpSpPr/>
          <p:nvPr/>
        </p:nvGrpSpPr>
        <p:grpSpPr>
          <a:xfrm>
            <a:off x="3148620" y="4521541"/>
            <a:ext cx="2909012" cy="2336459"/>
            <a:chOff x="151496" y="1521157"/>
            <a:chExt cx="2909012" cy="2640615"/>
          </a:xfrm>
        </p:grpSpPr>
        <p:sp>
          <p:nvSpPr>
            <p:cNvPr id="94" name="矩形: 剪去單一角落 93">
              <a:extLst>
                <a:ext uri="{FF2B5EF4-FFF2-40B4-BE49-F238E27FC236}">
                  <a16:creationId xmlns:a16="http://schemas.microsoft.com/office/drawing/2014/main" id="{ADB8D2D2-5B09-42E4-9BC5-32EFB6C1DB99}"/>
                </a:ext>
              </a:extLst>
            </p:cNvPr>
            <p:cNvSpPr/>
            <p:nvPr/>
          </p:nvSpPr>
          <p:spPr>
            <a:xfrm flipH="1">
              <a:off x="151496" y="1521157"/>
              <a:ext cx="2909012" cy="2640615"/>
            </a:xfrm>
            <a:prstGeom prst="snip1Rect">
              <a:avLst>
                <a:gd name="adj" fmla="val 14662"/>
              </a:avLst>
            </a:prstGeom>
            <a:gradFill>
              <a:gsLst>
                <a:gs pos="50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1"/>
            </a:gradFill>
            <a:ln w="28575">
              <a:gradFill>
                <a:gsLst>
                  <a:gs pos="0">
                    <a:srgbClr val="FFC000"/>
                  </a:gs>
                  <a:gs pos="100000">
                    <a:srgbClr val="FFC000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5" name="矩形: 剪去對角角落 121">
              <a:extLst>
                <a:ext uri="{FF2B5EF4-FFF2-40B4-BE49-F238E27FC236}">
                  <a16:creationId xmlns:a16="http://schemas.microsoft.com/office/drawing/2014/main" id="{D0C8871E-2025-45C1-A185-9F14FEFED416}"/>
                </a:ext>
              </a:extLst>
            </p:cNvPr>
            <p:cNvSpPr/>
            <p:nvPr/>
          </p:nvSpPr>
          <p:spPr>
            <a:xfrm>
              <a:off x="504296" y="1657563"/>
              <a:ext cx="2422273" cy="116646"/>
            </a:xfrm>
            <a:custGeom>
              <a:avLst/>
              <a:gdLst>
                <a:gd name="connsiteX0" fmla="*/ 0 w 4690534"/>
                <a:gd name="connsiteY0" fmla="*/ 0 h 203200"/>
                <a:gd name="connsiteX1" fmla="*/ 4690534 w 4690534"/>
                <a:gd name="connsiteY1" fmla="*/ 0 h 203200"/>
                <a:gd name="connsiteX2" fmla="*/ 4690534 w 4690534"/>
                <a:gd name="connsiteY2" fmla="*/ 0 h 203200"/>
                <a:gd name="connsiteX3" fmla="*/ 4690534 w 4690534"/>
                <a:gd name="connsiteY3" fmla="*/ 203200 h 203200"/>
                <a:gd name="connsiteX4" fmla="*/ 4690534 w 4690534"/>
                <a:gd name="connsiteY4" fmla="*/ 203200 h 203200"/>
                <a:gd name="connsiteX5" fmla="*/ 0 w 4690534"/>
                <a:gd name="connsiteY5" fmla="*/ 203200 h 203200"/>
                <a:gd name="connsiteX6" fmla="*/ 0 w 4690534"/>
                <a:gd name="connsiteY6" fmla="*/ 203200 h 203200"/>
                <a:gd name="connsiteX7" fmla="*/ 0 w 4690534"/>
                <a:gd name="connsiteY7" fmla="*/ 0 h 203200"/>
                <a:gd name="connsiteX0" fmla="*/ 249766 w 4940300"/>
                <a:gd name="connsiteY0" fmla="*/ 0 h 224367"/>
                <a:gd name="connsiteX1" fmla="*/ 4940300 w 4940300"/>
                <a:gd name="connsiteY1" fmla="*/ 0 h 224367"/>
                <a:gd name="connsiteX2" fmla="*/ 4940300 w 4940300"/>
                <a:gd name="connsiteY2" fmla="*/ 0 h 224367"/>
                <a:gd name="connsiteX3" fmla="*/ 4940300 w 4940300"/>
                <a:gd name="connsiteY3" fmla="*/ 203200 h 224367"/>
                <a:gd name="connsiteX4" fmla="*/ 4940300 w 4940300"/>
                <a:gd name="connsiteY4" fmla="*/ 203200 h 224367"/>
                <a:gd name="connsiteX5" fmla="*/ 249766 w 4940300"/>
                <a:gd name="connsiteY5" fmla="*/ 203200 h 224367"/>
                <a:gd name="connsiteX6" fmla="*/ 0 w 4940300"/>
                <a:gd name="connsiteY6" fmla="*/ 224367 h 224367"/>
                <a:gd name="connsiteX7" fmla="*/ 249766 w 4940300"/>
                <a:gd name="connsiteY7" fmla="*/ 0 h 224367"/>
                <a:gd name="connsiteX0" fmla="*/ 249766 w 4940300"/>
                <a:gd name="connsiteY0" fmla="*/ 0 h 203200"/>
                <a:gd name="connsiteX1" fmla="*/ 4940300 w 4940300"/>
                <a:gd name="connsiteY1" fmla="*/ 0 h 203200"/>
                <a:gd name="connsiteX2" fmla="*/ 4940300 w 4940300"/>
                <a:gd name="connsiteY2" fmla="*/ 0 h 203200"/>
                <a:gd name="connsiteX3" fmla="*/ 4940300 w 4940300"/>
                <a:gd name="connsiteY3" fmla="*/ 203200 h 203200"/>
                <a:gd name="connsiteX4" fmla="*/ 4940300 w 4940300"/>
                <a:gd name="connsiteY4" fmla="*/ 203200 h 203200"/>
                <a:gd name="connsiteX5" fmla="*/ 249766 w 4940300"/>
                <a:gd name="connsiteY5" fmla="*/ 203200 h 203200"/>
                <a:gd name="connsiteX6" fmla="*/ 0 w 4940300"/>
                <a:gd name="connsiteY6" fmla="*/ 190501 h 203200"/>
                <a:gd name="connsiteX7" fmla="*/ 249766 w 4940300"/>
                <a:gd name="connsiteY7" fmla="*/ 0 h 203200"/>
                <a:gd name="connsiteX0" fmla="*/ 249766 w 4940300"/>
                <a:gd name="connsiteY0" fmla="*/ 0 h 207434"/>
                <a:gd name="connsiteX1" fmla="*/ 4940300 w 4940300"/>
                <a:gd name="connsiteY1" fmla="*/ 0 h 207434"/>
                <a:gd name="connsiteX2" fmla="*/ 4940300 w 4940300"/>
                <a:gd name="connsiteY2" fmla="*/ 0 h 207434"/>
                <a:gd name="connsiteX3" fmla="*/ 4940300 w 4940300"/>
                <a:gd name="connsiteY3" fmla="*/ 203200 h 207434"/>
                <a:gd name="connsiteX4" fmla="*/ 4940300 w 4940300"/>
                <a:gd name="connsiteY4" fmla="*/ 203200 h 207434"/>
                <a:gd name="connsiteX5" fmla="*/ 249766 w 4940300"/>
                <a:gd name="connsiteY5" fmla="*/ 203200 h 207434"/>
                <a:gd name="connsiteX6" fmla="*/ 0 w 4940300"/>
                <a:gd name="connsiteY6" fmla="*/ 207434 h 207434"/>
                <a:gd name="connsiteX7" fmla="*/ 249766 w 4940300"/>
                <a:gd name="connsiteY7" fmla="*/ 0 h 207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40300" h="207434">
                  <a:moveTo>
                    <a:pt x="249766" y="0"/>
                  </a:moveTo>
                  <a:lnTo>
                    <a:pt x="4940300" y="0"/>
                  </a:lnTo>
                  <a:lnTo>
                    <a:pt x="4940300" y="0"/>
                  </a:lnTo>
                  <a:lnTo>
                    <a:pt x="4940300" y="203200"/>
                  </a:lnTo>
                  <a:lnTo>
                    <a:pt x="4940300" y="203200"/>
                  </a:lnTo>
                  <a:lnTo>
                    <a:pt x="249766" y="203200"/>
                  </a:lnTo>
                  <a:lnTo>
                    <a:pt x="0" y="207434"/>
                  </a:lnTo>
                  <a:lnTo>
                    <a:pt x="249766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97" name="矩形 96">
            <a:extLst>
              <a:ext uri="{FF2B5EF4-FFF2-40B4-BE49-F238E27FC236}">
                <a16:creationId xmlns:a16="http://schemas.microsoft.com/office/drawing/2014/main" id="{650DFC3A-E1D0-4D60-97DB-7C39B880B7DB}"/>
              </a:ext>
            </a:extLst>
          </p:cNvPr>
          <p:cNvSpPr/>
          <p:nvPr/>
        </p:nvSpPr>
        <p:spPr>
          <a:xfrm>
            <a:off x="6091364" y="2729094"/>
            <a:ext cx="680416" cy="747326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98" name="接點: 肘形 97">
            <a:extLst>
              <a:ext uri="{FF2B5EF4-FFF2-40B4-BE49-F238E27FC236}">
                <a16:creationId xmlns:a16="http://schemas.microsoft.com/office/drawing/2014/main" id="{370FF62B-7D22-41EA-918D-B17C780BA8AB}"/>
              </a:ext>
            </a:extLst>
          </p:cNvPr>
          <p:cNvCxnSpPr>
            <a:cxnSpLocks/>
            <a:stCxn id="97" idx="2"/>
            <a:endCxn id="94" idx="3"/>
          </p:cNvCxnSpPr>
          <p:nvPr/>
        </p:nvCxnSpPr>
        <p:spPr>
          <a:xfrm rot="5400000">
            <a:off x="4994789" y="3084757"/>
            <a:ext cx="1045121" cy="1828446"/>
          </a:xfrm>
          <a:prstGeom prst="bentConnector3">
            <a:avLst>
              <a:gd name="adj1" fmla="val 50000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矩形 98">
            <a:extLst>
              <a:ext uri="{FF2B5EF4-FFF2-40B4-BE49-F238E27FC236}">
                <a16:creationId xmlns:a16="http://schemas.microsoft.com/office/drawing/2014/main" id="{C606222A-D932-41F4-8930-0E0431FD0800}"/>
              </a:ext>
            </a:extLst>
          </p:cNvPr>
          <p:cNvSpPr/>
          <p:nvPr/>
        </p:nvSpPr>
        <p:spPr>
          <a:xfrm>
            <a:off x="3167781" y="4920775"/>
            <a:ext cx="2909012" cy="4633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>
                <a:solidFill>
                  <a:srgbClr val="FFC000"/>
                </a:solidFill>
                <a:ea typeface="新細明體"/>
              </a:rPr>
              <a:t>4x 2.5GbE PoE </a:t>
            </a:r>
            <a:r>
              <a:rPr lang="en-US" altLang="zh-TW" sz="1600">
                <a:solidFill>
                  <a:srgbClr val="FFC000"/>
                </a:solidFill>
                <a:ea typeface="新細明體"/>
              </a:rPr>
              <a:t>(802.3bt)</a:t>
            </a:r>
          </a:p>
        </p:txBody>
      </p:sp>
      <p:sp>
        <p:nvSpPr>
          <p:cNvPr id="100" name="矩形: 圓角 99">
            <a:extLst>
              <a:ext uri="{FF2B5EF4-FFF2-40B4-BE49-F238E27FC236}">
                <a16:creationId xmlns:a16="http://schemas.microsoft.com/office/drawing/2014/main" id="{CCFAD830-1CCA-42D5-ADD2-B5EC81953F25}"/>
              </a:ext>
            </a:extLst>
          </p:cNvPr>
          <p:cNvSpPr/>
          <p:nvPr/>
        </p:nvSpPr>
        <p:spPr>
          <a:xfrm>
            <a:off x="3641093" y="5528255"/>
            <a:ext cx="1507477" cy="77025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TW" sz="1600">
                <a:solidFill>
                  <a:schemeClr val="tx1"/>
                </a:solidFill>
                <a:latin typeface="微軟正黑體"/>
                <a:ea typeface="微軟正黑體"/>
              </a:rPr>
              <a:t>PoE</a:t>
            </a:r>
            <a:r>
              <a:rPr lang="zh-TW" altLang="en-US" sz="1600">
                <a:solidFill>
                  <a:schemeClr val="tx1"/>
                </a:solidFill>
                <a:latin typeface="微軟正黑體"/>
                <a:ea typeface="微軟正黑體"/>
              </a:rPr>
              <a:t>供電</a:t>
            </a:r>
            <a:r>
              <a:rPr lang="en-US" altLang="zh-TW" sz="1600">
                <a:solidFill>
                  <a:schemeClr val="tx1"/>
                </a:solidFill>
                <a:latin typeface="微軟正黑體"/>
                <a:ea typeface="微軟正黑體"/>
              </a:rPr>
              <a:t> 4x4 </a:t>
            </a:r>
            <a:r>
              <a:rPr lang="zh-TW" altLang="en-US" sz="1600">
                <a:solidFill>
                  <a:schemeClr val="tx1"/>
                </a:solidFill>
                <a:latin typeface="微軟正黑體"/>
                <a:ea typeface="微軟正黑體"/>
              </a:rPr>
              <a:t>無線接入點(AP)</a:t>
            </a:r>
            <a:endParaRPr lang="en-US" altLang="zh-TW" sz="1600">
              <a:solidFill>
                <a:schemeClr val="tx1"/>
              </a:solidFill>
              <a:latin typeface="微軟正黑體"/>
              <a:ea typeface="微軟正黑體"/>
            </a:endParaRPr>
          </a:p>
        </p:txBody>
      </p:sp>
      <p:pic>
        <p:nvPicPr>
          <p:cNvPr id="17" name="圖片 16" descr="一張含有 物件, 燈, 光 的圖片&#10;&#10;自動產生的描述">
            <a:extLst>
              <a:ext uri="{FF2B5EF4-FFF2-40B4-BE49-F238E27FC236}">
                <a16:creationId xmlns:a16="http://schemas.microsoft.com/office/drawing/2014/main" id="{295F6FD1-281A-4129-9862-98CA60FDF17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051774" y="5662873"/>
            <a:ext cx="629421" cy="457450"/>
          </a:xfrm>
          <a:prstGeom prst="rect">
            <a:avLst/>
          </a:prstGeom>
        </p:spPr>
      </p:pic>
      <p:sp>
        <p:nvSpPr>
          <p:cNvPr id="101" name="矩形: 圓角 100">
            <a:extLst>
              <a:ext uri="{FF2B5EF4-FFF2-40B4-BE49-F238E27FC236}">
                <a16:creationId xmlns:a16="http://schemas.microsoft.com/office/drawing/2014/main" id="{382CB26F-E7BD-4EB2-885B-1C8B741531C7}"/>
              </a:ext>
            </a:extLst>
          </p:cNvPr>
          <p:cNvSpPr/>
          <p:nvPr/>
        </p:nvSpPr>
        <p:spPr>
          <a:xfrm>
            <a:off x="6159412" y="5528255"/>
            <a:ext cx="1753332" cy="77025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zh-TW" altLang="en-US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用戶電腦</a:t>
            </a:r>
            <a:r>
              <a:rPr lang="en-US" altLang="zh-TW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手機 </a:t>
            </a:r>
          </a:p>
        </p:txBody>
      </p:sp>
      <p:sp>
        <p:nvSpPr>
          <p:cNvPr id="102" name="Shape 1018">
            <a:extLst>
              <a:ext uri="{FF2B5EF4-FFF2-40B4-BE49-F238E27FC236}">
                <a16:creationId xmlns:a16="http://schemas.microsoft.com/office/drawing/2014/main" id="{673EC664-0C45-4357-AEB1-C7CAF2747C87}"/>
              </a:ext>
            </a:extLst>
          </p:cNvPr>
          <p:cNvSpPr/>
          <p:nvPr/>
        </p:nvSpPr>
        <p:spPr>
          <a:xfrm>
            <a:off x="6368141" y="4992965"/>
            <a:ext cx="742836" cy="6281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5880" y="100923"/>
                </a:moveTo>
                <a:lnTo>
                  <a:pt x="43780" y="108554"/>
                </a:lnTo>
                <a:lnTo>
                  <a:pt x="76219" y="108554"/>
                </a:lnTo>
                <a:lnTo>
                  <a:pt x="74119" y="100923"/>
                </a:lnTo>
                <a:close/>
                <a:moveTo>
                  <a:pt x="17368" y="4644"/>
                </a:moveTo>
                <a:lnTo>
                  <a:pt x="17368" y="64398"/>
                </a:lnTo>
                <a:lnTo>
                  <a:pt x="102631" y="64398"/>
                </a:lnTo>
                <a:lnTo>
                  <a:pt x="102631" y="4644"/>
                </a:lnTo>
                <a:close/>
                <a:moveTo>
                  <a:pt x="11052" y="0"/>
                </a:moveTo>
                <a:lnTo>
                  <a:pt x="108947" y="0"/>
                </a:lnTo>
                <a:lnTo>
                  <a:pt x="108947" y="69042"/>
                </a:lnTo>
                <a:lnTo>
                  <a:pt x="108965" y="69042"/>
                </a:lnTo>
                <a:lnTo>
                  <a:pt x="120000" y="113859"/>
                </a:lnTo>
                <a:lnTo>
                  <a:pt x="120000" y="119999"/>
                </a:lnTo>
                <a:lnTo>
                  <a:pt x="0" y="119999"/>
                </a:lnTo>
                <a:lnTo>
                  <a:pt x="0" y="113859"/>
                </a:lnTo>
                <a:lnTo>
                  <a:pt x="11034" y="69042"/>
                </a:lnTo>
                <a:lnTo>
                  <a:pt x="11052" y="69042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Shape 1021">
            <a:extLst>
              <a:ext uri="{FF2B5EF4-FFF2-40B4-BE49-F238E27FC236}">
                <a16:creationId xmlns:a16="http://schemas.microsoft.com/office/drawing/2014/main" id="{677A5460-973E-4D24-B915-865B3157D8CC}"/>
              </a:ext>
            </a:extLst>
          </p:cNvPr>
          <p:cNvSpPr/>
          <p:nvPr/>
        </p:nvSpPr>
        <p:spPr>
          <a:xfrm>
            <a:off x="7211267" y="5112602"/>
            <a:ext cx="327473" cy="46045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9688" y="112012"/>
                </a:moveTo>
                <a:cubicBezTo>
                  <a:pt x="48135" y="112012"/>
                  <a:pt x="46876" y="112907"/>
                  <a:pt x="46876" y="114012"/>
                </a:cubicBezTo>
                <a:cubicBezTo>
                  <a:pt x="46876" y="115117"/>
                  <a:pt x="48135" y="116012"/>
                  <a:pt x="49688" y="116012"/>
                </a:cubicBezTo>
                <a:lnTo>
                  <a:pt x="70311" y="116012"/>
                </a:lnTo>
                <a:cubicBezTo>
                  <a:pt x="71864" y="116012"/>
                  <a:pt x="73123" y="115117"/>
                  <a:pt x="73123" y="114012"/>
                </a:cubicBezTo>
                <a:cubicBezTo>
                  <a:pt x="73123" y="112907"/>
                  <a:pt x="71864" y="112012"/>
                  <a:pt x="70311" y="112012"/>
                </a:cubicBezTo>
                <a:close/>
                <a:moveTo>
                  <a:pt x="6849" y="8320"/>
                </a:moveTo>
                <a:lnTo>
                  <a:pt x="6849" y="106998"/>
                </a:lnTo>
                <a:lnTo>
                  <a:pt x="113150" y="106998"/>
                </a:lnTo>
                <a:lnTo>
                  <a:pt x="113150" y="8320"/>
                </a:lnTo>
                <a:close/>
                <a:moveTo>
                  <a:pt x="48751" y="2722"/>
                </a:moveTo>
                <a:cubicBezTo>
                  <a:pt x="47715" y="2722"/>
                  <a:pt x="46876" y="3319"/>
                  <a:pt x="46876" y="4056"/>
                </a:cubicBezTo>
                <a:cubicBezTo>
                  <a:pt x="46876" y="4792"/>
                  <a:pt x="47715" y="5389"/>
                  <a:pt x="48751" y="5389"/>
                </a:cubicBezTo>
                <a:lnTo>
                  <a:pt x="71248" y="5389"/>
                </a:lnTo>
                <a:cubicBezTo>
                  <a:pt x="72284" y="5389"/>
                  <a:pt x="73123" y="4792"/>
                  <a:pt x="73123" y="4056"/>
                </a:cubicBezTo>
                <a:cubicBezTo>
                  <a:pt x="73123" y="3319"/>
                  <a:pt x="72284" y="2722"/>
                  <a:pt x="71248" y="2722"/>
                </a:cubicBezTo>
                <a:close/>
                <a:moveTo>
                  <a:pt x="8089" y="0"/>
                </a:moveTo>
                <a:lnTo>
                  <a:pt x="111910" y="0"/>
                </a:lnTo>
                <a:cubicBezTo>
                  <a:pt x="116378" y="0"/>
                  <a:pt x="120000" y="2575"/>
                  <a:pt x="120000" y="5752"/>
                </a:cubicBezTo>
                <a:lnTo>
                  <a:pt x="120000" y="114247"/>
                </a:lnTo>
                <a:cubicBezTo>
                  <a:pt x="120000" y="117424"/>
                  <a:pt x="116378" y="120000"/>
                  <a:pt x="111910" y="120000"/>
                </a:cubicBezTo>
                <a:lnTo>
                  <a:pt x="8089" y="120000"/>
                </a:lnTo>
                <a:cubicBezTo>
                  <a:pt x="3621" y="120000"/>
                  <a:pt x="0" y="117424"/>
                  <a:pt x="0" y="114247"/>
                </a:cubicBezTo>
                <a:lnTo>
                  <a:pt x="0" y="5752"/>
                </a:lnTo>
                <a:cubicBezTo>
                  <a:pt x="0" y="2575"/>
                  <a:pt x="3621" y="0"/>
                  <a:pt x="8089" y="0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4" name="群組 103">
            <a:extLst>
              <a:ext uri="{FF2B5EF4-FFF2-40B4-BE49-F238E27FC236}">
                <a16:creationId xmlns:a16="http://schemas.microsoft.com/office/drawing/2014/main" id="{5C74A5BD-0BD9-45F4-B738-C9E0AFB84E47}"/>
              </a:ext>
            </a:extLst>
          </p:cNvPr>
          <p:cNvGrpSpPr/>
          <p:nvPr/>
        </p:nvGrpSpPr>
        <p:grpSpPr>
          <a:xfrm>
            <a:off x="7936643" y="4054767"/>
            <a:ext cx="4068392" cy="2803233"/>
            <a:chOff x="17519" y="1521157"/>
            <a:chExt cx="4068392" cy="3168153"/>
          </a:xfrm>
        </p:grpSpPr>
        <p:sp>
          <p:nvSpPr>
            <p:cNvPr id="105" name="矩形: 剪去單一角落 104">
              <a:extLst>
                <a:ext uri="{FF2B5EF4-FFF2-40B4-BE49-F238E27FC236}">
                  <a16:creationId xmlns:a16="http://schemas.microsoft.com/office/drawing/2014/main" id="{2F03430D-4B02-4647-943A-C8EFE4C45E49}"/>
                </a:ext>
              </a:extLst>
            </p:cNvPr>
            <p:cNvSpPr/>
            <p:nvPr/>
          </p:nvSpPr>
          <p:spPr>
            <a:xfrm flipH="1">
              <a:off x="17519" y="1521157"/>
              <a:ext cx="4068392" cy="3168153"/>
            </a:xfrm>
            <a:prstGeom prst="snip1Rect">
              <a:avLst>
                <a:gd name="adj" fmla="val 14662"/>
              </a:avLst>
            </a:prstGeom>
            <a:gradFill>
              <a:gsLst>
                <a:gs pos="50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1"/>
            </a:gradFill>
            <a:ln w="28575"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6" name="矩形: 剪去對角角落 121">
              <a:extLst>
                <a:ext uri="{FF2B5EF4-FFF2-40B4-BE49-F238E27FC236}">
                  <a16:creationId xmlns:a16="http://schemas.microsoft.com/office/drawing/2014/main" id="{2024A430-94DC-4870-B55A-2B1C657819B8}"/>
                </a:ext>
              </a:extLst>
            </p:cNvPr>
            <p:cNvSpPr/>
            <p:nvPr/>
          </p:nvSpPr>
          <p:spPr>
            <a:xfrm>
              <a:off x="372742" y="1657562"/>
              <a:ext cx="3513960" cy="116647"/>
            </a:xfrm>
            <a:custGeom>
              <a:avLst/>
              <a:gdLst>
                <a:gd name="connsiteX0" fmla="*/ 0 w 4690534"/>
                <a:gd name="connsiteY0" fmla="*/ 0 h 203200"/>
                <a:gd name="connsiteX1" fmla="*/ 4690534 w 4690534"/>
                <a:gd name="connsiteY1" fmla="*/ 0 h 203200"/>
                <a:gd name="connsiteX2" fmla="*/ 4690534 w 4690534"/>
                <a:gd name="connsiteY2" fmla="*/ 0 h 203200"/>
                <a:gd name="connsiteX3" fmla="*/ 4690534 w 4690534"/>
                <a:gd name="connsiteY3" fmla="*/ 203200 h 203200"/>
                <a:gd name="connsiteX4" fmla="*/ 4690534 w 4690534"/>
                <a:gd name="connsiteY4" fmla="*/ 203200 h 203200"/>
                <a:gd name="connsiteX5" fmla="*/ 0 w 4690534"/>
                <a:gd name="connsiteY5" fmla="*/ 203200 h 203200"/>
                <a:gd name="connsiteX6" fmla="*/ 0 w 4690534"/>
                <a:gd name="connsiteY6" fmla="*/ 203200 h 203200"/>
                <a:gd name="connsiteX7" fmla="*/ 0 w 4690534"/>
                <a:gd name="connsiteY7" fmla="*/ 0 h 203200"/>
                <a:gd name="connsiteX0" fmla="*/ 249766 w 4940300"/>
                <a:gd name="connsiteY0" fmla="*/ 0 h 224367"/>
                <a:gd name="connsiteX1" fmla="*/ 4940300 w 4940300"/>
                <a:gd name="connsiteY1" fmla="*/ 0 h 224367"/>
                <a:gd name="connsiteX2" fmla="*/ 4940300 w 4940300"/>
                <a:gd name="connsiteY2" fmla="*/ 0 h 224367"/>
                <a:gd name="connsiteX3" fmla="*/ 4940300 w 4940300"/>
                <a:gd name="connsiteY3" fmla="*/ 203200 h 224367"/>
                <a:gd name="connsiteX4" fmla="*/ 4940300 w 4940300"/>
                <a:gd name="connsiteY4" fmla="*/ 203200 h 224367"/>
                <a:gd name="connsiteX5" fmla="*/ 249766 w 4940300"/>
                <a:gd name="connsiteY5" fmla="*/ 203200 h 224367"/>
                <a:gd name="connsiteX6" fmla="*/ 0 w 4940300"/>
                <a:gd name="connsiteY6" fmla="*/ 224367 h 224367"/>
                <a:gd name="connsiteX7" fmla="*/ 249766 w 4940300"/>
                <a:gd name="connsiteY7" fmla="*/ 0 h 224367"/>
                <a:gd name="connsiteX0" fmla="*/ 249766 w 4940300"/>
                <a:gd name="connsiteY0" fmla="*/ 0 h 203200"/>
                <a:gd name="connsiteX1" fmla="*/ 4940300 w 4940300"/>
                <a:gd name="connsiteY1" fmla="*/ 0 h 203200"/>
                <a:gd name="connsiteX2" fmla="*/ 4940300 w 4940300"/>
                <a:gd name="connsiteY2" fmla="*/ 0 h 203200"/>
                <a:gd name="connsiteX3" fmla="*/ 4940300 w 4940300"/>
                <a:gd name="connsiteY3" fmla="*/ 203200 h 203200"/>
                <a:gd name="connsiteX4" fmla="*/ 4940300 w 4940300"/>
                <a:gd name="connsiteY4" fmla="*/ 203200 h 203200"/>
                <a:gd name="connsiteX5" fmla="*/ 249766 w 4940300"/>
                <a:gd name="connsiteY5" fmla="*/ 203200 h 203200"/>
                <a:gd name="connsiteX6" fmla="*/ 0 w 4940300"/>
                <a:gd name="connsiteY6" fmla="*/ 190501 h 203200"/>
                <a:gd name="connsiteX7" fmla="*/ 249766 w 4940300"/>
                <a:gd name="connsiteY7" fmla="*/ 0 h 203200"/>
                <a:gd name="connsiteX0" fmla="*/ 249766 w 4940300"/>
                <a:gd name="connsiteY0" fmla="*/ 0 h 207434"/>
                <a:gd name="connsiteX1" fmla="*/ 4940300 w 4940300"/>
                <a:gd name="connsiteY1" fmla="*/ 0 h 207434"/>
                <a:gd name="connsiteX2" fmla="*/ 4940300 w 4940300"/>
                <a:gd name="connsiteY2" fmla="*/ 0 h 207434"/>
                <a:gd name="connsiteX3" fmla="*/ 4940300 w 4940300"/>
                <a:gd name="connsiteY3" fmla="*/ 203200 h 207434"/>
                <a:gd name="connsiteX4" fmla="*/ 4940300 w 4940300"/>
                <a:gd name="connsiteY4" fmla="*/ 203200 h 207434"/>
                <a:gd name="connsiteX5" fmla="*/ 249766 w 4940300"/>
                <a:gd name="connsiteY5" fmla="*/ 203200 h 207434"/>
                <a:gd name="connsiteX6" fmla="*/ 0 w 4940300"/>
                <a:gd name="connsiteY6" fmla="*/ 207434 h 207434"/>
                <a:gd name="connsiteX7" fmla="*/ 249766 w 4940300"/>
                <a:gd name="connsiteY7" fmla="*/ 0 h 207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40300" h="207434">
                  <a:moveTo>
                    <a:pt x="249766" y="0"/>
                  </a:moveTo>
                  <a:lnTo>
                    <a:pt x="4940300" y="0"/>
                  </a:lnTo>
                  <a:lnTo>
                    <a:pt x="4940300" y="0"/>
                  </a:lnTo>
                  <a:lnTo>
                    <a:pt x="4940300" y="203200"/>
                  </a:lnTo>
                  <a:lnTo>
                    <a:pt x="4940300" y="203200"/>
                  </a:lnTo>
                  <a:lnTo>
                    <a:pt x="249766" y="203200"/>
                  </a:lnTo>
                  <a:lnTo>
                    <a:pt x="0" y="207434"/>
                  </a:lnTo>
                  <a:lnTo>
                    <a:pt x="24976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07" name="矩形 106">
            <a:extLst>
              <a:ext uri="{FF2B5EF4-FFF2-40B4-BE49-F238E27FC236}">
                <a16:creationId xmlns:a16="http://schemas.microsoft.com/office/drawing/2014/main" id="{A9C4266A-23BB-4E3F-8950-49DE6BE61C6C}"/>
              </a:ext>
            </a:extLst>
          </p:cNvPr>
          <p:cNvSpPr/>
          <p:nvPr/>
        </p:nvSpPr>
        <p:spPr>
          <a:xfrm>
            <a:off x="7443166" y="2729094"/>
            <a:ext cx="1347166" cy="747326"/>
          </a:xfrm>
          <a:prstGeom prst="rect">
            <a:avLst/>
          </a:prstGeom>
          <a:noFill/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8" name="矩形 107">
            <a:extLst>
              <a:ext uri="{FF2B5EF4-FFF2-40B4-BE49-F238E27FC236}">
                <a16:creationId xmlns:a16="http://schemas.microsoft.com/office/drawing/2014/main" id="{1AE5D43B-4D36-4D46-8439-6CA19E403157}"/>
              </a:ext>
            </a:extLst>
          </p:cNvPr>
          <p:cNvSpPr/>
          <p:nvPr/>
        </p:nvSpPr>
        <p:spPr>
          <a:xfrm>
            <a:off x="7936643" y="5859902"/>
            <a:ext cx="4044493" cy="4633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>
                <a:solidFill>
                  <a:schemeClr val="accent1">
                    <a:lumMod val="60000"/>
                    <a:lumOff val="40000"/>
                  </a:schemeClr>
                </a:solidFill>
              </a:rPr>
              <a:t>8 x 1GbE PoE </a:t>
            </a:r>
            <a:r>
              <a:rPr lang="en-US" altLang="zh-TW" sz="1600">
                <a:solidFill>
                  <a:schemeClr val="accent1">
                    <a:lumMod val="60000"/>
                    <a:lumOff val="40000"/>
                  </a:schemeClr>
                </a:solidFill>
              </a:rPr>
              <a:t>(802.3at)</a:t>
            </a:r>
            <a:endParaRPr lang="en-US" altLang="zh-TW" sz="200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9" name="圖片 108" descr="一張含有 物件, 燈, 光 的圖片&#10;&#10;自動產生的描述">
            <a:extLst>
              <a:ext uri="{FF2B5EF4-FFF2-40B4-BE49-F238E27FC236}">
                <a16:creationId xmlns:a16="http://schemas.microsoft.com/office/drawing/2014/main" id="{406F80B0-BE94-4DE4-A5E0-12C59ED4FF2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647896" y="5662873"/>
            <a:ext cx="629421" cy="457450"/>
          </a:xfrm>
          <a:prstGeom prst="rect">
            <a:avLst/>
          </a:prstGeom>
        </p:spPr>
      </p:pic>
      <p:sp>
        <p:nvSpPr>
          <p:cNvPr id="110" name="矩形: 圓角 109">
            <a:extLst>
              <a:ext uri="{FF2B5EF4-FFF2-40B4-BE49-F238E27FC236}">
                <a16:creationId xmlns:a16="http://schemas.microsoft.com/office/drawing/2014/main" id="{F592B37E-8256-4D3B-A765-3B2AC5AA3013}"/>
              </a:ext>
            </a:extLst>
          </p:cNvPr>
          <p:cNvSpPr/>
          <p:nvPr/>
        </p:nvSpPr>
        <p:spPr>
          <a:xfrm>
            <a:off x="8095696" y="4488268"/>
            <a:ext cx="1415097" cy="742413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TW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PoE</a:t>
            </a:r>
            <a:r>
              <a:rPr lang="zh-TW" altLang="en-US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供電</a:t>
            </a:r>
            <a:endParaRPr lang="en-US" altLang="zh-TW" sz="16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>
              <a:defRPr/>
            </a:pPr>
            <a:r>
              <a:rPr lang="zh-TW" altLang="en-US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監控</a:t>
            </a:r>
            <a:endParaRPr lang="en-US" altLang="zh-TW" sz="16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1" name="矩形: 圓角 110">
            <a:extLst>
              <a:ext uri="{FF2B5EF4-FFF2-40B4-BE49-F238E27FC236}">
                <a16:creationId xmlns:a16="http://schemas.microsoft.com/office/drawing/2014/main" id="{A242F86B-33E6-4B98-B0F4-D951377DAD41}"/>
              </a:ext>
            </a:extLst>
          </p:cNvPr>
          <p:cNvSpPr/>
          <p:nvPr/>
        </p:nvSpPr>
        <p:spPr>
          <a:xfrm>
            <a:off x="9602128" y="4488269"/>
            <a:ext cx="842800" cy="742412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TW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POS</a:t>
            </a:r>
          </a:p>
        </p:txBody>
      </p:sp>
      <p:sp>
        <p:nvSpPr>
          <p:cNvPr id="112" name="矩形: 圓角 111">
            <a:extLst>
              <a:ext uri="{FF2B5EF4-FFF2-40B4-BE49-F238E27FC236}">
                <a16:creationId xmlns:a16="http://schemas.microsoft.com/office/drawing/2014/main" id="{BC887AB8-857E-41AC-8FB5-F7EC0799FC61}"/>
              </a:ext>
            </a:extLst>
          </p:cNvPr>
          <p:cNvSpPr/>
          <p:nvPr/>
        </p:nvSpPr>
        <p:spPr>
          <a:xfrm>
            <a:off x="10526308" y="4488269"/>
            <a:ext cx="1279519" cy="742412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zh-TW" altLang="en-US" sz="160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電子菜單</a:t>
            </a:r>
            <a:endParaRPr lang="en-US" altLang="zh-TW" sz="16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14" name="接點: 肘形 113">
            <a:extLst>
              <a:ext uri="{FF2B5EF4-FFF2-40B4-BE49-F238E27FC236}">
                <a16:creationId xmlns:a16="http://schemas.microsoft.com/office/drawing/2014/main" id="{A71076CF-0B9C-4D4E-A9F4-9F061B201682}"/>
              </a:ext>
            </a:extLst>
          </p:cNvPr>
          <p:cNvCxnSpPr>
            <a:cxnSpLocks/>
            <a:stCxn id="107" idx="2"/>
            <a:endCxn id="110" idx="0"/>
          </p:cNvCxnSpPr>
          <p:nvPr/>
        </p:nvCxnSpPr>
        <p:spPr>
          <a:xfrm rot="16200000" flipH="1">
            <a:off x="7954073" y="3639096"/>
            <a:ext cx="1011848" cy="686496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接點: 肘形 114">
            <a:extLst>
              <a:ext uri="{FF2B5EF4-FFF2-40B4-BE49-F238E27FC236}">
                <a16:creationId xmlns:a16="http://schemas.microsoft.com/office/drawing/2014/main" id="{2043063E-96FC-4E4F-9288-254D3FA82780}"/>
              </a:ext>
            </a:extLst>
          </p:cNvPr>
          <p:cNvCxnSpPr>
            <a:cxnSpLocks/>
            <a:stCxn id="107" idx="3"/>
            <a:endCxn id="111" idx="0"/>
          </p:cNvCxnSpPr>
          <p:nvPr/>
        </p:nvCxnSpPr>
        <p:spPr>
          <a:xfrm>
            <a:off x="8790332" y="3102757"/>
            <a:ext cx="1233196" cy="1385512"/>
          </a:xfrm>
          <a:prstGeom prst="bentConnector2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接點: 肘形 115">
            <a:extLst>
              <a:ext uri="{FF2B5EF4-FFF2-40B4-BE49-F238E27FC236}">
                <a16:creationId xmlns:a16="http://schemas.microsoft.com/office/drawing/2014/main" id="{4FD604E0-DE14-42F0-B1CE-FCAC0E7D9D95}"/>
              </a:ext>
            </a:extLst>
          </p:cNvPr>
          <p:cNvCxnSpPr>
            <a:cxnSpLocks/>
            <a:stCxn id="107" idx="0"/>
            <a:endCxn id="112" idx="0"/>
          </p:cNvCxnSpPr>
          <p:nvPr/>
        </p:nvCxnSpPr>
        <p:spPr>
          <a:xfrm rot="16200000" flipH="1">
            <a:off x="8761820" y="2084022"/>
            <a:ext cx="1759175" cy="3049319"/>
          </a:xfrm>
          <a:prstGeom prst="bentConnector3">
            <a:avLst>
              <a:gd name="adj1" fmla="val -12995"/>
            </a:avLst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圖片 47" descr="一張含有 畫畫, 窗戶, 臉 的圖片&#10;&#10;自動產生的描述">
            <a:extLst>
              <a:ext uri="{FF2B5EF4-FFF2-40B4-BE49-F238E27FC236}">
                <a16:creationId xmlns:a16="http://schemas.microsoft.com/office/drawing/2014/main" id="{ED132176-2940-470B-BC52-4A360270FC4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227" y="5403527"/>
            <a:ext cx="363779" cy="363779"/>
          </a:xfrm>
          <a:prstGeom prst="rect">
            <a:avLst/>
          </a:prstGeom>
        </p:spPr>
      </p:pic>
      <p:pic>
        <p:nvPicPr>
          <p:cNvPr id="57" name="圖片 56" descr="一張含有 光 的圖片&#10;&#10;自動產生的描述">
            <a:extLst>
              <a:ext uri="{FF2B5EF4-FFF2-40B4-BE49-F238E27FC236}">
                <a16:creationId xmlns:a16="http://schemas.microsoft.com/office/drawing/2014/main" id="{9FF7F97A-11A4-4FAB-A077-B07B5EE0238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3794" y="5338673"/>
            <a:ext cx="610833" cy="463324"/>
          </a:xfrm>
          <a:prstGeom prst="rect">
            <a:avLst/>
          </a:prstGeom>
        </p:spPr>
      </p:pic>
      <p:pic>
        <p:nvPicPr>
          <p:cNvPr id="59" name="圖片 58" descr="一張含有 畫畫 的圖片&#10;&#10;自動產生的描述">
            <a:extLst>
              <a:ext uri="{FF2B5EF4-FFF2-40B4-BE49-F238E27FC236}">
                <a16:creationId xmlns:a16="http://schemas.microsoft.com/office/drawing/2014/main" id="{D0EA3F31-BD59-4764-AEE3-B455660A799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7467" y="5281075"/>
            <a:ext cx="322757" cy="578520"/>
          </a:xfrm>
          <a:prstGeom prst="rect">
            <a:avLst/>
          </a:prstGeom>
        </p:spPr>
      </p:pic>
      <p:pic>
        <p:nvPicPr>
          <p:cNvPr id="62" name="圖片 61" descr="一張含有 畫畫 的圖片&#10;&#10;自動產生的描述">
            <a:extLst>
              <a:ext uri="{FF2B5EF4-FFF2-40B4-BE49-F238E27FC236}">
                <a16:creationId xmlns:a16="http://schemas.microsoft.com/office/drawing/2014/main" id="{3A8A9B88-9886-42D0-BEF2-E3CBAFABC52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1295" y="5359399"/>
            <a:ext cx="519248" cy="421873"/>
          </a:xfrm>
          <a:prstGeom prst="rect">
            <a:avLst/>
          </a:prstGeom>
        </p:spPr>
      </p:pic>
      <p:pic>
        <p:nvPicPr>
          <p:cNvPr id="22" name="圖片 21" descr="一張含有 畫畫 的圖片&#10;&#10;自動產生的描述">
            <a:extLst>
              <a:ext uri="{FF2B5EF4-FFF2-40B4-BE49-F238E27FC236}">
                <a16:creationId xmlns:a16="http://schemas.microsoft.com/office/drawing/2014/main" id="{FECD48D8-851B-47F6-8017-90AA73D541D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9028" y="5403319"/>
            <a:ext cx="503756" cy="349839"/>
          </a:xfrm>
          <a:prstGeom prst="rect">
            <a:avLst/>
          </a:prstGeom>
        </p:spPr>
      </p:pic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030115ED-9F4C-4497-BCBF-0A0BC6094F37}"/>
              </a:ext>
            </a:extLst>
          </p:cNvPr>
          <p:cNvSpPr/>
          <p:nvPr/>
        </p:nvSpPr>
        <p:spPr>
          <a:xfrm>
            <a:off x="4097548" y="1344135"/>
            <a:ext cx="803038" cy="7543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矩形: 圓角 46">
            <a:extLst>
              <a:ext uri="{FF2B5EF4-FFF2-40B4-BE49-F238E27FC236}">
                <a16:creationId xmlns:a16="http://schemas.microsoft.com/office/drawing/2014/main" id="{AAE554E3-F40D-43B9-93C6-3057BD1367F0}"/>
              </a:ext>
            </a:extLst>
          </p:cNvPr>
          <p:cNvSpPr/>
          <p:nvPr/>
        </p:nvSpPr>
        <p:spPr>
          <a:xfrm>
            <a:off x="5126526" y="1425907"/>
            <a:ext cx="3124484" cy="590241"/>
          </a:xfrm>
          <a:prstGeom prst="roundRect">
            <a:avLst>
              <a:gd name="adj" fmla="val 20185"/>
            </a:avLst>
          </a:prstGeom>
          <a:gradFill>
            <a:gsLst>
              <a:gs pos="100000">
                <a:schemeClr val="tx1"/>
              </a:gs>
              <a:gs pos="0">
                <a:srgbClr val="C00000"/>
              </a:gs>
            </a:gsLst>
            <a:lin ang="5400000" scaled="0"/>
          </a:gra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1" name="圖片 50">
            <a:extLst>
              <a:ext uri="{FF2B5EF4-FFF2-40B4-BE49-F238E27FC236}">
                <a16:creationId xmlns:a16="http://schemas.microsoft.com/office/drawing/2014/main" id="{A43753E1-292C-452E-A688-4A3147ED027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9926" y="1477666"/>
            <a:ext cx="607126" cy="440814"/>
          </a:xfrm>
          <a:prstGeom prst="rect">
            <a:avLst/>
          </a:prstGeom>
        </p:spPr>
      </p:pic>
      <p:sp>
        <p:nvSpPr>
          <p:cNvPr id="52" name="文字方塊 51">
            <a:extLst>
              <a:ext uri="{FF2B5EF4-FFF2-40B4-BE49-F238E27FC236}">
                <a16:creationId xmlns:a16="http://schemas.microsoft.com/office/drawing/2014/main" id="{400801B1-DDD6-4F4B-9E38-F113A59DEEF9}"/>
              </a:ext>
            </a:extLst>
          </p:cNvPr>
          <p:cNvSpPr txBox="1"/>
          <p:nvPr/>
        </p:nvSpPr>
        <p:spPr>
          <a:xfrm>
            <a:off x="6044727" y="1498018"/>
            <a:ext cx="21733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>
                <a:solidFill>
                  <a:schemeClr val="bg1"/>
                </a:solidFill>
              </a:rPr>
              <a:t>2 x 10GbE internal</a:t>
            </a:r>
          </a:p>
        </p:txBody>
      </p:sp>
      <p:pic>
        <p:nvPicPr>
          <p:cNvPr id="55" name="圖片 54" descr="一張含有 物件 的圖片&#10;&#10;自動產生的描述">
            <a:extLst>
              <a:ext uri="{FF2B5EF4-FFF2-40B4-BE49-F238E27FC236}">
                <a16:creationId xmlns:a16="http://schemas.microsoft.com/office/drawing/2014/main" id="{F16142AB-DF48-4B83-8DD1-4CB5CC49EEC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643" t="14348" r="25497" b="15791"/>
          <a:stretch/>
        </p:blipFill>
        <p:spPr>
          <a:xfrm>
            <a:off x="4182676" y="1392713"/>
            <a:ext cx="648576" cy="665557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63" name="矩形 62">
            <a:extLst>
              <a:ext uri="{FF2B5EF4-FFF2-40B4-BE49-F238E27FC236}">
                <a16:creationId xmlns:a16="http://schemas.microsoft.com/office/drawing/2014/main" id="{8E0E184A-B33F-41D7-BAF5-C0E8B99A354D}"/>
              </a:ext>
            </a:extLst>
          </p:cNvPr>
          <p:cNvSpPr/>
          <p:nvPr/>
        </p:nvSpPr>
        <p:spPr>
          <a:xfrm>
            <a:off x="424390" y="1492473"/>
            <a:ext cx="1049151" cy="4633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虛擬機</a:t>
            </a:r>
            <a:endParaRPr lang="en-US" altLang="zh-TW" sz="20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4" name="圖片 63" descr="一張含有 向量圖形 的圖片&#10;&#10;自動產生的描述">
            <a:extLst>
              <a:ext uri="{FF2B5EF4-FFF2-40B4-BE49-F238E27FC236}">
                <a16:creationId xmlns:a16="http://schemas.microsoft.com/office/drawing/2014/main" id="{4E16A680-BC67-4B3E-B703-E641F76D9D8C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0034" y="1165153"/>
            <a:ext cx="648576" cy="648576"/>
          </a:xfrm>
          <a:prstGeom prst="rect">
            <a:avLst/>
          </a:prstGeom>
        </p:spPr>
      </p:pic>
      <p:sp>
        <p:nvSpPr>
          <p:cNvPr id="66" name="矩形 65">
            <a:extLst>
              <a:ext uri="{FF2B5EF4-FFF2-40B4-BE49-F238E27FC236}">
                <a16:creationId xmlns:a16="http://schemas.microsoft.com/office/drawing/2014/main" id="{25B8F23C-9810-465D-BBF9-0EAA1C659425}"/>
              </a:ext>
            </a:extLst>
          </p:cNvPr>
          <p:cNvSpPr/>
          <p:nvPr/>
        </p:nvSpPr>
        <p:spPr>
          <a:xfrm>
            <a:off x="3118800" y="1752370"/>
            <a:ext cx="898114" cy="4633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solidFill>
                  <a:schemeClr val="tx1"/>
                </a:solidFill>
              </a:rPr>
              <a:t>QVR Pro</a:t>
            </a:r>
          </a:p>
        </p:txBody>
      </p:sp>
    </p:spTree>
    <p:extLst>
      <p:ext uri="{BB962C8B-B14F-4D97-AF65-F5344CB8AC3E}">
        <p14:creationId xmlns:p14="http://schemas.microsoft.com/office/powerpoint/2010/main" val="16477445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253C7E3C-775B-4120-A774-40DFA27BFA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0216" y="244550"/>
            <a:ext cx="8692942" cy="644345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9704797-80D1-412D-AA78-6FF7D6100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840" y="240141"/>
            <a:ext cx="11828496" cy="1301539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zh-TW" altLang="en-US" b="1">
                <a:latin typeface="微軟正黑體" panose="020B0604030504040204" pitchFamily="34" charset="-120"/>
              </a:rPr>
              <a:t>中小企業</a:t>
            </a:r>
            <a:r>
              <a:rPr lang="en-US" altLang="zh-TW" b="1">
                <a:latin typeface="微軟正黑體" panose="020B0604030504040204" pitchFamily="34" charset="-120"/>
              </a:rPr>
              <a:t>/</a:t>
            </a:r>
            <a:r>
              <a:rPr lang="zh-TW" altLang="en-US" b="1">
                <a:latin typeface="微軟正黑體" panose="020B0604030504040204" pitchFamily="34" charset="-120"/>
              </a:rPr>
              <a:t>小型工作室</a:t>
            </a:r>
            <a:br>
              <a:rPr lang="en-US" altLang="zh-TW" b="1">
                <a:latin typeface="微軟正黑體" panose="020B0604030504040204" pitchFamily="34" charset="-120"/>
              </a:rPr>
            </a:br>
            <a:r>
              <a:rPr lang="zh-TW" altLang="en-US" b="1">
                <a:latin typeface="微軟正黑體" panose="020B0604030504040204" pitchFamily="34" charset="-120"/>
              </a:rPr>
              <a:t>應用架構圖</a:t>
            </a:r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6B6E089D-BABB-4010-89A9-18BA9475061B}"/>
              </a:ext>
            </a:extLst>
          </p:cNvPr>
          <p:cNvSpPr/>
          <p:nvPr/>
        </p:nvSpPr>
        <p:spPr>
          <a:xfrm>
            <a:off x="356840" y="1866937"/>
            <a:ext cx="4741652" cy="4241456"/>
          </a:xfrm>
          <a:prstGeom prst="roundRect">
            <a:avLst>
              <a:gd name="adj" fmla="val 5016"/>
            </a:avLst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A791985E-0D08-4D6B-8F80-221AE7BC8B9C}"/>
              </a:ext>
            </a:extLst>
          </p:cNvPr>
          <p:cNvSpPr/>
          <p:nvPr/>
        </p:nvSpPr>
        <p:spPr>
          <a:xfrm>
            <a:off x="2227399" y="1672977"/>
            <a:ext cx="1168876" cy="3693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PoE</a:t>
            </a: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B8232E7F-05FC-4236-A423-1C6EFD9EF697}"/>
              </a:ext>
            </a:extLst>
          </p:cNvPr>
          <p:cNvSpPr/>
          <p:nvPr/>
        </p:nvSpPr>
        <p:spPr>
          <a:xfrm>
            <a:off x="2781322" y="2182478"/>
            <a:ext cx="2171498" cy="1074420"/>
          </a:xfrm>
          <a:prstGeom prst="round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382EBF47-CBB5-4207-863C-0F6BFC32B83B}"/>
              </a:ext>
            </a:extLst>
          </p:cNvPr>
          <p:cNvSpPr/>
          <p:nvPr/>
        </p:nvSpPr>
        <p:spPr>
          <a:xfrm>
            <a:off x="493907" y="2182478"/>
            <a:ext cx="2171498" cy="1074420"/>
          </a:xfrm>
          <a:prstGeom prst="round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EE3E87DF-4353-49BD-A219-CC0134AAA5DA}"/>
              </a:ext>
            </a:extLst>
          </p:cNvPr>
          <p:cNvSpPr/>
          <p:nvPr/>
        </p:nvSpPr>
        <p:spPr>
          <a:xfrm>
            <a:off x="493906" y="3368337"/>
            <a:ext cx="4458913" cy="1074420"/>
          </a:xfrm>
          <a:prstGeom prst="round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26D3C291-3DAD-4671-AF2C-B46D97057E0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1175" y="1885083"/>
            <a:ext cx="1351105" cy="1206495"/>
          </a:xfrm>
          <a:prstGeom prst="rect">
            <a:avLst/>
          </a:prstGeom>
        </p:spPr>
      </p:pic>
      <p:pic>
        <p:nvPicPr>
          <p:cNvPr id="57" name="圖片 56">
            <a:extLst>
              <a:ext uri="{FF2B5EF4-FFF2-40B4-BE49-F238E27FC236}">
                <a16:creationId xmlns:a16="http://schemas.microsoft.com/office/drawing/2014/main" id="{F5BC7C9F-CC00-409E-807A-50AB904C055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1316" y="3306810"/>
            <a:ext cx="1248069" cy="1114487"/>
          </a:xfrm>
          <a:prstGeom prst="rect">
            <a:avLst/>
          </a:prstGeom>
        </p:spPr>
      </p:pic>
      <p:pic>
        <p:nvPicPr>
          <p:cNvPr id="59" name="圖片 58" descr="一張含有 物件 的圖片&#10;&#10;自動產生的描述">
            <a:extLst>
              <a:ext uri="{FF2B5EF4-FFF2-40B4-BE49-F238E27FC236}">
                <a16:creationId xmlns:a16="http://schemas.microsoft.com/office/drawing/2014/main" id="{7652D2D9-40CB-4193-B126-7AFE5D6EF70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3122" y="2166305"/>
            <a:ext cx="1392510" cy="1242380"/>
          </a:xfrm>
          <a:prstGeom prst="rect">
            <a:avLst/>
          </a:prstGeom>
        </p:spPr>
      </p:pic>
      <p:pic>
        <p:nvPicPr>
          <p:cNvPr id="61" name="圖片 60">
            <a:extLst>
              <a:ext uri="{FF2B5EF4-FFF2-40B4-BE49-F238E27FC236}">
                <a16:creationId xmlns:a16="http://schemas.microsoft.com/office/drawing/2014/main" id="{8CDDC100-C76F-49F2-AF49-D1102671262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9460" y="3257288"/>
            <a:ext cx="966942" cy="862693"/>
          </a:xfrm>
          <a:prstGeom prst="rect">
            <a:avLst/>
          </a:prstGeom>
        </p:spPr>
      </p:pic>
      <p:sp>
        <p:nvSpPr>
          <p:cNvPr id="64" name="矩形: 圓角 63">
            <a:extLst>
              <a:ext uri="{FF2B5EF4-FFF2-40B4-BE49-F238E27FC236}">
                <a16:creationId xmlns:a16="http://schemas.microsoft.com/office/drawing/2014/main" id="{1003432B-FC3C-42F3-B885-AE8A03A82B58}"/>
              </a:ext>
            </a:extLst>
          </p:cNvPr>
          <p:cNvSpPr/>
          <p:nvPr/>
        </p:nvSpPr>
        <p:spPr>
          <a:xfrm>
            <a:off x="493905" y="4583733"/>
            <a:ext cx="5861809" cy="1398453"/>
          </a:xfrm>
          <a:prstGeom prst="round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4D63549B-90DD-400A-87D2-DAE812EAEC86}"/>
              </a:ext>
            </a:extLst>
          </p:cNvPr>
          <p:cNvSpPr txBox="1"/>
          <p:nvPr/>
        </p:nvSpPr>
        <p:spPr>
          <a:xfrm>
            <a:off x="3241476" y="4610388"/>
            <a:ext cx="30651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TW" altLang="en-US" sz="1600" b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網路喚醒裝置</a:t>
            </a:r>
          </a:p>
          <a:p>
            <a:pPr lvl="0" defTabSz="457200">
              <a:defRPr/>
            </a:pPr>
            <a:r>
              <a:rPr lang="zh-TW" altLang="en-US" sz="140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裝置休眠或異常關機下，仍能開啟服務，兼顧了省電與維護便利的需求</a:t>
            </a:r>
            <a:endParaRPr lang="en-US" altLang="zh-TW" sz="140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E632CB36-744F-49FB-B663-205B6D9BD4CA}"/>
              </a:ext>
            </a:extLst>
          </p:cNvPr>
          <p:cNvSpPr txBox="1"/>
          <p:nvPr/>
        </p:nvSpPr>
        <p:spPr>
          <a:xfrm>
            <a:off x="578646" y="4610388"/>
            <a:ext cx="234430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TW" altLang="en-US" sz="1600" b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防火牆</a:t>
            </a:r>
            <a:endParaRPr kumimoji="0" lang="en-US" altLang="zh-TW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lvl="0" defTabSz="457200">
              <a:defRPr/>
            </a:pPr>
            <a:r>
              <a:rPr lang="zh-TW" altLang="en-US" sz="140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保護內部網路資料，避免外部入侵攻擊與內部網路攻擊</a:t>
            </a:r>
            <a:endParaRPr lang="en-US" altLang="zh-TW" sz="1400" b="1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加號 22">
            <a:extLst>
              <a:ext uri="{FF2B5EF4-FFF2-40B4-BE49-F238E27FC236}">
                <a16:creationId xmlns:a16="http://schemas.microsoft.com/office/drawing/2014/main" id="{6AD91D51-E7AE-438F-A02B-38DC28FA3633}"/>
              </a:ext>
            </a:extLst>
          </p:cNvPr>
          <p:cNvSpPr/>
          <p:nvPr/>
        </p:nvSpPr>
        <p:spPr>
          <a:xfrm>
            <a:off x="2844524" y="4845981"/>
            <a:ext cx="473968" cy="50143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72" name="圖片 71" descr="一張含有 監視器 的圖片&#10;&#10;自動產生的描述">
            <a:extLst>
              <a:ext uri="{FF2B5EF4-FFF2-40B4-BE49-F238E27FC236}">
                <a16:creationId xmlns:a16="http://schemas.microsoft.com/office/drawing/2014/main" id="{110E47B4-6A91-44F9-9378-4660A3467EC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1553" y="5321602"/>
            <a:ext cx="1101582" cy="607742"/>
          </a:xfrm>
          <a:prstGeom prst="rect">
            <a:avLst/>
          </a:prstGeom>
        </p:spPr>
      </p:pic>
      <p:grpSp>
        <p:nvGrpSpPr>
          <p:cNvPr id="74" name="群組 73">
            <a:extLst>
              <a:ext uri="{FF2B5EF4-FFF2-40B4-BE49-F238E27FC236}">
                <a16:creationId xmlns:a16="http://schemas.microsoft.com/office/drawing/2014/main" id="{4EE17ED3-F19F-4E97-BD2A-BEAC67318670}"/>
              </a:ext>
            </a:extLst>
          </p:cNvPr>
          <p:cNvGrpSpPr/>
          <p:nvPr/>
        </p:nvGrpSpPr>
        <p:grpSpPr>
          <a:xfrm>
            <a:off x="9819150" y="1729995"/>
            <a:ext cx="1276696" cy="1140050"/>
            <a:chOff x="944339" y="-1377667"/>
            <a:chExt cx="1276696" cy="1140050"/>
          </a:xfrm>
        </p:grpSpPr>
        <p:sp>
          <p:nvSpPr>
            <p:cNvPr id="54" name="橢圓 53">
              <a:extLst>
                <a:ext uri="{FF2B5EF4-FFF2-40B4-BE49-F238E27FC236}">
                  <a16:creationId xmlns:a16="http://schemas.microsoft.com/office/drawing/2014/main" id="{6A59F4AE-CCAD-4F7E-9EA2-BF97C214E508}"/>
                </a:ext>
              </a:extLst>
            </p:cNvPr>
            <p:cNvSpPr/>
            <p:nvPr/>
          </p:nvSpPr>
          <p:spPr>
            <a:xfrm>
              <a:off x="1125645" y="-1225931"/>
              <a:ext cx="885686" cy="8856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FFC000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73" name="圖片 72">
              <a:extLst>
                <a:ext uri="{FF2B5EF4-FFF2-40B4-BE49-F238E27FC236}">
                  <a16:creationId xmlns:a16="http://schemas.microsoft.com/office/drawing/2014/main" id="{73751F0A-E194-45EC-A02F-0CB312E04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4339" y="-1377667"/>
              <a:ext cx="1276696" cy="1140050"/>
            </a:xfrm>
            <a:prstGeom prst="rect">
              <a:avLst/>
            </a:prstGeom>
          </p:spPr>
        </p:pic>
      </p:grpSp>
      <p:grpSp>
        <p:nvGrpSpPr>
          <p:cNvPr id="79" name="群組 78">
            <a:extLst>
              <a:ext uri="{FF2B5EF4-FFF2-40B4-BE49-F238E27FC236}">
                <a16:creationId xmlns:a16="http://schemas.microsoft.com/office/drawing/2014/main" id="{1C11BC7C-DD9F-496C-B154-924A0CCCF485}"/>
              </a:ext>
            </a:extLst>
          </p:cNvPr>
          <p:cNvGrpSpPr/>
          <p:nvPr/>
        </p:nvGrpSpPr>
        <p:grpSpPr>
          <a:xfrm>
            <a:off x="8032379" y="864241"/>
            <a:ext cx="1178965" cy="1051858"/>
            <a:chOff x="-122009" y="-1333496"/>
            <a:chExt cx="1178965" cy="1051858"/>
          </a:xfrm>
        </p:grpSpPr>
        <p:sp>
          <p:nvSpPr>
            <p:cNvPr id="76" name="橢圓 75">
              <a:extLst>
                <a:ext uri="{FF2B5EF4-FFF2-40B4-BE49-F238E27FC236}">
                  <a16:creationId xmlns:a16="http://schemas.microsoft.com/office/drawing/2014/main" id="{F7B91666-2ED1-490F-BF1C-24A99663ED8E}"/>
                </a:ext>
              </a:extLst>
            </p:cNvPr>
            <p:cNvSpPr/>
            <p:nvPr/>
          </p:nvSpPr>
          <p:spPr>
            <a:xfrm>
              <a:off x="24631" y="-1225931"/>
              <a:ext cx="885686" cy="8856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FFC000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78" name="圖片 77" descr="一張含有 物件 的圖片&#10;&#10;自動產生的描述">
              <a:extLst>
                <a:ext uri="{FF2B5EF4-FFF2-40B4-BE49-F238E27FC236}">
                  <a16:creationId xmlns:a16="http://schemas.microsoft.com/office/drawing/2014/main" id="{A2137BD4-9A64-4B2E-A89E-81AB3E66A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22009" y="-1333496"/>
              <a:ext cx="1178965" cy="1051858"/>
            </a:xfrm>
            <a:prstGeom prst="rect">
              <a:avLst/>
            </a:prstGeom>
          </p:spPr>
        </p:pic>
      </p:grpSp>
      <p:grpSp>
        <p:nvGrpSpPr>
          <p:cNvPr id="84" name="群組 83">
            <a:extLst>
              <a:ext uri="{FF2B5EF4-FFF2-40B4-BE49-F238E27FC236}">
                <a16:creationId xmlns:a16="http://schemas.microsoft.com/office/drawing/2014/main" id="{6F3C496D-08BE-411E-B443-48713CF540E2}"/>
              </a:ext>
            </a:extLst>
          </p:cNvPr>
          <p:cNvGrpSpPr/>
          <p:nvPr/>
        </p:nvGrpSpPr>
        <p:grpSpPr>
          <a:xfrm>
            <a:off x="9668785" y="3644726"/>
            <a:ext cx="1177934" cy="1051858"/>
            <a:chOff x="-1178449" y="-1311485"/>
            <a:chExt cx="1177934" cy="1051858"/>
          </a:xfrm>
        </p:grpSpPr>
        <p:sp>
          <p:nvSpPr>
            <p:cNvPr id="81" name="橢圓 80">
              <a:extLst>
                <a:ext uri="{FF2B5EF4-FFF2-40B4-BE49-F238E27FC236}">
                  <a16:creationId xmlns:a16="http://schemas.microsoft.com/office/drawing/2014/main" id="{05C72569-560E-42D5-9093-4D65B99E934F}"/>
                </a:ext>
              </a:extLst>
            </p:cNvPr>
            <p:cNvSpPr/>
            <p:nvPr/>
          </p:nvSpPr>
          <p:spPr>
            <a:xfrm>
              <a:off x="-1032325" y="-1225931"/>
              <a:ext cx="885686" cy="8856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FFC000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83" name="圖片 82">
              <a:extLst>
                <a:ext uri="{FF2B5EF4-FFF2-40B4-BE49-F238E27FC236}">
                  <a16:creationId xmlns:a16="http://schemas.microsoft.com/office/drawing/2014/main" id="{704256D5-14E6-41C8-8765-476EE3C3E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78449" y="-1311485"/>
              <a:ext cx="1177934" cy="1051858"/>
            </a:xfrm>
            <a:prstGeom prst="rect">
              <a:avLst/>
            </a:prstGeom>
          </p:spPr>
        </p:pic>
      </p:grpSp>
      <p:grpSp>
        <p:nvGrpSpPr>
          <p:cNvPr id="89" name="群組 88">
            <a:extLst>
              <a:ext uri="{FF2B5EF4-FFF2-40B4-BE49-F238E27FC236}">
                <a16:creationId xmlns:a16="http://schemas.microsoft.com/office/drawing/2014/main" id="{A4BAE742-F040-4155-8A14-B4E03FD50D9C}"/>
              </a:ext>
            </a:extLst>
          </p:cNvPr>
          <p:cNvGrpSpPr/>
          <p:nvPr/>
        </p:nvGrpSpPr>
        <p:grpSpPr>
          <a:xfrm>
            <a:off x="7161500" y="3236623"/>
            <a:ext cx="1068400" cy="953213"/>
            <a:chOff x="-1141719" y="-177576"/>
            <a:chExt cx="1068400" cy="953213"/>
          </a:xfrm>
        </p:grpSpPr>
        <p:sp>
          <p:nvSpPr>
            <p:cNvPr id="86" name="橢圓 85">
              <a:extLst>
                <a:ext uri="{FF2B5EF4-FFF2-40B4-BE49-F238E27FC236}">
                  <a16:creationId xmlns:a16="http://schemas.microsoft.com/office/drawing/2014/main" id="{BC95F7D1-466B-4751-BB43-EC370DA8D346}"/>
                </a:ext>
              </a:extLst>
            </p:cNvPr>
            <p:cNvSpPr/>
            <p:nvPr/>
          </p:nvSpPr>
          <p:spPr>
            <a:xfrm>
              <a:off x="-1032325" y="-152063"/>
              <a:ext cx="885686" cy="8856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FFC000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88" name="圖片 87">
              <a:extLst>
                <a:ext uri="{FF2B5EF4-FFF2-40B4-BE49-F238E27FC236}">
                  <a16:creationId xmlns:a16="http://schemas.microsoft.com/office/drawing/2014/main" id="{165D7E09-229C-4D6B-972A-6C9C7C560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41719" y="-177576"/>
              <a:ext cx="1068400" cy="953213"/>
            </a:xfrm>
            <a:prstGeom prst="rect">
              <a:avLst/>
            </a:prstGeom>
          </p:spPr>
        </p:pic>
      </p:grp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93D03DFC-D485-4A69-9B1F-2E8AC1B5E363}"/>
              </a:ext>
            </a:extLst>
          </p:cNvPr>
          <p:cNvGrpSpPr/>
          <p:nvPr/>
        </p:nvGrpSpPr>
        <p:grpSpPr>
          <a:xfrm>
            <a:off x="6177496" y="2433928"/>
            <a:ext cx="1242642" cy="1108670"/>
            <a:chOff x="-1237950" y="-289015"/>
            <a:chExt cx="1242642" cy="1108670"/>
          </a:xfrm>
        </p:grpSpPr>
        <p:sp>
          <p:nvSpPr>
            <p:cNvPr id="38" name="橢圓 37">
              <a:extLst>
                <a:ext uri="{FF2B5EF4-FFF2-40B4-BE49-F238E27FC236}">
                  <a16:creationId xmlns:a16="http://schemas.microsoft.com/office/drawing/2014/main" id="{96AF9785-869D-49EE-8A5A-2ABBFB61DCD7}"/>
                </a:ext>
              </a:extLst>
            </p:cNvPr>
            <p:cNvSpPr/>
            <p:nvPr/>
          </p:nvSpPr>
          <p:spPr>
            <a:xfrm>
              <a:off x="-1032325" y="-152063"/>
              <a:ext cx="885686" cy="8856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FFC000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39" name="圖片 38">
              <a:extLst>
                <a:ext uri="{FF2B5EF4-FFF2-40B4-BE49-F238E27FC236}">
                  <a16:creationId xmlns:a16="http://schemas.microsoft.com/office/drawing/2014/main" id="{3C99CFFF-C175-4FE3-99BB-6F27FA6AE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237950" y="-289015"/>
              <a:ext cx="1242642" cy="1108670"/>
            </a:xfrm>
            <a:prstGeom prst="rect">
              <a:avLst/>
            </a:prstGeom>
          </p:spPr>
        </p:pic>
      </p:grpSp>
      <p:pic>
        <p:nvPicPr>
          <p:cNvPr id="40" name="圖片 39">
            <a:extLst>
              <a:ext uri="{FF2B5EF4-FFF2-40B4-BE49-F238E27FC236}">
                <a16:creationId xmlns:a16="http://schemas.microsoft.com/office/drawing/2014/main" id="{981E0767-37EE-41BB-94E3-534330B113BE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5734" y="3644147"/>
            <a:ext cx="1068399" cy="953213"/>
          </a:xfrm>
          <a:prstGeom prst="rect">
            <a:avLst/>
          </a:prstGeom>
        </p:spPr>
      </p:pic>
      <p:sp>
        <p:nvSpPr>
          <p:cNvPr id="41" name="文字方塊 40">
            <a:extLst>
              <a:ext uri="{FF2B5EF4-FFF2-40B4-BE49-F238E27FC236}">
                <a16:creationId xmlns:a16="http://schemas.microsoft.com/office/drawing/2014/main" id="{71953442-DD97-4CC8-BB83-750CC5776B11}"/>
              </a:ext>
            </a:extLst>
          </p:cNvPr>
          <p:cNvSpPr txBox="1"/>
          <p:nvPr/>
        </p:nvSpPr>
        <p:spPr>
          <a:xfrm>
            <a:off x="552734" y="2239761"/>
            <a:ext cx="1323326" cy="9848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TW" sz="1600" b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4K PTZ </a:t>
            </a:r>
            <a:r>
              <a:rPr lang="zh-TW" altLang="en-US" sz="1600" b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監控</a:t>
            </a:r>
            <a:endParaRPr kumimoji="0" lang="en-US" altLang="zh-TW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lvl="0" defTabSz="457200">
              <a:defRPr/>
            </a:pPr>
            <a:r>
              <a:rPr lang="zh-TW" altLang="en-US" sz="140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abic Typesetting" panose="03020402040406030203" pitchFamily="66" charset="-78"/>
              </a:rPr>
              <a:t>攝影機需求，可以遠端監控環境安全</a:t>
            </a: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71F26ED1-6087-406D-A4F0-7CBE8FA1AFBC}"/>
              </a:ext>
            </a:extLst>
          </p:cNvPr>
          <p:cNvSpPr txBox="1"/>
          <p:nvPr/>
        </p:nvSpPr>
        <p:spPr>
          <a:xfrm>
            <a:off x="2807420" y="2239761"/>
            <a:ext cx="1822129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1600" b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Wi-Fi 5/6</a:t>
            </a:r>
            <a:r>
              <a:rPr lang="zh-TW" altLang="en-US" sz="1600" b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br>
              <a:rPr lang="en-US" altLang="zh-TW" sz="1600" b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1600" b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無線網路</a:t>
            </a:r>
            <a:endParaRPr lang="en-US" altLang="zh-TW" sz="1600" b="1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defTabSz="457200">
              <a:defRPr/>
            </a:pPr>
            <a:r>
              <a:rPr lang="zh-TW" altLang="en-US" sz="1400">
                <a:latin typeface="微軟正黑體" panose="020B0604030504040204" pitchFamily="34" charset="-120"/>
                <a:ea typeface="微軟正黑體" panose="020B0604030504040204" pitchFamily="34" charset="-120"/>
                <a:cs typeface="Arabic Typesetting"/>
              </a:rPr>
              <a:t>提供</a:t>
            </a:r>
            <a:br>
              <a:rPr lang="en-US" altLang="zh-TW" sz="1400">
                <a:latin typeface="微軟正黑體" panose="020B0604030504040204" pitchFamily="34" charset="-120"/>
                <a:ea typeface="微軟正黑體" panose="020B0604030504040204" pitchFamily="34" charset="-120"/>
                <a:cs typeface="Arabic Typesetting"/>
              </a:rPr>
            </a:br>
            <a:r>
              <a:rPr lang="zh-TW" altLang="en-US" sz="1400">
                <a:latin typeface="微軟正黑體" panose="020B0604030504040204" pitchFamily="34" charset="-120"/>
                <a:ea typeface="微軟正黑體" panose="020B0604030504040204" pitchFamily="34" charset="-120"/>
                <a:cs typeface="Arabic Typesetting"/>
              </a:rPr>
              <a:t>工作 </a:t>
            </a:r>
            <a:r>
              <a:rPr lang="en-US" altLang="zh-TW" sz="1400">
                <a:latin typeface="微軟正黑體" panose="020B0604030504040204" pitchFamily="34" charset="-120"/>
                <a:ea typeface="微軟正黑體" panose="020B0604030504040204" pitchFamily="34" charset="-120"/>
                <a:cs typeface="Arabic Typesetting"/>
              </a:rPr>
              <a:t>Wi-Fi </a:t>
            </a:r>
            <a:r>
              <a:rPr lang="zh-TW" altLang="en-US" sz="1400">
                <a:latin typeface="微軟正黑體" panose="020B0604030504040204" pitchFamily="34" charset="-120"/>
                <a:ea typeface="微軟正黑體" panose="020B0604030504040204" pitchFamily="34" charset="-120"/>
                <a:cs typeface="Arabic Typesetting"/>
              </a:rPr>
              <a:t>服務</a:t>
            </a:r>
            <a:endParaRPr lang="en-US" altLang="zh-TW" sz="1400">
              <a:latin typeface="微軟正黑體" panose="020B0604030504040204" pitchFamily="34" charset="-120"/>
              <a:ea typeface="微軟正黑體" panose="020B0604030504040204" pitchFamily="34" charset="-120"/>
              <a:cs typeface="Arabic Typesetting"/>
            </a:endParaRP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72B673E0-4ACA-442E-BDA9-D072F1059912}"/>
              </a:ext>
            </a:extLst>
          </p:cNvPr>
          <p:cNvSpPr txBox="1"/>
          <p:nvPr/>
        </p:nvSpPr>
        <p:spPr>
          <a:xfrm>
            <a:off x="569050" y="3528592"/>
            <a:ext cx="233768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TW" sz="1600" b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2.5/5/10GbE </a:t>
            </a:r>
            <a:r>
              <a:rPr lang="zh-TW" altLang="en-US" sz="1600" b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網路設備</a:t>
            </a:r>
            <a:endParaRPr kumimoji="0" lang="en-US" altLang="zh-TW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zh-TW" altLang="en-US" sz="140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支援各種 </a:t>
            </a:r>
            <a:r>
              <a:rPr lang="en-US" altLang="zh-TW" sz="140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2.5/5/10GbE </a:t>
            </a:r>
            <a:r>
              <a:rPr lang="zh-TW" altLang="en-US" sz="140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網路設備</a:t>
            </a:r>
          </a:p>
        </p:txBody>
      </p:sp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A7E4F8A2-F999-4588-A503-0FFE15E7B2FD}"/>
              </a:ext>
            </a:extLst>
          </p:cNvPr>
          <p:cNvSpPr/>
          <p:nvPr/>
        </p:nvSpPr>
        <p:spPr>
          <a:xfrm>
            <a:off x="6546314" y="4574252"/>
            <a:ext cx="1773459" cy="1416679"/>
          </a:xfrm>
          <a:prstGeom prst="roundRect">
            <a:avLst>
              <a:gd name="adj" fmla="val 13769"/>
            </a:avLst>
          </a:prstGeom>
          <a:solidFill>
            <a:srgbClr val="00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58A786A3-09C3-43DC-8BB0-A12D1D3B9124}"/>
              </a:ext>
            </a:extLst>
          </p:cNvPr>
          <p:cNvSpPr txBox="1"/>
          <p:nvPr/>
        </p:nvSpPr>
        <p:spPr>
          <a:xfrm>
            <a:off x="6658810" y="5157298"/>
            <a:ext cx="16169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600" b="1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QuWAN</a:t>
            </a:r>
            <a:endParaRPr lang="en-US" altLang="zh-TW" sz="1600" b="1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zh-TW" altLang="en-US" sz="140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組建總部與分部的內部網絡</a:t>
            </a:r>
          </a:p>
        </p:txBody>
      </p:sp>
      <p:pic>
        <p:nvPicPr>
          <p:cNvPr id="51" name="圖片 50">
            <a:extLst>
              <a:ext uri="{FF2B5EF4-FFF2-40B4-BE49-F238E27FC236}">
                <a16:creationId xmlns:a16="http://schemas.microsoft.com/office/drawing/2014/main" id="{6388FFE3-C9BE-422E-885D-EAA2EC3D3024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1975" y="4648424"/>
            <a:ext cx="1456954" cy="565677"/>
          </a:xfrm>
          <a:prstGeom prst="rect">
            <a:avLst/>
          </a:prstGeom>
        </p:spPr>
      </p:pic>
      <p:pic>
        <p:nvPicPr>
          <p:cNvPr id="52" name="圖片 51" descr="一張含有 電腦 的圖片&#10;&#10;自動產生的描述">
            <a:extLst>
              <a:ext uri="{FF2B5EF4-FFF2-40B4-BE49-F238E27FC236}">
                <a16:creationId xmlns:a16="http://schemas.microsoft.com/office/drawing/2014/main" id="{3F8B47D5-04F2-49CA-9B3D-B3C30D89EFBD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3752" y="4935310"/>
            <a:ext cx="2396918" cy="14983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46" name="群組 45">
            <a:extLst>
              <a:ext uri="{FF2B5EF4-FFF2-40B4-BE49-F238E27FC236}">
                <a16:creationId xmlns:a16="http://schemas.microsoft.com/office/drawing/2014/main" id="{867F5550-0085-4281-BFD1-B0BB7D400376}"/>
              </a:ext>
            </a:extLst>
          </p:cNvPr>
          <p:cNvGrpSpPr/>
          <p:nvPr/>
        </p:nvGrpSpPr>
        <p:grpSpPr>
          <a:xfrm>
            <a:off x="399397" y="6015647"/>
            <a:ext cx="1799468" cy="544361"/>
            <a:chOff x="9335069" y="6146529"/>
            <a:chExt cx="1799468" cy="544361"/>
          </a:xfrm>
        </p:grpSpPr>
        <p:sp>
          <p:nvSpPr>
            <p:cNvPr id="53" name="矩形: 圓角 52">
              <a:extLst>
                <a:ext uri="{FF2B5EF4-FFF2-40B4-BE49-F238E27FC236}">
                  <a16:creationId xmlns:a16="http://schemas.microsoft.com/office/drawing/2014/main" id="{F5428808-0BD1-44FD-85F3-799FE24F9913}"/>
                </a:ext>
              </a:extLst>
            </p:cNvPr>
            <p:cNvSpPr/>
            <p:nvPr/>
          </p:nvSpPr>
          <p:spPr>
            <a:xfrm>
              <a:off x="9499099" y="6146529"/>
              <a:ext cx="1635438" cy="544361"/>
            </a:xfrm>
            <a:prstGeom prst="roundRect">
              <a:avLst>
                <a:gd name="adj" fmla="val 0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defTabSz="457200">
                <a:defRPr/>
              </a:pPr>
              <a:r>
                <a:rPr lang="zh-TW" altLang="en-US" sz="14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功能升級</a:t>
              </a:r>
              <a:endParaRPr lang="en-US" altLang="zh-TW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A3963945-DF2F-43A5-9E67-7B07435839BA}"/>
                </a:ext>
              </a:extLst>
            </p:cNvPr>
            <p:cNvSpPr/>
            <p:nvPr/>
          </p:nvSpPr>
          <p:spPr>
            <a:xfrm>
              <a:off x="9335069" y="6350890"/>
              <a:ext cx="135638" cy="135638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56" name="圖片 55">
            <a:extLst>
              <a:ext uri="{FF2B5EF4-FFF2-40B4-BE49-F238E27FC236}">
                <a16:creationId xmlns:a16="http://schemas.microsoft.com/office/drawing/2014/main" id="{71EC8FFB-5516-4499-AFB5-D18D2E0ABF51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9641" y="5436797"/>
            <a:ext cx="669986" cy="46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0858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矩形 75">
            <a:extLst>
              <a:ext uri="{FF2B5EF4-FFF2-40B4-BE49-F238E27FC236}">
                <a16:creationId xmlns:a16="http://schemas.microsoft.com/office/drawing/2014/main" id="{4AD9722A-83E4-4249-A8A7-3E7878C8FE6F}"/>
              </a:ext>
            </a:extLst>
          </p:cNvPr>
          <p:cNvSpPr/>
          <p:nvPr/>
        </p:nvSpPr>
        <p:spPr>
          <a:xfrm>
            <a:off x="6659" y="1299619"/>
            <a:ext cx="9864265" cy="933169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kern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102" name="群組 101">
            <a:extLst>
              <a:ext uri="{FF2B5EF4-FFF2-40B4-BE49-F238E27FC236}">
                <a16:creationId xmlns:a16="http://schemas.microsoft.com/office/drawing/2014/main" id="{038A6899-57CA-433E-A79E-4F7DA8DA2B77}"/>
              </a:ext>
            </a:extLst>
          </p:cNvPr>
          <p:cNvGrpSpPr/>
          <p:nvPr/>
        </p:nvGrpSpPr>
        <p:grpSpPr>
          <a:xfrm>
            <a:off x="2445751" y="4521541"/>
            <a:ext cx="2909012" cy="2336458"/>
            <a:chOff x="151496" y="1521157"/>
            <a:chExt cx="2909012" cy="2504933"/>
          </a:xfrm>
        </p:grpSpPr>
        <p:sp>
          <p:nvSpPr>
            <p:cNvPr id="103" name="矩形: 剪去單一角落 102">
              <a:extLst>
                <a:ext uri="{FF2B5EF4-FFF2-40B4-BE49-F238E27FC236}">
                  <a16:creationId xmlns:a16="http://schemas.microsoft.com/office/drawing/2014/main" id="{7015E773-7838-4642-BB81-64F0CC91FDB6}"/>
                </a:ext>
              </a:extLst>
            </p:cNvPr>
            <p:cNvSpPr/>
            <p:nvPr/>
          </p:nvSpPr>
          <p:spPr>
            <a:xfrm flipH="1">
              <a:off x="151496" y="1521157"/>
              <a:ext cx="2909012" cy="2504933"/>
            </a:xfrm>
            <a:prstGeom prst="snip1Rect">
              <a:avLst>
                <a:gd name="adj" fmla="val 14662"/>
              </a:avLst>
            </a:prstGeom>
            <a:gradFill>
              <a:gsLst>
                <a:gs pos="50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1"/>
            </a:gradFill>
            <a:ln w="28575">
              <a:gradFill>
                <a:gsLst>
                  <a:gs pos="0">
                    <a:srgbClr val="FFC000"/>
                  </a:gs>
                  <a:gs pos="100000">
                    <a:srgbClr val="FFC000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4" name="矩形: 剪去對角角落 121">
              <a:extLst>
                <a:ext uri="{FF2B5EF4-FFF2-40B4-BE49-F238E27FC236}">
                  <a16:creationId xmlns:a16="http://schemas.microsoft.com/office/drawing/2014/main" id="{7A053477-4BE5-4F05-A47C-36D470364F41}"/>
                </a:ext>
              </a:extLst>
            </p:cNvPr>
            <p:cNvSpPr/>
            <p:nvPr/>
          </p:nvSpPr>
          <p:spPr>
            <a:xfrm>
              <a:off x="504296" y="1657563"/>
              <a:ext cx="2422273" cy="116646"/>
            </a:xfrm>
            <a:custGeom>
              <a:avLst/>
              <a:gdLst>
                <a:gd name="connsiteX0" fmla="*/ 0 w 4690534"/>
                <a:gd name="connsiteY0" fmla="*/ 0 h 203200"/>
                <a:gd name="connsiteX1" fmla="*/ 4690534 w 4690534"/>
                <a:gd name="connsiteY1" fmla="*/ 0 h 203200"/>
                <a:gd name="connsiteX2" fmla="*/ 4690534 w 4690534"/>
                <a:gd name="connsiteY2" fmla="*/ 0 h 203200"/>
                <a:gd name="connsiteX3" fmla="*/ 4690534 w 4690534"/>
                <a:gd name="connsiteY3" fmla="*/ 203200 h 203200"/>
                <a:gd name="connsiteX4" fmla="*/ 4690534 w 4690534"/>
                <a:gd name="connsiteY4" fmla="*/ 203200 h 203200"/>
                <a:gd name="connsiteX5" fmla="*/ 0 w 4690534"/>
                <a:gd name="connsiteY5" fmla="*/ 203200 h 203200"/>
                <a:gd name="connsiteX6" fmla="*/ 0 w 4690534"/>
                <a:gd name="connsiteY6" fmla="*/ 203200 h 203200"/>
                <a:gd name="connsiteX7" fmla="*/ 0 w 4690534"/>
                <a:gd name="connsiteY7" fmla="*/ 0 h 203200"/>
                <a:gd name="connsiteX0" fmla="*/ 249766 w 4940300"/>
                <a:gd name="connsiteY0" fmla="*/ 0 h 224367"/>
                <a:gd name="connsiteX1" fmla="*/ 4940300 w 4940300"/>
                <a:gd name="connsiteY1" fmla="*/ 0 h 224367"/>
                <a:gd name="connsiteX2" fmla="*/ 4940300 w 4940300"/>
                <a:gd name="connsiteY2" fmla="*/ 0 h 224367"/>
                <a:gd name="connsiteX3" fmla="*/ 4940300 w 4940300"/>
                <a:gd name="connsiteY3" fmla="*/ 203200 h 224367"/>
                <a:gd name="connsiteX4" fmla="*/ 4940300 w 4940300"/>
                <a:gd name="connsiteY4" fmla="*/ 203200 h 224367"/>
                <a:gd name="connsiteX5" fmla="*/ 249766 w 4940300"/>
                <a:gd name="connsiteY5" fmla="*/ 203200 h 224367"/>
                <a:gd name="connsiteX6" fmla="*/ 0 w 4940300"/>
                <a:gd name="connsiteY6" fmla="*/ 224367 h 224367"/>
                <a:gd name="connsiteX7" fmla="*/ 249766 w 4940300"/>
                <a:gd name="connsiteY7" fmla="*/ 0 h 224367"/>
                <a:gd name="connsiteX0" fmla="*/ 249766 w 4940300"/>
                <a:gd name="connsiteY0" fmla="*/ 0 h 203200"/>
                <a:gd name="connsiteX1" fmla="*/ 4940300 w 4940300"/>
                <a:gd name="connsiteY1" fmla="*/ 0 h 203200"/>
                <a:gd name="connsiteX2" fmla="*/ 4940300 w 4940300"/>
                <a:gd name="connsiteY2" fmla="*/ 0 h 203200"/>
                <a:gd name="connsiteX3" fmla="*/ 4940300 w 4940300"/>
                <a:gd name="connsiteY3" fmla="*/ 203200 h 203200"/>
                <a:gd name="connsiteX4" fmla="*/ 4940300 w 4940300"/>
                <a:gd name="connsiteY4" fmla="*/ 203200 h 203200"/>
                <a:gd name="connsiteX5" fmla="*/ 249766 w 4940300"/>
                <a:gd name="connsiteY5" fmla="*/ 203200 h 203200"/>
                <a:gd name="connsiteX6" fmla="*/ 0 w 4940300"/>
                <a:gd name="connsiteY6" fmla="*/ 190501 h 203200"/>
                <a:gd name="connsiteX7" fmla="*/ 249766 w 4940300"/>
                <a:gd name="connsiteY7" fmla="*/ 0 h 203200"/>
                <a:gd name="connsiteX0" fmla="*/ 249766 w 4940300"/>
                <a:gd name="connsiteY0" fmla="*/ 0 h 207434"/>
                <a:gd name="connsiteX1" fmla="*/ 4940300 w 4940300"/>
                <a:gd name="connsiteY1" fmla="*/ 0 h 207434"/>
                <a:gd name="connsiteX2" fmla="*/ 4940300 w 4940300"/>
                <a:gd name="connsiteY2" fmla="*/ 0 h 207434"/>
                <a:gd name="connsiteX3" fmla="*/ 4940300 w 4940300"/>
                <a:gd name="connsiteY3" fmla="*/ 203200 h 207434"/>
                <a:gd name="connsiteX4" fmla="*/ 4940300 w 4940300"/>
                <a:gd name="connsiteY4" fmla="*/ 203200 h 207434"/>
                <a:gd name="connsiteX5" fmla="*/ 249766 w 4940300"/>
                <a:gd name="connsiteY5" fmla="*/ 203200 h 207434"/>
                <a:gd name="connsiteX6" fmla="*/ 0 w 4940300"/>
                <a:gd name="connsiteY6" fmla="*/ 207434 h 207434"/>
                <a:gd name="connsiteX7" fmla="*/ 249766 w 4940300"/>
                <a:gd name="connsiteY7" fmla="*/ 0 h 207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40300" h="207434">
                  <a:moveTo>
                    <a:pt x="249766" y="0"/>
                  </a:moveTo>
                  <a:lnTo>
                    <a:pt x="4940300" y="0"/>
                  </a:lnTo>
                  <a:lnTo>
                    <a:pt x="4940300" y="0"/>
                  </a:lnTo>
                  <a:lnTo>
                    <a:pt x="4940300" y="203200"/>
                  </a:lnTo>
                  <a:lnTo>
                    <a:pt x="4940300" y="203200"/>
                  </a:lnTo>
                  <a:lnTo>
                    <a:pt x="249766" y="203200"/>
                  </a:lnTo>
                  <a:lnTo>
                    <a:pt x="0" y="207434"/>
                  </a:lnTo>
                  <a:lnTo>
                    <a:pt x="249766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62" name="圖片 61">
            <a:extLst>
              <a:ext uri="{FF2B5EF4-FFF2-40B4-BE49-F238E27FC236}">
                <a16:creationId xmlns:a16="http://schemas.microsoft.com/office/drawing/2014/main" id="{4F667A8A-BBE6-441C-B85C-FCBC88C2AC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3698" y="4964366"/>
            <a:ext cx="2049193" cy="161271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6" name="圖片 55" descr="一張含有 電腦 的圖片&#10;&#10;自動產生的描述">
            <a:extLst>
              <a:ext uri="{FF2B5EF4-FFF2-40B4-BE49-F238E27FC236}">
                <a16:creationId xmlns:a16="http://schemas.microsoft.com/office/drawing/2014/main" id="{E1D9E7ED-74BD-4FFC-8040-CBCE186E73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81" y="-414016"/>
            <a:ext cx="10196818" cy="63741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DC78C41-18A5-4C95-B7EB-657266A2C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9" y="1"/>
            <a:ext cx="12178681" cy="1299618"/>
          </a:xfrm>
        </p:spPr>
        <p:txBody>
          <a:bodyPr>
            <a:normAutofit/>
          </a:bodyPr>
          <a:lstStyle/>
          <a:p>
            <a:r>
              <a:rPr lang="zh-TW" altLang="en-US" b="1"/>
              <a:t>一機滿足彈性網路部署</a:t>
            </a:r>
          </a:p>
        </p:txBody>
      </p:sp>
      <p:grpSp>
        <p:nvGrpSpPr>
          <p:cNvPr id="60" name="群組 59">
            <a:extLst>
              <a:ext uri="{FF2B5EF4-FFF2-40B4-BE49-F238E27FC236}">
                <a16:creationId xmlns:a16="http://schemas.microsoft.com/office/drawing/2014/main" id="{432D0E5A-896C-40CF-884E-DACE7AF469FC}"/>
              </a:ext>
            </a:extLst>
          </p:cNvPr>
          <p:cNvGrpSpPr/>
          <p:nvPr/>
        </p:nvGrpSpPr>
        <p:grpSpPr>
          <a:xfrm>
            <a:off x="126115" y="4521541"/>
            <a:ext cx="2154601" cy="2336458"/>
            <a:chOff x="151496" y="1521157"/>
            <a:chExt cx="2154601" cy="2504933"/>
          </a:xfrm>
        </p:grpSpPr>
        <p:sp>
          <p:nvSpPr>
            <p:cNvPr id="61" name="矩形: 剪去單一角落 60">
              <a:extLst>
                <a:ext uri="{FF2B5EF4-FFF2-40B4-BE49-F238E27FC236}">
                  <a16:creationId xmlns:a16="http://schemas.microsoft.com/office/drawing/2014/main" id="{B7E25F04-1D80-4374-B332-D91CB11F8E13}"/>
                </a:ext>
              </a:extLst>
            </p:cNvPr>
            <p:cNvSpPr/>
            <p:nvPr/>
          </p:nvSpPr>
          <p:spPr>
            <a:xfrm flipH="1">
              <a:off x="151496" y="1521157"/>
              <a:ext cx="2154601" cy="2504933"/>
            </a:xfrm>
            <a:prstGeom prst="snip1Rect">
              <a:avLst>
                <a:gd name="adj" fmla="val 14662"/>
              </a:avLst>
            </a:prstGeom>
            <a:gradFill>
              <a:gsLst>
                <a:gs pos="50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1"/>
            </a:gradFill>
            <a:ln w="28575">
              <a:gradFill>
                <a:gsLst>
                  <a:gs pos="0">
                    <a:srgbClr val="CC66FF"/>
                  </a:gs>
                  <a:gs pos="100000">
                    <a:srgbClr val="CC66FF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3" name="矩形: 剪去對角角落 121">
              <a:extLst>
                <a:ext uri="{FF2B5EF4-FFF2-40B4-BE49-F238E27FC236}">
                  <a16:creationId xmlns:a16="http://schemas.microsoft.com/office/drawing/2014/main" id="{FF39D2AB-1521-4321-A156-CC761B385BB5}"/>
                </a:ext>
              </a:extLst>
            </p:cNvPr>
            <p:cNvSpPr/>
            <p:nvPr/>
          </p:nvSpPr>
          <p:spPr>
            <a:xfrm>
              <a:off x="504297" y="1657563"/>
              <a:ext cx="1686168" cy="116646"/>
            </a:xfrm>
            <a:custGeom>
              <a:avLst/>
              <a:gdLst>
                <a:gd name="connsiteX0" fmla="*/ 0 w 4690534"/>
                <a:gd name="connsiteY0" fmla="*/ 0 h 203200"/>
                <a:gd name="connsiteX1" fmla="*/ 4690534 w 4690534"/>
                <a:gd name="connsiteY1" fmla="*/ 0 h 203200"/>
                <a:gd name="connsiteX2" fmla="*/ 4690534 w 4690534"/>
                <a:gd name="connsiteY2" fmla="*/ 0 h 203200"/>
                <a:gd name="connsiteX3" fmla="*/ 4690534 w 4690534"/>
                <a:gd name="connsiteY3" fmla="*/ 203200 h 203200"/>
                <a:gd name="connsiteX4" fmla="*/ 4690534 w 4690534"/>
                <a:gd name="connsiteY4" fmla="*/ 203200 h 203200"/>
                <a:gd name="connsiteX5" fmla="*/ 0 w 4690534"/>
                <a:gd name="connsiteY5" fmla="*/ 203200 h 203200"/>
                <a:gd name="connsiteX6" fmla="*/ 0 w 4690534"/>
                <a:gd name="connsiteY6" fmla="*/ 203200 h 203200"/>
                <a:gd name="connsiteX7" fmla="*/ 0 w 4690534"/>
                <a:gd name="connsiteY7" fmla="*/ 0 h 203200"/>
                <a:gd name="connsiteX0" fmla="*/ 249766 w 4940300"/>
                <a:gd name="connsiteY0" fmla="*/ 0 h 224367"/>
                <a:gd name="connsiteX1" fmla="*/ 4940300 w 4940300"/>
                <a:gd name="connsiteY1" fmla="*/ 0 h 224367"/>
                <a:gd name="connsiteX2" fmla="*/ 4940300 w 4940300"/>
                <a:gd name="connsiteY2" fmla="*/ 0 h 224367"/>
                <a:gd name="connsiteX3" fmla="*/ 4940300 w 4940300"/>
                <a:gd name="connsiteY3" fmla="*/ 203200 h 224367"/>
                <a:gd name="connsiteX4" fmla="*/ 4940300 w 4940300"/>
                <a:gd name="connsiteY4" fmla="*/ 203200 h 224367"/>
                <a:gd name="connsiteX5" fmla="*/ 249766 w 4940300"/>
                <a:gd name="connsiteY5" fmla="*/ 203200 h 224367"/>
                <a:gd name="connsiteX6" fmla="*/ 0 w 4940300"/>
                <a:gd name="connsiteY6" fmla="*/ 224367 h 224367"/>
                <a:gd name="connsiteX7" fmla="*/ 249766 w 4940300"/>
                <a:gd name="connsiteY7" fmla="*/ 0 h 224367"/>
                <a:gd name="connsiteX0" fmla="*/ 249766 w 4940300"/>
                <a:gd name="connsiteY0" fmla="*/ 0 h 203200"/>
                <a:gd name="connsiteX1" fmla="*/ 4940300 w 4940300"/>
                <a:gd name="connsiteY1" fmla="*/ 0 h 203200"/>
                <a:gd name="connsiteX2" fmla="*/ 4940300 w 4940300"/>
                <a:gd name="connsiteY2" fmla="*/ 0 h 203200"/>
                <a:gd name="connsiteX3" fmla="*/ 4940300 w 4940300"/>
                <a:gd name="connsiteY3" fmla="*/ 203200 h 203200"/>
                <a:gd name="connsiteX4" fmla="*/ 4940300 w 4940300"/>
                <a:gd name="connsiteY4" fmla="*/ 203200 h 203200"/>
                <a:gd name="connsiteX5" fmla="*/ 249766 w 4940300"/>
                <a:gd name="connsiteY5" fmla="*/ 203200 h 203200"/>
                <a:gd name="connsiteX6" fmla="*/ 0 w 4940300"/>
                <a:gd name="connsiteY6" fmla="*/ 190501 h 203200"/>
                <a:gd name="connsiteX7" fmla="*/ 249766 w 4940300"/>
                <a:gd name="connsiteY7" fmla="*/ 0 h 203200"/>
                <a:gd name="connsiteX0" fmla="*/ 249766 w 4940300"/>
                <a:gd name="connsiteY0" fmla="*/ 0 h 207434"/>
                <a:gd name="connsiteX1" fmla="*/ 4940300 w 4940300"/>
                <a:gd name="connsiteY1" fmla="*/ 0 h 207434"/>
                <a:gd name="connsiteX2" fmla="*/ 4940300 w 4940300"/>
                <a:gd name="connsiteY2" fmla="*/ 0 h 207434"/>
                <a:gd name="connsiteX3" fmla="*/ 4940300 w 4940300"/>
                <a:gd name="connsiteY3" fmla="*/ 203200 h 207434"/>
                <a:gd name="connsiteX4" fmla="*/ 4940300 w 4940300"/>
                <a:gd name="connsiteY4" fmla="*/ 203200 h 207434"/>
                <a:gd name="connsiteX5" fmla="*/ 249766 w 4940300"/>
                <a:gd name="connsiteY5" fmla="*/ 203200 h 207434"/>
                <a:gd name="connsiteX6" fmla="*/ 0 w 4940300"/>
                <a:gd name="connsiteY6" fmla="*/ 207434 h 207434"/>
                <a:gd name="connsiteX7" fmla="*/ 249766 w 4940300"/>
                <a:gd name="connsiteY7" fmla="*/ 0 h 207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40300" h="207434">
                  <a:moveTo>
                    <a:pt x="249766" y="0"/>
                  </a:moveTo>
                  <a:lnTo>
                    <a:pt x="4940300" y="0"/>
                  </a:lnTo>
                  <a:lnTo>
                    <a:pt x="4940300" y="0"/>
                  </a:lnTo>
                  <a:lnTo>
                    <a:pt x="4940300" y="203200"/>
                  </a:lnTo>
                  <a:lnTo>
                    <a:pt x="4940300" y="203200"/>
                  </a:lnTo>
                  <a:lnTo>
                    <a:pt x="249766" y="203200"/>
                  </a:lnTo>
                  <a:lnTo>
                    <a:pt x="0" y="207434"/>
                  </a:lnTo>
                  <a:lnTo>
                    <a:pt x="249766" y="0"/>
                  </a:lnTo>
                  <a:close/>
                </a:path>
              </a:pathLst>
            </a:custGeom>
            <a:solidFill>
              <a:srgbClr val="CC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66" name="矩形 65">
            <a:extLst>
              <a:ext uri="{FF2B5EF4-FFF2-40B4-BE49-F238E27FC236}">
                <a16:creationId xmlns:a16="http://schemas.microsoft.com/office/drawing/2014/main" id="{C2CAD131-64A9-410C-B2F1-64C979572BF7}"/>
              </a:ext>
            </a:extLst>
          </p:cNvPr>
          <p:cNvSpPr/>
          <p:nvPr/>
        </p:nvSpPr>
        <p:spPr>
          <a:xfrm>
            <a:off x="126115" y="4815499"/>
            <a:ext cx="2135683" cy="4633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>
                <a:solidFill>
                  <a:srgbClr val="CC66FF"/>
                </a:solidFill>
              </a:rPr>
              <a:t>2 x USB 3.0</a:t>
            </a:r>
            <a:endParaRPr lang="en-US" altLang="zh-TW" sz="1600">
              <a:solidFill>
                <a:srgbClr val="CC66FF"/>
              </a:solidFill>
            </a:endParaRP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E4E30DDA-3501-43B6-8741-82DA7F2B8CB0}"/>
              </a:ext>
            </a:extLst>
          </p:cNvPr>
          <p:cNvSpPr/>
          <p:nvPr/>
        </p:nvSpPr>
        <p:spPr>
          <a:xfrm>
            <a:off x="4527565" y="2993431"/>
            <a:ext cx="355372" cy="474260"/>
          </a:xfrm>
          <a:prstGeom prst="rect">
            <a:avLst/>
          </a:prstGeom>
          <a:noFill/>
          <a:ln w="25400">
            <a:solidFill>
              <a:srgbClr val="CC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4" name="接點: 肘形 73">
            <a:extLst>
              <a:ext uri="{FF2B5EF4-FFF2-40B4-BE49-F238E27FC236}">
                <a16:creationId xmlns:a16="http://schemas.microsoft.com/office/drawing/2014/main" id="{4F1DA140-500B-4D07-ADDB-5B7E3BAEA26C}"/>
              </a:ext>
            </a:extLst>
          </p:cNvPr>
          <p:cNvCxnSpPr>
            <a:cxnSpLocks/>
            <a:stCxn id="70" idx="2"/>
            <a:endCxn id="61" idx="3"/>
          </p:cNvCxnSpPr>
          <p:nvPr/>
        </p:nvCxnSpPr>
        <p:spPr>
          <a:xfrm rot="5400000">
            <a:off x="2427408" y="2243698"/>
            <a:ext cx="1053850" cy="3501836"/>
          </a:xfrm>
          <a:prstGeom prst="bentConnector3">
            <a:avLst>
              <a:gd name="adj1" fmla="val 36300"/>
            </a:avLst>
          </a:prstGeom>
          <a:ln w="38100">
            <a:solidFill>
              <a:srgbClr val="CC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矩形 105">
            <a:extLst>
              <a:ext uri="{FF2B5EF4-FFF2-40B4-BE49-F238E27FC236}">
                <a16:creationId xmlns:a16="http://schemas.microsoft.com/office/drawing/2014/main" id="{9D0A32CB-B8BB-40CC-B792-4DE37D562269}"/>
              </a:ext>
            </a:extLst>
          </p:cNvPr>
          <p:cNvSpPr/>
          <p:nvPr/>
        </p:nvSpPr>
        <p:spPr>
          <a:xfrm>
            <a:off x="6769768" y="2729094"/>
            <a:ext cx="673398" cy="747326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7" name="矩形 116">
            <a:extLst>
              <a:ext uri="{FF2B5EF4-FFF2-40B4-BE49-F238E27FC236}">
                <a16:creationId xmlns:a16="http://schemas.microsoft.com/office/drawing/2014/main" id="{B09B67A0-6B26-4E5A-AC1A-6DA9ED982A20}"/>
              </a:ext>
            </a:extLst>
          </p:cNvPr>
          <p:cNvSpPr/>
          <p:nvPr/>
        </p:nvSpPr>
        <p:spPr>
          <a:xfrm>
            <a:off x="7443166" y="2729094"/>
            <a:ext cx="1347166" cy="747326"/>
          </a:xfrm>
          <a:prstGeom prst="rect">
            <a:avLst/>
          </a:prstGeom>
          <a:noFill/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0" name="矩形: 圓角 129">
            <a:extLst>
              <a:ext uri="{FF2B5EF4-FFF2-40B4-BE49-F238E27FC236}">
                <a16:creationId xmlns:a16="http://schemas.microsoft.com/office/drawing/2014/main" id="{1BE19293-68C4-47DB-87B2-C537D3677BB4}"/>
              </a:ext>
            </a:extLst>
          </p:cNvPr>
          <p:cNvSpPr/>
          <p:nvPr/>
        </p:nvSpPr>
        <p:spPr>
          <a:xfrm>
            <a:off x="305409" y="5271456"/>
            <a:ext cx="1777093" cy="564389"/>
          </a:xfrm>
          <a:prstGeom prst="roundRect">
            <a:avLst>
              <a:gd name="adj" fmla="val 50000"/>
            </a:avLst>
          </a:prstGeom>
          <a:solidFill>
            <a:srgbClr val="CC66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TW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TR-004U</a:t>
            </a:r>
          </a:p>
          <a:p>
            <a:pPr lvl="0" algn="ctr">
              <a:defRPr/>
            </a:pPr>
            <a:r>
              <a:rPr lang="zh-TW" altLang="en-US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磁碟陣列外接盒</a:t>
            </a:r>
          </a:p>
        </p:txBody>
      </p:sp>
      <p:pic>
        <p:nvPicPr>
          <p:cNvPr id="129" name="圖片 128">
            <a:extLst>
              <a:ext uri="{FF2B5EF4-FFF2-40B4-BE49-F238E27FC236}">
                <a16:creationId xmlns:a16="http://schemas.microsoft.com/office/drawing/2014/main" id="{C7697F90-8A25-4F9D-AACC-B272C10259E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9" y="5780138"/>
            <a:ext cx="2357712" cy="3470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31" name="矩形 130">
            <a:extLst>
              <a:ext uri="{FF2B5EF4-FFF2-40B4-BE49-F238E27FC236}">
                <a16:creationId xmlns:a16="http://schemas.microsoft.com/office/drawing/2014/main" id="{700E252A-2110-4B0E-AC67-822260967050}"/>
              </a:ext>
            </a:extLst>
          </p:cNvPr>
          <p:cNvSpPr/>
          <p:nvPr/>
        </p:nvSpPr>
        <p:spPr>
          <a:xfrm>
            <a:off x="2435268" y="5998564"/>
            <a:ext cx="2909012" cy="4633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>
                <a:solidFill>
                  <a:srgbClr val="FFC000"/>
                </a:solidFill>
              </a:rPr>
              <a:t>8 x 2.5GbE ports</a:t>
            </a:r>
          </a:p>
        </p:txBody>
      </p:sp>
      <p:sp>
        <p:nvSpPr>
          <p:cNvPr id="132" name="矩形: 圓角 131">
            <a:extLst>
              <a:ext uri="{FF2B5EF4-FFF2-40B4-BE49-F238E27FC236}">
                <a16:creationId xmlns:a16="http://schemas.microsoft.com/office/drawing/2014/main" id="{8A141743-8BE6-4D2C-8DFB-AFB7A464D5B3}"/>
              </a:ext>
            </a:extLst>
          </p:cNvPr>
          <p:cNvSpPr/>
          <p:nvPr/>
        </p:nvSpPr>
        <p:spPr>
          <a:xfrm>
            <a:off x="2567634" y="4952334"/>
            <a:ext cx="1113021" cy="57979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TW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2.5GbE</a:t>
            </a:r>
            <a:r>
              <a:rPr lang="zh-TW" altLang="en-US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電腦</a:t>
            </a:r>
            <a:endParaRPr lang="en-US" altLang="zh-TW" sz="16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3" name="矩形: 圓角 132">
            <a:extLst>
              <a:ext uri="{FF2B5EF4-FFF2-40B4-BE49-F238E27FC236}">
                <a16:creationId xmlns:a16="http://schemas.microsoft.com/office/drawing/2014/main" id="{FDDD7243-DE9B-400E-A114-206BAAB9684D}"/>
              </a:ext>
            </a:extLst>
          </p:cNvPr>
          <p:cNvSpPr/>
          <p:nvPr/>
        </p:nvSpPr>
        <p:spPr>
          <a:xfrm>
            <a:off x="3715899" y="4956610"/>
            <a:ext cx="1564214" cy="575516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TW" sz="1600">
                <a:solidFill>
                  <a:schemeClr val="tx1"/>
                </a:solidFill>
              </a:rPr>
              <a:t>QHora-301W </a:t>
            </a:r>
            <a:r>
              <a:rPr lang="en-US" altLang="zh-TW" sz="1050">
                <a:solidFill>
                  <a:schemeClr val="tx1"/>
                </a:solidFill>
              </a:rPr>
              <a:t>(AP</a:t>
            </a:r>
            <a:r>
              <a:rPr lang="zh-TW" altLang="en-US" sz="1050">
                <a:solidFill>
                  <a:schemeClr val="tx1"/>
                </a:solidFill>
              </a:rPr>
              <a:t>模式</a:t>
            </a:r>
            <a:r>
              <a:rPr lang="en-US" altLang="zh-TW" sz="1050">
                <a:solidFill>
                  <a:schemeClr val="tx1"/>
                </a:solidFill>
              </a:rPr>
              <a:t>)</a:t>
            </a:r>
            <a:endParaRPr lang="en-US" altLang="zh-TW" sz="1600">
              <a:solidFill>
                <a:schemeClr val="tx1"/>
              </a:solidFill>
            </a:endParaRPr>
          </a:p>
        </p:txBody>
      </p:sp>
      <p:cxnSp>
        <p:nvCxnSpPr>
          <p:cNvPr id="134" name="接點: 肘形 133">
            <a:extLst>
              <a:ext uri="{FF2B5EF4-FFF2-40B4-BE49-F238E27FC236}">
                <a16:creationId xmlns:a16="http://schemas.microsoft.com/office/drawing/2014/main" id="{DFA110EF-F63F-41DE-BEB6-B1D568616B26}"/>
              </a:ext>
            </a:extLst>
          </p:cNvPr>
          <p:cNvCxnSpPr>
            <a:cxnSpLocks/>
            <a:stCxn id="106" idx="2"/>
            <a:endCxn id="133" idx="0"/>
          </p:cNvCxnSpPr>
          <p:nvPr/>
        </p:nvCxnSpPr>
        <p:spPr>
          <a:xfrm rot="5400000">
            <a:off x="5062142" y="2912285"/>
            <a:ext cx="1480190" cy="2608461"/>
          </a:xfrm>
          <a:prstGeom prst="bentConnector3">
            <a:avLst>
              <a:gd name="adj1" fmla="val 39162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5" name="群組 134">
            <a:extLst>
              <a:ext uri="{FF2B5EF4-FFF2-40B4-BE49-F238E27FC236}">
                <a16:creationId xmlns:a16="http://schemas.microsoft.com/office/drawing/2014/main" id="{6F358444-C482-4D44-93FF-5E4E4B4D658E}"/>
              </a:ext>
            </a:extLst>
          </p:cNvPr>
          <p:cNvGrpSpPr/>
          <p:nvPr/>
        </p:nvGrpSpPr>
        <p:grpSpPr>
          <a:xfrm>
            <a:off x="5525449" y="4521541"/>
            <a:ext cx="2909012" cy="2336458"/>
            <a:chOff x="151496" y="1521157"/>
            <a:chExt cx="2909012" cy="2640614"/>
          </a:xfrm>
        </p:grpSpPr>
        <p:sp>
          <p:nvSpPr>
            <p:cNvPr id="136" name="矩形: 剪去單一角落 135">
              <a:extLst>
                <a:ext uri="{FF2B5EF4-FFF2-40B4-BE49-F238E27FC236}">
                  <a16:creationId xmlns:a16="http://schemas.microsoft.com/office/drawing/2014/main" id="{8A333A62-9C91-4003-A0A3-A8DB417C8B48}"/>
                </a:ext>
              </a:extLst>
            </p:cNvPr>
            <p:cNvSpPr/>
            <p:nvPr/>
          </p:nvSpPr>
          <p:spPr>
            <a:xfrm flipH="1">
              <a:off x="151496" y="1521157"/>
              <a:ext cx="2909012" cy="2640614"/>
            </a:xfrm>
            <a:prstGeom prst="snip1Rect">
              <a:avLst>
                <a:gd name="adj" fmla="val 14662"/>
              </a:avLst>
            </a:prstGeom>
            <a:gradFill>
              <a:gsLst>
                <a:gs pos="50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1"/>
            </a:gradFill>
            <a:ln w="28575"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7" name="矩形: 剪去對角角落 121">
              <a:extLst>
                <a:ext uri="{FF2B5EF4-FFF2-40B4-BE49-F238E27FC236}">
                  <a16:creationId xmlns:a16="http://schemas.microsoft.com/office/drawing/2014/main" id="{5360A6F8-1B12-4D4D-BFB6-C4D0A67294A1}"/>
                </a:ext>
              </a:extLst>
            </p:cNvPr>
            <p:cNvSpPr/>
            <p:nvPr/>
          </p:nvSpPr>
          <p:spPr>
            <a:xfrm>
              <a:off x="504296" y="1657563"/>
              <a:ext cx="2422273" cy="116646"/>
            </a:xfrm>
            <a:custGeom>
              <a:avLst/>
              <a:gdLst>
                <a:gd name="connsiteX0" fmla="*/ 0 w 4690534"/>
                <a:gd name="connsiteY0" fmla="*/ 0 h 203200"/>
                <a:gd name="connsiteX1" fmla="*/ 4690534 w 4690534"/>
                <a:gd name="connsiteY1" fmla="*/ 0 h 203200"/>
                <a:gd name="connsiteX2" fmla="*/ 4690534 w 4690534"/>
                <a:gd name="connsiteY2" fmla="*/ 0 h 203200"/>
                <a:gd name="connsiteX3" fmla="*/ 4690534 w 4690534"/>
                <a:gd name="connsiteY3" fmla="*/ 203200 h 203200"/>
                <a:gd name="connsiteX4" fmla="*/ 4690534 w 4690534"/>
                <a:gd name="connsiteY4" fmla="*/ 203200 h 203200"/>
                <a:gd name="connsiteX5" fmla="*/ 0 w 4690534"/>
                <a:gd name="connsiteY5" fmla="*/ 203200 h 203200"/>
                <a:gd name="connsiteX6" fmla="*/ 0 w 4690534"/>
                <a:gd name="connsiteY6" fmla="*/ 203200 h 203200"/>
                <a:gd name="connsiteX7" fmla="*/ 0 w 4690534"/>
                <a:gd name="connsiteY7" fmla="*/ 0 h 203200"/>
                <a:gd name="connsiteX0" fmla="*/ 249766 w 4940300"/>
                <a:gd name="connsiteY0" fmla="*/ 0 h 224367"/>
                <a:gd name="connsiteX1" fmla="*/ 4940300 w 4940300"/>
                <a:gd name="connsiteY1" fmla="*/ 0 h 224367"/>
                <a:gd name="connsiteX2" fmla="*/ 4940300 w 4940300"/>
                <a:gd name="connsiteY2" fmla="*/ 0 h 224367"/>
                <a:gd name="connsiteX3" fmla="*/ 4940300 w 4940300"/>
                <a:gd name="connsiteY3" fmla="*/ 203200 h 224367"/>
                <a:gd name="connsiteX4" fmla="*/ 4940300 w 4940300"/>
                <a:gd name="connsiteY4" fmla="*/ 203200 h 224367"/>
                <a:gd name="connsiteX5" fmla="*/ 249766 w 4940300"/>
                <a:gd name="connsiteY5" fmla="*/ 203200 h 224367"/>
                <a:gd name="connsiteX6" fmla="*/ 0 w 4940300"/>
                <a:gd name="connsiteY6" fmla="*/ 224367 h 224367"/>
                <a:gd name="connsiteX7" fmla="*/ 249766 w 4940300"/>
                <a:gd name="connsiteY7" fmla="*/ 0 h 224367"/>
                <a:gd name="connsiteX0" fmla="*/ 249766 w 4940300"/>
                <a:gd name="connsiteY0" fmla="*/ 0 h 203200"/>
                <a:gd name="connsiteX1" fmla="*/ 4940300 w 4940300"/>
                <a:gd name="connsiteY1" fmla="*/ 0 h 203200"/>
                <a:gd name="connsiteX2" fmla="*/ 4940300 w 4940300"/>
                <a:gd name="connsiteY2" fmla="*/ 0 h 203200"/>
                <a:gd name="connsiteX3" fmla="*/ 4940300 w 4940300"/>
                <a:gd name="connsiteY3" fmla="*/ 203200 h 203200"/>
                <a:gd name="connsiteX4" fmla="*/ 4940300 w 4940300"/>
                <a:gd name="connsiteY4" fmla="*/ 203200 h 203200"/>
                <a:gd name="connsiteX5" fmla="*/ 249766 w 4940300"/>
                <a:gd name="connsiteY5" fmla="*/ 203200 h 203200"/>
                <a:gd name="connsiteX6" fmla="*/ 0 w 4940300"/>
                <a:gd name="connsiteY6" fmla="*/ 190501 h 203200"/>
                <a:gd name="connsiteX7" fmla="*/ 249766 w 4940300"/>
                <a:gd name="connsiteY7" fmla="*/ 0 h 203200"/>
                <a:gd name="connsiteX0" fmla="*/ 249766 w 4940300"/>
                <a:gd name="connsiteY0" fmla="*/ 0 h 207434"/>
                <a:gd name="connsiteX1" fmla="*/ 4940300 w 4940300"/>
                <a:gd name="connsiteY1" fmla="*/ 0 h 207434"/>
                <a:gd name="connsiteX2" fmla="*/ 4940300 w 4940300"/>
                <a:gd name="connsiteY2" fmla="*/ 0 h 207434"/>
                <a:gd name="connsiteX3" fmla="*/ 4940300 w 4940300"/>
                <a:gd name="connsiteY3" fmla="*/ 203200 h 207434"/>
                <a:gd name="connsiteX4" fmla="*/ 4940300 w 4940300"/>
                <a:gd name="connsiteY4" fmla="*/ 203200 h 207434"/>
                <a:gd name="connsiteX5" fmla="*/ 249766 w 4940300"/>
                <a:gd name="connsiteY5" fmla="*/ 203200 h 207434"/>
                <a:gd name="connsiteX6" fmla="*/ 0 w 4940300"/>
                <a:gd name="connsiteY6" fmla="*/ 207434 h 207434"/>
                <a:gd name="connsiteX7" fmla="*/ 249766 w 4940300"/>
                <a:gd name="connsiteY7" fmla="*/ 0 h 207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40300" h="207434">
                  <a:moveTo>
                    <a:pt x="249766" y="0"/>
                  </a:moveTo>
                  <a:lnTo>
                    <a:pt x="4940300" y="0"/>
                  </a:lnTo>
                  <a:lnTo>
                    <a:pt x="4940300" y="0"/>
                  </a:lnTo>
                  <a:lnTo>
                    <a:pt x="4940300" y="203200"/>
                  </a:lnTo>
                  <a:lnTo>
                    <a:pt x="4940300" y="203200"/>
                  </a:lnTo>
                  <a:lnTo>
                    <a:pt x="249766" y="203200"/>
                  </a:lnTo>
                  <a:lnTo>
                    <a:pt x="0" y="207434"/>
                  </a:lnTo>
                  <a:lnTo>
                    <a:pt x="24976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38" name="矩形 137">
            <a:extLst>
              <a:ext uri="{FF2B5EF4-FFF2-40B4-BE49-F238E27FC236}">
                <a16:creationId xmlns:a16="http://schemas.microsoft.com/office/drawing/2014/main" id="{0B9BEC14-DF02-4EF0-9E99-84079AFBE7D2}"/>
              </a:ext>
            </a:extLst>
          </p:cNvPr>
          <p:cNvSpPr/>
          <p:nvPr/>
        </p:nvSpPr>
        <p:spPr>
          <a:xfrm>
            <a:off x="8790332" y="3121598"/>
            <a:ext cx="321865" cy="354822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9" name="矩形 138">
            <a:extLst>
              <a:ext uri="{FF2B5EF4-FFF2-40B4-BE49-F238E27FC236}">
                <a16:creationId xmlns:a16="http://schemas.microsoft.com/office/drawing/2014/main" id="{4132C818-7C47-44BE-86B8-83A16B51B7A6}"/>
              </a:ext>
            </a:extLst>
          </p:cNvPr>
          <p:cNvSpPr/>
          <p:nvPr/>
        </p:nvSpPr>
        <p:spPr>
          <a:xfrm>
            <a:off x="5531572" y="4815499"/>
            <a:ext cx="2909012" cy="4633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>
                <a:solidFill>
                  <a:schemeClr val="accent1">
                    <a:lumMod val="60000"/>
                    <a:lumOff val="40000"/>
                  </a:schemeClr>
                </a:solidFill>
              </a:rPr>
              <a:t>8 x 1GbE PoE </a:t>
            </a:r>
            <a:r>
              <a:rPr lang="en-US" altLang="zh-TW" sz="1600">
                <a:solidFill>
                  <a:schemeClr val="accent1">
                    <a:lumMod val="60000"/>
                    <a:lumOff val="40000"/>
                  </a:schemeClr>
                </a:solidFill>
              </a:rPr>
              <a:t>(802.3at)</a:t>
            </a:r>
            <a:endParaRPr lang="en-US" altLang="zh-TW" sz="200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0" name="矩形: 圓角 139">
            <a:extLst>
              <a:ext uri="{FF2B5EF4-FFF2-40B4-BE49-F238E27FC236}">
                <a16:creationId xmlns:a16="http://schemas.microsoft.com/office/drawing/2014/main" id="{E9DC970C-4DDC-401C-9EBD-A3A8218BA721}"/>
              </a:ext>
            </a:extLst>
          </p:cNvPr>
          <p:cNvSpPr/>
          <p:nvPr/>
        </p:nvSpPr>
        <p:spPr>
          <a:xfrm>
            <a:off x="5687540" y="5275683"/>
            <a:ext cx="1368703" cy="575516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zh-TW" altLang="en-US" sz="1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監控</a:t>
            </a:r>
            <a:endParaRPr lang="en-US" altLang="zh-TW" sz="16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1" name="矩形: 圓角 140">
            <a:extLst>
              <a:ext uri="{FF2B5EF4-FFF2-40B4-BE49-F238E27FC236}">
                <a16:creationId xmlns:a16="http://schemas.microsoft.com/office/drawing/2014/main" id="{11C1A60B-1ED5-4328-95F7-0EEE814C9A27}"/>
              </a:ext>
            </a:extLst>
          </p:cNvPr>
          <p:cNvSpPr/>
          <p:nvPr/>
        </p:nvSpPr>
        <p:spPr>
          <a:xfrm>
            <a:off x="7443166" y="5264833"/>
            <a:ext cx="898714" cy="575515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TW" sz="1200">
                <a:solidFill>
                  <a:schemeClr val="tx1"/>
                </a:solidFill>
              </a:rPr>
              <a:t>VoIP</a:t>
            </a:r>
            <a:r>
              <a:rPr lang="zh-TW" altLang="en-US" sz="1200">
                <a:solidFill>
                  <a:schemeClr val="tx1"/>
                </a:solidFill>
              </a:rPr>
              <a:t>網路電話</a:t>
            </a:r>
            <a:endParaRPr lang="en-US" altLang="zh-TW" sz="1200">
              <a:solidFill>
                <a:schemeClr val="tx1"/>
              </a:solidFill>
            </a:endParaRPr>
          </a:p>
        </p:txBody>
      </p:sp>
      <p:sp>
        <p:nvSpPr>
          <p:cNvPr id="142" name="矩形: 圓角 141">
            <a:extLst>
              <a:ext uri="{FF2B5EF4-FFF2-40B4-BE49-F238E27FC236}">
                <a16:creationId xmlns:a16="http://schemas.microsoft.com/office/drawing/2014/main" id="{DD26570B-D7C0-4410-A819-E09DCEE32F6A}"/>
              </a:ext>
            </a:extLst>
          </p:cNvPr>
          <p:cNvSpPr/>
          <p:nvPr/>
        </p:nvSpPr>
        <p:spPr>
          <a:xfrm>
            <a:off x="6607830" y="5958476"/>
            <a:ext cx="916590" cy="564831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zh-TW" altLang="en-US" sz="1400">
                <a:solidFill>
                  <a:schemeClr val="tx1"/>
                </a:solidFill>
                <a:ea typeface="新細明體"/>
              </a:rPr>
              <a:t>印表機</a:t>
            </a:r>
            <a:endParaRPr lang="en-US" altLang="zh-TW" sz="1400">
              <a:solidFill>
                <a:schemeClr val="tx1"/>
              </a:solidFill>
              <a:ea typeface="新細明體"/>
            </a:endParaRPr>
          </a:p>
        </p:txBody>
      </p:sp>
      <p:cxnSp>
        <p:nvCxnSpPr>
          <p:cNvPr id="143" name="接點: 肘形 142">
            <a:extLst>
              <a:ext uri="{FF2B5EF4-FFF2-40B4-BE49-F238E27FC236}">
                <a16:creationId xmlns:a16="http://schemas.microsoft.com/office/drawing/2014/main" id="{F4F9807E-C8F2-4F64-B0AC-AA5A09AFB0A0}"/>
              </a:ext>
            </a:extLst>
          </p:cNvPr>
          <p:cNvCxnSpPr>
            <a:cxnSpLocks/>
            <a:stCxn id="117" idx="2"/>
            <a:endCxn id="136" idx="3"/>
          </p:cNvCxnSpPr>
          <p:nvPr/>
        </p:nvCxnSpPr>
        <p:spPr>
          <a:xfrm rot="5400000">
            <a:off x="7025792" y="3430583"/>
            <a:ext cx="1045121" cy="1136794"/>
          </a:xfrm>
          <a:prstGeom prst="bentConnector3">
            <a:avLst>
              <a:gd name="adj1" fmla="val 76094"/>
            </a:avLst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7" name="群組 146">
            <a:extLst>
              <a:ext uri="{FF2B5EF4-FFF2-40B4-BE49-F238E27FC236}">
                <a16:creationId xmlns:a16="http://schemas.microsoft.com/office/drawing/2014/main" id="{B6DBF0A0-BFE4-4D18-AFBB-0276C5A1F655}"/>
              </a:ext>
            </a:extLst>
          </p:cNvPr>
          <p:cNvGrpSpPr/>
          <p:nvPr/>
        </p:nvGrpSpPr>
        <p:grpSpPr>
          <a:xfrm>
            <a:off x="8580406" y="4054767"/>
            <a:ext cx="3384720" cy="2803233"/>
            <a:chOff x="17519" y="1521157"/>
            <a:chExt cx="3384720" cy="3168153"/>
          </a:xfrm>
        </p:grpSpPr>
        <p:sp>
          <p:nvSpPr>
            <p:cNvPr id="148" name="矩形: 剪去單一角落 147">
              <a:extLst>
                <a:ext uri="{FF2B5EF4-FFF2-40B4-BE49-F238E27FC236}">
                  <a16:creationId xmlns:a16="http://schemas.microsoft.com/office/drawing/2014/main" id="{B3A3FED2-A463-4FF8-B746-484E1990B892}"/>
                </a:ext>
              </a:extLst>
            </p:cNvPr>
            <p:cNvSpPr/>
            <p:nvPr/>
          </p:nvSpPr>
          <p:spPr>
            <a:xfrm flipH="1">
              <a:off x="17519" y="1521157"/>
              <a:ext cx="3384720" cy="3168153"/>
            </a:xfrm>
            <a:prstGeom prst="snip1Rect">
              <a:avLst>
                <a:gd name="adj" fmla="val 14662"/>
              </a:avLst>
            </a:prstGeom>
            <a:gradFill>
              <a:gsLst>
                <a:gs pos="50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1"/>
            </a:gradFill>
            <a:ln w="28575">
              <a:gradFill>
                <a:gsLst>
                  <a:gs pos="0">
                    <a:srgbClr val="FFFF00"/>
                  </a:gs>
                  <a:gs pos="100000">
                    <a:srgbClr val="FFFF00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9" name="矩形: 剪去對角角落 121">
              <a:extLst>
                <a:ext uri="{FF2B5EF4-FFF2-40B4-BE49-F238E27FC236}">
                  <a16:creationId xmlns:a16="http://schemas.microsoft.com/office/drawing/2014/main" id="{DBACAC2C-A29D-427F-97EE-DF0D3540B024}"/>
                </a:ext>
              </a:extLst>
            </p:cNvPr>
            <p:cNvSpPr/>
            <p:nvPr/>
          </p:nvSpPr>
          <p:spPr>
            <a:xfrm>
              <a:off x="372742" y="1657563"/>
              <a:ext cx="2925459" cy="109128"/>
            </a:xfrm>
            <a:custGeom>
              <a:avLst/>
              <a:gdLst>
                <a:gd name="connsiteX0" fmla="*/ 0 w 4690534"/>
                <a:gd name="connsiteY0" fmla="*/ 0 h 203200"/>
                <a:gd name="connsiteX1" fmla="*/ 4690534 w 4690534"/>
                <a:gd name="connsiteY1" fmla="*/ 0 h 203200"/>
                <a:gd name="connsiteX2" fmla="*/ 4690534 w 4690534"/>
                <a:gd name="connsiteY2" fmla="*/ 0 h 203200"/>
                <a:gd name="connsiteX3" fmla="*/ 4690534 w 4690534"/>
                <a:gd name="connsiteY3" fmla="*/ 203200 h 203200"/>
                <a:gd name="connsiteX4" fmla="*/ 4690534 w 4690534"/>
                <a:gd name="connsiteY4" fmla="*/ 203200 h 203200"/>
                <a:gd name="connsiteX5" fmla="*/ 0 w 4690534"/>
                <a:gd name="connsiteY5" fmla="*/ 203200 h 203200"/>
                <a:gd name="connsiteX6" fmla="*/ 0 w 4690534"/>
                <a:gd name="connsiteY6" fmla="*/ 203200 h 203200"/>
                <a:gd name="connsiteX7" fmla="*/ 0 w 4690534"/>
                <a:gd name="connsiteY7" fmla="*/ 0 h 203200"/>
                <a:gd name="connsiteX0" fmla="*/ 249766 w 4940300"/>
                <a:gd name="connsiteY0" fmla="*/ 0 h 224367"/>
                <a:gd name="connsiteX1" fmla="*/ 4940300 w 4940300"/>
                <a:gd name="connsiteY1" fmla="*/ 0 h 224367"/>
                <a:gd name="connsiteX2" fmla="*/ 4940300 w 4940300"/>
                <a:gd name="connsiteY2" fmla="*/ 0 h 224367"/>
                <a:gd name="connsiteX3" fmla="*/ 4940300 w 4940300"/>
                <a:gd name="connsiteY3" fmla="*/ 203200 h 224367"/>
                <a:gd name="connsiteX4" fmla="*/ 4940300 w 4940300"/>
                <a:gd name="connsiteY4" fmla="*/ 203200 h 224367"/>
                <a:gd name="connsiteX5" fmla="*/ 249766 w 4940300"/>
                <a:gd name="connsiteY5" fmla="*/ 203200 h 224367"/>
                <a:gd name="connsiteX6" fmla="*/ 0 w 4940300"/>
                <a:gd name="connsiteY6" fmla="*/ 224367 h 224367"/>
                <a:gd name="connsiteX7" fmla="*/ 249766 w 4940300"/>
                <a:gd name="connsiteY7" fmla="*/ 0 h 224367"/>
                <a:gd name="connsiteX0" fmla="*/ 249766 w 4940300"/>
                <a:gd name="connsiteY0" fmla="*/ 0 h 203200"/>
                <a:gd name="connsiteX1" fmla="*/ 4940300 w 4940300"/>
                <a:gd name="connsiteY1" fmla="*/ 0 h 203200"/>
                <a:gd name="connsiteX2" fmla="*/ 4940300 w 4940300"/>
                <a:gd name="connsiteY2" fmla="*/ 0 h 203200"/>
                <a:gd name="connsiteX3" fmla="*/ 4940300 w 4940300"/>
                <a:gd name="connsiteY3" fmla="*/ 203200 h 203200"/>
                <a:gd name="connsiteX4" fmla="*/ 4940300 w 4940300"/>
                <a:gd name="connsiteY4" fmla="*/ 203200 h 203200"/>
                <a:gd name="connsiteX5" fmla="*/ 249766 w 4940300"/>
                <a:gd name="connsiteY5" fmla="*/ 203200 h 203200"/>
                <a:gd name="connsiteX6" fmla="*/ 0 w 4940300"/>
                <a:gd name="connsiteY6" fmla="*/ 190501 h 203200"/>
                <a:gd name="connsiteX7" fmla="*/ 249766 w 4940300"/>
                <a:gd name="connsiteY7" fmla="*/ 0 h 203200"/>
                <a:gd name="connsiteX0" fmla="*/ 249766 w 4940300"/>
                <a:gd name="connsiteY0" fmla="*/ 0 h 207434"/>
                <a:gd name="connsiteX1" fmla="*/ 4940300 w 4940300"/>
                <a:gd name="connsiteY1" fmla="*/ 0 h 207434"/>
                <a:gd name="connsiteX2" fmla="*/ 4940300 w 4940300"/>
                <a:gd name="connsiteY2" fmla="*/ 0 h 207434"/>
                <a:gd name="connsiteX3" fmla="*/ 4940300 w 4940300"/>
                <a:gd name="connsiteY3" fmla="*/ 203200 h 207434"/>
                <a:gd name="connsiteX4" fmla="*/ 4940300 w 4940300"/>
                <a:gd name="connsiteY4" fmla="*/ 203200 h 207434"/>
                <a:gd name="connsiteX5" fmla="*/ 249766 w 4940300"/>
                <a:gd name="connsiteY5" fmla="*/ 203200 h 207434"/>
                <a:gd name="connsiteX6" fmla="*/ 0 w 4940300"/>
                <a:gd name="connsiteY6" fmla="*/ 207434 h 207434"/>
                <a:gd name="connsiteX7" fmla="*/ 249766 w 4940300"/>
                <a:gd name="connsiteY7" fmla="*/ 0 h 207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40300" h="207434">
                  <a:moveTo>
                    <a:pt x="249766" y="0"/>
                  </a:moveTo>
                  <a:lnTo>
                    <a:pt x="4940300" y="0"/>
                  </a:lnTo>
                  <a:lnTo>
                    <a:pt x="4940300" y="0"/>
                  </a:lnTo>
                  <a:lnTo>
                    <a:pt x="4940300" y="203200"/>
                  </a:lnTo>
                  <a:lnTo>
                    <a:pt x="4940300" y="203200"/>
                  </a:lnTo>
                  <a:lnTo>
                    <a:pt x="249766" y="203200"/>
                  </a:lnTo>
                  <a:lnTo>
                    <a:pt x="0" y="207434"/>
                  </a:lnTo>
                  <a:lnTo>
                    <a:pt x="249766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cxnSp>
        <p:nvCxnSpPr>
          <p:cNvPr id="150" name="接點: 肘形 149">
            <a:extLst>
              <a:ext uri="{FF2B5EF4-FFF2-40B4-BE49-F238E27FC236}">
                <a16:creationId xmlns:a16="http://schemas.microsoft.com/office/drawing/2014/main" id="{FE30590C-98BC-4F08-9151-9E44F91D1843}"/>
              </a:ext>
            </a:extLst>
          </p:cNvPr>
          <p:cNvCxnSpPr>
            <a:cxnSpLocks/>
            <a:stCxn id="138" idx="3"/>
            <a:endCxn id="152" idx="0"/>
          </p:cNvCxnSpPr>
          <p:nvPr/>
        </p:nvCxnSpPr>
        <p:spPr>
          <a:xfrm>
            <a:off x="9112197" y="3299009"/>
            <a:ext cx="589539" cy="1176984"/>
          </a:xfrm>
          <a:prstGeom prst="bentConnector2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矩形 150">
            <a:extLst>
              <a:ext uri="{FF2B5EF4-FFF2-40B4-BE49-F238E27FC236}">
                <a16:creationId xmlns:a16="http://schemas.microsoft.com/office/drawing/2014/main" id="{9356CD18-0F71-46D7-9C3D-DBB3AA25B683}"/>
              </a:ext>
            </a:extLst>
          </p:cNvPr>
          <p:cNvSpPr/>
          <p:nvPr/>
        </p:nvSpPr>
        <p:spPr>
          <a:xfrm>
            <a:off x="8586237" y="5742002"/>
            <a:ext cx="3378889" cy="4275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>
                <a:solidFill>
                  <a:srgbClr val="FFFF00"/>
                </a:solidFill>
              </a:rPr>
              <a:t>2 x SFP+ ports </a:t>
            </a:r>
          </a:p>
        </p:txBody>
      </p:sp>
      <p:sp>
        <p:nvSpPr>
          <p:cNvPr id="152" name="矩形: 圓角 151">
            <a:extLst>
              <a:ext uri="{FF2B5EF4-FFF2-40B4-BE49-F238E27FC236}">
                <a16:creationId xmlns:a16="http://schemas.microsoft.com/office/drawing/2014/main" id="{86ED75E3-5E6D-42D3-8C4A-20C08E700B98}"/>
              </a:ext>
            </a:extLst>
          </p:cNvPr>
          <p:cNvSpPr/>
          <p:nvPr/>
        </p:nvSpPr>
        <p:spPr>
          <a:xfrm>
            <a:off x="8837151" y="4475993"/>
            <a:ext cx="1729170" cy="56919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TW" sz="1400">
                <a:solidFill>
                  <a:schemeClr val="tx1"/>
                </a:solidFill>
              </a:rPr>
              <a:t>QSW-M408</a:t>
            </a:r>
          </a:p>
          <a:p>
            <a:pPr lvl="0" algn="ctr">
              <a:defRPr/>
            </a:pPr>
            <a:r>
              <a:rPr lang="en-US" altLang="zh-TW" sz="1400">
                <a:solidFill>
                  <a:schemeClr val="tx1"/>
                </a:solidFill>
              </a:rPr>
              <a:t>10GbE L2 </a:t>
            </a:r>
            <a:r>
              <a:rPr lang="zh-TW" altLang="en-US" sz="1400">
                <a:solidFill>
                  <a:schemeClr val="tx1"/>
                </a:solidFill>
              </a:rPr>
              <a:t>交換機</a:t>
            </a:r>
            <a:endParaRPr lang="en-US" altLang="zh-TW" sz="1400">
              <a:solidFill>
                <a:schemeClr val="tx1"/>
              </a:solidFill>
            </a:endParaRPr>
          </a:p>
        </p:txBody>
      </p:sp>
      <p:sp>
        <p:nvSpPr>
          <p:cNvPr id="153" name="矩形: 圓角 152">
            <a:extLst>
              <a:ext uri="{FF2B5EF4-FFF2-40B4-BE49-F238E27FC236}">
                <a16:creationId xmlns:a16="http://schemas.microsoft.com/office/drawing/2014/main" id="{E221FD06-8790-496D-B2C3-F83263687C10}"/>
              </a:ext>
            </a:extLst>
          </p:cNvPr>
          <p:cNvSpPr/>
          <p:nvPr/>
        </p:nvSpPr>
        <p:spPr>
          <a:xfrm>
            <a:off x="10639293" y="4466980"/>
            <a:ext cx="1134303" cy="56919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TW" sz="1600">
                <a:solidFill>
                  <a:schemeClr val="tx1"/>
                </a:solidFill>
              </a:rPr>
              <a:t>Internet</a:t>
            </a:r>
            <a:endParaRPr lang="zh-TW" altLang="en-US" sz="1600">
              <a:solidFill>
                <a:schemeClr val="tx1"/>
              </a:solidFill>
            </a:endParaRPr>
          </a:p>
        </p:txBody>
      </p:sp>
      <p:cxnSp>
        <p:nvCxnSpPr>
          <p:cNvPr id="154" name="接點: 肘形 153">
            <a:extLst>
              <a:ext uri="{FF2B5EF4-FFF2-40B4-BE49-F238E27FC236}">
                <a16:creationId xmlns:a16="http://schemas.microsoft.com/office/drawing/2014/main" id="{177E93EA-D017-4C59-950C-F3C58CEA09E2}"/>
              </a:ext>
            </a:extLst>
          </p:cNvPr>
          <p:cNvCxnSpPr>
            <a:cxnSpLocks/>
            <a:stCxn id="50" idx="3"/>
            <a:endCxn id="153" idx="0"/>
          </p:cNvCxnSpPr>
          <p:nvPr/>
        </p:nvCxnSpPr>
        <p:spPr>
          <a:xfrm>
            <a:off x="9111226" y="2909260"/>
            <a:ext cx="2095219" cy="1557720"/>
          </a:xfrm>
          <a:prstGeom prst="bentConnector2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矩形 154">
            <a:extLst>
              <a:ext uri="{FF2B5EF4-FFF2-40B4-BE49-F238E27FC236}">
                <a16:creationId xmlns:a16="http://schemas.microsoft.com/office/drawing/2014/main" id="{A8A42FF3-F1B1-44A4-B481-4B69F863481A}"/>
              </a:ext>
            </a:extLst>
          </p:cNvPr>
          <p:cNvSpPr/>
          <p:nvPr/>
        </p:nvSpPr>
        <p:spPr>
          <a:xfrm>
            <a:off x="8993299" y="3422169"/>
            <a:ext cx="678004" cy="4633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altLang="zh-TW" sz="1400">
                <a:solidFill>
                  <a:srgbClr val="FFFF00"/>
                </a:solidFill>
              </a:rPr>
              <a:t>VLAN2</a:t>
            </a:r>
          </a:p>
        </p:txBody>
      </p:sp>
      <p:sp>
        <p:nvSpPr>
          <p:cNvPr id="156" name="矩形 155">
            <a:extLst>
              <a:ext uri="{FF2B5EF4-FFF2-40B4-BE49-F238E27FC236}">
                <a16:creationId xmlns:a16="http://schemas.microsoft.com/office/drawing/2014/main" id="{E57CC723-0C34-4F06-BE0C-732AFC146EA0}"/>
              </a:ext>
            </a:extLst>
          </p:cNvPr>
          <p:cNvSpPr/>
          <p:nvPr/>
        </p:nvSpPr>
        <p:spPr>
          <a:xfrm>
            <a:off x="9362734" y="5409784"/>
            <a:ext cx="678004" cy="4633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TW" sz="1400">
                <a:solidFill>
                  <a:srgbClr val="FFFF00"/>
                </a:solidFill>
              </a:rPr>
              <a:t>VLAN2</a:t>
            </a: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FDC8FD10-E76C-444B-B87B-861394871BEA}"/>
              </a:ext>
            </a:extLst>
          </p:cNvPr>
          <p:cNvSpPr/>
          <p:nvPr/>
        </p:nvSpPr>
        <p:spPr>
          <a:xfrm>
            <a:off x="8789361" y="2731849"/>
            <a:ext cx="321865" cy="354822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FD58C73F-6034-451D-B1B6-D36057640995}"/>
              </a:ext>
            </a:extLst>
          </p:cNvPr>
          <p:cNvSpPr/>
          <p:nvPr/>
        </p:nvSpPr>
        <p:spPr>
          <a:xfrm>
            <a:off x="10662396" y="2497432"/>
            <a:ext cx="678004" cy="4633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TW" sz="1400">
                <a:solidFill>
                  <a:srgbClr val="FFFF00"/>
                </a:solidFill>
              </a:rPr>
              <a:t>VLAN1</a:t>
            </a: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5352E8DE-B32D-47ED-81CF-2CC84804B09A}"/>
              </a:ext>
            </a:extLst>
          </p:cNvPr>
          <p:cNvSpPr/>
          <p:nvPr/>
        </p:nvSpPr>
        <p:spPr>
          <a:xfrm>
            <a:off x="10872266" y="5387610"/>
            <a:ext cx="678004" cy="4633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altLang="zh-TW" sz="1400">
                <a:solidFill>
                  <a:srgbClr val="FFFF00"/>
                </a:solidFill>
              </a:rPr>
              <a:t>VLAN1</a:t>
            </a:r>
          </a:p>
        </p:txBody>
      </p:sp>
      <p:pic>
        <p:nvPicPr>
          <p:cNvPr id="5" name="圖片 4" descr="一張含有 畫畫 的圖片&#10;&#10;自動產生的描述">
            <a:extLst>
              <a:ext uri="{FF2B5EF4-FFF2-40B4-BE49-F238E27FC236}">
                <a16:creationId xmlns:a16="http://schemas.microsoft.com/office/drawing/2014/main" id="{922C7695-D5A0-4A8D-AFE0-698EF499C31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0630" y="5619165"/>
            <a:ext cx="748461" cy="421302"/>
          </a:xfrm>
          <a:prstGeom prst="rect">
            <a:avLst/>
          </a:prstGeom>
        </p:spPr>
      </p:pic>
      <p:pic>
        <p:nvPicPr>
          <p:cNvPr id="64" name="圖片 63" descr="一張含有 光 的圖片&#10;&#10;自動產生的描述">
            <a:extLst>
              <a:ext uri="{FF2B5EF4-FFF2-40B4-BE49-F238E27FC236}">
                <a16:creationId xmlns:a16="http://schemas.microsoft.com/office/drawing/2014/main" id="{E05139C2-25B8-42C5-B3F8-21E94910BCE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7693" y="5232870"/>
            <a:ext cx="610833" cy="463324"/>
          </a:xfrm>
          <a:prstGeom prst="rect">
            <a:avLst/>
          </a:prstGeom>
        </p:spPr>
      </p:pic>
      <p:pic>
        <p:nvPicPr>
          <p:cNvPr id="13" name="圖片 12" descr="一張含有 馬克杯, 畫畫 的圖片&#10;&#10;自動產生的描述">
            <a:extLst>
              <a:ext uri="{FF2B5EF4-FFF2-40B4-BE49-F238E27FC236}">
                <a16:creationId xmlns:a16="http://schemas.microsoft.com/office/drawing/2014/main" id="{94B85737-6DAB-430B-B77A-BE4D9595EA3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4108" y="5284360"/>
            <a:ext cx="500358" cy="463324"/>
          </a:xfrm>
          <a:prstGeom prst="rect">
            <a:avLst/>
          </a:prstGeom>
        </p:spPr>
      </p:pic>
      <p:pic>
        <p:nvPicPr>
          <p:cNvPr id="15" name="圖片 14" descr="一張含有 畫畫 的圖片&#10;&#10;自動產生的描述">
            <a:extLst>
              <a:ext uri="{FF2B5EF4-FFF2-40B4-BE49-F238E27FC236}">
                <a16:creationId xmlns:a16="http://schemas.microsoft.com/office/drawing/2014/main" id="{02F55067-DE7A-4110-A019-CAFDAB559C4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3543" y="6021377"/>
            <a:ext cx="492453" cy="439027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2CA93D14-4739-49AB-A058-D59402F302F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2732" y="4821162"/>
            <a:ext cx="1568742" cy="980638"/>
          </a:xfrm>
          <a:prstGeom prst="rect">
            <a:avLst/>
          </a:prstGeom>
        </p:spPr>
      </p:pic>
      <p:pic>
        <p:nvPicPr>
          <p:cNvPr id="73" name="圖片 72" descr="一張含有 畫畫, 窗戶, 臉 的圖片&#10;&#10;自動產生的描述">
            <a:extLst>
              <a:ext uri="{FF2B5EF4-FFF2-40B4-BE49-F238E27FC236}">
                <a16:creationId xmlns:a16="http://schemas.microsoft.com/office/drawing/2014/main" id="{37381281-5073-4EFA-AFC6-C874B0B2EB0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8109" y="5124562"/>
            <a:ext cx="363779" cy="363779"/>
          </a:xfrm>
          <a:prstGeom prst="rect">
            <a:avLst/>
          </a:prstGeom>
        </p:spPr>
      </p:pic>
      <p:pic>
        <p:nvPicPr>
          <p:cNvPr id="77" name="圖片 76">
            <a:extLst>
              <a:ext uri="{FF2B5EF4-FFF2-40B4-BE49-F238E27FC236}">
                <a16:creationId xmlns:a16="http://schemas.microsoft.com/office/drawing/2014/main" id="{29282782-E8EA-42A9-AF22-01D6DB0F080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341" y="1422831"/>
            <a:ext cx="1456954" cy="565677"/>
          </a:xfrm>
          <a:prstGeom prst="rect">
            <a:avLst/>
          </a:prstGeom>
        </p:spPr>
      </p:pic>
      <p:sp>
        <p:nvSpPr>
          <p:cNvPr id="78" name="矩形 77">
            <a:extLst>
              <a:ext uri="{FF2B5EF4-FFF2-40B4-BE49-F238E27FC236}">
                <a16:creationId xmlns:a16="http://schemas.microsoft.com/office/drawing/2014/main" id="{04F86572-D611-42AE-BD0A-AF9C370A9E0D}"/>
              </a:ext>
            </a:extLst>
          </p:cNvPr>
          <p:cNvSpPr/>
          <p:nvPr/>
        </p:nvSpPr>
        <p:spPr>
          <a:xfrm>
            <a:off x="424390" y="1492473"/>
            <a:ext cx="1049151" cy="4633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虛擬機</a:t>
            </a:r>
            <a:endParaRPr lang="en-US" altLang="zh-TW" sz="20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9" name="矩形: 圓角 78">
            <a:extLst>
              <a:ext uri="{FF2B5EF4-FFF2-40B4-BE49-F238E27FC236}">
                <a16:creationId xmlns:a16="http://schemas.microsoft.com/office/drawing/2014/main" id="{7AA5D7ED-179B-4B8B-9A77-7892DAF9BA7D}"/>
              </a:ext>
            </a:extLst>
          </p:cNvPr>
          <p:cNvSpPr/>
          <p:nvPr/>
        </p:nvSpPr>
        <p:spPr>
          <a:xfrm>
            <a:off x="5565080" y="1425907"/>
            <a:ext cx="780697" cy="590241"/>
          </a:xfrm>
          <a:prstGeom prst="roundRect">
            <a:avLst/>
          </a:prstGeom>
          <a:gradFill>
            <a:gsLst>
              <a:gs pos="0">
                <a:srgbClr val="00B0F0"/>
              </a:gs>
              <a:gs pos="100000">
                <a:srgbClr val="002060"/>
              </a:gs>
            </a:gsLst>
            <a:lin ang="5400000" scaled="1"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TW" sz="1600" b="1">
                <a:solidFill>
                  <a:schemeClr val="bg1"/>
                </a:solidFill>
              </a:rPr>
              <a:t>VLAN</a:t>
            </a:r>
          </a:p>
        </p:txBody>
      </p:sp>
      <p:sp>
        <p:nvSpPr>
          <p:cNvPr id="80" name="矩形: 圓角 79">
            <a:extLst>
              <a:ext uri="{FF2B5EF4-FFF2-40B4-BE49-F238E27FC236}">
                <a16:creationId xmlns:a16="http://schemas.microsoft.com/office/drawing/2014/main" id="{72F14543-7C4A-4958-8723-23DED021F723}"/>
              </a:ext>
            </a:extLst>
          </p:cNvPr>
          <p:cNvSpPr/>
          <p:nvPr/>
        </p:nvSpPr>
        <p:spPr>
          <a:xfrm>
            <a:off x="6522689" y="1425907"/>
            <a:ext cx="3124484" cy="590241"/>
          </a:xfrm>
          <a:prstGeom prst="roundRect">
            <a:avLst>
              <a:gd name="adj" fmla="val 20185"/>
            </a:avLst>
          </a:prstGeom>
          <a:gradFill>
            <a:gsLst>
              <a:gs pos="100000">
                <a:schemeClr val="tx1"/>
              </a:gs>
              <a:gs pos="0">
                <a:srgbClr val="C00000"/>
              </a:gs>
            </a:gsLst>
            <a:lin ang="5400000" scaled="0"/>
          </a:gra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1" name="圖片 80">
            <a:extLst>
              <a:ext uri="{FF2B5EF4-FFF2-40B4-BE49-F238E27FC236}">
                <a16:creationId xmlns:a16="http://schemas.microsoft.com/office/drawing/2014/main" id="{F2C54E5F-AA75-4344-8D0C-A8550EA89D9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6089" y="1477666"/>
            <a:ext cx="607126" cy="440814"/>
          </a:xfrm>
          <a:prstGeom prst="rect">
            <a:avLst/>
          </a:prstGeom>
        </p:spPr>
      </p:pic>
      <p:sp>
        <p:nvSpPr>
          <p:cNvPr id="82" name="文字方塊 81">
            <a:extLst>
              <a:ext uri="{FF2B5EF4-FFF2-40B4-BE49-F238E27FC236}">
                <a16:creationId xmlns:a16="http://schemas.microsoft.com/office/drawing/2014/main" id="{79E762E6-8755-4A08-AD63-D6294364BEF9}"/>
              </a:ext>
            </a:extLst>
          </p:cNvPr>
          <p:cNvSpPr txBox="1"/>
          <p:nvPr/>
        </p:nvSpPr>
        <p:spPr>
          <a:xfrm>
            <a:off x="7440890" y="1498018"/>
            <a:ext cx="21733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>
                <a:solidFill>
                  <a:schemeClr val="bg1"/>
                </a:solidFill>
              </a:rPr>
              <a:t>2 x 10GbE internal</a:t>
            </a:r>
          </a:p>
        </p:txBody>
      </p:sp>
      <p:pic>
        <p:nvPicPr>
          <p:cNvPr id="83" name="圖片 82" descr="一張含有 食物 的圖片&#10;&#10;自動產生的描述">
            <a:extLst>
              <a:ext uri="{FF2B5EF4-FFF2-40B4-BE49-F238E27FC236}">
                <a16:creationId xmlns:a16="http://schemas.microsoft.com/office/drawing/2014/main" id="{FB285F85-33B6-4DB1-9D04-7778A42F0585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0360" y="1554844"/>
            <a:ext cx="1322064" cy="356030"/>
          </a:xfrm>
          <a:prstGeom prst="rect">
            <a:avLst/>
          </a:prstGeom>
        </p:spPr>
      </p:pic>
      <p:pic>
        <p:nvPicPr>
          <p:cNvPr id="65" name="圖片 64" descr="一張含有 向量圖形 的圖片&#10;&#10;自動產生的描述">
            <a:extLst>
              <a:ext uri="{FF2B5EF4-FFF2-40B4-BE49-F238E27FC236}">
                <a16:creationId xmlns:a16="http://schemas.microsoft.com/office/drawing/2014/main" id="{BF4361D4-FA7C-44F0-AD28-4DF7833BF135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0034" y="1165153"/>
            <a:ext cx="648576" cy="648576"/>
          </a:xfrm>
          <a:prstGeom prst="rect">
            <a:avLst/>
          </a:prstGeom>
        </p:spPr>
      </p:pic>
      <p:sp>
        <p:nvSpPr>
          <p:cNvPr id="67" name="矩形 66">
            <a:extLst>
              <a:ext uri="{FF2B5EF4-FFF2-40B4-BE49-F238E27FC236}">
                <a16:creationId xmlns:a16="http://schemas.microsoft.com/office/drawing/2014/main" id="{DCB57F54-E26C-48FC-9655-84775D6C0EB3}"/>
              </a:ext>
            </a:extLst>
          </p:cNvPr>
          <p:cNvSpPr/>
          <p:nvPr/>
        </p:nvSpPr>
        <p:spPr>
          <a:xfrm>
            <a:off x="3118800" y="1752370"/>
            <a:ext cx="898114" cy="4633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solidFill>
                  <a:schemeClr val="tx1"/>
                </a:solidFill>
              </a:rPr>
              <a:t>QVR Pro</a:t>
            </a:r>
          </a:p>
        </p:txBody>
      </p:sp>
    </p:spTree>
    <p:extLst>
      <p:ext uri="{BB962C8B-B14F-4D97-AF65-F5344CB8AC3E}">
        <p14:creationId xmlns:p14="http://schemas.microsoft.com/office/powerpoint/2010/main" val="35446850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圖片 55">
            <a:extLst>
              <a:ext uri="{FF2B5EF4-FFF2-40B4-BE49-F238E27FC236}">
                <a16:creationId xmlns:a16="http://schemas.microsoft.com/office/drawing/2014/main" id="{54144947-3001-46BF-B1A3-072056A4D9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0216" y="244550"/>
            <a:ext cx="8692942" cy="6443459"/>
          </a:xfrm>
          <a:prstGeom prst="rect">
            <a:avLst/>
          </a:prstGeom>
        </p:spPr>
      </p:pic>
      <p:grpSp>
        <p:nvGrpSpPr>
          <p:cNvPr id="58" name="群組 57">
            <a:extLst>
              <a:ext uri="{FF2B5EF4-FFF2-40B4-BE49-F238E27FC236}">
                <a16:creationId xmlns:a16="http://schemas.microsoft.com/office/drawing/2014/main" id="{8532C20E-7C41-41C2-A7CC-0BF77BC469CC}"/>
              </a:ext>
            </a:extLst>
          </p:cNvPr>
          <p:cNvGrpSpPr/>
          <p:nvPr/>
        </p:nvGrpSpPr>
        <p:grpSpPr>
          <a:xfrm>
            <a:off x="9819150" y="1729995"/>
            <a:ext cx="1276696" cy="1140050"/>
            <a:chOff x="944339" y="-1377667"/>
            <a:chExt cx="1276696" cy="1140050"/>
          </a:xfrm>
        </p:grpSpPr>
        <p:sp>
          <p:nvSpPr>
            <p:cNvPr id="60" name="橢圓 59">
              <a:extLst>
                <a:ext uri="{FF2B5EF4-FFF2-40B4-BE49-F238E27FC236}">
                  <a16:creationId xmlns:a16="http://schemas.microsoft.com/office/drawing/2014/main" id="{A04CB402-F8CB-466A-88A3-ADB7ECD157A1}"/>
                </a:ext>
              </a:extLst>
            </p:cNvPr>
            <p:cNvSpPr/>
            <p:nvPr/>
          </p:nvSpPr>
          <p:spPr>
            <a:xfrm>
              <a:off x="1125645" y="-1225931"/>
              <a:ext cx="885686" cy="8856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FFC000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62" name="圖片 61">
              <a:extLst>
                <a:ext uri="{FF2B5EF4-FFF2-40B4-BE49-F238E27FC236}">
                  <a16:creationId xmlns:a16="http://schemas.microsoft.com/office/drawing/2014/main" id="{D3FA8579-8752-4BA2-A738-B57DFBB0C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4339" y="-1377667"/>
              <a:ext cx="1276696" cy="1140050"/>
            </a:xfrm>
            <a:prstGeom prst="rect">
              <a:avLst/>
            </a:prstGeom>
          </p:spPr>
        </p:pic>
      </p:grpSp>
      <p:grpSp>
        <p:nvGrpSpPr>
          <p:cNvPr id="63" name="群組 62">
            <a:extLst>
              <a:ext uri="{FF2B5EF4-FFF2-40B4-BE49-F238E27FC236}">
                <a16:creationId xmlns:a16="http://schemas.microsoft.com/office/drawing/2014/main" id="{E9B19257-0584-42C3-A54D-134737F1A51A}"/>
              </a:ext>
            </a:extLst>
          </p:cNvPr>
          <p:cNvGrpSpPr/>
          <p:nvPr/>
        </p:nvGrpSpPr>
        <p:grpSpPr>
          <a:xfrm>
            <a:off x="8032379" y="864241"/>
            <a:ext cx="1178965" cy="1051858"/>
            <a:chOff x="-122009" y="-1333496"/>
            <a:chExt cx="1178965" cy="1051858"/>
          </a:xfrm>
        </p:grpSpPr>
        <p:sp>
          <p:nvSpPr>
            <p:cNvPr id="65" name="橢圓 64">
              <a:extLst>
                <a:ext uri="{FF2B5EF4-FFF2-40B4-BE49-F238E27FC236}">
                  <a16:creationId xmlns:a16="http://schemas.microsoft.com/office/drawing/2014/main" id="{56A33810-11D3-464D-B135-D93C44BED283}"/>
                </a:ext>
              </a:extLst>
            </p:cNvPr>
            <p:cNvSpPr/>
            <p:nvPr/>
          </p:nvSpPr>
          <p:spPr>
            <a:xfrm>
              <a:off x="24631" y="-1225931"/>
              <a:ext cx="885686" cy="8856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FFC000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66" name="圖片 65" descr="一張含有 物件 的圖片&#10;&#10;自動產生的描述">
              <a:extLst>
                <a:ext uri="{FF2B5EF4-FFF2-40B4-BE49-F238E27FC236}">
                  <a16:creationId xmlns:a16="http://schemas.microsoft.com/office/drawing/2014/main" id="{F54A29C8-7983-4548-BB80-1496692E8D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22009" y="-1333496"/>
              <a:ext cx="1178965" cy="1051858"/>
            </a:xfrm>
            <a:prstGeom prst="rect">
              <a:avLst/>
            </a:prstGeom>
          </p:spPr>
        </p:pic>
      </p:grpSp>
      <p:grpSp>
        <p:nvGrpSpPr>
          <p:cNvPr id="67" name="群組 66">
            <a:extLst>
              <a:ext uri="{FF2B5EF4-FFF2-40B4-BE49-F238E27FC236}">
                <a16:creationId xmlns:a16="http://schemas.microsoft.com/office/drawing/2014/main" id="{080C085D-1BF2-48DE-B5E4-722DF48CC4C4}"/>
              </a:ext>
            </a:extLst>
          </p:cNvPr>
          <p:cNvGrpSpPr/>
          <p:nvPr/>
        </p:nvGrpSpPr>
        <p:grpSpPr>
          <a:xfrm>
            <a:off x="9668785" y="3644726"/>
            <a:ext cx="1177934" cy="1051858"/>
            <a:chOff x="-1178449" y="-1311485"/>
            <a:chExt cx="1177934" cy="1051858"/>
          </a:xfrm>
        </p:grpSpPr>
        <p:sp>
          <p:nvSpPr>
            <p:cNvPr id="68" name="橢圓 67">
              <a:extLst>
                <a:ext uri="{FF2B5EF4-FFF2-40B4-BE49-F238E27FC236}">
                  <a16:creationId xmlns:a16="http://schemas.microsoft.com/office/drawing/2014/main" id="{AFA8BC9C-40C1-4249-80CB-E681C1B33B37}"/>
                </a:ext>
              </a:extLst>
            </p:cNvPr>
            <p:cNvSpPr/>
            <p:nvPr/>
          </p:nvSpPr>
          <p:spPr>
            <a:xfrm>
              <a:off x="-1032325" y="-1225931"/>
              <a:ext cx="885686" cy="8856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FFC000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69" name="圖片 68">
              <a:extLst>
                <a:ext uri="{FF2B5EF4-FFF2-40B4-BE49-F238E27FC236}">
                  <a16:creationId xmlns:a16="http://schemas.microsoft.com/office/drawing/2014/main" id="{73D6F15D-9D51-4473-8DF1-6A2982E4F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78449" y="-1311485"/>
              <a:ext cx="1177934" cy="1051858"/>
            </a:xfrm>
            <a:prstGeom prst="rect">
              <a:avLst/>
            </a:prstGeom>
          </p:spPr>
        </p:pic>
      </p:grpSp>
      <p:grpSp>
        <p:nvGrpSpPr>
          <p:cNvPr id="71" name="群組 70">
            <a:extLst>
              <a:ext uri="{FF2B5EF4-FFF2-40B4-BE49-F238E27FC236}">
                <a16:creationId xmlns:a16="http://schemas.microsoft.com/office/drawing/2014/main" id="{94E062D6-43E4-4051-AA73-12EAF5245D7F}"/>
              </a:ext>
            </a:extLst>
          </p:cNvPr>
          <p:cNvGrpSpPr/>
          <p:nvPr/>
        </p:nvGrpSpPr>
        <p:grpSpPr>
          <a:xfrm>
            <a:off x="7161500" y="3236623"/>
            <a:ext cx="1068400" cy="953213"/>
            <a:chOff x="-1141719" y="-177576"/>
            <a:chExt cx="1068400" cy="953213"/>
          </a:xfrm>
        </p:grpSpPr>
        <p:sp>
          <p:nvSpPr>
            <p:cNvPr id="75" name="橢圓 74">
              <a:extLst>
                <a:ext uri="{FF2B5EF4-FFF2-40B4-BE49-F238E27FC236}">
                  <a16:creationId xmlns:a16="http://schemas.microsoft.com/office/drawing/2014/main" id="{D53C3C5A-45B1-4CA6-8A3F-FB9FB372B931}"/>
                </a:ext>
              </a:extLst>
            </p:cNvPr>
            <p:cNvSpPr/>
            <p:nvPr/>
          </p:nvSpPr>
          <p:spPr>
            <a:xfrm>
              <a:off x="-1032325" y="-152063"/>
              <a:ext cx="885686" cy="8856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FFC000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77" name="圖片 76">
              <a:extLst>
                <a:ext uri="{FF2B5EF4-FFF2-40B4-BE49-F238E27FC236}">
                  <a16:creationId xmlns:a16="http://schemas.microsoft.com/office/drawing/2014/main" id="{FE8BE683-AEBA-4EB4-A184-6D78E811F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41719" y="-177576"/>
              <a:ext cx="1068400" cy="953213"/>
            </a:xfrm>
            <a:prstGeom prst="rect">
              <a:avLst/>
            </a:prstGeom>
          </p:spPr>
        </p:pic>
      </p:grpSp>
      <p:grpSp>
        <p:nvGrpSpPr>
          <p:cNvPr id="80" name="群組 79">
            <a:extLst>
              <a:ext uri="{FF2B5EF4-FFF2-40B4-BE49-F238E27FC236}">
                <a16:creationId xmlns:a16="http://schemas.microsoft.com/office/drawing/2014/main" id="{67498AB6-B937-4E75-AA6F-3B232A69F79F}"/>
              </a:ext>
            </a:extLst>
          </p:cNvPr>
          <p:cNvGrpSpPr/>
          <p:nvPr/>
        </p:nvGrpSpPr>
        <p:grpSpPr>
          <a:xfrm>
            <a:off x="6177496" y="2433928"/>
            <a:ext cx="1242642" cy="1108670"/>
            <a:chOff x="-1237950" y="-289015"/>
            <a:chExt cx="1242642" cy="1108670"/>
          </a:xfrm>
        </p:grpSpPr>
        <p:sp>
          <p:nvSpPr>
            <p:cNvPr id="82" name="橢圓 81">
              <a:extLst>
                <a:ext uri="{FF2B5EF4-FFF2-40B4-BE49-F238E27FC236}">
                  <a16:creationId xmlns:a16="http://schemas.microsoft.com/office/drawing/2014/main" id="{E151F93E-E4E6-4A1E-BF6D-D25462C316F6}"/>
                </a:ext>
              </a:extLst>
            </p:cNvPr>
            <p:cNvSpPr/>
            <p:nvPr/>
          </p:nvSpPr>
          <p:spPr>
            <a:xfrm>
              <a:off x="-1032325" y="-152063"/>
              <a:ext cx="885686" cy="8856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FFC000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85" name="圖片 84">
              <a:extLst>
                <a:ext uri="{FF2B5EF4-FFF2-40B4-BE49-F238E27FC236}">
                  <a16:creationId xmlns:a16="http://schemas.microsoft.com/office/drawing/2014/main" id="{6C463C57-6471-4C1A-8231-4528A4E6D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237950" y="-289015"/>
              <a:ext cx="1242642" cy="1108670"/>
            </a:xfrm>
            <a:prstGeom prst="rect">
              <a:avLst/>
            </a:prstGeom>
          </p:spPr>
        </p:pic>
      </p:grp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6B6E089D-BABB-4010-89A9-18BA9475061B}"/>
              </a:ext>
            </a:extLst>
          </p:cNvPr>
          <p:cNvSpPr/>
          <p:nvPr/>
        </p:nvSpPr>
        <p:spPr>
          <a:xfrm>
            <a:off x="356840" y="1866937"/>
            <a:ext cx="4741652" cy="4241456"/>
          </a:xfrm>
          <a:prstGeom prst="roundRect">
            <a:avLst>
              <a:gd name="adj" fmla="val 5016"/>
            </a:avLst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A791985E-0D08-4D6B-8F80-221AE7BC8B9C}"/>
              </a:ext>
            </a:extLst>
          </p:cNvPr>
          <p:cNvSpPr/>
          <p:nvPr/>
        </p:nvSpPr>
        <p:spPr>
          <a:xfrm>
            <a:off x="2227399" y="1672977"/>
            <a:ext cx="1168876" cy="3693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PoE</a:t>
            </a: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B8232E7F-05FC-4236-A423-1C6EFD9EF697}"/>
              </a:ext>
            </a:extLst>
          </p:cNvPr>
          <p:cNvSpPr/>
          <p:nvPr/>
        </p:nvSpPr>
        <p:spPr>
          <a:xfrm>
            <a:off x="2781322" y="2182478"/>
            <a:ext cx="2171498" cy="1074420"/>
          </a:xfrm>
          <a:prstGeom prst="round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382EBF47-CBB5-4207-863C-0F6BFC32B83B}"/>
              </a:ext>
            </a:extLst>
          </p:cNvPr>
          <p:cNvSpPr/>
          <p:nvPr/>
        </p:nvSpPr>
        <p:spPr>
          <a:xfrm>
            <a:off x="493907" y="2182478"/>
            <a:ext cx="2171498" cy="1074420"/>
          </a:xfrm>
          <a:prstGeom prst="round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EE3E87DF-4353-49BD-A219-CC0134AAA5DA}"/>
              </a:ext>
            </a:extLst>
          </p:cNvPr>
          <p:cNvSpPr/>
          <p:nvPr/>
        </p:nvSpPr>
        <p:spPr>
          <a:xfrm>
            <a:off x="493906" y="3368337"/>
            <a:ext cx="4458913" cy="1074420"/>
          </a:xfrm>
          <a:prstGeom prst="round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26D3C291-3DAD-4671-AF2C-B46D97057E0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1175" y="1885083"/>
            <a:ext cx="1351105" cy="1206495"/>
          </a:xfrm>
          <a:prstGeom prst="rect">
            <a:avLst/>
          </a:prstGeom>
        </p:spPr>
      </p:pic>
      <p:pic>
        <p:nvPicPr>
          <p:cNvPr id="57" name="圖片 56">
            <a:extLst>
              <a:ext uri="{FF2B5EF4-FFF2-40B4-BE49-F238E27FC236}">
                <a16:creationId xmlns:a16="http://schemas.microsoft.com/office/drawing/2014/main" id="{F5BC7C9F-CC00-409E-807A-50AB904C055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1316" y="3306810"/>
            <a:ext cx="1248069" cy="1114487"/>
          </a:xfrm>
          <a:prstGeom prst="rect">
            <a:avLst/>
          </a:prstGeom>
        </p:spPr>
      </p:pic>
      <p:pic>
        <p:nvPicPr>
          <p:cNvPr id="59" name="圖片 58" descr="一張含有 物件 的圖片&#10;&#10;自動產生的描述">
            <a:extLst>
              <a:ext uri="{FF2B5EF4-FFF2-40B4-BE49-F238E27FC236}">
                <a16:creationId xmlns:a16="http://schemas.microsoft.com/office/drawing/2014/main" id="{7652D2D9-40CB-4193-B126-7AFE5D6EF70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1733" y="2146227"/>
            <a:ext cx="1392510" cy="1242380"/>
          </a:xfrm>
          <a:prstGeom prst="rect">
            <a:avLst/>
          </a:prstGeom>
        </p:spPr>
      </p:pic>
      <p:pic>
        <p:nvPicPr>
          <p:cNvPr id="61" name="圖片 60">
            <a:extLst>
              <a:ext uri="{FF2B5EF4-FFF2-40B4-BE49-F238E27FC236}">
                <a16:creationId xmlns:a16="http://schemas.microsoft.com/office/drawing/2014/main" id="{8CDDC100-C76F-49F2-AF49-D11026712627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9460" y="3257288"/>
            <a:ext cx="966942" cy="862693"/>
          </a:xfrm>
          <a:prstGeom prst="rect">
            <a:avLst/>
          </a:prstGeom>
        </p:spPr>
      </p:pic>
      <p:sp>
        <p:nvSpPr>
          <p:cNvPr id="64" name="矩形: 圓角 63">
            <a:extLst>
              <a:ext uri="{FF2B5EF4-FFF2-40B4-BE49-F238E27FC236}">
                <a16:creationId xmlns:a16="http://schemas.microsoft.com/office/drawing/2014/main" id="{1003432B-FC3C-42F3-B885-AE8A03A82B58}"/>
              </a:ext>
            </a:extLst>
          </p:cNvPr>
          <p:cNvSpPr/>
          <p:nvPr/>
        </p:nvSpPr>
        <p:spPr>
          <a:xfrm>
            <a:off x="493906" y="4583733"/>
            <a:ext cx="5485470" cy="1398453"/>
          </a:xfrm>
          <a:prstGeom prst="roundRect">
            <a:avLst/>
          </a:prstGeom>
          <a:solidFill>
            <a:srgbClr val="00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E632CB36-744F-49FB-B663-205B6D9BD4CA}"/>
              </a:ext>
            </a:extLst>
          </p:cNvPr>
          <p:cNvSpPr txBox="1"/>
          <p:nvPr/>
        </p:nvSpPr>
        <p:spPr>
          <a:xfrm>
            <a:off x="650255" y="4724120"/>
            <a:ext cx="3443012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TW" altLang="en-US" sz="1600" b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通透模式防火牆</a:t>
            </a:r>
            <a:r>
              <a:rPr lang="en-US" altLang="zh-TW" sz="1600" b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(</a:t>
            </a:r>
            <a:r>
              <a:rPr lang="en-US" altLang="zh-TW" sz="1600" b="1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pfSense</a:t>
            </a:r>
            <a:r>
              <a:rPr lang="en-US" altLang="zh-TW" sz="1600" b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</a:p>
          <a:p>
            <a:pPr lvl="0">
              <a:defRPr/>
            </a:pPr>
            <a:r>
              <a:rPr lang="zh-TW" altLang="en-US" sz="140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使用防火牆保護內部網路資料而不需要更改設備</a:t>
            </a:r>
            <a:r>
              <a:rPr lang="en-US" altLang="zh-TW" sz="140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IP</a:t>
            </a:r>
            <a:r>
              <a:rPr lang="zh-TW" altLang="en-US" sz="140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設定</a:t>
            </a:r>
            <a:endParaRPr lang="en-US" altLang="zh-TW" sz="140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70" name="圖片 69">
            <a:extLst>
              <a:ext uri="{FF2B5EF4-FFF2-40B4-BE49-F238E27FC236}">
                <a16:creationId xmlns:a16="http://schemas.microsoft.com/office/drawing/2014/main" id="{A8408D32-C136-43FC-9EBF-F9FB462DB698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6438" y="5382343"/>
            <a:ext cx="669986" cy="464323"/>
          </a:xfrm>
          <a:prstGeom prst="rect">
            <a:avLst/>
          </a:prstGeom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981E0767-37EE-41BB-94E3-534330B113BE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5734" y="3644147"/>
            <a:ext cx="1068399" cy="953213"/>
          </a:xfrm>
          <a:prstGeom prst="rect">
            <a:avLst/>
          </a:prstGeom>
        </p:spPr>
      </p:pic>
      <p:sp>
        <p:nvSpPr>
          <p:cNvPr id="41" name="文字方塊 40">
            <a:extLst>
              <a:ext uri="{FF2B5EF4-FFF2-40B4-BE49-F238E27FC236}">
                <a16:creationId xmlns:a16="http://schemas.microsoft.com/office/drawing/2014/main" id="{71953442-DD97-4CC8-BB83-750CC5776B11}"/>
              </a:ext>
            </a:extLst>
          </p:cNvPr>
          <p:cNvSpPr txBox="1"/>
          <p:nvPr/>
        </p:nvSpPr>
        <p:spPr>
          <a:xfrm>
            <a:off x="552734" y="2207677"/>
            <a:ext cx="1382670" cy="9848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TW" sz="1600" b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4K PTZ </a:t>
            </a:r>
            <a:r>
              <a:rPr lang="zh-TW" altLang="en-US" sz="1600" b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監控</a:t>
            </a:r>
            <a:endParaRPr lang="en-US" altLang="zh-TW" sz="1600" b="1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lvl="0" defTabSz="457200">
              <a:defRPr/>
            </a:pPr>
            <a:r>
              <a:rPr lang="zh-TW" altLang="en-US" sz="140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abic Typesetting" panose="03020402040406030203" pitchFamily="66" charset="-78"/>
              </a:rPr>
              <a:t>攝影機需求，可以遠端監控環境安全</a:t>
            </a: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71F26ED1-6087-406D-A4F0-7CBE8FA1AFBC}"/>
              </a:ext>
            </a:extLst>
          </p:cNvPr>
          <p:cNvSpPr txBox="1"/>
          <p:nvPr/>
        </p:nvSpPr>
        <p:spPr>
          <a:xfrm>
            <a:off x="2807420" y="2221425"/>
            <a:ext cx="1819017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1600" b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Wi-Fi 5/6</a:t>
            </a:r>
            <a:r>
              <a:rPr lang="zh-TW" altLang="en-US" sz="1600" b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br>
              <a:rPr lang="en-US" altLang="zh-TW" sz="1600" b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1600" b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無線網路</a:t>
            </a:r>
            <a:endParaRPr lang="en-US" altLang="zh-TW" sz="1600" b="1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defTabSz="457200">
              <a:defRPr/>
            </a:pP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  <a:cs typeface="Arabic Typesetting"/>
              </a:rPr>
              <a:t>提供</a:t>
            </a:r>
            <a:b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  <a:cs typeface="Arabic Typesetting"/>
              </a:rPr>
            </a:b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  <a:cs typeface="Arabic Typesetting"/>
              </a:rPr>
              <a:t>工作 </a:t>
            </a:r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  <a:cs typeface="Arabic Typesetting"/>
              </a:rPr>
              <a:t>Wi-Fi 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  <a:cs typeface="Arabic Typesetting"/>
              </a:rPr>
              <a:t>服務</a:t>
            </a:r>
            <a:endParaRPr lang="en-US" altLang="zh-TW" sz="1200">
              <a:latin typeface="微軟正黑體" panose="020B0604030504040204" pitchFamily="34" charset="-120"/>
              <a:ea typeface="微軟正黑體" panose="020B0604030504040204" pitchFamily="34" charset="-120"/>
              <a:cs typeface="Arabic Typesetting"/>
            </a:endParaRP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72B673E0-4ACA-442E-BDA9-D072F1059912}"/>
              </a:ext>
            </a:extLst>
          </p:cNvPr>
          <p:cNvSpPr txBox="1"/>
          <p:nvPr/>
        </p:nvSpPr>
        <p:spPr>
          <a:xfrm>
            <a:off x="569050" y="3509250"/>
            <a:ext cx="233768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TW" sz="1600" b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2.5/5/10GbE </a:t>
            </a:r>
            <a:r>
              <a:rPr lang="zh-TW" altLang="en-US" sz="1600" b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網路設備</a:t>
            </a:r>
            <a:endParaRPr lang="en-US" altLang="zh-TW" sz="1600" b="1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zh-TW" altLang="en-US" sz="140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支援各種 </a:t>
            </a:r>
            <a:r>
              <a:rPr lang="en-US" altLang="zh-TW" sz="140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2.5/5/10GbE </a:t>
            </a:r>
            <a:r>
              <a:rPr lang="zh-TW" altLang="en-US" sz="140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網路設備</a:t>
            </a:r>
          </a:p>
        </p:txBody>
      </p:sp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A7E4F8A2-F999-4588-A503-0FFE15E7B2FD}"/>
              </a:ext>
            </a:extLst>
          </p:cNvPr>
          <p:cNvSpPr/>
          <p:nvPr/>
        </p:nvSpPr>
        <p:spPr>
          <a:xfrm>
            <a:off x="6212625" y="4574252"/>
            <a:ext cx="2642617" cy="1441395"/>
          </a:xfrm>
          <a:prstGeom prst="roundRect">
            <a:avLst>
              <a:gd name="adj" fmla="val 13769"/>
            </a:avLst>
          </a:prstGeom>
          <a:solidFill>
            <a:srgbClr val="00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58A786A3-09C3-43DC-8BB0-A12D1D3B9124}"/>
              </a:ext>
            </a:extLst>
          </p:cNvPr>
          <p:cNvSpPr txBox="1"/>
          <p:nvPr/>
        </p:nvSpPr>
        <p:spPr>
          <a:xfrm>
            <a:off x="6212625" y="5360881"/>
            <a:ext cx="26426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TW" sz="1600" b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Multi-WAN via </a:t>
            </a:r>
            <a:r>
              <a:rPr lang="en-US" altLang="zh-TW" sz="1600" b="1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RouterOS</a:t>
            </a:r>
            <a:endParaRPr lang="en-US" altLang="zh-TW" sz="1600" b="1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en-US" altLang="zh-TW" sz="120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140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負載平衡</a:t>
            </a:r>
            <a:r>
              <a:rPr lang="en-US" altLang="zh-TW" sz="140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/ Failover</a:t>
            </a:r>
            <a:endParaRPr lang="zh-TW" altLang="en-US" sz="140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52" name="圖片 51" descr="一張含有 電腦 的圖片&#10;&#10;自動產生的描述">
            <a:extLst>
              <a:ext uri="{FF2B5EF4-FFF2-40B4-BE49-F238E27FC236}">
                <a16:creationId xmlns:a16="http://schemas.microsoft.com/office/drawing/2014/main" id="{3F8B47D5-04F2-49CA-9B3D-B3C30D89EFB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1069" y="5360882"/>
            <a:ext cx="2396918" cy="10539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E78D6B9D-AB01-45A4-8D90-4B2038CD1AA3}"/>
              </a:ext>
            </a:extLst>
          </p:cNvPr>
          <p:cNvSpPr/>
          <p:nvPr/>
        </p:nvSpPr>
        <p:spPr>
          <a:xfrm>
            <a:off x="4220627" y="4706805"/>
            <a:ext cx="1467915" cy="58268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3" name="Picture 6" descr="Image result for Pfsense icon">
            <a:extLst>
              <a:ext uri="{FF2B5EF4-FFF2-40B4-BE49-F238E27FC236}">
                <a16:creationId xmlns:a16="http://schemas.microsoft.com/office/drawing/2014/main" id="{56821CFE-8BF3-4175-B0A8-5CD9ED50A4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44397" y="4828768"/>
            <a:ext cx="1264861" cy="34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圖片 54">
            <a:extLst>
              <a:ext uri="{FF2B5EF4-FFF2-40B4-BE49-F238E27FC236}">
                <a16:creationId xmlns:a16="http://schemas.microsoft.com/office/drawing/2014/main" id="{37279E7D-E7FF-4AA8-ACD9-86FF64BC2CB0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7164" y="4711498"/>
            <a:ext cx="1113537" cy="562065"/>
          </a:xfrm>
          <a:prstGeom prst="roundRect">
            <a:avLst>
              <a:gd name="adj" fmla="val 1562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51" name="群組 50">
            <a:extLst>
              <a:ext uri="{FF2B5EF4-FFF2-40B4-BE49-F238E27FC236}">
                <a16:creationId xmlns:a16="http://schemas.microsoft.com/office/drawing/2014/main" id="{213D11EA-2C08-4453-8705-B4CE524DD0D1}"/>
              </a:ext>
            </a:extLst>
          </p:cNvPr>
          <p:cNvGrpSpPr/>
          <p:nvPr/>
        </p:nvGrpSpPr>
        <p:grpSpPr>
          <a:xfrm>
            <a:off x="399397" y="6015647"/>
            <a:ext cx="1799468" cy="544361"/>
            <a:chOff x="9335069" y="6146529"/>
            <a:chExt cx="1799468" cy="544361"/>
          </a:xfrm>
        </p:grpSpPr>
        <p:sp>
          <p:nvSpPr>
            <p:cNvPr id="54" name="矩形: 圓角 53">
              <a:extLst>
                <a:ext uri="{FF2B5EF4-FFF2-40B4-BE49-F238E27FC236}">
                  <a16:creationId xmlns:a16="http://schemas.microsoft.com/office/drawing/2014/main" id="{D5E8810F-DDC8-4EBB-8EBF-FFC9A74F2002}"/>
                </a:ext>
              </a:extLst>
            </p:cNvPr>
            <p:cNvSpPr/>
            <p:nvPr/>
          </p:nvSpPr>
          <p:spPr>
            <a:xfrm>
              <a:off x="9499099" y="6146529"/>
              <a:ext cx="1635438" cy="544361"/>
            </a:xfrm>
            <a:prstGeom prst="roundRect">
              <a:avLst>
                <a:gd name="adj" fmla="val 0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defTabSz="457200">
                <a:defRPr/>
              </a:pPr>
              <a:r>
                <a:rPr lang="zh-TW" altLang="en-US" sz="14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功能升級</a:t>
              </a:r>
              <a:endParaRPr lang="en-US" altLang="zh-TW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72" name="矩形 71">
              <a:extLst>
                <a:ext uri="{FF2B5EF4-FFF2-40B4-BE49-F238E27FC236}">
                  <a16:creationId xmlns:a16="http://schemas.microsoft.com/office/drawing/2014/main" id="{70F4AFDE-279B-456E-9A2F-9BEE8BC2AB96}"/>
                </a:ext>
              </a:extLst>
            </p:cNvPr>
            <p:cNvSpPr/>
            <p:nvPr/>
          </p:nvSpPr>
          <p:spPr>
            <a:xfrm>
              <a:off x="9335069" y="6350890"/>
              <a:ext cx="135638" cy="135638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73" name="標題 1">
            <a:extLst>
              <a:ext uri="{FF2B5EF4-FFF2-40B4-BE49-F238E27FC236}">
                <a16:creationId xmlns:a16="http://schemas.microsoft.com/office/drawing/2014/main" id="{0BA90771-A8AC-49ED-9D89-6AAEA55F8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840" y="240141"/>
            <a:ext cx="11828496" cy="1301539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zh-TW" altLang="en-US" b="1">
                <a:latin typeface="微軟正黑體" panose="020B0604030504040204" pitchFamily="34" charset="-120"/>
              </a:rPr>
              <a:t>中小企業</a:t>
            </a:r>
            <a:r>
              <a:rPr lang="en-US" altLang="zh-TW" b="1">
                <a:latin typeface="微軟正黑體" panose="020B0604030504040204" pitchFamily="34" charset="-120"/>
              </a:rPr>
              <a:t>/</a:t>
            </a:r>
            <a:r>
              <a:rPr lang="zh-TW" altLang="en-US" b="1">
                <a:latin typeface="微軟正黑體" panose="020B0604030504040204" pitchFamily="34" charset="-120"/>
              </a:rPr>
              <a:t>小型工作室</a:t>
            </a:r>
            <a:br>
              <a:rPr lang="en-US" altLang="zh-TW" b="1">
                <a:latin typeface="微軟正黑體" panose="020B0604030504040204" pitchFamily="34" charset="-120"/>
              </a:rPr>
            </a:br>
            <a:r>
              <a:rPr lang="zh-TW" altLang="en-US" b="1">
                <a:latin typeface="微軟正黑體" panose="020B0604030504040204" pitchFamily="34" charset="-120"/>
              </a:rPr>
              <a:t>應用架構圖</a:t>
            </a:r>
          </a:p>
        </p:txBody>
      </p:sp>
    </p:spTree>
    <p:extLst>
      <p:ext uri="{BB962C8B-B14F-4D97-AF65-F5344CB8AC3E}">
        <p14:creationId xmlns:p14="http://schemas.microsoft.com/office/powerpoint/2010/main" val="15717863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矩形 53">
            <a:extLst>
              <a:ext uri="{FF2B5EF4-FFF2-40B4-BE49-F238E27FC236}">
                <a16:creationId xmlns:a16="http://schemas.microsoft.com/office/drawing/2014/main" id="{48ED9E26-BD2E-4DAB-BE8C-B1D4D2CC55DC}"/>
              </a:ext>
            </a:extLst>
          </p:cNvPr>
          <p:cNvSpPr/>
          <p:nvPr/>
        </p:nvSpPr>
        <p:spPr>
          <a:xfrm>
            <a:off x="6659" y="1299619"/>
            <a:ext cx="9864265" cy="933169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kern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6" name="圖片 55" descr="一張含有 電腦 的圖片&#10;&#10;自動產生的描述">
            <a:extLst>
              <a:ext uri="{FF2B5EF4-FFF2-40B4-BE49-F238E27FC236}">
                <a16:creationId xmlns:a16="http://schemas.microsoft.com/office/drawing/2014/main" id="{E1D9E7ED-74BD-4FFC-8040-CBCE186E73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781" y="-414016"/>
            <a:ext cx="10196818" cy="40171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DC78C41-18A5-4C95-B7EB-657266A2C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9" y="1"/>
            <a:ext cx="12178681" cy="1299618"/>
          </a:xfrm>
        </p:spPr>
        <p:txBody>
          <a:bodyPr>
            <a:normAutofit/>
          </a:bodyPr>
          <a:lstStyle/>
          <a:p>
            <a:r>
              <a:rPr lang="zh-TW" altLang="en-US" b="1"/>
              <a:t>一機滿足彈性網路部署</a:t>
            </a:r>
          </a:p>
        </p:txBody>
      </p:sp>
      <p:grpSp>
        <p:nvGrpSpPr>
          <p:cNvPr id="60" name="群組 59">
            <a:extLst>
              <a:ext uri="{FF2B5EF4-FFF2-40B4-BE49-F238E27FC236}">
                <a16:creationId xmlns:a16="http://schemas.microsoft.com/office/drawing/2014/main" id="{432D0E5A-896C-40CF-884E-DACE7AF469FC}"/>
              </a:ext>
            </a:extLst>
          </p:cNvPr>
          <p:cNvGrpSpPr/>
          <p:nvPr/>
        </p:nvGrpSpPr>
        <p:grpSpPr>
          <a:xfrm>
            <a:off x="126115" y="4521541"/>
            <a:ext cx="2154601" cy="2336458"/>
            <a:chOff x="151496" y="1521157"/>
            <a:chExt cx="2154601" cy="2504933"/>
          </a:xfrm>
        </p:grpSpPr>
        <p:sp>
          <p:nvSpPr>
            <p:cNvPr id="61" name="矩形: 剪去單一角落 60">
              <a:extLst>
                <a:ext uri="{FF2B5EF4-FFF2-40B4-BE49-F238E27FC236}">
                  <a16:creationId xmlns:a16="http://schemas.microsoft.com/office/drawing/2014/main" id="{B7E25F04-1D80-4374-B332-D91CB11F8E13}"/>
                </a:ext>
              </a:extLst>
            </p:cNvPr>
            <p:cNvSpPr/>
            <p:nvPr/>
          </p:nvSpPr>
          <p:spPr>
            <a:xfrm flipH="1">
              <a:off x="151496" y="1521157"/>
              <a:ext cx="2154601" cy="2504933"/>
            </a:xfrm>
            <a:prstGeom prst="snip1Rect">
              <a:avLst>
                <a:gd name="adj" fmla="val 14662"/>
              </a:avLst>
            </a:prstGeom>
            <a:gradFill>
              <a:gsLst>
                <a:gs pos="50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1"/>
            </a:gradFill>
            <a:ln w="28575">
              <a:gradFill>
                <a:gsLst>
                  <a:gs pos="0">
                    <a:srgbClr val="CC66FF"/>
                  </a:gs>
                  <a:gs pos="100000">
                    <a:srgbClr val="CC66FF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3" name="矩形: 剪去對角角落 121">
              <a:extLst>
                <a:ext uri="{FF2B5EF4-FFF2-40B4-BE49-F238E27FC236}">
                  <a16:creationId xmlns:a16="http://schemas.microsoft.com/office/drawing/2014/main" id="{FF39D2AB-1521-4321-A156-CC761B385BB5}"/>
                </a:ext>
              </a:extLst>
            </p:cNvPr>
            <p:cNvSpPr/>
            <p:nvPr/>
          </p:nvSpPr>
          <p:spPr>
            <a:xfrm>
              <a:off x="504297" y="1657563"/>
              <a:ext cx="1686168" cy="116646"/>
            </a:xfrm>
            <a:custGeom>
              <a:avLst/>
              <a:gdLst>
                <a:gd name="connsiteX0" fmla="*/ 0 w 4690534"/>
                <a:gd name="connsiteY0" fmla="*/ 0 h 203200"/>
                <a:gd name="connsiteX1" fmla="*/ 4690534 w 4690534"/>
                <a:gd name="connsiteY1" fmla="*/ 0 h 203200"/>
                <a:gd name="connsiteX2" fmla="*/ 4690534 w 4690534"/>
                <a:gd name="connsiteY2" fmla="*/ 0 h 203200"/>
                <a:gd name="connsiteX3" fmla="*/ 4690534 w 4690534"/>
                <a:gd name="connsiteY3" fmla="*/ 203200 h 203200"/>
                <a:gd name="connsiteX4" fmla="*/ 4690534 w 4690534"/>
                <a:gd name="connsiteY4" fmla="*/ 203200 h 203200"/>
                <a:gd name="connsiteX5" fmla="*/ 0 w 4690534"/>
                <a:gd name="connsiteY5" fmla="*/ 203200 h 203200"/>
                <a:gd name="connsiteX6" fmla="*/ 0 w 4690534"/>
                <a:gd name="connsiteY6" fmla="*/ 203200 h 203200"/>
                <a:gd name="connsiteX7" fmla="*/ 0 w 4690534"/>
                <a:gd name="connsiteY7" fmla="*/ 0 h 203200"/>
                <a:gd name="connsiteX0" fmla="*/ 249766 w 4940300"/>
                <a:gd name="connsiteY0" fmla="*/ 0 h 224367"/>
                <a:gd name="connsiteX1" fmla="*/ 4940300 w 4940300"/>
                <a:gd name="connsiteY1" fmla="*/ 0 h 224367"/>
                <a:gd name="connsiteX2" fmla="*/ 4940300 w 4940300"/>
                <a:gd name="connsiteY2" fmla="*/ 0 h 224367"/>
                <a:gd name="connsiteX3" fmla="*/ 4940300 w 4940300"/>
                <a:gd name="connsiteY3" fmla="*/ 203200 h 224367"/>
                <a:gd name="connsiteX4" fmla="*/ 4940300 w 4940300"/>
                <a:gd name="connsiteY4" fmla="*/ 203200 h 224367"/>
                <a:gd name="connsiteX5" fmla="*/ 249766 w 4940300"/>
                <a:gd name="connsiteY5" fmla="*/ 203200 h 224367"/>
                <a:gd name="connsiteX6" fmla="*/ 0 w 4940300"/>
                <a:gd name="connsiteY6" fmla="*/ 224367 h 224367"/>
                <a:gd name="connsiteX7" fmla="*/ 249766 w 4940300"/>
                <a:gd name="connsiteY7" fmla="*/ 0 h 224367"/>
                <a:gd name="connsiteX0" fmla="*/ 249766 w 4940300"/>
                <a:gd name="connsiteY0" fmla="*/ 0 h 203200"/>
                <a:gd name="connsiteX1" fmla="*/ 4940300 w 4940300"/>
                <a:gd name="connsiteY1" fmla="*/ 0 h 203200"/>
                <a:gd name="connsiteX2" fmla="*/ 4940300 w 4940300"/>
                <a:gd name="connsiteY2" fmla="*/ 0 h 203200"/>
                <a:gd name="connsiteX3" fmla="*/ 4940300 w 4940300"/>
                <a:gd name="connsiteY3" fmla="*/ 203200 h 203200"/>
                <a:gd name="connsiteX4" fmla="*/ 4940300 w 4940300"/>
                <a:gd name="connsiteY4" fmla="*/ 203200 h 203200"/>
                <a:gd name="connsiteX5" fmla="*/ 249766 w 4940300"/>
                <a:gd name="connsiteY5" fmla="*/ 203200 h 203200"/>
                <a:gd name="connsiteX6" fmla="*/ 0 w 4940300"/>
                <a:gd name="connsiteY6" fmla="*/ 190501 h 203200"/>
                <a:gd name="connsiteX7" fmla="*/ 249766 w 4940300"/>
                <a:gd name="connsiteY7" fmla="*/ 0 h 203200"/>
                <a:gd name="connsiteX0" fmla="*/ 249766 w 4940300"/>
                <a:gd name="connsiteY0" fmla="*/ 0 h 207434"/>
                <a:gd name="connsiteX1" fmla="*/ 4940300 w 4940300"/>
                <a:gd name="connsiteY1" fmla="*/ 0 h 207434"/>
                <a:gd name="connsiteX2" fmla="*/ 4940300 w 4940300"/>
                <a:gd name="connsiteY2" fmla="*/ 0 h 207434"/>
                <a:gd name="connsiteX3" fmla="*/ 4940300 w 4940300"/>
                <a:gd name="connsiteY3" fmla="*/ 203200 h 207434"/>
                <a:gd name="connsiteX4" fmla="*/ 4940300 w 4940300"/>
                <a:gd name="connsiteY4" fmla="*/ 203200 h 207434"/>
                <a:gd name="connsiteX5" fmla="*/ 249766 w 4940300"/>
                <a:gd name="connsiteY5" fmla="*/ 203200 h 207434"/>
                <a:gd name="connsiteX6" fmla="*/ 0 w 4940300"/>
                <a:gd name="connsiteY6" fmla="*/ 207434 h 207434"/>
                <a:gd name="connsiteX7" fmla="*/ 249766 w 4940300"/>
                <a:gd name="connsiteY7" fmla="*/ 0 h 207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40300" h="207434">
                  <a:moveTo>
                    <a:pt x="249766" y="0"/>
                  </a:moveTo>
                  <a:lnTo>
                    <a:pt x="4940300" y="0"/>
                  </a:lnTo>
                  <a:lnTo>
                    <a:pt x="4940300" y="0"/>
                  </a:lnTo>
                  <a:lnTo>
                    <a:pt x="4940300" y="203200"/>
                  </a:lnTo>
                  <a:lnTo>
                    <a:pt x="4940300" y="203200"/>
                  </a:lnTo>
                  <a:lnTo>
                    <a:pt x="249766" y="203200"/>
                  </a:lnTo>
                  <a:lnTo>
                    <a:pt x="0" y="207434"/>
                  </a:lnTo>
                  <a:lnTo>
                    <a:pt x="249766" y="0"/>
                  </a:lnTo>
                  <a:close/>
                </a:path>
              </a:pathLst>
            </a:custGeom>
            <a:solidFill>
              <a:srgbClr val="CC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66" name="矩形 65">
            <a:extLst>
              <a:ext uri="{FF2B5EF4-FFF2-40B4-BE49-F238E27FC236}">
                <a16:creationId xmlns:a16="http://schemas.microsoft.com/office/drawing/2014/main" id="{C2CAD131-64A9-410C-B2F1-64C979572BF7}"/>
              </a:ext>
            </a:extLst>
          </p:cNvPr>
          <p:cNvSpPr/>
          <p:nvPr/>
        </p:nvSpPr>
        <p:spPr>
          <a:xfrm>
            <a:off x="126115" y="4815499"/>
            <a:ext cx="2135683" cy="4633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>
                <a:solidFill>
                  <a:srgbClr val="CC66FF"/>
                </a:solidFill>
              </a:rPr>
              <a:t>2 x PCIe Gen 3</a:t>
            </a:r>
            <a:endParaRPr lang="en-US" altLang="zh-TW" sz="1600">
              <a:solidFill>
                <a:srgbClr val="CC66FF"/>
              </a:solidFill>
            </a:endParaRPr>
          </a:p>
        </p:txBody>
      </p:sp>
      <p:cxnSp>
        <p:nvCxnSpPr>
          <p:cNvPr id="74" name="接點: 肘形 73">
            <a:extLst>
              <a:ext uri="{FF2B5EF4-FFF2-40B4-BE49-F238E27FC236}">
                <a16:creationId xmlns:a16="http://schemas.microsoft.com/office/drawing/2014/main" id="{4F1DA140-500B-4D07-ADDB-5B7E3BAEA26C}"/>
              </a:ext>
            </a:extLst>
          </p:cNvPr>
          <p:cNvCxnSpPr>
            <a:cxnSpLocks/>
            <a:stCxn id="6" idx="1"/>
          </p:cNvCxnSpPr>
          <p:nvPr/>
        </p:nvCxnSpPr>
        <p:spPr>
          <a:xfrm rot="10800000" flipV="1">
            <a:off x="1203419" y="2377847"/>
            <a:ext cx="1088391" cy="2143694"/>
          </a:xfrm>
          <a:prstGeom prst="bentConnector2">
            <a:avLst/>
          </a:prstGeom>
          <a:ln w="38100">
            <a:solidFill>
              <a:srgbClr val="CC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" name="群組 101">
            <a:extLst>
              <a:ext uri="{FF2B5EF4-FFF2-40B4-BE49-F238E27FC236}">
                <a16:creationId xmlns:a16="http://schemas.microsoft.com/office/drawing/2014/main" id="{038A6899-57CA-433E-A79E-4F7DA8DA2B77}"/>
              </a:ext>
            </a:extLst>
          </p:cNvPr>
          <p:cNvGrpSpPr/>
          <p:nvPr/>
        </p:nvGrpSpPr>
        <p:grpSpPr>
          <a:xfrm>
            <a:off x="2445751" y="4521541"/>
            <a:ext cx="2909012" cy="2336458"/>
            <a:chOff x="151496" y="1521157"/>
            <a:chExt cx="2909012" cy="2504933"/>
          </a:xfrm>
        </p:grpSpPr>
        <p:sp>
          <p:nvSpPr>
            <p:cNvPr id="103" name="矩形: 剪去單一角落 102">
              <a:extLst>
                <a:ext uri="{FF2B5EF4-FFF2-40B4-BE49-F238E27FC236}">
                  <a16:creationId xmlns:a16="http://schemas.microsoft.com/office/drawing/2014/main" id="{7015E773-7838-4642-BB81-64F0CC91FDB6}"/>
                </a:ext>
              </a:extLst>
            </p:cNvPr>
            <p:cNvSpPr/>
            <p:nvPr/>
          </p:nvSpPr>
          <p:spPr>
            <a:xfrm flipH="1">
              <a:off x="151496" y="1521157"/>
              <a:ext cx="2909012" cy="2504933"/>
            </a:xfrm>
            <a:prstGeom prst="snip1Rect">
              <a:avLst>
                <a:gd name="adj" fmla="val 14662"/>
              </a:avLst>
            </a:prstGeom>
            <a:gradFill>
              <a:gsLst>
                <a:gs pos="50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1"/>
            </a:gradFill>
            <a:ln w="28575">
              <a:gradFill>
                <a:gsLst>
                  <a:gs pos="0">
                    <a:srgbClr val="FFC000"/>
                  </a:gs>
                  <a:gs pos="100000">
                    <a:srgbClr val="FFC000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4" name="矩形: 剪去對角角落 121">
              <a:extLst>
                <a:ext uri="{FF2B5EF4-FFF2-40B4-BE49-F238E27FC236}">
                  <a16:creationId xmlns:a16="http://schemas.microsoft.com/office/drawing/2014/main" id="{7A053477-4BE5-4F05-A47C-36D470364F41}"/>
                </a:ext>
              </a:extLst>
            </p:cNvPr>
            <p:cNvSpPr/>
            <p:nvPr/>
          </p:nvSpPr>
          <p:spPr>
            <a:xfrm>
              <a:off x="504296" y="1657563"/>
              <a:ext cx="2422273" cy="116646"/>
            </a:xfrm>
            <a:custGeom>
              <a:avLst/>
              <a:gdLst>
                <a:gd name="connsiteX0" fmla="*/ 0 w 4690534"/>
                <a:gd name="connsiteY0" fmla="*/ 0 h 203200"/>
                <a:gd name="connsiteX1" fmla="*/ 4690534 w 4690534"/>
                <a:gd name="connsiteY1" fmla="*/ 0 h 203200"/>
                <a:gd name="connsiteX2" fmla="*/ 4690534 w 4690534"/>
                <a:gd name="connsiteY2" fmla="*/ 0 h 203200"/>
                <a:gd name="connsiteX3" fmla="*/ 4690534 w 4690534"/>
                <a:gd name="connsiteY3" fmla="*/ 203200 h 203200"/>
                <a:gd name="connsiteX4" fmla="*/ 4690534 w 4690534"/>
                <a:gd name="connsiteY4" fmla="*/ 203200 h 203200"/>
                <a:gd name="connsiteX5" fmla="*/ 0 w 4690534"/>
                <a:gd name="connsiteY5" fmla="*/ 203200 h 203200"/>
                <a:gd name="connsiteX6" fmla="*/ 0 w 4690534"/>
                <a:gd name="connsiteY6" fmla="*/ 203200 h 203200"/>
                <a:gd name="connsiteX7" fmla="*/ 0 w 4690534"/>
                <a:gd name="connsiteY7" fmla="*/ 0 h 203200"/>
                <a:gd name="connsiteX0" fmla="*/ 249766 w 4940300"/>
                <a:gd name="connsiteY0" fmla="*/ 0 h 224367"/>
                <a:gd name="connsiteX1" fmla="*/ 4940300 w 4940300"/>
                <a:gd name="connsiteY1" fmla="*/ 0 h 224367"/>
                <a:gd name="connsiteX2" fmla="*/ 4940300 w 4940300"/>
                <a:gd name="connsiteY2" fmla="*/ 0 h 224367"/>
                <a:gd name="connsiteX3" fmla="*/ 4940300 w 4940300"/>
                <a:gd name="connsiteY3" fmla="*/ 203200 h 224367"/>
                <a:gd name="connsiteX4" fmla="*/ 4940300 w 4940300"/>
                <a:gd name="connsiteY4" fmla="*/ 203200 h 224367"/>
                <a:gd name="connsiteX5" fmla="*/ 249766 w 4940300"/>
                <a:gd name="connsiteY5" fmla="*/ 203200 h 224367"/>
                <a:gd name="connsiteX6" fmla="*/ 0 w 4940300"/>
                <a:gd name="connsiteY6" fmla="*/ 224367 h 224367"/>
                <a:gd name="connsiteX7" fmla="*/ 249766 w 4940300"/>
                <a:gd name="connsiteY7" fmla="*/ 0 h 224367"/>
                <a:gd name="connsiteX0" fmla="*/ 249766 w 4940300"/>
                <a:gd name="connsiteY0" fmla="*/ 0 h 203200"/>
                <a:gd name="connsiteX1" fmla="*/ 4940300 w 4940300"/>
                <a:gd name="connsiteY1" fmla="*/ 0 h 203200"/>
                <a:gd name="connsiteX2" fmla="*/ 4940300 w 4940300"/>
                <a:gd name="connsiteY2" fmla="*/ 0 h 203200"/>
                <a:gd name="connsiteX3" fmla="*/ 4940300 w 4940300"/>
                <a:gd name="connsiteY3" fmla="*/ 203200 h 203200"/>
                <a:gd name="connsiteX4" fmla="*/ 4940300 w 4940300"/>
                <a:gd name="connsiteY4" fmla="*/ 203200 h 203200"/>
                <a:gd name="connsiteX5" fmla="*/ 249766 w 4940300"/>
                <a:gd name="connsiteY5" fmla="*/ 203200 h 203200"/>
                <a:gd name="connsiteX6" fmla="*/ 0 w 4940300"/>
                <a:gd name="connsiteY6" fmla="*/ 190501 h 203200"/>
                <a:gd name="connsiteX7" fmla="*/ 249766 w 4940300"/>
                <a:gd name="connsiteY7" fmla="*/ 0 h 203200"/>
                <a:gd name="connsiteX0" fmla="*/ 249766 w 4940300"/>
                <a:gd name="connsiteY0" fmla="*/ 0 h 207434"/>
                <a:gd name="connsiteX1" fmla="*/ 4940300 w 4940300"/>
                <a:gd name="connsiteY1" fmla="*/ 0 h 207434"/>
                <a:gd name="connsiteX2" fmla="*/ 4940300 w 4940300"/>
                <a:gd name="connsiteY2" fmla="*/ 0 h 207434"/>
                <a:gd name="connsiteX3" fmla="*/ 4940300 w 4940300"/>
                <a:gd name="connsiteY3" fmla="*/ 203200 h 207434"/>
                <a:gd name="connsiteX4" fmla="*/ 4940300 w 4940300"/>
                <a:gd name="connsiteY4" fmla="*/ 203200 h 207434"/>
                <a:gd name="connsiteX5" fmla="*/ 249766 w 4940300"/>
                <a:gd name="connsiteY5" fmla="*/ 203200 h 207434"/>
                <a:gd name="connsiteX6" fmla="*/ 0 w 4940300"/>
                <a:gd name="connsiteY6" fmla="*/ 207434 h 207434"/>
                <a:gd name="connsiteX7" fmla="*/ 249766 w 4940300"/>
                <a:gd name="connsiteY7" fmla="*/ 0 h 207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40300" h="207434">
                  <a:moveTo>
                    <a:pt x="249766" y="0"/>
                  </a:moveTo>
                  <a:lnTo>
                    <a:pt x="4940300" y="0"/>
                  </a:lnTo>
                  <a:lnTo>
                    <a:pt x="4940300" y="0"/>
                  </a:lnTo>
                  <a:lnTo>
                    <a:pt x="4940300" y="203200"/>
                  </a:lnTo>
                  <a:lnTo>
                    <a:pt x="4940300" y="203200"/>
                  </a:lnTo>
                  <a:lnTo>
                    <a:pt x="249766" y="203200"/>
                  </a:lnTo>
                  <a:lnTo>
                    <a:pt x="0" y="207434"/>
                  </a:lnTo>
                  <a:lnTo>
                    <a:pt x="249766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06" name="矩形 105">
            <a:extLst>
              <a:ext uri="{FF2B5EF4-FFF2-40B4-BE49-F238E27FC236}">
                <a16:creationId xmlns:a16="http://schemas.microsoft.com/office/drawing/2014/main" id="{9D0A32CB-B8BB-40CC-B792-4DE37D562269}"/>
              </a:ext>
            </a:extLst>
          </p:cNvPr>
          <p:cNvSpPr/>
          <p:nvPr/>
        </p:nvSpPr>
        <p:spPr>
          <a:xfrm>
            <a:off x="6096000" y="2729094"/>
            <a:ext cx="1285071" cy="747326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7" name="矩形 116">
            <a:extLst>
              <a:ext uri="{FF2B5EF4-FFF2-40B4-BE49-F238E27FC236}">
                <a16:creationId xmlns:a16="http://schemas.microsoft.com/office/drawing/2014/main" id="{B09B67A0-6B26-4E5A-AC1A-6DA9ED982A20}"/>
              </a:ext>
            </a:extLst>
          </p:cNvPr>
          <p:cNvSpPr/>
          <p:nvPr/>
        </p:nvSpPr>
        <p:spPr>
          <a:xfrm>
            <a:off x="7443166" y="2729094"/>
            <a:ext cx="1347166" cy="747326"/>
          </a:xfrm>
          <a:prstGeom prst="rect">
            <a:avLst/>
          </a:prstGeom>
          <a:noFill/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8" name="矩形: 圓角 127">
            <a:extLst>
              <a:ext uri="{FF2B5EF4-FFF2-40B4-BE49-F238E27FC236}">
                <a16:creationId xmlns:a16="http://schemas.microsoft.com/office/drawing/2014/main" id="{C3605046-07F5-46D1-B97B-B623E5DC9A2E}"/>
              </a:ext>
            </a:extLst>
          </p:cNvPr>
          <p:cNvSpPr/>
          <p:nvPr/>
        </p:nvSpPr>
        <p:spPr>
          <a:xfrm>
            <a:off x="7297578" y="1440532"/>
            <a:ext cx="816638" cy="590241"/>
          </a:xfrm>
          <a:prstGeom prst="roundRect">
            <a:avLst/>
          </a:prstGeom>
          <a:gradFill>
            <a:gsLst>
              <a:gs pos="0">
                <a:srgbClr val="00B0F0"/>
              </a:gs>
              <a:gs pos="100000">
                <a:srgbClr val="002060"/>
              </a:gs>
            </a:gsLst>
            <a:lin ang="5400000" scaled="1"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TW" sz="1600" b="1">
                <a:solidFill>
                  <a:schemeClr val="bg1"/>
                </a:solidFill>
              </a:rPr>
              <a:t>VLAN</a:t>
            </a:r>
          </a:p>
        </p:txBody>
      </p:sp>
      <p:sp>
        <p:nvSpPr>
          <p:cNvPr id="130" name="矩形: 圓角 129">
            <a:extLst>
              <a:ext uri="{FF2B5EF4-FFF2-40B4-BE49-F238E27FC236}">
                <a16:creationId xmlns:a16="http://schemas.microsoft.com/office/drawing/2014/main" id="{1BE19293-68C4-47DB-87B2-C537D3677BB4}"/>
              </a:ext>
            </a:extLst>
          </p:cNvPr>
          <p:cNvSpPr/>
          <p:nvPr/>
        </p:nvSpPr>
        <p:spPr>
          <a:xfrm>
            <a:off x="305409" y="5271456"/>
            <a:ext cx="1777093" cy="564389"/>
          </a:xfrm>
          <a:prstGeom prst="roundRect">
            <a:avLst>
              <a:gd name="adj" fmla="val 50000"/>
            </a:avLst>
          </a:prstGeom>
          <a:solidFill>
            <a:srgbClr val="CC66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TW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16-bay TL-D1600S</a:t>
            </a:r>
          </a:p>
        </p:txBody>
      </p:sp>
      <p:sp>
        <p:nvSpPr>
          <p:cNvPr id="132" name="矩形: 圓角 131">
            <a:extLst>
              <a:ext uri="{FF2B5EF4-FFF2-40B4-BE49-F238E27FC236}">
                <a16:creationId xmlns:a16="http://schemas.microsoft.com/office/drawing/2014/main" id="{8A141743-8BE6-4D2C-8DFB-AFB7A464D5B3}"/>
              </a:ext>
            </a:extLst>
          </p:cNvPr>
          <p:cNvSpPr/>
          <p:nvPr/>
        </p:nvSpPr>
        <p:spPr>
          <a:xfrm>
            <a:off x="3188658" y="4870321"/>
            <a:ext cx="1978950" cy="57979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TW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802.3at/</a:t>
            </a:r>
            <a:r>
              <a:rPr lang="en-US" altLang="zh-TW" sz="160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bt</a:t>
            </a:r>
            <a:r>
              <a:rPr lang="en-US" altLang="zh-TW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PoE </a:t>
            </a:r>
            <a:r>
              <a:rPr lang="zh-TW" altLang="en-US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無線接入點(AP)</a:t>
            </a:r>
            <a:endParaRPr lang="en-US" altLang="zh-TW" sz="16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34" name="接點: 肘形 133">
            <a:extLst>
              <a:ext uri="{FF2B5EF4-FFF2-40B4-BE49-F238E27FC236}">
                <a16:creationId xmlns:a16="http://schemas.microsoft.com/office/drawing/2014/main" id="{DFA110EF-F63F-41DE-BEB6-B1D568616B26}"/>
              </a:ext>
            </a:extLst>
          </p:cNvPr>
          <p:cNvCxnSpPr>
            <a:cxnSpLocks/>
            <a:stCxn id="106" idx="2"/>
            <a:endCxn id="103" idx="3"/>
          </p:cNvCxnSpPr>
          <p:nvPr/>
        </p:nvCxnSpPr>
        <p:spPr>
          <a:xfrm rot="5400000">
            <a:off x="4796837" y="2579841"/>
            <a:ext cx="1045121" cy="2838279"/>
          </a:xfrm>
          <a:prstGeom prst="bentConnector3">
            <a:avLst>
              <a:gd name="adj1" fmla="val 50000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5" name="群組 134">
            <a:extLst>
              <a:ext uri="{FF2B5EF4-FFF2-40B4-BE49-F238E27FC236}">
                <a16:creationId xmlns:a16="http://schemas.microsoft.com/office/drawing/2014/main" id="{6F358444-C482-4D44-93FF-5E4E4B4D658E}"/>
              </a:ext>
            </a:extLst>
          </p:cNvPr>
          <p:cNvGrpSpPr/>
          <p:nvPr/>
        </p:nvGrpSpPr>
        <p:grpSpPr>
          <a:xfrm>
            <a:off x="5525449" y="4521541"/>
            <a:ext cx="2909012" cy="2336458"/>
            <a:chOff x="151496" y="1521157"/>
            <a:chExt cx="2909012" cy="2640614"/>
          </a:xfrm>
        </p:grpSpPr>
        <p:sp>
          <p:nvSpPr>
            <p:cNvPr id="136" name="矩形: 剪去單一角落 135">
              <a:extLst>
                <a:ext uri="{FF2B5EF4-FFF2-40B4-BE49-F238E27FC236}">
                  <a16:creationId xmlns:a16="http://schemas.microsoft.com/office/drawing/2014/main" id="{8A333A62-9C91-4003-A0A3-A8DB417C8B48}"/>
                </a:ext>
              </a:extLst>
            </p:cNvPr>
            <p:cNvSpPr/>
            <p:nvPr/>
          </p:nvSpPr>
          <p:spPr>
            <a:xfrm flipH="1">
              <a:off x="151496" y="1521157"/>
              <a:ext cx="2909012" cy="2640614"/>
            </a:xfrm>
            <a:prstGeom prst="snip1Rect">
              <a:avLst>
                <a:gd name="adj" fmla="val 14662"/>
              </a:avLst>
            </a:prstGeom>
            <a:gradFill>
              <a:gsLst>
                <a:gs pos="50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1"/>
            </a:gradFill>
            <a:ln w="28575"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7" name="矩形: 剪去對角角落 121">
              <a:extLst>
                <a:ext uri="{FF2B5EF4-FFF2-40B4-BE49-F238E27FC236}">
                  <a16:creationId xmlns:a16="http://schemas.microsoft.com/office/drawing/2014/main" id="{5360A6F8-1B12-4D4D-BFB6-C4D0A67294A1}"/>
                </a:ext>
              </a:extLst>
            </p:cNvPr>
            <p:cNvSpPr/>
            <p:nvPr/>
          </p:nvSpPr>
          <p:spPr>
            <a:xfrm>
              <a:off x="504296" y="1657563"/>
              <a:ext cx="2422273" cy="116646"/>
            </a:xfrm>
            <a:custGeom>
              <a:avLst/>
              <a:gdLst>
                <a:gd name="connsiteX0" fmla="*/ 0 w 4690534"/>
                <a:gd name="connsiteY0" fmla="*/ 0 h 203200"/>
                <a:gd name="connsiteX1" fmla="*/ 4690534 w 4690534"/>
                <a:gd name="connsiteY1" fmla="*/ 0 h 203200"/>
                <a:gd name="connsiteX2" fmla="*/ 4690534 w 4690534"/>
                <a:gd name="connsiteY2" fmla="*/ 0 h 203200"/>
                <a:gd name="connsiteX3" fmla="*/ 4690534 w 4690534"/>
                <a:gd name="connsiteY3" fmla="*/ 203200 h 203200"/>
                <a:gd name="connsiteX4" fmla="*/ 4690534 w 4690534"/>
                <a:gd name="connsiteY4" fmla="*/ 203200 h 203200"/>
                <a:gd name="connsiteX5" fmla="*/ 0 w 4690534"/>
                <a:gd name="connsiteY5" fmla="*/ 203200 h 203200"/>
                <a:gd name="connsiteX6" fmla="*/ 0 w 4690534"/>
                <a:gd name="connsiteY6" fmla="*/ 203200 h 203200"/>
                <a:gd name="connsiteX7" fmla="*/ 0 w 4690534"/>
                <a:gd name="connsiteY7" fmla="*/ 0 h 203200"/>
                <a:gd name="connsiteX0" fmla="*/ 249766 w 4940300"/>
                <a:gd name="connsiteY0" fmla="*/ 0 h 224367"/>
                <a:gd name="connsiteX1" fmla="*/ 4940300 w 4940300"/>
                <a:gd name="connsiteY1" fmla="*/ 0 h 224367"/>
                <a:gd name="connsiteX2" fmla="*/ 4940300 w 4940300"/>
                <a:gd name="connsiteY2" fmla="*/ 0 h 224367"/>
                <a:gd name="connsiteX3" fmla="*/ 4940300 w 4940300"/>
                <a:gd name="connsiteY3" fmla="*/ 203200 h 224367"/>
                <a:gd name="connsiteX4" fmla="*/ 4940300 w 4940300"/>
                <a:gd name="connsiteY4" fmla="*/ 203200 h 224367"/>
                <a:gd name="connsiteX5" fmla="*/ 249766 w 4940300"/>
                <a:gd name="connsiteY5" fmla="*/ 203200 h 224367"/>
                <a:gd name="connsiteX6" fmla="*/ 0 w 4940300"/>
                <a:gd name="connsiteY6" fmla="*/ 224367 h 224367"/>
                <a:gd name="connsiteX7" fmla="*/ 249766 w 4940300"/>
                <a:gd name="connsiteY7" fmla="*/ 0 h 224367"/>
                <a:gd name="connsiteX0" fmla="*/ 249766 w 4940300"/>
                <a:gd name="connsiteY0" fmla="*/ 0 h 203200"/>
                <a:gd name="connsiteX1" fmla="*/ 4940300 w 4940300"/>
                <a:gd name="connsiteY1" fmla="*/ 0 h 203200"/>
                <a:gd name="connsiteX2" fmla="*/ 4940300 w 4940300"/>
                <a:gd name="connsiteY2" fmla="*/ 0 h 203200"/>
                <a:gd name="connsiteX3" fmla="*/ 4940300 w 4940300"/>
                <a:gd name="connsiteY3" fmla="*/ 203200 h 203200"/>
                <a:gd name="connsiteX4" fmla="*/ 4940300 w 4940300"/>
                <a:gd name="connsiteY4" fmla="*/ 203200 h 203200"/>
                <a:gd name="connsiteX5" fmla="*/ 249766 w 4940300"/>
                <a:gd name="connsiteY5" fmla="*/ 203200 h 203200"/>
                <a:gd name="connsiteX6" fmla="*/ 0 w 4940300"/>
                <a:gd name="connsiteY6" fmla="*/ 190501 h 203200"/>
                <a:gd name="connsiteX7" fmla="*/ 249766 w 4940300"/>
                <a:gd name="connsiteY7" fmla="*/ 0 h 203200"/>
                <a:gd name="connsiteX0" fmla="*/ 249766 w 4940300"/>
                <a:gd name="connsiteY0" fmla="*/ 0 h 207434"/>
                <a:gd name="connsiteX1" fmla="*/ 4940300 w 4940300"/>
                <a:gd name="connsiteY1" fmla="*/ 0 h 207434"/>
                <a:gd name="connsiteX2" fmla="*/ 4940300 w 4940300"/>
                <a:gd name="connsiteY2" fmla="*/ 0 h 207434"/>
                <a:gd name="connsiteX3" fmla="*/ 4940300 w 4940300"/>
                <a:gd name="connsiteY3" fmla="*/ 203200 h 207434"/>
                <a:gd name="connsiteX4" fmla="*/ 4940300 w 4940300"/>
                <a:gd name="connsiteY4" fmla="*/ 203200 h 207434"/>
                <a:gd name="connsiteX5" fmla="*/ 249766 w 4940300"/>
                <a:gd name="connsiteY5" fmla="*/ 203200 h 207434"/>
                <a:gd name="connsiteX6" fmla="*/ 0 w 4940300"/>
                <a:gd name="connsiteY6" fmla="*/ 207434 h 207434"/>
                <a:gd name="connsiteX7" fmla="*/ 249766 w 4940300"/>
                <a:gd name="connsiteY7" fmla="*/ 0 h 207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40300" h="207434">
                  <a:moveTo>
                    <a:pt x="249766" y="0"/>
                  </a:moveTo>
                  <a:lnTo>
                    <a:pt x="4940300" y="0"/>
                  </a:lnTo>
                  <a:lnTo>
                    <a:pt x="4940300" y="0"/>
                  </a:lnTo>
                  <a:lnTo>
                    <a:pt x="4940300" y="203200"/>
                  </a:lnTo>
                  <a:lnTo>
                    <a:pt x="4940300" y="203200"/>
                  </a:lnTo>
                  <a:lnTo>
                    <a:pt x="249766" y="203200"/>
                  </a:lnTo>
                  <a:lnTo>
                    <a:pt x="0" y="207434"/>
                  </a:lnTo>
                  <a:lnTo>
                    <a:pt x="24976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38" name="矩形 137">
            <a:extLst>
              <a:ext uri="{FF2B5EF4-FFF2-40B4-BE49-F238E27FC236}">
                <a16:creationId xmlns:a16="http://schemas.microsoft.com/office/drawing/2014/main" id="{0B9BEC14-DF02-4EF0-9E99-84079AFBE7D2}"/>
              </a:ext>
            </a:extLst>
          </p:cNvPr>
          <p:cNvSpPr/>
          <p:nvPr/>
        </p:nvSpPr>
        <p:spPr>
          <a:xfrm>
            <a:off x="8790332" y="3121598"/>
            <a:ext cx="321865" cy="354822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9" name="矩形 138">
            <a:extLst>
              <a:ext uri="{FF2B5EF4-FFF2-40B4-BE49-F238E27FC236}">
                <a16:creationId xmlns:a16="http://schemas.microsoft.com/office/drawing/2014/main" id="{4132C818-7C47-44BE-86B8-83A16B51B7A6}"/>
              </a:ext>
            </a:extLst>
          </p:cNvPr>
          <p:cNvSpPr/>
          <p:nvPr/>
        </p:nvSpPr>
        <p:spPr>
          <a:xfrm>
            <a:off x="5531572" y="4815499"/>
            <a:ext cx="2909012" cy="4633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>
                <a:solidFill>
                  <a:schemeClr val="accent1">
                    <a:lumMod val="60000"/>
                    <a:lumOff val="40000"/>
                  </a:schemeClr>
                </a:solidFill>
              </a:rPr>
              <a:t>8 x 1GbE PoE </a:t>
            </a:r>
            <a:r>
              <a:rPr lang="en-US" altLang="zh-TW" sz="1600">
                <a:solidFill>
                  <a:schemeClr val="accent1">
                    <a:lumMod val="60000"/>
                    <a:lumOff val="40000"/>
                  </a:schemeClr>
                </a:solidFill>
              </a:rPr>
              <a:t>(802.3at)</a:t>
            </a:r>
            <a:endParaRPr lang="en-US" altLang="zh-TW" sz="200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0" name="矩形: 圓角 139">
            <a:extLst>
              <a:ext uri="{FF2B5EF4-FFF2-40B4-BE49-F238E27FC236}">
                <a16:creationId xmlns:a16="http://schemas.microsoft.com/office/drawing/2014/main" id="{E9DC970C-4DDC-401C-9EBD-A3A8218BA721}"/>
              </a:ext>
            </a:extLst>
          </p:cNvPr>
          <p:cNvSpPr/>
          <p:nvPr/>
        </p:nvSpPr>
        <p:spPr>
          <a:xfrm>
            <a:off x="5687540" y="5275683"/>
            <a:ext cx="1368703" cy="575516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zh-TW" altLang="en-US" sz="1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監控</a:t>
            </a:r>
            <a:endParaRPr lang="en-US" altLang="zh-TW" sz="16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1" name="矩形: 圓角 140">
            <a:extLst>
              <a:ext uri="{FF2B5EF4-FFF2-40B4-BE49-F238E27FC236}">
                <a16:creationId xmlns:a16="http://schemas.microsoft.com/office/drawing/2014/main" id="{11C1A60B-1ED5-4328-95F7-0EEE814C9A27}"/>
              </a:ext>
            </a:extLst>
          </p:cNvPr>
          <p:cNvSpPr/>
          <p:nvPr/>
        </p:nvSpPr>
        <p:spPr>
          <a:xfrm>
            <a:off x="7443166" y="5264833"/>
            <a:ext cx="962828" cy="575516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TW" sz="1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VoIP</a:t>
            </a:r>
            <a:r>
              <a:rPr lang="zh-TW" altLang="en-US" sz="1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網路電話</a:t>
            </a:r>
            <a:endParaRPr lang="en-US" altLang="zh-TW" sz="14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2" name="矩形: 圓角 141">
            <a:extLst>
              <a:ext uri="{FF2B5EF4-FFF2-40B4-BE49-F238E27FC236}">
                <a16:creationId xmlns:a16="http://schemas.microsoft.com/office/drawing/2014/main" id="{DD26570B-D7C0-4410-A819-E09DCEE32F6A}"/>
              </a:ext>
            </a:extLst>
          </p:cNvPr>
          <p:cNvSpPr/>
          <p:nvPr/>
        </p:nvSpPr>
        <p:spPr>
          <a:xfrm>
            <a:off x="6607830" y="5958476"/>
            <a:ext cx="916590" cy="564831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zh-TW" altLang="en-US" sz="1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印表機</a:t>
            </a:r>
            <a:endParaRPr lang="en-US" altLang="zh-TW" sz="14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43" name="接點: 肘形 142">
            <a:extLst>
              <a:ext uri="{FF2B5EF4-FFF2-40B4-BE49-F238E27FC236}">
                <a16:creationId xmlns:a16="http://schemas.microsoft.com/office/drawing/2014/main" id="{F4F9807E-C8F2-4F64-B0AC-AA5A09AFB0A0}"/>
              </a:ext>
            </a:extLst>
          </p:cNvPr>
          <p:cNvCxnSpPr>
            <a:cxnSpLocks/>
            <a:stCxn id="117" idx="2"/>
          </p:cNvCxnSpPr>
          <p:nvPr/>
        </p:nvCxnSpPr>
        <p:spPr>
          <a:xfrm rot="5400000">
            <a:off x="7025792" y="3430583"/>
            <a:ext cx="1045121" cy="1136794"/>
          </a:xfrm>
          <a:prstGeom prst="bentConnector3">
            <a:avLst>
              <a:gd name="adj1" fmla="val 77629"/>
            </a:avLst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7" name="群組 146">
            <a:extLst>
              <a:ext uri="{FF2B5EF4-FFF2-40B4-BE49-F238E27FC236}">
                <a16:creationId xmlns:a16="http://schemas.microsoft.com/office/drawing/2014/main" id="{B6DBF0A0-BFE4-4D18-AFBB-0276C5A1F655}"/>
              </a:ext>
            </a:extLst>
          </p:cNvPr>
          <p:cNvGrpSpPr/>
          <p:nvPr/>
        </p:nvGrpSpPr>
        <p:grpSpPr>
          <a:xfrm>
            <a:off x="8580406" y="4054767"/>
            <a:ext cx="3384720" cy="2803233"/>
            <a:chOff x="17519" y="1521157"/>
            <a:chExt cx="3384720" cy="3168153"/>
          </a:xfrm>
        </p:grpSpPr>
        <p:sp>
          <p:nvSpPr>
            <p:cNvPr id="148" name="矩形: 剪去單一角落 147">
              <a:extLst>
                <a:ext uri="{FF2B5EF4-FFF2-40B4-BE49-F238E27FC236}">
                  <a16:creationId xmlns:a16="http://schemas.microsoft.com/office/drawing/2014/main" id="{B3A3FED2-A463-4FF8-B746-484E1990B892}"/>
                </a:ext>
              </a:extLst>
            </p:cNvPr>
            <p:cNvSpPr/>
            <p:nvPr/>
          </p:nvSpPr>
          <p:spPr>
            <a:xfrm flipH="1">
              <a:off x="17519" y="1521157"/>
              <a:ext cx="3384720" cy="3168153"/>
            </a:xfrm>
            <a:prstGeom prst="snip1Rect">
              <a:avLst>
                <a:gd name="adj" fmla="val 14662"/>
              </a:avLst>
            </a:prstGeom>
            <a:gradFill>
              <a:gsLst>
                <a:gs pos="50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5400000" scaled="1"/>
            </a:gradFill>
            <a:ln w="28575">
              <a:gradFill>
                <a:gsLst>
                  <a:gs pos="0">
                    <a:srgbClr val="FFFF00"/>
                  </a:gs>
                  <a:gs pos="100000">
                    <a:srgbClr val="FFFF00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9" name="矩形: 剪去對角角落 121">
              <a:extLst>
                <a:ext uri="{FF2B5EF4-FFF2-40B4-BE49-F238E27FC236}">
                  <a16:creationId xmlns:a16="http://schemas.microsoft.com/office/drawing/2014/main" id="{DBACAC2C-A29D-427F-97EE-DF0D3540B024}"/>
                </a:ext>
              </a:extLst>
            </p:cNvPr>
            <p:cNvSpPr/>
            <p:nvPr/>
          </p:nvSpPr>
          <p:spPr>
            <a:xfrm>
              <a:off x="372742" y="1657563"/>
              <a:ext cx="2925459" cy="109128"/>
            </a:xfrm>
            <a:custGeom>
              <a:avLst/>
              <a:gdLst>
                <a:gd name="connsiteX0" fmla="*/ 0 w 4690534"/>
                <a:gd name="connsiteY0" fmla="*/ 0 h 203200"/>
                <a:gd name="connsiteX1" fmla="*/ 4690534 w 4690534"/>
                <a:gd name="connsiteY1" fmla="*/ 0 h 203200"/>
                <a:gd name="connsiteX2" fmla="*/ 4690534 w 4690534"/>
                <a:gd name="connsiteY2" fmla="*/ 0 h 203200"/>
                <a:gd name="connsiteX3" fmla="*/ 4690534 w 4690534"/>
                <a:gd name="connsiteY3" fmla="*/ 203200 h 203200"/>
                <a:gd name="connsiteX4" fmla="*/ 4690534 w 4690534"/>
                <a:gd name="connsiteY4" fmla="*/ 203200 h 203200"/>
                <a:gd name="connsiteX5" fmla="*/ 0 w 4690534"/>
                <a:gd name="connsiteY5" fmla="*/ 203200 h 203200"/>
                <a:gd name="connsiteX6" fmla="*/ 0 w 4690534"/>
                <a:gd name="connsiteY6" fmla="*/ 203200 h 203200"/>
                <a:gd name="connsiteX7" fmla="*/ 0 w 4690534"/>
                <a:gd name="connsiteY7" fmla="*/ 0 h 203200"/>
                <a:gd name="connsiteX0" fmla="*/ 249766 w 4940300"/>
                <a:gd name="connsiteY0" fmla="*/ 0 h 224367"/>
                <a:gd name="connsiteX1" fmla="*/ 4940300 w 4940300"/>
                <a:gd name="connsiteY1" fmla="*/ 0 h 224367"/>
                <a:gd name="connsiteX2" fmla="*/ 4940300 w 4940300"/>
                <a:gd name="connsiteY2" fmla="*/ 0 h 224367"/>
                <a:gd name="connsiteX3" fmla="*/ 4940300 w 4940300"/>
                <a:gd name="connsiteY3" fmla="*/ 203200 h 224367"/>
                <a:gd name="connsiteX4" fmla="*/ 4940300 w 4940300"/>
                <a:gd name="connsiteY4" fmla="*/ 203200 h 224367"/>
                <a:gd name="connsiteX5" fmla="*/ 249766 w 4940300"/>
                <a:gd name="connsiteY5" fmla="*/ 203200 h 224367"/>
                <a:gd name="connsiteX6" fmla="*/ 0 w 4940300"/>
                <a:gd name="connsiteY6" fmla="*/ 224367 h 224367"/>
                <a:gd name="connsiteX7" fmla="*/ 249766 w 4940300"/>
                <a:gd name="connsiteY7" fmla="*/ 0 h 224367"/>
                <a:gd name="connsiteX0" fmla="*/ 249766 w 4940300"/>
                <a:gd name="connsiteY0" fmla="*/ 0 h 203200"/>
                <a:gd name="connsiteX1" fmla="*/ 4940300 w 4940300"/>
                <a:gd name="connsiteY1" fmla="*/ 0 h 203200"/>
                <a:gd name="connsiteX2" fmla="*/ 4940300 w 4940300"/>
                <a:gd name="connsiteY2" fmla="*/ 0 h 203200"/>
                <a:gd name="connsiteX3" fmla="*/ 4940300 w 4940300"/>
                <a:gd name="connsiteY3" fmla="*/ 203200 h 203200"/>
                <a:gd name="connsiteX4" fmla="*/ 4940300 w 4940300"/>
                <a:gd name="connsiteY4" fmla="*/ 203200 h 203200"/>
                <a:gd name="connsiteX5" fmla="*/ 249766 w 4940300"/>
                <a:gd name="connsiteY5" fmla="*/ 203200 h 203200"/>
                <a:gd name="connsiteX6" fmla="*/ 0 w 4940300"/>
                <a:gd name="connsiteY6" fmla="*/ 190501 h 203200"/>
                <a:gd name="connsiteX7" fmla="*/ 249766 w 4940300"/>
                <a:gd name="connsiteY7" fmla="*/ 0 h 203200"/>
                <a:gd name="connsiteX0" fmla="*/ 249766 w 4940300"/>
                <a:gd name="connsiteY0" fmla="*/ 0 h 207434"/>
                <a:gd name="connsiteX1" fmla="*/ 4940300 w 4940300"/>
                <a:gd name="connsiteY1" fmla="*/ 0 h 207434"/>
                <a:gd name="connsiteX2" fmla="*/ 4940300 w 4940300"/>
                <a:gd name="connsiteY2" fmla="*/ 0 h 207434"/>
                <a:gd name="connsiteX3" fmla="*/ 4940300 w 4940300"/>
                <a:gd name="connsiteY3" fmla="*/ 203200 h 207434"/>
                <a:gd name="connsiteX4" fmla="*/ 4940300 w 4940300"/>
                <a:gd name="connsiteY4" fmla="*/ 203200 h 207434"/>
                <a:gd name="connsiteX5" fmla="*/ 249766 w 4940300"/>
                <a:gd name="connsiteY5" fmla="*/ 203200 h 207434"/>
                <a:gd name="connsiteX6" fmla="*/ 0 w 4940300"/>
                <a:gd name="connsiteY6" fmla="*/ 207434 h 207434"/>
                <a:gd name="connsiteX7" fmla="*/ 249766 w 4940300"/>
                <a:gd name="connsiteY7" fmla="*/ 0 h 207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40300" h="207434">
                  <a:moveTo>
                    <a:pt x="249766" y="0"/>
                  </a:moveTo>
                  <a:lnTo>
                    <a:pt x="4940300" y="0"/>
                  </a:lnTo>
                  <a:lnTo>
                    <a:pt x="4940300" y="0"/>
                  </a:lnTo>
                  <a:lnTo>
                    <a:pt x="4940300" y="203200"/>
                  </a:lnTo>
                  <a:lnTo>
                    <a:pt x="4940300" y="203200"/>
                  </a:lnTo>
                  <a:lnTo>
                    <a:pt x="249766" y="203200"/>
                  </a:lnTo>
                  <a:lnTo>
                    <a:pt x="0" y="207434"/>
                  </a:lnTo>
                  <a:lnTo>
                    <a:pt x="249766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cxnSp>
        <p:nvCxnSpPr>
          <p:cNvPr id="150" name="接點: 肘形 149">
            <a:extLst>
              <a:ext uri="{FF2B5EF4-FFF2-40B4-BE49-F238E27FC236}">
                <a16:creationId xmlns:a16="http://schemas.microsoft.com/office/drawing/2014/main" id="{FE30590C-98BC-4F08-9151-9E44F91D1843}"/>
              </a:ext>
            </a:extLst>
          </p:cNvPr>
          <p:cNvCxnSpPr>
            <a:cxnSpLocks/>
            <a:stCxn id="138" idx="3"/>
            <a:endCxn id="152" idx="0"/>
          </p:cNvCxnSpPr>
          <p:nvPr/>
        </p:nvCxnSpPr>
        <p:spPr>
          <a:xfrm>
            <a:off x="9112197" y="3299009"/>
            <a:ext cx="589539" cy="1176984"/>
          </a:xfrm>
          <a:prstGeom prst="bentConnector2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矩形 150">
            <a:extLst>
              <a:ext uri="{FF2B5EF4-FFF2-40B4-BE49-F238E27FC236}">
                <a16:creationId xmlns:a16="http://schemas.microsoft.com/office/drawing/2014/main" id="{9356CD18-0F71-46D7-9C3D-DBB3AA25B683}"/>
              </a:ext>
            </a:extLst>
          </p:cNvPr>
          <p:cNvSpPr/>
          <p:nvPr/>
        </p:nvSpPr>
        <p:spPr>
          <a:xfrm>
            <a:off x="8586237" y="5742002"/>
            <a:ext cx="3378889" cy="4275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>
                <a:solidFill>
                  <a:srgbClr val="FFFF00"/>
                </a:solidFill>
              </a:rPr>
              <a:t>2 x SFP+ ports </a:t>
            </a:r>
          </a:p>
        </p:txBody>
      </p:sp>
      <p:sp>
        <p:nvSpPr>
          <p:cNvPr id="152" name="矩形: 圓角 151">
            <a:extLst>
              <a:ext uri="{FF2B5EF4-FFF2-40B4-BE49-F238E27FC236}">
                <a16:creationId xmlns:a16="http://schemas.microsoft.com/office/drawing/2014/main" id="{86ED75E3-5E6D-42D3-8C4A-20C08E700B98}"/>
              </a:ext>
            </a:extLst>
          </p:cNvPr>
          <p:cNvSpPr/>
          <p:nvPr/>
        </p:nvSpPr>
        <p:spPr>
          <a:xfrm>
            <a:off x="8837151" y="4475993"/>
            <a:ext cx="1729170" cy="56919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TW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Internet</a:t>
            </a:r>
          </a:p>
        </p:txBody>
      </p:sp>
      <p:sp>
        <p:nvSpPr>
          <p:cNvPr id="153" name="矩形: 圓角 152">
            <a:extLst>
              <a:ext uri="{FF2B5EF4-FFF2-40B4-BE49-F238E27FC236}">
                <a16:creationId xmlns:a16="http://schemas.microsoft.com/office/drawing/2014/main" id="{E221FD06-8790-496D-B2C3-F83263687C10}"/>
              </a:ext>
            </a:extLst>
          </p:cNvPr>
          <p:cNvSpPr/>
          <p:nvPr/>
        </p:nvSpPr>
        <p:spPr>
          <a:xfrm>
            <a:off x="10639293" y="4466980"/>
            <a:ext cx="1134303" cy="56919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TW" sz="1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Internet</a:t>
            </a:r>
            <a:endParaRPr lang="zh-TW" altLang="en-US" sz="16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54" name="接點: 肘形 153">
            <a:extLst>
              <a:ext uri="{FF2B5EF4-FFF2-40B4-BE49-F238E27FC236}">
                <a16:creationId xmlns:a16="http://schemas.microsoft.com/office/drawing/2014/main" id="{177E93EA-D017-4C59-950C-F3C58CEA09E2}"/>
              </a:ext>
            </a:extLst>
          </p:cNvPr>
          <p:cNvCxnSpPr>
            <a:cxnSpLocks/>
            <a:stCxn id="50" idx="3"/>
            <a:endCxn id="153" idx="0"/>
          </p:cNvCxnSpPr>
          <p:nvPr/>
        </p:nvCxnSpPr>
        <p:spPr>
          <a:xfrm>
            <a:off x="9111226" y="2909260"/>
            <a:ext cx="2095219" cy="1557720"/>
          </a:xfrm>
          <a:prstGeom prst="bentConnector2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矩形 154">
            <a:extLst>
              <a:ext uri="{FF2B5EF4-FFF2-40B4-BE49-F238E27FC236}">
                <a16:creationId xmlns:a16="http://schemas.microsoft.com/office/drawing/2014/main" id="{A8A42FF3-F1B1-44A4-B481-4B69F863481A}"/>
              </a:ext>
            </a:extLst>
          </p:cNvPr>
          <p:cNvSpPr/>
          <p:nvPr/>
        </p:nvSpPr>
        <p:spPr>
          <a:xfrm>
            <a:off x="8993299" y="3422169"/>
            <a:ext cx="678004" cy="4633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altLang="zh-TW" sz="1400">
                <a:solidFill>
                  <a:srgbClr val="FFFF00"/>
                </a:solidFill>
              </a:rPr>
              <a:t>VLAN2</a:t>
            </a:r>
          </a:p>
        </p:txBody>
      </p:sp>
      <p:sp>
        <p:nvSpPr>
          <p:cNvPr id="156" name="矩形 155">
            <a:extLst>
              <a:ext uri="{FF2B5EF4-FFF2-40B4-BE49-F238E27FC236}">
                <a16:creationId xmlns:a16="http://schemas.microsoft.com/office/drawing/2014/main" id="{E57CC723-0C34-4F06-BE0C-732AFC146EA0}"/>
              </a:ext>
            </a:extLst>
          </p:cNvPr>
          <p:cNvSpPr/>
          <p:nvPr/>
        </p:nvSpPr>
        <p:spPr>
          <a:xfrm>
            <a:off x="9362734" y="5409784"/>
            <a:ext cx="678004" cy="4633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TW" sz="1400">
                <a:solidFill>
                  <a:srgbClr val="FFFF00"/>
                </a:solidFill>
              </a:rPr>
              <a:t>WAN2</a:t>
            </a: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FDC8FD10-E76C-444B-B87B-861394871BEA}"/>
              </a:ext>
            </a:extLst>
          </p:cNvPr>
          <p:cNvSpPr/>
          <p:nvPr/>
        </p:nvSpPr>
        <p:spPr>
          <a:xfrm>
            <a:off x="8789361" y="2731849"/>
            <a:ext cx="321865" cy="354822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FD58C73F-6034-451D-B1B6-D36057640995}"/>
              </a:ext>
            </a:extLst>
          </p:cNvPr>
          <p:cNvSpPr/>
          <p:nvPr/>
        </p:nvSpPr>
        <p:spPr>
          <a:xfrm>
            <a:off x="10662396" y="2497432"/>
            <a:ext cx="678004" cy="4633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TW" sz="1400">
                <a:solidFill>
                  <a:srgbClr val="FFFF00"/>
                </a:solidFill>
              </a:rPr>
              <a:t>VLAN1</a:t>
            </a: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5352E8DE-B32D-47ED-81CF-2CC84804B09A}"/>
              </a:ext>
            </a:extLst>
          </p:cNvPr>
          <p:cNvSpPr/>
          <p:nvPr/>
        </p:nvSpPr>
        <p:spPr>
          <a:xfrm>
            <a:off x="10872266" y="5387610"/>
            <a:ext cx="678004" cy="4633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altLang="zh-TW" sz="1400">
                <a:solidFill>
                  <a:srgbClr val="FFFF00"/>
                </a:solidFill>
              </a:rPr>
              <a:t>WAN1</a:t>
            </a:r>
          </a:p>
        </p:txBody>
      </p:sp>
      <p:sp>
        <p:nvSpPr>
          <p:cNvPr id="49" name="矩形: 圓角 48">
            <a:extLst>
              <a:ext uri="{FF2B5EF4-FFF2-40B4-BE49-F238E27FC236}">
                <a16:creationId xmlns:a16="http://schemas.microsoft.com/office/drawing/2014/main" id="{5F07D105-5E7B-4A11-8ED5-92C159E11B59}"/>
              </a:ext>
            </a:extLst>
          </p:cNvPr>
          <p:cNvSpPr/>
          <p:nvPr/>
        </p:nvSpPr>
        <p:spPr>
          <a:xfrm>
            <a:off x="8215916" y="1425907"/>
            <a:ext cx="3124484" cy="590241"/>
          </a:xfrm>
          <a:prstGeom prst="roundRect">
            <a:avLst>
              <a:gd name="adj" fmla="val 20185"/>
            </a:avLst>
          </a:prstGeom>
          <a:gradFill>
            <a:gsLst>
              <a:gs pos="100000">
                <a:schemeClr val="tx1"/>
              </a:gs>
              <a:gs pos="0">
                <a:srgbClr val="C00000"/>
              </a:gs>
            </a:gsLst>
            <a:lin ang="5400000" scaled="0"/>
          </a:gra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2" name="圖片 51">
            <a:extLst>
              <a:ext uri="{FF2B5EF4-FFF2-40B4-BE49-F238E27FC236}">
                <a16:creationId xmlns:a16="http://schemas.microsoft.com/office/drawing/2014/main" id="{8DCBC7F5-2A84-4608-A180-71722CFEBF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9316" y="1477666"/>
            <a:ext cx="607126" cy="440814"/>
          </a:xfrm>
          <a:prstGeom prst="rect">
            <a:avLst/>
          </a:prstGeom>
        </p:spPr>
      </p:pic>
      <p:sp>
        <p:nvSpPr>
          <p:cNvPr id="53" name="文字方塊 52">
            <a:extLst>
              <a:ext uri="{FF2B5EF4-FFF2-40B4-BE49-F238E27FC236}">
                <a16:creationId xmlns:a16="http://schemas.microsoft.com/office/drawing/2014/main" id="{AF6EA53B-37EA-445F-AFDF-540FBD06F0A4}"/>
              </a:ext>
            </a:extLst>
          </p:cNvPr>
          <p:cNvSpPr txBox="1"/>
          <p:nvPr/>
        </p:nvSpPr>
        <p:spPr>
          <a:xfrm>
            <a:off x="9134117" y="1498018"/>
            <a:ext cx="21733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>
                <a:solidFill>
                  <a:schemeClr val="bg1"/>
                </a:solidFill>
              </a:rPr>
              <a:t>2 x 10GbE internal</a:t>
            </a:r>
          </a:p>
        </p:txBody>
      </p:sp>
      <p:pic>
        <p:nvPicPr>
          <p:cNvPr id="64" name="圖片 63" descr="一張含有 光 的圖片&#10;&#10;自動產生的描述">
            <a:extLst>
              <a:ext uri="{FF2B5EF4-FFF2-40B4-BE49-F238E27FC236}">
                <a16:creationId xmlns:a16="http://schemas.microsoft.com/office/drawing/2014/main" id="{E05139C2-25B8-42C5-B3F8-21E94910BCE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7693" y="5232870"/>
            <a:ext cx="610833" cy="463324"/>
          </a:xfrm>
          <a:prstGeom prst="rect">
            <a:avLst/>
          </a:prstGeom>
        </p:spPr>
      </p:pic>
      <p:pic>
        <p:nvPicPr>
          <p:cNvPr id="13" name="圖片 12" descr="一張含有 馬克杯, 畫畫 的圖片&#10;&#10;自動產生的描述">
            <a:extLst>
              <a:ext uri="{FF2B5EF4-FFF2-40B4-BE49-F238E27FC236}">
                <a16:creationId xmlns:a16="http://schemas.microsoft.com/office/drawing/2014/main" id="{94B85737-6DAB-430B-B77A-BE4D9595EA3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4108" y="5284360"/>
            <a:ext cx="500358" cy="463324"/>
          </a:xfrm>
          <a:prstGeom prst="rect">
            <a:avLst/>
          </a:prstGeom>
        </p:spPr>
      </p:pic>
      <p:pic>
        <p:nvPicPr>
          <p:cNvPr id="15" name="圖片 14" descr="一張含有 畫畫 的圖片&#10;&#10;自動產生的描述">
            <a:extLst>
              <a:ext uri="{FF2B5EF4-FFF2-40B4-BE49-F238E27FC236}">
                <a16:creationId xmlns:a16="http://schemas.microsoft.com/office/drawing/2014/main" id="{02F55067-DE7A-4110-A019-CAFDAB559C4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3543" y="6021377"/>
            <a:ext cx="492453" cy="439027"/>
          </a:xfrm>
          <a:prstGeom prst="rect">
            <a:avLst/>
          </a:prstGeom>
        </p:spPr>
      </p:pic>
      <p:pic>
        <p:nvPicPr>
          <p:cNvPr id="73" name="圖片 72" descr="一張含有 畫畫, 窗戶, 臉 的圖片&#10;&#10;自動產生的描述">
            <a:extLst>
              <a:ext uri="{FF2B5EF4-FFF2-40B4-BE49-F238E27FC236}">
                <a16:creationId xmlns:a16="http://schemas.microsoft.com/office/drawing/2014/main" id="{37381281-5073-4EFA-AFC6-C874B0B2EB0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8109" y="5124562"/>
            <a:ext cx="363779" cy="363779"/>
          </a:xfrm>
          <a:prstGeom prst="rect">
            <a:avLst/>
          </a:prstGeom>
        </p:spPr>
      </p:pic>
      <p:pic>
        <p:nvPicPr>
          <p:cNvPr id="67" name="圖片 66" descr="一張含有 物件 的圖片&#10;&#10;自動產生的描述">
            <a:extLst>
              <a:ext uri="{FF2B5EF4-FFF2-40B4-BE49-F238E27FC236}">
                <a16:creationId xmlns:a16="http://schemas.microsoft.com/office/drawing/2014/main" id="{80753DE6-98DD-463B-87A2-8CBA15D60EB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643" t="14348" r="25497" b="15791"/>
          <a:stretch/>
        </p:blipFill>
        <p:spPr>
          <a:xfrm>
            <a:off x="4977674" y="1388248"/>
            <a:ext cx="648576" cy="665557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68" name="矩形: 圓角 67">
            <a:extLst>
              <a:ext uri="{FF2B5EF4-FFF2-40B4-BE49-F238E27FC236}">
                <a16:creationId xmlns:a16="http://schemas.microsoft.com/office/drawing/2014/main" id="{31FEDA9C-3224-4E84-AE6A-5C9EEA3F3D8E}"/>
              </a:ext>
            </a:extLst>
          </p:cNvPr>
          <p:cNvSpPr/>
          <p:nvPr/>
        </p:nvSpPr>
        <p:spPr>
          <a:xfrm>
            <a:off x="3145823" y="1405365"/>
            <a:ext cx="1695541" cy="67303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9" name="Picture 6" descr="Image result for Pfsense icon">
            <a:extLst>
              <a:ext uri="{FF2B5EF4-FFF2-40B4-BE49-F238E27FC236}">
                <a16:creationId xmlns:a16="http://schemas.microsoft.com/office/drawing/2014/main" id="{4555A023-4675-4C69-A413-D791C57CAC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67328" y="1527329"/>
            <a:ext cx="1461000" cy="39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圖片 70">
            <a:extLst>
              <a:ext uri="{FF2B5EF4-FFF2-40B4-BE49-F238E27FC236}">
                <a16:creationId xmlns:a16="http://schemas.microsoft.com/office/drawing/2014/main" id="{0DD16C68-138B-4D12-A45F-F062ABC79E1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8041" y="1404581"/>
            <a:ext cx="1342327" cy="677549"/>
          </a:xfrm>
          <a:prstGeom prst="roundRect">
            <a:avLst>
              <a:gd name="adj" fmla="val 1562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945238F-61E6-4785-BD54-3AE01617717E}"/>
              </a:ext>
            </a:extLst>
          </p:cNvPr>
          <p:cNvSpPr/>
          <p:nvPr/>
        </p:nvSpPr>
        <p:spPr>
          <a:xfrm>
            <a:off x="2291809" y="2281420"/>
            <a:ext cx="286918" cy="192854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圖片 74" descr="一張含有 畫畫, 窗戶, 臉 的圖片&#10;&#10;自動產生的描述">
            <a:extLst>
              <a:ext uri="{FF2B5EF4-FFF2-40B4-BE49-F238E27FC236}">
                <a16:creationId xmlns:a16="http://schemas.microsoft.com/office/drawing/2014/main" id="{FE7934D1-182F-449F-B1BC-CC018CA1080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464" y="5128911"/>
            <a:ext cx="363779" cy="363779"/>
          </a:xfrm>
          <a:prstGeom prst="rect">
            <a:avLst/>
          </a:prstGeom>
        </p:spPr>
      </p:pic>
      <p:pic>
        <p:nvPicPr>
          <p:cNvPr id="76" name="圖片 75" descr="一張含有 電子用品 的圖片&#10;&#10;自動產生的描述">
            <a:extLst>
              <a:ext uri="{FF2B5EF4-FFF2-40B4-BE49-F238E27FC236}">
                <a16:creationId xmlns:a16="http://schemas.microsoft.com/office/drawing/2014/main" id="{1F8094D1-271A-4022-8E6B-317D0498B2BC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6256" y="5381847"/>
            <a:ext cx="944001" cy="94400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31" name="矩形 130">
            <a:extLst>
              <a:ext uri="{FF2B5EF4-FFF2-40B4-BE49-F238E27FC236}">
                <a16:creationId xmlns:a16="http://schemas.microsoft.com/office/drawing/2014/main" id="{700E252A-2110-4B0E-AC67-822260967050}"/>
              </a:ext>
            </a:extLst>
          </p:cNvPr>
          <p:cNvSpPr/>
          <p:nvPr/>
        </p:nvSpPr>
        <p:spPr>
          <a:xfrm>
            <a:off x="2435268" y="6164032"/>
            <a:ext cx="2909012" cy="4633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>
                <a:solidFill>
                  <a:srgbClr val="FFC000"/>
                </a:solidFill>
              </a:rPr>
              <a:t>8 x 2.5GbE PoE </a:t>
            </a:r>
            <a:r>
              <a:rPr lang="en-US" altLang="zh-TW" sz="1600">
                <a:solidFill>
                  <a:srgbClr val="FFC000"/>
                </a:solidFill>
              </a:rPr>
              <a:t>(802.3bt/at)</a:t>
            </a:r>
            <a:endParaRPr lang="en-US" altLang="zh-TW" sz="2000">
              <a:solidFill>
                <a:srgbClr val="FFC000"/>
              </a:solidFill>
            </a:endParaRPr>
          </a:p>
        </p:txBody>
      </p:sp>
      <p:pic>
        <p:nvPicPr>
          <p:cNvPr id="78" name="圖片 77" descr="一張含有 電子用品 的圖片&#10;&#10;自動產生的描述">
            <a:extLst>
              <a:ext uri="{FF2B5EF4-FFF2-40B4-BE49-F238E27FC236}">
                <a16:creationId xmlns:a16="http://schemas.microsoft.com/office/drawing/2014/main" id="{23FB9791-247F-4882-BEDF-963F18B11D2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7112" y="5369399"/>
            <a:ext cx="944001" cy="94400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7" name="圖片 76" descr="一張含有 坐, 室內 的圖片&#10;&#10;自動產生的描述">
            <a:extLst>
              <a:ext uri="{FF2B5EF4-FFF2-40B4-BE49-F238E27FC236}">
                <a16:creationId xmlns:a16="http://schemas.microsoft.com/office/drawing/2014/main" id="{C0A23861-397F-4C06-8380-B60500AA08B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8183" y="4906288"/>
            <a:ext cx="332016" cy="132955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2" name="圖片 61" descr="一張含有 食物 的圖片&#10;&#10;自動產生的描述">
            <a:extLst>
              <a:ext uri="{FF2B5EF4-FFF2-40B4-BE49-F238E27FC236}">
                <a16:creationId xmlns:a16="http://schemas.microsoft.com/office/drawing/2014/main" id="{14B5571F-9EDF-4E51-99B7-CFABBB5B446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9340" y="1530446"/>
            <a:ext cx="1524003" cy="410412"/>
          </a:xfrm>
          <a:prstGeom prst="rect">
            <a:avLst/>
          </a:prstGeom>
        </p:spPr>
      </p:pic>
      <p:pic>
        <p:nvPicPr>
          <p:cNvPr id="70" name="圖片 69" descr="一張含有 監視器, 坐, 小, 電腦 的圖片&#10;&#10;自動產生的描述">
            <a:extLst>
              <a:ext uri="{FF2B5EF4-FFF2-40B4-BE49-F238E27FC236}">
                <a16:creationId xmlns:a16="http://schemas.microsoft.com/office/drawing/2014/main" id="{65D5CB15-4EFF-4596-BBA3-8D61A8BB0E53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341" y="5892991"/>
            <a:ext cx="1630032" cy="1018770"/>
          </a:xfrm>
          <a:prstGeom prst="rect">
            <a:avLst/>
          </a:prstGeom>
        </p:spPr>
      </p:pic>
      <p:sp>
        <p:nvSpPr>
          <p:cNvPr id="65" name="矩形 64">
            <a:extLst>
              <a:ext uri="{FF2B5EF4-FFF2-40B4-BE49-F238E27FC236}">
                <a16:creationId xmlns:a16="http://schemas.microsoft.com/office/drawing/2014/main" id="{8CB0A64B-E39B-4FA1-9235-FC37F6318DEB}"/>
              </a:ext>
            </a:extLst>
          </p:cNvPr>
          <p:cNvSpPr/>
          <p:nvPr/>
        </p:nvSpPr>
        <p:spPr>
          <a:xfrm>
            <a:off x="424390" y="1492473"/>
            <a:ext cx="1049151" cy="4633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虛擬機</a:t>
            </a:r>
            <a:endParaRPr lang="en-US" altLang="zh-TW" sz="20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420638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5FB2B50-5A54-4D0C-A30A-606D578A4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1" y="1"/>
            <a:ext cx="12178675" cy="1263624"/>
          </a:xfrm>
        </p:spPr>
        <p:txBody>
          <a:bodyPr>
            <a:noAutofit/>
          </a:bodyPr>
          <a:lstStyle/>
          <a:p>
            <a:pPr fontAlgn="base"/>
            <a:r>
              <a:rPr lang="en-US" altLang="zh-TW" b="1"/>
              <a:t>PCIe </a:t>
            </a:r>
            <a:r>
              <a:rPr lang="zh-TW" altLang="en-US" b="1"/>
              <a:t>彈性擴充多元應用</a:t>
            </a:r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9792A4DE-5DB0-4C0D-A4B0-8B98853B6BA3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986020" y="-807393"/>
            <a:ext cx="2420747" cy="1675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11090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zh-TW" altLang="zh-TW" sz="12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anose="020B0604020202020204" pitchFamily="34" charset="0"/>
                <a:ea typeface="Open Sans"/>
                <a:cs typeface="Arial"/>
                <a:sym typeface="Arial"/>
              </a:rPr>
            </a:br>
            <a:endParaRPr kumimoji="0" lang="zh-TW" altLang="zh-TW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0E74205A-A325-4159-BEA6-AEA8C9064D91}"/>
              </a:ext>
            </a:extLst>
          </p:cNvPr>
          <p:cNvSpPr txBox="1"/>
          <p:nvPr/>
        </p:nvSpPr>
        <p:spPr>
          <a:xfrm>
            <a:off x="775548" y="1741465"/>
            <a:ext cx="10646979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defRPr/>
            </a:pPr>
            <a:r>
              <a:rPr lang="en-US" altLang="zh-TW" sz="20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Guardian</a:t>
            </a:r>
            <a:r>
              <a:rPr lang="zh-TW" altLang="en-US" sz="20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TW" sz="20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QGD-1602P</a:t>
            </a:r>
            <a:r>
              <a:rPr lang="zh-TW" altLang="en-US" sz="20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 具備二個 </a:t>
            </a:r>
            <a:r>
              <a:rPr lang="en-US" altLang="zh-TW" sz="20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PCIe </a:t>
            </a:r>
            <a:r>
              <a:rPr lang="zh-TW" altLang="en-US" sz="20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擴充槽，您可依需求彈性配置各式 </a:t>
            </a:r>
            <a:r>
              <a:rPr lang="en-US" altLang="zh-TW" sz="20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QNAP PCIe </a:t>
            </a:r>
            <a:r>
              <a:rPr lang="zh-TW" altLang="en-US" sz="20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擴充卡。</a:t>
            </a:r>
            <a:endParaRPr lang="zh-TW" altLang="en-US" sz="200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8" name="橢圓 17">
            <a:extLst>
              <a:ext uri="{FF2B5EF4-FFF2-40B4-BE49-F238E27FC236}">
                <a16:creationId xmlns:a16="http://schemas.microsoft.com/office/drawing/2014/main" id="{A369F2E4-0988-4DEE-8A23-237608A9F74F}"/>
              </a:ext>
            </a:extLst>
          </p:cNvPr>
          <p:cNvSpPr/>
          <p:nvPr/>
        </p:nvSpPr>
        <p:spPr>
          <a:xfrm>
            <a:off x="4437648" y="2778291"/>
            <a:ext cx="2245894" cy="2037347"/>
          </a:xfrm>
          <a:prstGeom prst="ellipse">
            <a:avLst/>
          </a:prstGeom>
          <a:solidFill>
            <a:schemeClr val="bg1">
              <a:lumMod val="95000"/>
              <a:alpha val="41000"/>
            </a:schemeClr>
          </a:solidFill>
          <a:ln>
            <a:noFill/>
          </a:ln>
          <a:effectLst>
            <a:softEdge rad="457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9" name="Picture 13">
            <a:extLst>
              <a:ext uri="{FF2B5EF4-FFF2-40B4-BE49-F238E27FC236}">
                <a16:creationId xmlns:a16="http://schemas.microsoft.com/office/drawing/2014/main" id="{0CF78380-450E-4D7A-97DD-E1EFA6CE7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3073" y="3138134"/>
            <a:ext cx="2553642" cy="159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>
            <a:extLst>
              <a:ext uri="{FF2B5EF4-FFF2-40B4-BE49-F238E27FC236}">
                <a16:creationId xmlns:a16="http://schemas.microsoft.com/office/drawing/2014/main" id="{66C81293-423B-4C10-88E6-78B3B5FC3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9034" y="3074356"/>
            <a:ext cx="2757732" cy="172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8">
            <a:extLst>
              <a:ext uri="{FF2B5EF4-FFF2-40B4-BE49-F238E27FC236}">
                <a16:creationId xmlns:a16="http://schemas.microsoft.com/office/drawing/2014/main" id="{3166C1E2-CFD7-4BEC-B8C9-9B219F34D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7831" y="3039207"/>
            <a:ext cx="2870212" cy="1793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A5CAA6A5-0A09-4954-A73D-4400DCBEAE74}"/>
              </a:ext>
            </a:extLst>
          </p:cNvPr>
          <p:cNvSpPr/>
          <p:nvPr/>
        </p:nvSpPr>
        <p:spPr>
          <a:xfrm>
            <a:off x="629330" y="2588637"/>
            <a:ext cx="35335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 fontAlgn="base"/>
            <a:r>
              <a:rPr lang="en-US" altLang="zh-TW" sz="2000" b="1">
                <a:solidFill>
                  <a:srgbClr val="CC66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QM2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C3AA6E7A-D727-4151-845E-6DC455BE89BF}"/>
              </a:ext>
            </a:extLst>
          </p:cNvPr>
          <p:cNvSpPr/>
          <p:nvPr/>
        </p:nvSpPr>
        <p:spPr>
          <a:xfrm>
            <a:off x="4533491" y="2588637"/>
            <a:ext cx="30488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 fontAlgn="base">
              <a:defRPr/>
            </a:pPr>
            <a:r>
              <a:rPr lang="en-US" altLang="zh-TW" sz="2000" b="1">
                <a:solidFill>
                  <a:srgbClr val="CC66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QWA-AC2600 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F9E1940D-6C8B-4D64-9EFC-0362205780CF}"/>
              </a:ext>
            </a:extLst>
          </p:cNvPr>
          <p:cNvSpPr/>
          <p:nvPr/>
        </p:nvSpPr>
        <p:spPr>
          <a:xfrm>
            <a:off x="8095651" y="2588637"/>
            <a:ext cx="33745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 fontAlgn="base">
              <a:defRPr/>
            </a:pPr>
            <a:r>
              <a:rPr lang="en-US" altLang="zh-TW" sz="2000" b="1">
                <a:solidFill>
                  <a:srgbClr val="CC66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USB 3.2 Gen 2 (10Gbps) 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9254AA31-4288-43B9-BD88-4B1B7C418696}"/>
              </a:ext>
            </a:extLst>
          </p:cNvPr>
          <p:cNvSpPr txBox="1"/>
          <p:nvPr/>
        </p:nvSpPr>
        <p:spPr>
          <a:xfrm>
            <a:off x="2493972" y="4897456"/>
            <a:ext cx="2214719" cy="80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altLang="zh-TW" sz="1600" b="1">
                <a:solidFill>
                  <a:schemeClr val="bg1">
                    <a:lumMod val="95000"/>
                  </a:schemeClr>
                </a:solidFill>
                <a:latin typeface="Arial"/>
                <a:ea typeface="Microsoft JhengHei"/>
                <a:cs typeface="Arial"/>
                <a:sym typeface="Arial"/>
              </a:rPr>
              <a:t>SSD+NIC</a:t>
            </a:r>
          </a:p>
          <a:p>
            <a:pPr marL="171450" indent="-171450" fontAlgn="ctr">
              <a:buFontTx/>
              <a:buChar char="-"/>
            </a:pPr>
            <a:r>
              <a:rPr lang="en-US" altLang="zh-TW" sz="1600">
                <a:solidFill>
                  <a:schemeClr val="bg1">
                    <a:lumMod val="95000"/>
                  </a:schemeClr>
                </a:solidFill>
                <a:latin typeface="Arial"/>
                <a:ea typeface="Microsoft JhengHei"/>
                <a:cs typeface="Arial"/>
              </a:rPr>
              <a:t>QM2-2S10G1TA</a:t>
            </a:r>
          </a:p>
          <a:p>
            <a:pPr marL="171450" indent="-171450" fontAlgn="ctr">
              <a:buFontTx/>
              <a:buChar char="-"/>
            </a:pPr>
            <a:r>
              <a:rPr lang="en-US" altLang="zh-TW" sz="1600">
                <a:solidFill>
                  <a:schemeClr val="bg1">
                    <a:lumMod val="95000"/>
                  </a:schemeClr>
                </a:solidFill>
                <a:latin typeface="Arial"/>
                <a:ea typeface="Microsoft JhengHei"/>
                <a:cs typeface="Arial"/>
              </a:rPr>
              <a:t>QM2-2P10G1TA</a:t>
            </a: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C4574FC2-0F54-429C-AC06-D092E5002416}"/>
              </a:ext>
            </a:extLst>
          </p:cNvPr>
          <p:cNvSpPr txBox="1"/>
          <p:nvPr/>
        </p:nvSpPr>
        <p:spPr>
          <a:xfrm>
            <a:off x="629330" y="4897456"/>
            <a:ext cx="1695844" cy="129881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/>
                <a:ea typeface="Microsoft JhengHei"/>
                <a:cs typeface="Arial"/>
                <a:sym typeface="Arial"/>
              </a:rPr>
              <a:t>SSD</a:t>
            </a:r>
          </a:p>
          <a:p>
            <a:pPr marL="171450" indent="-171450" fontAlgn="ctr">
              <a:buFontTx/>
              <a:buChar char="-"/>
            </a:pPr>
            <a:r>
              <a:rPr lang="en-US" altLang="zh-TW" sz="1600">
                <a:solidFill>
                  <a:schemeClr val="bg1">
                    <a:lumMod val="95000"/>
                  </a:schemeClr>
                </a:solidFill>
                <a:latin typeface="Arial"/>
                <a:ea typeface="Microsoft JhengHei"/>
                <a:cs typeface="Arial"/>
              </a:rPr>
              <a:t>QM2-2S-220A</a:t>
            </a:r>
          </a:p>
          <a:p>
            <a:pPr marL="171450" indent="-171450" fontAlgn="ctr">
              <a:buFontTx/>
              <a:buChar char="-"/>
            </a:pPr>
            <a:r>
              <a:rPr lang="en-US" altLang="zh-TW" sz="1600">
                <a:solidFill>
                  <a:schemeClr val="bg1">
                    <a:lumMod val="95000"/>
                  </a:schemeClr>
                </a:solidFill>
                <a:latin typeface="Arial"/>
                <a:ea typeface="Microsoft JhengHei"/>
                <a:cs typeface="Arial"/>
              </a:rPr>
              <a:t>QM2-2P-244A</a:t>
            </a:r>
          </a:p>
          <a:p>
            <a:pPr marL="171450" indent="-171450" fontAlgn="ctr">
              <a:buFontTx/>
              <a:buChar char="-"/>
            </a:pPr>
            <a:r>
              <a:rPr lang="en-US" altLang="zh-TW" sz="1600">
                <a:solidFill>
                  <a:schemeClr val="bg1">
                    <a:lumMod val="95000"/>
                  </a:schemeClr>
                </a:solidFill>
                <a:latin typeface="Arial"/>
                <a:ea typeface="Microsoft JhengHei"/>
                <a:cs typeface="Arial"/>
              </a:rPr>
              <a:t>QM2-2P-344</a:t>
            </a:r>
          </a:p>
          <a:p>
            <a:pPr marL="171450" indent="-171450" fontAlgn="ctr">
              <a:buFontTx/>
              <a:buChar char="-"/>
            </a:pPr>
            <a:r>
              <a:rPr lang="en-US" altLang="zh-TW" sz="1600">
                <a:solidFill>
                  <a:schemeClr val="bg1">
                    <a:lumMod val="95000"/>
                  </a:schemeClr>
                </a:solidFill>
                <a:latin typeface="Arial"/>
                <a:ea typeface="Microsoft JhengHei"/>
                <a:cs typeface="Arial"/>
              </a:rPr>
              <a:t>QM2-2P-384</a:t>
            </a:r>
            <a:endParaRPr lang="zh-TW" altLang="zh-TW" sz="1600">
              <a:solidFill>
                <a:schemeClr val="bg1">
                  <a:lumMod val="95000"/>
                </a:schemeClr>
              </a:solidFill>
              <a:latin typeface="Arial"/>
              <a:ea typeface="Microsoft JhengHei"/>
              <a:cs typeface="Arial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2D7966AC-50EB-4465-8498-E7E50D496ED2}"/>
              </a:ext>
            </a:extLst>
          </p:cNvPr>
          <p:cNvSpPr/>
          <p:nvPr/>
        </p:nvSpPr>
        <p:spPr>
          <a:xfrm>
            <a:off x="8675577" y="4897456"/>
            <a:ext cx="22147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00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USB-U31A2P01</a:t>
            </a:r>
            <a:endParaRPr lang="zh-TW" altLang="en-US" sz="200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3B3B3E5A-0D44-41AC-A661-83CFB486C879}"/>
              </a:ext>
            </a:extLst>
          </p:cNvPr>
          <p:cNvSpPr/>
          <p:nvPr/>
        </p:nvSpPr>
        <p:spPr>
          <a:xfrm>
            <a:off x="5112456" y="4897456"/>
            <a:ext cx="18908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00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QWA-AC2600</a:t>
            </a:r>
            <a:endParaRPr lang="zh-TW" altLang="en-US" sz="200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6335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4D20E3E-18EF-496F-A25E-DACA279AB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1287363"/>
          </a:xfrm>
        </p:spPr>
        <p:txBody>
          <a:bodyPr>
            <a:normAutofit/>
          </a:bodyPr>
          <a:lstStyle/>
          <a:p>
            <a:r>
              <a:rPr lang="en-US" altLang="zh-TW" sz="4300" b="1" err="1">
                <a:latin typeface="Arial"/>
                <a:ea typeface="微軟正黑體"/>
                <a:cs typeface="Arial"/>
              </a:rPr>
              <a:t>現行</a:t>
            </a:r>
            <a:r>
              <a:rPr lang="en-US" altLang="zh-TW" sz="4300" b="1">
                <a:latin typeface="Arial"/>
                <a:ea typeface="微軟正黑體"/>
                <a:cs typeface="Arial"/>
              </a:rPr>
              <a:t> Guardian </a:t>
            </a:r>
            <a:r>
              <a:rPr lang="zh-TW" altLang="en-US" sz="4300" b="1">
                <a:latin typeface="Arial"/>
                <a:ea typeface="微軟正黑體"/>
                <a:cs typeface="Arial"/>
              </a:rPr>
              <a:t>智能終端 </a:t>
            </a:r>
            <a:r>
              <a:rPr lang="en-US" altLang="zh-TW" sz="4300" b="1">
                <a:latin typeface="Arial"/>
                <a:ea typeface="微軟正黑體"/>
                <a:cs typeface="Arial"/>
              </a:rPr>
              <a:t>PoE </a:t>
            </a:r>
            <a:r>
              <a:rPr lang="zh-TW" altLang="en-US" sz="4300" b="1">
                <a:latin typeface="Arial"/>
                <a:ea typeface="微軟正黑體"/>
                <a:cs typeface="Arial"/>
              </a:rPr>
              <a:t>交換器的使用回饋</a:t>
            </a:r>
            <a:endParaRPr lang="zh-TW" altLang="en-US" sz="4300" b="1"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BF0F56C0-D25D-42D5-8668-CFB0868C2148}"/>
              </a:ext>
            </a:extLst>
          </p:cNvPr>
          <p:cNvGrpSpPr/>
          <p:nvPr/>
        </p:nvGrpSpPr>
        <p:grpSpPr>
          <a:xfrm>
            <a:off x="151496" y="1688689"/>
            <a:ext cx="2909012" cy="5029767"/>
            <a:chOff x="151496" y="1828232"/>
            <a:chExt cx="2909012" cy="5029767"/>
          </a:xfrm>
        </p:grpSpPr>
        <p:sp>
          <p:nvSpPr>
            <p:cNvPr id="109" name="矩形: 剪去單一角落 108">
              <a:extLst>
                <a:ext uri="{FF2B5EF4-FFF2-40B4-BE49-F238E27FC236}">
                  <a16:creationId xmlns:a16="http://schemas.microsoft.com/office/drawing/2014/main" id="{5AAB1E36-7F50-4679-BA1A-40D7F6832DD8}"/>
                </a:ext>
              </a:extLst>
            </p:cNvPr>
            <p:cNvSpPr/>
            <p:nvPr/>
          </p:nvSpPr>
          <p:spPr>
            <a:xfrm flipH="1">
              <a:off x="151496" y="1828232"/>
              <a:ext cx="2909012" cy="5029767"/>
            </a:xfrm>
            <a:prstGeom prst="snip1Rect">
              <a:avLst>
                <a:gd name="adj" fmla="val 14662"/>
              </a:avLst>
            </a:prstGeom>
            <a:gradFill>
              <a:gsLst>
                <a:gs pos="0">
                  <a:schemeClr val="tx1"/>
                </a:gs>
                <a:gs pos="85000">
                  <a:schemeClr val="tx1">
                    <a:alpha val="0"/>
                  </a:schemeClr>
                </a:gs>
              </a:gsLst>
              <a:lin ang="5400000" scaled="1"/>
            </a:gradFill>
            <a:ln w="28575">
              <a:gradFill>
                <a:gsLst>
                  <a:gs pos="0">
                    <a:srgbClr val="CC66FF"/>
                  </a:gs>
                  <a:gs pos="100000">
                    <a:srgbClr val="CC66FF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4" name="矩形: 剪去對角角落 121">
              <a:extLst>
                <a:ext uri="{FF2B5EF4-FFF2-40B4-BE49-F238E27FC236}">
                  <a16:creationId xmlns:a16="http://schemas.microsoft.com/office/drawing/2014/main" id="{911AB273-95DD-40A3-8717-827A2FD1CDFF}"/>
                </a:ext>
              </a:extLst>
            </p:cNvPr>
            <p:cNvSpPr/>
            <p:nvPr/>
          </p:nvSpPr>
          <p:spPr>
            <a:xfrm>
              <a:off x="504296" y="1964638"/>
              <a:ext cx="2422273" cy="116646"/>
            </a:xfrm>
            <a:custGeom>
              <a:avLst/>
              <a:gdLst>
                <a:gd name="connsiteX0" fmla="*/ 0 w 4690534"/>
                <a:gd name="connsiteY0" fmla="*/ 0 h 203200"/>
                <a:gd name="connsiteX1" fmla="*/ 4690534 w 4690534"/>
                <a:gd name="connsiteY1" fmla="*/ 0 h 203200"/>
                <a:gd name="connsiteX2" fmla="*/ 4690534 w 4690534"/>
                <a:gd name="connsiteY2" fmla="*/ 0 h 203200"/>
                <a:gd name="connsiteX3" fmla="*/ 4690534 w 4690534"/>
                <a:gd name="connsiteY3" fmla="*/ 203200 h 203200"/>
                <a:gd name="connsiteX4" fmla="*/ 4690534 w 4690534"/>
                <a:gd name="connsiteY4" fmla="*/ 203200 h 203200"/>
                <a:gd name="connsiteX5" fmla="*/ 0 w 4690534"/>
                <a:gd name="connsiteY5" fmla="*/ 203200 h 203200"/>
                <a:gd name="connsiteX6" fmla="*/ 0 w 4690534"/>
                <a:gd name="connsiteY6" fmla="*/ 203200 h 203200"/>
                <a:gd name="connsiteX7" fmla="*/ 0 w 4690534"/>
                <a:gd name="connsiteY7" fmla="*/ 0 h 203200"/>
                <a:gd name="connsiteX0" fmla="*/ 249766 w 4940300"/>
                <a:gd name="connsiteY0" fmla="*/ 0 h 224367"/>
                <a:gd name="connsiteX1" fmla="*/ 4940300 w 4940300"/>
                <a:gd name="connsiteY1" fmla="*/ 0 h 224367"/>
                <a:gd name="connsiteX2" fmla="*/ 4940300 w 4940300"/>
                <a:gd name="connsiteY2" fmla="*/ 0 h 224367"/>
                <a:gd name="connsiteX3" fmla="*/ 4940300 w 4940300"/>
                <a:gd name="connsiteY3" fmla="*/ 203200 h 224367"/>
                <a:gd name="connsiteX4" fmla="*/ 4940300 w 4940300"/>
                <a:gd name="connsiteY4" fmla="*/ 203200 h 224367"/>
                <a:gd name="connsiteX5" fmla="*/ 249766 w 4940300"/>
                <a:gd name="connsiteY5" fmla="*/ 203200 h 224367"/>
                <a:gd name="connsiteX6" fmla="*/ 0 w 4940300"/>
                <a:gd name="connsiteY6" fmla="*/ 224367 h 224367"/>
                <a:gd name="connsiteX7" fmla="*/ 249766 w 4940300"/>
                <a:gd name="connsiteY7" fmla="*/ 0 h 224367"/>
                <a:gd name="connsiteX0" fmla="*/ 249766 w 4940300"/>
                <a:gd name="connsiteY0" fmla="*/ 0 h 203200"/>
                <a:gd name="connsiteX1" fmla="*/ 4940300 w 4940300"/>
                <a:gd name="connsiteY1" fmla="*/ 0 h 203200"/>
                <a:gd name="connsiteX2" fmla="*/ 4940300 w 4940300"/>
                <a:gd name="connsiteY2" fmla="*/ 0 h 203200"/>
                <a:gd name="connsiteX3" fmla="*/ 4940300 w 4940300"/>
                <a:gd name="connsiteY3" fmla="*/ 203200 h 203200"/>
                <a:gd name="connsiteX4" fmla="*/ 4940300 w 4940300"/>
                <a:gd name="connsiteY4" fmla="*/ 203200 h 203200"/>
                <a:gd name="connsiteX5" fmla="*/ 249766 w 4940300"/>
                <a:gd name="connsiteY5" fmla="*/ 203200 h 203200"/>
                <a:gd name="connsiteX6" fmla="*/ 0 w 4940300"/>
                <a:gd name="connsiteY6" fmla="*/ 190501 h 203200"/>
                <a:gd name="connsiteX7" fmla="*/ 249766 w 4940300"/>
                <a:gd name="connsiteY7" fmla="*/ 0 h 203200"/>
                <a:gd name="connsiteX0" fmla="*/ 249766 w 4940300"/>
                <a:gd name="connsiteY0" fmla="*/ 0 h 207434"/>
                <a:gd name="connsiteX1" fmla="*/ 4940300 w 4940300"/>
                <a:gd name="connsiteY1" fmla="*/ 0 h 207434"/>
                <a:gd name="connsiteX2" fmla="*/ 4940300 w 4940300"/>
                <a:gd name="connsiteY2" fmla="*/ 0 h 207434"/>
                <a:gd name="connsiteX3" fmla="*/ 4940300 w 4940300"/>
                <a:gd name="connsiteY3" fmla="*/ 203200 h 207434"/>
                <a:gd name="connsiteX4" fmla="*/ 4940300 w 4940300"/>
                <a:gd name="connsiteY4" fmla="*/ 203200 h 207434"/>
                <a:gd name="connsiteX5" fmla="*/ 249766 w 4940300"/>
                <a:gd name="connsiteY5" fmla="*/ 203200 h 207434"/>
                <a:gd name="connsiteX6" fmla="*/ 0 w 4940300"/>
                <a:gd name="connsiteY6" fmla="*/ 207434 h 207434"/>
                <a:gd name="connsiteX7" fmla="*/ 249766 w 4940300"/>
                <a:gd name="connsiteY7" fmla="*/ 0 h 207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40300" h="207434">
                  <a:moveTo>
                    <a:pt x="249766" y="0"/>
                  </a:moveTo>
                  <a:lnTo>
                    <a:pt x="4940300" y="0"/>
                  </a:lnTo>
                  <a:lnTo>
                    <a:pt x="4940300" y="0"/>
                  </a:lnTo>
                  <a:lnTo>
                    <a:pt x="4940300" y="203200"/>
                  </a:lnTo>
                  <a:lnTo>
                    <a:pt x="4940300" y="203200"/>
                  </a:lnTo>
                  <a:lnTo>
                    <a:pt x="249766" y="203200"/>
                  </a:lnTo>
                  <a:lnTo>
                    <a:pt x="0" y="207434"/>
                  </a:lnTo>
                  <a:lnTo>
                    <a:pt x="249766" y="0"/>
                  </a:lnTo>
                  <a:close/>
                </a:path>
              </a:pathLst>
            </a:custGeom>
            <a:solidFill>
              <a:srgbClr val="CC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85" name="矩形 84">
            <a:extLst>
              <a:ext uri="{FF2B5EF4-FFF2-40B4-BE49-F238E27FC236}">
                <a16:creationId xmlns:a16="http://schemas.microsoft.com/office/drawing/2014/main" id="{B1AF2C46-F3A9-479A-8159-B1B32EDB3360}"/>
              </a:ext>
            </a:extLst>
          </p:cNvPr>
          <p:cNvSpPr/>
          <p:nvPr/>
        </p:nvSpPr>
        <p:spPr>
          <a:xfrm>
            <a:off x="319616" y="2291976"/>
            <a:ext cx="25487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zh-TW" altLang="en-US" sz="2000">
                <a:solidFill>
                  <a:srgbClr val="CC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我的網路應用需要更高網路速度</a:t>
            </a:r>
            <a:endParaRPr lang="zh-TW" altLang="en-US" sz="2000">
              <a:solidFill>
                <a:srgbClr val="CC66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5" name="文字方塊 114">
            <a:extLst>
              <a:ext uri="{FF2B5EF4-FFF2-40B4-BE49-F238E27FC236}">
                <a16:creationId xmlns:a16="http://schemas.microsoft.com/office/drawing/2014/main" id="{CC729D35-AA43-43B8-AB46-04FE15466023}"/>
              </a:ext>
            </a:extLst>
          </p:cNvPr>
          <p:cNvSpPr txBox="1"/>
          <p:nvPr/>
        </p:nvSpPr>
        <p:spPr>
          <a:xfrm>
            <a:off x="319616" y="3343772"/>
            <a:ext cx="2548708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altLang="zh-TW" sz="1600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2.5GbE </a:t>
            </a:r>
            <a:r>
              <a:rPr lang="zh-TW" altLang="en-US" sz="1600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電腦</a:t>
            </a:r>
            <a:r>
              <a:rPr lang="en-US" altLang="zh-TW" sz="1600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/NAS </a:t>
            </a:r>
            <a:r>
              <a:rPr lang="zh-TW" altLang="en-US" sz="1600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已經很普遍</a:t>
            </a:r>
            <a:endParaRPr lang="en-US" sz="1600">
              <a:solidFill>
                <a:schemeClr val="bg1"/>
              </a:solidFill>
              <a:latin typeface="微軟正黑體"/>
              <a:ea typeface="微軟正黑體"/>
              <a:cs typeface="Arial"/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zh-TW" altLang="en-US" sz="1600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市面上很多 </a:t>
            </a:r>
            <a:r>
              <a:rPr lang="en-US" sz="1600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Wi-Fi </a:t>
            </a:r>
            <a:r>
              <a:rPr lang="zh-TW" altLang="en-US" sz="1600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路由器已支援 </a:t>
            </a:r>
            <a:r>
              <a:rPr lang="en-US" sz="1600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2.5GbE</a:t>
            </a: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F9305427-7A8C-4AF7-A71C-02DB79CF6469}"/>
              </a:ext>
            </a:extLst>
          </p:cNvPr>
          <p:cNvGrpSpPr/>
          <p:nvPr/>
        </p:nvGrpSpPr>
        <p:grpSpPr>
          <a:xfrm>
            <a:off x="3142864" y="1688689"/>
            <a:ext cx="2909012" cy="5029767"/>
            <a:chOff x="3142864" y="1828232"/>
            <a:chExt cx="2909012" cy="5029767"/>
          </a:xfrm>
        </p:grpSpPr>
        <p:sp>
          <p:nvSpPr>
            <p:cNvPr id="132" name="矩形: 剪去單一角落 131">
              <a:extLst>
                <a:ext uri="{FF2B5EF4-FFF2-40B4-BE49-F238E27FC236}">
                  <a16:creationId xmlns:a16="http://schemas.microsoft.com/office/drawing/2014/main" id="{87935925-1637-4F8F-8CEB-82FFDAB0DE5E}"/>
                </a:ext>
              </a:extLst>
            </p:cNvPr>
            <p:cNvSpPr/>
            <p:nvPr/>
          </p:nvSpPr>
          <p:spPr>
            <a:xfrm flipH="1">
              <a:off x="3142864" y="1828232"/>
              <a:ext cx="2909012" cy="5029767"/>
            </a:xfrm>
            <a:prstGeom prst="snip1Rect">
              <a:avLst>
                <a:gd name="adj" fmla="val 14662"/>
              </a:avLst>
            </a:prstGeom>
            <a:gradFill>
              <a:gsLst>
                <a:gs pos="0">
                  <a:schemeClr val="tx1"/>
                </a:gs>
                <a:gs pos="85000">
                  <a:schemeClr val="tx1">
                    <a:alpha val="0"/>
                  </a:schemeClr>
                </a:gs>
              </a:gsLst>
              <a:lin ang="5400000" scaled="1"/>
            </a:gradFill>
            <a:ln w="28575">
              <a:gradFill>
                <a:gsLst>
                  <a:gs pos="0">
                    <a:srgbClr val="CC66FF"/>
                  </a:gs>
                  <a:gs pos="100000">
                    <a:srgbClr val="CC66FF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3" name="矩形: 剪去對角角落 121">
              <a:extLst>
                <a:ext uri="{FF2B5EF4-FFF2-40B4-BE49-F238E27FC236}">
                  <a16:creationId xmlns:a16="http://schemas.microsoft.com/office/drawing/2014/main" id="{3036F8BA-1880-4025-AAD7-9EB06B020336}"/>
                </a:ext>
              </a:extLst>
            </p:cNvPr>
            <p:cNvSpPr/>
            <p:nvPr/>
          </p:nvSpPr>
          <p:spPr>
            <a:xfrm>
              <a:off x="3495664" y="1964638"/>
              <a:ext cx="2422273" cy="116646"/>
            </a:xfrm>
            <a:custGeom>
              <a:avLst/>
              <a:gdLst>
                <a:gd name="connsiteX0" fmla="*/ 0 w 4690534"/>
                <a:gd name="connsiteY0" fmla="*/ 0 h 203200"/>
                <a:gd name="connsiteX1" fmla="*/ 4690534 w 4690534"/>
                <a:gd name="connsiteY1" fmla="*/ 0 h 203200"/>
                <a:gd name="connsiteX2" fmla="*/ 4690534 w 4690534"/>
                <a:gd name="connsiteY2" fmla="*/ 0 h 203200"/>
                <a:gd name="connsiteX3" fmla="*/ 4690534 w 4690534"/>
                <a:gd name="connsiteY3" fmla="*/ 203200 h 203200"/>
                <a:gd name="connsiteX4" fmla="*/ 4690534 w 4690534"/>
                <a:gd name="connsiteY4" fmla="*/ 203200 h 203200"/>
                <a:gd name="connsiteX5" fmla="*/ 0 w 4690534"/>
                <a:gd name="connsiteY5" fmla="*/ 203200 h 203200"/>
                <a:gd name="connsiteX6" fmla="*/ 0 w 4690534"/>
                <a:gd name="connsiteY6" fmla="*/ 203200 h 203200"/>
                <a:gd name="connsiteX7" fmla="*/ 0 w 4690534"/>
                <a:gd name="connsiteY7" fmla="*/ 0 h 203200"/>
                <a:gd name="connsiteX0" fmla="*/ 249766 w 4940300"/>
                <a:gd name="connsiteY0" fmla="*/ 0 h 224367"/>
                <a:gd name="connsiteX1" fmla="*/ 4940300 w 4940300"/>
                <a:gd name="connsiteY1" fmla="*/ 0 h 224367"/>
                <a:gd name="connsiteX2" fmla="*/ 4940300 w 4940300"/>
                <a:gd name="connsiteY2" fmla="*/ 0 h 224367"/>
                <a:gd name="connsiteX3" fmla="*/ 4940300 w 4940300"/>
                <a:gd name="connsiteY3" fmla="*/ 203200 h 224367"/>
                <a:gd name="connsiteX4" fmla="*/ 4940300 w 4940300"/>
                <a:gd name="connsiteY4" fmla="*/ 203200 h 224367"/>
                <a:gd name="connsiteX5" fmla="*/ 249766 w 4940300"/>
                <a:gd name="connsiteY5" fmla="*/ 203200 h 224367"/>
                <a:gd name="connsiteX6" fmla="*/ 0 w 4940300"/>
                <a:gd name="connsiteY6" fmla="*/ 224367 h 224367"/>
                <a:gd name="connsiteX7" fmla="*/ 249766 w 4940300"/>
                <a:gd name="connsiteY7" fmla="*/ 0 h 224367"/>
                <a:gd name="connsiteX0" fmla="*/ 249766 w 4940300"/>
                <a:gd name="connsiteY0" fmla="*/ 0 h 203200"/>
                <a:gd name="connsiteX1" fmla="*/ 4940300 w 4940300"/>
                <a:gd name="connsiteY1" fmla="*/ 0 h 203200"/>
                <a:gd name="connsiteX2" fmla="*/ 4940300 w 4940300"/>
                <a:gd name="connsiteY2" fmla="*/ 0 h 203200"/>
                <a:gd name="connsiteX3" fmla="*/ 4940300 w 4940300"/>
                <a:gd name="connsiteY3" fmla="*/ 203200 h 203200"/>
                <a:gd name="connsiteX4" fmla="*/ 4940300 w 4940300"/>
                <a:gd name="connsiteY4" fmla="*/ 203200 h 203200"/>
                <a:gd name="connsiteX5" fmla="*/ 249766 w 4940300"/>
                <a:gd name="connsiteY5" fmla="*/ 203200 h 203200"/>
                <a:gd name="connsiteX6" fmla="*/ 0 w 4940300"/>
                <a:gd name="connsiteY6" fmla="*/ 190501 h 203200"/>
                <a:gd name="connsiteX7" fmla="*/ 249766 w 4940300"/>
                <a:gd name="connsiteY7" fmla="*/ 0 h 203200"/>
                <a:gd name="connsiteX0" fmla="*/ 249766 w 4940300"/>
                <a:gd name="connsiteY0" fmla="*/ 0 h 207434"/>
                <a:gd name="connsiteX1" fmla="*/ 4940300 w 4940300"/>
                <a:gd name="connsiteY1" fmla="*/ 0 h 207434"/>
                <a:gd name="connsiteX2" fmla="*/ 4940300 w 4940300"/>
                <a:gd name="connsiteY2" fmla="*/ 0 h 207434"/>
                <a:gd name="connsiteX3" fmla="*/ 4940300 w 4940300"/>
                <a:gd name="connsiteY3" fmla="*/ 203200 h 207434"/>
                <a:gd name="connsiteX4" fmla="*/ 4940300 w 4940300"/>
                <a:gd name="connsiteY4" fmla="*/ 203200 h 207434"/>
                <a:gd name="connsiteX5" fmla="*/ 249766 w 4940300"/>
                <a:gd name="connsiteY5" fmla="*/ 203200 h 207434"/>
                <a:gd name="connsiteX6" fmla="*/ 0 w 4940300"/>
                <a:gd name="connsiteY6" fmla="*/ 207434 h 207434"/>
                <a:gd name="connsiteX7" fmla="*/ 249766 w 4940300"/>
                <a:gd name="connsiteY7" fmla="*/ 0 h 207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40300" h="207434">
                  <a:moveTo>
                    <a:pt x="249766" y="0"/>
                  </a:moveTo>
                  <a:lnTo>
                    <a:pt x="4940300" y="0"/>
                  </a:lnTo>
                  <a:lnTo>
                    <a:pt x="4940300" y="0"/>
                  </a:lnTo>
                  <a:lnTo>
                    <a:pt x="4940300" y="203200"/>
                  </a:lnTo>
                  <a:lnTo>
                    <a:pt x="4940300" y="203200"/>
                  </a:lnTo>
                  <a:lnTo>
                    <a:pt x="249766" y="203200"/>
                  </a:lnTo>
                  <a:lnTo>
                    <a:pt x="0" y="207434"/>
                  </a:lnTo>
                  <a:lnTo>
                    <a:pt x="249766" y="0"/>
                  </a:lnTo>
                  <a:close/>
                </a:path>
              </a:pathLst>
            </a:custGeom>
            <a:solidFill>
              <a:srgbClr val="CC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34" name="矩形 133">
            <a:extLst>
              <a:ext uri="{FF2B5EF4-FFF2-40B4-BE49-F238E27FC236}">
                <a16:creationId xmlns:a16="http://schemas.microsoft.com/office/drawing/2014/main" id="{740C0158-9383-4171-B309-663931334946}"/>
              </a:ext>
            </a:extLst>
          </p:cNvPr>
          <p:cNvSpPr/>
          <p:nvPr/>
        </p:nvSpPr>
        <p:spPr>
          <a:xfrm>
            <a:off x="3285303" y="2291976"/>
            <a:ext cx="2678750" cy="101566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defTabSz="457200">
              <a:defRPr/>
            </a:pPr>
            <a:r>
              <a:rPr lang="en-US" altLang="zh-TW" sz="2000">
                <a:solidFill>
                  <a:srgbClr val="CC66FF"/>
                </a:solidFill>
                <a:latin typeface="微軟正黑體"/>
                <a:ea typeface="微軟正黑體"/>
                <a:cs typeface="Arial"/>
              </a:rPr>
              <a:t>QTS </a:t>
            </a:r>
            <a:r>
              <a:rPr lang="zh-TW" altLang="en-US" sz="2000">
                <a:solidFill>
                  <a:srgbClr val="CC66FF"/>
                </a:solidFill>
                <a:latin typeface="微軟正黑體"/>
                <a:ea typeface="微軟正黑體"/>
                <a:cs typeface="Arial"/>
              </a:rPr>
              <a:t>與交換器之間的內部網路頻寬可以增加嗎？</a:t>
            </a:r>
            <a:endParaRPr lang="en-US" altLang="zh-TW" sz="2000">
              <a:solidFill>
                <a:srgbClr val="CC66FF"/>
              </a:solidFill>
              <a:latin typeface="微軟正黑體"/>
              <a:ea typeface="微軟正黑體"/>
              <a:cs typeface="Arial"/>
            </a:endParaRPr>
          </a:p>
        </p:txBody>
      </p:sp>
      <p:sp>
        <p:nvSpPr>
          <p:cNvPr id="135" name="文字方塊 134">
            <a:extLst>
              <a:ext uri="{FF2B5EF4-FFF2-40B4-BE49-F238E27FC236}">
                <a16:creationId xmlns:a16="http://schemas.microsoft.com/office/drawing/2014/main" id="{A9FC3FD9-707D-4856-8C24-DF1C1DD6FEBE}"/>
              </a:ext>
            </a:extLst>
          </p:cNvPr>
          <p:cNvSpPr txBox="1"/>
          <p:nvPr/>
        </p:nvSpPr>
        <p:spPr>
          <a:xfrm>
            <a:off x="3285303" y="3343772"/>
            <a:ext cx="2758959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zh-TW" altLang="en-US" sz="1600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多重虛擬機在目前機型透過內部網路與交換器傳送資料時，網路頻寬是 2</a:t>
            </a:r>
            <a:r>
              <a:rPr lang="en-US" altLang="zh-TW" sz="1600" err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GbE</a:t>
            </a:r>
            <a:r>
              <a:rPr lang="en-US" altLang="zh-TW" sz="1600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 </a:t>
            </a:r>
            <a:endParaRPr lang="en-US" altLang="zh-TW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576622AD-CCC6-466B-9AA9-0AAD2CF686D9}"/>
              </a:ext>
            </a:extLst>
          </p:cNvPr>
          <p:cNvGrpSpPr/>
          <p:nvPr/>
        </p:nvGrpSpPr>
        <p:grpSpPr>
          <a:xfrm>
            <a:off x="6127617" y="1688689"/>
            <a:ext cx="2909012" cy="5029767"/>
            <a:chOff x="6127617" y="1828232"/>
            <a:chExt cx="2909012" cy="5029767"/>
          </a:xfrm>
        </p:grpSpPr>
        <p:sp>
          <p:nvSpPr>
            <p:cNvPr id="136" name="矩形: 剪去單一角落 135">
              <a:extLst>
                <a:ext uri="{FF2B5EF4-FFF2-40B4-BE49-F238E27FC236}">
                  <a16:creationId xmlns:a16="http://schemas.microsoft.com/office/drawing/2014/main" id="{0A1406D7-6A79-46E5-A80F-8239FABC61AE}"/>
                </a:ext>
              </a:extLst>
            </p:cNvPr>
            <p:cNvSpPr/>
            <p:nvPr/>
          </p:nvSpPr>
          <p:spPr>
            <a:xfrm flipH="1">
              <a:off x="6127617" y="1828232"/>
              <a:ext cx="2909012" cy="5029767"/>
            </a:xfrm>
            <a:prstGeom prst="snip1Rect">
              <a:avLst>
                <a:gd name="adj" fmla="val 14662"/>
              </a:avLst>
            </a:prstGeom>
            <a:gradFill>
              <a:gsLst>
                <a:gs pos="0">
                  <a:schemeClr val="tx1"/>
                </a:gs>
                <a:gs pos="85000">
                  <a:schemeClr val="tx1">
                    <a:alpha val="0"/>
                  </a:schemeClr>
                </a:gs>
              </a:gsLst>
              <a:lin ang="5400000" scaled="1"/>
            </a:gradFill>
            <a:ln w="28575">
              <a:gradFill>
                <a:gsLst>
                  <a:gs pos="0">
                    <a:srgbClr val="CC66FF"/>
                  </a:gs>
                  <a:gs pos="100000">
                    <a:srgbClr val="CC66FF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7" name="矩形: 剪去對角角落 121">
              <a:extLst>
                <a:ext uri="{FF2B5EF4-FFF2-40B4-BE49-F238E27FC236}">
                  <a16:creationId xmlns:a16="http://schemas.microsoft.com/office/drawing/2014/main" id="{73303D7C-2A26-4954-85C7-35B8B5495F5C}"/>
                </a:ext>
              </a:extLst>
            </p:cNvPr>
            <p:cNvSpPr/>
            <p:nvPr/>
          </p:nvSpPr>
          <p:spPr>
            <a:xfrm>
              <a:off x="6453121" y="1964638"/>
              <a:ext cx="2422273" cy="116646"/>
            </a:xfrm>
            <a:custGeom>
              <a:avLst/>
              <a:gdLst>
                <a:gd name="connsiteX0" fmla="*/ 0 w 4690534"/>
                <a:gd name="connsiteY0" fmla="*/ 0 h 203200"/>
                <a:gd name="connsiteX1" fmla="*/ 4690534 w 4690534"/>
                <a:gd name="connsiteY1" fmla="*/ 0 h 203200"/>
                <a:gd name="connsiteX2" fmla="*/ 4690534 w 4690534"/>
                <a:gd name="connsiteY2" fmla="*/ 0 h 203200"/>
                <a:gd name="connsiteX3" fmla="*/ 4690534 w 4690534"/>
                <a:gd name="connsiteY3" fmla="*/ 203200 h 203200"/>
                <a:gd name="connsiteX4" fmla="*/ 4690534 w 4690534"/>
                <a:gd name="connsiteY4" fmla="*/ 203200 h 203200"/>
                <a:gd name="connsiteX5" fmla="*/ 0 w 4690534"/>
                <a:gd name="connsiteY5" fmla="*/ 203200 h 203200"/>
                <a:gd name="connsiteX6" fmla="*/ 0 w 4690534"/>
                <a:gd name="connsiteY6" fmla="*/ 203200 h 203200"/>
                <a:gd name="connsiteX7" fmla="*/ 0 w 4690534"/>
                <a:gd name="connsiteY7" fmla="*/ 0 h 203200"/>
                <a:gd name="connsiteX0" fmla="*/ 249766 w 4940300"/>
                <a:gd name="connsiteY0" fmla="*/ 0 h 224367"/>
                <a:gd name="connsiteX1" fmla="*/ 4940300 w 4940300"/>
                <a:gd name="connsiteY1" fmla="*/ 0 h 224367"/>
                <a:gd name="connsiteX2" fmla="*/ 4940300 w 4940300"/>
                <a:gd name="connsiteY2" fmla="*/ 0 h 224367"/>
                <a:gd name="connsiteX3" fmla="*/ 4940300 w 4940300"/>
                <a:gd name="connsiteY3" fmla="*/ 203200 h 224367"/>
                <a:gd name="connsiteX4" fmla="*/ 4940300 w 4940300"/>
                <a:gd name="connsiteY4" fmla="*/ 203200 h 224367"/>
                <a:gd name="connsiteX5" fmla="*/ 249766 w 4940300"/>
                <a:gd name="connsiteY5" fmla="*/ 203200 h 224367"/>
                <a:gd name="connsiteX6" fmla="*/ 0 w 4940300"/>
                <a:gd name="connsiteY6" fmla="*/ 224367 h 224367"/>
                <a:gd name="connsiteX7" fmla="*/ 249766 w 4940300"/>
                <a:gd name="connsiteY7" fmla="*/ 0 h 224367"/>
                <a:gd name="connsiteX0" fmla="*/ 249766 w 4940300"/>
                <a:gd name="connsiteY0" fmla="*/ 0 h 203200"/>
                <a:gd name="connsiteX1" fmla="*/ 4940300 w 4940300"/>
                <a:gd name="connsiteY1" fmla="*/ 0 h 203200"/>
                <a:gd name="connsiteX2" fmla="*/ 4940300 w 4940300"/>
                <a:gd name="connsiteY2" fmla="*/ 0 h 203200"/>
                <a:gd name="connsiteX3" fmla="*/ 4940300 w 4940300"/>
                <a:gd name="connsiteY3" fmla="*/ 203200 h 203200"/>
                <a:gd name="connsiteX4" fmla="*/ 4940300 w 4940300"/>
                <a:gd name="connsiteY4" fmla="*/ 203200 h 203200"/>
                <a:gd name="connsiteX5" fmla="*/ 249766 w 4940300"/>
                <a:gd name="connsiteY5" fmla="*/ 203200 h 203200"/>
                <a:gd name="connsiteX6" fmla="*/ 0 w 4940300"/>
                <a:gd name="connsiteY6" fmla="*/ 190501 h 203200"/>
                <a:gd name="connsiteX7" fmla="*/ 249766 w 4940300"/>
                <a:gd name="connsiteY7" fmla="*/ 0 h 203200"/>
                <a:gd name="connsiteX0" fmla="*/ 249766 w 4940300"/>
                <a:gd name="connsiteY0" fmla="*/ 0 h 207434"/>
                <a:gd name="connsiteX1" fmla="*/ 4940300 w 4940300"/>
                <a:gd name="connsiteY1" fmla="*/ 0 h 207434"/>
                <a:gd name="connsiteX2" fmla="*/ 4940300 w 4940300"/>
                <a:gd name="connsiteY2" fmla="*/ 0 h 207434"/>
                <a:gd name="connsiteX3" fmla="*/ 4940300 w 4940300"/>
                <a:gd name="connsiteY3" fmla="*/ 203200 h 207434"/>
                <a:gd name="connsiteX4" fmla="*/ 4940300 w 4940300"/>
                <a:gd name="connsiteY4" fmla="*/ 203200 h 207434"/>
                <a:gd name="connsiteX5" fmla="*/ 249766 w 4940300"/>
                <a:gd name="connsiteY5" fmla="*/ 203200 h 207434"/>
                <a:gd name="connsiteX6" fmla="*/ 0 w 4940300"/>
                <a:gd name="connsiteY6" fmla="*/ 207434 h 207434"/>
                <a:gd name="connsiteX7" fmla="*/ 249766 w 4940300"/>
                <a:gd name="connsiteY7" fmla="*/ 0 h 207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40300" h="207434">
                  <a:moveTo>
                    <a:pt x="249766" y="0"/>
                  </a:moveTo>
                  <a:lnTo>
                    <a:pt x="4940300" y="0"/>
                  </a:lnTo>
                  <a:lnTo>
                    <a:pt x="4940300" y="0"/>
                  </a:lnTo>
                  <a:lnTo>
                    <a:pt x="4940300" y="203200"/>
                  </a:lnTo>
                  <a:lnTo>
                    <a:pt x="4940300" y="203200"/>
                  </a:lnTo>
                  <a:lnTo>
                    <a:pt x="249766" y="203200"/>
                  </a:lnTo>
                  <a:lnTo>
                    <a:pt x="0" y="207434"/>
                  </a:lnTo>
                  <a:lnTo>
                    <a:pt x="249766" y="0"/>
                  </a:lnTo>
                  <a:close/>
                </a:path>
              </a:pathLst>
            </a:custGeom>
            <a:solidFill>
              <a:srgbClr val="CC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38" name="矩形 137">
            <a:extLst>
              <a:ext uri="{FF2B5EF4-FFF2-40B4-BE49-F238E27FC236}">
                <a16:creationId xmlns:a16="http://schemas.microsoft.com/office/drawing/2014/main" id="{1EECC82B-29F5-4596-B5A4-C7F7E1BF9F7B}"/>
              </a:ext>
            </a:extLst>
          </p:cNvPr>
          <p:cNvSpPr/>
          <p:nvPr/>
        </p:nvSpPr>
        <p:spPr>
          <a:xfrm>
            <a:off x="6328611" y="2291976"/>
            <a:ext cx="2589299" cy="70788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defTabSz="457200">
              <a:defRPr/>
            </a:pPr>
            <a:r>
              <a:rPr lang="zh-TW" altLang="en-US" sz="2000">
                <a:solidFill>
                  <a:srgbClr val="CC66FF"/>
                </a:solidFill>
                <a:latin typeface="微軟正黑體"/>
                <a:ea typeface="微軟正黑體"/>
                <a:cs typeface="Arial"/>
              </a:rPr>
              <a:t>為什麼只有一個 </a:t>
            </a:r>
            <a:r>
              <a:rPr lang="en-US" altLang="zh-TW" sz="2000">
                <a:solidFill>
                  <a:srgbClr val="CC66FF"/>
                </a:solidFill>
                <a:latin typeface="微軟正黑體"/>
                <a:ea typeface="微軟正黑體"/>
                <a:cs typeface="Arial"/>
              </a:rPr>
              <a:t>QTS </a:t>
            </a:r>
            <a:r>
              <a:rPr lang="zh-TW" altLang="en-US" sz="2000">
                <a:solidFill>
                  <a:srgbClr val="CC66FF"/>
                </a:solidFill>
                <a:latin typeface="微軟正黑體"/>
                <a:ea typeface="微軟正黑體"/>
                <a:cs typeface="Arial"/>
              </a:rPr>
              <a:t>管理埠</a:t>
            </a:r>
            <a:r>
              <a:rPr lang="en-US" altLang="zh-TW" sz="2000">
                <a:solidFill>
                  <a:srgbClr val="CC66FF"/>
                </a:solidFill>
                <a:latin typeface="微軟正黑體"/>
                <a:ea typeface="微軟正黑體"/>
                <a:cs typeface="Arial"/>
              </a:rPr>
              <a:t>?</a:t>
            </a:r>
          </a:p>
        </p:txBody>
      </p:sp>
      <p:sp>
        <p:nvSpPr>
          <p:cNvPr id="139" name="文字方塊 138">
            <a:extLst>
              <a:ext uri="{FF2B5EF4-FFF2-40B4-BE49-F238E27FC236}">
                <a16:creationId xmlns:a16="http://schemas.microsoft.com/office/drawing/2014/main" id="{94BD3602-5D87-4C4F-82BD-AB227A4F2062}"/>
              </a:ext>
            </a:extLst>
          </p:cNvPr>
          <p:cNvSpPr txBox="1"/>
          <p:nvPr/>
        </p:nvSpPr>
        <p:spPr>
          <a:xfrm>
            <a:off x="6192747" y="3343772"/>
            <a:ext cx="2843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不同虛擬機應用網路部署要分享同一個 </a:t>
            </a: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QTS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管理埠</a:t>
            </a:r>
            <a:endParaRPr lang="en-US" altLang="zh-TW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54B8B4C8-19DA-4398-A8D5-109D27F1A84D}"/>
              </a:ext>
            </a:extLst>
          </p:cNvPr>
          <p:cNvGrpSpPr/>
          <p:nvPr/>
        </p:nvGrpSpPr>
        <p:grpSpPr>
          <a:xfrm>
            <a:off x="9119982" y="1688689"/>
            <a:ext cx="2909012" cy="5029767"/>
            <a:chOff x="9119982" y="1828232"/>
            <a:chExt cx="2909012" cy="5029767"/>
          </a:xfrm>
        </p:grpSpPr>
        <p:sp>
          <p:nvSpPr>
            <p:cNvPr id="140" name="矩形: 剪去單一角落 139">
              <a:extLst>
                <a:ext uri="{FF2B5EF4-FFF2-40B4-BE49-F238E27FC236}">
                  <a16:creationId xmlns:a16="http://schemas.microsoft.com/office/drawing/2014/main" id="{06CC7723-18E0-4149-971D-20E3414E7F4C}"/>
                </a:ext>
              </a:extLst>
            </p:cNvPr>
            <p:cNvSpPr/>
            <p:nvPr/>
          </p:nvSpPr>
          <p:spPr>
            <a:xfrm flipH="1">
              <a:off x="9119982" y="1828232"/>
              <a:ext cx="2909012" cy="5029767"/>
            </a:xfrm>
            <a:prstGeom prst="snip1Rect">
              <a:avLst>
                <a:gd name="adj" fmla="val 14662"/>
              </a:avLst>
            </a:prstGeom>
            <a:gradFill>
              <a:gsLst>
                <a:gs pos="0">
                  <a:schemeClr val="tx1"/>
                </a:gs>
                <a:gs pos="85000">
                  <a:schemeClr val="tx1">
                    <a:alpha val="0"/>
                  </a:schemeClr>
                </a:gs>
              </a:gsLst>
              <a:lin ang="5400000" scaled="1"/>
            </a:gradFill>
            <a:ln w="28575">
              <a:gradFill>
                <a:gsLst>
                  <a:gs pos="0">
                    <a:srgbClr val="CC66FF"/>
                  </a:gs>
                  <a:gs pos="100000">
                    <a:srgbClr val="CC66FF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1" name="矩形: 剪去對角角落 121">
              <a:extLst>
                <a:ext uri="{FF2B5EF4-FFF2-40B4-BE49-F238E27FC236}">
                  <a16:creationId xmlns:a16="http://schemas.microsoft.com/office/drawing/2014/main" id="{047EB7D7-0C11-4F19-A8D4-C1C59A3A184A}"/>
                </a:ext>
              </a:extLst>
            </p:cNvPr>
            <p:cNvSpPr/>
            <p:nvPr/>
          </p:nvSpPr>
          <p:spPr>
            <a:xfrm>
              <a:off x="9472782" y="1964638"/>
              <a:ext cx="2422273" cy="116646"/>
            </a:xfrm>
            <a:custGeom>
              <a:avLst/>
              <a:gdLst>
                <a:gd name="connsiteX0" fmla="*/ 0 w 4690534"/>
                <a:gd name="connsiteY0" fmla="*/ 0 h 203200"/>
                <a:gd name="connsiteX1" fmla="*/ 4690534 w 4690534"/>
                <a:gd name="connsiteY1" fmla="*/ 0 h 203200"/>
                <a:gd name="connsiteX2" fmla="*/ 4690534 w 4690534"/>
                <a:gd name="connsiteY2" fmla="*/ 0 h 203200"/>
                <a:gd name="connsiteX3" fmla="*/ 4690534 w 4690534"/>
                <a:gd name="connsiteY3" fmla="*/ 203200 h 203200"/>
                <a:gd name="connsiteX4" fmla="*/ 4690534 w 4690534"/>
                <a:gd name="connsiteY4" fmla="*/ 203200 h 203200"/>
                <a:gd name="connsiteX5" fmla="*/ 0 w 4690534"/>
                <a:gd name="connsiteY5" fmla="*/ 203200 h 203200"/>
                <a:gd name="connsiteX6" fmla="*/ 0 w 4690534"/>
                <a:gd name="connsiteY6" fmla="*/ 203200 h 203200"/>
                <a:gd name="connsiteX7" fmla="*/ 0 w 4690534"/>
                <a:gd name="connsiteY7" fmla="*/ 0 h 203200"/>
                <a:gd name="connsiteX0" fmla="*/ 249766 w 4940300"/>
                <a:gd name="connsiteY0" fmla="*/ 0 h 224367"/>
                <a:gd name="connsiteX1" fmla="*/ 4940300 w 4940300"/>
                <a:gd name="connsiteY1" fmla="*/ 0 h 224367"/>
                <a:gd name="connsiteX2" fmla="*/ 4940300 w 4940300"/>
                <a:gd name="connsiteY2" fmla="*/ 0 h 224367"/>
                <a:gd name="connsiteX3" fmla="*/ 4940300 w 4940300"/>
                <a:gd name="connsiteY3" fmla="*/ 203200 h 224367"/>
                <a:gd name="connsiteX4" fmla="*/ 4940300 w 4940300"/>
                <a:gd name="connsiteY4" fmla="*/ 203200 h 224367"/>
                <a:gd name="connsiteX5" fmla="*/ 249766 w 4940300"/>
                <a:gd name="connsiteY5" fmla="*/ 203200 h 224367"/>
                <a:gd name="connsiteX6" fmla="*/ 0 w 4940300"/>
                <a:gd name="connsiteY6" fmla="*/ 224367 h 224367"/>
                <a:gd name="connsiteX7" fmla="*/ 249766 w 4940300"/>
                <a:gd name="connsiteY7" fmla="*/ 0 h 224367"/>
                <a:gd name="connsiteX0" fmla="*/ 249766 w 4940300"/>
                <a:gd name="connsiteY0" fmla="*/ 0 h 203200"/>
                <a:gd name="connsiteX1" fmla="*/ 4940300 w 4940300"/>
                <a:gd name="connsiteY1" fmla="*/ 0 h 203200"/>
                <a:gd name="connsiteX2" fmla="*/ 4940300 w 4940300"/>
                <a:gd name="connsiteY2" fmla="*/ 0 h 203200"/>
                <a:gd name="connsiteX3" fmla="*/ 4940300 w 4940300"/>
                <a:gd name="connsiteY3" fmla="*/ 203200 h 203200"/>
                <a:gd name="connsiteX4" fmla="*/ 4940300 w 4940300"/>
                <a:gd name="connsiteY4" fmla="*/ 203200 h 203200"/>
                <a:gd name="connsiteX5" fmla="*/ 249766 w 4940300"/>
                <a:gd name="connsiteY5" fmla="*/ 203200 h 203200"/>
                <a:gd name="connsiteX6" fmla="*/ 0 w 4940300"/>
                <a:gd name="connsiteY6" fmla="*/ 190501 h 203200"/>
                <a:gd name="connsiteX7" fmla="*/ 249766 w 4940300"/>
                <a:gd name="connsiteY7" fmla="*/ 0 h 203200"/>
                <a:gd name="connsiteX0" fmla="*/ 249766 w 4940300"/>
                <a:gd name="connsiteY0" fmla="*/ 0 h 207434"/>
                <a:gd name="connsiteX1" fmla="*/ 4940300 w 4940300"/>
                <a:gd name="connsiteY1" fmla="*/ 0 h 207434"/>
                <a:gd name="connsiteX2" fmla="*/ 4940300 w 4940300"/>
                <a:gd name="connsiteY2" fmla="*/ 0 h 207434"/>
                <a:gd name="connsiteX3" fmla="*/ 4940300 w 4940300"/>
                <a:gd name="connsiteY3" fmla="*/ 203200 h 207434"/>
                <a:gd name="connsiteX4" fmla="*/ 4940300 w 4940300"/>
                <a:gd name="connsiteY4" fmla="*/ 203200 h 207434"/>
                <a:gd name="connsiteX5" fmla="*/ 249766 w 4940300"/>
                <a:gd name="connsiteY5" fmla="*/ 203200 h 207434"/>
                <a:gd name="connsiteX6" fmla="*/ 0 w 4940300"/>
                <a:gd name="connsiteY6" fmla="*/ 207434 h 207434"/>
                <a:gd name="connsiteX7" fmla="*/ 249766 w 4940300"/>
                <a:gd name="connsiteY7" fmla="*/ 0 h 207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40300" h="207434">
                  <a:moveTo>
                    <a:pt x="249766" y="0"/>
                  </a:moveTo>
                  <a:lnTo>
                    <a:pt x="4940300" y="0"/>
                  </a:lnTo>
                  <a:lnTo>
                    <a:pt x="4940300" y="0"/>
                  </a:lnTo>
                  <a:lnTo>
                    <a:pt x="4940300" y="203200"/>
                  </a:lnTo>
                  <a:lnTo>
                    <a:pt x="4940300" y="203200"/>
                  </a:lnTo>
                  <a:lnTo>
                    <a:pt x="249766" y="203200"/>
                  </a:lnTo>
                  <a:lnTo>
                    <a:pt x="0" y="207434"/>
                  </a:lnTo>
                  <a:lnTo>
                    <a:pt x="249766" y="0"/>
                  </a:lnTo>
                  <a:close/>
                </a:path>
              </a:pathLst>
            </a:custGeom>
            <a:solidFill>
              <a:srgbClr val="CC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42" name="矩形 141">
            <a:extLst>
              <a:ext uri="{FF2B5EF4-FFF2-40B4-BE49-F238E27FC236}">
                <a16:creationId xmlns:a16="http://schemas.microsoft.com/office/drawing/2014/main" id="{B8A57555-B244-4FDA-9FD3-1B053BC37851}"/>
              </a:ext>
            </a:extLst>
          </p:cNvPr>
          <p:cNvSpPr/>
          <p:nvPr/>
        </p:nvSpPr>
        <p:spPr>
          <a:xfrm>
            <a:off x="9249643" y="2291976"/>
            <a:ext cx="2779351" cy="70788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defTabSz="457200">
              <a:defRPr/>
            </a:pPr>
            <a:r>
              <a:rPr lang="zh-TW" altLang="en-US" sz="2000">
                <a:solidFill>
                  <a:srgbClr val="CC66FF"/>
                </a:solidFill>
                <a:latin typeface="微軟正黑體"/>
                <a:ea typeface="微軟正黑體"/>
                <a:cs typeface="Arial"/>
              </a:rPr>
              <a:t>可以有更强大的 </a:t>
            </a:r>
            <a:r>
              <a:rPr lang="en-US" altLang="zh-TW" sz="2000">
                <a:solidFill>
                  <a:srgbClr val="CC66FF"/>
                </a:solidFill>
                <a:latin typeface="微軟正黑體"/>
                <a:ea typeface="微軟正黑體"/>
                <a:cs typeface="Arial"/>
              </a:rPr>
              <a:t>CPU </a:t>
            </a:r>
            <a:r>
              <a:rPr lang="zh-TW" altLang="en-US" sz="2000">
                <a:solidFill>
                  <a:srgbClr val="CC66FF"/>
                </a:solidFill>
                <a:latin typeface="微軟正黑體"/>
                <a:ea typeface="微軟正黑體"/>
                <a:cs typeface="Arial"/>
              </a:rPr>
              <a:t>提供給我的虛擬機嗎</a:t>
            </a:r>
            <a:r>
              <a:rPr lang="en-US" altLang="zh-TW" sz="2000">
                <a:solidFill>
                  <a:srgbClr val="CC66FF"/>
                </a:solidFill>
                <a:latin typeface="微軟正黑體"/>
                <a:ea typeface="微軟正黑體"/>
                <a:cs typeface="Arial"/>
              </a:rPr>
              <a:t>?</a:t>
            </a:r>
          </a:p>
        </p:txBody>
      </p:sp>
      <p:sp>
        <p:nvSpPr>
          <p:cNvPr id="143" name="文字方塊 142">
            <a:extLst>
              <a:ext uri="{FF2B5EF4-FFF2-40B4-BE49-F238E27FC236}">
                <a16:creationId xmlns:a16="http://schemas.microsoft.com/office/drawing/2014/main" id="{4CE41143-A4F3-4C59-9B2F-21BCE96ADFE7}"/>
              </a:ext>
            </a:extLst>
          </p:cNvPr>
          <p:cNvSpPr txBox="1"/>
          <p:nvPr/>
        </p:nvSpPr>
        <p:spPr>
          <a:xfrm>
            <a:off x="9249643" y="3343772"/>
            <a:ext cx="25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目前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機型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只有一款四核處理器可選擇</a:t>
            </a:r>
            <a:endParaRPr lang="en-US" altLang="zh-TW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BB8DE1B-DD6A-44B2-943B-2E455F3468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2484" y="4945879"/>
            <a:ext cx="826028" cy="914774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2D3CCC6E-5679-4234-B910-5069838F8C2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0956" y="4990252"/>
            <a:ext cx="826028" cy="826028"/>
          </a:xfrm>
          <a:prstGeom prst="rect">
            <a:avLst/>
          </a:prstGeom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E1B89BBE-0EAA-4801-AA1C-4590125D945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3507" y="4912375"/>
            <a:ext cx="1228933" cy="981782"/>
          </a:xfrm>
          <a:prstGeom prst="rect">
            <a:avLst/>
          </a:prstGeom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5165A051-A4FA-4313-B547-215F593144E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69367" y="4912375"/>
            <a:ext cx="981782" cy="98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5087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群組 68">
            <a:extLst>
              <a:ext uri="{FF2B5EF4-FFF2-40B4-BE49-F238E27FC236}">
                <a16:creationId xmlns:a16="http://schemas.microsoft.com/office/drawing/2014/main" id="{905D9C0A-C0A1-4183-A777-A577912F20EF}"/>
              </a:ext>
            </a:extLst>
          </p:cNvPr>
          <p:cNvGrpSpPr/>
          <p:nvPr/>
        </p:nvGrpSpPr>
        <p:grpSpPr>
          <a:xfrm>
            <a:off x="6314084" y="4840442"/>
            <a:ext cx="1344016" cy="53450"/>
            <a:chOff x="6314084" y="4507793"/>
            <a:chExt cx="1344016" cy="62779"/>
          </a:xfrm>
        </p:grpSpPr>
        <p:sp>
          <p:nvSpPr>
            <p:cNvPr id="70" name="矩形 69">
              <a:extLst>
                <a:ext uri="{FF2B5EF4-FFF2-40B4-BE49-F238E27FC236}">
                  <a16:creationId xmlns:a16="http://schemas.microsoft.com/office/drawing/2014/main" id="{D384C5AB-B8C3-4ED5-B14A-3A56386F0BDF}"/>
                </a:ext>
              </a:extLst>
            </p:cNvPr>
            <p:cNvSpPr/>
            <p:nvPr/>
          </p:nvSpPr>
          <p:spPr>
            <a:xfrm>
              <a:off x="6318913" y="4507793"/>
              <a:ext cx="1339187" cy="62779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71" name="直線接點 70">
              <a:extLst>
                <a:ext uri="{FF2B5EF4-FFF2-40B4-BE49-F238E27FC236}">
                  <a16:creationId xmlns:a16="http://schemas.microsoft.com/office/drawing/2014/main" id="{B2A43D4C-6CA5-4ED7-973B-E419FB822B9E}"/>
                </a:ext>
              </a:extLst>
            </p:cNvPr>
            <p:cNvCxnSpPr/>
            <p:nvPr/>
          </p:nvCxnSpPr>
          <p:spPr>
            <a:xfrm>
              <a:off x="6314084" y="4539182"/>
              <a:ext cx="1276523" cy="0"/>
            </a:xfrm>
            <a:prstGeom prst="line">
              <a:avLst/>
            </a:prstGeom>
            <a:ln w="5080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BD84D7E5-0F4D-4CCA-8274-B8194D7E53AB}"/>
              </a:ext>
            </a:extLst>
          </p:cNvPr>
          <p:cNvGrpSpPr/>
          <p:nvPr/>
        </p:nvGrpSpPr>
        <p:grpSpPr>
          <a:xfrm>
            <a:off x="6314084" y="4704161"/>
            <a:ext cx="1344016" cy="53450"/>
            <a:chOff x="6314084" y="4507793"/>
            <a:chExt cx="1344016" cy="62779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F3CFF6EA-C4AA-41BA-A214-32A6D2724EC9}"/>
                </a:ext>
              </a:extLst>
            </p:cNvPr>
            <p:cNvSpPr/>
            <p:nvPr/>
          </p:nvSpPr>
          <p:spPr>
            <a:xfrm>
              <a:off x="6318913" y="4507793"/>
              <a:ext cx="1339187" cy="62779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59" name="直線接點 58">
              <a:extLst>
                <a:ext uri="{FF2B5EF4-FFF2-40B4-BE49-F238E27FC236}">
                  <a16:creationId xmlns:a16="http://schemas.microsoft.com/office/drawing/2014/main" id="{47930A52-DD1D-40EE-A834-354361B26E8F}"/>
                </a:ext>
              </a:extLst>
            </p:cNvPr>
            <p:cNvCxnSpPr/>
            <p:nvPr/>
          </p:nvCxnSpPr>
          <p:spPr>
            <a:xfrm>
              <a:off x="6314084" y="4539182"/>
              <a:ext cx="1276523" cy="0"/>
            </a:xfrm>
            <a:prstGeom prst="line">
              <a:avLst/>
            </a:prstGeom>
            <a:ln w="5080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1" name="圖片 60" descr="一張含有 牆, 汽車 的圖片&#10;&#10;自動產生的描述">
            <a:extLst>
              <a:ext uri="{FF2B5EF4-FFF2-40B4-BE49-F238E27FC236}">
                <a16:creationId xmlns:a16="http://schemas.microsoft.com/office/drawing/2014/main" id="{BC6B6F6A-806B-2943-AF2D-E76A64E586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1131" y="3826231"/>
            <a:ext cx="4090871" cy="13622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5" name="圖片 44" descr="一張含有 電腦 的圖片&#10;&#10;自動產生的描述">
            <a:extLst>
              <a:ext uri="{FF2B5EF4-FFF2-40B4-BE49-F238E27FC236}">
                <a16:creationId xmlns:a16="http://schemas.microsoft.com/office/drawing/2014/main" id="{C137E159-A1E0-AF4D-9446-D1ADB4D974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7594" y="4279223"/>
            <a:ext cx="4537557" cy="8058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E23C161-2145-4740-A7F1-F30ADA474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1" y="0"/>
            <a:ext cx="12178675" cy="1275563"/>
          </a:xfrm>
        </p:spPr>
        <p:txBody>
          <a:bodyPr>
            <a:noAutofit/>
          </a:bodyPr>
          <a:lstStyle/>
          <a:p>
            <a:pPr fontAlgn="base"/>
            <a:r>
              <a:rPr lang="en-US" altLang="zh-TW" sz="4000" b="1">
                <a:cs typeface="+mj-lt"/>
                <a:sym typeface="Arial" panose="020B0604020202020204" pitchFamily="34" charset="0"/>
              </a:rPr>
              <a:t>QNAP TR &amp; TL </a:t>
            </a:r>
            <a:r>
              <a:rPr lang="zh-CN" altLang="en-US" sz="4000" b="1">
                <a:cs typeface="+mj-lt"/>
                <a:sym typeface="Arial" panose="020B0604020202020204" pitchFamily="34" charset="0"/>
              </a:rPr>
              <a:t>儲存擴充裝置可</a:t>
            </a:r>
            <a:r>
              <a:rPr lang="zh-CN" altLang="en-US" sz="4000" b="1">
                <a:sym typeface="Arial" panose="020B0604020202020204" pitchFamily="34" charset="0"/>
              </a:rPr>
              <a:t>彈性</a:t>
            </a:r>
            <a:br>
              <a:rPr lang="en-US" altLang="zh-CN" sz="4000" b="1">
                <a:sym typeface="Arial" panose="020B0604020202020204" pitchFamily="34" charset="0"/>
              </a:rPr>
            </a:br>
            <a:r>
              <a:rPr lang="zh-CN" altLang="en-US" sz="4000" b="1">
                <a:sym typeface="Arial" panose="020B0604020202020204" pitchFamily="34" charset="0"/>
              </a:rPr>
              <a:t>新增 </a:t>
            </a:r>
            <a:r>
              <a:rPr lang="en-US" altLang="zh-CN" sz="4000" b="1">
                <a:sym typeface="Arial" panose="020B0604020202020204" pitchFamily="34" charset="0"/>
              </a:rPr>
              <a:t>QGD-1602P </a:t>
            </a:r>
            <a:r>
              <a:rPr lang="zh-CN" altLang="en-US" sz="4000" b="1">
                <a:sym typeface="Arial" panose="020B0604020202020204" pitchFamily="34" charset="0"/>
              </a:rPr>
              <a:t>儲存空間</a:t>
            </a:r>
            <a:r>
              <a:rPr lang="zh-TW" altLang="en-US" sz="4000" b="1">
                <a:sym typeface="Arial" panose="020B0604020202020204" pitchFamily="34" charset="0"/>
              </a:rPr>
              <a:t>或作為</a:t>
            </a:r>
            <a:r>
              <a:rPr lang="zh-CN" altLang="en-US" sz="4000" b="1">
                <a:sym typeface="Arial" panose="020B0604020202020204" pitchFamily="34" charset="0"/>
              </a:rPr>
              <a:t>備</a:t>
            </a:r>
            <a:r>
              <a:rPr lang="zh-TW" altLang="en-US" sz="4000" b="1">
                <a:sym typeface="Arial" panose="020B0604020202020204" pitchFamily="34" charset="0"/>
              </a:rPr>
              <a:t>份空間</a:t>
            </a:r>
            <a:endParaRPr lang="zh-TW" altLang="en-US" sz="4000" b="1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F189EDD9-C370-4B02-91F8-C6BB42B88C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6744" y="1222222"/>
            <a:ext cx="6223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111090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zh-TW" altLang="zh-TW" sz="900" b="0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anose="020B0604020202020204" pitchFamily="34" charset="0"/>
                <a:ea typeface="Open Sans"/>
                <a:cs typeface="+mn-cs"/>
              </a:rPr>
            </a:br>
            <a:endParaRPr kumimoji="0" lang="zh-TW" altLang="zh-TW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9" name="內容版面配置區 1">
            <a:extLst>
              <a:ext uri="{FF2B5EF4-FFF2-40B4-BE49-F238E27FC236}">
                <a16:creationId xmlns:a16="http://schemas.microsoft.com/office/drawing/2014/main" id="{CC29D5A0-8B43-7143-8035-4CA4C081D5FB}"/>
              </a:ext>
            </a:extLst>
          </p:cNvPr>
          <p:cNvSpPr txBox="1">
            <a:spLocks/>
          </p:cNvSpPr>
          <p:nvPr/>
        </p:nvSpPr>
        <p:spPr>
          <a:xfrm>
            <a:off x="590125" y="1699006"/>
            <a:ext cx="11012527" cy="792368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/>
          <a:p>
            <a:pPr>
              <a:buClr>
                <a:srgbClr val="3C0668"/>
              </a:buClr>
              <a:defRPr/>
            </a:pPr>
            <a:r>
              <a:rPr lang="en-US" altLang="zh-TW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QNAP TL</a:t>
            </a:r>
            <a:r>
              <a:rPr lang="zh-TW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&amp; TR</a:t>
            </a:r>
            <a:r>
              <a:rPr lang="zh-TW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儲存擴充裝置可為 </a:t>
            </a:r>
            <a:r>
              <a:rPr lang="en-US" altLang="zh-TW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QGD-1602P </a:t>
            </a:r>
            <a:r>
              <a:rPr lang="zh-TW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擴充空間。不僅支援所有一般儲存池可做的操作，也可建立快照備份任務將磁碟區及 </a:t>
            </a:r>
            <a:r>
              <a:rPr lang="en-US" altLang="zh-TW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LUN</a:t>
            </a:r>
            <a:r>
              <a:rPr lang="zh-TW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的快照備份到外接的擴充裝置上．</a:t>
            </a:r>
            <a:endParaRPr lang="en-US" altLang="zh-TW" sz="20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9C655B1C-FDE0-DC43-B81C-3F298A307FF0}"/>
              </a:ext>
            </a:extLst>
          </p:cNvPr>
          <p:cNvGrpSpPr/>
          <p:nvPr/>
        </p:nvGrpSpPr>
        <p:grpSpPr>
          <a:xfrm>
            <a:off x="509934" y="5192903"/>
            <a:ext cx="1600552" cy="709577"/>
            <a:chOff x="381471" y="4019218"/>
            <a:chExt cx="1444961" cy="640599"/>
          </a:xfrm>
        </p:grpSpPr>
        <p:pic>
          <p:nvPicPr>
            <p:cNvPr id="32" name="圖片 33">
              <a:extLst>
                <a:ext uri="{FF2B5EF4-FFF2-40B4-BE49-F238E27FC236}">
                  <a16:creationId xmlns:a16="http://schemas.microsoft.com/office/drawing/2014/main" id="{148989D3-1DFA-D54A-9EFE-B74F3AE86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91188" y="4019218"/>
              <a:ext cx="635244" cy="635244"/>
            </a:xfrm>
            <a:prstGeom prst="rect">
              <a:avLst/>
            </a:prstGeom>
          </p:spPr>
        </p:pic>
        <p:pic>
          <p:nvPicPr>
            <p:cNvPr id="33" name="圖片 35">
              <a:extLst>
                <a:ext uri="{FF2B5EF4-FFF2-40B4-BE49-F238E27FC236}">
                  <a16:creationId xmlns:a16="http://schemas.microsoft.com/office/drawing/2014/main" id="{F33DCDED-C313-D74D-8974-6340C98FD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1471" y="4021189"/>
              <a:ext cx="635244" cy="638628"/>
            </a:xfrm>
            <a:prstGeom prst="rect">
              <a:avLst/>
            </a:prstGeom>
          </p:spPr>
        </p:pic>
      </p:grpSp>
      <p:pic>
        <p:nvPicPr>
          <p:cNvPr id="63" name="圖片 62" descr="一張含有 電路 的圖片&#10;&#10;自動產生的描述">
            <a:extLst>
              <a:ext uri="{FF2B5EF4-FFF2-40B4-BE49-F238E27FC236}">
                <a16:creationId xmlns:a16="http://schemas.microsoft.com/office/drawing/2014/main" id="{CDE28C54-D645-D54B-9E24-A521FB55806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0632" y="2836550"/>
            <a:ext cx="995334" cy="1327775"/>
          </a:xfrm>
          <a:prstGeom prst="rect">
            <a:avLst/>
          </a:prstGeom>
        </p:spPr>
      </p:pic>
      <p:pic>
        <p:nvPicPr>
          <p:cNvPr id="64" name="圖片 63" descr="一張含有 自行車, 光, 黑色, 藍色 的圖片&#10;&#10;自動產生的描述">
            <a:extLst>
              <a:ext uri="{FF2B5EF4-FFF2-40B4-BE49-F238E27FC236}">
                <a16:creationId xmlns:a16="http://schemas.microsoft.com/office/drawing/2014/main" id="{9D099BE3-728A-EE4B-B3A1-89CC35252F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9739" y="2914814"/>
            <a:ext cx="1019482" cy="1149350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sp>
        <p:nvSpPr>
          <p:cNvPr id="65" name="矩形 64">
            <a:extLst>
              <a:ext uri="{FF2B5EF4-FFF2-40B4-BE49-F238E27FC236}">
                <a16:creationId xmlns:a16="http://schemas.microsoft.com/office/drawing/2014/main" id="{FCD291BF-C5BC-254D-A7BE-710906BC02B8}"/>
              </a:ext>
            </a:extLst>
          </p:cNvPr>
          <p:cNvSpPr/>
          <p:nvPr/>
        </p:nvSpPr>
        <p:spPr>
          <a:xfrm>
            <a:off x="8790461" y="5120711"/>
            <a:ext cx="1652182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TW" sz="1400" kern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/>
              </a:rPr>
              <a:t>QGD-1602P</a:t>
            </a: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808A3EB8-CB45-6041-9AA8-F47BE06E31A9}"/>
              </a:ext>
            </a:extLst>
          </p:cNvPr>
          <p:cNvSpPr/>
          <p:nvPr/>
        </p:nvSpPr>
        <p:spPr>
          <a:xfrm>
            <a:off x="3405072" y="5202599"/>
            <a:ext cx="2386128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TW" sz="1400" kern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/>
              </a:rPr>
              <a:t>TL &amp; TR </a:t>
            </a:r>
            <a:r>
              <a:rPr lang="zh-CN" altLang="en-US" sz="1400" kern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/>
              </a:rPr>
              <a:t>儲存擴充裝置系列</a:t>
            </a:r>
            <a:endParaRPr lang="en-US" altLang="zh-TW" sz="1400" kern="0">
              <a:solidFill>
                <a:schemeClr val="bg1"/>
              </a:solidFill>
              <a:latin typeface="Arial"/>
              <a:ea typeface="微軟正黑體"/>
              <a:cs typeface="Arial"/>
              <a:sym typeface="Arial"/>
            </a:endParaRPr>
          </a:p>
        </p:txBody>
      </p:sp>
      <p:pic>
        <p:nvPicPr>
          <p:cNvPr id="35" name="圖片 34">
            <a:extLst>
              <a:ext uri="{FF2B5EF4-FFF2-40B4-BE49-F238E27FC236}">
                <a16:creationId xmlns:a16="http://schemas.microsoft.com/office/drawing/2014/main" id="{9B88029A-6998-734A-955B-08F6BF8A690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"/>
          <a:stretch/>
        </p:blipFill>
        <p:spPr>
          <a:xfrm>
            <a:off x="6013147" y="5111756"/>
            <a:ext cx="1076606" cy="1364835"/>
          </a:xfrm>
          <a:prstGeom prst="rect">
            <a:avLst/>
          </a:prstGeom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3DD54361-D738-41C9-BCB8-C531A2A74E87}"/>
              </a:ext>
            </a:extLst>
          </p:cNvPr>
          <p:cNvSpPr/>
          <p:nvPr/>
        </p:nvSpPr>
        <p:spPr>
          <a:xfrm>
            <a:off x="6661" y="2949427"/>
            <a:ext cx="2607099" cy="959146"/>
          </a:xfrm>
          <a:prstGeom prst="rect">
            <a:avLst/>
          </a:prstGeom>
          <a:gradFill>
            <a:gsLst>
              <a:gs pos="0">
                <a:srgbClr val="CC66FF"/>
              </a:gs>
              <a:gs pos="100000">
                <a:srgbClr val="CC66FF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>
                <a:solidFill>
                  <a:schemeClr val="bg1"/>
                </a:solidFill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作為快照保險庫</a:t>
            </a:r>
            <a:endParaRPr lang="en-US" altLang="zh-TW" b="1">
              <a:solidFill>
                <a:schemeClr val="bg1"/>
              </a:solidFill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algn="ctr"/>
            <a:r>
              <a:rPr lang="zh-TW" altLang="en-US" b="1">
                <a:solidFill>
                  <a:schemeClr val="bg1"/>
                </a:solidFill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備份本機快照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6CD8C39A-99D2-444D-9C15-349EF7EAE7E9}"/>
              </a:ext>
            </a:extLst>
          </p:cNvPr>
          <p:cNvSpPr/>
          <p:nvPr/>
        </p:nvSpPr>
        <p:spPr>
          <a:xfrm>
            <a:off x="6661" y="4072619"/>
            <a:ext cx="2607099" cy="959146"/>
          </a:xfrm>
          <a:prstGeom prst="rect">
            <a:avLst/>
          </a:prstGeom>
          <a:gradFill>
            <a:gsLst>
              <a:gs pos="0">
                <a:srgbClr val="CC66FF"/>
              </a:gs>
              <a:gs pos="100000">
                <a:srgbClr val="CC66FF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作為 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NAS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擴充儲存</a:t>
            </a:r>
            <a:endParaRPr lang="en-US" altLang="zh-TW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algn="ctr"/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空間存放檔案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28AC10CB-305B-40CB-94A6-E458F32233F6}"/>
              </a:ext>
            </a:extLst>
          </p:cNvPr>
          <p:cNvGrpSpPr/>
          <p:nvPr/>
        </p:nvGrpSpPr>
        <p:grpSpPr>
          <a:xfrm>
            <a:off x="2439820" y="3088390"/>
            <a:ext cx="703646" cy="681220"/>
            <a:chOff x="2439820" y="3313909"/>
            <a:chExt cx="703646" cy="681220"/>
          </a:xfrm>
        </p:grpSpPr>
        <p:sp>
          <p:nvSpPr>
            <p:cNvPr id="40" name="矩形: 圓角 39">
              <a:extLst>
                <a:ext uri="{FF2B5EF4-FFF2-40B4-BE49-F238E27FC236}">
                  <a16:creationId xmlns:a16="http://schemas.microsoft.com/office/drawing/2014/main" id="{B0359B95-7D0B-47F4-9E0D-293FC4840BC7}"/>
                </a:ext>
              </a:extLst>
            </p:cNvPr>
            <p:cNvSpPr/>
            <p:nvPr/>
          </p:nvSpPr>
          <p:spPr>
            <a:xfrm>
              <a:off x="2439820" y="3313909"/>
              <a:ext cx="703646" cy="681220"/>
            </a:xfrm>
            <a:prstGeom prst="roundRect">
              <a:avLst/>
            </a:prstGeom>
            <a:gradFill>
              <a:gsLst>
                <a:gs pos="0">
                  <a:srgbClr val="00B0F0"/>
                </a:gs>
                <a:gs pos="100000">
                  <a:srgbClr val="002060"/>
                </a:gs>
              </a:gsLst>
              <a:lin ang="5400000" scaled="1"/>
            </a:gra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TW" sz="1600" b="1">
                <a:solidFill>
                  <a:schemeClr val="bg1"/>
                </a:solidFill>
              </a:endParaRPr>
            </a:p>
          </p:txBody>
        </p:sp>
        <p:pic>
          <p:nvPicPr>
            <p:cNvPr id="5" name="圖片 4" descr="一張含有 馬克杯, 桌, 玻璃, 杯子 的圖片&#10;&#10;自動產生的描述">
              <a:extLst>
                <a:ext uri="{FF2B5EF4-FFF2-40B4-BE49-F238E27FC236}">
                  <a16:creationId xmlns:a16="http://schemas.microsoft.com/office/drawing/2014/main" id="{68965B5E-2A49-4BAD-A39F-202CE7374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00582" y="3411607"/>
              <a:ext cx="582123" cy="485825"/>
            </a:xfrm>
            <a:prstGeom prst="rect">
              <a:avLst/>
            </a:prstGeom>
            <a:noFill/>
            <a:ln w="28575">
              <a:noFill/>
            </a:ln>
          </p:spPr>
        </p:pic>
      </p:grpSp>
      <p:sp>
        <p:nvSpPr>
          <p:cNvPr id="10" name="文字方塊 9">
            <a:extLst>
              <a:ext uri="{FF2B5EF4-FFF2-40B4-BE49-F238E27FC236}">
                <a16:creationId xmlns:a16="http://schemas.microsoft.com/office/drawing/2014/main" id="{23F1BAC3-F128-402A-918C-F7AA596A2004}"/>
              </a:ext>
            </a:extLst>
          </p:cNvPr>
          <p:cNvSpPr txBox="1"/>
          <p:nvPr/>
        </p:nvSpPr>
        <p:spPr>
          <a:xfrm>
            <a:off x="6974202" y="5602608"/>
            <a:ext cx="1939326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b="1">
                <a:solidFill>
                  <a:srgbClr val="00FFFF"/>
                </a:solidFill>
                <a:ea typeface="微軟正黑體"/>
              </a:rPr>
              <a:t>2 x USB</a:t>
            </a:r>
            <a:r>
              <a:rPr lang="zh-TW" altLang="en-US" b="1">
                <a:solidFill>
                  <a:srgbClr val="00FFFF"/>
                </a:solidFill>
                <a:ea typeface="微軟正黑體"/>
              </a:rPr>
              <a:t> </a:t>
            </a:r>
            <a:r>
              <a:rPr lang="en-US" altLang="zh-TW" b="1">
                <a:solidFill>
                  <a:srgbClr val="00FFFF"/>
                </a:solidFill>
                <a:ea typeface="微軟正黑體"/>
              </a:rPr>
              <a:t>3.2 Gen 1</a:t>
            </a:r>
            <a:endParaRPr lang="zh-TW" altLang="en-US" b="1">
              <a:solidFill>
                <a:srgbClr val="00FFFF"/>
              </a:solidFill>
              <a:ea typeface="微軟正黑體" panose="020B0604030504040204" pitchFamily="34" charset="-120"/>
            </a:endParaRPr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58CB815C-8898-4D09-B928-AA10E5596FFF}"/>
              </a:ext>
            </a:extLst>
          </p:cNvPr>
          <p:cNvSpPr txBox="1"/>
          <p:nvPr/>
        </p:nvSpPr>
        <p:spPr>
          <a:xfrm>
            <a:off x="7865966" y="3244334"/>
            <a:ext cx="1939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>
                <a:solidFill>
                  <a:srgbClr val="00FFFF"/>
                </a:solidFill>
                <a:ea typeface="微軟正黑體" panose="020B0604030504040204" pitchFamily="34" charset="-120"/>
              </a:rPr>
              <a:t>2 x PCIe Gen3</a:t>
            </a:r>
            <a:endParaRPr lang="zh-TW" altLang="en-US" b="1">
              <a:solidFill>
                <a:srgbClr val="00FFFF"/>
              </a:solidFill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214115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584;p33">
            <a:extLst>
              <a:ext uri="{FF2B5EF4-FFF2-40B4-BE49-F238E27FC236}">
                <a16:creationId xmlns:a16="http://schemas.microsoft.com/office/drawing/2014/main" id="{115EEE28-B6CE-B14D-9C97-E590711384C0}"/>
              </a:ext>
            </a:extLst>
          </p:cNvPr>
          <p:cNvSpPr/>
          <p:nvPr/>
        </p:nvSpPr>
        <p:spPr>
          <a:xfrm>
            <a:off x="5908584" y="1791730"/>
            <a:ext cx="5996033" cy="5066269"/>
          </a:xfrm>
          <a:prstGeom prst="rect">
            <a:avLst/>
          </a:prstGeom>
          <a:gradFill>
            <a:gsLst>
              <a:gs pos="100000">
                <a:srgbClr val="CC66FF">
                  <a:alpha val="50000"/>
                </a:srgbClr>
              </a:gs>
              <a:gs pos="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  <a:effectLst/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lang="en-US" sz="24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28" name="Google Shape;584;p33">
            <a:extLst>
              <a:ext uri="{FF2B5EF4-FFF2-40B4-BE49-F238E27FC236}">
                <a16:creationId xmlns:a16="http://schemas.microsoft.com/office/drawing/2014/main" id="{C1461BE6-A313-5C43-BBCA-C3497745645E}"/>
              </a:ext>
            </a:extLst>
          </p:cNvPr>
          <p:cNvSpPr/>
          <p:nvPr/>
        </p:nvSpPr>
        <p:spPr>
          <a:xfrm>
            <a:off x="287383" y="1791730"/>
            <a:ext cx="5421140" cy="5066269"/>
          </a:xfrm>
          <a:prstGeom prst="rect">
            <a:avLst/>
          </a:prstGeom>
          <a:gradFill>
            <a:gsLst>
              <a:gs pos="100000">
                <a:srgbClr val="CC66FF">
                  <a:alpha val="50000"/>
                </a:srgbClr>
              </a:gs>
              <a:gs pos="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  <a:effectLst/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lang="en-US" sz="24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67A8B98E-2FC3-4330-ABFB-90403A93EA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0266" y="3248577"/>
            <a:ext cx="1941919" cy="194191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E23C161-2145-4740-A7F1-F30ADA474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1" y="1"/>
            <a:ext cx="12178675" cy="1261273"/>
          </a:xfrm>
        </p:spPr>
        <p:txBody>
          <a:bodyPr>
            <a:noAutofit/>
          </a:bodyPr>
          <a:lstStyle/>
          <a:p>
            <a:pPr fontAlgn="base"/>
            <a:r>
              <a:rPr lang="zh-CN" altLang="en-US" sz="4000" b="1"/>
              <a:t>透過</a:t>
            </a:r>
            <a:r>
              <a:rPr lang="en-US" altLang="zh-CN" sz="4000" b="1"/>
              <a:t> USB </a:t>
            </a:r>
            <a:r>
              <a:rPr lang="zh-CN" altLang="en-US" sz="4000" b="1"/>
              <a:t>使用</a:t>
            </a:r>
            <a:r>
              <a:rPr lang="en-US" altLang="zh-CN" sz="4000" b="1"/>
              <a:t> QNAP TR &amp; TL </a:t>
            </a:r>
            <a:r>
              <a:rPr lang="zh-CN" altLang="en-US" sz="4000" b="1"/>
              <a:t>儲存擴充設備</a:t>
            </a:r>
            <a:br>
              <a:rPr lang="en-US" altLang="zh-CN" sz="4000" b="1"/>
            </a:br>
            <a:r>
              <a:rPr lang="zh-CN" altLang="en-US" sz="4000" b="1"/>
              <a:t>新增</a:t>
            </a:r>
            <a:r>
              <a:rPr lang="en-US" altLang="zh-CN" sz="4000" b="1"/>
              <a:t> QGD-1602P </a:t>
            </a:r>
            <a:r>
              <a:rPr lang="zh-CN" altLang="en-US" sz="4000" b="1"/>
              <a:t>儲存空間</a:t>
            </a:r>
            <a:endParaRPr lang="zh-TW" altLang="en-US" sz="4000" b="1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F189EDD9-C370-4B02-91F8-C6BB42B88C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6744" y="1222222"/>
            <a:ext cx="6223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111090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zh-TW" altLang="zh-TW" sz="900" b="0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anose="020B0604020202020204" pitchFamily="34" charset="0"/>
                <a:ea typeface="Open Sans"/>
                <a:cs typeface="+mn-cs"/>
              </a:rPr>
            </a:br>
            <a:endParaRPr kumimoji="0" lang="zh-TW" altLang="zh-TW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4" name="圖片 13" descr="一張含有 室內, 黑色, 電子用品 的圖片&#10;&#10;自動產生的描述">
            <a:extLst>
              <a:ext uri="{FF2B5EF4-FFF2-40B4-BE49-F238E27FC236}">
                <a16:creationId xmlns:a16="http://schemas.microsoft.com/office/drawing/2014/main" id="{8368C8FC-5817-46F4-A738-0486A3F04B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3839" y="3234330"/>
            <a:ext cx="1531794" cy="147158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圖片 14" descr="一張含有 室內, 電子用品, 監視器, 黑色 的圖片&#10;&#10;自動產生的描述">
            <a:extLst>
              <a:ext uri="{FF2B5EF4-FFF2-40B4-BE49-F238E27FC236}">
                <a16:creationId xmlns:a16="http://schemas.microsoft.com/office/drawing/2014/main" id="{88076EB9-690C-4D31-BEE2-2C551D0023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8762" y="3248577"/>
            <a:ext cx="1531794" cy="147158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9C295E46-3FE8-4533-BA0C-4B7DABBE48F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2466" y="5275844"/>
            <a:ext cx="3788267" cy="5576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圖片 19" descr="一張含有 電子用品, 電腦 的圖片&#10;&#10;自動產生的描述">
            <a:extLst>
              <a:ext uri="{FF2B5EF4-FFF2-40B4-BE49-F238E27FC236}">
                <a16:creationId xmlns:a16="http://schemas.microsoft.com/office/drawing/2014/main" id="{4FA7D2FE-2281-4000-9664-3B9B5E64B74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2287" y="3107938"/>
            <a:ext cx="2445920" cy="152897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圖片 25" descr="一張含有 牆, 汽車 的圖片&#10;&#10;自動產生的描述">
            <a:extLst>
              <a:ext uri="{FF2B5EF4-FFF2-40B4-BE49-F238E27FC236}">
                <a16:creationId xmlns:a16="http://schemas.microsoft.com/office/drawing/2014/main" id="{701D16A4-FD70-4AE5-A7A9-51A66813102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3923" y="5090519"/>
            <a:ext cx="3182648" cy="10598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38" name="群組 37">
            <a:extLst>
              <a:ext uri="{FF2B5EF4-FFF2-40B4-BE49-F238E27FC236}">
                <a16:creationId xmlns:a16="http://schemas.microsoft.com/office/drawing/2014/main" id="{E4C9490A-69BD-A349-8DEA-2E7FCA247B8E}"/>
              </a:ext>
            </a:extLst>
          </p:cNvPr>
          <p:cNvGrpSpPr/>
          <p:nvPr/>
        </p:nvGrpSpPr>
        <p:grpSpPr>
          <a:xfrm>
            <a:off x="978889" y="4200025"/>
            <a:ext cx="671512" cy="365672"/>
            <a:chOff x="1405245" y="3912709"/>
            <a:chExt cx="1396812" cy="796451"/>
          </a:xfrm>
        </p:grpSpPr>
        <p:pic>
          <p:nvPicPr>
            <p:cNvPr id="39" name="圖片 9">
              <a:extLst>
                <a:ext uri="{FF2B5EF4-FFF2-40B4-BE49-F238E27FC236}">
                  <a16:creationId xmlns:a16="http://schemas.microsoft.com/office/drawing/2014/main" id="{BC3F989E-E123-4145-A882-CCA411AA4A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56675" y="3945486"/>
              <a:ext cx="945382" cy="76367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0" name="圖片 9">
              <a:extLst>
                <a:ext uri="{FF2B5EF4-FFF2-40B4-BE49-F238E27FC236}">
                  <a16:creationId xmlns:a16="http://schemas.microsoft.com/office/drawing/2014/main" id="{62D362FB-B6D5-BB47-9935-5BFDD58FAD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05245" y="3912709"/>
              <a:ext cx="945382" cy="76367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390D5677-1ADE-B643-8CBC-6C01B7301DC5}"/>
              </a:ext>
            </a:extLst>
          </p:cNvPr>
          <p:cNvGrpSpPr/>
          <p:nvPr/>
        </p:nvGrpSpPr>
        <p:grpSpPr>
          <a:xfrm>
            <a:off x="8681747" y="4271238"/>
            <a:ext cx="671512" cy="365672"/>
            <a:chOff x="1405245" y="3912709"/>
            <a:chExt cx="1396812" cy="796451"/>
          </a:xfrm>
        </p:grpSpPr>
        <p:pic>
          <p:nvPicPr>
            <p:cNvPr id="42" name="圖片 9">
              <a:extLst>
                <a:ext uri="{FF2B5EF4-FFF2-40B4-BE49-F238E27FC236}">
                  <a16:creationId xmlns:a16="http://schemas.microsoft.com/office/drawing/2014/main" id="{F1DC0F56-68BA-9545-BC3F-D045EF4DDA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56675" y="3945486"/>
              <a:ext cx="945382" cy="76367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3" name="圖片 9">
              <a:extLst>
                <a:ext uri="{FF2B5EF4-FFF2-40B4-BE49-F238E27FC236}">
                  <a16:creationId xmlns:a16="http://schemas.microsoft.com/office/drawing/2014/main" id="{49C694CA-22B1-1A4F-AC4E-C320FDBC80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05245" y="3912709"/>
              <a:ext cx="945382" cy="76367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6" name="矩形 45">
            <a:extLst>
              <a:ext uri="{FF2B5EF4-FFF2-40B4-BE49-F238E27FC236}">
                <a16:creationId xmlns:a16="http://schemas.microsoft.com/office/drawing/2014/main" id="{429180AB-2AF9-C841-88AB-8D1A8D050DA4}"/>
              </a:ext>
            </a:extLst>
          </p:cNvPr>
          <p:cNvSpPr/>
          <p:nvPr/>
        </p:nvSpPr>
        <p:spPr>
          <a:xfrm>
            <a:off x="473552" y="1564114"/>
            <a:ext cx="5048801" cy="133369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USB-C 3.2 Gen2 10Gbps JBOD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搭配軟體</a:t>
            </a: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 RAID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 使用</a:t>
            </a:r>
            <a:endParaRPr lang="en-US" altLang="zh-TW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Windows / Mac/ Ubuntu QNAP JBOD Manager </a:t>
            </a:r>
            <a:r>
              <a:rPr lang="zh-CN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工具軟體</a:t>
            </a:r>
            <a:endParaRPr lang="en-US" altLang="zh-TW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49" name="TextBox 17">
            <a:extLst>
              <a:ext uri="{FF2B5EF4-FFF2-40B4-BE49-F238E27FC236}">
                <a16:creationId xmlns:a16="http://schemas.microsoft.com/office/drawing/2014/main" id="{6CE1DAA2-DEB7-6B4C-8E79-0AF0808ED767}"/>
              </a:ext>
            </a:extLst>
          </p:cNvPr>
          <p:cNvSpPr txBox="1"/>
          <p:nvPr/>
        </p:nvSpPr>
        <p:spPr>
          <a:xfrm>
            <a:off x="8053102" y="5904402"/>
            <a:ext cx="17183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ea typeface="微軟正黑體" panose="020B0604030504040204" pitchFamily="34" charset="-120"/>
                <a:sym typeface="Arial" panose="020B0604020202020204" pitchFamily="34" charset="0"/>
              </a:rPr>
              <a:t>4-bay TR-004U</a:t>
            </a:r>
          </a:p>
        </p:txBody>
      </p:sp>
      <p:sp>
        <p:nvSpPr>
          <p:cNvPr id="50" name="TextBox 17">
            <a:extLst>
              <a:ext uri="{FF2B5EF4-FFF2-40B4-BE49-F238E27FC236}">
                <a16:creationId xmlns:a16="http://schemas.microsoft.com/office/drawing/2014/main" id="{00EB7787-CFA8-E94B-9D0D-F26C55B48D90}"/>
              </a:ext>
            </a:extLst>
          </p:cNvPr>
          <p:cNvSpPr txBox="1"/>
          <p:nvPr/>
        </p:nvSpPr>
        <p:spPr>
          <a:xfrm>
            <a:off x="9624380" y="4796052"/>
            <a:ext cx="17183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ea typeface="微軟正黑體" panose="020B0604030504040204" pitchFamily="34" charset="-120"/>
                <a:sym typeface="Arial" panose="020B0604020202020204" pitchFamily="34" charset="0"/>
              </a:rPr>
              <a:t>4-bay TR-004</a:t>
            </a:r>
          </a:p>
        </p:txBody>
      </p:sp>
      <p:sp>
        <p:nvSpPr>
          <p:cNvPr id="51" name="TextBox 17">
            <a:extLst>
              <a:ext uri="{FF2B5EF4-FFF2-40B4-BE49-F238E27FC236}">
                <a16:creationId xmlns:a16="http://schemas.microsoft.com/office/drawing/2014/main" id="{90AB3863-077B-044F-BBAE-AA680161A427}"/>
              </a:ext>
            </a:extLst>
          </p:cNvPr>
          <p:cNvSpPr txBox="1"/>
          <p:nvPr/>
        </p:nvSpPr>
        <p:spPr>
          <a:xfrm>
            <a:off x="6990448" y="4796052"/>
            <a:ext cx="17183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ea typeface="微軟正黑體" panose="020B0604030504040204" pitchFamily="34" charset="-120"/>
                <a:sym typeface="Arial" panose="020B0604020202020204" pitchFamily="34" charset="0"/>
              </a:rPr>
              <a:t>2-bay TR-002</a:t>
            </a: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BE6F5A85-2CA5-3F46-8C53-241DA5B667BB}"/>
              </a:ext>
            </a:extLst>
          </p:cNvPr>
          <p:cNvSpPr/>
          <p:nvPr/>
        </p:nvSpPr>
        <p:spPr>
          <a:xfrm>
            <a:off x="5982219" y="1564114"/>
            <a:ext cx="5736230" cy="133369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USB-C 3.2 Gen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1 5Gbps / Gen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2 10Gbps RAID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內建硬體</a:t>
            </a: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 RAID 0/1/5/10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，適合跨不同作業系統使用．</a:t>
            </a:r>
            <a:r>
              <a:rPr lang="zh-CN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可透過機身後方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指撥開關或是</a:t>
            </a:r>
            <a:r>
              <a:rPr lang="zh-CN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軟體方式設定</a:t>
            </a:r>
            <a:r>
              <a:rPr lang="en-US" altLang="zh-CN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 RAID </a:t>
            </a:r>
            <a:r>
              <a:rPr lang="zh-CN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模式</a:t>
            </a:r>
            <a:endParaRPr lang="en-US" altLang="zh-TW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Windows / Mac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QNAP External RAID Manager </a:t>
            </a:r>
            <a:r>
              <a:rPr lang="zh-CN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工具軟體</a:t>
            </a:r>
            <a:endParaRPr lang="en-US" altLang="zh-TW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27" name="TextBox 17">
            <a:extLst>
              <a:ext uri="{FF2B5EF4-FFF2-40B4-BE49-F238E27FC236}">
                <a16:creationId xmlns:a16="http://schemas.microsoft.com/office/drawing/2014/main" id="{CE8AFA32-1C82-4D51-A18D-8848910711A0}"/>
              </a:ext>
            </a:extLst>
          </p:cNvPr>
          <p:cNvSpPr txBox="1"/>
          <p:nvPr/>
        </p:nvSpPr>
        <p:spPr>
          <a:xfrm>
            <a:off x="1829442" y="4676335"/>
            <a:ext cx="22516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ea typeface="微軟正黑體" panose="020B0604030504040204" pitchFamily="34" charset="-120"/>
                <a:sym typeface="Arial" panose="020B0604020202020204" pitchFamily="34" charset="0"/>
              </a:rPr>
              <a:t>8-bay TL-D800C</a:t>
            </a:r>
          </a:p>
        </p:txBody>
      </p:sp>
      <p:sp>
        <p:nvSpPr>
          <p:cNvPr id="29" name="TextBox 17">
            <a:extLst>
              <a:ext uri="{FF2B5EF4-FFF2-40B4-BE49-F238E27FC236}">
                <a16:creationId xmlns:a16="http://schemas.microsoft.com/office/drawing/2014/main" id="{BE2D4B9B-1B61-4CCF-807B-E1B8B2B0BA69}"/>
              </a:ext>
            </a:extLst>
          </p:cNvPr>
          <p:cNvSpPr txBox="1"/>
          <p:nvPr/>
        </p:nvSpPr>
        <p:spPr>
          <a:xfrm>
            <a:off x="1829442" y="6131631"/>
            <a:ext cx="22516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ea typeface="微軟正黑體" panose="020B0604030504040204" pitchFamily="34" charset="-120"/>
                <a:sym typeface="Arial" panose="020B0604020202020204" pitchFamily="34" charset="0"/>
              </a:rPr>
              <a:t>12-bay TL-R1200C-RP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821317D-2CC1-D24C-BA42-25A2E94F193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"/>
          <a:stretch/>
        </p:blipFill>
        <p:spPr>
          <a:xfrm>
            <a:off x="4958972" y="3267616"/>
            <a:ext cx="1931446" cy="2448534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448DBECB-DF2B-244B-B57B-D7035E98482A}"/>
              </a:ext>
            </a:extLst>
          </p:cNvPr>
          <p:cNvSpPr/>
          <p:nvPr/>
        </p:nvSpPr>
        <p:spPr>
          <a:xfrm>
            <a:off x="5268160" y="3889344"/>
            <a:ext cx="1256416" cy="65146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spcBef>
                <a:spcPts val="1000"/>
              </a:spcBef>
              <a:defRPr/>
            </a:pPr>
            <a:r>
              <a:rPr lang="zh-CN" altLang="en-US" sz="14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隨附</a:t>
            </a:r>
            <a:r>
              <a:rPr lang="en-US" altLang="zh-CN" sz="14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 1 </a:t>
            </a:r>
            <a:r>
              <a:rPr lang="zh-CN" altLang="en-US" sz="14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公尺</a:t>
            </a:r>
            <a:r>
              <a:rPr lang="en-US" altLang="zh-CN" sz="14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 </a:t>
            </a:r>
          </a:p>
          <a:p>
            <a:pPr>
              <a:spcBef>
                <a:spcPts val="1000"/>
              </a:spcBef>
              <a:defRPr/>
            </a:pPr>
            <a:r>
              <a:rPr lang="en-US" altLang="zh-CN" sz="14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C </a:t>
            </a:r>
            <a:r>
              <a:rPr lang="zh-CN" altLang="en-US" sz="14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對</a:t>
            </a:r>
            <a:r>
              <a:rPr lang="en-US" altLang="zh-CN" sz="14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 A </a:t>
            </a:r>
            <a:r>
              <a:rPr lang="zh-CN" altLang="en-US" sz="14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線材</a:t>
            </a:r>
            <a:endParaRPr lang="en-US" altLang="zh-TW" sz="1400"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41331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584;p33">
            <a:extLst>
              <a:ext uri="{FF2B5EF4-FFF2-40B4-BE49-F238E27FC236}">
                <a16:creationId xmlns:a16="http://schemas.microsoft.com/office/drawing/2014/main" id="{68945DC7-EF89-43A8-A4D8-CB9B7285E966}"/>
              </a:ext>
            </a:extLst>
          </p:cNvPr>
          <p:cNvSpPr/>
          <p:nvPr/>
        </p:nvSpPr>
        <p:spPr>
          <a:xfrm>
            <a:off x="316606" y="5168961"/>
            <a:ext cx="8987815" cy="1448568"/>
          </a:xfrm>
          <a:prstGeom prst="rect">
            <a:avLst/>
          </a:prstGeom>
          <a:gradFill>
            <a:gsLst>
              <a:gs pos="0">
                <a:srgbClr val="CC66FF">
                  <a:alpha val="50000"/>
                </a:srgbClr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  <a:effectLst/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lang="en-US" sz="24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90" name="Google Shape;584;p33">
            <a:extLst>
              <a:ext uri="{FF2B5EF4-FFF2-40B4-BE49-F238E27FC236}">
                <a16:creationId xmlns:a16="http://schemas.microsoft.com/office/drawing/2014/main" id="{8011F154-4F35-4C94-8720-B6EE38EE3D41}"/>
              </a:ext>
            </a:extLst>
          </p:cNvPr>
          <p:cNvSpPr/>
          <p:nvPr/>
        </p:nvSpPr>
        <p:spPr>
          <a:xfrm>
            <a:off x="313945" y="2726691"/>
            <a:ext cx="5405704" cy="1291070"/>
          </a:xfrm>
          <a:prstGeom prst="rect">
            <a:avLst/>
          </a:prstGeom>
          <a:gradFill>
            <a:gsLst>
              <a:gs pos="0">
                <a:srgbClr val="CC66FF">
                  <a:alpha val="50000"/>
                </a:srgbClr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  <a:effectLst/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lang="en-US" sz="24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E23C161-2145-4740-A7F1-F30ADA474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1" y="1"/>
            <a:ext cx="12178675" cy="1261273"/>
          </a:xfrm>
        </p:spPr>
        <p:txBody>
          <a:bodyPr>
            <a:noAutofit/>
          </a:bodyPr>
          <a:lstStyle/>
          <a:p>
            <a:pPr fontAlgn="base"/>
            <a:r>
              <a:rPr lang="zh-CN" altLang="en-US" sz="4000" b="1"/>
              <a:t>透過</a:t>
            </a:r>
            <a:r>
              <a:rPr lang="en-US" altLang="zh-CN" sz="4000" b="1"/>
              <a:t> PCIe </a:t>
            </a:r>
            <a:r>
              <a:rPr lang="zh-CN" altLang="en-US" sz="4000" b="1"/>
              <a:t>使用</a:t>
            </a:r>
            <a:r>
              <a:rPr lang="en-US" altLang="zh-CN" sz="4000" b="1"/>
              <a:t> QNAP TL </a:t>
            </a:r>
            <a:r>
              <a:rPr lang="zh-CN" altLang="en-US" sz="4000" b="1"/>
              <a:t>儲存擴充設備</a:t>
            </a:r>
            <a:br>
              <a:rPr lang="en-US" altLang="zh-CN" sz="4000" b="1"/>
            </a:br>
            <a:r>
              <a:rPr lang="zh-CN" altLang="en-US" sz="4000" b="1"/>
              <a:t>新增</a:t>
            </a:r>
            <a:r>
              <a:rPr lang="en-US" altLang="zh-CN" sz="4000" b="1"/>
              <a:t> QGD-1602P </a:t>
            </a:r>
            <a:r>
              <a:rPr lang="zh-CN" altLang="en-US" sz="4000" b="1"/>
              <a:t>儲存空間</a:t>
            </a:r>
            <a:endParaRPr lang="zh-TW" altLang="en-US" sz="4000" b="1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F189EDD9-C370-4B02-91F8-C6BB42B88C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6744" y="1222222"/>
            <a:ext cx="6223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111090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zh-TW" altLang="zh-TW" sz="900" b="0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anose="020B0604020202020204" pitchFamily="34" charset="0"/>
                <a:ea typeface="Open Sans"/>
                <a:cs typeface="+mn-cs"/>
              </a:rPr>
            </a:br>
            <a:endParaRPr kumimoji="0" lang="zh-TW" altLang="zh-TW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93512CF-F3B8-46E0-A626-E7F99CA7EDFF}"/>
              </a:ext>
            </a:extLst>
          </p:cNvPr>
          <p:cNvSpPr/>
          <p:nvPr/>
        </p:nvSpPr>
        <p:spPr>
          <a:xfrm>
            <a:off x="5339656" y="7235959"/>
            <a:ext cx="243978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zh-TW" alt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Arial"/>
                <a:sym typeface="Arial"/>
              </a:rPr>
              <a:t> </a:t>
            </a:r>
            <a:endParaRPr kumimoji="0" lang="zh-TW" alt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Arial"/>
              <a:sym typeface="Arial"/>
            </a:endParaRPr>
          </a:p>
        </p:txBody>
      </p:sp>
      <p:sp>
        <p:nvSpPr>
          <p:cNvPr id="24" name="Google Shape;584;p33">
            <a:extLst>
              <a:ext uri="{FF2B5EF4-FFF2-40B4-BE49-F238E27FC236}">
                <a16:creationId xmlns:a16="http://schemas.microsoft.com/office/drawing/2014/main" id="{A0954BBD-8C47-9E4F-9096-4B38231CBCA3}"/>
              </a:ext>
            </a:extLst>
          </p:cNvPr>
          <p:cNvSpPr/>
          <p:nvPr/>
        </p:nvSpPr>
        <p:spPr>
          <a:xfrm>
            <a:off x="5872666" y="1476359"/>
            <a:ext cx="6054378" cy="2545368"/>
          </a:xfrm>
          <a:prstGeom prst="rect">
            <a:avLst/>
          </a:prstGeom>
          <a:gradFill>
            <a:gsLst>
              <a:gs pos="0">
                <a:srgbClr val="CC66FF">
                  <a:alpha val="50000"/>
                </a:srgbClr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  <a:effectLst/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lang="en-US" sz="24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26" name="Google Shape;584;p33">
            <a:extLst>
              <a:ext uri="{FF2B5EF4-FFF2-40B4-BE49-F238E27FC236}">
                <a16:creationId xmlns:a16="http://schemas.microsoft.com/office/drawing/2014/main" id="{E297D181-5CEE-8447-B9F9-CDF8683EA25D}"/>
              </a:ext>
            </a:extLst>
          </p:cNvPr>
          <p:cNvSpPr/>
          <p:nvPr/>
        </p:nvSpPr>
        <p:spPr>
          <a:xfrm>
            <a:off x="313945" y="1476359"/>
            <a:ext cx="5405704" cy="1291070"/>
          </a:xfrm>
          <a:prstGeom prst="rect">
            <a:avLst/>
          </a:prstGeom>
          <a:gradFill>
            <a:gsLst>
              <a:gs pos="0">
                <a:srgbClr val="CC66FF">
                  <a:alpha val="50000"/>
                </a:srgbClr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  <a:effectLst/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lang="en-US" sz="24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27" name="Google Shape;584;p33">
            <a:extLst>
              <a:ext uri="{FF2B5EF4-FFF2-40B4-BE49-F238E27FC236}">
                <a16:creationId xmlns:a16="http://schemas.microsoft.com/office/drawing/2014/main" id="{E42A2F8C-AED0-6147-B9BE-279410E46D99}"/>
              </a:ext>
            </a:extLst>
          </p:cNvPr>
          <p:cNvSpPr/>
          <p:nvPr/>
        </p:nvSpPr>
        <p:spPr>
          <a:xfrm>
            <a:off x="316606" y="3772777"/>
            <a:ext cx="8987815" cy="1448568"/>
          </a:xfrm>
          <a:prstGeom prst="rect">
            <a:avLst/>
          </a:prstGeom>
          <a:gradFill>
            <a:gsLst>
              <a:gs pos="0">
                <a:srgbClr val="CC66FF">
                  <a:alpha val="50000"/>
                </a:srgbClr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  <a:effectLst/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lang="en-US" sz="24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35" name="TextBox 17">
            <a:extLst>
              <a:ext uri="{FF2B5EF4-FFF2-40B4-BE49-F238E27FC236}">
                <a16:creationId xmlns:a16="http://schemas.microsoft.com/office/drawing/2014/main" id="{395FA968-68FE-024F-920B-E8D8E969E121}"/>
              </a:ext>
            </a:extLst>
          </p:cNvPr>
          <p:cNvSpPr txBox="1"/>
          <p:nvPr/>
        </p:nvSpPr>
        <p:spPr>
          <a:xfrm>
            <a:off x="454122" y="2417235"/>
            <a:ext cx="1533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ea typeface="微軟正黑體" panose="020B0604030504040204" pitchFamily="34" charset="-120"/>
                <a:sym typeface="Arial" panose="020B0604020202020204" pitchFamily="34" charset="0"/>
              </a:rPr>
              <a:t>4-bay TL-D400S</a:t>
            </a:r>
          </a:p>
        </p:txBody>
      </p:sp>
      <p:pic>
        <p:nvPicPr>
          <p:cNvPr id="37" name="圖片 36" descr="一張含有 監視器, 坐, 小, 電腦 的圖片&#10;&#10;自動產生的描述">
            <a:extLst>
              <a:ext uri="{FF2B5EF4-FFF2-40B4-BE49-F238E27FC236}">
                <a16:creationId xmlns:a16="http://schemas.microsoft.com/office/drawing/2014/main" id="{E1EAAA80-956E-5642-B3C7-23D04901D2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6760" y="3693580"/>
            <a:ext cx="2340843" cy="1463027"/>
          </a:xfrm>
          <a:prstGeom prst="rect">
            <a:avLst/>
          </a:prstGeom>
        </p:spPr>
      </p:pic>
      <p:sp>
        <p:nvSpPr>
          <p:cNvPr id="40" name="TextBox 17">
            <a:extLst>
              <a:ext uri="{FF2B5EF4-FFF2-40B4-BE49-F238E27FC236}">
                <a16:creationId xmlns:a16="http://schemas.microsoft.com/office/drawing/2014/main" id="{4CF4C2BD-ABFC-454B-AB49-9DA0AE613AAB}"/>
              </a:ext>
            </a:extLst>
          </p:cNvPr>
          <p:cNvSpPr txBox="1"/>
          <p:nvPr/>
        </p:nvSpPr>
        <p:spPr>
          <a:xfrm>
            <a:off x="2249596" y="2905780"/>
            <a:ext cx="2016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ea typeface="微軟正黑體" panose="020B0604030504040204" pitchFamily="34" charset="-120"/>
                <a:sym typeface="Arial" panose="020B0604020202020204" pitchFamily="34" charset="0"/>
              </a:rPr>
              <a:t>1 x </a:t>
            </a:r>
            <a:r>
              <a:rPr lang="en-US" sz="1400" b="1">
                <a:solidFill>
                  <a:srgbClr val="00FFFF"/>
                </a:solidFill>
                <a:ea typeface="微軟正黑體" panose="020B0604030504040204" pitchFamily="34" charset="-120"/>
                <a:sym typeface="Arial" panose="020B0604020202020204" pitchFamily="34" charset="0"/>
              </a:rPr>
              <a:t>QXP-400eS-A1164</a:t>
            </a:r>
          </a:p>
          <a:p>
            <a:r>
              <a:rPr lang="en-US" altLang="zh-TW" sz="1400">
                <a:solidFill>
                  <a:schemeClr val="bg1"/>
                </a:solidFill>
                <a:ea typeface="微軟正黑體" panose="020B0604030504040204" pitchFamily="34" charset="-120"/>
                <a:sym typeface="Arial" panose="020B0604020202020204" pitchFamily="34" charset="0"/>
              </a:rPr>
              <a:t>PCIe 4-port SATA card</a:t>
            </a:r>
            <a:endParaRPr lang="en-US" sz="1400">
              <a:solidFill>
                <a:schemeClr val="bg1"/>
              </a:solidFill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1" name="TextBox 17">
            <a:extLst>
              <a:ext uri="{FF2B5EF4-FFF2-40B4-BE49-F238E27FC236}">
                <a16:creationId xmlns:a16="http://schemas.microsoft.com/office/drawing/2014/main" id="{6B6508BC-8F92-0043-9976-99EE5BE09AF4}"/>
              </a:ext>
            </a:extLst>
          </p:cNvPr>
          <p:cNvSpPr txBox="1"/>
          <p:nvPr/>
        </p:nvSpPr>
        <p:spPr>
          <a:xfrm>
            <a:off x="4249303" y="2905780"/>
            <a:ext cx="1487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ea typeface="微軟正黑體" panose="020B0604030504040204" pitchFamily="34" charset="-120"/>
                <a:sym typeface="Arial" panose="020B0604020202020204" pitchFamily="34" charset="0"/>
              </a:rPr>
              <a:t>1 x </a:t>
            </a:r>
            <a:r>
              <a:rPr lang="en-US" sz="1400" b="1">
                <a:solidFill>
                  <a:srgbClr val="00FFFF"/>
                </a:solidFill>
                <a:ea typeface="微軟正黑體" panose="020B0604030504040204" pitchFamily="34" charset="-120"/>
                <a:sym typeface="Arial" panose="020B0604020202020204" pitchFamily="34" charset="0"/>
              </a:rPr>
              <a:t>1M SFF-8088 </a:t>
            </a:r>
            <a:r>
              <a:rPr lang="en-US" altLang="zh-CN" sz="1400" b="1">
                <a:solidFill>
                  <a:srgbClr val="00FFFF"/>
                </a:solidFill>
                <a:ea typeface="微軟正黑體" panose="020B0604030504040204" pitchFamily="34" charset="-120"/>
                <a:sym typeface="Arial" panose="020B0604020202020204" pitchFamily="34" charset="0"/>
              </a:rPr>
              <a:t>cable</a:t>
            </a:r>
          </a:p>
        </p:txBody>
      </p:sp>
      <p:sp>
        <p:nvSpPr>
          <p:cNvPr id="43" name="TextBox 17">
            <a:extLst>
              <a:ext uri="{FF2B5EF4-FFF2-40B4-BE49-F238E27FC236}">
                <a16:creationId xmlns:a16="http://schemas.microsoft.com/office/drawing/2014/main" id="{6B77764E-1D4C-3E4E-A364-1D392A95D89D}"/>
              </a:ext>
            </a:extLst>
          </p:cNvPr>
          <p:cNvSpPr txBox="1"/>
          <p:nvPr/>
        </p:nvSpPr>
        <p:spPr>
          <a:xfrm>
            <a:off x="8062345" y="3141507"/>
            <a:ext cx="1794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ea typeface="微軟正黑體" panose="020B0604030504040204" pitchFamily="34" charset="-120"/>
                <a:sym typeface="Arial" panose="020B0604020202020204" pitchFamily="34" charset="0"/>
              </a:rPr>
              <a:t>1 x </a:t>
            </a:r>
            <a:r>
              <a:rPr lang="en-US" sz="1400" b="1">
                <a:solidFill>
                  <a:srgbClr val="00FFFF"/>
                </a:solidFill>
                <a:ea typeface="微軟正黑體" panose="020B0604030504040204" pitchFamily="34" charset="-120"/>
                <a:sym typeface="Arial" panose="020B0604020202020204" pitchFamily="34" charset="0"/>
              </a:rPr>
              <a:t>QXP-800eS-A1164</a:t>
            </a:r>
          </a:p>
          <a:p>
            <a:r>
              <a:rPr lang="en-US" altLang="zh-TW" sz="1400">
                <a:solidFill>
                  <a:schemeClr val="bg1"/>
                </a:solidFill>
                <a:ea typeface="微軟正黑體" panose="020B0604030504040204" pitchFamily="34" charset="-120"/>
                <a:sym typeface="Arial" panose="020B0604020202020204" pitchFamily="34" charset="0"/>
              </a:rPr>
              <a:t>PCIe 8-port SATA card</a:t>
            </a:r>
            <a:endParaRPr lang="en-US" sz="1400">
              <a:solidFill>
                <a:schemeClr val="bg1"/>
              </a:solidFill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4" name="TextBox 17">
            <a:extLst>
              <a:ext uri="{FF2B5EF4-FFF2-40B4-BE49-F238E27FC236}">
                <a16:creationId xmlns:a16="http://schemas.microsoft.com/office/drawing/2014/main" id="{86E68607-7EB3-054F-94FA-4A0B9E1DC994}"/>
              </a:ext>
            </a:extLst>
          </p:cNvPr>
          <p:cNvSpPr txBox="1"/>
          <p:nvPr/>
        </p:nvSpPr>
        <p:spPr>
          <a:xfrm>
            <a:off x="10009992" y="3141507"/>
            <a:ext cx="1900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ea typeface="微軟正黑體" panose="020B0604030504040204" pitchFamily="34" charset="-120"/>
                <a:sym typeface="Arial" panose="020B0604020202020204" pitchFamily="34" charset="0"/>
              </a:rPr>
              <a:t>2 x </a:t>
            </a:r>
            <a:r>
              <a:rPr lang="en-US" sz="1400" b="1">
                <a:solidFill>
                  <a:srgbClr val="00FFFF"/>
                </a:solidFill>
                <a:ea typeface="微軟正黑體" panose="020B0604030504040204" pitchFamily="34" charset="-120"/>
                <a:sym typeface="Arial" panose="020B0604020202020204" pitchFamily="34" charset="0"/>
              </a:rPr>
              <a:t>1M SFF-8088 </a:t>
            </a:r>
            <a:r>
              <a:rPr lang="en-US" altLang="zh-CN" sz="1400" b="1">
                <a:solidFill>
                  <a:srgbClr val="00FFFF"/>
                </a:solidFill>
                <a:ea typeface="微軟正黑體" panose="020B0604030504040204" pitchFamily="34" charset="-120"/>
                <a:sym typeface="Arial" panose="020B0604020202020204" pitchFamily="34" charset="0"/>
              </a:rPr>
              <a:t>cables</a:t>
            </a:r>
          </a:p>
        </p:txBody>
      </p:sp>
      <p:sp>
        <p:nvSpPr>
          <p:cNvPr id="45" name="TextBox 17">
            <a:extLst>
              <a:ext uri="{FF2B5EF4-FFF2-40B4-BE49-F238E27FC236}">
                <a16:creationId xmlns:a16="http://schemas.microsoft.com/office/drawing/2014/main" id="{A6F950C6-A6C3-BD45-8341-41C272B4F0BE}"/>
              </a:ext>
            </a:extLst>
          </p:cNvPr>
          <p:cNvSpPr txBox="1"/>
          <p:nvPr/>
        </p:nvSpPr>
        <p:spPr>
          <a:xfrm>
            <a:off x="341084" y="3995010"/>
            <a:ext cx="19748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ea typeface="微軟正黑體" panose="020B0604030504040204" pitchFamily="34" charset="-120"/>
                <a:sym typeface="Arial" panose="020B0604020202020204" pitchFamily="34" charset="0"/>
              </a:rPr>
              <a:t>16-bay TL-D1600S</a:t>
            </a:r>
          </a:p>
        </p:txBody>
      </p:sp>
      <p:sp>
        <p:nvSpPr>
          <p:cNvPr id="46" name="TextBox 17">
            <a:extLst>
              <a:ext uri="{FF2B5EF4-FFF2-40B4-BE49-F238E27FC236}">
                <a16:creationId xmlns:a16="http://schemas.microsoft.com/office/drawing/2014/main" id="{138D52CB-6285-BD4F-911F-9834C76B6CBD}"/>
              </a:ext>
            </a:extLst>
          </p:cNvPr>
          <p:cNvSpPr txBox="1"/>
          <p:nvPr/>
        </p:nvSpPr>
        <p:spPr>
          <a:xfrm>
            <a:off x="4859459" y="5776389"/>
            <a:ext cx="2079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ea typeface="微軟正黑體" panose="020B0604030504040204" pitchFamily="34" charset="-120"/>
                <a:sym typeface="Arial" panose="020B0604020202020204" pitchFamily="34" charset="0"/>
              </a:rPr>
              <a:t>1 x </a:t>
            </a:r>
            <a:r>
              <a:rPr lang="en-US" sz="1400" b="1">
                <a:solidFill>
                  <a:srgbClr val="00FFFF"/>
                </a:solidFill>
                <a:ea typeface="微軟正黑體" panose="020B0604030504040204" pitchFamily="34" charset="-120"/>
                <a:sym typeface="Arial" panose="020B0604020202020204" pitchFamily="34" charset="0"/>
              </a:rPr>
              <a:t>QXP-1600eS</a:t>
            </a:r>
          </a:p>
          <a:p>
            <a:r>
              <a:rPr lang="en-US" altLang="zh-TW" sz="1400">
                <a:solidFill>
                  <a:schemeClr val="bg1"/>
                </a:solidFill>
                <a:ea typeface="微軟正黑體" panose="020B0604030504040204" pitchFamily="34" charset="-120"/>
                <a:sym typeface="Arial" panose="020B0604020202020204" pitchFamily="34" charset="0"/>
              </a:rPr>
              <a:t>PCIe 16-port SATA card</a:t>
            </a:r>
            <a:endParaRPr lang="en-US" sz="1400">
              <a:solidFill>
                <a:schemeClr val="bg1"/>
              </a:solidFill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7" name="TextBox 17">
            <a:extLst>
              <a:ext uri="{FF2B5EF4-FFF2-40B4-BE49-F238E27FC236}">
                <a16:creationId xmlns:a16="http://schemas.microsoft.com/office/drawing/2014/main" id="{D51BC890-4FCF-BF4E-81B8-B5C64A8DA0C7}"/>
              </a:ext>
            </a:extLst>
          </p:cNvPr>
          <p:cNvSpPr txBox="1"/>
          <p:nvPr/>
        </p:nvSpPr>
        <p:spPr>
          <a:xfrm>
            <a:off x="6719042" y="4611812"/>
            <a:ext cx="2350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ea typeface="微軟正黑體" panose="020B0604030504040204" pitchFamily="34" charset="-120"/>
                <a:sym typeface="Arial" panose="020B0604020202020204" pitchFamily="34" charset="0"/>
              </a:rPr>
              <a:t>4 x </a:t>
            </a:r>
            <a:r>
              <a:rPr lang="en-US" sz="1400" b="1">
                <a:solidFill>
                  <a:srgbClr val="00FFFF"/>
                </a:solidFill>
                <a:ea typeface="微軟正黑體" panose="020B0604030504040204" pitchFamily="34" charset="-120"/>
                <a:sym typeface="Arial" panose="020B0604020202020204" pitchFamily="34" charset="0"/>
              </a:rPr>
              <a:t>1M SFF-8088 to</a:t>
            </a:r>
            <a:r>
              <a:rPr lang="en-US" altLang="zh-CN" sz="1400" b="1">
                <a:solidFill>
                  <a:srgbClr val="00FFFF"/>
                </a:solidFill>
                <a:ea typeface="微軟正黑體" panose="020B0604030504040204" pitchFamily="34" charset="-120"/>
                <a:sym typeface="Arial" panose="020B0604020202020204" pitchFamily="34" charset="0"/>
              </a:rPr>
              <a:t> SFF-8644</a:t>
            </a:r>
          </a:p>
          <a:p>
            <a:pPr algn="ctr"/>
            <a:r>
              <a:rPr lang="en-US" altLang="zh-CN" sz="1400" b="1">
                <a:solidFill>
                  <a:srgbClr val="00FFFF"/>
                </a:solidFill>
                <a:ea typeface="微軟正黑體" panose="020B0604030504040204" pitchFamily="34" charset="-120"/>
                <a:sym typeface="Arial" panose="020B0604020202020204" pitchFamily="34" charset="0"/>
              </a:rPr>
              <a:t> cables</a:t>
            </a:r>
          </a:p>
        </p:txBody>
      </p:sp>
      <p:sp>
        <p:nvSpPr>
          <p:cNvPr id="48" name="TextBox 17">
            <a:extLst>
              <a:ext uri="{FF2B5EF4-FFF2-40B4-BE49-F238E27FC236}">
                <a16:creationId xmlns:a16="http://schemas.microsoft.com/office/drawing/2014/main" id="{05FFDC04-182C-9343-BDA3-B15137803CCB}"/>
              </a:ext>
            </a:extLst>
          </p:cNvPr>
          <p:cNvSpPr txBox="1"/>
          <p:nvPr/>
        </p:nvSpPr>
        <p:spPr>
          <a:xfrm>
            <a:off x="1981702" y="2358459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+</a:t>
            </a:r>
          </a:p>
        </p:txBody>
      </p:sp>
      <p:sp>
        <p:nvSpPr>
          <p:cNvPr id="49" name="TextBox 17">
            <a:extLst>
              <a:ext uri="{FF2B5EF4-FFF2-40B4-BE49-F238E27FC236}">
                <a16:creationId xmlns:a16="http://schemas.microsoft.com/office/drawing/2014/main" id="{B4AE033C-B721-D846-9640-581535C3CB5A}"/>
              </a:ext>
            </a:extLst>
          </p:cNvPr>
          <p:cNvSpPr txBox="1"/>
          <p:nvPr/>
        </p:nvSpPr>
        <p:spPr>
          <a:xfrm>
            <a:off x="3737217" y="2372594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+</a:t>
            </a:r>
          </a:p>
        </p:txBody>
      </p:sp>
      <p:sp>
        <p:nvSpPr>
          <p:cNvPr id="50" name="TextBox 17">
            <a:extLst>
              <a:ext uri="{FF2B5EF4-FFF2-40B4-BE49-F238E27FC236}">
                <a16:creationId xmlns:a16="http://schemas.microsoft.com/office/drawing/2014/main" id="{4E04C558-2BE6-514A-A8F7-2752D760D05D}"/>
              </a:ext>
            </a:extLst>
          </p:cNvPr>
          <p:cNvSpPr txBox="1"/>
          <p:nvPr/>
        </p:nvSpPr>
        <p:spPr>
          <a:xfrm>
            <a:off x="7753345" y="2203692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+</a:t>
            </a:r>
          </a:p>
        </p:txBody>
      </p:sp>
      <p:sp>
        <p:nvSpPr>
          <p:cNvPr id="51" name="TextBox 17">
            <a:extLst>
              <a:ext uri="{FF2B5EF4-FFF2-40B4-BE49-F238E27FC236}">
                <a16:creationId xmlns:a16="http://schemas.microsoft.com/office/drawing/2014/main" id="{6BD747BC-0E9A-0144-B4AB-D07B96540C59}"/>
              </a:ext>
            </a:extLst>
          </p:cNvPr>
          <p:cNvSpPr txBox="1"/>
          <p:nvPr/>
        </p:nvSpPr>
        <p:spPr>
          <a:xfrm>
            <a:off x="9754913" y="2203692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+</a:t>
            </a:r>
          </a:p>
        </p:txBody>
      </p:sp>
      <p:sp>
        <p:nvSpPr>
          <p:cNvPr id="52" name="TextBox 17">
            <a:extLst>
              <a:ext uri="{FF2B5EF4-FFF2-40B4-BE49-F238E27FC236}">
                <a16:creationId xmlns:a16="http://schemas.microsoft.com/office/drawing/2014/main" id="{4ED2C5F2-23D5-9544-B287-FBB1AD2A0FCA}"/>
              </a:ext>
            </a:extLst>
          </p:cNvPr>
          <p:cNvSpPr txBox="1"/>
          <p:nvPr/>
        </p:nvSpPr>
        <p:spPr>
          <a:xfrm>
            <a:off x="4306706" y="4843592"/>
            <a:ext cx="453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+</a:t>
            </a:r>
          </a:p>
        </p:txBody>
      </p:sp>
      <p:sp>
        <p:nvSpPr>
          <p:cNvPr id="53" name="TextBox 17">
            <a:extLst>
              <a:ext uri="{FF2B5EF4-FFF2-40B4-BE49-F238E27FC236}">
                <a16:creationId xmlns:a16="http://schemas.microsoft.com/office/drawing/2014/main" id="{C7499D90-E936-E64B-AE93-D49E1BE802BF}"/>
              </a:ext>
            </a:extLst>
          </p:cNvPr>
          <p:cNvSpPr txBox="1"/>
          <p:nvPr/>
        </p:nvSpPr>
        <p:spPr>
          <a:xfrm>
            <a:off x="6549069" y="4855613"/>
            <a:ext cx="453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+</a:t>
            </a:r>
          </a:p>
        </p:txBody>
      </p:sp>
      <p:pic>
        <p:nvPicPr>
          <p:cNvPr id="54" name="圖片 53" descr="一張含有 電路 的圖片&#10;&#10;自動產生的描述">
            <a:extLst>
              <a:ext uri="{FF2B5EF4-FFF2-40B4-BE49-F238E27FC236}">
                <a16:creationId xmlns:a16="http://schemas.microsoft.com/office/drawing/2014/main" id="{8C4107EC-FCDF-5B4C-8C71-41EF4ED810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1754" y="1683415"/>
            <a:ext cx="995334" cy="1327775"/>
          </a:xfrm>
          <a:prstGeom prst="rect">
            <a:avLst/>
          </a:prstGeom>
        </p:spPr>
      </p:pic>
      <p:pic>
        <p:nvPicPr>
          <p:cNvPr id="55" name="圖片 54" descr="一張含有 電子用品, 電路 的圖片&#10;&#10;自動產生的描述">
            <a:extLst>
              <a:ext uri="{FF2B5EF4-FFF2-40B4-BE49-F238E27FC236}">
                <a16:creationId xmlns:a16="http://schemas.microsoft.com/office/drawing/2014/main" id="{B0003B97-8875-9D4B-8B11-70ED6F139CD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3709" y="1874755"/>
            <a:ext cx="1692567" cy="1327775"/>
          </a:xfrm>
          <a:prstGeom prst="rect">
            <a:avLst/>
          </a:prstGeom>
        </p:spPr>
      </p:pic>
      <p:pic>
        <p:nvPicPr>
          <p:cNvPr id="56" name="圖片 55">
            <a:extLst>
              <a:ext uri="{FF2B5EF4-FFF2-40B4-BE49-F238E27FC236}">
                <a16:creationId xmlns:a16="http://schemas.microsoft.com/office/drawing/2014/main" id="{21E2CD30-001C-2342-A89F-3E65FC87D2D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8784" y="4439844"/>
            <a:ext cx="1657989" cy="1327775"/>
          </a:xfrm>
          <a:prstGeom prst="rect">
            <a:avLst/>
          </a:prstGeom>
        </p:spPr>
      </p:pic>
      <p:pic>
        <p:nvPicPr>
          <p:cNvPr id="64" name="圖片 63">
            <a:extLst>
              <a:ext uri="{FF2B5EF4-FFF2-40B4-BE49-F238E27FC236}">
                <a16:creationId xmlns:a16="http://schemas.microsoft.com/office/drawing/2014/main" id="{C10274C1-81BA-9A42-B880-5A9A319C1D6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857" y="1292869"/>
            <a:ext cx="1007299" cy="1138813"/>
          </a:xfrm>
          <a:prstGeom prst="rect">
            <a:avLst/>
          </a:prstGeom>
        </p:spPr>
      </p:pic>
      <p:pic>
        <p:nvPicPr>
          <p:cNvPr id="65" name="圖片 64">
            <a:extLst>
              <a:ext uri="{FF2B5EF4-FFF2-40B4-BE49-F238E27FC236}">
                <a16:creationId xmlns:a16="http://schemas.microsoft.com/office/drawing/2014/main" id="{B2EB809E-7490-A445-B00F-1E6A91ABCDA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458" y="2021274"/>
            <a:ext cx="1859477" cy="1162173"/>
          </a:xfrm>
          <a:prstGeom prst="rect">
            <a:avLst/>
          </a:prstGeom>
        </p:spPr>
      </p:pic>
      <p:pic>
        <p:nvPicPr>
          <p:cNvPr id="66" name="圖片 65">
            <a:extLst>
              <a:ext uri="{FF2B5EF4-FFF2-40B4-BE49-F238E27FC236}">
                <a16:creationId xmlns:a16="http://schemas.microsoft.com/office/drawing/2014/main" id="{AF1E04B6-656C-184F-9A7B-03220CF2852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636" y="2927395"/>
            <a:ext cx="1631824" cy="474444"/>
          </a:xfrm>
          <a:prstGeom prst="rect">
            <a:avLst/>
          </a:prstGeom>
        </p:spPr>
      </p:pic>
      <p:sp>
        <p:nvSpPr>
          <p:cNvPr id="67" name="TextBox 17">
            <a:extLst>
              <a:ext uri="{FF2B5EF4-FFF2-40B4-BE49-F238E27FC236}">
                <a16:creationId xmlns:a16="http://schemas.microsoft.com/office/drawing/2014/main" id="{003EAB76-4F76-F045-9B3E-A88DFAE5D5CB}"/>
              </a:ext>
            </a:extLst>
          </p:cNvPr>
          <p:cNvSpPr txBox="1"/>
          <p:nvPr/>
        </p:nvSpPr>
        <p:spPr>
          <a:xfrm>
            <a:off x="454121" y="3303265"/>
            <a:ext cx="15725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ea typeface="微軟正黑體" panose="020B0604030504040204" pitchFamily="34" charset="-120"/>
                <a:sym typeface="Arial" panose="020B0604020202020204" pitchFamily="34" charset="0"/>
              </a:rPr>
              <a:t>4-bay TL-R400S</a:t>
            </a:r>
          </a:p>
        </p:txBody>
      </p:sp>
      <p:pic>
        <p:nvPicPr>
          <p:cNvPr id="68" name="圖片 67" descr="一張含有 室內, 坐 的圖片&#10;&#10;自動產生的描述">
            <a:extLst>
              <a:ext uri="{FF2B5EF4-FFF2-40B4-BE49-F238E27FC236}">
                <a16:creationId xmlns:a16="http://schemas.microsoft.com/office/drawing/2014/main" id="{242DE3A5-F709-EB49-9C79-BBA5353EF49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7474" y="5388887"/>
            <a:ext cx="2679415" cy="903103"/>
          </a:xfrm>
          <a:prstGeom prst="rect">
            <a:avLst/>
          </a:prstGeom>
        </p:spPr>
      </p:pic>
      <p:sp>
        <p:nvSpPr>
          <p:cNvPr id="75" name="TextBox 17">
            <a:extLst>
              <a:ext uri="{FF2B5EF4-FFF2-40B4-BE49-F238E27FC236}">
                <a16:creationId xmlns:a16="http://schemas.microsoft.com/office/drawing/2014/main" id="{EE16424D-F15A-B54F-9AA5-A5F0F02EC449}"/>
              </a:ext>
            </a:extLst>
          </p:cNvPr>
          <p:cNvSpPr txBox="1"/>
          <p:nvPr/>
        </p:nvSpPr>
        <p:spPr>
          <a:xfrm>
            <a:off x="6711425" y="6254024"/>
            <a:ext cx="2350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ea typeface="微軟正黑體" panose="020B0604030504040204" pitchFamily="34" charset="-120"/>
                <a:sym typeface="Arial" panose="020B0604020202020204" pitchFamily="34" charset="0"/>
              </a:rPr>
              <a:t>3 x </a:t>
            </a:r>
            <a:r>
              <a:rPr lang="en-US" sz="1400" b="1">
                <a:solidFill>
                  <a:srgbClr val="00FFFF"/>
                </a:solidFill>
                <a:ea typeface="微軟正黑體" panose="020B0604030504040204" pitchFamily="34" charset="-120"/>
                <a:sym typeface="Arial" panose="020B0604020202020204" pitchFamily="34" charset="0"/>
              </a:rPr>
              <a:t>1M SFF-8088 to SFF-8644 </a:t>
            </a:r>
            <a:r>
              <a:rPr lang="en-US" altLang="zh-CN" sz="1400" b="1">
                <a:solidFill>
                  <a:srgbClr val="00FFFF"/>
                </a:solidFill>
                <a:ea typeface="微軟正黑體" panose="020B0604030504040204" pitchFamily="34" charset="-120"/>
                <a:sym typeface="Arial" panose="020B0604020202020204" pitchFamily="34" charset="0"/>
              </a:rPr>
              <a:t>cables</a:t>
            </a:r>
          </a:p>
        </p:txBody>
      </p:sp>
      <p:grpSp>
        <p:nvGrpSpPr>
          <p:cNvPr id="77" name="群組 76">
            <a:extLst>
              <a:ext uri="{FF2B5EF4-FFF2-40B4-BE49-F238E27FC236}">
                <a16:creationId xmlns:a16="http://schemas.microsoft.com/office/drawing/2014/main" id="{6120097B-F531-DC45-82D7-527D3B0C62E5}"/>
              </a:ext>
            </a:extLst>
          </p:cNvPr>
          <p:cNvGrpSpPr/>
          <p:nvPr/>
        </p:nvGrpSpPr>
        <p:grpSpPr>
          <a:xfrm>
            <a:off x="1637097" y="4658969"/>
            <a:ext cx="671512" cy="365672"/>
            <a:chOff x="1405245" y="3912709"/>
            <a:chExt cx="1396812" cy="796451"/>
          </a:xfrm>
        </p:grpSpPr>
        <p:pic>
          <p:nvPicPr>
            <p:cNvPr id="78" name="圖片 9">
              <a:extLst>
                <a:ext uri="{FF2B5EF4-FFF2-40B4-BE49-F238E27FC236}">
                  <a16:creationId xmlns:a16="http://schemas.microsoft.com/office/drawing/2014/main" id="{23DD8FC4-DE35-2D4B-930B-09BAA86D40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56675" y="3945486"/>
              <a:ext cx="945382" cy="76367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9" name="圖片 9">
              <a:extLst>
                <a:ext uri="{FF2B5EF4-FFF2-40B4-BE49-F238E27FC236}">
                  <a16:creationId xmlns:a16="http://schemas.microsoft.com/office/drawing/2014/main" id="{9FC44C2D-A540-EF4C-98EB-BA9FA6C7BF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05245" y="3912709"/>
              <a:ext cx="945382" cy="76367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80" name="群組 79">
            <a:extLst>
              <a:ext uri="{FF2B5EF4-FFF2-40B4-BE49-F238E27FC236}">
                <a16:creationId xmlns:a16="http://schemas.microsoft.com/office/drawing/2014/main" id="{396AA596-6A14-DA4B-BBC8-286CF0E9A9A9}"/>
              </a:ext>
            </a:extLst>
          </p:cNvPr>
          <p:cNvGrpSpPr/>
          <p:nvPr/>
        </p:nvGrpSpPr>
        <p:grpSpPr>
          <a:xfrm>
            <a:off x="6553440" y="1576443"/>
            <a:ext cx="671512" cy="365672"/>
            <a:chOff x="1405245" y="3912709"/>
            <a:chExt cx="1396812" cy="796451"/>
          </a:xfrm>
        </p:grpSpPr>
        <p:pic>
          <p:nvPicPr>
            <p:cNvPr id="81" name="圖片 9">
              <a:extLst>
                <a:ext uri="{FF2B5EF4-FFF2-40B4-BE49-F238E27FC236}">
                  <a16:creationId xmlns:a16="http://schemas.microsoft.com/office/drawing/2014/main" id="{C3C61B55-B530-904D-9DB5-4E55F4D194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56675" y="3945486"/>
              <a:ext cx="945382" cy="76367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2" name="圖片 9">
              <a:extLst>
                <a:ext uri="{FF2B5EF4-FFF2-40B4-BE49-F238E27FC236}">
                  <a16:creationId xmlns:a16="http://schemas.microsoft.com/office/drawing/2014/main" id="{D1A3D298-8AA2-7F41-BA83-B5DD812878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05245" y="3912709"/>
              <a:ext cx="945382" cy="76367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83" name="群組 82">
            <a:extLst>
              <a:ext uri="{FF2B5EF4-FFF2-40B4-BE49-F238E27FC236}">
                <a16:creationId xmlns:a16="http://schemas.microsoft.com/office/drawing/2014/main" id="{11FE2A55-5B82-704F-89D9-EF15EB373A35}"/>
              </a:ext>
            </a:extLst>
          </p:cNvPr>
          <p:cNvGrpSpPr/>
          <p:nvPr/>
        </p:nvGrpSpPr>
        <p:grpSpPr>
          <a:xfrm>
            <a:off x="1724212" y="1573068"/>
            <a:ext cx="671512" cy="365672"/>
            <a:chOff x="1405245" y="3912709"/>
            <a:chExt cx="1396812" cy="796451"/>
          </a:xfrm>
        </p:grpSpPr>
        <p:pic>
          <p:nvPicPr>
            <p:cNvPr id="84" name="圖片 9">
              <a:extLst>
                <a:ext uri="{FF2B5EF4-FFF2-40B4-BE49-F238E27FC236}">
                  <a16:creationId xmlns:a16="http://schemas.microsoft.com/office/drawing/2014/main" id="{4EF099AA-A9D5-BF40-B55A-156BB9458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56675" y="3945486"/>
              <a:ext cx="945382" cy="76367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5" name="圖片 9">
              <a:extLst>
                <a:ext uri="{FF2B5EF4-FFF2-40B4-BE49-F238E27FC236}">
                  <a16:creationId xmlns:a16="http://schemas.microsoft.com/office/drawing/2014/main" id="{C2008403-F427-C24B-8CC1-FC6E0DC657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05245" y="3912709"/>
              <a:ext cx="945382" cy="76367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6" name="TextBox 17">
            <a:extLst>
              <a:ext uri="{FF2B5EF4-FFF2-40B4-BE49-F238E27FC236}">
                <a16:creationId xmlns:a16="http://schemas.microsoft.com/office/drawing/2014/main" id="{1AD29FD3-64C9-6147-9943-1460F5A2E3F3}"/>
              </a:ext>
            </a:extLst>
          </p:cNvPr>
          <p:cNvSpPr txBox="1"/>
          <p:nvPr/>
        </p:nvSpPr>
        <p:spPr>
          <a:xfrm>
            <a:off x="6228804" y="3201814"/>
            <a:ext cx="1670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ea typeface="微軟正黑體" panose="020B0604030504040204" pitchFamily="34" charset="-120"/>
                <a:sym typeface="Arial" panose="020B0604020202020204" pitchFamily="34" charset="0"/>
              </a:rPr>
              <a:t>8-bay TL-D800S</a:t>
            </a:r>
          </a:p>
        </p:txBody>
      </p:sp>
      <p:sp>
        <p:nvSpPr>
          <p:cNvPr id="95" name="TextBox 17">
            <a:extLst>
              <a:ext uri="{FF2B5EF4-FFF2-40B4-BE49-F238E27FC236}">
                <a16:creationId xmlns:a16="http://schemas.microsoft.com/office/drawing/2014/main" id="{3A9A0B05-FC83-4A4C-9C13-E85B6E63F670}"/>
              </a:ext>
            </a:extLst>
          </p:cNvPr>
          <p:cNvSpPr txBox="1"/>
          <p:nvPr/>
        </p:nvSpPr>
        <p:spPr>
          <a:xfrm>
            <a:off x="357185" y="5233363"/>
            <a:ext cx="19748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ea typeface="微軟正黑體" panose="020B0604030504040204" pitchFamily="34" charset="-120"/>
                <a:sym typeface="Arial" panose="020B0604020202020204" pitchFamily="34" charset="0"/>
              </a:rPr>
              <a:t>12-bay TL-R1200S-RP</a:t>
            </a: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ADD0B5E2-BE7C-0A48-BCF9-7469ECA2811E}"/>
              </a:ext>
            </a:extLst>
          </p:cNvPr>
          <p:cNvSpPr/>
          <p:nvPr/>
        </p:nvSpPr>
        <p:spPr>
          <a:xfrm>
            <a:off x="9434139" y="3854617"/>
            <a:ext cx="2481785" cy="182614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高速</a:t>
            </a:r>
            <a:r>
              <a:rPr lang="en-US" altLang="zh-CN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 PCIe Gen3 </a:t>
            </a:r>
            <a:r>
              <a:rPr lang="zh-CN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介面</a:t>
            </a:r>
            <a:r>
              <a:rPr lang="en-US" altLang="zh-CN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 SATA JBOD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搭配軟體</a:t>
            </a: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 RAID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 使用</a:t>
            </a:r>
            <a:endParaRPr lang="en-US" altLang="zh-TW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Windows / Mac/ Ubuntu QNAP JBOD Manager </a:t>
            </a:r>
            <a:r>
              <a:rPr lang="zh-CN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工具軟體</a:t>
            </a:r>
            <a:endParaRPr lang="en-US" altLang="zh-TW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pic>
        <p:nvPicPr>
          <p:cNvPr id="93" name="圖片 92" descr="一張含有 球拍, 自行車, 水, 握住 的圖片&#10;&#10;自動產生的描述">
            <a:extLst>
              <a:ext uri="{FF2B5EF4-FFF2-40B4-BE49-F238E27FC236}">
                <a16:creationId xmlns:a16="http://schemas.microsoft.com/office/drawing/2014/main" id="{58E4F8E0-D0F9-B64F-A7EC-125E5237066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0093" y="4594955"/>
            <a:ext cx="485896" cy="537000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96" name="圖片 95" descr="一張含有 自行車, 光, 黑色, 藍色 的圖片&#10;&#10;自動產生的描述">
            <a:extLst>
              <a:ext uri="{FF2B5EF4-FFF2-40B4-BE49-F238E27FC236}">
                <a16:creationId xmlns:a16="http://schemas.microsoft.com/office/drawing/2014/main" id="{91127479-4704-FA4B-BF9C-B977B7A293A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6841" y="1723405"/>
            <a:ext cx="1011177" cy="1139987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97" name="圖片 96" descr="一張含有 自行車, 光, 黑色, 藍色 的圖片&#10;&#10;自動產生的描述">
            <a:extLst>
              <a:ext uri="{FF2B5EF4-FFF2-40B4-BE49-F238E27FC236}">
                <a16:creationId xmlns:a16="http://schemas.microsoft.com/office/drawing/2014/main" id="{813F9E7F-1A64-FC48-AB7D-E757036058B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9444" y="1918124"/>
            <a:ext cx="1011177" cy="1139987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98" name="圖片 97" descr="一張含有 自行車, 光, 黑色, 藍色 的圖片&#10;&#10;自動產生的描述">
            <a:extLst>
              <a:ext uri="{FF2B5EF4-FFF2-40B4-BE49-F238E27FC236}">
                <a16:creationId xmlns:a16="http://schemas.microsoft.com/office/drawing/2014/main" id="{7F699603-F086-2945-BC50-347B4A4B37E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1628" y="1913501"/>
            <a:ext cx="1011177" cy="1139987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99" name="圖片 98" descr="一張含有 球拍, 自行車, 水, 握住 的圖片&#10;&#10;自動產生的描述">
            <a:extLst>
              <a:ext uri="{FF2B5EF4-FFF2-40B4-BE49-F238E27FC236}">
                <a16:creationId xmlns:a16="http://schemas.microsoft.com/office/drawing/2014/main" id="{25D31608-C060-E741-86A0-1A4EA9BB9515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2525" y="3552018"/>
            <a:ext cx="992284" cy="1096648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100" name="圖片 99" descr="一張含有 球拍, 自行車, 水, 握住 的圖片&#10;&#10;自動產生的描述">
            <a:extLst>
              <a:ext uri="{FF2B5EF4-FFF2-40B4-BE49-F238E27FC236}">
                <a16:creationId xmlns:a16="http://schemas.microsoft.com/office/drawing/2014/main" id="{9846970C-FCDE-E34F-87F0-26AB54A3481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4460" y="3577924"/>
            <a:ext cx="992284" cy="1096648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101" name="圖片 100" descr="一張含有 球拍, 自行車, 水, 握住 的圖片&#10;&#10;自動產生的描述">
            <a:extLst>
              <a:ext uri="{FF2B5EF4-FFF2-40B4-BE49-F238E27FC236}">
                <a16:creationId xmlns:a16="http://schemas.microsoft.com/office/drawing/2014/main" id="{586079D2-028B-1142-A42E-6BD31730BA0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0310" y="3574281"/>
            <a:ext cx="992284" cy="1096648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102" name="圖片 101" descr="一張含有 球拍, 自行車, 水, 握住 的圖片&#10;&#10;自動產生的描述">
            <a:extLst>
              <a:ext uri="{FF2B5EF4-FFF2-40B4-BE49-F238E27FC236}">
                <a16:creationId xmlns:a16="http://schemas.microsoft.com/office/drawing/2014/main" id="{8291B91A-28F0-6648-8FF9-70089B6821A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8504" y="3569059"/>
            <a:ext cx="992284" cy="1096648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103" name="圖片 102" descr="一張含有 球拍, 自行車, 水, 握住 的圖片&#10;&#10;自動產生的描述">
            <a:extLst>
              <a:ext uri="{FF2B5EF4-FFF2-40B4-BE49-F238E27FC236}">
                <a16:creationId xmlns:a16="http://schemas.microsoft.com/office/drawing/2014/main" id="{0DC11E47-5147-6C41-A29B-E7AAD50F578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4338" y="5138675"/>
            <a:ext cx="992284" cy="1096648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104" name="圖片 103" descr="一張含有 球拍, 自行車, 水, 握住 的圖片&#10;&#10;自動產生的描述">
            <a:extLst>
              <a:ext uri="{FF2B5EF4-FFF2-40B4-BE49-F238E27FC236}">
                <a16:creationId xmlns:a16="http://schemas.microsoft.com/office/drawing/2014/main" id="{C5A3DEBE-5F1B-4144-8652-186BB49D660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0522" y="5132312"/>
            <a:ext cx="992284" cy="1096648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105" name="圖片 104" descr="一張含有 球拍, 自行車, 水, 握住 的圖片&#10;&#10;自動產生的描述">
            <a:extLst>
              <a:ext uri="{FF2B5EF4-FFF2-40B4-BE49-F238E27FC236}">
                <a16:creationId xmlns:a16="http://schemas.microsoft.com/office/drawing/2014/main" id="{6CB7BA5C-B2BD-EA4A-97B6-93146CDA34F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4406" y="5160096"/>
            <a:ext cx="992284" cy="1096648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4233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E23C161-2145-4740-A7F1-F30ADA474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1" y="1"/>
            <a:ext cx="12178675" cy="1261273"/>
          </a:xfrm>
        </p:spPr>
        <p:txBody>
          <a:bodyPr>
            <a:normAutofit/>
          </a:bodyPr>
          <a:lstStyle/>
          <a:p>
            <a:pPr fontAlgn="base"/>
            <a:r>
              <a:rPr lang="zh-TW" altLang="en-US" b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使用</a:t>
            </a:r>
            <a:r>
              <a:rPr lang="en-US" altLang="zh-TW" b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QTS </a:t>
            </a:r>
            <a:r>
              <a:rPr lang="zh-CN" altLang="en-US" b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作業系統管理外接儲存擴充設備</a:t>
            </a:r>
            <a:endParaRPr lang="zh-TW" altLang="en-US" b="1">
              <a:latin typeface="Arial"/>
              <a:ea typeface="微軟正黑體"/>
              <a:cs typeface="Arial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F189EDD9-C370-4B02-91F8-C6BB42B88C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6744" y="1222222"/>
            <a:ext cx="6223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111090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zh-TW" altLang="zh-TW" sz="900" b="0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anose="020B0604020202020204" pitchFamily="34" charset="0"/>
                <a:ea typeface="Open Sans"/>
                <a:cs typeface="+mn-cs"/>
              </a:rPr>
            </a:br>
            <a:endParaRPr kumimoji="0" lang="zh-TW" altLang="zh-TW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86" name="圖片 85">
            <a:extLst>
              <a:ext uri="{FF2B5EF4-FFF2-40B4-BE49-F238E27FC236}">
                <a16:creationId xmlns:a16="http://schemas.microsoft.com/office/drawing/2014/main" id="{D909973F-8182-3247-A958-C849625420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16697" y="2769567"/>
            <a:ext cx="7015126" cy="3547622"/>
          </a:xfrm>
          <a:prstGeom prst="rect">
            <a:avLst/>
          </a:prstGeom>
        </p:spPr>
      </p:pic>
      <p:sp>
        <p:nvSpPr>
          <p:cNvPr id="87" name="文字方塊 86">
            <a:extLst>
              <a:ext uri="{FF2B5EF4-FFF2-40B4-BE49-F238E27FC236}">
                <a16:creationId xmlns:a16="http://schemas.microsoft.com/office/drawing/2014/main" id="{7BFC7589-C368-C040-989D-3DBACDA7C4EE}"/>
              </a:ext>
            </a:extLst>
          </p:cNvPr>
          <p:cNvSpPr txBox="1"/>
          <p:nvPr/>
        </p:nvSpPr>
        <p:spPr>
          <a:xfrm>
            <a:off x="879550" y="1374846"/>
            <a:ext cx="6779172" cy="218521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Clr>
                <a:srgbClr val="3C0668"/>
              </a:buClr>
              <a:defRPr/>
            </a:pPr>
            <a:r>
              <a:rPr lang="en-US" altLang="zh-TW" sz="2800" b="1">
                <a:solidFill>
                  <a:srgbClr val="CC66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QTS </a:t>
            </a:r>
            <a:r>
              <a:rPr lang="zh-CN" altLang="en-US" sz="2800" b="1">
                <a:solidFill>
                  <a:srgbClr val="CC66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監控外接儲存擴充裝置裡的磁碟資訊</a:t>
            </a:r>
            <a:endParaRPr lang="en-US" altLang="zh-TW" sz="2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marL="176213" indent="-176213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zh-TW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磁碟客製溫度報警</a:t>
            </a:r>
            <a:endParaRPr lang="zh-TW" alt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marL="176213" indent="-176213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S.M.A.R.T 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資訊測試</a:t>
            </a:r>
            <a:endParaRPr lang="en-US" altLang="zh-TW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marL="176213" indent="-176213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Seagate </a:t>
            </a:r>
            <a:r>
              <a:rPr lang="en-US" altLang="zh-TW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IronWolf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磁碟健康管理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 (IHM)*</a:t>
            </a:r>
          </a:p>
          <a:p>
            <a:pPr marL="176213" indent="-176213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磁碟壞軌掃描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*</a:t>
            </a:r>
          </a:p>
          <a:p>
            <a:pPr marL="176213" indent="-176213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磁碟安全抹除功能</a:t>
            </a:r>
            <a:endParaRPr lang="en-US" altLang="zh-TW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76213" indent="-176213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磁碟讀寫效能測試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*</a:t>
            </a:r>
            <a:endParaRPr lang="zh-TW" alt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90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0FB374BA-2D12-7C42-8065-E658E5065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842" y="4025123"/>
            <a:ext cx="4389980" cy="232415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795C7B53-2561-2E41-B87B-DD21199A1C63}"/>
              </a:ext>
            </a:extLst>
          </p:cNvPr>
          <p:cNvSpPr/>
          <p:nvPr/>
        </p:nvSpPr>
        <p:spPr>
          <a:xfrm>
            <a:off x="55373" y="6458580"/>
            <a:ext cx="1208125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zh-CN" altLang="en-US" sz="1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註</a:t>
            </a:r>
            <a:r>
              <a:rPr lang="en-US" altLang="zh-CN" sz="1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:</a:t>
            </a:r>
            <a:r>
              <a:rPr lang="en-US" altLang="zh-TW" sz="1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zh-CN" altLang="en-US" sz="1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具備硬體</a:t>
            </a:r>
            <a:r>
              <a:rPr lang="en-US" altLang="zh-CN" sz="1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RAID </a:t>
            </a:r>
            <a:r>
              <a:rPr lang="zh-CN" altLang="en-US" sz="1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功能的</a:t>
            </a:r>
            <a:r>
              <a:rPr lang="zh-TW" altLang="en-US" sz="1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1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TR-002, TR-004, </a:t>
            </a:r>
            <a:r>
              <a:rPr lang="zh-CN" altLang="en-US" sz="1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與</a:t>
            </a:r>
            <a:r>
              <a:rPr lang="en-US" altLang="zh-TW" sz="1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TR-004U</a:t>
            </a:r>
            <a:r>
              <a:rPr lang="zh-TW" altLang="en-US" sz="1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會由內建的</a:t>
            </a:r>
            <a:r>
              <a:rPr lang="en-US" altLang="zh-TW" sz="1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RAID </a:t>
            </a:r>
            <a:r>
              <a:rPr lang="zh-CN" altLang="en-US" sz="1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晶片管理硬碟自身健康狀態因此</a:t>
            </a:r>
            <a:r>
              <a:rPr lang="zh-TW" altLang="en-US" sz="1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並不支援全部</a:t>
            </a:r>
            <a:r>
              <a:rPr lang="en-US" altLang="zh-TW" sz="1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QTS </a:t>
            </a:r>
            <a:r>
              <a:rPr lang="zh-CN" altLang="en-US" sz="1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磁碟操作</a:t>
            </a:r>
            <a:r>
              <a:rPr lang="zh-TW" altLang="en-US" sz="1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功能</a:t>
            </a:r>
            <a:r>
              <a:rPr lang="zh-CN" altLang="en-US" sz="1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例如壞軌掃描、</a:t>
            </a:r>
            <a:r>
              <a:rPr lang="en-US" altLang="zh-CN" sz="1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Seagate IHM</a:t>
            </a:r>
            <a:r>
              <a:rPr lang="zh-CN" altLang="en-US" sz="1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、與效能測試等</a:t>
            </a:r>
            <a:r>
              <a:rPr lang="zh-TW" altLang="en-US" sz="1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．</a:t>
            </a:r>
            <a:r>
              <a:rPr lang="en-US" altLang="zh-TW" sz="1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endParaRPr lang="zh-TW" altLang="en-US" sz="11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6593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E23C161-2145-4740-A7F1-F30ADA474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1" y="1"/>
            <a:ext cx="12178675" cy="1261273"/>
          </a:xfrm>
        </p:spPr>
        <p:txBody>
          <a:bodyPr>
            <a:normAutofit/>
          </a:bodyPr>
          <a:lstStyle/>
          <a:p>
            <a:pPr fontAlgn="base"/>
            <a:r>
              <a:rPr lang="en-US" altLang="zh-CN" b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QTS </a:t>
            </a:r>
            <a:r>
              <a:rPr lang="zh-CN" altLang="en-US" b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導入外接儲存擴充裝置機箱管理功能</a:t>
            </a:r>
            <a:endParaRPr lang="zh-TW" altLang="en-US" b="1">
              <a:latin typeface="Arial"/>
              <a:ea typeface="微軟正黑體"/>
              <a:cs typeface="Arial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F189EDD9-C370-4B02-91F8-C6BB42B88C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6744" y="1222222"/>
            <a:ext cx="6223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111090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zh-TW" altLang="zh-TW" sz="900" b="0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anose="020B0604020202020204" pitchFamily="34" charset="0"/>
                <a:ea typeface="Open Sans"/>
                <a:cs typeface="+mn-cs"/>
              </a:rPr>
            </a:br>
            <a:endParaRPr kumimoji="0" lang="zh-TW" altLang="zh-TW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9" name="Picture 4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73C19437-ECEE-1941-9DF4-5E33AFF181B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353398" y="3644351"/>
            <a:ext cx="4278942" cy="2203282"/>
          </a:xfrm>
          <a:prstGeom prst="rect">
            <a:avLst/>
          </a:prstGeom>
        </p:spPr>
      </p:pic>
      <p:pic>
        <p:nvPicPr>
          <p:cNvPr id="10" name="Picture 7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1C077784-2123-4E47-BF15-46FFF9413FA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7374530" y="3624485"/>
            <a:ext cx="4425652" cy="2223148"/>
          </a:xfrm>
          <a:prstGeom prst="rect">
            <a:avLst/>
          </a:prstGeom>
        </p:spPr>
      </p:pic>
      <p:sp>
        <p:nvSpPr>
          <p:cNvPr id="11" name="內容版面配置區 1">
            <a:extLst>
              <a:ext uri="{FF2B5EF4-FFF2-40B4-BE49-F238E27FC236}">
                <a16:creationId xmlns:a16="http://schemas.microsoft.com/office/drawing/2014/main" id="{AFF8A413-33B3-DA45-8718-6A8224E83B40}"/>
              </a:ext>
            </a:extLst>
          </p:cNvPr>
          <p:cNvSpPr txBox="1">
            <a:spLocks/>
          </p:cNvSpPr>
          <p:nvPr/>
        </p:nvSpPr>
        <p:spPr>
          <a:xfrm>
            <a:off x="6304546" y="1572256"/>
            <a:ext cx="5628045" cy="735267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/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endParaRPr lang="en-US" altLang="zh-TW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DBA3307C-8CD8-244D-BA1B-33FBE832A1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548" y="3062908"/>
            <a:ext cx="5769861" cy="2975139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2F347E95-2A62-0142-A89C-CB627765993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9970" y="4699369"/>
            <a:ext cx="2710899" cy="2034982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3F367F8C-12A0-9B42-B8D2-3040C72384CF}"/>
              </a:ext>
            </a:extLst>
          </p:cNvPr>
          <p:cNvSpPr txBox="1"/>
          <p:nvPr/>
        </p:nvSpPr>
        <p:spPr>
          <a:xfrm>
            <a:off x="770601" y="1593680"/>
            <a:ext cx="10650794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zh-TW" altLang="en-US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在 24 小時不停運作的使用情境下，機箱的溫度管理更顯重要。</a:t>
            </a:r>
            <a:endParaRPr lang="en-US" altLang="zh-TW" sz="2000">
              <a:solidFill>
                <a:schemeClr val="bg1"/>
              </a:solidFill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zh-TW" altLang="en-US" sz="20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SSD/HDD 的使用壽命將明顯受到工作溫度的影響。</a:t>
            </a:r>
            <a:endParaRPr lang="en-US" altLang="zh-TW" sz="2000">
              <a:solidFill>
                <a:schemeClr val="bg1"/>
              </a:solidFill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可從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QTS UI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直接遠端監看</a:t>
            </a:r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與設定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儲存擴充設備的風扇轉速，並設定機箱報警溫度。</a:t>
            </a:r>
            <a:endParaRPr lang="en-US" altLang="zh-TW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78514358-8A6C-8F47-99E9-BFDA5D155025}"/>
              </a:ext>
            </a:extLst>
          </p:cNvPr>
          <p:cNvGrpSpPr/>
          <p:nvPr/>
        </p:nvGrpSpPr>
        <p:grpSpPr>
          <a:xfrm>
            <a:off x="7009796" y="2837470"/>
            <a:ext cx="4217547" cy="3458333"/>
            <a:chOff x="6529122" y="2728156"/>
            <a:chExt cx="4217547" cy="3458333"/>
          </a:xfrm>
        </p:grpSpPr>
        <p:pic>
          <p:nvPicPr>
            <p:cNvPr id="17" name="Google Shape;356;p35">
              <a:extLst>
                <a:ext uri="{FF2B5EF4-FFF2-40B4-BE49-F238E27FC236}">
                  <a16:creationId xmlns:a16="http://schemas.microsoft.com/office/drawing/2014/main" id="{B230B780-59B9-054C-ABB3-8C2B1CD20960}"/>
                </a:ext>
              </a:extLst>
            </p:cNvPr>
            <p:cNvPicPr preferRelativeResize="0"/>
            <p:nvPr/>
          </p:nvPicPr>
          <p:blipFill rotWithShape="1"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29123" y="2728156"/>
              <a:ext cx="4217546" cy="345833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454C5F6D-23A0-3547-A28C-191504BA4D24}"/>
                </a:ext>
              </a:extLst>
            </p:cNvPr>
            <p:cNvSpPr/>
            <p:nvPr/>
          </p:nvSpPr>
          <p:spPr>
            <a:xfrm>
              <a:off x="6529122" y="2728156"/>
              <a:ext cx="4217546" cy="950997"/>
            </a:xfrm>
            <a:prstGeom prst="rect">
              <a:avLst/>
            </a:prstGeom>
            <a:solidFill>
              <a:srgbClr val="1E0F2F">
                <a:alpha val="5098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55B392AE-FDF8-CE48-B6C7-CA79999DDFF8}"/>
                </a:ext>
              </a:extLst>
            </p:cNvPr>
            <p:cNvSpPr/>
            <p:nvPr/>
          </p:nvSpPr>
          <p:spPr>
            <a:xfrm>
              <a:off x="6529122" y="3861806"/>
              <a:ext cx="4217546" cy="988322"/>
            </a:xfrm>
            <a:prstGeom prst="rect">
              <a:avLst/>
            </a:prstGeom>
            <a:solidFill>
              <a:srgbClr val="1E0F2F">
                <a:alpha val="5098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F71EAFE2-11E4-1148-A33D-20E9BCB1C917}"/>
                </a:ext>
              </a:extLst>
            </p:cNvPr>
            <p:cNvSpPr/>
            <p:nvPr/>
          </p:nvSpPr>
          <p:spPr>
            <a:xfrm>
              <a:off x="6529122" y="5024147"/>
              <a:ext cx="4217546" cy="1162342"/>
            </a:xfrm>
            <a:prstGeom prst="rect">
              <a:avLst/>
            </a:prstGeom>
            <a:solidFill>
              <a:srgbClr val="1E0F2F">
                <a:alpha val="5098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91266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E23C161-2145-4740-A7F1-F30ADA474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1" y="1"/>
            <a:ext cx="12178675" cy="1261273"/>
          </a:xfrm>
        </p:spPr>
        <p:txBody>
          <a:bodyPr>
            <a:normAutofit/>
          </a:bodyPr>
          <a:lstStyle/>
          <a:p>
            <a:pPr fontAlgn="base"/>
            <a:r>
              <a:rPr lang="zh-TW" altLang="en-US" b="1">
                <a:sym typeface="Arial" panose="020B0604020202020204" pitchFamily="34" charset="0"/>
              </a:rPr>
              <a:t>一機兩用，內部擴充和磁碟歸檔隨選即用</a:t>
            </a:r>
            <a:endParaRPr lang="zh-TW" altLang="en-US" b="1">
              <a:latin typeface="Arial"/>
              <a:ea typeface="微軟正黑體"/>
              <a:cs typeface="Arial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F189EDD9-C370-4B02-91F8-C6BB42B88C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6744" y="1222222"/>
            <a:ext cx="6223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111090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zh-TW" altLang="zh-TW" sz="900" b="0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anose="020B0604020202020204" pitchFamily="34" charset="0"/>
                <a:ea typeface="Open Sans"/>
                <a:cs typeface="+mn-cs"/>
              </a:rPr>
            </a:br>
            <a:endParaRPr kumimoji="0" lang="zh-TW" altLang="zh-TW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9C61A872-2699-5D4A-8BD4-CAFF8E9317C2}"/>
              </a:ext>
            </a:extLst>
          </p:cNvPr>
          <p:cNvGrpSpPr/>
          <p:nvPr/>
        </p:nvGrpSpPr>
        <p:grpSpPr>
          <a:xfrm>
            <a:off x="799893" y="3074000"/>
            <a:ext cx="3985113" cy="1865985"/>
            <a:chOff x="799893" y="2289806"/>
            <a:chExt cx="3985113" cy="1865985"/>
          </a:xfrm>
        </p:grpSpPr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4BE747F4-5453-F34B-BCD2-D67332AC11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893" y="2289806"/>
              <a:ext cx="1724153" cy="1865985"/>
            </a:xfrm>
            <a:prstGeom prst="rect">
              <a:avLst/>
            </a:prstGeom>
          </p:spPr>
        </p:pic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369E4FF4-54E9-244A-9531-424B890A150C}"/>
                </a:ext>
              </a:extLst>
            </p:cNvPr>
            <p:cNvSpPr/>
            <p:nvPr/>
          </p:nvSpPr>
          <p:spPr>
            <a:xfrm>
              <a:off x="2001872" y="2744152"/>
              <a:ext cx="278313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TW" altLang="en-US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開啟儲存與快照總管 </a:t>
              </a:r>
              <a:r>
                <a:rPr lang="en-US" altLang="en-US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&gt;</a:t>
              </a:r>
              <a:r>
                <a:rPr lang="zh-TW" altLang="en-US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</a:t>
              </a:r>
              <a:br>
                <a:rPr lang="en-US" altLang="zh-TW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</a:br>
              <a:r>
                <a:rPr lang="zh-TW" altLang="en-US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進入儲存 </a:t>
              </a:r>
              <a:r>
                <a:rPr lang="en-US" altLang="zh-TW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/ </a:t>
              </a:r>
              <a:r>
                <a:rPr lang="zh-TW" altLang="en-US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快照 </a:t>
              </a:r>
            </a:p>
          </p:txBody>
        </p:sp>
      </p:grp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5247687F-1D1D-A74A-97FB-D67C2A8959AF}"/>
              </a:ext>
            </a:extLst>
          </p:cNvPr>
          <p:cNvGrpSpPr/>
          <p:nvPr/>
        </p:nvGrpSpPr>
        <p:grpSpPr>
          <a:xfrm>
            <a:off x="799893" y="4089393"/>
            <a:ext cx="3951450" cy="1865985"/>
            <a:chOff x="799893" y="3235924"/>
            <a:chExt cx="3951450" cy="1865985"/>
          </a:xfrm>
        </p:grpSpPr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8E01B052-0F4B-DD44-B982-82FC9BD68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893" y="3235924"/>
              <a:ext cx="1724153" cy="1865985"/>
            </a:xfrm>
            <a:prstGeom prst="rect">
              <a:avLst/>
            </a:prstGeom>
          </p:spPr>
        </p:pic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F9037BF0-4E17-4D4F-AD4B-E19E1B2FF3BD}"/>
                </a:ext>
              </a:extLst>
            </p:cNvPr>
            <p:cNvSpPr/>
            <p:nvPr/>
          </p:nvSpPr>
          <p:spPr>
            <a:xfrm>
              <a:off x="2001872" y="3695207"/>
              <a:ext cx="274947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TW" altLang="en-US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選擇建立 </a:t>
              </a:r>
              <a:r>
                <a:rPr lang="en-US" altLang="zh-TW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&gt;</a:t>
              </a:r>
            </a:p>
            <a:p>
              <a:pPr lvl="0"/>
              <a:r>
                <a:rPr lang="zh-TW" altLang="en-US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新儲存池或新磁碟區</a:t>
              </a:r>
            </a:p>
          </p:txBody>
        </p:sp>
      </p:grpSp>
      <p:sp>
        <p:nvSpPr>
          <p:cNvPr id="27" name="內容版面配置區 1">
            <a:extLst>
              <a:ext uri="{FF2B5EF4-FFF2-40B4-BE49-F238E27FC236}">
                <a16:creationId xmlns:a16="http://schemas.microsoft.com/office/drawing/2014/main" id="{DAF78AA0-E516-804C-9BF2-2D0AA7DFC43A}"/>
              </a:ext>
            </a:extLst>
          </p:cNvPr>
          <p:cNvSpPr txBox="1">
            <a:spLocks/>
          </p:cNvSpPr>
          <p:nvPr/>
        </p:nvSpPr>
        <p:spPr>
          <a:xfrm>
            <a:off x="5923119" y="2008377"/>
            <a:ext cx="5701074" cy="875260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/>
          <a:p>
            <a:pPr>
              <a:buClr>
                <a:schemeClr val="bg1"/>
              </a:buClr>
              <a:defRPr/>
            </a:pP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每顆獨立的硬碟外接磁碟模式，例如</a:t>
            </a: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8 bay</a:t>
            </a: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JBOD 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就會顯示</a:t>
            </a: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8</a:t>
            </a: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個獨立空間，</a:t>
            </a: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4-bay TR-004 RAID </a:t>
            </a:r>
            <a:r>
              <a:rPr lang="zh-CN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就會顯示單一大空間或多個獨立空間．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適合應用於跨作業系統平台的資料交換。</a:t>
            </a:r>
          </a:p>
        </p:txBody>
      </p:sp>
      <p:pic>
        <p:nvPicPr>
          <p:cNvPr id="28" name="Picture 4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33BDC4F6-AF7D-1340-BDB9-3E9F62A870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780" y="3277015"/>
            <a:ext cx="4278942" cy="2203282"/>
          </a:xfrm>
          <a:prstGeom prst="rect">
            <a:avLst/>
          </a:prstGeom>
        </p:spPr>
      </p:pic>
      <p:pic>
        <p:nvPicPr>
          <p:cNvPr id="29" name="Picture 7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833A89F2-02D6-D04B-9B04-728A1229CC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0830" y="3257149"/>
            <a:ext cx="4425652" cy="2223148"/>
          </a:xfrm>
          <a:prstGeom prst="rect">
            <a:avLst/>
          </a:prstGeom>
        </p:spPr>
      </p:pic>
      <p:sp>
        <p:nvSpPr>
          <p:cNvPr id="30" name="TextBox 3">
            <a:extLst>
              <a:ext uri="{FF2B5EF4-FFF2-40B4-BE49-F238E27FC236}">
                <a16:creationId xmlns:a16="http://schemas.microsoft.com/office/drawing/2014/main" id="{0A19910B-1918-0C46-AEE3-AEE32CA98114}"/>
              </a:ext>
            </a:extLst>
          </p:cNvPr>
          <p:cNvSpPr txBox="1"/>
          <p:nvPr/>
        </p:nvSpPr>
        <p:spPr>
          <a:xfrm>
            <a:off x="1059386" y="1541096"/>
            <a:ext cx="4413773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2000" b="1">
                <a:solidFill>
                  <a:srgbClr val="CC66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RAID &amp; 儲存池</a:t>
            </a:r>
          </a:p>
        </p:txBody>
      </p:sp>
      <p:sp>
        <p:nvSpPr>
          <p:cNvPr id="31" name="TextBox 10">
            <a:extLst>
              <a:ext uri="{FF2B5EF4-FFF2-40B4-BE49-F238E27FC236}">
                <a16:creationId xmlns:a16="http://schemas.microsoft.com/office/drawing/2014/main" id="{2475385A-9831-F949-B5E6-B291F96D4BFC}"/>
              </a:ext>
            </a:extLst>
          </p:cNvPr>
          <p:cNvSpPr txBox="1"/>
          <p:nvPr/>
        </p:nvSpPr>
        <p:spPr>
          <a:xfrm>
            <a:off x="6369697" y="1541096"/>
            <a:ext cx="4807917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2000" b="1">
                <a:solidFill>
                  <a:srgbClr val="CC66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外接磁碟模式</a:t>
            </a: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CD7B6087-23E8-7F48-9A13-95AD4BF1A2E1}"/>
              </a:ext>
            </a:extLst>
          </p:cNvPr>
          <p:cNvSpPr txBox="1"/>
          <p:nvPr/>
        </p:nvSpPr>
        <p:spPr>
          <a:xfrm>
            <a:off x="1059386" y="2032773"/>
            <a:ext cx="4413773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所有磁碟均可被儲存與快照總管所識別</a:t>
            </a:r>
            <a:r>
              <a:rPr lang="zh-TW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，再配置成</a:t>
            </a: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zh-TW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RAID</a:t>
            </a: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zh-TW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組態的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獨立</a:t>
            </a:r>
            <a:r>
              <a:rPr lang="zh-TW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儲存池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。適合應用於純</a:t>
            </a: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QGD </a:t>
            </a:r>
            <a:r>
              <a:rPr lang="zh-CN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或</a:t>
            </a:r>
            <a:r>
              <a:rPr lang="en-US" altLang="zh-CN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NAS </a:t>
            </a:r>
            <a:r>
              <a:rPr lang="zh-CN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環境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。</a:t>
            </a:r>
          </a:p>
        </p:txBody>
      </p:sp>
      <p:pic>
        <p:nvPicPr>
          <p:cNvPr id="33" name="圖片 32" descr="一張含有 牆, 汽車 的圖片&#10;&#10;自動產生的描述">
            <a:extLst>
              <a:ext uri="{FF2B5EF4-FFF2-40B4-BE49-F238E27FC236}">
                <a16:creationId xmlns:a16="http://schemas.microsoft.com/office/drawing/2014/main" id="{822EAD2A-CD00-5049-AA8D-004C8285EC5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6390" y="4879511"/>
            <a:ext cx="4099216" cy="13650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105A6699-CB01-764E-A738-40EACCC409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655" y="6304794"/>
            <a:ext cx="326081" cy="286133"/>
          </a:xfrm>
          <a:prstGeom prst="rect">
            <a:avLst/>
          </a:prstGeom>
        </p:spPr>
      </p:pic>
      <p:sp>
        <p:nvSpPr>
          <p:cNvPr id="35" name="文字方塊 34">
            <a:extLst>
              <a:ext uri="{FF2B5EF4-FFF2-40B4-BE49-F238E27FC236}">
                <a16:creationId xmlns:a16="http://schemas.microsoft.com/office/drawing/2014/main" id="{B0418CFB-B4C6-7B44-97AB-6059B402B2A3}"/>
              </a:ext>
            </a:extLst>
          </p:cNvPr>
          <p:cNvSpPr txBox="1"/>
          <p:nvPr/>
        </p:nvSpPr>
        <p:spPr>
          <a:xfrm>
            <a:off x="585736" y="6217028"/>
            <a:ext cx="6235478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TL &amp; TR </a:t>
            </a:r>
            <a:r>
              <a:rPr lang="zh-CN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系列</a:t>
            </a:r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無法直接被用於擴充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QGD </a:t>
            </a:r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本機及其他機箱上的儲存空間。</a:t>
            </a:r>
            <a:endParaRPr lang="en-US" altLang="zh-TW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200">
                <a:solidFill>
                  <a:schemeClr val="bg1"/>
                </a:solidFill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TR </a:t>
            </a:r>
            <a:r>
              <a:rPr lang="zh-CN" altLang="en-US" sz="1200">
                <a:solidFill>
                  <a:schemeClr val="bg1"/>
                </a:solidFill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裝置只能支援</a:t>
            </a:r>
            <a:r>
              <a:rPr lang="en-US" altLang="zh-CN" sz="1200">
                <a:solidFill>
                  <a:schemeClr val="bg1"/>
                </a:solidFill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 </a:t>
            </a:r>
            <a:r>
              <a:rPr lang="en-US" altLang="zh-TW" sz="1200">
                <a:solidFill>
                  <a:schemeClr val="bg1"/>
                </a:solidFill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RAID 0/1/5/10 and JBOD </a:t>
            </a:r>
            <a:r>
              <a:rPr lang="zh-CN" altLang="en-US" sz="1200">
                <a:solidFill>
                  <a:schemeClr val="bg1"/>
                </a:solidFill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模式．</a:t>
            </a:r>
            <a:endParaRPr lang="zh-TW" altLang="en-US" sz="1200">
              <a:solidFill>
                <a:schemeClr val="bg1"/>
              </a:solidFill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1207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E23C161-2145-4740-A7F1-F30ADA474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1" y="1"/>
            <a:ext cx="12178675" cy="1261273"/>
          </a:xfrm>
        </p:spPr>
        <p:txBody>
          <a:bodyPr>
            <a:normAutofit/>
          </a:bodyPr>
          <a:lstStyle/>
          <a:p>
            <a:pPr fontAlgn="base"/>
            <a:r>
              <a:rPr lang="zh-CN" altLang="en-US" b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便捷、高效率的</a:t>
            </a:r>
            <a:r>
              <a:rPr lang="en-US" altLang="zh-CN" b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QGD-1602P </a:t>
            </a:r>
            <a:r>
              <a:rPr lang="zh-CN" altLang="en-US" b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儲存擴充解決方案</a:t>
            </a:r>
            <a:endParaRPr lang="zh-TW" altLang="en-US" b="1">
              <a:latin typeface="Arial"/>
              <a:ea typeface="微軟正黑體"/>
              <a:cs typeface="Arial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F189EDD9-C370-4B02-91F8-C6BB42B88C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6744" y="1222222"/>
            <a:ext cx="6223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111090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zh-TW" altLang="zh-TW" sz="900" b="0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anose="020B0604020202020204" pitchFamily="34" charset="0"/>
                <a:ea typeface="Open Sans"/>
                <a:cs typeface="+mn-cs"/>
              </a:rPr>
            </a:br>
            <a:endParaRPr kumimoji="0" lang="zh-TW" altLang="zh-TW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graphicFrame>
        <p:nvGraphicFramePr>
          <p:cNvPr id="20" name="表格 19">
            <a:extLst>
              <a:ext uri="{FF2B5EF4-FFF2-40B4-BE49-F238E27FC236}">
                <a16:creationId xmlns:a16="http://schemas.microsoft.com/office/drawing/2014/main" id="{4D9986FC-1947-C647-8B44-1565404C68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3640556"/>
              </p:ext>
            </p:extLst>
          </p:nvPr>
        </p:nvGraphicFramePr>
        <p:xfrm>
          <a:off x="304800" y="1648454"/>
          <a:ext cx="11277598" cy="4702647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459421">
                  <a:extLst>
                    <a:ext uri="{9D8B030D-6E8A-4147-A177-3AD203B41FA5}">
                      <a16:colId xmlns:a16="http://schemas.microsoft.com/office/drawing/2014/main" val="3186109705"/>
                    </a:ext>
                  </a:extLst>
                </a:gridCol>
                <a:gridCol w="2830546">
                  <a:extLst>
                    <a:ext uri="{9D8B030D-6E8A-4147-A177-3AD203B41FA5}">
                      <a16:colId xmlns:a16="http://schemas.microsoft.com/office/drawing/2014/main" val="4032965605"/>
                    </a:ext>
                  </a:extLst>
                </a:gridCol>
                <a:gridCol w="3005848">
                  <a:extLst>
                    <a:ext uri="{9D8B030D-6E8A-4147-A177-3AD203B41FA5}">
                      <a16:colId xmlns:a16="http://schemas.microsoft.com/office/drawing/2014/main" val="4260918335"/>
                    </a:ext>
                  </a:extLst>
                </a:gridCol>
                <a:gridCol w="2981783">
                  <a:extLst>
                    <a:ext uri="{9D8B030D-6E8A-4147-A177-3AD203B41FA5}">
                      <a16:colId xmlns:a16="http://schemas.microsoft.com/office/drawing/2014/main" val="2801535869"/>
                    </a:ext>
                  </a:extLst>
                </a:gridCol>
              </a:tblGrid>
              <a:tr h="4457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sz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8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TL SATA JBOD</a:t>
                      </a:r>
                      <a:endParaRPr lang="zh-TW" sz="1800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8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TL USB JBOD</a:t>
                      </a:r>
                      <a:endParaRPr lang="zh-TW" sz="1800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8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TR</a:t>
                      </a:r>
                      <a:r>
                        <a:rPr lang="en-US" altLang="zh-TW" sz="18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 RAID</a:t>
                      </a:r>
                      <a:endParaRPr lang="zh-TW" altLang="zh-TW" sz="1800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5336872"/>
                  </a:ext>
                </a:extLst>
              </a:tr>
              <a:tr h="620414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4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連線類型</a:t>
                      </a:r>
                      <a:endParaRPr lang="en-US" sz="1400" b="0" i="0" u="none" strike="noStrike" noProof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6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1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PCIe (</a:t>
                      </a:r>
                      <a:r>
                        <a:rPr lang="zh-CN" altLang="en-US" sz="1400" b="1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多通道</a:t>
                      </a:r>
                      <a:r>
                        <a:rPr lang="en-US" altLang="zh-TW" sz="1400" b="1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 SATA 6Gbps)</a:t>
                      </a:r>
                      <a:endParaRPr lang="zh-TW" altLang="en-US" sz="1400" b="1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6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4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USB</a:t>
                      </a:r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-C</a:t>
                      </a:r>
                      <a:r>
                        <a:rPr lang="zh-TW" altLang="en-US" sz="14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 3.</a:t>
                      </a:r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2 Gen2 10Gbps</a:t>
                      </a:r>
                      <a:endParaRPr lang="zh-TW" altLang="en-US" sz="1400" b="1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6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4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TR-002</a:t>
                      </a:r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:</a:t>
                      </a:r>
                      <a:r>
                        <a:rPr lang="zh-TW" altLang="en-US" sz="14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 USB</a:t>
                      </a:r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-C</a:t>
                      </a:r>
                      <a:r>
                        <a:rPr lang="zh-TW" altLang="en-US" sz="14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 3.</a:t>
                      </a:r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2 Gen2 10Gbps</a:t>
                      </a: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TR-004: USB-C 3.2 Gen1 5Gbps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TR-004U: USB-C 3.2 Gen1 5Gbps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6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6577705"/>
                  </a:ext>
                </a:extLst>
              </a:tr>
              <a:tr h="754314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4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槽位數</a:t>
                      </a:r>
                      <a:endParaRPr lang="en-US" altLang="zh-TW" sz="14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0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 </a:t>
                      </a:r>
                      <a:r>
                        <a:rPr lang="en-US" altLang="zh-TW" sz="1400" b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 4: TL-D400S, TL-R400S</a:t>
                      </a:r>
                    </a:p>
                    <a:p>
                      <a:pPr lvl="1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0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 </a:t>
                      </a:r>
                      <a:r>
                        <a:rPr lang="en-US" altLang="zh-TW" sz="1400" b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 8: TL-D800S</a:t>
                      </a:r>
                    </a:p>
                    <a:p>
                      <a:pPr lvl="1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12: TR-R1200S-RP</a:t>
                      </a:r>
                    </a:p>
                    <a:p>
                      <a:pPr lvl="1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16: TL-D1600S</a:t>
                      </a:r>
                      <a:endParaRPr lang="zh-TW" altLang="en-US" sz="1400" b="0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0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 </a:t>
                      </a:r>
                      <a:r>
                        <a:rPr lang="en-US" altLang="zh-TW" sz="1400" b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 8: TL-D800C</a:t>
                      </a:r>
                    </a:p>
                    <a:p>
                      <a:pPr lvl="1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12: TL-R1200C-RP</a:t>
                      </a:r>
                      <a:endParaRPr lang="zh-TW" altLang="en-US" sz="1400" b="0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2: </a:t>
                      </a:r>
                      <a:r>
                        <a:rPr lang="zh-TW" altLang="en-US" sz="1400" b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TR-002</a:t>
                      </a:r>
                      <a:endParaRPr lang="en-US" altLang="zh-TW" sz="1400" b="0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  <a:p>
                      <a:pPr lvl="1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4: TR-004, TR-004U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5003058"/>
                  </a:ext>
                </a:extLst>
              </a:tr>
              <a:tr h="528093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4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支援作業系統</a:t>
                      </a:r>
                      <a:endParaRPr lang="en-US" altLang="zh-TW" sz="14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6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QNAP QTS, Windows, Linux</a:t>
                      </a:r>
                      <a:r>
                        <a:rPr lang="en-US" altLang="zh-TW" sz="1400" b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/Ubuntu</a:t>
                      </a:r>
                      <a:r>
                        <a:rPr lang="zh-TW" altLang="en-US" sz="1400" b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 </a:t>
                      </a:r>
                      <a:endParaRPr lang="zh-TW" altLang="zh-TW" sz="1400" b="0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6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400" b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QNAP QTS, Windows, Mac, Linux</a:t>
                      </a:r>
                      <a:r>
                        <a:rPr lang="en-US" altLang="zh-TW" sz="1400" b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/Ubuntu</a:t>
                      </a:r>
                      <a:endParaRPr lang="zh-TW" sz="1400" b="0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6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0" u="none" strike="noStrike" noProof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QNAP QTS, Windows, Mac, </a:t>
                      </a: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0" u="none" strike="noStrike" noProof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Linux/</a:t>
                      </a:r>
                      <a:r>
                        <a:rPr lang="en-US" altLang="zh-TW" sz="1400" b="0" u="none" strike="noStrike" noProof="0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Ubuntu QTS</a:t>
                      </a:r>
                      <a:r>
                        <a:rPr lang="en-US" altLang="zh-TW" sz="1400" b="0" u="none" strike="noStrike" noProof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 u</a:t>
                      </a:r>
                      <a:endParaRPr lang="zh-TW" altLang="en-US" sz="1400" b="0" u="none" strike="noStrike" noProof="0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6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159093"/>
                  </a:ext>
                </a:extLst>
              </a:tr>
              <a:tr h="322724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QTS</a:t>
                      </a:r>
                      <a:r>
                        <a:rPr lang="zh-TW" altLang="en-US" sz="1400" b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 磁碟監控與儲存池</a:t>
                      </a:r>
                      <a:endParaRPr lang="zh-TW" sz="1400" b="0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有</a:t>
                      </a:r>
                      <a:endParaRPr lang="en-US" altLang="zh-TW" sz="1400" b="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TW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微軟正黑體" panose="020B0604030504040204" pitchFamily="34" charset="-120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TW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微軟正黑體" panose="020B0604030504040204" pitchFamily="34" charset="-120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330498142"/>
                  </a:ext>
                </a:extLst>
              </a:tr>
              <a:tr h="287395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QTS </a:t>
                      </a:r>
                      <a:r>
                        <a:rPr lang="zh-CN" altLang="en-US" sz="1400" b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磁碟操作如壞軌掃描、</a:t>
                      </a:r>
                      <a:r>
                        <a:rPr lang="en-US" altLang="zh-CN" sz="1400" b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Seagate IHM</a:t>
                      </a:r>
                      <a:r>
                        <a:rPr lang="zh-CN" altLang="en-US" sz="1400" b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、效能測試等</a:t>
                      </a:r>
                      <a:endParaRPr lang="zh-TW" sz="1400" b="0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6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有</a:t>
                      </a:r>
                      <a:endParaRPr lang="en-US" altLang="zh-TW" sz="1400" b="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6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0" i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有</a:t>
                      </a:r>
                      <a:endParaRPr lang="en-US" altLang="zh-TW" sz="1400" b="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6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400" b="0">
                          <a:solidFill>
                            <a:srgbClr val="00FFFF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X</a:t>
                      </a:r>
                      <a:endParaRPr lang="en-US" altLang="zh-TW" sz="1400" b="0">
                        <a:solidFill>
                          <a:srgbClr val="00FFFF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0">
                          <a:solidFill>
                            <a:srgbClr val="00FFFF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(</a:t>
                      </a:r>
                      <a:r>
                        <a:rPr lang="zh-CN" altLang="en-US" sz="1400" b="0">
                          <a:solidFill>
                            <a:srgbClr val="00FFFF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由</a:t>
                      </a:r>
                      <a:r>
                        <a:rPr lang="zh-TW" altLang="en-US" sz="1400" b="0">
                          <a:solidFill>
                            <a:srgbClr val="00FFFF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400" b="0">
                          <a:solidFill>
                            <a:srgbClr val="00FFFF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RAID </a:t>
                      </a:r>
                      <a:r>
                        <a:rPr lang="zh-CN" altLang="en-US" sz="1400" b="0">
                          <a:solidFill>
                            <a:srgbClr val="00FFFF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晶片自動監控磁碟健康</a:t>
                      </a:r>
                      <a:r>
                        <a:rPr lang="en-US" altLang="zh-CN" sz="1400" b="0">
                          <a:solidFill>
                            <a:srgbClr val="00FFFF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)</a:t>
                      </a:r>
                      <a:endParaRPr lang="zh-TW" altLang="zh-TW" sz="1400" b="0">
                        <a:solidFill>
                          <a:srgbClr val="00FFFF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6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07752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400" b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硬體</a:t>
                      </a:r>
                      <a:r>
                        <a:rPr lang="en-US" altLang="zh-TW" sz="1400" b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 RAID </a:t>
                      </a:r>
                      <a:r>
                        <a:rPr lang="zh-CN" altLang="en-US" sz="1400" b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保護</a:t>
                      </a:r>
                      <a:endParaRPr lang="zh-TW" sz="1400" b="0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0">
                          <a:solidFill>
                            <a:srgbClr val="00FFFF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X</a:t>
                      </a:r>
                      <a:r>
                        <a:rPr lang="en-US" altLang="zh-TW" sz="1400" b="0">
                          <a:solidFill>
                            <a:srgbClr val="00FFFF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 (</a:t>
                      </a:r>
                      <a:r>
                        <a:rPr lang="zh-CN" altLang="en-US" sz="1400" b="0">
                          <a:solidFill>
                            <a:srgbClr val="00FFFF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需仰賴主機作業系統的軟體</a:t>
                      </a:r>
                      <a:r>
                        <a:rPr lang="en-US" altLang="zh-CN" sz="1400" b="0">
                          <a:solidFill>
                            <a:srgbClr val="00FFFF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 RAID </a:t>
                      </a:r>
                      <a:r>
                        <a:rPr lang="zh-CN" altLang="en-US" sz="1400" b="0">
                          <a:solidFill>
                            <a:srgbClr val="00FFFF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功能</a:t>
                      </a:r>
                      <a:r>
                        <a:rPr lang="en-US" altLang="zh-CN" sz="1400" b="0">
                          <a:solidFill>
                            <a:srgbClr val="00FFFF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)</a:t>
                      </a:r>
                      <a:endParaRPr lang="zh-TW" altLang="en-US" sz="1400" b="0">
                        <a:solidFill>
                          <a:srgbClr val="00FFFF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400" b="0">
                        <a:solidFill>
                          <a:srgbClr val="CC66FF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b="0" i="0" u="none" strike="noStrike" noProof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有</a:t>
                      </a:r>
                      <a:r>
                        <a:rPr lang="en-US" altLang="zh-TW" sz="1400" b="0" i="0" u="none" strike="noStrike" noProof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 (RAID 0/1/5/10)</a:t>
                      </a:r>
                      <a:endParaRPr lang="en-US" altLang="zh-TW" sz="1400" b="0"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474673"/>
                  </a:ext>
                </a:extLst>
              </a:tr>
              <a:tr h="247456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4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RAID </a:t>
                      </a:r>
                      <a:r>
                        <a:rPr lang="zh-CN" altLang="en-US" sz="14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組態遷移與容量擴充</a:t>
                      </a:r>
                      <a:endParaRPr lang="zh-TW" sz="14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6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有</a:t>
                      </a:r>
                      <a:endParaRPr lang="zh-TW" altLang="en-US" sz="14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6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4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有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6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1400" b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X</a:t>
                      </a:r>
                      <a:endParaRPr kumimoji="0" lang="zh-TW" altLang="en-US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微軟正黑體" panose="020B0604030504040204" pitchFamily="34" charset="-120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6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1518660"/>
                  </a:ext>
                </a:extLst>
              </a:tr>
              <a:tr h="416378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QGD-1602P </a:t>
                      </a:r>
                      <a:r>
                        <a:rPr lang="zh-CN" altLang="en-US" sz="1400" b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最大連接數</a:t>
                      </a:r>
                      <a:endParaRPr lang="zh-TW" sz="1400" b="0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2</a:t>
                      </a:r>
                      <a:endParaRPr lang="zh-TW" altLang="en-US" sz="1400" b="0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1*</a:t>
                      </a:r>
                      <a:endParaRPr lang="zh-TW" altLang="en-US" sz="1400" b="0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altLang="zh-TW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E6E6E6"/>
                          </a:solidFill>
                          <a:effectLst/>
                          <a:uLnTx/>
                          <a:uFillTx/>
                          <a:latin typeface="Arial"/>
                          <a:ea typeface="微軟正黑體"/>
                          <a:cs typeface="+mn-cs"/>
                          <a:sym typeface="Arial" panose="020B0604020202020204" pitchFamily="34" charset="0"/>
                        </a:rPr>
                        <a:t>2*</a:t>
                      </a:r>
                      <a:endParaRPr kumimoji="0" lang="zh-TW" altLang="en-US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E6E6E6"/>
                        </a:solidFill>
                        <a:effectLst/>
                        <a:uLnTx/>
                        <a:uFillTx/>
                        <a:latin typeface="Arial"/>
                        <a:ea typeface="微軟正黑體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6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0923316"/>
                  </a:ext>
                </a:extLst>
              </a:tr>
            </a:tbl>
          </a:graphicData>
        </a:graphic>
      </p:graphicFrame>
      <p:sp>
        <p:nvSpPr>
          <p:cNvPr id="3" name="矩形 2">
            <a:extLst>
              <a:ext uri="{FF2B5EF4-FFF2-40B4-BE49-F238E27FC236}">
                <a16:creationId xmlns:a16="http://schemas.microsoft.com/office/drawing/2014/main" id="{CD1C087E-BEBE-CD4F-81B6-EBA9A373215E}"/>
              </a:ext>
            </a:extLst>
          </p:cNvPr>
          <p:cNvSpPr/>
          <p:nvPr/>
        </p:nvSpPr>
        <p:spPr>
          <a:xfrm>
            <a:off x="304800" y="6460462"/>
            <a:ext cx="47067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* TR </a:t>
            </a:r>
            <a:r>
              <a:rPr lang="zh-CN" alt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與</a:t>
            </a:r>
            <a:r>
              <a:rPr lang="en-US" altLang="zh-CN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TL USB </a:t>
            </a:r>
            <a:r>
              <a:rPr lang="zh-CN" alt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介面儲存擴充裝置合併的總連接數不能超過</a:t>
            </a:r>
            <a:r>
              <a:rPr lang="en-US" altLang="zh-CN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2</a:t>
            </a:r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台。</a:t>
            </a:r>
          </a:p>
        </p:txBody>
      </p:sp>
      <p:pic>
        <p:nvPicPr>
          <p:cNvPr id="6" name="圖片 5" descr="一張含有 牆, 汽車 的圖片&#10;&#10;自動產生的描述">
            <a:extLst>
              <a:ext uri="{FF2B5EF4-FFF2-40B4-BE49-F238E27FC236}">
                <a16:creationId xmlns:a16="http://schemas.microsoft.com/office/drawing/2014/main" id="{BFD66567-D639-DF49-B8F2-5D63941317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972" y="1368142"/>
            <a:ext cx="2096815" cy="6982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61384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1557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矩形: 圓角 63">
            <a:extLst>
              <a:ext uri="{FF2B5EF4-FFF2-40B4-BE49-F238E27FC236}">
                <a16:creationId xmlns:a16="http://schemas.microsoft.com/office/drawing/2014/main" id="{DCB4F254-4D59-42E7-AC3E-20AA4D4B6820}"/>
              </a:ext>
            </a:extLst>
          </p:cNvPr>
          <p:cNvSpPr/>
          <p:nvPr/>
        </p:nvSpPr>
        <p:spPr>
          <a:xfrm>
            <a:off x="1" y="1313038"/>
            <a:ext cx="4186901" cy="5560554"/>
          </a:xfrm>
          <a:prstGeom prst="roundRect">
            <a:avLst>
              <a:gd name="adj" fmla="val 0"/>
            </a:avLst>
          </a:prstGeom>
          <a:gradFill>
            <a:gsLst>
              <a:gs pos="100000">
                <a:schemeClr val="bg1">
                  <a:lumMod val="5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ym typeface="Arial"/>
            </a:endParaRPr>
          </a:p>
        </p:txBody>
      </p:sp>
      <p:pic>
        <p:nvPicPr>
          <p:cNvPr id="48" name="圖片 47">
            <a:extLst>
              <a:ext uri="{FF2B5EF4-FFF2-40B4-BE49-F238E27FC236}">
                <a16:creationId xmlns:a16="http://schemas.microsoft.com/office/drawing/2014/main" id="{5A72D73F-E19A-42D2-94B1-57CF6FE8D5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1103" y="2767557"/>
            <a:ext cx="3216587" cy="3361153"/>
          </a:xfrm>
          <a:prstGeom prst="rect">
            <a:avLst/>
          </a:prstGeom>
        </p:spPr>
      </p:pic>
      <p:sp>
        <p:nvSpPr>
          <p:cNvPr id="65" name="矩形: 圓角 64">
            <a:extLst>
              <a:ext uri="{FF2B5EF4-FFF2-40B4-BE49-F238E27FC236}">
                <a16:creationId xmlns:a16="http://schemas.microsoft.com/office/drawing/2014/main" id="{ABE1C256-D201-46D9-BB65-AC0144E7F9A1}"/>
              </a:ext>
            </a:extLst>
          </p:cNvPr>
          <p:cNvSpPr/>
          <p:nvPr/>
        </p:nvSpPr>
        <p:spPr>
          <a:xfrm>
            <a:off x="4186902" y="1313038"/>
            <a:ext cx="4837909" cy="5560554"/>
          </a:xfrm>
          <a:prstGeom prst="roundRect">
            <a:avLst>
              <a:gd name="adj" fmla="val 0"/>
            </a:avLst>
          </a:prstGeom>
          <a:gradFill>
            <a:gsLst>
              <a:gs pos="100000">
                <a:srgbClr val="002060"/>
              </a:gs>
              <a:gs pos="0">
                <a:srgbClr val="00B0F0">
                  <a:alpha val="0"/>
                </a:srgbClr>
              </a:gs>
            </a:gsLst>
            <a:lin ang="5400000" scaled="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ym typeface="Arial"/>
            </a:endParaRPr>
          </a:p>
        </p:txBody>
      </p:sp>
      <p:pic>
        <p:nvPicPr>
          <p:cNvPr id="69" name="圖片 68" descr="一張含有 電腦 的圖片&#10;&#10;自動產生的描述">
            <a:extLst>
              <a:ext uri="{FF2B5EF4-FFF2-40B4-BE49-F238E27FC236}">
                <a16:creationId xmlns:a16="http://schemas.microsoft.com/office/drawing/2014/main" id="{3EB40B1C-9C7D-4D1A-BDA3-8A6D4567216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1417" y="1230426"/>
            <a:ext cx="3981634" cy="24889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9A6D538-77BF-4332-98DC-4C7BA2D18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1" y="1"/>
            <a:ext cx="12178675" cy="1297445"/>
          </a:xfrm>
        </p:spPr>
        <p:txBody>
          <a:bodyPr>
            <a:normAutofit/>
          </a:bodyPr>
          <a:lstStyle/>
          <a:p>
            <a:r>
              <a:rPr lang="en-US" altLang="zh-TW" b="1"/>
              <a:t>QGD-1600P vs QGD-1602P</a:t>
            </a:r>
            <a:endParaRPr lang="zh-TW" altLang="en-US" b="1"/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2D6D4E71-5158-453C-A4E8-65AFDA2AADF7}"/>
              </a:ext>
            </a:extLst>
          </p:cNvPr>
          <p:cNvSpPr/>
          <p:nvPr/>
        </p:nvSpPr>
        <p:spPr>
          <a:xfrm>
            <a:off x="9035386" y="1611944"/>
            <a:ext cx="3142304" cy="97872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en-US" altLang="zh-TW" sz="3200">
                <a:gradFill>
                  <a:gsLst>
                    <a:gs pos="0">
                      <a:schemeClr val="bg1">
                        <a:alpha val="50000"/>
                      </a:schemeClr>
                    </a:gs>
                    <a:gs pos="100000">
                      <a:srgbClr val="FFFF00"/>
                    </a:gs>
                  </a:gsLst>
                  <a:lin ang="5400000" scaled="1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Performance upgrade!</a:t>
            </a:r>
            <a:endParaRPr lang="zh-TW" altLang="zh-TW" sz="3200">
              <a:gradFill>
                <a:gsLst>
                  <a:gs pos="0">
                    <a:schemeClr val="bg1">
                      <a:alpha val="50000"/>
                    </a:schemeClr>
                  </a:gs>
                  <a:gs pos="100000">
                    <a:srgbClr val="FFFF00"/>
                  </a:gs>
                </a:gsLst>
                <a:lin ang="5400000" scaled="1"/>
              </a:gra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6" name="Shape 862">
            <a:extLst>
              <a:ext uri="{FF2B5EF4-FFF2-40B4-BE49-F238E27FC236}">
                <a16:creationId xmlns:a16="http://schemas.microsoft.com/office/drawing/2014/main" id="{CC91C9D9-2DD1-4ACD-988E-45013621FBB7}"/>
              </a:ext>
            </a:extLst>
          </p:cNvPr>
          <p:cNvSpPr/>
          <p:nvPr/>
        </p:nvSpPr>
        <p:spPr>
          <a:xfrm>
            <a:off x="4449069" y="3024182"/>
            <a:ext cx="408033" cy="37374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727" y="103097"/>
                </a:moveTo>
                <a:cubicBezTo>
                  <a:pt x="10497" y="103097"/>
                  <a:pt x="8690" y="105070"/>
                  <a:pt x="8690" y="107504"/>
                </a:cubicBezTo>
                <a:cubicBezTo>
                  <a:pt x="8690" y="109938"/>
                  <a:pt x="10497" y="111911"/>
                  <a:pt x="12727" y="111911"/>
                </a:cubicBezTo>
                <a:cubicBezTo>
                  <a:pt x="14956" y="111911"/>
                  <a:pt x="16763" y="109938"/>
                  <a:pt x="16763" y="107504"/>
                </a:cubicBezTo>
                <a:cubicBezTo>
                  <a:pt x="16763" y="105070"/>
                  <a:pt x="14956" y="103097"/>
                  <a:pt x="12727" y="103097"/>
                </a:cubicBezTo>
                <a:close/>
                <a:moveTo>
                  <a:pt x="68082" y="6"/>
                </a:moveTo>
                <a:cubicBezTo>
                  <a:pt x="71769" y="-202"/>
                  <a:pt x="76676" y="4868"/>
                  <a:pt x="78579" y="11373"/>
                </a:cubicBezTo>
                <a:cubicBezTo>
                  <a:pt x="81944" y="26505"/>
                  <a:pt x="58870" y="49508"/>
                  <a:pt x="74973" y="50471"/>
                </a:cubicBezTo>
                <a:cubicBezTo>
                  <a:pt x="86350" y="49246"/>
                  <a:pt x="92439" y="48022"/>
                  <a:pt x="104777" y="47584"/>
                </a:cubicBezTo>
                <a:cubicBezTo>
                  <a:pt x="115993" y="47759"/>
                  <a:pt x="117836" y="55544"/>
                  <a:pt x="112228" y="63853"/>
                </a:cubicBezTo>
                <a:cubicBezTo>
                  <a:pt x="119278" y="64290"/>
                  <a:pt x="125126" y="76273"/>
                  <a:pt x="112949" y="81171"/>
                </a:cubicBezTo>
                <a:cubicBezTo>
                  <a:pt x="124565" y="89043"/>
                  <a:pt x="117916" y="99015"/>
                  <a:pt x="111266" y="100851"/>
                </a:cubicBezTo>
                <a:cubicBezTo>
                  <a:pt x="116874" y="106362"/>
                  <a:pt x="116233" y="110560"/>
                  <a:pt x="110545" y="113971"/>
                </a:cubicBezTo>
                <a:cubicBezTo>
                  <a:pt x="97927" y="119657"/>
                  <a:pt x="65319" y="123593"/>
                  <a:pt x="46853" y="115021"/>
                </a:cubicBezTo>
                <a:cubicBezTo>
                  <a:pt x="38082" y="111742"/>
                  <a:pt x="32480" y="108305"/>
                  <a:pt x="26183" y="108065"/>
                </a:cubicBezTo>
                <a:lnTo>
                  <a:pt x="26183" y="114096"/>
                </a:lnTo>
                <a:cubicBezTo>
                  <a:pt x="26183" y="116727"/>
                  <a:pt x="24229" y="118860"/>
                  <a:pt x="21819" y="118860"/>
                </a:cubicBezTo>
                <a:lnTo>
                  <a:pt x="0" y="118860"/>
                </a:lnTo>
                <a:lnTo>
                  <a:pt x="0" y="57159"/>
                </a:lnTo>
                <a:lnTo>
                  <a:pt x="21819" y="57159"/>
                </a:lnTo>
                <a:cubicBezTo>
                  <a:pt x="24229" y="57159"/>
                  <a:pt x="26183" y="59292"/>
                  <a:pt x="26183" y="61923"/>
                </a:cubicBezTo>
                <a:lnTo>
                  <a:pt x="26183" y="64129"/>
                </a:lnTo>
                <a:cubicBezTo>
                  <a:pt x="26967" y="63995"/>
                  <a:pt x="27901" y="63638"/>
                  <a:pt x="29307" y="62803"/>
                </a:cubicBezTo>
                <a:cubicBezTo>
                  <a:pt x="31070" y="57993"/>
                  <a:pt x="33273" y="54013"/>
                  <a:pt x="38681" y="48634"/>
                </a:cubicBezTo>
                <a:cubicBezTo>
                  <a:pt x="47013" y="34727"/>
                  <a:pt x="60873" y="27642"/>
                  <a:pt x="63677" y="6912"/>
                </a:cubicBezTo>
                <a:cubicBezTo>
                  <a:pt x="64098" y="2156"/>
                  <a:pt x="65870" y="131"/>
                  <a:pt x="68082" y="6"/>
                </a:cubicBezTo>
                <a:close/>
              </a:path>
            </a:pathLst>
          </a:custGeom>
          <a:gradFill>
            <a:gsLst>
              <a:gs pos="99394">
                <a:srgbClr val="FFFF00"/>
              </a:gs>
              <a:gs pos="0">
                <a:schemeClr val="bg1"/>
              </a:gs>
            </a:gsLst>
            <a:lin ang="5400000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圖片 4" descr="一張含有 電腦 的圖片&#10;&#10;自動產生的描述">
            <a:extLst>
              <a:ext uri="{FF2B5EF4-FFF2-40B4-BE49-F238E27FC236}">
                <a16:creationId xmlns:a16="http://schemas.microsoft.com/office/drawing/2014/main" id="{F6820DD2-1865-4BDD-9C76-175036BDE0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82" y="1230426"/>
            <a:ext cx="3974553" cy="24845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70" name="直線接點 69">
            <a:extLst>
              <a:ext uri="{FF2B5EF4-FFF2-40B4-BE49-F238E27FC236}">
                <a16:creationId xmlns:a16="http://schemas.microsoft.com/office/drawing/2014/main" id="{EAC0B7BF-0164-4FFF-A7D9-D0C9AB6DF4CF}"/>
              </a:ext>
            </a:extLst>
          </p:cNvPr>
          <p:cNvCxnSpPr>
            <a:cxnSpLocks/>
          </p:cNvCxnSpPr>
          <p:nvPr/>
        </p:nvCxnSpPr>
        <p:spPr>
          <a:xfrm flipH="1">
            <a:off x="358264" y="3582240"/>
            <a:ext cx="3470375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矩形 70">
            <a:extLst>
              <a:ext uri="{FF2B5EF4-FFF2-40B4-BE49-F238E27FC236}">
                <a16:creationId xmlns:a16="http://schemas.microsoft.com/office/drawing/2014/main" id="{80F2738B-294F-470A-9243-6AB6EE2A07EC}"/>
              </a:ext>
            </a:extLst>
          </p:cNvPr>
          <p:cNvSpPr/>
          <p:nvPr/>
        </p:nvSpPr>
        <p:spPr>
          <a:xfrm>
            <a:off x="397783" y="2939944"/>
            <a:ext cx="3796253" cy="83099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defTabSz="457200">
              <a:defRPr/>
            </a:pPr>
            <a:r>
              <a:rPr lang="it-IT" altLang="zh-TW" sz="1600" kern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/>
              </a:rPr>
              <a:t>Intel® Celeron® J4115 </a:t>
            </a:r>
          </a:p>
          <a:p>
            <a:pPr defTabSz="457200">
              <a:defRPr/>
            </a:pPr>
            <a:r>
              <a:rPr lang="zh-TW" altLang="en-US" sz="1600" kern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/>
              </a:rPr>
              <a:t>四核</a:t>
            </a:r>
            <a:r>
              <a:rPr lang="it-IT" altLang="zh-TW" sz="1600" kern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/>
              </a:rPr>
              <a:t> 1.8 GHz </a:t>
            </a:r>
            <a:r>
              <a:rPr lang="zh-TW" altLang="en-US" sz="1600" kern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/>
              </a:rPr>
              <a:t>處理器</a:t>
            </a:r>
            <a:endParaRPr lang="zh-TW" altLang="en-US" sz="1600" kern="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  <a:p>
            <a:pPr defTabSz="457200">
              <a:defRPr/>
            </a:pPr>
            <a:endParaRPr lang="zh-TW" altLang="en-US" sz="1600" kern="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4003182D-C8ED-4477-B1D2-C3C4C4829EB7}"/>
              </a:ext>
            </a:extLst>
          </p:cNvPr>
          <p:cNvSpPr/>
          <p:nvPr/>
        </p:nvSpPr>
        <p:spPr>
          <a:xfrm>
            <a:off x="397783" y="3698001"/>
            <a:ext cx="3796253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defTabSz="457200">
              <a:defRPr/>
            </a:pPr>
            <a:r>
              <a:rPr lang="it-IT" altLang="zh-TW" sz="1600" kern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/>
              </a:rPr>
              <a:t>14 x 1GbE RJ45 </a:t>
            </a:r>
            <a:r>
              <a:rPr lang="zh-TW" altLang="en-US" sz="1600" kern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/>
              </a:rPr>
              <a:t>網路埠</a:t>
            </a:r>
            <a:endParaRPr lang="it-IT" altLang="zh-TW" sz="1600" kern="0">
              <a:solidFill>
                <a:schemeClr val="bg1"/>
              </a:solidFill>
              <a:latin typeface="Arial"/>
              <a:ea typeface="微軟正黑體"/>
              <a:cs typeface="Arial"/>
              <a:sym typeface="Arial"/>
            </a:endParaRPr>
          </a:p>
          <a:p>
            <a:pPr defTabSz="457200">
              <a:defRPr/>
            </a:pPr>
            <a:r>
              <a:rPr lang="it-IT" altLang="zh-TW" sz="1600" kern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/>
              </a:rPr>
              <a:t>2 x 1GbE RJ45/SFP Combo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網路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埠</a:t>
            </a:r>
            <a:endParaRPr lang="zh-TW" altLang="en-US" sz="1600" kern="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cxnSp>
        <p:nvCxnSpPr>
          <p:cNvPr id="73" name="直線接點 72">
            <a:extLst>
              <a:ext uri="{FF2B5EF4-FFF2-40B4-BE49-F238E27FC236}">
                <a16:creationId xmlns:a16="http://schemas.microsoft.com/office/drawing/2014/main" id="{49EE9723-7C9C-4F2F-AF6A-332FDA120DF1}"/>
              </a:ext>
            </a:extLst>
          </p:cNvPr>
          <p:cNvCxnSpPr>
            <a:cxnSpLocks/>
          </p:cNvCxnSpPr>
          <p:nvPr/>
        </p:nvCxnSpPr>
        <p:spPr>
          <a:xfrm flipH="1">
            <a:off x="358264" y="4439177"/>
            <a:ext cx="3470375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矩形 73">
            <a:extLst>
              <a:ext uri="{FF2B5EF4-FFF2-40B4-BE49-F238E27FC236}">
                <a16:creationId xmlns:a16="http://schemas.microsoft.com/office/drawing/2014/main" id="{BECE8240-0859-4C91-8038-869758B91AAB}"/>
              </a:ext>
            </a:extLst>
          </p:cNvPr>
          <p:cNvSpPr/>
          <p:nvPr/>
        </p:nvSpPr>
        <p:spPr>
          <a:xfrm>
            <a:off x="397783" y="4581727"/>
            <a:ext cx="3796253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defTabSz="457200">
              <a:defRPr/>
            </a:pPr>
            <a:r>
              <a:rPr lang="it-IT" altLang="zh-TW" sz="1600" kern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/>
              </a:rPr>
              <a:t>1 x 1GbE </a:t>
            </a:r>
            <a:r>
              <a:rPr lang="zh-TW" altLang="en-US" sz="1600" kern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/>
              </a:rPr>
              <a:t>管理埠</a:t>
            </a:r>
            <a:endParaRPr lang="it-IT" altLang="zh-TW" sz="1600" kern="0">
              <a:solidFill>
                <a:schemeClr val="bg1"/>
              </a:solidFill>
              <a:latin typeface="Arial"/>
              <a:ea typeface="微軟正黑體"/>
              <a:cs typeface="Arial"/>
              <a:sym typeface="Arial"/>
            </a:endParaRPr>
          </a:p>
        </p:txBody>
      </p:sp>
      <p:cxnSp>
        <p:nvCxnSpPr>
          <p:cNvPr id="75" name="直線接點 74">
            <a:extLst>
              <a:ext uri="{FF2B5EF4-FFF2-40B4-BE49-F238E27FC236}">
                <a16:creationId xmlns:a16="http://schemas.microsoft.com/office/drawing/2014/main" id="{FE0DC66D-2E14-461C-AE24-11E6AA54F77A}"/>
              </a:ext>
            </a:extLst>
          </p:cNvPr>
          <p:cNvCxnSpPr>
            <a:cxnSpLocks/>
          </p:cNvCxnSpPr>
          <p:nvPr/>
        </p:nvCxnSpPr>
        <p:spPr>
          <a:xfrm flipH="1">
            <a:off x="358264" y="5090605"/>
            <a:ext cx="3470375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矩形 75">
            <a:extLst>
              <a:ext uri="{FF2B5EF4-FFF2-40B4-BE49-F238E27FC236}">
                <a16:creationId xmlns:a16="http://schemas.microsoft.com/office/drawing/2014/main" id="{704F896F-5289-4CF1-B7C2-B30B36F47F36}"/>
              </a:ext>
            </a:extLst>
          </p:cNvPr>
          <p:cNvSpPr/>
          <p:nvPr/>
        </p:nvSpPr>
        <p:spPr>
          <a:xfrm>
            <a:off x="397783" y="5107163"/>
            <a:ext cx="3796253" cy="83099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defTabSz="457200">
              <a:defRPr/>
            </a:pPr>
            <a:r>
              <a:rPr lang="it-IT" altLang="zh-TW" sz="1600" kern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/>
              </a:rPr>
              <a:t>4 x 802.3bt PoE</a:t>
            </a:r>
            <a:r>
              <a:rPr lang="zh-TW" altLang="en-US" sz="1600" kern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/>
              </a:rPr>
              <a:t>供電埠</a:t>
            </a:r>
            <a:r>
              <a:rPr lang="en-US" altLang="zh-TW" sz="1600" kern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/>
              </a:rPr>
              <a:t>(</a:t>
            </a:r>
            <a:r>
              <a:rPr lang="zh-TW" altLang="en-US" sz="1600" kern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/>
              </a:rPr>
              <a:t>最高</a:t>
            </a:r>
            <a:r>
              <a:rPr lang="it-IT" altLang="zh-TW" sz="1600" kern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/>
              </a:rPr>
              <a:t>60W</a:t>
            </a:r>
            <a:r>
              <a:rPr lang="en-US" altLang="zh-TW" sz="1600" kern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/>
              </a:rPr>
              <a:t>)</a:t>
            </a:r>
            <a:endParaRPr lang="it-IT" altLang="zh-TW" sz="1600" kern="0">
              <a:solidFill>
                <a:schemeClr val="bg1"/>
              </a:solidFill>
              <a:latin typeface="Arial"/>
              <a:ea typeface="微軟正黑體"/>
              <a:cs typeface="Arial"/>
              <a:sym typeface="Arial"/>
            </a:endParaRPr>
          </a:p>
          <a:p>
            <a:pPr defTabSz="457200">
              <a:defRPr/>
            </a:pPr>
            <a:r>
              <a:rPr lang="it-IT" altLang="zh-TW" sz="1600" kern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/>
              </a:rPr>
              <a:t>12 x 802.3af/at PoE </a:t>
            </a:r>
            <a:r>
              <a:rPr lang="zh-TW" altLang="en-US" sz="1600" kern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/>
              </a:rPr>
              <a:t>供電埠</a:t>
            </a:r>
            <a:endParaRPr lang="it-IT" altLang="zh-TW" sz="1600" kern="0">
              <a:solidFill>
                <a:schemeClr val="bg1"/>
              </a:solidFill>
              <a:latin typeface="Arial"/>
              <a:ea typeface="微軟正黑體"/>
              <a:cs typeface="Arial"/>
              <a:sym typeface="Arial"/>
            </a:endParaRPr>
          </a:p>
          <a:p>
            <a:pPr defTabSz="457200">
              <a:defRPr/>
            </a:pPr>
            <a:endParaRPr lang="zh-TW" altLang="en-US" sz="1600" b="1" kern="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77" name="矩形 76">
            <a:extLst>
              <a:ext uri="{FF2B5EF4-FFF2-40B4-BE49-F238E27FC236}">
                <a16:creationId xmlns:a16="http://schemas.microsoft.com/office/drawing/2014/main" id="{FB3CCE07-A899-42EA-8696-3385C3864338}"/>
              </a:ext>
            </a:extLst>
          </p:cNvPr>
          <p:cNvSpPr/>
          <p:nvPr/>
        </p:nvSpPr>
        <p:spPr>
          <a:xfrm>
            <a:off x="358262" y="1423747"/>
            <a:ext cx="3470377" cy="535531"/>
          </a:xfrm>
          <a:prstGeom prst="rect">
            <a:avLst/>
          </a:prstGeom>
          <a:solidFill>
            <a:schemeClr val="tx1"/>
          </a:solidFill>
        </p:spPr>
        <p:txBody>
          <a:bodyPr wrap="square" anchor="ctr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en-US" altLang="zh-TW" sz="3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QGD-1600P</a:t>
            </a:r>
            <a:endParaRPr lang="zh-TW" altLang="en-US" sz="3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9E619641-45B5-484B-B71E-BCCDC2734323}"/>
              </a:ext>
            </a:extLst>
          </p:cNvPr>
          <p:cNvSpPr/>
          <p:nvPr/>
        </p:nvSpPr>
        <p:spPr>
          <a:xfrm>
            <a:off x="4874679" y="1423747"/>
            <a:ext cx="3470377" cy="535531"/>
          </a:xfrm>
          <a:prstGeom prst="rect">
            <a:avLst/>
          </a:prstGeom>
          <a:solidFill>
            <a:schemeClr val="tx1"/>
          </a:solidFill>
        </p:spPr>
        <p:txBody>
          <a:bodyPr wrap="square" anchor="ctr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en-US" altLang="zh-TW" sz="3200">
                <a:solidFill>
                  <a:srgbClr val="00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QGD-1602P</a:t>
            </a:r>
            <a:endParaRPr lang="zh-TW" altLang="en-US" sz="3200">
              <a:solidFill>
                <a:srgbClr val="00FFFF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79" name="直線接點 78">
            <a:extLst>
              <a:ext uri="{FF2B5EF4-FFF2-40B4-BE49-F238E27FC236}">
                <a16:creationId xmlns:a16="http://schemas.microsoft.com/office/drawing/2014/main" id="{1340156E-C3EB-4DDB-8DC4-493C37D69C5C}"/>
              </a:ext>
            </a:extLst>
          </p:cNvPr>
          <p:cNvCxnSpPr>
            <a:cxnSpLocks/>
          </p:cNvCxnSpPr>
          <p:nvPr/>
        </p:nvCxnSpPr>
        <p:spPr>
          <a:xfrm flipH="1" flipV="1">
            <a:off x="4816023" y="3573151"/>
            <a:ext cx="3651706" cy="9089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矩形 79">
            <a:extLst>
              <a:ext uri="{FF2B5EF4-FFF2-40B4-BE49-F238E27FC236}">
                <a16:creationId xmlns:a16="http://schemas.microsoft.com/office/drawing/2014/main" id="{4B2A07DE-FCA2-4173-9C1B-9C0EC7808625}"/>
              </a:ext>
            </a:extLst>
          </p:cNvPr>
          <p:cNvSpPr/>
          <p:nvPr/>
        </p:nvSpPr>
        <p:spPr>
          <a:xfrm>
            <a:off x="4904520" y="2939944"/>
            <a:ext cx="4070706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defTabSz="457200">
              <a:defRPr/>
            </a:pPr>
            <a:r>
              <a:rPr lang="it-IT" altLang="zh-TW" sz="1600" b="1" kern="0">
                <a:solidFill>
                  <a:srgbClr val="00FFFF"/>
                </a:solidFill>
                <a:latin typeface="Arial"/>
                <a:ea typeface="微軟正黑體"/>
                <a:cs typeface="Arial"/>
                <a:sym typeface="Arial"/>
              </a:rPr>
              <a:t>Intel® Atom® C3558/C3758 </a:t>
            </a:r>
            <a:r>
              <a:rPr lang="zh-TW" altLang="en-US" sz="1600" b="1" kern="0">
                <a:solidFill>
                  <a:srgbClr val="00FFFF"/>
                </a:solidFill>
                <a:latin typeface="Arial"/>
                <a:ea typeface="微軟正黑體"/>
                <a:cs typeface="Arial"/>
                <a:sym typeface="Arial"/>
              </a:rPr>
              <a:t>四核</a:t>
            </a:r>
            <a:r>
              <a:rPr lang="en-US" altLang="zh-TW" sz="1600" b="1" kern="0">
                <a:solidFill>
                  <a:srgbClr val="00FFFF"/>
                </a:solidFill>
                <a:latin typeface="Arial"/>
                <a:ea typeface="微軟正黑體"/>
                <a:cs typeface="Arial"/>
                <a:sym typeface="Arial"/>
              </a:rPr>
              <a:t>/</a:t>
            </a:r>
            <a:r>
              <a:rPr lang="zh-TW" altLang="en-US" sz="1600" b="1" kern="0">
                <a:solidFill>
                  <a:srgbClr val="00FFFF"/>
                </a:solidFill>
                <a:latin typeface="Arial"/>
                <a:ea typeface="微軟正黑體"/>
                <a:cs typeface="Arial"/>
                <a:sym typeface="Arial"/>
              </a:rPr>
              <a:t>八核</a:t>
            </a:r>
            <a:r>
              <a:rPr lang="it-IT" altLang="zh-TW" sz="1600" b="1" kern="0">
                <a:solidFill>
                  <a:srgbClr val="00FFFF"/>
                </a:solidFill>
                <a:latin typeface="Arial"/>
                <a:ea typeface="微軟正黑體"/>
                <a:cs typeface="Arial"/>
                <a:sym typeface="Arial"/>
              </a:rPr>
              <a:t> 2.2 GHz </a:t>
            </a:r>
            <a:r>
              <a:rPr lang="zh-TW" altLang="en-US" sz="1600" b="1" kern="0">
                <a:solidFill>
                  <a:srgbClr val="00FFFF"/>
                </a:solidFill>
                <a:latin typeface="Arial"/>
                <a:ea typeface="微軟正黑體"/>
                <a:cs typeface="Arial"/>
                <a:sym typeface="Arial"/>
              </a:rPr>
              <a:t>處理器</a:t>
            </a:r>
            <a:endParaRPr lang="zh-TW" altLang="en-US" sz="1600" b="1" kern="0">
              <a:solidFill>
                <a:srgbClr val="00FFFF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id="{21990093-0405-4D15-96AD-8A0B64B2AE04}"/>
              </a:ext>
            </a:extLst>
          </p:cNvPr>
          <p:cNvSpPr/>
          <p:nvPr/>
        </p:nvSpPr>
        <p:spPr>
          <a:xfrm>
            <a:off x="4904520" y="3595307"/>
            <a:ext cx="4198815" cy="83099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defTabSz="457200">
              <a:defRPr/>
            </a:pPr>
            <a:r>
              <a:rPr lang="it-IT" altLang="zh-TW" sz="1600" b="1" kern="0">
                <a:solidFill>
                  <a:srgbClr val="00FFFF"/>
                </a:solidFill>
                <a:latin typeface="Arial"/>
                <a:ea typeface="微軟正黑體"/>
                <a:cs typeface="Arial"/>
                <a:sym typeface="Arial"/>
              </a:rPr>
              <a:t>8 x 1G/2.5GbE RJ45 </a:t>
            </a:r>
            <a:r>
              <a:rPr lang="zh-TW" altLang="en-US" sz="1600" b="1" kern="0">
                <a:solidFill>
                  <a:srgbClr val="00FFFF"/>
                </a:solidFill>
                <a:latin typeface="Arial"/>
                <a:ea typeface="微軟正黑體"/>
                <a:cs typeface="Arial"/>
                <a:sym typeface="Arial"/>
              </a:rPr>
              <a:t>網路埠</a:t>
            </a:r>
            <a:endParaRPr lang="it-IT" altLang="zh-TW" sz="1600" b="1" kern="0">
              <a:solidFill>
                <a:srgbClr val="00FFFF"/>
              </a:solidFill>
              <a:latin typeface="Arial"/>
              <a:ea typeface="微軟正黑體"/>
              <a:cs typeface="Arial"/>
              <a:sym typeface="Arial"/>
            </a:endParaRPr>
          </a:p>
          <a:p>
            <a:pPr defTabSz="457200">
              <a:defRPr/>
            </a:pPr>
            <a:r>
              <a:rPr lang="it-IT" altLang="zh-TW" sz="1600" kern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/>
              </a:rPr>
              <a:t>8 x 1GbE RJ45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網路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埠</a:t>
            </a:r>
            <a:endParaRPr lang="it-IT" altLang="zh-TW" sz="1600" kern="0">
              <a:solidFill>
                <a:schemeClr val="bg1"/>
              </a:solidFill>
              <a:latin typeface="Arial"/>
              <a:ea typeface="微軟正黑體"/>
              <a:cs typeface="Arial"/>
              <a:sym typeface="Arial"/>
            </a:endParaRPr>
          </a:p>
          <a:p>
            <a:pPr defTabSz="457200">
              <a:defRPr/>
            </a:pPr>
            <a:r>
              <a:rPr lang="it-IT" altLang="zh-TW" sz="1600" b="1" kern="0">
                <a:solidFill>
                  <a:srgbClr val="00FFFF"/>
                </a:solidFill>
                <a:latin typeface="Arial"/>
                <a:ea typeface="微軟正黑體"/>
                <a:cs typeface="Arial"/>
                <a:sym typeface="Arial"/>
              </a:rPr>
              <a:t>2 x 10GbE SFP+ </a:t>
            </a:r>
            <a:r>
              <a:rPr lang="zh-TW" altLang="en-US" sz="1600" b="1" kern="0">
                <a:solidFill>
                  <a:srgbClr val="00FFFF"/>
                </a:solidFill>
                <a:latin typeface="Arial"/>
                <a:ea typeface="微軟正黑體"/>
                <a:cs typeface="Arial"/>
                <a:sym typeface="Arial"/>
              </a:rPr>
              <a:t>網路埠</a:t>
            </a:r>
            <a:r>
              <a:rPr lang="it-IT" altLang="zh-TW" sz="1600" b="1" kern="0">
                <a:solidFill>
                  <a:srgbClr val="00FFFF"/>
                </a:solidFill>
                <a:latin typeface="Arial"/>
                <a:ea typeface="微軟正黑體"/>
                <a:cs typeface="Arial"/>
                <a:sym typeface="Arial"/>
              </a:rPr>
              <a:t> </a:t>
            </a:r>
          </a:p>
        </p:txBody>
      </p:sp>
      <p:cxnSp>
        <p:nvCxnSpPr>
          <p:cNvPr id="82" name="直線接點 81">
            <a:extLst>
              <a:ext uri="{FF2B5EF4-FFF2-40B4-BE49-F238E27FC236}">
                <a16:creationId xmlns:a16="http://schemas.microsoft.com/office/drawing/2014/main" id="{9F1CA368-FA19-406E-B5CA-F404A9195863}"/>
              </a:ext>
            </a:extLst>
          </p:cNvPr>
          <p:cNvCxnSpPr>
            <a:cxnSpLocks/>
          </p:cNvCxnSpPr>
          <p:nvPr/>
        </p:nvCxnSpPr>
        <p:spPr>
          <a:xfrm flipH="1">
            <a:off x="4816023" y="4440639"/>
            <a:ext cx="3651706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矩形 82">
            <a:extLst>
              <a:ext uri="{FF2B5EF4-FFF2-40B4-BE49-F238E27FC236}">
                <a16:creationId xmlns:a16="http://schemas.microsoft.com/office/drawing/2014/main" id="{CE588FC4-148D-49ED-8FDF-6B3D979D9BC3}"/>
              </a:ext>
            </a:extLst>
          </p:cNvPr>
          <p:cNvSpPr/>
          <p:nvPr/>
        </p:nvSpPr>
        <p:spPr>
          <a:xfrm>
            <a:off x="4904520" y="4473441"/>
            <a:ext cx="3796253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defTabSz="457200">
              <a:defRPr/>
            </a:pPr>
            <a:r>
              <a:rPr lang="it-IT" altLang="zh-TW" sz="1600" b="1" kern="0">
                <a:solidFill>
                  <a:srgbClr val="00FFFF"/>
                </a:solidFill>
                <a:latin typeface="Arial"/>
                <a:ea typeface="微軟正黑體"/>
                <a:cs typeface="Arial"/>
                <a:sym typeface="Arial"/>
              </a:rPr>
              <a:t>2 x 1G/2.5G/5GbE </a:t>
            </a:r>
            <a:r>
              <a:rPr lang="zh-TW" altLang="en-US" sz="1600" b="1" kern="0">
                <a:solidFill>
                  <a:srgbClr val="00FFFF"/>
                </a:solidFill>
                <a:latin typeface="Arial"/>
                <a:ea typeface="微軟正黑體"/>
                <a:cs typeface="Arial"/>
                <a:sym typeface="Arial"/>
              </a:rPr>
              <a:t>管理埠</a:t>
            </a:r>
            <a:endParaRPr lang="it-IT" altLang="zh-TW" sz="1600" b="1" kern="0">
              <a:solidFill>
                <a:srgbClr val="00FFFF"/>
              </a:solidFill>
              <a:latin typeface="Arial"/>
              <a:ea typeface="微軟正黑體"/>
              <a:cs typeface="Arial"/>
              <a:sym typeface="Arial"/>
            </a:endParaRPr>
          </a:p>
          <a:p>
            <a:pPr defTabSz="457200">
              <a:defRPr/>
            </a:pPr>
            <a:r>
              <a:rPr lang="it-IT" altLang="zh-TW" sz="1600" b="1" kern="0">
                <a:solidFill>
                  <a:srgbClr val="00FFFF"/>
                </a:solidFill>
                <a:latin typeface="Arial"/>
                <a:ea typeface="微軟正黑體"/>
                <a:cs typeface="Arial"/>
                <a:sym typeface="Arial"/>
              </a:rPr>
              <a:t>2 x 1GbE </a:t>
            </a:r>
            <a:r>
              <a:rPr lang="zh-TW" altLang="en-US" sz="1600" b="1" kern="0">
                <a:solidFill>
                  <a:srgbClr val="00FFFF"/>
                </a:solidFill>
                <a:latin typeface="Arial"/>
                <a:ea typeface="微軟正黑體"/>
                <a:cs typeface="Arial"/>
                <a:sym typeface="Arial"/>
              </a:rPr>
              <a:t>管理埠</a:t>
            </a:r>
            <a:endParaRPr lang="it-IT" altLang="zh-TW" sz="1600" b="1" kern="0">
              <a:solidFill>
                <a:srgbClr val="00FFFF"/>
              </a:solidFill>
              <a:latin typeface="Arial"/>
              <a:ea typeface="微軟正黑體"/>
              <a:cs typeface="Arial"/>
              <a:sym typeface="Arial"/>
            </a:endParaRPr>
          </a:p>
        </p:txBody>
      </p:sp>
      <p:cxnSp>
        <p:nvCxnSpPr>
          <p:cNvPr id="84" name="直線接點 83">
            <a:extLst>
              <a:ext uri="{FF2B5EF4-FFF2-40B4-BE49-F238E27FC236}">
                <a16:creationId xmlns:a16="http://schemas.microsoft.com/office/drawing/2014/main" id="{71503884-5942-43EE-B359-37C4F5E3FE9F}"/>
              </a:ext>
            </a:extLst>
          </p:cNvPr>
          <p:cNvCxnSpPr>
            <a:cxnSpLocks/>
          </p:cNvCxnSpPr>
          <p:nvPr/>
        </p:nvCxnSpPr>
        <p:spPr>
          <a:xfrm flipH="1">
            <a:off x="4816023" y="5090605"/>
            <a:ext cx="3651706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矩形 84">
            <a:extLst>
              <a:ext uri="{FF2B5EF4-FFF2-40B4-BE49-F238E27FC236}">
                <a16:creationId xmlns:a16="http://schemas.microsoft.com/office/drawing/2014/main" id="{E4BA6CA1-B418-408A-8324-F43276A72219}"/>
              </a:ext>
            </a:extLst>
          </p:cNvPr>
          <p:cNvSpPr/>
          <p:nvPr/>
        </p:nvSpPr>
        <p:spPr>
          <a:xfrm>
            <a:off x="4904520" y="5142697"/>
            <a:ext cx="3796253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defTabSz="457200">
              <a:defRPr/>
            </a:pPr>
            <a:r>
              <a:rPr lang="it-IT" altLang="zh-TW" sz="1600" kern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/>
              </a:rPr>
              <a:t>4 x 802.3bt </a:t>
            </a:r>
            <a:r>
              <a:rPr lang="it-IT" altLang="zh-TW" sz="1600" b="1" kern="0">
                <a:solidFill>
                  <a:srgbClr val="00FFFF"/>
                </a:solidFill>
                <a:latin typeface="Arial"/>
                <a:ea typeface="微軟正黑體"/>
                <a:cs typeface="Arial"/>
                <a:sym typeface="Arial"/>
              </a:rPr>
              <a:t>PoE</a:t>
            </a:r>
            <a:r>
              <a:rPr lang="zh-TW" altLang="en-US" sz="1600" b="1" kern="0">
                <a:solidFill>
                  <a:srgbClr val="00FFFF"/>
                </a:solidFill>
                <a:latin typeface="Arial"/>
                <a:ea typeface="微軟正黑體"/>
                <a:cs typeface="Arial"/>
                <a:sym typeface="Arial"/>
              </a:rPr>
              <a:t>供電埠</a:t>
            </a:r>
            <a:r>
              <a:rPr lang="en-US" altLang="zh-TW" sz="1600" b="1" kern="0">
                <a:solidFill>
                  <a:srgbClr val="00FFFF"/>
                </a:solidFill>
                <a:latin typeface="Arial"/>
                <a:ea typeface="微軟正黑體"/>
                <a:cs typeface="Arial"/>
                <a:sym typeface="Arial"/>
              </a:rPr>
              <a:t>(</a:t>
            </a:r>
            <a:r>
              <a:rPr lang="zh-TW" altLang="en-US" sz="1600" b="1" kern="0">
                <a:solidFill>
                  <a:srgbClr val="00FFFF"/>
                </a:solidFill>
                <a:latin typeface="Arial"/>
                <a:ea typeface="微軟正黑體"/>
                <a:cs typeface="Arial"/>
                <a:sym typeface="Arial"/>
              </a:rPr>
              <a:t>最高</a:t>
            </a:r>
            <a:r>
              <a:rPr lang="it-IT" altLang="zh-TW" sz="1600" b="1" kern="0">
                <a:solidFill>
                  <a:srgbClr val="00FFFF"/>
                </a:solidFill>
                <a:latin typeface="Arial"/>
                <a:ea typeface="微軟正黑體"/>
                <a:cs typeface="Arial"/>
                <a:sym typeface="Arial"/>
              </a:rPr>
              <a:t>90W</a:t>
            </a:r>
            <a:r>
              <a:rPr lang="en-US" altLang="zh-TW" sz="1600" b="1" kern="0">
                <a:solidFill>
                  <a:srgbClr val="00FFFF"/>
                </a:solidFill>
                <a:latin typeface="Arial"/>
                <a:ea typeface="微軟正黑體"/>
                <a:cs typeface="Arial"/>
                <a:sym typeface="Arial"/>
              </a:rPr>
              <a:t>)</a:t>
            </a:r>
            <a:endParaRPr lang="it-IT" altLang="zh-TW" sz="1600" b="1" kern="0">
              <a:solidFill>
                <a:srgbClr val="00FFFF"/>
              </a:solidFill>
              <a:latin typeface="Arial"/>
              <a:ea typeface="微軟正黑體"/>
              <a:cs typeface="Arial"/>
              <a:sym typeface="Arial"/>
            </a:endParaRPr>
          </a:p>
          <a:p>
            <a:pPr defTabSz="457200">
              <a:defRPr/>
            </a:pPr>
            <a:r>
              <a:rPr lang="it-IT" altLang="zh-TW" sz="1600" kern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/>
              </a:rPr>
              <a:t>12 x 802.3af/at PoE </a:t>
            </a:r>
            <a:r>
              <a:rPr lang="zh-TW" altLang="en-US" sz="1600" kern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/>
              </a:rPr>
              <a:t>供電埠</a:t>
            </a:r>
            <a:endParaRPr lang="zh-TW" altLang="en-US" sz="1600" b="1" kern="0">
              <a:solidFill>
                <a:srgbClr val="D7F71E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86" name="Shape 862">
            <a:extLst>
              <a:ext uri="{FF2B5EF4-FFF2-40B4-BE49-F238E27FC236}">
                <a16:creationId xmlns:a16="http://schemas.microsoft.com/office/drawing/2014/main" id="{7DF09B3E-E0D0-4945-882C-7131F67AEB17}"/>
              </a:ext>
            </a:extLst>
          </p:cNvPr>
          <p:cNvSpPr/>
          <p:nvPr/>
        </p:nvSpPr>
        <p:spPr>
          <a:xfrm>
            <a:off x="4449069" y="3777382"/>
            <a:ext cx="408033" cy="37374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727" y="103097"/>
                </a:moveTo>
                <a:cubicBezTo>
                  <a:pt x="10497" y="103097"/>
                  <a:pt x="8690" y="105070"/>
                  <a:pt x="8690" y="107504"/>
                </a:cubicBezTo>
                <a:cubicBezTo>
                  <a:pt x="8690" y="109938"/>
                  <a:pt x="10497" y="111911"/>
                  <a:pt x="12727" y="111911"/>
                </a:cubicBezTo>
                <a:cubicBezTo>
                  <a:pt x="14956" y="111911"/>
                  <a:pt x="16763" y="109938"/>
                  <a:pt x="16763" y="107504"/>
                </a:cubicBezTo>
                <a:cubicBezTo>
                  <a:pt x="16763" y="105070"/>
                  <a:pt x="14956" y="103097"/>
                  <a:pt x="12727" y="103097"/>
                </a:cubicBezTo>
                <a:close/>
                <a:moveTo>
                  <a:pt x="68082" y="6"/>
                </a:moveTo>
                <a:cubicBezTo>
                  <a:pt x="71769" y="-202"/>
                  <a:pt x="76676" y="4868"/>
                  <a:pt x="78579" y="11373"/>
                </a:cubicBezTo>
                <a:cubicBezTo>
                  <a:pt x="81944" y="26505"/>
                  <a:pt x="58870" y="49508"/>
                  <a:pt x="74973" y="50471"/>
                </a:cubicBezTo>
                <a:cubicBezTo>
                  <a:pt x="86350" y="49246"/>
                  <a:pt x="92439" y="48022"/>
                  <a:pt x="104777" y="47584"/>
                </a:cubicBezTo>
                <a:cubicBezTo>
                  <a:pt x="115993" y="47759"/>
                  <a:pt x="117836" y="55544"/>
                  <a:pt x="112228" y="63853"/>
                </a:cubicBezTo>
                <a:cubicBezTo>
                  <a:pt x="119278" y="64290"/>
                  <a:pt x="125126" y="76273"/>
                  <a:pt x="112949" y="81171"/>
                </a:cubicBezTo>
                <a:cubicBezTo>
                  <a:pt x="124565" y="89043"/>
                  <a:pt x="117916" y="99015"/>
                  <a:pt x="111266" y="100851"/>
                </a:cubicBezTo>
                <a:cubicBezTo>
                  <a:pt x="116874" y="106362"/>
                  <a:pt x="116233" y="110560"/>
                  <a:pt x="110545" y="113971"/>
                </a:cubicBezTo>
                <a:cubicBezTo>
                  <a:pt x="97927" y="119657"/>
                  <a:pt x="65319" y="123593"/>
                  <a:pt x="46853" y="115021"/>
                </a:cubicBezTo>
                <a:cubicBezTo>
                  <a:pt x="38082" y="111742"/>
                  <a:pt x="32480" y="108305"/>
                  <a:pt x="26183" y="108065"/>
                </a:cubicBezTo>
                <a:lnTo>
                  <a:pt x="26183" y="114096"/>
                </a:lnTo>
                <a:cubicBezTo>
                  <a:pt x="26183" y="116727"/>
                  <a:pt x="24229" y="118860"/>
                  <a:pt x="21819" y="118860"/>
                </a:cubicBezTo>
                <a:lnTo>
                  <a:pt x="0" y="118860"/>
                </a:lnTo>
                <a:lnTo>
                  <a:pt x="0" y="57159"/>
                </a:lnTo>
                <a:lnTo>
                  <a:pt x="21819" y="57159"/>
                </a:lnTo>
                <a:cubicBezTo>
                  <a:pt x="24229" y="57159"/>
                  <a:pt x="26183" y="59292"/>
                  <a:pt x="26183" y="61923"/>
                </a:cubicBezTo>
                <a:lnTo>
                  <a:pt x="26183" y="64129"/>
                </a:lnTo>
                <a:cubicBezTo>
                  <a:pt x="26967" y="63995"/>
                  <a:pt x="27901" y="63638"/>
                  <a:pt x="29307" y="62803"/>
                </a:cubicBezTo>
                <a:cubicBezTo>
                  <a:pt x="31070" y="57993"/>
                  <a:pt x="33273" y="54013"/>
                  <a:pt x="38681" y="48634"/>
                </a:cubicBezTo>
                <a:cubicBezTo>
                  <a:pt x="47013" y="34727"/>
                  <a:pt x="60873" y="27642"/>
                  <a:pt x="63677" y="6912"/>
                </a:cubicBezTo>
                <a:cubicBezTo>
                  <a:pt x="64098" y="2156"/>
                  <a:pt x="65870" y="131"/>
                  <a:pt x="68082" y="6"/>
                </a:cubicBezTo>
                <a:close/>
              </a:path>
            </a:pathLst>
          </a:custGeom>
          <a:gradFill>
            <a:gsLst>
              <a:gs pos="99394">
                <a:srgbClr val="FFFF00"/>
              </a:gs>
              <a:gs pos="0">
                <a:schemeClr val="bg1"/>
              </a:gs>
            </a:gsLst>
            <a:lin ang="5400000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Shape 862">
            <a:extLst>
              <a:ext uri="{FF2B5EF4-FFF2-40B4-BE49-F238E27FC236}">
                <a16:creationId xmlns:a16="http://schemas.microsoft.com/office/drawing/2014/main" id="{AE590B9C-24A7-4079-8D9E-3C348503C147}"/>
              </a:ext>
            </a:extLst>
          </p:cNvPr>
          <p:cNvSpPr/>
          <p:nvPr/>
        </p:nvSpPr>
        <p:spPr>
          <a:xfrm>
            <a:off x="4449069" y="4510418"/>
            <a:ext cx="408033" cy="37374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727" y="103097"/>
                </a:moveTo>
                <a:cubicBezTo>
                  <a:pt x="10497" y="103097"/>
                  <a:pt x="8690" y="105070"/>
                  <a:pt x="8690" y="107504"/>
                </a:cubicBezTo>
                <a:cubicBezTo>
                  <a:pt x="8690" y="109938"/>
                  <a:pt x="10497" y="111911"/>
                  <a:pt x="12727" y="111911"/>
                </a:cubicBezTo>
                <a:cubicBezTo>
                  <a:pt x="14956" y="111911"/>
                  <a:pt x="16763" y="109938"/>
                  <a:pt x="16763" y="107504"/>
                </a:cubicBezTo>
                <a:cubicBezTo>
                  <a:pt x="16763" y="105070"/>
                  <a:pt x="14956" y="103097"/>
                  <a:pt x="12727" y="103097"/>
                </a:cubicBezTo>
                <a:close/>
                <a:moveTo>
                  <a:pt x="68082" y="6"/>
                </a:moveTo>
                <a:cubicBezTo>
                  <a:pt x="71769" y="-202"/>
                  <a:pt x="76676" y="4868"/>
                  <a:pt x="78579" y="11373"/>
                </a:cubicBezTo>
                <a:cubicBezTo>
                  <a:pt x="81944" y="26505"/>
                  <a:pt x="58870" y="49508"/>
                  <a:pt x="74973" y="50471"/>
                </a:cubicBezTo>
                <a:cubicBezTo>
                  <a:pt x="86350" y="49246"/>
                  <a:pt x="92439" y="48022"/>
                  <a:pt x="104777" y="47584"/>
                </a:cubicBezTo>
                <a:cubicBezTo>
                  <a:pt x="115993" y="47759"/>
                  <a:pt x="117836" y="55544"/>
                  <a:pt x="112228" y="63853"/>
                </a:cubicBezTo>
                <a:cubicBezTo>
                  <a:pt x="119278" y="64290"/>
                  <a:pt x="125126" y="76273"/>
                  <a:pt x="112949" y="81171"/>
                </a:cubicBezTo>
                <a:cubicBezTo>
                  <a:pt x="124565" y="89043"/>
                  <a:pt x="117916" y="99015"/>
                  <a:pt x="111266" y="100851"/>
                </a:cubicBezTo>
                <a:cubicBezTo>
                  <a:pt x="116874" y="106362"/>
                  <a:pt x="116233" y="110560"/>
                  <a:pt x="110545" y="113971"/>
                </a:cubicBezTo>
                <a:cubicBezTo>
                  <a:pt x="97927" y="119657"/>
                  <a:pt x="65319" y="123593"/>
                  <a:pt x="46853" y="115021"/>
                </a:cubicBezTo>
                <a:cubicBezTo>
                  <a:pt x="38082" y="111742"/>
                  <a:pt x="32480" y="108305"/>
                  <a:pt x="26183" y="108065"/>
                </a:cubicBezTo>
                <a:lnTo>
                  <a:pt x="26183" y="114096"/>
                </a:lnTo>
                <a:cubicBezTo>
                  <a:pt x="26183" y="116727"/>
                  <a:pt x="24229" y="118860"/>
                  <a:pt x="21819" y="118860"/>
                </a:cubicBezTo>
                <a:lnTo>
                  <a:pt x="0" y="118860"/>
                </a:lnTo>
                <a:lnTo>
                  <a:pt x="0" y="57159"/>
                </a:lnTo>
                <a:lnTo>
                  <a:pt x="21819" y="57159"/>
                </a:lnTo>
                <a:cubicBezTo>
                  <a:pt x="24229" y="57159"/>
                  <a:pt x="26183" y="59292"/>
                  <a:pt x="26183" y="61923"/>
                </a:cubicBezTo>
                <a:lnTo>
                  <a:pt x="26183" y="64129"/>
                </a:lnTo>
                <a:cubicBezTo>
                  <a:pt x="26967" y="63995"/>
                  <a:pt x="27901" y="63638"/>
                  <a:pt x="29307" y="62803"/>
                </a:cubicBezTo>
                <a:cubicBezTo>
                  <a:pt x="31070" y="57993"/>
                  <a:pt x="33273" y="54013"/>
                  <a:pt x="38681" y="48634"/>
                </a:cubicBezTo>
                <a:cubicBezTo>
                  <a:pt x="47013" y="34727"/>
                  <a:pt x="60873" y="27642"/>
                  <a:pt x="63677" y="6912"/>
                </a:cubicBezTo>
                <a:cubicBezTo>
                  <a:pt x="64098" y="2156"/>
                  <a:pt x="65870" y="131"/>
                  <a:pt x="68082" y="6"/>
                </a:cubicBezTo>
                <a:close/>
              </a:path>
            </a:pathLst>
          </a:custGeom>
          <a:gradFill>
            <a:gsLst>
              <a:gs pos="99394">
                <a:srgbClr val="FFFF00"/>
              </a:gs>
              <a:gs pos="0">
                <a:schemeClr val="bg1"/>
              </a:gs>
            </a:gsLst>
            <a:lin ang="5400000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Shape 862">
            <a:extLst>
              <a:ext uri="{FF2B5EF4-FFF2-40B4-BE49-F238E27FC236}">
                <a16:creationId xmlns:a16="http://schemas.microsoft.com/office/drawing/2014/main" id="{80E55FB0-224D-484B-A1BE-C302E50AA499}"/>
              </a:ext>
            </a:extLst>
          </p:cNvPr>
          <p:cNvSpPr/>
          <p:nvPr/>
        </p:nvSpPr>
        <p:spPr>
          <a:xfrm>
            <a:off x="4449069" y="5175768"/>
            <a:ext cx="408033" cy="37374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727" y="103097"/>
                </a:moveTo>
                <a:cubicBezTo>
                  <a:pt x="10497" y="103097"/>
                  <a:pt x="8690" y="105070"/>
                  <a:pt x="8690" y="107504"/>
                </a:cubicBezTo>
                <a:cubicBezTo>
                  <a:pt x="8690" y="109938"/>
                  <a:pt x="10497" y="111911"/>
                  <a:pt x="12727" y="111911"/>
                </a:cubicBezTo>
                <a:cubicBezTo>
                  <a:pt x="14956" y="111911"/>
                  <a:pt x="16763" y="109938"/>
                  <a:pt x="16763" y="107504"/>
                </a:cubicBezTo>
                <a:cubicBezTo>
                  <a:pt x="16763" y="105070"/>
                  <a:pt x="14956" y="103097"/>
                  <a:pt x="12727" y="103097"/>
                </a:cubicBezTo>
                <a:close/>
                <a:moveTo>
                  <a:pt x="68082" y="6"/>
                </a:moveTo>
                <a:cubicBezTo>
                  <a:pt x="71769" y="-202"/>
                  <a:pt x="76676" y="4868"/>
                  <a:pt x="78579" y="11373"/>
                </a:cubicBezTo>
                <a:cubicBezTo>
                  <a:pt x="81944" y="26505"/>
                  <a:pt x="58870" y="49508"/>
                  <a:pt x="74973" y="50471"/>
                </a:cubicBezTo>
                <a:cubicBezTo>
                  <a:pt x="86350" y="49246"/>
                  <a:pt x="92439" y="48022"/>
                  <a:pt x="104777" y="47584"/>
                </a:cubicBezTo>
                <a:cubicBezTo>
                  <a:pt x="115993" y="47759"/>
                  <a:pt x="117836" y="55544"/>
                  <a:pt x="112228" y="63853"/>
                </a:cubicBezTo>
                <a:cubicBezTo>
                  <a:pt x="119278" y="64290"/>
                  <a:pt x="125126" y="76273"/>
                  <a:pt x="112949" y="81171"/>
                </a:cubicBezTo>
                <a:cubicBezTo>
                  <a:pt x="124565" y="89043"/>
                  <a:pt x="117916" y="99015"/>
                  <a:pt x="111266" y="100851"/>
                </a:cubicBezTo>
                <a:cubicBezTo>
                  <a:pt x="116874" y="106362"/>
                  <a:pt x="116233" y="110560"/>
                  <a:pt x="110545" y="113971"/>
                </a:cubicBezTo>
                <a:cubicBezTo>
                  <a:pt x="97927" y="119657"/>
                  <a:pt x="65319" y="123593"/>
                  <a:pt x="46853" y="115021"/>
                </a:cubicBezTo>
                <a:cubicBezTo>
                  <a:pt x="38082" y="111742"/>
                  <a:pt x="32480" y="108305"/>
                  <a:pt x="26183" y="108065"/>
                </a:cubicBezTo>
                <a:lnTo>
                  <a:pt x="26183" y="114096"/>
                </a:lnTo>
                <a:cubicBezTo>
                  <a:pt x="26183" y="116727"/>
                  <a:pt x="24229" y="118860"/>
                  <a:pt x="21819" y="118860"/>
                </a:cubicBezTo>
                <a:lnTo>
                  <a:pt x="0" y="118860"/>
                </a:lnTo>
                <a:lnTo>
                  <a:pt x="0" y="57159"/>
                </a:lnTo>
                <a:lnTo>
                  <a:pt x="21819" y="57159"/>
                </a:lnTo>
                <a:cubicBezTo>
                  <a:pt x="24229" y="57159"/>
                  <a:pt x="26183" y="59292"/>
                  <a:pt x="26183" y="61923"/>
                </a:cubicBezTo>
                <a:lnTo>
                  <a:pt x="26183" y="64129"/>
                </a:lnTo>
                <a:cubicBezTo>
                  <a:pt x="26967" y="63995"/>
                  <a:pt x="27901" y="63638"/>
                  <a:pt x="29307" y="62803"/>
                </a:cubicBezTo>
                <a:cubicBezTo>
                  <a:pt x="31070" y="57993"/>
                  <a:pt x="33273" y="54013"/>
                  <a:pt x="38681" y="48634"/>
                </a:cubicBezTo>
                <a:cubicBezTo>
                  <a:pt x="47013" y="34727"/>
                  <a:pt x="60873" y="27642"/>
                  <a:pt x="63677" y="6912"/>
                </a:cubicBezTo>
                <a:cubicBezTo>
                  <a:pt x="64098" y="2156"/>
                  <a:pt x="65870" y="131"/>
                  <a:pt x="68082" y="6"/>
                </a:cubicBezTo>
                <a:close/>
              </a:path>
            </a:pathLst>
          </a:custGeom>
          <a:gradFill>
            <a:gsLst>
              <a:gs pos="99394">
                <a:srgbClr val="FFFF00"/>
              </a:gs>
              <a:gs pos="0">
                <a:schemeClr val="bg1"/>
              </a:gs>
            </a:gsLst>
            <a:lin ang="5400000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D0E093DB-0160-4BB3-BD98-78EB9E299123}"/>
              </a:ext>
            </a:extLst>
          </p:cNvPr>
          <p:cNvCxnSpPr>
            <a:cxnSpLocks/>
          </p:cNvCxnSpPr>
          <p:nvPr/>
        </p:nvCxnSpPr>
        <p:spPr>
          <a:xfrm flipH="1">
            <a:off x="358264" y="5755837"/>
            <a:ext cx="3470375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 32">
            <a:extLst>
              <a:ext uri="{FF2B5EF4-FFF2-40B4-BE49-F238E27FC236}">
                <a16:creationId xmlns:a16="http://schemas.microsoft.com/office/drawing/2014/main" id="{05676969-7AE8-44FD-9F66-C91237AECCB9}"/>
              </a:ext>
            </a:extLst>
          </p:cNvPr>
          <p:cNvSpPr/>
          <p:nvPr/>
        </p:nvSpPr>
        <p:spPr>
          <a:xfrm>
            <a:off x="397783" y="5836280"/>
            <a:ext cx="3796253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defTabSz="457200">
              <a:defRPr/>
            </a:pPr>
            <a:r>
              <a:rPr lang="en-US" altLang="zh-TW" sz="1600" kern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/>
              </a:rPr>
              <a:t>2GbE </a:t>
            </a:r>
            <a:r>
              <a:rPr lang="zh-TW" altLang="en-US" sz="1600" kern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/>
              </a:rPr>
              <a:t>內部網路頻寬</a:t>
            </a:r>
            <a:endParaRPr lang="zh-TW" altLang="en-US" sz="1600" b="1" kern="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cxnSp>
        <p:nvCxnSpPr>
          <p:cNvPr id="34" name="直線接點 33">
            <a:extLst>
              <a:ext uri="{FF2B5EF4-FFF2-40B4-BE49-F238E27FC236}">
                <a16:creationId xmlns:a16="http://schemas.microsoft.com/office/drawing/2014/main" id="{19836147-86CC-453C-92B7-AB36FD9FF00E}"/>
              </a:ext>
            </a:extLst>
          </p:cNvPr>
          <p:cNvCxnSpPr>
            <a:cxnSpLocks/>
          </p:cNvCxnSpPr>
          <p:nvPr/>
        </p:nvCxnSpPr>
        <p:spPr>
          <a:xfrm flipH="1">
            <a:off x="4816023" y="5763788"/>
            <a:ext cx="3651706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矩形 34">
            <a:extLst>
              <a:ext uri="{FF2B5EF4-FFF2-40B4-BE49-F238E27FC236}">
                <a16:creationId xmlns:a16="http://schemas.microsoft.com/office/drawing/2014/main" id="{9E627D74-AA90-43D7-8E06-DDB38E3B59BB}"/>
              </a:ext>
            </a:extLst>
          </p:cNvPr>
          <p:cNvSpPr/>
          <p:nvPr/>
        </p:nvSpPr>
        <p:spPr>
          <a:xfrm>
            <a:off x="4904520" y="5851905"/>
            <a:ext cx="3796253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defTabSz="457200">
              <a:defRPr/>
            </a:pPr>
            <a:r>
              <a:rPr lang="en-US" altLang="zh-TW" sz="1600" b="1" kern="0">
                <a:solidFill>
                  <a:srgbClr val="00FFFF"/>
                </a:solidFill>
                <a:latin typeface="Arial"/>
                <a:ea typeface="微軟正黑體"/>
                <a:cs typeface="Arial"/>
                <a:sym typeface="Arial"/>
              </a:rPr>
              <a:t>20GbE </a:t>
            </a:r>
            <a:r>
              <a:rPr lang="zh-TW" altLang="en-US" sz="1600" b="1" kern="0">
                <a:solidFill>
                  <a:srgbClr val="00FFFF"/>
                </a:solidFill>
                <a:latin typeface="Arial"/>
                <a:ea typeface="微軟正黑體"/>
                <a:cs typeface="Arial"/>
                <a:sym typeface="Arial"/>
              </a:rPr>
              <a:t>內部網路頻寬</a:t>
            </a:r>
            <a:endParaRPr lang="zh-TW" altLang="en-US" sz="1600" b="1" kern="0">
              <a:solidFill>
                <a:srgbClr val="D7F71E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36" name="Shape 862">
            <a:extLst>
              <a:ext uri="{FF2B5EF4-FFF2-40B4-BE49-F238E27FC236}">
                <a16:creationId xmlns:a16="http://schemas.microsoft.com/office/drawing/2014/main" id="{885AD06B-C316-4257-83C5-0ED2170B56A6}"/>
              </a:ext>
            </a:extLst>
          </p:cNvPr>
          <p:cNvSpPr/>
          <p:nvPr/>
        </p:nvSpPr>
        <p:spPr>
          <a:xfrm>
            <a:off x="4449069" y="5741047"/>
            <a:ext cx="408033" cy="37374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727" y="103097"/>
                </a:moveTo>
                <a:cubicBezTo>
                  <a:pt x="10497" y="103097"/>
                  <a:pt x="8690" y="105070"/>
                  <a:pt x="8690" y="107504"/>
                </a:cubicBezTo>
                <a:cubicBezTo>
                  <a:pt x="8690" y="109938"/>
                  <a:pt x="10497" y="111911"/>
                  <a:pt x="12727" y="111911"/>
                </a:cubicBezTo>
                <a:cubicBezTo>
                  <a:pt x="14956" y="111911"/>
                  <a:pt x="16763" y="109938"/>
                  <a:pt x="16763" y="107504"/>
                </a:cubicBezTo>
                <a:cubicBezTo>
                  <a:pt x="16763" y="105070"/>
                  <a:pt x="14956" y="103097"/>
                  <a:pt x="12727" y="103097"/>
                </a:cubicBezTo>
                <a:close/>
                <a:moveTo>
                  <a:pt x="68082" y="6"/>
                </a:moveTo>
                <a:cubicBezTo>
                  <a:pt x="71769" y="-202"/>
                  <a:pt x="76676" y="4868"/>
                  <a:pt x="78579" y="11373"/>
                </a:cubicBezTo>
                <a:cubicBezTo>
                  <a:pt x="81944" y="26505"/>
                  <a:pt x="58870" y="49508"/>
                  <a:pt x="74973" y="50471"/>
                </a:cubicBezTo>
                <a:cubicBezTo>
                  <a:pt x="86350" y="49246"/>
                  <a:pt x="92439" y="48022"/>
                  <a:pt x="104777" y="47584"/>
                </a:cubicBezTo>
                <a:cubicBezTo>
                  <a:pt x="115993" y="47759"/>
                  <a:pt x="117836" y="55544"/>
                  <a:pt x="112228" y="63853"/>
                </a:cubicBezTo>
                <a:cubicBezTo>
                  <a:pt x="119278" y="64290"/>
                  <a:pt x="125126" y="76273"/>
                  <a:pt x="112949" y="81171"/>
                </a:cubicBezTo>
                <a:cubicBezTo>
                  <a:pt x="124565" y="89043"/>
                  <a:pt x="117916" y="99015"/>
                  <a:pt x="111266" y="100851"/>
                </a:cubicBezTo>
                <a:cubicBezTo>
                  <a:pt x="116874" y="106362"/>
                  <a:pt x="116233" y="110560"/>
                  <a:pt x="110545" y="113971"/>
                </a:cubicBezTo>
                <a:cubicBezTo>
                  <a:pt x="97927" y="119657"/>
                  <a:pt x="65319" y="123593"/>
                  <a:pt x="46853" y="115021"/>
                </a:cubicBezTo>
                <a:cubicBezTo>
                  <a:pt x="38082" y="111742"/>
                  <a:pt x="32480" y="108305"/>
                  <a:pt x="26183" y="108065"/>
                </a:cubicBezTo>
                <a:lnTo>
                  <a:pt x="26183" y="114096"/>
                </a:lnTo>
                <a:cubicBezTo>
                  <a:pt x="26183" y="116727"/>
                  <a:pt x="24229" y="118860"/>
                  <a:pt x="21819" y="118860"/>
                </a:cubicBezTo>
                <a:lnTo>
                  <a:pt x="0" y="118860"/>
                </a:lnTo>
                <a:lnTo>
                  <a:pt x="0" y="57159"/>
                </a:lnTo>
                <a:lnTo>
                  <a:pt x="21819" y="57159"/>
                </a:lnTo>
                <a:cubicBezTo>
                  <a:pt x="24229" y="57159"/>
                  <a:pt x="26183" y="59292"/>
                  <a:pt x="26183" y="61923"/>
                </a:cubicBezTo>
                <a:lnTo>
                  <a:pt x="26183" y="64129"/>
                </a:lnTo>
                <a:cubicBezTo>
                  <a:pt x="26967" y="63995"/>
                  <a:pt x="27901" y="63638"/>
                  <a:pt x="29307" y="62803"/>
                </a:cubicBezTo>
                <a:cubicBezTo>
                  <a:pt x="31070" y="57993"/>
                  <a:pt x="33273" y="54013"/>
                  <a:pt x="38681" y="48634"/>
                </a:cubicBezTo>
                <a:cubicBezTo>
                  <a:pt x="47013" y="34727"/>
                  <a:pt x="60873" y="27642"/>
                  <a:pt x="63677" y="6912"/>
                </a:cubicBezTo>
                <a:cubicBezTo>
                  <a:pt x="64098" y="2156"/>
                  <a:pt x="65870" y="131"/>
                  <a:pt x="68082" y="6"/>
                </a:cubicBezTo>
                <a:close/>
              </a:path>
            </a:pathLst>
          </a:custGeom>
          <a:gradFill>
            <a:gsLst>
              <a:gs pos="99394">
                <a:srgbClr val="FFFF00"/>
              </a:gs>
              <a:gs pos="0">
                <a:schemeClr val="bg1"/>
              </a:gs>
            </a:gsLst>
            <a:lin ang="5400000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圖片 6" descr="一張含有 畫畫 的圖片&#10;&#10;自動產生的描述">
            <a:extLst>
              <a:ext uri="{FF2B5EF4-FFF2-40B4-BE49-F238E27FC236}">
                <a16:creationId xmlns:a16="http://schemas.microsoft.com/office/drawing/2014/main" id="{6227C5E4-F0AF-403F-928E-60C0F73018F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6639" y="1444095"/>
            <a:ext cx="740925" cy="549114"/>
          </a:xfrm>
          <a:prstGeom prst="rect">
            <a:avLst/>
          </a:prstGeom>
        </p:spPr>
      </p:pic>
      <p:cxnSp>
        <p:nvCxnSpPr>
          <p:cNvPr id="38" name="直線接點 37">
            <a:extLst>
              <a:ext uri="{FF2B5EF4-FFF2-40B4-BE49-F238E27FC236}">
                <a16:creationId xmlns:a16="http://schemas.microsoft.com/office/drawing/2014/main" id="{CF761A2F-5468-4027-9815-F32D2DBBB14B}"/>
              </a:ext>
            </a:extLst>
          </p:cNvPr>
          <p:cNvCxnSpPr>
            <a:cxnSpLocks/>
          </p:cNvCxnSpPr>
          <p:nvPr/>
        </p:nvCxnSpPr>
        <p:spPr>
          <a:xfrm flipH="1">
            <a:off x="4816023" y="6258093"/>
            <a:ext cx="3651706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矩形 38">
            <a:extLst>
              <a:ext uri="{FF2B5EF4-FFF2-40B4-BE49-F238E27FC236}">
                <a16:creationId xmlns:a16="http://schemas.microsoft.com/office/drawing/2014/main" id="{B76BA92D-294D-4E12-8A81-4FD8E1A9098F}"/>
              </a:ext>
            </a:extLst>
          </p:cNvPr>
          <p:cNvSpPr/>
          <p:nvPr/>
        </p:nvSpPr>
        <p:spPr>
          <a:xfrm>
            <a:off x="4905845" y="6342134"/>
            <a:ext cx="3796253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defTabSz="457200">
              <a:defRPr/>
            </a:pPr>
            <a:r>
              <a:rPr lang="zh-TW" altLang="en-US" sz="1600" b="1" kern="0">
                <a:solidFill>
                  <a:srgbClr val="00FFFF"/>
                </a:solidFill>
                <a:latin typeface="Arial"/>
                <a:ea typeface="微軟正黑體"/>
                <a:cs typeface="Arial"/>
                <a:sym typeface="Arial"/>
              </a:rPr>
              <a:t>最大 </a:t>
            </a:r>
            <a:r>
              <a:rPr lang="it-IT" altLang="zh-TW" sz="1600" b="1" kern="0">
                <a:solidFill>
                  <a:srgbClr val="00FFFF"/>
                </a:solidFill>
                <a:latin typeface="Arial"/>
                <a:ea typeface="微軟正黑體"/>
                <a:cs typeface="Arial"/>
                <a:sym typeface="Arial"/>
              </a:rPr>
              <a:t>64G</a:t>
            </a:r>
            <a:r>
              <a:rPr lang="en-US" altLang="zh-TW" sz="1600" b="1" kern="0">
                <a:solidFill>
                  <a:srgbClr val="00FFFF"/>
                </a:solidFill>
                <a:latin typeface="Arial"/>
                <a:ea typeface="微軟正黑體"/>
                <a:cs typeface="Arial"/>
                <a:sym typeface="Arial"/>
              </a:rPr>
              <a:t>B</a:t>
            </a:r>
            <a:r>
              <a:rPr lang="it-IT" altLang="zh-TW" sz="1600" b="1" kern="0">
                <a:solidFill>
                  <a:srgbClr val="00FFFF"/>
                </a:solidFill>
                <a:latin typeface="Arial"/>
                <a:ea typeface="微軟正黑體"/>
                <a:cs typeface="Arial"/>
                <a:sym typeface="Arial"/>
              </a:rPr>
              <a:t> </a:t>
            </a:r>
            <a:r>
              <a:rPr lang="zh-TW" altLang="en-US" sz="1600" b="1" kern="0">
                <a:solidFill>
                  <a:srgbClr val="00FFFF"/>
                </a:solidFill>
                <a:latin typeface="Arial"/>
                <a:ea typeface="微軟正黑體"/>
                <a:cs typeface="Arial"/>
                <a:sym typeface="Arial"/>
              </a:rPr>
              <a:t>記憶體</a:t>
            </a:r>
            <a:endParaRPr lang="it-IT" altLang="zh-TW" sz="1600" b="1" kern="0">
              <a:solidFill>
                <a:srgbClr val="00FFFF"/>
              </a:solidFill>
              <a:latin typeface="Arial"/>
              <a:ea typeface="微軟正黑體"/>
              <a:cs typeface="Arial"/>
              <a:sym typeface="Arial"/>
            </a:endParaRPr>
          </a:p>
          <a:p>
            <a:pPr defTabSz="457200">
              <a:defRPr/>
            </a:pPr>
            <a:endParaRPr lang="zh-TW" altLang="en-US" sz="1600" b="1" kern="0">
              <a:solidFill>
                <a:srgbClr val="D7F71E"/>
              </a:solidFill>
              <a:latin typeface="Arial"/>
              <a:ea typeface="微軟正黑體"/>
              <a:cs typeface="Arial"/>
            </a:endParaRPr>
          </a:p>
        </p:txBody>
      </p:sp>
      <p:cxnSp>
        <p:nvCxnSpPr>
          <p:cNvPr id="40" name="直線接點 39">
            <a:extLst>
              <a:ext uri="{FF2B5EF4-FFF2-40B4-BE49-F238E27FC236}">
                <a16:creationId xmlns:a16="http://schemas.microsoft.com/office/drawing/2014/main" id="{FE15CF23-EEA1-428B-87C2-30BDA0463E0E}"/>
              </a:ext>
            </a:extLst>
          </p:cNvPr>
          <p:cNvCxnSpPr>
            <a:cxnSpLocks/>
          </p:cNvCxnSpPr>
          <p:nvPr/>
        </p:nvCxnSpPr>
        <p:spPr>
          <a:xfrm flipH="1">
            <a:off x="325591" y="6235493"/>
            <a:ext cx="3470375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Shape 862">
            <a:extLst>
              <a:ext uri="{FF2B5EF4-FFF2-40B4-BE49-F238E27FC236}">
                <a16:creationId xmlns:a16="http://schemas.microsoft.com/office/drawing/2014/main" id="{61AAF126-98E7-450E-B07B-CB146EC0DBEF}"/>
              </a:ext>
            </a:extLst>
          </p:cNvPr>
          <p:cNvSpPr/>
          <p:nvPr/>
        </p:nvSpPr>
        <p:spPr>
          <a:xfrm>
            <a:off x="4450394" y="6306916"/>
            <a:ext cx="408033" cy="37374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727" y="103097"/>
                </a:moveTo>
                <a:cubicBezTo>
                  <a:pt x="10497" y="103097"/>
                  <a:pt x="8690" y="105070"/>
                  <a:pt x="8690" y="107504"/>
                </a:cubicBezTo>
                <a:cubicBezTo>
                  <a:pt x="8690" y="109938"/>
                  <a:pt x="10497" y="111911"/>
                  <a:pt x="12727" y="111911"/>
                </a:cubicBezTo>
                <a:cubicBezTo>
                  <a:pt x="14956" y="111911"/>
                  <a:pt x="16763" y="109938"/>
                  <a:pt x="16763" y="107504"/>
                </a:cubicBezTo>
                <a:cubicBezTo>
                  <a:pt x="16763" y="105070"/>
                  <a:pt x="14956" y="103097"/>
                  <a:pt x="12727" y="103097"/>
                </a:cubicBezTo>
                <a:close/>
                <a:moveTo>
                  <a:pt x="68082" y="6"/>
                </a:moveTo>
                <a:cubicBezTo>
                  <a:pt x="71769" y="-202"/>
                  <a:pt x="76676" y="4868"/>
                  <a:pt x="78579" y="11373"/>
                </a:cubicBezTo>
                <a:cubicBezTo>
                  <a:pt x="81944" y="26505"/>
                  <a:pt x="58870" y="49508"/>
                  <a:pt x="74973" y="50471"/>
                </a:cubicBezTo>
                <a:cubicBezTo>
                  <a:pt x="86350" y="49246"/>
                  <a:pt x="92439" y="48022"/>
                  <a:pt x="104777" y="47584"/>
                </a:cubicBezTo>
                <a:cubicBezTo>
                  <a:pt x="115993" y="47759"/>
                  <a:pt x="117836" y="55544"/>
                  <a:pt x="112228" y="63853"/>
                </a:cubicBezTo>
                <a:cubicBezTo>
                  <a:pt x="119278" y="64290"/>
                  <a:pt x="125126" y="76273"/>
                  <a:pt x="112949" y="81171"/>
                </a:cubicBezTo>
                <a:cubicBezTo>
                  <a:pt x="124565" y="89043"/>
                  <a:pt x="117916" y="99015"/>
                  <a:pt x="111266" y="100851"/>
                </a:cubicBezTo>
                <a:cubicBezTo>
                  <a:pt x="116874" y="106362"/>
                  <a:pt x="116233" y="110560"/>
                  <a:pt x="110545" y="113971"/>
                </a:cubicBezTo>
                <a:cubicBezTo>
                  <a:pt x="97927" y="119657"/>
                  <a:pt x="65319" y="123593"/>
                  <a:pt x="46853" y="115021"/>
                </a:cubicBezTo>
                <a:cubicBezTo>
                  <a:pt x="38082" y="111742"/>
                  <a:pt x="32480" y="108305"/>
                  <a:pt x="26183" y="108065"/>
                </a:cubicBezTo>
                <a:lnTo>
                  <a:pt x="26183" y="114096"/>
                </a:lnTo>
                <a:cubicBezTo>
                  <a:pt x="26183" y="116727"/>
                  <a:pt x="24229" y="118860"/>
                  <a:pt x="21819" y="118860"/>
                </a:cubicBezTo>
                <a:lnTo>
                  <a:pt x="0" y="118860"/>
                </a:lnTo>
                <a:lnTo>
                  <a:pt x="0" y="57159"/>
                </a:lnTo>
                <a:lnTo>
                  <a:pt x="21819" y="57159"/>
                </a:lnTo>
                <a:cubicBezTo>
                  <a:pt x="24229" y="57159"/>
                  <a:pt x="26183" y="59292"/>
                  <a:pt x="26183" y="61923"/>
                </a:cubicBezTo>
                <a:lnTo>
                  <a:pt x="26183" y="64129"/>
                </a:lnTo>
                <a:cubicBezTo>
                  <a:pt x="26967" y="63995"/>
                  <a:pt x="27901" y="63638"/>
                  <a:pt x="29307" y="62803"/>
                </a:cubicBezTo>
                <a:cubicBezTo>
                  <a:pt x="31070" y="57993"/>
                  <a:pt x="33273" y="54013"/>
                  <a:pt x="38681" y="48634"/>
                </a:cubicBezTo>
                <a:cubicBezTo>
                  <a:pt x="47013" y="34727"/>
                  <a:pt x="60873" y="27642"/>
                  <a:pt x="63677" y="6912"/>
                </a:cubicBezTo>
                <a:cubicBezTo>
                  <a:pt x="64098" y="2156"/>
                  <a:pt x="65870" y="131"/>
                  <a:pt x="68082" y="6"/>
                </a:cubicBezTo>
                <a:close/>
              </a:path>
            </a:pathLst>
          </a:custGeom>
          <a:gradFill>
            <a:gsLst>
              <a:gs pos="99394">
                <a:srgbClr val="FFFF00"/>
              </a:gs>
              <a:gs pos="0">
                <a:schemeClr val="bg1"/>
              </a:gs>
            </a:gsLst>
            <a:lin ang="5400000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B6423A08-56E5-4928-9FFD-88299CEA14B3}"/>
              </a:ext>
            </a:extLst>
          </p:cNvPr>
          <p:cNvSpPr/>
          <p:nvPr/>
        </p:nvSpPr>
        <p:spPr>
          <a:xfrm>
            <a:off x="388512" y="6305399"/>
            <a:ext cx="3796253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defTabSz="457200">
              <a:defRPr/>
            </a:pPr>
            <a:r>
              <a:rPr lang="zh-TW" altLang="en-US" sz="1600" kern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/>
              </a:rPr>
              <a:t>最大 </a:t>
            </a:r>
            <a:r>
              <a:rPr lang="it-IT" altLang="zh-TW" sz="1600" kern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/>
              </a:rPr>
              <a:t>8G</a:t>
            </a:r>
            <a:r>
              <a:rPr lang="en-US" altLang="zh-TW" sz="1600" kern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/>
              </a:rPr>
              <a:t>B</a:t>
            </a:r>
            <a:r>
              <a:rPr lang="it-IT" altLang="zh-TW" sz="1600" kern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/>
              </a:rPr>
              <a:t> </a:t>
            </a:r>
            <a:r>
              <a:rPr lang="zh-TW" altLang="en-US" sz="1600" kern="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/>
              </a:rPr>
              <a:t>記憶體</a:t>
            </a:r>
            <a:endParaRPr lang="it-IT" altLang="zh-TW" sz="1600" kern="0">
              <a:solidFill>
                <a:schemeClr val="bg1"/>
              </a:solidFill>
              <a:latin typeface="Arial"/>
              <a:ea typeface="微軟正黑體"/>
              <a:cs typeface="Arial"/>
              <a:sym typeface="Arial"/>
            </a:endParaRPr>
          </a:p>
          <a:p>
            <a:pPr defTabSz="457200">
              <a:defRPr/>
            </a:pPr>
            <a:endParaRPr lang="zh-TW" altLang="en-US" sz="1600" b="1" kern="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grpSp>
        <p:nvGrpSpPr>
          <p:cNvPr id="51" name="群組 50">
            <a:extLst>
              <a:ext uri="{FF2B5EF4-FFF2-40B4-BE49-F238E27FC236}">
                <a16:creationId xmlns:a16="http://schemas.microsoft.com/office/drawing/2014/main" id="{C5F5C154-8081-4178-B99F-23280FFD273E}"/>
              </a:ext>
            </a:extLst>
          </p:cNvPr>
          <p:cNvGrpSpPr/>
          <p:nvPr/>
        </p:nvGrpSpPr>
        <p:grpSpPr>
          <a:xfrm>
            <a:off x="9286978" y="5930144"/>
            <a:ext cx="1799468" cy="544361"/>
            <a:chOff x="9335069" y="6146529"/>
            <a:chExt cx="1799468" cy="544361"/>
          </a:xfrm>
        </p:grpSpPr>
        <p:sp>
          <p:nvSpPr>
            <p:cNvPr id="52" name="矩形: 圓角 51">
              <a:extLst>
                <a:ext uri="{FF2B5EF4-FFF2-40B4-BE49-F238E27FC236}">
                  <a16:creationId xmlns:a16="http://schemas.microsoft.com/office/drawing/2014/main" id="{71F8DE3F-5534-458D-A4C0-55767D79880A}"/>
                </a:ext>
              </a:extLst>
            </p:cNvPr>
            <p:cNvSpPr/>
            <p:nvPr/>
          </p:nvSpPr>
          <p:spPr>
            <a:xfrm>
              <a:off x="9499099" y="6146529"/>
              <a:ext cx="1635438" cy="544361"/>
            </a:xfrm>
            <a:prstGeom prst="roundRect">
              <a:avLst>
                <a:gd name="adj" fmla="val 0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defTabSz="457200">
                <a:defRPr/>
              </a:pPr>
              <a:r>
                <a:rPr lang="zh-TW" altLang="en-US" sz="14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功能升級</a:t>
              </a:r>
              <a:endParaRPr lang="en-US" altLang="zh-TW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0F404C99-4AB8-44BC-A546-1E17511959AF}"/>
                </a:ext>
              </a:extLst>
            </p:cNvPr>
            <p:cNvSpPr/>
            <p:nvPr/>
          </p:nvSpPr>
          <p:spPr>
            <a:xfrm>
              <a:off x="9335069" y="6350890"/>
              <a:ext cx="135638" cy="135638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6031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D14806CA-09B7-4077-9BDA-65C39AF683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8549" y="2903621"/>
            <a:ext cx="9116705" cy="805396"/>
          </a:xfrm>
        </p:spPr>
        <p:txBody>
          <a:bodyPr anchor="ctr">
            <a:noAutofit/>
          </a:bodyPr>
          <a:lstStyle/>
          <a:p>
            <a:pPr lvl="1" algn="ctr" rtl="0">
              <a:lnSpc>
                <a:spcPct val="90000"/>
              </a:lnSpc>
              <a:spcBef>
                <a:spcPct val="0"/>
              </a:spcBef>
            </a:pPr>
            <a:r>
              <a:rPr lang="en-US" altLang="zh-TW" sz="4400" b="1" kern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Guardian </a:t>
            </a:r>
            <a:r>
              <a:rPr lang="zh-TW" altLang="en-US" sz="4400" b="1" kern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硬體功能與特色</a:t>
            </a:r>
            <a:endParaRPr lang="en-US" altLang="zh-TW" sz="4400" b="1" kern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232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圖片 97" descr="一張含有 電腦 的圖片&#10;&#10;自動產生的描述">
            <a:extLst>
              <a:ext uri="{FF2B5EF4-FFF2-40B4-BE49-F238E27FC236}">
                <a16:creationId xmlns:a16="http://schemas.microsoft.com/office/drawing/2014/main" id="{F1BF2293-939E-4A3E-AD5B-9535C422D1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689" y="3635865"/>
            <a:ext cx="7382328" cy="46147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6" name="矩形: 圓角 105">
            <a:extLst>
              <a:ext uri="{FF2B5EF4-FFF2-40B4-BE49-F238E27FC236}">
                <a16:creationId xmlns:a16="http://schemas.microsoft.com/office/drawing/2014/main" id="{D0E1E0AD-219C-42B5-9758-AC1D061D03C6}"/>
              </a:ext>
            </a:extLst>
          </p:cNvPr>
          <p:cNvSpPr/>
          <p:nvPr/>
        </p:nvSpPr>
        <p:spPr>
          <a:xfrm>
            <a:off x="7601302" y="5419620"/>
            <a:ext cx="1862554" cy="476764"/>
          </a:xfrm>
          <a:prstGeom prst="roundRect">
            <a:avLst>
              <a:gd name="adj" fmla="val 13464"/>
            </a:avLst>
          </a:prstGeom>
          <a:solidFill>
            <a:srgbClr val="FFFF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Host power button</a:t>
            </a:r>
          </a:p>
        </p:txBody>
      </p:sp>
      <p:sp>
        <p:nvSpPr>
          <p:cNvPr id="107" name="矩形: 圓角 106">
            <a:extLst>
              <a:ext uri="{FF2B5EF4-FFF2-40B4-BE49-F238E27FC236}">
                <a16:creationId xmlns:a16="http://schemas.microsoft.com/office/drawing/2014/main" id="{C9A9ECC7-722D-4BAB-85D3-6EEA51603096}"/>
              </a:ext>
            </a:extLst>
          </p:cNvPr>
          <p:cNvSpPr/>
          <p:nvPr/>
        </p:nvSpPr>
        <p:spPr>
          <a:xfrm>
            <a:off x="7497742" y="746950"/>
            <a:ext cx="4395909" cy="1324483"/>
          </a:xfrm>
          <a:prstGeom prst="roundRect">
            <a:avLst>
              <a:gd name="adj" fmla="val 8016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8" name="矩形: 圓角 107">
            <a:extLst>
              <a:ext uri="{FF2B5EF4-FFF2-40B4-BE49-F238E27FC236}">
                <a16:creationId xmlns:a16="http://schemas.microsoft.com/office/drawing/2014/main" id="{AC0365DB-B3BD-4BB1-9AEF-1122E67F6935}"/>
              </a:ext>
            </a:extLst>
          </p:cNvPr>
          <p:cNvSpPr/>
          <p:nvPr/>
        </p:nvSpPr>
        <p:spPr>
          <a:xfrm>
            <a:off x="329277" y="1516709"/>
            <a:ext cx="6193994" cy="3050812"/>
          </a:xfrm>
          <a:prstGeom prst="roundRect">
            <a:avLst>
              <a:gd name="adj" fmla="val 5980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9" name="矩形: 圓角 108">
            <a:extLst>
              <a:ext uri="{FF2B5EF4-FFF2-40B4-BE49-F238E27FC236}">
                <a16:creationId xmlns:a16="http://schemas.microsoft.com/office/drawing/2014/main" id="{3AF2799D-4893-4383-9D89-D28755E77763}"/>
              </a:ext>
            </a:extLst>
          </p:cNvPr>
          <p:cNvSpPr/>
          <p:nvPr/>
        </p:nvSpPr>
        <p:spPr>
          <a:xfrm>
            <a:off x="2145996" y="3879546"/>
            <a:ext cx="4113084" cy="1267452"/>
          </a:xfrm>
          <a:prstGeom prst="roundRect">
            <a:avLst>
              <a:gd name="adj" fmla="val 8828"/>
            </a:avLst>
          </a:prstGeom>
          <a:solidFill>
            <a:srgbClr val="E6E6E6"/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0" name="矩形: 圓角 109">
            <a:extLst>
              <a:ext uri="{FF2B5EF4-FFF2-40B4-BE49-F238E27FC236}">
                <a16:creationId xmlns:a16="http://schemas.microsoft.com/office/drawing/2014/main" id="{1F667E04-CD1C-435C-AE4C-4624218ADBA7}"/>
              </a:ext>
            </a:extLst>
          </p:cNvPr>
          <p:cNvSpPr/>
          <p:nvPr/>
        </p:nvSpPr>
        <p:spPr>
          <a:xfrm>
            <a:off x="4728073" y="2797604"/>
            <a:ext cx="1557058" cy="890213"/>
          </a:xfrm>
          <a:prstGeom prst="roundRect">
            <a:avLst>
              <a:gd name="adj" fmla="val 6912"/>
            </a:avLst>
          </a:prstGeom>
          <a:solidFill>
            <a:srgbClr val="00206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1" name="矩形: 圓角 110">
            <a:extLst>
              <a:ext uri="{FF2B5EF4-FFF2-40B4-BE49-F238E27FC236}">
                <a16:creationId xmlns:a16="http://schemas.microsoft.com/office/drawing/2014/main" id="{EF0A8B99-3E6D-43C0-B216-836A584BD15F}"/>
              </a:ext>
            </a:extLst>
          </p:cNvPr>
          <p:cNvSpPr/>
          <p:nvPr/>
        </p:nvSpPr>
        <p:spPr>
          <a:xfrm>
            <a:off x="2232711" y="2797604"/>
            <a:ext cx="2319857" cy="890213"/>
          </a:xfrm>
          <a:prstGeom prst="roundRect">
            <a:avLst>
              <a:gd name="adj" fmla="val 6912"/>
            </a:avLst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2" name="矩形 111">
            <a:extLst>
              <a:ext uri="{FF2B5EF4-FFF2-40B4-BE49-F238E27FC236}">
                <a16:creationId xmlns:a16="http://schemas.microsoft.com/office/drawing/2014/main" id="{49AC0A25-AE27-400E-B220-EAE14C06FA93}"/>
              </a:ext>
            </a:extLst>
          </p:cNvPr>
          <p:cNvSpPr/>
          <p:nvPr/>
        </p:nvSpPr>
        <p:spPr>
          <a:xfrm>
            <a:off x="4737676" y="2941176"/>
            <a:ext cx="15488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600" b="1" kern="0">
                <a:solidFill>
                  <a:srgbClr val="00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 x Internal 10GbE</a:t>
            </a:r>
          </a:p>
        </p:txBody>
      </p:sp>
      <p:grpSp>
        <p:nvGrpSpPr>
          <p:cNvPr id="113" name="群組 112">
            <a:extLst>
              <a:ext uri="{FF2B5EF4-FFF2-40B4-BE49-F238E27FC236}">
                <a16:creationId xmlns:a16="http://schemas.microsoft.com/office/drawing/2014/main" id="{B392C6B5-382F-47FC-B3F1-41D8568B0A6D}"/>
              </a:ext>
            </a:extLst>
          </p:cNvPr>
          <p:cNvGrpSpPr/>
          <p:nvPr/>
        </p:nvGrpSpPr>
        <p:grpSpPr>
          <a:xfrm>
            <a:off x="626354" y="3811252"/>
            <a:ext cx="1381978" cy="684417"/>
            <a:chOff x="405130" y="4621433"/>
            <a:chExt cx="1381978" cy="684417"/>
          </a:xfrm>
        </p:grpSpPr>
        <p:pic>
          <p:nvPicPr>
            <p:cNvPr id="114" name="圖形 113">
              <a:extLst>
                <a:ext uri="{FF2B5EF4-FFF2-40B4-BE49-F238E27FC236}">
                  <a16:creationId xmlns:a16="http://schemas.microsoft.com/office/drawing/2014/main" id="{CAAF56ED-86D3-4584-9A34-875BB21E2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05130" y="4665357"/>
              <a:ext cx="457200" cy="457200"/>
            </a:xfrm>
            <a:prstGeom prst="rect">
              <a:avLst/>
            </a:prstGeom>
          </p:spPr>
        </p:pic>
        <p:sp>
          <p:nvSpPr>
            <p:cNvPr id="115" name="矩形 114">
              <a:extLst>
                <a:ext uri="{FF2B5EF4-FFF2-40B4-BE49-F238E27FC236}">
                  <a16:creationId xmlns:a16="http://schemas.microsoft.com/office/drawing/2014/main" id="{2331146C-99BE-4E29-9B1C-DD9ECE1D1D8F}"/>
                </a:ext>
              </a:extLst>
            </p:cNvPr>
            <p:cNvSpPr/>
            <p:nvPr/>
          </p:nvSpPr>
          <p:spPr>
            <a:xfrm>
              <a:off x="830171" y="4621433"/>
              <a:ext cx="95693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USB 3.0 </a:t>
              </a:r>
            </a:p>
          </p:txBody>
        </p:sp>
        <p:sp>
          <p:nvSpPr>
            <p:cNvPr id="116" name="矩形 115">
              <a:extLst>
                <a:ext uri="{FF2B5EF4-FFF2-40B4-BE49-F238E27FC236}">
                  <a16:creationId xmlns:a16="http://schemas.microsoft.com/office/drawing/2014/main" id="{B6F8853E-A822-4B5F-884A-603B60B701B2}"/>
                </a:ext>
              </a:extLst>
            </p:cNvPr>
            <p:cNvSpPr/>
            <p:nvPr/>
          </p:nvSpPr>
          <p:spPr>
            <a:xfrm>
              <a:off x="834822" y="4803084"/>
              <a:ext cx="890767" cy="5027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667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x 2</a:t>
              </a:r>
            </a:p>
          </p:txBody>
        </p:sp>
      </p:grpSp>
      <p:grpSp>
        <p:nvGrpSpPr>
          <p:cNvPr id="117" name="群組 116">
            <a:extLst>
              <a:ext uri="{FF2B5EF4-FFF2-40B4-BE49-F238E27FC236}">
                <a16:creationId xmlns:a16="http://schemas.microsoft.com/office/drawing/2014/main" id="{B2B3A3CB-5340-4AC2-AC33-0B4162722E6F}"/>
              </a:ext>
            </a:extLst>
          </p:cNvPr>
          <p:cNvGrpSpPr/>
          <p:nvPr/>
        </p:nvGrpSpPr>
        <p:grpSpPr>
          <a:xfrm>
            <a:off x="2235866" y="4263753"/>
            <a:ext cx="754316" cy="754316"/>
            <a:chOff x="4987641" y="3921110"/>
            <a:chExt cx="457200" cy="457200"/>
          </a:xfrm>
        </p:grpSpPr>
        <p:sp>
          <p:nvSpPr>
            <p:cNvPr id="118" name="橢圓 117">
              <a:extLst>
                <a:ext uri="{FF2B5EF4-FFF2-40B4-BE49-F238E27FC236}">
                  <a16:creationId xmlns:a16="http://schemas.microsoft.com/office/drawing/2014/main" id="{2FA1C162-056B-49C7-80A0-2B12A0FB4070}"/>
                </a:ext>
              </a:extLst>
            </p:cNvPr>
            <p:cNvSpPr/>
            <p:nvPr/>
          </p:nvSpPr>
          <p:spPr>
            <a:xfrm>
              <a:off x="4987641" y="3921110"/>
              <a:ext cx="457200" cy="457200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121" name="圖片 120">
              <a:extLst>
                <a:ext uri="{FF2B5EF4-FFF2-40B4-BE49-F238E27FC236}">
                  <a16:creationId xmlns:a16="http://schemas.microsoft.com/office/drawing/2014/main" id="{F428FF1E-A6BE-4601-9543-98A45ACD6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41570" y="4020745"/>
              <a:ext cx="335967" cy="257931"/>
            </a:xfrm>
            <a:prstGeom prst="rect">
              <a:avLst/>
            </a:prstGeom>
          </p:spPr>
        </p:pic>
      </p:grpSp>
      <p:sp>
        <p:nvSpPr>
          <p:cNvPr id="122" name="矩形 121">
            <a:extLst>
              <a:ext uri="{FF2B5EF4-FFF2-40B4-BE49-F238E27FC236}">
                <a16:creationId xmlns:a16="http://schemas.microsoft.com/office/drawing/2014/main" id="{2C28F3A3-3EDE-4AF1-8353-86B6059E982F}"/>
              </a:ext>
            </a:extLst>
          </p:cNvPr>
          <p:cNvSpPr/>
          <p:nvPr/>
        </p:nvSpPr>
        <p:spPr>
          <a:xfrm>
            <a:off x="3034818" y="3854796"/>
            <a:ext cx="30094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Host Interface</a:t>
            </a:r>
          </a:p>
        </p:txBody>
      </p:sp>
      <p:grpSp>
        <p:nvGrpSpPr>
          <p:cNvPr id="123" name="群組 122">
            <a:extLst>
              <a:ext uri="{FF2B5EF4-FFF2-40B4-BE49-F238E27FC236}">
                <a16:creationId xmlns:a16="http://schemas.microsoft.com/office/drawing/2014/main" id="{57263927-99F3-49DE-9019-69536851D8EF}"/>
              </a:ext>
            </a:extLst>
          </p:cNvPr>
          <p:cNvGrpSpPr/>
          <p:nvPr/>
        </p:nvGrpSpPr>
        <p:grpSpPr>
          <a:xfrm>
            <a:off x="6270331" y="5133765"/>
            <a:ext cx="2043640" cy="1852645"/>
            <a:chOff x="7955754" y="5096348"/>
            <a:chExt cx="2307489" cy="2091837"/>
          </a:xfrm>
        </p:grpSpPr>
        <p:sp>
          <p:nvSpPr>
            <p:cNvPr id="127" name="橢圓 126">
              <a:extLst>
                <a:ext uri="{FF2B5EF4-FFF2-40B4-BE49-F238E27FC236}">
                  <a16:creationId xmlns:a16="http://schemas.microsoft.com/office/drawing/2014/main" id="{9FA126EE-32CF-4224-AAA0-E08B5E75ADA2}"/>
                </a:ext>
              </a:extLst>
            </p:cNvPr>
            <p:cNvSpPr/>
            <p:nvPr/>
          </p:nvSpPr>
          <p:spPr>
            <a:xfrm>
              <a:off x="8252382" y="5293239"/>
              <a:ext cx="1639433" cy="1639433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130" name="圖片 129" descr="一張含有 時鐘, 物件, 儀錶 的圖片&#10;&#10;自動產生的描述">
              <a:extLst>
                <a:ext uri="{FF2B5EF4-FFF2-40B4-BE49-F238E27FC236}">
                  <a16:creationId xmlns:a16="http://schemas.microsoft.com/office/drawing/2014/main" id="{E79E3D9F-AB0E-47E7-B6D5-E8D9ABE9D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55754" y="5096348"/>
              <a:ext cx="2307489" cy="2091837"/>
            </a:xfrm>
            <a:prstGeom prst="rect">
              <a:avLst/>
            </a:prstGeom>
          </p:spPr>
        </p:pic>
      </p:grpSp>
      <p:sp>
        <p:nvSpPr>
          <p:cNvPr id="132" name="矩形: 圓角 131">
            <a:extLst>
              <a:ext uri="{FF2B5EF4-FFF2-40B4-BE49-F238E27FC236}">
                <a16:creationId xmlns:a16="http://schemas.microsoft.com/office/drawing/2014/main" id="{09181B51-5532-482B-BF06-9798E9381C6C}"/>
              </a:ext>
            </a:extLst>
          </p:cNvPr>
          <p:cNvSpPr/>
          <p:nvPr/>
        </p:nvSpPr>
        <p:spPr>
          <a:xfrm>
            <a:off x="3034818" y="4255898"/>
            <a:ext cx="2998094" cy="809627"/>
          </a:xfrm>
          <a:prstGeom prst="roundRect">
            <a:avLst>
              <a:gd name="adj" fmla="val 6912"/>
            </a:avLst>
          </a:prstGeom>
          <a:solidFill>
            <a:srgbClr val="00206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3" name="矩形 132">
            <a:extLst>
              <a:ext uri="{FF2B5EF4-FFF2-40B4-BE49-F238E27FC236}">
                <a16:creationId xmlns:a16="http://schemas.microsoft.com/office/drawing/2014/main" id="{4D4730D4-F692-404E-8A28-157E268BD010}"/>
              </a:ext>
            </a:extLst>
          </p:cNvPr>
          <p:cNvSpPr/>
          <p:nvPr/>
        </p:nvSpPr>
        <p:spPr>
          <a:xfrm>
            <a:off x="3034155" y="4268495"/>
            <a:ext cx="30094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600" b="1" kern="0">
                <a:solidFill>
                  <a:srgbClr val="00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 x RJ45</a:t>
            </a:r>
          </a:p>
        </p:txBody>
      </p:sp>
      <p:sp>
        <p:nvSpPr>
          <p:cNvPr id="134" name="矩形: 圓角 133">
            <a:extLst>
              <a:ext uri="{FF2B5EF4-FFF2-40B4-BE49-F238E27FC236}">
                <a16:creationId xmlns:a16="http://schemas.microsoft.com/office/drawing/2014/main" id="{CF7B118D-C2B4-41CE-866D-9F2763AC21B7}"/>
              </a:ext>
            </a:extLst>
          </p:cNvPr>
          <p:cNvSpPr/>
          <p:nvPr/>
        </p:nvSpPr>
        <p:spPr>
          <a:xfrm>
            <a:off x="3196629" y="4606327"/>
            <a:ext cx="1265014" cy="356194"/>
          </a:xfrm>
          <a:prstGeom prst="roundRect">
            <a:avLst>
              <a:gd name="adj" fmla="val 6912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5" name="矩形: 圓角 134">
            <a:extLst>
              <a:ext uri="{FF2B5EF4-FFF2-40B4-BE49-F238E27FC236}">
                <a16:creationId xmlns:a16="http://schemas.microsoft.com/office/drawing/2014/main" id="{9196FB2F-1D07-4600-83E0-A6F7EEFD63DF}"/>
              </a:ext>
            </a:extLst>
          </p:cNvPr>
          <p:cNvSpPr/>
          <p:nvPr/>
        </p:nvSpPr>
        <p:spPr>
          <a:xfrm>
            <a:off x="4601440" y="4606327"/>
            <a:ext cx="1265014" cy="356194"/>
          </a:xfrm>
          <a:prstGeom prst="roundRect">
            <a:avLst>
              <a:gd name="adj" fmla="val 6912"/>
            </a:avLst>
          </a:prstGeom>
          <a:solidFill>
            <a:srgbClr val="00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6" name="矩形 135">
            <a:extLst>
              <a:ext uri="{FF2B5EF4-FFF2-40B4-BE49-F238E27FC236}">
                <a16:creationId xmlns:a16="http://schemas.microsoft.com/office/drawing/2014/main" id="{1608F27B-B367-4B92-A425-BDE9C53D823F}"/>
              </a:ext>
            </a:extLst>
          </p:cNvPr>
          <p:cNvSpPr/>
          <p:nvPr/>
        </p:nvSpPr>
        <p:spPr>
          <a:xfrm>
            <a:off x="3196628" y="4619062"/>
            <a:ext cx="12650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2 x 1GbE</a:t>
            </a:r>
          </a:p>
        </p:txBody>
      </p:sp>
      <p:sp>
        <p:nvSpPr>
          <p:cNvPr id="137" name="矩形 136">
            <a:extLst>
              <a:ext uri="{FF2B5EF4-FFF2-40B4-BE49-F238E27FC236}">
                <a16:creationId xmlns:a16="http://schemas.microsoft.com/office/drawing/2014/main" id="{59C03226-123D-404A-88C1-1029CFB696A1}"/>
              </a:ext>
            </a:extLst>
          </p:cNvPr>
          <p:cNvSpPr/>
          <p:nvPr/>
        </p:nvSpPr>
        <p:spPr>
          <a:xfrm>
            <a:off x="4618947" y="4619062"/>
            <a:ext cx="1265014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2 x 5GbE</a:t>
            </a:r>
          </a:p>
        </p:txBody>
      </p:sp>
      <p:sp>
        <p:nvSpPr>
          <p:cNvPr id="138" name="矩形: 圓角 137">
            <a:extLst>
              <a:ext uri="{FF2B5EF4-FFF2-40B4-BE49-F238E27FC236}">
                <a16:creationId xmlns:a16="http://schemas.microsoft.com/office/drawing/2014/main" id="{05F414B9-9F06-483B-917F-AFD7EBCC57E7}"/>
              </a:ext>
            </a:extLst>
          </p:cNvPr>
          <p:cNvSpPr/>
          <p:nvPr/>
        </p:nvSpPr>
        <p:spPr>
          <a:xfrm>
            <a:off x="2324841" y="3146662"/>
            <a:ext cx="2110756" cy="461682"/>
          </a:xfrm>
          <a:prstGeom prst="roundRect">
            <a:avLst>
              <a:gd name="adj" fmla="val 6912"/>
            </a:avLst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0" name="圖形 139">
            <a:extLst>
              <a:ext uri="{FF2B5EF4-FFF2-40B4-BE49-F238E27FC236}">
                <a16:creationId xmlns:a16="http://schemas.microsoft.com/office/drawing/2014/main" id="{98B2D995-56F2-428D-BF53-6873C173F0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80499" y="2773516"/>
            <a:ext cx="1041400" cy="647700"/>
          </a:xfrm>
          <a:prstGeom prst="rect">
            <a:avLst/>
          </a:prstGeom>
        </p:spPr>
      </p:pic>
      <p:sp>
        <p:nvSpPr>
          <p:cNvPr id="141" name="矩形 140">
            <a:extLst>
              <a:ext uri="{FF2B5EF4-FFF2-40B4-BE49-F238E27FC236}">
                <a16:creationId xmlns:a16="http://schemas.microsoft.com/office/drawing/2014/main" id="{EFBFC048-0ECD-4289-86B4-8C462E2B6D13}"/>
              </a:ext>
            </a:extLst>
          </p:cNvPr>
          <p:cNvSpPr/>
          <p:nvPr/>
        </p:nvSpPr>
        <p:spPr>
          <a:xfrm>
            <a:off x="2409735" y="3248523"/>
            <a:ext cx="19146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zh-TW" sz="16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2 x PCIe </a:t>
            </a:r>
            <a:r>
              <a:rPr kumimoji="0" lang="en-US" altLang="zh-TW" sz="16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Gen </a:t>
            </a:r>
            <a:r>
              <a:rPr lang="en-US" altLang="zh-TW" sz="1600">
                <a:solidFill>
                  <a:srgbClr val="00206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3</a:t>
            </a:r>
            <a:r>
              <a:rPr kumimoji="0" lang="pl-PL" altLang="zh-TW" sz="16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</a:t>
            </a:r>
            <a:endParaRPr kumimoji="0" lang="en-US" altLang="zh-TW" sz="160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143" name="圖形 142">
            <a:extLst>
              <a:ext uri="{FF2B5EF4-FFF2-40B4-BE49-F238E27FC236}">
                <a16:creationId xmlns:a16="http://schemas.microsoft.com/office/drawing/2014/main" id="{4E6D3024-5F1E-4DA0-94A4-24CDC65E5B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384207" y="2773516"/>
            <a:ext cx="1041400" cy="647700"/>
          </a:xfrm>
          <a:prstGeom prst="rect">
            <a:avLst/>
          </a:prstGeom>
        </p:spPr>
      </p:pic>
      <p:sp>
        <p:nvSpPr>
          <p:cNvPr id="144" name="矩形: 圓角 143">
            <a:extLst>
              <a:ext uri="{FF2B5EF4-FFF2-40B4-BE49-F238E27FC236}">
                <a16:creationId xmlns:a16="http://schemas.microsoft.com/office/drawing/2014/main" id="{0BB6EBE0-A6AA-49B3-9B38-696A1629FA2F}"/>
              </a:ext>
            </a:extLst>
          </p:cNvPr>
          <p:cNvSpPr/>
          <p:nvPr/>
        </p:nvSpPr>
        <p:spPr>
          <a:xfrm>
            <a:off x="497316" y="1712916"/>
            <a:ext cx="1779651" cy="890213"/>
          </a:xfrm>
          <a:prstGeom prst="roundRect">
            <a:avLst>
              <a:gd name="adj" fmla="val 6912"/>
            </a:avLst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6" name="矩形: 圓角 145">
            <a:extLst>
              <a:ext uri="{FF2B5EF4-FFF2-40B4-BE49-F238E27FC236}">
                <a16:creationId xmlns:a16="http://schemas.microsoft.com/office/drawing/2014/main" id="{1BC0E53B-22BE-42BC-9C0E-4A3930DC4E5F}"/>
              </a:ext>
            </a:extLst>
          </p:cNvPr>
          <p:cNvSpPr/>
          <p:nvPr/>
        </p:nvSpPr>
        <p:spPr>
          <a:xfrm>
            <a:off x="2477521" y="1712916"/>
            <a:ext cx="1779651" cy="890213"/>
          </a:xfrm>
          <a:prstGeom prst="roundRect">
            <a:avLst>
              <a:gd name="adj" fmla="val 6912"/>
            </a:avLst>
          </a:prstGeom>
          <a:solidFill>
            <a:srgbClr val="00206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7" name="矩形: 圓角 146">
            <a:extLst>
              <a:ext uri="{FF2B5EF4-FFF2-40B4-BE49-F238E27FC236}">
                <a16:creationId xmlns:a16="http://schemas.microsoft.com/office/drawing/2014/main" id="{E4B728E8-9EF3-48A7-AA1D-2E754551DEA3}"/>
              </a:ext>
            </a:extLst>
          </p:cNvPr>
          <p:cNvSpPr/>
          <p:nvPr/>
        </p:nvSpPr>
        <p:spPr>
          <a:xfrm>
            <a:off x="4460457" y="1712916"/>
            <a:ext cx="1779651" cy="890213"/>
          </a:xfrm>
          <a:prstGeom prst="roundRect">
            <a:avLst>
              <a:gd name="adj" fmla="val 6912"/>
            </a:avLst>
          </a:prstGeom>
          <a:solidFill>
            <a:srgbClr val="00206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8" name="矩形 147">
            <a:extLst>
              <a:ext uri="{FF2B5EF4-FFF2-40B4-BE49-F238E27FC236}">
                <a16:creationId xmlns:a16="http://schemas.microsoft.com/office/drawing/2014/main" id="{DBFB0163-9B02-4C1D-8F86-B7EDBF823B95}"/>
              </a:ext>
            </a:extLst>
          </p:cNvPr>
          <p:cNvSpPr/>
          <p:nvPr/>
        </p:nvSpPr>
        <p:spPr>
          <a:xfrm>
            <a:off x="497315" y="1880229"/>
            <a:ext cx="17353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altLang="zh-TW" sz="1600">
                <a:solidFill>
                  <a:srgbClr val="00206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2 x 2.5" SSD/HDD</a:t>
            </a:r>
          </a:p>
        </p:txBody>
      </p:sp>
      <p:sp>
        <p:nvSpPr>
          <p:cNvPr id="149" name="矩形 148">
            <a:extLst>
              <a:ext uri="{FF2B5EF4-FFF2-40B4-BE49-F238E27FC236}">
                <a16:creationId xmlns:a16="http://schemas.microsoft.com/office/drawing/2014/main" id="{7DF0D076-32DF-4132-B03E-06BE7CAAA65F}"/>
              </a:ext>
            </a:extLst>
          </p:cNvPr>
          <p:cNvSpPr/>
          <p:nvPr/>
        </p:nvSpPr>
        <p:spPr>
          <a:xfrm>
            <a:off x="2639426" y="1741519"/>
            <a:ext cx="17353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nl-NL" altLang="zh-TW" sz="1600" b="1" kern="0">
                <a:solidFill>
                  <a:srgbClr val="00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Intel Atom C3558/C3758</a:t>
            </a:r>
          </a:p>
          <a:p>
            <a:pPr lvl="0" algn="ctr" defTabSz="457200">
              <a:defRPr/>
            </a:pPr>
            <a:r>
              <a:rPr lang="nl-NL" altLang="zh-TW" sz="1600" b="1" kern="0">
                <a:solidFill>
                  <a:srgbClr val="00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4/8-core</a:t>
            </a:r>
            <a:endParaRPr lang="en-US" altLang="zh-TW" sz="1600" b="1" kern="0">
              <a:solidFill>
                <a:srgbClr val="00FFFF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0" name="矩形 149">
            <a:extLst>
              <a:ext uri="{FF2B5EF4-FFF2-40B4-BE49-F238E27FC236}">
                <a16:creationId xmlns:a16="http://schemas.microsoft.com/office/drawing/2014/main" id="{64528156-FCB2-4DB6-9088-68651BB6DD45}"/>
              </a:ext>
            </a:extLst>
          </p:cNvPr>
          <p:cNvSpPr/>
          <p:nvPr/>
        </p:nvSpPr>
        <p:spPr>
          <a:xfrm>
            <a:off x="4485059" y="1922279"/>
            <a:ext cx="17353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8GB RAM</a:t>
            </a:r>
          </a:p>
          <a:p>
            <a:pPr lvl="0" algn="ctr" defTabSz="457200">
              <a:defRPr/>
            </a:pPr>
            <a:r>
              <a:rPr lang="en-US" altLang="zh-TW" sz="1600" b="1" kern="0">
                <a:solidFill>
                  <a:srgbClr val="00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(up to 64GB)</a:t>
            </a:r>
          </a:p>
        </p:txBody>
      </p:sp>
      <p:grpSp>
        <p:nvGrpSpPr>
          <p:cNvPr id="151" name="群組 150">
            <a:extLst>
              <a:ext uri="{FF2B5EF4-FFF2-40B4-BE49-F238E27FC236}">
                <a16:creationId xmlns:a16="http://schemas.microsoft.com/office/drawing/2014/main" id="{4B33B5A6-AF72-45D1-9E53-03A0192A278A}"/>
              </a:ext>
            </a:extLst>
          </p:cNvPr>
          <p:cNvGrpSpPr/>
          <p:nvPr/>
        </p:nvGrpSpPr>
        <p:grpSpPr>
          <a:xfrm>
            <a:off x="2453462" y="1391007"/>
            <a:ext cx="647384" cy="584558"/>
            <a:chOff x="815405" y="1317342"/>
            <a:chExt cx="647384" cy="584558"/>
          </a:xfrm>
        </p:grpSpPr>
        <p:sp>
          <p:nvSpPr>
            <p:cNvPr id="152" name="橢圓 151">
              <a:extLst>
                <a:ext uri="{FF2B5EF4-FFF2-40B4-BE49-F238E27FC236}">
                  <a16:creationId xmlns:a16="http://schemas.microsoft.com/office/drawing/2014/main" id="{4289CDE6-5BB2-4CEA-A6D9-E4B9B9C6501A}"/>
                </a:ext>
              </a:extLst>
            </p:cNvPr>
            <p:cNvSpPr/>
            <p:nvPr/>
          </p:nvSpPr>
          <p:spPr>
            <a:xfrm>
              <a:off x="838764" y="1317342"/>
              <a:ext cx="584558" cy="584558"/>
            </a:xfrm>
            <a:prstGeom prst="ellipse">
              <a:avLst/>
            </a:prstGeom>
            <a:solidFill>
              <a:srgbClr val="00206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3" name="矩形 152">
              <a:extLst>
                <a:ext uri="{FF2B5EF4-FFF2-40B4-BE49-F238E27FC236}">
                  <a16:creationId xmlns:a16="http://schemas.microsoft.com/office/drawing/2014/main" id="{C0E3C437-F5B3-4F56-AE27-5C873DE02E27}"/>
                </a:ext>
              </a:extLst>
            </p:cNvPr>
            <p:cNvSpPr/>
            <p:nvPr/>
          </p:nvSpPr>
          <p:spPr>
            <a:xfrm>
              <a:off x="815405" y="1438759"/>
              <a:ext cx="64738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>
                <a:defRPr/>
              </a:pPr>
              <a:r>
                <a:rPr lang="en-US" altLang="zh-TW" sz="1600">
                  <a:solidFill>
                    <a:schemeClr val="bg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CPU</a:t>
              </a:r>
            </a:p>
          </p:txBody>
        </p:sp>
      </p:grpSp>
      <p:grpSp>
        <p:nvGrpSpPr>
          <p:cNvPr id="154" name="群組 153">
            <a:extLst>
              <a:ext uri="{FF2B5EF4-FFF2-40B4-BE49-F238E27FC236}">
                <a16:creationId xmlns:a16="http://schemas.microsoft.com/office/drawing/2014/main" id="{B6B83C14-1B60-42B2-84E9-B68E4C6B50D4}"/>
              </a:ext>
            </a:extLst>
          </p:cNvPr>
          <p:cNvGrpSpPr/>
          <p:nvPr/>
        </p:nvGrpSpPr>
        <p:grpSpPr>
          <a:xfrm>
            <a:off x="4444140" y="1391007"/>
            <a:ext cx="647384" cy="584558"/>
            <a:chOff x="815405" y="1317342"/>
            <a:chExt cx="647384" cy="584558"/>
          </a:xfrm>
        </p:grpSpPr>
        <p:sp>
          <p:nvSpPr>
            <p:cNvPr id="155" name="橢圓 154">
              <a:extLst>
                <a:ext uri="{FF2B5EF4-FFF2-40B4-BE49-F238E27FC236}">
                  <a16:creationId xmlns:a16="http://schemas.microsoft.com/office/drawing/2014/main" id="{5464D0BE-C818-4AEC-9027-A9B98D8250D6}"/>
                </a:ext>
              </a:extLst>
            </p:cNvPr>
            <p:cNvSpPr/>
            <p:nvPr/>
          </p:nvSpPr>
          <p:spPr>
            <a:xfrm>
              <a:off x="838764" y="1317342"/>
              <a:ext cx="584558" cy="584558"/>
            </a:xfrm>
            <a:prstGeom prst="ellipse">
              <a:avLst/>
            </a:prstGeom>
            <a:solidFill>
              <a:srgbClr val="00206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6" name="矩形 155">
              <a:extLst>
                <a:ext uri="{FF2B5EF4-FFF2-40B4-BE49-F238E27FC236}">
                  <a16:creationId xmlns:a16="http://schemas.microsoft.com/office/drawing/2014/main" id="{01D09165-C452-45C6-BBA5-B601358C1948}"/>
                </a:ext>
              </a:extLst>
            </p:cNvPr>
            <p:cNvSpPr/>
            <p:nvPr/>
          </p:nvSpPr>
          <p:spPr>
            <a:xfrm>
              <a:off x="815405" y="1438759"/>
              <a:ext cx="64738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>
                <a:defRPr/>
              </a:pPr>
              <a:r>
                <a:rPr lang="en-US" altLang="zh-TW" sz="1600">
                  <a:solidFill>
                    <a:schemeClr val="bg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RAM</a:t>
              </a:r>
            </a:p>
          </p:txBody>
        </p:sp>
      </p:grpSp>
      <p:sp>
        <p:nvSpPr>
          <p:cNvPr id="157" name="矩形: 圓角 156">
            <a:extLst>
              <a:ext uri="{FF2B5EF4-FFF2-40B4-BE49-F238E27FC236}">
                <a16:creationId xmlns:a16="http://schemas.microsoft.com/office/drawing/2014/main" id="{8AFBC6BE-B049-4F82-813F-794547CA6E53}"/>
              </a:ext>
            </a:extLst>
          </p:cNvPr>
          <p:cNvSpPr/>
          <p:nvPr/>
        </p:nvSpPr>
        <p:spPr>
          <a:xfrm>
            <a:off x="7624480" y="876821"/>
            <a:ext cx="4148855" cy="405014"/>
          </a:xfrm>
          <a:prstGeom prst="roundRect">
            <a:avLst>
              <a:gd name="adj" fmla="val 13464"/>
            </a:avLst>
          </a:prstGeom>
          <a:solidFill>
            <a:schemeClr val="bg1"/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8" name="矩形: 圓角 157">
            <a:extLst>
              <a:ext uri="{FF2B5EF4-FFF2-40B4-BE49-F238E27FC236}">
                <a16:creationId xmlns:a16="http://schemas.microsoft.com/office/drawing/2014/main" id="{0225F1D9-CD43-4B73-93F5-1077AA101F33}"/>
              </a:ext>
            </a:extLst>
          </p:cNvPr>
          <p:cNvSpPr/>
          <p:nvPr/>
        </p:nvSpPr>
        <p:spPr>
          <a:xfrm>
            <a:off x="7624481" y="1381761"/>
            <a:ext cx="1796711" cy="552533"/>
          </a:xfrm>
          <a:prstGeom prst="roundRect">
            <a:avLst>
              <a:gd name="adj" fmla="val 13464"/>
            </a:avLst>
          </a:prstGeom>
          <a:solidFill>
            <a:schemeClr val="bg1"/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9" name="矩形: 圓角 158">
            <a:extLst>
              <a:ext uri="{FF2B5EF4-FFF2-40B4-BE49-F238E27FC236}">
                <a16:creationId xmlns:a16="http://schemas.microsoft.com/office/drawing/2014/main" id="{35181543-7A52-40A8-A897-14FC7ABDB1FB}"/>
              </a:ext>
            </a:extLst>
          </p:cNvPr>
          <p:cNvSpPr/>
          <p:nvPr/>
        </p:nvSpPr>
        <p:spPr>
          <a:xfrm>
            <a:off x="9610528" y="1381761"/>
            <a:ext cx="2162807" cy="552533"/>
          </a:xfrm>
          <a:prstGeom prst="roundRect">
            <a:avLst>
              <a:gd name="adj" fmla="val 13464"/>
            </a:avLst>
          </a:prstGeom>
          <a:solidFill>
            <a:schemeClr val="bg1"/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0" name="矩形 159">
            <a:extLst>
              <a:ext uri="{FF2B5EF4-FFF2-40B4-BE49-F238E27FC236}">
                <a16:creationId xmlns:a16="http://schemas.microsoft.com/office/drawing/2014/main" id="{49D6D93D-87A4-4108-9421-7DEE77471365}"/>
              </a:ext>
            </a:extLst>
          </p:cNvPr>
          <p:cNvSpPr/>
          <p:nvPr/>
        </p:nvSpPr>
        <p:spPr>
          <a:xfrm>
            <a:off x="7601302" y="907888"/>
            <a:ext cx="41720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altLang="zh-TW" sz="1600">
                <a:solidFill>
                  <a:srgbClr val="00206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Power Supply</a:t>
            </a:r>
          </a:p>
        </p:txBody>
      </p:sp>
      <p:sp>
        <p:nvSpPr>
          <p:cNvPr id="161" name="矩形 160">
            <a:extLst>
              <a:ext uri="{FF2B5EF4-FFF2-40B4-BE49-F238E27FC236}">
                <a16:creationId xmlns:a16="http://schemas.microsoft.com/office/drawing/2014/main" id="{AD0A37B4-5832-46B2-8E1A-86A8E2BC9898}"/>
              </a:ext>
            </a:extLst>
          </p:cNvPr>
          <p:cNvSpPr/>
          <p:nvPr/>
        </p:nvSpPr>
        <p:spPr>
          <a:xfrm>
            <a:off x="7601303" y="1507180"/>
            <a:ext cx="18198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pl-PL" altLang="zh-TW" sz="1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Power </a:t>
            </a:r>
          </a:p>
        </p:txBody>
      </p:sp>
      <p:sp>
        <p:nvSpPr>
          <p:cNvPr id="162" name="矩形 161">
            <a:extLst>
              <a:ext uri="{FF2B5EF4-FFF2-40B4-BE49-F238E27FC236}">
                <a16:creationId xmlns:a16="http://schemas.microsoft.com/office/drawing/2014/main" id="{E326378E-E6BE-409F-B18E-4BC75C4CC6CD}"/>
              </a:ext>
            </a:extLst>
          </p:cNvPr>
          <p:cNvSpPr/>
          <p:nvPr/>
        </p:nvSpPr>
        <p:spPr>
          <a:xfrm>
            <a:off x="9598529" y="1398305"/>
            <a:ext cx="21628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pl-PL" altLang="zh-TW" sz="1600">
                <a:solidFill>
                  <a:srgbClr val="00206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PoE Power Max: </a:t>
            </a:r>
          </a:p>
          <a:p>
            <a:pPr lvl="0" algn="ctr" defTabSz="457200">
              <a:defRPr/>
            </a:pPr>
            <a:r>
              <a:rPr lang="en-US" altLang="zh-TW" sz="1200">
                <a:solidFill>
                  <a:srgbClr val="00206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C3558:</a:t>
            </a:r>
            <a:r>
              <a:rPr lang="pl-PL" altLang="zh-TW" sz="1200">
                <a:solidFill>
                  <a:srgbClr val="00206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3</a:t>
            </a:r>
            <a:r>
              <a:rPr lang="en-US" altLang="zh-TW" sz="1200">
                <a:solidFill>
                  <a:srgbClr val="00206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8</a:t>
            </a:r>
            <a:r>
              <a:rPr lang="pl-PL" altLang="zh-TW" sz="1200">
                <a:solidFill>
                  <a:srgbClr val="00206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0W</a:t>
            </a:r>
            <a:r>
              <a:rPr lang="en-US" altLang="zh-TW" sz="1200">
                <a:solidFill>
                  <a:srgbClr val="00206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/ C3758:220W</a:t>
            </a:r>
          </a:p>
        </p:txBody>
      </p:sp>
      <p:sp>
        <p:nvSpPr>
          <p:cNvPr id="163" name="矩形: 圓角 162">
            <a:extLst>
              <a:ext uri="{FF2B5EF4-FFF2-40B4-BE49-F238E27FC236}">
                <a16:creationId xmlns:a16="http://schemas.microsoft.com/office/drawing/2014/main" id="{45137E8C-E06F-4FC2-A469-E9AD9C92A423}"/>
              </a:ext>
            </a:extLst>
          </p:cNvPr>
          <p:cNvSpPr/>
          <p:nvPr/>
        </p:nvSpPr>
        <p:spPr>
          <a:xfrm>
            <a:off x="7624480" y="203633"/>
            <a:ext cx="4148855" cy="405014"/>
          </a:xfrm>
          <a:prstGeom prst="roundRect">
            <a:avLst>
              <a:gd name="adj" fmla="val 13464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power button (Rear)</a:t>
            </a:r>
          </a:p>
        </p:txBody>
      </p:sp>
      <p:cxnSp>
        <p:nvCxnSpPr>
          <p:cNvPr id="165" name="接點: 肘形 164">
            <a:extLst>
              <a:ext uri="{FF2B5EF4-FFF2-40B4-BE49-F238E27FC236}">
                <a16:creationId xmlns:a16="http://schemas.microsoft.com/office/drawing/2014/main" id="{83DC13FF-B3FF-4E93-8FE1-4A1C8B2921EF}"/>
              </a:ext>
            </a:extLst>
          </p:cNvPr>
          <p:cNvCxnSpPr>
            <a:cxnSpLocks/>
            <a:endCxn id="157" idx="1"/>
          </p:cNvCxnSpPr>
          <p:nvPr/>
        </p:nvCxnSpPr>
        <p:spPr>
          <a:xfrm rot="10800000" flipH="1" flipV="1">
            <a:off x="7601302" y="404768"/>
            <a:ext cx="23178" cy="674560"/>
          </a:xfrm>
          <a:prstGeom prst="bentConnector3">
            <a:avLst>
              <a:gd name="adj1" fmla="val -2810855"/>
            </a:avLst>
          </a:prstGeom>
          <a:ln w="571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矩形: 圓角 165">
            <a:extLst>
              <a:ext uri="{FF2B5EF4-FFF2-40B4-BE49-F238E27FC236}">
                <a16:creationId xmlns:a16="http://schemas.microsoft.com/office/drawing/2014/main" id="{FFEE9CB5-B1E8-4582-8635-4F5EB9C00FFA}"/>
              </a:ext>
            </a:extLst>
          </p:cNvPr>
          <p:cNvSpPr/>
          <p:nvPr/>
        </p:nvSpPr>
        <p:spPr>
          <a:xfrm>
            <a:off x="6968287" y="2966297"/>
            <a:ext cx="4597359" cy="1884457"/>
          </a:xfrm>
          <a:prstGeom prst="roundRect">
            <a:avLst>
              <a:gd name="adj" fmla="val 8016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67" name="矩形 166">
            <a:extLst>
              <a:ext uri="{FF2B5EF4-FFF2-40B4-BE49-F238E27FC236}">
                <a16:creationId xmlns:a16="http://schemas.microsoft.com/office/drawing/2014/main" id="{D38B2C33-7F2C-4875-8987-734BB9885616}"/>
              </a:ext>
            </a:extLst>
          </p:cNvPr>
          <p:cNvSpPr/>
          <p:nvPr/>
        </p:nvSpPr>
        <p:spPr>
          <a:xfrm>
            <a:off x="6968286" y="2994052"/>
            <a:ext cx="46308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en-US" altLang="zh-TW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Switch</a:t>
            </a:r>
          </a:p>
        </p:txBody>
      </p:sp>
      <p:sp>
        <p:nvSpPr>
          <p:cNvPr id="168" name="矩形: 圓角 167">
            <a:extLst>
              <a:ext uri="{FF2B5EF4-FFF2-40B4-BE49-F238E27FC236}">
                <a16:creationId xmlns:a16="http://schemas.microsoft.com/office/drawing/2014/main" id="{60208219-3E4E-49AD-9CE1-A2D8645080CA}"/>
              </a:ext>
            </a:extLst>
          </p:cNvPr>
          <p:cNvSpPr/>
          <p:nvPr/>
        </p:nvSpPr>
        <p:spPr>
          <a:xfrm>
            <a:off x="7096962" y="3442486"/>
            <a:ext cx="1232541" cy="597868"/>
          </a:xfrm>
          <a:prstGeom prst="roundRect">
            <a:avLst>
              <a:gd name="adj" fmla="val 13464"/>
            </a:avLst>
          </a:prstGeom>
          <a:solidFill>
            <a:srgbClr val="00206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9" name="矩形 168">
            <a:extLst>
              <a:ext uri="{FF2B5EF4-FFF2-40B4-BE49-F238E27FC236}">
                <a16:creationId xmlns:a16="http://schemas.microsoft.com/office/drawing/2014/main" id="{371578C1-665A-42EC-AC65-C4342A4C96A3}"/>
              </a:ext>
            </a:extLst>
          </p:cNvPr>
          <p:cNvSpPr/>
          <p:nvPr/>
        </p:nvSpPr>
        <p:spPr>
          <a:xfrm>
            <a:off x="7095845" y="3455579"/>
            <a:ext cx="12495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en-US" altLang="zh-TW" sz="1600" b="1" kern="0">
                <a:solidFill>
                  <a:srgbClr val="00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 x 10GbE SFP+</a:t>
            </a:r>
          </a:p>
        </p:txBody>
      </p:sp>
      <p:sp>
        <p:nvSpPr>
          <p:cNvPr id="170" name="矩形: 圓角 169">
            <a:extLst>
              <a:ext uri="{FF2B5EF4-FFF2-40B4-BE49-F238E27FC236}">
                <a16:creationId xmlns:a16="http://schemas.microsoft.com/office/drawing/2014/main" id="{B1BA0E21-45FA-4A26-B19D-1B1FB522B78C}"/>
              </a:ext>
            </a:extLst>
          </p:cNvPr>
          <p:cNvSpPr/>
          <p:nvPr/>
        </p:nvSpPr>
        <p:spPr>
          <a:xfrm>
            <a:off x="8642445" y="3442637"/>
            <a:ext cx="1232541" cy="597868"/>
          </a:xfrm>
          <a:prstGeom prst="roundRect">
            <a:avLst>
              <a:gd name="adj" fmla="val 13464"/>
            </a:avLst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1" name="矩形 170">
            <a:extLst>
              <a:ext uri="{FF2B5EF4-FFF2-40B4-BE49-F238E27FC236}">
                <a16:creationId xmlns:a16="http://schemas.microsoft.com/office/drawing/2014/main" id="{22957C2E-6239-4F13-BBC2-22F7FC87BA68}"/>
              </a:ext>
            </a:extLst>
          </p:cNvPr>
          <p:cNvSpPr/>
          <p:nvPr/>
        </p:nvSpPr>
        <p:spPr>
          <a:xfrm>
            <a:off x="8642445" y="3456601"/>
            <a:ext cx="12291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en-US" altLang="zh-TW" sz="1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Microchip VSC7448</a:t>
            </a:r>
          </a:p>
        </p:txBody>
      </p:sp>
      <p:sp>
        <p:nvSpPr>
          <p:cNvPr id="172" name="矩形: 圓角 171">
            <a:extLst>
              <a:ext uri="{FF2B5EF4-FFF2-40B4-BE49-F238E27FC236}">
                <a16:creationId xmlns:a16="http://schemas.microsoft.com/office/drawing/2014/main" id="{3C93C4AF-CEC5-4500-B16A-24F153AFB3A9}"/>
              </a:ext>
            </a:extLst>
          </p:cNvPr>
          <p:cNvSpPr/>
          <p:nvPr/>
        </p:nvSpPr>
        <p:spPr>
          <a:xfrm>
            <a:off x="10149037" y="3441766"/>
            <a:ext cx="1232541" cy="597868"/>
          </a:xfrm>
          <a:prstGeom prst="roundRect">
            <a:avLst>
              <a:gd name="adj" fmla="val 13464"/>
            </a:avLst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4" name="矩形 173">
            <a:extLst>
              <a:ext uri="{FF2B5EF4-FFF2-40B4-BE49-F238E27FC236}">
                <a16:creationId xmlns:a16="http://schemas.microsoft.com/office/drawing/2014/main" id="{3B63683A-5FFF-4FA8-8D60-42E3A3F841A2}"/>
              </a:ext>
            </a:extLst>
          </p:cNvPr>
          <p:cNvSpPr/>
          <p:nvPr/>
        </p:nvSpPr>
        <p:spPr>
          <a:xfrm>
            <a:off x="10149710" y="3449184"/>
            <a:ext cx="12291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en-US" altLang="zh-TW" sz="1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PoE </a:t>
            </a:r>
          </a:p>
          <a:p>
            <a:pPr lvl="0" algn="ctr" defTabSz="457200">
              <a:defRPr/>
            </a:pPr>
            <a:r>
              <a:rPr lang="en-US" altLang="zh-TW" sz="1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Controller</a:t>
            </a:r>
          </a:p>
        </p:txBody>
      </p:sp>
      <p:sp>
        <p:nvSpPr>
          <p:cNvPr id="175" name="矩形: 圓角 174">
            <a:extLst>
              <a:ext uri="{FF2B5EF4-FFF2-40B4-BE49-F238E27FC236}">
                <a16:creationId xmlns:a16="http://schemas.microsoft.com/office/drawing/2014/main" id="{1491F6ED-6D4E-42B8-84F4-C62587076E60}"/>
              </a:ext>
            </a:extLst>
          </p:cNvPr>
          <p:cNvSpPr/>
          <p:nvPr/>
        </p:nvSpPr>
        <p:spPr>
          <a:xfrm>
            <a:off x="7530633" y="4391887"/>
            <a:ext cx="4233773" cy="948600"/>
          </a:xfrm>
          <a:prstGeom prst="roundRect">
            <a:avLst>
              <a:gd name="adj" fmla="val 13464"/>
            </a:avLst>
          </a:prstGeom>
          <a:solidFill>
            <a:srgbClr val="E6E6E6"/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grpSp>
        <p:nvGrpSpPr>
          <p:cNvPr id="184" name="群組 183">
            <a:extLst>
              <a:ext uri="{FF2B5EF4-FFF2-40B4-BE49-F238E27FC236}">
                <a16:creationId xmlns:a16="http://schemas.microsoft.com/office/drawing/2014/main" id="{FE34B3B0-824B-4297-8BC0-6FD033365CA1}"/>
              </a:ext>
            </a:extLst>
          </p:cNvPr>
          <p:cNvGrpSpPr/>
          <p:nvPr/>
        </p:nvGrpSpPr>
        <p:grpSpPr>
          <a:xfrm>
            <a:off x="7712186" y="4497496"/>
            <a:ext cx="754316" cy="754316"/>
            <a:chOff x="4987641" y="3921110"/>
            <a:chExt cx="457200" cy="457200"/>
          </a:xfrm>
        </p:grpSpPr>
        <p:sp>
          <p:nvSpPr>
            <p:cNvPr id="190" name="橢圓 189">
              <a:extLst>
                <a:ext uri="{FF2B5EF4-FFF2-40B4-BE49-F238E27FC236}">
                  <a16:creationId xmlns:a16="http://schemas.microsoft.com/office/drawing/2014/main" id="{D763F801-4B23-4C4B-9998-C360019F02A8}"/>
                </a:ext>
              </a:extLst>
            </p:cNvPr>
            <p:cNvSpPr/>
            <p:nvPr/>
          </p:nvSpPr>
          <p:spPr>
            <a:xfrm>
              <a:off x="4987641" y="3921110"/>
              <a:ext cx="457200" cy="457200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195" name="圖片 194">
              <a:extLst>
                <a:ext uri="{FF2B5EF4-FFF2-40B4-BE49-F238E27FC236}">
                  <a16:creationId xmlns:a16="http://schemas.microsoft.com/office/drawing/2014/main" id="{F688FCEF-032D-4058-AC2B-96669E671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41570" y="4020745"/>
              <a:ext cx="335967" cy="257931"/>
            </a:xfrm>
            <a:prstGeom prst="rect">
              <a:avLst/>
            </a:prstGeom>
          </p:spPr>
        </p:pic>
      </p:grpSp>
      <p:sp>
        <p:nvSpPr>
          <p:cNvPr id="198" name="矩形: 圓角 197">
            <a:extLst>
              <a:ext uri="{FF2B5EF4-FFF2-40B4-BE49-F238E27FC236}">
                <a16:creationId xmlns:a16="http://schemas.microsoft.com/office/drawing/2014/main" id="{707E17CA-6FB9-4E99-BD9E-F90C4FEAD61A}"/>
              </a:ext>
            </a:extLst>
          </p:cNvPr>
          <p:cNvSpPr/>
          <p:nvPr/>
        </p:nvSpPr>
        <p:spPr>
          <a:xfrm>
            <a:off x="8547234" y="4477609"/>
            <a:ext cx="2998094" cy="809627"/>
          </a:xfrm>
          <a:prstGeom prst="roundRect">
            <a:avLst>
              <a:gd name="adj" fmla="val 6912"/>
            </a:avLst>
          </a:prstGeom>
          <a:solidFill>
            <a:srgbClr val="00206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2" name="矩形 201">
            <a:extLst>
              <a:ext uri="{FF2B5EF4-FFF2-40B4-BE49-F238E27FC236}">
                <a16:creationId xmlns:a16="http://schemas.microsoft.com/office/drawing/2014/main" id="{77102524-6566-4E49-BED8-05282C578987}"/>
              </a:ext>
            </a:extLst>
          </p:cNvPr>
          <p:cNvSpPr/>
          <p:nvPr/>
        </p:nvSpPr>
        <p:spPr>
          <a:xfrm>
            <a:off x="8546571" y="4490206"/>
            <a:ext cx="30094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600" b="1" kern="0">
                <a:solidFill>
                  <a:srgbClr val="00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16 x RJ45</a:t>
            </a:r>
          </a:p>
        </p:txBody>
      </p:sp>
      <p:sp>
        <p:nvSpPr>
          <p:cNvPr id="203" name="矩形: 圓角 202">
            <a:extLst>
              <a:ext uri="{FF2B5EF4-FFF2-40B4-BE49-F238E27FC236}">
                <a16:creationId xmlns:a16="http://schemas.microsoft.com/office/drawing/2014/main" id="{01A84358-7902-4209-BE46-675503816586}"/>
              </a:ext>
            </a:extLst>
          </p:cNvPr>
          <p:cNvSpPr/>
          <p:nvPr/>
        </p:nvSpPr>
        <p:spPr>
          <a:xfrm>
            <a:off x="8672950" y="4803974"/>
            <a:ext cx="1265014" cy="356194"/>
          </a:xfrm>
          <a:prstGeom prst="roundRect">
            <a:avLst>
              <a:gd name="adj" fmla="val 6912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4" name="矩形: 圓角 203">
            <a:extLst>
              <a:ext uri="{FF2B5EF4-FFF2-40B4-BE49-F238E27FC236}">
                <a16:creationId xmlns:a16="http://schemas.microsoft.com/office/drawing/2014/main" id="{DB53E429-7F87-491B-8D62-352D3A78C02E}"/>
              </a:ext>
            </a:extLst>
          </p:cNvPr>
          <p:cNvSpPr/>
          <p:nvPr/>
        </p:nvSpPr>
        <p:spPr>
          <a:xfrm>
            <a:off x="10077760" y="4803974"/>
            <a:ext cx="1265014" cy="356194"/>
          </a:xfrm>
          <a:prstGeom prst="roundRect">
            <a:avLst>
              <a:gd name="adj" fmla="val 6912"/>
            </a:avLst>
          </a:prstGeom>
          <a:solidFill>
            <a:srgbClr val="00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5" name="矩形 204">
            <a:extLst>
              <a:ext uri="{FF2B5EF4-FFF2-40B4-BE49-F238E27FC236}">
                <a16:creationId xmlns:a16="http://schemas.microsoft.com/office/drawing/2014/main" id="{F2485465-37D8-4ED6-A769-FECDD81FAA6C}"/>
              </a:ext>
            </a:extLst>
          </p:cNvPr>
          <p:cNvSpPr/>
          <p:nvPr/>
        </p:nvSpPr>
        <p:spPr>
          <a:xfrm>
            <a:off x="8709044" y="4840773"/>
            <a:ext cx="12650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8 x 1GbE</a:t>
            </a:r>
          </a:p>
        </p:txBody>
      </p:sp>
      <p:sp>
        <p:nvSpPr>
          <p:cNvPr id="221" name="矩形 220">
            <a:extLst>
              <a:ext uri="{FF2B5EF4-FFF2-40B4-BE49-F238E27FC236}">
                <a16:creationId xmlns:a16="http://schemas.microsoft.com/office/drawing/2014/main" id="{31D819E9-28E1-4A22-85A7-66252FD1D6A5}"/>
              </a:ext>
            </a:extLst>
          </p:cNvPr>
          <p:cNvSpPr/>
          <p:nvPr/>
        </p:nvSpPr>
        <p:spPr>
          <a:xfrm>
            <a:off x="10085460" y="4831593"/>
            <a:ext cx="1292556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600" b="1">
                <a:solidFill>
                  <a:srgbClr val="00206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8</a:t>
            </a: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x </a:t>
            </a:r>
            <a:r>
              <a:rPr lang="en-US" altLang="zh-TW" sz="1600" b="1">
                <a:solidFill>
                  <a:srgbClr val="002060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2.5</a:t>
            </a:r>
            <a:r>
              <a:rPr kumimoji="0" lang="en-US" altLang="zh-TW" sz="16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GbE</a:t>
            </a:r>
            <a:endParaRPr kumimoji="0" lang="en-US" altLang="zh-TW" sz="16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23" name="矩形: 圓角 222">
            <a:extLst>
              <a:ext uri="{FF2B5EF4-FFF2-40B4-BE49-F238E27FC236}">
                <a16:creationId xmlns:a16="http://schemas.microsoft.com/office/drawing/2014/main" id="{8B44EA25-2310-43D5-B3BB-897C1F4D1BB2}"/>
              </a:ext>
            </a:extLst>
          </p:cNvPr>
          <p:cNvSpPr/>
          <p:nvPr/>
        </p:nvSpPr>
        <p:spPr>
          <a:xfrm>
            <a:off x="6984984" y="2225428"/>
            <a:ext cx="1796712" cy="476764"/>
          </a:xfrm>
          <a:prstGeom prst="roundRect">
            <a:avLst>
              <a:gd name="adj" fmla="val 13464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Host power controller</a:t>
            </a:r>
          </a:p>
        </p:txBody>
      </p:sp>
      <p:sp>
        <p:nvSpPr>
          <p:cNvPr id="228" name="矩形: 圓角 227">
            <a:extLst>
              <a:ext uri="{FF2B5EF4-FFF2-40B4-BE49-F238E27FC236}">
                <a16:creationId xmlns:a16="http://schemas.microsoft.com/office/drawing/2014/main" id="{7A69BD57-E2CA-4B14-9353-B251733D004C}"/>
              </a:ext>
            </a:extLst>
          </p:cNvPr>
          <p:cNvSpPr/>
          <p:nvPr/>
        </p:nvSpPr>
        <p:spPr>
          <a:xfrm>
            <a:off x="8899408" y="2225428"/>
            <a:ext cx="1796712" cy="476764"/>
          </a:xfrm>
          <a:prstGeom prst="roundRect">
            <a:avLst>
              <a:gd name="adj" fmla="val 13464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TW" sz="1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power controller</a:t>
            </a:r>
          </a:p>
        </p:txBody>
      </p:sp>
      <p:cxnSp>
        <p:nvCxnSpPr>
          <p:cNvPr id="229" name="接點: 肘形 228">
            <a:extLst>
              <a:ext uri="{FF2B5EF4-FFF2-40B4-BE49-F238E27FC236}">
                <a16:creationId xmlns:a16="http://schemas.microsoft.com/office/drawing/2014/main" id="{EBA93CC8-1BC6-41E2-B2DA-11DB3D886AB6}"/>
              </a:ext>
            </a:extLst>
          </p:cNvPr>
          <p:cNvCxnSpPr>
            <a:cxnSpLocks/>
            <a:stCxn id="223" idx="1"/>
          </p:cNvCxnSpPr>
          <p:nvPr/>
        </p:nvCxnSpPr>
        <p:spPr>
          <a:xfrm rot="10800000" flipV="1">
            <a:off x="6402312" y="2463810"/>
            <a:ext cx="582672" cy="1194"/>
          </a:xfrm>
          <a:prstGeom prst="bentConnector3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直線單箭頭接點 229">
            <a:extLst>
              <a:ext uri="{FF2B5EF4-FFF2-40B4-BE49-F238E27FC236}">
                <a16:creationId xmlns:a16="http://schemas.microsoft.com/office/drawing/2014/main" id="{0B26C3E4-98CB-408C-BB21-66B437C8B705}"/>
              </a:ext>
            </a:extLst>
          </p:cNvPr>
          <p:cNvCxnSpPr>
            <a:cxnSpLocks/>
            <a:endCxn id="223" idx="0"/>
          </p:cNvCxnSpPr>
          <p:nvPr/>
        </p:nvCxnSpPr>
        <p:spPr>
          <a:xfrm flipH="1">
            <a:off x="7883340" y="1939038"/>
            <a:ext cx="6584" cy="286390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直線單箭頭接點 230">
            <a:extLst>
              <a:ext uri="{FF2B5EF4-FFF2-40B4-BE49-F238E27FC236}">
                <a16:creationId xmlns:a16="http://schemas.microsoft.com/office/drawing/2014/main" id="{859E7F97-7578-4969-BA12-DFAF04DEFC8A}"/>
              </a:ext>
            </a:extLst>
          </p:cNvPr>
          <p:cNvCxnSpPr>
            <a:cxnSpLocks/>
            <a:endCxn id="228" idx="0"/>
          </p:cNvCxnSpPr>
          <p:nvPr/>
        </p:nvCxnSpPr>
        <p:spPr>
          <a:xfrm>
            <a:off x="9797764" y="1934294"/>
            <a:ext cx="0" cy="291134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接點: 肘形 231">
            <a:extLst>
              <a:ext uri="{FF2B5EF4-FFF2-40B4-BE49-F238E27FC236}">
                <a16:creationId xmlns:a16="http://schemas.microsoft.com/office/drawing/2014/main" id="{DA382025-E347-4293-9A7F-4C8E31343DF1}"/>
              </a:ext>
            </a:extLst>
          </p:cNvPr>
          <p:cNvCxnSpPr>
            <a:cxnSpLocks/>
            <a:stCxn id="223" idx="2"/>
            <a:endCxn id="106" idx="3"/>
          </p:cNvCxnSpPr>
          <p:nvPr/>
        </p:nvCxnSpPr>
        <p:spPr>
          <a:xfrm rot="16200000" flipH="1">
            <a:off x="7195693" y="3389839"/>
            <a:ext cx="2955810" cy="1580516"/>
          </a:xfrm>
          <a:prstGeom prst="bentConnector4">
            <a:avLst>
              <a:gd name="adj1" fmla="val 4449"/>
              <a:gd name="adj2" fmla="val 258339"/>
            </a:avLst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直線單箭頭接點 232">
            <a:extLst>
              <a:ext uri="{FF2B5EF4-FFF2-40B4-BE49-F238E27FC236}">
                <a16:creationId xmlns:a16="http://schemas.microsoft.com/office/drawing/2014/main" id="{B24C7500-1692-44EC-BE04-24BC37B4B34C}"/>
              </a:ext>
            </a:extLst>
          </p:cNvPr>
          <p:cNvCxnSpPr>
            <a:cxnSpLocks/>
          </p:cNvCxnSpPr>
          <p:nvPr/>
        </p:nvCxnSpPr>
        <p:spPr>
          <a:xfrm>
            <a:off x="10222692" y="2713700"/>
            <a:ext cx="0" cy="549719"/>
          </a:xfrm>
          <a:prstGeom prst="straightConnector1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直線單箭頭接點 233">
            <a:extLst>
              <a:ext uri="{FF2B5EF4-FFF2-40B4-BE49-F238E27FC236}">
                <a16:creationId xmlns:a16="http://schemas.microsoft.com/office/drawing/2014/main" id="{7E4FBACB-978E-4D40-9043-A92AF9C4BF7C}"/>
              </a:ext>
            </a:extLst>
          </p:cNvPr>
          <p:cNvCxnSpPr>
            <a:cxnSpLocks/>
          </p:cNvCxnSpPr>
          <p:nvPr/>
        </p:nvCxnSpPr>
        <p:spPr>
          <a:xfrm>
            <a:off x="11026358" y="2022797"/>
            <a:ext cx="0" cy="1398419"/>
          </a:xfrm>
          <a:prstGeom prst="straightConnector1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直線單箭頭接點 234">
            <a:extLst>
              <a:ext uri="{FF2B5EF4-FFF2-40B4-BE49-F238E27FC236}">
                <a16:creationId xmlns:a16="http://schemas.microsoft.com/office/drawing/2014/main" id="{0996B935-8206-42C6-AB95-C2140B9508A4}"/>
              </a:ext>
            </a:extLst>
          </p:cNvPr>
          <p:cNvCxnSpPr>
            <a:cxnSpLocks/>
            <a:stCxn id="170" idx="1"/>
            <a:endCxn id="168" idx="3"/>
          </p:cNvCxnSpPr>
          <p:nvPr/>
        </p:nvCxnSpPr>
        <p:spPr>
          <a:xfrm flipH="1" flipV="1">
            <a:off x="8329503" y="3741420"/>
            <a:ext cx="312942" cy="151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直線單箭頭接點 235">
            <a:extLst>
              <a:ext uri="{FF2B5EF4-FFF2-40B4-BE49-F238E27FC236}">
                <a16:creationId xmlns:a16="http://schemas.microsoft.com/office/drawing/2014/main" id="{D0156EFE-0C51-4C36-A9B5-8A9A9530D1C4}"/>
              </a:ext>
            </a:extLst>
          </p:cNvPr>
          <p:cNvCxnSpPr>
            <a:cxnSpLocks/>
            <a:stCxn id="174" idx="1"/>
            <a:endCxn id="170" idx="3"/>
          </p:cNvCxnSpPr>
          <p:nvPr/>
        </p:nvCxnSpPr>
        <p:spPr>
          <a:xfrm flipH="1" flipV="1">
            <a:off x="9874986" y="3741571"/>
            <a:ext cx="274724" cy="1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直線單箭頭接點 236">
            <a:extLst>
              <a:ext uri="{FF2B5EF4-FFF2-40B4-BE49-F238E27FC236}">
                <a16:creationId xmlns:a16="http://schemas.microsoft.com/office/drawing/2014/main" id="{95F98BC7-6122-4A98-974D-67C1E715572F}"/>
              </a:ext>
            </a:extLst>
          </p:cNvPr>
          <p:cNvCxnSpPr>
            <a:cxnSpLocks/>
          </p:cNvCxnSpPr>
          <p:nvPr/>
        </p:nvCxnSpPr>
        <p:spPr>
          <a:xfrm>
            <a:off x="8887933" y="4069066"/>
            <a:ext cx="11475" cy="272301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直線單箭頭接點 237">
            <a:extLst>
              <a:ext uri="{FF2B5EF4-FFF2-40B4-BE49-F238E27FC236}">
                <a16:creationId xmlns:a16="http://schemas.microsoft.com/office/drawing/2014/main" id="{48F03B98-4A50-4441-96AB-BE786A9B82ED}"/>
              </a:ext>
            </a:extLst>
          </p:cNvPr>
          <p:cNvCxnSpPr>
            <a:cxnSpLocks/>
          </p:cNvCxnSpPr>
          <p:nvPr/>
        </p:nvCxnSpPr>
        <p:spPr>
          <a:xfrm>
            <a:off x="10770982" y="4069066"/>
            <a:ext cx="11475" cy="272301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9" name="箭號: 左-右雙向 238">
            <a:extLst>
              <a:ext uri="{FF2B5EF4-FFF2-40B4-BE49-F238E27FC236}">
                <a16:creationId xmlns:a16="http://schemas.microsoft.com/office/drawing/2014/main" id="{E7D596CE-C96F-4074-887C-1D3A606B4DAF}"/>
              </a:ext>
            </a:extLst>
          </p:cNvPr>
          <p:cNvSpPr/>
          <p:nvPr/>
        </p:nvSpPr>
        <p:spPr>
          <a:xfrm>
            <a:off x="6375601" y="3063895"/>
            <a:ext cx="2266844" cy="311217"/>
          </a:xfrm>
          <a:prstGeom prst="leftRightArrow">
            <a:avLst>
              <a:gd name="adj1" fmla="val 50000"/>
              <a:gd name="adj2" fmla="val 74485"/>
            </a:avLst>
          </a:prstGeom>
          <a:solidFill>
            <a:srgbClr val="00FFFF"/>
          </a:solidFill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0" name="矩形: 圓角 239">
            <a:extLst>
              <a:ext uri="{FF2B5EF4-FFF2-40B4-BE49-F238E27FC236}">
                <a16:creationId xmlns:a16="http://schemas.microsoft.com/office/drawing/2014/main" id="{C06517F7-EBAA-4C33-9212-CB0C5B7BE505}"/>
              </a:ext>
            </a:extLst>
          </p:cNvPr>
          <p:cNvSpPr/>
          <p:nvPr/>
        </p:nvSpPr>
        <p:spPr>
          <a:xfrm>
            <a:off x="491506" y="2798926"/>
            <a:ext cx="1605434" cy="890213"/>
          </a:xfrm>
          <a:prstGeom prst="roundRect">
            <a:avLst>
              <a:gd name="adj" fmla="val 6912"/>
            </a:avLst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1" name="矩形: 圓角 240">
            <a:extLst>
              <a:ext uri="{FF2B5EF4-FFF2-40B4-BE49-F238E27FC236}">
                <a16:creationId xmlns:a16="http://schemas.microsoft.com/office/drawing/2014/main" id="{CF0FE8A4-F940-471F-9B62-26DDD892A3C1}"/>
              </a:ext>
            </a:extLst>
          </p:cNvPr>
          <p:cNvSpPr/>
          <p:nvPr/>
        </p:nvSpPr>
        <p:spPr>
          <a:xfrm>
            <a:off x="592851" y="3147984"/>
            <a:ext cx="1387118" cy="461682"/>
          </a:xfrm>
          <a:prstGeom prst="roundRect">
            <a:avLst>
              <a:gd name="adj" fmla="val 6912"/>
            </a:avLst>
          </a:prstGeom>
          <a:solidFill>
            <a:srgbClr val="00206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2" name="矩形 241">
            <a:extLst>
              <a:ext uri="{FF2B5EF4-FFF2-40B4-BE49-F238E27FC236}">
                <a16:creationId xmlns:a16="http://schemas.microsoft.com/office/drawing/2014/main" id="{82B0A566-32BC-4129-99A8-8543B16A6025}"/>
              </a:ext>
            </a:extLst>
          </p:cNvPr>
          <p:cNvSpPr/>
          <p:nvPr/>
        </p:nvSpPr>
        <p:spPr>
          <a:xfrm>
            <a:off x="687911" y="3224304"/>
            <a:ext cx="12805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en-US" altLang="zh-TW" sz="1400" b="1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M.2</a:t>
            </a:r>
            <a:r>
              <a:rPr lang="en-US" altLang="zh-TW" sz="1200" b="1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200" b="1" err="1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NVMe</a:t>
            </a:r>
            <a:endParaRPr lang="en-US" altLang="zh-TW" sz="1200" b="1">
              <a:solidFill>
                <a:srgbClr val="00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3" name="圖片 242" descr="一張含有 電子用品, 街道, 電腦 的圖片&#10;&#10;自動產生的描述">
            <a:extLst>
              <a:ext uri="{FF2B5EF4-FFF2-40B4-BE49-F238E27FC236}">
                <a16:creationId xmlns:a16="http://schemas.microsoft.com/office/drawing/2014/main" id="{8EC6A561-0313-4738-8A67-9AC2F137672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5431">
            <a:off x="744367" y="2430807"/>
            <a:ext cx="1020224" cy="102022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F0A0B1A-6720-4A27-8481-ECB3E2302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654" y="1"/>
            <a:ext cx="6544544" cy="1501265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n-US" altLang="zh-TW" b="1"/>
              <a:t>QGD-1602P</a:t>
            </a:r>
            <a:r>
              <a:rPr lang="zh-TW" altLang="en-US" b="1"/>
              <a:t> 硬體架構</a:t>
            </a:r>
          </a:p>
        </p:txBody>
      </p:sp>
      <p:grpSp>
        <p:nvGrpSpPr>
          <p:cNvPr id="102" name="群組 101">
            <a:extLst>
              <a:ext uri="{FF2B5EF4-FFF2-40B4-BE49-F238E27FC236}">
                <a16:creationId xmlns:a16="http://schemas.microsoft.com/office/drawing/2014/main" id="{EB38E82B-B548-4BC3-8C03-7F93BB26C0EF}"/>
              </a:ext>
            </a:extLst>
          </p:cNvPr>
          <p:cNvGrpSpPr/>
          <p:nvPr/>
        </p:nvGrpSpPr>
        <p:grpSpPr>
          <a:xfrm>
            <a:off x="519748" y="4608097"/>
            <a:ext cx="1799468" cy="544361"/>
            <a:chOff x="9335069" y="6146529"/>
            <a:chExt cx="1799468" cy="544361"/>
          </a:xfrm>
        </p:grpSpPr>
        <p:sp>
          <p:nvSpPr>
            <p:cNvPr id="103" name="矩形: 圓角 102">
              <a:extLst>
                <a:ext uri="{FF2B5EF4-FFF2-40B4-BE49-F238E27FC236}">
                  <a16:creationId xmlns:a16="http://schemas.microsoft.com/office/drawing/2014/main" id="{72BABED3-D014-4335-B033-F73F1256DF1C}"/>
                </a:ext>
              </a:extLst>
            </p:cNvPr>
            <p:cNvSpPr/>
            <p:nvPr/>
          </p:nvSpPr>
          <p:spPr>
            <a:xfrm>
              <a:off x="9499099" y="6146529"/>
              <a:ext cx="1635438" cy="544361"/>
            </a:xfrm>
            <a:prstGeom prst="roundRect">
              <a:avLst>
                <a:gd name="adj" fmla="val 0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defTabSz="457200">
                <a:defRPr/>
              </a:pPr>
              <a:r>
                <a:rPr lang="zh-TW" altLang="en-US" sz="14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功能升級</a:t>
              </a:r>
              <a:endParaRPr lang="en-US" altLang="zh-TW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04" name="矩形 103">
              <a:extLst>
                <a:ext uri="{FF2B5EF4-FFF2-40B4-BE49-F238E27FC236}">
                  <a16:creationId xmlns:a16="http://schemas.microsoft.com/office/drawing/2014/main" id="{8EA6B53E-2A28-4A3E-AD41-E3989152B669}"/>
                </a:ext>
              </a:extLst>
            </p:cNvPr>
            <p:cNvSpPr/>
            <p:nvPr/>
          </p:nvSpPr>
          <p:spPr>
            <a:xfrm>
              <a:off x="9335069" y="6350890"/>
              <a:ext cx="135638" cy="135638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6362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圓角 5">
            <a:extLst>
              <a:ext uri="{FF2B5EF4-FFF2-40B4-BE49-F238E27FC236}">
                <a16:creationId xmlns:a16="http://schemas.microsoft.com/office/drawing/2014/main" id="{F297800F-74ED-443B-83CC-1F447636DAEF}"/>
              </a:ext>
            </a:extLst>
          </p:cNvPr>
          <p:cNvSpPr/>
          <p:nvPr/>
        </p:nvSpPr>
        <p:spPr>
          <a:xfrm>
            <a:off x="1091277" y="1764359"/>
            <a:ext cx="4337974" cy="4089434"/>
          </a:xfrm>
          <a:prstGeom prst="roundRect">
            <a:avLst>
              <a:gd name="adj" fmla="val 5980"/>
            </a:avLst>
          </a:prstGeom>
          <a:gradFill>
            <a:gsLst>
              <a:gs pos="100000">
                <a:srgbClr val="CC66FF">
                  <a:alpha val="50000"/>
                </a:srgbClr>
              </a:gs>
              <a:gs pos="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  <a:effectLst/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lang="zh-TW" altLang="en-US" sz="24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57C326B2-D42D-42A9-8DC3-035A57A7EA5A}"/>
              </a:ext>
            </a:extLst>
          </p:cNvPr>
          <p:cNvSpPr/>
          <p:nvPr/>
        </p:nvSpPr>
        <p:spPr>
          <a:xfrm>
            <a:off x="6762744" y="1764359"/>
            <a:ext cx="4337974" cy="4089434"/>
          </a:xfrm>
          <a:prstGeom prst="roundRect">
            <a:avLst>
              <a:gd name="adj" fmla="val 5980"/>
            </a:avLst>
          </a:prstGeom>
          <a:gradFill>
            <a:gsLst>
              <a:gs pos="99394">
                <a:srgbClr val="002060"/>
              </a:gs>
              <a:gs pos="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9" name="矩形: 圓角 118">
            <a:extLst>
              <a:ext uri="{FF2B5EF4-FFF2-40B4-BE49-F238E27FC236}">
                <a16:creationId xmlns:a16="http://schemas.microsoft.com/office/drawing/2014/main" id="{0450585D-14A8-4D70-8D35-3850277801CA}"/>
              </a:ext>
            </a:extLst>
          </p:cNvPr>
          <p:cNvSpPr/>
          <p:nvPr/>
        </p:nvSpPr>
        <p:spPr>
          <a:xfrm>
            <a:off x="3488727" y="2661402"/>
            <a:ext cx="1371158" cy="890213"/>
          </a:xfrm>
          <a:prstGeom prst="roundRect">
            <a:avLst>
              <a:gd name="adj" fmla="val 12262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F0A0B1A-6720-4A27-8481-ECB3E2302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1" y="1"/>
            <a:ext cx="12178675" cy="126472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zh-TW" b="1">
                <a:latin typeface="Arial"/>
                <a:ea typeface="微軟正黑體"/>
                <a:cs typeface="Arial"/>
              </a:rPr>
              <a:t>20GbE </a:t>
            </a:r>
            <a:r>
              <a:rPr lang="zh-TW" altLang="en-US" b="1">
                <a:latin typeface="Arial"/>
                <a:ea typeface="微軟正黑體"/>
                <a:cs typeface="Arial"/>
              </a:rPr>
              <a:t>內部網路頻寬</a:t>
            </a:r>
          </a:p>
        </p:txBody>
      </p:sp>
      <p:sp>
        <p:nvSpPr>
          <p:cNvPr id="87" name="矩形 86">
            <a:extLst>
              <a:ext uri="{FF2B5EF4-FFF2-40B4-BE49-F238E27FC236}">
                <a16:creationId xmlns:a16="http://schemas.microsoft.com/office/drawing/2014/main" id="{4A4BC819-0D6D-477A-AA21-CB9CEDC3621A}"/>
              </a:ext>
            </a:extLst>
          </p:cNvPr>
          <p:cNvSpPr/>
          <p:nvPr/>
        </p:nvSpPr>
        <p:spPr>
          <a:xfrm>
            <a:off x="3525147" y="2801013"/>
            <a:ext cx="13126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內部網路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b="1" kern="0">
                <a:solidFill>
                  <a:srgbClr val="FFF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10GbE</a:t>
            </a:r>
          </a:p>
        </p:txBody>
      </p:sp>
      <p:sp>
        <p:nvSpPr>
          <p:cNvPr id="173" name="矩形 172">
            <a:extLst>
              <a:ext uri="{FF2B5EF4-FFF2-40B4-BE49-F238E27FC236}">
                <a16:creationId xmlns:a16="http://schemas.microsoft.com/office/drawing/2014/main" id="{22744AD4-36D4-4EFA-ACB2-19DDFFF72F2C}"/>
              </a:ext>
            </a:extLst>
          </p:cNvPr>
          <p:cNvSpPr/>
          <p:nvPr/>
        </p:nvSpPr>
        <p:spPr>
          <a:xfrm>
            <a:off x="1380901" y="3636948"/>
            <a:ext cx="194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nl-NL" altLang="zh-TW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Intel® Atom®  C3558/C3758</a:t>
            </a:r>
          </a:p>
          <a:p>
            <a:pPr lvl="0" algn="ctr" defTabSz="457200">
              <a:defRPr/>
            </a:pPr>
            <a:r>
              <a:rPr lang="nl-NL" altLang="zh-TW" sz="16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4/</a:t>
            </a:r>
            <a:r>
              <a:rPr lang="nl-NL" altLang="zh-TW" sz="1600" b="1" kern="0">
                <a:solidFill>
                  <a:srgbClr val="FFF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8-core</a:t>
            </a:r>
            <a:endParaRPr lang="en-US" altLang="zh-TW" sz="1600" b="1" kern="0">
              <a:solidFill>
                <a:srgbClr val="FFFF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92" name="矩形 191">
            <a:extLst>
              <a:ext uri="{FF2B5EF4-FFF2-40B4-BE49-F238E27FC236}">
                <a16:creationId xmlns:a16="http://schemas.microsoft.com/office/drawing/2014/main" id="{D2DB00E4-C668-4DF3-9933-CE9217266C22}"/>
              </a:ext>
            </a:extLst>
          </p:cNvPr>
          <p:cNvSpPr/>
          <p:nvPr/>
        </p:nvSpPr>
        <p:spPr>
          <a:xfrm>
            <a:off x="6762744" y="1949580"/>
            <a:ext cx="43379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zh-TW" altLang="en-US" sz="2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交換器</a:t>
            </a:r>
            <a:endParaRPr lang="en-US" altLang="zh-TW" sz="28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C2DB337-E932-4FB5-83B2-4446D0473839}"/>
              </a:ext>
            </a:extLst>
          </p:cNvPr>
          <p:cNvSpPr/>
          <p:nvPr/>
        </p:nvSpPr>
        <p:spPr>
          <a:xfrm>
            <a:off x="1091278" y="1949580"/>
            <a:ext cx="43379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QTS</a:t>
            </a:r>
            <a:r>
              <a:rPr lang="zh-TW" altLang="en-US" sz="2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主機</a:t>
            </a:r>
            <a:endParaRPr lang="en-US" sz="2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4" name="矩形 103">
            <a:extLst>
              <a:ext uri="{FF2B5EF4-FFF2-40B4-BE49-F238E27FC236}">
                <a16:creationId xmlns:a16="http://schemas.microsoft.com/office/drawing/2014/main" id="{EFE8864E-D62A-46F6-A230-E4AD24B185DC}"/>
              </a:ext>
            </a:extLst>
          </p:cNvPr>
          <p:cNvSpPr/>
          <p:nvPr/>
        </p:nvSpPr>
        <p:spPr>
          <a:xfrm>
            <a:off x="1091276" y="4827415"/>
            <a:ext cx="4337974" cy="463323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虛擬機 </a:t>
            </a:r>
            <a:r>
              <a:rPr lang="en-US" altLang="zh-TW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VM)</a:t>
            </a:r>
          </a:p>
        </p:txBody>
      </p:sp>
      <p:pic>
        <p:nvPicPr>
          <p:cNvPr id="28" name="圖片 27" descr="一張含有 電腦 的圖片&#10;&#10;自動產生的描述">
            <a:extLst>
              <a:ext uri="{FF2B5EF4-FFF2-40B4-BE49-F238E27FC236}">
                <a16:creationId xmlns:a16="http://schemas.microsoft.com/office/drawing/2014/main" id="{DFBA650D-E4DA-47E0-8918-6DE40A708B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9157" y="5278185"/>
            <a:ext cx="6133681" cy="24790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F623B526-4D58-4F1A-8159-10CC150E887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0365" y="2672823"/>
            <a:ext cx="870961" cy="870961"/>
          </a:xfrm>
          <a:prstGeom prst="rect">
            <a:avLst/>
          </a:prstGeom>
        </p:spPr>
      </p:pic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B30CFC97-2B68-4760-9504-5CFD819078C9}"/>
              </a:ext>
            </a:extLst>
          </p:cNvPr>
          <p:cNvSpPr/>
          <p:nvPr/>
        </p:nvSpPr>
        <p:spPr>
          <a:xfrm>
            <a:off x="3488727" y="3730530"/>
            <a:ext cx="1371158" cy="890213"/>
          </a:xfrm>
          <a:prstGeom prst="roundRect">
            <a:avLst>
              <a:gd name="adj" fmla="val 12262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60CD8D72-196E-4181-BAC9-61BEF40B54F3}"/>
              </a:ext>
            </a:extLst>
          </p:cNvPr>
          <p:cNvSpPr/>
          <p:nvPr/>
        </p:nvSpPr>
        <p:spPr>
          <a:xfrm>
            <a:off x="7313216" y="2661402"/>
            <a:ext cx="1371158" cy="890213"/>
          </a:xfrm>
          <a:prstGeom prst="roundRect">
            <a:avLst>
              <a:gd name="adj" fmla="val 12262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A379E278-C437-48D9-A047-FF59D2B3F8ED}"/>
              </a:ext>
            </a:extLst>
          </p:cNvPr>
          <p:cNvSpPr/>
          <p:nvPr/>
        </p:nvSpPr>
        <p:spPr>
          <a:xfrm>
            <a:off x="7349636" y="2801013"/>
            <a:ext cx="13126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內部網路</a:t>
            </a:r>
            <a:r>
              <a:rPr kumimoji="0" lang="en-US" altLang="zh-TW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b="1" kern="0">
                <a:solidFill>
                  <a:srgbClr val="FFF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10GbE</a:t>
            </a:r>
          </a:p>
        </p:txBody>
      </p: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7D479304-ABBB-45EB-9E95-C663108FC75F}"/>
              </a:ext>
            </a:extLst>
          </p:cNvPr>
          <p:cNvSpPr/>
          <p:nvPr/>
        </p:nvSpPr>
        <p:spPr>
          <a:xfrm>
            <a:off x="7313216" y="3730530"/>
            <a:ext cx="1371158" cy="890213"/>
          </a:xfrm>
          <a:prstGeom prst="roundRect">
            <a:avLst>
              <a:gd name="adj" fmla="val 12262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82E99302-16C5-4006-8E36-1B3DD4DD608C}"/>
              </a:ext>
            </a:extLst>
          </p:cNvPr>
          <p:cNvSpPr/>
          <p:nvPr/>
        </p:nvSpPr>
        <p:spPr>
          <a:xfrm>
            <a:off x="7349636" y="3870141"/>
            <a:ext cx="13126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內部網路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b="1" kern="0">
                <a:solidFill>
                  <a:srgbClr val="FFF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10GbE</a:t>
            </a:r>
          </a:p>
        </p:txBody>
      </p:sp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773C06FA-A6F2-42FC-BE58-9AF4251F8246}"/>
              </a:ext>
            </a:extLst>
          </p:cNvPr>
          <p:cNvSpPr/>
          <p:nvPr/>
        </p:nvSpPr>
        <p:spPr>
          <a:xfrm>
            <a:off x="8987589" y="2658021"/>
            <a:ext cx="1592467" cy="1962722"/>
          </a:xfrm>
          <a:prstGeom prst="roundRect">
            <a:avLst>
              <a:gd name="adj" fmla="val 6541"/>
            </a:avLst>
          </a:prstGeom>
          <a:solidFill>
            <a:srgbClr val="00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0C28A1CC-7A39-425D-86FB-5DA307B075C8}"/>
              </a:ext>
            </a:extLst>
          </p:cNvPr>
          <p:cNvSpPr/>
          <p:nvPr/>
        </p:nvSpPr>
        <p:spPr>
          <a:xfrm>
            <a:off x="9127502" y="3741184"/>
            <a:ext cx="13126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en-US" altLang="zh-TW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Microchip VSC7448</a:t>
            </a:r>
          </a:p>
        </p:txBody>
      </p:sp>
      <p:sp>
        <p:nvSpPr>
          <p:cNvPr id="4" name="箭號: 向右 3">
            <a:extLst>
              <a:ext uri="{FF2B5EF4-FFF2-40B4-BE49-F238E27FC236}">
                <a16:creationId xmlns:a16="http://schemas.microsoft.com/office/drawing/2014/main" id="{392733B4-612E-4F5C-87FD-DFF734FEA8CA}"/>
              </a:ext>
            </a:extLst>
          </p:cNvPr>
          <p:cNvSpPr/>
          <p:nvPr/>
        </p:nvSpPr>
        <p:spPr>
          <a:xfrm>
            <a:off x="4859885" y="2719754"/>
            <a:ext cx="2359518" cy="317528"/>
          </a:xfrm>
          <a:prstGeom prst="rightArrow">
            <a:avLst/>
          </a:prstGeom>
          <a:gradFill>
            <a:gsLst>
              <a:gs pos="50000">
                <a:srgbClr val="FFFF00"/>
              </a:gs>
              <a:gs pos="0">
                <a:srgbClr val="FFFF0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箭號: 向右 24">
            <a:extLst>
              <a:ext uri="{FF2B5EF4-FFF2-40B4-BE49-F238E27FC236}">
                <a16:creationId xmlns:a16="http://schemas.microsoft.com/office/drawing/2014/main" id="{1631CA7C-0765-4F4A-A75E-ED3243546509}"/>
              </a:ext>
            </a:extLst>
          </p:cNvPr>
          <p:cNvSpPr/>
          <p:nvPr/>
        </p:nvSpPr>
        <p:spPr>
          <a:xfrm rot="10800000">
            <a:off x="5003246" y="3203799"/>
            <a:ext cx="2309968" cy="317528"/>
          </a:xfrm>
          <a:prstGeom prst="rightArrow">
            <a:avLst/>
          </a:prstGeom>
          <a:gradFill>
            <a:gsLst>
              <a:gs pos="50000">
                <a:srgbClr val="FFFF00"/>
              </a:gs>
              <a:gs pos="0">
                <a:srgbClr val="FFFF0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BE236B86-4A1B-4152-AC78-71D77FF834E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3267" y="2548940"/>
            <a:ext cx="1167920" cy="116792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7" name="圖片 6" descr="一張含有 物件, 時鐘 的圖片&#10;&#10;自動產生的描述">
            <a:extLst>
              <a:ext uri="{FF2B5EF4-FFF2-40B4-BE49-F238E27FC236}">
                <a16:creationId xmlns:a16="http://schemas.microsoft.com/office/drawing/2014/main" id="{A3920E6C-8424-4B1A-B1EB-21020ACEBF5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3290" y="2918384"/>
            <a:ext cx="1241060" cy="646331"/>
          </a:xfrm>
          <a:prstGeom prst="rect">
            <a:avLst/>
          </a:prstGeom>
        </p:spPr>
      </p:pic>
      <p:sp>
        <p:nvSpPr>
          <p:cNvPr id="42" name="箭號: 向右 41">
            <a:extLst>
              <a:ext uri="{FF2B5EF4-FFF2-40B4-BE49-F238E27FC236}">
                <a16:creationId xmlns:a16="http://schemas.microsoft.com/office/drawing/2014/main" id="{4A4753EE-94A4-4479-B0AD-2D86A1B25BB3}"/>
              </a:ext>
            </a:extLst>
          </p:cNvPr>
          <p:cNvSpPr/>
          <p:nvPr/>
        </p:nvSpPr>
        <p:spPr>
          <a:xfrm>
            <a:off x="4859885" y="3778887"/>
            <a:ext cx="2359517" cy="317528"/>
          </a:xfrm>
          <a:prstGeom prst="rightArrow">
            <a:avLst/>
          </a:prstGeom>
          <a:gradFill>
            <a:gsLst>
              <a:gs pos="50000">
                <a:srgbClr val="FFFF00"/>
              </a:gs>
              <a:gs pos="0">
                <a:srgbClr val="FFFF0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箭號: 向右 42">
            <a:extLst>
              <a:ext uri="{FF2B5EF4-FFF2-40B4-BE49-F238E27FC236}">
                <a16:creationId xmlns:a16="http://schemas.microsoft.com/office/drawing/2014/main" id="{4D7F8189-F90D-42F9-8098-2EEF6C30D80C}"/>
              </a:ext>
            </a:extLst>
          </p:cNvPr>
          <p:cNvSpPr/>
          <p:nvPr/>
        </p:nvSpPr>
        <p:spPr>
          <a:xfrm rot="10800000">
            <a:off x="5003246" y="4262932"/>
            <a:ext cx="2309969" cy="317528"/>
          </a:xfrm>
          <a:prstGeom prst="rightArrow">
            <a:avLst/>
          </a:prstGeom>
          <a:gradFill>
            <a:gsLst>
              <a:gs pos="50000">
                <a:srgbClr val="FFFF00"/>
              </a:gs>
              <a:gs pos="0">
                <a:srgbClr val="FFFF0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14C8716B-D396-4C05-8B5B-C21F41A58696}"/>
              </a:ext>
            </a:extLst>
          </p:cNvPr>
          <p:cNvSpPr/>
          <p:nvPr/>
        </p:nvSpPr>
        <p:spPr>
          <a:xfrm>
            <a:off x="3536820" y="3868555"/>
            <a:ext cx="13126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內部網路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b="1" kern="0">
                <a:solidFill>
                  <a:srgbClr val="FFF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10GbE</a:t>
            </a:r>
          </a:p>
        </p:txBody>
      </p:sp>
    </p:spTree>
    <p:extLst>
      <p:ext uri="{BB962C8B-B14F-4D97-AF65-F5344CB8AC3E}">
        <p14:creationId xmlns:p14="http://schemas.microsoft.com/office/powerpoint/2010/main" val="2950054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F0A0B1A-6720-4A27-8481-ECB3E2302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1" y="1"/>
            <a:ext cx="12178675" cy="126472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zh-TW" b="1"/>
              <a:t>QGD-1602P </a:t>
            </a:r>
            <a:r>
              <a:rPr lang="zh-TW" altLang="en-US" b="1"/>
              <a:t>支援</a:t>
            </a:r>
            <a:r>
              <a:rPr lang="en-US" altLang="zh-TW" b="1"/>
              <a:t> Intel® QAT </a:t>
            </a:r>
            <a:endParaRPr lang="zh-TW" altLang="en-US" b="1"/>
          </a:p>
        </p:txBody>
      </p:sp>
      <p:sp>
        <p:nvSpPr>
          <p:cNvPr id="87" name="矩形 86">
            <a:extLst>
              <a:ext uri="{FF2B5EF4-FFF2-40B4-BE49-F238E27FC236}">
                <a16:creationId xmlns:a16="http://schemas.microsoft.com/office/drawing/2014/main" id="{4A4BC819-0D6D-477A-AA21-CB9CEDC3621A}"/>
              </a:ext>
            </a:extLst>
          </p:cNvPr>
          <p:cNvSpPr/>
          <p:nvPr/>
        </p:nvSpPr>
        <p:spPr>
          <a:xfrm>
            <a:off x="943645" y="1795332"/>
            <a:ext cx="10336338" cy="70788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 defTabSz="457200">
              <a:defRPr/>
            </a:pPr>
            <a:r>
              <a:rPr lang="en-US" altLang="zh-TW" sz="2000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QGD-1602P </a:t>
            </a:r>
            <a:r>
              <a:rPr lang="zh-TW" altLang="en-US" sz="2000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支援 </a:t>
            </a:r>
            <a:r>
              <a:rPr lang="en-US" altLang="zh-TW" sz="2000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Intel® </a:t>
            </a:r>
            <a:r>
              <a:rPr lang="en-US" altLang="zh-TW" sz="2000" err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QuickAssist</a:t>
            </a:r>
            <a:r>
              <a:rPr lang="en-US" altLang="zh-TW" sz="2000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 </a:t>
            </a:r>
            <a:r>
              <a:rPr lang="zh-TW" altLang="en-US" sz="2000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技術</a:t>
            </a:r>
            <a:r>
              <a:rPr lang="en-US" altLang="zh-TW" sz="2000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 (Intel® QAT)</a:t>
            </a:r>
            <a:r>
              <a:rPr lang="zh-TW" altLang="en-US" sz="2000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， 可支援最高 </a:t>
            </a:r>
            <a:r>
              <a:rPr lang="en-US" altLang="zh-TW" sz="2000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20 Gbps </a:t>
            </a:r>
            <a:r>
              <a:rPr lang="zh-TW" altLang="en-US" sz="2000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的壓縮</a:t>
            </a:r>
            <a:r>
              <a:rPr lang="en-US" altLang="zh-TW" sz="2000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/</a:t>
            </a:r>
            <a:r>
              <a:rPr lang="zh-TW" altLang="en-US" sz="2000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加密吞吐量，</a:t>
            </a:r>
            <a:r>
              <a:rPr lang="en-US" altLang="zh-TW" sz="2000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 </a:t>
            </a:r>
            <a:r>
              <a:rPr lang="zh-TW" altLang="en-US" sz="2000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大幅提升 </a:t>
            </a:r>
            <a:r>
              <a:rPr lang="en-US" altLang="zh-TW" sz="2000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IPsec VPN </a:t>
            </a:r>
            <a:r>
              <a:rPr lang="zh-TW" altLang="en-US" sz="2000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傳輸效能。</a:t>
            </a:r>
          </a:p>
        </p:txBody>
      </p:sp>
      <p:sp>
        <p:nvSpPr>
          <p:cNvPr id="84" name="文字方塊 83">
            <a:extLst>
              <a:ext uri="{FF2B5EF4-FFF2-40B4-BE49-F238E27FC236}">
                <a16:creationId xmlns:a16="http://schemas.microsoft.com/office/drawing/2014/main" id="{02F1554D-4917-47E5-8CD1-D6CC23A6364E}"/>
              </a:ext>
            </a:extLst>
          </p:cNvPr>
          <p:cNvSpPr txBox="1"/>
          <p:nvPr/>
        </p:nvSpPr>
        <p:spPr>
          <a:xfrm>
            <a:off x="5302231" y="4123066"/>
            <a:ext cx="196415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altLang="zh-TW" sz="2000" b="1" kern="0">
                <a:solidFill>
                  <a:srgbClr val="00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IPsec</a:t>
            </a:r>
          </a:p>
          <a:p>
            <a:pPr lvl="0" algn="ctr" defTabSz="1219170">
              <a:buClr>
                <a:srgbClr val="000000"/>
              </a:buClr>
              <a:defRPr/>
            </a:pPr>
            <a:r>
              <a:rPr lang="en-US" altLang="zh-TW" sz="2000" b="1" kern="0">
                <a:solidFill>
                  <a:srgbClr val="00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Intel® QAT</a:t>
            </a:r>
          </a:p>
          <a:p>
            <a:pPr lvl="0" algn="ctr" defTabSz="1219170">
              <a:buClr>
                <a:srgbClr val="000000"/>
              </a:buClr>
              <a:defRPr/>
            </a:pPr>
            <a:endParaRPr lang="zh-TW" altLang="en-US" kern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86" name="流程圖: 人工作業 85">
            <a:extLst>
              <a:ext uri="{FF2B5EF4-FFF2-40B4-BE49-F238E27FC236}">
                <a16:creationId xmlns:a16="http://schemas.microsoft.com/office/drawing/2014/main" id="{37AB0283-F251-4D48-9243-FB4DC58A12D6}"/>
              </a:ext>
            </a:extLst>
          </p:cNvPr>
          <p:cNvSpPr/>
          <p:nvPr/>
        </p:nvSpPr>
        <p:spPr>
          <a:xfrm>
            <a:off x="1015486" y="3483456"/>
            <a:ext cx="4266292" cy="1063903"/>
          </a:xfrm>
          <a:prstGeom prst="flowChartManualOperation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rgbClr val="CC66FF"/>
              </a:gs>
            </a:gsLst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TW" alt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88" name="流程圖: 人工作業 87">
            <a:extLst>
              <a:ext uri="{FF2B5EF4-FFF2-40B4-BE49-F238E27FC236}">
                <a16:creationId xmlns:a16="http://schemas.microsoft.com/office/drawing/2014/main" id="{6951C1CB-F66F-4873-AE2F-9A654AF3B0BA}"/>
              </a:ext>
            </a:extLst>
          </p:cNvPr>
          <p:cNvSpPr/>
          <p:nvPr/>
        </p:nvSpPr>
        <p:spPr>
          <a:xfrm>
            <a:off x="7013691" y="3483456"/>
            <a:ext cx="4266292" cy="1063903"/>
          </a:xfrm>
          <a:prstGeom prst="flowChartManualOperation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rgbClr val="CC66FF"/>
              </a:gs>
            </a:gsLst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TW" alt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grpSp>
        <p:nvGrpSpPr>
          <p:cNvPr id="89" name="群組 88">
            <a:extLst>
              <a:ext uri="{FF2B5EF4-FFF2-40B4-BE49-F238E27FC236}">
                <a16:creationId xmlns:a16="http://schemas.microsoft.com/office/drawing/2014/main" id="{D56EA536-666D-4F80-80AF-D0D1ECD2403B}"/>
              </a:ext>
            </a:extLst>
          </p:cNvPr>
          <p:cNvGrpSpPr/>
          <p:nvPr/>
        </p:nvGrpSpPr>
        <p:grpSpPr>
          <a:xfrm>
            <a:off x="778296" y="3646026"/>
            <a:ext cx="4132359" cy="2214356"/>
            <a:chOff x="922870" y="3423342"/>
            <a:chExt cx="4132359" cy="2214356"/>
          </a:xfrm>
        </p:grpSpPr>
        <p:pic>
          <p:nvPicPr>
            <p:cNvPr id="90" name="圖片 89">
              <a:extLst>
                <a:ext uri="{FF2B5EF4-FFF2-40B4-BE49-F238E27FC236}">
                  <a16:creationId xmlns:a16="http://schemas.microsoft.com/office/drawing/2014/main" id="{68DE2E75-33BD-42F4-B6B0-F8B32FE21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2870" y="3597228"/>
              <a:ext cx="1244207" cy="1042736"/>
            </a:xfrm>
            <a:prstGeom prst="rect">
              <a:avLst/>
            </a:prstGeom>
          </p:spPr>
        </p:pic>
        <p:pic>
          <p:nvPicPr>
            <p:cNvPr id="91" name="圖片 90" descr="一張含有 電腦 的圖片&#10;&#10;自動產生的描述">
              <a:extLst>
                <a:ext uri="{FF2B5EF4-FFF2-40B4-BE49-F238E27FC236}">
                  <a16:creationId xmlns:a16="http://schemas.microsoft.com/office/drawing/2014/main" id="{7DB2EA0C-D5C1-4C6F-8F49-1A986C0D7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2889" y="3423342"/>
              <a:ext cx="3542340" cy="221435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92" name="群組 91">
            <a:extLst>
              <a:ext uri="{FF2B5EF4-FFF2-40B4-BE49-F238E27FC236}">
                <a16:creationId xmlns:a16="http://schemas.microsoft.com/office/drawing/2014/main" id="{CAC5173B-D2B5-4EDF-9804-1B5E109AB452}"/>
              </a:ext>
            </a:extLst>
          </p:cNvPr>
          <p:cNvGrpSpPr/>
          <p:nvPr/>
        </p:nvGrpSpPr>
        <p:grpSpPr>
          <a:xfrm>
            <a:off x="7365676" y="3646026"/>
            <a:ext cx="4171323" cy="2214356"/>
            <a:chOff x="7166745" y="3423342"/>
            <a:chExt cx="4171323" cy="2214356"/>
          </a:xfrm>
        </p:grpSpPr>
        <p:pic>
          <p:nvPicPr>
            <p:cNvPr id="93" name="圖片 92">
              <a:extLst>
                <a:ext uri="{FF2B5EF4-FFF2-40B4-BE49-F238E27FC236}">
                  <a16:creationId xmlns:a16="http://schemas.microsoft.com/office/drawing/2014/main" id="{FB0749E0-FAE6-4BFB-83B4-1CA40B444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3861" y="3597228"/>
              <a:ext cx="1244207" cy="1042736"/>
            </a:xfrm>
            <a:prstGeom prst="rect">
              <a:avLst/>
            </a:prstGeom>
          </p:spPr>
        </p:pic>
        <p:pic>
          <p:nvPicPr>
            <p:cNvPr id="94" name="圖片 93" descr="一張含有 電腦 的圖片&#10;&#10;自動產生的描述">
              <a:extLst>
                <a:ext uri="{FF2B5EF4-FFF2-40B4-BE49-F238E27FC236}">
                  <a16:creationId xmlns:a16="http://schemas.microsoft.com/office/drawing/2014/main" id="{D00208D0-B804-4B8B-B30E-617E45AD1E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66745" y="3423342"/>
              <a:ext cx="3542340" cy="221435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95" name="Picture 4" descr="Image result for server icon">
            <a:extLst>
              <a:ext uri="{FF2B5EF4-FFF2-40B4-BE49-F238E27FC236}">
                <a16:creationId xmlns:a16="http://schemas.microsoft.com/office/drawing/2014/main" id="{E45542E7-8719-419B-8688-9D6B8BE52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0891" y="3857267"/>
            <a:ext cx="604506" cy="604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6" name="群組 95">
            <a:extLst>
              <a:ext uri="{FF2B5EF4-FFF2-40B4-BE49-F238E27FC236}">
                <a16:creationId xmlns:a16="http://schemas.microsoft.com/office/drawing/2014/main" id="{B1657D16-6A17-4E0F-8020-8D4907FEFB7D}"/>
              </a:ext>
            </a:extLst>
          </p:cNvPr>
          <p:cNvGrpSpPr/>
          <p:nvPr/>
        </p:nvGrpSpPr>
        <p:grpSpPr>
          <a:xfrm>
            <a:off x="2826931" y="3899523"/>
            <a:ext cx="491890" cy="491888"/>
            <a:chOff x="5398699" y="5915475"/>
            <a:chExt cx="568603" cy="568603"/>
          </a:xfrm>
        </p:grpSpPr>
        <p:sp>
          <p:nvSpPr>
            <p:cNvPr id="97" name="手繪多邊形: 圖案 96">
              <a:extLst>
                <a:ext uri="{FF2B5EF4-FFF2-40B4-BE49-F238E27FC236}">
                  <a16:creationId xmlns:a16="http://schemas.microsoft.com/office/drawing/2014/main" id="{4C163509-FD17-4B1D-B2F7-50F9395BD6E1}"/>
                </a:ext>
              </a:extLst>
            </p:cNvPr>
            <p:cNvSpPr/>
            <p:nvPr/>
          </p:nvSpPr>
          <p:spPr>
            <a:xfrm>
              <a:off x="5398699" y="5915475"/>
              <a:ext cx="568603" cy="568603"/>
            </a:xfrm>
            <a:custGeom>
              <a:avLst/>
              <a:gdLst>
                <a:gd name="connsiteX0" fmla="*/ 555839 w 568603"/>
                <a:gd name="connsiteY0" fmla="*/ 569764 h 568603"/>
                <a:gd name="connsiteX1" fmla="*/ 15085 w 568603"/>
                <a:gd name="connsiteY1" fmla="*/ 569764 h 568603"/>
                <a:gd name="connsiteX2" fmla="*/ 0 w 568603"/>
                <a:gd name="connsiteY2" fmla="*/ 554678 h 568603"/>
                <a:gd name="connsiteX3" fmla="*/ 0 w 568603"/>
                <a:gd name="connsiteY3" fmla="*/ 15085 h 568603"/>
                <a:gd name="connsiteX4" fmla="*/ 15085 w 568603"/>
                <a:gd name="connsiteY4" fmla="*/ 0 h 568603"/>
                <a:gd name="connsiteX5" fmla="*/ 554678 w 568603"/>
                <a:gd name="connsiteY5" fmla="*/ 0 h 568603"/>
                <a:gd name="connsiteX6" fmla="*/ 569764 w 568603"/>
                <a:gd name="connsiteY6" fmla="*/ 15085 h 568603"/>
                <a:gd name="connsiteX7" fmla="*/ 569764 w 568603"/>
                <a:gd name="connsiteY7" fmla="*/ 554678 h 568603"/>
                <a:gd name="connsiteX8" fmla="*/ 555839 w 568603"/>
                <a:gd name="connsiteY8" fmla="*/ 569764 h 568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8603" h="568603">
                  <a:moveTo>
                    <a:pt x="555839" y="569764"/>
                  </a:moveTo>
                  <a:lnTo>
                    <a:pt x="15085" y="569764"/>
                  </a:lnTo>
                  <a:cubicBezTo>
                    <a:pt x="6962" y="569764"/>
                    <a:pt x="0" y="562801"/>
                    <a:pt x="0" y="554678"/>
                  </a:cubicBezTo>
                  <a:lnTo>
                    <a:pt x="0" y="15085"/>
                  </a:lnTo>
                  <a:cubicBezTo>
                    <a:pt x="0" y="6962"/>
                    <a:pt x="6962" y="0"/>
                    <a:pt x="15085" y="0"/>
                  </a:cubicBezTo>
                  <a:lnTo>
                    <a:pt x="554678" y="0"/>
                  </a:lnTo>
                  <a:cubicBezTo>
                    <a:pt x="562801" y="0"/>
                    <a:pt x="569764" y="6962"/>
                    <a:pt x="569764" y="15085"/>
                  </a:cubicBezTo>
                  <a:lnTo>
                    <a:pt x="569764" y="554678"/>
                  </a:lnTo>
                  <a:cubicBezTo>
                    <a:pt x="570924" y="562801"/>
                    <a:pt x="563961" y="569764"/>
                    <a:pt x="555839" y="569764"/>
                  </a:cubicBezTo>
                  <a:close/>
                </a:path>
              </a:pathLst>
            </a:custGeom>
            <a:noFill/>
            <a:ln w="285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98" name="手繪多邊形: 圖案 97">
              <a:extLst>
                <a:ext uri="{FF2B5EF4-FFF2-40B4-BE49-F238E27FC236}">
                  <a16:creationId xmlns:a16="http://schemas.microsoft.com/office/drawing/2014/main" id="{D36BA8F8-1888-4A91-A81D-094FC3DD4141}"/>
                </a:ext>
              </a:extLst>
            </p:cNvPr>
            <p:cNvSpPr/>
            <p:nvPr/>
          </p:nvSpPr>
          <p:spPr>
            <a:xfrm>
              <a:off x="5454399" y="6119708"/>
              <a:ext cx="81229" cy="313312"/>
            </a:xfrm>
            <a:custGeom>
              <a:avLst/>
              <a:gdLst>
                <a:gd name="connsiteX0" fmla="*/ 0 w 81229"/>
                <a:gd name="connsiteY0" fmla="*/ 0 h 313311"/>
                <a:gd name="connsiteX1" fmla="*/ 88192 w 81229"/>
                <a:gd name="connsiteY1" fmla="*/ 0 h 313311"/>
                <a:gd name="connsiteX2" fmla="*/ 88192 w 81229"/>
                <a:gd name="connsiteY2" fmla="*/ 314472 h 313311"/>
                <a:gd name="connsiteX3" fmla="*/ 0 w 81229"/>
                <a:gd name="connsiteY3" fmla="*/ 314472 h 313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229" h="313311">
                  <a:moveTo>
                    <a:pt x="0" y="0"/>
                  </a:moveTo>
                  <a:lnTo>
                    <a:pt x="88192" y="0"/>
                  </a:lnTo>
                  <a:lnTo>
                    <a:pt x="88192" y="314472"/>
                  </a:lnTo>
                  <a:lnTo>
                    <a:pt x="0" y="314472"/>
                  </a:lnTo>
                  <a:close/>
                </a:path>
              </a:pathLst>
            </a:custGeom>
            <a:noFill/>
            <a:ln w="28575" cap="rnd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99" name="手繪多邊形: 圖案 98">
              <a:extLst>
                <a:ext uri="{FF2B5EF4-FFF2-40B4-BE49-F238E27FC236}">
                  <a16:creationId xmlns:a16="http://schemas.microsoft.com/office/drawing/2014/main" id="{24EFE181-31D4-4830-BBFB-6EA0B4C34C5E}"/>
                </a:ext>
              </a:extLst>
            </p:cNvPr>
            <p:cNvSpPr/>
            <p:nvPr/>
          </p:nvSpPr>
          <p:spPr>
            <a:xfrm>
              <a:off x="5471805" y="6204418"/>
              <a:ext cx="46417" cy="11604"/>
            </a:xfrm>
            <a:custGeom>
              <a:avLst/>
              <a:gdLst>
                <a:gd name="connsiteX0" fmla="*/ 0 w 46416"/>
                <a:gd name="connsiteY0" fmla="*/ 0 h 0"/>
                <a:gd name="connsiteX1" fmla="*/ 53379 w 46416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416">
                  <a:moveTo>
                    <a:pt x="0" y="0"/>
                  </a:moveTo>
                  <a:lnTo>
                    <a:pt x="53379" y="0"/>
                  </a:lnTo>
                </a:path>
              </a:pathLst>
            </a:custGeom>
            <a:ln w="28575" cap="rnd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00" name="手繪多邊形: 圖案 99">
              <a:extLst>
                <a:ext uri="{FF2B5EF4-FFF2-40B4-BE49-F238E27FC236}">
                  <a16:creationId xmlns:a16="http://schemas.microsoft.com/office/drawing/2014/main" id="{89672CF7-BD27-4E5B-B353-04527B2DAB32}"/>
                </a:ext>
              </a:extLst>
            </p:cNvPr>
            <p:cNvSpPr/>
            <p:nvPr/>
          </p:nvSpPr>
          <p:spPr>
            <a:xfrm>
              <a:off x="5577403" y="6119708"/>
              <a:ext cx="81229" cy="313312"/>
            </a:xfrm>
            <a:custGeom>
              <a:avLst/>
              <a:gdLst>
                <a:gd name="connsiteX0" fmla="*/ 0 w 81229"/>
                <a:gd name="connsiteY0" fmla="*/ 0 h 313311"/>
                <a:gd name="connsiteX1" fmla="*/ 88192 w 81229"/>
                <a:gd name="connsiteY1" fmla="*/ 0 h 313311"/>
                <a:gd name="connsiteX2" fmla="*/ 88192 w 81229"/>
                <a:gd name="connsiteY2" fmla="*/ 314472 h 313311"/>
                <a:gd name="connsiteX3" fmla="*/ 0 w 81229"/>
                <a:gd name="connsiteY3" fmla="*/ 314472 h 313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229" h="313311">
                  <a:moveTo>
                    <a:pt x="0" y="0"/>
                  </a:moveTo>
                  <a:lnTo>
                    <a:pt x="88192" y="0"/>
                  </a:lnTo>
                  <a:lnTo>
                    <a:pt x="88192" y="314472"/>
                  </a:lnTo>
                  <a:lnTo>
                    <a:pt x="0" y="314472"/>
                  </a:lnTo>
                  <a:close/>
                </a:path>
              </a:pathLst>
            </a:custGeom>
            <a:noFill/>
            <a:ln w="28575" cap="rnd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01" name="手繪多邊形: 圖案 100">
              <a:extLst>
                <a:ext uri="{FF2B5EF4-FFF2-40B4-BE49-F238E27FC236}">
                  <a16:creationId xmlns:a16="http://schemas.microsoft.com/office/drawing/2014/main" id="{C94A4881-AD61-4B92-8BA6-5571786AA4AE}"/>
                </a:ext>
              </a:extLst>
            </p:cNvPr>
            <p:cNvSpPr/>
            <p:nvPr/>
          </p:nvSpPr>
          <p:spPr>
            <a:xfrm>
              <a:off x="5594809" y="6204418"/>
              <a:ext cx="46417" cy="11604"/>
            </a:xfrm>
            <a:custGeom>
              <a:avLst/>
              <a:gdLst>
                <a:gd name="connsiteX0" fmla="*/ 0 w 46416"/>
                <a:gd name="connsiteY0" fmla="*/ 0 h 0"/>
                <a:gd name="connsiteX1" fmla="*/ 53379 w 46416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416">
                  <a:moveTo>
                    <a:pt x="0" y="0"/>
                  </a:moveTo>
                  <a:lnTo>
                    <a:pt x="53379" y="0"/>
                  </a:lnTo>
                </a:path>
              </a:pathLst>
            </a:custGeom>
            <a:ln w="28575" cap="rnd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02" name="手繪多邊形: 圖案 101">
              <a:extLst>
                <a:ext uri="{FF2B5EF4-FFF2-40B4-BE49-F238E27FC236}">
                  <a16:creationId xmlns:a16="http://schemas.microsoft.com/office/drawing/2014/main" id="{B4282B22-258C-4DEA-97D0-687DA09A5275}"/>
                </a:ext>
              </a:extLst>
            </p:cNvPr>
            <p:cNvSpPr/>
            <p:nvPr/>
          </p:nvSpPr>
          <p:spPr>
            <a:xfrm>
              <a:off x="5700407" y="6119708"/>
              <a:ext cx="81229" cy="313312"/>
            </a:xfrm>
            <a:custGeom>
              <a:avLst/>
              <a:gdLst>
                <a:gd name="connsiteX0" fmla="*/ 0 w 81229"/>
                <a:gd name="connsiteY0" fmla="*/ 0 h 313311"/>
                <a:gd name="connsiteX1" fmla="*/ 88192 w 81229"/>
                <a:gd name="connsiteY1" fmla="*/ 0 h 313311"/>
                <a:gd name="connsiteX2" fmla="*/ 88192 w 81229"/>
                <a:gd name="connsiteY2" fmla="*/ 314472 h 313311"/>
                <a:gd name="connsiteX3" fmla="*/ 0 w 81229"/>
                <a:gd name="connsiteY3" fmla="*/ 314472 h 313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229" h="313311">
                  <a:moveTo>
                    <a:pt x="0" y="0"/>
                  </a:moveTo>
                  <a:lnTo>
                    <a:pt x="88192" y="0"/>
                  </a:lnTo>
                  <a:lnTo>
                    <a:pt x="88192" y="314472"/>
                  </a:lnTo>
                  <a:lnTo>
                    <a:pt x="0" y="314472"/>
                  </a:lnTo>
                  <a:close/>
                </a:path>
              </a:pathLst>
            </a:custGeom>
            <a:noFill/>
            <a:ln w="28575" cap="rnd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03" name="手繪多邊形: 圖案 102">
              <a:extLst>
                <a:ext uri="{FF2B5EF4-FFF2-40B4-BE49-F238E27FC236}">
                  <a16:creationId xmlns:a16="http://schemas.microsoft.com/office/drawing/2014/main" id="{BCC4748A-4D71-40E6-8D34-25642CB84796}"/>
                </a:ext>
              </a:extLst>
            </p:cNvPr>
            <p:cNvSpPr/>
            <p:nvPr/>
          </p:nvSpPr>
          <p:spPr>
            <a:xfrm>
              <a:off x="5717813" y="6204418"/>
              <a:ext cx="46417" cy="11604"/>
            </a:xfrm>
            <a:custGeom>
              <a:avLst/>
              <a:gdLst>
                <a:gd name="connsiteX0" fmla="*/ 0 w 46416"/>
                <a:gd name="connsiteY0" fmla="*/ 0 h 0"/>
                <a:gd name="connsiteX1" fmla="*/ 53379 w 46416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416">
                  <a:moveTo>
                    <a:pt x="0" y="0"/>
                  </a:moveTo>
                  <a:lnTo>
                    <a:pt x="53379" y="0"/>
                  </a:lnTo>
                </a:path>
              </a:pathLst>
            </a:custGeom>
            <a:ln w="28575" cap="rnd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04" name="手繪多邊形: 圖案 103">
              <a:extLst>
                <a:ext uri="{FF2B5EF4-FFF2-40B4-BE49-F238E27FC236}">
                  <a16:creationId xmlns:a16="http://schemas.microsoft.com/office/drawing/2014/main" id="{D9C92C46-5BBD-4F11-9569-662565447AF2}"/>
                </a:ext>
              </a:extLst>
            </p:cNvPr>
            <p:cNvSpPr/>
            <p:nvPr/>
          </p:nvSpPr>
          <p:spPr>
            <a:xfrm>
              <a:off x="5823410" y="6119708"/>
              <a:ext cx="81229" cy="313312"/>
            </a:xfrm>
            <a:custGeom>
              <a:avLst/>
              <a:gdLst>
                <a:gd name="connsiteX0" fmla="*/ 0 w 81229"/>
                <a:gd name="connsiteY0" fmla="*/ 0 h 313311"/>
                <a:gd name="connsiteX1" fmla="*/ 88191 w 81229"/>
                <a:gd name="connsiteY1" fmla="*/ 0 h 313311"/>
                <a:gd name="connsiteX2" fmla="*/ 88191 w 81229"/>
                <a:gd name="connsiteY2" fmla="*/ 314472 h 313311"/>
                <a:gd name="connsiteX3" fmla="*/ 0 w 81229"/>
                <a:gd name="connsiteY3" fmla="*/ 314472 h 313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229" h="313311">
                  <a:moveTo>
                    <a:pt x="0" y="0"/>
                  </a:moveTo>
                  <a:lnTo>
                    <a:pt x="88191" y="0"/>
                  </a:lnTo>
                  <a:lnTo>
                    <a:pt x="88191" y="314472"/>
                  </a:lnTo>
                  <a:lnTo>
                    <a:pt x="0" y="314472"/>
                  </a:lnTo>
                  <a:close/>
                </a:path>
              </a:pathLst>
            </a:custGeom>
            <a:noFill/>
            <a:ln w="28575" cap="rnd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05" name="手繪多邊形: 圖案 104">
              <a:extLst>
                <a:ext uri="{FF2B5EF4-FFF2-40B4-BE49-F238E27FC236}">
                  <a16:creationId xmlns:a16="http://schemas.microsoft.com/office/drawing/2014/main" id="{9855506E-3C73-47F4-ABF3-4B9589D46FDF}"/>
                </a:ext>
              </a:extLst>
            </p:cNvPr>
            <p:cNvSpPr/>
            <p:nvPr/>
          </p:nvSpPr>
          <p:spPr>
            <a:xfrm>
              <a:off x="5840817" y="6204418"/>
              <a:ext cx="46417" cy="11604"/>
            </a:xfrm>
            <a:custGeom>
              <a:avLst/>
              <a:gdLst>
                <a:gd name="connsiteX0" fmla="*/ 0 w 46416"/>
                <a:gd name="connsiteY0" fmla="*/ 0 h 0"/>
                <a:gd name="connsiteX1" fmla="*/ 53379 w 46416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416">
                  <a:moveTo>
                    <a:pt x="0" y="0"/>
                  </a:moveTo>
                  <a:lnTo>
                    <a:pt x="53379" y="0"/>
                  </a:lnTo>
                </a:path>
              </a:pathLst>
            </a:custGeom>
            <a:ln w="28575" cap="rnd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06" name="手繪多邊形: 圖案 105">
              <a:extLst>
                <a:ext uri="{FF2B5EF4-FFF2-40B4-BE49-F238E27FC236}">
                  <a16:creationId xmlns:a16="http://schemas.microsoft.com/office/drawing/2014/main" id="{F40C6A0A-6BB4-47F6-83F1-0D9E6C371381}"/>
                </a:ext>
              </a:extLst>
            </p:cNvPr>
            <p:cNvSpPr/>
            <p:nvPr/>
          </p:nvSpPr>
          <p:spPr>
            <a:xfrm>
              <a:off x="5454399" y="6076772"/>
              <a:ext cx="452562" cy="11604"/>
            </a:xfrm>
            <a:custGeom>
              <a:avLst/>
              <a:gdLst>
                <a:gd name="connsiteX0" fmla="*/ 0 w 452561"/>
                <a:gd name="connsiteY0" fmla="*/ 0 h 0"/>
                <a:gd name="connsiteX1" fmla="*/ 457203 w 45256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2561">
                  <a:moveTo>
                    <a:pt x="0" y="0"/>
                  </a:moveTo>
                  <a:lnTo>
                    <a:pt x="457203" y="0"/>
                  </a:lnTo>
                </a:path>
              </a:pathLst>
            </a:custGeom>
            <a:ln w="28575" cap="rnd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07" name="手繪多邊形: 圖案 106">
              <a:extLst>
                <a:ext uri="{FF2B5EF4-FFF2-40B4-BE49-F238E27FC236}">
                  <a16:creationId xmlns:a16="http://schemas.microsoft.com/office/drawing/2014/main" id="{5E404434-AEDF-4B2B-9382-79B77C9D6211}"/>
                </a:ext>
              </a:extLst>
            </p:cNvPr>
            <p:cNvSpPr/>
            <p:nvPr/>
          </p:nvSpPr>
          <p:spPr>
            <a:xfrm>
              <a:off x="5536788" y="5973495"/>
              <a:ext cx="104437" cy="11604"/>
            </a:xfrm>
            <a:custGeom>
              <a:avLst/>
              <a:gdLst>
                <a:gd name="connsiteX0" fmla="*/ 0 w 104437"/>
                <a:gd name="connsiteY0" fmla="*/ 0 h 0"/>
                <a:gd name="connsiteX1" fmla="*/ 104437 w 104437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4437">
                  <a:moveTo>
                    <a:pt x="0" y="0"/>
                  </a:moveTo>
                  <a:lnTo>
                    <a:pt x="104437" y="0"/>
                  </a:lnTo>
                </a:path>
              </a:pathLst>
            </a:custGeom>
            <a:ln w="28575" cap="rnd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08" name="手繪多邊形: 圖案 107">
              <a:extLst>
                <a:ext uri="{FF2B5EF4-FFF2-40B4-BE49-F238E27FC236}">
                  <a16:creationId xmlns:a16="http://schemas.microsoft.com/office/drawing/2014/main" id="{9FDB4A76-D07E-457F-9290-9B1708F58C97}"/>
                </a:ext>
              </a:extLst>
            </p:cNvPr>
            <p:cNvSpPr/>
            <p:nvPr/>
          </p:nvSpPr>
          <p:spPr>
            <a:xfrm>
              <a:off x="5477607" y="5965372"/>
              <a:ext cx="11604" cy="11604"/>
            </a:xfrm>
            <a:custGeom>
              <a:avLst/>
              <a:gdLst>
                <a:gd name="connsiteX0" fmla="*/ 16246 w 11604"/>
                <a:gd name="connsiteY0" fmla="*/ 8123 h 11604"/>
                <a:gd name="connsiteX1" fmla="*/ 8123 w 11604"/>
                <a:gd name="connsiteY1" fmla="*/ 16246 h 11604"/>
                <a:gd name="connsiteX2" fmla="*/ 0 w 11604"/>
                <a:gd name="connsiteY2" fmla="*/ 8123 h 11604"/>
                <a:gd name="connsiteX3" fmla="*/ 8123 w 11604"/>
                <a:gd name="connsiteY3" fmla="*/ 0 h 11604"/>
                <a:gd name="connsiteX4" fmla="*/ 16246 w 11604"/>
                <a:gd name="connsiteY4" fmla="*/ 8123 h 11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04" h="11604">
                  <a:moveTo>
                    <a:pt x="16246" y="8123"/>
                  </a:moveTo>
                  <a:cubicBezTo>
                    <a:pt x="16246" y="12609"/>
                    <a:pt x="12609" y="16246"/>
                    <a:pt x="8123" y="16246"/>
                  </a:cubicBezTo>
                  <a:cubicBezTo>
                    <a:pt x="3637" y="16246"/>
                    <a:pt x="0" y="12609"/>
                    <a:pt x="0" y="8123"/>
                  </a:cubicBezTo>
                  <a:cubicBezTo>
                    <a:pt x="0" y="3637"/>
                    <a:pt x="3637" y="0"/>
                    <a:pt x="8123" y="0"/>
                  </a:cubicBezTo>
                  <a:cubicBezTo>
                    <a:pt x="12609" y="0"/>
                    <a:pt x="16246" y="3637"/>
                    <a:pt x="16246" y="8123"/>
                  </a:cubicBezTo>
                  <a:close/>
                </a:path>
              </a:pathLst>
            </a:custGeom>
            <a:noFill/>
            <a:ln w="28575" cap="rnd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09" name="手繪多邊形: 圖案 108">
              <a:extLst>
                <a:ext uri="{FF2B5EF4-FFF2-40B4-BE49-F238E27FC236}">
                  <a16:creationId xmlns:a16="http://schemas.microsoft.com/office/drawing/2014/main" id="{DE0DBB05-0818-448B-A32A-AF68A514AB00}"/>
                </a:ext>
              </a:extLst>
            </p:cNvPr>
            <p:cNvSpPr/>
            <p:nvPr/>
          </p:nvSpPr>
          <p:spPr>
            <a:xfrm>
              <a:off x="5536788" y="6028035"/>
              <a:ext cx="104437" cy="11604"/>
            </a:xfrm>
            <a:custGeom>
              <a:avLst/>
              <a:gdLst>
                <a:gd name="connsiteX0" fmla="*/ 0 w 104437"/>
                <a:gd name="connsiteY0" fmla="*/ 0 h 0"/>
                <a:gd name="connsiteX1" fmla="*/ 104437 w 104437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4437">
                  <a:moveTo>
                    <a:pt x="0" y="0"/>
                  </a:moveTo>
                  <a:lnTo>
                    <a:pt x="104437" y="0"/>
                  </a:lnTo>
                </a:path>
              </a:pathLst>
            </a:custGeom>
            <a:ln w="28575" cap="rnd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10" name="手繪多邊形: 圖案 109">
              <a:extLst>
                <a:ext uri="{FF2B5EF4-FFF2-40B4-BE49-F238E27FC236}">
                  <a16:creationId xmlns:a16="http://schemas.microsoft.com/office/drawing/2014/main" id="{49DF9401-39DB-4D82-8D31-3D2E56296E8B}"/>
                </a:ext>
              </a:extLst>
            </p:cNvPr>
            <p:cNvSpPr/>
            <p:nvPr/>
          </p:nvSpPr>
          <p:spPr>
            <a:xfrm>
              <a:off x="5477607" y="6019912"/>
              <a:ext cx="11604" cy="11604"/>
            </a:xfrm>
            <a:custGeom>
              <a:avLst/>
              <a:gdLst>
                <a:gd name="connsiteX0" fmla="*/ 16246 w 11604"/>
                <a:gd name="connsiteY0" fmla="*/ 8123 h 11604"/>
                <a:gd name="connsiteX1" fmla="*/ 8123 w 11604"/>
                <a:gd name="connsiteY1" fmla="*/ 16246 h 11604"/>
                <a:gd name="connsiteX2" fmla="*/ 0 w 11604"/>
                <a:gd name="connsiteY2" fmla="*/ 8123 h 11604"/>
                <a:gd name="connsiteX3" fmla="*/ 8123 w 11604"/>
                <a:gd name="connsiteY3" fmla="*/ 0 h 11604"/>
                <a:gd name="connsiteX4" fmla="*/ 16246 w 11604"/>
                <a:gd name="connsiteY4" fmla="*/ 8123 h 11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04" h="11604">
                  <a:moveTo>
                    <a:pt x="16246" y="8123"/>
                  </a:moveTo>
                  <a:cubicBezTo>
                    <a:pt x="16246" y="12609"/>
                    <a:pt x="12609" y="16246"/>
                    <a:pt x="8123" y="16246"/>
                  </a:cubicBezTo>
                  <a:cubicBezTo>
                    <a:pt x="3637" y="16246"/>
                    <a:pt x="0" y="12609"/>
                    <a:pt x="0" y="8123"/>
                  </a:cubicBezTo>
                  <a:cubicBezTo>
                    <a:pt x="0" y="3637"/>
                    <a:pt x="3637" y="0"/>
                    <a:pt x="8123" y="0"/>
                  </a:cubicBezTo>
                  <a:cubicBezTo>
                    <a:pt x="12609" y="0"/>
                    <a:pt x="16246" y="3637"/>
                    <a:pt x="16246" y="8123"/>
                  </a:cubicBezTo>
                  <a:close/>
                </a:path>
              </a:pathLst>
            </a:custGeom>
            <a:noFill/>
            <a:ln w="28575" cap="rnd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111" name="群組 110">
            <a:extLst>
              <a:ext uri="{FF2B5EF4-FFF2-40B4-BE49-F238E27FC236}">
                <a16:creationId xmlns:a16="http://schemas.microsoft.com/office/drawing/2014/main" id="{4469E331-47D3-408D-98CD-B900D5F88C5A}"/>
              </a:ext>
            </a:extLst>
          </p:cNvPr>
          <p:cNvGrpSpPr/>
          <p:nvPr/>
        </p:nvGrpSpPr>
        <p:grpSpPr>
          <a:xfrm>
            <a:off x="3506763" y="3856001"/>
            <a:ext cx="847052" cy="531516"/>
            <a:chOff x="3150124" y="5712264"/>
            <a:chExt cx="1404300" cy="881186"/>
          </a:xfrm>
        </p:grpSpPr>
        <p:grpSp>
          <p:nvGrpSpPr>
            <p:cNvPr id="112" name="群組 111">
              <a:extLst>
                <a:ext uri="{FF2B5EF4-FFF2-40B4-BE49-F238E27FC236}">
                  <a16:creationId xmlns:a16="http://schemas.microsoft.com/office/drawing/2014/main" id="{F9218B40-B481-49ED-A8A9-418703BF36B0}"/>
                </a:ext>
              </a:extLst>
            </p:cNvPr>
            <p:cNvGrpSpPr/>
            <p:nvPr/>
          </p:nvGrpSpPr>
          <p:grpSpPr>
            <a:xfrm>
              <a:off x="3150124" y="5788482"/>
              <a:ext cx="387545" cy="788763"/>
              <a:chOff x="315956" y="2626868"/>
              <a:chExt cx="252544" cy="514000"/>
            </a:xfrm>
          </p:grpSpPr>
          <p:sp>
            <p:nvSpPr>
              <p:cNvPr id="128" name="手繪多邊形: 圖案 127">
                <a:extLst>
                  <a:ext uri="{FF2B5EF4-FFF2-40B4-BE49-F238E27FC236}">
                    <a16:creationId xmlns:a16="http://schemas.microsoft.com/office/drawing/2014/main" id="{D2AFA608-E7AD-4139-B841-B55E3122E5F1}"/>
                  </a:ext>
                </a:extLst>
              </p:cNvPr>
              <p:cNvSpPr/>
              <p:nvPr/>
            </p:nvSpPr>
            <p:spPr>
              <a:xfrm>
                <a:off x="315956" y="2626868"/>
                <a:ext cx="252544" cy="514000"/>
              </a:xfrm>
              <a:custGeom>
                <a:avLst/>
                <a:gdLst>
                  <a:gd name="connsiteX0" fmla="*/ 63199 w 1005807"/>
                  <a:gd name="connsiteY0" fmla="*/ 63199 h 2047113"/>
                  <a:gd name="connsiteX1" fmla="*/ 946298 w 1005807"/>
                  <a:gd name="connsiteY1" fmla="*/ 63199 h 2047113"/>
                  <a:gd name="connsiteX2" fmla="*/ 946298 w 1005807"/>
                  <a:gd name="connsiteY2" fmla="*/ 1986066 h 2047113"/>
                  <a:gd name="connsiteX3" fmla="*/ 63199 w 1005807"/>
                  <a:gd name="connsiteY3" fmla="*/ 1986066 h 2047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5807" h="2047113">
                    <a:moveTo>
                      <a:pt x="63199" y="63199"/>
                    </a:moveTo>
                    <a:lnTo>
                      <a:pt x="946298" y="63199"/>
                    </a:lnTo>
                    <a:lnTo>
                      <a:pt x="946298" y="1986066"/>
                    </a:lnTo>
                    <a:lnTo>
                      <a:pt x="63199" y="1986066"/>
                    </a:lnTo>
                    <a:close/>
                  </a:path>
                </a:pathLst>
              </a:custGeom>
              <a:noFill/>
              <a:ln w="285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129" name="手繪多邊形: 圖案 128">
                <a:extLst>
                  <a:ext uri="{FF2B5EF4-FFF2-40B4-BE49-F238E27FC236}">
                    <a16:creationId xmlns:a16="http://schemas.microsoft.com/office/drawing/2014/main" id="{5F485755-5EBA-48B0-A6F3-B7D0F8FFE1BB}"/>
                  </a:ext>
                </a:extLst>
              </p:cNvPr>
              <p:cNvSpPr/>
              <p:nvPr/>
            </p:nvSpPr>
            <p:spPr>
              <a:xfrm>
                <a:off x="372445" y="2851431"/>
                <a:ext cx="136671" cy="92104"/>
              </a:xfrm>
              <a:custGeom>
                <a:avLst/>
                <a:gdLst>
                  <a:gd name="connsiteX0" fmla="*/ 9209 w 544319"/>
                  <a:gd name="connsiteY0" fmla="*/ 9210 h 366823"/>
                  <a:gd name="connsiteX1" fmla="*/ 536252 w 544319"/>
                  <a:gd name="connsiteY1" fmla="*/ 9210 h 366823"/>
                  <a:gd name="connsiteX2" fmla="*/ 536252 w 544319"/>
                  <a:gd name="connsiteY2" fmla="*/ 365265 h 366823"/>
                  <a:gd name="connsiteX3" fmla="*/ 9209 w 544319"/>
                  <a:gd name="connsiteY3" fmla="*/ 365265 h 366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4319" h="366823">
                    <a:moveTo>
                      <a:pt x="9209" y="9210"/>
                    </a:moveTo>
                    <a:lnTo>
                      <a:pt x="536252" y="9210"/>
                    </a:lnTo>
                    <a:lnTo>
                      <a:pt x="536252" y="365265"/>
                    </a:lnTo>
                    <a:lnTo>
                      <a:pt x="9209" y="365265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手繪多邊形: 圖案 129">
                <a:extLst>
                  <a:ext uri="{FF2B5EF4-FFF2-40B4-BE49-F238E27FC236}">
                    <a16:creationId xmlns:a16="http://schemas.microsoft.com/office/drawing/2014/main" id="{CED025A0-B83F-4F71-97DF-190B4D61C281}"/>
                  </a:ext>
                </a:extLst>
              </p:cNvPr>
              <p:cNvSpPr/>
              <p:nvPr/>
            </p:nvSpPr>
            <p:spPr>
              <a:xfrm>
                <a:off x="372444" y="2967661"/>
                <a:ext cx="136671" cy="35653"/>
              </a:xfrm>
              <a:custGeom>
                <a:avLst/>
                <a:gdLst>
                  <a:gd name="connsiteX0" fmla="*/ 9209 w 544319"/>
                  <a:gd name="connsiteY0" fmla="*/ 9209 h 141996"/>
                  <a:gd name="connsiteX1" fmla="*/ 536252 w 544319"/>
                  <a:gd name="connsiteY1" fmla="*/ 9209 h 141996"/>
                  <a:gd name="connsiteX2" fmla="*/ 536252 w 544319"/>
                  <a:gd name="connsiteY2" fmla="*/ 137361 h 141996"/>
                  <a:gd name="connsiteX3" fmla="*/ 9209 w 544319"/>
                  <a:gd name="connsiteY3" fmla="*/ 137361 h 141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4319" h="141996">
                    <a:moveTo>
                      <a:pt x="9209" y="9209"/>
                    </a:moveTo>
                    <a:lnTo>
                      <a:pt x="536252" y="9209"/>
                    </a:lnTo>
                    <a:lnTo>
                      <a:pt x="536252" y="137361"/>
                    </a:lnTo>
                    <a:lnTo>
                      <a:pt x="9209" y="137361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131" name="手繪多邊形: 圖案 130">
                <a:extLst>
                  <a:ext uri="{FF2B5EF4-FFF2-40B4-BE49-F238E27FC236}">
                    <a16:creationId xmlns:a16="http://schemas.microsoft.com/office/drawing/2014/main" id="{71062537-6249-427F-8469-94C1E367D83D}"/>
                  </a:ext>
                </a:extLst>
              </p:cNvPr>
              <p:cNvSpPr/>
              <p:nvPr/>
            </p:nvSpPr>
            <p:spPr>
              <a:xfrm>
                <a:off x="372444" y="3026667"/>
                <a:ext cx="136671" cy="35653"/>
              </a:xfrm>
              <a:custGeom>
                <a:avLst/>
                <a:gdLst>
                  <a:gd name="connsiteX0" fmla="*/ 9209 w 544319"/>
                  <a:gd name="connsiteY0" fmla="*/ 9209 h 141996"/>
                  <a:gd name="connsiteX1" fmla="*/ 536252 w 544319"/>
                  <a:gd name="connsiteY1" fmla="*/ 9209 h 141996"/>
                  <a:gd name="connsiteX2" fmla="*/ 536252 w 544319"/>
                  <a:gd name="connsiteY2" fmla="*/ 137361 h 141996"/>
                  <a:gd name="connsiteX3" fmla="*/ 9209 w 544319"/>
                  <a:gd name="connsiteY3" fmla="*/ 137361 h 141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4319" h="141996">
                    <a:moveTo>
                      <a:pt x="9209" y="9209"/>
                    </a:moveTo>
                    <a:lnTo>
                      <a:pt x="536252" y="9209"/>
                    </a:lnTo>
                    <a:lnTo>
                      <a:pt x="536252" y="137361"/>
                    </a:lnTo>
                    <a:lnTo>
                      <a:pt x="9209" y="137361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132" name="手繪多邊形: 圖案 131">
                <a:extLst>
                  <a:ext uri="{FF2B5EF4-FFF2-40B4-BE49-F238E27FC236}">
                    <a16:creationId xmlns:a16="http://schemas.microsoft.com/office/drawing/2014/main" id="{910C60FC-E8FC-4A34-A0C8-5E15BF4CD2B8}"/>
                  </a:ext>
                </a:extLst>
              </p:cNvPr>
              <p:cNvSpPr/>
              <p:nvPr/>
            </p:nvSpPr>
            <p:spPr>
              <a:xfrm>
                <a:off x="376094" y="2807691"/>
                <a:ext cx="23769" cy="23769"/>
              </a:xfrm>
              <a:custGeom>
                <a:avLst/>
                <a:gdLst>
                  <a:gd name="connsiteX0" fmla="*/ 87209 w 94664"/>
                  <a:gd name="connsiteY0" fmla="*/ 48042 h 94664"/>
                  <a:gd name="connsiteX1" fmla="*/ 48042 w 94664"/>
                  <a:gd name="connsiteY1" fmla="*/ 87210 h 94664"/>
                  <a:gd name="connsiteX2" fmla="*/ 8875 w 94664"/>
                  <a:gd name="connsiteY2" fmla="*/ 48042 h 94664"/>
                  <a:gd name="connsiteX3" fmla="*/ 48042 w 94664"/>
                  <a:gd name="connsiteY3" fmla="*/ 8875 h 94664"/>
                  <a:gd name="connsiteX4" fmla="*/ 87209 w 94664"/>
                  <a:gd name="connsiteY4" fmla="*/ 48042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664" h="94664">
                    <a:moveTo>
                      <a:pt x="87209" y="48042"/>
                    </a:moveTo>
                    <a:cubicBezTo>
                      <a:pt x="87209" y="69674"/>
                      <a:pt x="69674" y="87210"/>
                      <a:pt x="48042" y="87210"/>
                    </a:cubicBezTo>
                    <a:cubicBezTo>
                      <a:pt x="26411" y="87210"/>
                      <a:pt x="8875" y="69674"/>
                      <a:pt x="8875" y="48042"/>
                    </a:cubicBezTo>
                    <a:cubicBezTo>
                      <a:pt x="8875" y="26411"/>
                      <a:pt x="26411" y="8875"/>
                      <a:pt x="48042" y="8875"/>
                    </a:cubicBezTo>
                    <a:cubicBezTo>
                      <a:pt x="69674" y="8875"/>
                      <a:pt x="87209" y="26411"/>
                      <a:pt x="87209" y="48042"/>
                    </a:cubicBezTo>
                    <a:close/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13" name="群組 112">
              <a:extLst>
                <a:ext uri="{FF2B5EF4-FFF2-40B4-BE49-F238E27FC236}">
                  <a16:creationId xmlns:a16="http://schemas.microsoft.com/office/drawing/2014/main" id="{0F478CDE-9CC9-4E4C-AE23-5F9D426DDFA5}"/>
                </a:ext>
              </a:extLst>
            </p:cNvPr>
            <p:cNvGrpSpPr/>
            <p:nvPr/>
          </p:nvGrpSpPr>
          <p:grpSpPr>
            <a:xfrm>
              <a:off x="3512128" y="5712264"/>
              <a:ext cx="1042296" cy="881186"/>
              <a:chOff x="3680079" y="6085489"/>
              <a:chExt cx="1042296" cy="881186"/>
            </a:xfrm>
          </p:grpSpPr>
          <p:sp>
            <p:nvSpPr>
              <p:cNvPr id="114" name="手繪多邊形: 圖案 113">
                <a:extLst>
                  <a:ext uri="{FF2B5EF4-FFF2-40B4-BE49-F238E27FC236}">
                    <a16:creationId xmlns:a16="http://schemas.microsoft.com/office/drawing/2014/main" id="{B3EC5527-27F1-402E-A283-F58A6B168711}"/>
                  </a:ext>
                </a:extLst>
              </p:cNvPr>
              <p:cNvSpPr/>
              <p:nvPr/>
            </p:nvSpPr>
            <p:spPr>
              <a:xfrm>
                <a:off x="4034915" y="6781488"/>
                <a:ext cx="328272" cy="127283"/>
              </a:xfrm>
              <a:custGeom>
                <a:avLst/>
                <a:gdLst>
                  <a:gd name="connsiteX0" fmla="*/ 63199 w 851977"/>
                  <a:gd name="connsiteY0" fmla="*/ 63199 h 508820"/>
                  <a:gd name="connsiteX1" fmla="*/ 789628 w 851977"/>
                  <a:gd name="connsiteY1" fmla="*/ 63199 h 508820"/>
                  <a:gd name="connsiteX2" fmla="*/ 789628 w 851977"/>
                  <a:gd name="connsiteY2" fmla="*/ 447772 h 508820"/>
                  <a:gd name="connsiteX3" fmla="*/ 63199 w 851977"/>
                  <a:gd name="connsiteY3" fmla="*/ 447772 h 508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1977" h="508820">
                    <a:moveTo>
                      <a:pt x="63199" y="63199"/>
                    </a:moveTo>
                    <a:lnTo>
                      <a:pt x="789628" y="63199"/>
                    </a:lnTo>
                    <a:lnTo>
                      <a:pt x="789628" y="447772"/>
                    </a:lnTo>
                    <a:lnTo>
                      <a:pt x="63199" y="447772"/>
                    </a:lnTo>
                    <a:close/>
                  </a:path>
                </a:pathLst>
              </a:custGeom>
              <a:noFill/>
              <a:ln w="285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手繪多邊形: 圖案 114">
                <a:extLst>
                  <a:ext uri="{FF2B5EF4-FFF2-40B4-BE49-F238E27FC236}">
                    <a16:creationId xmlns:a16="http://schemas.microsoft.com/office/drawing/2014/main" id="{573A2E7E-D05A-40C3-97BF-DD541DBC654C}"/>
                  </a:ext>
                </a:extLst>
              </p:cNvPr>
              <p:cNvSpPr/>
              <p:nvPr/>
            </p:nvSpPr>
            <p:spPr>
              <a:xfrm>
                <a:off x="3752279" y="6866369"/>
                <a:ext cx="893632" cy="100306"/>
              </a:xfrm>
              <a:custGeom>
                <a:avLst/>
                <a:gdLst>
                  <a:gd name="connsiteX0" fmla="*/ 63199 w 2319272"/>
                  <a:gd name="connsiteY0" fmla="*/ 63199 h 260326"/>
                  <a:gd name="connsiteX1" fmla="*/ 2256687 w 2319272"/>
                  <a:gd name="connsiteY1" fmla="*/ 63199 h 260326"/>
                  <a:gd name="connsiteX2" fmla="*/ 2256687 w 2319272"/>
                  <a:gd name="connsiteY2" fmla="*/ 205669 h 260326"/>
                  <a:gd name="connsiteX3" fmla="*/ 63199 w 2319272"/>
                  <a:gd name="connsiteY3" fmla="*/ 205669 h 260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19272" h="260326">
                    <a:moveTo>
                      <a:pt x="63199" y="63199"/>
                    </a:moveTo>
                    <a:lnTo>
                      <a:pt x="2256687" y="63199"/>
                    </a:lnTo>
                    <a:lnTo>
                      <a:pt x="2256687" y="205669"/>
                    </a:lnTo>
                    <a:lnTo>
                      <a:pt x="63199" y="205669"/>
                    </a:lnTo>
                    <a:close/>
                  </a:path>
                </a:pathLst>
              </a:custGeom>
              <a:noFill/>
              <a:ln w="285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116" name="手繪多邊形: 圖案 115">
                <a:extLst>
                  <a:ext uri="{FF2B5EF4-FFF2-40B4-BE49-F238E27FC236}">
                    <a16:creationId xmlns:a16="http://schemas.microsoft.com/office/drawing/2014/main" id="{1E0FFEB2-BAE1-4FBB-80E7-27AC8F04274F}"/>
                  </a:ext>
                </a:extLst>
              </p:cNvPr>
              <p:cNvSpPr/>
              <p:nvPr/>
            </p:nvSpPr>
            <p:spPr>
              <a:xfrm>
                <a:off x="3680079" y="6085489"/>
                <a:ext cx="1042296" cy="730023"/>
              </a:xfrm>
              <a:custGeom>
                <a:avLst/>
                <a:gdLst>
                  <a:gd name="connsiteX0" fmla="*/ 38547 w 2283773"/>
                  <a:gd name="connsiteY0" fmla="*/ 38547 h 1431796"/>
                  <a:gd name="connsiteX1" fmla="*/ 2253452 w 2283773"/>
                  <a:gd name="connsiteY1" fmla="*/ 38547 h 1431796"/>
                  <a:gd name="connsiteX2" fmla="*/ 2253452 w 2283773"/>
                  <a:gd name="connsiteY2" fmla="*/ 1393783 h 1431796"/>
                  <a:gd name="connsiteX3" fmla="*/ 38547 w 2283773"/>
                  <a:gd name="connsiteY3" fmla="*/ 1393783 h 1431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83773" h="1431796">
                    <a:moveTo>
                      <a:pt x="38547" y="38547"/>
                    </a:moveTo>
                    <a:lnTo>
                      <a:pt x="2253452" y="38547"/>
                    </a:lnTo>
                    <a:lnTo>
                      <a:pt x="2253452" y="1393783"/>
                    </a:lnTo>
                    <a:lnTo>
                      <a:pt x="38547" y="1393783"/>
                    </a:lnTo>
                    <a:close/>
                  </a:path>
                </a:pathLst>
              </a:custGeom>
              <a:noFill/>
              <a:ln w="28575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  <p:grpSp>
            <p:nvGrpSpPr>
              <p:cNvPr id="117" name="群組 116">
                <a:extLst>
                  <a:ext uri="{FF2B5EF4-FFF2-40B4-BE49-F238E27FC236}">
                    <a16:creationId xmlns:a16="http://schemas.microsoft.com/office/drawing/2014/main" id="{26CE4A6C-B821-4C4F-A01C-1834A4AF5BF1}"/>
                  </a:ext>
                </a:extLst>
              </p:cNvPr>
              <p:cNvGrpSpPr/>
              <p:nvPr/>
            </p:nvGrpSpPr>
            <p:grpSpPr>
              <a:xfrm>
                <a:off x="3757628" y="6179066"/>
                <a:ext cx="879953" cy="551678"/>
                <a:chOff x="7380172" y="1874094"/>
                <a:chExt cx="958662" cy="601018"/>
              </a:xfrm>
              <a:noFill/>
            </p:grpSpPr>
            <p:sp>
              <p:nvSpPr>
                <p:cNvPr id="118" name="手繪多邊形: 圖案 117">
                  <a:extLst>
                    <a:ext uri="{FF2B5EF4-FFF2-40B4-BE49-F238E27FC236}">
                      <a16:creationId xmlns:a16="http://schemas.microsoft.com/office/drawing/2014/main" id="{B4C783F1-044D-425B-9BAF-F9669DCE2091}"/>
                    </a:ext>
                  </a:extLst>
                </p:cNvPr>
                <p:cNvSpPr/>
                <p:nvPr/>
              </p:nvSpPr>
              <p:spPr>
                <a:xfrm>
                  <a:off x="7380172" y="1874094"/>
                  <a:ext cx="958662" cy="601018"/>
                </a:xfrm>
                <a:custGeom>
                  <a:avLst/>
                  <a:gdLst>
                    <a:gd name="connsiteX0" fmla="*/ 38547 w 2283773"/>
                    <a:gd name="connsiteY0" fmla="*/ 38547 h 1431796"/>
                    <a:gd name="connsiteX1" fmla="*/ 2253452 w 2283773"/>
                    <a:gd name="connsiteY1" fmla="*/ 38547 h 1431796"/>
                    <a:gd name="connsiteX2" fmla="*/ 2253452 w 2283773"/>
                    <a:gd name="connsiteY2" fmla="*/ 1393783 h 1431796"/>
                    <a:gd name="connsiteX3" fmla="*/ 38547 w 2283773"/>
                    <a:gd name="connsiteY3" fmla="*/ 1393783 h 1431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83773" h="1431796">
                      <a:moveTo>
                        <a:pt x="38547" y="38547"/>
                      </a:moveTo>
                      <a:lnTo>
                        <a:pt x="2253452" y="38547"/>
                      </a:lnTo>
                      <a:lnTo>
                        <a:pt x="2253452" y="1393783"/>
                      </a:lnTo>
                      <a:lnTo>
                        <a:pt x="38547" y="1393783"/>
                      </a:lnTo>
                      <a:close/>
                    </a:path>
                  </a:pathLst>
                </a:custGeom>
                <a:grpFill/>
                <a:ln w="28575" cap="rnd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9" name="手繪多邊形: 圖案 118">
                  <a:extLst>
                    <a:ext uri="{FF2B5EF4-FFF2-40B4-BE49-F238E27FC236}">
                      <a16:creationId xmlns:a16="http://schemas.microsoft.com/office/drawing/2014/main" id="{7BD72BD5-B5E6-4853-80D4-86371BA00142}"/>
                    </a:ext>
                  </a:extLst>
                </p:cNvPr>
                <p:cNvSpPr/>
                <p:nvPr/>
              </p:nvSpPr>
              <p:spPr>
                <a:xfrm>
                  <a:off x="7524461" y="1960613"/>
                  <a:ext cx="407307" cy="412268"/>
                </a:xfrm>
                <a:custGeom>
                  <a:avLst/>
                  <a:gdLst>
                    <a:gd name="connsiteX0" fmla="*/ 26377 w 970308"/>
                    <a:gd name="connsiteY0" fmla="*/ 26377 h 982141"/>
                    <a:gd name="connsiteX1" fmla="*/ 947814 w 970308"/>
                    <a:gd name="connsiteY1" fmla="*/ 26377 h 982141"/>
                    <a:gd name="connsiteX2" fmla="*/ 947814 w 970308"/>
                    <a:gd name="connsiteY2" fmla="*/ 958583 h 982141"/>
                    <a:gd name="connsiteX3" fmla="*/ 26377 w 970308"/>
                    <a:gd name="connsiteY3" fmla="*/ 958583 h 982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70308" h="982141">
                      <a:moveTo>
                        <a:pt x="26377" y="26377"/>
                      </a:moveTo>
                      <a:lnTo>
                        <a:pt x="947814" y="26377"/>
                      </a:lnTo>
                      <a:lnTo>
                        <a:pt x="947814" y="958583"/>
                      </a:lnTo>
                      <a:lnTo>
                        <a:pt x="26377" y="958583"/>
                      </a:lnTo>
                      <a:close/>
                    </a:path>
                  </a:pathLst>
                </a:custGeom>
                <a:grp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0" name="手繪多邊形: 圖案 119">
                  <a:extLst>
                    <a:ext uri="{FF2B5EF4-FFF2-40B4-BE49-F238E27FC236}">
                      <a16:creationId xmlns:a16="http://schemas.microsoft.com/office/drawing/2014/main" id="{21DE3A0A-7AD8-45B5-965F-2FC094BC55B0}"/>
                    </a:ext>
                  </a:extLst>
                </p:cNvPr>
                <p:cNvSpPr/>
                <p:nvPr/>
              </p:nvSpPr>
              <p:spPr>
                <a:xfrm>
                  <a:off x="7821758" y="1982779"/>
                  <a:ext cx="19870" cy="19869"/>
                </a:xfrm>
                <a:custGeom>
                  <a:avLst/>
                  <a:gdLst>
                    <a:gd name="connsiteX0" fmla="*/ 9305 w 47332"/>
                    <a:gd name="connsiteY0" fmla="*/ 9305 h 47332"/>
                    <a:gd name="connsiteX1" fmla="*/ 41491 w 47332"/>
                    <a:gd name="connsiteY1" fmla="*/ 9305 h 47332"/>
                    <a:gd name="connsiteX2" fmla="*/ 41491 w 47332"/>
                    <a:gd name="connsiteY2" fmla="*/ 41491 h 47332"/>
                    <a:gd name="connsiteX3" fmla="*/ 9305 w 47332"/>
                    <a:gd name="connsiteY3" fmla="*/ 41491 h 47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332" h="47332">
                      <a:moveTo>
                        <a:pt x="9305" y="9305"/>
                      </a:moveTo>
                      <a:lnTo>
                        <a:pt x="41491" y="9305"/>
                      </a:lnTo>
                      <a:lnTo>
                        <a:pt x="41491" y="41491"/>
                      </a:lnTo>
                      <a:lnTo>
                        <a:pt x="9305" y="41491"/>
                      </a:lnTo>
                      <a:close/>
                    </a:path>
                  </a:pathLst>
                </a:custGeom>
                <a:grp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1" name="手繪多邊形: 圖案 120">
                  <a:extLst>
                    <a:ext uri="{FF2B5EF4-FFF2-40B4-BE49-F238E27FC236}">
                      <a16:creationId xmlns:a16="http://schemas.microsoft.com/office/drawing/2014/main" id="{1DD65553-3FC8-400D-A951-D0E47EBFE704}"/>
                    </a:ext>
                  </a:extLst>
                </p:cNvPr>
                <p:cNvSpPr/>
                <p:nvPr/>
              </p:nvSpPr>
              <p:spPr>
                <a:xfrm>
                  <a:off x="7850967" y="1982784"/>
                  <a:ext cx="19870" cy="19869"/>
                </a:xfrm>
                <a:custGeom>
                  <a:avLst/>
                  <a:gdLst>
                    <a:gd name="connsiteX0" fmla="*/ 9305 w 47332"/>
                    <a:gd name="connsiteY0" fmla="*/ 9305 h 47332"/>
                    <a:gd name="connsiteX1" fmla="*/ 41491 w 47332"/>
                    <a:gd name="connsiteY1" fmla="*/ 9305 h 47332"/>
                    <a:gd name="connsiteX2" fmla="*/ 41491 w 47332"/>
                    <a:gd name="connsiteY2" fmla="*/ 41491 h 47332"/>
                    <a:gd name="connsiteX3" fmla="*/ 9305 w 47332"/>
                    <a:gd name="connsiteY3" fmla="*/ 41491 h 47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332" h="47332">
                      <a:moveTo>
                        <a:pt x="9305" y="9305"/>
                      </a:moveTo>
                      <a:lnTo>
                        <a:pt x="41491" y="9305"/>
                      </a:lnTo>
                      <a:lnTo>
                        <a:pt x="41491" y="41491"/>
                      </a:lnTo>
                      <a:lnTo>
                        <a:pt x="9305" y="41491"/>
                      </a:lnTo>
                      <a:close/>
                    </a:path>
                  </a:pathLst>
                </a:custGeom>
                <a:grp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2" name="手繪多邊形: 圖案 121">
                  <a:extLst>
                    <a:ext uri="{FF2B5EF4-FFF2-40B4-BE49-F238E27FC236}">
                      <a16:creationId xmlns:a16="http://schemas.microsoft.com/office/drawing/2014/main" id="{CF428CAC-C774-4DA6-B258-1157B30CEBC2}"/>
                    </a:ext>
                  </a:extLst>
                </p:cNvPr>
                <p:cNvSpPr/>
                <p:nvPr/>
              </p:nvSpPr>
              <p:spPr>
                <a:xfrm>
                  <a:off x="7880222" y="1982787"/>
                  <a:ext cx="19870" cy="19869"/>
                </a:xfrm>
                <a:custGeom>
                  <a:avLst/>
                  <a:gdLst>
                    <a:gd name="connsiteX0" fmla="*/ 9305 w 47332"/>
                    <a:gd name="connsiteY0" fmla="*/ 9305 h 47332"/>
                    <a:gd name="connsiteX1" fmla="*/ 41491 w 47332"/>
                    <a:gd name="connsiteY1" fmla="*/ 9305 h 47332"/>
                    <a:gd name="connsiteX2" fmla="*/ 41491 w 47332"/>
                    <a:gd name="connsiteY2" fmla="*/ 41491 h 47332"/>
                    <a:gd name="connsiteX3" fmla="*/ 9305 w 47332"/>
                    <a:gd name="connsiteY3" fmla="*/ 41491 h 47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332" h="47332">
                      <a:moveTo>
                        <a:pt x="9305" y="9305"/>
                      </a:moveTo>
                      <a:lnTo>
                        <a:pt x="41491" y="9305"/>
                      </a:lnTo>
                      <a:lnTo>
                        <a:pt x="41491" y="41491"/>
                      </a:lnTo>
                      <a:lnTo>
                        <a:pt x="9305" y="41491"/>
                      </a:lnTo>
                      <a:close/>
                    </a:path>
                  </a:pathLst>
                </a:custGeom>
                <a:grp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3" name="手繪多邊形: 圖案 122">
                  <a:extLst>
                    <a:ext uri="{FF2B5EF4-FFF2-40B4-BE49-F238E27FC236}">
                      <a16:creationId xmlns:a16="http://schemas.microsoft.com/office/drawing/2014/main" id="{3411D6B4-3F87-411F-B1BE-CA753EE4C5D7}"/>
                    </a:ext>
                  </a:extLst>
                </p:cNvPr>
                <p:cNvSpPr/>
                <p:nvPr/>
              </p:nvSpPr>
              <p:spPr>
                <a:xfrm>
                  <a:off x="7533910" y="2011251"/>
                  <a:ext cx="387439" cy="4967"/>
                </a:xfrm>
                <a:custGeom>
                  <a:avLst/>
                  <a:gdLst>
                    <a:gd name="connsiteX0" fmla="*/ 9305 w 922975"/>
                    <a:gd name="connsiteY0" fmla="*/ 9305 h 11833"/>
                    <a:gd name="connsiteX1" fmla="*/ 923525 w 922975"/>
                    <a:gd name="connsiteY1" fmla="*/ 9305 h 11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2975" h="11833">
                      <a:moveTo>
                        <a:pt x="9305" y="9305"/>
                      </a:moveTo>
                      <a:lnTo>
                        <a:pt x="923525" y="9305"/>
                      </a:lnTo>
                    </a:path>
                  </a:pathLst>
                </a:custGeom>
                <a:grp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4" name="手繪多邊形: 圖案 123">
                  <a:extLst>
                    <a:ext uri="{FF2B5EF4-FFF2-40B4-BE49-F238E27FC236}">
                      <a16:creationId xmlns:a16="http://schemas.microsoft.com/office/drawing/2014/main" id="{7B7871FE-6DDB-4AC8-B646-A734B26A106F}"/>
                    </a:ext>
                  </a:extLst>
                </p:cNvPr>
                <p:cNvSpPr/>
                <p:nvPr/>
              </p:nvSpPr>
              <p:spPr>
                <a:xfrm>
                  <a:off x="7563157" y="2046511"/>
                  <a:ext cx="327832" cy="4967"/>
                </a:xfrm>
                <a:custGeom>
                  <a:avLst/>
                  <a:gdLst>
                    <a:gd name="connsiteX0" fmla="*/ 9209 w 780979"/>
                    <a:gd name="connsiteY0" fmla="*/ 9209 h 11833"/>
                    <a:gd name="connsiteX1" fmla="*/ 778001 w 780979"/>
                    <a:gd name="connsiteY1" fmla="*/ 9209 h 11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80979" h="11833">
                      <a:moveTo>
                        <a:pt x="9209" y="9209"/>
                      </a:moveTo>
                      <a:lnTo>
                        <a:pt x="778001" y="9209"/>
                      </a:lnTo>
                    </a:path>
                  </a:pathLst>
                </a:custGeom>
                <a:grp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5" name="手繪多邊形: 圖案 124">
                  <a:extLst>
                    <a:ext uri="{FF2B5EF4-FFF2-40B4-BE49-F238E27FC236}">
                      <a16:creationId xmlns:a16="http://schemas.microsoft.com/office/drawing/2014/main" id="{81150C1F-E778-4FCF-BBA7-0516C856F3BE}"/>
                    </a:ext>
                  </a:extLst>
                </p:cNvPr>
                <p:cNvSpPr/>
                <p:nvPr/>
              </p:nvSpPr>
              <p:spPr>
                <a:xfrm>
                  <a:off x="7563157" y="2073534"/>
                  <a:ext cx="327832" cy="4967"/>
                </a:xfrm>
                <a:custGeom>
                  <a:avLst/>
                  <a:gdLst>
                    <a:gd name="connsiteX0" fmla="*/ 9209 w 780979"/>
                    <a:gd name="connsiteY0" fmla="*/ 9210 h 11833"/>
                    <a:gd name="connsiteX1" fmla="*/ 778001 w 780979"/>
                    <a:gd name="connsiteY1" fmla="*/ 9210 h 11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80979" h="11833">
                      <a:moveTo>
                        <a:pt x="9209" y="9210"/>
                      </a:moveTo>
                      <a:lnTo>
                        <a:pt x="778001" y="9210"/>
                      </a:lnTo>
                    </a:path>
                  </a:pathLst>
                </a:custGeom>
                <a:grp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6" name="手繪多邊形: 圖案 125">
                  <a:extLst>
                    <a:ext uri="{FF2B5EF4-FFF2-40B4-BE49-F238E27FC236}">
                      <a16:creationId xmlns:a16="http://schemas.microsoft.com/office/drawing/2014/main" id="{9D28ABDC-4C2E-48B8-B99B-CAA3DCC5400B}"/>
                    </a:ext>
                  </a:extLst>
                </p:cNvPr>
                <p:cNvSpPr/>
                <p:nvPr/>
              </p:nvSpPr>
              <p:spPr>
                <a:xfrm>
                  <a:off x="7563165" y="2100522"/>
                  <a:ext cx="327832" cy="4967"/>
                </a:xfrm>
                <a:custGeom>
                  <a:avLst/>
                  <a:gdLst>
                    <a:gd name="connsiteX0" fmla="*/ 9209 w 780979"/>
                    <a:gd name="connsiteY0" fmla="*/ 9209 h 11833"/>
                    <a:gd name="connsiteX1" fmla="*/ 778001 w 780979"/>
                    <a:gd name="connsiteY1" fmla="*/ 9209 h 11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80979" h="11833">
                      <a:moveTo>
                        <a:pt x="9209" y="9209"/>
                      </a:moveTo>
                      <a:lnTo>
                        <a:pt x="778001" y="9209"/>
                      </a:lnTo>
                    </a:path>
                  </a:pathLst>
                </a:custGeom>
                <a:grp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7" name="手繪多邊形: 圖案 126">
                  <a:extLst>
                    <a:ext uri="{FF2B5EF4-FFF2-40B4-BE49-F238E27FC236}">
                      <a16:creationId xmlns:a16="http://schemas.microsoft.com/office/drawing/2014/main" id="{940A9547-9EF6-4598-8587-29EC32F7B51D}"/>
                    </a:ext>
                  </a:extLst>
                </p:cNvPr>
                <p:cNvSpPr/>
                <p:nvPr/>
              </p:nvSpPr>
              <p:spPr>
                <a:xfrm>
                  <a:off x="7563147" y="2127490"/>
                  <a:ext cx="139081" cy="4967"/>
                </a:xfrm>
                <a:custGeom>
                  <a:avLst/>
                  <a:gdLst>
                    <a:gd name="connsiteX0" fmla="*/ 9209 w 331324"/>
                    <a:gd name="connsiteY0" fmla="*/ 9209 h 11833"/>
                    <a:gd name="connsiteX1" fmla="*/ 324086 w 331324"/>
                    <a:gd name="connsiteY1" fmla="*/ 9209 h 11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31324" h="11833">
                      <a:moveTo>
                        <a:pt x="9209" y="9209"/>
                      </a:moveTo>
                      <a:lnTo>
                        <a:pt x="324086" y="9209"/>
                      </a:lnTo>
                    </a:path>
                  </a:pathLst>
                </a:custGeom>
                <a:grp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</p:grpSp>
        </p:grpSp>
      </p:grpSp>
      <p:pic>
        <p:nvPicPr>
          <p:cNvPr id="133" name="圖片 132" descr="一張含有 電腦 的圖片&#10;&#10;自動產生的描述">
            <a:extLst>
              <a:ext uri="{FF2B5EF4-FFF2-40B4-BE49-F238E27FC236}">
                <a16:creationId xmlns:a16="http://schemas.microsoft.com/office/drawing/2014/main" id="{7AFC8C02-6897-4F1E-AFC7-71AC0B618FA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6520" y="3646026"/>
            <a:ext cx="3542340" cy="22143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4" name="Picture 8" descr="Image result for kiosk icon">
            <a:extLst>
              <a:ext uri="{FF2B5EF4-FFF2-40B4-BE49-F238E27FC236}">
                <a16:creationId xmlns:a16="http://schemas.microsoft.com/office/drawing/2014/main" id="{510AED6F-31E2-480C-AC9A-30A02C51B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676794" y="3860245"/>
            <a:ext cx="621050" cy="57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10" descr="Image result for Ip camera icon">
            <a:extLst>
              <a:ext uri="{FF2B5EF4-FFF2-40B4-BE49-F238E27FC236}">
                <a16:creationId xmlns:a16="http://schemas.microsoft.com/office/drawing/2014/main" id="{48B445E4-E2CD-4560-B9C8-F1B6885B1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30559" y="3888027"/>
            <a:ext cx="532477" cy="53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6" name="群組 135">
            <a:extLst>
              <a:ext uri="{FF2B5EF4-FFF2-40B4-BE49-F238E27FC236}">
                <a16:creationId xmlns:a16="http://schemas.microsoft.com/office/drawing/2014/main" id="{F211BCD1-2E07-4B7F-949E-AE1177247AEC}"/>
              </a:ext>
            </a:extLst>
          </p:cNvPr>
          <p:cNvGrpSpPr/>
          <p:nvPr/>
        </p:nvGrpSpPr>
        <p:grpSpPr>
          <a:xfrm>
            <a:off x="9395758" y="3851859"/>
            <a:ext cx="870780" cy="546406"/>
            <a:chOff x="3150124" y="5712264"/>
            <a:chExt cx="1404300" cy="881186"/>
          </a:xfrm>
        </p:grpSpPr>
        <p:grpSp>
          <p:nvGrpSpPr>
            <p:cNvPr id="137" name="群組 136">
              <a:extLst>
                <a:ext uri="{FF2B5EF4-FFF2-40B4-BE49-F238E27FC236}">
                  <a16:creationId xmlns:a16="http://schemas.microsoft.com/office/drawing/2014/main" id="{7F73323F-D315-48D9-8735-01174109AFF7}"/>
                </a:ext>
              </a:extLst>
            </p:cNvPr>
            <p:cNvGrpSpPr/>
            <p:nvPr/>
          </p:nvGrpSpPr>
          <p:grpSpPr>
            <a:xfrm>
              <a:off x="3150124" y="5788482"/>
              <a:ext cx="387545" cy="788763"/>
              <a:chOff x="315956" y="2626868"/>
              <a:chExt cx="252544" cy="514000"/>
            </a:xfrm>
          </p:grpSpPr>
          <p:sp>
            <p:nvSpPr>
              <p:cNvPr id="153" name="手繪多邊形: 圖案 152">
                <a:extLst>
                  <a:ext uri="{FF2B5EF4-FFF2-40B4-BE49-F238E27FC236}">
                    <a16:creationId xmlns:a16="http://schemas.microsoft.com/office/drawing/2014/main" id="{BBD6956A-B12E-424D-9204-8709BD28A4EA}"/>
                  </a:ext>
                </a:extLst>
              </p:cNvPr>
              <p:cNvSpPr/>
              <p:nvPr/>
            </p:nvSpPr>
            <p:spPr>
              <a:xfrm>
                <a:off x="315956" y="2626868"/>
                <a:ext cx="252544" cy="514000"/>
              </a:xfrm>
              <a:custGeom>
                <a:avLst/>
                <a:gdLst>
                  <a:gd name="connsiteX0" fmla="*/ 63199 w 1005807"/>
                  <a:gd name="connsiteY0" fmla="*/ 63199 h 2047113"/>
                  <a:gd name="connsiteX1" fmla="*/ 946298 w 1005807"/>
                  <a:gd name="connsiteY1" fmla="*/ 63199 h 2047113"/>
                  <a:gd name="connsiteX2" fmla="*/ 946298 w 1005807"/>
                  <a:gd name="connsiteY2" fmla="*/ 1986066 h 2047113"/>
                  <a:gd name="connsiteX3" fmla="*/ 63199 w 1005807"/>
                  <a:gd name="connsiteY3" fmla="*/ 1986066 h 2047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5807" h="2047113">
                    <a:moveTo>
                      <a:pt x="63199" y="63199"/>
                    </a:moveTo>
                    <a:lnTo>
                      <a:pt x="946298" y="63199"/>
                    </a:lnTo>
                    <a:lnTo>
                      <a:pt x="946298" y="1986066"/>
                    </a:lnTo>
                    <a:lnTo>
                      <a:pt x="63199" y="1986066"/>
                    </a:lnTo>
                    <a:close/>
                  </a:path>
                </a:pathLst>
              </a:custGeom>
              <a:noFill/>
              <a:ln w="285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154" name="手繪多邊形: 圖案 153">
                <a:extLst>
                  <a:ext uri="{FF2B5EF4-FFF2-40B4-BE49-F238E27FC236}">
                    <a16:creationId xmlns:a16="http://schemas.microsoft.com/office/drawing/2014/main" id="{ABF6160B-AC57-4FE2-B745-5011888D10B4}"/>
                  </a:ext>
                </a:extLst>
              </p:cNvPr>
              <p:cNvSpPr/>
              <p:nvPr/>
            </p:nvSpPr>
            <p:spPr>
              <a:xfrm>
                <a:off x="372445" y="2851431"/>
                <a:ext cx="136671" cy="92104"/>
              </a:xfrm>
              <a:custGeom>
                <a:avLst/>
                <a:gdLst>
                  <a:gd name="connsiteX0" fmla="*/ 9209 w 544319"/>
                  <a:gd name="connsiteY0" fmla="*/ 9210 h 366823"/>
                  <a:gd name="connsiteX1" fmla="*/ 536252 w 544319"/>
                  <a:gd name="connsiteY1" fmla="*/ 9210 h 366823"/>
                  <a:gd name="connsiteX2" fmla="*/ 536252 w 544319"/>
                  <a:gd name="connsiteY2" fmla="*/ 365265 h 366823"/>
                  <a:gd name="connsiteX3" fmla="*/ 9209 w 544319"/>
                  <a:gd name="connsiteY3" fmla="*/ 365265 h 366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4319" h="366823">
                    <a:moveTo>
                      <a:pt x="9209" y="9210"/>
                    </a:moveTo>
                    <a:lnTo>
                      <a:pt x="536252" y="9210"/>
                    </a:lnTo>
                    <a:lnTo>
                      <a:pt x="536252" y="365265"/>
                    </a:lnTo>
                    <a:lnTo>
                      <a:pt x="9209" y="365265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155" name="手繪多邊形: 圖案 154">
                <a:extLst>
                  <a:ext uri="{FF2B5EF4-FFF2-40B4-BE49-F238E27FC236}">
                    <a16:creationId xmlns:a16="http://schemas.microsoft.com/office/drawing/2014/main" id="{2E1D27B6-C589-4E72-805E-C027D399D3F2}"/>
                  </a:ext>
                </a:extLst>
              </p:cNvPr>
              <p:cNvSpPr/>
              <p:nvPr/>
            </p:nvSpPr>
            <p:spPr>
              <a:xfrm>
                <a:off x="372444" y="2967661"/>
                <a:ext cx="136671" cy="35653"/>
              </a:xfrm>
              <a:custGeom>
                <a:avLst/>
                <a:gdLst>
                  <a:gd name="connsiteX0" fmla="*/ 9209 w 544319"/>
                  <a:gd name="connsiteY0" fmla="*/ 9209 h 141996"/>
                  <a:gd name="connsiteX1" fmla="*/ 536252 w 544319"/>
                  <a:gd name="connsiteY1" fmla="*/ 9209 h 141996"/>
                  <a:gd name="connsiteX2" fmla="*/ 536252 w 544319"/>
                  <a:gd name="connsiteY2" fmla="*/ 137361 h 141996"/>
                  <a:gd name="connsiteX3" fmla="*/ 9209 w 544319"/>
                  <a:gd name="connsiteY3" fmla="*/ 137361 h 141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4319" h="141996">
                    <a:moveTo>
                      <a:pt x="9209" y="9209"/>
                    </a:moveTo>
                    <a:lnTo>
                      <a:pt x="536252" y="9209"/>
                    </a:lnTo>
                    <a:lnTo>
                      <a:pt x="536252" y="137361"/>
                    </a:lnTo>
                    <a:lnTo>
                      <a:pt x="9209" y="137361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156" name="手繪多邊形: 圖案 155">
                <a:extLst>
                  <a:ext uri="{FF2B5EF4-FFF2-40B4-BE49-F238E27FC236}">
                    <a16:creationId xmlns:a16="http://schemas.microsoft.com/office/drawing/2014/main" id="{E05BE81D-94D6-426B-8FA2-28802252EE86}"/>
                  </a:ext>
                </a:extLst>
              </p:cNvPr>
              <p:cNvSpPr/>
              <p:nvPr/>
            </p:nvSpPr>
            <p:spPr>
              <a:xfrm>
                <a:off x="372444" y="3026667"/>
                <a:ext cx="136671" cy="35653"/>
              </a:xfrm>
              <a:custGeom>
                <a:avLst/>
                <a:gdLst>
                  <a:gd name="connsiteX0" fmla="*/ 9209 w 544319"/>
                  <a:gd name="connsiteY0" fmla="*/ 9209 h 141996"/>
                  <a:gd name="connsiteX1" fmla="*/ 536252 w 544319"/>
                  <a:gd name="connsiteY1" fmla="*/ 9209 h 141996"/>
                  <a:gd name="connsiteX2" fmla="*/ 536252 w 544319"/>
                  <a:gd name="connsiteY2" fmla="*/ 137361 h 141996"/>
                  <a:gd name="connsiteX3" fmla="*/ 9209 w 544319"/>
                  <a:gd name="connsiteY3" fmla="*/ 137361 h 141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4319" h="141996">
                    <a:moveTo>
                      <a:pt x="9209" y="9209"/>
                    </a:moveTo>
                    <a:lnTo>
                      <a:pt x="536252" y="9209"/>
                    </a:lnTo>
                    <a:lnTo>
                      <a:pt x="536252" y="137361"/>
                    </a:lnTo>
                    <a:lnTo>
                      <a:pt x="9209" y="137361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157" name="手繪多邊形: 圖案 156">
                <a:extLst>
                  <a:ext uri="{FF2B5EF4-FFF2-40B4-BE49-F238E27FC236}">
                    <a16:creationId xmlns:a16="http://schemas.microsoft.com/office/drawing/2014/main" id="{DF1A03C2-746E-48ED-B64A-4769DCBC0D5C}"/>
                  </a:ext>
                </a:extLst>
              </p:cNvPr>
              <p:cNvSpPr/>
              <p:nvPr/>
            </p:nvSpPr>
            <p:spPr>
              <a:xfrm>
                <a:off x="376094" y="2807691"/>
                <a:ext cx="23769" cy="23769"/>
              </a:xfrm>
              <a:custGeom>
                <a:avLst/>
                <a:gdLst>
                  <a:gd name="connsiteX0" fmla="*/ 87209 w 94664"/>
                  <a:gd name="connsiteY0" fmla="*/ 48042 h 94664"/>
                  <a:gd name="connsiteX1" fmla="*/ 48042 w 94664"/>
                  <a:gd name="connsiteY1" fmla="*/ 87210 h 94664"/>
                  <a:gd name="connsiteX2" fmla="*/ 8875 w 94664"/>
                  <a:gd name="connsiteY2" fmla="*/ 48042 h 94664"/>
                  <a:gd name="connsiteX3" fmla="*/ 48042 w 94664"/>
                  <a:gd name="connsiteY3" fmla="*/ 8875 h 94664"/>
                  <a:gd name="connsiteX4" fmla="*/ 87209 w 94664"/>
                  <a:gd name="connsiteY4" fmla="*/ 48042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664" h="94664">
                    <a:moveTo>
                      <a:pt x="87209" y="48042"/>
                    </a:moveTo>
                    <a:cubicBezTo>
                      <a:pt x="87209" y="69674"/>
                      <a:pt x="69674" y="87210"/>
                      <a:pt x="48042" y="87210"/>
                    </a:cubicBezTo>
                    <a:cubicBezTo>
                      <a:pt x="26411" y="87210"/>
                      <a:pt x="8875" y="69674"/>
                      <a:pt x="8875" y="48042"/>
                    </a:cubicBezTo>
                    <a:cubicBezTo>
                      <a:pt x="8875" y="26411"/>
                      <a:pt x="26411" y="8875"/>
                      <a:pt x="48042" y="8875"/>
                    </a:cubicBezTo>
                    <a:cubicBezTo>
                      <a:pt x="69674" y="8875"/>
                      <a:pt x="87209" y="26411"/>
                      <a:pt x="87209" y="48042"/>
                    </a:cubicBezTo>
                    <a:close/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8" name="群組 137">
              <a:extLst>
                <a:ext uri="{FF2B5EF4-FFF2-40B4-BE49-F238E27FC236}">
                  <a16:creationId xmlns:a16="http://schemas.microsoft.com/office/drawing/2014/main" id="{268C4EC1-F880-470D-BA53-6259E0250A4C}"/>
                </a:ext>
              </a:extLst>
            </p:cNvPr>
            <p:cNvGrpSpPr/>
            <p:nvPr/>
          </p:nvGrpSpPr>
          <p:grpSpPr>
            <a:xfrm>
              <a:off x="3512128" y="5712264"/>
              <a:ext cx="1042296" cy="881186"/>
              <a:chOff x="3680079" y="6085489"/>
              <a:chExt cx="1042296" cy="881186"/>
            </a:xfrm>
          </p:grpSpPr>
          <p:sp>
            <p:nvSpPr>
              <p:cNvPr id="139" name="手繪多邊形: 圖案 138">
                <a:extLst>
                  <a:ext uri="{FF2B5EF4-FFF2-40B4-BE49-F238E27FC236}">
                    <a16:creationId xmlns:a16="http://schemas.microsoft.com/office/drawing/2014/main" id="{4795C5BE-510A-4867-BB5B-A20C032F5999}"/>
                  </a:ext>
                </a:extLst>
              </p:cNvPr>
              <p:cNvSpPr/>
              <p:nvPr/>
            </p:nvSpPr>
            <p:spPr>
              <a:xfrm>
                <a:off x="4034915" y="6781488"/>
                <a:ext cx="328272" cy="127283"/>
              </a:xfrm>
              <a:custGeom>
                <a:avLst/>
                <a:gdLst>
                  <a:gd name="connsiteX0" fmla="*/ 63199 w 851977"/>
                  <a:gd name="connsiteY0" fmla="*/ 63199 h 508820"/>
                  <a:gd name="connsiteX1" fmla="*/ 789628 w 851977"/>
                  <a:gd name="connsiteY1" fmla="*/ 63199 h 508820"/>
                  <a:gd name="connsiteX2" fmla="*/ 789628 w 851977"/>
                  <a:gd name="connsiteY2" fmla="*/ 447772 h 508820"/>
                  <a:gd name="connsiteX3" fmla="*/ 63199 w 851977"/>
                  <a:gd name="connsiteY3" fmla="*/ 447772 h 508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1977" h="508820">
                    <a:moveTo>
                      <a:pt x="63199" y="63199"/>
                    </a:moveTo>
                    <a:lnTo>
                      <a:pt x="789628" y="63199"/>
                    </a:lnTo>
                    <a:lnTo>
                      <a:pt x="789628" y="447772"/>
                    </a:lnTo>
                    <a:lnTo>
                      <a:pt x="63199" y="447772"/>
                    </a:lnTo>
                    <a:close/>
                  </a:path>
                </a:pathLst>
              </a:custGeom>
              <a:noFill/>
              <a:ln w="285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140" name="手繪多邊形: 圖案 139">
                <a:extLst>
                  <a:ext uri="{FF2B5EF4-FFF2-40B4-BE49-F238E27FC236}">
                    <a16:creationId xmlns:a16="http://schemas.microsoft.com/office/drawing/2014/main" id="{8D661C1A-B781-4D54-ABAA-B5A18918A2A8}"/>
                  </a:ext>
                </a:extLst>
              </p:cNvPr>
              <p:cNvSpPr/>
              <p:nvPr/>
            </p:nvSpPr>
            <p:spPr>
              <a:xfrm>
                <a:off x="3752279" y="6866369"/>
                <a:ext cx="893632" cy="100306"/>
              </a:xfrm>
              <a:custGeom>
                <a:avLst/>
                <a:gdLst>
                  <a:gd name="connsiteX0" fmla="*/ 63199 w 2319272"/>
                  <a:gd name="connsiteY0" fmla="*/ 63199 h 260326"/>
                  <a:gd name="connsiteX1" fmla="*/ 2256687 w 2319272"/>
                  <a:gd name="connsiteY1" fmla="*/ 63199 h 260326"/>
                  <a:gd name="connsiteX2" fmla="*/ 2256687 w 2319272"/>
                  <a:gd name="connsiteY2" fmla="*/ 205669 h 260326"/>
                  <a:gd name="connsiteX3" fmla="*/ 63199 w 2319272"/>
                  <a:gd name="connsiteY3" fmla="*/ 205669 h 260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19272" h="260326">
                    <a:moveTo>
                      <a:pt x="63199" y="63199"/>
                    </a:moveTo>
                    <a:lnTo>
                      <a:pt x="2256687" y="63199"/>
                    </a:lnTo>
                    <a:lnTo>
                      <a:pt x="2256687" y="205669"/>
                    </a:lnTo>
                    <a:lnTo>
                      <a:pt x="63199" y="205669"/>
                    </a:lnTo>
                    <a:close/>
                  </a:path>
                </a:pathLst>
              </a:custGeom>
              <a:noFill/>
              <a:ln w="285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141" name="手繪多邊形: 圖案 140">
                <a:extLst>
                  <a:ext uri="{FF2B5EF4-FFF2-40B4-BE49-F238E27FC236}">
                    <a16:creationId xmlns:a16="http://schemas.microsoft.com/office/drawing/2014/main" id="{947A39B3-E4F8-4F02-8F7A-5E709556B8F1}"/>
                  </a:ext>
                </a:extLst>
              </p:cNvPr>
              <p:cNvSpPr/>
              <p:nvPr/>
            </p:nvSpPr>
            <p:spPr>
              <a:xfrm>
                <a:off x="3680079" y="6085489"/>
                <a:ext cx="1042296" cy="730023"/>
              </a:xfrm>
              <a:custGeom>
                <a:avLst/>
                <a:gdLst>
                  <a:gd name="connsiteX0" fmla="*/ 38547 w 2283773"/>
                  <a:gd name="connsiteY0" fmla="*/ 38547 h 1431796"/>
                  <a:gd name="connsiteX1" fmla="*/ 2253452 w 2283773"/>
                  <a:gd name="connsiteY1" fmla="*/ 38547 h 1431796"/>
                  <a:gd name="connsiteX2" fmla="*/ 2253452 w 2283773"/>
                  <a:gd name="connsiteY2" fmla="*/ 1393783 h 1431796"/>
                  <a:gd name="connsiteX3" fmla="*/ 38547 w 2283773"/>
                  <a:gd name="connsiteY3" fmla="*/ 1393783 h 1431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83773" h="1431796">
                    <a:moveTo>
                      <a:pt x="38547" y="38547"/>
                    </a:moveTo>
                    <a:lnTo>
                      <a:pt x="2253452" y="38547"/>
                    </a:lnTo>
                    <a:lnTo>
                      <a:pt x="2253452" y="1393783"/>
                    </a:lnTo>
                    <a:lnTo>
                      <a:pt x="38547" y="1393783"/>
                    </a:lnTo>
                    <a:close/>
                  </a:path>
                </a:pathLst>
              </a:custGeom>
              <a:noFill/>
              <a:ln w="28575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  <p:grpSp>
            <p:nvGrpSpPr>
              <p:cNvPr id="142" name="群組 141">
                <a:extLst>
                  <a:ext uri="{FF2B5EF4-FFF2-40B4-BE49-F238E27FC236}">
                    <a16:creationId xmlns:a16="http://schemas.microsoft.com/office/drawing/2014/main" id="{669D5ACC-6700-422C-8F7D-550F3E1E5FE1}"/>
                  </a:ext>
                </a:extLst>
              </p:cNvPr>
              <p:cNvGrpSpPr/>
              <p:nvPr/>
            </p:nvGrpSpPr>
            <p:grpSpPr>
              <a:xfrm>
                <a:off x="3757628" y="6179066"/>
                <a:ext cx="879953" cy="551678"/>
                <a:chOff x="7380172" y="1874094"/>
                <a:chExt cx="958662" cy="601018"/>
              </a:xfrm>
              <a:noFill/>
            </p:grpSpPr>
            <p:sp>
              <p:nvSpPr>
                <p:cNvPr id="143" name="手繪多邊形: 圖案 142">
                  <a:extLst>
                    <a:ext uri="{FF2B5EF4-FFF2-40B4-BE49-F238E27FC236}">
                      <a16:creationId xmlns:a16="http://schemas.microsoft.com/office/drawing/2014/main" id="{B0619A6A-7BDB-422A-9FF3-3CE1C091F37A}"/>
                    </a:ext>
                  </a:extLst>
                </p:cNvPr>
                <p:cNvSpPr/>
                <p:nvPr/>
              </p:nvSpPr>
              <p:spPr>
                <a:xfrm>
                  <a:off x="7380172" y="1874094"/>
                  <a:ext cx="958662" cy="601018"/>
                </a:xfrm>
                <a:custGeom>
                  <a:avLst/>
                  <a:gdLst>
                    <a:gd name="connsiteX0" fmla="*/ 38547 w 2283773"/>
                    <a:gd name="connsiteY0" fmla="*/ 38547 h 1431796"/>
                    <a:gd name="connsiteX1" fmla="*/ 2253452 w 2283773"/>
                    <a:gd name="connsiteY1" fmla="*/ 38547 h 1431796"/>
                    <a:gd name="connsiteX2" fmla="*/ 2253452 w 2283773"/>
                    <a:gd name="connsiteY2" fmla="*/ 1393783 h 1431796"/>
                    <a:gd name="connsiteX3" fmla="*/ 38547 w 2283773"/>
                    <a:gd name="connsiteY3" fmla="*/ 1393783 h 1431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83773" h="1431796">
                      <a:moveTo>
                        <a:pt x="38547" y="38547"/>
                      </a:moveTo>
                      <a:lnTo>
                        <a:pt x="2253452" y="38547"/>
                      </a:lnTo>
                      <a:lnTo>
                        <a:pt x="2253452" y="1393783"/>
                      </a:lnTo>
                      <a:lnTo>
                        <a:pt x="38547" y="1393783"/>
                      </a:lnTo>
                      <a:close/>
                    </a:path>
                  </a:pathLst>
                </a:custGeom>
                <a:grpFill/>
                <a:ln w="28575" cap="rnd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4" name="手繪多邊形: 圖案 143">
                  <a:extLst>
                    <a:ext uri="{FF2B5EF4-FFF2-40B4-BE49-F238E27FC236}">
                      <a16:creationId xmlns:a16="http://schemas.microsoft.com/office/drawing/2014/main" id="{5907676B-7475-43EE-A49F-852022DB4A7B}"/>
                    </a:ext>
                  </a:extLst>
                </p:cNvPr>
                <p:cNvSpPr/>
                <p:nvPr/>
              </p:nvSpPr>
              <p:spPr>
                <a:xfrm>
                  <a:off x="7524461" y="1960613"/>
                  <a:ext cx="407307" cy="412268"/>
                </a:xfrm>
                <a:custGeom>
                  <a:avLst/>
                  <a:gdLst>
                    <a:gd name="connsiteX0" fmla="*/ 26377 w 970308"/>
                    <a:gd name="connsiteY0" fmla="*/ 26377 h 982141"/>
                    <a:gd name="connsiteX1" fmla="*/ 947814 w 970308"/>
                    <a:gd name="connsiteY1" fmla="*/ 26377 h 982141"/>
                    <a:gd name="connsiteX2" fmla="*/ 947814 w 970308"/>
                    <a:gd name="connsiteY2" fmla="*/ 958583 h 982141"/>
                    <a:gd name="connsiteX3" fmla="*/ 26377 w 970308"/>
                    <a:gd name="connsiteY3" fmla="*/ 958583 h 982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70308" h="982141">
                      <a:moveTo>
                        <a:pt x="26377" y="26377"/>
                      </a:moveTo>
                      <a:lnTo>
                        <a:pt x="947814" y="26377"/>
                      </a:lnTo>
                      <a:lnTo>
                        <a:pt x="947814" y="958583"/>
                      </a:lnTo>
                      <a:lnTo>
                        <a:pt x="26377" y="958583"/>
                      </a:lnTo>
                      <a:close/>
                    </a:path>
                  </a:pathLst>
                </a:custGeom>
                <a:grp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5" name="手繪多邊形: 圖案 144">
                  <a:extLst>
                    <a:ext uri="{FF2B5EF4-FFF2-40B4-BE49-F238E27FC236}">
                      <a16:creationId xmlns:a16="http://schemas.microsoft.com/office/drawing/2014/main" id="{356D8BA7-BF54-4841-B0AD-DAC03EF00EEA}"/>
                    </a:ext>
                  </a:extLst>
                </p:cNvPr>
                <p:cNvSpPr/>
                <p:nvPr/>
              </p:nvSpPr>
              <p:spPr>
                <a:xfrm>
                  <a:off x="7821758" y="1982779"/>
                  <a:ext cx="19870" cy="19869"/>
                </a:xfrm>
                <a:custGeom>
                  <a:avLst/>
                  <a:gdLst>
                    <a:gd name="connsiteX0" fmla="*/ 9305 w 47332"/>
                    <a:gd name="connsiteY0" fmla="*/ 9305 h 47332"/>
                    <a:gd name="connsiteX1" fmla="*/ 41491 w 47332"/>
                    <a:gd name="connsiteY1" fmla="*/ 9305 h 47332"/>
                    <a:gd name="connsiteX2" fmla="*/ 41491 w 47332"/>
                    <a:gd name="connsiteY2" fmla="*/ 41491 h 47332"/>
                    <a:gd name="connsiteX3" fmla="*/ 9305 w 47332"/>
                    <a:gd name="connsiteY3" fmla="*/ 41491 h 47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332" h="47332">
                      <a:moveTo>
                        <a:pt x="9305" y="9305"/>
                      </a:moveTo>
                      <a:lnTo>
                        <a:pt x="41491" y="9305"/>
                      </a:lnTo>
                      <a:lnTo>
                        <a:pt x="41491" y="41491"/>
                      </a:lnTo>
                      <a:lnTo>
                        <a:pt x="9305" y="41491"/>
                      </a:lnTo>
                      <a:close/>
                    </a:path>
                  </a:pathLst>
                </a:custGeom>
                <a:grp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6" name="手繪多邊形: 圖案 145">
                  <a:extLst>
                    <a:ext uri="{FF2B5EF4-FFF2-40B4-BE49-F238E27FC236}">
                      <a16:creationId xmlns:a16="http://schemas.microsoft.com/office/drawing/2014/main" id="{1693FAA6-1B2F-4118-AD4A-48B569536357}"/>
                    </a:ext>
                  </a:extLst>
                </p:cNvPr>
                <p:cNvSpPr/>
                <p:nvPr/>
              </p:nvSpPr>
              <p:spPr>
                <a:xfrm>
                  <a:off x="7850967" y="1982784"/>
                  <a:ext cx="19870" cy="19869"/>
                </a:xfrm>
                <a:custGeom>
                  <a:avLst/>
                  <a:gdLst>
                    <a:gd name="connsiteX0" fmla="*/ 9305 w 47332"/>
                    <a:gd name="connsiteY0" fmla="*/ 9305 h 47332"/>
                    <a:gd name="connsiteX1" fmla="*/ 41491 w 47332"/>
                    <a:gd name="connsiteY1" fmla="*/ 9305 h 47332"/>
                    <a:gd name="connsiteX2" fmla="*/ 41491 w 47332"/>
                    <a:gd name="connsiteY2" fmla="*/ 41491 h 47332"/>
                    <a:gd name="connsiteX3" fmla="*/ 9305 w 47332"/>
                    <a:gd name="connsiteY3" fmla="*/ 41491 h 47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332" h="47332">
                      <a:moveTo>
                        <a:pt x="9305" y="9305"/>
                      </a:moveTo>
                      <a:lnTo>
                        <a:pt x="41491" y="9305"/>
                      </a:lnTo>
                      <a:lnTo>
                        <a:pt x="41491" y="41491"/>
                      </a:lnTo>
                      <a:lnTo>
                        <a:pt x="9305" y="41491"/>
                      </a:lnTo>
                      <a:close/>
                    </a:path>
                  </a:pathLst>
                </a:custGeom>
                <a:grp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7" name="手繪多邊形: 圖案 146">
                  <a:extLst>
                    <a:ext uri="{FF2B5EF4-FFF2-40B4-BE49-F238E27FC236}">
                      <a16:creationId xmlns:a16="http://schemas.microsoft.com/office/drawing/2014/main" id="{1E80A0DF-6D0C-448D-81C7-5700C689C029}"/>
                    </a:ext>
                  </a:extLst>
                </p:cNvPr>
                <p:cNvSpPr/>
                <p:nvPr/>
              </p:nvSpPr>
              <p:spPr>
                <a:xfrm>
                  <a:off x="7880222" y="1982787"/>
                  <a:ext cx="19870" cy="19869"/>
                </a:xfrm>
                <a:custGeom>
                  <a:avLst/>
                  <a:gdLst>
                    <a:gd name="connsiteX0" fmla="*/ 9305 w 47332"/>
                    <a:gd name="connsiteY0" fmla="*/ 9305 h 47332"/>
                    <a:gd name="connsiteX1" fmla="*/ 41491 w 47332"/>
                    <a:gd name="connsiteY1" fmla="*/ 9305 h 47332"/>
                    <a:gd name="connsiteX2" fmla="*/ 41491 w 47332"/>
                    <a:gd name="connsiteY2" fmla="*/ 41491 h 47332"/>
                    <a:gd name="connsiteX3" fmla="*/ 9305 w 47332"/>
                    <a:gd name="connsiteY3" fmla="*/ 41491 h 47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332" h="47332">
                      <a:moveTo>
                        <a:pt x="9305" y="9305"/>
                      </a:moveTo>
                      <a:lnTo>
                        <a:pt x="41491" y="9305"/>
                      </a:lnTo>
                      <a:lnTo>
                        <a:pt x="41491" y="41491"/>
                      </a:lnTo>
                      <a:lnTo>
                        <a:pt x="9305" y="41491"/>
                      </a:lnTo>
                      <a:close/>
                    </a:path>
                  </a:pathLst>
                </a:custGeom>
                <a:grp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8" name="手繪多邊形: 圖案 147">
                  <a:extLst>
                    <a:ext uri="{FF2B5EF4-FFF2-40B4-BE49-F238E27FC236}">
                      <a16:creationId xmlns:a16="http://schemas.microsoft.com/office/drawing/2014/main" id="{7B58B6BA-D796-454B-8D36-FFC4DEB58184}"/>
                    </a:ext>
                  </a:extLst>
                </p:cNvPr>
                <p:cNvSpPr/>
                <p:nvPr/>
              </p:nvSpPr>
              <p:spPr>
                <a:xfrm>
                  <a:off x="7533910" y="2011251"/>
                  <a:ext cx="387439" cy="4967"/>
                </a:xfrm>
                <a:custGeom>
                  <a:avLst/>
                  <a:gdLst>
                    <a:gd name="connsiteX0" fmla="*/ 9305 w 922975"/>
                    <a:gd name="connsiteY0" fmla="*/ 9305 h 11833"/>
                    <a:gd name="connsiteX1" fmla="*/ 923525 w 922975"/>
                    <a:gd name="connsiteY1" fmla="*/ 9305 h 11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2975" h="11833">
                      <a:moveTo>
                        <a:pt x="9305" y="9305"/>
                      </a:moveTo>
                      <a:lnTo>
                        <a:pt x="923525" y="9305"/>
                      </a:lnTo>
                    </a:path>
                  </a:pathLst>
                </a:custGeom>
                <a:grp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9" name="手繪多邊形: 圖案 148">
                  <a:extLst>
                    <a:ext uri="{FF2B5EF4-FFF2-40B4-BE49-F238E27FC236}">
                      <a16:creationId xmlns:a16="http://schemas.microsoft.com/office/drawing/2014/main" id="{4A76BC56-37F7-4363-9EF6-A1761EA329F4}"/>
                    </a:ext>
                  </a:extLst>
                </p:cNvPr>
                <p:cNvSpPr/>
                <p:nvPr/>
              </p:nvSpPr>
              <p:spPr>
                <a:xfrm>
                  <a:off x="7563157" y="2046511"/>
                  <a:ext cx="327832" cy="4967"/>
                </a:xfrm>
                <a:custGeom>
                  <a:avLst/>
                  <a:gdLst>
                    <a:gd name="connsiteX0" fmla="*/ 9209 w 780979"/>
                    <a:gd name="connsiteY0" fmla="*/ 9209 h 11833"/>
                    <a:gd name="connsiteX1" fmla="*/ 778001 w 780979"/>
                    <a:gd name="connsiteY1" fmla="*/ 9209 h 11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80979" h="11833">
                      <a:moveTo>
                        <a:pt x="9209" y="9209"/>
                      </a:moveTo>
                      <a:lnTo>
                        <a:pt x="778001" y="9209"/>
                      </a:lnTo>
                    </a:path>
                  </a:pathLst>
                </a:custGeom>
                <a:grp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0" name="手繪多邊形: 圖案 149">
                  <a:extLst>
                    <a:ext uri="{FF2B5EF4-FFF2-40B4-BE49-F238E27FC236}">
                      <a16:creationId xmlns:a16="http://schemas.microsoft.com/office/drawing/2014/main" id="{C9FE10FB-7946-4AEB-96F5-BB5A2687F691}"/>
                    </a:ext>
                  </a:extLst>
                </p:cNvPr>
                <p:cNvSpPr/>
                <p:nvPr/>
              </p:nvSpPr>
              <p:spPr>
                <a:xfrm>
                  <a:off x="7563157" y="2073534"/>
                  <a:ext cx="327832" cy="4967"/>
                </a:xfrm>
                <a:custGeom>
                  <a:avLst/>
                  <a:gdLst>
                    <a:gd name="connsiteX0" fmla="*/ 9209 w 780979"/>
                    <a:gd name="connsiteY0" fmla="*/ 9210 h 11833"/>
                    <a:gd name="connsiteX1" fmla="*/ 778001 w 780979"/>
                    <a:gd name="connsiteY1" fmla="*/ 9210 h 11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80979" h="11833">
                      <a:moveTo>
                        <a:pt x="9209" y="9210"/>
                      </a:moveTo>
                      <a:lnTo>
                        <a:pt x="778001" y="9210"/>
                      </a:lnTo>
                    </a:path>
                  </a:pathLst>
                </a:custGeom>
                <a:grp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1" name="手繪多邊形: 圖案 150">
                  <a:extLst>
                    <a:ext uri="{FF2B5EF4-FFF2-40B4-BE49-F238E27FC236}">
                      <a16:creationId xmlns:a16="http://schemas.microsoft.com/office/drawing/2014/main" id="{09671CA6-5F46-487E-A307-C4B7A82D1B6A}"/>
                    </a:ext>
                  </a:extLst>
                </p:cNvPr>
                <p:cNvSpPr/>
                <p:nvPr/>
              </p:nvSpPr>
              <p:spPr>
                <a:xfrm>
                  <a:off x="7563165" y="2100522"/>
                  <a:ext cx="327832" cy="4967"/>
                </a:xfrm>
                <a:custGeom>
                  <a:avLst/>
                  <a:gdLst>
                    <a:gd name="connsiteX0" fmla="*/ 9209 w 780979"/>
                    <a:gd name="connsiteY0" fmla="*/ 9209 h 11833"/>
                    <a:gd name="connsiteX1" fmla="*/ 778001 w 780979"/>
                    <a:gd name="connsiteY1" fmla="*/ 9209 h 11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80979" h="11833">
                      <a:moveTo>
                        <a:pt x="9209" y="9209"/>
                      </a:moveTo>
                      <a:lnTo>
                        <a:pt x="778001" y="9209"/>
                      </a:lnTo>
                    </a:path>
                  </a:pathLst>
                </a:custGeom>
                <a:grp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2" name="手繪多邊形: 圖案 151">
                  <a:extLst>
                    <a:ext uri="{FF2B5EF4-FFF2-40B4-BE49-F238E27FC236}">
                      <a16:creationId xmlns:a16="http://schemas.microsoft.com/office/drawing/2014/main" id="{41837ACC-6920-4290-BA4A-AD6866E4C0E5}"/>
                    </a:ext>
                  </a:extLst>
                </p:cNvPr>
                <p:cNvSpPr/>
                <p:nvPr/>
              </p:nvSpPr>
              <p:spPr>
                <a:xfrm>
                  <a:off x="7563147" y="2127490"/>
                  <a:ext cx="139081" cy="4967"/>
                </a:xfrm>
                <a:custGeom>
                  <a:avLst/>
                  <a:gdLst>
                    <a:gd name="connsiteX0" fmla="*/ 9209 w 331324"/>
                    <a:gd name="connsiteY0" fmla="*/ 9209 h 11833"/>
                    <a:gd name="connsiteX1" fmla="*/ 324086 w 331324"/>
                    <a:gd name="connsiteY1" fmla="*/ 9209 h 11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31324" h="11833">
                      <a:moveTo>
                        <a:pt x="9209" y="9209"/>
                      </a:moveTo>
                      <a:lnTo>
                        <a:pt x="324086" y="9209"/>
                      </a:lnTo>
                    </a:path>
                  </a:pathLst>
                </a:custGeom>
                <a:grp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158" name="箭號: 左-右雙向 157">
            <a:extLst>
              <a:ext uri="{FF2B5EF4-FFF2-40B4-BE49-F238E27FC236}">
                <a16:creationId xmlns:a16="http://schemas.microsoft.com/office/drawing/2014/main" id="{9F9A766B-8783-46E1-8184-1259606A179A}"/>
              </a:ext>
            </a:extLst>
          </p:cNvPr>
          <p:cNvSpPr/>
          <p:nvPr/>
        </p:nvSpPr>
        <p:spPr>
          <a:xfrm>
            <a:off x="4462406" y="3261328"/>
            <a:ext cx="3403231" cy="784729"/>
          </a:xfrm>
          <a:prstGeom prst="leftRightArrow">
            <a:avLst/>
          </a:prstGeom>
          <a:gradFill>
            <a:gsLst>
              <a:gs pos="70000">
                <a:schemeClr val="bg1">
                  <a:alpha val="0"/>
                </a:schemeClr>
              </a:gs>
              <a:gs pos="30000">
                <a:schemeClr val="bg1">
                  <a:alpha val="0"/>
                </a:schemeClr>
              </a:gs>
              <a:gs pos="606">
                <a:srgbClr val="00FFFF"/>
              </a:gs>
              <a:gs pos="100000">
                <a:srgbClr val="00FFFF"/>
              </a:gs>
            </a:gsLst>
            <a:lin ang="0" scaled="0"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lang="zh-TW" altLang="en-US">
              <a:sym typeface="Arial"/>
            </a:endParaRPr>
          </a:p>
        </p:txBody>
      </p:sp>
      <p:grpSp>
        <p:nvGrpSpPr>
          <p:cNvPr id="159" name="群組 158">
            <a:extLst>
              <a:ext uri="{FF2B5EF4-FFF2-40B4-BE49-F238E27FC236}">
                <a16:creationId xmlns:a16="http://schemas.microsoft.com/office/drawing/2014/main" id="{574F7A26-48F9-4165-AB15-E89C745E3789}"/>
              </a:ext>
            </a:extLst>
          </p:cNvPr>
          <p:cNvGrpSpPr/>
          <p:nvPr/>
        </p:nvGrpSpPr>
        <p:grpSpPr>
          <a:xfrm>
            <a:off x="5273740" y="2961091"/>
            <a:ext cx="1894378" cy="1021609"/>
            <a:chOff x="6477121" y="6298061"/>
            <a:chExt cx="2019724" cy="1089206"/>
          </a:xfrm>
        </p:grpSpPr>
        <p:pic>
          <p:nvPicPr>
            <p:cNvPr id="160" name="圖片 159" descr="一張含有 光 的圖片&#10;&#10;自動產生的描述">
              <a:extLst>
                <a:ext uri="{FF2B5EF4-FFF2-40B4-BE49-F238E27FC236}">
                  <a16:creationId xmlns:a16="http://schemas.microsoft.com/office/drawing/2014/main" id="{E65EBA5B-1339-4818-938D-F48166652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7121" y="6298061"/>
              <a:ext cx="2019724" cy="108920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1" name="圖片 160">
              <a:extLst>
                <a:ext uri="{FF2B5EF4-FFF2-40B4-BE49-F238E27FC236}">
                  <a16:creationId xmlns:a16="http://schemas.microsoft.com/office/drawing/2014/main" id="{3FC03CAA-1BE2-4CE2-99CD-3C605D23B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60494" y="6795999"/>
              <a:ext cx="1386304" cy="538247"/>
            </a:xfrm>
            <a:prstGeom prst="rect">
              <a:avLst/>
            </a:prstGeom>
          </p:spPr>
        </p:pic>
      </p:grpSp>
      <p:pic>
        <p:nvPicPr>
          <p:cNvPr id="162" name="圖片 161">
            <a:extLst>
              <a:ext uri="{FF2B5EF4-FFF2-40B4-BE49-F238E27FC236}">
                <a16:creationId xmlns:a16="http://schemas.microsoft.com/office/drawing/2014/main" id="{586DC2D4-C3F0-4978-9F36-19527EF9C49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8734" y="5107951"/>
            <a:ext cx="1167920" cy="116792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63" name="圖片 162">
            <a:extLst>
              <a:ext uri="{FF2B5EF4-FFF2-40B4-BE49-F238E27FC236}">
                <a16:creationId xmlns:a16="http://schemas.microsoft.com/office/drawing/2014/main" id="{E47D4ABD-5438-40E1-AB74-EB0D6BF8CAD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1759" y="5175837"/>
            <a:ext cx="1032147" cy="103214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0654677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00221_QGD-1602P_BC_draft.potx" id="{80ADDFCC-CAB0-4EA5-B45F-04BA7A7D8029}" vid="{4793AF81-C1CB-44AA-82B8-DA6A455EC6F1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3330</Words>
  <Application>Microsoft Office PowerPoint</Application>
  <PresentationFormat>寬螢幕</PresentationFormat>
  <Paragraphs>626</Paragraphs>
  <Slides>47</Slides>
  <Notes>33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47</vt:i4>
      </vt:variant>
    </vt:vector>
  </HeadingPairs>
  <TitlesOfParts>
    <vt:vector size="54" baseType="lpstr">
      <vt:lpstr>微軟正黑體</vt:lpstr>
      <vt:lpstr>Arial</vt:lpstr>
      <vt:lpstr>Calibri</vt:lpstr>
      <vt:lpstr>Open Sans</vt:lpstr>
      <vt:lpstr>Times New Roman</vt:lpstr>
      <vt:lpstr>Wingdings</vt:lpstr>
      <vt:lpstr>3_Office 佈景主題</vt:lpstr>
      <vt:lpstr>PowerPoint 簡報</vt:lpstr>
      <vt:lpstr>大綱解析</vt:lpstr>
      <vt:lpstr>PoE 供電設備產品演進</vt:lpstr>
      <vt:lpstr>現行 Guardian 智能終端 PoE 交換器的使用回饋</vt:lpstr>
      <vt:lpstr>QGD-1600P vs QGD-1602P</vt:lpstr>
      <vt:lpstr>Guardian 硬體功能與特色</vt:lpstr>
      <vt:lpstr>QGD-1602P 硬體架構</vt:lpstr>
      <vt:lpstr>20GbE 內部網路頻寬</vt:lpstr>
      <vt:lpstr>QGD-1602P 支援 Intel® QAT </vt:lpstr>
      <vt:lpstr>QGD-1602P 硬體配置</vt:lpstr>
      <vt:lpstr>QGD-1602P 硬體配置</vt:lpstr>
      <vt:lpstr>PoE 功能</vt:lpstr>
      <vt:lpstr>Guardian 智能終端 PoE 交換器 - PoE 功能特色</vt:lpstr>
      <vt:lpstr>支援 PoE 供電排程管理</vt:lpstr>
      <vt:lpstr>支援遠端登入管理介面</vt:lpstr>
      <vt:lpstr>圖像化數據資料顯示</vt:lpstr>
      <vt:lpstr>Layer 2 網管功能</vt:lpstr>
      <vt:lpstr>QuNetSwitch 友善直覺的圖像化管理介面</vt:lpstr>
      <vt:lpstr>QuNetSwitch Layer 2 網管功能，一應俱全</vt:lpstr>
      <vt:lpstr>QuNetSwitch Layer 2 網管功能，一應俱全</vt:lpstr>
      <vt:lpstr>PowerPoint 簡報</vt:lpstr>
      <vt:lpstr>運行虛擬機與軟體容器，一機多系統</vt:lpstr>
      <vt:lpstr>Guardian 提供快速便利的 VM 部署</vt:lpstr>
      <vt:lpstr>QuWAN – SD-WAN 解決方案 </vt:lpstr>
      <vt:lpstr>Guardian X QWA-AC2600 SD-WAN 解決方案</vt:lpstr>
      <vt:lpstr>Guardian X QuWAN X pfSense</vt:lpstr>
      <vt:lpstr>Guardian 商用無線 AP 基地整合式解決方案</vt:lpstr>
      <vt:lpstr>Guardian 帶來 IP Phone 整合式解決方案</vt:lpstr>
      <vt:lpstr>Guardian 帶來 IP Phone 整合式解決方案</vt:lpstr>
      <vt:lpstr>一機滿足彈性網路部署</vt:lpstr>
      <vt:lpstr>彈性 Guardian 選擇滿足 VM 部署</vt:lpstr>
      <vt:lpstr>中小型餐廳 / 零售商店業者 應用架構圖</vt:lpstr>
      <vt:lpstr>一機滿足彈性網路部署</vt:lpstr>
      <vt:lpstr>一機滿足彈性網路部署</vt:lpstr>
      <vt:lpstr>中小企業/小型工作室 應用架構圖</vt:lpstr>
      <vt:lpstr>一機滿足彈性網路部署</vt:lpstr>
      <vt:lpstr>中小企業/小型工作室 應用架構圖</vt:lpstr>
      <vt:lpstr>一機滿足彈性網路部署</vt:lpstr>
      <vt:lpstr>PCIe 彈性擴充多元應用</vt:lpstr>
      <vt:lpstr>QNAP TR &amp; TL 儲存擴充裝置可彈性 新增 QGD-1602P 儲存空間或作為備份空間</vt:lpstr>
      <vt:lpstr>透過 USB 使用 QNAP TR &amp; TL 儲存擴充設備 新增 QGD-1602P 儲存空間</vt:lpstr>
      <vt:lpstr>透過 PCIe 使用 QNAP TL 儲存擴充設備 新增 QGD-1602P 儲存空間</vt:lpstr>
      <vt:lpstr>使用 QTS 作業系統管理外接儲存擴充設備</vt:lpstr>
      <vt:lpstr>QTS 導入外接儲存擴充裝置機箱管理功能</vt:lpstr>
      <vt:lpstr>一機兩用，內部擴充和磁碟歸檔隨選即用</vt:lpstr>
      <vt:lpstr>便捷、高效率的 QGD-1602P 儲存擴充解決方案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FannieChen</dc:creator>
  <cp:lastModifiedBy>QNAP_Mili Wang</cp:lastModifiedBy>
  <cp:revision>2</cp:revision>
  <dcterms:created xsi:type="dcterms:W3CDTF">2012-07-30T21:28:29Z</dcterms:created>
  <dcterms:modified xsi:type="dcterms:W3CDTF">2020-05-29T06:55:35Z</dcterms:modified>
</cp:coreProperties>
</file>