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49"/>
  </p:notesMasterIdLst>
  <p:handoutMasterIdLst>
    <p:handoutMasterId r:id="rId50"/>
  </p:handoutMasterIdLst>
  <p:sldIdLst>
    <p:sldId id="319" r:id="rId2"/>
    <p:sldId id="533" r:id="rId3"/>
    <p:sldId id="324" r:id="rId4"/>
    <p:sldId id="325" r:id="rId5"/>
    <p:sldId id="565" r:id="rId6"/>
    <p:sldId id="282" r:id="rId7"/>
    <p:sldId id="266" r:id="rId8"/>
    <p:sldId id="310" r:id="rId9"/>
    <p:sldId id="291" r:id="rId10"/>
    <p:sldId id="311" r:id="rId11"/>
    <p:sldId id="261" r:id="rId12"/>
    <p:sldId id="322" r:id="rId13"/>
    <p:sldId id="534" r:id="rId14"/>
    <p:sldId id="257" r:id="rId15"/>
    <p:sldId id="566" r:id="rId16"/>
    <p:sldId id="293" r:id="rId17"/>
    <p:sldId id="1383" r:id="rId18"/>
    <p:sldId id="290" r:id="rId19"/>
    <p:sldId id="312" r:id="rId20"/>
    <p:sldId id="558" r:id="rId21"/>
    <p:sldId id="309" r:id="rId22"/>
    <p:sldId id="260" r:id="rId23"/>
    <p:sldId id="567" r:id="rId24"/>
    <p:sldId id="1384" r:id="rId25"/>
    <p:sldId id="1385" r:id="rId26"/>
    <p:sldId id="1382" r:id="rId27"/>
    <p:sldId id="539" r:id="rId28"/>
    <p:sldId id="317" r:id="rId29"/>
    <p:sldId id="265" r:id="rId30"/>
    <p:sldId id="543" r:id="rId31"/>
    <p:sldId id="554" r:id="rId32"/>
    <p:sldId id="371" r:id="rId33"/>
    <p:sldId id="572" r:id="rId34"/>
    <p:sldId id="568" r:id="rId35"/>
    <p:sldId id="559" r:id="rId36"/>
    <p:sldId id="306" r:id="rId37"/>
    <p:sldId id="550" r:id="rId38"/>
    <p:sldId id="272" r:id="rId39"/>
    <p:sldId id="594" r:id="rId40"/>
    <p:sldId id="1289" r:id="rId41"/>
    <p:sldId id="1290" r:id="rId42"/>
    <p:sldId id="295" r:id="rId43"/>
    <p:sldId id="1293" r:id="rId44"/>
    <p:sldId id="538" r:id="rId45"/>
    <p:sldId id="1381" r:id="rId46"/>
    <p:sldId id="1294" r:id="rId47"/>
    <p:sldId id="1386" r:id="rId4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B3EBFF"/>
    <a:srgbClr val="79DCFF"/>
    <a:srgbClr val="AFEAFF"/>
    <a:srgbClr val="F3F3F3"/>
    <a:srgbClr val="F7F7F7"/>
    <a:srgbClr val="F3FEFF"/>
    <a:srgbClr val="69F4FF"/>
    <a:srgbClr val="EFF8FF"/>
    <a:srgbClr val="F3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B344D84-9AFB-497E-A393-DC336BA19D2E}" styleName="中等深淺樣式 3 - 輔色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96" y="1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00A82-17A7-43D1-92C4-CC31B2118417}" type="datetimeFigureOut">
              <a:rPr lang="zh-TW" altLang="en-US" smtClean="0"/>
              <a:pPr/>
              <a:t>2020/5/29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C5791-50A5-4EC7-82E3-F2E8D08559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F7F32-0B70-4961-86F2-B2486C832498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8195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0935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182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6900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0650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3085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4072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2018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8718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48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4708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0483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4129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Carry and use 在不同地點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7434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84985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DA55-AC97-664A-80F2-B8CEF9EB4553}" type="slidenum">
              <a:rPr kumimoji="1" lang="zh-TW" altLang="en-US" smtClean="0"/>
              <a:t>33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677208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99735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14899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0" name="Shape 5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78356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673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043C4-92AC-A149-A9E6-9687140153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89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833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61250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42187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342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592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3073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Hant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Slot</a:t>
            </a: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Hant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154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9709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4246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1819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533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65780"/>
            <a:ext cx="7373335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36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CCB0C95-5118-4708-8A4E-60DFA8CCD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F0176BC-C7CC-4CB4-9DD3-F2B2A9BB9C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" y="0"/>
            <a:ext cx="9127772" cy="51434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0BD0108-9EA8-4F06-B068-1B49EA586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BBDD3CA-3A22-4A69-8D74-256A1FCE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2020/5/29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889737B-871A-41FA-B2FF-9B946AAC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538DF5D-F253-4793-82D1-3DAEC7760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44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139613"/>
            <a:ext cx="7373335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36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961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A60BF30-7689-4AAA-8DF5-5F3B950B12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139613"/>
            <a:ext cx="7373335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36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1701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AC630FD-4E1F-4331-A71B-C85A5530DF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139613"/>
            <a:ext cx="7373335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36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9836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BCB42DC-36B7-493B-8774-C5AC53D35E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139613"/>
            <a:ext cx="7373335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36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954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139613"/>
            <a:ext cx="7373335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36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493A080-E6F6-40F6-89DB-2DF24DD6DD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15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139613"/>
            <a:ext cx="7373335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36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83D7188-2AAB-4AF9-8E81-0FFD88DBEA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50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39C2513-ED1F-43E4-A253-2C55532144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3998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5982" y="585045"/>
            <a:ext cx="4636787" cy="1819611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9713B79-1F29-4642-BF9A-F14EBB28D2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5982" y="585045"/>
            <a:ext cx="4636787" cy="1819611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01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7FDDD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A7A1A9D4-CFE6-4D91-9C64-CCDC9A29AE2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149205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85" r:id="rId3"/>
    <p:sldLayoutId id="2147483684" r:id="rId4"/>
    <p:sldLayoutId id="2147483686" r:id="rId5"/>
    <p:sldLayoutId id="2147483689" r:id="rId6"/>
    <p:sldLayoutId id="2147483687" r:id="rId7"/>
    <p:sldLayoutId id="2147483677" r:id="rId8"/>
    <p:sldLayoutId id="2147483688" r:id="rId9"/>
    <p:sldLayoutId id="214748367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sv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svg"/><Relationship Id="rId10" Type="http://schemas.openxmlformats.org/officeDocument/2006/relationships/image" Target="../media/image51.sv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microsoft.com/office/2007/relationships/hdphoto" Target="../media/hdphoto1.wdp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11.jpe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microsoft.com/office/2007/relationships/hdphoto" Target="../media/hdphoto2.wdp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13" Type="http://schemas.openxmlformats.org/officeDocument/2006/relationships/image" Target="../media/image116.png"/><Relationship Id="rId3" Type="http://schemas.openxmlformats.org/officeDocument/2006/relationships/image" Target="../media/image106.png"/><Relationship Id="rId7" Type="http://schemas.openxmlformats.org/officeDocument/2006/relationships/image" Target="../media/image110.emf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emf"/><Relationship Id="rId11" Type="http://schemas.openxmlformats.org/officeDocument/2006/relationships/image" Target="../media/image114.png"/><Relationship Id="rId5" Type="http://schemas.openxmlformats.org/officeDocument/2006/relationships/image" Target="../media/image108.emf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4" Type="http://schemas.openxmlformats.org/officeDocument/2006/relationships/image" Target="../media/image107.jpe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1.jpe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12" Type="http://schemas.openxmlformats.org/officeDocument/2006/relationships/image" Target="../media/image14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142.png"/><Relationship Id="rId5" Type="http://schemas.openxmlformats.org/officeDocument/2006/relationships/image" Target="../media/image138.png"/><Relationship Id="rId10" Type="http://schemas.microsoft.com/office/2007/relationships/hdphoto" Target="../media/hdphoto5.wdp"/><Relationship Id="rId4" Type="http://schemas.openxmlformats.org/officeDocument/2006/relationships/image" Target="../media/image137.png"/><Relationship Id="rId9" Type="http://schemas.openxmlformats.org/officeDocument/2006/relationships/image" Target="../media/image1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0" Type="http://schemas.openxmlformats.org/officeDocument/2006/relationships/image" Target="../media/image151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5.tif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jpe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3.png"/><Relationship Id="rId18" Type="http://schemas.openxmlformats.org/officeDocument/2006/relationships/image" Target="../media/image178.png"/><Relationship Id="rId26" Type="http://schemas.openxmlformats.org/officeDocument/2006/relationships/image" Target="../media/image186.png"/><Relationship Id="rId3" Type="http://schemas.openxmlformats.org/officeDocument/2006/relationships/image" Target="../media/image11.jpeg"/><Relationship Id="rId21" Type="http://schemas.openxmlformats.org/officeDocument/2006/relationships/image" Target="../media/image181.tiff"/><Relationship Id="rId34" Type="http://schemas.openxmlformats.org/officeDocument/2006/relationships/image" Target="../media/image194.png"/><Relationship Id="rId7" Type="http://schemas.openxmlformats.org/officeDocument/2006/relationships/image" Target="../media/image169.svg"/><Relationship Id="rId12" Type="http://schemas.microsoft.com/office/2007/relationships/hdphoto" Target="../media/hdphoto7.wdp"/><Relationship Id="rId17" Type="http://schemas.openxmlformats.org/officeDocument/2006/relationships/image" Target="../media/image177.png"/><Relationship Id="rId25" Type="http://schemas.openxmlformats.org/officeDocument/2006/relationships/image" Target="../media/image185.png"/><Relationship Id="rId33" Type="http://schemas.openxmlformats.org/officeDocument/2006/relationships/image" Target="../media/image193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76.png"/><Relationship Id="rId20" Type="http://schemas.openxmlformats.org/officeDocument/2006/relationships/image" Target="../media/image180.png"/><Relationship Id="rId29" Type="http://schemas.openxmlformats.org/officeDocument/2006/relationships/image" Target="../media/image18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11" Type="http://schemas.openxmlformats.org/officeDocument/2006/relationships/image" Target="../media/image172.png"/><Relationship Id="rId24" Type="http://schemas.openxmlformats.org/officeDocument/2006/relationships/image" Target="../media/image184.tiff"/><Relationship Id="rId32" Type="http://schemas.openxmlformats.org/officeDocument/2006/relationships/image" Target="../media/image192.png"/><Relationship Id="rId5" Type="http://schemas.openxmlformats.org/officeDocument/2006/relationships/image" Target="../media/image167.svg"/><Relationship Id="rId15" Type="http://schemas.openxmlformats.org/officeDocument/2006/relationships/image" Target="../media/image175.png"/><Relationship Id="rId23" Type="http://schemas.openxmlformats.org/officeDocument/2006/relationships/image" Target="../media/image183.tiff"/><Relationship Id="rId28" Type="http://schemas.openxmlformats.org/officeDocument/2006/relationships/image" Target="../media/image188.png"/><Relationship Id="rId36" Type="http://schemas.openxmlformats.org/officeDocument/2006/relationships/image" Target="../media/image196.tiff"/><Relationship Id="rId10" Type="http://schemas.microsoft.com/office/2007/relationships/hdphoto" Target="../media/hdphoto6.wdp"/><Relationship Id="rId19" Type="http://schemas.openxmlformats.org/officeDocument/2006/relationships/image" Target="../media/image179.png"/><Relationship Id="rId31" Type="http://schemas.openxmlformats.org/officeDocument/2006/relationships/image" Target="../media/image191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Relationship Id="rId14" Type="http://schemas.openxmlformats.org/officeDocument/2006/relationships/image" Target="../media/image174.svg"/><Relationship Id="rId22" Type="http://schemas.openxmlformats.org/officeDocument/2006/relationships/image" Target="../media/image182.tiff"/><Relationship Id="rId27" Type="http://schemas.openxmlformats.org/officeDocument/2006/relationships/image" Target="../media/image187.png"/><Relationship Id="rId30" Type="http://schemas.openxmlformats.org/officeDocument/2006/relationships/image" Target="../media/image190.tiff"/><Relationship Id="rId35" Type="http://schemas.openxmlformats.org/officeDocument/2006/relationships/image" Target="../media/image195.png"/><Relationship Id="rId8" Type="http://schemas.openxmlformats.org/officeDocument/2006/relationships/image" Target="../media/image17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1.jpeg"/><Relationship Id="rId7" Type="http://schemas.openxmlformats.org/officeDocument/2006/relationships/image" Target="../media/image200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9.png"/><Relationship Id="rId11" Type="http://schemas.openxmlformats.org/officeDocument/2006/relationships/image" Target="../media/image204.svg"/><Relationship Id="rId5" Type="http://schemas.openxmlformats.org/officeDocument/2006/relationships/image" Target="../media/image198.svg"/><Relationship Id="rId10" Type="http://schemas.openxmlformats.org/officeDocument/2006/relationships/image" Target="../media/image203.png"/><Relationship Id="rId4" Type="http://schemas.openxmlformats.org/officeDocument/2006/relationships/image" Target="../media/image197.png"/><Relationship Id="rId9" Type="http://schemas.openxmlformats.org/officeDocument/2006/relationships/image" Target="../media/image202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tif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tiff"/><Relationship Id="rId3" Type="http://schemas.openxmlformats.org/officeDocument/2006/relationships/image" Target="../media/image11.jpeg"/><Relationship Id="rId7" Type="http://schemas.openxmlformats.org/officeDocument/2006/relationships/image" Target="../media/image211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tiff"/><Relationship Id="rId5" Type="http://schemas.openxmlformats.org/officeDocument/2006/relationships/image" Target="../media/image209.tiff"/><Relationship Id="rId4" Type="http://schemas.openxmlformats.org/officeDocument/2006/relationships/image" Target="../media/image208.tiff"/><Relationship Id="rId9" Type="http://schemas.openxmlformats.org/officeDocument/2006/relationships/image" Target="../media/image213.tif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11.jpeg"/><Relationship Id="rId7" Type="http://schemas.openxmlformats.org/officeDocument/2006/relationships/image" Target="../media/image2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6.png"/><Relationship Id="rId11" Type="http://schemas.openxmlformats.org/officeDocument/2006/relationships/image" Target="../media/image221.png"/><Relationship Id="rId5" Type="http://schemas.openxmlformats.org/officeDocument/2006/relationships/image" Target="../media/image215.png"/><Relationship Id="rId10" Type="http://schemas.openxmlformats.org/officeDocument/2006/relationships/image" Target="../media/image220.png"/><Relationship Id="rId4" Type="http://schemas.openxmlformats.org/officeDocument/2006/relationships/image" Target="../media/image214.tiff"/><Relationship Id="rId9" Type="http://schemas.openxmlformats.org/officeDocument/2006/relationships/image" Target="../media/image21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11.jpeg"/><Relationship Id="rId7" Type="http://schemas.openxmlformats.org/officeDocument/2006/relationships/image" Target="../media/image2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emf"/><Relationship Id="rId5" Type="http://schemas.openxmlformats.org/officeDocument/2006/relationships/image" Target="../media/image223.png"/><Relationship Id="rId4" Type="http://schemas.openxmlformats.org/officeDocument/2006/relationships/image" Target="../media/image222.png"/><Relationship Id="rId9" Type="http://schemas.openxmlformats.org/officeDocument/2006/relationships/image" Target="../media/image227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805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246">
            <a:extLst>
              <a:ext uri="{FF2B5EF4-FFF2-40B4-BE49-F238E27FC236}">
                <a16:creationId xmlns:a16="http://schemas.microsoft.com/office/drawing/2014/main" id="{84F4CB0A-BCBC-4DD0-861F-096E00192743}"/>
              </a:ext>
            </a:extLst>
          </p:cNvPr>
          <p:cNvSpPr txBox="1"/>
          <p:nvPr/>
        </p:nvSpPr>
        <p:spPr>
          <a:xfrm>
            <a:off x="6474610" y="4261204"/>
            <a:ext cx="2537381" cy="56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4 x </a:t>
            </a:r>
            <a:r>
              <a:rPr lang="en-US" sz="12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2</a:t>
            </a:r>
            <a:r>
              <a:rPr lang="en-US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.5</a:t>
            </a:r>
            <a:r>
              <a:rPr lang="en-US" sz="12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-inch</a:t>
            </a:r>
            <a:r>
              <a:rPr lang="zh-TW" altLang="en-US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SATA 6Gb/s SSD </a:t>
            </a:r>
            <a:r>
              <a:rPr lang="en-US" altLang="zh-CN" sz="12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bays</a:t>
            </a:r>
            <a:endParaRPr lang="en-US" sz="1250" b="1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Shape 439">
            <a:extLst>
              <a:ext uri="{FF2B5EF4-FFF2-40B4-BE49-F238E27FC236}">
                <a16:creationId xmlns:a16="http://schemas.microsoft.com/office/drawing/2014/main" id="{40E27C45-5285-426B-AFCF-CA8F85326ED6}"/>
              </a:ext>
            </a:extLst>
          </p:cNvPr>
          <p:cNvSpPr txBox="1"/>
          <p:nvPr/>
        </p:nvSpPr>
        <p:spPr>
          <a:xfrm>
            <a:off x="905987" y="4484835"/>
            <a:ext cx="2559589" cy="512831"/>
          </a:xfrm>
          <a:prstGeom prst="rect">
            <a:avLst/>
          </a:prstGeom>
          <a:gradFill>
            <a:gsLst>
              <a:gs pos="0">
                <a:srgbClr val="0095FB"/>
              </a:gs>
              <a:gs pos="52000">
                <a:srgbClr val="0087E6"/>
              </a:gs>
              <a:gs pos="100000">
                <a:srgbClr val="005CBF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50">
                <a:solidFill>
                  <a:schemeClr val="lt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     </a:t>
            </a:r>
            <a:endParaRPr lang="zh-TW" altLang="en-US" sz="1250">
              <a:solidFill>
                <a:schemeClr val="lt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3542" y="2160797"/>
            <a:ext cx="3389654" cy="2012224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82428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300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TS-832PX &amp; TS-932PX </a:t>
            </a:r>
            <a:r>
              <a:rPr lang="en-US" altLang="zh-Hant" sz="300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front views</a:t>
            </a:r>
            <a:endParaRPr lang="en-US" sz="3000" u="none" strike="noStrike" cap="none">
              <a:solidFill>
                <a:schemeClr val="lt1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46" name="Shape 246"/>
          <p:cNvSpPr txBox="1"/>
          <p:nvPr/>
        </p:nvSpPr>
        <p:spPr>
          <a:xfrm>
            <a:off x="95317" y="1914022"/>
            <a:ext cx="1198586" cy="92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Indicators:</a:t>
            </a:r>
            <a:endParaRPr lang="zh-TW" altLang="en-US" sz="125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Status, LAN,</a:t>
            </a:r>
            <a:endParaRPr lang="zh-TW" altLang="en-US" sz="125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USB</a:t>
            </a:r>
            <a:endParaRPr lang="zh-TW" altLang="en-US" sz="1250" b="1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248" name="Shape 248"/>
          <p:cNvCxnSpPr>
            <a:cxnSpLocks/>
          </p:cNvCxnSpPr>
          <p:nvPr/>
        </p:nvCxnSpPr>
        <p:spPr>
          <a:xfrm rot="10800000" flipH="1" flipV="1">
            <a:off x="734037" y="2521791"/>
            <a:ext cx="557602" cy="1588"/>
          </a:xfrm>
          <a:prstGeom prst="bentConnector3">
            <a:avLst>
              <a:gd name="adj1" fmla="val 46356"/>
            </a:avLst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49" name="Shape 249"/>
          <p:cNvSpPr txBox="1"/>
          <p:nvPr/>
        </p:nvSpPr>
        <p:spPr>
          <a:xfrm>
            <a:off x="4902403" y="2983806"/>
            <a:ext cx="904128" cy="467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Power button</a:t>
            </a:r>
            <a:endParaRPr lang="zh-TW" altLang="en-US" sz="125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52" name="Shape 252"/>
          <p:cNvSpPr txBox="1"/>
          <p:nvPr/>
        </p:nvSpPr>
        <p:spPr>
          <a:xfrm>
            <a:off x="4820513" y="3553513"/>
            <a:ext cx="1156582" cy="33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USB </a:t>
            </a:r>
            <a:r>
              <a:rPr lang="en-US" altLang="zh-TW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copy button</a:t>
            </a:r>
            <a:endParaRPr lang="zh-TW" altLang="en-US" sz="125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250" name="Shape 250"/>
          <p:cNvCxnSpPr>
            <a:cxnSpLocks/>
          </p:cNvCxnSpPr>
          <p:nvPr/>
        </p:nvCxnSpPr>
        <p:spPr>
          <a:xfrm rot="5400000" flipH="1" flipV="1">
            <a:off x="1972688" y="2437033"/>
            <a:ext cx="1871361" cy="1"/>
          </a:xfrm>
          <a:prstGeom prst="bentConnector3">
            <a:avLst>
              <a:gd name="adj1" fmla="val 50000"/>
            </a:avLst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none" w="sm" len="sm"/>
          </a:ln>
        </p:spPr>
      </p:cxnSp>
      <p:sp>
        <p:nvSpPr>
          <p:cNvPr id="247" name="Shape 247"/>
          <p:cNvSpPr/>
          <p:nvPr/>
        </p:nvSpPr>
        <p:spPr>
          <a:xfrm>
            <a:off x="1285835" y="2361429"/>
            <a:ext cx="306220" cy="346493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2FA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sz="1250" b="0" i="0" u="none" strike="noStrike" cap="none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B66C64-1537-7848-8F95-4C1539E19323}"/>
              </a:ext>
            </a:extLst>
          </p:cNvPr>
          <p:cNvSpPr/>
          <p:nvPr/>
        </p:nvSpPr>
        <p:spPr>
          <a:xfrm>
            <a:off x="134274" y="3197310"/>
            <a:ext cx="803425" cy="5103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Hant" sz="12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HDD1~8</a:t>
            </a:r>
          </a:p>
          <a:p>
            <a:pPr>
              <a:lnSpc>
                <a:spcPts val="1700"/>
              </a:lnSpc>
            </a:pPr>
            <a:r>
              <a:rPr lang="en-US" sz="12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status</a:t>
            </a:r>
            <a:endParaRPr lang="en-US" sz="125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48" name="Shape 250">
            <a:extLst>
              <a:ext uri="{FF2B5EF4-FFF2-40B4-BE49-F238E27FC236}">
                <a16:creationId xmlns:a16="http://schemas.microsoft.com/office/drawing/2014/main" id="{03010A7F-E1D8-2D4B-9737-65C0338DE43D}"/>
              </a:ext>
            </a:extLst>
          </p:cNvPr>
          <p:cNvCxnSpPr>
            <a:cxnSpLocks/>
          </p:cNvCxnSpPr>
          <p:nvPr/>
        </p:nvCxnSpPr>
        <p:spPr>
          <a:xfrm rot="10800000" flipV="1">
            <a:off x="754709" y="2792241"/>
            <a:ext cx="684241" cy="390581"/>
          </a:xfrm>
          <a:prstGeom prst="bentConnector3">
            <a:avLst>
              <a:gd name="adj1" fmla="val 100485"/>
            </a:avLst>
          </a:prstGeom>
          <a:noFill/>
          <a:ln w="20320" cap="rnd" cmpd="sng">
            <a:solidFill>
              <a:srgbClr val="2FABFF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14" name="Picture 32">
            <a:extLst>
              <a:ext uri="{FF2B5EF4-FFF2-40B4-BE49-F238E27FC236}">
                <a16:creationId xmlns:a16="http://schemas.microsoft.com/office/drawing/2014/main" id="{1CBF6FB0-6539-6840-8DED-1E9E21596A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5241" y="2164813"/>
            <a:ext cx="2345779" cy="1942411"/>
          </a:xfrm>
          <a:prstGeom prst="rect">
            <a:avLst/>
          </a:prstGeom>
        </p:spPr>
      </p:pic>
      <p:sp>
        <p:nvSpPr>
          <p:cNvPr id="17" name="Shape 247">
            <a:extLst>
              <a:ext uri="{FF2B5EF4-FFF2-40B4-BE49-F238E27FC236}">
                <a16:creationId xmlns:a16="http://schemas.microsoft.com/office/drawing/2014/main" id="{741AB030-1329-0D41-8C42-EAB79CF371E2}"/>
              </a:ext>
            </a:extLst>
          </p:cNvPr>
          <p:cNvSpPr/>
          <p:nvPr/>
        </p:nvSpPr>
        <p:spPr>
          <a:xfrm>
            <a:off x="6576533" y="2503093"/>
            <a:ext cx="191176" cy="1506806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2FA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sz="1250" b="0" i="0" u="none" strike="noStrike" cap="none">
              <a:solidFill>
                <a:schemeClr val="dk1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Shape 252">
            <a:extLst>
              <a:ext uri="{FF2B5EF4-FFF2-40B4-BE49-F238E27FC236}">
                <a16:creationId xmlns:a16="http://schemas.microsoft.com/office/drawing/2014/main" id="{8C1669B3-528A-8C4A-8474-7EC596C63674}"/>
              </a:ext>
            </a:extLst>
          </p:cNvPr>
          <p:cNvSpPr txBox="1"/>
          <p:nvPr/>
        </p:nvSpPr>
        <p:spPr>
          <a:xfrm>
            <a:off x="4782087" y="4308086"/>
            <a:ext cx="1224017" cy="49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USB 3.2 </a:t>
            </a:r>
            <a:br>
              <a:rPr lang="en-US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</a:br>
            <a:r>
              <a:rPr lang="en-US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Gen 1 </a:t>
            </a:r>
            <a:r>
              <a:rPr lang="en-US" altLang="zh-CN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port</a:t>
            </a:r>
            <a:endParaRPr lang="en-US" sz="1250" b="1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Shape 246">
            <a:extLst>
              <a:ext uri="{FF2B5EF4-FFF2-40B4-BE49-F238E27FC236}">
                <a16:creationId xmlns:a16="http://schemas.microsoft.com/office/drawing/2014/main" id="{90B5ED92-ED8B-4B45-A81A-44D5C43F0FA5}"/>
              </a:ext>
            </a:extLst>
          </p:cNvPr>
          <p:cNvSpPr txBox="1"/>
          <p:nvPr/>
        </p:nvSpPr>
        <p:spPr>
          <a:xfrm>
            <a:off x="1074044" y="1160304"/>
            <a:ext cx="3668648" cy="324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8 x 3.5</a:t>
            </a:r>
            <a:r>
              <a:rPr lang="en-US" sz="12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-inch</a:t>
            </a:r>
            <a:r>
              <a:rPr lang="en-US" altLang="zh-TW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/2.5</a:t>
            </a:r>
            <a:r>
              <a:rPr lang="en-US" altLang="zh-TW" sz="12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-inch</a:t>
            </a:r>
            <a:r>
              <a:rPr lang="zh-TW" altLang="en-US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SATA 6Gb/s drive bays</a:t>
            </a:r>
            <a:endParaRPr lang="en-US" sz="1250" b="1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Shape 246">
            <a:extLst>
              <a:ext uri="{FF2B5EF4-FFF2-40B4-BE49-F238E27FC236}">
                <a16:creationId xmlns:a16="http://schemas.microsoft.com/office/drawing/2014/main" id="{3CA4AA4A-DDA9-2645-9E62-B346B0C1BEB2}"/>
              </a:ext>
            </a:extLst>
          </p:cNvPr>
          <p:cNvSpPr txBox="1"/>
          <p:nvPr/>
        </p:nvSpPr>
        <p:spPr>
          <a:xfrm>
            <a:off x="6944662" y="4462200"/>
            <a:ext cx="2337984" cy="30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en-US"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(</a:t>
            </a:r>
            <a:r>
              <a:rPr lang="en-US" altLang="zh-Hant" sz="120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for HDD + SSD hybrid setup)</a:t>
            </a:r>
            <a:endParaRPr lang="en-US" sz="1200" b="1" i="0" u="none" strike="noStrike" cap="none">
              <a:solidFill>
                <a:schemeClr val="tx1"/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8" name="圖片 27" descr="一張含有 室內, 遙遠, 遊戲, 影片 的圖片&#10;&#10;自動產生的描述">
            <a:extLst>
              <a:ext uri="{FF2B5EF4-FFF2-40B4-BE49-F238E27FC236}">
                <a16:creationId xmlns:a16="http://schemas.microsoft.com/office/drawing/2014/main" id="{BA05672B-4FF8-BC48-BEA8-88B5021DA9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47" y="4335251"/>
            <a:ext cx="950901" cy="777626"/>
          </a:xfrm>
          <a:prstGeom prst="rect">
            <a:avLst/>
          </a:prstGeom>
        </p:spPr>
      </p:pic>
      <p:sp>
        <p:nvSpPr>
          <p:cNvPr id="29" name="TextBox 8">
            <a:extLst>
              <a:ext uri="{FF2B5EF4-FFF2-40B4-BE49-F238E27FC236}">
                <a16:creationId xmlns:a16="http://schemas.microsoft.com/office/drawing/2014/main" id="{26BB50D5-8ACC-B749-B8A3-F0254A1A3C0D}"/>
              </a:ext>
            </a:extLst>
          </p:cNvPr>
          <p:cNvSpPr txBox="1"/>
          <p:nvPr/>
        </p:nvSpPr>
        <p:spPr>
          <a:xfrm>
            <a:off x="1338493" y="4503014"/>
            <a:ext cx="2139622" cy="4770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25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Lockable drive trays with 2 keys included</a:t>
            </a:r>
            <a:endParaRPr lang="en-US" sz="1250" b="1">
              <a:solidFill>
                <a:schemeClr val="bg1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0" name="Shape 250">
            <a:extLst>
              <a:ext uri="{FF2B5EF4-FFF2-40B4-BE49-F238E27FC236}">
                <a16:creationId xmlns:a16="http://schemas.microsoft.com/office/drawing/2014/main" id="{C01A84C7-655D-4F53-8DDA-91C4BC43B547}"/>
              </a:ext>
            </a:extLst>
          </p:cNvPr>
          <p:cNvCxnSpPr>
            <a:cxnSpLocks/>
            <a:endCxn id="22" idx="1"/>
          </p:cNvCxnSpPr>
          <p:nvPr/>
        </p:nvCxnSpPr>
        <p:spPr>
          <a:xfrm rot="16200000" flipH="1">
            <a:off x="4122912" y="3895131"/>
            <a:ext cx="744368" cy="573982"/>
          </a:xfrm>
          <a:prstGeom prst="bentConnector2">
            <a:avLst/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41" name="Shape 250">
            <a:extLst>
              <a:ext uri="{FF2B5EF4-FFF2-40B4-BE49-F238E27FC236}">
                <a16:creationId xmlns:a16="http://schemas.microsoft.com/office/drawing/2014/main" id="{E6D0DD56-94D8-4030-BFD0-4EE5F3648AE0}"/>
              </a:ext>
            </a:extLst>
          </p:cNvPr>
          <p:cNvCxnSpPr>
            <a:cxnSpLocks/>
            <a:endCxn id="22" idx="3"/>
          </p:cNvCxnSpPr>
          <p:nvPr/>
        </p:nvCxnSpPr>
        <p:spPr>
          <a:xfrm rot="5400000">
            <a:off x="5928937" y="4064237"/>
            <a:ext cx="567236" cy="412902"/>
          </a:xfrm>
          <a:prstGeom prst="bentConnector2">
            <a:avLst/>
          </a:prstGeom>
          <a:noFill/>
          <a:ln w="20320" cap="rnd" cmpd="sng">
            <a:solidFill>
              <a:srgbClr val="2FABFF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71760714-7C26-4DAD-AB05-E3954C7C5FBB}"/>
              </a:ext>
            </a:extLst>
          </p:cNvPr>
          <p:cNvCxnSpPr/>
          <p:nvPr/>
        </p:nvCxnSpPr>
        <p:spPr>
          <a:xfrm>
            <a:off x="4447447" y="3743582"/>
            <a:ext cx="345644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7310D60F-CD97-4DBA-9AD1-25A1009918F5}"/>
              </a:ext>
            </a:extLst>
          </p:cNvPr>
          <p:cNvCxnSpPr>
            <a:cxnSpLocks/>
          </p:cNvCxnSpPr>
          <p:nvPr/>
        </p:nvCxnSpPr>
        <p:spPr>
          <a:xfrm flipH="1">
            <a:off x="6006104" y="3744730"/>
            <a:ext cx="345644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hape 250">
            <a:extLst>
              <a:ext uri="{FF2B5EF4-FFF2-40B4-BE49-F238E27FC236}">
                <a16:creationId xmlns:a16="http://schemas.microsoft.com/office/drawing/2014/main" id="{2CB7637D-9E82-41F8-89F9-73540CF0AFF0}"/>
              </a:ext>
            </a:extLst>
          </p:cNvPr>
          <p:cNvCxnSpPr>
            <a:cxnSpLocks/>
          </p:cNvCxnSpPr>
          <p:nvPr/>
        </p:nvCxnSpPr>
        <p:spPr>
          <a:xfrm flipV="1">
            <a:off x="4342408" y="3203660"/>
            <a:ext cx="612080" cy="222059"/>
          </a:xfrm>
          <a:prstGeom prst="bentConnector3">
            <a:avLst>
              <a:gd name="adj1" fmla="val -1181"/>
            </a:avLst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62" name="Shape 250">
            <a:extLst>
              <a:ext uri="{FF2B5EF4-FFF2-40B4-BE49-F238E27FC236}">
                <a16:creationId xmlns:a16="http://schemas.microsoft.com/office/drawing/2014/main" id="{9B398FCA-1493-4960-9BD6-351233C0B7A8}"/>
              </a:ext>
            </a:extLst>
          </p:cNvPr>
          <p:cNvCxnSpPr>
            <a:cxnSpLocks/>
          </p:cNvCxnSpPr>
          <p:nvPr/>
        </p:nvCxnSpPr>
        <p:spPr>
          <a:xfrm flipH="1" flipV="1">
            <a:off x="5806531" y="3205262"/>
            <a:ext cx="612080" cy="222059"/>
          </a:xfrm>
          <a:prstGeom prst="bentConnector3">
            <a:avLst>
              <a:gd name="adj1" fmla="val -1181"/>
            </a:avLst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63" name="Shape 246">
            <a:extLst>
              <a:ext uri="{FF2B5EF4-FFF2-40B4-BE49-F238E27FC236}">
                <a16:creationId xmlns:a16="http://schemas.microsoft.com/office/drawing/2014/main" id="{4222B056-B985-4BF2-942E-5EA909B0679C}"/>
              </a:ext>
            </a:extLst>
          </p:cNvPr>
          <p:cNvSpPr txBox="1"/>
          <p:nvPr/>
        </p:nvSpPr>
        <p:spPr>
          <a:xfrm>
            <a:off x="5442432" y="1138281"/>
            <a:ext cx="3738614" cy="324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5 x 3.5-inch</a:t>
            </a:r>
            <a:r>
              <a:rPr lang="en-US" altLang="zh-TW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/2.5-inch</a:t>
            </a:r>
            <a:r>
              <a:rPr lang="zh-TW" altLang="en-US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SATA 6Gb/s drive bays</a:t>
            </a:r>
            <a:endParaRPr lang="en-US" sz="1250" b="1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66" name="直線接點 65">
            <a:extLst>
              <a:ext uri="{FF2B5EF4-FFF2-40B4-BE49-F238E27FC236}">
                <a16:creationId xmlns:a16="http://schemas.microsoft.com/office/drawing/2014/main" id="{F666754A-6AD4-4836-AB28-57D3999035D6}"/>
              </a:ext>
            </a:extLst>
          </p:cNvPr>
          <p:cNvCxnSpPr>
            <a:cxnSpLocks/>
          </p:cNvCxnSpPr>
          <p:nvPr/>
        </p:nvCxnSpPr>
        <p:spPr>
          <a:xfrm flipV="1">
            <a:off x="7530646" y="1512068"/>
            <a:ext cx="0" cy="1390312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A5989568-0AD2-4387-BF6F-D3DB3EFE0D8A}"/>
              </a:ext>
            </a:extLst>
          </p:cNvPr>
          <p:cNvCxnSpPr>
            <a:cxnSpLocks/>
          </p:cNvCxnSpPr>
          <p:nvPr/>
        </p:nvCxnSpPr>
        <p:spPr>
          <a:xfrm flipV="1">
            <a:off x="6672121" y="2036233"/>
            <a:ext cx="0" cy="46686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84920F28-2EAE-4DAC-8A8C-AEB8627E74C1}"/>
              </a:ext>
            </a:extLst>
          </p:cNvPr>
          <p:cNvCxnSpPr>
            <a:cxnSpLocks/>
          </p:cNvCxnSpPr>
          <p:nvPr/>
        </p:nvCxnSpPr>
        <p:spPr>
          <a:xfrm>
            <a:off x="7581446" y="3809939"/>
            <a:ext cx="0" cy="364421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hape 246">
            <a:extLst>
              <a:ext uri="{FF2B5EF4-FFF2-40B4-BE49-F238E27FC236}">
                <a16:creationId xmlns:a16="http://schemas.microsoft.com/office/drawing/2014/main" id="{859EAF64-4851-0346-9F02-3FCFA4B4BF3E}"/>
              </a:ext>
            </a:extLst>
          </p:cNvPr>
          <p:cNvSpPr txBox="1"/>
          <p:nvPr/>
        </p:nvSpPr>
        <p:spPr>
          <a:xfrm>
            <a:off x="5449355" y="1525823"/>
            <a:ext cx="1645120" cy="571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Indicators:</a:t>
            </a:r>
            <a:endParaRPr lang="zh-TW" altLang="en-US" sz="125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Status, LAN, </a:t>
            </a:r>
            <a:r>
              <a:rPr lang="en-US" altLang="zh-TW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USB, HDD/SSD</a:t>
            </a:r>
            <a:endParaRPr lang="zh-TW" altLang="en-US" sz="1250" b="1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513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5A08097C-6B39-1F41-AE28-3CAE616B73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948" y="1396123"/>
            <a:ext cx="5519105" cy="33248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橢圓 12">
            <a:extLst>
              <a:ext uri="{FF2B5EF4-FFF2-40B4-BE49-F238E27FC236}">
                <a16:creationId xmlns:a16="http://schemas.microsoft.com/office/drawing/2014/main" id="{47FEB0AC-6AB7-434C-B006-C4A87FAF9AAE}"/>
              </a:ext>
            </a:extLst>
          </p:cNvPr>
          <p:cNvSpPr/>
          <p:nvPr/>
        </p:nvSpPr>
        <p:spPr>
          <a:xfrm>
            <a:off x="2742523" y="2542144"/>
            <a:ext cx="167934" cy="202867"/>
          </a:xfrm>
          <a:prstGeom prst="ellipse">
            <a:avLst/>
          </a:prstGeom>
          <a:solidFill>
            <a:srgbClr val="D6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25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57110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300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8-bay TS-832PX</a:t>
            </a:r>
            <a:r>
              <a:rPr lang="zh-Hant" altLang="en-US" sz="300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Hant" sz="300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rear view</a:t>
            </a:r>
            <a:endParaRPr lang="zh-TW" altLang="en-US" sz="3000" u="none" strike="noStrike" cap="none">
              <a:solidFill>
                <a:schemeClr val="lt1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54" name="Shape 254"/>
          <p:cNvSpPr txBox="1"/>
          <p:nvPr/>
        </p:nvSpPr>
        <p:spPr>
          <a:xfrm>
            <a:off x="7890570" y="2979406"/>
            <a:ext cx="1115816" cy="46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2 x </a:t>
            </a:r>
            <a:r>
              <a:rPr lang="en-US" sz="12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12</a:t>
            </a:r>
            <a:r>
              <a:rPr lang="en-US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 cm </a:t>
            </a:r>
            <a:r>
              <a:rPr lang="en-US" altLang="zh-TW" sz="12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smart fan</a:t>
            </a:r>
            <a:endParaRPr lang="en-US" sz="125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263773" y="1897562"/>
            <a:ext cx="141081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Reset button</a:t>
            </a:r>
            <a:endParaRPr lang="zh-TW" altLang="en-US" sz="125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268248" y="2893959"/>
            <a:ext cx="1410817" cy="67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2 x 2.5GbE Multi-Gig  </a:t>
            </a:r>
          </a:p>
          <a:p>
            <a:pPr marL="0" marR="0" lvl="0" indent="0" algn="r" rtl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RJ45</a:t>
            </a:r>
            <a:r>
              <a:rPr lang="en-US" sz="12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port</a:t>
            </a:r>
            <a:endParaRPr lang="zh-TW" altLang="en-US" sz="125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86505" y="4212637"/>
            <a:ext cx="1590916" cy="34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buSzPts val="1400"/>
            </a:pPr>
            <a:r>
              <a:rPr lang="en-US" sz="12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/>
                <a:cs typeface="Arial" panose="020B0604020202020204" pitchFamily="34" charset="0"/>
              </a:rPr>
              <a:t>2</a:t>
            </a:r>
            <a:r>
              <a:rPr lang="en-US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/>
                <a:cs typeface="Arial" panose="020B0604020202020204" pitchFamily="34" charset="0"/>
                <a:sym typeface="Arial"/>
              </a:rPr>
              <a:t> x USB</a:t>
            </a:r>
            <a:r>
              <a:rPr lang="zh-TW" altLang="en-US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/>
                <a:cs typeface="Arial" panose="020B0604020202020204" pitchFamily="34" charset="0"/>
                <a:sym typeface="Arial"/>
              </a:rPr>
              <a:t> </a:t>
            </a:r>
            <a:r>
              <a:rPr lang="en-US" sz="12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/>
                <a:cs typeface="Arial" panose="020B0604020202020204" pitchFamily="34" charset="0"/>
              </a:rPr>
              <a:t>3.2</a:t>
            </a:r>
            <a:r>
              <a:rPr lang="en-US" altLang="zh-TW" sz="12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/>
                <a:cs typeface="Arial" panose="020B0604020202020204" pitchFamily="34" charset="0"/>
              </a:rPr>
              <a:t> </a:t>
            </a:r>
            <a:br>
              <a:rPr lang="en-US" altLang="zh-TW" sz="12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/>
                <a:cs typeface="Arial" panose="020B0604020202020204" pitchFamily="34" charset="0"/>
              </a:rPr>
            </a:br>
            <a:r>
              <a:rPr lang="en-US" sz="12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/>
                <a:cs typeface="Arial" panose="020B0604020202020204" pitchFamily="34" charset="0"/>
              </a:rPr>
              <a:t>Gen 1</a:t>
            </a:r>
            <a:r>
              <a:rPr lang="en-US" altLang="zh-TW" sz="12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Hant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/>
                <a:cs typeface="Arial" panose="020B0604020202020204" pitchFamily="34" charset="0"/>
                <a:sym typeface="Arial"/>
              </a:rPr>
              <a:t>port</a:t>
            </a:r>
            <a:endParaRPr lang="en-US" sz="1250" b="1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/>
              <a:cs typeface="Arial" panose="020B0604020202020204" pitchFamily="34" charset="0"/>
              <a:sym typeface="Arial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7890570" y="1863716"/>
            <a:ext cx="1253430" cy="549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AC 100-240V</a:t>
            </a:r>
            <a:endParaRPr lang="en-US" sz="125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p</a:t>
            </a:r>
            <a:r>
              <a:rPr lang="en-US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ower input</a:t>
            </a:r>
          </a:p>
        </p:txBody>
      </p:sp>
      <p:sp>
        <p:nvSpPr>
          <p:cNvPr id="51" name="Shape 266">
            <a:extLst>
              <a:ext uri="{FF2B5EF4-FFF2-40B4-BE49-F238E27FC236}">
                <a16:creationId xmlns:a16="http://schemas.microsoft.com/office/drawing/2014/main" id="{896283B6-6107-F349-8BCA-1AA545BAA0E1}"/>
              </a:ext>
            </a:extLst>
          </p:cNvPr>
          <p:cNvSpPr txBox="1"/>
          <p:nvPr/>
        </p:nvSpPr>
        <p:spPr>
          <a:xfrm>
            <a:off x="483416" y="3670115"/>
            <a:ext cx="1185412" cy="54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2 x 10GbE 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SFP+ </a:t>
            </a:r>
            <a:r>
              <a:rPr lang="en-US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port</a:t>
            </a:r>
            <a:endParaRPr lang="zh-TW" altLang="en-US" sz="125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Shape 256">
            <a:extLst>
              <a:ext uri="{FF2B5EF4-FFF2-40B4-BE49-F238E27FC236}">
                <a16:creationId xmlns:a16="http://schemas.microsoft.com/office/drawing/2014/main" id="{E2F5DC7A-9ECD-7C4C-94D2-AEF7148D7324}"/>
              </a:ext>
            </a:extLst>
          </p:cNvPr>
          <p:cNvSpPr txBox="1"/>
          <p:nvPr/>
        </p:nvSpPr>
        <p:spPr>
          <a:xfrm>
            <a:off x="83674" y="1305353"/>
            <a:ext cx="1590916" cy="617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>
              <a:lnSpc>
                <a:spcPts val="1700"/>
              </a:lnSpc>
              <a:buSzPts val="1400"/>
            </a:pPr>
            <a:r>
              <a:rPr lang="en-US" altLang="en-US" sz="12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1 x full-height PCIe Gen2 x2 </a:t>
            </a:r>
            <a:r>
              <a:rPr lang="en-US" altLang="zh-TW" sz="12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slot</a:t>
            </a:r>
            <a:endParaRPr lang="en-US" sz="125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Shape 247">
            <a:extLst>
              <a:ext uri="{FF2B5EF4-FFF2-40B4-BE49-F238E27FC236}">
                <a16:creationId xmlns:a16="http://schemas.microsoft.com/office/drawing/2014/main" id="{106FEDCA-D06E-40F5-BCF0-4F9D5F5DF291}"/>
              </a:ext>
            </a:extLst>
          </p:cNvPr>
          <p:cNvSpPr/>
          <p:nvPr/>
        </p:nvSpPr>
        <p:spPr>
          <a:xfrm>
            <a:off x="2689794" y="1732303"/>
            <a:ext cx="1568057" cy="315338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2FA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sz="1250" b="0" i="0" u="none" strike="noStrike" cap="none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28" name="Shape 250">
            <a:extLst>
              <a:ext uri="{FF2B5EF4-FFF2-40B4-BE49-F238E27FC236}">
                <a16:creationId xmlns:a16="http://schemas.microsoft.com/office/drawing/2014/main" id="{62466614-4F34-484C-8F07-273F0742C69A}"/>
              </a:ext>
            </a:extLst>
          </p:cNvPr>
          <p:cNvCxnSpPr>
            <a:cxnSpLocks/>
          </p:cNvCxnSpPr>
          <p:nvPr/>
        </p:nvCxnSpPr>
        <p:spPr>
          <a:xfrm rot="10800000">
            <a:off x="1681480" y="1574800"/>
            <a:ext cx="1805748" cy="161102"/>
          </a:xfrm>
          <a:prstGeom prst="bentConnector3">
            <a:avLst>
              <a:gd name="adj1" fmla="val -76"/>
            </a:avLst>
          </a:prstGeom>
          <a:noFill/>
          <a:ln w="20320" cap="rnd" cmpd="sng">
            <a:solidFill>
              <a:srgbClr val="2FABFF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B62FE4DB-5799-4909-8806-1DCA62D86886}"/>
              </a:ext>
            </a:extLst>
          </p:cNvPr>
          <p:cNvCxnSpPr>
            <a:cxnSpLocks/>
          </p:cNvCxnSpPr>
          <p:nvPr/>
        </p:nvCxnSpPr>
        <p:spPr>
          <a:xfrm flipH="1">
            <a:off x="1674590" y="2047641"/>
            <a:ext cx="729846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hape 247">
            <a:extLst>
              <a:ext uri="{FF2B5EF4-FFF2-40B4-BE49-F238E27FC236}">
                <a16:creationId xmlns:a16="http://schemas.microsoft.com/office/drawing/2014/main" id="{35F8A8D3-D047-42B2-9124-E1AE2EF904AB}"/>
              </a:ext>
            </a:extLst>
          </p:cNvPr>
          <p:cNvSpPr/>
          <p:nvPr/>
        </p:nvSpPr>
        <p:spPr>
          <a:xfrm>
            <a:off x="2073761" y="3142480"/>
            <a:ext cx="512532" cy="324162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2FA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sz="1250" b="0" i="0" u="none" strike="noStrike" cap="none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A29DD05A-D072-42AE-B156-BBB5EBBCF5CE}"/>
              </a:ext>
            </a:extLst>
          </p:cNvPr>
          <p:cNvCxnSpPr>
            <a:cxnSpLocks/>
          </p:cNvCxnSpPr>
          <p:nvPr/>
        </p:nvCxnSpPr>
        <p:spPr>
          <a:xfrm flipH="1">
            <a:off x="1674590" y="3297321"/>
            <a:ext cx="394567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hape 247">
            <a:extLst>
              <a:ext uri="{FF2B5EF4-FFF2-40B4-BE49-F238E27FC236}">
                <a16:creationId xmlns:a16="http://schemas.microsoft.com/office/drawing/2014/main" id="{B9DE1F72-C29E-4104-8DCD-3EAF9BD6D60A}"/>
              </a:ext>
            </a:extLst>
          </p:cNvPr>
          <p:cNvSpPr/>
          <p:nvPr/>
        </p:nvSpPr>
        <p:spPr>
          <a:xfrm>
            <a:off x="2357120" y="3537650"/>
            <a:ext cx="229172" cy="678701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2FA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sz="1250" b="0" i="0" u="none" strike="noStrike" cap="none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BB4E80C2-0026-4B60-8BCC-51B517ED65D3}"/>
              </a:ext>
            </a:extLst>
          </p:cNvPr>
          <p:cNvCxnSpPr>
            <a:cxnSpLocks/>
          </p:cNvCxnSpPr>
          <p:nvPr/>
        </p:nvCxnSpPr>
        <p:spPr>
          <a:xfrm flipH="1">
            <a:off x="1681480" y="3886601"/>
            <a:ext cx="673631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hape 247">
            <a:extLst>
              <a:ext uri="{FF2B5EF4-FFF2-40B4-BE49-F238E27FC236}">
                <a16:creationId xmlns:a16="http://schemas.microsoft.com/office/drawing/2014/main" id="{0BB77E7F-09D6-4789-8AD5-3CF3E9DA0AF7}"/>
              </a:ext>
            </a:extLst>
          </p:cNvPr>
          <p:cNvSpPr/>
          <p:nvPr/>
        </p:nvSpPr>
        <p:spPr>
          <a:xfrm>
            <a:off x="2265684" y="4306561"/>
            <a:ext cx="284475" cy="252455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2FA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sz="1250" b="0" i="0" u="none" strike="noStrike" cap="none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B3B7F927-F1E2-4591-8B75-D5283717638C}"/>
              </a:ext>
            </a:extLst>
          </p:cNvPr>
          <p:cNvCxnSpPr>
            <a:cxnSpLocks/>
          </p:cNvCxnSpPr>
          <p:nvPr/>
        </p:nvCxnSpPr>
        <p:spPr>
          <a:xfrm flipH="1">
            <a:off x="1674590" y="4440321"/>
            <a:ext cx="591095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C027E09C-507F-4DD7-B203-F81A71F37A30}"/>
              </a:ext>
            </a:extLst>
          </p:cNvPr>
          <p:cNvCxnSpPr>
            <a:cxnSpLocks/>
          </p:cNvCxnSpPr>
          <p:nvPr/>
        </p:nvCxnSpPr>
        <p:spPr>
          <a:xfrm>
            <a:off x="6453155" y="2108601"/>
            <a:ext cx="1380882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BC70F8F5-9E15-49A3-9A3C-45BD0A21ED4C}"/>
              </a:ext>
            </a:extLst>
          </p:cNvPr>
          <p:cNvCxnSpPr>
            <a:cxnSpLocks/>
          </p:cNvCxnSpPr>
          <p:nvPr/>
        </p:nvCxnSpPr>
        <p:spPr>
          <a:xfrm>
            <a:off x="6761480" y="3236359"/>
            <a:ext cx="1091362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hape 250">
            <a:extLst>
              <a:ext uri="{FF2B5EF4-FFF2-40B4-BE49-F238E27FC236}">
                <a16:creationId xmlns:a16="http://schemas.microsoft.com/office/drawing/2014/main" id="{D941DA9E-E810-46C8-BA05-516564D8195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391663" y="2899836"/>
            <a:ext cx="1736087" cy="1186321"/>
          </a:xfrm>
          <a:prstGeom prst="bentConnector3">
            <a:avLst>
              <a:gd name="adj1" fmla="val 99744"/>
            </a:avLst>
          </a:prstGeom>
          <a:noFill/>
          <a:ln w="20320" cap="rnd" cmpd="sng">
            <a:solidFill>
              <a:srgbClr val="2FABFF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38" name="Shape 256">
            <a:extLst>
              <a:ext uri="{FF2B5EF4-FFF2-40B4-BE49-F238E27FC236}">
                <a16:creationId xmlns:a16="http://schemas.microsoft.com/office/drawing/2014/main" id="{BEDEE581-EFA4-9E42-9C22-42B496167AAD}"/>
              </a:ext>
            </a:extLst>
          </p:cNvPr>
          <p:cNvSpPr txBox="1"/>
          <p:nvPr/>
        </p:nvSpPr>
        <p:spPr>
          <a:xfrm>
            <a:off x="107821" y="2354428"/>
            <a:ext cx="1543655" cy="49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Kensington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s</a:t>
            </a:r>
            <a:r>
              <a:rPr lang="en-US" altLang="zh-TW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ecurity slot</a:t>
            </a:r>
            <a:endParaRPr lang="zh-TW" altLang="en-US" sz="1250" b="1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9E0028-F7C4-1E43-AF67-3367448C2C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2920" y="1296157"/>
            <a:ext cx="4078159" cy="34175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68817"/>
            <a:ext cx="914399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sz="300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9-bay TS-932PX </a:t>
            </a:r>
            <a:r>
              <a:rPr lang="en-US" altLang="zh-TW" sz="300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rear view</a:t>
            </a:r>
            <a:endParaRPr lang="zh-TW" altLang="en-US" sz="300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54" name="Shape 254"/>
          <p:cNvSpPr txBox="1"/>
          <p:nvPr/>
        </p:nvSpPr>
        <p:spPr>
          <a:xfrm>
            <a:off x="731521" y="2142083"/>
            <a:ext cx="1227350" cy="46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 x </a:t>
            </a:r>
            <a:r>
              <a:rPr lang="en-US" sz="125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14</a:t>
            </a:r>
            <a:r>
              <a:rPr lang="en-US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cm </a:t>
            </a:r>
          </a:p>
          <a:p>
            <a:pPr marL="0" marR="0" lvl="0" indent="0" algn="r" rtl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Hant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Smart fan</a:t>
            </a:r>
            <a:endParaRPr lang="zh-TW" altLang="en-US" sz="125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56" name="Shape 256"/>
          <p:cNvSpPr txBox="1"/>
          <p:nvPr/>
        </p:nvSpPr>
        <p:spPr>
          <a:xfrm>
            <a:off x="415215" y="3878932"/>
            <a:ext cx="1543655" cy="49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Kensington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5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</a:t>
            </a:r>
            <a:r>
              <a:rPr lang="en-US" altLang="zh-TW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ecurity slot</a:t>
            </a:r>
            <a:endParaRPr lang="zh-TW" altLang="en-US" sz="1250" b="1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6951974" y="1590471"/>
            <a:ext cx="142393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Reset button</a:t>
            </a:r>
            <a:endParaRPr lang="zh-TW" altLang="en-US" sz="125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6964220" y="2420408"/>
            <a:ext cx="19830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2 x 2.5GbE Multi-Gig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RJ45 </a:t>
            </a:r>
            <a:r>
              <a:rPr lang="en-US" altLang="zh-TW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port</a:t>
            </a:r>
            <a:endParaRPr lang="zh-TW" altLang="en-US" sz="125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6964220" y="3704497"/>
            <a:ext cx="2070052" cy="34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5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</a:t>
            </a:r>
            <a:r>
              <a:rPr lang="en-US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 USB 3.2 Gen 1 </a:t>
            </a:r>
            <a:r>
              <a:rPr lang="en-US" altLang="zh-CN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port</a:t>
            </a:r>
            <a:endParaRPr lang="en-US" sz="1250" b="1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6964220" y="4113894"/>
            <a:ext cx="1590916" cy="48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DC 12V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power input</a:t>
            </a:r>
            <a:endParaRPr lang="zh-TW" altLang="en-US" sz="125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1" name="Shape 266">
            <a:extLst>
              <a:ext uri="{FF2B5EF4-FFF2-40B4-BE49-F238E27FC236}">
                <a16:creationId xmlns:a16="http://schemas.microsoft.com/office/drawing/2014/main" id="{896283B6-6107-F349-8BCA-1AA545BAA0E1}"/>
              </a:ext>
            </a:extLst>
          </p:cNvPr>
          <p:cNvSpPr txBox="1"/>
          <p:nvPr/>
        </p:nvSpPr>
        <p:spPr>
          <a:xfrm>
            <a:off x="6964220" y="2987144"/>
            <a:ext cx="1185412" cy="54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2 x 10GbE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5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SFP+ </a:t>
            </a:r>
            <a:r>
              <a:rPr lang="en-US" sz="125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port</a:t>
            </a:r>
            <a:endParaRPr lang="zh-TW" altLang="en-US" sz="125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1A8AD006-2910-40A7-B110-824E5FF4D79E}"/>
              </a:ext>
            </a:extLst>
          </p:cNvPr>
          <p:cNvCxnSpPr>
            <a:cxnSpLocks/>
          </p:cNvCxnSpPr>
          <p:nvPr/>
        </p:nvCxnSpPr>
        <p:spPr>
          <a:xfrm>
            <a:off x="6400190" y="1744360"/>
            <a:ext cx="551784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hape 247">
            <a:extLst>
              <a:ext uri="{FF2B5EF4-FFF2-40B4-BE49-F238E27FC236}">
                <a16:creationId xmlns:a16="http://schemas.microsoft.com/office/drawing/2014/main" id="{A5B552A6-A34E-4192-B021-7BD09487F9FE}"/>
              </a:ext>
            </a:extLst>
          </p:cNvPr>
          <p:cNvSpPr/>
          <p:nvPr/>
        </p:nvSpPr>
        <p:spPr>
          <a:xfrm>
            <a:off x="5920915" y="2497806"/>
            <a:ext cx="489972" cy="324162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2FA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sz="1250" b="0" i="0" u="none" strike="noStrike" cap="none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A923D827-CE96-4870-B145-14D8212B1FF6}"/>
              </a:ext>
            </a:extLst>
          </p:cNvPr>
          <p:cNvCxnSpPr>
            <a:cxnSpLocks/>
          </p:cNvCxnSpPr>
          <p:nvPr/>
        </p:nvCxnSpPr>
        <p:spPr>
          <a:xfrm>
            <a:off x="6410888" y="2662321"/>
            <a:ext cx="541086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hape 247">
            <a:extLst>
              <a:ext uri="{FF2B5EF4-FFF2-40B4-BE49-F238E27FC236}">
                <a16:creationId xmlns:a16="http://schemas.microsoft.com/office/drawing/2014/main" id="{92F7E53C-B8FC-453C-95CB-5E40972D2DB7}"/>
              </a:ext>
            </a:extLst>
          </p:cNvPr>
          <p:cNvSpPr/>
          <p:nvPr/>
        </p:nvSpPr>
        <p:spPr>
          <a:xfrm>
            <a:off x="6103492" y="2895104"/>
            <a:ext cx="312475" cy="645656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2FA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sz="1250" b="0" i="0" u="none" strike="noStrike" cap="none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Shape 247">
            <a:extLst>
              <a:ext uri="{FF2B5EF4-FFF2-40B4-BE49-F238E27FC236}">
                <a16:creationId xmlns:a16="http://schemas.microsoft.com/office/drawing/2014/main" id="{F41CD50E-BD72-4271-B0F3-7FBDF6337A51}"/>
              </a:ext>
            </a:extLst>
          </p:cNvPr>
          <p:cNvSpPr/>
          <p:nvPr/>
        </p:nvSpPr>
        <p:spPr>
          <a:xfrm>
            <a:off x="6077482" y="3681291"/>
            <a:ext cx="333405" cy="329393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2FA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sz="1250" b="0" i="0" u="none" strike="noStrike" cap="none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74D8B815-5782-4770-A42B-F5A632B35D30}"/>
              </a:ext>
            </a:extLst>
          </p:cNvPr>
          <p:cNvCxnSpPr>
            <a:cxnSpLocks/>
          </p:cNvCxnSpPr>
          <p:nvPr/>
        </p:nvCxnSpPr>
        <p:spPr>
          <a:xfrm>
            <a:off x="6428214" y="3241441"/>
            <a:ext cx="508520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1AA40300-FB0B-4510-8781-96255D904E63}"/>
              </a:ext>
            </a:extLst>
          </p:cNvPr>
          <p:cNvCxnSpPr>
            <a:cxnSpLocks/>
          </p:cNvCxnSpPr>
          <p:nvPr/>
        </p:nvCxnSpPr>
        <p:spPr>
          <a:xfrm>
            <a:off x="6428214" y="3841063"/>
            <a:ext cx="523760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C5A0B14B-11E6-4FFC-9F8A-5595BEB5DE5E}"/>
              </a:ext>
            </a:extLst>
          </p:cNvPr>
          <p:cNvCxnSpPr>
            <a:cxnSpLocks/>
          </p:cNvCxnSpPr>
          <p:nvPr/>
        </p:nvCxnSpPr>
        <p:spPr>
          <a:xfrm>
            <a:off x="6410887" y="4267783"/>
            <a:ext cx="541087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CE649E1A-9ED9-4009-A2A0-234CC065A85D}"/>
              </a:ext>
            </a:extLst>
          </p:cNvPr>
          <p:cNvCxnSpPr>
            <a:cxnSpLocks/>
          </p:cNvCxnSpPr>
          <p:nvPr/>
        </p:nvCxnSpPr>
        <p:spPr>
          <a:xfrm flipH="1">
            <a:off x="2034594" y="2420408"/>
            <a:ext cx="1929820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977DFED1-0E5C-4C32-8B36-76B7597F67C7}"/>
              </a:ext>
            </a:extLst>
          </p:cNvPr>
          <p:cNvCxnSpPr>
            <a:cxnSpLocks/>
          </p:cNvCxnSpPr>
          <p:nvPr/>
        </p:nvCxnSpPr>
        <p:spPr>
          <a:xfrm flipH="1">
            <a:off x="2034594" y="4076429"/>
            <a:ext cx="3596060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269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E1033D-4CFE-E841-A8D9-83F5525AB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9004"/>
            <a:ext cx="9144001" cy="697312"/>
          </a:xfrm>
        </p:spPr>
        <p:txBody>
          <a:bodyPr/>
          <a:lstStyle/>
          <a:p>
            <a:r>
              <a:rPr lang="en-US" altLang="zh-CN" sz="30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Easy-to-install </a:t>
            </a:r>
            <a:r>
              <a:rPr lang="en-US" altLang="zh-TW" sz="30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HDDs and</a:t>
            </a:r>
            <a:r>
              <a:rPr lang="zh-TW" altLang="en-US" sz="30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zh-TW" sz="30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SSDs</a:t>
            </a:r>
            <a:endParaRPr kumimoji="1" lang="zh-TW" altLang="en-US" sz="300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3514EF5D-FB41-4FCD-80B1-BAA97186393E}"/>
              </a:ext>
            </a:extLst>
          </p:cNvPr>
          <p:cNvSpPr/>
          <p:nvPr/>
        </p:nvSpPr>
        <p:spPr>
          <a:xfrm>
            <a:off x="4515930" y="1147850"/>
            <a:ext cx="4219032" cy="434024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69D8FF"/>
              </a:gs>
              <a:gs pos="0">
                <a:srgbClr val="00EED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8E70C184-166A-465A-B3FA-0E4961A260A9}"/>
              </a:ext>
            </a:extLst>
          </p:cNvPr>
          <p:cNvSpPr/>
          <p:nvPr/>
        </p:nvSpPr>
        <p:spPr>
          <a:xfrm>
            <a:off x="490416" y="1147850"/>
            <a:ext cx="3586038" cy="434024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69D8FF"/>
              </a:gs>
              <a:gs pos="0">
                <a:srgbClr val="00EED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276FA20-7E24-42F8-984F-4524F7422885}"/>
              </a:ext>
            </a:extLst>
          </p:cNvPr>
          <p:cNvSpPr/>
          <p:nvPr/>
        </p:nvSpPr>
        <p:spPr>
          <a:xfrm>
            <a:off x="4547680" y="1172930"/>
            <a:ext cx="4195543" cy="3539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7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2.5-inch</a:t>
            </a:r>
            <a:r>
              <a:rPr lang="zh-TW" altLang="en-US" sz="17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HDD / SSD</a:t>
            </a:r>
            <a:endParaRPr lang="zh-TW" altLang="en-US" sz="1700" b="1">
              <a:solidFill>
                <a:schemeClr val="tx1"/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圓角矩形 45">
            <a:extLst>
              <a:ext uri="{FF2B5EF4-FFF2-40B4-BE49-F238E27FC236}">
                <a16:creationId xmlns:a16="http://schemas.microsoft.com/office/drawing/2014/main" id="{4A00B15E-9C3D-4D64-910C-48E8F6030A81}"/>
              </a:ext>
            </a:extLst>
          </p:cNvPr>
          <p:cNvSpPr/>
          <p:nvPr/>
        </p:nvSpPr>
        <p:spPr>
          <a:xfrm>
            <a:off x="334653" y="1551507"/>
            <a:ext cx="3887343" cy="3376119"/>
          </a:xfrm>
          <a:prstGeom prst="roundRect">
            <a:avLst>
              <a:gd name="adj" fmla="val 323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圓角矩形 47">
            <a:extLst>
              <a:ext uri="{FF2B5EF4-FFF2-40B4-BE49-F238E27FC236}">
                <a16:creationId xmlns:a16="http://schemas.microsoft.com/office/drawing/2014/main" id="{0403A0CB-08FC-4196-AD10-15B3EB3F4576}"/>
              </a:ext>
            </a:extLst>
          </p:cNvPr>
          <p:cNvSpPr/>
          <p:nvPr/>
        </p:nvSpPr>
        <p:spPr>
          <a:xfrm>
            <a:off x="4385816" y="1545143"/>
            <a:ext cx="4531004" cy="3382671"/>
          </a:xfrm>
          <a:prstGeom prst="roundRect">
            <a:avLst>
              <a:gd name="adj" fmla="val 217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F388E15-FE37-4916-AB36-DABD7319A791}"/>
              </a:ext>
            </a:extLst>
          </p:cNvPr>
          <p:cNvSpPr/>
          <p:nvPr/>
        </p:nvSpPr>
        <p:spPr>
          <a:xfrm>
            <a:off x="522166" y="1178238"/>
            <a:ext cx="3586038" cy="3539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7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3.5-inch</a:t>
            </a:r>
            <a:r>
              <a:rPr lang="zh-TW" altLang="en-US" sz="17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7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HDD: tool-less</a:t>
            </a:r>
            <a:endParaRPr lang="zh-TW" altLang="en-US" sz="1700" b="1">
              <a:solidFill>
                <a:schemeClr val="tx1"/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5EA2C9D1-55A0-4D3C-8D64-7205F0129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59479" y="1929980"/>
            <a:ext cx="2554837" cy="1012061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05BF3B73-5B12-4F0A-BC2A-4CD151731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9479" y="2962763"/>
            <a:ext cx="2027761" cy="1935590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D1C422E6-466D-4943-8C8C-2241AD87DBC9}"/>
              </a:ext>
            </a:extLst>
          </p:cNvPr>
          <p:cNvSpPr txBox="1"/>
          <p:nvPr/>
        </p:nvSpPr>
        <p:spPr>
          <a:xfrm>
            <a:off x="4920964" y="1611187"/>
            <a:ext cx="11047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300">
                <a:latin typeface="+mj-lt"/>
                <a:cs typeface="Arial" panose="020B0604020202020204" pitchFamily="34" charset="0"/>
              </a:rPr>
              <a:t>3.5-inch tray</a:t>
            </a:r>
            <a:endParaRPr kumimoji="1" lang="zh-TW" altLang="en-US" sz="1300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E6082AB8-ED70-436A-A54D-8D015489AF05}"/>
              </a:ext>
            </a:extLst>
          </p:cNvPr>
          <p:cNvSpPr txBox="1"/>
          <p:nvPr/>
        </p:nvSpPr>
        <p:spPr>
          <a:xfrm>
            <a:off x="6846430" y="1611187"/>
            <a:ext cx="203292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300">
                <a:latin typeface="+mj-lt"/>
                <a:cs typeface="Arial" panose="020B0604020202020204" pitchFamily="34" charset="0"/>
              </a:rPr>
              <a:t>2.5-inch tray (TS-932PX)</a:t>
            </a:r>
            <a:endParaRPr kumimoji="1" lang="zh-TW" altLang="en-US" sz="130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3" name="Picture 3" descr="C:\Users\Han Tsai\Desktop\TS-932X_直播_0320\未命名-6.png">
            <a:extLst>
              <a:ext uri="{FF2B5EF4-FFF2-40B4-BE49-F238E27FC236}">
                <a16:creationId xmlns:a16="http://schemas.microsoft.com/office/drawing/2014/main" id="{FA09D02B-90EA-477E-A3F2-BC9AD4FA0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0634" y="2853679"/>
            <a:ext cx="1738139" cy="946192"/>
          </a:xfrm>
          <a:prstGeom prst="rect">
            <a:avLst/>
          </a:prstGeom>
          <a:noFill/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43789283-7AFC-634B-9B90-B4789A9599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194" y="1639021"/>
            <a:ext cx="2396538" cy="1311048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7F898348-6B9E-CC41-AF7F-0DB20D406D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3091" y="2962763"/>
            <a:ext cx="1827290" cy="1861985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A6DFD65E-F0D2-D547-9A8E-D3F9855A38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50131" y="2932257"/>
            <a:ext cx="1452783" cy="1311048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C4BFAC42-8A14-404D-B097-C2B9034C0F0B}"/>
              </a:ext>
            </a:extLst>
          </p:cNvPr>
          <p:cNvSpPr txBox="1"/>
          <p:nvPr/>
        </p:nvSpPr>
        <p:spPr>
          <a:xfrm>
            <a:off x="7613477" y="3839765"/>
            <a:ext cx="7585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100">
                <a:latin typeface="+mj-lt"/>
                <a:cs typeface="Arial" panose="020B0604020202020204" pitchFamily="34" charset="0"/>
              </a:rPr>
              <a:t>Tool-less</a:t>
            </a:r>
            <a:endParaRPr kumimoji="1" lang="zh-TW" altLang="en-US" sz="11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D5F1ACA-7F66-0249-8E1C-B222309CCEAB}"/>
              </a:ext>
            </a:extLst>
          </p:cNvPr>
          <p:cNvSpPr txBox="1"/>
          <p:nvPr/>
        </p:nvSpPr>
        <p:spPr>
          <a:xfrm>
            <a:off x="2296685" y="4332735"/>
            <a:ext cx="19596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>
                <a:latin typeface="+mj-lt"/>
                <a:cs typeface="Arial" panose="020B0604020202020204" pitchFamily="34" charset="0"/>
              </a:rPr>
              <a:t>Use screws when  transporting NAS with drives.</a:t>
            </a:r>
            <a:endParaRPr kumimoji="1" lang="zh-TW" altLang="en-US" sz="110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73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圓角矩形 45">
            <a:extLst>
              <a:ext uri="{FF2B5EF4-FFF2-40B4-BE49-F238E27FC236}">
                <a16:creationId xmlns:a16="http://schemas.microsoft.com/office/drawing/2014/main" id="{87488228-CF91-4F64-A807-8108F29F650F}"/>
              </a:ext>
            </a:extLst>
          </p:cNvPr>
          <p:cNvSpPr/>
          <p:nvPr/>
        </p:nvSpPr>
        <p:spPr>
          <a:xfrm>
            <a:off x="329573" y="1250950"/>
            <a:ext cx="8540107" cy="3616960"/>
          </a:xfrm>
          <a:prstGeom prst="roundRect">
            <a:avLst>
              <a:gd name="adj" fmla="val 218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100008" y="274680"/>
            <a:ext cx="8769672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280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TS-932PX </a:t>
            </a:r>
            <a:r>
              <a:rPr lang="en-US" altLang="zh-TW" sz="280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is as small as a</a:t>
            </a:r>
            <a:r>
              <a:rPr lang="zh-TW" altLang="en-US" sz="280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 </a:t>
            </a:r>
            <a:r>
              <a:rPr lang="en-US" altLang="zh-TW" sz="280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5-</a:t>
            </a:r>
            <a:r>
              <a:rPr lang="en-US" altLang="zh-CN" sz="280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bay </a:t>
            </a:r>
            <a:br>
              <a:rPr lang="en-US" altLang="zh-CN" sz="280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</a:br>
            <a:r>
              <a:rPr lang="en-US" altLang="zh-CN" sz="280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but with </a:t>
            </a:r>
            <a:r>
              <a:rPr lang="en-US" altLang="zh-TW" sz="280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9-</a:t>
            </a:r>
            <a:r>
              <a:rPr lang="en-US" altLang="zh-CN" sz="280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bay </a:t>
            </a:r>
            <a:r>
              <a:rPr lang="en-US" altLang="zh-CN" sz="280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capacity</a:t>
            </a:r>
            <a:endParaRPr lang="zh-TW" altLang="en-US" sz="2800" u="none" strike="noStrike" cap="none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E67A8A-6E12-E949-899C-432AA484C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08" y="1524314"/>
            <a:ext cx="8214981" cy="3206207"/>
          </a:xfrm>
          <a:prstGeom prst="rect">
            <a:avLst/>
          </a:prstGeom>
        </p:spPr>
      </p:pic>
      <p:grpSp>
        <p:nvGrpSpPr>
          <p:cNvPr id="4" name="Shape 171"/>
          <p:cNvGrpSpPr/>
          <p:nvPr/>
        </p:nvGrpSpPr>
        <p:grpSpPr>
          <a:xfrm>
            <a:off x="4513998" y="1584436"/>
            <a:ext cx="880998" cy="876957"/>
            <a:chOff x="3329755" y="3214692"/>
            <a:chExt cx="1527997" cy="1500198"/>
          </a:xfrm>
        </p:grpSpPr>
        <p:sp>
          <p:nvSpPr>
            <p:cNvPr id="5" name="Shape 172"/>
            <p:cNvSpPr/>
            <p:nvPr/>
          </p:nvSpPr>
          <p:spPr>
            <a:xfrm>
              <a:off x="3571868" y="3429006"/>
              <a:ext cx="1285884" cy="128588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Shape 173"/>
            <p:cNvSpPr/>
            <p:nvPr/>
          </p:nvSpPr>
          <p:spPr>
            <a:xfrm rot="508191">
              <a:off x="4143372" y="3228528"/>
              <a:ext cx="214314" cy="35719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Shape 174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29755" y="3214692"/>
              <a:ext cx="1442166" cy="13294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32">
            <a:extLst>
              <a:ext uri="{FF2B5EF4-FFF2-40B4-BE49-F238E27FC236}">
                <a16:creationId xmlns:a16="http://schemas.microsoft.com/office/drawing/2014/main" id="{09460F7C-AEF0-4BD4-9EC9-7F19B69781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1271" y="2889294"/>
            <a:ext cx="1826806" cy="151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00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4826000" y="590532"/>
            <a:ext cx="4686933" cy="181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lnSpc>
                <a:spcPts val="4000"/>
              </a:lnSpc>
              <a:buSzPts val="3200"/>
            </a:pPr>
            <a:r>
              <a:rPr lang="en-US" altLang="zh-TW" sz="2600">
                <a:latin typeface="+mj-lt"/>
              </a:rPr>
              <a:t>How to bring out </a:t>
            </a:r>
            <a:br>
              <a:rPr lang="en-US" altLang="zh-TW" sz="2600">
                <a:latin typeface="+mj-lt"/>
              </a:rPr>
            </a:br>
            <a:r>
              <a:rPr lang="en-US" altLang="zh-TW" sz="2600">
                <a:latin typeface="+mj-lt"/>
              </a:rPr>
              <a:t>2.5GbE &amp;</a:t>
            </a:r>
            <a:r>
              <a:rPr lang="en-US" altLang="zh-CN" sz="2600">
                <a:latin typeface="+mj-lt"/>
              </a:rPr>
              <a:t> </a:t>
            </a:r>
            <a:r>
              <a:rPr lang="en-US" altLang="zh-TW" sz="2600">
                <a:latin typeface="+mj-lt"/>
              </a:rPr>
              <a:t>10GbE performance</a:t>
            </a:r>
            <a:endParaRPr lang="zh-TW" altLang="en-US" sz="2600">
              <a:latin typeface="+mj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524818A-B39C-414F-B7CD-FB68738D95B5}"/>
              </a:ext>
            </a:extLst>
          </p:cNvPr>
          <p:cNvSpPr/>
          <p:nvPr/>
        </p:nvSpPr>
        <p:spPr>
          <a:xfrm>
            <a:off x="1236305" y="992927"/>
            <a:ext cx="2917786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500" b="1">
                <a:solidFill>
                  <a:schemeClr val="lt1"/>
                </a:solidFill>
                <a:latin typeface="+mj-lt"/>
              </a:rPr>
              <a:t> </a:t>
            </a:r>
            <a:r>
              <a:rPr lang="en-US" altLang="zh-CN" sz="6500" b="1">
                <a:solidFill>
                  <a:schemeClr val="lt1"/>
                </a:solidFill>
                <a:latin typeface="+mj-lt"/>
              </a:rPr>
              <a:t>Speed</a:t>
            </a:r>
            <a:endParaRPr lang="zh-TW" altLang="en-US" sz="6500" b="1">
              <a:latin typeface="+mj-lt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FBE8CD23-5A70-43E2-B15D-5C68FA5D5BBC}"/>
              </a:ext>
            </a:extLst>
          </p:cNvPr>
          <p:cNvCxnSpPr/>
          <p:nvPr/>
        </p:nvCxnSpPr>
        <p:spPr>
          <a:xfrm>
            <a:off x="4490105" y="1039907"/>
            <a:ext cx="0" cy="108361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614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439">
            <a:extLst>
              <a:ext uri="{FF2B5EF4-FFF2-40B4-BE49-F238E27FC236}">
                <a16:creationId xmlns:a16="http://schemas.microsoft.com/office/drawing/2014/main" id="{6CCE20C3-6637-4C12-9D51-E145C4F7EB83}"/>
              </a:ext>
            </a:extLst>
          </p:cNvPr>
          <p:cNvSpPr txBox="1"/>
          <p:nvPr/>
        </p:nvSpPr>
        <p:spPr>
          <a:xfrm>
            <a:off x="3900959" y="2219807"/>
            <a:ext cx="1355428" cy="512831"/>
          </a:xfrm>
          <a:prstGeom prst="rect">
            <a:avLst/>
          </a:prstGeom>
          <a:gradFill>
            <a:gsLst>
              <a:gs pos="100000">
                <a:srgbClr val="00823B"/>
              </a:gs>
              <a:gs pos="0">
                <a:srgbClr val="00B050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>
                <a:solidFill>
                  <a:schemeClr val="lt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     </a:t>
            </a:r>
            <a:endParaRPr lang="zh-TW" altLang="en-US" sz="1200">
              <a:solidFill>
                <a:schemeClr val="lt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3" name="Shape 439">
            <a:extLst>
              <a:ext uri="{FF2B5EF4-FFF2-40B4-BE49-F238E27FC236}">
                <a16:creationId xmlns:a16="http://schemas.microsoft.com/office/drawing/2014/main" id="{A5A45128-F37F-4082-8D55-0C29D328131D}"/>
              </a:ext>
            </a:extLst>
          </p:cNvPr>
          <p:cNvSpPr txBox="1"/>
          <p:nvPr/>
        </p:nvSpPr>
        <p:spPr>
          <a:xfrm>
            <a:off x="3912182" y="3412212"/>
            <a:ext cx="1355428" cy="512831"/>
          </a:xfrm>
          <a:prstGeom prst="rect">
            <a:avLst/>
          </a:prstGeom>
          <a:gradFill>
            <a:gsLst>
              <a:gs pos="0">
                <a:srgbClr val="0095FB"/>
              </a:gs>
              <a:gs pos="52000">
                <a:srgbClr val="0087E6"/>
              </a:gs>
              <a:gs pos="100000">
                <a:srgbClr val="005CBF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>
                <a:solidFill>
                  <a:schemeClr val="lt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     </a:t>
            </a:r>
            <a:endParaRPr lang="zh-TW" altLang="en-US" sz="1200">
              <a:solidFill>
                <a:schemeClr val="lt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293477-4485-304C-917E-39E2F6F6C7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5740" y="2073021"/>
            <a:ext cx="3552572" cy="21401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5086"/>
            <a:ext cx="9144000" cy="697312"/>
          </a:xfrm>
        </p:spPr>
        <p:txBody>
          <a:bodyPr/>
          <a:lstStyle/>
          <a:p>
            <a:pPr fontAlgn="base"/>
            <a:r>
              <a:rPr lang="en-US" altLang="zh-TW" sz="3000">
                <a:solidFill>
                  <a:srgbClr val="FFFFFF"/>
                </a:solidFill>
                <a:latin typeface="+mj-lt"/>
                <a:ea typeface="Microsoft JhengHei"/>
                <a:cs typeface="Arial" panose="020B0604020202020204" pitchFamily="34" charset="0"/>
              </a:rPr>
              <a:t>Both with dual 10</a:t>
            </a:r>
            <a:r>
              <a:rPr lang="en-US" sz="3000">
                <a:solidFill>
                  <a:srgbClr val="FFFFFF"/>
                </a:solidFill>
                <a:latin typeface="+mj-lt"/>
                <a:ea typeface="Microsoft JhengHei"/>
                <a:cs typeface="Arial" panose="020B0604020202020204" pitchFamily="34" charset="0"/>
              </a:rPr>
              <a:t>GbE SFP+ &amp; </a:t>
            </a:r>
            <a:r>
              <a:rPr lang="en-US" altLang="zh-TW" sz="3000">
                <a:solidFill>
                  <a:srgbClr val="FFFFFF"/>
                </a:solidFill>
                <a:latin typeface="+mj-lt"/>
                <a:ea typeface="Microsoft JhengHei"/>
                <a:cs typeface="Arial" panose="020B0604020202020204" pitchFamily="34" charset="0"/>
              </a:rPr>
              <a:t>2.5GbE ports</a:t>
            </a:r>
            <a:endParaRPr lang="zh-TW" altLang="en-US" sz="3000">
              <a:solidFill>
                <a:srgbClr val="FFFFFF"/>
              </a:solidFill>
              <a:latin typeface="+mj-lt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A3E6D1-64DF-1E4F-A371-150121BFDAEB}"/>
              </a:ext>
            </a:extLst>
          </p:cNvPr>
          <p:cNvSpPr txBox="1"/>
          <p:nvPr/>
        </p:nvSpPr>
        <p:spPr>
          <a:xfrm>
            <a:off x="361348" y="1158376"/>
            <a:ext cx="8732214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TW" sz="1600" b="1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2 x 10GbE SFP+ &amp; 2 x 2.5GbE Multi-Gig RJ45 </a:t>
            </a:r>
            <a:r>
              <a:rPr lang="en-US" altLang="zh-CN" sz="1600" b="1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ports </a:t>
            </a:r>
            <a:r>
              <a:rPr lang="en-US" altLang="zh-TW" sz="16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delivering a major speed increase for fast backup &amp; restoration, large-data applications, and container application tasks.</a:t>
            </a:r>
            <a:endParaRPr lang="en-US" sz="1600" b="1">
              <a:solidFill>
                <a:schemeClr val="tx1"/>
              </a:solidFill>
              <a:latin typeface="+mj-lt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A18B20-37D7-B74E-BAA1-88F623679F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412" y="2032000"/>
            <a:ext cx="3491850" cy="29262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E2027611-2EBC-5446-BD62-901BE3015F00}"/>
              </a:ext>
            </a:extLst>
          </p:cNvPr>
          <p:cNvSpPr/>
          <p:nvPr/>
        </p:nvSpPr>
        <p:spPr>
          <a:xfrm>
            <a:off x="3253314" y="3384126"/>
            <a:ext cx="316599" cy="571924"/>
          </a:xfrm>
          <a:prstGeom prst="rect">
            <a:avLst/>
          </a:prstGeom>
          <a:solidFill>
            <a:srgbClr val="00B0F0">
              <a:alpha val="41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9378A52-0E43-6046-8FB0-2ED4D73AB162}"/>
              </a:ext>
            </a:extLst>
          </p:cNvPr>
          <p:cNvSpPr/>
          <p:nvPr/>
        </p:nvSpPr>
        <p:spPr>
          <a:xfrm>
            <a:off x="3066423" y="3055057"/>
            <a:ext cx="513617" cy="264905"/>
          </a:xfrm>
          <a:prstGeom prst="rect">
            <a:avLst/>
          </a:prstGeom>
          <a:solidFill>
            <a:srgbClr val="00B050">
              <a:alpha val="45000"/>
            </a:srgb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807C3EE-03F6-074B-809A-0B672FAD8E07}"/>
              </a:ext>
            </a:extLst>
          </p:cNvPr>
          <p:cNvSpPr/>
          <p:nvPr/>
        </p:nvSpPr>
        <p:spPr>
          <a:xfrm>
            <a:off x="5495322" y="3073235"/>
            <a:ext cx="386739" cy="370727"/>
          </a:xfrm>
          <a:prstGeom prst="rect">
            <a:avLst/>
          </a:prstGeom>
          <a:solidFill>
            <a:srgbClr val="00B050">
              <a:alpha val="45000"/>
            </a:srgb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0975895C-F92F-5041-8203-8673CCBAE201}"/>
              </a:ext>
            </a:extLst>
          </p:cNvPr>
          <p:cNvSpPr txBox="1"/>
          <p:nvPr/>
        </p:nvSpPr>
        <p:spPr>
          <a:xfrm>
            <a:off x="3686956" y="2208071"/>
            <a:ext cx="17651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2 x 2.5GbE </a:t>
            </a:r>
          </a:p>
          <a:p>
            <a:pPr algn="ctr"/>
            <a:r>
              <a:rPr lang="en-US" altLang="zh-TW" sz="130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Multi-Gig RJ45</a:t>
            </a:r>
            <a:endParaRPr lang="en-US" sz="1300" b="1">
              <a:solidFill>
                <a:schemeClr val="bg1"/>
              </a:solidFill>
              <a:latin typeface="+mj-lt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858AB56-A71F-41D5-9446-913125C341C5}"/>
              </a:ext>
            </a:extLst>
          </p:cNvPr>
          <p:cNvSpPr/>
          <p:nvPr/>
        </p:nvSpPr>
        <p:spPr>
          <a:xfrm>
            <a:off x="5659660" y="3476460"/>
            <a:ext cx="222402" cy="460928"/>
          </a:xfrm>
          <a:prstGeom prst="rect">
            <a:avLst/>
          </a:prstGeom>
          <a:solidFill>
            <a:srgbClr val="00B0F0">
              <a:alpha val="41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0" name="Shape 250">
            <a:extLst>
              <a:ext uri="{FF2B5EF4-FFF2-40B4-BE49-F238E27FC236}">
                <a16:creationId xmlns:a16="http://schemas.microsoft.com/office/drawing/2014/main" id="{14B141D2-B16F-486C-80CF-76C3B7179420}"/>
              </a:ext>
            </a:extLst>
          </p:cNvPr>
          <p:cNvCxnSpPr>
            <a:cxnSpLocks/>
          </p:cNvCxnSpPr>
          <p:nvPr/>
        </p:nvCxnSpPr>
        <p:spPr>
          <a:xfrm rot="5400000">
            <a:off x="3337228" y="2520346"/>
            <a:ext cx="648346" cy="421081"/>
          </a:xfrm>
          <a:prstGeom prst="bentConnector3">
            <a:avLst>
              <a:gd name="adj1" fmla="val 50"/>
            </a:avLst>
          </a:prstGeom>
          <a:noFill/>
          <a:ln w="38100" cap="rnd" cmpd="sng">
            <a:solidFill>
              <a:srgbClr val="00B050"/>
            </a:solidFill>
            <a:prstDash val="solid"/>
            <a:round/>
            <a:headEnd type="triangle" w="lg" len="med"/>
            <a:tailEnd type="none" w="med" len="med"/>
          </a:ln>
        </p:spPr>
      </p:cxnSp>
      <p:cxnSp>
        <p:nvCxnSpPr>
          <p:cNvPr id="24" name="Shape 250">
            <a:extLst>
              <a:ext uri="{FF2B5EF4-FFF2-40B4-BE49-F238E27FC236}">
                <a16:creationId xmlns:a16="http://schemas.microsoft.com/office/drawing/2014/main" id="{FBCA4C02-D56D-4B5A-8C14-359AC5D20B5F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53978" y="2532171"/>
            <a:ext cx="648346" cy="421081"/>
          </a:xfrm>
          <a:prstGeom prst="bentConnector3">
            <a:avLst>
              <a:gd name="adj1" fmla="val 50"/>
            </a:avLst>
          </a:prstGeom>
          <a:noFill/>
          <a:ln w="38100" cap="rnd" cmpd="sng">
            <a:solidFill>
              <a:srgbClr val="00B050"/>
            </a:solidFill>
            <a:prstDash val="solid"/>
            <a:round/>
            <a:headEnd type="triangle" w="lg" len="med"/>
            <a:tailEnd type="none" w="med" len="med"/>
          </a:ln>
        </p:spPr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12536967-B6D0-4858-8096-21879DC47A23}"/>
              </a:ext>
            </a:extLst>
          </p:cNvPr>
          <p:cNvCxnSpPr>
            <a:cxnSpLocks/>
            <a:endCxn id="11" idx="3"/>
          </p:cNvCxnSpPr>
          <p:nvPr/>
        </p:nvCxnSpPr>
        <p:spPr>
          <a:xfrm flipH="1">
            <a:off x="3569913" y="3665008"/>
            <a:ext cx="320596" cy="5080"/>
          </a:xfrm>
          <a:prstGeom prst="line">
            <a:avLst/>
          </a:prstGeom>
          <a:ln w="38100" cap="rnd">
            <a:solidFill>
              <a:srgbClr val="2FABFF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BE99DD42-FDC2-4A1B-B297-941818B038C8}"/>
              </a:ext>
            </a:extLst>
          </p:cNvPr>
          <p:cNvCxnSpPr>
            <a:cxnSpLocks/>
          </p:cNvCxnSpPr>
          <p:nvPr/>
        </p:nvCxnSpPr>
        <p:spPr>
          <a:xfrm>
            <a:off x="5271464" y="3666066"/>
            <a:ext cx="379286" cy="0"/>
          </a:xfrm>
          <a:prstGeom prst="line">
            <a:avLst/>
          </a:prstGeom>
          <a:ln w="38100" cap="rnd">
            <a:solidFill>
              <a:srgbClr val="2FABFF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4">
            <a:extLst>
              <a:ext uri="{FF2B5EF4-FFF2-40B4-BE49-F238E27FC236}">
                <a16:creationId xmlns:a16="http://schemas.microsoft.com/office/drawing/2014/main" id="{FBBF3DCC-9E8F-B949-AC62-DDB2ECDAEC16}"/>
              </a:ext>
            </a:extLst>
          </p:cNvPr>
          <p:cNvSpPr txBox="1"/>
          <p:nvPr/>
        </p:nvSpPr>
        <p:spPr>
          <a:xfrm>
            <a:off x="3932463" y="3405862"/>
            <a:ext cx="13040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2 x 10GbE </a:t>
            </a:r>
          </a:p>
          <a:p>
            <a:pPr algn="ctr"/>
            <a:r>
              <a:rPr lang="en-US" altLang="zh-TW" sz="130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SFP+</a:t>
            </a:r>
            <a:endParaRPr lang="en-US" sz="1300" b="1">
              <a:solidFill>
                <a:schemeClr val="bg1"/>
              </a:solidFill>
              <a:latin typeface="+mj-lt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878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 descr="一張含有 水, 大, 男人, 飛機 的圖片&#10;&#10;自動產生的描述">
            <a:extLst>
              <a:ext uri="{FF2B5EF4-FFF2-40B4-BE49-F238E27FC236}">
                <a16:creationId xmlns:a16="http://schemas.microsoft.com/office/drawing/2014/main" id="{9E2F475D-09D1-4FE3-8CF1-CB233281A1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66600"/>
            <a:ext cx="9144000" cy="30769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9FA7648-2A97-4AF1-ACED-E6F8B31E6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779" y="3281906"/>
            <a:ext cx="4413251" cy="322466"/>
          </a:xfrm>
          <a:prstGeom prst="rect">
            <a:avLst/>
          </a:prstGeom>
        </p:spPr>
      </p:pic>
      <p:sp>
        <p:nvSpPr>
          <p:cNvPr id="4" name="矩形圖說文字 15">
            <a:extLst>
              <a:ext uri="{FF2B5EF4-FFF2-40B4-BE49-F238E27FC236}">
                <a16:creationId xmlns:a16="http://schemas.microsoft.com/office/drawing/2014/main" id="{E77FD7B6-1F37-4B20-8DD0-834F64FD3B6F}"/>
              </a:ext>
            </a:extLst>
          </p:cNvPr>
          <p:cNvSpPr/>
          <p:nvPr/>
        </p:nvSpPr>
        <p:spPr>
          <a:xfrm>
            <a:off x="6648730" y="3446192"/>
            <a:ext cx="2126970" cy="392017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noFill/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C8D075C-BC8D-4735-A364-50BF44FADB5C}"/>
              </a:ext>
            </a:extLst>
          </p:cNvPr>
          <p:cNvSpPr/>
          <p:nvPr/>
        </p:nvSpPr>
        <p:spPr>
          <a:xfrm>
            <a:off x="6683138" y="3463364"/>
            <a:ext cx="2365063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/>
              </a:rPr>
              <a:t>Performance and capacity</a:t>
            </a:r>
            <a:endParaRPr lang="en-US"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軟正黑體"/>
            </a:endParaRPr>
          </a:p>
        </p:txBody>
      </p:sp>
      <p:sp>
        <p:nvSpPr>
          <p:cNvPr id="6" name="矩形圖說文字 15">
            <a:extLst>
              <a:ext uri="{FF2B5EF4-FFF2-40B4-BE49-F238E27FC236}">
                <a16:creationId xmlns:a16="http://schemas.microsoft.com/office/drawing/2014/main" id="{57CB2E7E-1E89-4565-987F-A6B6B2F5E9F1}"/>
              </a:ext>
            </a:extLst>
          </p:cNvPr>
          <p:cNvSpPr/>
          <p:nvPr/>
        </p:nvSpPr>
        <p:spPr>
          <a:xfrm>
            <a:off x="685267" y="3446082"/>
            <a:ext cx="1361890" cy="492891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noFill/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B630780-B8D8-4E02-846E-9F038432EECF}"/>
              </a:ext>
            </a:extLst>
          </p:cNvPr>
          <p:cNvSpPr/>
          <p:nvPr/>
        </p:nvSpPr>
        <p:spPr>
          <a:xfrm>
            <a:off x="765916" y="3462189"/>
            <a:ext cx="1122423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/>
                <a:cs typeface="Arial" panose="020B0604020202020204" pitchFamily="34" charset="0"/>
              </a:rPr>
              <a:t>Performance</a:t>
            </a:r>
            <a:endParaRPr lang="zh-TW" altLang="en-US"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8" name="Picture 25">
            <a:extLst>
              <a:ext uri="{FF2B5EF4-FFF2-40B4-BE49-F238E27FC236}">
                <a16:creationId xmlns:a16="http://schemas.microsoft.com/office/drawing/2014/main" id="{1E329E02-1CCF-4667-A1B6-172C26E6A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0" y="647700"/>
            <a:ext cx="3949938" cy="3580180"/>
          </a:xfrm>
          <a:prstGeom prst="rect">
            <a:avLst/>
          </a:prstGeom>
        </p:spPr>
      </p:pic>
      <p:sp>
        <p:nvSpPr>
          <p:cNvPr id="9" name="Shape 222">
            <a:extLst>
              <a:ext uri="{FF2B5EF4-FFF2-40B4-BE49-F238E27FC236}">
                <a16:creationId xmlns:a16="http://schemas.microsoft.com/office/drawing/2014/main" id="{3AAB4DAE-2B75-4325-BFD1-B1499AF57606}"/>
              </a:ext>
            </a:extLst>
          </p:cNvPr>
          <p:cNvSpPr/>
          <p:nvPr/>
        </p:nvSpPr>
        <p:spPr>
          <a:xfrm>
            <a:off x="4070152" y="2722939"/>
            <a:ext cx="1892948" cy="500779"/>
          </a:xfrm>
          <a:custGeom>
            <a:avLst/>
            <a:gdLst>
              <a:gd name="connsiteX0" fmla="*/ 0 w 1892606"/>
              <a:gd name="connsiteY0" fmla="*/ 0 h 464796"/>
              <a:gd name="connsiteX1" fmla="*/ 1892606 w 1892606"/>
              <a:gd name="connsiteY1" fmla="*/ 0 h 464796"/>
              <a:gd name="connsiteX2" fmla="*/ 1892606 w 1892606"/>
              <a:gd name="connsiteY2" fmla="*/ 464796 h 464796"/>
              <a:gd name="connsiteX3" fmla="*/ 0 w 1892606"/>
              <a:gd name="connsiteY3" fmla="*/ 464796 h 464796"/>
              <a:gd name="connsiteX4" fmla="*/ 0 w 1892606"/>
              <a:gd name="connsiteY4" fmla="*/ 0 h 464796"/>
              <a:gd name="connsiteX0" fmla="*/ 0 w 1898956"/>
              <a:gd name="connsiteY0" fmla="*/ 38100 h 502896"/>
              <a:gd name="connsiteX1" fmla="*/ 1898956 w 1898956"/>
              <a:gd name="connsiteY1" fmla="*/ 0 h 502896"/>
              <a:gd name="connsiteX2" fmla="*/ 1892606 w 1898956"/>
              <a:gd name="connsiteY2" fmla="*/ 502896 h 502896"/>
              <a:gd name="connsiteX3" fmla="*/ 0 w 1898956"/>
              <a:gd name="connsiteY3" fmla="*/ 502896 h 502896"/>
              <a:gd name="connsiteX4" fmla="*/ 0 w 1898956"/>
              <a:gd name="connsiteY4" fmla="*/ 38100 h 502896"/>
              <a:gd name="connsiteX0" fmla="*/ 0 w 1898956"/>
              <a:gd name="connsiteY0" fmla="*/ 25400 h 490196"/>
              <a:gd name="connsiteX1" fmla="*/ 1898956 w 1898956"/>
              <a:gd name="connsiteY1" fmla="*/ 0 h 490196"/>
              <a:gd name="connsiteX2" fmla="*/ 1892606 w 1898956"/>
              <a:gd name="connsiteY2" fmla="*/ 490196 h 490196"/>
              <a:gd name="connsiteX3" fmla="*/ 0 w 1898956"/>
              <a:gd name="connsiteY3" fmla="*/ 490196 h 490196"/>
              <a:gd name="connsiteX4" fmla="*/ 0 w 1898956"/>
              <a:gd name="connsiteY4" fmla="*/ 25400 h 490196"/>
              <a:gd name="connsiteX0" fmla="*/ 0 w 1893217"/>
              <a:gd name="connsiteY0" fmla="*/ 0 h 464796"/>
              <a:gd name="connsiteX1" fmla="*/ 1892606 w 1893217"/>
              <a:gd name="connsiteY1" fmla="*/ 16934 h 464796"/>
              <a:gd name="connsiteX2" fmla="*/ 1892606 w 1893217"/>
              <a:gd name="connsiteY2" fmla="*/ 464796 h 464796"/>
              <a:gd name="connsiteX3" fmla="*/ 0 w 1893217"/>
              <a:gd name="connsiteY3" fmla="*/ 464796 h 464796"/>
              <a:gd name="connsiteX4" fmla="*/ 0 w 1893217"/>
              <a:gd name="connsiteY4" fmla="*/ 0 h 464796"/>
              <a:gd name="connsiteX0" fmla="*/ 0 w 1892948"/>
              <a:gd name="connsiteY0" fmla="*/ 35983 h 500779"/>
              <a:gd name="connsiteX1" fmla="*/ 1888373 w 1892948"/>
              <a:gd name="connsiteY1" fmla="*/ 0 h 500779"/>
              <a:gd name="connsiteX2" fmla="*/ 1892606 w 1892948"/>
              <a:gd name="connsiteY2" fmla="*/ 500779 h 500779"/>
              <a:gd name="connsiteX3" fmla="*/ 0 w 1892948"/>
              <a:gd name="connsiteY3" fmla="*/ 500779 h 500779"/>
              <a:gd name="connsiteX4" fmla="*/ 0 w 1892948"/>
              <a:gd name="connsiteY4" fmla="*/ 35983 h 500779"/>
              <a:gd name="connsiteX0" fmla="*/ 0 w 1888373"/>
              <a:gd name="connsiteY0" fmla="*/ 35983 h 500779"/>
              <a:gd name="connsiteX1" fmla="*/ 1888373 w 1888373"/>
              <a:gd name="connsiteY1" fmla="*/ 0 h 500779"/>
              <a:gd name="connsiteX2" fmla="*/ 1848156 w 1888373"/>
              <a:gd name="connsiteY2" fmla="*/ 447863 h 500779"/>
              <a:gd name="connsiteX3" fmla="*/ 0 w 1888373"/>
              <a:gd name="connsiteY3" fmla="*/ 500779 h 500779"/>
              <a:gd name="connsiteX4" fmla="*/ 0 w 1888373"/>
              <a:gd name="connsiteY4" fmla="*/ 35983 h 500779"/>
              <a:gd name="connsiteX0" fmla="*/ 0 w 1892948"/>
              <a:gd name="connsiteY0" fmla="*/ 35983 h 500779"/>
              <a:gd name="connsiteX1" fmla="*/ 1888373 w 1892948"/>
              <a:gd name="connsiteY1" fmla="*/ 0 h 500779"/>
              <a:gd name="connsiteX2" fmla="*/ 1892606 w 1892948"/>
              <a:gd name="connsiteY2" fmla="*/ 490197 h 500779"/>
              <a:gd name="connsiteX3" fmla="*/ 0 w 1892948"/>
              <a:gd name="connsiteY3" fmla="*/ 500779 h 500779"/>
              <a:gd name="connsiteX4" fmla="*/ 0 w 1892948"/>
              <a:gd name="connsiteY4" fmla="*/ 35983 h 500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2948" h="500779">
                <a:moveTo>
                  <a:pt x="0" y="35983"/>
                </a:moveTo>
                <a:lnTo>
                  <a:pt x="1888373" y="0"/>
                </a:lnTo>
                <a:cubicBezTo>
                  <a:pt x="1886256" y="167632"/>
                  <a:pt x="1894723" y="322565"/>
                  <a:pt x="1892606" y="490197"/>
                </a:cubicBezTo>
                <a:lnTo>
                  <a:pt x="0" y="500779"/>
                </a:lnTo>
                <a:lnTo>
                  <a:pt x="0" y="35983"/>
                </a:lnTo>
                <a:close/>
              </a:path>
            </a:pathLst>
          </a:cu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0" name="圓角矩形 13">
            <a:extLst>
              <a:ext uri="{FF2B5EF4-FFF2-40B4-BE49-F238E27FC236}">
                <a16:creationId xmlns:a16="http://schemas.microsoft.com/office/drawing/2014/main" id="{D545855F-BDFE-4853-821D-E18F0865339C}"/>
              </a:ext>
            </a:extLst>
          </p:cNvPr>
          <p:cNvSpPr/>
          <p:nvPr/>
        </p:nvSpPr>
        <p:spPr>
          <a:xfrm>
            <a:off x="4058682" y="2723444"/>
            <a:ext cx="919718" cy="531285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C00000"/>
            </a:solidFill>
          </a:ln>
          <a:effectLst>
            <a:glow rad="63500">
              <a:srgbClr val="C000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cxnSp>
        <p:nvCxnSpPr>
          <p:cNvPr id="11" name="Shape 219">
            <a:extLst>
              <a:ext uri="{FF2B5EF4-FFF2-40B4-BE49-F238E27FC236}">
                <a16:creationId xmlns:a16="http://schemas.microsoft.com/office/drawing/2014/main" id="{F2BC2595-9A63-42E8-B218-B892ED2A18A1}"/>
              </a:ext>
            </a:extLst>
          </p:cNvPr>
          <p:cNvCxnSpPr>
            <a:cxnSpLocks/>
          </p:cNvCxnSpPr>
          <p:nvPr/>
        </p:nvCxnSpPr>
        <p:spPr>
          <a:xfrm rot="16200000" flipV="1">
            <a:off x="5817095" y="3079387"/>
            <a:ext cx="824602" cy="554510"/>
          </a:xfrm>
          <a:prstGeom prst="bentConnector3">
            <a:avLst>
              <a:gd name="adj1" fmla="val 99364"/>
            </a:avLst>
          </a:prstGeom>
          <a:noFill/>
          <a:ln w="2540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0F8E7CA5-83E0-4280-B0EA-819DBDB1D7FC}"/>
              </a:ext>
            </a:extLst>
          </p:cNvPr>
          <p:cNvSpPr/>
          <p:nvPr/>
        </p:nvSpPr>
        <p:spPr>
          <a:xfrm>
            <a:off x="5137668" y="3772259"/>
            <a:ext cx="3685873" cy="1077502"/>
          </a:xfrm>
          <a:prstGeom prst="roundRect">
            <a:avLst>
              <a:gd name="adj" fmla="val 8991"/>
            </a:avLst>
          </a:prstGeom>
          <a:solidFill>
            <a:schemeClr val="bg1"/>
          </a:solidFill>
          <a:ln w="38100">
            <a:solidFill>
              <a:srgbClr val="04DEF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6366476-74E1-412E-92F3-133A3E3A7F41}"/>
              </a:ext>
            </a:extLst>
          </p:cNvPr>
          <p:cNvSpPr/>
          <p:nvPr/>
        </p:nvSpPr>
        <p:spPr>
          <a:xfrm>
            <a:off x="5196688" y="3817818"/>
            <a:ext cx="35790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TW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High capacity file &amp; media server</a:t>
            </a:r>
          </a:p>
          <a:p>
            <a:pPr algn="ctr">
              <a:lnSpc>
                <a:spcPts val="1800"/>
              </a:lnSpc>
            </a:pPr>
            <a:r>
              <a:rPr lang="en-US" altLang="zh-TW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4 x SSDs for </a:t>
            </a:r>
            <a:r>
              <a:rPr lang="en-US" altLang="zh-TW" b="1" err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, RAID 5</a:t>
            </a:r>
            <a:endParaRPr lang="zh-TW" altLang="en-US" b="1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342FC439-D57C-461F-9133-416AD993EDC8}"/>
              </a:ext>
            </a:extLst>
          </p:cNvPr>
          <p:cNvSpPr/>
          <p:nvPr/>
        </p:nvSpPr>
        <p:spPr>
          <a:xfrm rot="10800000">
            <a:off x="5137664" y="4363453"/>
            <a:ext cx="3685877" cy="486308"/>
          </a:xfrm>
          <a:prstGeom prst="roundRect">
            <a:avLst>
              <a:gd name="adj" fmla="val 14492"/>
            </a:avLst>
          </a:prstGeom>
          <a:solidFill>
            <a:srgbClr val="04DE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CA36D0F-B48F-4AE6-AE81-0811A520A2BF}"/>
              </a:ext>
            </a:extLst>
          </p:cNvPr>
          <p:cNvSpPr/>
          <p:nvPr/>
        </p:nvSpPr>
        <p:spPr>
          <a:xfrm>
            <a:off x="5730684" y="4438224"/>
            <a:ext cx="30492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350" b="1">
                <a:latin typeface="+mj-lt"/>
                <a:ea typeface="微軟正黑體" panose="020B0604030504040204" pitchFamily="34" charset="-120"/>
              </a:rPr>
              <a:t>Boost overall performance</a:t>
            </a:r>
            <a:endParaRPr lang="zh-TW" altLang="en-US" sz="1350" b="1">
              <a:latin typeface="+mj-lt"/>
              <a:ea typeface="微軟正黑體" panose="020B0604030504040204" pitchFamily="34" charset="-120"/>
            </a:endParaRPr>
          </a:p>
        </p:txBody>
      </p:sp>
      <p:cxnSp>
        <p:nvCxnSpPr>
          <p:cNvPr id="16" name="Shape 218">
            <a:extLst>
              <a:ext uri="{FF2B5EF4-FFF2-40B4-BE49-F238E27FC236}">
                <a16:creationId xmlns:a16="http://schemas.microsoft.com/office/drawing/2014/main" id="{05B96959-87C3-4114-B122-63FEAFB9278E}"/>
              </a:ext>
            </a:extLst>
          </p:cNvPr>
          <p:cNvCxnSpPr>
            <a:cxnSpLocks/>
          </p:cNvCxnSpPr>
          <p:nvPr/>
        </p:nvCxnSpPr>
        <p:spPr>
          <a:xfrm flipV="1">
            <a:off x="2415458" y="2995051"/>
            <a:ext cx="1611139" cy="738494"/>
          </a:xfrm>
          <a:prstGeom prst="bentConnector3">
            <a:avLst>
              <a:gd name="adj1" fmla="val 482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9F9A74FE-A4AA-4F44-A754-A9D109B2BBF1}"/>
              </a:ext>
            </a:extLst>
          </p:cNvPr>
          <p:cNvSpPr/>
          <p:nvPr/>
        </p:nvSpPr>
        <p:spPr>
          <a:xfrm>
            <a:off x="511421" y="3757721"/>
            <a:ext cx="3685873" cy="1077502"/>
          </a:xfrm>
          <a:prstGeom prst="roundRect">
            <a:avLst>
              <a:gd name="adj" fmla="val 8991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250B050-5373-43A8-8475-99EAC4321DB9}"/>
              </a:ext>
            </a:extLst>
          </p:cNvPr>
          <p:cNvSpPr/>
          <p:nvPr/>
        </p:nvSpPr>
        <p:spPr>
          <a:xfrm>
            <a:off x="627341" y="3810068"/>
            <a:ext cx="3459993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b="1">
                <a:solidFill>
                  <a:srgbClr val="C00000"/>
                </a:solidFill>
                <a:latin typeface="+mj-lt"/>
                <a:ea typeface="微軟正黑體" panose="020B0604030504040204" pitchFamily="34" charset="-120"/>
              </a:rPr>
              <a:t>All in one for SMB</a:t>
            </a:r>
          </a:p>
          <a:p>
            <a:pPr algn="ctr"/>
            <a:r>
              <a:rPr lang="en-US" altLang="zh-TW" b="1">
                <a:solidFill>
                  <a:srgbClr val="C00000"/>
                </a:solidFill>
                <a:latin typeface="+mj-lt"/>
                <a:ea typeface="微軟正黑體" panose="020B0604030504040204" pitchFamily="34" charset="-120"/>
              </a:rPr>
              <a:t>2 x SSD for caching, RAID1</a:t>
            </a:r>
            <a:endParaRPr lang="zh-TW" altLang="en-US" b="1">
              <a:solidFill>
                <a:srgbClr val="C00000"/>
              </a:solidFill>
              <a:latin typeface="+mj-lt"/>
              <a:ea typeface="微軟正黑體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4685D2C7-ABC5-4D46-BD76-ABF7401E7CEC}"/>
              </a:ext>
            </a:extLst>
          </p:cNvPr>
          <p:cNvSpPr/>
          <p:nvPr/>
        </p:nvSpPr>
        <p:spPr>
          <a:xfrm rot="10800000">
            <a:off x="511417" y="4355265"/>
            <a:ext cx="3685872" cy="486308"/>
          </a:xfrm>
          <a:prstGeom prst="roundRect">
            <a:avLst>
              <a:gd name="adj" fmla="val 1449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EFAB67C-EE9A-47A4-B364-D11644EB7EEE}"/>
              </a:ext>
            </a:extLst>
          </p:cNvPr>
          <p:cNvSpPr/>
          <p:nvPr/>
        </p:nvSpPr>
        <p:spPr>
          <a:xfrm>
            <a:off x="490599" y="4432427"/>
            <a:ext cx="4106800" cy="3000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350" b="1">
                <a:solidFill>
                  <a:schemeClr val="bg1"/>
                </a:solidFill>
                <a:latin typeface="+mj-lt"/>
                <a:ea typeface="Microsoft JhengHei"/>
                <a:cs typeface="Arial" panose="020B0604020202020204" pitchFamily="34" charset="0"/>
              </a:rPr>
              <a:t>Boost performance of accessing small files</a:t>
            </a:r>
            <a:endParaRPr lang="zh-TW" altLang="en-US" sz="1350" b="1">
              <a:solidFill>
                <a:schemeClr val="bg1"/>
              </a:solidFill>
              <a:latin typeface="+mj-lt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1" name="Shape 225">
            <a:extLst>
              <a:ext uri="{FF2B5EF4-FFF2-40B4-BE49-F238E27FC236}">
                <a16:creationId xmlns:a16="http://schemas.microsoft.com/office/drawing/2014/main" id="{A3CF8B8D-7C2D-4084-9FB6-2DB53EACF598}"/>
              </a:ext>
            </a:extLst>
          </p:cNvPr>
          <p:cNvSpPr/>
          <p:nvPr/>
        </p:nvSpPr>
        <p:spPr>
          <a:xfrm>
            <a:off x="4074634" y="1238545"/>
            <a:ext cx="1913741" cy="1441622"/>
          </a:xfrm>
          <a:custGeom>
            <a:avLst/>
            <a:gdLst>
              <a:gd name="connsiteX0" fmla="*/ 0 w 1898955"/>
              <a:gd name="connsiteY0" fmla="*/ 0 h 1365066"/>
              <a:gd name="connsiteX1" fmla="*/ 1898955 w 1898955"/>
              <a:gd name="connsiteY1" fmla="*/ 0 h 1365066"/>
              <a:gd name="connsiteX2" fmla="*/ 1898955 w 1898955"/>
              <a:gd name="connsiteY2" fmla="*/ 1365066 h 1365066"/>
              <a:gd name="connsiteX3" fmla="*/ 0 w 1898955"/>
              <a:gd name="connsiteY3" fmla="*/ 1365066 h 1365066"/>
              <a:gd name="connsiteX4" fmla="*/ 0 w 1898955"/>
              <a:gd name="connsiteY4" fmla="*/ 0 h 1365066"/>
              <a:gd name="connsiteX0" fmla="*/ 0 w 1922552"/>
              <a:gd name="connsiteY0" fmla="*/ 106189 h 1471255"/>
              <a:gd name="connsiteX1" fmla="*/ 1922552 w 1922552"/>
              <a:gd name="connsiteY1" fmla="*/ 0 h 1471255"/>
              <a:gd name="connsiteX2" fmla="*/ 1898955 w 1922552"/>
              <a:gd name="connsiteY2" fmla="*/ 1471255 h 1471255"/>
              <a:gd name="connsiteX3" fmla="*/ 0 w 1922552"/>
              <a:gd name="connsiteY3" fmla="*/ 1471255 h 1471255"/>
              <a:gd name="connsiteX4" fmla="*/ 0 w 1922552"/>
              <a:gd name="connsiteY4" fmla="*/ 106189 h 1471255"/>
              <a:gd name="connsiteX0" fmla="*/ 0 w 1922552"/>
              <a:gd name="connsiteY0" fmla="*/ 106189 h 1471255"/>
              <a:gd name="connsiteX1" fmla="*/ 1922552 w 1922552"/>
              <a:gd name="connsiteY1" fmla="*/ 0 h 1471255"/>
              <a:gd name="connsiteX2" fmla="*/ 1910754 w 1922552"/>
              <a:gd name="connsiteY2" fmla="*/ 1400463 h 1471255"/>
              <a:gd name="connsiteX3" fmla="*/ 0 w 1922552"/>
              <a:gd name="connsiteY3" fmla="*/ 1471255 h 1471255"/>
              <a:gd name="connsiteX4" fmla="*/ 0 w 1922552"/>
              <a:gd name="connsiteY4" fmla="*/ 106189 h 1471255"/>
              <a:gd name="connsiteX0" fmla="*/ 0 w 1911341"/>
              <a:gd name="connsiteY0" fmla="*/ 89256 h 1454322"/>
              <a:gd name="connsiteX1" fmla="*/ 1901385 w 1911341"/>
              <a:gd name="connsiteY1" fmla="*/ 0 h 1454322"/>
              <a:gd name="connsiteX2" fmla="*/ 1910754 w 1911341"/>
              <a:gd name="connsiteY2" fmla="*/ 1383530 h 1454322"/>
              <a:gd name="connsiteX3" fmla="*/ 0 w 1911341"/>
              <a:gd name="connsiteY3" fmla="*/ 1454322 h 1454322"/>
              <a:gd name="connsiteX4" fmla="*/ 0 w 1911341"/>
              <a:gd name="connsiteY4" fmla="*/ 89256 h 1454322"/>
              <a:gd name="connsiteX0" fmla="*/ 0 w 1901385"/>
              <a:gd name="connsiteY0" fmla="*/ 89256 h 1454322"/>
              <a:gd name="connsiteX1" fmla="*/ 1901385 w 1901385"/>
              <a:gd name="connsiteY1" fmla="*/ 0 h 1454322"/>
              <a:gd name="connsiteX2" fmla="*/ 1847254 w 1901385"/>
              <a:gd name="connsiteY2" fmla="*/ 1347547 h 1454322"/>
              <a:gd name="connsiteX3" fmla="*/ 0 w 1901385"/>
              <a:gd name="connsiteY3" fmla="*/ 1454322 h 1454322"/>
              <a:gd name="connsiteX4" fmla="*/ 0 w 1901385"/>
              <a:gd name="connsiteY4" fmla="*/ 89256 h 1454322"/>
              <a:gd name="connsiteX0" fmla="*/ 0 w 1905275"/>
              <a:gd name="connsiteY0" fmla="*/ 89256 h 1454322"/>
              <a:gd name="connsiteX1" fmla="*/ 1901385 w 1905275"/>
              <a:gd name="connsiteY1" fmla="*/ 0 h 1454322"/>
              <a:gd name="connsiteX2" fmla="*/ 1904404 w 1905275"/>
              <a:gd name="connsiteY2" fmla="*/ 1396230 h 1454322"/>
              <a:gd name="connsiteX3" fmla="*/ 0 w 1905275"/>
              <a:gd name="connsiteY3" fmla="*/ 1454322 h 1454322"/>
              <a:gd name="connsiteX4" fmla="*/ 0 w 1905275"/>
              <a:gd name="connsiteY4" fmla="*/ 89256 h 1454322"/>
              <a:gd name="connsiteX0" fmla="*/ 8466 w 1913741"/>
              <a:gd name="connsiteY0" fmla="*/ 89256 h 1441622"/>
              <a:gd name="connsiteX1" fmla="*/ 1909851 w 1913741"/>
              <a:gd name="connsiteY1" fmla="*/ 0 h 1441622"/>
              <a:gd name="connsiteX2" fmla="*/ 1912870 w 1913741"/>
              <a:gd name="connsiteY2" fmla="*/ 1396230 h 1441622"/>
              <a:gd name="connsiteX3" fmla="*/ 0 w 1913741"/>
              <a:gd name="connsiteY3" fmla="*/ 1441622 h 1441622"/>
              <a:gd name="connsiteX4" fmla="*/ 8466 w 1913741"/>
              <a:gd name="connsiteY4" fmla="*/ 89256 h 1441622"/>
              <a:gd name="connsiteX0" fmla="*/ 31750 w 1913741"/>
              <a:gd name="connsiteY0" fmla="*/ 144290 h 1441622"/>
              <a:gd name="connsiteX1" fmla="*/ 1909851 w 1913741"/>
              <a:gd name="connsiteY1" fmla="*/ 0 h 1441622"/>
              <a:gd name="connsiteX2" fmla="*/ 1912870 w 1913741"/>
              <a:gd name="connsiteY2" fmla="*/ 1396230 h 1441622"/>
              <a:gd name="connsiteX3" fmla="*/ 0 w 1913741"/>
              <a:gd name="connsiteY3" fmla="*/ 1441622 h 1441622"/>
              <a:gd name="connsiteX4" fmla="*/ 31750 w 1913741"/>
              <a:gd name="connsiteY4" fmla="*/ 144290 h 1441622"/>
              <a:gd name="connsiteX0" fmla="*/ 4233 w 1913741"/>
              <a:gd name="connsiteY0" fmla="*/ 95606 h 1441622"/>
              <a:gd name="connsiteX1" fmla="*/ 1909851 w 1913741"/>
              <a:gd name="connsiteY1" fmla="*/ 0 h 1441622"/>
              <a:gd name="connsiteX2" fmla="*/ 1912870 w 1913741"/>
              <a:gd name="connsiteY2" fmla="*/ 1396230 h 1441622"/>
              <a:gd name="connsiteX3" fmla="*/ 0 w 1913741"/>
              <a:gd name="connsiteY3" fmla="*/ 1441622 h 1441622"/>
              <a:gd name="connsiteX4" fmla="*/ 4233 w 1913741"/>
              <a:gd name="connsiteY4" fmla="*/ 95606 h 144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3741" h="1441622">
                <a:moveTo>
                  <a:pt x="4233" y="95606"/>
                </a:moveTo>
                <a:lnTo>
                  <a:pt x="1909851" y="0"/>
                </a:lnTo>
                <a:cubicBezTo>
                  <a:pt x="1905918" y="466821"/>
                  <a:pt x="1916803" y="929409"/>
                  <a:pt x="1912870" y="1396230"/>
                </a:cubicBezTo>
                <a:lnTo>
                  <a:pt x="0" y="1441622"/>
                </a:lnTo>
                <a:lnTo>
                  <a:pt x="4233" y="95606"/>
                </a:lnTo>
                <a:close/>
              </a:path>
            </a:pathLst>
          </a:custGeom>
          <a:noFill/>
          <a:ln w="19050" cap="flat" cmpd="sng">
            <a:solidFill>
              <a:srgbClr val="FFFC17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92D050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22" name="Shape 218">
            <a:extLst>
              <a:ext uri="{FF2B5EF4-FFF2-40B4-BE49-F238E27FC236}">
                <a16:creationId xmlns:a16="http://schemas.microsoft.com/office/drawing/2014/main" id="{94E24219-2B20-4B03-9E13-26D923421B4A}"/>
              </a:ext>
            </a:extLst>
          </p:cNvPr>
          <p:cNvCxnSpPr>
            <a:cxnSpLocks/>
          </p:cNvCxnSpPr>
          <p:nvPr/>
        </p:nvCxnSpPr>
        <p:spPr>
          <a:xfrm>
            <a:off x="2860628" y="1982827"/>
            <a:ext cx="1226706" cy="12700"/>
          </a:xfrm>
          <a:prstGeom prst="bentConnector3">
            <a:avLst>
              <a:gd name="adj1" fmla="val -65"/>
            </a:avLst>
          </a:prstGeom>
          <a:noFill/>
          <a:ln w="25400" cap="flat" cmpd="sng">
            <a:solidFill>
              <a:srgbClr val="FFFC17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AF7DC0EF-0364-4466-9116-47F8D9A02221}"/>
              </a:ext>
            </a:extLst>
          </p:cNvPr>
          <p:cNvSpPr/>
          <p:nvPr/>
        </p:nvSpPr>
        <p:spPr>
          <a:xfrm>
            <a:off x="916606" y="1646871"/>
            <a:ext cx="2130768" cy="697312"/>
          </a:xfrm>
          <a:prstGeom prst="roundRect">
            <a:avLst>
              <a:gd name="adj" fmla="val 20949"/>
            </a:avLst>
          </a:prstGeom>
          <a:solidFill>
            <a:srgbClr val="FFF1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Shape 218">
            <a:extLst>
              <a:ext uri="{FF2B5EF4-FFF2-40B4-BE49-F238E27FC236}">
                <a16:creationId xmlns:a16="http://schemas.microsoft.com/office/drawing/2014/main" id="{A1C24B76-CCE4-4EAD-81D4-6B329EDB97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60308"/>
            <a:ext cx="914399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400"/>
            </a:pPr>
            <a:r>
              <a:rPr lang="en-US" altLang="zh-Hant" sz="300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The best way to utilize high-performance SSDs</a:t>
            </a:r>
            <a:endParaRPr lang="zh-TW" altLang="en-US" sz="3000" u="none" strike="noStrike" cap="none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D920D8B-B85A-4E18-9F70-F283016F091E}"/>
              </a:ext>
            </a:extLst>
          </p:cNvPr>
          <p:cNvSpPr/>
          <p:nvPr/>
        </p:nvSpPr>
        <p:spPr>
          <a:xfrm>
            <a:off x="1036466" y="1741242"/>
            <a:ext cx="18630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b="1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5 x 3.5-inch</a:t>
            </a:r>
            <a:r>
              <a:rPr lang="zh-TW" altLang="en-US" sz="1500" b="1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 b="1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HDDs </a:t>
            </a:r>
          </a:p>
          <a:p>
            <a:r>
              <a:rPr lang="en-US" altLang="zh-TW" sz="1500" b="1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(high capacity)</a:t>
            </a:r>
            <a:endParaRPr lang="zh-TW" altLang="en-US" sz="1500" b="1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040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" y="152653"/>
            <a:ext cx="9076322" cy="697312"/>
          </a:xfrm>
        </p:spPr>
        <p:txBody>
          <a:bodyPr/>
          <a:lstStyle/>
          <a:p>
            <a:r>
              <a:rPr lang="en-US" altLang="zh-TW" sz="3000" err="1">
                <a:solidFill>
                  <a:srgbClr val="FFFFFF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Qtier</a:t>
            </a:r>
            <a:r>
              <a:rPr lang="en-US" altLang="zh-TW" sz="3000">
                <a:solidFill>
                  <a:srgbClr val="FFFFFF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 auto-tiering for speed and capacity</a:t>
            </a:r>
            <a:endParaRPr lang="en-US" sz="3000">
              <a:solidFill>
                <a:srgbClr val="FFFFFF"/>
              </a:solidFill>
              <a:latin typeface="+mj-lt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6" name="Shape 232"/>
          <p:cNvSpPr/>
          <p:nvPr/>
        </p:nvSpPr>
        <p:spPr>
          <a:xfrm>
            <a:off x="2368178" y="980896"/>
            <a:ext cx="6775821" cy="4171363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B0F0"/>
              </a:gs>
              <a:gs pos="50000">
                <a:schemeClr val="accent3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lang="zh-TW" altLang="en-US" sz="1800">
              <a:solidFill>
                <a:schemeClr val="lt1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4366550" y="1833286"/>
            <a:ext cx="2515003" cy="251500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Shape 148">
            <a:extLst>
              <a:ext uri="{FF2B5EF4-FFF2-40B4-BE49-F238E27FC236}">
                <a16:creationId xmlns:a16="http://schemas.microsoft.com/office/drawing/2014/main" id="{91BA1ADF-A74E-2E41-8F74-7CD6DB39B490}"/>
              </a:ext>
            </a:extLst>
          </p:cNvPr>
          <p:cNvSpPr/>
          <p:nvPr/>
        </p:nvSpPr>
        <p:spPr>
          <a:xfrm>
            <a:off x="5479948" y="1580020"/>
            <a:ext cx="171656" cy="311236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10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 </a:t>
            </a:r>
          </a:p>
        </p:txBody>
      </p:sp>
      <p:pic>
        <p:nvPicPr>
          <p:cNvPr id="5" name="Shape 149" descr="1_Qtier-01-01.png">
            <a:extLst>
              <a:ext uri="{FF2B5EF4-FFF2-40B4-BE49-F238E27FC236}">
                <a16:creationId xmlns:a16="http://schemas.microsoft.com/office/drawing/2014/main" id="{055F8F3D-6973-A14D-96CE-1DEB89E958F0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8179" y="943605"/>
            <a:ext cx="6500122" cy="42459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50">
            <a:extLst>
              <a:ext uri="{FF2B5EF4-FFF2-40B4-BE49-F238E27FC236}">
                <a16:creationId xmlns:a16="http://schemas.microsoft.com/office/drawing/2014/main" id="{55CE3136-97EA-2043-8C18-BAF628C31D71}"/>
              </a:ext>
            </a:extLst>
          </p:cNvPr>
          <p:cNvSpPr txBox="1"/>
          <p:nvPr/>
        </p:nvSpPr>
        <p:spPr>
          <a:xfrm>
            <a:off x="2750579" y="1300102"/>
            <a:ext cx="1883678" cy="21371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>
                <a:solidFill>
                  <a:schemeClr val="tx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Frequently accessed data</a:t>
            </a:r>
            <a:endParaRPr lang="zh-TW" sz="1000" b="1">
              <a:solidFill>
                <a:schemeClr val="tx1"/>
              </a:solidFill>
              <a:latin typeface="+mj-lt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7" name="Shape 151">
            <a:extLst>
              <a:ext uri="{FF2B5EF4-FFF2-40B4-BE49-F238E27FC236}">
                <a16:creationId xmlns:a16="http://schemas.microsoft.com/office/drawing/2014/main" id="{2EBD364C-DA15-F04C-AC63-9329B7621250}"/>
              </a:ext>
            </a:extLst>
          </p:cNvPr>
          <p:cNvSpPr txBox="1"/>
          <p:nvPr/>
        </p:nvSpPr>
        <p:spPr>
          <a:xfrm>
            <a:off x="2750579" y="1512003"/>
            <a:ext cx="2041044" cy="2371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>
                <a:solidFill>
                  <a:schemeClr val="tx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Less-frequently accessed data</a:t>
            </a:r>
            <a:endParaRPr lang="zh-TW" sz="1000" b="1">
              <a:solidFill>
                <a:schemeClr val="tx1"/>
              </a:solidFill>
              <a:latin typeface="+mj-lt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8" name="Shape 152">
            <a:extLst>
              <a:ext uri="{FF2B5EF4-FFF2-40B4-BE49-F238E27FC236}">
                <a16:creationId xmlns:a16="http://schemas.microsoft.com/office/drawing/2014/main" id="{3296DEE0-18EB-714B-A942-341224F04772}"/>
              </a:ext>
            </a:extLst>
          </p:cNvPr>
          <p:cNvSpPr txBox="1"/>
          <p:nvPr/>
        </p:nvSpPr>
        <p:spPr>
          <a:xfrm>
            <a:off x="2750579" y="1731682"/>
            <a:ext cx="1883678" cy="21371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>
                <a:solidFill>
                  <a:schemeClr val="tx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Rarely-accessed data</a:t>
            </a:r>
            <a:endParaRPr lang="zh-TW" sz="1000" b="1">
              <a:solidFill>
                <a:schemeClr val="tx1"/>
              </a:solidFill>
              <a:latin typeface="+mj-lt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0" name="Shape 154">
            <a:extLst>
              <a:ext uri="{FF2B5EF4-FFF2-40B4-BE49-F238E27FC236}">
                <a16:creationId xmlns:a16="http://schemas.microsoft.com/office/drawing/2014/main" id="{D9DCDD32-2775-EE47-BAFE-15BA0E54CFC5}"/>
              </a:ext>
            </a:extLst>
          </p:cNvPr>
          <p:cNvSpPr txBox="1"/>
          <p:nvPr/>
        </p:nvSpPr>
        <p:spPr>
          <a:xfrm>
            <a:off x="5060387" y="1207177"/>
            <a:ext cx="1868450" cy="3066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分層前</a:t>
            </a:r>
            <a:endParaRPr lang="en-US" altLang="zh-TW" sz="1200" b="1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JhengHei"/>
              <a:cs typeface="Arial" panose="020B0604020202020204" pitchFamily="34" charset="0"/>
              <a:sym typeface="Microsoft JhengHei"/>
            </a:endParaRPr>
          </a:p>
          <a:p>
            <a:pPr lvl="0"/>
            <a:r>
              <a:rPr lang="zh-TW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頻繁存取資料效能未優化</a:t>
            </a:r>
            <a:endParaRPr lang="zh-TW" sz="900" b="1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1" name="Shape 155">
            <a:extLst>
              <a:ext uri="{FF2B5EF4-FFF2-40B4-BE49-F238E27FC236}">
                <a16:creationId xmlns:a16="http://schemas.microsoft.com/office/drawing/2014/main" id="{034BCA3E-5E3C-9640-BE11-6F93576F01C6}"/>
              </a:ext>
            </a:extLst>
          </p:cNvPr>
          <p:cNvSpPr txBox="1"/>
          <p:nvPr/>
        </p:nvSpPr>
        <p:spPr>
          <a:xfrm>
            <a:off x="7275849" y="2445475"/>
            <a:ext cx="1542597" cy="258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開始分層</a:t>
            </a:r>
          </a:p>
        </p:txBody>
      </p:sp>
      <p:sp>
        <p:nvSpPr>
          <p:cNvPr id="12" name="Shape 156">
            <a:extLst>
              <a:ext uri="{FF2B5EF4-FFF2-40B4-BE49-F238E27FC236}">
                <a16:creationId xmlns:a16="http://schemas.microsoft.com/office/drawing/2014/main" id="{27319ACB-7AA9-1A4C-AB2E-465F73DB8801}"/>
              </a:ext>
            </a:extLst>
          </p:cNvPr>
          <p:cNvSpPr txBox="1"/>
          <p:nvPr/>
        </p:nvSpPr>
        <p:spPr>
          <a:xfrm>
            <a:off x="5034857" y="3965451"/>
            <a:ext cx="1498528" cy="3984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分層後</a:t>
            </a:r>
            <a:endParaRPr lang="en-US" altLang="zh-TW" sz="1200" b="1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JhengHei"/>
              <a:cs typeface="Arial" panose="020B0604020202020204" pitchFamily="34" charset="0"/>
              <a:sym typeface="Microsoft JhengHei"/>
            </a:endParaRPr>
          </a:p>
          <a:p>
            <a:pPr lvl="0"/>
            <a:r>
              <a:rPr lang="zh-TW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頻繁存取資料效能已優化</a:t>
            </a:r>
            <a:endParaRPr lang="zh-TW" sz="900" b="1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3" name="Shape 157">
            <a:extLst>
              <a:ext uri="{FF2B5EF4-FFF2-40B4-BE49-F238E27FC236}">
                <a16:creationId xmlns:a16="http://schemas.microsoft.com/office/drawing/2014/main" id="{47DB8A74-D728-2B4B-83D3-4E4345F19AC6}"/>
              </a:ext>
            </a:extLst>
          </p:cNvPr>
          <p:cNvSpPr txBox="1"/>
          <p:nvPr/>
        </p:nvSpPr>
        <p:spPr>
          <a:xfrm>
            <a:off x="4859936" y="2483018"/>
            <a:ext cx="1520042" cy="1192549"/>
          </a:xfrm>
          <a:prstGeom prst="rect">
            <a:avLst/>
          </a:prstGeom>
          <a:solidFill>
            <a:srgbClr val="7030A0">
              <a:alpha val="5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Font typeface="Arial"/>
              <a:buNone/>
            </a:pPr>
            <a:r>
              <a:rPr lang="zh-TW" sz="28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Qtier </a:t>
            </a:r>
            <a:endParaRPr lang="en-US" altLang="zh-TW" sz="28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  <a:p>
            <a:pPr lvl="0" algn="ctr">
              <a:buFont typeface="Arial"/>
              <a:buNone/>
            </a:pPr>
            <a:r>
              <a:rPr lang="en-US" altLang="zh-TW" sz="28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Engine</a:t>
            </a:r>
            <a:endParaRPr lang="zh-TW" sz="28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軟正黑體" pitchFamily="34" charset="-120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2051" name="Picture 3" descr="C:\Users\Han Tsai\Desktop\TS-932X_直播_0320\P2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3238" y="2553891"/>
            <a:ext cx="1982671" cy="2675260"/>
          </a:xfrm>
          <a:prstGeom prst="rect">
            <a:avLst/>
          </a:prstGeom>
          <a:noFill/>
        </p:spPr>
      </p:pic>
      <p:sp>
        <p:nvSpPr>
          <p:cNvPr id="29" name="文字方塊 28"/>
          <p:cNvSpPr txBox="1"/>
          <p:nvPr/>
        </p:nvSpPr>
        <p:spPr>
          <a:xfrm>
            <a:off x="153622" y="2368096"/>
            <a:ext cx="1819650" cy="1048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ts val="1900"/>
              </a:lnSpc>
              <a:buClr>
                <a:srgbClr val="262626"/>
              </a:buClr>
              <a:buSzPct val="100000"/>
              <a:buFont typeface="Arial" pitchFamily="34" charset="0"/>
              <a:buChar char="•"/>
            </a:pPr>
            <a:r>
              <a:rPr lang="en-US" altLang="zh-TW" sz="14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SSD cache capacity is not limited by RAM size</a:t>
            </a:r>
            <a:endParaRPr lang="zh-TW" altLang="zh-TW" sz="1450" b="1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158814" y="1212186"/>
            <a:ext cx="2185796" cy="804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lvl="0" indent="-177800">
              <a:lnSpc>
                <a:spcPts val="1900"/>
              </a:lnSpc>
              <a:spcBef>
                <a:spcPts val="45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zh-TW" sz="145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Automatically moves data between different tiers</a:t>
            </a:r>
            <a:endParaRPr lang="zh-TW" altLang="zh-TW" sz="1450" b="1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8" name="Shape 206">
            <a:extLst>
              <a:ext uri="{FF2B5EF4-FFF2-40B4-BE49-F238E27FC236}">
                <a16:creationId xmlns:a16="http://schemas.microsoft.com/office/drawing/2014/main" id="{9CCB3850-1146-4DA6-8E82-B79479581E5E}"/>
              </a:ext>
            </a:extLst>
          </p:cNvPr>
          <p:cNvSpPr/>
          <p:nvPr/>
        </p:nvSpPr>
        <p:spPr>
          <a:xfrm>
            <a:off x="5562955" y="1357814"/>
            <a:ext cx="187112" cy="339259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 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D550A560-74B7-4E20-A723-0107F12BE9B2}"/>
              </a:ext>
            </a:extLst>
          </p:cNvPr>
          <p:cNvSpPr/>
          <p:nvPr/>
        </p:nvSpPr>
        <p:spPr>
          <a:xfrm>
            <a:off x="4890086" y="1119755"/>
            <a:ext cx="2834708" cy="403858"/>
          </a:xfrm>
          <a:prstGeom prst="roundRect">
            <a:avLst>
              <a:gd name="adj" fmla="val 50000"/>
            </a:avLst>
          </a:prstGeom>
          <a:solidFill>
            <a:srgbClr val="FFF1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23680F4D-DA1E-464C-B006-3A9BBA8EF479}"/>
              </a:ext>
            </a:extLst>
          </p:cNvPr>
          <p:cNvGrpSpPr/>
          <p:nvPr/>
        </p:nvGrpSpPr>
        <p:grpSpPr>
          <a:xfrm>
            <a:off x="4657825" y="1134064"/>
            <a:ext cx="407510" cy="407510"/>
            <a:chOff x="228678" y="3612187"/>
            <a:chExt cx="655970" cy="655970"/>
          </a:xfrm>
        </p:grpSpPr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ED70C9CB-B9FE-4054-9AC3-599BEE47ACDB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+mj-lt"/>
                  <a:cs typeface="Arial" panose="020B0604020202020204" pitchFamily="34" charset="0"/>
                </a:rPr>
                <a:t>1</a:t>
              </a:r>
              <a:endParaRPr lang="zh-TW" altLang="en-US" b="1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03BB6471-A3C8-496A-AB15-95DEFB2AFA08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FFFF02"/>
                  </a:gs>
                  <a:gs pos="100000">
                    <a:srgbClr val="FFBF4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23" name="Shape 212">
            <a:extLst>
              <a:ext uri="{FF2B5EF4-FFF2-40B4-BE49-F238E27FC236}">
                <a16:creationId xmlns:a16="http://schemas.microsoft.com/office/drawing/2014/main" id="{38A62D50-8487-4911-94B9-7A80D8031DA1}"/>
              </a:ext>
            </a:extLst>
          </p:cNvPr>
          <p:cNvSpPr txBox="1"/>
          <p:nvPr/>
        </p:nvSpPr>
        <p:spPr>
          <a:xfrm>
            <a:off x="5018553" y="1080707"/>
            <a:ext cx="2834708" cy="4611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1200" b="1">
                <a:solidFill>
                  <a:schemeClr val="tx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Before tiering</a:t>
            </a:r>
            <a:endParaRPr lang="zh-TW" altLang="en-US" sz="1200" b="1">
              <a:solidFill>
                <a:schemeClr val="tx1"/>
              </a:solidFill>
              <a:latin typeface="+mj-lt"/>
              <a:ea typeface="Microsoft JhengHei"/>
              <a:cs typeface="Arial" panose="020B0604020202020204" pitchFamily="34" charset="0"/>
              <a:sym typeface="Microsoft JhengHei"/>
            </a:endParaRPr>
          </a:p>
          <a:p>
            <a:pPr lvl="0"/>
            <a:r>
              <a:rPr lang="en-US" altLang="zh-TW" sz="900" b="1">
                <a:solidFill>
                  <a:schemeClr val="tx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Frequently access-ed data is not optimized</a:t>
            </a:r>
            <a:endParaRPr lang="zh-TW" altLang="en-US" sz="900" b="1">
              <a:solidFill>
                <a:schemeClr val="tx1"/>
              </a:solidFill>
              <a:latin typeface="+mj-lt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4" name="Shape 206">
            <a:extLst>
              <a:ext uri="{FF2B5EF4-FFF2-40B4-BE49-F238E27FC236}">
                <a16:creationId xmlns:a16="http://schemas.microsoft.com/office/drawing/2014/main" id="{C380B376-7B6D-4996-A4D3-092E3AB311E2}"/>
              </a:ext>
            </a:extLst>
          </p:cNvPr>
          <p:cNvSpPr/>
          <p:nvPr/>
        </p:nvSpPr>
        <p:spPr>
          <a:xfrm>
            <a:off x="7879111" y="2512061"/>
            <a:ext cx="187112" cy="339259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 </a:t>
            </a: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C098ADB4-B282-4F71-BF6C-102F24E72224}"/>
              </a:ext>
            </a:extLst>
          </p:cNvPr>
          <p:cNvSpPr/>
          <p:nvPr/>
        </p:nvSpPr>
        <p:spPr>
          <a:xfrm>
            <a:off x="7275848" y="2264412"/>
            <a:ext cx="1709338" cy="403858"/>
          </a:xfrm>
          <a:prstGeom prst="roundRect">
            <a:avLst>
              <a:gd name="adj" fmla="val 50000"/>
            </a:avLst>
          </a:prstGeom>
          <a:solidFill>
            <a:srgbClr val="FFF1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Shape 212">
            <a:extLst>
              <a:ext uri="{FF2B5EF4-FFF2-40B4-BE49-F238E27FC236}">
                <a16:creationId xmlns:a16="http://schemas.microsoft.com/office/drawing/2014/main" id="{DBBD5CA5-3175-4738-A787-64B306659BC6}"/>
              </a:ext>
            </a:extLst>
          </p:cNvPr>
          <p:cNvSpPr txBox="1"/>
          <p:nvPr/>
        </p:nvSpPr>
        <p:spPr>
          <a:xfrm>
            <a:off x="7380380" y="2241217"/>
            <a:ext cx="1510606" cy="4611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1200" b="1">
                <a:solidFill>
                  <a:schemeClr val="tx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Start data tiering</a:t>
            </a:r>
            <a:endParaRPr lang="zh-TW" altLang="en-US" sz="1200" b="1">
              <a:solidFill>
                <a:schemeClr val="tx1"/>
              </a:solidFill>
              <a:latin typeface="+mj-lt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0230D69A-FC0B-4796-A669-37DAD9F260B8}"/>
              </a:ext>
            </a:extLst>
          </p:cNvPr>
          <p:cNvGrpSpPr/>
          <p:nvPr/>
        </p:nvGrpSpPr>
        <p:grpSpPr>
          <a:xfrm>
            <a:off x="6973981" y="2288311"/>
            <a:ext cx="407510" cy="407510"/>
            <a:chOff x="228678" y="3612187"/>
            <a:chExt cx="655970" cy="655970"/>
          </a:xfrm>
        </p:grpSpPr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2DFB7E24-0013-4F19-9D8A-D73D92681460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+mj-lt"/>
                  <a:cs typeface="Arial" panose="020B0604020202020204" pitchFamily="34" charset="0"/>
                </a:rPr>
                <a:t>2</a:t>
              </a:r>
              <a:endParaRPr lang="zh-TW" altLang="en-US" b="1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3" name="橢圓 32">
              <a:extLst>
                <a:ext uri="{FF2B5EF4-FFF2-40B4-BE49-F238E27FC236}">
                  <a16:creationId xmlns:a16="http://schemas.microsoft.com/office/drawing/2014/main" id="{75A3702E-BCBB-4AE2-BF47-27F15BA99D61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FFFF02"/>
                  </a:gs>
                  <a:gs pos="100000">
                    <a:srgbClr val="FFBF4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34" name="Shape 206">
            <a:extLst>
              <a:ext uri="{FF2B5EF4-FFF2-40B4-BE49-F238E27FC236}">
                <a16:creationId xmlns:a16="http://schemas.microsoft.com/office/drawing/2014/main" id="{14A6D7E2-448F-4E56-B7A8-75BFA0850E78}"/>
              </a:ext>
            </a:extLst>
          </p:cNvPr>
          <p:cNvSpPr/>
          <p:nvPr/>
        </p:nvSpPr>
        <p:spPr>
          <a:xfrm>
            <a:off x="5638309" y="4152591"/>
            <a:ext cx="187112" cy="339259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 </a:t>
            </a: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390B8414-3A65-4B48-93AE-115A90CE4A0A}"/>
              </a:ext>
            </a:extLst>
          </p:cNvPr>
          <p:cNvSpPr/>
          <p:nvPr/>
        </p:nvSpPr>
        <p:spPr>
          <a:xfrm>
            <a:off x="4901306" y="3905233"/>
            <a:ext cx="1677137" cy="403858"/>
          </a:xfrm>
          <a:prstGeom prst="roundRect">
            <a:avLst>
              <a:gd name="adj" fmla="val 50000"/>
            </a:avLst>
          </a:prstGeom>
          <a:solidFill>
            <a:srgbClr val="FFF1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3031270F-0A50-42B6-B0CF-4A008A466221}"/>
              </a:ext>
            </a:extLst>
          </p:cNvPr>
          <p:cNvGrpSpPr/>
          <p:nvPr/>
        </p:nvGrpSpPr>
        <p:grpSpPr>
          <a:xfrm>
            <a:off x="4733179" y="3928842"/>
            <a:ext cx="407510" cy="407510"/>
            <a:chOff x="228678" y="3612187"/>
            <a:chExt cx="655970" cy="655970"/>
          </a:xfrm>
        </p:grpSpPr>
        <p:sp>
          <p:nvSpPr>
            <p:cNvPr id="37" name="橢圓 36">
              <a:extLst>
                <a:ext uri="{FF2B5EF4-FFF2-40B4-BE49-F238E27FC236}">
                  <a16:creationId xmlns:a16="http://schemas.microsoft.com/office/drawing/2014/main" id="{5DA84272-416F-4795-8113-23C40BC332FE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+mj-lt"/>
                  <a:cs typeface="Arial" panose="020B0604020202020204" pitchFamily="34" charset="0"/>
                </a:rPr>
                <a:t>3</a:t>
              </a:r>
              <a:endParaRPr lang="zh-TW" altLang="en-US" b="1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006DBD0E-60B9-4A58-91B1-4A6062567A10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FFFF02"/>
                  </a:gs>
                  <a:gs pos="100000">
                    <a:srgbClr val="FFBF4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39" name="Shape 212">
            <a:extLst>
              <a:ext uri="{FF2B5EF4-FFF2-40B4-BE49-F238E27FC236}">
                <a16:creationId xmlns:a16="http://schemas.microsoft.com/office/drawing/2014/main" id="{6BB69EB2-F3C5-45A9-9790-A97A35FD5271}"/>
              </a:ext>
            </a:extLst>
          </p:cNvPr>
          <p:cNvSpPr txBox="1"/>
          <p:nvPr/>
        </p:nvSpPr>
        <p:spPr>
          <a:xfrm>
            <a:off x="5108240" y="3876915"/>
            <a:ext cx="1771162" cy="4611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1200" b="1">
                <a:solidFill>
                  <a:schemeClr val="tx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After tiering</a:t>
            </a:r>
          </a:p>
          <a:p>
            <a:pPr lvl="0"/>
            <a:r>
              <a:rPr lang="en-US" altLang="zh-TW" sz="900" b="1">
                <a:solidFill>
                  <a:schemeClr val="tx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Data optimized</a:t>
            </a:r>
            <a:endParaRPr lang="zh-TW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Shape 206">
            <a:extLst>
              <a:ext uri="{FF2B5EF4-FFF2-40B4-BE49-F238E27FC236}">
                <a16:creationId xmlns:a16="http://schemas.microsoft.com/office/drawing/2014/main" id="{D13537CE-34AF-4963-9CE9-D1D6A646EAF5}"/>
              </a:ext>
            </a:extLst>
          </p:cNvPr>
          <p:cNvSpPr/>
          <p:nvPr/>
        </p:nvSpPr>
        <p:spPr>
          <a:xfrm>
            <a:off x="3660789" y="2483018"/>
            <a:ext cx="187112" cy="339259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 </a:t>
            </a: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4D194AD0-31A8-4427-B6DB-014D55B51E21}"/>
              </a:ext>
            </a:extLst>
          </p:cNvPr>
          <p:cNvSpPr/>
          <p:nvPr/>
        </p:nvSpPr>
        <p:spPr>
          <a:xfrm>
            <a:off x="2985216" y="2264146"/>
            <a:ext cx="1677137" cy="403858"/>
          </a:xfrm>
          <a:prstGeom prst="roundRect">
            <a:avLst>
              <a:gd name="adj" fmla="val 50000"/>
            </a:avLst>
          </a:prstGeom>
          <a:solidFill>
            <a:srgbClr val="FFF1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AA0FFF97-9A2D-4D02-BC84-3BDCB79D0F6A}"/>
              </a:ext>
            </a:extLst>
          </p:cNvPr>
          <p:cNvGrpSpPr/>
          <p:nvPr/>
        </p:nvGrpSpPr>
        <p:grpSpPr>
          <a:xfrm>
            <a:off x="2755659" y="2259269"/>
            <a:ext cx="407510" cy="407510"/>
            <a:chOff x="228678" y="3612187"/>
            <a:chExt cx="655970" cy="655970"/>
          </a:xfrm>
        </p:grpSpPr>
        <p:sp>
          <p:nvSpPr>
            <p:cNvPr id="43" name="橢圓 42">
              <a:extLst>
                <a:ext uri="{FF2B5EF4-FFF2-40B4-BE49-F238E27FC236}">
                  <a16:creationId xmlns:a16="http://schemas.microsoft.com/office/drawing/2014/main" id="{285C08F9-442E-41E9-91AE-0AB8D138D5E1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+mj-lt"/>
                  <a:cs typeface="Arial" panose="020B0604020202020204" pitchFamily="34" charset="0"/>
                </a:rPr>
                <a:t>4</a:t>
              </a:r>
              <a:endParaRPr lang="zh-TW" altLang="en-US" b="1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4" name="橢圓 43">
              <a:extLst>
                <a:ext uri="{FF2B5EF4-FFF2-40B4-BE49-F238E27FC236}">
                  <a16:creationId xmlns:a16="http://schemas.microsoft.com/office/drawing/2014/main" id="{EFFE4AB0-9E0C-466E-B14C-D1B662D7DB9C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FFFF02"/>
                  </a:gs>
                  <a:gs pos="100000">
                    <a:srgbClr val="FFBF4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45" name="Shape 212">
            <a:extLst>
              <a:ext uri="{FF2B5EF4-FFF2-40B4-BE49-F238E27FC236}">
                <a16:creationId xmlns:a16="http://schemas.microsoft.com/office/drawing/2014/main" id="{47BA252A-CB55-4AB2-9EAE-97054D04DDCF}"/>
              </a:ext>
            </a:extLst>
          </p:cNvPr>
          <p:cNvSpPr txBox="1"/>
          <p:nvPr/>
        </p:nvSpPr>
        <p:spPr>
          <a:xfrm>
            <a:off x="3159881" y="2240885"/>
            <a:ext cx="1771162" cy="4611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CN" sz="1200" b="1">
                <a:solidFill>
                  <a:schemeClr val="tx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Changes in data access pattern</a:t>
            </a:r>
            <a:endParaRPr lang="zh-CN" altLang="en-US" sz="12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982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1" y="198448"/>
            <a:ext cx="9069882" cy="697312"/>
          </a:xfrm>
        </p:spPr>
        <p:txBody>
          <a:bodyPr/>
          <a:lstStyle/>
          <a:p>
            <a:pPr fontAlgn="base"/>
            <a:r>
              <a:rPr lang="en-US" altLang="zh-TW" sz="2470">
                <a:solidFill>
                  <a:srgbClr val="FFFFFF"/>
                </a:solidFill>
                <a:latin typeface="+mj-lt"/>
                <a:ea typeface="Microsoft JhengHei"/>
                <a:cs typeface="Arial" panose="020B0604020202020204" pitchFamily="34" charset="0"/>
              </a:rPr>
              <a:t>TS-832PX </a:t>
            </a:r>
            <a:r>
              <a:rPr lang="en-US" altLang="zh-CN" sz="2470">
                <a:solidFill>
                  <a:srgbClr val="FFFFFF"/>
                </a:solidFill>
                <a:latin typeface="+mj-lt"/>
                <a:ea typeface="Microsoft JhengHei"/>
                <a:cs typeface="Arial" panose="020B0604020202020204" pitchFamily="34" charset="0"/>
              </a:rPr>
              <a:t>with a </a:t>
            </a:r>
            <a:r>
              <a:rPr lang="en-US" altLang="zh-TW" sz="2470">
                <a:solidFill>
                  <a:srgbClr val="FFFFFF"/>
                </a:solidFill>
                <a:latin typeface="+mj-lt"/>
                <a:ea typeface="Microsoft JhengHei"/>
                <a:cs typeface="Arial" panose="020B0604020202020204" pitchFamily="34" charset="0"/>
              </a:rPr>
              <a:t>PCIe</a:t>
            </a:r>
            <a:r>
              <a:rPr lang="zh-TW" altLang="en-US" sz="2470">
                <a:solidFill>
                  <a:srgbClr val="FFFFFF"/>
                </a:solidFill>
                <a:latin typeface="+mj-lt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Hant" sz="2470">
                <a:solidFill>
                  <a:srgbClr val="FFFFFF"/>
                </a:solidFill>
                <a:latin typeface="+mj-lt"/>
                <a:ea typeface="Microsoft JhengHei"/>
                <a:cs typeface="Arial" panose="020B0604020202020204" pitchFamily="34" charset="0"/>
              </a:rPr>
              <a:t>slot for flexible network deployment</a:t>
            </a:r>
            <a:endParaRPr lang="zh-TW" altLang="en-US" sz="2470">
              <a:solidFill>
                <a:srgbClr val="FFFFFF"/>
              </a:solidFill>
              <a:latin typeface="+mj-lt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B7140-8599-7F4B-9748-B7C44E2B8EF7}"/>
              </a:ext>
            </a:extLst>
          </p:cNvPr>
          <p:cNvSpPr txBox="1"/>
          <p:nvPr/>
        </p:nvSpPr>
        <p:spPr>
          <a:xfrm>
            <a:off x="3056418" y="1955558"/>
            <a:ext cx="1959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1 x PCIe Gen2 x2</a:t>
            </a:r>
          </a:p>
        </p:txBody>
      </p:sp>
      <p:sp>
        <p:nvSpPr>
          <p:cNvPr id="22" name="Shape 242">
            <a:extLst>
              <a:ext uri="{FF2B5EF4-FFF2-40B4-BE49-F238E27FC236}">
                <a16:creationId xmlns:a16="http://schemas.microsoft.com/office/drawing/2014/main" id="{4EBEB74C-580A-D441-A53D-0850AF12F448}"/>
              </a:ext>
            </a:extLst>
          </p:cNvPr>
          <p:cNvSpPr txBox="1"/>
          <p:nvPr/>
        </p:nvSpPr>
        <p:spPr>
          <a:xfrm>
            <a:off x="510224" y="1226123"/>
            <a:ext cx="4160954" cy="6673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lnSpc>
                <a:spcPts val="2500"/>
              </a:lnSpc>
              <a:buClr>
                <a:srgbClr val="595959"/>
              </a:buClr>
              <a:buSzPct val="25000"/>
            </a:pPr>
            <a:r>
              <a:rPr lang="en-US" sz="1800" b="1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TS-832PX </a:t>
            </a:r>
            <a:r>
              <a:rPr lang="en-US" altLang="zh-TW" sz="1800" b="1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provides a full-height PCIe Gen2 </a:t>
            </a:r>
            <a:r>
              <a:rPr lang="en-US" altLang="zh-Hant" sz="1800" b="1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expansion slot</a:t>
            </a:r>
            <a:endParaRPr lang="zh-TW" altLang="en-US" sz="1800" b="1">
              <a:solidFill>
                <a:schemeClr val="tx1"/>
              </a:solidFill>
              <a:latin typeface="+mj-lt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B3B628AC-83CD-4E52-83C1-AFC987701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979" y="1284849"/>
            <a:ext cx="1327330" cy="83179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1AD6FD3-5DD0-41BD-A749-AF2C3978E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888" y="2252040"/>
            <a:ext cx="1254538" cy="786177"/>
          </a:xfrm>
          <a:prstGeom prst="rect">
            <a:avLst/>
          </a:prstGeom>
        </p:spPr>
      </p:pic>
      <p:sp>
        <p:nvSpPr>
          <p:cNvPr id="16" name="矩形: 圓角 55">
            <a:extLst>
              <a:ext uri="{FF2B5EF4-FFF2-40B4-BE49-F238E27FC236}">
                <a16:creationId xmlns:a16="http://schemas.microsoft.com/office/drawing/2014/main" id="{CCEAF4B2-8598-4FB1-AA15-9F902370408D}"/>
              </a:ext>
            </a:extLst>
          </p:cNvPr>
          <p:cNvSpPr/>
          <p:nvPr/>
        </p:nvSpPr>
        <p:spPr>
          <a:xfrm>
            <a:off x="6218526" y="1330888"/>
            <a:ext cx="2512723" cy="563368"/>
          </a:xfrm>
          <a:prstGeom prst="roundRect">
            <a:avLst/>
          </a:prstGeom>
          <a:gradFill flip="none" rotWithShape="1">
            <a:gsLst>
              <a:gs pos="0">
                <a:srgbClr val="01DC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2DFFF0"/>
                </a:gs>
                <a:gs pos="100000">
                  <a:srgbClr val="01E7FE"/>
                </a:gs>
              </a:gsLst>
              <a:lin ang="5400000" scaled="1"/>
            </a:gradFill>
          </a:ln>
          <a:effectLst>
            <a:outerShdw blurRad="114300" dist="165100" dir="2700000" sx="84000" sy="84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50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QXG-5G1T-111C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200" i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5G/2.5G/1G/100M</a:t>
            </a:r>
            <a:r>
              <a:rPr lang="zh-TW" altLang="en-US" sz="1200" i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200" i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port</a:t>
            </a:r>
            <a:endParaRPr lang="zh-TW" altLang="zh-TW" sz="1200" b="1" i="1">
              <a:solidFill>
                <a:schemeClr val="bg1"/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矩形: 圓角 55">
            <a:extLst>
              <a:ext uri="{FF2B5EF4-FFF2-40B4-BE49-F238E27FC236}">
                <a16:creationId xmlns:a16="http://schemas.microsoft.com/office/drawing/2014/main" id="{F246A56E-6E2A-427A-85DB-5459AE4CF320}"/>
              </a:ext>
            </a:extLst>
          </p:cNvPr>
          <p:cNvSpPr/>
          <p:nvPr/>
        </p:nvSpPr>
        <p:spPr>
          <a:xfrm>
            <a:off x="6218527" y="2252945"/>
            <a:ext cx="2512723" cy="563368"/>
          </a:xfrm>
          <a:prstGeom prst="roundRect">
            <a:avLst/>
          </a:prstGeom>
          <a:gradFill flip="none" rotWithShape="1">
            <a:gsLst>
              <a:gs pos="0">
                <a:srgbClr val="01DC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2DFFF0"/>
                </a:gs>
                <a:gs pos="100000">
                  <a:srgbClr val="01DCFE"/>
                </a:gs>
              </a:gsLst>
              <a:lin ang="5400000" scaled="1"/>
            </a:gradFill>
          </a:ln>
          <a:effectLst>
            <a:outerShdw blurRad="114300" dist="165100" dir="2700000" sx="84000" sy="84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50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QXG-10G1T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200" i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10G/5G/2.5G/1G/100M</a:t>
            </a:r>
            <a:r>
              <a:rPr lang="zh-TW" altLang="en-US" sz="1200" i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200" i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port</a:t>
            </a:r>
            <a:endParaRPr lang="zh-TW" altLang="zh-TW" sz="1200" b="1" i="1">
              <a:solidFill>
                <a:schemeClr val="bg1"/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A7F263AC-DCA4-4ADB-8C22-FB1DCDEA2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50979" y="3052203"/>
            <a:ext cx="2270865" cy="1419288"/>
          </a:xfrm>
          <a:prstGeom prst="rect">
            <a:avLst/>
          </a:prstGeom>
          <a:noFill/>
        </p:spPr>
      </p:pic>
      <p:sp>
        <p:nvSpPr>
          <p:cNvPr id="20" name="矩形: 圓角 55">
            <a:extLst>
              <a:ext uri="{FF2B5EF4-FFF2-40B4-BE49-F238E27FC236}">
                <a16:creationId xmlns:a16="http://schemas.microsoft.com/office/drawing/2014/main" id="{54B7336D-4970-4183-87E0-E07C11DEECD9}"/>
              </a:ext>
            </a:extLst>
          </p:cNvPr>
          <p:cNvSpPr/>
          <p:nvPr/>
        </p:nvSpPr>
        <p:spPr>
          <a:xfrm>
            <a:off x="6218525" y="3134124"/>
            <a:ext cx="2600511" cy="563368"/>
          </a:xfrm>
          <a:prstGeom prst="roundRect">
            <a:avLst/>
          </a:prstGeom>
          <a:gradFill flip="none" rotWithShape="1">
            <a:gsLst>
              <a:gs pos="0">
                <a:srgbClr val="01DC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2DFFF0"/>
                </a:gs>
                <a:gs pos="100000">
                  <a:srgbClr val="01DCFE"/>
                </a:gs>
              </a:gsLst>
              <a:lin ang="5400000" scaled="1"/>
            </a:gradFill>
          </a:ln>
          <a:effectLst>
            <a:outerShdw blurRad="114300" dist="165100" dir="2700000" sx="84000" sy="84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50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QWA-AC2600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200" i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Wi-Fi 5 2.4GHz/5GHz AP</a:t>
            </a:r>
            <a:endParaRPr lang="zh-TW" altLang="zh-TW" sz="1200" b="1" i="1">
              <a:solidFill>
                <a:schemeClr val="bg1"/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91A9B2B8-3707-4881-A9FD-24183190BB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56" y="2422210"/>
            <a:ext cx="3536823" cy="24689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</p:spPr>
      </p:pic>
      <p:cxnSp>
        <p:nvCxnSpPr>
          <p:cNvPr id="28" name="Elbow Connector 22">
            <a:extLst>
              <a:ext uri="{FF2B5EF4-FFF2-40B4-BE49-F238E27FC236}">
                <a16:creationId xmlns:a16="http://schemas.microsoft.com/office/drawing/2014/main" id="{79BF33BE-C33A-43D8-ADBB-E02F02C93C3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196332" y="1945630"/>
            <a:ext cx="670468" cy="1065548"/>
          </a:xfrm>
          <a:prstGeom prst="bentConnector2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30">
            <a:extLst>
              <a:ext uri="{FF2B5EF4-FFF2-40B4-BE49-F238E27FC236}">
                <a16:creationId xmlns:a16="http://schemas.microsoft.com/office/drawing/2014/main" id="{5C760E2F-E39D-4CB9-B2C6-F4E0A9C40177}"/>
              </a:ext>
            </a:extLst>
          </p:cNvPr>
          <p:cNvSpPr/>
          <p:nvPr/>
        </p:nvSpPr>
        <p:spPr>
          <a:xfrm>
            <a:off x="1013404" y="2803478"/>
            <a:ext cx="1970776" cy="328914"/>
          </a:xfrm>
          <a:prstGeom prst="roundRect">
            <a:avLst>
              <a:gd name="adj" fmla="val 6147"/>
            </a:avLst>
          </a:pr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589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E0873843-F68C-4D44-B376-25C9F3DAB1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405"/>
            <a:ext cx="9143999" cy="1075843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D8982D9F-F385-441E-A55F-BBA5D91050C2}"/>
              </a:ext>
            </a:extLst>
          </p:cNvPr>
          <p:cNvSpPr txBox="1"/>
          <p:nvPr/>
        </p:nvSpPr>
        <p:spPr>
          <a:xfrm>
            <a:off x="4836715" y="2579212"/>
            <a:ext cx="4307285" cy="649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>
              <a:lnSpc>
                <a:spcPts val="23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altLang="zh-CN" sz="1480" b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Both TS-832PX &amp; TS-932PX come with dual 10GbE SFP+ and dual 2.5GbE RJ45 ports</a:t>
            </a:r>
            <a:endParaRPr lang="en-US" sz="1480" b="1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24B5BDC-3EC3-4E81-A0AE-25813CA30A6F}"/>
              </a:ext>
            </a:extLst>
          </p:cNvPr>
          <p:cNvSpPr/>
          <p:nvPr/>
        </p:nvSpPr>
        <p:spPr>
          <a:xfrm>
            <a:off x="4836715" y="1403904"/>
            <a:ext cx="3928187" cy="950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ts val="23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altLang="zh-CN" sz="1480" b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More devices in the office and more data storage and higher speed requirement for agility.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80" y="72020"/>
            <a:ext cx="8939539" cy="897362"/>
          </a:xfrm>
        </p:spPr>
        <p:txBody>
          <a:bodyPr/>
          <a:lstStyle/>
          <a:p>
            <a:pPr>
              <a:lnSpc>
                <a:spcPts val="3300"/>
              </a:lnSpc>
            </a:pPr>
            <a:r>
              <a:rPr lang="en-US" altLang="zh-CN" sz="2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Quad-core 10GbE TS-832PX &amp; TS-932PX</a:t>
            </a:r>
            <a:br>
              <a:rPr lang="en-US" altLang="zh-CN" sz="2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 new 2.5GbE ports</a:t>
            </a:r>
            <a:endParaRPr lang="zh-TW" altLang="en-US" sz="2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5BDCE74D-479A-254E-9DF0-C00E89F5502E}"/>
              </a:ext>
            </a:extLst>
          </p:cNvPr>
          <p:cNvSpPr txBox="1"/>
          <p:nvPr/>
        </p:nvSpPr>
        <p:spPr>
          <a:xfrm>
            <a:off x="4836715" y="3453733"/>
            <a:ext cx="3928188" cy="9442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>
              <a:lnSpc>
                <a:spcPts val="23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altLang="zh-CN" sz="1480" b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Value-added software applications for efficient file sharing, backup, containerized apps, and hybrid cloud</a:t>
            </a:r>
            <a:endParaRPr lang="en-US" sz="1480" b="1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D75B7783-C1BD-4205-96F6-D7954A9CC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456" y="3514210"/>
            <a:ext cx="2158003" cy="12810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電子用品, 電腦, 黑色, 相片 的圖片&#10;&#10;自動產生的描述">
            <a:extLst>
              <a:ext uri="{FF2B5EF4-FFF2-40B4-BE49-F238E27FC236}">
                <a16:creationId xmlns:a16="http://schemas.microsoft.com/office/drawing/2014/main" id="{36F5BA9B-0AEF-4D72-89F4-4A1E247FFB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773" y="3515833"/>
            <a:ext cx="1545141" cy="12794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9676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6F1570FE-F35B-4BF4-8442-23A83E5971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405"/>
            <a:ext cx="9143999" cy="1075843"/>
          </a:xfrm>
          <a:prstGeom prst="rect">
            <a:avLst/>
          </a:prstGeom>
        </p:spPr>
      </p:pic>
      <p:pic>
        <p:nvPicPr>
          <p:cNvPr id="14" name="Shape 83">
            <a:extLst>
              <a:ext uri="{FF2B5EF4-FFF2-40B4-BE49-F238E27FC236}">
                <a16:creationId xmlns:a16="http://schemas.microsoft.com/office/drawing/2014/main" id="{CB9F3E2A-0C38-EF47-94BB-74F78B2B9A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5125" y="2552908"/>
            <a:ext cx="5169054" cy="2367332"/>
          </a:xfrm>
          <a:prstGeom prst="roundRect">
            <a:avLst>
              <a:gd name="adj" fmla="val 296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F496D72-88F3-8C40-A71B-C165F07B8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375"/>
            <a:ext cx="9143999" cy="697312"/>
          </a:xfrm>
        </p:spPr>
        <p:txBody>
          <a:bodyPr>
            <a:noAutofit/>
          </a:bodyPr>
          <a:lstStyle/>
          <a:p>
            <a:pPr>
              <a:lnSpc>
                <a:spcPts val="3300"/>
              </a:lnSpc>
            </a:pPr>
            <a:r>
              <a:rPr kumimoji="1" lang="en-US" altLang="zh-TW" sz="28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TS-832X with a QM2 PCIe </a:t>
            </a:r>
            <a:r>
              <a:rPr kumimoji="1" lang="en-US" altLang="zh-CN" sz="28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adapter to add </a:t>
            </a:r>
            <a:br>
              <a:rPr kumimoji="1" lang="en-US" altLang="zh-CN" sz="28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</a:br>
            <a:r>
              <a:rPr kumimoji="1" lang="en-US" altLang="zh-CN" sz="28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M.2 SSDs for SSD cache</a:t>
            </a:r>
            <a:endParaRPr kumimoji="1" lang="zh-TW" altLang="en-US" sz="280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圖片 5" descr="一張含有 室內, 蛋糕, 電子用品 的圖片&#10;&#10;自動產生的描述">
            <a:extLst>
              <a:ext uri="{FF2B5EF4-FFF2-40B4-BE49-F238E27FC236}">
                <a16:creationId xmlns:a16="http://schemas.microsoft.com/office/drawing/2014/main" id="{19C2C872-BA16-1545-93B2-204E7820DC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69" y="1310944"/>
            <a:ext cx="2410559" cy="15087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9220D61-A851-6247-B0FC-B37341D921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716" y="1236765"/>
            <a:ext cx="2410558" cy="15087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: 圓角 55">
            <a:extLst>
              <a:ext uri="{FF2B5EF4-FFF2-40B4-BE49-F238E27FC236}">
                <a16:creationId xmlns:a16="http://schemas.microsoft.com/office/drawing/2014/main" id="{868406B7-9D3D-4510-B40C-FF8EA4B54B39}"/>
              </a:ext>
            </a:extLst>
          </p:cNvPr>
          <p:cNvSpPr/>
          <p:nvPr/>
        </p:nvSpPr>
        <p:spPr>
          <a:xfrm>
            <a:off x="2210758" y="1279194"/>
            <a:ext cx="2410558" cy="569881"/>
          </a:xfrm>
          <a:prstGeom prst="roundRect">
            <a:avLst/>
          </a:prstGeom>
          <a:gradFill flip="none" rotWithShape="1">
            <a:gsLst>
              <a:gs pos="0">
                <a:srgbClr val="01E7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gradFill>
              <a:gsLst>
                <a:gs pos="1000">
                  <a:srgbClr val="2DFFF0"/>
                </a:gs>
                <a:gs pos="100000">
                  <a:srgbClr val="01E7FE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50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QM2-2S-220A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200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SATA 6Gb/s ports</a:t>
            </a:r>
            <a:endParaRPr lang="zh-TW" altLang="zh-TW" sz="1200">
              <a:solidFill>
                <a:schemeClr val="bg1"/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矩形: 圓角 55">
            <a:extLst>
              <a:ext uri="{FF2B5EF4-FFF2-40B4-BE49-F238E27FC236}">
                <a16:creationId xmlns:a16="http://schemas.microsoft.com/office/drawing/2014/main" id="{806DF1B0-30D5-4B65-BA68-648681ADF7EA}"/>
              </a:ext>
            </a:extLst>
          </p:cNvPr>
          <p:cNvSpPr/>
          <p:nvPr/>
        </p:nvSpPr>
        <p:spPr>
          <a:xfrm>
            <a:off x="2210758" y="1916051"/>
            <a:ext cx="2410558" cy="569881"/>
          </a:xfrm>
          <a:prstGeom prst="roundRect">
            <a:avLst/>
          </a:prstGeom>
          <a:gradFill flip="none" rotWithShape="1">
            <a:gsLst>
              <a:gs pos="0">
                <a:srgbClr val="D960E2"/>
              </a:gs>
              <a:gs pos="50000">
                <a:srgbClr val="7030A0"/>
              </a:gs>
              <a:gs pos="100000">
                <a:srgbClr val="7030A0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7030A0"/>
                </a:gs>
                <a:gs pos="100000">
                  <a:srgbClr val="D960E2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50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QM2-2P-244A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200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</a:t>
            </a:r>
            <a:r>
              <a:rPr lang="en-US" altLang="zh-TW" sz="1200" err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1200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Gen2</a:t>
            </a:r>
            <a:r>
              <a:rPr lang="zh-TW" altLang="en-US" sz="1200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ports</a:t>
            </a:r>
            <a:endParaRPr lang="zh-TW" altLang="zh-TW" sz="1200">
              <a:solidFill>
                <a:schemeClr val="bg1"/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矩形: 圓角 55">
            <a:extLst>
              <a:ext uri="{FF2B5EF4-FFF2-40B4-BE49-F238E27FC236}">
                <a16:creationId xmlns:a16="http://schemas.microsoft.com/office/drawing/2014/main" id="{79243230-5D4B-4EF1-A7E1-F8E50F022684}"/>
              </a:ext>
            </a:extLst>
          </p:cNvPr>
          <p:cNvSpPr/>
          <p:nvPr/>
        </p:nvSpPr>
        <p:spPr>
          <a:xfrm>
            <a:off x="6361990" y="1203395"/>
            <a:ext cx="2410558" cy="697822"/>
          </a:xfrm>
          <a:prstGeom prst="roundRect">
            <a:avLst/>
          </a:prstGeom>
          <a:gradFill flip="none" rotWithShape="1">
            <a:gsLst>
              <a:gs pos="0">
                <a:srgbClr val="01E7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gradFill>
              <a:gsLst>
                <a:gs pos="1000">
                  <a:srgbClr val="2DFFF0"/>
                </a:gs>
                <a:gs pos="100000">
                  <a:srgbClr val="01E7FE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50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QM2-2S-10G1TA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200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SATA 6Gb/s</a:t>
            </a:r>
            <a:r>
              <a:rPr lang="zh-TW" altLang="en-US" sz="1200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ports</a:t>
            </a:r>
            <a:endParaRPr lang="zh-TW" altLang="zh-TW" sz="1200">
              <a:solidFill>
                <a:schemeClr val="bg1"/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200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10G/5G/2.5G/1G</a:t>
            </a:r>
            <a:r>
              <a:rPr lang="zh-TW" altLang="en-US" sz="1200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ports</a:t>
            </a:r>
          </a:p>
        </p:txBody>
      </p:sp>
      <p:sp>
        <p:nvSpPr>
          <p:cNvPr id="22" name="矩形: 圓角 55">
            <a:extLst>
              <a:ext uri="{FF2B5EF4-FFF2-40B4-BE49-F238E27FC236}">
                <a16:creationId xmlns:a16="http://schemas.microsoft.com/office/drawing/2014/main" id="{4CE743EC-1436-4484-9BD5-AEE3D9A92FBE}"/>
              </a:ext>
            </a:extLst>
          </p:cNvPr>
          <p:cNvSpPr/>
          <p:nvPr/>
        </p:nvSpPr>
        <p:spPr>
          <a:xfrm>
            <a:off x="6361990" y="1980482"/>
            <a:ext cx="2410558" cy="735567"/>
          </a:xfrm>
          <a:prstGeom prst="roundRect">
            <a:avLst/>
          </a:prstGeom>
          <a:gradFill flip="none" rotWithShape="1">
            <a:gsLst>
              <a:gs pos="0">
                <a:srgbClr val="D960E2"/>
              </a:gs>
              <a:gs pos="50000">
                <a:srgbClr val="7030A0"/>
              </a:gs>
              <a:gs pos="100000">
                <a:srgbClr val="7030A0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7030A0"/>
                </a:gs>
                <a:gs pos="100000">
                  <a:srgbClr val="D960E2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50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QM2-2P10G1TA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200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</a:t>
            </a:r>
            <a:r>
              <a:rPr lang="en-US" altLang="zh-TW" sz="1200" err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1200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Gen2</a:t>
            </a:r>
            <a:r>
              <a:rPr lang="zh-TW" altLang="en-US" sz="1200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ports</a:t>
            </a:r>
            <a:endParaRPr lang="zh-TW" altLang="zh-TW" sz="1200">
              <a:solidFill>
                <a:schemeClr val="bg1"/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200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10G/5G/2.5G/1G</a:t>
            </a:r>
            <a:r>
              <a:rPr lang="zh-TW" altLang="en-US" sz="1200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ports</a:t>
            </a:r>
            <a:endParaRPr lang="zh-TW" altLang="zh-TW" sz="1500" b="1">
              <a:solidFill>
                <a:schemeClr val="bg1"/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B86F51C-AD41-4440-8479-71A749D043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220" y="3727451"/>
            <a:ext cx="2094936" cy="12436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6764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B91E2BA8-A8A7-4DED-B854-EED995CA1F19}"/>
              </a:ext>
            </a:extLst>
          </p:cNvPr>
          <p:cNvSpPr/>
          <p:nvPr/>
        </p:nvSpPr>
        <p:spPr>
          <a:xfrm>
            <a:off x="4379799" y="1250416"/>
            <a:ext cx="4461416" cy="2440664"/>
          </a:xfrm>
          <a:prstGeom prst="roundRect">
            <a:avLst>
              <a:gd name="adj" fmla="val 3376"/>
            </a:avLst>
          </a:prstGeom>
          <a:solidFill>
            <a:srgbClr val="E5F4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endParaRPr lang="zh-TW" altLang="en-US" sz="2650">
              <a:latin typeface="微軟正黑體"/>
              <a:ea typeface="微軟正黑體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168054CF-777F-4F78-9708-6C841396B643}"/>
              </a:ext>
            </a:extLst>
          </p:cNvPr>
          <p:cNvSpPr/>
          <p:nvPr/>
        </p:nvSpPr>
        <p:spPr>
          <a:xfrm>
            <a:off x="407712" y="1247076"/>
            <a:ext cx="2988151" cy="2440664"/>
          </a:xfrm>
          <a:prstGeom prst="roundRect">
            <a:avLst>
              <a:gd name="adj" fmla="val 3376"/>
            </a:avLst>
          </a:prstGeom>
          <a:solidFill>
            <a:srgbClr val="E5F4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endParaRPr lang="zh-TW" altLang="en-US" sz="2650">
              <a:latin typeface="微軟正黑體"/>
              <a:ea typeface="微軟正黑體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4427290" y="1361577"/>
            <a:ext cx="2545135" cy="1587978"/>
            <a:chOff x="4344574" y="992678"/>
            <a:chExt cx="2436938" cy="152047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2AFC223-18E5-7548-AAF9-6C819DF49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44574" y="992678"/>
              <a:ext cx="2436938" cy="1520471"/>
            </a:xfrm>
            <a:prstGeom prst="rect">
              <a:avLst/>
            </a:prstGeom>
          </p:spPr>
        </p:pic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50868031-5760-CA48-85F6-D98C5FC84A2F}"/>
                </a:ext>
              </a:extLst>
            </p:cNvPr>
            <p:cNvSpPr/>
            <p:nvPr/>
          </p:nvSpPr>
          <p:spPr>
            <a:xfrm>
              <a:off x="4806088" y="1886631"/>
              <a:ext cx="167934" cy="202867"/>
            </a:xfrm>
            <a:prstGeom prst="ellipse">
              <a:avLst/>
            </a:prstGeom>
            <a:solidFill>
              <a:srgbClr val="D6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0" y="177787"/>
            <a:ext cx="90932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400"/>
            </a:pPr>
            <a:r>
              <a:rPr lang="en-US" altLang="zh-TW" sz="300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Optimize performance and capacity with </a:t>
            </a:r>
            <a:r>
              <a:rPr lang="en-US" altLang="zh-TW" sz="3000" u="none" strike="noStrike" cap="none" err="1">
                <a:solidFill>
                  <a:schemeClr val="lt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Qtier</a:t>
            </a:r>
            <a:endParaRPr lang="zh-TW" altLang="en-US" sz="300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89D8C631-54E9-B24B-952C-8CB343954C00}"/>
              </a:ext>
            </a:extLst>
          </p:cNvPr>
          <p:cNvSpPr/>
          <p:nvPr/>
        </p:nvSpPr>
        <p:spPr>
          <a:xfrm>
            <a:off x="6400092" y="1376173"/>
            <a:ext cx="2425096" cy="100705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4152"/>
            </a:avLst>
          </a:prstGeom>
          <a:gradFill flip="none" rotWithShape="1">
            <a:gsLst>
              <a:gs pos="0">
                <a:srgbClr val="01DCFE">
                  <a:alpha val="0"/>
                </a:srgbClr>
              </a:gs>
              <a:gs pos="100000">
                <a:srgbClr val="01E7FE"/>
              </a:gs>
            </a:gsLst>
            <a:lin ang="108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003FA34-C2E8-3F40-9E4F-06D258389F97}"/>
              </a:ext>
            </a:extLst>
          </p:cNvPr>
          <p:cNvSpPr/>
          <p:nvPr/>
        </p:nvSpPr>
        <p:spPr>
          <a:xfrm>
            <a:off x="4884536" y="1724578"/>
            <a:ext cx="1488661" cy="309342"/>
          </a:xfrm>
          <a:prstGeom prst="roundRect">
            <a:avLst/>
          </a:prstGeom>
          <a:solidFill>
            <a:srgbClr val="01E7FE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33">
            <a:extLst>
              <a:ext uri="{FF2B5EF4-FFF2-40B4-BE49-F238E27FC236}">
                <a16:creationId xmlns:a16="http://schemas.microsoft.com/office/drawing/2014/main" id="{763B5255-3B3B-5947-8429-C02E9FA38424}"/>
              </a:ext>
            </a:extLst>
          </p:cNvPr>
          <p:cNvSpPr txBox="1"/>
          <p:nvPr/>
        </p:nvSpPr>
        <p:spPr>
          <a:xfrm>
            <a:off x="701478" y="3034489"/>
            <a:ext cx="2326485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000"/>
              </a:lnSpc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lang="en-US" altLang="zh-Hant" sz="1600" b="1">
                <a:solidFill>
                  <a:srgbClr val="003D8E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8 x </a:t>
            </a:r>
            <a:r>
              <a:rPr lang="en-US" altLang="zh-TW" sz="1600" b="1">
                <a:solidFill>
                  <a:srgbClr val="003D8E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3.5-inch HDDs for high-capacity storage</a:t>
            </a:r>
            <a:endParaRPr lang="zh-TW" altLang="en-US" sz="1600" b="1">
              <a:solidFill>
                <a:srgbClr val="003D8E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4BDC1106-AD1E-544D-AC31-E20FE59DD3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265" y="1580513"/>
            <a:ext cx="2438493" cy="144758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63B5255-3B3B-5947-8429-C02E9FA38424}"/>
              </a:ext>
            </a:extLst>
          </p:cNvPr>
          <p:cNvSpPr txBox="1"/>
          <p:nvPr/>
        </p:nvSpPr>
        <p:spPr>
          <a:xfrm>
            <a:off x="4584700" y="3020168"/>
            <a:ext cx="3981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lang="en-US" altLang="zh-Hant" sz="16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Install a QM2</a:t>
            </a:r>
            <a:r>
              <a:rPr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Hant" sz="16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adapter with dual</a:t>
            </a:r>
            <a:r>
              <a:rPr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Hant" sz="16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M.2 SATA </a:t>
            </a:r>
            <a:r>
              <a:rPr lang="en-US" altLang="zh-CN" sz="16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or </a:t>
            </a:r>
            <a:r>
              <a:rPr lang="en-US" altLang="zh-CN" sz="1600" b="1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NVMe</a:t>
            </a:r>
            <a:r>
              <a:rPr lang="en-US" altLang="zh-CN" sz="16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Hant" sz="16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SSDs and setup Qtier</a:t>
            </a:r>
            <a:endParaRPr lang="zh-TW" altLang="en-US" sz="2800" b="1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" name="圖片 16" descr="QM2-2S-220A_Front_left-angl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750" y="1250415"/>
            <a:ext cx="2214198" cy="1384120"/>
          </a:xfrm>
          <a:prstGeom prst="rect">
            <a:avLst/>
          </a:prstGeom>
          <a:effectLst/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D3755E7-2D37-6A41-AE31-1817F6CAB691}"/>
              </a:ext>
            </a:extLst>
          </p:cNvPr>
          <p:cNvSpPr/>
          <p:nvPr/>
        </p:nvSpPr>
        <p:spPr>
          <a:xfrm>
            <a:off x="731415" y="2089117"/>
            <a:ext cx="1989438" cy="801587"/>
          </a:xfrm>
          <a:prstGeom prst="roundRect">
            <a:avLst>
              <a:gd name="adj" fmla="val 0"/>
            </a:avLst>
          </a:prstGeom>
          <a:solidFill>
            <a:srgbClr val="0996FF">
              <a:alpha val="4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3">
            <a:extLst>
              <a:ext uri="{FF2B5EF4-FFF2-40B4-BE49-F238E27FC236}">
                <a16:creationId xmlns:a16="http://schemas.microsoft.com/office/drawing/2014/main" id="{763B5255-3B3B-5947-8429-C02E9FA38424}"/>
              </a:ext>
            </a:extLst>
          </p:cNvPr>
          <p:cNvSpPr txBox="1"/>
          <p:nvPr/>
        </p:nvSpPr>
        <p:spPr>
          <a:xfrm>
            <a:off x="828782" y="4021177"/>
            <a:ext cx="7197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22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Benefited from 8 x 14TB HDD + 2 x 1TB M.2 SSD capacity and performance boost! </a:t>
            </a:r>
            <a:endParaRPr lang="zh-TW" altLang="en-US" sz="2200" b="1">
              <a:solidFill>
                <a:srgbClr val="0070C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44" name="Rounded Rectangle 3">
            <a:extLst>
              <a:ext uri="{FF2B5EF4-FFF2-40B4-BE49-F238E27FC236}">
                <a16:creationId xmlns:a16="http://schemas.microsoft.com/office/drawing/2014/main" id="{514CC775-2A09-47BA-8BED-7AE25A65E316}"/>
              </a:ext>
            </a:extLst>
          </p:cNvPr>
          <p:cNvSpPr/>
          <p:nvPr/>
        </p:nvSpPr>
        <p:spPr>
          <a:xfrm>
            <a:off x="731415" y="2085777"/>
            <a:ext cx="1989438" cy="801587"/>
          </a:xfrm>
          <a:prstGeom prst="roundRect">
            <a:avLst>
              <a:gd name="adj" fmla="val 0"/>
            </a:avLst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9150A1D7-ED9C-4370-A0E2-1DB9CD39EA9F}"/>
              </a:ext>
            </a:extLst>
          </p:cNvPr>
          <p:cNvSpPr/>
          <p:nvPr/>
        </p:nvSpPr>
        <p:spPr>
          <a:xfrm>
            <a:off x="3604823" y="2201061"/>
            <a:ext cx="546672" cy="546672"/>
          </a:xfrm>
          <a:prstGeom prst="ellipse">
            <a:avLst/>
          </a:prstGeom>
          <a:gradFill flip="none" rotWithShape="1">
            <a:gsLst>
              <a:gs pos="0">
                <a:srgbClr val="47B5FF"/>
              </a:gs>
              <a:gs pos="100000">
                <a:srgbClr val="0081E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B23AFC7A-BAEB-4E15-A258-48CCDFCE81E9}"/>
              </a:ext>
            </a:extLst>
          </p:cNvPr>
          <p:cNvGrpSpPr/>
          <p:nvPr/>
        </p:nvGrpSpPr>
        <p:grpSpPr>
          <a:xfrm>
            <a:off x="3748983" y="2339355"/>
            <a:ext cx="264217" cy="264217"/>
            <a:chOff x="3760593" y="2888073"/>
            <a:chExt cx="251306" cy="2513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BFC83FEB-2255-447F-8C53-EE91FA7DA172}"/>
                </a:ext>
              </a:extLst>
            </p:cNvPr>
            <p:cNvSpPr/>
            <p:nvPr/>
          </p:nvSpPr>
          <p:spPr>
            <a:xfrm>
              <a:off x="3861117" y="2888073"/>
              <a:ext cx="45719" cy="251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A53AD1E-459E-49EB-86F2-9BC369F7FD60}"/>
                </a:ext>
              </a:extLst>
            </p:cNvPr>
            <p:cNvSpPr/>
            <p:nvPr/>
          </p:nvSpPr>
          <p:spPr>
            <a:xfrm rot="5400000">
              <a:off x="3863386" y="2888073"/>
              <a:ext cx="45719" cy="251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3" name="圓角矩形 13">
            <a:extLst>
              <a:ext uri="{FF2B5EF4-FFF2-40B4-BE49-F238E27FC236}">
                <a16:creationId xmlns:a16="http://schemas.microsoft.com/office/drawing/2014/main" id="{0075A1A3-AC71-4E75-8843-C50233BF540F}"/>
              </a:ext>
            </a:extLst>
          </p:cNvPr>
          <p:cNvSpPr/>
          <p:nvPr/>
        </p:nvSpPr>
        <p:spPr>
          <a:xfrm>
            <a:off x="644794" y="4030362"/>
            <a:ext cx="7381004" cy="777631"/>
          </a:xfrm>
          <a:prstGeom prst="roundRect">
            <a:avLst>
              <a:gd name="adj" fmla="val 5839"/>
            </a:avLst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</p:spTree>
    <p:extLst>
      <p:ext uri="{BB962C8B-B14F-4D97-AF65-F5344CB8AC3E}">
        <p14:creationId xmlns:p14="http://schemas.microsoft.com/office/powerpoint/2010/main" val="1331578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0" y="184408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200"/>
            </a:pPr>
            <a:r>
              <a:rPr lang="en-US" altLang="zh-TW" sz="260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Upgrade to </a:t>
            </a:r>
            <a:r>
              <a:rPr lang="en-US" altLang="zh-TW" sz="2600" err="1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260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anytime when performance is needed</a:t>
            </a:r>
            <a:endParaRPr lang="en-US" sz="2600" u="none" strike="noStrike" cap="none">
              <a:solidFill>
                <a:schemeClr val="lt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6" name="圓角矩形 45"/>
          <p:cNvSpPr/>
          <p:nvPr/>
        </p:nvSpPr>
        <p:spPr>
          <a:xfrm>
            <a:off x="2256235" y="3168886"/>
            <a:ext cx="1717058" cy="1224962"/>
          </a:xfrm>
          <a:prstGeom prst="roundRect">
            <a:avLst>
              <a:gd name="adj" fmla="val 11233"/>
            </a:avLst>
          </a:prstGeom>
          <a:noFill/>
          <a:ln w="127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j-l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367622" y="2963172"/>
            <a:ext cx="1145312" cy="370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j-lt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2367621" y="2970788"/>
            <a:ext cx="6856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1600">
              <a:latin typeface="+mj-lt"/>
            </a:endParaRPr>
          </a:p>
        </p:txBody>
      </p:sp>
      <p:grpSp>
        <p:nvGrpSpPr>
          <p:cNvPr id="49" name="群組 51"/>
          <p:cNvGrpSpPr/>
          <p:nvPr/>
        </p:nvGrpSpPr>
        <p:grpSpPr>
          <a:xfrm>
            <a:off x="2913129" y="2845064"/>
            <a:ext cx="552939" cy="527570"/>
            <a:chOff x="1580964" y="3316455"/>
            <a:chExt cx="404975" cy="386395"/>
          </a:xfrm>
        </p:grpSpPr>
        <p:sp>
          <p:nvSpPr>
            <p:cNvPr id="50" name="橢圓 49"/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+mj-lt"/>
              </a:endParaRPr>
            </a:p>
          </p:txBody>
        </p:sp>
        <p:sp>
          <p:nvSpPr>
            <p:cNvPr id="51" name="文字方塊 50"/>
            <p:cNvSpPr txBox="1"/>
            <p:nvPr/>
          </p:nvSpPr>
          <p:spPr>
            <a:xfrm>
              <a:off x="1580964" y="3316455"/>
              <a:ext cx="404975" cy="3863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zh-TW" altLang="en-US" sz="2800" b="1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２</a:t>
              </a:r>
            </a:p>
          </p:txBody>
        </p:sp>
      </p:grpSp>
      <p:sp>
        <p:nvSpPr>
          <p:cNvPr id="52" name="文字方塊 51"/>
          <p:cNvSpPr txBox="1"/>
          <p:nvPr/>
        </p:nvSpPr>
        <p:spPr>
          <a:xfrm>
            <a:off x="2367622" y="3445853"/>
            <a:ext cx="1667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136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Select SSDs and upgrade</a:t>
            </a:r>
          </a:p>
          <a:p>
            <a:pPr lvl="0"/>
            <a:r>
              <a:rPr lang="en-US" altLang="zh-TW" sz="136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to </a:t>
            </a:r>
            <a:r>
              <a:rPr lang="en-US" altLang="zh-TW" sz="1360" b="1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136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pool</a:t>
            </a:r>
            <a:endParaRPr lang="zh-TW" altLang="en-US" sz="1360">
              <a:latin typeface="+mj-lt"/>
            </a:endParaRPr>
          </a:p>
        </p:txBody>
      </p:sp>
      <p:sp>
        <p:nvSpPr>
          <p:cNvPr id="54" name="圓角矩形 53"/>
          <p:cNvSpPr/>
          <p:nvPr/>
        </p:nvSpPr>
        <p:spPr>
          <a:xfrm>
            <a:off x="335049" y="3168886"/>
            <a:ext cx="1717058" cy="1224962"/>
          </a:xfrm>
          <a:prstGeom prst="roundRect">
            <a:avLst>
              <a:gd name="adj" fmla="val 11233"/>
            </a:avLst>
          </a:prstGeom>
          <a:noFill/>
          <a:ln w="127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j-lt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446436" y="2963172"/>
            <a:ext cx="1145312" cy="370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j-lt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446435" y="2970788"/>
            <a:ext cx="6856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ant" sz="1600" b="1">
                <a:solidFill>
                  <a:srgbClr val="FF6600"/>
                </a:solidFill>
                <a:latin typeface="+mj-lt"/>
                <a:ea typeface="微軟正黑體" pitchFamily="34" charset="-120"/>
              </a:rPr>
              <a:t>Step</a:t>
            </a:r>
            <a:endParaRPr lang="en-US" altLang="zh-TW" sz="1600" b="1">
              <a:solidFill>
                <a:srgbClr val="FF6600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57" name="群組 51"/>
          <p:cNvGrpSpPr/>
          <p:nvPr/>
        </p:nvGrpSpPr>
        <p:grpSpPr>
          <a:xfrm>
            <a:off x="991943" y="2845064"/>
            <a:ext cx="552939" cy="527570"/>
            <a:chOff x="1580964" y="3316455"/>
            <a:chExt cx="404975" cy="386395"/>
          </a:xfrm>
        </p:grpSpPr>
        <p:sp>
          <p:nvSpPr>
            <p:cNvPr id="58" name="橢圓 57"/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+mj-lt"/>
              </a:endParaRPr>
            </a:p>
          </p:txBody>
        </p:sp>
        <p:sp>
          <p:nvSpPr>
            <p:cNvPr id="59" name="文字方塊 58"/>
            <p:cNvSpPr txBox="1"/>
            <p:nvPr/>
          </p:nvSpPr>
          <p:spPr>
            <a:xfrm>
              <a:off x="1580964" y="3316455"/>
              <a:ext cx="404975" cy="3863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TW" sz="2800" b="1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1</a:t>
              </a:r>
              <a:endParaRPr kumimoji="1" lang="zh-TW" altLang="en-US" sz="2800" b="1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60" name="文字方塊 59"/>
          <p:cNvSpPr txBox="1"/>
          <p:nvPr/>
        </p:nvSpPr>
        <p:spPr>
          <a:xfrm>
            <a:off x="446436" y="3445853"/>
            <a:ext cx="1667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00000"/>
            </a:pPr>
            <a:r>
              <a:rPr lang="en-US" altLang="zh-Hant" sz="136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Install a</a:t>
            </a:r>
            <a:r>
              <a:rPr lang="zh-Hant" altLang="en-US" sz="136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Hant" sz="136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QM2</a:t>
            </a:r>
            <a:r>
              <a:rPr lang="zh-Hant" altLang="en-US" sz="136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Hant" sz="136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adapter and</a:t>
            </a:r>
            <a:r>
              <a:rPr lang="zh-Hant" altLang="en-US" sz="136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Hant" sz="136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M.2</a:t>
            </a:r>
            <a:r>
              <a:rPr lang="zh-Hant" altLang="en-US" sz="136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Hant" sz="136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SSD</a:t>
            </a:r>
            <a:endParaRPr lang="zh-TW" altLang="zh-TW" sz="1360" b="1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" name="圓角矩形 28">
            <a:extLst>
              <a:ext uri="{FF2B5EF4-FFF2-40B4-BE49-F238E27FC236}">
                <a16:creationId xmlns:a16="http://schemas.microsoft.com/office/drawing/2014/main" id="{9E5F6D7D-8660-9A44-904D-DD9D08D4A80A}"/>
              </a:ext>
            </a:extLst>
          </p:cNvPr>
          <p:cNvSpPr/>
          <p:nvPr/>
        </p:nvSpPr>
        <p:spPr>
          <a:xfrm>
            <a:off x="317178" y="1742999"/>
            <a:ext cx="3656115" cy="878857"/>
          </a:xfrm>
          <a:prstGeom prst="roundRect">
            <a:avLst>
              <a:gd name="adj" fmla="val 11233"/>
            </a:avLst>
          </a:prstGeom>
          <a:noFill/>
          <a:ln w="127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j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43E1EBB-596B-AE4D-9442-423339E0D69F}"/>
              </a:ext>
            </a:extLst>
          </p:cNvPr>
          <p:cNvSpPr/>
          <p:nvPr/>
        </p:nvSpPr>
        <p:spPr>
          <a:xfrm>
            <a:off x="428566" y="1537285"/>
            <a:ext cx="1145312" cy="370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j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6CAEC7C-F1AA-3F46-9014-E5589B17B775}"/>
              </a:ext>
            </a:extLst>
          </p:cNvPr>
          <p:cNvSpPr/>
          <p:nvPr/>
        </p:nvSpPr>
        <p:spPr>
          <a:xfrm>
            <a:off x="390465" y="1544901"/>
            <a:ext cx="11163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ant" sz="1600" b="1">
                <a:solidFill>
                  <a:srgbClr val="FF6600"/>
                </a:solidFill>
                <a:latin typeface="+mj-lt"/>
                <a:ea typeface="微軟正黑體" pitchFamily="34" charset="-120"/>
              </a:rPr>
              <a:t>Scenario</a:t>
            </a:r>
            <a:endParaRPr lang="en-US" altLang="zh-TW" sz="1600" b="1">
              <a:latin typeface="+mj-lt"/>
              <a:ea typeface="微軟正黑體" pitchFamily="34" charset="-120"/>
            </a:endParaRPr>
          </a:p>
        </p:txBody>
      </p:sp>
      <p:grpSp>
        <p:nvGrpSpPr>
          <p:cNvPr id="32" name="群組 51">
            <a:extLst>
              <a:ext uri="{FF2B5EF4-FFF2-40B4-BE49-F238E27FC236}">
                <a16:creationId xmlns:a16="http://schemas.microsoft.com/office/drawing/2014/main" id="{D9130AFD-533A-2347-9B30-693026199993}"/>
              </a:ext>
            </a:extLst>
          </p:cNvPr>
          <p:cNvGrpSpPr/>
          <p:nvPr/>
        </p:nvGrpSpPr>
        <p:grpSpPr>
          <a:xfrm>
            <a:off x="1420794" y="1447731"/>
            <a:ext cx="552939" cy="527570"/>
            <a:chOff x="1580964" y="3316455"/>
            <a:chExt cx="404975" cy="386395"/>
          </a:xfrm>
        </p:grpSpPr>
        <p:sp>
          <p:nvSpPr>
            <p:cNvPr id="33" name="橢圓 32">
              <a:extLst>
                <a:ext uri="{FF2B5EF4-FFF2-40B4-BE49-F238E27FC236}">
                  <a16:creationId xmlns:a16="http://schemas.microsoft.com/office/drawing/2014/main" id="{BFAE84A1-9584-2D41-B9B2-B49C1DC8055F}"/>
                </a:ext>
              </a:extLst>
            </p:cNvPr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+mj-lt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B02426D5-E660-544E-A5CC-D35F850F5E3D}"/>
                </a:ext>
              </a:extLst>
            </p:cNvPr>
            <p:cNvSpPr txBox="1"/>
            <p:nvPr/>
          </p:nvSpPr>
          <p:spPr>
            <a:xfrm>
              <a:off x="1580964" y="3316455"/>
              <a:ext cx="404975" cy="3863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kumimoji="1" lang="zh-TW" altLang="en-US" sz="2800" b="1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5543C54F-7185-AA42-BED2-66B9C39F31EE}"/>
              </a:ext>
            </a:extLst>
          </p:cNvPr>
          <p:cNvSpPr txBox="1"/>
          <p:nvPr/>
        </p:nvSpPr>
        <p:spPr>
          <a:xfrm>
            <a:off x="423583" y="2036350"/>
            <a:ext cx="347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00000"/>
            </a:pPr>
            <a:r>
              <a:rPr lang="en-US" altLang="zh-Hant" sz="136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When the HDD-based storage pool cannot provide enough performance…</a:t>
            </a:r>
            <a:endParaRPr lang="zh-TW" altLang="zh-TW" sz="1360" b="1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6" name="圖片 35" descr="資源區隔.png">
            <a:extLst>
              <a:ext uri="{FF2B5EF4-FFF2-40B4-BE49-F238E27FC236}">
                <a16:creationId xmlns:a16="http://schemas.microsoft.com/office/drawing/2014/main" id="{C465CFFF-27F0-2C46-AAE6-AFD0F0CC4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1816" y="1126188"/>
            <a:ext cx="1269033" cy="928931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C8385E4E-1573-1A4D-8CA2-E0552C7AEC98}"/>
              </a:ext>
            </a:extLst>
          </p:cNvPr>
          <p:cNvSpPr/>
          <p:nvPr/>
        </p:nvSpPr>
        <p:spPr>
          <a:xfrm>
            <a:off x="2383967" y="2978404"/>
            <a:ext cx="6856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ant" sz="1600" b="1">
                <a:solidFill>
                  <a:srgbClr val="FF6600"/>
                </a:solidFill>
                <a:latin typeface="+mj-lt"/>
                <a:ea typeface="微軟正黑體" pitchFamily="34" charset="-120"/>
              </a:rPr>
              <a:t>Step</a:t>
            </a:r>
            <a:endParaRPr lang="en-US" altLang="zh-TW" sz="1600" b="1">
              <a:solidFill>
                <a:srgbClr val="FF6600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40" name="圖片 39" descr="一張含有 膝上型電腦, 電腦, 監視器, 電子用品 的圖片&#10;&#10;自動產生的描述">
            <a:extLst>
              <a:ext uri="{FF2B5EF4-FFF2-40B4-BE49-F238E27FC236}">
                <a16:creationId xmlns:a16="http://schemas.microsoft.com/office/drawing/2014/main" id="{CC1875AA-E7A8-4514-9D66-45C2E523CD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522004" y="1428750"/>
            <a:ext cx="5817647" cy="3371850"/>
          </a:xfrm>
          <a:prstGeom prst="rect">
            <a:avLst/>
          </a:prstGeom>
          <a:effectLst>
            <a:reflection blurRad="50800" stA="53000" endPos="7000" dist="50800" dir="5400000" sy="-100000" algn="bl" rotWithShape="0"/>
          </a:effectLst>
        </p:spPr>
      </p:pic>
      <p:pic>
        <p:nvPicPr>
          <p:cNvPr id="38" name="圖片 32" descr="IMG_08122017_163426_0.png">
            <a:extLst>
              <a:ext uri="{FF2B5EF4-FFF2-40B4-BE49-F238E27FC236}">
                <a16:creationId xmlns:a16="http://schemas.microsoft.com/office/drawing/2014/main" id="{B755B02B-8FC8-FF44-93AF-48EF269DD3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9729" y="1600199"/>
            <a:ext cx="4510717" cy="2812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F31E85E3-34AF-4E79-9E45-1AEEDF1364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405"/>
            <a:ext cx="9143999" cy="1075843"/>
          </a:xfrm>
          <a:prstGeom prst="rect">
            <a:avLst/>
          </a:prstGeom>
        </p:spPr>
      </p:pic>
      <p:sp>
        <p:nvSpPr>
          <p:cNvPr id="16" name="圓角矩形 28">
            <a:extLst>
              <a:ext uri="{FF2B5EF4-FFF2-40B4-BE49-F238E27FC236}">
                <a16:creationId xmlns:a16="http://schemas.microsoft.com/office/drawing/2014/main" id="{8DB82A38-CE38-4D46-A4EF-409FE6E68CF2}"/>
              </a:ext>
            </a:extLst>
          </p:cNvPr>
          <p:cNvSpPr/>
          <p:nvPr/>
        </p:nvSpPr>
        <p:spPr>
          <a:xfrm>
            <a:off x="3230742" y="1859849"/>
            <a:ext cx="2554638" cy="2991551"/>
          </a:xfrm>
          <a:prstGeom prst="roundRect">
            <a:avLst>
              <a:gd name="adj" fmla="val 234"/>
            </a:avLst>
          </a:prstGeom>
          <a:gradFill>
            <a:gsLst>
              <a:gs pos="0">
                <a:srgbClr val="286FF9"/>
              </a:gs>
              <a:gs pos="100000">
                <a:srgbClr val="1FACF3"/>
              </a:gs>
            </a:gsLst>
            <a:lin ang="0" scaled="0"/>
          </a:gradFill>
          <a:ln w="285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" name="圓角矩形 28">
            <a:extLst>
              <a:ext uri="{FF2B5EF4-FFF2-40B4-BE49-F238E27FC236}">
                <a16:creationId xmlns:a16="http://schemas.microsoft.com/office/drawing/2014/main" id="{CFE7046A-304F-4082-BECE-1D5EBEC4C459}"/>
              </a:ext>
            </a:extLst>
          </p:cNvPr>
          <p:cNvSpPr/>
          <p:nvPr/>
        </p:nvSpPr>
        <p:spPr>
          <a:xfrm>
            <a:off x="487923" y="1859850"/>
            <a:ext cx="2562341" cy="2991551"/>
          </a:xfrm>
          <a:prstGeom prst="roundRect">
            <a:avLst>
              <a:gd name="adj" fmla="val 234"/>
            </a:avLst>
          </a:prstGeom>
          <a:gradFill>
            <a:gsLst>
              <a:gs pos="0">
                <a:srgbClr val="286FF9"/>
              </a:gs>
              <a:gs pos="100000">
                <a:srgbClr val="1FACF3"/>
              </a:gs>
            </a:gsLst>
            <a:lin ang="0" scaled="0"/>
          </a:gradFill>
          <a:ln w="285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同側角落 19">
            <a:extLst>
              <a:ext uri="{FF2B5EF4-FFF2-40B4-BE49-F238E27FC236}">
                <a16:creationId xmlns:a16="http://schemas.microsoft.com/office/drawing/2014/main" id="{29163C81-83B2-438C-9BF9-2FB6B4CFF16F}"/>
              </a:ext>
            </a:extLst>
          </p:cNvPr>
          <p:cNvSpPr/>
          <p:nvPr/>
        </p:nvSpPr>
        <p:spPr>
          <a:xfrm>
            <a:off x="491775" y="1229619"/>
            <a:ext cx="2558489" cy="817993"/>
          </a:xfrm>
          <a:prstGeom prst="snip2SameRect">
            <a:avLst/>
          </a:prstGeom>
          <a:solidFill>
            <a:srgbClr val="FFF1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1800"/>
              </a:lnSpc>
              <a:defRPr/>
            </a:pPr>
            <a:endParaRPr lang="en-US" altLang="zh-TW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: 剪去同側角落 21">
            <a:extLst>
              <a:ext uri="{FF2B5EF4-FFF2-40B4-BE49-F238E27FC236}">
                <a16:creationId xmlns:a16="http://schemas.microsoft.com/office/drawing/2014/main" id="{70891B97-EEBE-490A-AF6B-9599393B9D6F}"/>
              </a:ext>
            </a:extLst>
          </p:cNvPr>
          <p:cNvSpPr/>
          <p:nvPr/>
        </p:nvSpPr>
        <p:spPr>
          <a:xfrm>
            <a:off x="3230742" y="1229619"/>
            <a:ext cx="2558489" cy="817993"/>
          </a:xfrm>
          <a:prstGeom prst="snip2SameRect">
            <a:avLst/>
          </a:prstGeom>
          <a:solidFill>
            <a:srgbClr val="FFF1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1800"/>
              </a:lnSpc>
              <a:defRPr/>
            </a:pPr>
            <a:endParaRPr lang="en-US" altLang="zh-TW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AE905BCF-8650-4C42-87F9-04DA22638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966" y="2108859"/>
            <a:ext cx="1976025" cy="1986089"/>
          </a:xfrm>
          <a:prstGeom prst="rect">
            <a:avLst/>
          </a:prstGeom>
          <a:effectLst>
            <a:glow rad="63500">
              <a:schemeClr val="bg1">
                <a:alpha val="57000"/>
              </a:schemeClr>
            </a:glow>
            <a:outerShdw blurRad="50800" dist="38100" dir="2700000" algn="tl" rotWithShape="0">
              <a:prstClr val="black">
                <a:alpha val="29000"/>
              </a:prstClr>
            </a:outerShdw>
          </a:effec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81B4DAD8-ADF0-4104-B06B-C1AE13677B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750" t="4904" r="7401" b="9734"/>
          <a:stretch/>
        </p:blipFill>
        <p:spPr>
          <a:xfrm>
            <a:off x="672659" y="2278100"/>
            <a:ext cx="2219328" cy="1735931"/>
          </a:xfrm>
          <a:prstGeom prst="rect">
            <a:avLst/>
          </a:prstGeom>
          <a:effectLst>
            <a:glow rad="63500">
              <a:schemeClr val="bg1">
                <a:alpha val="57000"/>
              </a:schemeClr>
            </a:glow>
            <a:outerShdw blurRad="50800" dist="38100" dir="2700000" algn="tl" rotWithShape="0">
              <a:prstClr val="black">
                <a:alpha val="29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65" y="66111"/>
            <a:ext cx="9144000" cy="916898"/>
          </a:xfrm>
        </p:spPr>
        <p:txBody>
          <a:bodyPr>
            <a:noAutofit/>
          </a:bodyPr>
          <a:lstStyle/>
          <a:p>
            <a:pPr>
              <a:lnSpc>
                <a:spcPts val="3100"/>
              </a:lnSpc>
            </a:pPr>
            <a:r>
              <a:rPr lang="en-US" altLang="zh-TW" sz="2800">
                <a:solidFill>
                  <a:schemeClr val="bg1"/>
                </a:solidFill>
                <a:latin typeface="+mj-lt"/>
                <a:ea typeface="Microsoft JhengHei UI"/>
                <a:cs typeface="Arial" panose="020B0604020202020204" pitchFamily="34" charset="0"/>
              </a:rPr>
              <a:t>Short-distance 10GbE</a:t>
            </a:r>
            <a:r>
              <a:rPr lang="en-US" altLang="zh-TW" sz="2800">
                <a:solidFill>
                  <a:schemeClr val="bg1"/>
                </a:solidFill>
                <a:latin typeface="+mj-lt"/>
                <a:ea typeface="微軟正黑體"/>
                <a:cs typeface="Arial" panose="020B0604020202020204" pitchFamily="34" charset="0"/>
              </a:rPr>
              <a:t> SFP+ DAC cable</a:t>
            </a:r>
            <a:br>
              <a:rPr lang="en-US" altLang="zh-TW" sz="2800">
                <a:solidFill>
                  <a:schemeClr val="bg1"/>
                </a:solidFill>
                <a:latin typeface="+mj-lt"/>
                <a:ea typeface="微軟正黑體"/>
                <a:cs typeface="Arial" panose="020B0604020202020204" pitchFamily="34" charset="0"/>
              </a:rPr>
            </a:br>
            <a:r>
              <a:rPr lang="en-US" altLang="zh-TW" sz="2800">
                <a:solidFill>
                  <a:schemeClr val="bg1"/>
                </a:solidFill>
                <a:latin typeface="+mj-lt"/>
                <a:ea typeface="微軟正黑體"/>
                <a:cs typeface="Arial" panose="020B0604020202020204" pitchFamily="34" charset="0"/>
              </a:rPr>
              <a:t>for direct connection without a transceiver</a:t>
            </a:r>
            <a:endParaRPr lang="zh-TW" altLang="en-US" sz="2800">
              <a:solidFill>
                <a:schemeClr val="bg1"/>
              </a:solidFill>
              <a:latin typeface="+mj-lt"/>
              <a:ea typeface="Microsoft JhengHei UI"/>
              <a:cs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CFBA8825-92D2-4B28-BDF8-0D46CAC94FCF}"/>
              </a:ext>
            </a:extLst>
          </p:cNvPr>
          <p:cNvSpPr/>
          <p:nvPr/>
        </p:nvSpPr>
        <p:spPr>
          <a:xfrm>
            <a:off x="541422" y="4163038"/>
            <a:ext cx="2689886" cy="582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3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Part number:</a:t>
            </a:r>
            <a:endParaRPr lang="zh-TW" altLang="en-US" sz="130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en-US" altLang="zh-TW" sz="13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CAB-DAC15M-SFPP-DEC02</a:t>
            </a:r>
            <a:endParaRPr lang="zh-TW" altLang="en-US" sz="130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C8B7708-8184-4390-81F2-D2DEE0720464}"/>
              </a:ext>
            </a:extLst>
          </p:cNvPr>
          <p:cNvSpPr/>
          <p:nvPr/>
        </p:nvSpPr>
        <p:spPr>
          <a:xfrm>
            <a:off x="3308752" y="4128802"/>
            <a:ext cx="2539194" cy="582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3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Part number:</a:t>
            </a:r>
            <a:endParaRPr lang="zh-TW" altLang="en-US" sz="130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en-US" altLang="zh-TW" sz="13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CAB-DAC30M-SFPP-DEC02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35B8845B-D05C-0648-B217-03320C2AD7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7205" y="1784366"/>
            <a:ext cx="3225696" cy="28066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0ECBB817-A177-3F49-BCEF-ACB938EE1811}"/>
              </a:ext>
            </a:extLst>
          </p:cNvPr>
          <p:cNvSpPr/>
          <p:nvPr/>
        </p:nvSpPr>
        <p:spPr>
          <a:xfrm>
            <a:off x="6284624" y="3580069"/>
            <a:ext cx="291669" cy="604484"/>
          </a:xfrm>
          <a:prstGeom prst="rect">
            <a:avLst/>
          </a:prstGeom>
          <a:solidFill>
            <a:srgbClr val="00B0F0">
              <a:alpha val="41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CB876C1-46BB-418F-9624-C7E35D91F5DF}"/>
              </a:ext>
            </a:extLst>
          </p:cNvPr>
          <p:cNvSpPr/>
          <p:nvPr/>
        </p:nvSpPr>
        <p:spPr>
          <a:xfrm>
            <a:off x="515060" y="1282532"/>
            <a:ext cx="2376927" cy="765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800"/>
              </a:lnSpc>
              <a:defRPr/>
            </a:pPr>
            <a:r>
              <a:rPr lang="en-US" altLang="zh-TW" sz="1300" b="1">
                <a:solidFill>
                  <a:schemeClr val="tx1"/>
                </a:solidFill>
                <a:cs typeface="Arial" panose="020B0604020202020204" pitchFamily="34" charset="0"/>
              </a:rPr>
              <a:t>1.5M SFP+ 10GbE </a:t>
            </a:r>
          </a:p>
          <a:p>
            <a:pPr lvl="0" algn="ctr">
              <a:lnSpc>
                <a:spcPts val="1800"/>
              </a:lnSpc>
              <a:defRPr/>
            </a:pPr>
            <a:r>
              <a:rPr lang="en-US" altLang="zh-TW" sz="1300" b="1">
                <a:solidFill>
                  <a:schemeClr val="tx1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direct attached copper (DAC) cable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23D1C88-C8F3-4813-B547-861D843F8CB2}"/>
              </a:ext>
            </a:extLst>
          </p:cNvPr>
          <p:cNvSpPr/>
          <p:nvPr/>
        </p:nvSpPr>
        <p:spPr>
          <a:xfrm>
            <a:off x="3288929" y="1273902"/>
            <a:ext cx="2434414" cy="765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800"/>
              </a:lnSpc>
              <a:defRPr/>
            </a:pPr>
            <a:r>
              <a:rPr lang="en-US" altLang="zh-TW" sz="1300" b="1">
                <a:solidFill>
                  <a:schemeClr val="tx1"/>
                </a:solidFill>
                <a:cs typeface="Arial" panose="020B0604020202020204" pitchFamily="34" charset="0"/>
              </a:rPr>
              <a:t>3.0M SFP+ 10GbE</a:t>
            </a:r>
          </a:p>
          <a:p>
            <a:pPr lvl="0" algn="ctr">
              <a:lnSpc>
                <a:spcPts val="1800"/>
              </a:lnSpc>
              <a:defRPr/>
            </a:pPr>
            <a:r>
              <a:rPr lang="en-US" altLang="zh-TW" sz="1300" b="1">
                <a:solidFill>
                  <a:schemeClr val="tx1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direct attached copper (DAC) cable</a:t>
            </a:r>
          </a:p>
        </p:txBody>
      </p:sp>
    </p:spTree>
    <p:extLst>
      <p:ext uri="{BB962C8B-B14F-4D97-AF65-F5344CB8AC3E}">
        <p14:creationId xmlns:p14="http://schemas.microsoft.com/office/powerpoint/2010/main" val="3836764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B45FB01-22B1-43F7-83EB-52E721DD213B}"/>
              </a:ext>
            </a:extLst>
          </p:cNvPr>
          <p:cNvSpPr/>
          <p:nvPr/>
        </p:nvSpPr>
        <p:spPr>
          <a:xfrm>
            <a:off x="993815" y="1148646"/>
            <a:ext cx="3678663" cy="3374484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22EFA767-612C-4F14-821C-AA00D10C28DB}"/>
              </a:ext>
            </a:extLst>
          </p:cNvPr>
          <p:cNvSpPr/>
          <p:nvPr/>
        </p:nvSpPr>
        <p:spPr>
          <a:xfrm>
            <a:off x="4884642" y="1155734"/>
            <a:ext cx="3678663" cy="3374484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C8DE11C2-DDF2-4A6E-9D4F-4E3223F1A8DF}"/>
              </a:ext>
            </a:extLst>
          </p:cNvPr>
          <p:cNvCxnSpPr>
            <a:cxnSpLocks/>
          </p:cNvCxnSpPr>
          <p:nvPr/>
        </p:nvCxnSpPr>
        <p:spPr>
          <a:xfrm>
            <a:off x="993815" y="2049360"/>
            <a:ext cx="7569490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接點 120">
            <a:extLst>
              <a:ext uri="{FF2B5EF4-FFF2-40B4-BE49-F238E27FC236}">
                <a16:creationId xmlns:a16="http://schemas.microsoft.com/office/drawing/2014/main" id="{0D33C475-A7E3-46D8-BCBA-63577A97A925}"/>
              </a:ext>
            </a:extLst>
          </p:cNvPr>
          <p:cNvCxnSpPr>
            <a:cxnSpLocks/>
          </p:cNvCxnSpPr>
          <p:nvPr/>
        </p:nvCxnSpPr>
        <p:spPr>
          <a:xfrm>
            <a:off x="987465" y="2455760"/>
            <a:ext cx="7569490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接點 121">
            <a:extLst>
              <a:ext uri="{FF2B5EF4-FFF2-40B4-BE49-F238E27FC236}">
                <a16:creationId xmlns:a16="http://schemas.microsoft.com/office/drawing/2014/main" id="{569A462F-F304-47C3-A4A7-EB8107886E28}"/>
              </a:ext>
            </a:extLst>
          </p:cNvPr>
          <p:cNvCxnSpPr>
            <a:cxnSpLocks/>
          </p:cNvCxnSpPr>
          <p:nvPr/>
        </p:nvCxnSpPr>
        <p:spPr>
          <a:xfrm>
            <a:off x="979993" y="2862786"/>
            <a:ext cx="7569490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接點 122">
            <a:extLst>
              <a:ext uri="{FF2B5EF4-FFF2-40B4-BE49-F238E27FC236}">
                <a16:creationId xmlns:a16="http://schemas.microsoft.com/office/drawing/2014/main" id="{0F2C725B-DD83-4645-9E08-691361A94B6B}"/>
              </a:ext>
            </a:extLst>
          </p:cNvPr>
          <p:cNvCxnSpPr>
            <a:cxnSpLocks/>
          </p:cNvCxnSpPr>
          <p:nvPr/>
        </p:nvCxnSpPr>
        <p:spPr>
          <a:xfrm>
            <a:off x="973643" y="3269186"/>
            <a:ext cx="7569490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接點 125">
            <a:extLst>
              <a:ext uri="{FF2B5EF4-FFF2-40B4-BE49-F238E27FC236}">
                <a16:creationId xmlns:a16="http://schemas.microsoft.com/office/drawing/2014/main" id="{3F3A5745-80EE-49F2-B413-94D22F6B7656}"/>
              </a:ext>
            </a:extLst>
          </p:cNvPr>
          <p:cNvCxnSpPr>
            <a:cxnSpLocks/>
          </p:cNvCxnSpPr>
          <p:nvPr/>
        </p:nvCxnSpPr>
        <p:spPr>
          <a:xfrm>
            <a:off x="993815" y="3715480"/>
            <a:ext cx="7569490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接點 126">
            <a:extLst>
              <a:ext uri="{FF2B5EF4-FFF2-40B4-BE49-F238E27FC236}">
                <a16:creationId xmlns:a16="http://schemas.microsoft.com/office/drawing/2014/main" id="{9A21C1E3-2618-4B0D-9411-C4D69E813D00}"/>
              </a:ext>
            </a:extLst>
          </p:cNvPr>
          <p:cNvCxnSpPr>
            <a:cxnSpLocks/>
          </p:cNvCxnSpPr>
          <p:nvPr/>
        </p:nvCxnSpPr>
        <p:spPr>
          <a:xfrm>
            <a:off x="987465" y="4121880"/>
            <a:ext cx="7569490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"/>
          <p:cNvSpPr txBox="1"/>
          <p:nvPr/>
        </p:nvSpPr>
        <p:spPr>
          <a:xfrm>
            <a:off x="933041" y="4143838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TS-832PX</a:t>
            </a:r>
          </a:p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read</a:t>
            </a:r>
            <a:endParaRPr lang="en-US" sz="1000">
              <a:latin typeface="+mj-lt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68" name="TextBox 6"/>
          <p:cNvSpPr txBox="1"/>
          <p:nvPr/>
        </p:nvSpPr>
        <p:spPr>
          <a:xfrm>
            <a:off x="1802108" y="4144165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TS-832PX</a:t>
            </a:r>
          </a:p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write</a:t>
            </a:r>
            <a:endParaRPr lang="zh-CN" altLang="en-US" sz="100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56" name="文字方塊 55"/>
          <p:cNvSpPr txBox="1"/>
          <p:nvPr/>
        </p:nvSpPr>
        <p:spPr>
          <a:xfrm rot="16200000">
            <a:off x="-32240" y="3646934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solidFill>
                  <a:schemeClr val="bg1">
                    <a:lumMod val="50000"/>
                  </a:schemeClr>
                </a:solidFill>
                <a:latin typeface="+mj-lt"/>
                <a:ea typeface="Microsoft JhengHei" panose="020B0604030504040204" pitchFamily="34" charset="-120"/>
                <a:cs typeface="Arial" pitchFamily="34" charset="0"/>
              </a:rPr>
              <a:t>(MB/s)</a:t>
            </a:r>
            <a:endParaRPr lang="zh-TW" altLang="en-US" sz="1000">
              <a:solidFill>
                <a:schemeClr val="bg1">
                  <a:lumMod val="50000"/>
                </a:schemeClr>
              </a:solidFill>
              <a:latin typeface="+mj-lt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8D18E22-47AF-104D-89F1-7EC23AC03D05}"/>
              </a:ext>
            </a:extLst>
          </p:cNvPr>
          <p:cNvSpPr txBox="1"/>
          <p:nvPr/>
        </p:nvSpPr>
        <p:spPr>
          <a:xfrm>
            <a:off x="1097945" y="1311134"/>
            <a:ext cx="3447723" cy="307768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>
                <a:latin typeface="+mj-lt"/>
                <a:ea typeface="微軟正黑體" panose="020B0604030504040204" pitchFamily="34" charset="-120"/>
              </a:rPr>
              <a:t>1 x 2.5GbE Windows sequential transfer</a:t>
            </a:r>
            <a:endParaRPr lang="zh-TW" altLang="en-US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B26B59E1-265B-5140-99D3-72360790556C}"/>
              </a:ext>
            </a:extLst>
          </p:cNvPr>
          <p:cNvSpPr txBox="1"/>
          <p:nvPr/>
        </p:nvSpPr>
        <p:spPr>
          <a:xfrm>
            <a:off x="4959160" y="1252366"/>
            <a:ext cx="3447723" cy="523212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>
                <a:latin typeface="+mj-lt"/>
                <a:ea typeface="微軟正黑體" panose="020B0604030504040204" pitchFamily="34" charset="-120"/>
              </a:rPr>
              <a:t>1 x 2.5GbE Windows sequential transfer,</a:t>
            </a:r>
            <a:endParaRPr lang="zh-TW" altLang="en-US">
              <a:latin typeface="+mj-lt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en-US" altLang="zh-TW">
                <a:latin typeface="+mj-lt"/>
                <a:ea typeface="微軟正黑體" panose="020B0604030504040204" pitchFamily="34" charset="-120"/>
              </a:rPr>
              <a:t>NAS encrypted volume</a:t>
            </a:r>
            <a:endParaRPr lang="zh-TW" altLang="en-US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82" name="標題 62">
            <a:extLst>
              <a:ext uri="{FF2B5EF4-FFF2-40B4-BE49-F238E27FC236}">
                <a16:creationId xmlns:a16="http://schemas.microsoft.com/office/drawing/2014/main" id="{933CFC49-CE6B-4592-ADFC-0E07D073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07" y="168936"/>
            <a:ext cx="8737922" cy="697312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kumimoji="1" lang="en-US" altLang="zh-CN" sz="30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2.5GbE provides much faster speed over 1GbE</a:t>
            </a:r>
            <a:endParaRPr lang="en-US" altLang="zh-TW" sz="300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5" name="TextBox 6">
            <a:extLst>
              <a:ext uri="{FF2B5EF4-FFF2-40B4-BE49-F238E27FC236}">
                <a16:creationId xmlns:a16="http://schemas.microsoft.com/office/drawing/2014/main" id="{A2215727-7C70-47DB-BF37-C352D933C7CA}"/>
              </a:ext>
            </a:extLst>
          </p:cNvPr>
          <p:cNvSpPr txBox="1"/>
          <p:nvPr/>
        </p:nvSpPr>
        <p:spPr>
          <a:xfrm>
            <a:off x="2738189" y="4143507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TS-932PX</a:t>
            </a:r>
          </a:p>
          <a:p>
            <a:pPr algn="ctr">
              <a:defRPr/>
            </a:pPr>
            <a:r>
              <a:rPr lang="en-US" altLang="zh-TW" sz="1000">
                <a:latin typeface="+mj-lt"/>
                <a:ea typeface="Microsoft JhengHei" panose="020B0604030504040204" pitchFamily="34" charset="-120"/>
              </a:rPr>
              <a:t>read</a:t>
            </a:r>
            <a:endParaRPr lang="en-US" sz="1000">
              <a:latin typeface="+mj-lt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86" name="TextBox 6">
            <a:extLst>
              <a:ext uri="{FF2B5EF4-FFF2-40B4-BE49-F238E27FC236}">
                <a16:creationId xmlns:a16="http://schemas.microsoft.com/office/drawing/2014/main" id="{17488005-07F9-49BA-9B07-B8FBD4C6EFC1}"/>
              </a:ext>
            </a:extLst>
          </p:cNvPr>
          <p:cNvSpPr txBox="1"/>
          <p:nvPr/>
        </p:nvSpPr>
        <p:spPr>
          <a:xfrm>
            <a:off x="3573389" y="4135366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TS-932PX</a:t>
            </a:r>
          </a:p>
          <a:p>
            <a:pPr algn="ctr">
              <a:defRPr/>
            </a:pPr>
            <a:r>
              <a:rPr lang="en-US" altLang="zh-TW" sz="1000">
                <a:latin typeface="+mj-lt"/>
                <a:ea typeface="Microsoft JhengHei" panose="020B0604030504040204" pitchFamily="34" charset="-120"/>
              </a:rPr>
              <a:t>write</a:t>
            </a:r>
            <a:endParaRPr lang="zh-TW" altLang="en-US" sz="100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91" name="TextBox 6">
            <a:extLst>
              <a:ext uri="{FF2B5EF4-FFF2-40B4-BE49-F238E27FC236}">
                <a16:creationId xmlns:a16="http://schemas.microsoft.com/office/drawing/2014/main" id="{762D5D9A-9D12-442C-94D0-2FAC82108FDB}"/>
              </a:ext>
            </a:extLst>
          </p:cNvPr>
          <p:cNvSpPr txBox="1"/>
          <p:nvPr/>
        </p:nvSpPr>
        <p:spPr>
          <a:xfrm>
            <a:off x="4813405" y="4143147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TS-832PX</a:t>
            </a:r>
          </a:p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read</a:t>
            </a:r>
            <a:endParaRPr lang="en-US" sz="1000">
              <a:latin typeface="+mj-lt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92" name="TextBox 6">
            <a:extLst>
              <a:ext uri="{FF2B5EF4-FFF2-40B4-BE49-F238E27FC236}">
                <a16:creationId xmlns:a16="http://schemas.microsoft.com/office/drawing/2014/main" id="{B1D05BB3-BFFA-4E3B-8B5C-2FF768486D02}"/>
              </a:ext>
            </a:extLst>
          </p:cNvPr>
          <p:cNvSpPr txBox="1"/>
          <p:nvPr/>
        </p:nvSpPr>
        <p:spPr>
          <a:xfrm>
            <a:off x="5682472" y="4143474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TS-832PX</a:t>
            </a:r>
          </a:p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write</a:t>
            </a:r>
            <a:endParaRPr lang="zh-CN" altLang="en-US" sz="100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97" name="TextBox 6">
            <a:extLst>
              <a:ext uri="{FF2B5EF4-FFF2-40B4-BE49-F238E27FC236}">
                <a16:creationId xmlns:a16="http://schemas.microsoft.com/office/drawing/2014/main" id="{24796708-09C9-491F-8E74-E60170CDB755}"/>
              </a:ext>
            </a:extLst>
          </p:cNvPr>
          <p:cNvSpPr txBox="1"/>
          <p:nvPr/>
        </p:nvSpPr>
        <p:spPr>
          <a:xfrm>
            <a:off x="6618553" y="4142816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TS-932PX</a:t>
            </a:r>
          </a:p>
          <a:p>
            <a:pPr algn="ctr">
              <a:defRPr/>
            </a:pPr>
            <a:r>
              <a:rPr lang="en-US" altLang="zh-TW" sz="1000">
                <a:latin typeface="+mj-lt"/>
                <a:ea typeface="Microsoft JhengHei" panose="020B0604030504040204" pitchFamily="34" charset="-120"/>
              </a:rPr>
              <a:t>read</a:t>
            </a:r>
            <a:endParaRPr lang="en-US" sz="1000">
              <a:latin typeface="+mj-lt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98" name="TextBox 6">
            <a:extLst>
              <a:ext uri="{FF2B5EF4-FFF2-40B4-BE49-F238E27FC236}">
                <a16:creationId xmlns:a16="http://schemas.microsoft.com/office/drawing/2014/main" id="{145A688D-099F-4D86-829F-E5AD192E6591}"/>
              </a:ext>
            </a:extLst>
          </p:cNvPr>
          <p:cNvSpPr txBox="1"/>
          <p:nvPr/>
        </p:nvSpPr>
        <p:spPr>
          <a:xfrm>
            <a:off x="7453753" y="4134675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TS-932PX</a:t>
            </a:r>
          </a:p>
          <a:p>
            <a:pPr algn="ctr">
              <a:defRPr/>
            </a:pPr>
            <a:r>
              <a:rPr lang="en-US" altLang="zh-TW" sz="1000">
                <a:latin typeface="+mj-lt"/>
                <a:ea typeface="Microsoft JhengHei" panose="020B0604030504040204" pitchFamily="34" charset="-120"/>
              </a:rPr>
              <a:t>write</a:t>
            </a:r>
            <a:endParaRPr lang="zh-TW" altLang="en-US" sz="100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104" name="Rectangle 3">
            <a:extLst>
              <a:ext uri="{FF2B5EF4-FFF2-40B4-BE49-F238E27FC236}">
                <a16:creationId xmlns:a16="http://schemas.microsoft.com/office/drawing/2014/main" id="{83524542-F2EE-4D24-A116-F5E62B7F1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562" y="4601552"/>
            <a:ext cx="5188229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 anchor="t">
            <a:spAutoFit/>
          </a:bodyPr>
          <a:lstStyle/>
          <a:p>
            <a:r>
              <a:rPr lang="en-US" altLang="zh-TW" sz="600">
                <a:latin typeface="+mj-lt"/>
                <a:ea typeface="微軟正黑體" panose="020B0604030504040204" pitchFamily="34" charset="-120"/>
              </a:rPr>
              <a:t>Test environment:</a:t>
            </a:r>
            <a:br>
              <a:rPr lang="zh-TW" altLang="en-US" sz="600">
                <a:latin typeface="+mj-lt"/>
                <a:ea typeface="微軟正黑體" panose="020B0604030504040204" pitchFamily="34" charset="-120"/>
              </a:rPr>
            </a:br>
            <a:r>
              <a:rPr lang="en-US" altLang="zh-TW" sz="600">
                <a:latin typeface="+mj-lt"/>
                <a:ea typeface="微軟正黑體" panose="020B0604030504040204" pitchFamily="34" charset="-120"/>
              </a:rPr>
              <a:t>NAS</a:t>
            </a:r>
            <a:r>
              <a:rPr lang="zh-TW" altLang="en-US" sz="600">
                <a:latin typeface="+mj-lt"/>
                <a:ea typeface="微軟正黑體" panose="020B0604030504040204" pitchFamily="34" charset="-120"/>
              </a:rPr>
              <a:t> </a:t>
            </a:r>
            <a:r>
              <a:rPr lang="en-US" altLang="en-US" sz="600">
                <a:latin typeface="+mj-lt"/>
                <a:ea typeface="微軟正黑體" panose="020B0604030504040204" pitchFamily="34" charset="-120"/>
              </a:rPr>
              <a:t>| </a:t>
            </a:r>
            <a:r>
              <a:rPr lang="en-US" altLang="zh-TW" sz="600">
                <a:latin typeface="+mj-lt"/>
                <a:ea typeface="微軟正黑體" panose="020B0604030504040204" pitchFamily="34" charset="-120"/>
              </a:rPr>
              <a:t>TS-832PX &amp; TS-932PX, QTS 4.4.2, 8 or 9 x Samsung 850 Pro 512GB, RAID 5, thick volume</a:t>
            </a:r>
            <a:endParaRPr lang="zh-TW" altLang="en-US" sz="600">
              <a:latin typeface="+mj-lt"/>
              <a:ea typeface="微軟正黑體" panose="020B0604030504040204" pitchFamily="34" charset="-120"/>
              <a:cs typeface="+mn-lt"/>
            </a:endParaRPr>
          </a:p>
          <a:p>
            <a:r>
              <a:rPr lang="en-US" altLang="zh-TW" sz="600">
                <a:latin typeface="+mj-lt"/>
                <a:ea typeface="微軟正黑體" panose="020B0604030504040204" pitchFamily="34" charset="-120"/>
              </a:rPr>
              <a:t>Client </a:t>
            </a:r>
            <a:r>
              <a:rPr lang="en" altLang="zh-TW" sz="600">
                <a:latin typeface="+mj-lt"/>
                <a:ea typeface="微軟正黑體" panose="020B0604030504040204" pitchFamily="34" charset="-120"/>
              </a:rPr>
              <a:t>PC | Windows 10 Pro, Intel Core i7-6700 3.4 GHz, 32GB RAM</a:t>
            </a:r>
            <a:endParaRPr lang="en" sz="600">
              <a:latin typeface="+mj-lt"/>
              <a:ea typeface="微軟正黑體" panose="020B0604030504040204" pitchFamily="34" charset="-120"/>
            </a:endParaRPr>
          </a:p>
          <a:p>
            <a:r>
              <a:rPr lang="en" altLang="en-US" sz="600">
                <a:latin typeface="+mj-lt"/>
                <a:ea typeface="微軟正黑體" panose="020B0604030504040204" pitchFamily="34" charset="-120"/>
                <a:sym typeface="Microsoft JhengHei"/>
              </a:rPr>
              <a:t>IOmeter | RAM*4, 30-sec ramp up time, 3-min seq. run time, 2 workers, 64-outstanding, 1MB, SMB transfer</a:t>
            </a:r>
            <a:endParaRPr lang="en-US" altLang="en-US" sz="600">
              <a:latin typeface="+mj-lt"/>
              <a:ea typeface="微軟正黑體" panose="020B0604030504040204" pitchFamily="34" charset="-120"/>
              <a:sym typeface="Microsoft JhengHei"/>
            </a:endParaRPr>
          </a:p>
        </p:txBody>
      </p:sp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EDB1C61D-A6E1-4F7C-AF11-7DE050754205}"/>
              </a:ext>
            </a:extLst>
          </p:cNvPr>
          <p:cNvGrpSpPr/>
          <p:nvPr/>
        </p:nvGrpSpPr>
        <p:grpSpPr>
          <a:xfrm>
            <a:off x="519185" y="1956375"/>
            <a:ext cx="435062" cy="2196757"/>
            <a:chOff x="721995" y="2239052"/>
            <a:chExt cx="580080" cy="3290024"/>
          </a:xfrm>
        </p:grpSpPr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FE4B9A22-2133-47CC-9CE0-9F2D788D8145}"/>
                </a:ext>
              </a:extLst>
            </p:cNvPr>
            <p:cNvSpPr/>
            <p:nvPr/>
          </p:nvSpPr>
          <p:spPr>
            <a:xfrm>
              <a:off x="950055" y="5148793"/>
              <a:ext cx="350952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15" name="矩形 114">
              <a:extLst>
                <a:ext uri="{FF2B5EF4-FFF2-40B4-BE49-F238E27FC236}">
                  <a16:creationId xmlns:a16="http://schemas.microsoft.com/office/drawing/2014/main" id="{C04A5D8C-F3C5-47B6-B57C-7182DFB739B3}"/>
                </a:ext>
              </a:extLst>
            </p:cNvPr>
            <p:cNvSpPr/>
            <p:nvPr/>
          </p:nvSpPr>
          <p:spPr>
            <a:xfrm>
              <a:off x="822369" y="4634249"/>
              <a:ext cx="447130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50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0890869C-6D1C-4199-BABB-100A100312D5}"/>
                </a:ext>
              </a:extLst>
            </p:cNvPr>
            <p:cNvSpPr/>
            <p:nvPr/>
          </p:nvSpPr>
          <p:spPr>
            <a:xfrm>
              <a:off x="741666" y="4007362"/>
              <a:ext cx="560409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100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17" name="矩形 116">
              <a:extLst>
                <a:ext uri="{FF2B5EF4-FFF2-40B4-BE49-F238E27FC236}">
                  <a16:creationId xmlns:a16="http://schemas.microsoft.com/office/drawing/2014/main" id="{B882B68B-6A30-4181-9F22-7C3DA997AB45}"/>
                </a:ext>
              </a:extLst>
            </p:cNvPr>
            <p:cNvSpPr/>
            <p:nvPr/>
          </p:nvSpPr>
          <p:spPr>
            <a:xfrm>
              <a:off x="741666" y="3396524"/>
              <a:ext cx="547585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150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18" name="矩形 117">
              <a:extLst>
                <a:ext uri="{FF2B5EF4-FFF2-40B4-BE49-F238E27FC236}">
                  <a16:creationId xmlns:a16="http://schemas.microsoft.com/office/drawing/2014/main" id="{DE92318C-FF44-420E-B7B1-A7056B905128}"/>
                </a:ext>
              </a:extLst>
            </p:cNvPr>
            <p:cNvSpPr/>
            <p:nvPr/>
          </p:nvSpPr>
          <p:spPr>
            <a:xfrm>
              <a:off x="741666" y="2801743"/>
              <a:ext cx="547585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200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431BB461-C721-4F4C-B6D3-BDF67C15C76C}"/>
                </a:ext>
              </a:extLst>
            </p:cNvPr>
            <p:cNvSpPr/>
            <p:nvPr/>
          </p:nvSpPr>
          <p:spPr>
            <a:xfrm>
              <a:off x="721995" y="2239052"/>
              <a:ext cx="547585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250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EFA6655F-81D2-8F43-B477-0AB78539E3C8}"/>
              </a:ext>
            </a:extLst>
          </p:cNvPr>
          <p:cNvSpPr/>
          <p:nvPr/>
        </p:nvSpPr>
        <p:spPr>
          <a:xfrm>
            <a:off x="4433275" y="4754690"/>
            <a:ext cx="219668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600">
                <a:solidFill>
                  <a:schemeClr val="tx1"/>
                </a:solidFill>
                <a:latin typeface="+mj-lt"/>
              </a:rPr>
              <a:t>Tested in QNAP Labs. Figures may vary by environment.​</a:t>
            </a:r>
            <a:endParaRPr lang="zh-TW" altLang="en-US" sz="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8" name="Shape 80">
            <a:extLst>
              <a:ext uri="{FF2B5EF4-FFF2-40B4-BE49-F238E27FC236}">
                <a16:creationId xmlns:a16="http://schemas.microsoft.com/office/drawing/2014/main" id="{DC0D2FA5-55D5-4B69-9D58-C9D856905E67}"/>
              </a:ext>
            </a:extLst>
          </p:cNvPr>
          <p:cNvSpPr/>
          <p:nvPr/>
        </p:nvSpPr>
        <p:spPr>
          <a:xfrm>
            <a:off x="2019285" y="1991102"/>
            <a:ext cx="609649" cy="2133364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79">
            <a:extLst>
              <a:ext uri="{FF2B5EF4-FFF2-40B4-BE49-F238E27FC236}">
                <a16:creationId xmlns:a16="http://schemas.microsoft.com/office/drawing/2014/main" id="{FC8144C3-5471-4373-A014-383590CDD091}"/>
              </a:ext>
            </a:extLst>
          </p:cNvPr>
          <p:cNvSpPr/>
          <p:nvPr/>
        </p:nvSpPr>
        <p:spPr>
          <a:xfrm>
            <a:off x="1165609" y="1785332"/>
            <a:ext cx="631335" cy="2333898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TextBox 20">
            <a:extLst>
              <a:ext uri="{FF2B5EF4-FFF2-40B4-BE49-F238E27FC236}">
                <a16:creationId xmlns:a16="http://schemas.microsoft.com/office/drawing/2014/main" id="{2AEA26A3-1756-4B8B-B63F-1AAEC1A2FC7C}"/>
              </a:ext>
            </a:extLst>
          </p:cNvPr>
          <p:cNvSpPr txBox="1"/>
          <p:nvPr/>
        </p:nvSpPr>
        <p:spPr>
          <a:xfrm>
            <a:off x="1236441" y="1855271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+mj-lt"/>
                <a:ea typeface="Microsoft JhengHei" panose="020B0604030504040204" pitchFamily="34" charset="-120"/>
              </a:rPr>
              <a:t>295</a:t>
            </a:r>
            <a:endParaRPr lang="en-US" sz="135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51" name="TextBox 20">
            <a:extLst>
              <a:ext uri="{FF2B5EF4-FFF2-40B4-BE49-F238E27FC236}">
                <a16:creationId xmlns:a16="http://schemas.microsoft.com/office/drawing/2014/main" id="{9902AD13-793D-4AA6-9596-565F663E79A8}"/>
              </a:ext>
            </a:extLst>
          </p:cNvPr>
          <p:cNvSpPr txBox="1"/>
          <p:nvPr/>
        </p:nvSpPr>
        <p:spPr>
          <a:xfrm>
            <a:off x="2088462" y="2038922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254</a:t>
            </a:r>
            <a:endParaRPr lang="en-US" sz="135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52" name="Shape 80">
            <a:extLst>
              <a:ext uri="{FF2B5EF4-FFF2-40B4-BE49-F238E27FC236}">
                <a16:creationId xmlns:a16="http://schemas.microsoft.com/office/drawing/2014/main" id="{2FF89090-48B0-4059-98B2-802C35044AD8}"/>
              </a:ext>
            </a:extLst>
          </p:cNvPr>
          <p:cNvSpPr/>
          <p:nvPr/>
        </p:nvSpPr>
        <p:spPr>
          <a:xfrm>
            <a:off x="3830580" y="1952286"/>
            <a:ext cx="609649" cy="2171849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79">
            <a:extLst>
              <a:ext uri="{FF2B5EF4-FFF2-40B4-BE49-F238E27FC236}">
                <a16:creationId xmlns:a16="http://schemas.microsoft.com/office/drawing/2014/main" id="{44021B5C-3289-497B-935B-0B1FA91E8DAF}"/>
              </a:ext>
            </a:extLst>
          </p:cNvPr>
          <p:cNvSpPr/>
          <p:nvPr/>
        </p:nvSpPr>
        <p:spPr>
          <a:xfrm>
            <a:off x="2976904" y="1785002"/>
            <a:ext cx="631335" cy="2333897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TextBox 20">
            <a:extLst>
              <a:ext uri="{FF2B5EF4-FFF2-40B4-BE49-F238E27FC236}">
                <a16:creationId xmlns:a16="http://schemas.microsoft.com/office/drawing/2014/main" id="{5BA80C69-2F7F-4250-989D-E00B135F3ACB}"/>
              </a:ext>
            </a:extLst>
          </p:cNvPr>
          <p:cNvSpPr txBox="1"/>
          <p:nvPr/>
        </p:nvSpPr>
        <p:spPr>
          <a:xfrm>
            <a:off x="3047736" y="1874622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+mj-lt"/>
                <a:ea typeface="Microsoft JhengHei" panose="020B0604030504040204" pitchFamily="34" charset="-120"/>
              </a:rPr>
              <a:t>295</a:t>
            </a:r>
            <a:endParaRPr lang="en-US" sz="135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55" name="TextBox 20">
            <a:extLst>
              <a:ext uri="{FF2B5EF4-FFF2-40B4-BE49-F238E27FC236}">
                <a16:creationId xmlns:a16="http://schemas.microsoft.com/office/drawing/2014/main" id="{A6C242E3-C10B-47BC-A931-FF4C970A402D}"/>
              </a:ext>
            </a:extLst>
          </p:cNvPr>
          <p:cNvSpPr txBox="1"/>
          <p:nvPr/>
        </p:nvSpPr>
        <p:spPr>
          <a:xfrm>
            <a:off x="3899757" y="2052190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255</a:t>
            </a:r>
            <a:endParaRPr lang="en-US" sz="135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57" name="Shape 80">
            <a:extLst>
              <a:ext uri="{FF2B5EF4-FFF2-40B4-BE49-F238E27FC236}">
                <a16:creationId xmlns:a16="http://schemas.microsoft.com/office/drawing/2014/main" id="{C7D5885F-3693-4FB0-8F1A-BDFD149FDA29}"/>
              </a:ext>
            </a:extLst>
          </p:cNvPr>
          <p:cNvSpPr/>
          <p:nvPr/>
        </p:nvSpPr>
        <p:spPr>
          <a:xfrm>
            <a:off x="5899649" y="1998046"/>
            <a:ext cx="609649" cy="2125729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Shape 79">
            <a:extLst>
              <a:ext uri="{FF2B5EF4-FFF2-40B4-BE49-F238E27FC236}">
                <a16:creationId xmlns:a16="http://schemas.microsoft.com/office/drawing/2014/main" id="{F117B598-CB4E-4281-8890-E1791F8841BD}"/>
              </a:ext>
            </a:extLst>
          </p:cNvPr>
          <p:cNvSpPr/>
          <p:nvPr/>
        </p:nvSpPr>
        <p:spPr>
          <a:xfrm>
            <a:off x="5045973" y="1851530"/>
            <a:ext cx="631335" cy="2267010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TextBox 20">
            <a:extLst>
              <a:ext uri="{FF2B5EF4-FFF2-40B4-BE49-F238E27FC236}">
                <a16:creationId xmlns:a16="http://schemas.microsoft.com/office/drawing/2014/main" id="{903DEED1-C63A-45AB-9B36-33F466A1D952}"/>
              </a:ext>
            </a:extLst>
          </p:cNvPr>
          <p:cNvSpPr txBox="1"/>
          <p:nvPr/>
        </p:nvSpPr>
        <p:spPr>
          <a:xfrm>
            <a:off x="5116805" y="1921738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+mj-lt"/>
                <a:ea typeface="Microsoft JhengHei" panose="020B0604030504040204" pitchFamily="34" charset="-120"/>
              </a:rPr>
              <a:t>293</a:t>
            </a:r>
            <a:endParaRPr lang="en-US" sz="135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60" name="TextBox 20">
            <a:extLst>
              <a:ext uri="{FF2B5EF4-FFF2-40B4-BE49-F238E27FC236}">
                <a16:creationId xmlns:a16="http://schemas.microsoft.com/office/drawing/2014/main" id="{14737BDC-22A3-493A-8936-BF840B82762E}"/>
              </a:ext>
            </a:extLst>
          </p:cNvPr>
          <p:cNvSpPr txBox="1"/>
          <p:nvPr/>
        </p:nvSpPr>
        <p:spPr>
          <a:xfrm>
            <a:off x="5968826" y="2051830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253</a:t>
            </a:r>
            <a:endParaRPr lang="en-US" sz="135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61" name="Shape 80">
            <a:extLst>
              <a:ext uri="{FF2B5EF4-FFF2-40B4-BE49-F238E27FC236}">
                <a16:creationId xmlns:a16="http://schemas.microsoft.com/office/drawing/2014/main" id="{82CAE2AB-BC5A-4470-8AB5-58D62D3C2819}"/>
              </a:ext>
            </a:extLst>
          </p:cNvPr>
          <p:cNvSpPr/>
          <p:nvPr/>
        </p:nvSpPr>
        <p:spPr>
          <a:xfrm>
            <a:off x="7710944" y="1991101"/>
            <a:ext cx="609649" cy="2132343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79">
            <a:extLst>
              <a:ext uri="{FF2B5EF4-FFF2-40B4-BE49-F238E27FC236}">
                <a16:creationId xmlns:a16="http://schemas.microsoft.com/office/drawing/2014/main" id="{2B12DE3F-C604-473F-AC34-B386B04A6285}"/>
              </a:ext>
            </a:extLst>
          </p:cNvPr>
          <p:cNvSpPr/>
          <p:nvPr/>
        </p:nvSpPr>
        <p:spPr>
          <a:xfrm>
            <a:off x="6857268" y="1893824"/>
            <a:ext cx="631335" cy="2224384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TextBox 20">
            <a:extLst>
              <a:ext uri="{FF2B5EF4-FFF2-40B4-BE49-F238E27FC236}">
                <a16:creationId xmlns:a16="http://schemas.microsoft.com/office/drawing/2014/main" id="{6091C8B3-3E55-47E7-A6A8-EB6A59497824}"/>
              </a:ext>
            </a:extLst>
          </p:cNvPr>
          <p:cNvSpPr txBox="1"/>
          <p:nvPr/>
        </p:nvSpPr>
        <p:spPr>
          <a:xfrm>
            <a:off x="6928100" y="1941728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+mj-lt"/>
                <a:ea typeface="Microsoft JhengHei" panose="020B0604030504040204" pitchFamily="34" charset="-120"/>
              </a:rPr>
              <a:t>289</a:t>
            </a:r>
            <a:endParaRPr lang="en-US" sz="135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64" name="TextBox 20">
            <a:extLst>
              <a:ext uri="{FF2B5EF4-FFF2-40B4-BE49-F238E27FC236}">
                <a16:creationId xmlns:a16="http://schemas.microsoft.com/office/drawing/2014/main" id="{D4C98618-1E76-4318-8679-17514EA87D7C}"/>
              </a:ext>
            </a:extLst>
          </p:cNvPr>
          <p:cNvSpPr txBox="1"/>
          <p:nvPr/>
        </p:nvSpPr>
        <p:spPr>
          <a:xfrm>
            <a:off x="7780121" y="2051499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254</a:t>
            </a:r>
            <a:endParaRPr lang="en-US" sz="135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771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圖片 67">
            <a:extLst>
              <a:ext uri="{FF2B5EF4-FFF2-40B4-BE49-F238E27FC236}">
                <a16:creationId xmlns:a16="http://schemas.microsoft.com/office/drawing/2014/main" id="{A6053C5E-2C9D-4AAD-B40B-F71B0AFC90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405"/>
            <a:ext cx="9143999" cy="1075843"/>
          </a:xfrm>
          <a:prstGeom prst="rect">
            <a:avLst/>
          </a:prstGeom>
        </p:spPr>
      </p:pic>
      <p:sp>
        <p:nvSpPr>
          <p:cNvPr id="82" name="標題 62">
            <a:extLst>
              <a:ext uri="{FF2B5EF4-FFF2-40B4-BE49-F238E27FC236}">
                <a16:creationId xmlns:a16="http://schemas.microsoft.com/office/drawing/2014/main" id="{933CFC49-CE6B-4592-ADFC-0E07D073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47689"/>
            <a:ext cx="9143998" cy="1089484"/>
          </a:xfrm>
        </p:spPr>
        <p:txBody>
          <a:bodyPr>
            <a:noAutofit/>
          </a:bodyPr>
          <a:lstStyle/>
          <a:p>
            <a:pPr>
              <a:lnSpc>
                <a:spcPts val="3300"/>
              </a:lnSpc>
            </a:pPr>
            <a:r>
              <a:rPr kumimoji="1" lang="en-US" altLang="zh-CN" sz="2800">
                <a:solidFill>
                  <a:schemeClr val="bg1"/>
                </a:solidFill>
                <a:latin typeface="+mj-lt"/>
              </a:rPr>
              <a:t>2 x 2.5GbE ports for the multi-user/device environment for the future business growth</a:t>
            </a:r>
            <a:endParaRPr lang="en-US" altLang="zh-TW" sz="2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5C5B08DE-8FEC-4F79-B00D-8F21BE0D20EF}"/>
              </a:ext>
            </a:extLst>
          </p:cNvPr>
          <p:cNvSpPr/>
          <p:nvPr/>
        </p:nvSpPr>
        <p:spPr>
          <a:xfrm>
            <a:off x="1088362" y="1803629"/>
            <a:ext cx="3690414" cy="2875823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123" name="矩形 122">
            <a:extLst>
              <a:ext uri="{FF2B5EF4-FFF2-40B4-BE49-F238E27FC236}">
                <a16:creationId xmlns:a16="http://schemas.microsoft.com/office/drawing/2014/main" id="{C70D4E2B-5195-4EF1-834D-6EEA2B526891}"/>
              </a:ext>
            </a:extLst>
          </p:cNvPr>
          <p:cNvSpPr/>
          <p:nvPr/>
        </p:nvSpPr>
        <p:spPr>
          <a:xfrm>
            <a:off x="5007154" y="1809753"/>
            <a:ext cx="3690414" cy="2875823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573EA8CA-BF25-416E-A4A9-83B205AF6F88}"/>
              </a:ext>
            </a:extLst>
          </p:cNvPr>
          <p:cNvGrpSpPr/>
          <p:nvPr/>
        </p:nvGrpSpPr>
        <p:grpSpPr>
          <a:xfrm>
            <a:off x="1074456" y="2491270"/>
            <a:ext cx="7634261" cy="1439559"/>
            <a:chOff x="1074457" y="2592870"/>
            <a:chExt cx="6963832" cy="1439559"/>
          </a:xfrm>
        </p:grpSpPr>
        <p:cxnSp>
          <p:nvCxnSpPr>
            <p:cNvPr id="124" name="直線接點 123">
              <a:extLst>
                <a:ext uri="{FF2B5EF4-FFF2-40B4-BE49-F238E27FC236}">
                  <a16:creationId xmlns:a16="http://schemas.microsoft.com/office/drawing/2014/main" id="{1399EA62-850D-45F9-B037-27989F9A5893}"/>
                </a:ext>
              </a:extLst>
            </p:cNvPr>
            <p:cNvCxnSpPr>
              <a:cxnSpLocks/>
            </p:cNvCxnSpPr>
            <p:nvPr/>
          </p:nvCxnSpPr>
          <p:spPr>
            <a:xfrm>
              <a:off x="1092966" y="2592870"/>
              <a:ext cx="6945323" cy="0"/>
            </a:xfrm>
            <a:prstGeom prst="line">
              <a:avLst/>
            </a:prstGeom>
            <a:ln w="9525">
              <a:solidFill>
                <a:srgbClr val="C5C5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接點 124">
              <a:extLst>
                <a:ext uri="{FF2B5EF4-FFF2-40B4-BE49-F238E27FC236}">
                  <a16:creationId xmlns:a16="http://schemas.microsoft.com/office/drawing/2014/main" id="{6A38E8AC-50B8-4C7C-8222-D63FD1E04DD1}"/>
                </a:ext>
              </a:extLst>
            </p:cNvPr>
            <p:cNvCxnSpPr>
              <a:cxnSpLocks/>
            </p:cNvCxnSpPr>
            <p:nvPr/>
          </p:nvCxnSpPr>
          <p:spPr>
            <a:xfrm>
              <a:off x="1087139" y="2944007"/>
              <a:ext cx="6945323" cy="0"/>
            </a:xfrm>
            <a:prstGeom prst="line">
              <a:avLst/>
            </a:prstGeom>
            <a:ln w="9525">
              <a:solidFill>
                <a:srgbClr val="C5C5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接點 125">
              <a:extLst>
                <a:ext uri="{FF2B5EF4-FFF2-40B4-BE49-F238E27FC236}">
                  <a16:creationId xmlns:a16="http://schemas.microsoft.com/office/drawing/2014/main" id="{F6D97DBF-37C3-430E-AAD3-FE388541EBF6}"/>
                </a:ext>
              </a:extLst>
            </p:cNvPr>
            <p:cNvCxnSpPr>
              <a:cxnSpLocks/>
            </p:cNvCxnSpPr>
            <p:nvPr/>
          </p:nvCxnSpPr>
          <p:spPr>
            <a:xfrm>
              <a:off x="1080284" y="3295685"/>
              <a:ext cx="6945323" cy="0"/>
            </a:xfrm>
            <a:prstGeom prst="line">
              <a:avLst/>
            </a:prstGeom>
            <a:ln w="9525">
              <a:solidFill>
                <a:srgbClr val="C5C5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接點 126">
              <a:extLst>
                <a:ext uri="{FF2B5EF4-FFF2-40B4-BE49-F238E27FC236}">
                  <a16:creationId xmlns:a16="http://schemas.microsoft.com/office/drawing/2014/main" id="{416FDEED-F459-43BD-8FD1-C1FD89A7522F}"/>
                </a:ext>
              </a:extLst>
            </p:cNvPr>
            <p:cNvCxnSpPr>
              <a:cxnSpLocks/>
            </p:cNvCxnSpPr>
            <p:nvPr/>
          </p:nvCxnSpPr>
          <p:spPr>
            <a:xfrm>
              <a:off x="1074457" y="3646822"/>
              <a:ext cx="6945323" cy="0"/>
            </a:xfrm>
            <a:prstGeom prst="line">
              <a:avLst/>
            </a:prstGeom>
            <a:ln w="9525">
              <a:solidFill>
                <a:srgbClr val="C5C5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接點 127">
              <a:extLst>
                <a:ext uri="{FF2B5EF4-FFF2-40B4-BE49-F238E27FC236}">
                  <a16:creationId xmlns:a16="http://schemas.microsoft.com/office/drawing/2014/main" id="{0FC84DEF-4B92-460F-9AA8-0AF1C0DF839C}"/>
                </a:ext>
              </a:extLst>
            </p:cNvPr>
            <p:cNvCxnSpPr>
              <a:cxnSpLocks/>
            </p:cNvCxnSpPr>
            <p:nvPr/>
          </p:nvCxnSpPr>
          <p:spPr>
            <a:xfrm>
              <a:off x="1092966" y="4032429"/>
              <a:ext cx="6945323" cy="0"/>
            </a:xfrm>
            <a:prstGeom prst="line">
              <a:avLst/>
            </a:prstGeom>
            <a:ln w="9525">
              <a:solidFill>
                <a:srgbClr val="C5C5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9" name="直線接點 128">
            <a:extLst>
              <a:ext uri="{FF2B5EF4-FFF2-40B4-BE49-F238E27FC236}">
                <a16:creationId xmlns:a16="http://schemas.microsoft.com/office/drawing/2014/main" id="{47BED2D6-FC07-4296-B3A5-22D5415A4B3B}"/>
              </a:ext>
            </a:extLst>
          </p:cNvPr>
          <p:cNvCxnSpPr>
            <a:cxnSpLocks/>
          </p:cNvCxnSpPr>
          <p:nvPr/>
        </p:nvCxnSpPr>
        <p:spPr>
          <a:xfrm>
            <a:off x="1344880" y="4281966"/>
            <a:ext cx="694532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6">
            <a:extLst>
              <a:ext uri="{FF2B5EF4-FFF2-40B4-BE49-F238E27FC236}">
                <a16:creationId xmlns:a16="http://schemas.microsoft.com/office/drawing/2014/main" id="{5CA1A07C-D417-4149-9848-86EE1F539145}"/>
              </a:ext>
            </a:extLst>
          </p:cNvPr>
          <p:cNvSpPr txBox="1"/>
          <p:nvPr/>
        </p:nvSpPr>
        <p:spPr>
          <a:xfrm>
            <a:off x="1257453" y="4289965"/>
            <a:ext cx="1048621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TS-832PX</a:t>
            </a:r>
          </a:p>
          <a:p>
            <a:pPr algn="ctr">
              <a:defRPr/>
            </a:pPr>
            <a:r>
              <a:rPr lang="en-US" sz="1000">
                <a:latin typeface="+mj-lt"/>
                <a:ea typeface="Microsoft JhengHei" panose="020B0604030504040204" pitchFamily="34" charset="-120"/>
                <a:cs typeface="Arial"/>
              </a:rPr>
              <a:t>read</a:t>
            </a:r>
          </a:p>
        </p:txBody>
      </p:sp>
      <p:sp>
        <p:nvSpPr>
          <p:cNvPr id="131" name="TextBox 6">
            <a:extLst>
              <a:ext uri="{FF2B5EF4-FFF2-40B4-BE49-F238E27FC236}">
                <a16:creationId xmlns:a16="http://schemas.microsoft.com/office/drawing/2014/main" id="{82A33716-3360-4DA9-BD40-81AEEE2546CD}"/>
              </a:ext>
            </a:extLst>
          </p:cNvPr>
          <p:cNvSpPr txBox="1"/>
          <p:nvPr/>
        </p:nvSpPr>
        <p:spPr>
          <a:xfrm>
            <a:off x="2054858" y="4290247"/>
            <a:ext cx="1048621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TS-832PX</a:t>
            </a:r>
          </a:p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write</a:t>
            </a:r>
            <a:endParaRPr lang="zh-CN" altLang="en-US" sz="100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132" name="TextBox 6">
            <a:extLst>
              <a:ext uri="{FF2B5EF4-FFF2-40B4-BE49-F238E27FC236}">
                <a16:creationId xmlns:a16="http://schemas.microsoft.com/office/drawing/2014/main" id="{F8897736-2795-4DDA-8395-AEDA9C0F20B5}"/>
              </a:ext>
            </a:extLst>
          </p:cNvPr>
          <p:cNvSpPr txBox="1"/>
          <p:nvPr/>
        </p:nvSpPr>
        <p:spPr>
          <a:xfrm>
            <a:off x="1506868" y="1875051"/>
            <a:ext cx="3163430" cy="27699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 sz="1200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2 x 2.5GbE Windows sequential transfer</a:t>
            </a:r>
            <a:endParaRPr lang="zh-TW" altLang="en-US" sz="1200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3" name="TextBox 6">
            <a:extLst>
              <a:ext uri="{FF2B5EF4-FFF2-40B4-BE49-F238E27FC236}">
                <a16:creationId xmlns:a16="http://schemas.microsoft.com/office/drawing/2014/main" id="{8F4CE154-9473-4704-B344-32910F596063}"/>
              </a:ext>
            </a:extLst>
          </p:cNvPr>
          <p:cNvSpPr txBox="1"/>
          <p:nvPr/>
        </p:nvSpPr>
        <p:spPr>
          <a:xfrm>
            <a:off x="5314109" y="1824274"/>
            <a:ext cx="3163430" cy="461657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 sz="1200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2 x 2.5GbE Windows sequential transfer,</a:t>
            </a:r>
            <a:endParaRPr lang="zh-TW" altLang="en-US" sz="1200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altLang="zh-TW" sz="1200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NAS encrypted volume</a:t>
            </a:r>
            <a:endParaRPr lang="zh-TW" altLang="en-US" sz="1200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8" name="TextBox 6">
            <a:extLst>
              <a:ext uri="{FF2B5EF4-FFF2-40B4-BE49-F238E27FC236}">
                <a16:creationId xmlns:a16="http://schemas.microsoft.com/office/drawing/2014/main" id="{81284BDE-BAE4-4D9F-96A9-CDC1894A6728}"/>
              </a:ext>
            </a:extLst>
          </p:cNvPr>
          <p:cNvSpPr txBox="1"/>
          <p:nvPr/>
        </p:nvSpPr>
        <p:spPr>
          <a:xfrm>
            <a:off x="2895165" y="4289679"/>
            <a:ext cx="1048621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TS-932PX</a:t>
            </a:r>
          </a:p>
          <a:p>
            <a:pPr algn="ctr">
              <a:defRPr/>
            </a:pPr>
            <a:r>
              <a:rPr lang="en-US" sz="1000">
                <a:latin typeface="+mj-lt"/>
                <a:ea typeface="Microsoft JhengHei" panose="020B0604030504040204" pitchFamily="34" charset="-120"/>
                <a:cs typeface="Arial"/>
              </a:rPr>
              <a:t>read</a:t>
            </a:r>
          </a:p>
        </p:txBody>
      </p:sp>
      <p:sp>
        <p:nvSpPr>
          <p:cNvPr id="139" name="TextBox 6">
            <a:extLst>
              <a:ext uri="{FF2B5EF4-FFF2-40B4-BE49-F238E27FC236}">
                <a16:creationId xmlns:a16="http://schemas.microsoft.com/office/drawing/2014/main" id="{39E75E29-47BD-44F9-AD54-7A91A0ED2293}"/>
              </a:ext>
            </a:extLst>
          </p:cNvPr>
          <p:cNvSpPr txBox="1"/>
          <p:nvPr/>
        </p:nvSpPr>
        <p:spPr>
          <a:xfrm>
            <a:off x="3661496" y="4282645"/>
            <a:ext cx="1048621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TS-932PX</a:t>
            </a:r>
          </a:p>
          <a:p>
            <a:pPr algn="ctr">
              <a:defRPr/>
            </a:pPr>
            <a:r>
              <a:rPr lang="en-US" altLang="zh-TW" sz="1000">
                <a:latin typeface="+mj-lt"/>
                <a:ea typeface="Microsoft JhengHei" panose="020B0604030504040204" pitchFamily="34" charset="-120"/>
              </a:rPr>
              <a:t>write</a:t>
            </a:r>
            <a:endParaRPr lang="zh-TW" altLang="en-US" sz="100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144" name="TextBox 6">
            <a:extLst>
              <a:ext uri="{FF2B5EF4-FFF2-40B4-BE49-F238E27FC236}">
                <a16:creationId xmlns:a16="http://schemas.microsoft.com/office/drawing/2014/main" id="{FE062425-7DFB-4600-A6BF-2B1062904159}"/>
              </a:ext>
            </a:extLst>
          </p:cNvPr>
          <p:cNvSpPr txBox="1"/>
          <p:nvPr/>
        </p:nvSpPr>
        <p:spPr>
          <a:xfrm>
            <a:off x="5049399" y="4289368"/>
            <a:ext cx="1048621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TS-832PX</a:t>
            </a:r>
          </a:p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read</a:t>
            </a:r>
            <a:endParaRPr lang="en-US" sz="1000">
              <a:latin typeface="+mj-lt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145" name="TextBox 6">
            <a:extLst>
              <a:ext uri="{FF2B5EF4-FFF2-40B4-BE49-F238E27FC236}">
                <a16:creationId xmlns:a16="http://schemas.microsoft.com/office/drawing/2014/main" id="{65107675-D81C-45F8-8936-B56744194394}"/>
              </a:ext>
            </a:extLst>
          </p:cNvPr>
          <p:cNvSpPr txBox="1"/>
          <p:nvPr/>
        </p:nvSpPr>
        <p:spPr>
          <a:xfrm>
            <a:off x="5846804" y="4289650"/>
            <a:ext cx="1048621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TS-832PX</a:t>
            </a:r>
          </a:p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write</a:t>
            </a:r>
            <a:endParaRPr lang="zh-CN" altLang="en-US" sz="100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150" name="TextBox 6">
            <a:extLst>
              <a:ext uri="{FF2B5EF4-FFF2-40B4-BE49-F238E27FC236}">
                <a16:creationId xmlns:a16="http://schemas.microsoft.com/office/drawing/2014/main" id="{686911D8-7CD5-4F80-A259-8CE67155849C}"/>
              </a:ext>
            </a:extLst>
          </p:cNvPr>
          <p:cNvSpPr txBox="1"/>
          <p:nvPr/>
        </p:nvSpPr>
        <p:spPr>
          <a:xfrm>
            <a:off x="6712636" y="4289082"/>
            <a:ext cx="1048621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TS-932PX</a:t>
            </a:r>
          </a:p>
          <a:p>
            <a:pPr algn="ctr">
              <a:defRPr/>
            </a:pPr>
            <a:r>
              <a:rPr lang="en-US" altLang="zh-TW" sz="1000">
                <a:latin typeface="+mj-lt"/>
                <a:ea typeface="Microsoft JhengHei" panose="020B0604030504040204" pitchFamily="34" charset="-120"/>
              </a:rPr>
              <a:t>read</a:t>
            </a:r>
            <a:endParaRPr lang="en-US" sz="1000">
              <a:latin typeface="+mj-lt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151" name="TextBox 6">
            <a:extLst>
              <a:ext uri="{FF2B5EF4-FFF2-40B4-BE49-F238E27FC236}">
                <a16:creationId xmlns:a16="http://schemas.microsoft.com/office/drawing/2014/main" id="{F345BE55-3245-4D37-AE37-A61CFD511995}"/>
              </a:ext>
            </a:extLst>
          </p:cNvPr>
          <p:cNvSpPr txBox="1"/>
          <p:nvPr/>
        </p:nvSpPr>
        <p:spPr>
          <a:xfrm>
            <a:off x="7478967" y="4282048"/>
            <a:ext cx="1048621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TS-932PX</a:t>
            </a:r>
          </a:p>
          <a:p>
            <a:pPr algn="ctr">
              <a:defRPr/>
            </a:pPr>
            <a:r>
              <a:rPr lang="en-US" altLang="zh-TW" sz="1000">
                <a:latin typeface="+mj-lt"/>
                <a:ea typeface="Microsoft JhengHei" panose="020B0604030504040204" pitchFamily="34" charset="-120"/>
              </a:rPr>
              <a:t>write</a:t>
            </a:r>
            <a:endParaRPr lang="zh-TW" altLang="en-US" sz="1000">
              <a:latin typeface="+mj-lt"/>
              <a:ea typeface="Microsoft JhengHei" panose="020B0604030504040204" pitchFamily="34" charset="-120"/>
            </a:endParaRPr>
          </a:p>
        </p:txBody>
      </p:sp>
      <p:grpSp>
        <p:nvGrpSpPr>
          <p:cNvPr id="156" name="群組 155">
            <a:extLst>
              <a:ext uri="{FF2B5EF4-FFF2-40B4-BE49-F238E27FC236}">
                <a16:creationId xmlns:a16="http://schemas.microsoft.com/office/drawing/2014/main" id="{D59635DC-8249-4B26-8B53-718F1BAE415E}"/>
              </a:ext>
            </a:extLst>
          </p:cNvPr>
          <p:cNvGrpSpPr/>
          <p:nvPr/>
        </p:nvGrpSpPr>
        <p:grpSpPr>
          <a:xfrm>
            <a:off x="566519" y="2410928"/>
            <a:ext cx="428638" cy="1932567"/>
            <a:chOff x="721995" y="2239052"/>
            <a:chExt cx="622879" cy="3349874"/>
          </a:xfrm>
        </p:grpSpPr>
        <p:sp>
          <p:nvSpPr>
            <p:cNvPr id="157" name="矩形 156">
              <a:extLst>
                <a:ext uri="{FF2B5EF4-FFF2-40B4-BE49-F238E27FC236}">
                  <a16:creationId xmlns:a16="http://schemas.microsoft.com/office/drawing/2014/main" id="{952440FC-1A80-4955-AD0D-EA87415ECD00}"/>
                </a:ext>
              </a:extLst>
            </p:cNvPr>
            <p:cNvSpPr/>
            <p:nvPr/>
          </p:nvSpPr>
          <p:spPr>
            <a:xfrm>
              <a:off x="950055" y="5148793"/>
              <a:ext cx="377833" cy="4401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58" name="矩形 157">
              <a:extLst>
                <a:ext uri="{FF2B5EF4-FFF2-40B4-BE49-F238E27FC236}">
                  <a16:creationId xmlns:a16="http://schemas.microsoft.com/office/drawing/2014/main" id="{228DA0E9-351B-4D7B-AE48-AE3A1396DFB4}"/>
                </a:ext>
              </a:extLst>
            </p:cNvPr>
            <p:cNvSpPr/>
            <p:nvPr/>
          </p:nvSpPr>
          <p:spPr>
            <a:xfrm>
              <a:off x="748078" y="4622208"/>
              <a:ext cx="596796" cy="4401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100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59" name="矩形 158">
              <a:extLst>
                <a:ext uri="{FF2B5EF4-FFF2-40B4-BE49-F238E27FC236}">
                  <a16:creationId xmlns:a16="http://schemas.microsoft.com/office/drawing/2014/main" id="{9A934FF3-DA57-4B82-B05D-56624342C2D2}"/>
                </a:ext>
              </a:extLst>
            </p:cNvPr>
            <p:cNvSpPr/>
            <p:nvPr/>
          </p:nvSpPr>
          <p:spPr>
            <a:xfrm>
              <a:off x="741666" y="4007362"/>
              <a:ext cx="596796" cy="4401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200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60" name="矩形 159">
              <a:extLst>
                <a:ext uri="{FF2B5EF4-FFF2-40B4-BE49-F238E27FC236}">
                  <a16:creationId xmlns:a16="http://schemas.microsoft.com/office/drawing/2014/main" id="{34B62C93-6AD9-4F59-AAA6-2C81AF7880A0}"/>
                </a:ext>
              </a:extLst>
            </p:cNvPr>
            <p:cNvSpPr/>
            <p:nvPr/>
          </p:nvSpPr>
          <p:spPr>
            <a:xfrm>
              <a:off x="741666" y="3396524"/>
              <a:ext cx="596796" cy="4401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300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61" name="矩形 160">
              <a:extLst>
                <a:ext uri="{FF2B5EF4-FFF2-40B4-BE49-F238E27FC236}">
                  <a16:creationId xmlns:a16="http://schemas.microsoft.com/office/drawing/2014/main" id="{D06CDE13-2C6F-4F70-8B1C-40636C474F3C}"/>
                </a:ext>
              </a:extLst>
            </p:cNvPr>
            <p:cNvSpPr/>
            <p:nvPr/>
          </p:nvSpPr>
          <p:spPr>
            <a:xfrm>
              <a:off x="741666" y="2801744"/>
              <a:ext cx="596796" cy="4401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400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62" name="矩形 161">
              <a:extLst>
                <a:ext uri="{FF2B5EF4-FFF2-40B4-BE49-F238E27FC236}">
                  <a16:creationId xmlns:a16="http://schemas.microsoft.com/office/drawing/2014/main" id="{4D06B355-0526-4F0B-B7F6-403543D34744}"/>
                </a:ext>
              </a:extLst>
            </p:cNvPr>
            <p:cNvSpPr/>
            <p:nvPr/>
          </p:nvSpPr>
          <p:spPr>
            <a:xfrm>
              <a:off x="721995" y="2239052"/>
              <a:ext cx="596796" cy="4401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500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</p:grpSp>
      <p:sp>
        <p:nvSpPr>
          <p:cNvPr id="54" name="Rectangle 3">
            <a:extLst>
              <a:ext uri="{FF2B5EF4-FFF2-40B4-BE49-F238E27FC236}">
                <a16:creationId xmlns:a16="http://schemas.microsoft.com/office/drawing/2014/main" id="{49714735-AC31-4B4C-8DED-D4D1207A2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562" y="4643103"/>
            <a:ext cx="5188229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 anchor="t">
            <a:spAutoFit/>
          </a:bodyPr>
          <a:lstStyle/>
          <a:p>
            <a:r>
              <a:rPr lang="en-US" altLang="zh-TW" sz="600">
                <a:latin typeface="+mj-lt"/>
                <a:ea typeface="微軟正黑體" panose="020B0604030504040204" pitchFamily="34" charset="-120"/>
              </a:rPr>
              <a:t>Test environment:</a:t>
            </a:r>
            <a:br>
              <a:rPr lang="zh-TW" altLang="en-US" sz="600">
                <a:latin typeface="+mj-lt"/>
                <a:ea typeface="微軟正黑體" panose="020B0604030504040204" pitchFamily="34" charset="-120"/>
              </a:rPr>
            </a:br>
            <a:r>
              <a:rPr lang="en-US" altLang="zh-TW" sz="600">
                <a:latin typeface="+mj-lt"/>
                <a:ea typeface="微軟正黑體" panose="020B0604030504040204" pitchFamily="34" charset="-120"/>
              </a:rPr>
              <a:t>NAS</a:t>
            </a:r>
            <a:r>
              <a:rPr lang="zh-TW" altLang="en-US" sz="600">
                <a:latin typeface="+mj-lt"/>
                <a:ea typeface="微軟正黑體" panose="020B0604030504040204" pitchFamily="34" charset="-120"/>
              </a:rPr>
              <a:t> </a:t>
            </a:r>
            <a:r>
              <a:rPr lang="en-US" altLang="en-US" sz="600">
                <a:latin typeface="+mj-lt"/>
                <a:ea typeface="微軟正黑體" panose="020B0604030504040204" pitchFamily="34" charset="-120"/>
              </a:rPr>
              <a:t>| </a:t>
            </a:r>
            <a:r>
              <a:rPr lang="en-US" altLang="zh-TW" sz="600">
                <a:latin typeface="+mj-lt"/>
                <a:ea typeface="微軟正黑體" panose="020B0604030504040204" pitchFamily="34" charset="-120"/>
              </a:rPr>
              <a:t>TS-832PX &amp; TS-932PX, QTS 4.4.2, 8 or 9 x Samsung 850 Pro 512GB, RAID 5, thick volume</a:t>
            </a:r>
            <a:endParaRPr lang="zh-TW" altLang="en-US" sz="600">
              <a:latin typeface="+mj-lt"/>
              <a:ea typeface="微軟正黑體" panose="020B0604030504040204" pitchFamily="34" charset="-120"/>
              <a:cs typeface="+mn-lt"/>
            </a:endParaRPr>
          </a:p>
          <a:p>
            <a:r>
              <a:rPr lang="en-US" altLang="zh-TW" sz="600">
                <a:latin typeface="+mj-lt"/>
                <a:ea typeface="微軟正黑體" panose="020B0604030504040204" pitchFamily="34" charset="-120"/>
              </a:rPr>
              <a:t>Client </a:t>
            </a:r>
            <a:r>
              <a:rPr lang="en" altLang="zh-TW" sz="600">
                <a:latin typeface="+mj-lt"/>
                <a:ea typeface="微軟正黑體" panose="020B0604030504040204" pitchFamily="34" charset="-120"/>
              </a:rPr>
              <a:t>PC | Windows 10 Pro, Intel Core i7-6700 3.4 GHz, 32GB RAM</a:t>
            </a:r>
            <a:endParaRPr lang="en" sz="600">
              <a:latin typeface="+mj-lt"/>
              <a:ea typeface="微軟正黑體" panose="020B0604030504040204" pitchFamily="34" charset="-120"/>
            </a:endParaRPr>
          </a:p>
          <a:p>
            <a:r>
              <a:rPr lang="en" altLang="en-US" sz="600" err="1">
                <a:latin typeface="+mj-lt"/>
                <a:ea typeface="微軟正黑體" panose="020B0604030504040204" pitchFamily="34" charset="-120"/>
                <a:sym typeface="Microsoft JhengHei"/>
              </a:rPr>
              <a:t>IOmeter</a:t>
            </a:r>
            <a:r>
              <a:rPr lang="en" altLang="en-US" sz="600">
                <a:latin typeface="+mj-lt"/>
                <a:ea typeface="微軟正黑體" panose="020B0604030504040204" pitchFamily="34" charset="-120"/>
                <a:sym typeface="Microsoft JhengHei"/>
              </a:rPr>
              <a:t> | RAM*4, 30-sec ramp up time, 3-min seq. run time, 2 workers, 64-outstanding, 1MB, SMB transfer</a:t>
            </a:r>
            <a:endParaRPr lang="en-US" altLang="en-US" sz="600">
              <a:latin typeface="+mj-lt"/>
              <a:ea typeface="微軟正黑體" panose="020B0604030504040204" pitchFamily="34" charset="-120"/>
              <a:sym typeface="Microsoft JhengHei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4898839B-D7B9-1B4A-BF96-CEB428BB60F2}"/>
              </a:ext>
            </a:extLst>
          </p:cNvPr>
          <p:cNvSpPr/>
          <p:nvPr/>
        </p:nvSpPr>
        <p:spPr>
          <a:xfrm>
            <a:off x="4433275" y="4796241"/>
            <a:ext cx="219668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600">
                <a:solidFill>
                  <a:schemeClr val="tx1"/>
                </a:solidFill>
                <a:latin typeface="+mj-lt"/>
              </a:rPr>
              <a:t>Tested in QNAP Labs. Figures may vary by environment.​</a:t>
            </a:r>
            <a:endParaRPr lang="zh-TW" altLang="en-US" sz="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EBC242C-7DB5-1E45-8A8F-2CD78848A327}"/>
              </a:ext>
            </a:extLst>
          </p:cNvPr>
          <p:cNvSpPr/>
          <p:nvPr/>
        </p:nvSpPr>
        <p:spPr>
          <a:xfrm>
            <a:off x="993323" y="1139583"/>
            <a:ext cx="7807777" cy="584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500" b="1">
                <a:solidFill>
                  <a:schemeClr val="tx1"/>
                </a:solidFill>
                <a:latin typeface="+mj-lt"/>
              </a:rPr>
              <a:t>In addition to Jumbo Frame support, port </a:t>
            </a:r>
            <a:r>
              <a:rPr lang="en-US" altLang="zh-TW" sz="1500" b="1" err="1">
                <a:solidFill>
                  <a:schemeClr val="tx1"/>
                </a:solidFill>
                <a:latin typeface="+mj-lt"/>
              </a:rPr>
              <a:t>trunking</a:t>
            </a:r>
            <a:r>
              <a:rPr lang="en-US" altLang="zh-TW" sz="1500" b="1">
                <a:solidFill>
                  <a:schemeClr val="tx1"/>
                </a:solidFill>
                <a:latin typeface="+mj-lt"/>
              </a:rPr>
              <a:t> / link aggregation provides enhanced performance.</a:t>
            </a:r>
            <a:r>
              <a:rPr lang="en-US" altLang="zh-TW" sz="1500">
                <a:solidFill>
                  <a:schemeClr val="tx1"/>
                </a:solidFill>
                <a:latin typeface="+mj-lt"/>
              </a:rPr>
              <a:t>​</a:t>
            </a:r>
            <a:endParaRPr lang="zh-TW" altLang="en-US" sz="15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0" name="Shape 80">
            <a:extLst>
              <a:ext uri="{FF2B5EF4-FFF2-40B4-BE49-F238E27FC236}">
                <a16:creationId xmlns:a16="http://schemas.microsoft.com/office/drawing/2014/main" id="{2AF7A751-74F2-4FE9-A0BB-9F0FA10F175E}"/>
              </a:ext>
            </a:extLst>
          </p:cNvPr>
          <p:cNvSpPr/>
          <p:nvPr/>
        </p:nvSpPr>
        <p:spPr>
          <a:xfrm>
            <a:off x="2291168" y="2190368"/>
            <a:ext cx="559378" cy="2102851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79">
            <a:extLst>
              <a:ext uri="{FF2B5EF4-FFF2-40B4-BE49-F238E27FC236}">
                <a16:creationId xmlns:a16="http://schemas.microsoft.com/office/drawing/2014/main" id="{E58CD18F-D083-48BE-AC28-26D9A920FBA2}"/>
              </a:ext>
            </a:extLst>
          </p:cNvPr>
          <p:cNvSpPr/>
          <p:nvPr/>
        </p:nvSpPr>
        <p:spPr>
          <a:xfrm>
            <a:off x="1507885" y="2548794"/>
            <a:ext cx="579276" cy="1739901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TextBox 20">
            <a:extLst>
              <a:ext uri="{FF2B5EF4-FFF2-40B4-BE49-F238E27FC236}">
                <a16:creationId xmlns:a16="http://schemas.microsoft.com/office/drawing/2014/main" id="{4093FFE5-BD0D-49C5-B2B7-4EA8912A4B2F}"/>
              </a:ext>
            </a:extLst>
          </p:cNvPr>
          <p:cNvSpPr txBox="1"/>
          <p:nvPr/>
        </p:nvSpPr>
        <p:spPr>
          <a:xfrm>
            <a:off x="1546776" y="2550208"/>
            <a:ext cx="514284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+mj-lt"/>
                <a:ea typeface="Microsoft JhengHei" panose="020B0604030504040204" pitchFamily="34" charset="-120"/>
              </a:rPr>
              <a:t>490</a:t>
            </a:r>
            <a:endParaRPr lang="en-US" sz="135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53" name="TextBox 20">
            <a:extLst>
              <a:ext uri="{FF2B5EF4-FFF2-40B4-BE49-F238E27FC236}">
                <a16:creationId xmlns:a16="http://schemas.microsoft.com/office/drawing/2014/main" id="{1F48073F-9870-4B72-8168-703C301217FA}"/>
              </a:ext>
            </a:extLst>
          </p:cNvPr>
          <p:cNvSpPr txBox="1"/>
          <p:nvPr/>
        </p:nvSpPr>
        <p:spPr>
          <a:xfrm>
            <a:off x="2329235" y="2240696"/>
            <a:ext cx="515804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589</a:t>
            </a:r>
            <a:endParaRPr lang="en-US" sz="135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56" name="Shape 80">
            <a:extLst>
              <a:ext uri="{FF2B5EF4-FFF2-40B4-BE49-F238E27FC236}">
                <a16:creationId xmlns:a16="http://schemas.microsoft.com/office/drawing/2014/main" id="{BD3A754F-F7F3-462F-9736-816B6E294143}"/>
              </a:ext>
            </a:extLst>
          </p:cNvPr>
          <p:cNvSpPr/>
          <p:nvPr/>
        </p:nvSpPr>
        <p:spPr>
          <a:xfrm>
            <a:off x="3903556" y="2320006"/>
            <a:ext cx="559378" cy="1972927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79">
            <a:extLst>
              <a:ext uri="{FF2B5EF4-FFF2-40B4-BE49-F238E27FC236}">
                <a16:creationId xmlns:a16="http://schemas.microsoft.com/office/drawing/2014/main" id="{B9239F96-B541-4D3E-8746-91BE3EE93570}"/>
              </a:ext>
            </a:extLst>
          </p:cNvPr>
          <p:cNvSpPr/>
          <p:nvPr/>
        </p:nvSpPr>
        <p:spPr>
          <a:xfrm>
            <a:off x="3120273" y="2531489"/>
            <a:ext cx="579276" cy="1756919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98B04007-90AD-4485-BDD1-85BC6984EA45}"/>
              </a:ext>
            </a:extLst>
          </p:cNvPr>
          <p:cNvSpPr txBox="1"/>
          <p:nvPr/>
        </p:nvSpPr>
        <p:spPr>
          <a:xfrm>
            <a:off x="3171407" y="2539278"/>
            <a:ext cx="552945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+mj-lt"/>
                <a:ea typeface="Microsoft JhengHei" panose="020B0604030504040204" pitchFamily="34" charset="-120"/>
              </a:rPr>
              <a:t>493</a:t>
            </a:r>
            <a:endParaRPr lang="en-US" sz="135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59" name="TextBox 20">
            <a:extLst>
              <a:ext uri="{FF2B5EF4-FFF2-40B4-BE49-F238E27FC236}">
                <a16:creationId xmlns:a16="http://schemas.microsoft.com/office/drawing/2014/main" id="{87127012-E7F3-446C-967C-928401E828FA}"/>
              </a:ext>
            </a:extLst>
          </p:cNvPr>
          <p:cNvSpPr txBox="1"/>
          <p:nvPr/>
        </p:nvSpPr>
        <p:spPr>
          <a:xfrm>
            <a:off x="3935859" y="2353137"/>
            <a:ext cx="532947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579</a:t>
            </a:r>
            <a:endParaRPr lang="en-US" sz="135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60" name="Shape 80">
            <a:extLst>
              <a:ext uri="{FF2B5EF4-FFF2-40B4-BE49-F238E27FC236}">
                <a16:creationId xmlns:a16="http://schemas.microsoft.com/office/drawing/2014/main" id="{D1D8BCCB-A7BF-416E-BADE-1D326FA532C3}"/>
              </a:ext>
            </a:extLst>
          </p:cNvPr>
          <p:cNvSpPr/>
          <p:nvPr/>
        </p:nvSpPr>
        <p:spPr>
          <a:xfrm>
            <a:off x="6111868" y="2977638"/>
            <a:ext cx="559378" cy="1311348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79">
            <a:extLst>
              <a:ext uri="{FF2B5EF4-FFF2-40B4-BE49-F238E27FC236}">
                <a16:creationId xmlns:a16="http://schemas.microsoft.com/office/drawing/2014/main" id="{89D394E9-3B76-4714-9E22-913861807EC0}"/>
              </a:ext>
            </a:extLst>
          </p:cNvPr>
          <p:cNvSpPr/>
          <p:nvPr/>
        </p:nvSpPr>
        <p:spPr>
          <a:xfrm>
            <a:off x="5328585" y="2589350"/>
            <a:ext cx="579276" cy="1695112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TextBox 20">
            <a:extLst>
              <a:ext uri="{FF2B5EF4-FFF2-40B4-BE49-F238E27FC236}">
                <a16:creationId xmlns:a16="http://schemas.microsoft.com/office/drawing/2014/main" id="{A84C6839-CEF5-49B4-8F64-543BFF44E8C3}"/>
              </a:ext>
            </a:extLst>
          </p:cNvPr>
          <p:cNvSpPr txBox="1"/>
          <p:nvPr/>
        </p:nvSpPr>
        <p:spPr>
          <a:xfrm>
            <a:off x="5367476" y="2632977"/>
            <a:ext cx="514284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+mj-lt"/>
                <a:ea typeface="Microsoft JhengHei" panose="020B0604030504040204" pitchFamily="34" charset="-120"/>
              </a:rPr>
              <a:t>485</a:t>
            </a:r>
            <a:endParaRPr lang="en-US" sz="135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63" name="TextBox 20">
            <a:extLst>
              <a:ext uri="{FF2B5EF4-FFF2-40B4-BE49-F238E27FC236}">
                <a16:creationId xmlns:a16="http://schemas.microsoft.com/office/drawing/2014/main" id="{7997E7DB-0BCB-4A86-8048-F71E86EB15D1}"/>
              </a:ext>
            </a:extLst>
          </p:cNvPr>
          <p:cNvSpPr txBox="1"/>
          <p:nvPr/>
        </p:nvSpPr>
        <p:spPr>
          <a:xfrm>
            <a:off x="6149935" y="2979485"/>
            <a:ext cx="515804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367</a:t>
            </a:r>
            <a:endParaRPr lang="en-US" sz="135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64" name="Shape 80">
            <a:extLst>
              <a:ext uri="{FF2B5EF4-FFF2-40B4-BE49-F238E27FC236}">
                <a16:creationId xmlns:a16="http://schemas.microsoft.com/office/drawing/2014/main" id="{538AEC53-256B-40A8-950D-5D8D83D3ACD7}"/>
              </a:ext>
            </a:extLst>
          </p:cNvPr>
          <p:cNvSpPr/>
          <p:nvPr/>
        </p:nvSpPr>
        <p:spPr>
          <a:xfrm>
            <a:off x="7724256" y="3193544"/>
            <a:ext cx="559378" cy="1090923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Shape 79">
            <a:extLst>
              <a:ext uri="{FF2B5EF4-FFF2-40B4-BE49-F238E27FC236}">
                <a16:creationId xmlns:a16="http://schemas.microsoft.com/office/drawing/2014/main" id="{DD6945C5-E524-49E0-8D02-CE014E2980C3}"/>
              </a:ext>
            </a:extLst>
          </p:cNvPr>
          <p:cNvSpPr/>
          <p:nvPr/>
        </p:nvSpPr>
        <p:spPr>
          <a:xfrm>
            <a:off x="6940973" y="2589350"/>
            <a:ext cx="579276" cy="1694825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TextBox 20">
            <a:extLst>
              <a:ext uri="{FF2B5EF4-FFF2-40B4-BE49-F238E27FC236}">
                <a16:creationId xmlns:a16="http://schemas.microsoft.com/office/drawing/2014/main" id="{B0CCF55E-D7D6-40F6-84E6-DD90DD9DA586}"/>
              </a:ext>
            </a:extLst>
          </p:cNvPr>
          <p:cNvSpPr txBox="1"/>
          <p:nvPr/>
        </p:nvSpPr>
        <p:spPr>
          <a:xfrm>
            <a:off x="6992107" y="2627849"/>
            <a:ext cx="552945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+mj-lt"/>
                <a:ea typeface="Microsoft JhengHei" panose="020B0604030504040204" pitchFamily="34" charset="-120"/>
              </a:rPr>
              <a:t>486</a:t>
            </a:r>
            <a:endParaRPr lang="en-US" sz="135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67" name="TextBox 20">
            <a:extLst>
              <a:ext uri="{FF2B5EF4-FFF2-40B4-BE49-F238E27FC236}">
                <a16:creationId xmlns:a16="http://schemas.microsoft.com/office/drawing/2014/main" id="{F7C0D120-9671-4112-BCAC-9B41DF84EE73}"/>
              </a:ext>
            </a:extLst>
          </p:cNvPr>
          <p:cNvSpPr txBox="1"/>
          <p:nvPr/>
        </p:nvSpPr>
        <p:spPr>
          <a:xfrm>
            <a:off x="7756559" y="3219820"/>
            <a:ext cx="532947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3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300</a:t>
            </a:r>
          </a:p>
        </p:txBody>
      </p:sp>
    </p:spTree>
    <p:extLst>
      <p:ext uri="{BB962C8B-B14F-4D97-AF65-F5344CB8AC3E}">
        <p14:creationId xmlns:p14="http://schemas.microsoft.com/office/powerpoint/2010/main" val="3065715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圖片 49">
            <a:extLst>
              <a:ext uri="{FF2B5EF4-FFF2-40B4-BE49-F238E27FC236}">
                <a16:creationId xmlns:a16="http://schemas.microsoft.com/office/drawing/2014/main" id="{1F8CA0FE-156E-4E63-9529-717B7369F8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405"/>
            <a:ext cx="9143999" cy="1075843"/>
          </a:xfrm>
          <a:prstGeom prst="rect">
            <a:avLst/>
          </a:prstGeom>
        </p:spPr>
      </p:pic>
      <p:sp>
        <p:nvSpPr>
          <p:cNvPr id="63" name="標題 62"/>
          <p:cNvSpPr>
            <a:spLocks noGrp="1"/>
          </p:cNvSpPr>
          <p:nvPr>
            <p:ph type="title"/>
          </p:nvPr>
        </p:nvSpPr>
        <p:spPr>
          <a:xfrm>
            <a:off x="-7970" y="53729"/>
            <a:ext cx="9144000" cy="861392"/>
          </a:xfrm>
        </p:spPr>
        <p:txBody>
          <a:bodyPr>
            <a:noAutofit/>
          </a:bodyPr>
          <a:lstStyle/>
          <a:p>
            <a:pPr>
              <a:lnSpc>
                <a:spcPts val="3300"/>
              </a:lnSpc>
            </a:pPr>
            <a:r>
              <a:rPr lang="en-US" altLang="zh-TW" sz="28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Achieve the best performance with</a:t>
            </a:r>
            <a:br>
              <a:rPr lang="en-US" altLang="zh-TW" sz="28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</a:br>
            <a:r>
              <a:rPr lang="en-US" altLang="zh-TW" sz="28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the integrated 2 </a:t>
            </a:r>
            <a:r>
              <a:rPr lang="en" altLang="zh-TW" sz="28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x 10GbE SFP+</a:t>
            </a:r>
            <a:endParaRPr lang="zh-TW" altLang="en-US" sz="2800">
              <a:solidFill>
                <a:schemeClr val="bg1"/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1A9528EA-7182-4563-B443-3681D87D4C9D}"/>
              </a:ext>
            </a:extLst>
          </p:cNvPr>
          <p:cNvSpPr/>
          <p:nvPr/>
        </p:nvSpPr>
        <p:spPr>
          <a:xfrm>
            <a:off x="1012177" y="1251687"/>
            <a:ext cx="3678663" cy="3324553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FCEB0F2A-FEC5-43C3-82FA-DDDF0616E398}"/>
              </a:ext>
            </a:extLst>
          </p:cNvPr>
          <p:cNvSpPr/>
          <p:nvPr/>
        </p:nvSpPr>
        <p:spPr>
          <a:xfrm>
            <a:off x="4903004" y="1258775"/>
            <a:ext cx="3678663" cy="3324553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86C44C4E-02D0-4479-8812-F09FAF3A0671}"/>
              </a:ext>
            </a:extLst>
          </p:cNvPr>
          <p:cNvCxnSpPr>
            <a:cxnSpLocks/>
          </p:cNvCxnSpPr>
          <p:nvPr/>
        </p:nvCxnSpPr>
        <p:spPr>
          <a:xfrm>
            <a:off x="1012177" y="2047577"/>
            <a:ext cx="7569490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0568EA4A-E5B9-42C7-B601-D463CA7B5A99}"/>
              </a:ext>
            </a:extLst>
          </p:cNvPr>
          <p:cNvCxnSpPr>
            <a:cxnSpLocks/>
          </p:cNvCxnSpPr>
          <p:nvPr/>
        </p:nvCxnSpPr>
        <p:spPr>
          <a:xfrm>
            <a:off x="1005827" y="2453977"/>
            <a:ext cx="7569490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接點 66">
            <a:extLst>
              <a:ext uri="{FF2B5EF4-FFF2-40B4-BE49-F238E27FC236}">
                <a16:creationId xmlns:a16="http://schemas.microsoft.com/office/drawing/2014/main" id="{756E670C-3DC4-4794-B8EB-3759E53A5A38}"/>
              </a:ext>
            </a:extLst>
          </p:cNvPr>
          <p:cNvCxnSpPr>
            <a:cxnSpLocks/>
          </p:cNvCxnSpPr>
          <p:nvPr/>
        </p:nvCxnSpPr>
        <p:spPr>
          <a:xfrm>
            <a:off x="998355" y="2861003"/>
            <a:ext cx="7569490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120ED971-26EE-43F4-AB2D-3D3767A6D1F1}"/>
              </a:ext>
            </a:extLst>
          </p:cNvPr>
          <p:cNvCxnSpPr>
            <a:cxnSpLocks/>
          </p:cNvCxnSpPr>
          <p:nvPr/>
        </p:nvCxnSpPr>
        <p:spPr>
          <a:xfrm>
            <a:off x="992005" y="3267403"/>
            <a:ext cx="7569490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CC817993-A6F7-4993-BDF1-1DE5766FAB2E}"/>
              </a:ext>
            </a:extLst>
          </p:cNvPr>
          <p:cNvCxnSpPr>
            <a:cxnSpLocks/>
          </p:cNvCxnSpPr>
          <p:nvPr/>
        </p:nvCxnSpPr>
        <p:spPr>
          <a:xfrm>
            <a:off x="1012177" y="3713697"/>
            <a:ext cx="7569490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接點 69">
            <a:extLst>
              <a:ext uri="{FF2B5EF4-FFF2-40B4-BE49-F238E27FC236}">
                <a16:creationId xmlns:a16="http://schemas.microsoft.com/office/drawing/2014/main" id="{D00D9178-6DFC-40A3-B8B5-816FBFE8D25C}"/>
              </a:ext>
            </a:extLst>
          </p:cNvPr>
          <p:cNvCxnSpPr>
            <a:cxnSpLocks/>
          </p:cNvCxnSpPr>
          <p:nvPr/>
        </p:nvCxnSpPr>
        <p:spPr>
          <a:xfrm>
            <a:off x="1005827" y="4120097"/>
            <a:ext cx="7569490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6">
            <a:extLst>
              <a:ext uri="{FF2B5EF4-FFF2-40B4-BE49-F238E27FC236}">
                <a16:creationId xmlns:a16="http://schemas.microsoft.com/office/drawing/2014/main" id="{2B582F39-B9D9-4E1F-9F22-AF9E43E6D58D}"/>
              </a:ext>
            </a:extLst>
          </p:cNvPr>
          <p:cNvSpPr txBox="1"/>
          <p:nvPr/>
        </p:nvSpPr>
        <p:spPr>
          <a:xfrm>
            <a:off x="951403" y="4149675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TS-832PX</a:t>
            </a:r>
          </a:p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read</a:t>
            </a:r>
            <a:endParaRPr lang="en-US" sz="1000">
              <a:latin typeface="+mj-lt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84" name="TextBox 6">
            <a:extLst>
              <a:ext uri="{FF2B5EF4-FFF2-40B4-BE49-F238E27FC236}">
                <a16:creationId xmlns:a16="http://schemas.microsoft.com/office/drawing/2014/main" id="{C6A663E3-1C3F-40A8-8E05-CFDC092CD982}"/>
              </a:ext>
            </a:extLst>
          </p:cNvPr>
          <p:cNvSpPr txBox="1"/>
          <p:nvPr/>
        </p:nvSpPr>
        <p:spPr>
          <a:xfrm>
            <a:off x="1820470" y="4150002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TS-832PX</a:t>
            </a:r>
          </a:p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write</a:t>
            </a:r>
            <a:endParaRPr lang="zh-CN" altLang="en-US" sz="100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C794DE18-3D22-4C11-AC09-D4D6A369B9CB}"/>
              </a:ext>
            </a:extLst>
          </p:cNvPr>
          <p:cNvSpPr txBox="1"/>
          <p:nvPr/>
        </p:nvSpPr>
        <p:spPr>
          <a:xfrm rot="16200000">
            <a:off x="-13878" y="3645151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solidFill>
                  <a:schemeClr val="bg1">
                    <a:lumMod val="50000"/>
                  </a:schemeClr>
                </a:solidFill>
                <a:latin typeface="+mj-lt"/>
                <a:ea typeface="Microsoft JhengHei" panose="020B0604030504040204" pitchFamily="34" charset="-120"/>
                <a:cs typeface="Arial" pitchFamily="34" charset="0"/>
              </a:rPr>
              <a:t>(MB/s)</a:t>
            </a:r>
            <a:endParaRPr lang="zh-TW" altLang="en-US" sz="1000">
              <a:solidFill>
                <a:schemeClr val="bg1">
                  <a:lumMod val="50000"/>
                </a:schemeClr>
              </a:solidFill>
              <a:latin typeface="+mj-lt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86" name="TextBox 6">
            <a:extLst>
              <a:ext uri="{FF2B5EF4-FFF2-40B4-BE49-F238E27FC236}">
                <a16:creationId xmlns:a16="http://schemas.microsoft.com/office/drawing/2014/main" id="{AE7D7C42-1CA1-42D1-8F71-F9D1321E20A2}"/>
              </a:ext>
            </a:extLst>
          </p:cNvPr>
          <p:cNvSpPr txBox="1"/>
          <p:nvPr/>
        </p:nvSpPr>
        <p:spPr>
          <a:xfrm>
            <a:off x="1116307" y="1387962"/>
            <a:ext cx="3447723" cy="307768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>
                <a:latin typeface="+mj-lt"/>
                <a:ea typeface="微軟正黑體" panose="020B0604030504040204" pitchFamily="34" charset="-120"/>
              </a:rPr>
              <a:t>2 x 10GbE Windows sequential transfer</a:t>
            </a:r>
            <a:endParaRPr lang="zh-TW" altLang="en-US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87" name="TextBox 6">
            <a:extLst>
              <a:ext uri="{FF2B5EF4-FFF2-40B4-BE49-F238E27FC236}">
                <a16:creationId xmlns:a16="http://schemas.microsoft.com/office/drawing/2014/main" id="{F45D03F7-9689-43C3-9D94-0967DAA74E50}"/>
              </a:ext>
            </a:extLst>
          </p:cNvPr>
          <p:cNvSpPr txBox="1"/>
          <p:nvPr/>
        </p:nvSpPr>
        <p:spPr>
          <a:xfrm>
            <a:off x="4977522" y="1329194"/>
            <a:ext cx="3447723" cy="523212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>
                <a:latin typeface="+mj-lt"/>
                <a:ea typeface="微軟正黑體" panose="020B0604030504040204" pitchFamily="34" charset="-120"/>
              </a:rPr>
              <a:t>2 x 10GbE Windows sequential transfer,</a:t>
            </a:r>
            <a:endParaRPr lang="zh-TW" altLang="en-US">
              <a:latin typeface="+mj-lt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en-US" altLang="zh-TW">
                <a:latin typeface="+mj-lt"/>
                <a:ea typeface="微軟正黑體" panose="020B0604030504040204" pitchFamily="34" charset="-120"/>
              </a:rPr>
              <a:t>NAS encrypted volume</a:t>
            </a:r>
            <a:endParaRPr lang="zh-TW" altLang="en-US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88" name="Shape 80">
            <a:extLst>
              <a:ext uri="{FF2B5EF4-FFF2-40B4-BE49-F238E27FC236}">
                <a16:creationId xmlns:a16="http://schemas.microsoft.com/office/drawing/2014/main" id="{C4D61995-DD10-45D8-8F7A-43A63B7B9A91}"/>
              </a:ext>
            </a:extLst>
          </p:cNvPr>
          <p:cNvSpPr/>
          <p:nvPr/>
        </p:nvSpPr>
        <p:spPr>
          <a:xfrm>
            <a:off x="2078017" y="3330577"/>
            <a:ext cx="609649" cy="802543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89" name="Shape 79">
            <a:extLst>
              <a:ext uri="{FF2B5EF4-FFF2-40B4-BE49-F238E27FC236}">
                <a16:creationId xmlns:a16="http://schemas.microsoft.com/office/drawing/2014/main" id="{3AAA1E4D-E4E3-406A-9A73-CE5337D19F0C}"/>
              </a:ext>
            </a:extLst>
          </p:cNvPr>
          <p:cNvSpPr/>
          <p:nvPr/>
        </p:nvSpPr>
        <p:spPr>
          <a:xfrm>
            <a:off x="1224341" y="2184165"/>
            <a:ext cx="631335" cy="1943720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90" name="TextBox 20">
            <a:extLst>
              <a:ext uri="{FF2B5EF4-FFF2-40B4-BE49-F238E27FC236}">
                <a16:creationId xmlns:a16="http://schemas.microsoft.com/office/drawing/2014/main" id="{26AE0ABC-16A8-46DE-B391-29EE5C534486}"/>
              </a:ext>
            </a:extLst>
          </p:cNvPr>
          <p:cNvSpPr txBox="1"/>
          <p:nvPr/>
        </p:nvSpPr>
        <p:spPr>
          <a:xfrm>
            <a:off x="1267038" y="2215666"/>
            <a:ext cx="580675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+mj-lt"/>
                <a:ea typeface="Microsoft JhengHei" panose="020B0604030504040204" pitchFamily="34" charset="-120"/>
              </a:rPr>
              <a:t>2349</a:t>
            </a:r>
            <a:endParaRPr lang="en-US" sz="135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91" name="TextBox 20">
            <a:extLst>
              <a:ext uri="{FF2B5EF4-FFF2-40B4-BE49-F238E27FC236}">
                <a16:creationId xmlns:a16="http://schemas.microsoft.com/office/drawing/2014/main" id="{2CE98010-449B-4D85-AB42-C9D7F28A0D13}"/>
              </a:ext>
            </a:extLst>
          </p:cNvPr>
          <p:cNvSpPr txBox="1"/>
          <p:nvPr/>
        </p:nvSpPr>
        <p:spPr>
          <a:xfrm>
            <a:off x="2132782" y="3349997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814</a:t>
            </a:r>
            <a:endParaRPr lang="en-US" sz="135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92" name="TextBox 6">
            <a:extLst>
              <a:ext uri="{FF2B5EF4-FFF2-40B4-BE49-F238E27FC236}">
                <a16:creationId xmlns:a16="http://schemas.microsoft.com/office/drawing/2014/main" id="{146E5DAC-9DC7-4958-8557-CB0ACB61B33C}"/>
              </a:ext>
            </a:extLst>
          </p:cNvPr>
          <p:cNvSpPr txBox="1"/>
          <p:nvPr/>
        </p:nvSpPr>
        <p:spPr>
          <a:xfrm>
            <a:off x="2756551" y="4149344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TS-932PX</a:t>
            </a:r>
          </a:p>
          <a:p>
            <a:pPr algn="ctr">
              <a:defRPr/>
            </a:pPr>
            <a:r>
              <a:rPr lang="en-US" altLang="zh-TW" sz="1000">
                <a:latin typeface="+mj-lt"/>
                <a:ea typeface="Microsoft JhengHei" panose="020B0604030504040204" pitchFamily="34" charset="-120"/>
              </a:rPr>
              <a:t>read</a:t>
            </a:r>
            <a:endParaRPr lang="en-US" sz="1000">
              <a:latin typeface="+mj-lt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93" name="TextBox 6">
            <a:extLst>
              <a:ext uri="{FF2B5EF4-FFF2-40B4-BE49-F238E27FC236}">
                <a16:creationId xmlns:a16="http://schemas.microsoft.com/office/drawing/2014/main" id="{4FC9F6C8-255B-4619-8315-0775DA6F541D}"/>
              </a:ext>
            </a:extLst>
          </p:cNvPr>
          <p:cNvSpPr txBox="1"/>
          <p:nvPr/>
        </p:nvSpPr>
        <p:spPr>
          <a:xfrm>
            <a:off x="3591751" y="4141203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TS-932PX</a:t>
            </a:r>
          </a:p>
          <a:p>
            <a:pPr algn="ctr">
              <a:defRPr/>
            </a:pPr>
            <a:r>
              <a:rPr lang="en-US" altLang="zh-TW" sz="1000">
                <a:latin typeface="+mj-lt"/>
                <a:ea typeface="Microsoft JhengHei" panose="020B0604030504040204" pitchFamily="34" charset="-120"/>
              </a:rPr>
              <a:t>write</a:t>
            </a:r>
            <a:endParaRPr lang="zh-TW" altLang="en-US" sz="100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94" name="Shape 80">
            <a:extLst>
              <a:ext uri="{FF2B5EF4-FFF2-40B4-BE49-F238E27FC236}">
                <a16:creationId xmlns:a16="http://schemas.microsoft.com/office/drawing/2014/main" id="{4FE5F235-426C-49FD-8AC5-39609016E5CB}"/>
              </a:ext>
            </a:extLst>
          </p:cNvPr>
          <p:cNvSpPr/>
          <p:nvPr/>
        </p:nvSpPr>
        <p:spPr>
          <a:xfrm>
            <a:off x="3889312" y="3422584"/>
            <a:ext cx="609649" cy="710206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95" name="Shape 79">
            <a:extLst>
              <a:ext uri="{FF2B5EF4-FFF2-40B4-BE49-F238E27FC236}">
                <a16:creationId xmlns:a16="http://schemas.microsoft.com/office/drawing/2014/main" id="{B3B648C6-AD00-419C-BC39-F13E4E0512B4}"/>
              </a:ext>
            </a:extLst>
          </p:cNvPr>
          <p:cNvSpPr/>
          <p:nvPr/>
        </p:nvSpPr>
        <p:spPr>
          <a:xfrm>
            <a:off x="3035636" y="2277558"/>
            <a:ext cx="631335" cy="1849996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96" name="TextBox 20">
            <a:extLst>
              <a:ext uri="{FF2B5EF4-FFF2-40B4-BE49-F238E27FC236}">
                <a16:creationId xmlns:a16="http://schemas.microsoft.com/office/drawing/2014/main" id="{3A47AD1F-AF85-43C9-8A60-99C6AFDAD2E8}"/>
              </a:ext>
            </a:extLst>
          </p:cNvPr>
          <p:cNvSpPr txBox="1"/>
          <p:nvPr/>
        </p:nvSpPr>
        <p:spPr>
          <a:xfrm>
            <a:off x="3087485" y="2311254"/>
            <a:ext cx="59965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+mj-lt"/>
                <a:ea typeface="Microsoft JhengHei" panose="020B0604030504040204" pitchFamily="34" charset="-120"/>
              </a:rPr>
              <a:t>2289</a:t>
            </a:r>
            <a:endParaRPr lang="en-US" sz="135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97" name="TextBox 20">
            <a:extLst>
              <a:ext uri="{FF2B5EF4-FFF2-40B4-BE49-F238E27FC236}">
                <a16:creationId xmlns:a16="http://schemas.microsoft.com/office/drawing/2014/main" id="{3C483896-C437-4597-8C9A-159DBA647DC9}"/>
              </a:ext>
            </a:extLst>
          </p:cNvPr>
          <p:cNvSpPr txBox="1"/>
          <p:nvPr/>
        </p:nvSpPr>
        <p:spPr>
          <a:xfrm>
            <a:off x="3958489" y="3452012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799</a:t>
            </a:r>
            <a:endParaRPr lang="en-US" sz="135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98" name="TextBox 6">
            <a:extLst>
              <a:ext uri="{FF2B5EF4-FFF2-40B4-BE49-F238E27FC236}">
                <a16:creationId xmlns:a16="http://schemas.microsoft.com/office/drawing/2014/main" id="{EC1033B8-33D5-4517-9133-268E9DE14BFC}"/>
              </a:ext>
            </a:extLst>
          </p:cNvPr>
          <p:cNvSpPr txBox="1"/>
          <p:nvPr/>
        </p:nvSpPr>
        <p:spPr>
          <a:xfrm>
            <a:off x="4841927" y="4148984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TS-832PX</a:t>
            </a:r>
          </a:p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read</a:t>
            </a:r>
            <a:endParaRPr lang="en-US" sz="1000">
              <a:latin typeface="+mj-lt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99" name="TextBox 6">
            <a:extLst>
              <a:ext uri="{FF2B5EF4-FFF2-40B4-BE49-F238E27FC236}">
                <a16:creationId xmlns:a16="http://schemas.microsoft.com/office/drawing/2014/main" id="{24B7AE15-2C97-40C8-8A9F-2A82D8C572FB}"/>
              </a:ext>
            </a:extLst>
          </p:cNvPr>
          <p:cNvSpPr txBox="1"/>
          <p:nvPr/>
        </p:nvSpPr>
        <p:spPr>
          <a:xfrm>
            <a:off x="5705914" y="4149311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TS-832PX</a:t>
            </a:r>
          </a:p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write</a:t>
            </a:r>
            <a:endParaRPr lang="zh-CN" altLang="en-US" sz="100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100" name="Shape 80">
            <a:extLst>
              <a:ext uri="{FF2B5EF4-FFF2-40B4-BE49-F238E27FC236}">
                <a16:creationId xmlns:a16="http://schemas.microsoft.com/office/drawing/2014/main" id="{FE30E544-2D7C-4CFA-AC48-3E778BAE136B}"/>
              </a:ext>
            </a:extLst>
          </p:cNvPr>
          <p:cNvSpPr/>
          <p:nvPr/>
        </p:nvSpPr>
        <p:spPr>
          <a:xfrm>
            <a:off x="5958381" y="3573138"/>
            <a:ext cx="609649" cy="559292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01" name="Shape 79">
            <a:extLst>
              <a:ext uri="{FF2B5EF4-FFF2-40B4-BE49-F238E27FC236}">
                <a16:creationId xmlns:a16="http://schemas.microsoft.com/office/drawing/2014/main" id="{65A0686A-E641-4C1D-AD2A-8209C87D1736}"/>
              </a:ext>
            </a:extLst>
          </p:cNvPr>
          <p:cNvSpPr/>
          <p:nvPr/>
        </p:nvSpPr>
        <p:spPr>
          <a:xfrm>
            <a:off x="5104705" y="2629998"/>
            <a:ext cx="631335" cy="1497196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02" name="TextBox 20">
            <a:extLst>
              <a:ext uri="{FF2B5EF4-FFF2-40B4-BE49-F238E27FC236}">
                <a16:creationId xmlns:a16="http://schemas.microsoft.com/office/drawing/2014/main" id="{65B05652-8091-4790-899A-3828549F78D5}"/>
              </a:ext>
            </a:extLst>
          </p:cNvPr>
          <p:cNvSpPr txBox="1"/>
          <p:nvPr/>
        </p:nvSpPr>
        <p:spPr>
          <a:xfrm>
            <a:off x="5113667" y="2649320"/>
            <a:ext cx="622373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+mj-lt"/>
                <a:ea typeface="Microsoft JhengHei" panose="020B0604030504040204" pitchFamily="34" charset="-120"/>
              </a:rPr>
              <a:t>1779</a:t>
            </a:r>
            <a:endParaRPr lang="en-US" sz="135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103" name="TextBox 20">
            <a:extLst>
              <a:ext uri="{FF2B5EF4-FFF2-40B4-BE49-F238E27FC236}">
                <a16:creationId xmlns:a16="http://schemas.microsoft.com/office/drawing/2014/main" id="{79C20817-0236-4B22-8C70-7E59A5022357}"/>
              </a:ext>
            </a:extLst>
          </p:cNvPr>
          <p:cNvSpPr txBox="1"/>
          <p:nvPr/>
        </p:nvSpPr>
        <p:spPr>
          <a:xfrm>
            <a:off x="6027558" y="3592306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618</a:t>
            </a:r>
            <a:endParaRPr lang="en-US" sz="135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104" name="TextBox 6">
            <a:extLst>
              <a:ext uri="{FF2B5EF4-FFF2-40B4-BE49-F238E27FC236}">
                <a16:creationId xmlns:a16="http://schemas.microsoft.com/office/drawing/2014/main" id="{1B212358-F0FD-43EF-B993-79F52EF2F66A}"/>
              </a:ext>
            </a:extLst>
          </p:cNvPr>
          <p:cNvSpPr txBox="1"/>
          <p:nvPr/>
        </p:nvSpPr>
        <p:spPr>
          <a:xfrm>
            <a:off x="6641995" y="4148653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TS-932PX</a:t>
            </a:r>
          </a:p>
          <a:p>
            <a:pPr algn="ctr">
              <a:defRPr/>
            </a:pPr>
            <a:r>
              <a:rPr lang="en-US" altLang="zh-TW" sz="1000">
                <a:latin typeface="+mj-lt"/>
                <a:ea typeface="Microsoft JhengHei" panose="020B0604030504040204" pitchFamily="34" charset="-120"/>
              </a:rPr>
              <a:t>read</a:t>
            </a:r>
            <a:endParaRPr lang="en-US" sz="1000">
              <a:latin typeface="+mj-lt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105" name="TextBox 6">
            <a:extLst>
              <a:ext uri="{FF2B5EF4-FFF2-40B4-BE49-F238E27FC236}">
                <a16:creationId xmlns:a16="http://schemas.microsoft.com/office/drawing/2014/main" id="{DF8CBB01-2B6E-4A46-8900-A1B6201C6263}"/>
              </a:ext>
            </a:extLst>
          </p:cNvPr>
          <p:cNvSpPr txBox="1"/>
          <p:nvPr/>
        </p:nvSpPr>
        <p:spPr>
          <a:xfrm>
            <a:off x="7472115" y="4140512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000">
                <a:latin typeface="+mj-lt"/>
                <a:ea typeface="Microsoft JhengHei" panose="020B0604030504040204" pitchFamily="34" charset="-120"/>
              </a:rPr>
              <a:t>TS-932PX</a:t>
            </a:r>
          </a:p>
          <a:p>
            <a:pPr algn="ctr">
              <a:defRPr/>
            </a:pPr>
            <a:r>
              <a:rPr lang="en-US" altLang="zh-TW" sz="1000">
                <a:latin typeface="+mj-lt"/>
                <a:ea typeface="Microsoft JhengHei" panose="020B0604030504040204" pitchFamily="34" charset="-120"/>
              </a:rPr>
              <a:t>write</a:t>
            </a:r>
            <a:endParaRPr lang="zh-TW" altLang="en-US" sz="100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106" name="Shape 80">
            <a:extLst>
              <a:ext uri="{FF2B5EF4-FFF2-40B4-BE49-F238E27FC236}">
                <a16:creationId xmlns:a16="http://schemas.microsoft.com/office/drawing/2014/main" id="{560A0527-DB66-4FC3-80ED-AD39D2FF1ECD}"/>
              </a:ext>
            </a:extLst>
          </p:cNvPr>
          <p:cNvSpPr/>
          <p:nvPr/>
        </p:nvSpPr>
        <p:spPr>
          <a:xfrm>
            <a:off x="7769676" y="3624327"/>
            <a:ext cx="609649" cy="507772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07" name="Shape 79">
            <a:extLst>
              <a:ext uri="{FF2B5EF4-FFF2-40B4-BE49-F238E27FC236}">
                <a16:creationId xmlns:a16="http://schemas.microsoft.com/office/drawing/2014/main" id="{7AF7364F-1675-4F1C-AF36-FD9C6330ED57}"/>
              </a:ext>
            </a:extLst>
          </p:cNvPr>
          <p:cNvSpPr/>
          <p:nvPr/>
        </p:nvSpPr>
        <p:spPr>
          <a:xfrm>
            <a:off x="6916000" y="2542191"/>
            <a:ext cx="631335" cy="1584671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08" name="TextBox 20">
            <a:extLst>
              <a:ext uri="{FF2B5EF4-FFF2-40B4-BE49-F238E27FC236}">
                <a16:creationId xmlns:a16="http://schemas.microsoft.com/office/drawing/2014/main" id="{A0CEC58F-1609-4B7B-A8AD-584D01BFFC03}"/>
              </a:ext>
            </a:extLst>
          </p:cNvPr>
          <p:cNvSpPr txBox="1"/>
          <p:nvPr/>
        </p:nvSpPr>
        <p:spPr>
          <a:xfrm>
            <a:off x="6936441" y="2571695"/>
            <a:ext cx="590452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+mj-lt"/>
                <a:ea typeface="Microsoft JhengHei" panose="020B0604030504040204" pitchFamily="34" charset="-120"/>
              </a:rPr>
              <a:t>1810</a:t>
            </a:r>
            <a:endParaRPr lang="en-US" sz="135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109" name="TextBox 20">
            <a:extLst>
              <a:ext uri="{FF2B5EF4-FFF2-40B4-BE49-F238E27FC236}">
                <a16:creationId xmlns:a16="http://schemas.microsoft.com/office/drawing/2014/main" id="{59ABF878-1977-493B-ABA9-154862E2A7B3}"/>
              </a:ext>
            </a:extLst>
          </p:cNvPr>
          <p:cNvSpPr txBox="1"/>
          <p:nvPr/>
        </p:nvSpPr>
        <p:spPr>
          <a:xfrm>
            <a:off x="7838853" y="3641554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579</a:t>
            </a:r>
            <a:endParaRPr lang="en-US" sz="135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grpSp>
        <p:nvGrpSpPr>
          <p:cNvPr id="112" name="群組 111">
            <a:extLst>
              <a:ext uri="{FF2B5EF4-FFF2-40B4-BE49-F238E27FC236}">
                <a16:creationId xmlns:a16="http://schemas.microsoft.com/office/drawing/2014/main" id="{109578E0-C111-453D-920A-0E876CFA2407}"/>
              </a:ext>
            </a:extLst>
          </p:cNvPr>
          <p:cNvGrpSpPr/>
          <p:nvPr/>
        </p:nvGrpSpPr>
        <p:grpSpPr>
          <a:xfrm>
            <a:off x="475966" y="1954593"/>
            <a:ext cx="497058" cy="2196757"/>
            <a:chOff x="639886" y="2239052"/>
            <a:chExt cx="662741" cy="3290024"/>
          </a:xfrm>
        </p:grpSpPr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63FDB024-20C0-45F4-90BE-FBABFF11F0B9}"/>
                </a:ext>
              </a:extLst>
            </p:cNvPr>
            <p:cNvSpPr/>
            <p:nvPr/>
          </p:nvSpPr>
          <p:spPr>
            <a:xfrm>
              <a:off x="950055" y="5148793"/>
              <a:ext cx="350952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463AB402-55A2-4506-8345-22840D6D0AEA}"/>
                </a:ext>
              </a:extLst>
            </p:cNvPr>
            <p:cNvSpPr/>
            <p:nvPr/>
          </p:nvSpPr>
          <p:spPr>
            <a:xfrm>
              <a:off x="755043" y="4634249"/>
              <a:ext cx="547584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500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15" name="矩形 114">
              <a:extLst>
                <a:ext uri="{FF2B5EF4-FFF2-40B4-BE49-F238E27FC236}">
                  <a16:creationId xmlns:a16="http://schemas.microsoft.com/office/drawing/2014/main" id="{64428947-80FD-4144-8273-505189D259B8}"/>
                </a:ext>
              </a:extLst>
            </p:cNvPr>
            <p:cNvSpPr/>
            <p:nvPr/>
          </p:nvSpPr>
          <p:spPr>
            <a:xfrm>
              <a:off x="648434" y="4007362"/>
              <a:ext cx="648039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1000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5993621C-A93C-4830-81CD-3ECD02C3D6FA}"/>
                </a:ext>
              </a:extLst>
            </p:cNvPr>
            <p:cNvSpPr/>
            <p:nvPr/>
          </p:nvSpPr>
          <p:spPr>
            <a:xfrm>
              <a:off x="648434" y="3396524"/>
              <a:ext cx="648038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1500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17" name="矩形 116">
              <a:extLst>
                <a:ext uri="{FF2B5EF4-FFF2-40B4-BE49-F238E27FC236}">
                  <a16:creationId xmlns:a16="http://schemas.microsoft.com/office/drawing/2014/main" id="{C8C77389-1457-4155-B369-81B71F2894A0}"/>
                </a:ext>
              </a:extLst>
            </p:cNvPr>
            <p:cNvSpPr/>
            <p:nvPr/>
          </p:nvSpPr>
          <p:spPr>
            <a:xfrm>
              <a:off x="639886" y="2801743"/>
              <a:ext cx="648038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2000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18" name="矩形 117">
              <a:extLst>
                <a:ext uri="{FF2B5EF4-FFF2-40B4-BE49-F238E27FC236}">
                  <a16:creationId xmlns:a16="http://schemas.microsoft.com/office/drawing/2014/main" id="{47CC7C3B-701F-4AD4-B1FD-1F6C6A726983}"/>
                </a:ext>
              </a:extLst>
            </p:cNvPr>
            <p:cNvSpPr/>
            <p:nvPr/>
          </p:nvSpPr>
          <p:spPr>
            <a:xfrm>
              <a:off x="645974" y="2239052"/>
              <a:ext cx="648038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2500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</p:grpSp>
      <p:sp>
        <p:nvSpPr>
          <p:cNvPr id="47" name="Rectangle 3">
            <a:extLst>
              <a:ext uri="{FF2B5EF4-FFF2-40B4-BE49-F238E27FC236}">
                <a16:creationId xmlns:a16="http://schemas.microsoft.com/office/drawing/2014/main" id="{E118870C-AFFA-F643-AB45-F83CEF8A1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562" y="4630403"/>
            <a:ext cx="5188229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 anchor="t">
            <a:spAutoFit/>
          </a:bodyPr>
          <a:lstStyle/>
          <a:p>
            <a:r>
              <a:rPr lang="en-US" altLang="zh-TW" sz="600">
                <a:latin typeface="+mj-lt"/>
                <a:ea typeface="微軟正黑體" panose="020B0604030504040204" pitchFamily="34" charset="-120"/>
              </a:rPr>
              <a:t>Test environment:</a:t>
            </a:r>
            <a:br>
              <a:rPr lang="zh-TW" altLang="en-US" sz="600">
                <a:latin typeface="+mj-lt"/>
                <a:ea typeface="微軟正黑體" panose="020B0604030504040204" pitchFamily="34" charset="-120"/>
              </a:rPr>
            </a:br>
            <a:r>
              <a:rPr lang="en-US" altLang="zh-TW" sz="600">
                <a:latin typeface="+mj-lt"/>
                <a:ea typeface="微軟正黑體" panose="020B0604030504040204" pitchFamily="34" charset="-120"/>
              </a:rPr>
              <a:t>NAS</a:t>
            </a:r>
            <a:r>
              <a:rPr lang="zh-TW" altLang="en-US" sz="600">
                <a:latin typeface="+mj-lt"/>
                <a:ea typeface="微軟正黑體" panose="020B0604030504040204" pitchFamily="34" charset="-120"/>
              </a:rPr>
              <a:t> </a:t>
            </a:r>
            <a:r>
              <a:rPr lang="en-US" altLang="en-US" sz="600">
                <a:latin typeface="+mj-lt"/>
                <a:ea typeface="微軟正黑體" panose="020B0604030504040204" pitchFamily="34" charset="-120"/>
              </a:rPr>
              <a:t>| </a:t>
            </a:r>
            <a:r>
              <a:rPr lang="en-US" altLang="zh-TW" sz="600">
                <a:latin typeface="+mj-lt"/>
                <a:ea typeface="微軟正黑體" panose="020B0604030504040204" pitchFamily="34" charset="-120"/>
              </a:rPr>
              <a:t>TS-832PX &amp; TS-932PX, QTS 4.4.2, 8 or 9 x Samsung 850 Pro 512GB, RAID 5, thick volume</a:t>
            </a:r>
            <a:endParaRPr lang="zh-TW" altLang="en-US" sz="600">
              <a:latin typeface="+mj-lt"/>
              <a:ea typeface="微軟正黑體" panose="020B0604030504040204" pitchFamily="34" charset="-120"/>
              <a:cs typeface="+mn-lt"/>
            </a:endParaRPr>
          </a:p>
          <a:p>
            <a:r>
              <a:rPr lang="en-US" altLang="zh-TW" sz="600">
                <a:latin typeface="+mj-lt"/>
                <a:ea typeface="微軟正黑體" panose="020B0604030504040204" pitchFamily="34" charset="-120"/>
              </a:rPr>
              <a:t>Client </a:t>
            </a:r>
            <a:r>
              <a:rPr lang="en" altLang="zh-TW" sz="600">
                <a:latin typeface="+mj-lt"/>
                <a:ea typeface="微軟正黑體" panose="020B0604030504040204" pitchFamily="34" charset="-120"/>
              </a:rPr>
              <a:t>PC | Windows 10 Pro, Intel Core i7-6700 3.4 GHz, 32GB RAM</a:t>
            </a:r>
            <a:endParaRPr lang="en" sz="600">
              <a:latin typeface="+mj-lt"/>
              <a:ea typeface="微軟正黑體" panose="020B0604030504040204" pitchFamily="34" charset="-120"/>
            </a:endParaRPr>
          </a:p>
          <a:p>
            <a:r>
              <a:rPr lang="en" altLang="en-US" sz="600" err="1">
                <a:latin typeface="+mj-lt"/>
                <a:ea typeface="微軟正黑體" panose="020B0604030504040204" pitchFamily="34" charset="-120"/>
                <a:sym typeface="Microsoft JhengHei"/>
              </a:rPr>
              <a:t>IOmeter</a:t>
            </a:r>
            <a:r>
              <a:rPr lang="en" altLang="en-US" sz="600">
                <a:latin typeface="+mj-lt"/>
                <a:ea typeface="微軟正黑體" panose="020B0604030504040204" pitchFamily="34" charset="-120"/>
                <a:sym typeface="Microsoft JhengHei"/>
              </a:rPr>
              <a:t> | RAM*4, 30-sec ramp up time, 3-min seq. run time, 2 workers, 64-outstanding, 1MB, SMB transfer</a:t>
            </a:r>
            <a:endParaRPr lang="en-US" altLang="en-US" sz="600">
              <a:latin typeface="+mj-lt"/>
              <a:ea typeface="微軟正黑體" panose="020B0604030504040204" pitchFamily="34" charset="-120"/>
              <a:sym typeface="Microsoft JhengHei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8C89802B-1050-D04F-B587-A8BB03376A85}"/>
              </a:ext>
            </a:extLst>
          </p:cNvPr>
          <p:cNvSpPr/>
          <p:nvPr/>
        </p:nvSpPr>
        <p:spPr>
          <a:xfrm>
            <a:off x="4433275" y="4783541"/>
            <a:ext cx="219668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600">
                <a:solidFill>
                  <a:schemeClr val="tx1"/>
                </a:solidFill>
                <a:latin typeface="+mj-lt"/>
              </a:rPr>
              <a:t>Tested in QNAP Labs. Figures may vary by environment.​</a:t>
            </a:r>
            <a:endParaRPr lang="zh-TW" altLang="en-US" sz="60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3240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圖片 44">
            <a:extLst>
              <a:ext uri="{FF2B5EF4-FFF2-40B4-BE49-F238E27FC236}">
                <a16:creationId xmlns:a16="http://schemas.microsoft.com/office/drawing/2014/main" id="{243F6624-9A3C-4E52-9A7A-20E8C2145B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405"/>
            <a:ext cx="9143999" cy="10758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FD32B4-E0F3-BF45-B1C2-8A4D4291A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88" y="35867"/>
            <a:ext cx="8699822" cy="1006522"/>
          </a:xfrm>
        </p:spPr>
        <p:txBody>
          <a:bodyPr>
            <a:noAutofit/>
          </a:bodyPr>
          <a:lstStyle/>
          <a:p>
            <a:pPr>
              <a:lnSpc>
                <a:spcPts val="3300"/>
              </a:lnSpc>
            </a:pPr>
            <a:r>
              <a:rPr lang="en-US" altLang="zh-CN" sz="24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NAS/PC/Mac can also use Thunderbolt 3, USB or PCIe </a:t>
            </a:r>
            <a:br>
              <a:rPr lang="en-US" altLang="zh-CN" sz="24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</a:br>
            <a:r>
              <a:rPr lang="en-US" altLang="zh-CN" sz="24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accessories to achieve 10GbE/5GbE/2.5GbE speed </a:t>
            </a:r>
            <a:endParaRPr lang="en-US" sz="240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圖片 26">
            <a:extLst>
              <a:ext uri="{FF2B5EF4-FFF2-40B4-BE49-F238E27FC236}">
                <a16:creationId xmlns:a16="http://schemas.microsoft.com/office/drawing/2014/main" id="{4E80DC31-69CF-E948-A097-A7DF35D4A3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341" y="1341646"/>
            <a:ext cx="1765108" cy="26678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7">
            <a:extLst>
              <a:ext uri="{FF2B5EF4-FFF2-40B4-BE49-F238E27FC236}">
                <a16:creationId xmlns:a16="http://schemas.microsoft.com/office/drawing/2014/main" id="{F1B88930-B45A-AB4A-B50F-43278B335D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092012" y="2682104"/>
            <a:ext cx="1696182" cy="1060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49A28620-DFD3-1840-A939-8E1FC0F48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861598" y="3215697"/>
            <a:ext cx="3079144" cy="1463391"/>
          </a:xfrm>
          <a:prstGeom prst="rect">
            <a:avLst/>
          </a:prstGeom>
          <a:noFill/>
        </p:spPr>
      </p:pic>
      <p:cxnSp>
        <p:nvCxnSpPr>
          <p:cNvPr id="18" name="肘形接點 57">
            <a:extLst>
              <a:ext uri="{FF2B5EF4-FFF2-40B4-BE49-F238E27FC236}">
                <a16:creationId xmlns:a16="http://schemas.microsoft.com/office/drawing/2014/main" id="{3B0D4FDB-0201-B24A-981E-B5FF8E308AD5}"/>
              </a:ext>
            </a:extLst>
          </p:cNvPr>
          <p:cNvCxnSpPr/>
          <p:nvPr/>
        </p:nvCxnSpPr>
        <p:spPr>
          <a:xfrm flipV="1">
            <a:off x="1639643" y="3693806"/>
            <a:ext cx="1544652" cy="324064"/>
          </a:xfrm>
          <a:prstGeom prst="bentConnector3">
            <a:avLst>
              <a:gd name="adj1" fmla="val 32448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F0026C1-B874-9544-9B8C-FF327160D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596388" y="4541302"/>
            <a:ext cx="1418687" cy="549903"/>
          </a:xfrm>
          <a:prstGeom prst="rect">
            <a:avLst/>
          </a:prstGeom>
          <a:noFill/>
        </p:spPr>
      </p:pic>
      <p:pic>
        <p:nvPicPr>
          <p:cNvPr id="20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ACD8D09-051B-A84B-928B-5E35C127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 flipH="1">
            <a:off x="2112742" y="3539924"/>
            <a:ext cx="3260555" cy="1549608"/>
          </a:xfrm>
          <a:prstGeom prst="rect">
            <a:avLst/>
          </a:prstGeom>
          <a:noFill/>
        </p:spPr>
      </p:pic>
      <p:pic>
        <p:nvPicPr>
          <p:cNvPr id="21" name="Shape 430">
            <a:extLst>
              <a:ext uri="{FF2B5EF4-FFF2-40B4-BE49-F238E27FC236}">
                <a16:creationId xmlns:a16="http://schemas.microsoft.com/office/drawing/2014/main" id="{FE26293C-A9CD-7A42-913C-B23E5255D85E}"/>
              </a:ext>
            </a:extLst>
          </p:cNvPr>
          <p:cNvPicPr preferRelativeResize="0"/>
          <p:nvPr/>
        </p:nvPicPr>
        <p:blipFill>
          <a:blip r:embed="rId9" cstate="print">
            <a:alphaModFix/>
          </a:blip>
          <a:stretch>
            <a:fillRect/>
          </a:stretch>
        </p:blipFill>
        <p:spPr>
          <a:xfrm>
            <a:off x="3184297" y="3002318"/>
            <a:ext cx="1042896" cy="7434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hape 443">
            <a:extLst>
              <a:ext uri="{FF2B5EF4-FFF2-40B4-BE49-F238E27FC236}">
                <a16:creationId xmlns:a16="http://schemas.microsoft.com/office/drawing/2014/main" id="{549ED49B-1DC2-3B4C-86C4-DC50EEAC8663}"/>
              </a:ext>
            </a:extLst>
          </p:cNvPr>
          <p:cNvSpPr txBox="1"/>
          <p:nvPr/>
        </p:nvSpPr>
        <p:spPr>
          <a:xfrm>
            <a:off x="2609863" y="3312531"/>
            <a:ext cx="800838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950" b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Cat 5e</a:t>
            </a:r>
            <a:endParaRPr lang="en-US" sz="950" b="1">
              <a:solidFill>
                <a:schemeClr val="tx1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Shape 444">
            <a:extLst>
              <a:ext uri="{FF2B5EF4-FFF2-40B4-BE49-F238E27FC236}">
                <a16:creationId xmlns:a16="http://schemas.microsoft.com/office/drawing/2014/main" id="{C63272E7-4EE7-A34C-94B9-273415CE85CC}"/>
              </a:ext>
            </a:extLst>
          </p:cNvPr>
          <p:cNvSpPr txBox="1"/>
          <p:nvPr/>
        </p:nvSpPr>
        <p:spPr>
          <a:xfrm>
            <a:off x="2139540" y="3312531"/>
            <a:ext cx="598900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5GbE</a:t>
            </a:r>
            <a:endParaRPr lang="en-US" sz="1100" b="1">
              <a:solidFill>
                <a:schemeClr val="tx1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Shape 443">
            <a:extLst>
              <a:ext uri="{FF2B5EF4-FFF2-40B4-BE49-F238E27FC236}">
                <a16:creationId xmlns:a16="http://schemas.microsoft.com/office/drawing/2014/main" id="{5F6866E8-949E-FD4B-AD78-0EB54F63E788}"/>
              </a:ext>
            </a:extLst>
          </p:cNvPr>
          <p:cNvSpPr txBox="1"/>
          <p:nvPr/>
        </p:nvSpPr>
        <p:spPr>
          <a:xfrm>
            <a:off x="2609863" y="4236144"/>
            <a:ext cx="800838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950" b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Cat 5e</a:t>
            </a:r>
            <a:endParaRPr lang="en-US" sz="950" b="1">
              <a:solidFill>
                <a:schemeClr val="tx1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Shape 444">
            <a:extLst>
              <a:ext uri="{FF2B5EF4-FFF2-40B4-BE49-F238E27FC236}">
                <a16:creationId xmlns:a16="http://schemas.microsoft.com/office/drawing/2014/main" id="{351EAA35-D441-6845-B11A-7BFDF3BA84B7}"/>
              </a:ext>
            </a:extLst>
          </p:cNvPr>
          <p:cNvSpPr txBox="1"/>
          <p:nvPr/>
        </p:nvSpPr>
        <p:spPr>
          <a:xfrm>
            <a:off x="2139540" y="4236144"/>
            <a:ext cx="598900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5GbE</a:t>
            </a:r>
            <a:endParaRPr lang="en-US" sz="1100" b="1">
              <a:solidFill>
                <a:schemeClr val="tx1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Shape 477">
            <a:extLst>
              <a:ext uri="{FF2B5EF4-FFF2-40B4-BE49-F238E27FC236}">
                <a16:creationId xmlns:a16="http://schemas.microsoft.com/office/drawing/2014/main" id="{EE36A213-51FA-454B-9F35-AA6CACE0C1C9}"/>
              </a:ext>
            </a:extLst>
          </p:cNvPr>
          <p:cNvSpPr/>
          <p:nvPr/>
        </p:nvSpPr>
        <p:spPr>
          <a:xfrm>
            <a:off x="1727689" y="4617768"/>
            <a:ext cx="1683012" cy="37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sz="1100" b="1">
                <a:solidFill>
                  <a:schemeClr val="bg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2.5GbE &amp; 5GbE with current wiring setup</a:t>
            </a:r>
            <a:endParaRPr lang="en-US" sz="1100" b="1">
              <a:solidFill>
                <a:schemeClr val="bg1"/>
              </a:solidFill>
              <a:latin typeface="+mj-lt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cxnSp>
        <p:nvCxnSpPr>
          <p:cNvPr id="27" name="肘形接點 58">
            <a:extLst>
              <a:ext uri="{FF2B5EF4-FFF2-40B4-BE49-F238E27FC236}">
                <a16:creationId xmlns:a16="http://schemas.microsoft.com/office/drawing/2014/main" id="{DC2BAE2B-A3E6-D441-B2FC-9E1532001564}"/>
              </a:ext>
            </a:extLst>
          </p:cNvPr>
          <p:cNvCxnSpPr/>
          <p:nvPr/>
        </p:nvCxnSpPr>
        <p:spPr>
          <a:xfrm>
            <a:off x="1563394" y="4224068"/>
            <a:ext cx="1631744" cy="379834"/>
          </a:xfrm>
          <a:prstGeom prst="bentConnector3">
            <a:avLst>
              <a:gd name="adj1" fmla="val 34753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Shape 431">
            <a:extLst>
              <a:ext uri="{FF2B5EF4-FFF2-40B4-BE49-F238E27FC236}">
                <a16:creationId xmlns:a16="http://schemas.microsoft.com/office/drawing/2014/main" id="{0962714F-93BD-FB46-AD2D-7BFE7468FDD4}"/>
              </a:ext>
            </a:extLst>
          </p:cNvPr>
          <p:cNvPicPr preferRelativeResize="0"/>
          <p:nvPr/>
        </p:nvPicPr>
        <p:blipFill>
          <a:blip r:embed="rId9" cstate="print">
            <a:alphaModFix/>
          </a:blip>
          <a:stretch>
            <a:fillRect/>
          </a:stretch>
        </p:blipFill>
        <p:spPr>
          <a:xfrm>
            <a:off x="3184297" y="4111926"/>
            <a:ext cx="1042896" cy="7434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Shape 435">
            <a:extLst>
              <a:ext uri="{FF2B5EF4-FFF2-40B4-BE49-F238E27FC236}">
                <a16:creationId xmlns:a16="http://schemas.microsoft.com/office/drawing/2014/main" id="{DF75064C-92DD-CD44-85EB-FE4B98B56103}"/>
              </a:ext>
            </a:extLst>
          </p:cNvPr>
          <p:cNvSpPr txBox="1"/>
          <p:nvPr/>
        </p:nvSpPr>
        <p:spPr>
          <a:xfrm>
            <a:off x="408812" y="4304929"/>
            <a:ext cx="2107809" cy="30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000" b="1">
                <a:solidFill>
                  <a:schemeClr val="tx1"/>
                </a:solidFill>
                <a:latin typeface="+mj-lt"/>
                <a:ea typeface="微軟正黑體"/>
                <a:cs typeface="Arial" panose="020B0604020202020204" pitchFamily="34" charset="0"/>
              </a:rPr>
              <a:t>QNAP 10G 8C switch</a:t>
            </a:r>
            <a:endParaRPr lang="en-US" sz="1000" b="1">
              <a:solidFill>
                <a:schemeClr val="tx1"/>
              </a:solidFill>
              <a:latin typeface="+mj-lt"/>
              <a:ea typeface="微軟正黑體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123B05AD-9659-BC4B-A318-4C07DC2DD0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379" y="3360921"/>
            <a:ext cx="745837" cy="588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5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9C7CA80-5E85-854F-993E-44268852AF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787" y="4298511"/>
            <a:ext cx="745837" cy="588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79649E10-B261-D141-B6CA-1AD50B2F5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079" y="3830927"/>
            <a:ext cx="1903845" cy="4917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Shape 434">
            <a:extLst>
              <a:ext uri="{FF2B5EF4-FFF2-40B4-BE49-F238E27FC236}">
                <a16:creationId xmlns:a16="http://schemas.microsoft.com/office/drawing/2014/main" id="{CFD1BE6D-F43E-EE47-A648-31CADF560224}"/>
              </a:ext>
            </a:extLst>
          </p:cNvPr>
          <p:cNvSpPr txBox="1"/>
          <p:nvPr/>
        </p:nvSpPr>
        <p:spPr>
          <a:xfrm>
            <a:off x="4292341" y="3271006"/>
            <a:ext cx="1365552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000" b="1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QXG-10G1T</a:t>
            </a:r>
          </a:p>
          <a:p>
            <a:pPr>
              <a:buClr>
                <a:srgbClr val="262626"/>
              </a:buClr>
              <a:buSzPts val="1200"/>
            </a:pPr>
            <a:r>
              <a:rPr lang="en-US" altLang="zh-CN" sz="1000" b="1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or QNA-UC5G1T</a:t>
            </a:r>
            <a:endParaRPr lang="en-US" altLang="zh-TW" sz="1000" b="1">
              <a:solidFill>
                <a:schemeClr val="tx1"/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4" name="Picture 2" descr="C:\Users\user\Desktop\21_PPT對稿QNAP AQC107 10G網卡\16.png">
            <a:extLst>
              <a:ext uri="{FF2B5EF4-FFF2-40B4-BE49-F238E27FC236}">
                <a16:creationId xmlns:a16="http://schemas.microsoft.com/office/drawing/2014/main" id="{D418FB1B-694E-014B-BE73-025E95E1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03564" y="3498417"/>
            <a:ext cx="686254" cy="7399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4FC7187-02BC-324E-B07D-B5E0D74E57C4}"/>
              </a:ext>
            </a:extLst>
          </p:cNvPr>
          <p:cNvSpPr/>
          <p:nvPr/>
        </p:nvSpPr>
        <p:spPr>
          <a:xfrm>
            <a:off x="5322426" y="1693333"/>
            <a:ext cx="16209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b="1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QNAP</a:t>
            </a:r>
          </a:p>
          <a:p>
            <a:r>
              <a:rPr lang="en-US" altLang="zh-CN" sz="1500" b="1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QNA-UC5G1T</a:t>
            </a:r>
            <a:r>
              <a:rPr lang="en-US" altLang="zh-CN" sz="1500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:</a:t>
            </a:r>
          </a:p>
          <a:p>
            <a:r>
              <a:rPr lang="en-US" altLang="zh-CN" sz="1200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USB 3.2 Gen1 to</a:t>
            </a:r>
          </a:p>
          <a:p>
            <a:r>
              <a:rPr lang="en-US" altLang="zh-CN" sz="1200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5GbE/2.5GbE/1GbE </a:t>
            </a:r>
          </a:p>
          <a:p>
            <a:r>
              <a:rPr lang="en-US" altLang="zh-CN" sz="1200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adapter</a:t>
            </a:r>
          </a:p>
        </p:txBody>
      </p:sp>
      <p:sp>
        <p:nvSpPr>
          <p:cNvPr id="35" name="Shape 434">
            <a:extLst>
              <a:ext uri="{FF2B5EF4-FFF2-40B4-BE49-F238E27FC236}">
                <a16:creationId xmlns:a16="http://schemas.microsoft.com/office/drawing/2014/main" id="{6183F561-060A-E145-ADFA-E8894D58ECF8}"/>
              </a:ext>
            </a:extLst>
          </p:cNvPr>
          <p:cNvSpPr txBox="1"/>
          <p:nvPr/>
        </p:nvSpPr>
        <p:spPr>
          <a:xfrm>
            <a:off x="7432814" y="3560030"/>
            <a:ext cx="1120750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TS-231K</a:t>
            </a:r>
          </a:p>
        </p:txBody>
      </p:sp>
      <p:pic>
        <p:nvPicPr>
          <p:cNvPr id="7" name="圖片 6" descr="一張含有 監視器, 電腦, 坐, 白色 的圖片&#10;&#10;自動產生的描述">
            <a:extLst>
              <a:ext uri="{FF2B5EF4-FFF2-40B4-BE49-F238E27FC236}">
                <a16:creationId xmlns:a16="http://schemas.microsoft.com/office/drawing/2014/main" id="{79F96B83-0DD2-46C2-A92C-D180639D0D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762" y="1565776"/>
            <a:ext cx="1148642" cy="19787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40">
            <a:extLst>
              <a:ext uri="{FF2B5EF4-FFF2-40B4-BE49-F238E27FC236}">
                <a16:creationId xmlns:a16="http://schemas.microsoft.com/office/drawing/2014/main" id="{30F92492-47D3-B343-B4C8-922E53BBE4C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45605" y="3168314"/>
            <a:ext cx="1150101" cy="136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F4A64DFF-F5F1-8A49-A98B-DB0761AF68A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67" y="1234721"/>
            <a:ext cx="3043962" cy="2019155"/>
          </a:xfrm>
          <a:prstGeom prst="rect">
            <a:avLst/>
          </a:prstGeom>
        </p:spPr>
      </p:pic>
      <p:sp>
        <p:nvSpPr>
          <p:cNvPr id="38" name="Shape 434">
            <a:extLst>
              <a:ext uri="{FF2B5EF4-FFF2-40B4-BE49-F238E27FC236}">
                <a16:creationId xmlns:a16="http://schemas.microsoft.com/office/drawing/2014/main" id="{6C1FB8E5-7447-594E-B8DF-4601724A1658}"/>
              </a:ext>
            </a:extLst>
          </p:cNvPr>
          <p:cNvSpPr txBox="1"/>
          <p:nvPr/>
        </p:nvSpPr>
        <p:spPr>
          <a:xfrm>
            <a:off x="42951" y="2205044"/>
            <a:ext cx="1278875" cy="568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 marL="88900" indent="-88900">
              <a:buClr>
                <a:srgbClr val="262626"/>
              </a:buClr>
              <a:buSzPts val="1200"/>
              <a:buFont typeface="Arial" panose="020B0604020202020204" pitchFamily="34" charset="0"/>
              <a:buChar char="•"/>
            </a:pPr>
            <a:r>
              <a:rPr lang="en-US" altLang="zh-TW" sz="900" b="1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QNA-T310G1T (RJ45)</a:t>
            </a:r>
          </a:p>
          <a:p>
            <a:pPr marL="88900" indent="-88900">
              <a:buClr>
                <a:srgbClr val="262626"/>
              </a:buClr>
              <a:buSzPts val="1200"/>
              <a:buFont typeface="Arial" panose="020B0604020202020204" pitchFamily="34" charset="0"/>
              <a:buChar char="•"/>
            </a:pPr>
            <a:r>
              <a:rPr lang="en-US" altLang="zh-TW" sz="900" b="1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QNA-T310G1S (SFP+)</a:t>
            </a:r>
            <a:endParaRPr lang="en-US" altLang="zh-TW" sz="900" b="1">
              <a:solidFill>
                <a:schemeClr val="tx1"/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Shape 444">
            <a:extLst>
              <a:ext uri="{FF2B5EF4-FFF2-40B4-BE49-F238E27FC236}">
                <a16:creationId xmlns:a16="http://schemas.microsoft.com/office/drawing/2014/main" id="{B5A7C490-46D0-8C4C-A677-567038421EC3}"/>
              </a:ext>
            </a:extLst>
          </p:cNvPr>
          <p:cNvSpPr txBox="1"/>
          <p:nvPr/>
        </p:nvSpPr>
        <p:spPr>
          <a:xfrm>
            <a:off x="1123012" y="1284478"/>
            <a:ext cx="598900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10GbE</a:t>
            </a:r>
            <a:endParaRPr lang="en-US" sz="1100" b="1">
              <a:solidFill>
                <a:schemeClr val="tx1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Shape 444">
            <a:extLst>
              <a:ext uri="{FF2B5EF4-FFF2-40B4-BE49-F238E27FC236}">
                <a16:creationId xmlns:a16="http://schemas.microsoft.com/office/drawing/2014/main" id="{8D9DD32E-0C45-F040-9DDD-36B444D0DF22}"/>
              </a:ext>
            </a:extLst>
          </p:cNvPr>
          <p:cNvSpPr txBox="1"/>
          <p:nvPr/>
        </p:nvSpPr>
        <p:spPr>
          <a:xfrm>
            <a:off x="1195150" y="2929128"/>
            <a:ext cx="1042896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950" b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Thunderbolt 3</a:t>
            </a:r>
            <a:endParaRPr lang="en-US" sz="950" b="1">
              <a:solidFill>
                <a:schemeClr val="tx1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Shape 477">
            <a:extLst>
              <a:ext uri="{FF2B5EF4-FFF2-40B4-BE49-F238E27FC236}">
                <a16:creationId xmlns:a16="http://schemas.microsoft.com/office/drawing/2014/main" id="{FDBC0D73-7AD9-EF41-AD03-1024FD628F71}"/>
              </a:ext>
            </a:extLst>
          </p:cNvPr>
          <p:cNvSpPr/>
          <p:nvPr/>
        </p:nvSpPr>
        <p:spPr>
          <a:xfrm>
            <a:off x="7139463" y="4211424"/>
            <a:ext cx="1683012" cy="37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sz="1100" b="1">
                <a:solidFill>
                  <a:schemeClr val="bg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2.5GbE &amp; 5GbE with current wiring setup</a:t>
            </a:r>
            <a:endParaRPr lang="en-US" sz="1100" b="1">
              <a:solidFill>
                <a:schemeClr val="bg1"/>
              </a:solidFill>
              <a:latin typeface="+mj-lt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024699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4726250" y="606256"/>
            <a:ext cx="4255952" cy="917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lnSpc>
                <a:spcPts val="3500"/>
              </a:lnSpc>
              <a:spcBef>
                <a:spcPts val="500"/>
              </a:spcBef>
              <a:buSzPts val="3200"/>
            </a:pPr>
            <a:r>
              <a:rPr lang="en-US" altLang="zh-Hant" sz="2600">
                <a:latin typeface="+mj-lt"/>
              </a:rPr>
              <a:t>1. Memory upgrade</a:t>
            </a:r>
            <a:endParaRPr lang="zh-TW" altLang="en-US" sz="2600">
              <a:latin typeface="+mj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524818A-B39C-414F-B7CD-FB68738D95B5}"/>
              </a:ext>
            </a:extLst>
          </p:cNvPr>
          <p:cNvSpPr/>
          <p:nvPr/>
        </p:nvSpPr>
        <p:spPr>
          <a:xfrm>
            <a:off x="1326557" y="1065212"/>
            <a:ext cx="2927404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000" b="1">
                <a:solidFill>
                  <a:schemeClr val="lt1"/>
                </a:solidFill>
                <a:latin typeface="+mj-lt"/>
              </a:rPr>
              <a:t> Demo</a:t>
            </a:r>
            <a:endParaRPr lang="zh-TW" altLang="en-US" sz="7000" b="1">
              <a:latin typeface="+mj-lt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FBE8CD23-5A70-43E2-B15D-5C68FA5D5BBC}"/>
              </a:ext>
            </a:extLst>
          </p:cNvPr>
          <p:cNvCxnSpPr>
            <a:cxnSpLocks/>
          </p:cNvCxnSpPr>
          <p:nvPr/>
        </p:nvCxnSpPr>
        <p:spPr>
          <a:xfrm>
            <a:off x="4490105" y="1151151"/>
            <a:ext cx="0" cy="108361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hape 287">
            <a:extLst>
              <a:ext uri="{FF2B5EF4-FFF2-40B4-BE49-F238E27FC236}">
                <a16:creationId xmlns:a16="http://schemas.microsoft.com/office/drawing/2014/main" id="{8557A0C4-06CB-46C4-8E9B-4186B148A64F}"/>
              </a:ext>
            </a:extLst>
          </p:cNvPr>
          <p:cNvSpPr txBox="1">
            <a:spLocks/>
          </p:cNvSpPr>
          <p:nvPr/>
        </p:nvSpPr>
        <p:spPr>
          <a:xfrm>
            <a:off x="4726250" y="1196369"/>
            <a:ext cx="3693849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50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ts val="3200"/>
              </a:lnSpc>
              <a:spcBef>
                <a:spcPts val="500"/>
              </a:spcBef>
              <a:buSzPts val="3200"/>
            </a:pPr>
            <a:r>
              <a:rPr lang="en-US" altLang="zh-Hant" sz="2600">
                <a:latin typeface="+mj-lt"/>
              </a:rPr>
              <a:t>2. 2.5GbE &amp; 10GbE     </a:t>
            </a:r>
            <a:br>
              <a:rPr lang="en-US" altLang="zh-Hant" sz="2600">
                <a:latin typeface="+mj-lt"/>
              </a:rPr>
            </a:br>
            <a:r>
              <a:rPr lang="en-US" altLang="zh-Hant" sz="2600">
                <a:latin typeface="+mj-lt"/>
              </a:rPr>
              <a:t>    </a:t>
            </a:r>
            <a:r>
              <a:rPr lang="en-US" altLang="zh-CN" sz="2600">
                <a:latin typeface="+mj-lt"/>
              </a:rPr>
              <a:t>performance test</a:t>
            </a:r>
            <a:endParaRPr lang="zh-TW" altLang="en-US" sz="26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3472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19781F0C-9CE6-4598-9BA6-39FA959A4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0276"/>
            <a:ext cx="9144000" cy="697312"/>
          </a:xfrm>
        </p:spPr>
        <p:txBody>
          <a:bodyPr/>
          <a:lstStyle/>
          <a:p>
            <a:r>
              <a:rPr lang="en-US" altLang="zh-TW" sz="300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Backup the data from your computers</a:t>
            </a:r>
            <a:endParaRPr lang="zh-TW" altLang="en-US" sz="300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3" name="Shape 309">
            <a:extLst>
              <a:ext uri="{FF2B5EF4-FFF2-40B4-BE49-F238E27FC236}">
                <a16:creationId xmlns:a16="http://schemas.microsoft.com/office/drawing/2014/main" id="{1237EB16-F291-416C-BF9B-93F9F488DDC9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541967" y="1473136"/>
            <a:ext cx="2542041" cy="143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313">
            <a:extLst>
              <a:ext uri="{FF2B5EF4-FFF2-40B4-BE49-F238E27FC236}">
                <a16:creationId xmlns:a16="http://schemas.microsoft.com/office/drawing/2014/main" id="{7780F440-DF95-43C3-8ACF-E5876CE735EA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7360" y="1682748"/>
            <a:ext cx="1379212" cy="9084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D7D23FDB-E674-4947-A9B2-9BADDE3A6A95}"/>
              </a:ext>
            </a:extLst>
          </p:cNvPr>
          <p:cNvGrpSpPr/>
          <p:nvPr/>
        </p:nvGrpSpPr>
        <p:grpSpPr>
          <a:xfrm>
            <a:off x="541967" y="3235921"/>
            <a:ext cx="2542041" cy="1435444"/>
            <a:chOff x="694367" y="1678864"/>
            <a:chExt cx="2542041" cy="1435444"/>
          </a:xfrm>
        </p:grpSpPr>
        <p:pic>
          <p:nvPicPr>
            <p:cNvPr id="26" name="Shape 309">
              <a:extLst>
                <a:ext uri="{FF2B5EF4-FFF2-40B4-BE49-F238E27FC236}">
                  <a16:creationId xmlns:a16="http://schemas.microsoft.com/office/drawing/2014/main" id="{9E368393-9D28-4B4C-9EF7-66E55AEB7D33}"/>
                </a:ext>
              </a:extLst>
            </p:cNvPr>
            <p:cNvPicPr preferRelativeResize="0"/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/>
          </p:blipFill>
          <p:spPr>
            <a:xfrm>
              <a:off x="694367" y="1678864"/>
              <a:ext cx="2542041" cy="14354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Shape 313">
              <a:extLst>
                <a:ext uri="{FF2B5EF4-FFF2-40B4-BE49-F238E27FC236}">
                  <a16:creationId xmlns:a16="http://schemas.microsoft.com/office/drawing/2014/main" id="{EC244C36-69AF-43AA-9A07-CF311767DD95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99760" y="1888476"/>
              <a:ext cx="1379212" cy="90846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D7369132-91DF-4FFA-9836-EC9DC023DDA0}"/>
              </a:ext>
            </a:extLst>
          </p:cNvPr>
          <p:cNvGrpSpPr/>
          <p:nvPr/>
        </p:nvGrpSpPr>
        <p:grpSpPr>
          <a:xfrm>
            <a:off x="6519789" y="2179201"/>
            <a:ext cx="2624211" cy="1676820"/>
            <a:chOff x="5489300" y="1080925"/>
            <a:chExt cx="2846626" cy="1911117"/>
          </a:xfrm>
        </p:grpSpPr>
        <p:sp>
          <p:nvSpPr>
            <p:cNvPr id="39" name="Shape 108">
              <a:extLst>
                <a:ext uri="{FF2B5EF4-FFF2-40B4-BE49-F238E27FC236}">
                  <a16:creationId xmlns:a16="http://schemas.microsoft.com/office/drawing/2014/main" id="{F3D784CB-D40B-4C0C-9536-063C23CCF424}"/>
                </a:ext>
              </a:extLst>
            </p:cNvPr>
            <p:cNvSpPr/>
            <p:nvPr/>
          </p:nvSpPr>
          <p:spPr>
            <a:xfrm>
              <a:off x="5489300" y="1080925"/>
              <a:ext cx="2846626" cy="191111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0" name="等腰三角形 24">
              <a:extLst>
                <a:ext uri="{FF2B5EF4-FFF2-40B4-BE49-F238E27FC236}">
                  <a16:creationId xmlns:a16="http://schemas.microsoft.com/office/drawing/2014/main" id="{5DB64FB8-EE7E-48CE-9998-35111C964FA1}"/>
                </a:ext>
              </a:extLst>
            </p:cNvPr>
            <p:cNvSpPr/>
            <p:nvPr/>
          </p:nvSpPr>
          <p:spPr>
            <a:xfrm>
              <a:off x="6634549" y="1236444"/>
              <a:ext cx="290728" cy="12567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41" name="Shape 310">
            <a:extLst>
              <a:ext uri="{FF2B5EF4-FFF2-40B4-BE49-F238E27FC236}">
                <a16:creationId xmlns:a16="http://schemas.microsoft.com/office/drawing/2014/main" id="{11575D5F-57CD-4015-A50F-EB6DABED1D12}"/>
              </a:ext>
            </a:extLst>
          </p:cNvPr>
          <p:cNvSpPr/>
          <p:nvPr/>
        </p:nvSpPr>
        <p:spPr>
          <a:xfrm>
            <a:off x="2969117" y="3429145"/>
            <a:ext cx="1840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err="1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Arial"/>
              </a:rPr>
              <a:t>NetBak</a:t>
            </a:r>
            <a:r>
              <a:rPr lang="en-US" sz="1500" b="1" i="0" u="none" strike="noStrike" cap="none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Arial"/>
              </a:rPr>
              <a:t>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Arial"/>
              </a:rPr>
              <a:t>Replicator </a:t>
            </a:r>
            <a:endParaRPr lang="zh-TW" altLang="en-US" sz="1500" b="1" i="0" u="none" strike="noStrike" cap="none">
              <a:solidFill>
                <a:schemeClr val="tx1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Shape 314">
            <a:extLst>
              <a:ext uri="{FF2B5EF4-FFF2-40B4-BE49-F238E27FC236}">
                <a16:creationId xmlns:a16="http://schemas.microsoft.com/office/drawing/2014/main" id="{7D80F717-712E-4550-9182-C3897AEE0B20}"/>
              </a:ext>
            </a:extLst>
          </p:cNvPr>
          <p:cNvSpPr/>
          <p:nvPr/>
        </p:nvSpPr>
        <p:spPr>
          <a:xfrm>
            <a:off x="2985803" y="1761393"/>
            <a:ext cx="14045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Arial"/>
              </a:rPr>
              <a:t>Time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Arial"/>
              </a:rPr>
              <a:t>Machine</a:t>
            </a:r>
            <a:endParaRPr lang="zh-TW" altLang="en-US" sz="1500" b="1" i="0" u="none" strike="noStrike" cap="none">
              <a:solidFill>
                <a:schemeClr val="tx1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Shape 315">
            <a:extLst>
              <a:ext uri="{FF2B5EF4-FFF2-40B4-BE49-F238E27FC236}">
                <a16:creationId xmlns:a16="http://schemas.microsoft.com/office/drawing/2014/main" id="{7F07D571-5F6C-41CE-A86E-1CC0588C9984}"/>
              </a:ext>
            </a:extLst>
          </p:cNvPr>
          <p:cNvSpPr/>
          <p:nvPr/>
        </p:nvSpPr>
        <p:spPr>
          <a:xfrm>
            <a:off x="1212554" y="1226693"/>
            <a:ext cx="132257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0" u="none" strike="noStrike" cap="none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Arial"/>
              </a:rPr>
              <a:t>macOS</a:t>
            </a:r>
            <a:endParaRPr lang="zh-TW" altLang="en-US" b="1" i="0" u="none" strike="noStrike" cap="none">
              <a:solidFill>
                <a:schemeClr val="tx1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Shape 316">
            <a:extLst>
              <a:ext uri="{FF2B5EF4-FFF2-40B4-BE49-F238E27FC236}">
                <a16:creationId xmlns:a16="http://schemas.microsoft.com/office/drawing/2014/main" id="{49FCB25A-1A24-431F-BF24-8B40108E6258}"/>
              </a:ext>
            </a:extLst>
          </p:cNvPr>
          <p:cNvSpPr/>
          <p:nvPr/>
        </p:nvSpPr>
        <p:spPr>
          <a:xfrm>
            <a:off x="1294651" y="2986975"/>
            <a:ext cx="11583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0" u="none" strike="noStrike" cap="none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Arial"/>
              </a:rPr>
              <a:t>Windows</a:t>
            </a:r>
            <a:endParaRPr lang="zh-TW" altLang="en-US" b="1" i="0" u="none" strike="noStrike" cap="none">
              <a:solidFill>
                <a:schemeClr val="tx1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Shape 317">
            <a:extLst>
              <a:ext uri="{FF2B5EF4-FFF2-40B4-BE49-F238E27FC236}">
                <a16:creationId xmlns:a16="http://schemas.microsoft.com/office/drawing/2014/main" id="{5E5AE9B0-033B-4056-BE0C-AA80CF19F0A8}"/>
              </a:ext>
            </a:extLst>
          </p:cNvPr>
          <p:cNvSpPr/>
          <p:nvPr/>
        </p:nvSpPr>
        <p:spPr>
          <a:xfrm>
            <a:off x="6773259" y="2440071"/>
            <a:ext cx="2283829" cy="1289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6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Scheduled or instant backup to counter against viruses and ransomware</a:t>
            </a:r>
            <a:endParaRPr lang="zh-TW" altLang="en-US" sz="1600" b="1" u="none" strike="noStrike" cap="none">
              <a:solidFill>
                <a:schemeClr val="bg1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E69017ED-1AE8-4787-AFF5-6F6ED8EAE1AC}"/>
              </a:ext>
            </a:extLst>
          </p:cNvPr>
          <p:cNvCxnSpPr>
            <a:cxnSpLocks/>
          </p:cNvCxnSpPr>
          <p:nvPr/>
        </p:nvCxnSpPr>
        <p:spPr>
          <a:xfrm>
            <a:off x="3102745" y="2467306"/>
            <a:ext cx="951095" cy="0"/>
          </a:xfrm>
          <a:prstGeom prst="straightConnector1">
            <a:avLst/>
          </a:prstGeom>
          <a:ln w="12700" cap="rnd">
            <a:solidFill>
              <a:srgbClr val="217BBE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175D780E-998D-4EE6-9E2D-482D8017EC91}"/>
              </a:ext>
            </a:extLst>
          </p:cNvPr>
          <p:cNvSpPr txBox="1"/>
          <p:nvPr/>
        </p:nvSpPr>
        <p:spPr>
          <a:xfrm>
            <a:off x="5100839" y="4129204"/>
            <a:ext cx="8410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 b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TS-932PX</a:t>
            </a:r>
            <a:endParaRPr kumimoji="1" lang="zh-TW" altLang="en-US" sz="1100" b="1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8" name="Picture 32">
            <a:extLst>
              <a:ext uri="{FF2B5EF4-FFF2-40B4-BE49-F238E27FC236}">
                <a16:creationId xmlns:a16="http://schemas.microsoft.com/office/drawing/2014/main" id="{A33BC876-50ED-4626-B0DC-E44F2698C2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720" y="2056470"/>
            <a:ext cx="2437627" cy="20184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892E6BF4-FBC2-448B-AC20-7F402D1D9388}"/>
              </a:ext>
            </a:extLst>
          </p:cNvPr>
          <p:cNvCxnSpPr>
            <a:cxnSpLocks/>
          </p:cNvCxnSpPr>
          <p:nvPr/>
        </p:nvCxnSpPr>
        <p:spPr>
          <a:xfrm>
            <a:off x="2985803" y="4162976"/>
            <a:ext cx="951095" cy="0"/>
          </a:xfrm>
          <a:prstGeom prst="straightConnector1">
            <a:avLst/>
          </a:prstGeom>
          <a:ln w="12700" cap="rnd">
            <a:solidFill>
              <a:srgbClr val="217BBE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211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2C7DAE-BDD9-4BEA-BE2F-9CAD21C0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39045"/>
            <a:ext cx="9143999" cy="697312"/>
          </a:xfrm>
        </p:spPr>
        <p:txBody>
          <a:bodyPr/>
          <a:lstStyle/>
          <a:p>
            <a:r>
              <a:rPr lang="en-US" altLang="zh-CN" sz="242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connected devices in the SOHO &amp; SMB </a:t>
            </a:r>
            <a:r>
              <a:rPr lang="en-US" altLang="zh-TW" sz="242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environments</a:t>
            </a:r>
            <a:endParaRPr lang="zh-TW" altLang="en-US" sz="242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C76F771-B298-413F-9081-A6C683A254F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4391" y="1123262"/>
            <a:ext cx="4222399" cy="946937"/>
          </a:xfrm>
        </p:spPr>
        <p:txBody>
          <a:bodyPr/>
          <a:lstStyle/>
          <a:p>
            <a:pPr marL="114300" indent="0">
              <a:lnSpc>
                <a:spcPts val="2600"/>
              </a:lnSpc>
              <a:spcBef>
                <a:spcPts val="700"/>
              </a:spcBef>
              <a:buSzPct val="80000"/>
              <a:buNone/>
            </a:pPr>
            <a:r>
              <a:rPr lang="en-US" altLang="zh-TW" sz="17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Deploying 2.5GbE+ for an efficient work environment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FFAD466-AE09-49CB-A62D-32DDA1DE9F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7082" y="1091648"/>
            <a:ext cx="4698397" cy="4051852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CE438415-D141-4208-9523-D04F0FD090A3}"/>
              </a:ext>
            </a:extLst>
          </p:cNvPr>
          <p:cNvSpPr txBox="1"/>
          <p:nvPr/>
        </p:nvSpPr>
        <p:spPr>
          <a:xfrm>
            <a:off x="8370297" y="1342815"/>
            <a:ext cx="6415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16E97063-24F6-45C7-83FB-4812E4D8F9F2}"/>
              </a:ext>
            </a:extLst>
          </p:cNvPr>
          <p:cNvCxnSpPr>
            <a:cxnSpLocks/>
          </p:cNvCxnSpPr>
          <p:nvPr/>
        </p:nvCxnSpPr>
        <p:spPr>
          <a:xfrm>
            <a:off x="7409410" y="1222025"/>
            <a:ext cx="951863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BC4E8DC5-790C-4FCB-A5A0-A3A189060A55}"/>
              </a:ext>
            </a:extLst>
          </p:cNvPr>
          <p:cNvSpPr txBox="1"/>
          <p:nvPr/>
        </p:nvSpPr>
        <p:spPr>
          <a:xfrm>
            <a:off x="8370297" y="1072405"/>
            <a:ext cx="5293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5EC58C1D-BD3B-4B0E-BE37-6A5E30185B93}"/>
              </a:ext>
            </a:extLst>
          </p:cNvPr>
          <p:cNvCxnSpPr>
            <a:cxnSpLocks/>
          </p:cNvCxnSpPr>
          <p:nvPr/>
        </p:nvCxnSpPr>
        <p:spPr>
          <a:xfrm>
            <a:off x="7409410" y="1477920"/>
            <a:ext cx="95186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 descr="一張含有 個人, 握住, 男人, 桌 的圖片&#10;&#10;自動產生的描述">
            <a:extLst>
              <a:ext uri="{FF2B5EF4-FFF2-40B4-BE49-F238E27FC236}">
                <a16:creationId xmlns:a16="http://schemas.microsoft.com/office/drawing/2014/main" id="{0619A075-6CA4-3A42-AB55-21EB00F60C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0" y="3752975"/>
            <a:ext cx="4222399" cy="1056310"/>
          </a:xfrm>
          <a:prstGeom prst="rect">
            <a:avLst/>
          </a:prstGeom>
        </p:spPr>
      </p:pic>
      <p:sp>
        <p:nvSpPr>
          <p:cNvPr id="11" name="內容版面配置區 3">
            <a:extLst>
              <a:ext uri="{FF2B5EF4-FFF2-40B4-BE49-F238E27FC236}">
                <a16:creationId xmlns:a16="http://schemas.microsoft.com/office/drawing/2014/main" id="{B1EF5553-4642-4096-9C70-1FC4995E9128}"/>
              </a:ext>
            </a:extLst>
          </p:cNvPr>
          <p:cNvSpPr txBox="1">
            <a:spLocks/>
          </p:cNvSpPr>
          <p:nvPr/>
        </p:nvSpPr>
        <p:spPr>
          <a:xfrm>
            <a:off x="244392" y="1936178"/>
            <a:ext cx="4222399" cy="224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1950" indent="-247650">
              <a:lnSpc>
                <a:spcPts val="2300"/>
              </a:lnSpc>
              <a:spcBef>
                <a:spcPts val="7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15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Faster network speed requirements</a:t>
            </a:r>
          </a:p>
          <a:p>
            <a:pPr marL="361950" indent="-247650">
              <a:lnSpc>
                <a:spcPts val="2300"/>
              </a:lnSpc>
              <a:spcBef>
                <a:spcPts val="7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CN" sz="15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Larger file sizes of audio / video</a:t>
            </a:r>
          </a:p>
          <a:p>
            <a:pPr marL="361950" indent="-247650">
              <a:lnSpc>
                <a:spcPts val="2300"/>
              </a:lnSpc>
              <a:spcBef>
                <a:spcPts val="7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15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Higher Internet speed from ISP</a:t>
            </a:r>
          </a:p>
        </p:txBody>
      </p:sp>
    </p:spTree>
    <p:extLst>
      <p:ext uri="{BB962C8B-B14F-4D97-AF65-F5344CB8AC3E}">
        <p14:creationId xmlns:p14="http://schemas.microsoft.com/office/powerpoint/2010/main" val="2753009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2">
            <a:extLst>
              <a:ext uri="{FF2B5EF4-FFF2-40B4-BE49-F238E27FC236}">
                <a16:creationId xmlns:a16="http://schemas.microsoft.com/office/drawing/2014/main" id="{5E47CF64-36F8-A14F-8447-D70CC5010E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181" y="2095319"/>
            <a:ext cx="1434272" cy="1187642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76D70E8D-B354-4FD3-A34F-34D4C835E2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953804" y="3213910"/>
            <a:ext cx="1082618" cy="111828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4F5A9080-267F-4603-954D-CE73BAC2A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385205" y="3227047"/>
            <a:ext cx="1082618" cy="111828"/>
          </a:xfrm>
          <a:prstGeom prst="rect">
            <a:avLst/>
          </a:prstGeom>
        </p:spPr>
      </p:pic>
      <p:pic>
        <p:nvPicPr>
          <p:cNvPr id="58" name="圖片 11" descr="一張含有 電子用品, 室內 的圖片&#10;&#10;描述是以高可信度產生">
            <a:extLst>
              <a:ext uri="{FF2B5EF4-FFF2-40B4-BE49-F238E27FC236}">
                <a16:creationId xmlns:a16="http://schemas.microsoft.com/office/drawing/2014/main" id="{590B5075-9234-4BA3-A787-EB050E89D5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7288" y="2085961"/>
            <a:ext cx="1021128" cy="1231285"/>
          </a:xfrm>
          <a:prstGeom prst="rect">
            <a:avLst/>
          </a:prstGeom>
        </p:spPr>
      </p:pic>
      <p:pic>
        <p:nvPicPr>
          <p:cNvPr id="59" name="圖片 5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B1C126B-2C4C-46B9-86F7-6774E741A5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191" y="2095319"/>
            <a:ext cx="1910237" cy="10746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0CD840-F979-422A-9A60-FEE44F537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539"/>
            <a:ext cx="9143999" cy="697312"/>
          </a:xfrm>
        </p:spPr>
        <p:txBody>
          <a:bodyPr/>
          <a:lstStyle/>
          <a:p>
            <a:r>
              <a:rPr lang="en-US" altLang="ja-JP" sz="3000">
                <a:solidFill>
                  <a:schemeClr val="bg1"/>
                </a:solidFill>
                <a:latin typeface="+mj-lt"/>
                <a:cs typeface="Calibri Light"/>
              </a:rPr>
              <a:t>Additional backup of Time Machine </a:t>
            </a:r>
            <a:r>
              <a:rPr lang="en-US" altLang="zh-TW" sz="3000">
                <a:solidFill>
                  <a:schemeClr val="bg1"/>
                </a:solidFill>
                <a:latin typeface="+mj-lt"/>
                <a:cs typeface="Calibri Light"/>
              </a:rPr>
              <a:t>data</a:t>
            </a:r>
            <a:endParaRPr lang="ja-JP" altLang="en-US" sz="3000">
              <a:solidFill>
                <a:schemeClr val="bg1"/>
              </a:solidFill>
              <a:latin typeface="+mj-lt"/>
              <a:cs typeface="Calibri Light"/>
            </a:endParaRPr>
          </a:p>
        </p:txBody>
      </p:sp>
      <p:pic>
        <p:nvPicPr>
          <p:cNvPr id="6" name="圖片 26">
            <a:extLst>
              <a:ext uri="{FF2B5EF4-FFF2-40B4-BE49-F238E27FC236}">
                <a16:creationId xmlns:a16="http://schemas.microsoft.com/office/drawing/2014/main" id="{5DCAAC18-5BFB-46FB-82B2-B354B08AF7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580" y="2715176"/>
            <a:ext cx="489585" cy="46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Google Shape;157;p22">
            <a:extLst>
              <a:ext uri="{FF2B5EF4-FFF2-40B4-BE49-F238E27FC236}">
                <a16:creationId xmlns:a16="http://schemas.microsoft.com/office/drawing/2014/main" id="{E746D52E-C7EA-48C6-B548-AEEC9E6A6484}"/>
              </a:ext>
            </a:extLst>
          </p:cNvPr>
          <p:cNvSpPr txBox="1"/>
          <p:nvPr/>
        </p:nvSpPr>
        <p:spPr>
          <a:xfrm>
            <a:off x="1151407" y="3152767"/>
            <a:ext cx="1941104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10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Mac Time Machine</a:t>
            </a:r>
            <a:endParaRPr lang="en-US" sz="1100" b="1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43C317B2-95E1-4522-8461-6CC9DF460E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4839" y="2631761"/>
            <a:ext cx="119539" cy="731044"/>
          </a:xfrm>
          <a:prstGeom prst="rect">
            <a:avLst/>
          </a:prstGeom>
        </p:spPr>
      </p:pic>
      <p:pic>
        <p:nvPicPr>
          <p:cNvPr id="15" name="圖片 80">
            <a:extLst>
              <a:ext uri="{FF2B5EF4-FFF2-40B4-BE49-F238E27FC236}">
                <a16:creationId xmlns:a16="http://schemas.microsoft.com/office/drawing/2014/main" id="{D9DF6543-ADA7-45BD-9851-F806477948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971" y="2078200"/>
            <a:ext cx="331975" cy="497963"/>
          </a:xfrm>
          <a:prstGeom prst="rect">
            <a:avLst/>
          </a:prstGeom>
        </p:spPr>
      </p:pic>
      <p:pic>
        <p:nvPicPr>
          <p:cNvPr id="16" name="圖片 26">
            <a:extLst>
              <a:ext uri="{FF2B5EF4-FFF2-40B4-BE49-F238E27FC236}">
                <a16:creationId xmlns:a16="http://schemas.microsoft.com/office/drawing/2014/main" id="{D648D5E0-3689-4F8D-9DA5-4078F49E7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406" y="2721631"/>
            <a:ext cx="489585" cy="466249"/>
          </a:xfrm>
          <a:prstGeom prst="rect">
            <a:avLst/>
          </a:prstGeom>
        </p:spPr>
      </p:pic>
      <p:sp>
        <p:nvSpPr>
          <p:cNvPr id="19" name="Google Shape;158;p22">
            <a:extLst>
              <a:ext uri="{FF2B5EF4-FFF2-40B4-BE49-F238E27FC236}">
                <a16:creationId xmlns:a16="http://schemas.microsoft.com/office/drawing/2014/main" id="{0662CB72-E79F-4565-AF26-D88AEBB13808}"/>
              </a:ext>
            </a:extLst>
          </p:cNvPr>
          <p:cNvSpPr txBox="1"/>
          <p:nvPr/>
        </p:nvSpPr>
        <p:spPr>
          <a:xfrm>
            <a:off x="7014257" y="3333249"/>
            <a:ext cx="884642" cy="3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100" b="1">
                <a:latin typeface="+mj-lt"/>
                <a:ea typeface="微軟正黑體"/>
                <a:cs typeface="Arial" panose="020B0604020202020204" pitchFamily="34" charset="0"/>
                <a:sym typeface="Arial"/>
              </a:rPr>
              <a:t>TR-004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15F83E9-D1D2-4774-89B4-8D004C35EAEE}"/>
              </a:ext>
            </a:extLst>
          </p:cNvPr>
          <p:cNvSpPr txBox="1"/>
          <p:nvPr/>
        </p:nvSpPr>
        <p:spPr>
          <a:xfrm>
            <a:off x="642939" y="3535617"/>
            <a:ext cx="3120291" cy="2846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Create the backup job:</a:t>
            </a:r>
            <a:endParaRPr lang="zh-TW" altLang="en-US" b="1">
              <a:solidFill>
                <a:schemeClr val="tx1"/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49B1178-9553-44D8-9E65-FDD3E521E128}"/>
              </a:ext>
            </a:extLst>
          </p:cNvPr>
          <p:cNvSpPr txBox="1"/>
          <p:nvPr/>
        </p:nvSpPr>
        <p:spPr>
          <a:xfrm>
            <a:off x="568775" y="1107284"/>
            <a:ext cx="8208493" cy="60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b="1">
                <a:solidFill>
                  <a:schemeClr val="tx1"/>
                </a:solidFill>
                <a:latin typeface="+mj-lt"/>
                <a:ea typeface="微軟正黑體"/>
                <a:cs typeface="Arial" panose="020B0604020202020204" pitchFamily="34" charset="0"/>
              </a:rPr>
              <a:t>Copy Time Machine Backup file to NAS via HBS 3, and then synchronize the data from NAS to an external device </a:t>
            </a:r>
            <a:r>
              <a:rPr lang="en-US" altLang="ja-JP" b="1">
                <a:solidFill>
                  <a:schemeClr val="tx1"/>
                </a:solidFill>
                <a:latin typeface="+mj-lt"/>
                <a:ea typeface="微軟正黑體"/>
                <a:cs typeface="Arial" panose="020B0604020202020204" pitchFamily="34" charset="0"/>
              </a:rPr>
              <a:t>or the cloud</a:t>
            </a:r>
            <a:r>
              <a:rPr lang="ja-JP" altLang="en-US" b="1">
                <a:solidFill>
                  <a:schemeClr val="tx1"/>
                </a:solidFill>
                <a:latin typeface="+mj-lt"/>
                <a:ea typeface="微軟正黑體"/>
                <a:cs typeface="Arial" panose="020B0604020202020204" pitchFamily="34" charset="0"/>
              </a:rPr>
              <a:t>, eg. TR-004 USB RAID DAS</a:t>
            </a:r>
            <a:r>
              <a:rPr lang="en-US" altLang="ja-JP" b="1">
                <a:solidFill>
                  <a:schemeClr val="tx1"/>
                </a:solidFill>
                <a:latin typeface="+mj-lt"/>
                <a:ea typeface="微軟正黑體"/>
                <a:cs typeface="Arial" panose="020B0604020202020204" pitchFamily="34" charset="0"/>
              </a:rPr>
              <a:t> or TL-D800C USB JBOD DAS.</a:t>
            </a:r>
            <a:endParaRPr lang="ja-JP" altLang="en-US" b="1">
              <a:solidFill>
                <a:schemeClr val="tx1"/>
              </a:solidFill>
              <a:latin typeface="+mj-lt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62" name="箭號: 向右 61">
            <a:extLst>
              <a:ext uri="{FF2B5EF4-FFF2-40B4-BE49-F238E27FC236}">
                <a16:creationId xmlns:a16="http://schemas.microsoft.com/office/drawing/2014/main" id="{0CBCBC3E-99D5-473C-A6B9-E94E913C6781}"/>
              </a:ext>
            </a:extLst>
          </p:cNvPr>
          <p:cNvSpPr/>
          <p:nvPr/>
        </p:nvSpPr>
        <p:spPr>
          <a:xfrm>
            <a:off x="5942571" y="2585141"/>
            <a:ext cx="853971" cy="342173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7000">
                <a:srgbClr val="4AE0FB"/>
              </a:gs>
              <a:gs pos="1000">
                <a:srgbClr val="69F4FF">
                  <a:alpha val="0"/>
                </a:srgbClr>
              </a:gs>
              <a:gs pos="100000">
                <a:srgbClr val="00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11CBF5F3-D55B-4F0E-8A8B-CED8F983CC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026" y="1867453"/>
            <a:ext cx="486000" cy="486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64" name="Google Shape;127;p18">
            <a:extLst>
              <a:ext uri="{FF2B5EF4-FFF2-40B4-BE49-F238E27FC236}">
                <a16:creationId xmlns:a16="http://schemas.microsoft.com/office/drawing/2014/main" id="{779DB80B-BE8F-4482-8108-1D662DC38778}"/>
              </a:ext>
            </a:extLst>
          </p:cNvPr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122734" y="1829505"/>
            <a:ext cx="540000" cy="54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箭號: 向右 64">
            <a:extLst>
              <a:ext uri="{FF2B5EF4-FFF2-40B4-BE49-F238E27FC236}">
                <a16:creationId xmlns:a16="http://schemas.microsoft.com/office/drawing/2014/main" id="{1986CC13-1D22-45B1-A568-4E3ACAA99BBF}"/>
              </a:ext>
            </a:extLst>
          </p:cNvPr>
          <p:cNvSpPr/>
          <p:nvPr/>
        </p:nvSpPr>
        <p:spPr>
          <a:xfrm>
            <a:off x="3258713" y="2585141"/>
            <a:ext cx="853971" cy="342173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7000">
                <a:srgbClr val="4AE0FB"/>
              </a:gs>
              <a:gs pos="1000">
                <a:srgbClr val="69F4FF">
                  <a:alpha val="0"/>
                </a:srgbClr>
              </a:gs>
              <a:gs pos="100000">
                <a:srgbClr val="00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3" name="Google Shape;158;p22">
            <a:extLst>
              <a:ext uri="{FF2B5EF4-FFF2-40B4-BE49-F238E27FC236}">
                <a16:creationId xmlns:a16="http://schemas.microsoft.com/office/drawing/2014/main" id="{0A1908BB-A247-5C4E-B5DD-5BCE417A8278}"/>
              </a:ext>
            </a:extLst>
          </p:cNvPr>
          <p:cNvSpPr txBox="1"/>
          <p:nvPr/>
        </p:nvSpPr>
        <p:spPr>
          <a:xfrm>
            <a:off x="4535092" y="3351575"/>
            <a:ext cx="884642" cy="3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100" b="1">
                <a:latin typeface="+mj-lt"/>
                <a:ea typeface="微軟正黑體"/>
                <a:cs typeface="Arial" panose="020B0604020202020204" pitchFamily="34" charset="0"/>
                <a:sym typeface="Arial"/>
              </a:rPr>
              <a:t>TS-932PX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74DA91B-5AF3-4725-83EB-BFDB2E7A199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42143" y="3873543"/>
            <a:ext cx="8020566" cy="1087176"/>
          </a:xfrm>
          <a:prstGeom prst="rect">
            <a:avLst/>
          </a:prstGeom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C74200DA-ABAA-4C3F-A69B-C47A79610EC3}"/>
              </a:ext>
            </a:extLst>
          </p:cNvPr>
          <p:cNvSpPr/>
          <p:nvPr/>
        </p:nvSpPr>
        <p:spPr>
          <a:xfrm>
            <a:off x="1196286" y="4236774"/>
            <a:ext cx="2013595" cy="53598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1800"/>
              </a:lnSpc>
            </a:pPr>
            <a:r>
              <a:rPr lang="en-US" alt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Select Time Machine Backup as source</a:t>
            </a:r>
            <a:endParaRPr lang="zh-TW" altLang="en-US" b="1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FFCD79A-9ADA-4678-BB9D-9B6521F6E9AA}"/>
              </a:ext>
            </a:extLst>
          </p:cNvPr>
          <p:cNvSpPr/>
          <p:nvPr/>
        </p:nvSpPr>
        <p:spPr>
          <a:xfrm>
            <a:off x="4005901" y="4236774"/>
            <a:ext cx="1574926" cy="53713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1800"/>
              </a:lnSpc>
            </a:pPr>
            <a:r>
              <a:rPr lang="en-US" alt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Select </a:t>
            </a:r>
            <a:r>
              <a:rPr lang="zh-TW" altLang="en-US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TR-004</a:t>
            </a:r>
            <a:r>
              <a:rPr lang="en-US" alt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 as destination</a:t>
            </a:r>
            <a:endParaRPr lang="zh-TW" altLang="en-US" b="1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EDE6805C-1A47-4776-8C99-472AC363FC19}"/>
              </a:ext>
            </a:extLst>
          </p:cNvPr>
          <p:cNvSpPr/>
          <p:nvPr/>
        </p:nvSpPr>
        <p:spPr>
          <a:xfrm>
            <a:off x="6373413" y="4188614"/>
            <a:ext cx="2217241" cy="669414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1500"/>
              </a:lnSpc>
            </a:pPr>
            <a:r>
              <a:rPr lang="en-US" alt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Setup scheduled backup of NAS Time Machine data</a:t>
            </a:r>
          </a:p>
        </p:txBody>
      </p:sp>
    </p:spTree>
    <p:extLst>
      <p:ext uri="{BB962C8B-B14F-4D97-AF65-F5344CB8AC3E}">
        <p14:creationId xmlns:p14="http://schemas.microsoft.com/office/powerpoint/2010/main" val="2571935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08">
            <a:extLst>
              <a:ext uri="{FF2B5EF4-FFF2-40B4-BE49-F238E27FC236}">
                <a16:creationId xmlns:a16="http://schemas.microsoft.com/office/drawing/2014/main" id="{7C801192-729C-46EE-8A01-FDA3815FD0EF}"/>
              </a:ext>
            </a:extLst>
          </p:cNvPr>
          <p:cNvSpPr/>
          <p:nvPr/>
        </p:nvSpPr>
        <p:spPr>
          <a:xfrm>
            <a:off x="0" y="3416300"/>
            <a:ext cx="5533640" cy="12509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800" b="0" i="0" u="none" strike="noStrike" cap="none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2740"/>
            <a:ext cx="9144000" cy="697312"/>
          </a:xfrm>
        </p:spPr>
        <p:txBody>
          <a:bodyPr/>
          <a:lstStyle/>
          <a:p>
            <a:pPr algn="ctr"/>
            <a:r>
              <a:rPr lang="en-US" altLang="zh-TW" sz="33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HBS 3 for data </a:t>
            </a:r>
            <a:r>
              <a:rPr lang="en-US" altLang="zh-TW" sz="30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backup</a:t>
            </a:r>
            <a:r>
              <a:rPr lang="en-US" altLang="zh-TW" sz="33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and recovery</a:t>
            </a:r>
            <a:endParaRPr lang="zh-TW" altLang="en-US" sz="330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0" name="Title 1">
            <a:extLst>
              <a:ext uri="{FF2B5EF4-FFF2-40B4-BE49-F238E27FC236}">
                <a16:creationId xmlns:a16="http://schemas.microsoft.com/office/drawing/2014/main" id="{AE4A4B8B-F95D-5842-AFFB-95A9BE1A70A8}"/>
              </a:ext>
            </a:extLst>
          </p:cNvPr>
          <p:cNvSpPr txBox="1">
            <a:spLocks/>
          </p:cNvSpPr>
          <p:nvPr/>
        </p:nvSpPr>
        <p:spPr>
          <a:xfrm>
            <a:off x="232011" y="0"/>
            <a:ext cx="11709779" cy="1146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effectLst/>
                <a:latin typeface="Arial" pitchFamily="34" charset="0"/>
                <a:ea typeface="微軟正黑體" pitchFamily="34" charset="-120"/>
                <a:cs typeface="Arial" pitchFamily="34" charset="0"/>
              </a:defRPr>
            </a:lvl1pPr>
          </a:lstStyle>
          <a:p>
            <a:endParaRPr lang="en-US">
              <a:latin typeface="+mj-lt"/>
            </a:endParaRPr>
          </a:p>
        </p:txBody>
      </p:sp>
      <p:pic>
        <p:nvPicPr>
          <p:cNvPr id="148" name="Picture 3">
            <a:extLst>
              <a:ext uri="{FF2B5EF4-FFF2-40B4-BE49-F238E27FC236}">
                <a16:creationId xmlns:a16="http://schemas.microsoft.com/office/drawing/2014/main" id="{AB1B883C-9CD2-3742-BC1A-4D8B983D6D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81" y="1242238"/>
            <a:ext cx="5464057" cy="1888738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1" name="圖片 150" descr="一張含有 傘, 房間 的圖片&#10;&#10;自動產生的描述">
            <a:extLst>
              <a:ext uri="{FF2B5EF4-FFF2-40B4-BE49-F238E27FC236}">
                <a16:creationId xmlns:a16="http://schemas.microsoft.com/office/drawing/2014/main" id="{2239A484-C41A-0741-ACE5-657D510897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563814"/>
            <a:ext cx="925013" cy="9250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152" name="Rectangle 12">
            <a:extLst>
              <a:ext uri="{FF2B5EF4-FFF2-40B4-BE49-F238E27FC236}">
                <a16:creationId xmlns:a16="http://schemas.microsoft.com/office/drawing/2014/main" id="{C32C0E42-E1A3-CD4A-AE1F-182BEE1A146F}"/>
              </a:ext>
            </a:extLst>
          </p:cNvPr>
          <p:cNvSpPr/>
          <p:nvPr/>
        </p:nvSpPr>
        <p:spPr>
          <a:xfrm>
            <a:off x="1336355" y="3541071"/>
            <a:ext cx="3865637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buSzPts val="1400"/>
            </a:pPr>
            <a:r>
              <a:rPr kumimoji="1" lang="en-US" altLang="zh-TW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Use HBS 3 (Hybrid Backup Sync 3) to easily transfer your data to local, remote and cloud storage spaces as a comprehensive data storage and disaster recovery plan.</a:t>
            </a:r>
          </a:p>
        </p:txBody>
      </p:sp>
      <p:pic>
        <p:nvPicPr>
          <p:cNvPr id="153" name="Picture 14">
            <a:extLst>
              <a:ext uri="{FF2B5EF4-FFF2-40B4-BE49-F238E27FC236}">
                <a16:creationId xmlns:a16="http://schemas.microsoft.com/office/drawing/2014/main" id="{3EEBD34E-7E5E-5748-A5BE-062D7D3F4E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207" y="2571750"/>
            <a:ext cx="3650993" cy="2218191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箭號: 向右 9">
            <a:extLst>
              <a:ext uri="{FF2B5EF4-FFF2-40B4-BE49-F238E27FC236}">
                <a16:creationId xmlns:a16="http://schemas.microsoft.com/office/drawing/2014/main" id="{E7D21FBF-1056-445A-BDD5-717569894111}"/>
              </a:ext>
            </a:extLst>
          </p:cNvPr>
          <p:cNvSpPr/>
          <p:nvPr/>
        </p:nvSpPr>
        <p:spPr>
          <a:xfrm>
            <a:off x="4572000" y="2630044"/>
            <a:ext cx="859398" cy="39890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51E4FC"/>
              </a:gs>
              <a:gs pos="1000">
                <a:srgbClr val="69F4FF">
                  <a:alpha val="0"/>
                </a:srgbClr>
              </a:gs>
              <a:gs pos="90000">
                <a:srgbClr val="00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0278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hape 323">
            <a:extLst>
              <a:ext uri="{FF2B5EF4-FFF2-40B4-BE49-F238E27FC236}">
                <a16:creationId xmlns:a16="http://schemas.microsoft.com/office/drawing/2014/main" id="{2D468328-995E-1345-B742-BB1CC47917E0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0510" y="1208098"/>
            <a:ext cx="3194118" cy="1236026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表格 3">
            <a:extLst>
              <a:ext uri="{FF2B5EF4-FFF2-40B4-BE49-F238E27FC236}">
                <a16:creationId xmlns:a16="http://schemas.microsoft.com/office/drawing/2014/main" id="{533F84D9-32DD-47A6-85C1-EFCD373FB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271293"/>
              </p:ext>
            </p:extLst>
          </p:nvPr>
        </p:nvGraphicFramePr>
        <p:xfrm>
          <a:off x="304801" y="2178871"/>
          <a:ext cx="5752192" cy="91442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060449">
                  <a:extLst>
                    <a:ext uri="{9D8B030D-6E8A-4147-A177-3AD203B41FA5}">
                      <a16:colId xmlns:a16="http://schemas.microsoft.com/office/drawing/2014/main" val="2714073669"/>
                    </a:ext>
                  </a:extLst>
                </a:gridCol>
                <a:gridCol w="2312002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2379741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251835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  <a:sym typeface="Microsoft JhengHei"/>
                        </a:rPr>
                        <a:t>RAM size</a:t>
                      </a:r>
                      <a:endParaRPr lang="zh-TW" altLang="en-US" sz="1200" b="1" kern="1200">
                        <a:solidFill>
                          <a:schemeClr val="bg1"/>
                        </a:solidFill>
                        <a:effectLst/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gradFill>
                      <a:gsLst>
                        <a:gs pos="0">
                          <a:srgbClr val="00B0F0"/>
                        </a:gs>
                        <a:gs pos="100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  <a:sym typeface="Microsoft JhengHei"/>
                        </a:rPr>
                        <a:t>Maximum total snapshot numbers per NAS</a:t>
                      </a:r>
                      <a:endParaRPr lang="zh-TW" altLang="en-US" sz="1200" b="1" kern="1200">
                        <a:solidFill>
                          <a:schemeClr val="bg1"/>
                        </a:solidFill>
                        <a:effectLst/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gradFill>
                      <a:gsLst>
                        <a:gs pos="0">
                          <a:srgbClr val="00B0F0"/>
                        </a:gs>
                        <a:gs pos="100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  <a:sym typeface="Microsoft JhengHei"/>
                        </a:rPr>
                        <a:t>Maximum snapshot number per volume/LUN</a:t>
                      </a:r>
                      <a:endParaRPr lang="zh-TW" altLang="en-US" sz="1200" b="1" kern="1200">
                        <a:solidFill>
                          <a:schemeClr val="bg1"/>
                        </a:solidFill>
                        <a:effectLst/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gradFill>
                      <a:gsLst>
                        <a:gs pos="0">
                          <a:srgbClr val="00B0F0"/>
                        </a:gs>
                        <a:gs pos="100000">
                          <a:srgbClr val="002060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447699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微軟正黑體" panose="020B0604030504040204" pitchFamily="34" charset="-120"/>
                          <a:sym typeface="Microsoft JhengHei"/>
                        </a:rPr>
                        <a:t>4GB </a:t>
                      </a:r>
                      <a:endParaRPr lang="en-US" altLang="zh-TW" sz="1200" b="1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微軟正黑體" panose="020B0604030504040204" pitchFamily="34" charset="-120"/>
                        <a:sym typeface="Microsoft JhengHei"/>
                      </a:endParaRPr>
                    </a:p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微軟正黑體" panose="020B0604030504040204" pitchFamily="34" charset="-120"/>
                          <a:sym typeface="Microsoft JhengHei"/>
                        </a:rPr>
                        <a:t>and above</a:t>
                      </a:r>
                      <a:endParaRPr lang="zh-TW" altLang="en-US" sz="1200" b="1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微軟正黑體" panose="020B0604030504040204" pitchFamily="34" charset="-120"/>
                          <a:sym typeface="Microsoft JhengHei"/>
                        </a:rPr>
                        <a:t>256</a:t>
                      </a:r>
                      <a:endParaRPr lang="zh-TW" altLang="en-US" sz="1200" b="1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微軟正黑體" panose="020B0604030504040204" pitchFamily="34" charset="-120"/>
                          <a:sym typeface="Microsoft JhengHei"/>
                        </a:rPr>
                        <a:t>64</a:t>
                      </a:r>
                      <a:endParaRPr lang="zh-TW" altLang="en-US" sz="1200" b="1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</a:tbl>
          </a:graphicData>
        </a:graphic>
      </p:graphicFrame>
      <p:sp>
        <p:nvSpPr>
          <p:cNvPr id="9" name="Shape 225">
            <a:extLst>
              <a:ext uri="{FF2B5EF4-FFF2-40B4-BE49-F238E27FC236}">
                <a16:creationId xmlns:a16="http://schemas.microsoft.com/office/drawing/2014/main" id="{2195B3B7-0ACC-DB46-9BC1-E56147C18175}"/>
              </a:ext>
            </a:extLst>
          </p:cNvPr>
          <p:cNvSpPr/>
          <p:nvPr/>
        </p:nvSpPr>
        <p:spPr>
          <a:xfrm>
            <a:off x="1122583" y="3934230"/>
            <a:ext cx="3429985" cy="10104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0" y="147504"/>
            <a:ext cx="9144000" cy="69731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72000" tIns="45700" rIns="72000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zh-TW" altLang="en-US" sz="27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QNAP </a:t>
            </a:r>
            <a:r>
              <a:rPr lang="en-US" altLang="zh-TW" sz="27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snapshot for file recovery, up to 256 versions</a:t>
            </a:r>
            <a:endParaRPr lang="zh-TW" altLang="en-US" sz="2750">
              <a:solidFill>
                <a:schemeClr val="bg1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48" name="Shape 248"/>
          <p:cNvSpPr txBox="1">
            <a:spLocks noGrp="1"/>
          </p:cNvSpPr>
          <p:nvPr>
            <p:ph idx="4294967295"/>
          </p:nvPr>
        </p:nvSpPr>
        <p:spPr>
          <a:xfrm>
            <a:off x="370395" y="1111416"/>
            <a:ext cx="5363190" cy="11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245" lvl="0" indent="-182245">
              <a:lnSpc>
                <a:spcPts val="2200"/>
              </a:lnSpc>
              <a:buClr>
                <a:srgbClr val="3F3F3F"/>
              </a:buClr>
              <a:buSzPts val="1700"/>
              <a:buNone/>
            </a:pPr>
            <a:r>
              <a:rPr lang="en-US" altLang="zh-TW" sz="1350">
                <a:solidFill>
                  <a:schemeClr val="tx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1. Fully supports all storage configurations at the storage pool level.</a:t>
            </a:r>
            <a:endParaRPr lang="en-US" altLang="zh-TW" sz="1350">
              <a:solidFill>
                <a:schemeClr val="tx1"/>
              </a:solidFill>
              <a:latin typeface="+mj-lt"/>
              <a:ea typeface="Microsoft JhengHei"/>
              <a:cs typeface="Arial" panose="020B0604020202020204" pitchFamily="34" charset="0"/>
            </a:endParaRPr>
          </a:p>
          <a:p>
            <a:pPr marL="182245" lvl="0" indent="-182245">
              <a:lnSpc>
                <a:spcPts val="2200"/>
              </a:lnSpc>
              <a:buClr>
                <a:srgbClr val="3F3F3F"/>
              </a:buClr>
              <a:buSzPts val="1700"/>
              <a:buNone/>
            </a:pPr>
            <a:r>
              <a:rPr lang="en-US" altLang="zh-TW" sz="1350">
                <a:solidFill>
                  <a:schemeClr val="tx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2. Easily take, manage and restore snapshots.</a:t>
            </a:r>
            <a:endParaRPr lang="en-US" altLang="zh-TW" sz="1350">
              <a:solidFill>
                <a:schemeClr val="tx1"/>
              </a:solidFill>
              <a:latin typeface="+mj-lt"/>
              <a:ea typeface="Microsoft JhengHei"/>
              <a:cs typeface="Arial" panose="020B0604020202020204" pitchFamily="34" charset="0"/>
            </a:endParaRPr>
          </a:p>
          <a:p>
            <a:pPr marL="182245" lvl="0" indent="-182245">
              <a:lnSpc>
                <a:spcPts val="2200"/>
              </a:lnSpc>
              <a:buClr>
                <a:srgbClr val="3F3F3F"/>
              </a:buClr>
              <a:buSzPts val="1700"/>
              <a:buNone/>
            </a:pPr>
            <a:r>
              <a:rPr lang="en-US" altLang="zh-TW" sz="1350">
                <a:solidFill>
                  <a:schemeClr val="tx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3. Using the mature Ext4 file system for "out of volume" snapshots.</a:t>
            </a:r>
            <a:endParaRPr lang="en-US" altLang="zh-TW" sz="1350">
              <a:solidFill>
                <a:schemeClr val="tx1"/>
              </a:solidFill>
              <a:latin typeface="+mj-lt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6" name="Shape 226">
            <a:extLst>
              <a:ext uri="{FF2B5EF4-FFF2-40B4-BE49-F238E27FC236}">
                <a16:creationId xmlns:a16="http://schemas.microsoft.com/office/drawing/2014/main" id="{861CE3D7-6BDE-C24B-9297-52D426776790}"/>
              </a:ext>
            </a:extLst>
          </p:cNvPr>
          <p:cNvSpPr txBox="1"/>
          <p:nvPr/>
        </p:nvSpPr>
        <p:spPr>
          <a:xfrm>
            <a:off x="1120249" y="3420454"/>
            <a:ext cx="3433859" cy="443536"/>
          </a:xfrm>
          <a:prstGeom prst="rect">
            <a:avLst/>
          </a:prstGeom>
          <a:solidFill>
            <a:srgbClr val="17F1B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sz="1400" b="1" i="0" u="none" strike="noStrike" cap="none">
              <a:solidFill>
                <a:schemeClr val="lt1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7" name="Shape 226">
            <a:extLst>
              <a:ext uri="{FF2B5EF4-FFF2-40B4-BE49-F238E27FC236}">
                <a16:creationId xmlns:a16="http://schemas.microsoft.com/office/drawing/2014/main" id="{547DEC95-2079-5B42-B158-A660B55408E1}"/>
              </a:ext>
            </a:extLst>
          </p:cNvPr>
          <p:cNvSpPr txBox="1"/>
          <p:nvPr/>
        </p:nvSpPr>
        <p:spPr>
          <a:xfrm>
            <a:off x="1120249" y="3420454"/>
            <a:ext cx="1292652" cy="307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300" b="1" i="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File level</a:t>
            </a:r>
            <a:endParaRPr lang="en-US" sz="1300" b="1" i="0" u="none" strike="noStrike" cap="none">
              <a:solidFill>
                <a:schemeClr val="lt1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8" name="Shape 236">
            <a:extLst>
              <a:ext uri="{FF2B5EF4-FFF2-40B4-BE49-F238E27FC236}">
                <a16:creationId xmlns:a16="http://schemas.microsoft.com/office/drawing/2014/main" id="{8D0FAA9B-4F93-B747-BA5A-33492A80A350}"/>
              </a:ext>
            </a:extLst>
          </p:cNvPr>
          <p:cNvSpPr txBox="1"/>
          <p:nvPr/>
        </p:nvSpPr>
        <p:spPr>
          <a:xfrm>
            <a:off x="1129781" y="3941190"/>
            <a:ext cx="967920" cy="4861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300" b="1" i="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Block level</a:t>
            </a:r>
            <a:endParaRPr lang="en-US" sz="1300" b="1" i="0" u="none" strike="noStrike" cap="none">
              <a:solidFill>
                <a:schemeClr val="lt1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0" name="Shape 227">
            <a:extLst>
              <a:ext uri="{FF2B5EF4-FFF2-40B4-BE49-F238E27FC236}">
                <a16:creationId xmlns:a16="http://schemas.microsoft.com/office/drawing/2014/main" id="{1F19076C-D68B-B744-97CB-0F7169EE184A}"/>
              </a:ext>
            </a:extLst>
          </p:cNvPr>
          <p:cNvSpPr/>
          <p:nvPr/>
        </p:nvSpPr>
        <p:spPr>
          <a:xfrm>
            <a:off x="2019774" y="4419087"/>
            <a:ext cx="2487765" cy="474628"/>
          </a:xfrm>
          <a:prstGeom prst="rect">
            <a:avLst/>
          </a:prstGeom>
          <a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Shape 229">
            <a:extLst>
              <a:ext uri="{FF2B5EF4-FFF2-40B4-BE49-F238E27FC236}">
                <a16:creationId xmlns:a16="http://schemas.microsoft.com/office/drawing/2014/main" id="{CE05D924-EA7E-744A-92EE-66F411B0466E}"/>
              </a:ext>
            </a:extLst>
          </p:cNvPr>
          <p:cNvSpPr/>
          <p:nvPr/>
        </p:nvSpPr>
        <p:spPr>
          <a:xfrm>
            <a:off x="2069951" y="4488611"/>
            <a:ext cx="404100" cy="30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altLang="zh-TW" sz="1400" b="1" i="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cs typeface="Arial" pitchFamily="34" charset="0"/>
                <a:sym typeface="Arial"/>
              </a:rPr>
              <a:t>A</a:t>
            </a:r>
            <a:endParaRPr lang="en" sz="1400" b="1" i="0" u="none" strike="noStrike" cap="none">
              <a:solidFill>
                <a:schemeClr val="lt1"/>
              </a:solidFill>
              <a:latin typeface="+mj-lt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2" name="Shape 230">
            <a:extLst>
              <a:ext uri="{FF2B5EF4-FFF2-40B4-BE49-F238E27FC236}">
                <a16:creationId xmlns:a16="http://schemas.microsoft.com/office/drawing/2014/main" id="{6B40B39D-7F88-EB44-95BD-6EE4CE8A5D7D}"/>
              </a:ext>
            </a:extLst>
          </p:cNvPr>
          <p:cNvSpPr/>
          <p:nvPr/>
        </p:nvSpPr>
        <p:spPr>
          <a:xfrm>
            <a:off x="2550135" y="4488611"/>
            <a:ext cx="404100" cy="30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altLang="zh-TW" sz="1400" b="1" i="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cs typeface="Arial" pitchFamily="34" charset="0"/>
                <a:sym typeface="Arial"/>
              </a:rPr>
              <a:t>B</a:t>
            </a:r>
            <a:endParaRPr lang="en" sz="1400" b="1" i="0" u="none" strike="noStrike" cap="none">
              <a:solidFill>
                <a:schemeClr val="lt1"/>
              </a:solidFill>
              <a:latin typeface="+mj-lt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3" name="Shape 231">
            <a:extLst>
              <a:ext uri="{FF2B5EF4-FFF2-40B4-BE49-F238E27FC236}">
                <a16:creationId xmlns:a16="http://schemas.microsoft.com/office/drawing/2014/main" id="{5C79C40E-ECCB-7149-9A84-BF472F16AA68}"/>
              </a:ext>
            </a:extLst>
          </p:cNvPr>
          <p:cNvSpPr/>
          <p:nvPr/>
        </p:nvSpPr>
        <p:spPr>
          <a:xfrm>
            <a:off x="3051990" y="4488611"/>
            <a:ext cx="404100" cy="30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altLang="zh-TW" sz="1400" b="1" i="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cs typeface="Arial" pitchFamily="34" charset="0"/>
                <a:sym typeface="Arial"/>
              </a:rPr>
              <a:t>C</a:t>
            </a:r>
            <a:endParaRPr lang="en" sz="1400" b="1" i="0" u="none" strike="noStrike" cap="none">
              <a:solidFill>
                <a:schemeClr val="lt1"/>
              </a:solidFill>
              <a:latin typeface="+mj-lt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4" name="Shape 233">
            <a:extLst>
              <a:ext uri="{FF2B5EF4-FFF2-40B4-BE49-F238E27FC236}">
                <a16:creationId xmlns:a16="http://schemas.microsoft.com/office/drawing/2014/main" id="{9D4C6FAC-5590-3A44-9DAB-3F61E1D0F7B7}"/>
              </a:ext>
            </a:extLst>
          </p:cNvPr>
          <p:cNvSpPr/>
          <p:nvPr/>
        </p:nvSpPr>
        <p:spPr>
          <a:xfrm>
            <a:off x="2554381" y="4020461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altLang="zh-TW" sz="1400" b="1" i="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cs typeface="Arial" pitchFamily="34" charset="0"/>
                <a:sym typeface="Arial"/>
              </a:rPr>
              <a:t>B’</a:t>
            </a:r>
            <a:endParaRPr lang="en" sz="1400" b="1" i="0" u="none" strike="noStrike" cap="none">
              <a:solidFill>
                <a:schemeClr val="lt1"/>
              </a:solidFill>
              <a:latin typeface="+mj-lt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5" name="Shape 234">
            <a:extLst>
              <a:ext uri="{FF2B5EF4-FFF2-40B4-BE49-F238E27FC236}">
                <a16:creationId xmlns:a16="http://schemas.microsoft.com/office/drawing/2014/main" id="{8EA05C06-98E0-2044-BEE9-A57E353A3C9D}"/>
              </a:ext>
            </a:extLst>
          </p:cNvPr>
          <p:cNvSpPr/>
          <p:nvPr/>
        </p:nvSpPr>
        <p:spPr>
          <a:xfrm>
            <a:off x="3051990" y="4020461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altLang="zh-TW" sz="1400" b="1" i="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cs typeface="Arial" pitchFamily="34" charset="0"/>
                <a:sym typeface="Arial"/>
              </a:rPr>
              <a:t>C’</a:t>
            </a:r>
            <a:endParaRPr lang="en" sz="1400" b="1" i="0" u="none" strike="noStrike" cap="none">
              <a:solidFill>
                <a:schemeClr val="lt1"/>
              </a:solidFill>
              <a:latin typeface="+mj-lt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6" name="Shape 235">
            <a:extLst>
              <a:ext uri="{FF2B5EF4-FFF2-40B4-BE49-F238E27FC236}">
                <a16:creationId xmlns:a16="http://schemas.microsoft.com/office/drawing/2014/main" id="{38C82518-FF38-1546-873B-5A78D42A0965}"/>
              </a:ext>
            </a:extLst>
          </p:cNvPr>
          <p:cNvSpPr/>
          <p:nvPr/>
        </p:nvSpPr>
        <p:spPr>
          <a:xfrm>
            <a:off x="2056772" y="4020461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altLang="zh-TW" sz="1400" b="1" i="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cs typeface="Arial" pitchFamily="34" charset="0"/>
                <a:sym typeface="Arial"/>
              </a:rPr>
              <a:t>A’</a:t>
            </a:r>
            <a:endParaRPr lang="en" sz="1400" b="1" i="0" u="none" strike="noStrike" cap="none">
              <a:solidFill>
                <a:schemeClr val="lt1"/>
              </a:solidFill>
              <a:latin typeface="+mj-lt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7" name="Shape 237">
            <a:extLst>
              <a:ext uri="{FF2B5EF4-FFF2-40B4-BE49-F238E27FC236}">
                <a16:creationId xmlns:a16="http://schemas.microsoft.com/office/drawing/2014/main" id="{A7A00C77-BCB9-AE41-BF64-89DE25CC588D}"/>
              </a:ext>
            </a:extLst>
          </p:cNvPr>
          <p:cNvSpPr/>
          <p:nvPr/>
        </p:nvSpPr>
        <p:spPr>
          <a:xfrm>
            <a:off x="3549599" y="4020461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altLang="zh-TW" sz="1400" b="1" i="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cs typeface="Arial" pitchFamily="34" charset="0"/>
                <a:sym typeface="Arial"/>
              </a:rPr>
              <a:t>D’</a:t>
            </a:r>
            <a:endParaRPr lang="en" sz="1400" b="1" i="0" u="none" strike="noStrike" cap="none">
              <a:solidFill>
                <a:schemeClr val="lt1"/>
              </a:solidFill>
              <a:latin typeface="+mj-lt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8" name="Shape 238">
            <a:extLst>
              <a:ext uri="{FF2B5EF4-FFF2-40B4-BE49-F238E27FC236}">
                <a16:creationId xmlns:a16="http://schemas.microsoft.com/office/drawing/2014/main" id="{C388A9E0-250A-894E-B0AC-5C65F865259E}"/>
              </a:ext>
            </a:extLst>
          </p:cNvPr>
          <p:cNvSpPr/>
          <p:nvPr/>
        </p:nvSpPr>
        <p:spPr>
          <a:xfrm>
            <a:off x="4047206" y="4020461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altLang="zh-TW" sz="1400" b="1" i="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cs typeface="Arial" pitchFamily="34" charset="0"/>
                <a:sym typeface="Arial"/>
              </a:rPr>
              <a:t>E’</a:t>
            </a:r>
            <a:endParaRPr lang="en" sz="1400" b="1" i="0" u="none" strike="noStrike" cap="none">
              <a:solidFill>
                <a:schemeClr val="lt1"/>
              </a:solidFill>
              <a:latin typeface="+mj-lt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9" name="Shape 242">
            <a:extLst>
              <a:ext uri="{FF2B5EF4-FFF2-40B4-BE49-F238E27FC236}">
                <a16:creationId xmlns:a16="http://schemas.microsoft.com/office/drawing/2014/main" id="{7F994910-AB80-5240-87A5-F5236CC45324}"/>
              </a:ext>
            </a:extLst>
          </p:cNvPr>
          <p:cNvSpPr/>
          <p:nvPr/>
        </p:nvSpPr>
        <p:spPr>
          <a:xfrm>
            <a:off x="3550608" y="4488611"/>
            <a:ext cx="404100" cy="30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altLang="zh-TW" sz="1400" b="1" i="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cs typeface="Arial" pitchFamily="34" charset="0"/>
                <a:sym typeface="Arial"/>
              </a:rPr>
              <a:t>D</a:t>
            </a:r>
            <a:endParaRPr lang="en" sz="1400" b="1" i="0" u="none" strike="noStrike" cap="none">
              <a:solidFill>
                <a:schemeClr val="lt1"/>
              </a:solidFill>
              <a:latin typeface="+mj-lt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20" name="Shape 243">
            <a:extLst>
              <a:ext uri="{FF2B5EF4-FFF2-40B4-BE49-F238E27FC236}">
                <a16:creationId xmlns:a16="http://schemas.microsoft.com/office/drawing/2014/main" id="{8CA173B4-F264-864D-AD68-E0ED74C6D0A6}"/>
              </a:ext>
            </a:extLst>
          </p:cNvPr>
          <p:cNvSpPr/>
          <p:nvPr/>
        </p:nvSpPr>
        <p:spPr>
          <a:xfrm>
            <a:off x="4051357" y="4488611"/>
            <a:ext cx="404100" cy="30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altLang="zh-TW" sz="1400" b="1" i="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cs typeface="Arial" pitchFamily="34" charset="0"/>
                <a:sym typeface="Arial"/>
              </a:rPr>
              <a:t>E</a:t>
            </a:r>
            <a:endParaRPr lang="en" sz="1400" b="1" i="0" u="none" strike="noStrike" cap="none">
              <a:solidFill>
                <a:schemeClr val="lt1"/>
              </a:solidFill>
              <a:latin typeface="+mj-lt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22" name="群組 8">
            <a:extLst>
              <a:ext uri="{FF2B5EF4-FFF2-40B4-BE49-F238E27FC236}">
                <a16:creationId xmlns:a16="http://schemas.microsoft.com/office/drawing/2014/main" id="{46C6B108-202D-DF4D-B5E1-F2EBB19FCA1C}"/>
              </a:ext>
            </a:extLst>
          </p:cNvPr>
          <p:cNvGrpSpPr/>
          <p:nvPr/>
        </p:nvGrpSpPr>
        <p:grpSpPr>
          <a:xfrm>
            <a:off x="2068501" y="3314924"/>
            <a:ext cx="468863" cy="468863"/>
            <a:chOff x="889317" y="2537938"/>
            <a:chExt cx="556036" cy="556036"/>
          </a:xfrm>
        </p:grpSpPr>
        <p:sp>
          <p:nvSpPr>
            <p:cNvPr id="23" name="橢圓 7">
              <a:extLst>
                <a:ext uri="{FF2B5EF4-FFF2-40B4-BE49-F238E27FC236}">
                  <a16:creationId xmlns:a16="http://schemas.microsoft.com/office/drawing/2014/main" id="{19C09694-E0D1-5441-9AA0-F36C2C124F4C}"/>
                </a:ext>
              </a:extLst>
            </p:cNvPr>
            <p:cNvSpPr/>
            <p:nvPr/>
          </p:nvSpPr>
          <p:spPr>
            <a:xfrm>
              <a:off x="889317" y="2537938"/>
              <a:ext cx="556036" cy="55603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24" name="圖片 6">
              <a:extLst>
                <a:ext uri="{FF2B5EF4-FFF2-40B4-BE49-F238E27FC236}">
                  <a16:creationId xmlns:a16="http://schemas.microsoft.com/office/drawing/2014/main" id="{28C79BF1-8038-0D46-87CC-38A2716CB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60" y="2663193"/>
              <a:ext cx="386386" cy="305526"/>
            </a:xfrm>
            <a:prstGeom prst="rect">
              <a:avLst/>
            </a:prstGeom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5A62382-4201-42AF-996C-CE021C0081EF}"/>
              </a:ext>
            </a:extLst>
          </p:cNvPr>
          <p:cNvGrpSpPr/>
          <p:nvPr/>
        </p:nvGrpSpPr>
        <p:grpSpPr>
          <a:xfrm>
            <a:off x="2599769" y="3312115"/>
            <a:ext cx="1848413" cy="468863"/>
            <a:chOff x="1762903" y="3085494"/>
            <a:chExt cx="2396981" cy="608011"/>
          </a:xfrm>
        </p:grpSpPr>
        <p:pic>
          <p:nvPicPr>
            <p:cNvPr id="21" name="圖片 5">
              <a:extLst>
                <a:ext uri="{FF2B5EF4-FFF2-40B4-BE49-F238E27FC236}">
                  <a16:creationId xmlns:a16="http://schemas.microsoft.com/office/drawing/2014/main" id="{8B904A2D-A73B-C54E-9659-BD041FCF5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2903" y="3085494"/>
              <a:ext cx="699186" cy="526749"/>
            </a:xfrm>
            <a:prstGeom prst="rect">
              <a:avLst/>
            </a:prstGeom>
          </p:spPr>
        </p:pic>
        <p:pic>
          <p:nvPicPr>
            <p:cNvPr id="25" name="圖片 9">
              <a:extLst>
                <a:ext uri="{FF2B5EF4-FFF2-40B4-BE49-F238E27FC236}">
                  <a16:creationId xmlns:a16="http://schemas.microsoft.com/office/drawing/2014/main" id="{457F28C0-840D-7A4A-B214-8ABCE6B59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2416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圖片 34">
              <a:extLst>
                <a:ext uri="{FF2B5EF4-FFF2-40B4-BE49-F238E27FC236}">
                  <a16:creationId xmlns:a16="http://schemas.microsoft.com/office/drawing/2014/main" id="{B0962F5F-F881-674A-9C52-6DCB7D098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3708" y="3085494"/>
              <a:ext cx="699186" cy="526749"/>
            </a:xfrm>
            <a:prstGeom prst="rect">
              <a:avLst/>
            </a:prstGeom>
          </p:spPr>
        </p:pic>
        <p:pic>
          <p:nvPicPr>
            <p:cNvPr id="27" name="圖片 35">
              <a:extLst>
                <a:ext uri="{FF2B5EF4-FFF2-40B4-BE49-F238E27FC236}">
                  <a16:creationId xmlns:a16="http://schemas.microsoft.com/office/drawing/2014/main" id="{9EC42781-D259-BE44-BB03-769B0037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322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圖片 36">
              <a:extLst>
                <a:ext uri="{FF2B5EF4-FFF2-40B4-BE49-F238E27FC236}">
                  <a16:creationId xmlns:a16="http://schemas.microsoft.com/office/drawing/2014/main" id="{C5E66FF4-1B29-1542-A500-E0F399CA1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0698" y="3085494"/>
              <a:ext cx="699186" cy="526749"/>
            </a:xfrm>
            <a:prstGeom prst="rect">
              <a:avLst/>
            </a:prstGeom>
          </p:spPr>
        </p:pic>
        <p:pic>
          <p:nvPicPr>
            <p:cNvPr id="29" name="圖片 37">
              <a:extLst>
                <a:ext uri="{FF2B5EF4-FFF2-40B4-BE49-F238E27FC236}">
                  <a16:creationId xmlns:a16="http://schemas.microsoft.com/office/drawing/2014/main" id="{A828CE6A-5FD9-3348-B733-22F2D18C8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021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圖片 11">
            <a:extLst>
              <a:ext uri="{FF2B5EF4-FFF2-40B4-BE49-F238E27FC236}">
                <a16:creationId xmlns:a16="http://schemas.microsoft.com/office/drawing/2014/main" id="{033AD60F-2F54-6845-A930-7625489467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1628" y="4217380"/>
            <a:ext cx="1172039" cy="804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18">
            <a:extLst>
              <a:ext uri="{FF2B5EF4-FFF2-40B4-BE49-F238E27FC236}">
                <a16:creationId xmlns:a16="http://schemas.microsoft.com/office/drawing/2014/main" id="{87A7F279-B940-7D44-9D61-4252C71C1A0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331" y="3502051"/>
            <a:ext cx="651730" cy="811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群組 21">
            <a:extLst>
              <a:ext uri="{FF2B5EF4-FFF2-40B4-BE49-F238E27FC236}">
                <a16:creationId xmlns:a16="http://schemas.microsoft.com/office/drawing/2014/main" id="{C04E883D-6D4E-534B-96B4-01F50F57185C}"/>
              </a:ext>
            </a:extLst>
          </p:cNvPr>
          <p:cNvGrpSpPr/>
          <p:nvPr/>
        </p:nvGrpSpPr>
        <p:grpSpPr>
          <a:xfrm>
            <a:off x="6005452" y="3053682"/>
            <a:ext cx="1087182" cy="671519"/>
            <a:chOff x="5296072" y="2438860"/>
            <a:chExt cx="1269089" cy="783879"/>
          </a:xfrm>
        </p:grpSpPr>
        <p:pic>
          <p:nvPicPr>
            <p:cNvPr id="33" name="圖片 20">
              <a:extLst>
                <a:ext uri="{FF2B5EF4-FFF2-40B4-BE49-F238E27FC236}">
                  <a16:creationId xmlns:a16="http://schemas.microsoft.com/office/drawing/2014/main" id="{A04EC1DD-D387-904F-A0B1-62A202A0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75235" y="2359697"/>
              <a:ext cx="769403" cy="927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圖片 16">
              <a:extLst>
                <a:ext uri="{FF2B5EF4-FFF2-40B4-BE49-F238E27FC236}">
                  <a16:creationId xmlns:a16="http://schemas.microsoft.com/office/drawing/2014/main" id="{C1810225-CF4E-1949-BB64-84F556F6B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996" y="2800807"/>
              <a:ext cx="461165" cy="42193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群組 30">
            <a:extLst>
              <a:ext uri="{FF2B5EF4-FFF2-40B4-BE49-F238E27FC236}">
                <a16:creationId xmlns:a16="http://schemas.microsoft.com/office/drawing/2014/main" id="{C9BF72C8-7B8F-144F-9DDE-BFE8965578A1}"/>
              </a:ext>
            </a:extLst>
          </p:cNvPr>
          <p:cNvGrpSpPr/>
          <p:nvPr/>
        </p:nvGrpSpPr>
        <p:grpSpPr>
          <a:xfrm>
            <a:off x="7303466" y="3423885"/>
            <a:ext cx="1227669" cy="800349"/>
            <a:chOff x="7307786" y="3362271"/>
            <a:chExt cx="1168039" cy="761474"/>
          </a:xfrm>
        </p:grpSpPr>
        <p:grpSp>
          <p:nvGrpSpPr>
            <p:cNvPr id="38" name="群組 29">
              <a:extLst>
                <a:ext uri="{FF2B5EF4-FFF2-40B4-BE49-F238E27FC236}">
                  <a16:creationId xmlns:a16="http://schemas.microsoft.com/office/drawing/2014/main" id="{35FA5C7B-15AB-E242-93C4-4673513EE3DD}"/>
                </a:ext>
              </a:extLst>
            </p:cNvPr>
            <p:cNvGrpSpPr/>
            <p:nvPr/>
          </p:nvGrpSpPr>
          <p:grpSpPr>
            <a:xfrm>
              <a:off x="7307786" y="3556203"/>
              <a:ext cx="1168039" cy="567542"/>
              <a:chOff x="6990085" y="3443536"/>
              <a:chExt cx="1525161" cy="741066"/>
            </a:xfrm>
          </p:grpSpPr>
          <p:pic>
            <p:nvPicPr>
              <p:cNvPr id="40" name="圖片 26">
                <a:extLst>
                  <a:ext uri="{FF2B5EF4-FFF2-40B4-BE49-F238E27FC236}">
                    <a16:creationId xmlns:a16="http://schemas.microsoft.com/office/drawing/2014/main" id="{B8826ECB-793E-E64E-B849-F5DD981D4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90085" y="3443536"/>
                <a:ext cx="962151" cy="64826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圖片 28">
                <a:extLst>
                  <a:ext uri="{FF2B5EF4-FFF2-40B4-BE49-F238E27FC236}">
                    <a16:creationId xmlns:a16="http://schemas.microsoft.com/office/drawing/2014/main" id="{4C26412B-87FA-3849-A925-0A14BDE9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571636" y="3549643"/>
                <a:ext cx="943610" cy="63495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9" name="圖片 23">
              <a:extLst>
                <a:ext uri="{FF2B5EF4-FFF2-40B4-BE49-F238E27FC236}">
                  <a16:creationId xmlns:a16="http://schemas.microsoft.com/office/drawing/2014/main" id="{39378E24-2D30-6146-97C8-5C4D58FD2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3534" y="3362271"/>
              <a:ext cx="664567" cy="664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2" name="文字方塊 243">
            <a:extLst>
              <a:ext uri="{FF2B5EF4-FFF2-40B4-BE49-F238E27FC236}">
                <a16:creationId xmlns:a16="http://schemas.microsoft.com/office/drawing/2014/main" id="{E6064A48-CB6C-B546-9EBB-F5C7470D42D3}"/>
              </a:ext>
            </a:extLst>
          </p:cNvPr>
          <p:cNvSpPr txBox="1"/>
          <p:nvPr/>
        </p:nvSpPr>
        <p:spPr>
          <a:xfrm>
            <a:off x="5876142" y="3754852"/>
            <a:ext cx="1347743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>
                <a:solidFill>
                  <a:srgbClr val="002060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Removeable drives</a:t>
            </a:r>
            <a:endParaRPr lang="zh-TW" altLang="en-US" sz="900" b="1">
              <a:solidFill>
                <a:srgbClr val="002060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文字方塊 59">
            <a:extLst>
              <a:ext uri="{FF2B5EF4-FFF2-40B4-BE49-F238E27FC236}">
                <a16:creationId xmlns:a16="http://schemas.microsoft.com/office/drawing/2014/main" id="{A4A2498C-2429-3844-A39A-6A62802C25A6}"/>
              </a:ext>
            </a:extLst>
          </p:cNvPr>
          <p:cNvSpPr txBox="1"/>
          <p:nvPr/>
        </p:nvSpPr>
        <p:spPr>
          <a:xfrm>
            <a:off x="4782057" y="4328261"/>
            <a:ext cx="976290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>
                <a:solidFill>
                  <a:srgbClr val="002060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Local drives</a:t>
            </a:r>
          </a:p>
        </p:txBody>
      </p:sp>
      <p:sp>
        <p:nvSpPr>
          <p:cNvPr id="44" name="文字方塊 60">
            <a:extLst>
              <a:ext uri="{FF2B5EF4-FFF2-40B4-BE49-F238E27FC236}">
                <a16:creationId xmlns:a16="http://schemas.microsoft.com/office/drawing/2014/main" id="{5F46BC92-5F8F-7442-BB13-53ED05091F71}"/>
              </a:ext>
            </a:extLst>
          </p:cNvPr>
          <p:cNvSpPr txBox="1"/>
          <p:nvPr/>
        </p:nvSpPr>
        <p:spPr>
          <a:xfrm>
            <a:off x="7345006" y="4303671"/>
            <a:ext cx="1199216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>
                <a:solidFill>
                  <a:srgbClr val="002060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Cloud / NAS</a:t>
            </a:r>
            <a:endParaRPr lang="zh-TW" altLang="en-US" sz="900" b="1">
              <a:solidFill>
                <a:srgbClr val="002060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" name="弧形 244">
            <a:extLst>
              <a:ext uri="{FF2B5EF4-FFF2-40B4-BE49-F238E27FC236}">
                <a16:creationId xmlns:a16="http://schemas.microsoft.com/office/drawing/2014/main" id="{B4B58D24-AFED-304A-863B-45A9D7A896BE}"/>
              </a:ext>
            </a:extLst>
          </p:cNvPr>
          <p:cNvSpPr/>
          <p:nvPr/>
        </p:nvSpPr>
        <p:spPr>
          <a:xfrm rot="17557318">
            <a:off x="5355740" y="3169132"/>
            <a:ext cx="914400" cy="914400"/>
          </a:xfrm>
          <a:prstGeom prst="arc">
            <a:avLst>
              <a:gd name="adj1" fmla="val 16323179"/>
              <a:gd name="adj2" fmla="val 736492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弧形 62">
            <a:extLst>
              <a:ext uri="{FF2B5EF4-FFF2-40B4-BE49-F238E27FC236}">
                <a16:creationId xmlns:a16="http://schemas.microsoft.com/office/drawing/2014/main" id="{99843927-50EC-3F4D-97DD-CC0B39B84903}"/>
              </a:ext>
            </a:extLst>
          </p:cNvPr>
          <p:cNvSpPr/>
          <p:nvPr/>
        </p:nvSpPr>
        <p:spPr>
          <a:xfrm rot="20575507">
            <a:off x="6698997" y="3216875"/>
            <a:ext cx="914400" cy="914400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弧形 63">
            <a:extLst>
              <a:ext uri="{FF2B5EF4-FFF2-40B4-BE49-F238E27FC236}">
                <a16:creationId xmlns:a16="http://schemas.microsoft.com/office/drawing/2014/main" id="{E1111368-112F-C442-B94E-5CB24D530E2C}"/>
              </a:ext>
            </a:extLst>
          </p:cNvPr>
          <p:cNvSpPr/>
          <p:nvPr/>
        </p:nvSpPr>
        <p:spPr>
          <a:xfrm rot="9448614">
            <a:off x="5296504" y="4019132"/>
            <a:ext cx="914400" cy="914400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9" name="Picture 3" descr="\\Marketing\Marketing\MarketingMaterials\DM\NAS\Software_Section_brochure\QNAP product icon_20170816-assets\Snapshot.png">
            <a:extLst>
              <a:ext uri="{FF2B5EF4-FFF2-40B4-BE49-F238E27FC236}">
                <a16:creationId xmlns:a16="http://schemas.microsoft.com/office/drawing/2014/main" id="{A64D8FEF-CD26-0648-8515-5F1C6E2FE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1049" y="2075942"/>
            <a:ext cx="941625" cy="941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7605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EC0DC4D6-8758-4D50-8163-B7C3AFAD0A3B}"/>
              </a:ext>
            </a:extLst>
          </p:cNvPr>
          <p:cNvGrpSpPr/>
          <p:nvPr/>
        </p:nvGrpSpPr>
        <p:grpSpPr>
          <a:xfrm>
            <a:off x="2943626" y="3499508"/>
            <a:ext cx="1472769" cy="1472769"/>
            <a:chOff x="2791608" y="3541024"/>
            <a:chExt cx="1472769" cy="1472769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C6A27254-5466-4113-9232-0680600AA0BE}"/>
                </a:ext>
              </a:extLst>
            </p:cNvPr>
            <p:cNvSpPr/>
            <p:nvPr/>
          </p:nvSpPr>
          <p:spPr>
            <a:xfrm>
              <a:off x="2861989" y="3604802"/>
              <a:ext cx="1326216" cy="1326216"/>
            </a:xfrm>
            <a:prstGeom prst="ellipse">
              <a:avLst/>
            </a:prstGeom>
            <a:gradFill>
              <a:gsLst>
                <a:gs pos="0">
                  <a:srgbClr val="2869F9"/>
                </a:gs>
                <a:gs pos="100000">
                  <a:srgbClr val="1FACF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B9D9A7C7-7E85-46F6-AD06-DEACA8628E5F}"/>
                </a:ext>
              </a:extLst>
            </p:cNvPr>
            <p:cNvSpPr/>
            <p:nvPr/>
          </p:nvSpPr>
          <p:spPr>
            <a:xfrm>
              <a:off x="2791608" y="3541024"/>
              <a:ext cx="1472769" cy="1472769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2871F9"/>
                  </a:gs>
                  <a:gs pos="100000">
                    <a:srgbClr val="20ACF4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7A2055E9-D85A-4562-BC4A-3DAC06D697D4}"/>
              </a:ext>
            </a:extLst>
          </p:cNvPr>
          <p:cNvGrpSpPr/>
          <p:nvPr/>
        </p:nvGrpSpPr>
        <p:grpSpPr>
          <a:xfrm>
            <a:off x="4572000" y="3504721"/>
            <a:ext cx="1472769" cy="1472769"/>
            <a:chOff x="2791608" y="3541024"/>
            <a:chExt cx="1472769" cy="1472769"/>
          </a:xfrm>
        </p:grpSpPr>
        <p:sp>
          <p:nvSpPr>
            <p:cNvPr id="57" name="橢圓 56">
              <a:extLst>
                <a:ext uri="{FF2B5EF4-FFF2-40B4-BE49-F238E27FC236}">
                  <a16:creationId xmlns:a16="http://schemas.microsoft.com/office/drawing/2014/main" id="{8C194A3F-8E04-4F22-8967-1D22148D34B6}"/>
                </a:ext>
              </a:extLst>
            </p:cNvPr>
            <p:cNvSpPr/>
            <p:nvPr/>
          </p:nvSpPr>
          <p:spPr>
            <a:xfrm>
              <a:off x="2861989" y="3604802"/>
              <a:ext cx="1326216" cy="1326216"/>
            </a:xfrm>
            <a:prstGeom prst="ellipse">
              <a:avLst/>
            </a:prstGeom>
            <a:gradFill>
              <a:gsLst>
                <a:gs pos="0">
                  <a:srgbClr val="2869F9"/>
                </a:gs>
                <a:gs pos="100000">
                  <a:srgbClr val="1FACF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E67E7D70-C1EA-49E8-BCEA-76AF6E06E354}"/>
                </a:ext>
              </a:extLst>
            </p:cNvPr>
            <p:cNvSpPr/>
            <p:nvPr/>
          </p:nvSpPr>
          <p:spPr>
            <a:xfrm>
              <a:off x="2791608" y="3541024"/>
              <a:ext cx="1472769" cy="1472769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2871F9"/>
                  </a:gs>
                  <a:gs pos="100000">
                    <a:srgbClr val="20ACF4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10C1F8BA-151D-44EF-8DB5-DCF374FE9338}"/>
              </a:ext>
            </a:extLst>
          </p:cNvPr>
          <p:cNvGrpSpPr/>
          <p:nvPr/>
        </p:nvGrpSpPr>
        <p:grpSpPr>
          <a:xfrm>
            <a:off x="6224495" y="3500933"/>
            <a:ext cx="1472769" cy="1472769"/>
            <a:chOff x="2791608" y="3541024"/>
            <a:chExt cx="1472769" cy="1472769"/>
          </a:xfrm>
        </p:grpSpPr>
        <p:sp>
          <p:nvSpPr>
            <p:cNvPr id="60" name="橢圓 59">
              <a:extLst>
                <a:ext uri="{FF2B5EF4-FFF2-40B4-BE49-F238E27FC236}">
                  <a16:creationId xmlns:a16="http://schemas.microsoft.com/office/drawing/2014/main" id="{95BC9577-D04D-4E3D-B08C-502EDCA8982E}"/>
                </a:ext>
              </a:extLst>
            </p:cNvPr>
            <p:cNvSpPr/>
            <p:nvPr/>
          </p:nvSpPr>
          <p:spPr>
            <a:xfrm>
              <a:off x="2861989" y="3604802"/>
              <a:ext cx="1326216" cy="1326216"/>
            </a:xfrm>
            <a:prstGeom prst="ellipse">
              <a:avLst/>
            </a:prstGeom>
            <a:gradFill>
              <a:gsLst>
                <a:gs pos="0">
                  <a:srgbClr val="2869F9"/>
                </a:gs>
                <a:gs pos="100000">
                  <a:srgbClr val="1FACF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1" name="橢圓 60">
              <a:extLst>
                <a:ext uri="{FF2B5EF4-FFF2-40B4-BE49-F238E27FC236}">
                  <a16:creationId xmlns:a16="http://schemas.microsoft.com/office/drawing/2014/main" id="{AFD3113D-C4CF-4048-B77A-75CD337D7D1A}"/>
                </a:ext>
              </a:extLst>
            </p:cNvPr>
            <p:cNvSpPr/>
            <p:nvPr/>
          </p:nvSpPr>
          <p:spPr>
            <a:xfrm>
              <a:off x="2791608" y="3541024"/>
              <a:ext cx="1472769" cy="1472769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2871F9"/>
                  </a:gs>
                  <a:gs pos="100000">
                    <a:srgbClr val="20ACF4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9" name="橢圓 8">
            <a:extLst>
              <a:ext uri="{FF2B5EF4-FFF2-40B4-BE49-F238E27FC236}">
                <a16:creationId xmlns:a16="http://schemas.microsoft.com/office/drawing/2014/main" id="{7B756E22-A3B9-42F2-B76D-F75FAE715D9B}"/>
              </a:ext>
            </a:extLst>
          </p:cNvPr>
          <p:cNvSpPr/>
          <p:nvPr/>
        </p:nvSpPr>
        <p:spPr>
          <a:xfrm>
            <a:off x="1376424" y="3554877"/>
            <a:ext cx="1326216" cy="1326216"/>
          </a:xfrm>
          <a:prstGeom prst="ellipse">
            <a:avLst/>
          </a:prstGeom>
          <a:gradFill>
            <a:gsLst>
              <a:gs pos="0">
                <a:srgbClr val="2869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3" name="橢圓 52">
            <a:extLst>
              <a:ext uri="{FF2B5EF4-FFF2-40B4-BE49-F238E27FC236}">
                <a16:creationId xmlns:a16="http://schemas.microsoft.com/office/drawing/2014/main" id="{854FC07D-E02E-4D0E-808A-0610B9E6BBC5}"/>
              </a:ext>
            </a:extLst>
          </p:cNvPr>
          <p:cNvSpPr/>
          <p:nvPr/>
        </p:nvSpPr>
        <p:spPr>
          <a:xfrm>
            <a:off x="1306044" y="3491099"/>
            <a:ext cx="1472769" cy="1472769"/>
          </a:xfrm>
          <a:prstGeom prst="ellipse">
            <a:avLst/>
          </a:prstGeom>
          <a:noFill/>
          <a:ln>
            <a:gradFill>
              <a:gsLst>
                <a:gs pos="0">
                  <a:srgbClr val="2871F9"/>
                </a:gs>
                <a:gs pos="100000">
                  <a:srgbClr val="20ACF4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0853292-EE59-486B-B6C7-AEEAE7633B7F}"/>
              </a:ext>
            </a:extLst>
          </p:cNvPr>
          <p:cNvGrpSpPr/>
          <p:nvPr/>
        </p:nvGrpSpPr>
        <p:grpSpPr>
          <a:xfrm>
            <a:off x="891169" y="1097854"/>
            <a:ext cx="3845477" cy="2249625"/>
            <a:chOff x="547776" y="958155"/>
            <a:chExt cx="4393191" cy="2570040"/>
          </a:xfrm>
        </p:grpSpPr>
        <p:pic>
          <p:nvPicPr>
            <p:cNvPr id="51" name="圖片 50" descr="一張含有 螢幕擷取畫面, 相片, 監視器, 螢幕 的圖片&#10;&#10;自動產生的描述">
              <a:extLst>
                <a:ext uri="{FF2B5EF4-FFF2-40B4-BE49-F238E27FC236}">
                  <a16:creationId xmlns:a16="http://schemas.microsoft.com/office/drawing/2014/main" id="{3B427A37-1DC6-4347-9BFA-7569A44B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776" y="958155"/>
              <a:ext cx="4393191" cy="2570040"/>
            </a:xfrm>
            <a:prstGeom prst="rect">
              <a:avLst/>
            </a:prstGeom>
          </p:spPr>
        </p:pic>
        <p:pic>
          <p:nvPicPr>
            <p:cNvPr id="4" name="圖片 3" descr="一張含有 螢幕擷取畫面 的圖片&#10;&#10;&#10;&#10;自動產生的描述">
              <a:extLst>
                <a:ext uri="{FF2B5EF4-FFF2-40B4-BE49-F238E27FC236}">
                  <a16:creationId xmlns:a16="http://schemas.microsoft.com/office/drawing/2014/main" id="{BB818390-E42A-4944-82CE-A5C3C6097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6922" y="1106276"/>
              <a:ext cx="3392556" cy="2125762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320933F-FAEA-4180-A127-0EBED3446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9927"/>
            <a:ext cx="9085763" cy="697312"/>
          </a:xfrm>
        </p:spPr>
        <p:txBody>
          <a:bodyPr>
            <a:noAutofit/>
          </a:bodyPr>
          <a:lstStyle/>
          <a:p>
            <a:r>
              <a:rPr lang="en-US" altLang="zh-TW" sz="300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Qsirch</a:t>
            </a:r>
            <a:r>
              <a:rPr lang="en-US" altLang="zh-TW" sz="30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4.0</a:t>
            </a:r>
            <a:r>
              <a:rPr lang="zh-TW" altLang="en-US" sz="30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zh-CN" sz="30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makes it easy to search for files</a:t>
            </a:r>
            <a:endParaRPr lang="en-US" sz="300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Shape 450">
            <a:extLst>
              <a:ext uri="{FF2B5EF4-FFF2-40B4-BE49-F238E27FC236}">
                <a16:creationId xmlns:a16="http://schemas.microsoft.com/office/drawing/2014/main" id="{C450D920-CA41-6045-984A-E41F1CD40966}"/>
              </a:ext>
            </a:extLst>
          </p:cNvPr>
          <p:cNvSpPr/>
          <p:nvPr/>
        </p:nvSpPr>
        <p:spPr>
          <a:xfrm>
            <a:off x="4486398" y="3546734"/>
            <a:ext cx="348603" cy="349431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defRPr/>
            </a:pPr>
            <a:r>
              <a:rPr lang="en-US" altLang="zh-TW" sz="2400" b="1">
                <a:solidFill>
                  <a:srgbClr val="FFFFFF"/>
                </a:solidFill>
                <a:latin typeface="+mj-lt"/>
                <a:ea typeface="Microsoft JhengHei" charset="0"/>
                <a:cs typeface="Arial" panose="020B0604020202020204" pitchFamily="34" charset="0"/>
              </a:rPr>
              <a:t>3</a:t>
            </a:r>
            <a:endParaRPr lang="en-US" sz="2400" b="1">
              <a:solidFill>
                <a:srgbClr val="FFFFFF"/>
              </a:solidFill>
              <a:latin typeface="+mj-lt"/>
              <a:ea typeface="Microsoft JhengHei" charset="0"/>
              <a:cs typeface="Arial" panose="020B0604020202020204" pitchFamily="34" charset="0"/>
            </a:endParaRPr>
          </a:p>
        </p:txBody>
      </p:sp>
      <p:sp>
        <p:nvSpPr>
          <p:cNvPr id="41" name="Shape 478">
            <a:extLst>
              <a:ext uri="{FF2B5EF4-FFF2-40B4-BE49-F238E27FC236}">
                <a16:creationId xmlns:a16="http://schemas.microsoft.com/office/drawing/2014/main" id="{757E71A0-4604-7445-AF1F-6DD270E5BD67}"/>
              </a:ext>
            </a:extLst>
          </p:cNvPr>
          <p:cNvSpPr txBox="1"/>
          <p:nvPr/>
        </p:nvSpPr>
        <p:spPr>
          <a:xfrm>
            <a:off x="4972075" y="3563369"/>
            <a:ext cx="702976" cy="3435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en" sz="1200" b="1">
                <a:solidFill>
                  <a:schemeClr val="bg1"/>
                </a:solidFill>
                <a:latin typeface="+mj-lt"/>
                <a:ea typeface="Microsoft JhengHei" charset="0"/>
                <a:cs typeface="Arial" panose="020B0604020202020204" pitchFamily="34" charset="0"/>
              </a:rPr>
              <a:t>Mac Finder</a:t>
            </a:r>
          </a:p>
        </p:txBody>
      </p:sp>
      <p:grpSp>
        <p:nvGrpSpPr>
          <p:cNvPr id="42" name="群組 42">
            <a:extLst>
              <a:ext uri="{FF2B5EF4-FFF2-40B4-BE49-F238E27FC236}">
                <a16:creationId xmlns:a16="http://schemas.microsoft.com/office/drawing/2014/main" id="{73F2B29A-85EA-9B43-B4EB-EC94B3F55DB9}"/>
              </a:ext>
            </a:extLst>
          </p:cNvPr>
          <p:cNvGrpSpPr/>
          <p:nvPr/>
        </p:nvGrpSpPr>
        <p:grpSpPr>
          <a:xfrm>
            <a:off x="4962804" y="4035674"/>
            <a:ext cx="860455" cy="632355"/>
            <a:chOff x="8300580" y="4510178"/>
            <a:chExt cx="1777171" cy="1302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Shape 472">
              <a:extLst>
                <a:ext uri="{FF2B5EF4-FFF2-40B4-BE49-F238E27FC236}">
                  <a16:creationId xmlns:a16="http://schemas.microsoft.com/office/drawing/2014/main" id="{87260BA1-0AC7-E845-95CE-625AC3955D24}"/>
                </a:ext>
              </a:extLst>
            </p:cNvPr>
            <p:cNvSpPr/>
            <p:nvPr/>
          </p:nvSpPr>
          <p:spPr>
            <a:xfrm>
              <a:off x="8300580" y="4510178"/>
              <a:ext cx="1777171" cy="130296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200">
                <a:latin typeface="+mj-lt"/>
                <a:ea typeface="Microsoft JhengHei" charset="0"/>
                <a:cs typeface="Arial" panose="020B0604020202020204" pitchFamily="34" charset="0"/>
              </a:endParaRPr>
            </a:p>
          </p:txBody>
        </p:sp>
        <p:pic>
          <p:nvPicPr>
            <p:cNvPr id="45" name="Shape 464">
              <a:extLst>
                <a:ext uri="{FF2B5EF4-FFF2-40B4-BE49-F238E27FC236}">
                  <a16:creationId xmlns:a16="http://schemas.microsoft.com/office/drawing/2014/main" id="{D627205E-0F10-2B48-B0A9-01301F994706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38568" y="4568874"/>
              <a:ext cx="1702099" cy="10080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" name="Shape 474">
            <a:extLst>
              <a:ext uri="{FF2B5EF4-FFF2-40B4-BE49-F238E27FC236}">
                <a16:creationId xmlns:a16="http://schemas.microsoft.com/office/drawing/2014/main" id="{CD7C8014-BD8B-8949-A0DC-9A659D0925B4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6646" y="4360578"/>
            <a:ext cx="470230" cy="4771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Shape 450">
            <a:extLst>
              <a:ext uri="{FF2B5EF4-FFF2-40B4-BE49-F238E27FC236}">
                <a16:creationId xmlns:a16="http://schemas.microsoft.com/office/drawing/2014/main" id="{12BE6907-2615-7F40-83F2-F458594462B4}"/>
              </a:ext>
            </a:extLst>
          </p:cNvPr>
          <p:cNvSpPr/>
          <p:nvPr/>
        </p:nvSpPr>
        <p:spPr>
          <a:xfrm>
            <a:off x="1233029" y="3546734"/>
            <a:ext cx="348603" cy="349431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defRPr/>
            </a:pPr>
            <a:r>
              <a:rPr lang="en-US" altLang="zh-TW" sz="2400" b="1">
                <a:solidFill>
                  <a:srgbClr val="FFFFFF"/>
                </a:solidFill>
                <a:latin typeface="+mj-lt"/>
                <a:ea typeface="Microsoft JhengHei" charset="0"/>
                <a:cs typeface="Arial" panose="020B0604020202020204" pitchFamily="34" charset="0"/>
              </a:rPr>
              <a:t>1</a:t>
            </a:r>
            <a:endParaRPr lang="en-US" sz="2400" b="1">
              <a:solidFill>
                <a:srgbClr val="FFFFFF"/>
              </a:solidFill>
              <a:latin typeface="+mj-lt"/>
              <a:ea typeface="Microsoft JhengHei" charset="0"/>
              <a:cs typeface="Arial" panose="020B0604020202020204" pitchFamily="34" charset="0"/>
            </a:endParaRPr>
          </a:p>
        </p:txBody>
      </p:sp>
      <p:grpSp>
        <p:nvGrpSpPr>
          <p:cNvPr id="35" name="Shape 462">
            <a:extLst>
              <a:ext uri="{FF2B5EF4-FFF2-40B4-BE49-F238E27FC236}">
                <a16:creationId xmlns:a16="http://schemas.microsoft.com/office/drawing/2014/main" id="{5943678D-622B-FE48-9097-D5513864B6D6}"/>
              </a:ext>
            </a:extLst>
          </p:cNvPr>
          <p:cNvGrpSpPr/>
          <p:nvPr/>
        </p:nvGrpSpPr>
        <p:grpSpPr>
          <a:xfrm>
            <a:off x="1551149" y="3999242"/>
            <a:ext cx="997183" cy="673531"/>
            <a:chOff x="492692" y="2324099"/>
            <a:chExt cx="1383594" cy="8582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Shape 463">
              <a:extLst>
                <a:ext uri="{FF2B5EF4-FFF2-40B4-BE49-F238E27FC236}">
                  <a16:creationId xmlns:a16="http://schemas.microsoft.com/office/drawing/2014/main" id="{927CC88C-9804-5F44-A9F9-D6F58E806A5F}"/>
                </a:ext>
              </a:extLst>
            </p:cNvPr>
            <p:cNvSpPr/>
            <p:nvPr/>
          </p:nvSpPr>
          <p:spPr>
            <a:xfrm>
              <a:off x="492692" y="2324099"/>
              <a:ext cx="1383594" cy="85829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SzPts val="1400"/>
                <a:defRPr/>
              </a:pPr>
              <a:endParaRPr sz="1200">
                <a:latin typeface="+mj-lt"/>
                <a:ea typeface="Microsoft JhengHei" charset="0"/>
                <a:cs typeface="Arial" panose="020B0604020202020204" pitchFamily="34" charset="0"/>
              </a:endParaRPr>
            </a:p>
          </p:txBody>
        </p:sp>
        <p:pic>
          <p:nvPicPr>
            <p:cNvPr id="38" name="Shape 464">
              <a:extLst>
                <a:ext uri="{FF2B5EF4-FFF2-40B4-BE49-F238E27FC236}">
                  <a16:creationId xmlns:a16="http://schemas.microsoft.com/office/drawing/2014/main" id="{4E7A3360-C098-4745-9C98-85BFC20AF148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134" y="2370525"/>
              <a:ext cx="1306994" cy="647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Shape 475">
            <a:extLst>
              <a:ext uri="{FF2B5EF4-FFF2-40B4-BE49-F238E27FC236}">
                <a16:creationId xmlns:a16="http://schemas.microsoft.com/office/drawing/2014/main" id="{6C7C96FF-614B-4841-B9CE-9421143BA39E}"/>
              </a:ext>
            </a:extLst>
          </p:cNvPr>
          <p:cNvSpPr txBox="1"/>
          <p:nvPr/>
        </p:nvSpPr>
        <p:spPr>
          <a:xfrm>
            <a:off x="1754108" y="3646260"/>
            <a:ext cx="570936" cy="2218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200" b="1">
                <a:solidFill>
                  <a:schemeClr val="bg1"/>
                </a:solidFill>
                <a:latin typeface="+mj-lt"/>
                <a:ea typeface="Microsoft JhengHei" charset="0"/>
                <a:cs typeface="Arial" panose="020B0604020202020204" pitchFamily="34" charset="0"/>
              </a:rPr>
              <a:t>Web</a:t>
            </a:r>
          </a:p>
        </p:txBody>
      </p:sp>
      <p:sp>
        <p:nvSpPr>
          <p:cNvPr id="25" name="Shape 450">
            <a:extLst>
              <a:ext uri="{FF2B5EF4-FFF2-40B4-BE49-F238E27FC236}">
                <a16:creationId xmlns:a16="http://schemas.microsoft.com/office/drawing/2014/main" id="{38A40158-1B7D-4649-B85E-04B2CE21352B}"/>
              </a:ext>
            </a:extLst>
          </p:cNvPr>
          <p:cNvSpPr/>
          <p:nvPr/>
        </p:nvSpPr>
        <p:spPr>
          <a:xfrm>
            <a:off x="6062862" y="3546734"/>
            <a:ext cx="348603" cy="349431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defRPr/>
            </a:pPr>
            <a:r>
              <a:rPr lang="en-US" altLang="zh-TW" sz="2400" b="1">
                <a:solidFill>
                  <a:srgbClr val="FFFFFF"/>
                </a:solidFill>
                <a:latin typeface="+mj-lt"/>
                <a:ea typeface="Microsoft JhengHei" charset="0"/>
                <a:cs typeface="Arial" panose="020B0604020202020204" pitchFamily="34" charset="0"/>
              </a:rPr>
              <a:t>4</a:t>
            </a:r>
            <a:endParaRPr lang="en-US" sz="2400" b="1">
              <a:solidFill>
                <a:srgbClr val="FFFFFF"/>
              </a:solidFill>
              <a:latin typeface="+mj-lt"/>
              <a:ea typeface="Microsoft JhengHei" charset="0"/>
              <a:cs typeface="Arial" panose="020B0604020202020204" pitchFamily="34" charset="0"/>
            </a:endParaRPr>
          </a:p>
        </p:txBody>
      </p:sp>
      <p:grpSp>
        <p:nvGrpSpPr>
          <p:cNvPr id="26" name="Shape 465">
            <a:extLst>
              <a:ext uri="{FF2B5EF4-FFF2-40B4-BE49-F238E27FC236}">
                <a16:creationId xmlns:a16="http://schemas.microsoft.com/office/drawing/2014/main" id="{C7DA9D1C-090E-E146-928D-4EBEE25FEA9F}"/>
              </a:ext>
            </a:extLst>
          </p:cNvPr>
          <p:cNvGrpSpPr/>
          <p:nvPr/>
        </p:nvGrpSpPr>
        <p:grpSpPr>
          <a:xfrm>
            <a:off x="6384742" y="4027294"/>
            <a:ext cx="1133944" cy="633387"/>
            <a:chOff x="2825839" y="2459833"/>
            <a:chExt cx="1692636" cy="8802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8" name="Shape 466">
              <a:extLst>
                <a:ext uri="{FF2B5EF4-FFF2-40B4-BE49-F238E27FC236}">
                  <a16:creationId xmlns:a16="http://schemas.microsoft.com/office/drawing/2014/main" id="{5FA48EE6-3996-CA45-98E8-7A1221460DC5}"/>
                </a:ext>
              </a:extLst>
            </p:cNvPr>
            <p:cNvGrpSpPr/>
            <p:nvPr/>
          </p:nvGrpSpPr>
          <p:grpSpPr>
            <a:xfrm>
              <a:off x="2825839" y="2459833"/>
              <a:ext cx="1383594" cy="858295"/>
              <a:chOff x="516649" y="2548733"/>
              <a:chExt cx="1383594" cy="858295"/>
            </a:xfrm>
          </p:grpSpPr>
          <p:sp>
            <p:nvSpPr>
              <p:cNvPr id="31" name="Shape 467">
                <a:extLst>
                  <a:ext uri="{FF2B5EF4-FFF2-40B4-BE49-F238E27FC236}">
                    <a16:creationId xmlns:a16="http://schemas.microsoft.com/office/drawing/2014/main" id="{F4A3FE48-62D8-2C4B-A019-33EF68BC27DE}"/>
                  </a:ext>
                </a:extLst>
              </p:cNvPr>
              <p:cNvSpPr/>
              <p:nvPr/>
            </p:nvSpPr>
            <p:spPr>
              <a:xfrm>
                <a:off x="516649" y="2548733"/>
                <a:ext cx="1383594" cy="858295"/>
              </a:xfrm>
              <a:custGeom>
                <a:avLst/>
                <a:gdLst/>
                <a:ahLst/>
                <a:cxnLst/>
                <a:rect l="0" t="0" r="0" b="0"/>
                <a:pathLst>
                  <a:path w="143434" h="111665" extrusionOk="0">
                    <a:moveTo>
                      <a:pt x="71751" y="2308"/>
                    </a:moveTo>
                    <a:lnTo>
                      <a:pt x="71887" y="2376"/>
                    </a:lnTo>
                    <a:lnTo>
                      <a:pt x="72091" y="2444"/>
                    </a:lnTo>
                    <a:lnTo>
                      <a:pt x="72159" y="2647"/>
                    </a:lnTo>
                    <a:lnTo>
                      <a:pt x="72226" y="2783"/>
                    </a:lnTo>
                    <a:lnTo>
                      <a:pt x="72159" y="2987"/>
                    </a:lnTo>
                    <a:lnTo>
                      <a:pt x="72091" y="3190"/>
                    </a:lnTo>
                    <a:lnTo>
                      <a:pt x="71887" y="3258"/>
                    </a:lnTo>
                    <a:lnTo>
                      <a:pt x="71751" y="3326"/>
                    </a:lnTo>
                    <a:lnTo>
                      <a:pt x="71548" y="3258"/>
                    </a:lnTo>
                    <a:lnTo>
                      <a:pt x="71344" y="3190"/>
                    </a:lnTo>
                    <a:lnTo>
                      <a:pt x="71276" y="2987"/>
                    </a:lnTo>
                    <a:lnTo>
                      <a:pt x="71208" y="2783"/>
                    </a:lnTo>
                    <a:lnTo>
                      <a:pt x="71276" y="2647"/>
                    </a:lnTo>
                    <a:lnTo>
                      <a:pt x="71344" y="2444"/>
                    </a:lnTo>
                    <a:lnTo>
                      <a:pt x="71548" y="2376"/>
                    </a:lnTo>
                    <a:lnTo>
                      <a:pt x="71751" y="2308"/>
                    </a:lnTo>
                    <a:close/>
                    <a:moveTo>
                      <a:pt x="137528" y="5906"/>
                    </a:moveTo>
                    <a:lnTo>
                      <a:pt x="137596" y="5974"/>
                    </a:lnTo>
                    <a:lnTo>
                      <a:pt x="137596" y="89604"/>
                    </a:lnTo>
                    <a:lnTo>
                      <a:pt x="5906" y="89604"/>
                    </a:lnTo>
                    <a:lnTo>
                      <a:pt x="5906" y="5974"/>
                    </a:lnTo>
                    <a:lnTo>
                      <a:pt x="5906" y="5906"/>
                    </a:lnTo>
                    <a:close/>
                    <a:moveTo>
                      <a:pt x="3530" y="0"/>
                    </a:moveTo>
                    <a:lnTo>
                      <a:pt x="3191" y="68"/>
                    </a:lnTo>
                    <a:lnTo>
                      <a:pt x="2444" y="339"/>
                    </a:lnTo>
                    <a:lnTo>
                      <a:pt x="1766" y="679"/>
                    </a:lnTo>
                    <a:lnTo>
                      <a:pt x="1155" y="1154"/>
                    </a:lnTo>
                    <a:lnTo>
                      <a:pt x="679" y="1765"/>
                    </a:lnTo>
                    <a:lnTo>
                      <a:pt x="272" y="2444"/>
                    </a:lnTo>
                    <a:lnTo>
                      <a:pt x="69" y="3190"/>
                    </a:lnTo>
                    <a:lnTo>
                      <a:pt x="1" y="3598"/>
                    </a:lnTo>
                    <a:lnTo>
                      <a:pt x="1" y="4005"/>
                    </a:lnTo>
                    <a:lnTo>
                      <a:pt x="1" y="91572"/>
                    </a:lnTo>
                    <a:lnTo>
                      <a:pt x="1" y="91979"/>
                    </a:lnTo>
                    <a:lnTo>
                      <a:pt x="69" y="92319"/>
                    </a:lnTo>
                    <a:lnTo>
                      <a:pt x="272" y="93065"/>
                    </a:lnTo>
                    <a:lnTo>
                      <a:pt x="679" y="93744"/>
                    </a:lnTo>
                    <a:lnTo>
                      <a:pt x="1155" y="94355"/>
                    </a:lnTo>
                    <a:lnTo>
                      <a:pt x="1766" y="94830"/>
                    </a:lnTo>
                    <a:lnTo>
                      <a:pt x="2444" y="95238"/>
                    </a:lnTo>
                    <a:lnTo>
                      <a:pt x="3191" y="95441"/>
                    </a:lnTo>
                    <a:lnTo>
                      <a:pt x="3530" y="95509"/>
                    </a:lnTo>
                    <a:lnTo>
                      <a:pt x="139904" y="95509"/>
                    </a:lnTo>
                    <a:lnTo>
                      <a:pt x="140311" y="95441"/>
                    </a:lnTo>
                    <a:lnTo>
                      <a:pt x="141058" y="95238"/>
                    </a:lnTo>
                    <a:lnTo>
                      <a:pt x="141737" y="94830"/>
                    </a:lnTo>
                    <a:lnTo>
                      <a:pt x="142280" y="94355"/>
                    </a:lnTo>
                    <a:lnTo>
                      <a:pt x="142755" y="93744"/>
                    </a:lnTo>
                    <a:lnTo>
                      <a:pt x="143162" y="93065"/>
                    </a:lnTo>
                    <a:lnTo>
                      <a:pt x="143366" y="92319"/>
                    </a:lnTo>
                    <a:lnTo>
                      <a:pt x="143434" y="91979"/>
                    </a:lnTo>
                    <a:lnTo>
                      <a:pt x="143434" y="91572"/>
                    </a:lnTo>
                    <a:lnTo>
                      <a:pt x="143434" y="4005"/>
                    </a:lnTo>
                    <a:lnTo>
                      <a:pt x="143434" y="3598"/>
                    </a:lnTo>
                    <a:lnTo>
                      <a:pt x="143366" y="3190"/>
                    </a:lnTo>
                    <a:lnTo>
                      <a:pt x="143162" y="2444"/>
                    </a:lnTo>
                    <a:lnTo>
                      <a:pt x="142755" y="1765"/>
                    </a:lnTo>
                    <a:lnTo>
                      <a:pt x="142280" y="1154"/>
                    </a:lnTo>
                    <a:lnTo>
                      <a:pt x="141737" y="679"/>
                    </a:lnTo>
                    <a:lnTo>
                      <a:pt x="141058" y="339"/>
                    </a:lnTo>
                    <a:lnTo>
                      <a:pt x="140311" y="68"/>
                    </a:lnTo>
                    <a:lnTo>
                      <a:pt x="139904" y="0"/>
                    </a:lnTo>
                    <a:close/>
                    <a:moveTo>
                      <a:pt x="55324" y="95713"/>
                    </a:moveTo>
                    <a:lnTo>
                      <a:pt x="55052" y="98971"/>
                    </a:lnTo>
                    <a:lnTo>
                      <a:pt x="54713" y="102297"/>
                    </a:lnTo>
                    <a:lnTo>
                      <a:pt x="54374" y="105284"/>
                    </a:lnTo>
                    <a:lnTo>
                      <a:pt x="53966" y="107388"/>
                    </a:lnTo>
                    <a:lnTo>
                      <a:pt x="53763" y="108203"/>
                    </a:lnTo>
                    <a:lnTo>
                      <a:pt x="53627" y="108746"/>
                    </a:lnTo>
                    <a:lnTo>
                      <a:pt x="53423" y="109153"/>
                    </a:lnTo>
                    <a:lnTo>
                      <a:pt x="53220" y="109357"/>
                    </a:lnTo>
                    <a:lnTo>
                      <a:pt x="52677" y="109493"/>
                    </a:lnTo>
                    <a:lnTo>
                      <a:pt x="51794" y="109696"/>
                    </a:lnTo>
                    <a:lnTo>
                      <a:pt x="49690" y="110036"/>
                    </a:lnTo>
                    <a:lnTo>
                      <a:pt x="48061" y="110307"/>
                    </a:lnTo>
                    <a:lnTo>
                      <a:pt x="47450" y="110443"/>
                    </a:lnTo>
                    <a:lnTo>
                      <a:pt x="47110" y="110511"/>
                    </a:lnTo>
                    <a:lnTo>
                      <a:pt x="47042" y="110579"/>
                    </a:lnTo>
                    <a:lnTo>
                      <a:pt x="47042" y="110783"/>
                    </a:lnTo>
                    <a:lnTo>
                      <a:pt x="47110" y="110850"/>
                    </a:lnTo>
                    <a:lnTo>
                      <a:pt x="47585" y="110918"/>
                    </a:lnTo>
                    <a:lnTo>
                      <a:pt x="48400" y="110986"/>
                    </a:lnTo>
                    <a:lnTo>
                      <a:pt x="51387" y="111054"/>
                    </a:lnTo>
                    <a:lnTo>
                      <a:pt x="56071" y="111122"/>
                    </a:lnTo>
                    <a:lnTo>
                      <a:pt x="87092" y="111122"/>
                    </a:lnTo>
                    <a:lnTo>
                      <a:pt x="91708" y="111054"/>
                    </a:lnTo>
                    <a:lnTo>
                      <a:pt x="94695" y="110986"/>
                    </a:lnTo>
                    <a:lnTo>
                      <a:pt x="95578" y="110918"/>
                    </a:lnTo>
                    <a:lnTo>
                      <a:pt x="96053" y="110850"/>
                    </a:lnTo>
                    <a:lnTo>
                      <a:pt x="96121" y="110783"/>
                    </a:lnTo>
                    <a:lnTo>
                      <a:pt x="96121" y="110579"/>
                    </a:lnTo>
                    <a:lnTo>
                      <a:pt x="96053" y="110511"/>
                    </a:lnTo>
                    <a:lnTo>
                      <a:pt x="95713" y="110443"/>
                    </a:lnTo>
                    <a:lnTo>
                      <a:pt x="95102" y="110307"/>
                    </a:lnTo>
                    <a:lnTo>
                      <a:pt x="93473" y="110036"/>
                    </a:lnTo>
                    <a:lnTo>
                      <a:pt x="91369" y="109696"/>
                    </a:lnTo>
                    <a:lnTo>
                      <a:pt x="90487" y="109493"/>
                    </a:lnTo>
                    <a:lnTo>
                      <a:pt x="89943" y="109357"/>
                    </a:lnTo>
                    <a:lnTo>
                      <a:pt x="89740" y="109153"/>
                    </a:lnTo>
                    <a:lnTo>
                      <a:pt x="89536" y="108746"/>
                    </a:lnTo>
                    <a:lnTo>
                      <a:pt x="89333" y="108203"/>
                    </a:lnTo>
                    <a:lnTo>
                      <a:pt x="89197" y="107388"/>
                    </a:lnTo>
                    <a:lnTo>
                      <a:pt x="88789" y="105284"/>
                    </a:lnTo>
                    <a:lnTo>
                      <a:pt x="88382" y="102297"/>
                    </a:lnTo>
                    <a:lnTo>
                      <a:pt x="88043" y="98971"/>
                    </a:lnTo>
                    <a:lnTo>
                      <a:pt x="87839" y="95713"/>
                    </a:lnTo>
                    <a:close/>
                    <a:moveTo>
                      <a:pt x="47450" y="111054"/>
                    </a:moveTo>
                    <a:lnTo>
                      <a:pt x="47450" y="111122"/>
                    </a:lnTo>
                    <a:lnTo>
                      <a:pt x="47450" y="111393"/>
                    </a:lnTo>
                    <a:lnTo>
                      <a:pt x="47518" y="111461"/>
                    </a:lnTo>
                    <a:lnTo>
                      <a:pt x="48807" y="111529"/>
                    </a:lnTo>
                    <a:lnTo>
                      <a:pt x="52473" y="111597"/>
                    </a:lnTo>
                    <a:lnTo>
                      <a:pt x="62384" y="111665"/>
                    </a:lnTo>
                    <a:lnTo>
                      <a:pt x="80779" y="111665"/>
                    </a:lnTo>
                    <a:lnTo>
                      <a:pt x="90622" y="111597"/>
                    </a:lnTo>
                    <a:lnTo>
                      <a:pt x="94356" y="111529"/>
                    </a:lnTo>
                    <a:lnTo>
                      <a:pt x="95646" y="111461"/>
                    </a:lnTo>
                    <a:lnTo>
                      <a:pt x="95713" y="111393"/>
                    </a:lnTo>
                    <a:lnTo>
                      <a:pt x="95713" y="111122"/>
                    </a:lnTo>
                    <a:lnTo>
                      <a:pt x="95646" y="111054"/>
                    </a:lnTo>
                    <a:lnTo>
                      <a:pt x="94084" y="111122"/>
                    </a:lnTo>
                    <a:lnTo>
                      <a:pt x="91233" y="111190"/>
                    </a:lnTo>
                    <a:lnTo>
                      <a:pt x="80847" y="111258"/>
                    </a:lnTo>
                    <a:lnTo>
                      <a:pt x="62316" y="111258"/>
                    </a:lnTo>
                    <a:lnTo>
                      <a:pt x="51930" y="111190"/>
                    </a:lnTo>
                    <a:lnTo>
                      <a:pt x="49079" y="111122"/>
                    </a:lnTo>
                    <a:lnTo>
                      <a:pt x="47518" y="1110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DEE9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200">
                  <a:latin typeface="+mj-lt"/>
                  <a:ea typeface="Microsoft JhengHei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2" name="Shape 468">
                <a:extLst>
                  <a:ext uri="{FF2B5EF4-FFF2-40B4-BE49-F238E27FC236}">
                    <a16:creationId xmlns:a16="http://schemas.microsoft.com/office/drawing/2014/main" id="{5ECC76AE-AAEF-C248-B826-6DDBB92EBF36}"/>
                  </a:ext>
                </a:extLst>
              </p:cNvPr>
              <p:cNvPicPr preferRelativeResize="0"/>
              <p:nvPr/>
            </p:nvPicPr>
            <p:blipFill rotWithShape="1">
              <a:blip r:embed="rId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6537" y="2595160"/>
                <a:ext cx="1306995" cy="647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" name="Shape 469">
              <a:extLst>
                <a:ext uri="{FF2B5EF4-FFF2-40B4-BE49-F238E27FC236}">
                  <a16:creationId xmlns:a16="http://schemas.microsoft.com/office/drawing/2014/main" id="{5179BAB4-2C5A-1845-A668-4FB51402B68D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85838" y="2919445"/>
              <a:ext cx="407050" cy="420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Shape 470">
              <a:extLst>
                <a:ext uri="{FF2B5EF4-FFF2-40B4-BE49-F238E27FC236}">
                  <a16:creationId xmlns:a16="http://schemas.microsoft.com/office/drawing/2014/main" id="{71FC8320-D7F8-9B43-BBFF-B8A6451AD1D6}"/>
                </a:ext>
              </a:extLst>
            </p:cNvPr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1058" y="2938388"/>
              <a:ext cx="397417" cy="3974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Shape 476">
            <a:extLst>
              <a:ext uri="{FF2B5EF4-FFF2-40B4-BE49-F238E27FC236}">
                <a16:creationId xmlns:a16="http://schemas.microsoft.com/office/drawing/2014/main" id="{F2560F4E-EF0B-A147-9A3B-40325128EB4F}"/>
              </a:ext>
            </a:extLst>
          </p:cNvPr>
          <p:cNvSpPr txBox="1"/>
          <p:nvPr/>
        </p:nvSpPr>
        <p:spPr>
          <a:xfrm>
            <a:off x="6414907" y="3570749"/>
            <a:ext cx="1045576" cy="3082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1200" b="1">
                <a:solidFill>
                  <a:schemeClr val="bg1"/>
                </a:solidFill>
                <a:latin typeface="+mj-lt"/>
                <a:ea typeface="Microsoft JhengHei" charset="0"/>
                <a:cs typeface="Arial" panose="020B0604020202020204" pitchFamily="34" charset="0"/>
              </a:rPr>
              <a:t>Browser extension
</a:t>
            </a:r>
            <a:endParaRPr lang="en-US" sz="1200" b="1">
              <a:solidFill>
                <a:schemeClr val="bg1"/>
              </a:solidFill>
              <a:latin typeface="+mj-lt"/>
              <a:ea typeface="Microsoft JhengHei" charset="0"/>
              <a:cs typeface="Arial" panose="020B0604020202020204" pitchFamily="34" charset="0"/>
            </a:endParaRPr>
          </a:p>
        </p:txBody>
      </p:sp>
      <p:sp>
        <p:nvSpPr>
          <p:cNvPr id="15" name="Shape 450">
            <a:extLst>
              <a:ext uri="{FF2B5EF4-FFF2-40B4-BE49-F238E27FC236}">
                <a16:creationId xmlns:a16="http://schemas.microsoft.com/office/drawing/2014/main" id="{67F3197C-6FEA-2841-A9B0-6C48FCCB268F}"/>
              </a:ext>
            </a:extLst>
          </p:cNvPr>
          <p:cNvSpPr/>
          <p:nvPr/>
        </p:nvSpPr>
        <p:spPr>
          <a:xfrm>
            <a:off x="2896137" y="3546734"/>
            <a:ext cx="348603" cy="349431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defRPr/>
            </a:pPr>
            <a:r>
              <a:rPr lang="en-US" altLang="zh-TW" sz="2400" b="1">
                <a:solidFill>
                  <a:srgbClr val="FFFFFF"/>
                </a:solidFill>
                <a:latin typeface="+mj-lt"/>
                <a:ea typeface="Microsoft JhengHei" charset="0"/>
                <a:cs typeface="Arial" panose="020B0604020202020204" pitchFamily="34" charset="0"/>
              </a:rPr>
              <a:t>2</a:t>
            </a:r>
            <a:endParaRPr lang="en-US" sz="2400" b="1">
              <a:solidFill>
                <a:srgbClr val="FFFFFF"/>
              </a:solidFill>
              <a:latin typeface="+mj-lt"/>
              <a:ea typeface="Microsoft JhengHei" charset="0"/>
              <a:cs typeface="Arial" panose="020B0604020202020204" pitchFamily="34" charset="0"/>
            </a:endParaRPr>
          </a:p>
        </p:txBody>
      </p:sp>
      <p:grpSp>
        <p:nvGrpSpPr>
          <p:cNvPr id="16" name="Shape 457">
            <a:extLst>
              <a:ext uri="{FF2B5EF4-FFF2-40B4-BE49-F238E27FC236}">
                <a16:creationId xmlns:a16="http://schemas.microsoft.com/office/drawing/2014/main" id="{38931ACD-24FF-B344-BBD0-5E5E5A97F5F3}"/>
              </a:ext>
            </a:extLst>
          </p:cNvPr>
          <p:cNvGrpSpPr/>
          <p:nvPr/>
        </p:nvGrpSpPr>
        <p:grpSpPr>
          <a:xfrm>
            <a:off x="3171581" y="3938500"/>
            <a:ext cx="1016261" cy="773015"/>
            <a:chOff x="2193920" y="4048547"/>
            <a:chExt cx="1410427" cy="1012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Shape 460" descr="IMG_0266.PNG">
              <a:extLst>
                <a:ext uri="{FF2B5EF4-FFF2-40B4-BE49-F238E27FC236}">
                  <a16:creationId xmlns:a16="http://schemas.microsoft.com/office/drawing/2014/main" id="{0E3F01CD-90E5-9347-B589-EE861E1462A3}"/>
                </a:ext>
              </a:extLst>
            </p:cNvPr>
            <p:cNvPicPr preferRelativeResize="0"/>
            <p:nvPr/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5832" y="4367388"/>
              <a:ext cx="433202" cy="579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461">
              <a:extLst>
                <a:ext uri="{FF2B5EF4-FFF2-40B4-BE49-F238E27FC236}">
                  <a16:creationId xmlns:a16="http://schemas.microsoft.com/office/drawing/2014/main" id="{21D50F0F-E742-1B41-8B1F-1EC7FDBC798E}"/>
                </a:ext>
              </a:extLst>
            </p:cNvPr>
            <p:cNvPicPr preferRelativeResize="0"/>
            <p:nvPr/>
          </p:nvPicPr>
          <p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3920" y="4140262"/>
              <a:ext cx="576078" cy="91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458" descr="IMG_0266.PNG">
              <a:extLst>
                <a:ext uri="{FF2B5EF4-FFF2-40B4-BE49-F238E27FC236}">
                  <a16:creationId xmlns:a16="http://schemas.microsoft.com/office/drawing/2014/main" id="{EB9D70FD-97D8-A345-887D-2547E9D79728}"/>
                </a:ext>
              </a:extLst>
            </p:cNvPr>
            <p:cNvPicPr preferRelativeResize="0"/>
            <p:nvPr/>
          </p:nvPicPr>
          <p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9750" y="4108250"/>
              <a:ext cx="676976" cy="9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459">
              <a:extLst>
                <a:ext uri="{FF2B5EF4-FFF2-40B4-BE49-F238E27FC236}">
                  <a16:creationId xmlns:a16="http://schemas.microsoft.com/office/drawing/2014/main" id="{CE405B91-B2D4-624D-8188-FBBA2DB9DEF6}"/>
                </a:ext>
              </a:extLst>
            </p:cNvPr>
            <p:cNvPicPr preferRelativeResize="0"/>
            <p:nvPr/>
          </p:nvPicPr>
          <p:blipFill rotWithShape="1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247" y="4048547"/>
              <a:ext cx="827100" cy="1012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Shape 477">
            <a:extLst>
              <a:ext uri="{FF2B5EF4-FFF2-40B4-BE49-F238E27FC236}">
                <a16:creationId xmlns:a16="http://schemas.microsoft.com/office/drawing/2014/main" id="{592BF163-77BF-D241-ADF7-2233B1207FA0}"/>
              </a:ext>
            </a:extLst>
          </p:cNvPr>
          <p:cNvSpPr txBox="1"/>
          <p:nvPr/>
        </p:nvSpPr>
        <p:spPr>
          <a:xfrm>
            <a:off x="3264948" y="3637503"/>
            <a:ext cx="884803" cy="1941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1200" b="1">
                <a:solidFill>
                  <a:schemeClr val="bg1"/>
                </a:solidFill>
                <a:latin typeface="+mj-lt"/>
                <a:ea typeface="Microsoft JhengHei" charset="0"/>
                <a:cs typeface="Arial" panose="020B0604020202020204" pitchFamily="34" charset="0"/>
              </a:rPr>
              <a:t>Mobile
</a:t>
            </a:r>
            <a:endParaRPr lang="en-US" sz="1200" b="1">
              <a:solidFill>
                <a:schemeClr val="bg1"/>
              </a:solidFill>
              <a:latin typeface="+mj-lt"/>
              <a:ea typeface="Microsoft JhengHei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F6937-1000-B844-B5F8-6649FAEC77CF}"/>
              </a:ext>
            </a:extLst>
          </p:cNvPr>
          <p:cNvSpPr txBox="1"/>
          <p:nvPr/>
        </p:nvSpPr>
        <p:spPr>
          <a:xfrm>
            <a:off x="4734596" y="1213113"/>
            <a:ext cx="4300132" cy="19375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0" indent="-285750">
              <a:lnSpc>
                <a:spcPts val="225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kumimoji="1" lang="en" altLang="zh-TW" sz="160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Search within NAS and on the Internet</a:t>
            </a:r>
          </a:p>
          <a:p>
            <a:pPr marL="285750" lvl="0" indent="-285750">
              <a:lnSpc>
                <a:spcPts val="225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kumimoji="1" lang="en" altLang="zh-TW" sz="160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Large file preview </a:t>
            </a:r>
            <a:r>
              <a:rPr kumimoji="1" lang="en-US" altLang="zh-TW" sz="160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pane</a:t>
            </a:r>
            <a:endParaRPr kumimoji="1" lang="en" altLang="zh-TW" sz="1600">
              <a:solidFill>
                <a:schemeClr val="tx1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285750" lvl="0" indent="-285750">
              <a:lnSpc>
                <a:spcPts val="225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kumimoji="1" lang="en" altLang="zh-TW" sz="160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Advanced search for complex keyword search </a:t>
            </a:r>
          </a:p>
          <a:p>
            <a:pPr marL="285750" indent="-285750">
              <a:lnSpc>
                <a:spcPts val="225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kumimoji="1" lang="en-US" altLang="zh-CN" sz="160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35+ powerful filter conditions</a:t>
            </a:r>
            <a:endParaRPr kumimoji="1" lang="en-US" altLang="zh-TW" sz="1600">
              <a:solidFill>
                <a:schemeClr val="tx1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lnSpc>
                <a:spcPts val="225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kumimoji="1" lang="en" altLang="zh-TW" sz="160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Easy steps from previewing to sharing</a:t>
            </a:r>
          </a:p>
        </p:txBody>
      </p:sp>
    </p:spTree>
    <p:extLst>
      <p:ext uri="{BB962C8B-B14F-4D97-AF65-F5344CB8AC3E}">
        <p14:creationId xmlns:p14="http://schemas.microsoft.com/office/powerpoint/2010/main" val="32736157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F0159FEB-B745-4EFF-9392-661493024C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405"/>
            <a:ext cx="9143999" cy="1075843"/>
          </a:xfrm>
          <a:prstGeom prst="rect">
            <a:avLst/>
          </a:prstGeom>
        </p:spPr>
      </p:pic>
      <p:sp>
        <p:nvSpPr>
          <p:cNvPr id="19" name="矩形: 剪去同側角落 18">
            <a:extLst>
              <a:ext uri="{FF2B5EF4-FFF2-40B4-BE49-F238E27FC236}">
                <a16:creationId xmlns:a16="http://schemas.microsoft.com/office/drawing/2014/main" id="{7F0AE355-F85F-44B7-BA5D-D81DCB393E3B}"/>
              </a:ext>
            </a:extLst>
          </p:cNvPr>
          <p:cNvSpPr/>
          <p:nvPr/>
        </p:nvSpPr>
        <p:spPr>
          <a:xfrm>
            <a:off x="518016" y="1752592"/>
            <a:ext cx="2946996" cy="846330"/>
          </a:xfrm>
          <a:prstGeom prst="snip2SameRect">
            <a:avLst/>
          </a:prstGeom>
          <a:solidFill>
            <a:srgbClr val="FFF1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1800"/>
              </a:lnSpc>
              <a:defRPr/>
            </a:pPr>
            <a:endParaRPr lang="en-US" altLang="zh-TW" b="1">
              <a:solidFill>
                <a:schemeClr val="tx1"/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E23E312C-CA9C-4B1C-BC30-B8574CA39A1C}"/>
              </a:ext>
            </a:extLst>
          </p:cNvPr>
          <p:cNvSpPr/>
          <p:nvPr/>
        </p:nvSpPr>
        <p:spPr>
          <a:xfrm>
            <a:off x="137549" y="1836833"/>
            <a:ext cx="766667" cy="766667"/>
          </a:xfrm>
          <a:prstGeom prst="ellipse">
            <a:avLst/>
          </a:prstGeom>
          <a:solidFill>
            <a:srgbClr val="17F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D0AE55-F182-4F13-B2EB-96D1BEC3D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887" y="2763721"/>
            <a:ext cx="6714113" cy="237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0" y="108252"/>
            <a:ext cx="9144000" cy="879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ts val="3300"/>
              </a:lnSpc>
            </a:pPr>
            <a:r>
              <a:rPr lang="en-US" altLang="zh-TW" sz="28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Connect to home or office NAS with</a:t>
            </a:r>
            <a:br>
              <a:rPr lang="en-US" altLang="zh-TW" sz="28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lang="ja-JP" altLang="en-US" sz="28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myQNAPcloud</a:t>
            </a:r>
            <a:r>
              <a:rPr lang="en-US" altLang="ja-JP" sz="28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 and</a:t>
            </a:r>
            <a:r>
              <a:rPr lang="ja-JP" altLang="en-US" sz="28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 QNAP ID</a:t>
            </a:r>
            <a:r>
              <a:rPr lang="en-US" altLang="ja-JP" sz="28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 (QID)</a:t>
            </a:r>
            <a:endParaRPr lang="ja-JP" altLang="en-US" sz="280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Shape 162">
            <a:extLst>
              <a:ext uri="{FF2B5EF4-FFF2-40B4-BE49-F238E27FC236}">
                <a16:creationId xmlns:a16="http://schemas.microsoft.com/office/drawing/2014/main" id="{EFC4F9C5-50F7-4592-9D67-4ADDCB3376C1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4759" y="1334474"/>
            <a:ext cx="2160481" cy="12137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CC968DA7-6DBD-4A1F-A65F-A10891D66753}"/>
              </a:ext>
            </a:extLst>
          </p:cNvPr>
          <p:cNvGrpSpPr/>
          <p:nvPr/>
        </p:nvGrpSpPr>
        <p:grpSpPr>
          <a:xfrm>
            <a:off x="6250673" y="1166407"/>
            <a:ext cx="2755778" cy="1549872"/>
            <a:chOff x="6121448" y="1333919"/>
            <a:chExt cx="2755778" cy="154987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58DC9FA-2F6A-4627-97EF-2D00DD74FF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48" y="1333919"/>
              <a:ext cx="2755778" cy="1549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4EC2CCCB-AC15-4510-9B2A-4FF3FBBC746E}"/>
                </a:ext>
              </a:extLst>
            </p:cNvPr>
            <p:cNvCxnSpPr/>
            <p:nvPr/>
          </p:nvCxnSpPr>
          <p:spPr>
            <a:xfrm flipV="1">
              <a:off x="8224838" y="1665288"/>
              <a:ext cx="53975" cy="6191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2DF235C1-8D0E-46BC-BF40-A2BBA5564C42}"/>
                </a:ext>
              </a:extLst>
            </p:cNvPr>
            <p:cNvCxnSpPr/>
            <p:nvPr/>
          </p:nvCxnSpPr>
          <p:spPr>
            <a:xfrm>
              <a:off x="8270875" y="1995488"/>
              <a:ext cx="188913" cy="25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64A7810C-BD66-46AD-AB4C-96703394AC7B}"/>
                </a:ext>
              </a:extLst>
            </p:cNvPr>
            <p:cNvCxnSpPr/>
            <p:nvPr/>
          </p:nvCxnSpPr>
          <p:spPr>
            <a:xfrm>
              <a:off x="8126413" y="2235200"/>
              <a:ext cx="222250" cy="1905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hape 139">
            <a:extLst>
              <a:ext uri="{FF2B5EF4-FFF2-40B4-BE49-F238E27FC236}">
                <a16:creationId xmlns:a16="http://schemas.microsoft.com/office/drawing/2014/main" id="{4054E511-C874-47B1-9DC9-F857CBAFCEBB}"/>
              </a:ext>
            </a:extLst>
          </p:cNvPr>
          <p:cNvSpPr/>
          <p:nvPr/>
        </p:nvSpPr>
        <p:spPr>
          <a:xfrm>
            <a:off x="929494" y="1884633"/>
            <a:ext cx="2541868" cy="54414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ts val="2200"/>
              </a:lnSpc>
              <a:buClr>
                <a:schemeClr val="lt1"/>
              </a:buClr>
              <a:buSzPts val="2400"/>
            </a:pPr>
            <a:r>
              <a:rPr lang="en-US" altLang="zh-TW" sz="1600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Register and login with Email or phone number</a:t>
            </a: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8A18E643-5033-4D09-AB83-C605346C17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3730" y="1947693"/>
            <a:ext cx="339667" cy="535847"/>
          </a:xfrm>
          <a:prstGeom prst="rect">
            <a:avLst/>
          </a:prstGeom>
        </p:spPr>
      </p:pic>
      <p:sp>
        <p:nvSpPr>
          <p:cNvPr id="5" name="矩形: 剪去對角角落 4">
            <a:extLst>
              <a:ext uri="{FF2B5EF4-FFF2-40B4-BE49-F238E27FC236}">
                <a16:creationId xmlns:a16="http://schemas.microsoft.com/office/drawing/2014/main" id="{D65DCEF1-7030-479E-BAA4-84380F505B78}"/>
              </a:ext>
            </a:extLst>
          </p:cNvPr>
          <p:cNvSpPr/>
          <p:nvPr/>
        </p:nvSpPr>
        <p:spPr>
          <a:xfrm>
            <a:off x="713785" y="1305180"/>
            <a:ext cx="2342189" cy="331369"/>
          </a:xfrm>
          <a:prstGeom prst="snip2DiagRect">
            <a:avLst/>
          </a:prstGeom>
          <a:solidFill>
            <a:srgbClr val="73E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Anytime / Anywhere</a:t>
            </a:r>
            <a:endParaRPr lang="zh-TW" altLang="en-US" sz="16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650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0C62F131-8AD6-4B4E-A542-F1D2C67859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405"/>
            <a:ext cx="9143999" cy="1075843"/>
          </a:xfrm>
          <a:prstGeom prst="rect">
            <a:avLst/>
          </a:prstGeom>
        </p:spPr>
      </p:pic>
      <p:sp>
        <p:nvSpPr>
          <p:cNvPr id="28" name="矩形: 剪去對角角落 27">
            <a:extLst>
              <a:ext uri="{FF2B5EF4-FFF2-40B4-BE49-F238E27FC236}">
                <a16:creationId xmlns:a16="http://schemas.microsoft.com/office/drawing/2014/main" id="{EFB4001E-73DC-41D2-AFDF-340F06FCD3D6}"/>
              </a:ext>
            </a:extLst>
          </p:cNvPr>
          <p:cNvSpPr/>
          <p:nvPr/>
        </p:nvSpPr>
        <p:spPr>
          <a:xfrm>
            <a:off x="1193226" y="1349437"/>
            <a:ext cx="1176229" cy="493563"/>
          </a:xfrm>
          <a:prstGeom prst="snip2DiagRect">
            <a:avLst/>
          </a:prstGeom>
          <a:solidFill>
            <a:srgbClr val="FF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altLang="zh-TW" b="1" err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Qfile</a:t>
            </a:r>
            <a:endParaRPr lang="en-GB" altLang="zh-TW" b="1">
              <a:solidFill>
                <a:schemeClr val="tx1"/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5DC24D3-00DC-461E-B38C-809F76F7466E}"/>
              </a:ext>
            </a:extLst>
          </p:cNvPr>
          <p:cNvGrpSpPr/>
          <p:nvPr/>
        </p:nvGrpSpPr>
        <p:grpSpPr>
          <a:xfrm>
            <a:off x="376549" y="1617819"/>
            <a:ext cx="2866988" cy="3372927"/>
            <a:chOff x="3404225" y="1239925"/>
            <a:chExt cx="2264102" cy="26636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Shape 486">
              <a:extLst>
                <a:ext uri="{FF2B5EF4-FFF2-40B4-BE49-F238E27FC236}">
                  <a16:creationId xmlns:a16="http://schemas.microsoft.com/office/drawing/2014/main" id="{93D37101-B0CC-4A09-B5BD-F70CED82A6DF}"/>
                </a:ext>
              </a:extLst>
            </p:cNvPr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4225" y="1239925"/>
              <a:ext cx="2264102" cy="2663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488">
              <a:extLst>
                <a:ext uri="{FF2B5EF4-FFF2-40B4-BE49-F238E27FC236}">
                  <a16:creationId xmlns:a16="http://schemas.microsoft.com/office/drawing/2014/main" id="{C47FC85E-E317-43E4-AD0F-34F7413FB515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1523" y="1620750"/>
              <a:ext cx="1069500" cy="19022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矩形: 剪去對角角落 28">
            <a:extLst>
              <a:ext uri="{FF2B5EF4-FFF2-40B4-BE49-F238E27FC236}">
                <a16:creationId xmlns:a16="http://schemas.microsoft.com/office/drawing/2014/main" id="{6701917E-3891-49F1-AC05-552BB2FBB2A8}"/>
              </a:ext>
            </a:extLst>
          </p:cNvPr>
          <p:cNvSpPr/>
          <p:nvPr/>
        </p:nvSpPr>
        <p:spPr>
          <a:xfrm>
            <a:off x="5042541" y="1349437"/>
            <a:ext cx="1462851" cy="493563"/>
          </a:xfrm>
          <a:prstGeom prst="snip2DiagRect">
            <a:avLst/>
          </a:prstGeom>
          <a:solidFill>
            <a:srgbClr val="FF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altLang="zh-TW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File Station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267AD84-AFB1-4F56-A875-54E2552E8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734" y="14074"/>
            <a:ext cx="6755697" cy="618158"/>
          </a:xfrm>
        </p:spPr>
        <p:txBody>
          <a:bodyPr/>
          <a:lstStyle/>
          <a:p>
            <a:pPr>
              <a:lnSpc>
                <a:spcPts val="3300"/>
              </a:lnSpc>
            </a:pPr>
            <a:r>
              <a:rPr lang="en-US" altLang="zh-TW" sz="28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Connect to Dropbox</a:t>
            </a:r>
            <a:r>
              <a:rPr lang="zh-TW" altLang="en-US" sz="28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, </a:t>
            </a:r>
            <a:r>
              <a:rPr lang="en-US" altLang="zh-TW" sz="28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One Drive</a:t>
            </a:r>
            <a:r>
              <a:rPr lang="zh-TW" altLang="en-US" sz="28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,</a:t>
            </a:r>
            <a:r>
              <a:rPr lang="en-US" altLang="zh-TW" sz="28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 Google Drive and more</a:t>
            </a:r>
            <a:endParaRPr lang="zh-TW" sz="280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7A61AD8-1A7C-4075-80DB-46AE467858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2541" y="1761765"/>
            <a:ext cx="3745230" cy="3232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Shape 489">
            <a:extLst>
              <a:ext uri="{FF2B5EF4-FFF2-40B4-BE49-F238E27FC236}">
                <a16:creationId xmlns:a16="http://schemas.microsoft.com/office/drawing/2014/main" id="{F624F3A2-4201-4621-BA1B-78B11825FAF5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602" y="2946537"/>
            <a:ext cx="2049517" cy="1629999"/>
          </a:xfrm>
          <a:prstGeom prst="roundRect">
            <a:avLst>
              <a:gd name="adj" fmla="val 9832"/>
            </a:avLst>
          </a:prstGeom>
          <a:noFill/>
          <a:ln w="19050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" name="文字方塊 32">
            <a:extLst>
              <a:ext uri="{FF2B5EF4-FFF2-40B4-BE49-F238E27FC236}">
                <a16:creationId xmlns:a16="http://schemas.microsoft.com/office/drawing/2014/main" id="{EE6E4158-CECC-4694-98DB-0DACB055D8EB}"/>
              </a:ext>
            </a:extLst>
          </p:cNvPr>
          <p:cNvSpPr txBox="1"/>
          <p:nvPr/>
        </p:nvSpPr>
        <p:spPr>
          <a:xfrm>
            <a:off x="3026542" y="3231353"/>
            <a:ext cx="1315572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5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Local</a:t>
            </a:r>
            <a:r>
              <a:rPr lang="zh-TW" altLang="en-US" sz="125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5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endParaRPr lang="zh-TW" altLang="en-US" sz="1250" b="1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33">
            <a:extLst>
              <a:ext uri="{FF2B5EF4-FFF2-40B4-BE49-F238E27FC236}">
                <a16:creationId xmlns:a16="http://schemas.microsoft.com/office/drawing/2014/main" id="{3A41BB56-B739-4152-8BF9-46650DACAA75}"/>
              </a:ext>
            </a:extLst>
          </p:cNvPr>
          <p:cNvSpPr txBox="1"/>
          <p:nvPr/>
        </p:nvSpPr>
        <p:spPr>
          <a:xfrm>
            <a:off x="2842552" y="4023677"/>
            <a:ext cx="1756379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5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Remote NAS</a:t>
            </a:r>
            <a:endParaRPr lang="zh-TW" altLang="en-US" sz="1250" b="1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文字方塊 35">
            <a:extLst>
              <a:ext uri="{FF2B5EF4-FFF2-40B4-BE49-F238E27FC236}">
                <a16:creationId xmlns:a16="http://schemas.microsoft.com/office/drawing/2014/main" id="{85F8CC74-5F36-4F52-8547-F6158ABE8E21}"/>
              </a:ext>
            </a:extLst>
          </p:cNvPr>
          <p:cNvSpPr txBox="1"/>
          <p:nvPr/>
        </p:nvSpPr>
        <p:spPr>
          <a:xfrm>
            <a:off x="2853791" y="4334599"/>
            <a:ext cx="1731712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5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Cloud</a:t>
            </a:r>
            <a:r>
              <a:rPr lang="zh-TW" altLang="en-US" sz="125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5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Storage</a:t>
            </a:r>
            <a:endParaRPr lang="zh-TW" altLang="en-US" sz="1250" b="1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CD1C909-AB1A-482C-BC26-A75A8C4026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235" y="3233560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C7312BB8-5995-4AD1-B6F1-FDAED8E871C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001" y="4063240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E971B028-8A85-432E-BB55-A0574C19E8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35681" y="3245175"/>
            <a:ext cx="774038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7DA82D6-E550-491A-9F11-4D425F0BE40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35681" y="4063240"/>
            <a:ext cx="774038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9C6419B3-FEBD-4311-B147-AAE91E9FAE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35681" y="4358124"/>
            <a:ext cx="774038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一張含有 監視器, 螢幕 的圖片&#10;&#10;描述是以非常高的可信度產生">
            <a:extLst>
              <a:ext uri="{FF2B5EF4-FFF2-40B4-BE49-F238E27FC236}">
                <a16:creationId xmlns:a16="http://schemas.microsoft.com/office/drawing/2014/main" id="{B7D76761-36E1-4B37-9CE4-E22FC3FE18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14" y="4417147"/>
            <a:ext cx="842534" cy="236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箭號: 五邊形 5">
            <a:extLst>
              <a:ext uri="{FF2B5EF4-FFF2-40B4-BE49-F238E27FC236}">
                <a16:creationId xmlns:a16="http://schemas.microsoft.com/office/drawing/2014/main" id="{081AE828-1406-43AE-9C51-426991CBB2AD}"/>
              </a:ext>
            </a:extLst>
          </p:cNvPr>
          <p:cNvSpPr/>
          <p:nvPr/>
        </p:nvSpPr>
        <p:spPr>
          <a:xfrm>
            <a:off x="3849076" y="1763872"/>
            <a:ext cx="1315572" cy="690825"/>
          </a:xfrm>
          <a:prstGeom prst="homePlate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Computer</a:t>
            </a:r>
            <a:endParaRPr lang="zh-TW" alt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箭號: 五邊形 29">
            <a:extLst>
              <a:ext uri="{FF2B5EF4-FFF2-40B4-BE49-F238E27FC236}">
                <a16:creationId xmlns:a16="http://schemas.microsoft.com/office/drawing/2014/main" id="{7D546892-55E0-4C44-B362-AD5A8C36F83A}"/>
              </a:ext>
            </a:extLst>
          </p:cNvPr>
          <p:cNvSpPr/>
          <p:nvPr/>
        </p:nvSpPr>
        <p:spPr>
          <a:xfrm>
            <a:off x="114949" y="1763872"/>
            <a:ext cx="1061041" cy="690825"/>
          </a:xfrm>
          <a:prstGeom prst="homePlate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Mobile</a:t>
            </a:r>
            <a:endParaRPr lang="zh-TW" altLang="en-US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6912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0" y="185281"/>
            <a:ext cx="9144000" cy="697312"/>
          </a:xfrm>
        </p:spPr>
        <p:txBody>
          <a:bodyPr/>
          <a:lstStyle/>
          <a:p>
            <a:pPr lvl="0"/>
            <a:r>
              <a:rPr lang="en-US" altLang="zh-TW" sz="27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QNAP QVPN and </a:t>
            </a:r>
            <a:r>
              <a:rPr lang="en-US" altLang="zh-TW" sz="2700" err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QBelt</a:t>
            </a:r>
            <a:r>
              <a:rPr lang="en-US" altLang="zh-TW" sz="27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 protocol for anywhere access</a:t>
            </a:r>
            <a:endParaRPr lang="zh-TW" altLang="en-US" sz="2700">
              <a:solidFill>
                <a:schemeClr val="bg1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268369" y="3292454"/>
            <a:ext cx="1954768" cy="1374796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589A"/>
              </a:gs>
            </a:gsLst>
            <a:lin ang="0" scaled="0"/>
          </a:gra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Arial"/>
              <a:buNone/>
            </a:pPr>
            <a:endParaRPr lang="zh-TW" altLang="en-US" sz="1470">
              <a:solidFill>
                <a:srgbClr val="000000"/>
              </a:solidFill>
              <a:latin typeface="+mj-lt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213" name="Shape 213"/>
          <p:cNvSpPr txBox="1"/>
          <p:nvPr/>
        </p:nvSpPr>
        <p:spPr>
          <a:xfrm>
            <a:off x="2314244" y="3292454"/>
            <a:ext cx="1969363" cy="1374796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589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3F3F3"/>
              </a:buClr>
              <a:buSzPts val="1600"/>
            </a:pPr>
            <a:endParaRPr lang="zh-TW" sz="1470" b="1">
              <a:solidFill>
                <a:srgbClr val="000000"/>
              </a:solidFill>
              <a:latin typeface="+mj-lt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17" name="Shape 213"/>
          <p:cNvSpPr txBox="1"/>
          <p:nvPr/>
        </p:nvSpPr>
        <p:spPr>
          <a:xfrm>
            <a:off x="4372202" y="3292454"/>
            <a:ext cx="1960826" cy="1374796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589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0" lvl="0" indent="0" algn="ctr">
              <a:spcBef>
                <a:spcPts val="0"/>
              </a:spcBef>
              <a:spcAft>
                <a:spcPts val="700"/>
              </a:spcAft>
              <a:buClr>
                <a:srgbClr val="F3F3F3"/>
              </a:buClr>
              <a:buSzPts val="1600"/>
              <a:buFont typeface="Arial"/>
              <a:buNone/>
            </a:pPr>
            <a:endParaRPr lang="zh-TW" altLang="en-US" sz="1470" b="1">
              <a:solidFill>
                <a:srgbClr val="000000"/>
              </a:solidFill>
              <a:latin typeface="+mj-lt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2A8F2904-638B-4075-928C-C1EDE3A6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8853" y="1295401"/>
            <a:ext cx="1960826" cy="1997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6CD3A2F-939E-463B-B366-23B079D91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591" y="1295401"/>
            <a:ext cx="1969364" cy="1997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398E268-F445-4282-A64E-D7F3BC27E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369" y="1295401"/>
            <a:ext cx="1952463" cy="1997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0" name="Shape 200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415340" y="1734417"/>
            <a:ext cx="1605725" cy="11778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" name="Shape 204" descr="cross-platform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4430496" y="1851046"/>
            <a:ext cx="1816664" cy="10492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2" name="Shape 212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2367802" y="1571058"/>
            <a:ext cx="1755393" cy="134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 descr="P10-1-11.png"/>
          <p:cNvPicPr preferRelativeResize="0"/>
          <p:nvPr/>
        </p:nvPicPr>
        <p:blipFill rotWithShape="1">
          <a:blip r:embed="rId9" cstate="print">
            <a:alphaModFix/>
          </a:blip>
          <a:srcRect/>
          <a:stretch/>
        </p:blipFill>
        <p:spPr>
          <a:xfrm>
            <a:off x="3578137" y="2513625"/>
            <a:ext cx="587785" cy="6950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B98FD-0C7F-A74F-848F-F84123C537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368" y="1175715"/>
            <a:ext cx="2312121" cy="1403082"/>
          </a:xfrm>
          <a:prstGeom prst="roundRect">
            <a:avLst>
              <a:gd name="adj" fmla="val 2232"/>
            </a:avLst>
          </a:prstGeom>
          <a:ln w="3175">
            <a:noFill/>
          </a:ln>
          <a:effectLst/>
        </p:spPr>
      </p:pic>
      <p:pic>
        <p:nvPicPr>
          <p:cNvPr id="20" name="Shape 446">
            <a:extLst>
              <a:ext uri="{FF2B5EF4-FFF2-40B4-BE49-F238E27FC236}">
                <a16:creationId xmlns:a16="http://schemas.microsoft.com/office/drawing/2014/main" id="{1372C69A-7564-6D46-A558-F3457F4A5E22}"/>
              </a:ext>
            </a:extLst>
          </p:cNvPr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336" y="2678267"/>
            <a:ext cx="1098335" cy="199533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1" name="Shape 468">
            <a:extLst>
              <a:ext uri="{FF2B5EF4-FFF2-40B4-BE49-F238E27FC236}">
                <a16:creationId xmlns:a16="http://schemas.microsoft.com/office/drawing/2014/main" id="{371117DA-CDF6-3343-8C65-D070C6DAF26E}"/>
              </a:ext>
            </a:extLst>
          </p:cNvPr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6066" y="2678267"/>
            <a:ext cx="1056773" cy="199533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0CED4334-CE73-F347-9CE4-E033FC3DC741}"/>
              </a:ext>
            </a:extLst>
          </p:cNvPr>
          <p:cNvSpPr/>
          <p:nvPr/>
        </p:nvSpPr>
        <p:spPr>
          <a:xfrm>
            <a:off x="378473" y="3431022"/>
            <a:ext cx="187410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600"/>
            </a:pPr>
            <a:r>
              <a:rPr lang="en-US" altLang="zh-TW" sz="1300" b="1">
                <a:solidFill>
                  <a:schemeClr val="bg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Secure Encrypted Connection:</a:t>
            </a:r>
          </a:p>
          <a:p>
            <a:pPr lvl="0">
              <a:buSzPts val="1600"/>
            </a:pPr>
            <a:r>
              <a:rPr lang="en-US" altLang="zh-TW" sz="1300">
                <a:solidFill>
                  <a:schemeClr val="bg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br>
              <a:rPr lang="en-US" altLang="zh-TW" sz="1300">
                <a:solidFill>
                  <a:schemeClr val="bg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</a:br>
            <a:r>
              <a:rPr lang="en-US" altLang="zh-TW" sz="1300">
                <a:solidFill>
                  <a:schemeClr val="bg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DTLS + SSL + </a:t>
            </a:r>
          </a:p>
          <a:p>
            <a:pPr lvl="0">
              <a:buSzPts val="1600"/>
            </a:pPr>
            <a:r>
              <a:rPr lang="en-US" altLang="zh-TW" sz="1300">
                <a:solidFill>
                  <a:schemeClr val="bg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AES-256 encryption</a:t>
            </a:r>
            <a:endParaRPr lang="en-US" altLang="zh-TW" sz="1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軟正黑體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EAB84D5-D565-324E-978D-E1B7DE57D1C5}"/>
              </a:ext>
            </a:extLst>
          </p:cNvPr>
          <p:cNvSpPr/>
          <p:nvPr/>
        </p:nvSpPr>
        <p:spPr>
          <a:xfrm>
            <a:off x="2220832" y="3568112"/>
            <a:ext cx="21212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1600"/>
            </a:pPr>
            <a:r>
              <a:rPr lang="en-US" altLang="zh-TW" sz="1300" b="1">
                <a:solidFill>
                  <a:schemeClr val="bg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New </a:t>
            </a:r>
            <a:r>
              <a:rPr lang="en-US" altLang="zh-TW" sz="1300" b="1" err="1">
                <a:solidFill>
                  <a:schemeClr val="bg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QBelt</a:t>
            </a:r>
            <a:r>
              <a:rPr lang="en-US" altLang="zh-TW" sz="1300" b="1">
                <a:solidFill>
                  <a:schemeClr val="bg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 protocol:</a:t>
            </a:r>
          </a:p>
          <a:p>
            <a:pPr algn="ctr">
              <a:buSzPts val="1600"/>
            </a:pPr>
            <a:r>
              <a:rPr lang="en-US" altLang="zh-TW" sz="1300" b="1">
                <a:solidFill>
                  <a:schemeClr val="bg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80144D9-BE9B-1B49-A629-C38A399EB7FE}"/>
              </a:ext>
            </a:extLst>
          </p:cNvPr>
          <p:cNvSpPr/>
          <p:nvPr/>
        </p:nvSpPr>
        <p:spPr>
          <a:xfrm>
            <a:off x="2417964" y="3991684"/>
            <a:ext cx="188454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1600"/>
            </a:pPr>
            <a:r>
              <a:rPr lang="en-US" altLang="zh-TW" sz="1300">
                <a:solidFill>
                  <a:schemeClr val="bg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Decreases the chance of being detected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F2193BE-24A4-A744-ABC9-05211F56FFFF}"/>
              </a:ext>
            </a:extLst>
          </p:cNvPr>
          <p:cNvSpPr/>
          <p:nvPr/>
        </p:nvSpPr>
        <p:spPr>
          <a:xfrm>
            <a:off x="4456609" y="3459040"/>
            <a:ext cx="195246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1600"/>
            </a:pPr>
            <a:r>
              <a:rPr lang="en-US" altLang="zh-TW" sz="1300" b="1">
                <a:solidFill>
                  <a:schemeClr val="bg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Works on desktop and mobile devices: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832B83A0-0692-634D-A946-399922FFB337}"/>
              </a:ext>
            </a:extLst>
          </p:cNvPr>
          <p:cNvSpPr/>
          <p:nvPr/>
        </p:nvSpPr>
        <p:spPr>
          <a:xfrm>
            <a:off x="4480478" y="3991683"/>
            <a:ext cx="195246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1600"/>
            </a:pPr>
            <a:r>
              <a:rPr lang="en-US" altLang="zh-TW" sz="1300">
                <a:solidFill>
                  <a:schemeClr val="bg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Windows, macOS, Android, iOS</a:t>
            </a:r>
          </a:p>
        </p:txBody>
      </p:sp>
    </p:spTree>
    <p:extLst>
      <p:ext uri="{BB962C8B-B14F-4D97-AF65-F5344CB8AC3E}">
        <p14:creationId xmlns:p14="http://schemas.microsoft.com/office/powerpoint/2010/main" val="9074205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A8E3DC9D-ECB4-42C0-83CC-8A0CB9D8A6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405"/>
            <a:ext cx="9143999" cy="10758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7F480B-DB01-D649-A24D-F1522D0DA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284"/>
            <a:ext cx="9144000" cy="697312"/>
          </a:xfrm>
        </p:spPr>
        <p:txBody>
          <a:bodyPr anchor="ctr">
            <a:noAutofit/>
          </a:bodyPr>
          <a:lstStyle/>
          <a:p>
            <a:pPr>
              <a:lnSpc>
                <a:spcPts val="3300"/>
              </a:lnSpc>
              <a:spcBef>
                <a:spcPct val="0"/>
              </a:spcBef>
              <a:buSzPts val="1400"/>
            </a:pPr>
            <a:r>
              <a:rPr lang="en-US" altLang="zh-TW" sz="2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QuMagie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management with</a:t>
            </a:r>
            <a:b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 and face auto-classification</a:t>
            </a:r>
            <a:endParaRPr lang="en-US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16750-5FFF-5D42-87CE-EB6EB404E5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3652" y="1869543"/>
            <a:ext cx="6253110" cy="3206978"/>
          </a:xfrm>
          <a:prstGeom prst="roundRect">
            <a:avLst>
              <a:gd name="adj" fmla="val 331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9248CE-E112-314A-93CB-DE6176A46A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996" y="4114473"/>
            <a:ext cx="974748" cy="9747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B6672D7-522B-4C57-ADED-6A81DDFF7644}"/>
              </a:ext>
            </a:extLst>
          </p:cNvPr>
          <p:cNvSpPr/>
          <p:nvPr/>
        </p:nvSpPr>
        <p:spPr>
          <a:xfrm>
            <a:off x="1360142" y="1515469"/>
            <a:ext cx="2679982" cy="347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200"/>
              </a:lnSpc>
            </a:pPr>
            <a:r>
              <a:rPr kumimoji="1" lang="en-US" altLang="zh-CN" sz="13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Albums and Smart Albums</a:t>
            </a:r>
          </a:p>
        </p:txBody>
      </p:sp>
      <p:sp>
        <p:nvSpPr>
          <p:cNvPr id="8" name="矩形: 圓角 55">
            <a:extLst>
              <a:ext uri="{FF2B5EF4-FFF2-40B4-BE49-F238E27FC236}">
                <a16:creationId xmlns:a16="http://schemas.microsoft.com/office/drawing/2014/main" id="{2D122976-6779-4CD3-95E2-9F0BF7E59FDD}"/>
              </a:ext>
            </a:extLst>
          </p:cNvPr>
          <p:cNvSpPr/>
          <p:nvPr/>
        </p:nvSpPr>
        <p:spPr>
          <a:xfrm>
            <a:off x="1593652" y="1214320"/>
            <a:ext cx="1934848" cy="352149"/>
          </a:xfrm>
          <a:prstGeom prst="roundRect">
            <a:avLst/>
          </a:prstGeom>
          <a:gradFill flip="none" rotWithShape="1">
            <a:gsLst>
              <a:gs pos="0">
                <a:srgbClr val="01DC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2DFFF0"/>
                </a:gs>
                <a:gs pos="100000">
                  <a:srgbClr val="01E7FE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Album view</a:t>
            </a:r>
            <a:endParaRPr lang="zh-TW" altLang="zh-TW" sz="1600" b="1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矩形: 圓角 55">
            <a:extLst>
              <a:ext uri="{FF2B5EF4-FFF2-40B4-BE49-F238E27FC236}">
                <a16:creationId xmlns:a16="http://schemas.microsoft.com/office/drawing/2014/main" id="{8CDFBA04-E9C9-4AA0-8653-62C821273011}"/>
              </a:ext>
            </a:extLst>
          </p:cNvPr>
          <p:cNvSpPr/>
          <p:nvPr/>
        </p:nvSpPr>
        <p:spPr>
          <a:xfrm>
            <a:off x="5755576" y="1228490"/>
            <a:ext cx="2091186" cy="352149"/>
          </a:xfrm>
          <a:prstGeom prst="roundRect">
            <a:avLst/>
          </a:prstGeom>
          <a:gradFill flip="none" rotWithShape="1">
            <a:gsLst>
              <a:gs pos="0">
                <a:srgbClr val="01DC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2DFFF0"/>
                </a:gs>
                <a:gs pos="100000">
                  <a:srgbClr val="01E7FE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Folder view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140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4719712C-72C1-49FF-8F48-8A63AA538E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84251"/>
            <a:ext cx="9135061" cy="4159250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27143652-9A30-4DDE-A38E-7B4FB5496F31}"/>
              </a:ext>
            </a:extLst>
          </p:cNvPr>
          <p:cNvSpPr/>
          <p:nvPr/>
        </p:nvSpPr>
        <p:spPr>
          <a:xfrm>
            <a:off x="5793367" y="1405002"/>
            <a:ext cx="2643957" cy="2643957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0270CF8-62C1-4F09-AC6B-077A0CFE7F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711" y="4578548"/>
            <a:ext cx="2378869" cy="436834"/>
          </a:xfrm>
          <a:prstGeom prst="rect">
            <a:avLst/>
          </a:prstGeom>
        </p:spPr>
      </p:pic>
      <p:sp>
        <p:nvSpPr>
          <p:cNvPr id="522" name="Shape 522"/>
          <p:cNvSpPr txBox="1">
            <a:spLocks noGrp="1"/>
          </p:cNvSpPr>
          <p:nvPr>
            <p:ph type="title"/>
          </p:nvPr>
        </p:nvSpPr>
        <p:spPr>
          <a:xfrm>
            <a:off x="0" y="170811"/>
            <a:ext cx="9135060" cy="697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buSzPct val="25000"/>
            </a:pPr>
            <a:r>
              <a:rPr lang="en-US" altLang="zh-TW" sz="3000">
                <a:solidFill>
                  <a:schemeClr val="bg1"/>
                </a:solidFill>
                <a:latin typeface="+mj-lt"/>
              </a:rPr>
              <a:t>Surveillance Station 24x7 with IP cameras</a:t>
            </a:r>
            <a:endParaRPr lang="en-US" sz="3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3" name="Shape 523"/>
          <p:cNvSpPr/>
          <p:nvPr/>
        </p:nvSpPr>
        <p:spPr>
          <a:xfrm>
            <a:off x="1701263" y="1331368"/>
            <a:ext cx="4320480" cy="64632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300" b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Surveillance Station</a:t>
            </a:r>
            <a:r>
              <a:rPr lang="en-US" sz="2300" b="1" i="0" u="none" strike="noStrike" cap="none">
                <a:solidFill>
                  <a:srgbClr val="C00000"/>
                </a:solidFill>
                <a:latin typeface="+mj-lt"/>
                <a:ea typeface="Arial"/>
                <a:cs typeface="Arial" panose="020B0604020202020204" pitchFamily="34" charset="0"/>
                <a:sym typeface="Arial"/>
              </a:rPr>
              <a:t> 5.1</a:t>
            </a:r>
          </a:p>
        </p:txBody>
      </p:sp>
      <p:pic>
        <p:nvPicPr>
          <p:cNvPr id="524" name="Shape 5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9891" y="1876545"/>
            <a:ext cx="4700526" cy="30713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5" name="Shape 525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891" y="1184517"/>
            <a:ext cx="878578" cy="8785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1D6B9F88-C6B5-47EB-BE84-2315D028E5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817" y="4499601"/>
            <a:ext cx="1460166" cy="43683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B0912C9-84F4-40C8-8E48-0E273A7B50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186" y="4660780"/>
            <a:ext cx="2416409" cy="268132"/>
          </a:xfrm>
          <a:prstGeom prst="rect">
            <a:avLst/>
          </a:prstGeom>
        </p:spPr>
      </p:pic>
      <p:pic>
        <p:nvPicPr>
          <p:cNvPr id="526" name="Shape 5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51649" y="3476270"/>
            <a:ext cx="1460165" cy="14601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9">
            <a:extLst>
              <a:ext uri="{FF2B5EF4-FFF2-40B4-BE49-F238E27FC236}">
                <a16:creationId xmlns:a16="http://schemas.microsoft.com/office/drawing/2014/main" id="{5CE50491-0933-3146-BB12-5E1188BF65A1}"/>
              </a:ext>
            </a:extLst>
          </p:cNvPr>
          <p:cNvSpPr/>
          <p:nvPr/>
        </p:nvSpPr>
        <p:spPr>
          <a:xfrm>
            <a:off x="6816004" y="4821019"/>
            <a:ext cx="7168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 panose="020B0604030504040204" pitchFamily="34" charset="-120"/>
              </a:rPr>
              <a:t>TS-832PX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247D51D-70AC-48D9-8446-BFFC4D43159C}"/>
              </a:ext>
            </a:extLst>
          </p:cNvPr>
          <p:cNvSpPr txBox="1"/>
          <p:nvPr/>
        </p:nvSpPr>
        <p:spPr>
          <a:xfrm>
            <a:off x="5888366" y="2563031"/>
            <a:ext cx="2441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2C2C2C"/>
              </a:buClr>
              <a:buSzPct val="25000"/>
            </a:pPr>
            <a:r>
              <a:rPr lang="en-US" altLang="zh-TW" sz="1800" b="1">
                <a:latin typeface="+mj-lt"/>
                <a:ea typeface="微軟正黑體" panose="020B0604030504040204" pitchFamily="34" charset="-120"/>
                <a:cs typeface="Arial"/>
                <a:sym typeface="Arial"/>
              </a:rPr>
              <a:t>Max:</a:t>
            </a:r>
            <a:r>
              <a:rPr lang="en-US" altLang="zh-TW" sz="1800" b="1"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altLang="zh-TW" sz="3600" b="1">
                <a:solidFill>
                  <a:srgbClr val="C00000"/>
                </a:solidFill>
                <a:latin typeface="+mj-lt"/>
              </a:rPr>
              <a:t>25</a:t>
            </a:r>
            <a:endParaRPr lang="en-US" altLang="zh-TW" sz="3600" b="1">
              <a:solidFill>
                <a:srgbClr val="C00000"/>
              </a:solidFill>
              <a:latin typeface="+mj-lt"/>
              <a:ea typeface="Arial"/>
              <a:cs typeface="Arial"/>
              <a:sym typeface="Arial"/>
            </a:endParaRPr>
          </a:p>
          <a:p>
            <a:endParaRPr lang="zh-TW" altLang="en-US" sz="1800">
              <a:latin typeface="+mj-lt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9CAE408A-A5EC-4E41-92FC-10CC2DB3D9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4800" y="3243742"/>
            <a:ext cx="2643957" cy="15695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D8C46D0-E96A-9148-AB1D-1A1239EB14D7}"/>
              </a:ext>
            </a:extLst>
          </p:cNvPr>
          <p:cNvSpPr txBox="1"/>
          <p:nvPr/>
        </p:nvSpPr>
        <p:spPr>
          <a:xfrm>
            <a:off x="4102309" y="4790412"/>
            <a:ext cx="78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b="1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Vmobile</a:t>
            </a:r>
            <a:endParaRPr kumimoji="1" lang="zh-TW" altLang="en-US" sz="1200" b="1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F251B56-7FF3-4FFD-BE81-752DC62F7039}"/>
              </a:ext>
            </a:extLst>
          </p:cNvPr>
          <p:cNvSpPr txBox="1"/>
          <p:nvPr/>
        </p:nvSpPr>
        <p:spPr>
          <a:xfrm>
            <a:off x="5909337" y="1827782"/>
            <a:ext cx="2441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2C2C2C"/>
              </a:buClr>
              <a:buSzPct val="25000"/>
            </a:pPr>
            <a:r>
              <a:rPr lang="en-US" altLang="zh-CN" sz="1600" b="1">
                <a:latin typeface="+mj-lt"/>
                <a:ea typeface="微軟正黑體" panose="020B0604030504040204" pitchFamily="34" charset="-120"/>
              </a:rPr>
              <a:t>Recording channels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043AFAA-9409-4FBF-AE98-710B173CD732}"/>
              </a:ext>
            </a:extLst>
          </p:cNvPr>
          <p:cNvSpPr txBox="1"/>
          <p:nvPr/>
        </p:nvSpPr>
        <p:spPr>
          <a:xfrm>
            <a:off x="5711814" y="2179036"/>
            <a:ext cx="244125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2C2C2C"/>
              </a:buClr>
              <a:buSzPct val="25000"/>
            </a:pPr>
            <a:r>
              <a:rPr lang="en-US" altLang="zh-CN" sz="1800" b="1">
                <a:latin typeface="+mj-lt"/>
                <a:ea typeface="微軟正黑體" panose="020B0604030504040204" pitchFamily="34" charset="-120"/>
              </a:rPr>
              <a:t>Free</a:t>
            </a:r>
            <a:r>
              <a:rPr lang="en-US" altLang="zh-TW" sz="1800" b="1">
                <a:latin typeface="+mj-lt"/>
                <a:ea typeface="微軟正黑體" panose="020B0604030504040204" pitchFamily="34" charset="-120"/>
                <a:cs typeface="Arial"/>
                <a:sym typeface="Arial"/>
              </a:rPr>
              <a:t>: </a:t>
            </a:r>
            <a:r>
              <a:rPr lang="en-US" altLang="zh-TW" sz="2500" b="1">
                <a:solidFill>
                  <a:srgbClr val="C00000"/>
                </a:solidFill>
                <a:latin typeface="+mj-lt"/>
                <a:ea typeface="Arial"/>
                <a:cs typeface="Arial"/>
                <a:sym typeface="Arial"/>
              </a:rPr>
              <a:t>2</a:t>
            </a:r>
          </a:p>
          <a:p>
            <a:endParaRPr lang="zh-TW" altLang="en-US" sz="1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82158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D80CD3B2-7917-4EDF-8A76-DDE680448A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405"/>
            <a:ext cx="9143999" cy="1075843"/>
          </a:xfrm>
          <a:prstGeom prst="rect">
            <a:avLst/>
          </a:prstGeom>
        </p:spPr>
      </p:pic>
      <p:sp>
        <p:nvSpPr>
          <p:cNvPr id="14" name="Shape 108">
            <a:extLst>
              <a:ext uri="{FF2B5EF4-FFF2-40B4-BE49-F238E27FC236}">
                <a16:creationId xmlns:a16="http://schemas.microsoft.com/office/drawing/2014/main" id="{202560CA-4759-4556-975D-CE569B280DDD}"/>
              </a:ext>
            </a:extLst>
          </p:cNvPr>
          <p:cNvSpPr/>
          <p:nvPr/>
        </p:nvSpPr>
        <p:spPr>
          <a:xfrm>
            <a:off x="-1" y="1227515"/>
            <a:ext cx="9170379" cy="8383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800" b="0" i="0" u="none" strike="noStrike" cap="none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5DF07548-BD33-4CF8-94CA-3E91D25FB5E3}"/>
              </a:ext>
            </a:extLst>
          </p:cNvPr>
          <p:cNvSpPr/>
          <p:nvPr/>
        </p:nvSpPr>
        <p:spPr>
          <a:xfrm rot="5400000">
            <a:off x="10037177" y="-2569728"/>
            <a:ext cx="838311" cy="8432800"/>
          </a:xfrm>
          <a:prstGeom prst="roundRect">
            <a:avLst>
              <a:gd name="adj" fmla="val 0"/>
            </a:avLst>
          </a:prstGeom>
          <a:gradFill>
            <a:gsLst>
              <a:gs pos="45622">
                <a:srgbClr val="009AD0"/>
              </a:gs>
              <a:gs pos="67000">
                <a:srgbClr val="00B0F0"/>
              </a:gs>
              <a:gs pos="25000">
                <a:srgbClr val="00B0F0"/>
              </a:gs>
              <a:gs pos="100000">
                <a:srgbClr val="033071">
                  <a:alpha val="0"/>
                </a:srgbClr>
              </a:gs>
              <a:gs pos="2000">
                <a:srgbClr val="007AD6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+mj-lt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D1C70B5C-2B32-4122-BFD6-FE0BE5004D84}"/>
              </a:ext>
            </a:extLst>
          </p:cNvPr>
          <p:cNvSpPr/>
          <p:nvPr/>
        </p:nvSpPr>
        <p:spPr>
          <a:xfrm rot="5400000">
            <a:off x="6080372" y="-70542"/>
            <a:ext cx="803025" cy="5075759"/>
          </a:xfrm>
          <a:prstGeom prst="roundRect">
            <a:avLst>
              <a:gd name="adj" fmla="val 12996"/>
            </a:avLst>
          </a:prstGeom>
          <a:gradFill>
            <a:gsLst>
              <a:gs pos="40000">
                <a:srgbClr val="071B1A"/>
              </a:gs>
              <a:gs pos="100000">
                <a:srgbClr val="2FB3AB"/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+mj-lt"/>
            </a:endParaRPr>
          </a:p>
        </p:txBody>
      </p:sp>
      <p:pic>
        <p:nvPicPr>
          <p:cNvPr id="2" name="圖片 9" descr="Image 5.png">
            <a:extLst>
              <a:ext uri="{FF2B5EF4-FFF2-40B4-BE49-F238E27FC236}">
                <a16:creationId xmlns:a16="http://schemas.microsoft.com/office/drawing/2014/main" id="{2AB8FDCA-2522-C948-97FA-FA78FDCAE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48" y="2066024"/>
            <a:ext cx="6429420" cy="2984247"/>
          </a:xfrm>
          <a:prstGeom prst="roundRect">
            <a:avLst>
              <a:gd name="adj" fmla="val 21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5B89A272-2A50-ED4D-8BAC-BF3BA2950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8" y="33149"/>
            <a:ext cx="8956736" cy="965378"/>
          </a:xfrm>
        </p:spPr>
        <p:txBody>
          <a:bodyPr/>
          <a:lstStyle/>
          <a:p>
            <a:pPr>
              <a:lnSpc>
                <a:spcPts val="3300"/>
              </a:lnSpc>
            </a:pPr>
            <a:r>
              <a:rPr lang="en-US" altLang="zh-CN" sz="28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Quad-core 1.7GHz w/ max 16GB RAM, best for </a:t>
            </a:r>
            <a:r>
              <a:rPr lang="en-US" altLang="zh-TW" sz="28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Container Station to show your creativity</a:t>
            </a:r>
            <a:endParaRPr lang="zh-TW" altLang="en-US" sz="280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圖片 4" descr="Image 8.png">
            <a:extLst>
              <a:ext uri="{FF2B5EF4-FFF2-40B4-BE49-F238E27FC236}">
                <a16:creationId xmlns:a16="http://schemas.microsoft.com/office/drawing/2014/main" id="{D1345755-82E5-764E-B4A6-A0FFA0F9126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68506" y="2693106"/>
            <a:ext cx="3851258" cy="2375090"/>
          </a:xfrm>
          <a:prstGeom prst="roundRect">
            <a:avLst>
              <a:gd name="adj" fmla="val 2542"/>
            </a:avLst>
          </a:prstGeom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4F4E8667-A595-4A77-8B37-B6F67838131D}"/>
              </a:ext>
            </a:extLst>
          </p:cNvPr>
          <p:cNvSpPr/>
          <p:nvPr/>
        </p:nvSpPr>
        <p:spPr>
          <a:xfrm rot="5400000">
            <a:off x="-3458887" y="-2579165"/>
            <a:ext cx="838310" cy="8432800"/>
          </a:xfrm>
          <a:prstGeom prst="roundRect">
            <a:avLst>
              <a:gd name="adj" fmla="val 0"/>
            </a:avLst>
          </a:prstGeom>
          <a:gradFill>
            <a:gsLst>
              <a:gs pos="45622">
                <a:srgbClr val="009AD0"/>
              </a:gs>
              <a:gs pos="67000">
                <a:srgbClr val="00B0F0"/>
              </a:gs>
              <a:gs pos="25000">
                <a:srgbClr val="00B0F0"/>
              </a:gs>
              <a:gs pos="100000">
                <a:srgbClr val="033071">
                  <a:alpha val="0"/>
                </a:srgbClr>
              </a:gs>
              <a:gs pos="2000">
                <a:srgbClr val="007AD6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+mj-lt"/>
            </a:endParaRPr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F1E63818-939B-A741-8FF2-E14E484F0E92}"/>
              </a:ext>
            </a:extLst>
          </p:cNvPr>
          <p:cNvSpPr txBox="1">
            <a:spLocks/>
          </p:cNvSpPr>
          <p:nvPr/>
        </p:nvSpPr>
        <p:spPr>
          <a:xfrm>
            <a:off x="5198125" y="1290629"/>
            <a:ext cx="4214796" cy="604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80000" marR="0" lvl="0" indent="-3429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1400" b="1">
                <a:solidFill>
                  <a:srgbClr val="17F1BD"/>
                </a:solidFill>
                <a:latin typeface="+mj-lt"/>
                <a:ea typeface="微軟正黑體" pitchFamily="34" charset="-120"/>
                <a:cs typeface="Arial" pitchFamily="34" charset="0"/>
              </a:rPr>
              <a:t>Easily</a:t>
            </a:r>
            <a:r>
              <a:rPr lang="zh-TW" altLang="en-US" sz="1400" b="1">
                <a:solidFill>
                  <a:srgbClr val="17F1BD"/>
                </a:solidFill>
                <a:latin typeface="+mj-lt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400" b="1">
                <a:solidFill>
                  <a:srgbClr val="17F1BD"/>
                </a:solidFill>
                <a:latin typeface="+mj-lt"/>
                <a:ea typeface="微軟正黑體" pitchFamily="34" charset="-120"/>
                <a:cs typeface="Arial" pitchFamily="34" charset="0"/>
              </a:rPr>
              <a:t>import/export</a:t>
            </a:r>
            <a:r>
              <a:rPr lang="zh-TW" altLang="en-US" sz="1400" b="1">
                <a:solidFill>
                  <a:srgbClr val="17F1BD"/>
                </a:solidFill>
                <a:latin typeface="+mj-lt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400" b="1">
                <a:solidFill>
                  <a:srgbClr val="17F1BD"/>
                </a:solidFill>
                <a:latin typeface="+mj-lt"/>
                <a:ea typeface="微軟正黑體" pitchFamily="34" charset="-120"/>
                <a:cs typeface="Arial" pitchFamily="34" charset="0"/>
              </a:rPr>
              <a:t>containers</a:t>
            </a:r>
          </a:p>
          <a:p>
            <a:pPr marL="179388" lvl="0" indent="-179388">
              <a:lnSpc>
                <a:spcPts val="1600"/>
              </a:lnSpc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itchFamily="34" charset="0"/>
              </a:rPr>
              <a:t>Imports images or containers from PC or NAS</a:t>
            </a:r>
          </a:p>
          <a:p>
            <a:pPr marL="179388" lvl="0" indent="-179388">
              <a:lnSpc>
                <a:spcPts val="1600"/>
              </a:lnSpc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itchFamily="34" charset="0"/>
              </a:rPr>
              <a:t>Exports images or containers to NAS as backup</a:t>
            </a:r>
          </a:p>
          <a:p>
            <a:pPr marL="180000" marR="0" lvl="0" indent="-3429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zh-TW" altLang="en-US" sz="11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微軟正黑體" pitchFamily="34" charset="-120"/>
              <a:cs typeface="+mn-cs"/>
            </a:endParaRPr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D7117193-AC1D-6D46-95B4-853701F68B86}"/>
              </a:ext>
            </a:extLst>
          </p:cNvPr>
          <p:cNvSpPr txBox="1">
            <a:spLocks/>
          </p:cNvSpPr>
          <p:nvPr/>
        </p:nvSpPr>
        <p:spPr>
          <a:xfrm>
            <a:off x="6543287" y="2131081"/>
            <a:ext cx="2636947" cy="439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80000" indent="-342900">
              <a:lnSpc>
                <a:spcPts val="1500"/>
              </a:lnSpc>
              <a:defRPr/>
            </a:pPr>
            <a:r>
              <a:rPr lang="en-US" altLang="zh-TW" sz="1180" b="1">
                <a:solidFill>
                  <a:srgbClr val="17F1BD"/>
                </a:solidFill>
                <a:latin typeface="+mj-lt"/>
                <a:ea typeface="微軟正黑體" pitchFamily="34" charset="-120"/>
                <a:cs typeface="Arial" pitchFamily="34" charset="0"/>
              </a:rPr>
              <a:t>Built-in Docker Hub Marketplace</a:t>
            </a:r>
          </a:p>
          <a:p>
            <a:pPr marL="180000" indent="-342900">
              <a:lnSpc>
                <a:spcPts val="1500"/>
              </a:lnSpc>
              <a:defRPr/>
            </a:pPr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itchFamily="34" charset="0"/>
              </a:rPr>
              <a:t>Easily downloadable tools</a:t>
            </a:r>
          </a:p>
        </p:txBody>
      </p:sp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9015D4D4-3560-A94E-A35B-F183B670F703}"/>
              </a:ext>
            </a:extLst>
          </p:cNvPr>
          <p:cNvSpPr txBox="1">
            <a:spLocks/>
          </p:cNvSpPr>
          <p:nvPr/>
        </p:nvSpPr>
        <p:spPr>
          <a:xfrm>
            <a:off x="354845" y="1280367"/>
            <a:ext cx="4672584" cy="604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80000" indent="-342900">
              <a:lnSpc>
                <a:spcPts val="1600"/>
              </a:lnSpc>
              <a:defRPr/>
            </a:pPr>
            <a:r>
              <a:rPr lang="en-US" altLang="zh-TW" sz="1400" b="1">
                <a:solidFill>
                  <a:srgbClr val="17F1BD"/>
                </a:solidFill>
                <a:latin typeface="+mj-lt"/>
                <a:ea typeface="微軟正黑體" pitchFamily="34" charset="-120"/>
                <a:cs typeface="Arial" pitchFamily="34" charset="0"/>
              </a:rPr>
              <a:t>AI, IoT, Commonly-used Container Recommendation</a:t>
            </a:r>
          </a:p>
          <a:p>
            <a:pPr marL="173038" lvl="1" indent="-173038">
              <a:lnSpc>
                <a:spcPts val="1600"/>
              </a:lnSpc>
              <a:spcBef>
                <a:spcPct val="20000"/>
              </a:spcBef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itchFamily="34" charset="0"/>
              </a:rPr>
              <a:t>One-click installation wizard helps you quickly setup</a:t>
            </a:r>
          </a:p>
          <a:p>
            <a:pPr marL="179388" indent="-179388">
              <a:lnSpc>
                <a:spcPts val="1600"/>
              </a:lnSpc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itchFamily="34" charset="0"/>
              </a:rPr>
              <a:t>Supports Docker Compose YAML format to create applications</a:t>
            </a:r>
            <a:endParaRPr kumimoji="0" lang="zh-TW" altLang="en-US" sz="105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6150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水, 大, 男人, 飛機 的圖片&#10;&#10;自動產生的描述">
            <a:extLst>
              <a:ext uri="{FF2B5EF4-FFF2-40B4-BE49-F238E27FC236}">
                <a16:creationId xmlns:a16="http://schemas.microsoft.com/office/drawing/2014/main" id="{CE891E84-15B0-4091-A669-5917045DCF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66600"/>
            <a:ext cx="9144000" cy="3076900"/>
          </a:xfrm>
          <a:prstGeom prst="rect">
            <a:avLst/>
          </a:prstGeom>
        </p:spPr>
      </p:pic>
      <p:pic>
        <p:nvPicPr>
          <p:cNvPr id="14" name="圖片 13" descr="一張含有 坐, 書, 貨車, 桌 的圖片&#10;&#10;自動產生的描述">
            <a:extLst>
              <a:ext uri="{FF2B5EF4-FFF2-40B4-BE49-F238E27FC236}">
                <a16:creationId xmlns:a16="http://schemas.microsoft.com/office/drawing/2014/main" id="{5EA7BCD9-0653-402B-B9E4-F11865F85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162" y="2712491"/>
            <a:ext cx="2286000" cy="1778517"/>
          </a:xfrm>
          <a:prstGeom prst="rect">
            <a:avLst/>
          </a:prstGeom>
        </p:spPr>
      </p:pic>
      <p:pic>
        <p:nvPicPr>
          <p:cNvPr id="15" name="Picture 2" descr="Apple MREC2X/A MacBook Air 13&quot; Retina 1.6GHz Core i5 256GB Silver ...">
            <a:extLst>
              <a:ext uri="{FF2B5EF4-FFF2-40B4-BE49-F238E27FC236}">
                <a16:creationId xmlns:a16="http://schemas.microsoft.com/office/drawing/2014/main" id="{D5659725-ED3B-4625-B1B9-7DDECC988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3811" y="3401679"/>
            <a:ext cx="1410573" cy="92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B91B6F8-3238-42F6-AD05-D095509EF6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173" y="2972262"/>
            <a:ext cx="1694256" cy="155624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606089F6-9DC2-42AC-A9AE-6C0675A48A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242" y="2937427"/>
            <a:ext cx="2620153" cy="146852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" y="212160"/>
            <a:ext cx="9144000" cy="697312"/>
          </a:xfrm>
        </p:spPr>
        <p:txBody>
          <a:bodyPr/>
          <a:lstStyle/>
          <a:p>
            <a:r>
              <a:rPr lang="en-US" altLang="zh-TW" sz="26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Slower office computers can also affect work efficiency</a:t>
            </a:r>
            <a:endParaRPr lang="zh-TW" altLang="en-US" sz="260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116680" y="1115412"/>
            <a:ext cx="9008571" cy="2246419"/>
          </a:xfrm>
        </p:spPr>
        <p:txBody>
          <a:bodyPr>
            <a:normAutofit/>
          </a:bodyPr>
          <a:lstStyle/>
          <a:p>
            <a:pPr marL="361950" indent="-247650">
              <a:lnSpc>
                <a:spcPts val="2500"/>
              </a:lnSpc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TW" sz="145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In 2018 ~2019 motherboard vendors launched </a:t>
            </a:r>
            <a:r>
              <a:rPr lang="en-US" altLang="zh-CN" sz="145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10GbE &amp; 5GbE Multi-Gig products </a:t>
            </a:r>
          </a:p>
          <a:p>
            <a:pPr marL="361950" indent="-247650">
              <a:lnSpc>
                <a:spcPts val="2500"/>
              </a:lnSpc>
              <a:spcBef>
                <a:spcPts val="200"/>
              </a:spcBef>
              <a:buSzPct val="100000"/>
              <a:buNone/>
            </a:pPr>
            <a:r>
              <a:rPr lang="en-US" altLang="zh-CN" sz="145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     (2.5GbE-compatible). In </a:t>
            </a:r>
            <a:r>
              <a:rPr lang="en-US" altLang="zh-TW" sz="145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2020 </a:t>
            </a:r>
            <a:r>
              <a:rPr lang="en-US" altLang="zh-CN" sz="145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these vendors have launched</a:t>
            </a:r>
            <a:r>
              <a:rPr lang="zh-TW" altLang="en-US" sz="145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5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more affordable 2.5GbE products.</a:t>
            </a:r>
          </a:p>
        </p:txBody>
      </p:sp>
      <p:sp>
        <p:nvSpPr>
          <p:cNvPr id="12" name="文字方塊 33">
            <a:extLst>
              <a:ext uri="{FF2B5EF4-FFF2-40B4-BE49-F238E27FC236}">
                <a16:creationId xmlns:a16="http://schemas.microsoft.com/office/drawing/2014/main" id="{8BCE7CEF-6E98-DF4B-9DD7-BCD9FEE290F6}"/>
              </a:ext>
            </a:extLst>
          </p:cNvPr>
          <p:cNvSpPr txBox="1"/>
          <p:nvPr/>
        </p:nvSpPr>
        <p:spPr>
          <a:xfrm>
            <a:off x="569524" y="4540254"/>
            <a:ext cx="2457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1200">
                <a:latin typeface="+mj-lt"/>
                <a:cs typeface="Arial" panose="020B0604020202020204" pitchFamily="34" charset="0"/>
              </a:rPr>
              <a:t>Gigabyte Z490 AORUS MASTER</a:t>
            </a:r>
            <a:endParaRPr kumimoji="1" lang="zh-TW" altLang="en-US" sz="12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453811" y="4522766"/>
            <a:ext cx="5006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latin typeface="+mj-lt"/>
                <a:cs typeface="Arial" panose="020B0604020202020204" pitchFamily="34" charset="0"/>
              </a:rPr>
              <a:t>Thunderbolt 3 and/or 10GbE/5GbE/2.5GbE Multi-Gig laptop or desktop</a:t>
            </a:r>
            <a:endParaRPr lang="zh-TW" altLang="en-US" sz="12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5F43221A-617D-43CC-BFDD-8B74A130C405}"/>
              </a:ext>
            </a:extLst>
          </p:cNvPr>
          <p:cNvSpPr txBox="1">
            <a:spLocks/>
          </p:cNvSpPr>
          <p:nvPr/>
        </p:nvSpPr>
        <p:spPr>
          <a:xfrm>
            <a:off x="135429" y="1881954"/>
            <a:ext cx="9008571" cy="2246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1950" indent="-247650">
              <a:lnSpc>
                <a:spcPts val="28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TW" sz="145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More and more laptops and desktops provides high-speed Thunderbolt 3 or 2.5GbE-compatible ports.</a:t>
            </a:r>
          </a:p>
        </p:txBody>
      </p:sp>
    </p:spTree>
    <p:extLst>
      <p:ext uri="{BB962C8B-B14F-4D97-AF65-F5344CB8AC3E}">
        <p14:creationId xmlns:p14="http://schemas.microsoft.com/office/powerpoint/2010/main" val="15182897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圖片 59">
            <a:extLst>
              <a:ext uri="{FF2B5EF4-FFF2-40B4-BE49-F238E27FC236}">
                <a16:creationId xmlns:a16="http://schemas.microsoft.com/office/drawing/2014/main" id="{A9BFD71C-DF1B-4AAE-866D-9B87AF80FA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405"/>
            <a:ext cx="9143999" cy="1075843"/>
          </a:xfrm>
          <a:prstGeom prst="rect">
            <a:avLst/>
          </a:prstGeom>
        </p:spPr>
      </p:pic>
      <p:sp>
        <p:nvSpPr>
          <p:cNvPr id="56" name="矩形 55">
            <a:extLst>
              <a:ext uri="{FF2B5EF4-FFF2-40B4-BE49-F238E27FC236}">
                <a16:creationId xmlns:a16="http://schemas.microsoft.com/office/drawing/2014/main" id="{96D94293-948A-496D-AA99-42F268E656C9}"/>
              </a:ext>
            </a:extLst>
          </p:cNvPr>
          <p:cNvSpPr/>
          <p:nvPr/>
        </p:nvSpPr>
        <p:spPr>
          <a:xfrm rot="16200000">
            <a:off x="4300871" y="311444"/>
            <a:ext cx="534112" cy="9135851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5F158D3-FC63-4710-A0F3-71ECA767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50" y="38063"/>
            <a:ext cx="9144000" cy="697312"/>
          </a:xfrm>
        </p:spPr>
        <p:txBody>
          <a:bodyPr>
            <a:noAutofit/>
          </a:bodyPr>
          <a:lstStyle/>
          <a:p>
            <a:pPr>
              <a:lnSpc>
                <a:spcPts val="3300"/>
              </a:lnSpc>
            </a:pPr>
            <a:r>
              <a:rPr lang="en-US" altLang="zh-TW" sz="280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HybridMount</a:t>
            </a:r>
            <a:r>
              <a:rPr lang="en-US" altLang="zh-TW" sz="28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 provides two modes for</a:t>
            </a:r>
            <a:br>
              <a:rPr lang="en-US" altLang="zh-TW" sz="28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</a:br>
            <a:r>
              <a:rPr lang="en-US" altLang="zh-TW" sz="28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file-based cloud storage gateway</a:t>
            </a:r>
            <a:endParaRPr lang="zh-TW" altLang="en-US" sz="280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14" name="表格 3">
            <a:extLst>
              <a:ext uri="{FF2B5EF4-FFF2-40B4-BE49-F238E27FC236}">
                <a16:creationId xmlns:a16="http://schemas.microsoft.com/office/drawing/2014/main" id="{1E3B0E68-6A0A-4C27-BB48-D66224548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75177"/>
              </p:ext>
            </p:extLst>
          </p:nvPr>
        </p:nvGraphicFramePr>
        <p:xfrm>
          <a:off x="245630" y="1183174"/>
          <a:ext cx="6835389" cy="3324328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892813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2274348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2668228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383445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0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2520" marR="82520" marT="41260" marB="4126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">
                          <a:srgbClr val="007AD6"/>
                        </a:gs>
                        <a:gs pos="100000">
                          <a:srgbClr val="003D8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000" b="1" u="none" strike="noStrike" noProof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File Station</a:t>
                      </a:r>
                      <a:r>
                        <a:rPr lang="zh-TW" altLang="en-US" sz="1000" b="1" u="none" strike="noStrike" noProof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000" b="1" u="none" strike="noStrike" noProof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Mount</a:t>
                      </a:r>
                      <a:endParaRPr lang="zh-TW" sz="10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7906" marR="57906" marT="30942" marB="309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">
                          <a:srgbClr val="007AD6"/>
                        </a:gs>
                        <a:gs pos="100000">
                          <a:srgbClr val="003D8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000" b="1" u="none" strike="noStrike" noProof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File Cloud Gateway</a:t>
                      </a:r>
                      <a:endParaRPr lang="zh-TW" sz="10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0319" marR="60319" marT="128924" marB="1289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">
                          <a:srgbClr val="007AD6"/>
                        </a:gs>
                        <a:gs pos="100000">
                          <a:srgbClr val="003D8E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403946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920" b="1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Setup Method</a:t>
                      </a:r>
                      <a:endParaRPr lang="zh-TW" altLang="en-US" sz="92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2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 cloud drives</a:t>
                      </a:r>
                      <a:endParaRPr lang="en-US" altLang="zh-TW" sz="92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92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 “File Cloud Gateway” mode and create a dedicated cache space</a:t>
                      </a:r>
                      <a:endParaRPr lang="zh-TW" altLang="en-US" sz="92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  <a:tr h="30224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92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Connections</a:t>
                      </a:r>
                    </a:p>
                  </a:txBody>
                  <a:tcPr marL="89128" marR="89128" marT="108000" marB="108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92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limit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92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free</a:t>
                      </a:r>
                      <a:r>
                        <a:rPr lang="zh-TW" altLang="en-US" sz="92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92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zh-TW" altLang="en-US" sz="92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92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perpetual</a:t>
                      </a:r>
                      <a:r>
                        <a:rPr lang="zh-TW" altLang="en-US" sz="92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92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connections.</a:t>
                      </a:r>
                      <a:r>
                        <a:rPr lang="zh-TW" altLang="en-US" sz="92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92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Purchase</a:t>
                      </a:r>
                      <a:r>
                        <a:rPr lang="zh-TW" altLang="en-US" sz="92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92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license</a:t>
                      </a:r>
                      <a:r>
                        <a:rPr lang="zh-TW" altLang="en-US" sz="92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92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</a:t>
                      </a:r>
                      <a:r>
                        <a:rPr lang="zh-TW" altLang="en-US" sz="92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92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</a:t>
                      </a:r>
                      <a:r>
                        <a:rPr lang="zh-TW" altLang="en-US" sz="92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92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connections</a:t>
                      </a:r>
                      <a:endParaRPr lang="zh-TW" altLang="en-US" sz="92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6247581"/>
                  </a:ext>
                </a:extLst>
              </a:tr>
              <a:tr h="344331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920" b="1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 Performance</a:t>
                      </a:r>
                      <a:endParaRPr lang="zh-TW" altLang="en-US" sz="92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92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Depends on network speed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92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performance </a:t>
                      </a:r>
                      <a:r>
                        <a:rPr lang="en-US" altLang="zh-TW" sz="92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thanks to </a:t>
                      </a:r>
                      <a:r>
                        <a:rPr lang="zh-TW" altLang="en-US" sz="92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cach</a:t>
                      </a:r>
                      <a:r>
                        <a:rPr lang="en-US" altLang="zh-TW" sz="92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</a:t>
                      </a:r>
                      <a:endParaRPr lang="zh-TW" altLang="en-US" sz="92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036707"/>
                  </a:ext>
                </a:extLst>
              </a:tr>
              <a:tr h="34433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92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 in File Station</a:t>
                      </a:r>
                    </a:p>
                  </a:txBody>
                  <a:tcPr marL="89128" marR="89128" marT="108000" marB="108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2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</a:t>
                      </a:r>
                      <a:r>
                        <a:rPr lang="en-US" altLang="zh-TW" sz="92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endParaRPr lang="zh-TW" altLang="en-US" sz="92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92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</a:t>
                      </a:r>
                      <a:r>
                        <a:rPr lang="en-US" altLang="zh-TW" sz="92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endParaRPr lang="zh-TW" altLang="en-US" sz="92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2144"/>
                  </a:ext>
                </a:extLst>
              </a:tr>
              <a:tr h="48677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2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 through </a:t>
                      </a:r>
                      <a:r>
                        <a:rPr lang="af-ZA" sz="92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SMB / NFS / AFP </a:t>
                      </a:r>
                      <a:endParaRPr lang="zh-TW" altLang="en-US" sz="92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2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altLang="zh-TW" sz="92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zh-TW" altLang="en-US" sz="92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support</a:t>
                      </a:r>
                      <a:r>
                        <a:rPr lang="en-US" altLang="zh-TW" sz="92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endParaRPr lang="zh-TW" altLang="en-US" sz="92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92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</a:t>
                      </a:r>
                      <a:r>
                        <a:rPr lang="en-US" altLang="zh-TW" sz="92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endParaRPr lang="zh-TW" altLang="en-US" sz="92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223761"/>
                  </a:ext>
                </a:extLst>
              </a:tr>
              <a:tr h="34433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2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 with </a:t>
                      </a:r>
                      <a:r>
                        <a:rPr lang="en-US" altLang="zh-TW" sz="92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zh-TW" altLang="en-US" sz="92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</a:t>
                      </a:r>
                    </a:p>
                  </a:txBody>
                  <a:tcPr marL="89128" marR="89128" marT="108000" marB="108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92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 only when browsing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zh-TW" altLang="en-US" sz="92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 constantly for quick access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5402618"/>
                  </a:ext>
                </a:extLst>
              </a:tr>
              <a:tr h="34433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92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Integration with QTS Apps</a:t>
                      </a:r>
                      <a:endParaRPr lang="zh-TW" altLang="en-US" sz="92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92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support</a:t>
                      </a:r>
                      <a:r>
                        <a:rPr lang="en-US" altLang="zh-TW" sz="92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endParaRPr lang="zh-TW" altLang="en-US" sz="92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rtl="0" eaLnBrk="1" fontAlgn="ctr" latinLnBrk="0" hangingPunct="1">
                        <a:buNone/>
                      </a:pPr>
                      <a:r>
                        <a:rPr lang="en-US" altLang="zh-TW" sz="920" b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   </a:t>
                      </a:r>
                      <a:r>
                        <a:rPr lang="zh-TW" altLang="en-US" sz="920" b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  </a:t>
                      </a:r>
                      <a:r>
                        <a:rPr lang="en-US" altLang="zh-TW" sz="920" b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 Supported                                </a:t>
                      </a:r>
                      <a:endParaRPr lang="zh-TW" altLang="en-US" sz="920" b="0" kern="1200">
                        <a:solidFill>
                          <a:schemeClr val="tx1"/>
                        </a:solidFill>
                        <a:effectLst/>
                        <a:latin typeface="微軟正黑體"/>
                        <a:ea typeface="微軟正黑體"/>
                        <a:cs typeface="+mn-cs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6153205"/>
                  </a:ext>
                </a:extLst>
              </a:tr>
            </a:tbl>
          </a:graphicData>
        </a:graphic>
      </p:graphicFrame>
      <p:grpSp>
        <p:nvGrpSpPr>
          <p:cNvPr id="43" name="群組 42">
            <a:extLst>
              <a:ext uri="{FF2B5EF4-FFF2-40B4-BE49-F238E27FC236}">
                <a16:creationId xmlns:a16="http://schemas.microsoft.com/office/drawing/2014/main" id="{8AF9330D-5A76-4143-BFC0-5CCAF305C401}"/>
              </a:ext>
            </a:extLst>
          </p:cNvPr>
          <p:cNvGrpSpPr/>
          <p:nvPr/>
        </p:nvGrpSpPr>
        <p:grpSpPr>
          <a:xfrm>
            <a:off x="7229740" y="1631733"/>
            <a:ext cx="1914265" cy="2844144"/>
            <a:chOff x="9960014" y="1888151"/>
            <a:chExt cx="2356340" cy="3500964"/>
          </a:xfrm>
        </p:grpSpPr>
        <p:sp>
          <p:nvSpPr>
            <p:cNvPr id="4" name="矩形 12">
              <a:extLst>
                <a:ext uri="{FF2B5EF4-FFF2-40B4-BE49-F238E27FC236}">
                  <a16:creationId xmlns:a16="http://schemas.microsoft.com/office/drawing/2014/main" id="{A263777A-E572-A94E-864D-9D612BEA5766}"/>
                </a:ext>
              </a:extLst>
            </p:cNvPr>
            <p:cNvSpPr/>
            <p:nvPr/>
          </p:nvSpPr>
          <p:spPr>
            <a:xfrm>
              <a:off x="10211811" y="2886974"/>
              <a:ext cx="1279701" cy="12056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121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endParaRPr lang="en-GB" sz="760">
                <a:solidFill>
                  <a:prstClr val="white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" name="文字方塊 34">
              <a:extLst>
                <a:ext uri="{FF2B5EF4-FFF2-40B4-BE49-F238E27FC236}">
                  <a16:creationId xmlns:a16="http://schemas.microsoft.com/office/drawing/2014/main" id="{0094C4F6-CD07-734A-9402-38E0B1B51C36}"/>
                </a:ext>
              </a:extLst>
            </p:cNvPr>
            <p:cNvSpPr txBox="1"/>
            <p:nvPr/>
          </p:nvSpPr>
          <p:spPr>
            <a:xfrm>
              <a:off x="11467572" y="3129263"/>
              <a:ext cx="848782" cy="41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88" b="1">
                  <a:latin typeface="+mj-lt"/>
                  <a:ea typeface="微軟正黑體" panose="020B0604030504040204" pitchFamily="34" charset="-120"/>
                  <a:cs typeface="Arial" panose="020B0604020202020204" pitchFamily="34" charset="0"/>
                </a:rPr>
                <a:t>NAS </a:t>
              </a:r>
            </a:p>
            <a:p>
              <a:r>
                <a:rPr lang="en-US" altLang="zh-TW" sz="788" b="1">
                  <a:latin typeface="+mj-lt"/>
                  <a:ea typeface="微軟正黑體" panose="020B0604030504040204" pitchFamily="34" charset="-120"/>
                  <a:cs typeface="Arial" panose="020B0604020202020204" pitchFamily="34" charset="0"/>
                </a:rPr>
                <a:t>cache</a:t>
              </a:r>
              <a:endParaRPr lang="en-GB" altLang="zh-TW" sz="788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cxnSp>
          <p:nvCxnSpPr>
            <p:cNvPr id="15" name="直線單箭頭接點 2049">
              <a:extLst>
                <a:ext uri="{FF2B5EF4-FFF2-40B4-BE49-F238E27FC236}">
                  <a16:creationId xmlns:a16="http://schemas.microsoft.com/office/drawing/2014/main" id="{CB819E92-7835-D84C-A27F-5464567168F3}"/>
                </a:ext>
              </a:extLst>
            </p:cNvPr>
            <p:cNvCxnSpPr>
              <a:cxnSpLocks/>
            </p:cNvCxnSpPr>
            <p:nvPr/>
          </p:nvCxnSpPr>
          <p:spPr>
            <a:xfrm>
              <a:off x="10561209" y="2339266"/>
              <a:ext cx="0" cy="1318283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圖形 37">
              <a:extLst>
                <a:ext uri="{FF2B5EF4-FFF2-40B4-BE49-F238E27FC236}">
                  <a16:creationId xmlns:a16="http://schemas.microsoft.com/office/drawing/2014/main" id="{9E94EF24-05A5-5E4A-9DED-C78DD71EA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76775" y="3620974"/>
              <a:ext cx="555275" cy="555275"/>
            </a:xfrm>
            <a:prstGeom prst="rect">
              <a:avLst/>
            </a:prstGeom>
          </p:spPr>
        </p:pic>
        <p:cxnSp>
          <p:nvCxnSpPr>
            <p:cNvPr id="17" name="直線單箭頭接點 2049">
              <a:extLst>
                <a:ext uri="{FF2B5EF4-FFF2-40B4-BE49-F238E27FC236}">
                  <a16:creationId xmlns:a16="http://schemas.microsoft.com/office/drawing/2014/main" id="{0FE8697E-A034-6749-B725-4F5BBB209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852368" y="2339266"/>
              <a:ext cx="0" cy="1318283"/>
            </a:xfrm>
            <a:prstGeom prst="straightConnector1">
              <a:avLst/>
            </a:prstGeom>
            <a:ln w="254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2049">
              <a:extLst>
                <a:ext uri="{FF2B5EF4-FFF2-40B4-BE49-F238E27FC236}">
                  <a16:creationId xmlns:a16="http://schemas.microsoft.com/office/drawing/2014/main" id="{8F578D73-0657-FC47-890F-A20350142A7D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2517325"/>
              <a:ext cx="0" cy="1140225"/>
            </a:xfrm>
            <a:prstGeom prst="straightConnector1">
              <a:avLst/>
            </a:prstGeom>
            <a:ln w="254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圖形 42">
              <a:extLst>
                <a:ext uri="{FF2B5EF4-FFF2-40B4-BE49-F238E27FC236}">
                  <a16:creationId xmlns:a16="http://schemas.microsoft.com/office/drawing/2014/main" id="{63D9ED4E-92F7-CF4A-B50E-FE081B806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26547" y="1888151"/>
              <a:ext cx="1050229" cy="6291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" name="群組 26">
              <a:extLst>
                <a:ext uri="{FF2B5EF4-FFF2-40B4-BE49-F238E27FC236}">
                  <a16:creationId xmlns:a16="http://schemas.microsoft.com/office/drawing/2014/main" id="{25295283-6F23-CB4D-8506-513D04634D62}"/>
                </a:ext>
              </a:extLst>
            </p:cNvPr>
            <p:cNvGrpSpPr/>
            <p:nvPr/>
          </p:nvGrpSpPr>
          <p:grpSpPr>
            <a:xfrm>
              <a:off x="10385680" y="3675154"/>
              <a:ext cx="377274" cy="330853"/>
              <a:chOff x="3559227" y="5275450"/>
              <a:chExt cx="895087" cy="784951"/>
            </a:xfrm>
          </p:grpSpPr>
          <p:pic>
            <p:nvPicPr>
              <p:cNvPr id="21" name="Picture 2" descr="Image result for file icon green">
                <a:extLst>
                  <a:ext uri="{FF2B5EF4-FFF2-40B4-BE49-F238E27FC236}">
                    <a16:creationId xmlns:a16="http://schemas.microsoft.com/office/drawing/2014/main" id="{98482F47-5601-3241-90AB-332236BF8D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2260" y="5275450"/>
                <a:ext cx="649014" cy="649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矩形 28">
                <a:extLst>
                  <a:ext uri="{FF2B5EF4-FFF2-40B4-BE49-F238E27FC236}">
                    <a16:creationId xmlns:a16="http://schemas.microsoft.com/office/drawing/2014/main" id="{AE1B6A72-1245-4046-87F3-532FA09EDBC8}"/>
                  </a:ext>
                </a:extLst>
              </p:cNvPr>
              <p:cNvSpPr/>
              <p:nvPr/>
            </p:nvSpPr>
            <p:spPr>
              <a:xfrm>
                <a:off x="3559227" y="5487019"/>
                <a:ext cx="895087" cy="5733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342884"/>
                <a:r>
                  <a:rPr lang="en-US" altLang="zh-TW" sz="338">
                    <a:solidFill>
                      <a:srgbClr val="1FC933"/>
                    </a:solidFill>
                    <a:latin typeface="+mj-lt"/>
                    <a:ea typeface="新細明體" panose="02020500000000000000" pitchFamily="18" charset="-120"/>
                    <a:cs typeface="Arial" panose="020B0604020202020204" pitchFamily="34" charset="0"/>
                  </a:rPr>
                  <a:t>META</a:t>
                </a:r>
              </a:p>
              <a:p>
                <a:pPr algn="ctr" defTabSz="342884"/>
                <a:r>
                  <a:rPr lang="en-US" altLang="zh-TW" sz="338">
                    <a:solidFill>
                      <a:srgbClr val="1FC933"/>
                    </a:solidFill>
                    <a:latin typeface="+mj-lt"/>
                    <a:ea typeface="新細明體" panose="02020500000000000000" pitchFamily="18" charset="-120"/>
                    <a:cs typeface="Arial" panose="020B0604020202020204" pitchFamily="34" charset="0"/>
                  </a:rPr>
                  <a:t>DATA</a:t>
                </a:r>
                <a:endParaRPr lang="en-GB" sz="338">
                  <a:solidFill>
                    <a:srgbClr val="1FC933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Picture 6" descr="Related image">
              <a:extLst>
                <a:ext uri="{FF2B5EF4-FFF2-40B4-BE49-F238E27FC236}">
                  <a16:creationId xmlns:a16="http://schemas.microsoft.com/office/drawing/2014/main" id="{7942D709-BFB6-AA48-972B-04797533D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7974" y="3684472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Related image">
              <a:extLst>
                <a:ext uri="{FF2B5EF4-FFF2-40B4-BE49-F238E27FC236}">
                  <a16:creationId xmlns:a16="http://schemas.microsoft.com/office/drawing/2014/main" id="{243EDA50-BB94-564D-BC82-A5D958F5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1428" y="3689951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圖形 39">
              <a:extLst>
                <a:ext uri="{FF2B5EF4-FFF2-40B4-BE49-F238E27FC236}">
                  <a16:creationId xmlns:a16="http://schemas.microsoft.com/office/drawing/2014/main" id="{79DE5075-AE4E-BE49-AED1-69B409957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211811" y="4613684"/>
              <a:ext cx="1276229" cy="775431"/>
            </a:xfrm>
            <a:prstGeom prst="rect">
              <a:avLst/>
            </a:prstGeom>
          </p:spPr>
        </p:pic>
        <p:cxnSp>
          <p:nvCxnSpPr>
            <p:cNvPr id="26" name="直線單箭頭接點 2049">
              <a:extLst>
                <a:ext uri="{FF2B5EF4-FFF2-40B4-BE49-F238E27FC236}">
                  <a16:creationId xmlns:a16="http://schemas.microsoft.com/office/drawing/2014/main" id="{05D65C86-6D0A-B641-9321-AB82EB46A5FD}"/>
                </a:ext>
              </a:extLst>
            </p:cNvPr>
            <p:cNvCxnSpPr>
              <a:cxnSpLocks/>
            </p:cNvCxnSpPr>
            <p:nvPr/>
          </p:nvCxnSpPr>
          <p:spPr>
            <a:xfrm>
              <a:off x="10851661" y="4037554"/>
              <a:ext cx="0" cy="493472"/>
            </a:xfrm>
            <a:prstGeom prst="straightConnector1">
              <a:avLst/>
            </a:prstGeom>
            <a:ln w="762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049">
              <a:extLst>
                <a:ext uri="{FF2B5EF4-FFF2-40B4-BE49-F238E27FC236}">
                  <a16:creationId xmlns:a16="http://schemas.microsoft.com/office/drawing/2014/main" id="{A707A44A-D298-BD41-8637-B170114D5346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4019531"/>
              <a:ext cx="0" cy="503626"/>
            </a:xfrm>
            <a:prstGeom prst="straightConnector1">
              <a:avLst/>
            </a:prstGeom>
            <a:ln w="762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50">
              <a:extLst>
                <a:ext uri="{FF2B5EF4-FFF2-40B4-BE49-F238E27FC236}">
                  <a16:creationId xmlns:a16="http://schemas.microsoft.com/office/drawing/2014/main" id="{0890ED3E-6486-924A-AEBB-9C1D5ECD25A6}"/>
                </a:ext>
              </a:extLst>
            </p:cNvPr>
            <p:cNvSpPr/>
            <p:nvPr/>
          </p:nvSpPr>
          <p:spPr>
            <a:xfrm>
              <a:off x="11067372" y="2585036"/>
              <a:ext cx="879777" cy="2841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884"/>
              <a:r>
                <a:rPr lang="en-US" altLang="zh-CN" sz="900" b="1">
                  <a:latin typeface="+mj-lt"/>
                  <a:ea typeface="微軟正黑體" panose="020B0604030504040204" pitchFamily="34" charset="-120"/>
                  <a:cs typeface="Arial" panose="020B0604020202020204" pitchFamily="34" charset="0"/>
                </a:rPr>
                <a:t>Internet</a:t>
              </a:r>
              <a:endParaRPr lang="en-GB" altLang="zh-TW" sz="90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9" name="矩形: 圓角 35">
              <a:extLst>
                <a:ext uri="{FF2B5EF4-FFF2-40B4-BE49-F238E27FC236}">
                  <a16:creationId xmlns:a16="http://schemas.microsoft.com/office/drawing/2014/main" id="{50A5A0F0-8E0C-874C-89DC-CC1C89560014}"/>
                </a:ext>
              </a:extLst>
            </p:cNvPr>
            <p:cNvSpPr/>
            <p:nvPr/>
          </p:nvSpPr>
          <p:spPr>
            <a:xfrm>
              <a:off x="11280343" y="2324948"/>
              <a:ext cx="835626" cy="230368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r>
                <a:rPr lang="en-US" altLang="zh-CN" sz="788" b="1">
                  <a:solidFill>
                    <a:prstClr val="white"/>
                  </a:solidFill>
                  <a:latin typeface="+mj-lt"/>
                  <a:ea typeface="微軟正黑體" panose="020B0604030504040204" pitchFamily="34" charset="-120"/>
                  <a:cs typeface="Arial" panose="020B0604020202020204" pitchFamily="34" charset="0"/>
                </a:rPr>
                <a:t>Slower</a:t>
              </a:r>
              <a:endParaRPr lang="zh-TW" altLang="en-US" sz="788" b="1">
                <a:solidFill>
                  <a:prstClr val="white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0" name="文字方塊 30">
              <a:extLst>
                <a:ext uri="{FF2B5EF4-FFF2-40B4-BE49-F238E27FC236}">
                  <a16:creationId xmlns:a16="http://schemas.microsoft.com/office/drawing/2014/main" id="{A9D8F984-CB02-FA49-A3D2-8458FB87A293}"/>
                </a:ext>
              </a:extLst>
            </p:cNvPr>
            <p:cNvSpPr txBox="1"/>
            <p:nvPr/>
          </p:nvSpPr>
          <p:spPr>
            <a:xfrm>
              <a:off x="11111279" y="4273506"/>
              <a:ext cx="835870" cy="284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84"/>
              <a:r>
                <a:rPr lang="en-US" altLang="zh-CN" sz="900" b="1">
                  <a:latin typeface="+mj-lt"/>
                  <a:ea typeface="微軟正黑體" panose="020B0604030504040204" pitchFamily="34" charset="-120"/>
                  <a:cs typeface="Arial" panose="020B0604020202020204" pitchFamily="34" charset="0"/>
                </a:rPr>
                <a:t>LAN</a:t>
              </a:r>
              <a:endParaRPr lang="en-GB" sz="90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1" name="矩形: 圓角 35">
              <a:extLst>
                <a:ext uri="{FF2B5EF4-FFF2-40B4-BE49-F238E27FC236}">
                  <a16:creationId xmlns:a16="http://schemas.microsoft.com/office/drawing/2014/main" id="{A543A250-E0A6-3A44-962B-2E7E8E51AFF7}"/>
                </a:ext>
              </a:extLst>
            </p:cNvPr>
            <p:cNvSpPr/>
            <p:nvPr/>
          </p:nvSpPr>
          <p:spPr>
            <a:xfrm>
              <a:off x="11295923" y="4528274"/>
              <a:ext cx="820046" cy="236734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r>
                <a:rPr lang="en-US" altLang="zh-TW" sz="788" b="1">
                  <a:solidFill>
                    <a:prstClr val="white"/>
                  </a:solidFill>
                  <a:latin typeface="+mj-lt"/>
                  <a:ea typeface="微軟正黑體" panose="020B0604030504040204" pitchFamily="34" charset="-120"/>
                  <a:cs typeface="Arial" panose="020B0604020202020204" pitchFamily="34" charset="0"/>
                </a:rPr>
                <a:t>Faster</a:t>
              </a:r>
              <a:endParaRPr lang="zh-TW" altLang="en-US" sz="788" b="1">
                <a:solidFill>
                  <a:prstClr val="white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32" name="圖片 24">
              <a:extLst>
                <a:ext uri="{FF2B5EF4-FFF2-40B4-BE49-F238E27FC236}">
                  <a16:creationId xmlns:a16="http://schemas.microsoft.com/office/drawing/2014/main" id="{07D516C5-CBB7-464E-880E-903586334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60014" y="4243480"/>
              <a:ext cx="670891" cy="670891"/>
            </a:xfrm>
            <a:prstGeom prst="ellipse">
              <a:avLst/>
            </a:prstGeom>
            <a:ln w="19050">
              <a:solidFill>
                <a:srgbClr val="3121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Oval 40">
              <a:extLst>
                <a:ext uri="{FF2B5EF4-FFF2-40B4-BE49-F238E27FC236}">
                  <a16:creationId xmlns:a16="http://schemas.microsoft.com/office/drawing/2014/main" id="{488282E9-ADCE-BA48-B4AC-34B1C4E074D3}"/>
                </a:ext>
              </a:extLst>
            </p:cNvPr>
            <p:cNvSpPr/>
            <p:nvPr/>
          </p:nvSpPr>
          <p:spPr>
            <a:xfrm>
              <a:off x="10365893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>
                  <a:latin typeface="+mj-lt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4" name="Oval 41">
              <a:extLst>
                <a:ext uri="{FF2B5EF4-FFF2-40B4-BE49-F238E27FC236}">
                  <a16:creationId xmlns:a16="http://schemas.microsoft.com/office/drawing/2014/main" id="{AF89E2EA-9F5E-8243-AA59-A77629CFED5B}"/>
                </a:ext>
              </a:extLst>
            </p:cNvPr>
            <p:cNvSpPr/>
            <p:nvPr/>
          </p:nvSpPr>
          <p:spPr>
            <a:xfrm>
              <a:off x="10657052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5" name="Oval 42">
              <a:extLst>
                <a:ext uri="{FF2B5EF4-FFF2-40B4-BE49-F238E27FC236}">
                  <a16:creationId xmlns:a16="http://schemas.microsoft.com/office/drawing/2014/main" id="{1E33BC93-92ED-6D4B-A377-A730932630EC}"/>
                </a:ext>
              </a:extLst>
            </p:cNvPr>
            <p:cNvSpPr/>
            <p:nvPr/>
          </p:nvSpPr>
          <p:spPr>
            <a:xfrm>
              <a:off x="11003295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>
                  <a:latin typeface="+mj-lt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334951C4-99EE-4B0C-8527-641485BDED8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506" y="1027226"/>
            <a:ext cx="562970" cy="562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5" descr="https://lh4.googleusercontent.com/ETlYkxMtNwBhq_pF5u1Y0xJwnaq7RXkdBxqpC3lVyjcob8rGPOWaXiTlFupURIDJ0HJjjiUV9J85QzE7q_rLvINO7Ow9ShVw_x_KIq7Mfm-4ukuNjXC_AnFPBN4-2jjw7GL0pN0LihM">
            <a:extLst>
              <a:ext uri="{FF2B5EF4-FFF2-40B4-BE49-F238E27FC236}">
                <a16:creationId xmlns:a16="http://schemas.microsoft.com/office/drawing/2014/main" id="{D05F7278-E29A-DF43-956F-1207A0A17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6897" y="4186399"/>
            <a:ext cx="270000" cy="27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7" descr="https://lh3.googleusercontent.com/-NG0S4Pwe25TCICHnKWyvCv5tMwZQO4HmP1zJ8VIaAY2muB5NPdEhMsO7o3dAh04YrJwLxVE18ona_WuHYZ-pY4HnfTbOIjEhgKUWAxuOT-lfh14fMdFHPjdg1b6fdTOQIgUIO9wjn0">
            <a:extLst>
              <a:ext uri="{FF2B5EF4-FFF2-40B4-BE49-F238E27FC236}">
                <a16:creationId xmlns:a16="http://schemas.microsoft.com/office/drawing/2014/main" id="{517529BD-F712-E448-ADF9-B2BF1EEF9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9256" y="4186399"/>
            <a:ext cx="270000" cy="27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B4692559-EF33-4AF7-B125-F73B63586A2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1615" y="4186399"/>
            <a:ext cx="270000" cy="27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圖片 41" descr="一張含有 時鐘 的圖片&#10;&#10;自動產生的描述">
            <a:extLst>
              <a:ext uri="{FF2B5EF4-FFF2-40B4-BE49-F238E27FC236}">
                <a16:creationId xmlns:a16="http://schemas.microsoft.com/office/drawing/2014/main" id="{386906F1-37C7-41A4-8E73-9B1915221DC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974" y="4186399"/>
            <a:ext cx="270000" cy="27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5D8EDF48-8DF3-EA42-AAB8-6A7A8BF55AC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8397">
            <a:off x="2835912" y="4631256"/>
            <a:ext cx="384043" cy="384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4F1FFDE6-2B1A-7F44-AFB9-ECC03F7AF54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3179">
            <a:off x="3284901" y="4784071"/>
            <a:ext cx="286265" cy="266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3A6924D9-2254-8544-8A0F-D2FD6F0E5A9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076" y="4792907"/>
            <a:ext cx="251926" cy="180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F744647D-5B81-7F4E-B7D8-9C5D8D62985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283" y="4645966"/>
            <a:ext cx="293881" cy="293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 descr="一張含有 物件 的圖片&#10;&#10;自動產生的描述">
            <a:extLst>
              <a:ext uri="{FF2B5EF4-FFF2-40B4-BE49-F238E27FC236}">
                <a16:creationId xmlns:a16="http://schemas.microsoft.com/office/drawing/2014/main" id="{CBA343DB-3ADD-3546-88FB-F1BB6CC1DA4F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87694">
            <a:off x="906362" y="4771930"/>
            <a:ext cx="304604" cy="229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E1E65652-568F-F147-9269-1F3CC4C6D33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379686" y="4734071"/>
            <a:ext cx="400766" cy="297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1B6576C4-5DD6-4349-B7F5-C90A1608735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8526">
            <a:off x="2495065" y="4763088"/>
            <a:ext cx="316547" cy="3165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1D791636-22EA-1A4A-91E4-B42EDA1F06A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327" y="4703883"/>
            <a:ext cx="262530" cy="269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F0F5C1C1-BB43-284B-B159-8D8846B65B8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4735834" y="4685615"/>
            <a:ext cx="270899" cy="270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2E7661F1-2277-6B4E-8588-5BA2D6CE62D4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3835">
            <a:off x="5624948" y="4654900"/>
            <a:ext cx="383855" cy="383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7">
            <a:extLst>
              <a:ext uri="{FF2B5EF4-FFF2-40B4-BE49-F238E27FC236}">
                <a16:creationId xmlns:a16="http://schemas.microsoft.com/office/drawing/2014/main" id="{F6218892-71CC-F748-921B-D8D82B4B9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6632084" y="4743650"/>
            <a:ext cx="278199" cy="278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8FEEC6A0-D551-4441-A24B-B46B17FB8A59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245" y="4703144"/>
            <a:ext cx="269104" cy="269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1B6242D7-C52B-2F48-A61A-B2393C052B0C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6850">
            <a:off x="6088465" y="4752919"/>
            <a:ext cx="322528" cy="170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7">
            <a:extLst>
              <a:ext uri="{FF2B5EF4-FFF2-40B4-BE49-F238E27FC236}">
                <a16:creationId xmlns:a16="http://schemas.microsoft.com/office/drawing/2014/main" id="{1E90ADB9-ED2F-B645-90EB-453C5FB4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5158323" y="4709184"/>
            <a:ext cx="343969" cy="2966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C805644C-6702-3743-81E3-BE31D90150D9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3741691" y="4714313"/>
            <a:ext cx="443206" cy="173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6C7AF845-0A59-CF4B-9355-5C34D6A21794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1714">
            <a:off x="7092854" y="4709901"/>
            <a:ext cx="262530" cy="254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6DC12C7F-22A8-EB4B-BDB3-626AFED22B1A}"/>
              </a:ext>
            </a:extLst>
          </p:cNvPr>
          <p:cNvSpPr/>
          <p:nvPr/>
        </p:nvSpPr>
        <p:spPr>
          <a:xfrm>
            <a:off x="7369553" y="1156855"/>
            <a:ext cx="1627369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88900" indent="-88900" fontAlgn="ctr">
              <a:buFont typeface="Arial" panose="020B0604020202020204" pitchFamily="34" charset="0"/>
              <a:buChar char="•"/>
            </a:pPr>
            <a:r>
              <a:rPr lang="zh-CN" altLang="en-US" sz="1200">
                <a:latin typeface="+mj-lt"/>
                <a:ea typeface="微軟正黑體"/>
                <a:cs typeface="Arial" panose="020B0604020202020204" pitchFamily="34" charset="0"/>
              </a:rPr>
              <a:t>Online collaboration</a:t>
            </a:r>
            <a:endParaRPr lang="en-US" altLang="zh-CN" sz="1200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CN" altLang="en-US" sz="1200">
                <a:latin typeface="+mj-lt"/>
                <a:ea typeface="微軟正黑體"/>
                <a:cs typeface="Arial" panose="020B0604020202020204" pitchFamily="34" charset="0"/>
              </a:rPr>
              <a:t>File data analysis</a:t>
            </a:r>
            <a:endParaRPr lang="en-US" altLang="zh-TW" sz="1200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446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圖片 195">
            <a:extLst>
              <a:ext uri="{FF2B5EF4-FFF2-40B4-BE49-F238E27FC236}">
                <a16:creationId xmlns:a16="http://schemas.microsoft.com/office/drawing/2014/main" id="{15C6F8DE-8696-4A5B-9391-A50A3ABC06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405"/>
            <a:ext cx="9143999" cy="107584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4AF13F0-E56A-4B7F-880C-2944E5FD9CF2}"/>
              </a:ext>
            </a:extLst>
          </p:cNvPr>
          <p:cNvSpPr/>
          <p:nvPr/>
        </p:nvSpPr>
        <p:spPr>
          <a:xfrm>
            <a:off x="-322124" y="1144959"/>
            <a:ext cx="5699573" cy="399854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290" name="矩形: 圓角化對角角落 289">
            <a:extLst>
              <a:ext uri="{FF2B5EF4-FFF2-40B4-BE49-F238E27FC236}">
                <a16:creationId xmlns:a16="http://schemas.microsoft.com/office/drawing/2014/main" id="{3D67FEBD-85CC-4318-A715-8BB8B1D90A70}"/>
              </a:ext>
            </a:extLst>
          </p:cNvPr>
          <p:cNvSpPr/>
          <p:nvPr/>
        </p:nvSpPr>
        <p:spPr>
          <a:xfrm>
            <a:off x="4346882" y="1537153"/>
            <a:ext cx="2774147" cy="3245324"/>
          </a:xfrm>
          <a:prstGeom prst="round2DiagRect">
            <a:avLst>
              <a:gd name="adj1" fmla="val 9220"/>
              <a:gd name="adj2" fmla="val 8913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5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矩形: 圓角化同側角落 21">
            <a:extLst>
              <a:ext uri="{FF2B5EF4-FFF2-40B4-BE49-F238E27FC236}">
                <a16:creationId xmlns:a16="http://schemas.microsoft.com/office/drawing/2014/main" id="{2446890A-EF59-4683-A872-F5B5E2EB2F0A}"/>
              </a:ext>
            </a:extLst>
          </p:cNvPr>
          <p:cNvSpPr/>
          <p:nvPr/>
        </p:nvSpPr>
        <p:spPr>
          <a:xfrm>
            <a:off x="4331752" y="1476863"/>
            <a:ext cx="2800661" cy="496077"/>
          </a:xfrm>
          <a:prstGeom prst="round2SameRect">
            <a:avLst>
              <a:gd name="adj1" fmla="val 17519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8" name="矩形: 圓角 417">
            <a:extLst>
              <a:ext uri="{FF2B5EF4-FFF2-40B4-BE49-F238E27FC236}">
                <a16:creationId xmlns:a16="http://schemas.microsoft.com/office/drawing/2014/main" id="{995C5C68-3015-4460-B61A-895EAA936053}"/>
              </a:ext>
            </a:extLst>
          </p:cNvPr>
          <p:cNvSpPr/>
          <p:nvPr/>
        </p:nvSpPr>
        <p:spPr>
          <a:xfrm rot="16200000" flipH="1">
            <a:off x="6749765" y="2929635"/>
            <a:ext cx="2346225" cy="1359460"/>
          </a:xfrm>
          <a:prstGeom prst="roundRect">
            <a:avLst>
              <a:gd name="adj" fmla="val 9538"/>
            </a:avLst>
          </a:prstGeom>
          <a:solidFill>
            <a:srgbClr val="5B5D31">
              <a:alpha val="50000"/>
            </a:srgbClr>
          </a:solidFill>
          <a:ln w="19050">
            <a:solidFill>
              <a:srgbClr val="D6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6" name="矩形: 圓角化對角角落 415">
            <a:extLst>
              <a:ext uri="{FF2B5EF4-FFF2-40B4-BE49-F238E27FC236}">
                <a16:creationId xmlns:a16="http://schemas.microsoft.com/office/drawing/2014/main" id="{42C93494-F8CF-4530-9BD4-282968CDD921}"/>
              </a:ext>
            </a:extLst>
          </p:cNvPr>
          <p:cNvSpPr/>
          <p:nvPr/>
        </p:nvSpPr>
        <p:spPr>
          <a:xfrm>
            <a:off x="7285867" y="2608588"/>
            <a:ext cx="1531620" cy="2173886"/>
          </a:xfrm>
          <a:prstGeom prst="round2DiagRect">
            <a:avLst>
              <a:gd name="adj1" fmla="val 15489"/>
              <a:gd name="adj2" fmla="val 891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5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1" name="文字方塊 290">
            <a:extLst>
              <a:ext uri="{FF2B5EF4-FFF2-40B4-BE49-F238E27FC236}">
                <a16:creationId xmlns:a16="http://schemas.microsoft.com/office/drawing/2014/main" id="{A9E19C3B-671B-457C-8214-5E0CEC859630}"/>
              </a:ext>
            </a:extLst>
          </p:cNvPr>
          <p:cNvSpPr txBox="1"/>
          <p:nvPr/>
        </p:nvSpPr>
        <p:spPr>
          <a:xfrm>
            <a:off x="4352216" y="1545230"/>
            <a:ext cx="2764706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  <a:latin typeface="+mj-lt"/>
                <a:ea typeface="新細明體"/>
                <a:cs typeface="Arial" panose="020B0604020202020204" pitchFamily="34" charset="0"/>
              </a:rPr>
              <a:t>VJBOD Cloud Gateway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04DA140-E0F2-40E9-840F-E7E55AA4D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00" y="14881"/>
            <a:ext cx="9188449" cy="1077175"/>
          </a:xfrm>
        </p:spPr>
        <p:txBody>
          <a:bodyPr>
            <a:noAutofit/>
          </a:bodyPr>
          <a:lstStyle/>
          <a:p>
            <a:pPr>
              <a:lnSpc>
                <a:spcPts val="3300"/>
              </a:lnSpc>
            </a:pPr>
            <a:r>
              <a:rPr lang="en-US" altLang="zh-TW" sz="2800">
                <a:solidFill>
                  <a:schemeClr val="bg1"/>
                </a:solidFill>
                <a:latin typeface="+mj-lt"/>
                <a:ea typeface="微軟正黑體"/>
                <a:cs typeface="Arial" panose="020B0604020202020204" pitchFamily="34" charset="0"/>
              </a:rPr>
              <a:t>Business-class LUN backup:</a:t>
            </a:r>
            <a:br>
              <a:rPr lang="en-US" altLang="zh-CN" sz="28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</a:br>
            <a:r>
              <a:rPr lang="zh-TW" altLang="en-US" sz="2800">
                <a:solidFill>
                  <a:schemeClr val="bg1"/>
                </a:solidFill>
                <a:latin typeface="+mj-lt"/>
                <a:ea typeface="微軟正黑體"/>
                <a:cs typeface="Arial" panose="020B0604020202020204" pitchFamily="34" charset="0"/>
              </a:rPr>
              <a:t>VJBOD </a:t>
            </a:r>
            <a:r>
              <a:rPr lang="en-US" altLang="zh-TW" sz="2800">
                <a:solidFill>
                  <a:schemeClr val="bg1"/>
                </a:solidFill>
                <a:latin typeface="+mj-lt"/>
                <a:ea typeface="微軟正黑體"/>
                <a:cs typeface="Arial" panose="020B0604020202020204" pitchFamily="34" charset="0"/>
              </a:rPr>
              <a:t>C</a:t>
            </a:r>
            <a:r>
              <a:rPr lang="zh-TW" altLang="en-US" sz="2800">
                <a:solidFill>
                  <a:schemeClr val="bg1"/>
                </a:solidFill>
                <a:latin typeface="+mj-lt"/>
                <a:ea typeface="微軟正黑體"/>
                <a:cs typeface="Arial" panose="020B0604020202020204" pitchFamily="34" charset="0"/>
              </a:rPr>
              <a:t>loud block-based gateway</a:t>
            </a:r>
            <a:endParaRPr lang="zh-TW" altLang="en-US" sz="28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9533323-6A60-426D-897A-1EFB696DC44D}"/>
              </a:ext>
            </a:extLst>
          </p:cNvPr>
          <p:cNvGrpSpPr/>
          <p:nvPr/>
        </p:nvGrpSpPr>
        <p:grpSpPr>
          <a:xfrm>
            <a:off x="5749683" y="4049547"/>
            <a:ext cx="805057" cy="665591"/>
            <a:chOff x="7811381" y="5312638"/>
            <a:chExt cx="1073410" cy="887454"/>
          </a:xfrm>
        </p:grpSpPr>
        <p:sp>
          <p:nvSpPr>
            <p:cNvPr id="130" name="文字方塊 129">
              <a:extLst>
                <a:ext uri="{FF2B5EF4-FFF2-40B4-BE49-F238E27FC236}">
                  <a16:creationId xmlns:a16="http://schemas.microsoft.com/office/drawing/2014/main" id="{B68F6260-F3F2-4ADD-83D8-1202B0E3BE4E}"/>
                </a:ext>
              </a:extLst>
            </p:cNvPr>
            <p:cNvSpPr txBox="1"/>
            <p:nvPr/>
          </p:nvSpPr>
          <p:spPr>
            <a:xfrm>
              <a:off x="7811381" y="5892316"/>
              <a:ext cx="1073410" cy="307776"/>
            </a:xfrm>
            <a:prstGeom prst="rect">
              <a:avLst/>
            </a:prstGeom>
            <a:solidFill>
              <a:srgbClr val="353932"/>
            </a:solidFill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1050" b="1">
                  <a:solidFill>
                    <a:schemeClr val="bg1"/>
                  </a:solidFill>
                  <a:latin typeface="+mj-lt"/>
                  <a:ea typeface="微軟正黑體" panose="020B0604030504040204" pitchFamily="34" charset="-120"/>
                  <a:cs typeface="Arial" panose="020B0604020202020204" pitchFamily="34" charset="0"/>
                </a:rPr>
                <a:t>Snapshot</a:t>
              </a:r>
              <a:endParaRPr lang="zh-TW" altLang="en-US" sz="10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grpSp>
          <p:nvGrpSpPr>
            <p:cNvPr id="131" name="圖形 152">
              <a:extLst>
                <a:ext uri="{FF2B5EF4-FFF2-40B4-BE49-F238E27FC236}">
                  <a16:creationId xmlns:a16="http://schemas.microsoft.com/office/drawing/2014/main" id="{952873CE-8FE1-4AEA-8B41-FC705E37E2E6}"/>
                </a:ext>
              </a:extLst>
            </p:cNvPr>
            <p:cNvGrpSpPr/>
            <p:nvPr/>
          </p:nvGrpSpPr>
          <p:grpSpPr>
            <a:xfrm flipH="1">
              <a:off x="7884636" y="5312638"/>
              <a:ext cx="412922" cy="531799"/>
              <a:chOff x="9272425" y="5069203"/>
              <a:chExt cx="458537" cy="590550"/>
            </a:xfrm>
          </p:grpSpPr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08F926E4-87F1-423C-94EB-3EA7C438A3C3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47" name="手繪多邊形: 圖案 146">
                <a:extLst>
                  <a:ext uri="{FF2B5EF4-FFF2-40B4-BE49-F238E27FC236}">
                    <a16:creationId xmlns:a16="http://schemas.microsoft.com/office/drawing/2014/main" id="{E16C225B-A1B8-4B2C-BD96-08325DA08C8B}"/>
                  </a:ext>
                </a:extLst>
              </p:cNvPr>
              <p:cNvSpPr/>
              <p:nvPr/>
            </p:nvSpPr>
            <p:spPr>
              <a:xfrm>
                <a:off x="9272425" y="5069203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07CAA1C4-07CF-4C32-B1C9-6480EF83FC46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49" name="手繪多邊形: 圖案 148">
                <a:extLst>
                  <a:ext uri="{FF2B5EF4-FFF2-40B4-BE49-F238E27FC236}">
                    <a16:creationId xmlns:a16="http://schemas.microsoft.com/office/drawing/2014/main" id="{A55E68C5-F30E-4F3C-9A77-0E7B6079A1B3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50" name="手繪多邊形: 圖案 149">
                <a:extLst>
                  <a:ext uri="{FF2B5EF4-FFF2-40B4-BE49-F238E27FC236}">
                    <a16:creationId xmlns:a16="http://schemas.microsoft.com/office/drawing/2014/main" id="{3ACDA93F-1120-4813-8152-47438181D1AB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B542BC1B-E3D2-4A3F-B94A-1BC13F5F24CB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52" name="手繪多邊形: 圖案 151">
                <a:extLst>
                  <a:ext uri="{FF2B5EF4-FFF2-40B4-BE49-F238E27FC236}">
                    <a16:creationId xmlns:a16="http://schemas.microsoft.com/office/drawing/2014/main" id="{DCDC7D08-75DE-46A8-9D8C-5984368A275D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570CE798-12A6-40EE-A2E8-9F084C0306C8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55" name="手繪多邊形: 圖案 154">
                <a:extLst>
                  <a:ext uri="{FF2B5EF4-FFF2-40B4-BE49-F238E27FC236}">
                    <a16:creationId xmlns:a16="http://schemas.microsoft.com/office/drawing/2014/main" id="{9F6B50A4-646C-4465-BC19-51CD8A5C499A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56" name="手繪多邊形: 圖案 155">
                <a:extLst>
                  <a:ext uri="{FF2B5EF4-FFF2-40B4-BE49-F238E27FC236}">
                    <a16:creationId xmlns:a16="http://schemas.microsoft.com/office/drawing/2014/main" id="{C3E48B94-CE24-493D-BBBC-FC29DC37D3EC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57" name="手繪多邊形: 圖案 156">
                <a:extLst>
                  <a:ext uri="{FF2B5EF4-FFF2-40B4-BE49-F238E27FC236}">
                    <a16:creationId xmlns:a16="http://schemas.microsoft.com/office/drawing/2014/main" id="{130B5AF4-C2A9-4EBE-BB52-F6BCFE7F3BB4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58" name="手繪多邊形: 圖案 157">
                <a:extLst>
                  <a:ext uri="{FF2B5EF4-FFF2-40B4-BE49-F238E27FC236}">
                    <a16:creationId xmlns:a16="http://schemas.microsoft.com/office/drawing/2014/main" id="{E7348B41-FD63-4F27-A8FB-AED41E2C8903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2B9B3A50-E569-4DA4-9EB7-D8CC5B2110EF}"/>
                </a:ext>
              </a:extLst>
            </p:cNvPr>
            <p:cNvSpPr/>
            <p:nvPr/>
          </p:nvSpPr>
          <p:spPr>
            <a:xfrm flipH="1">
              <a:off x="8360662" y="5369957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chemeClr val="tx1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1EB27ED5-F50D-4C09-924F-D7946653319E}"/>
                </a:ext>
              </a:extLst>
            </p:cNvPr>
            <p:cNvSpPr/>
            <p:nvPr/>
          </p:nvSpPr>
          <p:spPr>
            <a:xfrm flipH="1">
              <a:off x="8310689" y="531471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tx1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5" name="手繪多邊形: 圖案 134">
              <a:extLst>
                <a:ext uri="{FF2B5EF4-FFF2-40B4-BE49-F238E27FC236}">
                  <a16:creationId xmlns:a16="http://schemas.microsoft.com/office/drawing/2014/main" id="{0FA4B152-531B-435A-9946-C215F8CFAC93}"/>
                </a:ext>
              </a:extLst>
            </p:cNvPr>
            <p:cNvSpPr/>
            <p:nvPr/>
          </p:nvSpPr>
          <p:spPr>
            <a:xfrm flipH="1">
              <a:off x="8508134" y="565189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6" name="手繪多邊形: 圖案 135">
              <a:extLst>
                <a:ext uri="{FF2B5EF4-FFF2-40B4-BE49-F238E27FC236}">
                  <a16:creationId xmlns:a16="http://schemas.microsoft.com/office/drawing/2014/main" id="{CD57F66A-DE99-4108-B2F0-3C95FF37BEB1}"/>
                </a:ext>
              </a:extLst>
            </p:cNvPr>
            <p:cNvSpPr/>
            <p:nvPr/>
          </p:nvSpPr>
          <p:spPr>
            <a:xfrm flipH="1">
              <a:off x="8537374" y="561733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7" name="手繪多邊形: 圖案 136">
              <a:extLst>
                <a:ext uri="{FF2B5EF4-FFF2-40B4-BE49-F238E27FC236}">
                  <a16:creationId xmlns:a16="http://schemas.microsoft.com/office/drawing/2014/main" id="{AA8F3617-1547-4E4B-BFD8-D4175A776001}"/>
                </a:ext>
              </a:extLst>
            </p:cNvPr>
            <p:cNvSpPr/>
            <p:nvPr/>
          </p:nvSpPr>
          <p:spPr>
            <a:xfrm flipH="1">
              <a:off x="8453611" y="557796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8" name="手繪多邊形: 圖案 137">
              <a:extLst>
                <a:ext uri="{FF2B5EF4-FFF2-40B4-BE49-F238E27FC236}">
                  <a16:creationId xmlns:a16="http://schemas.microsoft.com/office/drawing/2014/main" id="{F03C3E08-396A-4572-8EBB-8FD1FC84966D}"/>
                </a:ext>
              </a:extLst>
            </p:cNvPr>
            <p:cNvSpPr/>
            <p:nvPr/>
          </p:nvSpPr>
          <p:spPr>
            <a:xfrm flipH="1">
              <a:off x="8502572" y="557830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9ECE1406-A3F5-4D3A-8304-DCBA4A9F0C00}"/>
                </a:ext>
              </a:extLst>
            </p:cNvPr>
            <p:cNvSpPr/>
            <p:nvPr/>
          </p:nvSpPr>
          <p:spPr>
            <a:xfrm flipH="1">
              <a:off x="8448133" y="561252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0" name="手繪多邊形: 圖案 139">
              <a:extLst>
                <a:ext uri="{FF2B5EF4-FFF2-40B4-BE49-F238E27FC236}">
                  <a16:creationId xmlns:a16="http://schemas.microsoft.com/office/drawing/2014/main" id="{58568D38-2502-4DD8-982C-83708768AA99}"/>
                </a:ext>
              </a:extLst>
            </p:cNvPr>
            <p:cNvSpPr/>
            <p:nvPr/>
          </p:nvSpPr>
          <p:spPr>
            <a:xfrm flipH="1">
              <a:off x="8457824" y="567900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2" name="手繪多邊形: 圖案 141">
              <a:extLst>
                <a:ext uri="{FF2B5EF4-FFF2-40B4-BE49-F238E27FC236}">
                  <a16:creationId xmlns:a16="http://schemas.microsoft.com/office/drawing/2014/main" id="{1BF58476-BFB9-4050-9753-EBA590C3B74B}"/>
                </a:ext>
              </a:extLst>
            </p:cNvPr>
            <p:cNvSpPr/>
            <p:nvPr/>
          </p:nvSpPr>
          <p:spPr>
            <a:xfrm flipH="1">
              <a:off x="8575632" y="5523236"/>
              <a:ext cx="67416" cy="60043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3" name="手繪多邊形: 圖案 142">
              <a:extLst>
                <a:ext uri="{FF2B5EF4-FFF2-40B4-BE49-F238E27FC236}">
                  <a16:creationId xmlns:a16="http://schemas.microsoft.com/office/drawing/2014/main" id="{F8B7B6AB-2893-4301-AA24-30F4D29CF3A7}"/>
                </a:ext>
              </a:extLst>
            </p:cNvPr>
            <p:cNvSpPr/>
            <p:nvPr/>
          </p:nvSpPr>
          <p:spPr>
            <a:xfrm flipH="1">
              <a:off x="8592487" y="5683120"/>
              <a:ext cx="50561" cy="60043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4" name="手繪多邊形: 圖案 143">
              <a:extLst>
                <a:ext uri="{FF2B5EF4-FFF2-40B4-BE49-F238E27FC236}">
                  <a16:creationId xmlns:a16="http://schemas.microsoft.com/office/drawing/2014/main" id="{9A5E013B-9C64-4754-A345-30B3B963032D}"/>
                </a:ext>
              </a:extLst>
            </p:cNvPr>
            <p:cNvSpPr/>
            <p:nvPr/>
          </p:nvSpPr>
          <p:spPr>
            <a:xfrm flipH="1">
              <a:off x="8387375" y="552323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5" name="手繪多邊形: 圖案 144">
              <a:extLst>
                <a:ext uri="{FF2B5EF4-FFF2-40B4-BE49-F238E27FC236}">
                  <a16:creationId xmlns:a16="http://schemas.microsoft.com/office/drawing/2014/main" id="{D21A50CC-1E02-4811-BB38-2DD6FD10D5FE}"/>
                </a:ext>
              </a:extLst>
            </p:cNvPr>
            <p:cNvSpPr/>
            <p:nvPr/>
          </p:nvSpPr>
          <p:spPr>
            <a:xfrm flipH="1">
              <a:off x="8382656" y="567651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73" name="文字方塊 172">
            <a:extLst>
              <a:ext uri="{FF2B5EF4-FFF2-40B4-BE49-F238E27FC236}">
                <a16:creationId xmlns:a16="http://schemas.microsoft.com/office/drawing/2014/main" id="{9F81420C-6607-4A38-8843-2600744F22E3}"/>
              </a:ext>
            </a:extLst>
          </p:cNvPr>
          <p:cNvSpPr txBox="1"/>
          <p:nvPr/>
        </p:nvSpPr>
        <p:spPr>
          <a:xfrm>
            <a:off x="4314678" y="4304507"/>
            <a:ext cx="1311794" cy="382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900" b="1">
                <a:solidFill>
                  <a:schemeClr val="accent3">
                    <a:lumMod val="50000"/>
                  </a:schemeClr>
                </a:solidFill>
                <a:ea typeface="新細明體"/>
                <a:cs typeface="Arial" panose="020B0604020202020204" pitchFamily="34" charset="0"/>
              </a:rPr>
              <a:t>Cloud Volume</a:t>
            </a:r>
          </a:p>
          <a:p>
            <a:r>
              <a:rPr lang="zh-TW" altLang="en-US" sz="900" b="1">
                <a:solidFill>
                  <a:schemeClr val="accent3">
                    <a:lumMod val="50000"/>
                  </a:schemeClr>
                </a:solidFill>
                <a:ea typeface="新細明體"/>
                <a:cs typeface="Arial" panose="020B0604020202020204" pitchFamily="34" charset="0"/>
              </a:rPr>
              <a:t>/Shared folder</a:t>
            </a:r>
          </a:p>
        </p:txBody>
      </p:sp>
      <p:grpSp>
        <p:nvGrpSpPr>
          <p:cNvPr id="177" name="群組 176">
            <a:extLst>
              <a:ext uri="{FF2B5EF4-FFF2-40B4-BE49-F238E27FC236}">
                <a16:creationId xmlns:a16="http://schemas.microsoft.com/office/drawing/2014/main" id="{3349A917-4681-4FF1-98C9-2A470557BEFF}"/>
              </a:ext>
            </a:extLst>
          </p:cNvPr>
          <p:cNvGrpSpPr/>
          <p:nvPr/>
        </p:nvGrpSpPr>
        <p:grpSpPr>
          <a:xfrm>
            <a:off x="4628869" y="3839768"/>
            <a:ext cx="708758" cy="426219"/>
            <a:chOff x="7312118" y="3899140"/>
            <a:chExt cx="854042" cy="513588"/>
          </a:xfrm>
        </p:grpSpPr>
        <p:grpSp>
          <p:nvGrpSpPr>
            <p:cNvPr id="178" name="群組 177">
              <a:extLst>
                <a:ext uri="{FF2B5EF4-FFF2-40B4-BE49-F238E27FC236}">
                  <a16:creationId xmlns:a16="http://schemas.microsoft.com/office/drawing/2014/main" id="{7E40F9E7-628D-4A1C-BE78-07164AE24175}"/>
                </a:ext>
              </a:extLst>
            </p:cNvPr>
            <p:cNvGrpSpPr/>
            <p:nvPr/>
          </p:nvGrpSpPr>
          <p:grpSpPr>
            <a:xfrm>
              <a:off x="7782686" y="4029234"/>
              <a:ext cx="383474" cy="383494"/>
              <a:chOff x="15278278" y="10198066"/>
              <a:chExt cx="2260108" cy="2094445"/>
            </a:xfrm>
            <a:noFill/>
          </p:grpSpPr>
          <p:sp>
            <p:nvSpPr>
              <p:cNvPr id="183" name="手繪多邊形: 圖案 182">
                <a:extLst>
                  <a:ext uri="{FF2B5EF4-FFF2-40B4-BE49-F238E27FC236}">
                    <a16:creationId xmlns:a16="http://schemas.microsoft.com/office/drawing/2014/main" id="{3B929BB8-7773-4534-95DF-DB5AEA8B3D16}"/>
                  </a:ext>
                </a:extLst>
              </p:cNvPr>
              <p:cNvSpPr/>
              <p:nvPr/>
            </p:nvSpPr>
            <p:spPr>
              <a:xfrm>
                <a:off x="15344873" y="10264662"/>
                <a:ext cx="2118111" cy="1964282"/>
              </a:xfrm>
              <a:custGeom>
                <a:avLst/>
                <a:gdLst>
                  <a:gd name="connsiteX0" fmla="*/ 2011022 w 2118111"/>
                  <a:gd name="connsiteY0" fmla="*/ 510950 h 1964282"/>
                  <a:gd name="connsiteX1" fmla="*/ 2011022 w 2118111"/>
                  <a:gd name="connsiteY1" fmla="*/ 232992 h 1964282"/>
                  <a:gd name="connsiteX2" fmla="*/ 896352 w 2118111"/>
                  <a:gd name="connsiteY2" fmla="*/ 232992 h 1964282"/>
                  <a:gd name="connsiteX3" fmla="*/ 672234 w 2118111"/>
                  <a:gd name="connsiteY3" fmla="*/ 8875 h 1964282"/>
                  <a:gd name="connsiteX4" fmla="*/ 8875 w 2118111"/>
                  <a:gd name="connsiteY4" fmla="*/ 8875 h 1964282"/>
                  <a:gd name="connsiteX5" fmla="*/ 8875 w 2118111"/>
                  <a:gd name="connsiteY5" fmla="*/ 1592607 h 1964282"/>
                  <a:gd name="connsiteX6" fmla="*/ 8875 w 2118111"/>
                  <a:gd name="connsiteY6" fmla="*/ 1756968 h 1964282"/>
                  <a:gd name="connsiteX7" fmla="*/ 222579 w 2118111"/>
                  <a:gd name="connsiteY7" fmla="*/ 1962981 h 1964282"/>
                  <a:gd name="connsiteX8" fmla="*/ 1918370 w 2118111"/>
                  <a:gd name="connsiteY8" fmla="*/ 1963099 h 1964282"/>
                  <a:gd name="connsiteX9" fmla="*/ 2118585 w 2118111"/>
                  <a:gd name="connsiteY9" fmla="*/ 1762884 h 1964282"/>
                  <a:gd name="connsiteX10" fmla="*/ 2118585 w 2118111"/>
                  <a:gd name="connsiteY10" fmla="*/ 510950 h 1964282"/>
                  <a:gd name="connsiteX11" fmla="*/ 2011022 w 2118111"/>
                  <a:gd name="connsiteY11" fmla="*/ 510950 h 196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8111" h="1964282">
                    <a:moveTo>
                      <a:pt x="2011022" y="510950"/>
                    </a:moveTo>
                    <a:lnTo>
                      <a:pt x="2011022" y="232992"/>
                    </a:lnTo>
                    <a:lnTo>
                      <a:pt x="896352" y="232992"/>
                    </a:lnTo>
                    <a:lnTo>
                      <a:pt x="672234" y="8875"/>
                    </a:lnTo>
                    <a:lnTo>
                      <a:pt x="8875" y="8875"/>
                    </a:lnTo>
                    <a:lnTo>
                      <a:pt x="8875" y="1592607"/>
                    </a:lnTo>
                    <a:lnTo>
                      <a:pt x="8875" y="1756968"/>
                    </a:lnTo>
                    <a:cubicBezTo>
                      <a:pt x="8875" y="1873286"/>
                      <a:pt x="105314" y="1967240"/>
                      <a:pt x="222579" y="1962981"/>
                    </a:cubicBezTo>
                    <a:cubicBezTo>
                      <a:pt x="229443" y="1962744"/>
                      <a:pt x="1918370" y="1963099"/>
                      <a:pt x="1918370" y="1963099"/>
                    </a:cubicBezTo>
                    <a:cubicBezTo>
                      <a:pt x="2028890" y="1963099"/>
                      <a:pt x="2118585" y="1873404"/>
                      <a:pt x="2118585" y="1762884"/>
                    </a:cubicBezTo>
                    <a:lnTo>
                      <a:pt x="2118585" y="510950"/>
                    </a:lnTo>
                    <a:lnTo>
                      <a:pt x="2011022" y="510950"/>
                    </a:lnTo>
                    <a:close/>
                  </a:path>
                </a:pathLst>
              </a:custGeom>
              <a:grp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184" name="手繪多邊形: 圖案 183">
                <a:extLst>
                  <a:ext uri="{FF2B5EF4-FFF2-40B4-BE49-F238E27FC236}">
                    <a16:creationId xmlns:a16="http://schemas.microsoft.com/office/drawing/2014/main" id="{58812CD0-7C43-48E6-B59D-25E475A8D57E}"/>
                  </a:ext>
                </a:extLst>
              </p:cNvPr>
              <p:cNvSpPr/>
              <p:nvPr/>
            </p:nvSpPr>
            <p:spPr>
              <a:xfrm>
                <a:off x="15278278" y="10198066"/>
                <a:ext cx="2260108" cy="2094445"/>
              </a:xfrm>
              <a:custGeom>
                <a:avLst/>
                <a:gdLst>
                  <a:gd name="connsiteX0" fmla="*/ 307161 w 2260107"/>
                  <a:gd name="connsiteY0" fmla="*/ 2029812 h 2094445"/>
                  <a:gd name="connsiteX1" fmla="*/ 1985084 w 2260107"/>
                  <a:gd name="connsiteY1" fmla="*/ 2029812 h 2094445"/>
                  <a:gd name="connsiteX2" fmla="*/ 2185299 w 2260107"/>
                  <a:gd name="connsiteY2" fmla="*/ 1829598 h 2094445"/>
                  <a:gd name="connsiteX3" fmla="*/ 2185299 w 2260107"/>
                  <a:gd name="connsiteY3" fmla="*/ 577545 h 2094445"/>
                  <a:gd name="connsiteX4" fmla="*/ 487851 w 2260107"/>
                  <a:gd name="connsiteY4" fmla="*/ 577545 h 2094445"/>
                  <a:gd name="connsiteX5" fmla="*/ 487851 w 2260107"/>
                  <a:gd name="connsiteY5" fmla="*/ 1674230 h 2094445"/>
                  <a:gd name="connsiteX6" fmla="*/ 487851 w 2260107"/>
                  <a:gd name="connsiteY6" fmla="*/ 1818711 h 2094445"/>
                  <a:gd name="connsiteX7" fmla="*/ 289175 w 2260107"/>
                  <a:gd name="connsiteY7" fmla="*/ 2029694 h 2094445"/>
                  <a:gd name="connsiteX8" fmla="*/ 75470 w 2260107"/>
                  <a:gd name="connsiteY8" fmla="*/ 1823681 h 2094445"/>
                  <a:gd name="connsiteX9" fmla="*/ 75470 w 2260107"/>
                  <a:gd name="connsiteY9" fmla="*/ 1659320 h 2094445"/>
                  <a:gd name="connsiteX10" fmla="*/ 75470 w 2260107"/>
                  <a:gd name="connsiteY10" fmla="*/ 75470 h 2094445"/>
                  <a:gd name="connsiteX11" fmla="*/ 738830 w 2260107"/>
                  <a:gd name="connsiteY11" fmla="*/ 75470 h 2094445"/>
                  <a:gd name="connsiteX12" fmla="*/ 962947 w 2260107"/>
                  <a:gd name="connsiteY12" fmla="*/ 299588 h 2094445"/>
                  <a:gd name="connsiteX13" fmla="*/ 2077618 w 2260107"/>
                  <a:gd name="connsiteY13" fmla="*/ 299588 h 2094445"/>
                  <a:gd name="connsiteX14" fmla="*/ 2077618 w 2260107"/>
                  <a:gd name="connsiteY14" fmla="*/ 577545 h 209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60107" h="2094445">
                    <a:moveTo>
                      <a:pt x="307161" y="2029812"/>
                    </a:moveTo>
                    <a:lnTo>
                      <a:pt x="1985084" y="2029812"/>
                    </a:lnTo>
                    <a:cubicBezTo>
                      <a:pt x="2095604" y="2029812"/>
                      <a:pt x="2185299" y="1940118"/>
                      <a:pt x="2185299" y="1829598"/>
                    </a:cubicBezTo>
                    <a:lnTo>
                      <a:pt x="2185299" y="577545"/>
                    </a:lnTo>
                    <a:lnTo>
                      <a:pt x="487851" y="577545"/>
                    </a:lnTo>
                    <a:lnTo>
                      <a:pt x="487851" y="1674230"/>
                    </a:lnTo>
                    <a:lnTo>
                      <a:pt x="487851" y="1818711"/>
                    </a:lnTo>
                    <a:cubicBezTo>
                      <a:pt x="487851" y="1930534"/>
                      <a:pt x="400878" y="2025789"/>
                      <a:pt x="289175" y="2029694"/>
                    </a:cubicBezTo>
                    <a:cubicBezTo>
                      <a:pt x="171909" y="2033836"/>
                      <a:pt x="75470" y="1940000"/>
                      <a:pt x="75470" y="1823681"/>
                    </a:cubicBezTo>
                    <a:lnTo>
                      <a:pt x="75470" y="1659320"/>
                    </a:lnTo>
                    <a:lnTo>
                      <a:pt x="75470" y="75470"/>
                    </a:lnTo>
                    <a:lnTo>
                      <a:pt x="738830" y="75470"/>
                    </a:lnTo>
                    <a:lnTo>
                      <a:pt x="962947" y="299588"/>
                    </a:lnTo>
                    <a:lnTo>
                      <a:pt x="2077618" y="299588"/>
                    </a:lnTo>
                    <a:lnTo>
                      <a:pt x="2077618" y="577545"/>
                    </a:lnTo>
                  </a:path>
                </a:pathLst>
              </a:custGeom>
              <a:grpFill/>
              <a:ln w="254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8F3FC041-8490-4B09-A07E-BF3485A09E81}"/>
                  </a:ext>
                </a:extLst>
              </p:cNvPr>
              <p:cNvSpPr/>
              <p:nvPr/>
            </p:nvSpPr>
            <p:spPr>
              <a:xfrm>
                <a:off x="16108435" y="10987873"/>
                <a:ext cx="911143" cy="1005807"/>
              </a:xfrm>
              <a:custGeom>
                <a:avLst/>
                <a:gdLst>
                  <a:gd name="connsiteX0" fmla="*/ 698409 w 911142"/>
                  <a:gd name="connsiteY0" fmla="*/ 50314 h 1005807"/>
                  <a:gd name="connsiteX1" fmla="*/ 50314 w 911142"/>
                  <a:gd name="connsiteY1" fmla="*/ 50314 h 1005807"/>
                  <a:gd name="connsiteX2" fmla="*/ 50314 w 911142"/>
                  <a:gd name="connsiteY2" fmla="*/ 956368 h 1005807"/>
                  <a:gd name="connsiteX3" fmla="*/ 870934 w 911142"/>
                  <a:gd name="connsiteY3" fmla="*/ 956368 h 1005807"/>
                  <a:gd name="connsiteX4" fmla="*/ 870934 w 911142"/>
                  <a:gd name="connsiteY4" fmla="*/ 222839 h 10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142" h="1005807">
                    <a:moveTo>
                      <a:pt x="698409" y="50314"/>
                    </a:moveTo>
                    <a:lnTo>
                      <a:pt x="50314" y="50314"/>
                    </a:lnTo>
                    <a:lnTo>
                      <a:pt x="50314" y="956368"/>
                    </a:lnTo>
                    <a:lnTo>
                      <a:pt x="870934" y="956368"/>
                    </a:lnTo>
                    <a:lnTo>
                      <a:pt x="870934" y="222839"/>
                    </a:lnTo>
                    <a:close/>
                  </a:path>
                </a:pathLst>
              </a:custGeom>
              <a:grpFill/>
              <a:ln w="25400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52A0EB41-3F20-4EC0-925A-1937EA127CF5}"/>
                  </a:ext>
                </a:extLst>
              </p:cNvPr>
              <p:cNvSpPr/>
              <p:nvPr/>
            </p:nvSpPr>
            <p:spPr>
              <a:xfrm>
                <a:off x="16739372" y="10999232"/>
                <a:ext cx="272160" cy="272160"/>
              </a:xfrm>
              <a:custGeom>
                <a:avLst/>
                <a:gdLst>
                  <a:gd name="connsiteX0" fmla="*/ 232069 w 272159"/>
                  <a:gd name="connsiteY0" fmla="*/ 232069 h 272159"/>
                  <a:gd name="connsiteX1" fmla="*/ 50314 w 272159"/>
                  <a:gd name="connsiteY1" fmla="*/ 232069 h 272159"/>
                  <a:gd name="connsiteX2" fmla="*/ 50314 w 272159"/>
                  <a:gd name="connsiteY2" fmla="*/ 50314 h 272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159" h="272159">
                    <a:moveTo>
                      <a:pt x="232069" y="232069"/>
                    </a:moveTo>
                    <a:lnTo>
                      <a:pt x="50314" y="232069"/>
                    </a:lnTo>
                    <a:lnTo>
                      <a:pt x="50314" y="50314"/>
                    </a:lnTo>
                  </a:path>
                </a:pathLst>
              </a:custGeom>
              <a:grpFill/>
              <a:ln w="25400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DDF5DDE7-CE76-4468-B2B0-74C5C87F8E2E}"/>
                  </a:ext>
                </a:extLst>
              </p:cNvPr>
              <p:cNvSpPr/>
              <p:nvPr/>
            </p:nvSpPr>
            <p:spPr>
              <a:xfrm>
                <a:off x="16253744" y="11184419"/>
                <a:ext cx="354991" cy="94664"/>
              </a:xfrm>
              <a:custGeom>
                <a:avLst/>
                <a:gdLst>
                  <a:gd name="connsiteX0" fmla="*/ 50314 w 354990"/>
                  <a:gd name="connsiteY0" fmla="*/ 50314 h 94664"/>
                  <a:gd name="connsiteX1" fmla="*/ 312415 w 354990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4990" h="94664">
                    <a:moveTo>
                      <a:pt x="50314" y="50314"/>
                    </a:moveTo>
                    <a:lnTo>
                      <a:pt x="312415" y="50314"/>
                    </a:lnTo>
                  </a:path>
                </a:pathLst>
              </a:custGeom>
              <a:grpFill/>
              <a:ln w="25400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92C20FFF-F923-4FBD-B960-E493412BDE2A}"/>
                  </a:ext>
                </a:extLst>
              </p:cNvPr>
              <p:cNvSpPr/>
              <p:nvPr/>
            </p:nvSpPr>
            <p:spPr>
              <a:xfrm>
                <a:off x="16253744" y="11341207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7B77E40D-01A0-4AC9-AB91-504E20C9B1EF}"/>
                  </a:ext>
                </a:extLst>
              </p:cNvPr>
              <p:cNvSpPr/>
              <p:nvPr/>
            </p:nvSpPr>
            <p:spPr>
              <a:xfrm>
                <a:off x="16253744" y="11497876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91674B2A-9D44-41A6-8FFB-63E9925A13BC}"/>
                  </a:ext>
                </a:extLst>
              </p:cNvPr>
              <p:cNvSpPr/>
              <p:nvPr/>
            </p:nvSpPr>
            <p:spPr>
              <a:xfrm>
                <a:off x="16253744" y="11654545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9" name="圖形 113">
              <a:extLst>
                <a:ext uri="{FF2B5EF4-FFF2-40B4-BE49-F238E27FC236}">
                  <a16:creationId xmlns:a16="http://schemas.microsoft.com/office/drawing/2014/main" id="{EDC8D5BF-02CA-4000-B0C4-D879CB3F7494}"/>
                </a:ext>
              </a:extLst>
            </p:cNvPr>
            <p:cNvGrpSpPr/>
            <p:nvPr/>
          </p:nvGrpSpPr>
          <p:grpSpPr>
            <a:xfrm>
              <a:off x="7312118" y="3899140"/>
              <a:ext cx="408248" cy="496517"/>
              <a:chOff x="5884043" y="5462967"/>
              <a:chExt cx="467409" cy="568471"/>
            </a:xfrm>
          </p:grpSpPr>
          <p:sp>
            <p:nvSpPr>
              <p:cNvPr id="180" name="手繪多邊形: 圖案 179">
                <a:extLst>
                  <a:ext uri="{FF2B5EF4-FFF2-40B4-BE49-F238E27FC236}">
                    <a16:creationId xmlns:a16="http://schemas.microsoft.com/office/drawing/2014/main" id="{D9A73321-DF5E-4509-9513-370191324550}"/>
                  </a:ext>
                </a:extLst>
              </p:cNvPr>
              <p:cNvSpPr/>
              <p:nvPr/>
            </p:nvSpPr>
            <p:spPr>
              <a:xfrm>
                <a:off x="5884043" y="5462967"/>
                <a:ext cx="467409" cy="568471"/>
              </a:xfrm>
              <a:custGeom>
                <a:avLst/>
                <a:gdLst>
                  <a:gd name="connsiteX0" fmla="*/ 0 w 467409"/>
                  <a:gd name="connsiteY0" fmla="*/ 286825 h 568470"/>
                  <a:gd name="connsiteX1" fmla="*/ 0 w 467409"/>
                  <a:gd name="connsiteY1" fmla="*/ 49520 h 568470"/>
                  <a:gd name="connsiteX2" fmla="*/ 49646 w 467409"/>
                  <a:gd name="connsiteY2" fmla="*/ 0 h 568470"/>
                  <a:gd name="connsiteX3" fmla="*/ 421679 w 467409"/>
                  <a:gd name="connsiteY3" fmla="*/ 0 h 568470"/>
                  <a:gd name="connsiteX4" fmla="*/ 463177 w 467409"/>
                  <a:gd name="connsiteY4" fmla="*/ 22865 h 568470"/>
                  <a:gd name="connsiteX5" fmla="*/ 469620 w 467409"/>
                  <a:gd name="connsiteY5" fmla="*/ 46804 h 568470"/>
                  <a:gd name="connsiteX6" fmla="*/ 469872 w 467409"/>
                  <a:gd name="connsiteY6" fmla="*/ 527541 h 568470"/>
                  <a:gd name="connsiteX7" fmla="*/ 423005 w 467409"/>
                  <a:gd name="connsiteY7" fmla="*/ 574282 h 568470"/>
                  <a:gd name="connsiteX8" fmla="*/ 46930 w 467409"/>
                  <a:gd name="connsiteY8" fmla="*/ 574282 h 568470"/>
                  <a:gd name="connsiteX9" fmla="*/ 0 w 467409"/>
                  <a:gd name="connsiteY9" fmla="*/ 526151 h 568470"/>
                  <a:gd name="connsiteX10" fmla="*/ 0 w 467409"/>
                  <a:gd name="connsiteY10" fmla="*/ 286825 h 568470"/>
                  <a:gd name="connsiteX11" fmla="*/ 211345 w 467409"/>
                  <a:gd name="connsiteY11" fmla="*/ 424016 h 568470"/>
                  <a:gd name="connsiteX12" fmla="*/ 226314 w 467409"/>
                  <a:gd name="connsiteY12" fmla="*/ 425342 h 568470"/>
                  <a:gd name="connsiteX13" fmla="*/ 261749 w 467409"/>
                  <a:gd name="connsiteY13" fmla="*/ 423637 h 568470"/>
                  <a:gd name="connsiteX14" fmla="*/ 419531 w 467409"/>
                  <a:gd name="connsiteY14" fmla="*/ 208945 h 568470"/>
                  <a:gd name="connsiteX15" fmla="*/ 205849 w 467409"/>
                  <a:gd name="connsiteY15" fmla="*/ 54257 h 568470"/>
                  <a:gd name="connsiteX16" fmla="*/ 88366 w 467409"/>
                  <a:gd name="connsiteY16" fmla="*/ 354599 h 568470"/>
                  <a:gd name="connsiteX17" fmla="*/ 98472 w 467409"/>
                  <a:gd name="connsiteY17" fmla="*/ 357821 h 568470"/>
                  <a:gd name="connsiteX18" fmla="*/ 220630 w 467409"/>
                  <a:gd name="connsiteY18" fmla="*/ 316512 h 568470"/>
                  <a:gd name="connsiteX19" fmla="*/ 274508 w 467409"/>
                  <a:gd name="connsiteY19" fmla="*/ 299205 h 568470"/>
                  <a:gd name="connsiteX20" fmla="*/ 306974 w 467409"/>
                  <a:gd name="connsiteY20" fmla="*/ 317207 h 568470"/>
                  <a:gd name="connsiteX21" fmla="*/ 298573 w 467409"/>
                  <a:gd name="connsiteY21" fmla="*/ 350999 h 568470"/>
                  <a:gd name="connsiteX22" fmla="*/ 262381 w 467409"/>
                  <a:gd name="connsiteY22" fmla="*/ 381254 h 568470"/>
                  <a:gd name="connsiteX23" fmla="*/ 211345 w 467409"/>
                  <a:gd name="connsiteY23" fmla="*/ 424016 h 568470"/>
                  <a:gd name="connsiteX24" fmla="*/ 113568 w 467409"/>
                  <a:gd name="connsiteY24" fmla="*/ 473536 h 568470"/>
                  <a:gd name="connsiteX25" fmla="*/ 154119 w 467409"/>
                  <a:gd name="connsiteY25" fmla="*/ 456861 h 568470"/>
                  <a:gd name="connsiteX26" fmla="*/ 289794 w 467409"/>
                  <a:gd name="connsiteY26" fmla="*/ 343293 h 568470"/>
                  <a:gd name="connsiteX27" fmla="*/ 297879 w 467409"/>
                  <a:gd name="connsiteY27" fmla="*/ 329208 h 568470"/>
                  <a:gd name="connsiteX28" fmla="*/ 271224 w 467409"/>
                  <a:gd name="connsiteY28" fmla="*/ 311143 h 568470"/>
                  <a:gd name="connsiteX29" fmla="*/ 97461 w 467409"/>
                  <a:gd name="connsiteY29" fmla="*/ 370074 h 568470"/>
                  <a:gd name="connsiteX30" fmla="*/ 61900 w 467409"/>
                  <a:gd name="connsiteY30" fmla="*/ 411825 h 568470"/>
                  <a:gd name="connsiteX31" fmla="*/ 113568 w 467409"/>
                  <a:gd name="connsiteY31" fmla="*/ 473536 h 568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7409" h="568470">
                    <a:moveTo>
                      <a:pt x="0" y="286825"/>
                    </a:moveTo>
                    <a:cubicBezTo>
                      <a:pt x="0" y="207744"/>
                      <a:pt x="0" y="128664"/>
                      <a:pt x="0" y="49520"/>
                    </a:cubicBezTo>
                    <a:cubicBezTo>
                      <a:pt x="0" y="19265"/>
                      <a:pt x="19328" y="0"/>
                      <a:pt x="49646" y="0"/>
                    </a:cubicBezTo>
                    <a:cubicBezTo>
                      <a:pt x="173699" y="0"/>
                      <a:pt x="297689" y="0"/>
                      <a:pt x="421679" y="0"/>
                    </a:cubicBezTo>
                    <a:cubicBezTo>
                      <a:pt x="439743" y="0"/>
                      <a:pt x="454397" y="7011"/>
                      <a:pt x="463177" y="22865"/>
                    </a:cubicBezTo>
                    <a:cubicBezTo>
                      <a:pt x="467093" y="29939"/>
                      <a:pt x="469620" y="38782"/>
                      <a:pt x="469620" y="46804"/>
                    </a:cubicBezTo>
                    <a:cubicBezTo>
                      <a:pt x="469999" y="207050"/>
                      <a:pt x="469936" y="367295"/>
                      <a:pt x="469872" y="527541"/>
                    </a:cubicBezTo>
                    <a:cubicBezTo>
                      <a:pt x="469872" y="554196"/>
                      <a:pt x="449723" y="574219"/>
                      <a:pt x="423005" y="574282"/>
                    </a:cubicBezTo>
                    <a:cubicBezTo>
                      <a:pt x="297626" y="574408"/>
                      <a:pt x="172247" y="574345"/>
                      <a:pt x="46930" y="574282"/>
                    </a:cubicBezTo>
                    <a:cubicBezTo>
                      <a:pt x="19770" y="574219"/>
                      <a:pt x="0" y="553817"/>
                      <a:pt x="0" y="526151"/>
                    </a:cubicBezTo>
                    <a:cubicBezTo>
                      <a:pt x="0" y="446376"/>
                      <a:pt x="0" y="366600"/>
                      <a:pt x="0" y="286825"/>
                    </a:cubicBezTo>
                    <a:close/>
                    <a:moveTo>
                      <a:pt x="211345" y="424016"/>
                    </a:moveTo>
                    <a:cubicBezTo>
                      <a:pt x="217724" y="424584"/>
                      <a:pt x="222019" y="425406"/>
                      <a:pt x="226314" y="425342"/>
                    </a:cubicBezTo>
                    <a:cubicBezTo>
                      <a:pt x="238126" y="425027"/>
                      <a:pt x="250064" y="425342"/>
                      <a:pt x="261749" y="423637"/>
                    </a:cubicBezTo>
                    <a:cubicBezTo>
                      <a:pt x="364705" y="408983"/>
                      <a:pt x="435827" y="311964"/>
                      <a:pt x="419531" y="208945"/>
                    </a:cubicBezTo>
                    <a:cubicBezTo>
                      <a:pt x="403425" y="107441"/>
                      <a:pt x="307416" y="37961"/>
                      <a:pt x="205849" y="54257"/>
                    </a:cubicBezTo>
                    <a:cubicBezTo>
                      <a:pt x="64490" y="76933"/>
                      <a:pt x="-253" y="242421"/>
                      <a:pt x="88366" y="354599"/>
                    </a:cubicBezTo>
                    <a:cubicBezTo>
                      <a:pt x="91271" y="358326"/>
                      <a:pt x="93671" y="359463"/>
                      <a:pt x="98472" y="357821"/>
                    </a:cubicBezTo>
                    <a:cubicBezTo>
                      <a:pt x="139149" y="343862"/>
                      <a:pt x="179889" y="330155"/>
                      <a:pt x="220630" y="316512"/>
                    </a:cubicBezTo>
                    <a:cubicBezTo>
                      <a:pt x="238505" y="310511"/>
                      <a:pt x="256317" y="304132"/>
                      <a:pt x="274508" y="299205"/>
                    </a:cubicBezTo>
                    <a:cubicBezTo>
                      <a:pt x="287772" y="295668"/>
                      <a:pt x="300658" y="303690"/>
                      <a:pt x="306974" y="317207"/>
                    </a:cubicBezTo>
                    <a:cubicBezTo>
                      <a:pt x="312343" y="328702"/>
                      <a:pt x="308932" y="342409"/>
                      <a:pt x="298573" y="350999"/>
                    </a:cubicBezTo>
                    <a:cubicBezTo>
                      <a:pt x="286509" y="361042"/>
                      <a:pt x="274445" y="371148"/>
                      <a:pt x="262381" y="381254"/>
                    </a:cubicBezTo>
                    <a:cubicBezTo>
                      <a:pt x="245895" y="395024"/>
                      <a:pt x="229409" y="408920"/>
                      <a:pt x="211345" y="424016"/>
                    </a:cubicBezTo>
                    <a:close/>
                    <a:moveTo>
                      <a:pt x="113568" y="473536"/>
                    </a:moveTo>
                    <a:cubicBezTo>
                      <a:pt x="129548" y="473978"/>
                      <a:pt x="142244" y="466841"/>
                      <a:pt x="154119" y="456861"/>
                    </a:cubicBezTo>
                    <a:cubicBezTo>
                      <a:pt x="199280" y="418900"/>
                      <a:pt x="244758" y="381317"/>
                      <a:pt x="289794" y="343293"/>
                    </a:cubicBezTo>
                    <a:cubicBezTo>
                      <a:pt x="293773" y="339945"/>
                      <a:pt x="297310" y="334198"/>
                      <a:pt x="297879" y="329208"/>
                    </a:cubicBezTo>
                    <a:cubicBezTo>
                      <a:pt x="299584" y="315185"/>
                      <a:pt x="285941" y="306216"/>
                      <a:pt x="271224" y="311143"/>
                    </a:cubicBezTo>
                    <a:cubicBezTo>
                      <a:pt x="213303" y="330660"/>
                      <a:pt x="155319" y="350241"/>
                      <a:pt x="97461" y="370074"/>
                    </a:cubicBezTo>
                    <a:cubicBezTo>
                      <a:pt x="77628" y="376896"/>
                      <a:pt x="65437" y="390729"/>
                      <a:pt x="61900" y="411825"/>
                    </a:cubicBezTo>
                    <a:cubicBezTo>
                      <a:pt x="56531" y="443344"/>
                      <a:pt x="81544" y="473347"/>
                      <a:pt x="113568" y="473536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81" name="手繪多邊形: 圖案 180">
                <a:extLst>
                  <a:ext uri="{FF2B5EF4-FFF2-40B4-BE49-F238E27FC236}">
                    <a16:creationId xmlns:a16="http://schemas.microsoft.com/office/drawing/2014/main" id="{34707418-070B-4DC0-B1B5-C7C96D0C080E}"/>
                  </a:ext>
                </a:extLst>
              </p:cNvPr>
              <p:cNvSpPr/>
              <p:nvPr/>
            </p:nvSpPr>
            <p:spPr>
              <a:xfrm>
                <a:off x="6084523" y="5667046"/>
                <a:ext cx="63163" cy="63163"/>
              </a:xfrm>
              <a:custGeom>
                <a:avLst/>
                <a:gdLst>
                  <a:gd name="connsiteX0" fmla="*/ 1 w 63163"/>
                  <a:gd name="connsiteY0" fmla="*/ 34552 h 63163"/>
                  <a:gd name="connsiteX1" fmla="*/ 34804 w 63163"/>
                  <a:gd name="connsiteY1" fmla="*/ 2 h 63163"/>
                  <a:gd name="connsiteX2" fmla="*/ 68912 w 63163"/>
                  <a:gd name="connsiteY2" fmla="*/ 35247 h 63163"/>
                  <a:gd name="connsiteX3" fmla="*/ 33793 w 63163"/>
                  <a:gd name="connsiteY3" fmla="*/ 69355 h 63163"/>
                  <a:gd name="connsiteX4" fmla="*/ 1 w 63163"/>
                  <a:gd name="connsiteY4" fmla="*/ 34552 h 6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63" h="63163">
                    <a:moveTo>
                      <a:pt x="1" y="34552"/>
                    </a:moveTo>
                    <a:cubicBezTo>
                      <a:pt x="190" y="15161"/>
                      <a:pt x="15602" y="-188"/>
                      <a:pt x="34804" y="2"/>
                    </a:cubicBezTo>
                    <a:cubicBezTo>
                      <a:pt x="54005" y="191"/>
                      <a:pt x="69165" y="15856"/>
                      <a:pt x="68912" y="35247"/>
                    </a:cubicBezTo>
                    <a:cubicBezTo>
                      <a:pt x="68659" y="54575"/>
                      <a:pt x="53184" y="69608"/>
                      <a:pt x="33793" y="69355"/>
                    </a:cubicBezTo>
                    <a:cubicBezTo>
                      <a:pt x="14907" y="69039"/>
                      <a:pt x="-126" y="53564"/>
                      <a:pt x="1" y="34552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82" name="手繪多邊形: 圖案 181">
                <a:extLst>
                  <a:ext uri="{FF2B5EF4-FFF2-40B4-BE49-F238E27FC236}">
                    <a16:creationId xmlns:a16="http://schemas.microsoft.com/office/drawing/2014/main" id="{714501C9-46B7-42E9-ACEE-FF481C66BC89}"/>
                  </a:ext>
                </a:extLst>
              </p:cNvPr>
              <p:cNvSpPr/>
              <p:nvPr/>
            </p:nvSpPr>
            <p:spPr>
              <a:xfrm>
                <a:off x="5978467" y="5863228"/>
                <a:ext cx="37898" cy="37898"/>
              </a:xfrm>
              <a:custGeom>
                <a:avLst/>
                <a:gdLst>
                  <a:gd name="connsiteX0" fmla="*/ 20344 w 37898"/>
                  <a:gd name="connsiteY0" fmla="*/ 40051 h 37898"/>
                  <a:gd name="connsiteX1" fmla="*/ 5 w 37898"/>
                  <a:gd name="connsiteY1" fmla="*/ 20344 h 37898"/>
                  <a:gd name="connsiteX2" fmla="*/ 19649 w 37898"/>
                  <a:gd name="connsiteY2" fmla="*/ 5 h 37898"/>
                  <a:gd name="connsiteX3" fmla="*/ 40367 w 37898"/>
                  <a:gd name="connsiteY3" fmla="*/ 19965 h 37898"/>
                  <a:gd name="connsiteX4" fmla="*/ 20344 w 37898"/>
                  <a:gd name="connsiteY4" fmla="*/ 40051 h 37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8" h="37898">
                    <a:moveTo>
                      <a:pt x="20344" y="40051"/>
                    </a:moveTo>
                    <a:cubicBezTo>
                      <a:pt x="9353" y="40177"/>
                      <a:pt x="258" y="31334"/>
                      <a:pt x="5" y="20344"/>
                    </a:cubicBezTo>
                    <a:cubicBezTo>
                      <a:pt x="-247" y="9416"/>
                      <a:pt x="8595" y="258"/>
                      <a:pt x="19649" y="5"/>
                    </a:cubicBezTo>
                    <a:cubicBezTo>
                      <a:pt x="31019" y="-247"/>
                      <a:pt x="40430" y="8848"/>
                      <a:pt x="40367" y="19965"/>
                    </a:cubicBezTo>
                    <a:cubicBezTo>
                      <a:pt x="40240" y="30955"/>
                      <a:pt x="31271" y="39924"/>
                      <a:pt x="20344" y="40051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B567337B-DD0A-47B3-826E-ECB6C399ECF2}"/>
              </a:ext>
            </a:extLst>
          </p:cNvPr>
          <p:cNvGrpSpPr/>
          <p:nvPr/>
        </p:nvGrpSpPr>
        <p:grpSpPr>
          <a:xfrm>
            <a:off x="5531726" y="2604637"/>
            <a:ext cx="1402634" cy="1254363"/>
            <a:chOff x="12488019" y="3273148"/>
            <a:chExt cx="1870179" cy="1672483"/>
          </a:xfrm>
        </p:grpSpPr>
        <p:sp>
          <p:nvSpPr>
            <p:cNvPr id="207" name="手繪多邊形: 圖案 206">
              <a:extLst>
                <a:ext uri="{FF2B5EF4-FFF2-40B4-BE49-F238E27FC236}">
                  <a16:creationId xmlns:a16="http://schemas.microsoft.com/office/drawing/2014/main" id="{573232CB-932B-41E6-904F-65830946E597}"/>
                </a:ext>
              </a:extLst>
            </p:cNvPr>
            <p:cNvSpPr/>
            <p:nvPr/>
          </p:nvSpPr>
          <p:spPr>
            <a:xfrm>
              <a:off x="12488019" y="3463443"/>
              <a:ext cx="1870179" cy="1482188"/>
            </a:xfrm>
            <a:custGeom>
              <a:avLst/>
              <a:gdLst>
                <a:gd name="connsiteX0" fmla="*/ 1282256 w 1323975"/>
                <a:gd name="connsiteY0" fmla="*/ 9525 h 1085850"/>
                <a:gd name="connsiteX1" fmla="*/ 1315498 w 1323975"/>
                <a:gd name="connsiteY1" fmla="*/ 42767 h 1085850"/>
                <a:gd name="connsiteX2" fmla="*/ 1315498 w 1323975"/>
                <a:gd name="connsiteY2" fmla="*/ 1045464 h 1085850"/>
                <a:gd name="connsiteX3" fmla="*/ 1282256 w 1323975"/>
                <a:gd name="connsiteY3" fmla="*/ 1078706 h 1085850"/>
                <a:gd name="connsiteX4" fmla="*/ 42767 w 1323975"/>
                <a:gd name="connsiteY4" fmla="*/ 1078706 h 1085850"/>
                <a:gd name="connsiteX5" fmla="*/ 9525 w 1323975"/>
                <a:gd name="connsiteY5" fmla="*/ 1045464 h 1085850"/>
                <a:gd name="connsiteX6" fmla="*/ 9525 w 1323975"/>
                <a:gd name="connsiteY6" fmla="*/ 42767 h 1085850"/>
                <a:gd name="connsiteX7" fmla="*/ 42767 w 1323975"/>
                <a:gd name="connsiteY7" fmla="*/ 9525 h 1085850"/>
                <a:gd name="connsiteX8" fmla="*/ 1282256 w 1323975"/>
                <a:gd name="connsiteY8" fmla="*/ 9525 h 1085850"/>
                <a:gd name="connsiteX9" fmla="*/ 1282256 w 1323975"/>
                <a:gd name="connsiteY9" fmla="*/ 0 h 1085850"/>
                <a:gd name="connsiteX10" fmla="*/ 42767 w 1323975"/>
                <a:gd name="connsiteY10" fmla="*/ 0 h 1085850"/>
                <a:gd name="connsiteX11" fmla="*/ 0 w 1323975"/>
                <a:gd name="connsiteY11" fmla="*/ 42767 h 1085850"/>
                <a:gd name="connsiteX12" fmla="*/ 0 w 1323975"/>
                <a:gd name="connsiteY12" fmla="*/ 1045464 h 1085850"/>
                <a:gd name="connsiteX13" fmla="*/ 42767 w 1323975"/>
                <a:gd name="connsiteY13" fmla="*/ 1088231 h 1085850"/>
                <a:gd name="connsiteX14" fmla="*/ 1282256 w 1323975"/>
                <a:gd name="connsiteY14" fmla="*/ 1088231 h 1085850"/>
                <a:gd name="connsiteX15" fmla="*/ 1325023 w 1323975"/>
                <a:gd name="connsiteY15" fmla="*/ 1045464 h 1085850"/>
                <a:gd name="connsiteX16" fmla="*/ 1325023 w 1323975"/>
                <a:gd name="connsiteY16" fmla="*/ 42767 h 1085850"/>
                <a:gd name="connsiteX17" fmla="*/ 1282256 w 1323975"/>
                <a:gd name="connsiteY17" fmla="*/ 0 h 1085850"/>
                <a:gd name="connsiteX18" fmla="*/ 1282256 w 1323975"/>
                <a:gd name="connsiteY18" fmla="*/ 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3975" h="1085850">
                  <a:moveTo>
                    <a:pt x="1282256" y="9525"/>
                  </a:moveTo>
                  <a:cubicBezTo>
                    <a:pt x="1300639" y="9525"/>
                    <a:pt x="1315498" y="24479"/>
                    <a:pt x="1315498" y="42767"/>
                  </a:cubicBezTo>
                  <a:lnTo>
                    <a:pt x="1315498" y="1045464"/>
                  </a:lnTo>
                  <a:cubicBezTo>
                    <a:pt x="1315498" y="1063847"/>
                    <a:pt x="1300543" y="1078706"/>
                    <a:pt x="1282256" y="1078706"/>
                  </a:cubicBezTo>
                  <a:lnTo>
                    <a:pt x="42767" y="1078706"/>
                  </a:lnTo>
                  <a:cubicBezTo>
                    <a:pt x="24384" y="1078706"/>
                    <a:pt x="9525" y="1063752"/>
                    <a:pt x="9525" y="1045464"/>
                  </a:cubicBezTo>
                  <a:lnTo>
                    <a:pt x="9525" y="42767"/>
                  </a:lnTo>
                  <a:cubicBezTo>
                    <a:pt x="9525" y="24384"/>
                    <a:pt x="24479" y="9525"/>
                    <a:pt x="42767" y="9525"/>
                  </a:cubicBezTo>
                  <a:lnTo>
                    <a:pt x="1282256" y="9525"/>
                  </a:lnTo>
                  <a:moveTo>
                    <a:pt x="1282256" y="0"/>
                  </a:moveTo>
                  <a:lnTo>
                    <a:pt x="42767" y="0"/>
                  </a:lnTo>
                  <a:cubicBezTo>
                    <a:pt x="19145" y="0"/>
                    <a:pt x="0" y="19145"/>
                    <a:pt x="0" y="42767"/>
                  </a:cubicBezTo>
                  <a:lnTo>
                    <a:pt x="0" y="1045464"/>
                  </a:lnTo>
                  <a:cubicBezTo>
                    <a:pt x="0" y="1069086"/>
                    <a:pt x="19145" y="1088231"/>
                    <a:pt x="42767" y="1088231"/>
                  </a:cubicBezTo>
                  <a:lnTo>
                    <a:pt x="1282256" y="1088231"/>
                  </a:lnTo>
                  <a:cubicBezTo>
                    <a:pt x="1305878" y="1088231"/>
                    <a:pt x="1325023" y="1069086"/>
                    <a:pt x="1325023" y="1045464"/>
                  </a:cubicBezTo>
                  <a:lnTo>
                    <a:pt x="1325023" y="42767"/>
                  </a:lnTo>
                  <a:cubicBezTo>
                    <a:pt x="1325118" y="19145"/>
                    <a:pt x="1305878" y="0"/>
                    <a:pt x="1282256" y="0"/>
                  </a:cubicBezTo>
                  <a:lnTo>
                    <a:pt x="1282256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8" name="手繪多邊形: 圖案 207">
              <a:extLst>
                <a:ext uri="{FF2B5EF4-FFF2-40B4-BE49-F238E27FC236}">
                  <a16:creationId xmlns:a16="http://schemas.microsoft.com/office/drawing/2014/main" id="{19A0B2AC-E69A-4920-B541-8CCE83DDB240}"/>
                </a:ext>
              </a:extLst>
            </p:cNvPr>
            <p:cNvSpPr/>
            <p:nvPr/>
          </p:nvSpPr>
          <p:spPr>
            <a:xfrm>
              <a:off x="12909772" y="3463442"/>
              <a:ext cx="13046" cy="1482188"/>
            </a:xfrm>
            <a:custGeom>
              <a:avLst/>
              <a:gdLst>
                <a:gd name="connsiteX0" fmla="*/ 0 w 9525"/>
                <a:gd name="connsiteY0" fmla="*/ 0 h 1085850"/>
                <a:gd name="connsiteX1" fmla="*/ 9525 w 9525"/>
                <a:gd name="connsiteY1" fmla="*/ 0 h 1085850"/>
                <a:gd name="connsiteX2" fmla="*/ 9525 w 9525"/>
                <a:gd name="connsiteY2" fmla="*/ 1088327 h 1085850"/>
                <a:gd name="connsiteX3" fmla="*/ 0 w 9525"/>
                <a:gd name="connsiteY3" fmla="*/ 1088327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085850">
                  <a:moveTo>
                    <a:pt x="0" y="0"/>
                  </a:moveTo>
                  <a:lnTo>
                    <a:pt x="9525" y="0"/>
                  </a:lnTo>
                  <a:lnTo>
                    <a:pt x="9525" y="1088327"/>
                  </a:lnTo>
                  <a:lnTo>
                    <a:pt x="0" y="1088327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9" name="手繪多邊形: 圖案 208">
              <a:extLst>
                <a:ext uri="{FF2B5EF4-FFF2-40B4-BE49-F238E27FC236}">
                  <a16:creationId xmlns:a16="http://schemas.microsoft.com/office/drawing/2014/main" id="{8DCB38B2-0E29-48D1-BF6B-C615D1BB0793}"/>
                </a:ext>
              </a:extLst>
            </p:cNvPr>
            <p:cNvSpPr/>
            <p:nvPr/>
          </p:nvSpPr>
          <p:spPr>
            <a:xfrm>
              <a:off x="12586786" y="4474189"/>
              <a:ext cx="221789" cy="117015"/>
            </a:xfrm>
            <a:custGeom>
              <a:avLst/>
              <a:gdLst>
                <a:gd name="connsiteX0" fmla="*/ 151638 w 161925"/>
                <a:gd name="connsiteY0" fmla="*/ 9525 h 85725"/>
                <a:gd name="connsiteX1" fmla="*/ 156972 w 161925"/>
                <a:gd name="connsiteY1" fmla="*/ 14859 h 85725"/>
                <a:gd name="connsiteX2" fmla="*/ 156972 w 161925"/>
                <a:gd name="connsiteY2" fmla="*/ 78296 h 85725"/>
                <a:gd name="connsiteX3" fmla="*/ 151638 w 161925"/>
                <a:gd name="connsiteY3" fmla="*/ 83629 h 85725"/>
                <a:gd name="connsiteX4" fmla="*/ 14859 w 161925"/>
                <a:gd name="connsiteY4" fmla="*/ 83629 h 85725"/>
                <a:gd name="connsiteX5" fmla="*/ 9525 w 161925"/>
                <a:gd name="connsiteY5" fmla="*/ 78296 h 85725"/>
                <a:gd name="connsiteX6" fmla="*/ 9525 w 161925"/>
                <a:gd name="connsiteY6" fmla="*/ 14859 h 85725"/>
                <a:gd name="connsiteX7" fmla="*/ 14859 w 161925"/>
                <a:gd name="connsiteY7" fmla="*/ 9525 h 85725"/>
                <a:gd name="connsiteX8" fmla="*/ 151638 w 161925"/>
                <a:gd name="connsiteY8" fmla="*/ 9525 h 85725"/>
                <a:gd name="connsiteX9" fmla="*/ 151638 w 161925"/>
                <a:gd name="connsiteY9" fmla="*/ 0 h 85725"/>
                <a:gd name="connsiteX10" fmla="*/ 14859 w 161925"/>
                <a:gd name="connsiteY10" fmla="*/ 0 h 85725"/>
                <a:gd name="connsiteX11" fmla="*/ 0 w 161925"/>
                <a:gd name="connsiteY11" fmla="*/ 14859 h 85725"/>
                <a:gd name="connsiteX12" fmla="*/ 0 w 161925"/>
                <a:gd name="connsiteY12" fmla="*/ 78296 h 85725"/>
                <a:gd name="connsiteX13" fmla="*/ 14859 w 161925"/>
                <a:gd name="connsiteY13" fmla="*/ 93154 h 85725"/>
                <a:gd name="connsiteX14" fmla="*/ 151638 w 161925"/>
                <a:gd name="connsiteY14" fmla="*/ 93154 h 85725"/>
                <a:gd name="connsiteX15" fmla="*/ 166497 w 161925"/>
                <a:gd name="connsiteY15" fmla="*/ 78296 h 85725"/>
                <a:gd name="connsiteX16" fmla="*/ 166497 w 161925"/>
                <a:gd name="connsiteY16" fmla="*/ 14859 h 85725"/>
                <a:gd name="connsiteX17" fmla="*/ 151638 w 161925"/>
                <a:gd name="connsiteY17" fmla="*/ 0 h 85725"/>
                <a:gd name="connsiteX18" fmla="*/ 151638 w 161925"/>
                <a:gd name="connsiteY18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85725">
                  <a:moveTo>
                    <a:pt x="151638" y="9525"/>
                  </a:moveTo>
                  <a:cubicBezTo>
                    <a:pt x="154591" y="9525"/>
                    <a:pt x="156972" y="11906"/>
                    <a:pt x="156972" y="14859"/>
                  </a:cubicBezTo>
                  <a:lnTo>
                    <a:pt x="156972" y="78296"/>
                  </a:lnTo>
                  <a:cubicBezTo>
                    <a:pt x="156972" y="81248"/>
                    <a:pt x="154591" y="83629"/>
                    <a:pt x="151638" y="83629"/>
                  </a:cubicBezTo>
                  <a:lnTo>
                    <a:pt x="14859" y="83629"/>
                  </a:lnTo>
                  <a:cubicBezTo>
                    <a:pt x="11906" y="83629"/>
                    <a:pt x="9525" y="81248"/>
                    <a:pt x="9525" y="78296"/>
                  </a:cubicBezTo>
                  <a:lnTo>
                    <a:pt x="9525" y="14859"/>
                  </a:lnTo>
                  <a:cubicBezTo>
                    <a:pt x="9525" y="11906"/>
                    <a:pt x="11906" y="9525"/>
                    <a:pt x="14859" y="9525"/>
                  </a:cubicBezTo>
                  <a:lnTo>
                    <a:pt x="151638" y="9525"/>
                  </a:lnTo>
                  <a:moveTo>
                    <a:pt x="151638" y="0"/>
                  </a:moveTo>
                  <a:lnTo>
                    <a:pt x="14859" y="0"/>
                  </a:lnTo>
                  <a:cubicBezTo>
                    <a:pt x="6667" y="0"/>
                    <a:pt x="0" y="6668"/>
                    <a:pt x="0" y="14859"/>
                  </a:cubicBezTo>
                  <a:lnTo>
                    <a:pt x="0" y="78296"/>
                  </a:lnTo>
                  <a:cubicBezTo>
                    <a:pt x="0" y="86487"/>
                    <a:pt x="6667" y="93154"/>
                    <a:pt x="14859" y="93154"/>
                  </a:cubicBezTo>
                  <a:lnTo>
                    <a:pt x="151638" y="93154"/>
                  </a:lnTo>
                  <a:cubicBezTo>
                    <a:pt x="159830" y="93154"/>
                    <a:pt x="166497" y="86487"/>
                    <a:pt x="166497" y="78296"/>
                  </a:cubicBezTo>
                  <a:lnTo>
                    <a:pt x="166497" y="14859"/>
                  </a:lnTo>
                  <a:cubicBezTo>
                    <a:pt x="166497" y="6668"/>
                    <a:pt x="159830" y="0"/>
                    <a:pt x="151638" y="0"/>
                  </a:cubicBezTo>
                  <a:lnTo>
                    <a:pt x="151638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0" name="手繪多邊形: 圖案 209">
              <a:extLst>
                <a:ext uri="{FF2B5EF4-FFF2-40B4-BE49-F238E27FC236}">
                  <a16:creationId xmlns:a16="http://schemas.microsoft.com/office/drawing/2014/main" id="{9D566169-4662-4133-B3C0-AB11F8F45A52}"/>
                </a:ext>
              </a:extLst>
            </p:cNvPr>
            <p:cNvSpPr/>
            <p:nvPr/>
          </p:nvSpPr>
          <p:spPr>
            <a:xfrm>
              <a:off x="12586786" y="4674156"/>
              <a:ext cx="221789" cy="182024"/>
            </a:xfrm>
            <a:custGeom>
              <a:avLst/>
              <a:gdLst>
                <a:gd name="connsiteX0" fmla="*/ 152019 w 161925"/>
                <a:gd name="connsiteY0" fmla="*/ 9525 h 133350"/>
                <a:gd name="connsiteX1" fmla="*/ 156972 w 161925"/>
                <a:gd name="connsiteY1" fmla="*/ 14478 h 133350"/>
                <a:gd name="connsiteX2" fmla="*/ 156972 w 161925"/>
                <a:gd name="connsiteY2" fmla="*/ 122587 h 133350"/>
                <a:gd name="connsiteX3" fmla="*/ 152019 w 161925"/>
                <a:gd name="connsiteY3" fmla="*/ 127540 h 133350"/>
                <a:gd name="connsiteX4" fmla="*/ 14478 w 161925"/>
                <a:gd name="connsiteY4" fmla="*/ 127540 h 133350"/>
                <a:gd name="connsiteX5" fmla="*/ 9525 w 161925"/>
                <a:gd name="connsiteY5" fmla="*/ 122587 h 133350"/>
                <a:gd name="connsiteX6" fmla="*/ 9525 w 161925"/>
                <a:gd name="connsiteY6" fmla="*/ 14478 h 133350"/>
                <a:gd name="connsiteX7" fmla="*/ 14478 w 161925"/>
                <a:gd name="connsiteY7" fmla="*/ 9525 h 133350"/>
                <a:gd name="connsiteX8" fmla="*/ 152019 w 161925"/>
                <a:gd name="connsiteY8" fmla="*/ 9525 h 133350"/>
                <a:gd name="connsiteX9" fmla="*/ 152019 w 161925"/>
                <a:gd name="connsiteY9" fmla="*/ 0 h 133350"/>
                <a:gd name="connsiteX10" fmla="*/ 14478 w 161925"/>
                <a:gd name="connsiteY10" fmla="*/ 0 h 133350"/>
                <a:gd name="connsiteX11" fmla="*/ 0 w 161925"/>
                <a:gd name="connsiteY11" fmla="*/ 14478 h 133350"/>
                <a:gd name="connsiteX12" fmla="*/ 0 w 161925"/>
                <a:gd name="connsiteY12" fmla="*/ 122587 h 133350"/>
                <a:gd name="connsiteX13" fmla="*/ 14478 w 161925"/>
                <a:gd name="connsiteY13" fmla="*/ 137065 h 133350"/>
                <a:gd name="connsiteX14" fmla="*/ 152114 w 161925"/>
                <a:gd name="connsiteY14" fmla="*/ 137065 h 133350"/>
                <a:gd name="connsiteX15" fmla="*/ 166592 w 161925"/>
                <a:gd name="connsiteY15" fmla="*/ 122587 h 133350"/>
                <a:gd name="connsiteX16" fmla="*/ 166592 w 161925"/>
                <a:gd name="connsiteY16" fmla="*/ 14478 h 133350"/>
                <a:gd name="connsiteX17" fmla="*/ 152019 w 161925"/>
                <a:gd name="connsiteY17" fmla="*/ 0 h 133350"/>
                <a:gd name="connsiteX18" fmla="*/ 152019 w 161925"/>
                <a:gd name="connsiteY18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133350">
                  <a:moveTo>
                    <a:pt x="152019" y="9525"/>
                  </a:moveTo>
                  <a:cubicBezTo>
                    <a:pt x="154781" y="9525"/>
                    <a:pt x="156972" y="11716"/>
                    <a:pt x="156972" y="14478"/>
                  </a:cubicBezTo>
                  <a:lnTo>
                    <a:pt x="156972" y="122587"/>
                  </a:lnTo>
                  <a:cubicBezTo>
                    <a:pt x="156972" y="125349"/>
                    <a:pt x="154781" y="127540"/>
                    <a:pt x="152019" y="127540"/>
                  </a:cubicBezTo>
                  <a:lnTo>
                    <a:pt x="14478" y="127540"/>
                  </a:lnTo>
                  <a:cubicBezTo>
                    <a:pt x="11716" y="127540"/>
                    <a:pt x="9525" y="125349"/>
                    <a:pt x="9525" y="122587"/>
                  </a:cubicBezTo>
                  <a:lnTo>
                    <a:pt x="9525" y="14478"/>
                  </a:lnTo>
                  <a:cubicBezTo>
                    <a:pt x="9525" y="11716"/>
                    <a:pt x="11716" y="9525"/>
                    <a:pt x="14478" y="9525"/>
                  </a:cubicBezTo>
                  <a:lnTo>
                    <a:pt x="152019" y="9525"/>
                  </a:lnTo>
                  <a:moveTo>
                    <a:pt x="152019" y="0"/>
                  </a:moveTo>
                  <a:lnTo>
                    <a:pt x="14478" y="0"/>
                  </a:lnTo>
                  <a:cubicBezTo>
                    <a:pt x="6477" y="0"/>
                    <a:pt x="0" y="6477"/>
                    <a:pt x="0" y="14478"/>
                  </a:cubicBezTo>
                  <a:lnTo>
                    <a:pt x="0" y="122587"/>
                  </a:lnTo>
                  <a:cubicBezTo>
                    <a:pt x="0" y="130588"/>
                    <a:pt x="6477" y="137065"/>
                    <a:pt x="14478" y="137065"/>
                  </a:cubicBezTo>
                  <a:lnTo>
                    <a:pt x="152114" y="137065"/>
                  </a:lnTo>
                  <a:cubicBezTo>
                    <a:pt x="160115" y="137065"/>
                    <a:pt x="166592" y="130588"/>
                    <a:pt x="166592" y="122587"/>
                  </a:cubicBezTo>
                  <a:lnTo>
                    <a:pt x="166592" y="14478"/>
                  </a:lnTo>
                  <a:cubicBezTo>
                    <a:pt x="166497" y="6477"/>
                    <a:pt x="160020" y="0"/>
                    <a:pt x="152019" y="0"/>
                  </a:cubicBezTo>
                  <a:lnTo>
                    <a:pt x="152019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1" name="手繪多邊形: 圖案 210">
              <a:extLst>
                <a:ext uri="{FF2B5EF4-FFF2-40B4-BE49-F238E27FC236}">
                  <a16:creationId xmlns:a16="http://schemas.microsoft.com/office/drawing/2014/main" id="{4C4A5A1D-AC6B-43D7-92F3-89D4776D9F96}"/>
                </a:ext>
              </a:extLst>
            </p:cNvPr>
            <p:cNvSpPr/>
            <p:nvPr/>
          </p:nvSpPr>
          <p:spPr>
            <a:xfrm>
              <a:off x="13538777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2" name="手繪多邊形: 圖案 211">
              <a:extLst>
                <a:ext uri="{FF2B5EF4-FFF2-40B4-BE49-F238E27FC236}">
                  <a16:creationId xmlns:a16="http://schemas.microsoft.com/office/drawing/2014/main" id="{6D658340-A9F9-4D32-9F64-3AF3F03D6A3E}"/>
                </a:ext>
              </a:extLst>
            </p:cNvPr>
            <p:cNvSpPr/>
            <p:nvPr/>
          </p:nvSpPr>
          <p:spPr>
            <a:xfrm>
              <a:off x="13538777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3" name="手繪多邊形: 圖案 212">
              <a:extLst>
                <a:ext uri="{FF2B5EF4-FFF2-40B4-BE49-F238E27FC236}">
                  <a16:creationId xmlns:a16="http://schemas.microsoft.com/office/drawing/2014/main" id="{3CDADAD2-4E8F-4A03-BBC3-918859737D5E}"/>
                </a:ext>
              </a:extLst>
            </p:cNvPr>
            <p:cNvSpPr/>
            <p:nvPr/>
          </p:nvSpPr>
          <p:spPr>
            <a:xfrm>
              <a:off x="13281895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4" name="手繪多邊形: 圖案 213">
              <a:extLst>
                <a:ext uri="{FF2B5EF4-FFF2-40B4-BE49-F238E27FC236}">
                  <a16:creationId xmlns:a16="http://schemas.microsoft.com/office/drawing/2014/main" id="{A1351864-46DD-4B4D-B6EE-24C8E589F2A8}"/>
                </a:ext>
              </a:extLst>
            </p:cNvPr>
            <p:cNvSpPr/>
            <p:nvPr/>
          </p:nvSpPr>
          <p:spPr>
            <a:xfrm>
              <a:off x="13281895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5" name="手繪多邊形: 圖案 214">
              <a:extLst>
                <a:ext uri="{FF2B5EF4-FFF2-40B4-BE49-F238E27FC236}">
                  <a16:creationId xmlns:a16="http://schemas.microsoft.com/office/drawing/2014/main" id="{02C9ABF5-6765-44F3-9C1A-9FC2E76C5095}"/>
                </a:ext>
              </a:extLst>
            </p:cNvPr>
            <p:cNvSpPr/>
            <p:nvPr/>
          </p:nvSpPr>
          <p:spPr>
            <a:xfrm>
              <a:off x="13025142" y="3563815"/>
              <a:ext cx="208743" cy="910115"/>
            </a:xfrm>
            <a:custGeom>
              <a:avLst/>
              <a:gdLst>
                <a:gd name="connsiteX0" fmla="*/ 133731 w 152400"/>
                <a:gd name="connsiteY0" fmla="*/ 9525 h 666750"/>
                <a:gd name="connsiteX1" fmla="*/ 149066 w 152400"/>
                <a:gd name="connsiteY1" fmla="*/ 24860 h 666750"/>
                <a:gd name="connsiteX2" fmla="*/ 149066 w 152400"/>
                <a:gd name="connsiteY2" fmla="*/ 650653 h 666750"/>
                <a:gd name="connsiteX3" fmla="*/ 133731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731 w 152400"/>
                <a:gd name="connsiteY8" fmla="*/ 9525 h 666750"/>
                <a:gd name="connsiteX9" fmla="*/ 133731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731 w 152400"/>
                <a:gd name="connsiteY17" fmla="*/ 0 h 666750"/>
                <a:gd name="connsiteX18" fmla="*/ 133731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731" y="9525"/>
                  </a:moveTo>
                  <a:cubicBezTo>
                    <a:pt x="142208" y="9525"/>
                    <a:pt x="149066" y="16383"/>
                    <a:pt x="149066" y="24860"/>
                  </a:cubicBezTo>
                  <a:lnTo>
                    <a:pt x="149066" y="650653"/>
                  </a:lnTo>
                  <a:cubicBezTo>
                    <a:pt x="149066" y="659130"/>
                    <a:pt x="142208" y="665988"/>
                    <a:pt x="133731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731" y="9525"/>
                  </a:lnTo>
                  <a:moveTo>
                    <a:pt x="133731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591" y="11049"/>
                    <a:pt x="147542" y="0"/>
                    <a:pt x="133731" y="0"/>
                  </a:cubicBezTo>
                  <a:lnTo>
                    <a:pt x="13373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6" name="手繪多邊形: 圖案 215">
              <a:extLst>
                <a:ext uri="{FF2B5EF4-FFF2-40B4-BE49-F238E27FC236}">
                  <a16:creationId xmlns:a16="http://schemas.microsoft.com/office/drawing/2014/main" id="{269698CA-5A12-4CED-BA4C-6CF854497EB7}"/>
                </a:ext>
              </a:extLst>
            </p:cNvPr>
            <p:cNvSpPr/>
            <p:nvPr/>
          </p:nvSpPr>
          <p:spPr>
            <a:xfrm>
              <a:off x="13025142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7" name="手繪多邊形: 圖案 216">
              <a:extLst>
                <a:ext uri="{FF2B5EF4-FFF2-40B4-BE49-F238E27FC236}">
                  <a16:creationId xmlns:a16="http://schemas.microsoft.com/office/drawing/2014/main" id="{7C90119A-3112-4EF9-A5F8-15C753578980}"/>
                </a:ext>
              </a:extLst>
            </p:cNvPr>
            <p:cNvSpPr/>
            <p:nvPr/>
          </p:nvSpPr>
          <p:spPr>
            <a:xfrm>
              <a:off x="13795661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8" name="手繪多邊形: 圖案 217">
              <a:extLst>
                <a:ext uri="{FF2B5EF4-FFF2-40B4-BE49-F238E27FC236}">
                  <a16:creationId xmlns:a16="http://schemas.microsoft.com/office/drawing/2014/main" id="{B1543230-C6CE-4C8E-822B-A8F60246978B}"/>
                </a:ext>
              </a:extLst>
            </p:cNvPr>
            <p:cNvSpPr/>
            <p:nvPr/>
          </p:nvSpPr>
          <p:spPr>
            <a:xfrm>
              <a:off x="13795661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9" name="手繪多邊形: 圖案 218">
              <a:extLst>
                <a:ext uri="{FF2B5EF4-FFF2-40B4-BE49-F238E27FC236}">
                  <a16:creationId xmlns:a16="http://schemas.microsoft.com/office/drawing/2014/main" id="{88C1375A-90BD-4696-82DA-E523BAB8B8CC}"/>
                </a:ext>
              </a:extLst>
            </p:cNvPr>
            <p:cNvSpPr/>
            <p:nvPr/>
          </p:nvSpPr>
          <p:spPr>
            <a:xfrm>
              <a:off x="14052543" y="3563816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0" name="手繪多邊形: 圖案 219">
              <a:extLst>
                <a:ext uri="{FF2B5EF4-FFF2-40B4-BE49-F238E27FC236}">
                  <a16:creationId xmlns:a16="http://schemas.microsoft.com/office/drawing/2014/main" id="{972AA8DD-611D-453B-BB33-E034D8B7BC09}"/>
                </a:ext>
              </a:extLst>
            </p:cNvPr>
            <p:cNvSpPr/>
            <p:nvPr/>
          </p:nvSpPr>
          <p:spPr>
            <a:xfrm>
              <a:off x="14052543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1" name="手繪多邊形: 圖案 220">
              <a:extLst>
                <a:ext uri="{FF2B5EF4-FFF2-40B4-BE49-F238E27FC236}">
                  <a16:creationId xmlns:a16="http://schemas.microsoft.com/office/drawing/2014/main" id="{5C520218-7828-4C0E-99E9-5CED6CE59EC1}"/>
                </a:ext>
              </a:extLst>
            </p:cNvPr>
            <p:cNvSpPr/>
            <p:nvPr/>
          </p:nvSpPr>
          <p:spPr>
            <a:xfrm>
              <a:off x="12710725" y="3565506"/>
              <a:ext cx="65232" cy="52007"/>
            </a:xfrm>
            <a:custGeom>
              <a:avLst/>
              <a:gdLst>
                <a:gd name="connsiteX0" fmla="*/ 39148 w 47625"/>
                <a:gd name="connsiteY0" fmla="*/ 0 h 38100"/>
                <a:gd name="connsiteX1" fmla="*/ 11049 w 47625"/>
                <a:gd name="connsiteY1" fmla="*/ 0 h 38100"/>
                <a:gd name="connsiteX2" fmla="*/ 2857 w 47625"/>
                <a:gd name="connsiteY2" fmla="*/ 2286 h 38100"/>
                <a:gd name="connsiteX3" fmla="*/ 0 w 47625"/>
                <a:gd name="connsiteY3" fmla="*/ 8477 h 38100"/>
                <a:gd name="connsiteX4" fmla="*/ 0 w 47625"/>
                <a:gd name="connsiteY4" fmla="*/ 38671 h 38100"/>
                <a:gd name="connsiteX5" fmla="*/ 14668 w 47625"/>
                <a:gd name="connsiteY5" fmla="*/ 38671 h 38100"/>
                <a:gd name="connsiteX6" fmla="*/ 14668 w 47625"/>
                <a:gd name="connsiteY6" fmla="*/ 28384 h 38100"/>
                <a:gd name="connsiteX7" fmla="*/ 35338 w 47625"/>
                <a:gd name="connsiteY7" fmla="*/ 28384 h 38100"/>
                <a:gd name="connsiteX8" fmla="*/ 35338 w 47625"/>
                <a:gd name="connsiteY8" fmla="*/ 38671 h 38100"/>
                <a:gd name="connsiteX9" fmla="*/ 50102 w 47625"/>
                <a:gd name="connsiteY9" fmla="*/ 38671 h 38100"/>
                <a:gd name="connsiteX10" fmla="*/ 50102 w 47625"/>
                <a:gd name="connsiteY10" fmla="*/ 8382 h 38100"/>
                <a:gd name="connsiteX11" fmla="*/ 47244 w 47625"/>
                <a:gd name="connsiteY11" fmla="*/ 2191 h 38100"/>
                <a:gd name="connsiteX12" fmla="*/ 39148 w 47625"/>
                <a:gd name="connsiteY12" fmla="*/ 0 h 38100"/>
                <a:gd name="connsiteX13" fmla="*/ 39148 w 47625"/>
                <a:gd name="connsiteY13" fmla="*/ 0 h 38100"/>
                <a:gd name="connsiteX14" fmla="*/ 14764 w 47625"/>
                <a:gd name="connsiteY14" fmla="*/ 21241 h 38100"/>
                <a:gd name="connsiteX15" fmla="*/ 14764 w 47625"/>
                <a:gd name="connsiteY15" fmla="*/ 10096 h 38100"/>
                <a:gd name="connsiteX16" fmla="*/ 35433 w 47625"/>
                <a:gd name="connsiteY16" fmla="*/ 10096 h 38100"/>
                <a:gd name="connsiteX17" fmla="*/ 35433 w 47625"/>
                <a:gd name="connsiteY17" fmla="*/ 21241 h 38100"/>
                <a:gd name="connsiteX18" fmla="*/ 14764 w 47625"/>
                <a:gd name="connsiteY18" fmla="*/ 21241 h 38100"/>
                <a:gd name="connsiteX19" fmla="*/ 14764 w 47625"/>
                <a:gd name="connsiteY19" fmla="*/ 2124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11049" y="0"/>
                  </a:lnTo>
                  <a:cubicBezTo>
                    <a:pt x="7525" y="0"/>
                    <a:pt x="4858" y="762"/>
                    <a:pt x="2857" y="2286"/>
                  </a:cubicBezTo>
                  <a:cubicBezTo>
                    <a:pt x="953" y="3810"/>
                    <a:pt x="0" y="5905"/>
                    <a:pt x="0" y="8477"/>
                  </a:cubicBezTo>
                  <a:lnTo>
                    <a:pt x="0" y="38671"/>
                  </a:lnTo>
                  <a:lnTo>
                    <a:pt x="14668" y="38671"/>
                  </a:lnTo>
                  <a:lnTo>
                    <a:pt x="14668" y="28384"/>
                  </a:lnTo>
                  <a:lnTo>
                    <a:pt x="35338" y="28384"/>
                  </a:lnTo>
                  <a:lnTo>
                    <a:pt x="35338" y="38671"/>
                  </a:lnTo>
                  <a:lnTo>
                    <a:pt x="50102" y="38671"/>
                  </a:lnTo>
                  <a:lnTo>
                    <a:pt x="50102" y="8382"/>
                  </a:lnTo>
                  <a:cubicBezTo>
                    <a:pt x="50102" y="5810"/>
                    <a:pt x="49149" y="3715"/>
                    <a:pt x="47244" y="2191"/>
                  </a:cubicBezTo>
                  <a:cubicBezTo>
                    <a:pt x="45339" y="762"/>
                    <a:pt x="42672" y="0"/>
                    <a:pt x="39148" y="0"/>
                  </a:cubicBezTo>
                  <a:lnTo>
                    <a:pt x="39148" y="0"/>
                  </a:lnTo>
                  <a:close/>
                  <a:moveTo>
                    <a:pt x="14764" y="21241"/>
                  </a:moveTo>
                  <a:lnTo>
                    <a:pt x="14764" y="10096"/>
                  </a:lnTo>
                  <a:lnTo>
                    <a:pt x="35433" y="10096"/>
                  </a:lnTo>
                  <a:lnTo>
                    <a:pt x="35433" y="21241"/>
                  </a:lnTo>
                  <a:lnTo>
                    <a:pt x="14764" y="21241"/>
                  </a:lnTo>
                  <a:lnTo>
                    <a:pt x="14764" y="21241"/>
                  </a:lnTo>
                  <a:close/>
                </a:path>
              </a:pathLst>
            </a:custGeom>
            <a:solidFill>
              <a:schemeClr val="tx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2" name="手繪多邊形: 圖案 221">
              <a:extLst>
                <a:ext uri="{FF2B5EF4-FFF2-40B4-BE49-F238E27FC236}">
                  <a16:creationId xmlns:a16="http://schemas.microsoft.com/office/drawing/2014/main" id="{DE5B891B-34B5-40B2-9B2C-60E74D96CDFD}"/>
                </a:ext>
              </a:extLst>
            </p:cNvPr>
            <p:cNvSpPr/>
            <p:nvPr/>
          </p:nvSpPr>
          <p:spPr>
            <a:xfrm>
              <a:off x="12788872" y="3565506"/>
              <a:ext cx="65232" cy="52007"/>
            </a:xfrm>
            <a:custGeom>
              <a:avLst/>
              <a:gdLst>
                <a:gd name="connsiteX0" fmla="*/ 39148 w 47625"/>
                <a:gd name="connsiteY0" fmla="*/ 0 h 38100"/>
                <a:gd name="connsiteX1" fmla="*/ 38576 w 47625"/>
                <a:gd name="connsiteY1" fmla="*/ 0 h 38100"/>
                <a:gd name="connsiteX2" fmla="*/ 38195 w 47625"/>
                <a:gd name="connsiteY2" fmla="*/ 0 h 38100"/>
                <a:gd name="connsiteX3" fmla="*/ 11906 w 47625"/>
                <a:gd name="connsiteY3" fmla="*/ 0 h 38100"/>
                <a:gd name="connsiteX4" fmla="*/ 11049 w 47625"/>
                <a:gd name="connsiteY4" fmla="*/ 0 h 38100"/>
                <a:gd name="connsiteX5" fmla="*/ 2953 w 47625"/>
                <a:gd name="connsiteY5" fmla="*/ 2286 h 38100"/>
                <a:gd name="connsiteX6" fmla="*/ 0 w 47625"/>
                <a:gd name="connsiteY6" fmla="*/ 8287 h 38100"/>
                <a:gd name="connsiteX7" fmla="*/ 0 w 47625"/>
                <a:gd name="connsiteY7" fmla="*/ 8382 h 38100"/>
                <a:gd name="connsiteX8" fmla="*/ 0 w 47625"/>
                <a:gd name="connsiteY8" fmla="*/ 8382 h 38100"/>
                <a:gd name="connsiteX9" fmla="*/ 0 w 47625"/>
                <a:gd name="connsiteY9" fmla="*/ 8382 h 38100"/>
                <a:gd name="connsiteX10" fmla="*/ 0 w 47625"/>
                <a:gd name="connsiteY10" fmla="*/ 38576 h 38100"/>
                <a:gd name="connsiteX11" fmla="*/ 14764 w 47625"/>
                <a:gd name="connsiteY11" fmla="*/ 38576 h 38100"/>
                <a:gd name="connsiteX12" fmla="*/ 14764 w 47625"/>
                <a:gd name="connsiteY12" fmla="*/ 28480 h 38100"/>
                <a:gd name="connsiteX13" fmla="*/ 38576 w 47625"/>
                <a:gd name="connsiteY13" fmla="*/ 28480 h 38100"/>
                <a:gd name="connsiteX14" fmla="*/ 48292 w 47625"/>
                <a:gd name="connsiteY14" fmla="*/ 20669 h 38100"/>
                <a:gd name="connsiteX15" fmla="*/ 48292 w 47625"/>
                <a:gd name="connsiteY15" fmla="*/ 8287 h 38100"/>
                <a:gd name="connsiteX16" fmla="*/ 45910 w 47625"/>
                <a:gd name="connsiteY16" fmla="*/ 1905 h 38100"/>
                <a:gd name="connsiteX17" fmla="*/ 39148 w 47625"/>
                <a:gd name="connsiteY17" fmla="*/ 0 h 38100"/>
                <a:gd name="connsiteX18" fmla="*/ 39148 w 47625"/>
                <a:gd name="connsiteY18" fmla="*/ 0 h 38100"/>
                <a:gd name="connsiteX19" fmla="*/ 39148 w 47625"/>
                <a:gd name="connsiteY19" fmla="*/ 0 h 38100"/>
                <a:gd name="connsiteX20" fmla="*/ 14573 w 47625"/>
                <a:gd name="connsiteY20" fmla="*/ 20098 h 38100"/>
                <a:gd name="connsiteX21" fmla="*/ 14573 w 47625"/>
                <a:gd name="connsiteY21" fmla="*/ 10096 h 38100"/>
                <a:gd name="connsiteX22" fmla="*/ 33338 w 47625"/>
                <a:gd name="connsiteY22" fmla="*/ 10096 h 38100"/>
                <a:gd name="connsiteX23" fmla="*/ 33338 w 47625"/>
                <a:gd name="connsiteY23" fmla="*/ 20098 h 38100"/>
                <a:gd name="connsiteX24" fmla="*/ 14573 w 47625"/>
                <a:gd name="connsiteY24" fmla="*/ 20098 h 38100"/>
                <a:gd name="connsiteX25" fmla="*/ 14573 w 47625"/>
                <a:gd name="connsiteY25" fmla="*/ 2009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38576" y="0"/>
                  </a:lnTo>
                  <a:cubicBezTo>
                    <a:pt x="38481" y="0"/>
                    <a:pt x="38291" y="0"/>
                    <a:pt x="38195" y="0"/>
                  </a:cubicBezTo>
                  <a:lnTo>
                    <a:pt x="11906" y="0"/>
                  </a:lnTo>
                  <a:lnTo>
                    <a:pt x="11049" y="0"/>
                  </a:lnTo>
                  <a:cubicBezTo>
                    <a:pt x="7525" y="0"/>
                    <a:pt x="4763" y="762"/>
                    <a:pt x="2953" y="2286"/>
                  </a:cubicBezTo>
                  <a:cubicBezTo>
                    <a:pt x="1048" y="3810"/>
                    <a:pt x="95" y="5810"/>
                    <a:pt x="0" y="8287"/>
                  </a:cubicBezTo>
                  <a:lnTo>
                    <a:pt x="0" y="8382"/>
                  </a:lnTo>
                  <a:lnTo>
                    <a:pt x="0" y="8382"/>
                  </a:lnTo>
                  <a:lnTo>
                    <a:pt x="0" y="8382"/>
                  </a:lnTo>
                  <a:lnTo>
                    <a:pt x="0" y="38576"/>
                  </a:lnTo>
                  <a:lnTo>
                    <a:pt x="14764" y="38576"/>
                  </a:lnTo>
                  <a:lnTo>
                    <a:pt x="14764" y="28480"/>
                  </a:lnTo>
                  <a:lnTo>
                    <a:pt x="38576" y="28480"/>
                  </a:lnTo>
                  <a:cubicBezTo>
                    <a:pt x="45053" y="28480"/>
                    <a:pt x="48292" y="25908"/>
                    <a:pt x="48292" y="20669"/>
                  </a:cubicBezTo>
                  <a:lnTo>
                    <a:pt x="48292" y="8287"/>
                  </a:lnTo>
                  <a:cubicBezTo>
                    <a:pt x="48292" y="5239"/>
                    <a:pt x="47530" y="3143"/>
                    <a:pt x="45910" y="1905"/>
                  </a:cubicBezTo>
                  <a:cubicBezTo>
                    <a:pt x="44387" y="762"/>
                    <a:pt x="42196" y="95"/>
                    <a:pt x="39148" y="0"/>
                  </a:cubicBezTo>
                  <a:lnTo>
                    <a:pt x="39148" y="0"/>
                  </a:lnTo>
                  <a:lnTo>
                    <a:pt x="39148" y="0"/>
                  </a:lnTo>
                  <a:close/>
                  <a:moveTo>
                    <a:pt x="14573" y="20098"/>
                  </a:moveTo>
                  <a:lnTo>
                    <a:pt x="14573" y="10096"/>
                  </a:lnTo>
                  <a:lnTo>
                    <a:pt x="33338" y="10096"/>
                  </a:lnTo>
                  <a:lnTo>
                    <a:pt x="33338" y="20098"/>
                  </a:lnTo>
                  <a:lnTo>
                    <a:pt x="14573" y="20098"/>
                  </a:lnTo>
                  <a:lnTo>
                    <a:pt x="14573" y="20098"/>
                  </a:lnTo>
                  <a:close/>
                </a:path>
              </a:pathLst>
            </a:custGeom>
            <a:solidFill>
              <a:schemeClr val="tx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3" name="手繪多邊形: 圖案 222">
              <a:extLst>
                <a:ext uri="{FF2B5EF4-FFF2-40B4-BE49-F238E27FC236}">
                  <a16:creationId xmlns:a16="http://schemas.microsoft.com/office/drawing/2014/main" id="{8406C0CC-047B-4337-BBBC-1C724B58A921}"/>
                </a:ext>
              </a:extLst>
            </p:cNvPr>
            <p:cNvSpPr/>
            <p:nvPr/>
          </p:nvSpPr>
          <p:spPr>
            <a:xfrm>
              <a:off x="12632448" y="3565506"/>
              <a:ext cx="65232" cy="52007"/>
            </a:xfrm>
            <a:custGeom>
              <a:avLst/>
              <a:gdLst>
                <a:gd name="connsiteX0" fmla="*/ 50482 w 47625"/>
                <a:gd name="connsiteY0" fmla="*/ 0 h 38100"/>
                <a:gd name="connsiteX1" fmla="*/ 38576 w 47625"/>
                <a:gd name="connsiteY1" fmla="*/ 0 h 38100"/>
                <a:gd name="connsiteX2" fmla="*/ 36385 w 47625"/>
                <a:gd name="connsiteY2" fmla="*/ 0 h 38100"/>
                <a:gd name="connsiteX3" fmla="*/ 36385 w 47625"/>
                <a:gd name="connsiteY3" fmla="*/ 22479 h 38100"/>
                <a:gd name="connsiteX4" fmla="*/ 35909 w 47625"/>
                <a:gd name="connsiteY4" fmla="*/ 22860 h 38100"/>
                <a:gd name="connsiteX5" fmla="*/ 35623 w 47625"/>
                <a:gd name="connsiteY5" fmla="*/ 22860 h 38100"/>
                <a:gd name="connsiteX6" fmla="*/ 35147 w 47625"/>
                <a:gd name="connsiteY6" fmla="*/ 22574 h 38100"/>
                <a:gd name="connsiteX7" fmla="*/ 20002 w 47625"/>
                <a:gd name="connsiteY7" fmla="*/ 1429 h 38100"/>
                <a:gd name="connsiteX8" fmla="*/ 20002 w 47625"/>
                <a:gd name="connsiteY8" fmla="*/ 1429 h 38100"/>
                <a:gd name="connsiteX9" fmla="*/ 20002 w 47625"/>
                <a:gd name="connsiteY9" fmla="*/ 1429 h 38100"/>
                <a:gd name="connsiteX10" fmla="*/ 19812 w 47625"/>
                <a:gd name="connsiteY10" fmla="*/ 1333 h 38100"/>
                <a:gd name="connsiteX11" fmla="*/ 19812 w 47625"/>
                <a:gd name="connsiteY11" fmla="*/ 1238 h 38100"/>
                <a:gd name="connsiteX12" fmla="*/ 16573 w 47625"/>
                <a:gd name="connsiteY12" fmla="*/ 190 h 38100"/>
                <a:gd name="connsiteX13" fmla="*/ 4667 w 47625"/>
                <a:gd name="connsiteY13" fmla="*/ 190 h 38100"/>
                <a:gd name="connsiteX14" fmla="*/ 1238 w 47625"/>
                <a:gd name="connsiteY14" fmla="*/ 1429 h 38100"/>
                <a:gd name="connsiteX15" fmla="*/ 0 w 47625"/>
                <a:gd name="connsiteY15" fmla="*/ 4858 h 38100"/>
                <a:gd name="connsiteX16" fmla="*/ 0 w 47625"/>
                <a:gd name="connsiteY16" fmla="*/ 4858 h 38100"/>
                <a:gd name="connsiteX17" fmla="*/ 0 w 47625"/>
                <a:gd name="connsiteY17" fmla="*/ 38862 h 38100"/>
                <a:gd name="connsiteX18" fmla="*/ 13906 w 47625"/>
                <a:gd name="connsiteY18" fmla="*/ 38862 h 38100"/>
                <a:gd name="connsiteX19" fmla="*/ 13811 w 47625"/>
                <a:gd name="connsiteY19" fmla="*/ 15621 h 38100"/>
                <a:gd name="connsiteX20" fmla="*/ 14954 w 47625"/>
                <a:gd name="connsiteY20" fmla="*/ 14859 h 38100"/>
                <a:gd name="connsiteX21" fmla="*/ 15240 w 47625"/>
                <a:gd name="connsiteY21" fmla="*/ 14859 h 38100"/>
                <a:gd name="connsiteX22" fmla="*/ 15811 w 47625"/>
                <a:gd name="connsiteY22" fmla="*/ 15240 h 38100"/>
                <a:gd name="connsiteX23" fmla="*/ 36100 w 47625"/>
                <a:gd name="connsiteY23" fmla="*/ 38862 h 38100"/>
                <a:gd name="connsiteX24" fmla="*/ 50578 w 47625"/>
                <a:gd name="connsiteY24" fmla="*/ 38862 h 38100"/>
                <a:gd name="connsiteX25" fmla="*/ 50578 w 47625"/>
                <a:gd name="connsiteY25" fmla="*/ 0 h 38100"/>
                <a:gd name="connsiteX26" fmla="*/ 50482 w 47625"/>
                <a:gd name="connsiteY2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5" h="38100">
                  <a:moveTo>
                    <a:pt x="50482" y="0"/>
                  </a:moveTo>
                  <a:lnTo>
                    <a:pt x="38576" y="0"/>
                  </a:lnTo>
                  <a:lnTo>
                    <a:pt x="36385" y="0"/>
                  </a:lnTo>
                  <a:lnTo>
                    <a:pt x="36385" y="22479"/>
                  </a:lnTo>
                  <a:cubicBezTo>
                    <a:pt x="36290" y="22669"/>
                    <a:pt x="36195" y="22860"/>
                    <a:pt x="35909" y="22860"/>
                  </a:cubicBezTo>
                  <a:cubicBezTo>
                    <a:pt x="35814" y="22860"/>
                    <a:pt x="35719" y="22860"/>
                    <a:pt x="35623" y="22860"/>
                  </a:cubicBezTo>
                  <a:cubicBezTo>
                    <a:pt x="35623" y="22860"/>
                    <a:pt x="35338" y="22860"/>
                    <a:pt x="35147" y="22574"/>
                  </a:cubicBezTo>
                  <a:cubicBezTo>
                    <a:pt x="32671" y="18764"/>
                    <a:pt x="23050" y="5620"/>
                    <a:pt x="20002" y="1429"/>
                  </a:cubicBezTo>
                  <a:cubicBezTo>
                    <a:pt x="20002" y="1429"/>
                    <a:pt x="20002" y="1429"/>
                    <a:pt x="20002" y="1429"/>
                  </a:cubicBezTo>
                  <a:lnTo>
                    <a:pt x="20002" y="1429"/>
                  </a:lnTo>
                  <a:cubicBezTo>
                    <a:pt x="20002" y="1429"/>
                    <a:pt x="19907" y="1333"/>
                    <a:pt x="19812" y="1333"/>
                  </a:cubicBezTo>
                  <a:cubicBezTo>
                    <a:pt x="19812" y="1238"/>
                    <a:pt x="19812" y="1238"/>
                    <a:pt x="19812" y="1238"/>
                  </a:cubicBezTo>
                  <a:cubicBezTo>
                    <a:pt x="19050" y="571"/>
                    <a:pt x="18002" y="190"/>
                    <a:pt x="16573" y="190"/>
                  </a:cubicBezTo>
                  <a:lnTo>
                    <a:pt x="4667" y="190"/>
                  </a:lnTo>
                  <a:cubicBezTo>
                    <a:pt x="3143" y="190"/>
                    <a:pt x="2000" y="667"/>
                    <a:pt x="1238" y="1429"/>
                  </a:cubicBezTo>
                  <a:cubicBezTo>
                    <a:pt x="476" y="2286"/>
                    <a:pt x="0" y="3429"/>
                    <a:pt x="0" y="4858"/>
                  </a:cubicBezTo>
                  <a:lnTo>
                    <a:pt x="0" y="4858"/>
                  </a:lnTo>
                  <a:lnTo>
                    <a:pt x="0" y="38862"/>
                  </a:lnTo>
                  <a:lnTo>
                    <a:pt x="13906" y="38862"/>
                  </a:lnTo>
                  <a:cubicBezTo>
                    <a:pt x="13906" y="38862"/>
                    <a:pt x="13811" y="20955"/>
                    <a:pt x="13811" y="15621"/>
                  </a:cubicBezTo>
                  <a:cubicBezTo>
                    <a:pt x="13906" y="15335"/>
                    <a:pt x="14097" y="14859"/>
                    <a:pt x="14954" y="14859"/>
                  </a:cubicBezTo>
                  <a:cubicBezTo>
                    <a:pt x="15049" y="14859"/>
                    <a:pt x="15145" y="14859"/>
                    <a:pt x="15240" y="14859"/>
                  </a:cubicBezTo>
                  <a:cubicBezTo>
                    <a:pt x="15240" y="14859"/>
                    <a:pt x="15621" y="14859"/>
                    <a:pt x="15811" y="15240"/>
                  </a:cubicBezTo>
                  <a:cubicBezTo>
                    <a:pt x="18478" y="19526"/>
                    <a:pt x="36100" y="38862"/>
                    <a:pt x="36100" y="38862"/>
                  </a:cubicBezTo>
                  <a:lnTo>
                    <a:pt x="50578" y="38862"/>
                  </a:lnTo>
                  <a:lnTo>
                    <a:pt x="50578" y="0"/>
                  </a:lnTo>
                  <a:lnTo>
                    <a:pt x="50482" y="0"/>
                  </a:lnTo>
                  <a:close/>
                </a:path>
              </a:pathLst>
            </a:custGeom>
            <a:solidFill>
              <a:schemeClr val="tx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4" name="手繪多邊形: 圖案 223">
              <a:extLst>
                <a:ext uri="{FF2B5EF4-FFF2-40B4-BE49-F238E27FC236}">
                  <a16:creationId xmlns:a16="http://schemas.microsoft.com/office/drawing/2014/main" id="{02A95AA9-80A6-4724-996C-60FFBD65442A}"/>
                </a:ext>
              </a:extLst>
            </p:cNvPr>
            <p:cNvSpPr/>
            <p:nvPr/>
          </p:nvSpPr>
          <p:spPr>
            <a:xfrm>
              <a:off x="12555998" y="3564859"/>
              <a:ext cx="65232" cy="52007"/>
            </a:xfrm>
            <a:custGeom>
              <a:avLst/>
              <a:gdLst>
                <a:gd name="connsiteX0" fmla="*/ 38767 w 47625"/>
                <a:gd name="connsiteY0" fmla="*/ 0 h 38100"/>
                <a:gd name="connsiteX1" fmla="*/ 37529 w 47625"/>
                <a:gd name="connsiteY1" fmla="*/ 0 h 38100"/>
                <a:gd name="connsiteX2" fmla="*/ 37433 w 47625"/>
                <a:gd name="connsiteY2" fmla="*/ 0 h 38100"/>
                <a:gd name="connsiteX3" fmla="*/ 12668 w 47625"/>
                <a:gd name="connsiteY3" fmla="*/ 0 h 38100"/>
                <a:gd name="connsiteX4" fmla="*/ 0 w 47625"/>
                <a:gd name="connsiteY4" fmla="*/ 10192 h 38100"/>
                <a:gd name="connsiteX5" fmla="*/ 0 w 47625"/>
                <a:gd name="connsiteY5" fmla="*/ 29051 h 38100"/>
                <a:gd name="connsiteX6" fmla="*/ 12668 w 47625"/>
                <a:gd name="connsiteY6" fmla="*/ 39243 h 38100"/>
                <a:gd name="connsiteX7" fmla="*/ 37433 w 47625"/>
                <a:gd name="connsiteY7" fmla="*/ 39243 h 38100"/>
                <a:gd name="connsiteX8" fmla="*/ 41053 w 47625"/>
                <a:gd name="connsiteY8" fmla="*/ 38957 h 38100"/>
                <a:gd name="connsiteX9" fmla="*/ 31528 w 47625"/>
                <a:gd name="connsiteY9" fmla="*/ 30194 h 38100"/>
                <a:gd name="connsiteX10" fmla="*/ 30861 w 47625"/>
                <a:gd name="connsiteY10" fmla="*/ 29718 h 38100"/>
                <a:gd name="connsiteX11" fmla="*/ 15431 w 47625"/>
                <a:gd name="connsiteY11" fmla="*/ 29718 h 38100"/>
                <a:gd name="connsiteX12" fmla="*/ 15431 w 47625"/>
                <a:gd name="connsiteY12" fmla="*/ 9334 h 38100"/>
                <a:gd name="connsiteX13" fmla="*/ 36005 w 47625"/>
                <a:gd name="connsiteY13" fmla="*/ 9334 h 38100"/>
                <a:gd name="connsiteX14" fmla="*/ 36005 w 47625"/>
                <a:gd name="connsiteY14" fmla="*/ 26575 h 38100"/>
                <a:gd name="connsiteX15" fmla="*/ 49340 w 47625"/>
                <a:gd name="connsiteY15" fmla="*/ 33338 h 38100"/>
                <a:gd name="connsiteX16" fmla="*/ 50102 w 47625"/>
                <a:gd name="connsiteY16" fmla="*/ 29051 h 38100"/>
                <a:gd name="connsiteX17" fmla="*/ 50102 w 47625"/>
                <a:gd name="connsiteY17" fmla="*/ 10192 h 38100"/>
                <a:gd name="connsiteX18" fmla="*/ 38767 w 47625"/>
                <a:gd name="connsiteY18" fmla="*/ 0 h 38100"/>
                <a:gd name="connsiteX19" fmla="*/ 38767 w 47625"/>
                <a:gd name="connsiteY19" fmla="*/ 0 h 38100"/>
                <a:gd name="connsiteX20" fmla="*/ 38767 w 47625"/>
                <a:gd name="connsiteY20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25" h="38100">
                  <a:moveTo>
                    <a:pt x="38767" y="0"/>
                  </a:moveTo>
                  <a:lnTo>
                    <a:pt x="37529" y="0"/>
                  </a:lnTo>
                  <a:cubicBezTo>
                    <a:pt x="37529" y="0"/>
                    <a:pt x="37433" y="0"/>
                    <a:pt x="37433" y="0"/>
                  </a:cubicBezTo>
                  <a:lnTo>
                    <a:pt x="12668" y="0"/>
                  </a:lnTo>
                  <a:cubicBezTo>
                    <a:pt x="4191" y="0"/>
                    <a:pt x="0" y="3429"/>
                    <a:pt x="0" y="10192"/>
                  </a:cubicBezTo>
                  <a:lnTo>
                    <a:pt x="0" y="29051"/>
                  </a:lnTo>
                  <a:cubicBezTo>
                    <a:pt x="0" y="35814"/>
                    <a:pt x="4286" y="39243"/>
                    <a:pt x="12668" y="39243"/>
                  </a:cubicBezTo>
                  <a:lnTo>
                    <a:pt x="37433" y="39243"/>
                  </a:lnTo>
                  <a:cubicBezTo>
                    <a:pt x="38767" y="39243"/>
                    <a:pt x="40005" y="39148"/>
                    <a:pt x="41053" y="38957"/>
                  </a:cubicBezTo>
                  <a:cubicBezTo>
                    <a:pt x="38957" y="36004"/>
                    <a:pt x="35147" y="32766"/>
                    <a:pt x="31528" y="30194"/>
                  </a:cubicBezTo>
                  <a:cubicBezTo>
                    <a:pt x="31337" y="30099"/>
                    <a:pt x="31052" y="29908"/>
                    <a:pt x="30861" y="29718"/>
                  </a:cubicBezTo>
                  <a:lnTo>
                    <a:pt x="15431" y="29718"/>
                  </a:lnTo>
                  <a:lnTo>
                    <a:pt x="15431" y="9334"/>
                  </a:lnTo>
                  <a:lnTo>
                    <a:pt x="36005" y="9334"/>
                  </a:lnTo>
                  <a:lnTo>
                    <a:pt x="36005" y="26575"/>
                  </a:lnTo>
                  <a:cubicBezTo>
                    <a:pt x="42196" y="28480"/>
                    <a:pt x="46387" y="30956"/>
                    <a:pt x="49340" y="33338"/>
                  </a:cubicBezTo>
                  <a:cubicBezTo>
                    <a:pt x="49816" y="32099"/>
                    <a:pt x="50102" y="30671"/>
                    <a:pt x="50102" y="29051"/>
                  </a:cubicBezTo>
                  <a:lnTo>
                    <a:pt x="50102" y="10192"/>
                  </a:lnTo>
                  <a:cubicBezTo>
                    <a:pt x="50102" y="3810"/>
                    <a:pt x="46292" y="381"/>
                    <a:pt x="38767" y="0"/>
                  </a:cubicBezTo>
                  <a:lnTo>
                    <a:pt x="38767" y="0"/>
                  </a:lnTo>
                  <a:lnTo>
                    <a:pt x="38767" y="0"/>
                  </a:lnTo>
                  <a:close/>
                </a:path>
              </a:pathLst>
            </a:custGeom>
            <a:solidFill>
              <a:schemeClr val="tx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5" name="手繪多邊形: 圖案 224">
              <a:extLst>
                <a:ext uri="{FF2B5EF4-FFF2-40B4-BE49-F238E27FC236}">
                  <a16:creationId xmlns:a16="http://schemas.microsoft.com/office/drawing/2014/main" id="{6BBA6973-916D-41C1-85E9-7385D2A15E42}"/>
                </a:ext>
              </a:extLst>
            </p:cNvPr>
            <p:cNvSpPr/>
            <p:nvPr/>
          </p:nvSpPr>
          <p:spPr>
            <a:xfrm>
              <a:off x="12592657" y="3599571"/>
              <a:ext cx="26092" cy="13002"/>
            </a:xfrm>
            <a:custGeom>
              <a:avLst/>
              <a:gdLst>
                <a:gd name="connsiteX0" fmla="*/ 0 w 19050"/>
                <a:gd name="connsiteY0" fmla="*/ 0 h 9525"/>
                <a:gd name="connsiteX1" fmla="*/ 15812 w 19050"/>
                <a:gd name="connsiteY1" fmla="*/ 14097 h 9525"/>
                <a:gd name="connsiteX2" fmla="*/ 26289 w 19050"/>
                <a:gd name="connsiteY2" fmla="*/ 14097 h 9525"/>
                <a:gd name="connsiteX3" fmla="*/ 0 w 19050"/>
                <a:gd name="connsiteY3" fmla="*/ 0 h 9525"/>
                <a:gd name="connsiteX4" fmla="*/ 0 w 19050"/>
                <a:gd name="connsiteY4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9525">
                  <a:moveTo>
                    <a:pt x="0" y="0"/>
                  </a:moveTo>
                  <a:cubicBezTo>
                    <a:pt x="4667" y="2953"/>
                    <a:pt x="13049" y="8763"/>
                    <a:pt x="15812" y="14097"/>
                  </a:cubicBezTo>
                  <a:lnTo>
                    <a:pt x="26289" y="14097"/>
                  </a:lnTo>
                  <a:cubicBezTo>
                    <a:pt x="24575" y="10858"/>
                    <a:pt x="18479" y="314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6" name="手繪多邊形: 圖案 225">
              <a:extLst>
                <a:ext uri="{FF2B5EF4-FFF2-40B4-BE49-F238E27FC236}">
                  <a16:creationId xmlns:a16="http://schemas.microsoft.com/office/drawing/2014/main" id="{E277E9E8-685D-4518-B89D-1AAA787A3332}"/>
                </a:ext>
              </a:extLst>
            </p:cNvPr>
            <p:cNvSpPr/>
            <p:nvPr/>
          </p:nvSpPr>
          <p:spPr>
            <a:xfrm>
              <a:off x="12617574" y="4772581"/>
              <a:ext cx="156557" cy="52007"/>
            </a:xfrm>
            <a:custGeom>
              <a:avLst/>
              <a:gdLst>
                <a:gd name="connsiteX0" fmla="*/ 103537 w 114300"/>
                <a:gd name="connsiteY0" fmla="*/ 9525 h 38100"/>
                <a:gd name="connsiteX1" fmla="*/ 111538 w 114300"/>
                <a:gd name="connsiteY1" fmla="*/ 17526 h 38100"/>
                <a:gd name="connsiteX2" fmla="*/ 111538 w 114300"/>
                <a:gd name="connsiteY2" fmla="*/ 23241 h 38100"/>
                <a:gd name="connsiteX3" fmla="*/ 103537 w 114300"/>
                <a:gd name="connsiteY3" fmla="*/ 31242 h 38100"/>
                <a:gd name="connsiteX4" fmla="*/ 17526 w 114300"/>
                <a:gd name="connsiteY4" fmla="*/ 31242 h 38100"/>
                <a:gd name="connsiteX5" fmla="*/ 9525 w 114300"/>
                <a:gd name="connsiteY5" fmla="*/ 23241 h 38100"/>
                <a:gd name="connsiteX6" fmla="*/ 9525 w 114300"/>
                <a:gd name="connsiteY6" fmla="*/ 17526 h 38100"/>
                <a:gd name="connsiteX7" fmla="*/ 17526 w 114300"/>
                <a:gd name="connsiteY7" fmla="*/ 9525 h 38100"/>
                <a:gd name="connsiteX8" fmla="*/ 103537 w 114300"/>
                <a:gd name="connsiteY8" fmla="*/ 9525 h 38100"/>
                <a:gd name="connsiteX9" fmla="*/ 103537 w 114300"/>
                <a:gd name="connsiteY9" fmla="*/ 0 h 38100"/>
                <a:gd name="connsiteX10" fmla="*/ 17526 w 114300"/>
                <a:gd name="connsiteY10" fmla="*/ 0 h 38100"/>
                <a:gd name="connsiteX11" fmla="*/ 0 w 114300"/>
                <a:gd name="connsiteY11" fmla="*/ 17526 h 38100"/>
                <a:gd name="connsiteX12" fmla="*/ 0 w 114300"/>
                <a:gd name="connsiteY12" fmla="*/ 23241 h 38100"/>
                <a:gd name="connsiteX13" fmla="*/ 17526 w 114300"/>
                <a:gd name="connsiteY13" fmla="*/ 40767 h 38100"/>
                <a:gd name="connsiteX14" fmla="*/ 103537 w 114300"/>
                <a:gd name="connsiteY14" fmla="*/ 40767 h 38100"/>
                <a:gd name="connsiteX15" fmla="*/ 121063 w 114300"/>
                <a:gd name="connsiteY15" fmla="*/ 23241 h 38100"/>
                <a:gd name="connsiteX16" fmla="*/ 121063 w 114300"/>
                <a:gd name="connsiteY16" fmla="*/ 17526 h 38100"/>
                <a:gd name="connsiteX17" fmla="*/ 103537 w 114300"/>
                <a:gd name="connsiteY17" fmla="*/ 0 h 38100"/>
                <a:gd name="connsiteX18" fmla="*/ 103537 w 114300"/>
                <a:gd name="connsiteY18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300" h="38100">
                  <a:moveTo>
                    <a:pt x="103537" y="9525"/>
                  </a:moveTo>
                  <a:cubicBezTo>
                    <a:pt x="107918" y="9525"/>
                    <a:pt x="111538" y="13144"/>
                    <a:pt x="111538" y="17526"/>
                  </a:cubicBezTo>
                  <a:lnTo>
                    <a:pt x="111538" y="23241"/>
                  </a:lnTo>
                  <a:cubicBezTo>
                    <a:pt x="111538" y="27622"/>
                    <a:pt x="107918" y="31242"/>
                    <a:pt x="103537" y="31242"/>
                  </a:cubicBezTo>
                  <a:lnTo>
                    <a:pt x="17526" y="31242"/>
                  </a:lnTo>
                  <a:cubicBezTo>
                    <a:pt x="13145" y="31242"/>
                    <a:pt x="9525" y="27622"/>
                    <a:pt x="9525" y="23241"/>
                  </a:cubicBezTo>
                  <a:lnTo>
                    <a:pt x="9525" y="17526"/>
                  </a:lnTo>
                  <a:cubicBezTo>
                    <a:pt x="9525" y="13144"/>
                    <a:pt x="13145" y="9525"/>
                    <a:pt x="17526" y="9525"/>
                  </a:cubicBezTo>
                  <a:lnTo>
                    <a:pt x="103537" y="9525"/>
                  </a:lnTo>
                  <a:moveTo>
                    <a:pt x="103537" y="0"/>
                  </a:moveTo>
                  <a:lnTo>
                    <a:pt x="17526" y="0"/>
                  </a:lnTo>
                  <a:cubicBezTo>
                    <a:pt x="7810" y="0"/>
                    <a:pt x="0" y="7810"/>
                    <a:pt x="0" y="17526"/>
                  </a:cubicBezTo>
                  <a:lnTo>
                    <a:pt x="0" y="23241"/>
                  </a:lnTo>
                  <a:cubicBezTo>
                    <a:pt x="0" y="32956"/>
                    <a:pt x="7810" y="40767"/>
                    <a:pt x="17526" y="40767"/>
                  </a:cubicBezTo>
                  <a:lnTo>
                    <a:pt x="103537" y="40767"/>
                  </a:lnTo>
                  <a:cubicBezTo>
                    <a:pt x="113252" y="40767"/>
                    <a:pt x="121063" y="32956"/>
                    <a:pt x="121063" y="23241"/>
                  </a:cubicBezTo>
                  <a:lnTo>
                    <a:pt x="121063" y="17526"/>
                  </a:lnTo>
                  <a:cubicBezTo>
                    <a:pt x="121063" y="7810"/>
                    <a:pt x="113157" y="0"/>
                    <a:pt x="103537" y="0"/>
                  </a:cubicBezTo>
                  <a:lnTo>
                    <a:pt x="103537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7" name="手繪多邊形: 圖案 226">
              <a:extLst>
                <a:ext uri="{FF2B5EF4-FFF2-40B4-BE49-F238E27FC236}">
                  <a16:creationId xmlns:a16="http://schemas.microsoft.com/office/drawing/2014/main" id="{6B5FAC5E-49F5-4392-AE67-ADF88E4AB0EE}"/>
                </a:ext>
              </a:extLst>
            </p:cNvPr>
            <p:cNvSpPr/>
            <p:nvPr/>
          </p:nvSpPr>
          <p:spPr>
            <a:xfrm>
              <a:off x="13021357" y="4548296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8" name="手繪多邊形: 圖案 227">
              <a:extLst>
                <a:ext uri="{FF2B5EF4-FFF2-40B4-BE49-F238E27FC236}">
                  <a16:creationId xmlns:a16="http://schemas.microsoft.com/office/drawing/2014/main" id="{9808090C-8568-4F41-B847-AF8E53F2EB2A}"/>
                </a:ext>
              </a:extLst>
            </p:cNvPr>
            <p:cNvSpPr/>
            <p:nvPr/>
          </p:nvSpPr>
          <p:spPr>
            <a:xfrm>
              <a:off x="13492201" y="45483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9" name="手繪多邊形: 圖案 228">
              <a:extLst>
                <a:ext uri="{FF2B5EF4-FFF2-40B4-BE49-F238E27FC236}">
                  <a16:creationId xmlns:a16="http://schemas.microsoft.com/office/drawing/2014/main" id="{F9BB3144-DE10-4BFF-8224-FE45B0ECD13F}"/>
                </a:ext>
              </a:extLst>
            </p:cNvPr>
            <p:cNvSpPr/>
            <p:nvPr/>
          </p:nvSpPr>
          <p:spPr>
            <a:xfrm>
              <a:off x="13667278" y="4548311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0" name="手繪多邊形: 圖案 229">
              <a:extLst>
                <a:ext uri="{FF2B5EF4-FFF2-40B4-BE49-F238E27FC236}">
                  <a16:creationId xmlns:a16="http://schemas.microsoft.com/office/drawing/2014/main" id="{0652FFFF-E989-4626-B4FB-BAD3C5FA54BD}"/>
                </a:ext>
              </a:extLst>
            </p:cNvPr>
            <p:cNvSpPr/>
            <p:nvPr/>
          </p:nvSpPr>
          <p:spPr>
            <a:xfrm>
              <a:off x="14138123" y="4548317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1" name="手繪多邊形: 圖案 230">
              <a:extLst>
                <a:ext uri="{FF2B5EF4-FFF2-40B4-BE49-F238E27FC236}">
                  <a16:creationId xmlns:a16="http://schemas.microsoft.com/office/drawing/2014/main" id="{C2825C8E-A86B-4395-9A00-CE9D8F0E4BE1}"/>
                </a:ext>
              </a:extLst>
            </p:cNvPr>
            <p:cNvSpPr/>
            <p:nvPr/>
          </p:nvSpPr>
          <p:spPr>
            <a:xfrm>
              <a:off x="13021359" y="4728000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2" name="手繪多邊形: 圖案 231">
              <a:extLst>
                <a:ext uri="{FF2B5EF4-FFF2-40B4-BE49-F238E27FC236}">
                  <a16:creationId xmlns:a16="http://schemas.microsoft.com/office/drawing/2014/main" id="{13DAB0B5-A96F-457E-86C0-3CDA5F996BDC}"/>
                </a:ext>
              </a:extLst>
            </p:cNvPr>
            <p:cNvSpPr/>
            <p:nvPr/>
          </p:nvSpPr>
          <p:spPr>
            <a:xfrm>
              <a:off x="13492191" y="47280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3" name="手繪多邊形: 圖案 232">
              <a:extLst>
                <a:ext uri="{FF2B5EF4-FFF2-40B4-BE49-F238E27FC236}">
                  <a16:creationId xmlns:a16="http://schemas.microsoft.com/office/drawing/2014/main" id="{386EEA61-8643-4BFC-A972-51FB0BB9541F}"/>
                </a:ext>
              </a:extLst>
            </p:cNvPr>
            <p:cNvSpPr/>
            <p:nvPr/>
          </p:nvSpPr>
          <p:spPr>
            <a:xfrm>
              <a:off x="13667274" y="4728000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4" name="手繪多邊形: 圖案 233">
              <a:extLst>
                <a:ext uri="{FF2B5EF4-FFF2-40B4-BE49-F238E27FC236}">
                  <a16:creationId xmlns:a16="http://schemas.microsoft.com/office/drawing/2014/main" id="{74B07D3C-B906-4D4F-825D-C5718FB6C6B7}"/>
                </a:ext>
              </a:extLst>
            </p:cNvPr>
            <p:cNvSpPr/>
            <p:nvPr/>
          </p:nvSpPr>
          <p:spPr>
            <a:xfrm>
              <a:off x="14137839" y="47280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6" name="矩形 12">
              <a:extLst>
                <a:ext uri="{FF2B5EF4-FFF2-40B4-BE49-F238E27FC236}">
                  <a16:creationId xmlns:a16="http://schemas.microsoft.com/office/drawing/2014/main" id="{AB3F66EA-83D9-436F-982F-332A8416C9BD}"/>
                </a:ext>
              </a:extLst>
            </p:cNvPr>
            <p:cNvSpPr/>
            <p:nvPr/>
          </p:nvSpPr>
          <p:spPr>
            <a:xfrm>
              <a:off x="12533352" y="3273148"/>
              <a:ext cx="1779513" cy="210207"/>
            </a:xfrm>
            <a:custGeom>
              <a:avLst/>
              <a:gdLst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299103 w 1615155"/>
                <a:gd name="connsiteY0" fmla="*/ 17092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299103 w 1615155"/>
                <a:gd name="connsiteY4" fmla="*/ 17092 h 273465"/>
                <a:gd name="connsiteX0" fmla="*/ 299103 w 1615155"/>
                <a:gd name="connsiteY0" fmla="*/ 0 h 256373"/>
                <a:gd name="connsiteX1" fmla="*/ 1316052 w 1615155"/>
                <a:gd name="connsiteY1" fmla="*/ 0 h 256373"/>
                <a:gd name="connsiteX2" fmla="*/ 1615155 w 1615155"/>
                <a:gd name="connsiteY2" fmla="*/ 256373 h 256373"/>
                <a:gd name="connsiteX3" fmla="*/ 0 w 1615155"/>
                <a:gd name="connsiteY3" fmla="*/ 256373 h 256373"/>
                <a:gd name="connsiteX4" fmla="*/ 299103 w 1615155"/>
                <a:gd name="connsiteY4" fmla="*/ 0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155" h="256373">
                  <a:moveTo>
                    <a:pt x="299103" y="0"/>
                  </a:moveTo>
                  <a:lnTo>
                    <a:pt x="1316052" y="0"/>
                  </a:lnTo>
                  <a:lnTo>
                    <a:pt x="1615155" y="256373"/>
                  </a:lnTo>
                  <a:lnTo>
                    <a:pt x="0" y="256373"/>
                  </a:lnTo>
                  <a:lnTo>
                    <a:pt x="299103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82" name="文字方塊 281">
            <a:extLst>
              <a:ext uri="{FF2B5EF4-FFF2-40B4-BE49-F238E27FC236}">
                <a16:creationId xmlns:a16="http://schemas.microsoft.com/office/drawing/2014/main" id="{65E6732B-7214-471B-AB41-8A59B463DF0E}"/>
              </a:ext>
            </a:extLst>
          </p:cNvPr>
          <p:cNvSpPr txBox="1"/>
          <p:nvPr/>
        </p:nvSpPr>
        <p:spPr>
          <a:xfrm>
            <a:off x="4538301" y="2965810"/>
            <a:ext cx="879883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900" b="1">
                <a:solidFill>
                  <a:schemeClr val="accent3">
                    <a:lumMod val="50000"/>
                  </a:schemeClr>
                </a:solidFill>
                <a:latin typeface="+mj-lt"/>
                <a:ea typeface="新細明體"/>
                <a:cs typeface="Arial" panose="020B0604020202020204" pitchFamily="34" charset="0"/>
              </a:rPr>
              <a:t>Cloud LUN</a:t>
            </a:r>
          </a:p>
        </p:txBody>
      </p:sp>
      <p:grpSp>
        <p:nvGrpSpPr>
          <p:cNvPr id="283" name="群組 282">
            <a:extLst>
              <a:ext uri="{FF2B5EF4-FFF2-40B4-BE49-F238E27FC236}">
                <a16:creationId xmlns:a16="http://schemas.microsoft.com/office/drawing/2014/main" id="{3D87E6A6-7F53-4710-A61B-4A88AAFBC1E6}"/>
              </a:ext>
            </a:extLst>
          </p:cNvPr>
          <p:cNvGrpSpPr/>
          <p:nvPr/>
        </p:nvGrpSpPr>
        <p:grpSpPr>
          <a:xfrm>
            <a:off x="4601820" y="2415557"/>
            <a:ext cx="637446" cy="499600"/>
            <a:chOff x="6612338" y="3841845"/>
            <a:chExt cx="1023583" cy="696036"/>
          </a:xfrm>
        </p:grpSpPr>
        <p:sp>
          <p:nvSpPr>
            <p:cNvPr id="284" name="手繪多邊形: 圖案 283">
              <a:extLst>
                <a:ext uri="{FF2B5EF4-FFF2-40B4-BE49-F238E27FC236}">
                  <a16:creationId xmlns:a16="http://schemas.microsoft.com/office/drawing/2014/main" id="{C78B9EF5-54A3-4985-A9D4-95A2416D6D6C}"/>
                </a:ext>
              </a:extLst>
            </p:cNvPr>
            <p:cNvSpPr/>
            <p:nvPr/>
          </p:nvSpPr>
          <p:spPr>
            <a:xfrm>
              <a:off x="6730153" y="4185314"/>
              <a:ext cx="877057" cy="168376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285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5" name="手繪多邊形: 圖案 284">
              <a:extLst>
                <a:ext uri="{FF2B5EF4-FFF2-40B4-BE49-F238E27FC236}">
                  <a16:creationId xmlns:a16="http://schemas.microsoft.com/office/drawing/2014/main" id="{15C4F408-45A3-4493-AC00-ADBEAF804986}"/>
                </a:ext>
              </a:extLst>
            </p:cNvPr>
            <p:cNvSpPr/>
            <p:nvPr/>
          </p:nvSpPr>
          <p:spPr>
            <a:xfrm>
              <a:off x="6844837" y="4408227"/>
              <a:ext cx="75696" cy="75692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28575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6" name="手繪多邊形: 圖案 285">
              <a:extLst>
                <a:ext uri="{FF2B5EF4-FFF2-40B4-BE49-F238E27FC236}">
                  <a16:creationId xmlns:a16="http://schemas.microsoft.com/office/drawing/2014/main" id="{D8AEE9E0-10C4-4EB0-AF36-0C9AB3E8EDC3}"/>
                </a:ext>
              </a:extLst>
            </p:cNvPr>
            <p:cNvSpPr/>
            <p:nvPr/>
          </p:nvSpPr>
          <p:spPr>
            <a:xfrm flipH="1">
              <a:off x="6612338" y="3841845"/>
              <a:ext cx="754387" cy="409433"/>
            </a:xfrm>
            <a:custGeom>
              <a:avLst/>
              <a:gdLst>
                <a:gd name="connsiteX0" fmla="*/ 460275 w 841660"/>
                <a:gd name="connsiteY0" fmla="*/ 0 h 542595"/>
                <a:gd name="connsiteX1" fmla="*/ 683491 w 841660"/>
                <a:gd name="connsiteY1" fmla="*/ 207169 h 542595"/>
                <a:gd name="connsiteX2" fmla="*/ 841660 w 841660"/>
                <a:gd name="connsiteY2" fmla="*/ 374651 h 542595"/>
                <a:gd name="connsiteX3" fmla="*/ 670697 w 841660"/>
                <a:gd name="connsiteY3" fmla="*/ 542595 h 542595"/>
                <a:gd name="connsiteX4" fmla="*/ 596375 w 841660"/>
                <a:gd name="connsiteY4" fmla="*/ 542595 h 542595"/>
                <a:gd name="connsiteX5" fmla="*/ 596375 w 841660"/>
                <a:gd name="connsiteY5" fmla="*/ 516753 h 542595"/>
                <a:gd name="connsiteX6" fmla="*/ 670697 w 841660"/>
                <a:gd name="connsiteY6" fmla="*/ 516753 h 542595"/>
                <a:gd name="connsiteX7" fmla="*/ 815354 w 841660"/>
                <a:gd name="connsiteY7" fmla="*/ 374651 h 542595"/>
                <a:gd name="connsiteX8" fmla="*/ 670697 w 841660"/>
                <a:gd name="connsiteY8" fmla="*/ 232548 h 542595"/>
                <a:gd name="connsiteX9" fmla="*/ 657544 w 841660"/>
                <a:gd name="connsiteY9" fmla="*/ 232548 h 542595"/>
                <a:gd name="connsiteX10" fmla="*/ 657544 w 841660"/>
                <a:gd name="connsiteY10" fmla="*/ 219628 h 542595"/>
                <a:gd name="connsiteX11" fmla="*/ 460275 w 841660"/>
                <a:gd name="connsiteY11" fmla="*/ 25842 h 542595"/>
                <a:gd name="connsiteX12" fmla="*/ 287651 w 841660"/>
                <a:gd name="connsiteY12" fmla="*/ 122544 h 542595"/>
                <a:gd name="connsiteX13" fmla="*/ 283913 w 841660"/>
                <a:gd name="connsiteY13" fmla="*/ 129209 h 542595"/>
                <a:gd name="connsiteX14" fmla="*/ 263006 w 841660"/>
                <a:gd name="connsiteY14" fmla="*/ 129209 h 542595"/>
                <a:gd name="connsiteX15" fmla="*/ 157809 w 841660"/>
                <a:gd name="connsiteY15" fmla="*/ 232548 h 542595"/>
                <a:gd name="connsiteX16" fmla="*/ 157809 w 841660"/>
                <a:gd name="connsiteY16" fmla="*/ 245469 h 542595"/>
                <a:gd name="connsiteX17" fmla="*/ 144656 w 841660"/>
                <a:gd name="connsiteY17" fmla="*/ 245469 h 542595"/>
                <a:gd name="connsiteX18" fmla="*/ 26306 w 841660"/>
                <a:gd name="connsiteY18" fmla="*/ 374651 h 542595"/>
                <a:gd name="connsiteX19" fmla="*/ 36794 w 841660"/>
                <a:gd name="connsiteY19" fmla="*/ 425556 h 542595"/>
                <a:gd name="connsiteX20" fmla="*/ 10491 w 841660"/>
                <a:gd name="connsiteY20" fmla="*/ 425556 h 542595"/>
                <a:gd name="connsiteX21" fmla="*/ 0 w 841660"/>
                <a:gd name="connsiteY21" fmla="*/ 374651 h 542595"/>
                <a:gd name="connsiteX22" fmla="*/ 131946 w 841660"/>
                <a:gd name="connsiteY22" fmla="*/ 220144 h 542595"/>
                <a:gd name="connsiteX23" fmla="*/ 263006 w 841660"/>
                <a:gd name="connsiteY23" fmla="*/ 103340 h 542595"/>
                <a:gd name="connsiteX24" fmla="*/ 268572 w 841660"/>
                <a:gd name="connsiteY24" fmla="*/ 103340 h 542595"/>
                <a:gd name="connsiteX25" fmla="*/ 460275 w 841660"/>
                <a:gd name="connsiteY25" fmla="*/ 0 h 54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41660" h="542595">
                  <a:moveTo>
                    <a:pt x="460275" y="0"/>
                  </a:moveTo>
                  <a:cubicBezTo>
                    <a:pt x="579318" y="0"/>
                    <a:pt x="676900" y="91833"/>
                    <a:pt x="683491" y="207169"/>
                  </a:cubicBezTo>
                  <a:cubicBezTo>
                    <a:pt x="771796" y="213616"/>
                    <a:pt x="841660" y="286272"/>
                    <a:pt x="841660" y="374651"/>
                  </a:cubicBezTo>
                  <a:cubicBezTo>
                    <a:pt x="841660" y="467246"/>
                    <a:pt x="764985" y="542595"/>
                    <a:pt x="670697" y="542595"/>
                  </a:cubicBezTo>
                  <a:lnTo>
                    <a:pt x="596375" y="542595"/>
                  </a:lnTo>
                  <a:lnTo>
                    <a:pt x="596375" y="516753"/>
                  </a:lnTo>
                  <a:lnTo>
                    <a:pt x="670697" y="516753"/>
                  </a:lnTo>
                  <a:cubicBezTo>
                    <a:pt x="750447" y="516753"/>
                    <a:pt x="815354" y="452992"/>
                    <a:pt x="815354" y="374651"/>
                  </a:cubicBezTo>
                  <a:cubicBezTo>
                    <a:pt x="815354" y="296309"/>
                    <a:pt x="750475" y="232548"/>
                    <a:pt x="670697" y="232548"/>
                  </a:cubicBezTo>
                  <a:lnTo>
                    <a:pt x="657544" y="232548"/>
                  </a:lnTo>
                  <a:lnTo>
                    <a:pt x="657544" y="219628"/>
                  </a:lnTo>
                  <a:cubicBezTo>
                    <a:pt x="657544" y="112752"/>
                    <a:pt x="569045" y="25842"/>
                    <a:pt x="460275" y="25842"/>
                  </a:cubicBezTo>
                  <a:cubicBezTo>
                    <a:pt x="386341" y="25842"/>
                    <a:pt x="321822" y="61993"/>
                    <a:pt x="287651" y="122544"/>
                  </a:cubicBezTo>
                  <a:lnTo>
                    <a:pt x="283913" y="129209"/>
                  </a:lnTo>
                  <a:lnTo>
                    <a:pt x="263006" y="129209"/>
                  </a:lnTo>
                  <a:cubicBezTo>
                    <a:pt x="185444" y="129209"/>
                    <a:pt x="157809" y="182579"/>
                    <a:pt x="157809" y="232548"/>
                  </a:cubicBezTo>
                  <a:lnTo>
                    <a:pt x="157809" y="245469"/>
                  </a:lnTo>
                  <a:lnTo>
                    <a:pt x="144656" y="245469"/>
                  </a:lnTo>
                  <a:cubicBezTo>
                    <a:pt x="77201" y="245469"/>
                    <a:pt x="26306" y="300988"/>
                    <a:pt x="26306" y="374651"/>
                  </a:cubicBezTo>
                  <a:lnTo>
                    <a:pt x="36794" y="425556"/>
                  </a:lnTo>
                  <a:lnTo>
                    <a:pt x="10491" y="425556"/>
                  </a:lnTo>
                  <a:lnTo>
                    <a:pt x="0" y="374651"/>
                  </a:lnTo>
                  <a:cubicBezTo>
                    <a:pt x="0" y="290869"/>
                    <a:pt x="55880" y="226618"/>
                    <a:pt x="131946" y="220144"/>
                  </a:cubicBezTo>
                  <a:cubicBezTo>
                    <a:pt x="137124" y="148767"/>
                    <a:pt x="187411" y="103340"/>
                    <a:pt x="263006" y="103340"/>
                  </a:cubicBezTo>
                  <a:lnTo>
                    <a:pt x="268572" y="103340"/>
                  </a:lnTo>
                  <a:cubicBezTo>
                    <a:pt x="308281" y="38491"/>
                    <a:pt x="379363" y="0"/>
                    <a:pt x="460275" y="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7" name="矩形: 圓角化同側角落 286">
              <a:extLst>
                <a:ext uri="{FF2B5EF4-FFF2-40B4-BE49-F238E27FC236}">
                  <a16:creationId xmlns:a16="http://schemas.microsoft.com/office/drawing/2014/main" id="{6332F32B-83EF-495F-899F-71EC8E04C303}"/>
                </a:ext>
              </a:extLst>
            </p:cNvPr>
            <p:cNvSpPr/>
            <p:nvPr/>
          </p:nvSpPr>
          <p:spPr>
            <a:xfrm>
              <a:off x="6707874" y="4360460"/>
              <a:ext cx="928047" cy="177421"/>
            </a:xfrm>
            <a:prstGeom prst="round2Same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8" name="矩形: 圓角 287">
              <a:extLst>
                <a:ext uri="{FF2B5EF4-FFF2-40B4-BE49-F238E27FC236}">
                  <a16:creationId xmlns:a16="http://schemas.microsoft.com/office/drawing/2014/main" id="{B516203A-8CBB-444C-81C1-DE6DB1433C10}"/>
                </a:ext>
              </a:extLst>
            </p:cNvPr>
            <p:cNvSpPr/>
            <p:nvPr/>
          </p:nvSpPr>
          <p:spPr>
            <a:xfrm>
              <a:off x="7327167" y="4427815"/>
              <a:ext cx="211760" cy="53060"/>
            </a:xfrm>
            <a:prstGeom prst="round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89" name="文字方塊 288">
            <a:extLst>
              <a:ext uri="{FF2B5EF4-FFF2-40B4-BE49-F238E27FC236}">
                <a16:creationId xmlns:a16="http://schemas.microsoft.com/office/drawing/2014/main" id="{2F811D02-BA4D-495E-A1B1-A3BADBC860C4}"/>
              </a:ext>
            </a:extLst>
          </p:cNvPr>
          <p:cNvSpPr txBox="1"/>
          <p:nvPr/>
        </p:nvSpPr>
        <p:spPr>
          <a:xfrm>
            <a:off x="4651180" y="2177023"/>
            <a:ext cx="69510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050" b="1">
                <a:solidFill>
                  <a:schemeClr val="accent3">
                    <a:lumMod val="50000"/>
                  </a:schemeClr>
                </a:solidFill>
                <a:latin typeface="+mj-lt"/>
                <a:ea typeface="新細明體"/>
                <a:cs typeface="Arial" panose="020B0604020202020204" pitchFamily="34" charset="0"/>
              </a:rPr>
              <a:t>Target</a:t>
            </a:r>
          </a:p>
        </p:txBody>
      </p:sp>
      <p:grpSp>
        <p:nvGrpSpPr>
          <p:cNvPr id="293" name="群組 292">
            <a:extLst>
              <a:ext uri="{FF2B5EF4-FFF2-40B4-BE49-F238E27FC236}">
                <a16:creationId xmlns:a16="http://schemas.microsoft.com/office/drawing/2014/main" id="{4C9761F3-298F-438C-8880-2950FF04EFF8}"/>
              </a:ext>
            </a:extLst>
          </p:cNvPr>
          <p:cNvGrpSpPr/>
          <p:nvPr/>
        </p:nvGrpSpPr>
        <p:grpSpPr>
          <a:xfrm>
            <a:off x="1715579" y="2600059"/>
            <a:ext cx="597279" cy="853944"/>
            <a:chOff x="4912659" y="5508327"/>
            <a:chExt cx="905540" cy="1215201"/>
          </a:xfrm>
        </p:grpSpPr>
        <p:sp>
          <p:nvSpPr>
            <p:cNvPr id="294" name="手繪多邊形: 圖案 293">
              <a:extLst>
                <a:ext uri="{FF2B5EF4-FFF2-40B4-BE49-F238E27FC236}">
                  <a16:creationId xmlns:a16="http://schemas.microsoft.com/office/drawing/2014/main" id="{F7F0750A-AF9E-4533-A5FB-CE1B96182782}"/>
                </a:ext>
              </a:extLst>
            </p:cNvPr>
            <p:cNvSpPr/>
            <p:nvPr/>
          </p:nvSpPr>
          <p:spPr>
            <a:xfrm>
              <a:off x="4929134" y="5508327"/>
              <a:ext cx="879412" cy="119632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5" name="手繪多邊形: 圖案 294">
              <a:extLst>
                <a:ext uri="{FF2B5EF4-FFF2-40B4-BE49-F238E27FC236}">
                  <a16:creationId xmlns:a16="http://schemas.microsoft.com/office/drawing/2014/main" id="{92570D56-C214-418F-AA23-4232F71035A0}"/>
                </a:ext>
              </a:extLst>
            </p:cNvPr>
            <p:cNvSpPr/>
            <p:nvPr/>
          </p:nvSpPr>
          <p:spPr>
            <a:xfrm>
              <a:off x="5048040" y="5726315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6" name="矩形: 圓角 295">
              <a:extLst>
                <a:ext uri="{FF2B5EF4-FFF2-40B4-BE49-F238E27FC236}">
                  <a16:creationId xmlns:a16="http://schemas.microsoft.com/office/drawing/2014/main" id="{D3B17FE5-45CB-4FB6-AC45-959A594206F5}"/>
                </a:ext>
              </a:extLst>
            </p:cNvPr>
            <p:cNvSpPr/>
            <p:nvPr/>
          </p:nvSpPr>
          <p:spPr>
            <a:xfrm>
              <a:off x="5511079" y="5715000"/>
              <a:ext cx="203290" cy="57222"/>
            </a:xfrm>
            <a:prstGeom prst="roundRect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7" name="手繪多邊形: 圖案 296">
              <a:extLst>
                <a:ext uri="{FF2B5EF4-FFF2-40B4-BE49-F238E27FC236}">
                  <a16:creationId xmlns:a16="http://schemas.microsoft.com/office/drawing/2014/main" id="{189EEEC6-2576-441C-89A7-B4D759FF64D8}"/>
                </a:ext>
              </a:extLst>
            </p:cNvPr>
            <p:cNvSpPr/>
            <p:nvPr/>
          </p:nvSpPr>
          <p:spPr>
            <a:xfrm>
              <a:off x="5048040" y="5976528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8" name="矩形: 圓角化同側角落 297">
              <a:extLst>
                <a:ext uri="{FF2B5EF4-FFF2-40B4-BE49-F238E27FC236}">
                  <a16:creationId xmlns:a16="http://schemas.microsoft.com/office/drawing/2014/main" id="{ADA6C972-8A61-44CD-8406-664010955460}"/>
                </a:ext>
              </a:extLst>
            </p:cNvPr>
            <p:cNvSpPr/>
            <p:nvPr/>
          </p:nvSpPr>
          <p:spPr>
            <a:xfrm flipV="1">
              <a:off x="4922535" y="5623858"/>
              <a:ext cx="895664" cy="1099670"/>
            </a:xfrm>
            <a:prstGeom prst="round2SameRect">
              <a:avLst>
                <a:gd name="adj1" fmla="val 8603"/>
                <a:gd name="adj2" fmla="val 0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9" name="矩形: 圓角 298">
              <a:extLst>
                <a:ext uri="{FF2B5EF4-FFF2-40B4-BE49-F238E27FC236}">
                  <a16:creationId xmlns:a16="http://schemas.microsoft.com/office/drawing/2014/main" id="{B4D8D1DF-A38E-4932-BF61-9A6A4AF938D5}"/>
                </a:ext>
              </a:extLst>
            </p:cNvPr>
            <p:cNvSpPr/>
            <p:nvPr/>
          </p:nvSpPr>
          <p:spPr>
            <a:xfrm>
              <a:off x="5511079" y="5997651"/>
              <a:ext cx="203290" cy="57222"/>
            </a:xfrm>
            <a:prstGeom prst="roundRect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300" name="直線接點 299">
              <a:extLst>
                <a:ext uri="{FF2B5EF4-FFF2-40B4-BE49-F238E27FC236}">
                  <a16:creationId xmlns:a16="http://schemas.microsoft.com/office/drawing/2014/main" id="{020C9F44-7D9F-4D24-90D6-4398FB1BEB57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136906"/>
              <a:ext cx="89092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直線接點 300">
              <a:extLst>
                <a:ext uri="{FF2B5EF4-FFF2-40B4-BE49-F238E27FC236}">
                  <a16:creationId xmlns:a16="http://schemas.microsoft.com/office/drawing/2014/main" id="{E0519C78-7865-4821-A52D-0FF13E0D2B7D}"/>
                </a:ext>
              </a:extLst>
            </p:cNvPr>
            <p:cNvCxnSpPr>
              <a:cxnSpLocks/>
            </p:cNvCxnSpPr>
            <p:nvPr/>
          </p:nvCxnSpPr>
          <p:spPr>
            <a:xfrm>
              <a:off x="4912659" y="5886822"/>
              <a:ext cx="88382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" name="手繪多邊形: 圖案 301">
              <a:extLst>
                <a:ext uri="{FF2B5EF4-FFF2-40B4-BE49-F238E27FC236}">
                  <a16:creationId xmlns:a16="http://schemas.microsoft.com/office/drawing/2014/main" id="{51B25F2E-E704-4FA7-A11F-1EBC146E8C2A}"/>
                </a:ext>
              </a:extLst>
            </p:cNvPr>
            <p:cNvSpPr/>
            <p:nvPr/>
          </p:nvSpPr>
          <p:spPr>
            <a:xfrm>
              <a:off x="5048040" y="6233516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3" name="矩形: 圓角 302">
              <a:extLst>
                <a:ext uri="{FF2B5EF4-FFF2-40B4-BE49-F238E27FC236}">
                  <a16:creationId xmlns:a16="http://schemas.microsoft.com/office/drawing/2014/main" id="{12D35C2F-AAFA-4512-8CE3-DAC6ADD99D94}"/>
                </a:ext>
              </a:extLst>
            </p:cNvPr>
            <p:cNvSpPr/>
            <p:nvPr/>
          </p:nvSpPr>
          <p:spPr>
            <a:xfrm>
              <a:off x="5511079" y="6254639"/>
              <a:ext cx="203290" cy="57222"/>
            </a:xfrm>
            <a:prstGeom prst="roundRect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304" name="直線接點 303">
              <a:extLst>
                <a:ext uri="{FF2B5EF4-FFF2-40B4-BE49-F238E27FC236}">
                  <a16:creationId xmlns:a16="http://schemas.microsoft.com/office/drawing/2014/main" id="{7FC85B71-E1F7-486D-8B57-B816406E0A44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393894"/>
              <a:ext cx="89092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1" name="文字方塊 350">
            <a:extLst>
              <a:ext uri="{FF2B5EF4-FFF2-40B4-BE49-F238E27FC236}">
                <a16:creationId xmlns:a16="http://schemas.microsoft.com/office/drawing/2014/main" id="{FE47A378-8FA1-471C-9744-9F9FADE72AB0}"/>
              </a:ext>
            </a:extLst>
          </p:cNvPr>
          <p:cNvSpPr txBox="1"/>
          <p:nvPr/>
        </p:nvSpPr>
        <p:spPr>
          <a:xfrm>
            <a:off x="1480101" y="3466991"/>
            <a:ext cx="105974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050" b="1">
                <a:solidFill>
                  <a:schemeClr val="accent3">
                    <a:lumMod val="50000"/>
                  </a:schemeClr>
                </a:solidFill>
                <a:latin typeface="+mj-lt"/>
                <a:ea typeface="+mn-lt"/>
                <a:cs typeface="Arial" panose="020B0604020202020204" pitchFamily="34" charset="0"/>
              </a:rPr>
              <a:t>Application </a:t>
            </a:r>
          </a:p>
          <a:p>
            <a:pPr algn="ctr"/>
            <a:r>
              <a:rPr lang="zh-TW" altLang="en-US" sz="1050" b="1">
                <a:solidFill>
                  <a:schemeClr val="accent3">
                    <a:lumMod val="50000"/>
                  </a:schemeClr>
                </a:solidFill>
                <a:latin typeface="+mj-lt"/>
                <a:ea typeface="+mn-lt"/>
                <a:cs typeface="Arial" panose="020B0604020202020204" pitchFamily="34" charset="0"/>
              </a:rPr>
              <a:t>Server</a:t>
            </a:r>
          </a:p>
          <a:p>
            <a:pPr algn="ctr"/>
            <a:endParaRPr lang="zh-TW" altLang="en-US" sz="1050" b="1">
              <a:solidFill>
                <a:schemeClr val="accent3">
                  <a:lumMod val="50000"/>
                </a:schemeClr>
              </a:solidFill>
              <a:latin typeface="+mj-lt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352" name="箭號: 左-右雙向 351">
            <a:extLst>
              <a:ext uri="{FF2B5EF4-FFF2-40B4-BE49-F238E27FC236}">
                <a16:creationId xmlns:a16="http://schemas.microsoft.com/office/drawing/2014/main" id="{80AB96BE-7255-467A-AA63-1952019869A7}"/>
              </a:ext>
            </a:extLst>
          </p:cNvPr>
          <p:cNvSpPr/>
          <p:nvPr/>
        </p:nvSpPr>
        <p:spPr>
          <a:xfrm>
            <a:off x="2511905" y="2822094"/>
            <a:ext cx="1682475" cy="136362"/>
          </a:xfrm>
          <a:prstGeom prst="left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53" name="文字方塊 352">
            <a:extLst>
              <a:ext uri="{FF2B5EF4-FFF2-40B4-BE49-F238E27FC236}">
                <a16:creationId xmlns:a16="http://schemas.microsoft.com/office/drawing/2014/main" id="{1C5FB618-434A-4E5A-BC6E-6BBAE3659F7E}"/>
              </a:ext>
            </a:extLst>
          </p:cNvPr>
          <p:cNvSpPr txBox="1"/>
          <p:nvPr/>
        </p:nvSpPr>
        <p:spPr>
          <a:xfrm>
            <a:off x="2312301" y="2966908"/>
            <a:ext cx="848458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200">
                <a:solidFill>
                  <a:schemeClr val="accent3">
                    <a:lumMod val="50000"/>
                  </a:schemeClr>
                </a:solidFill>
                <a:latin typeface="+mj-lt"/>
                <a:ea typeface="新細明體"/>
              </a:rPr>
              <a:t>Initiator</a:t>
            </a:r>
          </a:p>
        </p:txBody>
      </p:sp>
      <p:sp>
        <p:nvSpPr>
          <p:cNvPr id="354" name="箭號: 左-右雙向 353">
            <a:extLst>
              <a:ext uri="{FF2B5EF4-FFF2-40B4-BE49-F238E27FC236}">
                <a16:creationId xmlns:a16="http://schemas.microsoft.com/office/drawing/2014/main" id="{19090117-6BE8-494F-A581-0D19451C5729}"/>
              </a:ext>
            </a:extLst>
          </p:cNvPr>
          <p:cNvSpPr/>
          <p:nvPr/>
        </p:nvSpPr>
        <p:spPr>
          <a:xfrm>
            <a:off x="1894538" y="4149050"/>
            <a:ext cx="2257210" cy="117228"/>
          </a:xfrm>
          <a:prstGeom prst="left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55" name="文字方塊 354">
            <a:extLst>
              <a:ext uri="{FF2B5EF4-FFF2-40B4-BE49-F238E27FC236}">
                <a16:creationId xmlns:a16="http://schemas.microsoft.com/office/drawing/2014/main" id="{F4002467-4411-4E4B-84E4-6AE4D8EEF4E4}"/>
              </a:ext>
            </a:extLst>
          </p:cNvPr>
          <p:cNvSpPr txBox="1"/>
          <p:nvPr/>
        </p:nvSpPr>
        <p:spPr>
          <a:xfrm>
            <a:off x="2554201" y="4258431"/>
            <a:ext cx="1610716" cy="392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050">
                <a:solidFill>
                  <a:schemeClr val="accent3">
                    <a:lumMod val="50000"/>
                  </a:schemeClr>
                </a:solidFill>
                <a:latin typeface="+mj-lt"/>
                <a:ea typeface="新細明體"/>
                <a:cs typeface="Arial" panose="020B0604020202020204" pitchFamily="34" charset="0"/>
              </a:rPr>
              <a:t>SMB/NFS/AFP/</a:t>
            </a:r>
            <a:endParaRPr lang="en-US" altLang="zh-TW" sz="1050">
              <a:solidFill>
                <a:schemeClr val="accent3">
                  <a:lumMod val="50000"/>
                </a:schemeClr>
              </a:solidFill>
              <a:latin typeface="+mj-lt"/>
              <a:ea typeface="新細明體"/>
              <a:cs typeface="Arial" panose="020B0604020202020204" pitchFamily="34" charset="0"/>
            </a:endParaRPr>
          </a:p>
          <a:p>
            <a:pPr algn="ctr"/>
            <a:r>
              <a:rPr lang="zh-TW" altLang="en-US" sz="1050">
                <a:solidFill>
                  <a:schemeClr val="accent3">
                    <a:lumMod val="50000"/>
                  </a:schemeClr>
                </a:solidFill>
                <a:latin typeface="+mj-lt"/>
                <a:ea typeface="新細明體"/>
                <a:cs typeface="Arial" panose="020B0604020202020204" pitchFamily="34" charset="0"/>
              </a:rPr>
              <a:t>FTP/WebDAV</a:t>
            </a:r>
          </a:p>
        </p:txBody>
      </p:sp>
      <p:sp>
        <p:nvSpPr>
          <p:cNvPr id="360" name="文字方塊 359">
            <a:extLst>
              <a:ext uri="{FF2B5EF4-FFF2-40B4-BE49-F238E27FC236}">
                <a16:creationId xmlns:a16="http://schemas.microsoft.com/office/drawing/2014/main" id="{68194F5E-37B9-40E6-8CCD-8EF781BABE3B}"/>
              </a:ext>
            </a:extLst>
          </p:cNvPr>
          <p:cNvSpPr txBox="1"/>
          <p:nvPr/>
        </p:nvSpPr>
        <p:spPr>
          <a:xfrm>
            <a:off x="3202861" y="2972271"/>
            <a:ext cx="533648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050">
                <a:solidFill>
                  <a:schemeClr val="accent3">
                    <a:lumMod val="50000"/>
                  </a:schemeClr>
                </a:solidFill>
                <a:latin typeface="+mj-lt"/>
                <a:ea typeface="新細明體"/>
                <a:cs typeface="Arial" panose="020B0604020202020204" pitchFamily="34" charset="0"/>
              </a:rPr>
              <a:t>iSCSI</a:t>
            </a:r>
          </a:p>
        </p:txBody>
      </p:sp>
      <p:sp>
        <p:nvSpPr>
          <p:cNvPr id="387" name="文字方塊 386">
            <a:extLst>
              <a:ext uri="{FF2B5EF4-FFF2-40B4-BE49-F238E27FC236}">
                <a16:creationId xmlns:a16="http://schemas.microsoft.com/office/drawing/2014/main" id="{A754B1F1-9E2B-4778-9523-4793075A9FBD}"/>
              </a:ext>
            </a:extLst>
          </p:cNvPr>
          <p:cNvSpPr txBox="1"/>
          <p:nvPr/>
        </p:nvSpPr>
        <p:spPr>
          <a:xfrm>
            <a:off x="555876" y="3338606"/>
            <a:ext cx="70069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accent3">
                    <a:lumMod val="50000"/>
                  </a:schemeClr>
                </a:solidFill>
                <a:latin typeface="+mj-lt"/>
                <a:ea typeface="微軟正黑體"/>
              </a:rPr>
              <a:t>Client</a:t>
            </a:r>
            <a:endParaRPr lang="zh-TW" altLang="en-US" sz="1050" b="1">
              <a:solidFill>
                <a:schemeClr val="accent3">
                  <a:lumMod val="50000"/>
                </a:schemeClr>
              </a:solidFill>
              <a:latin typeface="+mj-lt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88" name="箭號: 左-右雙向 387">
            <a:extLst>
              <a:ext uri="{FF2B5EF4-FFF2-40B4-BE49-F238E27FC236}">
                <a16:creationId xmlns:a16="http://schemas.microsoft.com/office/drawing/2014/main" id="{E99D8E79-3C97-486B-A9C3-E84D1CE806AA}"/>
              </a:ext>
            </a:extLst>
          </p:cNvPr>
          <p:cNvSpPr/>
          <p:nvPr/>
        </p:nvSpPr>
        <p:spPr>
          <a:xfrm>
            <a:off x="1200927" y="2985539"/>
            <a:ext cx="469487" cy="122203"/>
          </a:xfrm>
          <a:prstGeom prst="leftRightArrow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97" name="群組 396">
            <a:extLst>
              <a:ext uri="{FF2B5EF4-FFF2-40B4-BE49-F238E27FC236}">
                <a16:creationId xmlns:a16="http://schemas.microsoft.com/office/drawing/2014/main" id="{C33B0932-7575-4EB0-80A2-5A2EE9EFD330}"/>
              </a:ext>
            </a:extLst>
          </p:cNvPr>
          <p:cNvGrpSpPr/>
          <p:nvPr/>
        </p:nvGrpSpPr>
        <p:grpSpPr>
          <a:xfrm>
            <a:off x="1591069" y="1682519"/>
            <a:ext cx="805878" cy="534696"/>
            <a:chOff x="672980" y="1966505"/>
            <a:chExt cx="1057450" cy="651099"/>
          </a:xfrm>
          <a:noFill/>
        </p:grpSpPr>
        <p:sp>
          <p:nvSpPr>
            <p:cNvPr id="399" name="手繪多邊形: 圖案 398">
              <a:extLst>
                <a:ext uri="{FF2B5EF4-FFF2-40B4-BE49-F238E27FC236}">
                  <a16:creationId xmlns:a16="http://schemas.microsoft.com/office/drawing/2014/main" id="{954075C4-8FA8-4BA5-AF4E-028214F60395}"/>
                </a:ext>
              </a:extLst>
            </p:cNvPr>
            <p:cNvSpPr/>
            <p:nvPr/>
          </p:nvSpPr>
          <p:spPr>
            <a:xfrm>
              <a:off x="933835" y="1966505"/>
              <a:ext cx="796595" cy="651099"/>
            </a:xfrm>
            <a:custGeom>
              <a:avLst/>
              <a:gdLst>
                <a:gd name="connsiteX0" fmla="*/ 63593 w 796595"/>
                <a:gd name="connsiteY0" fmla="*/ 607620 h 651099"/>
                <a:gd name="connsiteX1" fmla="*/ 733001 w 796595"/>
                <a:gd name="connsiteY1" fmla="*/ 607620 h 651099"/>
                <a:gd name="connsiteX2" fmla="*/ 733001 w 796595"/>
                <a:gd name="connsiteY2" fmla="*/ 651099 h 651099"/>
                <a:gd name="connsiteX3" fmla="*/ 63593 w 796595"/>
                <a:gd name="connsiteY3" fmla="*/ 651099 h 651099"/>
                <a:gd name="connsiteX4" fmla="*/ 63148 w 796595"/>
                <a:gd name="connsiteY4" fmla="*/ 60404 h 651099"/>
                <a:gd name="connsiteX5" fmla="*/ 63148 w 796595"/>
                <a:gd name="connsiteY5" fmla="*/ 464625 h 651099"/>
                <a:gd name="connsiteX6" fmla="*/ 733390 w 796595"/>
                <a:gd name="connsiteY6" fmla="*/ 464625 h 651099"/>
                <a:gd name="connsiteX7" fmla="*/ 733390 w 796595"/>
                <a:gd name="connsiteY7" fmla="*/ 60404 h 651099"/>
                <a:gd name="connsiteX8" fmla="*/ 0 w 796595"/>
                <a:gd name="connsiteY8" fmla="*/ 0 h 651099"/>
                <a:gd name="connsiteX9" fmla="*/ 796595 w 796595"/>
                <a:gd name="connsiteY9" fmla="*/ 0 h 651099"/>
                <a:gd name="connsiteX10" fmla="*/ 796595 w 796595"/>
                <a:gd name="connsiteY10" fmla="*/ 525032 h 651099"/>
                <a:gd name="connsiteX11" fmla="*/ 509142 w 796595"/>
                <a:gd name="connsiteY11" fmla="*/ 525032 h 651099"/>
                <a:gd name="connsiteX12" fmla="*/ 509142 w 796595"/>
                <a:gd name="connsiteY12" fmla="*/ 603286 h 651099"/>
                <a:gd name="connsiteX13" fmla="*/ 287451 w 796595"/>
                <a:gd name="connsiteY13" fmla="*/ 603286 h 651099"/>
                <a:gd name="connsiteX14" fmla="*/ 287451 w 796595"/>
                <a:gd name="connsiteY14" fmla="*/ 525032 h 651099"/>
                <a:gd name="connsiteX15" fmla="*/ 0 w 796595"/>
                <a:gd name="connsiteY15" fmla="*/ 525032 h 65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6595" h="651099">
                  <a:moveTo>
                    <a:pt x="63593" y="607620"/>
                  </a:moveTo>
                  <a:lnTo>
                    <a:pt x="733001" y="607620"/>
                  </a:lnTo>
                  <a:lnTo>
                    <a:pt x="733001" y="651099"/>
                  </a:lnTo>
                  <a:lnTo>
                    <a:pt x="63593" y="651099"/>
                  </a:lnTo>
                  <a:close/>
                  <a:moveTo>
                    <a:pt x="63148" y="60404"/>
                  </a:moveTo>
                  <a:lnTo>
                    <a:pt x="63148" y="464625"/>
                  </a:lnTo>
                  <a:lnTo>
                    <a:pt x="733390" y="464625"/>
                  </a:lnTo>
                  <a:lnTo>
                    <a:pt x="733390" y="60404"/>
                  </a:lnTo>
                  <a:close/>
                  <a:moveTo>
                    <a:pt x="0" y="0"/>
                  </a:moveTo>
                  <a:lnTo>
                    <a:pt x="796595" y="0"/>
                  </a:lnTo>
                  <a:lnTo>
                    <a:pt x="796595" y="525032"/>
                  </a:lnTo>
                  <a:lnTo>
                    <a:pt x="509142" y="525032"/>
                  </a:lnTo>
                  <a:lnTo>
                    <a:pt x="509142" y="603286"/>
                  </a:lnTo>
                  <a:lnTo>
                    <a:pt x="287451" y="603286"/>
                  </a:lnTo>
                  <a:lnTo>
                    <a:pt x="287451" y="525032"/>
                  </a:lnTo>
                  <a:lnTo>
                    <a:pt x="0" y="525032"/>
                  </a:lnTo>
                  <a:close/>
                </a:path>
              </a:pathLst>
            </a:custGeom>
            <a:grpFill/>
            <a:ln w="19050" cap="rnd">
              <a:solidFill>
                <a:schemeClr val="tx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180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00" name="手繪多邊形: 圖案 399">
              <a:extLst>
                <a:ext uri="{FF2B5EF4-FFF2-40B4-BE49-F238E27FC236}">
                  <a16:creationId xmlns:a16="http://schemas.microsoft.com/office/drawing/2014/main" id="{DD9A4203-107F-47C0-8637-2470B67A0D39}"/>
                </a:ext>
              </a:extLst>
            </p:cNvPr>
            <p:cNvSpPr/>
            <p:nvPr/>
          </p:nvSpPr>
          <p:spPr>
            <a:xfrm>
              <a:off x="672980" y="2002209"/>
              <a:ext cx="269504" cy="586820"/>
            </a:xfrm>
            <a:custGeom>
              <a:avLst/>
              <a:gdLst>
                <a:gd name="connsiteX0" fmla="*/ 52181 w 269504"/>
                <a:gd name="connsiteY0" fmla="*/ 469456 h 586820"/>
                <a:gd name="connsiteX1" fmla="*/ 52181 w 269504"/>
                <a:gd name="connsiteY1" fmla="*/ 508565 h 586820"/>
                <a:gd name="connsiteX2" fmla="*/ 213024 w 269504"/>
                <a:gd name="connsiteY2" fmla="*/ 508565 h 586820"/>
                <a:gd name="connsiteX3" fmla="*/ 213024 w 269504"/>
                <a:gd name="connsiteY3" fmla="*/ 469456 h 586820"/>
                <a:gd name="connsiteX4" fmla="*/ 52181 w 269504"/>
                <a:gd name="connsiteY4" fmla="*/ 397738 h 586820"/>
                <a:gd name="connsiteX5" fmla="*/ 52181 w 269504"/>
                <a:gd name="connsiteY5" fmla="*/ 436847 h 586820"/>
                <a:gd name="connsiteX6" fmla="*/ 213024 w 269504"/>
                <a:gd name="connsiteY6" fmla="*/ 436847 h 586820"/>
                <a:gd name="connsiteX7" fmla="*/ 213024 w 269504"/>
                <a:gd name="connsiteY7" fmla="*/ 397738 h 586820"/>
                <a:gd name="connsiteX8" fmla="*/ 52181 w 269504"/>
                <a:gd name="connsiteY8" fmla="*/ 256468 h 586820"/>
                <a:gd name="connsiteX9" fmla="*/ 52181 w 269504"/>
                <a:gd name="connsiteY9" fmla="*/ 365129 h 586820"/>
                <a:gd name="connsiteX10" fmla="*/ 213024 w 269504"/>
                <a:gd name="connsiteY10" fmla="*/ 365129 h 586820"/>
                <a:gd name="connsiteX11" fmla="*/ 213024 w 269504"/>
                <a:gd name="connsiteY11" fmla="*/ 256468 h 586820"/>
                <a:gd name="connsiteX12" fmla="*/ 68469 w 269504"/>
                <a:gd name="connsiteY12" fmla="*/ 203203 h 586820"/>
                <a:gd name="connsiteX13" fmla="*/ 56516 w 269504"/>
                <a:gd name="connsiteY13" fmla="*/ 215156 h 586820"/>
                <a:gd name="connsiteX14" fmla="*/ 68469 w 269504"/>
                <a:gd name="connsiteY14" fmla="*/ 227109 h 586820"/>
                <a:gd name="connsiteX15" fmla="*/ 80422 w 269504"/>
                <a:gd name="connsiteY15" fmla="*/ 215156 h 586820"/>
                <a:gd name="connsiteX16" fmla="*/ 68469 w 269504"/>
                <a:gd name="connsiteY16" fmla="*/ 203203 h 586820"/>
                <a:gd name="connsiteX17" fmla="*/ 0 w 269504"/>
                <a:gd name="connsiteY17" fmla="*/ 0 h 586820"/>
                <a:gd name="connsiteX18" fmla="*/ 269504 w 269504"/>
                <a:gd name="connsiteY18" fmla="*/ 0 h 586820"/>
                <a:gd name="connsiteX19" fmla="*/ 269504 w 269504"/>
                <a:gd name="connsiteY19" fmla="*/ 586820 h 586820"/>
                <a:gd name="connsiteX20" fmla="*/ 0 w 269504"/>
                <a:gd name="connsiteY20" fmla="*/ 586820 h 5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504" h="586820">
                  <a:moveTo>
                    <a:pt x="52181" y="469456"/>
                  </a:moveTo>
                  <a:lnTo>
                    <a:pt x="52181" y="508565"/>
                  </a:lnTo>
                  <a:lnTo>
                    <a:pt x="213024" y="508565"/>
                  </a:lnTo>
                  <a:lnTo>
                    <a:pt x="213024" y="469456"/>
                  </a:lnTo>
                  <a:close/>
                  <a:moveTo>
                    <a:pt x="52181" y="397738"/>
                  </a:moveTo>
                  <a:lnTo>
                    <a:pt x="52181" y="436847"/>
                  </a:lnTo>
                  <a:lnTo>
                    <a:pt x="213024" y="436847"/>
                  </a:lnTo>
                  <a:lnTo>
                    <a:pt x="213024" y="397738"/>
                  </a:lnTo>
                  <a:close/>
                  <a:moveTo>
                    <a:pt x="52181" y="256468"/>
                  </a:moveTo>
                  <a:lnTo>
                    <a:pt x="52181" y="365129"/>
                  </a:lnTo>
                  <a:lnTo>
                    <a:pt x="213024" y="365129"/>
                  </a:lnTo>
                  <a:lnTo>
                    <a:pt x="213024" y="256468"/>
                  </a:lnTo>
                  <a:close/>
                  <a:moveTo>
                    <a:pt x="68469" y="203203"/>
                  </a:moveTo>
                  <a:cubicBezTo>
                    <a:pt x="61867" y="203203"/>
                    <a:pt x="56516" y="208554"/>
                    <a:pt x="56516" y="215156"/>
                  </a:cubicBezTo>
                  <a:cubicBezTo>
                    <a:pt x="56516" y="221758"/>
                    <a:pt x="61867" y="227109"/>
                    <a:pt x="68469" y="227109"/>
                  </a:cubicBezTo>
                  <a:cubicBezTo>
                    <a:pt x="75070" y="227109"/>
                    <a:pt x="80422" y="221758"/>
                    <a:pt x="80422" y="215156"/>
                  </a:cubicBezTo>
                  <a:cubicBezTo>
                    <a:pt x="80422" y="208554"/>
                    <a:pt x="75070" y="203203"/>
                    <a:pt x="68469" y="203203"/>
                  </a:cubicBezTo>
                  <a:close/>
                  <a:moveTo>
                    <a:pt x="0" y="0"/>
                  </a:moveTo>
                  <a:lnTo>
                    <a:pt x="269504" y="0"/>
                  </a:lnTo>
                  <a:lnTo>
                    <a:pt x="269504" y="586820"/>
                  </a:lnTo>
                  <a:lnTo>
                    <a:pt x="0" y="586820"/>
                  </a:lnTo>
                  <a:close/>
                </a:path>
              </a:pathLst>
            </a:custGeom>
            <a:grp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180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401" name="群組 400">
            <a:extLst>
              <a:ext uri="{FF2B5EF4-FFF2-40B4-BE49-F238E27FC236}">
                <a16:creationId xmlns:a16="http://schemas.microsoft.com/office/drawing/2014/main" id="{F4E954A0-1934-44DA-A366-FABCEDFEAB01}"/>
              </a:ext>
            </a:extLst>
          </p:cNvPr>
          <p:cNvGrpSpPr/>
          <p:nvPr/>
        </p:nvGrpSpPr>
        <p:grpSpPr>
          <a:xfrm>
            <a:off x="399578" y="2725877"/>
            <a:ext cx="789790" cy="573796"/>
            <a:chOff x="4219147" y="3532916"/>
            <a:chExt cx="1243057" cy="854780"/>
          </a:xfrm>
        </p:grpSpPr>
        <p:pic>
          <p:nvPicPr>
            <p:cNvPr id="402" name="圖形 401">
              <a:extLst>
                <a:ext uri="{FF2B5EF4-FFF2-40B4-BE49-F238E27FC236}">
                  <a16:creationId xmlns:a16="http://schemas.microsoft.com/office/drawing/2014/main" id="{1A7A128F-ABAF-4874-95D8-25213A2EF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66830" y="3532916"/>
              <a:ext cx="1095374" cy="847725"/>
            </a:xfrm>
            <a:prstGeom prst="rect">
              <a:avLst/>
            </a:prstGeom>
          </p:spPr>
        </p:pic>
        <p:pic>
          <p:nvPicPr>
            <p:cNvPr id="403" name="圖形 402">
              <a:extLst>
                <a:ext uri="{FF2B5EF4-FFF2-40B4-BE49-F238E27FC236}">
                  <a16:creationId xmlns:a16="http://schemas.microsoft.com/office/drawing/2014/main" id="{82CBA3A5-58D5-4822-9DAC-E1A62C233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19147" y="3971490"/>
              <a:ext cx="462454" cy="416206"/>
            </a:xfrm>
            <a:prstGeom prst="rect">
              <a:avLst/>
            </a:prstGeom>
          </p:spPr>
        </p:pic>
      </p:grpSp>
      <p:grpSp>
        <p:nvGrpSpPr>
          <p:cNvPr id="436" name="群組 435">
            <a:extLst>
              <a:ext uri="{FF2B5EF4-FFF2-40B4-BE49-F238E27FC236}">
                <a16:creationId xmlns:a16="http://schemas.microsoft.com/office/drawing/2014/main" id="{7EAA582B-7454-468A-B571-4D23424B2724}"/>
              </a:ext>
            </a:extLst>
          </p:cNvPr>
          <p:cNvGrpSpPr/>
          <p:nvPr/>
        </p:nvGrpSpPr>
        <p:grpSpPr>
          <a:xfrm>
            <a:off x="7377366" y="3088613"/>
            <a:ext cx="1087499" cy="758790"/>
            <a:chOff x="6134382" y="1540701"/>
            <a:chExt cx="4347102" cy="3033140"/>
          </a:xfrm>
        </p:grpSpPr>
        <p:grpSp>
          <p:nvGrpSpPr>
            <p:cNvPr id="437" name="群組 436">
              <a:extLst>
                <a:ext uri="{FF2B5EF4-FFF2-40B4-BE49-F238E27FC236}">
                  <a16:creationId xmlns:a16="http://schemas.microsoft.com/office/drawing/2014/main" id="{15B256A0-76B2-465F-921B-BFF432C3DE70}"/>
                </a:ext>
              </a:extLst>
            </p:cNvPr>
            <p:cNvGrpSpPr/>
            <p:nvPr/>
          </p:nvGrpSpPr>
          <p:grpSpPr>
            <a:xfrm>
              <a:off x="6134382" y="1540701"/>
              <a:ext cx="4347102" cy="3013137"/>
              <a:chOff x="2426218" y="335742"/>
              <a:chExt cx="7276477" cy="5043588"/>
            </a:xfrm>
          </p:grpSpPr>
          <p:pic>
            <p:nvPicPr>
              <p:cNvPr id="441" name="圖形 440">
                <a:extLst>
                  <a:ext uri="{FF2B5EF4-FFF2-40B4-BE49-F238E27FC236}">
                    <a16:creationId xmlns:a16="http://schemas.microsoft.com/office/drawing/2014/main" id="{7A0C5C1F-DCD0-4B51-BC2D-9F75952FB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847477" y="335742"/>
                <a:ext cx="6258560" cy="4326014"/>
              </a:xfrm>
              <a:prstGeom prst="rect">
                <a:avLst/>
              </a:prstGeom>
            </p:spPr>
          </p:pic>
          <p:sp>
            <p:nvSpPr>
              <p:cNvPr id="442" name="矩形 441">
                <a:extLst>
                  <a:ext uri="{FF2B5EF4-FFF2-40B4-BE49-F238E27FC236}">
                    <a16:creationId xmlns:a16="http://schemas.microsoft.com/office/drawing/2014/main" id="{3014A457-AADB-467B-A6DD-63AB12304664}"/>
                  </a:ext>
                </a:extLst>
              </p:cNvPr>
              <p:cNvSpPr/>
              <p:nvPr/>
            </p:nvSpPr>
            <p:spPr>
              <a:xfrm>
                <a:off x="549923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443" name="矩形 442">
                <a:extLst>
                  <a:ext uri="{FF2B5EF4-FFF2-40B4-BE49-F238E27FC236}">
                    <a16:creationId xmlns:a16="http://schemas.microsoft.com/office/drawing/2014/main" id="{DF14F322-4192-4CBA-B141-E877C0A331A3}"/>
                  </a:ext>
                </a:extLst>
              </p:cNvPr>
              <p:cNvSpPr/>
              <p:nvPr/>
            </p:nvSpPr>
            <p:spPr>
              <a:xfrm>
                <a:off x="59462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444" name="矩形 443">
                <a:extLst>
                  <a:ext uri="{FF2B5EF4-FFF2-40B4-BE49-F238E27FC236}">
                    <a16:creationId xmlns:a16="http://schemas.microsoft.com/office/drawing/2014/main" id="{A8FD5397-A80B-4D9E-A77B-7AEDB9969505}"/>
                  </a:ext>
                </a:extLst>
              </p:cNvPr>
              <p:cNvSpPr/>
              <p:nvPr/>
            </p:nvSpPr>
            <p:spPr>
              <a:xfrm>
                <a:off x="64034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grpSp>
            <p:nvGrpSpPr>
              <p:cNvPr id="445" name="群組 444">
                <a:extLst>
                  <a:ext uri="{FF2B5EF4-FFF2-40B4-BE49-F238E27FC236}">
                    <a16:creationId xmlns:a16="http://schemas.microsoft.com/office/drawing/2014/main" id="{B9B6C846-0B1C-4528-BD7D-CE86C190FDEE}"/>
                  </a:ext>
                </a:extLst>
              </p:cNvPr>
              <p:cNvGrpSpPr/>
              <p:nvPr/>
            </p:nvGrpSpPr>
            <p:grpSpPr>
              <a:xfrm>
                <a:off x="2426218" y="4123037"/>
                <a:ext cx="1071485" cy="1071480"/>
                <a:chOff x="551616" y="5265594"/>
                <a:chExt cx="222492" cy="222491"/>
              </a:xfrm>
            </p:grpSpPr>
            <p:sp>
              <p:nvSpPr>
                <p:cNvPr id="453" name="手繪多邊形: 圖案 452">
                  <a:extLst>
                    <a:ext uri="{FF2B5EF4-FFF2-40B4-BE49-F238E27FC236}">
                      <a16:creationId xmlns:a16="http://schemas.microsoft.com/office/drawing/2014/main" id="{DBC5FF0F-7CC7-4D50-8B2B-072529194C63}"/>
                    </a:ext>
                  </a:extLst>
                </p:cNvPr>
                <p:cNvSpPr/>
                <p:nvPr/>
              </p:nvSpPr>
              <p:spPr>
                <a:xfrm>
                  <a:off x="731494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454" name="手繪多邊形: 圖案 453">
                  <a:extLst>
                    <a:ext uri="{FF2B5EF4-FFF2-40B4-BE49-F238E27FC236}">
                      <a16:creationId xmlns:a16="http://schemas.microsoft.com/office/drawing/2014/main" id="{6ED4E485-B5A5-4F54-BCCC-3543DB3B4036}"/>
                    </a:ext>
                  </a:extLst>
                </p:cNvPr>
                <p:cNvSpPr/>
                <p:nvPr/>
              </p:nvSpPr>
              <p:spPr>
                <a:xfrm>
                  <a:off x="64157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455" name="手繪多邊形: 圖案 454">
                  <a:extLst>
                    <a:ext uri="{FF2B5EF4-FFF2-40B4-BE49-F238E27FC236}">
                      <a16:creationId xmlns:a16="http://schemas.microsoft.com/office/drawing/2014/main" id="{4ECC2B0E-2D2F-4091-8C43-B1900A8FB00E}"/>
                    </a:ext>
                  </a:extLst>
                </p:cNvPr>
                <p:cNvSpPr/>
                <p:nvPr/>
              </p:nvSpPr>
              <p:spPr>
                <a:xfrm>
                  <a:off x="731494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456" name="手繪多邊形: 圖案 455">
                  <a:extLst>
                    <a:ext uri="{FF2B5EF4-FFF2-40B4-BE49-F238E27FC236}">
                      <a16:creationId xmlns:a16="http://schemas.microsoft.com/office/drawing/2014/main" id="{BE7B51C3-31D4-4457-A602-010F27A6865A}"/>
                    </a:ext>
                  </a:extLst>
                </p:cNvPr>
                <p:cNvSpPr/>
                <p:nvPr/>
              </p:nvSpPr>
              <p:spPr>
                <a:xfrm>
                  <a:off x="64157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457" name="手繪多邊形: 圖案 456">
                  <a:extLst>
                    <a:ext uri="{FF2B5EF4-FFF2-40B4-BE49-F238E27FC236}">
                      <a16:creationId xmlns:a16="http://schemas.microsoft.com/office/drawing/2014/main" id="{2E12E695-AEC8-4110-A16F-8DB75046DE3E}"/>
                    </a:ext>
                  </a:extLst>
                </p:cNvPr>
                <p:cNvSpPr/>
                <p:nvPr/>
              </p:nvSpPr>
              <p:spPr>
                <a:xfrm>
                  <a:off x="731494" y="5445471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458" name="手繪多邊形: 圖案 457">
                  <a:extLst>
                    <a:ext uri="{FF2B5EF4-FFF2-40B4-BE49-F238E27FC236}">
                      <a16:creationId xmlns:a16="http://schemas.microsoft.com/office/drawing/2014/main" id="{2E983F30-0BFD-4D84-BB52-EFFBEB1AB7DB}"/>
                    </a:ext>
                  </a:extLst>
                </p:cNvPr>
                <p:cNvSpPr/>
                <p:nvPr/>
              </p:nvSpPr>
              <p:spPr>
                <a:xfrm>
                  <a:off x="551616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446" name="群組 445">
                <a:extLst>
                  <a:ext uri="{FF2B5EF4-FFF2-40B4-BE49-F238E27FC236}">
                    <a16:creationId xmlns:a16="http://schemas.microsoft.com/office/drawing/2014/main" id="{718DBCF2-FB69-43CF-AA86-89195CF2DBDA}"/>
                  </a:ext>
                </a:extLst>
              </p:cNvPr>
              <p:cNvGrpSpPr/>
              <p:nvPr/>
            </p:nvGrpSpPr>
            <p:grpSpPr>
              <a:xfrm>
                <a:off x="8614059" y="4290924"/>
                <a:ext cx="1088636" cy="1088406"/>
                <a:chOff x="1385335" y="5265594"/>
                <a:chExt cx="222540" cy="222492"/>
              </a:xfrm>
            </p:grpSpPr>
            <p:sp>
              <p:nvSpPr>
                <p:cNvPr id="447" name="手繪多邊形: 圖案 446">
                  <a:extLst>
                    <a:ext uri="{FF2B5EF4-FFF2-40B4-BE49-F238E27FC236}">
                      <a16:creationId xmlns:a16="http://schemas.microsoft.com/office/drawing/2014/main" id="{F08276DA-1C5E-47C6-98C2-6114D7DE923D}"/>
                    </a:ext>
                  </a:extLst>
                </p:cNvPr>
                <p:cNvSpPr/>
                <p:nvPr/>
              </p:nvSpPr>
              <p:spPr>
                <a:xfrm>
                  <a:off x="1385335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448" name="手繪多邊形: 圖案 447">
                  <a:extLst>
                    <a:ext uri="{FF2B5EF4-FFF2-40B4-BE49-F238E27FC236}">
                      <a16:creationId xmlns:a16="http://schemas.microsoft.com/office/drawing/2014/main" id="{75F26158-3632-46EF-8638-94AC5DD6F259}"/>
                    </a:ext>
                  </a:extLst>
                </p:cNvPr>
                <p:cNvSpPr/>
                <p:nvPr/>
              </p:nvSpPr>
              <p:spPr>
                <a:xfrm>
                  <a:off x="147529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449" name="手繪多邊形: 圖案 448">
                  <a:extLst>
                    <a:ext uri="{FF2B5EF4-FFF2-40B4-BE49-F238E27FC236}">
                      <a16:creationId xmlns:a16="http://schemas.microsoft.com/office/drawing/2014/main" id="{DFD5F641-082E-4436-B669-455EE462EFB5}"/>
                    </a:ext>
                  </a:extLst>
                </p:cNvPr>
                <p:cNvSpPr/>
                <p:nvPr/>
              </p:nvSpPr>
              <p:spPr>
                <a:xfrm>
                  <a:off x="1385335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450" name="手繪多邊形: 圖案 449">
                  <a:extLst>
                    <a:ext uri="{FF2B5EF4-FFF2-40B4-BE49-F238E27FC236}">
                      <a16:creationId xmlns:a16="http://schemas.microsoft.com/office/drawing/2014/main" id="{5D4224AA-A3C1-4EC4-9712-6F971F3E3245}"/>
                    </a:ext>
                  </a:extLst>
                </p:cNvPr>
                <p:cNvSpPr/>
                <p:nvPr/>
              </p:nvSpPr>
              <p:spPr>
                <a:xfrm>
                  <a:off x="147529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451" name="手繪多邊形: 圖案 450">
                  <a:extLst>
                    <a:ext uri="{FF2B5EF4-FFF2-40B4-BE49-F238E27FC236}">
                      <a16:creationId xmlns:a16="http://schemas.microsoft.com/office/drawing/2014/main" id="{DA762789-57CD-4A00-A715-75F853DD3659}"/>
                    </a:ext>
                  </a:extLst>
                </p:cNvPr>
                <p:cNvSpPr/>
                <p:nvPr/>
              </p:nvSpPr>
              <p:spPr>
                <a:xfrm>
                  <a:off x="1385335" y="5445472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452" name="手繪多邊形: 圖案 451">
                  <a:extLst>
                    <a:ext uri="{FF2B5EF4-FFF2-40B4-BE49-F238E27FC236}">
                      <a16:creationId xmlns:a16="http://schemas.microsoft.com/office/drawing/2014/main" id="{A28CDE9D-1057-4D81-AD53-DFB6D9BC1F3A}"/>
                    </a:ext>
                  </a:extLst>
                </p:cNvPr>
                <p:cNvSpPr/>
                <p:nvPr/>
              </p:nvSpPr>
              <p:spPr>
                <a:xfrm>
                  <a:off x="1565261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</p:grpSp>
        <p:sp>
          <p:nvSpPr>
            <p:cNvPr id="438" name="矩形 437">
              <a:extLst>
                <a:ext uri="{FF2B5EF4-FFF2-40B4-BE49-F238E27FC236}">
                  <a16:creationId xmlns:a16="http://schemas.microsoft.com/office/drawing/2014/main" id="{CB03ECB6-11F5-498A-B3C2-B9561E43A8C9}"/>
                </a:ext>
              </a:extLst>
            </p:cNvPr>
            <p:cNvSpPr/>
            <p:nvPr/>
          </p:nvSpPr>
          <p:spPr>
            <a:xfrm>
              <a:off x="7019442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39" name="矩形 438">
              <a:extLst>
                <a:ext uri="{FF2B5EF4-FFF2-40B4-BE49-F238E27FC236}">
                  <a16:creationId xmlns:a16="http://schemas.microsoft.com/office/drawing/2014/main" id="{5EA1B084-0431-4107-B54F-67DF9495CA90}"/>
                </a:ext>
              </a:extLst>
            </p:cNvPr>
            <p:cNvSpPr/>
            <p:nvPr/>
          </p:nvSpPr>
          <p:spPr>
            <a:xfrm>
              <a:off x="80772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40" name="矩形 439">
              <a:extLst>
                <a:ext uri="{FF2B5EF4-FFF2-40B4-BE49-F238E27FC236}">
                  <a16:creationId xmlns:a16="http://schemas.microsoft.com/office/drawing/2014/main" id="{F8F97A7B-27BA-4EEC-8B7E-715C973AF99F}"/>
                </a:ext>
              </a:extLst>
            </p:cNvPr>
            <p:cNvSpPr/>
            <p:nvPr/>
          </p:nvSpPr>
          <p:spPr>
            <a:xfrm>
              <a:off x="90678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63" name="圖形 211">
            <a:extLst>
              <a:ext uri="{FF2B5EF4-FFF2-40B4-BE49-F238E27FC236}">
                <a16:creationId xmlns:a16="http://schemas.microsoft.com/office/drawing/2014/main" id="{E53ADF60-DF45-4B88-9903-D98C41C2697B}"/>
              </a:ext>
            </a:extLst>
          </p:cNvPr>
          <p:cNvGrpSpPr/>
          <p:nvPr/>
        </p:nvGrpSpPr>
        <p:grpSpPr>
          <a:xfrm>
            <a:off x="7693633" y="3335203"/>
            <a:ext cx="172020" cy="210110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464" name="手繪多邊形: 圖案 463">
              <a:extLst>
                <a:ext uri="{FF2B5EF4-FFF2-40B4-BE49-F238E27FC236}">
                  <a16:creationId xmlns:a16="http://schemas.microsoft.com/office/drawing/2014/main" id="{80E48FAD-5E2C-4B07-80BC-6841174E1621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65" name="手繪多邊形: 圖案 464">
              <a:extLst>
                <a:ext uri="{FF2B5EF4-FFF2-40B4-BE49-F238E27FC236}">
                  <a16:creationId xmlns:a16="http://schemas.microsoft.com/office/drawing/2014/main" id="{A071547E-E941-4D98-962E-9531009676B5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66" name="手繪多邊形: 圖案 465">
              <a:extLst>
                <a:ext uri="{FF2B5EF4-FFF2-40B4-BE49-F238E27FC236}">
                  <a16:creationId xmlns:a16="http://schemas.microsoft.com/office/drawing/2014/main" id="{9A97EBD5-BF1A-48F7-826E-428ED80781D0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35" name="文字方塊 352">
            <a:extLst>
              <a:ext uri="{FF2B5EF4-FFF2-40B4-BE49-F238E27FC236}">
                <a16:creationId xmlns:a16="http://schemas.microsoft.com/office/drawing/2014/main" id="{4B4B246B-714E-4ECB-B818-4F2E0E422FDD}"/>
              </a:ext>
            </a:extLst>
          </p:cNvPr>
          <p:cNvSpPr txBox="1"/>
          <p:nvPr/>
        </p:nvSpPr>
        <p:spPr>
          <a:xfrm>
            <a:off x="2426594" y="1776592"/>
            <a:ext cx="848458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200">
                <a:solidFill>
                  <a:schemeClr val="accent3">
                    <a:lumMod val="50000"/>
                  </a:schemeClr>
                </a:solidFill>
                <a:latin typeface="+mj-lt"/>
                <a:ea typeface="新細明體"/>
              </a:rPr>
              <a:t>Initiator</a:t>
            </a:r>
          </a:p>
        </p:txBody>
      </p:sp>
      <p:sp>
        <p:nvSpPr>
          <p:cNvPr id="236" name="箭號: 左-右雙向 351">
            <a:extLst>
              <a:ext uri="{FF2B5EF4-FFF2-40B4-BE49-F238E27FC236}">
                <a16:creationId xmlns:a16="http://schemas.microsoft.com/office/drawing/2014/main" id="{FFCF47E7-CD1D-45EA-8A8F-3EA6E42D16C0}"/>
              </a:ext>
            </a:extLst>
          </p:cNvPr>
          <p:cNvSpPr/>
          <p:nvPr/>
        </p:nvSpPr>
        <p:spPr>
          <a:xfrm>
            <a:off x="2490445" y="2085584"/>
            <a:ext cx="1682475" cy="136362"/>
          </a:xfrm>
          <a:prstGeom prst="leftRightArrow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7" name="文字方塊 359">
            <a:extLst>
              <a:ext uri="{FF2B5EF4-FFF2-40B4-BE49-F238E27FC236}">
                <a16:creationId xmlns:a16="http://schemas.microsoft.com/office/drawing/2014/main" id="{51777329-7F2C-48E1-9355-42979D476401}"/>
              </a:ext>
            </a:extLst>
          </p:cNvPr>
          <p:cNvSpPr txBox="1"/>
          <p:nvPr/>
        </p:nvSpPr>
        <p:spPr>
          <a:xfrm>
            <a:off x="3188059" y="2202470"/>
            <a:ext cx="533648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050">
                <a:solidFill>
                  <a:schemeClr val="accent3">
                    <a:lumMod val="50000"/>
                  </a:schemeClr>
                </a:solidFill>
                <a:latin typeface="+mj-lt"/>
                <a:ea typeface="新細明體"/>
                <a:cs typeface="Arial" panose="020B0604020202020204" pitchFamily="34" charset="0"/>
              </a:rPr>
              <a:t>iSCSI</a:t>
            </a:r>
          </a:p>
        </p:txBody>
      </p:sp>
      <p:pic>
        <p:nvPicPr>
          <p:cNvPr id="197" name="圖片 196" descr="一張含有 向量圖形 的圖片&#10;&#10;自動產生的描述">
            <a:extLst>
              <a:ext uri="{FF2B5EF4-FFF2-40B4-BE49-F238E27FC236}">
                <a16:creationId xmlns:a16="http://schemas.microsoft.com/office/drawing/2014/main" id="{FF688B74-E9B0-ED4D-BE54-30BF98F4695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3980" y="1450505"/>
            <a:ext cx="822564" cy="822562"/>
          </a:xfrm>
          <a:prstGeom prst="roundRect">
            <a:avLst>
              <a:gd name="adj" fmla="val 23763"/>
            </a:avLst>
          </a:prstGeom>
          <a:ln w="28575">
            <a:noFill/>
          </a:ln>
          <a:effectLst/>
        </p:spPr>
      </p:pic>
      <p:grpSp>
        <p:nvGrpSpPr>
          <p:cNvPr id="198" name="群組 197">
            <a:extLst>
              <a:ext uri="{FF2B5EF4-FFF2-40B4-BE49-F238E27FC236}">
                <a16:creationId xmlns:a16="http://schemas.microsoft.com/office/drawing/2014/main" id="{3502B36C-A39A-458B-81E2-FAF0C1B43461}"/>
              </a:ext>
            </a:extLst>
          </p:cNvPr>
          <p:cNvGrpSpPr/>
          <p:nvPr/>
        </p:nvGrpSpPr>
        <p:grpSpPr>
          <a:xfrm>
            <a:off x="7405377" y="4034297"/>
            <a:ext cx="803323" cy="668108"/>
            <a:chOff x="7804000" y="5312644"/>
            <a:chExt cx="1071096" cy="890810"/>
          </a:xfrm>
        </p:grpSpPr>
        <p:sp>
          <p:nvSpPr>
            <p:cNvPr id="199" name="文字方塊 198">
              <a:extLst>
                <a:ext uri="{FF2B5EF4-FFF2-40B4-BE49-F238E27FC236}">
                  <a16:creationId xmlns:a16="http://schemas.microsoft.com/office/drawing/2014/main" id="{9A0E53F5-A091-4776-AEC5-7F1E9A42F0DC}"/>
                </a:ext>
              </a:extLst>
            </p:cNvPr>
            <p:cNvSpPr txBox="1"/>
            <p:nvPr/>
          </p:nvSpPr>
          <p:spPr>
            <a:xfrm>
              <a:off x="7804000" y="5895678"/>
              <a:ext cx="1071096" cy="307776"/>
            </a:xfrm>
            <a:prstGeom prst="rect">
              <a:avLst/>
            </a:prstGeom>
            <a:solidFill>
              <a:srgbClr val="353932"/>
            </a:solidFill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1050" b="1">
                  <a:solidFill>
                    <a:schemeClr val="bg1"/>
                  </a:solidFill>
                  <a:latin typeface="+mj-lt"/>
                  <a:ea typeface="微軟正黑體" panose="020B0604030504040204" pitchFamily="34" charset="-120"/>
                  <a:cs typeface="Arial" panose="020B0604020202020204" pitchFamily="34" charset="0"/>
                </a:rPr>
                <a:t>Snapshot</a:t>
              </a:r>
              <a:endParaRPr lang="zh-TW" altLang="en-US" sz="10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grpSp>
          <p:nvGrpSpPr>
            <p:cNvPr id="200" name="圖形 152">
              <a:extLst>
                <a:ext uri="{FF2B5EF4-FFF2-40B4-BE49-F238E27FC236}">
                  <a16:creationId xmlns:a16="http://schemas.microsoft.com/office/drawing/2014/main" id="{4F9A9F03-2D16-482B-8B22-560EAD06EC37}"/>
                </a:ext>
              </a:extLst>
            </p:cNvPr>
            <p:cNvGrpSpPr/>
            <p:nvPr/>
          </p:nvGrpSpPr>
          <p:grpSpPr>
            <a:xfrm flipH="1">
              <a:off x="7884633" y="5312644"/>
              <a:ext cx="412922" cy="531799"/>
              <a:chOff x="9272428" y="5069210"/>
              <a:chExt cx="458537" cy="590550"/>
            </a:xfrm>
          </p:grpSpPr>
          <p:sp>
            <p:nvSpPr>
              <p:cNvPr id="277" name="手繪多邊形: 圖案 276">
                <a:extLst>
                  <a:ext uri="{FF2B5EF4-FFF2-40B4-BE49-F238E27FC236}">
                    <a16:creationId xmlns:a16="http://schemas.microsoft.com/office/drawing/2014/main" id="{E2B1DB29-115B-45A2-A11D-7F7BE2E768B7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78" name="手繪多邊形: 圖案 277">
                <a:extLst>
                  <a:ext uri="{FF2B5EF4-FFF2-40B4-BE49-F238E27FC236}">
                    <a16:creationId xmlns:a16="http://schemas.microsoft.com/office/drawing/2014/main" id="{6673CC6A-3DF3-45B2-9B43-6AB608319690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79" name="手繪多邊形: 圖案 278">
                <a:extLst>
                  <a:ext uri="{FF2B5EF4-FFF2-40B4-BE49-F238E27FC236}">
                    <a16:creationId xmlns:a16="http://schemas.microsoft.com/office/drawing/2014/main" id="{33863368-EE21-4666-8545-8B51D1A3294E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80" name="手繪多邊形: 圖案 279">
                <a:extLst>
                  <a:ext uri="{FF2B5EF4-FFF2-40B4-BE49-F238E27FC236}">
                    <a16:creationId xmlns:a16="http://schemas.microsoft.com/office/drawing/2014/main" id="{3F86B91F-D404-448A-8D79-DD49A8C439B4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81" name="手繪多邊形: 圖案 280">
                <a:extLst>
                  <a:ext uri="{FF2B5EF4-FFF2-40B4-BE49-F238E27FC236}">
                    <a16:creationId xmlns:a16="http://schemas.microsoft.com/office/drawing/2014/main" id="{8BE7ACA1-E162-4487-9E13-3B2A804DE2BB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92" name="手繪多邊形: 圖案 291">
                <a:extLst>
                  <a:ext uri="{FF2B5EF4-FFF2-40B4-BE49-F238E27FC236}">
                    <a16:creationId xmlns:a16="http://schemas.microsoft.com/office/drawing/2014/main" id="{CF06C327-3D82-49CD-BCB2-16E14185CDC2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305" name="手繪多邊形: 圖案 304">
                <a:extLst>
                  <a:ext uri="{FF2B5EF4-FFF2-40B4-BE49-F238E27FC236}">
                    <a16:creationId xmlns:a16="http://schemas.microsoft.com/office/drawing/2014/main" id="{C60E3718-E389-41E3-86FC-1E4234F43F15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306" name="手繪多邊形: 圖案 305">
                <a:extLst>
                  <a:ext uri="{FF2B5EF4-FFF2-40B4-BE49-F238E27FC236}">
                    <a16:creationId xmlns:a16="http://schemas.microsoft.com/office/drawing/2014/main" id="{B8808E35-B787-47C9-9A42-6E724486BFB7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307" name="手繪多邊形: 圖案 306">
                <a:extLst>
                  <a:ext uri="{FF2B5EF4-FFF2-40B4-BE49-F238E27FC236}">
                    <a16:creationId xmlns:a16="http://schemas.microsoft.com/office/drawing/2014/main" id="{0CCC998D-E98D-46D7-BC63-FFD04D1B93BF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308" name="手繪多邊形: 圖案 307">
                <a:extLst>
                  <a:ext uri="{FF2B5EF4-FFF2-40B4-BE49-F238E27FC236}">
                    <a16:creationId xmlns:a16="http://schemas.microsoft.com/office/drawing/2014/main" id="{D25D9787-AC5F-4494-A215-39BE258576E3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309" name="手繪多邊形: 圖案 308">
                <a:extLst>
                  <a:ext uri="{FF2B5EF4-FFF2-40B4-BE49-F238E27FC236}">
                    <a16:creationId xmlns:a16="http://schemas.microsoft.com/office/drawing/2014/main" id="{2956FEDB-2DB2-4F21-A56C-7D9445873B9D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310" name="手繪多邊形: 圖案 309">
                <a:extLst>
                  <a:ext uri="{FF2B5EF4-FFF2-40B4-BE49-F238E27FC236}">
                    <a16:creationId xmlns:a16="http://schemas.microsoft.com/office/drawing/2014/main" id="{2EAF9211-EBA4-4C1C-AAE1-51564C934B41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201" name="手繪多邊形: 圖案 200">
              <a:extLst>
                <a:ext uri="{FF2B5EF4-FFF2-40B4-BE49-F238E27FC236}">
                  <a16:creationId xmlns:a16="http://schemas.microsoft.com/office/drawing/2014/main" id="{A92CAFFF-656D-4A65-B095-C7AE0945087E}"/>
                </a:ext>
              </a:extLst>
            </p:cNvPr>
            <p:cNvSpPr/>
            <p:nvPr/>
          </p:nvSpPr>
          <p:spPr>
            <a:xfrm flipH="1">
              <a:off x="8360662" y="5369957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2" name="手繪多邊形: 圖案 201">
              <a:extLst>
                <a:ext uri="{FF2B5EF4-FFF2-40B4-BE49-F238E27FC236}">
                  <a16:creationId xmlns:a16="http://schemas.microsoft.com/office/drawing/2014/main" id="{773A9717-E229-40D8-A591-11E150620F8F}"/>
                </a:ext>
              </a:extLst>
            </p:cNvPr>
            <p:cNvSpPr/>
            <p:nvPr/>
          </p:nvSpPr>
          <p:spPr>
            <a:xfrm flipH="1">
              <a:off x="8310689" y="531471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3" name="手繪多邊形: 圖案 202">
              <a:extLst>
                <a:ext uri="{FF2B5EF4-FFF2-40B4-BE49-F238E27FC236}">
                  <a16:creationId xmlns:a16="http://schemas.microsoft.com/office/drawing/2014/main" id="{2EC99132-1CB5-48EC-998B-217A9766F785}"/>
                </a:ext>
              </a:extLst>
            </p:cNvPr>
            <p:cNvSpPr/>
            <p:nvPr/>
          </p:nvSpPr>
          <p:spPr>
            <a:xfrm flipH="1">
              <a:off x="8508134" y="565189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8" name="手繪多邊形: 圖案 237">
              <a:extLst>
                <a:ext uri="{FF2B5EF4-FFF2-40B4-BE49-F238E27FC236}">
                  <a16:creationId xmlns:a16="http://schemas.microsoft.com/office/drawing/2014/main" id="{E0D8AB38-E844-4D32-AC21-F1733C354809}"/>
                </a:ext>
              </a:extLst>
            </p:cNvPr>
            <p:cNvSpPr/>
            <p:nvPr/>
          </p:nvSpPr>
          <p:spPr>
            <a:xfrm flipH="1">
              <a:off x="8537374" y="561733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9" name="手繪多邊形: 圖案 238">
              <a:extLst>
                <a:ext uri="{FF2B5EF4-FFF2-40B4-BE49-F238E27FC236}">
                  <a16:creationId xmlns:a16="http://schemas.microsoft.com/office/drawing/2014/main" id="{8FDF6B2B-1609-481D-B689-53844E2A97AC}"/>
                </a:ext>
              </a:extLst>
            </p:cNvPr>
            <p:cNvSpPr/>
            <p:nvPr/>
          </p:nvSpPr>
          <p:spPr>
            <a:xfrm flipH="1">
              <a:off x="8453611" y="557796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0" name="手繪多邊形: 圖案 239">
              <a:extLst>
                <a:ext uri="{FF2B5EF4-FFF2-40B4-BE49-F238E27FC236}">
                  <a16:creationId xmlns:a16="http://schemas.microsoft.com/office/drawing/2014/main" id="{3D532864-60C3-4D0A-86A7-F1DCE0F51982}"/>
                </a:ext>
              </a:extLst>
            </p:cNvPr>
            <p:cNvSpPr/>
            <p:nvPr/>
          </p:nvSpPr>
          <p:spPr>
            <a:xfrm flipH="1">
              <a:off x="8502572" y="557830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1" name="手繪多邊形: 圖案 240">
              <a:extLst>
                <a:ext uri="{FF2B5EF4-FFF2-40B4-BE49-F238E27FC236}">
                  <a16:creationId xmlns:a16="http://schemas.microsoft.com/office/drawing/2014/main" id="{C3B2E8D4-7512-4844-BBCD-CAACEA53F16E}"/>
                </a:ext>
              </a:extLst>
            </p:cNvPr>
            <p:cNvSpPr/>
            <p:nvPr/>
          </p:nvSpPr>
          <p:spPr>
            <a:xfrm flipH="1">
              <a:off x="8448133" y="561252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2" name="手繪多邊形: 圖案 241">
              <a:extLst>
                <a:ext uri="{FF2B5EF4-FFF2-40B4-BE49-F238E27FC236}">
                  <a16:creationId xmlns:a16="http://schemas.microsoft.com/office/drawing/2014/main" id="{20D4B699-7231-4D2E-B3F6-A8BF1E5A39F9}"/>
                </a:ext>
              </a:extLst>
            </p:cNvPr>
            <p:cNvSpPr/>
            <p:nvPr/>
          </p:nvSpPr>
          <p:spPr>
            <a:xfrm flipH="1">
              <a:off x="8457824" y="567900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3" name="手繪多邊形: 圖案 242">
              <a:extLst>
                <a:ext uri="{FF2B5EF4-FFF2-40B4-BE49-F238E27FC236}">
                  <a16:creationId xmlns:a16="http://schemas.microsoft.com/office/drawing/2014/main" id="{3BF11BF6-B036-42DD-9969-11427342991F}"/>
                </a:ext>
              </a:extLst>
            </p:cNvPr>
            <p:cNvSpPr/>
            <p:nvPr/>
          </p:nvSpPr>
          <p:spPr>
            <a:xfrm flipH="1">
              <a:off x="8575633" y="552323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4" name="手繪多邊形: 圖案 243">
              <a:extLst>
                <a:ext uri="{FF2B5EF4-FFF2-40B4-BE49-F238E27FC236}">
                  <a16:creationId xmlns:a16="http://schemas.microsoft.com/office/drawing/2014/main" id="{48E24605-512F-4D4D-ACED-E6D065758FFD}"/>
                </a:ext>
              </a:extLst>
            </p:cNvPr>
            <p:cNvSpPr/>
            <p:nvPr/>
          </p:nvSpPr>
          <p:spPr>
            <a:xfrm flipH="1">
              <a:off x="8592487" y="568312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5" name="手繪多邊形: 圖案 274">
              <a:extLst>
                <a:ext uri="{FF2B5EF4-FFF2-40B4-BE49-F238E27FC236}">
                  <a16:creationId xmlns:a16="http://schemas.microsoft.com/office/drawing/2014/main" id="{77AFC5AB-2A2B-4D35-BF1A-4102CEE76EA2}"/>
                </a:ext>
              </a:extLst>
            </p:cNvPr>
            <p:cNvSpPr/>
            <p:nvPr/>
          </p:nvSpPr>
          <p:spPr>
            <a:xfrm flipH="1">
              <a:off x="8387375" y="552323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6" name="手繪多邊形: 圖案 275">
              <a:extLst>
                <a:ext uri="{FF2B5EF4-FFF2-40B4-BE49-F238E27FC236}">
                  <a16:creationId xmlns:a16="http://schemas.microsoft.com/office/drawing/2014/main" id="{CA7EDC4B-C984-4907-8014-A08048EF540F}"/>
                </a:ext>
              </a:extLst>
            </p:cNvPr>
            <p:cNvSpPr/>
            <p:nvPr/>
          </p:nvSpPr>
          <p:spPr>
            <a:xfrm flipH="1">
              <a:off x="8382656" y="567651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11" name="圖形 211">
            <a:extLst>
              <a:ext uri="{FF2B5EF4-FFF2-40B4-BE49-F238E27FC236}">
                <a16:creationId xmlns:a16="http://schemas.microsoft.com/office/drawing/2014/main" id="{E8E68237-25B9-468C-80E8-34716B2AE555}"/>
              </a:ext>
            </a:extLst>
          </p:cNvPr>
          <p:cNvGrpSpPr/>
          <p:nvPr/>
        </p:nvGrpSpPr>
        <p:grpSpPr>
          <a:xfrm>
            <a:off x="7914571" y="3335203"/>
            <a:ext cx="172020" cy="210110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312" name="手繪多邊形: 圖案 311">
              <a:extLst>
                <a:ext uri="{FF2B5EF4-FFF2-40B4-BE49-F238E27FC236}">
                  <a16:creationId xmlns:a16="http://schemas.microsoft.com/office/drawing/2014/main" id="{66E28089-7A39-474D-8700-35EE14688F0A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3" name="手繪多邊形: 圖案 312">
              <a:extLst>
                <a:ext uri="{FF2B5EF4-FFF2-40B4-BE49-F238E27FC236}">
                  <a16:creationId xmlns:a16="http://schemas.microsoft.com/office/drawing/2014/main" id="{82F9FC01-FC67-4AEB-8C9E-F6E12409D9E1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4" name="手繪多邊形: 圖案 313">
              <a:extLst>
                <a:ext uri="{FF2B5EF4-FFF2-40B4-BE49-F238E27FC236}">
                  <a16:creationId xmlns:a16="http://schemas.microsoft.com/office/drawing/2014/main" id="{05D14FEE-F028-46CC-A152-3DFB0C31A955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15" name="文字方塊 314">
            <a:extLst>
              <a:ext uri="{FF2B5EF4-FFF2-40B4-BE49-F238E27FC236}">
                <a16:creationId xmlns:a16="http://schemas.microsoft.com/office/drawing/2014/main" id="{6F64CE75-73E3-49E1-AD2F-59C36770480B}"/>
              </a:ext>
            </a:extLst>
          </p:cNvPr>
          <p:cNvSpPr txBox="1"/>
          <p:nvPr/>
        </p:nvSpPr>
        <p:spPr>
          <a:xfrm>
            <a:off x="1602196" y="2241769"/>
            <a:ext cx="1008800" cy="2308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accent3">
                    <a:lumMod val="50000"/>
                  </a:schemeClr>
                </a:solidFill>
                <a:latin typeface="+mj-lt"/>
                <a:ea typeface="微軟正黑體"/>
                <a:cs typeface="Arial" panose="020B0604020202020204" pitchFamily="34" charset="0"/>
              </a:rPr>
              <a:t>Local user</a:t>
            </a:r>
          </a:p>
        </p:txBody>
      </p:sp>
      <p:pic>
        <p:nvPicPr>
          <p:cNvPr id="316" name="圖形 315">
            <a:extLst>
              <a:ext uri="{FF2B5EF4-FFF2-40B4-BE49-F238E27FC236}">
                <a16:creationId xmlns:a16="http://schemas.microsoft.com/office/drawing/2014/main" id="{A83B1F37-7C31-4985-8992-B844E896A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38410" y="1949618"/>
            <a:ext cx="293825" cy="27939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BB651E69-4C74-421C-B28D-4547BC6D3B46}"/>
              </a:ext>
            </a:extLst>
          </p:cNvPr>
          <p:cNvGrpSpPr/>
          <p:nvPr/>
        </p:nvGrpSpPr>
        <p:grpSpPr>
          <a:xfrm>
            <a:off x="739012" y="3947725"/>
            <a:ext cx="1155529" cy="821239"/>
            <a:chOff x="1942737" y="2167157"/>
            <a:chExt cx="1540703" cy="1094985"/>
          </a:xfrm>
        </p:grpSpPr>
        <p:grpSp>
          <p:nvGrpSpPr>
            <p:cNvPr id="321" name="群組 320">
              <a:extLst>
                <a:ext uri="{FF2B5EF4-FFF2-40B4-BE49-F238E27FC236}">
                  <a16:creationId xmlns:a16="http://schemas.microsoft.com/office/drawing/2014/main" id="{A83E0AE9-DE75-488F-A8B6-34FF8CD69EC6}"/>
                </a:ext>
              </a:extLst>
            </p:cNvPr>
            <p:cNvGrpSpPr/>
            <p:nvPr/>
          </p:nvGrpSpPr>
          <p:grpSpPr>
            <a:xfrm>
              <a:off x="2146283" y="2167157"/>
              <a:ext cx="1074504" cy="712928"/>
              <a:chOff x="672980" y="1966505"/>
              <a:chExt cx="1057450" cy="651099"/>
            </a:xfrm>
            <a:noFill/>
          </p:grpSpPr>
          <p:sp>
            <p:nvSpPr>
              <p:cNvPr id="322" name="手繪多邊形: 圖案 321">
                <a:extLst>
                  <a:ext uri="{FF2B5EF4-FFF2-40B4-BE49-F238E27FC236}">
                    <a16:creationId xmlns:a16="http://schemas.microsoft.com/office/drawing/2014/main" id="{CFB3F76A-A50E-4552-AEB3-2181470588E2}"/>
                  </a:ext>
                </a:extLst>
              </p:cNvPr>
              <p:cNvSpPr/>
              <p:nvPr/>
            </p:nvSpPr>
            <p:spPr>
              <a:xfrm>
                <a:off x="933835" y="1966505"/>
                <a:ext cx="796595" cy="651099"/>
              </a:xfrm>
              <a:custGeom>
                <a:avLst/>
                <a:gdLst>
                  <a:gd name="connsiteX0" fmla="*/ 63593 w 796595"/>
                  <a:gd name="connsiteY0" fmla="*/ 607620 h 651099"/>
                  <a:gd name="connsiteX1" fmla="*/ 733001 w 796595"/>
                  <a:gd name="connsiteY1" fmla="*/ 607620 h 651099"/>
                  <a:gd name="connsiteX2" fmla="*/ 733001 w 796595"/>
                  <a:gd name="connsiteY2" fmla="*/ 651099 h 651099"/>
                  <a:gd name="connsiteX3" fmla="*/ 63593 w 796595"/>
                  <a:gd name="connsiteY3" fmla="*/ 651099 h 651099"/>
                  <a:gd name="connsiteX4" fmla="*/ 63148 w 796595"/>
                  <a:gd name="connsiteY4" fmla="*/ 60404 h 651099"/>
                  <a:gd name="connsiteX5" fmla="*/ 63148 w 796595"/>
                  <a:gd name="connsiteY5" fmla="*/ 464625 h 651099"/>
                  <a:gd name="connsiteX6" fmla="*/ 733390 w 796595"/>
                  <a:gd name="connsiteY6" fmla="*/ 464625 h 651099"/>
                  <a:gd name="connsiteX7" fmla="*/ 733390 w 796595"/>
                  <a:gd name="connsiteY7" fmla="*/ 60404 h 651099"/>
                  <a:gd name="connsiteX8" fmla="*/ 0 w 796595"/>
                  <a:gd name="connsiteY8" fmla="*/ 0 h 651099"/>
                  <a:gd name="connsiteX9" fmla="*/ 796595 w 796595"/>
                  <a:gd name="connsiteY9" fmla="*/ 0 h 651099"/>
                  <a:gd name="connsiteX10" fmla="*/ 796595 w 796595"/>
                  <a:gd name="connsiteY10" fmla="*/ 525032 h 651099"/>
                  <a:gd name="connsiteX11" fmla="*/ 509142 w 796595"/>
                  <a:gd name="connsiteY11" fmla="*/ 525032 h 651099"/>
                  <a:gd name="connsiteX12" fmla="*/ 509142 w 796595"/>
                  <a:gd name="connsiteY12" fmla="*/ 603286 h 651099"/>
                  <a:gd name="connsiteX13" fmla="*/ 287451 w 796595"/>
                  <a:gd name="connsiteY13" fmla="*/ 603286 h 651099"/>
                  <a:gd name="connsiteX14" fmla="*/ 287451 w 796595"/>
                  <a:gd name="connsiteY14" fmla="*/ 525032 h 651099"/>
                  <a:gd name="connsiteX15" fmla="*/ 0 w 796595"/>
                  <a:gd name="connsiteY15" fmla="*/ 525032 h 65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6595" h="651099">
                    <a:moveTo>
                      <a:pt x="63593" y="607620"/>
                    </a:moveTo>
                    <a:lnTo>
                      <a:pt x="733001" y="607620"/>
                    </a:lnTo>
                    <a:lnTo>
                      <a:pt x="733001" y="651099"/>
                    </a:lnTo>
                    <a:lnTo>
                      <a:pt x="63593" y="651099"/>
                    </a:lnTo>
                    <a:close/>
                    <a:moveTo>
                      <a:pt x="63148" y="60404"/>
                    </a:moveTo>
                    <a:lnTo>
                      <a:pt x="63148" y="464625"/>
                    </a:lnTo>
                    <a:lnTo>
                      <a:pt x="733390" y="464625"/>
                    </a:lnTo>
                    <a:lnTo>
                      <a:pt x="733390" y="60404"/>
                    </a:lnTo>
                    <a:close/>
                    <a:moveTo>
                      <a:pt x="0" y="0"/>
                    </a:moveTo>
                    <a:lnTo>
                      <a:pt x="796595" y="0"/>
                    </a:lnTo>
                    <a:lnTo>
                      <a:pt x="796595" y="525032"/>
                    </a:lnTo>
                    <a:lnTo>
                      <a:pt x="509142" y="525032"/>
                    </a:lnTo>
                    <a:lnTo>
                      <a:pt x="509142" y="603286"/>
                    </a:lnTo>
                    <a:lnTo>
                      <a:pt x="287451" y="603286"/>
                    </a:lnTo>
                    <a:lnTo>
                      <a:pt x="287451" y="525032"/>
                    </a:lnTo>
                    <a:lnTo>
                      <a:pt x="0" y="525032"/>
                    </a:lnTo>
                    <a:close/>
                  </a:path>
                </a:pathLst>
              </a:custGeom>
              <a:grpFill/>
              <a:ln w="19050" cap="rnd">
                <a:solidFill>
                  <a:schemeClr val="tx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18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323" name="手繪多邊形: 圖案 322">
                <a:extLst>
                  <a:ext uri="{FF2B5EF4-FFF2-40B4-BE49-F238E27FC236}">
                    <a16:creationId xmlns:a16="http://schemas.microsoft.com/office/drawing/2014/main" id="{F979B78B-E025-48A3-BA91-528466673A84}"/>
                  </a:ext>
                </a:extLst>
              </p:cNvPr>
              <p:cNvSpPr/>
              <p:nvPr/>
            </p:nvSpPr>
            <p:spPr>
              <a:xfrm>
                <a:off x="672980" y="2002209"/>
                <a:ext cx="269504" cy="586820"/>
              </a:xfrm>
              <a:custGeom>
                <a:avLst/>
                <a:gdLst>
                  <a:gd name="connsiteX0" fmla="*/ 52181 w 269504"/>
                  <a:gd name="connsiteY0" fmla="*/ 469456 h 586820"/>
                  <a:gd name="connsiteX1" fmla="*/ 52181 w 269504"/>
                  <a:gd name="connsiteY1" fmla="*/ 508565 h 586820"/>
                  <a:gd name="connsiteX2" fmla="*/ 213024 w 269504"/>
                  <a:gd name="connsiteY2" fmla="*/ 508565 h 586820"/>
                  <a:gd name="connsiteX3" fmla="*/ 213024 w 269504"/>
                  <a:gd name="connsiteY3" fmla="*/ 469456 h 586820"/>
                  <a:gd name="connsiteX4" fmla="*/ 52181 w 269504"/>
                  <a:gd name="connsiteY4" fmla="*/ 397738 h 586820"/>
                  <a:gd name="connsiteX5" fmla="*/ 52181 w 269504"/>
                  <a:gd name="connsiteY5" fmla="*/ 436847 h 586820"/>
                  <a:gd name="connsiteX6" fmla="*/ 213024 w 269504"/>
                  <a:gd name="connsiteY6" fmla="*/ 436847 h 586820"/>
                  <a:gd name="connsiteX7" fmla="*/ 213024 w 269504"/>
                  <a:gd name="connsiteY7" fmla="*/ 397738 h 586820"/>
                  <a:gd name="connsiteX8" fmla="*/ 52181 w 269504"/>
                  <a:gd name="connsiteY8" fmla="*/ 256468 h 586820"/>
                  <a:gd name="connsiteX9" fmla="*/ 52181 w 269504"/>
                  <a:gd name="connsiteY9" fmla="*/ 365129 h 586820"/>
                  <a:gd name="connsiteX10" fmla="*/ 213024 w 269504"/>
                  <a:gd name="connsiteY10" fmla="*/ 365129 h 586820"/>
                  <a:gd name="connsiteX11" fmla="*/ 213024 w 269504"/>
                  <a:gd name="connsiteY11" fmla="*/ 256468 h 586820"/>
                  <a:gd name="connsiteX12" fmla="*/ 68469 w 269504"/>
                  <a:gd name="connsiteY12" fmla="*/ 203203 h 586820"/>
                  <a:gd name="connsiteX13" fmla="*/ 56516 w 269504"/>
                  <a:gd name="connsiteY13" fmla="*/ 215156 h 586820"/>
                  <a:gd name="connsiteX14" fmla="*/ 68469 w 269504"/>
                  <a:gd name="connsiteY14" fmla="*/ 227109 h 586820"/>
                  <a:gd name="connsiteX15" fmla="*/ 80422 w 269504"/>
                  <a:gd name="connsiteY15" fmla="*/ 215156 h 586820"/>
                  <a:gd name="connsiteX16" fmla="*/ 68469 w 269504"/>
                  <a:gd name="connsiteY16" fmla="*/ 203203 h 586820"/>
                  <a:gd name="connsiteX17" fmla="*/ 0 w 269504"/>
                  <a:gd name="connsiteY17" fmla="*/ 0 h 586820"/>
                  <a:gd name="connsiteX18" fmla="*/ 269504 w 269504"/>
                  <a:gd name="connsiteY18" fmla="*/ 0 h 586820"/>
                  <a:gd name="connsiteX19" fmla="*/ 269504 w 269504"/>
                  <a:gd name="connsiteY19" fmla="*/ 586820 h 586820"/>
                  <a:gd name="connsiteX20" fmla="*/ 0 w 269504"/>
                  <a:gd name="connsiteY20" fmla="*/ 586820 h 5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504" h="586820">
                    <a:moveTo>
                      <a:pt x="52181" y="469456"/>
                    </a:moveTo>
                    <a:lnTo>
                      <a:pt x="52181" y="508565"/>
                    </a:lnTo>
                    <a:lnTo>
                      <a:pt x="213024" y="508565"/>
                    </a:lnTo>
                    <a:lnTo>
                      <a:pt x="213024" y="469456"/>
                    </a:lnTo>
                    <a:close/>
                    <a:moveTo>
                      <a:pt x="52181" y="397738"/>
                    </a:moveTo>
                    <a:lnTo>
                      <a:pt x="52181" y="436847"/>
                    </a:lnTo>
                    <a:lnTo>
                      <a:pt x="213024" y="436847"/>
                    </a:lnTo>
                    <a:lnTo>
                      <a:pt x="213024" y="397738"/>
                    </a:lnTo>
                    <a:close/>
                    <a:moveTo>
                      <a:pt x="52181" y="256468"/>
                    </a:moveTo>
                    <a:lnTo>
                      <a:pt x="52181" y="365129"/>
                    </a:lnTo>
                    <a:lnTo>
                      <a:pt x="213024" y="365129"/>
                    </a:lnTo>
                    <a:lnTo>
                      <a:pt x="213024" y="256468"/>
                    </a:lnTo>
                    <a:close/>
                    <a:moveTo>
                      <a:pt x="68469" y="203203"/>
                    </a:moveTo>
                    <a:cubicBezTo>
                      <a:pt x="61867" y="203203"/>
                      <a:pt x="56516" y="208554"/>
                      <a:pt x="56516" y="215156"/>
                    </a:cubicBezTo>
                    <a:cubicBezTo>
                      <a:pt x="56516" y="221758"/>
                      <a:pt x="61867" y="227109"/>
                      <a:pt x="68469" y="227109"/>
                    </a:cubicBezTo>
                    <a:cubicBezTo>
                      <a:pt x="75070" y="227109"/>
                      <a:pt x="80422" y="221758"/>
                      <a:pt x="80422" y="215156"/>
                    </a:cubicBezTo>
                    <a:cubicBezTo>
                      <a:pt x="80422" y="208554"/>
                      <a:pt x="75070" y="203203"/>
                      <a:pt x="68469" y="203203"/>
                    </a:cubicBezTo>
                    <a:close/>
                    <a:moveTo>
                      <a:pt x="0" y="0"/>
                    </a:moveTo>
                    <a:lnTo>
                      <a:pt x="269504" y="0"/>
                    </a:lnTo>
                    <a:lnTo>
                      <a:pt x="269504" y="586820"/>
                    </a:lnTo>
                    <a:lnTo>
                      <a:pt x="0" y="586820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18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4" name="文字方塊 323">
              <a:extLst>
                <a:ext uri="{FF2B5EF4-FFF2-40B4-BE49-F238E27FC236}">
                  <a16:creationId xmlns:a16="http://schemas.microsoft.com/office/drawing/2014/main" id="{3729410E-1962-4525-8E4E-E6E1CA136F2A}"/>
                </a:ext>
              </a:extLst>
            </p:cNvPr>
            <p:cNvSpPr txBox="1"/>
            <p:nvPr/>
          </p:nvSpPr>
          <p:spPr>
            <a:xfrm>
              <a:off x="2138374" y="2954366"/>
              <a:ext cx="1345066" cy="307776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050" b="1">
                  <a:solidFill>
                    <a:schemeClr val="accent3">
                      <a:lumMod val="50000"/>
                    </a:schemeClr>
                  </a:solidFill>
                  <a:latin typeface="+mj-lt"/>
                  <a:ea typeface="微軟正黑體"/>
                  <a:cs typeface="Arial" panose="020B0604020202020204" pitchFamily="34" charset="0"/>
                </a:rPr>
                <a:t>Local user</a:t>
              </a:r>
            </a:p>
          </p:txBody>
        </p:sp>
        <p:pic>
          <p:nvPicPr>
            <p:cNvPr id="325" name="圖形 324">
              <a:extLst>
                <a:ext uri="{FF2B5EF4-FFF2-40B4-BE49-F238E27FC236}">
                  <a16:creationId xmlns:a16="http://schemas.microsoft.com/office/drawing/2014/main" id="{DD9D457A-A143-4143-A859-E216FC09E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42737" y="2523288"/>
              <a:ext cx="391767" cy="372521"/>
            </a:xfrm>
            <a:prstGeom prst="rect">
              <a:avLst/>
            </a:prstGeom>
          </p:spPr>
        </p:pic>
      </p:grpSp>
      <p:sp>
        <p:nvSpPr>
          <p:cNvPr id="192" name="矩形 191">
            <a:extLst>
              <a:ext uri="{FF2B5EF4-FFF2-40B4-BE49-F238E27FC236}">
                <a16:creationId xmlns:a16="http://schemas.microsoft.com/office/drawing/2014/main" id="{A71438C8-8CF7-1844-85BD-F45FAC5046ED}"/>
              </a:ext>
            </a:extLst>
          </p:cNvPr>
          <p:cNvSpPr/>
          <p:nvPr/>
        </p:nvSpPr>
        <p:spPr>
          <a:xfrm>
            <a:off x="7148538" y="2495145"/>
            <a:ext cx="155654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350" b="1">
                <a:solidFill>
                  <a:schemeClr val="bg1"/>
                </a:solidFill>
                <a:latin typeface="+mj-lt"/>
                <a:ea typeface="微軟正黑體"/>
                <a:cs typeface="Arial" panose="020B0604020202020204" pitchFamily="34" charset="0"/>
              </a:rPr>
              <a:t>Cloud object storage space</a:t>
            </a:r>
          </a:p>
        </p:txBody>
      </p:sp>
    </p:spTree>
    <p:extLst>
      <p:ext uri="{BB962C8B-B14F-4D97-AF65-F5344CB8AC3E}">
        <p14:creationId xmlns:p14="http://schemas.microsoft.com/office/powerpoint/2010/main" val="33727991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31751" y="230507"/>
            <a:ext cx="9079992" cy="52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altLang="zh-TW" sz="250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Use network-based </a:t>
            </a:r>
            <a:r>
              <a:rPr lang="en-US" sz="250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VJBOD </a:t>
            </a:r>
            <a:r>
              <a:rPr lang="en-US" altLang="zh-TW" sz="250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to expand other NAS capacity</a:t>
            </a:r>
            <a:endParaRPr lang="en-US" sz="2500" u="none" strike="noStrike" cap="none">
              <a:solidFill>
                <a:schemeClr val="lt1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圖片 16" descr="一張含有 水, 大, 男人, 飛機 的圖片&#10;&#10;自動產生的描述">
            <a:extLst>
              <a:ext uri="{FF2B5EF4-FFF2-40B4-BE49-F238E27FC236}">
                <a16:creationId xmlns:a16="http://schemas.microsoft.com/office/drawing/2014/main" id="{FDC1E519-8133-4BF5-9101-2289551B2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246647"/>
            <a:ext cx="9144000" cy="3076900"/>
          </a:xfrm>
          <a:prstGeom prst="rect">
            <a:avLst/>
          </a:prstGeom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D8C64421-B392-4CAB-B4F7-67E2FA1BAC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799" y="1717937"/>
            <a:ext cx="3767417" cy="2168187"/>
          </a:xfrm>
          <a:prstGeom prst="rect">
            <a:avLst/>
          </a:pr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2ABDBB12-E50A-45A3-B392-88205A355FD5}"/>
              </a:ext>
            </a:extLst>
          </p:cNvPr>
          <p:cNvSpPr txBox="1"/>
          <p:nvPr/>
        </p:nvSpPr>
        <p:spPr>
          <a:xfrm>
            <a:off x="4237953" y="3137298"/>
            <a:ext cx="1497554" cy="461665"/>
          </a:xfrm>
          <a:prstGeom prst="rect">
            <a:avLst/>
          </a:prstGeom>
          <a:solidFill>
            <a:srgbClr val="D8392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err="1">
                <a:latin typeface="+mj-lt"/>
                <a:ea typeface="微軟正黑體" pitchFamily="34" charset="-120"/>
                <a:cs typeface="Arial" panose="020B0604020202020204" pitchFamily="34" charset="0"/>
              </a:rPr>
              <a:t>iSCSi</a:t>
            </a:r>
            <a:endParaRPr lang="en-US" sz="2400" b="1">
              <a:latin typeface="+mj-lt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DACEF8D9-2119-4949-B9D9-45D63273316A}"/>
              </a:ext>
            </a:extLst>
          </p:cNvPr>
          <p:cNvSpPr txBox="1"/>
          <p:nvPr/>
        </p:nvSpPr>
        <p:spPr>
          <a:xfrm>
            <a:off x="4237953" y="3785097"/>
            <a:ext cx="1497554" cy="461665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2400" b="1">
              <a:latin typeface="+mj-lt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21" name="圖片 20" descr="21.png">
            <a:extLst>
              <a:ext uri="{FF2B5EF4-FFF2-40B4-BE49-F238E27FC236}">
                <a16:creationId xmlns:a16="http://schemas.microsoft.com/office/drawing/2014/main" id="{C686F5AB-A35D-4820-9805-69CFCEA83A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101" y="3852648"/>
            <a:ext cx="1273750" cy="344170"/>
          </a:xfrm>
          <a:prstGeom prst="rect">
            <a:avLst/>
          </a:prstGeom>
        </p:spPr>
      </p:pic>
      <p:sp>
        <p:nvSpPr>
          <p:cNvPr id="22" name="向右箭號 14">
            <a:extLst>
              <a:ext uri="{FF2B5EF4-FFF2-40B4-BE49-F238E27FC236}">
                <a16:creationId xmlns:a16="http://schemas.microsoft.com/office/drawing/2014/main" id="{80B9659E-B687-49AF-8F88-8C89E301F4DC}"/>
              </a:ext>
            </a:extLst>
          </p:cNvPr>
          <p:cNvSpPr/>
          <p:nvPr/>
        </p:nvSpPr>
        <p:spPr>
          <a:xfrm flipH="1">
            <a:off x="4041669" y="2354727"/>
            <a:ext cx="2269054" cy="546494"/>
          </a:xfrm>
          <a:prstGeom prst="rightArrow">
            <a:avLst>
              <a:gd name="adj1" fmla="val 50000"/>
              <a:gd name="adj2" fmla="val 96334"/>
            </a:avLst>
          </a:prstGeom>
          <a:gradFill flip="none" rotWithShape="1">
            <a:gsLst>
              <a:gs pos="31000">
                <a:srgbClr val="24F8F3"/>
              </a:gs>
              <a:gs pos="5000">
                <a:srgbClr val="2DFFF0">
                  <a:alpha val="0"/>
                </a:srgbClr>
              </a:gs>
              <a:gs pos="100000">
                <a:srgbClr val="01DCFE"/>
              </a:gs>
            </a:gsLst>
            <a:lin ang="0" scaled="1"/>
            <a:tileRect/>
          </a:gra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E4249B2-A5C9-4A35-9546-E5EFBF7E2C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5733" y="1578281"/>
            <a:ext cx="3441392" cy="2753115"/>
          </a:xfrm>
          <a:prstGeom prst="rect">
            <a:avLst/>
          </a:prstGeom>
        </p:spPr>
      </p:pic>
      <p:sp>
        <p:nvSpPr>
          <p:cNvPr id="24" name="TextBox 33">
            <a:extLst>
              <a:ext uri="{FF2B5EF4-FFF2-40B4-BE49-F238E27FC236}">
                <a16:creationId xmlns:a16="http://schemas.microsoft.com/office/drawing/2014/main" id="{C4944C32-A0A8-4D69-9FA2-74588025AC7A}"/>
              </a:ext>
            </a:extLst>
          </p:cNvPr>
          <p:cNvSpPr txBox="1"/>
          <p:nvPr/>
        </p:nvSpPr>
        <p:spPr>
          <a:xfrm>
            <a:off x="4333101" y="1303831"/>
            <a:ext cx="4034314" cy="75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Hant" sz="1850" b="1">
                <a:solidFill>
                  <a:srgbClr val="007AD6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Setup free space for multiple QNAP NAS devices to connect</a:t>
            </a:r>
            <a:endParaRPr lang="en-US" sz="1850" b="1">
              <a:solidFill>
                <a:srgbClr val="007AD6"/>
              </a:solidFill>
              <a:latin typeface="+mj-lt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E36427BB-7151-4E25-8E8A-FD5C42F62081}"/>
              </a:ext>
            </a:extLst>
          </p:cNvPr>
          <p:cNvSpPr/>
          <p:nvPr/>
        </p:nvSpPr>
        <p:spPr>
          <a:xfrm>
            <a:off x="6890492" y="3965986"/>
            <a:ext cx="7168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TS-832PX</a:t>
            </a: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926AB45D-B340-4634-9F47-7167B383E944}"/>
              </a:ext>
            </a:extLst>
          </p:cNvPr>
          <p:cNvSpPr/>
          <p:nvPr/>
        </p:nvSpPr>
        <p:spPr>
          <a:xfrm>
            <a:off x="1842096" y="3965986"/>
            <a:ext cx="19992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QNAP x86 NAS (Intel/AMD </a:t>
            </a:r>
            <a:r>
              <a:rPr lang="en-US" altLang="zh-CN" sz="9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CPUs)</a:t>
            </a:r>
            <a:endParaRPr lang="en-US" sz="900" b="1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722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E8DDB331-C3D6-4A39-96ED-90C183EE17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405"/>
            <a:ext cx="9143999" cy="1075843"/>
          </a:xfrm>
          <a:prstGeom prst="rect">
            <a:avLst/>
          </a:prstGeom>
        </p:spPr>
      </p:pic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7284A1CA-6CDA-4A39-867E-55423E72738F}"/>
              </a:ext>
            </a:extLst>
          </p:cNvPr>
          <p:cNvSpPr/>
          <p:nvPr/>
        </p:nvSpPr>
        <p:spPr>
          <a:xfrm>
            <a:off x="3857460" y="3395142"/>
            <a:ext cx="5093214" cy="1377999"/>
          </a:xfrm>
          <a:prstGeom prst="roundRect">
            <a:avLst>
              <a:gd name="adj" fmla="val 6149"/>
            </a:avLst>
          </a:prstGeom>
          <a:gradFill>
            <a:gsLst>
              <a:gs pos="4000">
                <a:srgbClr val="F3FFFE"/>
              </a:gs>
              <a:gs pos="100000">
                <a:srgbClr val="9FE6FF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453EE3FF-246B-4B84-8943-8FC1BE4822A9}"/>
              </a:ext>
            </a:extLst>
          </p:cNvPr>
          <p:cNvSpPr/>
          <p:nvPr/>
        </p:nvSpPr>
        <p:spPr>
          <a:xfrm>
            <a:off x="288262" y="3395142"/>
            <a:ext cx="3436267" cy="1377999"/>
          </a:xfrm>
          <a:prstGeom prst="roundRect">
            <a:avLst>
              <a:gd name="adj" fmla="val 6149"/>
            </a:avLst>
          </a:prstGeom>
          <a:gradFill>
            <a:gsLst>
              <a:gs pos="4000">
                <a:srgbClr val="F3FFFE"/>
              </a:gs>
              <a:gs pos="100000">
                <a:srgbClr val="9FE6FF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" y="40590"/>
            <a:ext cx="9144000" cy="802796"/>
          </a:xfrm>
        </p:spPr>
        <p:txBody>
          <a:bodyPr>
            <a:noAutofit/>
          </a:bodyPr>
          <a:lstStyle/>
          <a:p>
            <a:pPr>
              <a:lnSpc>
                <a:spcPts val="3300"/>
              </a:lnSpc>
            </a:pPr>
            <a:r>
              <a:rPr lang="en-US" altLang="zh-TW" sz="28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Economical and flexible </a:t>
            </a:r>
            <a:r>
              <a:rPr lang="en-US" altLang="zh-CN" sz="28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QNAP expansion </a:t>
            </a:r>
            <a:br>
              <a:rPr lang="en-US" altLang="zh-CN" sz="28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</a:br>
            <a:r>
              <a:rPr lang="en-US" altLang="zh-CN" sz="28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enclosures for multi-platform usage</a:t>
            </a:r>
            <a:endParaRPr lang="en-US" sz="2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45707AD-9E62-DE40-8D51-AA47943EB84D}"/>
              </a:ext>
            </a:extLst>
          </p:cNvPr>
          <p:cNvSpPr txBox="1"/>
          <p:nvPr/>
        </p:nvSpPr>
        <p:spPr>
          <a:xfrm>
            <a:off x="4879666" y="1774436"/>
            <a:ext cx="4189621" cy="1343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kumimoji="1" lang="en-US" altLang="zh-CN" sz="1600" b="1">
                <a:solidFill>
                  <a:srgbClr val="007AD6"/>
                </a:solidFill>
                <a:latin typeface="+mj-lt"/>
                <a:ea typeface="微軟正黑體" panose="020B0604030504040204" pitchFamily="34" charset="-120"/>
              </a:rPr>
              <a:t>Better compatibility: </a:t>
            </a:r>
          </a:p>
          <a:p>
            <a:pPr>
              <a:lnSpc>
                <a:spcPts val="2000"/>
              </a:lnSpc>
            </a:pPr>
            <a:r>
              <a:rPr kumimoji="1" lang="en-US" altLang="zh-CN" sz="1600" b="1">
                <a:solidFill>
                  <a:srgbClr val="007AD6"/>
                </a:solidFill>
                <a:latin typeface="+mj-lt"/>
                <a:ea typeface="微軟正黑體" panose="020B0604030504040204" pitchFamily="34" charset="-120"/>
              </a:rPr>
              <a:t>for </a:t>
            </a:r>
            <a:r>
              <a:rPr kumimoji="1" lang="en-US" altLang="zh-TW" sz="1600" b="1">
                <a:solidFill>
                  <a:srgbClr val="007AD6"/>
                </a:solidFill>
                <a:latin typeface="+mj-lt"/>
                <a:ea typeface="微軟正黑體" panose="020B0604030504040204" pitchFamily="34" charset="-120"/>
              </a:rPr>
              <a:t>NAS or PC/server</a:t>
            </a:r>
            <a:endParaRPr kumimoji="1" lang="en-US" altLang="zh-CN" sz="1600" b="1">
              <a:solidFill>
                <a:srgbClr val="007AD6"/>
              </a:solidFill>
              <a:latin typeface="+mj-lt"/>
              <a:ea typeface="微軟正黑體" panose="020B0604030504040204" pitchFamily="34" charset="-120"/>
            </a:endParaRP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kumimoji="1" lang="zh-CN" altLang="en-US" sz="1200">
                <a:latin typeface="+mj-lt"/>
                <a:ea typeface="微軟正黑體"/>
                <a:cs typeface="Arial" panose="020B0604020202020204" pitchFamily="34" charset="0"/>
              </a:rPr>
              <a:t>Expand</a:t>
            </a:r>
            <a:r>
              <a:rPr kumimoji="1" lang="en-US" altLang="zh-CN" sz="1200">
                <a:latin typeface="+mj-lt"/>
                <a:ea typeface="微軟正黑體"/>
                <a:cs typeface="Arial" panose="020B0604020202020204" pitchFamily="34" charset="0"/>
              </a:rPr>
              <a:t> NAS or server storage capacity </a:t>
            </a:r>
            <a:r>
              <a:rPr kumimoji="1" lang="zh-CN" altLang="en-US" sz="1200">
                <a:latin typeface="+mj-lt"/>
                <a:ea typeface="微軟正黑體"/>
                <a:cs typeface="Arial" panose="020B0604020202020204" pitchFamily="34" charset="0"/>
              </a:rPr>
              <a:t>or </a:t>
            </a:r>
            <a:r>
              <a:rPr kumimoji="1" lang="en-US" altLang="zh-CN" sz="1200">
                <a:latin typeface="+mj-lt"/>
                <a:ea typeface="微軟正黑體"/>
                <a:cs typeface="Arial" panose="020B0604020202020204" pitchFamily="34" charset="0"/>
              </a:rPr>
              <a:t>data </a:t>
            </a:r>
            <a:r>
              <a:rPr kumimoji="1" lang="zh-CN" altLang="en-US" sz="1200">
                <a:latin typeface="+mj-lt"/>
                <a:ea typeface="微軟正黑體"/>
                <a:cs typeface="Arial" panose="020B0604020202020204" pitchFamily="34" charset="0"/>
              </a:rPr>
              <a:t>migration between different hosts</a:t>
            </a:r>
            <a:endParaRPr kumimoji="1" lang="zh-TW" altLang="en-US" sz="1200" b="1">
              <a:latin typeface="+mj-lt"/>
              <a:ea typeface="微軟正黑體"/>
              <a:cs typeface="Arial" panose="020B0604020202020204" pitchFamily="34" charset="0"/>
            </a:endParaRP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kumimoji="1" lang="en-US" altLang="zh-CN" sz="1200">
                <a:latin typeface="+mj-lt"/>
                <a:ea typeface="微軟正黑體"/>
                <a:cs typeface="Arial" panose="020B0604020202020204" pitchFamily="34" charset="0"/>
              </a:rPr>
              <a:t>QNAP External RAID Manager and JBOD Manager for monitoring the JBOD status</a:t>
            </a:r>
            <a:endParaRPr lang="zh-CN" altLang="en-US" sz="1200">
              <a:latin typeface="+mj-lt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0DC9E5A-3E02-8B4D-8C50-6795DEBD3B41}"/>
              </a:ext>
            </a:extLst>
          </p:cNvPr>
          <p:cNvSpPr/>
          <p:nvPr/>
        </p:nvSpPr>
        <p:spPr>
          <a:xfrm>
            <a:off x="333026" y="4817574"/>
            <a:ext cx="6356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7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*TS-832PX be installed with a USB 3.2 Gen 2 PCIe adapter to support USB 3.2 Gen 2 10Gbps</a:t>
            </a:r>
          </a:p>
          <a:p>
            <a:r>
              <a:rPr kumimoji="1" lang="en-US" altLang="zh-CN" sz="7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 TS-932PX </a:t>
            </a:r>
            <a:r>
              <a:rPr kumimoji="1" lang="en-US" altLang="zh-TW" sz="7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does not have a PCIe </a:t>
            </a:r>
            <a:r>
              <a:rPr kumimoji="1" lang="en-US" altLang="zh-CN" sz="7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slot. Therefore it does not support TL-D400S, TL-D800S, TL-D1600S JBOD, which requires a QXP SATA PCIe adapter.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9D872FE-F7CA-634D-A090-CFFDE0B67D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124" y="3767340"/>
            <a:ext cx="1213699" cy="75519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95E1D82-C120-6347-9C95-EC9655FB8F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26" y="3818952"/>
            <a:ext cx="1120158" cy="69698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22C16E7-11D5-F24E-B125-ECF18BAD01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693" y="3545942"/>
            <a:ext cx="1352470" cy="117214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DD4D131-8E8E-3A47-924E-674C6C71A5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693" y="3664614"/>
            <a:ext cx="1192282" cy="103331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9529426-2768-2141-BE16-4CF9BAA0B4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247" y="3423604"/>
            <a:ext cx="1748456" cy="151532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1956F8D-30A4-1042-98AA-7653D7860C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256" y="3386362"/>
            <a:ext cx="1748456" cy="1515329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3BC33D3E-CC2A-1B47-B695-F8DCAAD801E3}"/>
              </a:ext>
            </a:extLst>
          </p:cNvPr>
          <p:cNvSpPr txBox="1"/>
          <p:nvPr/>
        </p:nvSpPr>
        <p:spPr>
          <a:xfrm>
            <a:off x="558744" y="454978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>
                <a:solidFill>
                  <a:schemeClr val="tx1"/>
                </a:solidFill>
                <a:latin typeface="+mj-lt"/>
              </a:rPr>
              <a:t>TR-002</a:t>
            </a:r>
            <a:endParaRPr kumimoji="1" lang="zh-TW" altLang="en-US" sz="9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4BBAFD93-3366-D14E-B9C5-E0FF4ED711B9}"/>
              </a:ext>
            </a:extLst>
          </p:cNvPr>
          <p:cNvSpPr txBox="1"/>
          <p:nvPr/>
        </p:nvSpPr>
        <p:spPr>
          <a:xfrm>
            <a:off x="1618840" y="454978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>
                <a:solidFill>
                  <a:schemeClr val="tx1"/>
                </a:solidFill>
                <a:latin typeface="+mj-lt"/>
              </a:rPr>
              <a:t>TR-004</a:t>
            </a:r>
            <a:endParaRPr kumimoji="1" lang="zh-TW" altLang="en-US" sz="9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4C97AB5B-9F72-E54A-8D5C-721C06F09768}"/>
              </a:ext>
            </a:extLst>
          </p:cNvPr>
          <p:cNvSpPr txBox="1"/>
          <p:nvPr/>
        </p:nvSpPr>
        <p:spPr>
          <a:xfrm>
            <a:off x="2513496" y="4549780"/>
            <a:ext cx="7168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>
                <a:solidFill>
                  <a:schemeClr val="tx1"/>
                </a:solidFill>
                <a:latin typeface="+mj-lt"/>
              </a:rPr>
              <a:t>TL-D800C</a:t>
            </a:r>
            <a:endParaRPr kumimoji="1" lang="zh-TW" altLang="en-US" sz="9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9AE6E05B-B176-F647-B363-E070FCFAF1F6}"/>
              </a:ext>
            </a:extLst>
          </p:cNvPr>
          <p:cNvSpPr txBox="1"/>
          <p:nvPr/>
        </p:nvSpPr>
        <p:spPr>
          <a:xfrm>
            <a:off x="4332345" y="4549780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>
                <a:solidFill>
                  <a:schemeClr val="tx1"/>
                </a:solidFill>
                <a:latin typeface="+mj-lt"/>
              </a:rPr>
              <a:t>TL-D400S</a:t>
            </a:r>
            <a:endParaRPr kumimoji="1" lang="zh-TW" altLang="en-US" sz="9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5" name="文字方塊 94">
            <a:extLst>
              <a:ext uri="{FF2B5EF4-FFF2-40B4-BE49-F238E27FC236}">
                <a16:creationId xmlns:a16="http://schemas.microsoft.com/office/drawing/2014/main" id="{3BB74E27-8325-BF49-9135-011A0E0DA5BD}"/>
              </a:ext>
            </a:extLst>
          </p:cNvPr>
          <p:cNvSpPr txBox="1"/>
          <p:nvPr/>
        </p:nvSpPr>
        <p:spPr>
          <a:xfrm>
            <a:off x="5802783" y="4549780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>
                <a:solidFill>
                  <a:schemeClr val="tx1"/>
                </a:solidFill>
                <a:latin typeface="+mj-lt"/>
              </a:rPr>
              <a:t>TL-D800S</a:t>
            </a:r>
            <a:endParaRPr kumimoji="1" lang="zh-TW" altLang="en-US" sz="9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0AD61179-FAB2-2747-B0A7-1C3DB3466D32}"/>
              </a:ext>
            </a:extLst>
          </p:cNvPr>
          <p:cNvSpPr txBox="1"/>
          <p:nvPr/>
        </p:nvSpPr>
        <p:spPr>
          <a:xfrm>
            <a:off x="7429053" y="4549780"/>
            <a:ext cx="7745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>
                <a:solidFill>
                  <a:schemeClr val="tx1"/>
                </a:solidFill>
                <a:latin typeface="+mj-lt"/>
              </a:rPr>
              <a:t>TL-D1600S</a:t>
            </a:r>
            <a:endParaRPr kumimoji="1" lang="zh-TW" altLang="en-US" sz="9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7" name="文字方塊 96">
            <a:extLst>
              <a:ext uri="{FF2B5EF4-FFF2-40B4-BE49-F238E27FC236}">
                <a16:creationId xmlns:a16="http://schemas.microsoft.com/office/drawing/2014/main" id="{D017FB69-C601-1146-B70A-7B864C40934A}"/>
              </a:ext>
            </a:extLst>
          </p:cNvPr>
          <p:cNvSpPr txBox="1"/>
          <p:nvPr/>
        </p:nvSpPr>
        <p:spPr>
          <a:xfrm>
            <a:off x="421226" y="3480056"/>
            <a:ext cx="1069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05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USB interface</a:t>
            </a:r>
            <a:endParaRPr kumimoji="1" lang="zh-TW" altLang="en-US" sz="1050" b="1">
              <a:solidFill>
                <a:schemeClr val="tx1"/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ACDA031D-D0BA-8843-84BB-DF95AA715001}"/>
              </a:ext>
            </a:extLst>
          </p:cNvPr>
          <p:cNvSpPr txBox="1"/>
          <p:nvPr/>
        </p:nvSpPr>
        <p:spPr>
          <a:xfrm>
            <a:off x="3889574" y="3480056"/>
            <a:ext cx="33602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kumimoji="1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050">
                <a:solidFill>
                  <a:schemeClr val="tx1"/>
                </a:solidFill>
                <a:latin typeface="+mj-lt"/>
              </a:rPr>
              <a:t>PCIe interface with SFF-8088 </a:t>
            </a:r>
            <a:r>
              <a:rPr lang="en-US" altLang="zh-CN" sz="1050">
                <a:solidFill>
                  <a:schemeClr val="tx1"/>
                </a:solidFill>
                <a:latin typeface="+mj-lt"/>
              </a:rPr>
              <a:t>multi-channel SATA</a:t>
            </a:r>
            <a:endParaRPr lang="zh-TW" altLang="en-US" sz="105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8FCA603E-FD0D-4B3A-9A5B-BFACE1340FD1}"/>
              </a:ext>
            </a:extLst>
          </p:cNvPr>
          <p:cNvGrpSpPr/>
          <p:nvPr/>
        </p:nvGrpSpPr>
        <p:grpSpPr>
          <a:xfrm>
            <a:off x="-493982" y="1221766"/>
            <a:ext cx="8126682" cy="432277"/>
            <a:chOff x="2928452" y="1538873"/>
            <a:chExt cx="8308619" cy="439733"/>
          </a:xfrm>
        </p:grpSpPr>
        <p:sp>
          <p:nvSpPr>
            <p:cNvPr id="22" name="圓角矩形 13">
              <a:extLst>
                <a:ext uri="{FF2B5EF4-FFF2-40B4-BE49-F238E27FC236}">
                  <a16:creationId xmlns:a16="http://schemas.microsoft.com/office/drawing/2014/main" id="{CEB77596-0951-4E2D-ABE3-83556B6E26FD}"/>
                </a:ext>
              </a:extLst>
            </p:cNvPr>
            <p:cNvSpPr/>
            <p:nvPr/>
          </p:nvSpPr>
          <p:spPr>
            <a:xfrm>
              <a:off x="4041401" y="1538873"/>
              <a:ext cx="6098495" cy="439733"/>
            </a:xfrm>
            <a:prstGeom prst="roundRect">
              <a:avLst>
                <a:gd name="adj" fmla="val 5839"/>
              </a:avLst>
            </a:prstGeom>
            <a:noFill/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+mj-lt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321927EF-B456-480A-ABB0-51F40772E580}"/>
                </a:ext>
              </a:extLst>
            </p:cNvPr>
            <p:cNvSpPr txBox="1"/>
            <p:nvPr/>
          </p:nvSpPr>
          <p:spPr>
            <a:xfrm>
              <a:off x="2928452" y="1566885"/>
              <a:ext cx="8308619" cy="375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Clr>
                  <a:schemeClr val="bg1"/>
                </a:buClr>
              </a:pPr>
              <a:r>
                <a:rPr lang="en-US" altLang="zh-TW" sz="1800" b="1">
                  <a:solidFill>
                    <a:srgbClr val="0070C0"/>
                  </a:solidFill>
                  <a:latin typeface="+mj-lt"/>
                  <a:ea typeface="微軟正黑體" pitchFamily="34" charset="-120"/>
                </a:rPr>
                <a:t>QNAP TR</a:t>
              </a:r>
              <a:r>
                <a:rPr lang="zh-TW" altLang="en-US" sz="1800" b="1">
                  <a:solidFill>
                    <a:srgbClr val="0070C0"/>
                  </a:solidFill>
                  <a:latin typeface="+mj-lt"/>
                  <a:ea typeface="微軟正黑體" pitchFamily="34" charset="-120"/>
                </a:rPr>
                <a:t> </a:t>
              </a:r>
              <a:r>
                <a:rPr lang="en-US" altLang="zh-TW" sz="1800" b="1">
                  <a:solidFill>
                    <a:srgbClr val="0070C0"/>
                  </a:solidFill>
                  <a:latin typeface="+mj-lt"/>
                  <a:ea typeface="微軟正黑體" pitchFamily="34" charset="-120"/>
                </a:rPr>
                <a:t>RAID &amp; TL JBOD have many advantages</a:t>
              </a:r>
              <a:endParaRPr lang="zh-TW" altLang="en-US" sz="1800" b="1">
                <a:solidFill>
                  <a:srgbClr val="0070C0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5D2872E-2FB9-4A54-9724-FB76E9625EBB}"/>
              </a:ext>
            </a:extLst>
          </p:cNvPr>
          <p:cNvSpPr txBox="1"/>
          <p:nvPr/>
        </p:nvSpPr>
        <p:spPr>
          <a:xfrm>
            <a:off x="518396" y="2511615"/>
            <a:ext cx="4497288" cy="797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kumimoji="1" lang="en-US" altLang="zh-CN" sz="1600" b="1">
                <a:solidFill>
                  <a:srgbClr val="007AD6"/>
                </a:solidFill>
                <a:latin typeface="+mj-lt"/>
                <a:ea typeface="微軟正黑體" panose="020B0604030504040204" pitchFamily="34" charset="-120"/>
              </a:rPr>
              <a:t>Faster speed</a:t>
            </a:r>
          </a:p>
          <a:p>
            <a:pPr marL="361950" lvl="1" indent="-1841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CN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Popular </a:t>
            </a:r>
            <a:r>
              <a:rPr kumimoji="1" lang="en-US" altLang="zh-TW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USB 3.2 Gen 1 5Gb/s, USB 3.2 Gen 2 10Gb/s </a:t>
            </a:r>
            <a:r>
              <a:rPr kumimoji="1" lang="en-US" altLang="zh-CN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and PCIe with multi-channel SATA up to 64Gb/s*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95CD141-56BE-4B32-8441-EB3C95CF66BE}"/>
              </a:ext>
            </a:extLst>
          </p:cNvPr>
          <p:cNvSpPr txBox="1"/>
          <p:nvPr/>
        </p:nvSpPr>
        <p:spPr>
          <a:xfrm>
            <a:off x="518396" y="1744347"/>
            <a:ext cx="3745939" cy="797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kumimoji="1" lang="en-US" altLang="zh-TW" sz="1600" b="1">
                <a:solidFill>
                  <a:srgbClr val="007AD6"/>
                </a:solidFill>
                <a:latin typeface="+mj-lt"/>
                <a:ea typeface="微軟正黑體" panose="020B0604030504040204" pitchFamily="34" charset="-120"/>
              </a:rPr>
              <a:t>Bigger capacity</a:t>
            </a:r>
          </a:p>
          <a:p>
            <a:pPr marL="361950" lvl="1" indent="-1841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zh-TW" altLang="en-US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kumimoji="1" lang="en-US" altLang="zh-CN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2, 4, 8, 16-bay choices</a:t>
            </a:r>
          </a:p>
          <a:p>
            <a:pPr marL="361950" lvl="1" indent="-1841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zh-TW" altLang="en-US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kumimoji="1" lang="en-US" altLang="zh-CN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NAS can support up to two units</a:t>
            </a:r>
          </a:p>
        </p:txBody>
      </p:sp>
    </p:spTree>
    <p:extLst>
      <p:ext uri="{BB962C8B-B14F-4D97-AF65-F5344CB8AC3E}">
        <p14:creationId xmlns:p14="http://schemas.microsoft.com/office/powerpoint/2010/main" val="26611850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40">
            <a:extLst>
              <a:ext uri="{FF2B5EF4-FFF2-40B4-BE49-F238E27FC236}">
                <a16:creationId xmlns:a16="http://schemas.microsoft.com/office/drawing/2014/main" id="{2B5BE12D-D5AF-4632-B315-2CE4EF9411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405"/>
            <a:ext cx="9143999" cy="10758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20276"/>
            <a:ext cx="8820472" cy="1006401"/>
          </a:xfrm>
        </p:spPr>
        <p:txBody>
          <a:bodyPr>
            <a:noAutofit/>
          </a:bodyPr>
          <a:lstStyle/>
          <a:p>
            <a:pPr>
              <a:lnSpc>
                <a:spcPts val="3300"/>
              </a:lnSpc>
            </a:pPr>
            <a:r>
              <a:rPr lang="en-US" altLang="zh-CN" sz="28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QNAP TR &amp; TL </a:t>
            </a:r>
            <a:r>
              <a:rPr lang="en-US" altLang="zh-TW" sz="28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enclosures support </a:t>
            </a:r>
            <a:br>
              <a:rPr lang="en-US" altLang="zh-TW" sz="28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</a:br>
            <a:r>
              <a:rPr lang="en-US" altLang="zh-TW" sz="28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 usages on NAS</a:t>
            </a:r>
            <a:endParaRPr lang="en-US" sz="280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0DC7F97-D0A1-4D8E-8778-4222F0F50FDA}"/>
              </a:ext>
            </a:extLst>
          </p:cNvPr>
          <p:cNvSpPr/>
          <p:nvPr/>
        </p:nvSpPr>
        <p:spPr>
          <a:xfrm>
            <a:off x="419829" y="1213030"/>
            <a:ext cx="8473000" cy="947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b="1">
                <a:latin typeface="+mj-lt"/>
                <a:ea typeface="微軟正黑體"/>
                <a:cs typeface="Arial" panose="020B0604020202020204" pitchFamily="34" charset="0"/>
              </a:rPr>
              <a:t>TS-832PX and TS-932PX supports up to two QNAP TR or TL enclosures.</a:t>
            </a:r>
            <a:endParaRPr lang="en-US" altLang="zh-TW">
              <a:latin typeface="+mj-lt"/>
              <a:ea typeface="微軟正黑體"/>
              <a:cs typeface="Arial" panose="020B0604020202020204" pitchFamily="34" charset="0"/>
            </a:endParaRPr>
          </a:p>
          <a:p>
            <a:pPr marL="285750" indent="-285750">
              <a:lnSpc>
                <a:spcPts val="22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b="1">
                <a:latin typeface="+mj-lt"/>
                <a:ea typeface="微軟正黑體"/>
                <a:cs typeface="Arial" panose="020B0604020202020204" pitchFamily="34" charset="0"/>
              </a:rPr>
              <a:t>Internal mode with storage pool support  or external mode with cross-platform compatibility with Windows/Mac computers.</a:t>
            </a:r>
            <a:endParaRPr lang="zh-TW" altLang="zh-TW" b="1">
              <a:latin typeface="+mj-lt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5" name="矩形: 圓角 8">
            <a:extLst>
              <a:ext uri="{FF2B5EF4-FFF2-40B4-BE49-F238E27FC236}">
                <a16:creationId xmlns:a16="http://schemas.microsoft.com/office/drawing/2014/main" id="{3C3A99AB-3C86-4017-AC36-62460FC41FF1}"/>
              </a:ext>
            </a:extLst>
          </p:cNvPr>
          <p:cNvSpPr/>
          <p:nvPr/>
        </p:nvSpPr>
        <p:spPr>
          <a:xfrm>
            <a:off x="4673009" y="2294512"/>
            <a:ext cx="4201277" cy="2568134"/>
          </a:xfrm>
          <a:prstGeom prst="roundRect">
            <a:avLst>
              <a:gd name="adj" fmla="val 17117"/>
            </a:avLst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baseline="-25000">
              <a:solidFill>
                <a:schemeClr val="tx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3" name="矩形: 圓角 8">
            <a:extLst>
              <a:ext uri="{FF2B5EF4-FFF2-40B4-BE49-F238E27FC236}">
                <a16:creationId xmlns:a16="http://schemas.microsoft.com/office/drawing/2014/main" id="{5C923667-E74D-4EE5-BAE7-B361B60CE437}"/>
              </a:ext>
            </a:extLst>
          </p:cNvPr>
          <p:cNvSpPr/>
          <p:nvPr/>
        </p:nvSpPr>
        <p:spPr>
          <a:xfrm>
            <a:off x="277288" y="2292371"/>
            <a:ext cx="4201277" cy="2598201"/>
          </a:xfrm>
          <a:prstGeom prst="roundRect">
            <a:avLst>
              <a:gd name="adj" fmla="val 17117"/>
            </a:avLst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baseline="-25000">
              <a:solidFill>
                <a:schemeClr val="tx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7" name="圓角矩形 28">
            <a:extLst>
              <a:ext uri="{FF2B5EF4-FFF2-40B4-BE49-F238E27FC236}">
                <a16:creationId xmlns:a16="http://schemas.microsoft.com/office/drawing/2014/main" id="{F5AA52A2-51F8-A645-B33A-D63A704409A8}"/>
              </a:ext>
            </a:extLst>
          </p:cNvPr>
          <p:cNvSpPr/>
          <p:nvPr/>
        </p:nvSpPr>
        <p:spPr>
          <a:xfrm>
            <a:off x="276064" y="2294512"/>
            <a:ext cx="4202502" cy="2568132"/>
          </a:xfrm>
          <a:prstGeom prst="roundRect">
            <a:avLst/>
          </a:prstGeom>
          <a:noFill/>
          <a:ln w="31750" cmpd="sng">
            <a:gradFill flip="none" rotWithShape="1">
              <a:gsLst>
                <a:gs pos="0">
                  <a:srgbClr val="AFEAFF">
                    <a:alpha val="0"/>
                  </a:srgbClr>
                </a:gs>
                <a:gs pos="41000">
                  <a:srgbClr val="00589A"/>
                </a:gs>
                <a:gs pos="100000">
                  <a:srgbClr val="00B0F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 sz="1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8" name="圓角矩形 28">
            <a:extLst>
              <a:ext uri="{FF2B5EF4-FFF2-40B4-BE49-F238E27FC236}">
                <a16:creationId xmlns:a16="http://schemas.microsoft.com/office/drawing/2014/main" id="{1566A857-EA20-5D48-9444-6359796BE153}"/>
              </a:ext>
            </a:extLst>
          </p:cNvPr>
          <p:cNvSpPr/>
          <p:nvPr/>
        </p:nvSpPr>
        <p:spPr>
          <a:xfrm>
            <a:off x="4656329" y="2312126"/>
            <a:ext cx="4224307" cy="2550520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rgbClr val="AFEAFF">
                    <a:alpha val="0"/>
                  </a:srgbClr>
                </a:gs>
                <a:gs pos="49000">
                  <a:srgbClr val="00589A"/>
                </a:gs>
                <a:gs pos="100000">
                  <a:srgbClr val="00B0F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 sz="1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0" name="Shape 466">
            <a:extLst>
              <a:ext uri="{FF2B5EF4-FFF2-40B4-BE49-F238E27FC236}">
                <a16:creationId xmlns:a16="http://schemas.microsoft.com/office/drawing/2014/main" id="{3A09F403-3E9F-D545-A270-3BF681115F00}"/>
              </a:ext>
            </a:extLst>
          </p:cNvPr>
          <p:cNvSpPr txBox="1"/>
          <p:nvPr/>
        </p:nvSpPr>
        <p:spPr>
          <a:xfrm>
            <a:off x="5012218" y="2328046"/>
            <a:ext cx="3333815" cy="442573"/>
          </a:xfrm>
          <a:prstGeom prst="rect">
            <a:avLst/>
          </a:prstGeom>
          <a:gradFill>
            <a:gsLst>
              <a:gs pos="0">
                <a:srgbClr val="00589A"/>
              </a:gs>
              <a:gs pos="100000">
                <a:srgbClr val="00B0F0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zh-TW"/>
            </a:defPPr>
            <a:lvl1pPr lvl="0" algn="ctr">
              <a:lnSpc>
                <a:spcPct val="106875"/>
              </a:lnSpc>
              <a:defRPr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300">
                <a:latin typeface="+mj-lt"/>
                <a:ea typeface="Microsoft JhengHei"/>
                <a:cs typeface="Arial" panose="020B0604020202020204" pitchFamily="34" charset="0"/>
              </a:rPr>
              <a:t>Usage 2: Work as a backup destination for snapshot replica</a:t>
            </a:r>
            <a:endParaRPr lang="zh-TW" altLang="zh-TW" sz="1300">
              <a:latin typeface="+mj-lt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369331F-2305-F14B-82D6-767A1574D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1171" y="2857893"/>
            <a:ext cx="2760229" cy="18810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73339C-A2C2-C248-9BAF-6610520929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58" y="2865988"/>
            <a:ext cx="2760229" cy="1881089"/>
          </a:xfrm>
          <a:prstGeom prst="rect">
            <a:avLst/>
          </a:prstGeom>
        </p:spPr>
      </p:pic>
      <p:pic>
        <p:nvPicPr>
          <p:cNvPr id="18" name="Shape 749">
            <a:extLst>
              <a:ext uri="{FF2B5EF4-FFF2-40B4-BE49-F238E27FC236}">
                <a16:creationId xmlns:a16="http://schemas.microsoft.com/office/drawing/2014/main" id="{6CEAB1C3-7F66-D648-AD71-31DA284D5629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5909" y="4132162"/>
            <a:ext cx="1084543" cy="880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9">
            <a:extLst>
              <a:ext uri="{FF2B5EF4-FFF2-40B4-BE49-F238E27FC236}">
                <a16:creationId xmlns:a16="http://schemas.microsoft.com/office/drawing/2014/main" id="{C3C7D6D8-635C-6540-8B41-46EEB81D72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512" y="2813208"/>
            <a:ext cx="1013947" cy="1123378"/>
          </a:xfrm>
          <a:prstGeom prst="rect">
            <a:avLst/>
          </a:prstGeom>
        </p:spPr>
      </p:pic>
      <p:pic>
        <p:nvPicPr>
          <p:cNvPr id="20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8DE6FF2C-2C5E-FC4C-ACF3-E36B3163FAFE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3341" y="3422254"/>
            <a:ext cx="584799" cy="57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9F878366-4D7D-5147-A9C8-240AE7280AEA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3341" y="3845677"/>
            <a:ext cx="584799" cy="57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A70B3DFD-FC1B-E841-92C6-16DFFB7544CD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3341" y="4269101"/>
            <a:ext cx="584799" cy="5715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群組 2">
            <a:extLst>
              <a:ext uri="{FF2B5EF4-FFF2-40B4-BE49-F238E27FC236}">
                <a16:creationId xmlns:a16="http://schemas.microsoft.com/office/drawing/2014/main" id="{E46CDAC6-82D1-1449-A379-57035FA94A6B}"/>
              </a:ext>
            </a:extLst>
          </p:cNvPr>
          <p:cNvGrpSpPr/>
          <p:nvPr/>
        </p:nvGrpSpPr>
        <p:grpSpPr>
          <a:xfrm>
            <a:off x="613232" y="2999797"/>
            <a:ext cx="973462" cy="515006"/>
            <a:chOff x="381471" y="4019218"/>
            <a:chExt cx="1320312" cy="64059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4" name="圖片 33">
              <a:extLst>
                <a:ext uri="{FF2B5EF4-FFF2-40B4-BE49-F238E27FC236}">
                  <a16:creationId xmlns:a16="http://schemas.microsoft.com/office/drawing/2014/main" id="{B786CC93-3E0F-014F-B904-51F670007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539" y="4019218"/>
              <a:ext cx="635244" cy="635244"/>
            </a:xfrm>
            <a:prstGeom prst="rect">
              <a:avLst/>
            </a:prstGeom>
          </p:spPr>
        </p:pic>
        <p:pic>
          <p:nvPicPr>
            <p:cNvPr id="25" name="圖片 35">
              <a:extLst>
                <a:ext uri="{FF2B5EF4-FFF2-40B4-BE49-F238E27FC236}">
                  <a16:creationId xmlns:a16="http://schemas.microsoft.com/office/drawing/2014/main" id="{62BF1959-D19D-C146-9CA6-85B42A994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471" y="4021189"/>
              <a:ext cx="635244" cy="638628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FFAA16F-2D94-9F41-BD35-96ED96AC7DAB}"/>
              </a:ext>
            </a:extLst>
          </p:cNvPr>
          <p:cNvSpPr/>
          <p:nvPr/>
        </p:nvSpPr>
        <p:spPr>
          <a:xfrm>
            <a:off x="1725755" y="4663633"/>
            <a:ext cx="89639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TR &amp; TL </a:t>
            </a:r>
            <a:r>
              <a:rPr lang="en-US" altLang="zh-CN" sz="9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units</a:t>
            </a:r>
            <a:endParaRPr lang="en-US" sz="900">
              <a:solidFill>
                <a:schemeClr val="tx1"/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3FAFFC-27B5-5248-96D3-2D2DBE642B47}"/>
              </a:ext>
            </a:extLst>
          </p:cNvPr>
          <p:cNvSpPr/>
          <p:nvPr/>
        </p:nvSpPr>
        <p:spPr>
          <a:xfrm>
            <a:off x="4211949" y="4630898"/>
            <a:ext cx="7729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TS-932PX</a:t>
            </a:r>
            <a:endParaRPr lang="en-US" sz="1000">
              <a:solidFill>
                <a:schemeClr val="tx1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Google Shape;1617;p84">
            <a:extLst>
              <a:ext uri="{FF2B5EF4-FFF2-40B4-BE49-F238E27FC236}">
                <a16:creationId xmlns:a16="http://schemas.microsoft.com/office/drawing/2014/main" id="{99EA51EC-2268-4E9D-A484-402A6B168E2D}"/>
              </a:ext>
            </a:extLst>
          </p:cNvPr>
          <p:cNvSpPr/>
          <p:nvPr/>
        </p:nvSpPr>
        <p:spPr>
          <a:xfrm>
            <a:off x="594044" y="2310498"/>
            <a:ext cx="3563751" cy="445012"/>
          </a:xfrm>
          <a:prstGeom prst="round2DiagRect">
            <a:avLst>
              <a:gd name="adj1" fmla="val 0"/>
              <a:gd name="adj2" fmla="val 0"/>
            </a:avLst>
          </a:prstGeom>
          <a:gradFill>
            <a:gsLst>
              <a:gs pos="0">
                <a:srgbClr val="00589A"/>
              </a:gs>
              <a:gs pos="100000">
                <a:srgbClr val="007AD6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sz="1300" b="1">
                <a:solidFill>
                  <a:schemeClr val="bg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Usage 1: Expanding the NAS with </a:t>
            </a:r>
          </a:p>
          <a:p>
            <a:pPr algn="ctr"/>
            <a:r>
              <a:rPr lang="en-US" altLang="zh-TW" sz="1300" b="1">
                <a:solidFill>
                  <a:schemeClr val="bg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a new volume</a:t>
            </a:r>
            <a:endParaRPr lang="zh-TW" altLang="zh-TW" sz="1300" b="1">
              <a:solidFill>
                <a:schemeClr val="bg1"/>
              </a:solidFill>
              <a:latin typeface="+mj-lt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EA97CC9A-5408-7F4C-B349-4E7E90754630}"/>
              </a:ext>
            </a:extLst>
          </p:cNvPr>
          <p:cNvSpPr/>
          <p:nvPr/>
        </p:nvSpPr>
        <p:spPr>
          <a:xfrm>
            <a:off x="6896447" y="4648143"/>
            <a:ext cx="89639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TR &amp; TL </a:t>
            </a:r>
            <a:r>
              <a:rPr lang="en-US" altLang="zh-CN" sz="9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units</a:t>
            </a:r>
            <a:endParaRPr lang="en-US" sz="900">
              <a:solidFill>
                <a:schemeClr val="tx1"/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6" name="Picture 32">
            <a:extLst>
              <a:ext uri="{FF2B5EF4-FFF2-40B4-BE49-F238E27FC236}">
                <a16:creationId xmlns:a16="http://schemas.microsoft.com/office/drawing/2014/main" id="{11BCE697-FF86-2A44-8F68-75446EBB96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1997" y="2909270"/>
            <a:ext cx="1914832" cy="1728895"/>
          </a:xfrm>
          <a:prstGeom prst="rect">
            <a:avLst/>
          </a:prstGeom>
        </p:spPr>
      </p:pic>
      <p:pic>
        <p:nvPicPr>
          <p:cNvPr id="27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D6F683FE-3B78-1242-9742-4A31A10C0E5D}"/>
              </a:ext>
            </a:extLst>
          </p:cNvPr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9722" y="4247842"/>
            <a:ext cx="698749" cy="685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59634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8642681F-568C-402F-B5D6-C9E8EC3C9F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405"/>
            <a:ext cx="9143999" cy="1075843"/>
          </a:xfrm>
          <a:prstGeom prst="rect">
            <a:avLst/>
          </a:prstGeom>
        </p:spPr>
      </p:pic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F325F160-37FB-439A-BF6E-999C9EEDAE43}"/>
              </a:ext>
            </a:extLst>
          </p:cNvPr>
          <p:cNvSpPr/>
          <p:nvPr/>
        </p:nvSpPr>
        <p:spPr>
          <a:xfrm>
            <a:off x="4779754" y="1470660"/>
            <a:ext cx="4105166" cy="3128603"/>
          </a:xfrm>
          <a:prstGeom prst="roundRect">
            <a:avLst>
              <a:gd name="adj" fmla="val 3376"/>
            </a:avLst>
          </a:prstGeom>
          <a:solidFill>
            <a:srgbClr val="E5F4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endParaRPr lang="zh-TW" altLang="en-US" sz="2650">
              <a:latin typeface="+mj-lt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00291FEA-E974-4B29-9B85-424740244294}"/>
              </a:ext>
            </a:extLst>
          </p:cNvPr>
          <p:cNvSpPr/>
          <p:nvPr/>
        </p:nvSpPr>
        <p:spPr>
          <a:xfrm>
            <a:off x="341670" y="1470660"/>
            <a:ext cx="4105166" cy="3128603"/>
          </a:xfrm>
          <a:prstGeom prst="roundRect">
            <a:avLst>
              <a:gd name="adj" fmla="val 3376"/>
            </a:avLst>
          </a:prstGeom>
          <a:solidFill>
            <a:srgbClr val="E5F4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endParaRPr lang="zh-TW" altLang="en-US" sz="2650">
              <a:latin typeface="+mj-lt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E23C161-2145-4740-A7F1-F30ADA474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11"/>
            <a:ext cx="9144000" cy="931195"/>
          </a:xfrm>
        </p:spPr>
        <p:txBody>
          <a:bodyPr>
            <a:noAutofit/>
          </a:bodyPr>
          <a:lstStyle/>
          <a:p>
            <a:pPr fontAlgn="base">
              <a:lnSpc>
                <a:spcPts val="3300"/>
              </a:lnSpc>
            </a:pPr>
            <a:r>
              <a:rPr lang="en-US" altLang="zh-TW" sz="2800">
                <a:solidFill>
                  <a:schemeClr val="bg1"/>
                </a:solidFill>
                <a:latin typeface="+mj-lt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One enclosure for two different uses</a:t>
            </a:r>
            <a:r>
              <a:rPr lang="zh-TW" altLang="en-US" sz="2800">
                <a:solidFill>
                  <a:schemeClr val="bg1"/>
                </a:solidFill>
                <a:latin typeface="+mj-lt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br>
              <a:rPr lang="zh-TW" altLang="en-US" sz="2800">
                <a:solidFill>
                  <a:schemeClr val="bg1"/>
                </a:solidFill>
                <a:latin typeface="+mj-lt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sz="2800">
                <a:solidFill>
                  <a:schemeClr val="bg1"/>
                </a:solidFill>
                <a:latin typeface="+mj-lt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internal expansion or external disk mode</a:t>
            </a:r>
            <a:endParaRPr lang="zh-TW" altLang="en-US" sz="2800">
              <a:solidFill>
                <a:schemeClr val="bg1"/>
              </a:solidFill>
              <a:latin typeface="+mj-lt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F189EDD9-C370-4B02-91F8-C6BB42B88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151" y="340199"/>
            <a:ext cx="65" cy="115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3317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br>
              <a:rPr lang="zh-TW" altLang="zh-TW" sz="675" kern="1200">
                <a:solidFill>
                  <a:srgbClr val="212121"/>
                </a:solidFill>
                <a:latin typeface="+mj-lt"/>
                <a:ea typeface="Open Sans"/>
                <a:cs typeface="Arial" panose="020B0604020202020204" pitchFamily="34" charset="0"/>
              </a:rPr>
            </a:br>
            <a:endParaRPr lang="zh-TW" altLang="zh-TW" sz="1350" kern="1200">
              <a:solidFill>
                <a:prstClr val="black"/>
              </a:solidFill>
              <a:latin typeface="+mj-lt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4BE747F4-5453-F34B-BCD2-D67332AC11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20" y="2330900"/>
            <a:ext cx="1293115" cy="1399489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8E01B052-0F4B-DD44-B982-82FC9BD68B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20" y="3092445"/>
            <a:ext cx="1293115" cy="1399489"/>
          </a:xfrm>
          <a:prstGeom prst="rect">
            <a:avLst/>
          </a:prstGeom>
        </p:spPr>
      </p:pic>
      <p:sp>
        <p:nvSpPr>
          <p:cNvPr id="27" name="內容版面配置區 1">
            <a:extLst>
              <a:ext uri="{FF2B5EF4-FFF2-40B4-BE49-F238E27FC236}">
                <a16:creationId xmlns:a16="http://schemas.microsoft.com/office/drawing/2014/main" id="{DAF78AA0-E516-804C-9BF2-2D0AA7DFC43A}"/>
              </a:ext>
            </a:extLst>
          </p:cNvPr>
          <p:cNvSpPr txBox="1">
            <a:spLocks/>
          </p:cNvSpPr>
          <p:nvPr/>
        </p:nvSpPr>
        <p:spPr>
          <a:xfrm>
            <a:off x="4854531" y="1738593"/>
            <a:ext cx="3975799" cy="6564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altLang="zh-TW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The storage is individual for each disk, it will show</a:t>
            </a:r>
            <a:r>
              <a:rPr lang="zh-TW" altLang="en-US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8</a:t>
            </a:r>
            <a:r>
              <a:rPr lang="zh-TW" altLang="en-US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independent</a:t>
            </a:r>
            <a:r>
              <a:rPr lang="zh-TW" altLang="en-US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external</a:t>
            </a:r>
            <a:r>
              <a:rPr lang="zh-TW" altLang="en-US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disks</a:t>
            </a:r>
            <a:r>
              <a:rPr lang="zh-TW" altLang="en-US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with TL JBOD or as a single disk with IR RAID unit. This mode is also for cross-platform compatibility among various O.S.</a:t>
            </a:r>
            <a:endParaRPr lang="zh-TW" altLang="en-US" sz="1200">
              <a:solidFill>
                <a:schemeClr val="tx1"/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CD7B6087-23E8-7F48-9A13-95AD4BF1A2E1}"/>
              </a:ext>
            </a:extLst>
          </p:cNvPr>
          <p:cNvSpPr txBox="1"/>
          <p:nvPr/>
        </p:nvSpPr>
        <p:spPr>
          <a:xfrm>
            <a:off x="721848" y="1771056"/>
            <a:ext cx="353472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All disks of TR &amp; TL expansion units would be identified by Storage &amp; Snapshot manager, then configure as a RAID of storage pool.</a:t>
            </a:r>
            <a:endParaRPr lang="zh-TW" altLang="en-US" sz="1200">
              <a:solidFill>
                <a:schemeClr val="tx1"/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105A6699-CB01-764E-A738-40EACCC40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42" y="4773046"/>
            <a:ext cx="244561" cy="214600"/>
          </a:xfrm>
          <a:prstGeom prst="rect">
            <a:avLst/>
          </a:prstGeom>
        </p:spPr>
      </p:pic>
      <p:sp>
        <p:nvSpPr>
          <p:cNvPr id="33" name="矩形: 圓角 55">
            <a:extLst>
              <a:ext uri="{FF2B5EF4-FFF2-40B4-BE49-F238E27FC236}">
                <a16:creationId xmlns:a16="http://schemas.microsoft.com/office/drawing/2014/main" id="{0BF1A555-EE8D-411D-872B-9549C679A24E}"/>
              </a:ext>
            </a:extLst>
          </p:cNvPr>
          <p:cNvSpPr/>
          <p:nvPr/>
        </p:nvSpPr>
        <p:spPr>
          <a:xfrm>
            <a:off x="969265" y="1193670"/>
            <a:ext cx="2594244" cy="464204"/>
          </a:xfrm>
          <a:prstGeom prst="roundRect">
            <a:avLst/>
          </a:prstGeom>
          <a:gradFill flip="none" rotWithShape="1">
            <a:gsLst>
              <a:gs pos="0">
                <a:srgbClr val="01DC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2DFFF0"/>
                </a:gs>
                <a:gs pos="100000">
                  <a:srgbClr val="01DCFE"/>
                </a:gs>
              </a:gsLst>
              <a:lin ang="5400000" scaled="1"/>
            </a:gradFill>
          </a:ln>
          <a:effectLst>
            <a:outerShdw blurRad="114300" dist="165100" dir="2700000" sx="91000" sy="91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70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RAID &amp; Storage Pool</a:t>
            </a:r>
            <a:endParaRPr lang="zh-TW" altLang="en-US" sz="1700" b="1">
              <a:solidFill>
                <a:schemeClr val="bg1"/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矩形: 圓角 55">
            <a:extLst>
              <a:ext uri="{FF2B5EF4-FFF2-40B4-BE49-F238E27FC236}">
                <a16:creationId xmlns:a16="http://schemas.microsoft.com/office/drawing/2014/main" id="{05294E34-765F-4418-AB38-724C7502B872}"/>
              </a:ext>
            </a:extLst>
          </p:cNvPr>
          <p:cNvSpPr/>
          <p:nvPr/>
        </p:nvSpPr>
        <p:spPr>
          <a:xfrm>
            <a:off x="5580494" y="1180946"/>
            <a:ext cx="2365201" cy="476927"/>
          </a:xfrm>
          <a:prstGeom prst="roundRect">
            <a:avLst/>
          </a:prstGeom>
          <a:gradFill flip="none" rotWithShape="1">
            <a:gsLst>
              <a:gs pos="0">
                <a:srgbClr val="01DC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2DFFF0"/>
                </a:gs>
                <a:gs pos="100000">
                  <a:srgbClr val="01DCFE"/>
                </a:gs>
              </a:gsLst>
              <a:lin ang="5400000" scaled="1"/>
            </a:gradFill>
          </a:ln>
          <a:effectLst>
            <a:outerShdw blurRad="114300" dist="165100" dir="2700000" sx="91000" sy="91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70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External Disk Mode</a:t>
            </a:r>
            <a:endParaRPr lang="zh-TW" altLang="en-US" sz="1700" b="1">
              <a:solidFill>
                <a:schemeClr val="bg1"/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1" name="Picture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83650B57-0ACB-4931-A67C-22D90C2CFF3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474" y="2644201"/>
            <a:ext cx="3440606" cy="18109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4000"/>
              </a:prstClr>
            </a:outerShdw>
          </a:effectLst>
        </p:spPr>
      </p:pic>
      <p:pic>
        <p:nvPicPr>
          <p:cNvPr id="40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B3320F36-0914-4C40-A7F2-4C837964F42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40" y="2594850"/>
            <a:ext cx="3310330" cy="18603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4000"/>
              </a:prst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E9C9772F-3228-4BE3-8243-BFEFAD6088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484" y="3265058"/>
            <a:ext cx="2246185" cy="1397627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9902D964-BB7D-1C47-B785-F1F9306E93ED}"/>
              </a:ext>
            </a:extLst>
          </p:cNvPr>
          <p:cNvSpPr txBox="1"/>
          <p:nvPr/>
        </p:nvSpPr>
        <p:spPr>
          <a:xfrm>
            <a:off x="445653" y="4690327"/>
            <a:ext cx="640312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zh-TW" sz="10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TL &amp; TR units </a:t>
            </a:r>
            <a:r>
              <a:rPr lang="zh-TW" altLang="en-US" sz="10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cannot be configured as a RAID group with those internal disks from NAS.</a:t>
            </a:r>
            <a:endParaRPr lang="en-US" altLang="zh-TW" sz="1000">
              <a:solidFill>
                <a:schemeClr val="tx1"/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zh-TW" sz="10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TR units can only support RAID 0/1/5/10 and JBOD modes.</a:t>
            </a:r>
            <a:endParaRPr lang="zh-TW" altLang="en-US" sz="1000">
              <a:solidFill>
                <a:schemeClr val="tx1"/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379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3F39C4C4-5435-462D-B643-72C566200D4D}"/>
              </a:ext>
            </a:extLst>
          </p:cNvPr>
          <p:cNvSpPr/>
          <p:nvPr/>
        </p:nvSpPr>
        <p:spPr>
          <a:xfrm>
            <a:off x="844901" y="1637685"/>
            <a:ext cx="2372433" cy="3128603"/>
          </a:xfrm>
          <a:prstGeom prst="roundRect">
            <a:avLst>
              <a:gd name="adj" fmla="val 3376"/>
            </a:avLst>
          </a:prstGeom>
          <a:solidFill>
            <a:srgbClr val="F3FE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endParaRPr lang="zh-TW" altLang="en-US" sz="265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C57D1D6-DF8E-0E41-8929-7F2C17EF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0" y="160781"/>
            <a:ext cx="9123923" cy="697312"/>
          </a:xfrm>
        </p:spPr>
        <p:txBody>
          <a:bodyPr/>
          <a:lstStyle/>
          <a:p>
            <a:r>
              <a:rPr lang="en-US" altLang="zh-TW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3-year extended warranty option</a:t>
            </a:r>
            <a:endParaRPr kumimoji="1" lang="zh-TW" altLang="en-US" sz="3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F00DE463-F428-BB41-BCF6-9EC85A5118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204" y="3248021"/>
            <a:ext cx="1023924" cy="1600783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id="{0C4BEFE7-4F35-C342-9124-87B91A77E680}"/>
              </a:ext>
            </a:extLst>
          </p:cNvPr>
          <p:cNvSpPr txBox="1"/>
          <p:nvPr/>
        </p:nvSpPr>
        <p:spPr>
          <a:xfrm>
            <a:off x="4839042" y="1513206"/>
            <a:ext cx="3960883" cy="153452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800"/>
              </a:lnSpc>
              <a:spcBef>
                <a:spcPts val="300"/>
              </a:spcBef>
            </a:pPr>
            <a:endParaRPr lang="zh-CN" altLang="en-US" sz="13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86995" indent="-86995">
              <a:lnSpc>
                <a:spcPts val="1800"/>
              </a:lnSpc>
              <a:spcBef>
                <a:spcPts val="300"/>
              </a:spcBef>
              <a:buChar char="•"/>
            </a:pPr>
            <a:r>
              <a:rPr lang="en-US" altLang="zh-CN" sz="130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2-year</a:t>
            </a:r>
            <a:r>
              <a:rPr lang="en-US" altLang="zh-CN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standard warranty service that comes in effect at the time of purchase.</a:t>
            </a:r>
            <a:endParaRPr lang="zh-CN" altLang="en-US" sz="13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6995" indent="-86995">
              <a:lnSpc>
                <a:spcPts val="1800"/>
              </a:lnSpc>
              <a:spcBef>
                <a:spcPts val="300"/>
              </a:spcBef>
              <a:buChar char="•"/>
            </a:pPr>
            <a:r>
              <a:rPr lang="en-US" altLang="zh-CN" sz="130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Free </a:t>
            </a:r>
            <a:r>
              <a:rPr lang="en-US" altLang="zh-CN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repair and part replacement for products under normal use during warranty period. (Spare parts and consumables are excluded)</a:t>
            </a:r>
            <a:endParaRPr lang="zh-CN" altLang="en-US" sz="13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文本框 11">
            <a:extLst>
              <a:ext uri="{FF2B5EF4-FFF2-40B4-BE49-F238E27FC236}">
                <a16:creationId xmlns:a16="http://schemas.microsoft.com/office/drawing/2014/main" id="{B41698D0-5598-604E-B5ED-57647D70E899}"/>
              </a:ext>
            </a:extLst>
          </p:cNvPr>
          <p:cNvSpPr txBox="1"/>
          <p:nvPr/>
        </p:nvSpPr>
        <p:spPr>
          <a:xfrm>
            <a:off x="4839042" y="3457926"/>
            <a:ext cx="4076801" cy="130369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800"/>
              </a:lnSpc>
              <a:spcBef>
                <a:spcPts val="300"/>
              </a:spcBef>
            </a:pPr>
            <a:endParaRPr lang="zh-CN" altLang="en-US" sz="13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86995" indent="-86995">
              <a:lnSpc>
                <a:spcPts val="1800"/>
              </a:lnSpc>
              <a:spcBef>
                <a:spcPts val="300"/>
              </a:spcBef>
              <a:buChar char="•"/>
            </a:pPr>
            <a:r>
              <a:rPr lang="en-US" altLang="zh-CN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Extending your warranty with this paid service, available </a:t>
            </a:r>
            <a:r>
              <a:rPr lang="en-US" altLang="zh-CN" sz="130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within 90 days </a:t>
            </a:r>
            <a:r>
              <a:rPr lang="en-US" altLang="zh-CN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of the initial unit purchase.</a:t>
            </a:r>
            <a:endParaRPr lang="zh-CN" altLang="en-US" sz="13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6995" indent="-86995">
              <a:lnSpc>
                <a:spcPts val="1800"/>
              </a:lnSpc>
              <a:spcBef>
                <a:spcPts val="300"/>
              </a:spcBef>
              <a:buChar char="•"/>
            </a:pPr>
            <a:r>
              <a:rPr lang="en-US" altLang="zh-CN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Offers identical service to standard warranty.</a:t>
            </a:r>
            <a:endParaRPr lang="zh-CN" altLang="en-US" sz="13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89DD0B0D-27F6-1D4A-B710-ED2A34DDF8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0605" y="1299787"/>
            <a:ext cx="962008" cy="1020312"/>
          </a:xfrm>
          <a:prstGeom prst="rect">
            <a:avLst/>
          </a:prstGeom>
        </p:spPr>
      </p:pic>
      <p:pic>
        <p:nvPicPr>
          <p:cNvPr id="11" name="Google Shape;102;p18">
            <a:extLst>
              <a:ext uri="{FF2B5EF4-FFF2-40B4-BE49-F238E27FC236}">
                <a16:creationId xmlns:a16="http://schemas.microsoft.com/office/drawing/2014/main" id="{36F8684F-75BB-7F4B-8C6E-3E272E955959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97" y="2003968"/>
            <a:ext cx="1903040" cy="20680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7;p18">
            <a:extLst>
              <a:ext uri="{FF2B5EF4-FFF2-40B4-BE49-F238E27FC236}">
                <a16:creationId xmlns:a16="http://schemas.microsoft.com/office/drawing/2014/main" id="{81908ACB-2FEA-9349-A626-37BE78FFF599}"/>
              </a:ext>
            </a:extLst>
          </p:cNvPr>
          <p:cNvSpPr txBox="1"/>
          <p:nvPr/>
        </p:nvSpPr>
        <p:spPr>
          <a:xfrm>
            <a:off x="844901" y="1172075"/>
            <a:ext cx="2372433" cy="7313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ts val="2000"/>
              </a:lnSpc>
              <a:buClr>
                <a:srgbClr val="F3F3F3"/>
              </a:buClr>
              <a:buSzPts val="1600"/>
            </a:pPr>
            <a:r>
              <a:rPr lang="en-US" altLang="zh-TW" sz="135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Provide up to 5 years of warranty coverage</a:t>
            </a:r>
            <a:endParaRPr lang="zh-TW" altLang="zh-TW" sz="135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Microsoft JhengHei"/>
            </a:endParaRP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18399943-22A9-FC4C-883E-ADE2DB996083}"/>
              </a:ext>
            </a:extLst>
          </p:cNvPr>
          <p:cNvCxnSpPr>
            <a:cxnSpLocks/>
          </p:cNvCxnSpPr>
          <p:nvPr/>
        </p:nvCxnSpPr>
        <p:spPr>
          <a:xfrm>
            <a:off x="844902" y="4486759"/>
            <a:ext cx="1" cy="13854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73A846E7-71E7-0743-9638-41511073E29B}"/>
              </a:ext>
            </a:extLst>
          </p:cNvPr>
          <p:cNvCxnSpPr>
            <a:cxnSpLocks/>
          </p:cNvCxnSpPr>
          <p:nvPr/>
        </p:nvCxnSpPr>
        <p:spPr>
          <a:xfrm>
            <a:off x="3080043" y="4486759"/>
            <a:ext cx="39" cy="13854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oogle Shape;97;p18">
            <a:extLst>
              <a:ext uri="{FF2B5EF4-FFF2-40B4-BE49-F238E27FC236}">
                <a16:creationId xmlns:a16="http://schemas.microsoft.com/office/drawing/2014/main" id="{34B49923-4844-3B4C-A5B4-13306D4FC4E7}"/>
              </a:ext>
            </a:extLst>
          </p:cNvPr>
          <p:cNvSpPr txBox="1"/>
          <p:nvPr/>
        </p:nvSpPr>
        <p:spPr>
          <a:xfrm>
            <a:off x="844906" y="4242498"/>
            <a:ext cx="2372430" cy="6270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altLang="zh-TW" sz="125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number:</a:t>
            </a:r>
          </a:p>
          <a:p>
            <a:pPr algn="ctr">
              <a:lnSpc>
                <a:spcPct val="115000"/>
              </a:lnSpc>
            </a:pPr>
            <a:r>
              <a:rPr lang="en-US" altLang="zh-TW" sz="125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EXTW-YELLOW-3Y</a:t>
            </a:r>
          </a:p>
        </p:txBody>
      </p:sp>
      <p:sp>
        <p:nvSpPr>
          <p:cNvPr id="27" name="矩形: 圓角 55">
            <a:extLst>
              <a:ext uri="{FF2B5EF4-FFF2-40B4-BE49-F238E27FC236}">
                <a16:creationId xmlns:a16="http://schemas.microsoft.com/office/drawing/2014/main" id="{605A5052-0BE5-4100-89AD-C2A0D9CE52A9}"/>
              </a:ext>
            </a:extLst>
          </p:cNvPr>
          <p:cNvSpPr/>
          <p:nvPr/>
        </p:nvSpPr>
        <p:spPr>
          <a:xfrm>
            <a:off x="4929566" y="1219509"/>
            <a:ext cx="2870266" cy="483283"/>
          </a:xfrm>
          <a:prstGeom prst="roundRect">
            <a:avLst/>
          </a:prstGeom>
          <a:gradFill flip="none" rotWithShape="1">
            <a:gsLst>
              <a:gs pos="0">
                <a:srgbClr val="01DC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2DFFF0"/>
                </a:gs>
                <a:gs pos="100000">
                  <a:srgbClr val="01E7FE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Standard warranty</a:t>
            </a:r>
            <a:endParaRPr lang="zh-TW" altLang="en-US" sz="18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矩形: 圓角 55">
            <a:extLst>
              <a:ext uri="{FF2B5EF4-FFF2-40B4-BE49-F238E27FC236}">
                <a16:creationId xmlns:a16="http://schemas.microsoft.com/office/drawing/2014/main" id="{35EE868A-1A49-44B4-A040-9525E199D53E}"/>
              </a:ext>
            </a:extLst>
          </p:cNvPr>
          <p:cNvSpPr/>
          <p:nvPr/>
        </p:nvSpPr>
        <p:spPr>
          <a:xfrm>
            <a:off x="4967458" y="3190871"/>
            <a:ext cx="2832374" cy="483283"/>
          </a:xfrm>
          <a:prstGeom prst="roundRect">
            <a:avLst/>
          </a:prstGeom>
          <a:gradFill flip="none" rotWithShape="1">
            <a:gsLst>
              <a:gs pos="0">
                <a:srgbClr val="01DC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2DFFF0"/>
                </a:gs>
                <a:gs pos="100000">
                  <a:srgbClr val="01E7FE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Extended warranty</a:t>
            </a:r>
            <a:endParaRPr lang="zh-TW" altLang="en-US" sz="18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429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6A2A688-D009-422E-81C8-CCA88E9F05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615" y="621482"/>
            <a:ext cx="6134738" cy="651434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7CBEC85A-1B0C-48D8-9FE9-E52EEE9FD1E8}"/>
              </a:ext>
            </a:extLst>
          </p:cNvPr>
          <p:cNvCxnSpPr/>
          <p:nvPr/>
        </p:nvCxnSpPr>
        <p:spPr>
          <a:xfrm>
            <a:off x="2137410" y="1550670"/>
            <a:ext cx="47142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5AD2FC73-A8D3-4C6B-B88A-EF9086C8434A}"/>
              </a:ext>
            </a:extLst>
          </p:cNvPr>
          <p:cNvSpPr txBox="1"/>
          <p:nvPr/>
        </p:nvSpPr>
        <p:spPr>
          <a:xfrm>
            <a:off x="7492483" y="4597201"/>
            <a:ext cx="1671837" cy="531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altLang="zh-TW" sz="450">
                <a:solidFill>
                  <a:srgbClr val="79DCFF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Copyright© 2020 QNAP Systems, Inc. All rights reserved. QNAP® and other names of QNAP Products are proprietary marks or registered trademarks of QNAP Systems, Inc. Other products and company names mentioned herein are trademarks of their respective holders.​​​</a:t>
            </a:r>
            <a:endParaRPr lang="zh-TW" altLang="en-US" sz="450">
              <a:solidFill>
                <a:srgbClr val="79DCFF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6678AED-3B7B-4786-8277-7A2D0B439292}"/>
              </a:ext>
            </a:extLst>
          </p:cNvPr>
          <p:cNvSpPr txBox="1">
            <a:spLocks/>
          </p:cNvSpPr>
          <p:nvPr/>
        </p:nvSpPr>
        <p:spPr>
          <a:xfrm>
            <a:off x="0" y="1611706"/>
            <a:ext cx="9123923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50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Less to spend. Lots to like.</a:t>
            </a:r>
            <a:endParaRPr kumimoji="1" lang="zh-TW" altLang="en-US" sz="34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D8A90588-032D-4089-AC61-EEB3C9B77018}"/>
              </a:ext>
            </a:extLst>
          </p:cNvPr>
          <p:cNvSpPr txBox="1">
            <a:spLocks/>
          </p:cNvSpPr>
          <p:nvPr/>
        </p:nvSpPr>
        <p:spPr>
          <a:xfrm>
            <a:off x="12699" y="2261194"/>
            <a:ext cx="9123923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50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1400" b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2.5GbE, 10GbE SFP+, 4-core 1.7GHz, PCIe expansion or dedicated SSD bays</a:t>
            </a:r>
          </a:p>
        </p:txBody>
      </p:sp>
    </p:spTree>
    <p:extLst>
      <p:ext uri="{BB962C8B-B14F-4D97-AF65-F5344CB8AC3E}">
        <p14:creationId xmlns:p14="http://schemas.microsoft.com/office/powerpoint/2010/main" val="1005599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2871C50-17A0-44DF-A648-B30A3DE1B3E7}"/>
              </a:ext>
            </a:extLst>
          </p:cNvPr>
          <p:cNvSpPr/>
          <p:nvPr/>
        </p:nvSpPr>
        <p:spPr>
          <a:xfrm flipV="1">
            <a:off x="130369" y="1282210"/>
            <a:ext cx="4124908" cy="404334"/>
          </a:xfrm>
          <a:prstGeom prst="rect">
            <a:avLst/>
          </a:prstGeom>
          <a:gradFill flip="none" rotWithShape="1">
            <a:gsLst>
              <a:gs pos="0">
                <a:srgbClr val="81DEFF"/>
              </a:gs>
              <a:gs pos="100000">
                <a:srgbClr val="9FE6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A77B02-528A-6B4D-84DE-A780BF2B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10490"/>
            <a:ext cx="9144000" cy="697312"/>
          </a:xfrm>
        </p:spPr>
        <p:txBody>
          <a:bodyPr/>
          <a:lstStyle/>
          <a:p>
            <a:r>
              <a:rPr lang="en-US" altLang="zh-CN"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money with existing wiring infrastructure by 2.5GbE</a:t>
            </a:r>
            <a:endParaRPr 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Shape 253">
            <a:extLst>
              <a:ext uri="{FF2B5EF4-FFF2-40B4-BE49-F238E27FC236}">
                <a16:creationId xmlns:a16="http://schemas.microsoft.com/office/drawing/2014/main" id="{7F2432A7-6277-694F-B561-924B762A93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3414324"/>
              </p:ext>
            </p:extLst>
          </p:nvPr>
        </p:nvGraphicFramePr>
        <p:xfrm>
          <a:off x="4572000" y="1795849"/>
          <a:ext cx="4122463" cy="2707742"/>
        </p:xfrm>
        <a:graphic>
          <a:graphicData uri="http://schemas.openxmlformats.org/drawingml/2006/table">
            <a:tbl>
              <a:tblPr firstRow="1" bandRow="1">
                <a:effectLst/>
                <a:tableStyleId>{85BE263C-DBD7-4A20-BB59-AAB30ACAA65A}</a:tableStyleId>
              </a:tblPr>
              <a:tblGrid>
                <a:gridCol w="904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5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98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071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700" b="1">
                        <a:solidFill>
                          <a:schemeClr val="bg1"/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196FC"/>
                        </a:gs>
                        <a:gs pos="100000">
                          <a:srgbClr val="0064EE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700" b="1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lang="en" sz="1700" b="1">
                        <a:solidFill>
                          <a:schemeClr val="bg1"/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196FC"/>
                        </a:gs>
                        <a:gs pos="100000">
                          <a:srgbClr val="0064EE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700" b="1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lang="en" sz="1700" b="1">
                        <a:solidFill>
                          <a:schemeClr val="bg1"/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196FC"/>
                        </a:gs>
                        <a:gs pos="100000">
                          <a:srgbClr val="0064EE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b="1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6A</a:t>
                      </a:r>
                      <a:endParaRPr lang="en-US" altLang="zh-TW" sz="1700" b="1">
                        <a:solidFill>
                          <a:schemeClr val="bg1"/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196FC"/>
                        </a:gs>
                        <a:gs pos="100000">
                          <a:srgbClr val="0064EE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54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700" b="1">
                          <a:latin typeface="+mj-lt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lang="en" sz="17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1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700" b="0" i="0">
                          <a:solidFill>
                            <a:srgbClr val="4D5156"/>
                          </a:solidFill>
                          <a:effectLst/>
                          <a:latin typeface="+mj-lt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700" b="0" i="0">
                          <a:solidFill>
                            <a:srgbClr val="4D5156"/>
                          </a:solidFill>
                          <a:effectLst/>
                          <a:latin typeface="+mj-lt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83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700" b="1">
                          <a:latin typeface="+mj-lt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lang="en" sz="17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700" b="0" i="0">
                          <a:solidFill>
                            <a:srgbClr val="4D5156"/>
                          </a:solidFill>
                          <a:effectLst/>
                          <a:latin typeface="+mj-lt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700" b="0" i="0">
                          <a:solidFill>
                            <a:srgbClr val="4D5156"/>
                          </a:solidFill>
                          <a:effectLst/>
                          <a:latin typeface="+mj-lt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700" b="0" i="0">
                          <a:solidFill>
                            <a:srgbClr val="4D5156"/>
                          </a:solidFill>
                          <a:effectLst/>
                          <a:latin typeface="+mj-lt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47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700" b="1">
                          <a:latin typeface="+mj-lt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lang="en" sz="17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700" b="0" i="0">
                          <a:solidFill>
                            <a:srgbClr val="4D5156"/>
                          </a:solidFill>
                          <a:effectLst/>
                          <a:latin typeface="+mj-lt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700" b="0" i="0">
                          <a:solidFill>
                            <a:srgbClr val="4D5156"/>
                          </a:solidFill>
                          <a:effectLst/>
                          <a:latin typeface="+mj-lt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700" b="0" i="0">
                          <a:solidFill>
                            <a:srgbClr val="4D5156"/>
                          </a:solidFill>
                          <a:effectLst/>
                          <a:latin typeface="+mj-lt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solidFill>
                      <a:srgbClr val="F3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30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700" b="1">
                          <a:latin typeface="+mj-lt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lang="en" sz="17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700" b="0" i="0">
                          <a:solidFill>
                            <a:srgbClr val="4D5156"/>
                          </a:solidFill>
                          <a:effectLst/>
                          <a:latin typeface="+mj-lt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700" b="0" i="0">
                          <a:solidFill>
                            <a:srgbClr val="4D5156"/>
                          </a:solidFill>
                          <a:effectLst/>
                          <a:latin typeface="+mj-lt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700" b="0" i="0">
                          <a:solidFill>
                            <a:srgbClr val="4D5156"/>
                          </a:solidFill>
                          <a:effectLst/>
                          <a:latin typeface="+mj-lt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86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700" b="1">
                          <a:latin typeface="+mj-lt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lang="en" sz="17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900" b="1">
                          <a:latin typeface="+mj-lt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lang="en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" altLang="zh-TW" sz="19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✓</a:t>
                      </a:r>
                      <a:r>
                        <a:rPr lang="en" altLang="zh-TW" sz="1700" b="1">
                          <a:latin typeface="+mj-lt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(55m)</a:t>
                      </a:r>
                      <a:endParaRPr lang="en" sz="17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21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6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87F13F4C-5825-E242-856A-171645124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662" y="755868"/>
            <a:ext cx="2107237" cy="195188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 descr="https://www.qnap.com/i/_images/product/items/407_s.png?t=1570086655">
            <a:extLst>
              <a:ext uri="{FF2B5EF4-FFF2-40B4-BE49-F238E27FC236}">
                <a16:creationId xmlns:a16="http://schemas.microsoft.com/office/drawing/2014/main" id="{304812A7-A357-FB42-BE7C-6D79268A6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43076" y="3449388"/>
            <a:ext cx="1588175" cy="46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www.qnap.com/i/_images/product/items/327_s.png?t=1560145787">
            <a:extLst>
              <a:ext uri="{FF2B5EF4-FFF2-40B4-BE49-F238E27FC236}">
                <a16:creationId xmlns:a16="http://schemas.microsoft.com/office/drawing/2014/main" id="{DEDAC38C-0D6F-8048-8B36-7BC7858A3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064" b="33063"/>
          <a:stretch/>
        </p:blipFill>
        <p:spPr bwMode="auto">
          <a:xfrm>
            <a:off x="334360" y="3371655"/>
            <a:ext cx="1870139" cy="55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B939575B-F43A-AE43-B784-BB4C293F9CFE}"/>
              </a:ext>
            </a:extLst>
          </p:cNvPr>
          <p:cNvSpPr txBox="1"/>
          <p:nvPr/>
        </p:nvSpPr>
        <p:spPr>
          <a:xfrm>
            <a:off x="151324" y="1331270"/>
            <a:ext cx="41302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5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10GbE switches supporting 2.5GbE</a:t>
            </a:r>
            <a:endParaRPr lang="zh-TW" altLang="en-US" sz="15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5FBD840-85C4-264C-B4F8-5AD632879CC4}"/>
              </a:ext>
            </a:extLst>
          </p:cNvPr>
          <p:cNvSpPr txBox="1"/>
          <p:nvPr/>
        </p:nvSpPr>
        <p:spPr>
          <a:xfrm>
            <a:off x="2440027" y="3907013"/>
            <a:ext cx="1419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QSW-308-1C</a:t>
            </a:r>
            <a:endParaRPr lang="zh-TW" altLang="en-US" sz="12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DA3E5DA8-327E-394F-BC31-5C8E28230358}"/>
              </a:ext>
            </a:extLst>
          </p:cNvPr>
          <p:cNvSpPr txBox="1"/>
          <p:nvPr/>
        </p:nvSpPr>
        <p:spPr>
          <a:xfrm>
            <a:off x="398527" y="3917249"/>
            <a:ext cx="1591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QSW-1208-8C</a:t>
            </a:r>
            <a:endParaRPr lang="zh-TW" altLang="en-US" sz="12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73EFAF0-0936-E044-97FD-688AA7222A4B}"/>
              </a:ext>
            </a:extLst>
          </p:cNvPr>
          <p:cNvSpPr txBox="1"/>
          <p:nvPr/>
        </p:nvSpPr>
        <p:spPr>
          <a:xfrm>
            <a:off x="2440027" y="4165977"/>
            <a:ext cx="1509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10G/5G/2.5G</a:t>
            </a:r>
          </a:p>
          <a:p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Multi-Gig</a:t>
            </a:r>
            <a:endParaRPr lang="zh-TW" altLang="en-US" sz="12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C819925-C096-D647-A5A1-887ABF67B47A}"/>
              </a:ext>
            </a:extLst>
          </p:cNvPr>
          <p:cNvSpPr txBox="1"/>
          <p:nvPr/>
        </p:nvSpPr>
        <p:spPr>
          <a:xfrm>
            <a:off x="398527" y="4184012"/>
            <a:ext cx="1419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x 10G/5G/2.5G</a:t>
            </a:r>
          </a:p>
          <a:p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Multi-Gig</a:t>
            </a:r>
            <a:endParaRPr lang="zh-TW" altLang="en-US" sz="12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7B3019F0-A483-9949-88A6-89365677E4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233" y="1828694"/>
            <a:ext cx="1611025" cy="498846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1F985A2A-BF43-BC46-9434-BB82C1C841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962" y="1877215"/>
            <a:ext cx="1588175" cy="382591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938F036E-5064-2A45-A61B-3F7594241588}"/>
              </a:ext>
            </a:extLst>
          </p:cNvPr>
          <p:cNvSpPr txBox="1"/>
          <p:nvPr/>
        </p:nvSpPr>
        <p:spPr>
          <a:xfrm>
            <a:off x="281102" y="2334497"/>
            <a:ext cx="2013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QSW-M408-4C (</a:t>
            </a:r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Managed)</a:t>
            </a:r>
            <a:endParaRPr lang="zh-TW" altLang="en-US" sz="12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7409F2C-A97F-1242-BF9F-4F49CE173AFF}"/>
              </a:ext>
            </a:extLst>
          </p:cNvPr>
          <p:cNvSpPr txBox="1"/>
          <p:nvPr/>
        </p:nvSpPr>
        <p:spPr>
          <a:xfrm>
            <a:off x="398527" y="2618611"/>
            <a:ext cx="1493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10G/5G/2.5G</a:t>
            </a:r>
          </a:p>
          <a:p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Multi-Gig</a:t>
            </a:r>
            <a:endParaRPr lang="zh-TW" altLang="en-US" sz="12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C5383D66-C89B-BC47-BBDC-EF65C8ED61DF}"/>
              </a:ext>
            </a:extLst>
          </p:cNvPr>
          <p:cNvSpPr txBox="1"/>
          <p:nvPr/>
        </p:nvSpPr>
        <p:spPr>
          <a:xfrm>
            <a:off x="2315017" y="2343006"/>
            <a:ext cx="2084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QSW-M408-2C </a:t>
            </a:r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(Managed)</a:t>
            </a:r>
            <a:endParaRPr lang="zh-TW" altLang="en-US" sz="12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B689F18F-63AB-254F-9678-731CA2F6AD90}"/>
              </a:ext>
            </a:extLst>
          </p:cNvPr>
          <p:cNvSpPr txBox="1"/>
          <p:nvPr/>
        </p:nvSpPr>
        <p:spPr>
          <a:xfrm>
            <a:off x="2440027" y="2618611"/>
            <a:ext cx="1371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10G/5G/2.5G</a:t>
            </a:r>
          </a:p>
          <a:p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Multi-Gig</a:t>
            </a:r>
            <a:endParaRPr lang="zh-TW" altLang="en-US" sz="12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83DD444-08AC-42F5-A281-A33ED65E9BDF}"/>
              </a:ext>
            </a:extLst>
          </p:cNvPr>
          <p:cNvSpPr/>
          <p:nvPr/>
        </p:nvSpPr>
        <p:spPr>
          <a:xfrm>
            <a:off x="352848" y="3184470"/>
            <a:ext cx="3883378" cy="45719"/>
          </a:xfrm>
          <a:prstGeom prst="rect">
            <a:avLst/>
          </a:prstGeom>
          <a:gradFill>
            <a:gsLst>
              <a:gs pos="0">
                <a:srgbClr val="81DEFF"/>
              </a:gs>
              <a:gs pos="100000">
                <a:srgbClr val="9FE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FE44B6F-F462-4A37-891D-9FB433CAB1E4}"/>
              </a:ext>
            </a:extLst>
          </p:cNvPr>
          <p:cNvSpPr/>
          <p:nvPr/>
        </p:nvSpPr>
        <p:spPr>
          <a:xfrm>
            <a:off x="352848" y="4771299"/>
            <a:ext cx="3883378" cy="45719"/>
          </a:xfrm>
          <a:prstGeom prst="rect">
            <a:avLst/>
          </a:prstGeom>
          <a:gradFill>
            <a:gsLst>
              <a:gs pos="0">
                <a:srgbClr val="81DEFF"/>
              </a:gs>
              <a:gs pos="100000">
                <a:srgbClr val="9FE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498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房間, 建築物 的圖片&#10;&#10;自動產生的描述">
            <a:extLst>
              <a:ext uri="{FF2B5EF4-FFF2-40B4-BE49-F238E27FC236}">
                <a16:creationId xmlns:a16="http://schemas.microsoft.com/office/drawing/2014/main" id="{C37A5F38-51C3-45CC-B1FC-CF0FC7F68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4" y="2695043"/>
            <a:ext cx="8627520" cy="1968048"/>
          </a:xfrm>
          <a:prstGeom prst="rect">
            <a:avLst/>
          </a:prstGeom>
        </p:spPr>
      </p:pic>
      <p:sp>
        <p:nvSpPr>
          <p:cNvPr id="2" name="橢圓 1">
            <a:extLst>
              <a:ext uri="{FF2B5EF4-FFF2-40B4-BE49-F238E27FC236}">
                <a16:creationId xmlns:a16="http://schemas.microsoft.com/office/drawing/2014/main" id="{96524A08-9864-4115-B620-3B85A9CE817C}"/>
              </a:ext>
            </a:extLst>
          </p:cNvPr>
          <p:cNvSpPr/>
          <p:nvPr/>
        </p:nvSpPr>
        <p:spPr>
          <a:xfrm>
            <a:off x="2828261" y="3232514"/>
            <a:ext cx="1247118" cy="1247118"/>
          </a:xfrm>
          <a:prstGeom prst="ellipse">
            <a:avLst/>
          </a:prstGeom>
          <a:noFill/>
          <a:ln w="38100">
            <a:gradFill>
              <a:gsLst>
                <a:gs pos="0">
                  <a:srgbClr val="0196FC"/>
                </a:gs>
                <a:gs pos="100000">
                  <a:srgbClr val="81DE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52F4DC9C-88A1-4DBE-8749-3E0784A13266}"/>
              </a:ext>
            </a:extLst>
          </p:cNvPr>
          <p:cNvSpPr/>
          <p:nvPr/>
        </p:nvSpPr>
        <p:spPr>
          <a:xfrm>
            <a:off x="7538652" y="3225426"/>
            <a:ext cx="1247118" cy="1247118"/>
          </a:xfrm>
          <a:prstGeom prst="ellipse">
            <a:avLst/>
          </a:prstGeom>
          <a:noFill/>
          <a:ln w="38100">
            <a:gradFill>
              <a:gsLst>
                <a:gs pos="0">
                  <a:srgbClr val="0196FC"/>
                </a:gs>
                <a:gs pos="100000">
                  <a:srgbClr val="81DE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0" y="224805"/>
            <a:ext cx="9144000" cy="697312"/>
          </a:xfrm>
        </p:spPr>
        <p:txBody>
          <a:bodyPr/>
          <a:lstStyle/>
          <a:p>
            <a:r>
              <a:rPr lang="en-US" altLang="zh-CN"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Cost-effective </a:t>
            </a:r>
            <a:r>
              <a:rPr lang="en-US" altLang="zh-TW"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QSW-1105-5T 5-port 2.5GbE </a:t>
            </a:r>
            <a:r>
              <a:rPr lang="en-US" altLang="zh-CN"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lang="zh-TW" alt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286220" y="1027361"/>
            <a:ext cx="8768996" cy="1688485"/>
          </a:xfrm>
        </p:spPr>
        <p:txBody>
          <a:bodyPr>
            <a:noAutofit/>
          </a:bodyPr>
          <a:lstStyle/>
          <a:p>
            <a:pPr marL="361950" indent="-247650">
              <a:lnSpc>
                <a:spcPts val="27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Spend less than the cost of a 10GbE switch and get the upcoming </a:t>
            </a:r>
            <a:r>
              <a:rPr lang="en-US" altLang="zh-CN" sz="160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en-US" altLang="zh-TW" sz="160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5-port</a:t>
            </a:r>
            <a:r>
              <a:rPr lang="zh-TW" altLang="en-US" sz="160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2.5GbE switch</a:t>
            </a:r>
            <a:r>
              <a:rPr lang="en-US" altLang="zh-CN" sz="160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 QSW-1105-5T, achieving a balance between cost and speed.</a:t>
            </a:r>
            <a:endParaRPr lang="en-US" altLang="zh-TW" sz="1600" b="1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61950" indent="-247650">
              <a:lnSpc>
                <a:spcPts val="27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Leveraging current cabling infrastructure with CAT5e without re-wiring.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1417970" y="4733683"/>
            <a:ext cx="12057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2.5GbE </a:t>
            </a:r>
            <a:r>
              <a:rPr lang="en-US" altLang="zh-CN" sz="105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solution</a:t>
            </a:r>
            <a:endParaRPr lang="zh-TW" altLang="en-US" sz="1050" b="1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083488" y="4733683"/>
            <a:ext cx="11689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10GbE </a:t>
            </a:r>
            <a:r>
              <a:rPr lang="en-US" altLang="zh-CN" sz="105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solution</a:t>
            </a:r>
            <a:endParaRPr lang="zh-TW" altLang="en-US" sz="1050" b="1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AB665DC-0086-0946-87EF-A88F514DBD03}"/>
              </a:ext>
            </a:extLst>
          </p:cNvPr>
          <p:cNvSpPr txBox="1"/>
          <p:nvPr/>
        </p:nvSpPr>
        <p:spPr>
          <a:xfrm>
            <a:off x="2477828" y="2696988"/>
            <a:ext cx="1854995" cy="461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CN" sz="110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Affordable CAT5e cables</a:t>
            </a:r>
          </a:p>
          <a:p>
            <a:pPr algn="ctr">
              <a:lnSpc>
                <a:spcPts val="1500"/>
              </a:lnSpc>
            </a:pPr>
            <a:r>
              <a:rPr lang="en-US" altLang="zh-CN" sz="110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are everywhere</a:t>
            </a:r>
            <a:endParaRPr lang="zh-TW" altLang="en-US" sz="1100" b="1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C060C17-286F-9040-8DE9-68A6F2234B85}"/>
              </a:ext>
            </a:extLst>
          </p:cNvPr>
          <p:cNvSpPr txBox="1"/>
          <p:nvPr/>
        </p:nvSpPr>
        <p:spPr>
          <a:xfrm>
            <a:off x="6631137" y="2689900"/>
            <a:ext cx="2420390" cy="461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CN" sz="110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More expensive 10GbE RJ45 or SFP+ cables and transceivers</a:t>
            </a:r>
            <a:endParaRPr lang="zh-TW" altLang="en-US" sz="1100" b="1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089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618EAD-55A2-4C89-9B45-FE487A00C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16416"/>
            <a:ext cx="9144000" cy="697312"/>
          </a:xfrm>
        </p:spPr>
        <p:txBody>
          <a:bodyPr/>
          <a:lstStyle/>
          <a:p>
            <a:r>
              <a:rPr lang="en-US" altLang="zh-TW" sz="24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Fanless</a:t>
            </a:r>
            <a:r>
              <a:rPr lang="en-US" altLang="zh-TW" sz="24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unmanaged 2.5GbE switch with metal housing</a:t>
            </a:r>
            <a:endParaRPr lang="zh-TW" sz="24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BD148AE2-EC31-4CE6-8CBC-8EA63E40C6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7900"/>
            <a:ext cx="9144000" cy="416559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97CE690-041F-4D3D-9FAB-B1C321F658A1}"/>
              </a:ext>
            </a:extLst>
          </p:cNvPr>
          <p:cNvSpPr/>
          <p:nvPr/>
        </p:nvSpPr>
        <p:spPr>
          <a:xfrm>
            <a:off x="1693711" y="3312404"/>
            <a:ext cx="13388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QSW-1105-5T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EA7B2505-699F-4F4E-A6C7-9A016BF9693B}"/>
              </a:ext>
            </a:extLst>
          </p:cNvPr>
          <p:cNvGrpSpPr/>
          <p:nvPr/>
        </p:nvGrpSpPr>
        <p:grpSpPr>
          <a:xfrm>
            <a:off x="67097" y="3051390"/>
            <a:ext cx="1613372" cy="1344837"/>
            <a:chOff x="5570309" y="3635437"/>
            <a:chExt cx="1613372" cy="1344837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364134AA-8718-4467-962C-42DB533AE1EE}"/>
                </a:ext>
              </a:extLst>
            </p:cNvPr>
            <p:cNvGrpSpPr/>
            <p:nvPr/>
          </p:nvGrpSpPr>
          <p:grpSpPr>
            <a:xfrm>
              <a:off x="5570309" y="3635437"/>
              <a:ext cx="1613372" cy="1344837"/>
              <a:chOff x="5069820" y="1877389"/>
              <a:chExt cx="1613372" cy="134483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ACC3E713-8114-4ED4-A8A3-05AB7C787C5A}"/>
                  </a:ext>
                </a:extLst>
              </p:cNvPr>
              <p:cNvSpPr/>
              <p:nvPr/>
            </p:nvSpPr>
            <p:spPr>
              <a:xfrm rot="8100000">
                <a:off x="5393956" y="2393461"/>
                <a:ext cx="1289236" cy="82876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75000"/>
                      <a:alpha val="0"/>
                    </a:schemeClr>
                  </a:gs>
                  <a:gs pos="100000">
                    <a:schemeClr val="tx1">
                      <a:lumMod val="95000"/>
                      <a:lumOff val="5000"/>
                      <a:alpha val="49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橢圓 19">
                <a:extLst>
                  <a:ext uri="{FF2B5EF4-FFF2-40B4-BE49-F238E27FC236}">
                    <a16:creationId xmlns:a16="http://schemas.microsoft.com/office/drawing/2014/main" id="{5F5A3122-2725-4F28-9DBE-598CC543CD6A}"/>
                  </a:ext>
                </a:extLst>
              </p:cNvPr>
              <p:cNvSpPr/>
              <p:nvPr/>
            </p:nvSpPr>
            <p:spPr>
              <a:xfrm rot="3600000">
                <a:off x="5074017" y="1873192"/>
                <a:ext cx="1303851" cy="1312246"/>
              </a:xfrm>
              <a:prstGeom prst="ellipse">
                <a:avLst/>
              </a:prstGeom>
              <a:gradFill>
                <a:gsLst>
                  <a:gs pos="81000">
                    <a:srgbClr val="FFD926"/>
                  </a:gs>
                  <a:gs pos="0">
                    <a:srgbClr val="FF6699"/>
                  </a:gs>
                  <a:gs pos="99000">
                    <a:srgbClr val="FFFF00">
                      <a:alpha val="0"/>
                    </a:srgbClr>
                  </a:gs>
                </a:gsLst>
                <a:lin ang="10800000" scaled="0"/>
              </a:gradFill>
              <a:ln w="9525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00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E523873-B800-47EC-8E46-7ABA25D5C3E4}"/>
                </a:ext>
              </a:extLst>
            </p:cNvPr>
            <p:cNvSpPr/>
            <p:nvPr/>
          </p:nvSpPr>
          <p:spPr>
            <a:xfrm>
              <a:off x="5579521" y="3924631"/>
              <a:ext cx="1281120" cy="7000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altLang="zh-CN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Available</a:t>
              </a:r>
            </a:p>
            <a:p>
              <a:pPr algn="ctr">
                <a:lnSpc>
                  <a:spcPts val="2500"/>
                </a:lnSpc>
              </a:pPr>
              <a:r>
                <a:rPr lang="en-US" altLang="zh-TW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in 2020 Q3</a:t>
              </a:r>
              <a:r>
                <a:rPr lang="en-US" altLang="zh-CN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!</a:t>
              </a:r>
              <a:endPara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1" name="內容版面配置區 2">
            <a:extLst>
              <a:ext uri="{FF2B5EF4-FFF2-40B4-BE49-F238E27FC236}">
                <a16:creationId xmlns:a16="http://schemas.microsoft.com/office/drawing/2014/main" id="{1FA6E94E-8DF8-49BA-B3EA-76765E6728CA}"/>
              </a:ext>
            </a:extLst>
          </p:cNvPr>
          <p:cNvSpPr txBox="1">
            <a:spLocks/>
          </p:cNvSpPr>
          <p:nvPr/>
        </p:nvSpPr>
        <p:spPr>
          <a:xfrm>
            <a:off x="168815" y="1149689"/>
            <a:ext cx="4757769" cy="20472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80" tIns="34290" rIns="68580" bIns="3429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1950" indent="-247650">
              <a:lnSpc>
                <a:spcPts val="2550"/>
              </a:lnSpc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Zero noise with the </a:t>
            </a:r>
            <a:r>
              <a:rPr lang="en-US" altLang="zh-TW" sz="1600" b="1" err="1">
                <a:latin typeface="Arial" panose="020B0604020202020204" pitchFamily="34" charset="0"/>
                <a:cs typeface="Arial" panose="020B0604020202020204" pitchFamily="34" charset="0"/>
              </a:rPr>
              <a:t>fanless</a:t>
            </a: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 design</a:t>
            </a:r>
          </a:p>
          <a:p>
            <a:pPr marL="361950" indent="-247650">
              <a:lnSpc>
                <a:spcPts val="2550"/>
              </a:lnSpc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b="1">
                <a:latin typeface="Arial" panose="020B0604020202020204" pitchFamily="34" charset="0"/>
                <a:cs typeface="Arial" panose="020B0604020202020204" pitchFamily="34" charset="0"/>
              </a:rPr>
              <a:t>Solid metal housing for long-term usage in various environments</a:t>
            </a:r>
            <a:endParaRPr lang="en-US" altLang="zh-TW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indent="-247650">
              <a:lnSpc>
                <a:spcPts val="2550"/>
              </a:lnSpc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No learning curve, just plug and use</a:t>
            </a:r>
          </a:p>
          <a:p>
            <a:pPr marL="361950" indent="-247650">
              <a:lnSpc>
                <a:spcPts val="2550"/>
              </a:lnSpc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Network loop detection warning</a:t>
            </a:r>
          </a:p>
          <a:p>
            <a:pPr>
              <a:lnSpc>
                <a:spcPts val="2550"/>
              </a:lnSpc>
              <a:spcBef>
                <a:spcPts val="200"/>
              </a:spcBef>
            </a:pPr>
            <a:endParaRPr lang="en-US" altLang="zh-TW" sz="1600" b="1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560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 descr="一張含有 電子用品, 電路 的圖片&#10;&#10;自動產生的描述">
            <a:extLst>
              <a:ext uri="{FF2B5EF4-FFF2-40B4-BE49-F238E27FC236}">
                <a16:creationId xmlns:a16="http://schemas.microsoft.com/office/drawing/2014/main" id="{01424963-01C3-44EF-8E67-771D4EC5F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2133"/>
            <a:ext cx="9144000" cy="41613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13279"/>
            <a:ext cx="9144000" cy="697312"/>
          </a:xfrm>
        </p:spPr>
        <p:txBody>
          <a:bodyPr/>
          <a:lstStyle/>
          <a:p>
            <a:r>
              <a:rPr lang="en-US" altLang="zh-CN" sz="2500">
                <a:solidFill>
                  <a:srgbClr val="FFFFFF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Storage devices also need 2.5GbE to catch up the speed</a:t>
            </a:r>
            <a:endParaRPr lang="en-US" sz="2500">
              <a:solidFill>
                <a:srgbClr val="FFFFFF"/>
              </a:solidFill>
              <a:latin typeface="+mj-lt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21" name="圖片 20" descr="未命名-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857" y="1538136"/>
            <a:ext cx="2027593" cy="380230"/>
          </a:xfrm>
          <a:prstGeom prst="rect">
            <a:avLst/>
          </a:prstGeom>
        </p:spPr>
      </p:pic>
      <p:sp>
        <p:nvSpPr>
          <p:cNvPr id="41" name="文字方塊 40"/>
          <p:cNvSpPr txBox="1"/>
          <p:nvPr/>
        </p:nvSpPr>
        <p:spPr>
          <a:xfrm>
            <a:off x="1337909" y="4814655"/>
            <a:ext cx="1170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>
                <a:solidFill>
                  <a:schemeClr val="tx2">
                    <a:lumMod val="10000"/>
                  </a:schemeClr>
                </a:solidFill>
                <a:latin typeface="+mn-lt"/>
                <a:ea typeface="微軟正黑體" pitchFamily="34" charset="-120"/>
              </a:rPr>
              <a:t>TS-832PX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69A9C94-8083-C741-BE17-A9DC22101975}"/>
              </a:ext>
            </a:extLst>
          </p:cNvPr>
          <p:cNvSpPr txBox="1"/>
          <p:nvPr/>
        </p:nvSpPr>
        <p:spPr>
          <a:xfrm>
            <a:off x="2475942" y="2978730"/>
            <a:ext cx="37865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1100" b="1">
                <a:latin typeface="+mj-lt"/>
                <a:ea typeface="微軟正黑體" pitchFamily="34" charset="-120"/>
              </a:rPr>
              <a:t>Operates with</a:t>
            </a:r>
            <a:r>
              <a:rPr lang="zh-Hant" altLang="en-US" sz="1100" b="1">
                <a:latin typeface="+mj-lt"/>
                <a:ea typeface="微軟正黑體" pitchFamily="34" charset="-120"/>
              </a:rPr>
              <a:t> </a:t>
            </a:r>
            <a:r>
              <a:rPr lang="en-US" altLang="zh-Hant" sz="1100" b="1">
                <a:latin typeface="+mj-lt"/>
                <a:ea typeface="微軟正黑體" pitchFamily="34" charset="-120"/>
              </a:rPr>
              <a:t>128-bit</a:t>
            </a:r>
            <a:r>
              <a:rPr lang="zh-Hant" altLang="en-US" sz="1100" b="1">
                <a:latin typeface="+mj-lt"/>
                <a:ea typeface="微軟正黑體" pitchFamily="34" charset="-120"/>
              </a:rPr>
              <a:t> </a:t>
            </a:r>
            <a:r>
              <a:rPr lang="en-US" altLang="zh-Hant" sz="1100" b="1">
                <a:latin typeface="+mj-lt"/>
                <a:ea typeface="微軟正黑體" pitchFamily="34" charset="-120"/>
              </a:rPr>
              <a:t>SIMD</a:t>
            </a:r>
            <a:r>
              <a:rPr lang="zh-Hant" altLang="en-US" sz="1100" b="1">
                <a:latin typeface="+mj-lt"/>
                <a:ea typeface="微軟正黑體" pitchFamily="34" charset="-120"/>
              </a:rPr>
              <a:t> </a:t>
            </a:r>
            <a:r>
              <a:rPr lang="en-US" altLang="zh-Hant" sz="1100" b="1">
                <a:latin typeface="+mj-lt"/>
                <a:ea typeface="微軟正黑體" pitchFamily="34" charset="-120"/>
              </a:rPr>
              <a:t>registers for multiple encryption/decryption instructions per cycle</a:t>
            </a:r>
            <a:endParaRPr lang="en-US" altLang="zh-TW" sz="1100" b="1">
              <a:latin typeface="+mj-lt"/>
              <a:ea typeface="微軟正黑體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6968A6A-6930-4B46-89BC-C272B607AC3E}"/>
              </a:ext>
            </a:extLst>
          </p:cNvPr>
          <p:cNvSpPr txBox="1"/>
          <p:nvPr/>
        </p:nvSpPr>
        <p:spPr>
          <a:xfrm>
            <a:off x="2466191" y="1175237"/>
            <a:ext cx="43998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Annapurna Labs SoC </a:t>
            </a:r>
            <a:r>
              <a:rPr lang="en-US" altLang="zh-CN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integrates </a:t>
            </a:r>
            <a:r>
              <a:rPr lang="en-US" altLang="zh-Hant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10GbE,</a:t>
            </a:r>
            <a:r>
              <a:rPr lang="zh-Hant" altLang="en-US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SATA</a:t>
            </a:r>
            <a:r>
              <a:rPr lang="zh-Hant" altLang="en-US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6Gbps,</a:t>
            </a:r>
            <a:r>
              <a:rPr lang="zh-Hant" altLang="en-US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PCIe</a:t>
            </a:r>
            <a:r>
              <a:rPr lang="zh-Hant" altLang="en-US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lanes in a small 27</a:t>
            </a:r>
            <a:r>
              <a:rPr lang="zh-Hant" altLang="en-US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x</a:t>
            </a:r>
            <a:r>
              <a:rPr lang="zh-Hant" altLang="en-US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27</a:t>
            </a:r>
            <a:r>
              <a:rPr lang="zh-Hant" altLang="en-US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mm</a:t>
            </a:r>
            <a:r>
              <a:rPr lang="zh-Hant" altLang="en-US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BGA form</a:t>
            </a:r>
            <a:endParaRPr lang="en-US" altLang="zh-TW" sz="1100" b="1">
              <a:latin typeface="+mj-lt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468DD93-1F11-DD48-8DBF-DAC692059BFD}"/>
              </a:ext>
            </a:extLst>
          </p:cNvPr>
          <p:cNvSpPr txBox="1"/>
          <p:nvPr/>
        </p:nvSpPr>
        <p:spPr>
          <a:xfrm>
            <a:off x="2475943" y="2275320"/>
            <a:ext cx="43998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2 x 10GbE SFP+</a:t>
            </a:r>
            <a:r>
              <a:rPr lang="zh-TW" altLang="en-US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and</a:t>
            </a:r>
            <a:r>
              <a:rPr lang="en-US" altLang="zh-CN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 2 x 2.5GbE RJ45 with e</a:t>
            </a:r>
            <a:r>
              <a:rPr lang="en-US" altLang="zh-Hant" sz="1100" b="1">
                <a:latin typeface="+mj-lt"/>
                <a:ea typeface="微軟正黑體" pitchFamily="34" charset="-120"/>
              </a:rPr>
              <a:t>nhanced floating-point operations and 31 64-bit registers for reduced redundant data access</a:t>
            </a:r>
            <a:endParaRPr lang="en-US" altLang="zh-TW" sz="1100" b="1">
              <a:latin typeface="+mj-lt"/>
              <a:ea typeface="微軟正黑體" pitchFamily="34" charset="-120"/>
              <a:cs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0770A86-B9BB-6D42-8CC9-06C4209C122A}"/>
              </a:ext>
            </a:extLst>
          </p:cNvPr>
          <p:cNvGrpSpPr/>
          <p:nvPr/>
        </p:nvGrpSpPr>
        <p:grpSpPr>
          <a:xfrm>
            <a:off x="379219" y="2988563"/>
            <a:ext cx="2030411" cy="432277"/>
            <a:chOff x="4047893" y="1538873"/>
            <a:chExt cx="2075867" cy="439733"/>
          </a:xfrm>
        </p:grpSpPr>
        <p:sp>
          <p:nvSpPr>
            <p:cNvPr id="30" name="圓角矩形 29"/>
            <p:cNvSpPr/>
            <p:nvPr/>
          </p:nvSpPr>
          <p:spPr>
            <a:xfrm>
              <a:off x="4047893" y="1538873"/>
              <a:ext cx="2075867" cy="439733"/>
            </a:xfrm>
            <a:prstGeom prst="roundRect">
              <a:avLst>
                <a:gd name="adj" fmla="val 5839"/>
              </a:avLst>
            </a:prstGeom>
            <a:noFill/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4191444" y="1578496"/>
              <a:ext cx="1932316" cy="344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Clr>
                  <a:schemeClr val="bg1"/>
                </a:buClr>
              </a:pPr>
              <a:r>
                <a:rPr lang="en-US" altLang="zh-Hant" sz="1600" b="1">
                  <a:solidFill>
                    <a:srgbClr val="0070C0"/>
                  </a:solidFill>
                  <a:latin typeface="+mj-lt"/>
                  <a:ea typeface="微軟正黑體" pitchFamily="34" charset="-120"/>
                  <a:cs typeface="Arial" panose="020B0604020202020204" pitchFamily="34" charset="0"/>
                </a:rPr>
                <a:t>Cryptography</a:t>
              </a: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6AD90B8A-9BF8-D143-82B2-4194B346009A}"/>
              </a:ext>
            </a:extLst>
          </p:cNvPr>
          <p:cNvGrpSpPr/>
          <p:nvPr/>
        </p:nvGrpSpPr>
        <p:grpSpPr>
          <a:xfrm>
            <a:off x="369682" y="1187167"/>
            <a:ext cx="2030411" cy="432277"/>
            <a:chOff x="4047893" y="1538873"/>
            <a:chExt cx="2075867" cy="439733"/>
          </a:xfrm>
        </p:grpSpPr>
        <p:sp>
          <p:nvSpPr>
            <p:cNvPr id="14" name="圓角矩形 13">
              <a:extLst>
                <a:ext uri="{FF2B5EF4-FFF2-40B4-BE49-F238E27FC236}">
                  <a16:creationId xmlns:a16="http://schemas.microsoft.com/office/drawing/2014/main" id="{30CCECCB-0A42-664D-AF7A-A38CD893E5A6}"/>
                </a:ext>
              </a:extLst>
            </p:cNvPr>
            <p:cNvSpPr/>
            <p:nvPr/>
          </p:nvSpPr>
          <p:spPr>
            <a:xfrm>
              <a:off x="4047893" y="1538873"/>
              <a:ext cx="2075867" cy="439733"/>
            </a:xfrm>
            <a:prstGeom prst="roundRect">
              <a:avLst>
                <a:gd name="adj" fmla="val 5839"/>
              </a:avLst>
            </a:prstGeom>
            <a:noFill/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DECD8E86-E46E-B447-9BB4-6839B6D86797}"/>
                </a:ext>
              </a:extLst>
            </p:cNvPr>
            <p:cNvSpPr txBox="1"/>
            <p:nvPr/>
          </p:nvSpPr>
          <p:spPr>
            <a:xfrm>
              <a:off x="4191444" y="1578496"/>
              <a:ext cx="1932316" cy="344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Clr>
                  <a:schemeClr val="bg1"/>
                </a:buClr>
              </a:pPr>
              <a:r>
                <a:rPr lang="en-US" altLang="zh-Hant" sz="1600" b="1">
                  <a:solidFill>
                    <a:srgbClr val="0070C0"/>
                  </a:solidFill>
                  <a:latin typeface="+mj-lt"/>
                  <a:ea typeface="微軟正黑體" pitchFamily="34" charset="-120"/>
                  <a:cs typeface="Arial" panose="020B0604020202020204" pitchFamily="34" charset="0"/>
                </a:rPr>
                <a:t>Integrated I/O</a:t>
              </a: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20E50C58-3E60-4C41-B11B-7E4833CCB544}"/>
              </a:ext>
            </a:extLst>
          </p:cNvPr>
          <p:cNvGrpSpPr/>
          <p:nvPr/>
        </p:nvGrpSpPr>
        <p:grpSpPr>
          <a:xfrm>
            <a:off x="332555" y="2377395"/>
            <a:ext cx="2191371" cy="432277"/>
            <a:chOff x="4009937" y="1538873"/>
            <a:chExt cx="2240431" cy="439733"/>
          </a:xfrm>
        </p:grpSpPr>
        <p:sp>
          <p:nvSpPr>
            <p:cNvPr id="24" name="圓角矩形 23">
              <a:extLst>
                <a:ext uri="{FF2B5EF4-FFF2-40B4-BE49-F238E27FC236}">
                  <a16:creationId xmlns:a16="http://schemas.microsoft.com/office/drawing/2014/main" id="{3A89D594-B5DC-E34F-BED6-98E1570F78E6}"/>
                </a:ext>
              </a:extLst>
            </p:cNvPr>
            <p:cNvSpPr/>
            <p:nvPr/>
          </p:nvSpPr>
          <p:spPr>
            <a:xfrm>
              <a:off x="4047893" y="1538873"/>
              <a:ext cx="2075867" cy="439733"/>
            </a:xfrm>
            <a:prstGeom prst="roundRect">
              <a:avLst>
                <a:gd name="adj" fmla="val 5839"/>
              </a:avLst>
            </a:prstGeom>
            <a:noFill/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A18C9E20-E400-F74C-94BD-02A24B4858A3}"/>
                </a:ext>
              </a:extLst>
            </p:cNvPr>
            <p:cNvSpPr txBox="1"/>
            <p:nvPr/>
          </p:nvSpPr>
          <p:spPr>
            <a:xfrm>
              <a:off x="4009937" y="1578496"/>
              <a:ext cx="2240431" cy="344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Clr>
                  <a:schemeClr val="bg1"/>
                </a:buClr>
              </a:pPr>
              <a:r>
                <a:rPr lang="en-US" altLang="zh-Hant" sz="1600" b="1">
                  <a:solidFill>
                    <a:srgbClr val="0070C0"/>
                  </a:solidFill>
                  <a:latin typeface="+mj-lt"/>
                  <a:ea typeface="微軟正黑體" pitchFamily="34" charset="-120"/>
                  <a:cs typeface="Arial" panose="020B0604020202020204" pitchFamily="34" charset="0"/>
                </a:rPr>
                <a:t>10GbE &amp; 2.5GbE</a:t>
              </a: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A361E535-71AF-0343-AA2E-89C19EDD170F}"/>
              </a:ext>
            </a:extLst>
          </p:cNvPr>
          <p:cNvGrpSpPr/>
          <p:nvPr/>
        </p:nvGrpSpPr>
        <p:grpSpPr>
          <a:xfrm>
            <a:off x="369682" y="1776018"/>
            <a:ext cx="2030411" cy="432277"/>
            <a:chOff x="4047893" y="1538873"/>
            <a:chExt cx="2075867" cy="439733"/>
          </a:xfrm>
        </p:grpSpPr>
        <p:sp>
          <p:nvSpPr>
            <p:cNvPr id="28" name="圓角矩形 27">
              <a:extLst>
                <a:ext uri="{FF2B5EF4-FFF2-40B4-BE49-F238E27FC236}">
                  <a16:creationId xmlns:a16="http://schemas.microsoft.com/office/drawing/2014/main" id="{69E4A11A-B7D6-5B47-A633-CAB2B2FD453A}"/>
                </a:ext>
              </a:extLst>
            </p:cNvPr>
            <p:cNvSpPr/>
            <p:nvPr/>
          </p:nvSpPr>
          <p:spPr>
            <a:xfrm>
              <a:off x="4047893" y="1538873"/>
              <a:ext cx="2075867" cy="439733"/>
            </a:xfrm>
            <a:prstGeom prst="roundRect">
              <a:avLst>
                <a:gd name="adj" fmla="val 5839"/>
              </a:avLst>
            </a:prstGeom>
            <a:noFill/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D23ECB4F-9ACB-364D-9549-65BE5FA7F78B}"/>
                </a:ext>
              </a:extLst>
            </p:cNvPr>
            <p:cNvSpPr txBox="1"/>
            <p:nvPr/>
          </p:nvSpPr>
          <p:spPr>
            <a:xfrm>
              <a:off x="4125442" y="1578496"/>
              <a:ext cx="1998318" cy="344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Clr>
                  <a:schemeClr val="bg1"/>
                </a:buClr>
              </a:pPr>
              <a:r>
                <a:rPr lang="en-US" altLang="zh-Hant" sz="1600" b="1">
                  <a:solidFill>
                    <a:srgbClr val="0070C0"/>
                  </a:solidFill>
                  <a:latin typeface="+mj-lt"/>
                  <a:ea typeface="微軟正黑體" pitchFamily="34" charset="-120"/>
                  <a:cs typeface="Arial" panose="020B0604020202020204" pitchFamily="34" charset="0"/>
                </a:rPr>
                <a:t>AArch64</a:t>
              </a:r>
              <a:r>
                <a:rPr lang="zh-Hant" altLang="en-US" sz="1600" b="1">
                  <a:solidFill>
                    <a:srgbClr val="0070C0"/>
                  </a:solidFill>
                  <a:latin typeface="+mj-lt"/>
                  <a:ea typeface="微軟正黑體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Hant" sz="1600" b="1">
                  <a:solidFill>
                    <a:srgbClr val="0070C0"/>
                  </a:solidFill>
                  <a:latin typeface="+mj-lt"/>
                  <a:ea typeface="微軟正黑體" pitchFamily="34" charset="-120"/>
                  <a:cs typeface="Arial" panose="020B0604020202020204" pitchFamily="34" charset="0"/>
                </a:rPr>
                <a:t>arch.</a:t>
              </a:r>
            </a:p>
          </p:txBody>
        </p:sp>
      </p:grp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7809C9AE-D340-9E46-B572-A259E3F03AA3}"/>
              </a:ext>
            </a:extLst>
          </p:cNvPr>
          <p:cNvSpPr txBox="1"/>
          <p:nvPr/>
        </p:nvSpPr>
        <p:spPr>
          <a:xfrm>
            <a:off x="2466192" y="1763455"/>
            <a:ext cx="41378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ARM Cortex-A57 Quad-core 1.7GHz AL-324 CPU with </a:t>
            </a:r>
            <a:r>
              <a:rPr lang="en-US" altLang="zh-Hant" sz="11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64-bit instructions for high performance and energy saving</a:t>
            </a:r>
            <a:endParaRPr lang="en-US" altLang="zh-TW" sz="1100" b="1">
              <a:latin typeface="+mj-lt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026CCD4-B0A6-0049-B237-22FC5F25A4AF}"/>
              </a:ext>
            </a:extLst>
          </p:cNvPr>
          <p:cNvSpPr/>
          <p:nvPr/>
        </p:nvSpPr>
        <p:spPr>
          <a:xfrm>
            <a:off x="3725795" y="4824740"/>
            <a:ext cx="8370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100">
                <a:solidFill>
                  <a:schemeClr val="tx2">
                    <a:lumMod val="10000"/>
                  </a:schemeClr>
                </a:solidFill>
                <a:ea typeface="微軟正黑體" pitchFamily="34" charset="-120"/>
              </a:rPr>
              <a:t>TS-932PX</a:t>
            </a:r>
          </a:p>
        </p:txBody>
      </p:sp>
      <p:pic>
        <p:nvPicPr>
          <p:cNvPr id="34" name="Picture 16">
            <a:extLst>
              <a:ext uri="{FF2B5EF4-FFF2-40B4-BE49-F238E27FC236}">
                <a16:creationId xmlns:a16="http://schemas.microsoft.com/office/drawing/2014/main" id="{36B027F7-7269-41EB-B937-91ED4A89D3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673" y="3614790"/>
            <a:ext cx="2079784" cy="1234637"/>
          </a:xfrm>
          <a:prstGeom prst="rect">
            <a:avLst/>
          </a:prstGeom>
        </p:spPr>
      </p:pic>
      <p:pic>
        <p:nvPicPr>
          <p:cNvPr id="35" name="Picture 32">
            <a:extLst>
              <a:ext uri="{FF2B5EF4-FFF2-40B4-BE49-F238E27FC236}">
                <a16:creationId xmlns:a16="http://schemas.microsoft.com/office/drawing/2014/main" id="{A094FDC5-DD10-4286-89D1-FAA25C7E32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6986" y="3620677"/>
            <a:ext cx="1484221" cy="12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4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FCCD1B37-BDF8-4470-914B-8ED9FEC7E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7333"/>
            <a:ext cx="9144000" cy="4144433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69AD453D-FC9A-44D4-B9EE-5D54E01D8D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0397" y="3461575"/>
            <a:ext cx="1518977" cy="1596401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AF3B293D-0B2C-4BCD-8636-6A9DF5627B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508" y="3589521"/>
            <a:ext cx="2100284" cy="1553979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1A033A68-8967-41F1-AD83-EEE669CFB4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965" y="1971407"/>
            <a:ext cx="2319535" cy="15293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68542"/>
            <a:ext cx="9144000" cy="697312"/>
          </a:xfrm>
        </p:spPr>
        <p:txBody>
          <a:bodyPr/>
          <a:lstStyle/>
          <a:p>
            <a:r>
              <a:rPr lang="en-US" altLang="zh-Hant" sz="3000">
                <a:solidFill>
                  <a:srgbClr val="FFFFFF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Upgrade up to 16GB</a:t>
            </a:r>
            <a:r>
              <a:rPr lang="zh-Hant" altLang="en-US" sz="3000">
                <a:solidFill>
                  <a:srgbClr val="FFFFFF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Hant" sz="3000">
                <a:solidFill>
                  <a:srgbClr val="FFFFFF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DDR4</a:t>
            </a:r>
            <a:r>
              <a:rPr lang="zh-Hant" altLang="en-US" sz="3000">
                <a:solidFill>
                  <a:srgbClr val="FFFFFF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Hant" sz="3000">
                <a:solidFill>
                  <a:srgbClr val="FFFFFF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memory</a:t>
            </a:r>
            <a:endParaRPr lang="en-US" sz="3000">
              <a:solidFill>
                <a:srgbClr val="FFFFFF"/>
              </a:solidFill>
              <a:latin typeface="+mj-lt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4270359" y="1057168"/>
            <a:ext cx="30503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</a:pPr>
            <a:r>
              <a:rPr lang="en-US" altLang="zh-TW" sz="2000" b="1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Memory up to</a:t>
            </a:r>
            <a:r>
              <a:rPr lang="zh-TW" altLang="en-US" sz="2000" b="1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3000" b="1">
                <a:solidFill>
                  <a:srgbClr val="EE7D00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16GB</a:t>
            </a:r>
            <a:endParaRPr lang="en-US" sz="3000" b="1">
              <a:solidFill>
                <a:srgbClr val="EE7D00"/>
              </a:solidFill>
              <a:latin typeface="+mj-lt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0" name="圓角矩形 19">
            <a:extLst>
              <a:ext uri="{FF2B5EF4-FFF2-40B4-BE49-F238E27FC236}">
                <a16:creationId xmlns:a16="http://schemas.microsoft.com/office/drawing/2014/main" id="{6CC681B7-D683-554F-86FF-32BD13ACD13B}"/>
              </a:ext>
            </a:extLst>
          </p:cNvPr>
          <p:cNvSpPr/>
          <p:nvPr/>
        </p:nvSpPr>
        <p:spPr>
          <a:xfrm>
            <a:off x="958851" y="1178790"/>
            <a:ext cx="3050370" cy="439733"/>
          </a:xfrm>
          <a:prstGeom prst="roundRect">
            <a:avLst>
              <a:gd name="adj" fmla="val 5839"/>
            </a:avLst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0DC1605-B644-D04C-8AF5-A8BEF90D6445}"/>
              </a:ext>
            </a:extLst>
          </p:cNvPr>
          <p:cNvSpPr txBox="1"/>
          <p:nvPr/>
        </p:nvSpPr>
        <p:spPr>
          <a:xfrm>
            <a:off x="1100160" y="1224331"/>
            <a:ext cx="401633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1700" b="1">
                <a:solidFill>
                  <a:srgbClr val="0070C0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1</a:t>
            </a:r>
            <a:r>
              <a:rPr lang="zh-Hant" altLang="en-US" sz="1700" b="1">
                <a:solidFill>
                  <a:srgbClr val="0070C0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700" b="1">
                <a:solidFill>
                  <a:srgbClr val="0070C0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x</a:t>
            </a:r>
            <a:r>
              <a:rPr lang="zh-Hant" altLang="en-US" sz="1700" b="1">
                <a:solidFill>
                  <a:srgbClr val="0070C0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700" b="1">
                <a:solidFill>
                  <a:srgbClr val="0070C0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DDR4</a:t>
            </a:r>
            <a:r>
              <a:rPr lang="zh-Hant" altLang="en-US" sz="1700" b="1">
                <a:solidFill>
                  <a:srgbClr val="0070C0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700" b="1">
                <a:solidFill>
                  <a:srgbClr val="0070C0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SO-DIMM</a:t>
            </a:r>
            <a:r>
              <a:rPr lang="zh-Hant" altLang="en-US" sz="1700" b="1">
                <a:solidFill>
                  <a:srgbClr val="0070C0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700" b="1">
                <a:solidFill>
                  <a:srgbClr val="0070C0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slot</a:t>
            </a:r>
            <a:endParaRPr lang="en-US" altLang="zh-TW" sz="1700" b="1">
              <a:solidFill>
                <a:srgbClr val="0070C0"/>
              </a:solidFill>
              <a:latin typeface="+mj-lt"/>
              <a:ea typeface="微軟正黑體" pitchFamily="34" charset="-120"/>
              <a:cs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AF984999-7105-8A4C-A100-A190D9C7941C}"/>
              </a:ext>
            </a:extLst>
          </p:cNvPr>
          <p:cNvGrpSpPr/>
          <p:nvPr/>
        </p:nvGrpSpPr>
        <p:grpSpPr>
          <a:xfrm>
            <a:off x="5499100" y="1724075"/>
            <a:ext cx="3286519" cy="1960451"/>
            <a:chOff x="5132111" y="1080925"/>
            <a:chExt cx="3203815" cy="1911117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77AEB22B-7A53-084C-B54B-FBD7F54E0B16}"/>
                </a:ext>
              </a:extLst>
            </p:cNvPr>
            <p:cNvGrpSpPr/>
            <p:nvPr/>
          </p:nvGrpSpPr>
          <p:grpSpPr>
            <a:xfrm>
              <a:off x="5489300" y="1080925"/>
              <a:ext cx="2846626" cy="1911117"/>
              <a:chOff x="5014379" y="1083035"/>
              <a:chExt cx="2846626" cy="1911117"/>
            </a:xfrm>
          </p:grpSpPr>
          <p:sp>
            <p:nvSpPr>
              <p:cNvPr id="23" name="Shape 108">
                <a:extLst>
                  <a:ext uri="{FF2B5EF4-FFF2-40B4-BE49-F238E27FC236}">
                    <a16:creationId xmlns:a16="http://schemas.microsoft.com/office/drawing/2014/main" id="{21D6BEE3-C9DD-AB40-A085-F7C2F95815B2}"/>
                  </a:ext>
                </a:extLst>
              </p:cNvPr>
              <p:cNvSpPr/>
              <p:nvPr/>
            </p:nvSpPr>
            <p:spPr>
              <a:xfrm>
                <a:off x="5014379" y="1083035"/>
                <a:ext cx="2846626" cy="1911117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+mj-lt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" name="Shape 108">
                <a:extLst>
                  <a:ext uri="{FF2B5EF4-FFF2-40B4-BE49-F238E27FC236}">
                    <a16:creationId xmlns:a16="http://schemas.microsoft.com/office/drawing/2014/main" id="{D2229F1E-6A04-864D-A438-1985D14F9317}"/>
                  </a:ext>
                </a:extLst>
              </p:cNvPr>
              <p:cNvSpPr/>
              <p:nvPr/>
            </p:nvSpPr>
            <p:spPr>
              <a:xfrm>
                <a:off x="5158396" y="2019140"/>
                <a:ext cx="2549164" cy="727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+mj-lt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" name="Shape 125">
                <a:extLst>
                  <a:ext uri="{FF2B5EF4-FFF2-40B4-BE49-F238E27FC236}">
                    <a16:creationId xmlns:a16="http://schemas.microsoft.com/office/drawing/2014/main" id="{5BE664F2-4B5B-4446-A050-31C845892448}"/>
                  </a:ext>
                </a:extLst>
              </p:cNvPr>
              <p:cNvSpPr txBox="1"/>
              <p:nvPr/>
            </p:nvSpPr>
            <p:spPr>
              <a:xfrm>
                <a:off x="5158396" y="1155044"/>
                <a:ext cx="2344345" cy="936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6600"/>
                  </a:buClr>
                  <a:buSzPct val="25000"/>
                  <a:buFont typeface="Arial"/>
                  <a:buNone/>
                </a:pPr>
                <a:r>
                  <a:rPr lang="zh-TW" sz="2400" b="1" i="0" u="none" strike="noStrike" cap="none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  <a:sym typeface="Arial"/>
                  </a:rPr>
                  <a:t>QNAP</a:t>
                </a:r>
                <a:endParaRPr lang="en-US" altLang="zh-TW" sz="2400" b="1" i="0" u="none" strike="noStrike" cap="none">
                  <a:solidFill>
                    <a:schemeClr val="bg1"/>
                  </a:solidFill>
                  <a:latin typeface="+mj-lt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6600"/>
                  </a:buClr>
                  <a:buSzPct val="25000"/>
                  <a:buFont typeface="Arial"/>
                  <a:buNone/>
                </a:pPr>
                <a:r>
                  <a:rPr lang="en-US" altLang="zh-TW" sz="2400" b="1" i="0" u="none" strike="noStrike" cap="none">
                    <a:solidFill>
                      <a:schemeClr val="bg1"/>
                    </a:solidFill>
                    <a:latin typeface="+mj-lt"/>
                    <a:ea typeface="微軟正黑體" pitchFamily="34" charset="-120"/>
                    <a:cs typeface="Arial" panose="020B0604020202020204" pitchFamily="34" charset="0"/>
                    <a:sym typeface="Arial"/>
                  </a:rPr>
                  <a:t>Accessories</a:t>
                </a:r>
                <a:endParaRPr lang="zh-TW" sz="2400" b="1" i="0" u="none" strike="noStrike" cap="none">
                  <a:solidFill>
                    <a:schemeClr val="bg1"/>
                  </a:solidFill>
                  <a:latin typeface="+mj-lt"/>
                  <a:ea typeface="微軟正黑體" pitchFamily="34" charset="-120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26" name="Shape 130" descr="https://download.qnap.com/Origin/images/products/NAS/vsseries/RAM-0715-2.png">
                <a:extLst>
                  <a:ext uri="{FF2B5EF4-FFF2-40B4-BE49-F238E27FC236}">
                    <a16:creationId xmlns:a16="http://schemas.microsoft.com/office/drawing/2014/main" id="{F88E4CFE-0FC9-C745-BC99-AE3B60714545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485597" y="2121418"/>
                <a:ext cx="1221962" cy="62486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FBB5DFA3-4111-2C43-AD25-F209CC3B64FC}"/>
                  </a:ext>
                </a:extLst>
              </p:cNvPr>
              <p:cNvSpPr/>
              <p:nvPr/>
            </p:nvSpPr>
            <p:spPr>
              <a:xfrm>
                <a:off x="5236698" y="2091148"/>
                <a:ext cx="151069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buClr>
                    <a:srgbClr val="FF6600"/>
                  </a:buClr>
                  <a:buSzPct val="25000"/>
                  <a:buFont typeface="Arial" pitchFamily="34" charset="0"/>
                  <a:buChar char="•"/>
                </a:pPr>
                <a:r>
                  <a:rPr lang="en-US" altLang="zh-TW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4GB</a:t>
                </a:r>
                <a:r>
                  <a:rPr lang="en-US" altLang="zh-Hant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altLang="zh-TW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8GB, </a:t>
                </a:r>
                <a:endParaRPr lang="en-US" altLang="zh-Hant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endParaRPr>
              </a:p>
              <a:p>
                <a:pPr lvl="0">
                  <a:buClr>
                    <a:srgbClr val="FF6600"/>
                  </a:buClr>
                  <a:buSzPct val="25000"/>
                  <a:buFont typeface="Arial" pitchFamily="34" charset="0"/>
                  <a:buChar char="•"/>
                </a:pPr>
                <a:r>
                  <a:rPr lang="en-US" altLang="zh-Hant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16GB</a:t>
                </a:r>
                <a:r>
                  <a:rPr lang="zh-Hant" altLang="en-US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altLang="zh-TW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微軟正黑體" pitchFamily="34" charset="-120"/>
                    <a:cs typeface="Arial" panose="020B0604020202020204" pitchFamily="34" charset="0"/>
                  </a:rPr>
                  <a:t>RAM</a:t>
                </a:r>
                <a:endParaRPr lang="zh-TW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等腰三角形 24">
              <a:extLst>
                <a:ext uri="{FF2B5EF4-FFF2-40B4-BE49-F238E27FC236}">
                  <a16:creationId xmlns:a16="http://schemas.microsoft.com/office/drawing/2014/main" id="{A3359AE0-C69B-AE4C-916C-D28162DCA82C}"/>
                </a:ext>
              </a:extLst>
            </p:cNvPr>
            <p:cNvSpPr/>
            <p:nvPr/>
          </p:nvSpPr>
          <p:spPr>
            <a:xfrm>
              <a:off x="5132111" y="1261168"/>
              <a:ext cx="714379" cy="28137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50174308-803C-2C4E-8B09-E1005CDDE011}"/>
              </a:ext>
            </a:extLst>
          </p:cNvPr>
          <p:cNvSpPr txBox="1"/>
          <p:nvPr/>
        </p:nvSpPr>
        <p:spPr>
          <a:xfrm>
            <a:off x="5014922" y="3824496"/>
            <a:ext cx="3983867" cy="655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altLang="zh-TW" sz="1600" b="1">
                <a:solidFill>
                  <a:srgbClr val="0064EE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TS-832PX</a:t>
            </a:r>
            <a:r>
              <a:rPr lang="en-US" altLang="zh-Hant" sz="1600" b="1">
                <a:solidFill>
                  <a:srgbClr val="0064EE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-4G</a:t>
            </a:r>
            <a:r>
              <a:rPr lang="en-US" altLang="zh-Hant" sz="16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:</a:t>
            </a:r>
            <a:r>
              <a:rPr lang="zh-Hant" altLang="en-US" sz="16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6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1</a:t>
            </a:r>
            <a:r>
              <a:rPr lang="zh-Hant" altLang="en-US" sz="16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6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x</a:t>
            </a:r>
            <a:r>
              <a:rPr lang="zh-Hant" altLang="en-US" sz="16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6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4GB</a:t>
            </a:r>
            <a:r>
              <a:rPr lang="zh-Hant" altLang="en-US" sz="16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6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DDR4</a:t>
            </a:r>
            <a:r>
              <a:rPr lang="zh-Hant" altLang="en-US" sz="16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6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SODIMM</a:t>
            </a:r>
          </a:p>
          <a:p>
            <a:pPr algn="ctr">
              <a:lnSpc>
                <a:spcPts val="2300"/>
              </a:lnSpc>
            </a:pPr>
            <a:r>
              <a:rPr lang="en-US" altLang="zh-TW" sz="1600" b="1">
                <a:solidFill>
                  <a:srgbClr val="0064EE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TS-932PX</a:t>
            </a:r>
            <a:r>
              <a:rPr lang="en-US" altLang="zh-Hant" sz="1600" b="1">
                <a:solidFill>
                  <a:srgbClr val="0064EE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-4G</a:t>
            </a:r>
            <a:r>
              <a:rPr lang="en-US" altLang="zh-Hant" sz="16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:</a:t>
            </a:r>
            <a:r>
              <a:rPr lang="zh-Hant" altLang="en-US" sz="16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6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1</a:t>
            </a:r>
            <a:r>
              <a:rPr lang="zh-Hant" altLang="en-US" sz="16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6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x</a:t>
            </a:r>
            <a:r>
              <a:rPr lang="zh-Hant" altLang="en-US" sz="16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6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4GB</a:t>
            </a:r>
            <a:r>
              <a:rPr lang="zh-Hant" altLang="en-US" sz="16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6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DDR4</a:t>
            </a:r>
            <a:r>
              <a:rPr lang="zh-Hant" altLang="en-US" sz="16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600" b="1">
                <a:latin typeface="+mj-lt"/>
                <a:ea typeface="微軟正黑體" pitchFamily="34" charset="-120"/>
                <a:cs typeface="Arial" panose="020B0604020202020204" pitchFamily="34" charset="0"/>
              </a:rPr>
              <a:t>SODIMM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8897441-7673-F54F-B493-0E39EED727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6432" y="1835995"/>
            <a:ext cx="2320829" cy="1541791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5E3CCEDE-AB7E-E64F-B7A0-37D25EF21740}"/>
              </a:ext>
            </a:extLst>
          </p:cNvPr>
          <p:cNvSpPr txBox="1"/>
          <p:nvPr/>
        </p:nvSpPr>
        <p:spPr>
          <a:xfrm>
            <a:off x="197549" y="3410233"/>
            <a:ext cx="1011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+mj-lt"/>
                <a:cs typeface="Arial" panose="020B0604020202020204" pitchFamily="34" charset="0"/>
              </a:rPr>
              <a:t>TS-932PX</a:t>
            </a:r>
            <a:endParaRPr kumimoji="1" lang="zh-TW" alt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37720B74-0FB7-AB48-8044-CB0108BA12D6}"/>
              </a:ext>
            </a:extLst>
          </p:cNvPr>
          <p:cNvSpPr txBox="1"/>
          <p:nvPr/>
        </p:nvSpPr>
        <p:spPr>
          <a:xfrm>
            <a:off x="141841" y="1741430"/>
            <a:ext cx="1011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+mj-lt"/>
                <a:cs typeface="Arial" panose="020B0604020202020204" pitchFamily="34" charset="0"/>
              </a:rPr>
              <a:t>TS-832PX</a:t>
            </a:r>
            <a:endParaRPr kumimoji="1" lang="zh-TW" alt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09FD7346-688C-4A0F-B651-5AFB60843B9F}"/>
              </a:ext>
            </a:extLst>
          </p:cNvPr>
          <p:cNvSpPr/>
          <p:nvPr/>
        </p:nvSpPr>
        <p:spPr>
          <a:xfrm>
            <a:off x="3204783" y="2319623"/>
            <a:ext cx="234377" cy="697897"/>
          </a:xfrm>
          <a:prstGeom prst="roundRect">
            <a:avLst>
              <a:gd name="adj" fmla="val 10165"/>
            </a:avLst>
          </a:prstGeom>
          <a:solidFill>
            <a:srgbClr val="AFEAFF">
              <a:alpha val="34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04637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觀點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2899</Words>
  <Application>Microsoft Office PowerPoint</Application>
  <PresentationFormat>如螢幕大小 (16:9)</PresentationFormat>
  <Paragraphs>603</Paragraphs>
  <Slides>47</Slides>
  <Notes>34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54" baseType="lpstr">
      <vt:lpstr>微軟正黑體</vt:lpstr>
      <vt:lpstr>微軟正黑體</vt:lpstr>
      <vt:lpstr>Arial</vt:lpstr>
      <vt:lpstr>Arial Nova Light</vt:lpstr>
      <vt:lpstr>Corbel</vt:lpstr>
      <vt:lpstr>Verdana</vt:lpstr>
      <vt:lpstr>Simple Light</vt:lpstr>
      <vt:lpstr>PowerPoint 簡報</vt:lpstr>
      <vt:lpstr>Quad-core 10GbE TS-832PX &amp; TS-932PX with new 2.5GbE ports</vt:lpstr>
      <vt:lpstr>More connected devices in the SOHO &amp; SMB environments</vt:lpstr>
      <vt:lpstr>Slower office computers can also affect work efficiency</vt:lpstr>
      <vt:lpstr>Save money with existing wiring infrastructure by 2.5GbE</vt:lpstr>
      <vt:lpstr>Cost-effective QNAP QSW-1105-5T 5-port 2.5GbE switch</vt:lpstr>
      <vt:lpstr>Fanless and unmanaged 2.5GbE switch with metal housing</vt:lpstr>
      <vt:lpstr>Storage devices also need 2.5GbE to catch up the speed</vt:lpstr>
      <vt:lpstr>Upgrade up to 16GB DDR4 memory</vt:lpstr>
      <vt:lpstr>TS-832PX &amp; TS-932PX front views</vt:lpstr>
      <vt:lpstr>8-bay TS-832PX rear view</vt:lpstr>
      <vt:lpstr>9-bay TS-932PX rear view</vt:lpstr>
      <vt:lpstr>Easy-to-install HDDs and SSDs</vt:lpstr>
      <vt:lpstr>TS-932PX is as small as a 5-bay  but with 9-bay capacity</vt:lpstr>
      <vt:lpstr>How to bring out  2.5GbE &amp; 10GbE performance</vt:lpstr>
      <vt:lpstr>Both with dual 10GbE SFP+ &amp; 2.5GbE ports</vt:lpstr>
      <vt:lpstr>The best way to utilize high-performance SSDs</vt:lpstr>
      <vt:lpstr>Qtier auto-tiering for speed and capacity</vt:lpstr>
      <vt:lpstr>TS-832PX with a PCIe slot for flexible network deployment</vt:lpstr>
      <vt:lpstr>TS-832X with a QM2 PCIe adapter to add  M.2 SSDs for SSD cache</vt:lpstr>
      <vt:lpstr>Optimize performance and capacity with Qtier</vt:lpstr>
      <vt:lpstr>Upgrade to Qtier anytime when performance is needed</vt:lpstr>
      <vt:lpstr>Short-distance 10GbE SFP+ DAC cable for direct connection without a transceiver</vt:lpstr>
      <vt:lpstr>2.5GbE provides much faster speed over 1GbE</vt:lpstr>
      <vt:lpstr>2 x 2.5GbE ports for the multi-user/device environment for the future business growth</vt:lpstr>
      <vt:lpstr>Achieve the best performance with the integrated 2 x 10GbE SFP+</vt:lpstr>
      <vt:lpstr>NAS/PC/Mac can also use Thunderbolt 3, USB or PCIe  accessories to achieve 10GbE/5GbE/2.5GbE speed </vt:lpstr>
      <vt:lpstr>1. Memory upgrade</vt:lpstr>
      <vt:lpstr>Backup the data from your computers</vt:lpstr>
      <vt:lpstr>Additional backup of Time Machine data</vt:lpstr>
      <vt:lpstr>HBS 3 for data backup and recovery</vt:lpstr>
      <vt:lpstr>QNAP snapshot for file recovery, up to 256 versions</vt:lpstr>
      <vt:lpstr>Qsirch 4.0 makes it easy to search for files</vt:lpstr>
      <vt:lpstr>Connect to home or office NAS with myQNAPcloud and QNAP ID (QID)</vt:lpstr>
      <vt:lpstr>Connect to Dropbox, One Drive, Google Drive and more</vt:lpstr>
      <vt:lpstr>QNAP QVPN and QBelt protocol for anywhere access</vt:lpstr>
      <vt:lpstr>QuMagie photo management with object and face auto-classification</vt:lpstr>
      <vt:lpstr>Surveillance Station 24x7 with IP cameras</vt:lpstr>
      <vt:lpstr>Quad-core 1.7GHz w/ max 16GB RAM, best for Container Station to show your creativity</vt:lpstr>
      <vt:lpstr>HybridMount provides two modes for file-based cloud storage gateway</vt:lpstr>
      <vt:lpstr>Business-class LUN backup: VJBOD Cloud block-based gateway</vt:lpstr>
      <vt:lpstr>Use network-based VJBOD to expand other NAS capacity</vt:lpstr>
      <vt:lpstr>Economical and flexible QNAP expansion  enclosures for multi-platform usage</vt:lpstr>
      <vt:lpstr>QNAP TR &amp; TL enclosures support  2 usages on NAS</vt:lpstr>
      <vt:lpstr>One enclosure for two different uses:  internal expansion or external disk mode</vt:lpstr>
      <vt:lpstr>3-year extended warranty option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Yang</dc:creator>
  <cp:lastModifiedBy>QNAP_Han Tsai</cp:lastModifiedBy>
  <cp:revision>1</cp:revision>
  <cp:lastPrinted>2018-03-20T12:12:33Z</cp:lastPrinted>
  <dcterms:modified xsi:type="dcterms:W3CDTF">2020-05-29T01:29:46Z</dcterms:modified>
</cp:coreProperties>
</file>