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9"/>
  </p:notesMasterIdLst>
  <p:handoutMasterIdLst>
    <p:handoutMasterId r:id="rId50"/>
  </p:handoutMasterIdLst>
  <p:sldIdLst>
    <p:sldId id="319" r:id="rId2"/>
    <p:sldId id="533" r:id="rId3"/>
    <p:sldId id="324" r:id="rId4"/>
    <p:sldId id="325" r:id="rId5"/>
    <p:sldId id="565" r:id="rId6"/>
    <p:sldId id="282" r:id="rId7"/>
    <p:sldId id="266" r:id="rId8"/>
    <p:sldId id="310" r:id="rId9"/>
    <p:sldId id="291" r:id="rId10"/>
    <p:sldId id="311" r:id="rId11"/>
    <p:sldId id="261" r:id="rId12"/>
    <p:sldId id="322" r:id="rId13"/>
    <p:sldId id="534" r:id="rId14"/>
    <p:sldId id="257" r:id="rId15"/>
    <p:sldId id="566" r:id="rId16"/>
    <p:sldId id="293" r:id="rId17"/>
    <p:sldId id="1383" r:id="rId18"/>
    <p:sldId id="290" r:id="rId19"/>
    <p:sldId id="312" r:id="rId20"/>
    <p:sldId id="558" r:id="rId21"/>
    <p:sldId id="309" r:id="rId22"/>
    <p:sldId id="260" r:id="rId23"/>
    <p:sldId id="567" r:id="rId24"/>
    <p:sldId id="1384" r:id="rId25"/>
    <p:sldId id="1385" r:id="rId26"/>
    <p:sldId id="1382" r:id="rId27"/>
    <p:sldId id="539" r:id="rId28"/>
    <p:sldId id="317" r:id="rId29"/>
    <p:sldId id="265" r:id="rId30"/>
    <p:sldId id="543" r:id="rId31"/>
    <p:sldId id="554" r:id="rId32"/>
    <p:sldId id="371" r:id="rId33"/>
    <p:sldId id="572" r:id="rId34"/>
    <p:sldId id="568" r:id="rId35"/>
    <p:sldId id="559" r:id="rId36"/>
    <p:sldId id="306" r:id="rId37"/>
    <p:sldId id="550" r:id="rId38"/>
    <p:sldId id="272" r:id="rId39"/>
    <p:sldId id="594" r:id="rId40"/>
    <p:sldId id="1289" r:id="rId41"/>
    <p:sldId id="1290" r:id="rId42"/>
    <p:sldId id="295" r:id="rId43"/>
    <p:sldId id="1293" r:id="rId44"/>
    <p:sldId id="538" r:id="rId45"/>
    <p:sldId id="1381" r:id="rId46"/>
    <p:sldId id="1294" r:id="rId47"/>
    <p:sldId id="1386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DFF"/>
    <a:srgbClr val="00B0F0"/>
    <a:srgbClr val="69F4FF"/>
    <a:srgbClr val="B3EBFF"/>
    <a:srgbClr val="93E3FF"/>
    <a:srgbClr val="F3F3F3"/>
    <a:srgbClr val="F7F7F7"/>
    <a:srgbClr val="F3FEFF"/>
    <a:srgbClr val="EFF8FF"/>
    <a:srgbClr val="F3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B5A219-F807-870B-45D5-9EF798CC3073}" v="20" dt="2020-05-28T02:02:15.724"/>
    <p1510:client id="{7A396043-FE6B-7FBC-7D0C-EFE283F361CC}" v="43" dt="2020-05-28T02:54:57.016"/>
    <p1510:client id="{A3809BBC-29E7-4F6C-B6B3-509ADD813146}" v="6542" dt="2020-05-29T01:26:23.001"/>
    <p1510:client id="{F51EDC2E-0DE0-564B-8179-21C53B89563D}" v="4056" dt="2020-05-28T06:04:18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96" y="1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2020/5/29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F7F32-0B70-4961-86F2-B2486C83249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19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935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82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900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65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308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072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018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71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4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7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483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12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743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8498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7720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973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48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835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67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8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8D1C2-080A-4C20-AC00-2EDB36CCFF4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83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6125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218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4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59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073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Slot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54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70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424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181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53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CCB0C95-5118-4708-8A4E-60DFA8CCD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F0176BC-C7CC-4CB4-9DD3-F2B2A9BB9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" y="0"/>
            <a:ext cx="9127772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2020/5/29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4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61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60BF30-7689-4AAA-8DF5-5F3B950B1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70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AC630FD-4E1F-4331-A71B-C85A5530D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83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BCB42DC-36B7-493B-8774-C5AC53D35E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54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493A080-E6F6-40F6-89DB-2DF24DD6D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1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139613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36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83D7188-2AAB-4AF9-8E81-0FFD88DBEA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39C2513-ED1F-43E4-A253-2C5553214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39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5982" y="585045"/>
            <a:ext cx="4636787" cy="181961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9713B79-1F29-4642-BF9A-F14EBB28D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5982" y="585045"/>
            <a:ext cx="4636787" cy="181961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7A1A9D4-CFE6-4D91-9C64-CCDC9A29AE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149205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5" r:id="rId3"/>
    <p:sldLayoutId id="2147483684" r:id="rId4"/>
    <p:sldLayoutId id="2147483686" r:id="rId5"/>
    <p:sldLayoutId id="2147483689" r:id="rId6"/>
    <p:sldLayoutId id="2147483687" r:id="rId7"/>
    <p:sldLayoutId id="2147483677" r:id="rId8"/>
    <p:sldLayoutId id="214748368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microsoft.com/office/2007/relationships/hdphoto" Target="../media/hdphoto2.wdp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11" Type="http://schemas.openxmlformats.org/officeDocument/2006/relationships/image" Target="../media/image115.png"/><Relationship Id="rId5" Type="http://schemas.openxmlformats.org/officeDocument/2006/relationships/image" Target="../media/image109.emf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3.png"/><Relationship Id="rId5" Type="http://schemas.openxmlformats.org/officeDocument/2006/relationships/image" Target="../media/image139.png"/><Relationship Id="rId10" Type="http://schemas.microsoft.com/office/2007/relationships/hdphoto" Target="../media/hdphoto5.wdp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iff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svg"/><Relationship Id="rId18" Type="http://schemas.openxmlformats.org/officeDocument/2006/relationships/image" Target="../media/image179.png"/><Relationship Id="rId26" Type="http://schemas.openxmlformats.org/officeDocument/2006/relationships/image" Target="../media/image187.png"/><Relationship Id="rId3" Type="http://schemas.openxmlformats.org/officeDocument/2006/relationships/image" Target="../media/image166.png"/><Relationship Id="rId21" Type="http://schemas.openxmlformats.org/officeDocument/2006/relationships/image" Target="../media/image182.tiff"/><Relationship Id="rId34" Type="http://schemas.openxmlformats.org/officeDocument/2006/relationships/image" Target="../media/image195.png"/><Relationship Id="rId7" Type="http://schemas.openxmlformats.org/officeDocument/2006/relationships/image" Target="../media/image170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5" Type="http://schemas.openxmlformats.org/officeDocument/2006/relationships/image" Target="../media/image186.png"/><Relationship Id="rId33" Type="http://schemas.openxmlformats.org/officeDocument/2006/relationships/image" Target="../media/image19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77.png"/><Relationship Id="rId20" Type="http://schemas.openxmlformats.org/officeDocument/2006/relationships/image" Target="../media/image181.tiff"/><Relationship Id="rId29" Type="http://schemas.openxmlformats.org/officeDocument/2006/relationships/image" Target="../media/image19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svg"/><Relationship Id="rId11" Type="http://schemas.microsoft.com/office/2007/relationships/hdphoto" Target="../media/hdphoto7.wdp"/><Relationship Id="rId24" Type="http://schemas.openxmlformats.org/officeDocument/2006/relationships/image" Target="../media/image185.png"/><Relationship Id="rId32" Type="http://schemas.openxmlformats.org/officeDocument/2006/relationships/image" Target="../media/image193.png"/><Relationship Id="rId5" Type="http://schemas.openxmlformats.org/officeDocument/2006/relationships/image" Target="../media/image168.png"/><Relationship Id="rId15" Type="http://schemas.openxmlformats.org/officeDocument/2006/relationships/image" Target="../media/image176.png"/><Relationship Id="rId23" Type="http://schemas.openxmlformats.org/officeDocument/2006/relationships/image" Target="../media/image184.tiff"/><Relationship Id="rId28" Type="http://schemas.openxmlformats.org/officeDocument/2006/relationships/image" Target="../media/image189.tiff"/><Relationship Id="rId10" Type="http://schemas.openxmlformats.org/officeDocument/2006/relationships/image" Target="../media/image172.png"/><Relationship Id="rId19" Type="http://schemas.openxmlformats.org/officeDocument/2006/relationships/image" Target="../media/image180.png"/><Relationship Id="rId31" Type="http://schemas.openxmlformats.org/officeDocument/2006/relationships/image" Target="../media/image192.png"/><Relationship Id="rId4" Type="http://schemas.openxmlformats.org/officeDocument/2006/relationships/image" Target="../media/image167.svg"/><Relationship Id="rId9" Type="http://schemas.microsoft.com/office/2007/relationships/hdphoto" Target="../media/hdphoto6.wdp"/><Relationship Id="rId14" Type="http://schemas.openxmlformats.org/officeDocument/2006/relationships/image" Target="../media/image175.png"/><Relationship Id="rId22" Type="http://schemas.openxmlformats.org/officeDocument/2006/relationships/image" Target="../media/image183.tiff"/><Relationship Id="rId27" Type="http://schemas.openxmlformats.org/officeDocument/2006/relationships/image" Target="../media/image188.png"/><Relationship Id="rId30" Type="http://schemas.openxmlformats.org/officeDocument/2006/relationships/image" Target="../media/image191.png"/><Relationship Id="rId35" Type="http://schemas.openxmlformats.org/officeDocument/2006/relationships/image" Target="../media/image196.tiff"/><Relationship Id="rId8" Type="http://schemas.openxmlformats.org/officeDocument/2006/relationships/image" Target="../media/image17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80.jpeg"/><Relationship Id="rId7" Type="http://schemas.openxmlformats.org/officeDocument/2006/relationships/image" Target="../media/image200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9.png"/><Relationship Id="rId11" Type="http://schemas.openxmlformats.org/officeDocument/2006/relationships/image" Target="../media/image204.svg"/><Relationship Id="rId5" Type="http://schemas.openxmlformats.org/officeDocument/2006/relationships/image" Target="../media/image198.sv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tiff"/><Relationship Id="rId3" Type="http://schemas.openxmlformats.org/officeDocument/2006/relationships/image" Target="../media/image208.tiff"/><Relationship Id="rId7" Type="http://schemas.openxmlformats.org/officeDocument/2006/relationships/image" Target="../media/image21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tiff"/><Relationship Id="rId5" Type="http://schemas.openxmlformats.org/officeDocument/2006/relationships/image" Target="../media/image210.tiff"/><Relationship Id="rId4" Type="http://schemas.openxmlformats.org/officeDocument/2006/relationships/image" Target="../media/image209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tiff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tiff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emf"/><Relationship Id="rId4" Type="http://schemas.openxmlformats.org/officeDocument/2006/relationships/image" Target="../media/image2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80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439">
            <a:extLst>
              <a:ext uri="{FF2B5EF4-FFF2-40B4-BE49-F238E27FC236}">
                <a16:creationId xmlns:a16="http://schemas.microsoft.com/office/drawing/2014/main" id="{40E27C45-5285-426B-AFCF-CA8F85326ED6}"/>
              </a:ext>
            </a:extLst>
          </p:cNvPr>
          <p:cNvSpPr txBox="1"/>
          <p:nvPr/>
        </p:nvSpPr>
        <p:spPr>
          <a:xfrm>
            <a:off x="905987" y="4484835"/>
            <a:ext cx="1913155" cy="512831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endParaRPr sz="120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42" y="2160797"/>
            <a:ext cx="3389654" cy="2012224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42104" y="175511"/>
            <a:ext cx="845979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TS-832PX &amp; TS-932PX</a:t>
            </a:r>
            <a:r>
              <a:rPr lang="zh-Hant" altLang="en-US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</a:t>
            </a:r>
            <a:r>
              <a:rPr lang="zh-Hant" altLang="en-US" sz="33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正面</a:t>
            </a:r>
            <a:r>
              <a:rPr lang="en-US" sz="3300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33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139907" y="1914022"/>
            <a:ext cx="1198586" cy="92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指示燈號：</a:t>
            </a:r>
          </a:p>
          <a:p>
            <a:pPr>
              <a:lnSpc>
                <a:spcPts val="1700"/>
              </a:lnSpc>
              <a:buSzPts val="1400"/>
            </a:pP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sym typeface="Arial"/>
              </a:rPr>
              <a:t>狀態</a:t>
            </a:r>
            <a:r>
              <a:rPr lang="zh-TW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、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sym typeface="Arial"/>
              </a:rPr>
              <a:t>網路</a:t>
            </a:r>
            <a:r>
              <a:rPr lang="zh-TW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、</a:t>
            </a:r>
            <a:endParaRPr lang="zh-TW" altLang="en-US"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</a:endParaRPr>
          </a:p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sym typeface="Arial"/>
              </a:rPr>
              <a:t>USB</a:t>
            </a:r>
            <a:endParaRPr lang="zh-TW" alt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/>
              <a:sym typeface="Arial"/>
            </a:endParaRPr>
          </a:p>
        </p:txBody>
      </p:sp>
      <p:cxnSp>
        <p:nvCxnSpPr>
          <p:cNvPr id="248" name="Shape 248"/>
          <p:cNvCxnSpPr>
            <a:cxnSpLocks/>
          </p:cNvCxnSpPr>
          <p:nvPr/>
        </p:nvCxnSpPr>
        <p:spPr>
          <a:xfrm rot="10800000" flipH="1" flipV="1">
            <a:off x="734037" y="2521791"/>
            <a:ext cx="557602" cy="1588"/>
          </a:xfrm>
          <a:prstGeom prst="bentConnector3">
            <a:avLst>
              <a:gd name="adj1" fmla="val 46356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4902403" y="3034606"/>
            <a:ext cx="904128" cy="3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電源鍵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4833213" y="3597963"/>
            <a:ext cx="1156582" cy="33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USB 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備份鍵</a:t>
            </a: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rot="5400000" flipH="1" flipV="1">
            <a:off x="1972688" y="2437033"/>
            <a:ext cx="1871361" cy="1"/>
          </a:xfrm>
          <a:prstGeom prst="bentConnector3">
            <a:avLst>
              <a:gd name="adj1" fmla="val 50000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247" name="Shape 247"/>
          <p:cNvSpPr/>
          <p:nvPr/>
        </p:nvSpPr>
        <p:spPr>
          <a:xfrm>
            <a:off x="1285835" y="2361429"/>
            <a:ext cx="306220" cy="346493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66C64-1537-7848-8F95-4C1539E19323}"/>
              </a:ext>
            </a:extLst>
          </p:cNvPr>
          <p:cNvSpPr/>
          <p:nvPr/>
        </p:nvSpPr>
        <p:spPr>
          <a:xfrm>
            <a:off x="119645" y="3195994"/>
            <a:ext cx="893193" cy="5118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en-US" sz="1300" b="1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</a:t>
            </a:r>
            <a:r>
              <a:rPr lang="zh-Hant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  <a:r>
              <a:rPr lang="en-US" altLang="zh-Hant" sz="13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en-US" altLang="zh-Hant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HDD1~8</a:t>
            </a:r>
            <a:endParaRPr lang="en-US" sz="1300">
              <a:latin typeface="+mn-lt"/>
            </a:endParaRPr>
          </a:p>
        </p:txBody>
      </p:sp>
      <p:cxnSp>
        <p:nvCxnSpPr>
          <p:cNvPr id="48" name="Shape 250">
            <a:extLst>
              <a:ext uri="{FF2B5EF4-FFF2-40B4-BE49-F238E27FC236}">
                <a16:creationId xmlns:a16="http://schemas.microsoft.com/office/drawing/2014/main" id="{03010A7F-E1D8-2D4B-9737-65C0338DE4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4709" y="2792241"/>
            <a:ext cx="684241" cy="390581"/>
          </a:xfrm>
          <a:prstGeom prst="bentConnector3">
            <a:avLst>
              <a:gd name="adj1" fmla="val 100485"/>
            </a:avLst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14" name="Picture 32">
            <a:extLst>
              <a:ext uri="{FF2B5EF4-FFF2-40B4-BE49-F238E27FC236}">
                <a16:creationId xmlns:a16="http://schemas.microsoft.com/office/drawing/2014/main" id="{1CBF6FB0-6539-6840-8DED-1E9E21596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241" y="2164813"/>
            <a:ext cx="2345779" cy="1942411"/>
          </a:xfrm>
          <a:prstGeom prst="rect">
            <a:avLst/>
          </a:prstGeom>
        </p:spPr>
      </p:pic>
      <p:sp>
        <p:nvSpPr>
          <p:cNvPr id="15" name="Shape 246">
            <a:extLst>
              <a:ext uri="{FF2B5EF4-FFF2-40B4-BE49-F238E27FC236}">
                <a16:creationId xmlns:a16="http://schemas.microsoft.com/office/drawing/2014/main" id="{E3F64F98-BB68-854B-894C-A7D7E0B20B2E}"/>
              </a:ext>
            </a:extLst>
          </p:cNvPr>
          <p:cNvSpPr txBox="1"/>
          <p:nvPr/>
        </p:nvSpPr>
        <p:spPr>
          <a:xfrm>
            <a:off x="5578445" y="1549391"/>
            <a:ext cx="1742846" cy="65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指示燈號：狀態</a:t>
            </a: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/SSD,</a:t>
            </a:r>
            <a:r>
              <a:rPr lang="zh-TW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 </a:t>
            </a:r>
            <a:r>
              <a:rPr lang="en-US" altLang="zh-TW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USB</a:t>
            </a:r>
            <a:endParaRPr lang="zh-TW" alt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17" name="Shape 247">
            <a:extLst>
              <a:ext uri="{FF2B5EF4-FFF2-40B4-BE49-F238E27FC236}">
                <a16:creationId xmlns:a16="http://schemas.microsoft.com/office/drawing/2014/main" id="{741AB030-1329-0D41-8C42-EAB79CF371E2}"/>
              </a:ext>
            </a:extLst>
          </p:cNvPr>
          <p:cNvSpPr/>
          <p:nvPr/>
        </p:nvSpPr>
        <p:spPr>
          <a:xfrm>
            <a:off x="6576533" y="2503093"/>
            <a:ext cx="191176" cy="150680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52">
            <a:extLst>
              <a:ext uri="{FF2B5EF4-FFF2-40B4-BE49-F238E27FC236}">
                <a16:creationId xmlns:a16="http://schemas.microsoft.com/office/drawing/2014/main" id="{8C1669B3-528A-8C4A-8474-7EC596C63674}"/>
              </a:ext>
            </a:extLst>
          </p:cNvPr>
          <p:cNvSpPr txBox="1"/>
          <p:nvPr/>
        </p:nvSpPr>
        <p:spPr>
          <a:xfrm>
            <a:off x="4782087" y="4308087"/>
            <a:ext cx="1542773" cy="30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USB 3.2 Gen1 </a:t>
            </a:r>
            <a:r>
              <a:rPr lang="zh-CN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埠</a:t>
            </a:r>
            <a:endParaRPr 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4" name="Shape 246">
            <a:extLst>
              <a:ext uri="{FF2B5EF4-FFF2-40B4-BE49-F238E27FC236}">
                <a16:creationId xmlns:a16="http://schemas.microsoft.com/office/drawing/2014/main" id="{90B5ED92-ED8B-4B45-A81A-44D5C43F0FA5}"/>
              </a:ext>
            </a:extLst>
          </p:cNvPr>
          <p:cNvSpPr txBox="1"/>
          <p:nvPr/>
        </p:nvSpPr>
        <p:spPr>
          <a:xfrm>
            <a:off x="1725323" y="1145019"/>
            <a:ext cx="2993572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8 x 3.5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吋</a:t>
            </a: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/2.5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吋 </a:t>
            </a:r>
            <a:r>
              <a:rPr lang="en-US" altLang="zh-CN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SATA 6Gb/s </a:t>
            </a:r>
            <a:r>
              <a:rPr lang="zh-CN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硬碟槽</a:t>
            </a:r>
            <a:endParaRPr 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35" name="Shape 246">
            <a:extLst>
              <a:ext uri="{FF2B5EF4-FFF2-40B4-BE49-F238E27FC236}">
                <a16:creationId xmlns:a16="http://schemas.microsoft.com/office/drawing/2014/main" id="{3CA4AA4A-DDA9-2645-9E62-B346B0C1BEB2}"/>
              </a:ext>
            </a:extLst>
          </p:cNvPr>
          <p:cNvSpPr txBox="1"/>
          <p:nvPr/>
        </p:nvSpPr>
        <p:spPr>
          <a:xfrm>
            <a:off x="6548139" y="4490389"/>
            <a:ext cx="2337984" cy="67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sz="1300" b="1" i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Hant" altLang="en-US" sz="13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混合式硬碟配置彈性規劃</a:t>
            </a:r>
            <a:r>
              <a:rPr lang="en-US" altLang="zh-Hant" sz="13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US" sz="1300" b="1" i="0" u="none" strike="noStrike" cap="none">
              <a:solidFill>
                <a:schemeClr val="tx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pic>
        <p:nvPicPr>
          <p:cNvPr id="28" name="圖片 27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BA05672B-4FF8-BC48-BEA8-88B5021DA9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47" y="4335251"/>
            <a:ext cx="950901" cy="777626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26BB50D5-8ACC-B749-B8A3-F0254A1A3C0D}"/>
              </a:ext>
            </a:extLst>
          </p:cNvPr>
          <p:cNvSpPr txBox="1"/>
          <p:nvPr/>
        </p:nvSpPr>
        <p:spPr>
          <a:xfrm>
            <a:off x="1350771" y="4505223"/>
            <a:ext cx="1370888" cy="4924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3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3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3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並隨附 </a:t>
            </a:r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3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endParaRPr lang="en-US" sz="13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Shape 250">
            <a:extLst>
              <a:ext uri="{FF2B5EF4-FFF2-40B4-BE49-F238E27FC236}">
                <a16:creationId xmlns:a16="http://schemas.microsoft.com/office/drawing/2014/main" id="{C01A84C7-655D-4F53-8DDA-91C4BC43B547}"/>
              </a:ext>
            </a:extLst>
          </p:cNvPr>
          <p:cNvCxnSpPr>
            <a:cxnSpLocks/>
            <a:endCxn id="22" idx="1"/>
          </p:cNvCxnSpPr>
          <p:nvPr/>
        </p:nvCxnSpPr>
        <p:spPr>
          <a:xfrm rot="16200000" flipH="1">
            <a:off x="4170855" y="3847189"/>
            <a:ext cx="648483" cy="573981"/>
          </a:xfrm>
          <a:prstGeom prst="bentConnector2">
            <a:avLst/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1" name="Shape 250">
            <a:extLst>
              <a:ext uri="{FF2B5EF4-FFF2-40B4-BE49-F238E27FC236}">
                <a16:creationId xmlns:a16="http://schemas.microsoft.com/office/drawing/2014/main" id="{E6D0DD56-94D8-4030-BFD0-4EE5F3648AE0}"/>
              </a:ext>
            </a:extLst>
          </p:cNvPr>
          <p:cNvCxnSpPr>
            <a:cxnSpLocks/>
            <a:endCxn id="22" idx="3"/>
          </p:cNvCxnSpPr>
          <p:nvPr/>
        </p:nvCxnSpPr>
        <p:spPr>
          <a:xfrm rot="5400000">
            <a:off x="6136257" y="4175673"/>
            <a:ext cx="471352" cy="94146"/>
          </a:xfrm>
          <a:prstGeom prst="bentConnector2">
            <a:avLst/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71760714-7C26-4DAD-AB05-E3954C7C5FBB}"/>
              </a:ext>
            </a:extLst>
          </p:cNvPr>
          <p:cNvCxnSpPr/>
          <p:nvPr/>
        </p:nvCxnSpPr>
        <p:spPr>
          <a:xfrm>
            <a:off x="4447447" y="3743582"/>
            <a:ext cx="345644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7310D60F-CD97-4DBA-9AD1-25A1009918F5}"/>
              </a:ext>
            </a:extLst>
          </p:cNvPr>
          <p:cNvCxnSpPr>
            <a:cxnSpLocks/>
          </p:cNvCxnSpPr>
          <p:nvPr/>
        </p:nvCxnSpPr>
        <p:spPr>
          <a:xfrm flipH="1">
            <a:off x="6006104" y="3744730"/>
            <a:ext cx="345644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hape 250">
            <a:extLst>
              <a:ext uri="{FF2B5EF4-FFF2-40B4-BE49-F238E27FC236}">
                <a16:creationId xmlns:a16="http://schemas.microsoft.com/office/drawing/2014/main" id="{2CB7637D-9E82-41F8-89F9-73540CF0AFF0}"/>
              </a:ext>
            </a:extLst>
          </p:cNvPr>
          <p:cNvCxnSpPr>
            <a:cxnSpLocks/>
          </p:cNvCxnSpPr>
          <p:nvPr/>
        </p:nvCxnSpPr>
        <p:spPr>
          <a:xfrm flipV="1">
            <a:off x="4342408" y="3203660"/>
            <a:ext cx="612080" cy="222059"/>
          </a:xfrm>
          <a:prstGeom prst="bentConnector3">
            <a:avLst>
              <a:gd name="adj1" fmla="val -1181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62" name="Shape 250">
            <a:extLst>
              <a:ext uri="{FF2B5EF4-FFF2-40B4-BE49-F238E27FC236}">
                <a16:creationId xmlns:a16="http://schemas.microsoft.com/office/drawing/2014/main" id="{9B398FCA-1493-4960-9BD6-351233C0B7A8}"/>
              </a:ext>
            </a:extLst>
          </p:cNvPr>
          <p:cNvCxnSpPr>
            <a:cxnSpLocks/>
          </p:cNvCxnSpPr>
          <p:nvPr/>
        </p:nvCxnSpPr>
        <p:spPr>
          <a:xfrm flipH="1" flipV="1">
            <a:off x="5806531" y="3205262"/>
            <a:ext cx="612080" cy="222059"/>
          </a:xfrm>
          <a:prstGeom prst="bentConnector3">
            <a:avLst>
              <a:gd name="adj1" fmla="val -1181"/>
            </a:avLst>
          </a:prstGeom>
          <a:noFill/>
          <a:ln w="20320" cap="flat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63" name="Shape 246">
            <a:extLst>
              <a:ext uri="{FF2B5EF4-FFF2-40B4-BE49-F238E27FC236}">
                <a16:creationId xmlns:a16="http://schemas.microsoft.com/office/drawing/2014/main" id="{4222B056-B985-4BF2-942E-5EA909B0679C}"/>
              </a:ext>
            </a:extLst>
          </p:cNvPr>
          <p:cNvSpPr txBox="1"/>
          <p:nvPr/>
        </p:nvSpPr>
        <p:spPr>
          <a:xfrm>
            <a:off x="6112571" y="1145018"/>
            <a:ext cx="2993572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5 x 3.5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吋</a:t>
            </a: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/2.5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吋 </a:t>
            </a:r>
            <a:r>
              <a:rPr lang="en-US" altLang="zh-CN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SATA 6Gb/s </a:t>
            </a:r>
            <a:r>
              <a:rPr lang="zh-CN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硬碟槽</a:t>
            </a:r>
            <a:endParaRPr 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F666754A-6AD4-4836-AB28-57D3999035D6}"/>
              </a:ext>
            </a:extLst>
          </p:cNvPr>
          <p:cNvCxnSpPr>
            <a:cxnSpLocks/>
          </p:cNvCxnSpPr>
          <p:nvPr/>
        </p:nvCxnSpPr>
        <p:spPr>
          <a:xfrm flipV="1">
            <a:off x="7530646" y="1512068"/>
            <a:ext cx="0" cy="1390312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A5989568-0AD2-4387-BF6F-D3DB3EFE0D8A}"/>
              </a:ext>
            </a:extLst>
          </p:cNvPr>
          <p:cNvCxnSpPr>
            <a:cxnSpLocks/>
          </p:cNvCxnSpPr>
          <p:nvPr/>
        </p:nvCxnSpPr>
        <p:spPr>
          <a:xfrm flipV="1">
            <a:off x="6672121" y="2036233"/>
            <a:ext cx="0" cy="46686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84920F28-2EAE-4DAC-8A8C-AEB8627E74C1}"/>
              </a:ext>
            </a:extLst>
          </p:cNvPr>
          <p:cNvCxnSpPr>
            <a:cxnSpLocks/>
          </p:cNvCxnSpPr>
          <p:nvPr/>
        </p:nvCxnSpPr>
        <p:spPr>
          <a:xfrm>
            <a:off x="7581446" y="3809939"/>
            <a:ext cx="0" cy="364421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hape 246">
            <a:extLst>
              <a:ext uri="{FF2B5EF4-FFF2-40B4-BE49-F238E27FC236}">
                <a16:creationId xmlns:a16="http://schemas.microsoft.com/office/drawing/2014/main" id="{84F4CB0A-BCBC-4DD0-861F-096E00192743}"/>
              </a:ext>
            </a:extLst>
          </p:cNvPr>
          <p:cNvSpPr txBox="1"/>
          <p:nvPr/>
        </p:nvSpPr>
        <p:spPr>
          <a:xfrm>
            <a:off x="6474610" y="4235804"/>
            <a:ext cx="2537381" cy="32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4 x </a:t>
            </a: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2</a:t>
            </a:r>
            <a:r>
              <a:rPr 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.5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吋 </a:t>
            </a:r>
            <a:r>
              <a:rPr lang="en-US" altLang="zh-CN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SATA 6Gb/s SSD </a:t>
            </a:r>
            <a:r>
              <a:rPr lang="zh-CN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槽</a:t>
            </a:r>
            <a:endParaRPr 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51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A08097C-6B39-1F41-AE28-3CAE616B7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948" y="1396123"/>
            <a:ext cx="5519105" cy="33248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47FEB0AC-6AB7-434C-B006-C4A87FAF9AAE}"/>
              </a:ext>
            </a:extLst>
          </p:cNvPr>
          <p:cNvSpPr/>
          <p:nvPr/>
        </p:nvSpPr>
        <p:spPr>
          <a:xfrm>
            <a:off x="2742523" y="2542144"/>
            <a:ext cx="167934" cy="202867"/>
          </a:xfrm>
          <a:prstGeom prst="ellipse">
            <a:avLst/>
          </a:prstGeom>
          <a:solidFill>
            <a:srgbClr val="D6D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91262" y="157110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8-bay TS-832PX</a:t>
            </a:r>
            <a:r>
              <a:rPr lang="zh-Hant" altLang="en-US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 </a:t>
            </a:r>
            <a:r>
              <a:rPr lang="zh-Hant" alt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背面</a:t>
            </a:r>
            <a:r>
              <a:rPr lang="en-US" sz="3300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lang="zh-TW" altLang="en-US" sz="33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7890570" y="2960356"/>
            <a:ext cx="1115816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2 x </a:t>
            </a: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12</a:t>
            </a: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 cm </a:t>
            </a:r>
            <a:r>
              <a:rPr lang="zh-TW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智慧</a:t>
            </a: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風扇</a:t>
            </a:r>
            <a:endParaRPr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07858" y="1903912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系統重置</a:t>
            </a:r>
            <a:endParaRPr lang="zh-TW" altLang="en-US"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268248" y="2893959"/>
            <a:ext cx="1410817" cy="67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2 x 2.5GbE Multi-Gig  </a:t>
            </a: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RJ45</a:t>
            </a: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網路埠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86505" y="4199937"/>
            <a:ext cx="1590916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2</a:t>
            </a: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sym typeface="Arial"/>
              </a:rPr>
              <a:t> x USB</a:t>
            </a:r>
            <a:r>
              <a:rPr lang="zh-TW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sym typeface="Arial"/>
              </a:rPr>
              <a:t> </a:t>
            </a: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3.2</a:t>
            </a:r>
            <a:r>
              <a:rPr lang="en-US" altLang="zh-TW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 </a:t>
            </a: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Gen1</a:t>
            </a:r>
            <a:r>
              <a:rPr lang="en-US" altLang="zh-TW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</a:rPr>
              <a:t> </a:t>
            </a:r>
            <a:r>
              <a:rPr lang="zh-Hant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/>
                <a:sym typeface="Arial"/>
              </a:rPr>
              <a:t>埠</a:t>
            </a:r>
            <a:endParaRPr 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890570" y="1870066"/>
            <a:ext cx="1253430" cy="54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AC 100-240V</a:t>
            </a:r>
            <a:endParaRPr lang="en-US"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電源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輸入</a:t>
            </a:r>
            <a:endParaRPr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483416" y="3657415"/>
            <a:ext cx="1185412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2 x 10GbE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SFP+ </a:t>
            </a: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網路</a:t>
            </a:r>
            <a:r>
              <a:rPr lang="zh-Hant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  <a:sym typeface="Arial"/>
              </a:rPr>
              <a:t>埠</a:t>
            </a:r>
            <a:endParaRPr lang="zh-TW" altLang="en-US"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83674" y="1324403"/>
            <a:ext cx="1590916" cy="617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lnSpc>
                <a:spcPts val="1700"/>
              </a:lnSpc>
              <a:buSzPts val="1400"/>
            </a:pPr>
            <a:r>
              <a:rPr lang="zh-TW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一個全高式 </a:t>
            </a:r>
            <a:r>
              <a:rPr lang="en-US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PCIe Gen2 x2 </a:t>
            </a:r>
            <a:r>
              <a:rPr lang="zh-TW" alt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itchFamily="34" charset="-120"/>
              </a:rPr>
              <a:t>擴充插槽</a:t>
            </a:r>
            <a:endParaRPr lang="en-US"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7" name="Shape 247">
            <a:extLst>
              <a:ext uri="{FF2B5EF4-FFF2-40B4-BE49-F238E27FC236}">
                <a16:creationId xmlns:a16="http://schemas.microsoft.com/office/drawing/2014/main" id="{106FEDCA-D06E-40F5-BCF0-4F9D5F5DF291}"/>
              </a:ext>
            </a:extLst>
          </p:cNvPr>
          <p:cNvSpPr/>
          <p:nvPr/>
        </p:nvSpPr>
        <p:spPr>
          <a:xfrm>
            <a:off x="2689794" y="1732303"/>
            <a:ext cx="1568057" cy="315338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28" name="Shape 250">
            <a:extLst>
              <a:ext uri="{FF2B5EF4-FFF2-40B4-BE49-F238E27FC236}">
                <a16:creationId xmlns:a16="http://schemas.microsoft.com/office/drawing/2014/main" id="{62466614-4F34-484C-8F07-273F0742C69A}"/>
              </a:ext>
            </a:extLst>
          </p:cNvPr>
          <p:cNvCxnSpPr>
            <a:cxnSpLocks/>
          </p:cNvCxnSpPr>
          <p:nvPr/>
        </p:nvCxnSpPr>
        <p:spPr>
          <a:xfrm rot="10800000">
            <a:off x="1681480" y="1574800"/>
            <a:ext cx="1805748" cy="161102"/>
          </a:xfrm>
          <a:prstGeom prst="bentConnector3">
            <a:avLst>
              <a:gd name="adj1" fmla="val -76"/>
            </a:avLst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62FE4DB-5799-4909-8806-1DCA62D86886}"/>
              </a:ext>
            </a:extLst>
          </p:cNvPr>
          <p:cNvCxnSpPr>
            <a:cxnSpLocks/>
          </p:cNvCxnSpPr>
          <p:nvPr/>
        </p:nvCxnSpPr>
        <p:spPr>
          <a:xfrm flipH="1">
            <a:off x="1674590" y="2047641"/>
            <a:ext cx="729846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247">
            <a:extLst>
              <a:ext uri="{FF2B5EF4-FFF2-40B4-BE49-F238E27FC236}">
                <a16:creationId xmlns:a16="http://schemas.microsoft.com/office/drawing/2014/main" id="{35F8A8D3-D047-42B2-9124-E1AE2EF904AB}"/>
              </a:ext>
            </a:extLst>
          </p:cNvPr>
          <p:cNvSpPr/>
          <p:nvPr/>
        </p:nvSpPr>
        <p:spPr>
          <a:xfrm>
            <a:off x="2073761" y="3142480"/>
            <a:ext cx="512532" cy="32416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29DD05A-D072-42AE-B156-BBB5EBBCF5CE}"/>
              </a:ext>
            </a:extLst>
          </p:cNvPr>
          <p:cNvCxnSpPr>
            <a:cxnSpLocks/>
          </p:cNvCxnSpPr>
          <p:nvPr/>
        </p:nvCxnSpPr>
        <p:spPr>
          <a:xfrm flipH="1">
            <a:off x="1674590" y="3297321"/>
            <a:ext cx="394567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hape 247">
            <a:extLst>
              <a:ext uri="{FF2B5EF4-FFF2-40B4-BE49-F238E27FC236}">
                <a16:creationId xmlns:a16="http://schemas.microsoft.com/office/drawing/2014/main" id="{B9DE1F72-C29E-4104-8DCD-3EAF9BD6D60A}"/>
              </a:ext>
            </a:extLst>
          </p:cNvPr>
          <p:cNvSpPr/>
          <p:nvPr/>
        </p:nvSpPr>
        <p:spPr>
          <a:xfrm>
            <a:off x="2357120" y="3537650"/>
            <a:ext cx="229172" cy="678701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BB4E80C2-0026-4B60-8BCC-51B517ED65D3}"/>
              </a:ext>
            </a:extLst>
          </p:cNvPr>
          <p:cNvCxnSpPr>
            <a:cxnSpLocks/>
          </p:cNvCxnSpPr>
          <p:nvPr/>
        </p:nvCxnSpPr>
        <p:spPr>
          <a:xfrm flipH="1">
            <a:off x="1681480" y="3886601"/>
            <a:ext cx="673631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hape 247">
            <a:extLst>
              <a:ext uri="{FF2B5EF4-FFF2-40B4-BE49-F238E27FC236}">
                <a16:creationId xmlns:a16="http://schemas.microsoft.com/office/drawing/2014/main" id="{0BB77E7F-09D6-4789-8AD5-3CF3E9DA0AF7}"/>
              </a:ext>
            </a:extLst>
          </p:cNvPr>
          <p:cNvSpPr/>
          <p:nvPr/>
        </p:nvSpPr>
        <p:spPr>
          <a:xfrm>
            <a:off x="2265684" y="4306561"/>
            <a:ext cx="284475" cy="25245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B3B7F927-F1E2-4591-8B75-D5283717638C}"/>
              </a:ext>
            </a:extLst>
          </p:cNvPr>
          <p:cNvCxnSpPr>
            <a:cxnSpLocks/>
          </p:cNvCxnSpPr>
          <p:nvPr/>
        </p:nvCxnSpPr>
        <p:spPr>
          <a:xfrm flipH="1">
            <a:off x="1674590" y="4440321"/>
            <a:ext cx="591095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027E09C-507F-4DD7-B203-F81A71F37A30}"/>
              </a:ext>
            </a:extLst>
          </p:cNvPr>
          <p:cNvCxnSpPr>
            <a:cxnSpLocks/>
          </p:cNvCxnSpPr>
          <p:nvPr/>
        </p:nvCxnSpPr>
        <p:spPr>
          <a:xfrm>
            <a:off x="6453155" y="2108601"/>
            <a:ext cx="1380882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BC70F8F5-9E15-49A3-9A3C-45BD0A21ED4C}"/>
              </a:ext>
            </a:extLst>
          </p:cNvPr>
          <p:cNvCxnSpPr>
            <a:cxnSpLocks/>
          </p:cNvCxnSpPr>
          <p:nvPr/>
        </p:nvCxnSpPr>
        <p:spPr>
          <a:xfrm>
            <a:off x="6761480" y="3236359"/>
            <a:ext cx="1091362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hape 250">
            <a:extLst>
              <a:ext uri="{FF2B5EF4-FFF2-40B4-BE49-F238E27FC236}">
                <a16:creationId xmlns:a16="http://schemas.microsoft.com/office/drawing/2014/main" id="{D941DA9E-E810-46C8-BA05-516564D8195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91663" y="2899836"/>
            <a:ext cx="1736087" cy="1186321"/>
          </a:xfrm>
          <a:prstGeom prst="bentConnector3">
            <a:avLst>
              <a:gd name="adj1" fmla="val 99744"/>
            </a:avLst>
          </a:prstGeom>
          <a:noFill/>
          <a:ln w="20320" cap="rnd" cmpd="sng">
            <a:solidFill>
              <a:srgbClr val="2FABF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" name="Shape 256">
            <a:extLst>
              <a:ext uri="{FF2B5EF4-FFF2-40B4-BE49-F238E27FC236}">
                <a16:creationId xmlns:a16="http://schemas.microsoft.com/office/drawing/2014/main" id="{BEDEE581-EFA4-9E42-9C22-42B496167AAD}"/>
              </a:ext>
            </a:extLst>
          </p:cNvPr>
          <p:cNvSpPr txBox="1"/>
          <p:nvPr/>
        </p:nvSpPr>
        <p:spPr>
          <a:xfrm>
            <a:off x="107821" y="2360778"/>
            <a:ext cx="1543655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Kensington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防盜安全鎖</a:t>
            </a:r>
            <a:r>
              <a:rPr lang="zh-TW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9E0028-F7C4-1E43-AF67-3367448C2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920" y="1296157"/>
            <a:ext cx="4078159" cy="34175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86343" y="162467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9-bay TS-932PX</a:t>
            </a:r>
            <a:r>
              <a:rPr 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TW" alt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背面硬體配置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1026381" y="2142083"/>
            <a:ext cx="932489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1 x </a:t>
            </a: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14</a:t>
            </a: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 cm </a:t>
            </a: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Hant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智慧</a:t>
            </a: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風扇</a:t>
            </a:r>
            <a:endParaRPr lang="zh-TW" altLang="en-US"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415215" y="3878932"/>
            <a:ext cx="1543655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Kensington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防盜安全鎖</a:t>
            </a:r>
            <a:r>
              <a:rPr lang="zh-TW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6951974" y="1590471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6964220" y="2420408"/>
            <a:ext cx="1983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2 x 2.5GbE Multi-Gig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RJ45 </a:t>
            </a:r>
            <a:r>
              <a:rPr lang="zh-TW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網路埠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6964220" y="3704497"/>
            <a:ext cx="1909192" cy="34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2</a:t>
            </a: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 x USB 3.2 Gen1 </a:t>
            </a:r>
            <a:r>
              <a:rPr lang="zh-CN" alt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埠</a:t>
            </a:r>
            <a:endParaRPr lang="en-US" sz="1300" b="1" i="0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964220" y="4113894"/>
            <a:ext cx="15909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DC 12V </a:t>
            </a: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電源輸入</a:t>
            </a:r>
            <a:endParaRPr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6964220" y="2987144"/>
            <a:ext cx="1185412" cy="54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2 x 10GbE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  <a:sym typeface="Arial"/>
              </a:rPr>
              <a:t>SFP+ </a:t>
            </a:r>
            <a:r>
              <a:rPr lang="en-US" sz="1300" b="1" u="none" strike="noStrike" cap="none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zh-CN" altLang="en-US" sz="1300" b="1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埠</a:t>
            </a:r>
            <a:endParaRPr sz="1300" b="1" u="none" strike="noStrike" cap="none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A8AD006-2910-40A7-B110-824E5FF4D79E}"/>
              </a:ext>
            </a:extLst>
          </p:cNvPr>
          <p:cNvCxnSpPr>
            <a:cxnSpLocks/>
          </p:cNvCxnSpPr>
          <p:nvPr/>
        </p:nvCxnSpPr>
        <p:spPr>
          <a:xfrm>
            <a:off x="6400190" y="1744360"/>
            <a:ext cx="551784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247">
            <a:extLst>
              <a:ext uri="{FF2B5EF4-FFF2-40B4-BE49-F238E27FC236}">
                <a16:creationId xmlns:a16="http://schemas.microsoft.com/office/drawing/2014/main" id="{A5B552A6-A34E-4192-B021-7BD09487F9FE}"/>
              </a:ext>
            </a:extLst>
          </p:cNvPr>
          <p:cNvSpPr/>
          <p:nvPr/>
        </p:nvSpPr>
        <p:spPr>
          <a:xfrm>
            <a:off x="5920915" y="2497806"/>
            <a:ext cx="489972" cy="32416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923D827-CE96-4870-B145-14D8212B1FF6}"/>
              </a:ext>
            </a:extLst>
          </p:cNvPr>
          <p:cNvCxnSpPr>
            <a:cxnSpLocks/>
          </p:cNvCxnSpPr>
          <p:nvPr/>
        </p:nvCxnSpPr>
        <p:spPr>
          <a:xfrm>
            <a:off x="6410888" y="2662321"/>
            <a:ext cx="541086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247">
            <a:extLst>
              <a:ext uri="{FF2B5EF4-FFF2-40B4-BE49-F238E27FC236}">
                <a16:creationId xmlns:a16="http://schemas.microsoft.com/office/drawing/2014/main" id="{92F7E53C-B8FC-453C-95CB-5E40972D2DB7}"/>
              </a:ext>
            </a:extLst>
          </p:cNvPr>
          <p:cNvSpPr/>
          <p:nvPr/>
        </p:nvSpPr>
        <p:spPr>
          <a:xfrm>
            <a:off x="6103492" y="2895104"/>
            <a:ext cx="312475" cy="645656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2" name="Shape 247">
            <a:extLst>
              <a:ext uri="{FF2B5EF4-FFF2-40B4-BE49-F238E27FC236}">
                <a16:creationId xmlns:a16="http://schemas.microsoft.com/office/drawing/2014/main" id="{F41CD50E-BD72-4271-B0F3-7FBDF6337A51}"/>
              </a:ext>
            </a:extLst>
          </p:cNvPr>
          <p:cNvSpPr/>
          <p:nvPr/>
        </p:nvSpPr>
        <p:spPr>
          <a:xfrm>
            <a:off x="6077482" y="3681291"/>
            <a:ext cx="333405" cy="329393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2FAB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zh-TW" altLang="en-US" b="0" i="0" u="none" strike="noStrike" cap="none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74D8B815-5782-4770-A42B-F5A632B35D30}"/>
              </a:ext>
            </a:extLst>
          </p:cNvPr>
          <p:cNvCxnSpPr>
            <a:cxnSpLocks/>
          </p:cNvCxnSpPr>
          <p:nvPr/>
        </p:nvCxnSpPr>
        <p:spPr>
          <a:xfrm>
            <a:off x="6428214" y="3241441"/>
            <a:ext cx="50852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1AA40300-FB0B-4510-8781-96255D904E63}"/>
              </a:ext>
            </a:extLst>
          </p:cNvPr>
          <p:cNvCxnSpPr>
            <a:cxnSpLocks/>
          </p:cNvCxnSpPr>
          <p:nvPr/>
        </p:nvCxnSpPr>
        <p:spPr>
          <a:xfrm>
            <a:off x="6428214" y="3841063"/>
            <a:ext cx="52376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C5A0B14B-11E6-4FFC-9F8A-5595BEB5DE5E}"/>
              </a:ext>
            </a:extLst>
          </p:cNvPr>
          <p:cNvCxnSpPr>
            <a:cxnSpLocks/>
          </p:cNvCxnSpPr>
          <p:nvPr/>
        </p:nvCxnSpPr>
        <p:spPr>
          <a:xfrm>
            <a:off x="6410887" y="4267783"/>
            <a:ext cx="541087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E649E1A-9ED9-4009-A2A0-234CC065A85D}"/>
              </a:ext>
            </a:extLst>
          </p:cNvPr>
          <p:cNvCxnSpPr>
            <a:cxnSpLocks/>
          </p:cNvCxnSpPr>
          <p:nvPr/>
        </p:nvCxnSpPr>
        <p:spPr>
          <a:xfrm flipH="1">
            <a:off x="2034594" y="2420408"/>
            <a:ext cx="192982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77DFED1-0E5C-4C32-8B36-76B7597F67C7}"/>
              </a:ext>
            </a:extLst>
          </p:cNvPr>
          <p:cNvCxnSpPr>
            <a:cxnSpLocks/>
          </p:cNvCxnSpPr>
          <p:nvPr/>
        </p:nvCxnSpPr>
        <p:spPr>
          <a:xfrm flipH="1">
            <a:off x="2034594" y="4076429"/>
            <a:ext cx="3596060" cy="0"/>
          </a:xfrm>
          <a:prstGeom prst="line">
            <a:avLst/>
          </a:prstGeom>
          <a:ln w="20320" cap="rnd">
            <a:solidFill>
              <a:srgbClr val="2FAB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69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E1033D-4CFE-E841-A8D9-83F5525A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3" y="163510"/>
            <a:ext cx="7932269" cy="697312"/>
          </a:xfrm>
        </p:spPr>
        <p:txBody>
          <a:bodyPr/>
          <a:lstStyle/>
          <a:p>
            <a:pPr algn="l"/>
            <a:r>
              <a:rPr lang="zh-CN" altLang="en-US" sz="3300">
                <a:solidFill>
                  <a:schemeClr val="bg1"/>
                </a:solidFill>
              </a:rPr>
              <a:t>方便又</a:t>
            </a:r>
            <a:r>
              <a:rPr lang="en-US" altLang="zh-TW" sz="3300" err="1">
                <a:solidFill>
                  <a:schemeClr val="bg1"/>
                </a:solidFill>
              </a:rPr>
              <a:t>快速的</a:t>
            </a:r>
            <a:r>
              <a:rPr lang="en-US" altLang="zh-TW" sz="3300">
                <a:solidFill>
                  <a:schemeClr val="bg1"/>
                </a:solidFill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+mj-lt"/>
              </a:rPr>
              <a:t>HDD</a:t>
            </a:r>
            <a:r>
              <a:rPr lang="en-US" altLang="zh-TW" sz="3300">
                <a:solidFill>
                  <a:schemeClr val="bg1"/>
                </a:solidFill>
              </a:rPr>
              <a:t> </a:t>
            </a:r>
            <a:r>
              <a:rPr lang="zh-TW" altLang="en-US" sz="3300">
                <a:solidFill>
                  <a:schemeClr val="bg1"/>
                </a:solidFill>
              </a:rPr>
              <a:t>與 </a:t>
            </a:r>
            <a:r>
              <a:rPr lang="en-US" altLang="zh-TW" sz="3300">
                <a:solidFill>
                  <a:schemeClr val="bg1"/>
                </a:solidFill>
                <a:latin typeface="+mj-lt"/>
              </a:rPr>
              <a:t>SSD</a:t>
            </a:r>
            <a:r>
              <a:rPr lang="en-US" altLang="zh-TW" sz="3300">
                <a:solidFill>
                  <a:schemeClr val="bg1"/>
                </a:solidFill>
              </a:rPr>
              <a:t> </a:t>
            </a:r>
            <a:r>
              <a:rPr lang="en-US" altLang="zh-TW" sz="3300" err="1">
                <a:solidFill>
                  <a:schemeClr val="bg1"/>
                </a:solidFill>
              </a:rPr>
              <a:t>安裝</a:t>
            </a:r>
            <a:r>
              <a:rPr lang="zh-CN" altLang="en-US" sz="3300">
                <a:solidFill>
                  <a:schemeClr val="bg1"/>
                </a:solidFill>
              </a:rPr>
              <a:t>與拆卸</a:t>
            </a:r>
            <a:endParaRPr kumimoji="1" lang="zh-TW" altLang="en-US" sz="3300">
              <a:solidFill>
                <a:schemeClr val="bg1"/>
              </a:solidFill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514EF5D-FB41-4FCD-80B1-BAA97186393E}"/>
              </a:ext>
            </a:extLst>
          </p:cNvPr>
          <p:cNvSpPr/>
          <p:nvPr/>
        </p:nvSpPr>
        <p:spPr>
          <a:xfrm>
            <a:off x="4515930" y="1147850"/>
            <a:ext cx="4219032" cy="434024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69D8FF"/>
              </a:gs>
              <a:gs pos="0">
                <a:srgbClr val="00EED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70C184-166A-465A-B3FA-0E4961A260A9}"/>
              </a:ext>
            </a:extLst>
          </p:cNvPr>
          <p:cNvSpPr/>
          <p:nvPr/>
        </p:nvSpPr>
        <p:spPr>
          <a:xfrm>
            <a:off x="490416" y="1147850"/>
            <a:ext cx="3586038" cy="434024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69D8FF"/>
              </a:gs>
              <a:gs pos="0">
                <a:srgbClr val="00EED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276FA20-7E24-42F8-984F-4524F7422885}"/>
              </a:ext>
            </a:extLst>
          </p:cNvPr>
          <p:cNvSpPr/>
          <p:nvPr/>
        </p:nvSpPr>
        <p:spPr>
          <a:xfrm>
            <a:off x="4515930" y="1179280"/>
            <a:ext cx="419554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2.5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 </a:t>
            </a:r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HDD / SSD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45">
            <a:extLst>
              <a:ext uri="{FF2B5EF4-FFF2-40B4-BE49-F238E27FC236}">
                <a16:creationId xmlns:a16="http://schemas.microsoft.com/office/drawing/2014/main" id="{4A00B15E-9C3D-4D64-910C-48E8F6030A81}"/>
              </a:ext>
            </a:extLst>
          </p:cNvPr>
          <p:cNvSpPr/>
          <p:nvPr/>
        </p:nvSpPr>
        <p:spPr>
          <a:xfrm>
            <a:off x="334653" y="1551507"/>
            <a:ext cx="3887343" cy="3376119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47">
            <a:extLst>
              <a:ext uri="{FF2B5EF4-FFF2-40B4-BE49-F238E27FC236}">
                <a16:creationId xmlns:a16="http://schemas.microsoft.com/office/drawing/2014/main" id="{0403A0CB-08FC-4196-AD10-15B3EB3F4576}"/>
              </a:ext>
            </a:extLst>
          </p:cNvPr>
          <p:cNvSpPr/>
          <p:nvPr/>
        </p:nvSpPr>
        <p:spPr>
          <a:xfrm>
            <a:off x="4385816" y="1545143"/>
            <a:ext cx="4531004" cy="3382671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F388E15-FE37-4916-AB36-DABD7319A791}"/>
              </a:ext>
            </a:extLst>
          </p:cNvPr>
          <p:cNvSpPr/>
          <p:nvPr/>
        </p:nvSpPr>
        <p:spPr>
          <a:xfrm>
            <a:off x="490416" y="1184588"/>
            <a:ext cx="358603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3.5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 </a:t>
            </a:r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HDD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：免工具安裝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5EA2C9D1-55A0-4D3C-8D64-7205F0129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9479" y="1922625"/>
            <a:ext cx="2554837" cy="1012061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05BF3B73-5B12-4F0A-BC2A-4CD151731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9479" y="2966724"/>
            <a:ext cx="2027761" cy="193559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1C422E6-466D-4943-8C8C-2241AD87DBC9}"/>
              </a:ext>
            </a:extLst>
          </p:cNvPr>
          <p:cNvSpPr txBox="1"/>
          <p:nvPr/>
        </p:nvSpPr>
        <p:spPr>
          <a:xfrm>
            <a:off x="4462086" y="1631578"/>
            <a:ext cx="9637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/>
              <a:t>3.5 </a:t>
            </a:r>
            <a:r>
              <a:rPr kumimoji="1" lang="zh-CN" altLang="en-US" sz="1300">
                <a:latin typeface="微軟正黑體" panose="020B0604030504040204" pitchFamily="34" charset="-120"/>
                <a:ea typeface="微軟正黑體" panose="020B0604030504040204" pitchFamily="34" charset="-120"/>
              </a:rPr>
              <a:t>吋托盤</a:t>
            </a:r>
            <a:endParaRPr kumimoji="1" lang="zh-TW" altLang="en-US" sz="13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6082AB8-ED70-436A-A54D-8D015489AF05}"/>
              </a:ext>
            </a:extLst>
          </p:cNvPr>
          <p:cNvSpPr txBox="1"/>
          <p:nvPr/>
        </p:nvSpPr>
        <p:spPr>
          <a:xfrm>
            <a:off x="6844113" y="1614677"/>
            <a:ext cx="18918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300"/>
              <a:t>2.5 </a:t>
            </a:r>
            <a:r>
              <a:rPr kumimoji="1" lang="zh-CN" altLang="en-US" sz="1300"/>
              <a:t>吋托盤</a:t>
            </a:r>
            <a:r>
              <a:rPr kumimoji="1" lang="zh-TW" altLang="en-US" sz="1300"/>
              <a:t> </a:t>
            </a:r>
            <a:r>
              <a:rPr kumimoji="1" lang="en-US" altLang="zh-TW" sz="1300"/>
              <a:t>(TS-932PX)</a:t>
            </a:r>
            <a:endParaRPr kumimoji="1" lang="zh-TW" altLang="en-US" sz="1300"/>
          </a:p>
        </p:txBody>
      </p:sp>
      <p:pic>
        <p:nvPicPr>
          <p:cNvPr id="33" name="Picture 3" descr="C:\Users\Han Tsai\Desktop\TS-932X_直播_0320\未命名-6.png">
            <a:extLst>
              <a:ext uri="{FF2B5EF4-FFF2-40B4-BE49-F238E27FC236}">
                <a16:creationId xmlns:a16="http://schemas.microsoft.com/office/drawing/2014/main" id="{FA09D02B-90EA-477E-A3F2-BC9AD4FA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334" y="2860029"/>
            <a:ext cx="1738139" cy="946192"/>
          </a:xfrm>
          <a:prstGeom prst="rect">
            <a:avLst/>
          </a:prstGeom>
          <a:noFill/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3789283-7AFC-634B-9B90-B4789A959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194" y="1639021"/>
            <a:ext cx="2396538" cy="131104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F898348-6B9E-CC41-AF7F-0DB20D40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091" y="2962763"/>
            <a:ext cx="1827290" cy="186198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6DFD65E-F0D2-D547-9A8E-D3F9855A38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0131" y="2932257"/>
            <a:ext cx="1452783" cy="1311048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C4BFAC42-8A14-404D-B097-C2B9034C0F0B}"/>
              </a:ext>
            </a:extLst>
          </p:cNvPr>
          <p:cNvSpPr txBox="1"/>
          <p:nvPr/>
        </p:nvSpPr>
        <p:spPr>
          <a:xfrm>
            <a:off x="7632527" y="3788325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100"/>
              <a:t>免工具安裝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D5F1ACA-7F66-0249-8E1C-B222309CCEAB}"/>
              </a:ext>
            </a:extLst>
          </p:cNvPr>
          <p:cNvSpPr txBox="1"/>
          <p:nvPr/>
        </p:nvSpPr>
        <p:spPr>
          <a:xfrm>
            <a:off x="2499806" y="4300452"/>
            <a:ext cx="1473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/>
              <a:t>運輸含硬碟的</a:t>
            </a:r>
            <a:r>
              <a:rPr kumimoji="1" lang="en-US" altLang="zh-CN" sz="1100"/>
              <a:t> NAS </a:t>
            </a:r>
            <a:r>
              <a:rPr kumimoji="1" lang="zh-CN" altLang="en-US" sz="1100"/>
              <a:t>時請使用螺絲固定住</a:t>
            </a:r>
            <a:endParaRPr kumimoji="1" lang="zh-TW" altLang="en-US" sz="1100"/>
          </a:p>
        </p:txBody>
      </p:sp>
    </p:spTree>
    <p:extLst>
      <p:ext uri="{BB962C8B-B14F-4D97-AF65-F5344CB8AC3E}">
        <p14:creationId xmlns:p14="http://schemas.microsoft.com/office/powerpoint/2010/main" val="312237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45">
            <a:extLst>
              <a:ext uri="{FF2B5EF4-FFF2-40B4-BE49-F238E27FC236}">
                <a16:creationId xmlns:a16="http://schemas.microsoft.com/office/drawing/2014/main" id="{87488228-CF91-4F64-A807-8108F29F650F}"/>
              </a:ext>
            </a:extLst>
          </p:cNvPr>
          <p:cNvSpPr/>
          <p:nvPr/>
        </p:nvSpPr>
        <p:spPr>
          <a:xfrm>
            <a:off x="329573" y="1282702"/>
            <a:ext cx="8540107" cy="3528058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149971" y="214043"/>
            <a:ext cx="876967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Hant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TS-932PX</a:t>
            </a:r>
            <a:r>
              <a:rPr lang="en-US" altLang="zh-Hant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TW" alt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僅佔 </a:t>
            </a:r>
            <a:r>
              <a:rPr lang="en-US" altLang="zh-TW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5-</a:t>
            </a:r>
            <a:r>
              <a:rPr lang="en-US" altLang="zh-CN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bay</a:t>
            </a:r>
            <a:r>
              <a:rPr lang="en-US" altLang="zh-CN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TW" alt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體積，卻有 </a:t>
            </a:r>
            <a:r>
              <a:rPr lang="en-US" altLang="zh-TW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9-</a:t>
            </a:r>
            <a:r>
              <a:rPr lang="en-US" altLang="zh-CN" sz="3300" u="none" strike="noStrike" cap="none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bay</a:t>
            </a:r>
            <a:r>
              <a:rPr lang="en-US" altLang="zh-CN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zh-TW" alt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容量</a:t>
            </a:r>
            <a:endParaRPr lang="zh-TW" altLang="en-US" sz="33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67A8A-6E12-E949-899C-432AA484C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08" y="1467164"/>
            <a:ext cx="8214981" cy="3206207"/>
          </a:xfrm>
          <a:prstGeom prst="rect">
            <a:avLst/>
          </a:prstGeom>
        </p:spPr>
      </p:pic>
      <p:grpSp>
        <p:nvGrpSpPr>
          <p:cNvPr id="4" name="Shape 171"/>
          <p:cNvGrpSpPr/>
          <p:nvPr/>
        </p:nvGrpSpPr>
        <p:grpSpPr>
          <a:xfrm>
            <a:off x="4513998" y="1527286"/>
            <a:ext cx="880998" cy="876957"/>
            <a:chOff x="3329755" y="3214692"/>
            <a:chExt cx="1527997" cy="1500198"/>
          </a:xfrm>
        </p:grpSpPr>
        <p:sp>
          <p:nvSpPr>
            <p:cNvPr id="5" name="Shape 172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73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Shape 17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32">
            <a:extLst>
              <a:ext uri="{FF2B5EF4-FFF2-40B4-BE49-F238E27FC236}">
                <a16:creationId xmlns:a16="http://schemas.microsoft.com/office/drawing/2014/main" id="{09460F7C-AEF0-4BD4-9EC9-7F19B6978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1271" y="2832144"/>
            <a:ext cx="1826806" cy="1512678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0FC2FFE-180C-4592-8CC0-34CA28501467}"/>
              </a:ext>
            </a:extLst>
          </p:cNvPr>
          <p:cNvCxnSpPr/>
          <p:nvPr/>
        </p:nvCxnSpPr>
        <p:spPr>
          <a:xfrm>
            <a:off x="334653" y="990600"/>
            <a:ext cx="840030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30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650086" y="679432"/>
            <a:ext cx="4636787" cy="18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ts val="4000"/>
              </a:lnSpc>
              <a:buSzPts val="3200"/>
            </a:pPr>
            <a:r>
              <a:rPr lang="zh-TW" altLang="en-US" sz="3000">
                <a:latin typeface="+mn-lt"/>
              </a:rPr>
              <a:t>如何善用</a:t>
            </a:r>
            <a:r>
              <a:rPr lang="en-US" altLang="zh-TW" sz="3000">
                <a:latin typeface="+mn-lt"/>
              </a:rPr>
              <a:t> 2.5GbE </a:t>
            </a:r>
            <a:br>
              <a:rPr lang="en-US" altLang="zh-TW" sz="3000">
                <a:latin typeface="+mn-lt"/>
              </a:rPr>
            </a:br>
            <a:r>
              <a:rPr lang="zh-CN" altLang="en-US" sz="3000">
                <a:latin typeface="+mn-lt"/>
              </a:rPr>
              <a:t>與</a:t>
            </a:r>
            <a:r>
              <a:rPr lang="en-US" altLang="zh-CN" sz="3000">
                <a:latin typeface="+mn-lt"/>
              </a:rPr>
              <a:t> </a:t>
            </a:r>
            <a:r>
              <a:rPr lang="en-US" altLang="zh-TW" sz="3000">
                <a:latin typeface="+mn-lt"/>
              </a:rPr>
              <a:t>10GbE </a:t>
            </a:r>
            <a:r>
              <a:rPr lang="zh-CN" altLang="en-US" sz="3000">
                <a:latin typeface="+mn-lt"/>
              </a:rPr>
              <a:t>優勢</a:t>
            </a:r>
            <a:endParaRPr lang="zh-TW" altLang="en-US" sz="3000">
              <a:latin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24818A-B39C-414F-B7CD-FB68738D95B5}"/>
              </a:ext>
            </a:extLst>
          </p:cNvPr>
          <p:cNvSpPr/>
          <p:nvPr/>
        </p:nvSpPr>
        <p:spPr>
          <a:xfrm>
            <a:off x="1080095" y="1047432"/>
            <a:ext cx="2916183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500" b="1">
                <a:solidFill>
                  <a:schemeClr val="lt1"/>
                </a:solidFill>
              </a:rPr>
              <a:t> </a:t>
            </a:r>
            <a:r>
              <a:rPr lang="zh-CN" altLang="en-US" sz="6500" b="1">
                <a:solidFill>
                  <a:schemeClr val="lt1"/>
                </a:solidFill>
              </a:rPr>
              <a:t>真速度</a:t>
            </a:r>
            <a:endParaRPr lang="zh-TW" altLang="en-US" sz="6500" b="1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FBE8CD23-5A70-43E2-B15D-5C68FA5D5BBC}"/>
              </a:ext>
            </a:extLst>
          </p:cNvPr>
          <p:cNvCxnSpPr/>
          <p:nvPr/>
        </p:nvCxnSpPr>
        <p:spPr>
          <a:xfrm>
            <a:off x="4270395" y="1047432"/>
            <a:ext cx="0" cy="1083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614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9">
            <a:extLst>
              <a:ext uri="{FF2B5EF4-FFF2-40B4-BE49-F238E27FC236}">
                <a16:creationId xmlns:a16="http://schemas.microsoft.com/office/drawing/2014/main" id="{6CCE20C3-6637-4C12-9D51-E145C4F7EB83}"/>
              </a:ext>
            </a:extLst>
          </p:cNvPr>
          <p:cNvSpPr txBox="1"/>
          <p:nvPr/>
        </p:nvSpPr>
        <p:spPr>
          <a:xfrm>
            <a:off x="3900959" y="2207107"/>
            <a:ext cx="1355428" cy="512831"/>
          </a:xfrm>
          <a:prstGeom prst="rect">
            <a:avLst/>
          </a:prstGeom>
          <a:gradFill>
            <a:gsLst>
              <a:gs pos="100000">
                <a:srgbClr val="00823B"/>
              </a:gs>
              <a:gs pos="0">
                <a:srgbClr val="00B050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endParaRPr sz="12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3" name="Shape 439">
            <a:extLst>
              <a:ext uri="{FF2B5EF4-FFF2-40B4-BE49-F238E27FC236}">
                <a16:creationId xmlns:a16="http://schemas.microsoft.com/office/drawing/2014/main" id="{A5A45128-F37F-4082-8D55-0C29D328131D}"/>
              </a:ext>
            </a:extLst>
          </p:cNvPr>
          <p:cNvSpPr txBox="1"/>
          <p:nvPr/>
        </p:nvSpPr>
        <p:spPr>
          <a:xfrm>
            <a:off x="3912182" y="3399512"/>
            <a:ext cx="1355428" cy="512831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endParaRPr sz="120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93477-4485-304C-917E-39E2F6F6C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740" y="2060321"/>
            <a:ext cx="3552572" cy="21401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9808" y="175086"/>
            <a:ext cx="9070938" cy="697312"/>
          </a:xfrm>
        </p:spPr>
        <p:txBody>
          <a:bodyPr/>
          <a:lstStyle/>
          <a:p>
            <a:pPr fontAlgn="base"/>
            <a:r>
              <a:rPr lang="zh-TW" altLang="en-US" sz="3300">
                <a:solidFill>
                  <a:srgbClr val="FFFFFF"/>
                </a:solidFill>
                <a:latin typeface="Microsoft JhengHei"/>
                <a:ea typeface="Microsoft JhengHei"/>
              </a:rPr>
              <a:t>皆內建雙</a:t>
            </a:r>
            <a:r>
              <a:rPr lang="en-US" altLang="zh-TW" sz="3300">
                <a:solidFill>
                  <a:srgbClr val="FFFFFF"/>
                </a:solidFill>
                <a:latin typeface="+mj-lt"/>
                <a:ea typeface="Microsoft JhengHei"/>
              </a:rPr>
              <a:t>10</a:t>
            </a:r>
            <a:r>
              <a:rPr lang="en-US" sz="3300">
                <a:solidFill>
                  <a:srgbClr val="FFFFFF"/>
                </a:solidFill>
                <a:latin typeface="+mj-lt"/>
                <a:ea typeface="Microsoft JhengHei"/>
              </a:rPr>
              <a:t>GbE SFP+ </a:t>
            </a:r>
            <a:r>
              <a:rPr lang="zh-TW" altLang="en-US" sz="3300">
                <a:solidFill>
                  <a:srgbClr val="FFFFFF"/>
                </a:solidFill>
                <a:latin typeface="Microsoft JhengHei"/>
                <a:ea typeface="Microsoft JhengHei"/>
              </a:rPr>
              <a:t>與雙</a:t>
            </a:r>
            <a:r>
              <a:rPr lang="en-US" altLang="zh-TW" sz="3300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3300">
                <a:solidFill>
                  <a:srgbClr val="FFFFFF"/>
                </a:solidFill>
                <a:latin typeface="+mj-lt"/>
                <a:ea typeface="Microsoft JhengHei"/>
              </a:rPr>
              <a:t>2.5GbE</a:t>
            </a:r>
            <a:r>
              <a:rPr lang="en-US" altLang="zh-TW" sz="3300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zh-TW" altLang="en-US" sz="3300">
                <a:solidFill>
                  <a:srgbClr val="FFFFFF"/>
                </a:solidFill>
                <a:latin typeface="Microsoft JhengHei"/>
                <a:ea typeface="Microsoft JhengHei"/>
              </a:rPr>
              <a:t>網路埠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513301" y="1108803"/>
            <a:ext cx="8304696" cy="728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 x 10GbE SFP+ &amp; 2 x 2.5GbE Multi-Gig RJ45 </a:t>
            </a:r>
            <a:r>
              <a:rPr lang="zh-CN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網路埠提供</a:t>
            </a:r>
            <a:r>
              <a:rPr lang="zh-TW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高速資料吞吐能力，滿足企業對大量檔案存取、備份和復原，以及軟體容器應用等高頻寬作業的需求。</a:t>
            </a:r>
            <a:endParaRPr lang="en-US" sz="18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18B20-37D7-B74E-BAA1-88F623679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12" y="2019300"/>
            <a:ext cx="3491850" cy="29262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E2027611-2EBC-5446-BD62-901BE3015F00}"/>
              </a:ext>
            </a:extLst>
          </p:cNvPr>
          <p:cNvSpPr/>
          <p:nvPr/>
        </p:nvSpPr>
        <p:spPr>
          <a:xfrm>
            <a:off x="3253314" y="3371426"/>
            <a:ext cx="316599" cy="571924"/>
          </a:xfrm>
          <a:prstGeom prst="rect">
            <a:avLst/>
          </a:prstGeom>
          <a:solidFill>
            <a:srgbClr val="00B0F0">
              <a:alpha val="41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9378A52-0E43-6046-8FB0-2ED4D73AB162}"/>
              </a:ext>
            </a:extLst>
          </p:cNvPr>
          <p:cNvSpPr/>
          <p:nvPr/>
        </p:nvSpPr>
        <p:spPr>
          <a:xfrm>
            <a:off x="3066423" y="3042357"/>
            <a:ext cx="513617" cy="264905"/>
          </a:xfrm>
          <a:prstGeom prst="rect">
            <a:avLst/>
          </a:prstGeom>
          <a:solidFill>
            <a:srgbClr val="00B050">
              <a:alpha val="45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07C3EE-03F6-074B-809A-0B672FAD8E07}"/>
              </a:ext>
            </a:extLst>
          </p:cNvPr>
          <p:cNvSpPr/>
          <p:nvPr/>
        </p:nvSpPr>
        <p:spPr>
          <a:xfrm>
            <a:off x="5495322" y="3060535"/>
            <a:ext cx="386739" cy="370727"/>
          </a:xfrm>
          <a:prstGeom prst="rect">
            <a:avLst/>
          </a:prstGeom>
          <a:solidFill>
            <a:srgbClr val="00B050">
              <a:alpha val="45000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0975895C-F92F-5041-8203-8673CCBAE201}"/>
              </a:ext>
            </a:extLst>
          </p:cNvPr>
          <p:cNvSpPr txBox="1"/>
          <p:nvPr/>
        </p:nvSpPr>
        <p:spPr>
          <a:xfrm>
            <a:off x="3686956" y="2195371"/>
            <a:ext cx="1765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2 x 2.5GbE 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Multi-Gig RJ45</a:t>
            </a:r>
            <a:endParaRPr lang="en-US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58AB56-A71F-41D5-9446-913125C341C5}"/>
              </a:ext>
            </a:extLst>
          </p:cNvPr>
          <p:cNvSpPr/>
          <p:nvPr/>
        </p:nvSpPr>
        <p:spPr>
          <a:xfrm>
            <a:off x="5659660" y="3463760"/>
            <a:ext cx="222402" cy="460928"/>
          </a:xfrm>
          <a:prstGeom prst="rect">
            <a:avLst/>
          </a:prstGeom>
          <a:solidFill>
            <a:srgbClr val="00B0F0">
              <a:alpha val="41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hape 250">
            <a:extLst>
              <a:ext uri="{FF2B5EF4-FFF2-40B4-BE49-F238E27FC236}">
                <a16:creationId xmlns:a16="http://schemas.microsoft.com/office/drawing/2014/main" id="{14B141D2-B16F-486C-80CF-76C3B7179420}"/>
              </a:ext>
            </a:extLst>
          </p:cNvPr>
          <p:cNvCxnSpPr>
            <a:cxnSpLocks/>
          </p:cNvCxnSpPr>
          <p:nvPr/>
        </p:nvCxnSpPr>
        <p:spPr>
          <a:xfrm rot="5400000">
            <a:off x="3337228" y="2507646"/>
            <a:ext cx="648346" cy="421081"/>
          </a:xfrm>
          <a:prstGeom prst="bentConnector3">
            <a:avLst>
              <a:gd name="adj1" fmla="val 50"/>
            </a:avLst>
          </a:prstGeom>
          <a:noFill/>
          <a:ln w="38100" cap="rnd" cmpd="sng">
            <a:solidFill>
              <a:srgbClr val="00B050"/>
            </a:solidFill>
            <a:prstDash val="solid"/>
            <a:round/>
            <a:headEnd type="triangle" w="lg" len="med"/>
            <a:tailEnd type="none" w="med" len="med"/>
          </a:ln>
        </p:spPr>
      </p:cxnSp>
      <p:cxnSp>
        <p:nvCxnSpPr>
          <p:cNvPr id="24" name="Shape 250">
            <a:extLst>
              <a:ext uri="{FF2B5EF4-FFF2-40B4-BE49-F238E27FC236}">
                <a16:creationId xmlns:a16="http://schemas.microsoft.com/office/drawing/2014/main" id="{FBCA4C02-D56D-4B5A-8C14-359AC5D20B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53978" y="2519471"/>
            <a:ext cx="648346" cy="421081"/>
          </a:xfrm>
          <a:prstGeom prst="bentConnector3">
            <a:avLst>
              <a:gd name="adj1" fmla="val 50"/>
            </a:avLst>
          </a:prstGeom>
          <a:noFill/>
          <a:ln w="38100" cap="rnd" cmpd="sng">
            <a:solidFill>
              <a:srgbClr val="00B050"/>
            </a:solidFill>
            <a:prstDash val="solid"/>
            <a:round/>
            <a:headEnd type="triangle" w="lg" len="med"/>
            <a:tailEnd type="none" w="med" len="med"/>
          </a:ln>
        </p:spPr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12536967-B6D0-4858-8096-21879DC47A23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569913" y="3652308"/>
            <a:ext cx="320596" cy="5080"/>
          </a:xfrm>
          <a:prstGeom prst="line">
            <a:avLst/>
          </a:prstGeom>
          <a:ln w="38100" cap="rnd">
            <a:solidFill>
              <a:srgbClr val="2FABFF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BE99DD42-FDC2-4A1B-B297-941818B038C8}"/>
              </a:ext>
            </a:extLst>
          </p:cNvPr>
          <p:cNvCxnSpPr>
            <a:cxnSpLocks/>
          </p:cNvCxnSpPr>
          <p:nvPr/>
        </p:nvCxnSpPr>
        <p:spPr>
          <a:xfrm>
            <a:off x="5271464" y="3653366"/>
            <a:ext cx="379286" cy="0"/>
          </a:xfrm>
          <a:prstGeom prst="line">
            <a:avLst/>
          </a:prstGeom>
          <a:ln w="38100" cap="rnd">
            <a:solidFill>
              <a:srgbClr val="2FABFF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FBBF3DCC-9E8F-B949-AC62-DDB2ECDAEC16}"/>
              </a:ext>
            </a:extLst>
          </p:cNvPr>
          <p:cNvSpPr txBox="1"/>
          <p:nvPr/>
        </p:nvSpPr>
        <p:spPr>
          <a:xfrm>
            <a:off x="3932463" y="3393162"/>
            <a:ext cx="1304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2 x 10GbE 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SFP+</a:t>
            </a:r>
            <a:endParaRPr lang="en-US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687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9E2F475D-09D1-4FE3-8CF1-CB233281A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6600"/>
            <a:ext cx="9144000" cy="30769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9FA7648-2A97-4AF1-ACED-E6F8B31E6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779" y="3281906"/>
            <a:ext cx="4413251" cy="322466"/>
          </a:xfrm>
          <a:prstGeom prst="rect">
            <a:avLst/>
          </a:prstGeom>
        </p:spPr>
      </p:pic>
      <p:sp>
        <p:nvSpPr>
          <p:cNvPr id="4" name="矩形圖說文字 15">
            <a:extLst>
              <a:ext uri="{FF2B5EF4-FFF2-40B4-BE49-F238E27FC236}">
                <a16:creationId xmlns:a16="http://schemas.microsoft.com/office/drawing/2014/main" id="{E77FD7B6-1F37-4B20-8DD0-834F64FD3B6F}"/>
              </a:ext>
            </a:extLst>
          </p:cNvPr>
          <p:cNvSpPr/>
          <p:nvPr/>
        </p:nvSpPr>
        <p:spPr>
          <a:xfrm>
            <a:off x="6909912" y="3390922"/>
            <a:ext cx="1548821" cy="38259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noFill/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C8D075C-BC8D-4735-A364-50BF44FADB5C}"/>
              </a:ext>
            </a:extLst>
          </p:cNvPr>
          <p:cNvSpPr/>
          <p:nvPr/>
        </p:nvSpPr>
        <p:spPr>
          <a:xfrm>
            <a:off x="6880989" y="3416795"/>
            <a:ext cx="162095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效能容量雙重方案</a:t>
            </a:r>
            <a:endParaRPr lang="en-US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</a:endParaRPr>
          </a:p>
        </p:txBody>
      </p:sp>
      <p:sp>
        <p:nvSpPr>
          <p:cNvPr id="6" name="矩形圖說文字 15">
            <a:extLst>
              <a:ext uri="{FF2B5EF4-FFF2-40B4-BE49-F238E27FC236}">
                <a16:creationId xmlns:a16="http://schemas.microsoft.com/office/drawing/2014/main" id="{57CB2E7E-1E89-4565-987F-A6B6B2F5E9F1}"/>
              </a:ext>
            </a:extLst>
          </p:cNvPr>
          <p:cNvSpPr/>
          <p:nvPr/>
        </p:nvSpPr>
        <p:spPr>
          <a:xfrm>
            <a:off x="573685" y="3391447"/>
            <a:ext cx="1611138" cy="382598"/>
          </a:xfrm>
          <a:prstGeom prst="wedgeRectCallout">
            <a:avLst>
              <a:gd name="adj1" fmla="val 17269"/>
              <a:gd name="adj2" fmla="val 14976"/>
            </a:avLst>
          </a:prstGeom>
          <a:solidFill>
            <a:schemeClr val="tx1"/>
          </a:solidFill>
          <a:ln w="12700">
            <a:noFill/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630780-B8D8-4E02-846E-9F038432EECF}"/>
              </a:ext>
            </a:extLst>
          </p:cNvPr>
          <p:cNvSpPr/>
          <p:nvPr/>
        </p:nvSpPr>
        <p:spPr>
          <a:xfrm>
            <a:off x="547980" y="3416970"/>
            <a:ext cx="162095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經濟效能提升方案</a:t>
            </a:r>
          </a:p>
        </p:txBody>
      </p:sp>
      <p:pic>
        <p:nvPicPr>
          <p:cNvPr id="8" name="Picture 25">
            <a:extLst>
              <a:ext uri="{FF2B5EF4-FFF2-40B4-BE49-F238E27FC236}">
                <a16:creationId xmlns:a16="http://schemas.microsoft.com/office/drawing/2014/main" id="{1E329E02-1CCF-4667-A1B6-172C26E6A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530" y="647700"/>
            <a:ext cx="3949938" cy="3580180"/>
          </a:xfrm>
          <a:prstGeom prst="rect">
            <a:avLst/>
          </a:prstGeom>
        </p:spPr>
      </p:pic>
      <p:sp>
        <p:nvSpPr>
          <p:cNvPr id="9" name="Shape 222">
            <a:extLst>
              <a:ext uri="{FF2B5EF4-FFF2-40B4-BE49-F238E27FC236}">
                <a16:creationId xmlns:a16="http://schemas.microsoft.com/office/drawing/2014/main" id="{3AAB4DAE-2B75-4325-BFD1-B1499AF57606}"/>
              </a:ext>
            </a:extLst>
          </p:cNvPr>
          <p:cNvSpPr/>
          <p:nvPr/>
        </p:nvSpPr>
        <p:spPr>
          <a:xfrm>
            <a:off x="4089202" y="2716589"/>
            <a:ext cx="1892948" cy="500779"/>
          </a:xfrm>
          <a:custGeom>
            <a:avLst/>
            <a:gdLst>
              <a:gd name="connsiteX0" fmla="*/ 0 w 1892606"/>
              <a:gd name="connsiteY0" fmla="*/ 0 h 464796"/>
              <a:gd name="connsiteX1" fmla="*/ 1892606 w 1892606"/>
              <a:gd name="connsiteY1" fmla="*/ 0 h 464796"/>
              <a:gd name="connsiteX2" fmla="*/ 1892606 w 1892606"/>
              <a:gd name="connsiteY2" fmla="*/ 464796 h 464796"/>
              <a:gd name="connsiteX3" fmla="*/ 0 w 1892606"/>
              <a:gd name="connsiteY3" fmla="*/ 464796 h 464796"/>
              <a:gd name="connsiteX4" fmla="*/ 0 w 1892606"/>
              <a:gd name="connsiteY4" fmla="*/ 0 h 464796"/>
              <a:gd name="connsiteX0" fmla="*/ 0 w 1898956"/>
              <a:gd name="connsiteY0" fmla="*/ 38100 h 502896"/>
              <a:gd name="connsiteX1" fmla="*/ 1898956 w 1898956"/>
              <a:gd name="connsiteY1" fmla="*/ 0 h 502896"/>
              <a:gd name="connsiteX2" fmla="*/ 1892606 w 1898956"/>
              <a:gd name="connsiteY2" fmla="*/ 502896 h 502896"/>
              <a:gd name="connsiteX3" fmla="*/ 0 w 1898956"/>
              <a:gd name="connsiteY3" fmla="*/ 502896 h 502896"/>
              <a:gd name="connsiteX4" fmla="*/ 0 w 1898956"/>
              <a:gd name="connsiteY4" fmla="*/ 38100 h 502896"/>
              <a:gd name="connsiteX0" fmla="*/ 0 w 1898956"/>
              <a:gd name="connsiteY0" fmla="*/ 25400 h 490196"/>
              <a:gd name="connsiteX1" fmla="*/ 1898956 w 1898956"/>
              <a:gd name="connsiteY1" fmla="*/ 0 h 490196"/>
              <a:gd name="connsiteX2" fmla="*/ 1892606 w 1898956"/>
              <a:gd name="connsiteY2" fmla="*/ 490196 h 490196"/>
              <a:gd name="connsiteX3" fmla="*/ 0 w 1898956"/>
              <a:gd name="connsiteY3" fmla="*/ 490196 h 490196"/>
              <a:gd name="connsiteX4" fmla="*/ 0 w 1898956"/>
              <a:gd name="connsiteY4" fmla="*/ 25400 h 490196"/>
              <a:gd name="connsiteX0" fmla="*/ 0 w 1893217"/>
              <a:gd name="connsiteY0" fmla="*/ 0 h 464796"/>
              <a:gd name="connsiteX1" fmla="*/ 1892606 w 1893217"/>
              <a:gd name="connsiteY1" fmla="*/ 16934 h 464796"/>
              <a:gd name="connsiteX2" fmla="*/ 1892606 w 1893217"/>
              <a:gd name="connsiteY2" fmla="*/ 464796 h 464796"/>
              <a:gd name="connsiteX3" fmla="*/ 0 w 1893217"/>
              <a:gd name="connsiteY3" fmla="*/ 464796 h 464796"/>
              <a:gd name="connsiteX4" fmla="*/ 0 w 1893217"/>
              <a:gd name="connsiteY4" fmla="*/ 0 h 464796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500779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  <a:gd name="connsiteX0" fmla="*/ 0 w 1888373"/>
              <a:gd name="connsiteY0" fmla="*/ 35983 h 500779"/>
              <a:gd name="connsiteX1" fmla="*/ 1888373 w 1888373"/>
              <a:gd name="connsiteY1" fmla="*/ 0 h 500779"/>
              <a:gd name="connsiteX2" fmla="*/ 1848156 w 1888373"/>
              <a:gd name="connsiteY2" fmla="*/ 447863 h 500779"/>
              <a:gd name="connsiteX3" fmla="*/ 0 w 1888373"/>
              <a:gd name="connsiteY3" fmla="*/ 500779 h 500779"/>
              <a:gd name="connsiteX4" fmla="*/ 0 w 1888373"/>
              <a:gd name="connsiteY4" fmla="*/ 35983 h 500779"/>
              <a:gd name="connsiteX0" fmla="*/ 0 w 1892948"/>
              <a:gd name="connsiteY0" fmla="*/ 35983 h 500779"/>
              <a:gd name="connsiteX1" fmla="*/ 1888373 w 1892948"/>
              <a:gd name="connsiteY1" fmla="*/ 0 h 500779"/>
              <a:gd name="connsiteX2" fmla="*/ 1892606 w 1892948"/>
              <a:gd name="connsiteY2" fmla="*/ 490197 h 500779"/>
              <a:gd name="connsiteX3" fmla="*/ 0 w 1892948"/>
              <a:gd name="connsiteY3" fmla="*/ 500779 h 500779"/>
              <a:gd name="connsiteX4" fmla="*/ 0 w 1892948"/>
              <a:gd name="connsiteY4" fmla="*/ 35983 h 50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2948" h="500779">
                <a:moveTo>
                  <a:pt x="0" y="35983"/>
                </a:moveTo>
                <a:lnTo>
                  <a:pt x="1888373" y="0"/>
                </a:lnTo>
                <a:cubicBezTo>
                  <a:pt x="1886256" y="167632"/>
                  <a:pt x="1894723" y="322565"/>
                  <a:pt x="1892606" y="490197"/>
                </a:cubicBezTo>
                <a:lnTo>
                  <a:pt x="0" y="500779"/>
                </a:lnTo>
                <a:lnTo>
                  <a:pt x="0" y="35983"/>
                </a:lnTo>
                <a:close/>
              </a:path>
            </a:pathLst>
          </a:cu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圓角矩形 13">
            <a:extLst>
              <a:ext uri="{FF2B5EF4-FFF2-40B4-BE49-F238E27FC236}">
                <a16:creationId xmlns:a16="http://schemas.microsoft.com/office/drawing/2014/main" id="{D545855F-BDFE-4853-821D-E18F0865339C}"/>
              </a:ext>
            </a:extLst>
          </p:cNvPr>
          <p:cNvSpPr/>
          <p:nvPr/>
        </p:nvSpPr>
        <p:spPr>
          <a:xfrm>
            <a:off x="4058682" y="2723444"/>
            <a:ext cx="919718" cy="53128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C00000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Shape 219">
            <a:extLst>
              <a:ext uri="{FF2B5EF4-FFF2-40B4-BE49-F238E27FC236}">
                <a16:creationId xmlns:a16="http://schemas.microsoft.com/office/drawing/2014/main" id="{F2BC2595-9A63-42E8-B218-B892ED2A18A1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42495" y="3079387"/>
            <a:ext cx="824602" cy="554510"/>
          </a:xfrm>
          <a:prstGeom prst="bentConnector3">
            <a:avLst>
              <a:gd name="adj1" fmla="val 99364"/>
            </a:avLst>
          </a:prstGeom>
          <a:noFill/>
          <a:ln w="2540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F8E7CA5-83E0-4280-B0EA-819DBDB1D7FC}"/>
              </a:ext>
            </a:extLst>
          </p:cNvPr>
          <p:cNvSpPr/>
          <p:nvPr/>
        </p:nvSpPr>
        <p:spPr>
          <a:xfrm>
            <a:off x="5137668" y="3772259"/>
            <a:ext cx="3352121" cy="1077502"/>
          </a:xfrm>
          <a:prstGeom prst="roundRect">
            <a:avLst>
              <a:gd name="adj" fmla="val 8991"/>
            </a:avLst>
          </a:prstGeom>
          <a:solidFill>
            <a:schemeClr val="bg1"/>
          </a:solidFill>
          <a:ln w="38100">
            <a:solidFill>
              <a:srgbClr val="04DEF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366476-74E1-412E-92F3-133A3E3A7F41}"/>
              </a:ext>
            </a:extLst>
          </p:cNvPr>
          <p:cNvSpPr/>
          <p:nvPr/>
        </p:nvSpPr>
        <p:spPr>
          <a:xfrm>
            <a:off x="5196688" y="3817818"/>
            <a:ext cx="3518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大容量檔案同步與多媒體工作伺服器</a:t>
            </a:r>
          </a:p>
          <a:p>
            <a:r>
              <a:rPr lang="en-US" altLang="zh-TW" sz="15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4 x SSD </a:t>
            </a:r>
            <a:r>
              <a:rPr lang="zh-TW" altLang="en-US" sz="15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</a:t>
            </a:r>
            <a:r>
              <a:rPr lang="en-US" altLang="zh-TW" sz="1500" b="1" err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5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, RAID5</a:t>
            </a:r>
            <a:endParaRPr lang="zh-TW" altLang="en-US" sz="15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42FC439-D57C-461F-9133-416AD993EDC8}"/>
              </a:ext>
            </a:extLst>
          </p:cNvPr>
          <p:cNvSpPr/>
          <p:nvPr/>
        </p:nvSpPr>
        <p:spPr>
          <a:xfrm rot="10800000">
            <a:off x="5137665" y="4363453"/>
            <a:ext cx="3352125" cy="486308"/>
          </a:xfrm>
          <a:prstGeom prst="roundRect">
            <a:avLst>
              <a:gd name="adj" fmla="val 14492"/>
            </a:avLst>
          </a:prstGeom>
          <a:solidFill>
            <a:srgbClr val="04D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A36D0F-B48F-4AE6-AE81-0811A520A2BF}"/>
              </a:ext>
            </a:extLst>
          </p:cNvPr>
          <p:cNvSpPr/>
          <p:nvPr/>
        </p:nvSpPr>
        <p:spPr>
          <a:xfrm>
            <a:off x="5213913" y="4449889"/>
            <a:ext cx="304925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同時加速隨機與循序讀寫效能！</a:t>
            </a:r>
          </a:p>
        </p:txBody>
      </p:sp>
      <p:cxnSp>
        <p:nvCxnSpPr>
          <p:cNvPr id="16" name="Shape 218">
            <a:extLst>
              <a:ext uri="{FF2B5EF4-FFF2-40B4-BE49-F238E27FC236}">
                <a16:creationId xmlns:a16="http://schemas.microsoft.com/office/drawing/2014/main" id="{05B96959-87C3-4114-B122-63FEAFB9278E}"/>
              </a:ext>
            </a:extLst>
          </p:cNvPr>
          <p:cNvCxnSpPr>
            <a:cxnSpLocks/>
          </p:cNvCxnSpPr>
          <p:nvPr/>
        </p:nvCxnSpPr>
        <p:spPr>
          <a:xfrm flipV="1">
            <a:off x="2415458" y="2982351"/>
            <a:ext cx="1611139" cy="738494"/>
          </a:xfrm>
          <a:prstGeom prst="bentConnector3">
            <a:avLst>
              <a:gd name="adj1" fmla="val 482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F9A74FE-A4AA-4F44-A754-A9D109B2BBF1}"/>
              </a:ext>
            </a:extLst>
          </p:cNvPr>
          <p:cNvSpPr/>
          <p:nvPr/>
        </p:nvSpPr>
        <p:spPr>
          <a:xfrm>
            <a:off x="511421" y="3745021"/>
            <a:ext cx="3352121" cy="1077502"/>
          </a:xfrm>
          <a:prstGeom prst="roundRect">
            <a:avLst>
              <a:gd name="adj" fmla="val 8991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50B050-5373-43A8-8475-99EAC4321DB9}"/>
              </a:ext>
            </a:extLst>
          </p:cNvPr>
          <p:cNvSpPr/>
          <p:nvPr/>
        </p:nvSpPr>
        <p:spPr>
          <a:xfrm>
            <a:off x="627341" y="3791018"/>
            <a:ext cx="3518762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一機滿足的中小企業工作站</a:t>
            </a:r>
          </a:p>
          <a:p>
            <a:r>
              <a:rPr lang="en-US" altLang="zh-TW" sz="1500" b="1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</a:rPr>
              <a:t>2 x SSD </a:t>
            </a:r>
            <a:r>
              <a:rPr lang="zh-TW" altLang="en-US" sz="15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1500" b="1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</a:rPr>
              <a:t>SSD</a:t>
            </a:r>
            <a:r>
              <a:rPr lang="zh-TW" altLang="en-US" sz="15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</a:t>
            </a:r>
            <a:r>
              <a:rPr lang="en-US" altLang="zh-TW" sz="15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500" b="1">
                <a:solidFill>
                  <a:srgbClr val="C00000"/>
                </a:solidFill>
                <a:latin typeface="+mj-lt"/>
                <a:ea typeface="微軟正黑體" panose="020B0604030504040204" pitchFamily="34" charset="-120"/>
              </a:rPr>
              <a:t>RAID1</a:t>
            </a:r>
            <a:endParaRPr lang="zh-TW" altLang="en-US" sz="1500" b="1">
              <a:solidFill>
                <a:srgbClr val="C00000"/>
              </a:solidFill>
              <a:latin typeface="+mj-lt"/>
              <a:ea typeface="微軟正黑體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685D2C7-ABC5-4D46-BD76-ABF7401E7CEC}"/>
              </a:ext>
            </a:extLst>
          </p:cNvPr>
          <p:cNvSpPr/>
          <p:nvPr/>
        </p:nvSpPr>
        <p:spPr>
          <a:xfrm rot="10800000">
            <a:off x="511418" y="4336215"/>
            <a:ext cx="3352125" cy="486308"/>
          </a:xfrm>
          <a:prstGeom prst="roundRect">
            <a:avLst>
              <a:gd name="adj" fmla="val 1449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FAB67C-EE9A-47A4-B364-D11644EB7EEE}"/>
              </a:ext>
            </a:extLst>
          </p:cNvPr>
          <p:cNvSpPr/>
          <p:nvPr/>
        </p:nvSpPr>
        <p:spPr>
          <a:xfrm>
            <a:off x="601902" y="4403723"/>
            <a:ext cx="3049258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500" b="1">
                <a:solidFill>
                  <a:schemeClr val="bg1"/>
                </a:solidFill>
                <a:latin typeface="Microsoft JhengHei"/>
                <a:ea typeface="Microsoft JhengHei"/>
              </a:rPr>
              <a:t>加速應用服務隨機讀寫效能！</a:t>
            </a:r>
          </a:p>
        </p:txBody>
      </p:sp>
      <p:sp>
        <p:nvSpPr>
          <p:cNvPr id="21" name="Shape 225">
            <a:extLst>
              <a:ext uri="{FF2B5EF4-FFF2-40B4-BE49-F238E27FC236}">
                <a16:creationId xmlns:a16="http://schemas.microsoft.com/office/drawing/2014/main" id="{A3CF8B8D-7C2D-4084-9FB6-2DB53EACF598}"/>
              </a:ext>
            </a:extLst>
          </p:cNvPr>
          <p:cNvSpPr/>
          <p:nvPr/>
        </p:nvSpPr>
        <p:spPr>
          <a:xfrm>
            <a:off x="4087334" y="1238545"/>
            <a:ext cx="1913741" cy="1441622"/>
          </a:xfrm>
          <a:custGeom>
            <a:avLst/>
            <a:gdLst>
              <a:gd name="connsiteX0" fmla="*/ 0 w 1898955"/>
              <a:gd name="connsiteY0" fmla="*/ 0 h 1365066"/>
              <a:gd name="connsiteX1" fmla="*/ 1898955 w 1898955"/>
              <a:gd name="connsiteY1" fmla="*/ 0 h 1365066"/>
              <a:gd name="connsiteX2" fmla="*/ 1898955 w 1898955"/>
              <a:gd name="connsiteY2" fmla="*/ 1365066 h 1365066"/>
              <a:gd name="connsiteX3" fmla="*/ 0 w 1898955"/>
              <a:gd name="connsiteY3" fmla="*/ 1365066 h 1365066"/>
              <a:gd name="connsiteX4" fmla="*/ 0 w 1898955"/>
              <a:gd name="connsiteY4" fmla="*/ 0 h 1365066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898955 w 1922552"/>
              <a:gd name="connsiteY2" fmla="*/ 1471255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22552"/>
              <a:gd name="connsiteY0" fmla="*/ 106189 h 1471255"/>
              <a:gd name="connsiteX1" fmla="*/ 1922552 w 1922552"/>
              <a:gd name="connsiteY1" fmla="*/ 0 h 1471255"/>
              <a:gd name="connsiteX2" fmla="*/ 1910754 w 1922552"/>
              <a:gd name="connsiteY2" fmla="*/ 1400463 h 1471255"/>
              <a:gd name="connsiteX3" fmla="*/ 0 w 1922552"/>
              <a:gd name="connsiteY3" fmla="*/ 1471255 h 1471255"/>
              <a:gd name="connsiteX4" fmla="*/ 0 w 1922552"/>
              <a:gd name="connsiteY4" fmla="*/ 106189 h 1471255"/>
              <a:gd name="connsiteX0" fmla="*/ 0 w 1911341"/>
              <a:gd name="connsiteY0" fmla="*/ 89256 h 1454322"/>
              <a:gd name="connsiteX1" fmla="*/ 1901385 w 1911341"/>
              <a:gd name="connsiteY1" fmla="*/ 0 h 1454322"/>
              <a:gd name="connsiteX2" fmla="*/ 1910754 w 1911341"/>
              <a:gd name="connsiteY2" fmla="*/ 1383530 h 1454322"/>
              <a:gd name="connsiteX3" fmla="*/ 0 w 1911341"/>
              <a:gd name="connsiteY3" fmla="*/ 1454322 h 1454322"/>
              <a:gd name="connsiteX4" fmla="*/ 0 w 1911341"/>
              <a:gd name="connsiteY4" fmla="*/ 89256 h 1454322"/>
              <a:gd name="connsiteX0" fmla="*/ 0 w 1901385"/>
              <a:gd name="connsiteY0" fmla="*/ 89256 h 1454322"/>
              <a:gd name="connsiteX1" fmla="*/ 1901385 w 1901385"/>
              <a:gd name="connsiteY1" fmla="*/ 0 h 1454322"/>
              <a:gd name="connsiteX2" fmla="*/ 1847254 w 1901385"/>
              <a:gd name="connsiteY2" fmla="*/ 1347547 h 1454322"/>
              <a:gd name="connsiteX3" fmla="*/ 0 w 1901385"/>
              <a:gd name="connsiteY3" fmla="*/ 1454322 h 1454322"/>
              <a:gd name="connsiteX4" fmla="*/ 0 w 1901385"/>
              <a:gd name="connsiteY4" fmla="*/ 89256 h 1454322"/>
              <a:gd name="connsiteX0" fmla="*/ 0 w 1905275"/>
              <a:gd name="connsiteY0" fmla="*/ 89256 h 1454322"/>
              <a:gd name="connsiteX1" fmla="*/ 1901385 w 1905275"/>
              <a:gd name="connsiteY1" fmla="*/ 0 h 1454322"/>
              <a:gd name="connsiteX2" fmla="*/ 1904404 w 1905275"/>
              <a:gd name="connsiteY2" fmla="*/ 1396230 h 1454322"/>
              <a:gd name="connsiteX3" fmla="*/ 0 w 1905275"/>
              <a:gd name="connsiteY3" fmla="*/ 1454322 h 1454322"/>
              <a:gd name="connsiteX4" fmla="*/ 0 w 1905275"/>
              <a:gd name="connsiteY4" fmla="*/ 89256 h 1454322"/>
              <a:gd name="connsiteX0" fmla="*/ 8466 w 1913741"/>
              <a:gd name="connsiteY0" fmla="*/ 8925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8466 w 1913741"/>
              <a:gd name="connsiteY4" fmla="*/ 89256 h 1441622"/>
              <a:gd name="connsiteX0" fmla="*/ 31750 w 1913741"/>
              <a:gd name="connsiteY0" fmla="*/ 144290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31750 w 1913741"/>
              <a:gd name="connsiteY4" fmla="*/ 144290 h 1441622"/>
              <a:gd name="connsiteX0" fmla="*/ 4233 w 1913741"/>
              <a:gd name="connsiteY0" fmla="*/ 95606 h 1441622"/>
              <a:gd name="connsiteX1" fmla="*/ 1909851 w 1913741"/>
              <a:gd name="connsiteY1" fmla="*/ 0 h 1441622"/>
              <a:gd name="connsiteX2" fmla="*/ 1912870 w 1913741"/>
              <a:gd name="connsiteY2" fmla="*/ 1396230 h 1441622"/>
              <a:gd name="connsiteX3" fmla="*/ 0 w 1913741"/>
              <a:gd name="connsiteY3" fmla="*/ 1441622 h 1441622"/>
              <a:gd name="connsiteX4" fmla="*/ 4233 w 1913741"/>
              <a:gd name="connsiteY4" fmla="*/ 95606 h 144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3741" h="1441622">
                <a:moveTo>
                  <a:pt x="4233" y="95606"/>
                </a:moveTo>
                <a:lnTo>
                  <a:pt x="1909851" y="0"/>
                </a:lnTo>
                <a:cubicBezTo>
                  <a:pt x="1905918" y="466821"/>
                  <a:pt x="1916803" y="929409"/>
                  <a:pt x="1912870" y="1396230"/>
                </a:cubicBezTo>
                <a:lnTo>
                  <a:pt x="0" y="1441622"/>
                </a:lnTo>
                <a:lnTo>
                  <a:pt x="4233" y="95606"/>
                </a:lnTo>
                <a:close/>
              </a:path>
            </a:pathLst>
          </a:custGeom>
          <a:noFill/>
          <a:ln w="19050" cap="flat" cmpd="sng">
            <a:solidFill>
              <a:srgbClr val="FFFC17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Shape 218">
            <a:extLst>
              <a:ext uri="{FF2B5EF4-FFF2-40B4-BE49-F238E27FC236}">
                <a16:creationId xmlns:a16="http://schemas.microsoft.com/office/drawing/2014/main" id="{94E24219-2B20-4B03-9E13-26D923421B4A}"/>
              </a:ext>
            </a:extLst>
          </p:cNvPr>
          <p:cNvCxnSpPr>
            <a:cxnSpLocks/>
          </p:cNvCxnSpPr>
          <p:nvPr/>
        </p:nvCxnSpPr>
        <p:spPr>
          <a:xfrm>
            <a:off x="2860628" y="1982827"/>
            <a:ext cx="1226706" cy="12700"/>
          </a:xfrm>
          <a:prstGeom prst="bentConnector3">
            <a:avLst>
              <a:gd name="adj1" fmla="val -65"/>
            </a:avLst>
          </a:prstGeom>
          <a:noFill/>
          <a:ln w="25400" cap="flat" cmpd="sng">
            <a:solidFill>
              <a:srgbClr val="FFFC17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F7DC0EF-0364-4466-9116-47F8D9A02221}"/>
              </a:ext>
            </a:extLst>
          </p:cNvPr>
          <p:cNvSpPr/>
          <p:nvPr/>
        </p:nvSpPr>
        <p:spPr>
          <a:xfrm>
            <a:off x="438151" y="1719228"/>
            <a:ext cx="2661008" cy="495128"/>
          </a:xfrm>
          <a:prstGeom prst="roundRect">
            <a:avLst>
              <a:gd name="adj" fmla="val 20949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Shape 218">
            <a:extLst>
              <a:ext uri="{FF2B5EF4-FFF2-40B4-BE49-F238E27FC236}">
                <a16:creationId xmlns:a16="http://schemas.microsoft.com/office/drawing/2014/main" id="{A1C24B76-CCE4-4EAD-81D4-6B329EDB97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39" y="200833"/>
            <a:ext cx="8902861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400"/>
            </a:pPr>
            <a:r>
              <a:rPr lang="zh-Hant" altLang="en-US" sz="32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較昂貴的小容量高速</a:t>
            </a:r>
            <a:r>
              <a:rPr lang="en-US" altLang="zh-Hant" sz="32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32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SATA SSD</a:t>
            </a:r>
            <a:r>
              <a:rPr lang="zh-Hant" altLang="en-US" sz="32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怎麼</a:t>
            </a:r>
            <a:r>
              <a:rPr lang="zh-TW" altLang="en-US" sz="32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配置最好？</a:t>
            </a:r>
            <a:endParaRPr lang="zh-TW" altLang="en-US" sz="32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D920D8B-B85A-4E18-9F70-F283016F091E}"/>
              </a:ext>
            </a:extLst>
          </p:cNvPr>
          <p:cNvSpPr/>
          <p:nvPr/>
        </p:nvSpPr>
        <p:spPr>
          <a:xfrm>
            <a:off x="496610" y="1797515"/>
            <a:ext cx="25763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5 x 3.5 </a:t>
            </a:r>
            <a:r>
              <a:rPr lang="zh-TW" altLang="en-US" sz="1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吋 </a:t>
            </a:r>
            <a:r>
              <a:rPr lang="en-US" altLang="zh-TW" sz="1600" b="1">
                <a:solidFill>
                  <a:schemeClr val="tx1"/>
                </a:solidFill>
                <a:latin typeface="+mj-lt"/>
                <a:ea typeface="Microsoft JhengHei" panose="020B0604030504040204" pitchFamily="34" charset="-120"/>
              </a:rPr>
              <a:t>HDD</a:t>
            </a:r>
            <a:r>
              <a:rPr lang="zh-TW" altLang="en-US" sz="16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大容量儲存</a:t>
            </a:r>
            <a:endParaRPr lang="zh-TW" altLang="en-US" sz="1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4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7" y="152653"/>
            <a:ext cx="7373335" cy="697312"/>
          </a:xfrm>
        </p:spPr>
        <p:txBody>
          <a:bodyPr/>
          <a:lstStyle/>
          <a:p>
            <a:r>
              <a:rPr lang="en-US" altLang="zh-TW" sz="3300" err="1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Qtier</a:t>
            </a:r>
            <a:r>
              <a:rPr lang="en-US" altLang="zh-TW" sz="33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 </a:t>
            </a:r>
            <a:r>
              <a:rPr lang="zh-TW" altLang="en-US" sz="33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自動分層兼具高效能與大容量</a:t>
            </a:r>
            <a:endParaRPr lang="en-US" sz="33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26" name="Shape 232"/>
          <p:cNvSpPr/>
          <p:nvPr/>
        </p:nvSpPr>
        <p:spPr>
          <a:xfrm>
            <a:off x="2368178" y="980896"/>
            <a:ext cx="6775821" cy="41713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4366550" y="1833286"/>
            <a:ext cx="2515003" cy="25150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148">
            <a:extLst>
              <a:ext uri="{FF2B5EF4-FFF2-40B4-BE49-F238E27FC236}">
                <a16:creationId xmlns:a16="http://schemas.microsoft.com/office/drawing/2014/main" id="{91BA1ADF-A74E-2E41-8F74-7CD6DB39B490}"/>
              </a:ext>
            </a:extLst>
          </p:cNvPr>
          <p:cNvSpPr/>
          <p:nvPr/>
        </p:nvSpPr>
        <p:spPr>
          <a:xfrm>
            <a:off x="5479948" y="1580020"/>
            <a:ext cx="171656" cy="311236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5" name="Shape 149" descr="1_Qtier-01-01.png">
            <a:extLst>
              <a:ext uri="{FF2B5EF4-FFF2-40B4-BE49-F238E27FC236}">
                <a16:creationId xmlns:a16="http://schemas.microsoft.com/office/drawing/2014/main" id="{055F8F3D-6973-A14D-96CE-1DEB89E958F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179" y="943605"/>
            <a:ext cx="6500122" cy="42459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50">
            <a:extLst>
              <a:ext uri="{FF2B5EF4-FFF2-40B4-BE49-F238E27FC236}">
                <a16:creationId xmlns:a16="http://schemas.microsoft.com/office/drawing/2014/main" id="{55CE3136-97EA-2043-8C18-BAF628C31D71}"/>
              </a:ext>
            </a:extLst>
          </p:cNvPr>
          <p:cNvSpPr txBox="1"/>
          <p:nvPr/>
        </p:nvSpPr>
        <p:spPr>
          <a:xfrm>
            <a:off x="2750579" y="1300102"/>
            <a:ext cx="1364582" cy="1959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7" name="Shape 151">
            <a:extLst>
              <a:ext uri="{FF2B5EF4-FFF2-40B4-BE49-F238E27FC236}">
                <a16:creationId xmlns:a16="http://schemas.microsoft.com/office/drawing/2014/main" id="{2EBD364C-DA15-F04C-AC63-9329B7621250}"/>
              </a:ext>
            </a:extLst>
          </p:cNvPr>
          <p:cNvSpPr txBox="1"/>
          <p:nvPr/>
        </p:nvSpPr>
        <p:spPr>
          <a:xfrm>
            <a:off x="2750579" y="1512003"/>
            <a:ext cx="1364582" cy="1959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8" name="Shape 152">
            <a:extLst>
              <a:ext uri="{FF2B5EF4-FFF2-40B4-BE49-F238E27FC236}">
                <a16:creationId xmlns:a16="http://schemas.microsoft.com/office/drawing/2014/main" id="{3296DEE0-18EB-714B-A942-341224F04772}"/>
              </a:ext>
            </a:extLst>
          </p:cNvPr>
          <p:cNvSpPr txBox="1"/>
          <p:nvPr/>
        </p:nvSpPr>
        <p:spPr>
          <a:xfrm>
            <a:off x="2750579" y="1731682"/>
            <a:ext cx="1364582" cy="1959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sp>
        <p:nvSpPr>
          <p:cNvPr id="10" name="Shape 154">
            <a:extLst>
              <a:ext uri="{FF2B5EF4-FFF2-40B4-BE49-F238E27FC236}">
                <a16:creationId xmlns:a16="http://schemas.microsoft.com/office/drawing/2014/main" id="{D9DCDD32-2775-EE47-BAFE-15BA0E54CFC5}"/>
              </a:ext>
            </a:extLst>
          </p:cNvPr>
          <p:cNvSpPr txBox="1"/>
          <p:nvPr/>
        </p:nvSpPr>
        <p:spPr>
          <a:xfrm>
            <a:off x="5060387" y="1207177"/>
            <a:ext cx="1868450" cy="3066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12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  <a:endParaRPr lang="zh-TW" sz="9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155">
            <a:extLst>
              <a:ext uri="{FF2B5EF4-FFF2-40B4-BE49-F238E27FC236}">
                <a16:creationId xmlns:a16="http://schemas.microsoft.com/office/drawing/2014/main" id="{034BCA3E-5E3C-9640-BE11-6F93576F01C6}"/>
              </a:ext>
            </a:extLst>
          </p:cNvPr>
          <p:cNvSpPr txBox="1"/>
          <p:nvPr/>
        </p:nvSpPr>
        <p:spPr>
          <a:xfrm>
            <a:off x="7275849" y="2445475"/>
            <a:ext cx="1542597" cy="258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sp>
        <p:nvSpPr>
          <p:cNvPr id="12" name="Shape 156">
            <a:extLst>
              <a:ext uri="{FF2B5EF4-FFF2-40B4-BE49-F238E27FC236}">
                <a16:creationId xmlns:a16="http://schemas.microsoft.com/office/drawing/2014/main" id="{27319ACB-7AA9-1A4C-AB2E-465F73DB8801}"/>
              </a:ext>
            </a:extLst>
          </p:cNvPr>
          <p:cNvSpPr txBox="1"/>
          <p:nvPr/>
        </p:nvSpPr>
        <p:spPr>
          <a:xfrm>
            <a:off x="5034857" y="3965451"/>
            <a:ext cx="1498528" cy="3984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2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  <a:endParaRPr lang="zh-TW" sz="9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Shape 157">
            <a:extLst>
              <a:ext uri="{FF2B5EF4-FFF2-40B4-BE49-F238E27FC236}">
                <a16:creationId xmlns:a16="http://schemas.microsoft.com/office/drawing/2014/main" id="{47DB8A74-D728-2B4B-83D3-4E4345F19AC6}"/>
              </a:ext>
            </a:extLst>
          </p:cNvPr>
          <p:cNvSpPr txBox="1"/>
          <p:nvPr/>
        </p:nvSpPr>
        <p:spPr>
          <a:xfrm>
            <a:off x="4953728" y="2485383"/>
            <a:ext cx="1362516" cy="1192549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Font typeface="Arial"/>
              <a:buNone/>
            </a:pPr>
            <a:r>
              <a:rPr lang="zh-TW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Qtier </a:t>
            </a:r>
            <a:endParaRPr lang="en-US" altLang="zh-TW" sz="28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lvl="0" algn="ctr">
              <a:buFont typeface="Arial"/>
              <a:buNone/>
            </a:pPr>
            <a:r>
              <a:rPr lang="zh-TW" sz="28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Microsoft JhengHei"/>
              </a:rPr>
              <a:t>引擎</a:t>
            </a:r>
          </a:p>
        </p:txBody>
      </p:sp>
      <p:pic>
        <p:nvPicPr>
          <p:cNvPr id="2051" name="Picture 3" descr="C:\Users\Han Tsai\Desktop\TS-932X_直播_0320\P2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4338" y="2553891"/>
            <a:ext cx="1982671" cy="267526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245062" y="2221682"/>
            <a:ext cx="1708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加速容量不受記憶體大小限制</a:t>
            </a:r>
            <a:b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endParaRPr lang="zh-TW" altLang="zh-TW" sz="1600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50254" y="1267050"/>
            <a:ext cx="1861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indent="-177800">
              <a:spcBef>
                <a:spcPts val="45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自動將冷熱資料在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HDD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層間移動</a:t>
            </a:r>
            <a:b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endParaRPr lang="zh-TW" altLang="zh-TW" sz="1600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206">
            <a:extLst>
              <a:ext uri="{FF2B5EF4-FFF2-40B4-BE49-F238E27FC236}">
                <a16:creationId xmlns:a16="http://schemas.microsoft.com/office/drawing/2014/main" id="{9CCB3850-1146-4DA6-8E82-B79479581E5E}"/>
              </a:ext>
            </a:extLst>
          </p:cNvPr>
          <p:cNvSpPr/>
          <p:nvPr/>
        </p:nvSpPr>
        <p:spPr>
          <a:xfrm>
            <a:off x="5562955" y="1357814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550A560-74B7-4E20-A723-0107F12BE9B2}"/>
              </a:ext>
            </a:extLst>
          </p:cNvPr>
          <p:cNvSpPr/>
          <p:nvPr/>
        </p:nvSpPr>
        <p:spPr>
          <a:xfrm>
            <a:off x="4890086" y="1119755"/>
            <a:ext cx="1677137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23680F4D-DA1E-464C-B006-3A9BBA8EF479}"/>
              </a:ext>
            </a:extLst>
          </p:cNvPr>
          <p:cNvGrpSpPr/>
          <p:nvPr/>
        </p:nvGrpSpPr>
        <p:grpSpPr>
          <a:xfrm>
            <a:off x="4657825" y="1134064"/>
            <a:ext cx="407510" cy="407510"/>
            <a:chOff x="228678" y="3612187"/>
            <a:chExt cx="655970" cy="655970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ED70C9CB-B9FE-4054-9AC3-599BEE47ACDB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03BB6471-A3C8-496A-AB15-95DEFB2AFA08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Shape 212">
            <a:extLst>
              <a:ext uri="{FF2B5EF4-FFF2-40B4-BE49-F238E27FC236}">
                <a16:creationId xmlns:a16="http://schemas.microsoft.com/office/drawing/2014/main" id="{38A62D50-8487-4911-94B9-7A80D8031DA1}"/>
              </a:ext>
            </a:extLst>
          </p:cNvPr>
          <p:cNvSpPr txBox="1"/>
          <p:nvPr/>
        </p:nvSpPr>
        <p:spPr>
          <a:xfrm>
            <a:off x="5044403" y="1081569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</a:p>
          <a:p>
            <a:pPr lvl="0"/>
            <a:r>
              <a:rPr lang="zh-TW" altLang="en-US" sz="9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  <a:endParaRPr lang="zh-TW" altLang="en-US" sz="9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4" name="Shape 206">
            <a:extLst>
              <a:ext uri="{FF2B5EF4-FFF2-40B4-BE49-F238E27FC236}">
                <a16:creationId xmlns:a16="http://schemas.microsoft.com/office/drawing/2014/main" id="{C380B376-7B6D-4996-A4D3-092E3AB311E2}"/>
              </a:ext>
            </a:extLst>
          </p:cNvPr>
          <p:cNvSpPr/>
          <p:nvPr/>
        </p:nvSpPr>
        <p:spPr>
          <a:xfrm>
            <a:off x="7879111" y="2512061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098ADB4-B282-4F71-BF6C-102F24E72224}"/>
              </a:ext>
            </a:extLst>
          </p:cNvPr>
          <p:cNvSpPr/>
          <p:nvPr/>
        </p:nvSpPr>
        <p:spPr>
          <a:xfrm>
            <a:off x="7275848" y="2264412"/>
            <a:ext cx="1076098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Shape 212">
            <a:extLst>
              <a:ext uri="{FF2B5EF4-FFF2-40B4-BE49-F238E27FC236}">
                <a16:creationId xmlns:a16="http://schemas.microsoft.com/office/drawing/2014/main" id="{DBBD5CA5-3175-4738-A787-64B306659BC6}"/>
              </a:ext>
            </a:extLst>
          </p:cNvPr>
          <p:cNvSpPr txBox="1"/>
          <p:nvPr/>
        </p:nvSpPr>
        <p:spPr>
          <a:xfrm>
            <a:off x="7380380" y="2241217"/>
            <a:ext cx="911620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0230D69A-FC0B-4796-A669-37DAD9F260B8}"/>
              </a:ext>
            </a:extLst>
          </p:cNvPr>
          <p:cNvGrpSpPr/>
          <p:nvPr/>
        </p:nvGrpSpPr>
        <p:grpSpPr>
          <a:xfrm>
            <a:off x="6973981" y="2288311"/>
            <a:ext cx="407510" cy="407510"/>
            <a:chOff x="228678" y="3612187"/>
            <a:chExt cx="655970" cy="65597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2DFB7E24-0013-4F19-9D8A-D73D92681460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75A3702E-BCBB-4AE2-BF47-27F15BA99D61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Shape 206">
            <a:extLst>
              <a:ext uri="{FF2B5EF4-FFF2-40B4-BE49-F238E27FC236}">
                <a16:creationId xmlns:a16="http://schemas.microsoft.com/office/drawing/2014/main" id="{14A6D7E2-448F-4E56-B7A8-75BFA0850E78}"/>
              </a:ext>
            </a:extLst>
          </p:cNvPr>
          <p:cNvSpPr/>
          <p:nvPr/>
        </p:nvSpPr>
        <p:spPr>
          <a:xfrm>
            <a:off x="5638309" y="4152591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390B8414-3A65-4B48-93AE-115A90CE4A0A}"/>
              </a:ext>
            </a:extLst>
          </p:cNvPr>
          <p:cNvSpPr/>
          <p:nvPr/>
        </p:nvSpPr>
        <p:spPr>
          <a:xfrm>
            <a:off x="4901306" y="3905233"/>
            <a:ext cx="1677137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3031270F-0A50-42B6-B0CF-4A008A466221}"/>
              </a:ext>
            </a:extLst>
          </p:cNvPr>
          <p:cNvGrpSpPr/>
          <p:nvPr/>
        </p:nvGrpSpPr>
        <p:grpSpPr>
          <a:xfrm>
            <a:off x="4733179" y="3928842"/>
            <a:ext cx="407510" cy="407510"/>
            <a:chOff x="228678" y="3612187"/>
            <a:chExt cx="655970" cy="65597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5DA84272-416F-4795-8113-23C40BC332FE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006DBD0E-60B9-4A58-91B1-4A6062567A10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Shape 212">
            <a:extLst>
              <a:ext uri="{FF2B5EF4-FFF2-40B4-BE49-F238E27FC236}">
                <a16:creationId xmlns:a16="http://schemas.microsoft.com/office/drawing/2014/main" id="{6BB69EB2-F3C5-45A9-9790-A97A35FD5271}"/>
              </a:ext>
            </a:extLst>
          </p:cNvPr>
          <p:cNvSpPr txBox="1"/>
          <p:nvPr/>
        </p:nvSpPr>
        <p:spPr>
          <a:xfrm>
            <a:off x="5108240" y="3876915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200" b="1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>
                <a:solidFill>
                  <a:schemeClr val="tx1"/>
                </a:solidFill>
                <a:ea typeface="Microsoft JhengHei"/>
                <a:sym typeface="Microsoft JhengHei"/>
              </a:rPr>
              <a:t>頻繁存取資料效能已優化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40" name="Shape 206">
            <a:extLst>
              <a:ext uri="{FF2B5EF4-FFF2-40B4-BE49-F238E27FC236}">
                <a16:creationId xmlns:a16="http://schemas.microsoft.com/office/drawing/2014/main" id="{D13537CE-34AF-4963-9CE9-D1D6A646EAF5}"/>
              </a:ext>
            </a:extLst>
          </p:cNvPr>
          <p:cNvSpPr/>
          <p:nvPr/>
        </p:nvSpPr>
        <p:spPr>
          <a:xfrm>
            <a:off x="3660789" y="2483018"/>
            <a:ext cx="187112" cy="339259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4D194AD0-31A8-4427-B6DB-014D55B51E21}"/>
              </a:ext>
            </a:extLst>
          </p:cNvPr>
          <p:cNvSpPr/>
          <p:nvPr/>
        </p:nvSpPr>
        <p:spPr>
          <a:xfrm>
            <a:off x="2985216" y="2264146"/>
            <a:ext cx="1677137" cy="403858"/>
          </a:xfrm>
          <a:prstGeom prst="roundRect">
            <a:avLst>
              <a:gd name="adj" fmla="val 50000"/>
            </a:avLst>
          </a:prstGeom>
          <a:solidFill>
            <a:srgbClr val="FFF1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A0FFF97-9A2D-4D02-BC84-3BDCB79D0F6A}"/>
              </a:ext>
            </a:extLst>
          </p:cNvPr>
          <p:cNvGrpSpPr/>
          <p:nvPr/>
        </p:nvGrpSpPr>
        <p:grpSpPr>
          <a:xfrm>
            <a:off x="2755659" y="2259269"/>
            <a:ext cx="407510" cy="407510"/>
            <a:chOff x="228678" y="3612187"/>
            <a:chExt cx="655970" cy="65597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285C08F9-442E-41E9-91AE-0AB8D138D5E1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EFFE4AB0-9E0C-466E-B14C-D1B662D7DB9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FF02"/>
                  </a:gs>
                  <a:gs pos="100000">
                    <a:srgbClr val="FFBF4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Shape 212">
            <a:extLst>
              <a:ext uri="{FF2B5EF4-FFF2-40B4-BE49-F238E27FC236}">
                <a16:creationId xmlns:a16="http://schemas.microsoft.com/office/drawing/2014/main" id="{47BA252A-CB55-4AB2-9EAE-97054D04DDCF}"/>
              </a:ext>
            </a:extLst>
          </p:cNvPr>
          <p:cNvSpPr txBox="1"/>
          <p:nvPr/>
        </p:nvSpPr>
        <p:spPr>
          <a:xfrm>
            <a:off x="3159881" y="2247235"/>
            <a:ext cx="1771162" cy="4611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>
                <a:solidFill>
                  <a:schemeClr val="tx1"/>
                </a:solidFill>
                <a:ea typeface="Microsoft JhengHei"/>
                <a:sym typeface="Microsoft JhengHei"/>
              </a:rPr>
              <a:t>資料存取行為改變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82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>
            <a:extLst>
              <a:ext uri="{FF2B5EF4-FFF2-40B4-BE49-F238E27FC236}">
                <a16:creationId xmlns:a16="http://schemas.microsoft.com/office/drawing/2014/main" id="{B5E35140-8942-41A8-AD78-973ECDAD1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6" y="2422210"/>
            <a:ext cx="3536823" cy="24689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32" y="179679"/>
            <a:ext cx="8143892" cy="697312"/>
          </a:xfrm>
        </p:spPr>
        <p:txBody>
          <a:bodyPr/>
          <a:lstStyle/>
          <a:p>
            <a:pPr fontAlgn="base"/>
            <a:r>
              <a:rPr lang="en-US" altLang="zh-TW" sz="3300">
                <a:solidFill>
                  <a:srgbClr val="FFFFFF"/>
                </a:solidFill>
                <a:latin typeface="+mj-lt"/>
                <a:ea typeface="Microsoft JhengHei"/>
              </a:rPr>
              <a:t>TS-832PX </a:t>
            </a:r>
            <a:r>
              <a:rPr lang="zh-CN" altLang="en-US" sz="3300">
                <a:solidFill>
                  <a:srgbClr val="FFFFFF"/>
                </a:solidFill>
                <a:latin typeface="+mj-lt"/>
                <a:ea typeface="Microsoft JhengHei"/>
              </a:rPr>
              <a:t>提供</a:t>
            </a:r>
            <a:r>
              <a:rPr lang="en-US" altLang="zh-CN" sz="3300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sz="3300">
                <a:solidFill>
                  <a:srgbClr val="FFFFFF"/>
                </a:solidFill>
                <a:latin typeface="+mj-lt"/>
                <a:ea typeface="Microsoft JhengHei"/>
              </a:rPr>
              <a:t>PCIe</a:t>
            </a:r>
            <a:r>
              <a:rPr lang="zh-TW" altLang="en-US" sz="3300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zh-Hant" altLang="en-US" sz="3300">
                <a:solidFill>
                  <a:srgbClr val="FFFFFF"/>
                </a:solidFill>
                <a:latin typeface="Microsoft JhengHei"/>
                <a:ea typeface="Microsoft JhengHei"/>
              </a:rPr>
              <a:t>擴充槽彈性部署網路</a:t>
            </a:r>
            <a:endParaRPr lang="zh-TW" altLang="en-US" sz="33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B7140-8599-7F4B-9748-B7C44E2B8EF7}"/>
              </a:ext>
            </a:extLst>
          </p:cNvPr>
          <p:cNvSpPr txBox="1"/>
          <p:nvPr/>
        </p:nvSpPr>
        <p:spPr>
          <a:xfrm>
            <a:off x="3036011" y="1972475"/>
            <a:ext cx="1959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1 x PCIe Gen2 x2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7D10275-05ED-AD49-9A43-2987CDBA5A9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196332" y="1945630"/>
            <a:ext cx="670468" cy="1065548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1013404" y="2803478"/>
            <a:ext cx="1970776" cy="328914"/>
          </a:xfrm>
          <a:prstGeom prst="roundRect">
            <a:avLst>
              <a:gd name="adj" fmla="val 6147"/>
            </a:avLst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510224" y="1177500"/>
            <a:ext cx="4160954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lnSpc>
                <a:spcPts val="2500"/>
              </a:lnSpc>
              <a:buClr>
                <a:srgbClr val="595959"/>
              </a:buClr>
              <a:buSzPct val="25000"/>
            </a:pPr>
            <a:r>
              <a:rPr 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TS-832PX </a:t>
            </a:r>
            <a:r>
              <a:rPr lang="zh-TW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具備一個</a:t>
            </a: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PCIe Gen2 </a:t>
            </a:r>
            <a:r>
              <a:rPr lang="zh-Hant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擴充</a:t>
            </a:r>
            <a:r>
              <a:rPr lang="zh-TW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插槽，可支援各式擴充卡，靈活運用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5D0CA703-6407-A245-8368-C8AC992B2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979" y="1284849"/>
            <a:ext cx="1327330" cy="83179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F5837E9-7F13-F44D-BB50-E65B4C30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888" y="2252040"/>
            <a:ext cx="1254538" cy="786177"/>
          </a:xfrm>
          <a:prstGeom prst="rect">
            <a:avLst/>
          </a:prstGeom>
        </p:spPr>
      </p:pic>
      <p:sp>
        <p:nvSpPr>
          <p:cNvPr id="44" name="矩形: 圓角 55">
            <a:extLst>
              <a:ext uri="{FF2B5EF4-FFF2-40B4-BE49-F238E27FC236}">
                <a16:creationId xmlns:a16="http://schemas.microsoft.com/office/drawing/2014/main" id="{89936F69-2C97-C24C-AD42-E0041EEEB997}"/>
              </a:ext>
            </a:extLst>
          </p:cNvPr>
          <p:cNvSpPr/>
          <p:nvPr/>
        </p:nvSpPr>
        <p:spPr>
          <a:xfrm>
            <a:off x="6205826" y="1330888"/>
            <a:ext cx="2345987" cy="563368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sx="84000" sy="84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r>
              <a:rPr lang="zh-TW" altLang="en-US" sz="12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2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矩形: 圓角 55">
            <a:extLst>
              <a:ext uri="{FF2B5EF4-FFF2-40B4-BE49-F238E27FC236}">
                <a16:creationId xmlns:a16="http://schemas.microsoft.com/office/drawing/2014/main" id="{D62F89FB-9219-FE49-8F9D-CE40C15FA046}"/>
              </a:ext>
            </a:extLst>
          </p:cNvPr>
          <p:cNvSpPr/>
          <p:nvPr/>
        </p:nvSpPr>
        <p:spPr>
          <a:xfrm>
            <a:off x="6205827" y="2252945"/>
            <a:ext cx="2345987" cy="563368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84000" sy="84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r>
              <a:rPr lang="zh-TW" altLang="en-US" sz="12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2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0C6B0EEF-596A-D441-9244-2AF5856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50979" y="3052203"/>
            <a:ext cx="2270865" cy="1419288"/>
          </a:xfrm>
          <a:prstGeom prst="rect">
            <a:avLst/>
          </a:prstGeom>
          <a:noFill/>
        </p:spPr>
      </p:pic>
      <p:sp>
        <p:nvSpPr>
          <p:cNvPr id="25" name="矩形: 圓角 55">
            <a:extLst>
              <a:ext uri="{FF2B5EF4-FFF2-40B4-BE49-F238E27FC236}">
                <a16:creationId xmlns:a16="http://schemas.microsoft.com/office/drawing/2014/main" id="{8C469C22-EA80-294B-9BB9-D097D199C9FE}"/>
              </a:ext>
            </a:extLst>
          </p:cNvPr>
          <p:cNvSpPr/>
          <p:nvPr/>
        </p:nvSpPr>
        <p:spPr>
          <a:xfrm>
            <a:off x="6205826" y="3134124"/>
            <a:ext cx="2427950" cy="563368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84000" sy="84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QWA-AC2600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Wi-Fi 5 2.4GHz/5GHz AP </a:t>
            </a:r>
            <a:r>
              <a:rPr lang="zh-CN" altLang="en-US" sz="12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功能</a:t>
            </a:r>
            <a:endParaRPr lang="zh-TW" altLang="zh-TW" sz="12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916228" y="2277285"/>
            <a:ext cx="4226768" cy="8243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30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全系搭載</a:t>
            </a:r>
            <a:r>
              <a:rPr lang="en-US" altLang="zh-CN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000" b="1">
                <a:solidFill>
                  <a:srgbClr val="333333"/>
                </a:solidFill>
                <a:latin typeface="+mj-lt"/>
                <a:ea typeface="微軟正黑體" panose="020B0604030504040204" pitchFamily="34" charset="-120"/>
              </a:rPr>
              <a:t>2 x 10GbE SFP+ </a:t>
            </a:r>
            <a:r>
              <a:rPr lang="zh-CN" altLang="en-US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CN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lnSpc>
                <a:spcPts val="3000"/>
              </a:lnSpc>
              <a:buSzPct val="80000"/>
            </a:pPr>
            <a:r>
              <a:rPr lang="en-US" altLang="zh-CN" sz="2000" b="1">
                <a:solidFill>
                  <a:srgbClr val="333333"/>
                </a:solidFill>
                <a:latin typeface="+mj-lt"/>
                <a:ea typeface="微軟正黑體" panose="020B0604030504040204" pitchFamily="34" charset="-120"/>
              </a:rPr>
              <a:t>   2 x 2.5GbE </a:t>
            </a:r>
            <a:r>
              <a:rPr lang="zh-CN" altLang="en-US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的超值規格</a:t>
            </a:r>
            <a:endParaRPr lang="en-US" sz="200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916229" y="1336905"/>
            <a:ext cx="3928187" cy="82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30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辦公室大量裝置與大容量儲存空間與高效率傳檔、分享的需求</a:t>
            </a:r>
            <a:endParaRPr lang="en-US" altLang="zh-CN" sz="200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6" y="192413"/>
            <a:ext cx="8939539" cy="897362"/>
          </a:xfrm>
        </p:spPr>
        <p:txBody>
          <a:bodyPr/>
          <a:lstStyle/>
          <a:p>
            <a:pPr algn="l"/>
            <a:r>
              <a:rPr lang="zh-CN" altLang="en-US" sz="3250">
                <a:solidFill>
                  <a:schemeClr val="bg1"/>
                </a:solidFill>
                <a:latin typeface="微軟正黑體"/>
                <a:ea typeface="微軟正黑體"/>
              </a:rPr>
              <a:t>四核</a:t>
            </a:r>
            <a:r>
              <a:rPr lang="en-US" altLang="zh-CN" sz="32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3250">
                <a:solidFill>
                  <a:schemeClr val="bg1"/>
                </a:solidFill>
                <a:latin typeface="+mj-lt"/>
                <a:ea typeface="微軟正黑體"/>
              </a:rPr>
              <a:t>TS-832PX &amp; TS-932PX </a:t>
            </a:r>
            <a:r>
              <a:rPr lang="zh-TW" altLang="en-US" sz="3250">
                <a:solidFill>
                  <a:schemeClr val="bg1"/>
                </a:solidFill>
                <a:latin typeface="微軟正黑體"/>
                <a:ea typeface="微軟正黑體"/>
              </a:rPr>
              <a:t>全新升級</a:t>
            </a:r>
            <a:r>
              <a:rPr lang="en-US" altLang="zh-TW" sz="32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3250">
                <a:solidFill>
                  <a:schemeClr val="bg1"/>
                </a:solidFill>
                <a:latin typeface="+mj-lt"/>
                <a:ea typeface="微軟正黑體"/>
              </a:rPr>
              <a:t>2.5GbE</a:t>
            </a:r>
            <a:endParaRPr lang="zh-TW" altLang="en-US" sz="3250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BDCE74D-479A-254E-9DF0-C00E89F5502E}"/>
              </a:ext>
            </a:extLst>
          </p:cNvPr>
          <p:cNvSpPr txBox="1"/>
          <p:nvPr/>
        </p:nvSpPr>
        <p:spPr>
          <a:xfrm>
            <a:off x="4916228" y="3227850"/>
            <a:ext cx="3928188" cy="12091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30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軟體加值應用讓混合雲應用、檔案備份與分享更為輕鬆快速、軟體容器工作站讓你創意無極限</a:t>
            </a:r>
            <a:endParaRPr lang="en-US" sz="2000" b="1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D75B7783-C1BD-4205-96F6-D7954A9CC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56" y="3514210"/>
            <a:ext cx="2158003" cy="12810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電子用品, 電腦, 黑色, 相片 的圖片&#10;&#10;自動產生的描述">
            <a:extLst>
              <a:ext uri="{FF2B5EF4-FFF2-40B4-BE49-F238E27FC236}">
                <a16:creationId xmlns:a16="http://schemas.microsoft.com/office/drawing/2014/main" id="{36F5BA9B-0AEF-4D72-89F4-4A1E247FF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773" y="3515833"/>
            <a:ext cx="1545141" cy="12794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676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011" y="2680490"/>
            <a:ext cx="5115958" cy="2343015"/>
          </a:xfrm>
          <a:prstGeom prst="roundRect">
            <a:avLst>
              <a:gd name="adj" fmla="val 296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242" y="151341"/>
            <a:ext cx="8997950" cy="1058794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kumimoji="1" lang="en-US" altLang="zh-TW" sz="3000">
                <a:solidFill>
                  <a:schemeClr val="bg1"/>
                </a:solidFill>
              </a:rPr>
              <a:t>TS-832X </a:t>
            </a:r>
            <a:r>
              <a:rPr kumimoji="1" lang="zh-TW" altLang="en-US" sz="3000">
                <a:solidFill>
                  <a:schemeClr val="bg1"/>
                </a:solidFill>
              </a:rPr>
              <a:t>搭配</a:t>
            </a:r>
            <a:r>
              <a:rPr kumimoji="1" lang="en-US" altLang="zh-TW" sz="3000">
                <a:solidFill>
                  <a:schemeClr val="bg1"/>
                </a:solidFill>
              </a:rPr>
              <a:t> </a:t>
            </a:r>
            <a:r>
              <a:rPr kumimoji="1" lang="en-US" altLang="zh-TW" sz="3000">
                <a:solidFill>
                  <a:schemeClr val="bg1"/>
                </a:solidFill>
                <a:latin typeface="+mj-lt"/>
              </a:rPr>
              <a:t>QM2 PCIe </a:t>
            </a:r>
            <a:r>
              <a:rPr kumimoji="1" lang="zh-CN" altLang="en-US" sz="3000">
                <a:solidFill>
                  <a:schemeClr val="bg1"/>
                </a:solidFill>
              </a:rPr>
              <a:t>卡新增</a:t>
            </a:r>
            <a:r>
              <a:rPr kumimoji="1" lang="en-US" altLang="zh-CN" sz="3000">
                <a:solidFill>
                  <a:schemeClr val="bg1"/>
                </a:solidFill>
              </a:rPr>
              <a:t> </a:t>
            </a:r>
            <a:r>
              <a:rPr kumimoji="1" lang="en-US" altLang="zh-CN" sz="3000">
                <a:solidFill>
                  <a:schemeClr val="bg1"/>
                </a:solidFill>
                <a:latin typeface="+mj-lt"/>
              </a:rPr>
              <a:t>M.2 SSD</a:t>
            </a:r>
            <a:r>
              <a:rPr kumimoji="1" lang="zh-CN" altLang="en-US" sz="3000">
                <a:solidFill>
                  <a:schemeClr val="bg1"/>
                </a:solidFill>
              </a:rPr>
              <a:t>，</a:t>
            </a:r>
            <a:br>
              <a:rPr kumimoji="1" lang="en-US" altLang="zh-CN" sz="3000">
                <a:solidFill>
                  <a:schemeClr val="bg1"/>
                </a:solidFill>
              </a:rPr>
            </a:br>
            <a:r>
              <a:rPr kumimoji="1" lang="zh-CN" altLang="en-US" sz="3000">
                <a:solidFill>
                  <a:schemeClr val="bg1"/>
                </a:solidFill>
              </a:rPr>
              <a:t>並使用</a:t>
            </a:r>
            <a:r>
              <a:rPr kumimoji="1" lang="en-US" altLang="zh-CN" sz="3000">
                <a:solidFill>
                  <a:schemeClr val="bg1"/>
                </a:solidFill>
              </a:rPr>
              <a:t> </a:t>
            </a:r>
            <a:r>
              <a:rPr kumimoji="1" lang="en-US" altLang="zh-CN" sz="3000">
                <a:solidFill>
                  <a:schemeClr val="bg1"/>
                </a:solidFill>
                <a:latin typeface="+mj-lt"/>
              </a:rPr>
              <a:t>SSD </a:t>
            </a:r>
            <a:r>
              <a:rPr kumimoji="1" lang="zh-CN" altLang="en-US" sz="3000">
                <a:solidFill>
                  <a:schemeClr val="bg1"/>
                </a:solidFill>
              </a:rPr>
              <a:t>快取</a:t>
            </a:r>
            <a:r>
              <a:rPr kumimoji="1" lang="zh-TW" altLang="en-US" sz="3000">
                <a:solidFill>
                  <a:schemeClr val="bg1"/>
                </a:solidFill>
              </a:rPr>
              <a:t>增加小檔案處理效能</a:t>
            </a: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9" y="1469694"/>
            <a:ext cx="2410559" cy="1508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16" y="1395515"/>
            <a:ext cx="2410558" cy="15087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2293054" y="1437944"/>
            <a:ext cx="2278946" cy="569881"/>
          </a:xfrm>
          <a:prstGeom prst="roundRect">
            <a:avLst/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100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2293054" y="2074801"/>
            <a:ext cx="2278946" cy="569881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6361990" y="1362145"/>
            <a:ext cx="2285356" cy="697822"/>
          </a:xfrm>
          <a:prstGeom prst="roundRect">
            <a:avLst/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100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6361990" y="2139232"/>
            <a:ext cx="2285356" cy="735567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5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4E89678-886E-8E47-BC2D-5B52E5ABA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422" y="3723640"/>
            <a:ext cx="2061301" cy="1223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76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91E2BA8-A8A7-4DED-B854-EED995CA1F19}"/>
              </a:ext>
            </a:extLst>
          </p:cNvPr>
          <p:cNvSpPr/>
          <p:nvPr/>
        </p:nvSpPr>
        <p:spPr>
          <a:xfrm>
            <a:off x="4379799" y="1250416"/>
            <a:ext cx="4461416" cy="2440664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68054CF-777F-4F78-9708-6C841396B643}"/>
              </a:ext>
            </a:extLst>
          </p:cNvPr>
          <p:cNvSpPr/>
          <p:nvPr/>
        </p:nvSpPr>
        <p:spPr>
          <a:xfrm>
            <a:off x="407712" y="1247076"/>
            <a:ext cx="2988151" cy="2440664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4427290" y="1361577"/>
            <a:ext cx="2545135" cy="1587978"/>
            <a:chOff x="4344574" y="992678"/>
            <a:chExt cx="2436938" cy="15204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AFC223-18E5-7548-AAF9-6C819DF49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574" y="992678"/>
              <a:ext cx="2436938" cy="1520471"/>
            </a:xfrm>
            <a:prstGeom prst="rect">
              <a:avLst/>
            </a:prstGeom>
          </p:spPr>
        </p:pic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50868031-5760-CA48-85F6-D98C5FC84A2F}"/>
                </a:ext>
              </a:extLst>
            </p:cNvPr>
            <p:cNvSpPr/>
            <p:nvPr/>
          </p:nvSpPr>
          <p:spPr>
            <a:xfrm>
              <a:off x="4806088" y="1886631"/>
              <a:ext cx="167934" cy="202867"/>
            </a:xfrm>
            <a:prstGeom prst="ellipse">
              <a:avLst/>
            </a:prstGeom>
            <a:solidFill>
              <a:srgbClr val="D6DC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07712" y="177787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SzPts val="3400"/>
            </a:pPr>
            <a:r>
              <a:rPr lang="zh-Hant" altLang="en-US" sz="330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效能容量最大化方案</a:t>
            </a:r>
            <a:endParaRPr lang="zh-TW" altLang="en-US" sz="330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89D8C631-54E9-B24B-952C-8CB343954C00}"/>
              </a:ext>
            </a:extLst>
          </p:cNvPr>
          <p:cNvSpPr/>
          <p:nvPr/>
        </p:nvSpPr>
        <p:spPr>
          <a:xfrm>
            <a:off x="6400092" y="1376173"/>
            <a:ext cx="2425096" cy="100705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152"/>
            </a:avLst>
          </a:prstGeom>
          <a:gradFill flip="none" rotWithShape="1">
            <a:gsLst>
              <a:gs pos="0">
                <a:srgbClr val="01DCFE">
                  <a:alpha val="0"/>
                </a:srgbClr>
              </a:gs>
              <a:gs pos="100000">
                <a:srgbClr val="01E7FE"/>
              </a:gs>
            </a:gsLst>
            <a:lin ang="108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4884536" y="1724578"/>
            <a:ext cx="1488661" cy="309342"/>
          </a:xfrm>
          <a:prstGeom prst="roundRect">
            <a:avLst/>
          </a:prstGeom>
          <a:solidFill>
            <a:srgbClr val="01E7FE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701478" y="3034489"/>
            <a:ext cx="232648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000"/>
              </a:lnSpc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en-US" altLang="zh-Hant" sz="18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8 x </a:t>
            </a:r>
            <a:r>
              <a:rPr lang="en-US" altLang="zh-TW" sz="18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3.5</a:t>
            </a:r>
            <a:r>
              <a:rPr lang="zh-TW" altLang="en-US" sz="18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吋</a:t>
            </a:r>
            <a:r>
              <a:rPr lang="zh-Hant" altLang="en-US" sz="18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硬碟做</a:t>
            </a:r>
            <a:endParaRPr lang="en-US" altLang="zh-Hant" sz="1800" b="1">
              <a:solidFill>
                <a:srgbClr val="003D8E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algn="ctr">
              <a:lnSpc>
                <a:spcPts val="2000"/>
              </a:lnSpc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zh-TW" altLang="en-US" sz="1800" b="1">
                <a:solidFill>
                  <a:srgbClr val="003D8E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大容量儲存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BDC1106-AD1E-544D-AC31-E20FE59DD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65" y="1580513"/>
            <a:ext cx="2438493" cy="14475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5035088" y="3009851"/>
            <a:ext cx="3373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40"/>
              </a:spcBef>
              <a:buClr>
                <a:schemeClr val="dk1"/>
              </a:buClr>
              <a:buSzPts val="2200"/>
              <a:defRPr/>
            </a:pP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安裝</a:t>
            </a:r>
            <a:r>
              <a:rPr lang="en-US" altLang="zh-Hant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QM2</a:t>
            </a:r>
            <a:r>
              <a:rPr lang="zh-TW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擴充卡以</a:t>
            </a:r>
            <a:r>
              <a:rPr lang="zh-TW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M.2 SATA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或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CN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NVMe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執行</a:t>
            </a:r>
            <a:r>
              <a:rPr lang="zh-TW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</a:t>
            </a:r>
            <a:endParaRPr lang="zh-TW" altLang="en-US" sz="3200" b="1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圖片 16" descr="QM2-2S-220A_Front_left-ang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50" y="1250415"/>
            <a:ext cx="2214198" cy="1384120"/>
          </a:xfrm>
          <a:prstGeom prst="rect">
            <a:avLst/>
          </a:prstGeom>
          <a:effectLst/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3755E7-2D37-6A41-AE31-1817F6CAB691}"/>
              </a:ext>
            </a:extLst>
          </p:cNvPr>
          <p:cNvSpPr/>
          <p:nvPr/>
        </p:nvSpPr>
        <p:spPr>
          <a:xfrm>
            <a:off x="731415" y="2089117"/>
            <a:ext cx="1989438" cy="801587"/>
          </a:xfrm>
          <a:prstGeom prst="roundRect">
            <a:avLst>
              <a:gd name="adj" fmla="val 0"/>
            </a:avLst>
          </a:prstGeom>
          <a:solidFill>
            <a:srgbClr val="0996FF">
              <a:alpha val="4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701725" y="4193699"/>
            <a:ext cx="83494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3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享受</a:t>
            </a:r>
            <a:r>
              <a:rPr lang="zh-TW" altLang="en-US" sz="23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Hant" sz="23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8 </a:t>
            </a:r>
            <a:r>
              <a:rPr lang="zh-Hant" altLang="en-US" sz="23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顆硬碟大容量儲存並</a:t>
            </a:r>
            <a:r>
              <a:rPr lang="zh-TW" altLang="en-US" sz="23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同時加速隨機與循序讀寫效能！</a:t>
            </a:r>
          </a:p>
        </p:txBody>
      </p:sp>
      <p:sp>
        <p:nvSpPr>
          <p:cNvPr id="44" name="Rounded Rectangle 3">
            <a:extLst>
              <a:ext uri="{FF2B5EF4-FFF2-40B4-BE49-F238E27FC236}">
                <a16:creationId xmlns:a16="http://schemas.microsoft.com/office/drawing/2014/main" id="{514CC775-2A09-47BA-8BED-7AE25A65E316}"/>
              </a:ext>
            </a:extLst>
          </p:cNvPr>
          <p:cNvSpPr/>
          <p:nvPr/>
        </p:nvSpPr>
        <p:spPr>
          <a:xfrm>
            <a:off x="731415" y="2085777"/>
            <a:ext cx="1989438" cy="801587"/>
          </a:xfrm>
          <a:prstGeom prst="roundRect">
            <a:avLst>
              <a:gd name="adj" fmla="val 0"/>
            </a:avLst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9150A1D7-ED9C-4370-A0E2-1DB9CD39EA9F}"/>
              </a:ext>
            </a:extLst>
          </p:cNvPr>
          <p:cNvSpPr/>
          <p:nvPr/>
        </p:nvSpPr>
        <p:spPr>
          <a:xfrm>
            <a:off x="3604823" y="2201061"/>
            <a:ext cx="546672" cy="546672"/>
          </a:xfrm>
          <a:prstGeom prst="ellipse">
            <a:avLst/>
          </a:prstGeom>
          <a:gradFill flip="none" rotWithShape="1">
            <a:gsLst>
              <a:gs pos="0">
                <a:srgbClr val="47B5FF"/>
              </a:gs>
              <a:gs pos="100000">
                <a:srgbClr val="0081E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23AFC7A-BAEB-4E15-A258-48CCDFCE81E9}"/>
              </a:ext>
            </a:extLst>
          </p:cNvPr>
          <p:cNvGrpSpPr/>
          <p:nvPr/>
        </p:nvGrpSpPr>
        <p:grpSpPr>
          <a:xfrm>
            <a:off x="3748998" y="2339355"/>
            <a:ext cx="264218" cy="264217"/>
            <a:chOff x="3760593" y="2888073"/>
            <a:chExt cx="251306" cy="251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FC83FEB-2255-447F-8C53-EE91FA7DA172}"/>
                </a:ext>
              </a:extLst>
            </p:cNvPr>
            <p:cNvSpPr/>
            <p:nvPr/>
          </p:nvSpPr>
          <p:spPr>
            <a:xfrm>
              <a:off x="3861117" y="2888073"/>
              <a:ext cx="45719" cy="25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BA53AD1E-459E-49EB-86F2-9BC369F7FD60}"/>
                </a:ext>
              </a:extLst>
            </p:cNvPr>
            <p:cNvSpPr/>
            <p:nvPr/>
          </p:nvSpPr>
          <p:spPr>
            <a:xfrm rot="5400000">
              <a:off x="3863386" y="2888073"/>
              <a:ext cx="45719" cy="25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圓角矩形 13">
            <a:extLst>
              <a:ext uri="{FF2B5EF4-FFF2-40B4-BE49-F238E27FC236}">
                <a16:creationId xmlns:a16="http://schemas.microsoft.com/office/drawing/2014/main" id="{0075A1A3-AC71-4E75-8843-C50233BF540F}"/>
              </a:ext>
            </a:extLst>
          </p:cNvPr>
          <p:cNvSpPr/>
          <p:nvPr/>
        </p:nvSpPr>
        <p:spPr>
          <a:xfrm>
            <a:off x="644794" y="4030362"/>
            <a:ext cx="7879812" cy="777631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1331578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07628" y="184408"/>
            <a:ext cx="7373335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3200"/>
            </a:pPr>
            <a:r>
              <a:rPr lang="zh-TW" altLang="en-US" sz="330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效能</a:t>
            </a:r>
            <a:r>
              <a:rPr lang="zh-Hant" altLang="en-US" sz="330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不夠時，直接升級 </a:t>
            </a:r>
            <a:r>
              <a:rPr lang="en-US" altLang="zh-Hant" sz="3300" err="1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zh-Hant" altLang="en-US" sz="330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儲存池</a:t>
            </a:r>
            <a:endParaRPr sz="3300" u="none" strike="noStrike" cap="none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2262585" y="3187936"/>
            <a:ext cx="1717058" cy="1224962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373972" y="2982222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2373971" y="2989838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600"/>
          </a:p>
        </p:txBody>
      </p:sp>
      <p:grpSp>
        <p:nvGrpSpPr>
          <p:cNvPr id="49" name="群組 51"/>
          <p:cNvGrpSpPr/>
          <p:nvPr/>
        </p:nvGrpSpPr>
        <p:grpSpPr>
          <a:xfrm>
            <a:off x="2919479" y="2864114"/>
            <a:ext cx="552939" cy="527570"/>
            <a:chOff x="1580964" y="3316455"/>
            <a:chExt cx="404975" cy="386395"/>
          </a:xfrm>
        </p:grpSpPr>
        <p:sp>
          <p:nvSpPr>
            <p:cNvPr id="50" name="橢圓 49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1580964" y="3316455"/>
              <a:ext cx="404975" cy="3863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zh-TW" altLang="en-US" sz="28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sp>
        <p:nvSpPr>
          <p:cNvPr id="52" name="文字方塊 51"/>
          <p:cNvSpPr txBox="1"/>
          <p:nvPr/>
        </p:nvSpPr>
        <p:spPr>
          <a:xfrm>
            <a:off x="2373972" y="3445853"/>
            <a:ext cx="166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確認欲加入建立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儲存池的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數量</a:t>
            </a:r>
            <a:endParaRPr lang="zh-TW" altLang="en-US" sz="1600">
              <a:latin typeface="+mn-lt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341399" y="3187936"/>
            <a:ext cx="1717058" cy="1224962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5" name="矩形 54"/>
          <p:cNvSpPr/>
          <p:nvPr/>
        </p:nvSpPr>
        <p:spPr>
          <a:xfrm>
            <a:off x="452786" y="2982222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6" name="矩形 55"/>
          <p:cNvSpPr/>
          <p:nvPr/>
        </p:nvSpPr>
        <p:spPr>
          <a:xfrm>
            <a:off x="452785" y="2989838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16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步驟</a:t>
            </a:r>
            <a:endParaRPr lang="en-US" altLang="zh-TW" sz="1600" b="1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7" name="群組 51"/>
          <p:cNvGrpSpPr/>
          <p:nvPr/>
        </p:nvGrpSpPr>
        <p:grpSpPr>
          <a:xfrm>
            <a:off x="998293" y="2864114"/>
            <a:ext cx="552939" cy="527570"/>
            <a:chOff x="1580964" y="3316455"/>
            <a:chExt cx="404975" cy="386395"/>
          </a:xfrm>
        </p:grpSpPr>
        <p:sp>
          <p:nvSpPr>
            <p:cNvPr id="58" name="橢圓 57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1580964" y="3316455"/>
              <a:ext cx="404975" cy="3863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28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  <a:endParaRPr kumimoji="1" lang="zh-TW" altLang="en-US" sz="2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0" name="文字方塊 59"/>
          <p:cNvSpPr txBox="1"/>
          <p:nvPr/>
        </p:nvSpPr>
        <p:spPr>
          <a:xfrm>
            <a:off x="452786" y="3445853"/>
            <a:ext cx="166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zh-Hant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加裝 </a:t>
            </a:r>
            <a:r>
              <a:rPr lang="en-US" altLang="zh-Hant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Hant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擴充卡與 </a:t>
            </a:r>
            <a:r>
              <a:rPr lang="en-US" altLang="zh-Hant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M.2</a:t>
            </a:r>
            <a:r>
              <a:rPr lang="zh-Hant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endParaRPr lang="zh-TW" altLang="zh-TW" sz="1600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圓角矩形 28">
            <a:extLst>
              <a:ext uri="{FF2B5EF4-FFF2-40B4-BE49-F238E27FC236}">
                <a16:creationId xmlns:a16="http://schemas.microsoft.com/office/drawing/2014/main" id="{9E5F6D7D-8660-9A44-904D-DD9D08D4A80A}"/>
              </a:ext>
            </a:extLst>
          </p:cNvPr>
          <p:cNvSpPr/>
          <p:nvPr/>
        </p:nvSpPr>
        <p:spPr>
          <a:xfrm>
            <a:off x="323528" y="1762049"/>
            <a:ext cx="3656115" cy="878857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43E1EBB-596B-AE4D-9442-423339E0D69F}"/>
              </a:ext>
            </a:extLst>
          </p:cNvPr>
          <p:cNvSpPr/>
          <p:nvPr/>
        </p:nvSpPr>
        <p:spPr>
          <a:xfrm>
            <a:off x="434916" y="1556335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6CAEC7C-F1AA-3F46-9014-E5589B17B775}"/>
              </a:ext>
            </a:extLst>
          </p:cNvPr>
          <p:cNvSpPr/>
          <p:nvPr/>
        </p:nvSpPr>
        <p:spPr>
          <a:xfrm>
            <a:off x="434915" y="1563951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16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情境</a:t>
            </a:r>
            <a:endParaRPr lang="en-US" altLang="zh-TW" sz="1600" b="1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2" name="群組 51">
            <a:extLst>
              <a:ext uri="{FF2B5EF4-FFF2-40B4-BE49-F238E27FC236}">
                <a16:creationId xmlns:a16="http://schemas.microsoft.com/office/drawing/2014/main" id="{D9130AFD-533A-2347-9B30-693026199993}"/>
              </a:ext>
            </a:extLst>
          </p:cNvPr>
          <p:cNvGrpSpPr/>
          <p:nvPr/>
        </p:nvGrpSpPr>
        <p:grpSpPr>
          <a:xfrm>
            <a:off x="980423" y="1438227"/>
            <a:ext cx="552939" cy="527570"/>
            <a:chOff x="1580964" y="3316455"/>
            <a:chExt cx="404975" cy="386395"/>
          </a:xfrm>
        </p:grpSpPr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BFAE84A1-9584-2D41-B9B2-B49C1DC8055F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B02426D5-E660-544E-A5CC-D35F850F5E3D}"/>
                </a:ext>
              </a:extLst>
            </p:cNvPr>
            <p:cNvSpPr txBox="1"/>
            <p:nvPr/>
          </p:nvSpPr>
          <p:spPr>
            <a:xfrm>
              <a:off x="1580964" y="3316455"/>
              <a:ext cx="404975" cy="3863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TW" altLang="en-US" sz="2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543C54F-7185-AA42-BED2-66B9C39F31EE}"/>
              </a:ext>
            </a:extLst>
          </p:cNvPr>
          <p:cNvSpPr txBox="1"/>
          <p:nvPr/>
        </p:nvSpPr>
        <p:spPr>
          <a:xfrm>
            <a:off x="429933" y="2087150"/>
            <a:ext cx="3475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zh-Hant" altLang="en-US" sz="16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當原有純硬碟的儲存持效能不夠時？</a:t>
            </a:r>
            <a:endParaRPr lang="zh-TW" altLang="zh-TW" sz="1600" b="1">
              <a:solidFill>
                <a:schemeClr val="tx1">
                  <a:lumMod val="85000"/>
                  <a:lumOff val="15000"/>
                </a:schemeClr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6" name="圖片 35" descr="資源區隔.png">
            <a:extLst>
              <a:ext uri="{FF2B5EF4-FFF2-40B4-BE49-F238E27FC236}">
                <a16:creationId xmlns:a16="http://schemas.microsoft.com/office/drawing/2014/main" id="{C465CFFF-27F0-2C46-AAE6-AFD0F0CC4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730" y="1194727"/>
            <a:ext cx="1269033" cy="928931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8385E4E-1573-1A4D-8CA2-E0552C7AEC98}"/>
              </a:ext>
            </a:extLst>
          </p:cNvPr>
          <p:cNvSpPr/>
          <p:nvPr/>
        </p:nvSpPr>
        <p:spPr>
          <a:xfrm>
            <a:off x="2390317" y="2997454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1600" b="1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步驟</a:t>
            </a:r>
            <a:endParaRPr lang="en-US" altLang="zh-TW" sz="1600" b="1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31ECD06-E2C0-4113-9035-BE6B272AED73}"/>
              </a:ext>
            </a:extLst>
          </p:cNvPr>
          <p:cNvGrpSpPr/>
          <p:nvPr/>
        </p:nvGrpSpPr>
        <p:grpSpPr>
          <a:xfrm>
            <a:off x="3522004" y="1428750"/>
            <a:ext cx="5817647" cy="3371850"/>
            <a:chOff x="3751751" y="1452651"/>
            <a:chExt cx="5575200" cy="3231330"/>
          </a:xfrm>
        </p:grpSpPr>
        <p:pic>
          <p:nvPicPr>
            <p:cNvPr id="40" name="圖片 39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CC1875AA-E7A8-4514-9D66-45C2E523C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751751" y="1452651"/>
              <a:ext cx="5575200" cy="3231330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pic>
          <p:nvPicPr>
            <p:cNvPr id="43" name="圖片 45" descr="P9_ZH.png">
              <a:extLst>
                <a:ext uri="{FF2B5EF4-FFF2-40B4-BE49-F238E27FC236}">
                  <a16:creationId xmlns:a16="http://schemas.microsoft.com/office/drawing/2014/main" id="{2D327E4C-81F6-6547-A7BE-52A04CBB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9300" y="1619099"/>
              <a:ext cx="4318000" cy="2752692"/>
            </a:xfrm>
            <a:prstGeom prst="rect">
              <a:avLst/>
            </a:prstGeom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8">
            <a:extLst>
              <a:ext uri="{FF2B5EF4-FFF2-40B4-BE49-F238E27FC236}">
                <a16:creationId xmlns:a16="http://schemas.microsoft.com/office/drawing/2014/main" id="{BCF2A706-E9B5-4D60-A8B6-0BD778D7EEDC}"/>
              </a:ext>
            </a:extLst>
          </p:cNvPr>
          <p:cNvSpPr/>
          <p:nvPr/>
        </p:nvSpPr>
        <p:spPr>
          <a:xfrm>
            <a:off x="3226892" y="1859849"/>
            <a:ext cx="2558488" cy="2991551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286FF9"/>
              </a:gs>
              <a:gs pos="100000">
                <a:srgbClr val="1FACF3"/>
              </a:gs>
            </a:gsLst>
            <a:lin ang="0" scaled="0"/>
          </a:gradFill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圓角矩形 28">
            <a:extLst>
              <a:ext uri="{FF2B5EF4-FFF2-40B4-BE49-F238E27FC236}">
                <a16:creationId xmlns:a16="http://schemas.microsoft.com/office/drawing/2014/main" id="{B5BC1721-33C8-4B0A-82D5-35999FC06D5B}"/>
              </a:ext>
            </a:extLst>
          </p:cNvPr>
          <p:cNvSpPr/>
          <p:nvPr/>
        </p:nvSpPr>
        <p:spPr>
          <a:xfrm>
            <a:off x="474955" y="1859850"/>
            <a:ext cx="2558488" cy="2991551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286FF9"/>
              </a:gs>
              <a:gs pos="100000">
                <a:srgbClr val="1FACF3"/>
              </a:gs>
            </a:gsLst>
            <a:lin ang="0" scaled="0"/>
          </a:gradFill>
          <a:ln w="285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矩形: 剪去同側角落 20">
            <a:extLst>
              <a:ext uri="{FF2B5EF4-FFF2-40B4-BE49-F238E27FC236}">
                <a16:creationId xmlns:a16="http://schemas.microsoft.com/office/drawing/2014/main" id="{C730D895-BA61-432A-8213-AD3E8E3F2881}"/>
              </a:ext>
            </a:extLst>
          </p:cNvPr>
          <p:cNvSpPr/>
          <p:nvPr/>
        </p:nvSpPr>
        <p:spPr>
          <a:xfrm>
            <a:off x="491775" y="1229620"/>
            <a:ext cx="2558489" cy="630230"/>
          </a:xfrm>
          <a:prstGeom prst="snip2SameRect">
            <a:avLst/>
          </a:prstGeom>
          <a:solidFill>
            <a:srgbClr val="FFF1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  <a:defRPr/>
            </a:pPr>
            <a:r>
              <a:rPr lang="en-US" altLang="zh-TW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1.5M SFP+ 10GbE </a:t>
            </a:r>
          </a:p>
          <a:p>
            <a:pPr lvl="0" algn="ctr">
              <a:lnSpc>
                <a:spcPts val="1800"/>
              </a:lnSpc>
              <a:defRPr/>
            </a:pP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: 剪去同側角落 22">
            <a:extLst>
              <a:ext uri="{FF2B5EF4-FFF2-40B4-BE49-F238E27FC236}">
                <a16:creationId xmlns:a16="http://schemas.microsoft.com/office/drawing/2014/main" id="{579645C4-668D-440F-82CA-AA68BAABE058}"/>
              </a:ext>
            </a:extLst>
          </p:cNvPr>
          <p:cNvSpPr/>
          <p:nvPr/>
        </p:nvSpPr>
        <p:spPr>
          <a:xfrm>
            <a:off x="3230742" y="1229620"/>
            <a:ext cx="2558489" cy="630230"/>
          </a:xfrm>
          <a:prstGeom prst="snip2SameRect">
            <a:avLst/>
          </a:prstGeom>
          <a:solidFill>
            <a:srgbClr val="FFF1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  <a:defRPr/>
            </a:pPr>
            <a:r>
              <a:rPr lang="en-US" altLang="zh-TW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3.0M SFP+ 10GbE</a:t>
            </a:r>
          </a:p>
          <a:p>
            <a:pPr lvl="0" algn="ctr">
              <a:lnSpc>
                <a:spcPts val="1800"/>
              </a:lnSpc>
              <a:defRPr/>
            </a:pP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192" y="168553"/>
            <a:ext cx="8719888" cy="6973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300">
                <a:solidFill>
                  <a:schemeClr val="bg1"/>
                </a:solidFill>
                <a:latin typeface="Microsoft JhengHei UI"/>
                <a:ea typeface="Microsoft JhengHei UI"/>
                <a:cs typeface="Arial"/>
              </a:rPr>
              <a:t>一併購足短距離</a:t>
            </a:r>
            <a:r>
              <a:rPr lang="en-US" altLang="zh-TW" sz="3300">
                <a:solidFill>
                  <a:schemeClr val="bg1"/>
                </a:solidFill>
                <a:latin typeface="+mj-lt"/>
                <a:ea typeface="Microsoft JhengHei UI"/>
                <a:cs typeface="Arial"/>
              </a:rPr>
              <a:t>10GbE</a:t>
            </a:r>
            <a:r>
              <a:rPr lang="en-US" altLang="zh-TW" sz="3300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 SFP+ DAC </a:t>
            </a:r>
            <a:r>
              <a:rPr lang="zh-CN" altLang="en-US" sz="33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直連</a:t>
            </a:r>
            <a:r>
              <a:rPr lang="zh-TW" altLang="en-US" sz="3300">
                <a:solidFill>
                  <a:schemeClr val="bg1"/>
                </a:solidFill>
                <a:latin typeface="Microsoft JhengHei UI"/>
                <a:ea typeface="Microsoft JhengHei UI"/>
                <a:cs typeface="Arial"/>
              </a:rPr>
              <a:t>線纜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966" y="1993309"/>
            <a:ext cx="1976025" cy="1986089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50" t="4904" r="7401" b="9734"/>
          <a:stretch/>
        </p:blipFill>
        <p:spPr>
          <a:xfrm>
            <a:off x="672659" y="2112372"/>
            <a:ext cx="2219328" cy="1735931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609884" y="4100825"/>
            <a:ext cx="268988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3313168" y="4099571"/>
            <a:ext cx="253919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CAB-DAC30M-SFPP-DEC02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5B8845B-D05C-0648-B217-03320C2AD7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205" y="1784366"/>
            <a:ext cx="3225696" cy="28066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ECBB817-A177-3F49-BCEF-ACB938EE1811}"/>
              </a:ext>
            </a:extLst>
          </p:cNvPr>
          <p:cNvSpPr/>
          <p:nvPr/>
        </p:nvSpPr>
        <p:spPr>
          <a:xfrm>
            <a:off x="6284624" y="3580069"/>
            <a:ext cx="291669" cy="604484"/>
          </a:xfrm>
          <a:prstGeom prst="rect">
            <a:avLst/>
          </a:prstGeom>
          <a:solidFill>
            <a:srgbClr val="00B0F0">
              <a:alpha val="41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6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45FB01-22B1-43F7-83EB-52E721DD213B}"/>
              </a:ext>
            </a:extLst>
          </p:cNvPr>
          <p:cNvSpPr/>
          <p:nvPr/>
        </p:nvSpPr>
        <p:spPr>
          <a:xfrm>
            <a:off x="993815" y="1422147"/>
            <a:ext cx="3678663" cy="320069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22EFA767-612C-4F14-821C-AA00D10C28DB}"/>
              </a:ext>
            </a:extLst>
          </p:cNvPr>
          <p:cNvSpPr/>
          <p:nvPr/>
        </p:nvSpPr>
        <p:spPr>
          <a:xfrm>
            <a:off x="4884642" y="1429235"/>
            <a:ext cx="3678663" cy="320069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8DE11C2-DDF2-4A6E-9D4F-4E3223F1A8DF}"/>
              </a:ext>
            </a:extLst>
          </p:cNvPr>
          <p:cNvCxnSpPr>
            <a:cxnSpLocks/>
          </p:cNvCxnSpPr>
          <p:nvPr/>
        </p:nvCxnSpPr>
        <p:spPr>
          <a:xfrm>
            <a:off x="993815" y="2108436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0D33C475-A7E3-46D8-BCBA-63577A97A925}"/>
              </a:ext>
            </a:extLst>
          </p:cNvPr>
          <p:cNvCxnSpPr>
            <a:cxnSpLocks/>
          </p:cNvCxnSpPr>
          <p:nvPr/>
        </p:nvCxnSpPr>
        <p:spPr>
          <a:xfrm>
            <a:off x="987465" y="2514836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569A462F-F304-47C3-A4A7-EB8107886E28}"/>
              </a:ext>
            </a:extLst>
          </p:cNvPr>
          <p:cNvCxnSpPr>
            <a:cxnSpLocks/>
          </p:cNvCxnSpPr>
          <p:nvPr/>
        </p:nvCxnSpPr>
        <p:spPr>
          <a:xfrm>
            <a:off x="979993" y="2921862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0F2C725B-DD83-4645-9E08-691361A94B6B}"/>
              </a:ext>
            </a:extLst>
          </p:cNvPr>
          <p:cNvCxnSpPr>
            <a:cxnSpLocks/>
          </p:cNvCxnSpPr>
          <p:nvPr/>
        </p:nvCxnSpPr>
        <p:spPr>
          <a:xfrm>
            <a:off x="973643" y="3328262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F3A5745-80EE-49F2-B413-94D22F6B7656}"/>
              </a:ext>
            </a:extLst>
          </p:cNvPr>
          <p:cNvCxnSpPr>
            <a:cxnSpLocks/>
          </p:cNvCxnSpPr>
          <p:nvPr/>
        </p:nvCxnSpPr>
        <p:spPr>
          <a:xfrm>
            <a:off x="993815" y="3774556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9A21C1E3-2618-4B0D-9411-C4D69E813D00}"/>
              </a:ext>
            </a:extLst>
          </p:cNvPr>
          <p:cNvCxnSpPr>
            <a:cxnSpLocks/>
          </p:cNvCxnSpPr>
          <p:nvPr/>
        </p:nvCxnSpPr>
        <p:spPr>
          <a:xfrm>
            <a:off x="987465" y="4176723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 rot="16200000">
            <a:off x="-32240" y="370601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097945" y="1490753"/>
            <a:ext cx="3447723" cy="30776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1 x 2.5GbE Windows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循序存取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4959160" y="1431985"/>
            <a:ext cx="3447723" cy="52321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1 x 2.5GbE Windows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循序存取</a:t>
            </a:r>
          </a:p>
          <a:p>
            <a:pPr algn="ctr">
              <a:defRPr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NAS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磁碟群組加密</a:t>
            </a: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2059655" y="2060616"/>
            <a:ext cx="609649" cy="2133364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1205979" y="1854846"/>
            <a:ext cx="631335" cy="2333898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1276811" y="1924785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295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2128832" y="2108436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254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F3499D38-3337-46CF-9303-57B3300AB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1192305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8" y="13384"/>
            <a:ext cx="8737922" cy="69731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kumimoji="1" lang="zh-CN" altLang="en-US" sz="3000">
                <a:solidFill>
                  <a:schemeClr val="bg1"/>
                </a:solidFill>
              </a:rPr>
              <a:t>馬上有感！相較</a:t>
            </a:r>
            <a:r>
              <a:rPr kumimoji="1" lang="en-US" altLang="zh-CN" sz="3000">
                <a:solidFill>
                  <a:schemeClr val="bg1"/>
                </a:solidFill>
              </a:rPr>
              <a:t> </a:t>
            </a:r>
            <a:r>
              <a:rPr kumimoji="1" lang="en-US" altLang="zh-CN" sz="3000">
                <a:solidFill>
                  <a:schemeClr val="bg1"/>
                </a:solidFill>
                <a:latin typeface="+mj-lt"/>
              </a:rPr>
              <a:t>1GbE NAS</a:t>
            </a:r>
            <a:r>
              <a:rPr kumimoji="1" lang="zh-CN" altLang="en-US" sz="3000">
                <a:solidFill>
                  <a:schemeClr val="bg1"/>
                </a:solidFill>
              </a:rPr>
              <a:t>，</a:t>
            </a:r>
            <a:r>
              <a:rPr kumimoji="1" lang="en-US" altLang="zh-TW" sz="3000">
                <a:solidFill>
                  <a:schemeClr val="bg1"/>
                </a:solidFill>
                <a:latin typeface="+mj-lt"/>
              </a:rPr>
              <a:t>2.5 </a:t>
            </a:r>
            <a:r>
              <a:rPr kumimoji="1" lang="en-US" altLang="zh-TW" sz="3000" err="1">
                <a:solidFill>
                  <a:schemeClr val="bg1"/>
                </a:solidFill>
                <a:latin typeface="+mj-lt"/>
              </a:rPr>
              <a:t>GbE</a:t>
            </a:r>
            <a:r>
              <a:rPr kumimoji="1" lang="zh-TW" altLang="en-US" sz="300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zh-TW" altLang="en-US" sz="3000">
                <a:solidFill>
                  <a:schemeClr val="bg1"/>
                </a:solidFill>
              </a:rPr>
              <a:t>幫助</a:t>
            </a:r>
            <a:br>
              <a:rPr kumimoji="1" lang="en-US" altLang="zh-TW" sz="3000">
                <a:solidFill>
                  <a:schemeClr val="bg1"/>
                </a:solidFill>
              </a:rPr>
            </a:br>
            <a:r>
              <a:rPr kumimoji="1" lang="zh-CN" altLang="en-US" sz="3000">
                <a:solidFill>
                  <a:schemeClr val="bg1"/>
                </a:solidFill>
              </a:rPr>
              <a:t>單台伺服器更快速處理大檔案傳輸</a:t>
            </a:r>
            <a:endParaRPr lang="en-US" altLang="zh-TW" sz="3000">
              <a:solidFill>
                <a:schemeClr val="bg1"/>
              </a:solidFill>
            </a:endParaRPr>
          </a:p>
        </p:txBody>
      </p:sp>
      <p:sp>
        <p:nvSpPr>
          <p:cNvPr id="87" name="Shape 80">
            <a:extLst>
              <a:ext uri="{FF2B5EF4-FFF2-40B4-BE49-F238E27FC236}">
                <a16:creationId xmlns:a16="http://schemas.microsoft.com/office/drawing/2014/main" id="{590C4C57-3174-4B2D-905A-2359F56474F3}"/>
              </a:ext>
            </a:extLst>
          </p:cNvPr>
          <p:cNvSpPr/>
          <p:nvPr/>
        </p:nvSpPr>
        <p:spPr>
          <a:xfrm>
            <a:off x="3870950" y="2021800"/>
            <a:ext cx="609649" cy="217184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Shape 79">
            <a:extLst>
              <a:ext uri="{FF2B5EF4-FFF2-40B4-BE49-F238E27FC236}">
                <a16:creationId xmlns:a16="http://schemas.microsoft.com/office/drawing/2014/main" id="{5866428D-CC9C-4F84-AA93-102D8D8DA7C4}"/>
              </a:ext>
            </a:extLst>
          </p:cNvPr>
          <p:cNvSpPr/>
          <p:nvPr/>
        </p:nvSpPr>
        <p:spPr>
          <a:xfrm>
            <a:off x="3017274" y="1854516"/>
            <a:ext cx="631335" cy="233389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TextBox 20">
            <a:extLst>
              <a:ext uri="{FF2B5EF4-FFF2-40B4-BE49-F238E27FC236}">
                <a16:creationId xmlns:a16="http://schemas.microsoft.com/office/drawing/2014/main" id="{4EFB8D8A-7F48-4893-81E1-A6582503C062}"/>
              </a:ext>
            </a:extLst>
          </p:cNvPr>
          <p:cNvSpPr txBox="1"/>
          <p:nvPr/>
        </p:nvSpPr>
        <p:spPr>
          <a:xfrm>
            <a:off x="3088106" y="1944136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295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31BD4B52-4927-42FF-B646-3197D08586E6}"/>
              </a:ext>
            </a:extLst>
          </p:cNvPr>
          <p:cNvSpPr txBox="1"/>
          <p:nvPr/>
        </p:nvSpPr>
        <p:spPr>
          <a:xfrm>
            <a:off x="3940127" y="2121704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255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3" name="Shape 80">
            <a:extLst>
              <a:ext uri="{FF2B5EF4-FFF2-40B4-BE49-F238E27FC236}">
                <a16:creationId xmlns:a16="http://schemas.microsoft.com/office/drawing/2014/main" id="{83FC8F06-01D8-4D24-962F-B4DDFE3264C3}"/>
              </a:ext>
            </a:extLst>
          </p:cNvPr>
          <p:cNvSpPr/>
          <p:nvPr/>
        </p:nvSpPr>
        <p:spPr>
          <a:xfrm>
            <a:off x="5940019" y="2067560"/>
            <a:ext cx="609649" cy="212572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79">
            <a:extLst>
              <a:ext uri="{FF2B5EF4-FFF2-40B4-BE49-F238E27FC236}">
                <a16:creationId xmlns:a16="http://schemas.microsoft.com/office/drawing/2014/main" id="{EAE6FD55-77E6-41FC-B7E2-2E09A72D417E}"/>
              </a:ext>
            </a:extLst>
          </p:cNvPr>
          <p:cNvSpPr/>
          <p:nvPr/>
        </p:nvSpPr>
        <p:spPr>
          <a:xfrm>
            <a:off x="5086343" y="1921044"/>
            <a:ext cx="631335" cy="226701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6E06FCC3-D665-4AC5-9065-5BF766AB4528}"/>
              </a:ext>
            </a:extLst>
          </p:cNvPr>
          <p:cNvSpPr txBox="1"/>
          <p:nvPr/>
        </p:nvSpPr>
        <p:spPr>
          <a:xfrm>
            <a:off x="5157175" y="1991252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293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6" name="TextBox 20">
            <a:extLst>
              <a:ext uri="{FF2B5EF4-FFF2-40B4-BE49-F238E27FC236}">
                <a16:creationId xmlns:a16="http://schemas.microsoft.com/office/drawing/2014/main" id="{F9E5CE02-4973-411F-AE78-F3D9B6E17E99}"/>
              </a:ext>
            </a:extLst>
          </p:cNvPr>
          <p:cNvSpPr txBox="1"/>
          <p:nvPr/>
        </p:nvSpPr>
        <p:spPr>
          <a:xfrm>
            <a:off x="6009196" y="2121344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253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9" name="Shape 80">
            <a:extLst>
              <a:ext uri="{FF2B5EF4-FFF2-40B4-BE49-F238E27FC236}">
                <a16:creationId xmlns:a16="http://schemas.microsoft.com/office/drawing/2014/main" id="{8BA1FE53-417F-4A80-B76B-935DDB654DE8}"/>
              </a:ext>
            </a:extLst>
          </p:cNvPr>
          <p:cNvSpPr/>
          <p:nvPr/>
        </p:nvSpPr>
        <p:spPr>
          <a:xfrm>
            <a:off x="7751314" y="2060615"/>
            <a:ext cx="609649" cy="213234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79">
            <a:extLst>
              <a:ext uri="{FF2B5EF4-FFF2-40B4-BE49-F238E27FC236}">
                <a16:creationId xmlns:a16="http://schemas.microsoft.com/office/drawing/2014/main" id="{17D5A627-7E4F-4DBE-B0AB-62DCC5E98680}"/>
              </a:ext>
            </a:extLst>
          </p:cNvPr>
          <p:cNvSpPr/>
          <p:nvPr/>
        </p:nvSpPr>
        <p:spPr>
          <a:xfrm>
            <a:off x="6897638" y="1963338"/>
            <a:ext cx="631335" cy="222438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TextBox 20">
            <a:extLst>
              <a:ext uri="{FF2B5EF4-FFF2-40B4-BE49-F238E27FC236}">
                <a16:creationId xmlns:a16="http://schemas.microsoft.com/office/drawing/2014/main" id="{26484F7C-038C-4787-BD54-69846E484C66}"/>
              </a:ext>
            </a:extLst>
          </p:cNvPr>
          <p:cNvSpPr txBox="1"/>
          <p:nvPr/>
        </p:nvSpPr>
        <p:spPr>
          <a:xfrm>
            <a:off x="6968470" y="2011242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289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2" name="TextBox 20">
            <a:extLst>
              <a:ext uri="{FF2B5EF4-FFF2-40B4-BE49-F238E27FC236}">
                <a16:creationId xmlns:a16="http://schemas.microsoft.com/office/drawing/2014/main" id="{9C00091A-A7CA-4761-B14D-32171C45831A}"/>
              </a:ext>
            </a:extLst>
          </p:cNvPr>
          <p:cNvSpPr txBox="1"/>
          <p:nvPr/>
        </p:nvSpPr>
        <p:spPr>
          <a:xfrm>
            <a:off x="7820491" y="2121013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254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3" name="Rectangle 2">
            <a:extLst>
              <a:ext uri="{FF2B5EF4-FFF2-40B4-BE49-F238E27FC236}">
                <a16:creationId xmlns:a16="http://schemas.microsoft.com/office/drawing/2014/main" id="{7FF4EC6C-6DF1-4E66-8111-860D6B878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359" y="4758595"/>
            <a:ext cx="4915693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6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04" name="Rectangle 3">
            <a:extLst>
              <a:ext uri="{FF2B5EF4-FFF2-40B4-BE49-F238E27FC236}">
                <a16:creationId xmlns:a16="http://schemas.microsoft.com/office/drawing/2014/main" id="{83524542-F2EE-4D24-A116-F5E62B7F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62" y="4597383"/>
            <a:ext cx="51882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TS-832PX &amp; TS-932PX, QTS 4.4.2, 8 or 9 x Samsung 850 Pro 512GB, RAID 5, thick volume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600"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IOmeter | RAM*4, 30-sec ramp up time, 3-min seq. run time, 2 workers, 64-outstanding, 1MB</a:t>
            </a:r>
            <a:endParaRPr lang="en-US" altLang="en-US" sz="600"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EDB1C61D-A6E1-4F7C-AF11-7DE050754205}"/>
              </a:ext>
            </a:extLst>
          </p:cNvPr>
          <p:cNvGrpSpPr/>
          <p:nvPr/>
        </p:nvGrpSpPr>
        <p:grpSpPr>
          <a:xfrm>
            <a:off x="519185" y="2015451"/>
            <a:ext cx="435062" cy="2196757"/>
            <a:chOff x="721995" y="2239052"/>
            <a:chExt cx="580080" cy="3290024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FE4B9A22-2133-47CC-9CE0-9F2D788D8145}"/>
                </a:ext>
              </a:extLst>
            </p:cNvPr>
            <p:cNvSpPr/>
            <p:nvPr/>
          </p:nvSpPr>
          <p:spPr>
            <a:xfrm>
              <a:off x="950055" y="5148793"/>
              <a:ext cx="350952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C04A5D8C-F3C5-47B6-B57C-7182DFB739B3}"/>
                </a:ext>
              </a:extLst>
            </p:cNvPr>
            <p:cNvSpPr/>
            <p:nvPr/>
          </p:nvSpPr>
          <p:spPr>
            <a:xfrm>
              <a:off x="822369" y="4634249"/>
              <a:ext cx="447130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50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0890869C-6D1C-4199-BABB-100A100312D5}"/>
                </a:ext>
              </a:extLst>
            </p:cNvPr>
            <p:cNvSpPr/>
            <p:nvPr/>
          </p:nvSpPr>
          <p:spPr>
            <a:xfrm>
              <a:off x="741666" y="4007362"/>
              <a:ext cx="560409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B882B68B-6A30-4181-9F22-7C3DA997AB45}"/>
                </a:ext>
              </a:extLst>
            </p:cNvPr>
            <p:cNvSpPr/>
            <p:nvPr/>
          </p:nvSpPr>
          <p:spPr>
            <a:xfrm>
              <a:off x="741666" y="3396524"/>
              <a:ext cx="547585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150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DE92318C-FF44-420E-B7B1-A7056B905128}"/>
                </a:ext>
              </a:extLst>
            </p:cNvPr>
            <p:cNvSpPr/>
            <p:nvPr/>
          </p:nvSpPr>
          <p:spPr>
            <a:xfrm>
              <a:off x="741666" y="2801743"/>
              <a:ext cx="547585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431BB461-C721-4F4C-B6D3-BDF67C15C76C}"/>
                </a:ext>
              </a:extLst>
            </p:cNvPr>
            <p:cNvSpPr/>
            <p:nvPr/>
          </p:nvSpPr>
          <p:spPr>
            <a:xfrm>
              <a:off x="721995" y="2239052"/>
              <a:ext cx="547585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250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48" name="TextBox 6">
            <a:extLst>
              <a:ext uri="{FF2B5EF4-FFF2-40B4-BE49-F238E27FC236}">
                <a16:creationId xmlns:a16="http://schemas.microsoft.com/office/drawing/2014/main" id="{081A64D4-6405-4453-A633-CE19A4378D09}"/>
              </a:ext>
            </a:extLst>
          </p:cNvPr>
          <p:cNvSpPr txBox="1"/>
          <p:nvPr/>
        </p:nvSpPr>
        <p:spPr>
          <a:xfrm>
            <a:off x="937152" y="4222831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63F5A00E-ADB8-4574-8C9E-061CF96E8666}"/>
              </a:ext>
            </a:extLst>
          </p:cNvPr>
          <p:cNvSpPr txBox="1"/>
          <p:nvPr/>
        </p:nvSpPr>
        <p:spPr>
          <a:xfrm>
            <a:off x="1806219" y="4223158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50" name="TextBox 6">
            <a:extLst>
              <a:ext uri="{FF2B5EF4-FFF2-40B4-BE49-F238E27FC236}">
                <a16:creationId xmlns:a16="http://schemas.microsoft.com/office/drawing/2014/main" id="{F5006745-FB0F-46DD-AEB3-717FC99221C3}"/>
              </a:ext>
            </a:extLst>
          </p:cNvPr>
          <p:cNvSpPr txBox="1"/>
          <p:nvPr/>
        </p:nvSpPr>
        <p:spPr>
          <a:xfrm>
            <a:off x="2742300" y="4222500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lnSpc>
                <a:spcPts val="1200"/>
              </a:lnSpc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CBBC968F-8F48-4243-A20B-1AB749662005}"/>
              </a:ext>
            </a:extLst>
          </p:cNvPr>
          <p:cNvSpPr txBox="1"/>
          <p:nvPr/>
        </p:nvSpPr>
        <p:spPr>
          <a:xfrm>
            <a:off x="3577500" y="4214359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lnSpc>
                <a:spcPts val="1200"/>
              </a:lnSpc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6E29B5A3-8B72-40AC-BEAB-FD330E99C160}"/>
              </a:ext>
            </a:extLst>
          </p:cNvPr>
          <p:cNvSpPr txBox="1"/>
          <p:nvPr/>
        </p:nvSpPr>
        <p:spPr>
          <a:xfrm>
            <a:off x="4840044" y="4228296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0BF00C6D-9876-4C0A-9E09-3D2B8ABBE59D}"/>
              </a:ext>
            </a:extLst>
          </p:cNvPr>
          <p:cNvSpPr txBox="1"/>
          <p:nvPr/>
        </p:nvSpPr>
        <p:spPr>
          <a:xfrm>
            <a:off x="5709111" y="4228623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987A7983-F13A-44CF-A9F4-8E48CDA3B514}"/>
              </a:ext>
            </a:extLst>
          </p:cNvPr>
          <p:cNvSpPr txBox="1"/>
          <p:nvPr/>
        </p:nvSpPr>
        <p:spPr>
          <a:xfrm>
            <a:off x="6614712" y="4227965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lnSpc>
                <a:spcPts val="1200"/>
              </a:lnSpc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EA7E2042-250C-4DB5-BF94-8B3608F5892B}"/>
              </a:ext>
            </a:extLst>
          </p:cNvPr>
          <p:cNvSpPr txBox="1"/>
          <p:nvPr/>
        </p:nvSpPr>
        <p:spPr>
          <a:xfrm>
            <a:off x="7480392" y="4219824"/>
            <a:ext cx="1142859" cy="38811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lnSpc>
                <a:spcPts val="1200"/>
              </a:lnSpc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</p:spTree>
    <p:extLst>
      <p:ext uri="{BB962C8B-B14F-4D97-AF65-F5344CB8AC3E}">
        <p14:creationId xmlns:p14="http://schemas.microsoft.com/office/powerpoint/2010/main" val="103771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圖片 120">
            <a:extLst>
              <a:ext uri="{FF2B5EF4-FFF2-40B4-BE49-F238E27FC236}">
                <a16:creationId xmlns:a16="http://schemas.microsoft.com/office/drawing/2014/main" id="{46973231-E97E-4255-9270-22D5EB853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1192305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199"/>
            <a:ext cx="9143998" cy="697312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kumimoji="1" lang="zh-CN" altLang="en-US" sz="3000">
                <a:solidFill>
                  <a:schemeClr val="bg1"/>
                </a:solidFill>
              </a:rPr>
              <a:t>相較</a:t>
            </a:r>
            <a:r>
              <a:rPr kumimoji="1" lang="en-US" altLang="zh-CN" sz="3000">
                <a:solidFill>
                  <a:schemeClr val="bg1"/>
                </a:solidFill>
              </a:rPr>
              <a:t> </a:t>
            </a:r>
            <a:r>
              <a:rPr kumimoji="1" lang="en-US" altLang="zh-CN" sz="3000">
                <a:solidFill>
                  <a:schemeClr val="bg1"/>
                </a:solidFill>
                <a:latin typeface="+mj-lt"/>
              </a:rPr>
              <a:t>1GbE NAS</a:t>
            </a:r>
            <a:r>
              <a:rPr kumimoji="1" lang="zh-CN" altLang="en-US" sz="3000">
                <a:solidFill>
                  <a:schemeClr val="bg1"/>
                </a:solidFill>
              </a:rPr>
              <a:t>， </a:t>
            </a:r>
            <a:r>
              <a:rPr lang="en-US" altLang="zh-CN" sz="3000">
                <a:solidFill>
                  <a:schemeClr val="bg1"/>
                </a:solidFill>
                <a:latin typeface="+mj-lt"/>
              </a:rPr>
              <a:t>2 x 2.5GbE </a:t>
            </a:r>
            <a:r>
              <a:rPr lang="zh-CN" altLang="en-US" sz="3000">
                <a:solidFill>
                  <a:schemeClr val="bg1"/>
                </a:solidFill>
              </a:rPr>
              <a:t>雙</a:t>
            </a:r>
            <a:r>
              <a:rPr lang="zh-TW" altLang="en-US" sz="3000">
                <a:solidFill>
                  <a:schemeClr val="bg1"/>
                </a:solidFill>
              </a:rPr>
              <a:t>網併發，</a:t>
            </a:r>
            <a:br>
              <a:rPr lang="en-US" altLang="zh-TW" sz="3000">
                <a:solidFill>
                  <a:schemeClr val="bg1"/>
                </a:solidFill>
              </a:rPr>
            </a:br>
            <a:r>
              <a:rPr lang="zh-TW" altLang="en-US" sz="3000">
                <a:solidFill>
                  <a:schemeClr val="bg1"/>
                </a:solidFill>
              </a:rPr>
              <a:t>多人多工環境達最高</a:t>
            </a:r>
            <a:r>
              <a:rPr lang="zh-CN" altLang="en-US" sz="3000">
                <a:solidFill>
                  <a:schemeClr val="bg1"/>
                </a:solidFill>
              </a:rPr>
              <a:t>效益</a:t>
            </a:r>
            <a:r>
              <a:rPr lang="zh-TW" altLang="en-US" sz="3000">
                <a:solidFill>
                  <a:schemeClr val="bg1"/>
                </a:solidFill>
              </a:rPr>
              <a:t>，</a:t>
            </a:r>
            <a:r>
              <a:rPr lang="zh-CN" altLang="en-US" sz="3000">
                <a:solidFill>
                  <a:schemeClr val="bg1"/>
                </a:solidFill>
              </a:rPr>
              <a:t>支撐企業未來成長所需</a:t>
            </a:r>
            <a:endParaRPr lang="en-US" altLang="zh-TW" sz="3000">
              <a:solidFill>
                <a:schemeClr val="bg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7B1696-D857-4D84-9622-3A92C9D126EB}"/>
              </a:ext>
            </a:extLst>
          </p:cNvPr>
          <p:cNvSpPr/>
          <p:nvPr/>
        </p:nvSpPr>
        <p:spPr>
          <a:xfrm>
            <a:off x="780839" y="1218977"/>
            <a:ext cx="7783524" cy="65261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除了支援巨型幀可用於增強乙太網的網路輸送量之外，雙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700" b="1">
                <a:latin typeface="+mj-lt"/>
                <a:ea typeface="微軟正黑體" panose="020B0604030504040204" pitchFamily="34" charset="-120"/>
              </a:rPr>
              <a:t>2.5GbE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網路更有</a:t>
            </a:r>
            <a:r>
              <a:rPr lang="zh-CN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雙網聚合、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負載平衡與故障轉移容錯可設定．</a:t>
            </a:r>
          </a:p>
        </p:txBody>
      </p:sp>
      <p:sp>
        <p:nvSpPr>
          <p:cNvPr id="56" name="Rectangle 2">
            <a:extLst>
              <a:ext uri="{FF2B5EF4-FFF2-40B4-BE49-F238E27FC236}">
                <a16:creationId xmlns:a16="http://schemas.microsoft.com/office/drawing/2014/main" id="{E430B7F7-2CFB-42AF-B318-333D9BBAF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359" y="4828331"/>
            <a:ext cx="4915693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6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6D876D38-9B36-4612-A345-6F7C1A26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562" y="4667119"/>
            <a:ext cx="51882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TS-832PX &amp; TS-932PX, QTS 4.4.2, 8 or 9 x Samsung 850 Pro 512GB, RAID 5, thick volume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600"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IOmeter | RAM*4, 30-sec ramp up time, 3-min seq. run time, 2 workers, 64-outstanding, 1MB</a:t>
            </a:r>
            <a:endParaRPr lang="en-US" altLang="en-US" sz="600"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4B1B85D-08F3-41F1-8F0F-006CD73FF868}"/>
              </a:ext>
            </a:extLst>
          </p:cNvPr>
          <p:cNvSpPr/>
          <p:nvPr/>
        </p:nvSpPr>
        <p:spPr>
          <a:xfrm>
            <a:off x="1088362" y="1909918"/>
            <a:ext cx="3690414" cy="28203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037A557-74A6-4065-AB9E-1E6DF6736B26}"/>
              </a:ext>
            </a:extLst>
          </p:cNvPr>
          <p:cNvSpPr/>
          <p:nvPr/>
        </p:nvSpPr>
        <p:spPr>
          <a:xfrm>
            <a:off x="5007154" y="1916042"/>
            <a:ext cx="3690414" cy="28203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B5F511D2-2D1D-42F6-A293-F7FAFBD4D94E}"/>
              </a:ext>
            </a:extLst>
          </p:cNvPr>
          <p:cNvGrpSpPr/>
          <p:nvPr/>
        </p:nvGrpSpPr>
        <p:grpSpPr>
          <a:xfrm>
            <a:off x="1074456" y="2592870"/>
            <a:ext cx="7634261" cy="1439559"/>
            <a:chOff x="1074457" y="2592870"/>
            <a:chExt cx="6963832" cy="1439559"/>
          </a:xfrm>
        </p:grpSpPr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3E72EECA-D2E9-4E78-94FA-544784D520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2966" y="2592870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>
              <a:extLst>
                <a:ext uri="{FF2B5EF4-FFF2-40B4-BE49-F238E27FC236}">
                  <a16:creationId xmlns:a16="http://schemas.microsoft.com/office/drawing/2014/main" id="{AF9599B6-C425-4A24-AF34-BB3D5517A7D7}"/>
                </a:ext>
              </a:extLst>
            </p:cNvPr>
            <p:cNvCxnSpPr>
              <a:cxnSpLocks/>
            </p:cNvCxnSpPr>
            <p:nvPr/>
          </p:nvCxnSpPr>
          <p:spPr>
            <a:xfrm>
              <a:off x="1087139" y="2944007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C6847747-63BD-40FA-BE3C-C14543440297}"/>
                </a:ext>
              </a:extLst>
            </p:cNvPr>
            <p:cNvCxnSpPr>
              <a:cxnSpLocks/>
            </p:cNvCxnSpPr>
            <p:nvPr/>
          </p:nvCxnSpPr>
          <p:spPr>
            <a:xfrm>
              <a:off x="1080284" y="3295685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96DBEC84-9D25-4044-8C77-E2C3CD2570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57" y="3646822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E3BBD6F5-7A0D-4087-B390-95EC4A98271D}"/>
                </a:ext>
              </a:extLst>
            </p:cNvPr>
            <p:cNvCxnSpPr>
              <a:cxnSpLocks/>
            </p:cNvCxnSpPr>
            <p:nvPr/>
          </p:nvCxnSpPr>
          <p:spPr>
            <a:xfrm>
              <a:off x="1092966" y="4032429"/>
              <a:ext cx="6945323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22108992-12FE-4404-A153-3A5D6F30AEAF}"/>
              </a:ext>
            </a:extLst>
          </p:cNvPr>
          <p:cNvCxnSpPr>
            <a:cxnSpLocks/>
          </p:cNvCxnSpPr>
          <p:nvPr/>
        </p:nvCxnSpPr>
        <p:spPr>
          <a:xfrm>
            <a:off x="1344880" y="4383566"/>
            <a:ext cx="694532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">
            <a:extLst>
              <a:ext uri="{FF2B5EF4-FFF2-40B4-BE49-F238E27FC236}">
                <a16:creationId xmlns:a16="http://schemas.microsoft.com/office/drawing/2014/main" id="{6D77952B-F0BA-4567-A5AC-F0CEC0DC2613}"/>
              </a:ext>
            </a:extLst>
          </p:cNvPr>
          <p:cNvSpPr txBox="1"/>
          <p:nvPr/>
        </p:nvSpPr>
        <p:spPr>
          <a:xfrm>
            <a:off x="1506868" y="1976651"/>
            <a:ext cx="3163430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2 x 2.5GbE Windows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循序存取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A43E0551-0D86-40F7-B94E-31E217E2D2D5}"/>
              </a:ext>
            </a:extLst>
          </p:cNvPr>
          <p:cNvSpPr txBox="1"/>
          <p:nvPr/>
        </p:nvSpPr>
        <p:spPr>
          <a:xfrm>
            <a:off x="5314109" y="1925874"/>
            <a:ext cx="3163430" cy="46165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2 x 2.5GbE Windows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循序存取</a:t>
            </a:r>
          </a:p>
          <a:p>
            <a:pPr algn="ctr">
              <a:defRPr/>
            </a:pPr>
            <a:r>
              <a:rPr lang="en-US" altLang="zh-TW" sz="1200" b="1">
                <a:latin typeface="+mj-lt"/>
                <a:ea typeface="微軟正黑體" panose="020B0604030504040204" pitchFamily="34" charset="-120"/>
              </a:rPr>
              <a:t>NAS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磁碟群組加密</a:t>
            </a:r>
          </a:p>
        </p:txBody>
      </p:sp>
      <p:sp>
        <p:nvSpPr>
          <p:cNvPr id="71" name="Shape 80">
            <a:extLst>
              <a:ext uri="{FF2B5EF4-FFF2-40B4-BE49-F238E27FC236}">
                <a16:creationId xmlns:a16="http://schemas.microsoft.com/office/drawing/2014/main" id="{19E6E31B-38BB-412D-8033-B69CC08E1912}"/>
              </a:ext>
            </a:extLst>
          </p:cNvPr>
          <p:cNvSpPr/>
          <p:nvPr/>
        </p:nvSpPr>
        <p:spPr>
          <a:xfrm>
            <a:off x="2291168" y="2291968"/>
            <a:ext cx="559378" cy="2102851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635CADCD-9D00-4019-926F-B74E82FD0A4E}"/>
              </a:ext>
            </a:extLst>
          </p:cNvPr>
          <p:cNvSpPr/>
          <p:nvPr/>
        </p:nvSpPr>
        <p:spPr>
          <a:xfrm>
            <a:off x="1507885" y="2650394"/>
            <a:ext cx="579276" cy="173990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B8412608-D9F3-4FBB-AA03-2545BF3EB4BB}"/>
              </a:ext>
            </a:extLst>
          </p:cNvPr>
          <p:cNvSpPr txBox="1"/>
          <p:nvPr/>
        </p:nvSpPr>
        <p:spPr>
          <a:xfrm>
            <a:off x="1546776" y="2651808"/>
            <a:ext cx="51428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490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37A275AE-1068-4B31-908C-54C9DFA84755}"/>
              </a:ext>
            </a:extLst>
          </p:cNvPr>
          <p:cNvSpPr txBox="1"/>
          <p:nvPr/>
        </p:nvSpPr>
        <p:spPr>
          <a:xfrm>
            <a:off x="2329235" y="2342296"/>
            <a:ext cx="51580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589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77" name="Shape 80">
            <a:extLst>
              <a:ext uri="{FF2B5EF4-FFF2-40B4-BE49-F238E27FC236}">
                <a16:creationId xmlns:a16="http://schemas.microsoft.com/office/drawing/2014/main" id="{A9A28C97-F4EE-4FF1-B11B-9FFCEA68A69B}"/>
              </a:ext>
            </a:extLst>
          </p:cNvPr>
          <p:cNvSpPr/>
          <p:nvPr/>
        </p:nvSpPr>
        <p:spPr>
          <a:xfrm>
            <a:off x="3903556" y="2421606"/>
            <a:ext cx="559378" cy="197292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9">
            <a:extLst>
              <a:ext uri="{FF2B5EF4-FFF2-40B4-BE49-F238E27FC236}">
                <a16:creationId xmlns:a16="http://schemas.microsoft.com/office/drawing/2014/main" id="{DE27F6F5-60E9-4E1B-8EE3-7CD7FDCF6A58}"/>
              </a:ext>
            </a:extLst>
          </p:cNvPr>
          <p:cNvSpPr/>
          <p:nvPr/>
        </p:nvSpPr>
        <p:spPr>
          <a:xfrm>
            <a:off x="3120273" y="2633089"/>
            <a:ext cx="579276" cy="175691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TextBox 20">
            <a:extLst>
              <a:ext uri="{FF2B5EF4-FFF2-40B4-BE49-F238E27FC236}">
                <a16:creationId xmlns:a16="http://schemas.microsoft.com/office/drawing/2014/main" id="{C3C17270-FA48-42B6-B791-EED458F80B82}"/>
              </a:ext>
            </a:extLst>
          </p:cNvPr>
          <p:cNvSpPr txBox="1"/>
          <p:nvPr/>
        </p:nvSpPr>
        <p:spPr>
          <a:xfrm>
            <a:off x="3171407" y="2640878"/>
            <a:ext cx="552945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493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80" name="TextBox 20">
            <a:extLst>
              <a:ext uri="{FF2B5EF4-FFF2-40B4-BE49-F238E27FC236}">
                <a16:creationId xmlns:a16="http://schemas.microsoft.com/office/drawing/2014/main" id="{E1038BD3-4358-480D-AE88-FAC20B356F1D}"/>
              </a:ext>
            </a:extLst>
          </p:cNvPr>
          <p:cNvSpPr txBox="1"/>
          <p:nvPr/>
        </p:nvSpPr>
        <p:spPr>
          <a:xfrm>
            <a:off x="3935859" y="2454737"/>
            <a:ext cx="532947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579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8F7E6C4D-0B50-4228-8E25-245B9832816D}"/>
              </a:ext>
            </a:extLst>
          </p:cNvPr>
          <p:cNvGrpSpPr/>
          <p:nvPr/>
        </p:nvGrpSpPr>
        <p:grpSpPr>
          <a:xfrm>
            <a:off x="566518" y="2512528"/>
            <a:ext cx="428638" cy="1898039"/>
            <a:chOff x="721995" y="2239052"/>
            <a:chExt cx="622879" cy="3290024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8958104E-3505-4C9E-9D51-8E467C8D3781}"/>
                </a:ext>
              </a:extLst>
            </p:cNvPr>
            <p:cNvSpPr/>
            <p:nvPr/>
          </p:nvSpPr>
          <p:spPr>
            <a:xfrm>
              <a:off x="950055" y="5148793"/>
              <a:ext cx="350952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90C03DE9-70DA-47BD-8F97-BCEFDD34B8A3}"/>
                </a:ext>
              </a:extLst>
            </p:cNvPr>
            <p:cNvSpPr/>
            <p:nvPr/>
          </p:nvSpPr>
          <p:spPr>
            <a:xfrm>
              <a:off x="748078" y="4622208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A7D215DA-90F6-4BAA-9F64-934FBF794902}"/>
                </a:ext>
              </a:extLst>
            </p:cNvPr>
            <p:cNvSpPr/>
            <p:nvPr/>
          </p:nvSpPr>
          <p:spPr>
            <a:xfrm>
              <a:off x="741666" y="4007362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3170C215-B6E7-4913-93B2-E0D9F74B2924}"/>
                </a:ext>
              </a:extLst>
            </p:cNvPr>
            <p:cNvSpPr/>
            <p:nvPr/>
          </p:nvSpPr>
          <p:spPr>
            <a:xfrm>
              <a:off x="741666" y="3396524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300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A0FB7A9D-C22D-4200-B345-C06B1FFC7DFB}"/>
                </a:ext>
              </a:extLst>
            </p:cNvPr>
            <p:cNvSpPr/>
            <p:nvPr/>
          </p:nvSpPr>
          <p:spPr>
            <a:xfrm>
              <a:off x="741666" y="2801744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400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F02E65CC-5164-4703-9AF7-730588C38341}"/>
                </a:ext>
              </a:extLst>
            </p:cNvPr>
            <p:cNvSpPr/>
            <p:nvPr/>
          </p:nvSpPr>
          <p:spPr>
            <a:xfrm>
              <a:off x="721995" y="2239052"/>
              <a:ext cx="596796" cy="440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93" name="Shape 80">
            <a:extLst>
              <a:ext uri="{FF2B5EF4-FFF2-40B4-BE49-F238E27FC236}">
                <a16:creationId xmlns:a16="http://schemas.microsoft.com/office/drawing/2014/main" id="{C9A0745F-5A66-4CD3-A9E9-9B337166BC33}"/>
              </a:ext>
            </a:extLst>
          </p:cNvPr>
          <p:cNvSpPr/>
          <p:nvPr/>
        </p:nvSpPr>
        <p:spPr>
          <a:xfrm>
            <a:off x="6111868" y="3079238"/>
            <a:ext cx="559378" cy="131134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79">
            <a:extLst>
              <a:ext uri="{FF2B5EF4-FFF2-40B4-BE49-F238E27FC236}">
                <a16:creationId xmlns:a16="http://schemas.microsoft.com/office/drawing/2014/main" id="{9F6F3C13-AF80-45EF-8EF3-68C3B4648B64}"/>
              </a:ext>
            </a:extLst>
          </p:cNvPr>
          <p:cNvSpPr/>
          <p:nvPr/>
        </p:nvSpPr>
        <p:spPr>
          <a:xfrm>
            <a:off x="5328585" y="2690950"/>
            <a:ext cx="579276" cy="1695112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1AC17AC8-AC74-4070-A3D5-8AB74855A0B6}"/>
              </a:ext>
            </a:extLst>
          </p:cNvPr>
          <p:cNvSpPr txBox="1"/>
          <p:nvPr/>
        </p:nvSpPr>
        <p:spPr>
          <a:xfrm>
            <a:off x="5367476" y="2734577"/>
            <a:ext cx="51428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485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6" name="TextBox 20">
            <a:extLst>
              <a:ext uri="{FF2B5EF4-FFF2-40B4-BE49-F238E27FC236}">
                <a16:creationId xmlns:a16="http://schemas.microsoft.com/office/drawing/2014/main" id="{1671C52A-973E-494C-95DD-077A6749F15A}"/>
              </a:ext>
            </a:extLst>
          </p:cNvPr>
          <p:cNvSpPr txBox="1"/>
          <p:nvPr/>
        </p:nvSpPr>
        <p:spPr>
          <a:xfrm>
            <a:off x="6149935" y="3081085"/>
            <a:ext cx="515804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367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97" name="Shape 80">
            <a:extLst>
              <a:ext uri="{FF2B5EF4-FFF2-40B4-BE49-F238E27FC236}">
                <a16:creationId xmlns:a16="http://schemas.microsoft.com/office/drawing/2014/main" id="{32A0B9D0-6921-48EF-9C07-58B166AFDA94}"/>
              </a:ext>
            </a:extLst>
          </p:cNvPr>
          <p:cNvSpPr/>
          <p:nvPr/>
        </p:nvSpPr>
        <p:spPr>
          <a:xfrm>
            <a:off x="7724256" y="3295144"/>
            <a:ext cx="559378" cy="109092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79">
            <a:extLst>
              <a:ext uri="{FF2B5EF4-FFF2-40B4-BE49-F238E27FC236}">
                <a16:creationId xmlns:a16="http://schemas.microsoft.com/office/drawing/2014/main" id="{A2CCE169-2FE1-4E1A-A0D8-BB192B9CDF42}"/>
              </a:ext>
            </a:extLst>
          </p:cNvPr>
          <p:cNvSpPr/>
          <p:nvPr/>
        </p:nvSpPr>
        <p:spPr>
          <a:xfrm>
            <a:off x="6940973" y="2690950"/>
            <a:ext cx="579276" cy="1694825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TextBox 20">
            <a:extLst>
              <a:ext uri="{FF2B5EF4-FFF2-40B4-BE49-F238E27FC236}">
                <a16:creationId xmlns:a16="http://schemas.microsoft.com/office/drawing/2014/main" id="{90182D1A-AC01-45C6-9DFB-BFB7C49E6CC2}"/>
              </a:ext>
            </a:extLst>
          </p:cNvPr>
          <p:cNvSpPr txBox="1"/>
          <p:nvPr/>
        </p:nvSpPr>
        <p:spPr>
          <a:xfrm>
            <a:off x="6992107" y="2729449"/>
            <a:ext cx="552945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486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0" name="TextBox 20">
            <a:extLst>
              <a:ext uri="{FF2B5EF4-FFF2-40B4-BE49-F238E27FC236}">
                <a16:creationId xmlns:a16="http://schemas.microsoft.com/office/drawing/2014/main" id="{5AE70DE3-2BF6-4F9E-9478-F2477BE2630B}"/>
              </a:ext>
            </a:extLst>
          </p:cNvPr>
          <p:cNvSpPr txBox="1"/>
          <p:nvPr/>
        </p:nvSpPr>
        <p:spPr>
          <a:xfrm>
            <a:off x="7756559" y="3321420"/>
            <a:ext cx="532947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300</a:t>
            </a:r>
          </a:p>
        </p:txBody>
      </p:sp>
      <p:sp>
        <p:nvSpPr>
          <p:cNvPr id="101" name="TextBox 6">
            <a:extLst>
              <a:ext uri="{FF2B5EF4-FFF2-40B4-BE49-F238E27FC236}">
                <a16:creationId xmlns:a16="http://schemas.microsoft.com/office/drawing/2014/main" id="{44926DA8-3FAA-4B18-9D61-55FA145246EB}"/>
              </a:ext>
            </a:extLst>
          </p:cNvPr>
          <p:cNvSpPr txBox="1"/>
          <p:nvPr/>
        </p:nvSpPr>
        <p:spPr>
          <a:xfrm>
            <a:off x="1202779" y="4375822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02" name="TextBox 6">
            <a:extLst>
              <a:ext uri="{FF2B5EF4-FFF2-40B4-BE49-F238E27FC236}">
                <a16:creationId xmlns:a16="http://schemas.microsoft.com/office/drawing/2014/main" id="{376A2659-B69F-4730-8B4F-16E512A9F6A0}"/>
              </a:ext>
            </a:extLst>
          </p:cNvPr>
          <p:cNvSpPr txBox="1"/>
          <p:nvPr/>
        </p:nvSpPr>
        <p:spPr>
          <a:xfrm>
            <a:off x="1987641" y="4377242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105" name="TextBox 6">
            <a:extLst>
              <a:ext uri="{FF2B5EF4-FFF2-40B4-BE49-F238E27FC236}">
                <a16:creationId xmlns:a16="http://schemas.microsoft.com/office/drawing/2014/main" id="{AA48FF95-89F5-411C-B0C8-6E9FFF1298E0}"/>
              </a:ext>
            </a:extLst>
          </p:cNvPr>
          <p:cNvSpPr txBox="1"/>
          <p:nvPr/>
        </p:nvSpPr>
        <p:spPr>
          <a:xfrm>
            <a:off x="2808235" y="4375491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06" name="TextBox 6">
            <a:extLst>
              <a:ext uri="{FF2B5EF4-FFF2-40B4-BE49-F238E27FC236}">
                <a16:creationId xmlns:a16="http://schemas.microsoft.com/office/drawing/2014/main" id="{AF88E54A-2408-4A22-B8E9-770201B77B51}"/>
              </a:ext>
            </a:extLst>
          </p:cNvPr>
          <p:cNvSpPr txBox="1"/>
          <p:nvPr/>
        </p:nvSpPr>
        <p:spPr>
          <a:xfrm>
            <a:off x="3605994" y="4367350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107" name="TextBox 6">
            <a:extLst>
              <a:ext uri="{FF2B5EF4-FFF2-40B4-BE49-F238E27FC236}">
                <a16:creationId xmlns:a16="http://schemas.microsoft.com/office/drawing/2014/main" id="{3AD415FE-AEC9-4586-BC1B-46AD5D75FBB7}"/>
              </a:ext>
            </a:extLst>
          </p:cNvPr>
          <p:cNvSpPr txBox="1"/>
          <p:nvPr/>
        </p:nvSpPr>
        <p:spPr>
          <a:xfrm>
            <a:off x="5024063" y="4366718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08" name="TextBox 6">
            <a:extLst>
              <a:ext uri="{FF2B5EF4-FFF2-40B4-BE49-F238E27FC236}">
                <a16:creationId xmlns:a16="http://schemas.microsoft.com/office/drawing/2014/main" id="{3BE8073A-20DA-409C-A820-AABF82378EF0}"/>
              </a:ext>
            </a:extLst>
          </p:cNvPr>
          <p:cNvSpPr txBox="1"/>
          <p:nvPr/>
        </p:nvSpPr>
        <p:spPr>
          <a:xfrm>
            <a:off x="5826116" y="4368138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109" name="TextBox 6">
            <a:extLst>
              <a:ext uri="{FF2B5EF4-FFF2-40B4-BE49-F238E27FC236}">
                <a16:creationId xmlns:a16="http://schemas.microsoft.com/office/drawing/2014/main" id="{58F7334D-25E4-4B1D-BE42-CF018D01CF72}"/>
              </a:ext>
            </a:extLst>
          </p:cNvPr>
          <p:cNvSpPr txBox="1"/>
          <p:nvPr/>
        </p:nvSpPr>
        <p:spPr>
          <a:xfrm>
            <a:off x="6669656" y="4366387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10" name="TextBox 6">
            <a:extLst>
              <a:ext uri="{FF2B5EF4-FFF2-40B4-BE49-F238E27FC236}">
                <a16:creationId xmlns:a16="http://schemas.microsoft.com/office/drawing/2014/main" id="{39E95F58-EE2C-4BFA-83FC-A891C533F7F4}"/>
              </a:ext>
            </a:extLst>
          </p:cNvPr>
          <p:cNvSpPr txBox="1"/>
          <p:nvPr/>
        </p:nvSpPr>
        <p:spPr>
          <a:xfrm>
            <a:off x="7444906" y="4358246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</p:spTree>
    <p:extLst>
      <p:ext uri="{BB962C8B-B14F-4D97-AF65-F5344CB8AC3E}">
        <p14:creationId xmlns:p14="http://schemas.microsoft.com/office/powerpoint/2010/main" val="3065715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0" y="204683"/>
            <a:ext cx="9232900" cy="589384"/>
          </a:xfrm>
        </p:spPr>
        <p:txBody>
          <a:bodyPr>
            <a:noAutofit/>
          </a:bodyPr>
          <a:lstStyle/>
          <a:p>
            <a:r>
              <a:rPr lang="zh-TW" altLang="en-US" sz="2900">
                <a:solidFill>
                  <a:schemeClr val="bg1"/>
                </a:solidFill>
              </a:rPr>
              <a:t>使用內建的 </a:t>
            </a:r>
            <a:r>
              <a:rPr lang="en-US" altLang="zh-TW" sz="2900">
                <a:solidFill>
                  <a:schemeClr val="bg1"/>
                </a:solidFill>
                <a:latin typeface="+mj-lt"/>
              </a:rPr>
              <a:t>2 </a:t>
            </a:r>
            <a:r>
              <a:rPr lang="en" altLang="zh-TW" sz="2900">
                <a:solidFill>
                  <a:schemeClr val="bg1"/>
                </a:solidFill>
                <a:latin typeface="+mj-lt"/>
              </a:rPr>
              <a:t>x 10GbE SFP+</a:t>
            </a:r>
            <a:r>
              <a:rPr lang="en" altLang="zh-TW" sz="2900">
                <a:solidFill>
                  <a:schemeClr val="bg1"/>
                </a:solidFill>
              </a:rPr>
              <a:t> </a:t>
            </a:r>
            <a:r>
              <a:rPr lang="zh-TW" altLang="en-US" sz="2900">
                <a:solidFill>
                  <a:schemeClr val="bg1"/>
                </a:solidFill>
              </a:rPr>
              <a:t>獲得最高網路傳輸效能 </a:t>
            </a:r>
            <a:endParaRPr lang="zh-TW" altLang="en-US" sz="2900">
              <a:solidFill>
                <a:schemeClr val="bg1"/>
              </a:solidFill>
              <a:effectLst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DD30857-F0B2-4B94-B6EB-1FC31163264C}"/>
              </a:ext>
            </a:extLst>
          </p:cNvPr>
          <p:cNvSpPr/>
          <p:nvPr/>
        </p:nvSpPr>
        <p:spPr>
          <a:xfrm>
            <a:off x="1012177" y="1196349"/>
            <a:ext cx="3678663" cy="3360841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A0CFEBB-E224-46E7-B592-6A2BFCE84011}"/>
              </a:ext>
            </a:extLst>
          </p:cNvPr>
          <p:cNvSpPr/>
          <p:nvPr/>
        </p:nvSpPr>
        <p:spPr>
          <a:xfrm>
            <a:off x="4903004" y="1203437"/>
            <a:ext cx="3678663" cy="3360841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574C825-5CF4-416A-B172-78B995E23479}"/>
              </a:ext>
            </a:extLst>
          </p:cNvPr>
          <p:cNvCxnSpPr>
            <a:cxnSpLocks/>
          </p:cNvCxnSpPr>
          <p:nvPr/>
        </p:nvCxnSpPr>
        <p:spPr>
          <a:xfrm>
            <a:off x="1012177" y="202852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F8A14817-5137-4DE4-BAB0-582EB3E0213F}"/>
              </a:ext>
            </a:extLst>
          </p:cNvPr>
          <p:cNvCxnSpPr>
            <a:cxnSpLocks/>
          </p:cNvCxnSpPr>
          <p:nvPr/>
        </p:nvCxnSpPr>
        <p:spPr>
          <a:xfrm>
            <a:off x="1005827" y="243492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5DC3DC95-CCE4-461A-8CA6-774785B7BFC1}"/>
              </a:ext>
            </a:extLst>
          </p:cNvPr>
          <p:cNvCxnSpPr>
            <a:cxnSpLocks/>
          </p:cNvCxnSpPr>
          <p:nvPr/>
        </p:nvCxnSpPr>
        <p:spPr>
          <a:xfrm>
            <a:off x="998355" y="2841953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52A8409-1DC8-41AC-A59B-2F71FD222CA0}"/>
              </a:ext>
            </a:extLst>
          </p:cNvPr>
          <p:cNvCxnSpPr>
            <a:cxnSpLocks/>
          </p:cNvCxnSpPr>
          <p:nvPr/>
        </p:nvCxnSpPr>
        <p:spPr>
          <a:xfrm>
            <a:off x="992005" y="3248353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FD730549-BC72-416E-8FDB-DD34F6E4F112}"/>
              </a:ext>
            </a:extLst>
          </p:cNvPr>
          <p:cNvCxnSpPr>
            <a:cxnSpLocks/>
          </p:cNvCxnSpPr>
          <p:nvPr/>
        </p:nvCxnSpPr>
        <p:spPr>
          <a:xfrm>
            <a:off x="1012177" y="369464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80EC69A2-368B-468D-A200-C3C5647C9C5B}"/>
              </a:ext>
            </a:extLst>
          </p:cNvPr>
          <p:cNvCxnSpPr>
            <a:cxnSpLocks/>
          </p:cNvCxnSpPr>
          <p:nvPr/>
        </p:nvCxnSpPr>
        <p:spPr>
          <a:xfrm>
            <a:off x="1005827" y="4101047"/>
            <a:ext cx="7569490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">
            <a:extLst>
              <a:ext uri="{FF2B5EF4-FFF2-40B4-BE49-F238E27FC236}">
                <a16:creationId xmlns:a16="http://schemas.microsoft.com/office/drawing/2014/main" id="{2A9A1A0A-B951-4496-B8DE-30CB8ECFAB32}"/>
              </a:ext>
            </a:extLst>
          </p:cNvPr>
          <p:cNvSpPr txBox="1"/>
          <p:nvPr/>
        </p:nvSpPr>
        <p:spPr>
          <a:xfrm>
            <a:off x="951403" y="413062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64800C0D-4E80-4589-9A8B-6530490CAD07}"/>
              </a:ext>
            </a:extLst>
          </p:cNvPr>
          <p:cNvSpPr txBox="1"/>
          <p:nvPr/>
        </p:nvSpPr>
        <p:spPr>
          <a:xfrm>
            <a:off x="1807926" y="413204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F7C077B-2E1A-42B2-BF15-CB8C80A0F5FC}"/>
              </a:ext>
            </a:extLst>
          </p:cNvPr>
          <p:cNvSpPr txBox="1"/>
          <p:nvPr/>
        </p:nvSpPr>
        <p:spPr>
          <a:xfrm rot="16200000">
            <a:off x="-13878" y="362610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bg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(MB/s)</a:t>
            </a:r>
            <a:endParaRPr lang="zh-TW" altLang="en-US" sz="1000">
              <a:solidFill>
                <a:schemeClr val="bg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71" name="TextBox 6">
            <a:extLst>
              <a:ext uri="{FF2B5EF4-FFF2-40B4-BE49-F238E27FC236}">
                <a16:creationId xmlns:a16="http://schemas.microsoft.com/office/drawing/2014/main" id="{2D935072-70C4-4B60-9AEE-5E3F6DCB634B}"/>
              </a:ext>
            </a:extLst>
          </p:cNvPr>
          <p:cNvSpPr txBox="1"/>
          <p:nvPr/>
        </p:nvSpPr>
        <p:spPr>
          <a:xfrm>
            <a:off x="1116307" y="1330812"/>
            <a:ext cx="3447723" cy="30776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2 x 10GbE Windows </a:t>
            </a:r>
            <a:r>
              <a:rPr lang="zh-TW" altLang="en-US" b="1">
                <a:latin typeface="+mj-lt"/>
                <a:ea typeface="微軟正黑體" panose="020B0604030504040204" pitchFamily="34" charset="-120"/>
              </a:rPr>
              <a:t>循序傳輸</a:t>
            </a: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7F271B6C-96D0-4CA1-925E-5E1A617B94F4}"/>
              </a:ext>
            </a:extLst>
          </p:cNvPr>
          <p:cNvSpPr txBox="1"/>
          <p:nvPr/>
        </p:nvSpPr>
        <p:spPr>
          <a:xfrm>
            <a:off x="4977522" y="1272044"/>
            <a:ext cx="3447723" cy="523212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2 x 10GbE Windows </a:t>
            </a:r>
            <a:r>
              <a:rPr lang="zh-TW" altLang="en-US" b="1">
                <a:latin typeface="+mj-lt"/>
                <a:ea typeface="微軟正黑體" panose="020B0604030504040204" pitchFamily="34" charset="-120"/>
              </a:rPr>
              <a:t>循序傳輸</a:t>
            </a:r>
          </a:p>
          <a:p>
            <a:pPr algn="ctr">
              <a:defRPr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NAS </a:t>
            </a:r>
            <a:r>
              <a:rPr lang="zh-TW" altLang="en-US" b="1">
                <a:latin typeface="+mj-lt"/>
                <a:ea typeface="微軟正黑體" panose="020B0604030504040204" pitchFamily="34" charset="-120"/>
              </a:rPr>
              <a:t>磁碟群組加密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Shape 80">
            <a:extLst>
              <a:ext uri="{FF2B5EF4-FFF2-40B4-BE49-F238E27FC236}">
                <a16:creationId xmlns:a16="http://schemas.microsoft.com/office/drawing/2014/main" id="{2BF3F855-9894-411B-963E-CA579B751D57}"/>
              </a:ext>
            </a:extLst>
          </p:cNvPr>
          <p:cNvSpPr/>
          <p:nvPr/>
        </p:nvSpPr>
        <p:spPr>
          <a:xfrm>
            <a:off x="2078017" y="3311527"/>
            <a:ext cx="609649" cy="80254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9">
            <a:extLst>
              <a:ext uri="{FF2B5EF4-FFF2-40B4-BE49-F238E27FC236}">
                <a16:creationId xmlns:a16="http://schemas.microsoft.com/office/drawing/2014/main" id="{4FA7C11B-6C4E-4C34-82D1-557DDBBD4E5A}"/>
              </a:ext>
            </a:extLst>
          </p:cNvPr>
          <p:cNvSpPr/>
          <p:nvPr/>
        </p:nvSpPr>
        <p:spPr>
          <a:xfrm>
            <a:off x="1224341" y="2165115"/>
            <a:ext cx="631335" cy="19437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A7CA3D5D-7995-4060-9B72-D1DB1BBB5BF7}"/>
              </a:ext>
            </a:extLst>
          </p:cNvPr>
          <p:cNvSpPr txBox="1"/>
          <p:nvPr/>
        </p:nvSpPr>
        <p:spPr>
          <a:xfrm>
            <a:off x="1267038" y="2196616"/>
            <a:ext cx="580675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2349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092BD537-0CD7-4435-90F5-D05DAA4851A9}"/>
              </a:ext>
            </a:extLst>
          </p:cNvPr>
          <p:cNvSpPr txBox="1"/>
          <p:nvPr/>
        </p:nvSpPr>
        <p:spPr>
          <a:xfrm>
            <a:off x="2132782" y="3330947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814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5A2B6508-90B9-454A-8C9B-C65F367BA9E7}"/>
              </a:ext>
            </a:extLst>
          </p:cNvPr>
          <p:cNvSpPr txBox="1"/>
          <p:nvPr/>
        </p:nvSpPr>
        <p:spPr>
          <a:xfrm>
            <a:off x="2756551" y="4130294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78" name="TextBox 6">
            <a:extLst>
              <a:ext uri="{FF2B5EF4-FFF2-40B4-BE49-F238E27FC236}">
                <a16:creationId xmlns:a16="http://schemas.microsoft.com/office/drawing/2014/main" id="{28973D96-8118-4E8A-8A41-136C9DE91537}"/>
              </a:ext>
            </a:extLst>
          </p:cNvPr>
          <p:cNvSpPr txBox="1"/>
          <p:nvPr/>
        </p:nvSpPr>
        <p:spPr>
          <a:xfrm>
            <a:off x="3591751" y="4122153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79" name="Shape 80">
            <a:extLst>
              <a:ext uri="{FF2B5EF4-FFF2-40B4-BE49-F238E27FC236}">
                <a16:creationId xmlns:a16="http://schemas.microsoft.com/office/drawing/2014/main" id="{7402ED24-B726-47E0-8324-D0E8B0385E2D}"/>
              </a:ext>
            </a:extLst>
          </p:cNvPr>
          <p:cNvSpPr/>
          <p:nvPr/>
        </p:nvSpPr>
        <p:spPr>
          <a:xfrm>
            <a:off x="3889312" y="3403534"/>
            <a:ext cx="609649" cy="71020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79">
            <a:extLst>
              <a:ext uri="{FF2B5EF4-FFF2-40B4-BE49-F238E27FC236}">
                <a16:creationId xmlns:a16="http://schemas.microsoft.com/office/drawing/2014/main" id="{3CF76F1A-23CA-4277-B1B4-8D9F0EA9E371}"/>
              </a:ext>
            </a:extLst>
          </p:cNvPr>
          <p:cNvSpPr/>
          <p:nvPr/>
        </p:nvSpPr>
        <p:spPr>
          <a:xfrm>
            <a:off x="3035636" y="2258508"/>
            <a:ext cx="631335" cy="184999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TextBox 20">
            <a:extLst>
              <a:ext uri="{FF2B5EF4-FFF2-40B4-BE49-F238E27FC236}">
                <a16:creationId xmlns:a16="http://schemas.microsoft.com/office/drawing/2014/main" id="{528F3D3E-A18E-4ADF-B2DE-5091D310A0F9}"/>
              </a:ext>
            </a:extLst>
          </p:cNvPr>
          <p:cNvSpPr txBox="1"/>
          <p:nvPr/>
        </p:nvSpPr>
        <p:spPr>
          <a:xfrm>
            <a:off x="3087485" y="2292204"/>
            <a:ext cx="59965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2289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82" name="TextBox 20">
            <a:extLst>
              <a:ext uri="{FF2B5EF4-FFF2-40B4-BE49-F238E27FC236}">
                <a16:creationId xmlns:a16="http://schemas.microsoft.com/office/drawing/2014/main" id="{49D26880-6967-48A4-91C1-77BE8A5BE1EE}"/>
              </a:ext>
            </a:extLst>
          </p:cNvPr>
          <p:cNvSpPr txBox="1"/>
          <p:nvPr/>
        </p:nvSpPr>
        <p:spPr>
          <a:xfrm>
            <a:off x="3958489" y="3432962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799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04" name="Shape 80">
            <a:extLst>
              <a:ext uri="{FF2B5EF4-FFF2-40B4-BE49-F238E27FC236}">
                <a16:creationId xmlns:a16="http://schemas.microsoft.com/office/drawing/2014/main" id="{3C471F01-0404-4789-9A53-9605E1B2C6CD}"/>
              </a:ext>
            </a:extLst>
          </p:cNvPr>
          <p:cNvSpPr/>
          <p:nvPr/>
        </p:nvSpPr>
        <p:spPr>
          <a:xfrm>
            <a:off x="5958381" y="3554088"/>
            <a:ext cx="609649" cy="55929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79">
            <a:extLst>
              <a:ext uri="{FF2B5EF4-FFF2-40B4-BE49-F238E27FC236}">
                <a16:creationId xmlns:a16="http://schemas.microsoft.com/office/drawing/2014/main" id="{005CBE95-8A12-49C8-ABA1-9695754B3E88}"/>
              </a:ext>
            </a:extLst>
          </p:cNvPr>
          <p:cNvSpPr/>
          <p:nvPr/>
        </p:nvSpPr>
        <p:spPr>
          <a:xfrm>
            <a:off x="5104705" y="2610948"/>
            <a:ext cx="631335" cy="149719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TextBox 20">
            <a:extLst>
              <a:ext uri="{FF2B5EF4-FFF2-40B4-BE49-F238E27FC236}">
                <a16:creationId xmlns:a16="http://schemas.microsoft.com/office/drawing/2014/main" id="{D12AEC54-A1E6-4171-A95E-935CBFD01D47}"/>
              </a:ext>
            </a:extLst>
          </p:cNvPr>
          <p:cNvSpPr txBox="1"/>
          <p:nvPr/>
        </p:nvSpPr>
        <p:spPr>
          <a:xfrm>
            <a:off x="5113667" y="2630270"/>
            <a:ext cx="622373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1779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20" name="TextBox 20">
            <a:extLst>
              <a:ext uri="{FF2B5EF4-FFF2-40B4-BE49-F238E27FC236}">
                <a16:creationId xmlns:a16="http://schemas.microsoft.com/office/drawing/2014/main" id="{EC90B62C-1D64-4CEB-B9CC-0D2B39C939DE}"/>
              </a:ext>
            </a:extLst>
          </p:cNvPr>
          <p:cNvSpPr txBox="1"/>
          <p:nvPr/>
        </p:nvSpPr>
        <p:spPr>
          <a:xfrm>
            <a:off x="6027558" y="3573256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618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23" name="Shape 80">
            <a:extLst>
              <a:ext uri="{FF2B5EF4-FFF2-40B4-BE49-F238E27FC236}">
                <a16:creationId xmlns:a16="http://schemas.microsoft.com/office/drawing/2014/main" id="{BEBFA3E4-D645-458A-AA44-18050F3FE4C8}"/>
              </a:ext>
            </a:extLst>
          </p:cNvPr>
          <p:cNvSpPr/>
          <p:nvPr/>
        </p:nvSpPr>
        <p:spPr>
          <a:xfrm>
            <a:off x="7769676" y="3605277"/>
            <a:ext cx="609649" cy="50777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79">
            <a:extLst>
              <a:ext uri="{FF2B5EF4-FFF2-40B4-BE49-F238E27FC236}">
                <a16:creationId xmlns:a16="http://schemas.microsoft.com/office/drawing/2014/main" id="{8C2CB5E1-1BDB-4D51-B4AA-AC02DC799F8E}"/>
              </a:ext>
            </a:extLst>
          </p:cNvPr>
          <p:cNvSpPr/>
          <p:nvPr/>
        </p:nvSpPr>
        <p:spPr>
          <a:xfrm>
            <a:off x="6916000" y="2523141"/>
            <a:ext cx="631335" cy="158467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TextBox 20">
            <a:extLst>
              <a:ext uri="{FF2B5EF4-FFF2-40B4-BE49-F238E27FC236}">
                <a16:creationId xmlns:a16="http://schemas.microsoft.com/office/drawing/2014/main" id="{8158043E-FAF6-4EFB-87C2-B270EDC1327E}"/>
              </a:ext>
            </a:extLst>
          </p:cNvPr>
          <p:cNvSpPr txBox="1"/>
          <p:nvPr/>
        </p:nvSpPr>
        <p:spPr>
          <a:xfrm>
            <a:off x="6936441" y="2552645"/>
            <a:ext cx="590452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+mj-lt"/>
                <a:ea typeface="Microsoft JhengHei" panose="020B0604030504040204" pitchFamily="34" charset="-120"/>
              </a:rPr>
              <a:t>1810</a:t>
            </a:r>
            <a:endParaRPr lang="en-US" sz="1350"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26" name="TextBox 20">
            <a:extLst>
              <a:ext uri="{FF2B5EF4-FFF2-40B4-BE49-F238E27FC236}">
                <a16:creationId xmlns:a16="http://schemas.microsoft.com/office/drawing/2014/main" id="{9508001B-384F-4500-B187-BCB749A5D6C2}"/>
              </a:ext>
            </a:extLst>
          </p:cNvPr>
          <p:cNvSpPr txBox="1"/>
          <p:nvPr/>
        </p:nvSpPr>
        <p:spPr>
          <a:xfrm>
            <a:off x="7838853" y="3622504"/>
            <a:ext cx="493148" cy="300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579</a:t>
            </a:r>
            <a:endParaRPr lang="en-US" sz="135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27" name="Rectangle 2">
            <a:extLst>
              <a:ext uri="{FF2B5EF4-FFF2-40B4-BE49-F238E27FC236}">
                <a16:creationId xmlns:a16="http://schemas.microsoft.com/office/drawing/2014/main" id="{BACD9912-E5CF-496C-884C-ACDE8A83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721" y="4719552"/>
            <a:ext cx="4915693" cy="27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6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8" name="Rectangle 3">
            <a:extLst>
              <a:ext uri="{FF2B5EF4-FFF2-40B4-BE49-F238E27FC236}">
                <a16:creationId xmlns:a16="http://schemas.microsoft.com/office/drawing/2014/main" id="{23B4435B-DDBF-46B1-9FE1-C8DC710A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24" y="4558340"/>
            <a:ext cx="51882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TS-832PX &amp; TS-932PX, QTS 4.4.2, 8 or 9 x Samsung 850 Pro 512GB, RAID 5, thick volume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600"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IOmeter | RAM*4, 30-sec ramp up time, 3-min seq. run time, 2 workers, 64-outstanding, 1MB</a:t>
            </a:r>
            <a:endParaRPr lang="en-US" altLang="en-US" sz="600"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012AF7DF-DF9D-45AC-82AC-A1FB6C04867A}"/>
              </a:ext>
            </a:extLst>
          </p:cNvPr>
          <p:cNvGrpSpPr/>
          <p:nvPr/>
        </p:nvGrpSpPr>
        <p:grpSpPr>
          <a:xfrm>
            <a:off x="475966" y="1935542"/>
            <a:ext cx="497058" cy="2196757"/>
            <a:chOff x="639886" y="2239052"/>
            <a:chExt cx="662741" cy="3290024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8881E4C9-F446-440F-8C4A-C2AD2E03AD7A}"/>
                </a:ext>
              </a:extLst>
            </p:cNvPr>
            <p:cNvSpPr/>
            <p:nvPr/>
          </p:nvSpPr>
          <p:spPr>
            <a:xfrm>
              <a:off x="950055" y="5148793"/>
              <a:ext cx="350952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4A2C0A43-B32E-4132-B0E6-B1428EEEAEE2}"/>
                </a:ext>
              </a:extLst>
            </p:cNvPr>
            <p:cNvSpPr/>
            <p:nvPr/>
          </p:nvSpPr>
          <p:spPr>
            <a:xfrm>
              <a:off x="755043" y="4634249"/>
              <a:ext cx="547584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2269AEC7-4266-4B06-AE1D-A4C7692F75DB}"/>
                </a:ext>
              </a:extLst>
            </p:cNvPr>
            <p:cNvSpPr/>
            <p:nvPr/>
          </p:nvSpPr>
          <p:spPr>
            <a:xfrm>
              <a:off x="648434" y="4007362"/>
              <a:ext cx="648039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1000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292AAE95-F0BC-458A-A96D-1F7B845375BC}"/>
                </a:ext>
              </a:extLst>
            </p:cNvPr>
            <p:cNvSpPr/>
            <p:nvPr/>
          </p:nvSpPr>
          <p:spPr>
            <a:xfrm>
              <a:off x="648434" y="3396524"/>
              <a:ext cx="648038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1500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C4D0E4C4-032D-4E39-9C61-F4DDB8141606}"/>
                </a:ext>
              </a:extLst>
            </p:cNvPr>
            <p:cNvSpPr/>
            <p:nvPr/>
          </p:nvSpPr>
          <p:spPr>
            <a:xfrm>
              <a:off x="639886" y="2801743"/>
              <a:ext cx="648038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2000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7270E949-1AE0-4636-846C-FBDBF52E7E89}"/>
                </a:ext>
              </a:extLst>
            </p:cNvPr>
            <p:cNvSpPr/>
            <p:nvPr/>
          </p:nvSpPr>
          <p:spPr>
            <a:xfrm>
              <a:off x="645974" y="2239052"/>
              <a:ext cx="648038" cy="3802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5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微軟正黑體" panose="020B0604030504040204" pitchFamily="34" charset="-120"/>
                </a:rPr>
                <a:t>2500</a:t>
              </a:r>
              <a:endParaRPr lang="zh-TW" altLang="en-US" sz="10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  <p:sp>
        <p:nvSpPr>
          <p:cNvPr id="136" name="TextBox 6">
            <a:extLst>
              <a:ext uri="{FF2B5EF4-FFF2-40B4-BE49-F238E27FC236}">
                <a16:creationId xmlns:a16="http://schemas.microsoft.com/office/drawing/2014/main" id="{3451146C-81DF-417E-B7AE-9CC7D68F789A}"/>
              </a:ext>
            </a:extLst>
          </p:cNvPr>
          <p:cNvSpPr txBox="1"/>
          <p:nvPr/>
        </p:nvSpPr>
        <p:spPr>
          <a:xfrm>
            <a:off x="4846931" y="4121521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37" name="TextBox 6">
            <a:extLst>
              <a:ext uri="{FF2B5EF4-FFF2-40B4-BE49-F238E27FC236}">
                <a16:creationId xmlns:a16="http://schemas.microsoft.com/office/drawing/2014/main" id="{3B1FDC41-CBA4-4C0D-A907-0D2370D0567F}"/>
              </a:ext>
            </a:extLst>
          </p:cNvPr>
          <p:cNvSpPr txBox="1"/>
          <p:nvPr/>
        </p:nvSpPr>
        <p:spPr>
          <a:xfrm>
            <a:off x="5703454" y="4122941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TS-832PX</a:t>
            </a:r>
          </a:p>
          <a:p>
            <a:pPr algn="ctr">
              <a:lnSpc>
                <a:spcPts val="1200"/>
              </a:lnSpc>
              <a:defRPr/>
            </a:pPr>
            <a:r>
              <a:rPr lang="zh-CN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  <p:sp>
        <p:nvSpPr>
          <p:cNvPr id="138" name="TextBox 6">
            <a:extLst>
              <a:ext uri="{FF2B5EF4-FFF2-40B4-BE49-F238E27FC236}">
                <a16:creationId xmlns:a16="http://schemas.microsoft.com/office/drawing/2014/main" id="{781EEE65-7A51-4D9C-83DC-2931FF05B528}"/>
              </a:ext>
            </a:extLst>
          </p:cNvPr>
          <p:cNvSpPr txBox="1"/>
          <p:nvPr/>
        </p:nvSpPr>
        <p:spPr>
          <a:xfrm>
            <a:off x="6652079" y="4121190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讀取</a:t>
            </a:r>
            <a:endParaRPr lang="en-US" sz="9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39" name="TextBox 6">
            <a:extLst>
              <a:ext uri="{FF2B5EF4-FFF2-40B4-BE49-F238E27FC236}">
                <a16:creationId xmlns:a16="http://schemas.microsoft.com/office/drawing/2014/main" id="{9085B921-5E27-47E2-B0B7-5F423A1FBC51}"/>
              </a:ext>
            </a:extLst>
          </p:cNvPr>
          <p:cNvSpPr txBox="1"/>
          <p:nvPr/>
        </p:nvSpPr>
        <p:spPr>
          <a:xfrm>
            <a:off x="7487279" y="4113049"/>
            <a:ext cx="1142859" cy="36932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900">
                <a:latin typeface="+mj-lt"/>
                <a:ea typeface="Microsoft JhengHei" panose="020B0604030504040204" pitchFamily="34" charset="-120"/>
              </a:rPr>
              <a:t>TS-932PX</a:t>
            </a:r>
          </a:p>
          <a:p>
            <a:pPr algn="ctr">
              <a:defRPr/>
            </a:pPr>
            <a:r>
              <a:rPr lang="zh-TW" altLang="en-US" sz="9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寫入</a:t>
            </a:r>
          </a:p>
        </p:txBody>
      </p:sp>
    </p:spTree>
    <p:extLst>
      <p:ext uri="{BB962C8B-B14F-4D97-AF65-F5344CB8AC3E}">
        <p14:creationId xmlns:p14="http://schemas.microsoft.com/office/powerpoint/2010/main" val="3463240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75040FF8-7B7E-4C27-8CD2-5A09F71A1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0" y="0"/>
            <a:ext cx="9143999" cy="1144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79" y="71498"/>
            <a:ext cx="8699822" cy="1027184"/>
          </a:xfrm>
        </p:spPr>
        <p:txBody>
          <a:bodyPr>
            <a:noAutofit/>
          </a:bodyPr>
          <a:lstStyle/>
          <a:p>
            <a:pPr>
              <a:lnSpc>
                <a:spcPts val="3700"/>
              </a:lnSpc>
            </a:pPr>
            <a:r>
              <a:rPr lang="zh-CN" altLang="en-US" sz="2400">
                <a:solidFill>
                  <a:schemeClr val="bg1"/>
                </a:solidFill>
              </a:rPr>
              <a:t>無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+mj-lt"/>
              </a:rPr>
              <a:t>10GbE/5GbE/2.5GbE </a:t>
            </a:r>
            <a:r>
              <a:rPr lang="zh-CN" altLang="en-US" sz="2400">
                <a:solidFill>
                  <a:schemeClr val="bg1"/>
                </a:solidFill>
              </a:rPr>
              <a:t>的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+mj-lt"/>
              </a:rPr>
              <a:t>NAS/PC/Mac </a:t>
            </a:r>
            <a:r>
              <a:rPr lang="zh-CN" altLang="en-US" sz="2400">
                <a:solidFill>
                  <a:schemeClr val="bg1"/>
                </a:solidFill>
              </a:rPr>
              <a:t>也可用</a:t>
            </a:r>
            <a:br>
              <a:rPr lang="en-US" altLang="zh-CN" sz="2400">
                <a:solidFill>
                  <a:schemeClr val="bg1"/>
                </a:solidFill>
              </a:rPr>
            </a:br>
            <a:r>
              <a:rPr lang="en-US" altLang="zh-CN" sz="2400">
                <a:solidFill>
                  <a:schemeClr val="bg1"/>
                </a:solidFill>
                <a:latin typeface="+mj-lt"/>
              </a:rPr>
              <a:t>Thunderbolt 3</a:t>
            </a:r>
            <a:r>
              <a:rPr lang="zh-CN" altLang="en-US" sz="2400">
                <a:solidFill>
                  <a:schemeClr val="bg1"/>
                </a:solidFill>
                <a:latin typeface="+mj-lt"/>
              </a:rPr>
              <a:t>、</a:t>
            </a:r>
            <a:r>
              <a:rPr lang="en-US" altLang="zh-CN" sz="2400">
                <a:solidFill>
                  <a:schemeClr val="bg1"/>
                </a:solidFill>
                <a:latin typeface="+mj-lt"/>
              </a:rPr>
              <a:t>USB</a:t>
            </a:r>
            <a:r>
              <a:rPr lang="zh-CN" altLang="en-US" sz="2400">
                <a:solidFill>
                  <a:schemeClr val="bg1"/>
                </a:solidFill>
                <a:latin typeface="+mj-lt"/>
              </a:rPr>
              <a:t>、或</a:t>
            </a:r>
            <a:r>
              <a:rPr lang="en-US" altLang="zh-CN" sz="2400">
                <a:solidFill>
                  <a:schemeClr val="bg1"/>
                </a:solidFill>
                <a:latin typeface="+mj-lt"/>
              </a:rPr>
              <a:t> PCIe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zh-CN" altLang="en-US" sz="2400">
                <a:solidFill>
                  <a:schemeClr val="bg1"/>
                </a:solidFill>
              </a:rPr>
              <a:t>配件以提升整體傳輸效能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341" y="1341646"/>
            <a:ext cx="1765108" cy="26678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92012" y="2682104"/>
            <a:ext cx="1696182" cy="106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861598" y="3215697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74257" y="4284561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639643" y="3693806"/>
            <a:ext cx="1544652" cy="324064"/>
          </a:xfrm>
          <a:prstGeom prst="bentConnector3">
            <a:avLst>
              <a:gd name="adj1" fmla="val 32448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96388" y="4541302"/>
            <a:ext cx="1418687" cy="549903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2112742" y="3539924"/>
            <a:ext cx="3260555" cy="154960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3184297" y="3002318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609863" y="3312531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95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Cat 5e</a:t>
            </a:r>
            <a:endParaRPr sz="95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139540" y="3312531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5GbE</a:t>
            </a:r>
            <a:endParaRPr sz="110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609863" y="4236144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95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Cat 5e</a:t>
            </a:r>
            <a:endParaRPr sz="95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139540" y="4236144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5GbE</a:t>
            </a:r>
            <a:endParaRPr sz="110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727689" y="4681154"/>
            <a:ext cx="2021501" cy="29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563394" y="4224068"/>
            <a:ext cx="1631744" cy="379834"/>
          </a:xfrm>
          <a:prstGeom prst="bentConnector3">
            <a:avLst>
              <a:gd name="adj1" fmla="val 3475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3184297" y="4111926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408812" y="4304929"/>
            <a:ext cx="2107809" cy="3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00" b="1">
                <a:solidFill>
                  <a:schemeClr val="tx1"/>
                </a:solidFill>
                <a:latin typeface="+mj-lt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00" b="1">
              <a:solidFill>
                <a:schemeClr val="tx1"/>
              </a:solidFill>
              <a:latin typeface="+mj-lt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379" y="3360921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787" y="4298511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79" y="3830927"/>
            <a:ext cx="1903845" cy="491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292341" y="3271006"/>
            <a:ext cx="1365552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000" b="1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03564" y="3498417"/>
            <a:ext cx="686254" cy="739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333214" y="1679515"/>
            <a:ext cx="16209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50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</a:t>
            </a:r>
            <a:r>
              <a:rPr lang="en-US" altLang="zh-CN" sz="15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:</a:t>
            </a:r>
          </a:p>
          <a:p>
            <a:r>
              <a:rPr lang="en-US" altLang="zh-CN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USB 3.2 Gen1 </a:t>
            </a:r>
            <a:r>
              <a:rPr lang="zh-CN" altLang="en-US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對</a:t>
            </a:r>
            <a:endParaRPr lang="en-US" altLang="zh-CN" sz="1200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altLang="zh-CN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zh-CN" altLang="en-US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網路轉換器</a:t>
            </a:r>
            <a:endParaRPr lang="en-US" altLang="zh-CN" sz="1200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434">
            <a:extLst>
              <a:ext uri="{FF2B5EF4-FFF2-40B4-BE49-F238E27FC236}">
                <a16:creationId xmlns:a16="http://schemas.microsoft.com/office/drawing/2014/main" id="{6183F561-060A-E145-ADFA-E8894D58ECF8}"/>
              </a:ext>
            </a:extLst>
          </p:cNvPr>
          <p:cNvSpPr txBox="1"/>
          <p:nvPr/>
        </p:nvSpPr>
        <p:spPr>
          <a:xfrm>
            <a:off x="7477825" y="3579191"/>
            <a:ext cx="112075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TS-231K</a:t>
            </a: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9F96B83-0DD2-46C2-A92C-D180639D0D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762" y="1565776"/>
            <a:ext cx="1148642" cy="1978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45605" y="3168314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F4A64DFF-F5F1-8A49-A98B-DB0761AF68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67" y="1234721"/>
            <a:ext cx="3043962" cy="2019155"/>
          </a:xfrm>
          <a:prstGeom prst="rect">
            <a:avLst/>
          </a:prstGeom>
        </p:spPr>
      </p:pic>
      <p:sp>
        <p:nvSpPr>
          <p:cNvPr id="38" name="Shape 434">
            <a:extLst>
              <a:ext uri="{FF2B5EF4-FFF2-40B4-BE49-F238E27FC236}">
                <a16:creationId xmlns:a16="http://schemas.microsoft.com/office/drawing/2014/main" id="{6C1FB8E5-7447-594E-B8DF-4601724A1658}"/>
              </a:ext>
            </a:extLst>
          </p:cNvPr>
          <p:cNvSpPr txBox="1"/>
          <p:nvPr/>
        </p:nvSpPr>
        <p:spPr>
          <a:xfrm>
            <a:off x="0" y="2263197"/>
            <a:ext cx="1278875" cy="56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marL="171450" indent="-171450">
              <a:buClr>
                <a:srgbClr val="262626"/>
              </a:buClr>
              <a:buSzPts val="1200"/>
              <a:buFont typeface="Arial" panose="020B0604020202020204" pitchFamily="34" charset="0"/>
              <a:buChar char="•"/>
            </a:pPr>
            <a:r>
              <a:rPr lang="en-US" altLang="zh-TW" sz="95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QNA-T310G1T (RJ45)</a:t>
            </a:r>
          </a:p>
          <a:p>
            <a:pPr marL="171450" indent="-171450">
              <a:buClr>
                <a:srgbClr val="262626"/>
              </a:buClr>
              <a:buSzPts val="1200"/>
              <a:buFont typeface="Arial" panose="020B0604020202020204" pitchFamily="34" charset="0"/>
              <a:buChar char="•"/>
            </a:pPr>
            <a:r>
              <a:rPr lang="en-US" altLang="zh-TW" sz="950" b="1">
                <a:solidFill>
                  <a:schemeClr val="tx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QNA-T310G1S (SFP+)</a:t>
            </a:r>
            <a:endParaRPr lang="en-US" altLang="zh-TW" sz="950" b="1">
              <a:solidFill>
                <a:schemeClr val="tx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444">
            <a:extLst>
              <a:ext uri="{FF2B5EF4-FFF2-40B4-BE49-F238E27FC236}">
                <a16:creationId xmlns:a16="http://schemas.microsoft.com/office/drawing/2014/main" id="{B5A7C490-46D0-8C4C-A677-567038421EC3}"/>
              </a:ext>
            </a:extLst>
          </p:cNvPr>
          <p:cNvSpPr txBox="1"/>
          <p:nvPr/>
        </p:nvSpPr>
        <p:spPr>
          <a:xfrm>
            <a:off x="1123012" y="1284478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10GbE</a:t>
            </a:r>
            <a:endParaRPr sz="110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444">
            <a:extLst>
              <a:ext uri="{FF2B5EF4-FFF2-40B4-BE49-F238E27FC236}">
                <a16:creationId xmlns:a16="http://schemas.microsoft.com/office/drawing/2014/main" id="{8D9DD32E-0C45-F040-9DDD-36B444D0DF22}"/>
              </a:ext>
            </a:extLst>
          </p:cNvPr>
          <p:cNvSpPr txBox="1"/>
          <p:nvPr/>
        </p:nvSpPr>
        <p:spPr>
          <a:xfrm>
            <a:off x="1195150" y="2929128"/>
            <a:ext cx="1042896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95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Thunderbolt 3</a:t>
            </a:r>
            <a:endParaRPr sz="950" b="1">
              <a:solidFill>
                <a:schemeClr val="tx1"/>
              </a:solidFill>
              <a:latin typeface="+mj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4699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046800" y="802939"/>
            <a:ext cx="5141650" cy="18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ts val="3500"/>
              </a:lnSpc>
              <a:buSzPts val="3200"/>
            </a:pPr>
            <a:r>
              <a:rPr lang="en-US" altLang="zh-Hant" sz="2600">
                <a:latin typeface="+mn-lt"/>
              </a:rPr>
              <a:t>1.</a:t>
            </a:r>
            <a:r>
              <a:rPr lang="zh-Hant" altLang="en-US" sz="2600">
                <a:latin typeface="+mn-lt"/>
              </a:rPr>
              <a:t> 升級記憶體</a:t>
            </a:r>
            <a:br>
              <a:rPr lang="en-US" altLang="zh-Hant" sz="2600">
                <a:latin typeface="+mn-lt"/>
              </a:rPr>
            </a:br>
            <a:r>
              <a:rPr lang="en-US" altLang="zh-Hant" sz="2600">
                <a:latin typeface="+mn-lt"/>
              </a:rPr>
              <a:t>2.</a:t>
            </a:r>
            <a:r>
              <a:rPr lang="zh-Hant" altLang="en-US" sz="2600">
                <a:latin typeface="+mn-lt"/>
              </a:rPr>
              <a:t> </a:t>
            </a:r>
            <a:r>
              <a:rPr lang="en-US" altLang="zh-Hant" sz="2600" b="0">
                <a:latin typeface="+mn-lt"/>
              </a:rPr>
              <a:t>2.5GbE &amp; 10GbE </a:t>
            </a:r>
            <a:r>
              <a:rPr lang="zh-CN" altLang="en-US" sz="2600">
                <a:latin typeface="+mn-lt"/>
              </a:rPr>
              <a:t>效能測試</a:t>
            </a:r>
            <a:endParaRPr lang="zh-TW" altLang="en-US" sz="2600">
              <a:latin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524818A-B39C-414F-B7CD-FB68738D95B5}"/>
              </a:ext>
            </a:extLst>
          </p:cNvPr>
          <p:cNvSpPr/>
          <p:nvPr/>
        </p:nvSpPr>
        <p:spPr>
          <a:xfrm>
            <a:off x="570647" y="1141412"/>
            <a:ext cx="312777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7000" b="1">
                <a:solidFill>
                  <a:schemeClr val="lt1"/>
                </a:solidFill>
              </a:rPr>
              <a:t> DEMO</a:t>
            </a:r>
            <a:endParaRPr lang="zh-TW" altLang="en-US" sz="7000" b="1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FBE8CD23-5A70-43E2-B15D-5C68FA5D5BBC}"/>
              </a:ext>
            </a:extLst>
          </p:cNvPr>
          <p:cNvCxnSpPr>
            <a:cxnSpLocks/>
          </p:cNvCxnSpPr>
          <p:nvPr/>
        </p:nvCxnSpPr>
        <p:spPr>
          <a:xfrm>
            <a:off x="3837727" y="1166812"/>
            <a:ext cx="0" cy="108361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72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4" y="160276"/>
            <a:ext cx="7373335" cy="697312"/>
          </a:xfrm>
        </p:spPr>
        <p:txBody>
          <a:bodyPr/>
          <a:lstStyle/>
          <a:p>
            <a:pPr algn="l"/>
            <a:r>
              <a:rPr lang="en-US" altLang="zh-TW" sz="330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對抗勒索病毒</a:t>
            </a:r>
            <a:r>
              <a:rPr lang="zh-TW" altLang="en-US" sz="33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的最佳電腦</a:t>
            </a:r>
            <a:r>
              <a:rPr lang="en-US" altLang="zh-TW" sz="330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備份方案</a:t>
            </a:r>
            <a:endParaRPr lang="zh-TW" altLang="en-US" sz="3300"/>
          </a:p>
        </p:txBody>
      </p:sp>
      <p:pic>
        <p:nvPicPr>
          <p:cNvPr id="23" name="Shape 309">
            <a:extLst>
              <a:ext uri="{FF2B5EF4-FFF2-40B4-BE49-F238E27FC236}">
                <a16:creationId xmlns:a16="http://schemas.microsoft.com/office/drawing/2014/main" id="{1237EB16-F291-416C-BF9B-93F9F488DDC9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41967" y="1473136"/>
            <a:ext cx="2542041" cy="143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13">
            <a:extLst>
              <a:ext uri="{FF2B5EF4-FFF2-40B4-BE49-F238E27FC236}">
                <a16:creationId xmlns:a16="http://schemas.microsoft.com/office/drawing/2014/main" id="{7780F440-DF95-43C3-8ACF-E5876CE735E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60" y="1682748"/>
            <a:ext cx="1379212" cy="908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D7D23FDB-E674-4947-A9B2-9BADDE3A6A95}"/>
              </a:ext>
            </a:extLst>
          </p:cNvPr>
          <p:cNvGrpSpPr/>
          <p:nvPr/>
        </p:nvGrpSpPr>
        <p:grpSpPr>
          <a:xfrm>
            <a:off x="541967" y="3235921"/>
            <a:ext cx="2542041" cy="1435444"/>
            <a:chOff x="694367" y="1678864"/>
            <a:chExt cx="2542041" cy="1435444"/>
          </a:xfrm>
        </p:grpSpPr>
        <p:pic>
          <p:nvPicPr>
            <p:cNvPr id="26" name="Shape 309">
              <a:extLst>
                <a:ext uri="{FF2B5EF4-FFF2-40B4-BE49-F238E27FC236}">
                  <a16:creationId xmlns:a16="http://schemas.microsoft.com/office/drawing/2014/main" id="{9E368393-9D28-4B4C-9EF7-66E55AEB7D33}"/>
                </a:ext>
              </a:extLst>
            </p:cNvPr>
            <p:cNvPicPr preferRelativeResize="0"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694367" y="1678864"/>
              <a:ext cx="2542041" cy="1435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313">
              <a:extLst>
                <a:ext uri="{FF2B5EF4-FFF2-40B4-BE49-F238E27FC236}">
                  <a16:creationId xmlns:a16="http://schemas.microsoft.com/office/drawing/2014/main" id="{EC244C36-69AF-43AA-9A07-CF311767DD95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9760" y="1888476"/>
              <a:ext cx="1379212" cy="9084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D7369132-91DF-4FFA-9836-EC9DC023DDA0}"/>
              </a:ext>
            </a:extLst>
          </p:cNvPr>
          <p:cNvGrpSpPr/>
          <p:nvPr/>
        </p:nvGrpSpPr>
        <p:grpSpPr>
          <a:xfrm>
            <a:off x="6519789" y="2179201"/>
            <a:ext cx="2624211" cy="1676820"/>
            <a:chOff x="5489300" y="1080925"/>
            <a:chExt cx="2846626" cy="1911117"/>
          </a:xfrm>
        </p:grpSpPr>
        <p:sp>
          <p:nvSpPr>
            <p:cNvPr id="39" name="Shape 108">
              <a:extLst>
                <a:ext uri="{FF2B5EF4-FFF2-40B4-BE49-F238E27FC236}">
                  <a16:creationId xmlns:a16="http://schemas.microsoft.com/office/drawing/2014/main" id="{F3D784CB-D40B-4C0C-9536-063C23CCF424}"/>
                </a:ext>
              </a:extLst>
            </p:cNvPr>
            <p:cNvSpPr/>
            <p:nvPr/>
          </p:nvSpPr>
          <p:spPr>
            <a:xfrm>
              <a:off x="5489300" y="1080925"/>
              <a:ext cx="2846626" cy="191111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等腰三角形 24">
              <a:extLst>
                <a:ext uri="{FF2B5EF4-FFF2-40B4-BE49-F238E27FC236}">
                  <a16:creationId xmlns:a16="http://schemas.microsoft.com/office/drawing/2014/main" id="{5DB64FB8-EE7E-48CE-9998-35111C964FA1}"/>
                </a:ext>
              </a:extLst>
            </p:cNvPr>
            <p:cNvSpPr/>
            <p:nvPr/>
          </p:nvSpPr>
          <p:spPr>
            <a:xfrm>
              <a:off x="6620772" y="1265393"/>
              <a:ext cx="290728" cy="12567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Shape 310">
            <a:extLst>
              <a:ext uri="{FF2B5EF4-FFF2-40B4-BE49-F238E27FC236}">
                <a16:creationId xmlns:a16="http://schemas.microsoft.com/office/drawing/2014/main" id="{11575D5F-57CD-4015-A50F-EB6DABED1D12}"/>
              </a:ext>
            </a:extLst>
          </p:cNvPr>
          <p:cNvSpPr/>
          <p:nvPr/>
        </p:nvSpPr>
        <p:spPr>
          <a:xfrm>
            <a:off x="2969117" y="3429145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err="1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NetBak</a:t>
            </a: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Replicator </a:t>
            </a:r>
            <a:endParaRPr lang="zh-TW" altLang="en-US" sz="1500" b="1" i="0" u="none" strike="noStrike" cap="none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2" name="Shape 314">
            <a:extLst>
              <a:ext uri="{FF2B5EF4-FFF2-40B4-BE49-F238E27FC236}">
                <a16:creationId xmlns:a16="http://schemas.microsoft.com/office/drawing/2014/main" id="{7D80F717-712E-4550-9182-C3897AEE0B20}"/>
              </a:ext>
            </a:extLst>
          </p:cNvPr>
          <p:cNvSpPr/>
          <p:nvPr/>
        </p:nvSpPr>
        <p:spPr>
          <a:xfrm>
            <a:off x="2985803" y="1761393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Time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Machine</a:t>
            </a:r>
            <a:endParaRPr lang="zh-TW" altLang="en-US" sz="1500" b="1" i="0" u="none" strike="noStrike" cap="none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3" name="Shape 315">
            <a:extLst>
              <a:ext uri="{FF2B5EF4-FFF2-40B4-BE49-F238E27FC236}">
                <a16:creationId xmlns:a16="http://schemas.microsoft.com/office/drawing/2014/main" id="{7F07D571-5F6C-41CE-A86E-1CC0588C9984}"/>
              </a:ext>
            </a:extLst>
          </p:cNvPr>
          <p:cNvSpPr/>
          <p:nvPr/>
        </p:nvSpPr>
        <p:spPr>
          <a:xfrm>
            <a:off x="1212554" y="1226693"/>
            <a:ext cx="13225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Mac O.S.</a:t>
            </a:r>
            <a:endParaRPr lang="zh-TW" altLang="en-US" b="1" i="0" u="none" strike="noStrike" cap="none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4" name="Shape 316">
            <a:extLst>
              <a:ext uri="{FF2B5EF4-FFF2-40B4-BE49-F238E27FC236}">
                <a16:creationId xmlns:a16="http://schemas.microsoft.com/office/drawing/2014/main" id="{49FCB25A-1A24-431F-BF24-8B40108E6258}"/>
              </a:ext>
            </a:extLst>
          </p:cNvPr>
          <p:cNvSpPr/>
          <p:nvPr/>
        </p:nvSpPr>
        <p:spPr>
          <a:xfrm>
            <a:off x="1294651" y="2986975"/>
            <a:ext cx="11583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Windows</a:t>
            </a:r>
            <a:endParaRPr lang="zh-TW" altLang="en-US" b="1" i="0" u="none" strike="noStrike" cap="none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5" name="Shape 317">
            <a:extLst>
              <a:ext uri="{FF2B5EF4-FFF2-40B4-BE49-F238E27FC236}">
                <a16:creationId xmlns:a16="http://schemas.microsoft.com/office/drawing/2014/main" id="{5E5AE9B0-033B-4056-BE0C-AA80CF19F0A8}"/>
              </a:ext>
            </a:extLst>
          </p:cNvPr>
          <p:cNvSpPr/>
          <p:nvPr/>
        </p:nvSpPr>
        <p:spPr>
          <a:xfrm>
            <a:off x="6743040" y="2566660"/>
            <a:ext cx="2283829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900" b="1" u="none" strike="noStrike" cap="none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馬上建立排程或同步備份計畫來備份您的電腦資料 </a:t>
            </a: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69017ED-1AE8-4787-AFF5-6F6ED8EAE1AC}"/>
              </a:ext>
            </a:extLst>
          </p:cNvPr>
          <p:cNvCxnSpPr>
            <a:cxnSpLocks/>
          </p:cNvCxnSpPr>
          <p:nvPr/>
        </p:nvCxnSpPr>
        <p:spPr>
          <a:xfrm>
            <a:off x="3102745" y="2467306"/>
            <a:ext cx="951095" cy="0"/>
          </a:xfrm>
          <a:prstGeom prst="straightConnector1">
            <a:avLst/>
          </a:prstGeom>
          <a:ln w="12700" cap="rnd">
            <a:solidFill>
              <a:srgbClr val="217BB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75D780E-998D-4EE6-9E2D-482D8017EC91}"/>
              </a:ext>
            </a:extLst>
          </p:cNvPr>
          <p:cNvSpPr txBox="1"/>
          <p:nvPr/>
        </p:nvSpPr>
        <p:spPr>
          <a:xfrm>
            <a:off x="5100839" y="4129204"/>
            <a:ext cx="84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TS-932PX</a:t>
            </a:r>
            <a:endParaRPr kumimoji="1" lang="zh-TW" altLang="en-US" sz="1100" b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8" name="Picture 32">
            <a:extLst>
              <a:ext uri="{FF2B5EF4-FFF2-40B4-BE49-F238E27FC236}">
                <a16:creationId xmlns:a16="http://schemas.microsoft.com/office/drawing/2014/main" id="{A33BC876-50ED-4626-B0DC-E44F2698C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20" y="2056470"/>
            <a:ext cx="2437627" cy="20184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892E6BF4-FBC2-448B-AC20-7F402D1D9388}"/>
              </a:ext>
            </a:extLst>
          </p:cNvPr>
          <p:cNvCxnSpPr>
            <a:cxnSpLocks/>
          </p:cNvCxnSpPr>
          <p:nvPr/>
        </p:nvCxnSpPr>
        <p:spPr>
          <a:xfrm>
            <a:off x="2985803" y="4162976"/>
            <a:ext cx="951095" cy="0"/>
          </a:xfrm>
          <a:prstGeom prst="straightConnector1">
            <a:avLst/>
          </a:prstGeom>
          <a:ln w="12700" cap="rnd">
            <a:solidFill>
              <a:srgbClr val="217BB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21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C7DAE-BDD9-4BEA-BE2F-9CAD21C0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49" y="186265"/>
            <a:ext cx="9196261" cy="697312"/>
          </a:xfrm>
        </p:spPr>
        <p:txBody>
          <a:bodyPr/>
          <a:lstStyle/>
          <a:p>
            <a:pPr algn="l"/>
            <a:r>
              <a:rPr lang="zh-CN" altLang="en-US" sz="3300">
                <a:solidFill>
                  <a:schemeClr val="bg1"/>
                </a:solidFill>
                <a:latin typeface="微軟正黑體"/>
                <a:ea typeface="微軟正黑體"/>
              </a:rPr>
              <a:t>現今</a:t>
            </a:r>
            <a:r>
              <a:rPr lang="en-US" altLang="zh-CN" sz="33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3300">
                <a:solidFill>
                  <a:schemeClr val="bg1"/>
                </a:solidFill>
                <a:latin typeface="+mj-lt"/>
                <a:ea typeface="微軟正黑體"/>
              </a:rPr>
              <a:t>SOHO &amp; SMB </a:t>
            </a:r>
            <a:r>
              <a:rPr lang="zh-TW" altLang="en-US" sz="3300">
                <a:solidFill>
                  <a:schemeClr val="bg1"/>
                </a:solidFill>
                <a:latin typeface="微軟正黑體"/>
                <a:ea typeface="微軟正黑體"/>
              </a:rPr>
              <a:t>環境</a:t>
            </a:r>
            <a:r>
              <a:rPr lang="zh-CN" altLang="en-US" sz="3300">
                <a:solidFill>
                  <a:schemeClr val="bg1"/>
                </a:solidFill>
                <a:latin typeface="微軟正黑體"/>
                <a:ea typeface="微軟正黑體"/>
              </a:rPr>
              <a:t>連網裝置漸多</a:t>
            </a:r>
            <a:endParaRPr lang="zh-TW" altLang="en-US" sz="33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C76F771-B298-413F-9081-A6C683A254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501" y="1105824"/>
            <a:ext cx="3759539" cy="2895236"/>
          </a:xfrm>
        </p:spPr>
        <p:txBody>
          <a:bodyPr/>
          <a:lstStyle/>
          <a:p>
            <a:pPr marL="361950" indent="-247650">
              <a:lnSpc>
                <a:spcPts val="32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網路設備網速需求提高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247650">
              <a:lnSpc>
                <a:spcPts val="32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影音</a:t>
            </a: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資料與檔案變大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247650">
              <a:lnSpc>
                <a:spcPts val="32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對外線路比以往更快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247650">
              <a:lnSpc>
                <a:spcPts val="32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</a:pPr>
            <a:r>
              <a:rPr lang="zh-TW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佈建整體高速網路可讓辦公效率更快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FFAD466-AE09-49CB-A62D-32DDA1DE9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082" y="1091648"/>
            <a:ext cx="4698397" cy="405185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E438415-D141-4208-9523-D04F0FD090A3}"/>
              </a:ext>
            </a:extLst>
          </p:cNvPr>
          <p:cNvSpPr txBox="1"/>
          <p:nvPr/>
        </p:nvSpPr>
        <p:spPr>
          <a:xfrm>
            <a:off x="8370297" y="1342815"/>
            <a:ext cx="641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/>
              <a:t>2.5GbE</a:t>
            </a:r>
            <a:endParaRPr lang="zh-TW" altLang="en-US" sz="1050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6E97063-24F6-45C7-83FB-4812E4D8F9F2}"/>
              </a:ext>
            </a:extLst>
          </p:cNvPr>
          <p:cNvCxnSpPr>
            <a:cxnSpLocks/>
          </p:cNvCxnSpPr>
          <p:nvPr/>
        </p:nvCxnSpPr>
        <p:spPr>
          <a:xfrm>
            <a:off x="7409410" y="1222025"/>
            <a:ext cx="95186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C4E8DC5-790C-4FCB-A5A0-A3A189060A55}"/>
              </a:ext>
            </a:extLst>
          </p:cNvPr>
          <p:cNvSpPr txBox="1"/>
          <p:nvPr/>
        </p:nvSpPr>
        <p:spPr>
          <a:xfrm>
            <a:off x="8370297" y="1072405"/>
            <a:ext cx="529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/>
              <a:t>1GbE</a:t>
            </a:r>
            <a:endParaRPr lang="zh-TW" altLang="en-US" sz="1050"/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5EC58C1D-BD3B-4B0E-BE37-6A5E30185B93}"/>
              </a:ext>
            </a:extLst>
          </p:cNvPr>
          <p:cNvCxnSpPr>
            <a:cxnSpLocks/>
          </p:cNvCxnSpPr>
          <p:nvPr/>
        </p:nvCxnSpPr>
        <p:spPr>
          <a:xfrm>
            <a:off x="7409410" y="1477920"/>
            <a:ext cx="9518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個人, 握住, 男人, 桌 的圖片&#10;&#10;自動產生的描述">
            <a:extLst>
              <a:ext uri="{FF2B5EF4-FFF2-40B4-BE49-F238E27FC236}">
                <a16:creationId xmlns:a16="http://schemas.microsoft.com/office/drawing/2014/main" id="{0619A075-6CA4-3A42-AB55-21EB00F60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" y="3752975"/>
            <a:ext cx="4222399" cy="10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09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494ADBAE-9193-4133-BB26-656EFB44B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2143" y="3873543"/>
            <a:ext cx="8020566" cy="1087176"/>
          </a:xfrm>
          <a:prstGeom prst="rect">
            <a:avLst/>
          </a:prstGeom>
        </p:spPr>
      </p:pic>
      <p:pic>
        <p:nvPicPr>
          <p:cNvPr id="25" name="Picture 32">
            <a:extLst>
              <a:ext uri="{FF2B5EF4-FFF2-40B4-BE49-F238E27FC236}">
                <a16:creationId xmlns:a16="http://schemas.microsoft.com/office/drawing/2014/main" id="{5E47CF64-36F8-A14F-8447-D70CC5010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181" y="2114369"/>
            <a:ext cx="1434272" cy="1187642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76D70E8D-B354-4FD3-A34F-34D4C835E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53804" y="3232960"/>
            <a:ext cx="1082618" cy="11182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5A9080-267F-4603-954D-CE73BAC2A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85205" y="3246097"/>
            <a:ext cx="1082618" cy="111828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7288" y="2105011"/>
            <a:ext cx="1021128" cy="1231285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91" y="2114369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371" y="162842"/>
            <a:ext cx="8454712" cy="697312"/>
          </a:xfrm>
        </p:spPr>
        <p:txBody>
          <a:bodyPr/>
          <a:lstStyle/>
          <a:p>
            <a:r>
              <a:rPr lang="zh-TW" altLang="en-US" sz="3300">
                <a:solidFill>
                  <a:schemeClr val="bg1"/>
                </a:solidFill>
                <a:cs typeface="Calibri Light"/>
              </a:rPr>
              <a:t>有備無患，</a:t>
            </a:r>
            <a:r>
              <a:rPr lang="en-US" altLang="ja-JP" sz="3300">
                <a:solidFill>
                  <a:schemeClr val="bg1"/>
                </a:solidFill>
                <a:latin typeface="+mj-lt"/>
                <a:cs typeface="Calibri Light"/>
              </a:rPr>
              <a:t>Time Machine </a:t>
            </a:r>
            <a:r>
              <a:rPr lang="zh-TW" altLang="en-US" sz="3300">
                <a:solidFill>
                  <a:schemeClr val="bg1"/>
                </a:solidFill>
                <a:cs typeface="Calibri Light"/>
              </a:rPr>
              <a:t>資料再備一份</a:t>
            </a:r>
            <a:endParaRPr lang="ja-JP" altLang="en-US" sz="33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580" y="2734226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151407" y="3171817"/>
            <a:ext cx="1941104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sz="1100" b="1"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839" y="2650811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971" y="2116300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06" y="2740681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7014257" y="3339599"/>
            <a:ext cx="884642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b="1"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580863" y="3548927"/>
            <a:ext cx="3120291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備份任務：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467753" y="1101361"/>
            <a:ext cx="8208493" cy="66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將 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 Machine 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備份檔案複製到</a:t>
            </a:r>
            <a:r>
              <a:rPr lang="en-US" altLang="ja-JP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ja-JP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，再將</a:t>
            </a:r>
            <a:r>
              <a:rPr lang="en-US" altLang="ja-JP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ja-JP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 Time Machine</a:t>
            </a:r>
            <a:r>
              <a:rPr lang="en-US" altLang="ja-JP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外接裝置</a:t>
            </a:r>
            <a:r>
              <a:rPr lang="ja-JP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例如 TR-004</a:t>
            </a:r>
            <a:r>
              <a:rPr lang="en-US" altLang="ja-JP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USB RAID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或 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TL-D800C USB JBOD </a:t>
            </a:r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5942571" y="2616891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7000">
                <a:srgbClr val="4AE0FB"/>
              </a:gs>
              <a:gs pos="1000">
                <a:srgbClr val="69F4FF">
                  <a:alpha val="0"/>
                </a:srgbClr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026" y="1886503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1122734" y="1848555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258713" y="2616891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7000">
                <a:srgbClr val="4AE0FB"/>
              </a:gs>
              <a:gs pos="1000">
                <a:srgbClr val="69F4FF">
                  <a:alpha val="0"/>
                </a:srgbClr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</a:endParaRPr>
          </a:p>
        </p:txBody>
      </p:sp>
      <p:sp>
        <p:nvSpPr>
          <p:cNvPr id="43" name="Google Shape;158;p22">
            <a:extLst>
              <a:ext uri="{FF2B5EF4-FFF2-40B4-BE49-F238E27FC236}">
                <a16:creationId xmlns:a16="http://schemas.microsoft.com/office/drawing/2014/main" id="{0A1908BB-A247-5C4E-B5DD-5BCE417A8278}"/>
              </a:ext>
            </a:extLst>
          </p:cNvPr>
          <p:cNvSpPr txBox="1"/>
          <p:nvPr/>
        </p:nvSpPr>
        <p:spPr>
          <a:xfrm>
            <a:off x="4535092" y="3357925"/>
            <a:ext cx="884642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b="1">
                <a:latin typeface="+mj-lt"/>
                <a:ea typeface="微軟正黑體"/>
                <a:cs typeface="Arial" panose="020B0604020202020204" pitchFamily="34" charset="0"/>
                <a:sym typeface="Arial"/>
              </a:rPr>
              <a:t>TS-932PX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1228496" y="4235248"/>
            <a:ext cx="2013595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來源端選取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Time Machine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備份資料夾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3844808" y="4235248"/>
            <a:ext cx="1574926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目的端選取本地端 &gt; 選擇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TR-004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6336171" y="4255566"/>
            <a:ext cx="2217241" cy="47705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選擇排程定期備份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Time Machine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935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08">
            <a:extLst>
              <a:ext uri="{FF2B5EF4-FFF2-40B4-BE49-F238E27FC236}">
                <a16:creationId xmlns:a16="http://schemas.microsoft.com/office/drawing/2014/main" id="{7C801192-729C-46EE-8A01-FDA3815FD0EF}"/>
              </a:ext>
            </a:extLst>
          </p:cNvPr>
          <p:cNvSpPr/>
          <p:nvPr/>
        </p:nvSpPr>
        <p:spPr>
          <a:xfrm>
            <a:off x="0" y="3416300"/>
            <a:ext cx="5533640" cy="12509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357"/>
            <a:ext cx="7373335" cy="697312"/>
          </a:xfrm>
        </p:spPr>
        <p:txBody>
          <a:bodyPr/>
          <a:lstStyle/>
          <a:p>
            <a:pPr algn="ctr"/>
            <a:r>
              <a:rPr lang="en-US" altLang="zh-TW" sz="3300">
                <a:solidFill>
                  <a:schemeClr val="bg1"/>
                </a:solidFill>
                <a:latin typeface="+mj-lt"/>
              </a:rPr>
              <a:t>HBS 3 </a:t>
            </a:r>
            <a:r>
              <a:rPr lang="zh-TW" altLang="en-US" sz="3300">
                <a:solidFill>
                  <a:schemeClr val="bg1"/>
                </a:solidFill>
              </a:rPr>
              <a:t>資料備份與還原，隨處取用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AE4A4B8B-F95D-5842-AFFB-95A9BE1A70A8}"/>
              </a:ext>
            </a:extLst>
          </p:cNvPr>
          <p:cNvSpPr txBox="1">
            <a:spLocks/>
          </p:cNvSpPr>
          <p:nvPr/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en-US"/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81" y="1242238"/>
            <a:ext cx="5464057" cy="188873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563814"/>
            <a:ext cx="925013" cy="9250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336355" y="3512126"/>
            <a:ext cx="3865637" cy="10500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900"/>
              </a:lnSpc>
              <a:buClr>
                <a:srgbClr val="000000"/>
              </a:buClr>
              <a:buSzPts val="1400"/>
            </a:pPr>
            <a:r>
              <a:rPr kumimoji="1"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資料備份、復原、同步等功能整合到單一 </a:t>
            </a:r>
            <a:r>
              <a:rPr kumimoji="1" 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 </a:t>
            </a:r>
            <a:r>
              <a:rPr kumimoji="1"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應用中，讓您可輕鬆將 </a:t>
            </a:r>
            <a:r>
              <a:rPr kumimoji="1" 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 </a:t>
            </a:r>
            <a:r>
              <a:rPr kumimoji="1"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中的資料備份或同步到另一台 </a:t>
            </a:r>
            <a:r>
              <a:rPr kumimoji="1" 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NAS、</a:t>
            </a:r>
            <a:r>
              <a:rPr kumimoji="1"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遠端伺服器或雲端備份空間中。</a:t>
            </a:r>
            <a:endParaRPr kumimoji="1" lang="en-US" sz="15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207" y="2571750"/>
            <a:ext cx="3650993" cy="2218191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E7D21FBF-1056-445A-BDD5-717569894111}"/>
              </a:ext>
            </a:extLst>
          </p:cNvPr>
          <p:cNvSpPr/>
          <p:nvPr/>
        </p:nvSpPr>
        <p:spPr>
          <a:xfrm>
            <a:off x="4572000" y="2630044"/>
            <a:ext cx="859398" cy="398906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51E4FC"/>
              </a:gs>
              <a:gs pos="1000">
                <a:srgbClr val="69F4FF">
                  <a:alpha val="0"/>
                </a:srgbClr>
              </a:gs>
              <a:gs pos="9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78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323">
            <a:extLst>
              <a:ext uri="{FF2B5EF4-FFF2-40B4-BE49-F238E27FC236}">
                <a16:creationId xmlns:a16="http://schemas.microsoft.com/office/drawing/2014/main" id="{2D468328-995E-1345-B742-BB1CC47917E0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210" y="1227148"/>
            <a:ext cx="3194118" cy="1236026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035453"/>
              </p:ext>
            </p:extLst>
          </p:nvPr>
        </p:nvGraphicFramePr>
        <p:xfrm>
          <a:off x="431619" y="1887894"/>
          <a:ext cx="5678343" cy="73154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17135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31201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34918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25183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RAM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大小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00B0F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整台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NAS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可具有最大快照數量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00B0F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每個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Volume / LUN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快照數量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gradFill>
                      <a:gsLst>
                        <a:gs pos="0">
                          <a:srgbClr val="00B0F0"/>
                        </a:gs>
                        <a:gs pos="100000">
                          <a:srgbClr val="00206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447699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4GB </a:t>
                      </a:r>
                      <a:endParaRPr lang="en-US" altLang="zh-TW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sym typeface="Microsoft JhengHei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及以上</a:t>
                      </a:r>
                      <a:endParaRPr lang="zh-TW" altLang="en-US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256</a:t>
                      </a:r>
                      <a:endParaRPr lang="zh-TW" altLang="en-US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Microsoft JhengHei"/>
                        </a:rPr>
                        <a:t>64</a:t>
                      </a:r>
                      <a:endParaRPr lang="zh-TW" altLang="en-US" sz="1200" b="1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1122583" y="3934230"/>
            <a:ext cx="3429985" cy="10104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-70612" y="147504"/>
            <a:ext cx="8602134" cy="6973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800"/>
            </a:pPr>
            <a:r>
              <a:rPr lang="zh-TW" altLang="en-US" sz="33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Microsoft JhengHei"/>
              </a:rPr>
              <a:t>QNAP</a:t>
            </a:r>
            <a:r>
              <a:rPr lang="zh-TW" altLang="en-US" sz="33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en-US" sz="33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快照技術提供高達</a:t>
            </a:r>
            <a:r>
              <a:rPr lang="en-US" altLang="zh-TW" sz="33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256</a:t>
            </a:r>
            <a:r>
              <a:rPr lang="zh-TW" altLang="en-US" sz="33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en-US" sz="33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個版本備份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378649" y="1078692"/>
            <a:ext cx="7200900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1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zh-TW" altLang="en-US" sz="13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1.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完整支援儲存池上的磁碟區 (及其檔案層級 LUN)，及區塊層級LUN。 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  <a:p>
            <a:pPr marL="0" marR="0" lvl="0" indent="0"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2.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輕而易舉的快照擷取、管理與還原方式。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/>
            </a:endParaRPr>
          </a:p>
          <a:p>
            <a:pPr marL="0" marR="0" lvl="0" indent="0"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3.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以市場上穩定的 </a:t>
            </a:r>
            <a:r>
              <a:rPr lang="af-ZA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EXT4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檔案系統開發「磁碟區外」快照。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1120249" y="3420454"/>
            <a:ext cx="3433859" cy="44353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1120249" y="3420454"/>
            <a:ext cx="1292652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檔案層級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1129781" y="3941190"/>
            <a:ext cx="967920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區塊層級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019774" y="4419087"/>
            <a:ext cx="2487765" cy="474628"/>
          </a:xfrm>
          <a:prstGeom prst="rect">
            <a:avLst/>
          </a:prstGeom>
          <a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069951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550135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51990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554381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51990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056772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549599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047206" y="4020461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550608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051357" y="4488611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068501" y="3314924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599770" y="3312109"/>
            <a:ext cx="1848413" cy="468862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628" y="4217380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31" y="3502051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005452" y="3053682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267046" y="2954767"/>
            <a:ext cx="52046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TW" altLang="en-US" sz="12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經由使用者電腦或外接裝置入侵的勒索軟體，無法覆蓋快照</a:t>
            </a: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303466" y="3423885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876142" y="3708644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外接儲存裝置</a:t>
            </a:r>
            <a:endParaRPr lang="zh-TW" altLang="en-US" sz="900" b="1" err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782057" y="4280346"/>
            <a:ext cx="9762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電腦或伺服器上的硬碟空間</a:t>
            </a:r>
            <a:endParaRPr lang="en-US" altLang="zh-TW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345006" y="4225358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r>
              <a:rPr lang="en-US" altLang="zh-TW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 NAS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355740" y="3169132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698997" y="3216875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296504" y="4019132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9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A64D8FEF-CD26-0648-8515-5F1C6E2F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7399" y="2094992"/>
            <a:ext cx="941625" cy="941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605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2943626" y="3486808"/>
            <a:ext cx="1472769" cy="1472769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4572000" y="3492021"/>
            <a:ext cx="1472769" cy="1472769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6224495" y="3488233"/>
            <a:ext cx="1472769" cy="1472769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376424" y="3542177"/>
            <a:ext cx="1326216" cy="1326216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306044" y="3478399"/>
            <a:ext cx="1472769" cy="1472769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891169" y="1097854"/>
            <a:ext cx="3845477" cy="2249625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7" y="162646"/>
            <a:ext cx="8829605" cy="697312"/>
          </a:xfrm>
        </p:spPr>
        <p:txBody>
          <a:bodyPr>
            <a:noAutofit/>
          </a:bodyPr>
          <a:lstStyle/>
          <a:p>
            <a:r>
              <a:rPr lang="en-US" altLang="zh-TW" sz="3300" err="1">
                <a:solidFill>
                  <a:schemeClr val="bg1"/>
                </a:solidFill>
                <a:latin typeface="+mj-lt"/>
              </a:rPr>
              <a:t>Qsirch</a:t>
            </a:r>
            <a:r>
              <a:rPr lang="en-US" altLang="zh-TW" sz="3300">
                <a:solidFill>
                  <a:schemeClr val="bg1"/>
                </a:solidFill>
              </a:rPr>
              <a:t> </a:t>
            </a:r>
            <a:r>
              <a:rPr lang="zh-CN" altLang="en-US" sz="3300">
                <a:solidFill>
                  <a:schemeClr val="bg1"/>
                </a:solidFill>
              </a:rPr>
              <a:t>幫助企業即時找到所需資料，不再迷惘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4486398" y="35340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</a:rPr>
              <a:t>3</a:t>
            </a:r>
            <a:endParaRPr sz="2400" b="1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4972075" y="3557019"/>
            <a:ext cx="702976" cy="3435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en" sz="1300" b="1">
                <a:solidFill>
                  <a:schemeClr val="bg1"/>
                </a:solidFill>
                <a:latin typeface="+mj-lt"/>
                <a:ea typeface="Microsoft JhengHei" charset="0"/>
                <a:cs typeface="Microsoft JhengHei" charset="0"/>
              </a:rPr>
              <a:t>Mac Finder</a:t>
            </a:r>
            <a:endParaRPr sz="1300" b="1">
              <a:solidFill>
                <a:schemeClr val="bg1"/>
              </a:solidFill>
              <a:latin typeface="+mj-lt"/>
              <a:ea typeface="Microsoft JhengHei" charset="0"/>
              <a:cs typeface="Microsoft JhengHei" charset="0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4962804" y="4022974"/>
            <a:ext cx="860455" cy="632355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200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646" y="4347878"/>
            <a:ext cx="470230" cy="4771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233029" y="35340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</a:rPr>
              <a:t>1</a:t>
            </a:r>
            <a:endParaRPr sz="2400" b="1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551149" y="3986542"/>
            <a:ext cx="997183" cy="67353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SzPts val="1400"/>
                <a:defRPr/>
              </a:pPr>
              <a:endParaRPr sz="1200"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1754108" y="3639910"/>
            <a:ext cx="570936" cy="2218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300" b="1">
                <a:solidFill>
                  <a:schemeClr val="bg1"/>
                </a:solidFill>
                <a:latin typeface="+mj-lt"/>
                <a:ea typeface="Microsoft JhengHei" charset="0"/>
                <a:cs typeface="Microsoft JhengHei" charset="0"/>
              </a:rPr>
              <a:t>Web</a:t>
            </a:r>
            <a:endParaRPr sz="1300" b="1">
              <a:solidFill>
                <a:schemeClr val="bg1"/>
              </a:solidFill>
              <a:latin typeface="+mj-lt"/>
              <a:ea typeface="Microsoft JhengHei" charset="0"/>
              <a:cs typeface="Microsoft JhengHei" charset="0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6062862" y="35340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</a:rPr>
              <a:t>4</a:t>
            </a:r>
            <a:endParaRPr sz="2400" b="1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6384742" y="4014594"/>
            <a:ext cx="1133944" cy="633387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200">
                  <a:latin typeface="Microsoft JhengHei" charset="0"/>
                  <a:ea typeface="Microsoft JhengHei" charset="0"/>
                  <a:cs typeface="Microsoft JhengHei" charset="0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6473110" y="3684003"/>
            <a:ext cx="1045162" cy="3082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zh-TW" altLang="en-US" sz="13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瀏覽器套件
</a:t>
            </a:r>
            <a:endParaRPr sz="1300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2896137" y="3534034"/>
            <a:ext cx="348603" cy="349431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8">
              <a:defRPr/>
            </a:pPr>
            <a:r>
              <a:rPr lang="en-US" altLang="zh-TW" sz="2400" b="1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</a:rPr>
              <a:t>2</a:t>
            </a:r>
            <a:endParaRPr sz="2400" b="1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3171582" y="3925803"/>
            <a:ext cx="1016262" cy="773016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3264948" y="3631153"/>
            <a:ext cx="884803" cy="194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zh-TW" altLang="en-US" sz="1300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rPr>
              <a:t>行動裝置
</a:t>
            </a:r>
            <a:endParaRPr sz="1300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4807918" y="1287147"/>
            <a:ext cx="4300132" cy="17322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3350" indent="-1333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zh-TW" altLang="en-US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指定路徑、排除關鍵字等進階搜尋
強大篩選器</a:t>
            </a:r>
            <a:r>
              <a:rPr lang="en-US" altLang="zh-TW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1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缺關鍵詞也能搜
搜尋、預覽、與分享一氣呵成
四大搜尋入口在哪都能搜</a:t>
            </a:r>
            <a:endParaRPr lang="en-US" sz="18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3615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剪去同側角落 18">
            <a:extLst>
              <a:ext uri="{FF2B5EF4-FFF2-40B4-BE49-F238E27FC236}">
                <a16:creationId xmlns:a16="http://schemas.microsoft.com/office/drawing/2014/main" id="{7F0AE355-F85F-44B7-BA5D-D81DCB393E3B}"/>
              </a:ext>
            </a:extLst>
          </p:cNvPr>
          <p:cNvSpPr/>
          <p:nvPr/>
        </p:nvSpPr>
        <p:spPr>
          <a:xfrm>
            <a:off x="518016" y="1720842"/>
            <a:ext cx="2946996" cy="846330"/>
          </a:xfrm>
          <a:prstGeom prst="snip2SameRect">
            <a:avLst/>
          </a:prstGeom>
          <a:solidFill>
            <a:srgbClr val="FFF1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  <a:defRPr/>
            </a:pP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E23E312C-CA9C-4B1C-BC30-B8574CA39A1C}"/>
              </a:ext>
            </a:extLst>
          </p:cNvPr>
          <p:cNvSpPr/>
          <p:nvPr/>
        </p:nvSpPr>
        <p:spPr>
          <a:xfrm>
            <a:off x="137549" y="1805083"/>
            <a:ext cx="766667" cy="766667"/>
          </a:xfrm>
          <a:prstGeom prst="ellipse">
            <a:avLst/>
          </a:prstGeom>
          <a:solidFill>
            <a:srgbClr val="17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87" y="2763721"/>
            <a:ext cx="6714113" cy="23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1457" y="176068"/>
            <a:ext cx="921417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3100">
                <a:solidFill>
                  <a:schemeClr val="bg1"/>
                </a:solidFill>
              </a:rPr>
              <a:t>隨時利用 </a:t>
            </a:r>
            <a:r>
              <a:rPr lang="ja-JP" altLang="en-US" sz="3100">
                <a:solidFill>
                  <a:schemeClr val="bg1"/>
                </a:solidFill>
                <a:latin typeface="+mj-lt"/>
              </a:rPr>
              <a:t>myQNAPcloud</a:t>
            </a:r>
            <a:r>
              <a:rPr lang="ja-JP" altLang="en-US" sz="3100">
                <a:solidFill>
                  <a:schemeClr val="bg1"/>
                </a:solidFill>
              </a:rPr>
              <a:t> 與 </a:t>
            </a:r>
            <a:r>
              <a:rPr lang="ja-JP" altLang="en-US" sz="3100">
                <a:solidFill>
                  <a:schemeClr val="bg1"/>
                </a:solidFill>
                <a:latin typeface="+mj-lt"/>
              </a:rPr>
              <a:t>QNAP ID </a:t>
            </a:r>
            <a:r>
              <a:rPr lang="zh-TW" altLang="en-US" sz="3100">
                <a:solidFill>
                  <a:schemeClr val="bg1"/>
                </a:solidFill>
              </a:rPr>
              <a:t>連回</a:t>
            </a:r>
            <a:r>
              <a:rPr lang="en-US" altLang="zh-TW" sz="3100">
                <a:solidFill>
                  <a:schemeClr val="bg1"/>
                </a:solidFill>
              </a:rPr>
              <a:t> </a:t>
            </a:r>
            <a:r>
              <a:rPr lang="en-US" altLang="zh-TW" sz="3100">
                <a:solidFill>
                  <a:schemeClr val="bg1"/>
                </a:solidFill>
                <a:latin typeface="+mj-lt"/>
              </a:rPr>
              <a:t>NAS</a:t>
            </a:r>
            <a:endParaRPr lang="ja-JP" altLang="en-US" sz="31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759" y="1302724"/>
            <a:ext cx="2160481" cy="1213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6250673" y="1134657"/>
            <a:ext cx="2755778" cy="1549872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923144" y="1871933"/>
            <a:ext cx="2243052" cy="54414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300"/>
              </a:lnSpc>
              <a:buClr>
                <a:schemeClr val="lt1"/>
              </a:buClr>
              <a:buSzPts val="2400"/>
            </a:pPr>
            <a:r>
              <a:rPr lang="zh-TW" altLang="en-US" sz="1700" b="1">
                <a:solidFill>
                  <a:schemeClr val="tx1"/>
                </a:solidFill>
                <a:latin typeface="微軟正黑體"/>
                <a:ea typeface="微軟正黑體"/>
              </a:rPr>
              <a:t>除</a:t>
            </a:r>
            <a:r>
              <a:rPr lang="zh-TW" altLang="en-US" sz="17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Email </a:t>
            </a:r>
            <a:r>
              <a:rPr lang="zh-TW" altLang="en-US" sz="1700" b="1">
                <a:solidFill>
                  <a:schemeClr val="tx1"/>
                </a:solidFill>
                <a:latin typeface="微軟正黑體"/>
                <a:ea typeface="微軟正黑體"/>
              </a:rPr>
              <a:t>外也支援</a:t>
            </a:r>
            <a:endParaRPr lang="zh-TW" altLang="en-US" sz="17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lvl="0">
              <a:lnSpc>
                <a:spcPts val="2300"/>
              </a:lnSpc>
              <a:buClr>
                <a:schemeClr val="lt1"/>
              </a:buClr>
              <a:buSzPts val="2400"/>
            </a:pPr>
            <a:r>
              <a:rPr lang="zh-TW" altLang="en-US" sz="1700" b="1">
                <a:solidFill>
                  <a:schemeClr val="tx1"/>
                </a:solidFill>
                <a:latin typeface="微軟正黑體"/>
                <a:ea typeface="微軟正黑體"/>
              </a:rPr>
              <a:t>手機門號註冊與登入</a:t>
            </a:r>
            <a:endParaRPr lang="zh-TW" altLang="en-US" sz="17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8A18E643-5033-4D09-AB83-C605346C17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730" y="1915943"/>
            <a:ext cx="339667" cy="535847"/>
          </a:xfrm>
          <a:prstGeom prst="rect">
            <a:avLst/>
          </a:prstGeom>
        </p:spPr>
      </p:pic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D65DCEF1-7030-479E-BAA4-84380F505B78}"/>
              </a:ext>
            </a:extLst>
          </p:cNvPr>
          <p:cNvSpPr/>
          <p:nvPr/>
        </p:nvSpPr>
        <p:spPr>
          <a:xfrm>
            <a:off x="1129912" y="1297581"/>
            <a:ext cx="1905674" cy="331369"/>
          </a:xfrm>
          <a:prstGeom prst="snip2DiagRect">
            <a:avLst/>
          </a:prstGeom>
          <a:solidFill>
            <a:srgbClr val="73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遠端連線</a:t>
            </a:r>
            <a:endParaRPr lang="zh-TW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50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1192305"/>
          </a:xfrm>
          <a:prstGeom prst="rect">
            <a:avLst/>
          </a:prstGeom>
        </p:spPr>
      </p:pic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193226" y="1349437"/>
            <a:ext cx="1176229" cy="493563"/>
          </a:xfrm>
          <a:prstGeom prst="snip2Diag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b="1" err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Qfile</a:t>
            </a:r>
            <a:endParaRPr lang="en-GB" altLang="zh-TW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76549" y="1617819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: 剪去對角角落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4981911" y="1349437"/>
            <a:ext cx="1462851" cy="493563"/>
          </a:xfrm>
          <a:prstGeom prst="snip2DiagRect">
            <a:avLst/>
          </a:prstGeom>
          <a:solidFill>
            <a:srgbClr val="FFF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02" y="51175"/>
            <a:ext cx="7373335" cy="1038362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zh-TW" altLang="en-US" sz="3150">
                <a:solidFill>
                  <a:schemeClr val="bg1"/>
                </a:solidFill>
              </a:rPr>
              <a:t>連接 </a:t>
            </a:r>
            <a:r>
              <a:rPr lang="en-US" altLang="zh-TW" sz="3150">
                <a:solidFill>
                  <a:schemeClr val="bg1"/>
                </a:solidFill>
                <a:latin typeface="+mj-lt"/>
              </a:rPr>
              <a:t>Dropbox</a:t>
            </a:r>
            <a:r>
              <a:rPr lang="zh-TW" altLang="en-US" sz="3150">
                <a:solidFill>
                  <a:schemeClr val="bg1"/>
                </a:solidFill>
                <a:latin typeface="+mj-lt"/>
              </a:rPr>
              <a:t>、</a:t>
            </a:r>
            <a:r>
              <a:rPr lang="en-US" altLang="zh-TW" sz="3150">
                <a:solidFill>
                  <a:schemeClr val="bg1"/>
                </a:solidFill>
                <a:latin typeface="+mj-lt"/>
              </a:rPr>
              <a:t>One Drive</a:t>
            </a:r>
            <a:r>
              <a:rPr lang="zh-TW" altLang="en-US" sz="3150">
                <a:solidFill>
                  <a:schemeClr val="bg1"/>
                </a:solidFill>
                <a:latin typeface="+mj-lt"/>
              </a:rPr>
              <a:t>、</a:t>
            </a:r>
            <a:br>
              <a:rPr lang="en-US" altLang="zh-TW" sz="3150">
                <a:solidFill>
                  <a:schemeClr val="bg1"/>
                </a:solidFill>
                <a:latin typeface="+mj-lt"/>
              </a:rPr>
            </a:br>
            <a:r>
              <a:rPr lang="en-US" altLang="zh-TW" sz="3150">
                <a:solidFill>
                  <a:schemeClr val="bg1"/>
                </a:solidFill>
                <a:latin typeface="+mj-lt"/>
              </a:rPr>
              <a:t> Google Drive </a:t>
            </a:r>
            <a:r>
              <a:rPr lang="zh-TW" altLang="en-US" sz="3150">
                <a:solidFill>
                  <a:schemeClr val="bg1"/>
                </a:solidFill>
              </a:rPr>
              <a:t>，檔案存取更便利</a:t>
            </a:r>
            <a:endParaRPr lang="zh-TW" sz="3150">
              <a:solidFill>
                <a:schemeClr val="bg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911" y="1761765"/>
            <a:ext cx="3745230" cy="3232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2" y="2946537"/>
            <a:ext cx="2049517" cy="1629999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268369" y="3176605"/>
            <a:ext cx="14528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本地</a:t>
            </a:r>
            <a:r>
              <a:rPr lang="en-US" altLang="zh-TW" sz="1500">
                <a:latin typeface="+mj-lt"/>
                <a:ea typeface="微軟正黑體" panose="020B0604030504040204" pitchFamily="34" charset="-120"/>
              </a:rPr>
              <a:t>NAS</a:t>
            </a:r>
            <a:endParaRPr lang="zh-TW" altLang="en-US" sz="15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296906" y="4001645"/>
            <a:ext cx="14528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r>
              <a:rPr lang="en-US" altLang="zh-TW" sz="1500">
                <a:latin typeface="+mj-lt"/>
                <a:ea typeface="微軟正黑體" panose="020B0604030504040204" pitchFamily="34" charset="-120"/>
              </a:rPr>
              <a:t>NAS</a:t>
            </a:r>
            <a:endParaRPr lang="zh-TW" altLang="en-US" sz="1500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293719" y="4313138"/>
            <a:ext cx="14528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605" y="323356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245175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406324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71" y="406324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4358124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484" y="4417147"/>
            <a:ext cx="842534" cy="23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4261484" y="1763872"/>
            <a:ext cx="842534" cy="1234813"/>
          </a:xfrm>
          <a:prstGeom prst="homePlat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瀏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endParaRPr lang="zh-TW" altLang="en-US"/>
          </a:p>
        </p:txBody>
      </p:sp>
      <p:sp>
        <p:nvSpPr>
          <p:cNvPr id="30" name="箭號: 五邊形 29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333456" y="1763872"/>
            <a:ext cx="842534" cy="1234813"/>
          </a:xfrm>
          <a:prstGeom prst="homePlat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endParaRPr lang="en-GB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</a:p>
        </p:txBody>
      </p:sp>
    </p:spTree>
    <p:extLst>
      <p:ext uri="{BB962C8B-B14F-4D97-AF65-F5344CB8AC3E}">
        <p14:creationId xmlns:p14="http://schemas.microsoft.com/office/powerpoint/2010/main" val="3194691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268369" y="152148"/>
            <a:ext cx="10014272" cy="697312"/>
          </a:xfrm>
        </p:spPr>
        <p:txBody>
          <a:bodyPr/>
          <a:lstStyle/>
          <a:p>
            <a:pPr lvl="0" algn="l"/>
            <a:r>
              <a:rPr lang="en-US" altLang="zh-TW" sz="33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QNAP QVPN </a:t>
            </a:r>
            <a:r>
              <a:rPr lang="zh-CN" altLang="en-US" sz="36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與</a:t>
            </a:r>
            <a:r>
              <a:rPr lang="zh-TW" altLang="en-US" sz="36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專屬</a:t>
            </a:r>
            <a:r>
              <a:rPr lang="en-US" altLang="zh-TW" sz="3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sym typeface="Microsoft JhengHei"/>
              </a:rPr>
              <a:t>VPN</a:t>
            </a:r>
            <a:r>
              <a:rPr lang="en-US" altLang="zh-TW" sz="360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en-US" sz="36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協定</a:t>
            </a:r>
            <a:r>
              <a:rPr lang="en-US" altLang="zh-TW" sz="360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- </a:t>
            </a:r>
            <a:r>
              <a:rPr lang="en-US" altLang="zh-TW" sz="3600" err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QBelt</a:t>
            </a:r>
            <a:endParaRPr lang="zh-TW" altLang="en-US" sz="360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68369" y="3292454"/>
            <a:ext cx="1954768" cy="13747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2314244" y="3292454"/>
            <a:ext cx="1969363" cy="13747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endParaRPr lang="zh-TW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7" name="Shape 213"/>
          <p:cNvSpPr txBox="1"/>
          <p:nvPr/>
        </p:nvSpPr>
        <p:spPr>
          <a:xfrm>
            <a:off x="4372202" y="3292454"/>
            <a:ext cx="1960826" cy="1374796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53" y="1295401"/>
            <a:ext cx="1960826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591" y="1295401"/>
            <a:ext cx="1969364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69" y="1295401"/>
            <a:ext cx="1952463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" name="Shape 200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415340" y="1734417"/>
            <a:ext cx="1605725" cy="117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4430496" y="1851046"/>
            <a:ext cx="1816664" cy="1049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367802" y="1571058"/>
            <a:ext cx="1755393" cy="13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3578137" y="2513625"/>
            <a:ext cx="587785" cy="6950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18" y="1175715"/>
            <a:ext cx="2312121" cy="1403082"/>
          </a:xfrm>
          <a:prstGeom prst="roundRect">
            <a:avLst>
              <a:gd name="adj" fmla="val 2232"/>
            </a:avLst>
          </a:prstGeom>
          <a:ln w="3175">
            <a:noFill/>
          </a:ln>
          <a:effectLst/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36" y="2671917"/>
            <a:ext cx="1098335" cy="19953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066" y="2671917"/>
            <a:ext cx="1056773" cy="19953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7EF74F7-C2F4-4AC8-ABE4-8CD6222A23EF}"/>
              </a:ext>
            </a:extLst>
          </p:cNvPr>
          <p:cNvSpPr/>
          <p:nvPr/>
        </p:nvSpPr>
        <p:spPr>
          <a:xfrm>
            <a:off x="315258" y="3442525"/>
            <a:ext cx="1874109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3F3F3"/>
              </a:buClr>
              <a:buSzPts val="1600"/>
            </a:pP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安全的加密連線</a:t>
            </a:r>
            <a:r>
              <a:rPr lang="en-US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: </a:t>
            </a:r>
            <a:endParaRPr lang="zh-TW" altLang="en-US" sz="145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lvl="0"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利用 </a:t>
            </a:r>
            <a:r>
              <a:rPr lang="en-US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DTLS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建立 </a:t>
            </a:r>
            <a:r>
              <a:rPr lang="en-US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SSL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連線</a:t>
            </a:r>
            <a:r>
              <a:rPr lang="en-US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,  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底層採用 </a:t>
            </a:r>
            <a:r>
              <a:rPr lang="en-US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AES-256bit 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加密</a:t>
            </a:r>
            <a:endParaRPr lang="zh-TW" altLang="en-US" sz="145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E970DB-2D24-4FB8-A9C0-E9530B442D6B}"/>
              </a:ext>
            </a:extLst>
          </p:cNvPr>
          <p:cNvSpPr/>
          <p:nvPr/>
        </p:nvSpPr>
        <p:spPr>
          <a:xfrm>
            <a:off x="2277961" y="3442525"/>
            <a:ext cx="2121276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全新的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專屬協定: </a:t>
            </a:r>
          </a:p>
          <a:p>
            <a:pPr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減少既有的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特徵值, 降低被偵測的機會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44F843-53F3-46C9-882A-027C75D9986D}"/>
              </a:ext>
            </a:extLst>
          </p:cNvPr>
          <p:cNvSpPr/>
          <p:nvPr/>
        </p:nvSpPr>
        <p:spPr>
          <a:xfrm>
            <a:off x="4662469" y="3442525"/>
            <a:ext cx="1879097" cy="62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各種裝置上的</a:t>
            </a:r>
            <a:endParaRPr lang="en-US" altLang="zh-TW" sz="145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R="0" lvl="0" indent="0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45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專屬連線工具</a:t>
            </a:r>
          </a:p>
        </p:txBody>
      </p:sp>
    </p:spTree>
    <p:extLst>
      <p:ext uri="{BB962C8B-B14F-4D97-AF65-F5344CB8AC3E}">
        <p14:creationId xmlns:p14="http://schemas.microsoft.com/office/powerpoint/2010/main" val="90742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8" y="159049"/>
            <a:ext cx="8820472" cy="697312"/>
          </a:xfrm>
        </p:spPr>
        <p:txBody>
          <a:bodyPr anchor="ctr">
            <a:no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sz="3300" err="1">
                <a:solidFill>
                  <a:schemeClr val="bg1"/>
                </a:solidFill>
                <a:latin typeface="+mj-lt"/>
              </a:rPr>
              <a:t>QuMagie</a:t>
            </a:r>
            <a:r>
              <a:rPr lang="en-US" altLang="zh-TW"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3300">
                <a:solidFill>
                  <a:schemeClr val="bg1"/>
                </a:solidFill>
              </a:rPr>
              <a:t>照片管理，珍藏與分享美好時光</a:t>
            </a:r>
            <a:endParaRPr lang="en-US" sz="3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3652" y="1857099"/>
            <a:ext cx="6253110" cy="3206722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996" y="4089073"/>
            <a:ext cx="974748" cy="9747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1398242" y="1509119"/>
            <a:ext cx="2060408" cy="347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zh-CN" altLang="en-US" sz="1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一般相簿與智慧相簿</a:t>
            </a:r>
            <a:endParaRPr kumimoji="1" lang="en-US" altLang="zh-CN" sz="15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55">
            <a:extLst>
              <a:ext uri="{FF2B5EF4-FFF2-40B4-BE49-F238E27FC236}">
                <a16:creationId xmlns:a16="http://schemas.microsoft.com/office/drawing/2014/main" id="{2D122976-6779-4CD3-95E2-9F0BF7E59FDD}"/>
              </a:ext>
            </a:extLst>
          </p:cNvPr>
          <p:cNvSpPr/>
          <p:nvPr/>
        </p:nvSpPr>
        <p:spPr>
          <a:xfrm>
            <a:off x="1480370" y="1085850"/>
            <a:ext cx="1934848" cy="423269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相簿瀏覽模式</a:t>
            </a:r>
            <a:endParaRPr lang="zh-TW" altLang="zh-TW" sz="20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: 圓角 55">
            <a:extLst>
              <a:ext uri="{FF2B5EF4-FFF2-40B4-BE49-F238E27FC236}">
                <a16:creationId xmlns:a16="http://schemas.microsoft.com/office/drawing/2014/main" id="{8CDFBA04-E9C9-4AA0-8653-62C821273011}"/>
              </a:ext>
            </a:extLst>
          </p:cNvPr>
          <p:cNvSpPr/>
          <p:nvPr/>
        </p:nvSpPr>
        <p:spPr>
          <a:xfrm>
            <a:off x="5755576" y="1078230"/>
            <a:ext cx="2091186" cy="423269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資料夾瀏覽模式</a:t>
            </a:r>
          </a:p>
        </p:txBody>
      </p:sp>
    </p:spTree>
    <p:extLst>
      <p:ext uri="{BB962C8B-B14F-4D97-AF65-F5344CB8AC3E}">
        <p14:creationId xmlns:p14="http://schemas.microsoft.com/office/powerpoint/2010/main" val="46814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4719712C-72C1-49FF-8F48-8A63AA538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4251"/>
            <a:ext cx="9135061" cy="415925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27143652-9A30-4DDE-A38E-7B4FB5496F31}"/>
              </a:ext>
            </a:extLst>
          </p:cNvPr>
          <p:cNvSpPr/>
          <p:nvPr/>
        </p:nvSpPr>
        <p:spPr>
          <a:xfrm>
            <a:off x="5793367" y="1468287"/>
            <a:ext cx="2643957" cy="2643957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11" y="4578548"/>
            <a:ext cx="2378869" cy="436834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107950" y="165166"/>
            <a:ext cx="8665024" cy="697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300">
                <a:solidFill>
                  <a:schemeClr val="bg1"/>
                </a:solidFill>
                <a:latin typeface="+mj-lt"/>
              </a:rPr>
              <a:t>Surveillance Station 24x7</a:t>
            </a:r>
            <a:r>
              <a:rPr lang="en-US" sz="3300">
                <a:solidFill>
                  <a:schemeClr val="bg1"/>
                </a:solidFill>
                <a:latin typeface="+mj-lt"/>
              </a:rPr>
              <a:t> </a:t>
            </a:r>
            <a:r>
              <a:rPr lang="zh-CN" altLang="en-US" sz="3300">
                <a:solidFill>
                  <a:schemeClr val="bg1"/>
                </a:solidFill>
              </a:rPr>
              <a:t>居家看護與防盜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1690022" y="1335048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300" b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Surveillance Station</a:t>
            </a:r>
            <a:r>
              <a:rPr lang="en-US" sz="2300" b="1" i="0" u="none" strike="noStrike" cap="none">
                <a:solidFill>
                  <a:srgbClr val="C00000"/>
                </a:solidFill>
                <a:latin typeface="+mj-lt"/>
                <a:ea typeface="Arial"/>
                <a:cs typeface="Arial" panose="020B0604020202020204" pitchFamily="34" charset="0"/>
                <a:sym typeface="Arial"/>
              </a:rPr>
              <a:t>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891" y="1876545"/>
            <a:ext cx="4700526" cy="3071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891" y="1184517"/>
            <a:ext cx="878578" cy="8785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17" y="4499601"/>
            <a:ext cx="1460166" cy="436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186" y="4660780"/>
            <a:ext cx="2416409" cy="26813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51649" y="3476270"/>
            <a:ext cx="1460165" cy="1460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9">
            <a:extLst>
              <a:ext uri="{FF2B5EF4-FFF2-40B4-BE49-F238E27FC236}">
                <a16:creationId xmlns:a16="http://schemas.microsoft.com/office/drawing/2014/main" id="{5CE50491-0933-3146-BB12-5E1188BF65A1}"/>
              </a:ext>
            </a:extLst>
          </p:cNvPr>
          <p:cNvSpPr/>
          <p:nvPr/>
        </p:nvSpPr>
        <p:spPr>
          <a:xfrm>
            <a:off x="6816004" y="4821019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</a:rPr>
              <a:t>TS-832PX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47D51D-70AC-48D9-8446-BFFC4D43159C}"/>
              </a:ext>
            </a:extLst>
          </p:cNvPr>
          <p:cNvSpPr txBox="1"/>
          <p:nvPr/>
        </p:nvSpPr>
        <p:spPr>
          <a:xfrm>
            <a:off x="5869316" y="2575120"/>
            <a:ext cx="244125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zh-CN" altLang="en-US" sz="1800" b="1">
                <a:latin typeface="微軟正黑體"/>
                <a:ea typeface="微軟正黑體"/>
              </a:rPr>
              <a:t>最高</a:t>
            </a:r>
            <a:r>
              <a:rPr lang="en-US" altLang="zh-TW" sz="1800" b="1">
                <a:latin typeface="微軟正黑體"/>
                <a:ea typeface="微軟正黑體"/>
                <a:cs typeface="Arial"/>
                <a:sym typeface="Arial"/>
              </a:rPr>
              <a:t>:</a:t>
            </a:r>
            <a:r>
              <a:rPr lang="en-US" altLang="zh-TW" sz="18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3600" b="1">
                <a:solidFill>
                  <a:srgbClr val="C00000"/>
                </a:solidFill>
              </a:rPr>
              <a:t>25</a:t>
            </a:r>
            <a:endParaRPr lang="en-US" altLang="zh-TW" sz="360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zh-TW" altLang="en-US" sz="180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CAE408A-A5EC-4E41-92FC-10CC2DB3D9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800" y="3243742"/>
            <a:ext cx="2643957" cy="15695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4102309" y="4790412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Vmobile</a:t>
            </a:r>
            <a:endParaRPr kumimoji="1" lang="zh-TW" altLang="en-US" sz="1200" b="1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251B56-7FF3-4FFD-BE81-752DC62F7039}"/>
              </a:ext>
            </a:extLst>
          </p:cNvPr>
          <p:cNvSpPr txBox="1"/>
          <p:nvPr/>
        </p:nvSpPr>
        <p:spPr>
          <a:xfrm>
            <a:off x="5822043" y="1755850"/>
            <a:ext cx="2441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支援頻道數</a:t>
            </a:r>
            <a:endParaRPr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043AFAA-9409-4FBF-AE98-710B173CD732}"/>
              </a:ext>
            </a:extLst>
          </p:cNvPr>
          <p:cNvSpPr txBox="1"/>
          <p:nvPr/>
        </p:nvSpPr>
        <p:spPr>
          <a:xfrm>
            <a:off x="5820983" y="2155960"/>
            <a:ext cx="244125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C2C2C"/>
              </a:buClr>
              <a:buSzPct val="25000"/>
            </a:pP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 </a:t>
            </a:r>
            <a:r>
              <a:rPr lang="en-US" altLang="zh-TW" sz="25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85821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08">
            <a:extLst>
              <a:ext uri="{FF2B5EF4-FFF2-40B4-BE49-F238E27FC236}">
                <a16:creationId xmlns:a16="http://schemas.microsoft.com/office/drawing/2014/main" id="{202560CA-4759-4556-975D-CE569B280DDD}"/>
              </a:ext>
            </a:extLst>
          </p:cNvPr>
          <p:cNvSpPr/>
          <p:nvPr/>
        </p:nvSpPr>
        <p:spPr>
          <a:xfrm>
            <a:off x="-1" y="1227515"/>
            <a:ext cx="9170379" cy="838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AF0C010-339D-4A84-8B04-99F802EE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0" y="0"/>
            <a:ext cx="9143999" cy="1144959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10037177" y="-2569728"/>
            <a:ext cx="838311" cy="8432800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6080372" y="-70542"/>
            <a:ext cx="803025" cy="5075759"/>
          </a:xfrm>
          <a:prstGeom prst="roundRect">
            <a:avLst>
              <a:gd name="adj" fmla="val 12996"/>
            </a:avLst>
          </a:prstGeom>
          <a:gradFill>
            <a:gsLst>
              <a:gs pos="40000">
                <a:srgbClr val="071B1A"/>
              </a:gs>
              <a:gs pos="100000">
                <a:srgbClr val="2FB3AB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48" y="2066024"/>
            <a:ext cx="6429420" cy="2984247"/>
          </a:xfrm>
          <a:prstGeom prst="roundRect">
            <a:avLst>
              <a:gd name="adj" fmla="val 2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9170" y="19050"/>
            <a:ext cx="10910752" cy="965378"/>
          </a:xfrm>
        </p:spPr>
        <p:txBody>
          <a:bodyPr/>
          <a:lstStyle/>
          <a:p>
            <a:r>
              <a:rPr lang="zh-CN" altLang="en-US" sz="3200">
                <a:solidFill>
                  <a:schemeClr val="bg1"/>
                </a:solidFill>
              </a:rPr>
              <a:t>四核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en-US" altLang="zh-CN" sz="3200">
                <a:solidFill>
                  <a:schemeClr val="bg1"/>
                </a:solidFill>
                <a:latin typeface="+mj-lt"/>
              </a:rPr>
              <a:t>1.7GHz +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zh-CN" altLang="en-US" sz="3200">
                <a:solidFill>
                  <a:schemeClr val="bg1"/>
                </a:solidFill>
              </a:rPr>
              <a:t>最大擴充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r>
              <a:rPr lang="en-US" altLang="zh-CN" sz="3200">
                <a:solidFill>
                  <a:schemeClr val="bg1"/>
                </a:solidFill>
                <a:latin typeface="+mj-lt"/>
              </a:rPr>
              <a:t>16GB RAM</a:t>
            </a:r>
            <a:r>
              <a:rPr lang="zh-CN" altLang="en-US" sz="3200">
                <a:solidFill>
                  <a:schemeClr val="bg1"/>
                </a:solidFill>
              </a:rPr>
              <a:t>，</a:t>
            </a:r>
            <a:r>
              <a:rPr lang="zh-TW" altLang="en-US" sz="3200">
                <a:solidFill>
                  <a:schemeClr val="bg1"/>
                </a:solidFill>
              </a:rPr>
              <a:t>最適</a:t>
            </a:r>
            <a:r>
              <a:rPr lang="zh-CN" altLang="en-US" sz="3200">
                <a:solidFill>
                  <a:schemeClr val="bg1"/>
                </a:solidFill>
              </a:rPr>
              <a:t>創意</a:t>
            </a:r>
            <a:br>
              <a:rPr lang="en-US" altLang="zh-CN" sz="3200">
                <a:solidFill>
                  <a:schemeClr val="bg1"/>
                </a:solidFill>
              </a:rPr>
            </a:br>
            <a:r>
              <a:rPr lang="zh-CN" altLang="en-US" sz="3200">
                <a:solidFill>
                  <a:schemeClr val="bg1"/>
                </a:solidFill>
              </a:rPr>
              <a:t>無極限的</a:t>
            </a:r>
            <a:r>
              <a:rPr lang="zh-TW" altLang="en-US" sz="3200">
                <a:solidFill>
                  <a:schemeClr val="bg1"/>
                </a:solidFill>
              </a:rPr>
              <a:t>軟體容器工作站</a:t>
            </a:r>
            <a:r>
              <a:rPr lang="en-US" altLang="zh-TW" sz="3200">
                <a:solidFill>
                  <a:schemeClr val="bg1"/>
                </a:solidFill>
              </a:rPr>
              <a:t> </a:t>
            </a:r>
            <a:r>
              <a:rPr lang="en-US" altLang="zh-TW" sz="3200">
                <a:solidFill>
                  <a:schemeClr val="bg1"/>
                </a:solidFill>
                <a:latin typeface="+mj-lt"/>
              </a:rPr>
              <a:t>(Container Station)</a:t>
            </a:r>
            <a:endParaRPr lang="zh-TW" altLang="en-US" sz="32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8506" y="2693106"/>
            <a:ext cx="3851258" cy="2375090"/>
          </a:xfrm>
          <a:prstGeom prst="roundRect">
            <a:avLst>
              <a:gd name="adj" fmla="val 2542"/>
            </a:avLst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6533431" y="2135422"/>
            <a:ext cx="2636947" cy="439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9996" indent="-342892" defTabSz="914378">
              <a:defRPr/>
            </a:pPr>
            <a:r>
              <a:rPr lang="zh-TW" altLang="en-US" b="1">
                <a:solidFill>
                  <a:srgbClr val="69F4FF"/>
                </a:solidFill>
                <a:latin typeface="微軟正黑體" pitchFamily="34" charset="-120"/>
                <a:ea typeface="微軟正黑體" pitchFamily="34" charset="-120"/>
              </a:rPr>
              <a:t>內建 </a:t>
            </a:r>
            <a:r>
              <a:rPr lang="en-US" altLang="zh-TW" b="1">
                <a:solidFill>
                  <a:srgbClr val="69F4FF"/>
                </a:solidFill>
                <a:latin typeface="微軟正黑體" pitchFamily="34" charset="-120"/>
                <a:ea typeface="微軟正黑體" pitchFamily="34" charset="-120"/>
              </a:rPr>
              <a:t>Docker</a:t>
            </a:r>
            <a:r>
              <a:rPr lang="en-US" altLang="zh-TW" b="1" baseline="30000">
                <a:solidFill>
                  <a:srgbClr val="69F4FF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en-US" altLang="zh-TW" b="1">
                <a:solidFill>
                  <a:srgbClr val="69F4FF"/>
                </a:solidFill>
                <a:latin typeface="微軟正黑體" pitchFamily="34" charset="-120"/>
                <a:ea typeface="微軟正黑體" pitchFamily="34" charset="-120"/>
              </a:rPr>
              <a:t> Hub</a:t>
            </a:r>
            <a:r>
              <a:rPr lang="zh-TW" altLang="en-US" b="1">
                <a:solidFill>
                  <a:srgbClr val="69F4FF"/>
                </a:solidFill>
                <a:latin typeface="微軟正黑體" pitchFamily="34" charset="-120"/>
                <a:ea typeface="微軟正黑體" pitchFamily="34" charset="-120"/>
              </a:rPr>
              <a:t> 線上市集</a:t>
            </a:r>
            <a:endParaRPr lang="en-US" altLang="zh-TW" b="1">
              <a:solidFill>
                <a:srgbClr val="69F4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9996" indent="-342892" defTabSz="914378"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直接搜尋、隨選下載</a:t>
            </a:r>
            <a:endParaRPr lang="en-US" altLang="zh-TW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F4E8667-A595-4A77-8B37-B6F67838131D}"/>
              </a:ext>
            </a:extLst>
          </p:cNvPr>
          <p:cNvSpPr/>
          <p:nvPr/>
        </p:nvSpPr>
        <p:spPr>
          <a:xfrm rot="5400000">
            <a:off x="-3458887" y="-2579165"/>
            <a:ext cx="838310" cy="8432800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5436153" y="1300301"/>
            <a:ext cx="2853946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9996" indent="-342892">
              <a:defRPr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匯入匯出容器輕鬆轉移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9384" indent="-179384" defTabSz="914378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由 </a:t>
            </a: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或 </a:t>
            </a: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匯入映像檔或容器</a:t>
            </a:r>
            <a:endParaRPr lang="en-US" altLang="zh-TW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9384" indent="-179384" defTabSz="914378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可匯出映像檔或容器至 </a:t>
            </a: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做備份</a:t>
            </a:r>
            <a:endParaRPr lang="en-US" altLang="zh-TW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9996" indent="-342892" defTabSz="914378">
              <a:buFont typeface="Arial" pitchFamily="34" charset="0"/>
              <a:buChar char="•"/>
              <a:defRPr/>
            </a:pP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770372" y="1300301"/>
            <a:ext cx="3775834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9996" indent="-342892" defTabSz="914378">
              <a:defRPr/>
            </a:pPr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人工智慧、物聯網、及常用容器推薦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3034" lvl="1" indent="-173034" defTabSz="914378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一鍵安裝精靈，幫助您快速設定參數並建立容器</a:t>
            </a:r>
            <a:endParaRPr lang="en-US" altLang="zh-TW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9384" indent="-179384" defTabSz="914378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Docker Compose YAML </a:t>
            </a:r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格式建立應用程式</a:t>
            </a:r>
          </a:p>
        </p:txBody>
      </p:sp>
    </p:spTree>
    <p:extLst>
      <p:ext uri="{BB962C8B-B14F-4D97-AF65-F5344CB8AC3E}">
        <p14:creationId xmlns:p14="http://schemas.microsoft.com/office/powerpoint/2010/main" val="398615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CE891E84-15B0-4091-A669-5917045DC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6600"/>
            <a:ext cx="9144000" cy="3076900"/>
          </a:xfrm>
          <a:prstGeom prst="rect">
            <a:avLst/>
          </a:prstGeom>
        </p:spPr>
      </p:pic>
      <p:pic>
        <p:nvPicPr>
          <p:cNvPr id="14" name="圖片 13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5EA7BCD9-0653-402B-B9E4-F11865F85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740" y="2712491"/>
            <a:ext cx="2286000" cy="1778517"/>
          </a:xfrm>
          <a:prstGeom prst="rect">
            <a:avLst/>
          </a:prstGeom>
        </p:spPr>
      </p:pic>
      <p:pic>
        <p:nvPicPr>
          <p:cNvPr id="15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D5659725-ED3B-4625-B1B9-7DDECC98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811" y="3401679"/>
            <a:ext cx="1410573" cy="9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B91B6F8-3238-42F6-AD05-D095509EF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173" y="2972262"/>
            <a:ext cx="1694256" cy="155624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06089F6-9DC2-42AC-A9AE-6C0675A48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242" y="2937427"/>
            <a:ext cx="2620153" cy="14685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875" y="200673"/>
            <a:ext cx="9484974" cy="697312"/>
          </a:xfrm>
        </p:spPr>
        <p:txBody>
          <a:bodyPr/>
          <a:lstStyle/>
          <a:p>
            <a:pPr algn="l"/>
            <a:r>
              <a:rPr lang="zh-TW" altLang="en-US" sz="3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辦公室電腦往往因網速太慢而影響工作效率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357809" y="1106014"/>
            <a:ext cx="8428382" cy="1921171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latin typeface="+mj-lt"/>
                <a:ea typeface="微軟正黑體" panose="020B0604030504040204" pitchFamily="34" charset="-120"/>
              </a:rPr>
              <a:t>2018 ~2019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年主機板廠推出搭載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+mj-lt"/>
                <a:ea typeface="微軟正黑體" panose="020B0604030504040204" pitchFamily="34" charset="-120"/>
              </a:rPr>
              <a:t>10GbE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+mj-lt"/>
                <a:ea typeface="微軟正黑體" panose="020B0604030504040204" pitchFamily="34" charset="-120"/>
              </a:rPr>
              <a:t>5GbE Multi-G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ig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相容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+mj-lt"/>
                <a:ea typeface="微軟正黑體" panose="020B0604030504040204" pitchFamily="34" charset="-120"/>
              </a:rPr>
              <a:t>2.5GbE)</a:t>
            </a:r>
            <a:r>
              <a:rPr lang="zh-CN" altLang="en-US" b="1">
                <a:latin typeface="+mj-lt"/>
                <a:ea typeface="微軟正黑體" panose="020B0604030504040204" pitchFamily="34" charset="-120"/>
              </a:rPr>
              <a:t>．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2020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主機板廠紛紛推出支援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2.5GbE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產品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越來越多筆電與桌機除了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Thunderbolt 3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外，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也支援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2.5GbE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或更高網速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33">
            <a:extLst>
              <a:ext uri="{FF2B5EF4-FFF2-40B4-BE49-F238E27FC236}">
                <a16:creationId xmlns:a16="http://schemas.microsoft.com/office/drawing/2014/main" id="{8BCE7CEF-6E98-DF4B-9DD7-BCD9FEE290F6}"/>
              </a:ext>
            </a:extLst>
          </p:cNvPr>
          <p:cNvSpPr txBox="1"/>
          <p:nvPr/>
        </p:nvSpPr>
        <p:spPr>
          <a:xfrm>
            <a:off x="841740" y="4540254"/>
            <a:ext cx="245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200">
                <a:latin typeface="+mj-lt"/>
              </a:rPr>
              <a:t>Gigabyte Z490 AORUS MASTER</a:t>
            </a:r>
            <a:endParaRPr kumimoji="1" lang="zh-TW" altLang="en-US" sz="1200">
              <a:latin typeface="+mj-lt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33977" y="4522766"/>
            <a:ext cx="4599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/>
              <a:t>Thunderbolt 3 and/or 10GbE/5GbE/2.5GbE Multi-Gig </a:t>
            </a:r>
            <a:r>
              <a:rPr lang="zh-CN" altLang="en-US" sz="1200"/>
              <a:t>桌機或筆電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518289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96D94293-948A-496D-AA99-42F268E656C9}"/>
              </a:ext>
            </a:extLst>
          </p:cNvPr>
          <p:cNvSpPr/>
          <p:nvPr/>
        </p:nvSpPr>
        <p:spPr>
          <a:xfrm rot="16200000">
            <a:off x="4300871" y="311444"/>
            <a:ext cx="534112" cy="9135851"/>
          </a:xfrm>
          <a:prstGeom prst="rect">
            <a:avLst/>
          </a:pr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137" y="173740"/>
            <a:ext cx="9264972" cy="697312"/>
          </a:xfrm>
        </p:spPr>
        <p:txBody>
          <a:bodyPr>
            <a:noAutofit/>
          </a:bodyPr>
          <a:lstStyle/>
          <a:p>
            <a:r>
              <a:rPr lang="en-US" altLang="zh-TW" sz="3000" err="1">
                <a:solidFill>
                  <a:schemeClr val="bg1"/>
                </a:solidFill>
                <a:latin typeface="+mj-lt"/>
              </a:rPr>
              <a:t>HybridMount</a:t>
            </a:r>
            <a:r>
              <a:rPr lang="en-US" altLang="zh-TW" sz="3000">
                <a:solidFill>
                  <a:schemeClr val="bg1"/>
                </a:solidFill>
              </a:rPr>
              <a:t> </a:t>
            </a:r>
            <a:r>
              <a:rPr lang="zh-CN" altLang="en-US" sz="3000">
                <a:solidFill>
                  <a:schemeClr val="bg1"/>
                </a:solidFill>
              </a:rPr>
              <a:t>無縫掛載雲空間，</a:t>
            </a:r>
            <a:r>
              <a:rPr lang="en-US" altLang="zh-TW" sz="3000">
                <a:solidFill>
                  <a:schemeClr val="bg1"/>
                </a:solidFill>
              </a:rPr>
              <a:t>兩</a:t>
            </a:r>
            <a:r>
              <a:rPr lang="zh-TW" altLang="en-US" sz="3000">
                <a:solidFill>
                  <a:schemeClr val="bg1"/>
                </a:solidFill>
              </a:rPr>
              <a:t>種彈性存取模式</a:t>
            </a: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869666"/>
              </p:ext>
            </p:extLst>
          </p:nvPr>
        </p:nvGraphicFramePr>
        <p:xfrm>
          <a:off x="189987" y="1094880"/>
          <a:ext cx="6835389" cy="343795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92813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274348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668228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1007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1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2520" marR="82520" marT="41260" marB="412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007AD6"/>
                        </a:gs>
                        <a:gs pos="100000">
                          <a:srgbClr val="003D8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 Station</a:t>
                      </a:r>
                      <a:r>
                        <a:rPr lang="zh-TW" altLang="en-US" sz="13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3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</a:t>
                      </a:r>
                      <a:endParaRPr lang="zh-TW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906" marR="57906" marT="30942" marB="309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007AD6"/>
                        </a:gs>
                        <a:gs pos="100000">
                          <a:srgbClr val="003D8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3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</a:t>
                      </a:r>
                      <a:r>
                        <a:rPr lang="zh-TW" altLang="en-US" sz="13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</a:t>
                      </a:r>
                      <a:r>
                        <a:rPr lang="zh-TW" sz="13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endParaRPr lang="zh-TW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0319" marR="60319" marT="128924" marB="1289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">
                          <a:srgbClr val="007AD6"/>
                        </a:gs>
                        <a:gs pos="100000">
                          <a:srgbClr val="003D8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5021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</a:t>
                      </a:r>
                      <a:r>
                        <a:rPr lang="en-US" altLang="zh-TW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File Station </a:t>
                      </a:r>
                    </a:p>
                    <a:p>
                      <a:pPr algn="ctr" fontAlgn="ctr"/>
                      <a:r>
                        <a:rPr lang="zh-CN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雲端掛載模式</a:t>
                      </a:r>
                      <a:endParaRPr lang="zh-TW" altLang="en-US" sz="11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選擇檔案型雲網關模式</a:t>
                      </a:r>
                      <a:b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並配置快取空間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5021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1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 u="none" strike="noStrike" noProof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sz="1100" b="1" u="none" strike="noStrike" noProof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個永久免費的</a:t>
                      </a:r>
                      <a:r>
                        <a:rPr lang="zh-TW" altLang="en-US" sz="1100" b="1" u="none" strike="noStrike" noProof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r>
                        <a:rPr lang="zh-TW" sz="1100" b="1" u="none" strike="noStrike" noProof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授權</a:t>
                      </a:r>
                      <a:endParaRPr lang="en-US" altLang="zh-TW" sz="1100" b="1" u="none" strike="noStrike" noProof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100" b="1" u="none" strike="noStrike" noProof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  <a:endParaRPr lang="zh-TW" sz="1100" b="1" i="0" u="none" strike="noStrike" noProof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41757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27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於 </a:t>
                      </a:r>
                      <a:r>
                        <a:rPr lang="af-ZA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 Station </a:t>
                      </a:r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</a:t>
                      </a: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4015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 </a:t>
                      </a:r>
                      <a:r>
                        <a:rPr lang="af-ZA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SMB / NFS / AFP </a:t>
                      </a:r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</a:t>
                      </a: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100" b="1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1100" b="1" kern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4983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同步機制</a:t>
                      </a: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100" b="1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定期同步，可快速瀏覽</a:t>
                      </a:r>
                      <a:endParaRPr lang="zh-TW" altLang="en-US" sz="1100" b="1" kern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272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QTS Apps </a:t>
                      </a:r>
                      <a:r>
                        <a:rPr lang="zh-CN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檔案管理</a:t>
                      </a:r>
                      <a:endParaRPr lang="zh-TW" altLang="en-US" sz="11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0319" marR="60319" marT="73091" marB="730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100" b="1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</a:t>
                      </a:r>
                      <a:r>
                        <a:rPr lang="zh-TW" altLang="en-US" sz="1100" b="1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支援</a:t>
                      </a:r>
                      <a:r>
                        <a:rPr lang="en-US" altLang="zh-TW" sz="1100" b="1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  </a:t>
                      </a:r>
                    </a:p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100" b="1" kern="12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                                                           ...</a:t>
                      </a:r>
                      <a:endParaRPr lang="zh-TW" altLang="en-US" sz="1100" b="1" kern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0319" marR="60319" marT="73091" marB="730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202543" y="1561679"/>
            <a:ext cx="1914265" cy="2844144"/>
            <a:chOff x="9960014" y="1888151"/>
            <a:chExt cx="2356340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2" y="3129263"/>
              <a:ext cx="848782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788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788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788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62"/>
              <a:ext cx="408659" cy="350958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rgbClr val="1FC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zh-CN" altLang="en-US" sz="9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3" y="2305324"/>
              <a:ext cx="666808" cy="249992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CN" altLang="en-US" sz="788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788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8358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zh-CN" altLang="en-US" sz="9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691342" cy="23331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TW" altLang="en-US" sz="788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/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/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/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357" y="836925"/>
            <a:ext cx="562970" cy="562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808" y="4154870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167" y="4154870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526" y="4154870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885" y="4154870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835912" y="4631256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284901" y="4784071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76" y="4792907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283" y="4645966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906362" y="4771930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79686" y="4734071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495065" y="4763088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327" y="4703883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735834" y="4685615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624948" y="4654900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632084" y="4743650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245" y="4703144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6088465" y="4752919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5158323" y="4709184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741691" y="4714313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7092854" y="4709901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342990" y="1037430"/>
            <a:ext cx="13978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4541" indent="-134541" fontAlgn="ctr">
              <a:buFont typeface="Arial" panose="020B0604020202020204" pitchFamily="34" charset="0"/>
              <a:buChar char="•"/>
            </a:pPr>
            <a:r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34541" indent="-134541" fontAlgn="ctr">
              <a:buFont typeface="Arial" panose="020B0604020202020204" pitchFamily="34" charset="0"/>
              <a:buChar char="•"/>
            </a:pPr>
            <a:r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6844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4AF13F0-E56A-4B7F-880C-2944E5FD9CF2}"/>
              </a:ext>
            </a:extLst>
          </p:cNvPr>
          <p:cNvSpPr/>
          <p:nvPr/>
        </p:nvSpPr>
        <p:spPr>
          <a:xfrm>
            <a:off x="-322124" y="1144959"/>
            <a:ext cx="5699573" cy="39985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1" name="圖片 190">
            <a:extLst>
              <a:ext uri="{FF2B5EF4-FFF2-40B4-BE49-F238E27FC236}">
                <a16:creationId xmlns:a16="http://schemas.microsoft.com/office/drawing/2014/main" id="{5DB744BD-6D8C-44F6-9594-E110A33A8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0" y="0"/>
            <a:ext cx="9143999" cy="1144959"/>
          </a:xfrm>
          <a:prstGeom prst="rect">
            <a:avLst/>
          </a:prstGeom>
        </p:spPr>
      </p:pic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4346882" y="1537153"/>
            <a:ext cx="2774147" cy="3245324"/>
          </a:xfrm>
          <a:prstGeom prst="round2DiagRect">
            <a:avLst>
              <a:gd name="adj1" fmla="val 9220"/>
              <a:gd name="adj2" fmla="val 891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4331752" y="1476863"/>
            <a:ext cx="2800661" cy="496077"/>
          </a:xfrm>
          <a:prstGeom prst="round2SameRect">
            <a:avLst>
              <a:gd name="adj1" fmla="val 17519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6749765" y="2929635"/>
            <a:ext cx="2346225" cy="1359460"/>
          </a:xfrm>
          <a:prstGeom prst="roundRect">
            <a:avLst>
              <a:gd name="adj" fmla="val 9538"/>
            </a:avLst>
          </a:prstGeom>
          <a:solidFill>
            <a:srgbClr val="5B5D31">
              <a:alpha val="50000"/>
            </a:srgbClr>
          </a:solidFill>
          <a:ln w="1905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7285867" y="2608588"/>
            <a:ext cx="1531620" cy="2173886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4352216" y="1545230"/>
            <a:ext cx="276470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870" y="21188"/>
            <a:ext cx="9188449" cy="697312"/>
          </a:xfrm>
        </p:spPr>
        <p:txBody>
          <a:bodyPr>
            <a:noAutofit/>
          </a:bodyPr>
          <a:lstStyle/>
          <a:p>
            <a:pPr>
              <a:lnSpc>
                <a:spcPts val="3900"/>
              </a:lnSpc>
            </a:pPr>
            <a:r>
              <a:rPr lang="en-US" altLang="zh-TW" sz="3000">
                <a:solidFill>
                  <a:schemeClr val="bg1"/>
                </a:solidFill>
                <a:latin typeface="+mj-lt"/>
              </a:rPr>
              <a:t>LUN</a:t>
            </a:r>
            <a:r>
              <a:rPr lang="en-US" altLang="zh-TW" sz="3000">
                <a:solidFill>
                  <a:schemeClr val="bg1"/>
                </a:solidFill>
              </a:rPr>
              <a:t> </a:t>
            </a:r>
            <a:r>
              <a:rPr lang="zh-CN" altLang="en-US" sz="3000">
                <a:solidFill>
                  <a:schemeClr val="bg1"/>
                </a:solidFill>
              </a:rPr>
              <a:t>資料上雲與大型資料庫雲端備份利器：</a:t>
            </a:r>
            <a:br>
              <a:rPr lang="en-US" altLang="zh-CN" sz="3000">
                <a:solidFill>
                  <a:schemeClr val="bg1"/>
                </a:solidFill>
                <a:latin typeface="+mj-lt"/>
              </a:rPr>
            </a:br>
            <a:r>
              <a:rPr lang="zh-TW" altLang="en-US" sz="3000">
                <a:solidFill>
                  <a:schemeClr val="bg1"/>
                </a:solidFill>
                <a:latin typeface="+mj-lt"/>
              </a:rPr>
              <a:t>VJBOD cloud </a:t>
            </a:r>
            <a:r>
              <a:rPr lang="zh-TW" altLang="en-US" sz="3000">
                <a:solidFill>
                  <a:schemeClr val="bg1"/>
                </a:solidFill>
              </a:rPr>
              <a:t>區塊型雲網關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5786751" y="4155937"/>
            <a:ext cx="1055415" cy="400412"/>
            <a:chOff x="7884636" y="5312638"/>
            <a:chExt cx="1407221" cy="533882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8715818" y="5461291"/>
              <a:ext cx="576039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6" y="5312638"/>
              <a:ext cx="412922" cy="531799"/>
              <a:chOff x="9272425" y="5069203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5" y="5069203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2" y="5523236"/>
              <a:ext cx="67416" cy="60043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1" cy="60043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chemeClr val="tx1"/>
            </a:solidFill>
            <a:ln w="31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4314678" y="4304507"/>
            <a:ext cx="1311794" cy="38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9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9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4628869" y="3839768"/>
            <a:ext cx="708758" cy="426219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5525376" y="2630035"/>
            <a:ext cx="1402634" cy="1254362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4538301" y="2965810"/>
            <a:ext cx="879883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9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4601820" y="2415557"/>
            <a:ext cx="637446" cy="499600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tx1">
                  <a:lumMod val="95000"/>
                  <a:lumOff val="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4651180" y="2177023"/>
            <a:ext cx="6951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1715579" y="2600059"/>
            <a:ext cx="597279" cy="853944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tx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473751" y="3447941"/>
            <a:ext cx="10597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05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altLang="en-US" sz="1050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2511905" y="2822094"/>
            <a:ext cx="1682475" cy="136362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2312301" y="2966908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3">
                    <a:lumMod val="50000"/>
                  </a:schemeClr>
                </a:solidFill>
                <a:ea typeface="新細明體"/>
              </a:rPr>
              <a:t>Initiator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1894538" y="4149050"/>
            <a:ext cx="2257210" cy="117228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2554201" y="4245731"/>
            <a:ext cx="1610716" cy="392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05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3202861" y="2972271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555876" y="3338606"/>
            <a:ext cx="7006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accent3">
                    <a:lumMod val="50000"/>
                  </a:schemeClr>
                </a:solidFill>
                <a:ea typeface="微軟正黑體"/>
              </a:rPr>
              <a:t>Client</a:t>
            </a:r>
            <a:endParaRPr lang="zh-TW" altLang="en-US" sz="1050" b="1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200927" y="2985539"/>
            <a:ext cx="469487" cy="122203"/>
          </a:xfrm>
          <a:prstGeom prst="leftRightArrow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1591069" y="1682519"/>
            <a:ext cx="805878" cy="534696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399578" y="2725877"/>
            <a:ext cx="789790" cy="573796"/>
            <a:chOff x="4219147" y="3532916"/>
            <a:chExt cx="1243057" cy="854780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6830" y="3532916"/>
              <a:ext cx="1095374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7570658" y="2538568"/>
            <a:ext cx="7232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雲端物件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儲存空間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7377366" y="3088613"/>
            <a:ext cx="1087499" cy="75879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7693633" y="3335203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2426594" y="1776592"/>
            <a:ext cx="84845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3">
                    <a:lumMod val="50000"/>
                  </a:schemeClr>
                </a:solidFill>
                <a:ea typeface="新細明體"/>
              </a:rPr>
              <a:t>Initiator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2490445" y="2085584"/>
            <a:ext cx="1682475" cy="136362"/>
          </a:xfrm>
          <a:prstGeom prst="leftRightArrow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3188059" y="2202470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980" y="1450505"/>
            <a:ext cx="822564" cy="822562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7450005" y="4132784"/>
            <a:ext cx="1055418" cy="400407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1"/>
              <a:ext cx="576039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7914571" y="3335203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1595846" y="2229069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8410" y="1949618"/>
            <a:ext cx="293825" cy="27939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739010" y="3947725"/>
            <a:ext cx="1155528" cy="821239"/>
            <a:chOff x="1942737" y="2167157"/>
            <a:chExt cx="1540703" cy="1094985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38374" y="2954366"/>
              <a:ext cx="1345066" cy="30777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799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93639" y="198130"/>
            <a:ext cx="8288627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SzPts val="3400"/>
            </a:pPr>
            <a:r>
              <a:rPr lang="en-US" sz="33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  </a:t>
            </a:r>
            <a:r>
              <a:rPr lang="zh-TW" altLang="en-US" sz="33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透過網路 </a:t>
            </a:r>
            <a:r>
              <a:rPr lang="en-US" sz="33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VJBOD </a:t>
            </a:r>
            <a:r>
              <a:rPr lang="zh-TW" altLang="en-US" sz="33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擴充其他 </a:t>
            </a:r>
            <a:r>
              <a:rPr lang="en-US" sz="33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NAS </a:t>
            </a:r>
            <a:r>
              <a:rPr lang="zh-TW" altLang="en-US" sz="330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</a:rPr>
              <a:t>空間</a:t>
            </a:r>
            <a:endParaRPr sz="3300" u="none" strike="noStrike" cap="none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7" name="圖片 16" descr="一張含有 水, 大, 男人, 飛機 的圖片&#10;&#10;自動產生的描述">
            <a:extLst>
              <a:ext uri="{FF2B5EF4-FFF2-40B4-BE49-F238E27FC236}">
                <a16:creationId xmlns:a16="http://schemas.microsoft.com/office/drawing/2014/main" id="{FDC1E519-8133-4BF5-9101-2289551B2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246647"/>
            <a:ext cx="9144000" cy="3076900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D8C64421-B392-4CAB-B4F7-67E2FA1BAC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99" y="1717937"/>
            <a:ext cx="3767417" cy="2168187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2ABDBB12-E50A-45A3-B392-88205A355FD5}"/>
              </a:ext>
            </a:extLst>
          </p:cNvPr>
          <p:cNvSpPr txBox="1"/>
          <p:nvPr/>
        </p:nvSpPr>
        <p:spPr>
          <a:xfrm>
            <a:off x="4237953" y="3137298"/>
            <a:ext cx="1497554" cy="461665"/>
          </a:xfrm>
          <a:prstGeom prst="rect">
            <a:avLst/>
          </a:prstGeom>
          <a:solidFill>
            <a:srgbClr val="D8392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err="1">
                <a:latin typeface="微軟正黑體" pitchFamily="34" charset="-120"/>
                <a:ea typeface="微軟正黑體" pitchFamily="34" charset="-120"/>
              </a:rPr>
              <a:t>iSCSi</a:t>
            </a:r>
            <a:endParaRPr lang="en-US" sz="24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DACEF8D9-2119-4949-B9D9-45D63273316A}"/>
              </a:ext>
            </a:extLst>
          </p:cNvPr>
          <p:cNvSpPr txBox="1"/>
          <p:nvPr/>
        </p:nvSpPr>
        <p:spPr>
          <a:xfrm>
            <a:off x="4237953" y="3785097"/>
            <a:ext cx="1497554" cy="46166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24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 descr="21.png">
            <a:extLst>
              <a:ext uri="{FF2B5EF4-FFF2-40B4-BE49-F238E27FC236}">
                <a16:creationId xmlns:a16="http://schemas.microsoft.com/office/drawing/2014/main" id="{C686F5AB-A35D-4820-9805-69CFCEA83A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01" y="3852648"/>
            <a:ext cx="1273750" cy="344170"/>
          </a:xfrm>
          <a:prstGeom prst="rect">
            <a:avLst/>
          </a:prstGeom>
        </p:spPr>
      </p:pic>
      <p:sp>
        <p:nvSpPr>
          <p:cNvPr id="22" name="向右箭號 14">
            <a:extLst>
              <a:ext uri="{FF2B5EF4-FFF2-40B4-BE49-F238E27FC236}">
                <a16:creationId xmlns:a16="http://schemas.microsoft.com/office/drawing/2014/main" id="{80B9659E-B687-49AF-8F88-8C89E301F4DC}"/>
              </a:ext>
            </a:extLst>
          </p:cNvPr>
          <p:cNvSpPr/>
          <p:nvPr/>
        </p:nvSpPr>
        <p:spPr>
          <a:xfrm flipH="1">
            <a:off x="4041669" y="2354727"/>
            <a:ext cx="2269054" cy="546494"/>
          </a:xfrm>
          <a:prstGeom prst="rightArrow">
            <a:avLst>
              <a:gd name="adj1" fmla="val 50000"/>
              <a:gd name="adj2" fmla="val 96334"/>
            </a:avLst>
          </a:prstGeom>
          <a:gradFill flip="none" rotWithShape="1">
            <a:gsLst>
              <a:gs pos="31000">
                <a:srgbClr val="24F8F3"/>
              </a:gs>
              <a:gs pos="5000">
                <a:srgbClr val="2DFFF0">
                  <a:alpha val="0"/>
                </a:srgbClr>
              </a:gs>
              <a:gs pos="100000">
                <a:srgbClr val="01DCFE"/>
              </a:gs>
            </a:gsLst>
            <a:lin ang="0" scaled="1"/>
            <a:tileRect/>
          </a:gra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4249B2-A5C9-4A35-9546-E5EFBF7E2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5733" y="1578281"/>
            <a:ext cx="3441392" cy="2753115"/>
          </a:xfrm>
          <a:prstGeom prst="rect">
            <a:avLst/>
          </a:prstGeom>
        </p:spPr>
      </p:pic>
      <p:sp>
        <p:nvSpPr>
          <p:cNvPr id="24" name="TextBox 33">
            <a:extLst>
              <a:ext uri="{FF2B5EF4-FFF2-40B4-BE49-F238E27FC236}">
                <a16:creationId xmlns:a16="http://schemas.microsoft.com/office/drawing/2014/main" id="{C4944C32-A0A8-4D69-9FA2-74588025AC7A}"/>
              </a:ext>
            </a:extLst>
          </p:cNvPr>
          <p:cNvSpPr txBox="1"/>
          <p:nvPr/>
        </p:nvSpPr>
        <p:spPr>
          <a:xfrm>
            <a:off x="3835673" y="1470851"/>
            <a:ext cx="2269055" cy="75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zh-Hant" altLang="en-US" sz="2000" b="1">
                <a:solidFill>
                  <a:srgbClr val="007AD6"/>
                </a:solidFill>
                <a:latin typeface="+mn-lt"/>
                <a:ea typeface="微軟正黑體" pitchFamily="34" charset="-120"/>
              </a:rPr>
              <a:t>將閒置空間為其他</a:t>
            </a:r>
            <a:r>
              <a:rPr lang="en-US" altLang="zh-Hant" sz="2000" b="1">
                <a:solidFill>
                  <a:srgbClr val="007AD6"/>
                </a:solidFill>
                <a:latin typeface="+mn-lt"/>
                <a:ea typeface="微軟正黑體" pitchFamily="34" charset="-120"/>
              </a:rPr>
              <a:t>NAS</a:t>
            </a:r>
            <a:r>
              <a:rPr lang="zh-TW" altLang="en-US" sz="2000" b="1">
                <a:solidFill>
                  <a:srgbClr val="007AD6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Hant" altLang="en-US" sz="2000" b="1">
                <a:solidFill>
                  <a:srgbClr val="007AD6"/>
                </a:solidFill>
                <a:latin typeface="+mn-lt"/>
                <a:ea typeface="微軟正黑體" pitchFamily="34" charset="-120"/>
              </a:rPr>
              <a:t>擴充容量</a:t>
            </a:r>
            <a:endParaRPr lang="en-US" sz="2000" b="1">
              <a:solidFill>
                <a:srgbClr val="007AD6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E36427BB-7151-4E25-8E8A-FD5C42F62081}"/>
              </a:ext>
            </a:extLst>
          </p:cNvPr>
          <p:cNvSpPr/>
          <p:nvPr/>
        </p:nvSpPr>
        <p:spPr>
          <a:xfrm>
            <a:off x="6890492" y="3965986"/>
            <a:ext cx="7168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</a:rPr>
              <a:t>TS-832PX</a:t>
            </a: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926AB45D-B340-4634-9F47-7167B383E944}"/>
              </a:ext>
            </a:extLst>
          </p:cNvPr>
          <p:cNvSpPr/>
          <p:nvPr/>
        </p:nvSpPr>
        <p:spPr>
          <a:xfrm>
            <a:off x="1842096" y="3965986"/>
            <a:ext cx="20377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</a:rPr>
              <a:t>QNAP x86 NAS (Intel/AMD </a:t>
            </a:r>
            <a:r>
              <a:rPr lang="zh-CN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處理器</a:t>
            </a:r>
            <a:r>
              <a:rPr lang="en-US" altLang="zh-CN" sz="9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 panose="020B0604030504040204" pitchFamily="34" charset="-120"/>
              </a:rPr>
              <a:t>)</a:t>
            </a:r>
            <a:endParaRPr lang="en-US" sz="9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1172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7284A1CA-6CDA-4A39-867E-55423E72738F}"/>
              </a:ext>
            </a:extLst>
          </p:cNvPr>
          <p:cNvSpPr/>
          <p:nvPr/>
        </p:nvSpPr>
        <p:spPr>
          <a:xfrm>
            <a:off x="3857460" y="3344342"/>
            <a:ext cx="5093214" cy="1377999"/>
          </a:xfrm>
          <a:prstGeom prst="roundRect">
            <a:avLst>
              <a:gd name="adj" fmla="val 6149"/>
            </a:avLst>
          </a:prstGeom>
          <a:gradFill>
            <a:gsLst>
              <a:gs pos="4000">
                <a:srgbClr val="F3FFFE"/>
              </a:gs>
              <a:gs pos="100000">
                <a:srgbClr val="9FE6FF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3EE3FF-246B-4B84-8943-8FC1BE4822A9}"/>
              </a:ext>
            </a:extLst>
          </p:cNvPr>
          <p:cNvSpPr/>
          <p:nvPr/>
        </p:nvSpPr>
        <p:spPr>
          <a:xfrm>
            <a:off x="288262" y="3344342"/>
            <a:ext cx="3436267" cy="1377999"/>
          </a:xfrm>
          <a:prstGeom prst="roundRect">
            <a:avLst>
              <a:gd name="adj" fmla="val 6149"/>
            </a:avLst>
          </a:prstGeom>
          <a:gradFill>
            <a:gsLst>
              <a:gs pos="4000">
                <a:srgbClr val="F3FFFE"/>
              </a:gs>
              <a:gs pos="100000">
                <a:srgbClr val="9FE6FF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26" y="153568"/>
            <a:ext cx="10335674" cy="697312"/>
          </a:xfrm>
        </p:spPr>
        <p:txBody>
          <a:bodyPr>
            <a:noAutofit/>
          </a:bodyPr>
          <a:lstStyle/>
          <a:p>
            <a:pPr algn="l"/>
            <a:r>
              <a:rPr lang="zh-TW" altLang="en-US" sz="3300">
                <a:solidFill>
                  <a:schemeClr val="bg1"/>
                </a:solidFill>
              </a:rPr>
              <a:t>經濟又彈性的</a:t>
            </a:r>
            <a:r>
              <a:rPr lang="zh-CN" altLang="en-US" sz="3300">
                <a:solidFill>
                  <a:schemeClr val="bg1"/>
                </a:solidFill>
              </a:rPr>
              <a:t>現代化</a:t>
            </a:r>
            <a:r>
              <a:rPr lang="en-US" altLang="zh-CN" sz="3300">
                <a:solidFill>
                  <a:schemeClr val="bg1"/>
                </a:solidFill>
              </a:rPr>
              <a:t> </a:t>
            </a:r>
            <a:r>
              <a:rPr lang="en-US" altLang="zh-CN" sz="3300">
                <a:solidFill>
                  <a:schemeClr val="bg1"/>
                </a:solidFill>
                <a:latin typeface="+mj-lt"/>
              </a:rPr>
              <a:t>QNAP</a:t>
            </a:r>
            <a:r>
              <a:rPr lang="en-US" altLang="zh-CN" sz="3300">
                <a:solidFill>
                  <a:schemeClr val="bg1"/>
                </a:solidFill>
              </a:rPr>
              <a:t> </a:t>
            </a:r>
            <a:r>
              <a:rPr lang="zh-CN" altLang="en-US" sz="3300">
                <a:solidFill>
                  <a:schemeClr val="bg1"/>
                </a:solidFill>
              </a:rPr>
              <a:t>儲存擴充櫃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572000" y="1729986"/>
            <a:ext cx="4232504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zh-CN" altLang="en-US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更好的相容性，</a:t>
            </a:r>
            <a:r>
              <a:rPr kumimoji="1" lang="en-US" altLang="zh-TW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TW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PC/server </a:t>
            </a:r>
            <a:r>
              <a:rPr kumimoji="1" lang="zh-CN" altLang="en-US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靈活兩用</a:t>
            </a:r>
            <a:endParaRPr kumimoji="1" lang="en-US" altLang="zh-CN" sz="1600" b="1">
              <a:solidFill>
                <a:srgbClr val="007AD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41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恣意擴充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PC/server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儲存空間，或是快速完成不同主機間的資料遷移，最大化您的硬體投資</a:t>
            </a:r>
            <a:endParaRPr kumimoji="1" lang="en-US" altLang="zh-CN" sz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41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獨家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 External RAID Manager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JBOD Manager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工具軟體支援各大作業系統隨時掌握擴充櫃狀態</a:t>
            </a:r>
            <a:endParaRPr kumimoji="1"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333026" y="4817574"/>
            <a:ext cx="4995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*TS-832PX 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可額外安裝</a:t>
            </a:r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3.2 Gen2 PCIe 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擴充卡支援</a:t>
            </a:r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USB 3.2 Gen2 10Gbps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</a:t>
            </a:r>
            <a:endParaRPr kumimoji="1" lang="en-US" altLang="zh-CN" sz="7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TS-932PX </a:t>
            </a:r>
            <a:r>
              <a:rPr kumimoji="1" lang="zh-TW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不具備</a:t>
            </a:r>
            <a:r>
              <a:rPr kumimoji="1" lang="en-US" altLang="zh-TW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PCIe 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擴充插槽，因此不</a:t>
            </a:r>
            <a:r>
              <a:rPr kumimoji="1" lang="zh-TW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需要安裝</a:t>
            </a:r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QXP SATA 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擴充卡的</a:t>
            </a:r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TL-D400S, TL-D800S, TL-D1600S JBOD</a:t>
            </a:r>
            <a:r>
              <a:rPr kumimoji="1" lang="zh-CN" altLang="en-US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</a:t>
            </a:r>
            <a:r>
              <a:rPr kumimoji="1" lang="en-US" altLang="zh-CN" sz="7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D872FE-F7CA-634D-A090-CFFDE0B67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124" y="3716540"/>
            <a:ext cx="1213699" cy="7551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5E1D82-C120-6347-9C95-EC9655FB8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26" y="3768152"/>
            <a:ext cx="1120158" cy="6969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22C16E7-11D5-F24E-B125-ECF18BAD0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693" y="3495142"/>
            <a:ext cx="1352470" cy="11721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DD4D131-8E8E-3A47-924E-674C6C71A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693" y="3613814"/>
            <a:ext cx="1192282" cy="10333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9529426-2768-2141-BE16-4CF9BAA0B4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247" y="3372804"/>
            <a:ext cx="1748456" cy="15153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1956F8D-30A4-1042-98AA-7653D7860C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256" y="3335562"/>
            <a:ext cx="1748456" cy="151532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558744" y="449898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</a:rPr>
              <a:t>TR-002</a:t>
            </a:r>
            <a:endParaRPr kumimoji="1" lang="zh-TW" altLang="en-US" sz="900">
              <a:solidFill>
                <a:schemeClr val="tx1"/>
              </a:solidFill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BBAFD93-3366-D14E-B9C5-E0FF4ED711B9}"/>
              </a:ext>
            </a:extLst>
          </p:cNvPr>
          <p:cNvSpPr txBox="1"/>
          <p:nvPr/>
        </p:nvSpPr>
        <p:spPr>
          <a:xfrm>
            <a:off x="1618840" y="449898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</a:rPr>
              <a:t>TR-004</a:t>
            </a:r>
            <a:endParaRPr kumimoji="1" lang="zh-TW" altLang="en-US" sz="900">
              <a:solidFill>
                <a:schemeClr val="tx1"/>
              </a:solidFill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2513496" y="4498980"/>
            <a:ext cx="7168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</a:rPr>
              <a:t>TL-D800C</a:t>
            </a:r>
            <a:endParaRPr kumimoji="1" lang="zh-TW" altLang="en-US" sz="900">
              <a:solidFill>
                <a:schemeClr val="tx1"/>
              </a:solidFill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4332345" y="4498980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</a:rPr>
              <a:t>TL-D400S</a:t>
            </a:r>
            <a:endParaRPr kumimoji="1" lang="zh-TW" altLang="en-US" sz="900">
              <a:solidFill>
                <a:schemeClr val="tx1"/>
              </a:solidFill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3BB74E27-8325-BF49-9135-011A0E0DA5BD}"/>
              </a:ext>
            </a:extLst>
          </p:cNvPr>
          <p:cNvSpPr txBox="1"/>
          <p:nvPr/>
        </p:nvSpPr>
        <p:spPr>
          <a:xfrm>
            <a:off x="5802783" y="4498980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</a:rPr>
              <a:t>TL-D800S</a:t>
            </a:r>
            <a:endParaRPr kumimoji="1" lang="zh-TW" altLang="en-US" sz="900">
              <a:solidFill>
                <a:schemeClr val="tx1"/>
              </a:solidFill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7429053" y="4498980"/>
            <a:ext cx="774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solidFill>
                  <a:schemeClr val="tx1"/>
                </a:solidFill>
              </a:rPr>
              <a:t>TL-D1600S</a:t>
            </a:r>
            <a:endParaRPr kumimoji="1" lang="zh-TW" altLang="en-US" sz="900">
              <a:solidFill>
                <a:schemeClr val="tx1"/>
              </a:solidFill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421226" y="3429256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 </a:t>
            </a:r>
            <a:r>
              <a:rPr kumimoji="1" lang="zh-CN" altLang="en-US" sz="10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介面</a:t>
            </a:r>
            <a:endParaRPr kumimoji="1" lang="zh-TW" altLang="en-US" sz="105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3889574" y="3429256"/>
            <a:ext cx="22381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050">
                <a:solidFill>
                  <a:schemeClr val="tx1"/>
                </a:solidFill>
              </a:rPr>
              <a:t>PCIe SFF-8088 </a:t>
            </a:r>
            <a:r>
              <a:rPr lang="zh-CN" altLang="en-US" sz="1050">
                <a:solidFill>
                  <a:schemeClr val="tx1"/>
                </a:solidFill>
              </a:rPr>
              <a:t>多通道</a:t>
            </a:r>
            <a:r>
              <a:rPr lang="en-US" altLang="zh-CN" sz="1050">
                <a:solidFill>
                  <a:schemeClr val="tx1"/>
                </a:solidFill>
              </a:rPr>
              <a:t> SATA </a:t>
            </a:r>
            <a:r>
              <a:rPr lang="zh-CN" altLang="en-US" sz="1050">
                <a:solidFill>
                  <a:schemeClr val="tx1"/>
                </a:solidFill>
              </a:rPr>
              <a:t>介面</a:t>
            </a:r>
            <a:endParaRPr lang="zh-TW" altLang="en-US" sz="1050">
              <a:solidFill>
                <a:schemeClr val="tx1"/>
              </a:solidFill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FCA603E-FD0D-4B3A-9A5B-BFACE1340FD1}"/>
              </a:ext>
            </a:extLst>
          </p:cNvPr>
          <p:cNvGrpSpPr/>
          <p:nvPr/>
        </p:nvGrpSpPr>
        <p:grpSpPr>
          <a:xfrm>
            <a:off x="-570182" y="1151916"/>
            <a:ext cx="8126682" cy="432277"/>
            <a:chOff x="2928452" y="1538873"/>
            <a:chExt cx="8308619" cy="439733"/>
          </a:xfrm>
        </p:grpSpPr>
        <p:sp>
          <p:nvSpPr>
            <p:cNvPr id="22" name="圓角矩形 13">
              <a:extLst>
                <a:ext uri="{FF2B5EF4-FFF2-40B4-BE49-F238E27FC236}">
                  <a16:creationId xmlns:a16="http://schemas.microsoft.com/office/drawing/2014/main" id="{CEB77596-0951-4E2D-ABE3-83556B6E26FD}"/>
                </a:ext>
              </a:extLst>
            </p:cNvPr>
            <p:cNvSpPr/>
            <p:nvPr/>
          </p:nvSpPr>
          <p:spPr>
            <a:xfrm>
              <a:off x="4041401" y="1538873"/>
              <a:ext cx="6098495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321927EF-B456-480A-ABB0-51F40772E580}"/>
                </a:ext>
              </a:extLst>
            </p:cNvPr>
            <p:cNvSpPr txBox="1"/>
            <p:nvPr/>
          </p:nvSpPr>
          <p:spPr>
            <a:xfrm>
              <a:off x="2928452" y="1566885"/>
              <a:ext cx="8308619" cy="375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TW" sz="18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QNAP TR </a:t>
              </a:r>
              <a:r>
                <a:rPr lang="zh-TW" altLang="en-US" sz="18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硬體 </a:t>
              </a:r>
              <a:r>
                <a:rPr lang="en-US" altLang="zh-TW" sz="18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RAID &amp; TL JBOD </a:t>
              </a:r>
              <a:r>
                <a:rPr lang="zh-TW" altLang="en-US" sz="18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擴充櫃提供許多優勢</a:t>
              </a: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5D2872E-2FB9-4A54-9724-FB76E9625EBB}"/>
              </a:ext>
            </a:extLst>
          </p:cNvPr>
          <p:cNvSpPr txBox="1"/>
          <p:nvPr/>
        </p:nvSpPr>
        <p:spPr>
          <a:xfrm>
            <a:off x="518396" y="2479865"/>
            <a:ext cx="4497288" cy="797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zh-CN" altLang="en-US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更高的速度</a:t>
            </a:r>
            <a:endParaRPr kumimoji="1" lang="en-US" altLang="zh-CN" sz="1600" b="1">
              <a:solidFill>
                <a:srgbClr val="007AD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41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最高普及率的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Gen1 5Gb/s</a:t>
            </a:r>
            <a:r>
              <a:rPr kumimoji="1"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 10Gb/s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與多通道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最達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64Gb/s*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95CD141-56BE-4B32-8441-EB3C95CF66BE}"/>
              </a:ext>
            </a:extLst>
          </p:cNvPr>
          <p:cNvSpPr txBox="1"/>
          <p:nvPr/>
        </p:nvSpPr>
        <p:spPr>
          <a:xfrm>
            <a:off x="518396" y="1699897"/>
            <a:ext cx="3745939" cy="797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zh-TW" altLang="en-US" sz="1600" b="1">
                <a:solidFill>
                  <a:srgbClr val="007AD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更大的容量</a:t>
            </a:r>
            <a:endParaRPr kumimoji="1" lang="en-US" altLang="zh-TW" sz="1600" b="1">
              <a:solidFill>
                <a:srgbClr val="007AD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41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 4, 8, 16-bay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擴充櫃選項</a:t>
            </a:r>
            <a:endParaRPr kumimoji="1" lang="en-US" altLang="zh-CN" sz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lvl="1" indent="-1841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可連接至多兩台擴充櫃</a:t>
            </a:r>
            <a:endParaRPr kumimoji="1" lang="en-US" altLang="zh-CN" sz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1185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822" y="178433"/>
            <a:ext cx="8820472" cy="697312"/>
          </a:xfrm>
        </p:spPr>
        <p:txBody>
          <a:bodyPr>
            <a:noAutofit/>
          </a:bodyPr>
          <a:lstStyle/>
          <a:p>
            <a:r>
              <a:rPr lang="en-US" altLang="zh-CN" sz="3300">
                <a:solidFill>
                  <a:schemeClr val="bg1"/>
                </a:solidFill>
                <a:latin typeface="+mj-lt"/>
              </a:rPr>
              <a:t>QNAP TR &amp; TL </a:t>
            </a:r>
            <a:r>
              <a:rPr lang="zh-TW" altLang="en-US" sz="3300">
                <a:solidFill>
                  <a:schemeClr val="bg1"/>
                </a:solidFill>
              </a:rPr>
              <a:t>外接盒支援</a:t>
            </a:r>
            <a:r>
              <a:rPr lang="en-US" altLang="zh-TW" sz="3300">
                <a:solidFill>
                  <a:schemeClr val="bg1"/>
                </a:solidFill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+mj-lt"/>
              </a:rPr>
              <a:t>NAS</a:t>
            </a:r>
            <a:r>
              <a:rPr lang="en-US" altLang="zh-TW" sz="3300">
                <a:solidFill>
                  <a:schemeClr val="bg1"/>
                </a:solidFill>
              </a:rPr>
              <a:t> </a:t>
            </a:r>
            <a:r>
              <a:rPr lang="zh-TW" altLang="en-US" sz="3300">
                <a:solidFill>
                  <a:schemeClr val="bg1"/>
                </a:solidFill>
              </a:rPr>
              <a:t>兩種模式</a:t>
            </a:r>
            <a:endParaRPr lang="en-US" sz="330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110165" y="1142339"/>
            <a:ext cx="9011524" cy="105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26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&amp; TL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系列儲存擴充櫃可有效作為 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擴充空間。 每台 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支援最多兩台 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 </a:t>
            </a:r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TL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裝置。
支援所有一般儲存池可做的操作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例如建立磁碟區並且使用 </a:t>
            </a:r>
            <a:r>
              <a:rPr lang="en-US" altLang="zh-TW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進行檔案分類，或是建立快照備份任務將快照備份到 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TR/TL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外接盒。</a:t>
            </a:r>
            <a:endParaRPr lang="zh-CN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3C3A99AB-3C86-4017-AC36-62460FC41FF1}"/>
              </a:ext>
            </a:extLst>
          </p:cNvPr>
          <p:cNvSpPr/>
          <p:nvPr/>
        </p:nvSpPr>
        <p:spPr>
          <a:xfrm>
            <a:off x="4673009" y="2390064"/>
            <a:ext cx="4201277" cy="2492902"/>
          </a:xfrm>
          <a:prstGeom prst="roundRect">
            <a:avLst>
              <a:gd name="adj" fmla="val 17117"/>
            </a:avLst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aseline="-25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8">
            <a:extLst>
              <a:ext uri="{FF2B5EF4-FFF2-40B4-BE49-F238E27FC236}">
                <a16:creationId xmlns:a16="http://schemas.microsoft.com/office/drawing/2014/main" id="{5C923667-E74D-4EE5-BAE7-B361B60CE437}"/>
              </a:ext>
            </a:extLst>
          </p:cNvPr>
          <p:cNvSpPr/>
          <p:nvPr/>
        </p:nvSpPr>
        <p:spPr>
          <a:xfrm>
            <a:off x="277288" y="2368484"/>
            <a:ext cx="4201277" cy="2522088"/>
          </a:xfrm>
          <a:prstGeom prst="roundRect">
            <a:avLst>
              <a:gd name="adj" fmla="val 17117"/>
            </a:avLst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aseline="-25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276064" y="2381250"/>
            <a:ext cx="4202502" cy="2481394"/>
          </a:xfrm>
          <a:prstGeom prst="roundRect">
            <a:avLst/>
          </a:prstGeom>
          <a:noFill/>
          <a:ln w="31750" cmpd="sng">
            <a:gradFill flip="none" rotWithShape="1">
              <a:gsLst>
                <a:gs pos="0">
                  <a:srgbClr val="AFEAFF">
                    <a:alpha val="0"/>
                  </a:srgbClr>
                </a:gs>
                <a:gs pos="41000">
                  <a:srgbClr val="00589A"/>
                </a:gs>
                <a:gs pos="100000">
                  <a:srgbClr val="00B0F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>
              <a:solidFill>
                <a:schemeClr val="tx1"/>
              </a:solidFill>
            </a:endParaRPr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4656329" y="2398268"/>
            <a:ext cx="4224307" cy="2464377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rgbClr val="AFEAFF">
                    <a:alpha val="0"/>
                  </a:srgbClr>
                </a:gs>
                <a:gs pos="49000">
                  <a:srgbClr val="00589A"/>
                </a:gs>
                <a:gs pos="100000">
                  <a:srgbClr val="00B0F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>
              <a:solidFill>
                <a:schemeClr val="tx1"/>
              </a:solidFill>
            </a:endParaRPr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5012218" y="2389785"/>
            <a:ext cx="3333815" cy="380834"/>
          </a:xfrm>
          <a:prstGeom prst="rect">
            <a:avLst/>
          </a:prstGeom>
          <a:gradFill>
            <a:gsLst>
              <a:gs pos="0">
                <a:srgbClr val="00589A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zh-TW"/>
            </a:defPPr>
            <a:lvl1pPr lvl="0" algn="ctr">
              <a:lnSpc>
                <a:spcPct val="106875"/>
              </a:lnSpc>
              <a:defRPr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/>
              <a:t>模式二</a:t>
            </a:r>
            <a:r>
              <a:rPr lang="en-US" altLang="zh-TW" sz="1400"/>
              <a:t>:</a:t>
            </a:r>
            <a:r>
              <a:rPr lang="zh-TW" altLang="en-US" sz="1400"/>
              <a:t>作為快照保險庫備份本機快照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71" y="2857893"/>
            <a:ext cx="2760229" cy="18810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8" y="2865988"/>
            <a:ext cx="2760229" cy="1881089"/>
          </a:xfrm>
          <a:prstGeom prst="rect">
            <a:avLst/>
          </a:prstGeom>
        </p:spPr>
      </p:pic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5909" y="4132162"/>
            <a:ext cx="1084543" cy="880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512" y="2813208"/>
            <a:ext cx="1013947" cy="1123378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41" y="3422254"/>
            <a:ext cx="584799" cy="57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41" y="3845677"/>
            <a:ext cx="584799" cy="57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3341" y="4269101"/>
            <a:ext cx="584799" cy="571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613232" y="2999797"/>
            <a:ext cx="973461" cy="5150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725755" y="4676333"/>
            <a:ext cx="995315" cy="2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zh-CN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擴充櫃</a:t>
            </a:r>
            <a:endParaRPr lang="en-US" sz="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211949" y="4630898"/>
            <a:ext cx="787823" cy="273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TS-932PX</a:t>
            </a:r>
            <a:endParaRPr lang="en-US" sz="1000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EA97CC9A-5408-7F4C-B349-4E7E90754630}"/>
              </a:ext>
            </a:extLst>
          </p:cNvPr>
          <p:cNvSpPr/>
          <p:nvPr/>
        </p:nvSpPr>
        <p:spPr>
          <a:xfrm>
            <a:off x="6896447" y="4660843"/>
            <a:ext cx="995315" cy="2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 &amp; TL </a:t>
            </a:r>
            <a:r>
              <a:rPr lang="zh-CN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擴充櫃</a:t>
            </a:r>
            <a:endParaRPr lang="en-US" sz="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" name="Picture 32">
            <a:extLst>
              <a:ext uri="{FF2B5EF4-FFF2-40B4-BE49-F238E27FC236}">
                <a16:creationId xmlns:a16="http://schemas.microsoft.com/office/drawing/2014/main" id="{11BCE697-FF86-2A44-8F68-75446EBB9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1997" y="2909270"/>
            <a:ext cx="1914832" cy="1728895"/>
          </a:xfrm>
          <a:prstGeom prst="rect">
            <a:avLst/>
          </a:prstGeom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722" y="4247842"/>
            <a:ext cx="698749" cy="68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594044" y="2380196"/>
            <a:ext cx="3563751" cy="382933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0">
                <a:srgbClr val="00589A"/>
              </a:gs>
              <a:gs pos="10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模式一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擴充儲存空間存放檔案</a:t>
            </a:r>
          </a:p>
        </p:txBody>
      </p:sp>
    </p:spTree>
    <p:extLst>
      <p:ext uri="{BB962C8B-B14F-4D97-AF65-F5344CB8AC3E}">
        <p14:creationId xmlns:p14="http://schemas.microsoft.com/office/powerpoint/2010/main" val="1615963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325F160-37FB-439A-BF6E-999C9EEDAE43}"/>
              </a:ext>
            </a:extLst>
          </p:cNvPr>
          <p:cNvSpPr/>
          <p:nvPr/>
        </p:nvSpPr>
        <p:spPr>
          <a:xfrm>
            <a:off x="4779754" y="1445260"/>
            <a:ext cx="4105166" cy="3128603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0291FEA-E974-4B29-9B85-424740244294}"/>
              </a:ext>
            </a:extLst>
          </p:cNvPr>
          <p:cNvSpPr/>
          <p:nvPr/>
        </p:nvSpPr>
        <p:spPr>
          <a:xfrm>
            <a:off x="341670" y="1445260"/>
            <a:ext cx="4105166" cy="3128603"/>
          </a:xfrm>
          <a:prstGeom prst="roundRect">
            <a:avLst>
              <a:gd name="adj" fmla="val 3376"/>
            </a:avLst>
          </a:prstGeom>
          <a:solidFill>
            <a:srgbClr val="E5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70" y="200304"/>
            <a:ext cx="8469952" cy="697312"/>
          </a:xfrm>
        </p:spPr>
        <p:txBody>
          <a:bodyPr>
            <a:noAutofit/>
          </a:bodyPr>
          <a:lstStyle/>
          <a:p>
            <a:pPr fontAlgn="base"/>
            <a:r>
              <a:rPr lang="zh-TW" altLang="en-US" sz="3300">
                <a:solidFill>
                  <a:schemeClr val="bg1"/>
                </a:solidFill>
                <a:sym typeface="Arial" panose="020B0604020202020204" pitchFamily="34" charset="0"/>
              </a:rPr>
              <a:t>一機兩用，</a:t>
            </a:r>
            <a:r>
              <a:rPr lang="en-US" altLang="zh-TW" sz="3300">
                <a:solidFill>
                  <a:schemeClr val="bg1"/>
                </a:solidFill>
                <a:latin typeface="+mj-lt"/>
                <a:sym typeface="Arial" panose="020B0604020202020204" pitchFamily="34" charset="0"/>
              </a:rPr>
              <a:t>NAS</a:t>
            </a:r>
            <a:r>
              <a:rPr lang="en-US" altLang="zh-TW" sz="3300">
                <a:solidFill>
                  <a:schemeClr val="bg1"/>
                </a:solidFill>
                <a:sym typeface="Arial" panose="020B0604020202020204" pitchFamily="34" charset="0"/>
              </a:rPr>
              <a:t> </a:t>
            </a:r>
            <a:r>
              <a:rPr lang="zh-TW" altLang="en-US" sz="3300">
                <a:solidFill>
                  <a:schemeClr val="bg1"/>
                </a:solidFill>
                <a:sym typeface="Arial" panose="020B0604020202020204" pitchFamily="34" charset="0"/>
              </a:rPr>
              <a:t>內部擴充或跨平台資料歸檔</a:t>
            </a:r>
            <a:endParaRPr lang="zh-TW" altLang="en-US" sz="3300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151" y="340199"/>
            <a:ext cx="65" cy="11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33175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br>
              <a:rPr lang="zh-TW" altLang="zh-TW" sz="675" kern="1200">
                <a:solidFill>
                  <a:srgbClr val="212121"/>
                </a:solidFill>
                <a:latin typeface="Arial" panose="020B0604020202020204" pitchFamily="34" charset="0"/>
                <a:ea typeface="Open Sans"/>
                <a:cs typeface="+mn-cs"/>
              </a:rPr>
            </a:br>
            <a:endParaRPr lang="zh-TW" altLang="zh-TW" sz="1350" kern="1200">
              <a:solidFill>
                <a:prstClr val="black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BE747F4-5453-F34B-BCD2-D67332AC11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0" y="2305500"/>
            <a:ext cx="1293115" cy="139948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E01B052-0F4B-DD44-B982-82FC9BD68B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0" y="3067045"/>
            <a:ext cx="1293115" cy="1399489"/>
          </a:xfrm>
          <a:prstGeom prst="rect">
            <a:avLst/>
          </a:prstGeom>
        </p:spPr>
      </p:pic>
      <p:sp>
        <p:nvSpPr>
          <p:cNvPr id="27" name="內容版面配置區 1">
            <a:extLst>
              <a:ext uri="{FF2B5EF4-FFF2-40B4-BE49-F238E27FC236}">
                <a16:creationId xmlns:a16="http://schemas.microsoft.com/office/drawing/2014/main" id="{DAF78AA0-E516-804C-9BF2-2D0AA7DFC43A}"/>
              </a:ext>
            </a:extLst>
          </p:cNvPr>
          <p:cNvSpPr txBox="1">
            <a:spLocks/>
          </p:cNvSpPr>
          <p:nvPr/>
        </p:nvSpPr>
        <p:spPr>
          <a:xfrm>
            <a:off x="4848523" y="1691108"/>
            <a:ext cx="3975799" cy="656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每顆獨立的硬碟外接磁碟模式，例如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bay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就會顯示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個獨立空間，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4-bay TR-004 RAID </a:t>
            </a:r>
            <a:r>
              <a:rPr lang="zh-CN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就會顯示單一大空間或多個獨立空間．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適合應用於跨作業系統平台的資料交換．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D7B6087-23E8-7F48-9A13-95AD4BF1A2E1}"/>
              </a:ext>
            </a:extLst>
          </p:cNvPr>
          <p:cNvSpPr txBox="1"/>
          <p:nvPr/>
        </p:nvSpPr>
        <p:spPr>
          <a:xfrm>
            <a:off x="777292" y="1752928"/>
            <a:ext cx="3310330" cy="6694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所有磁碟均可被儲存與快照總管所識別</a:t>
            </a:r>
            <a:r>
              <a:rPr lang="zh-TW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，再配置成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組態的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獨立</a:t>
            </a:r>
            <a:r>
              <a:rPr lang="zh-TW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儲存池</a:t>
            </a:r>
            <a:r>
              <a:rPr lang="zh-TW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。適合應用於純</a:t>
            </a:r>
            <a:r>
              <a:rPr lang="en-US" altLang="zh-TW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 sz="12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環境．</a:t>
            </a:r>
            <a:endParaRPr lang="zh-TW" altLang="en-US" sz="125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05A6699-CB01-764E-A738-40EACCC40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42" y="4728596"/>
            <a:ext cx="244561" cy="214600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0418CFB-B4C6-7B44-97AB-6059B402B2A3}"/>
              </a:ext>
            </a:extLst>
          </p:cNvPr>
          <p:cNvSpPr txBox="1"/>
          <p:nvPr/>
        </p:nvSpPr>
        <p:spPr>
          <a:xfrm>
            <a:off x="439302" y="4662771"/>
            <a:ext cx="512939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TW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TL &amp; TR </a:t>
            </a:r>
            <a:r>
              <a:rPr lang="zh-CN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r>
              <a:rPr lang="zh-TW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無法直接被用於擴充</a:t>
            </a:r>
            <a:r>
              <a:rPr lang="en-US" altLang="zh-TW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TS-832PX &amp; TS-932PX </a:t>
            </a:r>
            <a:r>
              <a:rPr lang="zh-TW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本機及其他機箱上的儲存空間。</a:t>
            </a:r>
            <a:endParaRPr lang="en-US" altLang="zh-TW" sz="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TW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TR </a:t>
            </a:r>
            <a:r>
              <a:rPr lang="zh-CN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裝置只能支援</a:t>
            </a:r>
            <a:r>
              <a:rPr lang="en-US" altLang="zh-CN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RAID 0/1/5/10 and JBOD </a:t>
            </a:r>
            <a:r>
              <a:rPr lang="zh-CN" altLang="en-US" sz="9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模式．</a:t>
            </a:r>
            <a:endParaRPr lang="zh-TW" altLang="en-US" sz="9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3" name="矩形: 圓角 55">
            <a:extLst>
              <a:ext uri="{FF2B5EF4-FFF2-40B4-BE49-F238E27FC236}">
                <a16:creationId xmlns:a16="http://schemas.microsoft.com/office/drawing/2014/main" id="{0BF1A555-EE8D-411D-872B-9549C679A24E}"/>
              </a:ext>
            </a:extLst>
          </p:cNvPr>
          <p:cNvSpPr/>
          <p:nvPr/>
        </p:nvSpPr>
        <p:spPr>
          <a:xfrm>
            <a:off x="1198307" y="1168269"/>
            <a:ext cx="2365201" cy="476927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RAID &amp; 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儲存池</a:t>
            </a:r>
          </a:p>
        </p:txBody>
      </p:sp>
      <p:sp>
        <p:nvSpPr>
          <p:cNvPr id="38" name="矩形: 圓角 55">
            <a:extLst>
              <a:ext uri="{FF2B5EF4-FFF2-40B4-BE49-F238E27FC236}">
                <a16:creationId xmlns:a16="http://schemas.microsoft.com/office/drawing/2014/main" id="{05294E34-765F-4418-AB38-724C7502B872}"/>
              </a:ext>
            </a:extLst>
          </p:cNvPr>
          <p:cNvSpPr/>
          <p:nvPr/>
        </p:nvSpPr>
        <p:spPr>
          <a:xfrm>
            <a:off x="5580494" y="1155546"/>
            <a:ext cx="2365201" cy="476927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DCFE"/>
                </a:gs>
              </a:gsLst>
              <a:lin ang="5400000" scaled="1"/>
            </a:gradFill>
          </a:ln>
          <a:effectLst>
            <a:outerShdw blurRad="114300" dist="165100" dir="2700000" sx="91000" sy="91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外接磁碟模式</a:t>
            </a:r>
          </a:p>
        </p:txBody>
      </p:sp>
      <p:pic>
        <p:nvPicPr>
          <p:cNvPr id="31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650B57-0ACB-4931-A67C-22D90C2CF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74" y="2593401"/>
            <a:ext cx="3440606" cy="1810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40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3320F36-0914-4C40-A7F2-4C837964F4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40" y="2544050"/>
            <a:ext cx="3310330" cy="1860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E9C9772F-3228-4BE3-8243-BFEFAD6088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484" y="3214258"/>
            <a:ext cx="2246185" cy="13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379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F39C4C4-5435-462D-B643-72C566200D4D}"/>
              </a:ext>
            </a:extLst>
          </p:cNvPr>
          <p:cNvSpPr/>
          <p:nvPr/>
        </p:nvSpPr>
        <p:spPr>
          <a:xfrm>
            <a:off x="844901" y="1637685"/>
            <a:ext cx="2372433" cy="3128603"/>
          </a:xfrm>
          <a:prstGeom prst="roundRect">
            <a:avLst>
              <a:gd name="adj" fmla="val 3376"/>
            </a:avLst>
          </a:prstGeom>
          <a:solidFill>
            <a:srgbClr val="F3FE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57D1D6-DF8E-0E41-8929-7F2C17EF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829" y="155821"/>
            <a:ext cx="7373335" cy="697312"/>
          </a:xfrm>
        </p:spPr>
        <p:txBody>
          <a:bodyPr/>
          <a:lstStyle/>
          <a:p>
            <a:r>
              <a:rPr lang="zh-TW" altLang="en-US" sz="33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延長保固授權提供長達五年保固期</a:t>
            </a:r>
            <a:endParaRPr kumimoji="1" lang="zh-TW" altLang="en-US" sz="3300">
              <a:solidFill>
                <a:schemeClr val="bg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00DE463-F428-BB41-BCF6-9EC85A5118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204" y="3286121"/>
            <a:ext cx="1023924" cy="160078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0C4BEFE7-4F35-C342-9124-87B91A77E680}"/>
              </a:ext>
            </a:extLst>
          </p:cNvPr>
          <p:cNvSpPr txBox="1"/>
          <p:nvPr/>
        </p:nvSpPr>
        <p:spPr>
          <a:xfrm>
            <a:off x="4801151" y="1518065"/>
            <a:ext cx="4196545" cy="14757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500"/>
              </a:lnSpc>
              <a:spcBef>
                <a:spcPts val="500"/>
              </a:spcBef>
            </a:pPr>
            <a:endParaRPr lang="zh-CN" altLang="en-US" sz="185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indent="-177800">
              <a:lnSpc>
                <a:spcPts val="2500"/>
              </a:lnSpc>
              <a:spcBef>
                <a:spcPts val="500"/>
              </a:spcBef>
              <a:buChar char="•"/>
            </a:pPr>
            <a:r>
              <a:rPr lang="zh-CN" altLang="en-US" sz="18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隨產品售出後的保固服務</a:t>
            </a:r>
          </a:p>
          <a:p>
            <a:pPr marL="177800" indent="-177800">
              <a:lnSpc>
                <a:spcPts val="2500"/>
              </a:lnSpc>
              <a:spcBef>
                <a:spcPts val="500"/>
              </a:spcBef>
              <a:buChar char="•"/>
            </a:pPr>
            <a:r>
              <a:rPr lang="zh-CN" altLang="en-US" sz="18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保固期間內正常使用情況下的維修、零件更換均</a:t>
            </a:r>
            <a:r>
              <a:rPr lang="zh-CN" altLang="en-US" sz="185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免費</a:t>
            </a:r>
            <a:r>
              <a:rPr lang="zh-CN" altLang="en-US" sz="18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(消耗品與配件除外)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41698D0-5598-604E-B5ED-57647D70E899}"/>
              </a:ext>
            </a:extLst>
          </p:cNvPr>
          <p:cNvSpPr txBox="1"/>
          <p:nvPr/>
        </p:nvSpPr>
        <p:spPr>
          <a:xfrm>
            <a:off x="4866031" y="3493771"/>
            <a:ext cx="3960882" cy="13490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20"/>
              </a:lnSpc>
              <a:spcBef>
                <a:spcPts val="500"/>
              </a:spcBef>
            </a:pPr>
            <a:endParaRPr lang="zh-CN" altLang="en-US" sz="185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77800" indent="-177800">
              <a:lnSpc>
                <a:spcPts val="2220"/>
              </a:lnSpc>
              <a:spcBef>
                <a:spcPts val="500"/>
              </a:spcBef>
              <a:buChar char="•"/>
            </a:pPr>
            <a:r>
              <a:rPr lang="zh-CN" altLang="en-US" sz="18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產品購買 </a:t>
            </a:r>
            <a:r>
              <a:rPr lang="zh-CN" altLang="en-US" sz="185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185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90 </a:t>
            </a:r>
            <a:r>
              <a:rPr lang="zh-CN" altLang="en-US" sz="185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天內</a:t>
            </a:r>
            <a:r>
              <a:rPr lang="zh-CN" altLang="en-US" sz="18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可以加購此服務以延長標準保固時間</a:t>
            </a:r>
          </a:p>
          <a:p>
            <a:pPr marL="177800" indent="-177800">
              <a:lnSpc>
                <a:spcPts val="2220"/>
              </a:lnSpc>
              <a:spcBef>
                <a:spcPts val="500"/>
              </a:spcBef>
              <a:buChar char="•"/>
            </a:pPr>
            <a:r>
              <a:rPr lang="zh-CN" altLang="en-US" sz="18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保固服務內容與標準保固相同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9DD0B0D-27F6-1D4A-B710-ED2A34DDF8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05" y="1401387"/>
            <a:ext cx="962008" cy="1020312"/>
          </a:xfrm>
          <a:prstGeom prst="rect">
            <a:avLst/>
          </a:prstGeom>
        </p:spPr>
      </p:pic>
      <p:pic>
        <p:nvPicPr>
          <p:cNvPr id="11" name="Google Shape;102;p18">
            <a:extLst>
              <a:ext uri="{FF2B5EF4-FFF2-40B4-BE49-F238E27FC236}">
                <a16:creationId xmlns:a16="http://schemas.microsoft.com/office/drawing/2014/main" id="{36F8684F-75BB-7F4B-8C6E-3E272E955959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97" y="2003968"/>
            <a:ext cx="1903040" cy="206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7;p18">
            <a:extLst>
              <a:ext uri="{FF2B5EF4-FFF2-40B4-BE49-F238E27FC236}">
                <a16:creationId xmlns:a16="http://schemas.microsoft.com/office/drawing/2014/main" id="{81908ACB-2FEA-9349-A626-37BE78FFF599}"/>
              </a:ext>
            </a:extLst>
          </p:cNvPr>
          <p:cNvSpPr txBox="1"/>
          <p:nvPr/>
        </p:nvSpPr>
        <p:spPr>
          <a:xfrm>
            <a:off x="844901" y="1172075"/>
            <a:ext cx="2372433" cy="7313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2700"/>
              </a:lnSpc>
              <a:buClr>
                <a:srgbClr val="F3F3F3"/>
              </a:buClr>
              <a:buSzPts val="1600"/>
            </a:pPr>
            <a:r>
              <a:rPr lang="zh-TW" altLang="en-US" sz="1600" b="1"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可選三年超值延長</a:t>
            </a:r>
            <a:endParaRPr lang="en-US" altLang="zh-TW" sz="1600" b="1"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algn="ctr">
              <a:lnSpc>
                <a:spcPts val="2700"/>
              </a:lnSpc>
              <a:buClr>
                <a:srgbClr val="F3F3F3"/>
              </a:buClr>
              <a:buSzPts val="1600"/>
            </a:pPr>
            <a:r>
              <a:rPr lang="zh-TW" altLang="en-US" sz="1600" b="1"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保固、共</a:t>
            </a:r>
            <a:r>
              <a:rPr lang="en-US" altLang="zh-TW" sz="2000" b="1"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5</a:t>
            </a:r>
            <a:r>
              <a:rPr lang="zh-TW" altLang="en-US" sz="2000" b="1"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年</a:t>
            </a:r>
            <a:r>
              <a:rPr lang="zh-TW" altLang="en-US" sz="1600" b="1"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保沒煩惱</a:t>
            </a:r>
            <a:endParaRPr lang="zh-TW" altLang="zh-TW" sz="1600" b="1"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8399943-22A9-FC4C-883E-ADE2DB996083}"/>
              </a:ext>
            </a:extLst>
          </p:cNvPr>
          <p:cNvCxnSpPr>
            <a:cxnSpLocks/>
          </p:cNvCxnSpPr>
          <p:nvPr/>
        </p:nvCxnSpPr>
        <p:spPr>
          <a:xfrm>
            <a:off x="844902" y="4486759"/>
            <a:ext cx="1" cy="13854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73A846E7-71E7-0743-9638-41511073E29B}"/>
              </a:ext>
            </a:extLst>
          </p:cNvPr>
          <p:cNvCxnSpPr>
            <a:cxnSpLocks/>
          </p:cNvCxnSpPr>
          <p:nvPr/>
        </p:nvCxnSpPr>
        <p:spPr>
          <a:xfrm>
            <a:off x="3080043" y="4486759"/>
            <a:ext cx="39" cy="13854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97;p18">
            <a:extLst>
              <a:ext uri="{FF2B5EF4-FFF2-40B4-BE49-F238E27FC236}">
                <a16:creationId xmlns:a16="http://schemas.microsoft.com/office/drawing/2014/main" id="{34B49923-4844-3B4C-A5B4-13306D4FC4E7}"/>
              </a:ext>
            </a:extLst>
          </p:cNvPr>
          <p:cNvSpPr txBox="1"/>
          <p:nvPr/>
        </p:nvSpPr>
        <p:spPr>
          <a:xfrm>
            <a:off x="844906" y="4242498"/>
            <a:ext cx="2372430" cy="6270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訂購料號</a:t>
            </a:r>
            <a:endParaRPr lang="en-US" altLang="zh-TW" sz="16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16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EXTW-YELLOW-3Y</a:t>
            </a:r>
          </a:p>
        </p:txBody>
      </p:sp>
      <p:sp>
        <p:nvSpPr>
          <p:cNvPr id="27" name="矩形: 圓角 55">
            <a:extLst>
              <a:ext uri="{FF2B5EF4-FFF2-40B4-BE49-F238E27FC236}">
                <a16:creationId xmlns:a16="http://schemas.microsoft.com/office/drawing/2014/main" id="{605A5052-0BE5-4100-89AD-C2A0D9CE52A9}"/>
              </a:ext>
            </a:extLst>
          </p:cNvPr>
          <p:cNvSpPr/>
          <p:nvPr/>
        </p:nvSpPr>
        <p:spPr>
          <a:xfrm>
            <a:off x="4929566" y="1280995"/>
            <a:ext cx="1852026" cy="483283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標準保固</a:t>
            </a:r>
          </a:p>
        </p:txBody>
      </p:sp>
      <p:sp>
        <p:nvSpPr>
          <p:cNvPr id="28" name="矩形: 圓角 55">
            <a:extLst>
              <a:ext uri="{FF2B5EF4-FFF2-40B4-BE49-F238E27FC236}">
                <a16:creationId xmlns:a16="http://schemas.microsoft.com/office/drawing/2014/main" id="{35EE868A-1A49-44B4-A040-9525E199D53E}"/>
              </a:ext>
            </a:extLst>
          </p:cNvPr>
          <p:cNvSpPr/>
          <p:nvPr/>
        </p:nvSpPr>
        <p:spPr>
          <a:xfrm>
            <a:off x="4967458" y="3221605"/>
            <a:ext cx="1852026" cy="483283"/>
          </a:xfrm>
          <a:prstGeom prst="roundRect">
            <a:avLst/>
          </a:prstGeom>
          <a:gradFill flip="none" rotWithShape="1">
            <a:gsLst>
              <a:gs pos="0">
                <a:srgbClr val="01DC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2DFFF0"/>
                </a:gs>
                <a:gs pos="100000">
                  <a:srgbClr val="01E7FE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TW" altLang="en-US" sz="22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延長保固</a:t>
            </a:r>
          </a:p>
        </p:txBody>
      </p:sp>
    </p:spTree>
    <p:extLst>
      <p:ext uri="{BB962C8B-B14F-4D97-AF65-F5344CB8AC3E}">
        <p14:creationId xmlns:p14="http://schemas.microsoft.com/office/powerpoint/2010/main" val="3648429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6A2A688-D009-422E-81C8-CCA88E9F0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865" y="621482"/>
            <a:ext cx="6134738" cy="65143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A9235C6-8F77-4953-904C-D5B54BCF1779}"/>
              </a:ext>
            </a:extLst>
          </p:cNvPr>
          <p:cNvSpPr txBox="1"/>
          <p:nvPr/>
        </p:nvSpPr>
        <p:spPr>
          <a:xfrm>
            <a:off x="1030788" y="1640244"/>
            <a:ext cx="6930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6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付出不多，精彩不少</a:t>
            </a:r>
            <a:endParaRPr lang="zh-TW" altLang="en-US" sz="4200" b="1" spc="6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CBEC85A-1B0C-48D8-9FE9-E52EEE9FD1E8}"/>
              </a:ext>
            </a:extLst>
          </p:cNvPr>
          <p:cNvCxnSpPr/>
          <p:nvPr/>
        </p:nvCxnSpPr>
        <p:spPr>
          <a:xfrm>
            <a:off x="2118360" y="1550670"/>
            <a:ext cx="4714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標題 1">
            <a:extLst>
              <a:ext uri="{FF2B5EF4-FFF2-40B4-BE49-F238E27FC236}">
                <a16:creationId xmlns:a16="http://schemas.microsoft.com/office/drawing/2014/main" id="{D86F369C-9ECA-4B7F-9697-CD0C933C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12" y="2355559"/>
            <a:ext cx="7373335" cy="697312"/>
          </a:xfrm>
        </p:spPr>
        <p:txBody>
          <a:bodyPr/>
          <a:lstStyle/>
          <a:p>
            <a:r>
              <a:rPr lang="en-US" altLang="zh-TW" sz="1400" b="0">
                <a:latin typeface="+mj-lt"/>
                <a:sym typeface="Arial" panose="020B0604020202020204" pitchFamily="34" charset="0"/>
              </a:rPr>
              <a:t>2.5GbE</a:t>
            </a:r>
            <a:r>
              <a:rPr lang="zh-TW" altLang="en-US" sz="1400" b="0">
                <a:latin typeface="+mj-lt"/>
                <a:sym typeface="Arial" panose="020B0604020202020204" pitchFamily="34" charset="0"/>
              </a:rPr>
              <a:t>、</a:t>
            </a:r>
            <a:r>
              <a:rPr lang="en-US" altLang="zh-TW" sz="1400" b="0">
                <a:latin typeface="+mj-lt"/>
                <a:sym typeface="Arial" panose="020B0604020202020204" pitchFamily="34" charset="0"/>
              </a:rPr>
              <a:t>10GbE SFP+</a:t>
            </a:r>
            <a:r>
              <a:rPr lang="zh-TW" altLang="en-US" sz="1400">
                <a:latin typeface="Arial" panose="020B0604020202020204" pitchFamily="34" charset="0"/>
                <a:sym typeface="Arial" panose="020B0604020202020204" pitchFamily="34" charset="0"/>
              </a:rPr>
              <a:t>、四核</a:t>
            </a:r>
            <a:r>
              <a:rPr lang="en-US" altLang="zh-TW" sz="1400" b="0">
                <a:latin typeface="Arial" panose="020B0604020202020204" pitchFamily="34" charset="0"/>
                <a:sym typeface="Arial" panose="020B0604020202020204" pitchFamily="34" charset="0"/>
              </a:rPr>
              <a:t>1.7GHz</a:t>
            </a:r>
            <a:r>
              <a:rPr lang="zh-TW" altLang="en-US" sz="1400" b="0">
                <a:latin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 sz="1400" b="0">
                <a:latin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zh-TW" altLang="en-US" sz="1400">
                <a:latin typeface="Arial" panose="020B0604020202020204" pitchFamily="34" charset="0"/>
                <a:sym typeface="Arial" panose="020B0604020202020204" pitchFamily="34" charset="0"/>
              </a:rPr>
              <a:t>擴充或 </a:t>
            </a:r>
            <a:r>
              <a:rPr lang="en-US" altLang="zh-TW" sz="1400" b="0">
                <a:latin typeface="Arial" panose="020B0604020202020204" pitchFamily="34" charset="0"/>
                <a:sym typeface="Arial" panose="020B0604020202020204" pitchFamily="34" charset="0"/>
              </a:rPr>
              <a:t>SSD </a:t>
            </a:r>
            <a:r>
              <a:rPr lang="zh-TW" altLang="en-US" sz="1400">
                <a:latin typeface="Arial" panose="020B0604020202020204" pitchFamily="34" charset="0"/>
                <a:sym typeface="Arial" panose="020B0604020202020204" pitchFamily="34" charset="0"/>
              </a:rPr>
              <a:t>專用埠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4E3D2F-2FAE-4507-93F6-056F7404D446}"/>
              </a:ext>
            </a:extLst>
          </p:cNvPr>
          <p:cNvSpPr txBox="1"/>
          <p:nvPr/>
        </p:nvSpPr>
        <p:spPr>
          <a:xfrm>
            <a:off x="7433759" y="4641118"/>
            <a:ext cx="1782207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"/>
              </a:lnSpc>
            </a:pPr>
            <a:r>
              <a:rPr lang="en-US" altLang="zh-TW" sz="400" spc="300">
                <a:solidFill>
                  <a:srgbClr val="7DDD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©2020</a:t>
            </a:r>
            <a:r>
              <a:rPr lang="zh-TW" altLang="en-US" sz="400" spc="300">
                <a:solidFill>
                  <a:srgbClr val="7DDD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。​​​</a:t>
            </a:r>
          </a:p>
        </p:txBody>
      </p:sp>
    </p:spTree>
    <p:extLst>
      <p:ext uri="{BB962C8B-B14F-4D97-AF65-F5344CB8AC3E}">
        <p14:creationId xmlns:p14="http://schemas.microsoft.com/office/powerpoint/2010/main" val="100559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2871C50-17A0-44DF-A648-B30A3DE1B3E7}"/>
              </a:ext>
            </a:extLst>
          </p:cNvPr>
          <p:cNvSpPr/>
          <p:nvPr/>
        </p:nvSpPr>
        <p:spPr>
          <a:xfrm flipV="1">
            <a:off x="89570" y="1291234"/>
            <a:ext cx="4374335" cy="414360"/>
          </a:xfrm>
          <a:prstGeom prst="rect">
            <a:avLst/>
          </a:prstGeom>
          <a:gradFill flip="none" rotWithShape="1">
            <a:gsLst>
              <a:gs pos="0">
                <a:srgbClr val="81DEFF"/>
              </a:gs>
              <a:gs pos="100000">
                <a:srgbClr val="9FE6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70" y="160318"/>
            <a:ext cx="9357912" cy="697312"/>
          </a:xfrm>
        </p:spPr>
        <p:txBody>
          <a:bodyPr/>
          <a:lstStyle/>
          <a:p>
            <a:pPr algn="l"/>
            <a:r>
              <a:rPr lang="zh-CN" altLang="en-US" sz="3300">
                <a:solidFill>
                  <a:schemeClr val="bg1"/>
                </a:solidFill>
                <a:latin typeface="Oswald Medium" pitchFamily="2" charset="0"/>
              </a:rPr>
              <a:t>免換網路佈線，立馬升級</a:t>
            </a:r>
            <a:r>
              <a:rPr lang="en-US" altLang="zh-CN" sz="3300">
                <a:solidFill>
                  <a:schemeClr val="bg1"/>
                </a:solidFill>
                <a:latin typeface="Oswald Medium" pitchFamily="2" charset="0"/>
              </a:rPr>
              <a:t> </a:t>
            </a:r>
            <a:r>
              <a:rPr lang="en-US" altLang="zh-TW" sz="3300">
                <a:solidFill>
                  <a:schemeClr val="bg1"/>
                </a:solidFill>
                <a:latin typeface="+mj-lt"/>
              </a:rPr>
              <a:t>2.5GbE</a:t>
            </a:r>
            <a:r>
              <a:rPr lang="zh-TW" altLang="en-US" sz="3300" b="0">
                <a:solidFill>
                  <a:schemeClr val="bg1"/>
                </a:solidFill>
                <a:latin typeface="+mj-lt"/>
              </a:rPr>
              <a:t> </a:t>
            </a:r>
            <a:r>
              <a:rPr lang="zh-CN" altLang="en-US" sz="3300">
                <a:solidFill>
                  <a:schemeClr val="bg1"/>
                </a:solidFill>
                <a:latin typeface="Oswald Medium" pitchFamily="2" charset="0"/>
              </a:rPr>
              <a:t>或更高網速</a:t>
            </a:r>
            <a:endParaRPr lang="en-US" sz="3300">
              <a:solidFill>
                <a:schemeClr val="bg1"/>
              </a:solidFill>
            </a:endParaRPr>
          </a:p>
        </p:txBody>
      </p:sp>
      <p:graphicFrame>
        <p:nvGraphicFramePr>
          <p:cNvPr id="15" name="Shape 253">
            <a:extLst>
              <a:ext uri="{FF2B5EF4-FFF2-40B4-BE49-F238E27FC236}">
                <a16:creationId xmlns:a16="http://schemas.microsoft.com/office/drawing/2014/main" id="{7F2432A7-6277-694F-B561-924B762A9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530291"/>
              </p:ext>
            </p:extLst>
          </p:nvPr>
        </p:nvGraphicFramePr>
        <p:xfrm>
          <a:off x="4572000" y="1795849"/>
          <a:ext cx="4122463" cy="2707742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04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71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7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" sz="17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" sz="17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7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196FC"/>
                        </a:gs>
                        <a:gs pos="100000">
                          <a:srgbClr val="0064E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5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8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30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7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86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7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9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r>
                        <a:rPr lang="en" altLang="zh-TW" sz="17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(55m)</a:t>
                      </a:r>
                      <a:endParaRPr lang="en" sz="17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21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06359" marR="106359" marT="53180" marB="5318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7F13F4C-5825-E242-856A-17164512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662" y="755868"/>
            <a:ext cx="2107237" cy="19518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s://www.qnap.com/i/_images/product/items/407_s.png?t=1570086655">
            <a:extLst>
              <a:ext uri="{FF2B5EF4-FFF2-40B4-BE49-F238E27FC236}">
                <a16:creationId xmlns:a16="http://schemas.microsoft.com/office/drawing/2014/main" id="{304812A7-A357-FB42-BE7C-6D79268A6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3076" y="3449388"/>
            <a:ext cx="1588175" cy="4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DEDAC38C-0D6F-8048-8B36-7BC7858A3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64" b="33063"/>
          <a:stretch/>
        </p:blipFill>
        <p:spPr bwMode="auto">
          <a:xfrm>
            <a:off x="334360" y="3371655"/>
            <a:ext cx="1870139" cy="5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939575B-F43A-AE43-B784-BB4C293F9CFE}"/>
              </a:ext>
            </a:extLst>
          </p:cNvPr>
          <p:cNvSpPr txBox="1"/>
          <p:nvPr/>
        </p:nvSpPr>
        <p:spPr>
          <a:xfrm>
            <a:off x="89235" y="1337417"/>
            <a:ext cx="445571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多款支援 </a:t>
            </a:r>
            <a:r>
              <a:rPr lang="en-US" altLang="zh-TW" sz="1600" b="1">
                <a:solidFill>
                  <a:schemeClr val="tx1"/>
                </a:solidFill>
                <a:latin typeface="+mj-lt"/>
                <a:ea typeface="微軟正黑體"/>
              </a:rPr>
              <a:t>2.5</a:t>
            </a:r>
            <a:r>
              <a:rPr lang="en" altLang="zh-TW" sz="1600" b="1" err="1">
                <a:solidFill>
                  <a:schemeClr val="tx1"/>
                </a:solidFill>
                <a:latin typeface="+mj-lt"/>
                <a:ea typeface="微軟正黑體"/>
              </a:rPr>
              <a:t>GbE</a:t>
            </a:r>
            <a:r>
              <a:rPr lang="en" altLang="zh-TW" sz="1600" b="1">
                <a:solidFill>
                  <a:schemeClr val="tx1"/>
                </a:solidFill>
                <a:latin typeface="+mj-lt"/>
                <a:ea typeface="微軟正黑體"/>
              </a:rPr>
              <a:t> 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的 </a:t>
            </a:r>
            <a:r>
              <a:rPr lang="en" altLang="zh-TW" sz="1600" b="1">
                <a:solidFill>
                  <a:schemeClr val="tx1"/>
                </a:solidFill>
                <a:latin typeface="+mj-lt"/>
                <a:ea typeface="微軟正黑體"/>
              </a:rPr>
              <a:t>QNAP 10GbE </a:t>
            </a:r>
            <a:r>
              <a:rPr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網路交換器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FBD840-85C4-264C-B4F8-5AD632879CC4}"/>
              </a:ext>
            </a:extLst>
          </p:cNvPr>
          <p:cNvSpPr txBox="1"/>
          <p:nvPr/>
        </p:nvSpPr>
        <p:spPr>
          <a:xfrm>
            <a:off x="2440027" y="3907013"/>
            <a:ext cx="1419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QSW-308-1C</a:t>
            </a:r>
            <a:endParaRPr lang="zh-TW" altLang="en-US" sz="1200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A3E5DA8-327E-394F-BC31-5C8E28230358}"/>
              </a:ext>
            </a:extLst>
          </p:cNvPr>
          <p:cNvSpPr txBox="1"/>
          <p:nvPr/>
        </p:nvSpPr>
        <p:spPr>
          <a:xfrm>
            <a:off x="398527" y="3917249"/>
            <a:ext cx="1591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QSW-1208-8C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3EFAF0-0936-E044-97FD-688AA7222A4B}"/>
              </a:ext>
            </a:extLst>
          </p:cNvPr>
          <p:cNvSpPr txBox="1"/>
          <p:nvPr/>
        </p:nvSpPr>
        <p:spPr>
          <a:xfrm>
            <a:off x="2440027" y="4165977"/>
            <a:ext cx="150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1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819925-C096-D647-A5A1-887ABF67B47A}"/>
              </a:ext>
            </a:extLst>
          </p:cNvPr>
          <p:cNvSpPr txBox="1"/>
          <p:nvPr/>
        </p:nvSpPr>
        <p:spPr>
          <a:xfrm>
            <a:off x="398527" y="4184012"/>
            <a:ext cx="141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8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B3019F0-A483-9949-88A6-89365677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33" y="1828694"/>
            <a:ext cx="1611025" cy="49884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F985A2A-BF43-BC46-9434-BB82C1C841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962" y="1877215"/>
            <a:ext cx="1588175" cy="38259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38F036E-5064-2A45-A61B-3F7594241588}"/>
              </a:ext>
            </a:extLst>
          </p:cNvPr>
          <p:cNvSpPr txBox="1"/>
          <p:nvPr/>
        </p:nvSpPr>
        <p:spPr>
          <a:xfrm>
            <a:off x="398527" y="2349601"/>
            <a:ext cx="187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QSW-M408-4C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7409F2C-A97F-1242-BF9F-4F49CE173AFF}"/>
              </a:ext>
            </a:extLst>
          </p:cNvPr>
          <p:cNvSpPr txBox="1"/>
          <p:nvPr/>
        </p:nvSpPr>
        <p:spPr>
          <a:xfrm>
            <a:off x="398527" y="2618611"/>
            <a:ext cx="149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4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5383D66-C89B-BC47-BBDC-EF65C8ED61DF}"/>
              </a:ext>
            </a:extLst>
          </p:cNvPr>
          <p:cNvSpPr txBox="1"/>
          <p:nvPr/>
        </p:nvSpPr>
        <p:spPr>
          <a:xfrm>
            <a:off x="2440027" y="2334584"/>
            <a:ext cx="1903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QSW-M408-2C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89F18F-63AB-254F-9678-731CA2F6AD90}"/>
              </a:ext>
            </a:extLst>
          </p:cNvPr>
          <p:cNvSpPr txBox="1"/>
          <p:nvPr/>
        </p:nvSpPr>
        <p:spPr>
          <a:xfrm>
            <a:off x="2440027" y="2618611"/>
            <a:ext cx="137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2 x 10G/5G/2.5G</a:t>
            </a:r>
          </a:p>
          <a:p>
            <a:r>
              <a:rPr lang="en-US" altLang="zh-TW" sz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83DD444-08AC-42F5-A281-A33ED65E9BDF}"/>
              </a:ext>
            </a:extLst>
          </p:cNvPr>
          <p:cNvSpPr/>
          <p:nvPr/>
        </p:nvSpPr>
        <p:spPr>
          <a:xfrm>
            <a:off x="352848" y="3184470"/>
            <a:ext cx="3883378" cy="45719"/>
          </a:xfrm>
          <a:prstGeom prst="rect">
            <a:avLst/>
          </a:prstGeom>
          <a:gradFill>
            <a:gsLst>
              <a:gs pos="0">
                <a:srgbClr val="81DEFF"/>
              </a:gs>
              <a:gs pos="100000">
                <a:srgbClr val="9FE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E44B6F-F462-4A37-891D-9FB433CAB1E4}"/>
              </a:ext>
            </a:extLst>
          </p:cNvPr>
          <p:cNvSpPr/>
          <p:nvPr/>
        </p:nvSpPr>
        <p:spPr>
          <a:xfrm>
            <a:off x="352848" y="4771299"/>
            <a:ext cx="3883378" cy="45719"/>
          </a:xfrm>
          <a:prstGeom prst="rect">
            <a:avLst/>
          </a:prstGeom>
          <a:gradFill>
            <a:gsLst>
              <a:gs pos="0">
                <a:srgbClr val="81DEFF"/>
              </a:gs>
              <a:gs pos="100000">
                <a:srgbClr val="9FE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9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37866" y="224805"/>
            <a:ext cx="8865704" cy="697312"/>
          </a:xfrm>
        </p:spPr>
        <p:txBody>
          <a:bodyPr/>
          <a:lstStyle/>
          <a:p>
            <a:pPr algn="l"/>
            <a:r>
              <a:rPr lang="zh-CN" altLang="en-US" sz="2800">
                <a:solidFill>
                  <a:schemeClr val="bg1"/>
                </a:solidFill>
                <a:latin typeface="微軟正黑體"/>
                <a:ea typeface="微軟正黑體"/>
              </a:rPr>
              <a:t>更好入手的</a:t>
            </a:r>
            <a:r>
              <a:rPr lang="en-US" altLang="zh-CN" sz="28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+mj-lt"/>
                <a:ea typeface="微軟正黑體"/>
              </a:rPr>
              <a:t>QNAP QSW-1105-5T 5埠 2.5GbE </a:t>
            </a:r>
            <a:r>
              <a:rPr lang="zh-CN" altLang="en-US" sz="2800">
                <a:solidFill>
                  <a:schemeClr val="bg1"/>
                </a:solidFill>
                <a:latin typeface="微軟正黑體"/>
                <a:ea typeface="微軟正黑體"/>
              </a:rPr>
              <a:t>交換器</a:t>
            </a:r>
            <a:endParaRPr lang="zh-TW" altLang="en-US" sz="2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244216" y="1170778"/>
            <a:ext cx="8768996" cy="1407380"/>
          </a:xfrm>
        </p:spPr>
        <p:txBody>
          <a:bodyPr>
            <a:noAutofit/>
          </a:bodyPr>
          <a:lstStyle/>
          <a:p>
            <a:pPr marL="361950" indent="-2476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10GbE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交換器更低的預算即可入手即將上市的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+mj-lt"/>
                <a:ea typeface="微軟正黑體" panose="020B0604030504040204" pitchFamily="34" charset="-120"/>
              </a:rPr>
              <a:t>QNAP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全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5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2.5GbE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b="1">
                <a:latin typeface="+mj-lt"/>
                <a:ea typeface="微軟正黑體" panose="020B0604030504040204" pitchFamily="34" charset="-120"/>
              </a:rPr>
              <a:t>QSW-1105-5T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，讓使用者可以在提升線路速度跟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佈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建成本間取得平衡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1950" indent="-2476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可直接使用現有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RJ45</a:t>
            </a:r>
            <a:r>
              <a:rPr lang="zh-TW" altLang="en-US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Cat5e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線路，免去重新佈線成本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17970" y="4733683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CN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endParaRPr lang="zh-TW" altLang="en-US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83488" y="4733683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endParaRPr lang="zh-TW" altLang="en-US" sz="105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AB665DC-0086-0946-87EF-A88F514DBD03}"/>
              </a:ext>
            </a:extLst>
          </p:cNvPr>
          <p:cNvSpPr txBox="1"/>
          <p:nvPr/>
        </p:nvSpPr>
        <p:spPr>
          <a:xfrm>
            <a:off x="2509878" y="2736650"/>
            <a:ext cx="1790875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隨處可得的低成本</a:t>
            </a:r>
            <a:r>
              <a:rPr lang="en-US" altLang="zh-CN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>
                <a:latin typeface="+mj-lt"/>
                <a:ea typeface="微軟正黑體" panose="020B0604030504040204" pitchFamily="34" charset="-120"/>
              </a:rPr>
              <a:t>CAT5e</a:t>
            </a:r>
          </a:p>
          <a:p>
            <a:pPr algn="ctr">
              <a:lnSpc>
                <a:spcPts val="1500"/>
              </a:lnSpc>
            </a:pPr>
            <a:r>
              <a:rPr lang="en-US" altLang="zh-CN" sz="1100" b="1">
                <a:latin typeface="+mj-lt"/>
                <a:ea typeface="微軟正黑體" panose="020B0604030504040204" pitchFamily="34" charset="-120"/>
              </a:rPr>
              <a:t>RJ45 </a:t>
            </a:r>
            <a:r>
              <a:rPr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</a:t>
            </a:r>
            <a:endParaRPr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060C17-286F-9040-8DE9-68A6F2234B85}"/>
              </a:ext>
            </a:extLst>
          </p:cNvPr>
          <p:cNvSpPr txBox="1"/>
          <p:nvPr/>
        </p:nvSpPr>
        <p:spPr>
          <a:xfrm>
            <a:off x="7121905" y="2729562"/>
            <a:ext cx="1929622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較昂貴的</a:t>
            </a:r>
            <a:r>
              <a:rPr lang="en-US" altLang="zh-CN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>
                <a:latin typeface="+mj-lt"/>
                <a:ea typeface="微軟正黑體" panose="020B0604030504040204" pitchFamily="34" charset="-120"/>
              </a:rPr>
              <a:t>10GbE RJ45 </a:t>
            </a:r>
            <a:r>
              <a:rPr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CN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>
                <a:latin typeface="+mj-lt"/>
                <a:ea typeface="微軟正黑體" panose="020B0604030504040204" pitchFamily="34" charset="-120"/>
              </a:rPr>
              <a:t>SFP+ </a:t>
            </a:r>
            <a:r>
              <a:rPr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網路線</a:t>
            </a:r>
            <a:r>
              <a:rPr lang="en-US" altLang="zh-CN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>
                <a:latin typeface="+mj-lt"/>
                <a:ea typeface="微軟正黑體" panose="020B0604030504040204" pitchFamily="34" charset="-120"/>
              </a:rPr>
              <a:t>/ DAC </a:t>
            </a:r>
            <a:r>
              <a:rPr lang="zh-CN" altLang="en-US" sz="11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endParaRPr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A606C76-CB11-43A4-8082-ED15A84EAFC7}"/>
              </a:ext>
            </a:extLst>
          </p:cNvPr>
          <p:cNvGrpSpPr/>
          <p:nvPr/>
        </p:nvGrpSpPr>
        <p:grpSpPr>
          <a:xfrm>
            <a:off x="179514" y="2695043"/>
            <a:ext cx="8627520" cy="1968048"/>
            <a:chOff x="179514" y="2695043"/>
            <a:chExt cx="8627520" cy="1968048"/>
          </a:xfrm>
        </p:grpSpPr>
        <p:pic>
          <p:nvPicPr>
            <p:cNvPr id="11" name="圖片 10" descr="一張含有 房間, 建築物 的圖片&#10;&#10;自動產生的描述">
              <a:extLst>
                <a:ext uri="{FF2B5EF4-FFF2-40B4-BE49-F238E27FC236}">
                  <a16:creationId xmlns:a16="http://schemas.microsoft.com/office/drawing/2014/main" id="{C37A5F38-51C3-45CC-B1FC-CF0FC7F68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4" y="2695043"/>
              <a:ext cx="8627520" cy="1968048"/>
            </a:xfrm>
            <a:prstGeom prst="rect">
              <a:avLst/>
            </a:prstGeom>
          </p:spPr>
        </p:pic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96524A08-9864-4115-B620-3B85A9CE817C}"/>
                </a:ext>
              </a:extLst>
            </p:cNvPr>
            <p:cNvSpPr/>
            <p:nvPr/>
          </p:nvSpPr>
          <p:spPr>
            <a:xfrm>
              <a:off x="2828261" y="3232514"/>
              <a:ext cx="1247118" cy="1247118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0196FC"/>
                  </a:gs>
                  <a:gs pos="100000">
                    <a:srgbClr val="81DEF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52F4DC9C-88A1-4DBE-8749-3E0784A13266}"/>
                </a:ext>
              </a:extLst>
            </p:cNvPr>
            <p:cNvSpPr/>
            <p:nvPr/>
          </p:nvSpPr>
          <p:spPr>
            <a:xfrm>
              <a:off x="7538652" y="3225426"/>
              <a:ext cx="1247118" cy="1247118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0196FC"/>
                  </a:gs>
                  <a:gs pos="100000">
                    <a:srgbClr val="81DEF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089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618EAD-55A2-4C89-9B45-FE487A00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1" y="208465"/>
            <a:ext cx="9235076" cy="697312"/>
          </a:xfrm>
        </p:spPr>
        <p:txBody>
          <a:bodyPr/>
          <a:lstStyle/>
          <a:p>
            <a:pPr algn="l"/>
            <a:r>
              <a:rPr lang="zh-TW" altLang="en-US" sz="3100">
                <a:solidFill>
                  <a:schemeClr val="bg1"/>
                </a:solidFill>
              </a:rPr>
              <a:t>無風扇設計、金屬機身的非網管型</a:t>
            </a:r>
            <a:r>
              <a:rPr lang="en-US" altLang="zh-TW" sz="3100">
                <a:solidFill>
                  <a:schemeClr val="bg1"/>
                </a:solidFill>
              </a:rPr>
              <a:t> </a:t>
            </a:r>
            <a:r>
              <a:rPr lang="en-US" altLang="zh-TW" sz="3100">
                <a:solidFill>
                  <a:schemeClr val="bg1"/>
                </a:solidFill>
                <a:latin typeface="+mj-lt"/>
              </a:rPr>
              <a:t>2.5GbE</a:t>
            </a:r>
            <a:r>
              <a:rPr lang="en-US" altLang="zh-TW" sz="3100" b="0">
                <a:solidFill>
                  <a:schemeClr val="bg1"/>
                </a:solidFill>
                <a:latin typeface="+mj-lt"/>
              </a:rPr>
              <a:t> </a:t>
            </a:r>
            <a:r>
              <a:rPr lang="zh-CN" altLang="en-US" sz="3100">
                <a:solidFill>
                  <a:schemeClr val="bg1"/>
                </a:solidFill>
              </a:rPr>
              <a:t>交換器</a:t>
            </a:r>
            <a:endParaRPr lang="zh-TW" sz="3100">
              <a:solidFill>
                <a:schemeClr val="bg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D148AE2-EC31-4CE6-8CBC-8EA63E40C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7900"/>
            <a:ext cx="9144000" cy="416559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97CE690-041F-4D3D-9FAB-B1C321F658A1}"/>
              </a:ext>
            </a:extLst>
          </p:cNvPr>
          <p:cNvSpPr/>
          <p:nvPr/>
        </p:nvSpPr>
        <p:spPr>
          <a:xfrm>
            <a:off x="1680469" y="3305157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/>
              <a:t>QSW-1105-5T</a:t>
            </a:r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A7B2505-699F-4F4E-A6C7-9A016BF9693B}"/>
              </a:ext>
            </a:extLst>
          </p:cNvPr>
          <p:cNvGrpSpPr/>
          <p:nvPr/>
        </p:nvGrpSpPr>
        <p:grpSpPr>
          <a:xfrm>
            <a:off x="67097" y="3051390"/>
            <a:ext cx="1613372" cy="1344837"/>
            <a:chOff x="5570309" y="3635437"/>
            <a:chExt cx="1613372" cy="1344837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364134AA-8718-4467-962C-42DB533AE1EE}"/>
                </a:ext>
              </a:extLst>
            </p:cNvPr>
            <p:cNvGrpSpPr/>
            <p:nvPr/>
          </p:nvGrpSpPr>
          <p:grpSpPr>
            <a:xfrm>
              <a:off x="5570309" y="3635437"/>
              <a:ext cx="1613372" cy="1344837"/>
              <a:chOff x="5069820" y="1877389"/>
              <a:chExt cx="1613372" cy="134483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ACC3E713-8114-4ED4-A8A3-05AB7C787C5A}"/>
                  </a:ext>
                </a:extLst>
              </p:cNvPr>
              <p:cNvSpPr/>
              <p:nvPr/>
            </p:nvSpPr>
            <p:spPr>
              <a:xfrm rot="8100000">
                <a:off x="5393956" y="2393461"/>
                <a:ext cx="1289236" cy="82876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5F5A3122-2725-4F28-9DBE-598CC543CD6A}"/>
                  </a:ext>
                </a:extLst>
              </p:cNvPr>
              <p:cNvSpPr/>
              <p:nvPr/>
            </p:nvSpPr>
            <p:spPr>
              <a:xfrm rot="3600000">
                <a:off x="5074017" y="1873192"/>
                <a:ext cx="1303851" cy="1312246"/>
              </a:xfrm>
              <a:prstGeom prst="ellipse">
                <a:avLst/>
              </a:prstGeom>
              <a:gradFill>
                <a:gsLst>
                  <a:gs pos="81000">
                    <a:srgbClr val="FFD926"/>
                  </a:gs>
                  <a:gs pos="0">
                    <a:srgbClr val="FF6699"/>
                  </a:gs>
                  <a:gs pos="99000">
                    <a:srgbClr val="FFFF00">
                      <a:alpha val="0"/>
                    </a:srgbClr>
                  </a:gs>
                </a:gsLst>
                <a:lin ang="10800000" scaled="0"/>
              </a:gradFill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E523873-B800-47EC-8E46-7ABA25D5C3E4}"/>
                </a:ext>
              </a:extLst>
            </p:cNvPr>
            <p:cNvSpPr/>
            <p:nvPr/>
          </p:nvSpPr>
          <p:spPr>
            <a:xfrm>
              <a:off x="5646627" y="3963762"/>
              <a:ext cx="1218603" cy="7063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altLang="zh-TW" sz="1800" b="1">
                  <a:latin typeface="+mj-lt"/>
                  <a:ea typeface="微軟正黑體" panose="020B0604030504040204" pitchFamily="34" charset="-120"/>
                </a:rPr>
                <a:t>2020 Q3 </a:t>
              </a:r>
              <a:br>
                <a:rPr lang="en-US" altLang="zh-TW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CN" altLang="en-US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超值上市</a:t>
              </a:r>
              <a:r>
                <a:rPr lang="en-US" altLang="zh-CN" sz="18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1FA6E94E-8DF8-49BA-B3EA-76765E6728CA}"/>
              </a:ext>
            </a:extLst>
          </p:cNvPr>
          <p:cNvSpPr txBox="1">
            <a:spLocks/>
          </p:cNvSpPr>
          <p:nvPr/>
        </p:nvSpPr>
        <p:spPr>
          <a:xfrm>
            <a:off x="313789" y="1156156"/>
            <a:ext cx="4325137" cy="23351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0" tIns="34290" rIns="68580" bIns="3429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1950" indent="-247650">
              <a:lnSpc>
                <a:spcPts val="270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b="1"/>
              <a:t>桌上型無風扇設計，擺在辦公室內也不用擔心惱人噪音</a:t>
            </a:r>
            <a:endParaRPr lang="en-US" altLang="zh-TW" sz="2000" b="1"/>
          </a:p>
          <a:p>
            <a:pPr marL="361950" indent="-247650">
              <a:lnSpc>
                <a:spcPts val="270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2000" b="1"/>
              <a:t>堅固耐用金屬機身</a:t>
            </a:r>
            <a:endParaRPr lang="en-US" altLang="zh-TW" sz="2000" b="1"/>
          </a:p>
          <a:p>
            <a:pPr marL="361950" indent="-247650">
              <a:lnSpc>
                <a:spcPts val="270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CN" altLang="en-US" sz="2000" b="1">
                <a:ea typeface="+mn-lt"/>
                <a:cs typeface="+mn-lt"/>
              </a:rPr>
              <a:t>零學習、</a:t>
            </a:r>
            <a:r>
              <a:rPr lang="zh-TW" altLang="en-US" sz="2000" b="1">
                <a:ea typeface="+mn-lt"/>
                <a:cs typeface="+mn-lt"/>
              </a:rPr>
              <a:t>隨插即用不需設定</a:t>
            </a:r>
            <a:endParaRPr lang="en-US" altLang="zh-TW" sz="2000" b="1">
              <a:ea typeface="+mn-lt"/>
              <a:cs typeface="+mn-lt"/>
            </a:endParaRPr>
          </a:p>
          <a:p>
            <a:pPr marL="361950" indent="-247650">
              <a:lnSpc>
                <a:spcPts val="2700"/>
              </a:lnSpc>
              <a:spcBef>
                <a:spcPts val="2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b="1">
                <a:ea typeface="+mn-lt"/>
                <a:cs typeface="+mn-lt"/>
              </a:rPr>
              <a:t>網路迴圈偵測警告</a:t>
            </a:r>
            <a:endParaRPr lang="en-US" altLang="zh-TW" sz="2000" b="1">
              <a:ea typeface="+mn-lt"/>
              <a:cs typeface="+mn-lt"/>
            </a:endParaRPr>
          </a:p>
          <a:p>
            <a:pPr>
              <a:lnSpc>
                <a:spcPts val="2800"/>
              </a:lnSpc>
            </a:pPr>
            <a:endParaRPr lang="en-US" altLang="zh-TW" sz="2000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56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電子用品, 電路 的圖片&#10;&#10;自動產生的描述">
            <a:extLst>
              <a:ext uri="{FF2B5EF4-FFF2-40B4-BE49-F238E27FC236}">
                <a16:creationId xmlns:a16="http://schemas.microsoft.com/office/drawing/2014/main" id="{01424963-01C3-44EF-8E67-771D4EC5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2133"/>
            <a:ext cx="9144000" cy="4161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8" y="231049"/>
            <a:ext cx="9485905" cy="697312"/>
          </a:xfrm>
        </p:spPr>
        <p:txBody>
          <a:bodyPr/>
          <a:lstStyle/>
          <a:p>
            <a:pPr algn="l"/>
            <a:r>
              <a:rPr lang="zh-CN" altLang="en-US" sz="31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追求高速度，儲存裝置也要支援</a:t>
            </a:r>
            <a:r>
              <a:rPr lang="en-US" altLang="zh-CN" sz="31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2.5GbE </a:t>
            </a:r>
            <a:r>
              <a:rPr lang="zh-CN" altLang="en-US" sz="31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才跟得上</a:t>
            </a:r>
            <a:endParaRPr lang="en-US" sz="31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21" name="圖片 20" descr="未命名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57" y="1538136"/>
            <a:ext cx="2027593" cy="380230"/>
          </a:xfrm>
          <a:prstGeom prst="rect">
            <a:avLst/>
          </a:prstGeom>
        </p:spPr>
      </p:pic>
      <p:sp>
        <p:nvSpPr>
          <p:cNvPr id="41" name="文字方塊 40"/>
          <p:cNvSpPr txBox="1"/>
          <p:nvPr/>
        </p:nvSpPr>
        <p:spPr>
          <a:xfrm>
            <a:off x="1337909" y="4859105"/>
            <a:ext cx="1170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>
                <a:solidFill>
                  <a:schemeClr val="tx2">
                    <a:lumMod val="10000"/>
                  </a:schemeClr>
                </a:solidFill>
                <a:latin typeface="+mn-lt"/>
                <a:ea typeface="微軟正黑體" pitchFamily="34" charset="-120"/>
              </a:rPr>
              <a:t>TS-832PX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9A9C94-8083-C741-BE17-A9DC22101975}"/>
              </a:ext>
            </a:extLst>
          </p:cNvPr>
          <p:cNvSpPr txBox="1"/>
          <p:nvPr/>
        </p:nvSpPr>
        <p:spPr>
          <a:xfrm>
            <a:off x="2486233" y="2942638"/>
            <a:ext cx="333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1350" b="1">
                <a:latin typeface="+mn-lt"/>
                <a:ea typeface="微軟正黑體" pitchFamily="34" charset="-120"/>
              </a:rPr>
              <a:t>以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128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bit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SIMD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暫存器執行，可每週期同時執行多個加解密指令 </a:t>
            </a:r>
            <a:endParaRPr lang="en-US" altLang="zh-TW" sz="1350" b="1">
              <a:latin typeface="+mn-lt"/>
              <a:ea typeface="微軟正黑體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6968A6A-6930-4B46-89BC-C272B607AC3E}"/>
              </a:ext>
            </a:extLst>
          </p:cNvPr>
          <p:cNvSpPr txBox="1"/>
          <p:nvPr/>
        </p:nvSpPr>
        <p:spPr>
          <a:xfrm>
            <a:off x="2476482" y="1139145"/>
            <a:ext cx="412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350" b="1">
                <a:latin typeface="+mn-lt"/>
                <a:ea typeface="微軟正黑體" pitchFamily="34" charset="-120"/>
              </a:rPr>
              <a:t>Annapurna Labs SoC </a:t>
            </a:r>
            <a:r>
              <a:rPr lang="zh-CN" altLang="en-US" sz="1350" b="1">
                <a:latin typeface="+mn-lt"/>
                <a:ea typeface="微軟正黑體" pitchFamily="34" charset="-120"/>
              </a:rPr>
              <a:t>整合</a:t>
            </a:r>
            <a:r>
              <a:rPr lang="en-US" altLang="zh-CN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10GbE,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SATA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6Gbps,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PCIe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通道於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27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x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27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mm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BGA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封裝尺寸</a:t>
            </a:r>
            <a:endParaRPr lang="en-US" altLang="zh-TW" sz="1350" b="1">
              <a:latin typeface="+mn-lt"/>
              <a:ea typeface="微軟正黑體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68DD93-1F11-DD48-8DBF-DAC692059BFD}"/>
              </a:ext>
            </a:extLst>
          </p:cNvPr>
          <p:cNvSpPr txBox="1"/>
          <p:nvPr/>
        </p:nvSpPr>
        <p:spPr>
          <a:xfrm>
            <a:off x="2486233" y="2239228"/>
            <a:ext cx="4399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350" b="1">
                <a:latin typeface="+mn-lt"/>
                <a:ea typeface="微軟正黑體" pitchFamily="34" charset="-120"/>
              </a:rPr>
              <a:t>2 x 10GbE SFP+</a:t>
            </a:r>
            <a:r>
              <a:rPr lang="zh-TW" altLang="en-US" sz="1350" b="1">
                <a:latin typeface="+mn-lt"/>
                <a:ea typeface="微軟正黑體" pitchFamily="34" charset="-120"/>
              </a:rPr>
              <a:t> </a:t>
            </a:r>
            <a:r>
              <a:rPr lang="zh-CN" altLang="en-US" sz="1350" b="1">
                <a:latin typeface="+mn-lt"/>
                <a:ea typeface="微軟正黑體" pitchFamily="34" charset="-120"/>
              </a:rPr>
              <a:t>與</a:t>
            </a:r>
            <a:r>
              <a:rPr lang="en-US" altLang="zh-CN" sz="1350" b="1">
                <a:latin typeface="+mn-lt"/>
                <a:ea typeface="微軟正黑體" pitchFamily="34" charset="-120"/>
              </a:rPr>
              <a:t> 2 x 2.5GbE RJ45</a:t>
            </a:r>
            <a:r>
              <a:rPr lang="zh-CN" altLang="en-US" sz="1350" b="1">
                <a:latin typeface="+mn-lt"/>
                <a:ea typeface="微軟正黑體" pitchFamily="34" charset="-120"/>
              </a:rPr>
              <a:t>，並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強化浮點數處理，內建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31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個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64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位元通用暫存器，減少重複讀取載入資料的時間</a:t>
            </a:r>
            <a:endParaRPr lang="en-US" altLang="zh-TW" sz="1350" b="1">
              <a:latin typeface="+mn-lt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0770A86-B9BB-6D42-8CC9-06C4209C122A}"/>
              </a:ext>
            </a:extLst>
          </p:cNvPr>
          <p:cNvGrpSpPr/>
          <p:nvPr/>
        </p:nvGrpSpPr>
        <p:grpSpPr>
          <a:xfrm>
            <a:off x="379219" y="2988563"/>
            <a:ext cx="2030411" cy="432277"/>
            <a:chOff x="4047893" y="1538873"/>
            <a:chExt cx="2075867" cy="439733"/>
          </a:xfrm>
        </p:grpSpPr>
        <p:sp>
          <p:nvSpPr>
            <p:cNvPr id="30" name="圓角矩形 29"/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191444" y="1578496"/>
              <a:ext cx="1932316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zh-Hant" altLang="en-US" sz="16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強化加密運算</a:t>
              </a:r>
              <a:endParaRPr lang="en-US" altLang="zh-Hant" sz="1600" b="1">
                <a:solidFill>
                  <a:srgbClr val="0070C0"/>
                </a:solidFill>
                <a:latin typeface="+mn-lt"/>
                <a:ea typeface="微軟正黑體" pitchFamily="34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AD90B8A-9BF8-D143-82B2-4194B346009A}"/>
              </a:ext>
            </a:extLst>
          </p:cNvPr>
          <p:cNvGrpSpPr/>
          <p:nvPr/>
        </p:nvGrpSpPr>
        <p:grpSpPr>
          <a:xfrm>
            <a:off x="369682" y="1182618"/>
            <a:ext cx="2030411" cy="432277"/>
            <a:chOff x="4047893" y="1538873"/>
            <a:chExt cx="2075867" cy="439733"/>
          </a:xfrm>
        </p:grpSpPr>
        <p:sp>
          <p:nvSpPr>
            <p:cNvPr id="14" name="圓角矩形 13">
              <a:extLst>
                <a:ext uri="{FF2B5EF4-FFF2-40B4-BE49-F238E27FC236}">
                  <a16:creationId xmlns:a16="http://schemas.microsoft.com/office/drawing/2014/main" id="{30CCECCB-0A42-664D-AF7A-A38CD893E5A6}"/>
                </a:ext>
              </a:extLst>
            </p:cNvPr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ECD8E86-E46E-B447-9BB4-6839B6D86797}"/>
                </a:ext>
              </a:extLst>
            </p:cNvPr>
            <p:cNvSpPr txBox="1"/>
            <p:nvPr/>
          </p:nvSpPr>
          <p:spPr>
            <a:xfrm>
              <a:off x="4191444" y="1578496"/>
              <a:ext cx="1932316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zh-Hant" altLang="en-US" sz="16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高度整合的 </a:t>
              </a:r>
              <a:r>
                <a:rPr lang="en-US" altLang="zh-Hant" sz="16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I/O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0E50C58-3E60-4C41-B11B-7E4833CCB544}"/>
              </a:ext>
            </a:extLst>
          </p:cNvPr>
          <p:cNvGrpSpPr/>
          <p:nvPr/>
        </p:nvGrpSpPr>
        <p:grpSpPr>
          <a:xfrm>
            <a:off x="332555" y="2363698"/>
            <a:ext cx="2191371" cy="432277"/>
            <a:chOff x="4009937" y="1538873"/>
            <a:chExt cx="2240431" cy="439733"/>
          </a:xfrm>
        </p:grpSpPr>
        <p:sp>
          <p:nvSpPr>
            <p:cNvPr id="24" name="圓角矩形 23">
              <a:extLst>
                <a:ext uri="{FF2B5EF4-FFF2-40B4-BE49-F238E27FC236}">
                  <a16:creationId xmlns:a16="http://schemas.microsoft.com/office/drawing/2014/main" id="{3A89D594-B5DC-E34F-BED6-98E1570F78E6}"/>
                </a:ext>
              </a:extLst>
            </p:cNvPr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18C9E20-E400-F74C-94BD-02A24B4858A3}"/>
                </a:ext>
              </a:extLst>
            </p:cNvPr>
            <p:cNvSpPr txBox="1"/>
            <p:nvPr/>
          </p:nvSpPr>
          <p:spPr>
            <a:xfrm>
              <a:off x="4009937" y="1578496"/>
              <a:ext cx="2240431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Hant" sz="16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10GbE &amp; 2.5GbE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A361E535-71AF-0343-AA2E-89C19EDD170F}"/>
              </a:ext>
            </a:extLst>
          </p:cNvPr>
          <p:cNvGrpSpPr/>
          <p:nvPr/>
        </p:nvGrpSpPr>
        <p:grpSpPr>
          <a:xfrm>
            <a:off x="369682" y="1767867"/>
            <a:ext cx="2030411" cy="432277"/>
            <a:chOff x="4047893" y="1538873"/>
            <a:chExt cx="2075867" cy="439733"/>
          </a:xfrm>
        </p:grpSpPr>
        <p:sp>
          <p:nvSpPr>
            <p:cNvPr id="28" name="圓角矩形 27">
              <a:extLst>
                <a:ext uri="{FF2B5EF4-FFF2-40B4-BE49-F238E27FC236}">
                  <a16:creationId xmlns:a16="http://schemas.microsoft.com/office/drawing/2014/main" id="{69E4A11A-B7D6-5B47-A633-CAB2B2FD453A}"/>
                </a:ext>
              </a:extLst>
            </p:cNvPr>
            <p:cNvSpPr/>
            <p:nvPr/>
          </p:nvSpPr>
          <p:spPr>
            <a:xfrm>
              <a:off x="4047893" y="1538873"/>
              <a:ext cx="2075867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D23ECB4F-9ACB-364D-9549-65BE5FA7F78B}"/>
                </a:ext>
              </a:extLst>
            </p:cNvPr>
            <p:cNvSpPr txBox="1"/>
            <p:nvPr/>
          </p:nvSpPr>
          <p:spPr>
            <a:xfrm>
              <a:off x="4125442" y="1578496"/>
              <a:ext cx="1998318" cy="344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Clr>
                  <a:schemeClr val="bg1"/>
                </a:buClr>
              </a:pPr>
              <a:r>
                <a:rPr lang="en-US" altLang="zh-Hant" sz="16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AARCH64</a:t>
              </a:r>
              <a:r>
                <a:rPr lang="zh-Hant" altLang="en-US" sz="16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 架構</a:t>
              </a:r>
              <a:endParaRPr lang="en-US" altLang="zh-Hant" sz="1600" b="1">
                <a:solidFill>
                  <a:srgbClr val="0070C0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809C9AE-D340-9E46-B572-A259E3F03AA3}"/>
              </a:ext>
            </a:extLst>
          </p:cNvPr>
          <p:cNvSpPr txBox="1"/>
          <p:nvPr/>
        </p:nvSpPr>
        <p:spPr>
          <a:xfrm>
            <a:off x="2476482" y="1727363"/>
            <a:ext cx="40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>
                <a:latin typeface="+mn-lt"/>
                <a:ea typeface="微軟正黑體" pitchFamily="34" charset="-120"/>
              </a:rPr>
              <a:t>四核</a:t>
            </a:r>
            <a:r>
              <a:rPr lang="en-US" altLang="zh-CN" sz="1350" b="1">
                <a:latin typeface="+mn-lt"/>
                <a:ea typeface="微軟正黑體" pitchFamily="34" charset="-120"/>
              </a:rPr>
              <a:t> 1.7GHz AL-324 CPU </a:t>
            </a:r>
            <a:r>
              <a:rPr lang="zh-CN" altLang="en-US" sz="1350" b="1">
                <a:latin typeface="+mn-lt"/>
                <a:ea typeface="微軟正黑體" pitchFamily="34" charset="-120"/>
              </a:rPr>
              <a:t>具備</a:t>
            </a:r>
            <a:r>
              <a:rPr lang="en-US" altLang="zh-CN" sz="1350" b="1">
                <a:latin typeface="+mn-lt"/>
                <a:ea typeface="微軟正黑體" pitchFamily="34" charset="-120"/>
              </a:rPr>
              <a:t> ARM Cortex-A57 </a:t>
            </a:r>
            <a:r>
              <a:rPr lang="en-US" altLang="zh-Hant" sz="1350" b="1">
                <a:latin typeface="+mn-lt"/>
                <a:ea typeface="微軟正黑體" pitchFamily="34" charset="-120"/>
              </a:rPr>
              <a:t>64</a:t>
            </a:r>
            <a:r>
              <a:rPr lang="zh-Hant" altLang="en-US" sz="1350" b="1">
                <a:latin typeface="+mn-lt"/>
                <a:ea typeface="微軟正黑體" pitchFamily="34" charset="-120"/>
              </a:rPr>
              <a:t> 位元指令集，提供高計算效率與省電性</a:t>
            </a:r>
            <a:endParaRPr lang="en-US" altLang="zh-TW" sz="1350" b="1">
              <a:latin typeface="+mn-lt"/>
              <a:ea typeface="微軟正黑體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026CCD4-B0A6-0049-B237-22FC5F25A4AF}"/>
              </a:ext>
            </a:extLst>
          </p:cNvPr>
          <p:cNvSpPr/>
          <p:nvPr/>
        </p:nvSpPr>
        <p:spPr>
          <a:xfrm>
            <a:off x="3725795" y="4869190"/>
            <a:ext cx="8370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100">
                <a:solidFill>
                  <a:schemeClr val="tx2">
                    <a:lumMod val="10000"/>
                  </a:schemeClr>
                </a:solidFill>
                <a:ea typeface="微軟正黑體" pitchFamily="34" charset="-120"/>
              </a:rPr>
              <a:t>TS-932PX</a:t>
            </a:r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36B027F7-7269-41EB-B937-91ED4A89D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73" y="3659240"/>
            <a:ext cx="2079784" cy="1234637"/>
          </a:xfrm>
          <a:prstGeom prst="rect">
            <a:avLst/>
          </a:prstGeom>
        </p:spPr>
      </p:pic>
      <p:pic>
        <p:nvPicPr>
          <p:cNvPr id="35" name="Picture 32">
            <a:extLst>
              <a:ext uri="{FF2B5EF4-FFF2-40B4-BE49-F238E27FC236}">
                <a16:creationId xmlns:a16="http://schemas.microsoft.com/office/drawing/2014/main" id="{A094FDC5-DD10-4286-89D1-FAA25C7E32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986" y="3665127"/>
            <a:ext cx="1484221" cy="12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FCCD1B37-BDF8-4470-914B-8ED9FEC7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7333"/>
            <a:ext cx="9144000" cy="414443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018F02C5-8FA1-44CD-9865-7FD081D0E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4208" y="3461575"/>
            <a:ext cx="1518977" cy="159640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F566743A-CC76-4B3D-93C0-116DB03244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08" y="3589521"/>
            <a:ext cx="2100284" cy="1553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606" y="160707"/>
            <a:ext cx="7373335" cy="697312"/>
          </a:xfrm>
        </p:spPr>
        <p:txBody>
          <a:bodyPr/>
          <a:lstStyle/>
          <a:p>
            <a:r>
              <a:rPr lang="zh-Hant" altLang="en-US" sz="33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可擴充至高達 </a:t>
            </a:r>
            <a:r>
              <a:rPr lang="en-US" altLang="zh-Hant" sz="33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16GB</a:t>
            </a:r>
            <a:r>
              <a:rPr lang="zh-Hant" altLang="en-US" sz="33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</a:t>
            </a:r>
            <a:r>
              <a:rPr lang="en-US" altLang="zh-Hant" sz="33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DDR4</a:t>
            </a:r>
            <a:r>
              <a:rPr lang="zh-Hant" altLang="en-US" sz="3300">
                <a:solidFill>
                  <a:srgbClr val="FFFFFF"/>
                </a:solidFill>
                <a:latin typeface="+mj-lt"/>
                <a:ea typeface="Microsoft JhengHei"/>
                <a:sym typeface="Microsoft JhengHei"/>
              </a:rPr>
              <a:t> </a:t>
            </a:r>
            <a:r>
              <a:rPr lang="zh-Hant" altLang="en-US" sz="3300">
                <a:solidFill>
                  <a:srgbClr val="FFFFFF"/>
                </a:solidFill>
                <a:latin typeface="Microsoft JhengHei"/>
                <a:ea typeface="Microsoft JhengHei"/>
                <a:sym typeface="Microsoft JhengHei"/>
              </a:rPr>
              <a:t>記憶體</a:t>
            </a:r>
            <a:endParaRPr lang="en-US" sz="33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4606101" y="1063658"/>
            <a:ext cx="3050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</a:pP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最高</a:t>
            </a:r>
            <a:r>
              <a:rPr lang="zh-Hant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可擴充至</a:t>
            </a:r>
            <a:r>
              <a:rPr lang="zh-TW" altLang="en-US" sz="20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3000" b="1">
                <a:solidFill>
                  <a:srgbClr val="EE7D00"/>
                </a:solidFill>
                <a:latin typeface="+mn-lt"/>
                <a:ea typeface="微軟正黑體" pitchFamily="34" charset="-120"/>
              </a:rPr>
              <a:t>16GB</a:t>
            </a:r>
            <a:endParaRPr lang="en-US" sz="3000" b="1">
              <a:solidFill>
                <a:srgbClr val="EE7D00"/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464445B-B8A4-614F-8BB2-7AC7DF96304E}"/>
              </a:ext>
            </a:extLst>
          </p:cNvPr>
          <p:cNvGrpSpPr/>
          <p:nvPr/>
        </p:nvGrpSpPr>
        <p:grpSpPr>
          <a:xfrm>
            <a:off x="374650" y="1166800"/>
            <a:ext cx="4090864" cy="439733"/>
            <a:chOff x="4004713" y="990696"/>
            <a:chExt cx="3974085" cy="439733"/>
          </a:xfrm>
        </p:grpSpPr>
        <p:sp>
          <p:nvSpPr>
            <p:cNvPr id="20" name="圓角矩形 19">
              <a:extLst>
                <a:ext uri="{FF2B5EF4-FFF2-40B4-BE49-F238E27FC236}">
                  <a16:creationId xmlns:a16="http://schemas.microsoft.com/office/drawing/2014/main" id="{6CC681B7-D683-554F-86FF-32BD13ACD13B}"/>
                </a:ext>
              </a:extLst>
            </p:cNvPr>
            <p:cNvSpPr/>
            <p:nvPr/>
          </p:nvSpPr>
          <p:spPr>
            <a:xfrm>
              <a:off x="4004713" y="990696"/>
              <a:ext cx="3967264" cy="439733"/>
            </a:xfrm>
            <a:prstGeom prst="roundRect">
              <a:avLst>
                <a:gd name="adj" fmla="val 5839"/>
              </a:avLst>
            </a:prstGeom>
            <a:noFill/>
            <a:ln>
              <a:solidFill>
                <a:srgbClr val="0070C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F0DC1605-B644-D04C-8AF5-A8BEF90D6445}"/>
                </a:ext>
              </a:extLst>
            </p:cNvPr>
            <p:cNvSpPr txBox="1"/>
            <p:nvPr/>
          </p:nvSpPr>
          <p:spPr>
            <a:xfrm>
              <a:off x="4077113" y="1010507"/>
              <a:ext cx="39016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ant" sz="20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1</a:t>
              </a:r>
              <a:r>
                <a:rPr lang="zh-Hant" altLang="en-US" sz="20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 個 </a:t>
              </a:r>
              <a:r>
                <a:rPr lang="en-US" altLang="zh-Hant" sz="20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DDR4</a:t>
              </a:r>
              <a:r>
                <a:rPr lang="zh-Hant" altLang="en-US" sz="20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 </a:t>
              </a:r>
              <a:r>
                <a:rPr lang="en-US" altLang="zh-Hant" sz="20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SODIMM</a:t>
              </a:r>
              <a:r>
                <a:rPr lang="zh-Hant" altLang="en-US" sz="2000" b="1">
                  <a:solidFill>
                    <a:srgbClr val="0070C0"/>
                  </a:solidFill>
                  <a:latin typeface="+mn-lt"/>
                  <a:ea typeface="微軟正黑體" pitchFamily="34" charset="-120"/>
                </a:rPr>
                <a:t> 記憶體插槽</a:t>
              </a:r>
              <a:endParaRPr lang="en-US" altLang="zh-TW" sz="2000" b="1">
                <a:solidFill>
                  <a:srgbClr val="0070C0"/>
                </a:solidFill>
                <a:latin typeface="+mn-lt"/>
                <a:ea typeface="微軟正黑體" pitchFamily="34" charset="-12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AF984999-7105-8A4C-A100-A190D9C7941C}"/>
              </a:ext>
            </a:extLst>
          </p:cNvPr>
          <p:cNvGrpSpPr/>
          <p:nvPr/>
        </p:nvGrpSpPr>
        <p:grpSpPr>
          <a:xfrm>
            <a:off x="5499100" y="1724075"/>
            <a:ext cx="3286519" cy="1960451"/>
            <a:chOff x="5132111" y="1080925"/>
            <a:chExt cx="3203815" cy="1911117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77AEB22B-7A53-084C-B54B-FBD7F54E0B16}"/>
                </a:ext>
              </a:extLst>
            </p:cNvPr>
            <p:cNvGrpSpPr/>
            <p:nvPr/>
          </p:nvGrpSpPr>
          <p:grpSpPr>
            <a:xfrm>
              <a:off x="5489300" y="1080925"/>
              <a:ext cx="2846626" cy="1911117"/>
              <a:chOff x="5014379" y="1083035"/>
              <a:chExt cx="2846626" cy="1911117"/>
            </a:xfrm>
          </p:grpSpPr>
          <p:sp>
            <p:nvSpPr>
              <p:cNvPr id="23" name="Shape 108">
                <a:extLst>
                  <a:ext uri="{FF2B5EF4-FFF2-40B4-BE49-F238E27FC236}">
                    <a16:creationId xmlns:a16="http://schemas.microsoft.com/office/drawing/2014/main" id="{21D6BEE3-C9DD-AB40-A085-F7C2F95815B2}"/>
                  </a:ext>
                </a:extLst>
              </p:cNvPr>
              <p:cNvSpPr/>
              <p:nvPr/>
            </p:nvSpPr>
            <p:spPr>
              <a:xfrm>
                <a:off x="5014379" y="1083035"/>
                <a:ext cx="2846626" cy="191111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108">
                <a:extLst>
                  <a:ext uri="{FF2B5EF4-FFF2-40B4-BE49-F238E27FC236}">
                    <a16:creationId xmlns:a16="http://schemas.microsoft.com/office/drawing/2014/main" id="{D2229F1E-6A04-864D-A438-1985D14F9317}"/>
                  </a:ext>
                </a:extLst>
              </p:cNvPr>
              <p:cNvSpPr/>
              <p:nvPr/>
            </p:nvSpPr>
            <p:spPr>
              <a:xfrm>
                <a:off x="5158396" y="2019140"/>
                <a:ext cx="2549164" cy="727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Shape 125">
                <a:extLst>
                  <a:ext uri="{FF2B5EF4-FFF2-40B4-BE49-F238E27FC236}">
                    <a16:creationId xmlns:a16="http://schemas.microsoft.com/office/drawing/2014/main" id="{5BE664F2-4B5B-4446-A050-31C845892448}"/>
                  </a:ext>
                </a:extLst>
              </p:cNvPr>
              <p:cNvSpPr txBox="1"/>
              <p:nvPr/>
            </p:nvSpPr>
            <p:spPr>
              <a:xfrm>
                <a:off x="5158396" y="1155044"/>
                <a:ext cx="2344345" cy="936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6600"/>
                  </a:buClr>
                  <a:buSzPct val="25000"/>
                  <a:buFont typeface="Arial"/>
                  <a:buNone/>
                </a:pPr>
                <a:r>
                  <a:rPr lang="zh-TW" sz="2400" b="1" i="0" u="none" strike="noStrike" cap="none">
                    <a:solidFill>
                      <a:schemeClr val="bg1"/>
                    </a:solidFill>
                    <a:sym typeface="Arial"/>
                  </a:rPr>
                  <a:t>QNAP</a:t>
                </a:r>
                <a:endParaRPr lang="en-US" altLang="zh-TW" sz="2400" b="1" i="0" u="none" strike="noStrike" cap="none">
                  <a:solidFill>
                    <a:schemeClr val="bg1"/>
                  </a:solidFill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6600"/>
                  </a:buClr>
                  <a:buSzPct val="25000"/>
                  <a:buFont typeface="Arial"/>
                  <a:buNone/>
                </a:pPr>
                <a:r>
                  <a:rPr lang="zh-TW" sz="2400" b="1" i="0" u="none" strike="noStrike" cap="none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sym typeface="Arial"/>
                  </a:rPr>
                  <a:t>選購配件</a:t>
                </a:r>
              </a:p>
            </p:txBody>
          </p:sp>
          <p:pic>
            <p:nvPicPr>
              <p:cNvPr id="26" name="Shape 130" descr="https://download.qnap.com/Origin/images/products/NAS/vsseries/RAM-0715-2.png">
                <a:extLst>
                  <a:ext uri="{FF2B5EF4-FFF2-40B4-BE49-F238E27FC236}">
                    <a16:creationId xmlns:a16="http://schemas.microsoft.com/office/drawing/2014/main" id="{F88E4CFE-0FC9-C745-BC99-AE3B6071454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485597" y="2121418"/>
                <a:ext cx="1221962" cy="6248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BB5DFA3-4111-2C43-AD25-F209CC3B64FC}"/>
                  </a:ext>
                </a:extLst>
              </p:cNvPr>
              <p:cNvSpPr/>
              <p:nvPr/>
            </p:nvSpPr>
            <p:spPr>
              <a:xfrm>
                <a:off x="5145286" y="2091148"/>
                <a:ext cx="151069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Clr>
                    <a:srgbClr val="FF6600"/>
                  </a:buClr>
                  <a:buSzPct val="25000"/>
                  <a:buFont typeface="Arial" pitchFamily="34" charset="0"/>
                  <a:buChar char="•"/>
                </a:pPr>
                <a:r>
                  <a:rPr lang="en-US" altLang="zh-TW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4GB</a:t>
                </a:r>
                <a:r>
                  <a:rPr lang="zh-Hant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、</a:t>
                </a:r>
                <a:r>
                  <a:rPr lang="en-US" altLang="zh-TW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8GB</a:t>
                </a:r>
                <a:r>
                  <a:rPr lang="zh-Hant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、</a:t>
                </a:r>
                <a:endParaRPr lang="en-US" altLang="zh-Hant" sz="16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lvl="0">
                  <a:buClr>
                    <a:srgbClr val="FF6600"/>
                  </a:buClr>
                  <a:buSzPct val="25000"/>
                  <a:buFont typeface="Arial" pitchFamily="34" charset="0"/>
                  <a:buChar char="•"/>
                </a:pPr>
                <a:r>
                  <a:rPr lang="en-US" altLang="zh-Hant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16GB</a:t>
                </a:r>
                <a:r>
                  <a:rPr lang="zh-Hant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zh-TW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記憶體</a:t>
                </a:r>
              </a:p>
            </p:txBody>
          </p:sp>
        </p:grpSp>
        <p:sp>
          <p:nvSpPr>
            <p:cNvPr id="28" name="等腰三角形 24">
              <a:extLst>
                <a:ext uri="{FF2B5EF4-FFF2-40B4-BE49-F238E27FC236}">
                  <a16:creationId xmlns:a16="http://schemas.microsoft.com/office/drawing/2014/main" id="{A3359AE0-C69B-AE4C-916C-D28162DCA82C}"/>
                </a:ext>
              </a:extLst>
            </p:cNvPr>
            <p:cNvSpPr/>
            <p:nvPr/>
          </p:nvSpPr>
          <p:spPr>
            <a:xfrm>
              <a:off x="5132111" y="1261168"/>
              <a:ext cx="714379" cy="2813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0174308-803C-2C4E-8B09-E1005CDDE011}"/>
              </a:ext>
            </a:extLst>
          </p:cNvPr>
          <p:cNvSpPr txBox="1"/>
          <p:nvPr/>
        </p:nvSpPr>
        <p:spPr>
          <a:xfrm>
            <a:off x="5014922" y="3824496"/>
            <a:ext cx="3983867" cy="65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altLang="zh-TW" sz="1600" b="1">
                <a:solidFill>
                  <a:srgbClr val="0064EE"/>
                </a:solidFill>
                <a:latin typeface="+mn-lt"/>
                <a:ea typeface="微軟正黑體" pitchFamily="34" charset="-120"/>
              </a:rPr>
              <a:t>TS-832PX</a:t>
            </a:r>
            <a:r>
              <a:rPr lang="en-US" altLang="zh-Hant" sz="1600" b="1">
                <a:solidFill>
                  <a:srgbClr val="0064EE"/>
                </a:solidFill>
                <a:latin typeface="+mn-lt"/>
                <a:ea typeface="微軟正黑體" pitchFamily="34" charset="-120"/>
              </a:rPr>
              <a:t>-4G</a:t>
            </a:r>
            <a:r>
              <a:rPr lang="en-US" altLang="zh-Hant" sz="1600" b="1">
                <a:latin typeface="+mn-lt"/>
                <a:ea typeface="微軟正黑體" pitchFamily="34" charset="-120"/>
              </a:rPr>
              <a:t>:</a:t>
            </a:r>
            <a:r>
              <a:rPr lang="zh-Hant" altLang="en-US" sz="160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>
                <a:latin typeface="+mn-lt"/>
                <a:ea typeface="微軟正黑體" pitchFamily="34" charset="-120"/>
              </a:rPr>
              <a:t>1</a:t>
            </a:r>
            <a:r>
              <a:rPr lang="zh-Hant" altLang="en-US" sz="160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>
                <a:latin typeface="+mn-lt"/>
                <a:ea typeface="微軟正黑體" pitchFamily="34" charset="-120"/>
              </a:rPr>
              <a:t>x</a:t>
            </a:r>
            <a:r>
              <a:rPr lang="zh-Hant" altLang="en-US" sz="160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>
                <a:latin typeface="+mn-lt"/>
                <a:ea typeface="微軟正黑體" pitchFamily="34" charset="-120"/>
              </a:rPr>
              <a:t>4GB</a:t>
            </a:r>
            <a:r>
              <a:rPr lang="zh-Hant" altLang="en-US" sz="160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>
                <a:latin typeface="+mn-lt"/>
                <a:ea typeface="微軟正黑體" pitchFamily="34" charset="-120"/>
              </a:rPr>
              <a:t>DDR4</a:t>
            </a:r>
            <a:r>
              <a:rPr lang="zh-Hant" altLang="en-US" sz="1600" b="1"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>
                <a:latin typeface="+mn-lt"/>
                <a:ea typeface="微軟正黑體" pitchFamily="34" charset="-120"/>
              </a:rPr>
              <a:t>SODIMM</a:t>
            </a:r>
          </a:p>
          <a:p>
            <a:pPr algn="ctr">
              <a:lnSpc>
                <a:spcPts val="2300"/>
              </a:lnSpc>
            </a:pPr>
            <a:r>
              <a:rPr lang="en-US" altLang="zh-TW" sz="1600" b="1">
                <a:solidFill>
                  <a:srgbClr val="0064EE"/>
                </a:solidFill>
                <a:ea typeface="微軟正黑體" pitchFamily="34" charset="-120"/>
              </a:rPr>
              <a:t>TS-932PX</a:t>
            </a:r>
            <a:r>
              <a:rPr lang="en-US" altLang="zh-Hant" sz="1600" b="1">
                <a:solidFill>
                  <a:srgbClr val="0064EE"/>
                </a:solidFill>
                <a:ea typeface="微軟正黑體" pitchFamily="34" charset="-120"/>
              </a:rPr>
              <a:t>-4G</a:t>
            </a:r>
            <a:r>
              <a:rPr lang="en-US" altLang="zh-Hant" sz="1600" b="1">
                <a:ea typeface="微軟正黑體" pitchFamily="34" charset="-120"/>
              </a:rPr>
              <a:t>:</a:t>
            </a:r>
            <a:r>
              <a:rPr lang="zh-Hant" altLang="en-US" sz="1600" b="1">
                <a:ea typeface="微軟正黑體" pitchFamily="34" charset="-120"/>
              </a:rPr>
              <a:t> </a:t>
            </a:r>
            <a:r>
              <a:rPr lang="en-US" altLang="zh-Hant" sz="1600" b="1">
                <a:ea typeface="微軟正黑體" pitchFamily="34" charset="-120"/>
              </a:rPr>
              <a:t>1</a:t>
            </a:r>
            <a:r>
              <a:rPr lang="zh-Hant" altLang="en-US" sz="1600" b="1">
                <a:ea typeface="微軟正黑體" pitchFamily="34" charset="-120"/>
              </a:rPr>
              <a:t> </a:t>
            </a:r>
            <a:r>
              <a:rPr lang="en-US" altLang="zh-Hant" sz="1600" b="1">
                <a:ea typeface="微軟正黑體" pitchFamily="34" charset="-120"/>
              </a:rPr>
              <a:t>x</a:t>
            </a:r>
            <a:r>
              <a:rPr lang="zh-Hant" altLang="en-US" sz="1600" b="1">
                <a:ea typeface="微軟正黑體" pitchFamily="34" charset="-120"/>
              </a:rPr>
              <a:t> </a:t>
            </a:r>
            <a:r>
              <a:rPr lang="en-US" altLang="zh-Hant" sz="1600" b="1">
                <a:ea typeface="微軟正黑體" pitchFamily="34" charset="-120"/>
              </a:rPr>
              <a:t>4GB</a:t>
            </a:r>
            <a:r>
              <a:rPr lang="zh-Hant" altLang="en-US" sz="1600" b="1">
                <a:ea typeface="微軟正黑體" pitchFamily="34" charset="-120"/>
              </a:rPr>
              <a:t> </a:t>
            </a:r>
            <a:r>
              <a:rPr lang="en-US" altLang="zh-Hant" sz="1600" b="1">
                <a:ea typeface="微軟正黑體" pitchFamily="34" charset="-120"/>
              </a:rPr>
              <a:t>DDR4</a:t>
            </a:r>
            <a:r>
              <a:rPr lang="zh-Hant" altLang="en-US" sz="1600" b="1">
                <a:ea typeface="微軟正黑體" pitchFamily="34" charset="-120"/>
              </a:rPr>
              <a:t> </a:t>
            </a:r>
            <a:r>
              <a:rPr lang="en-US" altLang="zh-Hant" sz="1600" b="1">
                <a:ea typeface="微軟正黑體" pitchFamily="34" charset="-120"/>
              </a:rPr>
              <a:t>SODIMM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795717-8E5D-D342-9030-928254356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65" y="1958707"/>
            <a:ext cx="2319535" cy="15293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8897441-7673-F54F-B493-0E39EED727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243" y="1835995"/>
            <a:ext cx="2320829" cy="154179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E3CCEDE-AB7E-E64F-B7A0-37D25EF21740}"/>
              </a:ext>
            </a:extLst>
          </p:cNvPr>
          <p:cNvSpPr txBox="1"/>
          <p:nvPr/>
        </p:nvSpPr>
        <p:spPr>
          <a:xfrm>
            <a:off x="191199" y="3416583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TS-932PX</a:t>
            </a:r>
            <a:endParaRPr kumimoji="1"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7720B74-0FB7-AB48-8044-CB0108BA12D6}"/>
              </a:ext>
            </a:extLst>
          </p:cNvPr>
          <p:cNvSpPr txBox="1"/>
          <p:nvPr/>
        </p:nvSpPr>
        <p:spPr>
          <a:xfrm>
            <a:off x="141841" y="1741430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TS-832PX</a:t>
            </a:r>
            <a:endParaRPr kumimoji="1"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9FD7346-688C-4A0F-B651-5AFB60843B9F}"/>
              </a:ext>
            </a:extLst>
          </p:cNvPr>
          <p:cNvSpPr/>
          <p:nvPr/>
        </p:nvSpPr>
        <p:spPr>
          <a:xfrm>
            <a:off x="3204783" y="2319623"/>
            <a:ext cx="234377" cy="697897"/>
          </a:xfrm>
          <a:prstGeom prst="roundRect">
            <a:avLst>
              <a:gd name="adj" fmla="val 10165"/>
            </a:avLst>
          </a:prstGeom>
          <a:solidFill>
            <a:srgbClr val="AFEAFF">
              <a:alpha val="34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0463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3431</Words>
  <Application>Microsoft Office PowerPoint</Application>
  <PresentationFormat>如螢幕大小 (16:9)</PresentationFormat>
  <Paragraphs>603</Paragraphs>
  <Slides>47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6" baseType="lpstr">
      <vt:lpstr>Microsoft JhengHei UI</vt:lpstr>
      <vt:lpstr>微軟正黑體</vt:lpstr>
      <vt:lpstr>微軟正黑體</vt:lpstr>
      <vt:lpstr>arial</vt:lpstr>
      <vt:lpstr>arial</vt:lpstr>
      <vt:lpstr>Corbel</vt:lpstr>
      <vt:lpstr>Oswald Medium</vt:lpstr>
      <vt:lpstr>Verdana</vt:lpstr>
      <vt:lpstr>Simple Light</vt:lpstr>
      <vt:lpstr>PowerPoint 簡報</vt:lpstr>
      <vt:lpstr>四核 TS-832PX &amp; TS-932PX 全新升級 2.5GbE</vt:lpstr>
      <vt:lpstr>現今 SOHO &amp; SMB 環境連網裝置漸多</vt:lpstr>
      <vt:lpstr>辦公室電腦往往因網速太慢而影響工作效率</vt:lpstr>
      <vt:lpstr>免換網路佈線，立馬升級 2.5GbE 或更高網速</vt:lpstr>
      <vt:lpstr>更好入手的 QNAP QSW-1105-5T 5埠 2.5GbE 交換器</vt:lpstr>
      <vt:lpstr>無風扇設計、金屬機身的非網管型 2.5GbE 交換器</vt:lpstr>
      <vt:lpstr>追求高速度，儲存裝置也要支援 2.5GbE 才跟得上</vt:lpstr>
      <vt:lpstr>可擴充至高達 16GB DDR4 記憶體</vt:lpstr>
      <vt:lpstr>TS-832PX &amp; TS-932PX 正面硬體配置</vt:lpstr>
      <vt:lpstr>8-bay TS-832PX 背面硬體配置</vt:lpstr>
      <vt:lpstr>9-bay TS-932PX 背面硬體配置</vt:lpstr>
      <vt:lpstr>方便又快速的 HDD 與 SSD 安裝與拆卸</vt:lpstr>
      <vt:lpstr>TS-932PX 僅佔 5-bay 體積，卻有 9-bay 容量</vt:lpstr>
      <vt:lpstr>如何善用 2.5GbE  與 10GbE 優勢</vt:lpstr>
      <vt:lpstr>皆內建雙10GbE SFP+ 與雙 2.5GbE 網路埠</vt:lpstr>
      <vt:lpstr>較昂貴的小容量高速 SATA SSD怎麼配置最好？</vt:lpstr>
      <vt:lpstr>Qtier 自動分層兼具高效能與大容量</vt:lpstr>
      <vt:lpstr>TS-832PX 提供 PCIe 擴充槽彈性部署網路</vt:lpstr>
      <vt:lpstr>TS-832X 搭配 QM2 PCIe 卡新增 M.2 SSD， 並使用 SSD 快取增加小檔案處理效能</vt:lpstr>
      <vt:lpstr>效能容量最大化方案</vt:lpstr>
      <vt:lpstr>效能不夠時，直接升級 Qtier 儲存池</vt:lpstr>
      <vt:lpstr>一併購足短距離10GbE SFP+ DAC 直連線纜</vt:lpstr>
      <vt:lpstr>馬上有感！相較 1GbE NAS，2.5 GbE 幫助 單台伺服器更快速處理大檔案傳輸</vt:lpstr>
      <vt:lpstr>相較 1GbE NAS， 2 x 2.5GbE 雙網併發， 多人多工環境達最高效益，支撐企業未來成長所需</vt:lpstr>
      <vt:lpstr>使用內建的 2 x 10GbE SFP+ 獲得最高網路傳輸效能 </vt:lpstr>
      <vt:lpstr>無 10GbE/5GbE/2.5GbE 的 NAS/PC/Mac 也可用 Thunderbolt 3、USB、或 PCIe 配件以提升整體傳輸效能</vt:lpstr>
      <vt:lpstr>1. 升級記憶體 2. 2.5GbE &amp; 10GbE 效能測試</vt:lpstr>
      <vt:lpstr>對抗勒索病毒的最佳電腦備份方案</vt:lpstr>
      <vt:lpstr>有備無患，Time Machine 資料再備一份</vt:lpstr>
      <vt:lpstr>HBS 3 資料備份與還原，隨處取用</vt:lpstr>
      <vt:lpstr>QNAP 快照技術提供高達 256 個版本備份</vt:lpstr>
      <vt:lpstr>Qsirch 幫助企業即時找到所需資料，不再迷惘</vt:lpstr>
      <vt:lpstr>隨時利用 myQNAPcloud 與 QNAP ID 連回 NAS</vt:lpstr>
      <vt:lpstr>連接 Dropbox、One Drive、  Google Drive ，檔案存取更便利</vt:lpstr>
      <vt:lpstr>QNAP QVPN 與專屬 VPN 協定 - QBelt</vt:lpstr>
      <vt:lpstr>QuMagie 照片管理，珍藏與分享美好時光</vt:lpstr>
      <vt:lpstr>Surveillance Station 24x7 居家看護與防盜</vt:lpstr>
      <vt:lpstr>四核 1.7GHz + 最大擴充 16GB RAM，最適創意 無極限的軟體容器工作站 (Container Station)</vt:lpstr>
      <vt:lpstr>HybridMount 無縫掛載雲空間，兩種彈性存取模式</vt:lpstr>
      <vt:lpstr>LUN 資料上雲與大型資料庫雲端備份利器： VJBOD cloud 區塊型雲網關</vt:lpstr>
      <vt:lpstr>  透過網路 VJBOD 擴充其他 NAS 空間</vt:lpstr>
      <vt:lpstr>經濟又彈性的現代化 QNAP 儲存擴充櫃</vt:lpstr>
      <vt:lpstr>QNAP TR &amp; TL 外接盒支援 NAS 兩種模式</vt:lpstr>
      <vt:lpstr>一機兩用，NAS 內部擴充或跨平台資料歸檔</vt:lpstr>
      <vt:lpstr>延長保固授權提供長達五年保固期</vt:lpstr>
      <vt:lpstr>2.5GbE、10GbE SFP+、四核1.7GHz、PCIe 擴充或 SSD 專用埠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QNAP_Han Tsai</cp:lastModifiedBy>
  <cp:revision>1</cp:revision>
  <cp:lastPrinted>2018-03-20T12:12:33Z</cp:lastPrinted>
  <dcterms:modified xsi:type="dcterms:W3CDTF">2020-05-29T01:34:57Z</dcterms:modified>
</cp:coreProperties>
</file>