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8" r:id="rId3"/>
    <p:sldId id="283" r:id="rId4"/>
    <p:sldId id="284" r:id="rId5"/>
    <p:sldId id="286" r:id="rId6"/>
    <p:sldId id="285" r:id="rId7"/>
    <p:sldId id="260" r:id="rId8"/>
    <p:sldId id="287" r:id="rId9"/>
    <p:sldId id="288" r:id="rId10"/>
    <p:sldId id="289" r:id="rId11"/>
    <p:sldId id="290" r:id="rId12"/>
    <p:sldId id="261" r:id="rId13"/>
    <p:sldId id="277" r:id="rId14"/>
    <p:sldId id="280" r:id="rId15"/>
    <p:sldId id="273" r:id="rId16"/>
    <p:sldId id="281" r:id="rId17"/>
    <p:sldId id="270" r:id="rId18"/>
    <p:sldId id="282" r:id="rId19"/>
    <p:sldId id="264" r:id="rId20"/>
    <p:sldId id="265" r:id="rId21"/>
    <p:sldId id="266" r:id="rId22"/>
    <p:sldId id="267" r:id="rId23"/>
    <p:sldId id="268" r:id="rId24"/>
    <p:sldId id="269" r:id="rId25"/>
    <p:sldId id="275" r:id="rId26"/>
    <p:sldId id="276" r:id="rId27"/>
    <p:sldId id="291" r:id="rId2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36F4"/>
    <a:srgbClr val="DDF000"/>
    <a:srgbClr val="F4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CAE379-C540-DF46-9C75-904197EDA89A}" v="221" dt="2020-05-26T02:00:15.419"/>
    <p1510:client id="{B16E6383-051D-4A49-B793-1D134F93DF94}" v="1176" dt="2020-05-26T06:44:35.949"/>
    <p1510:client id="{F32F32F9-A867-8537-EF48-A3CA859870CC}" v="170" dt="2020-05-26T06:00:59.139"/>
  </p1510:revLst>
</p1510:revInfo>
</file>

<file path=ppt/tableStyles.xml><?xml version="1.0" encoding="utf-8"?>
<a:tblStyleLst xmlns:a="http://schemas.openxmlformats.org/drawingml/2006/main" def="{5C22544A-7EE6-4342-B048-85BDC9FD1C3A}">
  <a:tblStyle styleId="{74C1A8A3-306A-4EB7-A6B1-4F7E0EB9C5D6}" styleName="中等深淺樣式 3 - 輔色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707DACD1-A100-45C7-B98E-F63DA33F20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BA2411E-F9E3-40B3-90DC-F3604DE542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F593B-8B4C-4ECA-9F66-57A6D4ED1569}" type="datetimeFigureOut">
              <a:rPr lang="zh-TW" altLang="en-US" smtClean="0"/>
              <a:t>2020/5/26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642B7BA-7608-442E-ACA5-14AA4CD04C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DFA1562-2668-4E61-99C5-BBBD066803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694D7-F8F6-4809-88D5-01362A10F0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2820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1EE57-B801-4766-83FD-C5E693732D1B}" type="datetimeFigureOut">
              <a:rPr lang="zh-TW" altLang="en-US" smtClean="0"/>
              <a:t>2020/5/26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8D1C2-080A-4C20-AC00-2EDB36CCFF4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3681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4630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7683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8666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3436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F7F32-0B70-4961-86F2-B2486C832498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4953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6665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F7F32-0B70-4961-86F2-B2486C832498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1606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https://www.anandtech.com/show/14937/intel-quietly-mentions-25-gbe-ethernet-controllers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8453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1705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4815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0958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235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87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710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522"/>
            <a:ext cx="12197492" cy="686652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24181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52000" indent="-252000">
              <a:defRPr/>
            </a:lvl1pPr>
            <a:lvl2pPr marL="252000" indent="-252000">
              <a:defRPr/>
            </a:lvl2pPr>
            <a:lvl3pPr marL="252000" indent="-252000">
              <a:defRPr/>
            </a:lvl3pPr>
            <a:lvl4pPr marL="252000" indent="-252000">
              <a:defRPr/>
            </a:lvl4pPr>
            <a:lvl5pPr marL="252000" indent="-252000"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188828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522"/>
            <a:ext cx="12197492" cy="686652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24181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52000" indent="-252000">
              <a:defRPr/>
            </a:lvl1pPr>
            <a:lvl2pPr marL="252000" indent="-252000">
              <a:defRPr/>
            </a:lvl2pPr>
            <a:lvl3pPr marL="252000" indent="-252000">
              <a:defRPr/>
            </a:lvl3pPr>
            <a:lvl4pPr marL="252000" indent="-252000">
              <a:defRPr/>
            </a:lvl4pPr>
            <a:lvl5pPr marL="252000" indent="-252000"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160480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522"/>
            <a:ext cx="12197492" cy="686652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9688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750958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9688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90841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3038AD2-D8A1-4865-ACD5-4F7343407C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524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0089" y="2433069"/>
            <a:ext cx="4094992" cy="2852737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764974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3038AD2-D8A1-4865-ACD5-4F7343407C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6524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0089" y="2433069"/>
            <a:ext cx="4094992" cy="2852737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38503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3038AD2-D8A1-4865-ACD5-4F7343407C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6524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0089" y="2433069"/>
            <a:ext cx="4094992" cy="2852737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07262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3038AD2-D8A1-4865-ACD5-4F7343407C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6524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0089" y="2433069"/>
            <a:ext cx="4094992" cy="2852737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41568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07999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6" r:id="rId4"/>
    <p:sldLayoutId id="2147483657" r:id="rId5"/>
    <p:sldLayoutId id="2147483651" r:id="rId6"/>
    <p:sldLayoutId id="2147483659" r:id="rId7"/>
    <p:sldLayoutId id="2147483658" r:id="rId8"/>
    <p:sldLayoutId id="2147483661" r:id="rId9"/>
    <p:sldLayoutId id="214748365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428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99160F99-7721-4244-8509-2AF7CDCE1F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29"/>
          <a:stretch/>
        </p:blipFill>
        <p:spPr>
          <a:xfrm>
            <a:off x="232013" y="346596"/>
            <a:ext cx="11723428" cy="627939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9613" y="346596"/>
            <a:ext cx="11212773" cy="1325563"/>
          </a:xfrm>
        </p:spPr>
        <p:txBody>
          <a:bodyPr/>
          <a:lstStyle/>
          <a:p>
            <a:r>
              <a:rPr lang="zh-TW" altLang="en-US"/>
              <a:t>為處理更多的資料</a:t>
            </a:r>
            <a:r>
              <a:rPr lang="en-US" altLang="zh-TW"/>
              <a:t>NAS</a:t>
            </a:r>
            <a:r>
              <a:rPr lang="zh-TW" altLang="en-US"/>
              <a:t>會換更大傳輸更快的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4839269" cy="1886220"/>
          </a:xfrm>
        </p:spPr>
        <p:txBody>
          <a:bodyPr/>
          <a:lstStyle/>
          <a:p>
            <a:r>
              <a:rPr lang="zh-TW" altLang="en-US"/>
              <a:t>讓你不擔心檔案沒地方儲存</a:t>
            </a:r>
            <a:endParaRPr lang="en-US" altLang="zh-TW"/>
          </a:p>
          <a:p>
            <a:r>
              <a:rPr lang="zh-TW" altLang="en-US"/>
              <a:t>讓你不擔心檔案傳輸太慢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0707267" y="5251302"/>
            <a:ext cx="1015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TS-431P3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7603085" y="5251302"/>
            <a:ext cx="933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TS-653D</a:t>
            </a:r>
            <a:endParaRPr lang="zh-TW" altLang="en-US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957FA407-BC98-4D58-B43E-02035FA2115A}"/>
              </a:ext>
            </a:extLst>
          </p:cNvPr>
          <p:cNvCxnSpPr>
            <a:cxnSpLocks/>
          </p:cNvCxnSpPr>
          <p:nvPr/>
        </p:nvCxnSpPr>
        <p:spPr>
          <a:xfrm>
            <a:off x="7506269" y="5559079"/>
            <a:ext cx="103008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13A20806-CB8F-4BFC-A2B0-01104A43B4A0}"/>
              </a:ext>
            </a:extLst>
          </p:cNvPr>
          <p:cNvCxnSpPr>
            <a:cxnSpLocks/>
          </p:cNvCxnSpPr>
          <p:nvPr/>
        </p:nvCxnSpPr>
        <p:spPr>
          <a:xfrm>
            <a:off x="10686197" y="5559079"/>
            <a:ext cx="10360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385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水, 大, 男人, 飛機 的圖片&#10;&#10;自動產生的描述">
            <a:extLst>
              <a:ext uri="{FF2B5EF4-FFF2-40B4-BE49-F238E27FC236}">
                <a16:creationId xmlns:a16="http://schemas.microsoft.com/office/drawing/2014/main" id="{6AA6D7E0-7E8F-4269-8FEB-8D1480111B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44" y="2755467"/>
            <a:ext cx="11702294" cy="385179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辦公室電腦網速太慢會影響工作效率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8715233" cy="1751629"/>
          </a:xfrm>
        </p:spPr>
        <p:txBody>
          <a:bodyPr>
            <a:normAutofit/>
          </a:bodyPr>
          <a:lstStyle/>
          <a:p>
            <a:r>
              <a:rPr lang="zh-TW" altLang="en-US"/>
              <a:t>主機板紛紛推出支援</a:t>
            </a:r>
            <a:r>
              <a:rPr lang="en-US" altLang="zh-TW"/>
              <a:t>2.5GbE</a:t>
            </a:r>
            <a:r>
              <a:rPr lang="zh-TW" altLang="en-US"/>
              <a:t>的產品</a:t>
            </a:r>
            <a:endParaRPr lang="en-US" altLang="zh-TW"/>
          </a:p>
          <a:p>
            <a:r>
              <a:rPr lang="zh-TW" altLang="en-US"/>
              <a:t>筆電也有可直接支援</a:t>
            </a:r>
            <a:r>
              <a:rPr lang="en-US" altLang="zh-TW"/>
              <a:t>2.5GbE</a:t>
            </a:r>
          </a:p>
          <a:p>
            <a:r>
              <a:rPr lang="zh-TW" altLang="en-US"/>
              <a:t>就是要讓你辦公時不被電腦本身的網速給拖累</a:t>
            </a:r>
          </a:p>
        </p:txBody>
      </p:sp>
      <p:sp>
        <p:nvSpPr>
          <p:cNvPr id="12" name="文字方塊 33">
            <a:extLst>
              <a:ext uri="{FF2B5EF4-FFF2-40B4-BE49-F238E27FC236}">
                <a16:creationId xmlns:a16="http://schemas.microsoft.com/office/drawing/2014/main" id="{8BCE7CEF-6E98-DF4B-9DD7-BCD9FEE290F6}"/>
              </a:ext>
            </a:extLst>
          </p:cNvPr>
          <p:cNvSpPr txBox="1"/>
          <p:nvPr/>
        </p:nvSpPr>
        <p:spPr>
          <a:xfrm>
            <a:off x="1251857" y="5960714"/>
            <a:ext cx="3076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/>
              <a:t>Gigabyte Z490 AORUS MASTER</a:t>
            </a:r>
            <a:endParaRPr kumimoji="1" lang="zh-TW" altLang="en-US"/>
          </a:p>
        </p:txBody>
      </p:sp>
      <p:pic>
        <p:nvPicPr>
          <p:cNvPr id="13" name="圖片 12" descr="一張含有 坐, 書, 貨車, 桌 的圖片&#10;&#10;自動產生的描述">
            <a:extLst>
              <a:ext uri="{FF2B5EF4-FFF2-40B4-BE49-F238E27FC236}">
                <a16:creationId xmlns:a16="http://schemas.microsoft.com/office/drawing/2014/main" id="{E1F2779E-3343-CA46-A184-961645BF86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16" b="9283"/>
          <a:stretch/>
        </p:blipFill>
        <p:spPr>
          <a:xfrm>
            <a:off x="1242458" y="3616655"/>
            <a:ext cx="3048000" cy="2371356"/>
          </a:xfrm>
          <a:prstGeom prst="rect">
            <a:avLst/>
          </a:prstGeom>
        </p:spPr>
      </p:pic>
      <p:sp>
        <p:nvSpPr>
          <p:cNvPr id="14" name="文字方塊 34">
            <a:extLst>
              <a:ext uri="{FF2B5EF4-FFF2-40B4-BE49-F238E27FC236}">
                <a16:creationId xmlns:a16="http://schemas.microsoft.com/office/drawing/2014/main" id="{6502F697-9501-4647-BD9F-60FB64EAA703}"/>
              </a:ext>
            </a:extLst>
          </p:cNvPr>
          <p:cNvSpPr txBox="1"/>
          <p:nvPr/>
        </p:nvSpPr>
        <p:spPr>
          <a:xfrm>
            <a:off x="8945930" y="5960714"/>
            <a:ext cx="1902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err="1"/>
              <a:t>Asrock</a:t>
            </a:r>
            <a:r>
              <a:rPr kumimoji="1" lang="en-US" altLang="zh-TW"/>
              <a:t> Z490 </a:t>
            </a:r>
            <a:r>
              <a:rPr kumimoji="1" lang="en-US" altLang="zh-TW" err="1"/>
              <a:t>Taichi</a:t>
            </a:r>
            <a:endParaRPr kumimoji="1" lang="zh-TW" altLang="en-US"/>
          </a:p>
        </p:txBody>
      </p:sp>
      <p:pic>
        <p:nvPicPr>
          <p:cNvPr id="15" name="圖片 14" descr="一張含有 室內, 黑色, 相機, 坐 的圖片&#10;&#10;自動產生的描述">
            <a:extLst>
              <a:ext uri="{FF2B5EF4-FFF2-40B4-BE49-F238E27FC236}">
                <a16:creationId xmlns:a16="http://schemas.microsoft.com/office/drawing/2014/main" id="{9BBB1483-3E87-594A-A699-915D238AB7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2032" y="3940318"/>
            <a:ext cx="2489985" cy="2074988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5732220" y="5960714"/>
            <a:ext cx="165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Apple MacBook</a:t>
            </a:r>
            <a:endParaRPr lang="zh-TW" altLang="en-US"/>
          </a:p>
        </p:txBody>
      </p:sp>
      <p:pic>
        <p:nvPicPr>
          <p:cNvPr id="1026" name="Picture 2" descr="Apple MREC2X/A MacBook Air 13&quot; Retina 1.6GHz Core i5 256GB Silver ...">
            <a:extLst>
              <a:ext uri="{FF2B5EF4-FFF2-40B4-BE49-F238E27FC236}">
                <a16:creationId xmlns:a16="http://schemas.microsoft.com/office/drawing/2014/main" id="{6908BC75-E74C-426C-ADD6-FAA549450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7150" y="4230608"/>
            <a:ext cx="2489985" cy="162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230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2C7DAE-BDD9-4BEA-BE2F-9CAD21C0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SOHO</a:t>
            </a:r>
            <a:r>
              <a:rPr lang="zh-TW" altLang="en-US"/>
              <a:t>環境 </a:t>
            </a:r>
            <a:r>
              <a:rPr lang="en-US" altLang="zh-TW"/>
              <a:t>–</a:t>
            </a:r>
            <a:r>
              <a:rPr lang="zh-TW" altLang="en-US"/>
              <a:t> 現在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C76F771-B298-413F-9081-A6C683A25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62686" cy="4351338"/>
          </a:xfrm>
        </p:spPr>
        <p:txBody>
          <a:bodyPr/>
          <a:lstStyle/>
          <a:p>
            <a:r>
              <a:rPr lang="zh-TW" altLang="en-US"/>
              <a:t>網路設備網速提高</a:t>
            </a:r>
            <a:endParaRPr lang="en-US" altLang="zh-TW"/>
          </a:p>
          <a:p>
            <a:r>
              <a:rPr lang="zh-TW" altLang="en-US"/>
              <a:t>資料檔案大小變大</a:t>
            </a:r>
            <a:endParaRPr lang="en-US" altLang="zh-TW"/>
          </a:p>
          <a:p>
            <a:r>
              <a:rPr lang="zh-TW" altLang="en-US"/>
              <a:t>上傳線路比以往更快</a:t>
            </a:r>
            <a:endParaRPr lang="en-US" altLang="zh-TW"/>
          </a:p>
          <a:p>
            <a:r>
              <a:rPr lang="zh-TW" altLang="en-US"/>
              <a:t>佈建整體高速網路可讓辦公效率更快</a:t>
            </a:r>
          </a:p>
          <a:p>
            <a:endParaRPr lang="zh-TW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FFAD466-AE09-49CB-A62D-32DDA1DE9F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8161" y="486726"/>
            <a:ext cx="6223379" cy="5589848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CE438415-D141-4208-9523-D04F0FD090A3}"/>
              </a:ext>
            </a:extLst>
          </p:cNvPr>
          <p:cNvSpPr txBox="1"/>
          <p:nvPr/>
        </p:nvSpPr>
        <p:spPr>
          <a:xfrm>
            <a:off x="4144561" y="5991367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2.5GbE</a:t>
            </a:r>
            <a:endParaRPr lang="zh-TW" altLang="en-US"/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16E97063-24F6-45C7-83FB-4812E4D8F9F2}"/>
              </a:ext>
            </a:extLst>
          </p:cNvPr>
          <p:cNvCxnSpPr>
            <a:cxnSpLocks/>
          </p:cNvCxnSpPr>
          <p:nvPr/>
        </p:nvCxnSpPr>
        <p:spPr>
          <a:xfrm>
            <a:off x="2863379" y="5830313"/>
            <a:ext cx="12691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BC4E8DC5-790C-4FCB-A5A0-A3A189060A55}"/>
              </a:ext>
            </a:extLst>
          </p:cNvPr>
          <p:cNvSpPr txBox="1"/>
          <p:nvPr/>
        </p:nvSpPr>
        <p:spPr>
          <a:xfrm>
            <a:off x="4144561" y="5630820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1GbE</a:t>
            </a:r>
            <a:endParaRPr lang="zh-TW" altLang="en-US"/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5EC58C1D-BD3B-4B0E-BE37-6A5E30185B93}"/>
              </a:ext>
            </a:extLst>
          </p:cNvPr>
          <p:cNvCxnSpPr>
            <a:cxnSpLocks/>
          </p:cNvCxnSpPr>
          <p:nvPr/>
        </p:nvCxnSpPr>
        <p:spPr>
          <a:xfrm>
            <a:off x="2863379" y="6171507"/>
            <a:ext cx="12691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圖片 38">
            <a:extLst>
              <a:ext uri="{FF2B5EF4-FFF2-40B4-BE49-F238E27FC236}">
                <a16:creationId xmlns:a16="http://schemas.microsoft.com/office/drawing/2014/main" id="{445F230F-B94E-45E2-BCD8-6030B062CA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36" y="1429874"/>
            <a:ext cx="5513695" cy="12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00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室內, 桌, 水, 窗戶 的圖片&#10;&#10;自動產生的描述">
            <a:extLst>
              <a:ext uri="{FF2B5EF4-FFF2-40B4-BE49-F238E27FC236}">
                <a16:creationId xmlns:a16="http://schemas.microsoft.com/office/drawing/2014/main" id="{22419BD5-7847-46B7-9718-96B8C4F28C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41" r="15249"/>
          <a:stretch/>
        </p:blipFill>
        <p:spPr>
          <a:xfrm>
            <a:off x="6919415" y="0"/>
            <a:ext cx="5272585" cy="6858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8CF94F2E-318D-4A47-AF65-0C8CB86F01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296" y="-18732"/>
            <a:ext cx="12219295" cy="687879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760" y="2890913"/>
            <a:ext cx="3920734" cy="3549672"/>
          </a:xfrm>
          <a:prstGeom prst="rect">
            <a:avLst/>
          </a:prstGeom>
        </p:spPr>
      </p:pic>
      <p:sp>
        <p:nvSpPr>
          <p:cNvPr id="5" name="標題 3"/>
          <p:cNvSpPr>
            <a:spLocks noGrp="1"/>
          </p:cNvSpPr>
          <p:nvPr>
            <p:ph type="title"/>
          </p:nvPr>
        </p:nvSpPr>
        <p:spPr>
          <a:xfrm>
            <a:off x="524302" y="235560"/>
            <a:ext cx="6490648" cy="1325563"/>
          </a:xfrm>
        </p:spPr>
        <p:txBody>
          <a:bodyPr/>
          <a:lstStyle/>
          <a:p>
            <a:r>
              <a:rPr lang="zh-TW" altLang="en-US"/>
              <a:t>網路速度進入下一個世代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1DAD5E4-E868-4F71-9B7D-465B6FE67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94" y="1561123"/>
            <a:ext cx="6081215" cy="2574149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0"/>
              </a:spcBef>
            </a:pPr>
            <a:r>
              <a:rPr lang="zh-TW" altLang="en-US" sz="2400"/>
              <a:t>連</a:t>
            </a:r>
            <a:r>
              <a:rPr lang="en-US" altLang="zh-TW" sz="2400"/>
              <a:t>Intel</a:t>
            </a:r>
            <a:r>
              <a:rPr lang="zh-TW" altLang="en-US" sz="2400"/>
              <a:t>等大廠都開始強調</a:t>
            </a:r>
            <a:r>
              <a:rPr lang="en-US" altLang="zh-TW" sz="2400"/>
              <a:t>2.5GbE</a:t>
            </a:r>
            <a:r>
              <a:rPr lang="zh-TW" altLang="en-US" sz="2400"/>
              <a:t>的重要</a:t>
            </a:r>
            <a:endParaRPr lang="en-US" altLang="zh-TW" sz="2400"/>
          </a:p>
          <a:p>
            <a:pPr marL="457200" indent="-457200">
              <a:spcBef>
                <a:spcPts val="0"/>
              </a:spcBef>
            </a:pPr>
            <a:r>
              <a:rPr lang="zh-TW" altLang="en-US" sz="2400"/>
              <a:t>早在</a:t>
            </a:r>
            <a:r>
              <a:rPr lang="en-US" altLang="zh-TW" sz="2400"/>
              <a:t>2019</a:t>
            </a:r>
            <a:r>
              <a:rPr lang="zh-TW" altLang="en-US" sz="2400"/>
              <a:t>年就有相關晶片推出</a:t>
            </a:r>
            <a:endParaRPr lang="en-US" altLang="zh-TW" sz="2400"/>
          </a:p>
          <a:p>
            <a:pPr marL="457200" indent="-457200">
              <a:spcBef>
                <a:spcPts val="0"/>
              </a:spcBef>
            </a:pPr>
            <a:r>
              <a:rPr lang="zh-TW" altLang="en-US" sz="2400"/>
              <a:t>甚至再更之前就開始行銷</a:t>
            </a:r>
            <a:r>
              <a:rPr lang="en-US" altLang="zh-TW" sz="2400"/>
              <a:t>2.5GbE</a:t>
            </a:r>
            <a:r>
              <a:rPr lang="zh-TW" altLang="en-US" sz="2400"/>
              <a:t>的好處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18CCB71-848E-4A51-8E5F-0C8EC1F6BE5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1" y="1420915"/>
            <a:ext cx="6321565" cy="14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14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交換機升級了那網路線呢</a:t>
            </a:r>
            <a:r>
              <a:rPr lang="en-US" altLang="zh-TW"/>
              <a:t>?</a:t>
            </a:r>
            <a:endParaRPr lang="zh-TW" altLang="en-US"/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8474947F-673B-4D1B-A960-83BE928F6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/>
              <a:t>交換機都換一台了，那是不是網路線也要跟著換才有辦法把網速也提升</a:t>
            </a:r>
            <a:r>
              <a:rPr lang="en-US" altLang="zh-TW"/>
              <a:t>?</a:t>
            </a:r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63" y="3779108"/>
            <a:ext cx="3393061" cy="196043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681" y="2620578"/>
            <a:ext cx="3556385" cy="355638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13BF398-5598-45EC-B1C7-C310DA4205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4756" y="3843905"/>
            <a:ext cx="3081852" cy="959390"/>
          </a:xfrm>
          <a:prstGeom prst="rect">
            <a:avLst/>
          </a:prstGeom>
        </p:spPr>
      </p:pic>
      <p:pic>
        <p:nvPicPr>
          <p:cNvPr id="11" name="圖片 10" descr="一張含有 畫畫 的圖片&#10;&#10;自動產生的描述">
            <a:extLst>
              <a:ext uri="{FF2B5EF4-FFF2-40B4-BE49-F238E27FC236}">
                <a16:creationId xmlns:a16="http://schemas.microsoft.com/office/drawing/2014/main" id="{11F6AF57-AE70-4CF3-B6A2-75E27C0711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515" y="3829116"/>
            <a:ext cx="988965" cy="98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26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44203C2F-6CC9-40CA-B36E-94975C2625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1764" y="1987259"/>
            <a:ext cx="6672285" cy="288348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3733" y="337457"/>
            <a:ext cx="11144534" cy="1325563"/>
          </a:xfrm>
        </p:spPr>
        <p:txBody>
          <a:bodyPr/>
          <a:lstStyle/>
          <a:p>
            <a:r>
              <a:rPr lang="en-US" altLang="zh-TW"/>
              <a:t>2.5GbE</a:t>
            </a:r>
            <a:r>
              <a:rPr lang="zh-TW" altLang="en-US"/>
              <a:t>是可以直接使用原本</a:t>
            </a:r>
            <a:r>
              <a:rPr lang="en-US" altLang="zh-TW"/>
              <a:t>Cat5e</a:t>
            </a:r>
            <a:r>
              <a:rPr lang="zh-TW" altLang="en-US"/>
              <a:t>的網路線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省去重新拉線佈線的麻煩</a:t>
            </a:r>
            <a:endParaRPr lang="en-US" altLang="zh-TW"/>
          </a:p>
        </p:txBody>
      </p:sp>
      <p:pic>
        <p:nvPicPr>
          <p:cNvPr id="6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87F13F4C-5825-E242-856A-171645124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3564" y="2521474"/>
            <a:ext cx="4420486" cy="4094603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10" name="Shape 253">
            <a:extLst>
              <a:ext uri="{FF2B5EF4-FFF2-40B4-BE49-F238E27FC236}">
                <a16:creationId xmlns:a16="http://schemas.microsoft.com/office/drawing/2014/main" id="{B05784B8-C1D9-4DB0-BCD4-AEA7B092FD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2672775"/>
              </p:ext>
            </p:extLst>
          </p:nvPr>
        </p:nvGraphicFramePr>
        <p:xfrm>
          <a:off x="888241" y="3100775"/>
          <a:ext cx="4420486" cy="215865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69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3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4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2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97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9036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bg1"/>
                          </a:solidFill>
                          <a:sym typeface="Microsoft JhengHei"/>
                        </a:rPr>
                        <a:t>CAT 5e</a:t>
                      </a:r>
                      <a:endParaRPr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9036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bg1"/>
                          </a:solidFill>
                          <a:sym typeface="Microsoft JhengHei"/>
                        </a:rPr>
                        <a:t>CAT 6</a:t>
                      </a:r>
                      <a:endParaRPr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9036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bg1"/>
                          </a:solidFill>
                          <a:sym typeface="Microsoft JhengHei"/>
                        </a:rPr>
                        <a:t>CAT 6A</a:t>
                      </a:r>
                      <a:endParaRPr lang="en-US" altLang="zh-TW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903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ym typeface="Microsoft JhengHei"/>
                        </a:rPr>
                        <a:t>100M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800" b="0" kern="1200">
                          <a:solidFill>
                            <a:schemeClr val="dk1"/>
                          </a:solidFill>
                          <a:effectLst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ym typeface="Microsoft JhengHei"/>
                        </a:rPr>
                        <a:t>1G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ym typeface="Microsoft JhengHei"/>
                        </a:rPr>
                        <a:t>2.5G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ym typeface="Microsoft JhengHei"/>
                        </a:rPr>
                        <a:t>5G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ym typeface="Microsoft JhengHei"/>
                        </a:rPr>
                        <a:t>10G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ym typeface="Microsoft JhengHei"/>
                        </a:rPr>
                        <a:t>X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kern="1200">
                          <a:solidFill>
                            <a:schemeClr val="dk1"/>
                          </a:solidFill>
                          <a:effectLst/>
                        </a:rPr>
                        <a:t>✓</a:t>
                      </a:r>
                      <a:r>
                        <a:rPr lang="zh-TW" sz="1400" b="1">
                          <a:sym typeface="Microsoft JhengHei"/>
                        </a:rPr>
                        <a:t>(55m)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800" b="0" kern="1200">
                          <a:solidFill>
                            <a:schemeClr val="dk1"/>
                          </a:solidFill>
                          <a:effectLst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551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descr="一張含有 個人, 男人, 室外, 桌 的圖片&#10;&#10;自動產生的描述">
            <a:extLst>
              <a:ext uri="{FF2B5EF4-FFF2-40B4-BE49-F238E27FC236}">
                <a16:creationId xmlns:a16="http://schemas.microsoft.com/office/drawing/2014/main" id="{E977B486-B32E-43F2-B457-37340788D4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873"/>
            <a:ext cx="12192000" cy="6439182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09F8FFD7-2B22-4EC4-976A-75D8E83D2B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296" y="-18732"/>
            <a:ext cx="12219295" cy="6878796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DD90DA32-2F0A-477F-947D-1EE71EEAA199}"/>
              </a:ext>
            </a:extLst>
          </p:cNvPr>
          <p:cNvSpPr/>
          <p:nvPr/>
        </p:nvSpPr>
        <p:spPr>
          <a:xfrm>
            <a:off x="-13648" y="1622448"/>
            <a:ext cx="8890253" cy="44507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 descr="一張含有 光 的圖片&#10;&#10;自動產生的描述">
            <a:extLst>
              <a:ext uri="{FF2B5EF4-FFF2-40B4-BE49-F238E27FC236}">
                <a16:creationId xmlns:a16="http://schemas.microsoft.com/office/drawing/2014/main" id="{F76BFA3A-06E4-460D-9552-2B3210EE2D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620"/>
          <a:stretch/>
        </p:blipFill>
        <p:spPr>
          <a:xfrm>
            <a:off x="1212865" y="4308722"/>
            <a:ext cx="796359" cy="139628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微軟正黑體"/>
                <a:ea typeface="微軟正黑體"/>
              </a:rPr>
              <a:t>2.5GbE</a:t>
            </a:r>
            <a:r>
              <a:rPr lang="zh-TW" altLang="en-US">
                <a:latin typeface="微軟正黑體"/>
                <a:ea typeface="微軟正黑體"/>
              </a:rPr>
              <a:t>會是低成本升速最好的選擇</a:t>
            </a:r>
          </a:p>
        </p:txBody>
      </p:sp>
      <p:sp>
        <p:nvSpPr>
          <p:cNvPr id="22" name="內容版面配置區 21">
            <a:extLst>
              <a:ext uri="{FF2B5EF4-FFF2-40B4-BE49-F238E27FC236}">
                <a16:creationId xmlns:a16="http://schemas.microsoft.com/office/drawing/2014/main" id="{7F2913FE-EB3C-4126-95DF-3E719EA98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5459"/>
            <a:ext cx="10515600" cy="959911"/>
          </a:xfrm>
        </p:spPr>
        <p:txBody>
          <a:bodyPr/>
          <a:lstStyle/>
          <a:p>
            <a:pPr marL="342900" indent="-342900">
              <a:lnSpc>
                <a:spcPts val="3000"/>
              </a:lnSpc>
            </a:pPr>
            <a:r>
              <a:rPr lang="zh-TW" altLang="en-US">
                <a:cs typeface="Arial" pitchFamily="34" charset="0"/>
              </a:rPr>
              <a:t>要花</a:t>
            </a:r>
            <a:r>
              <a:rPr lang="en-US" altLang="zh-TW">
                <a:cs typeface="Arial" pitchFamily="34" charset="0"/>
              </a:rPr>
              <a:t> $$$ </a:t>
            </a:r>
            <a:r>
              <a:rPr lang="zh-TW" altLang="en-US">
                <a:cs typeface="Arial" pitchFamily="34" charset="0"/>
              </a:rPr>
              <a:t>買到</a:t>
            </a:r>
            <a:r>
              <a:rPr lang="en-US" altLang="zh-TW">
                <a:cs typeface="Arial" pitchFamily="34" charset="0"/>
              </a:rPr>
              <a:t> 10GbE </a:t>
            </a:r>
            <a:r>
              <a:rPr lang="zh-CN" altLang="en-US">
                <a:cs typeface="Arial" pitchFamily="34" charset="0"/>
              </a:rPr>
              <a:t>交換器</a:t>
            </a:r>
            <a:r>
              <a:rPr lang="en-US" altLang="zh-TW">
                <a:cs typeface="Arial" pitchFamily="34" charset="0"/>
              </a:rPr>
              <a:t>?</a:t>
            </a:r>
          </a:p>
          <a:p>
            <a:pPr marL="342900" indent="-342900">
              <a:lnSpc>
                <a:spcPts val="3000"/>
              </a:lnSpc>
            </a:pPr>
            <a:r>
              <a:rPr lang="zh-CN" altLang="en-US">
                <a:cs typeface="Arial" pitchFamily="34" charset="0"/>
              </a:rPr>
              <a:t>要花</a:t>
            </a:r>
            <a:r>
              <a:rPr lang="en-US" altLang="zh-CN">
                <a:cs typeface="Arial" pitchFamily="34" charset="0"/>
              </a:rPr>
              <a:t> $$$ </a:t>
            </a:r>
            <a:r>
              <a:rPr lang="zh-CN" altLang="en-US">
                <a:cs typeface="Arial" pitchFamily="34" charset="0"/>
              </a:rPr>
              <a:t>升級環境網路佈線</a:t>
            </a:r>
            <a:r>
              <a:rPr lang="en-US" altLang="zh-CN">
                <a:cs typeface="Arial" pitchFamily="34" charset="0"/>
              </a:rPr>
              <a:t>?</a:t>
            </a:r>
            <a:endParaRPr lang="en-US" altLang="zh-TW">
              <a:cs typeface="Arial" pitchFamily="34" charset="0"/>
            </a:endParaRPr>
          </a:p>
        </p:txBody>
      </p:sp>
      <p:cxnSp>
        <p:nvCxnSpPr>
          <p:cNvPr id="5" name="直線接點 4"/>
          <p:cNvCxnSpPr/>
          <p:nvPr/>
        </p:nvCxnSpPr>
        <p:spPr>
          <a:xfrm>
            <a:off x="877315" y="5702705"/>
            <a:ext cx="3269673" cy="0"/>
          </a:xfrm>
          <a:prstGeom prst="line">
            <a:avLst/>
          </a:prstGeom>
          <a:ln w="76200">
            <a:solidFill>
              <a:srgbClr val="DDF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6290504" y="5705009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1GbE </a:t>
            </a:r>
            <a:r>
              <a:rPr lang="en-US" altLang="zh-TW">
                <a:sym typeface="Wingdings" panose="05000000000000000000" pitchFamily="2" charset="2"/>
              </a:rPr>
              <a:t> 10GbE</a:t>
            </a:r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669612" y="5705009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1GbE </a:t>
            </a:r>
            <a:r>
              <a:rPr lang="en-US" altLang="zh-TW">
                <a:sym typeface="Wingdings" panose="05000000000000000000" pitchFamily="2" charset="2"/>
              </a:rPr>
              <a:t> 2.5GbE</a:t>
            </a:r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1011591" y="3900777"/>
            <a:ext cx="1246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Device cost</a:t>
            </a:r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2475804" y="5289562"/>
            <a:ext cx="114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Cable cost</a:t>
            </a:r>
            <a:endParaRPr lang="zh-TW" altLang="en-US"/>
          </a:p>
        </p:txBody>
      </p:sp>
      <p:pic>
        <p:nvPicPr>
          <p:cNvPr id="17" name="圖片 16" descr="一張含有 光 的圖片&#10;&#10;自動產生的描述">
            <a:extLst>
              <a:ext uri="{FF2B5EF4-FFF2-40B4-BE49-F238E27FC236}">
                <a16:creationId xmlns:a16="http://schemas.microsoft.com/office/drawing/2014/main" id="{855C331B-C044-45C5-9B07-E4F60FE829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775"/>
          <a:stretch/>
        </p:blipFill>
        <p:spPr>
          <a:xfrm>
            <a:off x="5892325" y="3072379"/>
            <a:ext cx="796359" cy="2625962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BA312280-C126-45F3-8DC8-4DE17253B51E}"/>
              </a:ext>
            </a:extLst>
          </p:cNvPr>
          <p:cNvSpPr txBox="1"/>
          <p:nvPr/>
        </p:nvSpPr>
        <p:spPr>
          <a:xfrm>
            <a:off x="5691051" y="2719649"/>
            <a:ext cx="1246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Device cost</a:t>
            </a:r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2523FD2-2015-4ED9-8A2B-D9780971E7F0}"/>
              </a:ext>
            </a:extLst>
          </p:cNvPr>
          <p:cNvSpPr txBox="1"/>
          <p:nvPr/>
        </p:nvSpPr>
        <p:spPr>
          <a:xfrm>
            <a:off x="7155264" y="3420666"/>
            <a:ext cx="114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Cable cost</a:t>
            </a:r>
            <a:endParaRPr lang="zh-TW" altLang="en-US"/>
          </a:p>
        </p:txBody>
      </p:sp>
      <p:pic>
        <p:nvPicPr>
          <p:cNvPr id="21" name="圖片 20" descr="一張含有 光 的圖片&#10;&#10;自動產生的描述">
            <a:extLst>
              <a:ext uri="{FF2B5EF4-FFF2-40B4-BE49-F238E27FC236}">
                <a16:creationId xmlns:a16="http://schemas.microsoft.com/office/drawing/2014/main" id="{C7F65AB7-C50C-47B4-8266-127E4AD626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7425"/>
          <a:stretch/>
        </p:blipFill>
        <p:spPr>
          <a:xfrm>
            <a:off x="7356028" y="3814492"/>
            <a:ext cx="796359" cy="1883849"/>
          </a:xfrm>
          <a:prstGeom prst="rect">
            <a:avLst/>
          </a:prstGeom>
        </p:spPr>
      </p:pic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53B5DD2F-B445-43D4-AC0C-EDF077CD173E}"/>
              </a:ext>
            </a:extLst>
          </p:cNvPr>
          <p:cNvCxnSpPr/>
          <p:nvPr/>
        </p:nvCxnSpPr>
        <p:spPr>
          <a:xfrm>
            <a:off x="5397595" y="5705009"/>
            <a:ext cx="3269673" cy="0"/>
          </a:xfrm>
          <a:prstGeom prst="line">
            <a:avLst/>
          </a:prstGeom>
          <a:ln w="76200">
            <a:solidFill>
              <a:srgbClr val="DDF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691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ED1627D7-655B-4C00-A2F2-0A60C59659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1304" y="2405866"/>
            <a:ext cx="6503516" cy="4038018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2.5GbE</a:t>
            </a:r>
            <a:r>
              <a:rPr lang="zh-TW" altLang="en-US"/>
              <a:t>的世界已到來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838200" y="1734115"/>
            <a:ext cx="10515600" cy="658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/>
              <a:t>不要再讓網速成為拖慢效率的兇手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9074964" y="3891709"/>
            <a:ext cx="100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Slow…….</a:t>
            </a:r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9149647" y="5758243"/>
            <a:ext cx="1859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YA~~that’s what I talking about</a:t>
            </a:r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B52B7AE-0AD8-479D-814E-A851E42EB98D}"/>
              </a:ext>
            </a:extLst>
          </p:cNvPr>
          <p:cNvSpPr txBox="1"/>
          <p:nvPr/>
        </p:nvSpPr>
        <p:spPr>
          <a:xfrm>
            <a:off x="800518" y="5929702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8K Full HD video</a:t>
            </a:r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DAD833B-9C33-481B-A566-F4060E81A8CF}"/>
              </a:ext>
            </a:extLst>
          </p:cNvPr>
          <p:cNvSpPr txBox="1"/>
          <p:nvPr/>
        </p:nvSpPr>
        <p:spPr>
          <a:xfrm>
            <a:off x="5077539" y="3429414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/>
              <a:t>1GbE</a:t>
            </a:r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F2D921E-63EC-4458-9AC3-84FC43E0356A}"/>
              </a:ext>
            </a:extLst>
          </p:cNvPr>
          <p:cNvSpPr txBox="1"/>
          <p:nvPr/>
        </p:nvSpPr>
        <p:spPr>
          <a:xfrm>
            <a:off x="4990175" y="5600873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/>
              <a:t>2.5GbE</a:t>
            </a:r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C4D657A-AB31-4AA6-91FA-2A2360B038EF}"/>
              </a:ext>
            </a:extLst>
          </p:cNvPr>
          <p:cNvSpPr txBox="1"/>
          <p:nvPr/>
        </p:nvSpPr>
        <p:spPr>
          <a:xfrm>
            <a:off x="800518" y="3787003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8K Full HD video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3195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38200" y="375849"/>
            <a:ext cx="10515600" cy="1325563"/>
          </a:xfrm>
        </p:spPr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讓我們用</a:t>
            </a:r>
            <a:r>
              <a:rPr lang="en-US" altLang="zh-TW">
                <a:latin typeface="微軟正黑體"/>
                <a:ea typeface="微軟正黑體"/>
              </a:rPr>
              <a:t>QSW1105-5T讓你</a:t>
            </a:r>
            <a:r>
              <a:rPr lang="zh-TW" altLang="en-US">
                <a:latin typeface="微軟正黑體"/>
                <a:ea typeface="微軟正黑體"/>
              </a:rPr>
              <a:t>無痛升級高速有線網路吧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838200" y="1975571"/>
            <a:ext cx="10515600" cy="1216169"/>
          </a:xfrm>
        </p:spPr>
        <p:txBody>
          <a:bodyPr>
            <a:normAutofit/>
          </a:bodyPr>
          <a:lstStyle/>
          <a:p>
            <a:r>
              <a:rPr lang="zh-TW" altLang="en-US" sz="2400"/>
              <a:t>低價位全</a:t>
            </a:r>
            <a:r>
              <a:rPr lang="en-US" altLang="zh-TW" sz="2400"/>
              <a:t>2.5G switch,</a:t>
            </a:r>
            <a:r>
              <a:rPr lang="zh-TW" altLang="en-US" sz="2400"/>
              <a:t> 讓使用者可以在提升線路速度跟布建成本間取得平衡</a:t>
            </a:r>
            <a:endParaRPr lang="en-US" altLang="zh-TW" sz="2400"/>
          </a:p>
          <a:p>
            <a:r>
              <a:rPr lang="zh-TW" altLang="en-US" sz="2400"/>
              <a:t>可直接使用現有</a:t>
            </a:r>
            <a:r>
              <a:rPr lang="en-US" altLang="zh-TW" sz="2400"/>
              <a:t>RJ45</a:t>
            </a:r>
            <a:r>
              <a:rPr lang="zh-TW" altLang="en-US" sz="2400"/>
              <a:t> </a:t>
            </a:r>
            <a:r>
              <a:rPr lang="en-US" altLang="zh-TW" sz="2400"/>
              <a:t>Cat5e</a:t>
            </a:r>
            <a:r>
              <a:rPr lang="zh-TW" altLang="en-US" sz="2400"/>
              <a:t>線路</a:t>
            </a:r>
            <a:r>
              <a:rPr lang="en-US" altLang="zh-TW" sz="2400"/>
              <a:t>,</a:t>
            </a:r>
            <a:r>
              <a:rPr lang="zh-TW" altLang="en-US" sz="2400"/>
              <a:t> 節省重新佈線成本</a:t>
            </a:r>
            <a:endParaRPr lang="en-US" altLang="zh-TW" sz="2400"/>
          </a:p>
        </p:txBody>
      </p:sp>
      <p:sp>
        <p:nvSpPr>
          <p:cNvPr id="17" name="文字方塊 16"/>
          <p:cNvSpPr txBox="1"/>
          <p:nvPr/>
        </p:nvSpPr>
        <p:spPr>
          <a:xfrm>
            <a:off x="1985681" y="5974898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2.5GbE solution</a:t>
            </a:r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8206372" y="5974898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10GbE solution</a:t>
            </a:r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B9F6615-3B59-4DF0-880D-17B5D357B3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46" y="1785160"/>
            <a:ext cx="12011954" cy="79805"/>
          </a:xfrm>
          <a:prstGeom prst="rect">
            <a:avLst/>
          </a:prstGeom>
        </p:spPr>
      </p:pic>
      <p:pic>
        <p:nvPicPr>
          <p:cNvPr id="11" name="圖片 10" descr="一張含有 房間, 建築物 的圖片&#10;&#10;自動產生的描述">
            <a:extLst>
              <a:ext uri="{FF2B5EF4-FFF2-40B4-BE49-F238E27FC236}">
                <a16:creationId xmlns:a16="http://schemas.microsoft.com/office/drawing/2014/main" id="{C37A5F38-51C3-45CC-B1FC-CF0FC7F689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77" y="3479359"/>
            <a:ext cx="10699845" cy="244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23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54429" y="2715904"/>
            <a:ext cx="4094992" cy="2569902"/>
          </a:xfrm>
        </p:spPr>
        <p:txBody>
          <a:bodyPr>
            <a:noAutofit/>
          </a:bodyPr>
          <a:lstStyle/>
          <a:p>
            <a:r>
              <a:rPr lang="zh-TW" altLang="en-US" sz="7000"/>
              <a:t>硬體規格</a:t>
            </a:r>
            <a:br>
              <a:rPr lang="en-US" altLang="zh-TW" sz="7000"/>
            </a:br>
            <a:r>
              <a:rPr lang="zh-TW" altLang="en-US" sz="7000"/>
              <a:t>亮點</a:t>
            </a:r>
          </a:p>
        </p:txBody>
      </p:sp>
    </p:spTree>
    <p:extLst>
      <p:ext uri="{BB962C8B-B14F-4D97-AF65-F5344CB8AC3E}">
        <p14:creationId xmlns:p14="http://schemas.microsoft.com/office/powerpoint/2010/main" val="160660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2C7DAE-BDD9-4BEA-BE2F-9CAD21C0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家用環境 - 以往</a:t>
            </a: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B5D3620E-7CE2-4649-9459-A6C8B4759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網路環境單純</a:t>
            </a:r>
            <a:endParaRPr lang="en-US" altLang="zh-TW"/>
          </a:p>
          <a:p>
            <a:r>
              <a:rPr lang="zh-TW" altLang="en-US"/>
              <a:t>基本上網無特別需求</a:t>
            </a:r>
            <a:endParaRPr lang="en-US" altLang="zh-TW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C7ED6765-AD19-4F33-B0E6-788C499A3C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8297" y="681037"/>
            <a:ext cx="6719083" cy="5835749"/>
          </a:xfrm>
          <a:prstGeom prst="rect">
            <a:avLst/>
          </a:prstGeom>
        </p:spPr>
      </p:pic>
      <p:sp>
        <p:nvSpPr>
          <p:cNvPr id="23" name="文字方塊 22"/>
          <p:cNvSpPr txBox="1"/>
          <p:nvPr/>
        </p:nvSpPr>
        <p:spPr>
          <a:xfrm>
            <a:off x="9414415" y="237721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ADSL</a:t>
            </a:r>
            <a:r>
              <a:rPr lang="zh-TW" altLang="en-US"/>
              <a:t> </a:t>
            </a:r>
            <a:r>
              <a:rPr lang="en-US" altLang="zh-TW"/>
              <a:t>Modem</a:t>
            </a:r>
            <a:endParaRPr lang="zh-TW" altLang="en-US"/>
          </a:p>
        </p:txBody>
      </p: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3241E3D0-835F-45CA-94E8-683C688D31D9}"/>
              </a:ext>
            </a:extLst>
          </p:cNvPr>
          <p:cNvCxnSpPr>
            <a:cxnSpLocks/>
          </p:cNvCxnSpPr>
          <p:nvPr/>
        </p:nvCxnSpPr>
        <p:spPr>
          <a:xfrm>
            <a:off x="2863379" y="5830313"/>
            <a:ext cx="12691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90D132BE-1F77-4812-AAC7-B24D689A01E3}"/>
              </a:ext>
            </a:extLst>
          </p:cNvPr>
          <p:cNvSpPr txBox="1"/>
          <p:nvPr/>
        </p:nvSpPr>
        <p:spPr>
          <a:xfrm>
            <a:off x="4144561" y="5630820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1GbE</a:t>
            </a:r>
            <a:endParaRPr lang="zh-TW" altLang="en-US"/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F791BC02-A6A3-4922-9228-BBC52CA6F5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36" y="1429874"/>
            <a:ext cx="5513695" cy="12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34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螢幕擷取畫面, 監視器, 電腦 的圖片&#10;&#10;自動產生的描述">
            <a:extLst>
              <a:ext uri="{FF2B5EF4-FFF2-40B4-BE49-F238E27FC236}">
                <a16:creationId xmlns:a16="http://schemas.microsoft.com/office/drawing/2014/main" id="{421E1080-7839-443E-87EF-864578E9FB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978" y="3046765"/>
            <a:ext cx="8687311" cy="3268937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自由搭配現有網速的設備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838200" y="1825625"/>
            <a:ext cx="10707806" cy="1325563"/>
          </a:xfrm>
        </p:spPr>
        <p:txBody>
          <a:bodyPr/>
          <a:lstStyle/>
          <a:p>
            <a:r>
              <a:rPr lang="en-US" altLang="zh-TW"/>
              <a:t>5</a:t>
            </a:r>
            <a:r>
              <a:rPr lang="zh-TW" altLang="en-US"/>
              <a:t>埠全</a:t>
            </a:r>
            <a:r>
              <a:rPr lang="en-US" altLang="zh-TW"/>
              <a:t>2.5GbE</a:t>
            </a:r>
            <a:r>
              <a:rPr lang="zh-TW" altLang="en-US"/>
              <a:t>設計</a:t>
            </a:r>
            <a:endParaRPr lang="en-US" altLang="zh-TW"/>
          </a:p>
          <a:p>
            <a:r>
              <a:rPr lang="zh-TW" altLang="en-US"/>
              <a:t>如果現有網路設備只有</a:t>
            </a:r>
            <a:r>
              <a:rPr lang="en-US" altLang="zh-TW"/>
              <a:t>1GbE</a:t>
            </a:r>
            <a:r>
              <a:rPr lang="zh-TW" altLang="en-US"/>
              <a:t>或甚至</a:t>
            </a:r>
            <a:r>
              <a:rPr lang="en-US" altLang="zh-TW"/>
              <a:t>100MbE</a:t>
            </a:r>
            <a:r>
              <a:rPr lang="zh-TW" altLang="en-US"/>
              <a:t>，一樣可以無痛直連</a:t>
            </a:r>
            <a:endParaRPr lang="en-US" altLang="zh-TW"/>
          </a:p>
        </p:txBody>
      </p:sp>
      <p:sp>
        <p:nvSpPr>
          <p:cNvPr id="15" name="文字方塊 14"/>
          <p:cNvSpPr txBox="1"/>
          <p:nvPr/>
        </p:nvSpPr>
        <p:spPr>
          <a:xfrm>
            <a:off x="3260524" y="4257309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100MbE</a:t>
            </a:r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6739743" y="3694001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2.5GbE</a:t>
            </a:r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A5F04BC-9E6D-45EA-9A57-CD68100D7ACD}"/>
              </a:ext>
            </a:extLst>
          </p:cNvPr>
          <p:cNvSpPr txBox="1"/>
          <p:nvPr/>
        </p:nvSpPr>
        <p:spPr>
          <a:xfrm>
            <a:off x="6739743" y="5195255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1GbE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7804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桌, 相片, 白色, 男人 的圖片&#10;&#10;自動產生的描述">
            <a:extLst>
              <a:ext uri="{FF2B5EF4-FFF2-40B4-BE49-F238E27FC236}">
                <a16:creationId xmlns:a16="http://schemas.microsoft.com/office/drawing/2014/main" id="{2F468DE1-6488-4E54-9E31-0DD74165FD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761" t="49963" r="19771" b="24999"/>
          <a:stretch/>
        </p:blipFill>
        <p:spPr>
          <a:xfrm>
            <a:off x="234242" y="621064"/>
            <a:ext cx="8898341" cy="600274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A618EAD-55A2-4C89-9B45-FE487A00C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無風扇設計讓你不受噪音干擾</a:t>
            </a:r>
            <a:endParaRPr lang="zh-TW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BCD296-539F-4A6C-AA94-3D3CC1973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桌上型無風扇設計</a:t>
            </a:r>
            <a:endParaRPr lang="en-US" altLang="zh-TW"/>
          </a:p>
          <a:p>
            <a:r>
              <a:rPr lang="zh-TW" altLang="en-US"/>
              <a:t>擺在家裡室內也不擔心噪音問題</a:t>
            </a:r>
          </a:p>
        </p:txBody>
      </p:sp>
      <p:pic>
        <p:nvPicPr>
          <p:cNvPr id="7" name="圖片 6" descr="一張含有 個人, 室內, 年輕, 女性 的圖片&#10;&#10;自動產生的描述">
            <a:extLst>
              <a:ext uri="{FF2B5EF4-FFF2-40B4-BE49-F238E27FC236}">
                <a16:creationId xmlns:a16="http://schemas.microsoft.com/office/drawing/2014/main" id="{5E2AA3ED-119A-49AB-85B6-FA7F131FD9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6654" y="1649744"/>
            <a:ext cx="7461104" cy="497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82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3">
            <a:extLst>
              <a:ext uri="{FF2B5EF4-FFF2-40B4-BE49-F238E27FC236}">
                <a16:creationId xmlns:a16="http://schemas.microsoft.com/office/drawing/2014/main" id="{E856FE8F-715C-49A8-9360-1C2BDB8BF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39" y="2715904"/>
            <a:ext cx="4094992" cy="2569902"/>
          </a:xfrm>
        </p:spPr>
        <p:txBody>
          <a:bodyPr>
            <a:noAutofit/>
          </a:bodyPr>
          <a:lstStyle/>
          <a:p>
            <a:r>
              <a:rPr lang="zh-TW" altLang="en-US" sz="7000"/>
              <a:t>軟體功能亮點</a:t>
            </a:r>
          </a:p>
        </p:txBody>
      </p:sp>
    </p:spTree>
    <p:extLst>
      <p:ext uri="{BB962C8B-B14F-4D97-AF65-F5344CB8AC3E}">
        <p14:creationId xmlns:p14="http://schemas.microsoft.com/office/powerpoint/2010/main" val="57715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618EAD-55A2-4C89-9B45-FE487A00C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防迴圈功能避免不小心接錯網路線</a:t>
            </a:r>
            <a:endParaRPr lang="zh-TW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BCD296-539F-4A6C-AA94-3D3CC1973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通常是高階有管理介面的交換機才支援</a:t>
            </a:r>
            <a:endParaRPr lang="en-US" altLang="zh-TW"/>
          </a:p>
          <a:p>
            <a:r>
              <a:rPr lang="zh-TW" altLang="en-US"/>
              <a:t>內建自動迴圈偵測，不用擔心迴圈讓整個網路癱瘓</a:t>
            </a:r>
            <a:endParaRPr lang="en-US" altLang="zh-TW"/>
          </a:p>
          <a:p>
            <a:endParaRPr lang="en-US" altLang="zh-TW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6A89E90-42A8-49C2-9299-939B32A59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609" y="2592790"/>
            <a:ext cx="8338781" cy="456027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CDFE0F1-7EBD-4697-85A4-E3003475FBB6}"/>
              </a:ext>
            </a:extLst>
          </p:cNvPr>
          <p:cNvSpPr txBox="1"/>
          <p:nvPr/>
        </p:nvSpPr>
        <p:spPr>
          <a:xfrm>
            <a:off x="2228822" y="5832906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2000">
                <a:latin typeface="微軟正黑體"/>
                <a:ea typeface="微軟正黑體"/>
              </a:rPr>
              <a:t>Loop時警示燈會恆亮</a:t>
            </a:r>
          </a:p>
        </p:txBody>
      </p:sp>
      <p:pic>
        <p:nvPicPr>
          <p:cNvPr id="9" name="圖片 8" descr="一張含有 光, 畫畫 的圖片&#10;&#10;自動產生的描述">
            <a:extLst>
              <a:ext uri="{FF2B5EF4-FFF2-40B4-BE49-F238E27FC236}">
                <a16:creationId xmlns:a16="http://schemas.microsoft.com/office/drawing/2014/main" id="{0FD8687F-6E42-4105-B67C-5DE96A494B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24400" y="4701824"/>
            <a:ext cx="247622" cy="1587245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B252CE00-503C-4985-8D67-19BE129357C0}"/>
              </a:ext>
            </a:extLst>
          </p:cNvPr>
          <p:cNvCxnSpPr>
            <a:cxnSpLocks/>
          </p:cNvCxnSpPr>
          <p:nvPr/>
        </p:nvCxnSpPr>
        <p:spPr>
          <a:xfrm flipH="1">
            <a:off x="2059708" y="6261361"/>
            <a:ext cx="2806975" cy="0"/>
          </a:xfrm>
          <a:prstGeom prst="line">
            <a:avLst/>
          </a:prstGeom>
          <a:ln w="57150">
            <a:solidFill>
              <a:srgbClr val="9036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473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618EAD-55A2-4C89-9B45-FE487A00C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ea typeface="+mj-lt"/>
                <a:cs typeface="+mj-lt"/>
              </a:rPr>
              <a:t>全自動設計不需設定</a:t>
            </a:r>
            <a:endParaRPr lang="zh-TW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BCD296-539F-4A6C-AA94-3D3CC1973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>
                <a:ea typeface="+mn-lt"/>
                <a:cs typeface="+mn-lt"/>
              </a:rPr>
              <a:t>隨插即用不需設定</a:t>
            </a:r>
            <a:endParaRPr lang="en-US" altLang="zh-TW">
              <a:ea typeface="+mn-lt"/>
              <a:cs typeface="+mn-lt"/>
            </a:endParaRPr>
          </a:p>
          <a:p>
            <a:r>
              <a:rPr lang="zh-TW" altLang="en-US">
                <a:ea typeface="+mn-lt"/>
                <a:cs typeface="+mn-lt"/>
              </a:rPr>
              <a:t>簡單到任何人都可以操作</a:t>
            </a:r>
            <a:endParaRPr lang="en-US" altLang="zh-TW">
              <a:ea typeface="新細明體"/>
              <a:cs typeface="Calibri"/>
            </a:endParaRPr>
          </a:p>
        </p:txBody>
      </p:sp>
      <p:pic>
        <p:nvPicPr>
          <p:cNvPr id="5" name="圖片 4" descr="一張含有 窗戶, 膝上型電腦, 個人, 桌 的圖片&#10;&#10;自動產生的描述">
            <a:extLst>
              <a:ext uri="{FF2B5EF4-FFF2-40B4-BE49-F238E27FC236}">
                <a16:creationId xmlns:a16="http://schemas.microsoft.com/office/drawing/2014/main" id="{794C676B-5A0F-4E0C-87D0-2D59136F07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04" y="3882486"/>
            <a:ext cx="11726191" cy="273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05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水, 船, 河, 背景 的圖片&#10;&#10;自動產生的描述">
            <a:extLst>
              <a:ext uri="{FF2B5EF4-FFF2-40B4-BE49-F238E27FC236}">
                <a16:creationId xmlns:a16="http://schemas.microsoft.com/office/drawing/2014/main" id="{21A2FEB2-4C43-4F21-9DBC-95ED2CB7C6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25" y="2166174"/>
            <a:ext cx="11920075" cy="4418375"/>
          </a:xfrm>
          <a:prstGeom prst="rect">
            <a:avLst/>
          </a:prstGeom>
        </p:spPr>
      </p:pic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900088" y="1955397"/>
            <a:ext cx="7575172" cy="1920567"/>
          </a:xfrm>
        </p:spPr>
        <p:txBody>
          <a:bodyPr>
            <a:normAutofit/>
          </a:bodyPr>
          <a:lstStyle/>
          <a:p>
            <a:r>
              <a:rPr lang="zh-TW" altLang="en-US"/>
              <a:t>完美搭配</a:t>
            </a:r>
            <a:br>
              <a:rPr lang="en-US" altLang="zh-TW"/>
            </a:br>
            <a:r>
              <a:rPr lang="en-US" altLang="zh-TW"/>
              <a:t>QNAP</a:t>
            </a:r>
            <a:r>
              <a:rPr lang="zh-TW" altLang="en-US"/>
              <a:t> </a:t>
            </a:r>
            <a:r>
              <a:rPr lang="en-US" altLang="zh-TW"/>
              <a:t>2.5GbE NAS</a:t>
            </a:r>
            <a:endParaRPr lang="zh-TW" altLang="en-US"/>
          </a:p>
        </p:txBody>
      </p:sp>
      <p:pic>
        <p:nvPicPr>
          <p:cNvPr id="3" name="圖片 2" descr="一張含有 室內, 監視器, 微波爐, 電腦 的圖片&#10;&#10;自動產生的描述">
            <a:extLst>
              <a:ext uri="{FF2B5EF4-FFF2-40B4-BE49-F238E27FC236}">
                <a16:creationId xmlns:a16="http://schemas.microsoft.com/office/drawing/2014/main" id="{D462109C-F0F6-4157-83A9-23D5B8E713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697" y="4061936"/>
            <a:ext cx="7575172" cy="258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5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D8BA90ED-DAA1-484B-AECC-B3584F93BC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541" y="3431902"/>
            <a:ext cx="1948834" cy="2722841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F11628B-271F-4421-886E-E90A8A5CD7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871" y="3428076"/>
            <a:ext cx="4986281" cy="2722841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ECCCD04A-8B98-4E86-8C03-CFA9038DDE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329" y="3429000"/>
            <a:ext cx="2788371" cy="272284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759914" y="6118120"/>
            <a:ext cx="1133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TS-431X3</a:t>
            </a:r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10380751" y="6118120"/>
            <a:ext cx="1132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TS-431P3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9096956" y="6118120"/>
            <a:ext cx="1132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TS-231P3</a:t>
            </a:r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4461790" y="6118120"/>
            <a:ext cx="1032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TS-253D</a:t>
            </a:r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3176777" y="6118120"/>
            <a:ext cx="1032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TS-453D</a:t>
            </a:r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1218111" y="6118120"/>
            <a:ext cx="1032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TS-653D</a:t>
            </a:r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450406" y="1409415"/>
            <a:ext cx="82130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TW" altLang="en-US" sz="44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400">
                <a:latin typeface="微軟正黑體" panose="020B0604030504040204" pitchFamily="34" charset="-120"/>
                <a:ea typeface="微軟正黑體" panose="020B0604030504040204" pitchFamily="34" charset="-120"/>
              </a:rPr>
              <a:t>2.5GbE</a:t>
            </a:r>
            <a:r>
              <a:rPr lang="zh-TW" altLang="en-US" sz="4400">
                <a:latin typeface="微軟正黑體" panose="020B0604030504040204" pitchFamily="34" charset="-120"/>
                <a:ea typeface="微軟正黑體" panose="020B0604030504040204" pitchFamily="34" charset="-120"/>
              </a:rPr>
              <a:t>戰隊成形</a:t>
            </a:r>
            <a:endParaRPr lang="en-US" altLang="zh-TW" sz="4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400">
                <a:latin typeface="微軟正黑體" panose="020B0604030504040204" pitchFamily="34" charset="-120"/>
                <a:ea typeface="微軟正黑體" panose="020B0604030504040204" pitchFamily="34" charset="-120"/>
              </a:rPr>
              <a:t>為您提供更好更快的網路體驗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8816209" y="3042450"/>
            <a:ext cx="2912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數位家庭高品質影音享受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561942" y="3042450"/>
            <a:ext cx="225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專業人士高效存取</a:t>
            </a:r>
          </a:p>
        </p:txBody>
      </p:sp>
      <p:pic>
        <p:nvPicPr>
          <p:cNvPr id="17" name="圖片 16" descr="一張含有 電子用品, 室內, 電腦, 監視器 的圖片&#10;&#10;自動產生的描述">
            <a:extLst>
              <a:ext uri="{FF2B5EF4-FFF2-40B4-BE49-F238E27FC236}">
                <a16:creationId xmlns:a16="http://schemas.microsoft.com/office/drawing/2014/main" id="{8628E5E2-B49F-49FF-8F97-C3326BB851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15" y="4336426"/>
            <a:ext cx="7529317" cy="2071326"/>
          </a:xfrm>
          <a:prstGeom prst="rect">
            <a:avLst/>
          </a:prstGeom>
        </p:spPr>
      </p:pic>
      <p:pic>
        <p:nvPicPr>
          <p:cNvPr id="21" name="圖片 20" descr="一張含有 室內, 白色, 電腦, 差異 的圖片&#10;&#10;自動產生的描述">
            <a:extLst>
              <a:ext uri="{FF2B5EF4-FFF2-40B4-BE49-F238E27FC236}">
                <a16:creationId xmlns:a16="http://schemas.microsoft.com/office/drawing/2014/main" id="{451150FE-2020-46C9-B629-58BE79B950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699" y="4334017"/>
            <a:ext cx="4238104" cy="2092325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F459A22B-8074-AE4C-86CF-67E2D2A6CE4F}"/>
              </a:ext>
            </a:extLst>
          </p:cNvPr>
          <p:cNvSpPr txBox="1"/>
          <p:nvPr/>
        </p:nvSpPr>
        <p:spPr>
          <a:xfrm>
            <a:off x="1605826" y="3501791"/>
            <a:ext cx="3322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Intel Celeron J4125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四核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 2.0GHz, 2 x 2.5GbE, </a:t>
            </a:r>
          </a:p>
          <a:p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擴充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 M.2 </a:t>
            </a:r>
            <a:r>
              <a:rPr lang="en-US" altLang="zh-CN" sz="12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NVMe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/ SATA SSD 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 10GbE</a:t>
            </a:r>
            <a:endParaRPr lang="zh-TW" alt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32E141C8-13CC-EC45-874B-A74A341219E9}"/>
              </a:ext>
            </a:extLst>
          </p:cNvPr>
          <p:cNvSpPr txBox="1"/>
          <p:nvPr/>
        </p:nvSpPr>
        <p:spPr>
          <a:xfrm>
            <a:off x="5621470" y="3468573"/>
            <a:ext cx="1948834" cy="51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Annapurna Labs AL-314</a:t>
            </a:r>
          </a:p>
          <a:p>
            <a:pPr>
              <a:lnSpc>
                <a:spcPts val="1100"/>
              </a:lnSpc>
            </a:pP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四核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 1.7GHz, 1 x 10GbE SFP+, 1 x 2.5GbE</a:t>
            </a:r>
            <a:endParaRPr lang="zh-TW" alt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F1E9D8B8-6278-BE4E-ACA1-EE9D0F168EAB}"/>
              </a:ext>
            </a:extLst>
          </p:cNvPr>
          <p:cNvSpPr txBox="1"/>
          <p:nvPr/>
        </p:nvSpPr>
        <p:spPr>
          <a:xfrm>
            <a:off x="8885685" y="3515888"/>
            <a:ext cx="1948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Annapurna Labs AL-314</a:t>
            </a:r>
          </a:p>
          <a:p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四核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 1.7GHz, 1 x 2.5GbE</a:t>
            </a:r>
            <a:endParaRPr lang="zh-TW" alt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7" descr="cp_k_ww_4c_075.png">
            <a:extLst>
              <a:ext uri="{FF2B5EF4-FFF2-40B4-BE49-F238E27FC236}">
                <a16:creationId xmlns:a16="http://schemas.microsoft.com/office/drawing/2014/main" id="{F7DDABB5-81C3-E143-973F-A32E1BE31DD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15" y="3519742"/>
            <a:ext cx="715245" cy="715338"/>
          </a:xfrm>
          <a:prstGeom prst="rect">
            <a:avLst/>
          </a:prstGeom>
          <a:effectLst/>
        </p:spPr>
      </p:pic>
      <p:pic>
        <p:nvPicPr>
          <p:cNvPr id="27" name="圖片 26" descr="未命名-2.png">
            <a:extLst>
              <a:ext uri="{FF2B5EF4-FFF2-40B4-BE49-F238E27FC236}">
                <a16:creationId xmlns:a16="http://schemas.microsoft.com/office/drawing/2014/main" id="{2CA2D264-B491-9145-8264-2B7FBC859DE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4666" y="4011989"/>
            <a:ext cx="1690872" cy="317085"/>
          </a:xfrm>
          <a:prstGeom prst="rect">
            <a:avLst/>
          </a:prstGeom>
        </p:spPr>
      </p:pic>
      <p:pic>
        <p:nvPicPr>
          <p:cNvPr id="25" name="圖片 24" descr="未命名-2.png">
            <a:extLst>
              <a:ext uri="{FF2B5EF4-FFF2-40B4-BE49-F238E27FC236}">
                <a16:creationId xmlns:a16="http://schemas.microsoft.com/office/drawing/2014/main" id="{393535F1-66A1-44C8-9D49-74A09FAE84E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3637" y="4011989"/>
            <a:ext cx="1690872" cy="31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83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0A9391E-E57A-4CEE-9881-35BB4190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58" y="2392125"/>
            <a:ext cx="9390323" cy="2466479"/>
          </a:xfrm>
        </p:spPr>
        <p:txBody>
          <a:bodyPr>
            <a:normAutofit/>
          </a:bodyPr>
          <a:lstStyle/>
          <a:p>
            <a:r>
              <a:rPr lang="en-US" altLang="zh-TW" sz="5000">
                <a:latin typeface="微軟正黑體"/>
                <a:ea typeface="微軟正黑體"/>
              </a:rPr>
              <a:t>QSW-1105-5T</a:t>
            </a:r>
            <a:r>
              <a:rPr lang="zh-TW" altLang="en-US" sz="5000">
                <a:latin typeface="微軟正黑體"/>
                <a:ea typeface="微軟正黑體"/>
              </a:rPr>
              <a:t> </a:t>
            </a:r>
            <a:r>
              <a:rPr lang="en-US" altLang="zh-TW" sz="5000">
                <a:latin typeface="微軟正黑體"/>
                <a:ea typeface="微軟正黑體"/>
              </a:rPr>
              <a:t>2.5GbE</a:t>
            </a:r>
            <a:r>
              <a:rPr lang="zh-TW" altLang="en-US" sz="5000">
                <a:latin typeface="微軟正黑體"/>
                <a:ea typeface="微軟正黑體"/>
              </a:rPr>
              <a:t> 交換器</a:t>
            </a:r>
            <a:br>
              <a:rPr lang="zh-TW" altLang="en-US"/>
            </a:br>
            <a:r>
              <a:rPr lang="zh-TW" altLang="en-US" sz="5000">
                <a:latin typeface="微軟正黑體"/>
                <a:ea typeface="微軟正黑體"/>
              </a:rPr>
              <a:t>是您</a:t>
            </a:r>
            <a:r>
              <a:rPr lang="zh-TW" sz="5000">
                <a:latin typeface="Microsoft JhengHei"/>
                <a:ea typeface="Microsoft JhengHei"/>
              </a:rPr>
              <a:t>低成本升速</a:t>
            </a:r>
            <a:r>
              <a:rPr lang="zh-TW" altLang="en-US" sz="5000">
                <a:latin typeface="微軟正黑體"/>
                <a:ea typeface="微軟正黑體"/>
              </a:rPr>
              <a:t>最好的選擇</a:t>
            </a:r>
          </a:p>
        </p:txBody>
      </p:sp>
      <p:pic>
        <p:nvPicPr>
          <p:cNvPr id="6" name="圖片 5" descr="一張含有 電子用品 的圖片&#10;&#10;自動產生的描述">
            <a:extLst>
              <a:ext uri="{FF2B5EF4-FFF2-40B4-BE49-F238E27FC236}">
                <a16:creationId xmlns:a16="http://schemas.microsoft.com/office/drawing/2014/main" id="{BF783759-5A34-4005-B4D4-34650B3E4E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379" y="3625364"/>
            <a:ext cx="5808422" cy="3630909"/>
          </a:xfrm>
          <a:prstGeom prst="rect">
            <a:avLst/>
          </a:prstGeom>
        </p:spPr>
      </p:pic>
      <p:sp>
        <p:nvSpPr>
          <p:cNvPr id="7" name="標題 2">
            <a:extLst>
              <a:ext uri="{FF2B5EF4-FFF2-40B4-BE49-F238E27FC236}">
                <a16:creationId xmlns:a16="http://schemas.microsoft.com/office/drawing/2014/main" id="{988C9101-923E-4B15-B301-B7714C1E16C0}"/>
              </a:ext>
            </a:extLst>
          </p:cNvPr>
          <p:cNvSpPr txBox="1">
            <a:spLocks/>
          </p:cNvSpPr>
          <p:nvPr/>
        </p:nvSpPr>
        <p:spPr>
          <a:xfrm>
            <a:off x="777258" y="5845338"/>
            <a:ext cx="5446121" cy="5967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950"/>
              <a:t>©2020</a:t>
            </a:r>
            <a:r>
              <a:rPr lang="zh-TW" altLang="en-US" sz="950"/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</a:p>
        </p:txBody>
      </p:sp>
    </p:spTree>
    <p:extLst>
      <p:ext uri="{BB962C8B-B14F-4D97-AF65-F5344CB8AC3E}">
        <p14:creationId xmlns:p14="http://schemas.microsoft.com/office/powerpoint/2010/main" val="771321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5C9FFFE-1C12-4DDD-9FBB-2B77A71CDF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90" r="11919"/>
          <a:stretch/>
        </p:blipFill>
        <p:spPr>
          <a:xfrm>
            <a:off x="6990384" y="13216"/>
            <a:ext cx="5201616" cy="652497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家電不再只是家電而已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622448"/>
            <a:ext cx="5480713" cy="4351338"/>
          </a:xfrm>
        </p:spPr>
        <p:txBody>
          <a:bodyPr/>
          <a:lstStyle/>
          <a:p>
            <a:r>
              <a:rPr lang="zh-TW" altLang="en-US"/>
              <a:t>電視、音響、冰箱等家電都可以連結網路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82"/>
          <a:stretch/>
        </p:blipFill>
        <p:spPr>
          <a:xfrm>
            <a:off x="-4251371" y="3480494"/>
            <a:ext cx="3967485" cy="283140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30" r="1361"/>
          <a:stretch/>
        </p:blipFill>
        <p:spPr>
          <a:xfrm>
            <a:off x="838200" y="2685153"/>
            <a:ext cx="4661848" cy="350790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AD83644-3FA4-484B-A85A-8125E66624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73" y="1420915"/>
            <a:ext cx="6321565" cy="14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18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每個人的智慧設備越來越多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838200" y="1795073"/>
            <a:ext cx="9105400" cy="1155699"/>
          </a:xfrm>
        </p:spPr>
        <p:txBody>
          <a:bodyPr>
            <a:normAutofit/>
          </a:bodyPr>
          <a:lstStyle/>
          <a:p>
            <a:r>
              <a:rPr lang="zh-TW" altLang="en-US"/>
              <a:t>以前可能就一台電腦</a:t>
            </a:r>
            <a:endParaRPr lang="en-US" altLang="zh-TW"/>
          </a:p>
          <a:p>
            <a:r>
              <a:rPr lang="zh-TW" altLang="en-US"/>
              <a:t>現在手機、平板、智慧裝置都會需要網路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FB73C4B6-AB54-48C9-8C3C-AAE4228996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327" y="3173482"/>
            <a:ext cx="11734443" cy="293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5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水, 大, 男人, 飛機 的圖片&#10;&#10;自動產生的描述">
            <a:extLst>
              <a:ext uri="{FF2B5EF4-FFF2-40B4-BE49-F238E27FC236}">
                <a16:creationId xmlns:a16="http://schemas.microsoft.com/office/drawing/2014/main" id="{5923D10C-526C-47C3-AFC0-D8A4470302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92" y="2755467"/>
            <a:ext cx="11702294" cy="385179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玩遊戲看高畫質影片怎能少了</a:t>
            </a:r>
            <a:r>
              <a:rPr lang="en-US" altLang="zh-TW"/>
              <a:t>2.5GbE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798329"/>
            <a:ext cx="7718946" cy="1859684"/>
          </a:xfrm>
        </p:spPr>
        <p:txBody>
          <a:bodyPr>
            <a:normAutofit/>
          </a:bodyPr>
          <a:lstStyle/>
          <a:p>
            <a:r>
              <a:rPr lang="zh-TW" altLang="en-US"/>
              <a:t>玩線上遊戲，網速決定穩定度</a:t>
            </a:r>
            <a:endParaRPr lang="en-US" altLang="zh-TW"/>
          </a:p>
          <a:p>
            <a:r>
              <a:rPr lang="zh-TW" altLang="en-US"/>
              <a:t>看線上影片，網速決定影片的品質</a:t>
            </a:r>
            <a:endParaRPr lang="en-US" altLang="zh-TW"/>
          </a:p>
          <a:p>
            <a:r>
              <a:rPr lang="zh-TW" altLang="en-US"/>
              <a:t>桌機、筆電紛紛推出支援</a:t>
            </a:r>
            <a:r>
              <a:rPr lang="en-US" altLang="zh-TW"/>
              <a:t>2.5GbE</a:t>
            </a:r>
            <a:r>
              <a:rPr lang="zh-TW" altLang="en-US"/>
              <a:t>網路的產品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20BB52B-AB02-294F-AE6C-6CDC87654F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1836" y="3671661"/>
            <a:ext cx="3279400" cy="240741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033" y="3356850"/>
            <a:ext cx="3967337" cy="317697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1136C7F-7E3B-5F42-8562-49A5A0E67801}"/>
              </a:ext>
            </a:extLst>
          </p:cNvPr>
          <p:cNvSpPr txBox="1"/>
          <p:nvPr/>
        </p:nvSpPr>
        <p:spPr>
          <a:xfrm>
            <a:off x="2311836" y="6092719"/>
            <a:ext cx="333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/>
              <a:t>Asus ROG MAXIMUS XII EXTREME</a:t>
            </a:r>
            <a:endParaRPr kumimoji="1"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7649139" y="6092719"/>
            <a:ext cx="161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MSI</a:t>
            </a:r>
            <a:r>
              <a:rPr lang="zh-TW" altLang="en-US"/>
              <a:t> </a:t>
            </a:r>
            <a:r>
              <a:rPr lang="en-US" altLang="zh-TW"/>
              <a:t>GT76 Titan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9135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時鐘 的圖片&#10;&#10;自動產生的描述">
            <a:extLst>
              <a:ext uri="{FF2B5EF4-FFF2-40B4-BE49-F238E27FC236}">
                <a16:creationId xmlns:a16="http://schemas.microsoft.com/office/drawing/2014/main" id="{ABD0DD04-E5DD-4F00-9D04-29B372A500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297" y="681037"/>
            <a:ext cx="6719083" cy="583575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A2C7DAE-BDD9-4BEA-BE2F-9CAD21C0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家用環境 </a:t>
            </a:r>
            <a:r>
              <a:rPr lang="en-US" altLang="zh-TW"/>
              <a:t>–</a:t>
            </a:r>
            <a:r>
              <a:rPr lang="zh-TW" altLang="en-US"/>
              <a:t> 現在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1D9F2D8-20A1-416B-B941-DA8330625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62686" cy="4351338"/>
          </a:xfrm>
        </p:spPr>
        <p:txBody>
          <a:bodyPr/>
          <a:lstStyle/>
          <a:p>
            <a:r>
              <a:rPr lang="zh-TW" altLang="en-US"/>
              <a:t>家裡網路設備越來越多</a:t>
            </a:r>
            <a:endParaRPr lang="en-US" altLang="zh-TW"/>
          </a:p>
          <a:p>
            <a:r>
              <a:rPr lang="zh-TW" altLang="en-US"/>
              <a:t>個人網路設備網速需求越來越快</a:t>
            </a:r>
            <a:endParaRPr lang="en-US" altLang="zh-TW"/>
          </a:p>
          <a:p>
            <a:r>
              <a:rPr lang="zh-TW" altLang="en-US"/>
              <a:t>骨幹網路使用量變大</a:t>
            </a:r>
            <a:endParaRPr lang="en-US" altLang="zh-TW"/>
          </a:p>
          <a:p>
            <a:r>
              <a:rPr lang="zh-TW" altLang="en-US"/>
              <a:t>高速網路讓人可以享受更高品質的影片</a:t>
            </a:r>
            <a:endParaRPr lang="en-US" altLang="zh-TW"/>
          </a:p>
          <a:p>
            <a:r>
              <a:rPr lang="zh-TW" altLang="en-US"/>
              <a:t>高速網路讓人玩電動更順暢</a:t>
            </a:r>
            <a:endParaRPr lang="en-US" altLang="zh-TW"/>
          </a:p>
          <a:p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8761295" y="2528841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ADSL</a:t>
            </a:r>
            <a:r>
              <a:rPr lang="zh-TW" altLang="en-US"/>
              <a:t> </a:t>
            </a:r>
            <a:r>
              <a:rPr lang="en-US" altLang="zh-TW"/>
              <a:t>Modem</a:t>
            </a:r>
            <a:endParaRPr lang="zh-TW" altLang="en-US"/>
          </a:p>
        </p:txBody>
      </p:sp>
      <p:sp>
        <p:nvSpPr>
          <p:cNvPr id="33" name="文字方塊 32"/>
          <p:cNvSpPr txBox="1"/>
          <p:nvPr/>
        </p:nvSpPr>
        <p:spPr>
          <a:xfrm>
            <a:off x="4144561" y="5991367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2.5GbE</a:t>
            </a:r>
            <a:endParaRPr lang="zh-TW" altLang="en-US"/>
          </a:p>
        </p:txBody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FDA43453-9AAF-4106-BC58-5319AA42CB92}"/>
              </a:ext>
            </a:extLst>
          </p:cNvPr>
          <p:cNvCxnSpPr>
            <a:cxnSpLocks/>
          </p:cNvCxnSpPr>
          <p:nvPr/>
        </p:nvCxnSpPr>
        <p:spPr>
          <a:xfrm>
            <a:off x="2863379" y="5830313"/>
            <a:ext cx="12691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1B692145-B51A-40C8-A68A-830799F4F086}"/>
              </a:ext>
            </a:extLst>
          </p:cNvPr>
          <p:cNvSpPr txBox="1"/>
          <p:nvPr/>
        </p:nvSpPr>
        <p:spPr>
          <a:xfrm>
            <a:off x="4144561" y="5630820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1GbE</a:t>
            </a:r>
            <a:endParaRPr lang="zh-TW" altLang="en-US"/>
          </a:p>
        </p:txBody>
      </p: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898431E0-FAB9-4A88-AA47-E48DE88AD3FB}"/>
              </a:ext>
            </a:extLst>
          </p:cNvPr>
          <p:cNvCxnSpPr>
            <a:cxnSpLocks/>
          </p:cNvCxnSpPr>
          <p:nvPr/>
        </p:nvCxnSpPr>
        <p:spPr>
          <a:xfrm>
            <a:off x="2863379" y="6171507"/>
            <a:ext cx="12691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圖片 37">
            <a:extLst>
              <a:ext uri="{FF2B5EF4-FFF2-40B4-BE49-F238E27FC236}">
                <a16:creationId xmlns:a16="http://schemas.microsoft.com/office/drawing/2014/main" id="{950E19FA-5577-4771-BCFA-CA09D09816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36" y="1429874"/>
            <a:ext cx="5513695" cy="12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50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2C7DAE-BDD9-4BEA-BE2F-9CAD21C0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SOHO</a:t>
            </a:r>
            <a:r>
              <a:rPr lang="zh-TW" altLang="en-US"/>
              <a:t>環境 - 以往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09E6EFF-DF21-4749-A554-02FEB7873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57382" cy="4351338"/>
          </a:xfrm>
        </p:spPr>
        <p:txBody>
          <a:bodyPr/>
          <a:lstStyle/>
          <a:p>
            <a:r>
              <a:rPr lang="zh-TW" altLang="en-US"/>
              <a:t>設備網速需求不高</a:t>
            </a:r>
            <a:endParaRPr lang="en-US" altLang="zh-TW"/>
          </a:p>
          <a:p>
            <a:r>
              <a:rPr lang="zh-TW" altLang="en-US"/>
              <a:t>資料量不大</a:t>
            </a:r>
            <a:r>
              <a:rPr lang="en-US" altLang="zh-TW"/>
              <a:t>,</a:t>
            </a:r>
            <a:r>
              <a:rPr lang="zh-TW" altLang="en-US"/>
              <a:t> </a:t>
            </a:r>
            <a:r>
              <a:rPr lang="en-US" altLang="zh-TW"/>
              <a:t>1GbE</a:t>
            </a:r>
            <a:r>
              <a:rPr lang="zh-TW" altLang="en-US"/>
              <a:t>足夠傳輸</a:t>
            </a:r>
            <a:endParaRPr lang="en-US" altLang="zh-TW"/>
          </a:p>
          <a:p>
            <a:r>
              <a:rPr lang="zh-TW" altLang="en-US"/>
              <a:t>上傳線路只有</a:t>
            </a:r>
            <a:r>
              <a:rPr lang="en-US" altLang="zh-TW"/>
              <a:t>1GbE</a:t>
            </a:r>
            <a:r>
              <a:rPr lang="zh-TW" altLang="en-US"/>
              <a:t>網速</a:t>
            </a:r>
          </a:p>
          <a:p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011AC9B-09EC-4EF2-83C2-F63910D1B9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8161" y="486727"/>
            <a:ext cx="6223379" cy="5589848"/>
          </a:xfrm>
          <a:prstGeom prst="rect">
            <a:avLst/>
          </a:prstGeom>
        </p:spPr>
      </p:pic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E0E7CEF9-99FA-4825-B5A8-6917FF99943D}"/>
              </a:ext>
            </a:extLst>
          </p:cNvPr>
          <p:cNvCxnSpPr>
            <a:cxnSpLocks/>
          </p:cNvCxnSpPr>
          <p:nvPr/>
        </p:nvCxnSpPr>
        <p:spPr>
          <a:xfrm>
            <a:off x="2863379" y="5830313"/>
            <a:ext cx="12691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40339A0F-5613-4FAC-B175-ACA873F28848}"/>
              </a:ext>
            </a:extLst>
          </p:cNvPr>
          <p:cNvSpPr txBox="1"/>
          <p:nvPr/>
        </p:nvSpPr>
        <p:spPr>
          <a:xfrm>
            <a:off x="4144561" y="5630820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1GbE</a:t>
            </a:r>
            <a:endParaRPr lang="zh-TW" altLang="en-US"/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C7A5F246-65CC-4183-97EF-78B560CD9F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36" y="1429874"/>
            <a:ext cx="5513695" cy="12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25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個人, 室內, 桌, 膝上型電腦 的圖片&#10;&#10;自動產生的描述">
            <a:extLst>
              <a:ext uri="{FF2B5EF4-FFF2-40B4-BE49-F238E27FC236}">
                <a16:creationId xmlns:a16="http://schemas.microsoft.com/office/drawing/2014/main" id="{0214C49D-3E0B-4F26-9802-E8BD082EEF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66" r="12850"/>
          <a:stretch/>
        </p:blipFill>
        <p:spPr>
          <a:xfrm>
            <a:off x="6578221" y="0"/>
            <a:ext cx="5620095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6E732B0-53E0-4DFD-8477-350F04B160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732"/>
            <a:ext cx="12219295" cy="687879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資料容量越來越大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677040"/>
            <a:ext cx="5257800" cy="1625719"/>
          </a:xfrm>
        </p:spPr>
        <p:txBody>
          <a:bodyPr/>
          <a:lstStyle/>
          <a:p>
            <a:pPr marL="0" indent="0">
              <a:buNone/>
            </a:pPr>
            <a:r>
              <a:rPr lang="zh-TW" altLang="en-US"/>
              <a:t>追求高品質的影像、文件，換來的是更大的檔案容量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440" y="2790410"/>
            <a:ext cx="5398827" cy="363067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B11BF45-1812-46B3-98C1-BBCD463A14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1" y="1420915"/>
            <a:ext cx="6321565" cy="14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9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螢幕, 監視器, 坐, 小 的圖片&#10;&#10;自動產生的描述">
            <a:extLst>
              <a:ext uri="{FF2B5EF4-FFF2-40B4-BE49-F238E27FC236}">
                <a16:creationId xmlns:a16="http://schemas.microsoft.com/office/drawing/2014/main" id="{AEF6080B-D4CE-406E-929E-42477E364F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79" r="16380"/>
          <a:stretch/>
        </p:blipFill>
        <p:spPr>
          <a:xfrm>
            <a:off x="6676305" y="0"/>
            <a:ext cx="5515694" cy="6858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EB2C1D7-BEBA-4874-8D82-DFA36DF983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296" y="-18732"/>
            <a:ext cx="12219295" cy="687879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96885"/>
            <a:ext cx="5412475" cy="1325563"/>
          </a:xfrm>
        </p:spPr>
        <p:txBody>
          <a:bodyPr/>
          <a:lstStyle/>
          <a:p>
            <a:r>
              <a:rPr lang="zh-TW" altLang="en-US"/>
              <a:t>資料容量大就需要更快的網路傳輸速度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52921"/>
            <a:ext cx="55489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/>
              <a:t>沒有高速的網路速度，資料容量越大反而會讓網路效能變差</a:t>
            </a:r>
            <a:endParaRPr lang="en-US" altLang="zh-TW" sz="240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073" y="2851265"/>
            <a:ext cx="5113224" cy="356505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54A8820-B5C5-4757-BD6C-9410B24D35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1" y="1676180"/>
            <a:ext cx="6600016" cy="14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29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881</Words>
  <Application>Microsoft Office PowerPoint</Application>
  <PresentationFormat>寬螢幕</PresentationFormat>
  <Paragraphs>155</Paragraphs>
  <Slides>27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3" baseType="lpstr">
      <vt:lpstr>微軟正黑體</vt:lpstr>
      <vt:lpstr>微軟正黑體</vt:lpstr>
      <vt:lpstr>Arial</vt:lpstr>
      <vt:lpstr>Calibri</vt:lpstr>
      <vt:lpstr>Corbel</vt:lpstr>
      <vt:lpstr>Office 佈景主題</vt:lpstr>
      <vt:lpstr>PowerPoint 簡報</vt:lpstr>
      <vt:lpstr>家用環境 - 以往</vt:lpstr>
      <vt:lpstr>家電不再只是家電而已</vt:lpstr>
      <vt:lpstr>每個人的智慧設備越來越多</vt:lpstr>
      <vt:lpstr>玩遊戲看高畫質影片怎能少了2.5GbE</vt:lpstr>
      <vt:lpstr>家用環境 – 現在</vt:lpstr>
      <vt:lpstr>SOHO環境 - 以往</vt:lpstr>
      <vt:lpstr>資料容量越來越大</vt:lpstr>
      <vt:lpstr>資料容量大就需要更快的網路傳輸速度</vt:lpstr>
      <vt:lpstr>為處理更多的資料NAS會換更大傳輸更快的</vt:lpstr>
      <vt:lpstr>辦公室電腦網速太慢會影響工作效率</vt:lpstr>
      <vt:lpstr>SOHO環境 – 現在</vt:lpstr>
      <vt:lpstr>網路速度進入下一個世代</vt:lpstr>
      <vt:lpstr>交換機升級了那網路線呢?</vt:lpstr>
      <vt:lpstr>2.5GbE是可以直接使用原本Cat5e的網路線</vt:lpstr>
      <vt:lpstr>2.5GbE會是低成本升速最好的選擇</vt:lpstr>
      <vt:lpstr>2.5GbE的世界已到來</vt:lpstr>
      <vt:lpstr>讓我們用QSW1105-5T讓你無痛升級高速有線網路吧</vt:lpstr>
      <vt:lpstr>硬體規格 亮點</vt:lpstr>
      <vt:lpstr>自由搭配現有網速的設備</vt:lpstr>
      <vt:lpstr>無風扇設計讓你不受噪音干擾</vt:lpstr>
      <vt:lpstr>軟體功能亮點</vt:lpstr>
      <vt:lpstr>防迴圈功能避免不小心接錯網路線</vt:lpstr>
      <vt:lpstr>全自動設計不需設定</vt:lpstr>
      <vt:lpstr>完美搭配 QNAP 2.5GbE NAS</vt:lpstr>
      <vt:lpstr>PowerPoint 簡報</vt:lpstr>
      <vt:lpstr>QSW-1105-5T 2.5GbE 交換器 是您低成本升速最好的選擇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QSW-1105</dc:title>
  <dc:creator>Frank Liao</dc:creator>
  <cp:lastModifiedBy>QNAP_Hsuan Chang</cp:lastModifiedBy>
  <cp:revision>2</cp:revision>
  <dcterms:created xsi:type="dcterms:W3CDTF">2020-05-19T06:26:29Z</dcterms:created>
  <dcterms:modified xsi:type="dcterms:W3CDTF">2020-05-26T06:46:08Z</dcterms:modified>
</cp:coreProperties>
</file>