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sldIdLst>
    <p:sldId id="256" r:id="rId2"/>
    <p:sldId id="258" r:id="rId3"/>
    <p:sldId id="283" r:id="rId4"/>
    <p:sldId id="284" r:id="rId5"/>
    <p:sldId id="286" r:id="rId6"/>
    <p:sldId id="285" r:id="rId7"/>
    <p:sldId id="260" r:id="rId8"/>
    <p:sldId id="287" r:id="rId9"/>
    <p:sldId id="288" r:id="rId10"/>
    <p:sldId id="289" r:id="rId11"/>
    <p:sldId id="290" r:id="rId12"/>
    <p:sldId id="261" r:id="rId13"/>
    <p:sldId id="277" r:id="rId14"/>
    <p:sldId id="280" r:id="rId15"/>
    <p:sldId id="273" r:id="rId16"/>
    <p:sldId id="281" r:id="rId17"/>
    <p:sldId id="270" r:id="rId18"/>
    <p:sldId id="282" r:id="rId19"/>
    <p:sldId id="264" r:id="rId20"/>
    <p:sldId id="265" r:id="rId21"/>
    <p:sldId id="266" r:id="rId22"/>
    <p:sldId id="267" r:id="rId23"/>
    <p:sldId id="268" r:id="rId24"/>
    <p:sldId id="269" r:id="rId25"/>
    <p:sldId id="275" r:id="rId26"/>
    <p:sldId id="291" r:id="rId27"/>
    <p:sldId id="292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D064456-20B6-4EF1-A7FC-81FEB6CAC60C}">
          <p14:sldIdLst>
            <p14:sldId id="256"/>
            <p14:sldId id="258"/>
            <p14:sldId id="283"/>
            <p14:sldId id="284"/>
            <p14:sldId id="286"/>
            <p14:sldId id="285"/>
            <p14:sldId id="260"/>
            <p14:sldId id="287"/>
            <p14:sldId id="288"/>
            <p14:sldId id="289"/>
            <p14:sldId id="290"/>
            <p14:sldId id="261"/>
            <p14:sldId id="277"/>
            <p14:sldId id="280"/>
            <p14:sldId id="273"/>
            <p14:sldId id="281"/>
            <p14:sldId id="270"/>
            <p14:sldId id="282"/>
            <p14:sldId id="264"/>
            <p14:sldId id="265"/>
            <p14:sldId id="266"/>
            <p14:sldId id="267"/>
            <p14:sldId id="268"/>
            <p14:sldId id="269"/>
            <p14:sldId id="275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9293B-8993-0078-F7C3-8B11D85A7819}" v="315" dt="2020-05-26T03:35:48.343"/>
    <p1510:client id="{8F9EE06F-B3E8-4FF1-867C-945B75F0C25A}" v="420" dt="2020-05-26T08:39:02.514"/>
    <p1510:client id="{AD2E3E57-26AF-DFCB-510D-EFE167B66F29}" v="15" dt="2020-05-26T05:54:49.091"/>
    <p1510:client id="{C2D0CABE-FE64-9250-B14E-2B1C4ED8BCFD}" v="94" dt="2020-05-26T06:38:59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95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60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https://www.anandtech.com/show/14937/intel-quietly-mentions-25-gbe-ethernet-controllers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45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6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" y="0"/>
            <a:ext cx="12190392" cy="68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1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24181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2000" indent="-252000">
              <a:defRPr/>
            </a:lvl1pPr>
            <a:lvl2pPr marL="252000" indent="-252000">
              <a:defRPr/>
            </a:lvl2pPr>
            <a:lvl3pPr marL="252000" indent="-252000">
              <a:defRPr/>
            </a:lvl3pPr>
            <a:lvl4pPr marL="252000" indent="-252000">
              <a:defRPr/>
            </a:lvl4pPr>
            <a:lvl5pPr marL="252000" indent="-252000"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24181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2000" indent="-25200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-25200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52000" indent="-2520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2000" indent="-2520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6048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5095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084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497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850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26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4156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0" r:id="rId3"/>
    <p:sldLayoutId id="2147483656" r:id="rId4"/>
    <p:sldLayoutId id="2147483657" r:id="rId5"/>
    <p:sldLayoutId id="2147483667" r:id="rId6"/>
    <p:sldLayoutId id="2147483659" r:id="rId7"/>
    <p:sldLayoutId id="2147483658" r:id="rId8"/>
    <p:sldLayoutId id="2147483661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2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37E5DB2-A4D8-47B8-A47E-1CB17465A0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29"/>
          <a:stretch/>
        </p:blipFill>
        <p:spPr>
          <a:xfrm>
            <a:off x="232013" y="346596"/>
            <a:ext cx="11723428" cy="627939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EEE63D-3E16-4BD0-BAC2-68B5DECA9068}"/>
              </a:ext>
            </a:extLst>
          </p:cNvPr>
          <p:cNvSpPr txBox="1"/>
          <p:nvPr/>
        </p:nvSpPr>
        <p:spPr>
          <a:xfrm>
            <a:off x="10707267" y="5251302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TS-431P3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5518D0E-5B91-4F9F-9568-7E6626F6C32C}"/>
              </a:ext>
            </a:extLst>
          </p:cNvPr>
          <p:cNvSpPr txBox="1"/>
          <p:nvPr/>
        </p:nvSpPr>
        <p:spPr>
          <a:xfrm>
            <a:off x="7603085" y="5251302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TS-653D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F338775-7F88-47C3-83D3-96AAD91A571E}"/>
              </a:ext>
            </a:extLst>
          </p:cNvPr>
          <p:cNvCxnSpPr>
            <a:cxnSpLocks/>
          </p:cNvCxnSpPr>
          <p:nvPr/>
        </p:nvCxnSpPr>
        <p:spPr>
          <a:xfrm>
            <a:off x="7506269" y="5559079"/>
            <a:ext cx="103008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18285AB-FC3F-4563-824B-7272FDD1E4E3}"/>
              </a:ext>
            </a:extLst>
          </p:cNvPr>
          <p:cNvCxnSpPr>
            <a:cxnSpLocks/>
          </p:cNvCxnSpPr>
          <p:nvPr/>
        </p:nvCxnSpPr>
        <p:spPr>
          <a:xfrm>
            <a:off x="10686197" y="5559079"/>
            <a:ext cx="10360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5927" y="28188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Using larger storage and high speed NAS for handling such large documents</a:t>
            </a:r>
            <a:endParaRPr lang="zh-TW" altLang="en-US" sz="40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Enough storage space for files</a:t>
            </a:r>
          </a:p>
          <a:p>
            <a:r>
              <a:rPr lang="en-US" altLang="zh-TW"/>
              <a:t>High speed network keep high quality of network efficiency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38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9DF2AEC5-8CF6-42FA-B337-231D4A8700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44" y="2755467"/>
            <a:ext cx="11702294" cy="3851790"/>
          </a:xfrm>
          <a:prstGeom prst="rect">
            <a:avLst/>
          </a:prstGeom>
        </p:spPr>
      </p:pic>
      <p:sp>
        <p:nvSpPr>
          <p:cNvPr id="11" name="文字方塊 33">
            <a:extLst>
              <a:ext uri="{FF2B5EF4-FFF2-40B4-BE49-F238E27FC236}">
                <a16:creationId xmlns:a16="http://schemas.microsoft.com/office/drawing/2014/main" id="{5B5AB0AC-6FB7-43CA-8EA0-088DCBF0F787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6" name="圖片 15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335019A8-A790-4DEA-9A04-4C541135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9" name="文字方塊 34">
            <a:extLst>
              <a:ext uri="{FF2B5EF4-FFF2-40B4-BE49-F238E27FC236}">
                <a16:creationId xmlns:a16="http://schemas.microsoft.com/office/drawing/2014/main" id="{ED48FCFB-8CFC-4FCF-98C6-C722D4F33650}"/>
              </a:ext>
            </a:extLst>
          </p:cNvPr>
          <p:cNvSpPr txBox="1"/>
          <p:nvPr/>
        </p:nvSpPr>
        <p:spPr>
          <a:xfrm>
            <a:off x="8945930" y="5960714"/>
            <a:ext cx="1902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err="1"/>
              <a:t>Asrock</a:t>
            </a:r>
            <a:r>
              <a:rPr kumimoji="1" lang="en-US" altLang="zh-TW"/>
              <a:t> Z490 </a:t>
            </a:r>
            <a:r>
              <a:rPr kumimoji="1" lang="en-US" altLang="zh-TW" err="1"/>
              <a:t>Taichi</a:t>
            </a:r>
            <a:endParaRPr kumimoji="1" lang="zh-TW" altLang="en-US"/>
          </a:p>
        </p:txBody>
      </p:sp>
      <p:pic>
        <p:nvPicPr>
          <p:cNvPr id="20" name="圖片 19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81E4AB37-501E-4715-85D3-B7EC76AC2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032" y="3940318"/>
            <a:ext cx="2489985" cy="207498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2AEA554F-55B4-4D44-9DFD-3C92C009A2E5}"/>
              </a:ext>
            </a:extLst>
          </p:cNvPr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22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FFCEF2E3-623A-4C02-8744-2B43873F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Slow network speed hinder efficiency of office work</a:t>
            </a:r>
            <a:endParaRPr lang="zh-TW" altLang="en-US" sz="40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Mainboard support 2.5GbE</a:t>
            </a:r>
          </a:p>
          <a:p>
            <a:r>
              <a:rPr lang="en-US" altLang="zh-TW"/>
              <a:t>Laptop support 2.5GbE</a:t>
            </a:r>
          </a:p>
          <a:p>
            <a:r>
              <a:rPr lang="en-US" altLang="zh-TW"/>
              <a:t>Keep you stay with high speed network without latency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3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SOHO</a:t>
            </a:r>
            <a:r>
              <a:rPr lang="zh-TW" altLang="en-US"/>
              <a:t> </a:t>
            </a:r>
            <a:r>
              <a:rPr lang="en-US" altLang="zh-TW"/>
              <a:t>deploy</a:t>
            </a:r>
            <a:r>
              <a:rPr lang="zh-TW" altLang="en-US"/>
              <a:t>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now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48EE4D6-D860-4135-808C-443F1144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5691" cy="4351338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sz="2400">
                <a:ea typeface="新細明體"/>
                <a:cs typeface="Calibri"/>
              </a:rPr>
              <a:t>Office network device support higher network speed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400">
                <a:ea typeface="新細明體"/>
                <a:cs typeface="Calibri"/>
              </a:rPr>
              <a:t>File size getting larger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400">
                <a:ea typeface="新細明體"/>
                <a:cs typeface="Calibri"/>
              </a:rPr>
              <a:t>Uplink network getting higher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400">
                <a:ea typeface="新細明體"/>
                <a:cs typeface="Calibri"/>
              </a:rPr>
              <a:t>Have high speed network at office can increasing efficiency of working</a:t>
            </a:r>
            <a:endParaRPr lang="zh-TW" altLang="en-US" sz="2400">
              <a:ea typeface="新細明體"/>
              <a:cs typeface="Calibri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DC148C2-3D80-47E3-8011-FC0D5ABC6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61" y="486726"/>
            <a:ext cx="6223379" cy="5589848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BF2FA04-346B-4C05-AFEC-30B0D1D5CCD7}"/>
              </a:ext>
            </a:extLst>
          </p:cNvPr>
          <p:cNvSpPr txBox="1"/>
          <p:nvPr/>
        </p:nvSpPr>
        <p:spPr>
          <a:xfrm>
            <a:off x="4144561" y="599136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3B1639F-AC04-44F8-88F6-3DE2E05E21D6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3F6F64-8D13-4739-B7C8-2C09C45926D5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6F32DBA-4237-45C0-A88B-660D0074D609}"/>
              </a:ext>
            </a:extLst>
          </p:cNvPr>
          <p:cNvCxnSpPr>
            <a:cxnSpLocks/>
          </p:cNvCxnSpPr>
          <p:nvPr/>
        </p:nvCxnSpPr>
        <p:spPr>
          <a:xfrm>
            <a:off x="2863379" y="6171507"/>
            <a:ext cx="126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A436FA64-4CD1-4ACA-8BB8-546C2F3F0E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室內, 桌, 水, 窗戶 的圖片&#10;&#10;自動產生的描述">
            <a:extLst>
              <a:ext uri="{FF2B5EF4-FFF2-40B4-BE49-F238E27FC236}">
                <a16:creationId xmlns:a16="http://schemas.microsoft.com/office/drawing/2014/main" id="{5849FBCE-9553-4957-B1EA-39F424997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1" r="15249"/>
          <a:stretch/>
        </p:blipFill>
        <p:spPr>
          <a:xfrm>
            <a:off x="6919415" y="0"/>
            <a:ext cx="5272585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BA20D20-5063-4DCB-B8D0-6C249EE7ED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96" y="-18732"/>
            <a:ext cx="12219295" cy="68787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1BA0D0F-5AC2-4250-B836-A82BC61F7D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506" y="2890913"/>
            <a:ext cx="3920734" cy="354967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72A2E3-9149-4D41-8C5A-FBA45C079C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420915"/>
            <a:ext cx="6321565" cy="140208"/>
          </a:xfrm>
          <a:prstGeom prst="rect">
            <a:avLst/>
          </a:prstGeom>
        </p:spPr>
      </p:pic>
      <p:sp>
        <p:nvSpPr>
          <p:cNvPr id="5" name="標題 3"/>
          <p:cNvSpPr>
            <a:spLocks noGrp="1"/>
          </p:cNvSpPr>
          <p:nvPr>
            <p:ph type="title"/>
          </p:nvPr>
        </p:nvSpPr>
        <p:spPr>
          <a:xfrm>
            <a:off x="472440" y="123216"/>
            <a:ext cx="6321565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Network speed get into next generation</a:t>
            </a:r>
            <a:endParaRPr lang="zh-TW" altLang="en-US" sz="400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108BFF3-D677-4427-8EB2-F197D4BBE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561123"/>
            <a:ext cx="10515600" cy="4351338"/>
          </a:xfrm>
        </p:spPr>
        <p:txBody>
          <a:bodyPr>
            <a:normAutofit/>
          </a:bodyPr>
          <a:lstStyle/>
          <a:p>
            <a:pPr marL="457200" indent="-457200"/>
            <a:r>
              <a:rPr lang="en-US" altLang="zh-TW" sz="2000"/>
              <a:t>Intel already highlight how important it is of 2.5GbE</a:t>
            </a:r>
          </a:p>
          <a:p>
            <a:pPr marL="457200" indent="-457200"/>
            <a:r>
              <a:rPr lang="en-US" altLang="zh-TW" sz="2000"/>
              <a:t>Chipset support 2.5GbE since 2019</a:t>
            </a:r>
          </a:p>
          <a:p>
            <a:pPr marL="457200" indent="-457200"/>
            <a:r>
              <a:rPr lang="en-US" altLang="zh-TW" sz="2000"/>
              <a:t>Start marking the advantage of 2.5GbE</a:t>
            </a:r>
            <a:r>
              <a:rPr lang="zh-TW" altLang="en-US" sz="2000"/>
              <a:t> </a:t>
            </a:r>
            <a:r>
              <a:rPr lang="en-US" altLang="zh-TW" sz="2000"/>
              <a:t>before 2019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51761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Do we need also upgrade our network cable?</a:t>
            </a:r>
            <a:endParaRPr lang="zh-TW" altLang="en-US" sz="4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3524D8-133A-43E6-B13A-9D173EE3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To increase our network speed, I already swap my switch to 2.5GbE, do I need swap network cable also?</a:t>
            </a:r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26D6E4C-E4EC-4B21-A149-8FE7369D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63" y="3779108"/>
            <a:ext cx="3393061" cy="196043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7ED5B9-D301-4555-B776-6E69175AF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681" y="2620578"/>
            <a:ext cx="3556385" cy="355638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3E024E-5BB4-4EC0-866B-69527D8A32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756" y="3843905"/>
            <a:ext cx="3081852" cy="959390"/>
          </a:xfrm>
          <a:prstGeom prst="rect">
            <a:avLst/>
          </a:prstGeom>
        </p:spPr>
      </p:pic>
      <p:pic>
        <p:nvPicPr>
          <p:cNvPr id="13" name="圖片 12" descr="一張含有 畫畫 的圖片&#10;&#10;自動產生的描述">
            <a:extLst>
              <a:ext uri="{FF2B5EF4-FFF2-40B4-BE49-F238E27FC236}">
                <a16:creationId xmlns:a16="http://schemas.microsoft.com/office/drawing/2014/main" id="{0E4B7F9A-0E52-4FA4-9E39-A0B407E11B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515" y="3829116"/>
            <a:ext cx="988965" cy="9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5743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You can use original Cat 5e network cable directly</a:t>
            </a:r>
            <a:endParaRPr lang="zh-TW" altLang="en-US" sz="40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77935"/>
            <a:ext cx="5097087" cy="3999028"/>
          </a:xfrm>
        </p:spPr>
        <p:txBody>
          <a:bodyPr/>
          <a:lstStyle/>
          <a:p>
            <a:r>
              <a:rPr lang="en-US" altLang="zh-TW"/>
              <a:t>Don’t need worry about redeploy your network cable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2126A6F-7DED-4D63-8B34-A8A10A559A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764" y="1987259"/>
            <a:ext cx="6672285" cy="2883482"/>
          </a:xfrm>
          <a:prstGeom prst="rect">
            <a:avLst/>
          </a:prstGeom>
        </p:spPr>
      </p:pic>
      <p:pic>
        <p:nvPicPr>
          <p:cNvPr id="9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1C418536-F126-4E42-990B-283D62CF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564" y="2521474"/>
            <a:ext cx="4420486" cy="4094603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0FF38C47-66F9-47DD-B1AB-EECC4BC3A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874708"/>
              </p:ext>
            </p:extLst>
          </p:nvPr>
        </p:nvGraphicFramePr>
        <p:xfrm>
          <a:off x="1176500" y="3489448"/>
          <a:ext cx="4420486" cy="21586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5e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6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6A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r>
                        <a:rPr lang="zh-TW" sz="1400" b="1"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56E79B06-E50F-4053-9787-0A760E1599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6" y="1818410"/>
            <a:ext cx="12011954" cy="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個人, 男人, 室外, 桌 的圖片&#10;&#10;自動產生的描述">
            <a:extLst>
              <a:ext uri="{FF2B5EF4-FFF2-40B4-BE49-F238E27FC236}">
                <a16:creationId xmlns:a16="http://schemas.microsoft.com/office/drawing/2014/main" id="{D640D6D2-1DD8-49B9-B31F-BEEAF9A11F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73"/>
            <a:ext cx="12192000" cy="643918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BCDF4E2-6C80-45FE-A1AE-BD6CD3A592DF}"/>
              </a:ext>
            </a:extLst>
          </p:cNvPr>
          <p:cNvSpPr/>
          <p:nvPr/>
        </p:nvSpPr>
        <p:spPr>
          <a:xfrm>
            <a:off x="-13648" y="1622448"/>
            <a:ext cx="8890253" cy="4450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 descr="一張含有 光 的圖片&#10;&#10;自動產生的描述">
            <a:extLst>
              <a:ext uri="{FF2B5EF4-FFF2-40B4-BE49-F238E27FC236}">
                <a16:creationId xmlns:a16="http://schemas.microsoft.com/office/drawing/2014/main" id="{CE08E57E-7C33-4EDC-864D-70D96DC2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20"/>
          <a:stretch/>
        </p:blipFill>
        <p:spPr>
          <a:xfrm>
            <a:off x="1212865" y="4308722"/>
            <a:ext cx="796359" cy="1396288"/>
          </a:xfrm>
          <a:prstGeom prst="rect">
            <a:avLst/>
          </a:prstGeom>
        </p:spPr>
      </p:pic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4FD0F6F-77B8-4B12-8B85-DCBDEE93005B}"/>
              </a:ext>
            </a:extLst>
          </p:cNvPr>
          <p:cNvCxnSpPr/>
          <p:nvPr/>
        </p:nvCxnSpPr>
        <p:spPr>
          <a:xfrm>
            <a:off x="877315" y="5702705"/>
            <a:ext cx="3269673" cy="0"/>
          </a:xfrm>
          <a:prstGeom prst="line">
            <a:avLst/>
          </a:prstGeom>
          <a:ln w="76200">
            <a:solidFill>
              <a:srgbClr val="DDF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D044D6E-6BCC-469D-91B0-A53298EB76BA}"/>
              </a:ext>
            </a:extLst>
          </p:cNvPr>
          <p:cNvSpPr txBox="1"/>
          <p:nvPr/>
        </p:nvSpPr>
        <p:spPr>
          <a:xfrm>
            <a:off x="6290504" y="5705009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 </a:t>
            </a:r>
            <a:r>
              <a:rPr lang="en-US" altLang="zh-TW">
                <a:sym typeface="Wingdings" panose="05000000000000000000" pitchFamily="2" charset="2"/>
              </a:rPr>
              <a:t> 10GbE</a:t>
            </a:r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3CB3AE2-E88F-4F22-9BEB-483489771421}"/>
              </a:ext>
            </a:extLst>
          </p:cNvPr>
          <p:cNvSpPr txBox="1"/>
          <p:nvPr/>
        </p:nvSpPr>
        <p:spPr>
          <a:xfrm>
            <a:off x="1669612" y="570500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 </a:t>
            </a:r>
            <a:r>
              <a:rPr lang="en-US" altLang="zh-TW">
                <a:sym typeface="Wingdings" panose="05000000000000000000" pitchFamily="2" charset="2"/>
              </a:rPr>
              <a:t> 2.5GbE</a:t>
            </a:r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2BD8184-2301-4F08-BAB8-AF9EA756A389}"/>
              </a:ext>
            </a:extLst>
          </p:cNvPr>
          <p:cNvSpPr txBox="1"/>
          <p:nvPr/>
        </p:nvSpPr>
        <p:spPr>
          <a:xfrm>
            <a:off x="1011591" y="3900777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Device cost</a:t>
            </a:r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BBD570C-6F8C-4FD7-868E-43C670599CBC}"/>
              </a:ext>
            </a:extLst>
          </p:cNvPr>
          <p:cNvSpPr txBox="1"/>
          <p:nvPr/>
        </p:nvSpPr>
        <p:spPr>
          <a:xfrm>
            <a:off x="2475804" y="5289562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Cable cost</a:t>
            </a:r>
            <a:endParaRPr lang="zh-TW" altLang="en-US"/>
          </a:p>
        </p:txBody>
      </p:sp>
      <p:pic>
        <p:nvPicPr>
          <p:cNvPr id="27" name="圖片 26" descr="一張含有 光 的圖片&#10;&#10;自動產生的描述">
            <a:extLst>
              <a:ext uri="{FF2B5EF4-FFF2-40B4-BE49-F238E27FC236}">
                <a16:creationId xmlns:a16="http://schemas.microsoft.com/office/drawing/2014/main" id="{D942C208-00E0-4B00-8B41-EF0F92551C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75"/>
          <a:stretch/>
        </p:blipFill>
        <p:spPr>
          <a:xfrm>
            <a:off x="5892325" y="3072379"/>
            <a:ext cx="796359" cy="2625962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A14C3BF-860B-4203-AF0E-C7894FB60FD9}"/>
              </a:ext>
            </a:extLst>
          </p:cNvPr>
          <p:cNvSpPr txBox="1"/>
          <p:nvPr/>
        </p:nvSpPr>
        <p:spPr>
          <a:xfrm>
            <a:off x="5691051" y="2719649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Device cost</a:t>
            </a:r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A101935-825D-44F1-9147-5B3F06815A8E}"/>
              </a:ext>
            </a:extLst>
          </p:cNvPr>
          <p:cNvSpPr txBox="1"/>
          <p:nvPr/>
        </p:nvSpPr>
        <p:spPr>
          <a:xfrm>
            <a:off x="7155264" y="3420666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Cable cost</a:t>
            </a:r>
            <a:endParaRPr lang="zh-TW" altLang="en-US"/>
          </a:p>
        </p:txBody>
      </p:sp>
      <p:pic>
        <p:nvPicPr>
          <p:cNvPr id="30" name="圖片 29" descr="一張含有 光 的圖片&#10;&#10;自動產生的描述">
            <a:extLst>
              <a:ext uri="{FF2B5EF4-FFF2-40B4-BE49-F238E27FC236}">
                <a16:creationId xmlns:a16="http://schemas.microsoft.com/office/drawing/2014/main" id="{29A142ED-203C-4D69-AE93-A5BE526BB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7425"/>
          <a:stretch/>
        </p:blipFill>
        <p:spPr>
          <a:xfrm>
            <a:off x="7356028" y="3814492"/>
            <a:ext cx="796359" cy="1883849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FAEA9F1E-9107-4B4B-A5E5-06D4CCD568EE}"/>
              </a:ext>
            </a:extLst>
          </p:cNvPr>
          <p:cNvCxnSpPr/>
          <p:nvPr/>
        </p:nvCxnSpPr>
        <p:spPr>
          <a:xfrm>
            <a:off x="5397595" y="5705009"/>
            <a:ext cx="3269673" cy="0"/>
          </a:xfrm>
          <a:prstGeom prst="line">
            <a:avLst/>
          </a:prstGeom>
          <a:ln w="76200">
            <a:solidFill>
              <a:srgbClr val="DDF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 is the best choice of low-cost for upgrading network speed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A736A2B-E6FC-45E2-882F-40F893CBB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750"/>
            <a:ext cx="7079673" cy="900088"/>
          </a:xfrm>
        </p:spPr>
        <p:txBody>
          <a:bodyPr>
            <a:normAutofit/>
          </a:bodyPr>
          <a:lstStyle/>
          <a:p>
            <a:r>
              <a:rPr lang="en-US" altLang="zh-TW" sz="2400"/>
              <a:t>How much $$$ to have a 10GbE switch?</a:t>
            </a:r>
          </a:p>
          <a:p>
            <a:r>
              <a:rPr lang="en-US" altLang="zh-CN" sz="2400"/>
              <a:t>How much $$$ to upgrade your network cable?</a:t>
            </a:r>
            <a:endParaRPr lang="en-US" altLang="zh-TW" sz="2400"/>
          </a:p>
        </p:txBody>
      </p:sp>
    </p:spTree>
    <p:extLst>
      <p:ext uri="{BB962C8B-B14F-4D97-AF65-F5344CB8AC3E}">
        <p14:creationId xmlns:p14="http://schemas.microsoft.com/office/powerpoint/2010/main" val="222369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</a:t>
            </a:r>
            <a:r>
              <a:rPr lang="zh-TW" altLang="en-US"/>
              <a:t> </a:t>
            </a:r>
            <a:r>
              <a:rPr lang="en-US" altLang="zh-TW"/>
              <a:t>is coming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Don’t let low network speed slow down your steps</a:t>
            </a:r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09E276B-F9B3-4076-B12A-BEA15A8C5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304" y="2405866"/>
            <a:ext cx="6503516" cy="403801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DE6928-7931-4762-AA37-258BA98608DD}"/>
              </a:ext>
            </a:extLst>
          </p:cNvPr>
          <p:cNvSpPr txBox="1"/>
          <p:nvPr/>
        </p:nvSpPr>
        <p:spPr>
          <a:xfrm>
            <a:off x="9074964" y="3891709"/>
            <a:ext cx="10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Slow…….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6C7A8C7-9420-4916-83C3-177E75A302E4}"/>
              </a:ext>
            </a:extLst>
          </p:cNvPr>
          <p:cNvSpPr txBox="1"/>
          <p:nvPr/>
        </p:nvSpPr>
        <p:spPr>
          <a:xfrm>
            <a:off x="9149647" y="5758243"/>
            <a:ext cx="185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YA~~that’s what I talking about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F95C75A-2984-4D4D-BAB7-21F4679845AA}"/>
              </a:ext>
            </a:extLst>
          </p:cNvPr>
          <p:cNvSpPr txBox="1"/>
          <p:nvPr/>
        </p:nvSpPr>
        <p:spPr>
          <a:xfrm>
            <a:off x="800518" y="592970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8K Full HD video</a:t>
            </a: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FA14749-DAC2-499E-803F-B74D05A0B926}"/>
              </a:ext>
            </a:extLst>
          </p:cNvPr>
          <p:cNvSpPr txBox="1"/>
          <p:nvPr/>
        </p:nvSpPr>
        <p:spPr>
          <a:xfrm>
            <a:off x="5077539" y="342941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/>
              <a:t>1GbE</a:t>
            </a: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438B936-96AF-4D1D-8ADB-41AA62800140}"/>
              </a:ext>
            </a:extLst>
          </p:cNvPr>
          <p:cNvSpPr txBox="1"/>
          <p:nvPr/>
        </p:nvSpPr>
        <p:spPr>
          <a:xfrm>
            <a:off x="4990175" y="560087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7ED377B-BD05-41A3-93A4-A3443DB974FB}"/>
              </a:ext>
            </a:extLst>
          </p:cNvPr>
          <p:cNvSpPr txBox="1"/>
          <p:nvPr/>
        </p:nvSpPr>
        <p:spPr>
          <a:xfrm>
            <a:off x="800518" y="3787003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8K Full HD video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195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Let’s use QSW1105-5T</a:t>
            </a:r>
            <a:r>
              <a:rPr lang="zh-TW" altLang="en-US" sz="4000"/>
              <a:t> </a:t>
            </a:r>
            <a:r>
              <a:rPr lang="en-US" altLang="zh-TW" sz="4000"/>
              <a:t>take you to high speed network without any pain</a:t>
            </a:r>
            <a:endParaRPr lang="zh-TW" altLang="en-US" sz="400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2533566"/>
          </a:xfrm>
        </p:spPr>
        <p:txBody>
          <a:bodyPr>
            <a:normAutofit/>
          </a:bodyPr>
          <a:lstStyle/>
          <a:p>
            <a:r>
              <a:rPr lang="en-US" altLang="zh-TW" sz="2400"/>
              <a:t>Low price 2.5G switch, balancing the cost of increasing network speed and swap new devices</a:t>
            </a:r>
          </a:p>
          <a:p>
            <a:r>
              <a:rPr lang="en-US" altLang="zh-TW" sz="2400"/>
              <a:t>Can use current RJ45</a:t>
            </a:r>
            <a:r>
              <a:rPr lang="zh-TW" altLang="en-US" sz="2400"/>
              <a:t> </a:t>
            </a:r>
            <a:r>
              <a:rPr lang="en-US" altLang="zh-TW" sz="2400"/>
              <a:t>Cat5e</a:t>
            </a:r>
            <a:r>
              <a:rPr lang="zh-TW" altLang="en-US" sz="2400"/>
              <a:t> </a:t>
            </a:r>
            <a:r>
              <a:rPr lang="en-US" altLang="zh-TW" sz="2400"/>
              <a:t>cable,</a:t>
            </a:r>
            <a:r>
              <a:rPr lang="zh-TW" altLang="en-US" sz="2400"/>
              <a:t> </a:t>
            </a:r>
            <a:r>
              <a:rPr lang="en-US" altLang="zh-TW" sz="2400"/>
              <a:t>saving money for swap cable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3BB0CF6-DB7F-4EA9-828D-0EAF5C97098D}"/>
              </a:ext>
            </a:extLst>
          </p:cNvPr>
          <p:cNvSpPr txBox="1"/>
          <p:nvPr/>
        </p:nvSpPr>
        <p:spPr>
          <a:xfrm>
            <a:off x="1985681" y="5974898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 solution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073EE87-5C14-450B-963A-5EF2CAA852BA}"/>
              </a:ext>
            </a:extLst>
          </p:cNvPr>
          <p:cNvSpPr txBox="1"/>
          <p:nvPr/>
        </p:nvSpPr>
        <p:spPr>
          <a:xfrm>
            <a:off x="8206372" y="5974898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10GbE solution</a:t>
            </a:r>
            <a:endParaRPr lang="zh-TW" altLang="en-US"/>
          </a:p>
        </p:txBody>
      </p:sp>
      <p:pic>
        <p:nvPicPr>
          <p:cNvPr id="22" name="圖片 21" descr="一張含有 房間, 建築物 的圖片&#10;&#10;自動產生的描述">
            <a:extLst>
              <a:ext uri="{FF2B5EF4-FFF2-40B4-BE49-F238E27FC236}">
                <a16:creationId xmlns:a16="http://schemas.microsoft.com/office/drawing/2014/main" id="{32B5C451-BA8A-4A25-B52E-CEE722BA5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77" y="3479359"/>
            <a:ext cx="10699845" cy="244077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6337588-0EB9-483B-A54D-FCE311AD83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6" y="1785160"/>
            <a:ext cx="12011954" cy="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2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67332" y="2665825"/>
            <a:ext cx="4094992" cy="2852737"/>
          </a:xfrm>
        </p:spPr>
        <p:txBody>
          <a:bodyPr/>
          <a:lstStyle/>
          <a:p>
            <a:r>
              <a:rPr lang="en-US" altLang="zh-TW"/>
              <a:t>Hardware highlight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6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新細明體"/>
                <a:cs typeface="Calibri Light"/>
              </a:rPr>
              <a:t>Home deploy</a:t>
            </a:r>
            <a:r>
              <a:rPr lang="zh-TW" altLang="en-US">
                <a:ea typeface="新細明體"/>
                <a:cs typeface="Calibri Light"/>
              </a:rPr>
              <a:t>- </a:t>
            </a:r>
            <a:r>
              <a:rPr lang="en-US" altLang="zh-TW">
                <a:ea typeface="新細明體"/>
                <a:cs typeface="Calibri Light"/>
              </a:rPr>
              <a:t>before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AB5051-2894-4793-8C11-97D1C0AFD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90097" cy="435133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Simple network deploy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Basic internet access request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21C051A-DF91-495F-9199-288DF5DDD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297" y="681037"/>
            <a:ext cx="6719083" cy="583574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F8FA2B8-261D-4878-87F4-3F00E1B04BB5}"/>
              </a:ext>
            </a:extLst>
          </p:cNvPr>
          <p:cNvSpPr txBox="1"/>
          <p:nvPr/>
        </p:nvSpPr>
        <p:spPr>
          <a:xfrm>
            <a:off x="9414415" y="237721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ADSL</a:t>
            </a:r>
            <a:r>
              <a:rPr lang="zh-TW" altLang="en-US"/>
              <a:t> </a:t>
            </a:r>
            <a:r>
              <a:rPr lang="en-US" altLang="zh-TW"/>
              <a:t>Modem</a:t>
            </a:r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2300A45-3E6A-4E08-AD4A-443C2FB9C657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80A00AF-79B5-424F-9167-614BAFC86B69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6D28ADC-F568-41B8-A072-1FFD29CC00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8199" y="324181"/>
            <a:ext cx="10899371" cy="1325563"/>
          </a:xfrm>
        </p:spPr>
        <p:txBody>
          <a:bodyPr>
            <a:normAutofit/>
          </a:bodyPr>
          <a:lstStyle/>
          <a:p>
            <a:r>
              <a:rPr lang="en-US" altLang="zh-TW" sz="4000">
                <a:ea typeface="新細明體"/>
              </a:rPr>
              <a:t>Connect your current end point device directly</a:t>
            </a:r>
            <a:endParaRPr lang="zh-TW" altLang="en-US" sz="4000">
              <a:ea typeface="新細明體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>
                <a:ea typeface="新細明體"/>
              </a:rPr>
              <a:t>5</a:t>
            </a:r>
            <a:r>
              <a:rPr lang="zh-TW" altLang="en-US"/>
              <a:t> </a:t>
            </a:r>
            <a:r>
              <a:rPr lang="en-US" altLang="zh-TW"/>
              <a:t>ports </a:t>
            </a:r>
            <a:r>
              <a:rPr lang="en-US" altLang="zh-TW">
                <a:ea typeface="新細明體"/>
              </a:rPr>
              <a:t>2.5GbE design</a:t>
            </a:r>
          </a:p>
          <a:p>
            <a:r>
              <a:rPr lang="en-US" altLang="zh-TW">
                <a:ea typeface="新細明體"/>
                <a:cs typeface="Calibri"/>
              </a:rPr>
              <a:t>1GbE</a:t>
            </a:r>
            <a:r>
              <a:rPr lang="zh-TW" altLang="en-US">
                <a:ea typeface="新細明體"/>
                <a:cs typeface="Calibri"/>
              </a:rPr>
              <a:t> </a:t>
            </a:r>
            <a:r>
              <a:rPr lang="en-US" altLang="zh-TW">
                <a:ea typeface="新細明體"/>
                <a:cs typeface="Calibri"/>
              </a:rPr>
              <a:t>or 100MbE</a:t>
            </a:r>
            <a:r>
              <a:rPr lang="zh-TW" altLang="en-US">
                <a:ea typeface="新細明體"/>
                <a:cs typeface="Calibri"/>
              </a:rPr>
              <a:t> </a:t>
            </a:r>
            <a:r>
              <a:rPr lang="en-US" altLang="zh-TW">
                <a:ea typeface="新細明體"/>
                <a:cs typeface="Calibri"/>
              </a:rPr>
              <a:t>devices can connect to it directly, feel free plug in your current devices</a:t>
            </a:r>
          </a:p>
        </p:txBody>
      </p:sp>
      <p:pic>
        <p:nvPicPr>
          <p:cNvPr id="18" name="圖片 17" descr="一張含有 螢幕擷取畫面, 監視器, 電腦 的圖片&#10;&#10;自動產生的描述">
            <a:extLst>
              <a:ext uri="{FF2B5EF4-FFF2-40B4-BE49-F238E27FC236}">
                <a16:creationId xmlns:a16="http://schemas.microsoft.com/office/drawing/2014/main" id="{D1331A94-69FF-47B5-B06D-114229A65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78" y="3046765"/>
            <a:ext cx="8687311" cy="326893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CE484203-3558-40E4-95BA-A2550C099C1C}"/>
              </a:ext>
            </a:extLst>
          </p:cNvPr>
          <p:cNvSpPr txBox="1"/>
          <p:nvPr/>
        </p:nvSpPr>
        <p:spPr>
          <a:xfrm>
            <a:off x="3260524" y="425730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100MbE</a:t>
            </a:r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B82D3D2-BA38-46CD-A410-499250C358A8}"/>
              </a:ext>
            </a:extLst>
          </p:cNvPr>
          <p:cNvSpPr txBox="1"/>
          <p:nvPr/>
        </p:nvSpPr>
        <p:spPr>
          <a:xfrm>
            <a:off x="6739743" y="369400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85AF9F-B59F-46B7-BEDD-C21CAE50ED2F}"/>
              </a:ext>
            </a:extLst>
          </p:cNvPr>
          <p:cNvSpPr txBox="1"/>
          <p:nvPr/>
        </p:nvSpPr>
        <p:spPr>
          <a:xfrm>
            <a:off x="6739743" y="519525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804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桌, 相片, 白色, 男人 的圖片&#10;&#10;自動產生的描述">
            <a:extLst>
              <a:ext uri="{FF2B5EF4-FFF2-40B4-BE49-F238E27FC236}">
                <a16:creationId xmlns:a16="http://schemas.microsoft.com/office/drawing/2014/main" id="{2434B229-FFE3-4FDC-8B03-C6FE19F53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61" t="49963" r="19771" b="24999"/>
          <a:stretch/>
        </p:blipFill>
        <p:spPr>
          <a:xfrm>
            <a:off x="234242" y="621064"/>
            <a:ext cx="8898341" cy="6002749"/>
          </a:xfrm>
          <a:prstGeom prst="rect">
            <a:avLst/>
          </a:prstGeom>
        </p:spPr>
      </p:pic>
      <p:pic>
        <p:nvPicPr>
          <p:cNvPr id="7" name="圖片 6" descr="一張含有 個人, 室內, 年輕, 女性 的圖片&#10;&#10;自動產生的描述">
            <a:extLst>
              <a:ext uri="{FF2B5EF4-FFF2-40B4-BE49-F238E27FC236}">
                <a16:creationId xmlns:a16="http://schemas.microsoft.com/office/drawing/2014/main" id="{ED52462F-E85A-4B45-A29A-93B6782874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654" y="1649744"/>
            <a:ext cx="7461104" cy="497406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Fanless</a:t>
            </a:r>
            <a:r>
              <a:rPr lang="en-US" altLang="zh-TW"/>
              <a:t> design, without bothering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/>
              <a:t>Desktop </a:t>
            </a:r>
            <a:r>
              <a:rPr lang="en-US" altLang="zh-TW" err="1"/>
              <a:t>fanless</a:t>
            </a:r>
            <a:r>
              <a:rPr lang="en-US" altLang="zh-TW"/>
              <a:t> high quality housing design</a:t>
            </a:r>
          </a:p>
          <a:p>
            <a:r>
              <a:rPr lang="en-US" altLang="zh-TW"/>
              <a:t>Don’t worry about noise even you put at home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58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67085" y="2682451"/>
            <a:ext cx="4094992" cy="2852737"/>
          </a:xfrm>
        </p:spPr>
        <p:txBody>
          <a:bodyPr/>
          <a:lstStyle/>
          <a:p>
            <a:r>
              <a:rPr lang="zh-TW" altLang="en-US">
                <a:ea typeface="新細明體"/>
              </a:rPr>
              <a:t>Software highlight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15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>
                <a:ea typeface="+mj-lt"/>
                <a:cs typeface="+mj-lt"/>
              </a:rPr>
              <a:t>Loop guard keep away with wrong cable connected</a:t>
            </a:r>
            <a:endParaRPr lang="zh-TW" sz="4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2400">
                <a:ea typeface="新細明體"/>
                <a:cs typeface="Calibri"/>
              </a:rPr>
              <a:t>Loop guard usually support at high level with GUI configuration management switch</a:t>
            </a:r>
          </a:p>
          <a:p>
            <a:r>
              <a:rPr lang="en-US" altLang="zh-TW" sz="2400">
                <a:ea typeface="新細明體"/>
                <a:cs typeface="Calibri"/>
              </a:rPr>
              <a:t>Auto detect loop mess and block it directly, no manual configuration needed</a:t>
            </a:r>
          </a:p>
          <a:p>
            <a:endParaRPr lang="en-US" altLang="zh-TW" sz="2400">
              <a:ea typeface="新細明體"/>
              <a:cs typeface="Calibr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8A93C2-763A-432D-AD6F-C86F21164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09" y="2592790"/>
            <a:ext cx="8338781" cy="456027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61B025-9DEA-4A39-9889-3D4E07E37157}"/>
              </a:ext>
            </a:extLst>
          </p:cNvPr>
          <p:cNvSpPr txBox="1"/>
          <p:nvPr/>
        </p:nvSpPr>
        <p:spPr>
          <a:xfrm>
            <a:off x="1219600" y="5850144"/>
            <a:ext cx="42358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新細明體"/>
                <a:cs typeface="Calibri"/>
              </a:rPr>
              <a:t>LED light </a:t>
            </a:r>
            <a:r>
              <a:rPr lang="en-US" altLang="zh-TW">
                <a:latin typeface="Arial"/>
                <a:ea typeface="新細明體"/>
                <a:cs typeface="Calibri"/>
              </a:rPr>
              <a:t>steady</a:t>
            </a:r>
            <a:r>
              <a:rPr lang="zh-TW" altLang="en-US">
                <a:latin typeface="Arial"/>
                <a:ea typeface="新細明體"/>
                <a:cs typeface="Calibri"/>
              </a:rPr>
              <a:t> when loop occur</a:t>
            </a:r>
          </a:p>
        </p:txBody>
      </p:sp>
      <p:pic>
        <p:nvPicPr>
          <p:cNvPr id="12" name="圖片 11" descr="一張含有 光, 畫畫 的圖片&#10;&#10;自動產生的描述">
            <a:extLst>
              <a:ext uri="{FF2B5EF4-FFF2-40B4-BE49-F238E27FC236}">
                <a16:creationId xmlns:a16="http://schemas.microsoft.com/office/drawing/2014/main" id="{0C604CDA-9AB3-4D02-8EF2-237DA0A8C4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4400" y="4701824"/>
            <a:ext cx="247622" cy="158724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2968C16-2C4F-4BF9-90DA-A00FEABC5786}"/>
              </a:ext>
            </a:extLst>
          </p:cNvPr>
          <p:cNvCxnSpPr>
            <a:cxnSpLocks/>
          </p:cNvCxnSpPr>
          <p:nvPr/>
        </p:nvCxnSpPr>
        <p:spPr>
          <a:xfrm flipH="1">
            <a:off x="1047404" y="6261361"/>
            <a:ext cx="3819280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1" y="324181"/>
            <a:ext cx="11165378" cy="1325563"/>
          </a:xfrm>
        </p:spPr>
        <p:txBody>
          <a:bodyPr>
            <a:normAutofit/>
          </a:bodyPr>
          <a:lstStyle/>
          <a:p>
            <a:r>
              <a:rPr lang="en-US" altLang="zh-TW" sz="4000">
                <a:ea typeface="+mj-lt"/>
                <a:cs typeface="+mj-lt"/>
              </a:rPr>
              <a:t>Automatically working without any configuration</a:t>
            </a:r>
            <a:endParaRPr lang="zh-TW" sz="4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4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>
                <a:ea typeface="+mn-lt"/>
                <a:cs typeface="+mn-lt"/>
              </a:rPr>
              <a:t>Plug and play</a:t>
            </a:r>
          </a:p>
          <a:p>
            <a:r>
              <a:rPr lang="en-US" altLang="zh-TW">
                <a:ea typeface="+mn-lt"/>
                <a:cs typeface="+mn-lt"/>
              </a:rPr>
              <a:t>No configuration needed, everyone can set it up</a:t>
            </a:r>
            <a:endParaRPr lang="en-US" altLang="zh-TW">
              <a:ea typeface="新細明體"/>
              <a:cs typeface="Calibri"/>
            </a:endParaRPr>
          </a:p>
        </p:txBody>
      </p:sp>
      <p:pic>
        <p:nvPicPr>
          <p:cNvPr id="10" name="圖片 9" descr="一張含有 窗戶, 膝上型電腦, 個人, 桌 的圖片&#10;&#10;自動產生的描述">
            <a:extLst>
              <a:ext uri="{FF2B5EF4-FFF2-40B4-BE49-F238E27FC236}">
                <a16:creationId xmlns:a16="http://schemas.microsoft.com/office/drawing/2014/main" id="{43A84BA9-B8F2-4A9E-A493-53B2962AB9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04" y="3882486"/>
            <a:ext cx="11726191" cy="27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C579009D-275F-4A0D-AA50-7466AFEE2E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5" y="2166174"/>
            <a:ext cx="11920075" cy="4418375"/>
          </a:xfrm>
          <a:prstGeom prst="rect">
            <a:avLst/>
          </a:prstGeom>
        </p:spPr>
      </p:pic>
      <p:pic>
        <p:nvPicPr>
          <p:cNvPr id="5" name="圖片 4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5DDD27A7-F60C-49A1-A40B-6BDA89BDDC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7" y="4061936"/>
            <a:ext cx="7575172" cy="2583115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900088" y="2433069"/>
            <a:ext cx="10438471" cy="2852737"/>
          </a:xfrm>
        </p:spPr>
        <p:txBody>
          <a:bodyPr>
            <a:normAutofit/>
          </a:bodyPr>
          <a:lstStyle/>
          <a:p>
            <a:r>
              <a:rPr lang="en-US" altLang="zh-TW" sz="5500"/>
              <a:t>Perfect with QNAP</a:t>
            </a:r>
            <a:r>
              <a:rPr lang="zh-TW" altLang="en-US" sz="5500"/>
              <a:t> </a:t>
            </a:r>
            <a:r>
              <a:rPr lang="en-US" altLang="zh-TW" sz="5500"/>
              <a:t>2.5GbE NAS</a:t>
            </a:r>
            <a:endParaRPr lang="zh-TW" altLang="en-US" sz="5500"/>
          </a:p>
        </p:txBody>
      </p:sp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291" y="3255153"/>
            <a:ext cx="1948834" cy="289959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71" y="3251327"/>
            <a:ext cx="4986281" cy="289959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414" y="3252251"/>
            <a:ext cx="2788371" cy="289959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59914" y="6150778"/>
            <a:ext cx="113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TS-431X3</a:t>
            </a: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9528810" y="6150778"/>
            <a:ext cx="113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245015" y="6150778"/>
            <a:ext cx="113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TS-231P3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461790" y="6150778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TS-253D</a:t>
            </a:r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176777" y="6150778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TS-453D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218111" y="6150778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TS-653D</a:t>
            </a:r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450406" y="1410497"/>
            <a:ext cx="1054083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>
                <a:latin typeface="Arial" panose="020B0604020202020204" pitchFamily="34" charset="0"/>
                <a:ea typeface="+mj-lt"/>
                <a:cs typeface="+mj-lt"/>
              </a:rPr>
              <a:t>QNAP</a:t>
            </a:r>
            <a:r>
              <a:rPr lang="zh-TW" altLang="en-US" sz="4000">
                <a:latin typeface="Arial" panose="020B0604020202020204" pitchFamily="34" charset="0"/>
                <a:ea typeface="+mj-lt"/>
                <a:cs typeface="+mj-lt"/>
              </a:rPr>
              <a:t> </a:t>
            </a:r>
            <a:r>
              <a:rPr lang="en-US" sz="4000">
                <a:latin typeface="Arial" panose="020B0604020202020204" pitchFamily="34" charset="0"/>
                <a:ea typeface="+mj-lt"/>
                <a:cs typeface="+mj-lt"/>
              </a:rPr>
              <a:t>2.5GbE</a:t>
            </a:r>
            <a:r>
              <a:rPr lang="zh-TW" altLang="en-US" sz="4000">
                <a:latin typeface="Arial" panose="020B0604020202020204" pitchFamily="34" charset="0"/>
                <a:ea typeface="+mj-lt"/>
                <a:cs typeface="+mj-lt"/>
              </a:rPr>
              <a:t> </a:t>
            </a:r>
            <a:r>
              <a:rPr lang="en-US" altLang="zh-TW" sz="4000">
                <a:latin typeface="Arial" panose="020B0604020202020204" pitchFamily="34" charset="0"/>
                <a:ea typeface="+mj-lt"/>
                <a:cs typeface="+mj-lt"/>
              </a:rPr>
              <a:t>teams give you perfect experience of high speed network</a:t>
            </a:r>
            <a:endParaRPr lang="zh-TW" altLang="en-US" sz="4000">
              <a:latin typeface="Arial" panose="020B0604020202020204" pitchFamily="34" charset="0"/>
              <a:ea typeface="+mj-lt"/>
              <a:cs typeface="+mj-lt"/>
            </a:endParaRPr>
          </a:p>
          <a:p>
            <a:endParaRPr lang="zh-TW" altLang="en-US" sz="4000">
              <a:latin typeface="Aachen BT" panose="020408060202060502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709882" y="2871058"/>
            <a:ext cx="429025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ea typeface="+mn-lt"/>
                <a:cs typeface="+mn-lt"/>
              </a:rPr>
              <a:t>Digital home with high quality of streaming</a:t>
            </a:r>
            <a:endParaRPr lang="zh-TW"/>
          </a:p>
        </p:txBody>
      </p:sp>
      <p:sp>
        <p:nvSpPr>
          <p:cNvPr id="19" name="文字方塊 18"/>
          <p:cNvSpPr txBox="1"/>
          <p:nvPr/>
        </p:nvSpPr>
        <p:spPr>
          <a:xfrm>
            <a:off x="524732" y="2871318"/>
            <a:ext cx="454479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ea typeface="+mn-lt"/>
                <a:cs typeface="+mn-lt"/>
              </a:rPr>
              <a:t>Professional high efficiency network storage</a:t>
            </a:r>
            <a:endParaRPr lang="zh-TW">
              <a:ea typeface="+mn-lt"/>
              <a:cs typeface="+mn-lt"/>
            </a:endParaRPr>
          </a:p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15" y="4336426"/>
            <a:ext cx="7529317" cy="2071326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469" y="4334017"/>
            <a:ext cx="4238104" cy="2092325"/>
          </a:xfrm>
          <a:prstGeom prst="rect">
            <a:avLst/>
          </a:prstGeom>
        </p:spPr>
      </p:pic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36" y="3475382"/>
            <a:ext cx="826054" cy="826161"/>
          </a:xfrm>
          <a:prstGeom prst="rect">
            <a:avLst/>
          </a:prstGeom>
          <a:effectLst/>
        </p:spPr>
      </p:pic>
      <p:pic>
        <p:nvPicPr>
          <p:cNvPr id="22" name="圖片 21" descr="未命名-2.png">
            <a:extLst>
              <a:ext uri="{FF2B5EF4-FFF2-40B4-BE49-F238E27FC236}">
                <a16:creationId xmlns:a16="http://schemas.microsoft.com/office/drawing/2014/main" id="{1122435E-677A-DD42-87A9-E2223D547D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289" y="3900687"/>
            <a:ext cx="1690872" cy="317085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775454" y="3475382"/>
            <a:ext cx="409568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latin typeface="微軟正黑體"/>
                <a:ea typeface="微軟正黑體"/>
              </a:rPr>
              <a:t>Intel Celeron J4125 4 cores 2.0GHz, 2 x 2.5GbE, 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>
                <a:latin typeface="微軟正黑體"/>
                <a:ea typeface="微軟正黑體"/>
              </a:rPr>
              <a:t>PCIe extend </a:t>
            </a:r>
            <a:r>
              <a:rPr lang="en-US" altLang="zh-CN" sz="1200">
                <a:latin typeface="微軟正黑體"/>
                <a:ea typeface="微軟正黑體"/>
              </a:rPr>
              <a:t>M.2 </a:t>
            </a:r>
            <a:r>
              <a:rPr lang="en-US" altLang="zh-CN" sz="1200" err="1">
                <a:latin typeface="微軟正黑體"/>
                <a:ea typeface="微軟正黑體"/>
              </a:rPr>
              <a:t>NVMe</a:t>
            </a:r>
            <a:r>
              <a:rPr lang="en-US" altLang="zh-CN" sz="1200">
                <a:latin typeface="微軟正黑體"/>
                <a:ea typeface="微軟正黑體"/>
              </a:rPr>
              <a:t>/ SATA SSD or 10GbE</a:t>
            </a:r>
            <a:endParaRPr lang="zh-TW" altLang="en-US" sz="1200">
              <a:latin typeface="微軟正黑體"/>
              <a:ea typeface="微軟正黑體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614308" y="3255153"/>
            <a:ext cx="194883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latin typeface="微軟正黑體"/>
                <a:ea typeface="微軟正黑體"/>
              </a:rPr>
              <a:t>Annapurna Labs AL-314 4 cores 1.7GHz, 1 x 10GbE SFP+, 1 x 2.5GbE</a:t>
            </a:r>
            <a:endParaRPr lang="zh-TW" altLang="en-US" sz="1200">
              <a:latin typeface="微軟正黑體"/>
              <a:ea typeface="微軟正黑體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B759AC5-67BD-4DEE-8D9C-C1BA4626CC15}"/>
              </a:ext>
            </a:extLst>
          </p:cNvPr>
          <p:cNvSpPr txBox="1"/>
          <p:nvPr/>
        </p:nvSpPr>
        <p:spPr>
          <a:xfrm>
            <a:off x="8111681" y="3255153"/>
            <a:ext cx="253113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latin typeface="微軟正黑體"/>
                <a:ea typeface="微軟正黑體"/>
              </a:rPr>
              <a:t>Annapurna Labs AL-314</a:t>
            </a:r>
          </a:p>
          <a:p>
            <a:r>
              <a:rPr lang="en-US" altLang="zh-TW" sz="1200">
                <a:latin typeface="微軟正黑體"/>
                <a:ea typeface="微軟正黑體"/>
              </a:rPr>
              <a:t>4 cores 1.7GHz, 1 x 2.5GbE</a:t>
            </a:r>
            <a:endParaRPr lang="zh-TW" altLang="en-US" sz="1200">
              <a:latin typeface="微軟正黑體"/>
              <a:ea typeface="微軟正黑體"/>
            </a:endParaRPr>
          </a:p>
        </p:txBody>
      </p:sp>
      <p:pic>
        <p:nvPicPr>
          <p:cNvPr id="30" name="圖片 29" descr="未命名-2.png">
            <a:extLst>
              <a:ext uri="{FF2B5EF4-FFF2-40B4-BE49-F238E27FC236}">
                <a16:creationId xmlns:a16="http://schemas.microsoft.com/office/drawing/2014/main" id="{501EAF95-C486-4428-A8EC-D2D8BB958C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230" y="3900687"/>
            <a:ext cx="1690872" cy="3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7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58" y="2195760"/>
            <a:ext cx="9390323" cy="2466479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微軟正黑體"/>
                <a:ea typeface="微軟正黑體"/>
              </a:rPr>
              <a:t>QSW-1105-5T</a:t>
            </a:r>
            <a:r>
              <a:rPr lang="zh-TW" altLang="en-US" sz="5000">
                <a:latin typeface="微軟正黑體"/>
                <a:ea typeface="微軟正黑體"/>
              </a:rPr>
              <a:t> </a:t>
            </a:r>
            <a:r>
              <a:rPr lang="en-US" altLang="zh-TW" sz="5000">
                <a:latin typeface="微軟正黑體"/>
                <a:ea typeface="微軟正黑體"/>
              </a:rPr>
              <a:t>2.5GbE</a:t>
            </a:r>
            <a:r>
              <a:rPr lang="zh-TW" altLang="en-US" sz="5000">
                <a:latin typeface="微軟正黑體"/>
                <a:ea typeface="微軟正黑體"/>
              </a:rPr>
              <a:t> </a:t>
            </a:r>
            <a:br>
              <a:rPr lang="en-US" altLang="zh-TW" sz="5000">
                <a:latin typeface="微軟正黑體"/>
                <a:ea typeface="微軟正黑體"/>
              </a:rPr>
            </a:br>
            <a:r>
              <a:rPr lang="zh-TW" altLang="en-US" sz="4000">
                <a:latin typeface="微軟正黑體"/>
                <a:ea typeface="微軟正黑體"/>
              </a:rPr>
              <a:t>is your best </a:t>
            </a:r>
            <a:r>
              <a:rPr lang="en-US" altLang="en-US" sz="4000" err="1">
                <a:latin typeface="微軟正黑體"/>
                <a:ea typeface="微軟正黑體"/>
              </a:rPr>
              <a:t>ch</a:t>
            </a:r>
            <a:r>
              <a:rPr lang="zh-TW" altLang="en-US" sz="4000">
                <a:latin typeface="微軟正黑體"/>
                <a:ea typeface="微軟正黑體"/>
              </a:rPr>
              <a:t>oi</a:t>
            </a:r>
            <a:r>
              <a:rPr lang="en-US" altLang="en-US" sz="4000" err="1">
                <a:latin typeface="微軟正黑體"/>
                <a:ea typeface="微軟正黑體"/>
              </a:rPr>
              <a:t>ce</a:t>
            </a:r>
            <a:r>
              <a:rPr lang="zh-TW" sz="4000">
                <a:latin typeface="Microsoft JhengHei"/>
                <a:ea typeface="Microsoft JhengHei"/>
              </a:rPr>
              <a:t> </a:t>
            </a:r>
            <a:r>
              <a:rPr lang="zh-TW" altLang="en-US" sz="4000">
                <a:latin typeface="微軟正黑體"/>
                <a:ea typeface="微軟正黑體"/>
              </a:rPr>
              <a:t>of low-cost for upgrading network speed </a:t>
            </a:r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BF783759-5A34-4005-B4D4-34650B3E4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379" y="3625364"/>
            <a:ext cx="5808422" cy="3630909"/>
          </a:xfrm>
          <a:prstGeom prst="rect">
            <a:avLst/>
          </a:prstGeom>
        </p:spPr>
      </p:pic>
      <p:sp>
        <p:nvSpPr>
          <p:cNvPr id="7" name="標題 2">
            <a:extLst>
              <a:ext uri="{FF2B5EF4-FFF2-40B4-BE49-F238E27FC236}">
                <a16:creationId xmlns:a16="http://schemas.microsoft.com/office/drawing/2014/main" id="{988C9101-923E-4B15-B301-B7714C1E16C0}"/>
              </a:ext>
            </a:extLst>
          </p:cNvPr>
          <p:cNvSpPr txBox="1">
            <a:spLocks/>
          </p:cNvSpPr>
          <p:nvPr/>
        </p:nvSpPr>
        <p:spPr>
          <a:xfrm>
            <a:off x="777258" y="5793476"/>
            <a:ext cx="5446121" cy="596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900"/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900"/>
          </a:p>
        </p:txBody>
      </p:sp>
    </p:spTree>
    <p:extLst>
      <p:ext uri="{BB962C8B-B14F-4D97-AF65-F5344CB8AC3E}">
        <p14:creationId xmlns:p14="http://schemas.microsoft.com/office/powerpoint/2010/main" val="209012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296885"/>
            <a:ext cx="10936027" cy="1325563"/>
          </a:xfrm>
        </p:spPr>
        <p:txBody>
          <a:bodyPr/>
          <a:lstStyle/>
          <a:p>
            <a:r>
              <a:rPr lang="en-US" altLang="zh-TW"/>
              <a:t>Home appliance can do more as you think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22448"/>
            <a:ext cx="5612476" cy="4351338"/>
          </a:xfrm>
        </p:spPr>
        <p:txBody>
          <a:bodyPr/>
          <a:lstStyle/>
          <a:p>
            <a:r>
              <a:rPr lang="en-US" altLang="zh-TW"/>
              <a:t>Television</a:t>
            </a:r>
            <a:r>
              <a:rPr lang="zh-TW" altLang="en-US"/>
              <a:t>、</a:t>
            </a:r>
            <a:r>
              <a:rPr lang="en-US" altLang="zh-TW"/>
              <a:t>HiFi</a:t>
            </a:r>
            <a:r>
              <a:rPr lang="zh-TW" altLang="en-US"/>
              <a:t>、</a:t>
            </a:r>
            <a:r>
              <a:rPr lang="en-US" altLang="zh-TW"/>
              <a:t>refrigerator can connect to internet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FE8B86-882D-48D7-AD72-18819A12B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90" r="11919"/>
          <a:stretch/>
        </p:blipFill>
        <p:spPr>
          <a:xfrm>
            <a:off x="6990384" y="13216"/>
            <a:ext cx="5201616" cy="65249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A1FBD9-FAFF-4BC1-A26A-5A77753A68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0" r="1361"/>
          <a:stretch/>
        </p:blipFill>
        <p:spPr>
          <a:xfrm>
            <a:off x="838200" y="2685153"/>
            <a:ext cx="4661848" cy="35079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D1BA02-E55A-479C-86FF-57FE32E66C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3" y="1420915"/>
            <a:ext cx="6321565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9100" y="29093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Have more and more smart device with everyone</a:t>
            </a:r>
            <a:endParaRPr lang="zh-TW" altLang="en-US" sz="400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0" y="1758386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TW" sz="2600"/>
              <a:t>A single laptop is enough as before</a:t>
            </a:r>
          </a:p>
          <a:p>
            <a:r>
              <a:rPr lang="en-US" altLang="zh-TW" sz="2600"/>
              <a:t>Now have laptop, smart phone, smart watch…</a:t>
            </a:r>
            <a:r>
              <a:rPr lang="en-US" altLang="zh-TW" sz="2600" err="1"/>
              <a:t>etc</a:t>
            </a:r>
            <a:r>
              <a:rPr lang="en-US" altLang="zh-TW" sz="2600"/>
              <a:t> and all need connect to internet</a:t>
            </a:r>
            <a:endParaRPr lang="zh-TW" altLang="en-US" sz="260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508048D-452A-4A2E-B2A8-1D702A96B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27" y="3429000"/>
            <a:ext cx="11734443" cy="29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14D61E87-4118-4FA9-8A48-18AA12E8C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92" y="2755467"/>
            <a:ext cx="11702294" cy="38517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5A88AC-F85E-4D20-B3D5-5D104B2C0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836" y="3671661"/>
            <a:ext cx="3279400" cy="24074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8B3AF9-719A-4A2F-ABA3-F6FB4FA292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33" y="3356850"/>
            <a:ext cx="3967337" cy="317697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CCF05E1-E2F5-4319-A8B5-A4166DFA4EBF}"/>
              </a:ext>
            </a:extLst>
          </p:cNvPr>
          <p:cNvSpPr txBox="1"/>
          <p:nvPr/>
        </p:nvSpPr>
        <p:spPr>
          <a:xfrm>
            <a:off x="2311836" y="6092719"/>
            <a:ext cx="33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Asus ROG MAXIMUS XII EXTREME</a:t>
            </a:r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286DE2D-E541-4D7E-9903-4F7140E13097}"/>
              </a:ext>
            </a:extLst>
          </p:cNvPr>
          <p:cNvSpPr txBox="1"/>
          <p:nvPr/>
        </p:nvSpPr>
        <p:spPr>
          <a:xfrm>
            <a:off x="7649139" y="6092719"/>
            <a:ext cx="16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MSI</a:t>
            </a:r>
            <a:r>
              <a:rPr lang="zh-TW" altLang="en-US"/>
              <a:t> </a:t>
            </a:r>
            <a:r>
              <a:rPr lang="en-US" altLang="zh-TW"/>
              <a:t>GT76 Titan</a:t>
            </a:r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How can you play video game or watch high quality video without 2.5GbE</a:t>
            </a:r>
            <a:endParaRPr lang="zh-TW" altLang="en-US" sz="40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/>
              <a:t>Network speed decide stability of online game</a:t>
            </a:r>
          </a:p>
          <a:p>
            <a:r>
              <a:rPr lang="en-US" altLang="zh-TW" sz="2400"/>
              <a:t>Network speed decide quality of online streaming</a:t>
            </a:r>
          </a:p>
          <a:p>
            <a:r>
              <a:rPr lang="en-US" altLang="zh-TW" sz="2400"/>
              <a:t>More and more mainboard and laptop support 2.5GbE network card</a:t>
            </a: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97913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新細明體"/>
                <a:cs typeface="Calibri Light"/>
              </a:rPr>
              <a:t>Home deploy</a:t>
            </a:r>
            <a:r>
              <a:rPr lang="zh-TW" altLang="en-US">
                <a:ea typeface="新細明體"/>
                <a:cs typeface="Calibri Light"/>
              </a:rPr>
              <a:t> </a:t>
            </a:r>
            <a:r>
              <a:rPr lang="en-US" altLang="zh-TW">
                <a:ea typeface="新細明體"/>
                <a:cs typeface="Calibri Light"/>
              </a:rPr>
              <a:t>–</a:t>
            </a:r>
            <a:r>
              <a:rPr lang="zh-TW" altLang="en-US">
                <a:ea typeface="新細明體"/>
                <a:cs typeface="Calibri Light"/>
              </a:rPr>
              <a:t> </a:t>
            </a:r>
            <a:r>
              <a:rPr lang="en-US" altLang="zh-TW">
                <a:ea typeface="新細明體"/>
                <a:cs typeface="Calibri Light"/>
              </a:rPr>
              <a:t>now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0BA73F-0128-4178-9AB4-815E72D6A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31" y="1825625"/>
            <a:ext cx="4490266" cy="4351338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sz="2000">
                <a:ea typeface="新細明體"/>
                <a:cs typeface="Calibri"/>
              </a:rPr>
              <a:t>More and more end point device at home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000">
                <a:ea typeface="新細明體"/>
                <a:cs typeface="Calibri"/>
              </a:rPr>
              <a:t>Need high network speed for each device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000">
                <a:ea typeface="新細明體"/>
                <a:cs typeface="Calibri"/>
              </a:rPr>
              <a:t>Need high speed backbone network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000">
                <a:ea typeface="新細明體"/>
                <a:cs typeface="Calibri"/>
              </a:rPr>
              <a:t>Can enjoy high quality of streaming if you have high speed network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000">
                <a:ea typeface="新細明體"/>
                <a:cs typeface="Calibri"/>
              </a:rPr>
              <a:t>Can give you smooth and no delay video game quality if you have high speed network</a:t>
            </a:r>
          </a:p>
        </p:txBody>
      </p:sp>
      <p:pic>
        <p:nvPicPr>
          <p:cNvPr id="31" name="圖片 30" descr="一張含有 時鐘 的圖片&#10;&#10;自動產生的描述">
            <a:extLst>
              <a:ext uri="{FF2B5EF4-FFF2-40B4-BE49-F238E27FC236}">
                <a16:creationId xmlns:a16="http://schemas.microsoft.com/office/drawing/2014/main" id="{A2BB3B4E-D8B0-4F3A-9B0B-90EAA0EAB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297" y="681037"/>
            <a:ext cx="6719083" cy="583575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FAB76699-1371-4825-8F78-2939BDCE47C2}"/>
              </a:ext>
            </a:extLst>
          </p:cNvPr>
          <p:cNvSpPr txBox="1"/>
          <p:nvPr/>
        </p:nvSpPr>
        <p:spPr>
          <a:xfrm>
            <a:off x="4144561" y="599136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AC159D5B-0C84-48D1-A013-CCA8A4B68F1A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84AECD3-5948-4B58-AEB3-B28FB8189A0B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6E5FE43C-5B94-4057-AD8A-62792A91C47A}"/>
              </a:ext>
            </a:extLst>
          </p:cNvPr>
          <p:cNvCxnSpPr>
            <a:cxnSpLocks/>
          </p:cNvCxnSpPr>
          <p:nvPr/>
        </p:nvCxnSpPr>
        <p:spPr>
          <a:xfrm>
            <a:off x="2863379" y="6171507"/>
            <a:ext cx="126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id="{5A2031F9-9A9E-4205-949D-07AB85B7E6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0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/>
                <a:cs typeface="Calibri Light"/>
              </a:rPr>
              <a:t>SOHO</a:t>
            </a:r>
            <a:r>
              <a:rPr lang="zh-TW" altLang="en-US">
                <a:ea typeface="新細明體"/>
                <a:cs typeface="Calibri Light"/>
              </a:rPr>
              <a:t> </a:t>
            </a:r>
            <a:r>
              <a:rPr lang="en-US" altLang="zh-TW">
                <a:ea typeface="新細明體"/>
                <a:cs typeface="Calibri Light"/>
              </a:rPr>
              <a:t>deploy</a:t>
            </a:r>
            <a:r>
              <a:rPr lang="zh-TW" altLang="en-US">
                <a:ea typeface="新細明體"/>
                <a:cs typeface="Calibri Light"/>
              </a:rPr>
              <a:t> - </a:t>
            </a:r>
            <a:r>
              <a:rPr lang="en-US" altLang="zh-TW">
                <a:ea typeface="新細明體"/>
                <a:cs typeface="Calibri Light"/>
              </a:rPr>
              <a:t>before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17F21E-3DB4-4E91-9B3A-0BF7F643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365567" cy="435133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No high speed network request for end point device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1GbE</a:t>
            </a:r>
            <a:r>
              <a:rPr lang="zh-TW" altLang="en-US">
                <a:ea typeface="新細明體"/>
                <a:cs typeface="Calibri"/>
              </a:rPr>
              <a:t> </a:t>
            </a:r>
            <a:r>
              <a:rPr lang="en-US" altLang="zh-TW">
                <a:ea typeface="新細明體"/>
                <a:cs typeface="Calibri"/>
              </a:rPr>
              <a:t>network enough for data transfer</a:t>
            </a:r>
          </a:p>
          <a:p>
            <a:pPr marL="285750" indent="-285750">
              <a:buFont typeface="Arial"/>
              <a:buChar char="•"/>
            </a:pPr>
            <a:r>
              <a:rPr lang="en-US" altLang="zh-TW">
                <a:ea typeface="新細明體"/>
                <a:cs typeface="Calibri"/>
              </a:rPr>
              <a:t>Uplink backbone only support 1GbE</a:t>
            </a:r>
            <a:endParaRPr lang="zh-TW" altLang="en-US">
              <a:ea typeface="新細明體"/>
              <a:cs typeface="Calibri"/>
            </a:endParaRPr>
          </a:p>
          <a:p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D521077-DF72-4B89-821A-312D4C7567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61" y="486727"/>
            <a:ext cx="6223379" cy="5589848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138635E-387A-4222-B60C-FAB0FD337FFA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946618-E6FA-4EB9-9425-EE07618E486C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46A9D63-6308-44BC-9259-CA74160F9E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2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2340395-66A9-4F92-89C9-4344E3A50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0" y="2790410"/>
            <a:ext cx="5398827" cy="36306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0260"/>
            <a:ext cx="5816410" cy="1325563"/>
          </a:xfrm>
        </p:spPr>
        <p:txBody>
          <a:bodyPr/>
          <a:lstStyle/>
          <a:p>
            <a:r>
              <a:rPr lang="en-US" altLang="zh-TW"/>
              <a:t>File size getting larger then before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097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/>
              <a:t>Pursuing high quality streaming or files means file size will increase</a:t>
            </a:r>
            <a:endParaRPr lang="zh-TW" altLang="en-US" sz="2400"/>
          </a:p>
        </p:txBody>
      </p:sp>
      <p:pic>
        <p:nvPicPr>
          <p:cNvPr id="5" name="圖片 4" descr="一張含有 個人, 室內, 桌, 膝上型電腦 的圖片&#10;&#10;自動產生的描述">
            <a:extLst>
              <a:ext uri="{FF2B5EF4-FFF2-40B4-BE49-F238E27FC236}">
                <a16:creationId xmlns:a16="http://schemas.microsoft.com/office/drawing/2014/main" id="{8A8C0C82-9F59-4B1B-88E0-CC73B0511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6" r="12850"/>
          <a:stretch/>
        </p:blipFill>
        <p:spPr>
          <a:xfrm>
            <a:off x="6578221" y="0"/>
            <a:ext cx="5620095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73B3E76-DE55-4D5E-9FF7-5816EA1AB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685417"/>
            <a:ext cx="6321565" cy="1402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B6EA5E-789E-4AC8-85A6-68D58F411F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32"/>
            <a:ext cx="12219295" cy="68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, 監視器, 坐, 小 的圖片&#10;&#10;自動產生的描述">
            <a:extLst>
              <a:ext uri="{FF2B5EF4-FFF2-40B4-BE49-F238E27FC236}">
                <a16:creationId xmlns:a16="http://schemas.microsoft.com/office/drawing/2014/main" id="{D9A45BE9-5B63-48B8-9EC1-168CD7EE3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79" r="16380"/>
          <a:stretch/>
        </p:blipFill>
        <p:spPr>
          <a:xfrm>
            <a:off x="6676305" y="0"/>
            <a:ext cx="5515694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25AB1E2-3B6E-4843-8B78-EA689672E4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96" y="-18732"/>
            <a:ext cx="12219295" cy="68787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526" y="360456"/>
            <a:ext cx="6310745" cy="1325563"/>
          </a:xfrm>
        </p:spPr>
        <p:txBody>
          <a:bodyPr>
            <a:noAutofit/>
          </a:bodyPr>
          <a:lstStyle/>
          <a:p>
            <a:r>
              <a:rPr lang="en-US" altLang="zh-TW" sz="3600"/>
              <a:t>Need high speed network for transferring large file size of documents</a:t>
            </a:r>
            <a:endParaRPr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1560" y="2111983"/>
            <a:ext cx="6310745" cy="1578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000"/>
              <a:t>Data transfer efficiency will decrease if don’t have high speed network for transferring large size documents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48D45C-2DAF-46AA-B36E-EF046CACEF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96" y="2934390"/>
            <a:ext cx="5113224" cy="35650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754183-CD90-4F80-BAD5-4D88655CD5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842431"/>
            <a:ext cx="6600016" cy="1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830</Words>
  <Application>Microsoft Office PowerPoint</Application>
  <PresentationFormat>寬螢幕</PresentationFormat>
  <Paragraphs>146</Paragraphs>
  <Slides>27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Microsoft JhengHei</vt:lpstr>
      <vt:lpstr>Microsoft JhengHei</vt:lpstr>
      <vt:lpstr>Aachen BT</vt:lpstr>
      <vt:lpstr>Arial</vt:lpstr>
      <vt:lpstr>Calibri</vt:lpstr>
      <vt:lpstr>Corbel</vt:lpstr>
      <vt:lpstr>Office 佈景主題</vt:lpstr>
      <vt:lpstr>PowerPoint 簡報</vt:lpstr>
      <vt:lpstr>Home deploy- before</vt:lpstr>
      <vt:lpstr>Home appliance can do more as you think</vt:lpstr>
      <vt:lpstr>Have more and more smart device with everyone</vt:lpstr>
      <vt:lpstr>How can you play video game or watch high quality video without 2.5GbE</vt:lpstr>
      <vt:lpstr>Home deploy – now</vt:lpstr>
      <vt:lpstr>SOHO deploy - before</vt:lpstr>
      <vt:lpstr>File size getting larger then before</vt:lpstr>
      <vt:lpstr>Need high speed network for transferring large file size of documents</vt:lpstr>
      <vt:lpstr>Using larger storage and high speed NAS for handling such large documents</vt:lpstr>
      <vt:lpstr>Slow network speed hinder efficiency of office work</vt:lpstr>
      <vt:lpstr>SOHO deploy – now</vt:lpstr>
      <vt:lpstr>Network speed get into next generation</vt:lpstr>
      <vt:lpstr>Do we need also upgrade our network cable?</vt:lpstr>
      <vt:lpstr>You can use original Cat 5e network cable directly</vt:lpstr>
      <vt:lpstr>2.5GbE is the best choice of low-cost for upgrading network speed</vt:lpstr>
      <vt:lpstr>2.5GbE is coming</vt:lpstr>
      <vt:lpstr>Let’s use QSW1105-5T take you to high speed network without any pain</vt:lpstr>
      <vt:lpstr>Hardware highlight</vt:lpstr>
      <vt:lpstr>Connect your current end point device directly</vt:lpstr>
      <vt:lpstr>Fanless design, without bothering</vt:lpstr>
      <vt:lpstr>Software highlight</vt:lpstr>
      <vt:lpstr>Loop guard keep away with wrong cable connected</vt:lpstr>
      <vt:lpstr>Automatically working without any configuration</vt:lpstr>
      <vt:lpstr>Perfect with QNAP 2.5GbE NAS</vt:lpstr>
      <vt:lpstr>PowerPoint 簡報</vt:lpstr>
      <vt:lpstr>QSW-1105-5T 2.5GbE  is your best choice of low-cost for upgrading network speed 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QNAP_Hsuan Chang</cp:lastModifiedBy>
  <cp:revision>2</cp:revision>
  <dcterms:created xsi:type="dcterms:W3CDTF">2020-05-19T06:26:29Z</dcterms:created>
  <dcterms:modified xsi:type="dcterms:W3CDTF">2020-05-26T08:41:55Z</dcterms:modified>
</cp:coreProperties>
</file>