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8" r:id="rId2"/>
    <p:sldId id="1402" r:id="rId3"/>
    <p:sldId id="1417" r:id="rId4"/>
    <p:sldId id="1418" r:id="rId5"/>
    <p:sldId id="1420" r:id="rId6"/>
    <p:sldId id="1421" r:id="rId7"/>
    <p:sldId id="1419" r:id="rId8"/>
    <p:sldId id="1422" r:id="rId9"/>
    <p:sldId id="1400" r:id="rId10"/>
    <p:sldId id="1410" r:id="rId11"/>
    <p:sldId id="1411" r:id="rId12"/>
    <p:sldId id="298" r:id="rId13"/>
    <p:sldId id="1401" r:id="rId14"/>
    <p:sldId id="1371" r:id="rId15"/>
    <p:sldId id="1404" r:id="rId16"/>
    <p:sldId id="1373" r:id="rId17"/>
    <p:sldId id="1413" r:id="rId18"/>
    <p:sldId id="265" r:id="rId19"/>
    <p:sldId id="1370" r:id="rId20"/>
    <p:sldId id="1414" r:id="rId21"/>
    <p:sldId id="260" r:id="rId22"/>
    <p:sldId id="1412" r:id="rId23"/>
    <p:sldId id="300" r:id="rId24"/>
    <p:sldId id="1408" r:id="rId25"/>
    <p:sldId id="1403" r:id="rId26"/>
    <p:sldId id="1369" r:id="rId27"/>
    <p:sldId id="1394" r:id="rId28"/>
    <p:sldId id="1374" r:id="rId29"/>
    <p:sldId id="1398" r:id="rId30"/>
    <p:sldId id="1395" r:id="rId31"/>
    <p:sldId id="1388" r:id="rId32"/>
    <p:sldId id="1387" r:id="rId33"/>
    <p:sldId id="1383" r:id="rId34"/>
    <p:sldId id="1380" r:id="rId35"/>
    <p:sldId id="1416" r:id="rId36"/>
    <p:sldId id="1409" r:id="rId37"/>
    <p:sldId id="1332" r:id="rId38"/>
    <p:sldId id="1334" r:id="rId39"/>
    <p:sldId id="517" r:id="rId40"/>
    <p:sldId id="558" r:id="rId41"/>
    <p:sldId id="548" r:id="rId42"/>
    <p:sldId id="557" r:id="rId43"/>
    <p:sldId id="1423" r:id="rId44"/>
    <p:sldId id="1365" r:id="rId45"/>
    <p:sldId id="1407" r:id="rId46"/>
    <p:sldId id="1372" r:id="rId47"/>
    <p:sldId id="1391" r:id="rId48"/>
  </p:sldIdLst>
  <p:sldSz cx="12192000" cy="6858000"/>
  <p:notesSz cx="6858000" cy="9144000"/>
  <p:embeddedFontLs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Calibri Light" panose="020F0302020204030204" pitchFamily="34" charset="0"/>
      <p:regular r:id="rId55"/>
      <p:italic r:id="rId56"/>
    </p:embeddedFont>
    <p:embeddedFont>
      <p:font typeface="Oswald" pitchFamily="2" charset="0"/>
      <p:regular r:id="rId57"/>
      <p:bold r:id="rId58"/>
    </p:embeddedFont>
    <p:embeddedFont>
      <p:font typeface="Oswald Light" pitchFamily="2" charset="0"/>
      <p:regular r:id="rId59"/>
    </p:embeddedFont>
    <p:embeddedFont>
      <p:font typeface="Oswald Medium" pitchFamily="2" charset="0"/>
      <p:regular r:id="rId60"/>
    </p:embeddedFont>
    <p:embeddedFont>
      <p:font typeface="Verdana" panose="020B0604030504040204" pitchFamily="34" charset="0"/>
      <p:regular r:id="rId61"/>
      <p:bold r:id="rId62"/>
      <p:italic r:id="rId63"/>
      <p:boldItalic r:id="rId64"/>
    </p:embeddedFont>
    <p:embeddedFont>
      <p:font typeface="微軟正黑體" panose="020B0604030504040204" pitchFamily="34" charset="-120"/>
      <p:regular r:id="rId65"/>
      <p:bold r:id="rId66"/>
    </p:embeddedFont>
    <p:embeddedFont>
      <p:font typeface="微軟正黑體" panose="020B0604030504040204" pitchFamily="34" charset="-120"/>
      <p:regular r:id="rId65"/>
      <p:bold r:id="rId66"/>
    </p:embeddedFont>
    <p:embeddedFont>
      <p:font typeface="微軟正黑體 Light" panose="020B0304030504040204" pitchFamily="34" charset="-120"/>
      <p:regular r:id="rId67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FEFF"/>
    <a:srgbClr val="85FFFF"/>
    <a:srgbClr val="FD9C3D"/>
    <a:srgbClr val="FFFC10"/>
    <a:srgbClr val="C00000"/>
    <a:srgbClr val="00359E"/>
    <a:srgbClr val="E1FFFF"/>
    <a:srgbClr val="C5FFFF"/>
    <a:srgbClr val="007AD6"/>
    <a:srgbClr val="0070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113A9D2-9D6B-4929-AA2D-F23B5EE8CBE7}" styleName="佈景主題樣式 2 - 輔色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佈景主題樣式 2 - 輔色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佈景主題樣式 2 - 輔色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佈景主題樣式 2 - 輔色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佈景主題樣式 2 - 輔色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中等深淺樣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8" d="100"/>
          <a:sy n="78" d="100"/>
        </p:scale>
        <p:origin x="2268" y="9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3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font" Target="fonts/font16.fntdata"/><Relationship Id="rId5" Type="http://schemas.openxmlformats.org/officeDocument/2006/relationships/slide" Target="slides/slide4.xml"/><Relationship Id="rId61" Type="http://schemas.openxmlformats.org/officeDocument/2006/relationships/font" Target="fonts/font1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9.fntdata"/><Relationship Id="rId67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handoutMaster" Target="handoutMasters/handoutMaster1.xml"/><Relationship Id="rId55" Type="http://schemas.openxmlformats.org/officeDocument/2006/relationships/font" Target="fonts/font5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27963;&#38913;&#31807;3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Oswald Light" pitchFamily="2" charset="0"/>
                <a:ea typeface="+mn-ea"/>
                <a:cs typeface="+mn-cs"/>
              </a:defRPr>
            </a:pPr>
            <a:r>
              <a:rPr lang="en-US" altLang="zh-TW" sz="2200" baseline="0" err="1">
                <a:solidFill>
                  <a:schemeClr val="bg1"/>
                </a:solidFill>
                <a:latin typeface="Oswald Light" pitchFamily="2" charset="0"/>
              </a:rPr>
              <a:t>NVMe</a:t>
            </a:r>
            <a:r>
              <a:rPr lang="en-US" altLang="zh-TW" sz="2200" baseline="0">
                <a:solidFill>
                  <a:schemeClr val="bg1"/>
                </a:solidFill>
                <a:latin typeface="Oswald Light" pitchFamily="2" charset="0"/>
              </a:rPr>
              <a:t>/ SAS/ SATA SSD IOPS</a:t>
            </a:r>
            <a:endParaRPr lang="zh-TW" altLang="en-US" sz="2200">
              <a:solidFill>
                <a:schemeClr val="bg1"/>
              </a:solidFill>
              <a:latin typeface="Oswald Light" pitchFamily="2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Oswald Light" pitchFamily="2" charset="0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工作表1!$A$2</c:f>
              <c:strCache>
                <c:ptCount val="1"/>
                <c:pt idx="0">
                  <c:v>Random Read</c:v>
                </c:pt>
              </c:strCache>
            </c:strRef>
          </c:tx>
          <c:spPr>
            <a:gradFill>
              <a:gsLst>
                <a:gs pos="100000">
                  <a:srgbClr val="3BD1FF"/>
                </a:gs>
                <a:gs pos="0">
                  <a:srgbClr val="29FFFF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100000">
                    <a:srgbClr val="3BD1FF"/>
                  </a:gs>
                  <a:gs pos="0">
                    <a:srgbClr val="29FFFF"/>
                  </a:gs>
                </a:gsLst>
                <a:lin ang="54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2CD1-4906-873A-040F06AC4749}"/>
              </c:ext>
            </c:extLst>
          </c:dPt>
          <c:cat>
            <c:strRef>
              <c:f>工作表1!$B$1:$D$1</c:f>
              <c:strCache>
                <c:ptCount val="3"/>
                <c:pt idx="0">
                  <c:v>NVMe Gen3 x4 SSD</c:v>
                </c:pt>
                <c:pt idx="1">
                  <c:v>SAS 12Gb/s SSD</c:v>
                </c:pt>
                <c:pt idx="2">
                  <c:v>SATA 6Gb/s SSD</c:v>
                </c:pt>
              </c:strCache>
            </c:strRef>
          </c:cat>
          <c:val>
            <c:numRef>
              <c:f>工作表1!$B$2:$D$2</c:f>
              <c:numCache>
                <c:formatCode>General</c:formatCode>
                <c:ptCount val="3"/>
                <c:pt idx="0">
                  <c:v>800000</c:v>
                </c:pt>
                <c:pt idx="1">
                  <c:v>400000</c:v>
                </c:pt>
                <c:pt idx="2">
                  <c:v>98000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C2-C54A-BD78-513F9F807146}"/>
            </c:ext>
          </c:extLst>
        </c:ser>
        <c:ser>
          <c:idx val="1"/>
          <c:order val="1"/>
          <c:tx>
            <c:strRef>
              <c:f>工作表1!$A$3</c:f>
              <c:strCache>
                <c:ptCount val="1"/>
                <c:pt idx="0">
                  <c:v>Random Write</c:v>
                </c:pt>
              </c:strCache>
            </c:strRef>
          </c:tx>
          <c:spPr>
            <a:gradFill>
              <a:gsLst>
                <a:gs pos="100000">
                  <a:srgbClr val="FD953D"/>
                </a:gs>
                <a:gs pos="0">
                  <a:srgbClr val="FFFC0D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cat>
            <c:strRef>
              <c:f>工作表1!$B$1:$D$1</c:f>
              <c:strCache>
                <c:ptCount val="3"/>
                <c:pt idx="0">
                  <c:v>NVMe Gen3 x4 SSD</c:v>
                </c:pt>
                <c:pt idx="1">
                  <c:v>SAS 12Gb/s SSD</c:v>
                </c:pt>
                <c:pt idx="2">
                  <c:v>SATA 6Gb/s SSD</c:v>
                </c:pt>
              </c:strCache>
            </c:strRef>
          </c:cat>
          <c:val>
            <c:numRef>
              <c:f>工作表1!$B$3:$D$3</c:f>
              <c:numCache>
                <c:formatCode>General</c:formatCode>
                <c:ptCount val="3"/>
                <c:pt idx="0">
                  <c:v>110000</c:v>
                </c:pt>
                <c:pt idx="1">
                  <c:v>90000</c:v>
                </c:pt>
                <c:pt idx="2">
                  <c:v>30000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0C2-C54A-BD78-513F9F8071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6898000"/>
        <c:axId val="516714752"/>
      </c:barChart>
      <c:catAx>
        <c:axId val="516898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Oswald Light" pitchFamily="2" charset="0"/>
                <a:ea typeface="+mn-ea"/>
                <a:cs typeface="+mn-cs"/>
              </a:defRPr>
            </a:pPr>
            <a:endParaRPr lang="zh-TW"/>
          </a:p>
        </c:txPr>
        <c:crossAx val="516714752"/>
        <c:crosses val="autoZero"/>
        <c:auto val="1"/>
        <c:lblAlgn val="ctr"/>
        <c:lblOffset val="100"/>
        <c:noMultiLvlLbl val="0"/>
      </c:catAx>
      <c:valAx>
        <c:axId val="516714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Oswald Light" pitchFamily="2" charset="0"/>
                <a:ea typeface="+mn-ea"/>
                <a:cs typeface="+mn-cs"/>
              </a:defRPr>
            </a:pPr>
            <a:endParaRPr lang="zh-TW"/>
          </a:p>
        </c:txPr>
        <c:crossAx val="516898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/>
              </a:solidFill>
              <a:latin typeface="Oswald Light" pitchFamily="2" charset="0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25644E80-D620-4609-95C2-F2EC5FF34C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7C66983-1509-45C9-BE94-598E5401F8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9D9552-F602-4BFB-AE68-AA041113FDD3}" type="datetimeFigureOut">
              <a:rPr lang="zh-TW" altLang="en-US" smtClean="0"/>
              <a:t>2020/8/25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20D3DB94-A049-48D8-86D0-D2D88EDD94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E01BD96-1E40-4EDB-AC92-F4943F7BBEC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E4F2B9-3636-4346-B81C-9CAED22D16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74698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AD7A14-9368-5744-95A4-2585111155BC}" type="datetimeFigureOut">
              <a:rPr kumimoji="1" lang="zh-TW" altLang="en-US" smtClean="0"/>
              <a:t>2020/8/25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34DBAD-4833-584E-ACDA-B6AB6135B04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45545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83557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36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90018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D77D7-CB0D-4B52-9C75-8F9A4515AC85}" type="slidenum">
              <a:rPr lang="zh-TW" altLang="en-US" smtClean="0"/>
              <a:pPr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02485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D77D7-CB0D-4B52-9C75-8F9A4515AC85}" type="slidenum">
              <a:rPr lang="zh-TW" altLang="en-US" smtClean="0"/>
              <a:pPr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8769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577E13-61A5-E54F-90FE-946BC8B51EA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6122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41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115807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46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5243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69393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13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97046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err="1"/>
              <a:t>NVMe</a:t>
            </a:r>
            <a:r>
              <a:rPr kumimoji="1" lang="en-US" altLang="zh-TW"/>
              <a:t>: Samsung PM1725b</a:t>
            </a:r>
          </a:p>
          <a:p>
            <a:r>
              <a:rPr kumimoji="1" lang="en-US" altLang="zh-TW"/>
              <a:t>SAS 12G: Samsung PM1643a</a:t>
            </a:r>
          </a:p>
          <a:p>
            <a:r>
              <a:rPr kumimoji="1" lang="en-US" altLang="zh-TW"/>
              <a:t>SATA 6G: Samsung PM883</a:t>
            </a: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15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10001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18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23860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24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04991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33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80012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34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88732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35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53367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0DAB096-7E63-4951-BDD4-A79377F019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1181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640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DDE3735-F8DA-4E67-B2C2-E4668375D2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68B1CCE-1651-4A2E-810C-28141F19C8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31392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B7CEBB1D-9888-422C-A826-D41BCA8C2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370" y="1"/>
            <a:ext cx="11598442" cy="130378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802904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B2146A4-04F8-4306-8020-1229E9E0D8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0" y="1131"/>
            <a:ext cx="12189625" cy="685573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586C04E-C64C-4C39-AC8E-AF461A464B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31392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C4EAD7F5-19CC-4C3B-A2BC-02C9298BD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9" y="0"/>
            <a:ext cx="11598442" cy="1400037"/>
          </a:xfrm>
        </p:spPr>
        <p:txBody>
          <a:bodyPr/>
          <a:lstStyle>
            <a:lvl1pPr>
              <a:lnSpc>
                <a:spcPts val="4400"/>
              </a:lnSpc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127387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688323B-5126-4BCB-AEA6-EB60D51359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8" y="1131"/>
            <a:ext cx="12189625" cy="685573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0C76667-1652-47DC-9BFA-A5865F3C11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31392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C4EAD7F5-19CC-4C3B-A2BC-02C9298BD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558" y="0"/>
            <a:ext cx="11598442" cy="1400037"/>
          </a:xfrm>
        </p:spPr>
        <p:txBody>
          <a:bodyPr/>
          <a:lstStyle>
            <a:lvl1pPr>
              <a:lnSpc>
                <a:spcPts val="4400"/>
              </a:lnSpc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8732662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B2146A4-04F8-4306-8020-1229E9E0D8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8" y="1131"/>
            <a:ext cx="12189625" cy="685573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B9A2E0A-80C0-4927-9FBF-F416DB3E24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31392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C4EAD7F5-19CC-4C3B-A2BC-02C9298BD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558" y="0"/>
            <a:ext cx="11598442" cy="1400037"/>
          </a:xfrm>
        </p:spPr>
        <p:txBody>
          <a:bodyPr/>
          <a:lstStyle>
            <a:lvl1pPr>
              <a:lnSpc>
                <a:spcPts val="4400"/>
              </a:lnSpc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5334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A6B80323-D37D-48B9-A27A-8AE7F26202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3" y="0"/>
            <a:ext cx="12189625" cy="685573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4E0C9CF-1751-455F-ABCE-880E712E8F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31392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C4EAD7F5-19CC-4C3B-A2BC-02C9298BD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86" y="0"/>
            <a:ext cx="11598442" cy="1400037"/>
          </a:xfrm>
        </p:spPr>
        <p:txBody>
          <a:bodyPr/>
          <a:lstStyle>
            <a:lvl1pPr>
              <a:lnSpc>
                <a:spcPts val="4400"/>
              </a:lnSpc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531602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662E45F-141D-46F5-BF09-6D5C77D1BE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7" y="1130"/>
            <a:ext cx="12189625" cy="685573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5B52DB6-0A8D-45CE-BED2-B977F0A96E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31392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C4EAD7F5-19CC-4C3B-A2BC-02C9298BD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9" y="0"/>
            <a:ext cx="11598442" cy="1400037"/>
          </a:xfrm>
        </p:spPr>
        <p:txBody>
          <a:bodyPr/>
          <a:lstStyle>
            <a:lvl1pPr>
              <a:lnSpc>
                <a:spcPts val="4400"/>
              </a:lnSpc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996072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D9B4236-B4C3-43E1-BDD9-C6DF0CA9A9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8" y="1130"/>
            <a:ext cx="12189623" cy="685573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8A0F222-849B-4A35-AD82-20378D6FE1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31392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C4EAD7F5-19CC-4C3B-A2BC-02C9298BD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9" y="0"/>
            <a:ext cx="11598442" cy="1400037"/>
          </a:xfrm>
        </p:spPr>
        <p:txBody>
          <a:bodyPr/>
          <a:lstStyle>
            <a:lvl1pPr>
              <a:lnSpc>
                <a:spcPts val="4400"/>
              </a:lnSpc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0674389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5AF37518-E2AC-4A9F-8D3C-32DCF854A1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8" y="1130"/>
            <a:ext cx="12189623" cy="685573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FB189FA-0B08-4BD0-921C-1171C23DB9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31392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C4EAD7F5-19CC-4C3B-A2BC-02C9298BD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9" y="0"/>
            <a:ext cx="11598442" cy="1400037"/>
          </a:xfrm>
        </p:spPr>
        <p:txBody>
          <a:bodyPr/>
          <a:lstStyle>
            <a:lvl1pPr>
              <a:lnSpc>
                <a:spcPts val="4400"/>
              </a:lnSpc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2861108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A683547-C58F-4A6F-A5FE-4370EAF147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043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6851CC7-0F7F-426D-B556-7DA86391D5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67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D1E9E4C3-E2BA-47A2-A0FE-27597C5BF0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0469650-6199-4116-AB70-8F48774F7A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31392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B7CEBB1D-9888-422C-A826-D41BCA8C2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9" y="1"/>
            <a:ext cx="11598442" cy="130378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507988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20B058B-709A-44CF-81ED-596F0A34D3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4706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 userDrawn="1">
  <p:cSld name="1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桌, 坐, 杯子, 鍵盤 的圖片&#10;&#10;自動產生的描述">
            <a:extLst>
              <a:ext uri="{FF2B5EF4-FFF2-40B4-BE49-F238E27FC236}">
                <a16:creationId xmlns:a16="http://schemas.microsoft.com/office/drawing/2014/main" id="{A1CC7B08-36C6-41B8-B257-D12154719A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696200" y="-957416"/>
            <a:ext cx="27584400" cy="27584400"/>
          </a:xfrm>
          <a:prstGeom prst="rect">
            <a:avLst/>
          </a:prstGeom>
        </p:spPr>
      </p:pic>
      <p:pic>
        <p:nvPicPr>
          <p:cNvPr id="15" name="圖片 14" descr="一張含有 室內, 坐, 膝上型電腦, 電腦 的圖片&#10;&#10;自動產生的描述">
            <a:extLst>
              <a:ext uri="{FF2B5EF4-FFF2-40B4-BE49-F238E27FC236}">
                <a16:creationId xmlns:a16="http://schemas.microsoft.com/office/drawing/2014/main" id="{FFBEFB21-86BA-47B0-8000-6755B8B9C4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Shape 11">
            <a:extLst>
              <a:ext uri="{FF2B5EF4-FFF2-40B4-BE49-F238E27FC236}">
                <a16:creationId xmlns:a16="http://schemas.microsoft.com/office/drawing/2014/main" id="{64F574A6-DB61-413C-B234-D0D7E9097CF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" y="148591"/>
            <a:ext cx="12191999" cy="1150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None/>
              <a:defRPr sz="4400" b="1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743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447126E-44AD-4F19-869E-B14DEDA9FC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7" y="1131"/>
            <a:ext cx="12190813" cy="685573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0469650-6199-4116-AB70-8F48774F7A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31392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B7CEBB1D-9888-422C-A826-D41BCA8C2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9" y="1"/>
            <a:ext cx="11598442" cy="130378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410823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6623ED4-3711-4179-B40F-D3F44BFAF5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4" y="1131"/>
            <a:ext cx="12189986" cy="685686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B4FDAEE-F3F2-427F-94A5-2A042480FE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31392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B7CEBB1D-9888-422C-A826-D41BCA8C2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9" y="1"/>
            <a:ext cx="11598442" cy="130378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343356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79012B5-F64A-4ACA-B763-A0B9F64D51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8" y="1131"/>
            <a:ext cx="12190812" cy="685573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9C0C655-F7D3-4676-9D08-6A5A81726B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31392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B7CEBB1D-9888-422C-A826-D41BCA8C2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9" y="1"/>
            <a:ext cx="11598442" cy="130378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217772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447126E-44AD-4F19-869E-B14DEDA9FC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7" y="1131"/>
            <a:ext cx="12189625" cy="685573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8DB639D-FCC3-4071-B35B-F6368CB4E4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31392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B7CEBB1D-9888-422C-A826-D41BCA8C2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370" y="1"/>
            <a:ext cx="11598442" cy="130378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997306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A41C297-106E-4365-BB2E-BE3D88FCFA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8" y="1131"/>
            <a:ext cx="12189625" cy="685573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A8743DE-EC78-4D96-9FE7-F91A2A088C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31392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B7CEBB1D-9888-422C-A826-D41BCA8C2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370" y="1"/>
            <a:ext cx="11598442" cy="130378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780476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A41C297-106E-4365-BB2E-BE3D88FCFA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7" y="1131"/>
            <a:ext cx="12187973" cy="685573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DFA11D8-A874-4E23-BD04-C5666BB02B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31392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B7CEBB1D-9888-422C-A826-D41BCA8C2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370" y="1"/>
            <a:ext cx="11598442" cy="130378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796849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A41C297-106E-4365-BB2E-BE3D88FCFA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4" y="1131"/>
            <a:ext cx="12187973" cy="685573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C52B3E6-E046-4577-9E16-4CED33D6BD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31392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B7CEBB1D-9888-422C-A826-D41BCA8C2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370" y="1"/>
            <a:ext cx="11598442" cy="130378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691104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109D17E-F781-4754-AC95-BB80BC160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692C874-0A9F-4C45-8D1D-264572ECB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9EB6031-43E4-4B87-9889-BDC844DB73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A6564-A63B-441E-8B3E-C5532FAACC1E}" type="datetimeFigureOut">
              <a:rPr lang="zh-TW" altLang="en-US" smtClean="0"/>
              <a:t>2020/8/25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57713CC-1642-456E-8158-CF7D8ACA9B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C7D7C38-F6FA-4961-A353-A56CDC09A7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4FE4E-A0D4-4371-83BF-7817E3ACD8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3238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61" r:id="rId3"/>
    <p:sldLayoutId id="2147483682" r:id="rId4"/>
    <p:sldLayoutId id="2147483681" r:id="rId5"/>
    <p:sldLayoutId id="2147483683" r:id="rId6"/>
    <p:sldLayoutId id="2147483680" r:id="rId7"/>
    <p:sldLayoutId id="2147483684" r:id="rId8"/>
    <p:sldLayoutId id="2147483685" r:id="rId9"/>
    <p:sldLayoutId id="2147483688" r:id="rId10"/>
    <p:sldLayoutId id="2147483662" r:id="rId11"/>
    <p:sldLayoutId id="2147483677" r:id="rId12"/>
    <p:sldLayoutId id="2147483686" r:id="rId13"/>
    <p:sldLayoutId id="2147483669" r:id="rId14"/>
    <p:sldLayoutId id="2147483678" r:id="rId15"/>
    <p:sldLayoutId id="2147483679" r:id="rId16"/>
    <p:sldLayoutId id="2147483673" r:id="rId17"/>
    <p:sldLayoutId id="2147483663" r:id="rId18"/>
    <p:sldLayoutId id="2147483664" r:id="rId19"/>
    <p:sldLayoutId id="2147483665" r:id="rId20"/>
    <p:sldLayoutId id="214748369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48.png"/><Relationship Id="rId4" Type="http://schemas.openxmlformats.org/officeDocument/2006/relationships/image" Target="../media/image70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png"/><Relationship Id="rId5" Type="http://schemas.openxmlformats.org/officeDocument/2006/relationships/image" Target="../media/image68.png"/><Relationship Id="rId10" Type="http://schemas.openxmlformats.org/officeDocument/2006/relationships/image" Target="../media/image75.svg"/><Relationship Id="rId4" Type="http://schemas.microsoft.com/office/2007/relationships/hdphoto" Target="../media/hdphoto3.wdp"/><Relationship Id="rId9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8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7.tiff"/><Relationship Id="rId5" Type="http://schemas.microsoft.com/office/2007/relationships/hdphoto" Target="../media/hdphoto4.wdp"/><Relationship Id="rId4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0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microsoft.com/office/2007/relationships/hdphoto" Target="../media/hdphoto5.wdp"/><Relationship Id="rId7" Type="http://schemas.openxmlformats.org/officeDocument/2006/relationships/image" Target="../media/image85.svg"/><Relationship Id="rId12" Type="http://schemas.openxmlformats.org/officeDocument/2006/relationships/image" Target="../media/image9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11" Type="http://schemas.openxmlformats.org/officeDocument/2006/relationships/image" Target="../media/image89.svg"/><Relationship Id="rId5" Type="http://schemas.openxmlformats.org/officeDocument/2006/relationships/image" Target="../media/image83.sv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tiff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6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1.jpeg"/><Relationship Id="rId5" Type="http://schemas.microsoft.com/office/2007/relationships/hdphoto" Target="../media/hdphoto4.wdp"/><Relationship Id="rId4" Type="http://schemas.openxmlformats.org/officeDocument/2006/relationships/image" Target="../media/image100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2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tiff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sv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7.tif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png"/><Relationship Id="rId18" Type="http://schemas.openxmlformats.org/officeDocument/2006/relationships/image" Target="../media/image127.png"/><Relationship Id="rId3" Type="http://schemas.openxmlformats.org/officeDocument/2006/relationships/image" Target="../media/image113.png"/><Relationship Id="rId21" Type="http://schemas.openxmlformats.org/officeDocument/2006/relationships/image" Target="../media/image130.png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17" Type="http://schemas.openxmlformats.org/officeDocument/2006/relationships/image" Target="../media/image126.png"/><Relationship Id="rId25" Type="http://schemas.openxmlformats.org/officeDocument/2006/relationships/image" Target="../media/image13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25.png"/><Relationship Id="rId20" Type="http://schemas.openxmlformats.org/officeDocument/2006/relationships/image" Target="../media/image1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24" Type="http://schemas.openxmlformats.org/officeDocument/2006/relationships/image" Target="../media/image133.png"/><Relationship Id="rId5" Type="http://schemas.microsoft.com/office/2007/relationships/hdphoto" Target="../media/hdphoto6.wdp"/><Relationship Id="rId15" Type="http://schemas.openxmlformats.org/officeDocument/2006/relationships/image" Target="../media/image124.png"/><Relationship Id="rId23" Type="http://schemas.openxmlformats.org/officeDocument/2006/relationships/image" Target="../media/image132.png"/><Relationship Id="rId10" Type="http://schemas.openxmlformats.org/officeDocument/2006/relationships/image" Target="../media/image119.png"/><Relationship Id="rId19" Type="http://schemas.openxmlformats.org/officeDocument/2006/relationships/image" Target="../media/image128.png"/><Relationship Id="rId4" Type="http://schemas.openxmlformats.org/officeDocument/2006/relationships/image" Target="../media/image114.png"/><Relationship Id="rId9" Type="http://schemas.openxmlformats.org/officeDocument/2006/relationships/image" Target="../media/image118.png"/><Relationship Id="rId14" Type="http://schemas.openxmlformats.org/officeDocument/2006/relationships/image" Target="../media/image123.png"/><Relationship Id="rId22" Type="http://schemas.openxmlformats.org/officeDocument/2006/relationships/image" Target="../media/image13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5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4.png"/><Relationship Id="rId9" Type="http://schemas.openxmlformats.org/officeDocument/2006/relationships/image" Target="../media/image1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4.png"/><Relationship Id="rId5" Type="http://schemas.openxmlformats.org/officeDocument/2006/relationships/image" Target="../media/image143.tiff"/><Relationship Id="rId4" Type="http://schemas.openxmlformats.org/officeDocument/2006/relationships/image" Target="../media/image142.tif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139.png"/><Relationship Id="rId3" Type="http://schemas.openxmlformats.org/officeDocument/2006/relationships/image" Target="../media/image144.png"/><Relationship Id="rId7" Type="http://schemas.openxmlformats.org/officeDocument/2006/relationships/image" Target="../media/image148.svg"/><Relationship Id="rId12" Type="http://schemas.microsoft.com/office/2007/relationships/hdphoto" Target="../media/hdphoto7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7.png"/><Relationship Id="rId11" Type="http://schemas.openxmlformats.org/officeDocument/2006/relationships/image" Target="../media/image152.png"/><Relationship Id="rId5" Type="http://schemas.openxmlformats.org/officeDocument/2006/relationships/image" Target="../media/image146.svg"/><Relationship Id="rId15" Type="http://schemas.openxmlformats.org/officeDocument/2006/relationships/image" Target="../media/image154.png"/><Relationship Id="rId10" Type="http://schemas.openxmlformats.org/officeDocument/2006/relationships/image" Target="../media/image151.png"/><Relationship Id="rId4" Type="http://schemas.openxmlformats.org/officeDocument/2006/relationships/image" Target="../media/image145.png"/><Relationship Id="rId9" Type="http://schemas.openxmlformats.org/officeDocument/2006/relationships/image" Target="../media/image150.png"/><Relationship Id="rId14" Type="http://schemas.openxmlformats.org/officeDocument/2006/relationships/image" Target="../media/image1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168.png"/><Relationship Id="rId3" Type="http://schemas.openxmlformats.org/officeDocument/2006/relationships/image" Target="../media/image22.png"/><Relationship Id="rId7" Type="http://schemas.openxmlformats.org/officeDocument/2006/relationships/image" Target="../media/image162.png"/><Relationship Id="rId12" Type="http://schemas.openxmlformats.org/officeDocument/2006/relationships/image" Target="../media/image1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11" Type="http://schemas.openxmlformats.org/officeDocument/2006/relationships/image" Target="../media/image166.png"/><Relationship Id="rId5" Type="http://schemas.openxmlformats.org/officeDocument/2006/relationships/image" Target="../media/image21.jpeg"/><Relationship Id="rId10" Type="http://schemas.openxmlformats.org/officeDocument/2006/relationships/image" Target="../media/image165.png"/><Relationship Id="rId4" Type="http://schemas.microsoft.com/office/2007/relationships/hdphoto" Target="../media/hdphoto1.wdp"/><Relationship Id="rId9" Type="http://schemas.openxmlformats.org/officeDocument/2006/relationships/image" Target="../media/image16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svg"/><Relationship Id="rId3" Type="http://schemas.openxmlformats.org/officeDocument/2006/relationships/image" Target="../media/image25.png"/><Relationship Id="rId7" Type="http://schemas.openxmlformats.org/officeDocument/2006/relationships/image" Target="../media/image28.sv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1.jpe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svg"/><Relationship Id="rId14" Type="http://schemas.openxmlformats.org/officeDocument/2006/relationships/image" Target="../media/image3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image" Target="../media/image169.png"/><Relationship Id="rId7" Type="http://schemas.openxmlformats.org/officeDocument/2006/relationships/image" Target="../media/image17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10" Type="http://schemas.openxmlformats.org/officeDocument/2006/relationships/image" Target="../media/image175.png"/><Relationship Id="rId4" Type="http://schemas.microsoft.com/office/2007/relationships/hdphoto" Target="../media/hdphoto8.wdp"/><Relationship Id="rId9" Type="http://schemas.openxmlformats.org/officeDocument/2006/relationships/image" Target="../media/image17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22.png"/><Relationship Id="rId7" Type="http://schemas.openxmlformats.org/officeDocument/2006/relationships/image" Target="../media/image178.png"/><Relationship Id="rId12" Type="http://schemas.openxmlformats.org/officeDocument/2006/relationships/image" Target="../media/image18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png"/><Relationship Id="rId11" Type="http://schemas.openxmlformats.org/officeDocument/2006/relationships/image" Target="../media/image182.png"/><Relationship Id="rId5" Type="http://schemas.openxmlformats.org/officeDocument/2006/relationships/image" Target="../media/image176.png"/><Relationship Id="rId10" Type="http://schemas.openxmlformats.org/officeDocument/2006/relationships/image" Target="../media/image181.png"/><Relationship Id="rId4" Type="http://schemas.microsoft.com/office/2007/relationships/hdphoto" Target="../media/hdphoto1.wdp"/><Relationship Id="rId9" Type="http://schemas.openxmlformats.org/officeDocument/2006/relationships/image" Target="../media/image18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microsoft.com/office/2007/relationships/hdphoto" Target="../media/hdphoto1.wdp"/><Relationship Id="rId7" Type="http://schemas.openxmlformats.org/officeDocument/2006/relationships/image" Target="../media/image18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image" Target="../media/image184.png"/><Relationship Id="rId9" Type="http://schemas.openxmlformats.org/officeDocument/2006/relationships/image" Target="../media/image18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3.png"/><Relationship Id="rId5" Type="http://schemas.openxmlformats.org/officeDocument/2006/relationships/image" Target="../media/image192.tiff"/><Relationship Id="rId4" Type="http://schemas.openxmlformats.org/officeDocument/2006/relationships/image" Target="../media/image191.tif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tiff"/><Relationship Id="rId3" Type="http://schemas.microsoft.com/office/2007/relationships/hdphoto" Target="../media/hdphoto1.wdp"/><Relationship Id="rId7" Type="http://schemas.openxmlformats.org/officeDocument/2006/relationships/image" Target="../media/image197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6.png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svg"/><Relationship Id="rId13" Type="http://schemas.openxmlformats.org/officeDocument/2006/relationships/image" Target="../media/image205.png"/><Relationship Id="rId18" Type="http://schemas.openxmlformats.org/officeDocument/2006/relationships/image" Target="../media/image210.svg"/><Relationship Id="rId3" Type="http://schemas.openxmlformats.org/officeDocument/2006/relationships/image" Target="../media/image199.jpeg"/><Relationship Id="rId21" Type="http://schemas.openxmlformats.org/officeDocument/2006/relationships/image" Target="../media/image213.png"/><Relationship Id="rId7" Type="http://schemas.openxmlformats.org/officeDocument/2006/relationships/image" Target="../media/image55.png"/><Relationship Id="rId12" Type="http://schemas.openxmlformats.org/officeDocument/2006/relationships/image" Target="../media/image204.svg"/><Relationship Id="rId17" Type="http://schemas.openxmlformats.org/officeDocument/2006/relationships/image" Target="../media/image209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208.svg"/><Relationship Id="rId20" Type="http://schemas.openxmlformats.org/officeDocument/2006/relationships/image" Target="../media/image212.sv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0.png"/><Relationship Id="rId11" Type="http://schemas.openxmlformats.org/officeDocument/2006/relationships/image" Target="../media/image203.png"/><Relationship Id="rId5" Type="http://schemas.openxmlformats.org/officeDocument/2006/relationships/image" Target="../media/image51.png"/><Relationship Id="rId15" Type="http://schemas.openxmlformats.org/officeDocument/2006/relationships/image" Target="../media/image207.png"/><Relationship Id="rId23" Type="http://schemas.openxmlformats.org/officeDocument/2006/relationships/image" Target="../media/image215.png"/><Relationship Id="rId10" Type="http://schemas.microsoft.com/office/2007/relationships/hdphoto" Target="../media/hdphoto9.wdp"/><Relationship Id="rId19" Type="http://schemas.openxmlformats.org/officeDocument/2006/relationships/image" Target="../media/image211.png"/><Relationship Id="rId4" Type="http://schemas.openxmlformats.org/officeDocument/2006/relationships/image" Target="../media/image50.png"/><Relationship Id="rId9" Type="http://schemas.openxmlformats.org/officeDocument/2006/relationships/image" Target="../media/image202.png"/><Relationship Id="rId14" Type="http://schemas.openxmlformats.org/officeDocument/2006/relationships/image" Target="../media/image206.svg"/><Relationship Id="rId22" Type="http://schemas.openxmlformats.org/officeDocument/2006/relationships/image" Target="../media/image21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21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tiff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12" Type="http://schemas.openxmlformats.org/officeDocument/2006/relationships/image" Target="../media/image56.svg"/><Relationship Id="rId17" Type="http://schemas.openxmlformats.org/officeDocument/2006/relationships/image" Target="../media/image61.svg"/><Relationship Id="rId2" Type="http://schemas.openxmlformats.org/officeDocument/2006/relationships/image" Target="../media/image21.jpeg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jpe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microsoft.com/office/2007/relationships/hdphoto" Target="../media/hdphoto2.wdp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48.png"/><Relationship Id="rId4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6073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7BB10399-D919-46F3-8A2B-35065BF99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" y="465"/>
            <a:ext cx="12190346" cy="685706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AA4788D-7FE6-474E-9B26-E6E6B047E4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3139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00C3CE4-BC03-4EB1-A7B0-E98DB34CC2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806" y="1362806"/>
            <a:ext cx="6262327" cy="119596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99589AE-BFB0-7B4F-B5BA-667993005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27" y="7741"/>
            <a:ext cx="11598442" cy="1303786"/>
          </a:xfrm>
        </p:spPr>
        <p:txBody>
          <a:bodyPr>
            <a:normAutofit/>
          </a:bodyPr>
          <a:lstStyle/>
          <a:p>
            <a:r>
              <a:rPr kumimoji="1" lang="zh-TW" altLang="en-US" sz="5000" b="1"/>
              <a:t>企業儲存</a:t>
            </a:r>
            <a:r>
              <a:rPr kumimoji="1" lang="zh-CN" altLang="en-US" sz="5000" b="1"/>
              <a:t>設備</a:t>
            </a:r>
            <a:r>
              <a:rPr kumimoji="1" lang="zh-TW" altLang="en-US" sz="5000" b="1"/>
              <a:t>需求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A831A56-7A83-DC48-BE8E-D5390C59B012}"/>
              </a:ext>
            </a:extLst>
          </p:cNvPr>
          <p:cNvSpPr/>
          <p:nvPr/>
        </p:nvSpPr>
        <p:spPr>
          <a:xfrm>
            <a:off x="1037238" y="1536059"/>
            <a:ext cx="1013276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8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企業購買多台 </a:t>
            </a:r>
            <a:r>
              <a:rPr lang="en-US" altLang="zh-TW" sz="3800">
                <a:solidFill>
                  <a:schemeClr val="tx1">
                    <a:lumMod val="95000"/>
                    <a:lumOff val="5000"/>
                  </a:schemeClr>
                </a:solidFill>
                <a:latin typeface="Oswald Light" pitchFamily="2" charset="0"/>
                <a:ea typeface="微軟正黑體" panose="020B0604030504040204" pitchFamily="34" charset="-120"/>
              </a:rPr>
              <a:t>NAS </a:t>
            </a:r>
            <a:r>
              <a:rPr lang="zh-CN" altLang="en-US" sz="38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需求</a:t>
            </a:r>
            <a:endParaRPr lang="en-US" altLang="zh-TW" sz="3800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A0B5B55-3DE0-4832-B3BA-BCB6CDE74510}"/>
              </a:ext>
            </a:extLst>
          </p:cNvPr>
          <p:cNvSpPr/>
          <p:nvPr/>
        </p:nvSpPr>
        <p:spPr>
          <a:xfrm>
            <a:off x="817902" y="2412405"/>
            <a:ext cx="11003631" cy="2013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lnSpc>
                <a:spcPts val="3600"/>
              </a:lnSpc>
              <a:spcBef>
                <a:spcPts val="300"/>
              </a:spcBef>
              <a:buSzPct val="80000"/>
              <a:buFont typeface="Arial" panose="020B0604020202020204" pitchFamily="34" charset="0"/>
              <a:buChar char="•"/>
            </a:pPr>
            <a:r>
              <a:rPr lang="zh-CN" altLang="en-US" sz="25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因應不同的應用提供不同的儲存設備</a:t>
            </a:r>
            <a:endParaRPr lang="en-US" altLang="zh-CN" sz="25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2563" lvl="1" indent="-182563">
              <a:lnSpc>
                <a:spcPts val="3600"/>
              </a:lnSpc>
              <a:spcBef>
                <a:spcPts val="300"/>
              </a:spcBef>
              <a:buSzPct val="80000"/>
            </a:pPr>
            <a:r>
              <a:rPr lang="zh-CN" altLang="en-US" sz="2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例如：虛擬化應用、檔案共享、資料封存</a:t>
            </a:r>
            <a:endParaRPr lang="en-US" altLang="zh-CN" sz="23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2563" indent="-182563">
              <a:lnSpc>
                <a:spcPts val="3600"/>
              </a:lnSpc>
              <a:spcBef>
                <a:spcPts val="300"/>
              </a:spcBef>
              <a:buSzPct val="80000"/>
              <a:buFont typeface="Arial" panose="020B0604020202020204" pitchFamily="34" charset="0"/>
              <a:buChar char="•"/>
            </a:pPr>
            <a:r>
              <a:rPr lang="zh-CN" altLang="en-US" sz="25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不同的 </a:t>
            </a:r>
            <a:r>
              <a:rPr lang="en-US" altLang="zh-CN" sz="25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NAS </a:t>
            </a:r>
            <a:r>
              <a:rPr lang="zh-CN" altLang="en-US" sz="25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分給不同的部門使用</a:t>
            </a:r>
            <a:endParaRPr lang="en-US" altLang="zh-CN" sz="25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2563" indent="-182563">
              <a:lnSpc>
                <a:spcPts val="3600"/>
              </a:lnSpc>
              <a:spcBef>
                <a:spcPts val="300"/>
              </a:spcBef>
              <a:buSzPct val="80000"/>
              <a:buFont typeface="Arial" panose="020B0604020202020204" pitchFamily="34" charset="0"/>
              <a:buChar char="•"/>
            </a:pPr>
            <a:r>
              <a:rPr lang="zh-CN" altLang="en-US" sz="25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一台為主要工作，另一台 </a:t>
            </a:r>
            <a:r>
              <a:rPr lang="en-US" altLang="zh-CN" sz="25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en-US" altLang="zh-CN" sz="2500" b="1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CN" altLang="en-US" sz="25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作為近端或遠端的資料備份</a:t>
            </a:r>
            <a:r>
              <a:rPr lang="en-US" altLang="zh-CN" sz="25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CN" altLang="en-US" sz="25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備援</a:t>
            </a:r>
            <a:r>
              <a:rPr lang="en-US" altLang="zh-CN" sz="25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CN" altLang="en-US" sz="25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主機</a:t>
            </a:r>
            <a:endParaRPr lang="en-US" altLang="zh-CN" sz="25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圖片 14" descr="一張含有 男人, 女性, 年輕, 直立的 的圖片&#10;&#10;自動產生的描述">
            <a:extLst>
              <a:ext uri="{FF2B5EF4-FFF2-40B4-BE49-F238E27FC236}">
                <a16:creationId xmlns:a16="http://schemas.microsoft.com/office/drawing/2014/main" id="{8C5A2CD5-7B29-449F-8AD2-90DEEC4415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22866"/>
            <a:ext cx="12192000" cy="17576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40832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B9955401-BEAB-4FCA-961B-2FA73D1A71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" y="465"/>
            <a:ext cx="12190346" cy="6857069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CAA5F97B-9A5A-4E70-9B51-FBF4F1E08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31392"/>
          </a:xfrm>
          <a:prstGeom prst="rect">
            <a:avLst/>
          </a:prstGeom>
        </p:spPr>
      </p:pic>
      <p:grpSp>
        <p:nvGrpSpPr>
          <p:cNvPr id="21" name="群組 20">
            <a:extLst>
              <a:ext uri="{FF2B5EF4-FFF2-40B4-BE49-F238E27FC236}">
                <a16:creationId xmlns:a16="http://schemas.microsoft.com/office/drawing/2014/main" id="{0D46367A-68DD-430C-995E-0B28BFDF634D}"/>
              </a:ext>
            </a:extLst>
          </p:cNvPr>
          <p:cNvGrpSpPr/>
          <p:nvPr/>
        </p:nvGrpSpPr>
        <p:grpSpPr>
          <a:xfrm>
            <a:off x="728410" y="3768998"/>
            <a:ext cx="4634949" cy="682254"/>
            <a:chOff x="5281398" y="2130931"/>
            <a:chExt cx="5815446" cy="1873802"/>
          </a:xfrm>
        </p:grpSpPr>
        <p:sp>
          <p:nvSpPr>
            <p:cNvPr id="22" name="矩形: 圓角 21">
              <a:extLst>
                <a:ext uri="{FF2B5EF4-FFF2-40B4-BE49-F238E27FC236}">
                  <a16:creationId xmlns:a16="http://schemas.microsoft.com/office/drawing/2014/main" id="{2F88B709-EDE9-4807-BE6D-79692A967431}"/>
                </a:ext>
              </a:extLst>
            </p:cNvPr>
            <p:cNvSpPr/>
            <p:nvPr/>
          </p:nvSpPr>
          <p:spPr>
            <a:xfrm>
              <a:off x="5281399" y="2130932"/>
              <a:ext cx="5715152" cy="1873801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7AC644A4-2781-48D3-B74B-5DCA25AE25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>
              <a:off x="5281398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62300AB1-721F-4528-BA76-68C65930BE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 flipH="1">
              <a:off x="10896257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04E57E61-1339-4035-A2B8-78DF11E6BA3C}"/>
              </a:ext>
            </a:extLst>
          </p:cNvPr>
          <p:cNvGrpSpPr/>
          <p:nvPr/>
        </p:nvGrpSpPr>
        <p:grpSpPr>
          <a:xfrm>
            <a:off x="728410" y="1636720"/>
            <a:ext cx="4634949" cy="682254"/>
            <a:chOff x="5281398" y="2130931"/>
            <a:chExt cx="5815446" cy="1873802"/>
          </a:xfrm>
        </p:grpSpPr>
        <p:sp>
          <p:nvSpPr>
            <p:cNvPr id="14" name="矩形: 圓角 13">
              <a:extLst>
                <a:ext uri="{FF2B5EF4-FFF2-40B4-BE49-F238E27FC236}">
                  <a16:creationId xmlns:a16="http://schemas.microsoft.com/office/drawing/2014/main" id="{4D148A1A-3435-426F-B360-F9F2F4718DBC}"/>
                </a:ext>
              </a:extLst>
            </p:cNvPr>
            <p:cNvSpPr/>
            <p:nvPr/>
          </p:nvSpPr>
          <p:spPr>
            <a:xfrm>
              <a:off x="5281399" y="2130932"/>
              <a:ext cx="5715152" cy="1873801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48FF1D71-CB73-4EDE-BD03-E23BCBDE49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>
              <a:off x="5281398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7986B821-D836-4542-980D-B2975580E6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 flipH="1">
              <a:off x="10896257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EE280BB0-D7CD-49EF-817C-E97F20C25A5B}"/>
              </a:ext>
            </a:extLst>
          </p:cNvPr>
          <p:cNvSpPr/>
          <p:nvPr/>
        </p:nvSpPr>
        <p:spPr>
          <a:xfrm>
            <a:off x="0" y="5494394"/>
            <a:ext cx="8703954" cy="923330"/>
          </a:xfrm>
          <a:prstGeom prst="rect">
            <a:avLst/>
          </a:prstGeom>
          <a:gradFill flip="none" rotWithShape="1">
            <a:gsLst>
              <a:gs pos="98851">
                <a:schemeClr val="accent5">
                  <a:lumMod val="40000"/>
                  <a:lumOff val="60000"/>
                  <a:alpha val="88000"/>
                </a:schemeClr>
              </a:gs>
              <a:gs pos="29000">
                <a:schemeClr val="bg1"/>
              </a:gs>
              <a:gs pos="80000">
                <a:schemeClr val="accent5">
                  <a:lumMod val="40000"/>
                  <a:lumOff val="60000"/>
                  <a:alpha val="86000"/>
                </a:schemeClr>
              </a:gs>
            </a:gsLst>
            <a:lin ang="54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algn="ctr"/>
            <a:endParaRPr lang="en-US" altLang="zh-TW" sz="1800">
              <a:latin typeface="Oswald Medium" pitchFamily="2" charset="0"/>
            </a:endParaRPr>
          </a:p>
          <a:p>
            <a:pPr algn="ctr"/>
            <a:endParaRPr lang="en-US" altLang="zh-TW">
              <a:latin typeface="Oswald Medium" pitchFamily="2" charset="0"/>
            </a:endParaRPr>
          </a:p>
          <a:p>
            <a:pPr algn="ctr"/>
            <a:endParaRPr lang="zh-TW" altLang="en-US" sz="1800">
              <a:latin typeface="Oswald Medium" pitchFamily="2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27DF230-7B0A-A14C-80F3-D26075C64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794" y="21936"/>
            <a:ext cx="11598442" cy="1303786"/>
          </a:xfrm>
        </p:spPr>
        <p:txBody>
          <a:bodyPr>
            <a:normAutofit/>
          </a:bodyPr>
          <a:lstStyle/>
          <a:p>
            <a:r>
              <a:rPr kumimoji="1" lang="zh-TW" altLang="en-US" sz="5000" b="1"/>
              <a:t>經濟的儲存設備投資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2945342-86F1-AB47-B681-03D857C0C6A2}"/>
              </a:ext>
            </a:extLst>
          </p:cNvPr>
          <p:cNvSpPr/>
          <p:nvPr/>
        </p:nvSpPr>
        <p:spPr>
          <a:xfrm>
            <a:off x="808346" y="2422919"/>
            <a:ext cx="9385847" cy="1215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lnSpc>
                <a:spcPts val="2800"/>
              </a:lnSpc>
              <a:spcBef>
                <a:spcPts val="300"/>
              </a:spcBef>
              <a:buSzPct val="80000"/>
              <a:buFont typeface="Arial" panose="020B0604020202020204" pitchFamily="34" charset="0"/>
              <a:buChar char="•"/>
            </a:pPr>
            <a:r>
              <a:rPr lang="zh-TW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效能不足：已經不足以應付現在的應用</a:t>
            </a:r>
            <a:endParaRPr lang="en-US" altLang="zh-TW" sz="20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7800" indent="-177800">
              <a:lnSpc>
                <a:spcPts val="2800"/>
              </a:lnSpc>
              <a:spcBef>
                <a:spcPts val="300"/>
              </a:spcBef>
              <a:buSzPct val="80000"/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空間不足：資料儲存空間已滿</a:t>
            </a:r>
            <a:endParaRPr lang="en-US" altLang="zh-CN" sz="20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7800" indent="-177800">
              <a:lnSpc>
                <a:spcPts val="2800"/>
              </a:lnSpc>
              <a:spcBef>
                <a:spcPts val="300"/>
              </a:spcBef>
              <a:buSzPct val="80000"/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硬體壽命已達年限</a:t>
            </a:r>
            <a:endParaRPr lang="en-US" altLang="zh-CN" sz="20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C95242B-0150-FE43-89D4-456AC74BDA95}"/>
              </a:ext>
            </a:extLst>
          </p:cNvPr>
          <p:cNvSpPr/>
          <p:nvPr/>
        </p:nvSpPr>
        <p:spPr>
          <a:xfrm>
            <a:off x="-1085879" y="5618477"/>
            <a:ext cx="1013276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1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怎麼樣的投資才最具</a:t>
            </a:r>
            <a:r>
              <a:rPr lang="zh-TW" altLang="en-US" sz="4100" b="1">
                <a:solidFill>
                  <a:srgbClr val="0035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經濟效益</a:t>
            </a:r>
            <a:r>
              <a:rPr lang="zh-TW" altLang="en-US" sz="4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？</a:t>
            </a:r>
            <a:endParaRPr lang="en-US" altLang="zh-TW" sz="41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661CC68-D776-2342-868A-9B1CF6545124}"/>
              </a:ext>
            </a:extLst>
          </p:cNvPr>
          <p:cNvSpPr/>
          <p:nvPr/>
        </p:nvSpPr>
        <p:spPr>
          <a:xfrm>
            <a:off x="977304" y="3814215"/>
            <a:ext cx="42218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老舊儲存設備的</a:t>
            </a:r>
            <a:r>
              <a:rPr lang="zh-TW" altLang="en-US" sz="3200" b="1" u="sng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結局</a:t>
            </a:r>
            <a:endParaRPr lang="en-US" altLang="zh-TW" sz="3200" b="1" u="sng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5DAE503-91EC-1D47-961C-30E762EC0A8A}"/>
              </a:ext>
            </a:extLst>
          </p:cNvPr>
          <p:cNvSpPr/>
          <p:nvPr/>
        </p:nvSpPr>
        <p:spPr>
          <a:xfrm>
            <a:off x="808346" y="4521013"/>
            <a:ext cx="9385847" cy="818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lnSpc>
                <a:spcPts val="2800"/>
              </a:lnSpc>
              <a:spcBef>
                <a:spcPts val="300"/>
              </a:spcBef>
              <a:buSzPct val="80000"/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整機報廢，採購新品</a:t>
            </a:r>
            <a:endParaRPr lang="en-US" altLang="zh-CN" sz="20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7800" indent="-177800">
              <a:lnSpc>
                <a:spcPts val="2800"/>
              </a:lnSpc>
              <a:spcBef>
                <a:spcPts val="300"/>
              </a:spcBef>
              <a:buSzPct val="80000"/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舊主機挪作其他應用</a:t>
            </a:r>
            <a:r>
              <a:rPr lang="zh-TW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CN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硬體壽命已達年限？？</a:t>
            </a:r>
            <a:r>
              <a:rPr lang="en-US" altLang="zh-TW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CN" sz="20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36317B8-A16B-4C25-B5C6-72E1343281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5957" y="1415338"/>
            <a:ext cx="5749150" cy="5572667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6EFB598-9A7C-AF40-8DF9-F03014AFB26A}"/>
              </a:ext>
            </a:extLst>
          </p:cNvPr>
          <p:cNvSpPr/>
          <p:nvPr/>
        </p:nvSpPr>
        <p:spPr>
          <a:xfrm>
            <a:off x="942731" y="1688387"/>
            <a:ext cx="101327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老舊儲存設備的</a:t>
            </a:r>
            <a:r>
              <a:rPr lang="zh-TW" altLang="en-US" sz="3200" b="1" u="sng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困境</a:t>
            </a:r>
            <a:endParaRPr lang="en-US" altLang="zh-TW" sz="3200" b="1" u="sng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42696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>
            <a:extLst>
              <a:ext uri="{FF2B5EF4-FFF2-40B4-BE49-F238E27FC236}">
                <a16:creationId xmlns:a16="http://schemas.microsoft.com/office/drawing/2014/main" id="{82D68AB9-3957-479E-95D3-4D3CDE5339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126" y="2995428"/>
            <a:ext cx="5180107" cy="32772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9CEE52CE-8204-45B1-BD01-B64B7488BE38}"/>
              </a:ext>
            </a:extLst>
          </p:cNvPr>
          <p:cNvSpPr/>
          <p:nvPr/>
        </p:nvSpPr>
        <p:spPr>
          <a:xfrm>
            <a:off x="5526322" y="4042846"/>
            <a:ext cx="1738138" cy="69783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FC10"/>
              </a:gs>
              <a:gs pos="100000">
                <a:srgbClr val="FD9C3D"/>
              </a:gs>
            </a:gsLst>
            <a:lin ang="0" scaled="0"/>
          </a:gradFill>
          <a:ln>
            <a:noFill/>
          </a:ln>
          <a:effectLst>
            <a:outerShdw blurRad="203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9CF2A5B-E75F-A54A-AE8D-458460FAF0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3522" y="3806922"/>
            <a:ext cx="5427208" cy="2742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FF9D20E-4046-154E-90C2-A0D5BC62A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352" y="37012"/>
            <a:ext cx="11598442" cy="1303786"/>
          </a:xfrm>
        </p:spPr>
        <p:txBody>
          <a:bodyPr>
            <a:normAutofit/>
          </a:bodyPr>
          <a:lstStyle/>
          <a:p>
            <a:r>
              <a:rPr kumimoji="1" lang="en-US" altLang="zh-TW" sz="5000" dirty="0">
                <a:latin typeface="Oswald" pitchFamily="2" charset="0"/>
                <a:ea typeface="微軟正黑體"/>
              </a:rPr>
              <a:t>GM-1000</a:t>
            </a:r>
            <a:endParaRPr lang="zh-CN" altLang="en-US" sz="5000" b="1" dirty="0">
              <a:latin typeface="Oswald Medium" pitchFamily="2" charset="0"/>
              <a:ea typeface="微軟正黑體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D4D2D88-1B15-014A-8DCE-6FF61B30B2A3}"/>
              </a:ext>
            </a:extLst>
          </p:cNvPr>
          <p:cNvSpPr txBox="1"/>
          <p:nvPr/>
        </p:nvSpPr>
        <p:spPr>
          <a:xfrm>
            <a:off x="97002" y="3361358"/>
            <a:ext cx="5269318" cy="2266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lvl="1" indent="-171450" fontAlgn="base">
              <a:lnSpc>
                <a:spcPts val="4200"/>
              </a:lnSpc>
              <a:spcBef>
                <a:spcPts val="3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altLang="zh-TW" sz="2600">
                <a:latin typeface="Oswald Light" pitchFamily="2" charset="0"/>
                <a:ea typeface="微軟正黑體" panose="020B0604030504040204" pitchFamily="34" charset="-120"/>
              </a:rPr>
              <a:t>3U</a:t>
            </a:r>
            <a:r>
              <a:rPr lang="en-US" altLang="zh-TW" sz="2600" b="1">
                <a:latin typeface="Oswald Light" pitchFamily="2" charset="0"/>
                <a:ea typeface="微軟正黑體" panose="020B0604030504040204" pitchFamily="34" charset="-120"/>
              </a:rPr>
              <a:t> </a:t>
            </a:r>
            <a:r>
              <a:rPr lang="zh-CN" altLang="en-US" sz="2600">
                <a:latin typeface="微軟正黑體" panose="020B0604030504040204" pitchFamily="34" charset="-120"/>
                <a:ea typeface="微軟正黑體" panose="020B0604030504040204" pitchFamily="34" charset="-120"/>
              </a:rPr>
              <a:t>機構內含兩台</a:t>
            </a:r>
            <a:r>
              <a:rPr lang="zh-CN" altLang="en-US" sz="260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獨立運作</a:t>
            </a:r>
            <a:r>
              <a:rPr lang="zh-CN" altLang="en-US" sz="260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en-US" altLang="zh-CN" sz="2600" b="1">
                <a:latin typeface="Oswald Light" pitchFamily="2" charset="0"/>
                <a:ea typeface="微軟正黑體" panose="020B0604030504040204" pitchFamily="34" charset="-120"/>
              </a:rPr>
              <a:t>NAS </a:t>
            </a:r>
            <a:r>
              <a:rPr lang="zh-CN" altLang="en-US" sz="2600">
                <a:latin typeface="微軟正黑體" panose="020B0604030504040204" pitchFamily="34" charset="-120"/>
                <a:ea typeface="微軟正黑體" panose="020B0604030504040204" pitchFamily="34" charset="-120"/>
              </a:rPr>
              <a:t>主機</a:t>
            </a:r>
            <a:endParaRPr lang="en-US" altLang="zh-CN" sz="2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28650" lvl="1" indent="-171450" fontAlgn="base">
              <a:lnSpc>
                <a:spcPts val="4200"/>
              </a:lnSpc>
              <a:spcBef>
                <a:spcPts val="300"/>
              </a:spcBef>
              <a:buSzPct val="80000"/>
              <a:buFont typeface="Arial" panose="020B0604020202020204" pitchFamily="34" charset="0"/>
              <a:buChar char="•"/>
            </a:pPr>
            <a:r>
              <a:rPr lang="zh-CN" altLang="en-US" sz="2600">
                <a:latin typeface="微軟正黑體" panose="020B0604030504040204" pitchFamily="34" charset="-120"/>
                <a:ea typeface="微軟正黑體" panose="020B0604030504040204" pitchFamily="34" charset="-120"/>
              </a:rPr>
              <a:t>共享 </a:t>
            </a:r>
            <a:r>
              <a:rPr lang="en-US" altLang="zh-TW" sz="2600" b="1">
                <a:latin typeface="Oswald Light" pitchFamily="2" charset="0"/>
                <a:ea typeface="微軟正黑體" panose="020B0604030504040204" pitchFamily="34" charset="-120"/>
              </a:rPr>
              <a:t>770W </a:t>
            </a:r>
            <a:r>
              <a:rPr lang="zh-TW" altLang="en-US" sz="2600">
                <a:latin typeface="微軟正黑體" panose="020B0604030504040204" pitchFamily="34" charset="-120"/>
                <a:ea typeface="微軟正黑體" panose="020B0604030504040204" pitchFamily="34" charset="-120"/>
              </a:rPr>
              <a:t>備援式電源</a:t>
            </a:r>
            <a:endParaRPr lang="en-US" altLang="zh-TW" sz="2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28650" lvl="1" indent="-171450" fontAlgn="base">
              <a:lnSpc>
                <a:spcPts val="4200"/>
              </a:lnSpc>
              <a:spcBef>
                <a:spcPts val="300"/>
              </a:spcBef>
              <a:buSzPct val="80000"/>
              <a:buFont typeface="Arial" panose="020B0604020202020204" pitchFamily="34" charset="0"/>
              <a:buChar char="•"/>
            </a:pPr>
            <a:r>
              <a:rPr lang="zh-CN" altLang="en-US" sz="2600">
                <a:latin typeface="微軟正黑體" panose="020B0604030504040204" pitchFamily="34" charset="-120"/>
                <a:ea typeface="微軟正黑體" panose="020B0604030504040204" pitchFamily="34" charset="-120"/>
              </a:rPr>
              <a:t>出貨搭載 </a:t>
            </a:r>
            <a:r>
              <a:rPr lang="en-US" altLang="zh-CN" sz="2600" err="1">
                <a:solidFill>
                  <a:srgbClr val="285FDF"/>
                </a:solidFill>
                <a:latin typeface="Oswald Light" pitchFamily="2" charset="0"/>
                <a:ea typeface="微軟正黑體" panose="020B0604030504040204" pitchFamily="34" charset="-120"/>
              </a:rPr>
              <a:t>QuTS</a:t>
            </a:r>
            <a:r>
              <a:rPr lang="en-US" altLang="zh-CN" sz="2600">
                <a:solidFill>
                  <a:srgbClr val="285FDF"/>
                </a:solidFill>
                <a:latin typeface="Oswald Light" pitchFamily="2" charset="0"/>
                <a:ea typeface="微軟正黑體" panose="020B0604030504040204" pitchFamily="34" charset="-120"/>
              </a:rPr>
              <a:t> hero </a:t>
            </a:r>
            <a:r>
              <a:rPr lang="zh-CN" altLang="en-US" sz="2600">
                <a:latin typeface="微軟正黑體" panose="020B0604030504040204" pitchFamily="34" charset="-120"/>
                <a:ea typeface="微軟正黑體" panose="020B0604030504040204" pitchFamily="34" charset="-120"/>
              </a:rPr>
              <a:t>作業系統</a:t>
            </a:r>
            <a:endParaRPr lang="zh-TW" altLang="en-US" sz="2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9" name="接點: 肘形 18">
            <a:extLst>
              <a:ext uri="{FF2B5EF4-FFF2-40B4-BE49-F238E27FC236}">
                <a16:creationId xmlns:a16="http://schemas.microsoft.com/office/drawing/2014/main" id="{397CF702-FE10-40D1-8E06-5337E5E677E3}"/>
              </a:ext>
            </a:extLst>
          </p:cNvPr>
          <p:cNvCxnSpPr>
            <a:cxnSpLocks/>
          </p:cNvCxnSpPr>
          <p:nvPr/>
        </p:nvCxnSpPr>
        <p:spPr>
          <a:xfrm>
            <a:off x="7312248" y="4387663"/>
            <a:ext cx="397041" cy="1155111"/>
          </a:xfrm>
          <a:prstGeom prst="bentConnector2">
            <a:avLst/>
          </a:prstGeom>
          <a:ln w="38100" cap="rnd">
            <a:gradFill>
              <a:gsLst>
                <a:gs pos="0">
                  <a:srgbClr val="FFFC10"/>
                </a:gs>
                <a:gs pos="100000">
                  <a:srgbClr val="FD9C3D"/>
                </a:gs>
              </a:gsLst>
              <a:lin ang="5400000" scaled="1"/>
            </a:gradFill>
            <a:round/>
            <a:headEnd type="triangl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891C2463-9D29-4EB8-AA59-D5A4F79ED29A}"/>
              </a:ext>
            </a:extLst>
          </p:cNvPr>
          <p:cNvSpPr/>
          <p:nvPr/>
        </p:nvSpPr>
        <p:spPr>
          <a:xfrm>
            <a:off x="5728608" y="4041176"/>
            <a:ext cx="13227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2000">
                <a:latin typeface="Oswald Light" pitchFamily="2" charset="0"/>
              </a:rPr>
              <a:t>B</a:t>
            </a:r>
            <a:r>
              <a:rPr kumimoji="1" lang="en-US" altLang="zh-TW" sz="2000" b="1">
                <a:latin typeface="Oswald Light" pitchFamily="2" charset="0"/>
              </a:rPr>
              <a:t> </a:t>
            </a:r>
            <a:r>
              <a:rPr kumimoji="1" lang="zh-CN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側主機</a:t>
            </a:r>
            <a:endParaRPr kumimoji="1" lang="en-US" altLang="zh-CN" sz="2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kumimoji="1" lang="en-US" altLang="zh-CN" sz="2000">
                <a:latin typeface="Oswald Light" pitchFamily="2" charset="0"/>
                <a:ea typeface="微軟正黑體" panose="020B0604030504040204" pitchFamily="34" charset="-120"/>
              </a:rPr>
              <a:t>TNS-h1083X</a:t>
            </a:r>
            <a:endParaRPr kumimoji="1" lang="zh-TW" altLang="en-US" sz="2000">
              <a:latin typeface="Oswald Light" pitchFamily="2" charset="0"/>
              <a:ea typeface="微軟正黑體" panose="020B0604030504040204" pitchFamily="34" charset="-120"/>
            </a:endParaRPr>
          </a:p>
        </p:txBody>
      </p:sp>
      <p:cxnSp>
        <p:nvCxnSpPr>
          <p:cNvPr id="25" name="接點: 肘形 24">
            <a:extLst>
              <a:ext uri="{FF2B5EF4-FFF2-40B4-BE49-F238E27FC236}">
                <a16:creationId xmlns:a16="http://schemas.microsoft.com/office/drawing/2014/main" id="{C72A2398-BAC6-4F33-BCA0-B2A7B22579AC}"/>
              </a:ext>
            </a:extLst>
          </p:cNvPr>
          <p:cNvCxnSpPr>
            <a:cxnSpLocks/>
          </p:cNvCxnSpPr>
          <p:nvPr/>
        </p:nvCxnSpPr>
        <p:spPr>
          <a:xfrm rot="10800000" flipV="1">
            <a:off x="9120557" y="4395119"/>
            <a:ext cx="794245" cy="1305284"/>
          </a:xfrm>
          <a:prstGeom prst="bentConnector2">
            <a:avLst/>
          </a:prstGeom>
          <a:ln w="38100" cap="rnd">
            <a:gradFill>
              <a:gsLst>
                <a:gs pos="0">
                  <a:srgbClr val="FFFC10"/>
                </a:gs>
                <a:gs pos="100000">
                  <a:srgbClr val="FD9C3D"/>
                </a:gs>
              </a:gsLst>
              <a:lin ang="5400000" scaled="1"/>
            </a:gradFill>
            <a:round/>
            <a:headEnd type="triangl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EAEA871F-FCB0-4540-8F00-95BC27FC31F6}"/>
              </a:ext>
            </a:extLst>
          </p:cNvPr>
          <p:cNvSpPr/>
          <p:nvPr/>
        </p:nvSpPr>
        <p:spPr>
          <a:xfrm>
            <a:off x="10001970" y="4046202"/>
            <a:ext cx="1738138" cy="69783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FC10"/>
              </a:gs>
              <a:gs pos="100000">
                <a:srgbClr val="FD9C3D"/>
              </a:gs>
            </a:gsLst>
            <a:lin ang="0" scaled="0"/>
          </a:gradFill>
          <a:ln>
            <a:noFill/>
          </a:ln>
          <a:effectLst>
            <a:outerShdw blurRad="203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A69B7E01-FC1E-4594-8716-0550D407E211}"/>
              </a:ext>
            </a:extLst>
          </p:cNvPr>
          <p:cNvSpPr/>
          <p:nvPr/>
        </p:nvSpPr>
        <p:spPr>
          <a:xfrm>
            <a:off x="10187022" y="4052422"/>
            <a:ext cx="13227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2000">
                <a:latin typeface="Oswald Light" pitchFamily="2" charset="0"/>
              </a:rPr>
              <a:t>A</a:t>
            </a:r>
            <a:r>
              <a:rPr kumimoji="1" lang="en-US" altLang="zh-TW" sz="2000" b="1">
                <a:latin typeface="Oswald Light" pitchFamily="2" charset="0"/>
              </a:rPr>
              <a:t> </a:t>
            </a:r>
            <a:r>
              <a:rPr kumimoji="1" lang="zh-CN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側主機</a:t>
            </a:r>
            <a:endParaRPr kumimoji="1" lang="en-US" altLang="zh-CN" sz="2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kumimoji="1" lang="en-US" altLang="zh-CN" sz="2000">
                <a:latin typeface="Oswald Light" pitchFamily="2" charset="0"/>
                <a:ea typeface="微軟正黑體" panose="020B0604030504040204" pitchFamily="34" charset="-120"/>
              </a:rPr>
              <a:t>TNS-h1083X</a:t>
            </a:r>
            <a:endParaRPr kumimoji="1" lang="zh-TW" altLang="en-US" sz="2000">
              <a:latin typeface="Oswald Light" pitchFamily="2" charset="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10D3777-ABF5-9146-AEB0-FAEB9B302C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6098" y="1576187"/>
            <a:ext cx="4983791" cy="19028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3317D9E7-016E-4412-9359-08B6D022F3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89" y="1884216"/>
            <a:ext cx="5704914" cy="1594838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CF3ABFA0-2321-144A-A15B-0A25D5CED64F}"/>
              </a:ext>
            </a:extLst>
          </p:cNvPr>
          <p:cNvSpPr txBox="1"/>
          <p:nvPr/>
        </p:nvSpPr>
        <p:spPr>
          <a:xfrm>
            <a:off x="1122111" y="2253680"/>
            <a:ext cx="3058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雙主機 雙效能</a:t>
            </a:r>
          </a:p>
        </p:txBody>
      </p:sp>
      <p:sp>
        <p:nvSpPr>
          <p:cNvPr id="23" name="矩形: 圓角 23">
            <a:extLst>
              <a:ext uri="{FF2B5EF4-FFF2-40B4-BE49-F238E27FC236}">
                <a16:creationId xmlns:a16="http://schemas.microsoft.com/office/drawing/2014/main" id="{0617B306-44E8-3144-A715-BDFBA242B622}"/>
              </a:ext>
            </a:extLst>
          </p:cNvPr>
          <p:cNvSpPr/>
          <p:nvPr/>
        </p:nvSpPr>
        <p:spPr>
          <a:xfrm>
            <a:off x="7709289" y="1371622"/>
            <a:ext cx="1793435" cy="50047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7FFFF"/>
              </a:gs>
              <a:gs pos="100000">
                <a:srgbClr val="00FFFF"/>
              </a:gs>
            </a:gsLst>
            <a:lin ang="0" scaled="0"/>
          </a:gradFill>
          <a:ln>
            <a:noFill/>
          </a:ln>
          <a:effectLst>
            <a:outerShdw blurRad="203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46AE0843-B4B2-BC41-A168-D5524C3CBCEA}"/>
              </a:ext>
            </a:extLst>
          </p:cNvPr>
          <p:cNvSpPr/>
          <p:nvPr/>
        </p:nvSpPr>
        <p:spPr>
          <a:xfrm>
            <a:off x="8075251" y="1447212"/>
            <a:ext cx="10615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2000">
                <a:latin typeface="Oswald Light" pitchFamily="2" charset="0"/>
              </a:rPr>
              <a:t>GM-1000</a:t>
            </a:r>
            <a:endParaRPr kumimoji="1" lang="zh-TW" altLang="en-US" sz="2000">
              <a:latin typeface="Oswald Light" pitchFamily="2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17743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圖片 34">
            <a:extLst>
              <a:ext uri="{FF2B5EF4-FFF2-40B4-BE49-F238E27FC236}">
                <a16:creationId xmlns:a16="http://schemas.microsoft.com/office/drawing/2014/main" id="{F88ED82E-2A37-4AD2-B2F7-9DA1183168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9424" y="3767572"/>
            <a:ext cx="3734896" cy="30257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974396AE-00F2-4C45-9F51-D30E8D98F0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409" y="3767572"/>
            <a:ext cx="3747186" cy="303372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A2167461-34F0-4FDC-8701-C165705A19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7134" y="1499668"/>
            <a:ext cx="3747186" cy="19229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686B4DBC-BCBB-48C9-B7E5-530D3DDAF1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28" y="1491480"/>
            <a:ext cx="3747186" cy="19229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2ADC44B-EDEB-CC45-813D-C7F6DCAB3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818" y="35335"/>
            <a:ext cx="11598442" cy="1303786"/>
          </a:xfrm>
        </p:spPr>
        <p:txBody>
          <a:bodyPr>
            <a:normAutofit/>
          </a:bodyPr>
          <a:lstStyle/>
          <a:p>
            <a:r>
              <a:rPr kumimoji="1" lang="en-US" altLang="zh-TW" sz="5500" dirty="0">
                <a:latin typeface="Oswald" pitchFamily="2" charset="0"/>
              </a:rPr>
              <a:t>GM-1000</a:t>
            </a:r>
            <a:endParaRPr kumimoji="1" lang="zh-TW" altLang="en-US" sz="5000" b="1" dirty="0"/>
          </a:p>
        </p:txBody>
      </p:sp>
      <p:pic>
        <p:nvPicPr>
          <p:cNvPr id="4" name="圖片 3" descr="一張含有 印表機, 坐, 電腦 的圖片&#10;&#10;自動產生的描述">
            <a:extLst>
              <a:ext uri="{FF2B5EF4-FFF2-40B4-BE49-F238E27FC236}">
                <a16:creationId xmlns:a16="http://schemas.microsoft.com/office/drawing/2014/main" id="{3E5CCDCD-1FDD-1540-9147-320EFC4421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681" y="1765828"/>
            <a:ext cx="3192220" cy="12354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 descr="一張含有 電子用品, 白色, 電腦 的圖片&#10;&#10;自動產生的描述">
            <a:extLst>
              <a:ext uri="{FF2B5EF4-FFF2-40B4-BE49-F238E27FC236}">
                <a16:creationId xmlns:a16="http://schemas.microsoft.com/office/drawing/2014/main" id="{1CD82750-B3C4-8149-B7CA-6990430E61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7545" y="1844624"/>
            <a:ext cx="2187098" cy="8464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圖片 8" descr="一張含有 電子用品, 白色, 電腦 的圖片&#10;&#10;自動產生的描述">
            <a:extLst>
              <a:ext uri="{FF2B5EF4-FFF2-40B4-BE49-F238E27FC236}">
                <a16:creationId xmlns:a16="http://schemas.microsoft.com/office/drawing/2014/main" id="{C159F44C-1314-8147-9296-265B23AF6F4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6482" y="2230566"/>
            <a:ext cx="2187098" cy="8464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8" name="接點: 肘形 27">
            <a:extLst>
              <a:ext uri="{FF2B5EF4-FFF2-40B4-BE49-F238E27FC236}">
                <a16:creationId xmlns:a16="http://schemas.microsoft.com/office/drawing/2014/main" id="{CEC9A21D-8C36-483B-8D40-184D849BE3AB}"/>
              </a:ext>
            </a:extLst>
          </p:cNvPr>
          <p:cNvCxnSpPr>
            <a:cxnSpLocks/>
          </p:cNvCxnSpPr>
          <p:nvPr/>
        </p:nvCxnSpPr>
        <p:spPr>
          <a:xfrm rot="10800000" flipV="1">
            <a:off x="6223787" y="2012497"/>
            <a:ext cx="4011626" cy="31306"/>
          </a:xfrm>
          <a:prstGeom prst="bentConnector3">
            <a:avLst>
              <a:gd name="adj1" fmla="val 50000"/>
            </a:avLst>
          </a:prstGeom>
          <a:ln w="38100" cap="rnd">
            <a:gradFill>
              <a:gsLst>
                <a:gs pos="0">
                  <a:srgbClr val="3BD1FF"/>
                </a:gs>
                <a:gs pos="99000">
                  <a:srgbClr val="29FFFF"/>
                </a:gs>
              </a:gsLst>
              <a:lin ang="5400000" scaled="1"/>
            </a:gradFill>
            <a:round/>
            <a:headEnd type="triangl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hape 131">
            <a:extLst>
              <a:ext uri="{FF2B5EF4-FFF2-40B4-BE49-F238E27FC236}">
                <a16:creationId xmlns:a16="http://schemas.microsoft.com/office/drawing/2014/main" id="{5A390258-2813-B041-9789-19393653211B}"/>
              </a:ext>
            </a:extLst>
          </p:cNvPr>
          <p:cNvSpPr/>
          <p:nvPr/>
        </p:nvSpPr>
        <p:spPr>
          <a:xfrm>
            <a:off x="263284" y="4123281"/>
            <a:ext cx="3427954" cy="221454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3663" indent="-93663">
              <a:lnSpc>
                <a:spcPts val="2200"/>
              </a:lnSpc>
              <a:spcBef>
                <a:spcPts val="65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altLang="zh-CN">
                <a:latin typeface="Oswald Light" pitchFamily="2" charset="0"/>
                <a:ea typeface="Microsoft JhengHei"/>
                <a:cs typeface="Arial"/>
              </a:rPr>
              <a:t> </a:t>
            </a:r>
            <a:r>
              <a:rPr lang="zh-CN" altLang="en-US">
                <a:latin typeface="Oswald Light" pitchFamily="2" charset="0"/>
                <a:ea typeface="Microsoft JhengHei"/>
                <a:cs typeface="Arial"/>
              </a:rPr>
              <a:t>機箱型號：</a:t>
            </a:r>
            <a:r>
              <a:rPr lang="en-US" altLang="zh-CN">
                <a:latin typeface="Oswald Light" pitchFamily="2" charset="0"/>
                <a:ea typeface="Microsoft JhengHei"/>
                <a:cs typeface="Arial"/>
              </a:rPr>
              <a:t>TEC-2N16-770W </a:t>
            </a:r>
          </a:p>
          <a:p>
            <a:pPr marL="93663" indent="-93663">
              <a:lnSpc>
                <a:spcPts val="2200"/>
              </a:lnSpc>
              <a:spcBef>
                <a:spcPts val="65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altLang="zh-CN">
                <a:latin typeface="Oswald Light" pitchFamily="2" charset="0"/>
                <a:ea typeface="Microsoft JhengHei"/>
                <a:cs typeface="Arial"/>
              </a:rPr>
              <a:t> 3U 16-bay</a:t>
            </a:r>
            <a:r>
              <a:rPr lang="zh-TW" altLang="en-US">
                <a:latin typeface="Oswald Light" pitchFamily="2" charset="0"/>
                <a:ea typeface="Microsoft JhengHei"/>
                <a:cs typeface="Arial"/>
              </a:rPr>
              <a:t>機箱</a:t>
            </a:r>
            <a:endParaRPr lang="en-US" altLang="zh-TW">
              <a:latin typeface="Oswald Light" pitchFamily="2" charset="0"/>
              <a:ea typeface="Microsoft JhengHei"/>
              <a:cs typeface="Arial"/>
            </a:endParaRPr>
          </a:p>
          <a:p>
            <a:pPr marL="93663" indent="-93663">
              <a:lnSpc>
                <a:spcPts val="2200"/>
              </a:lnSpc>
              <a:spcBef>
                <a:spcPts val="65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altLang="zh-CN">
                <a:latin typeface="Oswald Light" pitchFamily="2" charset="0"/>
                <a:ea typeface="Microsoft JhengHei"/>
                <a:cs typeface="Arial"/>
              </a:rPr>
              <a:t> </a:t>
            </a:r>
            <a:r>
              <a:rPr lang="zh-CN" altLang="en-US">
                <a:latin typeface="Oswald Light" pitchFamily="2" charset="0"/>
                <a:ea typeface="Microsoft JhengHei"/>
                <a:cs typeface="Arial"/>
              </a:rPr>
              <a:t>可安裝兩個節點主機</a:t>
            </a:r>
            <a:endParaRPr lang="en-US" altLang="zh-CN">
              <a:latin typeface="Oswald Light" pitchFamily="2" charset="0"/>
              <a:ea typeface="Microsoft JhengHei"/>
              <a:cs typeface="Arial"/>
            </a:endParaRPr>
          </a:p>
          <a:p>
            <a:pPr marL="93663" indent="-93663">
              <a:lnSpc>
                <a:spcPts val="2200"/>
              </a:lnSpc>
              <a:spcBef>
                <a:spcPts val="65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altLang="zh-CN">
                <a:latin typeface="Oswald Light" pitchFamily="2" charset="0"/>
                <a:ea typeface="Microsoft JhengHei"/>
                <a:cs typeface="Arial"/>
              </a:rPr>
              <a:t> </a:t>
            </a:r>
            <a:r>
              <a:rPr lang="zh-CN" altLang="en-US">
                <a:latin typeface="Oswald Light" pitchFamily="2" charset="0"/>
                <a:ea typeface="Microsoft JhengHei"/>
                <a:cs typeface="Arial"/>
              </a:rPr>
              <a:t>支援</a:t>
            </a:r>
            <a:r>
              <a:rPr lang="en-US" altLang="zh-CN">
                <a:latin typeface="Oswald Light" pitchFamily="2" charset="0"/>
                <a:ea typeface="Microsoft JhengHei"/>
                <a:cs typeface="Arial"/>
              </a:rPr>
              <a:t> 16 x 3.5”/2.5” SATA </a:t>
            </a:r>
            <a:r>
              <a:rPr lang="zh-CN" altLang="en-US">
                <a:latin typeface="Oswald Light" pitchFamily="2" charset="0"/>
                <a:ea typeface="Microsoft JhengHei"/>
                <a:cs typeface="Arial"/>
              </a:rPr>
              <a:t>硬碟托盤</a:t>
            </a:r>
            <a:endParaRPr lang="en-US" altLang="zh-CN">
              <a:latin typeface="Oswald Light" pitchFamily="2" charset="0"/>
              <a:ea typeface="Microsoft JhengHei"/>
              <a:cs typeface="Arial"/>
            </a:endParaRPr>
          </a:p>
          <a:p>
            <a:pPr marL="93663" indent="-93663">
              <a:lnSpc>
                <a:spcPts val="2200"/>
              </a:lnSpc>
              <a:spcBef>
                <a:spcPts val="65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altLang="zh-CN">
                <a:latin typeface="Oswald Light" pitchFamily="2" charset="0"/>
                <a:ea typeface="Microsoft JhengHei"/>
                <a:cs typeface="Arial"/>
              </a:rPr>
              <a:t> </a:t>
            </a:r>
            <a:r>
              <a:rPr lang="zh-CN" altLang="en-US">
                <a:latin typeface="Oswald Light" pitchFamily="2" charset="0"/>
                <a:ea typeface="Microsoft JhengHei"/>
                <a:cs typeface="Arial"/>
              </a:rPr>
              <a:t>內建</a:t>
            </a:r>
            <a:r>
              <a:rPr lang="en-US" altLang="zh-CN">
                <a:latin typeface="Oswald Light" pitchFamily="2" charset="0"/>
                <a:ea typeface="Microsoft JhengHei"/>
                <a:cs typeface="Arial"/>
              </a:rPr>
              <a:t> 2 x 770</a:t>
            </a:r>
            <a:r>
              <a:rPr lang="zh-CN" altLang="en-US">
                <a:latin typeface="Oswald Light" pitchFamily="2" charset="0"/>
                <a:ea typeface="Microsoft JhengHei"/>
                <a:cs typeface="Arial"/>
              </a:rPr>
              <a:t>瓦備援式電源</a:t>
            </a:r>
            <a:endParaRPr lang="en-US" altLang="zh-CN">
              <a:latin typeface="Oswald Light" pitchFamily="2" charset="0"/>
              <a:ea typeface="Microsoft JhengHei"/>
              <a:cs typeface="Arial"/>
            </a:endParaRPr>
          </a:p>
        </p:txBody>
      </p:sp>
      <p:sp>
        <p:nvSpPr>
          <p:cNvPr id="18" name="Shape 131">
            <a:extLst>
              <a:ext uri="{FF2B5EF4-FFF2-40B4-BE49-F238E27FC236}">
                <a16:creationId xmlns:a16="http://schemas.microsoft.com/office/drawing/2014/main" id="{3019848C-BB7B-214E-97A7-D353ED43DE65}"/>
              </a:ext>
            </a:extLst>
          </p:cNvPr>
          <p:cNvSpPr/>
          <p:nvPr/>
        </p:nvSpPr>
        <p:spPr>
          <a:xfrm>
            <a:off x="3962401" y="4002541"/>
            <a:ext cx="3415664" cy="238760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3663" indent="-93663">
              <a:lnSpc>
                <a:spcPts val="2200"/>
              </a:lnSpc>
              <a:spcBef>
                <a:spcPts val="65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93663" algn="l"/>
              </a:tabLst>
            </a:pPr>
            <a:r>
              <a:rPr lang="en-US" altLang="zh-TW">
                <a:latin typeface="Oswald Light" pitchFamily="2" charset="0"/>
                <a:ea typeface="Microsoft JhengHei"/>
                <a:cs typeface="Arial"/>
                <a:sym typeface="Arial"/>
              </a:rPr>
              <a:t> Intel Xeon E processor </a:t>
            </a:r>
          </a:p>
          <a:p>
            <a:pPr marL="93663" indent="-93663">
              <a:lnSpc>
                <a:spcPts val="2200"/>
              </a:lnSpc>
              <a:spcBef>
                <a:spcPts val="65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93663" algn="l"/>
              </a:tabLst>
            </a:pPr>
            <a:r>
              <a:rPr lang="en-US" altLang="zh-TW">
                <a:latin typeface="Oswald Light" pitchFamily="2" charset="0"/>
                <a:ea typeface="Microsoft JhengHei"/>
                <a:cs typeface="Arial"/>
                <a:sym typeface="Arial"/>
              </a:rPr>
              <a:t> 4 x DDR4 DIMM </a:t>
            </a:r>
          </a:p>
          <a:p>
            <a:pPr marL="93663" indent="-93663">
              <a:lnSpc>
                <a:spcPts val="2200"/>
              </a:lnSpc>
              <a:spcBef>
                <a:spcPts val="65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93663" algn="l"/>
              </a:tabLst>
            </a:pPr>
            <a:r>
              <a:rPr lang="zh-TW" altLang="en-US">
                <a:latin typeface="Oswald Light" pitchFamily="2" charset="0"/>
                <a:ea typeface="Microsoft JhengHei"/>
                <a:cs typeface="Arial"/>
                <a:sym typeface="Arial"/>
              </a:rPr>
              <a:t> </a:t>
            </a:r>
            <a:r>
              <a:rPr lang="en-US" altLang="zh-TW">
                <a:latin typeface="Oswald Light" pitchFamily="2" charset="0"/>
                <a:ea typeface="Microsoft JhengHei"/>
                <a:cs typeface="Arial"/>
                <a:sym typeface="Arial"/>
              </a:rPr>
              <a:t>2 x 10GbE SFP+ </a:t>
            </a:r>
            <a:r>
              <a:rPr lang="zh-CN" altLang="en-US">
                <a:latin typeface="Oswald Light" pitchFamily="2" charset="0"/>
                <a:ea typeface="Microsoft JhengHei"/>
                <a:cs typeface="Arial"/>
                <a:sym typeface="Arial"/>
              </a:rPr>
              <a:t>與</a:t>
            </a:r>
            <a:r>
              <a:rPr lang="en-US" altLang="zh-CN">
                <a:latin typeface="Oswald Light" pitchFamily="2" charset="0"/>
                <a:ea typeface="Microsoft JhengHei"/>
                <a:cs typeface="Arial"/>
                <a:sym typeface="Arial"/>
              </a:rPr>
              <a:t> 2 x 2.5GbE</a:t>
            </a:r>
            <a:r>
              <a:rPr lang="zh-TW" altLang="en-US">
                <a:latin typeface="Oswald Light" pitchFamily="2" charset="0"/>
                <a:ea typeface="Microsoft JhengHei"/>
                <a:cs typeface="Arial"/>
                <a:sym typeface="Arial"/>
              </a:rPr>
              <a:t> 網路埠</a:t>
            </a:r>
            <a:r>
              <a:rPr lang="en-US" altLang="zh-CN">
                <a:latin typeface="Oswald Light" pitchFamily="2" charset="0"/>
                <a:ea typeface="Microsoft JhengHei"/>
                <a:cs typeface="Arial"/>
                <a:sym typeface="Arial"/>
              </a:rPr>
              <a:t> </a:t>
            </a:r>
          </a:p>
          <a:p>
            <a:pPr marL="93663" indent="-93663">
              <a:lnSpc>
                <a:spcPts val="2200"/>
              </a:lnSpc>
              <a:spcBef>
                <a:spcPts val="65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93663" algn="l"/>
              </a:tabLst>
            </a:pPr>
            <a:r>
              <a:rPr lang="en-US" altLang="zh-TW">
                <a:latin typeface="Oswald Light" pitchFamily="2" charset="0"/>
                <a:ea typeface="Microsoft JhengHei"/>
                <a:cs typeface="Arial"/>
                <a:sym typeface="Arial"/>
              </a:rPr>
              <a:t> </a:t>
            </a:r>
            <a:r>
              <a:rPr lang="en-US" altLang="zh-TW">
                <a:latin typeface="Oswald Light" pitchFamily="2" charset="0"/>
                <a:ea typeface="Microsoft JhengHei"/>
                <a:cs typeface="Arial"/>
              </a:rPr>
              <a:t>2 x U.2 </a:t>
            </a:r>
            <a:r>
              <a:rPr lang="en-US" altLang="zh-TW" err="1">
                <a:latin typeface="Oswald Light" pitchFamily="2" charset="0"/>
                <a:ea typeface="Microsoft JhengHei"/>
                <a:cs typeface="Arial"/>
              </a:rPr>
              <a:t>NVMe</a:t>
            </a:r>
            <a:r>
              <a:rPr lang="en-US" altLang="zh-TW">
                <a:latin typeface="Oswald Light" pitchFamily="2" charset="0"/>
                <a:ea typeface="Microsoft JhengHei"/>
                <a:cs typeface="Arial"/>
              </a:rPr>
              <a:t> Gen3 x4/ SATA 6Gb/s </a:t>
            </a:r>
            <a:r>
              <a:rPr lang="zh-CN" altLang="en-US">
                <a:latin typeface="Oswald Light" pitchFamily="2" charset="0"/>
                <a:ea typeface="Microsoft JhengHei"/>
                <a:cs typeface="Arial"/>
              </a:rPr>
              <a:t>埠</a:t>
            </a:r>
            <a:endParaRPr lang="en-US" altLang="zh-CN">
              <a:latin typeface="Oswald Light" pitchFamily="2" charset="0"/>
              <a:ea typeface="Microsoft JhengHei"/>
              <a:cs typeface="Arial"/>
            </a:endParaRPr>
          </a:p>
          <a:p>
            <a:pPr marL="93663" indent="-93663">
              <a:lnSpc>
                <a:spcPts val="2200"/>
              </a:lnSpc>
              <a:spcBef>
                <a:spcPts val="65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93663" algn="l"/>
              </a:tabLst>
            </a:pPr>
            <a:r>
              <a:rPr lang="en-US" altLang="zh-TW">
                <a:latin typeface="Oswald Light" pitchFamily="2" charset="0"/>
                <a:ea typeface="Microsoft JhengHei"/>
                <a:cs typeface="Arial"/>
                <a:sym typeface="Arial"/>
              </a:rPr>
              <a:t> 2 x M.2</a:t>
            </a:r>
            <a:r>
              <a:rPr lang="zh-CN" altLang="en-US">
                <a:latin typeface="Oswald Light" pitchFamily="2" charset="0"/>
                <a:ea typeface="Microsoft JhengHei"/>
                <a:cs typeface="Arial"/>
                <a:sym typeface="Arial"/>
              </a:rPr>
              <a:t>埠</a:t>
            </a:r>
            <a:r>
              <a:rPr lang="en-US" altLang="zh-CN">
                <a:latin typeface="Oswald Light" pitchFamily="2" charset="0"/>
                <a:ea typeface="Microsoft JhengHei"/>
                <a:cs typeface="Arial"/>
                <a:sym typeface="Arial"/>
              </a:rPr>
              <a:t> (</a:t>
            </a:r>
            <a:r>
              <a:rPr lang="en-US" altLang="zh-CN" err="1">
                <a:latin typeface="Oswald Light" pitchFamily="2" charset="0"/>
                <a:ea typeface="Microsoft JhengHei"/>
                <a:cs typeface="Arial"/>
                <a:sym typeface="Arial"/>
              </a:rPr>
              <a:t>NVMe</a:t>
            </a:r>
            <a:r>
              <a:rPr lang="en-US" altLang="zh-CN">
                <a:latin typeface="Oswald Light" pitchFamily="2" charset="0"/>
                <a:ea typeface="Microsoft JhengHei"/>
                <a:cs typeface="Arial"/>
                <a:sym typeface="Arial"/>
              </a:rPr>
              <a:t> Gen3 x2)</a:t>
            </a:r>
            <a:endParaRPr lang="en-US" altLang="zh-TW">
              <a:latin typeface="Oswald Light" pitchFamily="2" charset="0"/>
              <a:ea typeface="Microsoft JhengHei"/>
              <a:cs typeface="Arial"/>
            </a:endParaRPr>
          </a:p>
          <a:p>
            <a:pPr marL="180975" indent="-180975">
              <a:lnSpc>
                <a:spcPts val="2200"/>
              </a:lnSpc>
              <a:spcBef>
                <a:spcPts val="65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endParaRPr lang="en-US" altLang="zh-CN" sz="1700">
              <a:latin typeface="Oswald Light" pitchFamily="2" charset="0"/>
              <a:ea typeface="Microsoft JhengHei"/>
              <a:cs typeface="Arial"/>
            </a:endParaRPr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E0E6A451-44CD-4AAF-84C2-5E3EE4FC56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4189" y="3159505"/>
            <a:ext cx="3974105" cy="933913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EC51867C-3FE7-4741-AB73-089479C9ED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71" y="3200462"/>
            <a:ext cx="4146996" cy="933913"/>
          </a:xfrm>
          <a:prstGeom prst="rect">
            <a:avLst/>
          </a:prstGeom>
        </p:spPr>
      </p:pic>
      <p:sp>
        <p:nvSpPr>
          <p:cNvPr id="10" name="Shape 183">
            <a:extLst>
              <a:ext uri="{FF2B5EF4-FFF2-40B4-BE49-F238E27FC236}">
                <a16:creationId xmlns:a16="http://schemas.microsoft.com/office/drawing/2014/main" id="{6A59418E-439B-2A4F-837F-AFEB13CC176F}"/>
              </a:ext>
            </a:extLst>
          </p:cNvPr>
          <p:cNvSpPr txBox="1"/>
          <p:nvPr/>
        </p:nvSpPr>
        <p:spPr>
          <a:xfrm flipH="1">
            <a:off x="527320" y="3369226"/>
            <a:ext cx="3044314" cy="50009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2600" i="0" u="none" strike="noStrike" cap="none">
                <a:latin typeface="Oswald Light" pitchFamily="2" charset="0"/>
                <a:ea typeface="微軟正黑體" pitchFamily="34" charset="-120"/>
                <a:cs typeface="Arial" pitchFamily="34" charset="0"/>
              </a:rPr>
              <a:t>1 x TEC-2N16</a:t>
            </a:r>
            <a:r>
              <a:rPr lang="zh-TW" altLang="en-US" sz="2600" i="0" u="none" strike="noStrike" cap="none">
                <a:latin typeface="Oswald Light" pitchFamily="2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zh-CN" altLang="en-US" sz="2600" i="0" u="none" strike="noStrike" cap="none">
                <a:latin typeface="微軟正黑體"/>
                <a:ea typeface="微軟正黑體" pitchFamily="34" charset="-120"/>
                <a:cs typeface="Arial" pitchFamily="34" charset="0"/>
              </a:rPr>
              <a:t>機箱</a:t>
            </a:r>
            <a:endParaRPr lang="zh-TW" sz="2600" i="0" u="none" strike="noStrike" cap="none"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2" name="Shape 183">
            <a:extLst>
              <a:ext uri="{FF2B5EF4-FFF2-40B4-BE49-F238E27FC236}">
                <a16:creationId xmlns:a16="http://schemas.microsoft.com/office/drawing/2014/main" id="{4EEF3D85-A049-9847-A9A4-306CD75484C2}"/>
              </a:ext>
            </a:extLst>
          </p:cNvPr>
          <p:cNvSpPr txBox="1"/>
          <p:nvPr/>
        </p:nvSpPr>
        <p:spPr>
          <a:xfrm flipH="1">
            <a:off x="3924395" y="3373528"/>
            <a:ext cx="3409003" cy="50009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595959"/>
              </a:buClr>
              <a:buSzPct val="25000"/>
            </a:pPr>
            <a:r>
              <a:rPr lang="en-US" altLang="zh-TW" sz="2500">
                <a:latin typeface="Oswald Light" pitchFamily="2" charset="0"/>
                <a:ea typeface="微軟正黑體" pitchFamily="34" charset="-120"/>
                <a:cs typeface="Arial" pitchFamily="34" charset="0"/>
              </a:rPr>
              <a:t>2</a:t>
            </a:r>
            <a:r>
              <a:rPr lang="en-US" altLang="zh-TW" sz="2500" i="0" u="none" strike="noStrike" cap="none">
                <a:latin typeface="Oswald Light" pitchFamily="2" charset="0"/>
                <a:ea typeface="微軟正黑體" pitchFamily="34" charset="-120"/>
                <a:cs typeface="Arial" pitchFamily="34" charset="0"/>
              </a:rPr>
              <a:t> x TNS-h1083X </a:t>
            </a:r>
            <a:r>
              <a:rPr lang="zh-CN" altLang="en-US" sz="2500" i="0" u="none" strike="noStrike" cap="none">
                <a:latin typeface="微軟正黑體"/>
                <a:ea typeface="微軟正黑體" pitchFamily="34" charset="-120"/>
                <a:cs typeface="Arial" pitchFamily="34" charset="0"/>
              </a:rPr>
              <a:t>主機</a:t>
            </a:r>
            <a:endParaRPr lang="zh-TW" sz="2500" i="0" u="none" strike="noStrike" cap="none"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36" name="圖形 35">
            <a:extLst>
              <a:ext uri="{FF2B5EF4-FFF2-40B4-BE49-F238E27FC236}">
                <a16:creationId xmlns:a16="http://schemas.microsoft.com/office/drawing/2014/main" id="{D0F8ADB9-ACDB-435C-AE3B-2E0E6AB7CB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82546" y="1491201"/>
            <a:ext cx="4351303" cy="34673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FD524302-4457-4687-92CA-6B56BE8E8B4E}"/>
              </a:ext>
            </a:extLst>
          </p:cNvPr>
          <p:cNvSpPr/>
          <p:nvPr/>
        </p:nvSpPr>
        <p:spPr>
          <a:xfrm>
            <a:off x="7989076" y="1570007"/>
            <a:ext cx="3953829" cy="3061735"/>
          </a:xfrm>
          <a:prstGeom prst="roundRect">
            <a:avLst>
              <a:gd name="adj" fmla="val 240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5000"/>
                </a:schemeClr>
              </a:gs>
            </a:gsLst>
            <a:lin ang="5400000" scaled="1"/>
          </a:gradFill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04FD95A-694C-4F19-BF33-E41FB79FDB93}"/>
              </a:ext>
            </a:extLst>
          </p:cNvPr>
          <p:cNvSpPr/>
          <p:nvPr/>
        </p:nvSpPr>
        <p:spPr>
          <a:xfrm>
            <a:off x="8112736" y="1900822"/>
            <a:ext cx="3962400" cy="2439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lnSpc>
                <a:spcPts val="3300"/>
              </a:lnSpc>
              <a:spcBef>
                <a:spcPts val="9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altLang="zh-CN" sz="2500">
                <a:latin typeface="Oswald Light" pitchFamily="2" charset="0"/>
                <a:ea typeface="Microsoft JhengHei"/>
                <a:cs typeface="Arial"/>
              </a:rPr>
              <a:t> </a:t>
            </a:r>
            <a:r>
              <a:rPr lang="zh-TW" altLang="en-US" sz="2500">
                <a:latin typeface="Oswald Light" pitchFamily="2" charset="0"/>
                <a:ea typeface="Microsoft JhengHei"/>
                <a:cs typeface="Arial"/>
              </a:rPr>
              <a:t>可抽換式設計主機</a:t>
            </a:r>
            <a:endParaRPr lang="en-US" altLang="zh-TW" sz="2500">
              <a:latin typeface="Oswald Light" pitchFamily="2" charset="0"/>
              <a:ea typeface="Microsoft JhengHei"/>
              <a:cs typeface="Arial"/>
            </a:endParaRPr>
          </a:p>
          <a:p>
            <a:pPr marL="180975" indent="-180975">
              <a:lnSpc>
                <a:spcPts val="3300"/>
              </a:lnSpc>
              <a:spcBef>
                <a:spcPts val="9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altLang="zh-CN" sz="2500">
                <a:latin typeface="Oswald Light" pitchFamily="2" charset="0"/>
                <a:ea typeface="Microsoft JhengHei"/>
                <a:cs typeface="Arial"/>
              </a:rPr>
              <a:t> </a:t>
            </a:r>
            <a:r>
              <a:rPr lang="zh-TW" altLang="en-US" sz="2500">
                <a:latin typeface="Oswald Light" pitchFamily="2" charset="0"/>
                <a:ea typeface="Microsoft JhengHei"/>
                <a:cs typeface="Arial"/>
              </a:rPr>
              <a:t>便於快速維護、升級</a:t>
            </a:r>
            <a:endParaRPr lang="en-US" altLang="zh-TW" sz="2500">
              <a:latin typeface="Oswald Light" pitchFamily="2" charset="0"/>
              <a:ea typeface="Microsoft JhengHei"/>
              <a:cs typeface="Arial"/>
            </a:endParaRPr>
          </a:p>
          <a:p>
            <a:pPr marL="180975" indent="-180975">
              <a:lnSpc>
                <a:spcPts val="3300"/>
              </a:lnSpc>
              <a:spcBef>
                <a:spcPts val="9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zh-TW" altLang="en-US" sz="2500">
                <a:solidFill>
                  <a:srgbClr val="C00000"/>
                </a:solidFill>
                <a:latin typeface="Oswald Light" pitchFamily="2" charset="0"/>
                <a:ea typeface="Microsoft JhengHei"/>
                <a:cs typeface="Arial"/>
              </a:rPr>
              <a:t> 未來升級可以直接更換</a:t>
            </a:r>
            <a:endParaRPr lang="en-US" altLang="zh-TW" sz="2500">
              <a:solidFill>
                <a:srgbClr val="C00000"/>
              </a:solidFill>
              <a:latin typeface="Oswald Light" pitchFamily="2" charset="0"/>
              <a:ea typeface="Microsoft JhengHei"/>
              <a:cs typeface="Arial"/>
            </a:endParaRPr>
          </a:p>
          <a:p>
            <a:pPr>
              <a:lnSpc>
                <a:spcPts val="2600"/>
              </a:lnSpc>
              <a:spcBef>
                <a:spcPts val="700"/>
              </a:spcBef>
              <a:buClr>
                <a:schemeClr val="tx1"/>
              </a:buClr>
              <a:buSzPct val="80000"/>
              <a:tabLst>
                <a:tab pos="266700" algn="l"/>
              </a:tabLst>
            </a:pPr>
            <a:r>
              <a:rPr lang="zh-TW" altLang="en-US" sz="2500">
                <a:solidFill>
                  <a:srgbClr val="C00000"/>
                </a:solidFill>
                <a:latin typeface="Oswald Light" pitchFamily="2" charset="0"/>
                <a:ea typeface="Microsoft JhengHei"/>
                <a:cs typeface="Arial"/>
              </a:rPr>
              <a:t>    節點主機，節省機箱重</a:t>
            </a:r>
            <a:endParaRPr lang="en-US" altLang="zh-TW" sz="2500">
              <a:solidFill>
                <a:srgbClr val="C00000"/>
              </a:solidFill>
              <a:latin typeface="Oswald Light" pitchFamily="2" charset="0"/>
              <a:ea typeface="Microsoft JhengHei"/>
              <a:cs typeface="Arial"/>
            </a:endParaRPr>
          </a:p>
          <a:p>
            <a:pPr>
              <a:lnSpc>
                <a:spcPts val="2600"/>
              </a:lnSpc>
              <a:spcBef>
                <a:spcPts val="700"/>
              </a:spcBef>
              <a:buClr>
                <a:schemeClr val="tx1"/>
              </a:buClr>
              <a:buSzPct val="80000"/>
              <a:tabLst>
                <a:tab pos="266700" algn="l"/>
              </a:tabLst>
            </a:pPr>
            <a:r>
              <a:rPr lang="zh-TW" altLang="en-US" sz="2500">
                <a:solidFill>
                  <a:srgbClr val="C00000"/>
                </a:solidFill>
                <a:latin typeface="Oswald Light" pitchFamily="2" charset="0"/>
                <a:ea typeface="Microsoft JhengHei"/>
                <a:cs typeface="Arial"/>
              </a:rPr>
              <a:t>    複購置費用</a:t>
            </a:r>
            <a:endParaRPr lang="en-US" altLang="zh-CN" sz="2500">
              <a:solidFill>
                <a:srgbClr val="C00000"/>
              </a:solidFill>
              <a:latin typeface="Oswald Light" pitchFamily="2" charset="0"/>
              <a:ea typeface="Microsoft JhengHei"/>
              <a:cs typeface="Arial"/>
            </a:endParaRPr>
          </a:p>
        </p:txBody>
      </p:sp>
      <p:sp>
        <p:nvSpPr>
          <p:cNvPr id="20" name="標題 1">
            <a:extLst>
              <a:ext uri="{FF2B5EF4-FFF2-40B4-BE49-F238E27FC236}">
                <a16:creationId xmlns:a16="http://schemas.microsoft.com/office/drawing/2014/main" id="{AB76F654-962B-44D2-9A0A-9B85402A9ACA}"/>
              </a:ext>
            </a:extLst>
          </p:cNvPr>
          <p:cNvSpPr txBox="1">
            <a:spLocks/>
          </p:cNvSpPr>
          <p:nvPr/>
        </p:nvSpPr>
        <p:spPr>
          <a:xfrm>
            <a:off x="2932385" y="-9930"/>
            <a:ext cx="4825669" cy="1303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kumimoji="1" lang="zh-TW" altLang="en-US" sz="5000" b="1" dirty="0"/>
              <a:t>系統組成</a:t>
            </a:r>
          </a:p>
        </p:txBody>
      </p:sp>
    </p:spTree>
    <p:extLst>
      <p:ext uri="{BB962C8B-B14F-4D97-AF65-F5344CB8AC3E}">
        <p14:creationId xmlns:p14="http://schemas.microsoft.com/office/powerpoint/2010/main" val="1891229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群組 38">
            <a:extLst>
              <a:ext uri="{FF2B5EF4-FFF2-40B4-BE49-F238E27FC236}">
                <a16:creationId xmlns:a16="http://schemas.microsoft.com/office/drawing/2014/main" id="{19E5CC26-4642-4184-9A01-E67C756BD1C4}"/>
              </a:ext>
            </a:extLst>
          </p:cNvPr>
          <p:cNvGrpSpPr/>
          <p:nvPr/>
        </p:nvGrpSpPr>
        <p:grpSpPr>
          <a:xfrm>
            <a:off x="7122066" y="4649976"/>
            <a:ext cx="4883667" cy="1820152"/>
            <a:chOff x="5281398" y="2130931"/>
            <a:chExt cx="5815446" cy="1873802"/>
          </a:xfrm>
        </p:grpSpPr>
        <p:sp>
          <p:nvSpPr>
            <p:cNvPr id="41" name="矩形: 圓角 40">
              <a:extLst>
                <a:ext uri="{FF2B5EF4-FFF2-40B4-BE49-F238E27FC236}">
                  <a16:creationId xmlns:a16="http://schemas.microsoft.com/office/drawing/2014/main" id="{B70739FC-3D16-4F83-93C9-8282E082A625}"/>
                </a:ext>
              </a:extLst>
            </p:cNvPr>
            <p:cNvSpPr/>
            <p:nvPr/>
          </p:nvSpPr>
          <p:spPr>
            <a:xfrm>
              <a:off x="5281399" y="2130932"/>
              <a:ext cx="5715152" cy="1873801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2" name="圖片 41">
              <a:extLst>
                <a:ext uri="{FF2B5EF4-FFF2-40B4-BE49-F238E27FC236}">
                  <a16:creationId xmlns:a16="http://schemas.microsoft.com/office/drawing/2014/main" id="{DD73C11C-C34E-4752-B967-2DD7366B51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>
              <a:off x="5281398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56159242-781A-4D59-9587-BCEB63CB2E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 flipH="1">
              <a:off x="10896257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0" name="圖片 39">
            <a:extLst>
              <a:ext uri="{FF2B5EF4-FFF2-40B4-BE49-F238E27FC236}">
                <a16:creationId xmlns:a16="http://schemas.microsoft.com/office/drawing/2014/main" id="{DE9440DA-88CD-4669-9388-FE53B9BDF6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1375" y="1974582"/>
            <a:ext cx="5201110" cy="2834874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DAA5204-F05B-2A4A-81AC-9A09D3F8DB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7936" y="1706412"/>
            <a:ext cx="4904142" cy="4763716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CA78CBD-A72E-8C40-9472-2E04C9574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371" y="26903"/>
            <a:ext cx="11598442" cy="1400037"/>
          </a:xfrm>
        </p:spPr>
        <p:txBody>
          <a:bodyPr>
            <a:normAutofit/>
          </a:bodyPr>
          <a:lstStyle/>
          <a:p>
            <a:r>
              <a:rPr kumimoji="1" lang="zh-TW" altLang="en-US" sz="5000" b="1"/>
              <a:t>硬碟配置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C79AD1E7-0A9F-5D4B-910C-0219BC33F046}"/>
              </a:ext>
            </a:extLst>
          </p:cNvPr>
          <p:cNvSpPr/>
          <p:nvPr/>
        </p:nvSpPr>
        <p:spPr>
          <a:xfrm>
            <a:off x="1441113" y="5370102"/>
            <a:ext cx="2143466" cy="859008"/>
          </a:xfrm>
          <a:prstGeom prst="rect">
            <a:avLst/>
          </a:prstGeom>
          <a:solidFill>
            <a:srgbClr val="FF0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47A0E56D-541C-D44B-8A67-477D3A37A462}"/>
              </a:ext>
            </a:extLst>
          </p:cNvPr>
          <p:cNvSpPr/>
          <p:nvPr/>
        </p:nvSpPr>
        <p:spPr>
          <a:xfrm>
            <a:off x="3619614" y="5369799"/>
            <a:ext cx="2143466" cy="850448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bg1"/>
              </a:solidFill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4E561CFE-2CFD-4F0C-A536-FC43ED55E984}"/>
              </a:ext>
            </a:extLst>
          </p:cNvPr>
          <p:cNvSpPr txBox="1"/>
          <p:nvPr/>
        </p:nvSpPr>
        <p:spPr>
          <a:xfrm>
            <a:off x="6632833" y="1486849"/>
            <a:ext cx="5717129" cy="607859"/>
          </a:xfrm>
          <a:prstGeom prst="rect">
            <a:avLst/>
          </a:prstGeom>
          <a:noFill/>
          <a:effectLst>
            <a:outerShdw blurRad="190500" dist="88900" dir="252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1" fontAlgn="base"/>
            <a:r>
              <a:rPr lang="zh-CN" altLang="en-US" sz="33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每台主機可支援</a:t>
            </a:r>
            <a:r>
              <a:rPr lang="en-US" altLang="zh-CN" sz="335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10</a:t>
            </a:r>
            <a:r>
              <a:rPr lang="zh-CN" altLang="en-US" sz="33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顆硬碟</a:t>
            </a:r>
            <a:endParaRPr lang="en-US" altLang="zh-CN" sz="335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B2851E8-17EB-4E42-B517-61DA490A9D69}"/>
              </a:ext>
            </a:extLst>
          </p:cNvPr>
          <p:cNvSpPr/>
          <p:nvPr/>
        </p:nvSpPr>
        <p:spPr>
          <a:xfrm>
            <a:off x="1975234" y="5668113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zh-CN" altLang="en-US">
                <a:solidFill>
                  <a:schemeClr val="bg1"/>
                </a:solidFill>
              </a:rPr>
              <a:t>側主機硬碟</a:t>
            </a:r>
            <a:endParaRPr kumimoji="1" lang="zh-TW" altLang="en-US">
              <a:solidFill>
                <a:schemeClr val="bg1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5317C1C-60B2-4A1B-856E-40FC863A5EC8}"/>
              </a:ext>
            </a:extLst>
          </p:cNvPr>
          <p:cNvSpPr/>
          <p:nvPr/>
        </p:nvSpPr>
        <p:spPr>
          <a:xfrm>
            <a:off x="4076986" y="5637336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zh-CN" altLang="en-US">
                <a:solidFill>
                  <a:schemeClr val="bg1"/>
                </a:solidFill>
              </a:rPr>
              <a:t>側主機硬碟</a:t>
            </a:r>
            <a:endParaRPr kumimoji="1" lang="zh-TW" altLang="en-US">
              <a:solidFill>
                <a:schemeClr val="bg1"/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EC3C4121-3A67-44AF-99DF-D2B309122487}"/>
              </a:ext>
            </a:extLst>
          </p:cNvPr>
          <p:cNvSpPr/>
          <p:nvPr/>
        </p:nvSpPr>
        <p:spPr>
          <a:xfrm>
            <a:off x="1753979" y="5650578"/>
            <a:ext cx="31771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2200" b="1">
                <a:solidFill>
                  <a:schemeClr val="bg1"/>
                </a:solidFill>
                <a:latin typeface="Oswald Light" pitchFamily="2" charset="0"/>
              </a:rPr>
              <a:t>A</a:t>
            </a:r>
            <a:endParaRPr kumimoji="1" lang="zh-TW" altLang="en-US" sz="2200">
              <a:solidFill>
                <a:schemeClr val="bg1"/>
              </a:solidFill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17D5B821-ADDB-4CAF-A2CD-78E2A99D7502}"/>
              </a:ext>
            </a:extLst>
          </p:cNvPr>
          <p:cNvSpPr/>
          <p:nvPr/>
        </p:nvSpPr>
        <p:spPr>
          <a:xfrm>
            <a:off x="3868167" y="5606558"/>
            <a:ext cx="32412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2200" b="1">
                <a:solidFill>
                  <a:schemeClr val="bg1"/>
                </a:solidFill>
                <a:latin typeface="Oswald Light" pitchFamily="2" charset="0"/>
              </a:rPr>
              <a:t>B</a:t>
            </a:r>
            <a:endParaRPr kumimoji="1" lang="zh-TW" altLang="en-US" sz="2200">
              <a:solidFill>
                <a:schemeClr val="bg1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B0064AB-D4D8-314C-9AEB-3CAF746DE4D5}"/>
              </a:ext>
            </a:extLst>
          </p:cNvPr>
          <p:cNvSpPr/>
          <p:nvPr/>
        </p:nvSpPr>
        <p:spPr>
          <a:xfrm>
            <a:off x="1791293" y="2174916"/>
            <a:ext cx="1329899" cy="704496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6930E954-B4DC-614B-8F72-6C35F8A2308C}"/>
              </a:ext>
            </a:extLst>
          </p:cNvPr>
          <p:cNvSpPr/>
          <p:nvPr/>
        </p:nvSpPr>
        <p:spPr>
          <a:xfrm>
            <a:off x="3657161" y="2190882"/>
            <a:ext cx="1329899" cy="704496"/>
          </a:xfrm>
          <a:prstGeom prst="rect">
            <a:avLst/>
          </a:prstGeom>
          <a:solidFill>
            <a:schemeClr val="accent1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30628ABC-2F6B-1449-9D2F-6BB70533F317}"/>
              </a:ext>
            </a:extLst>
          </p:cNvPr>
          <p:cNvSpPr/>
          <p:nvPr/>
        </p:nvSpPr>
        <p:spPr>
          <a:xfrm>
            <a:off x="1881105" y="2347424"/>
            <a:ext cx="1263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>
                <a:latin typeface="Oswald Light" pitchFamily="2" charset="0"/>
              </a:rPr>
              <a:t>2 x U.2</a:t>
            </a:r>
            <a:r>
              <a:rPr kumimoji="1" lang="zh-TW" altLang="en-US">
                <a:latin typeface="Oswald Light" pitchFamily="2" charset="0"/>
              </a:rPr>
              <a:t> </a:t>
            </a:r>
            <a:r>
              <a:rPr kumimoji="1" lang="zh-CN" altLang="en-US"/>
              <a:t>插槽</a:t>
            </a:r>
            <a:endParaRPr kumimoji="1" lang="zh-TW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3F226E4B-6E0D-1E48-BB56-1F86402B6260}"/>
              </a:ext>
            </a:extLst>
          </p:cNvPr>
          <p:cNvSpPr/>
          <p:nvPr/>
        </p:nvSpPr>
        <p:spPr>
          <a:xfrm>
            <a:off x="3699135" y="2347424"/>
            <a:ext cx="1263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>
                <a:latin typeface="Oswald Light" pitchFamily="2" charset="0"/>
              </a:rPr>
              <a:t>2 x U.2</a:t>
            </a:r>
            <a:r>
              <a:rPr kumimoji="1" lang="zh-TW" altLang="en-US">
                <a:latin typeface="Oswald Light" pitchFamily="2" charset="0"/>
              </a:rPr>
              <a:t> </a:t>
            </a:r>
            <a:r>
              <a:rPr kumimoji="1" lang="zh-CN" altLang="en-US"/>
              <a:t>插槽</a:t>
            </a:r>
            <a:endParaRPr kumimoji="1" lang="zh-TW" altLang="en-US"/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70C52883-7A0D-AA43-8B60-B9169621CD4D}"/>
              </a:ext>
            </a:extLst>
          </p:cNvPr>
          <p:cNvCxnSpPr>
            <a:cxnSpLocks/>
            <a:stCxn id="3" idx="0"/>
          </p:cNvCxnSpPr>
          <p:nvPr/>
        </p:nvCxnSpPr>
        <p:spPr>
          <a:xfrm flipH="1">
            <a:off x="3590719" y="1706412"/>
            <a:ext cx="29288" cy="4502869"/>
          </a:xfrm>
          <a:prstGeom prst="line">
            <a:avLst/>
          </a:prstGeom>
          <a:ln w="25400" cap="rnd">
            <a:gradFill>
              <a:gsLst>
                <a:gs pos="0">
                  <a:srgbClr val="29FFFF"/>
                </a:gs>
                <a:gs pos="100000">
                  <a:srgbClr val="29FFFF"/>
                </a:gs>
              </a:gsLst>
              <a:lin ang="5400000" scaled="1"/>
            </a:gra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接點: 肘形 5">
            <a:extLst>
              <a:ext uri="{FF2B5EF4-FFF2-40B4-BE49-F238E27FC236}">
                <a16:creationId xmlns:a16="http://schemas.microsoft.com/office/drawing/2014/main" id="{E6C600BD-5E5E-4F02-8BF3-4E9097055E9E}"/>
              </a:ext>
            </a:extLst>
          </p:cNvPr>
          <p:cNvCxnSpPr>
            <a:cxnSpLocks/>
          </p:cNvCxnSpPr>
          <p:nvPr/>
        </p:nvCxnSpPr>
        <p:spPr>
          <a:xfrm rot="5400000">
            <a:off x="4975594" y="2022950"/>
            <a:ext cx="1418696" cy="1550105"/>
          </a:xfrm>
          <a:prstGeom prst="bentConnector2">
            <a:avLst/>
          </a:prstGeom>
          <a:ln w="38100" cap="rnd">
            <a:solidFill>
              <a:srgbClr val="00FFFF"/>
            </a:solidFill>
            <a:round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接點: 肘形 34">
            <a:extLst>
              <a:ext uri="{FF2B5EF4-FFF2-40B4-BE49-F238E27FC236}">
                <a16:creationId xmlns:a16="http://schemas.microsoft.com/office/drawing/2014/main" id="{D32C296B-9AAE-4ABA-9258-8677B5D31515}"/>
              </a:ext>
            </a:extLst>
          </p:cNvPr>
          <p:cNvCxnSpPr>
            <a:cxnSpLocks/>
          </p:cNvCxnSpPr>
          <p:nvPr/>
        </p:nvCxnSpPr>
        <p:spPr>
          <a:xfrm rot="16200000" flipH="1">
            <a:off x="836267" y="2015450"/>
            <a:ext cx="1420440" cy="1576961"/>
          </a:xfrm>
          <a:prstGeom prst="bentConnector2">
            <a:avLst/>
          </a:prstGeom>
          <a:ln w="38100" cap="rnd">
            <a:gradFill>
              <a:gsLst>
                <a:gs pos="0">
                  <a:srgbClr val="FFCE46"/>
                </a:gs>
                <a:gs pos="100000">
                  <a:srgbClr val="FFCE46"/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B26CFAC2-1109-4EBF-9434-8EA31BAD9D43}"/>
              </a:ext>
            </a:extLst>
          </p:cNvPr>
          <p:cNvSpPr/>
          <p:nvPr/>
        </p:nvSpPr>
        <p:spPr>
          <a:xfrm>
            <a:off x="134026" y="1763073"/>
            <a:ext cx="1460781" cy="45492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FC0D"/>
              </a:gs>
              <a:gs pos="100000">
                <a:srgbClr val="FD953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934FBB3-CEB3-451D-B1A6-EC705DDEF886}"/>
              </a:ext>
            </a:extLst>
          </p:cNvPr>
          <p:cNvSpPr/>
          <p:nvPr/>
        </p:nvSpPr>
        <p:spPr>
          <a:xfrm>
            <a:off x="228888" y="1790772"/>
            <a:ext cx="12601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TW" sz="2000">
                <a:latin typeface="Oswald Light" pitchFamily="2" charset="0"/>
              </a:rPr>
              <a:t>A</a:t>
            </a:r>
            <a:r>
              <a:rPr kumimoji="1" lang="en-US" altLang="zh-TW" sz="2000" b="1">
                <a:latin typeface="Oswald Light" pitchFamily="2" charset="0"/>
              </a:rPr>
              <a:t> </a:t>
            </a:r>
            <a:r>
              <a:rPr kumimoji="1" lang="zh-CN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側主機</a:t>
            </a:r>
            <a:endParaRPr kumimoji="1" lang="zh-TW" altLang="en-US" sz="2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00838FD4-1ADA-4234-87F8-0603E0FE5D93}"/>
              </a:ext>
            </a:extLst>
          </p:cNvPr>
          <p:cNvSpPr/>
          <p:nvPr/>
        </p:nvSpPr>
        <p:spPr>
          <a:xfrm>
            <a:off x="5590603" y="1693464"/>
            <a:ext cx="1460781" cy="45492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7FFFF"/>
              </a:gs>
              <a:gs pos="100000">
                <a:srgbClr val="2AFEFF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830C8D46-ED1E-4EB9-A382-B5BE2BBE27C2}"/>
              </a:ext>
            </a:extLst>
          </p:cNvPr>
          <p:cNvSpPr/>
          <p:nvPr/>
        </p:nvSpPr>
        <p:spPr>
          <a:xfrm>
            <a:off x="5754974" y="1720873"/>
            <a:ext cx="11320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2000">
                <a:latin typeface="Oswald Light" pitchFamily="2" charset="0"/>
              </a:rPr>
              <a:t>B </a:t>
            </a:r>
            <a:r>
              <a:rPr kumimoji="1" lang="zh-CN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側主機</a:t>
            </a:r>
            <a:endParaRPr kumimoji="1" lang="zh-TW" altLang="en-US" sz="2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6FFB1FD5-3C7F-4F42-9DB8-FCFE5959F6A2}"/>
              </a:ext>
            </a:extLst>
          </p:cNvPr>
          <p:cNvSpPr txBox="1"/>
          <p:nvPr/>
        </p:nvSpPr>
        <p:spPr>
          <a:xfrm>
            <a:off x="6874473" y="2217507"/>
            <a:ext cx="5269318" cy="2316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lvl="1" indent="-171450" fontAlgn="base">
              <a:lnSpc>
                <a:spcPts val="3300"/>
              </a:lnSpc>
              <a:spcBef>
                <a:spcPts val="250"/>
              </a:spcBef>
              <a:buSzPct val="80000"/>
              <a:buFont typeface="Arial" panose="020B0604020202020204" pitchFamily="34" charset="0"/>
              <a:buChar char="•"/>
            </a:pPr>
            <a:r>
              <a:rPr lang="zh-TW" altLang="en-US" sz="2400">
                <a:solidFill>
                  <a:schemeClr val="bg2">
                    <a:lumMod val="10000"/>
                  </a:schemeClr>
                </a:solidFill>
                <a:latin typeface="Oswald Light" pitchFamily="2" charset="0"/>
                <a:ea typeface="微軟正黑體" panose="020B0604030504040204" pitchFamily="34" charset="-120"/>
              </a:rPr>
              <a:t>前方</a:t>
            </a:r>
            <a:r>
              <a:rPr lang="zh-TW" altLang="en-US" sz="2400">
                <a:solidFill>
                  <a:srgbClr val="C00000"/>
                </a:solidFill>
                <a:latin typeface="Oswald Light" pitchFamily="2" charset="0"/>
                <a:ea typeface="微軟正黑體" panose="020B0604030504040204" pitchFamily="34" charset="-120"/>
              </a:rPr>
              <a:t>八顆</a:t>
            </a:r>
            <a:r>
              <a:rPr lang="en-US" altLang="zh-TW" sz="2400">
                <a:solidFill>
                  <a:srgbClr val="C00000"/>
                </a:solidFill>
                <a:latin typeface="Oswald Light" pitchFamily="2" charset="0"/>
                <a:ea typeface="微軟正黑體" panose="020B0604030504040204" pitchFamily="34" charset="-120"/>
              </a:rPr>
              <a:t>3.5</a:t>
            </a:r>
            <a:r>
              <a:rPr lang="zh-TW" altLang="en-US" sz="2400">
                <a:solidFill>
                  <a:srgbClr val="C00000"/>
                </a:solidFill>
                <a:latin typeface="Oswald Light" pitchFamily="2" charset="0"/>
                <a:ea typeface="微軟正黑體" panose="020B0604030504040204" pitchFamily="34" charset="-120"/>
              </a:rPr>
              <a:t>吋硬碟</a:t>
            </a:r>
          </a:p>
          <a:p>
            <a:pPr marL="628650" lvl="1" indent="-171450" fontAlgn="base">
              <a:lnSpc>
                <a:spcPts val="3300"/>
              </a:lnSpc>
              <a:spcBef>
                <a:spcPts val="250"/>
              </a:spcBef>
              <a:buSzPct val="80000"/>
              <a:buFont typeface="Arial" panose="020B0604020202020204" pitchFamily="34" charset="0"/>
              <a:buChar char="•"/>
            </a:pPr>
            <a:r>
              <a:rPr lang="zh-TW" altLang="en-US" sz="2400">
                <a:solidFill>
                  <a:schemeClr val="bg2">
                    <a:lumMod val="10000"/>
                  </a:schemeClr>
                </a:solidFill>
                <a:latin typeface="Oswald Light" pitchFamily="2" charset="0"/>
                <a:ea typeface="微軟正黑體" panose="020B0604030504040204" pitchFamily="34" charset="-120"/>
              </a:rPr>
              <a:t>每台主機後方</a:t>
            </a:r>
            <a:r>
              <a:rPr lang="zh-TW" altLang="en-US" sz="2400">
                <a:solidFill>
                  <a:srgbClr val="C00000"/>
                </a:solidFill>
                <a:latin typeface="Oswald Light" pitchFamily="2" charset="0"/>
                <a:ea typeface="微軟正黑體" panose="020B0604030504040204" pitchFamily="34" charset="-120"/>
              </a:rPr>
              <a:t>兩個</a:t>
            </a:r>
            <a:r>
              <a:rPr lang="en-US" altLang="zh-TW" sz="2400">
                <a:solidFill>
                  <a:srgbClr val="C00000"/>
                </a:solidFill>
                <a:latin typeface="Oswald Light" pitchFamily="2" charset="0"/>
                <a:ea typeface="微軟正黑體" panose="020B0604030504040204" pitchFamily="34" charset="-120"/>
              </a:rPr>
              <a:t>2.5</a:t>
            </a:r>
            <a:r>
              <a:rPr lang="zh-TW" altLang="en-US" sz="2400">
                <a:solidFill>
                  <a:srgbClr val="C00000"/>
                </a:solidFill>
                <a:latin typeface="Oswald Light" pitchFamily="2" charset="0"/>
                <a:ea typeface="微軟正黑體" panose="020B0604030504040204" pitchFamily="34" charset="-120"/>
              </a:rPr>
              <a:t>吋</a:t>
            </a:r>
            <a:r>
              <a:rPr lang="en-US" altLang="zh-TW" sz="2400">
                <a:solidFill>
                  <a:srgbClr val="C00000"/>
                </a:solidFill>
                <a:latin typeface="Oswald Light" pitchFamily="2" charset="0"/>
                <a:ea typeface="微軟正黑體" panose="020B0604030504040204" pitchFamily="34" charset="-120"/>
              </a:rPr>
              <a:t>U.2</a:t>
            </a:r>
          </a:p>
          <a:p>
            <a:pPr marL="1085850" lvl="2" indent="-171450" fontAlgn="base">
              <a:lnSpc>
                <a:spcPts val="3100"/>
              </a:lnSpc>
              <a:spcBef>
                <a:spcPts val="250"/>
              </a:spcBef>
              <a:buSzPct val="80000"/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rgbClr val="C00000"/>
                </a:solidFill>
                <a:latin typeface="Oswald Light" pitchFamily="2" charset="0"/>
                <a:ea typeface="微軟正黑體" panose="020B0604030504040204" pitchFamily="34" charset="-120"/>
              </a:rPr>
              <a:t>支援</a:t>
            </a:r>
            <a:r>
              <a:rPr lang="en-US" altLang="zh-CN" sz="2000" err="1">
                <a:solidFill>
                  <a:srgbClr val="C00000"/>
                </a:solidFill>
                <a:latin typeface="Oswald Light" pitchFamily="2" charset="0"/>
                <a:ea typeface="微軟正黑體" panose="020B0604030504040204" pitchFamily="34" charset="-120"/>
              </a:rPr>
              <a:t>NVMe</a:t>
            </a:r>
            <a:r>
              <a:rPr lang="en-US" altLang="zh-CN" sz="2000">
                <a:solidFill>
                  <a:srgbClr val="C00000"/>
                </a:solidFill>
                <a:latin typeface="Oswald Light" pitchFamily="2" charset="0"/>
                <a:ea typeface="微軟正黑體" panose="020B0604030504040204" pitchFamily="34" charset="-120"/>
              </a:rPr>
              <a:t> Gen3 x4 SSD</a:t>
            </a:r>
          </a:p>
          <a:p>
            <a:pPr marL="1085850" lvl="2" indent="-171450" fontAlgn="base">
              <a:lnSpc>
                <a:spcPts val="3100"/>
              </a:lnSpc>
              <a:spcBef>
                <a:spcPts val="250"/>
              </a:spcBef>
              <a:buSzPct val="80000"/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rgbClr val="C00000"/>
                </a:solidFill>
                <a:latin typeface="Oswald Light" pitchFamily="2" charset="0"/>
                <a:ea typeface="微軟正黑體" panose="020B0604030504040204" pitchFamily="34" charset="-120"/>
              </a:rPr>
              <a:t>支援</a:t>
            </a:r>
            <a:r>
              <a:rPr lang="en-US" altLang="zh-CN" sz="2000">
                <a:solidFill>
                  <a:srgbClr val="C00000"/>
                </a:solidFill>
                <a:latin typeface="Oswald Light" pitchFamily="2" charset="0"/>
                <a:ea typeface="微軟正黑體" panose="020B0604030504040204" pitchFamily="34" charset="-120"/>
              </a:rPr>
              <a:t>SATA 6Gb/s SSD</a:t>
            </a:r>
          </a:p>
          <a:p>
            <a:pPr marL="1085850" lvl="2" indent="-171450" fontAlgn="base">
              <a:lnSpc>
                <a:spcPts val="3100"/>
              </a:lnSpc>
              <a:spcBef>
                <a:spcPts val="250"/>
              </a:spcBef>
              <a:buSzPct val="80000"/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rgbClr val="C00000"/>
                </a:solidFill>
                <a:latin typeface="Oswald Light" pitchFamily="2" charset="0"/>
                <a:ea typeface="微軟正黑體" panose="020B0604030504040204" pitchFamily="34" charset="-120"/>
              </a:rPr>
              <a:t>支援</a:t>
            </a:r>
            <a:r>
              <a:rPr lang="en-US" altLang="zh-CN" sz="2000">
                <a:solidFill>
                  <a:srgbClr val="C00000"/>
                </a:solidFill>
                <a:latin typeface="Oswald Light" pitchFamily="2" charset="0"/>
                <a:ea typeface="微軟正黑體" panose="020B0604030504040204" pitchFamily="34" charset="-120"/>
              </a:rPr>
              <a:t>QDA-UMP/QDA-U2MP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E39000A-D335-E346-BB86-120B933B0B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1494" y="4843776"/>
            <a:ext cx="2413502" cy="15017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311D4916-84FF-8240-BC59-6FFD6F762C0B}"/>
              </a:ext>
            </a:extLst>
          </p:cNvPr>
          <p:cNvSpPr txBox="1"/>
          <p:nvPr/>
        </p:nvSpPr>
        <p:spPr>
          <a:xfrm>
            <a:off x="9248753" y="4775952"/>
            <a:ext cx="14898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buSzPct val="80000"/>
              <a:buFont typeface="Arial" panose="020B0604020202020204" pitchFamily="34" charset="0"/>
              <a:buChar char="•"/>
            </a:pPr>
            <a:r>
              <a:rPr kumimoji="1" lang="en-US" altLang="zh-TW" sz="2200">
                <a:latin typeface="Oswald Light" pitchFamily="2" charset="0"/>
              </a:rPr>
              <a:t>QDA-U2MP</a:t>
            </a:r>
            <a:endParaRPr kumimoji="1" lang="zh-TW" altLang="en-US" sz="2200">
              <a:latin typeface="Oswald Light" pitchFamily="2" charset="0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9C7A0FC7-34D6-9148-BD93-F47BDCBC105E}"/>
              </a:ext>
            </a:extLst>
          </p:cNvPr>
          <p:cNvSpPr txBox="1"/>
          <p:nvPr/>
        </p:nvSpPr>
        <p:spPr>
          <a:xfrm>
            <a:off x="9248753" y="5565026"/>
            <a:ext cx="13535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buSzPct val="80000"/>
              <a:buFont typeface="Arial" panose="020B0604020202020204" pitchFamily="34" charset="0"/>
              <a:buChar char="•"/>
            </a:pPr>
            <a:r>
              <a:rPr kumimoji="1" lang="en-US" altLang="zh-TW" sz="2200">
                <a:latin typeface="Oswald Light" pitchFamily="2" charset="0"/>
              </a:rPr>
              <a:t>QDA-UMP</a:t>
            </a:r>
            <a:endParaRPr kumimoji="1" lang="zh-TW" altLang="en-US" sz="2200">
              <a:latin typeface="Oswald Light" pitchFamily="2" charset="0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D6B06E54-E75B-7442-AA0F-D672AAE2EC1E}"/>
              </a:ext>
            </a:extLst>
          </p:cNvPr>
          <p:cNvSpPr txBox="1"/>
          <p:nvPr/>
        </p:nvSpPr>
        <p:spPr>
          <a:xfrm>
            <a:off x="9470841" y="5159175"/>
            <a:ext cx="2286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latin typeface="Oswald Light" pitchFamily="2" charset="0"/>
              </a:rPr>
              <a:t>U.2 </a:t>
            </a:r>
            <a:r>
              <a:rPr kumimoji="1" lang="zh-CN" altLang="en-US"/>
              <a:t>轉</a:t>
            </a:r>
            <a:r>
              <a:rPr kumimoji="1" lang="zh-TW" altLang="en-US"/>
              <a:t> </a:t>
            </a:r>
            <a:r>
              <a:rPr kumimoji="1" lang="en-US" altLang="zh-TW">
                <a:latin typeface="Oswald Light" pitchFamily="2" charset="0"/>
              </a:rPr>
              <a:t>2 x </a:t>
            </a:r>
            <a:r>
              <a:rPr kumimoji="1" lang="en-US" altLang="zh-TW" err="1">
                <a:latin typeface="Oswald Light" pitchFamily="2" charset="0"/>
              </a:rPr>
              <a:t>NVMe</a:t>
            </a:r>
            <a:r>
              <a:rPr kumimoji="1" lang="en-US" altLang="zh-TW">
                <a:latin typeface="Oswald Light" pitchFamily="2" charset="0"/>
              </a:rPr>
              <a:t> M.2 SSD</a:t>
            </a:r>
            <a:endParaRPr kumimoji="1" lang="zh-TW" altLang="en-US">
              <a:latin typeface="Oswald Light" pitchFamily="2" charset="0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462F212D-7256-C547-9CED-6E5D41808F26}"/>
              </a:ext>
            </a:extLst>
          </p:cNvPr>
          <p:cNvSpPr txBox="1"/>
          <p:nvPr/>
        </p:nvSpPr>
        <p:spPr>
          <a:xfrm>
            <a:off x="9460968" y="5942311"/>
            <a:ext cx="2258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latin typeface="Oswald Light" pitchFamily="2" charset="0"/>
              </a:rPr>
              <a:t>U.2 </a:t>
            </a:r>
            <a:r>
              <a:rPr kumimoji="1" lang="zh-CN" altLang="en-US"/>
              <a:t>轉</a:t>
            </a:r>
            <a:r>
              <a:rPr kumimoji="1" lang="zh-TW" altLang="en-US"/>
              <a:t> </a:t>
            </a:r>
            <a:r>
              <a:rPr kumimoji="1" lang="en-US" altLang="zh-TW">
                <a:latin typeface="Oswald Light" pitchFamily="2" charset="0"/>
              </a:rPr>
              <a:t>1 x </a:t>
            </a:r>
            <a:r>
              <a:rPr kumimoji="1" lang="en-US" altLang="zh-TW" err="1">
                <a:latin typeface="Oswald Light" pitchFamily="2" charset="0"/>
              </a:rPr>
              <a:t>NVMe</a:t>
            </a:r>
            <a:r>
              <a:rPr kumimoji="1" lang="en-US" altLang="zh-TW">
                <a:latin typeface="Oswald Light" pitchFamily="2" charset="0"/>
              </a:rPr>
              <a:t> M.2 SSD</a:t>
            </a:r>
            <a:endParaRPr kumimoji="1" lang="zh-TW" altLang="en-US">
              <a:latin typeface="Oswald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453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D629065-79EE-584E-9E6B-1A2472C6B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236" y="-3429"/>
            <a:ext cx="12245657" cy="1303585"/>
          </a:xfrm>
        </p:spPr>
        <p:txBody>
          <a:bodyPr>
            <a:normAutofit fontScale="90000"/>
          </a:bodyPr>
          <a:lstStyle/>
          <a:p>
            <a:r>
              <a:rPr kumimoji="1" lang="zh-TW" altLang="en-US" sz="5000" b="1">
                <a:latin typeface="微軟正黑體"/>
                <a:ea typeface="微軟正黑體"/>
              </a:rPr>
              <a:t>可用高速 </a:t>
            </a:r>
            <a:r>
              <a:rPr kumimoji="1" lang="en-US" altLang="zh-TW" sz="5000">
                <a:latin typeface="Oswald"/>
                <a:ea typeface="微軟正黑體"/>
              </a:rPr>
              <a:t>U.2</a:t>
            </a:r>
            <a:r>
              <a:rPr kumimoji="1" lang="zh-TW" altLang="en-US" sz="5000" b="1">
                <a:latin typeface="Oswald Light"/>
                <a:ea typeface="微軟正黑體"/>
              </a:rPr>
              <a:t> </a:t>
            </a:r>
            <a:r>
              <a:rPr kumimoji="1" lang="zh-CN" altLang="en-US" sz="5000" b="1">
                <a:latin typeface="微軟正黑體"/>
                <a:ea typeface="微軟正黑體"/>
              </a:rPr>
              <a:t>埠做為高速存取 </a:t>
            </a:r>
            <a:r>
              <a:rPr kumimoji="1" lang="en-US" altLang="en-US" sz="5000" b="1">
                <a:latin typeface="微軟正黑體"/>
                <a:ea typeface="微軟正黑體"/>
              </a:rPr>
              <a:t>/ </a:t>
            </a:r>
            <a:r>
              <a:rPr kumimoji="1" lang="en-US" altLang="en-US" sz="5000" b="1" err="1">
                <a:latin typeface="微軟正黑體"/>
                <a:ea typeface="微軟正黑體"/>
              </a:rPr>
              <a:t>快取</a:t>
            </a:r>
            <a:r>
              <a:rPr kumimoji="1" lang="en-US" altLang="en-US" sz="5000" b="1">
                <a:latin typeface="微軟正黑體"/>
                <a:ea typeface="微軟正黑體"/>
              </a:rPr>
              <a:t> / </a:t>
            </a:r>
            <a:r>
              <a:rPr kumimoji="1" lang="zh-CN" sz="5000" b="1">
                <a:latin typeface="Microsoft JhengHei"/>
                <a:ea typeface="Microsoft JhengHei"/>
              </a:rPr>
              <a:t>系統碟</a:t>
            </a:r>
            <a:endParaRPr kumimoji="1" lang="zh-TW" altLang="en-US" sz="5000" b="1">
              <a:latin typeface="微軟正黑體"/>
              <a:ea typeface="微軟正黑體"/>
            </a:endParaRPr>
          </a:p>
        </p:txBody>
      </p:sp>
      <p:sp>
        <p:nvSpPr>
          <p:cNvPr id="3" name="Shape 131">
            <a:extLst>
              <a:ext uri="{FF2B5EF4-FFF2-40B4-BE49-F238E27FC236}">
                <a16:creationId xmlns:a16="http://schemas.microsoft.com/office/drawing/2014/main" id="{E3EE93B0-35FC-5B44-A021-54C71A5F3487}"/>
              </a:ext>
            </a:extLst>
          </p:cNvPr>
          <p:cNvSpPr/>
          <p:nvPr/>
        </p:nvSpPr>
        <p:spPr>
          <a:xfrm>
            <a:off x="669191" y="1683787"/>
            <a:ext cx="10576955" cy="13972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lnSpc>
                <a:spcPts val="3000"/>
              </a:lnSpc>
              <a:spcBef>
                <a:spcPts val="700"/>
              </a:spcBef>
              <a:buClr>
                <a:srgbClr val="29FFFF"/>
              </a:buClr>
              <a:buSzPct val="8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sz="2400" err="1">
                <a:solidFill>
                  <a:srgbClr val="29FFFF"/>
                </a:solidFill>
                <a:latin typeface="Oswald Light"/>
                <a:ea typeface="Microsoft JhengHei"/>
                <a:cs typeface="Arial"/>
              </a:rPr>
              <a:t>QuTS</a:t>
            </a:r>
            <a:r>
              <a:rPr lang="en-US" sz="2400">
                <a:solidFill>
                  <a:srgbClr val="29FFFF"/>
                </a:solidFill>
                <a:latin typeface="Oswald Light"/>
                <a:ea typeface="Microsoft JhengHei"/>
                <a:cs typeface="Arial"/>
              </a:rPr>
              <a:t> hero </a:t>
            </a:r>
            <a:r>
              <a:rPr lang="zh-CN" altLang="en-US" sz="2400">
                <a:solidFill>
                  <a:srgbClr val="29FFFF"/>
                </a:solidFill>
                <a:latin typeface="Oswald Light"/>
                <a:ea typeface="Microsoft JhengHei"/>
                <a:cs typeface="Arial"/>
              </a:rPr>
              <a:t>採用</a:t>
            </a:r>
            <a:r>
              <a:rPr lang="en-US" altLang="zh-CN" sz="2400">
                <a:solidFill>
                  <a:srgbClr val="29FFFF"/>
                </a:solidFill>
                <a:latin typeface="Oswald Light"/>
                <a:ea typeface="Microsoft JhengHei"/>
                <a:cs typeface="Arial"/>
              </a:rPr>
              <a:t>ZFS</a:t>
            </a:r>
            <a:r>
              <a:rPr lang="zh-CN" altLang="en-US" sz="2400">
                <a:solidFill>
                  <a:srgbClr val="29FFFF"/>
                </a:solidFill>
                <a:latin typeface="Oswald Light"/>
                <a:ea typeface="Microsoft JhengHei"/>
                <a:cs typeface="Arial"/>
              </a:rPr>
              <a:t>檔案系統，高速儲存裝置作為系統碟可以提升整體效能</a:t>
            </a:r>
            <a:endParaRPr lang="en-US" altLang="zh-CN" sz="2400">
              <a:solidFill>
                <a:srgbClr val="29FFFF"/>
              </a:solidFill>
              <a:latin typeface="Oswald Light"/>
              <a:ea typeface="Microsoft JhengHei"/>
              <a:cs typeface="Arial"/>
            </a:endParaRPr>
          </a:p>
          <a:p>
            <a:pPr marL="180975" indent="-180975">
              <a:lnSpc>
                <a:spcPts val="3000"/>
              </a:lnSpc>
              <a:spcBef>
                <a:spcPts val="700"/>
              </a:spcBef>
              <a:buClr>
                <a:srgbClr val="29FFFF"/>
              </a:buClr>
              <a:buSzPct val="8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sz="2400">
                <a:solidFill>
                  <a:srgbClr val="29FFFF"/>
                </a:solidFill>
                <a:latin typeface="Oswald Light"/>
                <a:ea typeface="Microsoft JhengHei"/>
                <a:cs typeface="Arial"/>
              </a:rPr>
              <a:t>TNS-h1083X</a:t>
            </a:r>
            <a:r>
              <a:rPr lang="zh-CN" altLang="en-US" sz="2400">
                <a:solidFill>
                  <a:srgbClr val="29FFFF"/>
                </a:solidFill>
                <a:latin typeface="Oswald Light"/>
                <a:ea typeface="Microsoft JhengHei"/>
                <a:cs typeface="Arial"/>
              </a:rPr>
              <a:t>提供兩個</a:t>
            </a:r>
            <a:r>
              <a:rPr lang="en-US" altLang="zh-CN" sz="2400" err="1">
                <a:solidFill>
                  <a:srgbClr val="29FFFF"/>
                </a:solidFill>
                <a:latin typeface="Oswald Light"/>
                <a:ea typeface="Microsoft JhengHei"/>
                <a:cs typeface="Arial"/>
              </a:rPr>
              <a:t>NVMe</a:t>
            </a:r>
            <a:r>
              <a:rPr lang="en-US" altLang="zh-CN" sz="2400">
                <a:solidFill>
                  <a:srgbClr val="29FFFF"/>
                </a:solidFill>
                <a:latin typeface="Oswald Light"/>
                <a:ea typeface="Microsoft JhengHei"/>
                <a:cs typeface="Arial"/>
              </a:rPr>
              <a:t> Gen3 x4 U.2</a:t>
            </a:r>
            <a:r>
              <a:rPr lang="zh-CN" altLang="en-US" sz="2400">
                <a:solidFill>
                  <a:srgbClr val="29FFFF"/>
                </a:solidFill>
                <a:latin typeface="Oswald Light"/>
                <a:ea typeface="Microsoft JhengHei"/>
                <a:cs typeface="Arial"/>
              </a:rPr>
              <a:t>埠，可提供高達</a:t>
            </a:r>
            <a:r>
              <a:rPr lang="en-US" sz="2400">
                <a:solidFill>
                  <a:srgbClr val="29FFFF"/>
                </a:solidFill>
                <a:latin typeface="Oswald Light"/>
                <a:ea typeface="Microsoft JhengHei"/>
                <a:cs typeface="Arial"/>
              </a:rPr>
              <a:t> 800K </a:t>
            </a:r>
            <a:r>
              <a:rPr lang="zh-CN" altLang="en-US" sz="2400">
                <a:solidFill>
                  <a:srgbClr val="29FFFF"/>
                </a:solidFill>
                <a:latin typeface="Oswald Light"/>
                <a:ea typeface="Microsoft JhengHei"/>
                <a:cs typeface="Arial"/>
              </a:rPr>
              <a:t>隨機讀取與</a:t>
            </a:r>
            <a:r>
              <a:rPr lang="en-US" altLang="zh-CN" sz="2400">
                <a:solidFill>
                  <a:srgbClr val="29FFFF"/>
                </a:solidFill>
                <a:latin typeface="Oswald Light"/>
                <a:ea typeface="Microsoft JhengHei"/>
                <a:cs typeface="Arial"/>
              </a:rPr>
              <a:t> 110K</a:t>
            </a:r>
            <a:r>
              <a:rPr lang="zh-CN" altLang="en-US" sz="2400">
                <a:solidFill>
                  <a:srgbClr val="29FFFF"/>
                </a:solidFill>
                <a:latin typeface="Oswald Light"/>
                <a:ea typeface="Microsoft JhengHei"/>
                <a:cs typeface="Arial"/>
              </a:rPr>
              <a:t>隨機寫入</a:t>
            </a:r>
            <a:r>
              <a:rPr lang="zh-TW" altLang="en-US" sz="2400">
                <a:solidFill>
                  <a:srgbClr val="29FFFF"/>
                </a:solidFill>
                <a:latin typeface="Oswald Light"/>
                <a:ea typeface="Microsoft JhengHei"/>
                <a:cs typeface="Arial"/>
              </a:rPr>
              <a:t> </a:t>
            </a:r>
            <a:r>
              <a:rPr lang="en-US" altLang="zh-TW" sz="2400">
                <a:solidFill>
                  <a:srgbClr val="29FFFF"/>
                </a:solidFill>
                <a:latin typeface="Oswald Light"/>
                <a:ea typeface="Microsoft JhengHei"/>
                <a:cs typeface="Arial"/>
              </a:rPr>
              <a:t>IOPS</a:t>
            </a:r>
            <a:endParaRPr lang="en-US" sz="2400">
              <a:solidFill>
                <a:srgbClr val="29FFFF"/>
              </a:solidFill>
              <a:latin typeface="Oswald Light"/>
              <a:ea typeface="Microsoft JhengHei"/>
              <a:cs typeface="Arial"/>
            </a:endParaRPr>
          </a:p>
        </p:txBody>
      </p:sp>
      <p:graphicFrame>
        <p:nvGraphicFramePr>
          <p:cNvPr id="4" name="圖表 3">
            <a:extLst>
              <a:ext uri="{FF2B5EF4-FFF2-40B4-BE49-F238E27FC236}">
                <a16:creationId xmlns:a16="http://schemas.microsoft.com/office/drawing/2014/main" id="{495D61E0-655D-A342-8918-794A714BF3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3809639"/>
              </p:ext>
            </p:extLst>
          </p:nvPr>
        </p:nvGraphicFramePr>
        <p:xfrm>
          <a:off x="2238765" y="2963413"/>
          <a:ext cx="7285062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34343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4D13D0C5-870D-47FB-B80B-3C33306329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1733" y="1513359"/>
            <a:ext cx="8744474" cy="38312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0F3572E-3461-C849-8248-236E8F4B0A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2932" y="2770819"/>
            <a:ext cx="3401121" cy="8660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ECBC017-AFBF-3148-A8EF-C5091C2B1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275" y="14469"/>
            <a:ext cx="11598442" cy="1400037"/>
          </a:xfrm>
        </p:spPr>
        <p:txBody>
          <a:bodyPr>
            <a:normAutofit/>
          </a:bodyPr>
          <a:lstStyle/>
          <a:p>
            <a:r>
              <a:rPr kumimoji="1" lang="zh-CN" altLang="en-US" sz="5000" b="1"/>
              <a:t>經濟省空間的設計</a:t>
            </a:r>
            <a:endParaRPr kumimoji="1" lang="zh-TW" altLang="en-US" sz="5000" b="1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EE82A2E-C779-334B-B105-34ABD9A945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2931" y="2019581"/>
            <a:ext cx="3401121" cy="8660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FE5608EB-4E89-BE45-B906-947F21A2522A}"/>
              </a:ext>
            </a:extLst>
          </p:cNvPr>
          <p:cNvSpPr txBox="1"/>
          <p:nvPr/>
        </p:nvSpPr>
        <p:spPr>
          <a:xfrm>
            <a:off x="6657827" y="2728395"/>
            <a:ext cx="762301" cy="4924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TW" sz="2600" b="1">
                <a:latin typeface="Oswald Light"/>
                <a:ea typeface="新細明體"/>
              </a:rPr>
              <a:t>VS.</a:t>
            </a:r>
            <a:endParaRPr kumimoji="1" lang="zh-TW" altLang="en-US" sz="2600" b="1">
              <a:latin typeface="Oswald Light"/>
              <a:ea typeface="新細明體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24A00648-BB1D-3247-B134-A59FB117B67B}"/>
              </a:ext>
            </a:extLst>
          </p:cNvPr>
          <p:cNvSpPr txBox="1"/>
          <p:nvPr/>
        </p:nvSpPr>
        <p:spPr>
          <a:xfrm>
            <a:off x="3850097" y="3737720"/>
            <a:ext cx="383129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300" b="1">
                <a:solidFill>
                  <a:srgbClr val="2B2929"/>
                </a:solidFill>
                <a:latin typeface="Oswald Light" pitchFamily="2" charset="0"/>
              </a:rPr>
              <a:t>2 x TS-883XU-RP</a:t>
            </a:r>
            <a:endParaRPr kumimoji="1" lang="zh-TW" altLang="en-US" sz="2300" b="1">
              <a:solidFill>
                <a:srgbClr val="2B2929"/>
              </a:solidFill>
              <a:latin typeface="Oswald Light" pitchFamily="2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80298630-F150-AD49-9C4D-22595FBF3381}"/>
              </a:ext>
            </a:extLst>
          </p:cNvPr>
          <p:cNvSpPr txBox="1"/>
          <p:nvPr/>
        </p:nvSpPr>
        <p:spPr>
          <a:xfrm>
            <a:off x="8707279" y="3728322"/>
            <a:ext cx="215489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300" b="1">
                <a:solidFill>
                  <a:srgbClr val="2B2929"/>
                </a:solidFill>
                <a:latin typeface="Oswald Light" pitchFamily="2" charset="0"/>
              </a:rPr>
              <a:t>1 x GM-1000</a:t>
            </a:r>
            <a:endParaRPr kumimoji="1" lang="zh-TW" altLang="en-US" sz="2300" b="1">
              <a:solidFill>
                <a:srgbClr val="2B2929"/>
              </a:solidFill>
              <a:latin typeface="Oswald Light" pitchFamily="2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A2B88433-A923-6C48-9FAA-2F8282CB37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3786" y="2189990"/>
            <a:ext cx="3578553" cy="13288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1" name="Table 3">
            <a:extLst>
              <a:ext uri="{FF2B5EF4-FFF2-40B4-BE49-F238E27FC236}">
                <a16:creationId xmlns:a16="http://schemas.microsoft.com/office/drawing/2014/main" id="{BE86CCDC-69A2-4F7E-BBA7-201A2C7C68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3843099"/>
              </p:ext>
            </p:extLst>
          </p:nvPr>
        </p:nvGraphicFramePr>
        <p:xfrm>
          <a:off x="735372" y="4446884"/>
          <a:ext cx="10632523" cy="2031093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2288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18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71866">
                  <a:extLst>
                    <a:ext uri="{9D8B030D-6E8A-4147-A177-3AD203B41FA5}">
                      <a16:colId xmlns:a16="http://schemas.microsoft.com/office/drawing/2014/main" val="2089407518"/>
                    </a:ext>
                  </a:extLst>
                </a:gridCol>
              </a:tblGrid>
              <a:tr h="509945">
                <a:tc>
                  <a:txBody>
                    <a:bodyPr/>
                    <a:lstStyle/>
                    <a:p>
                      <a:r>
                        <a:rPr lang="zh-TW" altLang="en-US" sz="1900" b="0" i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機櫃空間需求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0164B"/>
                        </a:gs>
                        <a:gs pos="100000">
                          <a:srgbClr val="0877CD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000" b="0" i="0"/>
                        <a:t>需要佔用</a:t>
                      </a:r>
                      <a:r>
                        <a:rPr lang="zh-TW" altLang="en-US" sz="2000" b="0" i="0"/>
                        <a:t> </a:t>
                      </a:r>
                      <a:r>
                        <a:rPr lang="en-US" altLang="zh-CN" sz="2000" b="0" i="0">
                          <a:latin typeface="Oswald Light" pitchFamily="2" charset="0"/>
                        </a:rPr>
                        <a:t>4U</a:t>
                      </a:r>
                      <a:r>
                        <a:rPr lang="en-US" altLang="zh-CN" sz="2000" b="0" i="0"/>
                        <a:t> </a:t>
                      </a:r>
                      <a:r>
                        <a:rPr lang="zh-CN" altLang="en-US" sz="2000" b="0" i="0"/>
                        <a:t>空間</a:t>
                      </a:r>
                      <a:endParaRPr lang="zh-TW" altLang="en-US" sz="2000" b="0" i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0164B"/>
                        </a:gs>
                        <a:gs pos="100000">
                          <a:srgbClr val="0877CD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0" i="0"/>
                        <a:t>僅需</a:t>
                      </a:r>
                      <a:r>
                        <a:rPr lang="zh-TW" altLang="en-US" sz="1800" b="0" i="0"/>
                        <a:t> </a:t>
                      </a:r>
                      <a:r>
                        <a:rPr lang="en-US" altLang="zh-CN" sz="1800" b="0" i="0">
                          <a:latin typeface="Oswald Light" pitchFamily="2" charset="0"/>
                        </a:rPr>
                        <a:t>3U</a:t>
                      </a:r>
                      <a:r>
                        <a:rPr lang="zh-TW" altLang="en-US" sz="1800" b="0" i="0">
                          <a:latin typeface="Oswald Light" pitchFamily="2" charset="0"/>
                        </a:rPr>
                        <a:t> </a:t>
                      </a:r>
                      <a:r>
                        <a:rPr lang="zh-CN" altLang="en-US" sz="1800" b="0" i="0"/>
                        <a:t>空間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0164B"/>
                        </a:gs>
                        <a:gs pos="100000">
                          <a:srgbClr val="0877CD"/>
                        </a:gs>
                      </a:gsLst>
                      <a:lin ang="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761">
                <a:tc>
                  <a:txBody>
                    <a:bodyPr/>
                    <a:lstStyle/>
                    <a:p>
                      <a:r>
                        <a:rPr lang="zh-TW" altLang="en-US" sz="18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電源供應器</a:t>
                      </a:r>
                    </a:p>
                  </a:txBody>
                  <a:tcPr marL="9525" marR="9525" marT="9525" marB="9525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F1F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swald Light" pitchFamily="2" charset="0"/>
                        </a:rPr>
                        <a:t>   </a:t>
                      </a:r>
                      <a:r>
                        <a:rPr lang="en-US" sz="18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swald Light" pitchFamily="2" charset="0"/>
                        </a:rPr>
                        <a:t>300W x4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F1FD"/>
                    </a:solidFill>
                  </a:tcPr>
                </a:tc>
                <a:tc>
                  <a:txBody>
                    <a:bodyPr/>
                    <a:lstStyle/>
                    <a:p>
                      <a:pPr marL="93662" indent="0">
                        <a:buSzPct val="80000"/>
                        <a:buFont typeface="Arial" panose="020B0604020202020204" pitchFamily="34" charset="0"/>
                        <a:buNone/>
                      </a:pPr>
                      <a:r>
                        <a:rPr lang="en-US" altLang="zh-TW" sz="18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swald Light" pitchFamily="2" charset="0"/>
                        </a:rPr>
                        <a:t>770W x2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F1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449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18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系統維護與備品</a:t>
                      </a:r>
                    </a:p>
                  </a:txBody>
                  <a:tcPr marL="9525" marR="9525" marT="9525" marB="9525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F1FD"/>
                    </a:solidFill>
                  </a:tcPr>
                </a:tc>
                <a:tc>
                  <a:txBody>
                    <a:bodyPr/>
                    <a:lstStyle/>
                    <a:p>
                      <a:pPr marL="93662" indent="0">
                        <a:buSzPct val="80000"/>
                        <a:buFont typeface="Arial" panose="020B0604020202020204" pitchFamily="34" charset="0"/>
                        <a:buNone/>
                      </a:pPr>
                      <a:r>
                        <a:rPr lang="zh-TW" altLang="en-US" sz="18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須將整台機器卸下機櫃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F1FD"/>
                    </a:solidFill>
                  </a:tcPr>
                </a:tc>
                <a:tc>
                  <a:txBody>
                    <a:bodyPr/>
                    <a:lstStyle/>
                    <a:p>
                      <a:pPr marL="93662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8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TW" altLang="en-US" sz="18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抽屜式設計的節點主機，方便硬體升級、更新維護與送修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F1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5599341"/>
                  </a:ext>
                </a:extLst>
              </a:tr>
              <a:tr h="40389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18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產品未來升級性</a:t>
                      </a:r>
                    </a:p>
                  </a:txBody>
                  <a:tcPr marL="9525" marR="9525" marT="9525" marB="9525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F1FD"/>
                    </a:solidFill>
                  </a:tcPr>
                </a:tc>
                <a:tc>
                  <a:txBody>
                    <a:bodyPr/>
                    <a:lstStyle/>
                    <a:p>
                      <a:pPr marL="93662" indent="0">
                        <a:buSzPct val="80000"/>
                        <a:buFont typeface="Arial" panose="020B0604020202020204" pitchFamily="34" charset="0"/>
                        <a:buNone/>
                      </a:pPr>
                      <a:r>
                        <a:rPr lang="zh-TW" altLang="en-US" sz="18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重新購買完整主機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F1FD"/>
                    </a:solidFill>
                  </a:tcPr>
                </a:tc>
                <a:tc>
                  <a:txBody>
                    <a:bodyPr/>
                    <a:lstStyle/>
                    <a:p>
                      <a:pPr marL="93662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8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TW" altLang="en-US" sz="18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更換節點主機即可升級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F1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4007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0860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群組 102">
            <a:extLst>
              <a:ext uri="{FF2B5EF4-FFF2-40B4-BE49-F238E27FC236}">
                <a16:creationId xmlns:a16="http://schemas.microsoft.com/office/drawing/2014/main" id="{470A791A-1B0B-4853-B4C1-0D9C1BA718FA}"/>
              </a:ext>
            </a:extLst>
          </p:cNvPr>
          <p:cNvGrpSpPr/>
          <p:nvPr/>
        </p:nvGrpSpPr>
        <p:grpSpPr>
          <a:xfrm>
            <a:off x="402175" y="3015027"/>
            <a:ext cx="2088712" cy="520714"/>
            <a:chOff x="5281398" y="2130931"/>
            <a:chExt cx="5815446" cy="1873801"/>
          </a:xfrm>
        </p:grpSpPr>
        <p:sp>
          <p:nvSpPr>
            <p:cNvPr id="105" name="矩形: 圓角 104">
              <a:extLst>
                <a:ext uri="{FF2B5EF4-FFF2-40B4-BE49-F238E27FC236}">
                  <a16:creationId xmlns:a16="http://schemas.microsoft.com/office/drawing/2014/main" id="{9340BAA6-818F-44FE-8E1D-E752A64C61E6}"/>
                </a:ext>
              </a:extLst>
            </p:cNvPr>
            <p:cNvSpPr/>
            <p:nvPr/>
          </p:nvSpPr>
          <p:spPr>
            <a:xfrm>
              <a:off x="5281398" y="2130931"/>
              <a:ext cx="5715153" cy="1873801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6" name="圖片 105">
              <a:extLst>
                <a:ext uri="{FF2B5EF4-FFF2-40B4-BE49-F238E27FC236}">
                  <a16:creationId xmlns:a16="http://schemas.microsoft.com/office/drawing/2014/main" id="{462430D7-61FB-45A9-ADC0-B1007CF444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81398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7" name="圖片 106">
              <a:extLst>
                <a:ext uri="{FF2B5EF4-FFF2-40B4-BE49-F238E27FC236}">
                  <a16:creationId xmlns:a16="http://schemas.microsoft.com/office/drawing/2014/main" id="{87F01F7B-4A1D-47D2-BF39-91BD644591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10896257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09" name="Google Shape;1466;p83">
            <a:extLst>
              <a:ext uri="{FF2B5EF4-FFF2-40B4-BE49-F238E27FC236}">
                <a16:creationId xmlns:a16="http://schemas.microsoft.com/office/drawing/2014/main" id="{6B2728C6-6E2D-4FC9-81A7-31270F868081}"/>
              </a:ext>
            </a:extLst>
          </p:cNvPr>
          <p:cNvSpPr/>
          <p:nvPr/>
        </p:nvSpPr>
        <p:spPr>
          <a:xfrm>
            <a:off x="452905" y="3035816"/>
            <a:ext cx="1987252" cy="483054"/>
          </a:xfrm>
          <a:prstGeom prst="round2DiagRect">
            <a:avLst>
              <a:gd name="adj1" fmla="val 12572"/>
              <a:gd name="adj2" fmla="val 0"/>
            </a:avLst>
          </a:prstGeom>
          <a:noFill/>
          <a:ln>
            <a:noFill/>
          </a:ln>
          <a:effectLst>
            <a:outerShdw blurRad="2159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2200">
                <a:latin typeface="Oswald" pitchFamily="2" charset="0"/>
              </a:rPr>
              <a:t>TNS-h1083X</a:t>
            </a:r>
          </a:p>
        </p:txBody>
      </p:sp>
      <p:grpSp>
        <p:nvGrpSpPr>
          <p:cNvPr id="112" name="群組 111">
            <a:extLst>
              <a:ext uri="{FF2B5EF4-FFF2-40B4-BE49-F238E27FC236}">
                <a16:creationId xmlns:a16="http://schemas.microsoft.com/office/drawing/2014/main" id="{6EEF4D32-8725-405E-8A9F-A65E11E65702}"/>
              </a:ext>
            </a:extLst>
          </p:cNvPr>
          <p:cNvGrpSpPr/>
          <p:nvPr/>
        </p:nvGrpSpPr>
        <p:grpSpPr>
          <a:xfrm>
            <a:off x="6266535" y="3015027"/>
            <a:ext cx="2088712" cy="520714"/>
            <a:chOff x="5281398" y="2130931"/>
            <a:chExt cx="5815446" cy="1873801"/>
          </a:xfrm>
        </p:grpSpPr>
        <p:sp>
          <p:nvSpPr>
            <p:cNvPr id="115" name="矩形: 圓角 114">
              <a:extLst>
                <a:ext uri="{FF2B5EF4-FFF2-40B4-BE49-F238E27FC236}">
                  <a16:creationId xmlns:a16="http://schemas.microsoft.com/office/drawing/2014/main" id="{3202C479-43A6-4FF9-B828-29484DFE461F}"/>
                </a:ext>
              </a:extLst>
            </p:cNvPr>
            <p:cNvSpPr/>
            <p:nvPr/>
          </p:nvSpPr>
          <p:spPr>
            <a:xfrm>
              <a:off x="5281398" y="2130931"/>
              <a:ext cx="5715153" cy="1873801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19" name="圖片 118">
              <a:extLst>
                <a:ext uri="{FF2B5EF4-FFF2-40B4-BE49-F238E27FC236}">
                  <a16:creationId xmlns:a16="http://schemas.microsoft.com/office/drawing/2014/main" id="{F7A01D44-35A5-4793-B530-B50002BA9A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81398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0" name="圖片 119">
              <a:extLst>
                <a:ext uri="{FF2B5EF4-FFF2-40B4-BE49-F238E27FC236}">
                  <a16:creationId xmlns:a16="http://schemas.microsoft.com/office/drawing/2014/main" id="{255D1A8F-C68B-4F37-9701-35A2A75C08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10896257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5" name="Google Shape;1466;p83">
            <a:extLst>
              <a:ext uri="{FF2B5EF4-FFF2-40B4-BE49-F238E27FC236}">
                <a16:creationId xmlns:a16="http://schemas.microsoft.com/office/drawing/2014/main" id="{254ABE82-F82B-459F-991F-08584B60E841}"/>
              </a:ext>
            </a:extLst>
          </p:cNvPr>
          <p:cNvSpPr/>
          <p:nvPr/>
        </p:nvSpPr>
        <p:spPr>
          <a:xfrm>
            <a:off x="6317265" y="3035816"/>
            <a:ext cx="1987252" cy="483054"/>
          </a:xfrm>
          <a:prstGeom prst="round2DiagRect">
            <a:avLst>
              <a:gd name="adj1" fmla="val 12572"/>
              <a:gd name="adj2" fmla="val 0"/>
            </a:avLst>
          </a:prstGeom>
          <a:noFill/>
          <a:ln>
            <a:noFill/>
          </a:ln>
          <a:effectLst>
            <a:outerShdw blurRad="2159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2200">
                <a:latin typeface="Oswald" pitchFamily="2" charset="0"/>
              </a:rPr>
              <a:t>TNS-h1083X</a:t>
            </a:r>
          </a:p>
        </p:txBody>
      </p:sp>
      <p:grpSp>
        <p:nvGrpSpPr>
          <p:cNvPr id="127" name="群組 126">
            <a:extLst>
              <a:ext uri="{FF2B5EF4-FFF2-40B4-BE49-F238E27FC236}">
                <a16:creationId xmlns:a16="http://schemas.microsoft.com/office/drawing/2014/main" id="{1455E2F5-2432-4DB1-8079-E6604204E6FF}"/>
              </a:ext>
            </a:extLst>
          </p:cNvPr>
          <p:cNvGrpSpPr/>
          <p:nvPr/>
        </p:nvGrpSpPr>
        <p:grpSpPr>
          <a:xfrm>
            <a:off x="387467" y="1423428"/>
            <a:ext cx="2088712" cy="520714"/>
            <a:chOff x="5281398" y="2130931"/>
            <a:chExt cx="5815446" cy="1873801"/>
          </a:xfrm>
        </p:grpSpPr>
        <p:sp>
          <p:nvSpPr>
            <p:cNvPr id="134" name="矩形: 圓角 133">
              <a:extLst>
                <a:ext uri="{FF2B5EF4-FFF2-40B4-BE49-F238E27FC236}">
                  <a16:creationId xmlns:a16="http://schemas.microsoft.com/office/drawing/2014/main" id="{B8BEEBA4-A6B4-47FC-889D-FE38605582AD}"/>
                </a:ext>
              </a:extLst>
            </p:cNvPr>
            <p:cNvSpPr/>
            <p:nvPr/>
          </p:nvSpPr>
          <p:spPr>
            <a:xfrm>
              <a:off x="5281398" y="2130931"/>
              <a:ext cx="5715153" cy="1873801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36" name="圖片 135">
              <a:extLst>
                <a:ext uri="{FF2B5EF4-FFF2-40B4-BE49-F238E27FC236}">
                  <a16:creationId xmlns:a16="http://schemas.microsoft.com/office/drawing/2014/main" id="{3F151E7B-C3BD-4B18-93C0-E8439C5C40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81398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7" name="圖片 136">
              <a:extLst>
                <a:ext uri="{FF2B5EF4-FFF2-40B4-BE49-F238E27FC236}">
                  <a16:creationId xmlns:a16="http://schemas.microsoft.com/office/drawing/2014/main" id="{842F0CDC-258F-407C-AB7F-0EA607F153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10896257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38" name="Google Shape;1466;p83">
            <a:extLst>
              <a:ext uri="{FF2B5EF4-FFF2-40B4-BE49-F238E27FC236}">
                <a16:creationId xmlns:a16="http://schemas.microsoft.com/office/drawing/2014/main" id="{6FFBE11C-745D-4958-9A03-2E422901FBB3}"/>
              </a:ext>
            </a:extLst>
          </p:cNvPr>
          <p:cNvSpPr/>
          <p:nvPr/>
        </p:nvSpPr>
        <p:spPr>
          <a:xfrm>
            <a:off x="438197" y="1444217"/>
            <a:ext cx="1987252" cy="483054"/>
          </a:xfrm>
          <a:prstGeom prst="round2DiagRect">
            <a:avLst>
              <a:gd name="adj1" fmla="val 12572"/>
              <a:gd name="adj2" fmla="val 0"/>
            </a:avLst>
          </a:prstGeom>
          <a:noFill/>
          <a:ln>
            <a:noFill/>
          </a:ln>
          <a:effectLst>
            <a:outerShdw blurRad="2159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2200">
                <a:latin typeface="Oswald" pitchFamily="2" charset="0"/>
              </a:rPr>
              <a:t>TEC-2N16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576B720-F729-4D86-BFE4-D6501C85D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082" y="-6048"/>
            <a:ext cx="11598442" cy="1303786"/>
          </a:xfrm>
        </p:spPr>
        <p:txBody>
          <a:bodyPr>
            <a:normAutofit/>
          </a:bodyPr>
          <a:lstStyle/>
          <a:p>
            <a:r>
              <a:rPr lang="zh-TW" altLang="en-US" sz="5000" b="1"/>
              <a:t>系統方塊圖</a:t>
            </a:r>
          </a:p>
        </p:txBody>
      </p:sp>
      <p:sp>
        <p:nvSpPr>
          <p:cNvPr id="111" name="矩形: 圓角 110">
            <a:extLst>
              <a:ext uri="{FF2B5EF4-FFF2-40B4-BE49-F238E27FC236}">
                <a16:creationId xmlns:a16="http://schemas.microsoft.com/office/drawing/2014/main" id="{41EEB501-300A-4C6E-8A2D-EE6D086709CA}"/>
              </a:ext>
            </a:extLst>
          </p:cNvPr>
          <p:cNvSpPr/>
          <p:nvPr/>
        </p:nvSpPr>
        <p:spPr>
          <a:xfrm>
            <a:off x="409216" y="3507885"/>
            <a:ext cx="5714377" cy="2419253"/>
          </a:xfrm>
          <a:prstGeom prst="roundRect">
            <a:avLst>
              <a:gd name="adj" fmla="val 1713"/>
            </a:avLst>
          </a:prstGeom>
          <a:gradFill>
            <a:gsLst>
              <a:gs pos="100000">
                <a:srgbClr val="426DCE"/>
              </a:gs>
              <a:gs pos="0">
                <a:srgbClr val="11325F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3" name="矩形: 圓角 112">
            <a:extLst>
              <a:ext uri="{FF2B5EF4-FFF2-40B4-BE49-F238E27FC236}">
                <a16:creationId xmlns:a16="http://schemas.microsoft.com/office/drawing/2014/main" id="{D3888F33-AC23-4B84-A734-D45BE25343AA}"/>
              </a:ext>
            </a:extLst>
          </p:cNvPr>
          <p:cNvSpPr/>
          <p:nvPr/>
        </p:nvSpPr>
        <p:spPr>
          <a:xfrm>
            <a:off x="6254464" y="3504372"/>
            <a:ext cx="5714377" cy="2419253"/>
          </a:xfrm>
          <a:prstGeom prst="roundRect">
            <a:avLst>
              <a:gd name="adj" fmla="val 1713"/>
            </a:avLst>
          </a:prstGeom>
          <a:gradFill>
            <a:gsLst>
              <a:gs pos="100000">
                <a:srgbClr val="426DCE"/>
              </a:gs>
              <a:gs pos="0">
                <a:srgbClr val="11325F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4" name="矩形: 圓角 193">
            <a:extLst>
              <a:ext uri="{FF2B5EF4-FFF2-40B4-BE49-F238E27FC236}">
                <a16:creationId xmlns:a16="http://schemas.microsoft.com/office/drawing/2014/main" id="{1221FCA1-68C8-41D9-9E80-5FDC9CFDAB73}"/>
              </a:ext>
            </a:extLst>
          </p:cNvPr>
          <p:cNvSpPr/>
          <p:nvPr/>
        </p:nvSpPr>
        <p:spPr>
          <a:xfrm>
            <a:off x="537997" y="4331341"/>
            <a:ext cx="1987252" cy="294517"/>
          </a:xfrm>
          <a:prstGeom prst="roundRect">
            <a:avLst>
              <a:gd name="adj" fmla="val 1713"/>
            </a:avLst>
          </a:prstGeom>
          <a:gradFill>
            <a:gsLst>
              <a:gs pos="0">
                <a:srgbClr val="FFFC0D"/>
              </a:gs>
              <a:gs pos="100000">
                <a:srgbClr val="FD953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558FF02-2FCB-40A3-B876-28D1C7A44A00}"/>
              </a:ext>
            </a:extLst>
          </p:cNvPr>
          <p:cNvSpPr/>
          <p:nvPr/>
        </p:nvSpPr>
        <p:spPr>
          <a:xfrm>
            <a:off x="568561" y="4324186"/>
            <a:ext cx="195277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TW" sz="1500">
                <a:latin typeface="Oswald Light" pitchFamily="2" charset="0"/>
                <a:ea typeface="微軟正黑體" panose="020B0604030504040204" pitchFamily="34" charset="-120"/>
              </a:rPr>
              <a:t>PCIe Gen3 x4 </a:t>
            </a:r>
            <a:r>
              <a:rPr kumimoji="1" lang="zh-CN" altLang="en-US" sz="1500">
                <a:latin typeface="微軟正黑體" panose="020B0604030504040204" pitchFamily="34" charset="-120"/>
                <a:ea typeface="微軟正黑體" panose="020B0604030504040204" pitchFamily="34" charset="-120"/>
              </a:rPr>
              <a:t>插槽</a:t>
            </a:r>
            <a:r>
              <a:rPr kumimoji="1" lang="en-US" altLang="zh-CN" sz="15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CN" sz="1500">
                <a:latin typeface="Oswald Light" pitchFamily="2" charset="0"/>
                <a:ea typeface="微軟正黑體" panose="020B0604030504040204" pitchFamily="34" charset="-120"/>
              </a:rPr>
              <a:t>(PCH)</a:t>
            </a:r>
            <a:endParaRPr kumimoji="1" lang="zh-TW" altLang="en-US" sz="1500">
              <a:latin typeface="Oswald Light" pitchFamily="2" charset="0"/>
              <a:ea typeface="微軟正黑體" panose="020B0604030504040204" pitchFamily="34" charset="-12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09DD7038-6BE0-4D36-97EB-E44A4A45D262}"/>
              </a:ext>
            </a:extLst>
          </p:cNvPr>
          <p:cNvGrpSpPr/>
          <p:nvPr/>
        </p:nvGrpSpPr>
        <p:grpSpPr>
          <a:xfrm>
            <a:off x="1675327" y="4727560"/>
            <a:ext cx="846013" cy="311505"/>
            <a:chOff x="1675327" y="4778360"/>
            <a:chExt cx="846013" cy="311505"/>
          </a:xfrm>
        </p:grpSpPr>
        <p:pic>
          <p:nvPicPr>
            <p:cNvPr id="13" name="圖形 12">
              <a:extLst>
                <a:ext uri="{FF2B5EF4-FFF2-40B4-BE49-F238E27FC236}">
                  <a16:creationId xmlns:a16="http://schemas.microsoft.com/office/drawing/2014/main" id="{60118E23-C14D-4E5A-8A75-2AB092C3A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675327" y="4778360"/>
              <a:ext cx="397666" cy="31150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9" name="圖形 188">
              <a:extLst>
                <a:ext uri="{FF2B5EF4-FFF2-40B4-BE49-F238E27FC236}">
                  <a16:creationId xmlns:a16="http://schemas.microsoft.com/office/drawing/2014/main" id="{3799453C-CA13-4D27-994D-D6172B0C3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123674" y="4778360"/>
              <a:ext cx="397666" cy="31150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5" name="圖形 14">
            <a:extLst>
              <a:ext uri="{FF2B5EF4-FFF2-40B4-BE49-F238E27FC236}">
                <a16:creationId xmlns:a16="http://schemas.microsoft.com/office/drawing/2014/main" id="{66B10D8C-5F35-406F-9415-38D3A9CA7A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75327" y="5115055"/>
            <a:ext cx="405542" cy="3231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0" name="圖形 189">
            <a:extLst>
              <a:ext uri="{FF2B5EF4-FFF2-40B4-BE49-F238E27FC236}">
                <a16:creationId xmlns:a16="http://schemas.microsoft.com/office/drawing/2014/main" id="{78B353A0-5005-4462-A96C-C555C655D0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33053" y="5110160"/>
            <a:ext cx="405542" cy="3231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2DF58FEF-8B48-4F99-A423-D9277B5913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81673" y="5538418"/>
            <a:ext cx="859256" cy="319869"/>
          </a:xfrm>
          <a:prstGeom prst="rect">
            <a:avLst/>
          </a:prstGeom>
        </p:spPr>
      </p:pic>
      <p:sp>
        <p:nvSpPr>
          <p:cNvPr id="66" name="矩形 65">
            <a:extLst>
              <a:ext uri="{FF2B5EF4-FFF2-40B4-BE49-F238E27FC236}">
                <a16:creationId xmlns:a16="http://schemas.microsoft.com/office/drawing/2014/main" id="{169A32C8-8E84-BF42-B300-9D43027B019D}"/>
              </a:ext>
            </a:extLst>
          </p:cNvPr>
          <p:cNvSpPr/>
          <p:nvPr/>
        </p:nvSpPr>
        <p:spPr>
          <a:xfrm>
            <a:off x="762760" y="4749053"/>
            <a:ext cx="8579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sz="14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2 x </a:t>
            </a:r>
            <a:r>
              <a:rPr kumimoji="1" lang="en-US" altLang="zh-CN" sz="14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2.5GbE</a:t>
            </a:r>
            <a:endParaRPr kumimoji="1" lang="zh-TW" altLang="en-US" sz="1400">
              <a:solidFill>
                <a:schemeClr val="bg1"/>
              </a:solidFill>
              <a:latin typeface="Oswald Light" pitchFamily="2" charset="0"/>
              <a:ea typeface="微軟正黑體" panose="020B0604030504040204" pitchFamily="34" charset="-120"/>
            </a:endParaRP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EBDF6655-F472-1F45-B502-32616C3CA1F7}"/>
              </a:ext>
            </a:extLst>
          </p:cNvPr>
          <p:cNvSpPr/>
          <p:nvPr/>
        </p:nvSpPr>
        <p:spPr>
          <a:xfrm>
            <a:off x="537997" y="5141708"/>
            <a:ext cx="11576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sz="14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2 x 10GbE SFP+</a:t>
            </a:r>
            <a:endParaRPr kumimoji="1" lang="zh-TW" altLang="en-US" sz="1400">
              <a:solidFill>
                <a:schemeClr val="bg1"/>
              </a:solidFill>
              <a:latin typeface="Oswald Light" pitchFamily="2" charset="0"/>
              <a:ea typeface="微軟正黑體" panose="020B0604030504040204" pitchFamily="34" charset="-120"/>
            </a:endParaRP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52C75A2B-BF7B-7C46-A655-C03B42576D39}"/>
              </a:ext>
            </a:extLst>
          </p:cNvPr>
          <p:cNvSpPr/>
          <p:nvPr/>
        </p:nvSpPr>
        <p:spPr>
          <a:xfrm>
            <a:off x="770115" y="5564280"/>
            <a:ext cx="8643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4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2 x M.2 </a:t>
            </a:r>
            <a:r>
              <a:rPr kumimoji="1" lang="zh-CN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埠</a:t>
            </a:r>
            <a:endParaRPr kumimoji="1" lang="zh-TW" altLang="en-US" sz="1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91" name="直線接點 190">
            <a:extLst>
              <a:ext uri="{FF2B5EF4-FFF2-40B4-BE49-F238E27FC236}">
                <a16:creationId xmlns:a16="http://schemas.microsoft.com/office/drawing/2014/main" id="{0F7E8F4B-CFD7-44A1-944E-3DA4207EC50F}"/>
              </a:ext>
            </a:extLst>
          </p:cNvPr>
          <p:cNvCxnSpPr>
            <a:cxnSpLocks/>
          </p:cNvCxnSpPr>
          <p:nvPr/>
        </p:nvCxnSpPr>
        <p:spPr>
          <a:xfrm>
            <a:off x="2529300" y="3791720"/>
            <a:ext cx="764230" cy="0"/>
          </a:xfrm>
          <a:prstGeom prst="line">
            <a:avLst/>
          </a:prstGeom>
          <a:ln w="25400">
            <a:gradFill>
              <a:gsLst>
                <a:gs pos="100000">
                  <a:srgbClr val="1FB3F2"/>
                </a:gs>
                <a:gs pos="0">
                  <a:srgbClr val="00FFF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直線接點 195">
            <a:extLst>
              <a:ext uri="{FF2B5EF4-FFF2-40B4-BE49-F238E27FC236}">
                <a16:creationId xmlns:a16="http://schemas.microsoft.com/office/drawing/2014/main" id="{41E825F5-38C8-4F96-98A2-FC56024886E3}"/>
              </a:ext>
            </a:extLst>
          </p:cNvPr>
          <p:cNvCxnSpPr>
            <a:cxnSpLocks/>
          </p:cNvCxnSpPr>
          <p:nvPr/>
        </p:nvCxnSpPr>
        <p:spPr>
          <a:xfrm>
            <a:off x="2538595" y="4100064"/>
            <a:ext cx="764230" cy="0"/>
          </a:xfrm>
          <a:prstGeom prst="line">
            <a:avLst/>
          </a:prstGeom>
          <a:ln w="25400">
            <a:gradFill>
              <a:gsLst>
                <a:gs pos="100000">
                  <a:srgbClr val="1FB3F2"/>
                </a:gs>
                <a:gs pos="0">
                  <a:srgbClr val="00FFF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矩形: 圓角 191">
            <a:extLst>
              <a:ext uri="{FF2B5EF4-FFF2-40B4-BE49-F238E27FC236}">
                <a16:creationId xmlns:a16="http://schemas.microsoft.com/office/drawing/2014/main" id="{5D8178A9-3AAC-4560-915D-BBF56C8594D0}"/>
              </a:ext>
            </a:extLst>
          </p:cNvPr>
          <p:cNvSpPr/>
          <p:nvPr/>
        </p:nvSpPr>
        <p:spPr>
          <a:xfrm>
            <a:off x="542048" y="3586493"/>
            <a:ext cx="1987252" cy="294517"/>
          </a:xfrm>
          <a:prstGeom prst="roundRect">
            <a:avLst>
              <a:gd name="adj" fmla="val 1713"/>
            </a:avLst>
          </a:prstGeom>
          <a:gradFill>
            <a:gsLst>
              <a:gs pos="0">
                <a:srgbClr val="FFFC0D"/>
              </a:gs>
              <a:gs pos="100000">
                <a:srgbClr val="FD953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3" name="矩形: 圓角 192">
            <a:extLst>
              <a:ext uri="{FF2B5EF4-FFF2-40B4-BE49-F238E27FC236}">
                <a16:creationId xmlns:a16="http://schemas.microsoft.com/office/drawing/2014/main" id="{2E4E3D9B-39A1-498D-AA92-605C0051E975}"/>
              </a:ext>
            </a:extLst>
          </p:cNvPr>
          <p:cNvSpPr/>
          <p:nvPr/>
        </p:nvSpPr>
        <p:spPr>
          <a:xfrm>
            <a:off x="542048" y="3960020"/>
            <a:ext cx="1987252" cy="294517"/>
          </a:xfrm>
          <a:prstGeom prst="roundRect">
            <a:avLst>
              <a:gd name="adj" fmla="val 1713"/>
            </a:avLst>
          </a:prstGeom>
          <a:gradFill>
            <a:gsLst>
              <a:gs pos="0">
                <a:srgbClr val="FFFC0D"/>
              </a:gs>
              <a:gs pos="100000">
                <a:srgbClr val="FD953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164C835-FC2B-4421-8C2D-F69BFF81041D}"/>
              </a:ext>
            </a:extLst>
          </p:cNvPr>
          <p:cNvSpPr/>
          <p:nvPr/>
        </p:nvSpPr>
        <p:spPr>
          <a:xfrm>
            <a:off x="822178" y="3566924"/>
            <a:ext cx="139172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500">
                <a:latin typeface="Oswald Light" pitchFamily="2" charset="0"/>
                <a:ea typeface="微軟正黑體" panose="020B0604030504040204" pitchFamily="34" charset="-120"/>
              </a:rPr>
              <a:t>4 x </a:t>
            </a:r>
            <a:r>
              <a:rPr kumimoji="1" lang="zh-CN" altLang="en-US" sz="1500">
                <a:latin typeface="微軟正黑體" panose="020B0604030504040204" pitchFamily="34" charset="-120"/>
                <a:ea typeface="微軟正黑體" panose="020B0604030504040204" pitchFamily="34" charset="-120"/>
              </a:rPr>
              <a:t>記憶體插槽</a:t>
            </a:r>
            <a:endParaRPr kumimoji="1" lang="zh-TW" altLang="en-US" sz="15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1961077-A8EA-4B72-AF7D-6C893E5BA000}"/>
              </a:ext>
            </a:extLst>
          </p:cNvPr>
          <p:cNvSpPr/>
          <p:nvPr/>
        </p:nvSpPr>
        <p:spPr>
          <a:xfrm>
            <a:off x="574074" y="3951962"/>
            <a:ext cx="195117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TW" sz="1500">
                <a:latin typeface="Oswald Light" pitchFamily="2" charset="0"/>
                <a:ea typeface="微軟正黑體" panose="020B0604030504040204" pitchFamily="34" charset="-120"/>
              </a:rPr>
              <a:t>PCIe Gen3 x8 </a:t>
            </a:r>
            <a:r>
              <a:rPr kumimoji="1" lang="zh-CN" altLang="en-US" sz="1500">
                <a:latin typeface="微軟正黑體" panose="020B0604030504040204" pitchFamily="34" charset="-120"/>
                <a:ea typeface="微軟正黑體" panose="020B0604030504040204" pitchFamily="34" charset="-120"/>
              </a:rPr>
              <a:t>插槽</a:t>
            </a:r>
            <a:r>
              <a:rPr kumimoji="1" lang="en-US" altLang="zh-CN" sz="15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CN" sz="1500">
                <a:latin typeface="Oswald Light" pitchFamily="2" charset="0"/>
                <a:ea typeface="微軟正黑體" panose="020B0604030504040204" pitchFamily="34" charset="-120"/>
              </a:rPr>
              <a:t>(CPU)</a:t>
            </a:r>
            <a:endParaRPr kumimoji="1" lang="zh-TW" altLang="en-US" sz="1500">
              <a:latin typeface="Oswald Light" pitchFamily="2" charset="0"/>
              <a:ea typeface="微軟正黑體" panose="020B0604030504040204" pitchFamily="34" charset="-120"/>
            </a:endParaRPr>
          </a:p>
        </p:txBody>
      </p:sp>
      <p:cxnSp>
        <p:nvCxnSpPr>
          <p:cNvPr id="199" name="直線接點 198">
            <a:extLst>
              <a:ext uri="{FF2B5EF4-FFF2-40B4-BE49-F238E27FC236}">
                <a16:creationId xmlns:a16="http://schemas.microsoft.com/office/drawing/2014/main" id="{1FA4FD09-256B-4831-B25A-16783223BEBC}"/>
              </a:ext>
            </a:extLst>
          </p:cNvPr>
          <p:cNvCxnSpPr>
            <a:cxnSpLocks/>
          </p:cNvCxnSpPr>
          <p:nvPr/>
        </p:nvCxnSpPr>
        <p:spPr>
          <a:xfrm>
            <a:off x="2528428" y="4957756"/>
            <a:ext cx="947487" cy="0"/>
          </a:xfrm>
          <a:prstGeom prst="line">
            <a:avLst/>
          </a:prstGeom>
          <a:ln w="25400">
            <a:gradFill>
              <a:gsLst>
                <a:gs pos="100000">
                  <a:srgbClr val="00FFFF"/>
                </a:gs>
                <a:gs pos="0">
                  <a:srgbClr val="2FFFF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接點: 肘形 14">
            <a:extLst>
              <a:ext uri="{FF2B5EF4-FFF2-40B4-BE49-F238E27FC236}">
                <a16:creationId xmlns:a16="http://schemas.microsoft.com/office/drawing/2014/main" id="{BA9817FA-8FB1-4078-AD4D-789C2D422585}"/>
              </a:ext>
            </a:extLst>
          </p:cNvPr>
          <p:cNvCxnSpPr>
            <a:cxnSpLocks/>
          </p:cNvCxnSpPr>
          <p:nvPr/>
        </p:nvCxnSpPr>
        <p:spPr>
          <a:xfrm>
            <a:off x="2543836" y="4501086"/>
            <a:ext cx="837158" cy="296601"/>
          </a:xfrm>
          <a:prstGeom prst="bentConnector3">
            <a:avLst>
              <a:gd name="adj1" fmla="val 18672"/>
            </a:avLst>
          </a:prstGeom>
          <a:ln w="25400">
            <a:gradFill>
              <a:gsLst>
                <a:gs pos="100000">
                  <a:srgbClr val="2FFFFF"/>
                </a:gs>
                <a:gs pos="0">
                  <a:srgbClr val="00FFFF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接點: 肘形 14">
            <a:extLst>
              <a:ext uri="{FF2B5EF4-FFF2-40B4-BE49-F238E27FC236}">
                <a16:creationId xmlns:a16="http://schemas.microsoft.com/office/drawing/2014/main" id="{87A28632-8AB0-4A1E-A05E-46805DFE82E6}"/>
              </a:ext>
            </a:extLst>
          </p:cNvPr>
          <p:cNvCxnSpPr>
            <a:cxnSpLocks/>
          </p:cNvCxnSpPr>
          <p:nvPr/>
        </p:nvCxnSpPr>
        <p:spPr>
          <a:xfrm flipV="1">
            <a:off x="2549843" y="5282796"/>
            <a:ext cx="831151" cy="407267"/>
          </a:xfrm>
          <a:prstGeom prst="bentConnector3">
            <a:avLst>
              <a:gd name="adj1" fmla="val 26973"/>
            </a:avLst>
          </a:prstGeom>
          <a:ln w="254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接點: 肘形 14">
            <a:extLst>
              <a:ext uri="{FF2B5EF4-FFF2-40B4-BE49-F238E27FC236}">
                <a16:creationId xmlns:a16="http://schemas.microsoft.com/office/drawing/2014/main" id="{A03D8A52-DC8E-42F6-B3AF-94264E38AFAA}"/>
              </a:ext>
            </a:extLst>
          </p:cNvPr>
          <p:cNvCxnSpPr>
            <a:cxnSpLocks/>
          </p:cNvCxnSpPr>
          <p:nvPr/>
        </p:nvCxnSpPr>
        <p:spPr>
          <a:xfrm flipV="1">
            <a:off x="2536570" y="5103420"/>
            <a:ext cx="882953" cy="172116"/>
          </a:xfrm>
          <a:prstGeom prst="bentConnector3">
            <a:avLst>
              <a:gd name="adj1" fmla="val 15480"/>
            </a:avLst>
          </a:prstGeom>
          <a:ln w="254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圓角化對角線角落矩形 81">
            <a:extLst>
              <a:ext uri="{FF2B5EF4-FFF2-40B4-BE49-F238E27FC236}">
                <a16:creationId xmlns:a16="http://schemas.microsoft.com/office/drawing/2014/main" id="{2C4F2A1F-578E-4DB7-84BA-2B6C654143E8}"/>
              </a:ext>
            </a:extLst>
          </p:cNvPr>
          <p:cNvSpPr/>
          <p:nvPr/>
        </p:nvSpPr>
        <p:spPr>
          <a:xfrm>
            <a:off x="3305995" y="4637417"/>
            <a:ext cx="994602" cy="796701"/>
          </a:xfrm>
          <a:prstGeom prst="round2DiagRect">
            <a:avLst>
              <a:gd name="adj1" fmla="val 12572"/>
              <a:gd name="adj2" fmla="val 0"/>
            </a:avLst>
          </a:prstGeom>
          <a:solidFill>
            <a:srgbClr val="78E600"/>
          </a:solidFill>
          <a:ln>
            <a:noFill/>
          </a:ln>
          <a:scene3d>
            <a:camera prst="orthographicFront"/>
            <a:lightRig rig="threePt" dir="t"/>
          </a:scene3d>
          <a:sp3d>
            <a:bevelT w="50800" prst="angle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2300">
                <a:solidFill>
                  <a:schemeClr val="tx1"/>
                </a:solidFill>
                <a:latin typeface="Oswald Light" pitchFamily="2" charset="0"/>
              </a:rPr>
              <a:t>PCH</a:t>
            </a:r>
          </a:p>
        </p:txBody>
      </p:sp>
      <p:cxnSp>
        <p:nvCxnSpPr>
          <p:cNvPr id="203" name="接點: 肘形 14">
            <a:extLst>
              <a:ext uri="{FF2B5EF4-FFF2-40B4-BE49-F238E27FC236}">
                <a16:creationId xmlns:a16="http://schemas.microsoft.com/office/drawing/2014/main" id="{11CD1AE6-6C62-4039-8494-E039CCEACBF8}"/>
              </a:ext>
            </a:extLst>
          </p:cNvPr>
          <p:cNvCxnSpPr>
            <a:cxnSpLocks/>
            <a:endCxn id="197" idx="0"/>
          </p:cNvCxnSpPr>
          <p:nvPr/>
        </p:nvCxnSpPr>
        <p:spPr>
          <a:xfrm rot="5400000">
            <a:off x="3363230" y="3759497"/>
            <a:ext cx="2213638" cy="338904"/>
          </a:xfrm>
          <a:prstGeom prst="bentConnector2">
            <a:avLst/>
          </a:prstGeom>
          <a:ln w="25400">
            <a:gradFill>
              <a:gsLst>
                <a:gs pos="100000">
                  <a:srgbClr val="2FFFFF"/>
                </a:gs>
                <a:gs pos="0">
                  <a:srgbClr val="00FFFF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606EA56C-2496-451E-81AF-85A66297D24A}"/>
              </a:ext>
            </a:extLst>
          </p:cNvPr>
          <p:cNvSpPr/>
          <p:nvPr/>
        </p:nvSpPr>
        <p:spPr>
          <a:xfrm>
            <a:off x="387467" y="1934949"/>
            <a:ext cx="11581374" cy="909456"/>
          </a:xfrm>
          <a:prstGeom prst="roundRect">
            <a:avLst>
              <a:gd name="adj" fmla="val 1713"/>
            </a:avLst>
          </a:prstGeom>
          <a:gradFill>
            <a:gsLst>
              <a:gs pos="100000">
                <a:srgbClr val="426DCE"/>
              </a:gs>
              <a:gs pos="0">
                <a:srgbClr val="11325F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DF59B40D-93B2-44F5-BF39-E1297790B634}"/>
              </a:ext>
            </a:extLst>
          </p:cNvPr>
          <p:cNvGrpSpPr/>
          <p:nvPr/>
        </p:nvGrpSpPr>
        <p:grpSpPr>
          <a:xfrm>
            <a:off x="559265" y="2052175"/>
            <a:ext cx="2193751" cy="669934"/>
            <a:chOff x="559265" y="2052175"/>
            <a:chExt cx="2193751" cy="669934"/>
          </a:xfrm>
        </p:grpSpPr>
        <p:pic>
          <p:nvPicPr>
            <p:cNvPr id="6" name="圖形 5">
              <a:extLst>
                <a:ext uri="{FF2B5EF4-FFF2-40B4-BE49-F238E27FC236}">
                  <a16:creationId xmlns:a16="http://schemas.microsoft.com/office/drawing/2014/main" id="{FF7D7989-DFF1-4B6A-896E-67DC806BD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59265" y="2056162"/>
              <a:ext cx="458438" cy="6619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4" name="圖形 113">
              <a:extLst>
                <a:ext uri="{FF2B5EF4-FFF2-40B4-BE49-F238E27FC236}">
                  <a16:creationId xmlns:a16="http://schemas.microsoft.com/office/drawing/2014/main" id="{2DDA7BD3-545C-4771-870D-0975E8F9F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35088" y="2060149"/>
              <a:ext cx="458438" cy="6619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6" name="圖形 115">
              <a:extLst>
                <a:ext uri="{FF2B5EF4-FFF2-40B4-BE49-F238E27FC236}">
                  <a16:creationId xmlns:a16="http://schemas.microsoft.com/office/drawing/2014/main" id="{E5F4E26D-3AA6-4B7A-B977-44FE5FF3C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718755" y="2052175"/>
              <a:ext cx="458438" cy="6619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7" name="圖形 116">
              <a:extLst>
                <a:ext uri="{FF2B5EF4-FFF2-40B4-BE49-F238E27FC236}">
                  <a16:creationId xmlns:a16="http://schemas.microsoft.com/office/drawing/2014/main" id="{D2473D81-D579-4605-A7A4-C0CD9ACA2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294578" y="2056162"/>
              <a:ext cx="458438" cy="6619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18" name="群組 117">
            <a:extLst>
              <a:ext uri="{FF2B5EF4-FFF2-40B4-BE49-F238E27FC236}">
                <a16:creationId xmlns:a16="http://schemas.microsoft.com/office/drawing/2014/main" id="{6BBACD62-B6A3-4D3C-987B-EFA99C2A25B0}"/>
              </a:ext>
            </a:extLst>
          </p:cNvPr>
          <p:cNvGrpSpPr/>
          <p:nvPr/>
        </p:nvGrpSpPr>
        <p:grpSpPr>
          <a:xfrm>
            <a:off x="3195697" y="2060030"/>
            <a:ext cx="2193751" cy="669934"/>
            <a:chOff x="559265" y="2052175"/>
            <a:chExt cx="2193751" cy="669934"/>
          </a:xfrm>
        </p:grpSpPr>
        <p:pic>
          <p:nvPicPr>
            <p:cNvPr id="121" name="圖形 120">
              <a:extLst>
                <a:ext uri="{FF2B5EF4-FFF2-40B4-BE49-F238E27FC236}">
                  <a16:creationId xmlns:a16="http://schemas.microsoft.com/office/drawing/2014/main" id="{E68E1176-CA4F-4025-BBC8-6E1404C9E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59265" y="2056162"/>
              <a:ext cx="458438" cy="6619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2" name="圖形 121">
              <a:extLst>
                <a:ext uri="{FF2B5EF4-FFF2-40B4-BE49-F238E27FC236}">
                  <a16:creationId xmlns:a16="http://schemas.microsoft.com/office/drawing/2014/main" id="{23260B93-0C91-4E9D-8E71-9B75D9767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35088" y="2060149"/>
              <a:ext cx="458438" cy="6619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3" name="圖形 122">
              <a:extLst>
                <a:ext uri="{FF2B5EF4-FFF2-40B4-BE49-F238E27FC236}">
                  <a16:creationId xmlns:a16="http://schemas.microsoft.com/office/drawing/2014/main" id="{876E35EE-4C91-48DC-AB6E-1FB847BA9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718755" y="2052175"/>
              <a:ext cx="458438" cy="6619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4" name="圖形 123">
              <a:extLst>
                <a:ext uri="{FF2B5EF4-FFF2-40B4-BE49-F238E27FC236}">
                  <a16:creationId xmlns:a16="http://schemas.microsoft.com/office/drawing/2014/main" id="{6034510B-E7E8-450B-8C06-587AE681B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294578" y="2056162"/>
              <a:ext cx="458438" cy="6619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26" name="群組 125">
            <a:extLst>
              <a:ext uri="{FF2B5EF4-FFF2-40B4-BE49-F238E27FC236}">
                <a16:creationId xmlns:a16="http://schemas.microsoft.com/office/drawing/2014/main" id="{45550497-4459-45C9-9A5E-274C705E397E}"/>
              </a:ext>
            </a:extLst>
          </p:cNvPr>
          <p:cNvGrpSpPr/>
          <p:nvPr/>
        </p:nvGrpSpPr>
        <p:grpSpPr>
          <a:xfrm>
            <a:off x="6417382" y="2051687"/>
            <a:ext cx="2193751" cy="669934"/>
            <a:chOff x="559265" y="2052175"/>
            <a:chExt cx="2193751" cy="669934"/>
          </a:xfrm>
        </p:grpSpPr>
        <p:pic>
          <p:nvPicPr>
            <p:cNvPr id="128" name="圖形 127">
              <a:extLst>
                <a:ext uri="{FF2B5EF4-FFF2-40B4-BE49-F238E27FC236}">
                  <a16:creationId xmlns:a16="http://schemas.microsoft.com/office/drawing/2014/main" id="{D7C3CF58-CF11-463B-A296-35667A9FC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59265" y="2056162"/>
              <a:ext cx="458438" cy="6619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9" name="圖形 128">
              <a:extLst>
                <a:ext uri="{FF2B5EF4-FFF2-40B4-BE49-F238E27FC236}">
                  <a16:creationId xmlns:a16="http://schemas.microsoft.com/office/drawing/2014/main" id="{16266917-387F-427A-B68F-316C14390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35088" y="2060149"/>
              <a:ext cx="458438" cy="6619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0" name="圖形 129">
              <a:extLst>
                <a:ext uri="{FF2B5EF4-FFF2-40B4-BE49-F238E27FC236}">
                  <a16:creationId xmlns:a16="http://schemas.microsoft.com/office/drawing/2014/main" id="{E0CD8252-9EC8-4368-8A53-B2F5751D6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718755" y="2052175"/>
              <a:ext cx="458438" cy="6619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5" name="圖形 134">
              <a:extLst>
                <a:ext uri="{FF2B5EF4-FFF2-40B4-BE49-F238E27FC236}">
                  <a16:creationId xmlns:a16="http://schemas.microsoft.com/office/drawing/2014/main" id="{048B30A4-0990-4C5A-9ED1-35739F37D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294578" y="2056162"/>
              <a:ext cx="458438" cy="6619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63" name="群組 162">
            <a:extLst>
              <a:ext uri="{FF2B5EF4-FFF2-40B4-BE49-F238E27FC236}">
                <a16:creationId xmlns:a16="http://schemas.microsoft.com/office/drawing/2014/main" id="{88612C3B-1AB1-4A9F-BA8D-5615D323406A}"/>
              </a:ext>
            </a:extLst>
          </p:cNvPr>
          <p:cNvGrpSpPr/>
          <p:nvPr/>
        </p:nvGrpSpPr>
        <p:grpSpPr>
          <a:xfrm>
            <a:off x="9021158" y="2059542"/>
            <a:ext cx="2193751" cy="669934"/>
            <a:chOff x="559265" y="2052175"/>
            <a:chExt cx="2193751" cy="669934"/>
          </a:xfrm>
        </p:grpSpPr>
        <p:pic>
          <p:nvPicPr>
            <p:cNvPr id="183" name="圖形 182">
              <a:extLst>
                <a:ext uri="{FF2B5EF4-FFF2-40B4-BE49-F238E27FC236}">
                  <a16:creationId xmlns:a16="http://schemas.microsoft.com/office/drawing/2014/main" id="{57DD53C6-C2E8-467B-B855-180E99216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59265" y="2056162"/>
              <a:ext cx="458438" cy="6619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4" name="圖形 183">
              <a:extLst>
                <a:ext uri="{FF2B5EF4-FFF2-40B4-BE49-F238E27FC236}">
                  <a16:creationId xmlns:a16="http://schemas.microsoft.com/office/drawing/2014/main" id="{2BB11CA5-2FCB-4C1F-BD4F-318DB59AB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35088" y="2060149"/>
              <a:ext cx="458438" cy="6619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5" name="圖形 184">
              <a:extLst>
                <a:ext uri="{FF2B5EF4-FFF2-40B4-BE49-F238E27FC236}">
                  <a16:creationId xmlns:a16="http://schemas.microsoft.com/office/drawing/2014/main" id="{A84E4BCE-F981-414E-B226-379E3A185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718755" y="2052175"/>
              <a:ext cx="458438" cy="6619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6" name="圖形 185">
              <a:extLst>
                <a:ext uri="{FF2B5EF4-FFF2-40B4-BE49-F238E27FC236}">
                  <a16:creationId xmlns:a16="http://schemas.microsoft.com/office/drawing/2014/main" id="{72174673-8E45-4AE6-A35C-64EC9572A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294578" y="2056162"/>
              <a:ext cx="458438" cy="6619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205" name="接點: 肘形 14">
            <a:extLst>
              <a:ext uri="{FF2B5EF4-FFF2-40B4-BE49-F238E27FC236}">
                <a16:creationId xmlns:a16="http://schemas.microsoft.com/office/drawing/2014/main" id="{34F83BAD-EC23-4023-9731-8EB40B33B907}"/>
              </a:ext>
            </a:extLst>
          </p:cNvPr>
          <p:cNvCxnSpPr>
            <a:cxnSpLocks/>
          </p:cNvCxnSpPr>
          <p:nvPr/>
        </p:nvCxnSpPr>
        <p:spPr>
          <a:xfrm rot="16200000" flipV="1">
            <a:off x="4411618" y="5103593"/>
            <a:ext cx="156928" cy="354033"/>
          </a:xfrm>
          <a:prstGeom prst="bentConnector2">
            <a:avLst/>
          </a:prstGeom>
          <a:ln w="25400">
            <a:gradFill>
              <a:gsLst>
                <a:gs pos="100000">
                  <a:srgbClr val="2FFFFF"/>
                </a:gs>
                <a:gs pos="0">
                  <a:srgbClr val="1FB3F2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接點: 肘形 14">
            <a:extLst>
              <a:ext uri="{FF2B5EF4-FFF2-40B4-BE49-F238E27FC236}">
                <a16:creationId xmlns:a16="http://schemas.microsoft.com/office/drawing/2014/main" id="{DBF5C345-3D8F-4FD9-AF5F-B1FA00A80032}"/>
              </a:ext>
            </a:extLst>
          </p:cNvPr>
          <p:cNvCxnSpPr>
            <a:cxnSpLocks/>
          </p:cNvCxnSpPr>
          <p:nvPr/>
        </p:nvCxnSpPr>
        <p:spPr>
          <a:xfrm rot="16200000" flipV="1">
            <a:off x="3811033" y="4670905"/>
            <a:ext cx="1899815" cy="970940"/>
          </a:xfrm>
          <a:prstGeom prst="bentConnector3">
            <a:avLst>
              <a:gd name="adj1" fmla="val 100805"/>
            </a:avLst>
          </a:prstGeom>
          <a:ln w="25400">
            <a:gradFill>
              <a:gsLst>
                <a:gs pos="100000">
                  <a:srgbClr val="2FFFFF"/>
                </a:gs>
                <a:gs pos="0">
                  <a:srgbClr val="00FFFF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接點: 肘形 14">
            <a:extLst>
              <a:ext uri="{FF2B5EF4-FFF2-40B4-BE49-F238E27FC236}">
                <a16:creationId xmlns:a16="http://schemas.microsoft.com/office/drawing/2014/main" id="{AA0F52AC-7564-4D70-BE25-813E8977953E}"/>
              </a:ext>
            </a:extLst>
          </p:cNvPr>
          <p:cNvCxnSpPr>
            <a:cxnSpLocks/>
          </p:cNvCxnSpPr>
          <p:nvPr/>
        </p:nvCxnSpPr>
        <p:spPr>
          <a:xfrm rot="16200000" flipV="1">
            <a:off x="3933415" y="4257231"/>
            <a:ext cx="2206385" cy="1536345"/>
          </a:xfrm>
          <a:prstGeom prst="bentConnector3">
            <a:avLst>
              <a:gd name="adj1" fmla="val 100269"/>
            </a:avLst>
          </a:prstGeom>
          <a:ln w="25400">
            <a:gradFill>
              <a:gsLst>
                <a:gs pos="100000">
                  <a:srgbClr val="2FFFFF"/>
                </a:gs>
                <a:gs pos="0">
                  <a:srgbClr val="00FFFF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接點: 肘形 14">
            <a:extLst>
              <a:ext uri="{FF2B5EF4-FFF2-40B4-BE49-F238E27FC236}">
                <a16:creationId xmlns:a16="http://schemas.microsoft.com/office/drawing/2014/main" id="{372C068B-7F41-4F7A-AFA6-C44EDAC928DB}"/>
              </a:ext>
            </a:extLst>
          </p:cNvPr>
          <p:cNvCxnSpPr>
            <a:cxnSpLocks/>
            <a:stCxn id="206" idx="0"/>
            <a:endCxn id="35" idx="2"/>
          </p:cNvCxnSpPr>
          <p:nvPr/>
        </p:nvCxnSpPr>
        <p:spPr>
          <a:xfrm rot="16200000" flipV="1">
            <a:off x="5089906" y="5439383"/>
            <a:ext cx="210605" cy="988944"/>
          </a:xfrm>
          <a:prstGeom prst="bentConnector3">
            <a:avLst>
              <a:gd name="adj1" fmla="val 50000"/>
            </a:avLst>
          </a:prstGeom>
          <a:ln w="254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直線接點 209">
            <a:extLst>
              <a:ext uri="{FF2B5EF4-FFF2-40B4-BE49-F238E27FC236}">
                <a16:creationId xmlns:a16="http://schemas.microsoft.com/office/drawing/2014/main" id="{E188D5C2-244F-4A78-8675-256F789A24B7}"/>
              </a:ext>
            </a:extLst>
          </p:cNvPr>
          <p:cNvCxnSpPr>
            <a:cxnSpLocks/>
          </p:cNvCxnSpPr>
          <p:nvPr/>
        </p:nvCxnSpPr>
        <p:spPr>
          <a:xfrm>
            <a:off x="5041902" y="5923625"/>
            <a:ext cx="0" cy="278392"/>
          </a:xfrm>
          <a:prstGeom prst="line">
            <a:avLst/>
          </a:prstGeom>
          <a:ln w="254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圖片 40" descr="一張含有 電子用品, 電路 的圖片&#10;&#10;自動產生的描述">
            <a:extLst>
              <a:ext uri="{FF2B5EF4-FFF2-40B4-BE49-F238E27FC236}">
                <a16:creationId xmlns:a16="http://schemas.microsoft.com/office/drawing/2014/main" id="{421AEAAD-07F3-4D98-A364-96C9B81CEB7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9149" y="6039157"/>
            <a:ext cx="491182" cy="709921"/>
          </a:xfrm>
          <a:prstGeom prst="rect">
            <a:avLst/>
          </a:prstGeom>
        </p:spPr>
      </p:pic>
      <p:pic>
        <p:nvPicPr>
          <p:cNvPr id="206" name="圖片 205" descr="一張含有 電子用品, 電路 的圖片&#10;&#10;自動產生的描述">
            <a:extLst>
              <a:ext uri="{FF2B5EF4-FFF2-40B4-BE49-F238E27FC236}">
                <a16:creationId xmlns:a16="http://schemas.microsoft.com/office/drawing/2014/main" id="{8438A97B-E133-4839-B938-6DA8A3DF499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4089" y="6039157"/>
            <a:ext cx="491182" cy="709921"/>
          </a:xfrm>
          <a:prstGeom prst="rect">
            <a:avLst/>
          </a:prstGeom>
        </p:spPr>
      </p:pic>
      <p:sp>
        <p:nvSpPr>
          <p:cNvPr id="131" name="矩形 130">
            <a:extLst>
              <a:ext uri="{FF2B5EF4-FFF2-40B4-BE49-F238E27FC236}">
                <a16:creationId xmlns:a16="http://schemas.microsoft.com/office/drawing/2014/main" id="{CB45A64F-DD43-9B44-91B5-E9C934820667}"/>
              </a:ext>
            </a:extLst>
          </p:cNvPr>
          <p:cNvSpPr/>
          <p:nvPr/>
        </p:nvSpPr>
        <p:spPr>
          <a:xfrm>
            <a:off x="4628722" y="3673797"/>
            <a:ext cx="78739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0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PCIe Gen3 x4</a:t>
            </a:r>
            <a:endParaRPr kumimoji="1" lang="zh-TW" altLang="en-US" sz="1000">
              <a:solidFill>
                <a:schemeClr val="bg1"/>
              </a:solidFill>
              <a:latin typeface="Oswald Light" pitchFamily="2" charset="0"/>
              <a:ea typeface="微軟正黑體" panose="020B0604030504040204" pitchFamily="34" charset="-120"/>
            </a:endParaRPr>
          </a:p>
        </p:txBody>
      </p:sp>
      <p:sp>
        <p:nvSpPr>
          <p:cNvPr id="132" name="矩形 131">
            <a:extLst>
              <a:ext uri="{FF2B5EF4-FFF2-40B4-BE49-F238E27FC236}">
                <a16:creationId xmlns:a16="http://schemas.microsoft.com/office/drawing/2014/main" id="{21DFF617-D93D-DF4E-9760-0A897FDBF39D}"/>
              </a:ext>
            </a:extLst>
          </p:cNvPr>
          <p:cNvSpPr/>
          <p:nvPr/>
        </p:nvSpPr>
        <p:spPr>
          <a:xfrm>
            <a:off x="4627308" y="3940754"/>
            <a:ext cx="78739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0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PCIe Gen3 x4</a:t>
            </a:r>
            <a:endParaRPr kumimoji="1" lang="zh-TW" altLang="en-US" sz="1000">
              <a:solidFill>
                <a:schemeClr val="bg1"/>
              </a:solidFill>
              <a:latin typeface="Oswald Light" pitchFamily="2" charset="0"/>
              <a:ea typeface="微軟正黑體" panose="020B0604030504040204" pitchFamily="34" charset="-120"/>
            </a:endParaRPr>
          </a:p>
        </p:txBody>
      </p:sp>
      <p:sp>
        <p:nvSpPr>
          <p:cNvPr id="133" name="矩形 132">
            <a:extLst>
              <a:ext uri="{FF2B5EF4-FFF2-40B4-BE49-F238E27FC236}">
                <a16:creationId xmlns:a16="http://schemas.microsoft.com/office/drawing/2014/main" id="{08B69696-B665-8D44-9352-3E4CAFC151EB}"/>
              </a:ext>
            </a:extLst>
          </p:cNvPr>
          <p:cNvSpPr/>
          <p:nvPr/>
        </p:nvSpPr>
        <p:spPr>
          <a:xfrm rot="16200000">
            <a:off x="4236536" y="4499075"/>
            <a:ext cx="5565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0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SATA x8</a:t>
            </a:r>
            <a:endParaRPr kumimoji="1" lang="zh-TW" altLang="en-US" sz="1000">
              <a:solidFill>
                <a:schemeClr val="bg1"/>
              </a:solidFill>
              <a:latin typeface="Oswald Light" pitchFamily="2" charset="0"/>
              <a:ea typeface="微軟正黑體" panose="020B0604030504040204" pitchFamily="34" charset="-120"/>
            </a:endParaRPr>
          </a:p>
        </p:txBody>
      </p:sp>
      <p:sp>
        <p:nvSpPr>
          <p:cNvPr id="195" name="圓角化對角線角落矩形 81">
            <a:extLst>
              <a:ext uri="{FF2B5EF4-FFF2-40B4-BE49-F238E27FC236}">
                <a16:creationId xmlns:a16="http://schemas.microsoft.com/office/drawing/2014/main" id="{79256E0D-F14E-4DCE-854A-6FB52BEC073F}"/>
              </a:ext>
            </a:extLst>
          </p:cNvPr>
          <p:cNvSpPr/>
          <p:nvPr/>
        </p:nvSpPr>
        <p:spPr>
          <a:xfrm>
            <a:off x="3293530" y="3635345"/>
            <a:ext cx="994602" cy="796701"/>
          </a:xfrm>
          <a:prstGeom prst="round2DiagRect">
            <a:avLst>
              <a:gd name="adj1" fmla="val 12572"/>
              <a:gd name="adj2" fmla="val 0"/>
            </a:avLst>
          </a:prstGeom>
          <a:solidFill>
            <a:srgbClr val="1DFFCA"/>
          </a:solidFill>
          <a:ln>
            <a:noFill/>
          </a:ln>
          <a:scene3d>
            <a:camera prst="orthographicFront"/>
            <a:lightRig rig="threePt" dir="t"/>
          </a:scene3d>
          <a:sp3d>
            <a:bevelT w="50800" prst="angle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2300">
                <a:solidFill>
                  <a:schemeClr val="tx1"/>
                </a:solidFill>
                <a:latin typeface="Oswald Light" pitchFamily="2" charset="0"/>
              </a:rPr>
              <a:t>Xeon CPU</a:t>
            </a:r>
          </a:p>
        </p:txBody>
      </p:sp>
      <p:sp>
        <p:nvSpPr>
          <p:cNvPr id="99" name="矩形 98">
            <a:extLst>
              <a:ext uri="{FF2B5EF4-FFF2-40B4-BE49-F238E27FC236}">
                <a16:creationId xmlns:a16="http://schemas.microsoft.com/office/drawing/2014/main" id="{123B85AF-769F-644C-8F0F-1E860AE21DCE}"/>
              </a:ext>
            </a:extLst>
          </p:cNvPr>
          <p:cNvSpPr/>
          <p:nvPr/>
        </p:nvSpPr>
        <p:spPr>
          <a:xfrm>
            <a:off x="3472176" y="6270509"/>
            <a:ext cx="1364476" cy="307777"/>
          </a:xfrm>
          <a:prstGeom prst="rect">
            <a:avLst/>
          </a:prstGeom>
          <a:effectLst>
            <a:outerShdw blurRad="889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kumimoji="1" lang="en-US" altLang="zh-TW" sz="14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2 x U.2 </a:t>
            </a:r>
            <a:r>
              <a:rPr kumimoji="1" lang="zh-CN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埠 </a:t>
            </a:r>
            <a:r>
              <a:rPr kumimoji="1" lang="en-US" altLang="zh-CN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1" lang="zh-CN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後方</a:t>
            </a:r>
            <a:r>
              <a:rPr kumimoji="1" lang="en-US" altLang="zh-CN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kumimoji="1" lang="zh-TW" altLang="en-US" sz="1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1" name="矩形: 圓角 210">
            <a:extLst>
              <a:ext uri="{FF2B5EF4-FFF2-40B4-BE49-F238E27FC236}">
                <a16:creationId xmlns:a16="http://schemas.microsoft.com/office/drawing/2014/main" id="{E3A1739E-51DE-4D00-935B-97052CA88787}"/>
              </a:ext>
            </a:extLst>
          </p:cNvPr>
          <p:cNvSpPr/>
          <p:nvPr/>
        </p:nvSpPr>
        <p:spPr>
          <a:xfrm>
            <a:off x="6372694" y="4338068"/>
            <a:ext cx="1987252" cy="294517"/>
          </a:xfrm>
          <a:prstGeom prst="roundRect">
            <a:avLst>
              <a:gd name="adj" fmla="val 1713"/>
            </a:avLst>
          </a:prstGeom>
          <a:gradFill>
            <a:gsLst>
              <a:gs pos="100000">
                <a:srgbClr val="FD953D"/>
              </a:gs>
              <a:gs pos="0">
                <a:srgbClr val="FFFC0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2" name="矩形 211">
            <a:extLst>
              <a:ext uri="{FF2B5EF4-FFF2-40B4-BE49-F238E27FC236}">
                <a16:creationId xmlns:a16="http://schemas.microsoft.com/office/drawing/2014/main" id="{50A2E7EE-4ED4-4751-B4BF-8AF81455AD0E}"/>
              </a:ext>
            </a:extLst>
          </p:cNvPr>
          <p:cNvSpPr/>
          <p:nvPr/>
        </p:nvSpPr>
        <p:spPr>
          <a:xfrm>
            <a:off x="6403258" y="4330913"/>
            <a:ext cx="195277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500">
                <a:latin typeface="Oswald Light" pitchFamily="2" charset="0"/>
                <a:ea typeface="微軟正黑體" panose="020B0604030504040204" pitchFamily="34" charset="-120"/>
              </a:rPr>
              <a:t>PCIe Gen3 x4 </a:t>
            </a:r>
            <a:r>
              <a:rPr kumimoji="1" lang="zh-CN" altLang="en-US" sz="1500">
                <a:latin typeface="微軟正黑體" panose="020B0604030504040204" pitchFamily="34" charset="-120"/>
                <a:ea typeface="微軟正黑體" panose="020B0604030504040204" pitchFamily="34" charset="-120"/>
              </a:rPr>
              <a:t>插槽</a:t>
            </a:r>
            <a:r>
              <a:rPr kumimoji="1" lang="en-US" altLang="zh-CN" sz="15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CN" sz="1500">
                <a:latin typeface="Oswald Light" pitchFamily="2" charset="0"/>
                <a:ea typeface="微軟正黑體" panose="020B0604030504040204" pitchFamily="34" charset="-120"/>
              </a:rPr>
              <a:t>(PCH)</a:t>
            </a:r>
            <a:endParaRPr kumimoji="1" lang="zh-TW" altLang="en-US" sz="1500">
              <a:latin typeface="Oswald Light" pitchFamily="2" charset="0"/>
              <a:ea typeface="微軟正黑體" panose="020B0604030504040204" pitchFamily="34" charset="-120"/>
            </a:endParaRPr>
          </a:p>
        </p:txBody>
      </p:sp>
      <p:grpSp>
        <p:nvGrpSpPr>
          <p:cNvPr id="213" name="群組 212">
            <a:extLst>
              <a:ext uri="{FF2B5EF4-FFF2-40B4-BE49-F238E27FC236}">
                <a16:creationId xmlns:a16="http://schemas.microsoft.com/office/drawing/2014/main" id="{0E812097-2D93-4C64-97AE-08EBD6E48BF2}"/>
              </a:ext>
            </a:extLst>
          </p:cNvPr>
          <p:cNvGrpSpPr/>
          <p:nvPr/>
        </p:nvGrpSpPr>
        <p:grpSpPr>
          <a:xfrm>
            <a:off x="7510024" y="4734287"/>
            <a:ext cx="846013" cy="311505"/>
            <a:chOff x="1675327" y="4778360"/>
            <a:chExt cx="846013" cy="311505"/>
          </a:xfrm>
        </p:grpSpPr>
        <p:pic>
          <p:nvPicPr>
            <p:cNvPr id="214" name="圖形 213">
              <a:extLst>
                <a:ext uri="{FF2B5EF4-FFF2-40B4-BE49-F238E27FC236}">
                  <a16:creationId xmlns:a16="http://schemas.microsoft.com/office/drawing/2014/main" id="{00643280-FFCF-424B-AEB1-395DA47A4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675327" y="4778360"/>
              <a:ext cx="397666" cy="31150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5" name="圖形 214">
              <a:extLst>
                <a:ext uri="{FF2B5EF4-FFF2-40B4-BE49-F238E27FC236}">
                  <a16:creationId xmlns:a16="http://schemas.microsoft.com/office/drawing/2014/main" id="{FDF3D2D3-6C26-4822-92E0-517E15C44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123674" y="4778360"/>
              <a:ext cx="397666" cy="31150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16" name="圖形 215">
            <a:extLst>
              <a:ext uri="{FF2B5EF4-FFF2-40B4-BE49-F238E27FC236}">
                <a16:creationId xmlns:a16="http://schemas.microsoft.com/office/drawing/2014/main" id="{A5345DA9-976D-4D27-B386-DBFD7860AC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10024" y="5121782"/>
            <a:ext cx="405542" cy="3231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7" name="圖形 216">
            <a:extLst>
              <a:ext uri="{FF2B5EF4-FFF2-40B4-BE49-F238E27FC236}">
                <a16:creationId xmlns:a16="http://schemas.microsoft.com/office/drawing/2014/main" id="{FE526135-B9E6-4483-BB0F-96064BB35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67750" y="5116887"/>
            <a:ext cx="405542" cy="3231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8" name="圖形 217">
            <a:extLst>
              <a:ext uri="{FF2B5EF4-FFF2-40B4-BE49-F238E27FC236}">
                <a16:creationId xmlns:a16="http://schemas.microsoft.com/office/drawing/2014/main" id="{B2F11B25-175B-4C9D-910F-5CB9A7B263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16370" y="5545145"/>
            <a:ext cx="859256" cy="319869"/>
          </a:xfrm>
          <a:prstGeom prst="rect">
            <a:avLst/>
          </a:prstGeom>
        </p:spPr>
      </p:pic>
      <p:sp>
        <p:nvSpPr>
          <p:cNvPr id="219" name="矩形 218">
            <a:extLst>
              <a:ext uri="{FF2B5EF4-FFF2-40B4-BE49-F238E27FC236}">
                <a16:creationId xmlns:a16="http://schemas.microsoft.com/office/drawing/2014/main" id="{CF6621AE-D5DC-4219-8745-D47A694D3460}"/>
              </a:ext>
            </a:extLst>
          </p:cNvPr>
          <p:cNvSpPr/>
          <p:nvPr/>
        </p:nvSpPr>
        <p:spPr>
          <a:xfrm>
            <a:off x="6597457" y="4755780"/>
            <a:ext cx="8579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sz="14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2 x </a:t>
            </a:r>
            <a:r>
              <a:rPr kumimoji="1" lang="en-US" altLang="zh-CN" sz="14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2.5GbE</a:t>
            </a:r>
            <a:endParaRPr kumimoji="1" lang="zh-TW" altLang="en-US" sz="1400">
              <a:solidFill>
                <a:schemeClr val="bg1"/>
              </a:solidFill>
              <a:latin typeface="Oswald Light" pitchFamily="2" charset="0"/>
              <a:ea typeface="微軟正黑體" panose="020B0604030504040204" pitchFamily="34" charset="-120"/>
            </a:endParaRPr>
          </a:p>
        </p:txBody>
      </p:sp>
      <p:sp>
        <p:nvSpPr>
          <p:cNvPr id="220" name="矩形 219">
            <a:extLst>
              <a:ext uri="{FF2B5EF4-FFF2-40B4-BE49-F238E27FC236}">
                <a16:creationId xmlns:a16="http://schemas.microsoft.com/office/drawing/2014/main" id="{2FF6016B-BE2E-467F-B4F3-EB3A91963348}"/>
              </a:ext>
            </a:extLst>
          </p:cNvPr>
          <p:cNvSpPr/>
          <p:nvPr/>
        </p:nvSpPr>
        <p:spPr>
          <a:xfrm>
            <a:off x="6372694" y="5148435"/>
            <a:ext cx="11576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sz="14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2 x 10GbE SFP+</a:t>
            </a:r>
            <a:endParaRPr kumimoji="1" lang="zh-TW" altLang="en-US" sz="1400">
              <a:solidFill>
                <a:schemeClr val="bg1"/>
              </a:solidFill>
              <a:latin typeface="Oswald Light" pitchFamily="2" charset="0"/>
              <a:ea typeface="微軟正黑體" panose="020B0604030504040204" pitchFamily="34" charset="-120"/>
            </a:endParaRPr>
          </a:p>
        </p:txBody>
      </p:sp>
      <p:sp>
        <p:nvSpPr>
          <p:cNvPr id="221" name="矩形 220">
            <a:extLst>
              <a:ext uri="{FF2B5EF4-FFF2-40B4-BE49-F238E27FC236}">
                <a16:creationId xmlns:a16="http://schemas.microsoft.com/office/drawing/2014/main" id="{5CF23D9F-9AB9-4FB6-81C1-5277854AB47B}"/>
              </a:ext>
            </a:extLst>
          </p:cNvPr>
          <p:cNvSpPr/>
          <p:nvPr/>
        </p:nvSpPr>
        <p:spPr>
          <a:xfrm>
            <a:off x="6604812" y="5571007"/>
            <a:ext cx="8643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4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2 x M.2 </a:t>
            </a:r>
            <a:r>
              <a:rPr kumimoji="1" lang="zh-CN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埠</a:t>
            </a:r>
            <a:endParaRPr kumimoji="1" lang="zh-TW" altLang="en-US" sz="1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22" name="直線接點 221">
            <a:extLst>
              <a:ext uri="{FF2B5EF4-FFF2-40B4-BE49-F238E27FC236}">
                <a16:creationId xmlns:a16="http://schemas.microsoft.com/office/drawing/2014/main" id="{A405E145-751D-42A2-95F4-6C74526E3E8D}"/>
              </a:ext>
            </a:extLst>
          </p:cNvPr>
          <p:cNvCxnSpPr>
            <a:cxnSpLocks/>
          </p:cNvCxnSpPr>
          <p:nvPr/>
        </p:nvCxnSpPr>
        <p:spPr>
          <a:xfrm>
            <a:off x="8363997" y="3798447"/>
            <a:ext cx="764230" cy="0"/>
          </a:xfrm>
          <a:prstGeom prst="line">
            <a:avLst/>
          </a:prstGeom>
          <a:ln w="25400">
            <a:gradFill>
              <a:gsLst>
                <a:gs pos="100000">
                  <a:srgbClr val="1FB3F2"/>
                </a:gs>
                <a:gs pos="0">
                  <a:srgbClr val="00FFF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直線接點 222">
            <a:extLst>
              <a:ext uri="{FF2B5EF4-FFF2-40B4-BE49-F238E27FC236}">
                <a16:creationId xmlns:a16="http://schemas.microsoft.com/office/drawing/2014/main" id="{22E7E13B-0179-4011-83EC-F0528176E22D}"/>
              </a:ext>
            </a:extLst>
          </p:cNvPr>
          <p:cNvCxnSpPr>
            <a:cxnSpLocks/>
          </p:cNvCxnSpPr>
          <p:nvPr/>
        </p:nvCxnSpPr>
        <p:spPr>
          <a:xfrm>
            <a:off x="8373292" y="4106791"/>
            <a:ext cx="764230" cy="0"/>
          </a:xfrm>
          <a:prstGeom prst="line">
            <a:avLst/>
          </a:prstGeom>
          <a:ln w="25400">
            <a:gradFill>
              <a:gsLst>
                <a:gs pos="100000">
                  <a:srgbClr val="1FB3F2"/>
                </a:gs>
                <a:gs pos="0">
                  <a:srgbClr val="00FFF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矩形: 圓角 223">
            <a:extLst>
              <a:ext uri="{FF2B5EF4-FFF2-40B4-BE49-F238E27FC236}">
                <a16:creationId xmlns:a16="http://schemas.microsoft.com/office/drawing/2014/main" id="{C2543F03-0EF8-40FA-BBE7-66E9E1B3935C}"/>
              </a:ext>
            </a:extLst>
          </p:cNvPr>
          <p:cNvSpPr/>
          <p:nvPr/>
        </p:nvSpPr>
        <p:spPr>
          <a:xfrm>
            <a:off x="6376745" y="3593220"/>
            <a:ext cx="1987252" cy="294517"/>
          </a:xfrm>
          <a:prstGeom prst="roundRect">
            <a:avLst>
              <a:gd name="adj" fmla="val 1713"/>
            </a:avLst>
          </a:prstGeom>
          <a:gradFill>
            <a:gsLst>
              <a:gs pos="100000">
                <a:srgbClr val="FD953D"/>
              </a:gs>
              <a:gs pos="0">
                <a:srgbClr val="FFFC0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5" name="矩形: 圓角 224">
            <a:extLst>
              <a:ext uri="{FF2B5EF4-FFF2-40B4-BE49-F238E27FC236}">
                <a16:creationId xmlns:a16="http://schemas.microsoft.com/office/drawing/2014/main" id="{B9A2DE5A-360E-47F7-A453-B31B3B66B843}"/>
              </a:ext>
            </a:extLst>
          </p:cNvPr>
          <p:cNvSpPr/>
          <p:nvPr/>
        </p:nvSpPr>
        <p:spPr>
          <a:xfrm>
            <a:off x="6376745" y="3966747"/>
            <a:ext cx="1987252" cy="294517"/>
          </a:xfrm>
          <a:prstGeom prst="roundRect">
            <a:avLst>
              <a:gd name="adj" fmla="val 1713"/>
            </a:avLst>
          </a:prstGeom>
          <a:gradFill>
            <a:gsLst>
              <a:gs pos="100000">
                <a:srgbClr val="FD953D"/>
              </a:gs>
              <a:gs pos="0">
                <a:srgbClr val="FFFC0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6" name="矩形 225">
            <a:extLst>
              <a:ext uri="{FF2B5EF4-FFF2-40B4-BE49-F238E27FC236}">
                <a16:creationId xmlns:a16="http://schemas.microsoft.com/office/drawing/2014/main" id="{4DE366B9-F499-4796-A9BD-A1CF6A050A70}"/>
              </a:ext>
            </a:extLst>
          </p:cNvPr>
          <p:cNvSpPr/>
          <p:nvPr/>
        </p:nvSpPr>
        <p:spPr>
          <a:xfrm>
            <a:off x="6656875" y="3573651"/>
            <a:ext cx="139172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500">
                <a:latin typeface="Oswald Light" pitchFamily="2" charset="0"/>
                <a:ea typeface="微軟正黑體" panose="020B0604030504040204" pitchFamily="34" charset="-120"/>
              </a:rPr>
              <a:t>4 x </a:t>
            </a:r>
            <a:r>
              <a:rPr kumimoji="1" lang="zh-CN" altLang="en-US" sz="1500">
                <a:latin typeface="微軟正黑體" panose="020B0604030504040204" pitchFamily="34" charset="-120"/>
                <a:ea typeface="微軟正黑體" panose="020B0604030504040204" pitchFamily="34" charset="-120"/>
              </a:rPr>
              <a:t>記憶體插槽</a:t>
            </a:r>
            <a:endParaRPr kumimoji="1" lang="zh-TW" altLang="en-US" sz="15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7" name="矩形 226">
            <a:extLst>
              <a:ext uri="{FF2B5EF4-FFF2-40B4-BE49-F238E27FC236}">
                <a16:creationId xmlns:a16="http://schemas.microsoft.com/office/drawing/2014/main" id="{C8E2C091-D72D-4905-86BD-8A908A1C3AB1}"/>
              </a:ext>
            </a:extLst>
          </p:cNvPr>
          <p:cNvSpPr/>
          <p:nvPr/>
        </p:nvSpPr>
        <p:spPr>
          <a:xfrm>
            <a:off x="6408771" y="3958689"/>
            <a:ext cx="195117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TW" sz="1500">
                <a:latin typeface="Oswald Light" pitchFamily="2" charset="0"/>
                <a:ea typeface="微軟正黑體" panose="020B0604030504040204" pitchFamily="34" charset="-120"/>
              </a:rPr>
              <a:t>PCIe Gen3 x8 </a:t>
            </a:r>
            <a:r>
              <a:rPr kumimoji="1" lang="zh-CN" altLang="en-US" sz="1500">
                <a:latin typeface="微軟正黑體" panose="020B0604030504040204" pitchFamily="34" charset="-120"/>
                <a:ea typeface="微軟正黑體" panose="020B0604030504040204" pitchFamily="34" charset="-120"/>
              </a:rPr>
              <a:t>插槽</a:t>
            </a:r>
            <a:r>
              <a:rPr kumimoji="1" lang="en-US" altLang="zh-CN" sz="15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CN" sz="1500">
                <a:latin typeface="Oswald Light" pitchFamily="2" charset="0"/>
                <a:ea typeface="微軟正黑體" panose="020B0604030504040204" pitchFamily="34" charset="-120"/>
              </a:rPr>
              <a:t>(CPU)</a:t>
            </a:r>
            <a:endParaRPr kumimoji="1" lang="zh-TW" altLang="en-US" sz="1500">
              <a:latin typeface="Oswald Light" pitchFamily="2" charset="0"/>
              <a:ea typeface="微軟正黑體" panose="020B0604030504040204" pitchFamily="34" charset="-120"/>
            </a:endParaRPr>
          </a:p>
        </p:txBody>
      </p:sp>
      <p:cxnSp>
        <p:nvCxnSpPr>
          <p:cNvPr id="228" name="直線接點 227">
            <a:extLst>
              <a:ext uri="{FF2B5EF4-FFF2-40B4-BE49-F238E27FC236}">
                <a16:creationId xmlns:a16="http://schemas.microsoft.com/office/drawing/2014/main" id="{4F546F70-B65E-4659-818F-83D0BECA52D1}"/>
              </a:ext>
            </a:extLst>
          </p:cNvPr>
          <p:cNvCxnSpPr>
            <a:cxnSpLocks/>
          </p:cNvCxnSpPr>
          <p:nvPr/>
        </p:nvCxnSpPr>
        <p:spPr>
          <a:xfrm>
            <a:off x="8363125" y="4964483"/>
            <a:ext cx="947487" cy="0"/>
          </a:xfrm>
          <a:prstGeom prst="line">
            <a:avLst/>
          </a:prstGeom>
          <a:ln w="25400">
            <a:gradFill>
              <a:gsLst>
                <a:gs pos="100000">
                  <a:srgbClr val="00FFFF"/>
                </a:gs>
                <a:gs pos="0">
                  <a:srgbClr val="00FFF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接點: 肘形 14">
            <a:extLst>
              <a:ext uri="{FF2B5EF4-FFF2-40B4-BE49-F238E27FC236}">
                <a16:creationId xmlns:a16="http://schemas.microsoft.com/office/drawing/2014/main" id="{8DB15E72-B6C4-4B0E-8832-067F78E24D52}"/>
              </a:ext>
            </a:extLst>
          </p:cNvPr>
          <p:cNvCxnSpPr>
            <a:cxnSpLocks/>
          </p:cNvCxnSpPr>
          <p:nvPr/>
        </p:nvCxnSpPr>
        <p:spPr>
          <a:xfrm>
            <a:off x="8378533" y="4507813"/>
            <a:ext cx="837158" cy="296601"/>
          </a:xfrm>
          <a:prstGeom prst="bentConnector3">
            <a:avLst>
              <a:gd name="adj1" fmla="val 18672"/>
            </a:avLst>
          </a:prstGeom>
          <a:ln w="25400">
            <a:gradFill>
              <a:gsLst>
                <a:gs pos="100000">
                  <a:srgbClr val="2FFFFF"/>
                </a:gs>
                <a:gs pos="0">
                  <a:srgbClr val="00FFFF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接點: 肘形 14">
            <a:extLst>
              <a:ext uri="{FF2B5EF4-FFF2-40B4-BE49-F238E27FC236}">
                <a16:creationId xmlns:a16="http://schemas.microsoft.com/office/drawing/2014/main" id="{D15F8AA2-1839-4ADA-A37A-4BEAEA43DBA8}"/>
              </a:ext>
            </a:extLst>
          </p:cNvPr>
          <p:cNvCxnSpPr>
            <a:cxnSpLocks/>
          </p:cNvCxnSpPr>
          <p:nvPr/>
        </p:nvCxnSpPr>
        <p:spPr>
          <a:xfrm flipV="1">
            <a:off x="8384540" y="5308573"/>
            <a:ext cx="831151" cy="407267"/>
          </a:xfrm>
          <a:prstGeom prst="bentConnector3">
            <a:avLst>
              <a:gd name="adj1" fmla="val 26973"/>
            </a:avLst>
          </a:prstGeom>
          <a:ln w="25400">
            <a:gradFill>
              <a:gsLst>
                <a:gs pos="100000">
                  <a:srgbClr val="2FFFFF"/>
                </a:gs>
                <a:gs pos="0">
                  <a:srgbClr val="00FFFF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接點: 肘形 14">
            <a:extLst>
              <a:ext uri="{FF2B5EF4-FFF2-40B4-BE49-F238E27FC236}">
                <a16:creationId xmlns:a16="http://schemas.microsoft.com/office/drawing/2014/main" id="{DCAAD019-CED7-4488-A9DA-703038013E41}"/>
              </a:ext>
            </a:extLst>
          </p:cNvPr>
          <p:cNvCxnSpPr>
            <a:cxnSpLocks/>
          </p:cNvCxnSpPr>
          <p:nvPr/>
        </p:nvCxnSpPr>
        <p:spPr>
          <a:xfrm flipV="1">
            <a:off x="8371267" y="5129197"/>
            <a:ext cx="882953" cy="172116"/>
          </a:xfrm>
          <a:prstGeom prst="bentConnector3">
            <a:avLst>
              <a:gd name="adj1" fmla="val 15480"/>
            </a:avLst>
          </a:prstGeom>
          <a:ln w="25400">
            <a:gradFill>
              <a:gsLst>
                <a:gs pos="100000">
                  <a:srgbClr val="2FFFFF"/>
                </a:gs>
                <a:gs pos="0">
                  <a:srgbClr val="00FFFF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接點: 肘形 14">
            <a:extLst>
              <a:ext uri="{FF2B5EF4-FFF2-40B4-BE49-F238E27FC236}">
                <a16:creationId xmlns:a16="http://schemas.microsoft.com/office/drawing/2014/main" id="{63CE1A1E-58E5-411A-819C-D3B79D020C4D}"/>
              </a:ext>
            </a:extLst>
          </p:cNvPr>
          <p:cNvCxnSpPr>
            <a:cxnSpLocks/>
            <a:stCxn id="233" idx="0"/>
          </p:cNvCxnSpPr>
          <p:nvPr/>
        </p:nvCxnSpPr>
        <p:spPr>
          <a:xfrm rot="16200000" flipV="1">
            <a:off x="10246315" y="5110320"/>
            <a:ext cx="156928" cy="354033"/>
          </a:xfrm>
          <a:prstGeom prst="bentConnector2">
            <a:avLst/>
          </a:prstGeom>
          <a:ln w="25400">
            <a:gradFill>
              <a:gsLst>
                <a:gs pos="100000">
                  <a:srgbClr val="2FFFFF"/>
                </a:gs>
                <a:gs pos="0">
                  <a:srgbClr val="00FFFF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接點: 肘形 14">
            <a:extLst>
              <a:ext uri="{FF2B5EF4-FFF2-40B4-BE49-F238E27FC236}">
                <a16:creationId xmlns:a16="http://schemas.microsoft.com/office/drawing/2014/main" id="{E800C861-9A95-4F57-A647-979D3FA89399}"/>
              </a:ext>
            </a:extLst>
          </p:cNvPr>
          <p:cNvCxnSpPr>
            <a:cxnSpLocks/>
          </p:cNvCxnSpPr>
          <p:nvPr/>
        </p:nvCxnSpPr>
        <p:spPr>
          <a:xfrm rot="16200000" flipV="1">
            <a:off x="9645730" y="4677632"/>
            <a:ext cx="1899815" cy="970940"/>
          </a:xfrm>
          <a:prstGeom prst="bentConnector3">
            <a:avLst>
              <a:gd name="adj1" fmla="val 100805"/>
            </a:avLst>
          </a:prstGeom>
          <a:ln w="25400">
            <a:gradFill>
              <a:gsLst>
                <a:gs pos="100000">
                  <a:srgbClr val="2FFFFF"/>
                </a:gs>
                <a:gs pos="0">
                  <a:srgbClr val="00FFFF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接點: 肘形 14">
            <a:extLst>
              <a:ext uri="{FF2B5EF4-FFF2-40B4-BE49-F238E27FC236}">
                <a16:creationId xmlns:a16="http://schemas.microsoft.com/office/drawing/2014/main" id="{2D6F10EC-ADE5-45C3-B8BD-0CDA71B7EFA3}"/>
              </a:ext>
            </a:extLst>
          </p:cNvPr>
          <p:cNvCxnSpPr>
            <a:cxnSpLocks/>
          </p:cNvCxnSpPr>
          <p:nvPr/>
        </p:nvCxnSpPr>
        <p:spPr>
          <a:xfrm rot="16200000" flipV="1">
            <a:off x="9768112" y="4263958"/>
            <a:ext cx="2206385" cy="1536345"/>
          </a:xfrm>
          <a:prstGeom prst="bentConnector3">
            <a:avLst>
              <a:gd name="adj1" fmla="val 100269"/>
            </a:avLst>
          </a:prstGeom>
          <a:ln w="25400">
            <a:gradFill>
              <a:gsLst>
                <a:gs pos="100000">
                  <a:srgbClr val="2FFFFF"/>
                </a:gs>
                <a:gs pos="0">
                  <a:srgbClr val="00FFFF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接點: 肘形 14">
            <a:extLst>
              <a:ext uri="{FF2B5EF4-FFF2-40B4-BE49-F238E27FC236}">
                <a16:creationId xmlns:a16="http://schemas.microsoft.com/office/drawing/2014/main" id="{90B7B6F2-7FE5-4D4D-B9E2-8372A1311447}"/>
              </a:ext>
            </a:extLst>
          </p:cNvPr>
          <p:cNvCxnSpPr>
            <a:cxnSpLocks/>
          </p:cNvCxnSpPr>
          <p:nvPr/>
        </p:nvCxnSpPr>
        <p:spPr>
          <a:xfrm rot="16200000" flipV="1">
            <a:off x="10924603" y="5446110"/>
            <a:ext cx="210605" cy="988944"/>
          </a:xfrm>
          <a:prstGeom prst="bentConnector3">
            <a:avLst>
              <a:gd name="adj1" fmla="val 50000"/>
            </a:avLst>
          </a:prstGeom>
          <a:ln w="254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直線接點 238">
            <a:extLst>
              <a:ext uri="{FF2B5EF4-FFF2-40B4-BE49-F238E27FC236}">
                <a16:creationId xmlns:a16="http://schemas.microsoft.com/office/drawing/2014/main" id="{F6896CE2-941E-4532-9C48-79D9EF44C643}"/>
              </a:ext>
            </a:extLst>
          </p:cNvPr>
          <p:cNvCxnSpPr>
            <a:cxnSpLocks/>
          </p:cNvCxnSpPr>
          <p:nvPr/>
        </p:nvCxnSpPr>
        <p:spPr>
          <a:xfrm>
            <a:off x="10876599" y="5930352"/>
            <a:ext cx="0" cy="278392"/>
          </a:xfrm>
          <a:prstGeom prst="line">
            <a:avLst/>
          </a:prstGeom>
          <a:ln w="254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0" name="圖片 239" descr="一張含有 電子用品, 電路 的圖片&#10;&#10;自動產生的描述">
            <a:extLst>
              <a:ext uri="{FF2B5EF4-FFF2-40B4-BE49-F238E27FC236}">
                <a16:creationId xmlns:a16="http://schemas.microsoft.com/office/drawing/2014/main" id="{B547FB93-8364-4A57-AFD6-D4E53554017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3846" y="6045884"/>
            <a:ext cx="491182" cy="709921"/>
          </a:xfrm>
          <a:prstGeom prst="rect">
            <a:avLst/>
          </a:prstGeom>
        </p:spPr>
      </p:pic>
      <p:pic>
        <p:nvPicPr>
          <p:cNvPr id="241" name="圖片 240" descr="一張含有 電子用品, 電路 的圖片&#10;&#10;自動產生的描述">
            <a:extLst>
              <a:ext uri="{FF2B5EF4-FFF2-40B4-BE49-F238E27FC236}">
                <a16:creationId xmlns:a16="http://schemas.microsoft.com/office/drawing/2014/main" id="{215C3136-A66F-494F-971D-FA107B6F126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8786" y="6045884"/>
            <a:ext cx="491182" cy="709921"/>
          </a:xfrm>
          <a:prstGeom prst="rect">
            <a:avLst/>
          </a:prstGeom>
        </p:spPr>
      </p:pic>
      <p:sp>
        <p:nvSpPr>
          <p:cNvPr id="242" name="矩形 241">
            <a:extLst>
              <a:ext uri="{FF2B5EF4-FFF2-40B4-BE49-F238E27FC236}">
                <a16:creationId xmlns:a16="http://schemas.microsoft.com/office/drawing/2014/main" id="{A1522A73-B20B-4F40-88D2-FA0A4B7DE2FF}"/>
              </a:ext>
            </a:extLst>
          </p:cNvPr>
          <p:cNvSpPr/>
          <p:nvPr/>
        </p:nvSpPr>
        <p:spPr>
          <a:xfrm>
            <a:off x="10463419" y="3680524"/>
            <a:ext cx="78739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0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PCIe Gen3 x4</a:t>
            </a:r>
            <a:endParaRPr kumimoji="1" lang="zh-TW" altLang="en-US" sz="1000">
              <a:solidFill>
                <a:schemeClr val="bg1"/>
              </a:solidFill>
              <a:latin typeface="Oswald Light" pitchFamily="2" charset="0"/>
              <a:ea typeface="微軟正黑體" panose="020B0604030504040204" pitchFamily="34" charset="-120"/>
            </a:endParaRPr>
          </a:p>
        </p:txBody>
      </p:sp>
      <p:sp>
        <p:nvSpPr>
          <p:cNvPr id="243" name="矩形 242">
            <a:extLst>
              <a:ext uri="{FF2B5EF4-FFF2-40B4-BE49-F238E27FC236}">
                <a16:creationId xmlns:a16="http://schemas.microsoft.com/office/drawing/2014/main" id="{3156D977-59FD-4B20-80CB-2536B323BDB8}"/>
              </a:ext>
            </a:extLst>
          </p:cNvPr>
          <p:cNvSpPr/>
          <p:nvPr/>
        </p:nvSpPr>
        <p:spPr>
          <a:xfrm>
            <a:off x="10462005" y="3947481"/>
            <a:ext cx="78739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0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PCIe Gen3 x4</a:t>
            </a:r>
            <a:endParaRPr kumimoji="1" lang="zh-TW" altLang="en-US" sz="1000">
              <a:solidFill>
                <a:schemeClr val="bg1"/>
              </a:solidFill>
              <a:latin typeface="Oswald Light" pitchFamily="2" charset="0"/>
              <a:ea typeface="微軟正黑體" panose="020B0604030504040204" pitchFamily="34" charset="-120"/>
            </a:endParaRPr>
          </a:p>
        </p:txBody>
      </p:sp>
      <p:sp>
        <p:nvSpPr>
          <p:cNvPr id="244" name="矩形 243">
            <a:extLst>
              <a:ext uri="{FF2B5EF4-FFF2-40B4-BE49-F238E27FC236}">
                <a16:creationId xmlns:a16="http://schemas.microsoft.com/office/drawing/2014/main" id="{6FDA8765-01FA-40DC-9083-18FF92642646}"/>
              </a:ext>
            </a:extLst>
          </p:cNvPr>
          <p:cNvSpPr/>
          <p:nvPr/>
        </p:nvSpPr>
        <p:spPr>
          <a:xfrm rot="16200000">
            <a:off x="10071233" y="4505802"/>
            <a:ext cx="5565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0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SATA x8</a:t>
            </a:r>
            <a:endParaRPr kumimoji="1" lang="zh-TW" altLang="en-US" sz="1000">
              <a:solidFill>
                <a:schemeClr val="bg1"/>
              </a:solidFill>
              <a:latin typeface="Oswald Light" pitchFamily="2" charset="0"/>
              <a:ea typeface="微軟正黑體" panose="020B0604030504040204" pitchFamily="34" charset="-120"/>
            </a:endParaRPr>
          </a:p>
        </p:txBody>
      </p:sp>
      <p:sp>
        <p:nvSpPr>
          <p:cNvPr id="245" name="圓角化對角線角落矩形 81">
            <a:extLst>
              <a:ext uri="{FF2B5EF4-FFF2-40B4-BE49-F238E27FC236}">
                <a16:creationId xmlns:a16="http://schemas.microsoft.com/office/drawing/2014/main" id="{8346E8D5-EF87-434A-9794-0EBEF8978B53}"/>
              </a:ext>
            </a:extLst>
          </p:cNvPr>
          <p:cNvSpPr/>
          <p:nvPr/>
        </p:nvSpPr>
        <p:spPr>
          <a:xfrm>
            <a:off x="9128227" y="3642072"/>
            <a:ext cx="994602" cy="796701"/>
          </a:xfrm>
          <a:prstGeom prst="round2DiagRect">
            <a:avLst>
              <a:gd name="adj1" fmla="val 12572"/>
              <a:gd name="adj2" fmla="val 0"/>
            </a:avLst>
          </a:prstGeom>
          <a:solidFill>
            <a:srgbClr val="1DFFCA"/>
          </a:solidFill>
          <a:ln>
            <a:noFill/>
          </a:ln>
          <a:scene3d>
            <a:camera prst="orthographicFront"/>
            <a:lightRig rig="threePt" dir="t"/>
          </a:scene3d>
          <a:sp3d>
            <a:bevelT w="50800" prst="angle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2300">
                <a:solidFill>
                  <a:schemeClr val="tx1"/>
                </a:solidFill>
                <a:latin typeface="Oswald Light" pitchFamily="2" charset="0"/>
              </a:rPr>
              <a:t>Xeon CPU</a:t>
            </a:r>
          </a:p>
        </p:txBody>
      </p:sp>
      <p:sp>
        <p:nvSpPr>
          <p:cNvPr id="246" name="矩形 245">
            <a:extLst>
              <a:ext uri="{FF2B5EF4-FFF2-40B4-BE49-F238E27FC236}">
                <a16:creationId xmlns:a16="http://schemas.microsoft.com/office/drawing/2014/main" id="{A951B476-5BEB-4FA2-85C9-DFD81636BFC4}"/>
              </a:ext>
            </a:extLst>
          </p:cNvPr>
          <p:cNvSpPr/>
          <p:nvPr/>
        </p:nvSpPr>
        <p:spPr>
          <a:xfrm>
            <a:off x="9306873" y="6277236"/>
            <a:ext cx="13644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4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2 x U.2 </a:t>
            </a:r>
            <a:r>
              <a:rPr kumimoji="1" lang="zh-CN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埠 </a:t>
            </a:r>
            <a:r>
              <a:rPr kumimoji="1" lang="en-US" altLang="zh-CN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1" lang="zh-CN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後方</a:t>
            </a:r>
            <a:r>
              <a:rPr kumimoji="1" lang="en-US" altLang="zh-CN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kumimoji="1" lang="zh-TW" altLang="en-US" sz="1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4" name="圖片 203">
            <a:extLst>
              <a:ext uri="{FF2B5EF4-FFF2-40B4-BE49-F238E27FC236}">
                <a16:creationId xmlns:a16="http://schemas.microsoft.com/office/drawing/2014/main" id="{424440FB-18FE-42D5-AA3F-EBB698A2151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6765" y="5378124"/>
            <a:ext cx="700666" cy="607011"/>
          </a:xfrm>
          <a:prstGeom prst="rect">
            <a:avLst/>
          </a:prstGeom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E093D80F-856D-4477-A3E2-FD531EDBA5FE}"/>
              </a:ext>
            </a:extLst>
          </p:cNvPr>
          <p:cNvSpPr/>
          <p:nvPr/>
        </p:nvSpPr>
        <p:spPr>
          <a:xfrm>
            <a:off x="4361139" y="5366887"/>
            <a:ext cx="6791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TW" sz="12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SATA </a:t>
            </a:r>
          </a:p>
          <a:p>
            <a:pPr algn="ctr"/>
            <a:r>
              <a:rPr kumimoji="1" lang="zh-CN" altLang="en-US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控制器</a:t>
            </a:r>
            <a:endParaRPr kumimoji="1" lang="zh-TW" altLang="en-US" sz="12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33" name="圖片 232">
            <a:extLst>
              <a:ext uri="{FF2B5EF4-FFF2-40B4-BE49-F238E27FC236}">
                <a16:creationId xmlns:a16="http://schemas.microsoft.com/office/drawing/2014/main" id="{0C7E3658-C724-4EA5-8F5B-DF083DF6C21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1462" y="5365801"/>
            <a:ext cx="700666" cy="607011"/>
          </a:xfrm>
          <a:prstGeom prst="rect">
            <a:avLst/>
          </a:prstGeom>
        </p:spPr>
      </p:pic>
      <p:sp>
        <p:nvSpPr>
          <p:cNvPr id="234" name="矩形 233">
            <a:extLst>
              <a:ext uri="{FF2B5EF4-FFF2-40B4-BE49-F238E27FC236}">
                <a16:creationId xmlns:a16="http://schemas.microsoft.com/office/drawing/2014/main" id="{4E1BFE2E-8B92-49D6-A7CC-7C44F7112BC4}"/>
              </a:ext>
            </a:extLst>
          </p:cNvPr>
          <p:cNvSpPr/>
          <p:nvPr/>
        </p:nvSpPr>
        <p:spPr>
          <a:xfrm>
            <a:off x="10195836" y="5373614"/>
            <a:ext cx="6791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TW" sz="12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SATA </a:t>
            </a:r>
          </a:p>
          <a:p>
            <a:pPr algn="ctr"/>
            <a:r>
              <a:rPr kumimoji="1" lang="zh-CN" altLang="en-US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控制器</a:t>
            </a:r>
            <a:endParaRPr kumimoji="1" lang="zh-TW" altLang="en-US" sz="12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47" name="接點: 肘形 14">
            <a:extLst>
              <a:ext uri="{FF2B5EF4-FFF2-40B4-BE49-F238E27FC236}">
                <a16:creationId xmlns:a16="http://schemas.microsoft.com/office/drawing/2014/main" id="{F41D592A-5ECE-4D76-8B35-F527A8F52003}"/>
              </a:ext>
            </a:extLst>
          </p:cNvPr>
          <p:cNvCxnSpPr>
            <a:cxnSpLocks/>
          </p:cNvCxnSpPr>
          <p:nvPr/>
        </p:nvCxnSpPr>
        <p:spPr>
          <a:xfrm rot="5400000">
            <a:off x="9198362" y="3759497"/>
            <a:ext cx="2213638" cy="338904"/>
          </a:xfrm>
          <a:prstGeom prst="bentConnector2">
            <a:avLst/>
          </a:prstGeom>
          <a:ln w="25400">
            <a:gradFill>
              <a:gsLst>
                <a:gs pos="100000">
                  <a:srgbClr val="2FFFFF"/>
                </a:gs>
                <a:gs pos="0">
                  <a:srgbClr val="00FFFF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2" name="圓角化對角線角落矩形 81">
            <a:extLst>
              <a:ext uri="{FF2B5EF4-FFF2-40B4-BE49-F238E27FC236}">
                <a16:creationId xmlns:a16="http://schemas.microsoft.com/office/drawing/2014/main" id="{BFD3317D-26A4-42CD-9445-E8B75DF8D6F9}"/>
              </a:ext>
            </a:extLst>
          </p:cNvPr>
          <p:cNvSpPr/>
          <p:nvPr/>
        </p:nvSpPr>
        <p:spPr>
          <a:xfrm>
            <a:off x="9140692" y="4644144"/>
            <a:ext cx="994602" cy="796701"/>
          </a:xfrm>
          <a:prstGeom prst="round2DiagRect">
            <a:avLst>
              <a:gd name="adj1" fmla="val 12572"/>
              <a:gd name="adj2" fmla="val 0"/>
            </a:avLst>
          </a:prstGeom>
          <a:solidFill>
            <a:srgbClr val="78E600"/>
          </a:solidFill>
          <a:ln>
            <a:noFill/>
          </a:ln>
          <a:scene3d>
            <a:camera prst="orthographicFront"/>
            <a:lightRig rig="threePt" dir="t"/>
          </a:scene3d>
          <a:sp3d>
            <a:bevelT w="50800" prst="angle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2300">
                <a:solidFill>
                  <a:schemeClr val="tx1"/>
                </a:solidFill>
                <a:latin typeface="Oswald Light" pitchFamily="2" charset="0"/>
              </a:rPr>
              <a:t>PCH</a:t>
            </a:r>
          </a:p>
        </p:txBody>
      </p:sp>
    </p:spTree>
    <p:extLst>
      <p:ext uri="{BB962C8B-B14F-4D97-AF65-F5344CB8AC3E}">
        <p14:creationId xmlns:p14="http://schemas.microsoft.com/office/powerpoint/2010/main" val="16105184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>
            <a:extLst>
              <a:ext uri="{FF2B5EF4-FFF2-40B4-BE49-F238E27FC236}">
                <a16:creationId xmlns:a16="http://schemas.microsoft.com/office/drawing/2014/main" id="{1EF9FF3B-5EE2-1544-88F9-3F0B9CF638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3786" y="2125830"/>
            <a:ext cx="8375895" cy="3110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8576B720-F729-4D86-BFE4-D6501C85D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25" y="18256"/>
            <a:ext cx="11598442" cy="1303786"/>
          </a:xfrm>
        </p:spPr>
        <p:txBody>
          <a:bodyPr>
            <a:normAutofit/>
          </a:bodyPr>
          <a:lstStyle/>
          <a:p>
            <a:r>
              <a:rPr lang="en-US" altLang="zh-TW" sz="5000">
                <a:latin typeface="Oswald" pitchFamily="2" charset="0"/>
              </a:rPr>
              <a:t>TEC-2N16</a:t>
            </a:r>
            <a:r>
              <a:rPr lang="en-US" altLang="zh-TW" sz="5000" b="1">
                <a:latin typeface="Oswald Medium" pitchFamily="2" charset="0"/>
              </a:rPr>
              <a:t> </a:t>
            </a:r>
            <a:r>
              <a:rPr lang="zh-CN" altLang="en-US" sz="5000" b="1">
                <a:latin typeface="微軟正黑體"/>
                <a:ea typeface="微軟正黑體"/>
              </a:rPr>
              <a:t>機箱規格</a:t>
            </a:r>
            <a:endParaRPr lang="zh-TW" altLang="en-US" sz="5000" b="1"/>
          </a:p>
        </p:txBody>
      </p:sp>
      <p:sp>
        <p:nvSpPr>
          <p:cNvPr id="6" name="Shape 183">
            <a:extLst>
              <a:ext uri="{FF2B5EF4-FFF2-40B4-BE49-F238E27FC236}">
                <a16:creationId xmlns:a16="http://schemas.microsoft.com/office/drawing/2014/main" id="{56221EBE-800A-244A-994C-96FAFF045190}"/>
              </a:ext>
            </a:extLst>
          </p:cNvPr>
          <p:cNvSpPr txBox="1"/>
          <p:nvPr/>
        </p:nvSpPr>
        <p:spPr>
          <a:xfrm flipH="1">
            <a:off x="3394723" y="1541228"/>
            <a:ext cx="2089860" cy="50009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2300" i="0" u="none" strike="noStrike" cap="none">
                <a:latin typeface="Oswald Light" pitchFamily="2" charset="0"/>
                <a:ea typeface="微軟正黑體" pitchFamily="34" charset="-120"/>
                <a:cs typeface="Arial" pitchFamily="34" charset="0"/>
              </a:rPr>
              <a:t>A</a:t>
            </a:r>
            <a:r>
              <a:rPr lang="en-US" altLang="zh-TW" sz="2300" b="1" i="0" u="none" strike="noStrike" cap="none">
                <a:latin typeface="Oswald Light" pitchFamily="2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zh-CN" altLang="en-US" sz="2300" i="0" u="none" strike="noStrike" cap="none">
                <a:latin typeface="微軟正黑體"/>
                <a:ea typeface="微軟正黑體" pitchFamily="34" charset="-120"/>
                <a:cs typeface="Arial" pitchFamily="34" charset="0"/>
              </a:rPr>
              <a:t>側主機硬碟</a:t>
            </a:r>
            <a:endParaRPr lang="zh-TW" sz="2300" i="0" u="none" strike="noStrike" cap="none"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7" name="Shape 183">
            <a:extLst>
              <a:ext uri="{FF2B5EF4-FFF2-40B4-BE49-F238E27FC236}">
                <a16:creationId xmlns:a16="http://schemas.microsoft.com/office/drawing/2014/main" id="{F4274F81-5958-F346-96E0-06DC9F97C625}"/>
              </a:ext>
            </a:extLst>
          </p:cNvPr>
          <p:cNvSpPr txBox="1"/>
          <p:nvPr/>
        </p:nvSpPr>
        <p:spPr>
          <a:xfrm flipH="1">
            <a:off x="6774113" y="1548943"/>
            <a:ext cx="2089860" cy="50009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2300">
                <a:latin typeface="Oswald Light" pitchFamily="2" charset="0"/>
                <a:ea typeface="微軟正黑體" pitchFamily="34" charset="-120"/>
                <a:cs typeface="Arial" pitchFamily="34" charset="0"/>
              </a:rPr>
              <a:t>B</a:t>
            </a:r>
            <a:r>
              <a:rPr lang="en-US" altLang="zh-TW" sz="2300" i="0" u="none" strike="noStrike" cap="none">
                <a:latin typeface="微軟正黑體"/>
                <a:ea typeface="微軟正黑體" pitchFamily="34" charset="-120"/>
                <a:cs typeface="Arial" pitchFamily="34" charset="0"/>
              </a:rPr>
              <a:t> </a:t>
            </a:r>
            <a:r>
              <a:rPr lang="zh-CN" altLang="en-US" sz="2300" i="0" u="none" strike="noStrike" cap="none">
                <a:latin typeface="微軟正黑體"/>
                <a:ea typeface="微軟正黑體" pitchFamily="34" charset="-120"/>
                <a:cs typeface="Arial" pitchFamily="34" charset="0"/>
              </a:rPr>
              <a:t>側主機硬碟</a:t>
            </a:r>
            <a:endParaRPr lang="zh-TW" sz="2300" i="0" u="none" strike="noStrike" cap="none"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1" name="Shape 183">
            <a:extLst>
              <a:ext uri="{FF2B5EF4-FFF2-40B4-BE49-F238E27FC236}">
                <a16:creationId xmlns:a16="http://schemas.microsoft.com/office/drawing/2014/main" id="{69E258AA-7490-734A-BCB1-1CCF1D3086A5}"/>
              </a:ext>
            </a:extLst>
          </p:cNvPr>
          <p:cNvSpPr txBox="1"/>
          <p:nvPr/>
        </p:nvSpPr>
        <p:spPr>
          <a:xfrm flipH="1">
            <a:off x="-780428" y="2907229"/>
            <a:ext cx="2393337" cy="8475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r">
              <a:lnSpc>
                <a:spcPts val="3000"/>
              </a:lnSpc>
              <a:buClr>
                <a:srgbClr val="595959"/>
              </a:buClr>
              <a:buSzPct val="25000"/>
            </a:pPr>
            <a:r>
              <a:rPr lang="en-US" altLang="zh-TW" sz="2300" i="0" u="none" strike="noStrike" cap="none">
                <a:latin typeface="Oswald Light" pitchFamily="2" charset="0"/>
                <a:ea typeface="微軟正黑體" pitchFamily="34" charset="-120"/>
                <a:cs typeface="Arial" pitchFamily="34" charset="0"/>
              </a:rPr>
              <a:t>A</a:t>
            </a:r>
            <a:r>
              <a:rPr lang="en-US" altLang="zh-TW" sz="2300" i="0" u="none" strike="noStrike" cap="none">
                <a:latin typeface="微軟正黑體"/>
                <a:ea typeface="微軟正黑體" pitchFamily="34" charset="-120"/>
                <a:cs typeface="Arial" pitchFamily="34" charset="0"/>
              </a:rPr>
              <a:t> </a:t>
            </a:r>
            <a:r>
              <a:rPr lang="zh-CN" altLang="en-US" sz="2300" i="0" u="none" strike="noStrike" cap="none">
                <a:latin typeface="微軟正黑體"/>
                <a:ea typeface="微軟正黑體" pitchFamily="34" charset="-120"/>
                <a:cs typeface="Arial" pitchFamily="34" charset="0"/>
              </a:rPr>
              <a:t>側主機</a:t>
            </a:r>
            <a:endParaRPr lang="en-US" altLang="zh-CN" sz="2300" i="0" u="none" strike="noStrike" cap="none">
              <a:latin typeface="微軟正黑體"/>
              <a:ea typeface="微軟正黑體" pitchFamily="34" charset="-120"/>
              <a:cs typeface="Arial" pitchFamily="34" charset="0"/>
            </a:endParaRPr>
          </a:p>
          <a:p>
            <a:pPr algn="r">
              <a:lnSpc>
                <a:spcPts val="3000"/>
              </a:lnSpc>
              <a:buClr>
                <a:srgbClr val="595959"/>
              </a:buClr>
              <a:buSzPct val="25000"/>
            </a:pPr>
            <a:r>
              <a:rPr lang="zh-TW" altLang="en-US" sz="2300" i="0" u="none" strike="noStrike" cap="none">
                <a:latin typeface="微軟正黑體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CN" sz="2300" i="0" u="none" strike="noStrike" cap="none">
                <a:latin typeface="Oswald Light" pitchFamily="2" charset="0"/>
                <a:ea typeface="微軟正黑體" pitchFamily="34" charset="-120"/>
                <a:cs typeface="Arial" pitchFamily="34" charset="0"/>
              </a:rPr>
              <a:t>OLED/LED</a:t>
            </a:r>
          </a:p>
          <a:p>
            <a:pPr algn="r">
              <a:lnSpc>
                <a:spcPts val="3000"/>
              </a:lnSpc>
              <a:buClr>
                <a:srgbClr val="595959"/>
              </a:buClr>
              <a:buSzPct val="25000"/>
            </a:pPr>
            <a:r>
              <a:rPr lang="zh-CN" altLang="en-US" sz="2300" i="0" u="none" strike="noStrike" cap="none">
                <a:latin typeface="微軟正黑體"/>
                <a:ea typeface="微軟正黑體" pitchFamily="34" charset="-120"/>
                <a:cs typeface="Arial" pitchFamily="34" charset="0"/>
              </a:rPr>
              <a:t>指示燈</a:t>
            </a:r>
            <a:endParaRPr lang="zh-TW" sz="2300" i="0" u="none" strike="noStrike" cap="none"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3" name="Shape 183">
            <a:extLst>
              <a:ext uri="{FF2B5EF4-FFF2-40B4-BE49-F238E27FC236}">
                <a16:creationId xmlns:a16="http://schemas.microsoft.com/office/drawing/2014/main" id="{98B4ADEB-8CA2-F449-920A-0EFA09716AF5}"/>
              </a:ext>
            </a:extLst>
          </p:cNvPr>
          <p:cNvSpPr txBox="1"/>
          <p:nvPr/>
        </p:nvSpPr>
        <p:spPr>
          <a:xfrm flipH="1">
            <a:off x="10563186" y="2930662"/>
            <a:ext cx="2414479" cy="79262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lnSpc>
                <a:spcPts val="3000"/>
              </a:lnSpc>
              <a:buClr>
                <a:srgbClr val="595959"/>
              </a:buClr>
              <a:buSzPct val="25000"/>
            </a:pPr>
            <a:r>
              <a:rPr lang="en-US" altLang="zh-TW" sz="2300" i="0" u="none" strike="noStrike" cap="none">
                <a:latin typeface="Oswald Light" pitchFamily="2" charset="0"/>
                <a:ea typeface="微軟正黑體" pitchFamily="34" charset="-120"/>
                <a:cs typeface="Arial" pitchFamily="34" charset="0"/>
              </a:rPr>
              <a:t>B </a:t>
            </a:r>
            <a:r>
              <a:rPr lang="zh-CN" altLang="en-US" sz="2300" i="0" u="none" strike="noStrike" cap="none">
                <a:latin typeface="微軟正黑體"/>
                <a:ea typeface="微軟正黑體" pitchFamily="34" charset="-120"/>
                <a:cs typeface="Arial" pitchFamily="34" charset="0"/>
              </a:rPr>
              <a:t>側主機</a:t>
            </a:r>
            <a:endParaRPr lang="en-US" altLang="zh-CN" sz="2300" i="0" u="none" strike="noStrike" cap="none">
              <a:latin typeface="微軟正黑體"/>
              <a:ea typeface="微軟正黑體" pitchFamily="34" charset="-120"/>
              <a:cs typeface="Arial" pitchFamily="34" charset="0"/>
            </a:endParaRPr>
          </a:p>
          <a:p>
            <a:pPr>
              <a:lnSpc>
                <a:spcPts val="3000"/>
              </a:lnSpc>
              <a:buClr>
                <a:srgbClr val="595959"/>
              </a:buClr>
              <a:buSzPct val="25000"/>
            </a:pPr>
            <a:r>
              <a:rPr lang="en-US" altLang="zh-CN" sz="2300" i="0" u="none" strike="noStrike" cap="none">
                <a:latin typeface="Oswald Light" pitchFamily="2" charset="0"/>
                <a:ea typeface="微軟正黑體" pitchFamily="34" charset="-120"/>
                <a:cs typeface="Arial" pitchFamily="34" charset="0"/>
              </a:rPr>
              <a:t>OLED/LED</a:t>
            </a:r>
          </a:p>
          <a:p>
            <a:pPr>
              <a:lnSpc>
                <a:spcPts val="3000"/>
              </a:lnSpc>
              <a:buClr>
                <a:srgbClr val="595959"/>
              </a:buClr>
              <a:buSzPct val="25000"/>
            </a:pPr>
            <a:r>
              <a:rPr lang="zh-CN" altLang="en-US" sz="2300" i="0" u="none" strike="noStrike" cap="none">
                <a:latin typeface="微軟正黑體"/>
                <a:ea typeface="微軟正黑體" pitchFamily="34" charset="-120"/>
                <a:cs typeface="Arial" pitchFamily="34" charset="0"/>
              </a:rPr>
              <a:t>指示燈</a:t>
            </a:r>
            <a:endParaRPr lang="zh-TW" sz="2300" i="0" u="none" strike="noStrike" cap="none"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8" name="Shape 183">
            <a:extLst>
              <a:ext uri="{FF2B5EF4-FFF2-40B4-BE49-F238E27FC236}">
                <a16:creationId xmlns:a16="http://schemas.microsoft.com/office/drawing/2014/main" id="{943D1571-71FC-3E49-AE5C-595339790917}"/>
              </a:ext>
            </a:extLst>
          </p:cNvPr>
          <p:cNvSpPr txBox="1"/>
          <p:nvPr/>
        </p:nvSpPr>
        <p:spPr>
          <a:xfrm flipH="1">
            <a:off x="1528735" y="5496912"/>
            <a:ext cx="2393337" cy="8475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lnSpc>
                <a:spcPts val="2800"/>
              </a:lnSpc>
              <a:buClr>
                <a:srgbClr val="595959"/>
              </a:buClr>
              <a:buSzPct val="25000"/>
            </a:pPr>
            <a:r>
              <a:rPr lang="en-US" altLang="zh-TW" sz="2300" i="0" u="none" strike="noStrike" cap="none">
                <a:latin typeface="Oswald Light" pitchFamily="2" charset="0"/>
                <a:ea typeface="微軟正黑體" pitchFamily="34" charset="-120"/>
                <a:cs typeface="Arial" pitchFamily="34" charset="0"/>
              </a:rPr>
              <a:t>A</a:t>
            </a:r>
            <a:r>
              <a:rPr lang="en-US" altLang="zh-TW" sz="2300" b="1" i="0" u="none" strike="noStrike" cap="none">
                <a:latin typeface="Oswald Light" pitchFamily="2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zh-CN" altLang="en-US" sz="2300" i="0" u="none" strike="noStrike" cap="none">
                <a:latin typeface="微軟正黑體"/>
                <a:ea typeface="微軟正黑體" pitchFamily="34" charset="-120"/>
                <a:cs typeface="Arial" pitchFamily="34" charset="0"/>
              </a:rPr>
              <a:t>側</a:t>
            </a:r>
            <a:r>
              <a:rPr lang="zh-TW" altLang="en-US" sz="2300" i="0" u="none" strike="noStrike" cap="none">
                <a:latin typeface="微軟正黑體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2300" i="0" u="none" strike="noStrike" cap="none">
                <a:latin typeface="Oswald Light" pitchFamily="2" charset="0"/>
                <a:ea typeface="微軟正黑體" pitchFamily="34" charset="-120"/>
                <a:cs typeface="Arial" pitchFamily="34" charset="0"/>
              </a:rPr>
              <a:t>OLED</a:t>
            </a:r>
            <a:r>
              <a:rPr lang="zh-TW" altLang="en-US" sz="2300" b="1" i="0" u="none" strike="noStrike" cap="none">
                <a:latin typeface="Oswald Light" pitchFamily="2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zh-CN" altLang="en-US" sz="2300" i="0" u="none" strike="noStrike" cap="none">
                <a:latin typeface="微軟正黑體"/>
                <a:ea typeface="微軟正黑體" pitchFamily="34" charset="-120"/>
                <a:cs typeface="Arial" pitchFamily="34" charset="0"/>
              </a:rPr>
              <a:t>指示燈</a:t>
            </a:r>
            <a:r>
              <a:rPr lang="en-US" altLang="zh-CN" sz="2300" i="0" u="none" strike="noStrike" cap="none">
                <a:latin typeface="微軟正黑體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CN" sz="2300" i="0" u="none" strike="noStrike" cap="none">
                <a:latin typeface="Oswald Light" pitchFamily="2" charset="0"/>
                <a:ea typeface="微軟正黑體" pitchFamily="34" charset="-120"/>
                <a:cs typeface="Arial" pitchFamily="34" charset="0"/>
              </a:rPr>
              <a:t>on/off</a:t>
            </a:r>
            <a:r>
              <a:rPr lang="zh-TW" altLang="en-US" sz="2300" i="0" u="none" strike="noStrike" cap="none">
                <a:latin typeface="Oswald Light" pitchFamily="2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zh-CN" altLang="en-US" sz="2300" i="0" u="none" strike="noStrike" cap="none">
                <a:latin typeface="微軟正黑體"/>
                <a:ea typeface="微軟正黑體" pitchFamily="34" charset="-120"/>
                <a:cs typeface="Arial" pitchFamily="34" charset="0"/>
              </a:rPr>
              <a:t>按鈕</a:t>
            </a:r>
            <a:endParaRPr lang="zh-TW" sz="2300" i="0" u="none" strike="noStrike" cap="none"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45" name="Shape 183">
            <a:extLst>
              <a:ext uri="{FF2B5EF4-FFF2-40B4-BE49-F238E27FC236}">
                <a16:creationId xmlns:a16="http://schemas.microsoft.com/office/drawing/2014/main" id="{634C0A3D-BB9C-4836-A96A-4900140F1614}"/>
              </a:ext>
            </a:extLst>
          </p:cNvPr>
          <p:cNvSpPr txBox="1"/>
          <p:nvPr/>
        </p:nvSpPr>
        <p:spPr>
          <a:xfrm flipH="1">
            <a:off x="8804332" y="5510844"/>
            <a:ext cx="2393337" cy="8475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lnSpc>
                <a:spcPts val="2800"/>
              </a:lnSpc>
              <a:buClr>
                <a:srgbClr val="595959"/>
              </a:buClr>
              <a:buSzPct val="25000"/>
            </a:pPr>
            <a:r>
              <a:rPr lang="en-US" altLang="zh-TW" sz="2300" i="0" u="none" strike="noStrike" cap="none">
                <a:latin typeface="Oswald Light" pitchFamily="2" charset="0"/>
                <a:ea typeface="微軟正黑體" pitchFamily="34" charset="-120"/>
                <a:cs typeface="Arial" pitchFamily="34" charset="0"/>
              </a:rPr>
              <a:t>B</a:t>
            </a:r>
            <a:r>
              <a:rPr lang="en-US" altLang="zh-TW" sz="2300" b="1" i="0" u="none" strike="noStrike" cap="none">
                <a:latin typeface="Oswald Light" pitchFamily="2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zh-CN" altLang="en-US" sz="2300" i="0" u="none" strike="noStrike" cap="none">
                <a:latin typeface="微軟正黑體"/>
                <a:ea typeface="微軟正黑體" pitchFamily="34" charset="-120"/>
                <a:cs typeface="Arial" pitchFamily="34" charset="0"/>
              </a:rPr>
              <a:t>側</a:t>
            </a:r>
            <a:r>
              <a:rPr lang="zh-TW" altLang="en-US" sz="2300" i="0" u="none" strike="noStrike" cap="none">
                <a:latin typeface="微軟正黑體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2300" i="0" u="none" strike="noStrike" cap="none">
                <a:latin typeface="Oswald Light" pitchFamily="2" charset="0"/>
                <a:ea typeface="微軟正黑體" pitchFamily="34" charset="-120"/>
                <a:cs typeface="Arial" pitchFamily="34" charset="0"/>
              </a:rPr>
              <a:t>OLED</a:t>
            </a:r>
            <a:r>
              <a:rPr lang="zh-TW" altLang="en-US" sz="2300" b="1" i="0" u="none" strike="noStrike" cap="none">
                <a:latin typeface="Oswald Light" pitchFamily="2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zh-CN" altLang="en-US" sz="2300" i="0" u="none" strike="noStrike" cap="none">
                <a:latin typeface="微軟正黑體"/>
                <a:ea typeface="微軟正黑體" pitchFamily="34" charset="-120"/>
                <a:cs typeface="Arial" pitchFamily="34" charset="0"/>
              </a:rPr>
              <a:t>指示燈</a:t>
            </a:r>
            <a:r>
              <a:rPr lang="en-US" altLang="zh-CN" sz="2300" i="0" u="none" strike="noStrike" cap="none">
                <a:latin typeface="微軟正黑體"/>
                <a:ea typeface="微軟正黑體" pitchFamily="34" charset="-120"/>
                <a:cs typeface="Arial" pitchFamily="34" charset="0"/>
              </a:rPr>
              <a:t> </a:t>
            </a:r>
          </a:p>
          <a:p>
            <a:pPr>
              <a:lnSpc>
                <a:spcPts val="2800"/>
              </a:lnSpc>
              <a:buClr>
                <a:srgbClr val="595959"/>
              </a:buClr>
              <a:buSzPct val="25000"/>
            </a:pPr>
            <a:r>
              <a:rPr lang="en-US" altLang="zh-CN" sz="2300" i="0" u="none" strike="noStrike" cap="none">
                <a:latin typeface="Oswald Light" pitchFamily="2" charset="0"/>
                <a:ea typeface="微軟正黑體" pitchFamily="34" charset="-120"/>
                <a:cs typeface="Arial" pitchFamily="34" charset="0"/>
              </a:rPr>
              <a:t>on/off</a:t>
            </a:r>
            <a:r>
              <a:rPr lang="zh-TW" altLang="en-US" sz="2300" i="0" u="none" strike="noStrike" cap="none">
                <a:latin typeface="Oswald Light" pitchFamily="2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zh-CN" altLang="en-US" sz="2300" i="0" u="none" strike="noStrike" cap="none">
                <a:latin typeface="微軟正黑體"/>
                <a:ea typeface="微軟正黑體" pitchFamily="34" charset="-120"/>
                <a:cs typeface="Arial" pitchFamily="34" charset="0"/>
              </a:rPr>
              <a:t>按鈕</a:t>
            </a:r>
            <a:endParaRPr lang="zh-TW" sz="2300" i="0" u="none" strike="noStrike" cap="none"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47" name="圖片 46">
            <a:extLst>
              <a:ext uri="{FF2B5EF4-FFF2-40B4-BE49-F238E27FC236}">
                <a16:creationId xmlns:a16="http://schemas.microsoft.com/office/drawing/2014/main" id="{C285272A-1485-4148-8785-0335682AA9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4044" y="5392484"/>
            <a:ext cx="2393337" cy="10413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64EA965E-874E-844D-8B27-01AD9C1713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4045" y="5441852"/>
            <a:ext cx="2188454" cy="985572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7A6A1CF6-A218-4EF1-8E5C-69FEDFF7829F}"/>
              </a:ext>
            </a:extLst>
          </p:cNvPr>
          <p:cNvSpPr/>
          <p:nvPr/>
        </p:nvSpPr>
        <p:spPr>
          <a:xfrm>
            <a:off x="5887881" y="6236298"/>
            <a:ext cx="1460781" cy="447481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FC0D"/>
              </a:gs>
              <a:gs pos="100000">
                <a:srgbClr val="FD953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Shape 183">
            <a:extLst>
              <a:ext uri="{FF2B5EF4-FFF2-40B4-BE49-F238E27FC236}">
                <a16:creationId xmlns:a16="http://schemas.microsoft.com/office/drawing/2014/main" id="{75BD28FF-827D-BD4B-B67F-BF780E2D937F}"/>
              </a:ext>
            </a:extLst>
          </p:cNvPr>
          <p:cNvSpPr txBox="1"/>
          <p:nvPr/>
        </p:nvSpPr>
        <p:spPr>
          <a:xfrm flipH="1">
            <a:off x="5684950" y="6272521"/>
            <a:ext cx="1840886" cy="51573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595959"/>
              </a:buClr>
              <a:buSzPct val="25000"/>
            </a:pPr>
            <a:r>
              <a:rPr lang="zh-TW" altLang="en-US" sz="2000" i="0" u="none" strike="noStrike" cap="none">
                <a:latin typeface="微軟正黑體"/>
                <a:ea typeface="微軟正黑體" pitchFamily="34" charset="-120"/>
                <a:cs typeface="Arial" pitchFamily="34" charset="0"/>
              </a:rPr>
              <a:t>卡扣式托盤</a:t>
            </a:r>
            <a:endParaRPr lang="zh-TW" sz="2000" i="0" u="none" strike="noStrike" cap="none"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55CE2C61-E44B-4687-8FA7-843416483F2D}"/>
              </a:ext>
            </a:extLst>
          </p:cNvPr>
          <p:cNvSpPr/>
          <p:nvPr/>
        </p:nvSpPr>
        <p:spPr>
          <a:xfrm rot="10800000">
            <a:off x="2498485" y="3049319"/>
            <a:ext cx="3544979" cy="1919027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 kern="1200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CD625C01-A5A8-4C44-AC8F-FD07F674BCD6}"/>
              </a:ext>
            </a:extLst>
          </p:cNvPr>
          <p:cNvSpPr/>
          <p:nvPr/>
        </p:nvSpPr>
        <p:spPr>
          <a:xfrm rot="10800000">
            <a:off x="6154899" y="3041363"/>
            <a:ext cx="3544979" cy="1919027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 kern="1200"/>
          </a:p>
        </p:txBody>
      </p:sp>
      <p:cxnSp>
        <p:nvCxnSpPr>
          <p:cNvPr id="27" name="接點: 肘形 12">
            <a:extLst>
              <a:ext uri="{FF2B5EF4-FFF2-40B4-BE49-F238E27FC236}">
                <a16:creationId xmlns:a16="http://schemas.microsoft.com/office/drawing/2014/main" id="{790C672B-44D5-41CC-8EB1-9E12F930C0EA}"/>
              </a:ext>
            </a:extLst>
          </p:cNvPr>
          <p:cNvCxnSpPr>
            <a:cxnSpLocks/>
          </p:cNvCxnSpPr>
          <p:nvPr/>
        </p:nvCxnSpPr>
        <p:spPr>
          <a:xfrm flipV="1">
            <a:off x="7731510" y="2021350"/>
            <a:ext cx="0" cy="1008313"/>
          </a:xfrm>
          <a:prstGeom prst="straightConnector1">
            <a:avLst/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5" name="接點: 肘形 12">
            <a:extLst>
              <a:ext uri="{FF2B5EF4-FFF2-40B4-BE49-F238E27FC236}">
                <a16:creationId xmlns:a16="http://schemas.microsoft.com/office/drawing/2014/main" id="{1FB6F52C-D127-46C7-B633-AAB4AF30BBE0}"/>
              </a:ext>
            </a:extLst>
          </p:cNvPr>
          <p:cNvCxnSpPr>
            <a:cxnSpLocks/>
          </p:cNvCxnSpPr>
          <p:nvPr/>
        </p:nvCxnSpPr>
        <p:spPr>
          <a:xfrm flipV="1">
            <a:off x="4269750" y="2029817"/>
            <a:ext cx="0" cy="1008313"/>
          </a:xfrm>
          <a:prstGeom prst="straightConnector1">
            <a:avLst/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6" name="矩形 35">
            <a:extLst>
              <a:ext uri="{FF2B5EF4-FFF2-40B4-BE49-F238E27FC236}">
                <a16:creationId xmlns:a16="http://schemas.microsoft.com/office/drawing/2014/main" id="{20F3771F-270A-4181-A5B7-B43161934E19}"/>
              </a:ext>
            </a:extLst>
          </p:cNvPr>
          <p:cNvSpPr/>
          <p:nvPr/>
        </p:nvSpPr>
        <p:spPr>
          <a:xfrm rot="10800000">
            <a:off x="9811311" y="3689721"/>
            <a:ext cx="379381" cy="792629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 kern="1200"/>
          </a:p>
        </p:txBody>
      </p:sp>
      <p:cxnSp>
        <p:nvCxnSpPr>
          <p:cNvPr id="39" name="接點: 肘形 38">
            <a:extLst>
              <a:ext uri="{FF2B5EF4-FFF2-40B4-BE49-F238E27FC236}">
                <a16:creationId xmlns:a16="http://schemas.microsoft.com/office/drawing/2014/main" id="{CFEB1206-3ED6-409D-8D84-2ABA5D8E804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991659" y="3167207"/>
            <a:ext cx="540873" cy="486623"/>
          </a:xfrm>
          <a:prstGeom prst="bentConnector3">
            <a:avLst>
              <a:gd name="adj1" fmla="val 100092"/>
            </a:avLst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0" name="矩形 39">
            <a:extLst>
              <a:ext uri="{FF2B5EF4-FFF2-40B4-BE49-F238E27FC236}">
                <a16:creationId xmlns:a16="http://schemas.microsoft.com/office/drawing/2014/main" id="{5EAA7F4F-B254-435F-B81F-3065F127818A}"/>
              </a:ext>
            </a:extLst>
          </p:cNvPr>
          <p:cNvSpPr/>
          <p:nvPr/>
        </p:nvSpPr>
        <p:spPr>
          <a:xfrm rot="10800000">
            <a:off x="1986908" y="3689721"/>
            <a:ext cx="379381" cy="792629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 kern="1200"/>
          </a:p>
        </p:txBody>
      </p:sp>
      <p:cxnSp>
        <p:nvCxnSpPr>
          <p:cNvPr id="44" name="接點: 肘形 43">
            <a:extLst>
              <a:ext uri="{FF2B5EF4-FFF2-40B4-BE49-F238E27FC236}">
                <a16:creationId xmlns:a16="http://schemas.microsoft.com/office/drawing/2014/main" id="{693DA3C0-C80E-40D1-BECA-D6E636092C91}"/>
              </a:ext>
            </a:extLst>
          </p:cNvPr>
          <p:cNvCxnSpPr>
            <a:cxnSpLocks/>
          </p:cNvCxnSpPr>
          <p:nvPr/>
        </p:nvCxnSpPr>
        <p:spPr>
          <a:xfrm rot="16200000" flipV="1">
            <a:off x="1651882" y="3156647"/>
            <a:ext cx="540873" cy="486623"/>
          </a:xfrm>
          <a:prstGeom prst="bentConnector3">
            <a:avLst>
              <a:gd name="adj1" fmla="val 100092"/>
            </a:avLst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2" name="接點: 肘形 12">
            <a:extLst>
              <a:ext uri="{FF2B5EF4-FFF2-40B4-BE49-F238E27FC236}">
                <a16:creationId xmlns:a16="http://schemas.microsoft.com/office/drawing/2014/main" id="{E94F2E4F-E33E-4A4F-9FA1-53A33C59BB37}"/>
              </a:ext>
            </a:extLst>
          </p:cNvPr>
          <p:cNvCxnSpPr>
            <a:cxnSpLocks/>
          </p:cNvCxnSpPr>
          <p:nvPr/>
        </p:nvCxnSpPr>
        <p:spPr>
          <a:xfrm flipV="1">
            <a:off x="2425558" y="4412591"/>
            <a:ext cx="0" cy="1008313"/>
          </a:xfrm>
          <a:prstGeom prst="straightConnector1">
            <a:avLst/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3" name="接點: 肘形 12">
            <a:extLst>
              <a:ext uri="{FF2B5EF4-FFF2-40B4-BE49-F238E27FC236}">
                <a16:creationId xmlns:a16="http://schemas.microsoft.com/office/drawing/2014/main" id="{5968E807-EDB0-4B67-BE47-C72BD789790C}"/>
              </a:ext>
            </a:extLst>
          </p:cNvPr>
          <p:cNvCxnSpPr>
            <a:cxnSpLocks/>
          </p:cNvCxnSpPr>
          <p:nvPr/>
        </p:nvCxnSpPr>
        <p:spPr>
          <a:xfrm flipV="1">
            <a:off x="9764601" y="4412591"/>
            <a:ext cx="0" cy="1008313"/>
          </a:xfrm>
          <a:prstGeom prst="straightConnector1">
            <a:avLst/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4" name="矩形 53">
            <a:extLst>
              <a:ext uri="{FF2B5EF4-FFF2-40B4-BE49-F238E27FC236}">
                <a16:creationId xmlns:a16="http://schemas.microsoft.com/office/drawing/2014/main" id="{27EBBFB2-308A-4BC6-92D5-A263AB6470F9}"/>
              </a:ext>
            </a:extLst>
          </p:cNvPr>
          <p:cNvSpPr/>
          <p:nvPr/>
        </p:nvSpPr>
        <p:spPr>
          <a:xfrm rot="10800000">
            <a:off x="5318992" y="3945467"/>
            <a:ext cx="516999" cy="279400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 kern="1200"/>
          </a:p>
        </p:txBody>
      </p:sp>
      <p:cxnSp>
        <p:nvCxnSpPr>
          <p:cNvPr id="55" name="接點: 肘形 12">
            <a:extLst>
              <a:ext uri="{FF2B5EF4-FFF2-40B4-BE49-F238E27FC236}">
                <a16:creationId xmlns:a16="http://schemas.microsoft.com/office/drawing/2014/main" id="{AA18FA47-423D-4084-B515-7F1A838267FC}"/>
              </a:ext>
            </a:extLst>
          </p:cNvPr>
          <p:cNvCxnSpPr>
            <a:cxnSpLocks/>
          </p:cNvCxnSpPr>
          <p:nvPr/>
        </p:nvCxnSpPr>
        <p:spPr>
          <a:xfrm flipV="1">
            <a:off x="5609025" y="4227769"/>
            <a:ext cx="0" cy="1214083"/>
          </a:xfrm>
          <a:prstGeom prst="straightConnector1">
            <a:avLst/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9590117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D3268BD-C6F9-AF45-9150-59015BF2F1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4009" y="574438"/>
            <a:ext cx="5820391" cy="6283562"/>
          </a:xfrm>
          <a:prstGeom prst="rect">
            <a:avLst/>
          </a:prstGeom>
          <a:effectLst>
            <a:outerShdw blurRad="1092200" dist="863600" dir="4380000" sx="105000" sy="105000" algn="tr" rotWithShape="0">
              <a:prstClr val="black">
                <a:alpha val="9000"/>
              </a:prstClr>
            </a:outerShdw>
          </a:effectLst>
        </p:spPr>
      </p:pic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D24BACF7-92AD-46D7-A002-96F28EC4036E}"/>
              </a:ext>
            </a:extLst>
          </p:cNvPr>
          <p:cNvSpPr/>
          <p:nvPr/>
        </p:nvSpPr>
        <p:spPr>
          <a:xfrm>
            <a:off x="7565955" y="3491196"/>
            <a:ext cx="191698" cy="300334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27FFFF">
                  <a:alpha val="47000"/>
                </a:srgbClr>
              </a:gs>
              <a:gs pos="100000">
                <a:srgbClr val="41AFF8">
                  <a:alpha val="46000"/>
                </a:srgbClr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6F14B45-1209-2E40-8C2C-A7A1C5BB5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083" y="2888"/>
            <a:ext cx="11598442" cy="1303786"/>
          </a:xfrm>
        </p:spPr>
        <p:txBody>
          <a:bodyPr>
            <a:normAutofit/>
          </a:bodyPr>
          <a:lstStyle/>
          <a:p>
            <a:r>
              <a:rPr kumimoji="1" lang="zh-CN" altLang="en-US" sz="5000" b="1"/>
              <a:t>前面版指示燈</a:t>
            </a:r>
            <a:endParaRPr kumimoji="1" lang="zh-TW" altLang="en-US" sz="5000" b="1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A605499-CA8B-3542-B1A2-F80EDA8628AA}"/>
              </a:ext>
            </a:extLst>
          </p:cNvPr>
          <p:cNvSpPr txBox="1"/>
          <p:nvPr/>
        </p:nvSpPr>
        <p:spPr>
          <a:xfrm>
            <a:off x="1192149" y="2727770"/>
            <a:ext cx="252017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300">
                <a:latin typeface="微軟正黑體" panose="020B0604030504040204" pitchFamily="34" charset="-120"/>
                <a:ea typeface="微軟正黑體" panose="020B0604030504040204" pitchFamily="34" charset="-120"/>
              </a:rPr>
              <a:t>節點電源指示燈</a:t>
            </a:r>
            <a:endParaRPr kumimoji="1" lang="en-US" altLang="zh-TW" sz="23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357CB6A-C725-FE44-B767-208AE1EFB1E2}"/>
              </a:ext>
            </a:extLst>
          </p:cNvPr>
          <p:cNvSpPr/>
          <p:nvPr/>
        </p:nvSpPr>
        <p:spPr>
          <a:xfrm>
            <a:off x="1443011" y="3188342"/>
            <a:ext cx="2411287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2300">
                <a:latin typeface="微軟正黑體" panose="020B0604030504040204" pitchFamily="34" charset="-120"/>
                <a:ea typeface="微軟正黑體" panose="020B0604030504040204" pitchFamily="34" charset="-120"/>
              </a:rPr>
              <a:t>節點風扇狀態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55DFAE6-2BF3-604D-8763-8D439DCDF154}"/>
              </a:ext>
            </a:extLst>
          </p:cNvPr>
          <p:cNvSpPr/>
          <p:nvPr/>
        </p:nvSpPr>
        <p:spPr>
          <a:xfrm>
            <a:off x="1438519" y="3650804"/>
            <a:ext cx="2411286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2300">
                <a:latin typeface="微軟正黑體" panose="020B0604030504040204" pitchFamily="34" charset="-120"/>
                <a:ea typeface="微軟正黑體" panose="020B0604030504040204" pitchFamily="34" charset="-120"/>
              </a:rPr>
              <a:t>節點系統溫度</a:t>
            </a:r>
            <a:endParaRPr kumimoji="1" lang="en-US" altLang="zh-TW" sz="23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3F6716C-6636-0746-BB68-D13233608EFD}"/>
              </a:ext>
            </a:extLst>
          </p:cNvPr>
          <p:cNvSpPr/>
          <p:nvPr/>
        </p:nvSpPr>
        <p:spPr>
          <a:xfrm>
            <a:off x="2039187" y="4151753"/>
            <a:ext cx="2411285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2300">
                <a:latin typeface="微軟正黑體" panose="020B0604030504040204" pitchFamily="34" charset="-120"/>
                <a:ea typeface="微軟正黑體" panose="020B0604030504040204" pitchFamily="34" charset="-120"/>
              </a:rPr>
              <a:t>節點位置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59BDF37-B4E4-D844-B2F0-286520249F29}"/>
              </a:ext>
            </a:extLst>
          </p:cNvPr>
          <p:cNvSpPr/>
          <p:nvPr/>
        </p:nvSpPr>
        <p:spPr>
          <a:xfrm>
            <a:off x="1493606" y="4924218"/>
            <a:ext cx="2411284" cy="405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2300">
                <a:latin typeface="微軟正黑體" panose="020B0604030504040204" pitchFamily="34" charset="-120"/>
                <a:ea typeface="微軟正黑體" panose="020B0604030504040204" pitchFamily="34" charset="-120"/>
              </a:rPr>
              <a:t>機箱電源狀態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D6B8BF2-EFCB-1E4A-AD5E-8FFA757D65A2}"/>
              </a:ext>
            </a:extLst>
          </p:cNvPr>
          <p:cNvSpPr/>
          <p:nvPr/>
        </p:nvSpPr>
        <p:spPr>
          <a:xfrm>
            <a:off x="1493606" y="5396596"/>
            <a:ext cx="2411284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2300">
                <a:latin typeface="微軟正黑體" panose="020B0604030504040204" pitchFamily="34" charset="-120"/>
                <a:ea typeface="微軟正黑體" panose="020B0604030504040204" pitchFamily="34" charset="-120"/>
              </a:rPr>
              <a:t>節點系統狀態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958CF97B-E6B3-F24D-B813-709DEE18D5DC}"/>
              </a:ext>
            </a:extLst>
          </p:cNvPr>
          <p:cNvSpPr/>
          <p:nvPr/>
        </p:nvSpPr>
        <p:spPr>
          <a:xfrm>
            <a:off x="1438519" y="6068808"/>
            <a:ext cx="2828147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TW" sz="2300">
                <a:latin typeface="Oswald Light" pitchFamily="2" charset="0"/>
                <a:ea typeface="微軟正黑體" panose="020B0604030504040204" pitchFamily="34" charset="-120"/>
              </a:rPr>
              <a:t>OLED on/off </a:t>
            </a:r>
            <a:r>
              <a:rPr kumimoji="1" lang="zh-CN" altLang="en-US" sz="2300">
                <a:latin typeface="微軟正黑體" panose="020B0604030504040204" pitchFamily="34" charset="-120"/>
                <a:ea typeface="微軟正黑體" panose="020B0604030504040204" pitchFamily="34" charset="-120"/>
              </a:rPr>
              <a:t>按鈕</a:t>
            </a:r>
            <a:endParaRPr kumimoji="1" lang="zh-TW" altLang="en-US" sz="23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13" descr="一張含有 鳥 的圖片&#10;&#10;自動產生的描述">
            <a:extLst>
              <a:ext uri="{FF2B5EF4-FFF2-40B4-BE49-F238E27FC236}">
                <a16:creationId xmlns:a16="http://schemas.microsoft.com/office/drawing/2014/main" id="{AA9141DF-91A1-4F46-B540-C1B50C7835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6039" y="2318766"/>
            <a:ext cx="924727" cy="3475021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982466C3-9E6F-4C93-B7C2-E16582FA9B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6573" y="2328009"/>
            <a:ext cx="1269466" cy="3480326"/>
          </a:xfrm>
          <a:prstGeom prst="rect">
            <a:avLst/>
          </a:prstGeom>
          <a:effectLst>
            <a:outerShdw blurRad="952500" dist="190500" dir="1236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4" name="接點: 肘形 12">
            <a:extLst>
              <a:ext uri="{FF2B5EF4-FFF2-40B4-BE49-F238E27FC236}">
                <a16:creationId xmlns:a16="http://schemas.microsoft.com/office/drawing/2014/main" id="{D40FD7E6-29A9-40A1-A856-B6BFB9B38ECB}"/>
              </a:ext>
            </a:extLst>
          </p:cNvPr>
          <p:cNvCxnSpPr>
            <a:cxnSpLocks/>
          </p:cNvCxnSpPr>
          <p:nvPr/>
        </p:nvCxnSpPr>
        <p:spPr>
          <a:xfrm flipH="1">
            <a:off x="3481330" y="3870662"/>
            <a:ext cx="1852447" cy="0"/>
          </a:xfrm>
          <a:prstGeom prst="straightConnector1">
            <a:avLst/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8" name="接點: 肘形 12">
            <a:extLst>
              <a:ext uri="{FF2B5EF4-FFF2-40B4-BE49-F238E27FC236}">
                <a16:creationId xmlns:a16="http://schemas.microsoft.com/office/drawing/2014/main" id="{23FE5AC6-4F79-4163-BF4F-8B77F9FEE920}"/>
              </a:ext>
            </a:extLst>
          </p:cNvPr>
          <p:cNvCxnSpPr>
            <a:cxnSpLocks/>
          </p:cNvCxnSpPr>
          <p:nvPr/>
        </p:nvCxnSpPr>
        <p:spPr>
          <a:xfrm flipH="1">
            <a:off x="3481330" y="3419889"/>
            <a:ext cx="1852447" cy="0"/>
          </a:xfrm>
          <a:prstGeom prst="straightConnector1">
            <a:avLst/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0" name="接點: 肘形 12">
            <a:extLst>
              <a:ext uri="{FF2B5EF4-FFF2-40B4-BE49-F238E27FC236}">
                <a16:creationId xmlns:a16="http://schemas.microsoft.com/office/drawing/2014/main" id="{9385D24C-1E00-4E61-9D33-A59018D62806}"/>
              </a:ext>
            </a:extLst>
          </p:cNvPr>
          <p:cNvCxnSpPr>
            <a:cxnSpLocks/>
          </p:cNvCxnSpPr>
          <p:nvPr/>
        </p:nvCxnSpPr>
        <p:spPr>
          <a:xfrm flipH="1">
            <a:off x="3481329" y="2955344"/>
            <a:ext cx="1852447" cy="0"/>
          </a:xfrm>
          <a:prstGeom prst="straightConnector1">
            <a:avLst/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1" name="接點: 肘形 12">
            <a:extLst>
              <a:ext uri="{FF2B5EF4-FFF2-40B4-BE49-F238E27FC236}">
                <a16:creationId xmlns:a16="http://schemas.microsoft.com/office/drawing/2014/main" id="{7FB4BA39-AECB-4205-B6A9-FA4921A090DF}"/>
              </a:ext>
            </a:extLst>
          </p:cNvPr>
          <p:cNvCxnSpPr>
            <a:cxnSpLocks/>
          </p:cNvCxnSpPr>
          <p:nvPr/>
        </p:nvCxnSpPr>
        <p:spPr>
          <a:xfrm flipH="1">
            <a:off x="3481328" y="4354435"/>
            <a:ext cx="1852447" cy="0"/>
          </a:xfrm>
          <a:prstGeom prst="straightConnector1">
            <a:avLst/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2" name="接點: 肘形 12">
            <a:extLst>
              <a:ext uri="{FF2B5EF4-FFF2-40B4-BE49-F238E27FC236}">
                <a16:creationId xmlns:a16="http://schemas.microsoft.com/office/drawing/2014/main" id="{39D4C6D9-DA4A-4D8C-AA4A-3DCD1CD9B7E9}"/>
              </a:ext>
            </a:extLst>
          </p:cNvPr>
          <p:cNvCxnSpPr>
            <a:cxnSpLocks/>
          </p:cNvCxnSpPr>
          <p:nvPr/>
        </p:nvCxnSpPr>
        <p:spPr>
          <a:xfrm flipH="1">
            <a:off x="3481328" y="5129707"/>
            <a:ext cx="1546357" cy="0"/>
          </a:xfrm>
          <a:prstGeom prst="straightConnector1">
            <a:avLst/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3" name="接點: 肘形 12">
            <a:extLst>
              <a:ext uri="{FF2B5EF4-FFF2-40B4-BE49-F238E27FC236}">
                <a16:creationId xmlns:a16="http://schemas.microsoft.com/office/drawing/2014/main" id="{82A36E9F-B968-4F17-A91F-039C6B22B423}"/>
              </a:ext>
            </a:extLst>
          </p:cNvPr>
          <p:cNvCxnSpPr>
            <a:cxnSpLocks/>
          </p:cNvCxnSpPr>
          <p:nvPr/>
        </p:nvCxnSpPr>
        <p:spPr>
          <a:xfrm flipH="1">
            <a:off x="3481328" y="5587122"/>
            <a:ext cx="1546356" cy="0"/>
          </a:xfrm>
          <a:prstGeom prst="straightConnector1">
            <a:avLst/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6" name="矩形 35">
            <a:extLst>
              <a:ext uri="{FF2B5EF4-FFF2-40B4-BE49-F238E27FC236}">
                <a16:creationId xmlns:a16="http://schemas.microsoft.com/office/drawing/2014/main" id="{84230D8F-5E79-4020-A6B6-11FFDA83DFAB}"/>
              </a:ext>
            </a:extLst>
          </p:cNvPr>
          <p:cNvSpPr/>
          <p:nvPr/>
        </p:nvSpPr>
        <p:spPr>
          <a:xfrm rot="10800000">
            <a:off x="7565954" y="3494918"/>
            <a:ext cx="191698" cy="300334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 kern="1200"/>
          </a:p>
        </p:txBody>
      </p:sp>
      <p:cxnSp>
        <p:nvCxnSpPr>
          <p:cNvPr id="37" name="接點: 肘形 36">
            <a:extLst>
              <a:ext uri="{FF2B5EF4-FFF2-40B4-BE49-F238E27FC236}">
                <a16:creationId xmlns:a16="http://schemas.microsoft.com/office/drawing/2014/main" id="{44E384FA-ADDE-4A44-80A8-27EC0FF4C240}"/>
              </a:ext>
            </a:extLst>
          </p:cNvPr>
          <p:cNvCxnSpPr>
            <a:cxnSpLocks/>
            <a:stCxn id="36" idx="0"/>
          </p:cNvCxnSpPr>
          <p:nvPr/>
        </p:nvCxnSpPr>
        <p:spPr>
          <a:xfrm rot="5400000">
            <a:off x="4319533" y="2957050"/>
            <a:ext cx="2504068" cy="4180473"/>
          </a:xfrm>
          <a:prstGeom prst="bentConnector2">
            <a:avLst/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758702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82E031B-AAB1-7E44-86ED-B7D04446310D}"/>
              </a:ext>
            </a:extLst>
          </p:cNvPr>
          <p:cNvSpPr txBox="1"/>
          <p:nvPr/>
        </p:nvSpPr>
        <p:spPr>
          <a:xfrm>
            <a:off x="2783973" y="665437"/>
            <a:ext cx="6624054" cy="1015663"/>
          </a:xfrm>
          <a:prstGeom prst="rect">
            <a:avLst/>
          </a:prstGeom>
          <a:noFill/>
          <a:effectLst/>
        </p:spPr>
        <p:txBody>
          <a:bodyPr wrap="square" rtlCol="0" anchor="t">
            <a:spAutoFit/>
          </a:bodyPr>
          <a:lstStyle/>
          <a:p>
            <a:pPr algn="ctr"/>
            <a:r>
              <a:rPr kumimoji="1" lang="zh-TW" altLang="en-US" sz="6000" b="1">
                <a:latin typeface="微軟正黑體 Light"/>
                <a:ea typeface="微軟正黑體"/>
              </a:rPr>
              <a:t>企業級作業系統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94E67A6-C683-47F1-AA4E-E70709FA4ABC}"/>
              </a:ext>
            </a:extLst>
          </p:cNvPr>
          <p:cNvSpPr txBox="1"/>
          <p:nvPr/>
        </p:nvSpPr>
        <p:spPr>
          <a:xfrm>
            <a:off x="901143" y="2204885"/>
            <a:ext cx="10586356" cy="1015663"/>
          </a:xfrm>
          <a:prstGeom prst="rect">
            <a:avLst/>
          </a:prstGeom>
          <a:noFill/>
          <a:effectLst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TW" sz="6000" err="1">
                <a:latin typeface="微軟正黑體 Light"/>
                <a:ea typeface="微軟正黑體"/>
              </a:rPr>
              <a:t>使用</a:t>
            </a:r>
            <a:r>
              <a:rPr kumimoji="1" lang="en-US" altLang="zh-TW" sz="6000" b="1">
                <a:latin typeface="微軟正黑體 Light"/>
                <a:ea typeface="微軟正黑體"/>
              </a:rPr>
              <a:t> </a:t>
            </a:r>
            <a:r>
              <a:rPr kumimoji="1" lang="en-US" altLang="zh-TW" sz="6000">
                <a:latin typeface="Oswald Light" pitchFamily="2" charset="0"/>
                <a:ea typeface="微軟正黑體"/>
              </a:rPr>
              <a:t>ZFS</a:t>
            </a:r>
            <a:r>
              <a:rPr kumimoji="1" lang="en-US" altLang="zh-TW" sz="6000">
                <a:latin typeface="Oswald" pitchFamily="2" charset="0"/>
                <a:ea typeface="微軟正黑體"/>
              </a:rPr>
              <a:t> </a:t>
            </a:r>
            <a:r>
              <a:rPr kumimoji="1" lang="en-US" altLang="zh-TW" sz="6000">
                <a:latin typeface="微軟正黑體 Light"/>
                <a:ea typeface="微軟正黑體"/>
              </a:rPr>
              <a:t>的</a:t>
            </a:r>
            <a:r>
              <a:rPr kumimoji="1" lang="en-US" altLang="zh-TW" sz="6000" b="1">
                <a:latin typeface="微軟正黑體 Light"/>
                <a:ea typeface="微軟正黑體"/>
              </a:rPr>
              <a:t> </a:t>
            </a:r>
            <a:r>
              <a:rPr kumimoji="1" lang="en-US" altLang="zh-TW" sz="6000" err="1">
                <a:latin typeface="Oswald Light" pitchFamily="2" charset="0"/>
                <a:ea typeface="微軟正黑體"/>
              </a:rPr>
              <a:t>QuTS</a:t>
            </a:r>
            <a:r>
              <a:rPr kumimoji="1" lang="en-US" altLang="zh-TW" sz="6000">
                <a:latin typeface="Oswald Light" pitchFamily="2" charset="0"/>
                <a:ea typeface="微軟正黑體"/>
              </a:rPr>
              <a:t> hero</a:t>
            </a:r>
            <a:endParaRPr lang="en-US" altLang="zh-TW" sz="6000">
              <a:latin typeface="Oswald Light" pitchFamily="2" charset="0"/>
              <a:ea typeface="微軟正黑體"/>
            </a:endParaRP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9F1384BE-2931-4540-92C1-D174748CA763}"/>
              </a:ext>
            </a:extLst>
          </p:cNvPr>
          <p:cNvCxnSpPr>
            <a:cxnSpLocks/>
          </p:cNvCxnSpPr>
          <p:nvPr/>
        </p:nvCxnSpPr>
        <p:spPr>
          <a:xfrm>
            <a:off x="4601824" y="1914962"/>
            <a:ext cx="298149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13846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 descr="一張含有 桌, 白色, 房間 的圖片&#10;&#10;自動產生的描述">
            <a:extLst>
              <a:ext uri="{FF2B5EF4-FFF2-40B4-BE49-F238E27FC236}">
                <a16:creationId xmlns:a16="http://schemas.microsoft.com/office/drawing/2014/main" id="{517C7CAB-584D-2442-890C-541BFAE9BB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9871" y="2057380"/>
            <a:ext cx="10055703" cy="4017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id="{02D4AB57-2614-434B-9203-131115132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199" y="50438"/>
            <a:ext cx="11598442" cy="1303786"/>
          </a:xfrm>
        </p:spPr>
        <p:txBody>
          <a:bodyPr>
            <a:normAutofit/>
          </a:bodyPr>
          <a:lstStyle/>
          <a:p>
            <a:r>
              <a:rPr lang="en-US" altLang="zh-TW" sz="5000">
                <a:latin typeface="Oswald" pitchFamily="2" charset="0"/>
              </a:rPr>
              <a:t>TEC-2N16</a:t>
            </a:r>
            <a:r>
              <a:rPr lang="zh-TW" altLang="en-US" sz="5000" b="1"/>
              <a:t> </a:t>
            </a:r>
            <a:r>
              <a:rPr lang="zh-CN" altLang="en-US" sz="5000" b="1"/>
              <a:t>背面</a:t>
            </a:r>
            <a:endParaRPr lang="zh-TW" altLang="en-US" sz="5000" b="1"/>
          </a:p>
        </p:txBody>
      </p:sp>
      <p:sp>
        <p:nvSpPr>
          <p:cNvPr id="36" name="Shape 183">
            <a:extLst>
              <a:ext uri="{FF2B5EF4-FFF2-40B4-BE49-F238E27FC236}">
                <a16:creationId xmlns:a16="http://schemas.microsoft.com/office/drawing/2014/main" id="{486CBEA3-941D-4234-B065-1302BD01BDAF}"/>
              </a:ext>
            </a:extLst>
          </p:cNvPr>
          <p:cNvSpPr txBox="1"/>
          <p:nvPr/>
        </p:nvSpPr>
        <p:spPr>
          <a:xfrm flipH="1">
            <a:off x="3090055" y="1659833"/>
            <a:ext cx="4167466" cy="33704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595959"/>
              </a:buClr>
              <a:buSzPct val="25000"/>
            </a:pPr>
            <a:r>
              <a:rPr lang="en-US" altLang="zh-TW" sz="2300">
                <a:solidFill>
                  <a:schemeClr val="bg1"/>
                </a:solidFill>
                <a:latin typeface="Oswald Light" pitchFamily="2" charset="0"/>
                <a:ea typeface="微軟正黑體" pitchFamily="34" charset="-120"/>
                <a:cs typeface="Arial" pitchFamily="34" charset="0"/>
              </a:rPr>
              <a:t>770W</a:t>
            </a:r>
            <a:r>
              <a:rPr lang="en-US" altLang="zh-TW" sz="2300">
                <a:solidFill>
                  <a:schemeClr val="bg1"/>
                </a:solidFill>
                <a:latin typeface="微軟正黑體"/>
                <a:ea typeface="微軟正黑體" pitchFamily="34" charset="-120"/>
                <a:cs typeface="Arial" pitchFamily="34" charset="0"/>
              </a:rPr>
              <a:t> </a:t>
            </a:r>
            <a:r>
              <a:rPr lang="zh-TW" altLang="en-US" sz="2300">
                <a:solidFill>
                  <a:schemeClr val="bg1"/>
                </a:solidFill>
                <a:latin typeface="微軟正黑體"/>
                <a:ea typeface="微軟正黑體" pitchFamily="34" charset="-120"/>
                <a:cs typeface="Arial" pitchFamily="34" charset="0"/>
              </a:rPr>
              <a:t>雙電源</a:t>
            </a:r>
            <a:r>
              <a:rPr lang="en-US" altLang="zh-TW" sz="2300">
                <a:solidFill>
                  <a:schemeClr val="bg1"/>
                </a:solidFill>
                <a:latin typeface="微軟正黑體"/>
                <a:ea typeface="微軟正黑體" pitchFamily="34" charset="-120"/>
                <a:cs typeface="Arial" pitchFamily="34" charset="0"/>
              </a:rPr>
              <a:t> (</a:t>
            </a:r>
            <a:r>
              <a:rPr lang="zh-CN" altLang="en-US" sz="2300">
                <a:solidFill>
                  <a:schemeClr val="bg1"/>
                </a:solidFill>
                <a:latin typeface="微軟正黑體"/>
                <a:ea typeface="微軟正黑體" pitchFamily="34" charset="-120"/>
                <a:cs typeface="Arial" pitchFamily="34" charset="0"/>
              </a:rPr>
              <a:t>兩個主機共享</a:t>
            </a:r>
            <a:r>
              <a:rPr lang="en-US" altLang="zh-TW" sz="2300">
                <a:solidFill>
                  <a:schemeClr val="bg1"/>
                </a:solidFill>
                <a:latin typeface="微軟正黑體"/>
                <a:ea typeface="微軟正黑體" pitchFamily="34" charset="-120"/>
                <a:cs typeface="Arial" pitchFamily="34" charset="0"/>
              </a:rPr>
              <a:t>)</a:t>
            </a:r>
            <a:endParaRPr lang="zh-TW" altLang="en-US" sz="2300">
              <a:solidFill>
                <a:schemeClr val="bg1"/>
              </a:solidFill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48" name="Shape 183">
            <a:extLst>
              <a:ext uri="{FF2B5EF4-FFF2-40B4-BE49-F238E27FC236}">
                <a16:creationId xmlns:a16="http://schemas.microsoft.com/office/drawing/2014/main" id="{316DFCA6-8FDE-1947-9620-E4CE7965BB74}"/>
              </a:ext>
            </a:extLst>
          </p:cNvPr>
          <p:cNvSpPr txBox="1"/>
          <p:nvPr/>
        </p:nvSpPr>
        <p:spPr>
          <a:xfrm flipH="1">
            <a:off x="1813459" y="5993660"/>
            <a:ext cx="2388781" cy="36384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595959"/>
              </a:buClr>
              <a:buSzPct val="25000"/>
            </a:pPr>
            <a:r>
              <a:rPr lang="en-US" altLang="zh-TW" sz="2300">
                <a:solidFill>
                  <a:schemeClr val="bg1"/>
                </a:solidFill>
                <a:latin typeface="Oswald Light" pitchFamily="2" charset="0"/>
                <a:ea typeface="微軟正黑體" pitchFamily="34" charset="-120"/>
                <a:cs typeface="Arial" pitchFamily="34" charset="0"/>
              </a:rPr>
              <a:t>B</a:t>
            </a:r>
            <a:r>
              <a:rPr lang="zh-TW" altLang="en-US" sz="2300">
                <a:solidFill>
                  <a:schemeClr val="bg1"/>
                </a:solidFill>
                <a:latin typeface="Oswald Light" pitchFamily="2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zh-CN" altLang="en-US" sz="2300">
                <a:solidFill>
                  <a:schemeClr val="bg1"/>
                </a:solidFill>
                <a:latin typeface="微軟正黑體"/>
                <a:ea typeface="微軟正黑體" pitchFamily="34" charset="-120"/>
                <a:cs typeface="Arial" pitchFamily="34" charset="0"/>
              </a:rPr>
              <a:t>側主機抽屜櫃</a:t>
            </a:r>
            <a:endParaRPr lang="zh-TW" altLang="en-US" sz="2300">
              <a:solidFill>
                <a:schemeClr val="bg1"/>
              </a:solidFill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49" name="Shape 183">
            <a:extLst>
              <a:ext uri="{FF2B5EF4-FFF2-40B4-BE49-F238E27FC236}">
                <a16:creationId xmlns:a16="http://schemas.microsoft.com/office/drawing/2014/main" id="{DC4E5FE3-F6B4-8145-BA97-29775D00FE4C}"/>
              </a:ext>
            </a:extLst>
          </p:cNvPr>
          <p:cNvSpPr txBox="1"/>
          <p:nvPr/>
        </p:nvSpPr>
        <p:spPr>
          <a:xfrm flipH="1">
            <a:off x="6096000" y="6218909"/>
            <a:ext cx="2388781" cy="36384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595959"/>
              </a:buClr>
              <a:buSzPct val="25000"/>
            </a:pPr>
            <a:r>
              <a:rPr lang="en-US" altLang="zh-CN" sz="2300">
                <a:solidFill>
                  <a:schemeClr val="bg1"/>
                </a:solidFill>
                <a:latin typeface="Oswald Light" pitchFamily="2" charset="0"/>
                <a:ea typeface="微軟正黑體" pitchFamily="34" charset="-120"/>
                <a:cs typeface="Arial" pitchFamily="34" charset="0"/>
              </a:rPr>
              <a:t>A</a:t>
            </a:r>
            <a:r>
              <a:rPr lang="zh-TW" altLang="en-US" sz="2300">
                <a:solidFill>
                  <a:schemeClr val="bg1"/>
                </a:solidFill>
                <a:latin typeface="Oswald Light" pitchFamily="2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zh-CN" altLang="en-US" sz="2300">
                <a:solidFill>
                  <a:schemeClr val="bg1"/>
                </a:solidFill>
                <a:latin typeface="微軟正黑體"/>
                <a:ea typeface="微軟正黑體" pitchFamily="34" charset="-120"/>
                <a:cs typeface="Arial" pitchFamily="34" charset="0"/>
              </a:rPr>
              <a:t>側主機抽屜櫃</a:t>
            </a:r>
            <a:endParaRPr lang="zh-TW" altLang="en-US" sz="2300">
              <a:solidFill>
                <a:schemeClr val="bg1"/>
              </a:solidFill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D2E359E6-11BF-46FE-B86A-DE22BDC97598}"/>
              </a:ext>
            </a:extLst>
          </p:cNvPr>
          <p:cNvSpPr/>
          <p:nvPr/>
        </p:nvSpPr>
        <p:spPr>
          <a:xfrm rot="10800000">
            <a:off x="1572009" y="3995550"/>
            <a:ext cx="3144926" cy="1656560"/>
          </a:xfrm>
          <a:custGeom>
            <a:avLst/>
            <a:gdLst>
              <a:gd name="connsiteX0" fmla="*/ 0 w 3544979"/>
              <a:gd name="connsiteY0" fmla="*/ 0 h 1919027"/>
              <a:gd name="connsiteX1" fmla="*/ 3544979 w 3544979"/>
              <a:gd name="connsiteY1" fmla="*/ 0 h 1919027"/>
              <a:gd name="connsiteX2" fmla="*/ 3544979 w 3544979"/>
              <a:gd name="connsiteY2" fmla="*/ 1919027 h 1919027"/>
              <a:gd name="connsiteX3" fmla="*/ 0 w 3544979"/>
              <a:gd name="connsiteY3" fmla="*/ 1919027 h 1919027"/>
              <a:gd name="connsiteX4" fmla="*/ 0 w 3544979"/>
              <a:gd name="connsiteY4" fmla="*/ 0 h 1919027"/>
              <a:gd name="connsiteX0" fmla="*/ 8467 w 3553446"/>
              <a:gd name="connsiteY0" fmla="*/ 0 h 1919027"/>
              <a:gd name="connsiteX1" fmla="*/ 3553446 w 3553446"/>
              <a:gd name="connsiteY1" fmla="*/ 0 h 1919027"/>
              <a:gd name="connsiteX2" fmla="*/ 3553446 w 3553446"/>
              <a:gd name="connsiteY2" fmla="*/ 1919027 h 1919027"/>
              <a:gd name="connsiteX3" fmla="*/ 0 w 3553446"/>
              <a:gd name="connsiteY3" fmla="*/ 1639627 h 1919027"/>
              <a:gd name="connsiteX4" fmla="*/ 8467 w 3553446"/>
              <a:gd name="connsiteY4" fmla="*/ 0 h 1919027"/>
              <a:gd name="connsiteX0" fmla="*/ 8467 w 3553446"/>
              <a:gd name="connsiteY0" fmla="*/ 0 h 1919027"/>
              <a:gd name="connsiteX1" fmla="*/ 3528046 w 3553446"/>
              <a:gd name="connsiteY1" fmla="*/ 550334 h 1919027"/>
              <a:gd name="connsiteX2" fmla="*/ 3553446 w 3553446"/>
              <a:gd name="connsiteY2" fmla="*/ 1919027 h 1919027"/>
              <a:gd name="connsiteX3" fmla="*/ 0 w 3553446"/>
              <a:gd name="connsiteY3" fmla="*/ 1639627 h 1919027"/>
              <a:gd name="connsiteX4" fmla="*/ 8467 w 3553446"/>
              <a:gd name="connsiteY4" fmla="*/ 0 h 1919027"/>
              <a:gd name="connsiteX0" fmla="*/ 25401 w 3553446"/>
              <a:gd name="connsiteY0" fmla="*/ 0 h 1681960"/>
              <a:gd name="connsiteX1" fmla="*/ 3528046 w 3553446"/>
              <a:gd name="connsiteY1" fmla="*/ 313267 h 1681960"/>
              <a:gd name="connsiteX2" fmla="*/ 3553446 w 3553446"/>
              <a:gd name="connsiteY2" fmla="*/ 1681960 h 1681960"/>
              <a:gd name="connsiteX3" fmla="*/ 0 w 3553446"/>
              <a:gd name="connsiteY3" fmla="*/ 1402560 h 1681960"/>
              <a:gd name="connsiteX4" fmla="*/ 25401 w 3553446"/>
              <a:gd name="connsiteY4" fmla="*/ 0 h 1681960"/>
              <a:gd name="connsiteX0" fmla="*/ 299 w 3528344"/>
              <a:gd name="connsiteY0" fmla="*/ 0 h 1681960"/>
              <a:gd name="connsiteX1" fmla="*/ 3502944 w 3528344"/>
              <a:gd name="connsiteY1" fmla="*/ 313267 h 1681960"/>
              <a:gd name="connsiteX2" fmla="*/ 3528344 w 3528344"/>
              <a:gd name="connsiteY2" fmla="*/ 1681960 h 1681960"/>
              <a:gd name="connsiteX3" fmla="*/ 12757 w 3528344"/>
              <a:gd name="connsiteY3" fmla="*/ 1461826 h 1681960"/>
              <a:gd name="connsiteX4" fmla="*/ 299 w 3528344"/>
              <a:gd name="connsiteY4" fmla="*/ 0 h 1681960"/>
              <a:gd name="connsiteX0" fmla="*/ 6470 w 3515587"/>
              <a:gd name="connsiteY0" fmla="*/ 0 h 1656560"/>
              <a:gd name="connsiteX1" fmla="*/ 3490187 w 3515587"/>
              <a:gd name="connsiteY1" fmla="*/ 287867 h 1656560"/>
              <a:gd name="connsiteX2" fmla="*/ 3515587 w 3515587"/>
              <a:gd name="connsiteY2" fmla="*/ 1656560 h 1656560"/>
              <a:gd name="connsiteX3" fmla="*/ 0 w 3515587"/>
              <a:gd name="connsiteY3" fmla="*/ 1436426 h 1656560"/>
              <a:gd name="connsiteX4" fmla="*/ 6470 w 3515587"/>
              <a:gd name="connsiteY4" fmla="*/ 0 h 165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5587" h="1656560">
                <a:moveTo>
                  <a:pt x="6470" y="0"/>
                </a:moveTo>
                <a:lnTo>
                  <a:pt x="3490187" y="287867"/>
                </a:lnTo>
                <a:lnTo>
                  <a:pt x="3515587" y="1656560"/>
                </a:lnTo>
                <a:lnTo>
                  <a:pt x="0" y="1436426"/>
                </a:lnTo>
                <a:cubicBezTo>
                  <a:pt x="2822" y="889884"/>
                  <a:pt x="3648" y="546542"/>
                  <a:pt x="6470" y="0"/>
                </a:cubicBezTo>
                <a:close/>
              </a:path>
            </a:pathLst>
          </a:custGeom>
          <a:noFill/>
          <a:ln w="12700">
            <a:solidFill>
              <a:schemeClr val="bg1"/>
            </a:solidFill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 kern="1200"/>
          </a:p>
        </p:txBody>
      </p:sp>
      <p:sp>
        <p:nvSpPr>
          <p:cNvPr id="24" name="矩形 22">
            <a:extLst>
              <a:ext uri="{FF2B5EF4-FFF2-40B4-BE49-F238E27FC236}">
                <a16:creationId xmlns:a16="http://schemas.microsoft.com/office/drawing/2014/main" id="{65E1D470-5FA8-48DF-AC11-AF2B4042D1ED}"/>
              </a:ext>
            </a:extLst>
          </p:cNvPr>
          <p:cNvSpPr/>
          <p:nvPr/>
        </p:nvSpPr>
        <p:spPr>
          <a:xfrm rot="10800000">
            <a:off x="4808232" y="4239410"/>
            <a:ext cx="3144926" cy="1656560"/>
          </a:xfrm>
          <a:custGeom>
            <a:avLst/>
            <a:gdLst>
              <a:gd name="connsiteX0" fmla="*/ 0 w 3544979"/>
              <a:gd name="connsiteY0" fmla="*/ 0 h 1919027"/>
              <a:gd name="connsiteX1" fmla="*/ 3544979 w 3544979"/>
              <a:gd name="connsiteY1" fmla="*/ 0 h 1919027"/>
              <a:gd name="connsiteX2" fmla="*/ 3544979 w 3544979"/>
              <a:gd name="connsiteY2" fmla="*/ 1919027 h 1919027"/>
              <a:gd name="connsiteX3" fmla="*/ 0 w 3544979"/>
              <a:gd name="connsiteY3" fmla="*/ 1919027 h 1919027"/>
              <a:gd name="connsiteX4" fmla="*/ 0 w 3544979"/>
              <a:gd name="connsiteY4" fmla="*/ 0 h 1919027"/>
              <a:gd name="connsiteX0" fmla="*/ 8467 w 3553446"/>
              <a:gd name="connsiteY0" fmla="*/ 0 h 1919027"/>
              <a:gd name="connsiteX1" fmla="*/ 3553446 w 3553446"/>
              <a:gd name="connsiteY1" fmla="*/ 0 h 1919027"/>
              <a:gd name="connsiteX2" fmla="*/ 3553446 w 3553446"/>
              <a:gd name="connsiteY2" fmla="*/ 1919027 h 1919027"/>
              <a:gd name="connsiteX3" fmla="*/ 0 w 3553446"/>
              <a:gd name="connsiteY3" fmla="*/ 1639627 h 1919027"/>
              <a:gd name="connsiteX4" fmla="*/ 8467 w 3553446"/>
              <a:gd name="connsiteY4" fmla="*/ 0 h 1919027"/>
              <a:gd name="connsiteX0" fmla="*/ 8467 w 3553446"/>
              <a:gd name="connsiteY0" fmla="*/ 0 h 1919027"/>
              <a:gd name="connsiteX1" fmla="*/ 3528046 w 3553446"/>
              <a:gd name="connsiteY1" fmla="*/ 550334 h 1919027"/>
              <a:gd name="connsiteX2" fmla="*/ 3553446 w 3553446"/>
              <a:gd name="connsiteY2" fmla="*/ 1919027 h 1919027"/>
              <a:gd name="connsiteX3" fmla="*/ 0 w 3553446"/>
              <a:gd name="connsiteY3" fmla="*/ 1639627 h 1919027"/>
              <a:gd name="connsiteX4" fmla="*/ 8467 w 3553446"/>
              <a:gd name="connsiteY4" fmla="*/ 0 h 1919027"/>
              <a:gd name="connsiteX0" fmla="*/ 25401 w 3553446"/>
              <a:gd name="connsiteY0" fmla="*/ 0 h 1681960"/>
              <a:gd name="connsiteX1" fmla="*/ 3528046 w 3553446"/>
              <a:gd name="connsiteY1" fmla="*/ 313267 h 1681960"/>
              <a:gd name="connsiteX2" fmla="*/ 3553446 w 3553446"/>
              <a:gd name="connsiteY2" fmla="*/ 1681960 h 1681960"/>
              <a:gd name="connsiteX3" fmla="*/ 0 w 3553446"/>
              <a:gd name="connsiteY3" fmla="*/ 1402560 h 1681960"/>
              <a:gd name="connsiteX4" fmla="*/ 25401 w 3553446"/>
              <a:gd name="connsiteY4" fmla="*/ 0 h 1681960"/>
              <a:gd name="connsiteX0" fmla="*/ 299 w 3528344"/>
              <a:gd name="connsiteY0" fmla="*/ 0 h 1681960"/>
              <a:gd name="connsiteX1" fmla="*/ 3502944 w 3528344"/>
              <a:gd name="connsiteY1" fmla="*/ 313267 h 1681960"/>
              <a:gd name="connsiteX2" fmla="*/ 3528344 w 3528344"/>
              <a:gd name="connsiteY2" fmla="*/ 1681960 h 1681960"/>
              <a:gd name="connsiteX3" fmla="*/ 12757 w 3528344"/>
              <a:gd name="connsiteY3" fmla="*/ 1461826 h 1681960"/>
              <a:gd name="connsiteX4" fmla="*/ 299 w 3528344"/>
              <a:gd name="connsiteY4" fmla="*/ 0 h 1681960"/>
              <a:gd name="connsiteX0" fmla="*/ 6470 w 3515587"/>
              <a:gd name="connsiteY0" fmla="*/ 0 h 1656560"/>
              <a:gd name="connsiteX1" fmla="*/ 3490187 w 3515587"/>
              <a:gd name="connsiteY1" fmla="*/ 287867 h 1656560"/>
              <a:gd name="connsiteX2" fmla="*/ 3515587 w 3515587"/>
              <a:gd name="connsiteY2" fmla="*/ 1656560 h 1656560"/>
              <a:gd name="connsiteX3" fmla="*/ 0 w 3515587"/>
              <a:gd name="connsiteY3" fmla="*/ 1436426 h 1656560"/>
              <a:gd name="connsiteX4" fmla="*/ 6470 w 3515587"/>
              <a:gd name="connsiteY4" fmla="*/ 0 h 165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5587" h="1656560">
                <a:moveTo>
                  <a:pt x="6470" y="0"/>
                </a:moveTo>
                <a:lnTo>
                  <a:pt x="3490187" y="287867"/>
                </a:lnTo>
                <a:lnTo>
                  <a:pt x="3515587" y="1656560"/>
                </a:lnTo>
                <a:lnTo>
                  <a:pt x="0" y="1436426"/>
                </a:lnTo>
                <a:cubicBezTo>
                  <a:pt x="2822" y="889884"/>
                  <a:pt x="3648" y="546542"/>
                  <a:pt x="6470" y="0"/>
                </a:cubicBezTo>
                <a:close/>
              </a:path>
            </a:pathLst>
          </a:custGeom>
          <a:noFill/>
          <a:ln w="12700">
            <a:solidFill>
              <a:schemeClr val="bg1"/>
            </a:solidFill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 kern="120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6555FE4-C8A8-4EE3-857F-8E1496F92CF5}"/>
              </a:ext>
            </a:extLst>
          </p:cNvPr>
          <p:cNvSpPr/>
          <p:nvPr/>
        </p:nvSpPr>
        <p:spPr>
          <a:xfrm>
            <a:off x="1611896" y="4038150"/>
            <a:ext cx="3105040" cy="1656560"/>
          </a:xfrm>
          <a:custGeom>
            <a:avLst/>
            <a:gdLst>
              <a:gd name="connsiteX0" fmla="*/ 0 w 3105040"/>
              <a:gd name="connsiteY0" fmla="*/ 0 h 1656560"/>
              <a:gd name="connsiteX1" fmla="*/ 3105040 w 3105040"/>
              <a:gd name="connsiteY1" fmla="*/ 0 h 1656560"/>
              <a:gd name="connsiteX2" fmla="*/ 3105040 w 3105040"/>
              <a:gd name="connsiteY2" fmla="*/ 1656560 h 1656560"/>
              <a:gd name="connsiteX3" fmla="*/ 0 w 3105040"/>
              <a:gd name="connsiteY3" fmla="*/ 1656560 h 1656560"/>
              <a:gd name="connsiteX4" fmla="*/ 0 w 3105040"/>
              <a:gd name="connsiteY4" fmla="*/ 0 h 1656560"/>
              <a:gd name="connsiteX0" fmla="*/ 0 w 3105040"/>
              <a:gd name="connsiteY0" fmla="*/ 0 h 1656560"/>
              <a:gd name="connsiteX1" fmla="*/ 3105040 w 3105040"/>
              <a:gd name="connsiteY1" fmla="*/ 177800 h 1656560"/>
              <a:gd name="connsiteX2" fmla="*/ 3105040 w 3105040"/>
              <a:gd name="connsiteY2" fmla="*/ 1656560 h 1656560"/>
              <a:gd name="connsiteX3" fmla="*/ 0 w 3105040"/>
              <a:gd name="connsiteY3" fmla="*/ 1656560 h 1656560"/>
              <a:gd name="connsiteX4" fmla="*/ 0 w 3105040"/>
              <a:gd name="connsiteY4" fmla="*/ 0 h 1656560"/>
              <a:gd name="connsiteX0" fmla="*/ 0 w 3105040"/>
              <a:gd name="connsiteY0" fmla="*/ 0 h 1656560"/>
              <a:gd name="connsiteX1" fmla="*/ 3105040 w 3105040"/>
              <a:gd name="connsiteY1" fmla="*/ 177800 h 1656560"/>
              <a:gd name="connsiteX2" fmla="*/ 3105040 w 3105040"/>
              <a:gd name="connsiteY2" fmla="*/ 1656560 h 1656560"/>
              <a:gd name="connsiteX3" fmla="*/ 25400 w 3105040"/>
              <a:gd name="connsiteY3" fmla="*/ 1326360 h 1656560"/>
              <a:gd name="connsiteX4" fmla="*/ 0 w 3105040"/>
              <a:gd name="connsiteY4" fmla="*/ 0 h 165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5040" h="1656560">
                <a:moveTo>
                  <a:pt x="0" y="0"/>
                </a:moveTo>
                <a:lnTo>
                  <a:pt x="3105040" y="177800"/>
                </a:lnTo>
                <a:lnTo>
                  <a:pt x="3105040" y="1656560"/>
                </a:lnTo>
                <a:lnTo>
                  <a:pt x="25400" y="1326360"/>
                </a:lnTo>
                <a:lnTo>
                  <a:pt x="0" y="0"/>
                </a:lnTo>
                <a:close/>
              </a:path>
            </a:pathLst>
          </a:custGeom>
          <a:solidFill>
            <a:srgbClr val="3BD1FF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8">
            <a:extLst>
              <a:ext uri="{FF2B5EF4-FFF2-40B4-BE49-F238E27FC236}">
                <a16:creationId xmlns:a16="http://schemas.microsoft.com/office/drawing/2014/main" id="{A07F111E-9965-4F4E-B468-543471477F2C}"/>
              </a:ext>
            </a:extLst>
          </p:cNvPr>
          <p:cNvSpPr/>
          <p:nvPr/>
        </p:nvSpPr>
        <p:spPr>
          <a:xfrm>
            <a:off x="4805623" y="4263765"/>
            <a:ext cx="3105040" cy="1656560"/>
          </a:xfrm>
          <a:custGeom>
            <a:avLst/>
            <a:gdLst>
              <a:gd name="connsiteX0" fmla="*/ 0 w 3105040"/>
              <a:gd name="connsiteY0" fmla="*/ 0 h 1656560"/>
              <a:gd name="connsiteX1" fmla="*/ 3105040 w 3105040"/>
              <a:gd name="connsiteY1" fmla="*/ 0 h 1656560"/>
              <a:gd name="connsiteX2" fmla="*/ 3105040 w 3105040"/>
              <a:gd name="connsiteY2" fmla="*/ 1656560 h 1656560"/>
              <a:gd name="connsiteX3" fmla="*/ 0 w 3105040"/>
              <a:gd name="connsiteY3" fmla="*/ 1656560 h 1656560"/>
              <a:gd name="connsiteX4" fmla="*/ 0 w 3105040"/>
              <a:gd name="connsiteY4" fmla="*/ 0 h 1656560"/>
              <a:gd name="connsiteX0" fmla="*/ 0 w 3105040"/>
              <a:gd name="connsiteY0" fmla="*/ 0 h 1656560"/>
              <a:gd name="connsiteX1" fmla="*/ 3105040 w 3105040"/>
              <a:gd name="connsiteY1" fmla="*/ 177800 h 1656560"/>
              <a:gd name="connsiteX2" fmla="*/ 3105040 w 3105040"/>
              <a:gd name="connsiteY2" fmla="*/ 1656560 h 1656560"/>
              <a:gd name="connsiteX3" fmla="*/ 0 w 3105040"/>
              <a:gd name="connsiteY3" fmla="*/ 1656560 h 1656560"/>
              <a:gd name="connsiteX4" fmla="*/ 0 w 3105040"/>
              <a:gd name="connsiteY4" fmla="*/ 0 h 1656560"/>
              <a:gd name="connsiteX0" fmla="*/ 0 w 3105040"/>
              <a:gd name="connsiteY0" fmla="*/ 0 h 1656560"/>
              <a:gd name="connsiteX1" fmla="*/ 3105040 w 3105040"/>
              <a:gd name="connsiteY1" fmla="*/ 177800 h 1656560"/>
              <a:gd name="connsiteX2" fmla="*/ 3105040 w 3105040"/>
              <a:gd name="connsiteY2" fmla="*/ 1656560 h 1656560"/>
              <a:gd name="connsiteX3" fmla="*/ 25400 w 3105040"/>
              <a:gd name="connsiteY3" fmla="*/ 1326360 h 1656560"/>
              <a:gd name="connsiteX4" fmla="*/ 0 w 3105040"/>
              <a:gd name="connsiteY4" fmla="*/ 0 h 165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5040" h="1656560">
                <a:moveTo>
                  <a:pt x="0" y="0"/>
                </a:moveTo>
                <a:lnTo>
                  <a:pt x="3105040" y="177800"/>
                </a:lnTo>
                <a:lnTo>
                  <a:pt x="3105040" y="1656560"/>
                </a:lnTo>
                <a:lnTo>
                  <a:pt x="25400" y="1326360"/>
                </a:lnTo>
                <a:lnTo>
                  <a:pt x="0" y="0"/>
                </a:lnTo>
                <a:close/>
              </a:path>
            </a:pathLst>
          </a:custGeom>
          <a:solidFill>
            <a:srgbClr val="3BD1FF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9" name="接點: 肘形 12">
            <a:extLst>
              <a:ext uri="{FF2B5EF4-FFF2-40B4-BE49-F238E27FC236}">
                <a16:creationId xmlns:a16="http://schemas.microsoft.com/office/drawing/2014/main" id="{1CC18D96-E63C-4C31-8697-DE9FD65EB388}"/>
              </a:ext>
            </a:extLst>
          </p:cNvPr>
          <p:cNvCxnSpPr>
            <a:cxnSpLocks/>
          </p:cNvCxnSpPr>
          <p:nvPr/>
        </p:nvCxnSpPr>
        <p:spPr>
          <a:xfrm flipV="1">
            <a:off x="3014815" y="5163501"/>
            <a:ext cx="0" cy="732470"/>
          </a:xfrm>
          <a:prstGeom prst="straightConnector1">
            <a:avLst/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0" name="接點: 肘形 12">
            <a:extLst>
              <a:ext uri="{FF2B5EF4-FFF2-40B4-BE49-F238E27FC236}">
                <a16:creationId xmlns:a16="http://schemas.microsoft.com/office/drawing/2014/main" id="{58D7BA0D-3196-41E2-BD09-5BDED018E995}"/>
              </a:ext>
            </a:extLst>
          </p:cNvPr>
          <p:cNvCxnSpPr>
            <a:cxnSpLocks/>
          </p:cNvCxnSpPr>
          <p:nvPr/>
        </p:nvCxnSpPr>
        <p:spPr>
          <a:xfrm flipV="1">
            <a:off x="7234719" y="5443114"/>
            <a:ext cx="0" cy="732470"/>
          </a:xfrm>
          <a:prstGeom prst="straightConnector1">
            <a:avLst/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5" name="矩形 22">
            <a:extLst>
              <a:ext uri="{FF2B5EF4-FFF2-40B4-BE49-F238E27FC236}">
                <a16:creationId xmlns:a16="http://schemas.microsoft.com/office/drawing/2014/main" id="{B7A1A407-40F0-461E-BB4F-36C8A2E99BB7}"/>
              </a:ext>
            </a:extLst>
          </p:cNvPr>
          <p:cNvSpPr/>
          <p:nvPr/>
        </p:nvSpPr>
        <p:spPr>
          <a:xfrm rot="10800000">
            <a:off x="1551676" y="3295614"/>
            <a:ext cx="1053829" cy="733936"/>
          </a:xfrm>
          <a:custGeom>
            <a:avLst/>
            <a:gdLst>
              <a:gd name="connsiteX0" fmla="*/ 0 w 3544979"/>
              <a:gd name="connsiteY0" fmla="*/ 0 h 1919027"/>
              <a:gd name="connsiteX1" fmla="*/ 3544979 w 3544979"/>
              <a:gd name="connsiteY1" fmla="*/ 0 h 1919027"/>
              <a:gd name="connsiteX2" fmla="*/ 3544979 w 3544979"/>
              <a:gd name="connsiteY2" fmla="*/ 1919027 h 1919027"/>
              <a:gd name="connsiteX3" fmla="*/ 0 w 3544979"/>
              <a:gd name="connsiteY3" fmla="*/ 1919027 h 1919027"/>
              <a:gd name="connsiteX4" fmla="*/ 0 w 3544979"/>
              <a:gd name="connsiteY4" fmla="*/ 0 h 1919027"/>
              <a:gd name="connsiteX0" fmla="*/ 8467 w 3553446"/>
              <a:gd name="connsiteY0" fmla="*/ 0 h 1919027"/>
              <a:gd name="connsiteX1" fmla="*/ 3553446 w 3553446"/>
              <a:gd name="connsiteY1" fmla="*/ 0 h 1919027"/>
              <a:gd name="connsiteX2" fmla="*/ 3553446 w 3553446"/>
              <a:gd name="connsiteY2" fmla="*/ 1919027 h 1919027"/>
              <a:gd name="connsiteX3" fmla="*/ 0 w 3553446"/>
              <a:gd name="connsiteY3" fmla="*/ 1639627 h 1919027"/>
              <a:gd name="connsiteX4" fmla="*/ 8467 w 3553446"/>
              <a:gd name="connsiteY4" fmla="*/ 0 h 1919027"/>
              <a:gd name="connsiteX0" fmla="*/ 8467 w 3553446"/>
              <a:gd name="connsiteY0" fmla="*/ 0 h 1919027"/>
              <a:gd name="connsiteX1" fmla="*/ 3528046 w 3553446"/>
              <a:gd name="connsiteY1" fmla="*/ 550334 h 1919027"/>
              <a:gd name="connsiteX2" fmla="*/ 3553446 w 3553446"/>
              <a:gd name="connsiteY2" fmla="*/ 1919027 h 1919027"/>
              <a:gd name="connsiteX3" fmla="*/ 0 w 3553446"/>
              <a:gd name="connsiteY3" fmla="*/ 1639627 h 1919027"/>
              <a:gd name="connsiteX4" fmla="*/ 8467 w 3553446"/>
              <a:gd name="connsiteY4" fmla="*/ 0 h 1919027"/>
              <a:gd name="connsiteX0" fmla="*/ 25401 w 3553446"/>
              <a:gd name="connsiteY0" fmla="*/ 0 h 1681960"/>
              <a:gd name="connsiteX1" fmla="*/ 3528046 w 3553446"/>
              <a:gd name="connsiteY1" fmla="*/ 313267 h 1681960"/>
              <a:gd name="connsiteX2" fmla="*/ 3553446 w 3553446"/>
              <a:gd name="connsiteY2" fmla="*/ 1681960 h 1681960"/>
              <a:gd name="connsiteX3" fmla="*/ 0 w 3553446"/>
              <a:gd name="connsiteY3" fmla="*/ 1402560 h 1681960"/>
              <a:gd name="connsiteX4" fmla="*/ 25401 w 3553446"/>
              <a:gd name="connsiteY4" fmla="*/ 0 h 1681960"/>
              <a:gd name="connsiteX0" fmla="*/ 299 w 3528344"/>
              <a:gd name="connsiteY0" fmla="*/ 0 h 1681960"/>
              <a:gd name="connsiteX1" fmla="*/ 3502944 w 3528344"/>
              <a:gd name="connsiteY1" fmla="*/ 313267 h 1681960"/>
              <a:gd name="connsiteX2" fmla="*/ 3528344 w 3528344"/>
              <a:gd name="connsiteY2" fmla="*/ 1681960 h 1681960"/>
              <a:gd name="connsiteX3" fmla="*/ 12757 w 3528344"/>
              <a:gd name="connsiteY3" fmla="*/ 1461826 h 1681960"/>
              <a:gd name="connsiteX4" fmla="*/ 299 w 3528344"/>
              <a:gd name="connsiteY4" fmla="*/ 0 h 1681960"/>
              <a:gd name="connsiteX0" fmla="*/ 6470 w 3515587"/>
              <a:gd name="connsiteY0" fmla="*/ 0 h 1656560"/>
              <a:gd name="connsiteX1" fmla="*/ 3490187 w 3515587"/>
              <a:gd name="connsiteY1" fmla="*/ 287867 h 1656560"/>
              <a:gd name="connsiteX2" fmla="*/ 3515587 w 3515587"/>
              <a:gd name="connsiteY2" fmla="*/ 1656560 h 1656560"/>
              <a:gd name="connsiteX3" fmla="*/ 0 w 3515587"/>
              <a:gd name="connsiteY3" fmla="*/ 1436426 h 1656560"/>
              <a:gd name="connsiteX4" fmla="*/ 6470 w 3515587"/>
              <a:gd name="connsiteY4" fmla="*/ 0 h 1656560"/>
              <a:gd name="connsiteX0" fmla="*/ 6470 w 3515587"/>
              <a:gd name="connsiteY0" fmla="*/ 0 h 1516823"/>
              <a:gd name="connsiteX1" fmla="*/ 3490187 w 3515587"/>
              <a:gd name="connsiteY1" fmla="*/ 287867 h 1516823"/>
              <a:gd name="connsiteX2" fmla="*/ 3515587 w 3515587"/>
              <a:gd name="connsiteY2" fmla="*/ 1516823 h 1516823"/>
              <a:gd name="connsiteX3" fmla="*/ 0 w 3515587"/>
              <a:gd name="connsiteY3" fmla="*/ 1436426 h 1516823"/>
              <a:gd name="connsiteX4" fmla="*/ 6470 w 3515587"/>
              <a:gd name="connsiteY4" fmla="*/ 0 h 1516823"/>
              <a:gd name="connsiteX0" fmla="*/ 44978 w 3515587"/>
              <a:gd name="connsiteY0" fmla="*/ 0 h 1330507"/>
              <a:gd name="connsiteX1" fmla="*/ 3490187 w 3515587"/>
              <a:gd name="connsiteY1" fmla="*/ 101551 h 1330507"/>
              <a:gd name="connsiteX2" fmla="*/ 3515587 w 3515587"/>
              <a:gd name="connsiteY2" fmla="*/ 1330507 h 1330507"/>
              <a:gd name="connsiteX3" fmla="*/ 0 w 3515587"/>
              <a:gd name="connsiteY3" fmla="*/ 1250110 h 1330507"/>
              <a:gd name="connsiteX4" fmla="*/ 44978 w 3515587"/>
              <a:gd name="connsiteY4" fmla="*/ 0 h 1330507"/>
              <a:gd name="connsiteX0" fmla="*/ 25724 w 3496333"/>
              <a:gd name="connsiteY0" fmla="*/ 0 h 1330507"/>
              <a:gd name="connsiteX1" fmla="*/ 3470933 w 3496333"/>
              <a:gd name="connsiteY1" fmla="*/ 101551 h 1330507"/>
              <a:gd name="connsiteX2" fmla="*/ 3496333 w 3496333"/>
              <a:gd name="connsiteY2" fmla="*/ 1330507 h 1330507"/>
              <a:gd name="connsiteX3" fmla="*/ 0 w 3496333"/>
              <a:gd name="connsiteY3" fmla="*/ 1203532 h 1330507"/>
              <a:gd name="connsiteX4" fmla="*/ 25724 w 3496333"/>
              <a:gd name="connsiteY4" fmla="*/ 0 h 1330507"/>
              <a:gd name="connsiteX0" fmla="*/ 25724 w 3496333"/>
              <a:gd name="connsiteY0" fmla="*/ 0 h 1377086"/>
              <a:gd name="connsiteX1" fmla="*/ 3470933 w 3496333"/>
              <a:gd name="connsiteY1" fmla="*/ 101551 h 1377086"/>
              <a:gd name="connsiteX2" fmla="*/ 3496333 w 3496333"/>
              <a:gd name="connsiteY2" fmla="*/ 1377086 h 1377086"/>
              <a:gd name="connsiteX3" fmla="*/ 0 w 3496333"/>
              <a:gd name="connsiteY3" fmla="*/ 1203532 h 1377086"/>
              <a:gd name="connsiteX4" fmla="*/ 25724 w 3496333"/>
              <a:gd name="connsiteY4" fmla="*/ 0 h 1377086"/>
              <a:gd name="connsiteX0" fmla="*/ 25724 w 3496333"/>
              <a:gd name="connsiteY0" fmla="*/ 0 h 1377086"/>
              <a:gd name="connsiteX1" fmla="*/ 3470933 w 3496333"/>
              <a:gd name="connsiteY1" fmla="*/ 101551 h 1377086"/>
              <a:gd name="connsiteX2" fmla="*/ 3496333 w 3496333"/>
              <a:gd name="connsiteY2" fmla="*/ 1377086 h 1377086"/>
              <a:gd name="connsiteX3" fmla="*/ 0 w 3496333"/>
              <a:gd name="connsiteY3" fmla="*/ 1203532 h 1377086"/>
              <a:gd name="connsiteX4" fmla="*/ 25724 w 3496333"/>
              <a:gd name="connsiteY4" fmla="*/ 0 h 1377086"/>
              <a:gd name="connsiteX0" fmla="*/ 25724 w 3515587"/>
              <a:gd name="connsiteY0" fmla="*/ 0 h 1318862"/>
              <a:gd name="connsiteX1" fmla="*/ 3470933 w 3515587"/>
              <a:gd name="connsiteY1" fmla="*/ 101551 h 1318862"/>
              <a:gd name="connsiteX2" fmla="*/ 3515587 w 3515587"/>
              <a:gd name="connsiteY2" fmla="*/ 1318862 h 1318862"/>
              <a:gd name="connsiteX3" fmla="*/ 0 w 3515587"/>
              <a:gd name="connsiteY3" fmla="*/ 1203532 h 1318862"/>
              <a:gd name="connsiteX4" fmla="*/ 25724 w 3515587"/>
              <a:gd name="connsiteY4" fmla="*/ 0 h 1318862"/>
              <a:gd name="connsiteX0" fmla="*/ 25724 w 3470934"/>
              <a:gd name="connsiteY0" fmla="*/ 0 h 1230629"/>
              <a:gd name="connsiteX1" fmla="*/ 3470933 w 3470934"/>
              <a:gd name="connsiteY1" fmla="*/ 101551 h 1230629"/>
              <a:gd name="connsiteX2" fmla="*/ 3457084 w 3470934"/>
              <a:gd name="connsiteY2" fmla="*/ 1230629 h 1230629"/>
              <a:gd name="connsiteX3" fmla="*/ 0 w 3470934"/>
              <a:gd name="connsiteY3" fmla="*/ 1203532 h 1230629"/>
              <a:gd name="connsiteX4" fmla="*/ 25724 w 3470934"/>
              <a:gd name="connsiteY4" fmla="*/ 0 h 1230629"/>
              <a:gd name="connsiteX0" fmla="*/ 6223 w 3451433"/>
              <a:gd name="connsiteY0" fmla="*/ 0 h 1230629"/>
              <a:gd name="connsiteX1" fmla="*/ 3451432 w 3451433"/>
              <a:gd name="connsiteY1" fmla="*/ 101551 h 1230629"/>
              <a:gd name="connsiteX2" fmla="*/ 3437583 w 3451433"/>
              <a:gd name="connsiteY2" fmla="*/ 1230629 h 1230629"/>
              <a:gd name="connsiteX3" fmla="*/ 0 w 3451433"/>
              <a:gd name="connsiteY3" fmla="*/ 1082212 h 1230629"/>
              <a:gd name="connsiteX4" fmla="*/ 6223 w 3451433"/>
              <a:gd name="connsiteY4" fmla="*/ 0 h 1230629"/>
              <a:gd name="connsiteX0" fmla="*/ 23 w 3445233"/>
              <a:gd name="connsiteY0" fmla="*/ 0 h 1230629"/>
              <a:gd name="connsiteX1" fmla="*/ 3445232 w 3445233"/>
              <a:gd name="connsiteY1" fmla="*/ 101551 h 1230629"/>
              <a:gd name="connsiteX2" fmla="*/ 3431383 w 3445233"/>
              <a:gd name="connsiteY2" fmla="*/ 1230629 h 1230629"/>
              <a:gd name="connsiteX3" fmla="*/ 266815 w 3445233"/>
              <a:gd name="connsiteY3" fmla="*/ 1104271 h 1230629"/>
              <a:gd name="connsiteX4" fmla="*/ 23 w 3445233"/>
              <a:gd name="connsiteY4" fmla="*/ 0 h 1230629"/>
              <a:gd name="connsiteX0" fmla="*/ 25723 w 3178418"/>
              <a:gd name="connsiteY0" fmla="*/ 0 h 1252687"/>
              <a:gd name="connsiteX1" fmla="*/ 3178417 w 3178418"/>
              <a:gd name="connsiteY1" fmla="*/ 123609 h 1252687"/>
              <a:gd name="connsiteX2" fmla="*/ 3164568 w 3178418"/>
              <a:gd name="connsiteY2" fmla="*/ 1252687 h 1252687"/>
              <a:gd name="connsiteX3" fmla="*/ 0 w 3178418"/>
              <a:gd name="connsiteY3" fmla="*/ 1126329 h 1252687"/>
              <a:gd name="connsiteX4" fmla="*/ 25723 w 3178418"/>
              <a:gd name="connsiteY4" fmla="*/ 0 h 1252687"/>
              <a:gd name="connsiteX0" fmla="*/ 77 w 3152772"/>
              <a:gd name="connsiteY0" fmla="*/ 0 h 1252687"/>
              <a:gd name="connsiteX1" fmla="*/ 3152771 w 3152772"/>
              <a:gd name="connsiteY1" fmla="*/ 123609 h 1252687"/>
              <a:gd name="connsiteX2" fmla="*/ 3138922 w 3152772"/>
              <a:gd name="connsiteY2" fmla="*/ 1252687 h 1252687"/>
              <a:gd name="connsiteX3" fmla="*/ 71859 w 3152772"/>
              <a:gd name="connsiteY3" fmla="*/ 1137358 h 1252687"/>
              <a:gd name="connsiteX4" fmla="*/ 77 w 3152772"/>
              <a:gd name="connsiteY4" fmla="*/ 0 h 1252687"/>
              <a:gd name="connsiteX0" fmla="*/ 25723 w 3178418"/>
              <a:gd name="connsiteY0" fmla="*/ 0 h 1252687"/>
              <a:gd name="connsiteX1" fmla="*/ 3178417 w 3178418"/>
              <a:gd name="connsiteY1" fmla="*/ 123609 h 1252687"/>
              <a:gd name="connsiteX2" fmla="*/ 3164568 w 3178418"/>
              <a:gd name="connsiteY2" fmla="*/ 1252687 h 1252687"/>
              <a:gd name="connsiteX3" fmla="*/ 0 w 3178418"/>
              <a:gd name="connsiteY3" fmla="*/ 1115300 h 1252687"/>
              <a:gd name="connsiteX4" fmla="*/ 25723 w 3178418"/>
              <a:gd name="connsiteY4" fmla="*/ 0 h 1252687"/>
              <a:gd name="connsiteX0" fmla="*/ 49 w 3289252"/>
              <a:gd name="connsiteY0" fmla="*/ 0 h 1285774"/>
              <a:gd name="connsiteX1" fmla="*/ 3289251 w 3289252"/>
              <a:gd name="connsiteY1" fmla="*/ 156696 h 1285774"/>
              <a:gd name="connsiteX2" fmla="*/ 3275402 w 3289252"/>
              <a:gd name="connsiteY2" fmla="*/ 1285774 h 1285774"/>
              <a:gd name="connsiteX3" fmla="*/ 110834 w 3289252"/>
              <a:gd name="connsiteY3" fmla="*/ 1148387 h 1285774"/>
              <a:gd name="connsiteX4" fmla="*/ 49 w 3289252"/>
              <a:gd name="connsiteY4" fmla="*/ 0 h 1285774"/>
              <a:gd name="connsiteX0" fmla="*/ 148 w 3211346"/>
              <a:gd name="connsiteY0" fmla="*/ 0 h 1274745"/>
              <a:gd name="connsiteX1" fmla="*/ 3211345 w 3211346"/>
              <a:gd name="connsiteY1" fmla="*/ 145667 h 1274745"/>
              <a:gd name="connsiteX2" fmla="*/ 3197496 w 3211346"/>
              <a:gd name="connsiteY2" fmla="*/ 1274745 h 1274745"/>
              <a:gd name="connsiteX3" fmla="*/ 32928 w 3211346"/>
              <a:gd name="connsiteY3" fmla="*/ 1137358 h 1274745"/>
              <a:gd name="connsiteX4" fmla="*/ 148 w 3211346"/>
              <a:gd name="connsiteY4" fmla="*/ 0 h 1274745"/>
              <a:gd name="connsiteX0" fmla="*/ 148 w 3236498"/>
              <a:gd name="connsiteY0" fmla="*/ 0 h 1274745"/>
              <a:gd name="connsiteX1" fmla="*/ 3211345 w 3236498"/>
              <a:gd name="connsiteY1" fmla="*/ 145667 h 1274745"/>
              <a:gd name="connsiteX2" fmla="*/ 3236498 w 3236498"/>
              <a:gd name="connsiteY2" fmla="*/ 1274745 h 1274745"/>
              <a:gd name="connsiteX3" fmla="*/ 32928 w 3236498"/>
              <a:gd name="connsiteY3" fmla="*/ 1137358 h 1274745"/>
              <a:gd name="connsiteX4" fmla="*/ 148 w 3236498"/>
              <a:gd name="connsiteY4" fmla="*/ 0 h 1274745"/>
              <a:gd name="connsiteX0" fmla="*/ 1 w 3236351"/>
              <a:gd name="connsiteY0" fmla="*/ 0 h 1274745"/>
              <a:gd name="connsiteX1" fmla="*/ 3211198 w 3236351"/>
              <a:gd name="connsiteY1" fmla="*/ 145667 h 1274745"/>
              <a:gd name="connsiteX2" fmla="*/ 3236351 w 3236351"/>
              <a:gd name="connsiteY2" fmla="*/ 1274745 h 1274745"/>
              <a:gd name="connsiteX3" fmla="*/ 32781 w 3236351"/>
              <a:gd name="connsiteY3" fmla="*/ 1137358 h 1274745"/>
              <a:gd name="connsiteX4" fmla="*/ 1 w 3236351"/>
              <a:gd name="connsiteY4" fmla="*/ 0 h 127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6351" h="1274745">
                <a:moveTo>
                  <a:pt x="1" y="0"/>
                </a:moveTo>
                <a:lnTo>
                  <a:pt x="3211198" y="145667"/>
                </a:lnTo>
                <a:lnTo>
                  <a:pt x="3236351" y="1274745"/>
                </a:lnTo>
                <a:lnTo>
                  <a:pt x="32781" y="1137358"/>
                </a:lnTo>
                <a:cubicBezTo>
                  <a:pt x="35603" y="590816"/>
                  <a:pt x="36180" y="723007"/>
                  <a:pt x="1" y="0"/>
                </a:cubicBezTo>
                <a:close/>
              </a:path>
            </a:pathLst>
          </a:custGeom>
          <a:noFill/>
          <a:ln w="12700">
            <a:solidFill>
              <a:schemeClr val="bg1"/>
            </a:solidFill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 kern="1200"/>
          </a:p>
        </p:txBody>
      </p:sp>
      <p:cxnSp>
        <p:nvCxnSpPr>
          <p:cNvPr id="30" name="接點: 肘形 29">
            <a:extLst>
              <a:ext uri="{FF2B5EF4-FFF2-40B4-BE49-F238E27FC236}">
                <a16:creationId xmlns:a16="http://schemas.microsoft.com/office/drawing/2014/main" id="{A3E13EDA-51F7-47C5-AB9A-3F86A2DBA52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971020" y="2072613"/>
            <a:ext cx="1433735" cy="1031870"/>
          </a:xfrm>
          <a:prstGeom prst="bentConnector3">
            <a:avLst>
              <a:gd name="adj1" fmla="val 100048"/>
            </a:avLst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2" name="矩形 22">
            <a:extLst>
              <a:ext uri="{FF2B5EF4-FFF2-40B4-BE49-F238E27FC236}">
                <a16:creationId xmlns:a16="http://schemas.microsoft.com/office/drawing/2014/main" id="{D02D6706-E424-4D41-9389-9D7D1D58AAE0}"/>
              </a:ext>
            </a:extLst>
          </p:cNvPr>
          <p:cNvSpPr/>
          <p:nvPr/>
        </p:nvSpPr>
        <p:spPr>
          <a:xfrm rot="10800000">
            <a:off x="6757123" y="3660730"/>
            <a:ext cx="1235869" cy="733936"/>
          </a:xfrm>
          <a:custGeom>
            <a:avLst/>
            <a:gdLst>
              <a:gd name="connsiteX0" fmla="*/ 0 w 3544979"/>
              <a:gd name="connsiteY0" fmla="*/ 0 h 1919027"/>
              <a:gd name="connsiteX1" fmla="*/ 3544979 w 3544979"/>
              <a:gd name="connsiteY1" fmla="*/ 0 h 1919027"/>
              <a:gd name="connsiteX2" fmla="*/ 3544979 w 3544979"/>
              <a:gd name="connsiteY2" fmla="*/ 1919027 h 1919027"/>
              <a:gd name="connsiteX3" fmla="*/ 0 w 3544979"/>
              <a:gd name="connsiteY3" fmla="*/ 1919027 h 1919027"/>
              <a:gd name="connsiteX4" fmla="*/ 0 w 3544979"/>
              <a:gd name="connsiteY4" fmla="*/ 0 h 1919027"/>
              <a:gd name="connsiteX0" fmla="*/ 8467 w 3553446"/>
              <a:gd name="connsiteY0" fmla="*/ 0 h 1919027"/>
              <a:gd name="connsiteX1" fmla="*/ 3553446 w 3553446"/>
              <a:gd name="connsiteY1" fmla="*/ 0 h 1919027"/>
              <a:gd name="connsiteX2" fmla="*/ 3553446 w 3553446"/>
              <a:gd name="connsiteY2" fmla="*/ 1919027 h 1919027"/>
              <a:gd name="connsiteX3" fmla="*/ 0 w 3553446"/>
              <a:gd name="connsiteY3" fmla="*/ 1639627 h 1919027"/>
              <a:gd name="connsiteX4" fmla="*/ 8467 w 3553446"/>
              <a:gd name="connsiteY4" fmla="*/ 0 h 1919027"/>
              <a:gd name="connsiteX0" fmla="*/ 8467 w 3553446"/>
              <a:gd name="connsiteY0" fmla="*/ 0 h 1919027"/>
              <a:gd name="connsiteX1" fmla="*/ 3528046 w 3553446"/>
              <a:gd name="connsiteY1" fmla="*/ 550334 h 1919027"/>
              <a:gd name="connsiteX2" fmla="*/ 3553446 w 3553446"/>
              <a:gd name="connsiteY2" fmla="*/ 1919027 h 1919027"/>
              <a:gd name="connsiteX3" fmla="*/ 0 w 3553446"/>
              <a:gd name="connsiteY3" fmla="*/ 1639627 h 1919027"/>
              <a:gd name="connsiteX4" fmla="*/ 8467 w 3553446"/>
              <a:gd name="connsiteY4" fmla="*/ 0 h 1919027"/>
              <a:gd name="connsiteX0" fmla="*/ 25401 w 3553446"/>
              <a:gd name="connsiteY0" fmla="*/ 0 h 1681960"/>
              <a:gd name="connsiteX1" fmla="*/ 3528046 w 3553446"/>
              <a:gd name="connsiteY1" fmla="*/ 313267 h 1681960"/>
              <a:gd name="connsiteX2" fmla="*/ 3553446 w 3553446"/>
              <a:gd name="connsiteY2" fmla="*/ 1681960 h 1681960"/>
              <a:gd name="connsiteX3" fmla="*/ 0 w 3553446"/>
              <a:gd name="connsiteY3" fmla="*/ 1402560 h 1681960"/>
              <a:gd name="connsiteX4" fmla="*/ 25401 w 3553446"/>
              <a:gd name="connsiteY4" fmla="*/ 0 h 1681960"/>
              <a:gd name="connsiteX0" fmla="*/ 299 w 3528344"/>
              <a:gd name="connsiteY0" fmla="*/ 0 h 1681960"/>
              <a:gd name="connsiteX1" fmla="*/ 3502944 w 3528344"/>
              <a:gd name="connsiteY1" fmla="*/ 313267 h 1681960"/>
              <a:gd name="connsiteX2" fmla="*/ 3528344 w 3528344"/>
              <a:gd name="connsiteY2" fmla="*/ 1681960 h 1681960"/>
              <a:gd name="connsiteX3" fmla="*/ 12757 w 3528344"/>
              <a:gd name="connsiteY3" fmla="*/ 1461826 h 1681960"/>
              <a:gd name="connsiteX4" fmla="*/ 299 w 3528344"/>
              <a:gd name="connsiteY4" fmla="*/ 0 h 1681960"/>
              <a:gd name="connsiteX0" fmla="*/ 6470 w 3515587"/>
              <a:gd name="connsiteY0" fmla="*/ 0 h 1656560"/>
              <a:gd name="connsiteX1" fmla="*/ 3490187 w 3515587"/>
              <a:gd name="connsiteY1" fmla="*/ 287867 h 1656560"/>
              <a:gd name="connsiteX2" fmla="*/ 3515587 w 3515587"/>
              <a:gd name="connsiteY2" fmla="*/ 1656560 h 1656560"/>
              <a:gd name="connsiteX3" fmla="*/ 0 w 3515587"/>
              <a:gd name="connsiteY3" fmla="*/ 1436426 h 1656560"/>
              <a:gd name="connsiteX4" fmla="*/ 6470 w 3515587"/>
              <a:gd name="connsiteY4" fmla="*/ 0 h 1656560"/>
              <a:gd name="connsiteX0" fmla="*/ 6470 w 3515587"/>
              <a:gd name="connsiteY0" fmla="*/ 0 h 1516823"/>
              <a:gd name="connsiteX1" fmla="*/ 3490187 w 3515587"/>
              <a:gd name="connsiteY1" fmla="*/ 287867 h 1516823"/>
              <a:gd name="connsiteX2" fmla="*/ 3515587 w 3515587"/>
              <a:gd name="connsiteY2" fmla="*/ 1516823 h 1516823"/>
              <a:gd name="connsiteX3" fmla="*/ 0 w 3515587"/>
              <a:gd name="connsiteY3" fmla="*/ 1436426 h 1516823"/>
              <a:gd name="connsiteX4" fmla="*/ 6470 w 3515587"/>
              <a:gd name="connsiteY4" fmla="*/ 0 h 1516823"/>
              <a:gd name="connsiteX0" fmla="*/ 44978 w 3515587"/>
              <a:gd name="connsiteY0" fmla="*/ 0 h 1330507"/>
              <a:gd name="connsiteX1" fmla="*/ 3490187 w 3515587"/>
              <a:gd name="connsiteY1" fmla="*/ 101551 h 1330507"/>
              <a:gd name="connsiteX2" fmla="*/ 3515587 w 3515587"/>
              <a:gd name="connsiteY2" fmla="*/ 1330507 h 1330507"/>
              <a:gd name="connsiteX3" fmla="*/ 0 w 3515587"/>
              <a:gd name="connsiteY3" fmla="*/ 1250110 h 1330507"/>
              <a:gd name="connsiteX4" fmla="*/ 44978 w 3515587"/>
              <a:gd name="connsiteY4" fmla="*/ 0 h 1330507"/>
              <a:gd name="connsiteX0" fmla="*/ 25724 w 3496333"/>
              <a:gd name="connsiteY0" fmla="*/ 0 h 1330507"/>
              <a:gd name="connsiteX1" fmla="*/ 3470933 w 3496333"/>
              <a:gd name="connsiteY1" fmla="*/ 101551 h 1330507"/>
              <a:gd name="connsiteX2" fmla="*/ 3496333 w 3496333"/>
              <a:gd name="connsiteY2" fmla="*/ 1330507 h 1330507"/>
              <a:gd name="connsiteX3" fmla="*/ 0 w 3496333"/>
              <a:gd name="connsiteY3" fmla="*/ 1203532 h 1330507"/>
              <a:gd name="connsiteX4" fmla="*/ 25724 w 3496333"/>
              <a:gd name="connsiteY4" fmla="*/ 0 h 1330507"/>
              <a:gd name="connsiteX0" fmla="*/ 25724 w 3496333"/>
              <a:gd name="connsiteY0" fmla="*/ 0 h 1377086"/>
              <a:gd name="connsiteX1" fmla="*/ 3470933 w 3496333"/>
              <a:gd name="connsiteY1" fmla="*/ 101551 h 1377086"/>
              <a:gd name="connsiteX2" fmla="*/ 3496333 w 3496333"/>
              <a:gd name="connsiteY2" fmla="*/ 1377086 h 1377086"/>
              <a:gd name="connsiteX3" fmla="*/ 0 w 3496333"/>
              <a:gd name="connsiteY3" fmla="*/ 1203532 h 1377086"/>
              <a:gd name="connsiteX4" fmla="*/ 25724 w 3496333"/>
              <a:gd name="connsiteY4" fmla="*/ 0 h 1377086"/>
              <a:gd name="connsiteX0" fmla="*/ 25724 w 3496333"/>
              <a:gd name="connsiteY0" fmla="*/ 0 h 1377086"/>
              <a:gd name="connsiteX1" fmla="*/ 3470933 w 3496333"/>
              <a:gd name="connsiteY1" fmla="*/ 101551 h 1377086"/>
              <a:gd name="connsiteX2" fmla="*/ 3496333 w 3496333"/>
              <a:gd name="connsiteY2" fmla="*/ 1377086 h 1377086"/>
              <a:gd name="connsiteX3" fmla="*/ 0 w 3496333"/>
              <a:gd name="connsiteY3" fmla="*/ 1203532 h 1377086"/>
              <a:gd name="connsiteX4" fmla="*/ 25724 w 3496333"/>
              <a:gd name="connsiteY4" fmla="*/ 0 h 1377086"/>
              <a:gd name="connsiteX0" fmla="*/ 25724 w 3515587"/>
              <a:gd name="connsiteY0" fmla="*/ 0 h 1318862"/>
              <a:gd name="connsiteX1" fmla="*/ 3470933 w 3515587"/>
              <a:gd name="connsiteY1" fmla="*/ 101551 h 1318862"/>
              <a:gd name="connsiteX2" fmla="*/ 3515587 w 3515587"/>
              <a:gd name="connsiteY2" fmla="*/ 1318862 h 1318862"/>
              <a:gd name="connsiteX3" fmla="*/ 0 w 3515587"/>
              <a:gd name="connsiteY3" fmla="*/ 1203532 h 1318862"/>
              <a:gd name="connsiteX4" fmla="*/ 25724 w 3515587"/>
              <a:gd name="connsiteY4" fmla="*/ 0 h 1318862"/>
              <a:gd name="connsiteX0" fmla="*/ 25724 w 3470934"/>
              <a:gd name="connsiteY0" fmla="*/ 0 h 1230629"/>
              <a:gd name="connsiteX1" fmla="*/ 3470933 w 3470934"/>
              <a:gd name="connsiteY1" fmla="*/ 101551 h 1230629"/>
              <a:gd name="connsiteX2" fmla="*/ 3457084 w 3470934"/>
              <a:gd name="connsiteY2" fmla="*/ 1230629 h 1230629"/>
              <a:gd name="connsiteX3" fmla="*/ 0 w 3470934"/>
              <a:gd name="connsiteY3" fmla="*/ 1203532 h 1230629"/>
              <a:gd name="connsiteX4" fmla="*/ 25724 w 3470934"/>
              <a:gd name="connsiteY4" fmla="*/ 0 h 1230629"/>
              <a:gd name="connsiteX0" fmla="*/ 6223 w 3451433"/>
              <a:gd name="connsiteY0" fmla="*/ 0 h 1230629"/>
              <a:gd name="connsiteX1" fmla="*/ 3451432 w 3451433"/>
              <a:gd name="connsiteY1" fmla="*/ 101551 h 1230629"/>
              <a:gd name="connsiteX2" fmla="*/ 3437583 w 3451433"/>
              <a:gd name="connsiteY2" fmla="*/ 1230629 h 1230629"/>
              <a:gd name="connsiteX3" fmla="*/ 0 w 3451433"/>
              <a:gd name="connsiteY3" fmla="*/ 1082212 h 1230629"/>
              <a:gd name="connsiteX4" fmla="*/ 6223 w 3451433"/>
              <a:gd name="connsiteY4" fmla="*/ 0 h 1230629"/>
              <a:gd name="connsiteX0" fmla="*/ 23 w 3445233"/>
              <a:gd name="connsiteY0" fmla="*/ 0 h 1230629"/>
              <a:gd name="connsiteX1" fmla="*/ 3445232 w 3445233"/>
              <a:gd name="connsiteY1" fmla="*/ 101551 h 1230629"/>
              <a:gd name="connsiteX2" fmla="*/ 3431383 w 3445233"/>
              <a:gd name="connsiteY2" fmla="*/ 1230629 h 1230629"/>
              <a:gd name="connsiteX3" fmla="*/ 266815 w 3445233"/>
              <a:gd name="connsiteY3" fmla="*/ 1104271 h 1230629"/>
              <a:gd name="connsiteX4" fmla="*/ 23 w 3445233"/>
              <a:gd name="connsiteY4" fmla="*/ 0 h 1230629"/>
              <a:gd name="connsiteX0" fmla="*/ 25723 w 3178418"/>
              <a:gd name="connsiteY0" fmla="*/ 0 h 1252687"/>
              <a:gd name="connsiteX1" fmla="*/ 3178417 w 3178418"/>
              <a:gd name="connsiteY1" fmla="*/ 123609 h 1252687"/>
              <a:gd name="connsiteX2" fmla="*/ 3164568 w 3178418"/>
              <a:gd name="connsiteY2" fmla="*/ 1252687 h 1252687"/>
              <a:gd name="connsiteX3" fmla="*/ 0 w 3178418"/>
              <a:gd name="connsiteY3" fmla="*/ 1126329 h 1252687"/>
              <a:gd name="connsiteX4" fmla="*/ 25723 w 3178418"/>
              <a:gd name="connsiteY4" fmla="*/ 0 h 1252687"/>
              <a:gd name="connsiteX0" fmla="*/ 77 w 3152772"/>
              <a:gd name="connsiteY0" fmla="*/ 0 h 1252687"/>
              <a:gd name="connsiteX1" fmla="*/ 3152771 w 3152772"/>
              <a:gd name="connsiteY1" fmla="*/ 123609 h 1252687"/>
              <a:gd name="connsiteX2" fmla="*/ 3138922 w 3152772"/>
              <a:gd name="connsiteY2" fmla="*/ 1252687 h 1252687"/>
              <a:gd name="connsiteX3" fmla="*/ 71859 w 3152772"/>
              <a:gd name="connsiteY3" fmla="*/ 1137358 h 1252687"/>
              <a:gd name="connsiteX4" fmla="*/ 77 w 3152772"/>
              <a:gd name="connsiteY4" fmla="*/ 0 h 1252687"/>
              <a:gd name="connsiteX0" fmla="*/ 25723 w 3178418"/>
              <a:gd name="connsiteY0" fmla="*/ 0 h 1252687"/>
              <a:gd name="connsiteX1" fmla="*/ 3178417 w 3178418"/>
              <a:gd name="connsiteY1" fmla="*/ 123609 h 1252687"/>
              <a:gd name="connsiteX2" fmla="*/ 3164568 w 3178418"/>
              <a:gd name="connsiteY2" fmla="*/ 1252687 h 1252687"/>
              <a:gd name="connsiteX3" fmla="*/ 0 w 3178418"/>
              <a:gd name="connsiteY3" fmla="*/ 1115300 h 1252687"/>
              <a:gd name="connsiteX4" fmla="*/ 25723 w 3178418"/>
              <a:gd name="connsiteY4" fmla="*/ 0 h 1252687"/>
              <a:gd name="connsiteX0" fmla="*/ 49 w 3289252"/>
              <a:gd name="connsiteY0" fmla="*/ 0 h 1285774"/>
              <a:gd name="connsiteX1" fmla="*/ 3289251 w 3289252"/>
              <a:gd name="connsiteY1" fmla="*/ 156696 h 1285774"/>
              <a:gd name="connsiteX2" fmla="*/ 3275402 w 3289252"/>
              <a:gd name="connsiteY2" fmla="*/ 1285774 h 1285774"/>
              <a:gd name="connsiteX3" fmla="*/ 110834 w 3289252"/>
              <a:gd name="connsiteY3" fmla="*/ 1148387 h 1285774"/>
              <a:gd name="connsiteX4" fmla="*/ 49 w 3289252"/>
              <a:gd name="connsiteY4" fmla="*/ 0 h 1285774"/>
              <a:gd name="connsiteX0" fmla="*/ 148 w 3211346"/>
              <a:gd name="connsiteY0" fmla="*/ 0 h 1274745"/>
              <a:gd name="connsiteX1" fmla="*/ 3211345 w 3211346"/>
              <a:gd name="connsiteY1" fmla="*/ 145667 h 1274745"/>
              <a:gd name="connsiteX2" fmla="*/ 3197496 w 3211346"/>
              <a:gd name="connsiteY2" fmla="*/ 1274745 h 1274745"/>
              <a:gd name="connsiteX3" fmla="*/ 32928 w 3211346"/>
              <a:gd name="connsiteY3" fmla="*/ 1137358 h 1274745"/>
              <a:gd name="connsiteX4" fmla="*/ 148 w 3211346"/>
              <a:gd name="connsiteY4" fmla="*/ 0 h 1274745"/>
              <a:gd name="connsiteX0" fmla="*/ 148 w 3236498"/>
              <a:gd name="connsiteY0" fmla="*/ 0 h 1274745"/>
              <a:gd name="connsiteX1" fmla="*/ 3211345 w 3236498"/>
              <a:gd name="connsiteY1" fmla="*/ 145667 h 1274745"/>
              <a:gd name="connsiteX2" fmla="*/ 3236498 w 3236498"/>
              <a:gd name="connsiteY2" fmla="*/ 1274745 h 1274745"/>
              <a:gd name="connsiteX3" fmla="*/ 32928 w 3236498"/>
              <a:gd name="connsiteY3" fmla="*/ 1137358 h 1274745"/>
              <a:gd name="connsiteX4" fmla="*/ 148 w 3236498"/>
              <a:gd name="connsiteY4" fmla="*/ 0 h 1274745"/>
              <a:gd name="connsiteX0" fmla="*/ 1 w 3236351"/>
              <a:gd name="connsiteY0" fmla="*/ 0 h 1274745"/>
              <a:gd name="connsiteX1" fmla="*/ 3211198 w 3236351"/>
              <a:gd name="connsiteY1" fmla="*/ 145667 h 1274745"/>
              <a:gd name="connsiteX2" fmla="*/ 3236351 w 3236351"/>
              <a:gd name="connsiteY2" fmla="*/ 1274745 h 1274745"/>
              <a:gd name="connsiteX3" fmla="*/ 32781 w 3236351"/>
              <a:gd name="connsiteY3" fmla="*/ 1137358 h 1274745"/>
              <a:gd name="connsiteX4" fmla="*/ 1 w 3236351"/>
              <a:gd name="connsiteY4" fmla="*/ 0 h 127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6351" h="1274745">
                <a:moveTo>
                  <a:pt x="1" y="0"/>
                </a:moveTo>
                <a:lnTo>
                  <a:pt x="3211198" y="145667"/>
                </a:lnTo>
                <a:lnTo>
                  <a:pt x="3236351" y="1274745"/>
                </a:lnTo>
                <a:lnTo>
                  <a:pt x="32781" y="1137358"/>
                </a:lnTo>
                <a:cubicBezTo>
                  <a:pt x="35603" y="590816"/>
                  <a:pt x="36180" y="723007"/>
                  <a:pt x="1" y="0"/>
                </a:cubicBezTo>
                <a:close/>
              </a:path>
            </a:pathLst>
          </a:custGeom>
          <a:noFill/>
          <a:ln w="12700">
            <a:solidFill>
              <a:schemeClr val="bg1"/>
            </a:solidFill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 kern="1200"/>
          </a:p>
        </p:txBody>
      </p:sp>
      <p:cxnSp>
        <p:nvCxnSpPr>
          <p:cNvPr id="32" name="接點: 肘形 31">
            <a:extLst>
              <a:ext uri="{FF2B5EF4-FFF2-40B4-BE49-F238E27FC236}">
                <a16:creationId xmlns:a16="http://schemas.microsoft.com/office/drawing/2014/main" id="{89F0476E-8E8C-43E5-82CF-6CAF0355F8E5}"/>
              </a:ext>
            </a:extLst>
          </p:cNvPr>
          <p:cNvCxnSpPr>
            <a:cxnSpLocks/>
          </p:cNvCxnSpPr>
          <p:nvPr/>
        </p:nvCxnSpPr>
        <p:spPr>
          <a:xfrm rot="16200000" flipV="1">
            <a:off x="6516984" y="2498450"/>
            <a:ext cx="1861481" cy="607942"/>
          </a:xfrm>
          <a:prstGeom prst="bentConnector3">
            <a:avLst>
              <a:gd name="adj1" fmla="val 99804"/>
            </a:avLst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869124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圖片 34">
            <a:extLst>
              <a:ext uri="{FF2B5EF4-FFF2-40B4-BE49-F238E27FC236}">
                <a16:creationId xmlns:a16="http://schemas.microsoft.com/office/drawing/2014/main" id="{62E3C8B7-A011-443C-B2AE-E69ED6F7A41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841" y="5143543"/>
            <a:ext cx="5661965" cy="275168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67F78A1-E672-4150-BD6D-77719EFE486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121" y="5148293"/>
            <a:ext cx="5661965" cy="275168"/>
          </a:xfrm>
          <a:prstGeom prst="rect">
            <a:avLst/>
          </a:prstGeom>
        </p:spPr>
      </p:pic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C8573608-48EE-4C79-9D3B-9E1C33779C7B}"/>
              </a:ext>
            </a:extLst>
          </p:cNvPr>
          <p:cNvSpPr/>
          <p:nvPr/>
        </p:nvSpPr>
        <p:spPr>
          <a:xfrm>
            <a:off x="602852" y="2011751"/>
            <a:ext cx="5340391" cy="3214010"/>
          </a:xfrm>
          <a:prstGeom prst="roundRect">
            <a:avLst>
              <a:gd name="adj" fmla="val 3376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576B720-F729-4D86-BFE4-D6501C85D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906" y="55740"/>
            <a:ext cx="11598442" cy="1400037"/>
          </a:xfrm>
        </p:spPr>
        <p:txBody>
          <a:bodyPr>
            <a:normAutofit/>
          </a:bodyPr>
          <a:lstStyle/>
          <a:p>
            <a:r>
              <a:rPr lang="en-US" altLang="zh-TW" sz="5000">
                <a:latin typeface="Oswald" pitchFamily="2" charset="0"/>
                <a:ea typeface="微軟正黑體"/>
              </a:rPr>
              <a:t>TNS-h1083X</a:t>
            </a:r>
            <a:r>
              <a:rPr lang="en-US" altLang="zh-TW" sz="5000" b="1">
                <a:latin typeface="Oswald Light" pitchFamily="2" charset="0"/>
                <a:ea typeface="微軟正黑體"/>
              </a:rPr>
              <a:t> </a:t>
            </a:r>
            <a:r>
              <a:rPr lang="zh-CN" altLang="en-US" sz="5000" b="1">
                <a:latin typeface="微軟正黑體"/>
                <a:ea typeface="微軟正黑體"/>
              </a:rPr>
              <a:t>節點主機規格</a:t>
            </a:r>
            <a:endParaRPr lang="en-US" altLang="zh-TW" sz="5000" b="1">
              <a:latin typeface="Oswald Medium" pitchFamily="2" charset="0"/>
            </a:endParaRPr>
          </a:p>
        </p:txBody>
      </p:sp>
      <p:sp>
        <p:nvSpPr>
          <p:cNvPr id="30" name="Shape 131">
            <a:extLst>
              <a:ext uri="{FF2B5EF4-FFF2-40B4-BE49-F238E27FC236}">
                <a16:creationId xmlns:a16="http://schemas.microsoft.com/office/drawing/2014/main" id="{D0833F42-7E4C-43B5-A1F2-1811C3047C2E}"/>
              </a:ext>
            </a:extLst>
          </p:cNvPr>
          <p:cNvSpPr/>
          <p:nvPr/>
        </p:nvSpPr>
        <p:spPr>
          <a:xfrm>
            <a:off x="876543" y="2470099"/>
            <a:ext cx="5516236" cy="231226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lnSpc>
                <a:spcPts val="2300"/>
              </a:lnSpc>
              <a:spcBef>
                <a:spcPts val="650"/>
              </a:spcBef>
              <a:buClr>
                <a:srgbClr val="0E0EB2"/>
              </a:buClr>
              <a:buSzPct val="10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</a:rPr>
              <a:t>Intel</a:t>
            </a:r>
            <a:r>
              <a:rPr lang="en-US" altLang="zh-TW" baseline="30000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</a:rPr>
              <a:t>®</a:t>
            </a:r>
            <a:r>
              <a:rPr lang="en-US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</a:rPr>
              <a:t> </a:t>
            </a:r>
            <a:r>
              <a:rPr lang="en-US">
                <a:solidFill>
                  <a:srgbClr val="0E0EB2"/>
                </a:solidFill>
                <a:latin typeface="Oswald Light" pitchFamily="2" charset="0"/>
                <a:ea typeface="Microsoft JhengHei"/>
                <a:cs typeface="Arial"/>
              </a:rPr>
              <a:t>Xeon</a:t>
            </a:r>
            <a:r>
              <a:rPr lang="en-US" altLang="zh-TW" baseline="30000">
                <a:solidFill>
                  <a:srgbClr val="0E0EB2"/>
                </a:solidFill>
                <a:latin typeface="Oswald Light" pitchFamily="2" charset="0"/>
                <a:ea typeface="Microsoft JhengHei"/>
                <a:cs typeface="Arial"/>
              </a:rPr>
              <a:t>®</a:t>
            </a:r>
            <a:r>
              <a:rPr lang="en-US">
                <a:solidFill>
                  <a:srgbClr val="0E0EB2"/>
                </a:solidFill>
                <a:latin typeface="Oswald Light" pitchFamily="2" charset="0"/>
                <a:ea typeface="Microsoft JhengHei"/>
                <a:cs typeface="Arial"/>
              </a:rPr>
              <a:t> E-2234 4</a:t>
            </a:r>
            <a:r>
              <a:rPr lang="zh-TW" altLang="en-US">
                <a:solidFill>
                  <a:srgbClr val="0E0EB2"/>
                </a:solidFill>
                <a:latin typeface="Oswald Light" pitchFamily="2" charset="0"/>
                <a:ea typeface="Microsoft JhengHei"/>
                <a:cs typeface="Arial"/>
              </a:rPr>
              <a:t>核心 </a:t>
            </a:r>
            <a:r>
              <a:rPr lang="en-US" altLang="zh-TW">
                <a:latin typeface="Oswald Light" pitchFamily="2" charset="0"/>
                <a:ea typeface="Microsoft JhengHei"/>
                <a:cs typeface="Arial"/>
              </a:rPr>
              <a:t>/</a:t>
            </a:r>
            <a:br>
              <a:rPr lang="en-US" altLang="zh-TW">
                <a:latin typeface="Oswald Light" pitchFamily="2" charset="0"/>
                <a:ea typeface="Microsoft JhengHei"/>
                <a:cs typeface="Arial"/>
              </a:rPr>
            </a:br>
            <a:r>
              <a:rPr lang="en-US" altLang="zh-TW">
                <a:solidFill>
                  <a:srgbClr val="0E0EB2"/>
                </a:solidFill>
                <a:latin typeface="Oswald Light" pitchFamily="2" charset="0"/>
                <a:ea typeface="Microsoft JhengHei"/>
                <a:cs typeface="Arial"/>
              </a:rPr>
              <a:t>8</a:t>
            </a:r>
            <a:r>
              <a:rPr lang="zh-CN" altLang="en-US">
                <a:solidFill>
                  <a:srgbClr val="0E0EB2"/>
                </a:solidFill>
                <a:latin typeface="Oswald Light" pitchFamily="2" charset="0"/>
                <a:ea typeface="Microsoft JhengHei"/>
                <a:cs typeface="Arial"/>
              </a:rPr>
              <a:t>執行緒 </a:t>
            </a:r>
            <a:r>
              <a:rPr lang="en-US" altLang="zh-CN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</a:rPr>
              <a:t>3.6</a:t>
            </a:r>
            <a:r>
              <a:rPr lang="en-US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</a:rPr>
              <a:t> GHz </a:t>
            </a:r>
            <a:r>
              <a:rPr lang="zh-TW" altLang="en-US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</a:rPr>
              <a:t>處理器，</a:t>
            </a:r>
            <a:r>
              <a:rPr lang="zh-TW" altLang="en-US">
                <a:solidFill>
                  <a:srgbClr val="000000"/>
                </a:solidFill>
                <a:latin typeface="Oswald Light" pitchFamily="2" charset="0"/>
                <a:ea typeface="Microsoft JhengHei"/>
                <a:cs typeface="Calibri"/>
              </a:rPr>
              <a:t>最高</a:t>
            </a:r>
            <a:r>
              <a:rPr lang="zh-TW" altLang="en-US">
                <a:solidFill>
                  <a:srgbClr val="000000"/>
                </a:solidFill>
                <a:latin typeface="Oswald Light" pitchFamily="2" charset="0"/>
                <a:ea typeface="Microsoft JhengHei"/>
              </a:rPr>
              <a:t>突頻至 </a:t>
            </a:r>
            <a:r>
              <a:rPr lang="en-US" altLang="zh-TW">
                <a:solidFill>
                  <a:srgbClr val="FF0000"/>
                </a:solidFill>
                <a:latin typeface="Oswald Light" pitchFamily="2" charset="0"/>
                <a:ea typeface="Microsoft JhengHei"/>
              </a:rPr>
              <a:t>4.8</a:t>
            </a:r>
            <a:r>
              <a:rPr lang="en-US">
                <a:solidFill>
                  <a:srgbClr val="FF0000"/>
                </a:solidFill>
                <a:latin typeface="Oswald Light" pitchFamily="2" charset="0"/>
                <a:ea typeface="Microsoft JhengHei"/>
              </a:rPr>
              <a:t> GHz</a:t>
            </a:r>
            <a:r>
              <a:rPr lang="en-US">
                <a:solidFill>
                  <a:srgbClr val="000000"/>
                </a:solidFill>
                <a:latin typeface="Oswald Light" pitchFamily="2" charset="0"/>
                <a:ea typeface="Microsoft JhengHei"/>
              </a:rPr>
              <a:t>  </a:t>
            </a:r>
            <a:r>
              <a:rPr lang="en-US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</a:rPr>
              <a:t>  </a:t>
            </a:r>
            <a:endParaRPr lang="en-US" altLang="zh-CN">
              <a:solidFill>
                <a:srgbClr val="000000"/>
              </a:solidFill>
              <a:latin typeface="Oswald Light" pitchFamily="2" charset="0"/>
              <a:ea typeface="Microsoft JhengHei"/>
              <a:cs typeface="Arial" panose="020B0604020202020204" pitchFamily="34" charset="0"/>
            </a:endParaRPr>
          </a:p>
          <a:p>
            <a:pPr marL="180975" indent="-180975">
              <a:lnSpc>
                <a:spcPts val="2300"/>
              </a:lnSpc>
              <a:spcBef>
                <a:spcPts val="650"/>
              </a:spcBef>
              <a:buClr>
                <a:srgbClr val="0E0EB2"/>
              </a:buClr>
              <a:buSzPct val="10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8GB DDR4 </a:t>
            </a:r>
            <a:r>
              <a:rPr lang="en-US">
                <a:solidFill>
                  <a:srgbClr val="0E0EB2"/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ECC</a:t>
            </a:r>
            <a:r>
              <a:rPr lang="en-US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 RAM (2 x 4GB) </a:t>
            </a:r>
          </a:p>
          <a:p>
            <a:pPr marL="180975" indent="-180975">
              <a:lnSpc>
                <a:spcPts val="2300"/>
              </a:lnSpc>
              <a:spcBef>
                <a:spcPts val="650"/>
              </a:spcBef>
              <a:buClr>
                <a:srgbClr val="0E0EB2"/>
              </a:buClr>
              <a:buSzPct val="10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altLang="zh-TW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2 x 10GbE SFP+ </a:t>
            </a:r>
            <a:r>
              <a:rPr lang="zh-CN" altLang="en-US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與</a:t>
            </a:r>
            <a:r>
              <a:rPr lang="en-US" altLang="zh-CN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 2 x 2.5GbE</a:t>
            </a:r>
            <a:r>
              <a:rPr lang="zh-TW" altLang="en-US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 網路埠</a:t>
            </a:r>
            <a:r>
              <a:rPr lang="en-US" altLang="zh-CN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 </a:t>
            </a:r>
          </a:p>
          <a:p>
            <a:pPr marL="180975" indent="-180975">
              <a:lnSpc>
                <a:spcPts val="2300"/>
              </a:lnSpc>
              <a:spcBef>
                <a:spcPts val="650"/>
              </a:spcBef>
              <a:buClr>
                <a:srgbClr val="0E0EB2"/>
              </a:buClr>
              <a:buSzPct val="10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</a:rPr>
              <a:t>2 x U.2 </a:t>
            </a:r>
            <a:r>
              <a:rPr lang="zh-CN" altLang="en-US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</a:rPr>
              <a:t>埠</a:t>
            </a:r>
            <a:r>
              <a:rPr lang="zh-TW" altLang="en-US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</a:rPr>
              <a:t> </a:t>
            </a:r>
            <a:r>
              <a:rPr lang="en-US" altLang="zh-TW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</a:rPr>
              <a:t>(</a:t>
            </a:r>
            <a:r>
              <a:rPr lang="en-US" altLang="zh-TW" err="1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</a:rPr>
              <a:t>NVMe</a:t>
            </a:r>
            <a:r>
              <a:rPr lang="en-US" altLang="zh-TW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</a:rPr>
              <a:t> Gen3 x4/ SATA 6Gb/s) </a:t>
            </a:r>
            <a:endParaRPr lang="en-US" altLang="zh-CN">
              <a:solidFill>
                <a:srgbClr val="000000"/>
              </a:solidFill>
              <a:latin typeface="Oswald Light" pitchFamily="2" charset="0"/>
              <a:ea typeface="Microsoft JhengHei"/>
              <a:cs typeface="Arial"/>
              <a:sym typeface="Arial"/>
            </a:endParaRPr>
          </a:p>
          <a:p>
            <a:pPr marL="180975" indent="-180975">
              <a:lnSpc>
                <a:spcPts val="2300"/>
              </a:lnSpc>
              <a:spcBef>
                <a:spcPts val="650"/>
              </a:spcBef>
              <a:buClr>
                <a:srgbClr val="0E0EB2"/>
              </a:buClr>
              <a:buSzPct val="10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2 x M.2</a:t>
            </a:r>
            <a:r>
              <a:rPr lang="zh-CN" altLang="en-US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埠</a:t>
            </a:r>
            <a:r>
              <a:rPr lang="en-US" altLang="zh-CN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 (</a:t>
            </a:r>
            <a:r>
              <a:rPr lang="en-US" altLang="zh-CN" err="1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NVMe</a:t>
            </a:r>
            <a:r>
              <a:rPr lang="en-US" altLang="zh-CN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 Gen3 x2)</a:t>
            </a:r>
            <a:endParaRPr lang="en-US">
              <a:solidFill>
                <a:srgbClr val="000000"/>
              </a:solidFill>
              <a:latin typeface="Oswald Light" pitchFamily="2" charset="0"/>
              <a:ea typeface="Microsoft JhengHei"/>
              <a:cs typeface="Arial"/>
            </a:endParaRPr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79559E2B-9B41-42C3-8120-5B84FF565EF4}"/>
              </a:ext>
            </a:extLst>
          </p:cNvPr>
          <p:cNvSpPr/>
          <p:nvPr/>
        </p:nvSpPr>
        <p:spPr>
          <a:xfrm>
            <a:off x="6161916" y="2011751"/>
            <a:ext cx="5340391" cy="3214010"/>
          </a:xfrm>
          <a:prstGeom prst="roundRect">
            <a:avLst>
              <a:gd name="adj" fmla="val 3376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347ED637-E041-4B1C-B5AB-18B926985C6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3059" y="6462902"/>
            <a:ext cx="4683043" cy="339358"/>
          </a:xfrm>
          <a:prstGeom prst="rect">
            <a:avLst/>
          </a:prstGeom>
        </p:spPr>
      </p:pic>
      <p:sp>
        <p:nvSpPr>
          <p:cNvPr id="31" name="Shape 131">
            <a:extLst>
              <a:ext uri="{FF2B5EF4-FFF2-40B4-BE49-F238E27FC236}">
                <a16:creationId xmlns:a16="http://schemas.microsoft.com/office/drawing/2014/main" id="{316D28BD-6D6C-46FA-957F-50D21D48E48F}"/>
              </a:ext>
            </a:extLst>
          </p:cNvPr>
          <p:cNvSpPr/>
          <p:nvPr/>
        </p:nvSpPr>
        <p:spPr>
          <a:xfrm>
            <a:off x="6436594" y="2460691"/>
            <a:ext cx="5340392" cy="231226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lnSpc>
                <a:spcPts val="2300"/>
              </a:lnSpc>
              <a:spcBef>
                <a:spcPts val="650"/>
              </a:spcBef>
              <a:buClr>
                <a:srgbClr val="0E0EB2"/>
              </a:buClr>
              <a:buSzPct val="10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altLang="zh-TW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</a:rPr>
              <a:t>Intel</a:t>
            </a:r>
            <a:r>
              <a:rPr lang="en-US" altLang="zh-TW" baseline="30000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</a:rPr>
              <a:t>®</a:t>
            </a:r>
            <a:r>
              <a:rPr lang="en-US" altLang="zh-TW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</a:rPr>
              <a:t> </a:t>
            </a:r>
            <a:r>
              <a:rPr lang="en-US" altLang="zh-TW">
                <a:solidFill>
                  <a:srgbClr val="0E0EB2"/>
                </a:solidFill>
                <a:latin typeface="Oswald Light" pitchFamily="2" charset="0"/>
                <a:ea typeface="Microsoft JhengHei"/>
                <a:cs typeface="Arial"/>
              </a:rPr>
              <a:t>Xeon</a:t>
            </a:r>
            <a:r>
              <a:rPr lang="en-US" altLang="zh-TW" baseline="30000">
                <a:solidFill>
                  <a:srgbClr val="0E0EB2"/>
                </a:solidFill>
                <a:latin typeface="Oswald Light" pitchFamily="2" charset="0"/>
                <a:ea typeface="Microsoft JhengHei"/>
                <a:cs typeface="Arial"/>
              </a:rPr>
              <a:t>®</a:t>
            </a:r>
            <a:r>
              <a:rPr lang="en-US" altLang="zh-TW">
                <a:solidFill>
                  <a:srgbClr val="0E0EB2"/>
                </a:solidFill>
                <a:latin typeface="Oswald Light" pitchFamily="2" charset="0"/>
                <a:ea typeface="Microsoft JhengHei"/>
                <a:cs typeface="Arial"/>
              </a:rPr>
              <a:t> E-2236 6</a:t>
            </a:r>
            <a:r>
              <a:rPr lang="zh-TW" altLang="en-US">
                <a:solidFill>
                  <a:srgbClr val="0E0EB2"/>
                </a:solidFill>
                <a:latin typeface="Oswald Light" pitchFamily="2" charset="0"/>
                <a:ea typeface="Microsoft JhengHei"/>
                <a:cs typeface="Arial"/>
              </a:rPr>
              <a:t>核心 </a:t>
            </a:r>
            <a:r>
              <a:rPr lang="en-US" altLang="zh-TW">
                <a:latin typeface="Oswald Light" pitchFamily="2" charset="0"/>
                <a:ea typeface="Microsoft JhengHei"/>
                <a:cs typeface="Arial"/>
              </a:rPr>
              <a:t>/</a:t>
            </a:r>
            <a:br>
              <a:rPr lang="en-US" altLang="zh-TW">
                <a:latin typeface="Oswald Light" pitchFamily="2" charset="0"/>
                <a:ea typeface="Microsoft JhengHei"/>
                <a:cs typeface="Arial"/>
              </a:rPr>
            </a:br>
            <a:r>
              <a:rPr lang="en-US" altLang="zh-TW">
                <a:solidFill>
                  <a:srgbClr val="0E0EB2"/>
                </a:solidFill>
                <a:latin typeface="Oswald Light" pitchFamily="2" charset="0"/>
                <a:ea typeface="Microsoft JhengHei"/>
                <a:cs typeface="Arial"/>
              </a:rPr>
              <a:t>12</a:t>
            </a:r>
            <a:r>
              <a:rPr lang="zh-CN" altLang="en-US">
                <a:solidFill>
                  <a:srgbClr val="0E0EB2"/>
                </a:solidFill>
                <a:latin typeface="Oswald Light" pitchFamily="2" charset="0"/>
                <a:ea typeface="Microsoft JhengHei"/>
                <a:cs typeface="Arial"/>
              </a:rPr>
              <a:t>執行緒 </a:t>
            </a:r>
            <a:r>
              <a:rPr lang="en-US" altLang="zh-CN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</a:rPr>
              <a:t>3.4</a:t>
            </a:r>
            <a:r>
              <a:rPr lang="en-US" altLang="zh-TW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</a:rPr>
              <a:t> GHz </a:t>
            </a:r>
            <a:r>
              <a:rPr lang="zh-TW" altLang="en-US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</a:rPr>
              <a:t>處理器，</a:t>
            </a:r>
            <a:r>
              <a:rPr lang="zh-TW" altLang="en-US">
                <a:solidFill>
                  <a:srgbClr val="000000"/>
                </a:solidFill>
                <a:latin typeface="Oswald Light" pitchFamily="2" charset="0"/>
                <a:ea typeface="Microsoft JhengHei"/>
                <a:cs typeface="Calibri"/>
              </a:rPr>
              <a:t>最高</a:t>
            </a:r>
            <a:r>
              <a:rPr lang="zh-TW" altLang="en-US">
                <a:solidFill>
                  <a:srgbClr val="000000"/>
                </a:solidFill>
                <a:latin typeface="Oswald Light" pitchFamily="2" charset="0"/>
                <a:ea typeface="Microsoft JhengHei"/>
              </a:rPr>
              <a:t>突頻至 </a:t>
            </a:r>
            <a:r>
              <a:rPr lang="en-US" altLang="zh-TW">
                <a:solidFill>
                  <a:srgbClr val="FF0000"/>
                </a:solidFill>
                <a:latin typeface="Oswald Light" pitchFamily="2" charset="0"/>
                <a:ea typeface="Microsoft JhengHei"/>
              </a:rPr>
              <a:t>4.8 GHz</a:t>
            </a:r>
            <a:endParaRPr lang="en-US" altLang="zh-TW">
              <a:solidFill>
                <a:srgbClr val="FF0000"/>
              </a:solidFill>
              <a:latin typeface="Oswald Light" pitchFamily="2" charset="0"/>
              <a:ea typeface="Microsoft JhengHei"/>
              <a:cs typeface="Arial"/>
              <a:sym typeface="Arial"/>
            </a:endParaRPr>
          </a:p>
          <a:p>
            <a:pPr marL="180975" indent="-180975">
              <a:lnSpc>
                <a:spcPts val="2300"/>
              </a:lnSpc>
              <a:spcBef>
                <a:spcPts val="650"/>
              </a:spcBef>
              <a:buClr>
                <a:srgbClr val="0E0EB2"/>
              </a:buClr>
              <a:buSzPct val="10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altLang="zh-TW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16GB DDR4</a:t>
            </a:r>
            <a:r>
              <a:rPr lang="en-US" altLang="zh-TW">
                <a:solidFill>
                  <a:schemeClr val="accent1"/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 </a:t>
            </a:r>
            <a:r>
              <a:rPr lang="en-US" altLang="zh-TW">
                <a:solidFill>
                  <a:srgbClr val="0E0EB2"/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ECC</a:t>
            </a:r>
            <a:r>
              <a:rPr lang="en-US" altLang="zh-TW">
                <a:solidFill>
                  <a:schemeClr val="accent1"/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 </a:t>
            </a:r>
            <a:r>
              <a:rPr lang="en-US" altLang="zh-TW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RAM (2 x 8GB) </a:t>
            </a:r>
          </a:p>
          <a:p>
            <a:pPr marL="180975" indent="-180975">
              <a:lnSpc>
                <a:spcPts val="2300"/>
              </a:lnSpc>
              <a:spcBef>
                <a:spcPts val="650"/>
              </a:spcBef>
              <a:buClr>
                <a:srgbClr val="0E0EB2"/>
              </a:buClr>
              <a:buSzPct val="10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altLang="zh-TW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2 x 10GbE SFP+ </a:t>
            </a:r>
            <a:r>
              <a:rPr lang="zh-CN" altLang="en-US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與</a:t>
            </a:r>
            <a:r>
              <a:rPr lang="en-US" altLang="zh-CN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 2 x 2.5GbE</a:t>
            </a:r>
            <a:r>
              <a:rPr lang="zh-TW" altLang="en-US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 網路埠</a:t>
            </a:r>
            <a:r>
              <a:rPr lang="en-US" altLang="zh-CN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 </a:t>
            </a:r>
          </a:p>
          <a:p>
            <a:pPr marL="180975" indent="-180975">
              <a:lnSpc>
                <a:spcPts val="2300"/>
              </a:lnSpc>
              <a:spcBef>
                <a:spcPts val="650"/>
              </a:spcBef>
              <a:buClr>
                <a:srgbClr val="0E0EB2"/>
              </a:buClr>
              <a:buSzPct val="10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altLang="zh-TW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</a:rPr>
              <a:t>2 x U.2 port</a:t>
            </a:r>
            <a:r>
              <a:rPr lang="zh-TW" altLang="en-US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</a:rPr>
              <a:t> </a:t>
            </a:r>
            <a:r>
              <a:rPr lang="en-US" altLang="zh-TW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</a:rPr>
              <a:t>(</a:t>
            </a:r>
            <a:r>
              <a:rPr lang="en-US" altLang="zh-TW" err="1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</a:rPr>
              <a:t>NVMe</a:t>
            </a:r>
            <a:r>
              <a:rPr lang="en-US" altLang="zh-TW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</a:rPr>
              <a:t> Gen3 x4/ SATA 6Gb/s) </a:t>
            </a:r>
            <a:endParaRPr lang="en-US" altLang="zh-CN">
              <a:solidFill>
                <a:srgbClr val="000000"/>
              </a:solidFill>
              <a:latin typeface="Oswald Light" pitchFamily="2" charset="0"/>
              <a:ea typeface="Microsoft JhengHei"/>
              <a:cs typeface="Arial"/>
              <a:sym typeface="Arial"/>
            </a:endParaRPr>
          </a:p>
          <a:p>
            <a:pPr marL="180975" indent="-180975">
              <a:lnSpc>
                <a:spcPts val="2300"/>
              </a:lnSpc>
              <a:spcBef>
                <a:spcPts val="650"/>
              </a:spcBef>
              <a:buClr>
                <a:srgbClr val="0E0EB2"/>
              </a:buClr>
              <a:buSzPct val="10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altLang="zh-TW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2 x M.2 port</a:t>
            </a:r>
            <a:r>
              <a:rPr lang="en-US" altLang="zh-CN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 (</a:t>
            </a:r>
            <a:r>
              <a:rPr lang="en-US" altLang="zh-CN" err="1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NVMe</a:t>
            </a:r>
            <a:r>
              <a:rPr lang="en-US" altLang="zh-CN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 Gen3 x2)</a:t>
            </a:r>
            <a:endParaRPr lang="en-US" altLang="zh-TW">
              <a:solidFill>
                <a:srgbClr val="000000"/>
              </a:solidFill>
              <a:latin typeface="Oswald Light" pitchFamily="2" charset="0"/>
              <a:ea typeface="Microsoft JhengHei"/>
              <a:cs typeface="Arial"/>
            </a:endParaRPr>
          </a:p>
          <a:p>
            <a:pPr>
              <a:lnSpc>
                <a:spcPts val="2300"/>
              </a:lnSpc>
              <a:spcBef>
                <a:spcPts val="600"/>
              </a:spcBef>
              <a:buClr>
                <a:srgbClr val="FF0000"/>
              </a:buClr>
              <a:buSzPct val="100000"/>
              <a:tabLst>
                <a:tab pos="180975" algn="l"/>
              </a:tabLst>
            </a:pPr>
            <a:endParaRPr lang="en-US" altLang="zh-TW">
              <a:solidFill>
                <a:srgbClr val="000000"/>
              </a:solidFill>
              <a:latin typeface="Microsoft JhengHei"/>
              <a:ea typeface="Microsoft JhengHei"/>
              <a:cs typeface="Arial"/>
            </a:endParaRPr>
          </a:p>
        </p:txBody>
      </p:sp>
      <p:pic>
        <p:nvPicPr>
          <p:cNvPr id="6" name="圖片 5" descr="一張含有 電子用品, 電腦 的圖片&#10;&#10;自動產生的描述">
            <a:extLst>
              <a:ext uri="{FF2B5EF4-FFF2-40B4-BE49-F238E27FC236}">
                <a16:creationId xmlns:a16="http://schemas.microsoft.com/office/drawing/2014/main" id="{005023C9-AAB9-5B4E-9513-EFFFD5B6E2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9852" y="3760750"/>
            <a:ext cx="5146781" cy="3216166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01611F7B-B02D-4AFC-B4C0-419C4450D4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229" y="1434539"/>
            <a:ext cx="5661965" cy="954553"/>
          </a:xfrm>
          <a:prstGeom prst="rect">
            <a:avLst/>
          </a:prstGeom>
        </p:spPr>
      </p:pic>
      <p:sp>
        <p:nvSpPr>
          <p:cNvPr id="33" name="矩形 34">
            <a:extLst>
              <a:ext uri="{FF2B5EF4-FFF2-40B4-BE49-F238E27FC236}">
                <a16:creationId xmlns:a16="http://schemas.microsoft.com/office/drawing/2014/main" id="{E210E2C6-50BE-4FA0-98F6-D8D2AA27A2F6}"/>
              </a:ext>
            </a:extLst>
          </p:cNvPr>
          <p:cNvSpPr/>
          <p:nvPr/>
        </p:nvSpPr>
        <p:spPr>
          <a:xfrm>
            <a:off x="626015" y="1610927"/>
            <a:ext cx="534039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000" b="1">
                <a:latin typeface="Oswald Light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TNS-h1083X-</a:t>
            </a:r>
            <a:r>
              <a:rPr lang="en-US" altLang="zh-TW" sz="3000" b="1">
                <a:solidFill>
                  <a:srgbClr val="C00000"/>
                </a:solidFill>
                <a:latin typeface="Oswald Light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E2234</a:t>
            </a:r>
            <a:r>
              <a:rPr lang="en-US" altLang="zh-TW" sz="3000" b="1">
                <a:latin typeface="Oswald Light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-</a:t>
            </a:r>
            <a:r>
              <a:rPr lang="en-US" altLang="zh-TW" sz="3000" b="1">
                <a:solidFill>
                  <a:srgbClr val="285FDF"/>
                </a:solidFill>
                <a:latin typeface="Oswald Light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8G</a:t>
            </a: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D08202EC-DDEA-485F-A81D-CD32BAAED4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20954" y="1426596"/>
            <a:ext cx="5661965" cy="954553"/>
          </a:xfrm>
          <a:prstGeom prst="rect">
            <a:avLst/>
          </a:prstGeom>
        </p:spPr>
      </p:pic>
      <p:sp>
        <p:nvSpPr>
          <p:cNvPr id="34" name="矩形 34">
            <a:extLst>
              <a:ext uri="{FF2B5EF4-FFF2-40B4-BE49-F238E27FC236}">
                <a16:creationId xmlns:a16="http://schemas.microsoft.com/office/drawing/2014/main" id="{266A9E7C-D1AE-44B5-AFEA-D8F1FDFB02CD}"/>
              </a:ext>
            </a:extLst>
          </p:cNvPr>
          <p:cNvSpPr/>
          <p:nvPr/>
        </p:nvSpPr>
        <p:spPr>
          <a:xfrm>
            <a:off x="6127194" y="1602460"/>
            <a:ext cx="52987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000" b="1">
                <a:latin typeface="Oswald Light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TNS-h1083X-</a:t>
            </a:r>
            <a:r>
              <a:rPr lang="en-US" altLang="zh-TW" sz="3000" b="1">
                <a:solidFill>
                  <a:srgbClr val="C00000"/>
                </a:solidFill>
                <a:latin typeface="Oswald Light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E2236</a:t>
            </a:r>
            <a:r>
              <a:rPr lang="en-US" altLang="zh-TW" sz="3000" b="1">
                <a:latin typeface="Oswald Light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-</a:t>
            </a:r>
            <a:r>
              <a:rPr lang="en-US" altLang="zh-TW" sz="3000" b="1">
                <a:solidFill>
                  <a:srgbClr val="285FDF"/>
                </a:solidFill>
                <a:latin typeface="Oswald Light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16G</a:t>
            </a:r>
          </a:p>
        </p:txBody>
      </p:sp>
      <p:pic>
        <p:nvPicPr>
          <p:cNvPr id="4" name="圖片 3" descr="一張含有 食物 的圖片&#10;&#10;自動產生的描述">
            <a:extLst>
              <a:ext uri="{FF2B5EF4-FFF2-40B4-BE49-F238E27FC236}">
                <a16:creationId xmlns:a16="http://schemas.microsoft.com/office/drawing/2014/main" id="{DBFCBD2F-D387-4B8C-89AB-DBD9F37D1F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7193" y="271429"/>
            <a:ext cx="1138203" cy="11382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1563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群組 11">
            <a:extLst>
              <a:ext uri="{FF2B5EF4-FFF2-40B4-BE49-F238E27FC236}">
                <a16:creationId xmlns:a16="http://schemas.microsoft.com/office/drawing/2014/main" id="{787532EB-09FE-42BE-AD3E-98ACC3E6801A}"/>
              </a:ext>
            </a:extLst>
          </p:cNvPr>
          <p:cNvGrpSpPr/>
          <p:nvPr/>
        </p:nvGrpSpPr>
        <p:grpSpPr>
          <a:xfrm>
            <a:off x="5322918" y="4103695"/>
            <a:ext cx="5815446" cy="1873802"/>
            <a:chOff x="5281398" y="2130931"/>
            <a:chExt cx="5815446" cy="1873802"/>
          </a:xfrm>
        </p:grpSpPr>
        <p:sp>
          <p:nvSpPr>
            <p:cNvPr id="13" name="矩形: 圓角 12">
              <a:extLst>
                <a:ext uri="{FF2B5EF4-FFF2-40B4-BE49-F238E27FC236}">
                  <a16:creationId xmlns:a16="http://schemas.microsoft.com/office/drawing/2014/main" id="{2ACBB12E-75D5-43FB-BC1F-5C49EA293830}"/>
                </a:ext>
              </a:extLst>
            </p:cNvPr>
            <p:cNvSpPr/>
            <p:nvPr/>
          </p:nvSpPr>
          <p:spPr>
            <a:xfrm>
              <a:off x="5281399" y="2130932"/>
              <a:ext cx="5715152" cy="1873801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986ABDA4-1274-4493-BD8F-E55C8EC70F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>
              <a:off x="5281398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141002F7-7131-4608-8832-90DC68F1DE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 flipH="1">
              <a:off x="10896257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38BD2B53-96DC-4C9D-A224-C43C59D07B81}"/>
              </a:ext>
            </a:extLst>
          </p:cNvPr>
          <p:cNvGrpSpPr/>
          <p:nvPr/>
        </p:nvGrpSpPr>
        <p:grpSpPr>
          <a:xfrm>
            <a:off x="5306798" y="2054731"/>
            <a:ext cx="5815446" cy="1873802"/>
            <a:chOff x="5281398" y="2130931"/>
            <a:chExt cx="5815446" cy="1873802"/>
          </a:xfrm>
        </p:grpSpPr>
        <p:sp>
          <p:nvSpPr>
            <p:cNvPr id="8" name="矩形: 圓角 7">
              <a:extLst>
                <a:ext uri="{FF2B5EF4-FFF2-40B4-BE49-F238E27FC236}">
                  <a16:creationId xmlns:a16="http://schemas.microsoft.com/office/drawing/2014/main" id="{31103B23-040F-448A-841F-9E6BCFCA9E8D}"/>
                </a:ext>
              </a:extLst>
            </p:cNvPr>
            <p:cNvSpPr/>
            <p:nvPr/>
          </p:nvSpPr>
          <p:spPr>
            <a:xfrm>
              <a:off x="5281399" y="2130932"/>
              <a:ext cx="5715152" cy="1873801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A7664066-86E8-411A-B1AE-313A61CBDD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>
              <a:off x="5281398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F1DED9CA-AA7B-4E0D-8E4A-9705C89E7E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 flipH="1">
              <a:off x="10896257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B7A04887-2CB1-6942-8A23-25CEF73B0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63" y="22673"/>
            <a:ext cx="11598442" cy="1400037"/>
          </a:xfrm>
        </p:spPr>
        <p:txBody>
          <a:bodyPr>
            <a:normAutofit/>
          </a:bodyPr>
          <a:lstStyle/>
          <a:p>
            <a:r>
              <a:rPr kumimoji="1" lang="zh-CN" altLang="en-US" sz="5000" b="1">
                <a:latin typeface="Oswald Medium" pitchFamily="2" charset="0"/>
              </a:rPr>
              <a:t>搭載 </a:t>
            </a:r>
            <a:r>
              <a:rPr kumimoji="1" lang="en-US" altLang="zh-TW" sz="5000">
                <a:latin typeface="Oswald" pitchFamily="2" charset="0"/>
              </a:rPr>
              <a:t>Intel Xeon E </a:t>
            </a:r>
            <a:r>
              <a:rPr kumimoji="1" lang="zh-CN" altLang="en-US" sz="5000" b="1">
                <a:latin typeface="Oswald Medium" pitchFamily="2" charset="0"/>
              </a:rPr>
              <a:t>企業級處理器</a:t>
            </a:r>
            <a:endParaRPr kumimoji="1" lang="zh-TW" altLang="en-US" sz="5000" b="1">
              <a:latin typeface="Oswald Medium" pitchFamily="2" charset="0"/>
            </a:endParaRPr>
          </a:p>
        </p:txBody>
      </p:sp>
      <p:pic>
        <p:nvPicPr>
          <p:cNvPr id="4" name="圖片 3" descr="一張含有 食物 的圖片&#10;&#10;自動產生的描述">
            <a:extLst>
              <a:ext uri="{FF2B5EF4-FFF2-40B4-BE49-F238E27FC236}">
                <a16:creationId xmlns:a16="http://schemas.microsoft.com/office/drawing/2014/main" id="{7FA0B0A4-6ADD-BC48-A986-4409E2AB1A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134" y="2054732"/>
            <a:ext cx="3849620" cy="3849620"/>
          </a:xfrm>
          <a:prstGeom prst="rect">
            <a:avLst/>
          </a:prstGeom>
          <a:effectLst>
            <a:outerShdw blurRad="266700" dist="355600" dir="5400000" sx="93000" sy="93000" rotWithShape="0">
              <a:prstClr val="black">
                <a:alpha val="29000"/>
              </a:prstClr>
            </a:outerShdw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67B0A241-BE3E-3648-AC53-431DA923ACAE}"/>
              </a:ext>
            </a:extLst>
          </p:cNvPr>
          <p:cNvSpPr/>
          <p:nvPr/>
        </p:nvSpPr>
        <p:spPr>
          <a:xfrm>
            <a:off x="5917182" y="2241527"/>
            <a:ext cx="5164653" cy="153888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FF0000"/>
              </a:buClr>
              <a:buSzPct val="100000"/>
              <a:tabLst>
                <a:tab pos="180975" algn="l"/>
              </a:tabLst>
            </a:pPr>
            <a:r>
              <a:rPr lang="en-US" altLang="zh-TW" sz="2800" b="1">
                <a:solidFill>
                  <a:schemeClr val="tx1">
                    <a:lumMod val="95000"/>
                    <a:lumOff val="5000"/>
                  </a:schemeClr>
                </a:solidFill>
                <a:latin typeface="Oswald Light" pitchFamily="2" charset="0"/>
                <a:ea typeface="Microsoft JhengHei"/>
                <a:cs typeface="Arial"/>
              </a:rPr>
              <a:t>Intel</a:t>
            </a:r>
            <a:r>
              <a:rPr lang="en-US" altLang="zh-TW" sz="2800" b="1" baseline="30000">
                <a:solidFill>
                  <a:schemeClr val="tx1">
                    <a:lumMod val="95000"/>
                    <a:lumOff val="5000"/>
                  </a:schemeClr>
                </a:solidFill>
                <a:latin typeface="Oswald Light" pitchFamily="2" charset="0"/>
                <a:ea typeface="Microsoft JhengHei"/>
                <a:cs typeface="Arial"/>
              </a:rPr>
              <a:t>®</a:t>
            </a:r>
            <a:r>
              <a:rPr lang="en-US" altLang="zh-TW" sz="2800" b="1">
                <a:solidFill>
                  <a:schemeClr val="tx1">
                    <a:lumMod val="95000"/>
                    <a:lumOff val="5000"/>
                  </a:schemeClr>
                </a:solidFill>
                <a:latin typeface="Oswald Light" pitchFamily="2" charset="0"/>
                <a:ea typeface="Microsoft JhengHei"/>
                <a:cs typeface="Arial"/>
              </a:rPr>
              <a:t> </a:t>
            </a:r>
            <a:r>
              <a:rPr lang="en-US" altLang="zh-TW" sz="2800" b="1">
                <a:solidFill>
                  <a:srgbClr val="285FDF"/>
                </a:solidFill>
                <a:latin typeface="Oswald Light" pitchFamily="2" charset="0"/>
                <a:ea typeface="Microsoft JhengHei"/>
                <a:cs typeface="Arial"/>
              </a:rPr>
              <a:t>Xeon</a:t>
            </a:r>
            <a:r>
              <a:rPr lang="en-US" altLang="zh-TW" sz="2800" b="1" baseline="30000">
                <a:solidFill>
                  <a:srgbClr val="285FDF"/>
                </a:solidFill>
                <a:latin typeface="Oswald Light" pitchFamily="2" charset="0"/>
                <a:ea typeface="Microsoft JhengHei"/>
                <a:cs typeface="Arial"/>
              </a:rPr>
              <a:t>®</a:t>
            </a:r>
            <a:r>
              <a:rPr lang="en-US" altLang="zh-TW" sz="2800" b="1">
                <a:solidFill>
                  <a:srgbClr val="285FDF"/>
                </a:solidFill>
                <a:latin typeface="Oswald Light" pitchFamily="2" charset="0"/>
                <a:ea typeface="Microsoft JhengHei"/>
                <a:cs typeface="Arial"/>
              </a:rPr>
              <a:t> E-2236</a:t>
            </a:r>
            <a:r>
              <a:rPr lang="en-US" altLang="zh-TW" sz="2800" b="1">
                <a:solidFill>
                  <a:srgbClr val="21EFFF"/>
                </a:solidFill>
                <a:latin typeface="Oswald Light" pitchFamily="2" charset="0"/>
                <a:ea typeface="Microsoft JhengHei"/>
                <a:cs typeface="Arial"/>
              </a:rPr>
              <a:t> </a:t>
            </a:r>
          </a:p>
          <a:p>
            <a:pPr lvl="1" indent="-457200">
              <a:spcBef>
                <a:spcPts val="600"/>
              </a:spcBef>
              <a:buClr>
                <a:srgbClr val="FF0000"/>
              </a:buClr>
              <a:buSzPct val="100000"/>
              <a:tabLst>
                <a:tab pos="0" algn="l"/>
              </a:tabLst>
            </a:pPr>
            <a:r>
              <a:rPr lang="en-US" altLang="zh-TW" sz="2800" b="1">
                <a:solidFill>
                  <a:srgbClr val="285FDF"/>
                </a:solidFill>
                <a:latin typeface="Oswald Light" pitchFamily="2" charset="0"/>
                <a:ea typeface="Microsoft JhengHei"/>
                <a:cs typeface="Arial"/>
              </a:rPr>
              <a:t>6 </a:t>
            </a:r>
            <a:r>
              <a:rPr lang="zh-TW" altLang="en-US" sz="2800">
                <a:solidFill>
                  <a:srgbClr val="285FDF"/>
                </a:solidFill>
                <a:latin typeface="Microsoft JhengHei"/>
                <a:ea typeface="Microsoft JhengHei"/>
                <a:cs typeface="Arial"/>
              </a:rPr>
              <a:t>核心 </a:t>
            </a:r>
            <a:r>
              <a:rPr lang="en-US" altLang="zh-TW" sz="2800" b="1">
                <a:solidFill>
                  <a:srgbClr val="285FDF"/>
                </a:solidFill>
                <a:latin typeface="Oswald Light" pitchFamily="2" charset="0"/>
                <a:ea typeface="Microsoft JhengHei"/>
                <a:cs typeface="Arial"/>
              </a:rPr>
              <a:t>/ 12 </a:t>
            </a:r>
            <a:r>
              <a:rPr lang="zh-CN" altLang="en-US" sz="2800">
                <a:solidFill>
                  <a:srgbClr val="285FDF"/>
                </a:solidFill>
                <a:latin typeface="Microsoft JhengHei"/>
                <a:ea typeface="Microsoft JhengHei"/>
                <a:cs typeface="Arial"/>
              </a:rPr>
              <a:t>執行緒</a:t>
            </a:r>
            <a:r>
              <a:rPr lang="zh-TW" altLang="en-US" sz="2800">
                <a:latin typeface="Microsoft JhengHei"/>
                <a:ea typeface="Microsoft JhengHei"/>
                <a:cs typeface="Arial"/>
              </a:rPr>
              <a:t>處理器</a:t>
            </a:r>
            <a:endParaRPr lang="en-US" altLang="zh-CN" sz="2800">
              <a:latin typeface="Microsoft JhengHei"/>
              <a:ea typeface="Microsoft JhengHei"/>
              <a:cs typeface="Arial"/>
            </a:endParaRPr>
          </a:p>
          <a:p>
            <a:pPr lvl="1" indent="-457200">
              <a:spcBef>
                <a:spcPts val="600"/>
              </a:spcBef>
              <a:buClr>
                <a:srgbClr val="FF0000"/>
              </a:buClr>
              <a:buSzPct val="100000"/>
              <a:tabLst>
                <a:tab pos="0" algn="l"/>
              </a:tabLst>
            </a:pPr>
            <a:r>
              <a:rPr lang="en-US" altLang="zh-TW" sz="2800" b="1">
                <a:latin typeface="Oswald Light" pitchFamily="2" charset="0"/>
                <a:ea typeface="Microsoft JhengHei"/>
                <a:cs typeface="Arial"/>
              </a:rPr>
              <a:t>3.4 GHz</a:t>
            </a:r>
            <a:r>
              <a:rPr lang="zh-TW" altLang="en-US" sz="2800">
                <a:latin typeface="Microsoft JhengHei"/>
                <a:ea typeface="Microsoft JhengHei"/>
                <a:cs typeface="Arial"/>
              </a:rPr>
              <a:t>，</a:t>
            </a:r>
            <a:r>
              <a:rPr lang="zh-TW" altLang="en-US" sz="2800">
                <a:latin typeface="Microsoft JhengHei"/>
                <a:ea typeface="Microsoft JhengHei"/>
                <a:cs typeface="Calibri"/>
              </a:rPr>
              <a:t>最高</a:t>
            </a:r>
            <a:r>
              <a:rPr lang="zh-TW" altLang="en-US" sz="2800">
                <a:latin typeface="Microsoft JhengHei"/>
                <a:ea typeface="Microsoft JhengHei"/>
              </a:rPr>
              <a:t>突頻至 </a:t>
            </a:r>
            <a:r>
              <a:rPr lang="en-US" altLang="zh-TW" sz="2800" b="1">
                <a:latin typeface="Oswald Light" pitchFamily="2" charset="0"/>
                <a:ea typeface="Microsoft JhengHei"/>
              </a:rPr>
              <a:t>4.8 GHz  </a:t>
            </a:r>
            <a:r>
              <a:rPr lang="en-US" altLang="zh-TW" sz="2800">
                <a:latin typeface="Microsoft JhengHei"/>
                <a:ea typeface="Microsoft JhengHei"/>
                <a:cs typeface="Arial"/>
              </a:rPr>
              <a:t> 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1CB9DAC-E319-9F4E-84B7-7CC9D81F8EE8}"/>
              </a:ext>
            </a:extLst>
          </p:cNvPr>
          <p:cNvSpPr/>
          <p:nvPr/>
        </p:nvSpPr>
        <p:spPr>
          <a:xfrm>
            <a:off x="5988458" y="4314744"/>
            <a:ext cx="5477809" cy="153888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FF0000"/>
              </a:buClr>
              <a:buSzPct val="100000"/>
              <a:tabLst>
                <a:tab pos="180975" algn="l"/>
              </a:tabLst>
            </a:pPr>
            <a:r>
              <a:rPr lang="en-US" altLang="zh-TW" sz="2800">
                <a:latin typeface="Oswald Light" pitchFamily="2" charset="0"/>
                <a:ea typeface="Microsoft JhengHei"/>
                <a:cs typeface="Arial"/>
              </a:rPr>
              <a:t>Intel</a:t>
            </a:r>
            <a:r>
              <a:rPr lang="en-US" altLang="zh-TW" sz="2800" baseline="30000">
                <a:latin typeface="Oswald Light" pitchFamily="2" charset="0"/>
                <a:ea typeface="Microsoft JhengHei"/>
                <a:cs typeface="Arial"/>
              </a:rPr>
              <a:t>®</a:t>
            </a:r>
            <a:r>
              <a:rPr lang="en-US" altLang="zh-TW" sz="2800">
                <a:latin typeface="Oswald Light" pitchFamily="2" charset="0"/>
                <a:ea typeface="Microsoft JhengHei"/>
                <a:cs typeface="Arial"/>
              </a:rPr>
              <a:t> </a:t>
            </a:r>
            <a:r>
              <a:rPr lang="en-US" altLang="zh-TW" sz="2800">
                <a:solidFill>
                  <a:srgbClr val="285FDF"/>
                </a:solidFill>
                <a:latin typeface="Oswald Light" pitchFamily="2" charset="0"/>
                <a:ea typeface="Microsoft JhengHei"/>
                <a:cs typeface="Arial"/>
              </a:rPr>
              <a:t>Xeon</a:t>
            </a:r>
            <a:r>
              <a:rPr lang="en-US" altLang="zh-TW" sz="2800" baseline="30000">
                <a:solidFill>
                  <a:srgbClr val="285FDF"/>
                </a:solidFill>
                <a:latin typeface="Oswald Light" pitchFamily="2" charset="0"/>
                <a:ea typeface="Microsoft JhengHei"/>
                <a:cs typeface="Arial"/>
              </a:rPr>
              <a:t>®</a:t>
            </a:r>
            <a:r>
              <a:rPr lang="en-US" altLang="zh-TW" sz="2800">
                <a:solidFill>
                  <a:srgbClr val="285FDF"/>
                </a:solidFill>
                <a:latin typeface="Oswald Light" pitchFamily="2" charset="0"/>
                <a:ea typeface="Microsoft JhengHei"/>
                <a:cs typeface="Arial"/>
              </a:rPr>
              <a:t> E-2234 </a:t>
            </a:r>
          </a:p>
          <a:p>
            <a:pPr lvl="1" indent="-457200">
              <a:spcBef>
                <a:spcPts val="600"/>
              </a:spcBef>
              <a:buClr>
                <a:srgbClr val="FF0000"/>
              </a:buClr>
              <a:buSzPct val="100000"/>
              <a:tabLst>
                <a:tab pos="180975" algn="l"/>
              </a:tabLst>
            </a:pPr>
            <a:r>
              <a:rPr lang="en-US" altLang="zh-TW" sz="2800" b="1">
                <a:solidFill>
                  <a:srgbClr val="285FDF"/>
                </a:solidFill>
                <a:latin typeface="Oswald Light" pitchFamily="2" charset="0"/>
                <a:ea typeface="Microsoft JhengHei"/>
                <a:cs typeface="Arial"/>
              </a:rPr>
              <a:t>4 </a:t>
            </a:r>
            <a:r>
              <a:rPr lang="zh-TW" altLang="en-US" sz="2800">
                <a:solidFill>
                  <a:srgbClr val="285FDF"/>
                </a:solidFill>
                <a:latin typeface="Microsoft JhengHei"/>
                <a:ea typeface="Microsoft JhengHei"/>
                <a:cs typeface="Arial"/>
              </a:rPr>
              <a:t>核心 </a:t>
            </a:r>
            <a:r>
              <a:rPr lang="en-US" altLang="zh-TW" sz="2800" b="1">
                <a:solidFill>
                  <a:srgbClr val="285FDF"/>
                </a:solidFill>
                <a:latin typeface="Oswald Light" pitchFamily="2" charset="0"/>
                <a:ea typeface="Microsoft JhengHei"/>
                <a:cs typeface="Arial"/>
              </a:rPr>
              <a:t>/</a:t>
            </a:r>
            <a:r>
              <a:rPr lang="zh-TW" altLang="en-US" sz="2800" b="1">
                <a:solidFill>
                  <a:srgbClr val="285FDF"/>
                </a:solidFill>
                <a:latin typeface="Oswald Light" pitchFamily="2" charset="0"/>
                <a:ea typeface="Microsoft JhengHei"/>
                <a:cs typeface="Arial"/>
              </a:rPr>
              <a:t> </a:t>
            </a:r>
            <a:r>
              <a:rPr lang="en-US" altLang="zh-TW" sz="2800" b="1">
                <a:solidFill>
                  <a:srgbClr val="285FDF"/>
                </a:solidFill>
                <a:latin typeface="Oswald Light" pitchFamily="2" charset="0"/>
                <a:ea typeface="Microsoft JhengHei"/>
                <a:cs typeface="Arial"/>
              </a:rPr>
              <a:t>8 </a:t>
            </a:r>
            <a:r>
              <a:rPr lang="zh-CN" altLang="en-US" sz="2800">
                <a:solidFill>
                  <a:srgbClr val="285FDF"/>
                </a:solidFill>
                <a:latin typeface="Microsoft JhengHei"/>
                <a:ea typeface="Microsoft JhengHei"/>
                <a:cs typeface="Arial"/>
              </a:rPr>
              <a:t>執行緒</a:t>
            </a:r>
            <a:r>
              <a:rPr lang="zh-TW" altLang="en-US" sz="2800">
                <a:latin typeface="Microsoft JhengHei"/>
                <a:ea typeface="Microsoft JhengHei"/>
                <a:cs typeface="Arial"/>
              </a:rPr>
              <a:t>處理器</a:t>
            </a:r>
            <a:r>
              <a:rPr lang="zh-CN" altLang="en-US" sz="2800">
                <a:latin typeface="Microsoft JhengHei"/>
                <a:ea typeface="Microsoft JhengHei"/>
                <a:cs typeface="Arial"/>
              </a:rPr>
              <a:t> </a:t>
            </a:r>
            <a:endParaRPr lang="en-US" altLang="zh-CN" sz="2800">
              <a:latin typeface="Microsoft JhengHei"/>
              <a:ea typeface="Microsoft JhengHei"/>
              <a:cs typeface="Arial"/>
            </a:endParaRPr>
          </a:p>
          <a:p>
            <a:pPr lvl="1" indent="-457200">
              <a:spcBef>
                <a:spcPts val="600"/>
              </a:spcBef>
              <a:buClr>
                <a:srgbClr val="FF0000"/>
              </a:buClr>
              <a:buSzPct val="100000"/>
              <a:tabLst>
                <a:tab pos="180975" algn="l"/>
              </a:tabLst>
            </a:pPr>
            <a:r>
              <a:rPr lang="en-US" altLang="zh-TW" sz="2800" b="1">
                <a:latin typeface="Oswald Light" pitchFamily="2" charset="0"/>
                <a:ea typeface="Microsoft JhengHei"/>
                <a:cs typeface="Arial"/>
              </a:rPr>
              <a:t>3.6 GHz </a:t>
            </a:r>
            <a:r>
              <a:rPr lang="zh-TW" altLang="en-US" sz="2800">
                <a:latin typeface="Microsoft JhengHei"/>
                <a:ea typeface="Microsoft JhengHei"/>
                <a:cs typeface="Arial"/>
              </a:rPr>
              <a:t>，</a:t>
            </a:r>
            <a:r>
              <a:rPr lang="zh-TW" altLang="en-US" sz="2800">
                <a:latin typeface="Microsoft JhengHei"/>
                <a:ea typeface="Microsoft JhengHei"/>
                <a:cs typeface="Calibri"/>
              </a:rPr>
              <a:t>最高</a:t>
            </a:r>
            <a:r>
              <a:rPr lang="zh-TW" altLang="en-US" sz="2800">
                <a:latin typeface="Microsoft JhengHei"/>
                <a:ea typeface="Microsoft JhengHei"/>
              </a:rPr>
              <a:t>突頻至</a:t>
            </a:r>
            <a:r>
              <a:rPr lang="zh-TW" altLang="en-US" sz="2800">
                <a:latin typeface="Oswald Light" pitchFamily="2" charset="0"/>
                <a:ea typeface="Microsoft JhengHei"/>
              </a:rPr>
              <a:t> </a:t>
            </a:r>
            <a:r>
              <a:rPr lang="en-US" altLang="zh-TW" sz="2800" b="1">
                <a:latin typeface="Oswald Light" pitchFamily="2" charset="0"/>
                <a:ea typeface="Microsoft JhengHei"/>
              </a:rPr>
              <a:t>4.8 GHz  </a:t>
            </a:r>
            <a:r>
              <a:rPr lang="en-US" altLang="zh-TW" sz="2500" b="1">
                <a:latin typeface="Oswald Light" pitchFamily="2" charset="0"/>
                <a:ea typeface="Microsoft JhengHei"/>
                <a:cs typeface="Arial"/>
              </a:rPr>
              <a:t>  </a:t>
            </a:r>
            <a:endParaRPr lang="en-US" altLang="zh-CN" sz="2500" b="1">
              <a:latin typeface="Oswald Light" pitchFamily="2" charset="0"/>
              <a:ea typeface="Microsoft JhengHe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6551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群組 35">
            <a:extLst>
              <a:ext uri="{FF2B5EF4-FFF2-40B4-BE49-F238E27FC236}">
                <a16:creationId xmlns:a16="http://schemas.microsoft.com/office/drawing/2014/main" id="{22FB2E02-A7E8-4F06-BA81-AFD36CD15339}"/>
              </a:ext>
            </a:extLst>
          </p:cNvPr>
          <p:cNvGrpSpPr/>
          <p:nvPr/>
        </p:nvGrpSpPr>
        <p:grpSpPr>
          <a:xfrm>
            <a:off x="6174848" y="1929541"/>
            <a:ext cx="5815446" cy="1873802"/>
            <a:chOff x="5281398" y="2130931"/>
            <a:chExt cx="5815446" cy="1873802"/>
          </a:xfrm>
        </p:grpSpPr>
        <p:sp>
          <p:nvSpPr>
            <p:cNvPr id="37" name="矩形: 圓角 36">
              <a:extLst>
                <a:ext uri="{FF2B5EF4-FFF2-40B4-BE49-F238E27FC236}">
                  <a16:creationId xmlns:a16="http://schemas.microsoft.com/office/drawing/2014/main" id="{D8A04E02-54CD-4818-9CA0-86CAD7E4D699}"/>
                </a:ext>
              </a:extLst>
            </p:cNvPr>
            <p:cNvSpPr/>
            <p:nvPr/>
          </p:nvSpPr>
          <p:spPr>
            <a:xfrm>
              <a:off x="5281399" y="2130932"/>
              <a:ext cx="5715152" cy="1873801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A2E9091C-3910-4D9C-A0EB-06EFB601BF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>
              <a:off x="5281398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04F4D6E2-68FD-45C8-A1A6-6DAAF212BE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 flipH="1">
              <a:off x="10896257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BCDFE0B-9FBB-A440-8A76-B990F35B4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783" y="15201"/>
            <a:ext cx="11598442" cy="1400037"/>
          </a:xfrm>
        </p:spPr>
        <p:txBody>
          <a:bodyPr>
            <a:normAutofit/>
          </a:bodyPr>
          <a:lstStyle/>
          <a:p>
            <a:r>
              <a:rPr lang="zh-CN" altLang="en-US" sz="5000" b="1">
                <a:cs typeface="Arial" panose="020B0604020202020204" pitchFamily="34" charset="0"/>
              </a:rPr>
              <a:t>支援</a:t>
            </a:r>
            <a:r>
              <a:rPr lang="zh-TW" altLang="en-US" sz="5000" b="1">
                <a:cs typeface="Arial" panose="020B0604020202020204" pitchFamily="34" charset="0"/>
              </a:rPr>
              <a:t> </a:t>
            </a:r>
            <a:r>
              <a:rPr lang="en-US" altLang="zh-CN" sz="5000">
                <a:latin typeface="Oswald" pitchFamily="2" charset="0"/>
                <a:cs typeface="Arial" panose="020B0604020202020204" pitchFamily="34" charset="0"/>
              </a:rPr>
              <a:t>ECC</a:t>
            </a:r>
            <a:r>
              <a:rPr lang="en-US" sz="5000" b="1">
                <a:latin typeface="Oswald Medium" pitchFamily="2" charset="0"/>
                <a:cs typeface="Arial" panose="020B0604020202020204" pitchFamily="34" charset="0"/>
              </a:rPr>
              <a:t> </a:t>
            </a:r>
            <a:r>
              <a:rPr lang="zh-CN" altLang="en-US" sz="5000" b="1">
                <a:cs typeface="Arial" panose="020B0604020202020204" pitchFamily="34" charset="0"/>
              </a:rPr>
              <a:t>記憶體 </a:t>
            </a:r>
            <a:r>
              <a:rPr lang="en-US" sz="4200" b="0">
                <a:latin typeface="Oswald Light" pitchFamily="2" charset="0"/>
                <a:cs typeface="Arial" panose="020B0604020202020204" pitchFamily="34" charset="0"/>
              </a:rPr>
              <a:t>(Error Correcting Code)</a:t>
            </a:r>
            <a:endParaRPr lang="en-US" sz="4200" b="0">
              <a:latin typeface="Oswald Light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35E34F-DCCD-954B-92BD-AE137E91F2B6}"/>
              </a:ext>
            </a:extLst>
          </p:cNvPr>
          <p:cNvSpPr txBox="1"/>
          <p:nvPr/>
        </p:nvSpPr>
        <p:spPr>
          <a:xfrm>
            <a:off x="6248671" y="3987990"/>
            <a:ext cx="5472263" cy="19697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66700" indent="-266700">
              <a:lnSpc>
                <a:spcPts val="36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Intel Xeon </a:t>
            </a:r>
            <a:r>
              <a:rPr lang="zh-CN" altLang="en-US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處理器支援 </a:t>
            </a:r>
            <a:r>
              <a:rPr lang="en-US" altLang="zh-CN" sz="2800" b="1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ECC</a:t>
            </a:r>
            <a:r>
              <a:rPr lang="en-US" altLang="zh-CN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zh-CN" altLang="en-US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記憶體，能</a:t>
            </a:r>
            <a:r>
              <a:rPr lang="zh-CN" altLang="en-US" sz="280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自動偵測</a:t>
            </a:r>
            <a:r>
              <a:rPr lang="zh-CN" altLang="en-US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</a:t>
            </a:r>
            <a:r>
              <a:rPr lang="zh-CN" altLang="en-US" sz="280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即時修正單一位元錯誤</a:t>
            </a:r>
            <a:r>
              <a:rPr lang="zh-CN" altLang="en-US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CN" sz="2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6700" indent="-266700">
              <a:lnSpc>
                <a:spcPts val="36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zh-CN" altLang="en-US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系統支援高達</a:t>
            </a:r>
            <a:r>
              <a:rPr lang="zh-TW" altLang="en-US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2800" b="1">
                <a:solidFill>
                  <a:srgbClr val="FFFF00"/>
                </a:solidFill>
                <a:latin typeface="Oswald Light" pitchFamily="2" charset="0"/>
                <a:ea typeface="微軟正黑體" panose="020B0604030504040204" pitchFamily="34" charset="-120"/>
              </a:rPr>
              <a:t>128GB</a:t>
            </a:r>
            <a:r>
              <a:rPr lang="zh-TW" altLang="en-US" sz="2800" b="1">
                <a:solidFill>
                  <a:srgbClr val="FFFF00"/>
                </a:solidFill>
                <a:latin typeface="Oswald Light" pitchFamily="2" charset="0"/>
                <a:ea typeface="微軟正黑體" panose="020B0604030504040204" pitchFamily="34" charset="-120"/>
              </a:rPr>
              <a:t> </a:t>
            </a:r>
            <a:r>
              <a:rPr lang="zh-CN" altLang="en-US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記憶體</a:t>
            </a:r>
            <a:endParaRPr lang="en-US" altLang="zh-CN" sz="2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4EBBA0-5975-6746-94AE-CB555557579C}"/>
              </a:ext>
            </a:extLst>
          </p:cNvPr>
          <p:cNvSpPr txBox="1"/>
          <p:nvPr/>
        </p:nvSpPr>
        <p:spPr>
          <a:xfrm>
            <a:off x="6523362" y="2189021"/>
            <a:ext cx="3464410" cy="140564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4100">
                <a:latin typeface="微軟正黑體" panose="020B0604030504040204" pitchFamily="34" charset="-120"/>
                <a:ea typeface="微軟正黑體" panose="020B0604030504040204" pitchFamily="34" charset="-120"/>
              </a:rPr>
              <a:t>維持可靠性</a:t>
            </a:r>
            <a:br>
              <a:rPr lang="zh-CN" altLang="en-US" sz="41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CN" altLang="en-US" sz="4100">
                <a:latin typeface="微軟正黑體" panose="020B0604030504040204" pitchFamily="34" charset="-120"/>
                <a:ea typeface="微軟正黑體" panose="020B0604030504040204" pitchFamily="34" charset="-120"/>
              </a:rPr>
              <a:t>避免資料毀損</a:t>
            </a:r>
            <a:endParaRPr lang="en-US" sz="4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178C103-F231-0A41-B15E-FDB8A082C715}"/>
              </a:ext>
            </a:extLst>
          </p:cNvPr>
          <p:cNvSpPr txBox="1"/>
          <p:nvPr/>
        </p:nvSpPr>
        <p:spPr>
          <a:xfrm>
            <a:off x="3689406" y="314871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2400"/>
          </a:p>
        </p:txBody>
      </p:sp>
      <p:grpSp>
        <p:nvGrpSpPr>
          <p:cNvPr id="5" name="圖形 3">
            <a:extLst>
              <a:ext uri="{FF2B5EF4-FFF2-40B4-BE49-F238E27FC236}">
                <a16:creationId xmlns:a16="http://schemas.microsoft.com/office/drawing/2014/main" id="{AAF8EAD9-1482-4C5C-85E9-B7903175C595}"/>
              </a:ext>
            </a:extLst>
          </p:cNvPr>
          <p:cNvGrpSpPr/>
          <p:nvPr/>
        </p:nvGrpSpPr>
        <p:grpSpPr>
          <a:xfrm>
            <a:off x="10044365" y="2331157"/>
            <a:ext cx="1385706" cy="1018834"/>
            <a:chOff x="9976242" y="2387086"/>
            <a:chExt cx="1385706" cy="1018834"/>
          </a:xfrm>
        </p:grpSpPr>
        <p:grpSp>
          <p:nvGrpSpPr>
            <p:cNvPr id="9" name="圖形 3">
              <a:extLst>
                <a:ext uri="{FF2B5EF4-FFF2-40B4-BE49-F238E27FC236}">
                  <a16:creationId xmlns:a16="http://schemas.microsoft.com/office/drawing/2014/main" id="{AAF8EAD9-1482-4C5C-85E9-B7903175C595}"/>
                </a:ext>
              </a:extLst>
            </p:cNvPr>
            <p:cNvGrpSpPr/>
            <p:nvPr/>
          </p:nvGrpSpPr>
          <p:grpSpPr>
            <a:xfrm>
              <a:off x="9976242" y="2953862"/>
              <a:ext cx="1385706" cy="452058"/>
              <a:chOff x="9976242" y="2953862"/>
              <a:chExt cx="1385706" cy="452058"/>
            </a:xfrm>
          </p:grpSpPr>
          <p:sp>
            <p:nvSpPr>
              <p:cNvPr id="10" name="手繪多邊形: 圖案 9">
                <a:extLst>
                  <a:ext uri="{FF2B5EF4-FFF2-40B4-BE49-F238E27FC236}">
                    <a16:creationId xmlns:a16="http://schemas.microsoft.com/office/drawing/2014/main" id="{5E33E4EE-2DF6-4B7C-8170-E6445BFBAD74}"/>
                  </a:ext>
                </a:extLst>
              </p:cNvPr>
              <p:cNvSpPr/>
              <p:nvPr/>
            </p:nvSpPr>
            <p:spPr>
              <a:xfrm>
                <a:off x="9976242" y="2953862"/>
                <a:ext cx="1385706" cy="452058"/>
              </a:xfrm>
              <a:custGeom>
                <a:avLst/>
                <a:gdLst>
                  <a:gd name="connsiteX0" fmla="*/ 1370941 w 1385706"/>
                  <a:gd name="connsiteY0" fmla="*/ 168102 h 452058"/>
                  <a:gd name="connsiteX1" fmla="*/ 1326643 w 1385706"/>
                  <a:gd name="connsiteY1" fmla="*/ 123805 h 452058"/>
                  <a:gd name="connsiteX2" fmla="*/ 1370941 w 1385706"/>
                  <a:gd name="connsiteY2" fmla="*/ 79508 h 452058"/>
                  <a:gd name="connsiteX3" fmla="*/ 1384571 w 1385706"/>
                  <a:gd name="connsiteY3" fmla="*/ 79508 h 452058"/>
                  <a:gd name="connsiteX4" fmla="*/ 1384571 w 1385706"/>
                  <a:gd name="connsiteY4" fmla="*/ 0 h 452058"/>
                  <a:gd name="connsiteX5" fmla="*/ 0 w 1385706"/>
                  <a:gd name="connsiteY5" fmla="*/ 0 h 452058"/>
                  <a:gd name="connsiteX6" fmla="*/ 0 w 1385706"/>
                  <a:gd name="connsiteY6" fmla="*/ 79508 h 452058"/>
                  <a:gd name="connsiteX7" fmla="*/ 13630 w 1385706"/>
                  <a:gd name="connsiteY7" fmla="*/ 79508 h 452058"/>
                  <a:gd name="connsiteX8" fmla="*/ 57927 w 1385706"/>
                  <a:gd name="connsiteY8" fmla="*/ 123805 h 452058"/>
                  <a:gd name="connsiteX9" fmla="*/ 13630 w 1385706"/>
                  <a:gd name="connsiteY9" fmla="*/ 168102 h 452058"/>
                  <a:gd name="connsiteX10" fmla="*/ 0 w 1385706"/>
                  <a:gd name="connsiteY10" fmla="*/ 168102 h 452058"/>
                  <a:gd name="connsiteX11" fmla="*/ 0 w 1385706"/>
                  <a:gd name="connsiteY11" fmla="*/ 452058 h 452058"/>
                  <a:gd name="connsiteX12" fmla="*/ 389588 w 1385706"/>
                  <a:gd name="connsiteY12" fmla="*/ 452058 h 452058"/>
                  <a:gd name="connsiteX13" fmla="*/ 389588 w 1385706"/>
                  <a:gd name="connsiteY13" fmla="*/ 431614 h 452058"/>
                  <a:gd name="connsiteX14" fmla="*/ 433885 w 1385706"/>
                  <a:gd name="connsiteY14" fmla="*/ 387316 h 452058"/>
                  <a:gd name="connsiteX15" fmla="*/ 433885 w 1385706"/>
                  <a:gd name="connsiteY15" fmla="*/ 387316 h 452058"/>
                  <a:gd name="connsiteX16" fmla="*/ 478182 w 1385706"/>
                  <a:gd name="connsiteY16" fmla="*/ 431614 h 452058"/>
                  <a:gd name="connsiteX17" fmla="*/ 478182 w 1385706"/>
                  <a:gd name="connsiteY17" fmla="*/ 452058 h 452058"/>
                  <a:gd name="connsiteX18" fmla="*/ 1385706 w 1385706"/>
                  <a:gd name="connsiteY18" fmla="*/ 452058 h 452058"/>
                  <a:gd name="connsiteX19" fmla="*/ 1385706 w 1385706"/>
                  <a:gd name="connsiteY19" fmla="*/ 168102 h 452058"/>
                  <a:gd name="connsiteX20" fmla="*/ 1370941 w 1385706"/>
                  <a:gd name="connsiteY20" fmla="*/ 168102 h 452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85706" h="452058">
                    <a:moveTo>
                      <a:pt x="1370941" y="168102"/>
                    </a:moveTo>
                    <a:cubicBezTo>
                      <a:pt x="1347088" y="168102"/>
                      <a:pt x="1326643" y="148793"/>
                      <a:pt x="1326643" y="123805"/>
                    </a:cubicBezTo>
                    <a:cubicBezTo>
                      <a:pt x="1326643" y="99953"/>
                      <a:pt x="1345952" y="79508"/>
                      <a:pt x="1370941" y="79508"/>
                    </a:cubicBezTo>
                    <a:lnTo>
                      <a:pt x="1384571" y="79508"/>
                    </a:lnTo>
                    <a:lnTo>
                      <a:pt x="1384571" y="0"/>
                    </a:lnTo>
                    <a:lnTo>
                      <a:pt x="0" y="0"/>
                    </a:lnTo>
                    <a:lnTo>
                      <a:pt x="0" y="79508"/>
                    </a:lnTo>
                    <a:lnTo>
                      <a:pt x="13630" y="79508"/>
                    </a:lnTo>
                    <a:cubicBezTo>
                      <a:pt x="37482" y="79508"/>
                      <a:pt x="57927" y="98817"/>
                      <a:pt x="57927" y="123805"/>
                    </a:cubicBezTo>
                    <a:cubicBezTo>
                      <a:pt x="57927" y="147657"/>
                      <a:pt x="38618" y="168102"/>
                      <a:pt x="13630" y="168102"/>
                    </a:cubicBezTo>
                    <a:lnTo>
                      <a:pt x="0" y="168102"/>
                    </a:lnTo>
                    <a:lnTo>
                      <a:pt x="0" y="452058"/>
                    </a:lnTo>
                    <a:lnTo>
                      <a:pt x="389588" y="452058"/>
                    </a:lnTo>
                    <a:lnTo>
                      <a:pt x="389588" y="431614"/>
                    </a:lnTo>
                    <a:cubicBezTo>
                      <a:pt x="389588" y="407761"/>
                      <a:pt x="408897" y="387316"/>
                      <a:pt x="433885" y="387316"/>
                    </a:cubicBezTo>
                    <a:lnTo>
                      <a:pt x="433885" y="387316"/>
                    </a:lnTo>
                    <a:cubicBezTo>
                      <a:pt x="457737" y="387316"/>
                      <a:pt x="478182" y="406625"/>
                      <a:pt x="478182" y="431614"/>
                    </a:cubicBezTo>
                    <a:lnTo>
                      <a:pt x="478182" y="452058"/>
                    </a:lnTo>
                    <a:lnTo>
                      <a:pt x="1385706" y="452058"/>
                    </a:lnTo>
                    <a:lnTo>
                      <a:pt x="1385706" y="168102"/>
                    </a:lnTo>
                    <a:lnTo>
                      <a:pt x="1370941" y="168102"/>
                    </a:lnTo>
                    <a:close/>
                  </a:path>
                </a:pathLst>
              </a:custGeom>
              <a:noFill/>
              <a:ln w="32183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1" name="手繪多邊形: 圖案 10">
                <a:extLst>
                  <a:ext uri="{FF2B5EF4-FFF2-40B4-BE49-F238E27FC236}">
                    <a16:creationId xmlns:a16="http://schemas.microsoft.com/office/drawing/2014/main" id="{3D5A28C3-6486-45B0-8E62-5FE4BA092489}"/>
                  </a:ext>
                </a:extLst>
              </p:cNvPr>
              <p:cNvSpPr/>
              <p:nvPr/>
            </p:nvSpPr>
            <p:spPr>
              <a:xfrm>
                <a:off x="10051206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2" name="手繪多邊形: 圖案 11">
                <a:extLst>
                  <a:ext uri="{FF2B5EF4-FFF2-40B4-BE49-F238E27FC236}">
                    <a16:creationId xmlns:a16="http://schemas.microsoft.com/office/drawing/2014/main" id="{C0613048-BD09-4E62-8341-7276E4015D1B}"/>
                  </a:ext>
                </a:extLst>
              </p:cNvPr>
              <p:cNvSpPr/>
              <p:nvPr/>
            </p:nvSpPr>
            <p:spPr>
              <a:xfrm>
                <a:off x="10120492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3" name="手繪多邊形: 圖案 12">
                <a:extLst>
                  <a:ext uri="{FF2B5EF4-FFF2-40B4-BE49-F238E27FC236}">
                    <a16:creationId xmlns:a16="http://schemas.microsoft.com/office/drawing/2014/main" id="{E94D8D59-FC92-49FC-8419-447089DD261D}"/>
                  </a:ext>
                </a:extLst>
              </p:cNvPr>
              <p:cNvSpPr/>
              <p:nvPr/>
            </p:nvSpPr>
            <p:spPr>
              <a:xfrm>
                <a:off x="10189777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4" name="手繪多邊形: 圖案 13">
                <a:extLst>
                  <a:ext uri="{FF2B5EF4-FFF2-40B4-BE49-F238E27FC236}">
                    <a16:creationId xmlns:a16="http://schemas.microsoft.com/office/drawing/2014/main" id="{028E57E1-1154-4A41-9C93-4FE4FD019140}"/>
                  </a:ext>
                </a:extLst>
              </p:cNvPr>
              <p:cNvSpPr/>
              <p:nvPr/>
            </p:nvSpPr>
            <p:spPr>
              <a:xfrm>
                <a:off x="10259062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5" name="手繪多邊形: 圖案 14">
                <a:extLst>
                  <a:ext uri="{FF2B5EF4-FFF2-40B4-BE49-F238E27FC236}">
                    <a16:creationId xmlns:a16="http://schemas.microsoft.com/office/drawing/2014/main" id="{4E52C848-EE15-4A7E-B351-CDF51B8D026C}"/>
                  </a:ext>
                </a:extLst>
              </p:cNvPr>
              <p:cNvSpPr/>
              <p:nvPr/>
            </p:nvSpPr>
            <p:spPr>
              <a:xfrm>
                <a:off x="10506672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6" name="手繪多邊形: 圖案 15">
                <a:extLst>
                  <a:ext uri="{FF2B5EF4-FFF2-40B4-BE49-F238E27FC236}">
                    <a16:creationId xmlns:a16="http://schemas.microsoft.com/office/drawing/2014/main" id="{BF79C514-A283-4C3A-AF7D-55F0D570A5D4}"/>
                  </a:ext>
                </a:extLst>
              </p:cNvPr>
              <p:cNvSpPr/>
              <p:nvPr/>
            </p:nvSpPr>
            <p:spPr>
              <a:xfrm>
                <a:off x="10575958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7" name="手繪多邊形: 圖案 16">
                <a:extLst>
                  <a:ext uri="{FF2B5EF4-FFF2-40B4-BE49-F238E27FC236}">
                    <a16:creationId xmlns:a16="http://schemas.microsoft.com/office/drawing/2014/main" id="{6021FAB1-DEAF-426F-8093-34131B1D0C81}"/>
                  </a:ext>
                </a:extLst>
              </p:cNvPr>
              <p:cNvSpPr/>
              <p:nvPr/>
            </p:nvSpPr>
            <p:spPr>
              <a:xfrm>
                <a:off x="10645243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8" name="手繪多邊形: 圖案 17">
                <a:extLst>
                  <a:ext uri="{FF2B5EF4-FFF2-40B4-BE49-F238E27FC236}">
                    <a16:creationId xmlns:a16="http://schemas.microsoft.com/office/drawing/2014/main" id="{F265B47B-0A45-4679-8156-3F87DD33E0D1}"/>
                  </a:ext>
                </a:extLst>
              </p:cNvPr>
              <p:cNvSpPr/>
              <p:nvPr/>
            </p:nvSpPr>
            <p:spPr>
              <a:xfrm>
                <a:off x="10714528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9" name="手繪多邊形: 圖案 18">
                <a:extLst>
                  <a:ext uri="{FF2B5EF4-FFF2-40B4-BE49-F238E27FC236}">
                    <a16:creationId xmlns:a16="http://schemas.microsoft.com/office/drawing/2014/main" id="{191C0E96-869A-452B-BB7C-3B972F343BAF}"/>
                  </a:ext>
                </a:extLst>
              </p:cNvPr>
              <p:cNvSpPr/>
              <p:nvPr/>
            </p:nvSpPr>
            <p:spPr>
              <a:xfrm>
                <a:off x="10783813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0" name="手繪多邊形: 圖案 19">
                <a:extLst>
                  <a:ext uri="{FF2B5EF4-FFF2-40B4-BE49-F238E27FC236}">
                    <a16:creationId xmlns:a16="http://schemas.microsoft.com/office/drawing/2014/main" id="{B5AAB3EE-DD5F-404E-83B3-828CC3045A95}"/>
                  </a:ext>
                </a:extLst>
              </p:cNvPr>
              <p:cNvSpPr/>
              <p:nvPr/>
            </p:nvSpPr>
            <p:spPr>
              <a:xfrm>
                <a:off x="10853099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1" name="手繪多邊形: 圖案 20">
                <a:extLst>
                  <a:ext uri="{FF2B5EF4-FFF2-40B4-BE49-F238E27FC236}">
                    <a16:creationId xmlns:a16="http://schemas.microsoft.com/office/drawing/2014/main" id="{E8006BAD-04CA-4231-9992-EE7B9D1D9E70}"/>
                  </a:ext>
                </a:extLst>
              </p:cNvPr>
              <p:cNvSpPr/>
              <p:nvPr/>
            </p:nvSpPr>
            <p:spPr>
              <a:xfrm>
                <a:off x="10922384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2" name="手繪多邊形: 圖案 21">
                <a:extLst>
                  <a:ext uri="{FF2B5EF4-FFF2-40B4-BE49-F238E27FC236}">
                    <a16:creationId xmlns:a16="http://schemas.microsoft.com/office/drawing/2014/main" id="{CA424D18-C854-4332-8CFD-BD8A29812032}"/>
                  </a:ext>
                </a:extLst>
              </p:cNvPr>
              <p:cNvSpPr/>
              <p:nvPr/>
            </p:nvSpPr>
            <p:spPr>
              <a:xfrm>
                <a:off x="10991669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3" name="手繪多邊形: 圖案 22">
                <a:extLst>
                  <a:ext uri="{FF2B5EF4-FFF2-40B4-BE49-F238E27FC236}">
                    <a16:creationId xmlns:a16="http://schemas.microsoft.com/office/drawing/2014/main" id="{8EB8DD33-E092-4A5E-AA7F-AD53B71BC3B0}"/>
                  </a:ext>
                </a:extLst>
              </p:cNvPr>
              <p:cNvSpPr/>
              <p:nvPr/>
            </p:nvSpPr>
            <p:spPr>
              <a:xfrm>
                <a:off x="11060955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4" name="手繪多邊形: 圖案 23">
                <a:extLst>
                  <a:ext uri="{FF2B5EF4-FFF2-40B4-BE49-F238E27FC236}">
                    <a16:creationId xmlns:a16="http://schemas.microsoft.com/office/drawing/2014/main" id="{60FDE6CB-A1BF-446F-8D3E-3EC14D77805F}"/>
                  </a:ext>
                </a:extLst>
              </p:cNvPr>
              <p:cNvSpPr/>
              <p:nvPr/>
            </p:nvSpPr>
            <p:spPr>
              <a:xfrm>
                <a:off x="11130240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5" name="手繪多邊形: 圖案 24">
                <a:extLst>
                  <a:ext uri="{FF2B5EF4-FFF2-40B4-BE49-F238E27FC236}">
                    <a16:creationId xmlns:a16="http://schemas.microsoft.com/office/drawing/2014/main" id="{1C587C9D-B770-49C1-846B-89BBB4A1C0BB}"/>
                  </a:ext>
                </a:extLst>
              </p:cNvPr>
              <p:cNvSpPr/>
              <p:nvPr/>
            </p:nvSpPr>
            <p:spPr>
              <a:xfrm>
                <a:off x="11199525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6" name="手繪多邊形: 圖案 25">
                <a:extLst>
                  <a:ext uri="{FF2B5EF4-FFF2-40B4-BE49-F238E27FC236}">
                    <a16:creationId xmlns:a16="http://schemas.microsoft.com/office/drawing/2014/main" id="{5B00CA71-AA1E-427E-A504-3FCC17E57B70}"/>
                  </a:ext>
                </a:extLst>
              </p:cNvPr>
              <p:cNvSpPr/>
              <p:nvPr/>
            </p:nvSpPr>
            <p:spPr>
              <a:xfrm>
                <a:off x="11268811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7" name="手繪多邊形: 圖案 26">
                <a:extLst>
                  <a:ext uri="{FF2B5EF4-FFF2-40B4-BE49-F238E27FC236}">
                    <a16:creationId xmlns:a16="http://schemas.microsoft.com/office/drawing/2014/main" id="{0CB5BC2E-2B70-422D-A678-02C1EBD0F9DA}"/>
                  </a:ext>
                </a:extLst>
              </p:cNvPr>
              <p:cNvSpPr/>
              <p:nvPr/>
            </p:nvSpPr>
            <p:spPr>
              <a:xfrm>
                <a:off x="10135258" y="3035642"/>
                <a:ext cx="197633" cy="197633"/>
              </a:xfrm>
              <a:custGeom>
                <a:avLst/>
                <a:gdLst>
                  <a:gd name="connsiteX0" fmla="*/ 171510 w 197633"/>
                  <a:gd name="connsiteY0" fmla="*/ 197634 h 197633"/>
                  <a:gd name="connsiteX1" fmla="*/ 26124 w 197633"/>
                  <a:gd name="connsiteY1" fmla="*/ 197634 h 197633"/>
                  <a:gd name="connsiteX2" fmla="*/ 0 w 197633"/>
                  <a:gd name="connsiteY2" fmla="*/ 171510 h 197633"/>
                  <a:gd name="connsiteX3" fmla="*/ 0 w 197633"/>
                  <a:gd name="connsiteY3" fmla="*/ 26124 h 197633"/>
                  <a:gd name="connsiteX4" fmla="*/ 26124 w 197633"/>
                  <a:gd name="connsiteY4" fmla="*/ 0 h 197633"/>
                  <a:gd name="connsiteX5" fmla="*/ 171510 w 197633"/>
                  <a:gd name="connsiteY5" fmla="*/ 0 h 197633"/>
                  <a:gd name="connsiteX6" fmla="*/ 197634 w 197633"/>
                  <a:gd name="connsiteY6" fmla="*/ 26124 h 197633"/>
                  <a:gd name="connsiteX7" fmla="*/ 197634 w 197633"/>
                  <a:gd name="connsiteY7" fmla="*/ 171510 h 197633"/>
                  <a:gd name="connsiteX8" fmla="*/ 171510 w 197633"/>
                  <a:gd name="connsiteY8" fmla="*/ 197634 h 197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7633" h="197633">
                    <a:moveTo>
                      <a:pt x="171510" y="197634"/>
                    </a:moveTo>
                    <a:lnTo>
                      <a:pt x="26124" y="197634"/>
                    </a:lnTo>
                    <a:cubicBezTo>
                      <a:pt x="12494" y="197634"/>
                      <a:pt x="0" y="186275"/>
                      <a:pt x="0" y="171510"/>
                    </a:cubicBezTo>
                    <a:lnTo>
                      <a:pt x="0" y="26124"/>
                    </a:lnTo>
                    <a:cubicBezTo>
                      <a:pt x="0" y="12494"/>
                      <a:pt x="11358" y="0"/>
                      <a:pt x="26124" y="0"/>
                    </a:cubicBezTo>
                    <a:lnTo>
                      <a:pt x="171510" y="0"/>
                    </a:lnTo>
                    <a:cubicBezTo>
                      <a:pt x="185139" y="0"/>
                      <a:pt x="197634" y="11358"/>
                      <a:pt x="197634" y="26124"/>
                    </a:cubicBezTo>
                    <a:lnTo>
                      <a:pt x="197634" y="171510"/>
                    </a:lnTo>
                    <a:cubicBezTo>
                      <a:pt x="197634" y="186275"/>
                      <a:pt x="185139" y="197634"/>
                      <a:pt x="171510" y="197634"/>
                    </a:cubicBezTo>
                    <a:close/>
                  </a:path>
                </a:pathLst>
              </a:custGeom>
              <a:noFill/>
              <a:ln w="11354" cap="flat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8" name="手繪多邊形: 圖案 27">
                <a:extLst>
                  <a:ext uri="{FF2B5EF4-FFF2-40B4-BE49-F238E27FC236}">
                    <a16:creationId xmlns:a16="http://schemas.microsoft.com/office/drawing/2014/main" id="{622806A2-9F89-4124-862D-95AEC084E852}"/>
                  </a:ext>
                </a:extLst>
              </p:cNvPr>
              <p:cNvSpPr/>
              <p:nvPr/>
            </p:nvSpPr>
            <p:spPr>
              <a:xfrm>
                <a:off x="10411263" y="3035642"/>
                <a:ext cx="197633" cy="197633"/>
              </a:xfrm>
              <a:custGeom>
                <a:avLst/>
                <a:gdLst>
                  <a:gd name="connsiteX0" fmla="*/ 171510 w 197633"/>
                  <a:gd name="connsiteY0" fmla="*/ 197634 h 197633"/>
                  <a:gd name="connsiteX1" fmla="*/ 26124 w 197633"/>
                  <a:gd name="connsiteY1" fmla="*/ 197634 h 197633"/>
                  <a:gd name="connsiteX2" fmla="*/ 0 w 197633"/>
                  <a:gd name="connsiteY2" fmla="*/ 171510 h 197633"/>
                  <a:gd name="connsiteX3" fmla="*/ 0 w 197633"/>
                  <a:gd name="connsiteY3" fmla="*/ 26124 h 197633"/>
                  <a:gd name="connsiteX4" fmla="*/ 26124 w 197633"/>
                  <a:gd name="connsiteY4" fmla="*/ 0 h 197633"/>
                  <a:gd name="connsiteX5" fmla="*/ 171510 w 197633"/>
                  <a:gd name="connsiteY5" fmla="*/ 0 h 197633"/>
                  <a:gd name="connsiteX6" fmla="*/ 197633 w 197633"/>
                  <a:gd name="connsiteY6" fmla="*/ 26124 h 197633"/>
                  <a:gd name="connsiteX7" fmla="*/ 197633 w 197633"/>
                  <a:gd name="connsiteY7" fmla="*/ 171510 h 197633"/>
                  <a:gd name="connsiteX8" fmla="*/ 171510 w 197633"/>
                  <a:gd name="connsiteY8" fmla="*/ 197634 h 197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7633" h="197633">
                    <a:moveTo>
                      <a:pt x="171510" y="197634"/>
                    </a:moveTo>
                    <a:lnTo>
                      <a:pt x="26124" y="197634"/>
                    </a:lnTo>
                    <a:cubicBezTo>
                      <a:pt x="12494" y="197634"/>
                      <a:pt x="0" y="186275"/>
                      <a:pt x="0" y="171510"/>
                    </a:cubicBezTo>
                    <a:lnTo>
                      <a:pt x="0" y="26124"/>
                    </a:lnTo>
                    <a:cubicBezTo>
                      <a:pt x="0" y="12494"/>
                      <a:pt x="11358" y="0"/>
                      <a:pt x="26124" y="0"/>
                    </a:cubicBezTo>
                    <a:lnTo>
                      <a:pt x="171510" y="0"/>
                    </a:lnTo>
                    <a:cubicBezTo>
                      <a:pt x="185139" y="0"/>
                      <a:pt x="197633" y="11358"/>
                      <a:pt x="197633" y="26124"/>
                    </a:cubicBezTo>
                    <a:lnTo>
                      <a:pt x="197633" y="171510"/>
                    </a:lnTo>
                    <a:cubicBezTo>
                      <a:pt x="197633" y="186275"/>
                      <a:pt x="186275" y="197634"/>
                      <a:pt x="171510" y="197634"/>
                    </a:cubicBezTo>
                    <a:close/>
                  </a:path>
                </a:pathLst>
              </a:custGeom>
              <a:noFill/>
              <a:ln w="11354" cap="flat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9" name="手繪多邊形: 圖案 28">
                <a:extLst>
                  <a:ext uri="{FF2B5EF4-FFF2-40B4-BE49-F238E27FC236}">
                    <a16:creationId xmlns:a16="http://schemas.microsoft.com/office/drawing/2014/main" id="{352FF3F2-0A6A-437E-800A-2B4AE3C7124A}"/>
                  </a:ext>
                </a:extLst>
              </p:cNvPr>
              <p:cNvSpPr/>
              <p:nvPr/>
            </p:nvSpPr>
            <p:spPr>
              <a:xfrm>
                <a:off x="10688404" y="3035642"/>
                <a:ext cx="197633" cy="197633"/>
              </a:xfrm>
              <a:custGeom>
                <a:avLst/>
                <a:gdLst>
                  <a:gd name="connsiteX0" fmla="*/ 170374 w 197633"/>
                  <a:gd name="connsiteY0" fmla="*/ 197634 h 197633"/>
                  <a:gd name="connsiteX1" fmla="*/ 26124 w 197633"/>
                  <a:gd name="connsiteY1" fmla="*/ 197634 h 197633"/>
                  <a:gd name="connsiteX2" fmla="*/ 0 w 197633"/>
                  <a:gd name="connsiteY2" fmla="*/ 171510 h 197633"/>
                  <a:gd name="connsiteX3" fmla="*/ 0 w 197633"/>
                  <a:gd name="connsiteY3" fmla="*/ 26124 h 197633"/>
                  <a:gd name="connsiteX4" fmla="*/ 26124 w 197633"/>
                  <a:gd name="connsiteY4" fmla="*/ 0 h 197633"/>
                  <a:gd name="connsiteX5" fmla="*/ 171510 w 197633"/>
                  <a:gd name="connsiteY5" fmla="*/ 0 h 197633"/>
                  <a:gd name="connsiteX6" fmla="*/ 197634 w 197633"/>
                  <a:gd name="connsiteY6" fmla="*/ 26124 h 197633"/>
                  <a:gd name="connsiteX7" fmla="*/ 197634 w 197633"/>
                  <a:gd name="connsiteY7" fmla="*/ 171510 h 197633"/>
                  <a:gd name="connsiteX8" fmla="*/ 170374 w 197633"/>
                  <a:gd name="connsiteY8" fmla="*/ 197634 h 197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7633" h="197633">
                    <a:moveTo>
                      <a:pt x="170374" y="197634"/>
                    </a:moveTo>
                    <a:lnTo>
                      <a:pt x="26124" y="197634"/>
                    </a:lnTo>
                    <a:cubicBezTo>
                      <a:pt x="12494" y="197634"/>
                      <a:pt x="0" y="186275"/>
                      <a:pt x="0" y="171510"/>
                    </a:cubicBezTo>
                    <a:lnTo>
                      <a:pt x="0" y="26124"/>
                    </a:lnTo>
                    <a:cubicBezTo>
                      <a:pt x="0" y="12494"/>
                      <a:pt x="11358" y="0"/>
                      <a:pt x="26124" y="0"/>
                    </a:cubicBezTo>
                    <a:lnTo>
                      <a:pt x="171510" y="0"/>
                    </a:lnTo>
                    <a:cubicBezTo>
                      <a:pt x="185139" y="0"/>
                      <a:pt x="197634" y="11358"/>
                      <a:pt x="197634" y="26124"/>
                    </a:cubicBezTo>
                    <a:lnTo>
                      <a:pt x="197634" y="171510"/>
                    </a:lnTo>
                    <a:cubicBezTo>
                      <a:pt x="196498" y="186275"/>
                      <a:pt x="185139" y="197634"/>
                      <a:pt x="170374" y="197634"/>
                    </a:cubicBezTo>
                    <a:close/>
                  </a:path>
                </a:pathLst>
              </a:custGeom>
              <a:noFill/>
              <a:ln w="11354" cap="flat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0" name="手繪多邊形: 圖案 29">
                <a:extLst>
                  <a:ext uri="{FF2B5EF4-FFF2-40B4-BE49-F238E27FC236}">
                    <a16:creationId xmlns:a16="http://schemas.microsoft.com/office/drawing/2014/main" id="{31EAAEA4-A2E1-4A9D-8373-B2C64F5EFFE4}"/>
                  </a:ext>
                </a:extLst>
              </p:cNvPr>
              <p:cNvSpPr/>
              <p:nvPr/>
            </p:nvSpPr>
            <p:spPr>
              <a:xfrm>
                <a:off x="10964410" y="3035642"/>
                <a:ext cx="197633" cy="197633"/>
              </a:xfrm>
              <a:custGeom>
                <a:avLst/>
                <a:gdLst>
                  <a:gd name="connsiteX0" fmla="*/ 171510 w 197633"/>
                  <a:gd name="connsiteY0" fmla="*/ 197634 h 197633"/>
                  <a:gd name="connsiteX1" fmla="*/ 26124 w 197633"/>
                  <a:gd name="connsiteY1" fmla="*/ 197634 h 197633"/>
                  <a:gd name="connsiteX2" fmla="*/ 0 w 197633"/>
                  <a:gd name="connsiteY2" fmla="*/ 171510 h 197633"/>
                  <a:gd name="connsiteX3" fmla="*/ 0 w 197633"/>
                  <a:gd name="connsiteY3" fmla="*/ 26124 h 197633"/>
                  <a:gd name="connsiteX4" fmla="*/ 26124 w 197633"/>
                  <a:gd name="connsiteY4" fmla="*/ 0 h 197633"/>
                  <a:gd name="connsiteX5" fmla="*/ 171510 w 197633"/>
                  <a:gd name="connsiteY5" fmla="*/ 0 h 197633"/>
                  <a:gd name="connsiteX6" fmla="*/ 197634 w 197633"/>
                  <a:gd name="connsiteY6" fmla="*/ 26124 h 197633"/>
                  <a:gd name="connsiteX7" fmla="*/ 197634 w 197633"/>
                  <a:gd name="connsiteY7" fmla="*/ 171510 h 197633"/>
                  <a:gd name="connsiteX8" fmla="*/ 171510 w 197633"/>
                  <a:gd name="connsiteY8" fmla="*/ 197634 h 197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7633" h="197633">
                    <a:moveTo>
                      <a:pt x="171510" y="197634"/>
                    </a:moveTo>
                    <a:lnTo>
                      <a:pt x="26124" y="197634"/>
                    </a:lnTo>
                    <a:cubicBezTo>
                      <a:pt x="12494" y="197634"/>
                      <a:pt x="0" y="186275"/>
                      <a:pt x="0" y="171510"/>
                    </a:cubicBezTo>
                    <a:lnTo>
                      <a:pt x="0" y="26124"/>
                    </a:lnTo>
                    <a:cubicBezTo>
                      <a:pt x="0" y="12494"/>
                      <a:pt x="11358" y="0"/>
                      <a:pt x="26124" y="0"/>
                    </a:cubicBezTo>
                    <a:lnTo>
                      <a:pt x="171510" y="0"/>
                    </a:lnTo>
                    <a:cubicBezTo>
                      <a:pt x="185139" y="0"/>
                      <a:pt x="197634" y="11358"/>
                      <a:pt x="197634" y="26124"/>
                    </a:cubicBezTo>
                    <a:lnTo>
                      <a:pt x="197634" y="171510"/>
                    </a:lnTo>
                    <a:cubicBezTo>
                      <a:pt x="196498" y="186275"/>
                      <a:pt x="185139" y="197634"/>
                      <a:pt x="171510" y="197634"/>
                    </a:cubicBezTo>
                    <a:close/>
                  </a:path>
                </a:pathLst>
              </a:custGeom>
              <a:noFill/>
              <a:ln w="11354" cap="flat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  <p:grpSp>
          <p:nvGrpSpPr>
            <p:cNvPr id="31" name="圖形 3">
              <a:extLst>
                <a:ext uri="{FF2B5EF4-FFF2-40B4-BE49-F238E27FC236}">
                  <a16:creationId xmlns:a16="http://schemas.microsoft.com/office/drawing/2014/main" id="{AAF8EAD9-1482-4C5C-85E9-B7903175C595}"/>
                </a:ext>
              </a:extLst>
            </p:cNvPr>
            <p:cNvGrpSpPr/>
            <p:nvPr/>
          </p:nvGrpSpPr>
          <p:grpSpPr>
            <a:xfrm>
              <a:off x="10022811" y="2387086"/>
              <a:ext cx="1319843" cy="471367"/>
              <a:chOff x="10022811" y="2387086"/>
              <a:chExt cx="1319843" cy="471367"/>
            </a:xfrm>
            <a:solidFill>
              <a:srgbClr val="FFFFFF"/>
            </a:solidFill>
          </p:grpSpPr>
          <p:sp>
            <p:nvSpPr>
              <p:cNvPr id="32" name="手繪多邊形: 圖案 31">
                <a:extLst>
                  <a:ext uri="{FF2B5EF4-FFF2-40B4-BE49-F238E27FC236}">
                    <a16:creationId xmlns:a16="http://schemas.microsoft.com/office/drawing/2014/main" id="{196FA9A7-B692-4674-8B0E-F1C6916CF2D4}"/>
                  </a:ext>
                </a:extLst>
              </p:cNvPr>
              <p:cNvSpPr/>
              <p:nvPr/>
            </p:nvSpPr>
            <p:spPr>
              <a:xfrm>
                <a:off x="10022811" y="2395036"/>
                <a:ext cx="423662" cy="454330"/>
              </a:xfrm>
              <a:custGeom>
                <a:avLst/>
                <a:gdLst>
                  <a:gd name="connsiteX0" fmla="*/ 357785 w 423662"/>
                  <a:gd name="connsiteY0" fmla="*/ 268055 h 454330"/>
                  <a:gd name="connsiteX1" fmla="*/ 161287 w 423662"/>
                  <a:gd name="connsiteY1" fmla="*/ 268055 h 454330"/>
                  <a:gd name="connsiteX2" fmla="*/ 141978 w 423662"/>
                  <a:gd name="connsiteY2" fmla="*/ 360057 h 454330"/>
                  <a:gd name="connsiteX3" fmla="*/ 366871 w 423662"/>
                  <a:gd name="connsiteY3" fmla="*/ 360057 h 454330"/>
                  <a:gd name="connsiteX4" fmla="*/ 332797 w 423662"/>
                  <a:gd name="connsiteY4" fmla="*/ 454330 h 454330"/>
                  <a:gd name="connsiteX5" fmla="*/ 0 w 423662"/>
                  <a:gd name="connsiteY5" fmla="*/ 454330 h 454330"/>
                  <a:gd name="connsiteX6" fmla="*/ 96545 w 423662"/>
                  <a:gd name="connsiteY6" fmla="*/ 0 h 454330"/>
                  <a:gd name="connsiteX7" fmla="*/ 423663 w 423662"/>
                  <a:gd name="connsiteY7" fmla="*/ 0 h 454330"/>
                  <a:gd name="connsiteX8" fmla="*/ 403218 w 423662"/>
                  <a:gd name="connsiteY8" fmla="*/ 94274 h 454330"/>
                  <a:gd name="connsiteX9" fmla="*/ 198769 w 423662"/>
                  <a:gd name="connsiteY9" fmla="*/ 94274 h 454330"/>
                  <a:gd name="connsiteX10" fmla="*/ 181732 w 423662"/>
                  <a:gd name="connsiteY10" fmla="*/ 173781 h 454330"/>
                  <a:gd name="connsiteX11" fmla="*/ 378230 w 423662"/>
                  <a:gd name="connsiteY11" fmla="*/ 173781 h 454330"/>
                  <a:gd name="connsiteX12" fmla="*/ 357785 w 423662"/>
                  <a:gd name="connsiteY12" fmla="*/ 268055 h 45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23662" h="454330">
                    <a:moveTo>
                      <a:pt x="357785" y="268055"/>
                    </a:moveTo>
                    <a:lnTo>
                      <a:pt x="161287" y="268055"/>
                    </a:lnTo>
                    <a:lnTo>
                      <a:pt x="141978" y="360057"/>
                    </a:lnTo>
                    <a:lnTo>
                      <a:pt x="366871" y="360057"/>
                    </a:lnTo>
                    <a:lnTo>
                      <a:pt x="332797" y="454330"/>
                    </a:lnTo>
                    <a:lnTo>
                      <a:pt x="0" y="454330"/>
                    </a:lnTo>
                    <a:lnTo>
                      <a:pt x="96545" y="0"/>
                    </a:lnTo>
                    <a:lnTo>
                      <a:pt x="423663" y="0"/>
                    </a:lnTo>
                    <a:lnTo>
                      <a:pt x="403218" y="94274"/>
                    </a:lnTo>
                    <a:lnTo>
                      <a:pt x="198769" y="94274"/>
                    </a:lnTo>
                    <a:lnTo>
                      <a:pt x="181732" y="173781"/>
                    </a:lnTo>
                    <a:lnTo>
                      <a:pt x="378230" y="173781"/>
                    </a:lnTo>
                    <a:lnTo>
                      <a:pt x="357785" y="268055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3" name="手繪多邊形: 圖案 32">
                <a:extLst>
                  <a:ext uri="{FF2B5EF4-FFF2-40B4-BE49-F238E27FC236}">
                    <a16:creationId xmlns:a16="http://schemas.microsoft.com/office/drawing/2014/main" id="{1A543553-D83D-4743-896A-2378B84EB615}"/>
                  </a:ext>
                </a:extLst>
              </p:cNvPr>
              <p:cNvSpPr/>
              <p:nvPr/>
            </p:nvSpPr>
            <p:spPr>
              <a:xfrm>
                <a:off x="10452153" y="2387086"/>
                <a:ext cx="431628" cy="470231"/>
              </a:xfrm>
              <a:custGeom>
                <a:avLst/>
                <a:gdLst>
                  <a:gd name="connsiteX0" fmla="*/ 402082 w 431628"/>
                  <a:gd name="connsiteY0" fmla="*/ 311216 h 470231"/>
                  <a:gd name="connsiteX1" fmla="*/ 180596 w 431628"/>
                  <a:gd name="connsiteY1" fmla="*/ 470232 h 470231"/>
                  <a:gd name="connsiteX2" fmla="*/ 0 w 431628"/>
                  <a:gd name="connsiteY2" fmla="*/ 283956 h 470231"/>
                  <a:gd name="connsiteX3" fmla="*/ 253289 w 431628"/>
                  <a:gd name="connsiteY3" fmla="*/ 0 h 470231"/>
                  <a:gd name="connsiteX4" fmla="*/ 431613 w 431628"/>
                  <a:gd name="connsiteY4" fmla="*/ 159016 h 470231"/>
                  <a:gd name="connsiteX5" fmla="*/ 303265 w 431628"/>
                  <a:gd name="connsiteY5" fmla="*/ 159016 h 470231"/>
                  <a:gd name="connsiteX6" fmla="*/ 243066 w 431628"/>
                  <a:gd name="connsiteY6" fmla="*/ 92002 h 470231"/>
                  <a:gd name="connsiteX7" fmla="*/ 132892 w 431628"/>
                  <a:gd name="connsiteY7" fmla="*/ 290771 h 470231"/>
                  <a:gd name="connsiteX8" fmla="*/ 194226 w 431628"/>
                  <a:gd name="connsiteY8" fmla="*/ 378230 h 470231"/>
                  <a:gd name="connsiteX9" fmla="*/ 274870 w 431628"/>
                  <a:gd name="connsiteY9" fmla="*/ 311216 h 470231"/>
                  <a:gd name="connsiteX10" fmla="*/ 402082 w 431628"/>
                  <a:gd name="connsiteY10" fmla="*/ 311216 h 47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31628" h="470231">
                    <a:moveTo>
                      <a:pt x="402082" y="311216"/>
                    </a:moveTo>
                    <a:cubicBezTo>
                      <a:pt x="370279" y="420255"/>
                      <a:pt x="291907" y="470232"/>
                      <a:pt x="180596" y="470232"/>
                    </a:cubicBezTo>
                    <a:cubicBezTo>
                      <a:pt x="60199" y="470232"/>
                      <a:pt x="0" y="398675"/>
                      <a:pt x="0" y="283956"/>
                    </a:cubicBezTo>
                    <a:cubicBezTo>
                      <a:pt x="0" y="163559"/>
                      <a:pt x="68149" y="0"/>
                      <a:pt x="253289" y="0"/>
                    </a:cubicBezTo>
                    <a:cubicBezTo>
                      <a:pt x="370279" y="0"/>
                      <a:pt x="432749" y="62470"/>
                      <a:pt x="431613" y="159016"/>
                    </a:cubicBezTo>
                    <a:lnTo>
                      <a:pt x="303265" y="159016"/>
                    </a:lnTo>
                    <a:cubicBezTo>
                      <a:pt x="303265" y="124941"/>
                      <a:pt x="293043" y="92002"/>
                      <a:pt x="243066" y="92002"/>
                    </a:cubicBezTo>
                    <a:cubicBezTo>
                      <a:pt x="166966" y="92002"/>
                      <a:pt x="132892" y="213535"/>
                      <a:pt x="132892" y="290771"/>
                    </a:cubicBezTo>
                    <a:cubicBezTo>
                      <a:pt x="132892" y="339612"/>
                      <a:pt x="147657" y="378230"/>
                      <a:pt x="194226" y="378230"/>
                    </a:cubicBezTo>
                    <a:cubicBezTo>
                      <a:pt x="239659" y="378230"/>
                      <a:pt x="260104" y="348698"/>
                      <a:pt x="274870" y="311216"/>
                    </a:cubicBezTo>
                    <a:lnTo>
                      <a:pt x="402082" y="311216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4" name="手繪多邊形: 圖案 33">
                <a:extLst>
                  <a:ext uri="{FF2B5EF4-FFF2-40B4-BE49-F238E27FC236}">
                    <a16:creationId xmlns:a16="http://schemas.microsoft.com/office/drawing/2014/main" id="{9100BD0E-F3FD-4A13-B97F-2D61E51438F4}"/>
                  </a:ext>
                </a:extLst>
              </p:cNvPr>
              <p:cNvSpPr/>
              <p:nvPr/>
            </p:nvSpPr>
            <p:spPr>
              <a:xfrm>
                <a:off x="10911026" y="2387086"/>
                <a:ext cx="431628" cy="471367"/>
              </a:xfrm>
              <a:custGeom>
                <a:avLst/>
                <a:gdLst>
                  <a:gd name="connsiteX0" fmla="*/ 403218 w 431628"/>
                  <a:gd name="connsiteY0" fmla="*/ 311216 h 471367"/>
                  <a:gd name="connsiteX1" fmla="*/ 180596 w 431628"/>
                  <a:gd name="connsiteY1" fmla="*/ 471368 h 471367"/>
                  <a:gd name="connsiteX2" fmla="*/ 0 w 431628"/>
                  <a:gd name="connsiteY2" fmla="*/ 283956 h 471367"/>
                  <a:gd name="connsiteX3" fmla="*/ 253289 w 431628"/>
                  <a:gd name="connsiteY3" fmla="*/ 0 h 471367"/>
                  <a:gd name="connsiteX4" fmla="*/ 431613 w 431628"/>
                  <a:gd name="connsiteY4" fmla="*/ 159016 h 471367"/>
                  <a:gd name="connsiteX5" fmla="*/ 303265 w 431628"/>
                  <a:gd name="connsiteY5" fmla="*/ 159016 h 471367"/>
                  <a:gd name="connsiteX6" fmla="*/ 243067 w 431628"/>
                  <a:gd name="connsiteY6" fmla="*/ 92002 h 471367"/>
                  <a:gd name="connsiteX7" fmla="*/ 132892 w 431628"/>
                  <a:gd name="connsiteY7" fmla="*/ 290771 h 471367"/>
                  <a:gd name="connsiteX8" fmla="*/ 194226 w 431628"/>
                  <a:gd name="connsiteY8" fmla="*/ 378230 h 471367"/>
                  <a:gd name="connsiteX9" fmla="*/ 274870 w 431628"/>
                  <a:gd name="connsiteY9" fmla="*/ 311216 h 471367"/>
                  <a:gd name="connsiteX10" fmla="*/ 403218 w 431628"/>
                  <a:gd name="connsiteY10" fmla="*/ 311216 h 471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31628" h="471367">
                    <a:moveTo>
                      <a:pt x="403218" y="311216"/>
                    </a:moveTo>
                    <a:cubicBezTo>
                      <a:pt x="371415" y="420255"/>
                      <a:pt x="293043" y="471368"/>
                      <a:pt x="180596" y="471368"/>
                    </a:cubicBezTo>
                    <a:cubicBezTo>
                      <a:pt x="60199" y="470232"/>
                      <a:pt x="0" y="398675"/>
                      <a:pt x="0" y="283956"/>
                    </a:cubicBezTo>
                    <a:cubicBezTo>
                      <a:pt x="0" y="163559"/>
                      <a:pt x="68149" y="0"/>
                      <a:pt x="253289" y="0"/>
                    </a:cubicBezTo>
                    <a:cubicBezTo>
                      <a:pt x="370279" y="0"/>
                      <a:pt x="432749" y="62470"/>
                      <a:pt x="431613" y="159016"/>
                    </a:cubicBezTo>
                    <a:lnTo>
                      <a:pt x="303265" y="159016"/>
                    </a:lnTo>
                    <a:cubicBezTo>
                      <a:pt x="303265" y="124941"/>
                      <a:pt x="293043" y="92002"/>
                      <a:pt x="243067" y="92002"/>
                    </a:cubicBezTo>
                    <a:cubicBezTo>
                      <a:pt x="166966" y="92002"/>
                      <a:pt x="132892" y="213535"/>
                      <a:pt x="132892" y="290771"/>
                    </a:cubicBezTo>
                    <a:cubicBezTo>
                      <a:pt x="132892" y="339612"/>
                      <a:pt x="147657" y="378230"/>
                      <a:pt x="194226" y="378230"/>
                    </a:cubicBezTo>
                    <a:cubicBezTo>
                      <a:pt x="239659" y="378230"/>
                      <a:pt x="260104" y="348698"/>
                      <a:pt x="274870" y="311216"/>
                    </a:cubicBezTo>
                    <a:lnTo>
                      <a:pt x="403218" y="311216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50635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 descr="一張含有 電子用品, 電腦 的圖片&#10;&#10;自動產生的描述">
            <a:extLst>
              <a:ext uri="{FF2B5EF4-FFF2-40B4-BE49-F238E27FC236}">
                <a16:creationId xmlns:a16="http://schemas.microsoft.com/office/drawing/2014/main" id="{5A28DA49-767A-8840-8AB7-6C4578237C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986" y="878457"/>
            <a:ext cx="7151949" cy="44691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37AE537-2B18-0440-9604-E99DB43DB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353" y="65518"/>
            <a:ext cx="11598442" cy="1303786"/>
          </a:xfrm>
        </p:spPr>
        <p:txBody>
          <a:bodyPr>
            <a:normAutofit/>
          </a:bodyPr>
          <a:lstStyle/>
          <a:p>
            <a:r>
              <a:rPr kumimoji="1" lang="en-US" altLang="zh-TW" sz="5000">
                <a:latin typeface="Oswald" pitchFamily="2" charset="0"/>
              </a:rPr>
              <a:t>TNS-h1083X</a:t>
            </a:r>
            <a:r>
              <a:rPr kumimoji="1" lang="en-US" altLang="zh-TW" sz="5000" b="1">
                <a:latin typeface="Oswald Medium" pitchFamily="2" charset="0"/>
              </a:rPr>
              <a:t> </a:t>
            </a:r>
            <a:r>
              <a:rPr kumimoji="1" lang="zh-TW" altLang="en-US" sz="5000" b="1"/>
              <a:t>主機</a:t>
            </a:r>
            <a:r>
              <a:rPr kumimoji="1" lang="zh-CN" altLang="en-US" sz="5000" b="1"/>
              <a:t>背面</a:t>
            </a:r>
            <a:endParaRPr kumimoji="1" lang="zh-TW" altLang="en-US" sz="5000" b="1">
              <a:latin typeface="Oswald Medium" pitchFamily="2" charset="0"/>
            </a:endParaRPr>
          </a:p>
        </p:txBody>
      </p:sp>
      <p:sp>
        <p:nvSpPr>
          <p:cNvPr id="5" name="Shape 183">
            <a:extLst>
              <a:ext uri="{FF2B5EF4-FFF2-40B4-BE49-F238E27FC236}">
                <a16:creationId xmlns:a16="http://schemas.microsoft.com/office/drawing/2014/main" id="{D38E14AD-D929-2E43-9149-FE1D5321DFA1}"/>
              </a:ext>
            </a:extLst>
          </p:cNvPr>
          <p:cNvSpPr txBox="1"/>
          <p:nvPr/>
        </p:nvSpPr>
        <p:spPr>
          <a:xfrm flipH="1">
            <a:off x="7948139" y="1811239"/>
            <a:ext cx="4847303" cy="79047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lnSpc>
                <a:spcPts val="3000"/>
              </a:lnSpc>
              <a:buClr>
                <a:srgbClr val="595959"/>
              </a:buClr>
              <a:buSzPct val="25000"/>
            </a:pPr>
            <a:r>
              <a:rPr lang="en-US" altLang="zh-TW" sz="2400">
                <a:latin typeface="Oswald Light" pitchFamily="2" charset="0"/>
                <a:ea typeface="微軟正黑體" pitchFamily="34" charset="-120"/>
                <a:cs typeface="Arial" pitchFamily="34" charset="0"/>
              </a:rPr>
              <a:t>2 x U.2 </a:t>
            </a:r>
            <a:r>
              <a:rPr lang="zh-CN" altLang="en-US" sz="2400">
                <a:latin typeface="微軟正黑體"/>
                <a:ea typeface="微軟正黑體" pitchFamily="34" charset="-120"/>
                <a:cs typeface="Arial" pitchFamily="34" charset="0"/>
              </a:rPr>
              <a:t>埠</a:t>
            </a:r>
            <a:endParaRPr lang="en-US" altLang="zh-CN" sz="2400">
              <a:latin typeface="微軟正黑體"/>
              <a:ea typeface="微軟正黑體" pitchFamily="34" charset="-120"/>
              <a:cs typeface="Arial" pitchFamily="34" charset="0"/>
            </a:endParaRPr>
          </a:p>
          <a:p>
            <a:pPr>
              <a:lnSpc>
                <a:spcPts val="3000"/>
              </a:lnSpc>
              <a:buClr>
                <a:srgbClr val="595959"/>
              </a:buClr>
              <a:buSzPct val="25000"/>
            </a:pPr>
            <a:r>
              <a:rPr lang="en-US" altLang="zh-CN" sz="2000">
                <a:latin typeface="微軟正黑體"/>
                <a:ea typeface="微軟正黑體" pitchFamily="34" charset="-120"/>
                <a:cs typeface="Arial" pitchFamily="34" charset="0"/>
              </a:rPr>
              <a:t>- </a:t>
            </a:r>
            <a:r>
              <a:rPr lang="zh-CN" altLang="en-US" sz="2000">
                <a:latin typeface="微軟正黑體"/>
                <a:ea typeface="微軟正黑體" pitchFamily="34" charset="-120"/>
                <a:cs typeface="Arial" pitchFamily="34" charset="0"/>
              </a:rPr>
              <a:t>支援 </a:t>
            </a:r>
            <a:r>
              <a:rPr lang="en-US" altLang="zh-CN" sz="2000" err="1">
                <a:latin typeface="Oswald Light" pitchFamily="2" charset="0"/>
                <a:ea typeface="微軟正黑體" pitchFamily="34" charset="-120"/>
                <a:cs typeface="Arial" pitchFamily="34" charset="0"/>
              </a:rPr>
              <a:t>NVMe</a:t>
            </a:r>
            <a:r>
              <a:rPr lang="en-US" altLang="zh-CN" sz="2000">
                <a:latin typeface="Oswald Light" pitchFamily="2" charset="0"/>
                <a:ea typeface="微軟正黑體" pitchFamily="34" charset="-120"/>
                <a:cs typeface="Arial" pitchFamily="34" charset="0"/>
              </a:rPr>
              <a:t> Gen3 x4 / SATA 6Gb/s SSD</a:t>
            </a:r>
            <a:endParaRPr lang="zh-TW" altLang="en-US" sz="2000">
              <a:latin typeface="Oswald Light" pitchFamily="2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4" name="Shape 183">
            <a:extLst>
              <a:ext uri="{FF2B5EF4-FFF2-40B4-BE49-F238E27FC236}">
                <a16:creationId xmlns:a16="http://schemas.microsoft.com/office/drawing/2014/main" id="{CFDC2FE5-0912-4645-8969-8A72C41194AF}"/>
              </a:ext>
            </a:extLst>
          </p:cNvPr>
          <p:cNvSpPr txBox="1"/>
          <p:nvPr/>
        </p:nvSpPr>
        <p:spPr>
          <a:xfrm flipH="1">
            <a:off x="7889858" y="3839655"/>
            <a:ext cx="4287213" cy="36384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tx1"/>
              </a:buClr>
              <a:buSzPct val="25000"/>
            </a:pPr>
            <a:r>
              <a:rPr lang="en-US" altLang="zh-TW" sz="2400">
                <a:latin typeface="Oswald Light" pitchFamily="2" charset="0"/>
                <a:ea typeface="微軟正黑體" pitchFamily="34" charset="-120"/>
                <a:cs typeface="Arial" pitchFamily="34" charset="0"/>
              </a:rPr>
              <a:t>2 x 10GbE SFP+ </a:t>
            </a:r>
            <a:r>
              <a:rPr lang="zh-CN" altLang="en-US" sz="2400">
                <a:latin typeface="微軟正黑體"/>
                <a:ea typeface="微軟正黑體" pitchFamily="34" charset="-120"/>
                <a:cs typeface="Arial" pitchFamily="34" charset="0"/>
              </a:rPr>
              <a:t>埠</a:t>
            </a:r>
            <a:endParaRPr lang="zh-TW" altLang="en-US" sz="2400"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8" name="Shape 183">
            <a:extLst>
              <a:ext uri="{FF2B5EF4-FFF2-40B4-BE49-F238E27FC236}">
                <a16:creationId xmlns:a16="http://schemas.microsoft.com/office/drawing/2014/main" id="{A7824CAA-3EEA-C845-B4C8-4A661598DF6D}"/>
              </a:ext>
            </a:extLst>
          </p:cNvPr>
          <p:cNvSpPr txBox="1"/>
          <p:nvPr/>
        </p:nvSpPr>
        <p:spPr>
          <a:xfrm flipH="1">
            <a:off x="7884254" y="4539333"/>
            <a:ext cx="4145971" cy="36384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tx1"/>
              </a:buClr>
              <a:buSzPct val="25000"/>
            </a:pPr>
            <a:r>
              <a:rPr lang="en-US" altLang="zh-TW" sz="2400">
                <a:latin typeface="Oswald Light" pitchFamily="2" charset="0"/>
                <a:ea typeface="微軟正黑體" pitchFamily="34" charset="-120"/>
                <a:cs typeface="Arial" pitchFamily="34" charset="0"/>
              </a:rPr>
              <a:t>Console</a:t>
            </a:r>
            <a:r>
              <a:rPr lang="en-US" altLang="zh-TW" sz="2400">
                <a:latin typeface="微軟正黑體"/>
                <a:ea typeface="微軟正黑體" pitchFamily="34" charset="-120"/>
                <a:cs typeface="Arial" pitchFamily="34" charset="0"/>
              </a:rPr>
              <a:t> </a:t>
            </a:r>
            <a:r>
              <a:rPr lang="zh-CN" altLang="en-US" sz="2400">
                <a:latin typeface="微軟正黑體"/>
                <a:ea typeface="微軟正黑體" pitchFamily="34" charset="-120"/>
                <a:cs typeface="Arial" pitchFamily="34" charset="0"/>
              </a:rPr>
              <a:t>埠</a:t>
            </a:r>
            <a:endParaRPr lang="zh-TW" altLang="en-US" sz="2400"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9" name="Shape 183">
            <a:extLst>
              <a:ext uri="{FF2B5EF4-FFF2-40B4-BE49-F238E27FC236}">
                <a16:creationId xmlns:a16="http://schemas.microsoft.com/office/drawing/2014/main" id="{CBD835BE-9C8C-AD4C-AABD-A6044194E7D4}"/>
              </a:ext>
            </a:extLst>
          </p:cNvPr>
          <p:cNvSpPr txBox="1"/>
          <p:nvPr/>
        </p:nvSpPr>
        <p:spPr>
          <a:xfrm flipH="1">
            <a:off x="7884254" y="5011351"/>
            <a:ext cx="4145971" cy="36384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tx1"/>
              </a:buClr>
              <a:buSzPct val="25000"/>
            </a:pPr>
            <a:r>
              <a:rPr lang="zh-CN" altLang="en-US" sz="2400">
                <a:latin typeface="微軟正黑體"/>
                <a:ea typeface="微軟正黑體" pitchFamily="34" charset="-120"/>
                <a:cs typeface="Arial" pitchFamily="34" charset="0"/>
              </a:rPr>
              <a:t>電源鍵</a:t>
            </a:r>
            <a:endParaRPr lang="zh-TW" altLang="en-US" sz="2400"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0" name="Shape 183">
            <a:extLst>
              <a:ext uri="{FF2B5EF4-FFF2-40B4-BE49-F238E27FC236}">
                <a16:creationId xmlns:a16="http://schemas.microsoft.com/office/drawing/2014/main" id="{10F4A844-F692-D44A-9592-20BA06909B36}"/>
              </a:ext>
            </a:extLst>
          </p:cNvPr>
          <p:cNvSpPr txBox="1"/>
          <p:nvPr/>
        </p:nvSpPr>
        <p:spPr>
          <a:xfrm flipH="1">
            <a:off x="765127" y="5306605"/>
            <a:ext cx="4076766" cy="130378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lnSpc>
                <a:spcPts val="3000"/>
              </a:lnSpc>
              <a:buClr>
                <a:schemeClr val="tx1"/>
              </a:buClr>
              <a:buSzPct val="25000"/>
            </a:pPr>
            <a:r>
              <a:rPr lang="en-US" altLang="zh-TW" sz="2400">
                <a:latin typeface="Oswald Light" pitchFamily="2" charset="0"/>
                <a:ea typeface="微軟正黑體" pitchFamily="34" charset="-120"/>
                <a:cs typeface="Arial" pitchFamily="34" charset="0"/>
              </a:rPr>
              <a:t>2 x PCIe </a:t>
            </a:r>
            <a:r>
              <a:rPr lang="zh-CN" altLang="en-US" sz="2400">
                <a:latin typeface="微軟正黑體"/>
                <a:ea typeface="微軟正黑體" pitchFamily="34" charset="-120"/>
                <a:cs typeface="Arial" pitchFamily="34" charset="0"/>
              </a:rPr>
              <a:t>插槽</a:t>
            </a:r>
            <a:endParaRPr lang="en-US" altLang="zh-CN" sz="2400">
              <a:latin typeface="微軟正黑體"/>
              <a:ea typeface="微軟正黑體" pitchFamily="34" charset="-120"/>
              <a:cs typeface="Arial" pitchFamily="34" charset="0"/>
            </a:endParaRPr>
          </a:p>
          <a:p>
            <a:pPr>
              <a:lnSpc>
                <a:spcPts val="3000"/>
              </a:lnSpc>
              <a:buClr>
                <a:schemeClr val="tx1"/>
              </a:buClr>
              <a:buSzPct val="25000"/>
            </a:pPr>
            <a:r>
              <a:rPr lang="en-US" altLang="zh-TW" sz="1900">
                <a:latin typeface="Oswald Light" pitchFamily="2" charset="0"/>
                <a:ea typeface="微軟正黑體" pitchFamily="34" charset="-120"/>
                <a:cs typeface="Arial" pitchFamily="34" charset="0"/>
              </a:rPr>
              <a:t>- PCIe #1: PCIe Gen3 x8 (CPU)</a:t>
            </a:r>
          </a:p>
          <a:p>
            <a:pPr>
              <a:lnSpc>
                <a:spcPts val="3000"/>
              </a:lnSpc>
              <a:buClr>
                <a:schemeClr val="tx1"/>
              </a:buClr>
              <a:buSzPct val="25000"/>
            </a:pPr>
            <a:r>
              <a:rPr lang="en-US" altLang="zh-TW" sz="1900">
                <a:latin typeface="Oswald Light" pitchFamily="2" charset="0"/>
                <a:ea typeface="微軟正黑體" pitchFamily="34" charset="-120"/>
                <a:cs typeface="Arial" pitchFamily="34" charset="0"/>
              </a:rPr>
              <a:t>- PCIe #2: PCIe Gen3 x4 (PCH)</a:t>
            </a:r>
          </a:p>
        </p:txBody>
      </p:sp>
      <p:sp>
        <p:nvSpPr>
          <p:cNvPr id="21" name="Shape 183">
            <a:extLst>
              <a:ext uri="{FF2B5EF4-FFF2-40B4-BE49-F238E27FC236}">
                <a16:creationId xmlns:a16="http://schemas.microsoft.com/office/drawing/2014/main" id="{06B8D007-5202-5442-998A-C97D4EC1A047}"/>
              </a:ext>
            </a:extLst>
          </p:cNvPr>
          <p:cNvSpPr txBox="1"/>
          <p:nvPr/>
        </p:nvSpPr>
        <p:spPr>
          <a:xfrm flipH="1">
            <a:off x="3712073" y="5299678"/>
            <a:ext cx="4145971" cy="36384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tx1"/>
              </a:buClr>
              <a:buSzPct val="25000"/>
            </a:pPr>
            <a:r>
              <a:rPr lang="en-US" altLang="zh-TW" sz="2400">
                <a:latin typeface="Oswald Light" pitchFamily="2" charset="0"/>
                <a:ea typeface="微軟正黑體" pitchFamily="34" charset="-120"/>
                <a:cs typeface="Arial" pitchFamily="34" charset="0"/>
              </a:rPr>
              <a:t>4 x USB 3.2 Gen2</a:t>
            </a:r>
          </a:p>
          <a:p>
            <a:pPr>
              <a:buClr>
                <a:schemeClr val="tx1"/>
              </a:buClr>
              <a:buSzPct val="25000"/>
            </a:pPr>
            <a:r>
              <a:rPr lang="en-US" altLang="zh-TW" sz="2200">
                <a:latin typeface="Oswald Light" pitchFamily="2" charset="0"/>
                <a:ea typeface="微軟正黑體" pitchFamily="34" charset="-120"/>
                <a:cs typeface="Arial" pitchFamily="34" charset="0"/>
              </a:rPr>
              <a:t>(Type-A)</a:t>
            </a:r>
            <a:endParaRPr lang="zh-TW" altLang="en-US" sz="2200">
              <a:latin typeface="Oswald Light" pitchFamily="2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2" name="Shape 183">
            <a:extLst>
              <a:ext uri="{FF2B5EF4-FFF2-40B4-BE49-F238E27FC236}">
                <a16:creationId xmlns:a16="http://schemas.microsoft.com/office/drawing/2014/main" id="{FC539E21-8BFC-2542-8236-1597F29B726C}"/>
              </a:ext>
            </a:extLst>
          </p:cNvPr>
          <p:cNvSpPr txBox="1"/>
          <p:nvPr/>
        </p:nvSpPr>
        <p:spPr>
          <a:xfrm flipH="1">
            <a:off x="7884254" y="3291614"/>
            <a:ext cx="4145971" cy="36384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tx1"/>
              </a:buClr>
              <a:buSzPct val="25000"/>
            </a:pPr>
            <a:r>
              <a:rPr lang="en-US" altLang="zh-TW" sz="2400">
                <a:latin typeface="Oswald Light" pitchFamily="2" charset="0"/>
                <a:ea typeface="微軟正黑體" pitchFamily="34" charset="-120"/>
                <a:cs typeface="Arial" pitchFamily="34" charset="0"/>
              </a:rPr>
              <a:t>2 x 2.5 </a:t>
            </a:r>
            <a:r>
              <a:rPr lang="en-US" altLang="zh-TW" sz="2400" err="1">
                <a:latin typeface="Oswald Light" pitchFamily="2" charset="0"/>
                <a:ea typeface="微軟正黑體" pitchFamily="34" charset="-120"/>
                <a:cs typeface="Arial" pitchFamily="34" charset="0"/>
              </a:rPr>
              <a:t>GbE</a:t>
            </a:r>
            <a:r>
              <a:rPr lang="en-US" altLang="zh-TW" sz="2400">
                <a:latin typeface="Oswald Light" pitchFamily="2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zh-CN" altLang="en-US" sz="2400">
                <a:latin typeface="微軟正黑體"/>
                <a:ea typeface="微軟正黑體" pitchFamily="34" charset="-120"/>
                <a:cs typeface="Arial" pitchFamily="34" charset="0"/>
              </a:rPr>
              <a:t>網路埠</a:t>
            </a:r>
            <a:endParaRPr lang="zh-TW" altLang="en-US" sz="2400"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CF7D37D9-A67D-455E-A629-F9F2FA1D61B4}"/>
              </a:ext>
            </a:extLst>
          </p:cNvPr>
          <p:cNvSpPr/>
          <p:nvPr/>
        </p:nvSpPr>
        <p:spPr>
          <a:xfrm rot="10800000">
            <a:off x="2808382" y="2923327"/>
            <a:ext cx="821232" cy="1570667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 kern="1200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3905EA6C-B92F-46C9-BFEC-FB76C5736321}"/>
              </a:ext>
            </a:extLst>
          </p:cNvPr>
          <p:cNvSpPr/>
          <p:nvPr/>
        </p:nvSpPr>
        <p:spPr>
          <a:xfrm rot="10800000">
            <a:off x="3968468" y="2806849"/>
            <a:ext cx="3373104" cy="562580"/>
          </a:xfrm>
          <a:custGeom>
            <a:avLst/>
            <a:gdLst>
              <a:gd name="connsiteX0" fmla="*/ 0 w 3380854"/>
              <a:gd name="connsiteY0" fmla="*/ 0 h 500586"/>
              <a:gd name="connsiteX1" fmla="*/ 3380854 w 3380854"/>
              <a:gd name="connsiteY1" fmla="*/ 0 h 500586"/>
              <a:gd name="connsiteX2" fmla="*/ 3380854 w 3380854"/>
              <a:gd name="connsiteY2" fmla="*/ 500586 h 500586"/>
              <a:gd name="connsiteX3" fmla="*/ 0 w 3380854"/>
              <a:gd name="connsiteY3" fmla="*/ 500586 h 500586"/>
              <a:gd name="connsiteX4" fmla="*/ 0 w 3380854"/>
              <a:gd name="connsiteY4" fmla="*/ 0 h 500586"/>
              <a:gd name="connsiteX0" fmla="*/ 0 w 3380854"/>
              <a:gd name="connsiteY0" fmla="*/ 0 h 554830"/>
              <a:gd name="connsiteX1" fmla="*/ 3380854 w 3380854"/>
              <a:gd name="connsiteY1" fmla="*/ 0 h 554830"/>
              <a:gd name="connsiteX2" fmla="*/ 3380854 w 3380854"/>
              <a:gd name="connsiteY2" fmla="*/ 500586 h 554830"/>
              <a:gd name="connsiteX3" fmla="*/ 23248 w 3380854"/>
              <a:gd name="connsiteY3" fmla="*/ 554830 h 554830"/>
              <a:gd name="connsiteX4" fmla="*/ 0 w 3380854"/>
              <a:gd name="connsiteY4" fmla="*/ 0 h 554830"/>
              <a:gd name="connsiteX0" fmla="*/ 0 w 3380854"/>
              <a:gd name="connsiteY0" fmla="*/ 92990 h 554830"/>
              <a:gd name="connsiteX1" fmla="*/ 3380854 w 3380854"/>
              <a:gd name="connsiteY1" fmla="*/ 0 h 554830"/>
              <a:gd name="connsiteX2" fmla="*/ 3380854 w 3380854"/>
              <a:gd name="connsiteY2" fmla="*/ 500586 h 554830"/>
              <a:gd name="connsiteX3" fmla="*/ 23248 w 3380854"/>
              <a:gd name="connsiteY3" fmla="*/ 554830 h 554830"/>
              <a:gd name="connsiteX4" fmla="*/ 0 w 3380854"/>
              <a:gd name="connsiteY4" fmla="*/ 92990 h 554830"/>
              <a:gd name="connsiteX0" fmla="*/ 0 w 3380854"/>
              <a:gd name="connsiteY0" fmla="*/ 100740 h 562580"/>
              <a:gd name="connsiteX1" fmla="*/ 3380854 w 3380854"/>
              <a:gd name="connsiteY1" fmla="*/ 0 h 562580"/>
              <a:gd name="connsiteX2" fmla="*/ 3380854 w 3380854"/>
              <a:gd name="connsiteY2" fmla="*/ 508336 h 562580"/>
              <a:gd name="connsiteX3" fmla="*/ 23248 w 3380854"/>
              <a:gd name="connsiteY3" fmla="*/ 562580 h 562580"/>
              <a:gd name="connsiteX4" fmla="*/ 0 w 3380854"/>
              <a:gd name="connsiteY4" fmla="*/ 100740 h 562580"/>
              <a:gd name="connsiteX0" fmla="*/ 0 w 3396352"/>
              <a:gd name="connsiteY0" fmla="*/ 100740 h 562580"/>
              <a:gd name="connsiteX1" fmla="*/ 3380854 w 3396352"/>
              <a:gd name="connsiteY1" fmla="*/ 0 h 562580"/>
              <a:gd name="connsiteX2" fmla="*/ 3396352 w 3396352"/>
              <a:gd name="connsiteY2" fmla="*/ 477340 h 562580"/>
              <a:gd name="connsiteX3" fmla="*/ 23248 w 3396352"/>
              <a:gd name="connsiteY3" fmla="*/ 562580 h 562580"/>
              <a:gd name="connsiteX4" fmla="*/ 0 w 3396352"/>
              <a:gd name="connsiteY4" fmla="*/ 100740 h 562580"/>
              <a:gd name="connsiteX0" fmla="*/ 15498 w 3373104"/>
              <a:gd name="connsiteY0" fmla="*/ 108489 h 562580"/>
              <a:gd name="connsiteX1" fmla="*/ 3357606 w 3373104"/>
              <a:gd name="connsiteY1" fmla="*/ 0 h 562580"/>
              <a:gd name="connsiteX2" fmla="*/ 3373104 w 3373104"/>
              <a:gd name="connsiteY2" fmla="*/ 477340 h 562580"/>
              <a:gd name="connsiteX3" fmla="*/ 0 w 3373104"/>
              <a:gd name="connsiteY3" fmla="*/ 562580 h 562580"/>
              <a:gd name="connsiteX4" fmla="*/ 15498 w 3373104"/>
              <a:gd name="connsiteY4" fmla="*/ 108489 h 562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3104" h="562580">
                <a:moveTo>
                  <a:pt x="15498" y="108489"/>
                </a:moveTo>
                <a:lnTo>
                  <a:pt x="3357606" y="0"/>
                </a:lnTo>
                <a:lnTo>
                  <a:pt x="3373104" y="477340"/>
                </a:lnTo>
                <a:lnTo>
                  <a:pt x="0" y="562580"/>
                </a:lnTo>
                <a:lnTo>
                  <a:pt x="15498" y="108489"/>
                </a:lnTo>
                <a:close/>
              </a:path>
            </a:pathLst>
          </a:custGeom>
          <a:noFill/>
          <a:ln w="12700">
            <a:solidFill>
              <a:schemeClr val="bg1"/>
            </a:solidFill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 kern="1200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7FB08E43-1894-4B13-9B56-FEE3C02DEB32}"/>
              </a:ext>
            </a:extLst>
          </p:cNvPr>
          <p:cNvSpPr/>
          <p:nvPr/>
        </p:nvSpPr>
        <p:spPr>
          <a:xfrm rot="10800000">
            <a:off x="6532921" y="3697345"/>
            <a:ext cx="465026" cy="754952"/>
          </a:xfrm>
          <a:custGeom>
            <a:avLst/>
            <a:gdLst>
              <a:gd name="connsiteX0" fmla="*/ 0 w 449528"/>
              <a:gd name="connsiteY0" fmla="*/ 0 h 723955"/>
              <a:gd name="connsiteX1" fmla="*/ 449528 w 449528"/>
              <a:gd name="connsiteY1" fmla="*/ 0 h 723955"/>
              <a:gd name="connsiteX2" fmla="*/ 449528 w 449528"/>
              <a:gd name="connsiteY2" fmla="*/ 723955 h 723955"/>
              <a:gd name="connsiteX3" fmla="*/ 0 w 449528"/>
              <a:gd name="connsiteY3" fmla="*/ 723955 h 723955"/>
              <a:gd name="connsiteX4" fmla="*/ 0 w 449528"/>
              <a:gd name="connsiteY4" fmla="*/ 0 h 723955"/>
              <a:gd name="connsiteX0" fmla="*/ 0 w 449528"/>
              <a:gd name="connsiteY0" fmla="*/ 0 h 723955"/>
              <a:gd name="connsiteX1" fmla="*/ 449528 w 449528"/>
              <a:gd name="connsiteY1" fmla="*/ 0 h 723955"/>
              <a:gd name="connsiteX2" fmla="*/ 441779 w 449528"/>
              <a:gd name="connsiteY2" fmla="*/ 685209 h 723955"/>
              <a:gd name="connsiteX3" fmla="*/ 0 w 449528"/>
              <a:gd name="connsiteY3" fmla="*/ 723955 h 723955"/>
              <a:gd name="connsiteX4" fmla="*/ 0 w 449528"/>
              <a:gd name="connsiteY4" fmla="*/ 0 h 723955"/>
              <a:gd name="connsiteX0" fmla="*/ 7749 w 449528"/>
              <a:gd name="connsiteY0" fmla="*/ 61993 h 723955"/>
              <a:gd name="connsiteX1" fmla="*/ 449528 w 449528"/>
              <a:gd name="connsiteY1" fmla="*/ 0 h 723955"/>
              <a:gd name="connsiteX2" fmla="*/ 441779 w 449528"/>
              <a:gd name="connsiteY2" fmla="*/ 685209 h 723955"/>
              <a:gd name="connsiteX3" fmla="*/ 0 w 449528"/>
              <a:gd name="connsiteY3" fmla="*/ 723955 h 723955"/>
              <a:gd name="connsiteX4" fmla="*/ 7749 w 449528"/>
              <a:gd name="connsiteY4" fmla="*/ 61993 h 723955"/>
              <a:gd name="connsiteX0" fmla="*/ 7749 w 449528"/>
              <a:gd name="connsiteY0" fmla="*/ 0 h 731704"/>
              <a:gd name="connsiteX1" fmla="*/ 449528 w 449528"/>
              <a:gd name="connsiteY1" fmla="*/ 7749 h 731704"/>
              <a:gd name="connsiteX2" fmla="*/ 441779 w 449528"/>
              <a:gd name="connsiteY2" fmla="*/ 692958 h 731704"/>
              <a:gd name="connsiteX3" fmla="*/ 0 w 449528"/>
              <a:gd name="connsiteY3" fmla="*/ 731704 h 731704"/>
              <a:gd name="connsiteX4" fmla="*/ 7749 w 449528"/>
              <a:gd name="connsiteY4" fmla="*/ 0 h 731704"/>
              <a:gd name="connsiteX0" fmla="*/ 0 w 457277"/>
              <a:gd name="connsiteY0" fmla="*/ 46495 h 723955"/>
              <a:gd name="connsiteX1" fmla="*/ 457277 w 457277"/>
              <a:gd name="connsiteY1" fmla="*/ 0 h 723955"/>
              <a:gd name="connsiteX2" fmla="*/ 449528 w 457277"/>
              <a:gd name="connsiteY2" fmla="*/ 685209 h 723955"/>
              <a:gd name="connsiteX3" fmla="*/ 7749 w 457277"/>
              <a:gd name="connsiteY3" fmla="*/ 723955 h 723955"/>
              <a:gd name="connsiteX4" fmla="*/ 0 w 457277"/>
              <a:gd name="connsiteY4" fmla="*/ 46495 h 723955"/>
              <a:gd name="connsiteX0" fmla="*/ 23248 w 449528"/>
              <a:gd name="connsiteY0" fmla="*/ 38746 h 723955"/>
              <a:gd name="connsiteX1" fmla="*/ 449528 w 449528"/>
              <a:gd name="connsiteY1" fmla="*/ 0 h 723955"/>
              <a:gd name="connsiteX2" fmla="*/ 441779 w 449528"/>
              <a:gd name="connsiteY2" fmla="*/ 685209 h 723955"/>
              <a:gd name="connsiteX3" fmla="*/ 0 w 449528"/>
              <a:gd name="connsiteY3" fmla="*/ 723955 h 723955"/>
              <a:gd name="connsiteX4" fmla="*/ 23248 w 449528"/>
              <a:gd name="connsiteY4" fmla="*/ 38746 h 723955"/>
              <a:gd name="connsiteX0" fmla="*/ 30997 w 457277"/>
              <a:gd name="connsiteY0" fmla="*/ 38746 h 716206"/>
              <a:gd name="connsiteX1" fmla="*/ 457277 w 457277"/>
              <a:gd name="connsiteY1" fmla="*/ 0 h 716206"/>
              <a:gd name="connsiteX2" fmla="*/ 449528 w 457277"/>
              <a:gd name="connsiteY2" fmla="*/ 685209 h 716206"/>
              <a:gd name="connsiteX3" fmla="*/ 0 w 457277"/>
              <a:gd name="connsiteY3" fmla="*/ 716206 h 716206"/>
              <a:gd name="connsiteX4" fmla="*/ 30997 w 457277"/>
              <a:gd name="connsiteY4" fmla="*/ 38746 h 716206"/>
              <a:gd name="connsiteX0" fmla="*/ 30997 w 457277"/>
              <a:gd name="connsiteY0" fmla="*/ 7750 h 716206"/>
              <a:gd name="connsiteX1" fmla="*/ 457277 w 457277"/>
              <a:gd name="connsiteY1" fmla="*/ 0 h 716206"/>
              <a:gd name="connsiteX2" fmla="*/ 449528 w 457277"/>
              <a:gd name="connsiteY2" fmla="*/ 685209 h 716206"/>
              <a:gd name="connsiteX3" fmla="*/ 0 w 457277"/>
              <a:gd name="connsiteY3" fmla="*/ 716206 h 716206"/>
              <a:gd name="connsiteX4" fmla="*/ 30997 w 457277"/>
              <a:gd name="connsiteY4" fmla="*/ 7750 h 716206"/>
              <a:gd name="connsiteX0" fmla="*/ 30997 w 465026"/>
              <a:gd name="connsiteY0" fmla="*/ 46496 h 754952"/>
              <a:gd name="connsiteX1" fmla="*/ 465026 w 465026"/>
              <a:gd name="connsiteY1" fmla="*/ 0 h 754952"/>
              <a:gd name="connsiteX2" fmla="*/ 449528 w 465026"/>
              <a:gd name="connsiteY2" fmla="*/ 723955 h 754952"/>
              <a:gd name="connsiteX3" fmla="*/ 0 w 465026"/>
              <a:gd name="connsiteY3" fmla="*/ 754952 h 754952"/>
              <a:gd name="connsiteX4" fmla="*/ 30997 w 465026"/>
              <a:gd name="connsiteY4" fmla="*/ 46496 h 754952"/>
              <a:gd name="connsiteX0" fmla="*/ 15498 w 465026"/>
              <a:gd name="connsiteY0" fmla="*/ 15499 h 754952"/>
              <a:gd name="connsiteX1" fmla="*/ 465026 w 465026"/>
              <a:gd name="connsiteY1" fmla="*/ 0 h 754952"/>
              <a:gd name="connsiteX2" fmla="*/ 449528 w 465026"/>
              <a:gd name="connsiteY2" fmla="*/ 723955 h 754952"/>
              <a:gd name="connsiteX3" fmla="*/ 0 w 465026"/>
              <a:gd name="connsiteY3" fmla="*/ 754952 h 754952"/>
              <a:gd name="connsiteX4" fmla="*/ 15498 w 465026"/>
              <a:gd name="connsiteY4" fmla="*/ 15499 h 754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026" h="754952">
                <a:moveTo>
                  <a:pt x="15498" y="15499"/>
                </a:moveTo>
                <a:lnTo>
                  <a:pt x="465026" y="0"/>
                </a:lnTo>
                <a:lnTo>
                  <a:pt x="449528" y="723955"/>
                </a:lnTo>
                <a:lnTo>
                  <a:pt x="0" y="754952"/>
                </a:lnTo>
                <a:lnTo>
                  <a:pt x="15498" y="15499"/>
                </a:lnTo>
                <a:close/>
              </a:path>
            </a:pathLst>
          </a:custGeom>
          <a:noFill/>
          <a:ln w="12700">
            <a:solidFill>
              <a:schemeClr val="bg1"/>
            </a:solidFill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 kern="1200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F291170C-65C1-4EE7-8DB0-703B65E393F0}"/>
              </a:ext>
            </a:extLst>
          </p:cNvPr>
          <p:cNvSpPr/>
          <p:nvPr/>
        </p:nvSpPr>
        <p:spPr>
          <a:xfrm rot="10800000">
            <a:off x="5862395" y="4121717"/>
            <a:ext cx="441779" cy="387358"/>
          </a:xfrm>
          <a:custGeom>
            <a:avLst/>
            <a:gdLst>
              <a:gd name="connsiteX0" fmla="*/ 0 w 449528"/>
              <a:gd name="connsiteY0" fmla="*/ 0 h 418356"/>
              <a:gd name="connsiteX1" fmla="*/ 449528 w 449528"/>
              <a:gd name="connsiteY1" fmla="*/ 0 h 418356"/>
              <a:gd name="connsiteX2" fmla="*/ 449528 w 449528"/>
              <a:gd name="connsiteY2" fmla="*/ 418356 h 418356"/>
              <a:gd name="connsiteX3" fmla="*/ 0 w 449528"/>
              <a:gd name="connsiteY3" fmla="*/ 418356 h 418356"/>
              <a:gd name="connsiteX4" fmla="*/ 0 w 449528"/>
              <a:gd name="connsiteY4" fmla="*/ 0 h 418356"/>
              <a:gd name="connsiteX0" fmla="*/ 0 w 449528"/>
              <a:gd name="connsiteY0" fmla="*/ 0 h 488098"/>
              <a:gd name="connsiteX1" fmla="*/ 449528 w 449528"/>
              <a:gd name="connsiteY1" fmla="*/ 0 h 488098"/>
              <a:gd name="connsiteX2" fmla="*/ 449528 w 449528"/>
              <a:gd name="connsiteY2" fmla="*/ 418356 h 488098"/>
              <a:gd name="connsiteX3" fmla="*/ 0 w 449528"/>
              <a:gd name="connsiteY3" fmla="*/ 488098 h 488098"/>
              <a:gd name="connsiteX4" fmla="*/ 0 w 449528"/>
              <a:gd name="connsiteY4" fmla="*/ 0 h 488098"/>
              <a:gd name="connsiteX0" fmla="*/ 15498 w 449528"/>
              <a:gd name="connsiteY0" fmla="*/ 54244 h 488098"/>
              <a:gd name="connsiteX1" fmla="*/ 449528 w 449528"/>
              <a:gd name="connsiteY1" fmla="*/ 0 h 488098"/>
              <a:gd name="connsiteX2" fmla="*/ 449528 w 449528"/>
              <a:gd name="connsiteY2" fmla="*/ 418356 h 488098"/>
              <a:gd name="connsiteX3" fmla="*/ 0 w 449528"/>
              <a:gd name="connsiteY3" fmla="*/ 488098 h 488098"/>
              <a:gd name="connsiteX4" fmla="*/ 15498 w 449528"/>
              <a:gd name="connsiteY4" fmla="*/ 54244 h 488098"/>
              <a:gd name="connsiteX0" fmla="*/ 7749 w 441779"/>
              <a:gd name="connsiteY0" fmla="*/ 54244 h 426104"/>
              <a:gd name="connsiteX1" fmla="*/ 441779 w 441779"/>
              <a:gd name="connsiteY1" fmla="*/ 0 h 426104"/>
              <a:gd name="connsiteX2" fmla="*/ 441779 w 441779"/>
              <a:gd name="connsiteY2" fmla="*/ 418356 h 426104"/>
              <a:gd name="connsiteX3" fmla="*/ 0 w 441779"/>
              <a:gd name="connsiteY3" fmla="*/ 426104 h 426104"/>
              <a:gd name="connsiteX4" fmla="*/ 7749 w 441779"/>
              <a:gd name="connsiteY4" fmla="*/ 54244 h 426104"/>
              <a:gd name="connsiteX0" fmla="*/ 7749 w 441779"/>
              <a:gd name="connsiteY0" fmla="*/ 0 h 426104"/>
              <a:gd name="connsiteX1" fmla="*/ 441779 w 441779"/>
              <a:gd name="connsiteY1" fmla="*/ 0 h 426104"/>
              <a:gd name="connsiteX2" fmla="*/ 441779 w 441779"/>
              <a:gd name="connsiteY2" fmla="*/ 418356 h 426104"/>
              <a:gd name="connsiteX3" fmla="*/ 0 w 441779"/>
              <a:gd name="connsiteY3" fmla="*/ 426104 h 426104"/>
              <a:gd name="connsiteX4" fmla="*/ 7749 w 441779"/>
              <a:gd name="connsiteY4" fmla="*/ 0 h 426104"/>
              <a:gd name="connsiteX0" fmla="*/ 7749 w 441779"/>
              <a:gd name="connsiteY0" fmla="*/ 15498 h 426104"/>
              <a:gd name="connsiteX1" fmla="*/ 441779 w 441779"/>
              <a:gd name="connsiteY1" fmla="*/ 0 h 426104"/>
              <a:gd name="connsiteX2" fmla="*/ 441779 w 441779"/>
              <a:gd name="connsiteY2" fmla="*/ 418356 h 426104"/>
              <a:gd name="connsiteX3" fmla="*/ 0 w 441779"/>
              <a:gd name="connsiteY3" fmla="*/ 426104 h 426104"/>
              <a:gd name="connsiteX4" fmla="*/ 7749 w 441779"/>
              <a:gd name="connsiteY4" fmla="*/ 15498 h 426104"/>
              <a:gd name="connsiteX0" fmla="*/ 7749 w 441779"/>
              <a:gd name="connsiteY0" fmla="*/ 15498 h 426104"/>
              <a:gd name="connsiteX1" fmla="*/ 441779 w 441779"/>
              <a:gd name="connsiteY1" fmla="*/ 0 h 426104"/>
              <a:gd name="connsiteX2" fmla="*/ 441779 w 441779"/>
              <a:gd name="connsiteY2" fmla="*/ 379610 h 426104"/>
              <a:gd name="connsiteX3" fmla="*/ 0 w 441779"/>
              <a:gd name="connsiteY3" fmla="*/ 426104 h 426104"/>
              <a:gd name="connsiteX4" fmla="*/ 7749 w 441779"/>
              <a:gd name="connsiteY4" fmla="*/ 15498 h 426104"/>
              <a:gd name="connsiteX0" fmla="*/ 7749 w 441779"/>
              <a:gd name="connsiteY0" fmla="*/ 15498 h 387358"/>
              <a:gd name="connsiteX1" fmla="*/ 441779 w 441779"/>
              <a:gd name="connsiteY1" fmla="*/ 0 h 387358"/>
              <a:gd name="connsiteX2" fmla="*/ 441779 w 441779"/>
              <a:gd name="connsiteY2" fmla="*/ 379610 h 387358"/>
              <a:gd name="connsiteX3" fmla="*/ 0 w 441779"/>
              <a:gd name="connsiteY3" fmla="*/ 387358 h 387358"/>
              <a:gd name="connsiteX4" fmla="*/ 7749 w 441779"/>
              <a:gd name="connsiteY4" fmla="*/ 15498 h 387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1779" h="387358">
                <a:moveTo>
                  <a:pt x="7749" y="15498"/>
                </a:moveTo>
                <a:lnTo>
                  <a:pt x="441779" y="0"/>
                </a:lnTo>
                <a:lnTo>
                  <a:pt x="441779" y="379610"/>
                </a:lnTo>
                <a:lnTo>
                  <a:pt x="0" y="387358"/>
                </a:lnTo>
                <a:lnTo>
                  <a:pt x="7749" y="15498"/>
                </a:lnTo>
                <a:close/>
              </a:path>
            </a:pathLst>
          </a:custGeom>
          <a:noFill/>
          <a:ln w="12700">
            <a:solidFill>
              <a:schemeClr val="bg1"/>
            </a:solidFill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 kern="1200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98AE22F9-254F-4EC5-9C07-BA3BA4B7E6D8}"/>
              </a:ext>
            </a:extLst>
          </p:cNvPr>
          <p:cNvSpPr/>
          <p:nvPr/>
        </p:nvSpPr>
        <p:spPr>
          <a:xfrm rot="10800000">
            <a:off x="3968426" y="3653504"/>
            <a:ext cx="1089419" cy="447622"/>
          </a:xfrm>
          <a:custGeom>
            <a:avLst/>
            <a:gdLst>
              <a:gd name="connsiteX0" fmla="*/ 0 w 1066172"/>
              <a:gd name="connsiteY0" fmla="*/ 0 h 418356"/>
              <a:gd name="connsiteX1" fmla="*/ 1066172 w 1066172"/>
              <a:gd name="connsiteY1" fmla="*/ 0 h 418356"/>
              <a:gd name="connsiteX2" fmla="*/ 1066172 w 1066172"/>
              <a:gd name="connsiteY2" fmla="*/ 418356 h 418356"/>
              <a:gd name="connsiteX3" fmla="*/ 0 w 1066172"/>
              <a:gd name="connsiteY3" fmla="*/ 418356 h 418356"/>
              <a:gd name="connsiteX4" fmla="*/ 0 w 1066172"/>
              <a:gd name="connsiteY4" fmla="*/ 0 h 418356"/>
              <a:gd name="connsiteX0" fmla="*/ 15498 w 1081670"/>
              <a:gd name="connsiteY0" fmla="*/ 0 h 495847"/>
              <a:gd name="connsiteX1" fmla="*/ 1081670 w 1081670"/>
              <a:gd name="connsiteY1" fmla="*/ 0 h 495847"/>
              <a:gd name="connsiteX2" fmla="*/ 1081670 w 1081670"/>
              <a:gd name="connsiteY2" fmla="*/ 418356 h 495847"/>
              <a:gd name="connsiteX3" fmla="*/ 0 w 1081670"/>
              <a:gd name="connsiteY3" fmla="*/ 495847 h 495847"/>
              <a:gd name="connsiteX4" fmla="*/ 15498 w 1081670"/>
              <a:gd name="connsiteY4" fmla="*/ 0 h 495847"/>
              <a:gd name="connsiteX0" fmla="*/ 15498 w 1081670"/>
              <a:gd name="connsiteY0" fmla="*/ 69742 h 495847"/>
              <a:gd name="connsiteX1" fmla="*/ 1081670 w 1081670"/>
              <a:gd name="connsiteY1" fmla="*/ 0 h 495847"/>
              <a:gd name="connsiteX2" fmla="*/ 1081670 w 1081670"/>
              <a:gd name="connsiteY2" fmla="*/ 418356 h 495847"/>
              <a:gd name="connsiteX3" fmla="*/ 0 w 1081670"/>
              <a:gd name="connsiteY3" fmla="*/ 495847 h 495847"/>
              <a:gd name="connsiteX4" fmla="*/ 15498 w 1081670"/>
              <a:gd name="connsiteY4" fmla="*/ 69742 h 495847"/>
              <a:gd name="connsiteX0" fmla="*/ 15498 w 1089419"/>
              <a:gd name="connsiteY0" fmla="*/ 69742 h 495847"/>
              <a:gd name="connsiteX1" fmla="*/ 1081670 w 1089419"/>
              <a:gd name="connsiteY1" fmla="*/ 0 h 495847"/>
              <a:gd name="connsiteX2" fmla="*/ 1089419 w 1089419"/>
              <a:gd name="connsiteY2" fmla="*/ 441604 h 495847"/>
              <a:gd name="connsiteX3" fmla="*/ 0 w 1089419"/>
              <a:gd name="connsiteY3" fmla="*/ 495847 h 495847"/>
              <a:gd name="connsiteX4" fmla="*/ 15498 w 1089419"/>
              <a:gd name="connsiteY4" fmla="*/ 69742 h 49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9419" h="495847">
                <a:moveTo>
                  <a:pt x="15498" y="69742"/>
                </a:moveTo>
                <a:lnTo>
                  <a:pt x="1081670" y="0"/>
                </a:lnTo>
                <a:lnTo>
                  <a:pt x="1089419" y="441604"/>
                </a:lnTo>
                <a:lnTo>
                  <a:pt x="0" y="495847"/>
                </a:lnTo>
                <a:lnTo>
                  <a:pt x="15498" y="69742"/>
                </a:lnTo>
                <a:close/>
              </a:path>
            </a:pathLst>
          </a:custGeom>
          <a:noFill/>
          <a:ln w="12700">
            <a:solidFill>
              <a:schemeClr val="bg1"/>
            </a:solidFill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 kern="1200"/>
          </a:p>
        </p:txBody>
      </p:sp>
      <p:sp>
        <p:nvSpPr>
          <p:cNvPr id="43" name="矩形 37">
            <a:extLst>
              <a:ext uri="{FF2B5EF4-FFF2-40B4-BE49-F238E27FC236}">
                <a16:creationId xmlns:a16="http://schemas.microsoft.com/office/drawing/2014/main" id="{3D257019-A3C6-4A29-B816-CD5B386428DB}"/>
              </a:ext>
            </a:extLst>
          </p:cNvPr>
          <p:cNvSpPr/>
          <p:nvPr/>
        </p:nvSpPr>
        <p:spPr>
          <a:xfrm rot="10800000">
            <a:off x="5337375" y="4129001"/>
            <a:ext cx="441779" cy="387358"/>
          </a:xfrm>
          <a:custGeom>
            <a:avLst/>
            <a:gdLst>
              <a:gd name="connsiteX0" fmla="*/ 0 w 449528"/>
              <a:gd name="connsiteY0" fmla="*/ 0 h 418356"/>
              <a:gd name="connsiteX1" fmla="*/ 449528 w 449528"/>
              <a:gd name="connsiteY1" fmla="*/ 0 h 418356"/>
              <a:gd name="connsiteX2" fmla="*/ 449528 w 449528"/>
              <a:gd name="connsiteY2" fmla="*/ 418356 h 418356"/>
              <a:gd name="connsiteX3" fmla="*/ 0 w 449528"/>
              <a:gd name="connsiteY3" fmla="*/ 418356 h 418356"/>
              <a:gd name="connsiteX4" fmla="*/ 0 w 449528"/>
              <a:gd name="connsiteY4" fmla="*/ 0 h 418356"/>
              <a:gd name="connsiteX0" fmla="*/ 0 w 449528"/>
              <a:gd name="connsiteY0" fmla="*/ 0 h 488098"/>
              <a:gd name="connsiteX1" fmla="*/ 449528 w 449528"/>
              <a:gd name="connsiteY1" fmla="*/ 0 h 488098"/>
              <a:gd name="connsiteX2" fmla="*/ 449528 w 449528"/>
              <a:gd name="connsiteY2" fmla="*/ 418356 h 488098"/>
              <a:gd name="connsiteX3" fmla="*/ 0 w 449528"/>
              <a:gd name="connsiteY3" fmla="*/ 488098 h 488098"/>
              <a:gd name="connsiteX4" fmla="*/ 0 w 449528"/>
              <a:gd name="connsiteY4" fmla="*/ 0 h 488098"/>
              <a:gd name="connsiteX0" fmla="*/ 15498 w 449528"/>
              <a:gd name="connsiteY0" fmla="*/ 54244 h 488098"/>
              <a:gd name="connsiteX1" fmla="*/ 449528 w 449528"/>
              <a:gd name="connsiteY1" fmla="*/ 0 h 488098"/>
              <a:gd name="connsiteX2" fmla="*/ 449528 w 449528"/>
              <a:gd name="connsiteY2" fmla="*/ 418356 h 488098"/>
              <a:gd name="connsiteX3" fmla="*/ 0 w 449528"/>
              <a:gd name="connsiteY3" fmla="*/ 488098 h 488098"/>
              <a:gd name="connsiteX4" fmla="*/ 15498 w 449528"/>
              <a:gd name="connsiteY4" fmla="*/ 54244 h 488098"/>
              <a:gd name="connsiteX0" fmla="*/ 7749 w 441779"/>
              <a:gd name="connsiteY0" fmla="*/ 54244 h 426104"/>
              <a:gd name="connsiteX1" fmla="*/ 441779 w 441779"/>
              <a:gd name="connsiteY1" fmla="*/ 0 h 426104"/>
              <a:gd name="connsiteX2" fmla="*/ 441779 w 441779"/>
              <a:gd name="connsiteY2" fmla="*/ 418356 h 426104"/>
              <a:gd name="connsiteX3" fmla="*/ 0 w 441779"/>
              <a:gd name="connsiteY3" fmla="*/ 426104 h 426104"/>
              <a:gd name="connsiteX4" fmla="*/ 7749 w 441779"/>
              <a:gd name="connsiteY4" fmla="*/ 54244 h 426104"/>
              <a:gd name="connsiteX0" fmla="*/ 7749 w 441779"/>
              <a:gd name="connsiteY0" fmla="*/ 0 h 426104"/>
              <a:gd name="connsiteX1" fmla="*/ 441779 w 441779"/>
              <a:gd name="connsiteY1" fmla="*/ 0 h 426104"/>
              <a:gd name="connsiteX2" fmla="*/ 441779 w 441779"/>
              <a:gd name="connsiteY2" fmla="*/ 418356 h 426104"/>
              <a:gd name="connsiteX3" fmla="*/ 0 w 441779"/>
              <a:gd name="connsiteY3" fmla="*/ 426104 h 426104"/>
              <a:gd name="connsiteX4" fmla="*/ 7749 w 441779"/>
              <a:gd name="connsiteY4" fmla="*/ 0 h 426104"/>
              <a:gd name="connsiteX0" fmla="*/ 7749 w 441779"/>
              <a:gd name="connsiteY0" fmla="*/ 15498 h 426104"/>
              <a:gd name="connsiteX1" fmla="*/ 441779 w 441779"/>
              <a:gd name="connsiteY1" fmla="*/ 0 h 426104"/>
              <a:gd name="connsiteX2" fmla="*/ 441779 w 441779"/>
              <a:gd name="connsiteY2" fmla="*/ 418356 h 426104"/>
              <a:gd name="connsiteX3" fmla="*/ 0 w 441779"/>
              <a:gd name="connsiteY3" fmla="*/ 426104 h 426104"/>
              <a:gd name="connsiteX4" fmla="*/ 7749 w 441779"/>
              <a:gd name="connsiteY4" fmla="*/ 15498 h 426104"/>
              <a:gd name="connsiteX0" fmla="*/ 7749 w 441779"/>
              <a:gd name="connsiteY0" fmla="*/ 15498 h 426104"/>
              <a:gd name="connsiteX1" fmla="*/ 441779 w 441779"/>
              <a:gd name="connsiteY1" fmla="*/ 0 h 426104"/>
              <a:gd name="connsiteX2" fmla="*/ 441779 w 441779"/>
              <a:gd name="connsiteY2" fmla="*/ 379610 h 426104"/>
              <a:gd name="connsiteX3" fmla="*/ 0 w 441779"/>
              <a:gd name="connsiteY3" fmla="*/ 426104 h 426104"/>
              <a:gd name="connsiteX4" fmla="*/ 7749 w 441779"/>
              <a:gd name="connsiteY4" fmla="*/ 15498 h 426104"/>
              <a:gd name="connsiteX0" fmla="*/ 7749 w 441779"/>
              <a:gd name="connsiteY0" fmla="*/ 15498 h 387358"/>
              <a:gd name="connsiteX1" fmla="*/ 441779 w 441779"/>
              <a:gd name="connsiteY1" fmla="*/ 0 h 387358"/>
              <a:gd name="connsiteX2" fmla="*/ 441779 w 441779"/>
              <a:gd name="connsiteY2" fmla="*/ 379610 h 387358"/>
              <a:gd name="connsiteX3" fmla="*/ 0 w 441779"/>
              <a:gd name="connsiteY3" fmla="*/ 387358 h 387358"/>
              <a:gd name="connsiteX4" fmla="*/ 7749 w 441779"/>
              <a:gd name="connsiteY4" fmla="*/ 15498 h 387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1779" h="387358">
                <a:moveTo>
                  <a:pt x="7749" y="15498"/>
                </a:moveTo>
                <a:lnTo>
                  <a:pt x="441779" y="0"/>
                </a:lnTo>
                <a:lnTo>
                  <a:pt x="441779" y="379610"/>
                </a:lnTo>
                <a:lnTo>
                  <a:pt x="0" y="387358"/>
                </a:lnTo>
                <a:lnTo>
                  <a:pt x="7749" y="15498"/>
                </a:lnTo>
                <a:close/>
              </a:path>
            </a:pathLst>
          </a:custGeom>
          <a:noFill/>
          <a:ln w="12700">
            <a:solidFill>
              <a:schemeClr val="bg1"/>
            </a:solidFill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 kern="1200"/>
          </a:p>
        </p:txBody>
      </p:sp>
      <p:cxnSp>
        <p:nvCxnSpPr>
          <p:cNvPr id="46" name="接點: 肘形 45">
            <a:extLst>
              <a:ext uri="{FF2B5EF4-FFF2-40B4-BE49-F238E27FC236}">
                <a16:creationId xmlns:a16="http://schemas.microsoft.com/office/drawing/2014/main" id="{683B5A1D-9175-4E1F-8B8D-82EA8696735A}"/>
              </a:ext>
            </a:extLst>
          </p:cNvPr>
          <p:cNvCxnSpPr>
            <a:cxnSpLocks/>
          </p:cNvCxnSpPr>
          <p:nvPr/>
        </p:nvCxnSpPr>
        <p:spPr>
          <a:xfrm rot="5400000">
            <a:off x="1471102" y="3895677"/>
            <a:ext cx="1568470" cy="1093108"/>
          </a:xfrm>
          <a:prstGeom prst="bentConnector3">
            <a:avLst>
              <a:gd name="adj1" fmla="val 594"/>
            </a:avLst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8" name="矩形 38">
            <a:extLst>
              <a:ext uri="{FF2B5EF4-FFF2-40B4-BE49-F238E27FC236}">
                <a16:creationId xmlns:a16="http://schemas.microsoft.com/office/drawing/2014/main" id="{329FEA43-5D4F-4686-8C93-10159BD36F3B}"/>
              </a:ext>
            </a:extLst>
          </p:cNvPr>
          <p:cNvSpPr/>
          <p:nvPr/>
        </p:nvSpPr>
        <p:spPr>
          <a:xfrm rot="10800000">
            <a:off x="3971921" y="4101127"/>
            <a:ext cx="1089419" cy="438205"/>
          </a:xfrm>
          <a:custGeom>
            <a:avLst/>
            <a:gdLst>
              <a:gd name="connsiteX0" fmla="*/ 0 w 1066172"/>
              <a:gd name="connsiteY0" fmla="*/ 0 h 418356"/>
              <a:gd name="connsiteX1" fmla="*/ 1066172 w 1066172"/>
              <a:gd name="connsiteY1" fmla="*/ 0 h 418356"/>
              <a:gd name="connsiteX2" fmla="*/ 1066172 w 1066172"/>
              <a:gd name="connsiteY2" fmla="*/ 418356 h 418356"/>
              <a:gd name="connsiteX3" fmla="*/ 0 w 1066172"/>
              <a:gd name="connsiteY3" fmla="*/ 418356 h 418356"/>
              <a:gd name="connsiteX4" fmla="*/ 0 w 1066172"/>
              <a:gd name="connsiteY4" fmla="*/ 0 h 418356"/>
              <a:gd name="connsiteX0" fmla="*/ 15498 w 1081670"/>
              <a:gd name="connsiteY0" fmla="*/ 0 h 495847"/>
              <a:gd name="connsiteX1" fmla="*/ 1081670 w 1081670"/>
              <a:gd name="connsiteY1" fmla="*/ 0 h 495847"/>
              <a:gd name="connsiteX2" fmla="*/ 1081670 w 1081670"/>
              <a:gd name="connsiteY2" fmla="*/ 418356 h 495847"/>
              <a:gd name="connsiteX3" fmla="*/ 0 w 1081670"/>
              <a:gd name="connsiteY3" fmla="*/ 495847 h 495847"/>
              <a:gd name="connsiteX4" fmla="*/ 15498 w 1081670"/>
              <a:gd name="connsiteY4" fmla="*/ 0 h 495847"/>
              <a:gd name="connsiteX0" fmla="*/ 15498 w 1081670"/>
              <a:gd name="connsiteY0" fmla="*/ 69742 h 495847"/>
              <a:gd name="connsiteX1" fmla="*/ 1081670 w 1081670"/>
              <a:gd name="connsiteY1" fmla="*/ 0 h 495847"/>
              <a:gd name="connsiteX2" fmla="*/ 1081670 w 1081670"/>
              <a:gd name="connsiteY2" fmla="*/ 418356 h 495847"/>
              <a:gd name="connsiteX3" fmla="*/ 0 w 1081670"/>
              <a:gd name="connsiteY3" fmla="*/ 495847 h 495847"/>
              <a:gd name="connsiteX4" fmla="*/ 15498 w 1081670"/>
              <a:gd name="connsiteY4" fmla="*/ 69742 h 495847"/>
              <a:gd name="connsiteX0" fmla="*/ 15498 w 1089419"/>
              <a:gd name="connsiteY0" fmla="*/ 69742 h 495847"/>
              <a:gd name="connsiteX1" fmla="*/ 1081670 w 1089419"/>
              <a:gd name="connsiteY1" fmla="*/ 0 h 495847"/>
              <a:gd name="connsiteX2" fmla="*/ 1089419 w 1089419"/>
              <a:gd name="connsiteY2" fmla="*/ 441604 h 495847"/>
              <a:gd name="connsiteX3" fmla="*/ 0 w 1089419"/>
              <a:gd name="connsiteY3" fmla="*/ 495847 h 495847"/>
              <a:gd name="connsiteX4" fmla="*/ 15498 w 1089419"/>
              <a:gd name="connsiteY4" fmla="*/ 69742 h 495847"/>
              <a:gd name="connsiteX0" fmla="*/ 15498 w 1089419"/>
              <a:gd name="connsiteY0" fmla="*/ 69742 h 495847"/>
              <a:gd name="connsiteX1" fmla="*/ 1081670 w 1089419"/>
              <a:gd name="connsiteY1" fmla="*/ 0 h 495847"/>
              <a:gd name="connsiteX2" fmla="*/ 1089419 w 1089419"/>
              <a:gd name="connsiteY2" fmla="*/ 392006 h 495847"/>
              <a:gd name="connsiteX3" fmla="*/ 0 w 1089419"/>
              <a:gd name="connsiteY3" fmla="*/ 495847 h 495847"/>
              <a:gd name="connsiteX4" fmla="*/ 15498 w 1089419"/>
              <a:gd name="connsiteY4" fmla="*/ 69742 h 495847"/>
              <a:gd name="connsiteX0" fmla="*/ 15498 w 1089419"/>
              <a:gd name="connsiteY0" fmla="*/ 69742 h 495847"/>
              <a:gd name="connsiteX1" fmla="*/ 1081670 w 1089419"/>
              <a:gd name="connsiteY1" fmla="*/ 0 h 495847"/>
              <a:gd name="connsiteX2" fmla="*/ 1089419 w 1089419"/>
              <a:gd name="connsiteY2" fmla="*/ 413413 h 495847"/>
              <a:gd name="connsiteX3" fmla="*/ 0 w 1089419"/>
              <a:gd name="connsiteY3" fmla="*/ 495847 h 495847"/>
              <a:gd name="connsiteX4" fmla="*/ 15498 w 1089419"/>
              <a:gd name="connsiteY4" fmla="*/ 69742 h 49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9419" h="495847">
                <a:moveTo>
                  <a:pt x="15498" y="69742"/>
                </a:moveTo>
                <a:lnTo>
                  <a:pt x="1081670" y="0"/>
                </a:lnTo>
                <a:lnTo>
                  <a:pt x="1089419" y="413413"/>
                </a:lnTo>
                <a:lnTo>
                  <a:pt x="0" y="495847"/>
                </a:lnTo>
                <a:lnTo>
                  <a:pt x="15498" y="69742"/>
                </a:lnTo>
                <a:close/>
              </a:path>
            </a:pathLst>
          </a:custGeom>
          <a:noFill/>
          <a:ln w="12700">
            <a:solidFill>
              <a:schemeClr val="bg1"/>
            </a:solidFill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 kern="1200"/>
          </a:p>
        </p:txBody>
      </p:sp>
      <p:cxnSp>
        <p:nvCxnSpPr>
          <p:cNvPr id="45" name="接點: 肘形 12">
            <a:extLst>
              <a:ext uri="{FF2B5EF4-FFF2-40B4-BE49-F238E27FC236}">
                <a16:creationId xmlns:a16="http://schemas.microsoft.com/office/drawing/2014/main" id="{9CEB38D1-8E82-4FE9-A1BF-BB9782B70A3E}"/>
              </a:ext>
            </a:extLst>
          </p:cNvPr>
          <p:cNvCxnSpPr>
            <a:cxnSpLocks/>
          </p:cNvCxnSpPr>
          <p:nvPr/>
        </p:nvCxnSpPr>
        <p:spPr>
          <a:xfrm flipV="1">
            <a:off x="4559630" y="4516360"/>
            <a:ext cx="0" cy="732470"/>
          </a:xfrm>
          <a:prstGeom prst="straightConnector1">
            <a:avLst/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9" name="接點: 肘形 48">
            <a:extLst>
              <a:ext uri="{FF2B5EF4-FFF2-40B4-BE49-F238E27FC236}">
                <a16:creationId xmlns:a16="http://schemas.microsoft.com/office/drawing/2014/main" id="{6E34DB70-81E2-43AA-B1AA-54DAD4CE516A}"/>
              </a:ext>
            </a:extLst>
          </p:cNvPr>
          <p:cNvCxnSpPr>
            <a:cxnSpLocks/>
          </p:cNvCxnSpPr>
          <p:nvPr/>
        </p:nvCxnSpPr>
        <p:spPr>
          <a:xfrm flipV="1">
            <a:off x="5651242" y="2023531"/>
            <a:ext cx="2189676" cy="832836"/>
          </a:xfrm>
          <a:prstGeom prst="bentConnector3">
            <a:avLst>
              <a:gd name="adj1" fmla="val -253"/>
            </a:avLst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1" name="接點: 肘形 50">
            <a:extLst>
              <a:ext uri="{FF2B5EF4-FFF2-40B4-BE49-F238E27FC236}">
                <a16:creationId xmlns:a16="http://schemas.microsoft.com/office/drawing/2014/main" id="{250E85DC-F111-4DEB-A815-520493313501}"/>
              </a:ext>
            </a:extLst>
          </p:cNvPr>
          <p:cNvCxnSpPr>
            <a:cxnSpLocks/>
          </p:cNvCxnSpPr>
          <p:nvPr/>
        </p:nvCxnSpPr>
        <p:spPr>
          <a:xfrm>
            <a:off x="5590831" y="4517983"/>
            <a:ext cx="2250087" cy="708483"/>
          </a:xfrm>
          <a:prstGeom prst="bentConnector3">
            <a:avLst>
              <a:gd name="adj1" fmla="val 63"/>
            </a:avLst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2" name="接點: 肘形 51">
            <a:extLst>
              <a:ext uri="{FF2B5EF4-FFF2-40B4-BE49-F238E27FC236}">
                <a16:creationId xmlns:a16="http://schemas.microsoft.com/office/drawing/2014/main" id="{3B030A1B-74AB-4E37-B78D-7E3A991D044B}"/>
              </a:ext>
            </a:extLst>
          </p:cNvPr>
          <p:cNvCxnSpPr>
            <a:cxnSpLocks/>
          </p:cNvCxnSpPr>
          <p:nvPr/>
        </p:nvCxnSpPr>
        <p:spPr>
          <a:xfrm>
            <a:off x="6092541" y="4515777"/>
            <a:ext cx="1748377" cy="264435"/>
          </a:xfrm>
          <a:prstGeom prst="bentConnector3">
            <a:avLst>
              <a:gd name="adj1" fmla="val -84"/>
            </a:avLst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0" name="接點: 肘形 59">
            <a:extLst>
              <a:ext uri="{FF2B5EF4-FFF2-40B4-BE49-F238E27FC236}">
                <a16:creationId xmlns:a16="http://schemas.microsoft.com/office/drawing/2014/main" id="{EBB85DCC-2119-4D4D-971E-E3FB7B476DE5}"/>
              </a:ext>
            </a:extLst>
          </p:cNvPr>
          <p:cNvCxnSpPr>
            <a:cxnSpLocks/>
          </p:cNvCxnSpPr>
          <p:nvPr/>
        </p:nvCxnSpPr>
        <p:spPr>
          <a:xfrm flipV="1">
            <a:off x="4566159" y="3528759"/>
            <a:ext cx="3274759" cy="122122"/>
          </a:xfrm>
          <a:prstGeom prst="bentConnector3">
            <a:avLst>
              <a:gd name="adj1" fmla="val 307"/>
            </a:avLst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3" name="接點: 肘形 12">
            <a:extLst>
              <a:ext uri="{FF2B5EF4-FFF2-40B4-BE49-F238E27FC236}">
                <a16:creationId xmlns:a16="http://schemas.microsoft.com/office/drawing/2014/main" id="{366D59E9-5127-439B-A8C0-E84F6B14DB88}"/>
              </a:ext>
            </a:extLst>
          </p:cNvPr>
          <p:cNvCxnSpPr>
            <a:cxnSpLocks/>
          </p:cNvCxnSpPr>
          <p:nvPr/>
        </p:nvCxnSpPr>
        <p:spPr>
          <a:xfrm flipH="1">
            <a:off x="7011354" y="4052575"/>
            <a:ext cx="837313" cy="0"/>
          </a:xfrm>
          <a:prstGeom prst="straightConnector1">
            <a:avLst/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0938965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37AE537-2B18-0440-9604-E99DB43DB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070" y="40337"/>
            <a:ext cx="11598442" cy="1303786"/>
          </a:xfrm>
        </p:spPr>
        <p:txBody>
          <a:bodyPr>
            <a:normAutofit/>
          </a:bodyPr>
          <a:lstStyle/>
          <a:p>
            <a:r>
              <a:rPr kumimoji="1" lang="en-US" altLang="zh-TW" sz="5000">
                <a:latin typeface="Oswald" pitchFamily="2" charset="0"/>
              </a:rPr>
              <a:t>TNS-h1083X</a:t>
            </a:r>
            <a:r>
              <a:rPr kumimoji="1" lang="en-US" altLang="zh-TW" sz="5000" b="1">
                <a:latin typeface="Oswald Medium" pitchFamily="2" charset="0"/>
              </a:rPr>
              <a:t> </a:t>
            </a:r>
            <a:r>
              <a:rPr kumimoji="1" lang="zh-TW" altLang="en-US" sz="5000" b="1"/>
              <a:t>主機內部</a:t>
            </a:r>
            <a:r>
              <a:rPr kumimoji="1" lang="zh-CN" altLang="en-US" sz="5000" b="1"/>
              <a:t>設計</a:t>
            </a:r>
            <a:endParaRPr kumimoji="1" lang="zh-TW" altLang="en-US" sz="5000" b="1">
              <a:latin typeface="Oswald Medium" pitchFamily="2" charset="0"/>
            </a:endParaRPr>
          </a:p>
        </p:txBody>
      </p:sp>
      <p:sp>
        <p:nvSpPr>
          <p:cNvPr id="5" name="Shape 183">
            <a:extLst>
              <a:ext uri="{FF2B5EF4-FFF2-40B4-BE49-F238E27FC236}">
                <a16:creationId xmlns:a16="http://schemas.microsoft.com/office/drawing/2014/main" id="{D38E14AD-D929-2E43-9149-FE1D5321DFA1}"/>
              </a:ext>
            </a:extLst>
          </p:cNvPr>
          <p:cNvSpPr txBox="1"/>
          <p:nvPr/>
        </p:nvSpPr>
        <p:spPr>
          <a:xfrm flipH="1">
            <a:off x="564938" y="5280357"/>
            <a:ext cx="2872888" cy="79047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r">
              <a:buClr>
                <a:srgbClr val="595959"/>
              </a:buClr>
              <a:buSzPct val="25000"/>
            </a:pPr>
            <a:r>
              <a:rPr lang="en-US" altLang="zh-TW" sz="2000">
                <a:latin typeface="Oswald Light" pitchFamily="2" charset="0"/>
                <a:ea typeface="微軟正黑體" pitchFamily="34" charset="-120"/>
                <a:cs typeface="Arial" pitchFamily="34" charset="0"/>
              </a:rPr>
              <a:t>2 x U.2 </a:t>
            </a:r>
            <a:r>
              <a:rPr lang="zh-CN" altLang="en-US" sz="2000">
                <a:latin typeface="微軟正黑體"/>
                <a:ea typeface="微軟正黑體" pitchFamily="34" charset="-120"/>
                <a:cs typeface="Arial" pitchFamily="34" charset="0"/>
              </a:rPr>
              <a:t>埠支援 </a:t>
            </a:r>
            <a:endParaRPr lang="en-US" altLang="zh-CN" sz="2000">
              <a:latin typeface="微軟正黑體"/>
              <a:ea typeface="微軟正黑體" pitchFamily="34" charset="-120"/>
              <a:cs typeface="Arial" pitchFamily="34" charset="0"/>
            </a:endParaRPr>
          </a:p>
          <a:p>
            <a:pPr algn="r">
              <a:buClr>
                <a:srgbClr val="595959"/>
              </a:buClr>
              <a:buSzPct val="25000"/>
            </a:pPr>
            <a:r>
              <a:rPr lang="en-US" altLang="zh-CN" sz="2000" err="1">
                <a:latin typeface="Oswald Light" pitchFamily="2" charset="0"/>
                <a:ea typeface="微軟正黑體" pitchFamily="34" charset="-120"/>
                <a:cs typeface="Arial" pitchFamily="34" charset="0"/>
              </a:rPr>
              <a:t>NVMe</a:t>
            </a:r>
            <a:r>
              <a:rPr lang="en-US" altLang="zh-CN" sz="2000">
                <a:latin typeface="Oswald Light" pitchFamily="2" charset="0"/>
                <a:ea typeface="微軟正黑體" pitchFamily="34" charset="-120"/>
                <a:cs typeface="Arial" pitchFamily="34" charset="0"/>
              </a:rPr>
              <a:t> Gen3 x4 / SATA 6Gb/s</a:t>
            </a:r>
            <a:endParaRPr lang="zh-TW" altLang="en-US" sz="2000">
              <a:latin typeface="Oswald Light" pitchFamily="2" charset="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E97B8354-8F05-E14D-BD50-6A87BEA6EE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7515" y="1317950"/>
            <a:ext cx="4722799" cy="5492093"/>
          </a:xfrm>
          <a:prstGeom prst="rect">
            <a:avLst/>
          </a:prstGeom>
        </p:spPr>
      </p:pic>
      <p:grpSp>
        <p:nvGrpSpPr>
          <p:cNvPr id="21" name="群組 20">
            <a:extLst>
              <a:ext uri="{FF2B5EF4-FFF2-40B4-BE49-F238E27FC236}">
                <a16:creationId xmlns:a16="http://schemas.microsoft.com/office/drawing/2014/main" id="{BAA5CC8A-AFDC-4DC9-B1A2-1BCCC727F52A}"/>
              </a:ext>
            </a:extLst>
          </p:cNvPr>
          <p:cNvGrpSpPr/>
          <p:nvPr/>
        </p:nvGrpSpPr>
        <p:grpSpPr>
          <a:xfrm>
            <a:off x="4688744" y="2052728"/>
            <a:ext cx="3844395" cy="2600747"/>
            <a:chOff x="4316261" y="2052727"/>
            <a:chExt cx="3844395" cy="2600747"/>
          </a:xfrm>
          <a:effectLst>
            <a:glow rad="38100">
              <a:srgbClr val="24B8EC">
                <a:alpha val="80000"/>
              </a:srgbClr>
            </a:glow>
          </a:effectLst>
        </p:grpSpPr>
        <p:sp>
          <p:nvSpPr>
            <p:cNvPr id="4" name="矩形: 圓角 23">
              <a:extLst>
                <a:ext uri="{FF2B5EF4-FFF2-40B4-BE49-F238E27FC236}">
                  <a16:creationId xmlns:a16="http://schemas.microsoft.com/office/drawing/2014/main" id="{A329EA14-9026-7D44-940E-85B031ECC47C}"/>
                </a:ext>
              </a:extLst>
            </p:cNvPr>
            <p:cNvSpPr/>
            <p:nvPr/>
          </p:nvSpPr>
          <p:spPr>
            <a:xfrm rot="7466101">
              <a:off x="6613650" y="1136970"/>
              <a:ext cx="631249" cy="2462763"/>
            </a:xfrm>
            <a:prstGeom prst="roundRect">
              <a:avLst>
                <a:gd name="adj" fmla="val 0"/>
              </a:avLst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矩形: 圓角 23">
              <a:extLst>
                <a:ext uri="{FF2B5EF4-FFF2-40B4-BE49-F238E27FC236}">
                  <a16:creationId xmlns:a16="http://schemas.microsoft.com/office/drawing/2014/main" id="{CF8BC30A-8717-B342-A1A1-3B6FB1BD676A}"/>
                </a:ext>
              </a:extLst>
            </p:cNvPr>
            <p:cNvSpPr/>
            <p:nvPr/>
          </p:nvSpPr>
          <p:spPr>
            <a:xfrm rot="2177107">
              <a:off x="6940250" y="3341075"/>
              <a:ext cx="374366" cy="1312399"/>
            </a:xfrm>
            <a:custGeom>
              <a:avLst/>
              <a:gdLst>
                <a:gd name="connsiteX0" fmla="*/ 0 w 374366"/>
                <a:gd name="connsiteY0" fmla="*/ 0 h 1363753"/>
                <a:gd name="connsiteX1" fmla="*/ 0 w 374366"/>
                <a:gd name="connsiteY1" fmla="*/ 0 h 1363753"/>
                <a:gd name="connsiteX2" fmla="*/ 374366 w 374366"/>
                <a:gd name="connsiteY2" fmla="*/ 0 h 1363753"/>
                <a:gd name="connsiteX3" fmla="*/ 374366 w 374366"/>
                <a:gd name="connsiteY3" fmla="*/ 0 h 1363753"/>
                <a:gd name="connsiteX4" fmla="*/ 374366 w 374366"/>
                <a:gd name="connsiteY4" fmla="*/ 1363753 h 1363753"/>
                <a:gd name="connsiteX5" fmla="*/ 374366 w 374366"/>
                <a:gd name="connsiteY5" fmla="*/ 1363753 h 1363753"/>
                <a:gd name="connsiteX6" fmla="*/ 0 w 374366"/>
                <a:gd name="connsiteY6" fmla="*/ 1363753 h 1363753"/>
                <a:gd name="connsiteX7" fmla="*/ 0 w 374366"/>
                <a:gd name="connsiteY7" fmla="*/ 1363753 h 1363753"/>
                <a:gd name="connsiteX8" fmla="*/ 0 w 374366"/>
                <a:gd name="connsiteY8" fmla="*/ 0 h 1363753"/>
                <a:gd name="connsiteX0" fmla="*/ 0 w 374366"/>
                <a:gd name="connsiteY0" fmla="*/ 0 h 1370395"/>
                <a:gd name="connsiteX1" fmla="*/ 0 w 374366"/>
                <a:gd name="connsiteY1" fmla="*/ 0 h 1370395"/>
                <a:gd name="connsiteX2" fmla="*/ 374366 w 374366"/>
                <a:gd name="connsiteY2" fmla="*/ 0 h 1370395"/>
                <a:gd name="connsiteX3" fmla="*/ 374366 w 374366"/>
                <a:gd name="connsiteY3" fmla="*/ 0 h 1370395"/>
                <a:gd name="connsiteX4" fmla="*/ 374366 w 374366"/>
                <a:gd name="connsiteY4" fmla="*/ 1363753 h 1370395"/>
                <a:gd name="connsiteX5" fmla="*/ 374366 w 374366"/>
                <a:gd name="connsiteY5" fmla="*/ 1363753 h 1370395"/>
                <a:gd name="connsiteX6" fmla="*/ 0 w 374366"/>
                <a:gd name="connsiteY6" fmla="*/ 1363753 h 1370395"/>
                <a:gd name="connsiteX7" fmla="*/ 43331 w 374366"/>
                <a:gd name="connsiteY7" fmla="*/ 1370395 h 1370395"/>
                <a:gd name="connsiteX8" fmla="*/ 0 w 374366"/>
                <a:gd name="connsiteY8" fmla="*/ 0 h 1370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4366" h="1370395">
                  <a:moveTo>
                    <a:pt x="0" y="0"/>
                  </a:moveTo>
                  <a:lnTo>
                    <a:pt x="0" y="0"/>
                  </a:lnTo>
                  <a:lnTo>
                    <a:pt x="374366" y="0"/>
                  </a:lnTo>
                  <a:lnTo>
                    <a:pt x="374366" y="0"/>
                  </a:lnTo>
                  <a:lnTo>
                    <a:pt x="374366" y="1363753"/>
                  </a:lnTo>
                  <a:lnTo>
                    <a:pt x="374366" y="1363753"/>
                  </a:lnTo>
                  <a:lnTo>
                    <a:pt x="0" y="1363753"/>
                  </a:lnTo>
                  <a:lnTo>
                    <a:pt x="43331" y="137039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矩形: 圓角 23">
              <a:extLst>
                <a:ext uri="{FF2B5EF4-FFF2-40B4-BE49-F238E27FC236}">
                  <a16:creationId xmlns:a16="http://schemas.microsoft.com/office/drawing/2014/main" id="{D589BEBE-4D62-704C-8107-BBBB9B564D5B}"/>
                </a:ext>
              </a:extLst>
            </p:cNvPr>
            <p:cNvSpPr/>
            <p:nvPr/>
          </p:nvSpPr>
          <p:spPr>
            <a:xfrm rot="2182530">
              <a:off x="4316261" y="3262871"/>
              <a:ext cx="654040" cy="1344872"/>
            </a:xfrm>
            <a:prstGeom prst="roundRect">
              <a:avLst>
                <a:gd name="adj" fmla="val 0"/>
              </a:avLst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矩形: 圓角 23">
              <a:extLst>
                <a:ext uri="{FF2B5EF4-FFF2-40B4-BE49-F238E27FC236}">
                  <a16:creationId xmlns:a16="http://schemas.microsoft.com/office/drawing/2014/main" id="{6EBB24F4-34DA-9A45-A1D1-2593630262ED}"/>
                </a:ext>
              </a:extLst>
            </p:cNvPr>
            <p:cNvSpPr/>
            <p:nvPr/>
          </p:nvSpPr>
          <p:spPr>
            <a:xfrm rot="2193587">
              <a:off x="5478195" y="2299108"/>
              <a:ext cx="547024" cy="942943"/>
            </a:xfrm>
            <a:prstGeom prst="roundRect">
              <a:avLst>
                <a:gd name="adj" fmla="val 0"/>
              </a:avLst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矩形: 圓角 23">
              <a:extLst>
                <a:ext uri="{FF2B5EF4-FFF2-40B4-BE49-F238E27FC236}">
                  <a16:creationId xmlns:a16="http://schemas.microsoft.com/office/drawing/2014/main" id="{3E17015F-CFD7-8B4D-BDF5-B9BC237BDBE0}"/>
                </a:ext>
              </a:extLst>
            </p:cNvPr>
            <p:cNvSpPr/>
            <p:nvPr/>
          </p:nvSpPr>
          <p:spPr>
            <a:xfrm rot="2058923">
              <a:off x="5851560" y="2975158"/>
              <a:ext cx="1149085" cy="1202927"/>
            </a:xfrm>
            <a:prstGeom prst="roundRect">
              <a:avLst>
                <a:gd name="adj" fmla="val 0"/>
              </a:avLst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1" name="Shape 183">
            <a:extLst>
              <a:ext uri="{FF2B5EF4-FFF2-40B4-BE49-F238E27FC236}">
                <a16:creationId xmlns:a16="http://schemas.microsoft.com/office/drawing/2014/main" id="{5C43E9D6-62CC-8541-A8F7-08E639248FB6}"/>
              </a:ext>
            </a:extLst>
          </p:cNvPr>
          <p:cNvSpPr txBox="1"/>
          <p:nvPr/>
        </p:nvSpPr>
        <p:spPr>
          <a:xfrm flipH="1">
            <a:off x="9109556" y="3815351"/>
            <a:ext cx="2872888" cy="36384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2400">
                <a:latin typeface="Oswald Light" pitchFamily="2" charset="0"/>
                <a:ea typeface="微軟正黑體" pitchFamily="34" charset="-120"/>
                <a:cs typeface="Arial" pitchFamily="34" charset="0"/>
              </a:rPr>
              <a:t>4 x DDR4 long-DIMM</a:t>
            </a:r>
            <a:endParaRPr lang="zh-TW" altLang="en-US" sz="2400">
              <a:latin typeface="Oswald Light" pitchFamily="2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2" name="Shape 183">
            <a:extLst>
              <a:ext uri="{FF2B5EF4-FFF2-40B4-BE49-F238E27FC236}">
                <a16:creationId xmlns:a16="http://schemas.microsoft.com/office/drawing/2014/main" id="{74971C82-68D8-F742-89CF-88BBC21F229E}"/>
              </a:ext>
            </a:extLst>
          </p:cNvPr>
          <p:cNvSpPr txBox="1"/>
          <p:nvPr/>
        </p:nvSpPr>
        <p:spPr>
          <a:xfrm flipH="1">
            <a:off x="564938" y="3828030"/>
            <a:ext cx="2872888" cy="36384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r">
              <a:buClr>
                <a:schemeClr val="tx1"/>
              </a:buClr>
              <a:buSzPct val="25000"/>
            </a:pPr>
            <a:r>
              <a:rPr lang="en-US" altLang="zh-TW" sz="2000">
                <a:latin typeface="Oswald Light" pitchFamily="2" charset="0"/>
                <a:ea typeface="微軟正黑體" pitchFamily="34" charset="-120"/>
                <a:cs typeface="Arial" pitchFamily="34" charset="0"/>
              </a:rPr>
              <a:t>2 x PCIe </a:t>
            </a:r>
            <a:r>
              <a:rPr lang="zh-CN" altLang="en-US" sz="2000">
                <a:latin typeface="微軟正黑體"/>
                <a:ea typeface="微軟正黑體" pitchFamily="34" charset="-120"/>
                <a:cs typeface="Arial" pitchFamily="34" charset="0"/>
              </a:rPr>
              <a:t>插槽</a:t>
            </a:r>
            <a:endParaRPr lang="en-US" altLang="zh-CN" sz="2000">
              <a:latin typeface="微軟正黑體"/>
              <a:ea typeface="微軟正黑體" pitchFamily="34" charset="-120"/>
              <a:cs typeface="Arial" pitchFamily="34" charset="0"/>
            </a:endParaRPr>
          </a:p>
          <a:p>
            <a:pPr algn="r">
              <a:buClr>
                <a:schemeClr val="tx1"/>
              </a:buClr>
              <a:buSzPct val="25000"/>
            </a:pPr>
            <a:endParaRPr lang="zh-TW" altLang="en-US" sz="2000"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3" name="Shape 183">
            <a:extLst>
              <a:ext uri="{FF2B5EF4-FFF2-40B4-BE49-F238E27FC236}">
                <a16:creationId xmlns:a16="http://schemas.microsoft.com/office/drawing/2014/main" id="{54AB6A29-E5D3-984C-8E1D-46B5BA06E713}"/>
              </a:ext>
            </a:extLst>
          </p:cNvPr>
          <p:cNvSpPr txBox="1"/>
          <p:nvPr/>
        </p:nvSpPr>
        <p:spPr>
          <a:xfrm flipH="1">
            <a:off x="564938" y="2514194"/>
            <a:ext cx="2872888" cy="36384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r">
              <a:buClr>
                <a:schemeClr val="tx1"/>
              </a:buClr>
              <a:buSzPct val="25000"/>
            </a:pPr>
            <a:r>
              <a:rPr lang="en-US" altLang="zh-TW" sz="2000">
                <a:latin typeface="Oswald Light" pitchFamily="2" charset="0"/>
                <a:ea typeface="微軟正黑體" pitchFamily="34" charset="-120"/>
                <a:cs typeface="Arial" pitchFamily="34" charset="0"/>
              </a:rPr>
              <a:t>2 x 2280 M.2 </a:t>
            </a:r>
            <a:r>
              <a:rPr lang="en-US" altLang="zh-TW" sz="2000" err="1">
                <a:latin typeface="Oswald Light" pitchFamily="2" charset="0"/>
                <a:ea typeface="微軟正黑體" pitchFamily="34" charset="-120"/>
                <a:cs typeface="Arial" pitchFamily="34" charset="0"/>
              </a:rPr>
              <a:t>NVMe</a:t>
            </a:r>
            <a:r>
              <a:rPr lang="en-US" altLang="zh-TW" sz="2000">
                <a:latin typeface="Oswald Light" pitchFamily="2" charset="0"/>
                <a:ea typeface="微軟正黑體" pitchFamily="34" charset="-120"/>
                <a:cs typeface="Arial" pitchFamily="34" charset="0"/>
              </a:rPr>
              <a:t> Gen3 x2 </a:t>
            </a:r>
            <a:r>
              <a:rPr lang="zh-CN" altLang="en-US" sz="2000">
                <a:latin typeface="微軟正黑體"/>
                <a:ea typeface="微軟正黑體" pitchFamily="34" charset="-120"/>
                <a:cs typeface="Arial" pitchFamily="34" charset="0"/>
              </a:rPr>
              <a:t>插槽</a:t>
            </a:r>
            <a:r>
              <a:rPr lang="en-US" altLang="zh-TW" sz="2000">
                <a:latin typeface="微軟正黑體"/>
                <a:ea typeface="微軟正黑體" pitchFamily="34" charset="-120"/>
                <a:cs typeface="Arial" pitchFamily="34" charset="0"/>
              </a:rPr>
              <a:t> </a:t>
            </a:r>
            <a:endParaRPr lang="en-US" altLang="zh-CN" sz="2000">
              <a:latin typeface="微軟正黑體"/>
              <a:ea typeface="微軟正黑體" pitchFamily="34" charset="-120"/>
              <a:cs typeface="Arial" pitchFamily="34" charset="0"/>
            </a:endParaRPr>
          </a:p>
          <a:p>
            <a:pPr algn="r">
              <a:buClr>
                <a:schemeClr val="tx1"/>
              </a:buClr>
              <a:buSzPct val="25000"/>
            </a:pPr>
            <a:endParaRPr lang="zh-TW" altLang="en-US" sz="2000"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4" name="Shape 183">
            <a:extLst>
              <a:ext uri="{FF2B5EF4-FFF2-40B4-BE49-F238E27FC236}">
                <a16:creationId xmlns:a16="http://schemas.microsoft.com/office/drawing/2014/main" id="{CFDC2FE5-0912-4645-8969-8A72C41194AF}"/>
              </a:ext>
            </a:extLst>
          </p:cNvPr>
          <p:cNvSpPr txBox="1"/>
          <p:nvPr/>
        </p:nvSpPr>
        <p:spPr>
          <a:xfrm flipH="1">
            <a:off x="8780561" y="3122029"/>
            <a:ext cx="2872888" cy="36384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indent="-342900">
              <a:buClr>
                <a:schemeClr val="tx1"/>
              </a:buClr>
              <a:buSzPct val="25000"/>
              <a:buFont typeface="Arial" panose="020B0604020202020204" pitchFamily="34" charset="0"/>
              <a:buChar char="•"/>
            </a:pPr>
            <a:r>
              <a:rPr lang="en-US" altLang="zh-TW" sz="2400">
                <a:latin typeface="Oswald Light" pitchFamily="2" charset="0"/>
                <a:ea typeface="微軟正黑體" pitchFamily="34" charset="-120"/>
                <a:cs typeface="Arial" pitchFamily="34" charset="0"/>
              </a:rPr>
              <a:t>Intel Xeon CPU</a:t>
            </a:r>
            <a:endParaRPr lang="zh-TW" altLang="en-US" sz="2400">
              <a:latin typeface="Oswald Light" pitchFamily="2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5" name="Shape 183">
            <a:extLst>
              <a:ext uri="{FF2B5EF4-FFF2-40B4-BE49-F238E27FC236}">
                <a16:creationId xmlns:a16="http://schemas.microsoft.com/office/drawing/2014/main" id="{71188C91-4932-BB48-88C2-D99695D090C0}"/>
              </a:ext>
            </a:extLst>
          </p:cNvPr>
          <p:cNvSpPr txBox="1"/>
          <p:nvPr/>
        </p:nvSpPr>
        <p:spPr>
          <a:xfrm flipH="1">
            <a:off x="564938" y="1765680"/>
            <a:ext cx="2872888" cy="36384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r">
              <a:buClr>
                <a:schemeClr val="tx1"/>
              </a:buClr>
              <a:buSzPct val="25000"/>
            </a:pPr>
            <a:r>
              <a:rPr lang="en-US" altLang="zh-TW" sz="2000">
                <a:latin typeface="Oswald Light" pitchFamily="2" charset="0"/>
                <a:ea typeface="微軟正黑體" pitchFamily="34" charset="-120"/>
                <a:cs typeface="Arial" pitchFamily="34" charset="0"/>
              </a:rPr>
              <a:t>3 x 6</a:t>
            </a:r>
            <a:r>
              <a:rPr lang="zh-CN" altLang="en-US" sz="2000">
                <a:latin typeface="微軟正黑體"/>
                <a:ea typeface="微軟正黑體" pitchFamily="34" charset="-120"/>
                <a:cs typeface="Arial" pitchFamily="34" charset="0"/>
              </a:rPr>
              <a:t>公分系統風扇</a:t>
            </a:r>
            <a:endParaRPr lang="zh-TW" altLang="en-US" sz="2000"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  <p:cxnSp>
        <p:nvCxnSpPr>
          <p:cNvPr id="38" name="接點: 肘形 37">
            <a:extLst>
              <a:ext uri="{FF2B5EF4-FFF2-40B4-BE49-F238E27FC236}">
                <a16:creationId xmlns:a16="http://schemas.microsoft.com/office/drawing/2014/main" id="{2BB51A98-B215-424F-8B41-42E685BD2E5B}"/>
              </a:ext>
            </a:extLst>
          </p:cNvPr>
          <p:cNvCxnSpPr>
            <a:cxnSpLocks/>
          </p:cNvCxnSpPr>
          <p:nvPr/>
        </p:nvCxnSpPr>
        <p:spPr>
          <a:xfrm flipV="1">
            <a:off x="3513242" y="2642462"/>
            <a:ext cx="2423133" cy="268733"/>
          </a:xfrm>
          <a:prstGeom prst="bentConnector3">
            <a:avLst>
              <a:gd name="adj1" fmla="val 27934"/>
            </a:avLst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8" name="接點: 肘形 12">
            <a:extLst>
              <a:ext uri="{FF2B5EF4-FFF2-40B4-BE49-F238E27FC236}">
                <a16:creationId xmlns:a16="http://schemas.microsoft.com/office/drawing/2014/main" id="{23D75C57-D32B-41B4-8FB1-E82850F37C71}"/>
              </a:ext>
            </a:extLst>
          </p:cNvPr>
          <p:cNvCxnSpPr>
            <a:cxnSpLocks/>
          </p:cNvCxnSpPr>
          <p:nvPr/>
        </p:nvCxnSpPr>
        <p:spPr>
          <a:xfrm flipH="1">
            <a:off x="3513242" y="2001848"/>
            <a:ext cx="2655607" cy="0"/>
          </a:xfrm>
          <a:prstGeom prst="straightConnector1">
            <a:avLst/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1" name="接點: 肘形 12">
            <a:extLst>
              <a:ext uri="{FF2B5EF4-FFF2-40B4-BE49-F238E27FC236}">
                <a16:creationId xmlns:a16="http://schemas.microsoft.com/office/drawing/2014/main" id="{AB4098C2-1D2F-497A-B1F6-2E8E6CB8E002}"/>
              </a:ext>
            </a:extLst>
          </p:cNvPr>
          <p:cNvCxnSpPr>
            <a:cxnSpLocks/>
          </p:cNvCxnSpPr>
          <p:nvPr/>
        </p:nvCxnSpPr>
        <p:spPr>
          <a:xfrm flipH="1">
            <a:off x="3513243" y="4009954"/>
            <a:ext cx="1028284" cy="0"/>
          </a:xfrm>
          <a:prstGeom prst="straightConnector1">
            <a:avLst/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5" name="接點: 肘形 12">
            <a:extLst>
              <a:ext uri="{FF2B5EF4-FFF2-40B4-BE49-F238E27FC236}">
                <a16:creationId xmlns:a16="http://schemas.microsoft.com/office/drawing/2014/main" id="{9D31664A-50EA-4BB3-8858-34E490B83F00}"/>
              </a:ext>
            </a:extLst>
          </p:cNvPr>
          <p:cNvCxnSpPr>
            <a:cxnSpLocks/>
          </p:cNvCxnSpPr>
          <p:nvPr/>
        </p:nvCxnSpPr>
        <p:spPr>
          <a:xfrm flipH="1">
            <a:off x="7692621" y="4025470"/>
            <a:ext cx="1343491" cy="0"/>
          </a:xfrm>
          <a:prstGeom prst="straightConnector1">
            <a:avLst/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7" name="接點: 肘形 76">
            <a:extLst>
              <a:ext uri="{FF2B5EF4-FFF2-40B4-BE49-F238E27FC236}">
                <a16:creationId xmlns:a16="http://schemas.microsoft.com/office/drawing/2014/main" id="{B78F84EB-9C08-49AA-A650-5123F575B493}"/>
              </a:ext>
            </a:extLst>
          </p:cNvPr>
          <p:cNvCxnSpPr>
            <a:cxnSpLocks/>
          </p:cNvCxnSpPr>
          <p:nvPr/>
        </p:nvCxnSpPr>
        <p:spPr>
          <a:xfrm flipV="1">
            <a:off x="6887261" y="3347358"/>
            <a:ext cx="2148851" cy="164199"/>
          </a:xfrm>
          <a:prstGeom prst="bentConnector3">
            <a:avLst>
              <a:gd name="adj1" fmla="val 235"/>
            </a:avLst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0" name="接點: 肘形 12">
            <a:extLst>
              <a:ext uri="{FF2B5EF4-FFF2-40B4-BE49-F238E27FC236}">
                <a16:creationId xmlns:a16="http://schemas.microsoft.com/office/drawing/2014/main" id="{0A9CF570-5371-42B3-89AF-8D99A49B5AA4}"/>
              </a:ext>
            </a:extLst>
          </p:cNvPr>
          <p:cNvCxnSpPr>
            <a:cxnSpLocks/>
          </p:cNvCxnSpPr>
          <p:nvPr/>
        </p:nvCxnSpPr>
        <p:spPr>
          <a:xfrm flipH="1">
            <a:off x="3513242" y="5675593"/>
            <a:ext cx="1028284" cy="0"/>
          </a:xfrm>
          <a:prstGeom prst="straightConnector1">
            <a:avLst/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9615253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>
            <a:extLst>
              <a:ext uri="{FF2B5EF4-FFF2-40B4-BE49-F238E27FC236}">
                <a16:creationId xmlns:a16="http://schemas.microsoft.com/office/drawing/2014/main" id="{EB78E9EF-2EA8-4E0D-A0A5-649C7179FF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5630"/>
          <a:stretch/>
        </p:blipFill>
        <p:spPr>
          <a:xfrm>
            <a:off x="0" y="1837733"/>
            <a:ext cx="11982450" cy="39283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8576B720-F729-4D86-BFE4-D6501C85D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652" y="1694"/>
            <a:ext cx="11598442" cy="1303786"/>
          </a:xfrm>
        </p:spPr>
        <p:txBody>
          <a:bodyPr>
            <a:normAutofit/>
          </a:bodyPr>
          <a:lstStyle/>
          <a:p>
            <a:r>
              <a:rPr lang="zh-CN" altLang="en-US" sz="5000" b="1" dirty="0"/>
              <a:t>訂購資訊</a:t>
            </a:r>
            <a:endParaRPr lang="zh-TW" altLang="en-US" sz="5000" b="1" dirty="0"/>
          </a:p>
        </p:txBody>
      </p:sp>
      <p:graphicFrame>
        <p:nvGraphicFramePr>
          <p:cNvPr id="14" name="Table 3">
            <a:extLst>
              <a:ext uri="{FF2B5EF4-FFF2-40B4-BE49-F238E27FC236}">
                <a16:creationId xmlns:a16="http://schemas.microsoft.com/office/drawing/2014/main" id="{5D025973-DA65-3443-B4AC-D264E56BF7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2466696"/>
              </p:ext>
            </p:extLst>
          </p:nvPr>
        </p:nvGraphicFramePr>
        <p:xfrm>
          <a:off x="268318" y="4840656"/>
          <a:ext cx="10241590" cy="148983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{D113A9D2-9D6B-4929-AA2D-F23B5EE8CBE7}</a:tableStyleId>
              </a:tblPr>
              <a:tblGrid>
                <a:gridCol w="1106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97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95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5519">
                  <a:extLst>
                    <a:ext uri="{9D8B030D-6E8A-4147-A177-3AD203B41FA5}">
                      <a16:colId xmlns:a16="http://schemas.microsoft.com/office/drawing/2014/main" val="2652771354"/>
                    </a:ext>
                  </a:extLst>
                </a:gridCol>
                <a:gridCol w="1970287">
                  <a:extLst>
                    <a:ext uri="{9D8B030D-6E8A-4147-A177-3AD203B41FA5}">
                      <a16:colId xmlns:a16="http://schemas.microsoft.com/office/drawing/2014/main" val="3714552216"/>
                    </a:ext>
                  </a:extLst>
                </a:gridCol>
              </a:tblGrid>
              <a:tr h="591719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b="0">
                          <a:solidFill>
                            <a:schemeClr val="bg1"/>
                          </a:solidFill>
                          <a:latin typeface="Oswald Light" pitchFamily="2" charset="0"/>
                        </a:rPr>
                        <a:t>SKUs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rgbClr val="0877CD"/>
                        </a:gs>
                        <a:gs pos="0">
                          <a:srgbClr val="00184E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000" b="0">
                          <a:solidFill>
                            <a:schemeClr val="bg1"/>
                          </a:solidFill>
                          <a:latin typeface="Oswald Light" pitchFamily="2" charset="0"/>
                        </a:rPr>
                        <a:t>機箱</a:t>
                      </a:r>
                      <a:endParaRPr lang="en-US" sz="2000" b="0">
                        <a:solidFill>
                          <a:schemeClr val="bg1"/>
                        </a:solidFill>
                        <a:latin typeface="Oswald Ligh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rgbClr val="0877CD"/>
                        </a:gs>
                        <a:gs pos="0">
                          <a:srgbClr val="00184E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000" b="0">
                          <a:solidFill>
                            <a:schemeClr val="bg1"/>
                          </a:solidFill>
                          <a:latin typeface="Oswald Light" pitchFamily="2" charset="0"/>
                        </a:rPr>
                        <a:t>節點主機</a:t>
                      </a:r>
                      <a:endParaRPr lang="en-US" sz="2000" b="0">
                        <a:solidFill>
                          <a:schemeClr val="bg1"/>
                        </a:solidFill>
                        <a:latin typeface="Oswald Ligh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rgbClr val="0877CD"/>
                        </a:gs>
                        <a:gs pos="0">
                          <a:srgbClr val="00184E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solidFill>
                            <a:schemeClr val="bg1"/>
                          </a:solidFill>
                          <a:latin typeface="Oswald Light" pitchFamily="2" charset="0"/>
                        </a:rPr>
                        <a:t>CPU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rgbClr val="0877CD"/>
                        </a:gs>
                        <a:gs pos="0">
                          <a:srgbClr val="00184E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000" b="0">
                          <a:solidFill>
                            <a:schemeClr val="bg1"/>
                          </a:solidFill>
                          <a:latin typeface="Oswald Light" pitchFamily="2" charset="0"/>
                        </a:rPr>
                        <a:t>記憶體</a:t>
                      </a:r>
                      <a:endParaRPr lang="en-US" sz="2000" b="0">
                        <a:solidFill>
                          <a:schemeClr val="bg1"/>
                        </a:solidFill>
                        <a:latin typeface="Oswald Ligh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rgbClr val="0877CD"/>
                        </a:gs>
                        <a:gs pos="0">
                          <a:srgbClr val="00184E"/>
                        </a:gs>
                      </a:gsLst>
                      <a:lin ang="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058">
                <a:tc>
                  <a:txBody>
                    <a:bodyPr/>
                    <a:lstStyle/>
                    <a:p>
                      <a:pPr marL="0" indent="93663" algn="just">
                        <a:spcAft>
                          <a:spcPts val="0"/>
                        </a:spcAft>
                      </a:pPr>
                      <a:r>
                        <a:rPr lang="en-US" altLang="zh-TW" sz="20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swald Light" pitchFamily="2" charset="0"/>
                        </a:rPr>
                        <a:t>GM-1001</a:t>
                      </a:r>
                      <a:endParaRPr lang="en-US" sz="2000" b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Oswald Light" pitchFamily="2" charset="0"/>
                        <a:ea typeface="Times New Roman"/>
                      </a:endParaRPr>
                    </a:p>
                  </a:txBody>
                  <a:tcPr marL="9525" marR="9525" marT="9525" marB="9525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F1FD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altLang="zh-TW" sz="2000" b="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swald Light" pitchFamily="2" charset="0"/>
                          <a:ea typeface="+mn-ea"/>
                          <a:cs typeface="+mn-cs"/>
                        </a:rPr>
                        <a:t>1 x TEC-2N16-770W</a:t>
                      </a:r>
                      <a:endParaRPr lang="zh-TW" altLang="en-US" sz="2000" b="0" kern="1200">
                        <a:solidFill>
                          <a:schemeClr val="bg2">
                            <a:lumMod val="25000"/>
                          </a:schemeClr>
                        </a:solidFill>
                        <a:latin typeface="Oswald Light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7F1F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000" b="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swald Light" pitchFamily="2" charset="0"/>
                          <a:ea typeface="+mn-ea"/>
                          <a:cs typeface="+mn-cs"/>
                        </a:rPr>
                        <a:t>2 x TNS-h1083X-E2234-8G</a:t>
                      </a:r>
                      <a:endParaRPr lang="zh-TW" altLang="en-US" sz="2000" b="0" kern="1200">
                        <a:solidFill>
                          <a:schemeClr val="bg2">
                            <a:lumMod val="25000"/>
                          </a:schemeClr>
                        </a:solidFill>
                        <a:latin typeface="Oswald Light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F1F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swald Light" pitchFamily="2" charset="0"/>
                        </a:rPr>
                        <a:t>Intel Xeon E-2234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F1F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swald Light" pitchFamily="2" charset="0"/>
                        </a:rPr>
                        <a:t>8 GB (2 x 4GB)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F1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058">
                <a:tc>
                  <a:txBody>
                    <a:bodyPr/>
                    <a:lstStyle/>
                    <a:p>
                      <a:pPr marL="0" marR="0" lvl="0" indent="93663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swald Light" pitchFamily="2" charset="0"/>
                        </a:rPr>
                        <a:t>GM-1002</a:t>
                      </a:r>
                    </a:p>
                  </a:txBody>
                  <a:tcPr marL="9525" marR="9525" marT="9525" marB="9525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4EBFC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000" b="0" kern="1200">
                        <a:solidFill>
                          <a:schemeClr val="bg2">
                            <a:lumMod val="25000"/>
                          </a:schemeClr>
                        </a:solidFill>
                        <a:latin typeface="Oswald Light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4EB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swald Light" pitchFamily="2" charset="0"/>
                          <a:ea typeface="+mn-ea"/>
                          <a:cs typeface="+mn-cs"/>
                        </a:rPr>
                        <a:t>2 x TNS-h1083X-E2236-16G</a:t>
                      </a:r>
                      <a:endParaRPr lang="zh-TW" altLang="en-US" sz="2000" b="0" kern="1200">
                        <a:solidFill>
                          <a:schemeClr val="bg2">
                            <a:lumMod val="25000"/>
                          </a:schemeClr>
                        </a:solidFill>
                        <a:latin typeface="Oswald Light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4EB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0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swald Light" pitchFamily="2" charset="0"/>
                        </a:rPr>
                        <a:t>Intel Xeon E-2236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4EB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0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swald Light" pitchFamily="2" charset="0"/>
                        </a:rPr>
                        <a:t>16 GB (2 x 8GB)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4EB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圖片 7">
            <a:extLst>
              <a:ext uri="{FF2B5EF4-FFF2-40B4-BE49-F238E27FC236}">
                <a16:creationId xmlns:a16="http://schemas.microsoft.com/office/drawing/2014/main" id="{5EF6A3D0-9315-BA48-A35A-99528B0C3A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4642" y="2435690"/>
            <a:ext cx="5928943" cy="22016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F99A78FD-1DB8-4BC9-B7B4-F73EE7F16E88}"/>
              </a:ext>
            </a:extLst>
          </p:cNvPr>
          <p:cNvSpPr txBox="1">
            <a:spLocks/>
          </p:cNvSpPr>
          <p:nvPr/>
        </p:nvSpPr>
        <p:spPr>
          <a:xfrm>
            <a:off x="420173" y="37012"/>
            <a:ext cx="4323277" cy="1303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kumimoji="1" lang="en-US" altLang="zh-TW" sz="5000" dirty="0">
                <a:latin typeface="Oswald" pitchFamily="2" charset="0"/>
                <a:ea typeface="微軟正黑體"/>
              </a:rPr>
              <a:t>GM-1000</a:t>
            </a:r>
            <a:endParaRPr lang="zh-CN" altLang="en-US" sz="5000" b="1" dirty="0">
              <a:latin typeface="Oswald Medium" pitchFamily="2" charset="0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24112440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D73B818-4839-794C-BD81-80859DD17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46" y="175876"/>
            <a:ext cx="11314908" cy="975949"/>
          </a:xfrm>
        </p:spPr>
        <p:txBody>
          <a:bodyPr>
            <a:normAutofit/>
          </a:bodyPr>
          <a:lstStyle/>
          <a:p>
            <a:r>
              <a:rPr kumimoji="1" lang="zh-CN" altLang="en-US" sz="5000" b="1">
                <a:latin typeface="Oswald Light" pitchFamily="2" charset="0"/>
              </a:rPr>
              <a:t>使用介面</a:t>
            </a:r>
            <a:r>
              <a:rPr kumimoji="1" lang="zh-CN" altLang="en-US" sz="5000" b="1"/>
              <a:t>差異</a:t>
            </a:r>
            <a:r>
              <a:rPr kumimoji="1" lang="en-US" altLang="zh-CN" sz="5000" b="1"/>
              <a:t> – </a:t>
            </a:r>
            <a:r>
              <a:rPr kumimoji="1" lang="zh-CN" altLang="en-US" sz="5000" b="1"/>
              <a:t>登入頁面</a:t>
            </a:r>
            <a:endParaRPr kumimoji="1" lang="zh-TW" altLang="en-US" sz="5000" b="1"/>
          </a:p>
        </p:txBody>
      </p:sp>
      <p:sp>
        <p:nvSpPr>
          <p:cNvPr id="7" name="Shape 183">
            <a:extLst>
              <a:ext uri="{FF2B5EF4-FFF2-40B4-BE49-F238E27FC236}">
                <a16:creationId xmlns:a16="http://schemas.microsoft.com/office/drawing/2014/main" id="{122F5104-AD58-254E-BDEC-323C524925A7}"/>
              </a:ext>
            </a:extLst>
          </p:cNvPr>
          <p:cNvSpPr txBox="1"/>
          <p:nvPr/>
        </p:nvSpPr>
        <p:spPr>
          <a:xfrm flipH="1">
            <a:off x="8945493" y="185746"/>
            <a:ext cx="3792486" cy="728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lnSpc>
                <a:spcPts val="3500"/>
              </a:lnSpc>
              <a:buClr>
                <a:srgbClr val="595959"/>
              </a:buClr>
              <a:buSzPct val="25000"/>
            </a:pPr>
            <a:endParaRPr lang="zh-CN" altLang="en-US" sz="2600" b="1" i="0" u="none" strike="noStrike" cap="none"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3" name="圖片 5" descr="一張含有 文字 的圖片&#10;&#10;描述是以非常高的可信度產生">
            <a:extLst>
              <a:ext uri="{FF2B5EF4-FFF2-40B4-BE49-F238E27FC236}">
                <a16:creationId xmlns:a16="http://schemas.microsoft.com/office/drawing/2014/main" id="{8F297BA1-1CDC-4E88-9ECA-9D5CF2E45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470" y="1405164"/>
            <a:ext cx="5941827" cy="52615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sp>
        <p:nvSpPr>
          <p:cNvPr id="10" name="矩形: 圓角 9">
            <a:extLst>
              <a:ext uri="{FF2B5EF4-FFF2-40B4-BE49-F238E27FC236}">
                <a16:creationId xmlns:a16="http://schemas.microsoft.com/office/drawing/2014/main" id="{9B5029C7-0E13-466C-BF0F-23255FAA2966}"/>
              </a:ext>
            </a:extLst>
          </p:cNvPr>
          <p:cNvSpPr/>
          <p:nvPr/>
        </p:nvSpPr>
        <p:spPr>
          <a:xfrm>
            <a:off x="2596105" y="2146347"/>
            <a:ext cx="2139820" cy="709599"/>
          </a:xfrm>
          <a:prstGeom prst="roundRect">
            <a:avLst>
              <a:gd name="adj" fmla="val 6007"/>
            </a:avLst>
          </a:prstGeom>
          <a:noFill/>
          <a:ln w="25400">
            <a:gradFill>
              <a:gsLst>
                <a:gs pos="0">
                  <a:srgbClr val="FFFC0C"/>
                </a:gs>
                <a:gs pos="100000">
                  <a:srgbClr val="FFD41D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78B52F5A-DF03-4AD3-8AC5-199398ED24D3}"/>
              </a:ext>
            </a:extLst>
          </p:cNvPr>
          <p:cNvCxnSpPr/>
          <p:nvPr/>
        </p:nvCxnSpPr>
        <p:spPr>
          <a:xfrm>
            <a:off x="4743855" y="2498092"/>
            <a:ext cx="3134225" cy="0"/>
          </a:xfrm>
          <a:prstGeom prst="line">
            <a:avLst/>
          </a:prstGeom>
          <a:ln w="25400" cap="rnd">
            <a:gradFill>
              <a:gsLst>
                <a:gs pos="100000">
                  <a:srgbClr val="FFFC0C"/>
                </a:gs>
                <a:gs pos="0">
                  <a:srgbClr val="FFD41D"/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187A2786-A4AF-4E5A-AF76-8C853D681386}"/>
              </a:ext>
            </a:extLst>
          </p:cNvPr>
          <p:cNvSpPr/>
          <p:nvPr/>
        </p:nvSpPr>
        <p:spPr>
          <a:xfrm>
            <a:off x="7877150" y="1939078"/>
            <a:ext cx="2695801" cy="1035532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FD8F3D"/>
              </a:gs>
              <a:gs pos="0">
                <a:srgbClr val="FFFC0C"/>
              </a:gs>
            </a:gsLst>
            <a:lin ang="0" scaled="0"/>
          </a:gradFill>
          <a:ln>
            <a:noFill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500"/>
              </a:lnSpc>
            </a:pPr>
            <a:r>
              <a:rPr lang="zh-CN" altLang="en-US" sz="2800" b="1">
                <a:solidFill>
                  <a:schemeClr val="tx1"/>
                </a:solidFill>
                <a:latin typeface="Microsoft JhengHei"/>
                <a:ea typeface="Microsoft JhengHei"/>
              </a:rPr>
              <a:t>顯示登入的</a:t>
            </a:r>
            <a:endParaRPr lang="en-US" altLang="zh-TW" sz="2800" b="1">
              <a:solidFill>
                <a:schemeClr val="tx1"/>
              </a:solidFill>
              <a:latin typeface="Microsoft JhengHei"/>
              <a:ea typeface="Microsoft JhengHei"/>
              <a:cs typeface="+mn-lt"/>
            </a:endParaRPr>
          </a:p>
          <a:p>
            <a:pPr algn="ctr">
              <a:lnSpc>
                <a:spcPts val="3500"/>
              </a:lnSpc>
            </a:pPr>
            <a:r>
              <a:rPr lang="zh-CN" altLang="en-US" sz="2800" b="1">
                <a:solidFill>
                  <a:schemeClr val="tx1"/>
                </a:solidFill>
                <a:latin typeface="Microsoft JhengHei"/>
                <a:ea typeface="Microsoft JhengHei"/>
              </a:rPr>
              <a:t>主機位置</a:t>
            </a:r>
            <a:endParaRPr lang="en-US" altLang="zh-TW" sz="2800" b="1">
              <a:solidFill>
                <a:schemeClr val="tx1"/>
              </a:solidFill>
              <a:latin typeface="Microsoft JhengHei"/>
              <a:ea typeface="Microsoft JhengHei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735414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E5228DE5-C6A4-4C5D-949F-474CD06E83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821" y="1921979"/>
            <a:ext cx="7969839" cy="4045501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D73B818-4839-794C-BD81-80859DD17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65" y="7368"/>
            <a:ext cx="11598442" cy="1303786"/>
          </a:xfrm>
        </p:spPr>
        <p:txBody>
          <a:bodyPr>
            <a:normAutofit/>
          </a:bodyPr>
          <a:lstStyle/>
          <a:p>
            <a:r>
              <a:rPr kumimoji="1" lang="zh-CN" altLang="en-US" sz="5000" b="1">
                <a:latin typeface="Oswald Light" pitchFamily="2" charset="0"/>
              </a:rPr>
              <a:t>使用介面</a:t>
            </a:r>
            <a:r>
              <a:rPr kumimoji="1" lang="zh-CN" altLang="en-US" sz="5000" b="1"/>
              <a:t>差異</a:t>
            </a:r>
            <a:r>
              <a:rPr kumimoji="1" lang="en-US" altLang="zh-CN" sz="5000" b="1"/>
              <a:t> </a:t>
            </a:r>
            <a:r>
              <a:rPr kumimoji="1" lang="en-US" altLang="zh-CN" sz="5000" b="1">
                <a:latin typeface="Oswald Light" pitchFamily="2" charset="0"/>
              </a:rPr>
              <a:t>– </a:t>
            </a:r>
            <a:r>
              <a:rPr kumimoji="1" lang="en-US" altLang="zh-CN" sz="5000">
                <a:latin typeface="Oswald" pitchFamily="2" charset="0"/>
              </a:rPr>
              <a:t>Storage Manager</a:t>
            </a:r>
            <a:endParaRPr kumimoji="1" lang="zh-TW" altLang="en-US" sz="5000">
              <a:latin typeface="Oswald" pitchFamily="2" charset="0"/>
            </a:endParaRPr>
          </a:p>
        </p:txBody>
      </p:sp>
      <p:cxnSp>
        <p:nvCxnSpPr>
          <p:cNvPr id="6" name="接點: 肘形 14">
            <a:extLst>
              <a:ext uri="{FF2B5EF4-FFF2-40B4-BE49-F238E27FC236}">
                <a16:creationId xmlns:a16="http://schemas.microsoft.com/office/drawing/2014/main" id="{8D9B47E4-0A64-4842-B0BF-3B81CCFC4732}"/>
              </a:ext>
            </a:extLst>
          </p:cNvPr>
          <p:cNvCxnSpPr>
            <a:cxnSpLocks/>
          </p:cNvCxnSpPr>
          <p:nvPr/>
        </p:nvCxnSpPr>
        <p:spPr>
          <a:xfrm flipV="1">
            <a:off x="4995299" y="2470458"/>
            <a:ext cx="4195064" cy="146295"/>
          </a:xfrm>
          <a:prstGeom prst="bentConnector3">
            <a:avLst>
              <a:gd name="adj1" fmla="val -557"/>
            </a:avLst>
          </a:prstGeom>
          <a:ln w="25400" cap="rnd">
            <a:gradFill>
              <a:gsLst>
                <a:gs pos="3000">
                  <a:srgbClr val="FCB20C"/>
                </a:gs>
                <a:gs pos="100000">
                  <a:srgbClr val="FFDA3F"/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: 圓角 8">
            <a:extLst>
              <a:ext uri="{FF2B5EF4-FFF2-40B4-BE49-F238E27FC236}">
                <a16:creationId xmlns:a16="http://schemas.microsoft.com/office/drawing/2014/main" id="{00883F4D-EDD9-6042-94AD-0D5689D76EDE}"/>
              </a:ext>
            </a:extLst>
          </p:cNvPr>
          <p:cNvSpPr/>
          <p:nvPr/>
        </p:nvSpPr>
        <p:spPr>
          <a:xfrm>
            <a:off x="2883105" y="2616753"/>
            <a:ext cx="3923607" cy="1039091"/>
          </a:xfrm>
          <a:prstGeom prst="roundRect">
            <a:avLst>
              <a:gd name="adj" fmla="val 6007"/>
            </a:avLst>
          </a:prstGeom>
          <a:noFill/>
          <a:ln w="25400">
            <a:gradFill>
              <a:gsLst>
                <a:gs pos="0">
                  <a:srgbClr val="FFDA3F"/>
                </a:gs>
                <a:gs pos="100000">
                  <a:srgbClr val="FCBA28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F388156C-D813-4FAD-B4CA-58E72C4C5C51}"/>
              </a:ext>
            </a:extLst>
          </p:cNvPr>
          <p:cNvSpPr/>
          <p:nvPr/>
        </p:nvSpPr>
        <p:spPr>
          <a:xfrm>
            <a:off x="9017048" y="1952692"/>
            <a:ext cx="2695801" cy="1035532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FD8F3D"/>
              </a:gs>
              <a:gs pos="0">
                <a:srgbClr val="FFFC0C"/>
              </a:gs>
            </a:gsLst>
            <a:lin ang="0" scaled="0"/>
          </a:gradFill>
          <a:ln>
            <a:noFill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Shape 183">
            <a:extLst>
              <a:ext uri="{FF2B5EF4-FFF2-40B4-BE49-F238E27FC236}">
                <a16:creationId xmlns:a16="http://schemas.microsoft.com/office/drawing/2014/main" id="{122F5104-AD58-254E-BDEC-323C524925A7}"/>
              </a:ext>
            </a:extLst>
          </p:cNvPr>
          <p:cNvSpPr txBox="1"/>
          <p:nvPr/>
        </p:nvSpPr>
        <p:spPr>
          <a:xfrm flipH="1">
            <a:off x="9363060" y="1921979"/>
            <a:ext cx="2545087" cy="13113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lnSpc>
                <a:spcPts val="4000"/>
              </a:lnSpc>
              <a:buClr>
                <a:srgbClr val="595959"/>
              </a:buClr>
              <a:buSzPct val="25000"/>
            </a:pPr>
            <a:r>
              <a:rPr lang="zh-CN" altLang="en-US" sz="2600" b="1">
                <a:latin typeface="微軟正黑體"/>
                <a:ea typeface="微軟正黑體" pitchFamily="34" charset="-120"/>
                <a:cs typeface="Arial" pitchFamily="34" charset="0"/>
              </a:rPr>
              <a:t>顯示登入側</a:t>
            </a:r>
            <a:endParaRPr lang="en-US" altLang="zh-CN" sz="2600" b="1">
              <a:latin typeface="微軟正黑體"/>
              <a:ea typeface="微軟正黑體" pitchFamily="34" charset="-120"/>
              <a:cs typeface="Arial" pitchFamily="34" charset="0"/>
            </a:endParaRPr>
          </a:p>
          <a:p>
            <a:pPr>
              <a:lnSpc>
                <a:spcPts val="4000"/>
              </a:lnSpc>
              <a:buClr>
                <a:srgbClr val="595959"/>
              </a:buClr>
              <a:buSzPct val="25000"/>
            </a:pPr>
            <a:r>
              <a:rPr lang="zh-CN" altLang="en-US" sz="2600" b="1">
                <a:latin typeface="微軟正黑體"/>
                <a:ea typeface="微軟正黑體" pitchFamily="34" charset="-120"/>
                <a:cs typeface="Arial" pitchFamily="34" charset="0"/>
              </a:rPr>
              <a:t>主機的硬碟</a:t>
            </a:r>
            <a:endParaRPr lang="zh-TW" sz="2600" b="1" i="0" u="none" strike="noStrike" cap="none"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538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D73B818-4839-794C-BD81-80859DD17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732" y="8467"/>
            <a:ext cx="11598442" cy="1303786"/>
          </a:xfrm>
        </p:spPr>
        <p:txBody>
          <a:bodyPr>
            <a:normAutofit/>
          </a:bodyPr>
          <a:lstStyle/>
          <a:p>
            <a:r>
              <a:rPr kumimoji="1" lang="zh-CN" altLang="en-US" sz="5000" b="1">
                <a:latin typeface="Oswald Light" pitchFamily="2" charset="0"/>
              </a:rPr>
              <a:t>使用介面</a:t>
            </a:r>
            <a:r>
              <a:rPr kumimoji="1" lang="zh-CN" altLang="en-US" sz="5000" b="1"/>
              <a:t>差異</a:t>
            </a:r>
            <a:r>
              <a:rPr kumimoji="1" lang="en-US" altLang="zh-CN" sz="5000" b="1"/>
              <a:t> </a:t>
            </a:r>
            <a:r>
              <a:rPr kumimoji="1" lang="en-US" altLang="zh-CN" sz="5000" b="1">
                <a:latin typeface="Oswald Light" pitchFamily="2" charset="0"/>
              </a:rPr>
              <a:t>– </a:t>
            </a:r>
            <a:r>
              <a:rPr kumimoji="1" lang="zh-CN" altLang="en-US" sz="5000" b="1">
                <a:latin typeface="Oswald Light" pitchFamily="2" charset="0"/>
              </a:rPr>
              <a:t>儲存與快照總管</a:t>
            </a:r>
            <a:endParaRPr kumimoji="1" lang="zh-TW" altLang="en-US" sz="5000" b="1">
              <a:latin typeface="Oswald Light" pitchFamily="2" charset="0"/>
            </a:endParaRPr>
          </a:p>
        </p:txBody>
      </p:sp>
      <p:pic>
        <p:nvPicPr>
          <p:cNvPr id="3" name="圖片 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EC126DF2-E42E-4763-9653-AAC8D4BE6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63" y="1542027"/>
            <a:ext cx="9113874" cy="48283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cxnSp>
        <p:nvCxnSpPr>
          <p:cNvPr id="9" name="接點: 肘形 8">
            <a:extLst>
              <a:ext uri="{FF2B5EF4-FFF2-40B4-BE49-F238E27FC236}">
                <a16:creationId xmlns:a16="http://schemas.microsoft.com/office/drawing/2014/main" id="{B114F17A-6E5A-49B4-9235-76FA5B69E964}"/>
              </a:ext>
            </a:extLst>
          </p:cNvPr>
          <p:cNvCxnSpPr>
            <a:cxnSpLocks/>
          </p:cNvCxnSpPr>
          <p:nvPr/>
        </p:nvCxnSpPr>
        <p:spPr>
          <a:xfrm>
            <a:off x="7345672" y="3428909"/>
            <a:ext cx="2164827" cy="91"/>
          </a:xfrm>
          <a:prstGeom prst="bentConnector2">
            <a:avLst/>
          </a:prstGeom>
          <a:ln w="25400" cap="rnd">
            <a:gradFill>
              <a:gsLst>
                <a:gs pos="0">
                  <a:srgbClr val="FFDA3F"/>
                </a:gs>
                <a:gs pos="100000">
                  <a:srgbClr val="FCB20C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93F6D8B0-5FB1-43C1-B12D-F53A1FF9C468}"/>
              </a:ext>
            </a:extLst>
          </p:cNvPr>
          <p:cNvSpPr/>
          <p:nvPr/>
        </p:nvSpPr>
        <p:spPr>
          <a:xfrm>
            <a:off x="4846329" y="2897486"/>
            <a:ext cx="2493213" cy="1403202"/>
          </a:xfrm>
          <a:prstGeom prst="roundRect">
            <a:avLst>
              <a:gd name="adj" fmla="val 6007"/>
            </a:avLst>
          </a:prstGeom>
          <a:noFill/>
          <a:ln w="28575">
            <a:gradFill>
              <a:gsLst>
                <a:gs pos="0">
                  <a:srgbClr val="FFDA3F"/>
                </a:gs>
                <a:gs pos="100000">
                  <a:srgbClr val="FCB20C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BFFEB7D0-7C28-4DE4-99D4-89353B699497}"/>
              </a:ext>
            </a:extLst>
          </p:cNvPr>
          <p:cNvSpPr/>
          <p:nvPr/>
        </p:nvSpPr>
        <p:spPr>
          <a:xfrm>
            <a:off x="9516629" y="2810824"/>
            <a:ext cx="2467375" cy="117748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FD8F3D"/>
              </a:gs>
              <a:gs pos="0">
                <a:srgbClr val="FFFC0C"/>
              </a:gs>
            </a:gsLst>
            <a:lin ang="0" scaled="0"/>
          </a:gradFill>
          <a:ln>
            <a:noFill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3" name="Shape 183">
            <a:extLst>
              <a:ext uri="{FF2B5EF4-FFF2-40B4-BE49-F238E27FC236}">
                <a16:creationId xmlns:a16="http://schemas.microsoft.com/office/drawing/2014/main" id="{5FEA4408-ABE1-4A37-9BCB-269548A0ABF1}"/>
              </a:ext>
            </a:extLst>
          </p:cNvPr>
          <p:cNvSpPr txBox="1"/>
          <p:nvPr/>
        </p:nvSpPr>
        <p:spPr>
          <a:xfrm flipH="1">
            <a:off x="9675048" y="2928043"/>
            <a:ext cx="2396794" cy="99307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600"/>
              </a:lnSpc>
              <a:buClr>
                <a:srgbClr val="595959"/>
              </a:buClr>
              <a:buSzPct val="25000"/>
            </a:pPr>
            <a:r>
              <a:rPr lang="zh-TW" altLang="en-US" sz="2600" b="1" i="0" u="none" strike="noStrike" cap="none">
                <a:latin typeface="微軟正黑體"/>
                <a:ea typeface="微軟正黑體" pitchFamily="34" charset="-120"/>
                <a:cs typeface="Arial" pitchFamily="34" charset="0"/>
              </a:rPr>
              <a:t>顯示主機所能管理的硬碟</a:t>
            </a:r>
            <a:endParaRPr lang="zh-TW" sz="2600" b="1" i="0" u="none" strike="noStrike" cap="none"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81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圖片 34">
            <a:extLst>
              <a:ext uri="{FF2B5EF4-FFF2-40B4-BE49-F238E27FC236}">
                <a16:creationId xmlns:a16="http://schemas.microsoft.com/office/drawing/2014/main" id="{02D7F78A-22CA-4F4E-92DA-66532C995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542288"/>
          </a:xfrm>
          <a:prstGeom prst="rect">
            <a:avLst/>
          </a:prstGeom>
          <a:effectLst>
            <a:outerShdw blurRad="254000" dist="38100" dir="2700000" algn="tl" rotWithShape="0">
              <a:prstClr val="black">
                <a:alpha val="36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70A5040-0F49-4B72-B625-159B006E0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893" y="192539"/>
            <a:ext cx="11598442" cy="1303786"/>
          </a:xfrm>
        </p:spPr>
        <p:txBody>
          <a:bodyPr>
            <a:normAutofit fontScale="90000"/>
          </a:bodyPr>
          <a:lstStyle/>
          <a:p>
            <a:pPr>
              <a:lnSpc>
                <a:spcPts val="5100"/>
              </a:lnSpc>
            </a:pPr>
            <a:r>
              <a:rPr lang="en-US" altLang="zh-TW" sz="4700">
                <a:latin typeface="Oswald" pitchFamily="2" charset="0"/>
              </a:rPr>
              <a:t>QNAP</a:t>
            </a:r>
            <a:r>
              <a:rPr lang="en-US" altLang="zh-TW" sz="4700" b="1">
                <a:latin typeface="Oswald Light" pitchFamily="2" charset="0"/>
              </a:rPr>
              <a:t> </a:t>
            </a:r>
            <a:r>
              <a:rPr lang="zh-TW" altLang="en-US" sz="4700" b="1">
                <a:latin typeface="Oswald Light" pitchFamily="2" charset="0"/>
              </a:rPr>
              <a:t>推出的</a:t>
            </a:r>
            <a:r>
              <a:rPr lang="zh-TW" altLang="en-US" sz="4700" b="1"/>
              <a:t>第三款 </a:t>
            </a:r>
            <a:r>
              <a:rPr lang="en-US" altLang="zh-TW" sz="4700" err="1">
                <a:latin typeface="Oswald" pitchFamily="2" charset="0"/>
              </a:rPr>
              <a:t>QuTS</a:t>
            </a:r>
            <a:r>
              <a:rPr lang="en-US" altLang="zh-TW" sz="4700">
                <a:latin typeface="Oswald" pitchFamily="2" charset="0"/>
              </a:rPr>
              <a:t> hero </a:t>
            </a:r>
            <a:r>
              <a:rPr lang="zh-TW" altLang="en-US" sz="4700" b="1"/>
              <a:t>專用機 </a:t>
            </a:r>
            <a:r>
              <a:rPr lang="en-US" altLang="zh-TW" sz="4700" b="1"/>
              <a:t>:</a:t>
            </a:r>
            <a:br>
              <a:rPr lang="en-US" altLang="zh-TW" sz="4000"/>
            </a:br>
            <a:r>
              <a:rPr lang="zh-TW" altLang="en-US" sz="4200"/>
              <a:t>為什麼我們企業級 </a:t>
            </a:r>
            <a:r>
              <a:rPr lang="en-US" altLang="zh-TW" sz="4200">
                <a:latin typeface="Oswald Light" pitchFamily="2" charset="0"/>
              </a:rPr>
              <a:t>NAS</a:t>
            </a:r>
            <a:r>
              <a:rPr lang="en-US" altLang="zh-TW" sz="4200"/>
              <a:t> </a:t>
            </a:r>
            <a:r>
              <a:rPr lang="zh-TW" altLang="en-US" sz="4200"/>
              <a:t>選用 </a:t>
            </a:r>
            <a:r>
              <a:rPr lang="en-US" altLang="zh-TW" sz="4200">
                <a:latin typeface="Oswald Light" pitchFamily="2" charset="0"/>
              </a:rPr>
              <a:t>ZFS</a:t>
            </a:r>
            <a:r>
              <a:rPr lang="en-US" altLang="zh-TW" sz="4200"/>
              <a:t> </a:t>
            </a:r>
            <a:r>
              <a:rPr lang="zh-TW" altLang="en-US" sz="4200"/>
              <a:t>檔案系統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D77EA6-C8B3-4EBF-B7A9-825421858AD7}"/>
              </a:ext>
            </a:extLst>
          </p:cNvPr>
          <p:cNvSpPr/>
          <p:nvPr/>
        </p:nvSpPr>
        <p:spPr>
          <a:xfrm>
            <a:off x="606025" y="2204281"/>
            <a:ext cx="8443084" cy="765124"/>
          </a:xfrm>
          <a:prstGeom prst="roundRect">
            <a:avLst>
              <a:gd name="adj" fmla="val 50000"/>
            </a:avLst>
          </a:prstGeom>
          <a:gradFill>
            <a:gsLst>
              <a:gs pos="16000">
                <a:srgbClr val="D925DF">
                  <a:alpha val="80000"/>
                </a:srgbClr>
              </a:gs>
              <a:gs pos="85000">
                <a:srgbClr val="0F94E0">
                  <a:alpha val="80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4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因為我們知道，企業重視這些</a:t>
            </a:r>
            <a:r>
              <a:rPr lang="en-US" altLang="zh-TW" sz="34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...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9316F7D7-DF8E-4BBA-8AA2-F6B09E306F10}"/>
              </a:ext>
            </a:extLst>
          </p:cNvPr>
          <p:cNvGrpSpPr/>
          <p:nvPr/>
        </p:nvGrpSpPr>
        <p:grpSpPr>
          <a:xfrm>
            <a:off x="493885" y="3631397"/>
            <a:ext cx="5514740" cy="1264451"/>
            <a:chOff x="5281398" y="2130931"/>
            <a:chExt cx="5721326" cy="1873802"/>
          </a:xfrm>
        </p:grpSpPr>
        <p:sp>
          <p:nvSpPr>
            <p:cNvPr id="10" name="矩形: 圓角 9">
              <a:extLst>
                <a:ext uri="{FF2B5EF4-FFF2-40B4-BE49-F238E27FC236}">
                  <a16:creationId xmlns:a16="http://schemas.microsoft.com/office/drawing/2014/main" id="{44FF33F3-34BB-492C-98BF-F274DEB7672C}"/>
                </a:ext>
              </a:extLst>
            </p:cNvPr>
            <p:cNvSpPr/>
            <p:nvPr/>
          </p:nvSpPr>
          <p:spPr>
            <a:xfrm>
              <a:off x="5481985" y="2130931"/>
              <a:ext cx="5299436" cy="1873802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3400"/>
                </a:lnSpc>
              </a:pPr>
              <a:r>
                <a:rPr lang="zh-TW" altLang="en-US" sz="2650">
                  <a:solidFill>
                    <a:srgbClr val="000000"/>
                  </a:solidFill>
                  <a:latin typeface="微軟正黑體"/>
                  <a:ea typeface="微軟正黑體"/>
                </a:rPr>
                <a:t>企業大量導入 </a:t>
              </a:r>
              <a:r>
                <a:rPr lang="en-US" altLang="zh-TW" sz="2650">
                  <a:solidFill>
                    <a:srgbClr val="000000"/>
                  </a:solidFill>
                  <a:latin typeface="Oswald Light" pitchFamily="2" charset="0"/>
                  <a:ea typeface="微軟正黑體"/>
                </a:rPr>
                <a:t>All Flash</a:t>
              </a:r>
              <a:r>
                <a:rPr lang="en-US" altLang="zh-TW" sz="2650">
                  <a:solidFill>
                    <a:srgbClr val="000000"/>
                  </a:solidFill>
                  <a:latin typeface="Oswald" pitchFamily="2" charset="0"/>
                  <a:ea typeface="微軟正黑體"/>
                </a:rPr>
                <a:t> </a:t>
              </a:r>
              <a:r>
                <a:rPr lang="zh-TW" altLang="en-US" sz="2650">
                  <a:solidFill>
                    <a:srgbClr val="000000"/>
                  </a:solidFill>
                  <a:latin typeface="微軟正黑體"/>
                  <a:ea typeface="微軟正黑體"/>
                </a:rPr>
                <a:t>方案，</a:t>
              </a:r>
              <a:r>
                <a:rPr lang="en-US" altLang="zh-TW" sz="2650">
                  <a:solidFill>
                    <a:srgbClr val="000000"/>
                  </a:solidFill>
                  <a:latin typeface="Oswald Light" pitchFamily="2" charset="0"/>
                  <a:ea typeface="微軟正黑體"/>
                </a:rPr>
                <a:t>SSD </a:t>
              </a:r>
              <a:r>
                <a:rPr lang="zh-TW" altLang="en-US" sz="2650">
                  <a:solidFill>
                    <a:srgbClr val="000000"/>
                  </a:solidFill>
                  <a:latin typeface="微軟正黑體"/>
                  <a:ea typeface="微軟正黑體"/>
                </a:rPr>
                <a:t>消耗成為</a:t>
              </a:r>
              <a:r>
                <a:rPr lang="zh-TW" altLang="en-US" sz="2650">
                  <a:solidFill>
                    <a:srgbClr val="000000"/>
                  </a:solidFill>
                  <a:latin typeface="Oswald" pitchFamily="2" charset="0"/>
                  <a:ea typeface="微軟正黑體"/>
                </a:rPr>
                <a:t> </a:t>
              </a:r>
              <a:r>
                <a:rPr lang="en-US" altLang="zh-TW" sz="2650">
                  <a:solidFill>
                    <a:srgbClr val="000000"/>
                  </a:solidFill>
                  <a:latin typeface="Oswald Light" pitchFamily="2" charset="0"/>
                  <a:ea typeface="微軟正黑體"/>
                </a:rPr>
                <a:t>IT</a:t>
              </a:r>
              <a:r>
                <a:rPr lang="en-US" altLang="zh-TW" sz="2650">
                  <a:solidFill>
                    <a:srgbClr val="000000"/>
                  </a:solidFill>
                  <a:latin typeface="Oswald" pitchFamily="2" charset="0"/>
                  <a:ea typeface="微軟正黑體"/>
                </a:rPr>
                <a:t> </a:t>
              </a:r>
              <a:r>
                <a:rPr lang="zh-TW" altLang="en-US" sz="2650">
                  <a:solidFill>
                    <a:srgbClr val="000000"/>
                  </a:solidFill>
                  <a:latin typeface="微軟正黑體"/>
                  <a:ea typeface="微軟正黑體"/>
                </a:rPr>
                <a:t>成本結構的關鍵</a:t>
              </a:r>
              <a:endParaRPr lang="zh-TW" altLang="en-US" sz="2650">
                <a:latin typeface="微軟正黑體"/>
                <a:ea typeface="微軟正黑體"/>
              </a:endParaRPr>
            </a:p>
          </p:txBody>
        </p:sp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98ED7110-489F-4951-918B-A50BC8D289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>
              <a:off x="5281398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720D6CCF-0373-4299-B6DB-BA497CEC6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 flipH="1">
              <a:off x="10802137" y="2130931"/>
              <a:ext cx="200587" cy="18738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86801044-D99B-42F1-96F7-93BDD189B2F9}"/>
              </a:ext>
            </a:extLst>
          </p:cNvPr>
          <p:cNvGrpSpPr/>
          <p:nvPr/>
        </p:nvGrpSpPr>
        <p:grpSpPr>
          <a:xfrm>
            <a:off x="493883" y="5148902"/>
            <a:ext cx="5527699" cy="1350599"/>
            <a:chOff x="5281398" y="2130931"/>
            <a:chExt cx="5734772" cy="1873802"/>
          </a:xfrm>
        </p:grpSpPr>
        <p:sp>
          <p:nvSpPr>
            <p:cNvPr id="27" name="矩形: 圓角 26">
              <a:extLst>
                <a:ext uri="{FF2B5EF4-FFF2-40B4-BE49-F238E27FC236}">
                  <a16:creationId xmlns:a16="http://schemas.microsoft.com/office/drawing/2014/main" id="{6C21DA27-72F8-4A36-A376-A836E345EE46}"/>
                </a:ext>
              </a:extLst>
            </p:cNvPr>
            <p:cNvSpPr/>
            <p:nvPr/>
          </p:nvSpPr>
          <p:spPr>
            <a:xfrm>
              <a:off x="5481985" y="2130931"/>
              <a:ext cx="5312882" cy="1873802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3400"/>
                </a:lnSpc>
              </a:pPr>
              <a:r>
                <a:rPr lang="zh-TW" altLang="en-US" sz="265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企業資料失之毫釐差之千里，確保資料完整性至關重要</a:t>
              </a:r>
              <a:endParaRPr lang="zh-TW" altLang="en-US" sz="2650"/>
            </a:p>
          </p:txBody>
        </p:sp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E3F885F9-0EBB-4219-8250-ADF142FFEF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>
              <a:off x="5281398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A28FF9E3-EA16-41B7-8DCC-F8CAAEF1DD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 flipH="1">
              <a:off x="10815583" y="2130931"/>
              <a:ext cx="200587" cy="18738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ACD93830-3EAE-4436-B76A-104805296362}"/>
              </a:ext>
            </a:extLst>
          </p:cNvPr>
          <p:cNvGrpSpPr/>
          <p:nvPr/>
        </p:nvGrpSpPr>
        <p:grpSpPr>
          <a:xfrm>
            <a:off x="6281283" y="5148902"/>
            <a:ext cx="5346543" cy="1350598"/>
            <a:chOff x="5281398" y="2130931"/>
            <a:chExt cx="5815446" cy="1873802"/>
          </a:xfrm>
        </p:grpSpPr>
        <p:sp>
          <p:nvSpPr>
            <p:cNvPr id="31" name="矩形: 圓角 30">
              <a:extLst>
                <a:ext uri="{FF2B5EF4-FFF2-40B4-BE49-F238E27FC236}">
                  <a16:creationId xmlns:a16="http://schemas.microsoft.com/office/drawing/2014/main" id="{F6DFB341-A6A3-473F-97B5-1B998220651E}"/>
                </a:ext>
              </a:extLst>
            </p:cNvPr>
            <p:cNvSpPr/>
            <p:nvPr/>
          </p:nvSpPr>
          <p:spPr>
            <a:xfrm>
              <a:off x="5481985" y="2130931"/>
              <a:ext cx="5401793" cy="1873802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3400"/>
                </a:lnSpc>
              </a:pPr>
              <a:r>
                <a:rPr lang="zh-TW" altLang="en-US" sz="265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即時的災難復原能力，完整的資料備援保護是企業的競爭力指標</a:t>
              </a:r>
              <a:endParaRPr lang="zh-TW" altLang="en-US" sz="2650"/>
            </a:p>
          </p:txBody>
        </p:sp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C3935DC7-8EA3-404E-A251-EC14ABEDD8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>
              <a:off x="5281398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CC33AD27-4D9F-4833-93D3-04A8D67CFA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 flipH="1">
              <a:off x="10896257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D7EAB836-7D4C-4388-9BE2-55A46F0E5903}"/>
              </a:ext>
            </a:extLst>
          </p:cNvPr>
          <p:cNvGrpSpPr/>
          <p:nvPr/>
        </p:nvGrpSpPr>
        <p:grpSpPr>
          <a:xfrm>
            <a:off x="9832220" y="332590"/>
            <a:ext cx="1721865" cy="3298808"/>
            <a:chOff x="9832220" y="332590"/>
            <a:chExt cx="1721865" cy="3298808"/>
          </a:xfrm>
        </p:grpSpPr>
        <p:pic>
          <p:nvPicPr>
            <p:cNvPr id="37" name="圖片 36" descr="一張含有 時鐘 的圖片&#10;&#10;自動產生的描述">
              <a:extLst>
                <a:ext uri="{FF2B5EF4-FFF2-40B4-BE49-F238E27FC236}">
                  <a16:creationId xmlns:a16="http://schemas.microsoft.com/office/drawing/2014/main" id="{50B9E299-A037-4E93-9C33-47AB3814C7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9832220" y="332590"/>
              <a:ext cx="1721865" cy="3298808"/>
            </a:xfrm>
            <a:prstGeom prst="rect">
              <a:avLst/>
            </a:prstGeom>
          </p:spPr>
        </p:pic>
        <p:pic>
          <p:nvPicPr>
            <p:cNvPr id="19" name="圖片 18" descr="一張含有 電子用品, 監視器, 螢幕 的圖片&#10;&#10;自動產生的描述">
              <a:extLst>
                <a:ext uri="{FF2B5EF4-FFF2-40B4-BE49-F238E27FC236}">
                  <a16:creationId xmlns:a16="http://schemas.microsoft.com/office/drawing/2014/main" id="{4E9D2EA4-4D81-45D4-B7D3-693E68F5C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66930" y="511200"/>
              <a:ext cx="785123" cy="1387450"/>
            </a:xfrm>
            <a:prstGeom prst="rect">
              <a:avLst/>
            </a:prstGeom>
          </p:spPr>
        </p:pic>
      </p:grp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EFD01B84-C0E7-472D-BA57-DF8B39283645}"/>
              </a:ext>
            </a:extLst>
          </p:cNvPr>
          <p:cNvSpPr/>
          <p:nvPr/>
        </p:nvSpPr>
        <p:spPr>
          <a:xfrm>
            <a:off x="6465697" y="3631398"/>
            <a:ext cx="4966243" cy="1264452"/>
          </a:xfrm>
          <a:prstGeom prst="roundRect">
            <a:avLst>
              <a:gd name="adj" fmla="val 3376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279400" dist="38100" dir="16200000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400"/>
              </a:lnSpc>
            </a:pPr>
            <a:r>
              <a:rPr lang="zh-TW" altLang="en-US" sz="265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數位轉型仰賴大量數據分析，需要 </a:t>
            </a:r>
            <a:r>
              <a:rPr lang="en-US" altLang="zh-TW" sz="2650">
                <a:solidFill>
                  <a:srgbClr val="000000"/>
                </a:solidFill>
                <a:latin typeface="Oswald Light" pitchFamily="2" charset="0"/>
                <a:ea typeface="微軟正黑體" panose="020B0604030504040204" pitchFamily="34" charset="-120"/>
              </a:rPr>
              <a:t>PB</a:t>
            </a:r>
            <a:r>
              <a:rPr lang="en-US" altLang="zh-TW" sz="2650" b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65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等級的單位儲存空間</a:t>
            </a:r>
            <a:endParaRPr lang="zh-TW" altLang="en-US" sz="2650"/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C524B31E-45E4-4AD7-ACAA-CA099A5D8E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96634"/>
          <a:stretch/>
        </p:blipFill>
        <p:spPr>
          <a:xfrm>
            <a:off x="6281283" y="3631397"/>
            <a:ext cx="184414" cy="12644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A949C725-D838-4AB1-A778-283900816D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96634"/>
          <a:stretch/>
        </p:blipFill>
        <p:spPr>
          <a:xfrm flipH="1">
            <a:off x="11443412" y="3631397"/>
            <a:ext cx="184414" cy="126445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02321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8893F908-DDF5-484A-8155-991E48180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8498" y="2054008"/>
            <a:ext cx="10397887" cy="40687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9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接點: 肘形 14">
            <a:extLst>
              <a:ext uri="{FF2B5EF4-FFF2-40B4-BE49-F238E27FC236}">
                <a16:creationId xmlns:a16="http://schemas.microsoft.com/office/drawing/2014/main" id="{8D9B47E4-0A64-4842-B0BF-3B81CCFC4732}"/>
              </a:ext>
            </a:extLst>
          </p:cNvPr>
          <p:cNvCxnSpPr>
            <a:cxnSpLocks/>
            <a:stCxn id="5" idx="0"/>
          </p:cNvCxnSpPr>
          <p:nvPr/>
        </p:nvCxnSpPr>
        <p:spPr>
          <a:xfrm rot="5400000" flipH="1" flipV="1">
            <a:off x="4474046" y="1868828"/>
            <a:ext cx="1223991" cy="1122451"/>
          </a:xfrm>
          <a:prstGeom prst="bentConnector3">
            <a:avLst>
              <a:gd name="adj1" fmla="val 50000"/>
            </a:avLst>
          </a:prstGeom>
          <a:ln w="25400" cap="rnd">
            <a:gradFill>
              <a:gsLst>
                <a:gs pos="0">
                  <a:srgbClr val="FFFF00"/>
                </a:gs>
                <a:gs pos="100000">
                  <a:srgbClr val="F6C700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4D73B818-4839-794C-BD81-80859DD17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769" y="34331"/>
            <a:ext cx="11944000" cy="1303786"/>
          </a:xfrm>
        </p:spPr>
        <p:txBody>
          <a:bodyPr>
            <a:normAutofit/>
          </a:bodyPr>
          <a:lstStyle/>
          <a:p>
            <a:r>
              <a:rPr kumimoji="1" lang="zh-CN" altLang="en-US" sz="5000" b="1">
                <a:latin typeface="Oswald Light" pitchFamily="2" charset="0"/>
              </a:rPr>
              <a:t>使用介面</a:t>
            </a:r>
            <a:r>
              <a:rPr kumimoji="1" lang="zh-CN" altLang="en-US" sz="5000" b="1">
                <a:latin typeface="Oswald Medium" pitchFamily="2" charset="0"/>
              </a:rPr>
              <a:t>差異</a:t>
            </a:r>
            <a:r>
              <a:rPr kumimoji="1" lang="en-US" altLang="zh-CN" sz="5000" b="1">
                <a:latin typeface="Oswald Medium" pitchFamily="2" charset="0"/>
              </a:rPr>
              <a:t> </a:t>
            </a:r>
            <a:r>
              <a:rPr kumimoji="1" lang="en-US" altLang="zh-CN" sz="5000" b="1">
                <a:latin typeface="Oswald Light" pitchFamily="2" charset="0"/>
              </a:rPr>
              <a:t>– </a:t>
            </a:r>
            <a:r>
              <a:rPr kumimoji="1" lang="en-US" altLang="zh-CN" sz="5000">
                <a:latin typeface="Oswald" pitchFamily="2" charset="0"/>
              </a:rPr>
              <a:t>Network and Virtual Switch</a:t>
            </a:r>
            <a:endParaRPr kumimoji="1" lang="zh-TW" altLang="en-US" sz="5000">
              <a:latin typeface="Oswald" pitchFamily="2" charset="0"/>
            </a:endParaRPr>
          </a:p>
        </p:txBody>
      </p:sp>
      <p:sp>
        <p:nvSpPr>
          <p:cNvPr id="5" name="矩形: 圓角 8">
            <a:extLst>
              <a:ext uri="{FF2B5EF4-FFF2-40B4-BE49-F238E27FC236}">
                <a16:creationId xmlns:a16="http://schemas.microsoft.com/office/drawing/2014/main" id="{00883F4D-EDD9-6042-94AD-0D5689D76EDE}"/>
              </a:ext>
            </a:extLst>
          </p:cNvPr>
          <p:cNvSpPr/>
          <p:nvPr/>
        </p:nvSpPr>
        <p:spPr>
          <a:xfrm>
            <a:off x="2852032" y="3042048"/>
            <a:ext cx="3345568" cy="773903"/>
          </a:xfrm>
          <a:prstGeom prst="roundRect">
            <a:avLst>
              <a:gd name="adj" fmla="val 6007"/>
            </a:avLst>
          </a:prstGeom>
          <a:noFill/>
          <a:ln w="28575">
            <a:gradFill>
              <a:gsLst>
                <a:gs pos="0">
                  <a:srgbClr val="FFD41D"/>
                </a:gs>
                <a:gs pos="100000">
                  <a:srgbClr val="FCB20C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166853CB-A1C4-43DF-BF73-B417086E7C3D}"/>
              </a:ext>
            </a:extLst>
          </p:cNvPr>
          <p:cNvSpPr/>
          <p:nvPr/>
        </p:nvSpPr>
        <p:spPr>
          <a:xfrm>
            <a:off x="5219748" y="1552467"/>
            <a:ext cx="4684648" cy="66675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FD8F3D"/>
              </a:gs>
              <a:gs pos="0">
                <a:srgbClr val="FFFC0C"/>
              </a:gs>
            </a:gsLst>
            <a:lin ang="0" scaled="0"/>
          </a:gradFill>
          <a:ln>
            <a:noFill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Shape 183">
            <a:extLst>
              <a:ext uri="{FF2B5EF4-FFF2-40B4-BE49-F238E27FC236}">
                <a16:creationId xmlns:a16="http://schemas.microsoft.com/office/drawing/2014/main" id="{122F5104-AD58-254E-BDEC-323C524925A7}"/>
              </a:ext>
            </a:extLst>
          </p:cNvPr>
          <p:cNvSpPr txBox="1"/>
          <p:nvPr/>
        </p:nvSpPr>
        <p:spPr>
          <a:xfrm flipH="1">
            <a:off x="5518900" y="1580979"/>
            <a:ext cx="5674602" cy="132972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lnSpc>
                <a:spcPts val="4000"/>
              </a:lnSpc>
              <a:buClr>
                <a:srgbClr val="595959"/>
              </a:buClr>
              <a:buSzPct val="25000"/>
            </a:pPr>
            <a:r>
              <a:rPr lang="zh-CN" altLang="en-US" sz="2600" b="1">
                <a:latin typeface="微軟正黑體"/>
                <a:ea typeface="微軟正黑體" pitchFamily="34" charset="-120"/>
                <a:cs typeface="Arial" pitchFamily="34" charset="0"/>
              </a:rPr>
              <a:t>顯登入側主機的硬碟</a:t>
            </a:r>
            <a:r>
              <a:rPr lang="en-US" altLang="zh-CN" sz="2600" b="1">
                <a:latin typeface="微軟正黑體"/>
                <a:ea typeface="微軟正黑體" pitchFamily="34" charset="-120"/>
                <a:cs typeface="Arial" pitchFamily="34" charset="0"/>
              </a:rPr>
              <a:t>/</a:t>
            </a:r>
            <a:r>
              <a:rPr lang="zh-CN" altLang="en-US" sz="2600" b="1">
                <a:latin typeface="微軟正黑體"/>
                <a:ea typeface="微軟正黑體" pitchFamily="34" charset="-120"/>
                <a:cs typeface="Arial" pitchFamily="34" charset="0"/>
              </a:rPr>
              <a:t>網路埠</a:t>
            </a:r>
            <a:endParaRPr lang="zh-TW" sz="2600" b="1" i="0" u="none" strike="noStrike" cap="none"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2233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E29AA3E8-98D8-4144-8CF7-C0A8C4E309B2}"/>
              </a:ext>
            </a:extLst>
          </p:cNvPr>
          <p:cNvSpPr txBox="1"/>
          <p:nvPr/>
        </p:nvSpPr>
        <p:spPr>
          <a:xfrm>
            <a:off x="3742266" y="2259449"/>
            <a:ext cx="470746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800">
                <a:latin typeface="微軟正黑體" panose="020B0604030504040204" pitchFamily="34" charset="-120"/>
                <a:ea typeface="微軟正黑體" panose="020B0604030504040204" pitchFamily="34" charset="-120"/>
              </a:rPr>
              <a:t>應用實例</a:t>
            </a:r>
            <a:endParaRPr kumimoji="1" lang="zh-TW" altLang="en-US" sz="6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060B12FE-5147-40E1-9B80-E93B9C9B6C76}"/>
              </a:ext>
            </a:extLst>
          </p:cNvPr>
          <p:cNvCxnSpPr>
            <a:cxnSpLocks/>
          </p:cNvCxnSpPr>
          <p:nvPr/>
        </p:nvCxnSpPr>
        <p:spPr>
          <a:xfrm>
            <a:off x="4633254" y="1963458"/>
            <a:ext cx="298149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>
            <a:extLst>
              <a:ext uri="{FF2B5EF4-FFF2-40B4-BE49-F238E27FC236}">
                <a16:creationId xmlns:a16="http://schemas.microsoft.com/office/drawing/2014/main" id="{1A0FE1C2-683A-4DF8-8F77-5C4DF08081D3}"/>
              </a:ext>
            </a:extLst>
          </p:cNvPr>
          <p:cNvSpPr txBox="1"/>
          <p:nvPr/>
        </p:nvSpPr>
        <p:spPr>
          <a:xfrm>
            <a:off x="2720403" y="621230"/>
            <a:ext cx="6710086" cy="1169551"/>
          </a:xfrm>
          <a:prstGeom prst="rect">
            <a:avLst/>
          </a:prstGeom>
          <a:noFill/>
          <a:effectLst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TW" sz="7000" dirty="0">
                <a:latin typeface="Oswald" pitchFamily="2" charset="0"/>
                <a:ea typeface="+mn-lt"/>
                <a:cs typeface="+mn-lt"/>
              </a:rPr>
              <a:t>GM-1000</a:t>
            </a:r>
            <a:endParaRPr kumimoji="1" lang="zh-TW" altLang="en-US" sz="7000" b="1" dirty="0"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30801514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A78CBD-A72E-8C40-9472-2E04C9574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90" y="42743"/>
            <a:ext cx="11598442" cy="1400037"/>
          </a:xfrm>
        </p:spPr>
        <p:txBody>
          <a:bodyPr>
            <a:normAutofit/>
          </a:bodyPr>
          <a:lstStyle/>
          <a:p>
            <a:r>
              <a:rPr kumimoji="1" lang="zh-TW" altLang="en-US" sz="5000" b="1"/>
              <a:t>雲網關硬體資源需求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49A3F6F-A160-1F43-AABA-2C8C4E375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4768" y="1748410"/>
            <a:ext cx="6971698" cy="46075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9697E3E-73FD-42BC-A85B-6622B889B4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534" y="2265128"/>
            <a:ext cx="5209284" cy="1594838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BC8609E-DA34-4FCF-A34F-7FDF376E36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534" y="3586760"/>
            <a:ext cx="5209284" cy="1594838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ECC6E823-29D6-A247-A4DD-5BE8CCF200D4}"/>
              </a:ext>
            </a:extLst>
          </p:cNvPr>
          <p:cNvSpPr txBox="1"/>
          <p:nvPr/>
        </p:nvSpPr>
        <p:spPr>
          <a:xfrm>
            <a:off x="0" y="2628763"/>
            <a:ext cx="4944533" cy="575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fontAlgn="base">
              <a:lnSpc>
                <a:spcPts val="4200"/>
              </a:lnSpc>
              <a:spcBef>
                <a:spcPts val="300"/>
              </a:spcBef>
            </a:pPr>
            <a:r>
              <a:rPr lang="zh-TW" altLang="en-US" sz="2800">
                <a:latin typeface="微軟正黑體" panose="020B0604030504040204" pitchFamily="34" charset="-120"/>
                <a:ea typeface="微軟正黑體" panose="020B0604030504040204" pitchFamily="34" charset="-120"/>
              </a:rPr>
              <a:t> 雲端掛載較佔用 </a:t>
            </a:r>
            <a:r>
              <a:rPr lang="en-US" altLang="zh-TW" sz="2800">
                <a:latin typeface="Oswald Light" pitchFamily="2" charset="0"/>
                <a:ea typeface="微軟正黑體" panose="020B0604030504040204" pitchFamily="34" charset="-120"/>
              </a:rPr>
              <a:t>CPU</a:t>
            </a:r>
            <a:r>
              <a:rPr lang="zh-TW" altLang="en-US" sz="2800">
                <a:latin typeface="Oswald Light" pitchFamily="2" charset="0"/>
                <a:ea typeface="微軟正黑體" panose="020B0604030504040204" pitchFamily="34" charset="-120"/>
              </a:rPr>
              <a:t> </a:t>
            </a:r>
            <a:r>
              <a:rPr lang="zh-CN" altLang="en-US" sz="2800">
                <a:latin typeface="微軟正黑體" panose="020B0604030504040204" pitchFamily="34" charset="-120"/>
                <a:ea typeface="微軟正黑體" panose="020B0604030504040204" pitchFamily="34" charset="-120"/>
              </a:rPr>
              <a:t>資源</a:t>
            </a:r>
            <a:endParaRPr lang="en-US" altLang="zh-CN" sz="2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F1BF596A-9DFF-4282-A38D-1F6256C264EA}"/>
              </a:ext>
            </a:extLst>
          </p:cNvPr>
          <p:cNvSpPr txBox="1"/>
          <p:nvPr/>
        </p:nvSpPr>
        <p:spPr>
          <a:xfrm>
            <a:off x="84668" y="3748180"/>
            <a:ext cx="4622800" cy="1027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fontAlgn="base">
              <a:lnSpc>
                <a:spcPts val="3800"/>
              </a:lnSpc>
              <a:spcBef>
                <a:spcPts val="300"/>
              </a:spcBef>
            </a:pPr>
            <a:r>
              <a:rPr lang="en-US" altLang="zh-TW" sz="2800">
                <a:latin typeface="Oswald Light" pitchFamily="2" charset="0"/>
                <a:ea typeface="微軟正黑體" panose="020B0604030504040204" pitchFamily="34" charset="-120"/>
              </a:rPr>
              <a:t>CPU </a:t>
            </a:r>
            <a:r>
              <a:rPr lang="zh-CN" altLang="en-US" sz="2800">
                <a:latin typeface="微軟正黑體" panose="020B0604030504040204" pitchFamily="34" charset="-120"/>
                <a:ea typeface="微軟正黑體" panose="020B0604030504040204" pitchFamily="34" charset="-120"/>
              </a:rPr>
              <a:t>的運算能力與核心數決定最高可掛載數量</a:t>
            </a:r>
            <a:endParaRPr lang="zh-TW" altLang="en-US" sz="2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Google Shape;1466;p83">
            <a:extLst>
              <a:ext uri="{FF2B5EF4-FFF2-40B4-BE49-F238E27FC236}">
                <a16:creationId xmlns:a16="http://schemas.microsoft.com/office/drawing/2014/main" id="{13C33CA0-83BA-47C5-8AB4-80FB83AD2F94}"/>
              </a:ext>
            </a:extLst>
          </p:cNvPr>
          <p:cNvSpPr/>
          <p:nvPr/>
        </p:nvSpPr>
        <p:spPr>
          <a:xfrm>
            <a:off x="4974753" y="1743813"/>
            <a:ext cx="4482722" cy="521315"/>
          </a:xfrm>
          <a:prstGeom prst="round2DiagRect">
            <a:avLst>
              <a:gd name="adj1" fmla="val 12572"/>
              <a:gd name="adj2" fmla="val 0"/>
            </a:avLst>
          </a:prstGeom>
          <a:solidFill>
            <a:srgbClr val="0FF3F9"/>
          </a:soli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2200">
                <a:latin typeface="Oswald" pitchFamily="2" charset="0"/>
              </a:rPr>
              <a:t>CPU Loading when operation</a:t>
            </a:r>
          </a:p>
        </p:txBody>
      </p:sp>
    </p:spTree>
    <p:extLst>
      <p:ext uri="{BB962C8B-B14F-4D97-AF65-F5344CB8AC3E}">
        <p14:creationId xmlns:p14="http://schemas.microsoft.com/office/powerpoint/2010/main" val="21765274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9E5BD9B-ACE5-485E-9DB6-F688CE38C41A}"/>
              </a:ext>
            </a:extLst>
          </p:cNvPr>
          <p:cNvSpPr/>
          <p:nvPr/>
        </p:nvSpPr>
        <p:spPr>
          <a:xfrm>
            <a:off x="21904" y="1545827"/>
            <a:ext cx="12148191" cy="3546718"/>
          </a:xfrm>
          <a:prstGeom prst="rect">
            <a:avLst/>
          </a:prstGeom>
          <a:solidFill>
            <a:srgbClr val="033176">
              <a:alpha val="56000"/>
            </a:srgbClr>
          </a:solidFill>
          <a:ln>
            <a:noFill/>
          </a:ln>
          <a:effectLst>
            <a:softEdge rad="596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83" name="接點: 肘形 282">
            <a:extLst>
              <a:ext uri="{FF2B5EF4-FFF2-40B4-BE49-F238E27FC236}">
                <a16:creationId xmlns:a16="http://schemas.microsoft.com/office/drawing/2014/main" id="{496A9FBF-166A-4A67-BAA0-60C098E93B74}"/>
              </a:ext>
            </a:extLst>
          </p:cNvPr>
          <p:cNvCxnSpPr>
            <a:cxnSpLocks/>
          </p:cNvCxnSpPr>
          <p:nvPr/>
        </p:nvCxnSpPr>
        <p:spPr>
          <a:xfrm rot="10800000" flipV="1">
            <a:off x="4520780" y="4879800"/>
            <a:ext cx="1013801" cy="746124"/>
          </a:xfrm>
          <a:prstGeom prst="bentConnector2">
            <a:avLst/>
          </a:prstGeom>
          <a:ln w="25400" cap="rnd">
            <a:gradFill>
              <a:gsLst>
                <a:gs pos="0">
                  <a:srgbClr val="29FFFF"/>
                </a:gs>
                <a:gs pos="100000">
                  <a:srgbClr val="27FFFF"/>
                </a:gs>
              </a:gsLst>
              <a:lin ang="5400000" scaled="1"/>
            </a:gradFill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接點: 肘形 283">
            <a:extLst>
              <a:ext uri="{FF2B5EF4-FFF2-40B4-BE49-F238E27FC236}">
                <a16:creationId xmlns:a16="http://schemas.microsoft.com/office/drawing/2014/main" id="{7D4F40B3-677D-43F3-8BD0-BE61D0A2A297}"/>
              </a:ext>
            </a:extLst>
          </p:cNvPr>
          <p:cNvCxnSpPr>
            <a:cxnSpLocks/>
            <a:endCxn id="54" idx="0"/>
          </p:cNvCxnSpPr>
          <p:nvPr/>
        </p:nvCxnSpPr>
        <p:spPr>
          <a:xfrm>
            <a:off x="7037182" y="4874939"/>
            <a:ext cx="944609" cy="701375"/>
          </a:xfrm>
          <a:prstGeom prst="bentConnector2">
            <a:avLst/>
          </a:prstGeom>
          <a:ln w="25400" cap="rnd">
            <a:gradFill>
              <a:gsLst>
                <a:gs pos="0">
                  <a:srgbClr val="29FFFF"/>
                </a:gs>
                <a:gs pos="100000">
                  <a:srgbClr val="27FFFF"/>
                </a:gs>
              </a:gsLst>
              <a:lin ang="5400000" scaled="1"/>
            </a:gradFill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直線接點 200">
            <a:extLst>
              <a:ext uri="{FF2B5EF4-FFF2-40B4-BE49-F238E27FC236}">
                <a16:creationId xmlns:a16="http://schemas.microsoft.com/office/drawing/2014/main" id="{CFB48740-9366-42E5-91BB-5ACB2C2186A2}"/>
              </a:ext>
            </a:extLst>
          </p:cNvPr>
          <p:cNvCxnSpPr>
            <a:cxnSpLocks/>
          </p:cNvCxnSpPr>
          <p:nvPr/>
        </p:nvCxnSpPr>
        <p:spPr>
          <a:xfrm>
            <a:off x="5859150" y="3902886"/>
            <a:ext cx="0" cy="1733198"/>
          </a:xfrm>
          <a:prstGeom prst="line">
            <a:avLst/>
          </a:prstGeom>
          <a:ln w="25400">
            <a:gradFill>
              <a:gsLst>
                <a:gs pos="0">
                  <a:srgbClr val="24B8EC"/>
                </a:gs>
                <a:gs pos="100000">
                  <a:srgbClr val="29FFF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直線接點 201">
            <a:extLst>
              <a:ext uri="{FF2B5EF4-FFF2-40B4-BE49-F238E27FC236}">
                <a16:creationId xmlns:a16="http://schemas.microsoft.com/office/drawing/2014/main" id="{A90B2D35-596F-4383-BDDA-1F005BAE5183}"/>
              </a:ext>
            </a:extLst>
          </p:cNvPr>
          <p:cNvCxnSpPr>
            <a:cxnSpLocks/>
          </p:cNvCxnSpPr>
          <p:nvPr/>
        </p:nvCxnSpPr>
        <p:spPr>
          <a:xfrm>
            <a:off x="6591561" y="3939426"/>
            <a:ext cx="0" cy="1741854"/>
          </a:xfrm>
          <a:prstGeom prst="line">
            <a:avLst/>
          </a:prstGeom>
          <a:ln w="25400">
            <a:gradFill>
              <a:gsLst>
                <a:gs pos="0">
                  <a:srgbClr val="24B8EC"/>
                </a:gs>
                <a:gs pos="100000">
                  <a:srgbClr val="29FFF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F877A7FA-B938-4EB1-BF71-36C8E59FAD6A}"/>
              </a:ext>
            </a:extLst>
          </p:cNvPr>
          <p:cNvCxnSpPr/>
          <p:nvPr/>
        </p:nvCxnSpPr>
        <p:spPr>
          <a:xfrm>
            <a:off x="3152984" y="3607810"/>
            <a:ext cx="1510570" cy="0"/>
          </a:xfrm>
          <a:prstGeom prst="line">
            <a:avLst/>
          </a:prstGeom>
          <a:ln w="25400">
            <a:gradFill>
              <a:gsLst>
                <a:gs pos="0">
                  <a:srgbClr val="24B8EC"/>
                </a:gs>
                <a:gs pos="100000">
                  <a:srgbClr val="29FFF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直線接點 187">
            <a:extLst>
              <a:ext uri="{FF2B5EF4-FFF2-40B4-BE49-F238E27FC236}">
                <a16:creationId xmlns:a16="http://schemas.microsoft.com/office/drawing/2014/main" id="{45FA2D1E-1200-4DE5-B290-E902C0667FFC}"/>
              </a:ext>
            </a:extLst>
          </p:cNvPr>
          <p:cNvCxnSpPr/>
          <p:nvPr/>
        </p:nvCxnSpPr>
        <p:spPr>
          <a:xfrm>
            <a:off x="8028433" y="3607810"/>
            <a:ext cx="1510570" cy="0"/>
          </a:xfrm>
          <a:prstGeom prst="line">
            <a:avLst/>
          </a:prstGeom>
          <a:ln w="25400">
            <a:gradFill>
              <a:gsLst>
                <a:gs pos="0">
                  <a:srgbClr val="24B8EC"/>
                </a:gs>
                <a:gs pos="100000">
                  <a:srgbClr val="29FFF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A7CBCA6E-DE39-BC49-AD7C-861603A23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957" y="22523"/>
            <a:ext cx="11598442" cy="1303786"/>
          </a:xfrm>
        </p:spPr>
        <p:txBody>
          <a:bodyPr>
            <a:normAutofit/>
          </a:bodyPr>
          <a:lstStyle/>
          <a:p>
            <a:r>
              <a:rPr kumimoji="1" lang="en-US" altLang="zh-CN" sz="5000">
                <a:latin typeface="Oswald" pitchFamily="2" charset="0"/>
              </a:rPr>
              <a:t>QNAP</a:t>
            </a:r>
            <a:r>
              <a:rPr kumimoji="1" lang="en-US" altLang="zh-CN" sz="5000" b="1"/>
              <a:t> </a:t>
            </a:r>
            <a:r>
              <a:rPr kumimoji="1" lang="zh-CN" altLang="en-US" sz="5000" b="1"/>
              <a:t>雲網關最佳主機</a:t>
            </a:r>
            <a:endParaRPr kumimoji="1" lang="zh-TW" altLang="en-US" sz="5000" b="1"/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028859FB-96AE-C846-8B79-BFD8A5CC56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9152" y="4204306"/>
            <a:ext cx="1980395" cy="12377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文字方塊 33">
            <a:extLst>
              <a:ext uri="{FF2B5EF4-FFF2-40B4-BE49-F238E27FC236}">
                <a16:creationId xmlns:a16="http://schemas.microsoft.com/office/drawing/2014/main" id="{5FCB31AA-E6BF-8748-9A71-F62A497BDA42}"/>
              </a:ext>
            </a:extLst>
          </p:cNvPr>
          <p:cNvSpPr txBox="1"/>
          <p:nvPr/>
        </p:nvSpPr>
        <p:spPr>
          <a:xfrm>
            <a:off x="7112608" y="4497909"/>
            <a:ext cx="1135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600">
                <a:solidFill>
                  <a:schemeClr val="bg1"/>
                </a:solidFill>
                <a:latin typeface="Oswald Light" pitchFamily="2" charset="0"/>
              </a:rPr>
              <a:t>10GbE </a:t>
            </a:r>
            <a:r>
              <a:rPr kumimoji="1" lang="en-US" altLang="zh-CN" sz="1600">
                <a:solidFill>
                  <a:schemeClr val="bg1"/>
                </a:solidFill>
                <a:latin typeface="Oswald Light" pitchFamily="2" charset="0"/>
              </a:rPr>
              <a:t>switch</a:t>
            </a:r>
            <a:endParaRPr kumimoji="1" lang="zh-TW" altLang="en-US" sz="1600">
              <a:solidFill>
                <a:schemeClr val="bg1"/>
              </a:solidFill>
              <a:latin typeface="Oswald Light" pitchFamily="2" charset="0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899FD650-F24B-2640-9F9C-ED1666FCEED4}"/>
              </a:ext>
            </a:extLst>
          </p:cNvPr>
          <p:cNvSpPr txBox="1"/>
          <p:nvPr/>
        </p:nvSpPr>
        <p:spPr>
          <a:xfrm>
            <a:off x="2833953" y="5987613"/>
            <a:ext cx="1472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600">
                <a:solidFill>
                  <a:schemeClr val="bg1"/>
                </a:solidFill>
                <a:latin typeface="Oswald Light" pitchFamily="2" charset="0"/>
              </a:rPr>
              <a:t>PC/ notebook</a:t>
            </a:r>
            <a:endParaRPr kumimoji="1" lang="zh-TW" altLang="en-US" sz="1600">
              <a:solidFill>
                <a:schemeClr val="bg1"/>
              </a:solidFill>
              <a:latin typeface="Oswald Light" pitchFamily="2" charset="0"/>
            </a:endParaRPr>
          </a:p>
        </p:txBody>
      </p:sp>
      <p:sp>
        <p:nvSpPr>
          <p:cNvPr id="54" name="橢圓 53">
            <a:extLst>
              <a:ext uri="{FF2B5EF4-FFF2-40B4-BE49-F238E27FC236}">
                <a16:creationId xmlns:a16="http://schemas.microsoft.com/office/drawing/2014/main" id="{3F8A1D87-C0D3-D740-BC1F-F48D20AA3DA4}"/>
              </a:ext>
            </a:extLst>
          </p:cNvPr>
          <p:cNvSpPr/>
          <p:nvPr/>
        </p:nvSpPr>
        <p:spPr>
          <a:xfrm>
            <a:off x="7460597" y="5576314"/>
            <a:ext cx="1042387" cy="1058883"/>
          </a:xfrm>
          <a:prstGeom prst="ellipse">
            <a:avLst/>
          </a:prstGeom>
          <a:noFill/>
          <a:ln w="38100">
            <a:gradFill>
              <a:gsLst>
                <a:gs pos="0">
                  <a:srgbClr val="29FFFF"/>
                </a:gs>
                <a:gs pos="57000">
                  <a:srgbClr val="0DB3FD"/>
                </a:gs>
                <a:gs pos="100000">
                  <a:srgbClr val="0185C6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06" name="橢圓 105">
            <a:extLst>
              <a:ext uri="{FF2B5EF4-FFF2-40B4-BE49-F238E27FC236}">
                <a16:creationId xmlns:a16="http://schemas.microsoft.com/office/drawing/2014/main" id="{E31A01CE-4256-DB45-8730-3F9044837115}"/>
              </a:ext>
            </a:extLst>
          </p:cNvPr>
          <p:cNvSpPr/>
          <p:nvPr/>
        </p:nvSpPr>
        <p:spPr>
          <a:xfrm>
            <a:off x="3999585" y="5631004"/>
            <a:ext cx="1042387" cy="1058883"/>
          </a:xfrm>
          <a:prstGeom prst="ellipse">
            <a:avLst/>
          </a:prstGeom>
          <a:noFill/>
          <a:ln w="38100">
            <a:gradFill>
              <a:gsLst>
                <a:gs pos="0">
                  <a:srgbClr val="29FFFF"/>
                </a:gs>
                <a:gs pos="57000">
                  <a:srgbClr val="0DB3FD"/>
                </a:gs>
                <a:gs pos="100000">
                  <a:srgbClr val="0185C6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grpSp>
        <p:nvGrpSpPr>
          <p:cNvPr id="107" name="群組 106">
            <a:extLst>
              <a:ext uri="{FF2B5EF4-FFF2-40B4-BE49-F238E27FC236}">
                <a16:creationId xmlns:a16="http://schemas.microsoft.com/office/drawing/2014/main" id="{7080F890-DA79-DE4D-BBDC-F38074922881}"/>
              </a:ext>
            </a:extLst>
          </p:cNvPr>
          <p:cNvGrpSpPr/>
          <p:nvPr/>
        </p:nvGrpSpPr>
        <p:grpSpPr>
          <a:xfrm flipH="1">
            <a:off x="4189718" y="5867965"/>
            <a:ext cx="700737" cy="536759"/>
            <a:chOff x="13318847" y="8893093"/>
            <a:chExt cx="1455133" cy="1114619"/>
          </a:xfrm>
        </p:grpSpPr>
        <p:sp>
          <p:nvSpPr>
            <p:cNvPr id="117" name="手繪多邊形: 圖案 155">
              <a:extLst>
                <a:ext uri="{FF2B5EF4-FFF2-40B4-BE49-F238E27FC236}">
                  <a16:creationId xmlns:a16="http://schemas.microsoft.com/office/drawing/2014/main" id="{A76F9682-D067-A841-A698-145830A3D8D9}"/>
                </a:ext>
              </a:extLst>
            </p:cNvPr>
            <p:cNvSpPr/>
            <p:nvPr/>
          </p:nvSpPr>
          <p:spPr>
            <a:xfrm>
              <a:off x="13318847" y="8893093"/>
              <a:ext cx="1455133" cy="957323"/>
            </a:xfrm>
            <a:custGeom>
              <a:avLst/>
              <a:gdLst>
                <a:gd name="connsiteX0" fmla="*/ 1312938 w 1455132"/>
                <a:gd name="connsiteY0" fmla="*/ 961281 h 957324"/>
                <a:gd name="connsiteX1" fmla="*/ 145513 w 1455132"/>
                <a:gd name="connsiteY1" fmla="*/ 961281 h 957324"/>
                <a:gd name="connsiteX2" fmla="*/ 0 w 1455132"/>
                <a:gd name="connsiteY2" fmla="*/ 815768 h 957324"/>
                <a:gd name="connsiteX3" fmla="*/ 0 w 1455132"/>
                <a:gd name="connsiteY3" fmla="*/ 145513 h 957324"/>
                <a:gd name="connsiteX4" fmla="*/ 145513 w 1455132"/>
                <a:gd name="connsiteY4" fmla="*/ 0 h 957324"/>
                <a:gd name="connsiteX5" fmla="*/ 1312938 w 1455132"/>
                <a:gd name="connsiteY5" fmla="*/ 0 h 957324"/>
                <a:gd name="connsiteX6" fmla="*/ 1458452 w 1455132"/>
                <a:gd name="connsiteY6" fmla="*/ 145513 h 957324"/>
                <a:gd name="connsiteX7" fmla="*/ 1458452 w 1455132"/>
                <a:gd name="connsiteY7" fmla="*/ 815768 h 957324"/>
                <a:gd name="connsiteX8" fmla="*/ 1312938 w 1455132"/>
                <a:gd name="connsiteY8" fmla="*/ 961281 h 957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5132" h="957324">
                  <a:moveTo>
                    <a:pt x="1312938" y="961281"/>
                  </a:moveTo>
                  <a:lnTo>
                    <a:pt x="145513" y="961281"/>
                  </a:lnTo>
                  <a:cubicBezTo>
                    <a:pt x="65226" y="961281"/>
                    <a:pt x="0" y="896183"/>
                    <a:pt x="0" y="815768"/>
                  </a:cubicBezTo>
                  <a:lnTo>
                    <a:pt x="0" y="145513"/>
                  </a:lnTo>
                  <a:cubicBezTo>
                    <a:pt x="0" y="65226"/>
                    <a:pt x="65098" y="0"/>
                    <a:pt x="145513" y="0"/>
                  </a:cubicBezTo>
                  <a:lnTo>
                    <a:pt x="1312938" y="0"/>
                  </a:lnTo>
                  <a:cubicBezTo>
                    <a:pt x="1393226" y="0"/>
                    <a:pt x="1458452" y="65098"/>
                    <a:pt x="1458452" y="145513"/>
                  </a:cubicBezTo>
                  <a:lnTo>
                    <a:pt x="1458452" y="815768"/>
                  </a:lnTo>
                  <a:cubicBezTo>
                    <a:pt x="1458452" y="896055"/>
                    <a:pt x="1393226" y="961281"/>
                    <a:pt x="1312938" y="961281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18" name="手繪多邊形: 圖案 156">
              <a:extLst>
                <a:ext uri="{FF2B5EF4-FFF2-40B4-BE49-F238E27FC236}">
                  <a16:creationId xmlns:a16="http://schemas.microsoft.com/office/drawing/2014/main" id="{30550E85-819E-0B46-90EB-FE817A06CC2D}"/>
                </a:ext>
              </a:extLst>
            </p:cNvPr>
            <p:cNvSpPr/>
            <p:nvPr/>
          </p:nvSpPr>
          <p:spPr>
            <a:xfrm>
              <a:off x="13429252" y="9001598"/>
              <a:ext cx="1225375" cy="753096"/>
            </a:xfrm>
            <a:custGeom>
              <a:avLst/>
              <a:gdLst>
                <a:gd name="connsiteX0" fmla="*/ 0 w 1225374"/>
                <a:gd name="connsiteY0" fmla="*/ 0 h 753095"/>
                <a:gd name="connsiteX1" fmla="*/ 1237501 w 1225374"/>
                <a:gd name="connsiteY1" fmla="*/ 0 h 753095"/>
                <a:gd name="connsiteX2" fmla="*/ 1237501 w 1225374"/>
                <a:gd name="connsiteY2" fmla="*/ 757180 h 753095"/>
                <a:gd name="connsiteX3" fmla="*/ 0 w 1225374"/>
                <a:gd name="connsiteY3" fmla="*/ 757180 h 75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5374" h="753095">
                  <a:moveTo>
                    <a:pt x="0" y="0"/>
                  </a:moveTo>
                  <a:lnTo>
                    <a:pt x="1237501" y="0"/>
                  </a:lnTo>
                  <a:lnTo>
                    <a:pt x="1237501" y="757180"/>
                  </a:lnTo>
                  <a:lnTo>
                    <a:pt x="0" y="757180"/>
                  </a:lnTo>
                  <a:close/>
                </a:path>
              </a:pathLst>
            </a:custGeom>
            <a:solidFill>
              <a:schemeClr val="bg1"/>
            </a:solidFill>
            <a:ln w="6350" cap="rnd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19" name="手繪多邊形: 圖案 157">
              <a:extLst>
                <a:ext uri="{FF2B5EF4-FFF2-40B4-BE49-F238E27FC236}">
                  <a16:creationId xmlns:a16="http://schemas.microsoft.com/office/drawing/2014/main" id="{CC2FD8A4-184F-5E4C-857B-5224E5AD926B}"/>
                </a:ext>
              </a:extLst>
            </p:cNvPr>
            <p:cNvSpPr/>
            <p:nvPr/>
          </p:nvSpPr>
          <p:spPr>
            <a:xfrm>
              <a:off x="13318847" y="9863790"/>
              <a:ext cx="1455133" cy="143922"/>
            </a:xfrm>
            <a:custGeom>
              <a:avLst/>
              <a:gdLst>
                <a:gd name="connsiteX0" fmla="*/ 1403437 w 1455132"/>
                <a:gd name="connsiteY0" fmla="*/ 136834 h 127643"/>
                <a:gd name="connsiteX1" fmla="*/ 54887 w 1455132"/>
                <a:gd name="connsiteY1" fmla="*/ 136834 h 127643"/>
                <a:gd name="connsiteX2" fmla="*/ 0 w 1455132"/>
                <a:gd name="connsiteY2" fmla="*/ 81947 h 127643"/>
                <a:gd name="connsiteX3" fmla="*/ 0 w 1455132"/>
                <a:gd name="connsiteY3" fmla="*/ 54886 h 127643"/>
                <a:gd name="connsiteX4" fmla="*/ 54887 w 1455132"/>
                <a:gd name="connsiteY4" fmla="*/ 0 h 127643"/>
                <a:gd name="connsiteX5" fmla="*/ 1403437 w 1455132"/>
                <a:gd name="connsiteY5" fmla="*/ 0 h 127643"/>
                <a:gd name="connsiteX6" fmla="*/ 1458324 w 1455132"/>
                <a:gd name="connsiteY6" fmla="*/ 54886 h 127643"/>
                <a:gd name="connsiteX7" fmla="*/ 1458324 w 1455132"/>
                <a:gd name="connsiteY7" fmla="*/ 81947 h 127643"/>
                <a:gd name="connsiteX8" fmla="*/ 1403437 w 1455132"/>
                <a:gd name="connsiteY8" fmla="*/ 136834 h 127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5132" h="127643">
                  <a:moveTo>
                    <a:pt x="1403437" y="136834"/>
                  </a:moveTo>
                  <a:lnTo>
                    <a:pt x="54887" y="136834"/>
                  </a:lnTo>
                  <a:cubicBezTo>
                    <a:pt x="24508" y="136834"/>
                    <a:pt x="0" y="112198"/>
                    <a:pt x="0" y="81947"/>
                  </a:cubicBezTo>
                  <a:lnTo>
                    <a:pt x="0" y="54886"/>
                  </a:lnTo>
                  <a:cubicBezTo>
                    <a:pt x="0" y="24507"/>
                    <a:pt x="24635" y="0"/>
                    <a:pt x="54887" y="0"/>
                  </a:cubicBezTo>
                  <a:lnTo>
                    <a:pt x="1403437" y="0"/>
                  </a:lnTo>
                  <a:cubicBezTo>
                    <a:pt x="1433816" y="0"/>
                    <a:pt x="1458324" y="24635"/>
                    <a:pt x="1458324" y="54886"/>
                  </a:cubicBezTo>
                  <a:lnTo>
                    <a:pt x="1458324" y="81947"/>
                  </a:lnTo>
                  <a:cubicBezTo>
                    <a:pt x="1458452" y="112198"/>
                    <a:pt x="1433816" y="136834"/>
                    <a:pt x="1403437" y="136834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20" name="手繪多邊形: 圖案 158">
              <a:extLst>
                <a:ext uri="{FF2B5EF4-FFF2-40B4-BE49-F238E27FC236}">
                  <a16:creationId xmlns:a16="http://schemas.microsoft.com/office/drawing/2014/main" id="{36CA455C-B300-004C-B1EC-8DED4B4D7850}"/>
                </a:ext>
              </a:extLst>
            </p:cNvPr>
            <p:cNvSpPr/>
            <p:nvPr/>
          </p:nvSpPr>
          <p:spPr>
            <a:xfrm>
              <a:off x="13950039" y="9910749"/>
              <a:ext cx="191464" cy="38292"/>
            </a:xfrm>
            <a:custGeom>
              <a:avLst/>
              <a:gdLst>
                <a:gd name="connsiteX0" fmla="*/ 174105 w 191464"/>
                <a:gd name="connsiteY0" fmla="*/ 43654 h 38292"/>
                <a:gd name="connsiteX1" fmla="*/ 21827 w 191464"/>
                <a:gd name="connsiteY1" fmla="*/ 43654 h 38292"/>
                <a:gd name="connsiteX2" fmla="*/ 0 w 191464"/>
                <a:gd name="connsiteY2" fmla="*/ 21827 h 38292"/>
                <a:gd name="connsiteX3" fmla="*/ 0 w 191464"/>
                <a:gd name="connsiteY3" fmla="*/ 21827 h 38292"/>
                <a:gd name="connsiteX4" fmla="*/ 21827 w 191464"/>
                <a:gd name="connsiteY4" fmla="*/ 0 h 38292"/>
                <a:gd name="connsiteX5" fmla="*/ 174105 w 191464"/>
                <a:gd name="connsiteY5" fmla="*/ 0 h 38292"/>
                <a:gd name="connsiteX6" fmla="*/ 195932 w 191464"/>
                <a:gd name="connsiteY6" fmla="*/ 21827 h 38292"/>
                <a:gd name="connsiteX7" fmla="*/ 195932 w 191464"/>
                <a:gd name="connsiteY7" fmla="*/ 21827 h 38292"/>
                <a:gd name="connsiteX8" fmla="*/ 174105 w 191464"/>
                <a:gd name="connsiteY8" fmla="*/ 43654 h 38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64" h="38292">
                  <a:moveTo>
                    <a:pt x="174105" y="43654"/>
                  </a:moveTo>
                  <a:lnTo>
                    <a:pt x="21827" y="43654"/>
                  </a:lnTo>
                  <a:cubicBezTo>
                    <a:pt x="9701" y="43654"/>
                    <a:pt x="0" y="33825"/>
                    <a:pt x="0" y="21827"/>
                  </a:cubicBezTo>
                  <a:lnTo>
                    <a:pt x="0" y="21827"/>
                  </a:lnTo>
                  <a:cubicBezTo>
                    <a:pt x="0" y="9701"/>
                    <a:pt x="9829" y="0"/>
                    <a:pt x="21827" y="0"/>
                  </a:cubicBezTo>
                  <a:lnTo>
                    <a:pt x="174105" y="0"/>
                  </a:lnTo>
                  <a:cubicBezTo>
                    <a:pt x="186232" y="0"/>
                    <a:pt x="195932" y="9828"/>
                    <a:pt x="195932" y="21827"/>
                  </a:cubicBezTo>
                  <a:lnTo>
                    <a:pt x="195932" y="21827"/>
                  </a:lnTo>
                  <a:cubicBezTo>
                    <a:pt x="195932" y="33825"/>
                    <a:pt x="186232" y="43654"/>
                    <a:pt x="174105" y="43654"/>
                  </a:cubicBezTo>
                  <a:close/>
                </a:path>
              </a:pathLst>
            </a:custGeom>
            <a:no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21" name="手繪多邊形: 圖案 159">
              <a:extLst>
                <a:ext uri="{FF2B5EF4-FFF2-40B4-BE49-F238E27FC236}">
                  <a16:creationId xmlns:a16="http://schemas.microsoft.com/office/drawing/2014/main" id="{41FF841C-DC61-8F44-908C-D9EC62D7F366}"/>
                </a:ext>
              </a:extLst>
            </p:cNvPr>
            <p:cNvSpPr/>
            <p:nvPr/>
          </p:nvSpPr>
          <p:spPr>
            <a:xfrm>
              <a:off x="13588683" y="9103444"/>
              <a:ext cx="510574" cy="510573"/>
            </a:xfrm>
            <a:custGeom>
              <a:avLst/>
              <a:gdLst>
                <a:gd name="connsiteX0" fmla="*/ 0 w 510572"/>
                <a:gd name="connsiteY0" fmla="*/ 0 h 510572"/>
                <a:gd name="connsiteX1" fmla="*/ 514785 w 510572"/>
                <a:gd name="connsiteY1" fmla="*/ 0 h 510572"/>
                <a:gd name="connsiteX2" fmla="*/ 514785 w 510572"/>
                <a:gd name="connsiteY2" fmla="*/ 520784 h 510572"/>
                <a:gd name="connsiteX3" fmla="*/ 0 w 510572"/>
                <a:gd name="connsiteY3" fmla="*/ 520784 h 510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0572" h="510572">
                  <a:moveTo>
                    <a:pt x="0" y="0"/>
                  </a:moveTo>
                  <a:lnTo>
                    <a:pt x="514785" y="0"/>
                  </a:lnTo>
                  <a:lnTo>
                    <a:pt x="514785" y="520784"/>
                  </a:lnTo>
                  <a:lnTo>
                    <a:pt x="0" y="520784"/>
                  </a:lnTo>
                  <a:close/>
                </a:path>
              </a:pathLst>
            </a:custGeom>
            <a:noFill/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22" name="手繪多邊形: 圖案 160">
              <a:extLst>
                <a:ext uri="{FF2B5EF4-FFF2-40B4-BE49-F238E27FC236}">
                  <a16:creationId xmlns:a16="http://schemas.microsoft.com/office/drawing/2014/main" id="{8E847CB7-0F57-F74B-85EA-E60DB48360D5}"/>
                </a:ext>
              </a:extLst>
            </p:cNvPr>
            <p:cNvSpPr/>
            <p:nvPr/>
          </p:nvSpPr>
          <p:spPr>
            <a:xfrm>
              <a:off x="13974675" y="9123486"/>
              <a:ext cx="12764" cy="12764"/>
            </a:xfrm>
            <a:custGeom>
              <a:avLst/>
              <a:gdLst>
                <a:gd name="connsiteX0" fmla="*/ 0 w 12764"/>
                <a:gd name="connsiteY0" fmla="*/ 0 h 12764"/>
                <a:gd name="connsiteX1" fmla="*/ 17998 w 12764"/>
                <a:gd name="connsiteY1" fmla="*/ 0 h 12764"/>
                <a:gd name="connsiteX2" fmla="*/ 17998 w 12764"/>
                <a:gd name="connsiteY2" fmla="*/ 17998 h 12764"/>
                <a:gd name="connsiteX3" fmla="*/ 0 w 12764"/>
                <a:gd name="connsiteY3" fmla="*/ 17998 h 1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64" h="12764">
                  <a:moveTo>
                    <a:pt x="0" y="0"/>
                  </a:moveTo>
                  <a:lnTo>
                    <a:pt x="17998" y="0"/>
                  </a:lnTo>
                  <a:lnTo>
                    <a:pt x="17998" y="17998"/>
                  </a:lnTo>
                  <a:lnTo>
                    <a:pt x="0" y="17998"/>
                  </a:lnTo>
                  <a:close/>
                </a:path>
              </a:pathLst>
            </a:custGeom>
            <a:noFill/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23" name="手繪多邊形: 圖案 161">
              <a:extLst>
                <a:ext uri="{FF2B5EF4-FFF2-40B4-BE49-F238E27FC236}">
                  <a16:creationId xmlns:a16="http://schemas.microsoft.com/office/drawing/2014/main" id="{D6D77D91-5B16-134F-9D4D-E0FF073D6921}"/>
                </a:ext>
              </a:extLst>
            </p:cNvPr>
            <p:cNvSpPr/>
            <p:nvPr/>
          </p:nvSpPr>
          <p:spPr>
            <a:xfrm>
              <a:off x="14013606" y="9123486"/>
              <a:ext cx="12764" cy="12764"/>
            </a:xfrm>
            <a:custGeom>
              <a:avLst/>
              <a:gdLst>
                <a:gd name="connsiteX0" fmla="*/ 0 w 12764"/>
                <a:gd name="connsiteY0" fmla="*/ 0 h 12764"/>
                <a:gd name="connsiteX1" fmla="*/ 17998 w 12764"/>
                <a:gd name="connsiteY1" fmla="*/ 0 h 12764"/>
                <a:gd name="connsiteX2" fmla="*/ 17998 w 12764"/>
                <a:gd name="connsiteY2" fmla="*/ 17998 h 12764"/>
                <a:gd name="connsiteX3" fmla="*/ 0 w 12764"/>
                <a:gd name="connsiteY3" fmla="*/ 17998 h 1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64" h="12764">
                  <a:moveTo>
                    <a:pt x="0" y="0"/>
                  </a:moveTo>
                  <a:lnTo>
                    <a:pt x="17998" y="0"/>
                  </a:lnTo>
                  <a:lnTo>
                    <a:pt x="17998" y="17998"/>
                  </a:lnTo>
                  <a:lnTo>
                    <a:pt x="0" y="17998"/>
                  </a:lnTo>
                  <a:close/>
                </a:path>
              </a:pathLst>
            </a:custGeom>
            <a:noFill/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24" name="手繪多邊形: 圖案 162">
              <a:extLst>
                <a:ext uri="{FF2B5EF4-FFF2-40B4-BE49-F238E27FC236}">
                  <a16:creationId xmlns:a16="http://schemas.microsoft.com/office/drawing/2014/main" id="{FED6147D-758A-654E-9538-C106A0B866B7}"/>
                </a:ext>
              </a:extLst>
            </p:cNvPr>
            <p:cNvSpPr/>
            <p:nvPr/>
          </p:nvSpPr>
          <p:spPr>
            <a:xfrm>
              <a:off x="14052537" y="9123486"/>
              <a:ext cx="12764" cy="12764"/>
            </a:xfrm>
            <a:custGeom>
              <a:avLst/>
              <a:gdLst>
                <a:gd name="connsiteX0" fmla="*/ 0 w 12764"/>
                <a:gd name="connsiteY0" fmla="*/ 0 h 12764"/>
                <a:gd name="connsiteX1" fmla="*/ 17998 w 12764"/>
                <a:gd name="connsiteY1" fmla="*/ 0 h 12764"/>
                <a:gd name="connsiteX2" fmla="*/ 17998 w 12764"/>
                <a:gd name="connsiteY2" fmla="*/ 17998 h 12764"/>
                <a:gd name="connsiteX3" fmla="*/ 0 w 12764"/>
                <a:gd name="connsiteY3" fmla="*/ 17998 h 1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64" h="12764">
                  <a:moveTo>
                    <a:pt x="0" y="0"/>
                  </a:moveTo>
                  <a:lnTo>
                    <a:pt x="17998" y="0"/>
                  </a:lnTo>
                  <a:lnTo>
                    <a:pt x="17998" y="17998"/>
                  </a:lnTo>
                  <a:lnTo>
                    <a:pt x="0" y="17998"/>
                  </a:lnTo>
                  <a:close/>
                </a:path>
              </a:pathLst>
            </a:custGeom>
            <a:noFill/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25" name="手繪多邊形: 圖案 163">
              <a:extLst>
                <a:ext uri="{FF2B5EF4-FFF2-40B4-BE49-F238E27FC236}">
                  <a16:creationId xmlns:a16="http://schemas.microsoft.com/office/drawing/2014/main" id="{7A6CE785-FC2A-2044-9ABF-DAFC29CED9EE}"/>
                </a:ext>
              </a:extLst>
            </p:cNvPr>
            <p:cNvSpPr/>
            <p:nvPr/>
          </p:nvSpPr>
          <p:spPr>
            <a:xfrm>
              <a:off x="13591617" y="9161396"/>
              <a:ext cx="510573" cy="12764"/>
            </a:xfrm>
            <a:custGeom>
              <a:avLst/>
              <a:gdLst>
                <a:gd name="connsiteX0" fmla="*/ 0 w 510572"/>
                <a:gd name="connsiteY0" fmla="*/ 0 h 0"/>
                <a:gd name="connsiteX1" fmla="*/ 510828 w 51057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0572">
                  <a:moveTo>
                    <a:pt x="0" y="0"/>
                  </a:moveTo>
                  <a:lnTo>
                    <a:pt x="510828" y="0"/>
                  </a:lnTo>
                </a:path>
              </a:pathLst>
            </a:custGeom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26" name="手繪多邊形: 圖案 164">
              <a:extLst>
                <a:ext uri="{FF2B5EF4-FFF2-40B4-BE49-F238E27FC236}">
                  <a16:creationId xmlns:a16="http://schemas.microsoft.com/office/drawing/2014/main" id="{3E22FAB5-9636-F245-A472-EB436C8D5ED5}"/>
                </a:ext>
              </a:extLst>
            </p:cNvPr>
            <p:cNvSpPr/>
            <p:nvPr/>
          </p:nvSpPr>
          <p:spPr>
            <a:xfrm>
              <a:off x="13630548" y="9208241"/>
              <a:ext cx="421223" cy="12764"/>
            </a:xfrm>
            <a:custGeom>
              <a:avLst/>
              <a:gdLst>
                <a:gd name="connsiteX0" fmla="*/ 0 w 421222"/>
                <a:gd name="connsiteY0" fmla="*/ 0 h 0"/>
                <a:gd name="connsiteX1" fmla="*/ 429519 w 42122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1222">
                  <a:moveTo>
                    <a:pt x="0" y="0"/>
                  </a:moveTo>
                  <a:lnTo>
                    <a:pt x="429519" y="0"/>
                  </a:lnTo>
                </a:path>
              </a:pathLst>
            </a:custGeom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27" name="手繪多邊形: 圖案 165">
              <a:extLst>
                <a:ext uri="{FF2B5EF4-FFF2-40B4-BE49-F238E27FC236}">
                  <a16:creationId xmlns:a16="http://schemas.microsoft.com/office/drawing/2014/main" id="{FF6DBEB6-038C-9648-8F3C-350F46EFA390}"/>
                </a:ext>
              </a:extLst>
            </p:cNvPr>
            <p:cNvSpPr/>
            <p:nvPr/>
          </p:nvSpPr>
          <p:spPr>
            <a:xfrm>
              <a:off x="13630548" y="9244108"/>
              <a:ext cx="421223" cy="12764"/>
            </a:xfrm>
            <a:custGeom>
              <a:avLst/>
              <a:gdLst>
                <a:gd name="connsiteX0" fmla="*/ 0 w 421222"/>
                <a:gd name="connsiteY0" fmla="*/ 0 h 0"/>
                <a:gd name="connsiteX1" fmla="*/ 429519 w 42122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1222">
                  <a:moveTo>
                    <a:pt x="0" y="0"/>
                  </a:moveTo>
                  <a:lnTo>
                    <a:pt x="429519" y="0"/>
                  </a:lnTo>
                </a:path>
              </a:pathLst>
            </a:custGeom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28" name="手繪多邊形: 圖案 166">
              <a:extLst>
                <a:ext uri="{FF2B5EF4-FFF2-40B4-BE49-F238E27FC236}">
                  <a16:creationId xmlns:a16="http://schemas.microsoft.com/office/drawing/2014/main" id="{1ED20400-F5D3-9547-9A9A-F6C54881D220}"/>
                </a:ext>
              </a:extLst>
            </p:cNvPr>
            <p:cNvSpPr/>
            <p:nvPr/>
          </p:nvSpPr>
          <p:spPr>
            <a:xfrm>
              <a:off x="13630548" y="9280104"/>
              <a:ext cx="421223" cy="12764"/>
            </a:xfrm>
            <a:custGeom>
              <a:avLst/>
              <a:gdLst>
                <a:gd name="connsiteX0" fmla="*/ 0 w 421222"/>
                <a:gd name="connsiteY0" fmla="*/ 0 h 0"/>
                <a:gd name="connsiteX1" fmla="*/ 429519 w 42122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1222">
                  <a:moveTo>
                    <a:pt x="0" y="0"/>
                  </a:moveTo>
                  <a:lnTo>
                    <a:pt x="429519" y="0"/>
                  </a:lnTo>
                </a:path>
              </a:pathLst>
            </a:custGeom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29" name="手繪多邊形: 圖案 167">
              <a:extLst>
                <a:ext uri="{FF2B5EF4-FFF2-40B4-BE49-F238E27FC236}">
                  <a16:creationId xmlns:a16="http://schemas.microsoft.com/office/drawing/2014/main" id="{DDF030A3-D332-C84D-BDA6-1A8FB68DA599}"/>
                </a:ext>
              </a:extLst>
            </p:cNvPr>
            <p:cNvSpPr/>
            <p:nvPr/>
          </p:nvSpPr>
          <p:spPr>
            <a:xfrm>
              <a:off x="13630548" y="9315972"/>
              <a:ext cx="165936" cy="12764"/>
            </a:xfrm>
            <a:custGeom>
              <a:avLst/>
              <a:gdLst>
                <a:gd name="connsiteX0" fmla="*/ 0 w 165936"/>
                <a:gd name="connsiteY0" fmla="*/ 0 h 0"/>
                <a:gd name="connsiteX1" fmla="*/ 175892 w 165936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5936">
                  <a:moveTo>
                    <a:pt x="0" y="0"/>
                  </a:moveTo>
                  <a:lnTo>
                    <a:pt x="175892" y="0"/>
                  </a:lnTo>
                </a:path>
              </a:pathLst>
            </a:custGeom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</p:grpSp>
      <p:grpSp>
        <p:nvGrpSpPr>
          <p:cNvPr id="108" name="群組 107">
            <a:extLst>
              <a:ext uri="{FF2B5EF4-FFF2-40B4-BE49-F238E27FC236}">
                <a16:creationId xmlns:a16="http://schemas.microsoft.com/office/drawing/2014/main" id="{FEA39B2D-02F7-F548-9D67-1F61A76C5FBA}"/>
              </a:ext>
            </a:extLst>
          </p:cNvPr>
          <p:cNvGrpSpPr/>
          <p:nvPr/>
        </p:nvGrpSpPr>
        <p:grpSpPr>
          <a:xfrm flipH="1">
            <a:off x="4173943" y="6071092"/>
            <a:ext cx="213640" cy="384929"/>
            <a:chOff x="17449374" y="9433621"/>
            <a:chExt cx="536130" cy="906266"/>
          </a:xfrm>
        </p:grpSpPr>
        <p:sp>
          <p:nvSpPr>
            <p:cNvPr id="109" name="手繪多邊形: 圖案 249">
              <a:extLst>
                <a:ext uri="{FF2B5EF4-FFF2-40B4-BE49-F238E27FC236}">
                  <a16:creationId xmlns:a16="http://schemas.microsoft.com/office/drawing/2014/main" id="{AEF3EBCF-94F9-0345-BB99-580189234A34}"/>
                </a:ext>
              </a:extLst>
            </p:cNvPr>
            <p:cNvSpPr/>
            <p:nvPr/>
          </p:nvSpPr>
          <p:spPr>
            <a:xfrm>
              <a:off x="17449374" y="9433621"/>
              <a:ext cx="536102" cy="906266"/>
            </a:xfrm>
            <a:custGeom>
              <a:avLst/>
              <a:gdLst>
                <a:gd name="connsiteX0" fmla="*/ 453006 w 536101"/>
                <a:gd name="connsiteY0" fmla="*/ 916989 h 906266"/>
                <a:gd name="connsiteX1" fmla="*/ 89222 w 536101"/>
                <a:gd name="connsiteY1" fmla="*/ 916989 h 906266"/>
                <a:gd name="connsiteX2" fmla="*/ 0 w 536101"/>
                <a:gd name="connsiteY2" fmla="*/ 827766 h 906266"/>
                <a:gd name="connsiteX3" fmla="*/ 0 w 536101"/>
                <a:gd name="connsiteY3" fmla="*/ 89223 h 906266"/>
                <a:gd name="connsiteX4" fmla="*/ 89222 w 536101"/>
                <a:gd name="connsiteY4" fmla="*/ 0 h 906266"/>
                <a:gd name="connsiteX5" fmla="*/ 453006 w 536101"/>
                <a:gd name="connsiteY5" fmla="*/ 0 h 906266"/>
                <a:gd name="connsiteX6" fmla="*/ 542228 w 536101"/>
                <a:gd name="connsiteY6" fmla="*/ 89223 h 906266"/>
                <a:gd name="connsiteX7" fmla="*/ 542228 w 536101"/>
                <a:gd name="connsiteY7" fmla="*/ 827766 h 906266"/>
                <a:gd name="connsiteX8" fmla="*/ 453006 w 536101"/>
                <a:gd name="connsiteY8" fmla="*/ 916989 h 906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101" h="906266">
                  <a:moveTo>
                    <a:pt x="453006" y="916989"/>
                  </a:moveTo>
                  <a:lnTo>
                    <a:pt x="89222" y="916989"/>
                  </a:lnTo>
                  <a:cubicBezTo>
                    <a:pt x="39952" y="916989"/>
                    <a:pt x="0" y="877037"/>
                    <a:pt x="0" y="827766"/>
                  </a:cubicBezTo>
                  <a:lnTo>
                    <a:pt x="0" y="89223"/>
                  </a:lnTo>
                  <a:cubicBezTo>
                    <a:pt x="0" y="39952"/>
                    <a:pt x="39952" y="0"/>
                    <a:pt x="89222" y="0"/>
                  </a:cubicBezTo>
                  <a:lnTo>
                    <a:pt x="453006" y="0"/>
                  </a:lnTo>
                  <a:cubicBezTo>
                    <a:pt x="502276" y="0"/>
                    <a:pt x="542228" y="39952"/>
                    <a:pt x="542228" y="89223"/>
                  </a:cubicBezTo>
                  <a:lnTo>
                    <a:pt x="542228" y="827766"/>
                  </a:lnTo>
                  <a:cubicBezTo>
                    <a:pt x="542356" y="877037"/>
                    <a:pt x="502404" y="916989"/>
                    <a:pt x="453006" y="916989"/>
                  </a:cubicBezTo>
                  <a:close/>
                </a:path>
              </a:pathLst>
            </a:custGeom>
            <a:solidFill>
              <a:srgbClr val="091350"/>
            </a:solidFill>
            <a:ln w="19050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10" name="手繪多邊形: 圖案 250">
              <a:extLst>
                <a:ext uri="{FF2B5EF4-FFF2-40B4-BE49-F238E27FC236}">
                  <a16:creationId xmlns:a16="http://schemas.microsoft.com/office/drawing/2014/main" id="{313A46D6-B537-DD41-910F-8304E74248DF}"/>
                </a:ext>
              </a:extLst>
            </p:cNvPr>
            <p:cNvSpPr/>
            <p:nvPr/>
          </p:nvSpPr>
          <p:spPr>
            <a:xfrm>
              <a:off x="17449402" y="9524507"/>
              <a:ext cx="536102" cy="702038"/>
            </a:xfrm>
            <a:custGeom>
              <a:avLst/>
              <a:gdLst>
                <a:gd name="connsiteX0" fmla="*/ 0 w 536101"/>
                <a:gd name="connsiteY0" fmla="*/ 0 h 702037"/>
                <a:gd name="connsiteX1" fmla="*/ 542356 w 536101"/>
                <a:gd name="connsiteY1" fmla="*/ 0 h 702037"/>
                <a:gd name="connsiteX2" fmla="*/ 542356 w 536101"/>
                <a:gd name="connsiteY2" fmla="*/ 703186 h 702037"/>
                <a:gd name="connsiteX3" fmla="*/ 0 w 536101"/>
                <a:gd name="connsiteY3" fmla="*/ 703186 h 702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6101" h="702037">
                  <a:moveTo>
                    <a:pt x="0" y="0"/>
                  </a:moveTo>
                  <a:lnTo>
                    <a:pt x="542356" y="0"/>
                  </a:lnTo>
                  <a:lnTo>
                    <a:pt x="542356" y="703186"/>
                  </a:lnTo>
                  <a:lnTo>
                    <a:pt x="0" y="703186"/>
                  </a:lnTo>
                  <a:close/>
                </a:path>
              </a:pathLst>
            </a:custGeom>
            <a:solidFill>
              <a:srgbClr val="091350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11" name="手繪多邊形: 圖案 251">
              <a:extLst>
                <a:ext uri="{FF2B5EF4-FFF2-40B4-BE49-F238E27FC236}">
                  <a16:creationId xmlns:a16="http://schemas.microsoft.com/office/drawing/2014/main" id="{5B2DE7D3-660A-3141-AF7E-0C79B16A3AB8}"/>
                </a:ext>
              </a:extLst>
            </p:cNvPr>
            <p:cNvSpPr/>
            <p:nvPr/>
          </p:nvSpPr>
          <p:spPr>
            <a:xfrm>
              <a:off x="17690624" y="10258588"/>
              <a:ext cx="51057" cy="51057"/>
            </a:xfrm>
            <a:custGeom>
              <a:avLst/>
              <a:gdLst>
                <a:gd name="connsiteX0" fmla="*/ 59992 w 51057"/>
                <a:gd name="connsiteY0" fmla="*/ 29996 h 51057"/>
                <a:gd name="connsiteX1" fmla="*/ 29996 w 51057"/>
                <a:gd name="connsiteY1" fmla="*/ 59992 h 51057"/>
                <a:gd name="connsiteX2" fmla="*/ 0 w 51057"/>
                <a:gd name="connsiteY2" fmla="*/ 29996 h 51057"/>
                <a:gd name="connsiteX3" fmla="*/ 29996 w 51057"/>
                <a:gd name="connsiteY3" fmla="*/ 0 h 51057"/>
                <a:gd name="connsiteX4" fmla="*/ 59992 w 51057"/>
                <a:gd name="connsiteY4" fmla="*/ 29996 h 5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57" h="51057">
                  <a:moveTo>
                    <a:pt x="59992" y="29996"/>
                  </a:moveTo>
                  <a:cubicBezTo>
                    <a:pt x="59992" y="46562"/>
                    <a:pt x="46563" y="59992"/>
                    <a:pt x="29996" y="59992"/>
                  </a:cubicBezTo>
                  <a:cubicBezTo>
                    <a:pt x="13430" y="59992"/>
                    <a:pt x="0" y="46562"/>
                    <a:pt x="0" y="29996"/>
                  </a:cubicBezTo>
                  <a:cubicBezTo>
                    <a:pt x="0" y="13430"/>
                    <a:pt x="13430" y="0"/>
                    <a:pt x="29996" y="0"/>
                  </a:cubicBezTo>
                  <a:cubicBezTo>
                    <a:pt x="46563" y="0"/>
                    <a:pt x="59992" y="13430"/>
                    <a:pt x="59992" y="29996"/>
                  </a:cubicBezTo>
                  <a:close/>
                </a:path>
              </a:pathLst>
            </a:custGeom>
            <a:solidFill>
              <a:schemeClr val="bg1"/>
            </a:solidFill>
            <a:ln w="635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12" name="手繪多邊形: 圖案 252">
              <a:extLst>
                <a:ext uri="{FF2B5EF4-FFF2-40B4-BE49-F238E27FC236}">
                  <a16:creationId xmlns:a16="http://schemas.microsoft.com/office/drawing/2014/main" id="{CBA8E397-C4F1-7E47-A00C-3E5BFFC1E811}"/>
                </a:ext>
              </a:extLst>
            </p:cNvPr>
            <p:cNvSpPr/>
            <p:nvPr/>
          </p:nvSpPr>
          <p:spPr>
            <a:xfrm>
              <a:off x="17677350" y="9482517"/>
              <a:ext cx="76586" cy="12764"/>
            </a:xfrm>
            <a:custGeom>
              <a:avLst/>
              <a:gdLst>
                <a:gd name="connsiteX0" fmla="*/ 0 w 76585"/>
                <a:gd name="connsiteY0" fmla="*/ 0 h 0"/>
                <a:gd name="connsiteX1" fmla="*/ 86415 w 7658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585">
                  <a:moveTo>
                    <a:pt x="0" y="0"/>
                  </a:moveTo>
                  <a:lnTo>
                    <a:pt x="86415" y="0"/>
                  </a:lnTo>
                </a:path>
              </a:pathLst>
            </a:custGeom>
            <a:ln w="6350" cap="flat">
              <a:solidFill>
                <a:srgbClr val="00000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14" name="手繪多邊形: 圖案 254">
              <a:extLst>
                <a:ext uri="{FF2B5EF4-FFF2-40B4-BE49-F238E27FC236}">
                  <a16:creationId xmlns:a16="http://schemas.microsoft.com/office/drawing/2014/main" id="{7EFAB42A-04C2-774E-BACF-FA21FE58F003}"/>
                </a:ext>
              </a:extLst>
            </p:cNvPr>
            <p:cNvSpPr/>
            <p:nvPr/>
          </p:nvSpPr>
          <p:spPr>
            <a:xfrm>
              <a:off x="17589297" y="9913322"/>
              <a:ext cx="236610" cy="236612"/>
            </a:xfrm>
            <a:custGeom>
              <a:avLst/>
              <a:gdLst>
                <a:gd name="connsiteX0" fmla="*/ 1659 w 153171"/>
                <a:gd name="connsiteY0" fmla="*/ 34496 h 153171"/>
                <a:gd name="connsiteX1" fmla="*/ 15700 w 153171"/>
                <a:gd name="connsiteY1" fmla="*/ 2968 h 153171"/>
                <a:gd name="connsiteX2" fmla="*/ 30379 w 153171"/>
                <a:gd name="connsiteY2" fmla="*/ 2968 h 153171"/>
                <a:gd name="connsiteX3" fmla="*/ 53227 w 153171"/>
                <a:gd name="connsiteY3" fmla="*/ 27731 h 153171"/>
                <a:gd name="connsiteX4" fmla="*/ 52334 w 153171"/>
                <a:gd name="connsiteY4" fmla="*/ 41771 h 153171"/>
                <a:gd name="connsiteX5" fmla="*/ 51696 w 153171"/>
                <a:gd name="connsiteY5" fmla="*/ 42792 h 153171"/>
                <a:gd name="connsiteX6" fmla="*/ 45058 w 153171"/>
                <a:gd name="connsiteY6" fmla="*/ 54919 h 153171"/>
                <a:gd name="connsiteX7" fmla="*/ 54631 w 153171"/>
                <a:gd name="connsiteY7" fmla="*/ 71512 h 153171"/>
                <a:gd name="connsiteX8" fmla="*/ 81819 w 153171"/>
                <a:gd name="connsiteY8" fmla="*/ 100998 h 153171"/>
                <a:gd name="connsiteX9" fmla="*/ 97264 w 153171"/>
                <a:gd name="connsiteY9" fmla="*/ 113507 h 153171"/>
                <a:gd name="connsiteX10" fmla="*/ 103647 w 153171"/>
                <a:gd name="connsiteY10" fmla="*/ 113890 h 153171"/>
                <a:gd name="connsiteX11" fmla="*/ 114624 w 153171"/>
                <a:gd name="connsiteY11" fmla="*/ 106742 h 153171"/>
                <a:gd name="connsiteX12" fmla="*/ 127260 w 153171"/>
                <a:gd name="connsiteY12" fmla="*/ 107252 h 153171"/>
                <a:gd name="connsiteX13" fmla="*/ 151513 w 153171"/>
                <a:gd name="connsiteY13" fmla="*/ 133036 h 153171"/>
                <a:gd name="connsiteX14" fmla="*/ 148577 w 153171"/>
                <a:gd name="connsiteY14" fmla="*/ 147460 h 153171"/>
                <a:gd name="connsiteX15" fmla="*/ 117049 w 153171"/>
                <a:gd name="connsiteY15" fmla="*/ 160096 h 153171"/>
                <a:gd name="connsiteX16" fmla="*/ 87946 w 153171"/>
                <a:gd name="connsiteY16" fmla="*/ 148864 h 153171"/>
                <a:gd name="connsiteX17" fmla="*/ 50674 w 153171"/>
                <a:gd name="connsiteY17" fmla="*/ 119123 h 153171"/>
                <a:gd name="connsiteX18" fmla="*/ 22210 w 153171"/>
                <a:gd name="connsiteY18" fmla="*/ 84787 h 153171"/>
                <a:gd name="connsiteX19" fmla="*/ 7659 w 153171"/>
                <a:gd name="connsiteY19" fmla="*/ 59258 h 153171"/>
                <a:gd name="connsiteX20" fmla="*/ 0 w 153171"/>
                <a:gd name="connsiteY20" fmla="*/ 34751 h 153171"/>
                <a:gd name="connsiteX21" fmla="*/ 1659 w 153171"/>
                <a:gd name="connsiteY21" fmla="*/ 34496 h 15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3171" h="153171">
                  <a:moveTo>
                    <a:pt x="1659" y="34496"/>
                  </a:moveTo>
                  <a:cubicBezTo>
                    <a:pt x="-127" y="21093"/>
                    <a:pt x="6893" y="11392"/>
                    <a:pt x="15700" y="2968"/>
                  </a:cubicBezTo>
                  <a:cubicBezTo>
                    <a:pt x="19785" y="-989"/>
                    <a:pt x="26295" y="-989"/>
                    <a:pt x="30379" y="2968"/>
                  </a:cubicBezTo>
                  <a:cubicBezTo>
                    <a:pt x="38549" y="10754"/>
                    <a:pt x="45696" y="19433"/>
                    <a:pt x="53227" y="27731"/>
                  </a:cubicBezTo>
                  <a:cubicBezTo>
                    <a:pt x="57695" y="32708"/>
                    <a:pt x="53355" y="37176"/>
                    <a:pt x="52334" y="41771"/>
                  </a:cubicBezTo>
                  <a:cubicBezTo>
                    <a:pt x="52206" y="42154"/>
                    <a:pt x="51824" y="42537"/>
                    <a:pt x="51696" y="42792"/>
                  </a:cubicBezTo>
                  <a:cubicBezTo>
                    <a:pt x="49270" y="46877"/>
                    <a:pt x="44292" y="51472"/>
                    <a:pt x="45058" y="54919"/>
                  </a:cubicBezTo>
                  <a:cubicBezTo>
                    <a:pt x="46335" y="60917"/>
                    <a:pt x="50419" y="66662"/>
                    <a:pt x="54631" y="71512"/>
                  </a:cubicBezTo>
                  <a:cubicBezTo>
                    <a:pt x="63311" y="81723"/>
                    <a:pt x="72502" y="91424"/>
                    <a:pt x="81819" y="100998"/>
                  </a:cubicBezTo>
                  <a:cubicBezTo>
                    <a:pt x="86415" y="105720"/>
                    <a:pt x="91776" y="109677"/>
                    <a:pt x="97264" y="113507"/>
                  </a:cubicBezTo>
                  <a:cubicBezTo>
                    <a:pt x="98796" y="114528"/>
                    <a:pt x="101987" y="114783"/>
                    <a:pt x="103647" y="113890"/>
                  </a:cubicBezTo>
                  <a:cubicBezTo>
                    <a:pt x="107476" y="111975"/>
                    <a:pt x="111050" y="109294"/>
                    <a:pt x="114624" y="106742"/>
                  </a:cubicBezTo>
                  <a:cubicBezTo>
                    <a:pt x="119091" y="103551"/>
                    <a:pt x="123431" y="103551"/>
                    <a:pt x="127260" y="107252"/>
                  </a:cubicBezTo>
                  <a:cubicBezTo>
                    <a:pt x="135557" y="115676"/>
                    <a:pt x="144109" y="123846"/>
                    <a:pt x="151513" y="133036"/>
                  </a:cubicBezTo>
                  <a:cubicBezTo>
                    <a:pt x="155087" y="137503"/>
                    <a:pt x="153810" y="143375"/>
                    <a:pt x="148577" y="147460"/>
                  </a:cubicBezTo>
                  <a:cubicBezTo>
                    <a:pt x="139131" y="154735"/>
                    <a:pt x="129558" y="162649"/>
                    <a:pt x="117049" y="160096"/>
                  </a:cubicBezTo>
                  <a:cubicBezTo>
                    <a:pt x="106965" y="158054"/>
                    <a:pt x="96499" y="154480"/>
                    <a:pt x="87946" y="148864"/>
                  </a:cubicBezTo>
                  <a:cubicBezTo>
                    <a:pt x="74671" y="140184"/>
                    <a:pt x="62035" y="130100"/>
                    <a:pt x="50674" y="119123"/>
                  </a:cubicBezTo>
                  <a:cubicBezTo>
                    <a:pt x="40080" y="108784"/>
                    <a:pt x="31018" y="96786"/>
                    <a:pt x="22210" y="84787"/>
                  </a:cubicBezTo>
                  <a:cubicBezTo>
                    <a:pt x="16466" y="77001"/>
                    <a:pt x="11616" y="68193"/>
                    <a:pt x="7659" y="59258"/>
                  </a:cubicBezTo>
                  <a:cubicBezTo>
                    <a:pt x="4212" y="51472"/>
                    <a:pt x="2553" y="42920"/>
                    <a:pt x="0" y="34751"/>
                  </a:cubicBezTo>
                  <a:cubicBezTo>
                    <a:pt x="511" y="34751"/>
                    <a:pt x="1021" y="34623"/>
                    <a:pt x="1659" y="34496"/>
                  </a:cubicBezTo>
                  <a:close/>
                </a:path>
              </a:pathLst>
            </a:custGeom>
            <a:solidFill>
              <a:schemeClr val="bg1"/>
            </a:solidFill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16" name="手繪多邊形: 圖案 256">
              <a:extLst>
                <a:ext uri="{FF2B5EF4-FFF2-40B4-BE49-F238E27FC236}">
                  <a16:creationId xmlns:a16="http://schemas.microsoft.com/office/drawing/2014/main" id="{C4153EE2-4059-3B47-9EAC-60A5F1FFCD4C}"/>
                </a:ext>
              </a:extLst>
            </p:cNvPr>
            <p:cNvSpPr/>
            <p:nvPr/>
          </p:nvSpPr>
          <p:spPr>
            <a:xfrm>
              <a:off x="17702126" y="10018863"/>
              <a:ext cx="12764" cy="12764"/>
            </a:xfrm>
            <a:custGeom>
              <a:avLst/>
              <a:gdLst>
                <a:gd name="connsiteX0" fmla="*/ 19261 w 12764"/>
                <a:gd name="connsiteY0" fmla="*/ 1543 h 0"/>
                <a:gd name="connsiteX1" fmla="*/ 11985 w 12764"/>
                <a:gd name="connsiteY1" fmla="*/ 8946 h 0"/>
                <a:gd name="connsiteX2" fmla="*/ 10836 w 12764"/>
                <a:gd name="connsiteY2" fmla="*/ 9584 h 0"/>
                <a:gd name="connsiteX3" fmla="*/ 625 w 12764"/>
                <a:gd name="connsiteY3" fmla="*/ 7797 h 0"/>
                <a:gd name="connsiteX4" fmla="*/ 370 w 12764"/>
                <a:gd name="connsiteY4" fmla="*/ 2819 h 0"/>
                <a:gd name="connsiteX5" fmla="*/ 9560 w 12764"/>
                <a:gd name="connsiteY5" fmla="*/ 11 h 0"/>
                <a:gd name="connsiteX6" fmla="*/ 19261 w 12764"/>
                <a:gd name="connsiteY6" fmla="*/ 1543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64">
                  <a:moveTo>
                    <a:pt x="19261" y="1543"/>
                  </a:moveTo>
                  <a:cubicBezTo>
                    <a:pt x="16836" y="3968"/>
                    <a:pt x="14410" y="6521"/>
                    <a:pt x="11985" y="8946"/>
                  </a:cubicBezTo>
                  <a:cubicBezTo>
                    <a:pt x="11602" y="9201"/>
                    <a:pt x="11219" y="9584"/>
                    <a:pt x="10836" y="9584"/>
                  </a:cubicBezTo>
                  <a:cubicBezTo>
                    <a:pt x="7390" y="9073"/>
                    <a:pt x="3944" y="8818"/>
                    <a:pt x="625" y="7797"/>
                  </a:cubicBezTo>
                  <a:cubicBezTo>
                    <a:pt x="-13" y="7670"/>
                    <a:pt x="-268" y="3202"/>
                    <a:pt x="370" y="2819"/>
                  </a:cubicBezTo>
                  <a:cubicBezTo>
                    <a:pt x="3178" y="1415"/>
                    <a:pt x="6369" y="139"/>
                    <a:pt x="9560" y="11"/>
                  </a:cubicBezTo>
                  <a:cubicBezTo>
                    <a:pt x="12751" y="-117"/>
                    <a:pt x="15942" y="905"/>
                    <a:pt x="19261" y="1543"/>
                  </a:cubicBezTo>
                  <a:close/>
                </a:path>
              </a:pathLst>
            </a:custGeom>
            <a:solidFill>
              <a:srgbClr val="000000"/>
            </a:solidFill>
            <a:ln w="635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</p:grpSp>
      <p:sp>
        <p:nvSpPr>
          <p:cNvPr id="131" name="橢圓 130">
            <a:extLst>
              <a:ext uri="{FF2B5EF4-FFF2-40B4-BE49-F238E27FC236}">
                <a16:creationId xmlns:a16="http://schemas.microsoft.com/office/drawing/2014/main" id="{056279A2-3A98-4746-9F8D-D14441F2DB59}"/>
              </a:ext>
            </a:extLst>
          </p:cNvPr>
          <p:cNvSpPr/>
          <p:nvPr/>
        </p:nvSpPr>
        <p:spPr>
          <a:xfrm>
            <a:off x="5173079" y="5613895"/>
            <a:ext cx="1042387" cy="1058883"/>
          </a:xfrm>
          <a:prstGeom prst="ellipse">
            <a:avLst/>
          </a:prstGeom>
          <a:noFill/>
          <a:ln w="38100">
            <a:gradFill>
              <a:gsLst>
                <a:gs pos="0">
                  <a:srgbClr val="29FFFF"/>
                </a:gs>
                <a:gs pos="57000">
                  <a:srgbClr val="0DB3FD"/>
                </a:gs>
                <a:gs pos="100000">
                  <a:srgbClr val="0185C6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56" name="橢圓 155">
            <a:extLst>
              <a:ext uri="{FF2B5EF4-FFF2-40B4-BE49-F238E27FC236}">
                <a16:creationId xmlns:a16="http://schemas.microsoft.com/office/drawing/2014/main" id="{6309BCFC-019C-D845-9D69-E31731B43CCA}"/>
              </a:ext>
            </a:extLst>
          </p:cNvPr>
          <p:cNvSpPr/>
          <p:nvPr/>
        </p:nvSpPr>
        <p:spPr>
          <a:xfrm>
            <a:off x="6344667" y="5610408"/>
            <a:ext cx="1042387" cy="1058883"/>
          </a:xfrm>
          <a:prstGeom prst="ellipse">
            <a:avLst/>
          </a:prstGeom>
          <a:noFill/>
          <a:ln w="38100">
            <a:gradFill>
              <a:gsLst>
                <a:gs pos="0">
                  <a:srgbClr val="29FFFF"/>
                </a:gs>
                <a:gs pos="57000">
                  <a:srgbClr val="0DB3FD"/>
                </a:gs>
                <a:gs pos="100000">
                  <a:srgbClr val="0185C6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80" name="文字方塊 179">
            <a:extLst>
              <a:ext uri="{FF2B5EF4-FFF2-40B4-BE49-F238E27FC236}">
                <a16:creationId xmlns:a16="http://schemas.microsoft.com/office/drawing/2014/main" id="{C5F91C7B-0D8C-9A41-A24C-B9CE57104655}"/>
              </a:ext>
            </a:extLst>
          </p:cNvPr>
          <p:cNvSpPr txBox="1"/>
          <p:nvPr/>
        </p:nvSpPr>
        <p:spPr>
          <a:xfrm>
            <a:off x="669309" y="1447602"/>
            <a:ext cx="7244278" cy="1071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lnSpc>
                <a:spcPts val="3800"/>
              </a:lnSpc>
              <a:spcBef>
                <a:spcPts val="200"/>
              </a:spcBef>
              <a:buSzPct val="80000"/>
              <a:buFont typeface="Arial" panose="020B0604020202020204" pitchFamily="34" charset="0"/>
              <a:buChar char="•"/>
            </a:pPr>
            <a:r>
              <a:rPr kumimoji="1" lang="zh-TW" altLang="en-US" sz="3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兩台主機雙倍的運算能力</a:t>
            </a:r>
            <a:endParaRPr kumimoji="1" lang="en-US" altLang="zh-TW" sz="30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5600" indent="-355600">
              <a:lnSpc>
                <a:spcPts val="3800"/>
              </a:lnSpc>
              <a:spcBef>
                <a:spcPts val="200"/>
              </a:spcBef>
              <a:buSzPct val="80000"/>
              <a:buFont typeface="Arial" panose="020B0604020202020204" pitchFamily="34" charset="0"/>
              <a:buChar char="•"/>
            </a:pPr>
            <a:r>
              <a:rPr kumimoji="1" lang="zh-CN" altLang="en-US" sz="3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掛載不同的雲空間，提供服務分流</a:t>
            </a:r>
            <a:endParaRPr kumimoji="1" lang="en-US" altLang="zh-CN" sz="30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7" name="Picture 3" descr="https://lh3.googleusercontent.com/sKcvTrNGNgGX4oKe4F6jFRMvr0LOJjF7t1rRtVb7J1vKEC0qGZhtl_gfEnDYaPnBvbqRouvayN7ZYTzU-rUvSmt27SzhXhGaDqt7f4H9dHMJvJdjhk5C1HwnAiRx3ZUabNn8eyMlfuo">
            <a:extLst>
              <a:ext uri="{FF2B5EF4-FFF2-40B4-BE49-F238E27FC236}">
                <a16:creationId xmlns:a16="http://schemas.microsoft.com/office/drawing/2014/main" id="{BD93EE14-EC63-294D-8C22-9D392DF74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759" y="2230342"/>
            <a:ext cx="3251162" cy="2673869"/>
          </a:xfrm>
          <a:prstGeom prst="rect">
            <a:avLst/>
          </a:prstGeom>
          <a:noFill/>
          <a:effectLst>
            <a:outerShdw blurRad="228600" dist="38100" dir="18900000" sx="105000" sy="105000" algn="bl" rotWithShape="0">
              <a:prstClr val="black">
                <a:alpha val="3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3" descr="https://lh3.googleusercontent.com/sKcvTrNGNgGX4oKe4F6jFRMvr0LOJjF7t1rRtVb7J1vKEC0qGZhtl_gfEnDYaPnBvbqRouvayN7ZYTzU-rUvSmt27SzhXhGaDqt7f4H9dHMJvJdjhk5C1HwnAiRx3ZUabNn8eyMlfuo">
            <a:extLst>
              <a:ext uri="{FF2B5EF4-FFF2-40B4-BE49-F238E27FC236}">
                <a16:creationId xmlns:a16="http://schemas.microsoft.com/office/drawing/2014/main" id="{826935AC-C847-FC41-85DF-173036954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3762" y="2311848"/>
            <a:ext cx="3279164" cy="2448573"/>
          </a:xfrm>
          <a:prstGeom prst="rect">
            <a:avLst/>
          </a:prstGeom>
          <a:noFill/>
          <a:effectLst>
            <a:outerShdw blurRad="228600" dist="38100" dir="18900000" sx="105000" sy="105000" algn="bl" rotWithShape="0">
              <a:prstClr val="black">
                <a:alpha val="3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" name="群組 23">
            <a:extLst>
              <a:ext uri="{FF2B5EF4-FFF2-40B4-BE49-F238E27FC236}">
                <a16:creationId xmlns:a16="http://schemas.microsoft.com/office/drawing/2014/main" id="{C6B92121-6B7A-A145-9341-60F9B439F34A}"/>
              </a:ext>
            </a:extLst>
          </p:cNvPr>
          <p:cNvGrpSpPr/>
          <p:nvPr/>
        </p:nvGrpSpPr>
        <p:grpSpPr>
          <a:xfrm>
            <a:off x="9402069" y="3333719"/>
            <a:ext cx="1745608" cy="703340"/>
            <a:chOff x="1500761" y="1789946"/>
            <a:chExt cx="1691816" cy="6816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1" name="Picture 4" descr="https://lh4.googleusercontent.com/K9V2IiA9lNjQ1bEivo1ZgqjOHErvSxm5mVIOkLfvS4AV_fruAS_ZGl8d77W240EC3k6e504hgmF0cHbqKzwGjNf5PitpvqSoTAJTXYJRjml246jnOQT5Pi8XFvCM9bHK5-as3-f__KM">
              <a:extLst>
                <a:ext uri="{FF2B5EF4-FFF2-40B4-BE49-F238E27FC236}">
                  <a16:creationId xmlns:a16="http://schemas.microsoft.com/office/drawing/2014/main" id="{94795245-135C-C649-8972-F517E0730C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421112" y="1789946"/>
              <a:ext cx="300202" cy="300202"/>
            </a:xfrm>
            <a:prstGeom prst="rect">
              <a:avLst/>
            </a:prstGeom>
            <a:noFill/>
          </p:spPr>
        </p:pic>
        <p:pic>
          <p:nvPicPr>
            <p:cNvPr id="62" name="Picture 7" descr="https://lh6.googleusercontent.com/SA4uCyR_L2jYMxGHC8JcQTlO_Fi9fvJ01WwSys_hjF9oiyvEopa8yurvBgrShk7u3W0l2n2QRfE8VniYiUpT9MM2LO5_H_HvyxoJmc3E-O73Jp3siIe-6VnvGCawf8RH_MkgmPsSCCc">
              <a:extLst>
                <a:ext uri="{FF2B5EF4-FFF2-40B4-BE49-F238E27FC236}">
                  <a16:creationId xmlns:a16="http://schemas.microsoft.com/office/drawing/2014/main" id="{E3049CDC-D6A7-6D49-97ED-4F4A25375D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173219" y="2170064"/>
              <a:ext cx="300202" cy="300202"/>
            </a:xfrm>
            <a:prstGeom prst="rect">
              <a:avLst/>
            </a:prstGeom>
            <a:noFill/>
          </p:spPr>
        </p:pic>
        <p:pic>
          <p:nvPicPr>
            <p:cNvPr id="64" name="Picture 8" descr="https://lh5.googleusercontent.com/b23u0ELh4hL_awB9Ww8vAh7Zb4GFaTyM9JSXkjRp0Op_jSl8QgyYQgVBe80qtGNDzwNoQ_JvJG05J8wcqXnnj88_y22ro12VeuppteRlA4uAOloCT_8w_iXv6JburYdSsGUPeN8tvh0">
              <a:extLst>
                <a:ext uri="{FF2B5EF4-FFF2-40B4-BE49-F238E27FC236}">
                  <a16:creationId xmlns:a16="http://schemas.microsoft.com/office/drawing/2014/main" id="{B7C2CA98-CB53-DC40-8303-5A7588D95A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663422" y="2170736"/>
              <a:ext cx="300202" cy="300202"/>
            </a:xfrm>
            <a:prstGeom prst="rect">
              <a:avLst/>
            </a:prstGeom>
            <a:noFill/>
          </p:spPr>
        </p:pic>
        <p:pic>
          <p:nvPicPr>
            <p:cNvPr id="65" name="Picture 10" descr="https://lh5.googleusercontent.com/yDLc8xkAuuVx7crlIE2KNk0ewYBuVYjSKxQ5-0kgPW8S4En-3J4DTgJmPELmxQwN8JbJhTMB-lKlBnEcEA2ejrh6oEbgoTK2g0aeYzDlI4TflzYSmKvfwz4Q5HPlbLA48sdewMmt2yE">
              <a:extLst>
                <a:ext uri="{FF2B5EF4-FFF2-40B4-BE49-F238E27FC236}">
                  <a16:creationId xmlns:a16="http://schemas.microsoft.com/office/drawing/2014/main" id="{6C9DBF74-10ED-3345-A741-3E004811E4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500761" y="1791040"/>
              <a:ext cx="300202" cy="300202"/>
            </a:xfrm>
            <a:prstGeom prst="rect">
              <a:avLst/>
            </a:prstGeom>
            <a:noFill/>
          </p:spPr>
        </p:pic>
        <p:pic>
          <p:nvPicPr>
            <p:cNvPr id="66" name="Picture 12" descr="https://lh6.googleusercontent.com/2xwQyO-ybTkAAlCBIc-utXfwa8yEQQSBOAN-mgL1KmFDhzHTcwDZurEnS8G2FhqCXXCnpOPtRB_CV8CWFBHxHvni3DZq0v5Sk5cCLBPtfAkLh-dgfn7WvbsGNgqzb29qmdTvvAUQc_E">
              <a:extLst>
                <a:ext uri="{FF2B5EF4-FFF2-40B4-BE49-F238E27FC236}">
                  <a16:creationId xmlns:a16="http://schemas.microsoft.com/office/drawing/2014/main" id="{DA322D23-4533-4249-B89F-E1ECAA25F1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892375" y="1789946"/>
              <a:ext cx="300202" cy="300202"/>
            </a:xfrm>
            <a:prstGeom prst="rect">
              <a:avLst/>
            </a:prstGeom>
            <a:noFill/>
          </p:spPr>
        </p:pic>
        <p:pic>
          <p:nvPicPr>
            <p:cNvPr id="67" name="Picture 2" descr="https://lh3.googleusercontent.com/tt_AoumHnwvy4yDK_XqLGyDQRXd4qwpAD7lhoInKWc-stRPWnIZWWSYYLae7i3UfSpefEhRxYlb5d03ZVA71X7QTHmkwEUknw0I9qEGn5XeMBDgWDCSXJFpOO_4jxFHFhk5qQNgB238">
              <a:extLst>
                <a:ext uri="{FF2B5EF4-FFF2-40B4-BE49-F238E27FC236}">
                  <a16:creationId xmlns:a16="http://schemas.microsoft.com/office/drawing/2014/main" id="{35C95E27-7C9A-D641-9E98-C2E2401CB8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955787" y="1789947"/>
              <a:ext cx="300202" cy="300200"/>
            </a:xfrm>
            <a:prstGeom prst="rect">
              <a:avLst/>
            </a:prstGeom>
            <a:noFill/>
          </p:spPr>
        </p:pic>
        <p:pic>
          <p:nvPicPr>
            <p:cNvPr id="68" name="Picture 25" descr="C:\Users\Josh Chen\Desktop\OneDrive.png">
              <a:extLst>
                <a:ext uri="{FF2B5EF4-FFF2-40B4-BE49-F238E27FC236}">
                  <a16:creationId xmlns:a16="http://schemas.microsoft.com/office/drawing/2014/main" id="{EB896249-0906-1740-8F51-B5D4EC2F79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3468" y="2170453"/>
              <a:ext cx="301158" cy="301158"/>
            </a:xfrm>
            <a:prstGeom prst="rect">
              <a:avLst/>
            </a:prstGeom>
            <a:noFill/>
          </p:spPr>
        </p:pic>
      </p:grpSp>
      <p:grpSp>
        <p:nvGrpSpPr>
          <p:cNvPr id="69" name="群組 68">
            <a:extLst>
              <a:ext uri="{FF2B5EF4-FFF2-40B4-BE49-F238E27FC236}">
                <a16:creationId xmlns:a16="http://schemas.microsoft.com/office/drawing/2014/main" id="{2A92C594-1522-AA44-B709-E3385A2C18EE}"/>
              </a:ext>
            </a:extLst>
          </p:cNvPr>
          <p:cNvGrpSpPr/>
          <p:nvPr/>
        </p:nvGrpSpPr>
        <p:grpSpPr>
          <a:xfrm>
            <a:off x="490570" y="3333719"/>
            <a:ext cx="2812252" cy="746310"/>
            <a:chOff x="881513" y="4149933"/>
            <a:chExt cx="2812252" cy="746310"/>
          </a:xfrm>
        </p:grpSpPr>
        <p:pic>
          <p:nvPicPr>
            <p:cNvPr id="70" name="Picture 6" descr="https://lh4.googleusercontent.com/JLwINZBR99tkGPRx3FA7rWHaz4lrB4beEXvVDTvYNOP5IjDY41yBYtDUGLBFNzd38AYzYdEORsJ-Hu3sSmrbpf6Ffqy12-Oo0oN_j-ZoxY98DIhex5SxovJCSE67G7Vulk2lJvUhbwo">
              <a:extLst>
                <a:ext uri="{FF2B5EF4-FFF2-40B4-BE49-F238E27FC236}">
                  <a16:creationId xmlns:a16="http://schemas.microsoft.com/office/drawing/2014/main" id="{1E2A7CAE-271E-FA44-A28F-EF5EE6E89A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914072" y="4585817"/>
              <a:ext cx="309638" cy="3096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1" name="Picture 8" descr="https://lh3.googleusercontent.com/hnn68hOWXAfi-2buhync8Ho5N6Mh1Cia1p0BYKEFmgSCSweBZZvfugkqQyrghaN8zyIsBFAl27eld7JprW8x9O13h7UnOZtO0T-xd_Tym8bWTlhrMjby8MzOdHSSIAxcK-61egURb-U">
              <a:extLst>
                <a:ext uri="{FF2B5EF4-FFF2-40B4-BE49-F238E27FC236}">
                  <a16:creationId xmlns:a16="http://schemas.microsoft.com/office/drawing/2014/main" id="{09817D34-8E6B-6B49-941B-ACA4C6AD28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117713" y="4164954"/>
              <a:ext cx="309638" cy="3096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2" name="Picture 11" descr="https://lh4.googleusercontent.com/mK6k9HxxlQ3iieT8IW0gEWxdyKJgYfYBWwdBvN0lRLu8_cGB7X1lN2KOXLFP9TXD-UMxtXANPXor198AJF-FyeUM35snyzMMvdZbcQ_OmxIfdMdUejC5Cy8R8FjD2RfZBKEHA0hMPus">
              <a:extLst>
                <a:ext uri="{FF2B5EF4-FFF2-40B4-BE49-F238E27FC236}">
                  <a16:creationId xmlns:a16="http://schemas.microsoft.com/office/drawing/2014/main" id="{3025EBC7-0643-6C43-8102-85C8D0DDCA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405796" y="4586465"/>
              <a:ext cx="309638" cy="3096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3" name="Picture 14" descr="https://lh5.googleusercontent.com/c-VuMbfcURQcWQtCVz--q6LxBcxY3slbhaPIm-dpbfmvPNMaYWQ0ipmkTPMv3hgaGWf0TANE0FBtUZDit-HSbunIQrWF1jmbyek1KF3PBDz6g-NiamNTqP8O87dLx0eyXxwaNQ9vD-Y">
              <a:extLst>
                <a:ext uri="{FF2B5EF4-FFF2-40B4-BE49-F238E27FC236}">
                  <a16:creationId xmlns:a16="http://schemas.microsoft.com/office/drawing/2014/main" id="{1F847ACB-4347-4246-99C6-4AE900BA93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082770" y="4165768"/>
              <a:ext cx="309638" cy="3096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4" name="Picture 15" descr="https://lh4.googleusercontent.com/jAQgNPnfGRQtJiItDhMyoQENWRIQueXO-SLCN41rfXwPvMZuHJtzjbth4T8SNT5oRKkLFgmEAadaVDCJB13v1Az3VFJT2I3_g54luBgTg4dwUO_hTpbJCci5nMf47m0hNNun4ZJmKe8">
              <a:extLst>
                <a:ext uri="{FF2B5EF4-FFF2-40B4-BE49-F238E27FC236}">
                  <a16:creationId xmlns:a16="http://schemas.microsoft.com/office/drawing/2014/main" id="{DA82B144-A42E-C043-9292-613CC11565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2425022" y="4585817"/>
              <a:ext cx="309638" cy="3096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5" name="Picture 16" descr="https://lh3.googleusercontent.com/6NBXHIDeSHzKas-KeL_-8NU77BUwwUodC8lXj_BGNUvuNeIFJ8y0d_XVUE3GGZkgdaAi7g31BOFz7W1nsfAWuDXt_ZNuak58YvwKvtxkNI4xEIRA9sr0IOjH5_EX8BEtt9F1XtuwGe4">
              <a:extLst>
                <a:ext uri="{FF2B5EF4-FFF2-40B4-BE49-F238E27FC236}">
                  <a16:creationId xmlns:a16="http://schemas.microsoft.com/office/drawing/2014/main" id="{91055F64-711F-0641-8719-D6B985524A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2586894" y="4164954"/>
              <a:ext cx="309638" cy="3096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6" name="Picture 17" descr="https://lh5.googleusercontent.com/C8QzIakFcFWiw6MJ3mPEyu4TKurUeb60BiG6wDhqfyOBNvUzPhk8fpG1lpEDSsKBCcuqpuH6rj2PFlRi0SPcQAvS-8RgaQm8Xqw9Gqs6GtdCOCGwoRa_L_cpxFOIQmIEnwV5SWCLxcM">
              <a:extLst>
                <a:ext uri="{FF2B5EF4-FFF2-40B4-BE49-F238E27FC236}">
                  <a16:creationId xmlns:a16="http://schemas.microsoft.com/office/drawing/2014/main" id="{9360C4EC-8431-4948-91B9-DB522D621F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611981" y="4153674"/>
              <a:ext cx="309638" cy="3096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7" name="Picture 18" descr="https://lh6.googleusercontent.com/1Fw3w_v3U-JCXnaUH8XlVuQyMkyy_8VgeJh6BG0241g0x8Qug7joSVqEqrkf7KpGjCj2Gqadcur-sVBW0hsMJcZlMz6ZadniH0IO-8I6aEw5qfIPXR9HtNX2-SkhY3vz4vyaUqDOMlo">
              <a:extLst>
                <a:ext uri="{FF2B5EF4-FFF2-40B4-BE49-F238E27FC236}">
                  <a16:creationId xmlns:a16="http://schemas.microsoft.com/office/drawing/2014/main" id="{527E0C46-CF90-F64E-942A-E58D0CDCCA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3384127" y="4585278"/>
              <a:ext cx="309638" cy="3096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8" name="Picture 20" descr="Image result for è¯çºé²">
              <a:extLst>
                <a:ext uri="{FF2B5EF4-FFF2-40B4-BE49-F238E27FC236}">
                  <a16:creationId xmlns:a16="http://schemas.microsoft.com/office/drawing/2014/main" id="{E358F933-5990-0942-ACA5-6B6AF2CF1B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2299" t="2107" r="32593" b="45223"/>
            <a:stretch>
              <a:fillRect/>
            </a:stretch>
          </p:blipFill>
          <p:spPr bwMode="auto">
            <a:xfrm>
              <a:off x="1908782" y="4585278"/>
              <a:ext cx="309638" cy="3096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9" name="Google Shape;106;p17">
              <a:extLst>
                <a:ext uri="{FF2B5EF4-FFF2-40B4-BE49-F238E27FC236}">
                  <a16:creationId xmlns:a16="http://schemas.microsoft.com/office/drawing/2014/main" id="{17E4E300-8983-9944-BADE-59B81D167E7B}"/>
                </a:ext>
              </a:extLst>
            </p:cNvPr>
            <p:cNvPicPr preferRelativeResize="0"/>
            <p:nvPr/>
          </p:nvPicPr>
          <p:blipFill>
            <a:blip r:embed="rId22"/>
            <a:stretch>
              <a:fillRect/>
            </a:stretch>
          </p:blipFill>
          <p:spPr>
            <a:xfrm>
              <a:off x="881513" y="4574397"/>
              <a:ext cx="321846" cy="32184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80" name="Group 26">
              <a:extLst>
                <a:ext uri="{FF2B5EF4-FFF2-40B4-BE49-F238E27FC236}">
                  <a16:creationId xmlns:a16="http://schemas.microsoft.com/office/drawing/2014/main" id="{9B8E8873-100D-5044-BC01-DCBEDA583CE6}"/>
                </a:ext>
              </a:extLst>
            </p:cNvPr>
            <p:cNvGrpSpPr/>
            <p:nvPr/>
          </p:nvGrpSpPr>
          <p:grpSpPr>
            <a:xfrm>
              <a:off x="1104302" y="4149933"/>
              <a:ext cx="309638" cy="309638"/>
              <a:chOff x="7573530" y="4461400"/>
              <a:chExt cx="288006" cy="28800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81" name="Rounded Rectangle 27">
                <a:extLst>
                  <a:ext uri="{FF2B5EF4-FFF2-40B4-BE49-F238E27FC236}">
                    <a16:creationId xmlns:a16="http://schemas.microsoft.com/office/drawing/2014/main" id="{D68C3AEB-B769-9D43-88E4-D19BF4F5571A}"/>
                  </a:ext>
                </a:extLst>
              </p:cNvPr>
              <p:cNvSpPr/>
              <p:nvPr/>
            </p:nvSpPr>
            <p:spPr>
              <a:xfrm>
                <a:off x="7573530" y="4461400"/>
                <a:ext cx="288006" cy="288006"/>
              </a:xfrm>
              <a:prstGeom prst="roundRect">
                <a:avLst>
                  <a:gd name="adj" fmla="val 21761"/>
                </a:avLst>
              </a:prstGeom>
              <a:solidFill>
                <a:schemeClr val="bg1"/>
              </a:solidFill>
              <a:ln w="6350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2" name="Picture 28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7362DB7E-1DAC-2543-8D8E-79CD661141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597739" y="4629853"/>
                <a:ext cx="234737" cy="87848"/>
              </a:xfrm>
              <a:prstGeom prst="rect">
                <a:avLst/>
              </a:prstGeom>
            </p:spPr>
          </p:pic>
          <p:pic>
            <p:nvPicPr>
              <p:cNvPr id="83" name="Picture 29">
                <a:extLst>
                  <a:ext uri="{FF2B5EF4-FFF2-40B4-BE49-F238E27FC236}">
                    <a16:creationId xmlns:a16="http://schemas.microsoft.com/office/drawing/2014/main" id="{39F5A280-E183-A94C-BCD0-9A7742DBC2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573530" y="4472717"/>
                <a:ext cx="288006" cy="182410"/>
              </a:xfrm>
              <a:prstGeom prst="rect">
                <a:avLst/>
              </a:prstGeom>
            </p:spPr>
          </p:pic>
        </p:grpSp>
      </p:grp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89B4380B-B50B-4797-9B8E-0F1AD25F543A}"/>
              </a:ext>
            </a:extLst>
          </p:cNvPr>
          <p:cNvGrpSpPr/>
          <p:nvPr/>
        </p:nvGrpSpPr>
        <p:grpSpPr>
          <a:xfrm>
            <a:off x="4041739" y="2593971"/>
            <a:ext cx="4130197" cy="1705997"/>
            <a:chOff x="4041739" y="2593971"/>
            <a:chExt cx="4130197" cy="1705997"/>
          </a:xfrm>
        </p:grpSpPr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BF6C94CA-0A56-4140-9165-7DB89985C1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0649" b="13262"/>
            <a:stretch/>
          </p:blipFill>
          <p:spPr>
            <a:xfrm>
              <a:off x="4041739" y="2593971"/>
              <a:ext cx="4130197" cy="1705997"/>
            </a:xfrm>
            <a:prstGeom prst="rect">
              <a:avLst/>
            </a:prstGeom>
          </p:spPr>
        </p:pic>
        <p:sp>
          <p:nvSpPr>
            <p:cNvPr id="193" name="矩形 192">
              <a:extLst>
                <a:ext uri="{FF2B5EF4-FFF2-40B4-BE49-F238E27FC236}">
                  <a16:creationId xmlns:a16="http://schemas.microsoft.com/office/drawing/2014/main" id="{B2A50D42-5BEA-4AFA-9405-1B24421BFEA1}"/>
                </a:ext>
              </a:extLst>
            </p:cNvPr>
            <p:cNvSpPr/>
            <p:nvPr/>
          </p:nvSpPr>
          <p:spPr>
            <a:xfrm>
              <a:off x="4356547" y="3124827"/>
              <a:ext cx="1713968" cy="928604"/>
            </a:xfrm>
            <a:prstGeom prst="rect">
              <a:avLst/>
            </a:prstGeom>
            <a:solidFill>
              <a:srgbClr val="FF0000">
                <a:alpha val="2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94" name="矩形 193">
              <a:extLst>
                <a:ext uri="{FF2B5EF4-FFF2-40B4-BE49-F238E27FC236}">
                  <a16:creationId xmlns:a16="http://schemas.microsoft.com/office/drawing/2014/main" id="{41F67454-3AE5-4D7F-A1CA-059511BBE628}"/>
                </a:ext>
              </a:extLst>
            </p:cNvPr>
            <p:cNvSpPr/>
            <p:nvPr/>
          </p:nvSpPr>
          <p:spPr>
            <a:xfrm>
              <a:off x="6117311" y="3097919"/>
              <a:ext cx="1713968" cy="925669"/>
            </a:xfrm>
            <a:prstGeom prst="rect">
              <a:avLst/>
            </a:prstGeom>
            <a:solidFill>
              <a:srgbClr val="0070C0">
                <a:alpha val="3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189" name="矩形 188">
              <a:extLst>
                <a:ext uri="{FF2B5EF4-FFF2-40B4-BE49-F238E27FC236}">
                  <a16:creationId xmlns:a16="http://schemas.microsoft.com/office/drawing/2014/main" id="{12E5D0BE-C571-4094-8D03-275B21C45962}"/>
                </a:ext>
              </a:extLst>
            </p:cNvPr>
            <p:cNvSpPr/>
            <p:nvPr/>
          </p:nvSpPr>
          <p:spPr>
            <a:xfrm>
              <a:off x="4839827" y="3415230"/>
              <a:ext cx="877163" cy="3693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/>
              <a:r>
                <a:rPr kumimoji="1" lang="zh-CN" altLang="en-US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側主機</a:t>
              </a:r>
              <a:endParaRPr kumimoji="1"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0" name="矩形 189">
              <a:extLst>
                <a:ext uri="{FF2B5EF4-FFF2-40B4-BE49-F238E27FC236}">
                  <a16:creationId xmlns:a16="http://schemas.microsoft.com/office/drawing/2014/main" id="{FD7BE0DB-7389-4C5C-9C63-83872261959D}"/>
                </a:ext>
              </a:extLst>
            </p:cNvPr>
            <p:cNvSpPr/>
            <p:nvPr/>
          </p:nvSpPr>
          <p:spPr>
            <a:xfrm>
              <a:off x="6663484" y="3416214"/>
              <a:ext cx="877163" cy="3693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/>
              <a:r>
                <a:rPr kumimoji="1" lang="zh-CN" altLang="en-US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側主機</a:t>
              </a:r>
              <a:endParaRPr kumimoji="1"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1" name="矩形 190">
              <a:extLst>
                <a:ext uri="{FF2B5EF4-FFF2-40B4-BE49-F238E27FC236}">
                  <a16:creationId xmlns:a16="http://schemas.microsoft.com/office/drawing/2014/main" id="{E7E5D43F-FBFC-4429-9506-3F0B4D9D248D}"/>
                </a:ext>
              </a:extLst>
            </p:cNvPr>
            <p:cNvSpPr/>
            <p:nvPr/>
          </p:nvSpPr>
          <p:spPr>
            <a:xfrm>
              <a:off x="4639525" y="3391069"/>
              <a:ext cx="317716" cy="4308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/>
              <a:r>
                <a:rPr kumimoji="1" lang="en-US" altLang="zh-TW" sz="2200" b="1">
                  <a:solidFill>
                    <a:schemeClr val="bg1"/>
                  </a:solidFill>
                  <a:latin typeface="Oswald Light" pitchFamily="2" charset="0"/>
                </a:rPr>
                <a:t>A</a:t>
              </a:r>
              <a:endParaRPr kumimoji="1" lang="zh-TW" altLang="en-US" sz="2200">
                <a:solidFill>
                  <a:schemeClr val="bg1"/>
                </a:solidFill>
              </a:endParaRPr>
            </a:p>
          </p:txBody>
        </p:sp>
        <p:sp>
          <p:nvSpPr>
            <p:cNvPr id="192" name="矩形 191">
              <a:extLst>
                <a:ext uri="{FF2B5EF4-FFF2-40B4-BE49-F238E27FC236}">
                  <a16:creationId xmlns:a16="http://schemas.microsoft.com/office/drawing/2014/main" id="{68C116FE-DCF9-4962-9474-B23979B1A269}"/>
                </a:ext>
              </a:extLst>
            </p:cNvPr>
            <p:cNvSpPr/>
            <p:nvPr/>
          </p:nvSpPr>
          <p:spPr>
            <a:xfrm>
              <a:off x="6468855" y="3385436"/>
              <a:ext cx="324128" cy="4308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/>
              <a:r>
                <a:rPr kumimoji="1" lang="en-US" altLang="zh-TW" sz="2200" b="1">
                  <a:solidFill>
                    <a:schemeClr val="bg1"/>
                  </a:solidFill>
                  <a:latin typeface="Oswald Light" pitchFamily="2" charset="0"/>
                </a:rPr>
                <a:t>B</a:t>
              </a:r>
              <a:endParaRPr kumimoji="1" lang="zh-TW" altLang="en-US" sz="2200">
                <a:solidFill>
                  <a:schemeClr val="bg1"/>
                </a:solidFill>
              </a:endParaRPr>
            </a:p>
          </p:txBody>
        </p:sp>
      </p:grpSp>
      <p:grpSp>
        <p:nvGrpSpPr>
          <p:cNvPr id="218" name="群組 217">
            <a:extLst>
              <a:ext uri="{FF2B5EF4-FFF2-40B4-BE49-F238E27FC236}">
                <a16:creationId xmlns:a16="http://schemas.microsoft.com/office/drawing/2014/main" id="{C81F256D-B2FD-411C-9DDE-C00CA2FB00BE}"/>
              </a:ext>
            </a:extLst>
          </p:cNvPr>
          <p:cNvGrpSpPr/>
          <p:nvPr/>
        </p:nvGrpSpPr>
        <p:grpSpPr>
          <a:xfrm flipH="1">
            <a:off x="5363846" y="5867965"/>
            <a:ext cx="700737" cy="536759"/>
            <a:chOff x="13318847" y="8893093"/>
            <a:chExt cx="1455133" cy="1114619"/>
          </a:xfrm>
        </p:grpSpPr>
        <p:sp>
          <p:nvSpPr>
            <p:cNvPr id="219" name="手繪多邊形: 圖案 155">
              <a:extLst>
                <a:ext uri="{FF2B5EF4-FFF2-40B4-BE49-F238E27FC236}">
                  <a16:creationId xmlns:a16="http://schemas.microsoft.com/office/drawing/2014/main" id="{0D6F19B1-1500-4E13-9E8C-E16FC542549E}"/>
                </a:ext>
              </a:extLst>
            </p:cNvPr>
            <p:cNvSpPr/>
            <p:nvPr/>
          </p:nvSpPr>
          <p:spPr>
            <a:xfrm>
              <a:off x="13318847" y="8893093"/>
              <a:ext cx="1455133" cy="957323"/>
            </a:xfrm>
            <a:custGeom>
              <a:avLst/>
              <a:gdLst>
                <a:gd name="connsiteX0" fmla="*/ 1312938 w 1455132"/>
                <a:gd name="connsiteY0" fmla="*/ 961281 h 957324"/>
                <a:gd name="connsiteX1" fmla="*/ 145513 w 1455132"/>
                <a:gd name="connsiteY1" fmla="*/ 961281 h 957324"/>
                <a:gd name="connsiteX2" fmla="*/ 0 w 1455132"/>
                <a:gd name="connsiteY2" fmla="*/ 815768 h 957324"/>
                <a:gd name="connsiteX3" fmla="*/ 0 w 1455132"/>
                <a:gd name="connsiteY3" fmla="*/ 145513 h 957324"/>
                <a:gd name="connsiteX4" fmla="*/ 145513 w 1455132"/>
                <a:gd name="connsiteY4" fmla="*/ 0 h 957324"/>
                <a:gd name="connsiteX5" fmla="*/ 1312938 w 1455132"/>
                <a:gd name="connsiteY5" fmla="*/ 0 h 957324"/>
                <a:gd name="connsiteX6" fmla="*/ 1458452 w 1455132"/>
                <a:gd name="connsiteY6" fmla="*/ 145513 h 957324"/>
                <a:gd name="connsiteX7" fmla="*/ 1458452 w 1455132"/>
                <a:gd name="connsiteY7" fmla="*/ 815768 h 957324"/>
                <a:gd name="connsiteX8" fmla="*/ 1312938 w 1455132"/>
                <a:gd name="connsiteY8" fmla="*/ 961281 h 957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5132" h="957324">
                  <a:moveTo>
                    <a:pt x="1312938" y="961281"/>
                  </a:moveTo>
                  <a:lnTo>
                    <a:pt x="145513" y="961281"/>
                  </a:lnTo>
                  <a:cubicBezTo>
                    <a:pt x="65226" y="961281"/>
                    <a:pt x="0" y="896183"/>
                    <a:pt x="0" y="815768"/>
                  </a:cubicBezTo>
                  <a:lnTo>
                    <a:pt x="0" y="145513"/>
                  </a:lnTo>
                  <a:cubicBezTo>
                    <a:pt x="0" y="65226"/>
                    <a:pt x="65098" y="0"/>
                    <a:pt x="145513" y="0"/>
                  </a:cubicBezTo>
                  <a:lnTo>
                    <a:pt x="1312938" y="0"/>
                  </a:lnTo>
                  <a:cubicBezTo>
                    <a:pt x="1393226" y="0"/>
                    <a:pt x="1458452" y="65098"/>
                    <a:pt x="1458452" y="145513"/>
                  </a:cubicBezTo>
                  <a:lnTo>
                    <a:pt x="1458452" y="815768"/>
                  </a:lnTo>
                  <a:cubicBezTo>
                    <a:pt x="1458452" y="896055"/>
                    <a:pt x="1393226" y="961281"/>
                    <a:pt x="1312938" y="961281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20" name="手繪多邊形: 圖案 156">
              <a:extLst>
                <a:ext uri="{FF2B5EF4-FFF2-40B4-BE49-F238E27FC236}">
                  <a16:creationId xmlns:a16="http://schemas.microsoft.com/office/drawing/2014/main" id="{DA8B4DEC-A956-418D-BF1A-3196C07221B0}"/>
                </a:ext>
              </a:extLst>
            </p:cNvPr>
            <p:cNvSpPr/>
            <p:nvPr/>
          </p:nvSpPr>
          <p:spPr>
            <a:xfrm>
              <a:off x="13429252" y="9001598"/>
              <a:ext cx="1225375" cy="753096"/>
            </a:xfrm>
            <a:custGeom>
              <a:avLst/>
              <a:gdLst>
                <a:gd name="connsiteX0" fmla="*/ 0 w 1225374"/>
                <a:gd name="connsiteY0" fmla="*/ 0 h 753095"/>
                <a:gd name="connsiteX1" fmla="*/ 1237501 w 1225374"/>
                <a:gd name="connsiteY1" fmla="*/ 0 h 753095"/>
                <a:gd name="connsiteX2" fmla="*/ 1237501 w 1225374"/>
                <a:gd name="connsiteY2" fmla="*/ 757180 h 753095"/>
                <a:gd name="connsiteX3" fmla="*/ 0 w 1225374"/>
                <a:gd name="connsiteY3" fmla="*/ 757180 h 75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5374" h="753095">
                  <a:moveTo>
                    <a:pt x="0" y="0"/>
                  </a:moveTo>
                  <a:lnTo>
                    <a:pt x="1237501" y="0"/>
                  </a:lnTo>
                  <a:lnTo>
                    <a:pt x="1237501" y="757180"/>
                  </a:lnTo>
                  <a:lnTo>
                    <a:pt x="0" y="757180"/>
                  </a:lnTo>
                  <a:close/>
                </a:path>
              </a:pathLst>
            </a:custGeom>
            <a:solidFill>
              <a:schemeClr val="bg1"/>
            </a:solidFill>
            <a:ln w="6350" cap="rnd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21" name="手繪多邊形: 圖案 157">
              <a:extLst>
                <a:ext uri="{FF2B5EF4-FFF2-40B4-BE49-F238E27FC236}">
                  <a16:creationId xmlns:a16="http://schemas.microsoft.com/office/drawing/2014/main" id="{86408C9B-BD2E-439F-BB2D-9DB4EC8797F1}"/>
                </a:ext>
              </a:extLst>
            </p:cNvPr>
            <p:cNvSpPr/>
            <p:nvPr/>
          </p:nvSpPr>
          <p:spPr>
            <a:xfrm>
              <a:off x="13318847" y="9863790"/>
              <a:ext cx="1455133" cy="143922"/>
            </a:xfrm>
            <a:custGeom>
              <a:avLst/>
              <a:gdLst>
                <a:gd name="connsiteX0" fmla="*/ 1403437 w 1455132"/>
                <a:gd name="connsiteY0" fmla="*/ 136834 h 127643"/>
                <a:gd name="connsiteX1" fmla="*/ 54887 w 1455132"/>
                <a:gd name="connsiteY1" fmla="*/ 136834 h 127643"/>
                <a:gd name="connsiteX2" fmla="*/ 0 w 1455132"/>
                <a:gd name="connsiteY2" fmla="*/ 81947 h 127643"/>
                <a:gd name="connsiteX3" fmla="*/ 0 w 1455132"/>
                <a:gd name="connsiteY3" fmla="*/ 54886 h 127643"/>
                <a:gd name="connsiteX4" fmla="*/ 54887 w 1455132"/>
                <a:gd name="connsiteY4" fmla="*/ 0 h 127643"/>
                <a:gd name="connsiteX5" fmla="*/ 1403437 w 1455132"/>
                <a:gd name="connsiteY5" fmla="*/ 0 h 127643"/>
                <a:gd name="connsiteX6" fmla="*/ 1458324 w 1455132"/>
                <a:gd name="connsiteY6" fmla="*/ 54886 h 127643"/>
                <a:gd name="connsiteX7" fmla="*/ 1458324 w 1455132"/>
                <a:gd name="connsiteY7" fmla="*/ 81947 h 127643"/>
                <a:gd name="connsiteX8" fmla="*/ 1403437 w 1455132"/>
                <a:gd name="connsiteY8" fmla="*/ 136834 h 127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5132" h="127643">
                  <a:moveTo>
                    <a:pt x="1403437" y="136834"/>
                  </a:moveTo>
                  <a:lnTo>
                    <a:pt x="54887" y="136834"/>
                  </a:lnTo>
                  <a:cubicBezTo>
                    <a:pt x="24508" y="136834"/>
                    <a:pt x="0" y="112198"/>
                    <a:pt x="0" y="81947"/>
                  </a:cubicBezTo>
                  <a:lnTo>
                    <a:pt x="0" y="54886"/>
                  </a:lnTo>
                  <a:cubicBezTo>
                    <a:pt x="0" y="24507"/>
                    <a:pt x="24635" y="0"/>
                    <a:pt x="54887" y="0"/>
                  </a:cubicBezTo>
                  <a:lnTo>
                    <a:pt x="1403437" y="0"/>
                  </a:lnTo>
                  <a:cubicBezTo>
                    <a:pt x="1433816" y="0"/>
                    <a:pt x="1458324" y="24635"/>
                    <a:pt x="1458324" y="54886"/>
                  </a:cubicBezTo>
                  <a:lnTo>
                    <a:pt x="1458324" y="81947"/>
                  </a:lnTo>
                  <a:cubicBezTo>
                    <a:pt x="1458452" y="112198"/>
                    <a:pt x="1433816" y="136834"/>
                    <a:pt x="1403437" y="136834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22" name="手繪多邊形: 圖案 158">
              <a:extLst>
                <a:ext uri="{FF2B5EF4-FFF2-40B4-BE49-F238E27FC236}">
                  <a16:creationId xmlns:a16="http://schemas.microsoft.com/office/drawing/2014/main" id="{0B112F81-95E1-42FF-9CC5-6DEA3458FD34}"/>
                </a:ext>
              </a:extLst>
            </p:cNvPr>
            <p:cNvSpPr/>
            <p:nvPr/>
          </p:nvSpPr>
          <p:spPr>
            <a:xfrm>
              <a:off x="13950039" y="9910749"/>
              <a:ext cx="191464" cy="38292"/>
            </a:xfrm>
            <a:custGeom>
              <a:avLst/>
              <a:gdLst>
                <a:gd name="connsiteX0" fmla="*/ 174105 w 191464"/>
                <a:gd name="connsiteY0" fmla="*/ 43654 h 38292"/>
                <a:gd name="connsiteX1" fmla="*/ 21827 w 191464"/>
                <a:gd name="connsiteY1" fmla="*/ 43654 h 38292"/>
                <a:gd name="connsiteX2" fmla="*/ 0 w 191464"/>
                <a:gd name="connsiteY2" fmla="*/ 21827 h 38292"/>
                <a:gd name="connsiteX3" fmla="*/ 0 w 191464"/>
                <a:gd name="connsiteY3" fmla="*/ 21827 h 38292"/>
                <a:gd name="connsiteX4" fmla="*/ 21827 w 191464"/>
                <a:gd name="connsiteY4" fmla="*/ 0 h 38292"/>
                <a:gd name="connsiteX5" fmla="*/ 174105 w 191464"/>
                <a:gd name="connsiteY5" fmla="*/ 0 h 38292"/>
                <a:gd name="connsiteX6" fmla="*/ 195932 w 191464"/>
                <a:gd name="connsiteY6" fmla="*/ 21827 h 38292"/>
                <a:gd name="connsiteX7" fmla="*/ 195932 w 191464"/>
                <a:gd name="connsiteY7" fmla="*/ 21827 h 38292"/>
                <a:gd name="connsiteX8" fmla="*/ 174105 w 191464"/>
                <a:gd name="connsiteY8" fmla="*/ 43654 h 38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64" h="38292">
                  <a:moveTo>
                    <a:pt x="174105" y="43654"/>
                  </a:moveTo>
                  <a:lnTo>
                    <a:pt x="21827" y="43654"/>
                  </a:lnTo>
                  <a:cubicBezTo>
                    <a:pt x="9701" y="43654"/>
                    <a:pt x="0" y="33825"/>
                    <a:pt x="0" y="21827"/>
                  </a:cubicBezTo>
                  <a:lnTo>
                    <a:pt x="0" y="21827"/>
                  </a:lnTo>
                  <a:cubicBezTo>
                    <a:pt x="0" y="9701"/>
                    <a:pt x="9829" y="0"/>
                    <a:pt x="21827" y="0"/>
                  </a:cubicBezTo>
                  <a:lnTo>
                    <a:pt x="174105" y="0"/>
                  </a:lnTo>
                  <a:cubicBezTo>
                    <a:pt x="186232" y="0"/>
                    <a:pt x="195932" y="9828"/>
                    <a:pt x="195932" y="21827"/>
                  </a:cubicBezTo>
                  <a:lnTo>
                    <a:pt x="195932" y="21827"/>
                  </a:lnTo>
                  <a:cubicBezTo>
                    <a:pt x="195932" y="33825"/>
                    <a:pt x="186232" y="43654"/>
                    <a:pt x="174105" y="43654"/>
                  </a:cubicBezTo>
                  <a:close/>
                </a:path>
              </a:pathLst>
            </a:custGeom>
            <a:no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23" name="手繪多邊形: 圖案 159">
              <a:extLst>
                <a:ext uri="{FF2B5EF4-FFF2-40B4-BE49-F238E27FC236}">
                  <a16:creationId xmlns:a16="http://schemas.microsoft.com/office/drawing/2014/main" id="{2736A306-6BC8-49A2-A198-10308D2C2D70}"/>
                </a:ext>
              </a:extLst>
            </p:cNvPr>
            <p:cNvSpPr/>
            <p:nvPr/>
          </p:nvSpPr>
          <p:spPr>
            <a:xfrm>
              <a:off x="13588683" y="9103444"/>
              <a:ext cx="510574" cy="510573"/>
            </a:xfrm>
            <a:custGeom>
              <a:avLst/>
              <a:gdLst>
                <a:gd name="connsiteX0" fmla="*/ 0 w 510572"/>
                <a:gd name="connsiteY0" fmla="*/ 0 h 510572"/>
                <a:gd name="connsiteX1" fmla="*/ 514785 w 510572"/>
                <a:gd name="connsiteY1" fmla="*/ 0 h 510572"/>
                <a:gd name="connsiteX2" fmla="*/ 514785 w 510572"/>
                <a:gd name="connsiteY2" fmla="*/ 520784 h 510572"/>
                <a:gd name="connsiteX3" fmla="*/ 0 w 510572"/>
                <a:gd name="connsiteY3" fmla="*/ 520784 h 510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0572" h="510572">
                  <a:moveTo>
                    <a:pt x="0" y="0"/>
                  </a:moveTo>
                  <a:lnTo>
                    <a:pt x="514785" y="0"/>
                  </a:lnTo>
                  <a:lnTo>
                    <a:pt x="514785" y="520784"/>
                  </a:lnTo>
                  <a:lnTo>
                    <a:pt x="0" y="520784"/>
                  </a:lnTo>
                  <a:close/>
                </a:path>
              </a:pathLst>
            </a:custGeom>
            <a:noFill/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24" name="手繪多邊形: 圖案 160">
              <a:extLst>
                <a:ext uri="{FF2B5EF4-FFF2-40B4-BE49-F238E27FC236}">
                  <a16:creationId xmlns:a16="http://schemas.microsoft.com/office/drawing/2014/main" id="{DD42601C-B339-4073-AB7D-C7108CBE9E24}"/>
                </a:ext>
              </a:extLst>
            </p:cNvPr>
            <p:cNvSpPr/>
            <p:nvPr/>
          </p:nvSpPr>
          <p:spPr>
            <a:xfrm>
              <a:off x="13974675" y="9123486"/>
              <a:ext cx="12764" cy="12764"/>
            </a:xfrm>
            <a:custGeom>
              <a:avLst/>
              <a:gdLst>
                <a:gd name="connsiteX0" fmla="*/ 0 w 12764"/>
                <a:gd name="connsiteY0" fmla="*/ 0 h 12764"/>
                <a:gd name="connsiteX1" fmla="*/ 17998 w 12764"/>
                <a:gd name="connsiteY1" fmla="*/ 0 h 12764"/>
                <a:gd name="connsiteX2" fmla="*/ 17998 w 12764"/>
                <a:gd name="connsiteY2" fmla="*/ 17998 h 12764"/>
                <a:gd name="connsiteX3" fmla="*/ 0 w 12764"/>
                <a:gd name="connsiteY3" fmla="*/ 17998 h 1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64" h="12764">
                  <a:moveTo>
                    <a:pt x="0" y="0"/>
                  </a:moveTo>
                  <a:lnTo>
                    <a:pt x="17998" y="0"/>
                  </a:lnTo>
                  <a:lnTo>
                    <a:pt x="17998" y="17998"/>
                  </a:lnTo>
                  <a:lnTo>
                    <a:pt x="0" y="17998"/>
                  </a:lnTo>
                  <a:close/>
                </a:path>
              </a:pathLst>
            </a:custGeom>
            <a:noFill/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25" name="手繪多邊形: 圖案 161">
              <a:extLst>
                <a:ext uri="{FF2B5EF4-FFF2-40B4-BE49-F238E27FC236}">
                  <a16:creationId xmlns:a16="http://schemas.microsoft.com/office/drawing/2014/main" id="{36A09665-DA2B-4686-8A5C-DD05F11E08A0}"/>
                </a:ext>
              </a:extLst>
            </p:cNvPr>
            <p:cNvSpPr/>
            <p:nvPr/>
          </p:nvSpPr>
          <p:spPr>
            <a:xfrm>
              <a:off x="14013606" y="9123486"/>
              <a:ext cx="12764" cy="12764"/>
            </a:xfrm>
            <a:custGeom>
              <a:avLst/>
              <a:gdLst>
                <a:gd name="connsiteX0" fmla="*/ 0 w 12764"/>
                <a:gd name="connsiteY0" fmla="*/ 0 h 12764"/>
                <a:gd name="connsiteX1" fmla="*/ 17998 w 12764"/>
                <a:gd name="connsiteY1" fmla="*/ 0 h 12764"/>
                <a:gd name="connsiteX2" fmla="*/ 17998 w 12764"/>
                <a:gd name="connsiteY2" fmla="*/ 17998 h 12764"/>
                <a:gd name="connsiteX3" fmla="*/ 0 w 12764"/>
                <a:gd name="connsiteY3" fmla="*/ 17998 h 1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64" h="12764">
                  <a:moveTo>
                    <a:pt x="0" y="0"/>
                  </a:moveTo>
                  <a:lnTo>
                    <a:pt x="17998" y="0"/>
                  </a:lnTo>
                  <a:lnTo>
                    <a:pt x="17998" y="17998"/>
                  </a:lnTo>
                  <a:lnTo>
                    <a:pt x="0" y="17998"/>
                  </a:lnTo>
                  <a:close/>
                </a:path>
              </a:pathLst>
            </a:custGeom>
            <a:noFill/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26" name="手繪多邊形: 圖案 162">
              <a:extLst>
                <a:ext uri="{FF2B5EF4-FFF2-40B4-BE49-F238E27FC236}">
                  <a16:creationId xmlns:a16="http://schemas.microsoft.com/office/drawing/2014/main" id="{8A1EE2C2-747A-4E39-AE43-4FBE1393CDE3}"/>
                </a:ext>
              </a:extLst>
            </p:cNvPr>
            <p:cNvSpPr/>
            <p:nvPr/>
          </p:nvSpPr>
          <p:spPr>
            <a:xfrm>
              <a:off x="14052537" y="9123486"/>
              <a:ext cx="12764" cy="12764"/>
            </a:xfrm>
            <a:custGeom>
              <a:avLst/>
              <a:gdLst>
                <a:gd name="connsiteX0" fmla="*/ 0 w 12764"/>
                <a:gd name="connsiteY0" fmla="*/ 0 h 12764"/>
                <a:gd name="connsiteX1" fmla="*/ 17998 w 12764"/>
                <a:gd name="connsiteY1" fmla="*/ 0 h 12764"/>
                <a:gd name="connsiteX2" fmla="*/ 17998 w 12764"/>
                <a:gd name="connsiteY2" fmla="*/ 17998 h 12764"/>
                <a:gd name="connsiteX3" fmla="*/ 0 w 12764"/>
                <a:gd name="connsiteY3" fmla="*/ 17998 h 1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64" h="12764">
                  <a:moveTo>
                    <a:pt x="0" y="0"/>
                  </a:moveTo>
                  <a:lnTo>
                    <a:pt x="17998" y="0"/>
                  </a:lnTo>
                  <a:lnTo>
                    <a:pt x="17998" y="17998"/>
                  </a:lnTo>
                  <a:lnTo>
                    <a:pt x="0" y="17998"/>
                  </a:lnTo>
                  <a:close/>
                </a:path>
              </a:pathLst>
            </a:custGeom>
            <a:noFill/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27" name="手繪多邊形: 圖案 163">
              <a:extLst>
                <a:ext uri="{FF2B5EF4-FFF2-40B4-BE49-F238E27FC236}">
                  <a16:creationId xmlns:a16="http://schemas.microsoft.com/office/drawing/2014/main" id="{3C2AB29A-F580-4836-AFCC-7A7D0976F448}"/>
                </a:ext>
              </a:extLst>
            </p:cNvPr>
            <p:cNvSpPr/>
            <p:nvPr/>
          </p:nvSpPr>
          <p:spPr>
            <a:xfrm>
              <a:off x="13591617" y="9161396"/>
              <a:ext cx="510573" cy="12764"/>
            </a:xfrm>
            <a:custGeom>
              <a:avLst/>
              <a:gdLst>
                <a:gd name="connsiteX0" fmla="*/ 0 w 510572"/>
                <a:gd name="connsiteY0" fmla="*/ 0 h 0"/>
                <a:gd name="connsiteX1" fmla="*/ 510828 w 51057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0572">
                  <a:moveTo>
                    <a:pt x="0" y="0"/>
                  </a:moveTo>
                  <a:lnTo>
                    <a:pt x="510828" y="0"/>
                  </a:lnTo>
                </a:path>
              </a:pathLst>
            </a:custGeom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28" name="手繪多邊形: 圖案 164">
              <a:extLst>
                <a:ext uri="{FF2B5EF4-FFF2-40B4-BE49-F238E27FC236}">
                  <a16:creationId xmlns:a16="http://schemas.microsoft.com/office/drawing/2014/main" id="{57DA4221-2C57-493D-ABB7-3ECE471334CE}"/>
                </a:ext>
              </a:extLst>
            </p:cNvPr>
            <p:cNvSpPr/>
            <p:nvPr/>
          </p:nvSpPr>
          <p:spPr>
            <a:xfrm>
              <a:off x="13630548" y="9208241"/>
              <a:ext cx="421223" cy="12764"/>
            </a:xfrm>
            <a:custGeom>
              <a:avLst/>
              <a:gdLst>
                <a:gd name="connsiteX0" fmla="*/ 0 w 421222"/>
                <a:gd name="connsiteY0" fmla="*/ 0 h 0"/>
                <a:gd name="connsiteX1" fmla="*/ 429519 w 42122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1222">
                  <a:moveTo>
                    <a:pt x="0" y="0"/>
                  </a:moveTo>
                  <a:lnTo>
                    <a:pt x="429519" y="0"/>
                  </a:lnTo>
                </a:path>
              </a:pathLst>
            </a:custGeom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29" name="手繪多邊形: 圖案 165">
              <a:extLst>
                <a:ext uri="{FF2B5EF4-FFF2-40B4-BE49-F238E27FC236}">
                  <a16:creationId xmlns:a16="http://schemas.microsoft.com/office/drawing/2014/main" id="{A1E73EA8-EE67-48DA-9427-40AE828B185D}"/>
                </a:ext>
              </a:extLst>
            </p:cNvPr>
            <p:cNvSpPr/>
            <p:nvPr/>
          </p:nvSpPr>
          <p:spPr>
            <a:xfrm>
              <a:off x="13630548" y="9244108"/>
              <a:ext cx="421223" cy="12764"/>
            </a:xfrm>
            <a:custGeom>
              <a:avLst/>
              <a:gdLst>
                <a:gd name="connsiteX0" fmla="*/ 0 w 421222"/>
                <a:gd name="connsiteY0" fmla="*/ 0 h 0"/>
                <a:gd name="connsiteX1" fmla="*/ 429519 w 42122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1222">
                  <a:moveTo>
                    <a:pt x="0" y="0"/>
                  </a:moveTo>
                  <a:lnTo>
                    <a:pt x="429519" y="0"/>
                  </a:lnTo>
                </a:path>
              </a:pathLst>
            </a:custGeom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30" name="手繪多邊形: 圖案 166">
              <a:extLst>
                <a:ext uri="{FF2B5EF4-FFF2-40B4-BE49-F238E27FC236}">
                  <a16:creationId xmlns:a16="http://schemas.microsoft.com/office/drawing/2014/main" id="{FCEDD671-29B7-459A-A5E7-385221846CEE}"/>
                </a:ext>
              </a:extLst>
            </p:cNvPr>
            <p:cNvSpPr/>
            <p:nvPr/>
          </p:nvSpPr>
          <p:spPr>
            <a:xfrm>
              <a:off x="13630548" y="9280104"/>
              <a:ext cx="421223" cy="12764"/>
            </a:xfrm>
            <a:custGeom>
              <a:avLst/>
              <a:gdLst>
                <a:gd name="connsiteX0" fmla="*/ 0 w 421222"/>
                <a:gd name="connsiteY0" fmla="*/ 0 h 0"/>
                <a:gd name="connsiteX1" fmla="*/ 429519 w 42122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1222">
                  <a:moveTo>
                    <a:pt x="0" y="0"/>
                  </a:moveTo>
                  <a:lnTo>
                    <a:pt x="429519" y="0"/>
                  </a:lnTo>
                </a:path>
              </a:pathLst>
            </a:custGeom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31" name="手繪多邊形: 圖案 167">
              <a:extLst>
                <a:ext uri="{FF2B5EF4-FFF2-40B4-BE49-F238E27FC236}">
                  <a16:creationId xmlns:a16="http://schemas.microsoft.com/office/drawing/2014/main" id="{4801D68C-940E-4EC6-B068-A3578A470D55}"/>
                </a:ext>
              </a:extLst>
            </p:cNvPr>
            <p:cNvSpPr/>
            <p:nvPr/>
          </p:nvSpPr>
          <p:spPr>
            <a:xfrm>
              <a:off x="13630548" y="9315972"/>
              <a:ext cx="165936" cy="12764"/>
            </a:xfrm>
            <a:custGeom>
              <a:avLst/>
              <a:gdLst>
                <a:gd name="connsiteX0" fmla="*/ 0 w 165936"/>
                <a:gd name="connsiteY0" fmla="*/ 0 h 0"/>
                <a:gd name="connsiteX1" fmla="*/ 175892 w 165936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5936">
                  <a:moveTo>
                    <a:pt x="0" y="0"/>
                  </a:moveTo>
                  <a:lnTo>
                    <a:pt x="175892" y="0"/>
                  </a:lnTo>
                </a:path>
              </a:pathLst>
            </a:custGeom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</p:grpSp>
      <p:grpSp>
        <p:nvGrpSpPr>
          <p:cNvPr id="232" name="群組 231">
            <a:extLst>
              <a:ext uri="{FF2B5EF4-FFF2-40B4-BE49-F238E27FC236}">
                <a16:creationId xmlns:a16="http://schemas.microsoft.com/office/drawing/2014/main" id="{59E9B32E-B65A-49B6-8D81-F090772CFD0F}"/>
              </a:ext>
            </a:extLst>
          </p:cNvPr>
          <p:cNvGrpSpPr/>
          <p:nvPr/>
        </p:nvGrpSpPr>
        <p:grpSpPr>
          <a:xfrm flipH="1">
            <a:off x="5348071" y="6071092"/>
            <a:ext cx="213640" cy="384929"/>
            <a:chOff x="17449374" y="9433621"/>
            <a:chExt cx="536130" cy="906266"/>
          </a:xfrm>
        </p:grpSpPr>
        <p:sp>
          <p:nvSpPr>
            <p:cNvPr id="233" name="手繪多邊形: 圖案 249">
              <a:extLst>
                <a:ext uri="{FF2B5EF4-FFF2-40B4-BE49-F238E27FC236}">
                  <a16:creationId xmlns:a16="http://schemas.microsoft.com/office/drawing/2014/main" id="{11668222-3EDA-4F67-ACD6-D471878EA443}"/>
                </a:ext>
              </a:extLst>
            </p:cNvPr>
            <p:cNvSpPr/>
            <p:nvPr/>
          </p:nvSpPr>
          <p:spPr>
            <a:xfrm>
              <a:off x="17449374" y="9433621"/>
              <a:ext cx="536102" cy="906266"/>
            </a:xfrm>
            <a:custGeom>
              <a:avLst/>
              <a:gdLst>
                <a:gd name="connsiteX0" fmla="*/ 453006 w 536101"/>
                <a:gd name="connsiteY0" fmla="*/ 916989 h 906266"/>
                <a:gd name="connsiteX1" fmla="*/ 89222 w 536101"/>
                <a:gd name="connsiteY1" fmla="*/ 916989 h 906266"/>
                <a:gd name="connsiteX2" fmla="*/ 0 w 536101"/>
                <a:gd name="connsiteY2" fmla="*/ 827766 h 906266"/>
                <a:gd name="connsiteX3" fmla="*/ 0 w 536101"/>
                <a:gd name="connsiteY3" fmla="*/ 89223 h 906266"/>
                <a:gd name="connsiteX4" fmla="*/ 89222 w 536101"/>
                <a:gd name="connsiteY4" fmla="*/ 0 h 906266"/>
                <a:gd name="connsiteX5" fmla="*/ 453006 w 536101"/>
                <a:gd name="connsiteY5" fmla="*/ 0 h 906266"/>
                <a:gd name="connsiteX6" fmla="*/ 542228 w 536101"/>
                <a:gd name="connsiteY6" fmla="*/ 89223 h 906266"/>
                <a:gd name="connsiteX7" fmla="*/ 542228 w 536101"/>
                <a:gd name="connsiteY7" fmla="*/ 827766 h 906266"/>
                <a:gd name="connsiteX8" fmla="*/ 453006 w 536101"/>
                <a:gd name="connsiteY8" fmla="*/ 916989 h 906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101" h="906266">
                  <a:moveTo>
                    <a:pt x="453006" y="916989"/>
                  </a:moveTo>
                  <a:lnTo>
                    <a:pt x="89222" y="916989"/>
                  </a:lnTo>
                  <a:cubicBezTo>
                    <a:pt x="39952" y="916989"/>
                    <a:pt x="0" y="877037"/>
                    <a:pt x="0" y="827766"/>
                  </a:cubicBezTo>
                  <a:lnTo>
                    <a:pt x="0" y="89223"/>
                  </a:lnTo>
                  <a:cubicBezTo>
                    <a:pt x="0" y="39952"/>
                    <a:pt x="39952" y="0"/>
                    <a:pt x="89222" y="0"/>
                  </a:cubicBezTo>
                  <a:lnTo>
                    <a:pt x="453006" y="0"/>
                  </a:lnTo>
                  <a:cubicBezTo>
                    <a:pt x="502276" y="0"/>
                    <a:pt x="542228" y="39952"/>
                    <a:pt x="542228" y="89223"/>
                  </a:cubicBezTo>
                  <a:lnTo>
                    <a:pt x="542228" y="827766"/>
                  </a:lnTo>
                  <a:cubicBezTo>
                    <a:pt x="542356" y="877037"/>
                    <a:pt x="502404" y="916989"/>
                    <a:pt x="453006" y="916989"/>
                  </a:cubicBezTo>
                  <a:close/>
                </a:path>
              </a:pathLst>
            </a:custGeom>
            <a:solidFill>
              <a:srgbClr val="091350"/>
            </a:solidFill>
            <a:ln w="19050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34" name="手繪多邊形: 圖案 250">
              <a:extLst>
                <a:ext uri="{FF2B5EF4-FFF2-40B4-BE49-F238E27FC236}">
                  <a16:creationId xmlns:a16="http://schemas.microsoft.com/office/drawing/2014/main" id="{F5ABA606-1FAB-4AFB-A20A-83CACB6C0A65}"/>
                </a:ext>
              </a:extLst>
            </p:cNvPr>
            <p:cNvSpPr/>
            <p:nvPr/>
          </p:nvSpPr>
          <p:spPr>
            <a:xfrm>
              <a:off x="17449402" y="9524507"/>
              <a:ext cx="536102" cy="702038"/>
            </a:xfrm>
            <a:custGeom>
              <a:avLst/>
              <a:gdLst>
                <a:gd name="connsiteX0" fmla="*/ 0 w 536101"/>
                <a:gd name="connsiteY0" fmla="*/ 0 h 702037"/>
                <a:gd name="connsiteX1" fmla="*/ 542356 w 536101"/>
                <a:gd name="connsiteY1" fmla="*/ 0 h 702037"/>
                <a:gd name="connsiteX2" fmla="*/ 542356 w 536101"/>
                <a:gd name="connsiteY2" fmla="*/ 703186 h 702037"/>
                <a:gd name="connsiteX3" fmla="*/ 0 w 536101"/>
                <a:gd name="connsiteY3" fmla="*/ 703186 h 702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6101" h="702037">
                  <a:moveTo>
                    <a:pt x="0" y="0"/>
                  </a:moveTo>
                  <a:lnTo>
                    <a:pt x="542356" y="0"/>
                  </a:lnTo>
                  <a:lnTo>
                    <a:pt x="542356" y="703186"/>
                  </a:lnTo>
                  <a:lnTo>
                    <a:pt x="0" y="703186"/>
                  </a:lnTo>
                  <a:close/>
                </a:path>
              </a:pathLst>
            </a:custGeom>
            <a:solidFill>
              <a:srgbClr val="091350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35" name="手繪多邊形: 圖案 251">
              <a:extLst>
                <a:ext uri="{FF2B5EF4-FFF2-40B4-BE49-F238E27FC236}">
                  <a16:creationId xmlns:a16="http://schemas.microsoft.com/office/drawing/2014/main" id="{8C701BE1-5833-4E62-9C3D-EE3F59D96121}"/>
                </a:ext>
              </a:extLst>
            </p:cNvPr>
            <p:cNvSpPr/>
            <p:nvPr/>
          </p:nvSpPr>
          <p:spPr>
            <a:xfrm>
              <a:off x="17690624" y="10258588"/>
              <a:ext cx="51057" cy="51057"/>
            </a:xfrm>
            <a:custGeom>
              <a:avLst/>
              <a:gdLst>
                <a:gd name="connsiteX0" fmla="*/ 59992 w 51057"/>
                <a:gd name="connsiteY0" fmla="*/ 29996 h 51057"/>
                <a:gd name="connsiteX1" fmla="*/ 29996 w 51057"/>
                <a:gd name="connsiteY1" fmla="*/ 59992 h 51057"/>
                <a:gd name="connsiteX2" fmla="*/ 0 w 51057"/>
                <a:gd name="connsiteY2" fmla="*/ 29996 h 51057"/>
                <a:gd name="connsiteX3" fmla="*/ 29996 w 51057"/>
                <a:gd name="connsiteY3" fmla="*/ 0 h 51057"/>
                <a:gd name="connsiteX4" fmla="*/ 59992 w 51057"/>
                <a:gd name="connsiteY4" fmla="*/ 29996 h 5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57" h="51057">
                  <a:moveTo>
                    <a:pt x="59992" y="29996"/>
                  </a:moveTo>
                  <a:cubicBezTo>
                    <a:pt x="59992" y="46562"/>
                    <a:pt x="46563" y="59992"/>
                    <a:pt x="29996" y="59992"/>
                  </a:cubicBezTo>
                  <a:cubicBezTo>
                    <a:pt x="13430" y="59992"/>
                    <a:pt x="0" y="46562"/>
                    <a:pt x="0" y="29996"/>
                  </a:cubicBezTo>
                  <a:cubicBezTo>
                    <a:pt x="0" y="13430"/>
                    <a:pt x="13430" y="0"/>
                    <a:pt x="29996" y="0"/>
                  </a:cubicBezTo>
                  <a:cubicBezTo>
                    <a:pt x="46563" y="0"/>
                    <a:pt x="59992" y="13430"/>
                    <a:pt x="59992" y="29996"/>
                  </a:cubicBezTo>
                  <a:close/>
                </a:path>
              </a:pathLst>
            </a:custGeom>
            <a:solidFill>
              <a:schemeClr val="bg1"/>
            </a:solidFill>
            <a:ln w="635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36" name="手繪多邊形: 圖案 252">
              <a:extLst>
                <a:ext uri="{FF2B5EF4-FFF2-40B4-BE49-F238E27FC236}">
                  <a16:creationId xmlns:a16="http://schemas.microsoft.com/office/drawing/2014/main" id="{81E67FCC-2AF7-44F5-AE4C-CC831233DF53}"/>
                </a:ext>
              </a:extLst>
            </p:cNvPr>
            <p:cNvSpPr/>
            <p:nvPr/>
          </p:nvSpPr>
          <p:spPr>
            <a:xfrm>
              <a:off x="17677350" y="9482517"/>
              <a:ext cx="76586" cy="12764"/>
            </a:xfrm>
            <a:custGeom>
              <a:avLst/>
              <a:gdLst>
                <a:gd name="connsiteX0" fmla="*/ 0 w 76585"/>
                <a:gd name="connsiteY0" fmla="*/ 0 h 0"/>
                <a:gd name="connsiteX1" fmla="*/ 86415 w 7658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585">
                  <a:moveTo>
                    <a:pt x="0" y="0"/>
                  </a:moveTo>
                  <a:lnTo>
                    <a:pt x="86415" y="0"/>
                  </a:lnTo>
                </a:path>
              </a:pathLst>
            </a:custGeom>
            <a:ln w="6350" cap="flat">
              <a:solidFill>
                <a:srgbClr val="00000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37" name="手繪多邊形: 圖案 254">
              <a:extLst>
                <a:ext uri="{FF2B5EF4-FFF2-40B4-BE49-F238E27FC236}">
                  <a16:creationId xmlns:a16="http://schemas.microsoft.com/office/drawing/2014/main" id="{2CBD4937-4803-4866-96B4-60FA6B6373EA}"/>
                </a:ext>
              </a:extLst>
            </p:cNvPr>
            <p:cNvSpPr/>
            <p:nvPr/>
          </p:nvSpPr>
          <p:spPr>
            <a:xfrm>
              <a:off x="17589297" y="9913322"/>
              <a:ext cx="236610" cy="236612"/>
            </a:xfrm>
            <a:custGeom>
              <a:avLst/>
              <a:gdLst>
                <a:gd name="connsiteX0" fmla="*/ 1659 w 153171"/>
                <a:gd name="connsiteY0" fmla="*/ 34496 h 153171"/>
                <a:gd name="connsiteX1" fmla="*/ 15700 w 153171"/>
                <a:gd name="connsiteY1" fmla="*/ 2968 h 153171"/>
                <a:gd name="connsiteX2" fmla="*/ 30379 w 153171"/>
                <a:gd name="connsiteY2" fmla="*/ 2968 h 153171"/>
                <a:gd name="connsiteX3" fmla="*/ 53227 w 153171"/>
                <a:gd name="connsiteY3" fmla="*/ 27731 h 153171"/>
                <a:gd name="connsiteX4" fmla="*/ 52334 w 153171"/>
                <a:gd name="connsiteY4" fmla="*/ 41771 h 153171"/>
                <a:gd name="connsiteX5" fmla="*/ 51696 w 153171"/>
                <a:gd name="connsiteY5" fmla="*/ 42792 h 153171"/>
                <a:gd name="connsiteX6" fmla="*/ 45058 w 153171"/>
                <a:gd name="connsiteY6" fmla="*/ 54919 h 153171"/>
                <a:gd name="connsiteX7" fmla="*/ 54631 w 153171"/>
                <a:gd name="connsiteY7" fmla="*/ 71512 h 153171"/>
                <a:gd name="connsiteX8" fmla="*/ 81819 w 153171"/>
                <a:gd name="connsiteY8" fmla="*/ 100998 h 153171"/>
                <a:gd name="connsiteX9" fmla="*/ 97264 w 153171"/>
                <a:gd name="connsiteY9" fmla="*/ 113507 h 153171"/>
                <a:gd name="connsiteX10" fmla="*/ 103647 w 153171"/>
                <a:gd name="connsiteY10" fmla="*/ 113890 h 153171"/>
                <a:gd name="connsiteX11" fmla="*/ 114624 w 153171"/>
                <a:gd name="connsiteY11" fmla="*/ 106742 h 153171"/>
                <a:gd name="connsiteX12" fmla="*/ 127260 w 153171"/>
                <a:gd name="connsiteY12" fmla="*/ 107252 h 153171"/>
                <a:gd name="connsiteX13" fmla="*/ 151513 w 153171"/>
                <a:gd name="connsiteY13" fmla="*/ 133036 h 153171"/>
                <a:gd name="connsiteX14" fmla="*/ 148577 w 153171"/>
                <a:gd name="connsiteY14" fmla="*/ 147460 h 153171"/>
                <a:gd name="connsiteX15" fmla="*/ 117049 w 153171"/>
                <a:gd name="connsiteY15" fmla="*/ 160096 h 153171"/>
                <a:gd name="connsiteX16" fmla="*/ 87946 w 153171"/>
                <a:gd name="connsiteY16" fmla="*/ 148864 h 153171"/>
                <a:gd name="connsiteX17" fmla="*/ 50674 w 153171"/>
                <a:gd name="connsiteY17" fmla="*/ 119123 h 153171"/>
                <a:gd name="connsiteX18" fmla="*/ 22210 w 153171"/>
                <a:gd name="connsiteY18" fmla="*/ 84787 h 153171"/>
                <a:gd name="connsiteX19" fmla="*/ 7659 w 153171"/>
                <a:gd name="connsiteY19" fmla="*/ 59258 h 153171"/>
                <a:gd name="connsiteX20" fmla="*/ 0 w 153171"/>
                <a:gd name="connsiteY20" fmla="*/ 34751 h 153171"/>
                <a:gd name="connsiteX21" fmla="*/ 1659 w 153171"/>
                <a:gd name="connsiteY21" fmla="*/ 34496 h 15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3171" h="153171">
                  <a:moveTo>
                    <a:pt x="1659" y="34496"/>
                  </a:moveTo>
                  <a:cubicBezTo>
                    <a:pt x="-127" y="21093"/>
                    <a:pt x="6893" y="11392"/>
                    <a:pt x="15700" y="2968"/>
                  </a:cubicBezTo>
                  <a:cubicBezTo>
                    <a:pt x="19785" y="-989"/>
                    <a:pt x="26295" y="-989"/>
                    <a:pt x="30379" y="2968"/>
                  </a:cubicBezTo>
                  <a:cubicBezTo>
                    <a:pt x="38549" y="10754"/>
                    <a:pt x="45696" y="19433"/>
                    <a:pt x="53227" y="27731"/>
                  </a:cubicBezTo>
                  <a:cubicBezTo>
                    <a:pt x="57695" y="32708"/>
                    <a:pt x="53355" y="37176"/>
                    <a:pt x="52334" y="41771"/>
                  </a:cubicBezTo>
                  <a:cubicBezTo>
                    <a:pt x="52206" y="42154"/>
                    <a:pt x="51824" y="42537"/>
                    <a:pt x="51696" y="42792"/>
                  </a:cubicBezTo>
                  <a:cubicBezTo>
                    <a:pt x="49270" y="46877"/>
                    <a:pt x="44292" y="51472"/>
                    <a:pt x="45058" y="54919"/>
                  </a:cubicBezTo>
                  <a:cubicBezTo>
                    <a:pt x="46335" y="60917"/>
                    <a:pt x="50419" y="66662"/>
                    <a:pt x="54631" y="71512"/>
                  </a:cubicBezTo>
                  <a:cubicBezTo>
                    <a:pt x="63311" y="81723"/>
                    <a:pt x="72502" y="91424"/>
                    <a:pt x="81819" y="100998"/>
                  </a:cubicBezTo>
                  <a:cubicBezTo>
                    <a:pt x="86415" y="105720"/>
                    <a:pt x="91776" y="109677"/>
                    <a:pt x="97264" y="113507"/>
                  </a:cubicBezTo>
                  <a:cubicBezTo>
                    <a:pt x="98796" y="114528"/>
                    <a:pt x="101987" y="114783"/>
                    <a:pt x="103647" y="113890"/>
                  </a:cubicBezTo>
                  <a:cubicBezTo>
                    <a:pt x="107476" y="111975"/>
                    <a:pt x="111050" y="109294"/>
                    <a:pt x="114624" y="106742"/>
                  </a:cubicBezTo>
                  <a:cubicBezTo>
                    <a:pt x="119091" y="103551"/>
                    <a:pt x="123431" y="103551"/>
                    <a:pt x="127260" y="107252"/>
                  </a:cubicBezTo>
                  <a:cubicBezTo>
                    <a:pt x="135557" y="115676"/>
                    <a:pt x="144109" y="123846"/>
                    <a:pt x="151513" y="133036"/>
                  </a:cubicBezTo>
                  <a:cubicBezTo>
                    <a:pt x="155087" y="137503"/>
                    <a:pt x="153810" y="143375"/>
                    <a:pt x="148577" y="147460"/>
                  </a:cubicBezTo>
                  <a:cubicBezTo>
                    <a:pt x="139131" y="154735"/>
                    <a:pt x="129558" y="162649"/>
                    <a:pt x="117049" y="160096"/>
                  </a:cubicBezTo>
                  <a:cubicBezTo>
                    <a:pt x="106965" y="158054"/>
                    <a:pt x="96499" y="154480"/>
                    <a:pt x="87946" y="148864"/>
                  </a:cubicBezTo>
                  <a:cubicBezTo>
                    <a:pt x="74671" y="140184"/>
                    <a:pt x="62035" y="130100"/>
                    <a:pt x="50674" y="119123"/>
                  </a:cubicBezTo>
                  <a:cubicBezTo>
                    <a:pt x="40080" y="108784"/>
                    <a:pt x="31018" y="96786"/>
                    <a:pt x="22210" y="84787"/>
                  </a:cubicBezTo>
                  <a:cubicBezTo>
                    <a:pt x="16466" y="77001"/>
                    <a:pt x="11616" y="68193"/>
                    <a:pt x="7659" y="59258"/>
                  </a:cubicBezTo>
                  <a:cubicBezTo>
                    <a:pt x="4212" y="51472"/>
                    <a:pt x="2553" y="42920"/>
                    <a:pt x="0" y="34751"/>
                  </a:cubicBezTo>
                  <a:cubicBezTo>
                    <a:pt x="511" y="34751"/>
                    <a:pt x="1021" y="34623"/>
                    <a:pt x="1659" y="34496"/>
                  </a:cubicBezTo>
                  <a:close/>
                </a:path>
              </a:pathLst>
            </a:custGeom>
            <a:solidFill>
              <a:schemeClr val="bg1"/>
            </a:solidFill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38" name="手繪多邊形: 圖案 256">
              <a:extLst>
                <a:ext uri="{FF2B5EF4-FFF2-40B4-BE49-F238E27FC236}">
                  <a16:creationId xmlns:a16="http://schemas.microsoft.com/office/drawing/2014/main" id="{7724F0BD-5AE5-4898-A87E-5697CDA2EA50}"/>
                </a:ext>
              </a:extLst>
            </p:cNvPr>
            <p:cNvSpPr/>
            <p:nvPr/>
          </p:nvSpPr>
          <p:spPr>
            <a:xfrm>
              <a:off x="17702126" y="10018863"/>
              <a:ext cx="12764" cy="12764"/>
            </a:xfrm>
            <a:custGeom>
              <a:avLst/>
              <a:gdLst>
                <a:gd name="connsiteX0" fmla="*/ 19261 w 12764"/>
                <a:gd name="connsiteY0" fmla="*/ 1543 h 0"/>
                <a:gd name="connsiteX1" fmla="*/ 11985 w 12764"/>
                <a:gd name="connsiteY1" fmla="*/ 8946 h 0"/>
                <a:gd name="connsiteX2" fmla="*/ 10836 w 12764"/>
                <a:gd name="connsiteY2" fmla="*/ 9584 h 0"/>
                <a:gd name="connsiteX3" fmla="*/ 625 w 12764"/>
                <a:gd name="connsiteY3" fmla="*/ 7797 h 0"/>
                <a:gd name="connsiteX4" fmla="*/ 370 w 12764"/>
                <a:gd name="connsiteY4" fmla="*/ 2819 h 0"/>
                <a:gd name="connsiteX5" fmla="*/ 9560 w 12764"/>
                <a:gd name="connsiteY5" fmla="*/ 11 h 0"/>
                <a:gd name="connsiteX6" fmla="*/ 19261 w 12764"/>
                <a:gd name="connsiteY6" fmla="*/ 1543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64">
                  <a:moveTo>
                    <a:pt x="19261" y="1543"/>
                  </a:moveTo>
                  <a:cubicBezTo>
                    <a:pt x="16836" y="3968"/>
                    <a:pt x="14410" y="6521"/>
                    <a:pt x="11985" y="8946"/>
                  </a:cubicBezTo>
                  <a:cubicBezTo>
                    <a:pt x="11602" y="9201"/>
                    <a:pt x="11219" y="9584"/>
                    <a:pt x="10836" y="9584"/>
                  </a:cubicBezTo>
                  <a:cubicBezTo>
                    <a:pt x="7390" y="9073"/>
                    <a:pt x="3944" y="8818"/>
                    <a:pt x="625" y="7797"/>
                  </a:cubicBezTo>
                  <a:cubicBezTo>
                    <a:pt x="-13" y="7670"/>
                    <a:pt x="-268" y="3202"/>
                    <a:pt x="370" y="2819"/>
                  </a:cubicBezTo>
                  <a:cubicBezTo>
                    <a:pt x="3178" y="1415"/>
                    <a:pt x="6369" y="139"/>
                    <a:pt x="9560" y="11"/>
                  </a:cubicBezTo>
                  <a:cubicBezTo>
                    <a:pt x="12751" y="-117"/>
                    <a:pt x="15942" y="905"/>
                    <a:pt x="19261" y="1543"/>
                  </a:cubicBezTo>
                  <a:close/>
                </a:path>
              </a:pathLst>
            </a:custGeom>
            <a:solidFill>
              <a:srgbClr val="000000"/>
            </a:solidFill>
            <a:ln w="635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</p:grpSp>
      <p:grpSp>
        <p:nvGrpSpPr>
          <p:cNvPr id="239" name="群組 238">
            <a:extLst>
              <a:ext uri="{FF2B5EF4-FFF2-40B4-BE49-F238E27FC236}">
                <a16:creationId xmlns:a16="http://schemas.microsoft.com/office/drawing/2014/main" id="{20E4812C-4802-4A2C-BD21-C83CD2125605}"/>
              </a:ext>
            </a:extLst>
          </p:cNvPr>
          <p:cNvGrpSpPr/>
          <p:nvPr/>
        </p:nvGrpSpPr>
        <p:grpSpPr>
          <a:xfrm flipH="1">
            <a:off x="6534085" y="5869042"/>
            <a:ext cx="700737" cy="536759"/>
            <a:chOff x="13318847" y="8893093"/>
            <a:chExt cx="1455133" cy="1114619"/>
          </a:xfrm>
        </p:grpSpPr>
        <p:sp>
          <p:nvSpPr>
            <p:cNvPr id="240" name="手繪多邊形: 圖案 155">
              <a:extLst>
                <a:ext uri="{FF2B5EF4-FFF2-40B4-BE49-F238E27FC236}">
                  <a16:creationId xmlns:a16="http://schemas.microsoft.com/office/drawing/2014/main" id="{B36560A2-57EA-40F7-A1D6-EB17F7DB0006}"/>
                </a:ext>
              </a:extLst>
            </p:cNvPr>
            <p:cNvSpPr/>
            <p:nvPr/>
          </p:nvSpPr>
          <p:spPr>
            <a:xfrm>
              <a:off x="13318847" y="8893093"/>
              <a:ext cx="1455133" cy="957323"/>
            </a:xfrm>
            <a:custGeom>
              <a:avLst/>
              <a:gdLst>
                <a:gd name="connsiteX0" fmla="*/ 1312938 w 1455132"/>
                <a:gd name="connsiteY0" fmla="*/ 961281 h 957324"/>
                <a:gd name="connsiteX1" fmla="*/ 145513 w 1455132"/>
                <a:gd name="connsiteY1" fmla="*/ 961281 h 957324"/>
                <a:gd name="connsiteX2" fmla="*/ 0 w 1455132"/>
                <a:gd name="connsiteY2" fmla="*/ 815768 h 957324"/>
                <a:gd name="connsiteX3" fmla="*/ 0 w 1455132"/>
                <a:gd name="connsiteY3" fmla="*/ 145513 h 957324"/>
                <a:gd name="connsiteX4" fmla="*/ 145513 w 1455132"/>
                <a:gd name="connsiteY4" fmla="*/ 0 h 957324"/>
                <a:gd name="connsiteX5" fmla="*/ 1312938 w 1455132"/>
                <a:gd name="connsiteY5" fmla="*/ 0 h 957324"/>
                <a:gd name="connsiteX6" fmla="*/ 1458452 w 1455132"/>
                <a:gd name="connsiteY6" fmla="*/ 145513 h 957324"/>
                <a:gd name="connsiteX7" fmla="*/ 1458452 w 1455132"/>
                <a:gd name="connsiteY7" fmla="*/ 815768 h 957324"/>
                <a:gd name="connsiteX8" fmla="*/ 1312938 w 1455132"/>
                <a:gd name="connsiteY8" fmla="*/ 961281 h 957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5132" h="957324">
                  <a:moveTo>
                    <a:pt x="1312938" y="961281"/>
                  </a:moveTo>
                  <a:lnTo>
                    <a:pt x="145513" y="961281"/>
                  </a:lnTo>
                  <a:cubicBezTo>
                    <a:pt x="65226" y="961281"/>
                    <a:pt x="0" y="896183"/>
                    <a:pt x="0" y="815768"/>
                  </a:cubicBezTo>
                  <a:lnTo>
                    <a:pt x="0" y="145513"/>
                  </a:lnTo>
                  <a:cubicBezTo>
                    <a:pt x="0" y="65226"/>
                    <a:pt x="65098" y="0"/>
                    <a:pt x="145513" y="0"/>
                  </a:cubicBezTo>
                  <a:lnTo>
                    <a:pt x="1312938" y="0"/>
                  </a:lnTo>
                  <a:cubicBezTo>
                    <a:pt x="1393226" y="0"/>
                    <a:pt x="1458452" y="65098"/>
                    <a:pt x="1458452" y="145513"/>
                  </a:cubicBezTo>
                  <a:lnTo>
                    <a:pt x="1458452" y="815768"/>
                  </a:lnTo>
                  <a:cubicBezTo>
                    <a:pt x="1458452" y="896055"/>
                    <a:pt x="1393226" y="961281"/>
                    <a:pt x="1312938" y="961281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41" name="手繪多邊形: 圖案 156">
              <a:extLst>
                <a:ext uri="{FF2B5EF4-FFF2-40B4-BE49-F238E27FC236}">
                  <a16:creationId xmlns:a16="http://schemas.microsoft.com/office/drawing/2014/main" id="{454BC648-4881-4DA7-85CB-E40B89BE0AF8}"/>
                </a:ext>
              </a:extLst>
            </p:cNvPr>
            <p:cNvSpPr/>
            <p:nvPr/>
          </p:nvSpPr>
          <p:spPr>
            <a:xfrm>
              <a:off x="13429252" y="9001598"/>
              <a:ext cx="1225375" cy="753096"/>
            </a:xfrm>
            <a:custGeom>
              <a:avLst/>
              <a:gdLst>
                <a:gd name="connsiteX0" fmla="*/ 0 w 1225374"/>
                <a:gd name="connsiteY0" fmla="*/ 0 h 753095"/>
                <a:gd name="connsiteX1" fmla="*/ 1237501 w 1225374"/>
                <a:gd name="connsiteY1" fmla="*/ 0 h 753095"/>
                <a:gd name="connsiteX2" fmla="*/ 1237501 w 1225374"/>
                <a:gd name="connsiteY2" fmla="*/ 757180 h 753095"/>
                <a:gd name="connsiteX3" fmla="*/ 0 w 1225374"/>
                <a:gd name="connsiteY3" fmla="*/ 757180 h 75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5374" h="753095">
                  <a:moveTo>
                    <a:pt x="0" y="0"/>
                  </a:moveTo>
                  <a:lnTo>
                    <a:pt x="1237501" y="0"/>
                  </a:lnTo>
                  <a:lnTo>
                    <a:pt x="1237501" y="757180"/>
                  </a:lnTo>
                  <a:lnTo>
                    <a:pt x="0" y="757180"/>
                  </a:lnTo>
                  <a:close/>
                </a:path>
              </a:pathLst>
            </a:custGeom>
            <a:solidFill>
              <a:schemeClr val="bg1"/>
            </a:solidFill>
            <a:ln w="6350" cap="rnd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42" name="手繪多邊形: 圖案 157">
              <a:extLst>
                <a:ext uri="{FF2B5EF4-FFF2-40B4-BE49-F238E27FC236}">
                  <a16:creationId xmlns:a16="http://schemas.microsoft.com/office/drawing/2014/main" id="{8E469660-3A19-4B5A-84B4-79EF6C73F036}"/>
                </a:ext>
              </a:extLst>
            </p:cNvPr>
            <p:cNvSpPr/>
            <p:nvPr/>
          </p:nvSpPr>
          <p:spPr>
            <a:xfrm>
              <a:off x="13318847" y="9863790"/>
              <a:ext cx="1455133" cy="143922"/>
            </a:xfrm>
            <a:custGeom>
              <a:avLst/>
              <a:gdLst>
                <a:gd name="connsiteX0" fmla="*/ 1403437 w 1455132"/>
                <a:gd name="connsiteY0" fmla="*/ 136834 h 127643"/>
                <a:gd name="connsiteX1" fmla="*/ 54887 w 1455132"/>
                <a:gd name="connsiteY1" fmla="*/ 136834 h 127643"/>
                <a:gd name="connsiteX2" fmla="*/ 0 w 1455132"/>
                <a:gd name="connsiteY2" fmla="*/ 81947 h 127643"/>
                <a:gd name="connsiteX3" fmla="*/ 0 w 1455132"/>
                <a:gd name="connsiteY3" fmla="*/ 54886 h 127643"/>
                <a:gd name="connsiteX4" fmla="*/ 54887 w 1455132"/>
                <a:gd name="connsiteY4" fmla="*/ 0 h 127643"/>
                <a:gd name="connsiteX5" fmla="*/ 1403437 w 1455132"/>
                <a:gd name="connsiteY5" fmla="*/ 0 h 127643"/>
                <a:gd name="connsiteX6" fmla="*/ 1458324 w 1455132"/>
                <a:gd name="connsiteY6" fmla="*/ 54886 h 127643"/>
                <a:gd name="connsiteX7" fmla="*/ 1458324 w 1455132"/>
                <a:gd name="connsiteY7" fmla="*/ 81947 h 127643"/>
                <a:gd name="connsiteX8" fmla="*/ 1403437 w 1455132"/>
                <a:gd name="connsiteY8" fmla="*/ 136834 h 127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5132" h="127643">
                  <a:moveTo>
                    <a:pt x="1403437" y="136834"/>
                  </a:moveTo>
                  <a:lnTo>
                    <a:pt x="54887" y="136834"/>
                  </a:lnTo>
                  <a:cubicBezTo>
                    <a:pt x="24508" y="136834"/>
                    <a:pt x="0" y="112198"/>
                    <a:pt x="0" y="81947"/>
                  </a:cubicBezTo>
                  <a:lnTo>
                    <a:pt x="0" y="54886"/>
                  </a:lnTo>
                  <a:cubicBezTo>
                    <a:pt x="0" y="24507"/>
                    <a:pt x="24635" y="0"/>
                    <a:pt x="54887" y="0"/>
                  </a:cubicBezTo>
                  <a:lnTo>
                    <a:pt x="1403437" y="0"/>
                  </a:lnTo>
                  <a:cubicBezTo>
                    <a:pt x="1433816" y="0"/>
                    <a:pt x="1458324" y="24635"/>
                    <a:pt x="1458324" y="54886"/>
                  </a:cubicBezTo>
                  <a:lnTo>
                    <a:pt x="1458324" y="81947"/>
                  </a:lnTo>
                  <a:cubicBezTo>
                    <a:pt x="1458452" y="112198"/>
                    <a:pt x="1433816" y="136834"/>
                    <a:pt x="1403437" y="136834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43" name="手繪多邊形: 圖案 158">
              <a:extLst>
                <a:ext uri="{FF2B5EF4-FFF2-40B4-BE49-F238E27FC236}">
                  <a16:creationId xmlns:a16="http://schemas.microsoft.com/office/drawing/2014/main" id="{BAD31A6D-4096-4D13-BED3-F2E2D86864E9}"/>
                </a:ext>
              </a:extLst>
            </p:cNvPr>
            <p:cNvSpPr/>
            <p:nvPr/>
          </p:nvSpPr>
          <p:spPr>
            <a:xfrm>
              <a:off x="13950039" y="9910749"/>
              <a:ext cx="191464" cy="38292"/>
            </a:xfrm>
            <a:custGeom>
              <a:avLst/>
              <a:gdLst>
                <a:gd name="connsiteX0" fmla="*/ 174105 w 191464"/>
                <a:gd name="connsiteY0" fmla="*/ 43654 h 38292"/>
                <a:gd name="connsiteX1" fmla="*/ 21827 w 191464"/>
                <a:gd name="connsiteY1" fmla="*/ 43654 h 38292"/>
                <a:gd name="connsiteX2" fmla="*/ 0 w 191464"/>
                <a:gd name="connsiteY2" fmla="*/ 21827 h 38292"/>
                <a:gd name="connsiteX3" fmla="*/ 0 w 191464"/>
                <a:gd name="connsiteY3" fmla="*/ 21827 h 38292"/>
                <a:gd name="connsiteX4" fmla="*/ 21827 w 191464"/>
                <a:gd name="connsiteY4" fmla="*/ 0 h 38292"/>
                <a:gd name="connsiteX5" fmla="*/ 174105 w 191464"/>
                <a:gd name="connsiteY5" fmla="*/ 0 h 38292"/>
                <a:gd name="connsiteX6" fmla="*/ 195932 w 191464"/>
                <a:gd name="connsiteY6" fmla="*/ 21827 h 38292"/>
                <a:gd name="connsiteX7" fmla="*/ 195932 w 191464"/>
                <a:gd name="connsiteY7" fmla="*/ 21827 h 38292"/>
                <a:gd name="connsiteX8" fmla="*/ 174105 w 191464"/>
                <a:gd name="connsiteY8" fmla="*/ 43654 h 38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64" h="38292">
                  <a:moveTo>
                    <a:pt x="174105" y="43654"/>
                  </a:moveTo>
                  <a:lnTo>
                    <a:pt x="21827" y="43654"/>
                  </a:lnTo>
                  <a:cubicBezTo>
                    <a:pt x="9701" y="43654"/>
                    <a:pt x="0" y="33825"/>
                    <a:pt x="0" y="21827"/>
                  </a:cubicBezTo>
                  <a:lnTo>
                    <a:pt x="0" y="21827"/>
                  </a:lnTo>
                  <a:cubicBezTo>
                    <a:pt x="0" y="9701"/>
                    <a:pt x="9829" y="0"/>
                    <a:pt x="21827" y="0"/>
                  </a:cubicBezTo>
                  <a:lnTo>
                    <a:pt x="174105" y="0"/>
                  </a:lnTo>
                  <a:cubicBezTo>
                    <a:pt x="186232" y="0"/>
                    <a:pt x="195932" y="9828"/>
                    <a:pt x="195932" y="21827"/>
                  </a:cubicBezTo>
                  <a:lnTo>
                    <a:pt x="195932" y="21827"/>
                  </a:lnTo>
                  <a:cubicBezTo>
                    <a:pt x="195932" y="33825"/>
                    <a:pt x="186232" y="43654"/>
                    <a:pt x="174105" y="43654"/>
                  </a:cubicBezTo>
                  <a:close/>
                </a:path>
              </a:pathLst>
            </a:custGeom>
            <a:no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44" name="手繪多邊形: 圖案 159">
              <a:extLst>
                <a:ext uri="{FF2B5EF4-FFF2-40B4-BE49-F238E27FC236}">
                  <a16:creationId xmlns:a16="http://schemas.microsoft.com/office/drawing/2014/main" id="{27455B06-8832-4BAC-A720-AB461B2ACCBA}"/>
                </a:ext>
              </a:extLst>
            </p:cNvPr>
            <p:cNvSpPr/>
            <p:nvPr/>
          </p:nvSpPr>
          <p:spPr>
            <a:xfrm>
              <a:off x="13588683" y="9103444"/>
              <a:ext cx="510574" cy="510573"/>
            </a:xfrm>
            <a:custGeom>
              <a:avLst/>
              <a:gdLst>
                <a:gd name="connsiteX0" fmla="*/ 0 w 510572"/>
                <a:gd name="connsiteY0" fmla="*/ 0 h 510572"/>
                <a:gd name="connsiteX1" fmla="*/ 514785 w 510572"/>
                <a:gd name="connsiteY1" fmla="*/ 0 h 510572"/>
                <a:gd name="connsiteX2" fmla="*/ 514785 w 510572"/>
                <a:gd name="connsiteY2" fmla="*/ 520784 h 510572"/>
                <a:gd name="connsiteX3" fmla="*/ 0 w 510572"/>
                <a:gd name="connsiteY3" fmla="*/ 520784 h 510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0572" h="510572">
                  <a:moveTo>
                    <a:pt x="0" y="0"/>
                  </a:moveTo>
                  <a:lnTo>
                    <a:pt x="514785" y="0"/>
                  </a:lnTo>
                  <a:lnTo>
                    <a:pt x="514785" y="520784"/>
                  </a:lnTo>
                  <a:lnTo>
                    <a:pt x="0" y="520784"/>
                  </a:lnTo>
                  <a:close/>
                </a:path>
              </a:pathLst>
            </a:custGeom>
            <a:noFill/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45" name="手繪多邊形: 圖案 160">
              <a:extLst>
                <a:ext uri="{FF2B5EF4-FFF2-40B4-BE49-F238E27FC236}">
                  <a16:creationId xmlns:a16="http://schemas.microsoft.com/office/drawing/2014/main" id="{5130B600-B512-47A1-B141-27988FBB50BD}"/>
                </a:ext>
              </a:extLst>
            </p:cNvPr>
            <p:cNvSpPr/>
            <p:nvPr/>
          </p:nvSpPr>
          <p:spPr>
            <a:xfrm>
              <a:off x="13974675" y="9123486"/>
              <a:ext cx="12764" cy="12764"/>
            </a:xfrm>
            <a:custGeom>
              <a:avLst/>
              <a:gdLst>
                <a:gd name="connsiteX0" fmla="*/ 0 w 12764"/>
                <a:gd name="connsiteY0" fmla="*/ 0 h 12764"/>
                <a:gd name="connsiteX1" fmla="*/ 17998 w 12764"/>
                <a:gd name="connsiteY1" fmla="*/ 0 h 12764"/>
                <a:gd name="connsiteX2" fmla="*/ 17998 w 12764"/>
                <a:gd name="connsiteY2" fmla="*/ 17998 h 12764"/>
                <a:gd name="connsiteX3" fmla="*/ 0 w 12764"/>
                <a:gd name="connsiteY3" fmla="*/ 17998 h 1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64" h="12764">
                  <a:moveTo>
                    <a:pt x="0" y="0"/>
                  </a:moveTo>
                  <a:lnTo>
                    <a:pt x="17998" y="0"/>
                  </a:lnTo>
                  <a:lnTo>
                    <a:pt x="17998" y="17998"/>
                  </a:lnTo>
                  <a:lnTo>
                    <a:pt x="0" y="17998"/>
                  </a:lnTo>
                  <a:close/>
                </a:path>
              </a:pathLst>
            </a:custGeom>
            <a:noFill/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46" name="手繪多邊形: 圖案 161">
              <a:extLst>
                <a:ext uri="{FF2B5EF4-FFF2-40B4-BE49-F238E27FC236}">
                  <a16:creationId xmlns:a16="http://schemas.microsoft.com/office/drawing/2014/main" id="{9D65071A-9F4B-45F2-B127-E973A87C29D1}"/>
                </a:ext>
              </a:extLst>
            </p:cNvPr>
            <p:cNvSpPr/>
            <p:nvPr/>
          </p:nvSpPr>
          <p:spPr>
            <a:xfrm>
              <a:off x="14013606" y="9123486"/>
              <a:ext cx="12764" cy="12764"/>
            </a:xfrm>
            <a:custGeom>
              <a:avLst/>
              <a:gdLst>
                <a:gd name="connsiteX0" fmla="*/ 0 w 12764"/>
                <a:gd name="connsiteY0" fmla="*/ 0 h 12764"/>
                <a:gd name="connsiteX1" fmla="*/ 17998 w 12764"/>
                <a:gd name="connsiteY1" fmla="*/ 0 h 12764"/>
                <a:gd name="connsiteX2" fmla="*/ 17998 w 12764"/>
                <a:gd name="connsiteY2" fmla="*/ 17998 h 12764"/>
                <a:gd name="connsiteX3" fmla="*/ 0 w 12764"/>
                <a:gd name="connsiteY3" fmla="*/ 17998 h 1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64" h="12764">
                  <a:moveTo>
                    <a:pt x="0" y="0"/>
                  </a:moveTo>
                  <a:lnTo>
                    <a:pt x="17998" y="0"/>
                  </a:lnTo>
                  <a:lnTo>
                    <a:pt x="17998" y="17998"/>
                  </a:lnTo>
                  <a:lnTo>
                    <a:pt x="0" y="17998"/>
                  </a:lnTo>
                  <a:close/>
                </a:path>
              </a:pathLst>
            </a:custGeom>
            <a:noFill/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47" name="手繪多邊形: 圖案 162">
              <a:extLst>
                <a:ext uri="{FF2B5EF4-FFF2-40B4-BE49-F238E27FC236}">
                  <a16:creationId xmlns:a16="http://schemas.microsoft.com/office/drawing/2014/main" id="{34DE7B57-E391-4E14-B321-993BC56EC313}"/>
                </a:ext>
              </a:extLst>
            </p:cNvPr>
            <p:cNvSpPr/>
            <p:nvPr/>
          </p:nvSpPr>
          <p:spPr>
            <a:xfrm>
              <a:off x="14052537" y="9123486"/>
              <a:ext cx="12764" cy="12764"/>
            </a:xfrm>
            <a:custGeom>
              <a:avLst/>
              <a:gdLst>
                <a:gd name="connsiteX0" fmla="*/ 0 w 12764"/>
                <a:gd name="connsiteY0" fmla="*/ 0 h 12764"/>
                <a:gd name="connsiteX1" fmla="*/ 17998 w 12764"/>
                <a:gd name="connsiteY1" fmla="*/ 0 h 12764"/>
                <a:gd name="connsiteX2" fmla="*/ 17998 w 12764"/>
                <a:gd name="connsiteY2" fmla="*/ 17998 h 12764"/>
                <a:gd name="connsiteX3" fmla="*/ 0 w 12764"/>
                <a:gd name="connsiteY3" fmla="*/ 17998 h 1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64" h="12764">
                  <a:moveTo>
                    <a:pt x="0" y="0"/>
                  </a:moveTo>
                  <a:lnTo>
                    <a:pt x="17998" y="0"/>
                  </a:lnTo>
                  <a:lnTo>
                    <a:pt x="17998" y="17998"/>
                  </a:lnTo>
                  <a:lnTo>
                    <a:pt x="0" y="17998"/>
                  </a:lnTo>
                  <a:close/>
                </a:path>
              </a:pathLst>
            </a:custGeom>
            <a:noFill/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48" name="手繪多邊形: 圖案 163">
              <a:extLst>
                <a:ext uri="{FF2B5EF4-FFF2-40B4-BE49-F238E27FC236}">
                  <a16:creationId xmlns:a16="http://schemas.microsoft.com/office/drawing/2014/main" id="{CA6F1EC1-CC09-4A22-888D-6925C39A4252}"/>
                </a:ext>
              </a:extLst>
            </p:cNvPr>
            <p:cNvSpPr/>
            <p:nvPr/>
          </p:nvSpPr>
          <p:spPr>
            <a:xfrm>
              <a:off x="13591617" y="9161396"/>
              <a:ext cx="510573" cy="12764"/>
            </a:xfrm>
            <a:custGeom>
              <a:avLst/>
              <a:gdLst>
                <a:gd name="connsiteX0" fmla="*/ 0 w 510572"/>
                <a:gd name="connsiteY0" fmla="*/ 0 h 0"/>
                <a:gd name="connsiteX1" fmla="*/ 510828 w 51057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0572">
                  <a:moveTo>
                    <a:pt x="0" y="0"/>
                  </a:moveTo>
                  <a:lnTo>
                    <a:pt x="510828" y="0"/>
                  </a:lnTo>
                </a:path>
              </a:pathLst>
            </a:custGeom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49" name="手繪多邊形: 圖案 164">
              <a:extLst>
                <a:ext uri="{FF2B5EF4-FFF2-40B4-BE49-F238E27FC236}">
                  <a16:creationId xmlns:a16="http://schemas.microsoft.com/office/drawing/2014/main" id="{F6F786D8-E7A6-424A-BD92-E00EC842AF79}"/>
                </a:ext>
              </a:extLst>
            </p:cNvPr>
            <p:cNvSpPr/>
            <p:nvPr/>
          </p:nvSpPr>
          <p:spPr>
            <a:xfrm>
              <a:off x="13630548" y="9208241"/>
              <a:ext cx="421223" cy="12764"/>
            </a:xfrm>
            <a:custGeom>
              <a:avLst/>
              <a:gdLst>
                <a:gd name="connsiteX0" fmla="*/ 0 w 421222"/>
                <a:gd name="connsiteY0" fmla="*/ 0 h 0"/>
                <a:gd name="connsiteX1" fmla="*/ 429519 w 42122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1222">
                  <a:moveTo>
                    <a:pt x="0" y="0"/>
                  </a:moveTo>
                  <a:lnTo>
                    <a:pt x="429519" y="0"/>
                  </a:lnTo>
                </a:path>
              </a:pathLst>
            </a:custGeom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50" name="手繪多邊形: 圖案 165">
              <a:extLst>
                <a:ext uri="{FF2B5EF4-FFF2-40B4-BE49-F238E27FC236}">
                  <a16:creationId xmlns:a16="http://schemas.microsoft.com/office/drawing/2014/main" id="{6D768EB1-B2DB-45D0-9C6D-423321232389}"/>
                </a:ext>
              </a:extLst>
            </p:cNvPr>
            <p:cNvSpPr/>
            <p:nvPr/>
          </p:nvSpPr>
          <p:spPr>
            <a:xfrm>
              <a:off x="13630548" y="9244108"/>
              <a:ext cx="421223" cy="12764"/>
            </a:xfrm>
            <a:custGeom>
              <a:avLst/>
              <a:gdLst>
                <a:gd name="connsiteX0" fmla="*/ 0 w 421222"/>
                <a:gd name="connsiteY0" fmla="*/ 0 h 0"/>
                <a:gd name="connsiteX1" fmla="*/ 429519 w 42122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1222">
                  <a:moveTo>
                    <a:pt x="0" y="0"/>
                  </a:moveTo>
                  <a:lnTo>
                    <a:pt x="429519" y="0"/>
                  </a:lnTo>
                </a:path>
              </a:pathLst>
            </a:custGeom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51" name="手繪多邊形: 圖案 166">
              <a:extLst>
                <a:ext uri="{FF2B5EF4-FFF2-40B4-BE49-F238E27FC236}">
                  <a16:creationId xmlns:a16="http://schemas.microsoft.com/office/drawing/2014/main" id="{F67E7ACE-6CB9-43BD-AC3D-C1720C26CB8E}"/>
                </a:ext>
              </a:extLst>
            </p:cNvPr>
            <p:cNvSpPr/>
            <p:nvPr/>
          </p:nvSpPr>
          <p:spPr>
            <a:xfrm>
              <a:off x="13630548" y="9280104"/>
              <a:ext cx="421223" cy="12764"/>
            </a:xfrm>
            <a:custGeom>
              <a:avLst/>
              <a:gdLst>
                <a:gd name="connsiteX0" fmla="*/ 0 w 421222"/>
                <a:gd name="connsiteY0" fmla="*/ 0 h 0"/>
                <a:gd name="connsiteX1" fmla="*/ 429519 w 42122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1222">
                  <a:moveTo>
                    <a:pt x="0" y="0"/>
                  </a:moveTo>
                  <a:lnTo>
                    <a:pt x="429519" y="0"/>
                  </a:lnTo>
                </a:path>
              </a:pathLst>
            </a:custGeom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52" name="手繪多邊形: 圖案 167">
              <a:extLst>
                <a:ext uri="{FF2B5EF4-FFF2-40B4-BE49-F238E27FC236}">
                  <a16:creationId xmlns:a16="http://schemas.microsoft.com/office/drawing/2014/main" id="{AD8E6C1B-3892-4088-BF64-DF58965D6E5F}"/>
                </a:ext>
              </a:extLst>
            </p:cNvPr>
            <p:cNvSpPr/>
            <p:nvPr/>
          </p:nvSpPr>
          <p:spPr>
            <a:xfrm>
              <a:off x="13630548" y="9315972"/>
              <a:ext cx="165936" cy="12764"/>
            </a:xfrm>
            <a:custGeom>
              <a:avLst/>
              <a:gdLst>
                <a:gd name="connsiteX0" fmla="*/ 0 w 165936"/>
                <a:gd name="connsiteY0" fmla="*/ 0 h 0"/>
                <a:gd name="connsiteX1" fmla="*/ 175892 w 165936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5936">
                  <a:moveTo>
                    <a:pt x="0" y="0"/>
                  </a:moveTo>
                  <a:lnTo>
                    <a:pt x="175892" y="0"/>
                  </a:lnTo>
                </a:path>
              </a:pathLst>
            </a:custGeom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</p:grpSp>
      <p:grpSp>
        <p:nvGrpSpPr>
          <p:cNvPr id="253" name="群組 252">
            <a:extLst>
              <a:ext uri="{FF2B5EF4-FFF2-40B4-BE49-F238E27FC236}">
                <a16:creationId xmlns:a16="http://schemas.microsoft.com/office/drawing/2014/main" id="{D73E3153-55C9-4A9F-A5BC-7F8B841FDABA}"/>
              </a:ext>
            </a:extLst>
          </p:cNvPr>
          <p:cNvGrpSpPr/>
          <p:nvPr/>
        </p:nvGrpSpPr>
        <p:grpSpPr>
          <a:xfrm flipH="1">
            <a:off x="6518310" y="6072169"/>
            <a:ext cx="213640" cy="384929"/>
            <a:chOff x="17449374" y="9433621"/>
            <a:chExt cx="536130" cy="906266"/>
          </a:xfrm>
        </p:grpSpPr>
        <p:sp>
          <p:nvSpPr>
            <p:cNvPr id="254" name="手繪多邊形: 圖案 249">
              <a:extLst>
                <a:ext uri="{FF2B5EF4-FFF2-40B4-BE49-F238E27FC236}">
                  <a16:creationId xmlns:a16="http://schemas.microsoft.com/office/drawing/2014/main" id="{907D9067-2131-4165-9255-2DC362540855}"/>
                </a:ext>
              </a:extLst>
            </p:cNvPr>
            <p:cNvSpPr/>
            <p:nvPr/>
          </p:nvSpPr>
          <p:spPr>
            <a:xfrm>
              <a:off x="17449374" y="9433621"/>
              <a:ext cx="536102" cy="906266"/>
            </a:xfrm>
            <a:custGeom>
              <a:avLst/>
              <a:gdLst>
                <a:gd name="connsiteX0" fmla="*/ 453006 w 536101"/>
                <a:gd name="connsiteY0" fmla="*/ 916989 h 906266"/>
                <a:gd name="connsiteX1" fmla="*/ 89222 w 536101"/>
                <a:gd name="connsiteY1" fmla="*/ 916989 h 906266"/>
                <a:gd name="connsiteX2" fmla="*/ 0 w 536101"/>
                <a:gd name="connsiteY2" fmla="*/ 827766 h 906266"/>
                <a:gd name="connsiteX3" fmla="*/ 0 w 536101"/>
                <a:gd name="connsiteY3" fmla="*/ 89223 h 906266"/>
                <a:gd name="connsiteX4" fmla="*/ 89222 w 536101"/>
                <a:gd name="connsiteY4" fmla="*/ 0 h 906266"/>
                <a:gd name="connsiteX5" fmla="*/ 453006 w 536101"/>
                <a:gd name="connsiteY5" fmla="*/ 0 h 906266"/>
                <a:gd name="connsiteX6" fmla="*/ 542228 w 536101"/>
                <a:gd name="connsiteY6" fmla="*/ 89223 h 906266"/>
                <a:gd name="connsiteX7" fmla="*/ 542228 w 536101"/>
                <a:gd name="connsiteY7" fmla="*/ 827766 h 906266"/>
                <a:gd name="connsiteX8" fmla="*/ 453006 w 536101"/>
                <a:gd name="connsiteY8" fmla="*/ 916989 h 906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101" h="906266">
                  <a:moveTo>
                    <a:pt x="453006" y="916989"/>
                  </a:moveTo>
                  <a:lnTo>
                    <a:pt x="89222" y="916989"/>
                  </a:lnTo>
                  <a:cubicBezTo>
                    <a:pt x="39952" y="916989"/>
                    <a:pt x="0" y="877037"/>
                    <a:pt x="0" y="827766"/>
                  </a:cubicBezTo>
                  <a:lnTo>
                    <a:pt x="0" y="89223"/>
                  </a:lnTo>
                  <a:cubicBezTo>
                    <a:pt x="0" y="39952"/>
                    <a:pt x="39952" y="0"/>
                    <a:pt x="89222" y="0"/>
                  </a:cubicBezTo>
                  <a:lnTo>
                    <a:pt x="453006" y="0"/>
                  </a:lnTo>
                  <a:cubicBezTo>
                    <a:pt x="502276" y="0"/>
                    <a:pt x="542228" y="39952"/>
                    <a:pt x="542228" y="89223"/>
                  </a:cubicBezTo>
                  <a:lnTo>
                    <a:pt x="542228" y="827766"/>
                  </a:lnTo>
                  <a:cubicBezTo>
                    <a:pt x="542356" y="877037"/>
                    <a:pt x="502404" y="916989"/>
                    <a:pt x="453006" y="916989"/>
                  </a:cubicBezTo>
                  <a:close/>
                </a:path>
              </a:pathLst>
            </a:custGeom>
            <a:solidFill>
              <a:srgbClr val="091350"/>
            </a:solidFill>
            <a:ln w="19050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55" name="手繪多邊形: 圖案 250">
              <a:extLst>
                <a:ext uri="{FF2B5EF4-FFF2-40B4-BE49-F238E27FC236}">
                  <a16:creationId xmlns:a16="http://schemas.microsoft.com/office/drawing/2014/main" id="{D5EBF89E-4510-4532-9BED-72EF1C2AB64F}"/>
                </a:ext>
              </a:extLst>
            </p:cNvPr>
            <p:cNvSpPr/>
            <p:nvPr/>
          </p:nvSpPr>
          <p:spPr>
            <a:xfrm>
              <a:off x="17449402" y="9524507"/>
              <a:ext cx="536102" cy="702038"/>
            </a:xfrm>
            <a:custGeom>
              <a:avLst/>
              <a:gdLst>
                <a:gd name="connsiteX0" fmla="*/ 0 w 536101"/>
                <a:gd name="connsiteY0" fmla="*/ 0 h 702037"/>
                <a:gd name="connsiteX1" fmla="*/ 542356 w 536101"/>
                <a:gd name="connsiteY1" fmla="*/ 0 h 702037"/>
                <a:gd name="connsiteX2" fmla="*/ 542356 w 536101"/>
                <a:gd name="connsiteY2" fmla="*/ 703186 h 702037"/>
                <a:gd name="connsiteX3" fmla="*/ 0 w 536101"/>
                <a:gd name="connsiteY3" fmla="*/ 703186 h 702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6101" h="702037">
                  <a:moveTo>
                    <a:pt x="0" y="0"/>
                  </a:moveTo>
                  <a:lnTo>
                    <a:pt x="542356" y="0"/>
                  </a:lnTo>
                  <a:lnTo>
                    <a:pt x="542356" y="703186"/>
                  </a:lnTo>
                  <a:lnTo>
                    <a:pt x="0" y="703186"/>
                  </a:lnTo>
                  <a:close/>
                </a:path>
              </a:pathLst>
            </a:custGeom>
            <a:solidFill>
              <a:srgbClr val="091350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56" name="手繪多邊形: 圖案 251">
              <a:extLst>
                <a:ext uri="{FF2B5EF4-FFF2-40B4-BE49-F238E27FC236}">
                  <a16:creationId xmlns:a16="http://schemas.microsoft.com/office/drawing/2014/main" id="{4C52D917-EDEF-40EA-B08B-1A925CC8C54A}"/>
                </a:ext>
              </a:extLst>
            </p:cNvPr>
            <p:cNvSpPr/>
            <p:nvPr/>
          </p:nvSpPr>
          <p:spPr>
            <a:xfrm>
              <a:off x="17690624" y="10258588"/>
              <a:ext cx="51057" cy="51057"/>
            </a:xfrm>
            <a:custGeom>
              <a:avLst/>
              <a:gdLst>
                <a:gd name="connsiteX0" fmla="*/ 59992 w 51057"/>
                <a:gd name="connsiteY0" fmla="*/ 29996 h 51057"/>
                <a:gd name="connsiteX1" fmla="*/ 29996 w 51057"/>
                <a:gd name="connsiteY1" fmla="*/ 59992 h 51057"/>
                <a:gd name="connsiteX2" fmla="*/ 0 w 51057"/>
                <a:gd name="connsiteY2" fmla="*/ 29996 h 51057"/>
                <a:gd name="connsiteX3" fmla="*/ 29996 w 51057"/>
                <a:gd name="connsiteY3" fmla="*/ 0 h 51057"/>
                <a:gd name="connsiteX4" fmla="*/ 59992 w 51057"/>
                <a:gd name="connsiteY4" fmla="*/ 29996 h 5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57" h="51057">
                  <a:moveTo>
                    <a:pt x="59992" y="29996"/>
                  </a:moveTo>
                  <a:cubicBezTo>
                    <a:pt x="59992" y="46562"/>
                    <a:pt x="46563" y="59992"/>
                    <a:pt x="29996" y="59992"/>
                  </a:cubicBezTo>
                  <a:cubicBezTo>
                    <a:pt x="13430" y="59992"/>
                    <a:pt x="0" y="46562"/>
                    <a:pt x="0" y="29996"/>
                  </a:cubicBezTo>
                  <a:cubicBezTo>
                    <a:pt x="0" y="13430"/>
                    <a:pt x="13430" y="0"/>
                    <a:pt x="29996" y="0"/>
                  </a:cubicBezTo>
                  <a:cubicBezTo>
                    <a:pt x="46563" y="0"/>
                    <a:pt x="59992" y="13430"/>
                    <a:pt x="59992" y="29996"/>
                  </a:cubicBezTo>
                  <a:close/>
                </a:path>
              </a:pathLst>
            </a:custGeom>
            <a:solidFill>
              <a:schemeClr val="bg1"/>
            </a:solidFill>
            <a:ln w="635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57" name="手繪多邊形: 圖案 252">
              <a:extLst>
                <a:ext uri="{FF2B5EF4-FFF2-40B4-BE49-F238E27FC236}">
                  <a16:creationId xmlns:a16="http://schemas.microsoft.com/office/drawing/2014/main" id="{4AE487EC-77EC-400F-BC02-9632161612DE}"/>
                </a:ext>
              </a:extLst>
            </p:cNvPr>
            <p:cNvSpPr/>
            <p:nvPr/>
          </p:nvSpPr>
          <p:spPr>
            <a:xfrm>
              <a:off x="17677350" y="9482517"/>
              <a:ext cx="76586" cy="12764"/>
            </a:xfrm>
            <a:custGeom>
              <a:avLst/>
              <a:gdLst>
                <a:gd name="connsiteX0" fmla="*/ 0 w 76585"/>
                <a:gd name="connsiteY0" fmla="*/ 0 h 0"/>
                <a:gd name="connsiteX1" fmla="*/ 86415 w 7658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585">
                  <a:moveTo>
                    <a:pt x="0" y="0"/>
                  </a:moveTo>
                  <a:lnTo>
                    <a:pt x="86415" y="0"/>
                  </a:lnTo>
                </a:path>
              </a:pathLst>
            </a:custGeom>
            <a:ln w="6350" cap="flat">
              <a:solidFill>
                <a:srgbClr val="00000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58" name="手繪多邊形: 圖案 254">
              <a:extLst>
                <a:ext uri="{FF2B5EF4-FFF2-40B4-BE49-F238E27FC236}">
                  <a16:creationId xmlns:a16="http://schemas.microsoft.com/office/drawing/2014/main" id="{ED214C56-5501-437A-97CA-2013B80C5493}"/>
                </a:ext>
              </a:extLst>
            </p:cNvPr>
            <p:cNvSpPr/>
            <p:nvPr/>
          </p:nvSpPr>
          <p:spPr>
            <a:xfrm>
              <a:off x="17589297" y="9913322"/>
              <a:ext cx="236610" cy="236612"/>
            </a:xfrm>
            <a:custGeom>
              <a:avLst/>
              <a:gdLst>
                <a:gd name="connsiteX0" fmla="*/ 1659 w 153171"/>
                <a:gd name="connsiteY0" fmla="*/ 34496 h 153171"/>
                <a:gd name="connsiteX1" fmla="*/ 15700 w 153171"/>
                <a:gd name="connsiteY1" fmla="*/ 2968 h 153171"/>
                <a:gd name="connsiteX2" fmla="*/ 30379 w 153171"/>
                <a:gd name="connsiteY2" fmla="*/ 2968 h 153171"/>
                <a:gd name="connsiteX3" fmla="*/ 53227 w 153171"/>
                <a:gd name="connsiteY3" fmla="*/ 27731 h 153171"/>
                <a:gd name="connsiteX4" fmla="*/ 52334 w 153171"/>
                <a:gd name="connsiteY4" fmla="*/ 41771 h 153171"/>
                <a:gd name="connsiteX5" fmla="*/ 51696 w 153171"/>
                <a:gd name="connsiteY5" fmla="*/ 42792 h 153171"/>
                <a:gd name="connsiteX6" fmla="*/ 45058 w 153171"/>
                <a:gd name="connsiteY6" fmla="*/ 54919 h 153171"/>
                <a:gd name="connsiteX7" fmla="*/ 54631 w 153171"/>
                <a:gd name="connsiteY7" fmla="*/ 71512 h 153171"/>
                <a:gd name="connsiteX8" fmla="*/ 81819 w 153171"/>
                <a:gd name="connsiteY8" fmla="*/ 100998 h 153171"/>
                <a:gd name="connsiteX9" fmla="*/ 97264 w 153171"/>
                <a:gd name="connsiteY9" fmla="*/ 113507 h 153171"/>
                <a:gd name="connsiteX10" fmla="*/ 103647 w 153171"/>
                <a:gd name="connsiteY10" fmla="*/ 113890 h 153171"/>
                <a:gd name="connsiteX11" fmla="*/ 114624 w 153171"/>
                <a:gd name="connsiteY11" fmla="*/ 106742 h 153171"/>
                <a:gd name="connsiteX12" fmla="*/ 127260 w 153171"/>
                <a:gd name="connsiteY12" fmla="*/ 107252 h 153171"/>
                <a:gd name="connsiteX13" fmla="*/ 151513 w 153171"/>
                <a:gd name="connsiteY13" fmla="*/ 133036 h 153171"/>
                <a:gd name="connsiteX14" fmla="*/ 148577 w 153171"/>
                <a:gd name="connsiteY14" fmla="*/ 147460 h 153171"/>
                <a:gd name="connsiteX15" fmla="*/ 117049 w 153171"/>
                <a:gd name="connsiteY15" fmla="*/ 160096 h 153171"/>
                <a:gd name="connsiteX16" fmla="*/ 87946 w 153171"/>
                <a:gd name="connsiteY16" fmla="*/ 148864 h 153171"/>
                <a:gd name="connsiteX17" fmla="*/ 50674 w 153171"/>
                <a:gd name="connsiteY17" fmla="*/ 119123 h 153171"/>
                <a:gd name="connsiteX18" fmla="*/ 22210 w 153171"/>
                <a:gd name="connsiteY18" fmla="*/ 84787 h 153171"/>
                <a:gd name="connsiteX19" fmla="*/ 7659 w 153171"/>
                <a:gd name="connsiteY19" fmla="*/ 59258 h 153171"/>
                <a:gd name="connsiteX20" fmla="*/ 0 w 153171"/>
                <a:gd name="connsiteY20" fmla="*/ 34751 h 153171"/>
                <a:gd name="connsiteX21" fmla="*/ 1659 w 153171"/>
                <a:gd name="connsiteY21" fmla="*/ 34496 h 15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3171" h="153171">
                  <a:moveTo>
                    <a:pt x="1659" y="34496"/>
                  </a:moveTo>
                  <a:cubicBezTo>
                    <a:pt x="-127" y="21093"/>
                    <a:pt x="6893" y="11392"/>
                    <a:pt x="15700" y="2968"/>
                  </a:cubicBezTo>
                  <a:cubicBezTo>
                    <a:pt x="19785" y="-989"/>
                    <a:pt x="26295" y="-989"/>
                    <a:pt x="30379" y="2968"/>
                  </a:cubicBezTo>
                  <a:cubicBezTo>
                    <a:pt x="38549" y="10754"/>
                    <a:pt x="45696" y="19433"/>
                    <a:pt x="53227" y="27731"/>
                  </a:cubicBezTo>
                  <a:cubicBezTo>
                    <a:pt x="57695" y="32708"/>
                    <a:pt x="53355" y="37176"/>
                    <a:pt x="52334" y="41771"/>
                  </a:cubicBezTo>
                  <a:cubicBezTo>
                    <a:pt x="52206" y="42154"/>
                    <a:pt x="51824" y="42537"/>
                    <a:pt x="51696" y="42792"/>
                  </a:cubicBezTo>
                  <a:cubicBezTo>
                    <a:pt x="49270" y="46877"/>
                    <a:pt x="44292" y="51472"/>
                    <a:pt x="45058" y="54919"/>
                  </a:cubicBezTo>
                  <a:cubicBezTo>
                    <a:pt x="46335" y="60917"/>
                    <a:pt x="50419" y="66662"/>
                    <a:pt x="54631" y="71512"/>
                  </a:cubicBezTo>
                  <a:cubicBezTo>
                    <a:pt x="63311" y="81723"/>
                    <a:pt x="72502" y="91424"/>
                    <a:pt x="81819" y="100998"/>
                  </a:cubicBezTo>
                  <a:cubicBezTo>
                    <a:pt x="86415" y="105720"/>
                    <a:pt x="91776" y="109677"/>
                    <a:pt x="97264" y="113507"/>
                  </a:cubicBezTo>
                  <a:cubicBezTo>
                    <a:pt x="98796" y="114528"/>
                    <a:pt x="101987" y="114783"/>
                    <a:pt x="103647" y="113890"/>
                  </a:cubicBezTo>
                  <a:cubicBezTo>
                    <a:pt x="107476" y="111975"/>
                    <a:pt x="111050" y="109294"/>
                    <a:pt x="114624" y="106742"/>
                  </a:cubicBezTo>
                  <a:cubicBezTo>
                    <a:pt x="119091" y="103551"/>
                    <a:pt x="123431" y="103551"/>
                    <a:pt x="127260" y="107252"/>
                  </a:cubicBezTo>
                  <a:cubicBezTo>
                    <a:pt x="135557" y="115676"/>
                    <a:pt x="144109" y="123846"/>
                    <a:pt x="151513" y="133036"/>
                  </a:cubicBezTo>
                  <a:cubicBezTo>
                    <a:pt x="155087" y="137503"/>
                    <a:pt x="153810" y="143375"/>
                    <a:pt x="148577" y="147460"/>
                  </a:cubicBezTo>
                  <a:cubicBezTo>
                    <a:pt x="139131" y="154735"/>
                    <a:pt x="129558" y="162649"/>
                    <a:pt x="117049" y="160096"/>
                  </a:cubicBezTo>
                  <a:cubicBezTo>
                    <a:pt x="106965" y="158054"/>
                    <a:pt x="96499" y="154480"/>
                    <a:pt x="87946" y="148864"/>
                  </a:cubicBezTo>
                  <a:cubicBezTo>
                    <a:pt x="74671" y="140184"/>
                    <a:pt x="62035" y="130100"/>
                    <a:pt x="50674" y="119123"/>
                  </a:cubicBezTo>
                  <a:cubicBezTo>
                    <a:pt x="40080" y="108784"/>
                    <a:pt x="31018" y="96786"/>
                    <a:pt x="22210" y="84787"/>
                  </a:cubicBezTo>
                  <a:cubicBezTo>
                    <a:pt x="16466" y="77001"/>
                    <a:pt x="11616" y="68193"/>
                    <a:pt x="7659" y="59258"/>
                  </a:cubicBezTo>
                  <a:cubicBezTo>
                    <a:pt x="4212" y="51472"/>
                    <a:pt x="2553" y="42920"/>
                    <a:pt x="0" y="34751"/>
                  </a:cubicBezTo>
                  <a:cubicBezTo>
                    <a:pt x="511" y="34751"/>
                    <a:pt x="1021" y="34623"/>
                    <a:pt x="1659" y="34496"/>
                  </a:cubicBezTo>
                  <a:close/>
                </a:path>
              </a:pathLst>
            </a:custGeom>
            <a:solidFill>
              <a:schemeClr val="bg1"/>
            </a:solidFill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59" name="手繪多邊形: 圖案 256">
              <a:extLst>
                <a:ext uri="{FF2B5EF4-FFF2-40B4-BE49-F238E27FC236}">
                  <a16:creationId xmlns:a16="http://schemas.microsoft.com/office/drawing/2014/main" id="{CBD9EB46-123D-44E2-A7CD-107CB1FB85F9}"/>
                </a:ext>
              </a:extLst>
            </p:cNvPr>
            <p:cNvSpPr/>
            <p:nvPr/>
          </p:nvSpPr>
          <p:spPr>
            <a:xfrm>
              <a:off x="17702126" y="10018863"/>
              <a:ext cx="12764" cy="12764"/>
            </a:xfrm>
            <a:custGeom>
              <a:avLst/>
              <a:gdLst>
                <a:gd name="connsiteX0" fmla="*/ 19261 w 12764"/>
                <a:gd name="connsiteY0" fmla="*/ 1543 h 0"/>
                <a:gd name="connsiteX1" fmla="*/ 11985 w 12764"/>
                <a:gd name="connsiteY1" fmla="*/ 8946 h 0"/>
                <a:gd name="connsiteX2" fmla="*/ 10836 w 12764"/>
                <a:gd name="connsiteY2" fmla="*/ 9584 h 0"/>
                <a:gd name="connsiteX3" fmla="*/ 625 w 12764"/>
                <a:gd name="connsiteY3" fmla="*/ 7797 h 0"/>
                <a:gd name="connsiteX4" fmla="*/ 370 w 12764"/>
                <a:gd name="connsiteY4" fmla="*/ 2819 h 0"/>
                <a:gd name="connsiteX5" fmla="*/ 9560 w 12764"/>
                <a:gd name="connsiteY5" fmla="*/ 11 h 0"/>
                <a:gd name="connsiteX6" fmla="*/ 19261 w 12764"/>
                <a:gd name="connsiteY6" fmla="*/ 1543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64">
                  <a:moveTo>
                    <a:pt x="19261" y="1543"/>
                  </a:moveTo>
                  <a:cubicBezTo>
                    <a:pt x="16836" y="3968"/>
                    <a:pt x="14410" y="6521"/>
                    <a:pt x="11985" y="8946"/>
                  </a:cubicBezTo>
                  <a:cubicBezTo>
                    <a:pt x="11602" y="9201"/>
                    <a:pt x="11219" y="9584"/>
                    <a:pt x="10836" y="9584"/>
                  </a:cubicBezTo>
                  <a:cubicBezTo>
                    <a:pt x="7390" y="9073"/>
                    <a:pt x="3944" y="8818"/>
                    <a:pt x="625" y="7797"/>
                  </a:cubicBezTo>
                  <a:cubicBezTo>
                    <a:pt x="-13" y="7670"/>
                    <a:pt x="-268" y="3202"/>
                    <a:pt x="370" y="2819"/>
                  </a:cubicBezTo>
                  <a:cubicBezTo>
                    <a:pt x="3178" y="1415"/>
                    <a:pt x="6369" y="139"/>
                    <a:pt x="9560" y="11"/>
                  </a:cubicBezTo>
                  <a:cubicBezTo>
                    <a:pt x="12751" y="-117"/>
                    <a:pt x="15942" y="905"/>
                    <a:pt x="19261" y="1543"/>
                  </a:cubicBezTo>
                  <a:close/>
                </a:path>
              </a:pathLst>
            </a:custGeom>
            <a:solidFill>
              <a:srgbClr val="000000"/>
            </a:solidFill>
            <a:ln w="635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</p:grpSp>
      <p:grpSp>
        <p:nvGrpSpPr>
          <p:cNvPr id="260" name="群組 259">
            <a:extLst>
              <a:ext uri="{FF2B5EF4-FFF2-40B4-BE49-F238E27FC236}">
                <a16:creationId xmlns:a16="http://schemas.microsoft.com/office/drawing/2014/main" id="{572C0CCF-4A63-49C4-9E93-B2FBC93BB9CE}"/>
              </a:ext>
            </a:extLst>
          </p:cNvPr>
          <p:cNvGrpSpPr/>
          <p:nvPr/>
        </p:nvGrpSpPr>
        <p:grpSpPr>
          <a:xfrm flipH="1">
            <a:off x="7634958" y="5869042"/>
            <a:ext cx="700737" cy="536759"/>
            <a:chOff x="13318847" y="8893093"/>
            <a:chExt cx="1455133" cy="1114619"/>
          </a:xfrm>
        </p:grpSpPr>
        <p:sp>
          <p:nvSpPr>
            <p:cNvPr id="261" name="手繪多邊形: 圖案 155">
              <a:extLst>
                <a:ext uri="{FF2B5EF4-FFF2-40B4-BE49-F238E27FC236}">
                  <a16:creationId xmlns:a16="http://schemas.microsoft.com/office/drawing/2014/main" id="{A570BF56-FBD3-40EE-9451-8059770504FD}"/>
                </a:ext>
              </a:extLst>
            </p:cNvPr>
            <p:cNvSpPr/>
            <p:nvPr/>
          </p:nvSpPr>
          <p:spPr>
            <a:xfrm>
              <a:off x="13318847" y="8893093"/>
              <a:ext cx="1455133" cy="957323"/>
            </a:xfrm>
            <a:custGeom>
              <a:avLst/>
              <a:gdLst>
                <a:gd name="connsiteX0" fmla="*/ 1312938 w 1455132"/>
                <a:gd name="connsiteY0" fmla="*/ 961281 h 957324"/>
                <a:gd name="connsiteX1" fmla="*/ 145513 w 1455132"/>
                <a:gd name="connsiteY1" fmla="*/ 961281 h 957324"/>
                <a:gd name="connsiteX2" fmla="*/ 0 w 1455132"/>
                <a:gd name="connsiteY2" fmla="*/ 815768 h 957324"/>
                <a:gd name="connsiteX3" fmla="*/ 0 w 1455132"/>
                <a:gd name="connsiteY3" fmla="*/ 145513 h 957324"/>
                <a:gd name="connsiteX4" fmla="*/ 145513 w 1455132"/>
                <a:gd name="connsiteY4" fmla="*/ 0 h 957324"/>
                <a:gd name="connsiteX5" fmla="*/ 1312938 w 1455132"/>
                <a:gd name="connsiteY5" fmla="*/ 0 h 957324"/>
                <a:gd name="connsiteX6" fmla="*/ 1458452 w 1455132"/>
                <a:gd name="connsiteY6" fmla="*/ 145513 h 957324"/>
                <a:gd name="connsiteX7" fmla="*/ 1458452 w 1455132"/>
                <a:gd name="connsiteY7" fmla="*/ 815768 h 957324"/>
                <a:gd name="connsiteX8" fmla="*/ 1312938 w 1455132"/>
                <a:gd name="connsiteY8" fmla="*/ 961281 h 957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5132" h="957324">
                  <a:moveTo>
                    <a:pt x="1312938" y="961281"/>
                  </a:moveTo>
                  <a:lnTo>
                    <a:pt x="145513" y="961281"/>
                  </a:lnTo>
                  <a:cubicBezTo>
                    <a:pt x="65226" y="961281"/>
                    <a:pt x="0" y="896183"/>
                    <a:pt x="0" y="815768"/>
                  </a:cubicBezTo>
                  <a:lnTo>
                    <a:pt x="0" y="145513"/>
                  </a:lnTo>
                  <a:cubicBezTo>
                    <a:pt x="0" y="65226"/>
                    <a:pt x="65098" y="0"/>
                    <a:pt x="145513" y="0"/>
                  </a:cubicBezTo>
                  <a:lnTo>
                    <a:pt x="1312938" y="0"/>
                  </a:lnTo>
                  <a:cubicBezTo>
                    <a:pt x="1393226" y="0"/>
                    <a:pt x="1458452" y="65098"/>
                    <a:pt x="1458452" y="145513"/>
                  </a:cubicBezTo>
                  <a:lnTo>
                    <a:pt x="1458452" y="815768"/>
                  </a:lnTo>
                  <a:cubicBezTo>
                    <a:pt x="1458452" y="896055"/>
                    <a:pt x="1393226" y="961281"/>
                    <a:pt x="1312938" y="961281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62" name="手繪多邊形: 圖案 156">
              <a:extLst>
                <a:ext uri="{FF2B5EF4-FFF2-40B4-BE49-F238E27FC236}">
                  <a16:creationId xmlns:a16="http://schemas.microsoft.com/office/drawing/2014/main" id="{AF77F104-7465-49C4-BCEE-7E41F97678F6}"/>
                </a:ext>
              </a:extLst>
            </p:cNvPr>
            <p:cNvSpPr/>
            <p:nvPr/>
          </p:nvSpPr>
          <p:spPr>
            <a:xfrm>
              <a:off x="13429252" y="9001598"/>
              <a:ext cx="1225375" cy="753096"/>
            </a:xfrm>
            <a:custGeom>
              <a:avLst/>
              <a:gdLst>
                <a:gd name="connsiteX0" fmla="*/ 0 w 1225374"/>
                <a:gd name="connsiteY0" fmla="*/ 0 h 753095"/>
                <a:gd name="connsiteX1" fmla="*/ 1237501 w 1225374"/>
                <a:gd name="connsiteY1" fmla="*/ 0 h 753095"/>
                <a:gd name="connsiteX2" fmla="*/ 1237501 w 1225374"/>
                <a:gd name="connsiteY2" fmla="*/ 757180 h 753095"/>
                <a:gd name="connsiteX3" fmla="*/ 0 w 1225374"/>
                <a:gd name="connsiteY3" fmla="*/ 757180 h 75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5374" h="753095">
                  <a:moveTo>
                    <a:pt x="0" y="0"/>
                  </a:moveTo>
                  <a:lnTo>
                    <a:pt x="1237501" y="0"/>
                  </a:lnTo>
                  <a:lnTo>
                    <a:pt x="1237501" y="757180"/>
                  </a:lnTo>
                  <a:lnTo>
                    <a:pt x="0" y="757180"/>
                  </a:lnTo>
                  <a:close/>
                </a:path>
              </a:pathLst>
            </a:custGeom>
            <a:solidFill>
              <a:schemeClr val="bg1"/>
            </a:solidFill>
            <a:ln w="6350" cap="rnd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63" name="手繪多邊形: 圖案 157">
              <a:extLst>
                <a:ext uri="{FF2B5EF4-FFF2-40B4-BE49-F238E27FC236}">
                  <a16:creationId xmlns:a16="http://schemas.microsoft.com/office/drawing/2014/main" id="{A63CCD4E-A99B-4C57-AC73-72C4099136FF}"/>
                </a:ext>
              </a:extLst>
            </p:cNvPr>
            <p:cNvSpPr/>
            <p:nvPr/>
          </p:nvSpPr>
          <p:spPr>
            <a:xfrm>
              <a:off x="13318847" y="9863790"/>
              <a:ext cx="1455133" cy="143922"/>
            </a:xfrm>
            <a:custGeom>
              <a:avLst/>
              <a:gdLst>
                <a:gd name="connsiteX0" fmla="*/ 1403437 w 1455132"/>
                <a:gd name="connsiteY0" fmla="*/ 136834 h 127643"/>
                <a:gd name="connsiteX1" fmla="*/ 54887 w 1455132"/>
                <a:gd name="connsiteY1" fmla="*/ 136834 h 127643"/>
                <a:gd name="connsiteX2" fmla="*/ 0 w 1455132"/>
                <a:gd name="connsiteY2" fmla="*/ 81947 h 127643"/>
                <a:gd name="connsiteX3" fmla="*/ 0 w 1455132"/>
                <a:gd name="connsiteY3" fmla="*/ 54886 h 127643"/>
                <a:gd name="connsiteX4" fmla="*/ 54887 w 1455132"/>
                <a:gd name="connsiteY4" fmla="*/ 0 h 127643"/>
                <a:gd name="connsiteX5" fmla="*/ 1403437 w 1455132"/>
                <a:gd name="connsiteY5" fmla="*/ 0 h 127643"/>
                <a:gd name="connsiteX6" fmla="*/ 1458324 w 1455132"/>
                <a:gd name="connsiteY6" fmla="*/ 54886 h 127643"/>
                <a:gd name="connsiteX7" fmla="*/ 1458324 w 1455132"/>
                <a:gd name="connsiteY7" fmla="*/ 81947 h 127643"/>
                <a:gd name="connsiteX8" fmla="*/ 1403437 w 1455132"/>
                <a:gd name="connsiteY8" fmla="*/ 136834 h 127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5132" h="127643">
                  <a:moveTo>
                    <a:pt x="1403437" y="136834"/>
                  </a:moveTo>
                  <a:lnTo>
                    <a:pt x="54887" y="136834"/>
                  </a:lnTo>
                  <a:cubicBezTo>
                    <a:pt x="24508" y="136834"/>
                    <a:pt x="0" y="112198"/>
                    <a:pt x="0" y="81947"/>
                  </a:cubicBezTo>
                  <a:lnTo>
                    <a:pt x="0" y="54886"/>
                  </a:lnTo>
                  <a:cubicBezTo>
                    <a:pt x="0" y="24507"/>
                    <a:pt x="24635" y="0"/>
                    <a:pt x="54887" y="0"/>
                  </a:cubicBezTo>
                  <a:lnTo>
                    <a:pt x="1403437" y="0"/>
                  </a:lnTo>
                  <a:cubicBezTo>
                    <a:pt x="1433816" y="0"/>
                    <a:pt x="1458324" y="24635"/>
                    <a:pt x="1458324" y="54886"/>
                  </a:cubicBezTo>
                  <a:lnTo>
                    <a:pt x="1458324" y="81947"/>
                  </a:lnTo>
                  <a:cubicBezTo>
                    <a:pt x="1458452" y="112198"/>
                    <a:pt x="1433816" y="136834"/>
                    <a:pt x="1403437" y="136834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64" name="手繪多邊形: 圖案 158">
              <a:extLst>
                <a:ext uri="{FF2B5EF4-FFF2-40B4-BE49-F238E27FC236}">
                  <a16:creationId xmlns:a16="http://schemas.microsoft.com/office/drawing/2014/main" id="{34154360-2E85-40F6-B7C7-8D6F95B94353}"/>
                </a:ext>
              </a:extLst>
            </p:cNvPr>
            <p:cNvSpPr/>
            <p:nvPr/>
          </p:nvSpPr>
          <p:spPr>
            <a:xfrm>
              <a:off x="13950039" y="9910749"/>
              <a:ext cx="191464" cy="38292"/>
            </a:xfrm>
            <a:custGeom>
              <a:avLst/>
              <a:gdLst>
                <a:gd name="connsiteX0" fmla="*/ 174105 w 191464"/>
                <a:gd name="connsiteY0" fmla="*/ 43654 h 38292"/>
                <a:gd name="connsiteX1" fmla="*/ 21827 w 191464"/>
                <a:gd name="connsiteY1" fmla="*/ 43654 h 38292"/>
                <a:gd name="connsiteX2" fmla="*/ 0 w 191464"/>
                <a:gd name="connsiteY2" fmla="*/ 21827 h 38292"/>
                <a:gd name="connsiteX3" fmla="*/ 0 w 191464"/>
                <a:gd name="connsiteY3" fmla="*/ 21827 h 38292"/>
                <a:gd name="connsiteX4" fmla="*/ 21827 w 191464"/>
                <a:gd name="connsiteY4" fmla="*/ 0 h 38292"/>
                <a:gd name="connsiteX5" fmla="*/ 174105 w 191464"/>
                <a:gd name="connsiteY5" fmla="*/ 0 h 38292"/>
                <a:gd name="connsiteX6" fmla="*/ 195932 w 191464"/>
                <a:gd name="connsiteY6" fmla="*/ 21827 h 38292"/>
                <a:gd name="connsiteX7" fmla="*/ 195932 w 191464"/>
                <a:gd name="connsiteY7" fmla="*/ 21827 h 38292"/>
                <a:gd name="connsiteX8" fmla="*/ 174105 w 191464"/>
                <a:gd name="connsiteY8" fmla="*/ 43654 h 38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64" h="38292">
                  <a:moveTo>
                    <a:pt x="174105" y="43654"/>
                  </a:moveTo>
                  <a:lnTo>
                    <a:pt x="21827" y="43654"/>
                  </a:lnTo>
                  <a:cubicBezTo>
                    <a:pt x="9701" y="43654"/>
                    <a:pt x="0" y="33825"/>
                    <a:pt x="0" y="21827"/>
                  </a:cubicBezTo>
                  <a:lnTo>
                    <a:pt x="0" y="21827"/>
                  </a:lnTo>
                  <a:cubicBezTo>
                    <a:pt x="0" y="9701"/>
                    <a:pt x="9829" y="0"/>
                    <a:pt x="21827" y="0"/>
                  </a:cubicBezTo>
                  <a:lnTo>
                    <a:pt x="174105" y="0"/>
                  </a:lnTo>
                  <a:cubicBezTo>
                    <a:pt x="186232" y="0"/>
                    <a:pt x="195932" y="9828"/>
                    <a:pt x="195932" y="21827"/>
                  </a:cubicBezTo>
                  <a:lnTo>
                    <a:pt x="195932" y="21827"/>
                  </a:lnTo>
                  <a:cubicBezTo>
                    <a:pt x="195932" y="33825"/>
                    <a:pt x="186232" y="43654"/>
                    <a:pt x="174105" y="43654"/>
                  </a:cubicBezTo>
                  <a:close/>
                </a:path>
              </a:pathLst>
            </a:custGeom>
            <a:no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65" name="手繪多邊形: 圖案 159">
              <a:extLst>
                <a:ext uri="{FF2B5EF4-FFF2-40B4-BE49-F238E27FC236}">
                  <a16:creationId xmlns:a16="http://schemas.microsoft.com/office/drawing/2014/main" id="{960F64C9-23CE-47F8-B279-6D106798BE12}"/>
                </a:ext>
              </a:extLst>
            </p:cNvPr>
            <p:cNvSpPr/>
            <p:nvPr/>
          </p:nvSpPr>
          <p:spPr>
            <a:xfrm>
              <a:off x="13588683" y="9103444"/>
              <a:ext cx="510574" cy="510573"/>
            </a:xfrm>
            <a:custGeom>
              <a:avLst/>
              <a:gdLst>
                <a:gd name="connsiteX0" fmla="*/ 0 w 510572"/>
                <a:gd name="connsiteY0" fmla="*/ 0 h 510572"/>
                <a:gd name="connsiteX1" fmla="*/ 514785 w 510572"/>
                <a:gd name="connsiteY1" fmla="*/ 0 h 510572"/>
                <a:gd name="connsiteX2" fmla="*/ 514785 w 510572"/>
                <a:gd name="connsiteY2" fmla="*/ 520784 h 510572"/>
                <a:gd name="connsiteX3" fmla="*/ 0 w 510572"/>
                <a:gd name="connsiteY3" fmla="*/ 520784 h 510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0572" h="510572">
                  <a:moveTo>
                    <a:pt x="0" y="0"/>
                  </a:moveTo>
                  <a:lnTo>
                    <a:pt x="514785" y="0"/>
                  </a:lnTo>
                  <a:lnTo>
                    <a:pt x="514785" y="520784"/>
                  </a:lnTo>
                  <a:lnTo>
                    <a:pt x="0" y="520784"/>
                  </a:lnTo>
                  <a:close/>
                </a:path>
              </a:pathLst>
            </a:custGeom>
            <a:noFill/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66" name="手繪多邊形: 圖案 160">
              <a:extLst>
                <a:ext uri="{FF2B5EF4-FFF2-40B4-BE49-F238E27FC236}">
                  <a16:creationId xmlns:a16="http://schemas.microsoft.com/office/drawing/2014/main" id="{2C2B88D7-B37B-4255-843D-2D1FDE91B33A}"/>
                </a:ext>
              </a:extLst>
            </p:cNvPr>
            <p:cNvSpPr/>
            <p:nvPr/>
          </p:nvSpPr>
          <p:spPr>
            <a:xfrm>
              <a:off x="13974675" y="9123486"/>
              <a:ext cx="12764" cy="12764"/>
            </a:xfrm>
            <a:custGeom>
              <a:avLst/>
              <a:gdLst>
                <a:gd name="connsiteX0" fmla="*/ 0 w 12764"/>
                <a:gd name="connsiteY0" fmla="*/ 0 h 12764"/>
                <a:gd name="connsiteX1" fmla="*/ 17998 w 12764"/>
                <a:gd name="connsiteY1" fmla="*/ 0 h 12764"/>
                <a:gd name="connsiteX2" fmla="*/ 17998 w 12764"/>
                <a:gd name="connsiteY2" fmla="*/ 17998 h 12764"/>
                <a:gd name="connsiteX3" fmla="*/ 0 w 12764"/>
                <a:gd name="connsiteY3" fmla="*/ 17998 h 1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64" h="12764">
                  <a:moveTo>
                    <a:pt x="0" y="0"/>
                  </a:moveTo>
                  <a:lnTo>
                    <a:pt x="17998" y="0"/>
                  </a:lnTo>
                  <a:lnTo>
                    <a:pt x="17998" y="17998"/>
                  </a:lnTo>
                  <a:lnTo>
                    <a:pt x="0" y="17998"/>
                  </a:lnTo>
                  <a:close/>
                </a:path>
              </a:pathLst>
            </a:custGeom>
            <a:noFill/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67" name="手繪多邊形: 圖案 161">
              <a:extLst>
                <a:ext uri="{FF2B5EF4-FFF2-40B4-BE49-F238E27FC236}">
                  <a16:creationId xmlns:a16="http://schemas.microsoft.com/office/drawing/2014/main" id="{A60EC7BA-490C-435D-9C12-1C493368FDD7}"/>
                </a:ext>
              </a:extLst>
            </p:cNvPr>
            <p:cNvSpPr/>
            <p:nvPr/>
          </p:nvSpPr>
          <p:spPr>
            <a:xfrm>
              <a:off x="14013606" y="9123486"/>
              <a:ext cx="12764" cy="12764"/>
            </a:xfrm>
            <a:custGeom>
              <a:avLst/>
              <a:gdLst>
                <a:gd name="connsiteX0" fmla="*/ 0 w 12764"/>
                <a:gd name="connsiteY0" fmla="*/ 0 h 12764"/>
                <a:gd name="connsiteX1" fmla="*/ 17998 w 12764"/>
                <a:gd name="connsiteY1" fmla="*/ 0 h 12764"/>
                <a:gd name="connsiteX2" fmla="*/ 17998 w 12764"/>
                <a:gd name="connsiteY2" fmla="*/ 17998 h 12764"/>
                <a:gd name="connsiteX3" fmla="*/ 0 w 12764"/>
                <a:gd name="connsiteY3" fmla="*/ 17998 h 1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64" h="12764">
                  <a:moveTo>
                    <a:pt x="0" y="0"/>
                  </a:moveTo>
                  <a:lnTo>
                    <a:pt x="17998" y="0"/>
                  </a:lnTo>
                  <a:lnTo>
                    <a:pt x="17998" y="17998"/>
                  </a:lnTo>
                  <a:lnTo>
                    <a:pt x="0" y="17998"/>
                  </a:lnTo>
                  <a:close/>
                </a:path>
              </a:pathLst>
            </a:custGeom>
            <a:noFill/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68" name="手繪多邊形: 圖案 162">
              <a:extLst>
                <a:ext uri="{FF2B5EF4-FFF2-40B4-BE49-F238E27FC236}">
                  <a16:creationId xmlns:a16="http://schemas.microsoft.com/office/drawing/2014/main" id="{7FE4DE28-B168-4FD6-9318-D9440142707B}"/>
                </a:ext>
              </a:extLst>
            </p:cNvPr>
            <p:cNvSpPr/>
            <p:nvPr/>
          </p:nvSpPr>
          <p:spPr>
            <a:xfrm>
              <a:off x="14052537" y="9123486"/>
              <a:ext cx="12764" cy="12764"/>
            </a:xfrm>
            <a:custGeom>
              <a:avLst/>
              <a:gdLst>
                <a:gd name="connsiteX0" fmla="*/ 0 w 12764"/>
                <a:gd name="connsiteY0" fmla="*/ 0 h 12764"/>
                <a:gd name="connsiteX1" fmla="*/ 17998 w 12764"/>
                <a:gd name="connsiteY1" fmla="*/ 0 h 12764"/>
                <a:gd name="connsiteX2" fmla="*/ 17998 w 12764"/>
                <a:gd name="connsiteY2" fmla="*/ 17998 h 12764"/>
                <a:gd name="connsiteX3" fmla="*/ 0 w 12764"/>
                <a:gd name="connsiteY3" fmla="*/ 17998 h 1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64" h="12764">
                  <a:moveTo>
                    <a:pt x="0" y="0"/>
                  </a:moveTo>
                  <a:lnTo>
                    <a:pt x="17998" y="0"/>
                  </a:lnTo>
                  <a:lnTo>
                    <a:pt x="17998" y="17998"/>
                  </a:lnTo>
                  <a:lnTo>
                    <a:pt x="0" y="17998"/>
                  </a:lnTo>
                  <a:close/>
                </a:path>
              </a:pathLst>
            </a:custGeom>
            <a:noFill/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69" name="手繪多邊形: 圖案 163">
              <a:extLst>
                <a:ext uri="{FF2B5EF4-FFF2-40B4-BE49-F238E27FC236}">
                  <a16:creationId xmlns:a16="http://schemas.microsoft.com/office/drawing/2014/main" id="{656077B9-05F1-4330-8216-2BB107B4DD9A}"/>
                </a:ext>
              </a:extLst>
            </p:cNvPr>
            <p:cNvSpPr/>
            <p:nvPr/>
          </p:nvSpPr>
          <p:spPr>
            <a:xfrm>
              <a:off x="13591617" y="9161396"/>
              <a:ext cx="510573" cy="12764"/>
            </a:xfrm>
            <a:custGeom>
              <a:avLst/>
              <a:gdLst>
                <a:gd name="connsiteX0" fmla="*/ 0 w 510572"/>
                <a:gd name="connsiteY0" fmla="*/ 0 h 0"/>
                <a:gd name="connsiteX1" fmla="*/ 510828 w 51057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0572">
                  <a:moveTo>
                    <a:pt x="0" y="0"/>
                  </a:moveTo>
                  <a:lnTo>
                    <a:pt x="510828" y="0"/>
                  </a:lnTo>
                </a:path>
              </a:pathLst>
            </a:custGeom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70" name="手繪多邊形: 圖案 164">
              <a:extLst>
                <a:ext uri="{FF2B5EF4-FFF2-40B4-BE49-F238E27FC236}">
                  <a16:creationId xmlns:a16="http://schemas.microsoft.com/office/drawing/2014/main" id="{CB98497D-9EFB-4BEA-957C-ECEFA754B393}"/>
                </a:ext>
              </a:extLst>
            </p:cNvPr>
            <p:cNvSpPr/>
            <p:nvPr/>
          </p:nvSpPr>
          <p:spPr>
            <a:xfrm>
              <a:off x="13630548" y="9208241"/>
              <a:ext cx="421223" cy="12764"/>
            </a:xfrm>
            <a:custGeom>
              <a:avLst/>
              <a:gdLst>
                <a:gd name="connsiteX0" fmla="*/ 0 w 421222"/>
                <a:gd name="connsiteY0" fmla="*/ 0 h 0"/>
                <a:gd name="connsiteX1" fmla="*/ 429519 w 42122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1222">
                  <a:moveTo>
                    <a:pt x="0" y="0"/>
                  </a:moveTo>
                  <a:lnTo>
                    <a:pt x="429519" y="0"/>
                  </a:lnTo>
                </a:path>
              </a:pathLst>
            </a:custGeom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71" name="手繪多邊形: 圖案 165">
              <a:extLst>
                <a:ext uri="{FF2B5EF4-FFF2-40B4-BE49-F238E27FC236}">
                  <a16:creationId xmlns:a16="http://schemas.microsoft.com/office/drawing/2014/main" id="{203AD324-24ED-4276-A301-828D969A2968}"/>
                </a:ext>
              </a:extLst>
            </p:cNvPr>
            <p:cNvSpPr/>
            <p:nvPr/>
          </p:nvSpPr>
          <p:spPr>
            <a:xfrm>
              <a:off x="13630548" y="9244108"/>
              <a:ext cx="421223" cy="12764"/>
            </a:xfrm>
            <a:custGeom>
              <a:avLst/>
              <a:gdLst>
                <a:gd name="connsiteX0" fmla="*/ 0 w 421222"/>
                <a:gd name="connsiteY0" fmla="*/ 0 h 0"/>
                <a:gd name="connsiteX1" fmla="*/ 429519 w 42122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1222">
                  <a:moveTo>
                    <a:pt x="0" y="0"/>
                  </a:moveTo>
                  <a:lnTo>
                    <a:pt x="429519" y="0"/>
                  </a:lnTo>
                </a:path>
              </a:pathLst>
            </a:custGeom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72" name="手繪多邊形: 圖案 166">
              <a:extLst>
                <a:ext uri="{FF2B5EF4-FFF2-40B4-BE49-F238E27FC236}">
                  <a16:creationId xmlns:a16="http://schemas.microsoft.com/office/drawing/2014/main" id="{EBE636DB-E161-41E7-883B-822AF288B37B}"/>
                </a:ext>
              </a:extLst>
            </p:cNvPr>
            <p:cNvSpPr/>
            <p:nvPr/>
          </p:nvSpPr>
          <p:spPr>
            <a:xfrm>
              <a:off x="13630548" y="9280104"/>
              <a:ext cx="421223" cy="12764"/>
            </a:xfrm>
            <a:custGeom>
              <a:avLst/>
              <a:gdLst>
                <a:gd name="connsiteX0" fmla="*/ 0 w 421222"/>
                <a:gd name="connsiteY0" fmla="*/ 0 h 0"/>
                <a:gd name="connsiteX1" fmla="*/ 429519 w 42122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1222">
                  <a:moveTo>
                    <a:pt x="0" y="0"/>
                  </a:moveTo>
                  <a:lnTo>
                    <a:pt x="429519" y="0"/>
                  </a:lnTo>
                </a:path>
              </a:pathLst>
            </a:custGeom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73" name="手繪多邊形: 圖案 167">
              <a:extLst>
                <a:ext uri="{FF2B5EF4-FFF2-40B4-BE49-F238E27FC236}">
                  <a16:creationId xmlns:a16="http://schemas.microsoft.com/office/drawing/2014/main" id="{9A7A913A-82E5-45E9-9C4E-1CB2B185AC71}"/>
                </a:ext>
              </a:extLst>
            </p:cNvPr>
            <p:cNvSpPr/>
            <p:nvPr/>
          </p:nvSpPr>
          <p:spPr>
            <a:xfrm>
              <a:off x="13630548" y="9315972"/>
              <a:ext cx="165936" cy="12764"/>
            </a:xfrm>
            <a:custGeom>
              <a:avLst/>
              <a:gdLst>
                <a:gd name="connsiteX0" fmla="*/ 0 w 165936"/>
                <a:gd name="connsiteY0" fmla="*/ 0 h 0"/>
                <a:gd name="connsiteX1" fmla="*/ 175892 w 165936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5936">
                  <a:moveTo>
                    <a:pt x="0" y="0"/>
                  </a:moveTo>
                  <a:lnTo>
                    <a:pt x="175892" y="0"/>
                  </a:lnTo>
                </a:path>
              </a:pathLst>
            </a:custGeom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</p:grpSp>
      <p:grpSp>
        <p:nvGrpSpPr>
          <p:cNvPr id="274" name="群組 273">
            <a:extLst>
              <a:ext uri="{FF2B5EF4-FFF2-40B4-BE49-F238E27FC236}">
                <a16:creationId xmlns:a16="http://schemas.microsoft.com/office/drawing/2014/main" id="{D802F00B-DD9A-4C68-8546-53C757C5039D}"/>
              </a:ext>
            </a:extLst>
          </p:cNvPr>
          <p:cNvGrpSpPr/>
          <p:nvPr/>
        </p:nvGrpSpPr>
        <p:grpSpPr>
          <a:xfrm flipH="1">
            <a:off x="7619183" y="6072169"/>
            <a:ext cx="213640" cy="384929"/>
            <a:chOff x="17449374" y="9433621"/>
            <a:chExt cx="536130" cy="906266"/>
          </a:xfrm>
        </p:grpSpPr>
        <p:sp>
          <p:nvSpPr>
            <p:cNvPr id="275" name="手繪多邊形: 圖案 249">
              <a:extLst>
                <a:ext uri="{FF2B5EF4-FFF2-40B4-BE49-F238E27FC236}">
                  <a16:creationId xmlns:a16="http://schemas.microsoft.com/office/drawing/2014/main" id="{5800539C-60AC-45BC-834D-93862F193512}"/>
                </a:ext>
              </a:extLst>
            </p:cNvPr>
            <p:cNvSpPr/>
            <p:nvPr/>
          </p:nvSpPr>
          <p:spPr>
            <a:xfrm>
              <a:off x="17449374" y="9433621"/>
              <a:ext cx="536102" cy="906266"/>
            </a:xfrm>
            <a:custGeom>
              <a:avLst/>
              <a:gdLst>
                <a:gd name="connsiteX0" fmla="*/ 453006 w 536101"/>
                <a:gd name="connsiteY0" fmla="*/ 916989 h 906266"/>
                <a:gd name="connsiteX1" fmla="*/ 89222 w 536101"/>
                <a:gd name="connsiteY1" fmla="*/ 916989 h 906266"/>
                <a:gd name="connsiteX2" fmla="*/ 0 w 536101"/>
                <a:gd name="connsiteY2" fmla="*/ 827766 h 906266"/>
                <a:gd name="connsiteX3" fmla="*/ 0 w 536101"/>
                <a:gd name="connsiteY3" fmla="*/ 89223 h 906266"/>
                <a:gd name="connsiteX4" fmla="*/ 89222 w 536101"/>
                <a:gd name="connsiteY4" fmla="*/ 0 h 906266"/>
                <a:gd name="connsiteX5" fmla="*/ 453006 w 536101"/>
                <a:gd name="connsiteY5" fmla="*/ 0 h 906266"/>
                <a:gd name="connsiteX6" fmla="*/ 542228 w 536101"/>
                <a:gd name="connsiteY6" fmla="*/ 89223 h 906266"/>
                <a:gd name="connsiteX7" fmla="*/ 542228 w 536101"/>
                <a:gd name="connsiteY7" fmla="*/ 827766 h 906266"/>
                <a:gd name="connsiteX8" fmla="*/ 453006 w 536101"/>
                <a:gd name="connsiteY8" fmla="*/ 916989 h 906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101" h="906266">
                  <a:moveTo>
                    <a:pt x="453006" y="916989"/>
                  </a:moveTo>
                  <a:lnTo>
                    <a:pt x="89222" y="916989"/>
                  </a:lnTo>
                  <a:cubicBezTo>
                    <a:pt x="39952" y="916989"/>
                    <a:pt x="0" y="877037"/>
                    <a:pt x="0" y="827766"/>
                  </a:cubicBezTo>
                  <a:lnTo>
                    <a:pt x="0" y="89223"/>
                  </a:lnTo>
                  <a:cubicBezTo>
                    <a:pt x="0" y="39952"/>
                    <a:pt x="39952" y="0"/>
                    <a:pt x="89222" y="0"/>
                  </a:cubicBezTo>
                  <a:lnTo>
                    <a:pt x="453006" y="0"/>
                  </a:lnTo>
                  <a:cubicBezTo>
                    <a:pt x="502276" y="0"/>
                    <a:pt x="542228" y="39952"/>
                    <a:pt x="542228" y="89223"/>
                  </a:cubicBezTo>
                  <a:lnTo>
                    <a:pt x="542228" y="827766"/>
                  </a:lnTo>
                  <a:cubicBezTo>
                    <a:pt x="542356" y="877037"/>
                    <a:pt x="502404" y="916989"/>
                    <a:pt x="453006" y="916989"/>
                  </a:cubicBezTo>
                  <a:close/>
                </a:path>
              </a:pathLst>
            </a:custGeom>
            <a:solidFill>
              <a:srgbClr val="091350"/>
            </a:solidFill>
            <a:ln w="19050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76" name="手繪多邊形: 圖案 250">
              <a:extLst>
                <a:ext uri="{FF2B5EF4-FFF2-40B4-BE49-F238E27FC236}">
                  <a16:creationId xmlns:a16="http://schemas.microsoft.com/office/drawing/2014/main" id="{807599B5-2679-4B35-9CFE-DF10C1D57A7B}"/>
                </a:ext>
              </a:extLst>
            </p:cNvPr>
            <p:cNvSpPr/>
            <p:nvPr/>
          </p:nvSpPr>
          <p:spPr>
            <a:xfrm>
              <a:off x="17449402" y="9524507"/>
              <a:ext cx="536102" cy="702038"/>
            </a:xfrm>
            <a:custGeom>
              <a:avLst/>
              <a:gdLst>
                <a:gd name="connsiteX0" fmla="*/ 0 w 536101"/>
                <a:gd name="connsiteY0" fmla="*/ 0 h 702037"/>
                <a:gd name="connsiteX1" fmla="*/ 542356 w 536101"/>
                <a:gd name="connsiteY1" fmla="*/ 0 h 702037"/>
                <a:gd name="connsiteX2" fmla="*/ 542356 w 536101"/>
                <a:gd name="connsiteY2" fmla="*/ 703186 h 702037"/>
                <a:gd name="connsiteX3" fmla="*/ 0 w 536101"/>
                <a:gd name="connsiteY3" fmla="*/ 703186 h 702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6101" h="702037">
                  <a:moveTo>
                    <a:pt x="0" y="0"/>
                  </a:moveTo>
                  <a:lnTo>
                    <a:pt x="542356" y="0"/>
                  </a:lnTo>
                  <a:lnTo>
                    <a:pt x="542356" y="703186"/>
                  </a:lnTo>
                  <a:lnTo>
                    <a:pt x="0" y="703186"/>
                  </a:lnTo>
                  <a:close/>
                </a:path>
              </a:pathLst>
            </a:custGeom>
            <a:solidFill>
              <a:srgbClr val="091350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77" name="手繪多邊形: 圖案 251">
              <a:extLst>
                <a:ext uri="{FF2B5EF4-FFF2-40B4-BE49-F238E27FC236}">
                  <a16:creationId xmlns:a16="http://schemas.microsoft.com/office/drawing/2014/main" id="{1347679B-4421-4F6D-ADF6-00EFB30AAC2E}"/>
                </a:ext>
              </a:extLst>
            </p:cNvPr>
            <p:cNvSpPr/>
            <p:nvPr/>
          </p:nvSpPr>
          <p:spPr>
            <a:xfrm>
              <a:off x="17690624" y="10258588"/>
              <a:ext cx="51057" cy="51057"/>
            </a:xfrm>
            <a:custGeom>
              <a:avLst/>
              <a:gdLst>
                <a:gd name="connsiteX0" fmla="*/ 59992 w 51057"/>
                <a:gd name="connsiteY0" fmla="*/ 29996 h 51057"/>
                <a:gd name="connsiteX1" fmla="*/ 29996 w 51057"/>
                <a:gd name="connsiteY1" fmla="*/ 59992 h 51057"/>
                <a:gd name="connsiteX2" fmla="*/ 0 w 51057"/>
                <a:gd name="connsiteY2" fmla="*/ 29996 h 51057"/>
                <a:gd name="connsiteX3" fmla="*/ 29996 w 51057"/>
                <a:gd name="connsiteY3" fmla="*/ 0 h 51057"/>
                <a:gd name="connsiteX4" fmla="*/ 59992 w 51057"/>
                <a:gd name="connsiteY4" fmla="*/ 29996 h 5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57" h="51057">
                  <a:moveTo>
                    <a:pt x="59992" y="29996"/>
                  </a:moveTo>
                  <a:cubicBezTo>
                    <a:pt x="59992" y="46562"/>
                    <a:pt x="46563" y="59992"/>
                    <a:pt x="29996" y="59992"/>
                  </a:cubicBezTo>
                  <a:cubicBezTo>
                    <a:pt x="13430" y="59992"/>
                    <a:pt x="0" y="46562"/>
                    <a:pt x="0" y="29996"/>
                  </a:cubicBezTo>
                  <a:cubicBezTo>
                    <a:pt x="0" y="13430"/>
                    <a:pt x="13430" y="0"/>
                    <a:pt x="29996" y="0"/>
                  </a:cubicBezTo>
                  <a:cubicBezTo>
                    <a:pt x="46563" y="0"/>
                    <a:pt x="59992" y="13430"/>
                    <a:pt x="59992" y="29996"/>
                  </a:cubicBezTo>
                  <a:close/>
                </a:path>
              </a:pathLst>
            </a:custGeom>
            <a:solidFill>
              <a:schemeClr val="bg1"/>
            </a:solidFill>
            <a:ln w="635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78" name="手繪多邊形: 圖案 252">
              <a:extLst>
                <a:ext uri="{FF2B5EF4-FFF2-40B4-BE49-F238E27FC236}">
                  <a16:creationId xmlns:a16="http://schemas.microsoft.com/office/drawing/2014/main" id="{7508F04E-F7B9-4641-8701-7C66728A468E}"/>
                </a:ext>
              </a:extLst>
            </p:cNvPr>
            <p:cNvSpPr/>
            <p:nvPr/>
          </p:nvSpPr>
          <p:spPr>
            <a:xfrm>
              <a:off x="17677350" y="9482517"/>
              <a:ext cx="76586" cy="12764"/>
            </a:xfrm>
            <a:custGeom>
              <a:avLst/>
              <a:gdLst>
                <a:gd name="connsiteX0" fmla="*/ 0 w 76585"/>
                <a:gd name="connsiteY0" fmla="*/ 0 h 0"/>
                <a:gd name="connsiteX1" fmla="*/ 86415 w 7658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585">
                  <a:moveTo>
                    <a:pt x="0" y="0"/>
                  </a:moveTo>
                  <a:lnTo>
                    <a:pt x="86415" y="0"/>
                  </a:lnTo>
                </a:path>
              </a:pathLst>
            </a:custGeom>
            <a:ln w="6350" cap="flat">
              <a:solidFill>
                <a:srgbClr val="00000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79" name="手繪多邊形: 圖案 254">
              <a:extLst>
                <a:ext uri="{FF2B5EF4-FFF2-40B4-BE49-F238E27FC236}">
                  <a16:creationId xmlns:a16="http://schemas.microsoft.com/office/drawing/2014/main" id="{4DC0176F-12F9-4CCD-A8E6-7A596896C5A8}"/>
                </a:ext>
              </a:extLst>
            </p:cNvPr>
            <p:cNvSpPr/>
            <p:nvPr/>
          </p:nvSpPr>
          <p:spPr>
            <a:xfrm>
              <a:off x="17589297" y="9913322"/>
              <a:ext cx="236610" cy="236612"/>
            </a:xfrm>
            <a:custGeom>
              <a:avLst/>
              <a:gdLst>
                <a:gd name="connsiteX0" fmla="*/ 1659 w 153171"/>
                <a:gd name="connsiteY0" fmla="*/ 34496 h 153171"/>
                <a:gd name="connsiteX1" fmla="*/ 15700 w 153171"/>
                <a:gd name="connsiteY1" fmla="*/ 2968 h 153171"/>
                <a:gd name="connsiteX2" fmla="*/ 30379 w 153171"/>
                <a:gd name="connsiteY2" fmla="*/ 2968 h 153171"/>
                <a:gd name="connsiteX3" fmla="*/ 53227 w 153171"/>
                <a:gd name="connsiteY3" fmla="*/ 27731 h 153171"/>
                <a:gd name="connsiteX4" fmla="*/ 52334 w 153171"/>
                <a:gd name="connsiteY4" fmla="*/ 41771 h 153171"/>
                <a:gd name="connsiteX5" fmla="*/ 51696 w 153171"/>
                <a:gd name="connsiteY5" fmla="*/ 42792 h 153171"/>
                <a:gd name="connsiteX6" fmla="*/ 45058 w 153171"/>
                <a:gd name="connsiteY6" fmla="*/ 54919 h 153171"/>
                <a:gd name="connsiteX7" fmla="*/ 54631 w 153171"/>
                <a:gd name="connsiteY7" fmla="*/ 71512 h 153171"/>
                <a:gd name="connsiteX8" fmla="*/ 81819 w 153171"/>
                <a:gd name="connsiteY8" fmla="*/ 100998 h 153171"/>
                <a:gd name="connsiteX9" fmla="*/ 97264 w 153171"/>
                <a:gd name="connsiteY9" fmla="*/ 113507 h 153171"/>
                <a:gd name="connsiteX10" fmla="*/ 103647 w 153171"/>
                <a:gd name="connsiteY10" fmla="*/ 113890 h 153171"/>
                <a:gd name="connsiteX11" fmla="*/ 114624 w 153171"/>
                <a:gd name="connsiteY11" fmla="*/ 106742 h 153171"/>
                <a:gd name="connsiteX12" fmla="*/ 127260 w 153171"/>
                <a:gd name="connsiteY12" fmla="*/ 107252 h 153171"/>
                <a:gd name="connsiteX13" fmla="*/ 151513 w 153171"/>
                <a:gd name="connsiteY13" fmla="*/ 133036 h 153171"/>
                <a:gd name="connsiteX14" fmla="*/ 148577 w 153171"/>
                <a:gd name="connsiteY14" fmla="*/ 147460 h 153171"/>
                <a:gd name="connsiteX15" fmla="*/ 117049 w 153171"/>
                <a:gd name="connsiteY15" fmla="*/ 160096 h 153171"/>
                <a:gd name="connsiteX16" fmla="*/ 87946 w 153171"/>
                <a:gd name="connsiteY16" fmla="*/ 148864 h 153171"/>
                <a:gd name="connsiteX17" fmla="*/ 50674 w 153171"/>
                <a:gd name="connsiteY17" fmla="*/ 119123 h 153171"/>
                <a:gd name="connsiteX18" fmla="*/ 22210 w 153171"/>
                <a:gd name="connsiteY18" fmla="*/ 84787 h 153171"/>
                <a:gd name="connsiteX19" fmla="*/ 7659 w 153171"/>
                <a:gd name="connsiteY19" fmla="*/ 59258 h 153171"/>
                <a:gd name="connsiteX20" fmla="*/ 0 w 153171"/>
                <a:gd name="connsiteY20" fmla="*/ 34751 h 153171"/>
                <a:gd name="connsiteX21" fmla="*/ 1659 w 153171"/>
                <a:gd name="connsiteY21" fmla="*/ 34496 h 15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3171" h="153171">
                  <a:moveTo>
                    <a:pt x="1659" y="34496"/>
                  </a:moveTo>
                  <a:cubicBezTo>
                    <a:pt x="-127" y="21093"/>
                    <a:pt x="6893" y="11392"/>
                    <a:pt x="15700" y="2968"/>
                  </a:cubicBezTo>
                  <a:cubicBezTo>
                    <a:pt x="19785" y="-989"/>
                    <a:pt x="26295" y="-989"/>
                    <a:pt x="30379" y="2968"/>
                  </a:cubicBezTo>
                  <a:cubicBezTo>
                    <a:pt x="38549" y="10754"/>
                    <a:pt x="45696" y="19433"/>
                    <a:pt x="53227" y="27731"/>
                  </a:cubicBezTo>
                  <a:cubicBezTo>
                    <a:pt x="57695" y="32708"/>
                    <a:pt x="53355" y="37176"/>
                    <a:pt x="52334" y="41771"/>
                  </a:cubicBezTo>
                  <a:cubicBezTo>
                    <a:pt x="52206" y="42154"/>
                    <a:pt x="51824" y="42537"/>
                    <a:pt x="51696" y="42792"/>
                  </a:cubicBezTo>
                  <a:cubicBezTo>
                    <a:pt x="49270" y="46877"/>
                    <a:pt x="44292" y="51472"/>
                    <a:pt x="45058" y="54919"/>
                  </a:cubicBezTo>
                  <a:cubicBezTo>
                    <a:pt x="46335" y="60917"/>
                    <a:pt x="50419" y="66662"/>
                    <a:pt x="54631" y="71512"/>
                  </a:cubicBezTo>
                  <a:cubicBezTo>
                    <a:pt x="63311" y="81723"/>
                    <a:pt x="72502" y="91424"/>
                    <a:pt x="81819" y="100998"/>
                  </a:cubicBezTo>
                  <a:cubicBezTo>
                    <a:pt x="86415" y="105720"/>
                    <a:pt x="91776" y="109677"/>
                    <a:pt x="97264" y="113507"/>
                  </a:cubicBezTo>
                  <a:cubicBezTo>
                    <a:pt x="98796" y="114528"/>
                    <a:pt x="101987" y="114783"/>
                    <a:pt x="103647" y="113890"/>
                  </a:cubicBezTo>
                  <a:cubicBezTo>
                    <a:pt x="107476" y="111975"/>
                    <a:pt x="111050" y="109294"/>
                    <a:pt x="114624" y="106742"/>
                  </a:cubicBezTo>
                  <a:cubicBezTo>
                    <a:pt x="119091" y="103551"/>
                    <a:pt x="123431" y="103551"/>
                    <a:pt x="127260" y="107252"/>
                  </a:cubicBezTo>
                  <a:cubicBezTo>
                    <a:pt x="135557" y="115676"/>
                    <a:pt x="144109" y="123846"/>
                    <a:pt x="151513" y="133036"/>
                  </a:cubicBezTo>
                  <a:cubicBezTo>
                    <a:pt x="155087" y="137503"/>
                    <a:pt x="153810" y="143375"/>
                    <a:pt x="148577" y="147460"/>
                  </a:cubicBezTo>
                  <a:cubicBezTo>
                    <a:pt x="139131" y="154735"/>
                    <a:pt x="129558" y="162649"/>
                    <a:pt x="117049" y="160096"/>
                  </a:cubicBezTo>
                  <a:cubicBezTo>
                    <a:pt x="106965" y="158054"/>
                    <a:pt x="96499" y="154480"/>
                    <a:pt x="87946" y="148864"/>
                  </a:cubicBezTo>
                  <a:cubicBezTo>
                    <a:pt x="74671" y="140184"/>
                    <a:pt x="62035" y="130100"/>
                    <a:pt x="50674" y="119123"/>
                  </a:cubicBezTo>
                  <a:cubicBezTo>
                    <a:pt x="40080" y="108784"/>
                    <a:pt x="31018" y="96786"/>
                    <a:pt x="22210" y="84787"/>
                  </a:cubicBezTo>
                  <a:cubicBezTo>
                    <a:pt x="16466" y="77001"/>
                    <a:pt x="11616" y="68193"/>
                    <a:pt x="7659" y="59258"/>
                  </a:cubicBezTo>
                  <a:cubicBezTo>
                    <a:pt x="4212" y="51472"/>
                    <a:pt x="2553" y="42920"/>
                    <a:pt x="0" y="34751"/>
                  </a:cubicBezTo>
                  <a:cubicBezTo>
                    <a:pt x="511" y="34751"/>
                    <a:pt x="1021" y="34623"/>
                    <a:pt x="1659" y="34496"/>
                  </a:cubicBezTo>
                  <a:close/>
                </a:path>
              </a:pathLst>
            </a:custGeom>
            <a:solidFill>
              <a:schemeClr val="bg1"/>
            </a:solidFill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80" name="手繪多邊形: 圖案 256">
              <a:extLst>
                <a:ext uri="{FF2B5EF4-FFF2-40B4-BE49-F238E27FC236}">
                  <a16:creationId xmlns:a16="http://schemas.microsoft.com/office/drawing/2014/main" id="{E17B835E-765A-432A-AE39-C1FBEDB3CF8D}"/>
                </a:ext>
              </a:extLst>
            </p:cNvPr>
            <p:cNvSpPr/>
            <p:nvPr/>
          </p:nvSpPr>
          <p:spPr>
            <a:xfrm>
              <a:off x="17702126" y="10018863"/>
              <a:ext cx="12764" cy="12764"/>
            </a:xfrm>
            <a:custGeom>
              <a:avLst/>
              <a:gdLst>
                <a:gd name="connsiteX0" fmla="*/ 19261 w 12764"/>
                <a:gd name="connsiteY0" fmla="*/ 1543 h 0"/>
                <a:gd name="connsiteX1" fmla="*/ 11985 w 12764"/>
                <a:gd name="connsiteY1" fmla="*/ 8946 h 0"/>
                <a:gd name="connsiteX2" fmla="*/ 10836 w 12764"/>
                <a:gd name="connsiteY2" fmla="*/ 9584 h 0"/>
                <a:gd name="connsiteX3" fmla="*/ 625 w 12764"/>
                <a:gd name="connsiteY3" fmla="*/ 7797 h 0"/>
                <a:gd name="connsiteX4" fmla="*/ 370 w 12764"/>
                <a:gd name="connsiteY4" fmla="*/ 2819 h 0"/>
                <a:gd name="connsiteX5" fmla="*/ 9560 w 12764"/>
                <a:gd name="connsiteY5" fmla="*/ 11 h 0"/>
                <a:gd name="connsiteX6" fmla="*/ 19261 w 12764"/>
                <a:gd name="connsiteY6" fmla="*/ 1543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64">
                  <a:moveTo>
                    <a:pt x="19261" y="1543"/>
                  </a:moveTo>
                  <a:cubicBezTo>
                    <a:pt x="16836" y="3968"/>
                    <a:pt x="14410" y="6521"/>
                    <a:pt x="11985" y="8946"/>
                  </a:cubicBezTo>
                  <a:cubicBezTo>
                    <a:pt x="11602" y="9201"/>
                    <a:pt x="11219" y="9584"/>
                    <a:pt x="10836" y="9584"/>
                  </a:cubicBezTo>
                  <a:cubicBezTo>
                    <a:pt x="7390" y="9073"/>
                    <a:pt x="3944" y="8818"/>
                    <a:pt x="625" y="7797"/>
                  </a:cubicBezTo>
                  <a:cubicBezTo>
                    <a:pt x="-13" y="7670"/>
                    <a:pt x="-268" y="3202"/>
                    <a:pt x="370" y="2819"/>
                  </a:cubicBezTo>
                  <a:cubicBezTo>
                    <a:pt x="3178" y="1415"/>
                    <a:pt x="6369" y="139"/>
                    <a:pt x="9560" y="11"/>
                  </a:cubicBezTo>
                  <a:cubicBezTo>
                    <a:pt x="12751" y="-117"/>
                    <a:pt x="15942" y="905"/>
                    <a:pt x="19261" y="1543"/>
                  </a:cubicBezTo>
                  <a:close/>
                </a:path>
              </a:pathLst>
            </a:custGeom>
            <a:solidFill>
              <a:srgbClr val="000000"/>
            </a:solidFill>
            <a:ln w="635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8659409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5" name="Elbow Connector 4">
            <a:extLst>
              <a:ext uri="{FF2B5EF4-FFF2-40B4-BE49-F238E27FC236}">
                <a16:creationId xmlns:a16="http://schemas.microsoft.com/office/drawing/2014/main" id="{2DF968DA-87B8-40F8-BAE7-FED05FBB939E}"/>
              </a:ext>
            </a:extLst>
          </p:cNvPr>
          <p:cNvCxnSpPr>
            <a:cxnSpLocks/>
          </p:cNvCxnSpPr>
          <p:nvPr/>
        </p:nvCxnSpPr>
        <p:spPr>
          <a:xfrm flipH="1">
            <a:off x="8257165" y="3962051"/>
            <a:ext cx="2103141" cy="1567404"/>
          </a:xfrm>
          <a:prstGeom prst="bentConnector3">
            <a:avLst>
              <a:gd name="adj1" fmla="val -1932"/>
            </a:avLst>
          </a:prstGeom>
          <a:ln w="25400">
            <a:solidFill>
              <a:schemeClr val="bg2">
                <a:lumMod val="10000"/>
              </a:schemeClr>
            </a:solidFill>
            <a:tailEnd type="triangle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1" name="Elbow Connector 4">
            <a:extLst>
              <a:ext uri="{FF2B5EF4-FFF2-40B4-BE49-F238E27FC236}">
                <a16:creationId xmlns:a16="http://schemas.microsoft.com/office/drawing/2014/main" id="{43018582-B253-41B0-B7A2-D3FF52D1B443}"/>
              </a:ext>
            </a:extLst>
          </p:cNvPr>
          <p:cNvCxnSpPr>
            <a:cxnSpLocks/>
          </p:cNvCxnSpPr>
          <p:nvPr/>
        </p:nvCxnSpPr>
        <p:spPr>
          <a:xfrm>
            <a:off x="1929876" y="3962051"/>
            <a:ext cx="2103141" cy="1567404"/>
          </a:xfrm>
          <a:prstGeom prst="bentConnector3">
            <a:avLst>
              <a:gd name="adj1" fmla="val -1932"/>
            </a:avLst>
          </a:prstGeom>
          <a:ln w="25400">
            <a:solidFill>
              <a:schemeClr val="bg2">
                <a:lumMod val="10000"/>
              </a:schemeClr>
            </a:solidFill>
            <a:tailEnd type="triangle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52" name="圖片 51">
            <a:extLst>
              <a:ext uri="{FF2B5EF4-FFF2-40B4-BE49-F238E27FC236}">
                <a16:creationId xmlns:a16="http://schemas.microsoft.com/office/drawing/2014/main" id="{90C43C24-1F1F-A04F-B3E6-E0E7CF2059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0594" y="5031290"/>
            <a:ext cx="503507" cy="683500"/>
          </a:xfrm>
          <a:prstGeom prst="rect">
            <a:avLst/>
          </a:prstGeom>
        </p:spPr>
      </p:pic>
      <p:pic>
        <p:nvPicPr>
          <p:cNvPr id="107" name="圖片 106">
            <a:extLst>
              <a:ext uri="{FF2B5EF4-FFF2-40B4-BE49-F238E27FC236}">
                <a16:creationId xmlns:a16="http://schemas.microsoft.com/office/drawing/2014/main" id="{E14C049F-306B-47AF-8019-5C48133E5A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6354" y="5045512"/>
            <a:ext cx="503507" cy="683500"/>
          </a:xfrm>
          <a:prstGeom prst="rect">
            <a:avLst/>
          </a:prstGeom>
        </p:spPr>
      </p:pic>
      <p:cxnSp>
        <p:nvCxnSpPr>
          <p:cNvPr id="88" name="肘形接點 26">
            <a:extLst>
              <a:ext uri="{FF2B5EF4-FFF2-40B4-BE49-F238E27FC236}">
                <a16:creationId xmlns:a16="http://schemas.microsoft.com/office/drawing/2014/main" id="{54FDAA0C-2BB1-4BCA-AED3-5566C3D9DF5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177365" y="3299503"/>
            <a:ext cx="7915" cy="2286368"/>
          </a:xfrm>
          <a:prstGeom prst="bentConnector3">
            <a:avLst>
              <a:gd name="adj1" fmla="val -5525989"/>
            </a:avLst>
          </a:prstGeom>
          <a:ln w="25400">
            <a:solidFill>
              <a:schemeClr val="bg2">
                <a:lumMod val="10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接點 84">
            <a:extLst>
              <a:ext uri="{FF2B5EF4-FFF2-40B4-BE49-F238E27FC236}">
                <a16:creationId xmlns:a16="http://schemas.microsoft.com/office/drawing/2014/main" id="{EF54A754-D014-4C5A-B39C-D5EDE904DD10}"/>
              </a:ext>
            </a:extLst>
          </p:cNvPr>
          <p:cNvCxnSpPr>
            <a:cxnSpLocks/>
          </p:cNvCxnSpPr>
          <p:nvPr/>
        </p:nvCxnSpPr>
        <p:spPr>
          <a:xfrm>
            <a:off x="5834659" y="2179544"/>
            <a:ext cx="0" cy="1733198"/>
          </a:xfrm>
          <a:prstGeom prst="line">
            <a:avLst/>
          </a:prstGeom>
          <a:ln w="254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接點 85">
            <a:extLst>
              <a:ext uri="{FF2B5EF4-FFF2-40B4-BE49-F238E27FC236}">
                <a16:creationId xmlns:a16="http://schemas.microsoft.com/office/drawing/2014/main" id="{8547C966-97FE-4D6C-B811-917CBB7256C6}"/>
              </a:ext>
            </a:extLst>
          </p:cNvPr>
          <p:cNvCxnSpPr>
            <a:cxnSpLocks/>
          </p:cNvCxnSpPr>
          <p:nvPr/>
        </p:nvCxnSpPr>
        <p:spPr>
          <a:xfrm>
            <a:off x="6567070" y="2216084"/>
            <a:ext cx="0" cy="1741854"/>
          </a:xfrm>
          <a:prstGeom prst="line">
            <a:avLst/>
          </a:prstGeom>
          <a:ln w="254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接點 82">
            <a:extLst>
              <a:ext uri="{FF2B5EF4-FFF2-40B4-BE49-F238E27FC236}">
                <a16:creationId xmlns:a16="http://schemas.microsoft.com/office/drawing/2014/main" id="{2D541DAF-D9AC-4AB0-AD01-44988DB2423D}"/>
              </a:ext>
            </a:extLst>
          </p:cNvPr>
          <p:cNvCxnSpPr>
            <a:cxnSpLocks/>
          </p:cNvCxnSpPr>
          <p:nvPr/>
        </p:nvCxnSpPr>
        <p:spPr>
          <a:xfrm>
            <a:off x="2999954" y="2331545"/>
            <a:ext cx="6488887" cy="0"/>
          </a:xfrm>
          <a:prstGeom prst="line">
            <a:avLst/>
          </a:prstGeom>
          <a:ln w="25400" cap="rnd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A7CBCA6E-DE39-BC49-AD7C-861603A23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51" y="24554"/>
            <a:ext cx="11598442" cy="1303786"/>
          </a:xfrm>
        </p:spPr>
        <p:txBody>
          <a:bodyPr>
            <a:normAutofit/>
          </a:bodyPr>
          <a:lstStyle/>
          <a:p>
            <a:r>
              <a:rPr kumimoji="1" lang="zh-TW" altLang="en-US" sz="5000" b="1"/>
              <a:t>雙主機</a:t>
            </a:r>
            <a:r>
              <a:rPr kumimoji="1" lang="en-US" altLang="zh-TW" sz="5000" b="1"/>
              <a:t> </a:t>
            </a:r>
            <a:r>
              <a:rPr kumimoji="1" lang="zh-CN" altLang="en-US" sz="5000" b="1"/>
              <a:t>服務分流</a:t>
            </a:r>
            <a:r>
              <a:rPr kumimoji="1" lang="zh-TW" altLang="en-US" sz="5000" b="1"/>
              <a:t> 交互備</a:t>
            </a:r>
            <a:r>
              <a:rPr kumimoji="1" lang="zh-CN" altLang="en-US" sz="5000" b="1"/>
              <a:t>份</a:t>
            </a:r>
            <a:endParaRPr kumimoji="1" lang="zh-TW" altLang="en-US" sz="5000" b="1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E6FCFB68-A91C-F34C-951E-A48B4376CD2E}"/>
              </a:ext>
            </a:extLst>
          </p:cNvPr>
          <p:cNvSpPr txBox="1"/>
          <p:nvPr/>
        </p:nvSpPr>
        <p:spPr>
          <a:xfrm>
            <a:off x="5374576" y="4504143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latin typeface="Oswald Light" pitchFamily="2" charset="0"/>
                <a:ea typeface="微軟正黑體 Light"/>
              </a:rPr>
              <a:t>10GbE</a:t>
            </a:r>
            <a:endParaRPr kumimoji="1" lang="zh-TW" altLang="en-US">
              <a:latin typeface="Oswald Light" pitchFamily="2" charset="0"/>
              <a:ea typeface="微軟正黑體 Light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5FCB31AA-E6BF-8748-9A71-F62A497BDA42}"/>
              </a:ext>
            </a:extLst>
          </p:cNvPr>
          <p:cNvSpPr txBox="1"/>
          <p:nvPr/>
        </p:nvSpPr>
        <p:spPr>
          <a:xfrm>
            <a:off x="5508142" y="1629371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latin typeface="Oswald Light" pitchFamily="2" charset="0"/>
              </a:rPr>
              <a:t>10GbE </a:t>
            </a:r>
            <a:r>
              <a:rPr kumimoji="1" lang="en-US" altLang="zh-CN">
                <a:latin typeface="Oswald Light" pitchFamily="2" charset="0"/>
              </a:rPr>
              <a:t>switch</a:t>
            </a:r>
            <a:endParaRPr kumimoji="1" lang="zh-TW" altLang="en-US">
              <a:latin typeface="Oswald Light" pitchFamily="2" charset="0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2DDE6345-6278-8A40-B4D2-7022DA443B01}"/>
              </a:ext>
            </a:extLst>
          </p:cNvPr>
          <p:cNvSpPr txBox="1"/>
          <p:nvPr/>
        </p:nvSpPr>
        <p:spPr>
          <a:xfrm>
            <a:off x="9361358" y="264893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虛擬化主機</a:t>
            </a:r>
            <a:endParaRPr kumimoji="1"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899FD650-F24B-2640-9F9C-ED1666FCEED4}"/>
              </a:ext>
            </a:extLst>
          </p:cNvPr>
          <p:cNvSpPr txBox="1"/>
          <p:nvPr/>
        </p:nvSpPr>
        <p:spPr>
          <a:xfrm>
            <a:off x="1423476" y="2671531"/>
            <a:ext cx="1472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>
                <a:latin typeface="Oswald Light" pitchFamily="2" charset="0"/>
              </a:rPr>
              <a:t>PC/ notebook</a:t>
            </a:r>
            <a:endParaRPr kumimoji="1" lang="zh-TW" altLang="en-US">
              <a:latin typeface="Oswald Light" pitchFamily="2" charset="0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846B44A0-B505-C841-A5FA-596D545A52EB}"/>
              </a:ext>
            </a:extLst>
          </p:cNvPr>
          <p:cNvSpPr txBox="1"/>
          <p:nvPr/>
        </p:nvSpPr>
        <p:spPr>
          <a:xfrm>
            <a:off x="5104655" y="6153248"/>
            <a:ext cx="2999539" cy="6806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kumimoji="1" lang="en-US" altLang="zh-TW" sz="1700" err="1">
                <a:latin typeface="Oswald Light" pitchFamily="2" charset="0"/>
                <a:ea typeface="微軟正黑體" panose="020B0604030504040204" pitchFamily="34" charset="-120"/>
              </a:rPr>
              <a:t>SnapSync</a:t>
            </a:r>
            <a:r>
              <a:rPr kumimoji="1" lang="en-US" altLang="zh-TW" sz="17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CN" altLang="en-US" sz="1700">
                <a:latin typeface="微軟正黑體" panose="020B0604030504040204" pitchFamily="34" charset="-120"/>
                <a:ea typeface="微軟正黑體" panose="020B0604030504040204" pitchFamily="34" charset="-120"/>
              </a:rPr>
              <a:t>差異同步</a:t>
            </a:r>
            <a:r>
              <a:rPr kumimoji="1" lang="en-US" altLang="zh-CN" sz="1700">
                <a:latin typeface="Oswald Light" pitchFamily="2" charset="0"/>
                <a:ea typeface="微軟正黑體" panose="020B0604030504040204" pitchFamily="34" charset="-120"/>
              </a:rPr>
              <a:t>(block based)</a:t>
            </a:r>
          </a:p>
          <a:p>
            <a:pPr>
              <a:lnSpc>
                <a:spcPts val="2400"/>
              </a:lnSpc>
            </a:pPr>
            <a:r>
              <a:rPr kumimoji="1" lang="en-US" altLang="zh-TW" sz="1700">
                <a:latin typeface="Oswald Light" pitchFamily="2" charset="0"/>
                <a:ea typeface="微軟正黑體" panose="020B0604030504040204" pitchFamily="34" charset="-120"/>
              </a:rPr>
              <a:t>HBS</a:t>
            </a:r>
            <a:r>
              <a:rPr kumimoji="1" lang="en-US" altLang="zh-TW" sz="17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CN" altLang="en-US" sz="1700">
                <a:latin typeface="微軟正黑體" panose="020B0604030504040204" pitchFamily="34" charset="-120"/>
                <a:ea typeface="微軟正黑體" panose="020B0604030504040204" pitchFamily="34" charset="-120"/>
              </a:rPr>
              <a:t>備份</a:t>
            </a:r>
            <a:r>
              <a:rPr kumimoji="1" lang="en-US" altLang="zh-CN" sz="17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CN" sz="1700">
                <a:latin typeface="Oswald Light" pitchFamily="2" charset="0"/>
                <a:ea typeface="微軟正黑體" panose="020B0604030504040204" pitchFamily="34" charset="-120"/>
              </a:rPr>
              <a:t>(file based)</a:t>
            </a:r>
            <a:endParaRPr kumimoji="1" lang="zh-TW" altLang="en-US" sz="1700">
              <a:latin typeface="Oswald Light" pitchFamily="2" charset="0"/>
              <a:ea typeface="微軟正黑體" panose="020B0604030504040204" pitchFamily="34" charset="-120"/>
            </a:endParaRPr>
          </a:p>
        </p:txBody>
      </p:sp>
      <p:grpSp>
        <p:nvGrpSpPr>
          <p:cNvPr id="57" name="群組 56">
            <a:extLst>
              <a:ext uri="{FF2B5EF4-FFF2-40B4-BE49-F238E27FC236}">
                <a16:creationId xmlns:a16="http://schemas.microsoft.com/office/drawing/2014/main" id="{A08636D8-C2C6-47DE-9CF7-72D530072F56}"/>
              </a:ext>
            </a:extLst>
          </p:cNvPr>
          <p:cNvGrpSpPr/>
          <p:nvPr/>
        </p:nvGrpSpPr>
        <p:grpSpPr>
          <a:xfrm>
            <a:off x="4165287" y="2931030"/>
            <a:ext cx="4130197" cy="1705997"/>
            <a:chOff x="4041739" y="2593971"/>
            <a:chExt cx="4130197" cy="1705997"/>
          </a:xfrm>
        </p:grpSpPr>
        <p:pic>
          <p:nvPicPr>
            <p:cNvPr id="58" name="圖片 57">
              <a:extLst>
                <a:ext uri="{FF2B5EF4-FFF2-40B4-BE49-F238E27FC236}">
                  <a16:creationId xmlns:a16="http://schemas.microsoft.com/office/drawing/2014/main" id="{67F5F8C0-DF71-4FB1-811A-6C329CDD80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0649" b="13262"/>
            <a:stretch/>
          </p:blipFill>
          <p:spPr>
            <a:xfrm>
              <a:off x="4041739" y="2593971"/>
              <a:ext cx="4130197" cy="1705997"/>
            </a:xfrm>
            <a:prstGeom prst="rect">
              <a:avLst/>
            </a:prstGeom>
          </p:spPr>
        </p:pic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DB761F0B-49CD-4623-9262-2CC35D4AF78E}"/>
                </a:ext>
              </a:extLst>
            </p:cNvPr>
            <p:cNvSpPr/>
            <p:nvPr/>
          </p:nvSpPr>
          <p:spPr>
            <a:xfrm>
              <a:off x="4356547" y="3124827"/>
              <a:ext cx="1713968" cy="928604"/>
            </a:xfrm>
            <a:prstGeom prst="rect">
              <a:avLst/>
            </a:prstGeom>
            <a:solidFill>
              <a:srgbClr val="FF0000">
                <a:alpha val="2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B2C67A17-280D-4923-B3EB-8DD6D19DC7C2}"/>
                </a:ext>
              </a:extLst>
            </p:cNvPr>
            <p:cNvSpPr/>
            <p:nvPr/>
          </p:nvSpPr>
          <p:spPr>
            <a:xfrm>
              <a:off x="6117311" y="3097919"/>
              <a:ext cx="1713968" cy="925669"/>
            </a:xfrm>
            <a:prstGeom prst="rect">
              <a:avLst/>
            </a:prstGeom>
            <a:solidFill>
              <a:srgbClr val="0070C0">
                <a:alpha val="3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94898416-90BF-4942-9377-F53E19CF7758}"/>
                </a:ext>
              </a:extLst>
            </p:cNvPr>
            <p:cNvSpPr/>
            <p:nvPr/>
          </p:nvSpPr>
          <p:spPr>
            <a:xfrm>
              <a:off x="4839827" y="3415230"/>
              <a:ext cx="877163" cy="3693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/>
              <a:r>
                <a:rPr kumimoji="1" lang="zh-CN" altLang="en-US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側主機</a:t>
              </a:r>
              <a:endParaRPr kumimoji="1"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00E19367-6A40-48CF-B390-DB86FCF611A3}"/>
                </a:ext>
              </a:extLst>
            </p:cNvPr>
            <p:cNvSpPr/>
            <p:nvPr/>
          </p:nvSpPr>
          <p:spPr>
            <a:xfrm>
              <a:off x="6663484" y="3416214"/>
              <a:ext cx="877163" cy="3693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/>
              <a:r>
                <a:rPr kumimoji="1" lang="zh-CN" altLang="en-US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側主機</a:t>
              </a:r>
              <a:endParaRPr kumimoji="1"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30931831-FC1B-48ED-8A69-553E644B7C09}"/>
                </a:ext>
              </a:extLst>
            </p:cNvPr>
            <p:cNvSpPr/>
            <p:nvPr/>
          </p:nvSpPr>
          <p:spPr>
            <a:xfrm>
              <a:off x="4639525" y="3391069"/>
              <a:ext cx="317716" cy="4308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/>
              <a:r>
                <a:rPr kumimoji="1" lang="en-US" altLang="zh-TW" sz="2200" b="1">
                  <a:solidFill>
                    <a:schemeClr val="bg1"/>
                  </a:solidFill>
                  <a:latin typeface="Oswald Light" pitchFamily="2" charset="0"/>
                </a:rPr>
                <a:t>A</a:t>
              </a:r>
              <a:endParaRPr kumimoji="1" lang="zh-TW" altLang="en-US" sz="2200">
                <a:solidFill>
                  <a:schemeClr val="bg1"/>
                </a:solidFill>
              </a:endParaRPr>
            </a:p>
          </p:txBody>
        </p:sp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B094FAC9-B835-4F83-B62F-2E217F7F1850}"/>
                </a:ext>
              </a:extLst>
            </p:cNvPr>
            <p:cNvSpPr/>
            <p:nvPr/>
          </p:nvSpPr>
          <p:spPr>
            <a:xfrm>
              <a:off x="6468855" y="3385436"/>
              <a:ext cx="324128" cy="4308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/>
              <a:r>
                <a:rPr kumimoji="1" lang="en-US" altLang="zh-TW" sz="2200" b="1">
                  <a:solidFill>
                    <a:schemeClr val="bg1"/>
                  </a:solidFill>
                  <a:latin typeface="Oswald Light" pitchFamily="2" charset="0"/>
                </a:rPr>
                <a:t>B</a:t>
              </a:r>
              <a:endParaRPr kumimoji="1" lang="zh-TW" altLang="en-US" sz="2200">
                <a:solidFill>
                  <a:schemeClr val="bg1"/>
                </a:solidFill>
              </a:endParaRPr>
            </a:p>
          </p:txBody>
        </p:sp>
      </p:grpSp>
      <p:pic>
        <p:nvPicPr>
          <p:cNvPr id="67" name="圖片 66">
            <a:extLst>
              <a:ext uri="{FF2B5EF4-FFF2-40B4-BE49-F238E27FC236}">
                <a16:creationId xmlns:a16="http://schemas.microsoft.com/office/drawing/2014/main" id="{15C544F8-DE9E-4C4D-9F61-59207A90C7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8424" y="2007507"/>
            <a:ext cx="1980395" cy="6422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pic>
        <p:nvPicPr>
          <p:cNvPr id="68" name="圖片 67" descr="一張含有 電腦 的圖片&#10;&#10;自動產生的描述">
            <a:extLst>
              <a:ext uri="{FF2B5EF4-FFF2-40B4-BE49-F238E27FC236}">
                <a16:creationId xmlns:a16="http://schemas.microsoft.com/office/drawing/2014/main" id="{B6459C21-3999-493F-A8D1-F2BED4F639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2978" y="1862151"/>
            <a:ext cx="2851085" cy="8142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9" name="Group 27">
            <a:extLst>
              <a:ext uri="{FF2B5EF4-FFF2-40B4-BE49-F238E27FC236}">
                <a16:creationId xmlns:a16="http://schemas.microsoft.com/office/drawing/2014/main" id="{B721CA10-F22B-4AFC-8867-668207CE7495}"/>
              </a:ext>
            </a:extLst>
          </p:cNvPr>
          <p:cNvGrpSpPr/>
          <p:nvPr/>
        </p:nvGrpSpPr>
        <p:grpSpPr>
          <a:xfrm>
            <a:off x="8833655" y="1395870"/>
            <a:ext cx="783680" cy="763822"/>
            <a:chOff x="7679930" y="5440019"/>
            <a:chExt cx="559003" cy="5448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0" name="Picture 28">
              <a:extLst>
                <a:ext uri="{FF2B5EF4-FFF2-40B4-BE49-F238E27FC236}">
                  <a16:creationId xmlns:a16="http://schemas.microsoft.com/office/drawing/2014/main" id="{270097EA-8512-4FF3-B8C7-FCD47CD4E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79930" y="5440019"/>
              <a:ext cx="559003" cy="544837"/>
            </a:xfrm>
            <a:prstGeom prst="rect">
              <a:avLst/>
            </a:prstGeom>
          </p:spPr>
        </p:pic>
        <p:sp>
          <p:nvSpPr>
            <p:cNvPr id="71" name="TextBox 29">
              <a:extLst>
                <a:ext uri="{FF2B5EF4-FFF2-40B4-BE49-F238E27FC236}">
                  <a16:creationId xmlns:a16="http://schemas.microsoft.com/office/drawing/2014/main" id="{7518D6A3-7154-46DC-B6B1-FDEDE21454FC}"/>
                </a:ext>
              </a:extLst>
            </p:cNvPr>
            <p:cNvSpPr txBox="1"/>
            <p:nvPr/>
          </p:nvSpPr>
          <p:spPr>
            <a:xfrm>
              <a:off x="7784832" y="5664907"/>
              <a:ext cx="386770" cy="2414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600">
                  <a:solidFill>
                    <a:schemeClr val="bg1"/>
                  </a:solidFill>
                </a:rPr>
                <a:t>VM</a:t>
              </a:r>
              <a:endParaRPr lang="en-US" sz="1600">
                <a:solidFill>
                  <a:schemeClr val="bg1"/>
                </a:solidFill>
              </a:endParaRPr>
            </a:p>
          </p:txBody>
        </p:sp>
      </p:grpSp>
      <p:grpSp>
        <p:nvGrpSpPr>
          <p:cNvPr id="72" name="Group 30">
            <a:extLst>
              <a:ext uri="{FF2B5EF4-FFF2-40B4-BE49-F238E27FC236}">
                <a16:creationId xmlns:a16="http://schemas.microsoft.com/office/drawing/2014/main" id="{ED839E02-972D-4193-9CB0-4EB511EF0840}"/>
              </a:ext>
            </a:extLst>
          </p:cNvPr>
          <p:cNvGrpSpPr/>
          <p:nvPr/>
        </p:nvGrpSpPr>
        <p:grpSpPr>
          <a:xfrm>
            <a:off x="10190440" y="1401226"/>
            <a:ext cx="807298" cy="763821"/>
            <a:chOff x="8330962" y="5439377"/>
            <a:chExt cx="575850" cy="5448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3" name="Picture 31">
              <a:extLst>
                <a:ext uri="{FF2B5EF4-FFF2-40B4-BE49-F238E27FC236}">
                  <a16:creationId xmlns:a16="http://schemas.microsoft.com/office/drawing/2014/main" id="{05880AED-FA41-459D-B001-659B6F4AC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30962" y="5439377"/>
              <a:ext cx="559003" cy="544837"/>
            </a:xfrm>
            <a:prstGeom prst="rect">
              <a:avLst/>
            </a:prstGeom>
          </p:spPr>
        </p:pic>
        <p:sp>
          <p:nvSpPr>
            <p:cNvPr id="74" name="TextBox 32">
              <a:extLst>
                <a:ext uri="{FF2B5EF4-FFF2-40B4-BE49-F238E27FC236}">
                  <a16:creationId xmlns:a16="http://schemas.microsoft.com/office/drawing/2014/main" id="{8F8F6B78-1DCF-464C-87EF-05D71A48BE24}"/>
                </a:ext>
              </a:extLst>
            </p:cNvPr>
            <p:cNvSpPr txBox="1"/>
            <p:nvPr/>
          </p:nvSpPr>
          <p:spPr>
            <a:xfrm>
              <a:off x="8452620" y="5667358"/>
              <a:ext cx="454192" cy="242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600">
                  <a:solidFill>
                    <a:schemeClr val="bg1"/>
                  </a:solidFill>
                </a:rPr>
                <a:t>VM</a:t>
              </a:r>
              <a:endParaRPr lang="en-US" sz="1600">
                <a:solidFill>
                  <a:schemeClr val="bg1"/>
                </a:solidFill>
              </a:endParaRPr>
            </a:p>
          </p:txBody>
        </p:sp>
      </p:grpSp>
      <p:grpSp>
        <p:nvGrpSpPr>
          <p:cNvPr id="78" name="Group 27">
            <a:extLst>
              <a:ext uri="{FF2B5EF4-FFF2-40B4-BE49-F238E27FC236}">
                <a16:creationId xmlns:a16="http://schemas.microsoft.com/office/drawing/2014/main" id="{7A4DDE21-EAB5-4ED5-98F5-6C1F02BB339F}"/>
              </a:ext>
            </a:extLst>
          </p:cNvPr>
          <p:cNvGrpSpPr/>
          <p:nvPr/>
        </p:nvGrpSpPr>
        <p:grpSpPr>
          <a:xfrm>
            <a:off x="9509380" y="1395195"/>
            <a:ext cx="783680" cy="763822"/>
            <a:chOff x="7693517" y="5440019"/>
            <a:chExt cx="559003" cy="5448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9" name="Picture 28">
              <a:extLst>
                <a:ext uri="{FF2B5EF4-FFF2-40B4-BE49-F238E27FC236}">
                  <a16:creationId xmlns:a16="http://schemas.microsoft.com/office/drawing/2014/main" id="{5E9762A5-9AAF-4B93-9C8E-E79A1ADF4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93517" y="5440019"/>
              <a:ext cx="559003" cy="544837"/>
            </a:xfrm>
            <a:prstGeom prst="rect">
              <a:avLst/>
            </a:prstGeom>
          </p:spPr>
        </p:pic>
        <p:sp>
          <p:nvSpPr>
            <p:cNvPr id="80" name="TextBox 29">
              <a:extLst>
                <a:ext uri="{FF2B5EF4-FFF2-40B4-BE49-F238E27FC236}">
                  <a16:creationId xmlns:a16="http://schemas.microsoft.com/office/drawing/2014/main" id="{1902A818-28FD-4635-A88E-14323BE824A0}"/>
                </a:ext>
              </a:extLst>
            </p:cNvPr>
            <p:cNvSpPr txBox="1"/>
            <p:nvPr/>
          </p:nvSpPr>
          <p:spPr>
            <a:xfrm>
              <a:off x="7812010" y="5664907"/>
              <a:ext cx="386770" cy="242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600">
                  <a:solidFill>
                    <a:schemeClr val="bg1"/>
                  </a:solidFill>
                </a:rPr>
                <a:t>VM</a:t>
              </a:r>
              <a:endParaRPr lang="en-US" sz="160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85DFA03E-92CC-4CD0-BA07-695F50791B63}"/>
              </a:ext>
            </a:extLst>
          </p:cNvPr>
          <p:cNvGrpSpPr/>
          <p:nvPr/>
        </p:nvGrpSpPr>
        <p:grpSpPr>
          <a:xfrm>
            <a:off x="555256" y="1892950"/>
            <a:ext cx="3167615" cy="647807"/>
            <a:chOff x="384977" y="1917942"/>
            <a:chExt cx="3792878" cy="7756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5" name="圖片 14" descr="一張含有 電子用品, 監視器, 電腦, 坐 的圖片&#10;&#10;自動產生的描述">
              <a:extLst>
                <a:ext uri="{FF2B5EF4-FFF2-40B4-BE49-F238E27FC236}">
                  <a16:creationId xmlns:a16="http://schemas.microsoft.com/office/drawing/2014/main" id="{5468AC3D-B2F7-45DD-BAC0-70FC65543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977" y="1922389"/>
              <a:ext cx="1206569" cy="763822"/>
            </a:xfrm>
            <a:prstGeom prst="rect">
              <a:avLst/>
            </a:prstGeom>
          </p:spPr>
        </p:pic>
        <p:pic>
          <p:nvPicPr>
            <p:cNvPr id="81" name="圖片 80" descr="一張含有 電子用品, 監視器, 電腦, 坐 的圖片&#10;&#10;自動產生的描述">
              <a:extLst>
                <a:ext uri="{FF2B5EF4-FFF2-40B4-BE49-F238E27FC236}">
                  <a16:creationId xmlns:a16="http://schemas.microsoft.com/office/drawing/2014/main" id="{D923BCE1-B2DF-4BB3-84EA-C35402B37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4402" y="1929799"/>
              <a:ext cx="1206569" cy="763822"/>
            </a:xfrm>
            <a:prstGeom prst="rect">
              <a:avLst/>
            </a:prstGeom>
          </p:spPr>
        </p:pic>
        <p:pic>
          <p:nvPicPr>
            <p:cNvPr id="82" name="圖片 81" descr="一張含有 電子用品, 監視器, 電腦, 坐 的圖片&#10;&#10;自動產生的描述">
              <a:extLst>
                <a:ext uri="{FF2B5EF4-FFF2-40B4-BE49-F238E27FC236}">
                  <a16:creationId xmlns:a16="http://schemas.microsoft.com/office/drawing/2014/main" id="{A6E5C0EA-D7C2-4E5A-8888-C9393B494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71286" y="1917942"/>
              <a:ext cx="1206569" cy="763822"/>
            </a:xfrm>
            <a:prstGeom prst="rect">
              <a:avLst/>
            </a:prstGeom>
          </p:spPr>
        </p:pic>
      </p:grpSp>
      <p:sp>
        <p:nvSpPr>
          <p:cNvPr id="90" name="文字方塊 89">
            <a:extLst>
              <a:ext uri="{FF2B5EF4-FFF2-40B4-BE49-F238E27FC236}">
                <a16:creationId xmlns:a16="http://schemas.microsoft.com/office/drawing/2014/main" id="{A8EA2909-CE3E-4C19-B9C9-2EF71E64F479}"/>
              </a:ext>
            </a:extLst>
          </p:cNvPr>
          <p:cNvSpPr txBox="1"/>
          <p:nvPr/>
        </p:nvSpPr>
        <p:spPr>
          <a:xfrm>
            <a:off x="6098535" y="451607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網路直連</a:t>
            </a:r>
            <a:endParaRPr kumimoji="1"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0" name="Google Shape;1466;p83">
            <a:extLst>
              <a:ext uri="{FF2B5EF4-FFF2-40B4-BE49-F238E27FC236}">
                <a16:creationId xmlns:a16="http://schemas.microsoft.com/office/drawing/2014/main" id="{9EDE17E4-E58C-47E8-B2F2-579DC03BFFA1}"/>
              </a:ext>
            </a:extLst>
          </p:cNvPr>
          <p:cNvSpPr/>
          <p:nvPr/>
        </p:nvSpPr>
        <p:spPr>
          <a:xfrm>
            <a:off x="320299" y="3635815"/>
            <a:ext cx="3573614" cy="446847"/>
          </a:xfrm>
          <a:prstGeom prst="round2DiagRect">
            <a:avLst>
              <a:gd name="adj1" fmla="val 12572"/>
              <a:gd name="adj2" fmla="val 0"/>
            </a:avLst>
          </a:prstGeom>
          <a:gradFill>
            <a:gsLst>
              <a:gs pos="100000">
                <a:srgbClr val="285FDF"/>
              </a:gs>
              <a:gs pos="0">
                <a:srgbClr val="00086C"/>
              </a:gs>
            </a:gsLst>
            <a:lin ang="0" scaled="0"/>
          </a:gra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en-US" sz="1500">
              <a:latin typeface="Oswald Medium" pitchFamily="2" charset="0"/>
            </a:endParaRPr>
          </a:p>
        </p:txBody>
      </p:sp>
      <p:sp>
        <p:nvSpPr>
          <p:cNvPr id="101" name="矩形 100">
            <a:extLst>
              <a:ext uri="{FF2B5EF4-FFF2-40B4-BE49-F238E27FC236}">
                <a16:creationId xmlns:a16="http://schemas.microsoft.com/office/drawing/2014/main" id="{7A13A688-93D5-40FD-A884-A2A1D285F756}"/>
              </a:ext>
            </a:extLst>
          </p:cNvPr>
          <p:cNvSpPr/>
          <p:nvPr/>
        </p:nvSpPr>
        <p:spPr>
          <a:xfrm>
            <a:off x="315314" y="3676534"/>
            <a:ext cx="3546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A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側主機提供 </a:t>
            </a:r>
            <a:r>
              <a:rPr lang="zh-TW" altLang="en-US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CIFS/FTP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共享服務</a:t>
            </a:r>
          </a:p>
        </p:txBody>
      </p:sp>
      <p:sp>
        <p:nvSpPr>
          <p:cNvPr id="105" name="Google Shape;1466;p83">
            <a:extLst>
              <a:ext uri="{FF2B5EF4-FFF2-40B4-BE49-F238E27FC236}">
                <a16:creationId xmlns:a16="http://schemas.microsoft.com/office/drawing/2014/main" id="{2482EC68-E571-4C3B-881F-90D54B873FD3}"/>
              </a:ext>
            </a:extLst>
          </p:cNvPr>
          <p:cNvSpPr/>
          <p:nvPr/>
        </p:nvSpPr>
        <p:spPr>
          <a:xfrm>
            <a:off x="8506125" y="3632101"/>
            <a:ext cx="3278648" cy="446847"/>
          </a:xfrm>
          <a:prstGeom prst="round2DiagRect">
            <a:avLst>
              <a:gd name="adj1" fmla="val 12572"/>
              <a:gd name="adj2" fmla="val 0"/>
            </a:avLst>
          </a:prstGeom>
          <a:gradFill>
            <a:gsLst>
              <a:gs pos="100000">
                <a:srgbClr val="285FDF"/>
              </a:gs>
              <a:gs pos="0">
                <a:srgbClr val="00086C"/>
              </a:gs>
            </a:gsLst>
            <a:lin ang="0" scaled="0"/>
          </a:gra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en-US" sz="1500">
              <a:latin typeface="Oswald Medium" pitchFamily="2" charset="0"/>
            </a:endParaRPr>
          </a:p>
        </p:txBody>
      </p:sp>
      <p:sp>
        <p:nvSpPr>
          <p:cNvPr id="106" name="矩形 105">
            <a:extLst>
              <a:ext uri="{FF2B5EF4-FFF2-40B4-BE49-F238E27FC236}">
                <a16:creationId xmlns:a16="http://schemas.microsoft.com/office/drawing/2014/main" id="{1086AD63-0DB3-4355-8007-C6C776CEA6E2}"/>
              </a:ext>
            </a:extLst>
          </p:cNvPr>
          <p:cNvSpPr/>
          <p:nvPr/>
        </p:nvSpPr>
        <p:spPr>
          <a:xfrm>
            <a:off x="8840470" y="3672410"/>
            <a:ext cx="2491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B</a:t>
            </a:r>
            <a:r>
              <a:rPr lang="zh-TW" altLang="en-US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側主機提供 </a:t>
            </a:r>
            <a:r>
              <a:rPr lang="en-US" altLang="zh-TW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iSCSI</a:t>
            </a:r>
            <a:r>
              <a:rPr lang="zh-TW" altLang="en-US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服務</a:t>
            </a:r>
          </a:p>
        </p:txBody>
      </p:sp>
      <p:sp>
        <p:nvSpPr>
          <p:cNvPr id="108" name="矩形 107">
            <a:extLst>
              <a:ext uri="{FF2B5EF4-FFF2-40B4-BE49-F238E27FC236}">
                <a16:creationId xmlns:a16="http://schemas.microsoft.com/office/drawing/2014/main" id="{1052EB71-3157-4D0A-A662-973EE1305873}"/>
              </a:ext>
            </a:extLst>
          </p:cNvPr>
          <p:cNvSpPr/>
          <p:nvPr/>
        </p:nvSpPr>
        <p:spPr>
          <a:xfrm>
            <a:off x="5260359" y="5255800"/>
            <a:ext cx="640637" cy="388183"/>
          </a:xfrm>
          <a:prstGeom prst="rect">
            <a:avLst/>
          </a:prstGeom>
          <a:solidFill>
            <a:srgbClr val="67E8F9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bg1"/>
              </a:solidFill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984FFC9C-F194-BB47-88A1-1021327A6555}"/>
              </a:ext>
            </a:extLst>
          </p:cNvPr>
          <p:cNvSpPr txBox="1"/>
          <p:nvPr/>
        </p:nvSpPr>
        <p:spPr>
          <a:xfrm>
            <a:off x="5259579" y="528031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備份</a:t>
            </a:r>
          </a:p>
        </p:txBody>
      </p:sp>
      <p:pic>
        <p:nvPicPr>
          <p:cNvPr id="116" name="圖片 115">
            <a:extLst>
              <a:ext uri="{FF2B5EF4-FFF2-40B4-BE49-F238E27FC236}">
                <a16:creationId xmlns:a16="http://schemas.microsoft.com/office/drawing/2014/main" id="{F1611A84-9EF9-43C4-94F3-7E3C074401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3506" y="5140059"/>
            <a:ext cx="740543" cy="535771"/>
          </a:xfrm>
          <a:prstGeom prst="rect">
            <a:avLst/>
          </a:prstGeom>
        </p:spPr>
      </p:pic>
      <p:pic>
        <p:nvPicPr>
          <p:cNvPr id="117" name="圖片 116">
            <a:extLst>
              <a:ext uri="{FF2B5EF4-FFF2-40B4-BE49-F238E27FC236}">
                <a16:creationId xmlns:a16="http://schemas.microsoft.com/office/drawing/2014/main" id="{A0A63948-6CDC-4703-BB0F-D443CDA97A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7394" y="5144777"/>
            <a:ext cx="740543" cy="535771"/>
          </a:xfrm>
          <a:prstGeom prst="rect">
            <a:avLst/>
          </a:prstGeom>
        </p:spPr>
      </p:pic>
      <p:sp>
        <p:nvSpPr>
          <p:cNvPr id="118" name="矩形 117">
            <a:extLst>
              <a:ext uri="{FF2B5EF4-FFF2-40B4-BE49-F238E27FC236}">
                <a16:creationId xmlns:a16="http://schemas.microsoft.com/office/drawing/2014/main" id="{1A1A08C2-0A15-4469-B11D-C01685CBDAA8}"/>
              </a:ext>
            </a:extLst>
          </p:cNvPr>
          <p:cNvSpPr/>
          <p:nvPr/>
        </p:nvSpPr>
        <p:spPr>
          <a:xfrm>
            <a:off x="6501153" y="5230775"/>
            <a:ext cx="640637" cy="388183"/>
          </a:xfrm>
          <a:prstGeom prst="rect">
            <a:avLst/>
          </a:prstGeom>
          <a:solidFill>
            <a:srgbClr val="67E8F9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bg1"/>
              </a:solidFill>
            </a:endParaRPr>
          </a:p>
        </p:txBody>
      </p:sp>
      <p:sp>
        <p:nvSpPr>
          <p:cNvPr id="119" name="文字方塊 118">
            <a:extLst>
              <a:ext uri="{FF2B5EF4-FFF2-40B4-BE49-F238E27FC236}">
                <a16:creationId xmlns:a16="http://schemas.microsoft.com/office/drawing/2014/main" id="{D44DA1B5-A283-4638-883C-17B3708591AF}"/>
              </a:ext>
            </a:extLst>
          </p:cNvPr>
          <p:cNvSpPr txBox="1"/>
          <p:nvPr/>
        </p:nvSpPr>
        <p:spPr>
          <a:xfrm>
            <a:off x="6500373" y="527970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備份</a:t>
            </a:r>
          </a:p>
        </p:txBody>
      </p:sp>
      <p:cxnSp>
        <p:nvCxnSpPr>
          <p:cNvPr id="126" name="肘形接點 26">
            <a:extLst>
              <a:ext uri="{FF2B5EF4-FFF2-40B4-BE49-F238E27FC236}">
                <a16:creationId xmlns:a16="http://schemas.microsoft.com/office/drawing/2014/main" id="{DFF1F052-0D13-4172-926E-E59C4060985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783075" y="4547671"/>
            <a:ext cx="7915" cy="2286368"/>
          </a:xfrm>
          <a:prstGeom prst="bentConnector3">
            <a:avLst>
              <a:gd name="adj1" fmla="val -3520303"/>
            </a:avLst>
          </a:prstGeom>
          <a:ln w="25400" cap="rnd">
            <a:solidFill>
              <a:srgbClr val="C00000"/>
            </a:solidFill>
            <a:prstDash val="sysDot"/>
            <a:round/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肘形接點 26">
            <a:extLst>
              <a:ext uri="{FF2B5EF4-FFF2-40B4-BE49-F238E27FC236}">
                <a16:creationId xmlns:a16="http://schemas.microsoft.com/office/drawing/2014/main" id="{57B074ED-4909-4E85-82BF-F454776DB9E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619322" y="4528106"/>
            <a:ext cx="7915" cy="2286368"/>
          </a:xfrm>
          <a:prstGeom prst="bentConnector3">
            <a:avLst>
              <a:gd name="adj1" fmla="val -5846949"/>
            </a:avLst>
          </a:prstGeom>
          <a:ln w="25400" cap="rnd">
            <a:solidFill>
              <a:srgbClr val="C00000"/>
            </a:solidFill>
            <a:prstDash val="sysDot"/>
            <a:round/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矩形 55">
            <a:extLst>
              <a:ext uri="{FF2B5EF4-FFF2-40B4-BE49-F238E27FC236}">
                <a16:creationId xmlns:a16="http://schemas.microsoft.com/office/drawing/2014/main" id="{6D7EEF5F-C791-4AE3-A617-D3E3C1393D85}"/>
              </a:ext>
            </a:extLst>
          </p:cNvPr>
          <p:cNvSpPr/>
          <p:nvPr/>
        </p:nvSpPr>
        <p:spPr>
          <a:xfrm>
            <a:off x="249958" y="6347576"/>
            <a:ext cx="3542958" cy="325089"/>
          </a:xfrm>
          <a:prstGeom prst="rect">
            <a:avLst/>
          </a:prstGeom>
          <a:noFill/>
        </p:spPr>
        <p:txBody>
          <a:bodyPr wrap="none" anchor="t">
            <a:spAutoFit/>
          </a:bodyPr>
          <a:lstStyle/>
          <a:p>
            <a:pPr>
              <a:lnSpc>
                <a:spcPts val="2000"/>
              </a:lnSpc>
              <a:spcBef>
                <a:spcPts val="100"/>
              </a:spcBef>
              <a:buSzPct val="80000"/>
            </a:pPr>
            <a:r>
              <a:rPr kumimoji="1" lang="en-US" altLang="zh-CN" sz="1350" err="1">
                <a:solidFill>
                  <a:schemeClr val="bg2">
                    <a:lumMod val="10000"/>
                  </a:schemeClr>
                </a:solidFill>
                <a:latin typeface="Oswald Light"/>
                <a:ea typeface="微軟正黑體"/>
              </a:rPr>
              <a:t>QuTS</a:t>
            </a:r>
            <a:r>
              <a:rPr kumimoji="1" lang="en-US" altLang="zh-CN" sz="1350">
                <a:solidFill>
                  <a:schemeClr val="bg2">
                    <a:lumMod val="10000"/>
                  </a:schemeClr>
                </a:solidFill>
                <a:latin typeface="Oswald Light"/>
                <a:ea typeface="微軟正黑體"/>
              </a:rPr>
              <a:t> hero </a:t>
            </a:r>
            <a:r>
              <a:rPr kumimoji="1" lang="en-US" altLang="zh-CN" sz="1350" err="1">
                <a:solidFill>
                  <a:schemeClr val="bg2">
                    <a:lumMod val="10000"/>
                  </a:schemeClr>
                </a:solidFill>
                <a:latin typeface="Oswald Light"/>
                <a:ea typeface="微軟正黑體"/>
              </a:rPr>
              <a:t>SnapSync</a:t>
            </a:r>
            <a:r>
              <a:rPr kumimoji="1" lang="zh-TW" altLang="en-US" sz="1350">
                <a:solidFill>
                  <a:schemeClr val="bg2">
                    <a:lumMod val="10000"/>
                  </a:schemeClr>
                </a:solidFill>
                <a:latin typeface="Oswald Light"/>
                <a:ea typeface="微軟正黑體"/>
              </a:rPr>
              <a:t> </a:t>
            </a:r>
            <a:r>
              <a:rPr kumimoji="1" lang="zh-CN" altLang="en-US" sz="1350">
                <a:solidFill>
                  <a:schemeClr val="bg2">
                    <a:lumMod val="10000"/>
                  </a:schemeClr>
                </a:solidFill>
                <a:latin typeface="微軟正黑體"/>
                <a:ea typeface="微軟正黑體"/>
              </a:rPr>
              <a:t>功能預計將在</a:t>
            </a:r>
            <a:r>
              <a:rPr kumimoji="1" lang="zh-TW" altLang="en-US" sz="1350">
                <a:solidFill>
                  <a:schemeClr val="bg2">
                    <a:lumMod val="10000"/>
                  </a:schemeClr>
                </a:solidFill>
                <a:latin typeface="微軟正黑體"/>
                <a:ea typeface="微軟正黑體"/>
              </a:rPr>
              <a:t> </a:t>
            </a:r>
            <a:r>
              <a:rPr kumimoji="1" lang="en-US" altLang="zh-CN" sz="1350">
                <a:solidFill>
                  <a:schemeClr val="bg2">
                    <a:lumMod val="10000"/>
                  </a:schemeClr>
                </a:solidFill>
                <a:latin typeface="Oswald Light"/>
                <a:ea typeface="微軟正黑體"/>
              </a:rPr>
              <a:t>June 2020</a:t>
            </a:r>
            <a:r>
              <a:rPr kumimoji="1" lang="zh-TW" altLang="en-US" sz="1350">
                <a:solidFill>
                  <a:schemeClr val="bg2">
                    <a:lumMod val="10000"/>
                  </a:schemeClr>
                </a:solidFill>
                <a:latin typeface="Oswald Light"/>
                <a:ea typeface="微軟正黑體"/>
              </a:rPr>
              <a:t> </a:t>
            </a:r>
            <a:r>
              <a:rPr kumimoji="1" lang="zh-CN" altLang="en-US" sz="1350">
                <a:solidFill>
                  <a:schemeClr val="bg2">
                    <a:lumMod val="10000"/>
                  </a:schemeClr>
                </a:solidFill>
                <a:latin typeface="微軟正黑體"/>
                <a:ea typeface="微軟正黑體"/>
              </a:rPr>
              <a:t>提供</a:t>
            </a:r>
            <a:endParaRPr kumimoji="1" lang="en-US" altLang="zh-CN" sz="1350">
              <a:solidFill>
                <a:schemeClr val="bg2">
                  <a:lumMod val="10000"/>
                </a:schemeClr>
              </a:solidFill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5694483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直線接點 43">
            <a:extLst>
              <a:ext uri="{FF2B5EF4-FFF2-40B4-BE49-F238E27FC236}">
                <a16:creationId xmlns:a16="http://schemas.microsoft.com/office/drawing/2014/main" id="{E14F11D2-AF59-477F-B84F-E0FCDA5E55F3}"/>
              </a:ext>
            </a:extLst>
          </p:cNvPr>
          <p:cNvCxnSpPr>
            <a:cxnSpLocks/>
          </p:cNvCxnSpPr>
          <p:nvPr/>
        </p:nvCxnSpPr>
        <p:spPr>
          <a:xfrm>
            <a:off x="5753662" y="4051655"/>
            <a:ext cx="0" cy="1733198"/>
          </a:xfrm>
          <a:prstGeom prst="line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接點 44">
            <a:extLst>
              <a:ext uri="{FF2B5EF4-FFF2-40B4-BE49-F238E27FC236}">
                <a16:creationId xmlns:a16="http://schemas.microsoft.com/office/drawing/2014/main" id="{34081A1F-0871-451F-BF57-68F2D1ABAD5A}"/>
              </a:ext>
            </a:extLst>
          </p:cNvPr>
          <p:cNvCxnSpPr>
            <a:cxnSpLocks/>
          </p:cNvCxnSpPr>
          <p:nvPr/>
        </p:nvCxnSpPr>
        <p:spPr>
          <a:xfrm>
            <a:off x="6486073" y="4088195"/>
            <a:ext cx="0" cy="1741854"/>
          </a:xfrm>
          <a:prstGeom prst="line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接點 42">
            <a:extLst>
              <a:ext uri="{FF2B5EF4-FFF2-40B4-BE49-F238E27FC236}">
                <a16:creationId xmlns:a16="http://schemas.microsoft.com/office/drawing/2014/main" id="{4513254E-D3C5-4345-A0CC-B48DEE55C011}"/>
              </a:ext>
            </a:extLst>
          </p:cNvPr>
          <p:cNvCxnSpPr>
            <a:cxnSpLocks/>
          </p:cNvCxnSpPr>
          <p:nvPr/>
        </p:nvCxnSpPr>
        <p:spPr>
          <a:xfrm>
            <a:off x="2974554" y="4077795"/>
            <a:ext cx="6488887" cy="0"/>
          </a:xfrm>
          <a:prstGeom prst="line">
            <a:avLst/>
          </a:prstGeom>
          <a:ln w="25400" cap="rnd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圖片 41">
            <a:extLst>
              <a:ext uri="{FF2B5EF4-FFF2-40B4-BE49-F238E27FC236}">
                <a16:creationId xmlns:a16="http://schemas.microsoft.com/office/drawing/2014/main" id="{43523913-0BEF-4ED7-B98A-4999078694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8688" y="3430654"/>
            <a:ext cx="1898663" cy="1186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7CBCA6E-DE39-BC49-AD7C-861603A23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506" y="37430"/>
            <a:ext cx="11598442" cy="1303786"/>
          </a:xfrm>
        </p:spPr>
        <p:txBody>
          <a:bodyPr>
            <a:normAutofit/>
          </a:bodyPr>
          <a:lstStyle/>
          <a:p>
            <a:r>
              <a:rPr kumimoji="1" lang="zh-TW" altLang="en-US" sz="5000" b="1"/>
              <a:t>備份多台的 </a:t>
            </a:r>
            <a:r>
              <a:rPr kumimoji="1" lang="en-US" altLang="zh-TW" sz="5000">
                <a:latin typeface="Oswald" pitchFamily="2" charset="0"/>
              </a:rPr>
              <a:t>QNAP ES NAS</a:t>
            </a:r>
            <a:endParaRPr kumimoji="1" lang="zh-TW" altLang="en-US" sz="5000">
              <a:latin typeface="Oswald" pitchFamily="2" charset="0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5FCB31AA-E6BF-8748-9A71-F62A497BDA42}"/>
              </a:ext>
            </a:extLst>
          </p:cNvPr>
          <p:cNvSpPr txBox="1"/>
          <p:nvPr/>
        </p:nvSpPr>
        <p:spPr>
          <a:xfrm>
            <a:off x="5372263" y="3413138"/>
            <a:ext cx="1451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600">
                <a:latin typeface="Oswald Light" pitchFamily="2" charset="0"/>
              </a:rPr>
              <a:t>10GbE </a:t>
            </a:r>
            <a:r>
              <a:rPr kumimoji="1" lang="en-US" altLang="zh-CN" sz="1600">
                <a:latin typeface="Oswald Light" pitchFamily="2" charset="0"/>
              </a:rPr>
              <a:t>switch</a:t>
            </a:r>
            <a:endParaRPr kumimoji="1" lang="zh-TW" altLang="en-US" sz="1600">
              <a:latin typeface="Oswald Light" pitchFamily="2" charset="0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899FD650-F24B-2640-9F9C-ED1666FCEED4}"/>
              </a:ext>
            </a:extLst>
          </p:cNvPr>
          <p:cNvSpPr txBox="1"/>
          <p:nvPr/>
        </p:nvSpPr>
        <p:spPr>
          <a:xfrm>
            <a:off x="1420303" y="4446686"/>
            <a:ext cx="1472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600">
                <a:latin typeface="Oswald Light" pitchFamily="2" charset="0"/>
              </a:rPr>
              <a:t>ES2486dc</a:t>
            </a:r>
            <a:endParaRPr kumimoji="1" lang="zh-TW" altLang="en-US" sz="1600">
              <a:latin typeface="Oswald Light" pitchFamily="2" charset="0"/>
            </a:endParaRPr>
          </a:p>
        </p:txBody>
      </p:sp>
      <p:pic>
        <p:nvPicPr>
          <p:cNvPr id="73" name="圖片 72">
            <a:extLst>
              <a:ext uri="{FF2B5EF4-FFF2-40B4-BE49-F238E27FC236}">
                <a16:creationId xmlns:a16="http://schemas.microsoft.com/office/drawing/2014/main" id="{C9DFDF1B-186A-B94E-ADFB-9AAF6202F6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714" y="3754444"/>
            <a:ext cx="2819414" cy="724308"/>
          </a:xfrm>
          <a:prstGeom prst="rect">
            <a:avLst/>
          </a:prstGeom>
        </p:spPr>
      </p:pic>
      <p:pic>
        <p:nvPicPr>
          <p:cNvPr id="74" name="圖片 73">
            <a:extLst>
              <a:ext uri="{FF2B5EF4-FFF2-40B4-BE49-F238E27FC236}">
                <a16:creationId xmlns:a16="http://schemas.microsoft.com/office/drawing/2014/main" id="{86598291-502B-0546-88D1-7BDB7E1BE8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7096" y="3565645"/>
            <a:ext cx="2373592" cy="959005"/>
          </a:xfrm>
          <a:prstGeom prst="rect">
            <a:avLst/>
          </a:prstGeom>
        </p:spPr>
      </p:pic>
      <p:sp>
        <p:nvSpPr>
          <p:cNvPr id="75" name="文字方塊 74">
            <a:extLst>
              <a:ext uri="{FF2B5EF4-FFF2-40B4-BE49-F238E27FC236}">
                <a16:creationId xmlns:a16="http://schemas.microsoft.com/office/drawing/2014/main" id="{81B0ADC2-105A-5046-B4BD-DE666D87A011}"/>
              </a:ext>
            </a:extLst>
          </p:cNvPr>
          <p:cNvSpPr txBox="1"/>
          <p:nvPr/>
        </p:nvSpPr>
        <p:spPr>
          <a:xfrm>
            <a:off x="9996145" y="4454058"/>
            <a:ext cx="1472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600">
                <a:latin typeface="Oswald Light" pitchFamily="2" charset="0"/>
              </a:rPr>
              <a:t>ES1686dc</a:t>
            </a:r>
            <a:endParaRPr kumimoji="1" lang="zh-TW" altLang="en-US" sz="1600">
              <a:latin typeface="Oswald Light" pitchFamily="2" charset="0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D5E3A26D-0A2F-164F-8364-6EDEFFC8C0DD}"/>
              </a:ext>
            </a:extLst>
          </p:cNvPr>
          <p:cNvSpPr/>
          <p:nvPr/>
        </p:nvSpPr>
        <p:spPr>
          <a:xfrm>
            <a:off x="150886" y="6118719"/>
            <a:ext cx="3910045" cy="593560"/>
          </a:xfrm>
          <a:prstGeom prst="rect">
            <a:avLst/>
          </a:prstGeom>
          <a:noFill/>
        </p:spPr>
        <p:txBody>
          <a:bodyPr wrap="none" anchor="t">
            <a:spAutoFit/>
          </a:bodyPr>
          <a:lstStyle/>
          <a:p>
            <a:pPr marL="177800" indent="-177800">
              <a:lnSpc>
                <a:spcPts val="2000"/>
              </a:lnSpc>
              <a:spcBef>
                <a:spcPts val="100"/>
              </a:spcBef>
              <a:buSzPct val="80000"/>
              <a:buFont typeface="Arial" panose="020B0604020202020204" pitchFamily="34" charset="0"/>
              <a:buChar char="•"/>
            </a:pPr>
            <a:r>
              <a:rPr kumimoji="1" lang="en-US" altLang="zh-CN" sz="1350" err="1">
                <a:solidFill>
                  <a:schemeClr val="bg2">
                    <a:lumMod val="10000"/>
                  </a:schemeClr>
                </a:solidFill>
                <a:latin typeface="Oswald Light"/>
                <a:ea typeface="微軟正黑體"/>
              </a:rPr>
              <a:t>QuTS</a:t>
            </a:r>
            <a:r>
              <a:rPr kumimoji="1" lang="en-US" altLang="zh-CN" sz="1350">
                <a:solidFill>
                  <a:schemeClr val="bg2">
                    <a:lumMod val="10000"/>
                  </a:schemeClr>
                </a:solidFill>
                <a:latin typeface="Oswald Light"/>
                <a:ea typeface="微軟正黑體"/>
              </a:rPr>
              <a:t> hero </a:t>
            </a:r>
            <a:r>
              <a:rPr kumimoji="1" lang="en-US" altLang="zh-CN" sz="1350" err="1">
                <a:solidFill>
                  <a:schemeClr val="bg2">
                    <a:lumMod val="10000"/>
                  </a:schemeClr>
                </a:solidFill>
                <a:latin typeface="Oswald Light"/>
                <a:ea typeface="微軟正黑體"/>
              </a:rPr>
              <a:t>SnapSync</a:t>
            </a:r>
            <a:r>
              <a:rPr kumimoji="1" lang="zh-TW" altLang="en-US" sz="1350">
                <a:solidFill>
                  <a:schemeClr val="bg2">
                    <a:lumMod val="10000"/>
                  </a:schemeClr>
                </a:solidFill>
                <a:latin typeface="Oswald Light"/>
                <a:ea typeface="微軟正黑體"/>
              </a:rPr>
              <a:t> </a:t>
            </a:r>
            <a:r>
              <a:rPr kumimoji="1" lang="zh-CN" altLang="en-US" sz="1350">
                <a:solidFill>
                  <a:schemeClr val="bg2">
                    <a:lumMod val="10000"/>
                  </a:schemeClr>
                </a:solidFill>
                <a:latin typeface="微軟正黑體"/>
                <a:ea typeface="微軟正黑體"/>
              </a:rPr>
              <a:t>功能預計將在</a:t>
            </a:r>
            <a:r>
              <a:rPr kumimoji="1" lang="zh-TW" altLang="en-US" sz="1350">
                <a:solidFill>
                  <a:schemeClr val="bg2">
                    <a:lumMod val="10000"/>
                  </a:schemeClr>
                </a:solidFill>
                <a:latin typeface="微軟正黑體"/>
                <a:ea typeface="微軟正黑體"/>
              </a:rPr>
              <a:t> </a:t>
            </a:r>
            <a:r>
              <a:rPr kumimoji="1" lang="en-US" altLang="zh-CN" sz="1350">
                <a:solidFill>
                  <a:schemeClr val="bg2">
                    <a:lumMod val="10000"/>
                  </a:schemeClr>
                </a:solidFill>
                <a:latin typeface="Oswald Light"/>
                <a:ea typeface="微軟正黑體"/>
              </a:rPr>
              <a:t>June 2020</a:t>
            </a:r>
            <a:r>
              <a:rPr kumimoji="1" lang="zh-TW" altLang="en-US" sz="1350">
                <a:solidFill>
                  <a:schemeClr val="bg2">
                    <a:lumMod val="10000"/>
                  </a:schemeClr>
                </a:solidFill>
                <a:latin typeface="Oswald Light"/>
                <a:ea typeface="微軟正黑體"/>
              </a:rPr>
              <a:t> </a:t>
            </a:r>
            <a:r>
              <a:rPr kumimoji="1" lang="zh-CN" altLang="en-US" sz="1350">
                <a:solidFill>
                  <a:schemeClr val="bg2">
                    <a:lumMod val="10000"/>
                  </a:schemeClr>
                </a:solidFill>
                <a:latin typeface="微軟正黑體"/>
                <a:ea typeface="微軟正黑體"/>
              </a:rPr>
              <a:t>提供</a:t>
            </a:r>
            <a:endParaRPr kumimoji="1" lang="en-US" altLang="zh-CN" sz="1350">
              <a:solidFill>
                <a:schemeClr val="bg2">
                  <a:lumMod val="10000"/>
                </a:schemeClr>
              </a:solidFill>
              <a:latin typeface="微軟正黑體"/>
              <a:ea typeface="微軟正黑體"/>
            </a:endParaRPr>
          </a:p>
          <a:p>
            <a:pPr marL="177800" indent="-177800">
              <a:lnSpc>
                <a:spcPts val="2000"/>
              </a:lnSpc>
              <a:spcBef>
                <a:spcPts val="100"/>
              </a:spcBef>
              <a:buSzPct val="80000"/>
              <a:buFont typeface="Arial" panose="020B0604020202020204" pitchFamily="34" charset="0"/>
              <a:buChar char="•"/>
            </a:pPr>
            <a:r>
              <a:rPr kumimoji="1" lang="en-US" altLang="zh-CN" sz="1350">
                <a:solidFill>
                  <a:schemeClr val="bg2">
                    <a:lumMod val="10000"/>
                  </a:schemeClr>
                </a:solidFill>
                <a:latin typeface="Oswald Light"/>
                <a:ea typeface="微軟正黑體"/>
              </a:rPr>
              <a:t>ES NAS </a:t>
            </a:r>
            <a:r>
              <a:rPr kumimoji="1" lang="zh-CN" altLang="en-US" sz="1350">
                <a:solidFill>
                  <a:schemeClr val="bg2">
                    <a:lumMod val="10000"/>
                  </a:schemeClr>
                </a:solidFill>
                <a:latin typeface="微軟正黑體"/>
                <a:ea typeface="微軟正黑體"/>
              </a:rPr>
              <a:t>作業系統需要</a:t>
            </a:r>
            <a:r>
              <a:rPr kumimoji="1" lang="zh-TW" altLang="en-US" sz="1350">
                <a:solidFill>
                  <a:schemeClr val="bg2">
                    <a:lumMod val="10000"/>
                  </a:schemeClr>
                </a:solidFill>
                <a:latin typeface="微軟正黑體"/>
                <a:ea typeface="微軟正黑體"/>
              </a:rPr>
              <a:t> </a:t>
            </a:r>
            <a:r>
              <a:rPr kumimoji="1" lang="en-US" altLang="zh-CN" sz="1350">
                <a:solidFill>
                  <a:schemeClr val="bg2">
                    <a:lumMod val="10000"/>
                  </a:schemeClr>
                </a:solidFill>
                <a:latin typeface="Oswald Light"/>
                <a:ea typeface="微軟正黑體"/>
              </a:rPr>
              <a:t>QES 2.1 </a:t>
            </a:r>
            <a:r>
              <a:rPr kumimoji="1" lang="zh-CN" altLang="en-US" sz="1350">
                <a:solidFill>
                  <a:schemeClr val="bg2">
                    <a:lumMod val="10000"/>
                  </a:schemeClr>
                </a:solidFill>
                <a:latin typeface="微軟正黑體"/>
                <a:ea typeface="微軟正黑體"/>
              </a:rPr>
              <a:t>以上版本</a:t>
            </a:r>
            <a:endParaRPr kumimoji="1" lang="en-US" altLang="zh-CN" sz="1350">
              <a:solidFill>
                <a:schemeClr val="bg2">
                  <a:lumMod val="10000"/>
                </a:schemeClr>
              </a:solidFill>
              <a:latin typeface="微軟正黑體"/>
              <a:ea typeface="微軟正黑體"/>
            </a:endParaRPr>
          </a:p>
        </p:txBody>
      </p:sp>
      <p:pic>
        <p:nvPicPr>
          <p:cNvPr id="77" name="圖片 76">
            <a:extLst>
              <a:ext uri="{FF2B5EF4-FFF2-40B4-BE49-F238E27FC236}">
                <a16:creationId xmlns:a16="http://schemas.microsoft.com/office/drawing/2014/main" id="{1753BEF9-5385-8243-9D95-EBF7F4B312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155" y="2723648"/>
            <a:ext cx="2819414" cy="724308"/>
          </a:xfrm>
          <a:prstGeom prst="rect">
            <a:avLst/>
          </a:prstGeom>
        </p:spPr>
      </p:pic>
      <p:pic>
        <p:nvPicPr>
          <p:cNvPr id="78" name="圖片 77">
            <a:extLst>
              <a:ext uri="{FF2B5EF4-FFF2-40B4-BE49-F238E27FC236}">
                <a16:creationId xmlns:a16="http://schemas.microsoft.com/office/drawing/2014/main" id="{3D4F49E4-0962-8F42-8094-48656B5EA1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7096" y="2660295"/>
            <a:ext cx="2373592" cy="959005"/>
          </a:xfrm>
          <a:prstGeom prst="rect">
            <a:avLst/>
          </a:prstGeom>
        </p:spPr>
      </p:pic>
      <p:sp>
        <p:nvSpPr>
          <p:cNvPr id="79" name="文字方塊 78">
            <a:extLst>
              <a:ext uri="{FF2B5EF4-FFF2-40B4-BE49-F238E27FC236}">
                <a16:creationId xmlns:a16="http://schemas.microsoft.com/office/drawing/2014/main" id="{7552E3CA-B85D-A145-8D5A-1C24626A45A3}"/>
              </a:ext>
            </a:extLst>
          </p:cNvPr>
          <p:cNvSpPr txBox="1"/>
          <p:nvPr/>
        </p:nvSpPr>
        <p:spPr>
          <a:xfrm>
            <a:off x="1420304" y="3413138"/>
            <a:ext cx="1472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600">
                <a:latin typeface="Oswald Light" pitchFamily="2" charset="0"/>
              </a:rPr>
              <a:t>ES2486dc</a:t>
            </a:r>
            <a:endParaRPr kumimoji="1" lang="zh-TW" altLang="en-US" sz="1600">
              <a:latin typeface="Oswald Light" pitchFamily="2" charset="0"/>
            </a:endParaRPr>
          </a:p>
        </p:txBody>
      </p:sp>
      <p:sp>
        <p:nvSpPr>
          <p:cNvPr id="80" name="文字方塊 79">
            <a:extLst>
              <a:ext uri="{FF2B5EF4-FFF2-40B4-BE49-F238E27FC236}">
                <a16:creationId xmlns:a16="http://schemas.microsoft.com/office/drawing/2014/main" id="{376BD605-F31C-414A-A596-FEF9F70536E0}"/>
              </a:ext>
            </a:extLst>
          </p:cNvPr>
          <p:cNvSpPr txBox="1"/>
          <p:nvPr/>
        </p:nvSpPr>
        <p:spPr>
          <a:xfrm>
            <a:off x="688158" y="1435336"/>
            <a:ext cx="11061677" cy="1022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lnSpc>
                <a:spcPts val="3600"/>
              </a:lnSpc>
              <a:spcBef>
                <a:spcPts val="300"/>
              </a:spcBef>
              <a:buSzPct val="70000"/>
              <a:buFont typeface="Arial" panose="020B0604020202020204" pitchFamily="34" charset="0"/>
              <a:buChar char="•"/>
            </a:pPr>
            <a:r>
              <a:rPr kumimoji="1" lang="en-US" altLang="zh-CN" sz="2800">
                <a:latin typeface="Oswald Light" pitchFamily="2" charset="0"/>
                <a:ea typeface="微軟正黑體" panose="020B0604030504040204" pitchFamily="34" charset="-120"/>
              </a:rPr>
              <a:t>QES</a:t>
            </a:r>
            <a:r>
              <a:rPr kumimoji="1" lang="en-US" altLang="zh-CN" sz="28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CN" altLang="en-US" sz="2800"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kumimoji="1" lang="zh-TW" altLang="en-US" sz="28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CN" sz="2800" err="1">
                <a:latin typeface="Oswald Light" pitchFamily="2" charset="0"/>
                <a:ea typeface="微軟正黑體" panose="020B0604030504040204" pitchFamily="34" charset="-120"/>
              </a:rPr>
              <a:t>QuTS</a:t>
            </a:r>
            <a:r>
              <a:rPr kumimoji="1" lang="en-US" altLang="zh-CN" sz="2800">
                <a:latin typeface="Oswald Light" pitchFamily="2" charset="0"/>
                <a:ea typeface="微軟正黑體" panose="020B0604030504040204" pitchFamily="34" charset="-120"/>
              </a:rPr>
              <a:t> hero</a:t>
            </a:r>
            <a:r>
              <a:rPr kumimoji="1" lang="zh-TW" altLang="en-US" sz="2800">
                <a:latin typeface="Oswald Light" pitchFamily="2" charset="0"/>
                <a:ea typeface="微軟正黑體" panose="020B0604030504040204" pitchFamily="34" charset="-120"/>
              </a:rPr>
              <a:t> </a:t>
            </a:r>
            <a:r>
              <a:rPr kumimoji="1" lang="zh-CN" altLang="en-US" sz="2800">
                <a:latin typeface="微軟正黑體" panose="020B0604030504040204" pitchFamily="34" charset="-120"/>
                <a:ea typeface="微軟正黑體" panose="020B0604030504040204" pitchFamily="34" charset="-120"/>
              </a:rPr>
              <a:t>同樣支援</a:t>
            </a:r>
            <a:r>
              <a:rPr kumimoji="1" lang="zh-TW" altLang="en-US" sz="28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CN" sz="2800">
                <a:latin typeface="Oswald Light" pitchFamily="2" charset="0"/>
                <a:ea typeface="微軟正黑體" panose="020B0604030504040204" pitchFamily="34" charset="-120"/>
              </a:rPr>
              <a:t>ZFS</a:t>
            </a:r>
            <a:r>
              <a:rPr kumimoji="1" lang="en-US" altLang="zh-CN" sz="28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CN" altLang="en-US" sz="2800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檔案系統</a:t>
            </a:r>
            <a:endParaRPr kumimoji="1" lang="en-US" altLang="zh-CN" sz="2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6700" indent="-266700">
              <a:lnSpc>
                <a:spcPts val="3600"/>
              </a:lnSpc>
              <a:spcBef>
                <a:spcPts val="300"/>
              </a:spcBef>
              <a:buSzPct val="70000"/>
              <a:buFont typeface="Arial" panose="020B0604020202020204" pitchFamily="34" charset="0"/>
              <a:buChar char="•"/>
            </a:pPr>
            <a:r>
              <a:rPr kumimoji="1" lang="en-US" altLang="zh-CN" sz="2800" err="1">
                <a:latin typeface="Oswald Light" pitchFamily="2" charset="0"/>
                <a:ea typeface="微軟正黑體" panose="020B0604030504040204" pitchFamily="34" charset="-120"/>
              </a:rPr>
              <a:t>SnapSync</a:t>
            </a:r>
            <a:r>
              <a:rPr kumimoji="1" lang="zh-TW" altLang="en-US" sz="2800">
                <a:latin typeface="Oswald Light" pitchFamily="2" charset="0"/>
                <a:ea typeface="微軟正黑體" panose="020B0604030504040204" pitchFamily="34" charset="-120"/>
              </a:rPr>
              <a:t> </a:t>
            </a:r>
            <a:r>
              <a:rPr kumimoji="1" lang="zh-CN" altLang="en-US" sz="2800">
                <a:latin typeface="微軟正黑體" panose="020B0604030504040204" pitchFamily="34" charset="-120"/>
                <a:ea typeface="微軟正黑體" panose="020B0604030504040204" pitchFamily="34" charset="-120"/>
              </a:rPr>
              <a:t>提供</a:t>
            </a:r>
            <a:r>
              <a:rPr kumimoji="1" lang="zh-TW" altLang="en-US" sz="28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CN" sz="2800">
                <a:latin typeface="Oswald Light" pitchFamily="2" charset="0"/>
                <a:ea typeface="微軟正黑體" panose="020B0604030504040204" pitchFamily="34" charset="-120"/>
              </a:rPr>
              <a:t>ES NAS</a:t>
            </a:r>
            <a:r>
              <a:rPr kumimoji="1" lang="zh-TW" altLang="en-US" sz="2800">
                <a:latin typeface="Oswald Light" pitchFamily="2" charset="0"/>
                <a:ea typeface="微軟正黑體" panose="020B0604030504040204" pitchFamily="34" charset="-120"/>
              </a:rPr>
              <a:t> </a:t>
            </a:r>
            <a:r>
              <a:rPr kumimoji="1" lang="zh-CN" altLang="en-US" sz="2800">
                <a:latin typeface="微軟正黑體" panose="020B0604030504040204" pitchFamily="34" charset="-120"/>
                <a:ea typeface="微軟正黑體" panose="020B0604030504040204" pitchFamily="34" charset="-120"/>
              </a:rPr>
              <a:t>快速同步</a:t>
            </a:r>
            <a:r>
              <a:rPr kumimoji="1" lang="en-US" altLang="zh-CN" sz="280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CN" altLang="en-US" sz="2800">
                <a:latin typeface="微軟正黑體" panose="020B0604030504040204" pitchFamily="34" charset="-120"/>
                <a:ea typeface="微軟正黑體" panose="020B0604030504040204" pitchFamily="34" charset="-120"/>
              </a:rPr>
              <a:t>備份</a:t>
            </a:r>
            <a:endParaRPr kumimoji="1" lang="en-US" altLang="zh-CN" sz="2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2F7A8007-63C9-4B75-BFCF-F3BE6E8C13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1635" y="3799936"/>
            <a:ext cx="4789133" cy="2993208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B5951404-5B87-4132-B1E9-4CC6495E275F}"/>
              </a:ext>
            </a:extLst>
          </p:cNvPr>
          <p:cNvSpPr/>
          <p:nvPr/>
        </p:nvSpPr>
        <p:spPr>
          <a:xfrm>
            <a:off x="4061198" y="5050013"/>
            <a:ext cx="2033936" cy="1096606"/>
          </a:xfrm>
          <a:prstGeom prst="rect">
            <a:avLst/>
          </a:prstGeom>
          <a:solidFill>
            <a:srgbClr val="FF0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5BF48F0B-A1FD-47EA-93A6-EEC0BC14987E}"/>
              </a:ext>
            </a:extLst>
          </p:cNvPr>
          <p:cNvSpPr/>
          <p:nvPr/>
        </p:nvSpPr>
        <p:spPr>
          <a:xfrm>
            <a:off x="6095134" y="5050013"/>
            <a:ext cx="2020763" cy="1062356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bg1"/>
              </a:solidFill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113AAE2C-1C2D-4C94-9CA4-7F8D47814B3C}"/>
              </a:ext>
            </a:extLst>
          </p:cNvPr>
          <p:cNvSpPr/>
          <p:nvPr/>
        </p:nvSpPr>
        <p:spPr>
          <a:xfrm>
            <a:off x="4682719" y="5414179"/>
            <a:ext cx="1006687" cy="4238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kumimoji="1"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側主機</a:t>
            </a:r>
            <a:endParaRPr kumimoji="1"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87BA0BAE-9AD6-4A55-894C-69B2FAB7C8C4}"/>
              </a:ext>
            </a:extLst>
          </p:cNvPr>
          <p:cNvSpPr/>
          <p:nvPr/>
        </p:nvSpPr>
        <p:spPr>
          <a:xfrm>
            <a:off x="6775662" y="5415309"/>
            <a:ext cx="1006687" cy="4238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kumimoji="1"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側主機</a:t>
            </a:r>
            <a:endParaRPr kumimoji="1"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AC440206-E265-458F-9581-645AFB0EF03A}"/>
              </a:ext>
            </a:extLst>
          </p:cNvPr>
          <p:cNvSpPr/>
          <p:nvPr/>
        </p:nvSpPr>
        <p:spPr>
          <a:xfrm>
            <a:off x="4452840" y="5386451"/>
            <a:ext cx="364631" cy="4945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kumimoji="1" lang="en-US" altLang="zh-TW" sz="2200" b="1">
                <a:solidFill>
                  <a:schemeClr val="bg1"/>
                </a:solidFill>
                <a:latin typeface="Oswald Light" pitchFamily="2" charset="0"/>
              </a:rPr>
              <a:t>A</a:t>
            </a:r>
            <a:endParaRPr kumimoji="1" lang="zh-TW" altLang="en-US" sz="2200">
              <a:solidFill>
                <a:schemeClr val="bg1"/>
              </a:solidFill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C430AD4D-CDDB-428A-9933-1AE55AA667D2}"/>
              </a:ext>
            </a:extLst>
          </p:cNvPr>
          <p:cNvSpPr/>
          <p:nvPr/>
        </p:nvSpPr>
        <p:spPr>
          <a:xfrm>
            <a:off x="6552293" y="5379986"/>
            <a:ext cx="371990" cy="4945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kumimoji="1" lang="en-US" altLang="zh-TW" sz="2200" b="1">
                <a:solidFill>
                  <a:schemeClr val="bg1"/>
                </a:solidFill>
                <a:latin typeface="Oswald Light" pitchFamily="2" charset="0"/>
              </a:rPr>
              <a:t>B</a:t>
            </a:r>
            <a:endParaRPr kumimoji="1" lang="zh-TW" altLang="en-US" sz="2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963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49FF2DA5-F4E1-D341-B945-2AE3E4842C65}"/>
              </a:ext>
            </a:extLst>
          </p:cNvPr>
          <p:cNvCxnSpPr>
            <a:cxnSpLocks/>
          </p:cNvCxnSpPr>
          <p:nvPr/>
        </p:nvCxnSpPr>
        <p:spPr>
          <a:xfrm flipV="1">
            <a:off x="5260883" y="2421704"/>
            <a:ext cx="0" cy="69764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>
            <a:extLst>
              <a:ext uri="{FF2B5EF4-FFF2-40B4-BE49-F238E27FC236}">
                <a16:creationId xmlns:a16="http://schemas.microsoft.com/office/drawing/2014/main" id="{9127D79D-7C24-CF41-8E05-AE45708741B8}"/>
              </a:ext>
            </a:extLst>
          </p:cNvPr>
          <p:cNvCxnSpPr>
            <a:cxnSpLocks/>
          </p:cNvCxnSpPr>
          <p:nvPr/>
        </p:nvCxnSpPr>
        <p:spPr>
          <a:xfrm flipV="1">
            <a:off x="6996751" y="2421704"/>
            <a:ext cx="0" cy="680766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圖片 63">
            <a:extLst>
              <a:ext uri="{FF2B5EF4-FFF2-40B4-BE49-F238E27FC236}">
                <a16:creationId xmlns:a16="http://schemas.microsoft.com/office/drawing/2014/main" id="{22D6A2A6-110F-4F92-A723-885CB553DD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9645" y="2242635"/>
            <a:ext cx="4789133" cy="2993208"/>
          </a:xfrm>
          <a:prstGeom prst="rect">
            <a:avLst/>
          </a:prstGeom>
        </p:spPr>
      </p:pic>
      <p:grpSp>
        <p:nvGrpSpPr>
          <p:cNvPr id="118" name="群組 117">
            <a:extLst>
              <a:ext uri="{FF2B5EF4-FFF2-40B4-BE49-F238E27FC236}">
                <a16:creationId xmlns:a16="http://schemas.microsoft.com/office/drawing/2014/main" id="{4B7D96F5-EF7A-4565-B408-901AB6EB616C}"/>
              </a:ext>
            </a:extLst>
          </p:cNvPr>
          <p:cNvGrpSpPr/>
          <p:nvPr/>
        </p:nvGrpSpPr>
        <p:grpSpPr>
          <a:xfrm>
            <a:off x="7636153" y="5259960"/>
            <a:ext cx="877848" cy="929229"/>
            <a:chOff x="3913229" y="5270791"/>
            <a:chExt cx="877848" cy="929229"/>
          </a:xfrm>
        </p:grpSpPr>
        <p:pic>
          <p:nvPicPr>
            <p:cNvPr id="119" name="圖形 118">
              <a:extLst>
                <a:ext uri="{FF2B5EF4-FFF2-40B4-BE49-F238E27FC236}">
                  <a16:creationId xmlns:a16="http://schemas.microsoft.com/office/drawing/2014/main" id="{C1BCE871-86FA-4E67-8C75-7B3E25376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16836" y="5756112"/>
              <a:ext cx="851926" cy="4439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0" name="圖形 119">
              <a:extLst>
                <a:ext uri="{FF2B5EF4-FFF2-40B4-BE49-F238E27FC236}">
                  <a16:creationId xmlns:a16="http://schemas.microsoft.com/office/drawing/2014/main" id="{08EB1E45-5894-4732-8689-0E403ADF2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913229" y="5270791"/>
              <a:ext cx="877848" cy="924152"/>
            </a:xfrm>
            <a:prstGeom prst="rect">
              <a:avLst/>
            </a:prstGeom>
            <a:effectLst/>
          </p:spPr>
        </p:pic>
      </p:grpSp>
      <p:pic>
        <p:nvPicPr>
          <p:cNvPr id="104" name="圖片 103">
            <a:extLst>
              <a:ext uri="{FF2B5EF4-FFF2-40B4-BE49-F238E27FC236}">
                <a16:creationId xmlns:a16="http://schemas.microsoft.com/office/drawing/2014/main" id="{D2D3FADD-100E-4A2F-A10C-8A7E9B0573A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043" y="3548310"/>
            <a:ext cx="3479873" cy="1010026"/>
          </a:xfrm>
          <a:prstGeom prst="rect">
            <a:avLst/>
          </a:prstGeom>
        </p:spPr>
      </p:pic>
      <p:pic>
        <p:nvPicPr>
          <p:cNvPr id="105" name="圖片 104">
            <a:extLst>
              <a:ext uri="{FF2B5EF4-FFF2-40B4-BE49-F238E27FC236}">
                <a16:creationId xmlns:a16="http://schemas.microsoft.com/office/drawing/2014/main" id="{0A6FF953-BAD1-435C-929C-E121D5A1505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723" y="5058294"/>
            <a:ext cx="3320099" cy="1003110"/>
          </a:xfrm>
          <a:prstGeom prst="rect">
            <a:avLst/>
          </a:prstGeom>
        </p:spPr>
      </p:pic>
      <p:cxnSp>
        <p:nvCxnSpPr>
          <p:cNvPr id="77" name="直線接點 76">
            <a:extLst>
              <a:ext uri="{FF2B5EF4-FFF2-40B4-BE49-F238E27FC236}">
                <a16:creationId xmlns:a16="http://schemas.microsoft.com/office/drawing/2014/main" id="{5D21E257-03D7-44D9-8B1B-5EE3052AE3D4}"/>
              </a:ext>
            </a:extLst>
          </p:cNvPr>
          <p:cNvCxnSpPr>
            <a:cxnSpLocks/>
          </p:cNvCxnSpPr>
          <p:nvPr/>
        </p:nvCxnSpPr>
        <p:spPr>
          <a:xfrm>
            <a:off x="3254467" y="2212455"/>
            <a:ext cx="138743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2FE90B5B-BAC0-5C4E-B60D-3D364D162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727" y="28674"/>
            <a:ext cx="11598442" cy="1303786"/>
          </a:xfrm>
        </p:spPr>
        <p:txBody>
          <a:bodyPr>
            <a:normAutofit/>
          </a:bodyPr>
          <a:lstStyle/>
          <a:p>
            <a:r>
              <a:rPr kumimoji="1" lang="zh-CN" altLang="en-US" sz="5000" b="1">
                <a:latin typeface="Microsoft JhengHei"/>
                <a:ea typeface="Microsoft JhengHei"/>
              </a:rPr>
              <a:t>建立</a:t>
            </a:r>
            <a:r>
              <a:rPr kumimoji="1" lang="zh-TW" altLang="en-US" sz="5000" b="1">
                <a:latin typeface="Microsoft JhengHei"/>
                <a:ea typeface="Microsoft JhengHei"/>
              </a:rPr>
              <a:t> </a:t>
            </a:r>
            <a:r>
              <a:rPr kumimoji="1" lang="en-US" altLang="zh-CN" sz="5000">
                <a:latin typeface="Oswald" pitchFamily="2" charset="0"/>
                <a:ea typeface="微軟正黑體"/>
              </a:rPr>
              <a:t>FC-SAN</a:t>
            </a:r>
            <a:r>
              <a:rPr kumimoji="1" lang="en-US" altLang="zh-CN" sz="5000" b="1">
                <a:latin typeface="Oswald" pitchFamily="2" charset="0"/>
                <a:ea typeface="微軟正黑體"/>
              </a:rPr>
              <a:t> </a:t>
            </a:r>
            <a:r>
              <a:rPr kumimoji="1" lang="zh-CN" altLang="en-US" sz="5000" b="1">
                <a:latin typeface="Microsoft JhengHei"/>
                <a:ea typeface="Microsoft JhengHei"/>
              </a:rPr>
              <a:t>儲存</a:t>
            </a:r>
            <a:r>
              <a:rPr kumimoji="1" lang="zh-TW" altLang="en-US" sz="5000" b="1">
                <a:latin typeface="Microsoft JhengHei"/>
                <a:ea typeface="Microsoft JhengHei"/>
              </a:rPr>
              <a:t> 備份與複本資料管理</a:t>
            </a:r>
          </a:p>
        </p:txBody>
      </p:sp>
      <p:cxnSp>
        <p:nvCxnSpPr>
          <p:cNvPr id="42" name="直線接點 41">
            <a:extLst>
              <a:ext uri="{FF2B5EF4-FFF2-40B4-BE49-F238E27FC236}">
                <a16:creationId xmlns:a16="http://schemas.microsoft.com/office/drawing/2014/main" id="{39E0E4EC-28D2-EF4C-8DCC-FDACC1F59814}"/>
              </a:ext>
            </a:extLst>
          </p:cNvPr>
          <p:cNvCxnSpPr>
            <a:cxnSpLocks/>
          </p:cNvCxnSpPr>
          <p:nvPr/>
        </p:nvCxnSpPr>
        <p:spPr>
          <a:xfrm flipH="1">
            <a:off x="7657847" y="2212455"/>
            <a:ext cx="1554871" cy="1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ACE78922-14F5-844A-995C-D6DC5753F093}"/>
              </a:ext>
            </a:extLst>
          </p:cNvPr>
          <p:cNvSpPr txBox="1"/>
          <p:nvPr/>
        </p:nvSpPr>
        <p:spPr>
          <a:xfrm>
            <a:off x="4755606" y="6004727"/>
            <a:ext cx="1204176" cy="6839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kumimoji="1" lang="en-US" altLang="zh-TW" err="1">
                <a:latin typeface="Oswald Light" pitchFamily="2" charset="0"/>
                <a:ea typeface="微軟正黑體" panose="020B0604030504040204" pitchFamily="34" charset="-120"/>
              </a:rPr>
              <a:t>SnapSync</a:t>
            </a:r>
            <a:endParaRPr kumimoji="1" lang="en-US" altLang="zh-TW">
              <a:latin typeface="Oswald Light" pitchFamily="2" charset="0"/>
              <a:ea typeface="微軟正黑體" panose="020B0604030504040204" pitchFamily="34" charset="-120"/>
            </a:endParaRPr>
          </a:p>
          <a:p>
            <a:pPr algn="ctr">
              <a:lnSpc>
                <a:spcPts val="2400"/>
              </a:lnSpc>
            </a:pPr>
            <a:r>
              <a:rPr kumimoji="1"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同步</a:t>
            </a:r>
            <a:r>
              <a:rPr kumimoji="1" lang="en-US" altLang="zh-CN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備份</a:t>
            </a:r>
            <a:endParaRPr kumimoji="1"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4" name="圖片 53">
            <a:extLst>
              <a:ext uri="{FF2B5EF4-FFF2-40B4-BE49-F238E27FC236}">
                <a16:creationId xmlns:a16="http://schemas.microsoft.com/office/drawing/2014/main" id="{0C0A701E-BDD8-E042-AB04-8908862F1A0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2111" y="1409484"/>
            <a:ext cx="1985090" cy="10630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sp>
        <p:nvSpPr>
          <p:cNvPr id="59" name="向右箭號 58">
            <a:extLst>
              <a:ext uri="{FF2B5EF4-FFF2-40B4-BE49-F238E27FC236}">
                <a16:creationId xmlns:a16="http://schemas.microsoft.com/office/drawing/2014/main" id="{DD10A9EE-68C5-4244-91A4-0EB531541810}"/>
              </a:ext>
            </a:extLst>
          </p:cNvPr>
          <p:cNvSpPr/>
          <p:nvPr/>
        </p:nvSpPr>
        <p:spPr>
          <a:xfrm>
            <a:off x="6623934" y="5682334"/>
            <a:ext cx="1254023" cy="221951"/>
          </a:xfrm>
          <a:prstGeom prst="rightArrow">
            <a:avLst/>
          </a:prstGeom>
          <a:gradFill flip="none" rotWithShape="1">
            <a:gsLst>
              <a:gs pos="0">
                <a:srgbClr val="41AE59"/>
              </a:gs>
              <a:gs pos="100000">
                <a:srgbClr val="92D05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3B587A71-80C5-584D-8F75-FE9390F1FA94}"/>
              </a:ext>
            </a:extLst>
          </p:cNvPr>
          <p:cNvSpPr txBox="1"/>
          <p:nvPr/>
        </p:nvSpPr>
        <p:spPr>
          <a:xfrm>
            <a:off x="6732633" y="6005860"/>
            <a:ext cx="952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>
                <a:latin typeface="Oswald Light" pitchFamily="2" charset="0"/>
              </a:rPr>
              <a:t>Snapshot </a:t>
            </a:r>
          </a:p>
          <a:p>
            <a:pPr algn="ctr"/>
            <a:r>
              <a:rPr kumimoji="1" lang="en-US" altLang="zh-TW">
                <a:latin typeface="Oswald Light" pitchFamily="2" charset="0"/>
              </a:rPr>
              <a:t>clone</a:t>
            </a:r>
            <a:endParaRPr kumimoji="1" lang="zh-TW" altLang="en-US">
              <a:latin typeface="Oswald Light" pitchFamily="2" charset="0"/>
            </a:endParaRP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256000DF-2C4D-A040-BB93-DFB2DC6E1364}"/>
              </a:ext>
            </a:extLst>
          </p:cNvPr>
          <p:cNvSpPr txBox="1"/>
          <p:nvPr/>
        </p:nvSpPr>
        <p:spPr>
          <a:xfrm>
            <a:off x="475038" y="3782694"/>
            <a:ext cx="2969083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750">
                <a:latin typeface="Oswald Light" pitchFamily="2" charset="0"/>
                <a:ea typeface="微軟正黑體" panose="020B0604030504040204" pitchFamily="34" charset="-120"/>
              </a:rPr>
              <a:t>A </a:t>
            </a:r>
            <a:r>
              <a:rPr kumimoji="1" lang="zh-CN" altLang="en-US" sz="1750">
                <a:latin typeface="微軟正黑體" panose="020B0604030504040204" pitchFamily="34" charset="-120"/>
                <a:ea typeface="微軟正黑體" panose="020B0604030504040204" pitchFamily="34" charset="-120"/>
              </a:rPr>
              <a:t>側主機提供</a:t>
            </a:r>
            <a:r>
              <a:rPr kumimoji="1" lang="en-US" altLang="zh-CN" sz="1750" err="1">
                <a:latin typeface="Oswald Light" pitchFamily="2" charset="0"/>
                <a:ea typeface="微軟正黑體" panose="020B0604030504040204" pitchFamily="34" charset="-120"/>
              </a:rPr>
              <a:t>Fibre</a:t>
            </a:r>
            <a:r>
              <a:rPr kumimoji="1" lang="en-US" altLang="zh-CN" sz="1750">
                <a:latin typeface="Oswald Light" pitchFamily="2" charset="0"/>
                <a:ea typeface="微軟正黑體" panose="020B0604030504040204" pitchFamily="34" charset="-120"/>
              </a:rPr>
              <a:t> channel </a:t>
            </a:r>
            <a:r>
              <a:rPr kumimoji="1" lang="zh-CN" altLang="en-US" sz="1750">
                <a:latin typeface="微軟正黑體" panose="020B0604030504040204" pitchFamily="34" charset="-120"/>
                <a:ea typeface="微軟正黑體" panose="020B0604030504040204" pitchFamily="34" charset="-120"/>
              </a:rPr>
              <a:t>存儲</a:t>
            </a:r>
            <a:endParaRPr kumimoji="1" lang="en-US" altLang="zh-CN" sz="17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1D21B60B-4779-43FD-98E9-C9A19EEA54A3}"/>
              </a:ext>
            </a:extLst>
          </p:cNvPr>
          <p:cNvSpPr/>
          <p:nvPr/>
        </p:nvSpPr>
        <p:spPr>
          <a:xfrm>
            <a:off x="4087256" y="3485465"/>
            <a:ext cx="1967057" cy="1111505"/>
          </a:xfrm>
          <a:prstGeom prst="rect">
            <a:avLst/>
          </a:prstGeom>
          <a:solidFill>
            <a:srgbClr val="FF0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2109B395-DB82-463F-AFAD-5FA246ED656A}"/>
              </a:ext>
            </a:extLst>
          </p:cNvPr>
          <p:cNvSpPr/>
          <p:nvPr/>
        </p:nvSpPr>
        <p:spPr>
          <a:xfrm>
            <a:off x="6108020" y="3500364"/>
            <a:ext cx="1967057" cy="1062356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bg1"/>
              </a:solidFill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BAC4C700-CE3D-422D-9A70-21279083FC0D}"/>
              </a:ext>
            </a:extLst>
          </p:cNvPr>
          <p:cNvSpPr/>
          <p:nvPr/>
        </p:nvSpPr>
        <p:spPr>
          <a:xfrm>
            <a:off x="4641899" y="3864530"/>
            <a:ext cx="1006687" cy="4238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kumimoji="1"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側主機</a:t>
            </a:r>
            <a:endParaRPr kumimoji="1"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87BC9A03-AFFC-4E90-B432-B5EF838321B9}"/>
              </a:ext>
            </a:extLst>
          </p:cNvPr>
          <p:cNvSpPr/>
          <p:nvPr/>
        </p:nvSpPr>
        <p:spPr>
          <a:xfrm>
            <a:off x="6734842" y="3865660"/>
            <a:ext cx="1006687" cy="4238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kumimoji="1"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側主機</a:t>
            </a:r>
            <a:endParaRPr kumimoji="1"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461C1898-E945-4689-A517-C5F19DCDA158}"/>
              </a:ext>
            </a:extLst>
          </p:cNvPr>
          <p:cNvSpPr/>
          <p:nvPr/>
        </p:nvSpPr>
        <p:spPr>
          <a:xfrm>
            <a:off x="4412020" y="3836802"/>
            <a:ext cx="364631" cy="4945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kumimoji="1" lang="en-US" altLang="zh-TW" sz="2200" b="1">
                <a:solidFill>
                  <a:schemeClr val="bg1"/>
                </a:solidFill>
                <a:latin typeface="Oswald Light" pitchFamily="2" charset="0"/>
              </a:rPr>
              <a:t>A</a:t>
            </a:r>
            <a:endParaRPr kumimoji="1" lang="zh-TW" altLang="en-US" sz="2200">
              <a:solidFill>
                <a:schemeClr val="bg1"/>
              </a:solidFill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F9B88BE7-2062-4446-997A-52813FE71C2F}"/>
              </a:ext>
            </a:extLst>
          </p:cNvPr>
          <p:cNvSpPr/>
          <p:nvPr/>
        </p:nvSpPr>
        <p:spPr>
          <a:xfrm>
            <a:off x="6511473" y="3830337"/>
            <a:ext cx="371990" cy="4945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kumimoji="1" lang="en-US" altLang="zh-TW" sz="2200" b="1">
                <a:solidFill>
                  <a:schemeClr val="bg1"/>
                </a:solidFill>
                <a:latin typeface="Oswald Light" pitchFamily="2" charset="0"/>
              </a:rPr>
              <a:t>B</a:t>
            </a:r>
            <a:endParaRPr kumimoji="1" lang="zh-TW" altLang="en-US" sz="2200">
              <a:solidFill>
                <a:schemeClr val="bg1"/>
              </a:solidFill>
            </a:endParaRPr>
          </a:p>
        </p:txBody>
      </p:sp>
      <p:pic>
        <p:nvPicPr>
          <p:cNvPr id="73" name="圖片 72">
            <a:extLst>
              <a:ext uri="{FF2B5EF4-FFF2-40B4-BE49-F238E27FC236}">
                <a16:creationId xmlns:a16="http://schemas.microsoft.com/office/drawing/2014/main" id="{AB07C5D1-CB6B-42D4-809E-5FC4D4A11C9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alphaModFix amt="9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8832" y="1876520"/>
            <a:ext cx="1613428" cy="82519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4" name="Google Shape;1617;p84">
            <a:extLst>
              <a:ext uri="{FF2B5EF4-FFF2-40B4-BE49-F238E27FC236}">
                <a16:creationId xmlns:a16="http://schemas.microsoft.com/office/drawing/2014/main" id="{7DFBCA21-0253-4F35-9CE5-A3B894675852}"/>
              </a:ext>
            </a:extLst>
          </p:cNvPr>
          <p:cNvSpPr/>
          <p:nvPr/>
        </p:nvSpPr>
        <p:spPr>
          <a:xfrm>
            <a:off x="4713032" y="1976007"/>
            <a:ext cx="926120" cy="490255"/>
          </a:xfrm>
          <a:prstGeom prst="round2DiagRect">
            <a:avLst>
              <a:gd name="adj1" fmla="val 0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88900" algn="ctr">
              <a:lnSpc>
                <a:spcPts val="2200"/>
              </a:lnSpc>
              <a:buSzPct val="80000"/>
              <a:tabLst>
                <a:tab pos="88900" algn="l"/>
              </a:tabLst>
            </a:pPr>
            <a:r>
              <a:rPr lang="en-US" altLang="zh-TW" sz="2000">
                <a:solidFill>
                  <a:schemeClr val="bg1"/>
                </a:solidFill>
                <a:latin typeface="Oswald Light" pitchFamily="2" charset="0"/>
              </a:rPr>
              <a:t>SAN switch</a:t>
            </a:r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0D0CF044-51A2-44D2-A0A0-764849D0C99F}"/>
              </a:ext>
            </a:extLst>
          </p:cNvPr>
          <p:cNvGrpSpPr/>
          <p:nvPr/>
        </p:nvGrpSpPr>
        <p:grpSpPr>
          <a:xfrm>
            <a:off x="6110696" y="1863569"/>
            <a:ext cx="1594773" cy="868416"/>
            <a:chOff x="6212618" y="1796412"/>
            <a:chExt cx="1594773" cy="704508"/>
          </a:xfrm>
        </p:grpSpPr>
        <p:pic>
          <p:nvPicPr>
            <p:cNvPr id="70" name="圖片 69">
              <a:extLst>
                <a:ext uri="{FF2B5EF4-FFF2-40B4-BE49-F238E27FC236}">
                  <a16:creationId xmlns:a16="http://schemas.microsoft.com/office/drawing/2014/main" id="{09374B5C-D53C-4902-8D9C-8AA7565FDF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alphaModFix amt="90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6212618" y="1796412"/>
              <a:ext cx="1594773" cy="704508"/>
            </a:xfrm>
            <a:prstGeom prst="rect">
              <a:avLst/>
            </a:prstGeom>
          </p:spPr>
        </p:pic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055009DC-98AE-447D-A469-33D5372C0ACC}"/>
                </a:ext>
              </a:extLst>
            </p:cNvPr>
            <p:cNvSpPr/>
            <p:nvPr/>
          </p:nvSpPr>
          <p:spPr>
            <a:xfrm>
              <a:off x="6372761" y="1814776"/>
              <a:ext cx="1402272" cy="531496"/>
            </a:xfrm>
            <a:prstGeom prst="rect">
              <a:avLst/>
            </a:prstGeom>
            <a:gradFill flip="none" rotWithShape="1">
              <a:gsLst>
                <a:gs pos="0">
                  <a:srgbClr val="732929">
                    <a:alpha val="55000"/>
                  </a:srgbClr>
                </a:gs>
                <a:gs pos="100000">
                  <a:srgbClr val="E89128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75" name="Google Shape;1617;p84">
            <a:extLst>
              <a:ext uri="{FF2B5EF4-FFF2-40B4-BE49-F238E27FC236}">
                <a16:creationId xmlns:a16="http://schemas.microsoft.com/office/drawing/2014/main" id="{C50BC014-5799-40E4-A275-BE88E4BFC9BD}"/>
              </a:ext>
            </a:extLst>
          </p:cNvPr>
          <p:cNvSpPr/>
          <p:nvPr/>
        </p:nvSpPr>
        <p:spPr>
          <a:xfrm>
            <a:off x="6353597" y="1967329"/>
            <a:ext cx="1198215" cy="490255"/>
          </a:xfrm>
          <a:prstGeom prst="round2DiagRect">
            <a:avLst>
              <a:gd name="adj1" fmla="val 0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88900" algn="ctr">
              <a:lnSpc>
                <a:spcPts val="2200"/>
              </a:lnSpc>
              <a:buSzPct val="80000"/>
              <a:tabLst>
                <a:tab pos="88900" algn="l"/>
              </a:tabLst>
            </a:pPr>
            <a:r>
              <a:rPr lang="en-US" altLang="zh-TW" sz="2000">
                <a:solidFill>
                  <a:schemeClr val="bg1"/>
                </a:solidFill>
                <a:latin typeface="Oswald Light" pitchFamily="2" charset="0"/>
              </a:rPr>
              <a:t>ethernet switch</a:t>
            </a:r>
          </a:p>
        </p:txBody>
      </p:sp>
      <p:pic>
        <p:nvPicPr>
          <p:cNvPr id="76" name="圖片 75" descr="一張含有 電子用品, 監視器, 電腦, 坐 的圖片&#10;&#10;自動產生的描述">
            <a:extLst>
              <a:ext uri="{FF2B5EF4-FFF2-40B4-BE49-F238E27FC236}">
                <a16:creationId xmlns:a16="http://schemas.microsoft.com/office/drawing/2014/main" id="{CFD70320-CA97-47A9-8F05-C14996999DE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8362" y="1772513"/>
            <a:ext cx="1214502" cy="768844"/>
          </a:xfrm>
          <a:prstGeom prst="rect">
            <a:avLst/>
          </a:prstGeom>
        </p:spPr>
      </p:pic>
      <p:sp>
        <p:nvSpPr>
          <p:cNvPr id="78" name="Google Shape;1624;p84">
            <a:extLst>
              <a:ext uri="{FF2B5EF4-FFF2-40B4-BE49-F238E27FC236}">
                <a16:creationId xmlns:a16="http://schemas.microsoft.com/office/drawing/2014/main" id="{01598A65-D035-4510-B5F1-0BF910C0DA90}"/>
              </a:ext>
            </a:extLst>
          </p:cNvPr>
          <p:cNvSpPr/>
          <p:nvPr/>
        </p:nvSpPr>
        <p:spPr>
          <a:xfrm>
            <a:off x="1575399" y="2023459"/>
            <a:ext cx="1911821" cy="633368"/>
          </a:xfrm>
          <a:prstGeom prst="round2DiagRect">
            <a:avLst>
              <a:gd name="adj1" fmla="val 12572"/>
              <a:gd name="adj2" fmla="val 0"/>
            </a:avLst>
          </a:prstGeom>
          <a:gradFill>
            <a:gsLst>
              <a:gs pos="100000">
                <a:srgbClr val="2F8141"/>
              </a:gs>
              <a:gs pos="0">
                <a:srgbClr val="48BD62"/>
              </a:gs>
            </a:gsLst>
            <a:lin ang="5400000" scaled="0"/>
          </a:gra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03125"/>
              </a:lnSpc>
            </a:pPr>
            <a:endParaRPr 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9" name="Google Shape;1466;p83">
            <a:extLst>
              <a:ext uri="{FF2B5EF4-FFF2-40B4-BE49-F238E27FC236}">
                <a16:creationId xmlns:a16="http://schemas.microsoft.com/office/drawing/2014/main" id="{59CB824A-C903-4439-A5FB-2AE45A4BB798}"/>
              </a:ext>
            </a:extLst>
          </p:cNvPr>
          <p:cNvSpPr/>
          <p:nvPr/>
        </p:nvSpPr>
        <p:spPr>
          <a:xfrm>
            <a:off x="1575399" y="1772513"/>
            <a:ext cx="1911820" cy="340381"/>
          </a:xfrm>
          <a:prstGeom prst="round2DiagRect">
            <a:avLst>
              <a:gd name="adj1" fmla="val 12572"/>
              <a:gd name="adj2" fmla="val 0"/>
            </a:avLst>
          </a:prstGeom>
          <a:gradFill>
            <a:gsLst>
              <a:gs pos="0">
                <a:srgbClr val="7B74D2"/>
              </a:gs>
              <a:gs pos="100000">
                <a:srgbClr val="5850CA"/>
              </a:gs>
            </a:gsLst>
            <a:lin ang="5400000" scaled="0"/>
          </a:gra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b="1">
                <a:solidFill>
                  <a:schemeClr val="bg1"/>
                </a:solidFill>
                <a:latin typeface="Oswald Light" pitchFamily="2" charset="0"/>
              </a:rPr>
              <a:t>VMware</a:t>
            </a:r>
          </a:p>
        </p:txBody>
      </p:sp>
      <p:pic>
        <p:nvPicPr>
          <p:cNvPr id="90" name="圖片 89" descr="一張含有 物件 的圖片&#10;&#10;描述是以高可信度產生">
            <a:extLst>
              <a:ext uri="{FF2B5EF4-FFF2-40B4-BE49-F238E27FC236}">
                <a16:creationId xmlns:a16="http://schemas.microsoft.com/office/drawing/2014/main" id="{DFC1735E-81C4-4ACC-BEA3-8CE29196916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3109" y="3047756"/>
            <a:ext cx="633368" cy="6333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E2C6916D-4C2A-4201-968F-BDDB18CFB32E}"/>
              </a:ext>
            </a:extLst>
          </p:cNvPr>
          <p:cNvSpPr/>
          <p:nvPr/>
        </p:nvSpPr>
        <p:spPr>
          <a:xfrm>
            <a:off x="1757222" y="3178462"/>
            <a:ext cx="290464" cy="3693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kumimoji="1" lang="en-US" altLang="zh-TW" b="1">
                <a:latin typeface="Oswald Light" pitchFamily="2" charset="0"/>
              </a:rPr>
              <a:t>1</a:t>
            </a:r>
            <a:endParaRPr lang="zh-TW" altLang="en-US" b="1">
              <a:latin typeface="Oswald Light" pitchFamily="2" charset="0"/>
            </a:endParaRPr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id="{67AB81BB-29EE-4D5D-BAC1-8D60EF704DFE}"/>
              </a:ext>
            </a:extLst>
          </p:cNvPr>
          <p:cNvSpPr/>
          <p:nvPr/>
        </p:nvSpPr>
        <p:spPr>
          <a:xfrm>
            <a:off x="275991" y="6379855"/>
            <a:ext cx="3607078" cy="324256"/>
          </a:xfrm>
          <a:prstGeom prst="rect">
            <a:avLst/>
          </a:prstGeom>
          <a:noFill/>
        </p:spPr>
        <p:txBody>
          <a:bodyPr wrap="none" anchor="t">
            <a:spAutoFit/>
          </a:bodyPr>
          <a:lstStyle/>
          <a:p>
            <a:pPr>
              <a:lnSpc>
                <a:spcPts val="2000"/>
              </a:lnSpc>
              <a:spcBef>
                <a:spcPts val="100"/>
              </a:spcBef>
              <a:buSzPct val="80000"/>
            </a:pPr>
            <a:r>
              <a:rPr kumimoji="1" lang="en-US" altLang="zh-CN" sz="1350" err="1">
                <a:solidFill>
                  <a:schemeClr val="bg2">
                    <a:lumMod val="10000"/>
                  </a:schemeClr>
                </a:solidFill>
                <a:latin typeface="Oswald Light"/>
                <a:ea typeface="微軟正黑體"/>
              </a:rPr>
              <a:t>QuTS</a:t>
            </a:r>
            <a:r>
              <a:rPr kumimoji="1" lang="en-US" altLang="zh-CN" sz="1350">
                <a:solidFill>
                  <a:schemeClr val="bg2">
                    <a:lumMod val="10000"/>
                  </a:schemeClr>
                </a:solidFill>
                <a:latin typeface="Oswald Light"/>
                <a:ea typeface="微軟正黑體"/>
              </a:rPr>
              <a:t> hero </a:t>
            </a:r>
            <a:r>
              <a:rPr kumimoji="1" lang="en-US" altLang="zh-CN" sz="1350" err="1">
                <a:solidFill>
                  <a:schemeClr val="bg2">
                    <a:lumMod val="10000"/>
                  </a:schemeClr>
                </a:solidFill>
                <a:latin typeface="Oswald Light"/>
                <a:ea typeface="微軟正黑體"/>
              </a:rPr>
              <a:t>SnapSync</a:t>
            </a:r>
            <a:r>
              <a:rPr kumimoji="1" lang="zh-TW" altLang="en-US" sz="1350">
                <a:solidFill>
                  <a:schemeClr val="bg2">
                    <a:lumMod val="10000"/>
                  </a:schemeClr>
                </a:solidFill>
                <a:latin typeface="Oswald Light"/>
                <a:ea typeface="微軟正黑體"/>
              </a:rPr>
              <a:t>功能預計將在</a:t>
            </a:r>
            <a:r>
              <a:rPr kumimoji="1" lang="en-US" altLang="zh-CN" sz="1350">
                <a:solidFill>
                  <a:schemeClr val="bg2">
                    <a:lumMod val="10000"/>
                  </a:schemeClr>
                </a:solidFill>
                <a:latin typeface="Oswald Light"/>
                <a:ea typeface="微軟正黑體"/>
              </a:rPr>
              <a:t>June 2020</a:t>
            </a:r>
            <a:r>
              <a:rPr kumimoji="1" lang="zh-TW" altLang="en-US" sz="1350">
                <a:solidFill>
                  <a:schemeClr val="bg2">
                    <a:lumMod val="10000"/>
                  </a:schemeClr>
                </a:solidFill>
                <a:latin typeface="Oswald Light"/>
                <a:ea typeface="微軟正黑體"/>
              </a:rPr>
              <a:t>提供</a:t>
            </a:r>
          </a:p>
        </p:txBody>
      </p:sp>
      <p:sp>
        <p:nvSpPr>
          <p:cNvPr id="93" name="文字方塊 92">
            <a:extLst>
              <a:ext uri="{FF2B5EF4-FFF2-40B4-BE49-F238E27FC236}">
                <a16:creationId xmlns:a16="http://schemas.microsoft.com/office/drawing/2014/main" id="{7816BE02-7A71-41AA-B451-695CBCD99989}"/>
              </a:ext>
            </a:extLst>
          </p:cNvPr>
          <p:cNvSpPr txBox="1"/>
          <p:nvPr/>
        </p:nvSpPr>
        <p:spPr>
          <a:xfrm>
            <a:off x="478948" y="5134388"/>
            <a:ext cx="2916183" cy="6383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kumimoji="1" lang="en-US" altLang="zh-TW" sz="1750">
                <a:latin typeface="Oswald Light" pitchFamily="2" charset="0"/>
                <a:ea typeface="微軟正黑體" panose="020B0604030504040204" pitchFamily="34" charset="-120"/>
              </a:rPr>
              <a:t>A </a:t>
            </a:r>
            <a:r>
              <a:rPr kumimoji="1" lang="zh-TW" altLang="en-US" sz="1750">
                <a:latin typeface="Oswald Light" pitchFamily="2" charset="0"/>
                <a:ea typeface="微軟正黑體" panose="020B0604030504040204" pitchFamily="34" charset="-120"/>
              </a:rPr>
              <a:t>側主機透過</a:t>
            </a:r>
            <a:r>
              <a:rPr kumimoji="1" lang="en-US" altLang="zh-TW" sz="1750">
                <a:latin typeface="Oswald Light" pitchFamily="2" charset="0"/>
                <a:ea typeface="微軟正黑體" panose="020B0604030504040204" pitchFamily="34" charset="-120"/>
              </a:rPr>
              <a:t>10GbE </a:t>
            </a:r>
            <a:r>
              <a:rPr kumimoji="1" lang="zh-TW" altLang="en-US" sz="1750">
                <a:latin typeface="Oswald Light" pitchFamily="2" charset="0"/>
                <a:ea typeface="微軟正黑體" panose="020B0604030504040204" pitchFamily="34" charset="-120"/>
              </a:rPr>
              <a:t>網路與 </a:t>
            </a:r>
            <a:endParaRPr kumimoji="1" lang="en-US" altLang="zh-TW" sz="1750">
              <a:latin typeface="Oswald Light" pitchFamily="2" charset="0"/>
              <a:ea typeface="微軟正黑體" panose="020B0604030504040204" pitchFamily="34" charset="-120"/>
            </a:endParaRPr>
          </a:p>
          <a:p>
            <a:pPr>
              <a:lnSpc>
                <a:spcPts val="2200"/>
              </a:lnSpc>
            </a:pPr>
            <a:r>
              <a:rPr kumimoji="1" lang="en-US" altLang="zh-TW" sz="1750" err="1">
                <a:latin typeface="Oswald Light" pitchFamily="2" charset="0"/>
                <a:ea typeface="微軟正黑體" panose="020B0604030504040204" pitchFamily="34" charset="-120"/>
              </a:rPr>
              <a:t>snapsync</a:t>
            </a:r>
            <a:r>
              <a:rPr kumimoji="1" lang="en-US" altLang="zh-TW" sz="1750">
                <a:latin typeface="Oswald Light" pitchFamily="2" charset="0"/>
                <a:ea typeface="微軟正黑體" panose="020B0604030504040204" pitchFamily="34" charset="-120"/>
              </a:rPr>
              <a:t> </a:t>
            </a:r>
            <a:r>
              <a:rPr kumimoji="1" lang="zh-TW" altLang="en-US" sz="1750">
                <a:latin typeface="Oswald Light" pitchFamily="2" charset="0"/>
                <a:ea typeface="微軟正黑體" panose="020B0604030504040204" pitchFamily="34" charset="-120"/>
              </a:rPr>
              <a:t>同步</a:t>
            </a:r>
            <a:r>
              <a:rPr kumimoji="1" lang="en-US" altLang="zh-TW" sz="1750">
                <a:latin typeface="Oswald Light" pitchFamily="2" charset="0"/>
                <a:ea typeface="微軟正黑體" panose="020B0604030504040204" pitchFamily="34" charset="-120"/>
              </a:rPr>
              <a:t>/</a:t>
            </a:r>
            <a:r>
              <a:rPr kumimoji="1" lang="zh-TW" altLang="en-US" sz="1750">
                <a:latin typeface="Oswald Light" pitchFamily="2" charset="0"/>
                <a:ea typeface="微軟正黑體" panose="020B0604030504040204" pitchFamily="34" charset="-120"/>
              </a:rPr>
              <a:t>備份至</a:t>
            </a:r>
            <a:r>
              <a:rPr kumimoji="1" lang="en-US" altLang="zh-TW" sz="1750">
                <a:latin typeface="Oswald Light" pitchFamily="2" charset="0"/>
                <a:ea typeface="微軟正黑體" panose="020B0604030504040204" pitchFamily="34" charset="-120"/>
              </a:rPr>
              <a:t>B</a:t>
            </a:r>
            <a:r>
              <a:rPr kumimoji="1" lang="zh-TW" altLang="en-US" sz="1750">
                <a:latin typeface="Oswald Light" pitchFamily="2" charset="0"/>
                <a:ea typeface="微軟正黑體" panose="020B0604030504040204" pitchFamily="34" charset="-120"/>
              </a:rPr>
              <a:t>側主機</a:t>
            </a:r>
          </a:p>
        </p:txBody>
      </p:sp>
      <p:pic>
        <p:nvPicPr>
          <p:cNvPr id="94" name="圖片 93" descr="一張含有 物件 的圖片&#10;&#10;描述是以高可信度產生">
            <a:extLst>
              <a:ext uri="{FF2B5EF4-FFF2-40B4-BE49-F238E27FC236}">
                <a16:creationId xmlns:a16="http://schemas.microsoft.com/office/drawing/2014/main" id="{9EE33C74-554C-4987-8C31-BA17C03F593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5399" y="4526160"/>
            <a:ext cx="633368" cy="6333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5" name="矩形 94">
            <a:extLst>
              <a:ext uri="{FF2B5EF4-FFF2-40B4-BE49-F238E27FC236}">
                <a16:creationId xmlns:a16="http://schemas.microsoft.com/office/drawing/2014/main" id="{B3EABA4C-3B7B-46CB-B807-9183CF304967}"/>
              </a:ext>
            </a:extLst>
          </p:cNvPr>
          <p:cNvSpPr/>
          <p:nvPr/>
        </p:nvSpPr>
        <p:spPr>
          <a:xfrm>
            <a:off x="1737107" y="4656866"/>
            <a:ext cx="295274" cy="3693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kumimoji="1" lang="en-US" altLang="zh-TW" b="1">
                <a:latin typeface="Oswald Light" pitchFamily="2" charset="0"/>
              </a:rPr>
              <a:t>2</a:t>
            </a:r>
            <a:endParaRPr lang="zh-TW" altLang="en-US" b="1">
              <a:latin typeface="Oswald Light" pitchFamily="2" charset="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25661E97-298D-1D4A-BD1D-6E8647B0405E}"/>
              </a:ext>
            </a:extLst>
          </p:cNvPr>
          <p:cNvGrpSpPr/>
          <p:nvPr/>
        </p:nvGrpSpPr>
        <p:grpSpPr>
          <a:xfrm>
            <a:off x="8684573" y="4726315"/>
            <a:ext cx="3504452" cy="1539702"/>
            <a:chOff x="8682547" y="3037052"/>
            <a:chExt cx="3320099" cy="1515122"/>
          </a:xfrm>
        </p:grpSpPr>
        <p:pic>
          <p:nvPicPr>
            <p:cNvPr id="96" name="圖片 95">
              <a:extLst>
                <a:ext uri="{FF2B5EF4-FFF2-40B4-BE49-F238E27FC236}">
                  <a16:creationId xmlns:a16="http://schemas.microsoft.com/office/drawing/2014/main" id="{DAA850BD-FD27-403A-B447-1C0F3C394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82547" y="3554438"/>
              <a:ext cx="3320099" cy="997736"/>
            </a:xfrm>
            <a:prstGeom prst="rect">
              <a:avLst/>
            </a:prstGeom>
          </p:spPr>
        </p:pic>
        <p:sp>
          <p:nvSpPr>
            <p:cNvPr id="97" name="文字方塊 96">
              <a:extLst>
                <a:ext uri="{FF2B5EF4-FFF2-40B4-BE49-F238E27FC236}">
                  <a16:creationId xmlns:a16="http://schemas.microsoft.com/office/drawing/2014/main" id="{FA7BAD99-1AEC-4532-BB53-E88CE21AA0B1}"/>
                </a:ext>
              </a:extLst>
            </p:cNvPr>
            <p:cNvSpPr txBox="1"/>
            <p:nvPr/>
          </p:nvSpPr>
          <p:spPr>
            <a:xfrm>
              <a:off x="8938604" y="3616889"/>
              <a:ext cx="2686954" cy="6383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kumimoji="1" lang="en-US" altLang="zh-TW" sz="1750">
                  <a:latin typeface="Oswald Light" pitchFamily="2" charset="0"/>
                  <a:ea typeface="微軟正黑體" panose="020B0604030504040204" pitchFamily="34" charset="-120"/>
                </a:rPr>
                <a:t>B</a:t>
              </a:r>
              <a:r>
                <a:rPr kumimoji="1" lang="zh-TW" altLang="en-US" sz="1750">
                  <a:latin typeface="Oswald Light" pitchFamily="2" charset="0"/>
                  <a:ea typeface="微軟正黑體" panose="020B0604030504040204" pitchFamily="34" charset="-120"/>
                </a:rPr>
                <a:t>側主機透過</a:t>
              </a:r>
              <a:r>
                <a:rPr kumimoji="1" lang="en-US" altLang="zh-TW" sz="1750">
                  <a:latin typeface="Oswald Light" pitchFamily="2" charset="0"/>
                  <a:ea typeface="微軟正黑體" panose="020B0604030504040204" pitchFamily="34" charset="-120"/>
                </a:rPr>
                <a:t>snapshot clone\</a:t>
              </a:r>
            </a:p>
            <a:p>
              <a:pPr>
                <a:lnSpc>
                  <a:spcPts val="2200"/>
                </a:lnSpc>
              </a:pPr>
              <a:r>
                <a:rPr kumimoji="1" lang="zh-TW" altLang="en-US" sz="1750">
                  <a:latin typeface="Oswald Light" pitchFamily="2" charset="0"/>
                  <a:ea typeface="微軟正黑體" panose="020B0604030504040204" pitchFamily="34" charset="-120"/>
                </a:rPr>
                <a:t>建立</a:t>
              </a:r>
              <a:r>
                <a:rPr kumimoji="1" lang="en-US" altLang="zh-TW" sz="1750">
                  <a:latin typeface="Oswald Light" pitchFamily="2" charset="0"/>
                  <a:ea typeface="微軟正黑體" panose="020B0604030504040204" pitchFamily="34" charset="-120"/>
                </a:rPr>
                <a:t>iSCSI LUN</a:t>
              </a:r>
              <a:r>
                <a:rPr kumimoji="1" lang="zh-TW" altLang="en-US" sz="1750">
                  <a:latin typeface="Oswald Light" pitchFamily="2" charset="0"/>
                  <a:ea typeface="微軟正黑體" panose="020B0604030504040204" pitchFamily="34" charset="-120"/>
                </a:rPr>
                <a:t>提供</a:t>
              </a:r>
              <a:r>
                <a:rPr kumimoji="1" lang="en-US" altLang="zh-TW" sz="1750">
                  <a:latin typeface="Oswald Light" pitchFamily="2" charset="0"/>
                  <a:ea typeface="微軟正黑體" panose="020B0604030504040204" pitchFamily="34" charset="-120"/>
                </a:rPr>
                <a:t>CDM</a:t>
              </a:r>
              <a:r>
                <a:rPr kumimoji="1" lang="zh-TW" altLang="en-US" sz="1750">
                  <a:latin typeface="Oswald Light" pitchFamily="2" charset="0"/>
                  <a:ea typeface="微軟正黑體" panose="020B0604030504040204" pitchFamily="34" charset="-120"/>
                </a:rPr>
                <a:t>服務</a:t>
              </a:r>
            </a:p>
          </p:txBody>
        </p:sp>
        <p:pic>
          <p:nvPicPr>
            <p:cNvPr id="98" name="圖片 97" descr="一張含有 物件 的圖片&#10;&#10;描述是以高可信度產生">
              <a:extLst>
                <a:ext uri="{FF2B5EF4-FFF2-40B4-BE49-F238E27FC236}">
                  <a16:creationId xmlns:a16="http://schemas.microsoft.com/office/drawing/2014/main" id="{9D3F671B-68C6-434C-B604-E131C0751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90446" y="3037052"/>
              <a:ext cx="633368" cy="63336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9" name="矩形 98">
              <a:extLst>
                <a:ext uri="{FF2B5EF4-FFF2-40B4-BE49-F238E27FC236}">
                  <a16:creationId xmlns:a16="http://schemas.microsoft.com/office/drawing/2014/main" id="{09A2900A-3D8B-4A2E-B4EE-B56BE17CFF8D}"/>
                </a:ext>
              </a:extLst>
            </p:cNvPr>
            <p:cNvSpPr/>
            <p:nvPr/>
          </p:nvSpPr>
          <p:spPr>
            <a:xfrm>
              <a:off x="10162198" y="3167758"/>
              <a:ext cx="275184" cy="363436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r>
                <a:rPr kumimoji="1" lang="en-US" altLang="zh-TW" b="1">
                  <a:latin typeface="Oswald Light" pitchFamily="2" charset="0"/>
                </a:rPr>
                <a:t>3</a:t>
              </a:r>
              <a:endParaRPr lang="zh-TW" altLang="en-US" b="1">
                <a:latin typeface="Oswald Light" pitchFamily="2" charset="0"/>
              </a:endParaRPr>
            </a:p>
          </p:txBody>
        </p: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F9ADA490-0CF6-E14F-A0F0-3CAFEA2D5742}"/>
              </a:ext>
            </a:extLst>
          </p:cNvPr>
          <p:cNvGrpSpPr/>
          <p:nvPr/>
        </p:nvGrpSpPr>
        <p:grpSpPr>
          <a:xfrm>
            <a:off x="8689405" y="2905086"/>
            <a:ext cx="3320099" cy="1552076"/>
            <a:chOff x="8705227" y="4515456"/>
            <a:chExt cx="3320099" cy="1552076"/>
          </a:xfrm>
        </p:grpSpPr>
        <p:pic>
          <p:nvPicPr>
            <p:cNvPr id="100" name="圖片 99">
              <a:extLst>
                <a:ext uri="{FF2B5EF4-FFF2-40B4-BE49-F238E27FC236}">
                  <a16:creationId xmlns:a16="http://schemas.microsoft.com/office/drawing/2014/main" id="{47856BD1-7BAF-4DB5-9578-9BF3ACE3C2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05227" y="5064422"/>
              <a:ext cx="3320099" cy="1003110"/>
            </a:xfrm>
            <a:prstGeom prst="rect">
              <a:avLst/>
            </a:prstGeom>
          </p:spPr>
        </p:pic>
        <p:sp>
          <p:nvSpPr>
            <p:cNvPr id="101" name="文字方塊 100">
              <a:extLst>
                <a:ext uri="{FF2B5EF4-FFF2-40B4-BE49-F238E27FC236}">
                  <a16:creationId xmlns:a16="http://schemas.microsoft.com/office/drawing/2014/main" id="{54D97A35-5A55-42B5-A8FF-9F6BD989851B}"/>
                </a:ext>
              </a:extLst>
            </p:cNvPr>
            <p:cNvSpPr txBox="1"/>
            <p:nvPr/>
          </p:nvSpPr>
          <p:spPr>
            <a:xfrm>
              <a:off x="8983390" y="5143310"/>
              <a:ext cx="2751074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TW" altLang="en-US" sz="1750">
                  <a:latin typeface="Oswald Light" pitchFamily="2" charset="0"/>
                  <a:ea typeface="微軟正黑體" panose="020B0604030504040204" pitchFamily="34" charset="-120"/>
                </a:rPr>
                <a:t>透過乙太網路掛載</a:t>
              </a:r>
              <a:r>
                <a:rPr kumimoji="1" lang="en-US" altLang="zh-TW" sz="1750">
                  <a:latin typeface="Oswald Light" pitchFamily="2" charset="0"/>
                  <a:ea typeface="微軟正黑體" panose="020B0604030504040204" pitchFamily="34" charset="-120"/>
                </a:rPr>
                <a:t>LUN</a:t>
              </a:r>
              <a:r>
                <a:rPr kumimoji="1" lang="zh-TW" altLang="en-US" sz="1750">
                  <a:latin typeface="Oswald Light" pitchFamily="2" charset="0"/>
                  <a:ea typeface="微軟正黑體" panose="020B0604030504040204" pitchFamily="34" charset="-120"/>
                </a:rPr>
                <a:t>進行</a:t>
              </a:r>
              <a:endParaRPr kumimoji="1" lang="en-US" altLang="zh-TW" sz="1750">
                <a:latin typeface="Oswald Light" pitchFamily="2" charset="0"/>
                <a:ea typeface="微軟正黑體" panose="020B0604030504040204" pitchFamily="34" charset="-120"/>
              </a:endParaRPr>
            </a:p>
            <a:p>
              <a:r>
                <a:rPr kumimoji="1" lang="zh-TW" altLang="en-US" sz="1750">
                  <a:latin typeface="Oswald Light" pitchFamily="2" charset="0"/>
                  <a:ea typeface="微軟正黑體" panose="020B0604030504040204" pitchFamily="34" charset="-120"/>
                </a:rPr>
                <a:t>資料分析與管理</a:t>
              </a:r>
            </a:p>
          </p:txBody>
        </p:sp>
        <p:pic>
          <p:nvPicPr>
            <p:cNvPr id="102" name="圖片 101" descr="一張含有 物件 的圖片&#10;&#10;描述是以高可信度產生">
              <a:extLst>
                <a:ext uri="{FF2B5EF4-FFF2-40B4-BE49-F238E27FC236}">
                  <a16:creationId xmlns:a16="http://schemas.microsoft.com/office/drawing/2014/main" id="{7475D835-3518-42AB-95E0-6F172A169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72736" y="4515456"/>
              <a:ext cx="633368" cy="63336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3" name="矩形 102">
              <a:extLst>
                <a:ext uri="{FF2B5EF4-FFF2-40B4-BE49-F238E27FC236}">
                  <a16:creationId xmlns:a16="http://schemas.microsoft.com/office/drawing/2014/main" id="{3D580294-7488-4B36-8D8B-A97297B2A656}"/>
                </a:ext>
              </a:extLst>
            </p:cNvPr>
            <p:cNvSpPr/>
            <p:nvPr/>
          </p:nvSpPr>
          <p:spPr>
            <a:xfrm>
              <a:off x="10134444" y="4646162"/>
              <a:ext cx="295274" cy="369332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r>
                <a:rPr kumimoji="1" lang="en-US" altLang="zh-TW" b="1">
                  <a:latin typeface="Oswald Light" pitchFamily="2" charset="0"/>
                </a:rPr>
                <a:t>4</a:t>
              </a:r>
              <a:endParaRPr lang="zh-TW" altLang="en-US" b="1">
                <a:latin typeface="Oswald Light" pitchFamily="2" charset="0"/>
              </a:endParaRPr>
            </a:p>
          </p:txBody>
        </p:sp>
      </p:grpSp>
      <p:cxnSp>
        <p:nvCxnSpPr>
          <p:cNvPr id="106" name="肘形接點 26">
            <a:extLst>
              <a:ext uri="{FF2B5EF4-FFF2-40B4-BE49-F238E27FC236}">
                <a16:creationId xmlns:a16="http://schemas.microsoft.com/office/drawing/2014/main" id="{B87527BF-BE44-49D3-BACC-FA54E963535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107516" y="3523210"/>
            <a:ext cx="7915" cy="2286368"/>
          </a:xfrm>
          <a:prstGeom prst="bentConnector3">
            <a:avLst>
              <a:gd name="adj1" fmla="val -5525989"/>
            </a:avLst>
          </a:prstGeom>
          <a:ln w="25400">
            <a:gradFill>
              <a:gsLst>
                <a:gs pos="0">
                  <a:srgbClr val="E13F7D"/>
                </a:gs>
                <a:gs pos="100000">
                  <a:srgbClr val="F55149"/>
                </a:gs>
              </a:gsLst>
              <a:lin ang="5400000" scaled="1"/>
            </a:gra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文字方塊 106">
            <a:extLst>
              <a:ext uri="{FF2B5EF4-FFF2-40B4-BE49-F238E27FC236}">
                <a16:creationId xmlns:a16="http://schemas.microsoft.com/office/drawing/2014/main" id="{9FBDD800-EA19-41E4-ABE9-A6F3CE680AAE}"/>
              </a:ext>
            </a:extLst>
          </p:cNvPr>
          <p:cNvSpPr txBox="1"/>
          <p:nvPr/>
        </p:nvSpPr>
        <p:spPr>
          <a:xfrm>
            <a:off x="5487224" y="4720685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solidFill>
                  <a:schemeClr val="bg2">
                    <a:lumMod val="10000"/>
                  </a:schemeClr>
                </a:solidFill>
                <a:latin typeface="Oswald Light" pitchFamily="2" charset="0"/>
              </a:rPr>
              <a:t>10GbE</a:t>
            </a:r>
            <a:endParaRPr kumimoji="1" lang="zh-TW" altLang="en-US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8" name="文字方塊 107">
            <a:extLst>
              <a:ext uri="{FF2B5EF4-FFF2-40B4-BE49-F238E27FC236}">
                <a16:creationId xmlns:a16="http://schemas.microsoft.com/office/drawing/2014/main" id="{94C70530-1049-4410-A97D-8E74BBA867B8}"/>
              </a:ext>
            </a:extLst>
          </p:cNvPr>
          <p:cNvSpPr txBox="1"/>
          <p:nvPr/>
        </p:nvSpPr>
        <p:spPr>
          <a:xfrm>
            <a:off x="6051695" y="470603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直連</a:t>
            </a:r>
            <a:endParaRPr kumimoji="1" lang="zh-TW" altLang="en-US">
              <a:solidFill>
                <a:schemeClr val="bg2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15" name="群組 114">
            <a:extLst>
              <a:ext uri="{FF2B5EF4-FFF2-40B4-BE49-F238E27FC236}">
                <a16:creationId xmlns:a16="http://schemas.microsoft.com/office/drawing/2014/main" id="{1813DB39-8C45-4A36-9903-181F459D06AF}"/>
              </a:ext>
            </a:extLst>
          </p:cNvPr>
          <p:cNvGrpSpPr/>
          <p:nvPr/>
        </p:nvGrpSpPr>
        <p:grpSpPr>
          <a:xfrm>
            <a:off x="5881454" y="5259960"/>
            <a:ext cx="877848" cy="929229"/>
            <a:chOff x="3913229" y="5270791"/>
            <a:chExt cx="877848" cy="929229"/>
          </a:xfrm>
        </p:grpSpPr>
        <p:pic>
          <p:nvPicPr>
            <p:cNvPr id="116" name="圖形 115">
              <a:extLst>
                <a:ext uri="{FF2B5EF4-FFF2-40B4-BE49-F238E27FC236}">
                  <a16:creationId xmlns:a16="http://schemas.microsoft.com/office/drawing/2014/main" id="{BBF05D8C-FD8D-47FB-A159-33A4D5598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16836" y="5756112"/>
              <a:ext cx="851926" cy="4439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7" name="圖形 116">
              <a:extLst>
                <a:ext uri="{FF2B5EF4-FFF2-40B4-BE49-F238E27FC236}">
                  <a16:creationId xmlns:a16="http://schemas.microsoft.com/office/drawing/2014/main" id="{7FDE8B96-C0D7-4960-B2F0-CD5C672E3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913229" y="5270791"/>
              <a:ext cx="877848" cy="924152"/>
            </a:xfrm>
            <a:prstGeom prst="rect">
              <a:avLst/>
            </a:prstGeom>
            <a:effectLst/>
          </p:spPr>
        </p:pic>
      </p:grpSp>
      <p:sp>
        <p:nvSpPr>
          <p:cNvPr id="52" name="向右箭號 51">
            <a:extLst>
              <a:ext uri="{FF2B5EF4-FFF2-40B4-BE49-F238E27FC236}">
                <a16:creationId xmlns:a16="http://schemas.microsoft.com/office/drawing/2014/main" id="{19E7D391-BE12-0B47-9E1C-AE22B89BDD9D}"/>
              </a:ext>
            </a:extLst>
          </p:cNvPr>
          <p:cNvSpPr/>
          <p:nvPr/>
        </p:nvSpPr>
        <p:spPr>
          <a:xfrm>
            <a:off x="4496490" y="5648602"/>
            <a:ext cx="1648242" cy="240722"/>
          </a:xfrm>
          <a:prstGeom prst="rightArrow">
            <a:avLst/>
          </a:prstGeom>
          <a:gradFill flip="none" rotWithShape="1">
            <a:gsLst>
              <a:gs pos="0">
                <a:srgbClr val="EF883E"/>
              </a:gs>
              <a:gs pos="100000">
                <a:srgbClr val="FFBF0E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F59272F3-06E0-45DF-908D-1A3CCCFA4CDF}"/>
              </a:ext>
            </a:extLst>
          </p:cNvPr>
          <p:cNvGrpSpPr/>
          <p:nvPr/>
        </p:nvGrpSpPr>
        <p:grpSpPr>
          <a:xfrm>
            <a:off x="3913229" y="5270791"/>
            <a:ext cx="877848" cy="929229"/>
            <a:chOff x="3913229" y="5270791"/>
            <a:chExt cx="877848" cy="929229"/>
          </a:xfrm>
        </p:grpSpPr>
        <p:pic>
          <p:nvPicPr>
            <p:cNvPr id="30" name="圖形 29">
              <a:extLst>
                <a:ext uri="{FF2B5EF4-FFF2-40B4-BE49-F238E27FC236}">
                  <a16:creationId xmlns:a16="http://schemas.microsoft.com/office/drawing/2014/main" id="{A985050E-D9C5-4BDB-A36E-95B359D9A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16836" y="5756112"/>
              <a:ext cx="851926" cy="4439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圖形 28">
              <a:extLst>
                <a:ext uri="{FF2B5EF4-FFF2-40B4-BE49-F238E27FC236}">
                  <a16:creationId xmlns:a16="http://schemas.microsoft.com/office/drawing/2014/main" id="{67991E40-7144-496D-967A-2A171CCBE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913229" y="5270791"/>
              <a:ext cx="877848" cy="924152"/>
            </a:xfrm>
            <a:prstGeom prst="rect">
              <a:avLst/>
            </a:prstGeom>
            <a:effectLst/>
          </p:spPr>
        </p:pic>
      </p:grpSp>
      <p:sp>
        <p:nvSpPr>
          <p:cNvPr id="32" name="矩形 31">
            <a:extLst>
              <a:ext uri="{FF2B5EF4-FFF2-40B4-BE49-F238E27FC236}">
                <a16:creationId xmlns:a16="http://schemas.microsoft.com/office/drawing/2014/main" id="{F8A2C32F-65C1-4828-B5B7-A332C24976D4}"/>
              </a:ext>
            </a:extLst>
          </p:cNvPr>
          <p:cNvSpPr/>
          <p:nvPr/>
        </p:nvSpPr>
        <p:spPr>
          <a:xfrm>
            <a:off x="3877780" y="5639083"/>
            <a:ext cx="76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>
                <a:solidFill>
                  <a:schemeClr val="bg1"/>
                </a:solidFill>
                <a:latin typeface="Oswald Light" pitchFamily="2" charset="0"/>
              </a:rPr>
              <a:t>FC LUN</a:t>
            </a:r>
            <a:endParaRPr kumimoji="1" lang="zh-TW" altLang="en-US">
              <a:solidFill>
                <a:schemeClr val="bg1"/>
              </a:solidFill>
              <a:latin typeface="Oswald Light" pitchFamily="2" charset="0"/>
            </a:endParaRPr>
          </a:p>
        </p:txBody>
      </p:sp>
      <p:sp>
        <p:nvSpPr>
          <p:cNvPr id="121" name="矩形 120">
            <a:extLst>
              <a:ext uri="{FF2B5EF4-FFF2-40B4-BE49-F238E27FC236}">
                <a16:creationId xmlns:a16="http://schemas.microsoft.com/office/drawing/2014/main" id="{53D0863A-2F42-49D2-99DC-BE0E24B13838}"/>
              </a:ext>
            </a:extLst>
          </p:cNvPr>
          <p:cNvSpPr/>
          <p:nvPr/>
        </p:nvSpPr>
        <p:spPr>
          <a:xfrm>
            <a:off x="6105433" y="5639387"/>
            <a:ext cx="5164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>
                <a:solidFill>
                  <a:schemeClr val="bg1"/>
                </a:solidFill>
                <a:latin typeface="Oswald Light" pitchFamily="2" charset="0"/>
              </a:rPr>
              <a:t>LUN</a:t>
            </a:r>
            <a:endParaRPr kumimoji="1" lang="zh-TW" altLang="en-US">
              <a:solidFill>
                <a:schemeClr val="bg1"/>
              </a:solidFill>
              <a:latin typeface="Oswald Light" pitchFamily="2" charset="0"/>
            </a:endParaRPr>
          </a:p>
        </p:txBody>
      </p:sp>
      <p:sp>
        <p:nvSpPr>
          <p:cNvPr id="122" name="矩形 121">
            <a:extLst>
              <a:ext uri="{FF2B5EF4-FFF2-40B4-BE49-F238E27FC236}">
                <a16:creationId xmlns:a16="http://schemas.microsoft.com/office/drawing/2014/main" id="{EE8F0419-EB18-4787-941A-FF80D9E85F20}"/>
              </a:ext>
            </a:extLst>
          </p:cNvPr>
          <p:cNvSpPr/>
          <p:nvPr/>
        </p:nvSpPr>
        <p:spPr>
          <a:xfrm>
            <a:off x="7827554" y="5508456"/>
            <a:ext cx="6559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>
                <a:solidFill>
                  <a:schemeClr val="bg1"/>
                </a:solidFill>
                <a:latin typeface="Oswald Light" pitchFamily="2" charset="0"/>
              </a:rPr>
              <a:t>iSCSI </a:t>
            </a:r>
          </a:p>
          <a:p>
            <a:r>
              <a:rPr kumimoji="1" lang="en-US" altLang="zh-TW">
                <a:solidFill>
                  <a:schemeClr val="bg1"/>
                </a:solidFill>
                <a:latin typeface="Oswald Light" pitchFamily="2" charset="0"/>
              </a:rPr>
              <a:t>LUN</a:t>
            </a:r>
            <a:endParaRPr kumimoji="1" lang="zh-TW" altLang="en-US">
              <a:solidFill>
                <a:schemeClr val="bg1"/>
              </a:solidFill>
              <a:latin typeface="Oswald Light" pitchFamily="2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4C12FA7C-39C8-4023-849A-1C5A6A23FFFA}"/>
              </a:ext>
            </a:extLst>
          </p:cNvPr>
          <p:cNvSpPr/>
          <p:nvPr/>
        </p:nvSpPr>
        <p:spPr>
          <a:xfrm>
            <a:off x="1728044" y="2211939"/>
            <a:ext cx="1606530" cy="360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3125"/>
              </a:lnSpc>
            </a:pPr>
            <a:r>
              <a:rPr lang="en-US" altLang="zh-TW">
                <a:solidFill>
                  <a:schemeClr val="bg1"/>
                </a:solidFill>
                <a:latin typeface="Oswald Light" pitchFamily="2" charset="0"/>
              </a:rPr>
              <a:t>Hypervisor</a:t>
            </a:r>
            <a:r>
              <a:rPr lang="en-US" altLang="zh-TW">
                <a:solidFill>
                  <a:schemeClr val="bg1"/>
                </a:solidFill>
                <a:latin typeface="Oswald Medium" pitchFamily="2" charset="0"/>
              </a:rPr>
              <a:t>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主機 </a:t>
            </a:r>
            <a:endParaRPr lang="en-US" altLang="zh-TW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512054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5C457601-60A3-49B4-9696-9FE0EC78C302}"/>
              </a:ext>
            </a:extLst>
          </p:cNvPr>
          <p:cNvCxnSpPr>
            <a:cxnSpLocks/>
          </p:cNvCxnSpPr>
          <p:nvPr/>
        </p:nvCxnSpPr>
        <p:spPr>
          <a:xfrm>
            <a:off x="2581974" y="3324707"/>
            <a:ext cx="4276580" cy="0"/>
          </a:xfrm>
          <a:prstGeom prst="line">
            <a:avLst/>
          </a:prstGeom>
          <a:ln w="76200">
            <a:gradFill>
              <a:gsLst>
                <a:gs pos="0">
                  <a:srgbClr val="1FB3F2"/>
                </a:gs>
                <a:gs pos="100000">
                  <a:srgbClr val="E9E9E9"/>
                </a:gs>
                <a:gs pos="67000">
                  <a:schemeClr val="accent1">
                    <a:lumMod val="30000"/>
                    <a:lumOff val="70000"/>
                    <a:alpha val="78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E5551F84-4DFA-4BB3-BE53-0535785E5F0D}"/>
              </a:ext>
            </a:extLst>
          </p:cNvPr>
          <p:cNvGrpSpPr/>
          <p:nvPr/>
        </p:nvGrpSpPr>
        <p:grpSpPr>
          <a:xfrm>
            <a:off x="6376554" y="1785098"/>
            <a:ext cx="5510647" cy="1873802"/>
            <a:chOff x="5281398" y="2130931"/>
            <a:chExt cx="5815446" cy="1873802"/>
          </a:xfrm>
        </p:grpSpPr>
        <p:sp>
          <p:nvSpPr>
            <p:cNvPr id="16" name="矩形: 圓角 15">
              <a:extLst>
                <a:ext uri="{FF2B5EF4-FFF2-40B4-BE49-F238E27FC236}">
                  <a16:creationId xmlns:a16="http://schemas.microsoft.com/office/drawing/2014/main" id="{CA972495-CA7B-4DA0-8C4E-A72AC998A84D}"/>
                </a:ext>
              </a:extLst>
            </p:cNvPr>
            <p:cNvSpPr/>
            <p:nvPr/>
          </p:nvSpPr>
          <p:spPr>
            <a:xfrm>
              <a:off x="5281399" y="2130932"/>
              <a:ext cx="5715152" cy="1873801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1F247384-2895-493F-8F31-EBCC27D9F7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>
              <a:off x="5281398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4054A971-0992-49AD-ABEE-B6FE559CE0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 flipH="1">
              <a:off x="10896257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EDFCF722-49B1-4069-9E95-D5F90192BB8E}"/>
              </a:ext>
            </a:extLst>
          </p:cNvPr>
          <p:cNvCxnSpPr>
            <a:cxnSpLocks/>
          </p:cNvCxnSpPr>
          <p:nvPr/>
        </p:nvCxnSpPr>
        <p:spPr>
          <a:xfrm>
            <a:off x="7366799" y="5400041"/>
            <a:ext cx="3718562" cy="0"/>
          </a:xfrm>
          <a:prstGeom prst="line">
            <a:avLst/>
          </a:prstGeom>
          <a:ln w="76200">
            <a:gradFill>
              <a:gsLst>
                <a:gs pos="0">
                  <a:srgbClr val="1FB3F2"/>
                </a:gs>
                <a:gs pos="100000">
                  <a:srgbClr val="E9E9E9"/>
                </a:gs>
                <a:gs pos="67000">
                  <a:schemeClr val="accent1">
                    <a:lumMod val="30000"/>
                    <a:lumOff val="70000"/>
                    <a:alpha val="8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內容版面配置區 2">
            <a:extLst>
              <a:ext uri="{FF2B5EF4-FFF2-40B4-BE49-F238E27FC236}">
                <a16:creationId xmlns:a16="http://schemas.microsoft.com/office/drawing/2014/main" id="{DCE56A41-4EE9-434C-9EE6-E73AF8ABA2D0}"/>
              </a:ext>
            </a:extLst>
          </p:cNvPr>
          <p:cNvSpPr txBox="1">
            <a:spLocks/>
          </p:cNvSpPr>
          <p:nvPr/>
        </p:nvSpPr>
        <p:spPr>
          <a:xfrm>
            <a:off x="393283" y="1570910"/>
            <a:ext cx="11330516" cy="1652426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754" indent="-238754">
              <a:lnSpc>
                <a:spcPts val="3200"/>
              </a:lnSpc>
              <a:spcBef>
                <a:spcPts val="1200"/>
              </a:spcBef>
              <a:buClr>
                <a:srgbClr val="F70F78"/>
              </a:buClr>
            </a:pPr>
            <a:endParaRPr lang="zh-CN" altLang="en-US" sz="2400" b="1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3" name="內容版面配置區 2">
            <a:extLst>
              <a:ext uri="{FF2B5EF4-FFF2-40B4-BE49-F238E27FC236}">
                <a16:creationId xmlns:a16="http://schemas.microsoft.com/office/drawing/2014/main" id="{BDC1EF97-D50B-F44F-9A77-70691D12A1C5}"/>
              </a:ext>
            </a:extLst>
          </p:cNvPr>
          <p:cNvSpPr txBox="1">
            <a:spLocks/>
          </p:cNvSpPr>
          <p:nvPr/>
        </p:nvSpPr>
        <p:spPr>
          <a:xfrm>
            <a:off x="6655409" y="2099522"/>
            <a:ext cx="5075824" cy="1284417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00"/>
              </a:lnSpc>
              <a:spcBef>
                <a:spcPts val="1200"/>
              </a:spcBef>
              <a:buClr>
                <a:schemeClr val="bg1"/>
              </a:buClr>
            </a:pPr>
            <a:r>
              <a:rPr lang="zh-TW" altLang="en-US" sz="2667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適用於 </a:t>
            </a:r>
            <a:r>
              <a:rPr lang="en-US" altLang="zh-TW" sz="2667">
                <a:solidFill>
                  <a:srgbClr val="0070C0"/>
                </a:solidFill>
                <a:latin typeface="Oswald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QNAP NAS</a:t>
            </a:r>
            <a:r>
              <a:rPr lang="en-US" altLang="zh-TW" sz="2667">
                <a:solidFill>
                  <a:srgbClr val="0070C0"/>
                </a:solidFill>
                <a:latin typeface="Oswald Light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2667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的高速且經濟實惠的 </a:t>
            </a:r>
            <a:r>
              <a:rPr lang="en-US" altLang="zh-TW" sz="2667">
                <a:solidFill>
                  <a:srgbClr val="0070C0"/>
                </a:solidFill>
                <a:latin typeface="Oswald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QNAP FC </a:t>
            </a:r>
            <a:r>
              <a:rPr lang="zh-TW" altLang="en-US" sz="2667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存儲適配器</a:t>
            </a:r>
            <a:endParaRPr lang="en-US" altLang="zh-TW" sz="2667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buClr>
                <a:schemeClr val="bg1"/>
              </a:buClr>
            </a:pPr>
            <a:r>
              <a:rPr lang="en-US" altLang="zh-CN" sz="140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不支援 </a:t>
            </a:r>
            <a:r>
              <a:rPr lang="en-US" altLang="zh-CN" sz="1400">
                <a:latin typeface="Oswald Light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Windows/Linux </a:t>
            </a:r>
            <a:r>
              <a:rPr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主機</a:t>
            </a:r>
            <a:endParaRPr lang="zh-CN" altLang="en-US" sz="14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" name="文本框 16">
            <a:extLst>
              <a:ext uri="{FF2B5EF4-FFF2-40B4-BE49-F238E27FC236}">
                <a16:creationId xmlns:a16="http://schemas.microsoft.com/office/drawing/2014/main" id="{77F0947D-441B-EB44-BBA0-A4541D8F152B}"/>
              </a:ext>
            </a:extLst>
          </p:cNvPr>
          <p:cNvSpPr txBox="1"/>
          <p:nvPr/>
        </p:nvSpPr>
        <p:spPr>
          <a:xfrm>
            <a:off x="6858554" y="3973322"/>
            <a:ext cx="5082695" cy="615553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80000"/>
            </a:pPr>
            <a:r>
              <a:rPr lang="en-US" altLang="zh-CN" sz="3200">
                <a:latin typeface="Oswald Light" pitchFamily="2" charset="0"/>
                <a:ea typeface="等线"/>
                <a:cs typeface="Arial" panose="020B0604020202020204" pitchFamily="34" charset="0"/>
              </a:rPr>
              <a:t>Optional FC </a:t>
            </a:r>
            <a:r>
              <a:rPr lang="zh-TW" altLang="en-US" sz="28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收發器</a:t>
            </a:r>
            <a:endParaRPr lang="zh-CN" altLang="en-US" sz="32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文本框 17">
            <a:extLst>
              <a:ext uri="{FF2B5EF4-FFF2-40B4-BE49-F238E27FC236}">
                <a16:creationId xmlns:a16="http://schemas.microsoft.com/office/drawing/2014/main" id="{D44B8AC3-4784-4C49-A440-23A595AF816D}"/>
              </a:ext>
            </a:extLst>
          </p:cNvPr>
          <p:cNvSpPr txBox="1"/>
          <p:nvPr/>
        </p:nvSpPr>
        <p:spPr>
          <a:xfrm>
            <a:off x="3915386" y="2066583"/>
            <a:ext cx="2670924" cy="1141466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667">
                <a:latin typeface="Oswald" pitchFamily="2" charset="0"/>
                <a:ea typeface="等线"/>
                <a:cs typeface="Arial" panose="020B0604020202020204" pitchFamily="34" charset="0"/>
              </a:rPr>
              <a:t>QNA-32G2FC</a:t>
            </a:r>
          </a:p>
          <a:p>
            <a:pPr>
              <a:lnSpc>
                <a:spcPts val="2500"/>
              </a:lnSpc>
            </a:pPr>
            <a:r>
              <a:rPr lang="en-US" altLang="zh-CN" sz="1867">
                <a:latin typeface="Oswald Light" pitchFamily="2" charset="0"/>
                <a:ea typeface="等线"/>
                <a:cs typeface="Arial" panose="020B0604020202020204" pitchFamily="34" charset="0"/>
              </a:rPr>
              <a:t>Dual-port 32Gbps </a:t>
            </a:r>
          </a:p>
          <a:p>
            <a:r>
              <a:rPr lang="en-US" altLang="zh-CN" sz="1867">
                <a:latin typeface="Oswald Light" pitchFamily="2" charset="0"/>
                <a:ea typeface="等线"/>
                <a:cs typeface="Arial" panose="020B0604020202020204" pitchFamily="34" charset="0"/>
              </a:rPr>
              <a:t>FC adapter</a:t>
            </a:r>
            <a:endParaRPr lang="zh-CN" altLang="en-US" sz="1867">
              <a:latin typeface="Oswald Light" pitchFamily="2" charset="0"/>
              <a:ea typeface="等线"/>
              <a:cs typeface="Arial" panose="020B0604020202020204" pitchFamily="34" charset="0"/>
            </a:endParaRPr>
          </a:p>
        </p:txBody>
      </p:sp>
      <p:sp>
        <p:nvSpPr>
          <p:cNvPr id="26" name="文本框 17">
            <a:extLst>
              <a:ext uri="{FF2B5EF4-FFF2-40B4-BE49-F238E27FC236}">
                <a16:creationId xmlns:a16="http://schemas.microsoft.com/office/drawing/2014/main" id="{39D15044-A839-5747-AB2F-96CCCF1B3348}"/>
              </a:ext>
            </a:extLst>
          </p:cNvPr>
          <p:cNvSpPr txBox="1"/>
          <p:nvPr/>
        </p:nvSpPr>
        <p:spPr>
          <a:xfrm>
            <a:off x="3915385" y="3426080"/>
            <a:ext cx="2670924" cy="1141466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667">
                <a:latin typeface="Oswald" pitchFamily="2" charset="0"/>
                <a:ea typeface="等线"/>
                <a:cs typeface="Arial" panose="020B0604020202020204" pitchFamily="34" charset="0"/>
              </a:rPr>
              <a:t>QNA-16G2FC</a:t>
            </a:r>
          </a:p>
          <a:p>
            <a:pPr>
              <a:lnSpc>
                <a:spcPts val="2500"/>
              </a:lnSpc>
            </a:pPr>
            <a:r>
              <a:rPr lang="en-US" altLang="zh-CN" sz="1867">
                <a:latin typeface="Oswald Light" pitchFamily="2" charset="0"/>
                <a:ea typeface="等线"/>
                <a:cs typeface="Arial" panose="020B0604020202020204" pitchFamily="34" charset="0"/>
              </a:rPr>
              <a:t>Dual-port 16Gbps </a:t>
            </a:r>
          </a:p>
          <a:p>
            <a:r>
              <a:rPr lang="en-US" altLang="zh-CN" sz="1867">
                <a:latin typeface="Oswald Light" pitchFamily="2" charset="0"/>
                <a:ea typeface="等线"/>
                <a:cs typeface="Arial" panose="020B0604020202020204" pitchFamily="34" charset="0"/>
              </a:rPr>
              <a:t>FC adapter</a:t>
            </a:r>
            <a:endParaRPr lang="zh-CN" altLang="en-US" sz="1867">
              <a:latin typeface="Oswald Light" pitchFamily="2" charset="0"/>
              <a:ea typeface="等线"/>
              <a:cs typeface="Arial" panose="020B0604020202020204" pitchFamily="34" charset="0"/>
            </a:endParaRPr>
          </a:p>
        </p:txBody>
      </p:sp>
      <p:sp>
        <p:nvSpPr>
          <p:cNvPr id="28" name="文本框 17">
            <a:extLst>
              <a:ext uri="{FF2B5EF4-FFF2-40B4-BE49-F238E27FC236}">
                <a16:creationId xmlns:a16="http://schemas.microsoft.com/office/drawing/2014/main" id="{AC0C4FA2-4293-8440-9A06-A2D9A7B75E03}"/>
              </a:ext>
            </a:extLst>
          </p:cNvPr>
          <p:cNvSpPr txBox="1"/>
          <p:nvPr/>
        </p:nvSpPr>
        <p:spPr>
          <a:xfrm>
            <a:off x="7984718" y="4629695"/>
            <a:ext cx="3302036" cy="1641475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294" indent="-241294">
              <a:buFont typeface="Arial" panose="020B0604020202020204" pitchFamily="34" charset="0"/>
              <a:buChar char="•"/>
            </a:pPr>
            <a:r>
              <a:rPr lang="en-US" altLang="zh-CN" sz="2133">
                <a:latin typeface="Oswald" pitchFamily="2" charset="0"/>
                <a:ea typeface="等线"/>
                <a:cs typeface="Arial" panose="020B0604020202020204" pitchFamily="34" charset="0"/>
              </a:rPr>
              <a:t>TRX-32GFCSFP-SR</a:t>
            </a:r>
          </a:p>
          <a:p>
            <a:pPr lvl="1" indent="-368291"/>
            <a:r>
              <a:rPr lang="en-US" altLang="zh-CN" sz="1867">
                <a:latin typeface="Oswald Light" pitchFamily="2" charset="0"/>
                <a:ea typeface="等线"/>
                <a:cs typeface="Arial" panose="020B0604020202020204" pitchFamily="34" charset="0"/>
              </a:rPr>
              <a:t>32Gb/16Gb/8Gb</a:t>
            </a:r>
            <a:br>
              <a:rPr lang="en-US" altLang="zh-CN" sz="1867">
                <a:latin typeface="Oswald Light" pitchFamily="2" charset="0"/>
                <a:ea typeface="等线"/>
                <a:cs typeface="Arial" panose="020B0604020202020204" pitchFamily="34" charset="0"/>
              </a:rPr>
            </a:br>
            <a:endParaRPr lang="en-US" altLang="zh-CN" sz="1867">
              <a:latin typeface="Oswald Light" pitchFamily="2" charset="0"/>
              <a:ea typeface="等线"/>
              <a:cs typeface="Arial" panose="020B0604020202020204" pitchFamily="34" charset="0"/>
            </a:endParaRPr>
          </a:p>
          <a:p>
            <a:pPr marL="241294" indent="-241294">
              <a:buFont typeface="Arial" panose="020B0604020202020204" pitchFamily="34" charset="0"/>
              <a:buChar char="•"/>
            </a:pPr>
            <a:r>
              <a:rPr lang="en-US" altLang="zh-CN" sz="2133">
                <a:latin typeface="Oswald" pitchFamily="2" charset="0"/>
                <a:ea typeface="等线"/>
                <a:cs typeface="Arial" panose="020B0604020202020204" pitchFamily="34" charset="0"/>
              </a:rPr>
              <a:t>TRX-16GFCSFP-SR</a:t>
            </a:r>
          </a:p>
          <a:p>
            <a:pPr lvl="1" indent="-368291"/>
            <a:r>
              <a:rPr lang="en-US" altLang="zh-CN" sz="1867">
                <a:latin typeface="Oswald Light" pitchFamily="2" charset="0"/>
                <a:ea typeface="等线"/>
                <a:cs typeface="Arial" panose="020B0604020202020204" pitchFamily="34" charset="0"/>
              </a:rPr>
              <a:t>16Gb/8Gb/4Gb</a:t>
            </a:r>
            <a:endParaRPr lang="zh-CN" altLang="en-US" sz="1867">
              <a:latin typeface="Oswald Light" pitchFamily="2" charset="0"/>
              <a:ea typeface="等线"/>
              <a:cs typeface="Arial" panose="020B0604020202020204" pitchFamily="34" charset="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1CD69CDB-0304-4154-AFAF-A179DC9A1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221" y="51525"/>
            <a:ext cx="11598442" cy="1303786"/>
          </a:xfrm>
        </p:spPr>
        <p:txBody>
          <a:bodyPr>
            <a:normAutofit/>
          </a:bodyPr>
          <a:lstStyle/>
          <a:p>
            <a:r>
              <a:rPr lang="en-US" altLang="zh-TW" sz="5000">
                <a:latin typeface="Oswald" pitchFamily="2" charset="0"/>
              </a:rPr>
              <a:t>QNAP 32Gb/16Gb </a:t>
            </a:r>
            <a:r>
              <a:rPr lang="en-US" altLang="zh-TW" sz="5000" err="1">
                <a:latin typeface="Oswald" pitchFamily="2" charset="0"/>
              </a:rPr>
              <a:t>Fibre</a:t>
            </a:r>
            <a:r>
              <a:rPr lang="en-US" altLang="zh-TW" sz="5000">
                <a:latin typeface="Oswald" pitchFamily="2" charset="0"/>
              </a:rPr>
              <a:t> Channel </a:t>
            </a:r>
            <a:r>
              <a:rPr lang="zh-TW" altLang="en-US" sz="5000" b="1"/>
              <a:t>介面卡</a:t>
            </a:r>
          </a:p>
        </p:txBody>
      </p:sp>
      <p:pic>
        <p:nvPicPr>
          <p:cNvPr id="27" name="Picture 26" descr="A close up of a device&#10;&#10;Description automatically generated">
            <a:extLst>
              <a:ext uri="{FF2B5EF4-FFF2-40B4-BE49-F238E27FC236}">
                <a16:creationId xmlns:a16="http://schemas.microsoft.com/office/drawing/2014/main" id="{B4AC082B-F022-9343-AF1E-71DBDB862C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7173" y="4828664"/>
            <a:ext cx="1502406" cy="131542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2DA39A1-2518-49A3-9268-B50B58449B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71" y="2071009"/>
            <a:ext cx="3863574" cy="290220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252473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61529048-EB50-4F3A-9F72-F53D3E3C5FB2}"/>
              </a:ext>
            </a:extLst>
          </p:cNvPr>
          <p:cNvGrpSpPr/>
          <p:nvPr/>
        </p:nvGrpSpPr>
        <p:grpSpPr>
          <a:xfrm>
            <a:off x="604460" y="2837839"/>
            <a:ext cx="11053237" cy="2996224"/>
            <a:chOff x="0" y="2837839"/>
            <a:chExt cx="12192000" cy="2114433"/>
          </a:xfrm>
        </p:grpSpPr>
        <p:sp>
          <p:nvSpPr>
            <p:cNvPr id="14" name="矩形 21">
              <a:extLst>
                <a:ext uri="{FF2B5EF4-FFF2-40B4-BE49-F238E27FC236}">
                  <a16:creationId xmlns:a16="http://schemas.microsoft.com/office/drawing/2014/main" id="{15970FAF-7072-A249-BB58-6CA3EED9E52D}"/>
                </a:ext>
              </a:extLst>
            </p:cNvPr>
            <p:cNvSpPr/>
            <p:nvPr/>
          </p:nvSpPr>
          <p:spPr>
            <a:xfrm>
              <a:off x="5478753" y="2837840"/>
              <a:ext cx="6713247" cy="211443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矩形 22">
              <a:extLst>
                <a:ext uri="{FF2B5EF4-FFF2-40B4-BE49-F238E27FC236}">
                  <a16:creationId xmlns:a16="http://schemas.microsoft.com/office/drawing/2014/main" id="{05679B5D-CB45-744B-BFCB-33C964A0BCC6}"/>
                </a:ext>
              </a:extLst>
            </p:cNvPr>
            <p:cNvSpPr/>
            <p:nvPr/>
          </p:nvSpPr>
          <p:spPr>
            <a:xfrm>
              <a:off x="0" y="2837839"/>
              <a:ext cx="6099153" cy="2114432"/>
            </a:xfrm>
            <a:prstGeom prst="rect">
              <a:avLst/>
            </a:prstGeom>
            <a:solidFill>
              <a:srgbClr val="EF31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图片 12">
            <a:extLst>
              <a:ext uri="{FF2B5EF4-FFF2-40B4-BE49-F238E27FC236}">
                <a16:creationId xmlns:a16="http://schemas.microsoft.com/office/drawing/2014/main" id="{37CF33FC-CA7E-E74C-A422-7C31F0D03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91" y="2869054"/>
            <a:ext cx="1892365" cy="1892365"/>
          </a:xfrm>
          <a:prstGeom prst="rect">
            <a:avLst/>
          </a:prstGeom>
        </p:spPr>
      </p:pic>
      <p:pic>
        <p:nvPicPr>
          <p:cNvPr id="19" name="图片 14">
            <a:extLst>
              <a:ext uri="{FF2B5EF4-FFF2-40B4-BE49-F238E27FC236}">
                <a16:creationId xmlns:a16="http://schemas.microsoft.com/office/drawing/2014/main" id="{75F05E61-7A0B-D249-A6A7-35A5540EE1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8185" y="2970000"/>
            <a:ext cx="2077452" cy="762000"/>
          </a:xfrm>
          <a:prstGeom prst="rect">
            <a:avLst/>
          </a:prstGeom>
        </p:spPr>
      </p:pic>
      <p:sp>
        <p:nvSpPr>
          <p:cNvPr id="22" name="內容版面配置區 2">
            <a:extLst>
              <a:ext uri="{FF2B5EF4-FFF2-40B4-BE49-F238E27FC236}">
                <a16:creationId xmlns:a16="http://schemas.microsoft.com/office/drawing/2014/main" id="{DCE56A41-4EE9-434C-9EE6-E73AF8ABA2D0}"/>
              </a:ext>
            </a:extLst>
          </p:cNvPr>
          <p:cNvSpPr txBox="1">
            <a:spLocks/>
          </p:cNvSpPr>
          <p:nvPr/>
        </p:nvSpPr>
        <p:spPr>
          <a:xfrm>
            <a:off x="493547" y="1570909"/>
            <a:ext cx="11330516" cy="1780091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754" indent="-238754">
              <a:lnSpc>
                <a:spcPts val="3200"/>
              </a:lnSpc>
              <a:spcBef>
                <a:spcPts val="1200"/>
              </a:spcBef>
              <a:buClr>
                <a:srgbClr val="F70F78"/>
              </a:buClr>
            </a:pPr>
            <a:endParaRPr lang="zh-CN" altLang="en-US"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3" name="內容版面配置區 2">
            <a:extLst>
              <a:ext uri="{FF2B5EF4-FFF2-40B4-BE49-F238E27FC236}">
                <a16:creationId xmlns:a16="http://schemas.microsoft.com/office/drawing/2014/main" id="{BDC1EF97-D50B-F44F-9A77-70691D12A1C5}"/>
              </a:ext>
            </a:extLst>
          </p:cNvPr>
          <p:cNvSpPr txBox="1">
            <a:spLocks/>
          </p:cNvSpPr>
          <p:nvPr/>
        </p:nvSpPr>
        <p:spPr>
          <a:xfrm>
            <a:off x="1207688" y="1537937"/>
            <a:ext cx="9902233" cy="878025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800"/>
              </a:lnSpc>
              <a:spcBef>
                <a:spcPts val="1200"/>
              </a:spcBef>
              <a:buClr>
                <a:schemeClr val="bg1"/>
              </a:buClr>
              <a:buNone/>
            </a:pPr>
            <a:r>
              <a:rPr lang="zh-TW" altLang="en-US" sz="3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與業界領先的 </a:t>
            </a:r>
            <a:r>
              <a:rPr lang="en-US" altLang="zh-TW" sz="30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FC </a:t>
            </a:r>
            <a:r>
              <a:rPr lang="zh-TW" altLang="en-US" sz="3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介面卡供應商合作，提供最經濟的 </a:t>
            </a:r>
            <a:r>
              <a:rPr lang="en-US" altLang="zh-TW" sz="30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FC SAN </a:t>
            </a:r>
            <a:r>
              <a:rPr lang="zh-TW" altLang="en-US" sz="3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存儲解決方案</a:t>
            </a:r>
            <a:endParaRPr lang="zh-CN" altLang="en-US" sz="300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90EE01-7FE9-0B4E-84FE-0219880B9CE0}"/>
              </a:ext>
            </a:extLst>
          </p:cNvPr>
          <p:cNvSpPr/>
          <p:nvPr/>
        </p:nvSpPr>
        <p:spPr>
          <a:xfrm>
            <a:off x="573262" y="5980054"/>
            <a:ext cx="6110116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Compatibility </a:t>
            </a:r>
            <a:r>
              <a:rPr lang="en-US" sz="1200" err="1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list:qnap.com</a:t>
            </a:r>
            <a:r>
              <a:rPr lang="en-US" sz="12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/compatibility/</a:t>
            </a: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2DE5BE35-98A7-48D1-89C5-B8F35140B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079" y="41355"/>
            <a:ext cx="11598442" cy="1400037"/>
          </a:xfrm>
        </p:spPr>
        <p:txBody>
          <a:bodyPr>
            <a:normAutofit/>
          </a:bodyPr>
          <a:lstStyle/>
          <a:p>
            <a:r>
              <a:rPr lang="zh-TW" altLang="en-US" sz="5000" b="1"/>
              <a:t>支援的 </a:t>
            </a:r>
            <a:r>
              <a:rPr lang="en-US" altLang="zh-TW" sz="5000" err="1">
                <a:latin typeface="Oswald" pitchFamily="2" charset="0"/>
              </a:rPr>
              <a:t>Fibre</a:t>
            </a:r>
            <a:r>
              <a:rPr lang="en-US" altLang="zh-TW" sz="5000">
                <a:latin typeface="Oswald" pitchFamily="2" charset="0"/>
              </a:rPr>
              <a:t> Channel </a:t>
            </a:r>
            <a:r>
              <a:rPr lang="zh-TW" altLang="en-US" sz="5000" b="1"/>
              <a:t>介面卡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C46526C3-E191-486D-BA55-FA5D136D5C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962" y="2622034"/>
            <a:ext cx="3104078" cy="2570778"/>
          </a:xfrm>
          <a:prstGeom prst="rect">
            <a:avLst/>
          </a:prstGeom>
          <a:effectLst>
            <a:outerShdw blurRad="152400" dir="5400000" sx="90000" sy="-19000" rotWithShape="0">
              <a:prstClr val="black">
                <a:alpha val="16000"/>
              </a:prstClr>
            </a:outerShdw>
          </a:effectLst>
        </p:spPr>
      </p:pic>
      <p:pic>
        <p:nvPicPr>
          <p:cNvPr id="17" name="圖片 16" descr="一張含有 電子用品 的圖片&#10;&#10;自動產生的描述">
            <a:extLst>
              <a:ext uri="{FF2B5EF4-FFF2-40B4-BE49-F238E27FC236}">
                <a16:creationId xmlns:a16="http://schemas.microsoft.com/office/drawing/2014/main" id="{036A43FD-2377-4271-9F22-31703DEB3A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5000" y="2495529"/>
            <a:ext cx="4187346" cy="2791562"/>
          </a:xfrm>
          <a:prstGeom prst="rect">
            <a:avLst/>
          </a:prstGeom>
          <a:effectLst>
            <a:outerShdw blurRad="342900" dist="647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文本框 16">
            <a:extLst>
              <a:ext uri="{FF2B5EF4-FFF2-40B4-BE49-F238E27FC236}">
                <a16:creationId xmlns:a16="http://schemas.microsoft.com/office/drawing/2014/main" id="{DC65562A-0D50-48AC-ACB1-5B7799EEDF19}"/>
              </a:ext>
            </a:extLst>
          </p:cNvPr>
          <p:cNvSpPr txBox="1"/>
          <p:nvPr/>
        </p:nvSpPr>
        <p:spPr>
          <a:xfrm>
            <a:off x="6207876" y="5000839"/>
            <a:ext cx="5795449" cy="677108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支援</a:t>
            </a:r>
            <a:r>
              <a:rPr lang="en-US" altLang="zh-CN" sz="18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 </a:t>
            </a:r>
            <a:r>
              <a:rPr lang="en-US" altLang="zh-CN" sz="1800">
                <a:latin typeface="Oswald" pitchFamily="2" charset="0"/>
                <a:ea typeface="微軟正黑體" panose="020B0604030504040204" pitchFamily="34" charset="-120"/>
                <a:cs typeface="Arial"/>
              </a:rPr>
              <a:t>ATTO</a:t>
            </a:r>
            <a:endParaRPr lang="zh-CN" altLang="en-US" sz="1800">
              <a:latin typeface="Oswald" pitchFamily="2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CN" sz="1800">
                <a:latin typeface="Oswald" pitchFamily="2" charset="0"/>
                <a:ea typeface="微軟正黑體" panose="020B0604030504040204" pitchFamily="34" charset="-120"/>
                <a:cs typeface="Arial"/>
              </a:rPr>
              <a:t>Celerity 32Gb/16Gb FC adapters</a:t>
            </a:r>
            <a:endParaRPr lang="zh-CN" altLang="en-US" sz="1800">
              <a:latin typeface="Oswald" pitchFamily="2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6" name="文本框 17">
            <a:extLst>
              <a:ext uri="{FF2B5EF4-FFF2-40B4-BE49-F238E27FC236}">
                <a16:creationId xmlns:a16="http://schemas.microsoft.com/office/drawing/2014/main" id="{46AF3821-8CA5-4D23-BC8F-74B96B8DD5E6}"/>
              </a:ext>
            </a:extLst>
          </p:cNvPr>
          <p:cNvSpPr txBox="1"/>
          <p:nvPr/>
        </p:nvSpPr>
        <p:spPr>
          <a:xfrm>
            <a:off x="745121" y="5000839"/>
            <a:ext cx="5963121" cy="677108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支援</a:t>
            </a:r>
            <a:r>
              <a:rPr lang="en-US" altLang="zh-CN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altLang="zh-CN" sz="1800">
                <a:solidFill>
                  <a:schemeClr val="bg1"/>
                </a:solidFill>
                <a:latin typeface="Oswald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Marvell </a:t>
            </a:r>
            <a:endParaRPr lang="zh-CN" altLang="en-US" sz="1800">
              <a:solidFill>
                <a:schemeClr val="bg1"/>
              </a:solidFill>
              <a:latin typeface="Oswald" pitchFamily="2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CN" sz="1800" err="1">
                <a:solidFill>
                  <a:schemeClr val="bg1"/>
                </a:solidFill>
                <a:latin typeface="Oswald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Qlogic</a:t>
            </a:r>
            <a:r>
              <a:rPr lang="en-US" altLang="zh-CN" sz="1800">
                <a:solidFill>
                  <a:schemeClr val="bg1"/>
                </a:solidFill>
                <a:latin typeface="Oswald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 32Gb/16Gb/8Gb/4Gb FC adapters</a:t>
            </a:r>
            <a:endParaRPr lang="zh-CN" altLang="en-US" sz="1800">
              <a:solidFill>
                <a:schemeClr val="bg1"/>
              </a:solidFill>
              <a:latin typeface="Oswald" pitchFamily="2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2274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矩形 66">
            <a:extLst>
              <a:ext uri="{FF2B5EF4-FFF2-40B4-BE49-F238E27FC236}">
                <a16:creationId xmlns:a16="http://schemas.microsoft.com/office/drawing/2014/main" id="{6F7C4427-A31D-409C-959C-26AE6196EADF}"/>
              </a:ext>
            </a:extLst>
          </p:cNvPr>
          <p:cNvSpPr/>
          <p:nvPr/>
        </p:nvSpPr>
        <p:spPr>
          <a:xfrm>
            <a:off x="240640" y="1828801"/>
            <a:ext cx="11760857" cy="5029200"/>
          </a:xfrm>
          <a:prstGeom prst="rect">
            <a:avLst/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031B71">
                  <a:alpha val="27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8F13F77C-C24E-4F33-A525-19767A8DC12B}"/>
              </a:ext>
            </a:extLst>
          </p:cNvPr>
          <p:cNvSpPr/>
          <p:nvPr/>
        </p:nvSpPr>
        <p:spPr>
          <a:xfrm>
            <a:off x="240642" y="1828801"/>
            <a:ext cx="11760858" cy="4983789"/>
          </a:xfrm>
          <a:prstGeom prst="rect">
            <a:avLst/>
          </a:prstGeom>
          <a:gradFill>
            <a:gsLst>
              <a:gs pos="0">
                <a:srgbClr val="0070C0">
                  <a:alpha val="88000"/>
                </a:srgbClr>
              </a:gs>
              <a:gs pos="100000">
                <a:srgbClr val="031B71">
                  <a:alpha val="67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grpSp>
        <p:nvGrpSpPr>
          <p:cNvPr id="49" name="群組 48">
            <a:extLst>
              <a:ext uri="{FF2B5EF4-FFF2-40B4-BE49-F238E27FC236}">
                <a16:creationId xmlns:a16="http://schemas.microsoft.com/office/drawing/2014/main" id="{AFFA0C9F-AB89-47EC-9FE2-D9B5CA20F8D2}"/>
              </a:ext>
            </a:extLst>
          </p:cNvPr>
          <p:cNvGrpSpPr/>
          <p:nvPr/>
        </p:nvGrpSpPr>
        <p:grpSpPr>
          <a:xfrm>
            <a:off x="7754258" y="1828801"/>
            <a:ext cx="4253267" cy="4643572"/>
            <a:chOff x="5281398" y="2130931"/>
            <a:chExt cx="5815446" cy="1873802"/>
          </a:xfrm>
        </p:grpSpPr>
        <p:sp>
          <p:nvSpPr>
            <p:cNvPr id="50" name="矩形: 圓角 49">
              <a:extLst>
                <a:ext uri="{FF2B5EF4-FFF2-40B4-BE49-F238E27FC236}">
                  <a16:creationId xmlns:a16="http://schemas.microsoft.com/office/drawing/2014/main" id="{222F2FF3-5CCD-4FA6-808F-0064F4A5B32A}"/>
                </a:ext>
              </a:extLst>
            </p:cNvPr>
            <p:cNvSpPr/>
            <p:nvPr/>
          </p:nvSpPr>
          <p:spPr>
            <a:xfrm>
              <a:off x="5281399" y="2130932"/>
              <a:ext cx="5715152" cy="1873801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51" name="圖片 50">
              <a:extLst>
                <a:ext uri="{FF2B5EF4-FFF2-40B4-BE49-F238E27FC236}">
                  <a16:creationId xmlns:a16="http://schemas.microsoft.com/office/drawing/2014/main" id="{6A1455D3-1C8C-400B-9B8C-9AB2A8F24B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>
              <a:off x="5281398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2" name="圖片 51">
              <a:extLst>
                <a:ext uri="{FF2B5EF4-FFF2-40B4-BE49-F238E27FC236}">
                  <a16:creationId xmlns:a16="http://schemas.microsoft.com/office/drawing/2014/main" id="{FFA15D8E-873C-426F-ABDC-922CC4E7B9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 flipH="1">
              <a:off x="10896257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9" name="圖片 28">
            <a:extLst>
              <a:ext uri="{FF2B5EF4-FFF2-40B4-BE49-F238E27FC236}">
                <a16:creationId xmlns:a16="http://schemas.microsoft.com/office/drawing/2014/main" id="{C930E884-70AE-4A8A-B40B-3E724B01F3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542288"/>
          </a:xfrm>
          <a:prstGeom prst="rect">
            <a:avLst/>
          </a:prstGeom>
          <a:effectLst>
            <a:outerShdw blurRad="254000" dist="38100" dir="2700000" algn="tl" rotWithShape="0">
              <a:prstClr val="black">
                <a:alpha val="36000"/>
              </a:prstClr>
            </a:outerShdw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A3E7E45-0946-438F-8D79-B9D7DF45EDA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390" y="4361834"/>
            <a:ext cx="3445837" cy="2153648"/>
          </a:xfrm>
          <a:prstGeom prst="rect">
            <a:avLst/>
          </a:prstGeom>
        </p:spPr>
      </p:pic>
      <p:grpSp>
        <p:nvGrpSpPr>
          <p:cNvPr id="35" name="群組 34">
            <a:extLst>
              <a:ext uri="{FF2B5EF4-FFF2-40B4-BE49-F238E27FC236}">
                <a16:creationId xmlns:a16="http://schemas.microsoft.com/office/drawing/2014/main" id="{5A680117-F143-4085-9374-C9429C1CFFBE}"/>
              </a:ext>
            </a:extLst>
          </p:cNvPr>
          <p:cNvGrpSpPr/>
          <p:nvPr/>
        </p:nvGrpSpPr>
        <p:grpSpPr>
          <a:xfrm>
            <a:off x="7906402" y="3111547"/>
            <a:ext cx="633532" cy="380592"/>
            <a:chOff x="1263061" y="2130739"/>
            <a:chExt cx="3898827" cy="2342207"/>
          </a:xfrm>
          <a:noFill/>
        </p:grpSpPr>
        <p:sp>
          <p:nvSpPr>
            <p:cNvPr id="36" name="手繪多邊形: 圖案 35">
              <a:extLst>
                <a:ext uri="{FF2B5EF4-FFF2-40B4-BE49-F238E27FC236}">
                  <a16:creationId xmlns:a16="http://schemas.microsoft.com/office/drawing/2014/main" id="{1A2371A8-FCB3-468A-9E14-46AF7BDFBD0B}"/>
                </a:ext>
              </a:extLst>
            </p:cNvPr>
            <p:cNvSpPr/>
            <p:nvPr/>
          </p:nvSpPr>
          <p:spPr>
            <a:xfrm rot="8404859">
              <a:off x="1704395" y="2130739"/>
              <a:ext cx="3457493" cy="1710643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896530 w 2095659"/>
                <a:gd name="connsiteY0" fmla="*/ 0 h 1641430"/>
                <a:gd name="connsiteX1" fmla="*/ 2095659 w 2095659"/>
                <a:gd name="connsiteY1" fmla="*/ 907004 h 1641430"/>
                <a:gd name="connsiteX2" fmla="*/ 1404443 w 2095659"/>
                <a:gd name="connsiteY2" fmla="*/ 1641430 h 1641430"/>
                <a:gd name="connsiteX3" fmla="*/ 0 w 2095659"/>
                <a:gd name="connsiteY3" fmla="*/ 748531 h 1641430"/>
                <a:gd name="connsiteX4" fmla="*/ 896530 w 2095659"/>
                <a:gd name="connsiteY4" fmla="*/ 0 h 1641430"/>
                <a:gd name="connsiteX0" fmla="*/ 119634 w 2095659"/>
                <a:gd name="connsiteY0" fmla="*/ 0 h 1047515"/>
                <a:gd name="connsiteX1" fmla="*/ 2095659 w 2095659"/>
                <a:gd name="connsiteY1" fmla="*/ 313089 h 1047515"/>
                <a:gd name="connsiteX2" fmla="*/ 1404443 w 2095659"/>
                <a:gd name="connsiteY2" fmla="*/ 1047515 h 1047515"/>
                <a:gd name="connsiteX3" fmla="*/ 0 w 2095659"/>
                <a:gd name="connsiteY3" fmla="*/ 154616 h 1047515"/>
                <a:gd name="connsiteX4" fmla="*/ 119634 w 2095659"/>
                <a:gd name="connsiteY4" fmla="*/ 0 h 1047515"/>
                <a:gd name="connsiteX0" fmla="*/ 119634 w 1890997"/>
                <a:gd name="connsiteY0" fmla="*/ 0 h 1047515"/>
                <a:gd name="connsiteX1" fmla="*/ 1890997 w 1890997"/>
                <a:gd name="connsiteY1" fmla="*/ 230598 h 1047515"/>
                <a:gd name="connsiteX2" fmla="*/ 1404443 w 1890997"/>
                <a:gd name="connsiteY2" fmla="*/ 1047515 h 1047515"/>
                <a:gd name="connsiteX3" fmla="*/ 0 w 1890997"/>
                <a:gd name="connsiteY3" fmla="*/ 154616 h 1047515"/>
                <a:gd name="connsiteX4" fmla="*/ 119634 w 1890997"/>
                <a:gd name="connsiteY4" fmla="*/ 0 h 1047515"/>
                <a:gd name="connsiteX0" fmla="*/ 119634 w 1890997"/>
                <a:gd name="connsiteY0" fmla="*/ 0 h 1144861"/>
                <a:gd name="connsiteX1" fmla="*/ 1890997 w 1890997"/>
                <a:gd name="connsiteY1" fmla="*/ 230598 h 1144861"/>
                <a:gd name="connsiteX2" fmla="*/ 1477751 w 1890997"/>
                <a:gd name="connsiteY2" fmla="*/ 1144861 h 1144861"/>
                <a:gd name="connsiteX3" fmla="*/ 0 w 1890997"/>
                <a:gd name="connsiteY3" fmla="*/ 154616 h 1144861"/>
                <a:gd name="connsiteX4" fmla="*/ 119634 w 1890997"/>
                <a:gd name="connsiteY4" fmla="*/ 0 h 1144861"/>
                <a:gd name="connsiteX0" fmla="*/ 334185 w 2105548"/>
                <a:gd name="connsiteY0" fmla="*/ 0 h 1144861"/>
                <a:gd name="connsiteX1" fmla="*/ 2105548 w 2105548"/>
                <a:gd name="connsiteY1" fmla="*/ 230598 h 1144861"/>
                <a:gd name="connsiteX2" fmla="*/ 1692302 w 2105548"/>
                <a:gd name="connsiteY2" fmla="*/ 1144861 h 1144861"/>
                <a:gd name="connsiteX3" fmla="*/ 0 w 2105548"/>
                <a:gd name="connsiteY3" fmla="*/ 12047 h 1144861"/>
                <a:gd name="connsiteX4" fmla="*/ 334185 w 2105548"/>
                <a:gd name="connsiteY4" fmla="*/ 0 h 1144861"/>
                <a:gd name="connsiteX0" fmla="*/ 68179 w 2105548"/>
                <a:gd name="connsiteY0" fmla="*/ 0 h 1211434"/>
                <a:gd name="connsiteX1" fmla="*/ 2105548 w 2105548"/>
                <a:gd name="connsiteY1" fmla="*/ 297171 h 1211434"/>
                <a:gd name="connsiteX2" fmla="*/ 1692302 w 2105548"/>
                <a:gd name="connsiteY2" fmla="*/ 1211434 h 1211434"/>
                <a:gd name="connsiteX3" fmla="*/ 0 w 2105548"/>
                <a:gd name="connsiteY3" fmla="*/ 78620 h 1211434"/>
                <a:gd name="connsiteX4" fmla="*/ 68179 w 2105548"/>
                <a:gd name="connsiteY4" fmla="*/ 0 h 1211434"/>
                <a:gd name="connsiteX0" fmla="*/ 366380 w 2403749"/>
                <a:gd name="connsiteY0" fmla="*/ 72376 h 1283810"/>
                <a:gd name="connsiteX1" fmla="*/ 2403749 w 2403749"/>
                <a:gd name="connsiteY1" fmla="*/ 369547 h 1283810"/>
                <a:gd name="connsiteX2" fmla="*/ 1990503 w 2403749"/>
                <a:gd name="connsiteY2" fmla="*/ 1283810 h 1283810"/>
                <a:gd name="connsiteX3" fmla="*/ 0 w 2403749"/>
                <a:gd name="connsiteY3" fmla="*/ 0 h 1283810"/>
                <a:gd name="connsiteX4" fmla="*/ 366380 w 2403749"/>
                <a:gd name="connsiteY4" fmla="*/ 72376 h 1283810"/>
                <a:gd name="connsiteX0" fmla="*/ 416477 w 2403749"/>
                <a:gd name="connsiteY0" fmla="*/ 71746 h 1283810"/>
                <a:gd name="connsiteX1" fmla="*/ 2403749 w 2403749"/>
                <a:gd name="connsiteY1" fmla="*/ 369547 h 1283810"/>
                <a:gd name="connsiteX2" fmla="*/ 1990503 w 2403749"/>
                <a:gd name="connsiteY2" fmla="*/ 1283810 h 1283810"/>
                <a:gd name="connsiteX3" fmla="*/ 0 w 2403749"/>
                <a:gd name="connsiteY3" fmla="*/ 0 h 1283810"/>
                <a:gd name="connsiteX4" fmla="*/ 416477 w 2403749"/>
                <a:gd name="connsiteY4" fmla="*/ 71746 h 1283810"/>
                <a:gd name="connsiteX0" fmla="*/ 478396 w 2465668"/>
                <a:gd name="connsiteY0" fmla="*/ 74076 h 1286140"/>
                <a:gd name="connsiteX1" fmla="*/ 2465668 w 2465668"/>
                <a:gd name="connsiteY1" fmla="*/ 371877 h 1286140"/>
                <a:gd name="connsiteX2" fmla="*/ 2052422 w 2465668"/>
                <a:gd name="connsiteY2" fmla="*/ 1286140 h 1286140"/>
                <a:gd name="connsiteX3" fmla="*/ 0 w 2465668"/>
                <a:gd name="connsiteY3" fmla="*/ 0 h 1286140"/>
                <a:gd name="connsiteX4" fmla="*/ 478396 w 2465668"/>
                <a:gd name="connsiteY4" fmla="*/ 74076 h 128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5668" h="1286140">
                  <a:moveTo>
                    <a:pt x="478396" y="74076"/>
                  </a:moveTo>
                  <a:lnTo>
                    <a:pt x="2465668" y="371877"/>
                  </a:lnTo>
                  <a:lnTo>
                    <a:pt x="2052422" y="1286140"/>
                  </a:lnTo>
                  <a:lnTo>
                    <a:pt x="0" y="0"/>
                  </a:lnTo>
                  <a:lnTo>
                    <a:pt x="478396" y="7407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38" name="圖片 37" descr="一張含有 電子用品 的圖片&#10;&#10;自動產生的描述">
              <a:extLst>
                <a:ext uri="{FF2B5EF4-FFF2-40B4-BE49-F238E27FC236}">
                  <a16:creationId xmlns:a16="http://schemas.microsoft.com/office/drawing/2014/main" id="{BADB7809-837C-45A4-8490-E7FDBDFCD1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3061" y="3062028"/>
              <a:ext cx="1396542" cy="1410918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216BE0AE-7CC9-4D1B-8AC2-A38C2B8906B4}"/>
              </a:ext>
            </a:extLst>
          </p:cNvPr>
          <p:cNvGrpSpPr/>
          <p:nvPr/>
        </p:nvGrpSpPr>
        <p:grpSpPr>
          <a:xfrm>
            <a:off x="7594773" y="1835583"/>
            <a:ext cx="512608" cy="404636"/>
            <a:chOff x="1263061" y="792814"/>
            <a:chExt cx="3154645" cy="2490173"/>
          </a:xfrm>
          <a:noFill/>
        </p:grpSpPr>
        <p:sp>
          <p:nvSpPr>
            <p:cNvPr id="40" name="手繪多邊形: 圖案 39">
              <a:extLst>
                <a:ext uri="{FF2B5EF4-FFF2-40B4-BE49-F238E27FC236}">
                  <a16:creationId xmlns:a16="http://schemas.microsoft.com/office/drawing/2014/main" id="{5F06F389-2AAF-43B9-84B1-B1C7E3ED941B}"/>
                </a:ext>
              </a:extLst>
            </p:cNvPr>
            <p:cNvSpPr/>
            <p:nvPr/>
          </p:nvSpPr>
          <p:spPr>
            <a:xfrm rot="8404859">
              <a:off x="1930558" y="792814"/>
              <a:ext cx="2487148" cy="2490173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3679" h="1872226">
                  <a:moveTo>
                    <a:pt x="618269" y="291770"/>
                  </a:moveTo>
                  <a:lnTo>
                    <a:pt x="1773679" y="1137800"/>
                  </a:lnTo>
                  <a:lnTo>
                    <a:pt x="1082463" y="1872226"/>
                  </a:lnTo>
                  <a:lnTo>
                    <a:pt x="0" y="0"/>
                  </a:lnTo>
                  <a:lnTo>
                    <a:pt x="618269" y="29177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41" name="圖片 40" descr="一張含有 電子用品 的圖片&#10;&#10;自動產生的描述">
              <a:extLst>
                <a:ext uri="{FF2B5EF4-FFF2-40B4-BE49-F238E27FC236}">
                  <a16:creationId xmlns:a16="http://schemas.microsoft.com/office/drawing/2014/main" id="{32C3AF34-AB7F-4346-B226-772620980E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3061" y="1226419"/>
              <a:ext cx="1396542" cy="1410918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F47F231C-6B9D-42DB-A585-3C2C5E87C9EC}"/>
              </a:ext>
            </a:extLst>
          </p:cNvPr>
          <p:cNvGrpSpPr/>
          <p:nvPr/>
        </p:nvGrpSpPr>
        <p:grpSpPr>
          <a:xfrm>
            <a:off x="7878362" y="4907457"/>
            <a:ext cx="622652" cy="378746"/>
            <a:chOff x="1263061" y="3931409"/>
            <a:chExt cx="3831867" cy="2330841"/>
          </a:xfrm>
          <a:noFill/>
        </p:grpSpPr>
        <p:sp>
          <p:nvSpPr>
            <p:cNvPr id="43" name="手繪多邊形: 圖案 42">
              <a:extLst>
                <a:ext uri="{FF2B5EF4-FFF2-40B4-BE49-F238E27FC236}">
                  <a16:creationId xmlns:a16="http://schemas.microsoft.com/office/drawing/2014/main" id="{C08BAF51-9162-4B80-A3AA-8900C6F2CE50}"/>
                </a:ext>
              </a:extLst>
            </p:cNvPr>
            <p:cNvSpPr/>
            <p:nvPr/>
          </p:nvSpPr>
          <p:spPr>
            <a:xfrm rot="8404859">
              <a:off x="1786152" y="3931409"/>
              <a:ext cx="3308776" cy="2106583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896530 w 2095659"/>
                <a:gd name="connsiteY0" fmla="*/ 0 h 1641430"/>
                <a:gd name="connsiteX1" fmla="*/ 2095659 w 2095659"/>
                <a:gd name="connsiteY1" fmla="*/ 907004 h 1641430"/>
                <a:gd name="connsiteX2" fmla="*/ 1404443 w 2095659"/>
                <a:gd name="connsiteY2" fmla="*/ 1641430 h 1641430"/>
                <a:gd name="connsiteX3" fmla="*/ 0 w 2095659"/>
                <a:gd name="connsiteY3" fmla="*/ 748531 h 1641430"/>
                <a:gd name="connsiteX4" fmla="*/ 896530 w 2095659"/>
                <a:gd name="connsiteY4" fmla="*/ 0 h 1641430"/>
                <a:gd name="connsiteX0" fmla="*/ 119634 w 2095659"/>
                <a:gd name="connsiteY0" fmla="*/ 0 h 1047515"/>
                <a:gd name="connsiteX1" fmla="*/ 2095659 w 2095659"/>
                <a:gd name="connsiteY1" fmla="*/ 313089 h 1047515"/>
                <a:gd name="connsiteX2" fmla="*/ 1404443 w 2095659"/>
                <a:gd name="connsiteY2" fmla="*/ 1047515 h 1047515"/>
                <a:gd name="connsiteX3" fmla="*/ 0 w 2095659"/>
                <a:gd name="connsiteY3" fmla="*/ 154616 h 1047515"/>
                <a:gd name="connsiteX4" fmla="*/ 119634 w 2095659"/>
                <a:gd name="connsiteY4" fmla="*/ 0 h 1047515"/>
                <a:gd name="connsiteX0" fmla="*/ 119634 w 1890997"/>
                <a:gd name="connsiteY0" fmla="*/ 0 h 1047515"/>
                <a:gd name="connsiteX1" fmla="*/ 1890997 w 1890997"/>
                <a:gd name="connsiteY1" fmla="*/ 230598 h 1047515"/>
                <a:gd name="connsiteX2" fmla="*/ 1404443 w 1890997"/>
                <a:gd name="connsiteY2" fmla="*/ 1047515 h 1047515"/>
                <a:gd name="connsiteX3" fmla="*/ 0 w 1890997"/>
                <a:gd name="connsiteY3" fmla="*/ 154616 h 1047515"/>
                <a:gd name="connsiteX4" fmla="*/ 119634 w 1890997"/>
                <a:gd name="connsiteY4" fmla="*/ 0 h 1047515"/>
                <a:gd name="connsiteX0" fmla="*/ 119634 w 1890997"/>
                <a:gd name="connsiteY0" fmla="*/ 0 h 1144861"/>
                <a:gd name="connsiteX1" fmla="*/ 1890997 w 1890997"/>
                <a:gd name="connsiteY1" fmla="*/ 230598 h 1144861"/>
                <a:gd name="connsiteX2" fmla="*/ 1477751 w 1890997"/>
                <a:gd name="connsiteY2" fmla="*/ 1144861 h 1144861"/>
                <a:gd name="connsiteX3" fmla="*/ 0 w 1890997"/>
                <a:gd name="connsiteY3" fmla="*/ 154616 h 1144861"/>
                <a:gd name="connsiteX4" fmla="*/ 119634 w 1890997"/>
                <a:gd name="connsiteY4" fmla="*/ 0 h 1144861"/>
                <a:gd name="connsiteX0" fmla="*/ 334185 w 2105548"/>
                <a:gd name="connsiteY0" fmla="*/ 0 h 1144861"/>
                <a:gd name="connsiteX1" fmla="*/ 2105548 w 2105548"/>
                <a:gd name="connsiteY1" fmla="*/ 230598 h 1144861"/>
                <a:gd name="connsiteX2" fmla="*/ 1692302 w 2105548"/>
                <a:gd name="connsiteY2" fmla="*/ 1144861 h 1144861"/>
                <a:gd name="connsiteX3" fmla="*/ 0 w 2105548"/>
                <a:gd name="connsiteY3" fmla="*/ 12047 h 1144861"/>
                <a:gd name="connsiteX4" fmla="*/ 334185 w 2105548"/>
                <a:gd name="connsiteY4" fmla="*/ 0 h 1144861"/>
                <a:gd name="connsiteX0" fmla="*/ 68179 w 2105548"/>
                <a:gd name="connsiteY0" fmla="*/ 0 h 1211434"/>
                <a:gd name="connsiteX1" fmla="*/ 2105548 w 2105548"/>
                <a:gd name="connsiteY1" fmla="*/ 297171 h 1211434"/>
                <a:gd name="connsiteX2" fmla="*/ 1692302 w 2105548"/>
                <a:gd name="connsiteY2" fmla="*/ 1211434 h 1211434"/>
                <a:gd name="connsiteX3" fmla="*/ 0 w 2105548"/>
                <a:gd name="connsiteY3" fmla="*/ 78620 h 1211434"/>
                <a:gd name="connsiteX4" fmla="*/ 68179 w 2105548"/>
                <a:gd name="connsiteY4" fmla="*/ 0 h 1211434"/>
                <a:gd name="connsiteX0" fmla="*/ 232749 w 2105548"/>
                <a:gd name="connsiteY0" fmla="*/ 0 h 1547140"/>
                <a:gd name="connsiteX1" fmla="*/ 2105548 w 2105548"/>
                <a:gd name="connsiteY1" fmla="*/ 632877 h 1547140"/>
                <a:gd name="connsiteX2" fmla="*/ 1692302 w 2105548"/>
                <a:gd name="connsiteY2" fmla="*/ 1547140 h 1547140"/>
                <a:gd name="connsiteX3" fmla="*/ 0 w 2105548"/>
                <a:gd name="connsiteY3" fmla="*/ 414326 h 1547140"/>
                <a:gd name="connsiteX4" fmla="*/ 232749 w 2105548"/>
                <a:gd name="connsiteY4" fmla="*/ 0 h 1547140"/>
                <a:gd name="connsiteX0" fmla="*/ 146370 w 2019169"/>
                <a:gd name="connsiteY0" fmla="*/ 0 h 1547140"/>
                <a:gd name="connsiteX1" fmla="*/ 2019169 w 2019169"/>
                <a:gd name="connsiteY1" fmla="*/ 632877 h 1547140"/>
                <a:gd name="connsiteX2" fmla="*/ 1605923 w 2019169"/>
                <a:gd name="connsiteY2" fmla="*/ 1547140 h 1547140"/>
                <a:gd name="connsiteX3" fmla="*/ 0 w 2019169"/>
                <a:gd name="connsiteY3" fmla="*/ 266424 h 1547140"/>
                <a:gd name="connsiteX4" fmla="*/ 146370 w 2019169"/>
                <a:gd name="connsiteY4" fmla="*/ 0 h 1547140"/>
                <a:gd name="connsiteX0" fmla="*/ 70300 w 2019169"/>
                <a:gd name="connsiteY0" fmla="*/ 0 h 1562887"/>
                <a:gd name="connsiteX1" fmla="*/ 2019169 w 2019169"/>
                <a:gd name="connsiteY1" fmla="*/ 648624 h 1562887"/>
                <a:gd name="connsiteX2" fmla="*/ 1605923 w 2019169"/>
                <a:gd name="connsiteY2" fmla="*/ 1562887 h 1562887"/>
                <a:gd name="connsiteX3" fmla="*/ 0 w 2019169"/>
                <a:gd name="connsiteY3" fmla="*/ 282171 h 1562887"/>
                <a:gd name="connsiteX4" fmla="*/ 70300 w 2019169"/>
                <a:gd name="connsiteY4" fmla="*/ 0 h 1562887"/>
                <a:gd name="connsiteX0" fmla="*/ 194108 w 2142977"/>
                <a:gd name="connsiteY0" fmla="*/ 0 h 1562887"/>
                <a:gd name="connsiteX1" fmla="*/ 2142977 w 2142977"/>
                <a:gd name="connsiteY1" fmla="*/ 648624 h 1562887"/>
                <a:gd name="connsiteX2" fmla="*/ 1729731 w 2142977"/>
                <a:gd name="connsiteY2" fmla="*/ 1562887 h 1562887"/>
                <a:gd name="connsiteX3" fmla="*/ 0 w 2142977"/>
                <a:gd name="connsiteY3" fmla="*/ 214977 h 1562887"/>
                <a:gd name="connsiteX4" fmla="*/ 194108 w 2142977"/>
                <a:gd name="connsiteY4" fmla="*/ 0 h 1562887"/>
                <a:gd name="connsiteX0" fmla="*/ 291410 w 2240279"/>
                <a:gd name="connsiteY0" fmla="*/ 0 h 1562887"/>
                <a:gd name="connsiteX1" fmla="*/ 2240279 w 2240279"/>
                <a:gd name="connsiteY1" fmla="*/ 648624 h 1562887"/>
                <a:gd name="connsiteX2" fmla="*/ 1827033 w 2240279"/>
                <a:gd name="connsiteY2" fmla="*/ 1562887 h 1562887"/>
                <a:gd name="connsiteX3" fmla="*/ 0 w 2240279"/>
                <a:gd name="connsiteY3" fmla="*/ 159025 h 1562887"/>
                <a:gd name="connsiteX4" fmla="*/ 291410 w 2240279"/>
                <a:gd name="connsiteY4" fmla="*/ 0 h 1562887"/>
                <a:gd name="connsiteX0" fmla="*/ 536792 w 2240279"/>
                <a:gd name="connsiteY0" fmla="*/ 0 h 1443542"/>
                <a:gd name="connsiteX1" fmla="*/ 2240279 w 2240279"/>
                <a:gd name="connsiteY1" fmla="*/ 529279 h 1443542"/>
                <a:gd name="connsiteX2" fmla="*/ 1827033 w 2240279"/>
                <a:gd name="connsiteY2" fmla="*/ 1443542 h 1443542"/>
                <a:gd name="connsiteX3" fmla="*/ 0 w 2240279"/>
                <a:gd name="connsiteY3" fmla="*/ 39680 h 1443542"/>
                <a:gd name="connsiteX4" fmla="*/ 536792 w 2240279"/>
                <a:gd name="connsiteY4" fmla="*/ 0 h 1443542"/>
                <a:gd name="connsiteX0" fmla="*/ 408702 w 2112189"/>
                <a:gd name="connsiteY0" fmla="*/ 0 h 1443542"/>
                <a:gd name="connsiteX1" fmla="*/ 2112189 w 2112189"/>
                <a:gd name="connsiteY1" fmla="*/ 529279 h 1443542"/>
                <a:gd name="connsiteX2" fmla="*/ 1698943 w 2112189"/>
                <a:gd name="connsiteY2" fmla="*/ 1443542 h 1443542"/>
                <a:gd name="connsiteX3" fmla="*/ 0 w 2112189"/>
                <a:gd name="connsiteY3" fmla="*/ 3271 h 1443542"/>
                <a:gd name="connsiteX4" fmla="*/ 408702 w 2112189"/>
                <a:gd name="connsiteY4" fmla="*/ 0 h 1443542"/>
                <a:gd name="connsiteX0" fmla="*/ 656126 w 2359613"/>
                <a:gd name="connsiteY0" fmla="*/ 140284 h 1583826"/>
                <a:gd name="connsiteX1" fmla="*/ 2359613 w 2359613"/>
                <a:gd name="connsiteY1" fmla="*/ 669563 h 1583826"/>
                <a:gd name="connsiteX2" fmla="*/ 1946367 w 2359613"/>
                <a:gd name="connsiteY2" fmla="*/ 1583826 h 1583826"/>
                <a:gd name="connsiteX3" fmla="*/ 0 w 2359613"/>
                <a:gd name="connsiteY3" fmla="*/ 0 h 1583826"/>
                <a:gd name="connsiteX4" fmla="*/ 656126 w 2359613"/>
                <a:gd name="connsiteY4" fmla="*/ 140284 h 1583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9613" h="1583826">
                  <a:moveTo>
                    <a:pt x="656126" y="140284"/>
                  </a:moveTo>
                  <a:lnTo>
                    <a:pt x="2359613" y="669563"/>
                  </a:lnTo>
                  <a:lnTo>
                    <a:pt x="1946367" y="1583826"/>
                  </a:lnTo>
                  <a:lnTo>
                    <a:pt x="0" y="0"/>
                  </a:lnTo>
                  <a:lnTo>
                    <a:pt x="656126" y="14028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44" name="圖片 43" descr="一張含有 電子用品 的圖片&#10;&#10;自動產生的描述">
              <a:extLst>
                <a:ext uri="{FF2B5EF4-FFF2-40B4-BE49-F238E27FC236}">
                  <a16:creationId xmlns:a16="http://schemas.microsoft.com/office/drawing/2014/main" id="{467C1821-AA9E-4F0F-B5D1-942914DF6E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3061" y="4851332"/>
              <a:ext cx="1396542" cy="1410918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49B31E4-75DB-934F-B07D-CA2D67BB4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746" y="158605"/>
            <a:ext cx="11598442" cy="1303786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ts val="5100"/>
              </a:lnSpc>
            </a:pPr>
            <a:r>
              <a:rPr lang="en-US" altLang="zh-CN" sz="4200">
                <a:latin typeface="Oswald" pitchFamily="2" charset="0"/>
                <a:sym typeface="Arial" panose="020B0604020202020204" pitchFamily="34" charset="0"/>
              </a:rPr>
              <a:t>TL SATA JBOD </a:t>
            </a:r>
            <a:r>
              <a:rPr lang="zh-CN" altLang="en-US" sz="4200" b="1">
                <a:latin typeface="Arial" panose="020B0604020202020204" pitchFamily="34" charset="0"/>
                <a:sym typeface="Arial" panose="020B0604020202020204" pitchFamily="34" charset="0"/>
              </a:rPr>
              <a:t>擴充櫃提供</a:t>
            </a:r>
            <a:br>
              <a:rPr lang="en-US" altLang="zh-CN" sz="5000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zh-CN" altLang="en-US" sz="3800">
                <a:latin typeface="Arial" panose="020B0604020202020204" pitchFamily="34" charset="0"/>
                <a:sym typeface="Arial" panose="020B0604020202020204" pitchFamily="34" charset="0"/>
              </a:rPr>
              <a:t>多通道</a:t>
            </a:r>
            <a:r>
              <a:rPr lang="zh-TW" altLang="en-US" sz="3800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800">
                <a:latin typeface="Oswald Light" pitchFamily="2" charset="0"/>
                <a:sym typeface="Arial" panose="020B0604020202020204" pitchFamily="34" charset="0"/>
              </a:rPr>
              <a:t>SATA 6Gb/s </a:t>
            </a:r>
            <a:r>
              <a:rPr lang="zh-CN" altLang="en-US" sz="3800">
                <a:latin typeface="Arial" panose="020B0604020202020204" pitchFamily="34" charset="0"/>
                <a:sym typeface="Arial" panose="020B0604020202020204" pitchFamily="34" charset="0"/>
              </a:rPr>
              <a:t>傳輸，滿足高效與經濟需求</a:t>
            </a:r>
            <a:endParaRPr lang="en-US" sz="38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Google Shape;584;p33" hidden="1">
            <a:extLst>
              <a:ext uri="{FF2B5EF4-FFF2-40B4-BE49-F238E27FC236}">
                <a16:creationId xmlns:a16="http://schemas.microsoft.com/office/drawing/2014/main" id="{9F7E327F-C121-5043-994D-35B0FCED025D}"/>
              </a:ext>
            </a:extLst>
          </p:cNvPr>
          <p:cNvSpPr/>
          <p:nvPr/>
        </p:nvSpPr>
        <p:spPr>
          <a:xfrm>
            <a:off x="635000" y="1690687"/>
            <a:ext cx="10972800" cy="4646613"/>
          </a:xfrm>
          <a:prstGeom prst="rect">
            <a:avLst/>
          </a:prstGeom>
          <a:solidFill>
            <a:srgbClr val="D34384">
              <a:alpha val="65000"/>
            </a:srgbClr>
          </a:soli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lang="en-US" sz="24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pic>
        <p:nvPicPr>
          <p:cNvPr id="20" name="圖片 19" descr="一張含有 室內, 坐 的圖片&#10;&#10;自動產生的描述">
            <a:extLst>
              <a:ext uri="{FF2B5EF4-FFF2-40B4-BE49-F238E27FC236}">
                <a16:creationId xmlns:a16="http://schemas.microsoft.com/office/drawing/2014/main" id="{D3C7E1A4-23DF-4EBF-9DEB-F80D26BCCAA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797" y="4281649"/>
            <a:ext cx="3227823" cy="201798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795B30E-9609-4244-A3EC-0282E0BB7124}"/>
              </a:ext>
            </a:extLst>
          </p:cNvPr>
          <p:cNvSpPr txBox="1"/>
          <p:nvPr/>
        </p:nvSpPr>
        <p:spPr>
          <a:xfrm>
            <a:off x="741512" y="4022085"/>
            <a:ext cx="838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TL-D400S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5CB2DD-EBE4-E543-8D09-845F5FE4CF94}"/>
              </a:ext>
            </a:extLst>
          </p:cNvPr>
          <p:cNvSpPr txBox="1"/>
          <p:nvPr/>
        </p:nvSpPr>
        <p:spPr>
          <a:xfrm>
            <a:off x="5329811" y="5776419"/>
            <a:ext cx="837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TL-R400S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93E8E2-32BA-1B4C-9F12-0CC6C7762405}"/>
              </a:ext>
            </a:extLst>
          </p:cNvPr>
          <p:cNvSpPr txBox="1"/>
          <p:nvPr/>
        </p:nvSpPr>
        <p:spPr>
          <a:xfrm>
            <a:off x="8205949" y="2160936"/>
            <a:ext cx="3290201" cy="172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zh-CN" altLang="en-US" sz="19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單條</a:t>
            </a:r>
            <a:r>
              <a:rPr lang="en-US" altLang="zh-CN" sz="19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1900">
                <a:latin typeface="Oswald Light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SFF-8088</a:t>
            </a:r>
            <a:r>
              <a:rPr lang="en-US" altLang="zh-CN" sz="19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CN" altLang="en-US" sz="19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線材即可提供高達</a:t>
            </a:r>
            <a:r>
              <a:rPr lang="en-US" altLang="zh-CN" sz="19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1900">
                <a:latin typeface="Oswald Light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4 x SATA 6Gb/s = </a:t>
            </a:r>
            <a:r>
              <a:rPr lang="en-US" altLang="zh-CN" sz="1900">
                <a:solidFill>
                  <a:srgbClr val="007AD6"/>
                </a:solidFill>
                <a:latin typeface="Oswald Light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24 Gb/s</a:t>
            </a:r>
            <a:r>
              <a:rPr lang="en-US" altLang="zh-CN" sz="1900">
                <a:solidFill>
                  <a:srgbClr val="007AD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CN" altLang="en-US" sz="19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傳輸速度．多條併用可達主機與</a:t>
            </a:r>
            <a:r>
              <a:rPr lang="en-US" altLang="zh-CN" sz="19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1900">
                <a:latin typeface="Oswald Light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JBOD </a:t>
            </a:r>
            <a:r>
              <a:rPr lang="zh-CN" altLang="en-US" sz="19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間最高</a:t>
            </a:r>
            <a:r>
              <a:rPr lang="en-US" altLang="zh-CN" sz="19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1900">
                <a:solidFill>
                  <a:srgbClr val="007AD6"/>
                </a:solidFill>
                <a:latin typeface="Oswald Light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64 Gb/s </a:t>
            </a:r>
            <a:r>
              <a:rPr lang="zh-CN" altLang="en-US" sz="19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傳輸</a:t>
            </a:r>
            <a:r>
              <a:rPr lang="zh-TW" altLang="en-US" sz="19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效能．</a:t>
            </a:r>
            <a:r>
              <a:rPr lang="en-US" altLang="zh-CN" sz="19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endParaRPr lang="en-US" sz="19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06F431C-9073-1C4B-82E2-7982C02642C2}"/>
              </a:ext>
            </a:extLst>
          </p:cNvPr>
          <p:cNvSpPr txBox="1"/>
          <p:nvPr/>
        </p:nvSpPr>
        <p:spPr>
          <a:xfrm>
            <a:off x="8193666" y="4033192"/>
            <a:ext cx="3483659" cy="728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zh-CN" altLang="en-US" sz="19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附贈 </a:t>
            </a:r>
            <a:r>
              <a:rPr lang="en-US" altLang="zh-CN" sz="1900">
                <a:latin typeface="Oswald Light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QXP PCIe SATA </a:t>
            </a:r>
            <a:r>
              <a:rPr lang="zh-CN" altLang="en-US" sz="19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擴充卡與連接線材，即買即用</a:t>
            </a:r>
            <a:endParaRPr lang="en-US" sz="19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6AF6E3D-D6D6-9E4A-B55F-58E55C237FF2}"/>
              </a:ext>
            </a:extLst>
          </p:cNvPr>
          <p:cNvSpPr txBox="1"/>
          <p:nvPr/>
        </p:nvSpPr>
        <p:spPr>
          <a:xfrm>
            <a:off x="8193666" y="4961750"/>
            <a:ext cx="3483659" cy="729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zh-CN" altLang="en-US" sz="19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</a:t>
            </a:r>
            <a:r>
              <a:rPr lang="en-US" altLang="zh-CN" sz="19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1900">
                <a:latin typeface="Oswald Light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NAS</a:t>
            </a:r>
            <a:r>
              <a:rPr lang="zh-TW" altLang="en-US" sz="1900">
                <a:latin typeface="Oswald Light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900">
                <a:latin typeface="Oswald Light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QTS / QTS hero</a:t>
            </a:r>
            <a:r>
              <a:rPr lang="zh-TW" altLang="en-US" sz="1900">
                <a:latin typeface="Oswald Light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、</a:t>
            </a:r>
            <a:r>
              <a:rPr lang="en-US" altLang="zh-TW" sz="1900">
                <a:latin typeface="Oswald Light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Windows</a:t>
            </a:r>
            <a:r>
              <a:rPr lang="zh-TW" altLang="en-US" sz="1900">
                <a:latin typeface="Oswald Light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 、</a:t>
            </a:r>
            <a:r>
              <a:rPr lang="en-US" altLang="zh-TW" sz="1900">
                <a:latin typeface="Oswald Light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Ubuntu / Linux</a:t>
            </a:r>
            <a:endParaRPr lang="en-US" sz="1900">
              <a:latin typeface="Oswald Light" pitchFamily="2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" name="箭號: 向右 21" hidden="1">
            <a:extLst>
              <a:ext uri="{FF2B5EF4-FFF2-40B4-BE49-F238E27FC236}">
                <a16:creationId xmlns:a16="http://schemas.microsoft.com/office/drawing/2014/main" id="{737D9258-6C88-43B5-B521-F5C6DD35DC72}"/>
              </a:ext>
            </a:extLst>
          </p:cNvPr>
          <p:cNvSpPr/>
          <p:nvPr/>
        </p:nvSpPr>
        <p:spPr>
          <a:xfrm>
            <a:off x="4385553" y="3686014"/>
            <a:ext cx="662320" cy="871296"/>
          </a:xfrm>
          <a:prstGeom prst="rightArrow">
            <a:avLst>
              <a:gd name="adj1" fmla="val 63653"/>
              <a:gd name="adj2" fmla="val 36347"/>
            </a:avLst>
          </a:prstGeom>
          <a:gradFill>
            <a:gsLst>
              <a:gs pos="59000">
                <a:srgbClr val="8A2D6D"/>
              </a:gs>
              <a:gs pos="0">
                <a:srgbClr val="3D1756">
                  <a:alpha val="51000"/>
                </a:srgbClr>
              </a:gs>
              <a:gs pos="100000">
                <a:srgbClr val="D34384"/>
              </a:gs>
            </a:gsLst>
            <a:lin ang="0" scaled="0"/>
          </a:gradFill>
          <a:ln>
            <a:noFill/>
          </a:ln>
          <a:effectLst>
            <a:outerShdw blurRad="50800" dist="508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7" name="矩形 36" hidden="1">
            <a:extLst>
              <a:ext uri="{FF2B5EF4-FFF2-40B4-BE49-F238E27FC236}">
                <a16:creationId xmlns:a16="http://schemas.microsoft.com/office/drawing/2014/main" id="{3C88A089-93FE-421E-A00B-6853FF1D2067}"/>
              </a:ext>
            </a:extLst>
          </p:cNvPr>
          <p:cNvSpPr/>
          <p:nvPr/>
        </p:nvSpPr>
        <p:spPr>
          <a:xfrm>
            <a:off x="-12255749" y="2047652"/>
            <a:ext cx="12192000" cy="4162657"/>
          </a:xfrm>
          <a:prstGeom prst="rect">
            <a:avLst/>
          </a:prstGeom>
          <a:solidFill>
            <a:srgbClr val="1E0F2F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3" name="TextBox 17">
            <a:extLst>
              <a:ext uri="{FF2B5EF4-FFF2-40B4-BE49-F238E27FC236}">
                <a16:creationId xmlns:a16="http://schemas.microsoft.com/office/drawing/2014/main" id="{25013997-4971-CC41-8722-CB3BD2B3F0E1}"/>
              </a:ext>
            </a:extLst>
          </p:cNvPr>
          <p:cNvSpPr txBox="1"/>
          <p:nvPr/>
        </p:nvSpPr>
        <p:spPr>
          <a:xfrm>
            <a:off x="2857145" y="4022085"/>
            <a:ext cx="841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TL-D800S</a:t>
            </a:r>
          </a:p>
        </p:txBody>
      </p:sp>
      <p:sp>
        <p:nvSpPr>
          <p:cNvPr id="54" name="TextBox 17">
            <a:extLst>
              <a:ext uri="{FF2B5EF4-FFF2-40B4-BE49-F238E27FC236}">
                <a16:creationId xmlns:a16="http://schemas.microsoft.com/office/drawing/2014/main" id="{DC4227DF-F2A5-1649-9D6E-C0BC20C70B0C}"/>
              </a:ext>
            </a:extLst>
          </p:cNvPr>
          <p:cNvSpPr txBox="1"/>
          <p:nvPr/>
        </p:nvSpPr>
        <p:spPr>
          <a:xfrm>
            <a:off x="5381771" y="4022085"/>
            <a:ext cx="912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TL-D1600S</a:t>
            </a:r>
          </a:p>
        </p:txBody>
      </p:sp>
      <p:sp>
        <p:nvSpPr>
          <p:cNvPr id="55" name="TextBox 18">
            <a:extLst>
              <a:ext uri="{FF2B5EF4-FFF2-40B4-BE49-F238E27FC236}">
                <a16:creationId xmlns:a16="http://schemas.microsoft.com/office/drawing/2014/main" id="{F25839AE-F4D3-A849-9D7B-A859C2E5FA7B}"/>
              </a:ext>
            </a:extLst>
          </p:cNvPr>
          <p:cNvSpPr txBox="1"/>
          <p:nvPr/>
        </p:nvSpPr>
        <p:spPr>
          <a:xfrm>
            <a:off x="1660618" y="5776419"/>
            <a:ext cx="1144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TL-R1200S-RP</a:t>
            </a: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68DC917B-CFC5-407D-9A45-4DED00F0298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728" y="2715855"/>
            <a:ext cx="1178518" cy="1252107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CB02720D-CA41-4FA1-8728-7F1CD0F6D4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9709" y="2643290"/>
            <a:ext cx="2152794" cy="1345496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B3FF86F3-0456-4A3B-B7CC-5E69B75422F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3768" y="2288865"/>
            <a:ext cx="2771030" cy="173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487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矩形 79">
            <a:extLst>
              <a:ext uri="{FF2B5EF4-FFF2-40B4-BE49-F238E27FC236}">
                <a16:creationId xmlns:a16="http://schemas.microsoft.com/office/drawing/2014/main" id="{13668385-23D5-4793-BDB3-F321450D39A0}"/>
              </a:ext>
            </a:extLst>
          </p:cNvPr>
          <p:cNvSpPr/>
          <p:nvPr/>
        </p:nvSpPr>
        <p:spPr>
          <a:xfrm>
            <a:off x="546079" y="2048552"/>
            <a:ext cx="2763091" cy="1805794"/>
          </a:xfrm>
          <a:prstGeom prst="rect">
            <a:avLst/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031B71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88"/>
          </a:p>
        </p:txBody>
      </p: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31D57431-6447-463D-A5E1-C1D87B96D35D}"/>
              </a:ext>
            </a:extLst>
          </p:cNvPr>
          <p:cNvGrpSpPr/>
          <p:nvPr/>
        </p:nvGrpSpPr>
        <p:grpSpPr>
          <a:xfrm>
            <a:off x="3228486" y="2870040"/>
            <a:ext cx="2900202" cy="1863606"/>
            <a:chOff x="2777649" y="1648820"/>
            <a:chExt cx="2384666" cy="1532335"/>
          </a:xfrm>
        </p:grpSpPr>
        <p:pic>
          <p:nvPicPr>
            <p:cNvPr id="46" name="Google Shape;465;p24">
              <a:extLst>
                <a:ext uri="{FF2B5EF4-FFF2-40B4-BE49-F238E27FC236}">
                  <a16:creationId xmlns:a16="http://schemas.microsoft.com/office/drawing/2014/main" id="{1CC464FD-9795-4604-A396-0DB13222BB1B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77649" y="1648820"/>
              <a:ext cx="2384666" cy="15323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419;p23">
              <a:extLst>
                <a:ext uri="{FF2B5EF4-FFF2-40B4-BE49-F238E27FC236}">
                  <a16:creationId xmlns:a16="http://schemas.microsoft.com/office/drawing/2014/main" id="{F65E2B76-55ED-48DD-B7E4-58A6400ABC24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52421" y="1732568"/>
              <a:ext cx="1635125" cy="1049643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/>
          </p:spPr>
        </p:pic>
      </p:grpSp>
      <p:sp>
        <p:nvSpPr>
          <p:cNvPr id="48" name="手繪多邊形: 圖案 47">
            <a:extLst>
              <a:ext uri="{FF2B5EF4-FFF2-40B4-BE49-F238E27FC236}">
                <a16:creationId xmlns:a16="http://schemas.microsoft.com/office/drawing/2014/main" id="{6BBE9C99-CEEF-4429-A19E-8E6CDFFAF732}"/>
              </a:ext>
            </a:extLst>
          </p:cNvPr>
          <p:cNvSpPr/>
          <p:nvPr/>
        </p:nvSpPr>
        <p:spPr>
          <a:xfrm>
            <a:off x="3704657" y="1956789"/>
            <a:ext cx="7736621" cy="2159745"/>
          </a:xfrm>
          <a:custGeom>
            <a:avLst/>
            <a:gdLst>
              <a:gd name="connsiteX0" fmla="*/ 743712 w 3182112"/>
              <a:gd name="connsiteY0" fmla="*/ 621792 h 682752"/>
              <a:gd name="connsiteX1" fmla="*/ 0 w 3182112"/>
              <a:gd name="connsiteY1" fmla="*/ 0 h 682752"/>
              <a:gd name="connsiteX2" fmla="*/ 3182112 w 3182112"/>
              <a:gd name="connsiteY2" fmla="*/ 0 h 682752"/>
              <a:gd name="connsiteX3" fmla="*/ 2304288 w 3182112"/>
              <a:gd name="connsiteY3" fmla="*/ 658368 h 682752"/>
              <a:gd name="connsiteX4" fmla="*/ 804672 w 3182112"/>
              <a:gd name="connsiteY4" fmla="*/ 682752 h 682752"/>
              <a:gd name="connsiteX0" fmla="*/ 0 w 2438400"/>
              <a:gd name="connsiteY0" fmla="*/ 1626727 h 1687687"/>
              <a:gd name="connsiteX1" fmla="*/ 415131 w 2438400"/>
              <a:gd name="connsiteY1" fmla="*/ 0 h 1687687"/>
              <a:gd name="connsiteX2" fmla="*/ 2438400 w 2438400"/>
              <a:gd name="connsiteY2" fmla="*/ 1004935 h 1687687"/>
              <a:gd name="connsiteX3" fmla="*/ 1560576 w 2438400"/>
              <a:gd name="connsiteY3" fmla="*/ 1663303 h 1687687"/>
              <a:gd name="connsiteX4" fmla="*/ 60960 w 2438400"/>
              <a:gd name="connsiteY4" fmla="*/ 1687687 h 1687687"/>
              <a:gd name="connsiteX0" fmla="*/ 0 w 5389829"/>
              <a:gd name="connsiteY0" fmla="*/ 1626727 h 1687687"/>
              <a:gd name="connsiteX1" fmla="*/ 415131 w 5389829"/>
              <a:gd name="connsiteY1" fmla="*/ 0 h 1687687"/>
              <a:gd name="connsiteX2" fmla="*/ 5389829 w 5389829"/>
              <a:gd name="connsiteY2" fmla="*/ 1312753 h 1687687"/>
              <a:gd name="connsiteX3" fmla="*/ 1560576 w 5389829"/>
              <a:gd name="connsiteY3" fmla="*/ 1663303 h 1687687"/>
              <a:gd name="connsiteX4" fmla="*/ 60960 w 5389829"/>
              <a:gd name="connsiteY4" fmla="*/ 1687687 h 1687687"/>
              <a:gd name="connsiteX0" fmla="*/ 0 w 5389829"/>
              <a:gd name="connsiteY0" fmla="*/ 1626727 h 1863957"/>
              <a:gd name="connsiteX1" fmla="*/ 415131 w 5389829"/>
              <a:gd name="connsiteY1" fmla="*/ 0 h 1863957"/>
              <a:gd name="connsiteX2" fmla="*/ 5389829 w 5389829"/>
              <a:gd name="connsiteY2" fmla="*/ 1312753 h 1863957"/>
              <a:gd name="connsiteX3" fmla="*/ 1560576 w 5389829"/>
              <a:gd name="connsiteY3" fmla="*/ 1663303 h 1863957"/>
              <a:gd name="connsiteX4" fmla="*/ 512652 w 5389829"/>
              <a:gd name="connsiteY4" fmla="*/ 1863957 h 1863957"/>
              <a:gd name="connsiteX0" fmla="*/ 0 w 5389829"/>
              <a:gd name="connsiteY0" fmla="*/ 1626727 h 2114994"/>
              <a:gd name="connsiteX1" fmla="*/ 415131 w 5389829"/>
              <a:gd name="connsiteY1" fmla="*/ 0 h 2114994"/>
              <a:gd name="connsiteX2" fmla="*/ 5389829 w 5389829"/>
              <a:gd name="connsiteY2" fmla="*/ 1312753 h 2114994"/>
              <a:gd name="connsiteX3" fmla="*/ 1549559 w 5389829"/>
              <a:gd name="connsiteY3" fmla="*/ 2114994 h 2114994"/>
              <a:gd name="connsiteX4" fmla="*/ 512652 w 5389829"/>
              <a:gd name="connsiteY4" fmla="*/ 1863957 h 2114994"/>
              <a:gd name="connsiteX0" fmla="*/ 38191 w 5428020"/>
              <a:gd name="connsiteY0" fmla="*/ 1626727 h 2139379"/>
              <a:gd name="connsiteX1" fmla="*/ 453322 w 5428020"/>
              <a:gd name="connsiteY1" fmla="*/ 0 h 2139379"/>
              <a:gd name="connsiteX2" fmla="*/ 5428020 w 5428020"/>
              <a:gd name="connsiteY2" fmla="*/ 1312753 h 2139379"/>
              <a:gd name="connsiteX3" fmla="*/ 1587750 w 5428020"/>
              <a:gd name="connsiteY3" fmla="*/ 2114994 h 2139379"/>
              <a:gd name="connsiteX4" fmla="*/ 0 w 5428020"/>
              <a:gd name="connsiteY4" fmla="*/ 2139379 h 2139379"/>
              <a:gd name="connsiteX0" fmla="*/ 38191 w 5428020"/>
              <a:gd name="connsiteY0" fmla="*/ 1626727 h 2148044"/>
              <a:gd name="connsiteX1" fmla="*/ 453322 w 5428020"/>
              <a:gd name="connsiteY1" fmla="*/ 0 h 2148044"/>
              <a:gd name="connsiteX2" fmla="*/ 5428020 w 5428020"/>
              <a:gd name="connsiteY2" fmla="*/ 1312753 h 2148044"/>
              <a:gd name="connsiteX3" fmla="*/ 1565716 w 5428020"/>
              <a:gd name="connsiteY3" fmla="*/ 2148044 h 2148044"/>
              <a:gd name="connsiteX4" fmla="*/ 0 w 5428020"/>
              <a:gd name="connsiteY4" fmla="*/ 2139379 h 2148044"/>
              <a:gd name="connsiteX0" fmla="*/ 38191 w 5428020"/>
              <a:gd name="connsiteY0" fmla="*/ 1575927 h 2097244"/>
              <a:gd name="connsiteX1" fmla="*/ 491422 w 5428020"/>
              <a:gd name="connsiteY1" fmla="*/ 0 h 2097244"/>
              <a:gd name="connsiteX2" fmla="*/ 5428020 w 5428020"/>
              <a:gd name="connsiteY2" fmla="*/ 1261953 h 2097244"/>
              <a:gd name="connsiteX3" fmla="*/ 1565716 w 5428020"/>
              <a:gd name="connsiteY3" fmla="*/ 2097244 h 2097244"/>
              <a:gd name="connsiteX4" fmla="*/ 0 w 5428020"/>
              <a:gd name="connsiteY4" fmla="*/ 2088579 h 2097244"/>
              <a:gd name="connsiteX0" fmla="*/ 38191 w 6075720"/>
              <a:gd name="connsiteY0" fmla="*/ 1575927 h 2097244"/>
              <a:gd name="connsiteX1" fmla="*/ 491422 w 6075720"/>
              <a:gd name="connsiteY1" fmla="*/ 0 h 2097244"/>
              <a:gd name="connsiteX2" fmla="*/ 6075720 w 6075720"/>
              <a:gd name="connsiteY2" fmla="*/ 1490553 h 2097244"/>
              <a:gd name="connsiteX3" fmla="*/ 1565716 w 6075720"/>
              <a:gd name="connsiteY3" fmla="*/ 2097244 h 2097244"/>
              <a:gd name="connsiteX4" fmla="*/ 0 w 6075720"/>
              <a:gd name="connsiteY4" fmla="*/ 2088579 h 2097244"/>
              <a:gd name="connsiteX0" fmla="*/ 38191 w 6075720"/>
              <a:gd name="connsiteY0" fmla="*/ 1586943 h 2108260"/>
              <a:gd name="connsiteX1" fmla="*/ 2364290 w 6075720"/>
              <a:gd name="connsiteY1" fmla="*/ 0 h 2108260"/>
              <a:gd name="connsiteX2" fmla="*/ 6075720 w 6075720"/>
              <a:gd name="connsiteY2" fmla="*/ 1501569 h 2108260"/>
              <a:gd name="connsiteX3" fmla="*/ 1565716 w 6075720"/>
              <a:gd name="connsiteY3" fmla="*/ 2108260 h 2108260"/>
              <a:gd name="connsiteX4" fmla="*/ 0 w 6075720"/>
              <a:gd name="connsiteY4" fmla="*/ 2099595 h 2108260"/>
              <a:gd name="connsiteX0" fmla="*/ 38191 w 7915537"/>
              <a:gd name="connsiteY0" fmla="*/ 1586943 h 2108260"/>
              <a:gd name="connsiteX1" fmla="*/ 2364290 w 7915537"/>
              <a:gd name="connsiteY1" fmla="*/ 0 h 2108260"/>
              <a:gd name="connsiteX2" fmla="*/ 7915537 w 7915537"/>
              <a:gd name="connsiteY2" fmla="*/ 1512586 h 2108260"/>
              <a:gd name="connsiteX3" fmla="*/ 1565716 w 7915537"/>
              <a:gd name="connsiteY3" fmla="*/ 2108260 h 2108260"/>
              <a:gd name="connsiteX4" fmla="*/ 0 w 7915537"/>
              <a:gd name="connsiteY4" fmla="*/ 2099595 h 2108260"/>
              <a:gd name="connsiteX0" fmla="*/ 38191 w 7915537"/>
              <a:gd name="connsiteY0" fmla="*/ 1564910 h 2086227"/>
              <a:gd name="connsiteX1" fmla="*/ 1967683 w 7915537"/>
              <a:gd name="connsiteY1" fmla="*/ 0 h 2086227"/>
              <a:gd name="connsiteX2" fmla="*/ 7915537 w 7915537"/>
              <a:gd name="connsiteY2" fmla="*/ 1490553 h 2086227"/>
              <a:gd name="connsiteX3" fmla="*/ 1565716 w 7915537"/>
              <a:gd name="connsiteY3" fmla="*/ 2086227 h 2086227"/>
              <a:gd name="connsiteX4" fmla="*/ 0 w 7915537"/>
              <a:gd name="connsiteY4" fmla="*/ 2077562 h 2086227"/>
              <a:gd name="connsiteX0" fmla="*/ 182971 w 7915537"/>
              <a:gd name="connsiteY0" fmla="*/ 1549670 h 2086227"/>
              <a:gd name="connsiteX1" fmla="*/ 1967683 w 7915537"/>
              <a:gd name="connsiteY1" fmla="*/ 0 h 2086227"/>
              <a:gd name="connsiteX2" fmla="*/ 7915537 w 7915537"/>
              <a:gd name="connsiteY2" fmla="*/ 1490553 h 2086227"/>
              <a:gd name="connsiteX3" fmla="*/ 1565716 w 7915537"/>
              <a:gd name="connsiteY3" fmla="*/ 2086227 h 2086227"/>
              <a:gd name="connsiteX4" fmla="*/ 0 w 7915537"/>
              <a:gd name="connsiteY4" fmla="*/ 2077562 h 2086227"/>
              <a:gd name="connsiteX0" fmla="*/ 182971 w 7915537"/>
              <a:gd name="connsiteY0" fmla="*/ 1549670 h 2139567"/>
              <a:gd name="connsiteX1" fmla="*/ 1967683 w 7915537"/>
              <a:gd name="connsiteY1" fmla="*/ 0 h 2139567"/>
              <a:gd name="connsiteX2" fmla="*/ 7915537 w 7915537"/>
              <a:gd name="connsiteY2" fmla="*/ 1490553 h 2139567"/>
              <a:gd name="connsiteX3" fmla="*/ 2091496 w 7915537"/>
              <a:gd name="connsiteY3" fmla="*/ 2139567 h 2139567"/>
              <a:gd name="connsiteX4" fmla="*/ 0 w 7915537"/>
              <a:gd name="connsiteY4" fmla="*/ 2077562 h 2139567"/>
              <a:gd name="connsiteX0" fmla="*/ 0 w 7732566"/>
              <a:gd name="connsiteY0" fmla="*/ 1549670 h 2153762"/>
              <a:gd name="connsiteX1" fmla="*/ 1784712 w 7732566"/>
              <a:gd name="connsiteY1" fmla="*/ 0 h 2153762"/>
              <a:gd name="connsiteX2" fmla="*/ 7732566 w 7732566"/>
              <a:gd name="connsiteY2" fmla="*/ 1490553 h 2153762"/>
              <a:gd name="connsiteX3" fmla="*/ 1908525 w 7732566"/>
              <a:gd name="connsiteY3" fmla="*/ 2139567 h 2153762"/>
              <a:gd name="connsiteX4" fmla="*/ 7529 w 7732566"/>
              <a:gd name="connsiteY4" fmla="*/ 2153762 h 2153762"/>
              <a:gd name="connsiteX0" fmla="*/ 0 w 7782341"/>
              <a:gd name="connsiteY0" fmla="*/ 1578668 h 2182760"/>
              <a:gd name="connsiteX1" fmla="*/ 1784712 w 7782341"/>
              <a:gd name="connsiteY1" fmla="*/ 28998 h 2182760"/>
              <a:gd name="connsiteX2" fmla="*/ 7782341 w 7782341"/>
              <a:gd name="connsiteY2" fmla="*/ 47264 h 2182760"/>
              <a:gd name="connsiteX3" fmla="*/ 7732566 w 7782341"/>
              <a:gd name="connsiteY3" fmla="*/ 1519551 h 2182760"/>
              <a:gd name="connsiteX4" fmla="*/ 1908525 w 7782341"/>
              <a:gd name="connsiteY4" fmla="*/ 2168565 h 2182760"/>
              <a:gd name="connsiteX5" fmla="*/ 7529 w 7782341"/>
              <a:gd name="connsiteY5" fmla="*/ 2182760 h 2182760"/>
              <a:gd name="connsiteX0" fmla="*/ 0 w 7782341"/>
              <a:gd name="connsiteY0" fmla="*/ 1549670 h 2153762"/>
              <a:gd name="connsiteX1" fmla="*/ 1784712 w 7782341"/>
              <a:gd name="connsiteY1" fmla="*/ 0 h 2153762"/>
              <a:gd name="connsiteX2" fmla="*/ 7782341 w 7782341"/>
              <a:gd name="connsiteY2" fmla="*/ 18266 h 2153762"/>
              <a:gd name="connsiteX3" fmla="*/ 7732566 w 7782341"/>
              <a:gd name="connsiteY3" fmla="*/ 1490553 h 2153762"/>
              <a:gd name="connsiteX4" fmla="*/ 1908525 w 7782341"/>
              <a:gd name="connsiteY4" fmla="*/ 2139567 h 2153762"/>
              <a:gd name="connsiteX5" fmla="*/ 7529 w 7782341"/>
              <a:gd name="connsiteY5" fmla="*/ 2153762 h 2153762"/>
              <a:gd name="connsiteX0" fmla="*/ 0 w 7782341"/>
              <a:gd name="connsiteY0" fmla="*/ 1549670 h 2153762"/>
              <a:gd name="connsiteX1" fmla="*/ 1784712 w 7782341"/>
              <a:gd name="connsiteY1" fmla="*/ 0 h 2153762"/>
              <a:gd name="connsiteX2" fmla="*/ 7782341 w 7782341"/>
              <a:gd name="connsiteY2" fmla="*/ 18266 h 2153762"/>
              <a:gd name="connsiteX3" fmla="*/ 7732566 w 7782341"/>
              <a:gd name="connsiteY3" fmla="*/ 1490553 h 2153762"/>
              <a:gd name="connsiteX4" fmla="*/ 1908525 w 7782341"/>
              <a:gd name="connsiteY4" fmla="*/ 2139567 h 2153762"/>
              <a:gd name="connsiteX5" fmla="*/ 7529 w 7782341"/>
              <a:gd name="connsiteY5" fmla="*/ 2153762 h 2153762"/>
              <a:gd name="connsiteX0" fmla="*/ 0 w 7782341"/>
              <a:gd name="connsiteY0" fmla="*/ 1554804 h 2158896"/>
              <a:gd name="connsiteX1" fmla="*/ 1784712 w 7782341"/>
              <a:gd name="connsiteY1" fmla="*/ 5134 h 2158896"/>
              <a:gd name="connsiteX2" fmla="*/ 7782341 w 7782341"/>
              <a:gd name="connsiteY2" fmla="*/ 23400 h 2158896"/>
              <a:gd name="connsiteX3" fmla="*/ 7732566 w 7782341"/>
              <a:gd name="connsiteY3" fmla="*/ 1495687 h 2158896"/>
              <a:gd name="connsiteX4" fmla="*/ 1908525 w 7782341"/>
              <a:gd name="connsiteY4" fmla="*/ 2144701 h 2158896"/>
              <a:gd name="connsiteX5" fmla="*/ 7529 w 7782341"/>
              <a:gd name="connsiteY5" fmla="*/ 2158896 h 2158896"/>
              <a:gd name="connsiteX0" fmla="*/ 0 w 7782341"/>
              <a:gd name="connsiteY0" fmla="*/ 1554804 h 2158896"/>
              <a:gd name="connsiteX1" fmla="*/ 1784712 w 7782341"/>
              <a:gd name="connsiteY1" fmla="*/ 5134 h 2158896"/>
              <a:gd name="connsiteX2" fmla="*/ 7782341 w 7782341"/>
              <a:gd name="connsiteY2" fmla="*/ 23400 h 2158896"/>
              <a:gd name="connsiteX3" fmla="*/ 7732566 w 7782341"/>
              <a:gd name="connsiteY3" fmla="*/ 1617607 h 2158896"/>
              <a:gd name="connsiteX4" fmla="*/ 1908525 w 7782341"/>
              <a:gd name="connsiteY4" fmla="*/ 2144701 h 2158896"/>
              <a:gd name="connsiteX5" fmla="*/ 7529 w 7782341"/>
              <a:gd name="connsiteY5" fmla="*/ 2158896 h 2158896"/>
              <a:gd name="connsiteX0" fmla="*/ 0 w 7736621"/>
              <a:gd name="connsiteY0" fmla="*/ 1555653 h 2159745"/>
              <a:gd name="connsiteX1" fmla="*/ 1784712 w 7736621"/>
              <a:gd name="connsiteY1" fmla="*/ 5983 h 2159745"/>
              <a:gd name="connsiteX2" fmla="*/ 7736621 w 7736621"/>
              <a:gd name="connsiteY2" fmla="*/ 16629 h 2159745"/>
              <a:gd name="connsiteX3" fmla="*/ 7732566 w 7736621"/>
              <a:gd name="connsiteY3" fmla="*/ 1618456 h 2159745"/>
              <a:gd name="connsiteX4" fmla="*/ 1908525 w 7736621"/>
              <a:gd name="connsiteY4" fmla="*/ 2145550 h 2159745"/>
              <a:gd name="connsiteX5" fmla="*/ 7529 w 7736621"/>
              <a:gd name="connsiteY5" fmla="*/ 2159745 h 2159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36621" h="2159745">
                <a:moveTo>
                  <a:pt x="0" y="1555653"/>
                </a:moveTo>
                <a:lnTo>
                  <a:pt x="1784712" y="5983"/>
                </a:lnTo>
                <a:cubicBezTo>
                  <a:pt x="2704301" y="-13207"/>
                  <a:pt x="7455661" y="20216"/>
                  <a:pt x="7736621" y="16629"/>
                </a:cubicBezTo>
                <a:cubicBezTo>
                  <a:pt x="7735269" y="550571"/>
                  <a:pt x="7733918" y="1084514"/>
                  <a:pt x="7732566" y="1618456"/>
                </a:cubicBezTo>
                <a:lnTo>
                  <a:pt x="1908525" y="2145550"/>
                </a:lnTo>
                <a:lnTo>
                  <a:pt x="7529" y="2159745"/>
                </a:lnTo>
              </a:path>
            </a:pathLst>
          </a:custGeom>
          <a:gradFill flip="none" rotWithShape="1">
            <a:gsLst>
              <a:gs pos="53000">
                <a:srgbClr val="00B0F0">
                  <a:alpha val="69000"/>
                </a:srgbClr>
              </a:gs>
              <a:gs pos="100000">
                <a:srgbClr val="00B0F0">
                  <a:alpha val="0"/>
                </a:srgbClr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3" name="圖片 72">
            <a:extLst>
              <a:ext uri="{FF2B5EF4-FFF2-40B4-BE49-F238E27FC236}">
                <a16:creationId xmlns:a16="http://schemas.microsoft.com/office/drawing/2014/main" id="{1BD7B425-A40A-4B8E-B58C-D7C810CD68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542288"/>
          </a:xfrm>
          <a:prstGeom prst="rect">
            <a:avLst/>
          </a:prstGeom>
          <a:effectLst>
            <a:outerShdw blurRad="254000" dist="38100" dir="2700000" algn="tl" rotWithShape="0">
              <a:prstClr val="black">
                <a:alpha val="36000"/>
              </a:prstClr>
            </a:outerShdw>
          </a:effectLst>
        </p:spPr>
      </p:pic>
      <p:sp>
        <p:nvSpPr>
          <p:cNvPr id="71" name="矩形 70">
            <a:extLst>
              <a:ext uri="{FF2B5EF4-FFF2-40B4-BE49-F238E27FC236}">
                <a16:creationId xmlns:a16="http://schemas.microsoft.com/office/drawing/2014/main" id="{EA224CBF-CFC2-4892-BF70-412B54659462}"/>
              </a:ext>
            </a:extLst>
          </p:cNvPr>
          <p:cNvSpPr/>
          <p:nvPr/>
        </p:nvSpPr>
        <p:spPr>
          <a:xfrm>
            <a:off x="514579" y="3965335"/>
            <a:ext cx="2780811" cy="2782559"/>
          </a:xfrm>
          <a:prstGeom prst="rect">
            <a:avLst/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031B71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88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FC7C351-FD7C-4D7C-900B-C716EEC47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577" y="151429"/>
            <a:ext cx="8550443" cy="1303786"/>
          </a:xfrm>
        </p:spPr>
        <p:txBody>
          <a:bodyPr>
            <a:normAutofit fontScale="90000"/>
          </a:bodyPr>
          <a:lstStyle/>
          <a:p>
            <a:pPr>
              <a:lnSpc>
                <a:spcPts val="5100"/>
              </a:lnSpc>
            </a:pPr>
            <a:r>
              <a:rPr lang="zh-TW" altLang="en-US" sz="4700" b="1">
                <a:latin typeface="微軟正黑體"/>
                <a:ea typeface="微軟正黑體"/>
              </a:rPr>
              <a:t>強大的在線資料縮減技術 </a:t>
            </a:r>
            <a:r>
              <a:rPr lang="en-US" altLang="zh-TW" sz="4700" b="1">
                <a:latin typeface="微軟正黑體"/>
                <a:ea typeface="微軟正黑體"/>
              </a:rPr>
              <a:t>– </a:t>
            </a:r>
            <a:br>
              <a:rPr lang="en-US" altLang="zh-TW" sz="5000" b="1"/>
            </a:br>
            <a:r>
              <a:rPr lang="zh-TW" altLang="en-US" sz="4200">
                <a:latin typeface="微軟正黑體"/>
                <a:ea typeface="微軟正黑體"/>
                <a:sym typeface="Arial" panose="020B0604020202020204" pitchFamily="34" charset="0"/>
              </a:rPr>
              <a:t>能</a:t>
            </a:r>
            <a:r>
              <a:rPr lang="zh-TW" altLang="en-US" sz="4200">
                <a:latin typeface="微軟正黑體"/>
                <a:ea typeface="微軟正黑體"/>
                <a:cs typeface="Microsoft JhengHei"/>
                <a:sym typeface="Arial" panose="020B0604020202020204" pitchFamily="34" charset="0"/>
              </a:rPr>
              <a:t>大幅延長</a:t>
            </a:r>
            <a:r>
              <a:rPr lang="zh-CN" altLang="en-US" sz="4200">
                <a:latin typeface="微軟正黑體"/>
                <a:ea typeface="微軟正黑體"/>
                <a:cs typeface="Microsoft JhengHei"/>
                <a:sym typeface="Arial" panose="020B0604020202020204" pitchFamily="34" charset="0"/>
              </a:rPr>
              <a:t> </a:t>
            </a:r>
            <a:r>
              <a:rPr lang="en-US" altLang="zh-CN" sz="4200">
                <a:latin typeface="Oswald Light"/>
                <a:ea typeface="微軟正黑體"/>
                <a:cs typeface="Microsoft JhengHei"/>
                <a:sym typeface="Arial" panose="020B0604020202020204" pitchFamily="34" charset="0"/>
              </a:rPr>
              <a:t>SSD</a:t>
            </a:r>
            <a:r>
              <a:rPr lang="en-US" altLang="zh-CN" sz="4200">
                <a:latin typeface="微軟正黑體"/>
                <a:ea typeface="微軟正黑體"/>
                <a:cs typeface="Microsoft JhengHei"/>
                <a:sym typeface="Arial" panose="020B0604020202020204" pitchFamily="34" charset="0"/>
              </a:rPr>
              <a:t> </a:t>
            </a:r>
            <a:r>
              <a:rPr lang="zh-TW" altLang="en-US" sz="4200">
                <a:latin typeface="微軟正黑體"/>
                <a:ea typeface="微軟正黑體"/>
                <a:cs typeface="Microsoft JhengHei"/>
                <a:sym typeface="Arial" panose="020B0604020202020204" pitchFamily="34" charset="0"/>
              </a:rPr>
              <a:t>的使用壽命</a:t>
            </a:r>
            <a:endParaRPr lang="zh-TW" altLang="en-US" sz="4200">
              <a:latin typeface="微軟正黑體"/>
              <a:ea typeface="微軟正黑體"/>
            </a:endParaRPr>
          </a:p>
        </p:txBody>
      </p:sp>
      <p:sp>
        <p:nvSpPr>
          <p:cNvPr id="5" name="Google Shape;426;p24">
            <a:extLst>
              <a:ext uri="{FF2B5EF4-FFF2-40B4-BE49-F238E27FC236}">
                <a16:creationId xmlns:a16="http://schemas.microsoft.com/office/drawing/2014/main" id="{EBD3C3D6-4C49-413B-8EC8-E7823449E085}"/>
              </a:ext>
            </a:extLst>
          </p:cNvPr>
          <p:cNvSpPr txBox="1"/>
          <p:nvPr/>
        </p:nvSpPr>
        <p:spPr>
          <a:xfrm>
            <a:off x="585113" y="2229180"/>
            <a:ext cx="2575498" cy="1316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112776" marR="0" lvl="0" algn="l" rtl="0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</a:pPr>
            <a:r>
              <a:rPr lang="en-US" sz="2500" b="1" i="0" u="none" strike="noStrike" cap="none">
                <a:solidFill>
                  <a:srgbClr val="FFD41D"/>
                </a:solidFill>
                <a:latin typeface="Oswald Light" pitchFamily="2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ZFS</a:t>
            </a:r>
            <a:r>
              <a:rPr lang="en-US" sz="2500" b="1" i="0" u="none" strike="noStrike" cap="none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zh-TW" altLang="en-US" sz="2500" b="1" i="0" u="none" strike="noStrike" cap="none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檔案系統的重複數據刪除與壓縮功能</a:t>
            </a:r>
            <a:endParaRPr lang="en-US" sz="2500" b="1" i="0" u="none" strike="noStrike" cap="none">
              <a:solidFill>
                <a:srgbClr val="FFD41D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sp>
        <p:nvSpPr>
          <p:cNvPr id="6" name="Google Shape;427;p24">
            <a:extLst>
              <a:ext uri="{FF2B5EF4-FFF2-40B4-BE49-F238E27FC236}">
                <a16:creationId xmlns:a16="http://schemas.microsoft.com/office/drawing/2014/main" id="{BED913A0-1CD7-4E97-A022-D52EF783264F}"/>
              </a:ext>
            </a:extLst>
          </p:cNvPr>
          <p:cNvSpPr txBox="1"/>
          <p:nvPr/>
        </p:nvSpPr>
        <p:spPr>
          <a:xfrm>
            <a:off x="513620" y="4033176"/>
            <a:ext cx="2722980" cy="239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>
              <a:lnSpc>
                <a:spcPts val="2800"/>
              </a:lnSpc>
              <a:buClr>
                <a:srgbClr val="D8D8D8"/>
              </a:buClr>
              <a:buSzPts val="1400"/>
            </a:pPr>
            <a:r>
              <a:rPr lang="zh-TW" altLang="en-US" sz="2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透過資料減量來大幅減少 </a:t>
            </a:r>
            <a:r>
              <a:rPr lang="en-US" sz="22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SSD</a:t>
            </a:r>
            <a:r>
              <a:rPr lang="en-US" altLang="zh-TW" sz="2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zh-TW" altLang="en-US" sz="2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的寫入次數</a:t>
            </a:r>
            <a:r>
              <a:rPr lang="en-US" sz="2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，</a:t>
            </a:r>
            <a:r>
              <a:rPr lang="en-US" sz="22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ZFS</a:t>
            </a:r>
            <a:r>
              <a:rPr lang="en-US" altLang="zh-TW" sz="2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zh-TW" altLang="en-US" sz="2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檔案系統也因此成為 </a:t>
            </a:r>
            <a:r>
              <a:rPr lang="en-US" altLang="zh-TW" sz="22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All Flash / </a:t>
            </a:r>
            <a:r>
              <a:rPr lang="zh-TW" altLang="en-US" sz="22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高速</a:t>
            </a:r>
            <a:r>
              <a:rPr lang="en-US" altLang="zh-TW" sz="22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SSD</a:t>
            </a:r>
            <a:r>
              <a:rPr lang="zh-TW" altLang="en-US" sz="22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系統</a:t>
            </a:r>
            <a:r>
              <a:rPr lang="en-US" sz="2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的最佳</a:t>
            </a:r>
            <a:r>
              <a:rPr lang="zh-TW" altLang="en-US" sz="2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搭配夥伴</a:t>
            </a:r>
            <a:r>
              <a:rPr lang="en-US" sz="2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。</a:t>
            </a:r>
            <a:endParaRPr lang="zh-TW" altLang="en-US" sz="2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754D5B3F-F0A5-4C41-9ECD-ECD40D4F4169}"/>
              </a:ext>
            </a:extLst>
          </p:cNvPr>
          <p:cNvGrpSpPr/>
          <p:nvPr/>
        </p:nvGrpSpPr>
        <p:grpSpPr>
          <a:xfrm>
            <a:off x="7615575" y="5303869"/>
            <a:ext cx="1793870" cy="1015324"/>
            <a:chOff x="9717799" y="4066229"/>
            <a:chExt cx="2786007" cy="1576868"/>
          </a:xfrm>
        </p:grpSpPr>
        <p:pic>
          <p:nvPicPr>
            <p:cNvPr id="8" name="圖形 48">
              <a:extLst>
                <a:ext uri="{FF2B5EF4-FFF2-40B4-BE49-F238E27FC236}">
                  <a16:creationId xmlns:a16="http://schemas.microsoft.com/office/drawing/2014/main" id="{9A649608-E709-423A-BE3D-C74B6AB04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717799" y="4066229"/>
              <a:ext cx="2786007" cy="1576868"/>
            </a:xfrm>
            <a:prstGeom prst="rect">
              <a:avLst/>
            </a:prstGeom>
          </p:spPr>
        </p:pic>
        <p:grpSp>
          <p:nvGrpSpPr>
            <p:cNvPr id="9" name="群組 47">
              <a:extLst>
                <a:ext uri="{FF2B5EF4-FFF2-40B4-BE49-F238E27FC236}">
                  <a16:creationId xmlns:a16="http://schemas.microsoft.com/office/drawing/2014/main" id="{86A65CE5-432F-4EDD-8013-C9529004A8A9}"/>
                </a:ext>
              </a:extLst>
            </p:cNvPr>
            <p:cNvGrpSpPr/>
            <p:nvPr/>
          </p:nvGrpSpPr>
          <p:grpSpPr>
            <a:xfrm>
              <a:off x="10477230" y="4528346"/>
              <a:ext cx="1362897" cy="406200"/>
              <a:chOff x="7584538" y="5498765"/>
              <a:chExt cx="1362897" cy="406200"/>
            </a:xfrm>
          </p:grpSpPr>
          <p:sp>
            <p:nvSpPr>
              <p:cNvPr id="11" name="Google Shape;442;p24">
                <a:extLst>
                  <a:ext uri="{FF2B5EF4-FFF2-40B4-BE49-F238E27FC236}">
                    <a16:creationId xmlns:a16="http://schemas.microsoft.com/office/drawing/2014/main" id="{4E8D15D3-EC50-411F-A33A-21E9BE7F11CF}"/>
                  </a:ext>
                </a:extLst>
              </p:cNvPr>
              <p:cNvSpPr/>
              <p:nvPr/>
            </p:nvSpPr>
            <p:spPr>
              <a:xfrm>
                <a:off x="7584538" y="5498765"/>
                <a:ext cx="280200" cy="406200"/>
              </a:xfrm>
              <a:prstGeom prst="rect">
                <a:avLst/>
              </a:prstGeom>
              <a:solidFill>
                <a:srgbClr val="00CCFF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Oswald Light" pitchFamily="2" charset="0"/>
                    <a:cs typeface="+mn-ea"/>
                    <a:sym typeface="+mn-lt"/>
                  </a:rPr>
                  <a:t>A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12" name="Google Shape;443;p24">
                <a:extLst>
                  <a:ext uri="{FF2B5EF4-FFF2-40B4-BE49-F238E27FC236}">
                    <a16:creationId xmlns:a16="http://schemas.microsoft.com/office/drawing/2014/main" id="{08A27F3B-B2F3-4ABC-A545-C8431204245D}"/>
                  </a:ext>
                </a:extLst>
              </p:cNvPr>
              <p:cNvSpPr/>
              <p:nvPr/>
            </p:nvSpPr>
            <p:spPr>
              <a:xfrm>
                <a:off x="8306337" y="5498765"/>
                <a:ext cx="280200" cy="406200"/>
              </a:xfrm>
              <a:prstGeom prst="rect">
                <a:avLst/>
              </a:prstGeom>
              <a:solidFill>
                <a:srgbClr val="00FF99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Oswald Light" pitchFamily="2" charset="0"/>
                    <a:cs typeface="+mn-ea"/>
                    <a:sym typeface="+mn-lt"/>
                  </a:rPr>
                  <a:t>C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13" name="Google Shape;444;p24">
                <a:extLst>
                  <a:ext uri="{FF2B5EF4-FFF2-40B4-BE49-F238E27FC236}">
                    <a16:creationId xmlns:a16="http://schemas.microsoft.com/office/drawing/2014/main" id="{07F64BAC-B71F-4A15-9798-D4F4A556295F}"/>
                  </a:ext>
                </a:extLst>
              </p:cNvPr>
              <p:cNvSpPr/>
              <p:nvPr/>
            </p:nvSpPr>
            <p:spPr>
              <a:xfrm>
                <a:off x="7945437" y="5498765"/>
                <a:ext cx="280200" cy="406200"/>
              </a:xfrm>
              <a:prstGeom prst="rect">
                <a:avLst/>
              </a:prstGeom>
              <a:solidFill>
                <a:srgbClr val="FFD41D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Oswald Light" pitchFamily="2" charset="0"/>
                    <a:cs typeface="+mn-ea"/>
                    <a:sym typeface="+mn-lt"/>
                  </a:rPr>
                  <a:t>B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14" name="Google Shape;445;p24">
                <a:extLst>
                  <a:ext uri="{FF2B5EF4-FFF2-40B4-BE49-F238E27FC236}">
                    <a16:creationId xmlns:a16="http://schemas.microsoft.com/office/drawing/2014/main" id="{10114EE8-36EB-414C-A9EB-C10CFB10697E}"/>
                  </a:ext>
                </a:extLst>
              </p:cNvPr>
              <p:cNvSpPr/>
              <p:nvPr/>
            </p:nvSpPr>
            <p:spPr>
              <a:xfrm>
                <a:off x="8667235" y="5498765"/>
                <a:ext cx="280200" cy="406200"/>
              </a:xfrm>
              <a:prstGeom prst="rect">
                <a:avLst/>
              </a:prstGeom>
              <a:solidFill>
                <a:srgbClr val="EB6100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Oswald Light" pitchFamily="2" charset="0"/>
                    <a:cs typeface="+mn-ea"/>
                    <a:sym typeface="+mn-lt"/>
                  </a:rPr>
                  <a:t>D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2B5FF71A-0367-45BF-A2D9-FE22B6E16730}"/>
              </a:ext>
            </a:extLst>
          </p:cNvPr>
          <p:cNvGrpSpPr/>
          <p:nvPr/>
        </p:nvGrpSpPr>
        <p:grpSpPr>
          <a:xfrm>
            <a:off x="5548869" y="5303869"/>
            <a:ext cx="3911185" cy="1015324"/>
            <a:chOff x="6147389" y="4066228"/>
            <a:chExt cx="6074346" cy="1576868"/>
          </a:xfrm>
        </p:grpSpPr>
        <p:pic>
          <p:nvPicPr>
            <p:cNvPr id="16" name="圖形 45">
              <a:extLst>
                <a:ext uri="{FF2B5EF4-FFF2-40B4-BE49-F238E27FC236}">
                  <a16:creationId xmlns:a16="http://schemas.microsoft.com/office/drawing/2014/main" id="{D2632166-490E-4EA4-B14A-227D9496A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147389" y="4066228"/>
              <a:ext cx="2786007" cy="1576868"/>
            </a:xfrm>
            <a:prstGeom prst="rect">
              <a:avLst/>
            </a:prstGeom>
          </p:spPr>
        </p:pic>
        <p:sp>
          <p:nvSpPr>
            <p:cNvPr id="18" name="Google Shape;448;p24">
              <a:extLst>
                <a:ext uri="{FF2B5EF4-FFF2-40B4-BE49-F238E27FC236}">
                  <a16:creationId xmlns:a16="http://schemas.microsoft.com/office/drawing/2014/main" id="{18FD0C58-9769-4DCF-B38C-2A2EF3D85822}"/>
                </a:ext>
              </a:extLst>
            </p:cNvPr>
            <p:cNvSpPr/>
            <p:nvPr/>
          </p:nvSpPr>
          <p:spPr>
            <a:xfrm>
              <a:off x="9478037" y="5070177"/>
              <a:ext cx="2743698" cy="3150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8D8D8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FFFF"/>
                  </a:solidFill>
                  <a:latin typeface="Oswald Light" pitchFamily="2" charset="0"/>
                  <a:cs typeface="+mn-ea"/>
                  <a:sym typeface="+mn-lt"/>
                </a:rPr>
                <a:t>Deduplicated Data</a:t>
              </a:r>
              <a:endParaRPr lang="en-US" sz="1400">
                <a:solidFill>
                  <a:srgbClr val="00FFFF"/>
                </a:solidFill>
                <a:latin typeface="Oswald Light" pitchFamily="2" charset="0"/>
                <a:cs typeface="+mn-ea"/>
                <a:sym typeface="+mn-lt"/>
              </a:endParaRPr>
            </a:p>
          </p:txBody>
        </p: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B7BDF2F5-4ABC-4884-8AA5-BAEA6B5CD11E}"/>
              </a:ext>
            </a:extLst>
          </p:cNvPr>
          <p:cNvGrpSpPr/>
          <p:nvPr/>
        </p:nvGrpSpPr>
        <p:grpSpPr>
          <a:xfrm>
            <a:off x="3537893" y="5303869"/>
            <a:ext cx="1793870" cy="1015324"/>
            <a:chOff x="2576979" y="4066229"/>
            <a:chExt cx="2786007" cy="1576868"/>
          </a:xfrm>
        </p:grpSpPr>
        <p:pic>
          <p:nvPicPr>
            <p:cNvPr id="24" name="圖形 42">
              <a:extLst>
                <a:ext uri="{FF2B5EF4-FFF2-40B4-BE49-F238E27FC236}">
                  <a16:creationId xmlns:a16="http://schemas.microsoft.com/office/drawing/2014/main" id="{2A15936A-3FFB-466B-BA5E-6F0F2333D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576979" y="4066229"/>
              <a:ext cx="2786007" cy="1576868"/>
            </a:xfrm>
            <a:prstGeom prst="rect">
              <a:avLst/>
            </a:prstGeom>
          </p:spPr>
        </p:pic>
        <p:grpSp>
          <p:nvGrpSpPr>
            <p:cNvPr id="25" name="群組 43">
              <a:extLst>
                <a:ext uri="{FF2B5EF4-FFF2-40B4-BE49-F238E27FC236}">
                  <a16:creationId xmlns:a16="http://schemas.microsoft.com/office/drawing/2014/main" id="{7E1C7E63-E99A-4C2F-8DA2-B890C3CA3F11}"/>
                </a:ext>
              </a:extLst>
            </p:cNvPr>
            <p:cNvGrpSpPr/>
            <p:nvPr/>
          </p:nvGrpSpPr>
          <p:grpSpPr>
            <a:xfrm>
              <a:off x="3065882" y="4256204"/>
              <a:ext cx="1852740" cy="909847"/>
              <a:chOff x="4327765" y="3622547"/>
              <a:chExt cx="1852740" cy="909847"/>
            </a:xfrm>
          </p:grpSpPr>
          <p:sp>
            <p:nvSpPr>
              <p:cNvPr id="27" name="Google Shape;428;p24">
                <a:extLst>
                  <a:ext uri="{FF2B5EF4-FFF2-40B4-BE49-F238E27FC236}">
                    <a16:creationId xmlns:a16="http://schemas.microsoft.com/office/drawing/2014/main" id="{016ECB6F-B995-4CF3-8B6A-01B7F4A648CA}"/>
                  </a:ext>
                </a:extLst>
              </p:cNvPr>
              <p:cNvSpPr/>
              <p:nvPr/>
            </p:nvSpPr>
            <p:spPr>
              <a:xfrm>
                <a:off x="4327765" y="3622547"/>
                <a:ext cx="404700" cy="402886"/>
              </a:xfrm>
              <a:prstGeom prst="rect">
                <a:avLst/>
              </a:prstGeom>
              <a:solidFill>
                <a:srgbClr val="00CCFF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Oswald Light" pitchFamily="2" charset="0"/>
                    <a:cs typeface="+mn-ea"/>
                    <a:sym typeface="+mn-lt"/>
                  </a:rPr>
                  <a:t>A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28" name="Google Shape;429;p24">
                <a:extLst>
                  <a:ext uri="{FF2B5EF4-FFF2-40B4-BE49-F238E27FC236}">
                    <a16:creationId xmlns:a16="http://schemas.microsoft.com/office/drawing/2014/main" id="{B02CDA60-37B0-4753-BE18-4DFCF879CDFE}"/>
                  </a:ext>
                </a:extLst>
              </p:cNvPr>
              <p:cNvSpPr/>
              <p:nvPr/>
            </p:nvSpPr>
            <p:spPr>
              <a:xfrm>
                <a:off x="5293125" y="3622547"/>
                <a:ext cx="404700" cy="402886"/>
              </a:xfrm>
              <a:prstGeom prst="rect">
                <a:avLst/>
              </a:prstGeom>
              <a:solidFill>
                <a:srgbClr val="00FF99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Oswald Light" pitchFamily="2" charset="0"/>
                    <a:cs typeface="+mn-ea"/>
                    <a:sym typeface="+mn-lt"/>
                  </a:rPr>
                  <a:t>C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29" name="Google Shape;430;p24">
                <a:extLst>
                  <a:ext uri="{FF2B5EF4-FFF2-40B4-BE49-F238E27FC236}">
                    <a16:creationId xmlns:a16="http://schemas.microsoft.com/office/drawing/2014/main" id="{12D8572A-95A8-4FD1-A6B5-004F18642F3B}"/>
                  </a:ext>
                </a:extLst>
              </p:cNvPr>
              <p:cNvSpPr/>
              <p:nvPr/>
            </p:nvSpPr>
            <p:spPr>
              <a:xfrm>
                <a:off x="4810445" y="3622547"/>
                <a:ext cx="404700" cy="402886"/>
              </a:xfrm>
              <a:prstGeom prst="rect">
                <a:avLst/>
              </a:prstGeom>
              <a:solidFill>
                <a:srgbClr val="FFD41D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Oswald Light" pitchFamily="2" charset="0"/>
                    <a:cs typeface="+mn-ea"/>
                    <a:sym typeface="+mn-lt"/>
                  </a:rPr>
                  <a:t>B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30" name="Google Shape;431;p24">
                <a:extLst>
                  <a:ext uri="{FF2B5EF4-FFF2-40B4-BE49-F238E27FC236}">
                    <a16:creationId xmlns:a16="http://schemas.microsoft.com/office/drawing/2014/main" id="{E535D319-5D34-4BA9-B02F-6B459EFC8A2F}"/>
                  </a:ext>
                </a:extLst>
              </p:cNvPr>
              <p:cNvSpPr/>
              <p:nvPr/>
            </p:nvSpPr>
            <p:spPr>
              <a:xfrm>
                <a:off x="5775805" y="3622547"/>
                <a:ext cx="404700" cy="402886"/>
              </a:xfrm>
              <a:prstGeom prst="rect">
                <a:avLst/>
              </a:prstGeom>
              <a:solidFill>
                <a:srgbClr val="EB6100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Oswald Light" pitchFamily="2" charset="0"/>
                    <a:cs typeface="+mn-ea"/>
                    <a:sym typeface="+mn-lt"/>
                  </a:rPr>
                  <a:t>D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31" name="Google Shape;432;p24">
                <a:extLst>
                  <a:ext uri="{FF2B5EF4-FFF2-40B4-BE49-F238E27FC236}">
                    <a16:creationId xmlns:a16="http://schemas.microsoft.com/office/drawing/2014/main" id="{912A07D9-11F8-45BE-802A-71E58191D307}"/>
                  </a:ext>
                </a:extLst>
              </p:cNvPr>
              <p:cNvSpPr/>
              <p:nvPr/>
            </p:nvSpPr>
            <p:spPr>
              <a:xfrm>
                <a:off x="5293125" y="4129508"/>
                <a:ext cx="404700" cy="402886"/>
              </a:xfrm>
              <a:prstGeom prst="rect">
                <a:avLst/>
              </a:prstGeom>
              <a:solidFill>
                <a:srgbClr val="00CCFF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Oswald Light" pitchFamily="2" charset="0"/>
                    <a:cs typeface="+mn-ea"/>
                    <a:sym typeface="+mn-lt"/>
                  </a:rPr>
                  <a:t>A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32" name="Google Shape;433;p24">
                <a:extLst>
                  <a:ext uri="{FF2B5EF4-FFF2-40B4-BE49-F238E27FC236}">
                    <a16:creationId xmlns:a16="http://schemas.microsoft.com/office/drawing/2014/main" id="{337A1D43-A105-4575-B11E-CF7BF9D34BFF}"/>
                  </a:ext>
                </a:extLst>
              </p:cNvPr>
              <p:cNvSpPr/>
              <p:nvPr/>
            </p:nvSpPr>
            <p:spPr>
              <a:xfrm>
                <a:off x="4810445" y="4129508"/>
                <a:ext cx="404700" cy="402886"/>
              </a:xfrm>
              <a:prstGeom prst="rect">
                <a:avLst/>
              </a:prstGeom>
              <a:solidFill>
                <a:srgbClr val="00FF99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Oswald Light" pitchFamily="2" charset="0"/>
                    <a:cs typeface="+mn-ea"/>
                    <a:sym typeface="+mn-lt"/>
                  </a:rPr>
                  <a:t>C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33" name="Google Shape;434;p24">
                <a:extLst>
                  <a:ext uri="{FF2B5EF4-FFF2-40B4-BE49-F238E27FC236}">
                    <a16:creationId xmlns:a16="http://schemas.microsoft.com/office/drawing/2014/main" id="{075BE3CD-9791-4D3A-B493-EA34C202E4D0}"/>
                  </a:ext>
                </a:extLst>
              </p:cNvPr>
              <p:cNvSpPr/>
              <p:nvPr/>
            </p:nvSpPr>
            <p:spPr>
              <a:xfrm>
                <a:off x="5775805" y="4129508"/>
                <a:ext cx="404700" cy="402886"/>
              </a:xfrm>
              <a:prstGeom prst="rect">
                <a:avLst/>
              </a:prstGeom>
              <a:solidFill>
                <a:srgbClr val="FFD41D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Oswald Light" pitchFamily="2" charset="0"/>
                    <a:cs typeface="+mn-ea"/>
                    <a:sym typeface="+mn-lt"/>
                  </a:rPr>
                  <a:t>B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34" name="Google Shape;435;p24">
                <a:extLst>
                  <a:ext uri="{FF2B5EF4-FFF2-40B4-BE49-F238E27FC236}">
                    <a16:creationId xmlns:a16="http://schemas.microsoft.com/office/drawing/2014/main" id="{90B3B86C-B820-4BE2-AED9-CE437B7F0D56}"/>
                  </a:ext>
                </a:extLst>
              </p:cNvPr>
              <p:cNvSpPr/>
              <p:nvPr/>
            </p:nvSpPr>
            <p:spPr>
              <a:xfrm>
                <a:off x="4327765" y="4129508"/>
                <a:ext cx="404700" cy="402886"/>
              </a:xfrm>
              <a:prstGeom prst="rect">
                <a:avLst/>
              </a:prstGeom>
              <a:solidFill>
                <a:srgbClr val="EB6100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Oswald Light" pitchFamily="2" charset="0"/>
                    <a:cs typeface="+mn-ea"/>
                    <a:sym typeface="+mn-lt"/>
                  </a:rPr>
                  <a:t>D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</p:grpSp>
        <p:sp>
          <p:nvSpPr>
            <p:cNvPr id="26" name="Google Shape;447;p24">
              <a:extLst>
                <a:ext uri="{FF2B5EF4-FFF2-40B4-BE49-F238E27FC236}">
                  <a16:creationId xmlns:a16="http://schemas.microsoft.com/office/drawing/2014/main" id="{835921C6-DC9C-40DA-9D6F-25D731302BCE}"/>
                </a:ext>
              </a:extLst>
            </p:cNvPr>
            <p:cNvSpPr/>
            <p:nvPr/>
          </p:nvSpPr>
          <p:spPr>
            <a:xfrm>
              <a:off x="2750097" y="5180306"/>
              <a:ext cx="2433578" cy="4099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8D8D8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FFFF"/>
                  </a:solidFill>
                  <a:latin typeface="Oswald Light" pitchFamily="2" charset="0"/>
                  <a:cs typeface="+mn-ea"/>
                  <a:sym typeface="+mn-lt"/>
                </a:rPr>
                <a:t>Original Data</a:t>
              </a:r>
              <a:endParaRPr lang="en-US" sz="1400">
                <a:solidFill>
                  <a:srgbClr val="00FFFF"/>
                </a:solidFill>
                <a:latin typeface="Oswald Light" pitchFamily="2" charset="0"/>
                <a:cs typeface="+mn-ea"/>
                <a:sym typeface="+mn-lt"/>
              </a:endParaRPr>
            </a:p>
          </p:txBody>
        </p:sp>
      </p:grp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F3E25E67-72A2-4986-ABE9-C286DB5DCFFF}"/>
              </a:ext>
            </a:extLst>
          </p:cNvPr>
          <p:cNvGrpSpPr/>
          <p:nvPr/>
        </p:nvGrpSpPr>
        <p:grpSpPr>
          <a:xfrm>
            <a:off x="9692688" y="5303869"/>
            <a:ext cx="1793870" cy="1015324"/>
            <a:chOff x="9725980" y="1758187"/>
            <a:chExt cx="2786007" cy="1576868"/>
          </a:xfrm>
        </p:grpSpPr>
        <p:pic>
          <p:nvPicPr>
            <p:cNvPr id="36" name="圖形 44">
              <a:extLst>
                <a:ext uri="{FF2B5EF4-FFF2-40B4-BE49-F238E27FC236}">
                  <a16:creationId xmlns:a16="http://schemas.microsoft.com/office/drawing/2014/main" id="{6FF2E2DC-2E4B-4621-AF67-7B63265E3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725980" y="1758187"/>
              <a:ext cx="2786007" cy="1576868"/>
            </a:xfrm>
            <a:prstGeom prst="rect">
              <a:avLst/>
            </a:prstGeom>
          </p:spPr>
        </p:pic>
        <p:sp>
          <p:nvSpPr>
            <p:cNvPr id="37" name="Google Shape;453;p24">
              <a:extLst>
                <a:ext uri="{FF2B5EF4-FFF2-40B4-BE49-F238E27FC236}">
                  <a16:creationId xmlns:a16="http://schemas.microsoft.com/office/drawing/2014/main" id="{A242DB51-E193-437B-80F1-DEA63DBD66A5}"/>
                </a:ext>
              </a:extLst>
            </p:cNvPr>
            <p:cNvSpPr/>
            <p:nvPr/>
          </p:nvSpPr>
          <p:spPr>
            <a:xfrm>
              <a:off x="10415735" y="2858884"/>
              <a:ext cx="1457100" cy="25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8D8D8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FFFF"/>
                  </a:solidFill>
                  <a:latin typeface="Oswald Light" pitchFamily="2" charset="0"/>
                  <a:cs typeface="+mn-ea"/>
                  <a:sym typeface="+mn-lt"/>
                </a:rPr>
                <a:t>SSD Pool</a:t>
              </a:r>
              <a:endParaRPr lang="en-US" sz="1400">
                <a:solidFill>
                  <a:srgbClr val="00FFFF"/>
                </a:solidFill>
                <a:latin typeface="Oswald Light" pitchFamily="2" charset="0"/>
                <a:cs typeface="+mn-ea"/>
                <a:sym typeface="+mn-lt"/>
              </a:endParaRPr>
            </a:p>
          </p:txBody>
        </p:sp>
        <p:pic>
          <p:nvPicPr>
            <p:cNvPr id="38" name="圖形 37">
              <a:extLst>
                <a:ext uri="{FF2B5EF4-FFF2-40B4-BE49-F238E27FC236}">
                  <a16:creationId xmlns:a16="http://schemas.microsoft.com/office/drawing/2014/main" id="{DFDDFB67-25A1-4869-A649-2A7A34D1A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040036" y="2014501"/>
              <a:ext cx="617065" cy="785355"/>
            </a:xfrm>
            <a:prstGeom prst="rect">
              <a:avLst/>
            </a:prstGeom>
          </p:spPr>
        </p:pic>
        <p:pic>
          <p:nvPicPr>
            <p:cNvPr id="39" name="圖形 38">
              <a:extLst>
                <a:ext uri="{FF2B5EF4-FFF2-40B4-BE49-F238E27FC236}">
                  <a16:creationId xmlns:a16="http://schemas.microsoft.com/office/drawing/2014/main" id="{894F30A5-F9A6-42CB-93FB-5989D24E1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817667" y="2014501"/>
              <a:ext cx="617065" cy="785355"/>
            </a:xfrm>
            <a:prstGeom prst="rect">
              <a:avLst/>
            </a:prstGeom>
          </p:spPr>
        </p:pic>
        <p:pic>
          <p:nvPicPr>
            <p:cNvPr id="40" name="圖形 39">
              <a:extLst>
                <a:ext uri="{FF2B5EF4-FFF2-40B4-BE49-F238E27FC236}">
                  <a16:creationId xmlns:a16="http://schemas.microsoft.com/office/drawing/2014/main" id="{4E1F6ED3-8A80-483B-A47F-A8898A56D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590669" y="2014501"/>
              <a:ext cx="617065" cy="785355"/>
            </a:xfrm>
            <a:prstGeom prst="rect">
              <a:avLst/>
            </a:prstGeom>
          </p:spPr>
        </p:pic>
      </p:grpSp>
      <p:grpSp>
        <p:nvGrpSpPr>
          <p:cNvPr id="41" name="群組 49">
            <a:extLst>
              <a:ext uri="{FF2B5EF4-FFF2-40B4-BE49-F238E27FC236}">
                <a16:creationId xmlns:a16="http://schemas.microsoft.com/office/drawing/2014/main" id="{F3C59377-00BD-4423-8A25-D3C0CD348115}"/>
              </a:ext>
            </a:extLst>
          </p:cNvPr>
          <p:cNvGrpSpPr/>
          <p:nvPr/>
        </p:nvGrpSpPr>
        <p:grpSpPr>
          <a:xfrm rot="5400000">
            <a:off x="3857741" y="4267794"/>
            <a:ext cx="1150188" cy="896250"/>
            <a:chOff x="2641159" y="3469016"/>
            <a:chExt cx="1085362" cy="896250"/>
          </a:xfrm>
        </p:grpSpPr>
        <p:sp>
          <p:nvSpPr>
            <p:cNvPr id="42" name="Google Shape;455;p24">
              <a:extLst>
                <a:ext uri="{FF2B5EF4-FFF2-40B4-BE49-F238E27FC236}">
                  <a16:creationId xmlns:a16="http://schemas.microsoft.com/office/drawing/2014/main" id="{23A68C3D-3048-412C-A46D-DC92C4DDA415}"/>
                </a:ext>
              </a:extLst>
            </p:cNvPr>
            <p:cNvSpPr/>
            <p:nvPr/>
          </p:nvSpPr>
          <p:spPr>
            <a:xfrm>
              <a:off x="2641159" y="3469016"/>
              <a:ext cx="1085362" cy="253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cs typeface="+mn-ea"/>
                <a:sym typeface="+mn-lt"/>
              </a:endParaRPr>
            </a:p>
          </p:txBody>
        </p:sp>
        <p:sp>
          <p:nvSpPr>
            <p:cNvPr id="43" name="Google Shape;456;p24">
              <a:extLst>
                <a:ext uri="{FF2B5EF4-FFF2-40B4-BE49-F238E27FC236}">
                  <a16:creationId xmlns:a16="http://schemas.microsoft.com/office/drawing/2014/main" id="{7E7CAFB3-F1B4-4F6E-8CB6-0FF66B57A259}"/>
                </a:ext>
              </a:extLst>
            </p:cNvPr>
            <p:cNvSpPr/>
            <p:nvPr/>
          </p:nvSpPr>
          <p:spPr>
            <a:xfrm>
              <a:off x="2641159" y="3790391"/>
              <a:ext cx="1085362" cy="253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cs typeface="+mn-ea"/>
                <a:sym typeface="+mn-lt"/>
              </a:endParaRPr>
            </a:p>
          </p:txBody>
        </p:sp>
        <p:sp>
          <p:nvSpPr>
            <p:cNvPr id="44" name="Google Shape;457;p24">
              <a:extLst>
                <a:ext uri="{FF2B5EF4-FFF2-40B4-BE49-F238E27FC236}">
                  <a16:creationId xmlns:a16="http://schemas.microsoft.com/office/drawing/2014/main" id="{1A275510-ECB1-44F8-AD8E-7FC23C087668}"/>
                </a:ext>
              </a:extLst>
            </p:cNvPr>
            <p:cNvSpPr/>
            <p:nvPr/>
          </p:nvSpPr>
          <p:spPr>
            <a:xfrm>
              <a:off x="2641159" y="4111766"/>
              <a:ext cx="1085362" cy="253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cs typeface="+mn-ea"/>
                <a:sym typeface="+mn-lt"/>
              </a:endParaRPr>
            </a:p>
          </p:txBody>
        </p:sp>
      </p:grpSp>
      <p:sp>
        <p:nvSpPr>
          <p:cNvPr id="50" name="Google Shape;461;p24">
            <a:extLst>
              <a:ext uri="{FF2B5EF4-FFF2-40B4-BE49-F238E27FC236}">
                <a16:creationId xmlns:a16="http://schemas.microsoft.com/office/drawing/2014/main" id="{9F492E3E-586A-4AB3-9E1E-D1B25FBDE089}"/>
              </a:ext>
            </a:extLst>
          </p:cNvPr>
          <p:cNvSpPr/>
          <p:nvPr/>
        </p:nvSpPr>
        <p:spPr>
          <a:xfrm>
            <a:off x="4931168" y="4800596"/>
            <a:ext cx="794096" cy="259195"/>
          </a:xfrm>
          <a:prstGeom prst="rect">
            <a:avLst/>
          </a:prstGeom>
          <a:noFill/>
          <a:ln>
            <a:noFill/>
          </a:ln>
          <a:effectLst>
            <a:outerShdw blurRad="215900" dist="38100" dir="2700000" algn="tl" rotWithShape="0">
              <a:prstClr val="black">
                <a:alpha val="74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bg1"/>
                </a:solidFill>
                <a:latin typeface="Oswald Light" pitchFamily="2" charset="0"/>
                <a:cs typeface="+mn-ea"/>
                <a:sym typeface="+mn-lt"/>
              </a:rPr>
              <a:t>Write</a:t>
            </a:r>
            <a:endParaRPr lang="en-US" sz="1400">
              <a:solidFill>
                <a:schemeClr val="bg1"/>
              </a:solidFill>
              <a:latin typeface="Oswald Light" pitchFamily="2" charset="0"/>
              <a:cs typeface="+mn-ea"/>
              <a:sym typeface="+mn-lt"/>
            </a:endParaRPr>
          </a:p>
        </p:txBody>
      </p:sp>
      <p:sp>
        <p:nvSpPr>
          <p:cNvPr id="51" name="Google Shape;460;p24">
            <a:extLst>
              <a:ext uri="{FF2B5EF4-FFF2-40B4-BE49-F238E27FC236}">
                <a16:creationId xmlns:a16="http://schemas.microsoft.com/office/drawing/2014/main" id="{E2032D9E-7439-40F4-A1F0-9782FBC0BC50}"/>
              </a:ext>
            </a:extLst>
          </p:cNvPr>
          <p:cNvSpPr/>
          <p:nvPr/>
        </p:nvSpPr>
        <p:spPr>
          <a:xfrm>
            <a:off x="8509239" y="6325831"/>
            <a:ext cx="3651556" cy="36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200"/>
              <a:buFont typeface="Arial"/>
              <a:buNone/>
            </a:pPr>
            <a:r>
              <a:rPr lang="en-US" sz="1300" b="0" i="0" u="none" strike="noStrike" cap="none">
                <a:solidFill>
                  <a:schemeClr val="bg1"/>
                </a:solidFill>
                <a:latin typeface="Oswald Light" pitchFamily="2" charset="0"/>
                <a:cs typeface="+mn-ea"/>
                <a:sym typeface="+mn-lt"/>
              </a:rPr>
              <a:t>Write to SSDs as sequential as much </a:t>
            </a:r>
            <a:r>
              <a:rPr lang="en-US" sz="1300">
                <a:solidFill>
                  <a:schemeClr val="bg1"/>
                </a:solidFill>
                <a:latin typeface="Oswald Light" pitchFamily="2" charset="0"/>
                <a:cs typeface="+mn-ea"/>
                <a:sym typeface="+mn-lt"/>
              </a:rPr>
              <a:t>as </a:t>
            </a:r>
            <a:r>
              <a:rPr lang="en-US" sz="1300" b="0" i="0" u="none" strike="noStrike" cap="none">
                <a:solidFill>
                  <a:schemeClr val="bg1"/>
                </a:solidFill>
                <a:latin typeface="Oswald Light" pitchFamily="2" charset="0"/>
                <a:cs typeface="+mn-ea"/>
                <a:sym typeface="+mn-lt"/>
              </a:rPr>
              <a:t>possible.</a:t>
            </a:r>
            <a:endParaRPr lang="en-US" sz="1300">
              <a:solidFill>
                <a:schemeClr val="bg1"/>
              </a:solidFill>
              <a:latin typeface="Oswald Light" pitchFamily="2" charset="0"/>
              <a:cs typeface="+mn-ea"/>
              <a:sym typeface="+mn-lt"/>
            </a:endParaRPr>
          </a:p>
        </p:txBody>
      </p:sp>
      <p:sp>
        <p:nvSpPr>
          <p:cNvPr id="52" name="Google Shape;459;p24">
            <a:extLst>
              <a:ext uri="{FF2B5EF4-FFF2-40B4-BE49-F238E27FC236}">
                <a16:creationId xmlns:a16="http://schemas.microsoft.com/office/drawing/2014/main" id="{473E2F7E-3B44-4FC5-B8C0-A378FA58AEA6}"/>
              </a:ext>
            </a:extLst>
          </p:cNvPr>
          <p:cNvSpPr/>
          <p:nvPr/>
        </p:nvSpPr>
        <p:spPr>
          <a:xfrm>
            <a:off x="4980453" y="6436521"/>
            <a:ext cx="1384890" cy="2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200"/>
              <a:buFont typeface="Arial"/>
              <a:buNone/>
            </a:pPr>
            <a:r>
              <a:rPr lang="en-US" sz="1300" b="0" i="0" u="none" strike="noStrike" cap="none">
                <a:solidFill>
                  <a:schemeClr val="bg1"/>
                </a:solidFill>
                <a:latin typeface="Oswald Light" pitchFamily="2" charset="0"/>
                <a:cs typeface="+mn-ea"/>
                <a:sym typeface="+mn-lt"/>
              </a:rPr>
              <a:t>Compression</a:t>
            </a:r>
            <a:endParaRPr lang="en-US" sz="1300">
              <a:solidFill>
                <a:schemeClr val="bg1"/>
              </a:solidFill>
              <a:latin typeface="Oswald Light" pitchFamily="2" charset="0"/>
              <a:cs typeface="+mn-ea"/>
              <a:sym typeface="+mn-lt"/>
            </a:endParaRPr>
          </a:p>
        </p:txBody>
      </p:sp>
      <p:sp>
        <p:nvSpPr>
          <p:cNvPr id="53" name="Google Shape;458;p24">
            <a:extLst>
              <a:ext uri="{FF2B5EF4-FFF2-40B4-BE49-F238E27FC236}">
                <a16:creationId xmlns:a16="http://schemas.microsoft.com/office/drawing/2014/main" id="{1D93076F-B5CD-48F4-BBA9-23138847AF7E}"/>
              </a:ext>
            </a:extLst>
          </p:cNvPr>
          <p:cNvSpPr/>
          <p:nvPr/>
        </p:nvSpPr>
        <p:spPr>
          <a:xfrm>
            <a:off x="7082362" y="6434991"/>
            <a:ext cx="1465977" cy="215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200"/>
              <a:buFont typeface="Arial"/>
              <a:buNone/>
            </a:pPr>
            <a:r>
              <a:rPr lang="en-US" sz="1300" b="0" i="0" u="none" strike="noStrike" cap="none">
                <a:solidFill>
                  <a:schemeClr val="bg1"/>
                </a:solidFill>
                <a:latin typeface="Oswald Light" pitchFamily="2" charset="0"/>
                <a:cs typeface="+mn-ea"/>
                <a:sym typeface="+mn-lt"/>
              </a:rPr>
              <a:t>Deduplication</a:t>
            </a:r>
            <a:endParaRPr lang="en-US" sz="1300">
              <a:solidFill>
                <a:schemeClr val="bg1"/>
              </a:solidFill>
              <a:latin typeface="Oswald Light" pitchFamily="2" charset="0"/>
              <a:cs typeface="+mn-ea"/>
              <a:sym typeface="+mn-lt"/>
            </a:endParaRPr>
          </a:p>
        </p:txBody>
      </p: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6E4E9887-AE26-4F2E-A7CD-FC520DE690C5}"/>
              </a:ext>
            </a:extLst>
          </p:cNvPr>
          <p:cNvGrpSpPr/>
          <p:nvPr/>
        </p:nvGrpSpPr>
        <p:grpSpPr>
          <a:xfrm>
            <a:off x="5152318" y="5619062"/>
            <a:ext cx="4683818" cy="454500"/>
            <a:chOff x="5102577" y="5060423"/>
            <a:chExt cx="4683818" cy="454500"/>
          </a:xfrm>
        </p:grpSpPr>
        <p:sp>
          <p:nvSpPr>
            <p:cNvPr id="56" name="Google Shape;451;p24">
              <a:extLst>
                <a:ext uri="{FF2B5EF4-FFF2-40B4-BE49-F238E27FC236}">
                  <a16:creationId xmlns:a16="http://schemas.microsoft.com/office/drawing/2014/main" id="{EE9DB14F-5C16-441E-A983-6CBE1E21477D}"/>
                </a:ext>
              </a:extLst>
            </p:cNvPr>
            <p:cNvSpPr/>
            <p:nvPr/>
          </p:nvSpPr>
          <p:spPr>
            <a:xfrm>
              <a:off x="7114473" y="5060423"/>
              <a:ext cx="579791" cy="454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lang="en-US" sz="1400" b="0" i="0" u="none" strike="noStrike" cap="none">
                <a:cs typeface="+mn-ea"/>
                <a:sym typeface="+mn-lt"/>
              </a:endParaRPr>
            </a:p>
          </p:txBody>
        </p:sp>
        <p:sp>
          <p:nvSpPr>
            <p:cNvPr id="57" name="Google Shape;451;p24">
              <a:extLst>
                <a:ext uri="{FF2B5EF4-FFF2-40B4-BE49-F238E27FC236}">
                  <a16:creationId xmlns:a16="http://schemas.microsoft.com/office/drawing/2014/main" id="{5CA4425F-B621-457A-8A2D-1271A1534D53}"/>
                </a:ext>
              </a:extLst>
            </p:cNvPr>
            <p:cNvSpPr/>
            <p:nvPr/>
          </p:nvSpPr>
          <p:spPr>
            <a:xfrm>
              <a:off x="9206604" y="5060423"/>
              <a:ext cx="579791" cy="454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lang="en-US" sz="1400" b="0" i="0" u="none" strike="noStrike" cap="none">
                <a:cs typeface="+mn-ea"/>
                <a:sym typeface="+mn-lt"/>
              </a:endParaRPr>
            </a:p>
          </p:txBody>
        </p:sp>
        <p:sp>
          <p:nvSpPr>
            <p:cNvPr id="58" name="Google Shape;451;p24">
              <a:extLst>
                <a:ext uri="{FF2B5EF4-FFF2-40B4-BE49-F238E27FC236}">
                  <a16:creationId xmlns:a16="http://schemas.microsoft.com/office/drawing/2014/main" id="{0B818020-B201-49D1-ABC6-42E4C8AD8B1E}"/>
                </a:ext>
              </a:extLst>
            </p:cNvPr>
            <p:cNvSpPr/>
            <p:nvPr/>
          </p:nvSpPr>
          <p:spPr>
            <a:xfrm>
              <a:off x="5102577" y="5060423"/>
              <a:ext cx="579791" cy="454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lang="en-US" sz="1400" b="0" i="0" u="none" strike="noStrike" cap="none">
                <a:cs typeface="+mn-ea"/>
                <a:sym typeface="+mn-lt"/>
              </a:endParaRPr>
            </a:p>
          </p:txBody>
        </p:sp>
      </p:grpSp>
      <p:sp>
        <p:nvSpPr>
          <p:cNvPr id="59" name="Google Shape;449;p24">
            <a:extLst>
              <a:ext uri="{FF2B5EF4-FFF2-40B4-BE49-F238E27FC236}">
                <a16:creationId xmlns:a16="http://schemas.microsoft.com/office/drawing/2014/main" id="{CCA07573-BE7E-4210-AC85-68A50B5029B4}"/>
              </a:ext>
            </a:extLst>
          </p:cNvPr>
          <p:cNvSpPr/>
          <p:nvPr/>
        </p:nvSpPr>
        <p:spPr>
          <a:xfrm>
            <a:off x="5516982" y="6070109"/>
            <a:ext cx="1915736" cy="20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FFFF"/>
                </a:solidFill>
                <a:latin typeface="Oswald Light" pitchFamily="2" charset="0"/>
                <a:cs typeface="+mn-ea"/>
                <a:sym typeface="+mn-lt"/>
              </a:rPr>
              <a:t>Compressed Data</a:t>
            </a:r>
            <a:endParaRPr lang="en-US" sz="1400">
              <a:solidFill>
                <a:srgbClr val="00FFFF"/>
              </a:solidFill>
              <a:latin typeface="Oswald Light" pitchFamily="2" charset="0"/>
              <a:cs typeface="+mn-ea"/>
              <a:sym typeface="+mn-lt"/>
            </a:endParaRPr>
          </a:p>
        </p:txBody>
      </p:sp>
      <p:sp>
        <p:nvSpPr>
          <p:cNvPr id="60" name="Google Shape;442;p24">
            <a:extLst>
              <a:ext uri="{FF2B5EF4-FFF2-40B4-BE49-F238E27FC236}">
                <a16:creationId xmlns:a16="http://schemas.microsoft.com/office/drawing/2014/main" id="{2B8F21C5-35D3-4671-AE21-69D73C7CBE55}"/>
              </a:ext>
            </a:extLst>
          </p:cNvPr>
          <p:cNvSpPr/>
          <p:nvPr/>
        </p:nvSpPr>
        <p:spPr>
          <a:xfrm>
            <a:off x="6016315" y="5471758"/>
            <a:ext cx="180417" cy="261547"/>
          </a:xfrm>
          <a:prstGeom prst="rect">
            <a:avLst/>
          </a:prstGeom>
          <a:solidFill>
            <a:srgbClr val="00CCFF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latin typeface="Oswald Light" pitchFamily="2" charset="0"/>
                <a:cs typeface="+mn-ea"/>
                <a:sym typeface="+mn-lt"/>
              </a:rPr>
              <a:t>A</a:t>
            </a:r>
            <a:endParaRPr>
              <a:latin typeface="Oswald Light" pitchFamily="2" charset="0"/>
              <a:cs typeface="+mn-ea"/>
              <a:sym typeface="+mn-lt"/>
            </a:endParaRPr>
          </a:p>
        </p:txBody>
      </p:sp>
      <p:sp>
        <p:nvSpPr>
          <p:cNvPr id="61" name="Google Shape;443;p24">
            <a:extLst>
              <a:ext uri="{FF2B5EF4-FFF2-40B4-BE49-F238E27FC236}">
                <a16:creationId xmlns:a16="http://schemas.microsoft.com/office/drawing/2014/main" id="{7288F7F0-05F2-4881-A1D3-67A36AA06CB7}"/>
              </a:ext>
            </a:extLst>
          </p:cNvPr>
          <p:cNvSpPr/>
          <p:nvPr/>
        </p:nvSpPr>
        <p:spPr>
          <a:xfrm>
            <a:off x="6481071" y="5471758"/>
            <a:ext cx="180417" cy="261547"/>
          </a:xfrm>
          <a:prstGeom prst="rect">
            <a:avLst/>
          </a:prstGeom>
          <a:solidFill>
            <a:srgbClr val="00FF9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latin typeface="Oswald Light" pitchFamily="2" charset="0"/>
                <a:cs typeface="+mn-ea"/>
                <a:sym typeface="+mn-lt"/>
              </a:rPr>
              <a:t>C</a:t>
            </a:r>
            <a:endParaRPr>
              <a:latin typeface="Oswald Light" pitchFamily="2" charset="0"/>
              <a:cs typeface="+mn-ea"/>
              <a:sym typeface="+mn-lt"/>
            </a:endParaRPr>
          </a:p>
        </p:txBody>
      </p:sp>
      <p:sp>
        <p:nvSpPr>
          <p:cNvPr id="62" name="Google Shape;444;p24">
            <a:extLst>
              <a:ext uri="{FF2B5EF4-FFF2-40B4-BE49-F238E27FC236}">
                <a16:creationId xmlns:a16="http://schemas.microsoft.com/office/drawing/2014/main" id="{E47CCF98-D4F9-4A35-A917-8971B8083CC7}"/>
              </a:ext>
            </a:extLst>
          </p:cNvPr>
          <p:cNvSpPr/>
          <p:nvPr/>
        </p:nvSpPr>
        <p:spPr>
          <a:xfrm>
            <a:off x="6248693" y="5471758"/>
            <a:ext cx="180417" cy="261547"/>
          </a:xfrm>
          <a:prstGeom prst="rect">
            <a:avLst/>
          </a:prstGeom>
          <a:solidFill>
            <a:srgbClr val="FFD41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latin typeface="Oswald Light" pitchFamily="2" charset="0"/>
                <a:cs typeface="+mn-ea"/>
                <a:sym typeface="+mn-lt"/>
              </a:rPr>
              <a:t>B</a:t>
            </a:r>
            <a:endParaRPr>
              <a:latin typeface="Oswald Light" pitchFamily="2" charset="0"/>
              <a:cs typeface="+mn-ea"/>
              <a:sym typeface="+mn-lt"/>
            </a:endParaRPr>
          </a:p>
        </p:txBody>
      </p:sp>
      <p:sp>
        <p:nvSpPr>
          <p:cNvPr id="63" name="Google Shape;445;p24">
            <a:extLst>
              <a:ext uri="{FF2B5EF4-FFF2-40B4-BE49-F238E27FC236}">
                <a16:creationId xmlns:a16="http://schemas.microsoft.com/office/drawing/2014/main" id="{5AE9B2E0-7364-479B-B112-72380EE61265}"/>
              </a:ext>
            </a:extLst>
          </p:cNvPr>
          <p:cNvSpPr/>
          <p:nvPr/>
        </p:nvSpPr>
        <p:spPr>
          <a:xfrm>
            <a:off x="6713448" y="5471758"/>
            <a:ext cx="180417" cy="261547"/>
          </a:xfrm>
          <a:prstGeom prst="rect">
            <a:avLst/>
          </a:prstGeom>
          <a:solidFill>
            <a:srgbClr val="EB61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latin typeface="Oswald Light" pitchFamily="2" charset="0"/>
                <a:cs typeface="+mn-ea"/>
                <a:sym typeface="+mn-lt"/>
              </a:rPr>
              <a:t>D</a:t>
            </a:r>
            <a:endParaRPr>
              <a:latin typeface="Oswald Light" pitchFamily="2" charset="0"/>
              <a:cs typeface="+mn-ea"/>
              <a:sym typeface="+mn-lt"/>
            </a:endParaRPr>
          </a:p>
        </p:txBody>
      </p:sp>
      <p:sp>
        <p:nvSpPr>
          <p:cNvPr id="64" name="Google Shape;442;p24">
            <a:extLst>
              <a:ext uri="{FF2B5EF4-FFF2-40B4-BE49-F238E27FC236}">
                <a16:creationId xmlns:a16="http://schemas.microsoft.com/office/drawing/2014/main" id="{7C84B846-9693-4EF5-BF6B-B69E44F8F645}"/>
              </a:ext>
            </a:extLst>
          </p:cNvPr>
          <p:cNvSpPr/>
          <p:nvPr/>
        </p:nvSpPr>
        <p:spPr>
          <a:xfrm>
            <a:off x="6502141" y="5806025"/>
            <a:ext cx="180417" cy="261547"/>
          </a:xfrm>
          <a:prstGeom prst="rect">
            <a:avLst/>
          </a:prstGeom>
          <a:solidFill>
            <a:srgbClr val="00CCFF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latin typeface="Oswald Light" pitchFamily="2" charset="0"/>
                <a:cs typeface="+mn-ea"/>
                <a:sym typeface="+mn-lt"/>
              </a:rPr>
              <a:t>A</a:t>
            </a:r>
            <a:endParaRPr>
              <a:latin typeface="Oswald Light" pitchFamily="2" charset="0"/>
              <a:cs typeface="+mn-ea"/>
              <a:sym typeface="+mn-lt"/>
            </a:endParaRPr>
          </a:p>
        </p:txBody>
      </p:sp>
      <p:sp>
        <p:nvSpPr>
          <p:cNvPr id="65" name="Google Shape;443;p24">
            <a:extLst>
              <a:ext uri="{FF2B5EF4-FFF2-40B4-BE49-F238E27FC236}">
                <a16:creationId xmlns:a16="http://schemas.microsoft.com/office/drawing/2014/main" id="{F01A9A03-CE81-41F9-878F-F0C196157510}"/>
              </a:ext>
            </a:extLst>
          </p:cNvPr>
          <p:cNvSpPr/>
          <p:nvPr/>
        </p:nvSpPr>
        <p:spPr>
          <a:xfrm>
            <a:off x="6260435" y="5815549"/>
            <a:ext cx="180417" cy="261547"/>
          </a:xfrm>
          <a:prstGeom prst="rect">
            <a:avLst/>
          </a:prstGeom>
          <a:solidFill>
            <a:srgbClr val="00FF9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latin typeface="Oswald Light" pitchFamily="2" charset="0"/>
                <a:cs typeface="+mn-ea"/>
                <a:sym typeface="+mn-lt"/>
              </a:rPr>
              <a:t>C</a:t>
            </a:r>
            <a:endParaRPr>
              <a:latin typeface="Oswald Light" pitchFamily="2" charset="0"/>
              <a:cs typeface="+mn-ea"/>
              <a:sym typeface="+mn-lt"/>
            </a:endParaRPr>
          </a:p>
        </p:txBody>
      </p:sp>
      <p:sp>
        <p:nvSpPr>
          <p:cNvPr id="66" name="Google Shape;444;p24">
            <a:extLst>
              <a:ext uri="{FF2B5EF4-FFF2-40B4-BE49-F238E27FC236}">
                <a16:creationId xmlns:a16="http://schemas.microsoft.com/office/drawing/2014/main" id="{02045C6F-3850-47E0-BEBC-A74E5A1870E9}"/>
              </a:ext>
            </a:extLst>
          </p:cNvPr>
          <p:cNvSpPr/>
          <p:nvPr/>
        </p:nvSpPr>
        <p:spPr>
          <a:xfrm>
            <a:off x="6734734" y="5806024"/>
            <a:ext cx="180417" cy="261547"/>
          </a:xfrm>
          <a:prstGeom prst="rect">
            <a:avLst/>
          </a:prstGeom>
          <a:solidFill>
            <a:srgbClr val="FFD41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latin typeface="Oswald Light" pitchFamily="2" charset="0"/>
                <a:cs typeface="+mn-ea"/>
                <a:sym typeface="+mn-lt"/>
              </a:rPr>
              <a:t>B</a:t>
            </a:r>
            <a:endParaRPr>
              <a:latin typeface="Oswald Light" pitchFamily="2" charset="0"/>
              <a:cs typeface="+mn-ea"/>
              <a:sym typeface="+mn-lt"/>
            </a:endParaRPr>
          </a:p>
        </p:txBody>
      </p:sp>
      <p:sp>
        <p:nvSpPr>
          <p:cNvPr id="67" name="Google Shape;445;p24">
            <a:extLst>
              <a:ext uri="{FF2B5EF4-FFF2-40B4-BE49-F238E27FC236}">
                <a16:creationId xmlns:a16="http://schemas.microsoft.com/office/drawing/2014/main" id="{7FD82018-5F2F-4933-8212-081B85D26573}"/>
              </a:ext>
            </a:extLst>
          </p:cNvPr>
          <p:cNvSpPr/>
          <p:nvPr/>
        </p:nvSpPr>
        <p:spPr>
          <a:xfrm>
            <a:off x="6027801" y="5815550"/>
            <a:ext cx="180417" cy="261547"/>
          </a:xfrm>
          <a:prstGeom prst="rect">
            <a:avLst/>
          </a:prstGeom>
          <a:solidFill>
            <a:srgbClr val="EB61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latin typeface="Oswald Light" pitchFamily="2" charset="0"/>
                <a:cs typeface="+mn-ea"/>
                <a:sym typeface="+mn-lt"/>
              </a:rPr>
              <a:t>D</a:t>
            </a:r>
            <a:endParaRPr>
              <a:latin typeface="Oswald Light" pitchFamily="2" charset="0"/>
              <a:cs typeface="+mn-ea"/>
              <a:sym typeface="+mn-lt"/>
            </a:endParaRPr>
          </a:p>
        </p:txBody>
      </p:sp>
      <p:pic>
        <p:nvPicPr>
          <p:cNvPr id="74" name="圖片 73">
            <a:extLst>
              <a:ext uri="{FF2B5EF4-FFF2-40B4-BE49-F238E27FC236}">
                <a16:creationId xmlns:a16="http://schemas.microsoft.com/office/drawing/2014/main" id="{2482BB56-FF4E-4D7C-B37E-1D5700A4E16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227"/>
          <a:stretch/>
        </p:blipFill>
        <p:spPr>
          <a:xfrm>
            <a:off x="6627911" y="852716"/>
            <a:ext cx="5584467" cy="1183101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23000"/>
              </a:prstClr>
            </a:outerShdw>
          </a:effectLst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8B88F0F8-D856-41B1-BB40-A60F05B6ECDE}"/>
              </a:ext>
            </a:extLst>
          </p:cNvPr>
          <p:cNvSpPr/>
          <p:nvPr/>
        </p:nvSpPr>
        <p:spPr>
          <a:xfrm>
            <a:off x="6992766" y="1109292"/>
            <a:ext cx="4570482" cy="53091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TW" altLang="zh-TW" sz="2850" b="1">
                <a:gradFill flip="none" rotWithShape="1"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0" scaled="1"/>
                  <a:tileRect/>
                </a:gradFill>
                <a:latin typeface="Microsoft JhengHei"/>
                <a:ea typeface="Microsoft JhengHei"/>
              </a:rPr>
              <a:t>必須在存入前減量才有效用</a:t>
            </a:r>
            <a:endParaRPr lang="zh-TW" altLang="zh-TW" sz="2850" b="1">
              <a:gradFill flip="none" rotWithShape="1">
                <a:gsLst>
                  <a:gs pos="0">
                    <a:srgbClr val="C00000"/>
                  </a:gs>
                  <a:gs pos="100000">
                    <a:srgbClr val="FF0000"/>
                  </a:gs>
                </a:gsLst>
                <a:lin ang="0" scaled="1"/>
                <a:tileRect/>
              </a:gradFill>
              <a:latin typeface="Microsoft JhengHei"/>
              <a:ea typeface="Microsoft JhengHei"/>
              <a:cs typeface="+mn-lt"/>
            </a:endParaRPr>
          </a:p>
        </p:txBody>
      </p:sp>
      <p:pic>
        <p:nvPicPr>
          <p:cNvPr id="54" name="Google Shape;516;p26">
            <a:extLst>
              <a:ext uri="{FF2B5EF4-FFF2-40B4-BE49-F238E27FC236}">
                <a16:creationId xmlns:a16="http://schemas.microsoft.com/office/drawing/2014/main" id="{61D119A4-54B6-4D16-A0D8-D53D07DC09D6}"/>
              </a:ext>
            </a:extLst>
          </p:cNvPr>
          <p:cNvPicPr preferRelativeResize="0"/>
          <p:nvPr/>
        </p:nvPicPr>
        <p:blipFill rotWithShape="1"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5575" y="3586718"/>
            <a:ext cx="3846081" cy="1604581"/>
          </a:xfrm>
          <a:prstGeom prst="rect">
            <a:avLst/>
          </a:prstGeom>
          <a:noFill/>
          <a:ln w="31750">
            <a:solidFill>
              <a:srgbClr val="00FF99"/>
            </a:solidFill>
          </a:ln>
          <a:effectLst/>
        </p:spPr>
      </p:pic>
      <p:pic>
        <p:nvPicPr>
          <p:cNvPr id="77" name="圖形 76">
            <a:extLst>
              <a:ext uri="{FF2B5EF4-FFF2-40B4-BE49-F238E27FC236}">
                <a16:creationId xmlns:a16="http://schemas.microsoft.com/office/drawing/2014/main" id="{F2A1FA56-B7B4-4B91-A914-837F8B76A7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5400000">
            <a:off x="8041419" y="292976"/>
            <a:ext cx="952588" cy="5937689"/>
          </a:xfrm>
          <a:prstGeom prst="rect">
            <a:avLst/>
          </a:prstGeom>
        </p:spPr>
      </p:pic>
      <p:pic>
        <p:nvPicPr>
          <p:cNvPr id="49" name="Google Shape;419;p23">
            <a:extLst>
              <a:ext uri="{FF2B5EF4-FFF2-40B4-BE49-F238E27FC236}">
                <a16:creationId xmlns:a16="http://schemas.microsoft.com/office/drawing/2014/main" id="{A000E88E-C83C-45A9-B9BE-813134777F65}"/>
              </a:ext>
            </a:extLst>
          </p:cNvPr>
          <p:cNvPicPr preferRelativeResize="0"/>
          <p:nvPr/>
        </p:nvPicPr>
        <p:blipFill rotWithShape="1">
          <a:blip r:embed="rId1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7566" y="1891519"/>
            <a:ext cx="5929657" cy="157162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6589008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>
            <a:extLst>
              <a:ext uri="{FF2B5EF4-FFF2-40B4-BE49-F238E27FC236}">
                <a16:creationId xmlns:a16="http://schemas.microsoft.com/office/drawing/2014/main" id="{8A194000-7B17-4914-A35C-FECA03591D8B}"/>
              </a:ext>
            </a:extLst>
          </p:cNvPr>
          <p:cNvSpPr/>
          <p:nvPr/>
        </p:nvSpPr>
        <p:spPr>
          <a:xfrm>
            <a:off x="8101296" y="2311393"/>
            <a:ext cx="3435826" cy="4558292"/>
          </a:xfrm>
          <a:prstGeom prst="rect">
            <a:avLst/>
          </a:prstGeom>
          <a:gradFill>
            <a:gsLst>
              <a:gs pos="0">
                <a:srgbClr val="0070C0">
                  <a:alpha val="88000"/>
                </a:srgbClr>
              </a:gs>
              <a:gs pos="100000">
                <a:srgbClr val="031B71">
                  <a:alpha val="67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C8000015-9758-4784-9985-3AF882065D92}"/>
              </a:ext>
            </a:extLst>
          </p:cNvPr>
          <p:cNvSpPr/>
          <p:nvPr/>
        </p:nvSpPr>
        <p:spPr>
          <a:xfrm>
            <a:off x="8086392" y="2299708"/>
            <a:ext cx="3435826" cy="4558292"/>
          </a:xfrm>
          <a:prstGeom prst="rect">
            <a:avLst/>
          </a:prstGeom>
          <a:gradFill>
            <a:gsLst>
              <a:gs pos="0">
                <a:srgbClr val="0070C0">
                  <a:alpha val="88000"/>
                </a:srgbClr>
              </a:gs>
              <a:gs pos="100000">
                <a:srgbClr val="031B71">
                  <a:alpha val="67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3346E4D2-AD76-417C-98E6-0FE33A79899D}"/>
              </a:ext>
            </a:extLst>
          </p:cNvPr>
          <p:cNvSpPr/>
          <p:nvPr/>
        </p:nvSpPr>
        <p:spPr>
          <a:xfrm>
            <a:off x="4456991" y="2304942"/>
            <a:ext cx="3435826" cy="4558292"/>
          </a:xfrm>
          <a:prstGeom prst="rect">
            <a:avLst/>
          </a:prstGeom>
          <a:gradFill>
            <a:gsLst>
              <a:gs pos="0">
                <a:srgbClr val="0070C0">
                  <a:alpha val="88000"/>
                </a:srgbClr>
              </a:gs>
              <a:gs pos="100000">
                <a:srgbClr val="031B71">
                  <a:alpha val="67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31C9F256-9D38-4104-895D-EEAB9F6E6C29}"/>
              </a:ext>
            </a:extLst>
          </p:cNvPr>
          <p:cNvSpPr/>
          <p:nvPr/>
        </p:nvSpPr>
        <p:spPr>
          <a:xfrm>
            <a:off x="4452120" y="2299709"/>
            <a:ext cx="3435826" cy="4558292"/>
          </a:xfrm>
          <a:prstGeom prst="rect">
            <a:avLst/>
          </a:prstGeom>
          <a:gradFill>
            <a:gsLst>
              <a:gs pos="0">
                <a:srgbClr val="0070C0">
                  <a:alpha val="88000"/>
                </a:srgbClr>
              </a:gs>
              <a:gs pos="100000">
                <a:srgbClr val="031B71">
                  <a:alpha val="67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7249BE5F-9024-401E-8A5E-FCFF570CBC53}"/>
              </a:ext>
            </a:extLst>
          </p:cNvPr>
          <p:cNvSpPr/>
          <p:nvPr/>
        </p:nvSpPr>
        <p:spPr>
          <a:xfrm>
            <a:off x="782624" y="2299709"/>
            <a:ext cx="3435826" cy="4558292"/>
          </a:xfrm>
          <a:prstGeom prst="rect">
            <a:avLst/>
          </a:prstGeom>
          <a:gradFill>
            <a:gsLst>
              <a:gs pos="0">
                <a:srgbClr val="0070C0">
                  <a:alpha val="88000"/>
                </a:srgbClr>
              </a:gs>
              <a:gs pos="100000">
                <a:srgbClr val="031B71">
                  <a:alpha val="67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FCA9860B-A591-4AF2-A783-42E47D33BFFB}"/>
              </a:ext>
            </a:extLst>
          </p:cNvPr>
          <p:cNvSpPr/>
          <p:nvPr/>
        </p:nvSpPr>
        <p:spPr>
          <a:xfrm>
            <a:off x="787306" y="2299709"/>
            <a:ext cx="3435826" cy="4558292"/>
          </a:xfrm>
          <a:prstGeom prst="rect">
            <a:avLst/>
          </a:prstGeom>
          <a:gradFill>
            <a:gsLst>
              <a:gs pos="0">
                <a:srgbClr val="0070C0">
                  <a:alpha val="88000"/>
                </a:srgbClr>
              </a:gs>
              <a:gs pos="100000">
                <a:srgbClr val="031B71">
                  <a:alpha val="67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C1F38A90-BEE4-4300-90AF-AD1D0EF8A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542288"/>
          </a:xfrm>
          <a:prstGeom prst="rect">
            <a:avLst/>
          </a:prstGeom>
          <a:effectLst>
            <a:outerShdw blurRad="254000" dist="38100" dir="2700000" algn="tl" rotWithShape="0">
              <a:prstClr val="black">
                <a:alpha val="36000"/>
              </a:prstClr>
            </a:outerShdw>
          </a:effectLst>
        </p:spPr>
      </p:pic>
      <p:pic>
        <p:nvPicPr>
          <p:cNvPr id="21" name="圖片 20" descr="一張含有 室內, 坐, 膝上型電腦, 電腦 的圖片&#10;&#10;自動產生的描述">
            <a:extLst>
              <a:ext uri="{FF2B5EF4-FFF2-40B4-BE49-F238E27FC236}">
                <a16:creationId xmlns:a16="http://schemas.microsoft.com/office/drawing/2014/main" id="{BD5C94FD-B501-48E1-809F-55C6677C96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9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8281" y="5570778"/>
            <a:ext cx="5617798" cy="185460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8" name="圖片 17" descr="一張含有 室內, 坐, 膝上型電腦, 電腦 的圖片&#10;&#10;自動產生的描述">
            <a:extLst>
              <a:ext uri="{FF2B5EF4-FFF2-40B4-BE49-F238E27FC236}">
                <a16:creationId xmlns:a16="http://schemas.microsoft.com/office/drawing/2014/main" id="{0BA96198-FB04-4179-964C-A9169FD8A4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9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9377" y="5599661"/>
            <a:ext cx="5617798" cy="185460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圖片 3" descr="一張含有 電路 的圖片&#10;&#10;自動產生的描述">
            <a:extLst>
              <a:ext uri="{FF2B5EF4-FFF2-40B4-BE49-F238E27FC236}">
                <a16:creationId xmlns:a16="http://schemas.microsoft.com/office/drawing/2014/main" id="{CA8AB9B7-E2C7-46EB-8F52-AC6CA182269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7939" y="2407369"/>
            <a:ext cx="1669214" cy="2226732"/>
          </a:xfrm>
          <a:prstGeom prst="rect">
            <a:avLst/>
          </a:prstGeom>
          <a:effectLst>
            <a:outerShdw blurRad="177800" dist="38100" dir="2700000" algn="tl" rotWithShape="0">
              <a:prstClr val="black">
                <a:alpha val="36000"/>
              </a:prstClr>
            </a:outerShdw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7DDD6C0-89E6-43D6-B1AA-3581922C48B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2143" y="2403519"/>
            <a:ext cx="2838503" cy="2226732"/>
          </a:xfrm>
          <a:prstGeom prst="rect">
            <a:avLst/>
          </a:prstGeom>
          <a:effectLst>
            <a:outerShdw blurRad="177800" dist="38100" dir="2700000" algn="tl" rotWithShape="0">
              <a:prstClr val="black">
                <a:alpha val="36000"/>
              </a:prstClr>
            </a:outerShdw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0AB396C-BF30-4591-B031-45AD4480D93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2329" y="2418427"/>
            <a:ext cx="2780516" cy="2226733"/>
          </a:xfrm>
          <a:prstGeom prst="rect">
            <a:avLst/>
          </a:prstGeom>
          <a:effectLst>
            <a:outerShdw blurRad="177800" dist="38100" dir="2700000" algn="tl" rotWithShape="0">
              <a:prstClr val="black">
                <a:alpha val="36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7452AEE-EDC0-1046-AA45-83D2F190B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71" y="145233"/>
            <a:ext cx="11598442" cy="1303786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ts val="5100"/>
              </a:lnSpc>
            </a:pPr>
            <a:r>
              <a:rPr kumimoji="1" lang="en-US" altLang="zh-TW" sz="4200">
                <a:latin typeface="Oswald" pitchFamily="2" charset="0"/>
                <a:sym typeface="Arial" panose="020B0604020202020204" pitchFamily="34" charset="0"/>
              </a:rPr>
              <a:t>QXP</a:t>
            </a:r>
            <a:r>
              <a:rPr kumimoji="1" lang="en-US" altLang="zh-TW" sz="4200" b="1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1" lang="zh-CN" altLang="en-US" sz="4200" b="1">
                <a:latin typeface="Arial" panose="020B0604020202020204" pitchFamily="34" charset="0"/>
                <a:sym typeface="Arial" panose="020B0604020202020204" pitchFamily="34" charset="0"/>
              </a:rPr>
              <a:t>擴充卡讓主機瞬間新增多埠</a:t>
            </a:r>
            <a:r>
              <a:rPr kumimoji="1" lang="en-US" altLang="zh-CN" sz="4200" b="1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br>
              <a:rPr kumimoji="1" lang="en-US" altLang="zh-CN" sz="4200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kumimoji="1" lang="en-US" altLang="zh-CN" sz="3800">
                <a:latin typeface="Oswald" pitchFamily="2" charset="0"/>
                <a:sym typeface="Arial" panose="020B0604020202020204" pitchFamily="34" charset="0"/>
              </a:rPr>
              <a:t>SATA 6Gb/s</a:t>
            </a:r>
            <a:r>
              <a:rPr kumimoji="1" lang="zh-TW" altLang="en-US" sz="3800">
                <a:latin typeface="Oswald" pitchFamily="2" charset="0"/>
                <a:sym typeface="Arial" panose="020B0604020202020204" pitchFamily="34" charset="0"/>
              </a:rPr>
              <a:t> </a:t>
            </a:r>
            <a:r>
              <a:rPr kumimoji="1" lang="zh-TW" altLang="en-US" sz="3800">
                <a:latin typeface="Arial" panose="020B0604020202020204" pitchFamily="34" charset="0"/>
                <a:sym typeface="Arial" panose="020B0604020202020204" pitchFamily="34" charset="0"/>
              </a:rPr>
              <a:t>連線能力</a:t>
            </a: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F555AC06-5EF8-4B42-8030-D5AD41F462C4}"/>
              </a:ext>
            </a:extLst>
          </p:cNvPr>
          <p:cNvSpPr txBox="1"/>
          <p:nvPr/>
        </p:nvSpPr>
        <p:spPr>
          <a:xfrm>
            <a:off x="4645747" y="6283983"/>
            <a:ext cx="7225375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buSzPct val="80000"/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zh-TW" altLang="en-US" sz="1600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提供獨立購買選項以供日後快速替換主機或是單獨更換損壞的配件</a:t>
            </a:r>
            <a:r>
              <a:rPr lang="zh-CN" altLang="en-US" sz="1600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卡</a:t>
            </a:r>
            <a:endParaRPr lang="en-US" sz="1600">
              <a:solidFill>
                <a:srgbClr val="66FF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27" name="TextBox 17">
            <a:extLst>
              <a:ext uri="{FF2B5EF4-FFF2-40B4-BE49-F238E27FC236}">
                <a16:creationId xmlns:a16="http://schemas.microsoft.com/office/drawing/2014/main" id="{DDE8D031-0C86-F441-8BC9-86452693AFFC}"/>
              </a:ext>
            </a:extLst>
          </p:cNvPr>
          <p:cNvSpPr txBox="1"/>
          <p:nvPr/>
        </p:nvSpPr>
        <p:spPr>
          <a:xfrm>
            <a:off x="1256645" y="6283983"/>
            <a:ext cx="3482726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buSzPct val="80000"/>
              <a:buFont typeface="Arial" panose="020B0604020202020204" pitchFamily="34" charset="0"/>
              <a:buChar char="•"/>
            </a:pPr>
            <a:r>
              <a:rPr lang="zh-CN" altLang="en-US" sz="1600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內附適用於各式主機的長短擋板</a:t>
            </a:r>
            <a:endParaRPr lang="en-US" sz="1600">
              <a:solidFill>
                <a:srgbClr val="66FF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28" name="TextBox 17">
            <a:extLst>
              <a:ext uri="{FF2B5EF4-FFF2-40B4-BE49-F238E27FC236}">
                <a16:creationId xmlns:a16="http://schemas.microsoft.com/office/drawing/2014/main" id="{C41AABAC-E91D-AD41-82AC-B531752F27FC}"/>
              </a:ext>
            </a:extLst>
          </p:cNvPr>
          <p:cNvSpPr txBox="1"/>
          <p:nvPr/>
        </p:nvSpPr>
        <p:spPr>
          <a:xfrm>
            <a:off x="896374" y="4626970"/>
            <a:ext cx="3482726" cy="1365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外接線材埠數</a:t>
            </a:r>
            <a:r>
              <a:rPr lang="en-US" altLang="zh-CN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: 1 x SFF-8088</a:t>
            </a:r>
          </a:p>
          <a:p>
            <a:pPr marL="177800" indent="-1778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支援硬碟數</a:t>
            </a:r>
            <a:r>
              <a:rPr lang="en-US" altLang="zh-CN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: </a:t>
            </a:r>
            <a:r>
              <a:rPr 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 x SATA 6Gb/s</a:t>
            </a:r>
          </a:p>
          <a:p>
            <a:pPr marL="177800" indent="-1778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最高理論速度</a:t>
            </a:r>
            <a:r>
              <a:rPr lang="en-US" altLang="zh-CN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: </a:t>
            </a:r>
            <a:r>
              <a:rPr 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 3.0 x2 (1.97 GB/s)</a:t>
            </a:r>
          </a:p>
          <a:p>
            <a:pPr marL="177800" indent="-1778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外形尺寸</a:t>
            </a:r>
            <a:r>
              <a:rPr lang="en-US" altLang="zh-CN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: 78.8  x 68.9 mm </a:t>
            </a:r>
            <a:r>
              <a:rPr lang="zh-CN" alt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半高設計</a:t>
            </a:r>
            <a:endParaRPr lang="en-US" altLang="zh-CN" sz="13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77800" indent="-1778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隨附於</a:t>
            </a:r>
            <a:r>
              <a:rPr lang="en-US" altLang="zh-CN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TL-D400S &amp; TL-R400S</a:t>
            </a:r>
            <a:endParaRPr lang="en-US" sz="13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9" name="TextBox 17">
            <a:extLst>
              <a:ext uri="{FF2B5EF4-FFF2-40B4-BE49-F238E27FC236}">
                <a16:creationId xmlns:a16="http://schemas.microsoft.com/office/drawing/2014/main" id="{33183F7F-F2EF-6245-847E-5D9751E50103}"/>
              </a:ext>
            </a:extLst>
          </p:cNvPr>
          <p:cNvSpPr txBox="1"/>
          <p:nvPr/>
        </p:nvSpPr>
        <p:spPr>
          <a:xfrm>
            <a:off x="4571477" y="4631718"/>
            <a:ext cx="3756743" cy="1365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外接線材埠數</a:t>
            </a:r>
            <a:r>
              <a:rPr lang="en-US" altLang="zh-CN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: 2 x SFF-8088</a:t>
            </a:r>
          </a:p>
          <a:p>
            <a:pPr marL="177800" indent="-1778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支援硬碟數</a:t>
            </a:r>
            <a:r>
              <a:rPr lang="en-US" altLang="zh-CN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: </a:t>
            </a:r>
            <a:r>
              <a:rPr 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 x SATA 6Gb/s</a:t>
            </a:r>
          </a:p>
          <a:p>
            <a:pPr marL="177800" indent="-1778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最高理論速度</a:t>
            </a:r>
            <a:r>
              <a:rPr lang="en-US" altLang="zh-CN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: </a:t>
            </a:r>
            <a:r>
              <a:rPr 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 3.0 x4 (3.94 GB/s)</a:t>
            </a:r>
          </a:p>
          <a:p>
            <a:pPr marL="177800" indent="-1778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外形尺寸</a:t>
            </a:r>
            <a:r>
              <a:rPr lang="en-US" altLang="zh-CN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:  117.15 x 68.9 mm </a:t>
            </a:r>
            <a:r>
              <a:rPr lang="zh-CN" alt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半高設計</a:t>
            </a:r>
            <a:endParaRPr lang="en-US" altLang="zh-CN" sz="13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77800" indent="-1778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隨附於</a:t>
            </a:r>
            <a:r>
              <a:rPr lang="en-US" altLang="zh-CN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TL-D800S</a:t>
            </a:r>
            <a:endParaRPr lang="en-US" altLang="zh-TW" sz="13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0" name="TextBox 17">
            <a:extLst>
              <a:ext uri="{FF2B5EF4-FFF2-40B4-BE49-F238E27FC236}">
                <a16:creationId xmlns:a16="http://schemas.microsoft.com/office/drawing/2014/main" id="{60F4C584-B871-4445-B20B-C9ED33F1CA6A}"/>
              </a:ext>
            </a:extLst>
          </p:cNvPr>
          <p:cNvSpPr txBox="1"/>
          <p:nvPr/>
        </p:nvSpPr>
        <p:spPr>
          <a:xfrm>
            <a:off x="8225672" y="4645612"/>
            <a:ext cx="3620050" cy="1365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外接線材埠數</a:t>
            </a:r>
            <a:r>
              <a:rPr lang="en-US" altLang="zh-CN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: 4 x SFF-8644</a:t>
            </a:r>
          </a:p>
          <a:p>
            <a:pPr marL="177800" indent="-1778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支援硬碟數</a:t>
            </a:r>
            <a:r>
              <a:rPr lang="en-US" altLang="zh-CN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: </a:t>
            </a:r>
            <a:r>
              <a:rPr 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16 x SATA 6Gb/s</a:t>
            </a:r>
          </a:p>
          <a:p>
            <a:pPr marL="177800" indent="-1778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最高理論速度</a:t>
            </a:r>
            <a:r>
              <a:rPr lang="en-US" altLang="zh-CN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: </a:t>
            </a:r>
            <a:r>
              <a:rPr 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 3.0 x8 (7.88 GB/s)</a:t>
            </a:r>
          </a:p>
          <a:p>
            <a:pPr marL="177800" indent="-1778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外形尺寸</a:t>
            </a:r>
            <a:r>
              <a:rPr lang="en-US" altLang="zh-CN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: 117.15 x 68.9 mm </a:t>
            </a:r>
            <a:r>
              <a:rPr lang="zh-CN" alt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半高設計</a:t>
            </a:r>
            <a:endParaRPr lang="en-US" altLang="zh-CN" sz="13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77800" indent="-1778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隨附於</a:t>
            </a:r>
            <a:r>
              <a:rPr lang="en-US" altLang="zh-CN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TL-D1600S &amp; TL-R1200S-RP</a:t>
            </a:r>
            <a:endParaRPr lang="en-US" altLang="zh-TW" sz="13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854585AE-A88C-47AC-8B29-E2340D41FF69}"/>
              </a:ext>
            </a:extLst>
          </p:cNvPr>
          <p:cNvGrpSpPr/>
          <p:nvPr/>
        </p:nvGrpSpPr>
        <p:grpSpPr>
          <a:xfrm>
            <a:off x="320238" y="5309370"/>
            <a:ext cx="744506" cy="1560160"/>
            <a:chOff x="7456578" y="5508644"/>
            <a:chExt cx="789754" cy="1721197"/>
          </a:xfrm>
        </p:grpSpPr>
        <p:pic>
          <p:nvPicPr>
            <p:cNvPr id="10" name="圖片 9" descr="一張含有 電路, 電腦 的圖片&#10;&#10;自動產生的描述">
              <a:extLst>
                <a:ext uri="{FF2B5EF4-FFF2-40B4-BE49-F238E27FC236}">
                  <a16:creationId xmlns:a16="http://schemas.microsoft.com/office/drawing/2014/main" id="{9F95FBD1-D7C7-43EC-80FA-6EEDF5373B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0127959">
              <a:off x="7456578" y="5508644"/>
              <a:ext cx="357227" cy="1721197"/>
            </a:xfrm>
            <a:prstGeom prst="rect">
              <a:avLst/>
            </a:prstGeom>
          </p:spPr>
        </p:pic>
        <p:pic>
          <p:nvPicPr>
            <p:cNvPr id="19" name="圖片 18" descr="一張含有 電路, 電腦 的圖片&#10;&#10;自動產生的描述">
              <a:extLst>
                <a:ext uri="{FF2B5EF4-FFF2-40B4-BE49-F238E27FC236}">
                  <a16:creationId xmlns:a16="http://schemas.microsoft.com/office/drawing/2014/main" id="{E12155A6-1D7A-4FBE-8DF8-4711222AA7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0127959">
              <a:off x="7889105" y="5887408"/>
              <a:ext cx="357227" cy="1269191"/>
            </a:xfrm>
            <a:prstGeom prst="rect">
              <a:avLst/>
            </a:prstGeom>
          </p:spPr>
        </p:pic>
      </p:grpSp>
      <p:pic>
        <p:nvPicPr>
          <p:cNvPr id="25" name="圖片 24">
            <a:extLst>
              <a:ext uri="{FF2B5EF4-FFF2-40B4-BE49-F238E27FC236}">
                <a16:creationId xmlns:a16="http://schemas.microsoft.com/office/drawing/2014/main" id="{CD83321A-DC81-4A0D-BD94-793342423B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381" y="1516122"/>
            <a:ext cx="3653839" cy="1248706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E7B2A9D2-62E0-42ED-A63F-5647B387FB5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7649" y="1513510"/>
            <a:ext cx="3653839" cy="1248706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129A7B16-8E32-4B0F-A2C7-341407E2D42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7682" y="1513510"/>
            <a:ext cx="3653839" cy="1248706"/>
          </a:xfrm>
          <a:prstGeom prst="rect">
            <a:avLst/>
          </a:prstGeom>
        </p:spPr>
      </p:pic>
      <p:sp>
        <p:nvSpPr>
          <p:cNvPr id="17" name="TextBox 17">
            <a:extLst>
              <a:ext uri="{FF2B5EF4-FFF2-40B4-BE49-F238E27FC236}">
                <a16:creationId xmlns:a16="http://schemas.microsoft.com/office/drawing/2014/main" id="{3E5B1BAD-7333-CC47-AB68-27AB3A5A9126}"/>
              </a:ext>
            </a:extLst>
          </p:cNvPr>
          <p:cNvSpPr txBox="1"/>
          <p:nvPr/>
        </p:nvSpPr>
        <p:spPr>
          <a:xfrm>
            <a:off x="1207147" y="1791841"/>
            <a:ext cx="2586780" cy="62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50"/>
              </a:lnSpc>
            </a:pPr>
            <a:r>
              <a:rPr lang="en-US">
                <a:solidFill>
                  <a:srgbClr val="FFFC0D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QXP-400eS-A1164</a:t>
            </a:r>
          </a:p>
          <a:p>
            <a:pPr algn="ctr">
              <a:lnSpc>
                <a:spcPts val="2050"/>
              </a:lnSpc>
            </a:pPr>
            <a:r>
              <a:rPr lang="en-US" altLang="zh-TW" sz="1400">
                <a:solidFill>
                  <a:schemeClr val="bg1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PCIe 4 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埠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400">
                <a:solidFill>
                  <a:schemeClr val="bg1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SATA 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擴充卡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B50B8DF3-28BF-834F-A072-D1B91676C210}"/>
              </a:ext>
            </a:extLst>
          </p:cNvPr>
          <p:cNvSpPr txBox="1"/>
          <p:nvPr/>
        </p:nvSpPr>
        <p:spPr>
          <a:xfrm>
            <a:off x="8485508" y="1776872"/>
            <a:ext cx="2516464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50"/>
              </a:lnSpc>
            </a:pPr>
            <a:r>
              <a:rPr lang="en-US">
                <a:solidFill>
                  <a:srgbClr val="FFFC0D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QXP-1600eS</a:t>
            </a:r>
          </a:p>
          <a:p>
            <a:pPr algn="ctr">
              <a:lnSpc>
                <a:spcPts val="2050"/>
              </a:lnSpc>
            </a:pPr>
            <a:r>
              <a:rPr lang="en-US" altLang="zh-TW" sz="1400">
                <a:solidFill>
                  <a:schemeClr val="bg1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PCIe 16 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埠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400">
                <a:solidFill>
                  <a:schemeClr val="bg1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SATA 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擴充卡</a:t>
            </a:r>
            <a:endParaRPr lang="en-US" altLang="zh-TW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id="{DAA9CCF6-B287-AE4D-95E0-095EFDAD71A9}"/>
              </a:ext>
            </a:extLst>
          </p:cNvPr>
          <p:cNvSpPr txBox="1"/>
          <p:nvPr/>
        </p:nvSpPr>
        <p:spPr>
          <a:xfrm>
            <a:off x="4755491" y="1783222"/>
            <a:ext cx="2843550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50"/>
              </a:lnSpc>
            </a:pPr>
            <a:r>
              <a:rPr lang="en-US">
                <a:solidFill>
                  <a:srgbClr val="FFFC0D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QXP-800eS</a:t>
            </a:r>
            <a:r>
              <a:rPr lang="en-US" altLang="zh-TW">
                <a:solidFill>
                  <a:srgbClr val="FFFC0D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-A1164</a:t>
            </a:r>
          </a:p>
          <a:p>
            <a:pPr algn="ctr">
              <a:lnSpc>
                <a:spcPts val="2050"/>
              </a:lnSpc>
            </a:pPr>
            <a:r>
              <a:rPr lang="en-US" altLang="zh-TW" sz="1400">
                <a:solidFill>
                  <a:schemeClr val="bg1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PCIe 8 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埠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400">
                <a:solidFill>
                  <a:schemeClr val="bg1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SATA 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擴充卡</a:t>
            </a:r>
            <a:endParaRPr lang="en-US" altLang="zh-TW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3597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群組 58">
            <a:extLst>
              <a:ext uri="{FF2B5EF4-FFF2-40B4-BE49-F238E27FC236}">
                <a16:creationId xmlns:a16="http://schemas.microsoft.com/office/drawing/2014/main" id="{08AA2F05-E6DB-466C-8DF5-269416FBDDB6}"/>
              </a:ext>
            </a:extLst>
          </p:cNvPr>
          <p:cNvGrpSpPr/>
          <p:nvPr/>
        </p:nvGrpSpPr>
        <p:grpSpPr>
          <a:xfrm>
            <a:off x="209764" y="3932298"/>
            <a:ext cx="11822257" cy="2576452"/>
            <a:chOff x="5281398" y="2130931"/>
            <a:chExt cx="12405474" cy="1873802"/>
          </a:xfrm>
        </p:grpSpPr>
        <p:sp>
          <p:nvSpPr>
            <p:cNvPr id="60" name="矩形: 圓角 59">
              <a:extLst>
                <a:ext uri="{FF2B5EF4-FFF2-40B4-BE49-F238E27FC236}">
                  <a16:creationId xmlns:a16="http://schemas.microsoft.com/office/drawing/2014/main" id="{71891196-7879-470E-8678-D9F55167600A}"/>
                </a:ext>
              </a:extLst>
            </p:cNvPr>
            <p:cNvSpPr/>
            <p:nvPr/>
          </p:nvSpPr>
          <p:spPr>
            <a:xfrm>
              <a:off x="5281398" y="2130932"/>
              <a:ext cx="12353232" cy="1873801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1" name="圖片 60">
              <a:extLst>
                <a:ext uri="{FF2B5EF4-FFF2-40B4-BE49-F238E27FC236}">
                  <a16:creationId xmlns:a16="http://schemas.microsoft.com/office/drawing/2014/main" id="{CEEDEF27-D1A5-43FC-9468-90885BD016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>
              <a:off x="5281398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2" name="圖片 61">
              <a:extLst>
                <a:ext uri="{FF2B5EF4-FFF2-40B4-BE49-F238E27FC236}">
                  <a16:creationId xmlns:a16="http://schemas.microsoft.com/office/drawing/2014/main" id="{CC11E6AB-888C-4CB7-9DAA-EAC4BA0C9F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 flipH="1">
              <a:off x="17486285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DD3735F3-B090-408E-8653-327432740C00}"/>
              </a:ext>
            </a:extLst>
          </p:cNvPr>
          <p:cNvGrpSpPr/>
          <p:nvPr/>
        </p:nvGrpSpPr>
        <p:grpSpPr>
          <a:xfrm>
            <a:off x="5882180" y="1559770"/>
            <a:ext cx="6152461" cy="2148232"/>
            <a:chOff x="5281398" y="2130931"/>
            <a:chExt cx="5815446" cy="1873802"/>
          </a:xfrm>
        </p:grpSpPr>
        <p:sp>
          <p:nvSpPr>
            <p:cNvPr id="56" name="矩形: 圓角 55">
              <a:extLst>
                <a:ext uri="{FF2B5EF4-FFF2-40B4-BE49-F238E27FC236}">
                  <a16:creationId xmlns:a16="http://schemas.microsoft.com/office/drawing/2014/main" id="{F1A7056F-6A30-4134-8771-C6DF32125CFF}"/>
                </a:ext>
              </a:extLst>
            </p:cNvPr>
            <p:cNvSpPr/>
            <p:nvPr/>
          </p:nvSpPr>
          <p:spPr>
            <a:xfrm>
              <a:off x="5281399" y="2130932"/>
              <a:ext cx="5715152" cy="1873801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57" name="圖片 56">
              <a:extLst>
                <a:ext uri="{FF2B5EF4-FFF2-40B4-BE49-F238E27FC236}">
                  <a16:creationId xmlns:a16="http://schemas.microsoft.com/office/drawing/2014/main" id="{AC4075CC-DAD6-4BA6-A652-18D7DAB614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>
              <a:off x="5281398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8" name="圖片 57">
              <a:extLst>
                <a:ext uri="{FF2B5EF4-FFF2-40B4-BE49-F238E27FC236}">
                  <a16:creationId xmlns:a16="http://schemas.microsoft.com/office/drawing/2014/main" id="{B8FB1670-BC14-48AE-9935-60C43D7093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 flipH="1">
              <a:off x="10896257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1E936509-0A3E-4078-98BA-0D37DB07559A}"/>
              </a:ext>
            </a:extLst>
          </p:cNvPr>
          <p:cNvGrpSpPr/>
          <p:nvPr/>
        </p:nvGrpSpPr>
        <p:grpSpPr>
          <a:xfrm>
            <a:off x="177800" y="1563877"/>
            <a:ext cx="5542045" cy="2148232"/>
            <a:chOff x="5281398" y="2130931"/>
            <a:chExt cx="5815446" cy="1873802"/>
          </a:xfrm>
        </p:grpSpPr>
        <p:sp>
          <p:nvSpPr>
            <p:cNvPr id="52" name="矩形: 圓角 51">
              <a:extLst>
                <a:ext uri="{FF2B5EF4-FFF2-40B4-BE49-F238E27FC236}">
                  <a16:creationId xmlns:a16="http://schemas.microsoft.com/office/drawing/2014/main" id="{CAC12B58-8A3D-4E02-842B-400208235E3D}"/>
                </a:ext>
              </a:extLst>
            </p:cNvPr>
            <p:cNvSpPr/>
            <p:nvPr/>
          </p:nvSpPr>
          <p:spPr>
            <a:xfrm>
              <a:off x="5281399" y="2130932"/>
              <a:ext cx="5715152" cy="1873801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53" name="圖片 52">
              <a:extLst>
                <a:ext uri="{FF2B5EF4-FFF2-40B4-BE49-F238E27FC236}">
                  <a16:creationId xmlns:a16="http://schemas.microsoft.com/office/drawing/2014/main" id="{062F0F5E-2E66-481B-9F0E-50B1C93227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>
              <a:off x="5281398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4" name="圖片 53">
              <a:extLst>
                <a:ext uri="{FF2B5EF4-FFF2-40B4-BE49-F238E27FC236}">
                  <a16:creationId xmlns:a16="http://schemas.microsoft.com/office/drawing/2014/main" id="{690F38CE-CA71-4CB4-B16B-8716F9FFB8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 flipH="1">
              <a:off x="10896257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" name="群組 2" hidden="1">
            <a:extLst>
              <a:ext uri="{FF2B5EF4-FFF2-40B4-BE49-F238E27FC236}">
                <a16:creationId xmlns:a16="http://schemas.microsoft.com/office/drawing/2014/main" id="{29569603-99E0-46DD-80BC-99B50C05AFEA}"/>
              </a:ext>
            </a:extLst>
          </p:cNvPr>
          <p:cNvGrpSpPr/>
          <p:nvPr/>
        </p:nvGrpSpPr>
        <p:grpSpPr>
          <a:xfrm>
            <a:off x="255558" y="1576063"/>
            <a:ext cx="11678222" cy="2658608"/>
            <a:chOff x="255558" y="1576063"/>
            <a:chExt cx="11678222" cy="2658608"/>
          </a:xfrm>
        </p:grpSpPr>
        <p:sp>
          <p:nvSpPr>
            <p:cNvPr id="43" name="Google Shape;584;p33">
              <a:extLst>
                <a:ext uri="{FF2B5EF4-FFF2-40B4-BE49-F238E27FC236}">
                  <a16:creationId xmlns:a16="http://schemas.microsoft.com/office/drawing/2014/main" id="{7C5C801B-BB11-4EA3-9F84-75242441FB1A}"/>
                </a:ext>
              </a:extLst>
            </p:cNvPr>
            <p:cNvSpPr/>
            <p:nvPr/>
          </p:nvSpPr>
          <p:spPr>
            <a:xfrm rot="10800000">
              <a:off x="255558" y="1576063"/>
              <a:ext cx="5485532" cy="2658608"/>
            </a:xfrm>
            <a:prstGeom prst="rect">
              <a:avLst/>
            </a:prstGeom>
            <a:gradFill>
              <a:gsLst>
                <a:gs pos="16000">
                  <a:srgbClr val="D34384">
                    <a:alpha val="60000"/>
                  </a:srgbClr>
                </a:gs>
                <a:gs pos="85000">
                  <a:srgbClr val="FF66FF">
                    <a:alpha val="0"/>
                  </a:srgbClr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lang="en-US" sz="24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endParaRPr>
            </a:p>
          </p:txBody>
        </p:sp>
        <p:sp>
          <p:nvSpPr>
            <p:cNvPr id="44" name="Google Shape;584;p33">
              <a:extLst>
                <a:ext uri="{FF2B5EF4-FFF2-40B4-BE49-F238E27FC236}">
                  <a16:creationId xmlns:a16="http://schemas.microsoft.com/office/drawing/2014/main" id="{87D19077-8D98-4DD6-9D50-F9730D1E1222}"/>
                </a:ext>
              </a:extLst>
            </p:cNvPr>
            <p:cNvSpPr/>
            <p:nvPr/>
          </p:nvSpPr>
          <p:spPr>
            <a:xfrm rot="10800000">
              <a:off x="5811619" y="1576063"/>
              <a:ext cx="6122161" cy="2658608"/>
            </a:xfrm>
            <a:prstGeom prst="rect">
              <a:avLst/>
            </a:prstGeom>
            <a:gradFill>
              <a:gsLst>
                <a:gs pos="16000">
                  <a:srgbClr val="D34384">
                    <a:alpha val="60000"/>
                  </a:srgbClr>
                </a:gs>
                <a:gs pos="85000">
                  <a:srgbClr val="FF66FF">
                    <a:alpha val="0"/>
                  </a:srgbClr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lang="en-US" sz="24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B7452AEE-EDC0-1046-AA45-83D2F190B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93" y="1"/>
            <a:ext cx="11598442" cy="130378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kumimoji="1" lang="zh-TW" altLang="en-US" sz="5000" b="1">
                <a:latin typeface="Arial" panose="020B0604020202020204" pitchFamily="34" charset="0"/>
                <a:sym typeface="Arial" panose="020B0604020202020204" pitchFamily="34" charset="0"/>
              </a:rPr>
              <a:t>隨附</a:t>
            </a:r>
            <a:r>
              <a:rPr kumimoji="1" lang="en-US" altLang="zh-TW" sz="5000">
                <a:latin typeface="Oswald" pitchFamily="2" charset="0"/>
                <a:sym typeface="Arial" panose="020B0604020202020204" pitchFamily="34" charset="0"/>
              </a:rPr>
              <a:t> QXP </a:t>
            </a:r>
            <a:r>
              <a:rPr kumimoji="1" lang="zh-CN" altLang="en-US" sz="5000" b="1">
                <a:latin typeface="Arial" panose="020B0604020202020204" pitchFamily="34" charset="0"/>
                <a:sym typeface="Arial" panose="020B0604020202020204" pitchFamily="34" charset="0"/>
              </a:rPr>
              <a:t>擴充卡與外接線材，即買即用</a:t>
            </a:r>
            <a:endParaRPr kumimoji="1" lang="zh-TW" altLang="en-US" sz="5000" b="1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DE54DBDD-C30C-DB4C-A11E-8CBAA9E4A1CD}"/>
              </a:ext>
            </a:extLst>
          </p:cNvPr>
          <p:cNvSpPr txBox="1"/>
          <p:nvPr/>
        </p:nvSpPr>
        <p:spPr>
          <a:xfrm>
            <a:off x="711281" y="3064731"/>
            <a:ext cx="1000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>
                <a:solidFill>
                  <a:srgbClr val="007AD6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TL-D400S</a:t>
            </a:r>
          </a:p>
        </p:txBody>
      </p:sp>
      <p:pic>
        <p:nvPicPr>
          <p:cNvPr id="15" name="圖片 14" descr="一張含有 監視器, 坐, 小, 電腦 的圖片&#10;&#10;自動產生的描述">
            <a:extLst>
              <a:ext uri="{FF2B5EF4-FFF2-40B4-BE49-F238E27FC236}">
                <a16:creationId xmlns:a16="http://schemas.microsoft.com/office/drawing/2014/main" id="{2FA90DA6-D8DE-9A43-B81D-86ECEF22084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552" y="4126201"/>
            <a:ext cx="2771030" cy="1731894"/>
          </a:xfrm>
          <a:prstGeom prst="rect">
            <a:avLst/>
          </a:prstGeom>
        </p:spPr>
      </p:pic>
      <p:sp>
        <p:nvSpPr>
          <p:cNvPr id="17" name="TextBox 17">
            <a:extLst>
              <a:ext uri="{FF2B5EF4-FFF2-40B4-BE49-F238E27FC236}">
                <a16:creationId xmlns:a16="http://schemas.microsoft.com/office/drawing/2014/main" id="{3E5B1BAD-7333-CC47-AB68-27AB3A5A9126}"/>
              </a:ext>
            </a:extLst>
          </p:cNvPr>
          <p:cNvSpPr txBox="1"/>
          <p:nvPr/>
        </p:nvSpPr>
        <p:spPr>
          <a:xfrm>
            <a:off x="1736511" y="2988312"/>
            <a:ext cx="2016642" cy="535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350">
                <a:solidFill>
                  <a:schemeClr val="bg2">
                    <a:lumMod val="10000"/>
                  </a:schemeClr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1 x </a:t>
            </a:r>
            <a:r>
              <a:rPr lang="en-US" sz="1350">
                <a:solidFill>
                  <a:srgbClr val="007AD6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QXP-400eS-A1164</a:t>
            </a:r>
          </a:p>
          <a:p>
            <a:pPr algn="ctr">
              <a:lnSpc>
                <a:spcPts val="1800"/>
              </a:lnSpc>
            </a:pPr>
            <a:r>
              <a:rPr lang="en-US" altLang="zh-TW" sz="1350">
                <a:solidFill>
                  <a:schemeClr val="bg2">
                    <a:lumMod val="10000"/>
                  </a:schemeClr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PCIe 4 </a:t>
            </a:r>
            <a:r>
              <a:rPr lang="zh-TW" altLang="en-US" sz="135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埠</a:t>
            </a:r>
            <a:r>
              <a:rPr lang="en-US" altLang="zh-TW" sz="135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350">
                <a:solidFill>
                  <a:schemeClr val="bg2">
                    <a:lumMod val="10000"/>
                  </a:schemeClr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SATA</a:t>
            </a:r>
            <a:r>
              <a:rPr lang="en-US" altLang="zh-TW" sz="135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 sz="135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擴充卡</a:t>
            </a:r>
            <a:endParaRPr lang="en-US" sz="1350" b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F51015-EDC3-A749-89C1-385E187E87EF}"/>
              </a:ext>
            </a:extLst>
          </p:cNvPr>
          <p:cNvSpPr txBox="1"/>
          <p:nvPr/>
        </p:nvSpPr>
        <p:spPr>
          <a:xfrm>
            <a:off x="3692380" y="3105414"/>
            <a:ext cx="1984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>
                <a:solidFill>
                  <a:schemeClr val="bg2">
                    <a:lumMod val="10000"/>
                  </a:schemeClr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1 x </a:t>
            </a:r>
            <a:r>
              <a:rPr lang="en-US" sz="1350">
                <a:solidFill>
                  <a:srgbClr val="007AD6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1M SFF-8088 </a:t>
            </a:r>
            <a:r>
              <a:rPr lang="zh-CN" altLang="en-US" sz="1350" b="1">
                <a:solidFill>
                  <a:srgbClr val="007AD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線材</a:t>
            </a:r>
            <a:endParaRPr lang="en-US" altLang="zh-CN" sz="1350" b="1">
              <a:solidFill>
                <a:srgbClr val="007AD6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endParaRPr lang="en-US" sz="135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C211E644-5573-DA46-A286-539A396278BF}"/>
              </a:ext>
            </a:extLst>
          </p:cNvPr>
          <p:cNvSpPr txBox="1"/>
          <p:nvPr/>
        </p:nvSpPr>
        <p:spPr>
          <a:xfrm>
            <a:off x="6693243" y="3073310"/>
            <a:ext cx="841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>
                <a:solidFill>
                  <a:srgbClr val="007AD6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TL-D800S</a:t>
            </a: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F3D8DE5F-4CBF-DA44-870E-AE7B2178CE3E}"/>
              </a:ext>
            </a:extLst>
          </p:cNvPr>
          <p:cNvSpPr txBox="1"/>
          <p:nvPr/>
        </p:nvSpPr>
        <p:spPr>
          <a:xfrm>
            <a:off x="8259125" y="2996538"/>
            <a:ext cx="1810112" cy="538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350">
                <a:solidFill>
                  <a:schemeClr val="tx1">
                    <a:lumMod val="95000"/>
                    <a:lumOff val="5000"/>
                  </a:schemeClr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1 x </a:t>
            </a:r>
            <a:r>
              <a:rPr lang="en-US" sz="1350">
                <a:solidFill>
                  <a:srgbClr val="007AD6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QXP-800eS-A1164</a:t>
            </a:r>
          </a:p>
          <a:p>
            <a:pPr algn="ctr">
              <a:lnSpc>
                <a:spcPts val="1800"/>
              </a:lnSpc>
            </a:pPr>
            <a:r>
              <a:rPr lang="en-US" altLang="zh-TW" sz="1350">
                <a:solidFill>
                  <a:schemeClr val="tx1">
                    <a:lumMod val="95000"/>
                    <a:lumOff val="5000"/>
                  </a:schemeClr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PCIe 8 </a:t>
            </a:r>
            <a:r>
              <a:rPr lang="zh-TW" altLang="en-US" sz="135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埠</a:t>
            </a:r>
            <a:r>
              <a:rPr lang="en-US" altLang="zh-TW" sz="135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350">
                <a:solidFill>
                  <a:schemeClr val="tx1">
                    <a:lumMod val="95000"/>
                    <a:lumOff val="5000"/>
                  </a:schemeClr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SATA</a:t>
            </a:r>
            <a:r>
              <a:rPr lang="en-US" altLang="zh-TW" sz="135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 sz="135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擴充卡</a:t>
            </a:r>
            <a:endParaRPr lang="en-US" sz="1350" b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TextBox 17">
            <a:extLst>
              <a:ext uri="{FF2B5EF4-FFF2-40B4-BE49-F238E27FC236}">
                <a16:creationId xmlns:a16="http://schemas.microsoft.com/office/drawing/2014/main" id="{DEF06EE0-AC64-6142-A77B-0B7CF4CF9A19}"/>
              </a:ext>
            </a:extLst>
          </p:cNvPr>
          <p:cNvSpPr txBox="1"/>
          <p:nvPr/>
        </p:nvSpPr>
        <p:spPr>
          <a:xfrm>
            <a:off x="9922740" y="3115545"/>
            <a:ext cx="21092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>
                <a:solidFill>
                  <a:schemeClr val="tx1">
                    <a:lumMod val="95000"/>
                    <a:lumOff val="5000"/>
                  </a:schemeClr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2 x </a:t>
            </a:r>
            <a:r>
              <a:rPr lang="en-US" sz="1350">
                <a:solidFill>
                  <a:srgbClr val="007AD6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1M SFF-8088 </a:t>
            </a:r>
            <a:r>
              <a:rPr lang="zh-CN" altLang="en-US" sz="1350" b="1">
                <a:solidFill>
                  <a:srgbClr val="007AD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線材</a:t>
            </a:r>
            <a:endParaRPr lang="en-US" altLang="zh-CN" sz="1350" b="1">
              <a:solidFill>
                <a:srgbClr val="007AD6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3B1D2AF9-45E7-3148-B4BA-5A8C8630963E}"/>
              </a:ext>
            </a:extLst>
          </p:cNvPr>
          <p:cNvSpPr txBox="1"/>
          <p:nvPr/>
        </p:nvSpPr>
        <p:spPr>
          <a:xfrm>
            <a:off x="2242654" y="5898108"/>
            <a:ext cx="912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007AD6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TL-D1600S</a:t>
            </a:r>
          </a:p>
        </p:txBody>
      </p:sp>
      <p:sp>
        <p:nvSpPr>
          <p:cNvPr id="23" name="TextBox 17">
            <a:extLst>
              <a:ext uri="{FF2B5EF4-FFF2-40B4-BE49-F238E27FC236}">
                <a16:creationId xmlns:a16="http://schemas.microsoft.com/office/drawing/2014/main" id="{0DDA5D1E-1AFA-234B-B561-50D6D7BCFA2E}"/>
              </a:ext>
            </a:extLst>
          </p:cNvPr>
          <p:cNvSpPr txBox="1"/>
          <p:nvPr/>
        </p:nvSpPr>
        <p:spPr>
          <a:xfrm>
            <a:off x="4708424" y="5746070"/>
            <a:ext cx="1872628" cy="582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1 x </a:t>
            </a:r>
            <a:r>
              <a:rPr lang="en-US" sz="1400">
                <a:solidFill>
                  <a:srgbClr val="0070C4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QXP-1600eS</a:t>
            </a:r>
          </a:p>
          <a:p>
            <a:pPr algn="ctr">
              <a:lnSpc>
                <a:spcPts val="2000"/>
              </a:lnSpc>
            </a:pPr>
            <a:r>
              <a:rPr lang="en-US" altLang="zh-TW" sz="1400">
                <a:solidFill>
                  <a:schemeClr val="tx1">
                    <a:lumMod val="95000"/>
                    <a:lumOff val="5000"/>
                  </a:schemeClr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PCIe 16 </a:t>
            </a:r>
            <a:r>
              <a:rPr lang="zh-TW" altLang="en-US" sz="1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埠</a:t>
            </a:r>
            <a:r>
              <a:rPr lang="en-US" altLang="zh-TW" sz="14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400">
                <a:solidFill>
                  <a:schemeClr val="tx1">
                    <a:lumMod val="95000"/>
                    <a:lumOff val="5000"/>
                  </a:schemeClr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SATA </a:t>
            </a:r>
            <a:r>
              <a:rPr lang="zh-TW" altLang="en-US" sz="1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擴充卡</a:t>
            </a:r>
            <a:endParaRPr lang="en-US" sz="1400" b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" name="TextBox 17">
            <a:extLst>
              <a:ext uri="{FF2B5EF4-FFF2-40B4-BE49-F238E27FC236}">
                <a16:creationId xmlns:a16="http://schemas.microsoft.com/office/drawing/2014/main" id="{656F0AC3-855E-7142-B16E-DE9A4D3CC099}"/>
              </a:ext>
            </a:extLst>
          </p:cNvPr>
          <p:cNvSpPr txBox="1"/>
          <p:nvPr/>
        </p:nvSpPr>
        <p:spPr>
          <a:xfrm>
            <a:off x="7935821" y="5855369"/>
            <a:ext cx="2714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4 x </a:t>
            </a:r>
            <a:r>
              <a:rPr lang="en-US" sz="1400">
                <a:solidFill>
                  <a:srgbClr val="007AD6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1M SFF-8088 </a:t>
            </a:r>
            <a:r>
              <a:rPr lang="zh-CN" altLang="en-US" sz="1400" b="1">
                <a:solidFill>
                  <a:srgbClr val="007AD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轉</a:t>
            </a:r>
            <a:r>
              <a:rPr lang="en-US" altLang="zh-CN" sz="1400" b="1">
                <a:solidFill>
                  <a:srgbClr val="007AD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1400">
                <a:solidFill>
                  <a:srgbClr val="007AD6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SFF-8644</a:t>
            </a:r>
            <a:r>
              <a:rPr lang="en-US" altLang="zh-CN" sz="1400" b="1">
                <a:solidFill>
                  <a:srgbClr val="007AD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CN" altLang="en-US" sz="1400" b="1">
                <a:solidFill>
                  <a:srgbClr val="007AD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線材</a:t>
            </a:r>
            <a:endParaRPr lang="en-US" altLang="zh-CN" sz="1400" b="1">
              <a:solidFill>
                <a:srgbClr val="007AD6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5" name="TextBox 17">
            <a:extLst>
              <a:ext uri="{FF2B5EF4-FFF2-40B4-BE49-F238E27FC236}">
                <a16:creationId xmlns:a16="http://schemas.microsoft.com/office/drawing/2014/main" id="{CAEF4EF8-B596-4045-8ACA-ED750637ACD1}"/>
              </a:ext>
            </a:extLst>
          </p:cNvPr>
          <p:cNvSpPr txBox="1"/>
          <p:nvPr/>
        </p:nvSpPr>
        <p:spPr>
          <a:xfrm>
            <a:off x="1758289" y="2015388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sp>
        <p:nvSpPr>
          <p:cNvPr id="26" name="TextBox 17">
            <a:extLst>
              <a:ext uri="{FF2B5EF4-FFF2-40B4-BE49-F238E27FC236}">
                <a16:creationId xmlns:a16="http://schemas.microsoft.com/office/drawing/2014/main" id="{6978E717-66ED-E547-9133-041AB889BCEA}"/>
              </a:ext>
            </a:extLst>
          </p:cNvPr>
          <p:cNvSpPr txBox="1"/>
          <p:nvPr/>
        </p:nvSpPr>
        <p:spPr>
          <a:xfrm>
            <a:off x="3531280" y="1998222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sp>
        <p:nvSpPr>
          <p:cNvPr id="27" name="TextBox 17">
            <a:extLst>
              <a:ext uri="{FF2B5EF4-FFF2-40B4-BE49-F238E27FC236}">
                <a16:creationId xmlns:a16="http://schemas.microsoft.com/office/drawing/2014/main" id="{3E10F258-F043-4043-B14B-47BD4F6B0176}"/>
              </a:ext>
            </a:extLst>
          </p:cNvPr>
          <p:cNvSpPr txBox="1"/>
          <p:nvPr/>
        </p:nvSpPr>
        <p:spPr>
          <a:xfrm>
            <a:off x="7902909" y="2066029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sp>
        <p:nvSpPr>
          <p:cNvPr id="28" name="TextBox 17">
            <a:extLst>
              <a:ext uri="{FF2B5EF4-FFF2-40B4-BE49-F238E27FC236}">
                <a16:creationId xmlns:a16="http://schemas.microsoft.com/office/drawing/2014/main" id="{265EACAE-EB22-E249-ADCC-EFCE8D3BC595}"/>
              </a:ext>
            </a:extLst>
          </p:cNvPr>
          <p:cNvSpPr txBox="1"/>
          <p:nvPr/>
        </p:nvSpPr>
        <p:spPr>
          <a:xfrm>
            <a:off x="9807881" y="2066029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sp>
        <p:nvSpPr>
          <p:cNvPr id="29" name="TextBox 17">
            <a:extLst>
              <a:ext uri="{FF2B5EF4-FFF2-40B4-BE49-F238E27FC236}">
                <a16:creationId xmlns:a16="http://schemas.microsoft.com/office/drawing/2014/main" id="{35A67BD6-B079-A144-A343-A949385699E1}"/>
              </a:ext>
            </a:extLst>
          </p:cNvPr>
          <p:cNvSpPr txBox="1"/>
          <p:nvPr/>
        </p:nvSpPr>
        <p:spPr>
          <a:xfrm>
            <a:off x="4042089" y="4652534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sp>
        <p:nvSpPr>
          <p:cNvPr id="30" name="TextBox 17">
            <a:extLst>
              <a:ext uri="{FF2B5EF4-FFF2-40B4-BE49-F238E27FC236}">
                <a16:creationId xmlns:a16="http://schemas.microsoft.com/office/drawing/2014/main" id="{47843439-754B-044C-B2BF-210BA8AEAF12}"/>
              </a:ext>
            </a:extLst>
          </p:cNvPr>
          <p:cNvSpPr txBox="1"/>
          <p:nvPr/>
        </p:nvSpPr>
        <p:spPr>
          <a:xfrm>
            <a:off x="6746257" y="4639814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pic>
        <p:nvPicPr>
          <p:cNvPr id="4" name="圖片 3" descr="一張含有 電路 的圖片&#10;&#10;自動產生的描述">
            <a:extLst>
              <a:ext uri="{FF2B5EF4-FFF2-40B4-BE49-F238E27FC236}">
                <a16:creationId xmlns:a16="http://schemas.microsoft.com/office/drawing/2014/main" id="{35F98DAD-3BE0-482F-8875-9DF6AF916B8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5427" y="1663591"/>
            <a:ext cx="995334" cy="1327775"/>
          </a:xfrm>
          <a:prstGeom prst="rect">
            <a:avLst/>
          </a:prstGeom>
        </p:spPr>
      </p:pic>
      <p:pic>
        <p:nvPicPr>
          <p:cNvPr id="6" name="圖片 5" descr="一張含有 電子用品, 電路 的圖片&#10;&#10;自動產生的描述">
            <a:extLst>
              <a:ext uri="{FF2B5EF4-FFF2-40B4-BE49-F238E27FC236}">
                <a16:creationId xmlns:a16="http://schemas.microsoft.com/office/drawing/2014/main" id="{C1FD96F0-7DE2-4354-B1E4-E63C44ADA99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6989" y="1806900"/>
            <a:ext cx="1486623" cy="116621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2B4CCDA-1166-4206-8E8B-617A7BC364B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6619" y="4368902"/>
            <a:ext cx="1657989" cy="1327775"/>
          </a:xfrm>
          <a:prstGeom prst="rect">
            <a:avLst/>
          </a:prstGeom>
        </p:spPr>
      </p:pic>
      <p:pic>
        <p:nvPicPr>
          <p:cNvPr id="31" name="圖片 30" descr="一張含有 自行車, 光, 黑色, 藍色 的圖片&#10;&#10;自動產生的描述">
            <a:extLst>
              <a:ext uri="{FF2B5EF4-FFF2-40B4-BE49-F238E27FC236}">
                <a16:creationId xmlns:a16="http://schemas.microsoft.com/office/drawing/2014/main" id="{D3EC58E6-FC1E-4EF6-86E3-DACECFCE9E6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8108" y="1758424"/>
            <a:ext cx="1019482" cy="1149350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32" name="圖片 31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2226AF4D-2105-4E1B-A770-137A81760D5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2865" y="4317465"/>
            <a:ext cx="1273560" cy="1327775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33" name="圖片 32" descr="一張含有 自行車, 光, 黑色, 藍色 的圖片&#10;&#10;自動產生的描述">
            <a:extLst>
              <a:ext uri="{FF2B5EF4-FFF2-40B4-BE49-F238E27FC236}">
                <a16:creationId xmlns:a16="http://schemas.microsoft.com/office/drawing/2014/main" id="{250CB1FE-43A1-4E58-B2EB-8DF7242C68C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3317" y="1839200"/>
            <a:ext cx="931908" cy="1050620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34" name="圖片 33" descr="一張含有 自行車, 光, 黑色, 藍色 的圖片&#10;&#10;自動產生的描述">
            <a:extLst>
              <a:ext uri="{FF2B5EF4-FFF2-40B4-BE49-F238E27FC236}">
                <a16:creationId xmlns:a16="http://schemas.microsoft.com/office/drawing/2014/main" id="{9FD3E550-AA10-44FC-956C-1A1193B2E85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5825" y="1839200"/>
            <a:ext cx="931908" cy="1050620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35" name="圖片 34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AF58DF71-EC98-47C3-921D-FC1D336FA13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5196" y="4317465"/>
            <a:ext cx="1273560" cy="1327775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36" name="圖片 35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BE82C1EB-0904-4C2C-BA3D-C7A896DB4BC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7527" y="4317465"/>
            <a:ext cx="1273560" cy="1327775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37" name="圖片 36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FC4E3F5E-0126-4A58-8A05-ECCDE6E39DD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69858" y="4317465"/>
            <a:ext cx="1273560" cy="1327775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6508B28B-AB7F-4540-BE3D-638D3F94040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761" y="1800359"/>
            <a:ext cx="1007299" cy="1138813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53B33D1C-9743-49C8-BEC0-6035DA61459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6830" y="1920860"/>
            <a:ext cx="1683611" cy="105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3860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群組 41">
            <a:extLst>
              <a:ext uri="{FF2B5EF4-FFF2-40B4-BE49-F238E27FC236}">
                <a16:creationId xmlns:a16="http://schemas.microsoft.com/office/drawing/2014/main" id="{48E3DCD4-2121-42FF-AFF3-D2D0D1373144}"/>
              </a:ext>
            </a:extLst>
          </p:cNvPr>
          <p:cNvGrpSpPr/>
          <p:nvPr/>
        </p:nvGrpSpPr>
        <p:grpSpPr>
          <a:xfrm>
            <a:off x="209764" y="1448187"/>
            <a:ext cx="11822257" cy="2483756"/>
            <a:chOff x="5281398" y="2130931"/>
            <a:chExt cx="12405474" cy="1873802"/>
          </a:xfrm>
        </p:grpSpPr>
        <p:sp>
          <p:nvSpPr>
            <p:cNvPr id="43" name="矩形: 圓角 42">
              <a:extLst>
                <a:ext uri="{FF2B5EF4-FFF2-40B4-BE49-F238E27FC236}">
                  <a16:creationId xmlns:a16="http://schemas.microsoft.com/office/drawing/2014/main" id="{8DC43123-682F-4320-98CB-08BEBE2D4105}"/>
                </a:ext>
              </a:extLst>
            </p:cNvPr>
            <p:cNvSpPr/>
            <p:nvPr/>
          </p:nvSpPr>
          <p:spPr>
            <a:xfrm>
              <a:off x="5281398" y="2130932"/>
              <a:ext cx="12353232" cy="1873801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164A2F69-E954-4ABD-B5D8-B5A710C479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>
              <a:off x="5281398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5" name="圖片 44">
              <a:extLst>
                <a:ext uri="{FF2B5EF4-FFF2-40B4-BE49-F238E27FC236}">
                  <a16:creationId xmlns:a16="http://schemas.microsoft.com/office/drawing/2014/main" id="{DFD20623-5263-4521-90CC-87E235F324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 flipH="1">
              <a:off x="17486285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8C6574B4-8648-4864-9558-038D5FF2FEF0}"/>
              </a:ext>
            </a:extLst>
          </p:cNvPr>
          <p:cNvGrpSpPr/>
          <p:nvPr/>
        </p:nvGrpSpPr>
        <p:grpSpPr>
          <a:xfrm>
            <a:off x="209764" y="4101194"/>
            <a:ext cx="11822257" cy="2483756"/>
            <a:chOff x="5281398" y="2130931"/>
            <a:chExt cx="12405474" cy="1873802"/>
          </a:xfrm>
        </p:grpSpPr>
        <p:sp>
          <p:nvSpPr>
            <p:cNvPr id="33" name="矩形: 圓角 32">
              <a:extLst>
                <a:ext uri="{FF2B5EF4-FFF2-40B4-BE49-F238E27FC236}">
                  <a16:creationId xmlns:a16="http://schemas.microsoft.com/office/drawing/2014/main" id="{59269ED6-7FF4-47D7-A6CE-ACE6587BA12D}"/>
                </a:ext>
              </a:extLst>
            </p:cNvPr>
            <p:cNvSpPr/>
            <p:nvPr/>
          </p:nvSpPr>
          <p:spPr>
            <a:xfrm>
              <a:off x="5281398" y="2130932"/>
              <a:ext cx="12353232" cy="1873801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671A8C89-CC77-4023-B606-7045A69A34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>
              <a:off x="5281398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B9163277-F6AE-400A-8DC4-174E325CC2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 flipH="1">
              <a:off x="17486285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B7452AEE-EDC0-1046-AA45-83D2F190B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28" y="8468"/>
            <a:ext cx="11598442" cy="130378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kumimoji="1" lang="zh-TW" altLang="en-US" sz="5000" b="1">
                <a:latin typeface="Arial" panose="020B0604020202020204" pitchFamily="34" charset="0"/>
                <a:sym typeface="Arial" panose="020B0604020202020204" pitchFamily="34" charset="0"/>
              </a:rPr>
              <a:t>隨附</a:t>
            </a:r>
            <a:r>
              <a:rPr kumimoji="1" lang="en-US" altLang="zh-TW" sz="5000">
                <a:latin typeface="Oswald" pitchFamily="2" charset="0"/>
                <a:sym typeface="Arial" panose="020B0604020202020204" pitchFamily="34" charset="0"/>
              </a:rPr>
              <a:t> QXP </a:t>
            </a:r>
            <a:r>
              <a:rPr kumimoji="1" lang="zh-CN" altLang="en-US" sz="5000" b="1">
                <a:latin typeface="Arial" panose="020B0604020202020204" pitchFamily="34" charset="0"/>
                <a:sym typeface="Arial" panose="020B0604020202020204" pitchFamily="34" charset="0"/>
              </a:rPr>
              <a:t>擴充卡與外接線材，即買即用</a:t>
            </a:r>
            <a:endParaRPr kumimoji="1" lang="zh-TW" altLang="en-US" sz="5000" b="1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DE54DBDD-C30C-DB4C-A11E-8CBAA9E4A1CD}"/>
              </a:ext>
            </a:extLst>
          </p:cNvPr>
          <p:cNvSpPr txBox="1"/>
          <p:nvPr/>
        </p:nvSpPr>
        <p:spPr>
          <a:xfrm>
            <a:off x="2040584" y="3289550"/>
            <a:ext cx="931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007AD6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TL-R400S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97CC000B-1498-6A47-85A5-F559580AF8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8505" y="2258165"/>
            <a:ext cx="2615821" cy="760536"/>
          </a:xfrm>
          <a:prstGeom prst="rect">
            <a:avLst/>
          </a:prstGeom>
        </p:spPr>
      </p:pic>
      <p:sp>
        <p:nvSpPr>
          <p:cNvPr id="17" name="TextBox 17">
            <a:extLst>
              <a:ext uri="{FF2B5EF4-FFF2-40B4-BE49-F238E27FC236}">
                <a16:creationId xmlns:a16="http://schemas.microsoft.com/office/drawing/2014/main" id="{3E5B1BAD-7333-CC47-AB68-27AB3A5A9126}"/>
              </a:ext>
            </a:extLst>
          </p:cNvPr>
          <p:cNvSpPr txBox="1"/>
          <p:nvPr/>
        </p:nvSpPr>
        <p:spPr>
          <a:xfrm>
            <a:off x="5167696" y="3251474"/>
            <a:ext cx="1840568" cy="582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600"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1 x </a:t>
            </a:r>
            <a:r>
              <a:rPr lang="en-US" sz="1600">
                <a:solidFill>
                  <a:srgbClr val="007AD6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QXP-400eS-A1164</a:t>
            </a:r>
          </a:p>
          <a:p>
            <a:pPr>
              <a:lnSpc>
                <a:spcPts val="2000"/>
              </a:lnSpc>
            </a:pPr>
            <a:r>
              <a:rPr lang="en-US" altLang="zh-TW" sz="1400"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PCIe 4 </a:t>
            </a:r>
            <a:r>
              <a:rPr lang="zh-TW" altLang="en-US" sz="1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埠</a:t>
            </a: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400"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SATA</a:t>
            </a: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 sz="1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擴充卡</a:t>
            </a:r>
            <a:endParaRPr lang="en-US" sz="14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F51015-EDC3-A749-89C1-385E187E87EF}"/>
              </a:ext>
            </a:extLst>
          </p:cNvPr>
          <p:cNvSpPr txBox="1"/>
          <p:nvPr/>
        </p:nvSpPr>
        <p:spPr>
          <a:xfrm>
            <a:off x="8108761" y="3355757"/>
            <a:ext cx="18966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1 x </a:t>
            </a:r>
            <a:r>
              <a:rPr lang="en-US" sz="1600">
                <a:solidFill>
                  <a:srgbClr val="007AD6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1M SFF-8088 </a:t>
            </a:r>
            <a:r>
              <a:rPr lang="zh-CN" altLang="en-US" sz="1600" b="1">
                <a:solidFill>
                  <a:srgbClr val="007AD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線材</a:t>
            </a:r>
            <a:endParaRPr lang="en-US" altLang="zh-CN" sz="1600" b="1">
              <a:solidFill>
                <a:srgbClr val="007AD6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3" name="TextBox 17">
            <a:extLst>
              <a:ext uri="{FF2B5EF4-FFF2-40B4-BE49-F238E27FC236}">
                <a16:creationId xmlns:a16="http://schemas.microsoft.com/office/drawing/2014/main" id="{7A8493A2-69EE-F242-B611-EDFD7C82167F}"/>
              </a:ext>
            </a:extLst>
          </p:cNvPr>
          <p:cNvSpPr txBox="1"/>
          <p:nvPr/>
        </p:nvSpPr>
        <p:spPr>
          <a:xfrm>
            <a:off x="4280316" y="2315268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sp>
        <p:nvSpPr>
          <p:cNvPr id="25" name="TextBox 17">
            <a:extLst>
              <a:ext uri="{FF2B5EF4-FFF2-40B4-BE49-F238E27FC236}">
                <a16:creationId xmlns:a16="http://schemas.microsoft.com/office/drawing/2014/main" id="{EE3D8062-D084-C048-9E6D-CA7EF9E0F2DD}"/>
              </a:ext>
            </a:extLst>
          </p:cNvPr>
          <p:cNvSpPr txBox="1"/>
          <p:nvPr/>
        </p:nvSpPr>
        <p:spPr>
          <a:xfrm>
            <a:off x="7221972" y="2294813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pic>
        <p:nvPicPr>
          <p:cNvPr id="15" name="圖片 14" descr="一張含有 電路 的圖片&#10;&#10;自動產生的描述">
            <a:extLst>
              <a:ext uri="{FF2B5EF4-FFF2-40B4-BE49-F238E27FC236}">
                <a16:creationId xmlns:a16="http://schemas.microsoft.com/office/drawing/2014/main" id="{3F6397B2-8285-4EF5-AA67-234FC462E43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6545" y="1495892"/>
            <a:ext cx="1368565" cy="1825665"/>
          </a:xfrm>
          <a:prstGeom prst="rect">
            <a:avLst/>
          </a:prstGeom>
        </p:spPr>
      </p:pic>
      <p:pic>
        <p:nvPicPr>
          <p:cNvPr id="27" name="圖片 26" descr="一張含有 自行車, 光, 黑色, 藍色 的圖片&#10;&#10;自動產生的描述">
            <a:extLst>
              <a:ext uri="{FF2B5EF4-FFF2-40B4-BE49-F238E27FC236}">
                <a16:creationId xmlns:a16="http://schemas.microsoft.com/office/drawing/2014/main" id="{EC938617-B72E-4EC1-BAF0-EE63A9EF23F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3941" y="1548445"/>
            <a:ext cx="1508089" cy="1700198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9" name="圖片 8" descr="一張含有 室內, 坐 的圖片&#10;&#10;自動產生的描述">
            <a:extLst>
              <a:ext uri="{FF2B5EF4-FFF2-40B4-BE49-F238E27FC236}">
                <a16:creationId xmlns:a16="http://schemas.microsoft.com/office/drawing/2014/main" id="{308F51BE-0165-194D-A19A-23591084130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8793" y="4743089"/>
            <a:ext cx="3115356" cy="1050038"/>
          </a:xfrm>
          <a:prstGeom prst="rect">
            <a:avLst/>
          </a:prstGeom>
        </p:spPr>
      </p:pic>
      <p:sp>
        <p:nvSpPr>
          <p:cNvPr id="19" name="TextBox 17">
            <a:extLst>
              <a:ext uri="{FF2B5EF4-FFF2-40B4-BE49-F238E27FC236}">
                <a16:creationId xmlns:a16="http://schemas.microsoft.com/office/drawing/2014/main" id="{C211E644-5573-DA46-A286-539A396278BF}"/>
              </a:ext>
            </a:extLst>
          </p:cNvPr>
          <p:cNvSpPr txBox="1"/>
          <p:nvPr/>
        </p:nvSpPr>
        <p:spPr>
          <a:xfrm>
            <a:off x="2125372" y="5907448"/>
            <a:ext cx="12811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007AD6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TL-R1200S-RP</a:t>
            </a:r>
          </a:p>
        </p:txBody>
      </p:sp>
      <p:sp>
        <p:nvSpPr>
          <p:cNvPr id="21" name="TextBox 17">
            <a:extLst>
              <a:ext uri="{FF2B5EF4-FFF2-40B4-BE49-F238E27FC236}">
                <a16:creationId xmlns:a16="http://schemas.microsoft.com/office/drawing/2014/main" id="{DEF06EE0-AC64-6142-A77B-0B7CF4CF9A19}"/>
              </a:ext>
            </a:extLst>
          </p:cNvPr>
          <p:cNvSpPr txBox="1"/>
          <p:nvPr/>
        </p:nvSpPr>
        <p:spPr>
          <a:xfrm>
            <a:off x="7966137" y="6055284"/>
            <a:ext cx="30299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3 x </a:t>
            </a:r>
            <a:r>
              <a:rPr lang="en-US" altLang="zh-TW" sz="1600">
                <a:solidFill>
                  <a:srgbClr val="007AD6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1M SFF-8088 </a:t>
            </a:r>
            <a:r>
              <a:rPr lang="zh-CN" altLang="en-US" sz="1600" b="1">
                <a:solidFill>
                  <a:srgbClr val="007AD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轉</a:t>
            </a:r>
            <a:r>
              <a:rPr lang="en-US" altLang="zh-CN" sz="1600" b="1">
                <a:solidFill>
                  <a:srgbClr val="007AD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1600">
                <a:solidFill>
                  <a:srgbClr val="007AD6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SFF-8644</a:t>
            </a:r>
            <a:r>
              <a:rPr lang="en-US" altLang="zh-CN" sz="1600" b="1">
                <a:solidFill>
                  <a:srgbClr val="007AD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CN" altLang="en-US" sz="1600" b="1">
                <a:solidFill>
                  <a:srgbClr val="007AD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線材</a:t>
            </a:r>
            <a:endParaRPr lang="en-US" sz="1600" b="1">
              <a:solidFill>
                <a:srgbClr val="007AD6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B50B8DF3-28BF-834F-A072-D1B91676C210}"/>
              </a:ext>
            </a:extLst>
          </p:cNvPr>
          <p:cNvSpPr txBox="1"/>
          <p:nvPr/>
        </p:nvSpPr>
        <p:spPr>
          <a:xfrm>
            <a:off x="5146857" y="5870915"/>
            <a:ext cx="1880644" cy="582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1600"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1 x </a:t>
            </a:r>
            <a:r>
              <a:rPr lang="en-US" sz="1600">
                <a:solidFill>
                  <a:srgbClr val="0070C4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QXP-1600eS</a:t>
            </a:r>
          </a:p>
          <a:p>
            <a:pPr algn="ctr">
              <a:lnSpc>
                <a:spcPts val="2000"/>
              </a:lnSpc>
            </a:pPr>
            <a:r>
              <a:rPr lang="en-US" altLang="zh-TW" sz="1400"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PCIe 16 </a:t>
            </a:r>
            <a:r>
              <a:rPr lang="zh-TW" altLang="en-US" sz="1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埠</a:t>
            </a: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400"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SATA</a:t>
            </a: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 sz="1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擴充卡</a:t>
            </a:r>
            <a:endParaRPr lang="en-US" sz="14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" name="TextBox 17">
            <a:extLst>
              <a:ext uri="{FF2B5EF4-FFF2-40B4-BE49-F238E27FC236}">
                <a16:creationId xmlns:a16="http://schemas.microsoft.com/office/drawing/2014/main" id="{FD801521-C7D4-A741-BA44-4551EE1F9646}"/>
              </a:ext>
            </a:extLst>
          </p:cNvPr>
          <p:cNvSpPr txBox="1"/>
          <p:nvPr/>
        </p:nvSpPr>
        <p:spPr>
          <a:xfrm>
            <a:off x="4507301" y="4815062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sp>
        <p:nvSpPr>
          <p:cNvPr id="26" name="TextBox 17">
            <a:extLst>
              <a:ext uri="{FF2B5EF4-FFF2-40B4-BE49-F238E27FC236}">
                <a16:creationId xmlns:a16="http://schemas.microsoft.com/office/drawing/2014/main" id="{4F0BD0C6-B580-4E4A-B37F-D59D014DF3F3}"/>
              </a:ext>
            </a:extLst>
          </p:cNvPr>
          <p:cNvSpPr txBox="1"/>
          <p:nvPr/>
        </p:nvSpPr>
        <p:spPr>
          <a:xfrm>
            <a:off x="7177897" y="4743089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A9263A62-F1CE-4345-A5EC-5772B0400CA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9377" y="4298482"/>
            <a:ext cx="2006190" cy="1606626"/>
          </a:xfrm>
          <a:prstGeom prst="rect">
            <a:avLst/>
          </a:prstGeom>
        </p:spPr>
      </p:pic>
      <p:grpSp>
        <p:nvGrpSpPr>
          <p:cNvPr id="37" name="群組 36">
            <a:extLst>
              <a:ext uri="{FF2B5EF4-FFF2-40B4-BE49-F238E27FC236}">
                <a16:creationId xmlns:a16="http://schemas.microsoft.com/office/drawing/2014/main" id="{F5060BCF-CACA-4C05-B2A2-09CE74E4B677}"/>
              </a:ext>
            </a:extLst>
          </p:cNvPr>
          <p:cNvGrpSpPr/>
          <p:nvPr/>
        </p:nvGrpSpPr>
        <p:grpSpPr>
          <a:xfrm>
            <a:off x="8012204" y="4258330"/>
            <a:ext cx="2926036" cy="1606627"/>
            <a:chOff x="7943132" y="3978351"/>
            <a:chExt cx="2926036" cy="1606627"/>
          </a:xfrm>
        </p:grpSpPr>
        <p:pic>
          <p:nvPicPr>
            <p:cNvPr id="38" name="圖片 37" descr="一張含有 球拍, 自行車, 水, 握住 的圖片&#10;&#10;自動產生的描述">
              <a:extLst>
                <a:ext uri="{FF2B5EF4-FFF2-40B4-BE49-F238E27FC236}">
                  <a16:creationId xmlns:a16="http://schemas.microsoft.com/office/drawing/2014/main" id="{1CACD4E4-E10D-4919-8FFC-A01A061D2F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43132" y="3978351"/>
              <a:ext cx="1453730" cy="1606627"/>
            </a:xfrm>
            <a:prstGeom prst="rect">
              <a:avLst/>
            </a:prstGeom>
            <a:effectLst>
              <a:outerShdw blurRad="38100" dist="50800" dir="7200000" algn="t" rotWithShape="0">
                <a:prstClr val="black">
                  <a:alpha val="41000"/>
                </a:prstClr>
              </a:outerShdw>
            </a:effectLst>
          </p:spPr>
        </p:pic>
        <p:pic>
          <p:nvPicPr>
            <p:cNvPr id="39" name="圖片 38" descr="一張含有 球拍, 自行車, 水, 握住 的圖片&#10;&#10;自動產生的描述">
              <a:extLst>
                <a:ext uri="{FF2B5EF4-FFF2-40B4-BE49-F238E27FC236}">
                  <a16:creationId xmlns:a16="http://schemas.microsoft.com/office/drawing/2014/main" id="{344BFCB8-3375-434F-A1F1-53748E85F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69997" y="3978351"/>
              <a:ext cx="1453730" cy="1606627"/>
            </a:xfrm>
            <a:prstGeom prst="rect">
              <a:avLst/>
            </a:prstGeom>
            <a:effectLst>
              <a:outerShdw blurRad="38100" dist="50800" dir="7200000" algn="t" rotWithShape="0">
                <a:prstClr val="black">
                  <a:alpha val="41000"/>
                </a:prstClr>
              </a:outerShdw>
            </a:effectLst>
          </p:spPr>
        </p:pic>
        <p:pic>
          <p:nvPicPr>
            <p:cNvPr id="40" name="圖片 39" descr="一張含有 球拍, 自行車, 水, 握住 的圖片&#10;&#10;自動產生的描述">
              <a:extLst>
                <a:ext uri="{FF2B5EF4-FFF2-40B4-BE49-F238E27FC236}">
                  <a16:creationId xmlns:a16="http://schemas.microsoft.com/office/drawing/2014/main" id="{F31C0EA8-B9D0-45F0-8B39-2112D1184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15438" y="3978351"/>
              <a:ext cx="1453730" cy="1606627"/>
            </a:xfrm>
            <a:prstGeom prst="rect">
              <a:avLst/>
            </a:prstGeom>
            <a:effectLst>
              <a:outerShdw blurRad="38100" dist="50800" dir="7200000" algn="t" rotWithShape="0">
                <a:prstClr val="black">
                  <a:alpha val="41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6515058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鳥 的圖片&#10;&#10;自動產生的描述">
            <a:extLst>
              <a:ext uri="{FF2B5EF4-FFF2-40B4-BE49-F238E27FC236}">
                <a16:creationId xmlns:a16="http://schemas.microsoft.com/office/drawing/2014/main" id="{42DC872B-61BB-444D-A587-E719805F78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40727" y="1566688"/>
            <a:ext cx="5151303" cy="1110079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54D293B2-89F6-476F-AF82-940322A70C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7539" y="2584504"/>
            <a:ext cx="5046055" cy="38312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6367D44A-A8D3-4C6D-9731-70B87E955827}"/>
              </a:ext>
            </a:extLst>
          </p:cNvPr>
          <p:cNvCxnSpPr>
            <a:cxnSpLocks/>
          </p:cNvCxnSpPr>
          <p:nvPr/>
        </p:nvCxnSpPr>
        <p:spPr>
          <a:xfrm>
            <a:off x="1793000" y="4069696"/>
            <a:ext cx="0" cy="1733198"/>
          </a:xfrm>
          <a:prstGeom prst="line">
            <a:avLst/>
          </a:prstGeom>
          <a:ln w="25400" cap="rnd">
            <a:gradFill>
              <a:gsLst>
                <a:gs pos="0">
                  <a:srgbClr val="24B8EC"/>
                </a:gs>
                <a:gs pos="100000">
                  <a:srgbClr val="29FFFF"/>
                </a:gs>
              </a:gsLst>
              <a:lin ang="5400000" scaled="1"/>
            </a:gra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E1DBDCB0-8B13-4901-93C1-8AE1FFD7CFFE}"/>
              </a:ext>
            </a:extLst>
          </p:cNvPr>
          <p:cNvCxnSpPr>
            <a:cxnSpLocks/>
          </p:cNvCxnSpPr>
          <p:nvPr/>
        </p:nvCxnSpPr>
        <p:spPr>
          <a:xfrm>
            <a:off x="5466512" y="4106236"/>
            <a:ext cx="0" cy="1741854"/>
          </a:xfrm>
          <a:prstGeom prst="line">
            <a:avLst/>
          </a:prstGeom>
          <a:ln w="25400" cap="rnd">
            <a:gradFill>
              <a:gsLst>
                <a:gs pos="0">
                  <a:srgbClr val="24B8EC"/>
                </a:gs>
                <a:gs pos="100000">
                  <a:srgbClr val="29FFFF"/>
                </a:gs>
              </a:gsLst>
              <a:lin ang="5400000" scaled="1"/>
            </a:gra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C5E69DDB-80D0-7845-84C5-D165AC9F3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028" y="48380"/>
            <a:ext cx="11598442" cy="1303786"/>
          </a:xfrm>
        </p:spPr>
        <p:txBody>
          <a:bodyPr>
            <a:normAutofit/>
          </a:bodyPr>
          <a:lstStyle/>
          <a:p>
            <a:r>
              <a:rPr kumimoji="1" lang="zh-CN" altLang="en-US" sz="5000" b="1">
                <a:latin typeface="Oswald Light" pitchFamily="2" charset="0"/>
              </a:rPr>
              <a:t>大容量的 </a:t>
            </a:r>
            <a:r>
              <a:rPr kumimoji="1" lang="en-US" altLang="zh-TW" sz="5000">
                <a:latin typeface="Oswald" pitchFamily="2" charset="0"/>
              </a:rPr>
              <a:t>SAS 12Gb/s JBOD</a:t>
            </a:r>
            <a:r>
              <a:rPr kumimoji="1" lang="zh-TW" altLang="en-US" sz="5000">
                <a:latin typeface="Oswald" pitchFamily="2" charset="0"/>
              </a:rPr>
              <a:t> </a:t>
            </a:r>
            <a:r>
              <a:rPr kumimoji="1" lang="zh-TW" altLang="en-US" sz="5000" b="1">
                <a:latin typeface="Oswald Light" pitchFamily="2" charset="0"/>
              </a:rPr>
              <a:t>儲存</a:t>
            </a:r>
            <a:r>
              <a:rPr kumimoji="1" lang="zh-CN" altLang="en-US" sz="5000" b="1"/>
              <a:t>擴充</a:t>
            </a:r>
            <a:endParaRPr kumimoji="1" lang="zh-TW" altLang="en-US" sz="5000" b="1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F5831BD-BC06-124F-B6F0-F6FFC22C20B1}"/>
              </a:ext>
            </a:extLst>
          </p:cNvPr>
          <p:cNvSpPr txBox="1"/>
          <p:nvPr/>
        </p:nvSpPr>
        <p:spPr>
          <a:xfrm>
            <a:off x="6903844" y="2938499"/>
            <a:ext cx="4964281" cy="3119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5963" lvl="1" indent="-258763" fontAlgn="base">
              <a:lnSpc>
                <a:spcPts val="3800"/>
              </a:lnSpc>
              <a:spcBef>
                <a:spcPts val="400"/>
              </a:spcBef>
              <a:buSzPct val="80000"/>
              <a:buFont typeface="Arial" panose="020B0604020202020204" pitchFamily="34" charset="0"/>
              <a:buChar char="•"/>
            </a:pPr>
            <a:r>
              <a:rPr lang="zh-CN" altLang="en-US" sz="2500">
                <a:latin typeface="Oswald Light" pitchFamily="2" charset="0"/>
                <a:ea typeface="微軟正黑體" panose="020B0604030504040204" pitchFamily="34" charset="-120"/>
              </a:rPr>
              <a:t>每台主機均可支援</a:t>
            </a:r>
            <a:r>
              <a:rPr lang="zh-TW" altLang="en-US" sz="2500">
                <a:solidFill>
                  <a:srgbClr val="C00000"/>
                </a:solidFill>
                <a:latin typeface="Oswald Light" pitchFamily="2" charset="0"/>
                <a:ea typeface="微軟正黑體" panose="020B0604030504040204" pitchFamily="34" charset="-120"/>
              </a:rPr>
              <a:t>串接八台</a:t>
            </a:r>
            <a:r>
              <a:rPr lang="en-US" altLang="zh-TW" sz="2500">
                <a:latin typeface="Oswald Light" pitchFamily="2" charset="0"/>
                <a:ea typeface="微軟正黑體" panose="020B0604030504040204" pitchFamily="34" charset="-120"/>
              </a:rPr>
              <a:t>QNAP SAS JBOD (REXP </a:t>
            </a:r>
            <a:r>
              <a:rPr lang="zh-CN" altLang="en-US" sz="2500">
                <a:latin typeface="Oswald Light" pitchFamily="2" charset="0"/>
                <a:ea typeface="微軟正黑體" panose="020B0604030504040204" pitchFamily="34" charset="-120"/>
              </a:rPr>
              <a:t>系列</a:t>
            </a:r>
            <a:r>
              <a:rPr lang="en-US" altLang="zh-TW" sz="2500">
                <a:latin typeface="Oswald Light" pitchFamily="2" charset="0"/>
                <a:ea typeface="微軟正黑體" panose="020B0604030504040204" pitchFamily="34" charset="-120"/>
              </a:rPr>
              <a:t>)</a:t>
            </a:r>
          </a:p>
          <a:p>
            <a:pPr marL="715963" lvl="1" indent="-258763" fontAlgn="base">
              <a:lnSpc>
                <a:spcPts val="3800"/>
              </a:lnSpc>
              <a:spcBef>
                <a:spcPts val="400"/>
              </a:spcBef>
              <a:buSzPct val="80000"/>
              <a:buFont typeface="Arial" panose="020B0604020202020204" pitchFamily="34" charset="0"/>
              <a:buChar char="•"/>
            </a:pPr>
            <a:r>
              <a:rPr lang="zh-CN" altLang="en-US" sz="2500">
                <a:latin typeface="Oswald Light" pitchFamily="2" charset="0"/>
                <a:ea typeface="微軟正黑體" panose="020B0604030504040204" pitchFamily="34" charset="-120"/>
              </a:rPr>
              <a:t>每台主機支援</a:t>
            </a:r>
            <a:r>
              <a:rPr lang="zh-CN" altLang="en-US" sz="2500">
                <a:solidFill>
                  <a:srgbClr val="C00000"/>
                </a:solidFill>
                <a:latin typeface="Oswald Light" pitchFamily="2" charset="0"/>
                <a:ea typeface="微軟正黑體" panose="020B0604030504040204" pitchFamily="34" charset="-120"/>
              </a:rPr>
              <a:t>高達</a:t>
            </a:r>
            <a:r>
              <a:rPr lang="en-US" altLang="zh-CN" sz="2500">
                <a:solidFill>
                  <a:srgbClr val="C00000"/>
                </a:solidFill>
                <a:latin typeface="Oswald Light" pitchFamily="2" charset="0"/>
                <a:ea typeface="微軟正黑體" panose="020B0604030504040204" pitchFamily="34" charset="-120"/>
              </a:rPr>
              <a:t>138</a:t>
            </a:r>
            <a:r>
              <a:rPr lang="zh-CN" altLang="en-US" sz="2500">
                <a:solidFill>
                  <a:srgbClr val="C00000"/>
                </a:solidFill>
                <a:latin typeface="Oswald Light" pitchFamily="2" charset="0"/>
                <a:ea typeface="微軟正黑體" panose="020B0604030504040204" pitchFamily="34" charset="-120"/>
              </a:rPr>
              <a:t>顆硬碟，</a:t>
            </a:r>
            <a:r>
              <a:rPr lang="en-US" altLang="zh-CN" sz="2500">
                <a:solidFill>
                  <a:srgbClr val="C00000"/>
                </a:solidFill>
                <a:latin typeface="Oswald Light" pitchFamily="2" charset="0"/>
                <a:ea typeface="微軟正黑體" panose="020B0604030504040204" pitchFamily="34" charset="-120"/>
              </a:rPr>
              <a:t>1PB+ </a:t>
            </a:r>
            <a:r>
              <a:rPr lang="zh-CN" altLang="en-US" sz="2500">
                <a:latin typeface="Oswald Light" pitchFamily="2" charset="0"/>
                <a:ea typeface="微軟正黑體" panose="020B0604030504040204" pitchFamily="34" charset="-120"/>
              </a:rPr>
              <a:t>的原始儲存空間</a:t>
            </a:r>
            <a:endParaRPr lang="en-US" altLang="zh-CN" sz="2500">
              <a:latin typeface="Oswald Light" pitchFamily="2" charset="0"/>
              <a:ea typeface="微軟正黑體" panose="020B0604030504040204" pitchFamily="34" charset="-120"/>
            </a:endParaRPr>
          </a:p>
          <a:p>
            <a:pPr lvl="1" fontAlgn="base">
              <a:lnSpc>
                <a:spcPts val="3800"/>
              </a:lnSpc>
              <a:spcBef>
                <a:spcPts val="400"/>
              </a:spcBef>
              <a:buSzPct val="80000"/>
            </a:pPr>
            <a:r>
              <a:rPr lang="en-US" altLang="zh-CN" sz="2500">
                <a:latin typeface="Oswald Light" pitchFamily="2" charset="0"/>
                <a:ea typeface="微軟正黑體" panose="020B0604030504040204" pitchFamily="34" charset="-120"/>
              </a:rPr>
              <a:t>    (raw capacity)</a:t>
            </a:r>
          </a:p>
          <a:p>
            <a:pPr marL="628650" lvl="1" indent="-171450" fontAlgn="base">
              <a:lnSpc>
                <a:spcPts val="38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zh-TW" altLang="en-US" sz="2500">
              <a:latin typeface="Oswald Light" pitchFamily="2" charset="0"/>
              <a:ea typeface="微軟正黑體" panose="020B0604030504040204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590D684-3806-DC44-81A0-43C21D992F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568" y="5267793"/>
            <a:ext cx="3358864" cy="1171867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EF725FA3-9FCA-BC4E-87E0-1E9E5CE5E0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7080" y="5267793"/>
            <a:ext cx="3358864" cy="1171867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F9BD8055-3384-6D42-A862-C214235AC9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9610" y="1695461"/>
            <a:ext cx="899841" cy="8890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312FECD9-0D4D-1A4F-B3FD-0C1BFCCE41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970" y="1713674"/>
            <a:ext cx="899841" cy="8890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C253AD0F-AC61-422D-8393-52C324B0B25D}"/>
              </a:ext>
            </a:extLst>
          </p:cNvPr>
          <p:cNvCxnSpPr>
            <a:cxnSpLocks/>
          </p:cNvCxnSpPr>
          <p:nvPr/>
        </p:nvCxnSpPr>
        <p:spPr>
          <a:xfrm>
            <a:off x="2432240" y="2373038"/>
            <a:ext cx="0" cy="1733198"/>
          </a:xfrm>
          <a:prstGeom prst="line">
            <a:avLst/>
          </a:prstGeom>
          <a:ln w="25400">
            <a:gradFill>
              <a:gsLst>
                <a:gs pos="0">
                  <a:srgbClr val="24B8EC"/>
                </a:gs>
                <a:gs pos="100000">
                  <a:srgbClr val="29FFF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BD8A31D8-84E1-4BE6-B39C-28669D94B28B}"/>
              </a:ext>
            </a:extLst>
          </p:cNvPr>
          <p:cNvCxnSpPr>
            <a:cxnSpLocks/>
          </p:cNvCxnSpPr>
          <p:nvPr/>
        </p:nvCxnSpPr>
        <p:spPr>
          <a:xfrm>
            <a:off x="2625935" y="2409578"/>
            <a:ext cx="0" cy="1741854"/>
          </a:xfrm>
          <a:prstGeom prst="line">
            <a:avLst/>
          </a:prstGeom>
          <a:ln w="25400">
            <a:gradFill>
              <a:gsLst>
                <a:gs pos="0">
                  <a:srgbClr val="24B8EC"/>
                </a:gs>
                <a:gs pos="100000">
                  <a:srgbClr val="29FFF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4720C94E-C086-4033-8CFD-5635893B5E24}"/>
              </a:ext>
            </a:extLst>
          </p:cNvPr>
          <p:cNvCxnSpPr>
            <a:cxnSpLocks/>
          </p:cNvCxnSpPr>
          <p:nvPr/>
        </p:nvCxnSpPr>
        <p:spPr>
          <a:xfrm>
            <a:off x="4689887" y="2373038"/>
            <a:ext cx="0" cy="1733198"/>
          </a:xfrm>
          <a:prstGeom prst="line">
            <a:avLst/>
          </a:prstGeom>
          <a:ln w="25400">
            <a:gradFill>
              <a:gsLst>
                <a:gs pos="0">
                  <a:srgbClr val="24B8EC"/>
                </a:gs>
                <a:gs pos="100000">
                  <a:srgbClr val="29FFF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85756209-9586-45DE-9AD8-1110D128038E}"/>
              </a:ext>
            </a:extLst>
          </p:cNvPr>
          <p:cNvCxnSpPr>
            <a:cxnSpLocks/>
          </p:cNvCxnSpPr>
          <p:nvPr/>
        </p:nvCxnSpPr>
        <p:spPr>
          <a:xfrm>
            <a:off x="4883582" y="2409578"/>
            <a:ext cx="0" cy="1741854"/>
          </a:xfrm>
          <a:prstGeom prst="line">
            <a:avLst/>
          </a:prstGeom>
          <a:ln w="25400">
            <a:gradFill>
              <a:gsLst>
                <a:gs pos="0">
                  <a:srgbClr val="24B8EC"/>
                </a:gs>
                <a:gs pos="100000">
                  <a:srgbClr val="29FFF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圖片 3" descr="一張含有 電腦, 電路, 立體 的圖片&#10;&#10;自動產生的描述">
            <a:extLst>
              <a:ext uri="{FF2B5EF4-FFF2-40B4-BE49-F238E27FC236}">
                <a16:creationId xmlns:a16="http://schemas.microsoft.com/office/drawing/2014/main" id="{4C653B7D-5F0C-D041-A572-BCC18E19BF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0995" y="1633064"/>
            <a:ext cx="3358864" cy="12730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5CDA1A0-BD5B-C741-84CF-0ED9E37545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568" y="3919234"/>
            <a:ext cx="3358864" cy="117186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F47C7A99-95C0-D340-8830-BEF8CB619F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568" y="3083038"/>
            <a:ext cx="3358864" cy="1171867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15427581-77E9-4746-BC2C-C0F5828E73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7080" y="3919234"/>
            <a:ext cx="3358864" cy="1171867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3733CD16-A37C-D24E-B8E4-1EA3C24C82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7080" y="3083038"/>
            <a:ext cx="3358864" cy="1171867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27F25206-2E59-8D46-AE1D-32786FBBDDD0}"/>
              </a:ext>
            </a:extLst>
          </p:cNvPr>
          <p:cNvSpPr txBox="1"/>
          <p:nvPr/>
        </p:nvSpPr>
        <p:spPr>
          <a:xfrm>
            <a:off x="6365288" y="1777436"/>
            <a:ext cx="5913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fontAlgn="base"/>
            <a:r>
              <a:rPr lang="en-US" altLang="zh-CN" sz="2800">
                <a:latin typeface="Oswald Light" pitchFamily="2" charset="0"/>
                <a:ea typeface="微軟正黑體" panose="020B0604030504040204" pitchFamily="34" charset="-120"/>
              </a:rPr>
              <a:t>SAS-12G2E SAS</a:t>
            </a:r>
            <a:r>
              <a:rPr lang="zh-TW" altLang="en-US" sz="2800">
                <a:latin typeface="Oswald Light" pitchFamily="2" charset="0"/>
                <a:ea typeface="微軟正黑體" panose="020B0604030504040204" pitchFamily="34" charset="-120"/>
              </a:rPr>
              <a:t> </a:t>
            </a:r>
            <a:r>
              <a:rPr lang="zh-CN" altLang="en-US" sz="2800">
                <a:latin typeface="Oswald Light" pitchFamily="2" charset="0"/>
                <a:ea typeface="微軟正黑體" panose="020B0604030504040204" pitchFamily="34" charset="-120"/>
              </a:rPr>
              <a:t>擴充卡</a:t>
            </a:r>
            <a:r>
              <a:rPr lang="en-US" altLang="zh-CN" sz="2800">
                <a:latin typeface="Oswald Light" pitchFamily="2" charset="0"/>
                <a:ea typeface="微軟正黑體" panose="020B0604030504040204" pitchFamily="34" charset="-120"/>
              </a:rPr>
              <a:t>(</a:t>
            </a:r>
            <a:r>
              <a:rPr lang="zh-CN" altLang="en-US" sz="2800">
                <a:latin typeface="Oswald Light" pitchFamily="2" charset="0"/>
                <a:ea typeface="微軟正黑體" panose="020B0604030504040204" pitchFamily="34" charset="-120"/>
              </a:rPr>
              <a:t>選購</a:t>
            </a:r>
            <a:r>
              <a:rPr lang="en-US" altLang="zh-CN" sz="2800">
                <a:latin typeface="Oswald Light" pitchFamily="2" charset="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25" name="TextBox 17">
            <a:extLst>
              <a:ext uri="{FF2B5EF4-FFF2-40B4-BE49-F238E27FC236}">
                <a16:creationId xmlns:a16="http://schemas.microsoft.com/office/drawing/2014/main" id="{99C7F6B9-4E57-9443-8031-8D14011E5195}"/>
              </a:ext>
            </a:extLst>
          </p:cNvPr>
          <p:cNvSpPr txBox="1"/>
          <p:nvPr/>
        </p:nvSpPr>
        <p:spPr>
          <a:xfrm>
            <a:off x="1015831" y="6432114"/>
            <a:ext cx="15712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REXP-1620U-RP</a:t>
            </a:r>
          </a:p>
        </p:txBody>
      </p:sp>
      <p:sp>
        <p:nvSpPr>
          <p:cNvPr id="28" name="TextBox 17">
            <a:extLst>
              <a:ext uri="{FF2B5EF4-FFF2-40B4-BE49-F238E27FC236}">
                <a16:creationId xmlns:a16="http://schemas.microsoft.com/office/drawing/2014/main" id="{34B68AD5-8EDC-DC42-967F-90E4C9066B34}"/>
              </a:ext>
            </a:extLst>
          </p:cNvPr>
          <p:cNvSpPr txBox="1"/>
          <p:nvPr/>
        </p:nvSpPr>
        <p:spPr>
          <a:xfrm>
            <a:off x="4755184" y="6415786"/>
            <a:ext cx="15712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REXP-1620U-RP</a:t>
            </a:r>
          </a:p>
        </p:txBody>
      </p:sp>
    </p:spTree>
    <p:extLst>
      <p:ext uri="{BB962C8B-B14F-4D97-AF65-F5344CB8AC3E}">
        <p14:creationId xmlns:p14="http://schemas.microsoft.com/office/powerpoint/2010/main" val="34746563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群組 48">
            <a:extLst>
              <a:ext uri="{FF2B5EF4-FFF2-40B4-BE49-F238E27FC236}">
                <a16:creationId xmlns:a16="http://schemas.microsoft.com/office/drawing/2014/main" id="{A1BBA97E-F305-416D-A536-41433E38B3C0}"/>
              </a:ext>
            </a:extLst>
          </p:cNvPr>
          <p:cNvGrpSpPr/>
          <p:nvPr/>
        </p:nvGrpSpPr>
        <p:grpSpPr>
          <a:xfrm>
            <a:off x="8112978" y="4012239"/>
            <a:ext cx="3810976" cy="1082063"/>
            <a:chOff x="5281398" y="2130931"/>
            <a:chExt cx="5815446" cy="1873802"/>
          </a:xfrm>
        </p:grpSpPr>
        <p:sp>
          <p:nvSpPr>
            <p:cNvPr id="50" name="矩形: 圓角 49">
              <a:extLst>
                <a:ext uri="{FF2B5EF4-FFF2-40B4-BE49-F238E27FC236}">
                  <a16:creationId xmlns:a16="http://schemas.microsoft.com/office/drawing/2014/main" id="{BFA31A60-C306-4211-857F-A8CB7803FAD9}"/>
                </a:ext>
              </a:extLst>
            </p:cNvPr>
            <p:cNvSpPr/>
            <p:nvPr/>
          </p:nvSpPr>
          <p:spPr>
            <a:xfrm>
              <a:off x="5281399" y="2130932"/>
              <a:ext cx="5715152" cy="1873801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51" name="圖片 50">
              <a:extLst>
                <a:ext uri="{FF2B5EF4-FFF2-40B4-BE49-F238E27FC236}">
                  <a16:creationId xmlns:a16="http://schemas.microsoft.com/office/drawing/2014/main" id="{47310F23-29D9-4D4C-9081-215139855E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>
              <a:off x="5281398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2" name="圖片 51">
              <a:extLst>
                <a:ext uri="{FF2B5EF4-FFF2-40B4-BE49-F238E27FC236}">
                  <a16:creationId xmlns:a16="http://schemas.microsoft.com/office/drawing/2014/main" id="{B405E780-EE67-4984-885B-99462A227C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 flipH="1">
              <a:off x="10896257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FE9D173D-B4EB-4E7D-9BB1-D2C74E687F59}"/>
              </a:ext>
            </a:extLst>
          </p:cNvPr>
          <p:cNvGrpSpPr/>
          <p:nvPr/>
        </p:nvGrpSpPr>
        <p:grpSpPr>
          <a:xfrm>
            <a:off x="4159196" y="4012239"/>
            <a:ext cx="3810976" cy="1082063"/>
            <a:chOff x="5281398" y="2130931"/>
            <a:chExt cx="5815446" cy="1873802"/>
          </a:xfrm>
        </p:grpSpPr>
        <p:sp>
          <p:nvSpPr>
            <p:cNvPr id="46" name="矩形: 圓角 45">
              <a:extLst>
                <a:ext uri="{FF2B5EF4-FFF2-40B4-BE49-F238E27FC236}">
                  <a16:creationId xmlns:a16="http://schemas.microsoft.com/office/drawing/2014/main" id="{A446D5B7-1ED7-4D67-A5A0-DF97891B84C5}"/>
                </a:ext>
              </a:extLst>
            </p:cNvPr>
            <p:cNvSpPr/>
            <p:nvPr/>
          </p:nvSpPr>
          <p:spPr>
            <a:xfrm>
              <a:off x="5281399" y="2130932"/>
              <a:ext cx="5715152" cy="1873801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7" name="圖片 46">
              <a:extLst>
                <a:ext uri="{FF2B5EF4-FFF2-40B4-BE49-F238E27FC236}">
                  <a16:creationId xmlns:a16="http://schemas.microsoft.com/office/drawing/2014/main" id="{B4C4BFE3-58AC-4B06-960C-922BBCB517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>
              <a:off x="5281398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8" name="圖片 47">
              <a:extLst>
                <a:ext uri="{FF2B5EF4-FFF2-40B4-BE49-F238E27FC236}">
                  <a16:creationId xmlns:a16="http://schemas.microsoft.com/office/drawing/2014/main" id="{BAC732FA-597C-4903-833C-0189A1677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 flipH="1">
              <a:off x="10896257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D4B66F31-F582-467C-BCB1-7AD284468625}"/>
              </a:ext>
            </a:extLst>
          </p:cNvPr>
          <p:cNvGrpSpPr/>
          <p:nvPr/>
        </p:nvGrpSpPr>
        <p:grpSpPr>
          <a:xfrm>
            <a:off x="8078451" y="2246788"/>
            <a:ext cx="3810976" cy="1082063"/>
            <a:chOff x="5281398" y="2130931"/>
            <a:chExt cx="5815446" cy="1873802"/>
          </a:xfrm>
        </p:grpSpPr>
        <p:sp>
          <p:nvSpPr>
            <p:cNvPr id="42" name="矩形: 圓角 41">
              <a:extLst>
                <a:ext uri="{FF2B5EF4-FFF2-40B4-BE49-F238E27FC236}">
                  <a16:creationId xmlns:a16="http://schemas.microsoft.com/office/drawing/2014/main" id="{5E757BD7-31D9-4F5D-8858-B93BB7A5C4D1}"/>
                </a:ext>
              </a:extLst>
            </p:cNvPr>
            <p:cNvSpPr/>
            <p:nvPr/>
          </p:nvSpPr>
          <p:spPr>
            <a:xfrm>
              <a:off x="5281399" y="2130932"/>
              <a:ext cx="5715152" cy="1873801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3" name="圖片 42">
              <a:extLst>
                <a:ext uri="{FF2B5EF4-FFF2-40B4-BE49-F238E27FC236}">
                  <a16:creationId xmlns:a16="http://schemas.microsoft.com/office/drawing/2014/main" id="{5DBCB56F-A15B-4208-B963-ECDED2231E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>
              <a:off x="5281398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B333E906-3AA8-43C7-B9B6-49FA4E94F8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 flipH="1">
              <a:off x="10896257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2BD5A7F0-7AB2-4788-8E49-AEEC641F7702}"/>
              </a:ext>
            </a:extLst>
          </p:cNvPr>
          <p:cNvGrpSpPr/>
          <p:nvPr/>
        </p:nvGrpSpPr>
        <p:grpSpPr>
          <a:xfrm>
            <a:off x="4159196" y="2267228"/>
            <a:ext cx="3810976" cy="1082063"/>
            <a:chOff x="5281398" y="2130931"/>
            <a:chExt cx="5815446" cy="1873802"/>
          </a:xfrm>
        </p:grpSpPr>
        <p:sp>
          <p:nvSpPr>
            <p:cNvPr id="38" name="矩形: 圓角 37">
              <a:extLst>
                <a:ext uri="{FF2B5EF4-FFF2-40B4-BE49-F238E27FC236}">
                  <a16:creationId xmlns:a16="http://schemas.microsoft.com/office/drawing/2014/main" id="{F5A2A673-3159-48F0-A8C7-5394A583ADB7}"/>
                </a:ext>
              </a:extLst>
            </p:cNvPr>
            <p:cNvSpPr/>
            <p:nvPr/>
          </p:nvSpPr>
          <p:spPr>
            <a:xfrm>
              <a:off x="5281399" y="2130932"/>
              <a:ext cx="5715152" cy="1873801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5779F409-F3BE-4FA3-831E-76CE29B901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>
              <a:off x="5281398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21BCA405-FF47-4F22-BFFC-9BE35DC14F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 flipH="1">
              <a:off x="10896257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4B7D3E2D-7917-49D6-A48B-3BD1255919E8}"/>
              </a:ext>
            </a:extLst>
          </p:cNvPr>
          <p:cNvGrpSpPr/>
          <p:nvPr/>
        </p:nvGrpSpPr>
        <p:grpSpPr>
          <a:xfrm>
            <a:off x="239929" y="2267228"/>
            <a:ext cx="3810976" cy="1082063"/>
            <a:chOff x="5281398" y="2130931"/>
            <a:chExt cx="5815446" cy="1873802"/>
          </a:xfrm>
        </p:grpSpPr>
        <p:sp>
          <p:nvSpPr>
            <p:cNvPr id="25" name="矩形: 圓角 24">
              <a:extLst>
                <a:ext uri="{FF2B5EF4-FFF2-40B4-BE49-F238E27FC236}">
                  <a16:creationId xmlns:a16="http://schemas.microsoft.com/office/drawing/2014/main" id="{EFD33F56-6CE1-4D14-9A79-785F9BCE4B7A}"/>
                </a:ext>
              </a:extLst>
            </p:cNvPr>
            <p:cNvSpPr/>
            <p:nvPr/>
          </p:nvSpPr>
          <p:spPr>
            <a:xfrm>
              <a:off x="5281399" y="2130932"/>
              <a:ext cx="5715152" cy="1873801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0E72C36C-61C5-424F-86B0-F1C6B4773A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>
              <a:off x="5281398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BB0E60F5-E97D-4722-99AD-9532DED8B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 flipH="1">
              <a:off x="10896257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402D7E69-0A32-0F4F-B163-A46FEF6FD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095" y="31271"/>
            <a:ext cx="11598442" cy="1400037"/>
          </a:xfrm>
        </p:spPr>
        <p:txBody>
          <a:bodyPr>
            <a:normAutofit/>
          </a:bodyPr>
          <a:lstStyle/>
          <a:p>
            <a:r>
              <a:rPr kumimoji="1" lang="zh-CN" altLang="en-US" sz="5000" b="1"/>
              <a:t>多樣化的擴充可能</a:t>
            </a:r>
            <a:endParaRPr kumimoji="1" lang="zh-TW" altLang="en-US" sz="5000" b="1"/>
          </a:p>
        </p:txBody>
      </p:sp>
      <p:pic>
        <p:nvPicPr>
          <p:cNvPr id="24" name="圖片 23" descr="USB 3.1 Type-A_側面.png">
            <a:extLst>
              <a:ext uri="{FF2B5EF4-FFF2-40B4-BE49-F238E27FC236}">
                <a16:creationId xmlns:a16="http://schemas.microsoft.com/office/drawing/2014/main" id="{4731A221-8867-47A7-B15B-C813D6E51C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0265" y="3670683"/>
            <a:ext cx="1932006" cy="1914653"/>
          </a:xfrm>
          <a:prstGeom prst="rect">
            <a:avLst/>
          </a:prstGeom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圖片 25" descr="LAN-40G2SF-MLX正面.png">
            <a:extLst>
              <a:ext uri="{FF2B5EF4-FFF2-40B4-BE49-F238E27FC236}">
                <a16:creationId xmlns:a16="http://schemas.microsoft.com/office/drawing/2014/main" id="{02201410-2396-4E35-8547-0FF3AC7CFD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9019" y="2120271"/>
            <a:ext cx="1934636" cy="1450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圖片 26" descr="12G SAS HBA card_Rack.png">
            <a:extLst>
              <a:ext uri="{FF2B5EF4-FFF2-40B4-BE49-F238E27FC236}">
                <a16:creationId xmlns:a16="http://schemas.microsoft.com/office/drawing/2014/main" id="{850DB50A-6068-4D8B-AC04-A640964838D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5367" y="3638596"/>
            <a:ext cx="2726633" cy="2044977"/>
          </a:xfrm>
          <a:prstGeom prst="rect">
            <a:avLst/>
          </a:prstGeom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04C93762-896C-4D1D-9718-0DBE2B349D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6375" y="2022778"/>
            <a:ext cx="2011233" cy="1743069"/>
          </a:xfrm>
          <a:prstGeom prst="rect">
            <a:avLst/>
          </a:prstGeom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矩形 13">
            <a:extLst>
              <a:ext uri="{FF2B5EF4-FFF2-40B4-BE49-F238E27FC236}">
                <a16:creationId xmlns:a16="http://schemas.microsoft.com/office/drawing/2014/main" id="{DE97CBDB-8CEC-4B80-83D6-1EA516825417}"/>
              </a:ext>
            </a:extLst>
          </p:cNvPr>
          <p:cNvSpPr/>
          <p:nvPr/>
        </p:nvSpPr>
        <p:spPr>
          <a:xfrm>
            <a:off x="646446" y="2434524"/>
            <a:ext cx="2372792" cy="7571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>
              <a:lnSpc>
                <a:spcPts val="2600"/>
              </a:lnSpc>
              <a:buClr>
                <a:srgbClr val="595959"/>
              </a:buClr>
              <a:buSzPct val="25000"/>
            </a:pPr>
            <a:r>
              <a:rPr lang="en-US" altLang="zh-TW" sz="2000" b="1">
                <a:latin typeface="Oswald Light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QNAP QM2 </a:t>
            </a:r>
            <a:b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CN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擴充卡</a:t>
            </a:r>
            <a:endParaRPr lang="en-US" altLang="zh-TW" sz="20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46862C1-596D-4178-99EF-7673225B3986}"/>
              </a:ext>
            </a:extLst>
          </p:cNvPr>
          <p:cNvSpPr/>
          <p:nvPr/>
        </p:nvSpPr>
        <p:spPr>
          <a:xfrm>
            <a:off x="4543439" y="4234283"/>
            <a:ext cx="2165679" cy="7287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2600"/>
              </a:lnSpc>
              <a:buClr>
                <a:srgbClr val="595959"/>
              </a:buClr>
              <a:buSzPct val="25000"/>
            </a:pPr>
            <a:r>
              <a:rPr lang="en-US" altLang="zh-TW" sz="2000" b="1">
                <a:latin typeface="Oswald Light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USB 3.1 Gen 2</a:t>
            </a:r>
            <a:br>
              <a:rPr lang="en-US" altLang="zh-TW" sz="2000" b="1">
                <a:latin typeface="Oswald Light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CHT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擴充卡</a:t>
            </a:r>
            <a:endParaRPr lang="en-US" altLang="zh-TW" sz="20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1" name="矩形 13">
            <a:extLst>
              <a:ext uri="{FF2B5EF4-FFF2-40B4-BE49-F238E27FC236}">
                <a16:creationId xmlns:a16="http://schemas.microsoft.com/office/drawing/2014/main" id="{7BC8F454-DD1D-44F1-8E80-D71E43DD4625}"/>
              </a:ext>
            </a:extLst>
          </p:cNvPr>
          <p:cNvSpPr/>
          <p:nvPr/>
        </p:nvSpPr>
        <p:spPr>
          <a:xfrm>
            <a:off x="8404125" y="4234283"/>
            <a:ext cx="2014528" cy="7346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2600"/>
              </a:lnSpc>
              <a:buClr>
                <a:srgbClr val="595959"/>
              </a:buClr>
              <a:buSzPct val="25000"/>
            </a:pPr>
            <a:r>
              <a:rPr lang="en-US" altLang="zh-TW" sz="2000" b="1">
                <a:latin typeface="Oswald Light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SAS 12Gb/s </a:t>
            </a:r>
            <a:br>
              <a:rPr lang="en-US" altLang="zh-TW" sz="2000" b="1">
                <a:latin typeface="Oswald Light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CN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儲存</a:t>
            </a:r>
            <a:r>
              <a:rPr lang="zh-CHT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擴充卡</a:t>
            </a:r>
            <a:endParaRPr lang="en-US" altLang="zh-TW" sz="20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2" name="矩形 13">
            <a:extLst>
              <a:ext uri="{FF2B5EF4-FFF2-40B4-BE49-F238E27FC236}">
                <a16:creationId xmlns:a16="http://schemas.microsoft.com/office/drawing/2014/main" id="{9BF4B853-C8CC-4FA0-B9F1-D3C4F4D2A069}"/>
              </a:ext>
            </a:extLst>
          </p:cNvPr>
          <p:cNvSpPr/>
          <p:nvPr/>
        </p:nvSpPr>
        <p:spPr>
          <a:xfrm>
            <a:off x="4526636" y="2432645"/>
            <a:ext cx="2050997" cy="7512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>
              <a:lnSpc>
                <a:spcPts val="2600"/>
              </a:lnSpc>
              <a:buClr>
                <a:srgbClr val="595959"/>
              </a:buClr>
              <a:buSzPct val="25000"/>
            </a:pPr>
            <a:r>
              <a:rPr lang="en-US" altLang="zh-TW" sz="2000" b="1">
                <a:latin typeface="Oswald Light" pitchFamily="2" charset="0"/>
                <a:ea typeface="微軟正黑體" panose="020B0604030504040204" pitchFamily="34" charset="-120"/>
                <a:cs typeface="Arial"/>
              </a:rPr>
              <a:t>40/25/10GbE</a:t>
            </a:r>
            <a:br>
              <a:rPr lang="en-US" altLang="zh-Hant" sz="2000" b="1">
                <a:latin typeface="Oswald Light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CHT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網路擴充卡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3" name="矩形 13">
            <a:extLst>
              <a:ext uri="{FF2B5EF4-FFF2-40B4-BE49-F238E27FC236}">
                <a16:creationId xmlns:a16="http://schemas.microsoft.com/office/drawing/2014/main" id="{80103BED-CCE4-4359-BFFF-A5BA45C2B5C7}"/>
              </a:ext>
            </a:extLst>
          </p:cNvPr>
          <p:cNvSpPr/>
          <p:nvPr/>
        </p:nvSpPr>
        <p:spPr>
          <a:xfrm>
            <a:off x="8430819" y="2449188"/>
            <a:ext cx="1393715" cy="73468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>
              <a:lnSpc>
                <a:spcPts val="2600"/>
              </a:lnSpc>
            </a:pP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光纖通道擴充卡</a:t>
            </a:r>
          </a:p>
        </p:txBody>
      </p:sp>
      <p:pic>
        <p:nvPicPr>
          <p:cNvPr id="21" name="Picture 11">
            <a:extLst>
              <a:ext uri="{FF2B5EF4-FFF2-40B4-BE49-F238E27FC236}">
                <a16:creationId xmlns:a16="http://schemas.microsoft.com/office/drawing/2014/main" id="{0E2B4BE1-5F0F-46C5-BFCC-2B83B0103E5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0562" y="2063077"/>
            <a:ext cx="1780764" cy="1634490"/>
          </a:xfrm>
          <a:prstGeom prst="rect">
            <a:avLst/>
          </a:prstGeom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69897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7FDA67CC-0BDF-40CD-805B-018C0A599319}"/>
              </a:ext>
            </a:extLst>
          </p:cNvPr>
          <p:cNvSpPr txBox="1"/>
          <p:nvPr/>
        </p:nvSpPr>
        <p:spPr>
          <a:xfrm>
            <a:off x="6254184" y="3689342"/>
            <a:ext cx="5497732" cy="938719"/>
          </a:xfrm>
          <a:prstGeom prst="rect">
            <a:avLst/>
          </a:prstGeom>
          <a:noFill/>
          <a:effectLst>
            <a:outerShdw blurRad="88900" dist="317500" dir="2700000" sx="96000" sy="96000" algn="tl" rotWithShape="0">
              <a:prstClr val="black">
                <a:alpha val="42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dist"/>
            <a:r>
              <a:rPr lang="zh-TW" altLang="en-US" sz="5500" b="1" spc="600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您的最佳選擇</a:t>
            </a:r>
            <a:r>
              <a:rPr lang="en-US" altLang="zh-TW" sz="5500" b="1" spc="600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!</a:t>
            </a:r>
            <a:endParaRPr lang="zh-TW" altLang="en-US" sz="5500" b="1" spc="600" dirty="0">
              <a:solidFill>
                <a:schemeClr val="tx1">
                  <a:lumMod val="95000"/>
                  <a:lumOff val="5000"/>
                </a:schemeClr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F2F82E3-C9AE-440E-B91F-6DD34B476E15}"/>
              </a:ext>
            </a:extLst>
          </p:cNvPr>
          <p:cNvSpPr txBox="1"/>
          <p:nvPr/>
        </p:nvSpPr>
        <p:spPr>
          <a:xfrm>
            <a:off x="8140424" y="6312016"/>
            <a:ext cx="3903995" cy="428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</a:pPr>
            <a:r>
              <a:rPr lang="en-US" altLang="zh-TW" sz="650" spc="300">
                <a:solidFill>
                  <a:srgbClr val="5A718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©2020</a:t>
            </a:r>
            <a:r>
              <a:rPr lang="zh-TW" altLang="en-US" sz="650" spc="300">
                <a:solidFill>
                  <a:srgbClr val="5A718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。​​​</a:t>
            </a:r>
          </a:p>
        </p:txBody>
      </p:sp>
    </p:spTree>
    <p:extLst>
      <p:ext uri="{BB962C8B-B14F-4D97-AF65-F5344CB8AC3E}">
        <p14:creationId xmlns:p14="http://schemas.microsoft.com/office/powerpoint/2010/main" val="13190531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A78CBD-A72E-8C40-9472-2E04C9574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455" y="30359"/>
            <a:ext cx="11598442" cy="1400037"/>
          </a:xfrm>
        </p:spPr>
        <p:txBody>
          <a:bodyPr>
            <a:normAutofit/>
          </a:bodyPr>
          <a:lstStyle/>
          <a:p>
            <a:r>
              <a:rPr kumimoji="1" lang="zh-CN" altLang="en-US" sz="5300"/>
              <a:t>搭載</a:t>
            </a:r>
            <a:r>
              <a:rPr kumimoji="1" lang="zh-TW" altLang="en-US" sz="5300" b="1"/>
              <a:t> </a:t>
            </a:r>
            <a:r>
              <a:rPr kumimoji="1" lang="en-US" altLang="zh-CN" sz="5300" err="1">
                <a:latin typeface="Oswald Light" pitchFamily="2" charset="0"/>
              </a:rPr>
              <a:t>QuTS</a:t>
            </a:r>
            <a:r>
              <a:rPr kumimoji="1" lang="en-US" altLang="zh-CN" sz="5300">
                <a:latin typeface="Oswald Light" pitchFamily="2" charset="0"/>
              </a:rPr>
              <a:t> hero </a:t>
            </a:r>
            <a:r>
              <a:rPr kumimoji="1" lang="zh-CN" altLang="en-US" sz="5300"/>
              <a:t>企業級</a:t>
            </a:r>
            <a:r>
              <a:rPr kumimoji="1" lang="zh-TW" altLang="en-US" sz="5300" b="1"/>
              <a:t> </a:t>
            </a:r>
            <a:r>
              <a:rPr kumimoji="1" lang="en-US" altLang="zh-CN" sz="5300">
                <a:latin typeface="Oswald Light" pitchFamily="2" charset="0"/>
              </a:rPr>
              <a:t>ZFS</a:t>
            </a:r>
            <a:r>
              <a:rPr kumimoji="1" lang="zh-TW" altLang="en-US" sz="5300">
                <a:latin typeface="Oswald Medium" pitchFamily="2" charset="0"/>
              </a:rPr>
              <a:t> </a:t>
            </a:r>
            <a:r>
              <a:rPr kumimoji="1" lang="zh-CN" altLang="en-US" sz="5300"/>
              <a:t>作業系統</a:t>
            </a:r>
            <a:endParaRPr kumimoji="1" lang="zh-TW" altLang="en-US" sz="5300"/>
          </a:p>
        </p:txBody>
      </p:sp>
      <p:pic>
        <p:nvPicPr>
          <p:cNvPr id="23" name="圖片 22" descr="一張含有 光, 彩色, 走路中, 傘 的圖片&#10;&#10;自動產生的描述">
            <a:extLst>
              <a:ext uri="{FF2B5EF4-FFF2-40B4-BE49-F238E27FC236}">
                <a16:creationId xmlns:a16="http://schemas.microsoft.com/office/drawing/2014/main" id="{425405D4-601A-1944-91D9-F71696F1A1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5964904" y="3336324"/>
            <a:ext cx="262192" cy="185352"/>
          </a:xfrm>
          <a:prstGeom prst="rect">
            <a:avLst/>
          </a:prstGeom>
        </p:spPr>
      </p:pic>
      <p:pic>
        <p:nvPicPr>
          <p:cNvPr id="24" name="圖片 23" descr="一張含有 電子用品, 電腦, 立體 的圖片&#10;&#10;自動產生的描述">
            <a:extLst>
              <a:ext uri="{FF2B5EF4-FFF2-40B4-BE49-F238E27FC236}">
                <a16:creationId xmlns:a16="http://schemas.microsoft.com/office/drawing/2014/main" id="{E440646D-18E6-794B-8BFD-0A5A4CD8B7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1922" y="3978874"/>
            <a:ext cx="1477128" cy="369868"/>
          </a:xfrm>
          <a:prstGeom prst="rect">
            <a:avLst/>
          </a:prstGeom>
        </p:spPr>
      </p:pic>
      <p:pic>
        <p:nvPicPr>
          <p:cNvPr id="25" name="圖片 24" descr="一張含有 電子用品, 監視器, 電腦, 相片 的圖片&#10;&#10;自動產生的描述">
            <a:extLst>
              <a:ext uri="{FF2B5EF4-FFF2-40B4-BE49-F238E27FC236}">
                <a16:creationId xmlns:a16="http://schemas.microsoft.com/office/drawing/2014/main" id="{61338EFB-B4FE-B946-883D-FC47247746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3279" y="4122874"/>
            <a:ext cx="1375956" cy="207835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18C9A0E8-A2CE-504C-9009-E21661C0956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258264" y="6150506"/>
            <a:ext cx="3286029" cy="536494"/>
          </a:xfrm>
          <a:prstGeom prst="rect">
            <a:avLst/>
          </a:prstGeom>
        </p:spPr>
      </p:pic>
      <p:pic>
        <p:nvPicPr>
          <p:cNvPr id="27" name="圖形 26">
            <a:extLst>
              <a:ext uri="{FF2B5EF4-FFF2-40B4-BE49-F238E27FC236}">
                <a16:creationId xmlns:a16="http://schemas.microsoft.com/office/drawing/2014/main" id="{C1C6C8FD-3E21-AF41-8641-B0EF508BB1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57185" y="6252011"/>
            <a:ext cx="954080" cy="279758"/>
          </a:xfrm>
          <a:prstGeom prst="rect">
            <a:avLst/>
          </a:prstGeom>
        </p:spPr>
      </p:pic>
      <p:pic>
        <p:nvPicPr>
          <p:cNvPr id="28" name="blur" descr="一張含有 監視器, 坐, 汽車, 路面 的圖片&#10;&#10;自動產生的描述">
            <a:extLst>
              <a:ext uri="{FF2B5EF4-FFF2-40B4-BE49-F238E27FC236}">
                <a16:creationId xmlns:a16="http://schemas.microsoft.com/office/drawing/2014/main" id="{4188F81F-718C-5A42-8269-54FF1CA99AE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alphaModFix amt="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 radius="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9209" y="3104356"/>
            <a:ext cx="1341990" cy="754930"/>
          </a:xfrm>
          <a:prstGeom prst="rect">
            <a:avLst/>
          </a:prstGeom>
          <a:effectLst>
            <a:softEdge rad="1016000"/>
          </a:effectLst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CDA7B4DB-A6A1-394C-8141-F2F7A034F638}"/>
              </a:ext>
            </a:extLst>
          </p:cNvPr>
          <p:cNvSpPr/>
          <p:nvPr/>
        </p:nvSpPr>
        <p:spPr>
          <a:xfrm>
            <a:off x="2648212" y="1400214"/>
            <a:ext cx="2090056" cy="1747519"/>
          </a:xfrm>
          <a:prstGeom prst="rect">
            <a:avLst/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29FFFF"/>
              </a:gs>
            </a:gsLst>
            <a:lin ang="5400000" scaled="0"/>
          </a:gradFill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E8A0C83E-3607-AD43-93DE-ED2545B355F4}"/>
              </a:ext>
            </a:extLst>
          </p:cNvPr>
          <p:cNvSpPr/>
          <p:nvPr/>
        </p:nvSpPr>
        <p:spPr>
          <a:xfrm>
            <a:off x="4972476" y="1400214"/>
            <a:ext cx="2090056" cy="1747519"/>
          </a:xfrm>
          <a:prstGeom prst="rect">
            <a:avLst/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29FFFF"/>
              </a:gs>
            </a:gsLst>
            <a:lin ang="5400000" scaled="0"/>
          </a:gradFill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19390928-613A-D348-BB89-31C3D817CC84}"/>
              </a:ext>
            </a:extLst>
          </p:cNvPr>
          <p:cNvSpPr/>
          <p:nvPr/>
        </p:nvSpPr>
        <p:spPr>
          <a:xfrm>
            <a:off x="7296740" y="1400214"/>
            <a:ext cx="2090056" cy="1747519"/>
          </a:xfrm>
          <a:prstGeom prst="rect">
            <a:avLst/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29FFFF"/>
              </a:gs>
            </a:gsLst>
            <a:lin ang="5400000" scaled="0"/>
          </a:gradFill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88477FA0-598D-F144-82BF-D2B456100390}"/>
              </a:ext>
            </a:extLst>
          </p:cNvPr>
          <p:cNvSpPr/>
          <p:nvPr/>
        </p:nvSpPr>
        <p:spPr>
          <a:xfrm>
            <a:off x="9621004" y="1400214"/>
            <a:ext cx="2090056" cy="1747519"/>
          </a:xfrm>
          <a:prstGeom prst="rect">
            <a:avLst/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29FFFF"/>
              </a:gs>
            </a:gsLst>
            <a:lin ang="5400000" scaled="0"/>
          </a:gradFill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128D3F29-CB8F-E24B-85CA-52ACB721BA75}"/>
              </a:ext>
            </a:extLst>
          </p:cNvPr>
          <p:cNvSpPr/>
          <p:nvPr/>
        </p:nvSpPr>
        <p:spPr>
          <a:xfrm>
            <a:off x="323948" y="3244259"/>
            <a:ext cx="2090056" cy="3442741"/>
          </a:xfrm>
          <a:prstGeom prst="rect">
            <a:avLst/>
          </a:prstGeom>
          <a:gradFill>
            <a:gsLst>
              <a:gs pos="40000">
                <a:srgbClr val="071987"/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5400000" scaled="1"/>
          </a:gradFill>
          <a:ln w="15875">
            <a:gradFill>
              <a:gsLst>
                <a:gs pos="90000">
                  <a:srgbClr val="29FFFF">
                    <a:alpha val="0"/>
                  </a:srgbClr>
                </a:gs>
                <a:gs pos="0">
                  <a:srgbClr val="29FFFF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F505D681-6F56-5D40-A0D0-55F9E2B6BB8A}"/>
              </a:ext>
            </a:extLst>
          </p:cNvPr>
          <p:cNvSpPr/>
          <p:nvPr/>
        </p:nvSpPr>
        <p:spPr>
          <a:xfrm>
            <a:off x="2642382" y="3244259"/>
            <a:ext cx="2090056" cy="3442741"/>
          </a:xfrm>
          <a:prstGeom prst="rect">
            <a:avLst/>
          </a:prstGeom>
          <a:gradFill>
            <a:gsLst>
              <a:gs pos="40000">
                <a:srgbClr val="071987"/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5400000" scaled="1"/>
          </a:gradFill>
          <a:ln w="15875">
            <a:gradFill>
              <a:gsLst>
                <a:gs pos="90000">
                  <a:srgbClr val="29FFFF">
                    <a:alpha val="0"/>
                  </a:srgbClr>
                </a:gs>
                <a:gs pos="0">
                  <a:srgbClr val="29FFFF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96CB8D85-C0D8-F84B-8F35-F54BDE0733F5}"/>
              </a:ext>
            </a:extLst>
          </p:cNvPr>
          <p:cNvSpPr/>
          <p:nvPr/>
        </p:nvSpPr>
        <p:spPr>
          <a:xfrm>
            <a:off x="4966245" y="3244259"/>
            <a:ext cx="2090056" cy="3442741"/>
          </a:xfrm>
          <a:prstGeom prst="rect">
            <a:avLst/>
          </a:prstGeom>
          <a:gradFill>
            <a:gsLst>
              <a:gs pos="40000">
                <a:srgbClr val="071987"/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5400000" scaled="1"/>
          </a:gradFill>
          <a:ln w="15875">
            <a:gradFill>
              <a:gsLst>
                <a:gs pos="90000">
                  <a:srgbClr val="29FFFF">
                    <a:alpha val="0"/>
                  </a:srgbClr>
                </a:gs>
                <a:gs pos="0">
                  <a:srgbClr val="29FFFF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A2FB5753-C410-5B4A-81C0-029B2300E76B}"/>
              </a:ext>
            </a:extLst>
          </p:cNvPr>
          <p:cNvSpPr/>
          <p:nvPr/>
        </p:nvSpPr>
        <p:spPr>
          <a:xfrm>
            <a:off x="7306077" y="3244259"/>
            <a:ext cx="2090056" cy="3442741"/>
          </a:xfrm>
          <a:prstGeom prst="rect">
            <a:avLst/>
          </a:prstGeom>
          <a:gradFill>
            <a:gsLst>
              <a:gs pos="40000">
                <a:srgbClr val="071987"/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5400000" scaled="1"/>
          </a:gradFill>
          <a:ln w="15875">
            <a:gradFill>
              <a:gsLst>
                <a:gs pos="90000">
                  <a:srgbClr val="29FFFF">
                    <a:alpha val="0"/>
                  </a:srgbClr>
                </a:gs>
                <a:gs pos="0">
                  <a:srgbClr val="29FFFF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50F68AD7-69DB-4949-A6B7-FF25413C93AF}"/>
              </a:ext>
            </a:extLst>
          </p:cNvPr>
          <p:cNvSpPr/>
          <p:nvPr/>
        </p:nvSpPr>
        <p:spPr>
          <a:xfrm>
            <a:off x="9621004" y="3244259"/>
            <a:ext cx="2090056" cy="3442741"/>
          </a:xfrm>
          <a:prstGeom prst="rect">
            <a:avLst/>
          </a:prstGeom>
          <a:gradFill>
            <a:gsLst>
              <a:gs pos="40000">
                <a:srgbClr val="071987"/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5400000" scaled="1"/>
          </a:gradFill>
          <a:ln w="15875">
            <a:gradFill>
              <a:gsLst>
                <a:gs pos="90000">
                  <a:srgbClr val="29FFFF">
                    <a:alpha val="0"/>
                  </a:srgbClr>
                </a:gs>
                <a:gs pos="0">
                  <a:srgbClr val="29FFFF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FCBE5979-46B5-A749-95D1-FD7B8C7AF100}"/>
              </a:ext>
            </a:extLst>
          </p:cNvPr>
          <p:cNvSpPr/>
          <p:nvPr/>
        </p:nvSpPr>
        <p:spPr>
          <a:xfrm>
            <a:off x="323948" y="1400214"/>
            <a:ext cx="2090056" cy="1747519"/>
          </a:xfrm>
          <a:prstGeom prst="rect">
            <a:avLst/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29FFFF"/>
              </a:gs>
            </a:gsLst>
            <a:lin ang="5400000" scaled="0"/>
          </a:gradFill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Google Shape;298;p16">
            <a:extLst>
              <a:ext uri="{FF2B5EF4-FFF2-40B4-BE49-F238E27FC236}">
                <a16:creationId xmlns:a16="http://schemas.microsoft.com/office/drawing/2014/main" id="{EF105EB3-7C1E-6B4A-9B56-54B5D55BC8F1}"/>
              </a:ext>
            </a:extLst>
          </p:cNvPr>
          <p:cNvSpPr/>
          <p:nvPr/>
        </p:nvSpPr>
        <p:spPr>
          <a:xfrm>
            <a:off x="5054168" y="3251098"/>
            <a:ext cx="1953650" cy="2512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7800" indent="-177800">
              <a:spcBef>
                <a:spcPts val="800"/>
              </a:spcBef>
              <a:buClr>
                <a:srgbClr val="29FFFF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err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不再需要</a:t>
            </a:r>
            <a:r>
              <a:rPr lang="zh-TW" altLang="en-US" sz="15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檢查檔案系統</a:t>
            </a:r>
            <a:r>
              <a:rPr lang="en-US" sz="15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(FSCK), </a:t>
            </a:r>
            <a:endParaRPr lang="en-US" altLang="zh-TW" sz="15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77800" indent="-177800">
              <a:spcBef>
                <a:spcPts val="800"/>
              </a:spcBef>
              <a:buClr>
                <a:srgbClr val="29FFFF"/>
              </a:buClr>
              <a:buSzPct val="80000"/>
              <a:buFont typeface="Arial" panose="020B0604020202020204" pitchFamily="34" charset="0"/>
              <a:buChar char="•"/>
            </a:pPr>
            <a:r>
              <a:rPr lang="zh-TW" altLang="en-US" sz="15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透過 </a:t>
            </a:r>
            <a:r>
              <a:rPr lang="en-US" altLang="zh-TW" sz="15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ZFS Mirror layer, COW (copy on Write) </a:t>
            </a:r>
            <a:r>
              <a:rPr lang="zh-TW" altLang="en-US" sz="15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確保資料數據的完整性</a:t>
            </a:r>
            <a:endParaRPr lang="en-US" sz="15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1" name="Google Shape;240;p16">
            <a:extLst>
              <a:ext uri="{FF2B5EF4-FFF2-40B4-BE49-F238E27FC236}">
                <a16:creationId xmlns:a16="http://schemas.microsoft.com/office/drawing/2014/main" id="{688FB0DC-0894-E74D-ACFE-B96863F5A22B}"/>
              </a:ext>
            </a:extLst>
          </p:cNvPr>
          <p:cNvSpPr/>
          <p:nvPr/>
        </p:nvSpPr>
        <p:spPr>
          <a:xfrm>
            <a:off x="386125" y="3251098"/>
            <a:ext cx="1945064" cy="19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lvl="0" indent="-177800">
              <a:spcBef>
                <a:spcPts val="800"/>
              </a:spcBef>
              <a:buClr>
                <a:srgbClr val="29FFFF"/>
              </a:buClr>
              <a:buSzPct val="80000"/>
              <a:buFont typeface="Arial" panose="020B0604020202020204" pitchFamily="34" charset="0"/>
              <a:buChar char="•"/>
            </a:pPr>
            <a:r>
              <a:rPr lang="zh-TW" altLang="en-US" sz="15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即時線上壓縮</a:t>
            </a:r>
            <a:r>
              <a:rPr lang="en-US" sz="15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&amp; </a:t>
            </a:r>
            <a:r>
              <a:rPr lang="zh-TW" altLang="en-US" sz="15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線上重複資料刪除利用率</a:t>
            </a:r>
            <a:endParaRPr lang="en-US" altLang="zh-TW" sz="15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77800" indent="-177800">
              <a:spcBef>
                <a:spcPts val="800"/>
              </a:spcBef>
              <a:buClr>
                <a:srgbClr val="29FFFF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zh-TW" sz="15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ZIL / L2ARC: </a:t>
            </a:r>
            <a:r>
              <a:rPr lang="zh-TW" altLang="en-US" sz="15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更好的快取機制</a:t>
            </a:r>
          </a:p>
          <a:p>
            <a:pPr marL="285750" lvl="0" indent="-285750">
              <a:spcBef>
                <a:spcPts val="800"/>
              </a:spcBef>
              <a:buClr>
                <a:srgbClr val="29FFFF"/>
              </a:buClr>
              <a:buSzPct val="80000"/>
              <a:buFont typeface="Arial" panose="020B0604020202020204" pitchFamily="34" charset="0"/>
              <a:buChar char="•"/>
            </a:pPr>
            <a:endParaRPr sz="1500" i="0" u="none" strike="noStrike" cap="none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sp>
        <p:nvSpPr>
          <p:cNvPr id="44" name="Google Shape;246;p16">
            <a:extLst>
              <a:ext uri="{FF2B5EF4-FFF2-40B4-BE49-F238E27FC236}">
                <a16:creationId xmlns:a16="http://schemas.microsoft.com/office/drawing/2014/main" id="{816F5750-22E8-EF43-B515-395E9FFEE31B}"/>
              </a:ext>
            </a:extLst>
          </p:cNvPr>
          <p:cNvSpPr/>
          <p:nvPr/>
        </p:nvSpPr>
        <p:spPr>
          <a:xfrm>
            <a:off x="2624306" y="3251098"/>
            <a:ext cx="2127563" cy="3416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lvl="0" indent="-177800">
              <a:spcBef>
                <a:spcPts val="800"/>
              </a:spcBef>
              <a:buClr>
                <a:srgbClr val="29FFFF"/>
              </a:buClr>
              <a:buSzPct val="80000"/>
              <a:buFont typeface="Arial" panose="020B0604020202020204" pitchFamily="34" charset="0"/>
              <a:buChar char="•"/>
              <a:tabLst>
                <a:tab pos="88900" algn="l"/>
              </a:tabLst>
            </a:pPr>
            <a:r>
              <a:rPr lang="en-US" sz="15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ZFS </a:t>
            </a:r>
            <a:r>
              <a:rPr lang="zh-TW" altLang="en-US" sz="15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秒拍快照</a:t>
            </a:r>
            <a:r>
              <a:rPr lang="en-US" altLang="zh-TW" sz="15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, </a:t>
            </a:r>
            <a:r>
              <a:rPr lang="zh-TW" altLang="en-US" sz="15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智慧定義保留快照數量</a:t>
            </a:r>
          </a:p>
          <a:p>
            <a:pPr marL="177800" indent="-177800">
              <a:spcBef>
                <a:spcPts val="800"/>
              </a:spcBef>
              <a:buClr>
                <a:srgbClr val="29FFFF"/>
              </a:buClr>
              <a:buSzPct val="80000"/>
              <a:buFont typeface="Arial" panose="020B0604020202020204" pitchFamily="34" charset="0"/>
              <a:buChar char="•"/>
              <a:tabLst>
                <a:tab pos="88900" algn="l"/>
              </a:tabLst>
            </a:pPr>
            <a:r>
              <a:rPr lang="zh-TW" altLang="en-US" sz="15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近乎無限的 </a:t>
            </a:r>
            <a:r>
              <a:rPr lang="en-US" altLang="zh-TW" sz="15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65536 </a:t>
            </a:r>
            <a:r>
              <a:rPr lang="zh-TW" altLang="en-US" sz="15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張 </a:t>
            </a:r>
            <a:r>
              <a:rPr lang="en-US" altLang="zh-TW" sz="15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(</a:t>
            </a:r>
            <a:r>
              <a:rPr lang="en-US" sz="15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Folder / LUN </a:t>
            </a:r>
            <a:r>
              <a:rPr lang="zh-TW" altLang="en-US" sz="15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都能拍</a:t>
            </a:r>
            <a:r>
              <a:rPr lang="en-US" altLang="zh-TW" sz="15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)</a:t>
            </a:r>
            <a:endParaRPr lang="zh-TW" altLang="en-US" sz="15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177800" indent="-177800">
              <a:spcBef>
                <a:spcPts val="800"/>
              </a:spcBef>
              <a:buClr>
                <a:srgbClr val="29FFFF"/>
              </a:buClr>
              <a:buSzPct val="80000"/>
              <a:buFont typeface="Arial" panose="020B0604020202020204" pitchFamily="34" charset="0"/>
              <a:buChar char="•"/>
              <a:tabLst>
                <a:tab pos="88900" algn="l"/>
              </a:tabLst>
            </a:pPr>
            <a:r>
              <a:rPr lang="en-US" altLang="zh-TW" sz="1500" err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SnapSync</a:t>
            </a:r>
            <a:r>
              <a:rPr lang="zh-TW" altLang="en-US" sz="15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區塊級差異備份同步</a:t>
            </a:r>
            <a:endParaRPr lang="en-US" altLang="zh-TW" sz="15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177800" indent="-177800">
              <a:spcBef>
                <a:spcPts val="800"/>
              </a:spcBef>
              <a:buClr>
                <a:srgbClr val="29FFFF"/>
              </a:buClr>
              <a:buSzPct val="80000"/>
              <a:buFont typeface="Arial" panose="020B0604020202020204" pitchFamily="34" charset="0"/>
              <a:buChar char="•"/>
              <a:tabLst>
                <a:tab pos="88900" algn="l"/>
              </a:tabLst>
            </a:pPr>
            <a:r>
              <a:rPr lang="zh-TW" altLang="en-US" sz="15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多種的 </a:t>
            </a:r>
            <a:r>
              <a:rPr lang="en-US" altLang="zh-TW" sz="15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RAID </a:t>
            </a:r>
            <a:r>
              <a:rPr lang="zh-TW" altLang="en-US" sz="15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保護方式</a:t>
            </a:r>
          </a:p>
          <a:p>
            <a:pPr marL="177800" indent="-177800">
              <a:spcBef>
                <a:spcPts val="800"/>
              </a:spcBef>
              <a:buClr>
                <a:srgbClr val="29FFFF"/>
              </a:buClr>
              <a:buSzPct val="8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zh-TW" altLang="en-US" sz="15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WORM (一寫多讀) 的特殊數據防護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9FFFF"/>
              </a:buClr>
              <a:buSzPct val="8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endParaRPr lang="zh-TW" altLang="en-US" sz="15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sp>
        <p:nvSpPr>
          <p:cNvPr id="46" name="Google Shape;249;p16">
            <a:extLst>
              <a:ext uri="{FF2B5EF4-FFF2-40B4-BE49-F238E27FC236}">
                <a16:creationId xmlns:a16="http://schemas.microsoft.com/office/drawing/2014/main" id="{5DA264A6-D2C9-CC4F-839A-385DD14A7674}"/>
              </a:ext>
            </a:extLst>
          </p:cNvPr>
          <p:cNvSpPr/>
          <p:nvPr/>
        </p:nvSpPr>
        <p:spPr>
          <a:xfrm>
            <a:off x="7510984" y="3251098"/>
            <a:ext cx="1801179" cy="28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indent="-177800">
              <a:spcBef>
                <a:spcPts val="800"/>
              </a:spcBef>
              <a:buClr>
                <a:srgbClr val="29FFFF"/>
              </a:buClr>
              <a:buSzPct val="80000"/>
              <a:buFont typeface="Arial" panose="020B0604020202020204" pitchFamily="34" charset="0"/>
              <a:buChar char="•"/>
            </a:pPr>
            <a:r>
              <a:rPr lang="zh-TW" altLang="en-US" sz="1500" i="0" u="none" strike="noStrike" cap="none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提供</a:t>
            </a:r>
            <a:r>
              <a:rPr lang="zh-TW" altLang="en-US" sz="15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en-US" sz="1500" i="0" u="none" strike="noStrike" cap="none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ECC RAM </a:t>
            </a:r>
            <a:r>
              <a:rPr lang="en-US" sz="1500" err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支援</a:t>
            </a:r>
            <a:r>
              <a:rPr lang="zh-TW" altLang="en-US" sz="15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機種</a:t>
            </a:r>
            <a:endParaRPr lang="en-US" altLang="zh-TW" sz="15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177800" indent="-177800">
              <a:spcBef>
                <a:spcPts val="800"/>
              </a:spcBef>
              <a:buClr>
                <a:srgbClr val="29FFFF"/>
              </a:buClr>
              <a:buSzPct val="80000"/>
              <a:buFont typeface="Arial" panose="020B0604020202020204" pitchFamily="34" charset="0"/>
              <a:buChar char="•"/>
            </a:pPr>
            <a:r>
              <a:rPr lang="zh-TW" altLang="en-US" sz="15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更快 </a:t>
            </a:r>
            <a:r>
              <a:rPr lang="en-US" altLang="zh-TW" sz="15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RAID Rebuild </a:t>
            </a:r>
            <a:r>
              <a:rPr lang="en-US" altLang="zh-TW" sz="1500" err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功能</a:t>
            </a:r>
            <a:r>
              <a:rPr lang="en-US" altLang="zh-TW" sz="15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: Resilver</a:t>
            </a:r>
            <a:endParaRPr lang="zh-TW" altLang="en-US" sz="15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177800" indent="-177800">
              <a:spcBef>
                <a:spcPts val="800"/>
              </a:spcBef>
              <a:buClr>
                <a:srgbClr val="29FFFF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zh-TW" sz="15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SSD/HDD </a:t>
            </a:r>
            <a:r>
              <a:rPr lang="zh-TW" altLang="en-US" sz="15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壽命預測服務</a:t>
            </a:r>
          </a:p>
          <a:p>
            <a:pPr marL="285750" indent="-285750">
              <a:spcBef>
                <a:spcPts val="800"/>
              </a:spcBef>
              <a:buClr>
                <a:srgbClr val="29FFFF"/>
              </a:buClr>
              <a:buSzPct val="80000"/>
              <a:buFont typeface="Arial" panose="020B0604020202020204" pitchFamily="34" charset="0"/>
              <a:buChar char="•"/>
            </a:pPr>
            <a:endParaRPr lang="zh-TW" altLang="en-US" sz="15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9FFFF"/>
              </a:buClr>
              <a:buSzPct val="80000"/>
              <a:buFont typeface="Arial" panose="020B0604020202020204" pitchFamily="34" charset="0"/>
              <a:buChar char="•"/>
            </a:pPr>
            <a:endParaRPr sz="1500" i="0" u="none" strike="noStrike" cap="none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sp>
        <p:nvSpPr>
          <p:cNvPr id="48" name="Google Shape;252;p16">
            <a:extLst>
              <a:ext uri="{FF2B5EF4-FFF2-40B4-BE49-F238E27FC236}">
                <a16:creationId xmlns:a16="http://schemas.microsoft.com/office/drawing/2014/main" id="{3C422DA4-6757-4546-B6D0-BAAE83C11AA4}"/>
              </a:ext>
            </a:extLst>
          </p:cNvPr>
          <p:cNvSpPr/>
          <p:nvPr/>
        </p:nvSpPr>
        <p:spPr>
          <a:xfrm>
            <a:off x="9766403" y="3251098"/>
            <a:ext cx="1870515" cy="2891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800"/>
              </a:spcBef>
              <a:buClr>
                <a:srgbClr val="00B0F0"/>
              </a:buClr>
              <a:buSzPct val="50000"/>
            </a:pPr>
            <a:r>
              <a:rPr lang="zh-TW" altLang="en-US" sz="15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支援 </a:t>
            </a:r>
            <a:r>
              <a:rPr lang="en-US" altLang="zh-TW" sz="15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App </a:t>
            </a:r>
            <a:r>
              <a:rPr lang="zh-TW" altLang="en-US" sz="15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套件</a:t>
            </a:r>
            <a:r>
              <a:rPr lang="en-US" sz="15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, </a:t>
            </a:r>
            <a:r>
              <a:rPr lang="zh-TW" altLang="en-US" sz="15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以及各式各樣的 </a:t>
            </a:r>
            <a:r>
              <a:rPr lang="en-US" sz="1500" i="0" u="none" strike="noStrike" cap="none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VM/ </a:t>
            </a:r>
            <a:r>
              <a:rPr lang="en-US" sz="15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C</a:t>
            </a:r>
            <a:r>
              <a:rPr lang="en-US" sz="1500" i="0" u="none" strike="noStrike" cap="none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ontainer</a:t>
            </a:r>
            <a:r>
              <a:rPr lang="en-US" altLang="zh-TW" sz="15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zh-TW" altLang="en-US" sz="1500" i="0" u="none" strike="noStrike" cap="none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應用</a:t>
            </a:r>
            <a:r>
              <a:rPr lang="en-US" altLang="zh-TW" sz="1500" i="0" u="none" strike="noStrike" cap="none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.</a:t>
            </a:r>
            <a:r>
              <a:rPr lang="en-US" altLang="zh-TW" sz="15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en-US" altLang="zh-TW" sz="1500" err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讓使用者</a:t>
            </a:r>
            <a:r>
              <a:rPr lang="zh-TW" altLang="en-US" sz="15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能輕鬆部署 </a:t>
            </a:r>
            <a:r>
              <a:rPr lang="en-US" sz="1500" err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vRouter</a:t>
            </a:r>
            <a:r>
              <a:rPr lang="en-US" sz="15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/ </a:t>
            </a:r>
            <a:r>
              <a:rPr lang="en-US" sz="1500" err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vFirewall</a:t>
            </a:r>
            <a:r>
              <a:rPr lang="en-US" sz="15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, </a:t>
            </a:r>
            <a:r>
              <a:rPr lang="zh-TW" altLang="en-US" sz="15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與眾多常用</a:t>
            </a:r>
            <a:r>
              <a:rPr lang="en-US" sz="1500" err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套件像</a:t>
            </a:r>
            <a:r>
              <a:rPr lang="en-US" sz="15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en-US" sz="1500" i="0" u="none" strike="noStrike" cap="none" err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nginx</a:t>
            </a:r>
            <a:r>
              <a:rPr lang="en-US" sz="1500" i="0" u="none" strike="noStrike" cap="none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/ httpd / </a:t>
            </a:r>
            <a:r>
              <a:rPr lang="en-US" sz="1500" i="0" u="none" strike="noStrike" cap="none" err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mangoDB</a:t>
            </a:r>
            <a:r>
              <a:rPr lang="en-US" sz="1500" i="0" u="none" strike="noStrike" cap="none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/ </a:t>
            </a:r>
            <a:r>
              <a:rPr lang="en-US" sz="1500" i="0" u="none" strike="noStrike" cap="none" err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redis</a:t>
            </a:r>
            <a:r>
              <a:rPr lang="en-US" sz="1500" i="0" u="none" strike="noStrike" cap="none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/ </a:t>
            </a:r>
            <a:r>
              <a:rPr lang="en-US" sz="1500" i="0" u="none" strike="noStrike" cap="none" err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ShadowSocks</a:t>
            </a:r>
            <a:endParaRPr lang="en-US" sz="1500" i="0" u="none" strike="noStrike" cap="none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B0F0"/>
              </a:buClr>
              <a:buSzPct val="50000"/>
              <a:buFont typeface="Wingdings" panose="05000000000000000000" pitchFamily="2" charset="2"/>
              <a:buChar char="u"/>
            </a:pPr>
            <a:endParaRPr sz="1500" i="0" u="none" strike="noStrike" cap="none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pic>
        <p:nvPicPr>
          <p:cNvPr id="49" name="圖形 48">
            <a:extLst>
              <a:ext uri="{FF2B5EF4-FFF2-40B4-BE49-F238E27FC236}">
                <a16:creationId xmlns:a16="http://schemas.microsoft.com/office/drawing/2014/main" id="{015B9D82-A408-6946-96A8-E6962399DD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27978" y="1615990"/>
            <a:ext cx="920417" cy="9113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圖形 49">
            <a:extLst>
              <a:ext uri="{FF2B5EF4-FFF2-40B4-BE49-F238E27FC236}">
                <a16:creationId xmlns:a16="http://schemas.microsoft.com/office/drawing/2014/main" id="{6DE56BD7-00E6-6D43-9CAC-2EDD8841A39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220063" y="1534915"/>
            <a:ext cx="1031098" cy="1031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圖形 50">
            <a:extLst>
              <a:ext uri="{FF2B5EF4-FFF2-40B4-BE49-F238E27FC236}">
                <a16:creationId xmlns:a16="http://schemas.microsoft.com/office/drawing/2014/main" id="{D08283B0-4DD2-FC4D-B632-4C8B73DC606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584626" y="1621153"/>
            <a:ext cx="869216" cy="8692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圖形 51">
            <a:extLst>
              <a:ext uri="{FF2B5EF4-FFF2-40B4-BE49-F238E27FC236}">
                <a16:creationId xmlns:a16="http://schemas.microsoft.com/office/drawing/2014/main" id="{A3E19210-9EAF-2C4B-8FBD-C27D2CD0B9A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869704" y="1540440"/>
            <a:ext cx="961146" cy="9611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圖形 52">
            <a:extLst>
              <a:ext uri="{FF2B5EF4-FFF2-40B4-BE49-F238E27FC236}">
                <a16:creationId xmlns:a16="http://schemas.microsoft.com/office/drawing/2014/main" id="{7164F6DE-9243-B740-8CB9-0A06D6EB66B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239351" y="1604377"/>
            <a:ext cx="904875" cy="9048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圖片 54">
            <a:extLst>
              <a:ext uri="{FF2B5EF4-FFF2-40B4-BE49-F238E27FC236}">
                <a16:creationId xmlns:a16="http://schemas.microsoft.com/office/drawing/2014/main" id="{2DAAFFA1-AC93-4373-B161-13B9E4766FF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460" y="2652138"/>
            <a:ext cx="2201469" cy="5565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0" name="Google Shape;239;p16">
            <a:extLst>
              <a:ext uri="{FF2B5EF4-FFF2-40B4-BE49-F238E27FC236}">
                <a16:creationId xmlns:a16="http://schemas.microsoft.com/office/drawing/2014/main" id="{971EE3B4-23A6-0945-95B5-ED8733B2E65A}"/>
              </a:ext>
            </a:extLst>
          </p:cNvPr>
          <p:cNvSpPr txBox="1"/>
          <p:nvPr/>
        </p:nvSpPr>
        <p:spPr>
          <a:xfrm>
            <a:off x="348202" y="2715718"/>
            <a:ext cx="2134257" cy="338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52"/>
            </a:pP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數據效率</a:t>
            </a:r>
          </a:p>
        </p:txBody>
      </p:sp>
      <p:pic>
        <p:nvPicPr>
          <p:cNvPr id="56" name="圖片 55">
            <a:extLst>
              <a:ext uri="{FF2B5EF4-FFF2-40B4-BE49-F238E27FC236}">
                <a16:creationId xmlns:a16="http://schemas.microsoft.com/office/drawing/2014/main" id="{932AC757-7956-4B6B-971E-4AC71061DD7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7555" y="2652138"/>
            <a:ext cx="2188780" cy="5565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Google Shape;245;p16">
            <a:extLst>
              <a:ext uri="{FF2B5EF4-FFF2-40B4-BE49-F238E27FC236}">
                <a16:creationId xmlns:a16="http://schemas.microsoft.com/office/drawing/2014/main" id="{A182D406-5AAA-AC44-8484-A4E4DF63DCB2}"/>
              </a:ext>
            </a:extLst>
          </p:cNvPr>
          <p:cNvSpPr txBox="1"/>
          <p:nvPr/>
        </p:nvSpPr>
        <p:spPr>
          <a:xfrm>
            <a:off x="2634202" y="2715717"/>
            <a:ext cx="2069420" cy="338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52"/>
            </a:pP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數據保護</a:t>
            </a:r>
          </a:p>
        </p:txBody>
      </p:sp>
      <p:pic>
        <p:nvPicPr>
          <p:cNvPr id="57" name="圖片 56">
            <a:extLst>
              <a:ext uri="{FF2B5EF4-FFF2-40B4-BE49-F238E27FC236}">
                <a16:creationId xmlns:a16="http://schemas.microsoft.com/office/drawing/2014/main" id="{4DBFAEAD-32E5-4999-BC86-D150298EA94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6394" y="2652138"/>
            <a:ext cx="2200555" cy="5565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8" name="圖片 57">
            <a:extLst>
              <a:ext uri="{FF2B5EF4-FFF2-40B4-BE49-F238E27FC236}">
                <a16:creationId xmlns:a16="http://schemas.microsoft.com/office/drawing/2014/main" id="{B811BBD3-2294-40CC-B852-88F8D9400EF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6506" y="2645325"/>
            <a:ext cx="2188357" cy="5565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9" name="圖片 58">
            <a:extLst>
              <a:ext uri="{FF2B5EF4-FFF2-40B4-BE49-F238E27FC236}">
                <a16:creationId xmlns:a16="http://schemas.microsoft.com/office/drawing/2014/main" id="{2A83491E-BAEB-4F32-B208-0673D04EC05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4447" y="2641989"/>
            <a:ext cx="2187539" cy="5565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2" name="Google Shape;242;p16">
            <a:extLst>
              <a:ext uri="{FF2B5EF4-FFF2-40B4-BE49-F238E27FC236}">
                <a16:creationId xmlns:a16="http://schemas.microsoft.com/office/drawing/2014/main" id="{41857D0F-9C2A-2D4A-91F1-FE7D2C1FB1CC}"/>
              </a:ext>
            </a:extLst>
          </p:cNvPr>
          <p:cNvSpPr txBox="1"/>
          <p:nvPr/>
        </p:nvSpPr>
        <p:spPr>
          <a:xfrm>
            <a:off x="5046679" y="2708645"/>
            <a:ext cx="194511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52"/>
            </a:pP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數據完整性</a:t>
            </a:r>
          </a:p>
        </p:txBody>
      </p:sp>
      <p:sp>
        <p:nvSpPr>
          <p:cNvPr id="45" name="Google Shape;248;p16">
            <a:extLst>
              <a:ext uri="{FF2B5EF4-FFF2-40B4-BE49-F238E27FC236}">
                <a16:creationId xmlns:a16="http://schemas.microsoft.com/office/drawing/2014/main" id="{1F0F9D87-ADF8-5144-801D-98C473F28EC4}"/>
              </a:ext>
            </a:extLst>
          </p:cNvPr>
          <p:cNvSpPr txBox="1"/>
          <p:nvPr/>
        </p:nvSpPr>
        <p:spPr>
          <a:xfrm>
            <a:off x="7332581" y="2714640"/>
            <a:ext cx="203968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52"/>
            </a:pP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系統穩定性</a:t>
            </a:r>
          </a:p>
        </p:txBody>
      </p:sp>
      <p:sp>
        <p:nvSpPr>
          <p:cNvPr id="47" name="Google Shape;251;p16">
            <a:extLst>
              <a:ext uri="{FF2B5EF4-FFF2-40B4-BE49-F238E27FC236}">
                <a16:creationId xmlns:a16="http://schemas.microsoft.com/office/drawing/2014/main" id="{336DCEEC-0AAC-954E-9EF9-0B88386DC4ED}"/>
              </a:ext>
            </a:extLst>
          </p:cNvPr>
          <p:cNvSpPr txBox="1"/>
          <p:nvPr/>
        </p:nvSpPr>
        <p:spPr>
          <a:xfrm>
            <a:off x="9611593" y="2708521"/>
            <a:ext cx="216039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</a:pP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應用套件整合</a:t>
            </a:r>
          </a:p>
        </p:txBody>
      </p:sp>
    </p:spTree>
    <p:extLst>
      <p:ext uri="{BB962C8B-B14F-4D97-AF65-F5344CB8AC3E}">
        <p14:creationId xmlns:p14="http://schemas.microsoft.com/office/powerpoint/2010/main" val="223251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82E031B-AAB1-7E44-86ED-B7D04446310D}"/>
              </a:ext>
            </a:extLst>
          </p:cNvPr>
          <p:cNvSpPr txBox="1"/>
          <p:nvPr/>
        </p:nvSpPr>
        <p:spPr>
          <a:xfrm>
            <a:off x="3742266" y="500553"/>
            <a:ext cx="470746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80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使用介面</a:t>
            </a:r>
            <a:endParaRPr kumimoji="1" lang="zh-TW" altLang="en-US" sz="6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AC096AE-23DC-4074-9773-1FB6B4018567}"/>
              </a:ext>
            </a:extLst>
          </p:cNvPr>
          <p:cNvSpPr txBox="1"/>
          <p:nvPr/>
        </p:nvSpPr>
        <p:spPr>
          <a:xfrm>
            <a:off x="2967976" y="2157633"/>
            <a:ext cx="61700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8800" b="1">
                <a:latin typeface="Oswald Light" pitchFamily="2" charset="0"/>
              </a:rPr>
              <a:t>Live Demo</a:t>
            </a:r>
            <a:endParaRPr kumimoji="1" lang="zh-TW" altLang="en-US" sz="8800" b="1">
              <a:latin typeface="Oswald Light" pitchFamily="2" charset="0"/>
            </a:endParaRP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D5F53107-F828-44A4-BE13-6071F205B347}"/>
              </a:ext>
            </a:extLst>
          </p:cNvPr>
          <p:cNvCxnSpPr>
            <a:cxnSpLocks/>
          </p:cNvCxnSpPr>
          <p:nvPr/>
        </p:nvCxnSpPr>
        <p:spPr>
          <a:xfrm>
            <a:off x="4674075" y="1913868"/>
            <a:ext cx="298149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3483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矩形 103">
            <a:extLst>
              <a:ext uri="{FF2B5EF4-FFF2-40B4-BE49-F238E27FC236}">
                <a16:creationId xmlns:a16="http://schemas.microsoft.com/office/drawing/2014/main" id="{F8A8214A-AA0E-42E0-A182-C40A1AC76806}"/>
              </a:ext>
            </a:extLst>
          </p:cNvPr>
          <p:cNvSpPr/>
          <p:nvPr/>
        </p:nvSpPr>
        <p:spPr>
          <a:xfrm>
            <a:off x="308531" y="3813501"/>
            <a:ext cx="11457047" cy="2589002"/>
          </a:xfrm>
          <a:prstGeom prst="rect">
            <a:avLst/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031B71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108" name="矩形 107">
            <a:extLst>
              <a:ext uri="{FF2B5EF4-FFF2-40B4-BE49-F238E27FC236}">
                <a16:creationId xmlns:a16="http://schemas.microsoft.com/office/drawing/2014/main" id="{B48C953E-7109-4FAC-832B-3097B3456F95}"/>
              </a:ext>
            </a:extLst>
          </p:cNvPr>
          <p:cNvSpPr/>
          <p:nvPr/>
        </p:nvSpPr>
        <p:spPr>
          <a:xfrm rot="16200000">
            <a:off x="2060846" y="2061187"/>
            <a:ext cx="2606348" cy="6110978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5" name="圖片 104">
            <a:extLst>
              <a:ext uri="{FF2B5EF4-FFF2-40B4-BE49-F238E27FC236}">
                <a16:creationId xmlns:a16="http://schemas.microsoft.com/office/drawing/2014/main" id="{7A24F547-3765-4A6E-97B6-E63B79424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542288"/>
          </a:xfrm>
          <a:prstGeom prst="rect">
            <a:avLst/>
          </a:prstGeom>
          <a:effectLst>
            <a:outerShdw blurRad="254000" dist="38100" dir="2700000" algn="tl" rotWithShape="0">
              <a:prstClr val="black">
                <a:alpha val="36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5D1FB43-94E8-4AAF-AB14-426164AFB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331" y="185357"/>
            <a:ext cx="12450735" cy="1303786"/>
          </a:xfrm>
        </p:spPr>
        <p:txBody>
          <a:bodyPr>
            <a:normAutofit fontScale="90000"/>
          </a:bodyPr>
          <a:lstStyle/>
          <a:p>
            <a:pPr>
              <a:lnSpc>
                <a:spcPts val="5100"/>
              </a:lnSpc>
            </a:pPr>
            <a:r>
              <a:rPr lang="zh-TW" altLang="en-US" sz="4700" b="1">
                <a:latin typeface="微軟正黑體"/>
                <a:ea typeface="微軟正黑體"/>
              </a:rPr>
              <a:t>突破想像的巨量儲存 </a:t>
            </a:r>
            <a:r>
              <a:rPr lang="en-US" altLang="zh-TW" sz="4700" b="1">
                <a:latin typeface="微軟正黑體"/>
                <a:ea typeface="微軟正黑體"/>
              </a:rPr>
              <a:t>–</a:t>
            </a:r>
            <a:br>
              <a:rPr lang="en-US" altLang="zh-TW" sz="3200" b="1"/>
            </a:br>
            <a:r>
              <a:rPr lang="zh-TW" altLang="en-US" sz="4200">
                <a:latin typeface="微軟正黑體"/>
                <a:ea typeface="微軟正黑體"/>
              </a:rPr>
              <a:t>是進行大數據分析 </a:t>
            </a:r>
            <a:r>
              <a:rPr lang="en-US" altLang="zh-TW" sz="4200">
                <a:latin typeface="Oswald Light" pitchFamily="2" charset="0"/>
                <a:ea typeface="微軟正黑體"/>
              </a:rPr>
              <a:t>/ </a:t>
            </a:r>
            <a:r>
              <a:rPr lang="zh-TW" altLang="en-US" sz="4200">
                <a:latin typeface="微軟正黑體"/>
                <a:ea typeface="微軟正黑體"/>
              </a:rPr>
              <a:t>邊緣運算 </a:t>
            </a:r>
            <a:r>
              <a:rPr lang="en-US" altLang="zh-TW" sz="4200">
                <a:latin typeface="Oswald Light" pitchFamily="2" charset="0"/>
                <a:ea typeface="微軟正黑體"/>
              </a:rPr>
              <a:t>/ AI </a:t>
            </a:r>
            <a:r>
              <a:rPr lang="zh-TW" altLang="en-US" sz="4200">
                <a:latin typeface="微軟正黑體"/>
                <a:ea typeface="微軟正黑體"/>
              </a:rPr>
              <a:t>推論的最佳資料載體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5D38402-49D9-42C1-A672-7D546500E034}"/>
              </a:ext>
            </a:extLst>
          </p:cNvPr>
          <p:cNvSpPr/>
          <p:nvPr/>
        </p:nvSpPr>
        <p:spPr>
          <a:xfrm>
            <a:off x="6056289" y="1858009"/>
            <a:ext cx="5709287" cy="1144654"/>
          </a:xfrm>
          <a:prstGeom prst="roundRect">
            <a:avLst>
              <a:gd name="adj" fmla="val 50000"/>
            </a:avLst>
          </a:prstGeom>
          <a:gradFill>
            <a:gsLst>
              <a:gs pos="16000">
                <a:srgbClr val="D925DF">
                  <a:alpha val="80000"/>
                </a:srgbClr>
              </a:gs>
              <a:gs pos="85000">
                <a:srgbClr val="0F94E0">
                  <a:alpha val="80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>
                <a:latin typeface="微軟正黑體"/>
                <a:ea typeface="微軟正黑體"/>
              </a:rPr>
              <a:t> 單一資料夾大小上限突破 </a:t>
            </a:r>
            <a:r>
              <a:rPr lang="en-US" altLang="zh-TW" sz="2800">
                <a:latin typeface="Oswald Light" pitchFamily="2" charset="0"/>
                <a:ea typeface="微軟正黑體"/>
              </a:rPr>
              <a:t>PB =&gt; </a:t>
            </a:r>
          </a:p>
          <a:p>
            <a:r>
              <a:rPr lang="zh-TW" altLang="en-US" sz="2800">
                <a:latin typeface="微軟正黑體"/>
                <a:ea typeface="微軟正黑體"/>
              </a:rPr>
              <a:t> 才放得下龐大的資料母體</a:t>
            </a:r>
            <a:endParaRPr lang="zh-TW" altLang="en-US" sz="2800">
              <a:latin typeface="微軟正黑體"/>
              <a:ea typeface="微軟正黑體"/>
              <a:cs typeface="Calibri"/>
            </a:endParaRPr>
          </a:p>
        </p:txBody>
      </p:sp>
      <p:grpSp>
        <p:nvGrpSpPr>
          <p:cNvPr id="46" name="圖形 18">
            <a:extLst>
              <a:ext uri="{FF2B5EF4-FFF2-40B4-BE49-F238E27FC236}">
                <a16:creationId xmlns:a16="http://schemas.microsoft.com/office/drawing/2014/main" id="{68445323-E201-4A8F-A340-C358D1550214}"/>
              </a:ext>
            </a:extLst>
          </p:cNvPr>
          <p:cNvGrpSpPr/>
          <p:nvPr/>
        </p:nvGrpSpPr>
        <p:grpSpPr>
          <a:xfrm>
            <a:off x="3743415" y="2127089"/>
            <a:ext cx="1424381" cy="1128876"/>
            <a:chOff x="8338475" y="3282973"/>
            <a:chExt cx="1365427" cy="1085848"/>
          </a:xfrm>
        </p:grpSpPr>
        <p:sp>
          <p:nvSpPr>
            <p:cNvPr id="47" name="手繪多邊形: 圖案 46">
              <a:extLst>
                <a:ext uri="{FF2B5EF4-FFF2-40B4-BE49-F238E27FC236}">
                  <a16:creationId xmlns:a16="http://schemas.microsoft.com/office/drawing/2014/main" id="{0D9F497C-4E9B-440F-94D7-A8640EF16420}"/>
                </a:ext>
              </a:extLst>
            </p:cNvPr>
            <p:cNvSpPr/>
            <p:nvPr/>
          </p:nvSpPr>
          <p:spPr>
            <a:xfrm>
              <a:off x="8338475" y="3282974"/>
              <a:ext cx="1365427" cy="1085847"/>
            </a:xfrm>
            <a:custGeom>
              <a:avLst/>
              <a:gdLst>
                <a:gd name="connsiteX0" fmla="*/ 1282256 w 1323975"/>
                <a:gd name="connsiteY0" fmla="*/ 9525 h 1085850"/>
                <a:gd name="connsiteX1" fmla="*/ 1315498 w 1323975"/>
                <a:gd name="connsiteY1" fmla="*/ 42767 h 1085850"/>
                <a:gd name="connsiteX2" fmla="*/ 1315498 w 1323975"/>
                <a:gd name="connsiteY2" fmla="*/ 1045464 h 1085850"/>
                <a:gd name="connsiteX3" fmla="*/ 1282256 w 1323975"/>
                <a:gd name="connsiteY3" fmla="*/ 1078706 h 1085850"/>
                <a:gd name="connsiteX4" fmla="*/ 42767 w 1323975"/>
                <a:gd name="connsiteY4" fmla="*/ 1078706 h 1085850"/>
                <a:gd name="connsiteX5" fmla="*/ 9525 w 1323975"/>
                <a:gd name="connsiteY5" fmla="*/ 1045464 h 1085850"/>
                <a:gd name="connsiteX6" fmla="*/ 9525 w 1323975"/>
                <a:gd name="connsiteY6" fmla="*/ 42767 h 1085850"/>
                <a:gd name="connsiteX7" fmla="*/ 42767 w 1323975"/>
                <a:gd name="connsiteY7" fmla="*/ 9525 h 1085850"/>
                <a:gd name="connsiteX8" fmla="*/ 1282256 w 1323975"/>
                <a:gd name="connsiteY8" fmla="*/ 9525 h 1085850"/>
                <a:gd name="connsiteX9" fmla="*/ 1282256 w 1323975"/>
                <a:gd name="connsiteY9" fmla="*/ 0 h 1085850"/>
                <a:gd name="connsiteX10" fmla="*/ 42767 w 1323975"/>
                <a:gd name="connsiteY10" fmla="*/ 0 h 1085850"/>
                <a:gd name="connsiteX11" fmla="*/ 0 w 1323975"/>
                <a:gd name="connsiteY11" fmla="*/ 42767 h 1085850"/>
                <a:gd name="connsiteX12" fmla="*/ 0 w 1323975"/>
                <a:gd name="connsiteY12" fmla="*/ 1045464 h 1085850"/>
                <a:gd name="connsiteX13" fmla="*/ 42767 w 1323975"/>
                <a:gd name="connsiteY13" fmla="*/ 1088231 h 1085850"/>
                <a:gd name="connsiteX14" fmla="*/ 1282256 w 1323975"/>
                <a:gd name="connsiteY14" fmla="*/ 1088231 h 1085850"/>
                <a:gd name="connsiteX15" fmla="*/ 1325023 w 1323975"/>
                <a:gd name="connsiteY15" fmla="*/ 1045464 h 1085850"/>
                <a:gd name="connsiteX16" fmla="*/ 1325023 w 1323975"/>
                <a:gd name="connsiteY16" fmla="*/ 42767 h 1085850"/>
                <a:gd name="connsiteX17" fmla="*/ 1282256 w 1323975"/>
                <a:gd name="connsiteY17" fmla="*/ 0 h 1085850"/>
                <a:gd name="connsiteX18" fmla="*/ 1282256 w 1323975"/>
                <a:gd name="connsiteY18" fmla="*/ 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3975" h="1085850">
                  <a:moveTo>
                    <a:pt x="1282256" y="9525"/>
                  </a:moveTo>
                  <a:cubicBezTo>
                    <a:pt x="1300639" y="9525"/>
                    <a:pt x="1315498" y="24479"/>
                    <a:pt x="1315498" y="42767"/>
                  </a:cubicBezTo>
                  <a:lnTo>
                    <a:pt x="1315498" y="1045464"/>
                  </a:lnTo>
                  <a:cubicBezTo>
                    <a:pt x="1315498" y="1063847"/>
                    <a:pt x="1300543" y="1078706"/>
                    <a:pt x="1282256" y="1078706"/>
                  </a:cubicBezTo>
                  <a:lnTo>
                    <a:pt x="42767" y="1078706"/>
                  </a:lnTo>
                  <a:cubicBezTo>
                    <a:pt x="24384" y="1078706"/>
                    <a:pt x="9525" y="1063752"/>
                    <a:pt x="9525" y="1045464"/>
                  </a:cubicBezTo>
                  <a:lnTo>
                    <a:pt x="9525" y="42767"/>
                  </a:lnTo>
                  <a:cubicBezTo>
                    <a:pt x="9525" y="24384"/>
                    <a:pt x="24479" y="9525"/>
                    <a:pt x="42767" y="9525"/>
                  </a:cubicBezTo>
                  <a:lnTo>
                    <a:pt x="1282256" y="9525"/>
                  </a:lnTo>
                  <a:moveTo>
                    <a:pt x="1282256" y="0"/>
                  </a:moveTo>
                  <a:lnTo>
                    <a:pt x="42767" y="0"/>
                  </a:lnTo>
                  <a:cubicBezTo>
                    <a:pt x="19145" y="0"/>
                    <a:pt x="0" y="19145"/>
                    <a:pt x="0" y="42767"/>
                  </a:cubicBezTo>
                  <a:lnTo>
                    <a:pt x="0" y="1045464"/>
                  </a:lnTo>
                  <a:cubicBezTo>
                    <a:pt x="0" y="1069086"/>
                    <a:pt x="19145" y="1088231"/>
                    <a:pt x="42767" y="1088231"/>
                  </a:cubicBezTo>
                  <a:lnTo>
                    <a:pt x="1282256" y="1088231"/>
                  </a:lnTo>
                  <a:cubicBezTo>
                    <a:pt x="1305878" y="1088231"/>
                    <a:pt x="1325023" y="1069086"/>
                    <a:pt x="1325023" y="1045464"/>
                  </a:cubicBezTo>
                  <a:lnTo>
                    <a:pt x="1325023" y="42767"/>
                  </a:lnTo>
                  <a:cubicBezTo>
                    <a:pt x="1325118" y="19145"/>
                    <a:pt x="1305878" y="0"/>
                    <a:pt x="1282256" y="0"/>
                  </a:cubicBezTo>
                  <a:lnTo>
                    <a:pt x="1282256" y="0"/>
                  </a:ln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手繪多邊形: 圖案 47">
              <a:extLst>
                <a:ext uri="{FF2B5EF4-FFF2-40B4-BE49-F238E27FC236}">
                  <a16:creationId xmlns:a16="http://schemas.microsoft.com/office/drawing/2014/main" id="{607E06AD-8300-4174-BAA9-4F342A36B9B6}"/>
                </a:ext>
              </a:extLst>
            </p:cNvPr>
            <p:cNvSpPr/>
            <p:nvPr/>
          </p:nvSpPr>
          <p:spPr>
            <a:xfrm>
              <a:off x="8646399" y="3282973"/>
              <a:ext cx="9525" cy="1085847"/>
            </a:xfrm>
            <a:custGeom>
              <a:avLst/>
              <a:gdLst>
                <a:gd name="connsiteX0" fmla="*/ 0 w 9525"/>
                <a:gd name="connsiteY0" fmla="*/ 0 h 1085850"/>
                <a:gd name="connsiteX1" fmla="*/ 9525 w 9525"/>
                <a:gd name="connsiteY1" fmla="*/ 0 h 1085850"/>
                <a:gd name="connsiteX2" fmla="*/ 9525 w 9525"/>
                <a:gd name="connsiteY2" fmla="*/ 1088327 h 1085850"/>
                <a:gd name="connsiteX3" fmla="*/ 0 w 9525"/>
                <a:gd name="connsiteY3" fmla="*/ 1088327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1085850">
                  <a:moveTo>
                    <a:pt x="0" y="0"/>
                  </a:moveTo>
                  <a:lnTo>
                    <a:pt x="9525" y="0"/>
                  </a:lnTo>
                  <a:lnTo>
                    <a:pt x="9525" y="1088327"/>
                  </a:lnTo>
                  <a:lnTo>
                    <a:pt x="0" y="1088327"/>
                  </a:ln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手繪多邊形: 圖案 48">
              <a:extLst>
                <a:ext uri="{FF2B5EF4-FFF2-40B4-BE49-F238E27FC236}">
                  <a16:creationId xmlns:a16="http://schemas.microsoft.com/office/drawing/2014/main" id="{A2C382D9-8935-4BA5-88E7-4E35A635695E}"/>
                </a:ext>
              </a:extLst>
            </p:cNvPr>
            <p:cNvSpPr/>
            <p:nvPr/>
          </p:nvSpPr>
          <p:spPr>
            <a:xfrm>
              <a:off x="8410585" y="4023444"/>
              <a:ext cx="161929" cy="85725"/>
            </a:xfrm>
            <a:custGeom>
              <a:avLst/>
              <a:gdLst>
                <a:gd name="connsiteX0" fmla="*/ 151638 w 161925"/>
                <a:gd name="connsiteY0" fmla="*/ 9525 h 85725"/>
                <a:gd name="connsiteX1" fmla="*/ 156972 w 161925"/>
                <a:gd name="connsiteY1" fmla="*/ 14859 h 85725"/>
                <a:gd name="connsiteX2" fmla="*/ 156972 w 161925"/>
                <a:gd name="connsiteY2" fmla="*/ 78296 h 85725"/>
                <a:gd name="connsiteX3" fmla="*/ 151638 w 161925"/>
                <a:gd name="connsiteY3" fmla="*/ 83629 h 85725"/>
                <a:gd name="connsiteX4" fmla="*/ 14859 w 161925"/>
                <a:gd name="connsiteY4" fmla="*/ 83629 h 85725"/>
                <a:gd name="connsiteX5" fmla="*/ 9525 w 161925"/>
                <a:gd name="connsiteY5" fmla="*/ 78296 h 85725"/>
                <a:gd name="connsiteX6" fmla="*/ 9525 w 161925"/>
                <a:gd name="connsiteY6" fmla="*/ 14859 h 85725"/>
                <a:gd name="connsiteX7" fmla="*/ 14859 w 161925"/>
                <a:gd name="connsiteY7" fmla="*/ 9525 h 85725"/>
                <a:gd name="connsiteX8" fmla="*/ 151638 w 161925"/>
                <a:gd name="connsiteY8" fmla="*/ 9525 h 85725"/>
                <a:gd name="connsiteX9" fmla="*/ 151638 w 161925"/>
                <a:gd name="connsiteY9" fmla="*/ 0 h 85725"/>
                <a:gd name="connsiteX10" fmla="*/ 14859 w 161925"/>
                <a:gd name="connsiteY10" fmla="*/ 0 h 85725"/>
                <a:gd name="connsiteX11" fmla="*/ 0 w 161925"/>
                <a:gd name="connsiteY11" fmla="*/ 14859 h 85725"/>
                <a:gd name="connsiteX12" fmla="*/ 0 w 161925"/>
                <a:gd name="connsiteY12" fmla="*/ 78296 h 85725"/>
                <a:gd name="connsiteX13" fmla="*/ 14859 w 161925"/>
                <a:gd name="connsiteY13" fmla="*/ 93154 h 85725"/>
                <a:gd name="connsiteX14" fmla="*/ 151638 w 161925"/>
                <a:gd name="connsiteY14" fmla="*/ 93154 h 85725"/>
                <a:gd name="connsiteX15" fmla="*/ 166497 w 161925"/>
                <a:gd name="connsiteY15" fmla="*/ 78296 h 85725"/>
                <a:gd name="connsiteX16" fmla="*/ 166497 w 161925"/>
                <a:gd name="connsiteY16" fmla="*/ 14859 h 85725"/>
                <a:gd name="connsiteX17" fmla="*/ 151638 w 161925"/>
                <a:gd name="connsiteY17" fmla="*/ 0 h 85725"/>
                <a:gd name="connsiteX18" fmla="*/ 151638 w 161925"/>
                <a:gd name="connsiteY18" fmla="*/ 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925" h="85725">
                  <a:moveTo>
                    <a:pt x="151638" y="9525"/>
                  </a:moveTo>
                  <a:cubicBezTo>
                    <a:pt x="154591" y="9525"/>
                    <a:pt x="156972" y="11906"/>
                    <a:pt x="156972" y="14859"/>
                  </a:cubicBezTo>
                  <a:lnTo>
                    <a:pt x="156972" y="78296"/>
                  </a:lnTo>
                  <a:cubicBezTo>
                    <a:pt x="156972" y="81248"/>
                    <a:pt x="154591" y="83629"/>
                    <a:pt x="151638" y="83629"/>
                  </a:cubicBezTo>
                  <a:lnTo>
                    <a:pt x="14859" y="83629"/>
                  </a:lnTo>
                  <a:cubicBezTo>
                    <a:pt x="11906" y="83629"/>
                    <a:pt x="9525" y="81248"/>
                    <a:pt x="9525" y="78296"/>
                  </a:cubicBezTo>
                  <a:lnTo>
                    <a:pt x="9525" y="14859"/>
                  </a:lnTo>
                  <a:cubicBezTo>
                    <a:pt x="9525" y="11906"/>
                    <a:pt x="11906" y="9525"/>
                    <a:pt x="14859" y="9525"/>
                  </a:cubicBezTo>
                  <a:lnTo>
                    <a:pt x="151638" y="9525"/>
                  </a:lnTo>
                  <a:moveTo>
                    <a:pt x="151638" y="0"/>
                  </a:moveTo>
                  <a:lnTo>
                    <a:pt x="14859" y="0"/>
                  </a:lnTo>
                  <a:cubicBezTo>
                    <a:pt x="6667" y="0"/>
                    <a:pt x="0" y="6668"/>
                    <a:pt x="0" y="14859"/>
                  </a:cubicBezTo>
                  <a:lnTo>
                    <a:pt x="0" y="78296"/>
                  </a:lnTo>
                  <a:cubicBezTo>
                    <a:pt x="0" y="86487"/>
                    <a:pt x="6667" y="93154"/>
                    <a:pt x="14859" y="93154"/>
                  </a:cubicBezTo>
                  <a:lnTo>
                    <a:pt x="151638" y="93154"/>
                  </a:lnTo>
                  <a:cubicBezTo>
                    <a:pt x="159830" y="93154"/>
                    <a:pt x="166497" y="86487"/>
                    <a:pt x="166497" y="78296"/>
                  </a:cubicBezTo>
                  <a:lnTo>
                    <a:pt x="166497" y="14859"/>
                  </a:lnTo>
                  <a:cubicBezTo>
                    <a:pt x="166497" y="6668"/>
                    <a:pt x="159830" y="0"/>
                    <a:pt x="151638" y="0"/>
                  </a:cubicBezTo>
                  <a:lnTo>
                    <a:pt x="151638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手繪多邊形: 圖案 49">
              <a:extLst>
                <a:ext uri="{FF2B5EF4-FFF2-40B4-BE49-F238E27FC236}">
                  <a16:creationId xmlns:a16="http://schemas.microsoft.com/office/drawing/2014/main" id="{1902AA9E-2192-43F1-A7BA-65E90174E8DC}"/>
                </a:ext>
              </a:extLst>
            </p:cNvPr>
            <p:cNvSpPr/>
            <p:nvPr/>
          </p:nvSpPr>
          <p:spPr>
            <a:xfrm>
              <a:off x="8410585" y="4169939"/>
              <a:ext cx="161929" cy="133350"/>
            </a:xfrm>
            <a:custGeom>
              <a:avLst/>
              <a:gdLst>
                <a:gd name="connsiteX0" fmla="*/ 152019 w 161925"/>
                <a:gd name="connsiteY0" fmla="*/ 9525 h 133350"/>
                <a:gd name="connsiteX1" fmla="*/ 156972 w 161925"/>
                <a:gd name="connsiteY1" fmla="*/ 14478 h 133350"/>
                <a:gd name="connsiteX2" fmla="*/ 156972 w 161925"/>
                <a:gd name="connsiteY2" fmla="*/ 122587 h 133350"/>
                <a:gd name="connsiteX3" fmla="*/ 152019 w 161925"/>
                <a:gd name="connsiteY3" fmla="*/ 127540 h 133350"/>
                <a:gd name="connsiteX4" fmla="*/ 14478 w 161925"/>
                <a:gd name="connsiteY4" fmla="*/ 127540 h 133350"/>
                <a:gd name="connsiteX5" fmla="*/ 9525 w 161925"/>
                <a:gd name="connsiteY5" fmla="*/ 122587 h 133350"/>
                <a:gd name="connsiteX6" fmla="*/ 9525 w 161925"/>
                <a:gd name="connsiteY6" fmla="*/ 14478 h 133350"/>
                <a:gd name="connsiteX7" fmla="*/ 14478 w 161925"/>
                <a:gd name="connsiteY7" fmla="*/ 9525 h 133350"/>
                <a:gd name="connsiteX8" fmla="*/ 152019 w 161925"/>
                <a:gd name="connsiteY8" fmla="*/ 9525 h 133350"/>
                <a:gd name="connsiteX9" fmla="*/ 152019 w 161925"/>
                <a:gd name="connsiteY9" fmla="*/ 0 h 133350"/>
                <a:gd name="connsiteX10" fmla="*/ 14478 w 161925"/>
                <a:gd name="connsiteY10" fmla="*/ 0 h 133350"/>
                <a:gd name="connsiteX11" fmla="*/ 0 w 161925"/>
                <a:gd name="connsiteY11" fmla="*/ 14478 h 133350"/>
                <a:gd name="connsiteX12" fmla="*/ 0 w 161925"/>
                <a:gd name="connsiteY12" fmla="*/ 122587 h 133350"/>
                <a:gd name="connsiteX13" fmla="*/ 14478 w 161925"/>
                <a:gd name="connsiteY13" fmla="*/ 137065 h 133350"/>
                <a:gd name="connsiteX14" fmla="*/ 152114 w 161925"/>
                <a:gd name="connsiteY14" fmla="*/ 137065 h 133350"/>
                <a:gd name="connsiteX15" fmla="*/ 166592 w 161925"/>
                <a:gd name="connsiteY15" fmla="*/ 122587 h 133350"/>
                <a:gd name="connsiteX16" fmla="*/ 166592 w 161925"/>
                <a:gd name="connsiteY16" fmla="*/ 14478 h 133350"/>
                <a:gd name="connsiteX17" fmla="*/ 152019 w 161925"/>
                <a:gd name="connsiteY17" fmla="*/ 0 h 133350"/>
                <a:gd name="connsiteX18" fmla="*/ 152019 w 161925"/>
                <a:gd name="connsiteY18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925" h="133350">
                  <a:moveTo>
                    <a:pt x="152019" y="9525"/>
                  </a:moveTo>
                  <a:cubicBezTo>
                    <a:pt x="154781" y="9525"/>
                    <a:pt x="156972" y="11716"/>
                    <a:pt x="156972" y="14478"/>
                  </a:cubicBezTo>
                  <a:lnTo>
                    <a:pt x="156972" y="122587"/>
                  </a:lnTo>
                  <a:cubicBezTo>
                    <a:pt x="156972" y="125349"/>
                    <a:pt x="154781" y="127540"/>
                    <a:pt x="152019" y="127540"/>
                  </a:cubicBezTo>
                  <a:lnTo>
                    <a:pt x="14478" y="127540"/>
                  </a:lnTo>
                  <a:cubicBezTo>
                    <a:pt x="11716" y="127540"/>
                    <a:pt x="9525" y="125349"/>
                    <a:pt x="9525" y="122587"/>
                  </a:cubicBezTo>
                  <a:lnTo>
                    <a:pt x="9525" y="14478"/>
                  </a:lnTo>
                  <a:cubicBezTo>
                    <a:pt x="9525" y="11716"/>
                    <a:pt x="11716" y="9525"/>
                    <a:pt x="14478" y="9525"/>
                  </a:cubicBezTo>
                  <a:lnTo>
                    <a:pt x="152019" y="9525"/>
                  </a:lnTo>
                  <a:moveTo>
                    <a:pt x="152019" y="0"/>
                  </a:moveTo>
                  <a:lnTo>
                    <a:pt x="14478" y="0"/>
                  </a:lnTo>
                  <a:cubicBezTo>
                    <a:pt x="6477" y="0"/>
                    <a:pt x="0" y="6477"/>
                    <a:pt x="0" y="14478"/>
                  </a:cubicBezTo>
                  <a:lnTo>
                    <a:pt x="0" y="122587"/>
                  </a:lnTo>
                  <a:cubicBezTo>
                    <a:pt x="0" y="130588"/>
                    <a:pt x="6477" y="137065"/>
                    <a:pt x="14478" y="137065"/>
                  </a:cubicBezTo>
                  <a:lnTo>
                    <a:pt x="152114" y="137065"/>
                  </a:lnTo>
                  <a:cubicBezTo>
                    <a:pt x="160115" y="137065"/>
                    <a:pt x="166592" y="130588"/>
                    <a:pt x="166592" y="122587"/>
                  </a:cubicBezTo>
                  <a:lnTo>
                    <a:pt x="166592" y="14478"/>
                  </a:lnTo>
                  <a:cubicBezTo>
                    <a:pt x="166497" y="6477"/>
                    <a:pt x="160020" y="0"/>
                    <a:pt x="152019" y="0"/>
                  </a:cubicBezTo>
                  <a:lnTo>
                    <a:pt x="152019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手繪多邊形: 圖案 50">
              <a:extLst>
                <a:ext uri="{FF2B5EF4-FFF2-40B4-BE49-F238E27FC236}">
                  <a16:creationId xmlns:a16="http://schemas.microsoft.com/office/drawing/2014/main" id="{8FC7121C-1078-4E0D-B38C-DE2B65AA725D}"/>
                </a:ext>
              </a:extLst>
            </p:cNvPr>
            <p:cNvSpPr/>
            <p:nvPr/>
          </p:nvSpPr>
          <p:spPr>
            <a:xfrm>
              <a:off x="9105639" y="3356506"/>
              <a:ext cx="152404" cy="666748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2 w 152400"/>
                <a:gd name="connsiteY1" fmla="*/ 24860 h 666750"/>
                <a:gd name="connsiteX2" fmla="*/ 149162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7 w 152400"/>
                <a:gd name="connsiteY15" fmla="*/ 650653 h 666750"/>
                <a:gd name="connsiteX16" fmla="*/ 158687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4" y="9525"/>
                    <a:pt x="149162" y="16383"/>
                    <a:pt x="149162" y="24860"/>
                  </a:cubicBezTo>
                  <a:lnTo>
                    <a:pt x="149162" y="650653"/>
                  </a:lnTo>
                  <a:cubicBezTo>
                    <a:pt x="149162" y="659130"/>
                    <a:pt x="142304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7" y="664369"/>
                    <a:pt x="158687" y="650653"/>
                  </a:cubicBezTo>
                  <a:lnTo>
                    <a:pt x="158687" y="24860"/>
                  </a:lnTo>
                  <a:cubicBezTo>
                    <a:pt x="158687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手繪多邊形: 圖案 51">
              <a:extLst>
                <a:ext uri="{FF2B5EF4-FFF2-40B4-BE49-F238E27FC236}">
                  <a16:creationId xmlns:a16="http://schemas.microsoft.com/office/drawing/2014/main" id="{AB155C11-94BC-4B13-B725-5BFAE9C2D3F8}"/>
                </a:ext>
              </a:extLst>
            </p:cNvPr>
            <p:cNvSpPr/>
            <p:nvPr/>
          </p:nvSpPr>
          <p:spPr>
            <a:xfrm>
              <a:off x="9105639" y="3886952"/>
              <a:ext cx="152404" cy="9525"/>
            </a:xfrm>
            <a:custGeom>
              <a:avLst/>
              <a:gdLst>
                <a:gd name="connsiteX0" fmla="*/ 0 w 152400"/>
                <a:gd name="connsiteY0" fmla="*/ 0 h 9525"/>
                <a:gd name="connsiteX1" fmla="*/ 158687 w 152400"/>
                <a:gd name="connsiteY1" fmla="*/ 0 h 9525"/>
                <a:gd name="connsiteX2" fmla="*/ 158687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7" y="0"/>
                  </a:lnTo>
                  <a:lnTo>
                    <a:pt x="158687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手繪多邊形: 圖案 52">
              <a:extLst>
                <a:ext uri="{FF2B5EF4-FFF2-40B4-BE49-F238E27FC236}">
                  <a16:creationId xmlns:a16="http://schemas.microsoft.com/office/drawing/2014/main" id="{B133DA79-5197-40EF-BB42-BB620D1D198B}"/>
                </a:ext>
              </a:extLst>
            </p:cNvPr>
            <p:cNvSpPr/>
            <p:nvPr/>
          </p:nvSpPr>
          <p:spPr>
            <a:xfrm>
              <a:off x="8918088" y="3356506"/>
              <a:ext cx="152404" cy="666748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2 w 152400"/>
                <a:gd name="connsiteY1" fmla="*/ 24860 h 666750"/>
                <a:gd name="connsiteX2" fmla="*/ 149162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7 w 152400"/>
                <a:gd name="connsiteY15" fmla="*/ 650653 h 666750"/>
                <a:gd name="connsiteX16" fmla="*/ 158687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3" y="9525"/>
                    <a:pt x="149162" y="16383"/>
                    <a:pt x="149162" y="24860"/>
                  </a:cubicBezTo>
                  <a:lnTo>
                    <a:pt x="149162" y="650653"/>
                  </a:lnTo>
                  <a:cubicBezTo>
                    <a:pt x="149162" y="659130"/>
                    <a:pt x="142303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7" y="664369"/>
                    <a:pt x="158687" y="650653"/>
                  </a:cubicBezTo>
                  <a:lnTo>
                    <a:pt x="158687" y="24860"/>
                  </a:lnTo>
                  <a:cubicBezTo>
                    <a:pt x="158687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手繪多邊形: 圖案 53">
              <a:extLst>
                <a:ext uri="{FF2B5EF4-FFF2-40B4-BE49-F238E27FC236}">
                  <a16:creationId xmlns:a16="http://schemas.microsoft.com/office/drawing/2014/main" id="{8F5EED88-5284-4962-834D-86F53B6C1A00}"/>
                </a:ext>
              </a:extLst>
            </p:cNvPr>
            <p:cNvSpPr/>
            <p:nvPr/>
          </p:nvSpPr>
          <p:spPr>
            <a:xfrm>
              <a:off x="8730631" y="3356506"/>
              <a:ext cx="152404" cy="666748"/>
            </a:xfrm>
            <a:custGeom>
              <a:avLst/>
              <a:gdLst>
                <a:gd name="connsiteX0" fmla="*/ 133731 w 152400"/>
                <a:gd name="connsiteY0" fmla="*/ 9525 h 666750"/>
                <a:gd name="connsiteX1" fmla="*/ 149066 w 152400"/>
                <a:gd name="connsiteY1" fmla="*/ 24860 h 666750"/>
                <a:gd name="connsiteX2" fmla="*/ 149066 w 152400"/>
                <a:gd name="connsiteY2" fmla="*/ 650653 h 666750"/>
                <a:gd name="connsiteX3" fmla="*/ 133731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731 w 152400"/>
                <a:gd name="connsiteY8" fmla="*/ 9525 h 666750"/>
                <a:gd name="connsiteX9" fmla="*/ 133731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7 w 152400"/>
                <a:gd name="connsiteY15" fmla="*/ 650653 h 666750"/>
                <a:gd name="connsiteX16" fmla="*/ 158687 w 152400"/>
                <a:gd name="connsiteY16" fmla="*/ 24860 h 666750"/>
                <a:gd name="connsiteX17" fmla="*/ 133731 w 152400"/>
                <a:gd name="connsiteY17" fmla="*/ 0 h 666750"/>
                <a:gd name="connsiteX18" fmla="*/ 133731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731" y="9525"/>
                  </a:moveTo>
                  <a:cubicBezTo>
                    <a:pt x="142208" y="9525"/>
                    <a:pt x="149066" y="16383"/>
                    <a:pt x="149066" y="24860"/>
                  </a:cubicBezTo>
                  <a:lnTo>
                    <a:pt x="149066" y="650653"/>
                  </a:lnTo>
                  <a:cubicBezTo>
                    <a:pt x="149066" y="659130"/>
                    <a:pt x="142208" y="665988"/>
                    <a:pt x="133731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731" y="9525"/>
                  </a:lnTo>
                  <a:moveTo>
                    <a:pt x="133731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7" y="664369"/>
                    <a:pt x="158687" y="650653"/>
                  </a:cubicBezTo>
                  <a:lnTo>
                    <a:pt x="158687" y="24860"/>
                  </a:lnTo>
                  <a:cubicBezTo>
                    <a:pt x="158591" y="11049"/>
                    <a:pt x="147542" y="0"/>
                    <a:pt x="133731" y="0"/>
                  </a:cubicBezTo>
                  <a:lnTo>
                    <a:pt x="133731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手繪多邊形: 圖案 54">
              <a:extLst>
                <a:ext uri="{FF2B5EF4-FFF2-40B4-BE49-F238E27FC236}">
                  <a16:creationId xmlns:a16="http://schemas.microsoft.com/office/drawing/2014/main" id="{A6A67CDA-0E66-4408-8D5F-FFF4E72E2069}"/>
                </a:ext>
              </a:extLst>
            </p:cNvPr>
            <p:cNvSpPr/>
            <p:nvPr/>
          </p:nvSpPr>
          <p:spPr>
            <a:xfrm>
              <a:off x="8730631" y="3886952"/>
              <a:ext cx="152404" cy="9525"/>
            </a:xfrm>
            <a:custGeom>
              <a:avLst/>
              <a:gdLst>
                <a:gd name="connsiteX0" fmla="*/ 0 w 152400"/>
                <a:gd name="connsiteY0" fmla="*/ 0 h 9525"/>
                <a:gd name="connsiteX1" fmla="*/ 158686 w 152400"/>
                <a:gd name="connsiteY1" fmla="*/ 0 h 9525"/>
                <a:gd name="connsiteX2" fmla="*/ 158686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6" y="0"/>
                  </a:lnTo>
                  <a:lnTo>
                    <a:pt x="15868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手繪多邊形: 圖案 55">
              <a:extLst>
                <a:ext uri="{FF2B5EF4-FFF2-40B4-BE49-F238E27FC236}">
                  <a16:creationId xmlns:a16="http://schemas.microsoft.com/office/drawing/2014/main" id="{A858E20A-4E4E-4AE9-9D19-E111EE84BF5E}"/>
                </a:ext>
              </a:extLst>
            </p:cNvPr>
            <p:cNvSpPr/>
            <p:nvPr/>
          </p:nvSpPr>
          <p:spPr>
            <a:xfrm>
              <a:off x="9293191" y="3356506"/>
              <a:ext cx="152404" cy="666748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1 w 152400"/>
                <a:gd name="connsiteY1" fmla="*/ 24860 h 666750"/>
                <a:gd name="connsiteX2" fmla="*/ 149161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6 w 152400"/>
                <a:gd name="connsiteY15" fmla="*/ 650653 h 666750"/>
                <a:gd name="connsiteX16" fmla="*/ 158686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4" y="9525"/>
                    <a:pt x="149161" y="16383"/>
                    <a:pt x="149161" y="24860"/>
                  </a:cubicBezTo>
                  <a:lnTo>
                    <a:pt x="149161" y="650653"/>
                  </a:lnTo>
                  <a:cubicBezTo>
                    <a:pt x="149161" y="659130"/>
                    <a:pt x="142304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6" y="664369"/>
                    <a:pt x="158686" y="650653"/>
                  </a:cubicBezTo>
                  <a:lnTo>
                    <a:pt x="158686" y="24860"/>
                  </a:lnTo>
                  <a:cubicBezTo>
                    <a:pt x="158686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手繪多邊形: 圖案 56">
              <a:extLst>
                <a:ext uri="{FF2B5EF4-FFF2-40B4-BE49-F238E27FC236}">
                  <a16:creationId xmlns:a16="http://schemas.microsoft.com/office/drawing/2014/main" id="{8CAD5E24-6F88-4B36-9229-4B60670CE5B3}"/>
                </a:ext>
              </a:extLst>
            </p:cNvPr>
            <p:cNvSpPr/>
            <p:nvPr/>
          </p:nvSpPr>
          <p:spPr>
            <a:xfrm>
              <a:off x="9293191" y="3886952"/>
              <a:ext cx="152404" cy="9525"/>
            </a:xfrm>
            <a:custGeom>
              <a:avLst/>
              <a:gdLst>
                <a:gd name="connsiteX0" fmla="*/ 0 w 152400"/>
                <a:gd name="connsiteY0" fmla="*/ 0 h 9525"/>
                <a:gd name="connsiteX1" fmla="*/ 158687 w 152400"/>
                <a:gd name="connsiteY1" fmla="*/ 0 h 9525"/>
                <a:gd name="connsiteX2" fmla="*/ 158687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7" y="0"/>
                  </a:lnTo>
                  <a:lnTo>
                    <a:pt x="158687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手繪多邊形: 圖案 57">
              <a:extLst>
                <a:ext uri="{FF2B5EF4-FFF2-40B4-BE49-F238E27FC236}">
                  <a16:creationId xmlns:a16="http://schemas.microsoft.com/office/drawing/2014/main" id="{E30F8858-8842-40D7-92B7-EC226F438548}"/>
                </a:ext>
              </a:extLst>
            </p:cNvPr>
            <p:cNvSpPr/>
            <p:nvPr/>
          </p:nvSpPr>
          <p:spPr>
            <a:xfrm>
              <a:off x="9480742" y="3356507"/>
              <a:ext cx="152404" cy="666748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1 w 152400"/>
                <a:gd name="connsiteY1" fmla="*/ 24860 h 666750"/>
                <a:gd name="connsiteX2" fmla="*/ 149161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6 w 152400"/>
                <a:gd name="connsiteY15" fmla="*/ 650653 h 666750"/>
                <a:gd name="connsiteX16" fmla="*/ 158686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3" y="9525"/>
                    <a:pt x="149161" y="16383"/>
                    <a:pt x="149161" y="24860"/>
                  </a:cubicBezTo>
                  <a:lnTo>
                    <a:pt x="149161" y="650653"/>
                  </a:lnTo>
                  <a:cubicBezTo>
                    <a:pt x="149161" y="659130"/>
                    <a:pt x="142303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6" y="664369"/>
                    <a:pt x="158686" y="650653"/>
                  </a:cubicBezTo>
                  <a:lnTo>
                    <a:pt x="158686" y="24860"/>
                  </a:lnTo>
                  <a:cubicBezTo>
                    <a:pt x="158686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手繪多邊形: 圖案 58">
              <a:extLst>
                <a:ext uri="{FF2B5EF4-FFF2-40B4-BE49-F238E27FC236}">
                  <a16:creationId xmlns:a16="http://schemas.microsoft.com/office/drawing/2014/main" id="{E5F2B2C6-7184-4098-9FB2-1FC402821AF9}"/>
                </a:ext>
              </a:extLst>
            </p:cNvPr>
            <p:cNvSpPr/>
            <p:nvPr/>
          </p:nvSpPr>
          <p:spPr>
            <a:xfrm>
              <a:off x="9480742" y="3886952"/>
              <a:ext cx="152404" cy="9525"/>
            </a:xfrm>
            <a:custGeom>
              <a:avLst/>
              <a:gdLst>
                <a:gd name="connsiteX0" fmla="*/ 0 w 152400"/>
                <a:gd name="connsiteY0" fmla="*/ 0 h 9525"/>
                <a:gd name="connsiteX1" fmla="*/ 158686 w 152400"/>
                <a:gd name="connsiteY1" fmla="*/ 0 h 9525"/>
                <a:gd name="connsiteX2" fmla="*/ 158686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6" y="0"/>
                  </a:lnTo>
                  <a:lnTo>
                    <a:pt x="15868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手繪多邊形: 圖案 59">
              <a:extLst>
                <a:ext uri="{FF2B5EF4-FFF2-40B4-BE49-F238E27FC236}">
                  <a16:creationId xmlns:a16="http://schemas.microsoft.com/office/drawing/2014/main" id="{E47B67E9-4E1E-4D96-82A6-2A210C89F8FB}"/>
                </a:ext>
              </a:extLst>
            </p:cNvPr>
            <p:cNvSpPr/>
            <p:nvPr/>
          </p:nvSpPr>
          <p:spPr>
            <a:xfrm>
              <a:off x="8501074" y="3357745"/>
              <a:ext cx="47626" cy="38100"/>
            </a:xfrm>
            <a:custGeom>
              <a:avLst/>
              <a:gdLst>
                <a:gd name="connsiteX0" fmla="*/ 39148 w 47625"/>
                <a:gd name="connsiteY0" fmla="*/ 0 h 38100"/>
                <a:gd name="connsiteX1" fmla="*/ 11049 w 47625"/>
                <a:gd name="connsiteY1" fmla="*/ 0 h 38100"/>
                <a:gd name="connsiteX2" fmla="*/ 2857 w 47625"/>
                <a:gd name="connsiteY2" fmla="*/ 2286 h 38100"/>
                <a:gd name="connsiteX3" fmla="*/ 0 w 47625"/>
                <a:gd name="connsiteY3" fmla="*/ 8477 h 38100"/>
                <a:gd name="connsiteX4" fmla="*/ 0 w 47625"/>
                <a:gd name="connsiteY4" fmla="*/ 38671 h 38100"/>
                <a:gd name="connsiteX5" fmla="*/ 14668 w 47625"/>
                <a:gd name="connsiteY5" fmla="*/ 38671 h 38100"/>
                <a:gd name="connsiteX6" fmla="*/ 14668 w 47625"/>
                <a:gd name="connsiteY6" fmla="*/ 28384 h 38100"/>
                <a:gd name="connsiteX7" fmla="*/ 35338 w 47625"/>
                <a:gd name="connsiteY7" fmla="*/ 28384 h 38100"/>
                <a:gd name="connsiteX8" fmla="*/ 35338 w 47625"/>
                <a:gd name="connsiteY8" fmla="*/ 38671 h 38100"/>
                <a:gd name="connsiteX9" fmla="*/ 50102 w 47625"/>
                <a:gd name="connsiteY9" fmla="*/ 38671 h 38100"/>
                <a:gd name="connsiteX10" fmla="*/ 50102 w 47625"/>
                <a:gd name="connsiteY10" fmla="*/ 8382 h 38100"/>
                <a:gd name="connsiteX11" fmla="*/ 47244 w 47625"/>
                <a:gd name="connsiteY11" fmla="*/ 2191 h 38100"/>
                <a:gd name="connsiteX12" fmla="*/ 39148 w 47625"/>
                <a:gd name="connsiteY12" fmla="*/ 0 h 38100"/>
                <a:gd name="connsiteX13" fmla="*/ 39148 w 47625"/>
                <a:gd name="connsiteY13" fmla="*/ 0 h 38100"/>
                <a:gd name="connsiteX14" fmla="*/ 14764 w 47625"/>
                <a:gd name="connsiteY14" fmla="*/ 21241 h 38100"/>
                <a:gd name="connsiteX15" fmla="*/ 14764 w 47625"/>
                <a:gd name="connsiteY15" fmla="*/ 10096 h 38100"/>
                <a:gd name="connsiteX16" fmla="*/ 35433 w 47625"/>
                <a:gd name="connsiteY16" fmla="*/ 10096 h 38100"/>
                <a:gd name="connsiteX17" fmla="*/ 35433 w 47625"/>
                <a:gd name="connsiteY17" fmla="*/ 21241 h 38100"/>
                <a:gd name="connsiteX18" fmla="*/ 14764 w 47625"/>
                <a:gd name="connsiteY18" fmla="*/ 21241 h 38100"/>
                <a:gd name="connsiteX19" fmla="*/ 14764 w 47625"/>
                <a:gd name="connsiteY19" fmla="*/ 2124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7625" h="38100">
                  <a:moveTo>
                    <a:pt x="39148" y="0"/>
                  </a:moveTo>
                  <a:lnTo>
                    <a:pt x="11049" y="0"/>
                  </a:lnTo>
                  <a:cubicBezTo>
                    <a:pt x="7525" y="0"/>
                    <a:pt x="4858" y="762"/>
                    <a:pt x="2857" y="2286"/>
                  </a:cubicBezTo>
                  <a:cubicBezTo>
                    <a:pt x="953" y="3810"/>
                    <a:pt x="0" y="5905"/>
                    <a:pt x="0" y="8477"/>
                  </a:cubicBezTo>
                  <a:lnTo>
                    <a:pt x="0" y="38671"/>
                  </a:lnTo>
                  <a:lnTo>
                    <a:pt x="14668" y="38671"/>
                  </a:lnTo>
                  <a:lnTo>
                    <a:pt x="14668" y="28384"/>
                  </a:lnTo>
                  <a:lnTo>
                    <a:pt x="35338" y="28384"/>
                  </a:lnTo>
                  <a:lnTo>
                    <a:pt x="35338" y="38671"/>
                  </a:lnTo>
                  <a:lnTo>
                    <a:pt x="50102" y="38671"/>
                  </a:lnTo>
                  <a:lnTo>
                    <a:pt x="50102" y="8382"/>
                  </a:lnTo>
                  <a:cubicBezTo>
                    <a:pt x="50102" y="5810"/>
                    <a:pt x="49149" y="3715"/>
                    <a:pt x="47244" y="2191"/>
                  </a:cubicBezTo>
                  <a:cubicBezTo>
                    <a:pt x="45339" y="762"/>
                    <a:pt x="42672" y="0"/>
                    <a:pt x="39148" y="0"/>
                  </a:cubicBezTo>
                  <a:lnTo>
                    <a:pt x="39148" y="0"/>
                  </a:lnTo>
                  <a:close/>
                  <a:moveTo>
                    <a:pt x="14764" y="21241"/>
                  </a:moveTo>
                  <a:lnTo>
                    <a:pt x="14764" y="10096"/>
                  </a:lnTo>
                  <a:lnTo>
                    <a:pt x="35433" y="10096"/>
                  </a:lnTo>
                  <a:lnTo>
                    <a:pt x="35433" y="21241"/>
                  </a:lnTo>
                  <a:lnTo>
                    <a:pt x="14764" y="21241"/>
                  </a:lnTo>
                  <a:lnTo>
                    <a:pt x="14764" y="21241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手繪多邊形: 圖案 60">
              <a:extLst>
                <a:ext uri="{FF2B5EF4-FFF2-40B4-BE49-F238E27FC236}">
                  <a16:creationId xmlns:a16="http://schemas.microsoft.com/office/drawing/2014/main" id="{B6E40D0C-A2D6-4DE1-9D85-08553F0AD1AD}"/>
                </a:ext>
              </a:extLst>
            </p:cNvPr>
            <p:cNvSpPr/>
            <p:nvPr/>
          </p:nvSpPr>
          <p:spPr>
            <a:xfrm>
              <a:off x="8558129" y="3357745"/>
              <a:ext cx="47626" cy="38100"/>
            </a:xfrm>
            <a:custGeom>
              <a:avLst/>
              <a:gdLst>
                <a:gd name="connsiteX0" fmla="*/ 39148 w 47625"/>
                <a:gd name="connsiteY0" fmla="*/ 0 h 38100"/>
                <a:gd name="connsiteX1" fmla="*/ 38576 w 47625"/>
                <a:gd name="connsiteY1" fmla="*/ 0 h 38100"/>
                <a:gd name="connsiteX2" fmla="*/ 38195 w 47625"/>
                <a:gd name="connsiteY2" fmla="*/ 0 h 38100"/>
                <a:gd name="connsiteX3" fmla="*/ 11906 w 47625"/>
                <a:gd name="connsiteY3" fmla="*/ 0 h 38100"/>
                <a:gd name="connsiteX4" fmla="*/ 11049 w 47625"/>
                <a:gd name="connsiteY4" fmla="*/ 0 h 38100"/>
                <a:gd name="connsiteX5" fmla="*/ 2953 w 47625"/>
                <a:gd name="connsiteY5" fmla="*/ 2286 h 38100"/>
                <a:gd name="connsiteX6" fmla="*/ 0 w 47625"/>
                <a:gd name="connsiteY6" fmla="*/ 8287 h 38100"/>
                <a:gd name="connsiteX7" fmla="*/ 0 w 47625"/>
                <a:gd name="connsiteY7" fmla="*/ 8382 h 38100"/>
                <a:gd name="connsiteX8" fmla="*/ 0 w 47625"/>
                <a:gd name="connsiteY8" fmla="*/ 8382 h 38100"/>
                <a:gd name="connsiteX9" fmla="*/ 0 w 47625"/>
                <a:gd name="connsiteY9" fmla="*/ 8382 h 38100"/>
                <a:gd name="connsiteX10" fmla="*/ 0 w 47625"/>
                <a:gd name="connsiteY10" fmla="*/ 38576 h 38100"/>
                <a:gd name="connsiteX11" fmla="*/ 14764 w 47625"/>
                <a:gd name="connsiteY11" fmla="*/ 38576 h 38100"/>
                <a:gd name="connsiteX12" fmla="*/ 14764 w 47625"/>
                <a:gd name="connsiteY12" fmla="*/ 28480 h 38100"/>
                <a:gd name="connsiteX13" fmla="*/ 38576 w 47625"/>
                <a:gd name="connsiteY13" fmla="*/ 28480 h 38100"/>
                <a:gd name="connsiteX14" fmla="*/ 48292 w 47625"/>
                <a:gd name="connsiteY14" fmla="*/ 20669 h 38100"/>
                <a:gd name="connsiteX15" fmla="*/ 48292 w 47625"/>
                <a:gd name="connsiteY15" fmla="*/ 8287 h 38100"/>
                <a:gd name="connsiteX16" fmla="*/ 45910 w 47625"/>
                <a:gd name="connsiteY16" fmla="*/ 1905 h 38100"/>
                <a:gd name="connsiteX17" fmla="*/ 39148 w 47625"/>
                <a:gd name="connsiteY17" fmla="*/ 0 h 38100"/>
                <a:gd name="connsiteX18" fmla="*/ 39148 w 47625"/>
                <a:gd name="connsiteY18" fmla="*/ 0 h 38100"/>
                <a:gd name="connsiteX19" fmla="*/ 39148 w 47625"/>
                <a:gd name="connsiteY19" fmla="*/ 0 h 38100"/>
                <a:gd name="connsiteX20" fmla="*/ 14573 w 47625"/>
                <a:gd name="connsiteY20" fmla="*/ 20098 h 38100"/>
                <a:gd name="connsiteX21" fmla="*/ 14573 w 47625"/>
                <a:gd name="connsiteY21" fmla="*/ 10096 h 38100"/>
                <a:gd name="connsiteX22" fmla="*/ 33338 w 47625"/>
                <a:gd name="connsiteY22" fmla="*/ 10096 h 38100"/>
                <a:gd name="connsiteX23" fmla="*/ 33338 w 47625"/>
                <a:gd name="connsiteY23" fmla="*/ 20098 h 38100"/>
                <a:gd name="connsiteX24" fmla="*/ 14573 w 47625"/>
                <a:gd name="connsiteY24" fmla="*/ 20098 h 38100"/>
                <a:gd name="connsiteX25" fmla="*/ 14573 w 47625"/>
                <a:gd name="connsiteY25" fmla="*/ 2009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7625" h="38100">
                  <a:moveTo>
                    <a:pt x="39148" y="0"/>
                  </a:moveTo>
                  <a:lnTo>
                    <a:pt x="38576" y="0"/>
                  </a:lnTo>
                  <a:cubicBezTo>
                    <a:pt x="38481" y="0"/>
                    <a:pt x="38291" y="0"/>
                    <a:pt x="38195" y="0"/>
                  </a:cubicBezTo>
                  <a:lnTo>
                    <a:pt x="11906" y="0"/>
                  </a:lnTo>
                  <a:lnTo>
                    <a:pt x="11049" y="0"/>
                  </a:lnTo>
                  <a:cubicBezTo>
                    <a:pt x="7525" y="0"/>
                    <a:pt x="4763" y="762"/>
                    <a:pt x="2953" y="2286"/>
                  </a:cubicBezTo>
                  <a:cubicBezTo>
                    <a:pt x="1048" y="3810"/>
                    <a:pt x="95" y="5810"/>
                    <a:pt x="0" y="8287"/>
                  </a:cubicBezTo>
                  <a:lnTo>
                    <a:pt x="0" y="8382"/>
                  </a:lnTo>
                  <a:lnTo>
                    <a:pt x="0" y="8382"/>
                  </a:lnTo>
                  <a:lnTo>
                    <a:pt x="0" y="8382"/>
                  </a:lnTo>
                  <a:lnTo>
                    <a:pt x="0" y="38576"/>
                  </a:lnTo>
                  <a:lnTo>
                    <a:pt x="14764" y="38576"/>
                  </a:lnTo>
                  <a:lnTo>
                    <a:pt x="14764" y="28480"/>
                  </a:lnTo>
                  <a:lnTo>
                    <a:pt x="38576" y="28480"/>
                  </a:lnTo>
                  <a:cubicBezTo>
                    <a:pt x="45053" y="28480"/>
                    <a:pt x="48292" y="25908"/>
                    <a:pt x="48292" y="20669"/>
                  </a:cubicBezTo>
                  <a:lnTo>
                    <a:pt x="48292" y="8287"/>
                  </a:lnTo>
                  <a:cubicBezTo>
                    <a:pt x="48292" y="5239"/>
                    <a:pt x="47530" y="3143"/>
                    <a:pt x="45910" y="1905"/>
                  </a:cubicBezTo>
                  <a:cubicBezTo>
                    <a:pt x="44387" y="762"/>
                    <a:pt x="42196" y="95"/>
                    <a:pt x="39148" y="0"/>
                  </a:cubicBezTo>
                  <a:lnTo>
                    <a:pt x="39148" y="0"/>
                  </a:lnTo>
                  <a:lnTo>
                    <a:pt x="39148" y="0"/>
                  </a:lnTo>
                  <a:close/>
                  <a:moveTo>
                    <a:pt x="14573" y="20098"/>
                  </a:moveTo>
                  <a:lnTo>
                    <a:pt x="14573" y="10096"/>
                  </a:lnTo>
                  <a:lnTo>
                    <a:pt x="33338" y="10096"/>
                  </a:lnTo>
                  <a:lnTo>
                    <a:pt x="33338" y="20098"/>
                  </a:lnTo>
                  <a:lnTo>
                    <a:pt x="14573" y="20098"/>
                  </a:lnTo>
                  <a:lnTo>
                    <a:pt x="14573" y="20098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手繪多邊形: 圖案 61">
              <a:extLst>
                <a:ext uri="{FF2B5EF4-FFF2-40B4-BE49-F238E27FC236}">
                  <a16:creationId xmlns:a16="http://schemas.microsoft.com/office/drawing/2014/main" id="{A4021F1B-6590-415F-9998-BF8F9584E419}"/>
                </a:ext>
              </a:extLst>
            </p:cNvPr>
            <p:cNvSpPr/>
            <p:nvPr/>
          </p:nvSpPr>
          <p:spPr>
            <a:xfrm>
              <a:off x="8443923" y="3357745"/>
              <a:ext cx="47626" cy="38100"/>
            </a:xfrm>
            <a:custGeom>
              <a:avLst/>
              <a:gdLst>
                <a:gd name="connsiteX0" fmla="*/ 50482 w 47625"/>
                <a:gd name="connsiteY0" fmla="*/ 0 h 38100"/>
                <a:gd name="connsiteX1" fmla="*/ 38576 w 47625"/>
                <a:gd name="connsiteY1" fmla="*/ 0 h 38100"/>
                <a:gd name="connsiteX2" fmla="*/ 36385 w 47625"/>
                <a:gd name="connsiteY2" fmla="*/ 0 h 38100"/>
                <a:gd name="connsiteX3" fmla="*/ 36385 w 47625"/>
                <a:gd name="connsiteY3" fmla="*/ 22479 h 38100"/>
                <a:gd name="connsiteX4" fmla="*/ 35909 w 47625"/>
                <a:gd name="connsiteY4" fmla="*/ 22860 h 38100"/>
                <a:gd name="connsiteX5" fmla="*/ 35623 w 47625"/>
                <a:gd name="connsiteY5" fmla="*/ 22860 h 38100"/>
                <a:gd name="connsiteX6" fmla="*/ 35147 w 47625"/>
                <a:gd name="connsiteY6" fmla="*/ 22574 h 38100"/>
                <a:gd name="connsiteX7" fmla="*/ 20002 w 47625"/>
                <a:gd name="connsiteY7" fmla="*/ 1429 h 38100"/>
                <a:gd name="connsiteX8" fmla="*/ 20002 w 47625"/>
                <a:gd name="connsiteY8" fmla="*/ 1429 h 38100"/>
                <a:gd name="connsiteX9" fmla="*/ 20002 w 47625"/>
                <a:gd name="connsiteY9" fmla="*/ 1429 h 38100"/>
                <a:gd name="connsiteX10" fmla="*/ 19812 w 47625"/>
                <a:gd name="connsiteY10" fmla="*/ 1333 h 38100"/>
                <a:gd name="connsiteX11" fmla="*/ 19812 w 47625"/>
                <a:gd name="connsiteY11" fmla="*/ 1238 h 38100"/>
                <a:gd name="connsiteX12" fmla="*/ 16573 w 47625"/>
                <a:gd name="connsiteY12" fmla="*/ 190 h 38100"/>
                <a:gd name="connsiteX13" fmla="*/ 4667 w 47625"/>
                <a:gd name="connsiteY13" fmla="*/ 190 h 38100"/>
                <a:gd name="connsiteX14" fmla="*/ 1238 w 47625"/>
                <a:gd name="connsiteY14" fmla="*/ 1429 h 38100"/>
                <a:gd name="connsiteX15" fmla="*/ 0 w 47625"/>
                <a:gd name="connsiteY15" fmla="*/ 4858 h 38100"/>
                <a:gd name="connsiteX16" fmla="*/ 0 w 47625"/>
                <a:gd name="connsiteY16" fmla="*/ 4858 h 38100"/>
                <a:gd name="connsiteX17" fmla="*/ 0 w 47625"/>
                <a:gd name="connsiteY17" fmla="*/ 38862 h 38100"/>
                <a:gd name="connsiteX18" fmla="*/ 13906 w 47625"/>
                <a:gd name="connsiteY18" fmla="*/ 38862 h 38100"/>
                <a:gd name="connsiteX19" fmla="*/ 13811 w 47625"/>
                <a:gd name="connsiteY19" fmla="*/ 15621 h 38100"/>
                <a:gd name="connsiteX20" fmla="*/ 14954 w 47625"/>
                <a:gd name="connsiteY20" fmla="*/ 14859 h 38100"/>
                <a:gd name="connsiteX21" fmla="*/ 15240 w 47625"/>
                <a:gd name="connsiteY21" fmla="*/ 14859 h 38100"/>
                <a:gd name="connsiteX22" fmla="*/ 15811 w 47625"/>
                <a:gd name="connsiteY22" fmla="*/ 15240 h 38100"/>
                <a:gd name="connsiteX23" fmla="*/ 36100 w 47625"/>
                <a:gd name="connsiteY23" fmla="*/ 38862 h 38100"/>
                <a:gd name="connsiteX24" fmla="*/ 50578 w 47625"/>
                <a:gd name="connsiteY24" fmla="*/ 38862 h 38100"/>
                <a:gd name="connsiteX25" fmla="*/ 50578 w 47625"/>
                <a:gd name="connsiteY25" fmla="*/ 0 h 38100"/>
                <a:gd name="connsiteX26" fmla="*/ 50482 w 47625"/>
                <a:gd name="connsiteY26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625" h="38100">
                  <a:moveTo>
                    <a:pt x="50482" y="0"/>
                  </a:moveTo>
                  <a:lnTo>
                    <a:pt x="38576" y="0"/>
                  </a:lnTo>
                  <a:lnTo>
                    <a:pt x="36385" y="0"/>
                  </a:lnTo>
                  <a:lnTo>
                    <a:pt x="36385" y="22479"/>
                  </a:lnTo>
                  <a:cubicBezTo>
                    <a:pt x="36290" y="22669"/>
                    <a:pt x="36195" y="22860"/>
                    <a:pt x="35909" y="22860"/>
                  </a:cubicBezTo>
                  <a:cubicBezTo>
                    <a:pt x="35814" y="22860"/>
                    <a:pt x="35719" y="22860"/>
                    <a:pt x="35623" y="22860"/>
                  </a:cubicBezTo>
                  <a:cubicBezTo>
                    <a:pt x="35623" y="22860"/>
                    <a:pt x="35338" y="22860"/>
                    <a:pt x="35147" y="22574"/>
                  </a:cubicBezTo>
                  <a:cubicBezTo>
                    <a:pt x="32671" y="18764"/>
                    <a:pt x="23050" y="5620"/>
                    <a:pt x="20002" y="1429"/>
                  </a:cubicBezTo>
                  <a:cubicBezTo>
                    <a:pt x="20002" y="1429"/>
                    <a:pt x="20002" y="1429"/>
                    <a:pt x="20002" y="1429"/>
                  </a:cubicBezTo>
                  <a:lnTo>
                    <a:pt x="20002" y="1429"/>
                  </a:lnTo>
                  <a:cubicBezTo>
                    <a:pt x="20002" y="1429"/>
                    <a:pt x="19907" y="1333"/>
                    <a:pt x="19812" y="1333"/>
                  </a:cubicBezTo>
                  <a:cubicBezTo>
                    <a:pt x="19812" y="1238"/>
                    <a:pt x="19812" y="1238"/>
                    <a:pt x="19812" y="1238"/>
                  </a:cubicBezTo>
                  <a:cubicBezTo>
                    <a:pt x="19050" y="571"/>
                    <a:pt x="18002" y="190"/>
                    <a:pt x="16573" y="190"/>
                  </a:cubicBezTo>
                  <a:lnTo>
                    <a:pt x="4667" y="190"/>
                  </a:lnTo>
                  <a:cubicBezTo>
                    <a:pt x="3143" y="190"/>
                    <a:pt x="2000" y="667"/>
                    <a:pt x="1238" y="1429"/>
                  </a:cubicBezTo>
                  <a:cubicBezTo>
                    <a:pt x="476" y="2286"/>
                    <a:pt x="0" y="3429"/>
                    <a:pt x="0" y="4858"/>
                  </a:cubicBezTo>
                  <a:lnTo>
                    <a:pt x="0" y="4858"/>
                  </a:lnTo>
                  <a:lnTo>
                    <a:pt x="0" y="38862"/>
                  </a:lnTo>
                  <a:lnTo>
                    <a:pt x="13906" y="38862"/>
                  </a:lnTo>
                  <a:cubicBezTo>
                    <a:pt x="13906" y="38862"/>
                    <a:pt x="13811" y="20955"/>
                    <a:pt x="13811" y="15621"/>
                  </a:cubicBezTo>
                  <a:cubicBezTo>
                    <a:pt x="13906" y="15335"/>
                    <a:pt x="14097" y="14859"/>
                    <a:pt x="14954" y="14859"/>
                  </a:cubicBezTo>
                  <a:cubicBezTo>
                    <a:pt x="15049" y="14859"/>
                    <a:pt x="15145" y="14859"/>
                    <a:pt x="15240" y="14859"/>
                  </a:cubicBezTo>
                  <a:cubicBezTo>
                    <a:pt x="15240" y="14859"/>
                    <a:pt x="15621" y="14859"/>
                    <a:pt x="15811" y="15240"/>
                  </a:cubicBezTo>
                  <a:cubicBezTo>
                    <a:pt x="18478" y="19526"/>
                    <a:pt x="36100" y="38862"/>
                    <a:pt x="36100" y="38862"/>
                  </a:cubicBezTo>
                  <a:lnTo>
                    <a:pt x="50578" y="38862"/>
                  </a:lnTo>
                  <a:lnTo>
                    <a:pt x="50578" y="0"/>
                  </a:lnTo>
                  <a:lnTo>
                    <a:pt x="50482" y="0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手繪多邊形: 圖案 62">
              <a:extLst>
                <a:ext uri="{FF2B5EF4-FFF2-40B4-BE49-F238E27FC236}">
                  <a16:creationId xmlns:a16="http://schemas.microsoft.com/office/drawing/2014/main" id="{AF434004-6B64-46ED-89E4-872FD01402B0}"/>
                </a:ext>
              </a:extLst>
            </p:cNvPr>
            <p:cNvSpPr/>
            <p:nvPr/>
          </p:nvSpPr>
          <p:spPr>
            <a:xfrm>
              <a:off x="8388107" y="3357271"/>
              <a:ext cx="47626" cy="38100"/>
            </a:xfrm>
            <a:custGeom>
              <a:avLst/>
              <a:gdLst>
                <a:gd name="connsiteX0" fmla="*/ 38767 w 47625"/>
                <a:gd name="connsiteY0" fmla="*/ 0 h 38100"/>
                <a:gd name="connsiteX1" fmla="*/ 37529 w 47625"/>
                <a:gd name="connsiteY1" fmla="*/ 0 h 38100"/>
                <a:gd name="connsiteX2" fmla="*/ 37433 w 47625"/>
                <a:gd name="connsiteY2" fmla="*/ 0 h 38100"/>
                <a:gd name="connsiteX3" fmla="*/ 12668 w 47625"/>
                <a:gd name="connsiteY3" fmla="*/ 0 h 38100"/>
                <a:gd name="connsiteX4" fmla="*/ 0 w 47625"/>
                <a:gd name="connsiteY4" fmla="*/ 10192 h 38100"/>
                <a:gd name="connsiteX5" fmla="*/ 0 w 47625"/>
                <a:gd name="connsiteY5" fmla="*/ 29051 h 38100"/>
                <a:gd name="connsiteX6" fmla="*/ 12668 w 47625"/>
                <a:gd name="connsiteY6" fmla="*/ 39243 h 38100"/>
                <a:gd name="connsiteX7" fmla="*/ 37433 w 47625"/>
                <a:gd name="connsiteY7" fmla="*/ 39243 h 38100"/>
                <a:gd name="connsiteX8" fmla="*/ 41053 w 47625"/>
                <a:gd name="connsiteY8" fmla="*/ 38957 h 38100"/>
                <a:gd name="connsiteX9" fmla="*/ 31528 w 47625"/>
                <a:gd name="connsiteY9" fmla="*/ 30194 h 38100"/>
                <a:gd name="connsiteX10" fmla="*/ 30861 w 47625"/>
                <a:gd name="connsiteY10" fmla="*/ 29718 h 38100"/>
                <a:gd name="connsiteX11" fmla="*/ 15431 w 47625"/>
                <a:gd name="connsiteY11" fmla="*/ 29718 h 38100"/>
                <a:gd name="connsiteX12" fmla="*/ 15431 w 47625"/>
                <a:gd name="connsiteY12" fmla="*/ 9334 h 38100"/>
                <a:gd name="connsiteX13" fmla="*/ 36005 w 47625"/>
                <a:gd name="connsiteY13" fmla="*/ 9334 h 38100"/>
                <a:gd name="connsiteX14" fmla="*/ 36005 w 47625"/>
                <a:gd name="connsiteY14" fmla="*/ 26575 h 38100"/>
                <a:gd name="connsiteX15" fmla="*/ 49340 w 47625"/>
                <a:gd name="connsiteY15" fmla="*/ 33338 h 38100"/>
                <a:gd name="connsiteX16" fmla="*/ 50102 w 47625"/>
                <a:gd name="connsiteY16" fmla="*/ 29051 h 38100"/>
                <a:gd name="connsiteX17" fmla="*/ 50102 w 47625"/>
                <a:gd name="connsiteY17" fmla="*/ 10192 h 38100"/>
                <a:gd name="connsiteX18" fmla="*/ 38767 w 47625"/>
                <a:gd name="connsiteY18" fmla="*/ 0 h 38100"/>
                <a:gd name="connsiteX19" fmla="*/ 38767 w 47625"/>
                <a:gd name="connsiteY19" fmla="*/ 0 h 38100"/>
                <a:gd name="connsiteX20" fmla="*/ 38767 w 47625"/>
                <a:gd name="connsiteY20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625" h="38100">
                  <a:moveTo>
                    <a:pt x="38767" y="0"/>
                  </a:moveTo>
                  <a:lnTo>
                    <a:pt x="37529" y="0"/>
                  </a:lnTo>
                  <a:cubicBezTo>
                    <a:pt x="37529" y="0"/>
                    <a:pt x="37433" y="0"/>
                    <a:pt x="37433" y="0"/>
                  </a:cubicBezTo>
                  <a:lnTo>
                    <a:pt x="12668" y="0"/>
                  </a:lnTo>
                  <a:cubicBezTo>
                    <a:pt x="4191" y="0"/>
                    <a:pt x="0" y="3429"/>
                    <a:pt x="0" y="10192"/>
                  </a:cubicBezTo>
                  <a:lnTo>
                    <a:pt x="0" y="29051"/>
                  </a:lnTo>
                  <a:cubicBezTo>
                    <a:pt x="0" y="35814"/>
                    <a:pt x="4286" y="39243"/>
                    <a:pt x="12668" y="39243"/>
                  </a:cubicBezTo>
                  <a:lnTo>
                    <a:pt x="37433" y="39243"/>
                  </a:lnTo>
                  <a:cubicBezTo>
                    <a:pt x="38767" y="39243"/>
                    <a:pt x="40005" y="39148"/>
                    <a:pt x="41053" y="38957"/>
                  </a:cubicBezTo>
                  <a:cubicBezTo>
                    <a:pt x="38957" y="36004"/>
                    <a:pt x="35147" y="32766"/>
                    <a:pt x="31528" y="30194"/>
                  </a:cubicBezTo>
                  <a:cubicBezTo>
                    <a:pt x="31337" y="30099"/>
                    <a:pt x="31052" y="29908"/>
                    <a:pt x="30861" y="29718"/>
                  </a:cubicBezTo>
                  <a:lnTo>
                    <a:pt x="15431" y="29718"/>
                  </a:lnTo>
                  <a:lnTo>
                    <a:pt x="15431" y="9334"/>
                  </a:lnTo>
                  <a:lnTo>
                    <a:pt x="36005" y="9334"/>
                  </a:lnTo>
                  <a:lnTo>
                    <a:pt x="36005" y="26575"/>
                  </a:lnTo>
                  <a:cubicBezTo>
                    <a:pt x="42196" y="28480"/>
                    <a:pt x="46387" y="30956"/>
                    <a:pt x="49340" y="33338"/>
                  </a:cubicBezTo>
                  <a:cubicBezTo>
                    <a:pt x="49816" y="32099"/>
                    <a:pt x="50102" y="30671"/>
                    <a:pt x="50102" y="29051"/>
                  </a:cubicBezTo>
                  <a:lnTo>
                    <a:pt x="50102" y="10192"/>
                  </a:lnTo>
                  <a:cubicBezTo>
                    <a:pt x="50102" y="3810"/>
                    <a:pt x="46292" y="381"/>
                    <a:pt x="38767" y="0"/>
                  </a:cubicBezTo>
                  <a:lnTo>
                    <a:pt x="38767" y="0"/>
                  </a:lnTo>
                  <a:lnTo>
                    <a:pt x="38767" y="0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手繪多邊形: 圖案 63">
              <a:extLst>
                <a:ext uri="{FF2B5EF4-FFF2-40B4-BE49-F238E27FC236}">
                  <a16:creationId xmlns:a16="http://schemas.microsoft.com/office/drawing/2014/main" id="{942DCF56-2E61-42F1-9833-53C298E19D47}"/>
                </a:ext>
              </a:extLst>
            </p:cNvPr>
            <p:cNvSpPr/>
            <p:nvPr/>
          </p:nvSpPr>
          <p:spPr>
            <a:xfrm>
              <a:off x="8414872" y="3382701"/>
              <a:ext cx="19050" cy="9525"/>
            </a:xfrm>
            <a:custGeom>
              <a:avLst/>
              <a:gdLst>
                <a:gd name="connsiteX0" fmla="*/ 0 w 19050"/>
                <a:gd name="connsiteY0" fmla="*/ 0 h 9525"/>
                <a:gd name="connsiteX1" fmla="*/ 15812 w 19050"/>
                <a:gd name="connsiteY1" fmla="*/ 14097 h 9525"/>
                <a:gd name="connsiteX2" fmla="*/ 26289 w 19050"/>
                <a:gd name="connsiteY2" fmla="*/ 14097 h 9525"/>
                <a:gd name="connsiteX3" fmla="*/ 0 w 19050"/>
                <a:gd name="connsiteY3" fmla="*/ 0 h 9525"/>
                <a:gd name="connsiteX4" fmla="*/ 0 w 19050"/>
                <a:gd name="connsiteY4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9525">
                  <a:moveTo>
                    <a:pt x="0" y="0"/>
                  </a:moveTo>
                  <a:cubicBezTo>
                    <a:pt x="4667" y="2953"/>
                    <a:pt x="13049" y="8763"/>
                    <a:pt x="15812" y="14097"/>
                  </a:cubicBezTo>
                  <a:lnTo>
                    <a:pt x="26289" y="14097"/>
                  </a:lnTo>
                  <a:cubicBezTo>
                    <a:pt x="24575" y="10858"/>
                    <a:pt x="18479" y="3143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手繪多邊形: 圖案 64">
              <a:extLst>
                <a:ext uri="{FF2B5EF4-FFF2-40B4-BE49-F238E27FC236}">
                  <a16:creationId xmlns:a16="http://schemas.microsoft.com/office/drawing/2014/main" id="{F8CE9E5C-2714-4BCC-9B5F-CE2567E973D2}"/>
                </a:ext>
              </a:extLst>
            </p:cNvPr>
            <p:cNvSpPr/>
            <p:nvPr/>
          </p:nvSpPr>
          <p:spPr>
            <a:xfrm>
              <a:off x="8433064" y="4242045"/>
              <a:ext cx="114303" cy="38100"/>
            </a:xfrm>
            <a:custGeom>
              <a:avLst/>
              <a:gdLst>
                <a:gd name="connsiteX0" fmla="*/ 103537 w 114300"/>
                <a:gd name="connsiteY0" fmla="*/ 9525 h 38100"/>
                <a:gd name="connsiteX1" fmla="*/ 111538 w 114300"/>
                <a:gd name="connsiteY1" fmla="*/ 17526 h 38100"/>
                <a:gd name="connsiteX2" fmla="*/ 111538 w 114300"/>
                <a:gd name="connsiteY2" fmla="*/ 23241 h 38100"/>
                <a:gd name="connsiteX3" fmla="*/ 103537 w 114300"/>
                <a:gd name="connsiteY3" fmla="*/ 31242 h 38100"/>
                <a:gd name="connsiteX4" fmla="*/ 17526 w 114300"/>
                <a:gd name="connsiteY4" fmla="*/ 31242 h 38100"/>
                <a:gd name="connsiteX5" fmla="*/ 9525 w 114300"/>
                <a:gd name="connsiteY5" fmla="*/ 23241 h 38100"/>
                <a:gd name="connsiteX6" fmla="*/ 9525 w 114300"/>
                <a:gd name="connsiteY6" fmla="*/ 17526 h 38100"/>
                <a:gd name="connsiteX7" fmla="*/ 17526 w 114300"/>
                <a:gd name="connsiteY7" fmla="*/ 9525 h 38100"/>
                <a:gd name="connsiteX8" fmla="*/ 103537 w 114300"/>
                <a:gd name="connsiteY8" fmla="*/ 9525 h 38100"/>
                <a:gd name="connsiteX9" fmla="*/ 103537 w 114300"/>
                <a:gd name="connsiteY9" fmla="*/ 0 h 38100"/>
                <a:gd name="connsiteX10" fmla="*/ 17526 w 114300"/>
                <a:gd name="connsiteY10" fmla="*/ 0 h 38100"/>
                <a:gd name="connsiteX11" fmla="*/ 0 w 114300"/>
                <a:gd name="connsiteY11" fmla="*/ 17526 h 38100"/>
                <a:gd name="connsiteX12" fmla="*/ 0 w 114300"/>
                <a:gd name="connsiteY12" fmla="*/ 23241 h 38100"/>
                <a:gd name="connsiteX13" fmla="*/ 17526 w 114300"/>
                <a:gd name="connsiteY13" fmla="*/ 40767 h 38100"/>
                <a:gd name="connsiteX14" fmla="*/ 103537 w 114300"/>
                <a:gd name="connsiteY14" fmla="*/ 40767 h 38100"/>
                <a:gd name="connsiteX15" fmla="*/ 121063 w 114300"/>
                <a:gd name="connsiteY15" fmla="*/ 23241 h 38100"/>
                <a:gd name="connsiteX16" fmla="*/ 121063 w 114300"/>
                <a:gd name="connsiteY16" fmla="*/ 17526 h 38100"/>
                <a:gd name="connsiteX17" fmla="*/ 103537 w 114300"/>
                <a:gd name="connsiteY17" fmla="*/ 0 h 38100"/>
                <a:gd name="connsiteX18" fmla="*/ 103537 w 114300"/>
                <a:gd name="connsiteY18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300" h="38100">
                  <a:moveTo>
                    <a:pt x="103537" y="9525"/>
                  </a:moveTo>
                  <a:cubicBezTo>
                    <a:pt x="107918" y="9525"/>
                    <a:pt x="111538" y="13144"/>
                    <a:pt x="111538" y="17526"/>
                  </a:cubicBezTo>
                  <a:lnTo>
                    <a:pt x="111538" y="23241"/>
                  </a:lnTo>
                  <a:cubicBezTo>
                    <a:pt x="111538" y="27622"/>
                    <a:pt x="107918" y="31242"/>
                    <a:pt x="103537" y="31242"/>
                  </a:cubicBezTo>
                  <a:lnTo>
                    <a:pt x="17526" y="31242"/>
                  </a:lnTo>
                  <a:cubicBezTo>
                    <a:pt x="13145" y="31242"/>
                    <a:pt x="9525" y="27622"/>
                    <a:pt x="9525" y="23241"/>
                  </a:cubicBezTo>
                  <a:lnTo>
                    <a:pt x="9525" y="17526"/>
                  </a:lnTo>
                  <a:cubicBezTo>
                    <a:pt x="9525" y="13144"/>
                    <a:pt x="13145" y="9525"/>
                    <a:pt x="17526" y="9525"/>
                  </a:cubicBezTo>
                  <a:lnTo>
                    <a:pt x="103537" y="9525"/>
                  </a:lnTo>
                  <a:moveTo>
                    <a:pt x="103537" y="0"/>
                  </a:moveTo>
                  <a:lnTo>
                    <a:pt x="17526" y="0"/>
                  </a:lnTo>
                  <a:cubicBezTo>
                    <a:pt x="7810" y="0"/>
                    <a:pt x="0" y="7810"/>
                    <a:pt x="0" y="17526"/>
                  </a:cubicBezTo>
                  <a:lnTo>
                    <a:pt x="0" y="23241"/>
                  </a:lnTo>
                  <a:cubicBezTo>
                    <a:pt x="0" y="32956"/>
                    <a:pt x="7810" y="40767"/>
                    <a:pt x="17526" y="40767"/>
                  </a:cubicBezTo>
                  <a:lnTo>
                    <a:pt x="103537" y="40767"/>
                  </a:lnTo>
                  <a:cubicBezTo>
                    <a:pt x="113252" y="40767"/>
                    <a:pt x="121063" y="32956"/>
                    <a:pt x="121063" y="23241"/>
                  </a:cubicBezTo>
                  <a:lnTo>
                    <a:pt x="121063" y="17526"/>
                  </a:lnTo>
                  <a:cubicBezTo>
                    <a:pt x="121063" y="7810"/>
                    <a:pt x="113157" y="0"/>
                    <a:pt x="103537" y="0"/>
                  </a:cubicBezTo>
                  <a:lnTo>
                    <a:pt x="103537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手繪多邊形: 圖案 65">
              <a:extLst>
                <a:ext uri="{FF2B5EF4-FFF2-40B4-BE49-F238E27FC236}">
                  <a16:creationId xmlns:a16="http://schemas.microsoft.com/office/drawing/2014/main" id="{A09B0A13-D8CD-4D78-A939-233EDC3416F5}"/>
                </a:ext>
              </a:extLst>
            </p:cNvPr>
            <p:cNvSpPr/>
            <p:nvPr/>
          </p:nvSpPr>
          <p:spPr>
            <a:xfrm>
              <a:off x="8727868" y="4077734"/>
              <a:ext cx="438159" cy="95250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5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144"/>
                    <a:pt x="428815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手繪多邊形: 圖案 66">
              <a:extLst>
                <a:ext uri="{FF2B5EF4-FFF2-40B4-BE49-F238E27FC236}">
                  <a16:creationId xmlns:a16="http://schemas.microsoft.com/office/drawing/2014/main" id="{33897138-F49E-4D34-8769-1B0B369CD169}"/>
                </a:ext>
              </a:extLst>
            </p:cNvPr>
            <p:cNvSpPr/>
            <p:nvPr/>
          </p:nvSpPr>
          <p:spPr>
            <a:xfrm>
              <a:off x="9071633" y="4077737"/>
              <a:ext cx="9525" cy="95250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手繪多邊形: 圖案 67">
              <a:extLst>
                <a:ext uri="{FF2B5EF4-FFF2-40B4-BE49-F238E27FC236}">
                  <a16:creationId xmlns:a16="http://schemas.microsoft.com/office/drawing/2014/main" id="{5ACE665A-D17E-4A12-A392-F50CACDA7C82}"/>
                </a:ext>
              </a:extLst>
            </p:cNvPr>
            <p:cNvSpPr/>
            <p:nvPr/>
          </p:nvSpPr>
          <p:spPr>
            <a:xfrm>
              <a:off x="9199458" y="4077745"/>
              <a:ext cx="438159" cy="95250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6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144"/>
                    <a:pt x="428816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手繪多邊形: 圖案 68">
              <a:extLst>
                <a:ext uri="{FF2B5EF4-FFF2-40B4-BE49-F238E27FC236}">
                  <a16:creationId xmlns:a16="http://schemas.microsoft.com/office/drawing/2014/main" id="{2A0385B2-182A-458B-A1B0-49B2FD1F2F13}"/>
                </a:ext>
              </a:extLst>
            </p:cNvPr>
            <p:cNvSpPr/>
            <p:nvPr/>
          </p:nvSpPr>
          <p:spPr>
            <a:xfrm>
              <a:off x="9543224" y="4077750"/>
              <a:ext cx="9525" cy="95250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手繪多邊形: 圖案 69">
              <a:extLst>
                <a:ext uri="{FF2B5EF4-FFF2-40B4-BE49-F238E27FC236}">
                  <a16:creationId xmlns:a16="http://schemas.microsoft.com/office/drawing/2014/main" id="{A8D3C636-1015-417D-9AF1-40D07632B066}"/>
                </a:ext>
              </a:extLst>
            </p:cNvPr>
            <p:cNvSpPr/>
            <p:nvPr/>
          </p:nvSpPr>
          <p:spPr>
            <a:xfrm>
              <a:off x="8727869" y="4209385"/>
              <a:ext cx="438159" cy="95250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5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049"/>
                    <a:pt x="428815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手繪多邊形: 圖案 70">
              <a:extLst>
                <a:ext uri="{FF2B5EF4-FFF2-40B4-BE49-F238E27FC236}">
                  <a16:creationId xmlns:a16="http://schemas.microsoft.com/office/drawing/2014/main" id="{160A4AE6-F016-4C96-93BD-F523FE41A4B1}"/>
                </a:ext>
              </a:extLst>
            </p:cNvPr>
            <p:cNvSpPr/>
            <p:nvPr/>
          </p:nvSpPr>
          <p:spPr>
            <a:xfrm>
              <a:off x="9071626" y="4209385"/>
              <a:ext cx="9525" cy="95250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手繪多邊形: 圖案 71">
              <a:extLst>
                <a:ext uri="{FF2B5EF4-FFF2-40B4-BE49-F238E27FC236}">
                  <a16:creationId xmlns:a16="http://schemas.microsoft.com/office/drawing/2014/main" id="{FC0BD80D-CF97-4484-952C-87605C44F536}"/>
                </a:ext>
              </a:extLst>
            </p:cNvPr>
            <p:cNvSpPr/>
            <p:nvPr/>
          </p:nvSpPr>
          <p:spPr>
            <a:xfrm>
              <a:off x="9199455" y="4209385"/>
              <a:ext cx="438159" cy="95250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6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049"/>
                    <a:pt x="428816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手繪多邊形: 圖案 72">
              <a:extLst>
                <a:ext uri="{FF2B5EF4-FFF2-40B4-BE49-F238E27FC236}">
                  <a16:creationId xmlns:a16="http://schemas.microsoft.com/office/drawing/2014/main" id="{1CFFEFDD-9A4C-4456-88B2-5814A31463E0}"/>
                </a:ext>
              </a:extLst>
            </p:cNvPr>
            <p:cNvSpPr/>
            <p:nvPr/>
          </p:nvSpPr>
          <p:spPr>
            <a:xfrm>
              <a:off x="9543017" y="4209385"/>
              <a:ext cx="9525" cy="95250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手繪多邊形: 圖案 73">
              <a:extLst>
                <a:ext uri="{FF2B5EF4-FFF2-40B4-BE49-F238E27FC236}">
                  <a16:creationId xmlns:a16="http://schemas.microsoft.com/office/drawing/2014/main" id="{CD4E5665-E7C6-4740-82F1-0287B3C71464}"/>
                </a:ext>
              </a:extLst>
            </p:cNvPr>
            <p:cNvSpPr/>
            <p:nvPr/>
          </p:nvSpPr>
          <p:spPr>
            <a:xfrm>
              <a:off x="8917071" y="3886952"/>
              <a:ext cx="152404" cy="9525"/>
            </a:xfrm>
            <a:custGeom>
              <a:avLst/>
              <a:gdLst>
                <a:gd name="connsiteX0" fmla="*/ 0 w 152400"/>
                <a:gd name="connsiteY0" fmla="*/ 0 h 9525"/>
                <a:gd name="connsiteX1" fmla="*/ 158686 w 152400"/>
                <a:gd name="connsiteY1" fmla="*/ 0 h 9525"/>
                <a:gd name="connsiteX2" fmla="*/ 158686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6" y="0"/>
                  </a:lnTo>
                  <a:lnTo>
                    <a:pt x="15868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5" name="矩形 12">
            <a:extLst>
              <a:ext uri="{FF2B5EF4-FFF2-40B4-BE49-F238E27FC236}">
                <a16:creationId xmlns:a16="http://schemas.microsoft.com/office/drawing/2014/main" id="{6DC4CD58-AF56-4316-BB4D-6CDEE4E40D7B}"/>
              </a:ext>
            </a:extLst>
          </p:cNvPr>
          <p:cNvSpPr/>
          <p:nvPr/>
        </p:nvSpPr>
        <p:spPr>
          <a:xfrm>
            <a:off x="3785966" y="1938899"/>
            <a:ext cx="1299047" cy="147569"/>
          </a:xfrm>
          <a:custGeom>
            <a:avLst/>
            <a:gdLst>
              <a:gd name="connsiteX0" fmla="*/ 0 w 1615155"/>
              <a:gd name="connsiteY0" fmla="*/ 0 h 273465"/>
              <a:gd name="connsiteX1" fmla="*/ 1615155 w 1615155"/>
              <a:gd name="connsiteY1" fmla="*/ 0 h 273465"/>
              <a:gd name="connsiteX2" fmla="*/ 1615155 w 1615155"/>
              <a:gd name="connsiteY2" fmla="*/ 273465 h 273465"/>
              <a:gd name="connsiteX3" fmla="*/ 0 w 1615155"/>
              <a:gd name="connsiteY3" fmla="*/ 273465 h 273465"/>
              <a:gd name="connsiteX4" fmla="*/ 0 w 1615155"/>
              <a:gd name="connsiteY4" fmla="*/ 0 h 273465"/>
              <a:gd name="connsiteX0" fmla="*/ 0 w 1615155"/>
              <a:gd name="connsiteY0" fmla="*/ 0 h 273465"/>
              <a:gd name="connsiteX1" fmla="*/ 1615155 w 1615155"/>
              <a:gd name="connsiteY1" fmla="*/ 0 h 273465"/>
              <a:gd name="connsiteX2" fmla="*/ 1615155 w 1615155"/>
              <a:gd name="connsiteY2" fmla="*/ 273465 h 273465"/>
              <a:gd name="connsiteX3" fmla="*/ 0 w 1615155"/>
              <a:gd name="connsiteY3" fmla="*/ 273465 h 273465"/>
              <a:gd name="connsiteX4" fmla="*/ 0 w 1615155"/>
              <a:gd name="connsiteY4" fmla="*/ 0 h 273465"/>
              <a:gd name="connsiteX0" fmla="*/ 299103 w 1615155"/>
              <a:gd name="connsiteY0" fmla="*/ 17092 h 273465"/>
              <a:gd name="connsiteX1" fmla="*/ 1615155 w 1615155"/>
              <a:gd name="connsiteY1" fmla="*/ 0 h 273465"/>
              <a:gd name="connsiteX2" fmla="*/ 1615155 w 1615155"/>
              <a:gd name="connsiteY2" fmla="*/ 273465 h 273465"/>
              <a:gd name="connsiteX3" fmla="*/ 0 w 1615155"/>
              <a:gd name="connsiteY3" fmla="*/ 273465 h 273465"/>
              <a:gd name="connsiteX4" fmla="*/ 299103 w 1615155"/>
              <a:gd name="connsiteY4" fmla="*/ 17092 h 273465"/>
              <a:gd name="connsiteX0" fmla="*/ 299103 w 1615155"/>
              <a:gd name="connsiteY0" fmla="*/ 0 h 256373"/>
              <a:gd name="connsiteX1" fmla="*/ 1316052 w 1615155"/>
              <a:gd name="connsiteY1" fmla="*/ 0 h 256373"/>
              <a:gd name="connsiteX2" fmla="*/ 1615155 w 1615155"/>
              <a:gd name="connsiteY2" fmla="*/ 256373 h 256373"/>
              <a:gd name="connsiteX3" fmla="*/ 0 w 1615155"/>
              <a:gd name="connsiteY3" fmla="*/ 256373 h 256373"/>
              <a:gd name="connsiteX4" fmla="*/ 299103 w 1615155"/>
              <a:gd name="connsiteY4" fmla="*/ 0 h 256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5155" h="256373">
                <a:moveTo>
                  <a:pt x="299103" y="0"/>
                </a:moveTo>
                <a:lnTo>
                  <a:pt x="1316052" y="0"/>
                </a:lnTo>
                <a:lnTo>
                  <a:pt x="1615155" y="256373"/>
                </a:lnTo>
                <a:lnTo>
                  <a:pt x="0" y="256373"/>
                </a:lnTo>
                <a:lnTo>
                  <a:pt x="299103" y="0"/>
                </a:lnTo>
                <a:close/>
              </a:path>
            </a:pathLst>
          </a:custGeom>
          <a:noFill/>
          <a:ln w="21590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手繪多邊形: 圖案 75">
            <a:extLst>
              <a:ext uri="{FF2B5EF4-FFF2-40B4-BE49-F238E27FC236}">
                <a16:creationId xmlns:a16="http://schemas.microsoft.com/office/drawing/2014/main" id="{D30FA220-BA31-48B7-AB78-63D614B7C1DF}"/>
              </a:ext>
            </a:extLst>
          </p:cNvPr>
          <p:cNvSpPr/>
          <p:nvPr/>
        </p:nvSpPr>
        <p:spPr>
          <a:xfrm>
            <a:off x="5046774" y="2801625"/>
            <a:ext cx="576303" cy="776088"/>
          </a:xfrm>
          <a:custGeom>
            <a:avLst/>
            <a:gdLst>
              <a:gd name="connsiteX0" fmla="*/ 280467 w 560934"/>
              <a:gd name="connsiteY0" fmla="*/ 0 h 737028"/>
              <a:gd name="connsiteX1" fmla="*/ 555236 w 560934"/>
              <a:gd name="connsiteY1" fmla="*/ 85897 h 737028"/>
              <a:gd name="connsiteX2" fmla="*/ 558914 w 560934"/>
              <a:gd name="connsiteY2" fmla="*/ 99892 h 737028"/>
              <a:gd name="connsiteX3" fmla="*/ 560934 w 560934"/>
              <a:gd name="connsiteY3" fmla="*/ 99892 h 737028"/>
              <a:gd name="connsiteX4" fmla="*/ 560934 w 560934"/>
              <a:gd name="connsiteY4" fmla="*/ 107577 h 737028"/>
              <a:gd name="connsiteX5" fmla="*/ 560934 w 560934"/>
              <a:gd name="connsiteY5" fmla="*/ 629451 h 737028"/>
              <a:gd name="connsiteX6" fmla="*/ 560934 w 560934"/>
              <a:gd name="connsiteY6" fmla="*/ 630091 h 737028"/>
              <a:gd name="connsiteX7" fmla="*/ 560766 w 560934"/>
              <a:gd name="connsiteY7" fmla="*/ 630091 h 737028"/>
              <a:gd name="connsiteX8" fmla="*/ 555236 w 560934"/>
              <a:gd name="connsiteY8" fmla="*/ 651132 h 737028"/>
              <a:gd name="connsiteX9" fmla="*/ 280467 w 560934"/>
              <a:gd name="connsiteY9" fmla="*/ 737028 h 737028"/>
              <a:gd name="connsiteX10" fmla="*/ 0 w 560934"/>
              <a:gd name="connsiteY10" fmla="*/ 629451 h 737028"/>
              <a:gd name="connsiteX11" fmla="*/ 5698 w 560934"/>
              <a:gd name="connsiteY11" fmla="*/ 607771 h 737028"/>
              <a:gd name="connsiteX12" fmla="*/ 15368 w 560934"/>
              <a:gd name="connsiteY12" fmla="*/ 595822 h 737028"/>
              <a:gd name="connsiteX13" fmla="*/ 15368 w 560934"/>
              <a:gd name="connsiteY13" fmla="*/ 141206 h 737028"/>
              <a:gd name="connsiteX14" fmla="*/ 5698 w 560934"/>
              <a:gd name="connsiteY14" fmla="*/ 129258 h 737028"/>
              <a:gd name="connsiteX15" fmla="*/ 0 w 560934"/>
              <a:gd name="connsiteY15" fmla="*/ 107577 h 737028"/>
              <a:gd name="connsiteX16" fmla="*/ 280467 w 560934"/>
              <a:gd name="connsiteY16" fmla="*/ 0 h 73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60934" h="737028">
                <a:moveTo>
                  <a:pt x="280467" y="0"/>
                </a:moveTo>
                <a:cubicBezTo>
                  <a:pt x="416003" y="0"/>
                  <a:pt x="529084" y="36876"/>
                  <a:pt x="555236" y="85897"/>
                </a:cubicBezTo>
                <a:lnTo>
                  <a:pt x="558914" y="99892"/>
                </a:lnTo>
                <a:lnTo>
                  <a:pt x="560934" y="99892"/>
                </a:lnTo>
                <a:lnTo>
                  <a:pt x="560934" y="107577"/>
                </a:lnTo>
                <a:lnTo>
                  <a:pt x="560934" y="629451"/>
                </a:lnTo>
                <a:lnTo>
                  <a:pt x="560934" y="630091"/>
                </a:lnTo>
                <a:lnTo>
                  <a:pt x="560766" y="630091"/>
                </a:lnTo>
                <a:lnTo>
                  <a:pt x="555236" y="651132"/>
                </a:lnTo>
                <a:cubicBezTo>
                  <a:pt x="529084" y="700153"/>
                  <a:pt x="416003" y="737028"/>
                  <a:pt x="280467" y="737028"/>
                </a:cubicBezTo>
                <a:cubicBezTo>
                  <a:pt x="125569" y="737028"/>
                  <a:pt x="0" y="688864"/>
                  <a:pt x="0" y="629451"/>
                </a:cubicBezTo>
                <a:cubicBezTo>
                  <a:pt x="0" y="622024"/>
                  <a:pt x="1962" y="614774"/>
                  <a:pt x="5698" y="607771"/>
                </a:cubicBezTo>
                <a:lnTo>
                  <a:pt x="15368" y="595822"/>
                </a:lnTo>
                <a:lnTo>
                  <a:pt x="15368" y="141206"/>
                </a:lnTo>
                <a:lnTo>
                  <a:pt x="5698" y="129258"/>
                </a:lnTo>
                <a:cubicBezTo>
                  <a:pt x="1962" y="122255"/>
                  <a:pt x="0" y="115004"/>
                  <a:pt x="0" y="107577"/>
                </a:cubicBezTo>
                <a:cubicBezTo>
                  <a:pt x="0" y="48164"/>
                  <a:pt x="125569" y="0"/>
                  <a:pt x="280467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7" name="圖形 152">
            <a:extLst>
              <a:ext uri="{FF2B5EF4-FFF2-40B4-BE49-F238E27FC236}">
                <a16:creationId xmlns:a16="http://schemas.microsoft.com/office/drawing/2014/main" id="{1C43A58E-E0F2-495B-979E-01930162C30E}"/>
              </a:ext>
            </a:extLst>
          </p:cNvPr>
          <p:cNvGrpSpPr/>
          <p:nvPr/>
        </p:nvGrpSpPr>
        <p:grpSpPr>
          <a:xfrm flipH="1">
            <a:off x="5045952" y="2801093"/>
            <a:ext cx="584663" cy="752988"/>
            <a:chOff x="9272425" y="5069212"/>
            <a:chExt cx="458537" cy="590550"/>
          </a:xfrm>
        </p:grpSpPr>
        <p:sp>
          <p:nvSpPr>
            <p:cNvPr id="78" name="手繪多邊形: 圖案 77">
              <a:extLst>
                <a:ext uri="{FF2B5EF4-FFF2-40B4-BE49-F238E27FC236}">
                  <a16:creationId xmlns:a16="http://schemas.microsoft.com/office/drawing/2014/main" id="{C66F1AAC-295F-4839-8EFB-1FBCFC65FA8D}"/>
                </a:ext>
              </a:extLst>
            </p:cNvPr>
            <p:cNvSpPr/>
            <p:nvPr/>
          </p:nvSpPr>
          <p:spPr>
            <a:xfrm>
              <a:off x="9272425" y="5069212"/>
              <a:ext cx="458537" cy="590550"/>
            </a:xfrm>
            <a:custGeom>
              <a:avLst/>
              <a:gdLst>
                <a:gd name="connsiteX0" fmla="*/ 231421 w 458537"/>
                <a:gd name="connsiteY0" fmla="*/ 596265 h 590550"/>
                <a:gd name="connsiteX1" fmla="*/ 0 w 458537"/>
                <a:gd name="connsiteY1" fmla="*/ 530257 h 590550"/>
                <a:gd name="connsiteX2" fmla="*/ 0 w 458537"/>
                <a:gd name="connsiteY2" fmla="*/ 65913 h 590550"/>
                <a:gd name="connsiteX3" fmla="*/ 231421 w 458537"/>
                <a:gd name="connsiteY3" fmla="*/ 0 h 590550"/>
                <a:gd name="connsiteX4" fmla="*/ 462842 w 458537"/>
                <a:gd name="connsiteY4" fmla="*/ 65913 h 590550"/>
                <a:gd name="connsiteX5" fmla="*/ 462842 w 458537"/>
                <a:gd name="connsiteY5" fmla="*/ 530257 h 590550"/>
                <a:gd name="connsiteX6" fmla="*/ 231421 w 458537"/>
                <a:gd name="connsiteY6" fmla="*/ 596265 h 590550"/>
                <a:gd name="connsiteX7" fmla="*/ 18716 w 458537"/>
                <a:gd name="connsiteY7" fmla="*/ 93726 h 590550"/>
                <a:gd name="connsiteX8" fmla="*/ 18716 w 458537"/>
                <a:gd name="connsiteY8" fmla="*/ 530352 h 590550"/>
                <a:gd name="connsiteX9" fmla="*/ 231421 w 458537"/>
                <a:gd name="connsiteY9" fmla="*/ 577215 h 590550"/>
                <a:gd name="connsiteX10" fmla="*/ 444126 w 458537"/>
                <a:gd name="connsiteY10" fmla="*/ 530352 h 590550"/>
                <a:gd name="connsiteX11" fmla="*/ 444126 w 458537"/>
                <a:gd name="connsiteY11" fmla="*/ 93726 h 590550"/>
                <a:gd name="connsiteX12" fmla="*/ 231421 w 458537"/>
                <a:gd name="connsiteY12" fmla="*/ 131921 h 590550"/>
                <a:gd name="connsiteX13" fmla="*/ 18716 w 458537"/>
                <a:gd name="connsiteY13" fmla="*/ 93726 h 590550"/>
                <a:gd name="connsiteX14" fmla="*/ 231421 w 458537"/>
                <a:gd name="connsiteY14" fmla="*/ 19050 h 590550"/>
                <a:gd name="connsiteX15" fmla="*/ 18716 w 458537"/>
                <a:gd name="connsiteY15" fmla="*/ 65913 h 590550"/>
                <a:gd name="connsiteX16" fmla="*/ 231421 w 458537"/>
                <a:gd name="connsiteY16" fmla="*/ 112776 h 590550"/>
                <a:gd name="connsiteX17" fmla="*/ 444126 w 458537"/>
                <a:gd name="connsiteY17" fmla="*/ 65913 h 590550"/>
                <a:gd name="connsiteX18" fmla="*/ 231421 w 458537"/>
                <a:gd name="connsiteY18" fmla="*/ 190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537" h="590550">
                  <a:moveTo>
                    <a:pt x="231421" y="596265"/>
                  </a:moveTo>
                  <a:cubicBezTo>
                    <a:pt x="116412" y="596265"/>
                    <a:pt x="0" y="573596"/>
                    <a:pt x="0" y="530257"/>
                  </a:cubicBezTo>
                  <a:lnTo>
                    <a:pt x="0" y="65913"/>
                  </a:lnTo>
                  <a:cubicBezTo>
                    <a:pt x="0" y="22670"/>
                    <a:pt x="116412" y="0"/>
                    <a:pt x="231421" y="0"/>
                  </a:cubicBezTo>
                  <a:cubicBezTo>
                    <a:pt x="346429" y="0"/>
                    <a:pt x="462842" y="22670"/>
                    <a:pt x="462842" y="65913"/>
                  </a:cubicBezTo>
                  <a:lnTo>
                    <a:pt x="462842" y="530257"/>
                  </a:lnTo>
                  <a:cubicBezTo>
                    <a:pt x="462842" y="573596"/>
                    <a:pt x="346429" y="596265"/>
                    <a:pt x="231421" y="596265"/>
                  </a:cubicBezTo>
                  <a:close/>
                  <a:moveTo>
                    <a:pt x="18716" y="93726"/>
                  </a:moveTo>
                  <a:lnTo>
                    <a:pt x="18716" y="530352"/>
                  </a:lnTo>
                  <a:cubicBezTo>
                    <a:pt x="18716" y="549497"/>
                    <a:pt x="101533" y="577215"/>
                    <a:pt x="231421" y="577215"/>
                  </a:cubicBezTo>
                  <a:cubicBezTo>
                    <a:pt x="361308" y="577215"/>
                    <a:pt x="444126" y="549402"/>
                    <a:pt x="444126" y="530352"/>
                  </a:cubicBezTo>
                  <a:lnTo>
                    <a:pt x="444126" y="93726"/>
                  </a:lnTo>
                  <a:cubicBezTo>
                    <a:pt x="406694" y="118872"/>
                    <a:pt x="318636" y="131921"/>
                    <a:pt x="231421" y="131921"/>
                  </a:cubicBezTo>
                  <a:cubicBezTo>
                    <a:pt x="144205" y="131921"/>
                    <a:pt x="56147" y="118872"/>
                    <a:pt x="18716" y="93726"/>
                  </a:cubicBezTo>
                  <a:close/>
                  <a:moveTo>
                    <a:pt x="231421" y="19050"/>
                  </a:moveTo>
                  <a:cubicBezTo>
                    <a:pt x="101533" y="19050"/>
                    <a:pt x="18716" y="46863"/>
                    <a:pt x="18716" y="65913"/>
                  </a:cubicBezTo>
                  <a:cubicBezTo>
                    <a:pt x="18716" y="84963"/>
                    <a:pt x="101533" y="112776"/>
                    <a:pt x="231421" y="112776"/>
                  </a:cubicBezTo>
                  <a:cubicBezTo>
                    <a:pt x="361308" y="112776"/>
                    <a:pt x="444126" y="84963"/>
                    <a:pt x="444126" y="65913"/>
                  </a:cubicBezTo>
                  <a:cubicBezTo>
                    <a:pt x="444126" y="46863"/>
                    <a:pt x="361308" y="19050"/>
                    <a:pt x="231421" y="19050"/>
                  </a:cubicBezTo>
                  <a:close/>
                </a:path>
              </a:pathLst>
            </a:custGeom>
            <a:solidFill>
              <a:srgbClr val="21FAFF"/>
            </a:solidFill>
            <a:ln w="12700" cap="flat">
              <a:solidFill>
                <a:srgbClr val="21FA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手繪多邊形: 圖案 78">
              <a:extLst>
                <a:ext uri="{FF2B5EF4-FFF2-40B4-BE49-F238E27FC236}">
                  <a16:creationId xmlns:a16="http://schemas.microsoft.com/office/drawing/2014/main" id="{B2779A2D-F625-4B64-A493-1FEB307EB663}"/>
                </a:ext>
              </a:extLst>
            </p:cNvPr>
            <p:cNvSpPr/>
            <p:nvPr/>
          </p:nvSpPr>
          <p:spPr>
            <a:xfrm>
              <a:off x="9455562" y="5443638"/>
              <a:ext cx="56147" cy="57150"/>
            </a:xfrm>
            <a:custGeom>
              <a:avLst/>
              <a:gdLst>
                <a:gd name="connsiteX0" fmla="*/ 55492 w 56147"/>
                <a:gd name="connsiteY0" fmla="*/ 62674 h 57150"/>
                <a:gd name="connsiteX1" fmla="*/ 55492 w 56147"/>
                <a:gd name="connsiteY1" fmla="*/ 62674 h 57150"/>
                <a:gd name="connsiteX2" fmla="*/ 36028 w 56147"/>
                <a:gd name="connsiteY2" fmla="*/ 28289 h 57150"/>
                <a:gd name="connsiteX3" fmla="*/ 36028 w 56147"/>
                <a:gd name="connsiteY3" fmla="*/ 28289 h 57150"/>
                <a:gd name="connsiteX4" fmla="*/ 35934 w 56147"/>
                <a:gd name="connsiteY4" fmla="*/ 28194 h 57150"/>
                <a:gd name="connsiteX5" fmla="*/ 35934 w 56147"/>
                <a:gd name="connsiteY5" fmla="*/ 28099 h 57150"/>
                <a:gd name="connsiteX6" fmla="*/ 35841 w 56147"/>
                <a:gd name="connsiteY6" fmla="*/ 28003 h 57150"/>
                <a:gd name="connsiteX7" fmla="*/ 35747 w 56147"/>
                <a:gd name="connsiteY7" fmla="*/ 27908 h 57150"/>
                <a:gd name="connsiteX8" fmla="*/ 30600 w 56147"/>
                <a:gd name="connsiteY8" fmla="*/ 18859 h 57150"/>
                <a:gd name="connsiteX9" fmla="*/ 19932 w 56147"/>
                <a:gd name="connsiteY9" fmla="*/ 0 h 57150"/>
                <a:gd name="connsiteX10" fmla="*/ 19932 w 56147"/>
                <a:gd name="connsiteY10" fmla="*/ 0 h 57150"/>
                <a:gd name="connsiteX11" fmla="*/ 1591 w 56147"/>
                <a:gd name="connsiteY11" fmla="*/ 32290 h 57150"/>
                <a:gd name="connsiteX12" fmla="*/ 0 w 56147"/>
                <a:gd name="connsiteY12" fmla="*/ 35052 h 57150"/>
                <a:gd name="connsiteX13" fmla="*/ 57177 w 56147"/>
                <a:gd name="connsiteY13" fmla="*/ 65532 h 57150"/>
                <a:gd name="connsiteX14" fmla="*/ 55492 w 56147"/>
                <a:gd name="connsiteY14" fmla="*/ 62674 h 57150"/>
                <a:gd name="connsiteX15" fmla="*/ 55492 w 56147"/>
                <a:gd name="connsiteY15" fmla="*/ 62674 h 57150"/>
                <a:gd name="connsiteX16" fmla="*/ 55492 w 56147"/>
                <a:gd name="connsiteY16" fmla="*/ 6267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47" h="57150">
                  <a:moveTo>
                    <a:pt x="55492" y="62674"/>
                  </a:moveTo>
                  <a:lnTo>
                    <a:pt x="55492" y="62674"/>
                  </a:lnTo>
                  <a:lnTo>
                    <a:pt x="36028" y="28289"/>
                  </a:lnTo>
                  <a:lnTo>
                    <a:pt x="36028" y="28289"/>
                  </a:lnTo>
                  <a:cubicBezTo>
                    <a:pt x="36028" y="28194"/>
                    <a:pt x="35934" y="28194"/>
                    <a:pt x="35934" y="28194"/>
                  </a:cubicBezTo>
                  <a:lnTo>
                    <a:pt x="35934" y="28099"/>
                  </a:lnTo>
                  <a:lnTo>
                    <a:pt x="35841" y="28003"/>
                  </a:lnTo>
                  <a:lnTo>
                    <a:pt x="35747" y="27908"/>
                  </a:lnTo>
                  <a:lnTo>
                    <a:pt x="30600" y="18859"/>
                  </a:lnTo>
                  <a:lnTo>
                    <a:pt x="19932" y="0"/>
                  </a:lnTo>
                  <a:lnTo>
                    <a:pt x="19932" y="0"/>
                  </a:lnTo>
                  <a:lnTo>
                    <a:pt x="1591" y="32290"/>
                  </a:lnTo>
                  <a:lnTo>
                    <a:pt x="0" y="35052"/>
                  </a:lnTo>
                  <a:cubicBezTo>
                    <a:pt x="12914" y="53149"/>
                    <a:pt x="33595" y="64960"/>
                    <a:pt x="57177" y="65532"/>
                  </a:cubicBezTo>
                  <a:lnTo>
                    <a:pt x="55492" y="62674"/>
                  </a:lnTo>
                  <a:lnTo>
                    <a:pt x="55492" y="62674"/>
                  </a:lnTo>
                  <a:lnTo>
                    <a:pt x="55492" y="62674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手繪多邊形: 圖案 79">
              <a:extLst>
                <a:ext uri="{FF2B5EF4-FFF2-40B4-BE49-F238E27FC236}">
                  <a16:creationId xmlns:a16="http://schemas.microsoft.com/office/drawing/2014/main" id="{CE89960A-F5AF-4B21-8F81-96352965AC0A}"/>
                </a:ext>
              </a:extLst>
            </p:cNvPr>
            <p:cNvSpPr/>
            <p:nvPr/>
          </p:nvSpPr>
          <p:spPr>
            <a:xfrm>
              <a:off x="9441806" y="5405252"/>
              <a:ext cx="37432" cy="57150"/>
            </a:xfrm>
            <a:custGeom>
              <a:avLst/>
              <a:gdLst>
                <a:gd name="connsiteX0" fmla="*/ 6270 w 37431"/>
                <a:gd name="connsiteY0" fmla="*/ 0 h 57150"/>
                <a:gd name="connsiteX1" fmla="*/ 0 w 37431"/>
                <a:gd name="connsiteY1" fmla="*/ 30099 h 57150"/>
                <a:gd name="connsiteX2" fmla="*/ 8890 w 37431"/>
                <a:gd name="connsiteY2" fmla="*/ 65532 h 57150"/>
                <a:gd name="connsiteX3" fmla="*/ 10574 w 37431"/>
                <a:gd name="connsiteY3" fmla="*/ 62579 h 57150"/>
                <a:gd name="connsiteX4" fmla="*/ 30132 w 37431"/>
                <a:gd name="connsiteY4" fmla="*/ 28099 h 57150"/>
                <a:gd name="connsiteX5" fmla="*/ 30226 w 37431"/>
                <a:gd name="connsiteY5" fmla="*/ 28004 h 57150"/>
                <a:gd name="connsiteX6" fmla="*/ 30320 w 37431"/>
                <a:gd name="connsiteY6" fmla="*/ 27908 h 57150"/>
                <a:gd name="connsiteX7" fmla="*/ 46228 w 37431"/>
                <a:gd name="connsiteY7" fmla="*/ 0 h 57150"/>
                <a:gd name="connsiteX8" fmla="*/ 6270 w 37431"/>
                <a:gd name="connsiteY8" fmla="*/ 0 h 57150"/>
                <a:gd name="connsiteX9" fmla="*/ 6270 w 37431"/>
                <a:gd name="connsiteY9" fmla="*/ 0 h 57150"/>
                <a:gd name="connsiteX10" fmla="*/ 6270 w 37431"/>
                <a:gd name="connsiteY10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431" h="57150">
                  <a:moveTo>
                    <a:pt x="6270" y="0"/>
                  </a:moveTo>
                  <a:cubicBezTo>
                    <a:pt x="2246" y="9239"/>
                    <a:pt x="0" y="19431"/>
                    <a:pt x="0" y="30099"/>
                  </a:cubicBezTo>
                  <a:cubicBezTo>
                    <a:pt x="0" y="42958"/>
                    <a:pt x="3182" y="55055"/>
                    <a:pt x="8890" y="65532"/>
                  </a:cubicBezTo>
                  <a:lnTo>
                    <a:pt x="10574" y="62579"/>
                  </a:lnTo>
                  <a:lnTo>
                    <a:pt x="30132" y="28099"/>
                  </a:lnTo>
                  <a:cubicBezTo>
                    <a:pt x="30132" y="28099"/>
                    <a:pt x="30132" y="28004"/>
                    <a:pt x="30226" y="28004"/>
                  </a:cubicBezTo>
                  <a:cubicBezTo>
                    <a:pt x="30226" y="27908"/>
                    <a:pt x="30320" y="27908"/>
                    <a:pt x="30320" y="27908"/>
                  </a:cubicBezTo>
                  <a:lnTo>
                    <a:pt x="46228" y="0"/>
                  </a:lnTo>
                  <a:lnTo>
                    <a:pt x="6270" y="0"/>
                  </a:lnTo>
                  <a:lnTo>
                    <a:pt x="6270" y="0"/>
                  </a:lnTo>
                  <a:lnTo>
                    <a:pt x="6270" y="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手繪多邊形: 圖案 80">
              <a:extLst>
                <a:ext uri="{FF2B5EF4-FFF2-40B4-BE49-F238E27FC236}">
                  <a16:creationId xmlns:a16="http://schemas.microsoft.com/office/drawing/2014/main" id="{F0B801EF-7668-4919-9E2D-0A2C8A86EC81}"/>
                </a:ext>
              </a:extLst>
            </p:cNvPr>
            <p:cNvSpPr/>
            <p:nvPr/>
          </p:nvSpPr>
          <p:spPr>
            <a:xfrm>
              <a:off x="9516108" y="5361532"/>
              <a:ext cx="56147" cy="57150"/>
            </a:xfrm>
            <a:custGeom>
              <a:avLst/>
              <a:gdLst>
                <a:gd name="connsiteX0" fmla="*/ 0 w 56147"/>
                <a:gd name="connsiteY0" fmla="*/ 0 h 57150"/>
                <a:gd name="connsiteX1" fmla="*/ 1684 w 56147"/>
                <a:gd name="connsiteY1" fmla="*/ 2953 h 57150"/>
                <a:gd name="connsiteX2" fmla="*/ 21242 w 56147"/>
                <a:gd name="connsiteY2" fmla="*/ 37433 h 57150"/>
                <a:gd name="connsiteX3" fmla="*/ 21336 w 56147"/>
                <a:gd name="connsiteY3" fmla="*/ 37624 h 57150"/>
                <a:gd name="connsiteX4" fmla="*/ 37244 w 56147"/>
                <a:gd name="connsiteY4" fmla="*/ 65532 h 57150"/>
                <a:gd name="connsiteX5" fmla="*/ 37244 w 56147"/>
                <a:gd name="connsiteY5" fmla="*/ 65532 h 57150"/>
                <a:gd name="connsiteX6" fmla="*/ 55586 w 56147"/>
                <a:gd name="connsiteY6" fmla="*/ 33242 h 57150"/>
                <a:gd name="connsiteX7" fmla="*/ 57177 w 56147"/>
                <a:gd name="connsiteY7" fmla="*/ 30480 h 57150"/>
                <a:gd name="connsiteX8" fmla="*/ 0 w 56147"/>
                <a:gd name="connsiteY8" fmla="*/ 0 h 57150"/>
                <a:gd name="connsiteX9" fmla="*/ 0 w 56147"/>
                <a:gd name="connsiteY9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147" h="57150">
                  <a:moveTo>
                    <a:pt x="0" y="0"/>
                  </a:moveTo>
                  <a:lnTo>
                    <a:pt x="1684" y="2953"/>
                  </a:lnTo>
                  <a:lnTo>
                    <a:pt x="21242" y="37433"/>
                  </a:lnTo>
                  <a:lnTo>
                    <a:pt x="21336" y="37624"/>
                  </a:lnTo>
                  <a:lnTo>
                    <a:pt x="37244" y="65532"/>
                  </a:lnTo>
                  <a:lnTo>
                    <a:pt x="37244" y="65532"/>
                  </a:lnTo>
                  <a:lnTo>
                    <a:pt x="55586" y="33242"/>
                  </a:lnTo>
                  <a:lnTo>
                    <a:pt x="57177" y="30480"/>
                  </a:lnTo>
                  <a:cubicBezTo>
                    <a:pt x="44169" y="12382"/>
                    <a:pt x="23488" y="47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手繪多邊形: 圖案 81">
              <a:extLst>
                <a:ext uri="{FF2B5EF4-FFF2-40B4-BE49-F238E27FC236}">
                  <a16:creationId xmlns:a16="http://schemas.microsoft.com/office/drawing/2014/main" id="{135011E3-DA81-45F2-8ABB-A65F05DE1FD6}"/>
                </a:ext>
              </a:extLst>
            </p:cNvPr>
            <p:cNvSpPr/>
            <p:nvPr/>
          </p:nvSpPr>
          <p:spPr>
            <a:xfrm>
              <a:off x="9452380" y="5361913"/>
              <a:ext cx="65505" cy="28575"/>
            </a:xfrm>
            <a:custGeom>
              <a:avLst/>
              <a:gdLst>
                <a:gd name="connsiteX0" fmla="*/ 54463 w 65505"/>
                <a:gd name="connsiteY0" fmla="*/ 0 h 28575"/>
                <a:gd name="connsiteX1" fmla="*/ 0 w 65505"/>
                <a:gd name="connsiteY1" fmla="*/ 35147 h 28575"/>
                <a:gd name="connsiteX2" fmla="*/ 74395 w 65505"/>
                <a:gd name="connsiteY2" fmla="*/ 35147 h 28575"/>
                <a:gd name="connsiteX3" fmla="*/ 56054 w 65505"/>
                <a:gd name="connsiteY3" fmla="*/ 2762 h 28575"/>
                <a:gd name="connsiteX4" fmla="*/ 54463 w 65505"/>
                <a:gd name="connsiteY4" fmla="*/ 0 h 28575"/>
                <a:gd name="connsiteX5" fmla="*/ 54463 w 65505"/>
                <a:gd name="connsiteY5" fmla="*/ 0 h 28575"/>
                <a:gd name="connsiteX6" fmla="*/ 54463 w 65505"/>
                <a:gd name="connsiteY6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28575">
                  <a:moveTo>
                    <a:pt x="54463" y="0"/>
                  </a:moveTo>
                  <a:cubicBezTo>
                    <a:pt x="31443" y="2477"/>
                    <a:pt x="11510" y="15907"/>
                    <a:pt x="0" y="35147"/>
                  </a:cubicBezTo>
                  <a:lnTo>
                    <a:pt x="74395" y="35147"/>
                  </a:lnTo>
                  <a:lnTo>
                    <a:pt x="56054" y="2762"/>
                  </a:lnTo>
                  <a:lnTo>
                    <a:pt x="54463" y="0"/>
                  </a:lnTo>
                  <a:lnTo>
                    <a:pt x="54463" y="0"/>
                  </a:lnTo>
                  <a:lnTo>
                    <a:pt x="54463" y="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手繪多邊形: 圖案 82">
              <a:extLst>
                <a:ext uri="{FF2B5EF4-FFF2-40B4-BE49-F238E27FC236}">
                  <a16:creationId xmlns:a16="http://schemas.microsoft.com/office/drawing/2014/main" id="{783049D8-1203-4293-9480-202F9DC8ADB2}"/>
                </a:ext>
              </a:extLst>
            </p:cNvPr>
            <p:cNvSpPr/>
            <p:nvPr/>
          </p:nvSpPr>
          <p:spPr>
            <a:xfrm>
              <a:off x="9540906" y="5399918"/>
              <a:ext cx="37432" cy="57150"/>
            </a:xfrm>
            <a:custGeom>
              <a:avLst/>
              <a:gdLst>
                <a:gd name="connsiteX0" fmla="*/ 37244 w 37431"/>
                <a:gd name="connsiteY0" fmla="*/ 0 h 57150"/>
                <a:gd name="connsiteX1" fmla="*/ 35560 w 37431"/>
                <a:gd name="connsiteY1" fmla="*/ 2953 h 57150"/>
                <a:gd name="connsiteX2" fmla="*/ 16002 w 37431"/>
                <a:gd name="connsiteY2" fmla="*/ 37433 h 57150"/>
                <a:gd name="connsiteX3" fmla="*/ 16096 w 37431"/>
                <a:gd name="connsiteY3" fmla="*/ 37338 h 57150"/>
                <a:gd name="connsiteX4" fmla="*/ 16002 w 37431"/>
                <a:gd name="connsiteY4" fmla="*/ 37528 h 57150"/>
                <a:gd name="connsiteX5" fmla="*/ 15908 w 37431"/>
                <a:gd name="connsiteY5" fmla="*/ 37624 h 57150"/>
                <a:gd name="connsiteX6" fmla="*/ 15815 w 37431"/>
                <a:gd name="connsiteY6" fmla="*/ 37719 h 57150"/>
                <a:gd name="connsiteX7" fmla="*/ 11417 w 37431"/>
                <a:gd name="connsiteY7" fmla="*/ 45434 h 57150"/>
                <a:gd name="connsiteX8" fmla="*/ 8703 w 37431"/>
                <a:gd name="connsiteY8" fmla="*/ 50292 h 57150"/>
                <a:gd name="connsiteX9" fmla="*/ 0 w 37431"/>
                <a:gd name="connsiteY9" fmla="*/ 65627 h 57150"/>
                <a:gd name="connsiteX10" fmla="*/ 39865 w 37431"/>
                <a:gd name="connsiteY10" fmla="*/ 65627 h 57150"/>
                <a:gd name="connsiteX11" fmla="*/ 46134 w 37431"/>
                <a:gd name="connsiteY11" fmla="*/ 35528 h 57150"/>
                <a:gd name="connsiteX12" fmla="*/ 37244 w 37431"/>
                <a:gd name="connsiteY12" fmla="*/ 0 h 57150"/>
                <a:gd name="connsiteX13" fmla="*/ 37244 w 37431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431" h="57150">
                  <a:moveTo>
                    <a:pt x="37244" y="0"/>
                  </a:moveTo>
                  <a:lnTo>
                    <a:pt x="35560" y="2953"/>
                  </a:lnTo>
                  <a:lnTo>
                    <a:pt x="16002" y="37433"/>
                  </a:lnTo>
                  <a:cubicBezTo>
                    <a:pt x="16002" y="37338"/>
                    <a:pt x="16096" y="37338"/>
                    <a:pt x="16096" y="37338"/>
                  </a:cubicBezTo>
                  <a:cubicBezTo>
                    <a:pt x="16002" y="37433"/>
                    <a:pt x="16002" y="37433"/>
                    <a:pt x="16002" y="37528"/>
                  </a:cubicBezTo>
                  <a:cubicBezTo>
                    <a:pt x="16002" y="37624"/>
                    <a:pt x="15908" y="37624"/>
                    <a:pt x="15908" y="37624"/>
                  </a:cubicBezTo>
                  <a:cubicBezTo>
                    <a:pt x="15908" y="37624"/>
                    <a:pt x="15908" y="37719"/>
                    <a:pt x="15815" y="37719"/>
                  </a:cubicBezTo>
                  <a:lnTo>
                    <a:pt x="11417" y="45434"/>
                  </a:lnTo>
                  <a:lnTo>
                    <a:pt x="8703" y="50292"/>
                  </a:lnTo>
                  <a:lnTo>
                    <a:pt x="0" y="65627"/>
                  </a:lnTo>
                  <a:lnTo>
                    <a:pt x="39865" y="65627"/>
                  </a:lnTo>
                  <a:cubicBezTo>
                    <a:pt x="43889" y="56388"/>
                    <a:pt x="46134" y="46196"/>
                    <a:pt x="46134" y="35528"/>
                  </a:cubicBezTo>
                  <a:cubicBezTo>
                    <a:pt x="46134" y="22574"/>
                    <a:pt x="42953" y="10573"/>
                    <a:pt x="37244" y="0"/>
                  </a:cubicBezTo>
                  <a:lnTo>
                    <a:pt x="37244" y="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手繪多邊形: 圖案 83">
              <a:extLst>
                <a:ext uri="{FF2B5EF4-FFF2-40B4-BE49-F238E27FC236}">
                  <a16:creationId xmlns:a16="http://schemas.microsoft.com/office/drawing/2014/main" id="{0E47FB2E-C49C-4ADD-9A69-A7458B151B25}"/>
                </a:ext>
              </a:extLst>
            </p:cNvPr>
            <p:cNvSpPr/>
            <p:nvPr/>
          </p:nvSpPr>
          <p:spPr>
            <a:xfrm>
              <a:off x="9502071" y="5473737"/>
              <a:ext cx="65505" cy="28575"/>
            </a:xfrm>
            <a:custGeom>
              <a:avLst/>
              <a:gdLst>
                <a:gd name="connsiteX0" fmla="*/ 0 w 65505"/>
                <a:gd name="connsiteY0" fmla="*/ 0 h 28575"/>
                <a:gd name="connsiteX1" fmla="*/ 0 w 65505"/>
                <a:gd name="connsiteY1" fmla="*/ 0 h 28575"/>
                <a:gd name="connsiteX2" fmla="*/ 18341 w 65505"/>
                <a:gd name="connsiteY2" fmla="*/ 32385 h 28575"/>
                <a:gd name="connsiteX3" fmla="*/ 18341 w 65505"/>
                <a:gd name="connsiteY3" fmla="*/ 32385 h 28575"/>
                <a:gd name="connsiteX4" fmla="*/ 19932 w 65505"/>
                <a:gd name="connsiteY4" fmla="*/ 35147 h 28575"/>
                <a:gd name="connsiteX5" fmla="*/ 74395 w 65505"/>
                <a:gd name="connsiteY5" fmla="*/ 0 h 28575"/>
                <a:gd name="connsiteX6" fmla="*/ 0 w 65505"/>
                <a:gd name="connsiteY6" fmla="*/ 0 h 28575"/>
                <a:gd name="connsiteX7" fmla="*/ 0 w 65505"/>
                <a:gd name="connsiteY7" fmla="*/ 0 h 28575"/>
                <a:gd name="connsiteX8" fmla="*/ 0 w 65505"/>
                <a:gd name="connsiteY8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5" h="28575">
                  <a:moveTo>
                    <a:pt x="0" y="0"/>
                  </a:moveTo>
                  <a:lnTo>
                    <a:pt x="0" y="0"/>
                  </a:lnTo>
                  <a:lnTo>
                    <a:pt x="18341" y="32385"/>
                  </a:lnTo>
                  <a:lnTo>
                    <a:pt x="18341" y="32385"/>
                  </a:lnTo>
                  <a:lnTo>
                    <a:pt x="19932" y="35147"/>
                  </a:lnTo>
                  <a:cubicBezTo>
                    <a:pt x="43046" y="32766"/>
                    <a:pt x="62979" y="19241"/>
                    <a:pt x="74395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手繪多邊形: 圖案 84">
              <a:extLst>
                <a:ext uri="{FF2B5EF4-FFF2-40B4-BE49-F238E27FC236}">
                  <a16:creationId xmlns:a16="http://schemas.microsoft.com/office/drawing/2014/main" id="{7B89D89E-C610-4E5B-94C8-52E0299FB179}"/>
                </a:ext>
              </a:extLst>
            </p:cNvPr>
            <p:cNvSpPr/>
            <p:nvPr/>
          </p:nvSpPr>
          <p:spPr>
            <a:xfrm>
              <a:off x="9439092" y="5358579"/>
              <a:ext cx="149726" cy="152400"/>
            </a:xfrm>
            <a:custGeom>
              <a:avLst/>
              <a:gdLst>
                <a:gd name="connsiteX0" fmla="*/ 5615 w 149726"/>
                <a:gd name="connsiteY0" fmla="*/ 76771 h 152400"/>
                <a:gd name="connsiteX1" fmla="*/ 12259 w 149726"/>
                <a:gd name="connsiteY1" fmla="*/ 46672 h 152400"/>
                <a:gd name="connsiteX2" fmla="*/ 6738 w 149726"/>
                <a:gd name="connsiteY2" fmla="*/ 46672 h 152400"/>
                <a:gd name="connsiteX3" fmla="*/ 6083 w 149726"/>
                <a:gd name="connsiteY3" fmla="*/ 46577 h 152400"/>
                <a:gd name="connsiteX4" fmla="*/ 0 w 149726"/>
                <a:gd name="connsiteY4" fmla="*/ 76771 h 152400"/>
                <a:gd name="connsiteX5" fmla="*/ 10107 w 149726"/>
                <a:gd name="connsiteY5" fmla="*/ 115157 h 152400"/>
                <a:gd name="connsiteX6" fmla="*/ 11791 w 149726"/>
                <a:gd name="connsiteY6" fmla="*/ 112300 h 152400"/>
                <a:gd name="connsiteX7" fmla="*/ 13475 w 149726"/>
                <a:gd name="connsiteY7" fmla="*/ 109347 h 152400"/>
                <a:gd name="connsiteX8" fmla="*/ 5615 w 149726"/>
                <a:gd name="connsiteY8" fmla="*/ 76771 h 152400"/>
                <a:gd name="connsiteX9" fmla="*/ 5615 w 149726"/>
                <a:gd name="connsiteY9" fmla="*/ 76771 h 152400"/>
                <a:gd name="connsiteX10" fmla="*/ 75331 w 149726"/>
                <a:gd name="connsiteY10" fmla="*/ 0 h 152400"/>
                <a:gd name="connsiteX11" fmla="*/ 75331 w 149726"/>
                <a:gd name="connsiteY11" fmla="*/ 0 h 152400"/>
                <a:gd name="connsiteX12" fmla="*/ 77016 w 149726"/>
                <a:gd name="connsiteY12" fmla="*/ 2858 h 152400"/>
                <a:gd name="connsiteX13" fmla="*/ 78700 w 149726"/>
                <a:gd name="connsiteY13" fmla="*/ 5906 h 152400"/>
                <a:gd name="connsiteX14" fmla="*/ 132601 w 149726"/>
                <a:gd name="connsiteY14" fmla="*/ 36195 h 152400"/>
                <a:gd name="connsiteX15" fmla="*/ 134192 w 149726"/>
                <a:gd name="connsiteY15" fmla="*/ 33433 h 152400"/>
                <a:gd name="connsiteX16" fmla="*/ 135409 w 149726"/>
                <a:gd name="connsiteY16" fmla="*/ 31242 h 152400"/>
                <a:gd name="connsiteX17" fmla="*/ 135783 w 149726"/>
                <a:gd name="connsiteY17" fmla="*/ 30670 h 152400"/>
                <a:gd name="connsiteX18" fmla="*/ 75331 w 149726"/>
                <a:gd name="connsiteY18" fmla="*/ 0 h 152400"/>
                <a:gd name="connsiteX19" fmla="*/ 75331 w 149726"/>
                <a:gd name="connsiteY19" fmla="*/ 0 h 152400"/>
                <a:gd name="connsiteX20" fmla="*/ 66535 w 149726"/>
                <a:gd name="connsiteY20" fmla="*/ 1143 h 152400"/>
                <a:gd name="connsiteX21" fmla="*/ 66254 w 149726"/>
                <a:gd name="connsiteY21" fmla="*/ 476 h 152400"/>
                <a:gd name="connsiteX22" fmla="*/ 9919 w 149726"/>
                <a:gd name="connsiteY22" fmla="*/ 38386 h 152400"/>
                <a:gd name="connsiteX23" fmla="*/ 16563 w 149726"/>
                <a:gd name="connsiteY23" fmla="*/ 38386 h 152400"/>
                <a:gd name="connsiteX24" fmla="*/ 69248 w 149726"/>
                <a:gd name="connsiteY24" fmla="*/ 6001 h 152400"/>
                <a:gd name="connsiteX25" fmla="*/ 67658 w 149726"/>
                <a:gd name="connsiteY25" fmla="*/ 3239 h 152400"/>
                <a:gd name="connsiteX26" fmla="*/ 66535 w 149726"/>
                <a:gd name="connsiteY26" fmla="*/ 1143 h 152400"/>
                <a:gd name="connsiteX27" fmla="*/ 66535 w 149726"/>
                <a:gd name="connsiteY27" fmla="*/ 1143 h 152400"/>
                <a:gd name="connsiteX28" fmla="*/ 66535 w 149726"/>
                <a:gd name="connsiteY28" fmla="*/ 1143 h 152400"/>
                <a:gd name="connsiteX29" fmla="*/ 140649 w 149726"/>
                <a:gd name="connsiteY29" fmla="*/ 38386 h 152400"/>
                <a:gd name="connsiteX30" fmla="*/ 138965 w 149726"/>
                <a:gd name="connsiteY30" fmla="*/ 41243 h 152400"/>
                <a:gd name="connsiteX31" fmla="*/ 137280 w 149726"/>
                <a:gd name="connsiteY31" fmla="*/ 44196 h 152400"/>
                <a:gd name="connsiteX32" fmla="*/ 145047 w 149726"/>
                <a:gd name="connsiteY32" fmla="*/ 76676 h 152400"/>
                <a:gd name="connsiteX33" fmla="*/ 138403 w 149726"/>
                <a:gd name="connsiteY33" fmla="*/ 106775 h 152400"/>
                <a:gd name="connsiteX34" fmla="*/ 143924 w 149726"/>
                <a:gd name="connsiteY34" fmla="*/ 106775 h 152400"/>
                <a:gd name="connsiteX35" fmla="*/ 144580 w 149726"/>
                <a:gd name="connsiteY35" fmla="*/ 106870 h 152400"/>
                <a:gd name="connsiteX36" fmla="*/ 150662 w 149726"/>
                <a:gd name="connsiteY36" fmla="*/ 76676 h 152400"/>
                <a:gd name="connsiteX37" fmla="*/ 140649 w 149726"/>
                <a:gd name="connsiteY37" fmla="*/ 38386 h 152400"/>
                <a:gd name="connsiteX38" fmla="*/ 140649 w 149726"/>
                <a:gd name="connsiteY38" fmla="*/ 38386 h 152400"/>
                <a:gd name="connsiteX39" fmla="*/ 134005 w 149726"/>
                <a:gd name="connsiteY39" fmla="*/ 115157 h 152400"/>
                <a:gd name="connsiteX40" fmla="*/ 81320 w 149726"/>
                <a:gd name="connsiteY40" fmla="*/ 147542 h 152400"/>
                <a:gd name="connsiteX41" fmla="*/ 82911 w 149726"/>
                <a:gd name="connsiteY41" fmla="*/ 150305 h 152400"/>
                <a:gd name="connsiteX42" fmla="*/ 84128 w 149726"/>
                <a:gd name="connsiteY42" fmla="*/ 152400 h 152400"/>
                <a:gd name="connsiteX43" fmla="*/ 84408 w 149726"/>
                <a:gd name="connsiteY43" fmla="*/ 153067 h 152400"/>
                <a:gd name="connsiteX44" fmla="*/ 140743 w 149726"/>
                <a:gd name="connsiteY44" fmla="*/ 115157 h 152400"/>
                <a:gd name="connsiteX45" fmla="*/ 134005 w 149726"/>
                <a:gd name="connsiteY45" fmla="*/ 115157 h 152400"/>
                <a:gd name="connsiteX46" fmla="*/ 134005 w 149726"/>
                <a:gd name="connsiteY46" fmla="*/ 115157 h 152400"/>
                <a:gd name="connsiteX47" fmla="*/ 134005 w 149726"/>
                <a:gd name="connsiteY47" fmla="*/ 115157 h 152400"/>
                <a:gd name="connsiteX48" fmla="*/ 73647 w 149726"/>
                <a:gd name="connsiteY48" fmla="*/ 150686 h 152400"/>
                <a:gd name="connsiteX49" fmla="*/ 71962 w 149726"/>
                <a:gd name="connsiteY49" fmla="*/ 147733 h 152400"/>
                <a:gd name="connsiteX50" fmla="*/ 71962 w 149726"/>
                <a:gd name="connsiteY50" fmla="*/ 147733 h 152400"/>
                <a:gd name="connsiteX51" fmla="*/ 18061 w 149726"/>
                <a:gd name="connsiteY51" fmla="*/ 117443 h 152400"/>
                <a:gd name="connsiteX52" fmla="*/ 16470 w 149726"/>
                <a:gd name="connsiteY52" fmla="*/ 120206 h 152400"/>
                <a:gd name="connsiteX53" fmla="*/ 15253 w 149726"/>
                <a:gd name="connsiteY53" fmla="*/ 122301 h 152400"/>
                <a:gd name="connsiteX54" fmla="*/ 14879 w 149726"/>
                <a:gd name="connsiteY54" fmla="*/ 122873 h 152400"/>
                <a:gd name="connsiteX55" fmla="*/ 75238 w 149726"/>
                <a:gd name="connsiteY55" fmla="*/ 153638 h 152400"/>
                <a:gd name="connsiteX56" fmla="*/ 75238 w 149726"/>
                <a:gd name="connsiteY56" fmla="*/ 153638 h 152400"/>
                <a:gd name="connsiteX57" fmla="*/ 73647 w 149726"/>
                <a:gd name="connsiteY57" fmla="*/ 150686 h 152400"/>
                <a:gd name="connsiteX58" fmla="*/ 73647 w 149726"/>
                <a:gd name="connsiteY58" fmla="*/ 150686 h 152400"/>
                <a:gd name="connsiteX59" fmla="*/ 73647 w 149726"/>
                <a:gd name="connsiteY59" fmla="*/ 150686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49726" h="152400">
                  <a:moveTo>
                    <a:pt x="5615" y="76771"/>
                  </a:moveTo>
                  <a:cubicBezTo>
                    <a:pt x="5615" y="66008"/>
                    <a:pt x="7954" y="55817"/>
                    <a:pt x="12259" y="46672"/>
                  </a:cubicBezTo>
                  <a:lnTo>
                    <a:pt x="6738" y="46672"/>
                  </a:lnTo>
                  <a:cubicBezTo>
                    <a:pt x="6551" y="46672"/>
                    <a:pt x="6363" y="46672"/>
                    <a:pt x="6083" y="46577"/>
                  </a:cubicBezTo>
                  <a:cubicBezTo>
                    <a:pt x="2152" y="55817"/>
                    <a:pt x="0" y="66008"/>
                    <a:pt x="0" y="76771"/>
                  </a:cubicBezTo>
                  <a:cubicBezTo>
                    <a:pt x="0" y="90678"/>
                    <a:pt x="3650" y="103918"/>
                    <a:pt x="10107" y="115157"/>
                  </a:cubicBezTo>
                  <a:lnTo>
                    <a:pt x="11791" y="112300"/>
                  </a:lnTo>
                  <a:lnTo>
                    <a:pt x="13475" y="109347"/>
                  </a:lnTo>
                  <a:cubicBezTo>
                    <a:pt x="8422" y="99536"/>
                    <a:pt x="5615" y="88487"/>
                    <a:pt x="5615" y="76771"/>
                  </a:cubicBezTo>
                  <a:lnTo>
                    <a:pt x="5615" y="76771"/>
                  </a:lnTo>
                  <a:close/>
                  <a:moveTo>
                    <a:pt x="75331" y="0"/>
                  </a:moveTo>
                  <a:lnTo>
                    <a:pt x="75331" y="0"/>
                  </a:lnTo>
                  <a:lnTo>
                    <a:pt x="77016" y="2858"/>
                  </a:lnTo>
                  <a:lnTo>
                    <a:pt x="78700" y="5906"/>
                  </a:lnTo>
                  <a:cubicBezTo>
                    <a:pt x="100972" y="6953"/>
                    <a:pt x="120530" y="18764"/>
                    <a:pt x="132601" y="36195"/>
                  </a:cubicBezTo>
                  <a:lnTo>
                    <a:pt x="134192" y="33433"/>
                  </a:lnTo>
                  <a:lnTo>
                    <a:pt x="135409" y="31242"/>
                  </a:lnTo>
                  <a:cubicBezTo>
                    <a:pt x="135502" y="31052"/>
                    <a:pt x="135596" y="30861"/>
                    <a:pt x="135783" y="30670"/>
                  </a:cubicBezTo>
                  <a:cubicBezTo>
                    <a:pt x="121933" y="12097"/>
                    <a:pt x="99942" y="0"/>
                    <a:pt x="75331" y="0"/>
                  </a:cubicBezTo>
                  <a:lnTo>
                    <a:pt x="75331" y="0"/>
                  </a:lnTo>
                  <a:close/>
                  <a:moveTo>
                    <a:pt x="66535" y="1143"/>
                  </a:moveTo>
                  <a:cubicBezTo>
                    <a:pt x="66441" y="953"/>
                    <a:pt x="66348" y="762"/>
                    <a:pt x="66254" y="476"/>
                  </a:cubicBezTo>
                  <a:cubicBezTo>
                    <a:pt x="42204" y="3429"/>
                    <a:pt x="21617" y="18002"/>
                    <a:pt x="9919" y="38386"/>
                  </a:cubicBezTo>
                  <a:lnTo>
                    <a:pt x="16563" y="38386"/>
                  </a:lnTo>
                  <a:cubicBezTo>
                    <a:pt x="27980" y="20384"/>
                    <a:pt x="47070" y="7906"/>
                    <a:pt x="69248" y="6001"/>
                  </a:cubicBezTo>
                  <a:lnTo>
                    <a:pt x="67658" y="3239"/>
                  </a:lnTo>
                  <a:lnTo>
                    <a:pt x="66535" y="1143"/>
                  </a:lnTo>
                  <a:lnTo>
                    <a:pt x="66535" y="1143"/>
                  </a:lnTo>
                  <a:lnTo>
                    <a:pt x="66535" y="1143"/>
                  </a:lnTo>
                  <a:close/>
                  <a:moveTo>
                    <a:pt x="140649" y="38386"/>
                  </a:moveTo>
                  <a:lnTo>
                    <a:pt x="138965" y="41243"/>
                  </a:lnTo>
                  <a:lnTo>
                    <a:pt x="137280" y="44196"/>
                  </a:lnTo>
                  <a:cubicBezTo>
                    <a:pt x="142240" y="54007"/>
                    <a:pt x="145047" y="65056"/>
                    <a:pt x="145047" y="76676"/>
                  </a:cubicBezTo>
                  <a:cubicBezTo>
                    <a:pt x="145047" y="87440"/>
                    <a:pt x="142708" y="97631"/>
                    <a:pt x="138403" y="106775"/>
                  </a:cubicBezTo>
                  <a:lnTo>
                    <a:pt x="143924" y="106775"/>
                  </a:lnTo>
                  <a:cubicBezTo>
                    <a:pt x="144112" y="106775"/>
                    <a:pt x="144299" y="106775"/>
                    <a:pt x="144580" y="106870"/>
                  </a:cubicBezTo>
                  <a:cubicBezTo>
                    <a:pt x="148510" y="97631"/>
                    <a:pt x="150662" y="87440"/>
                    <a:pt x="150662" y="76676"/>
                  </a:cubicBezTo>
                  <a:cubicBezTo>
                    <a:pt x="150756" y="62865"/>
                    <a:pt x="147106" y="49720"/>
                    <a:pt x="140649" y="38386"/>
                  </a:cubicBezTo>
                  <a:lnTo>
                    <a:pt x="140649" y="38386"/>
                  </a:lnTo>
                  <a:close/>
                  <a:moveTo>
                    <a:pt x="134005" y="115157"/>
                  </a:moveTo>
                  <a:cubicBezTo>
                    <a:pt x="122588" y="133160"/>
                    <a:pt x="103405" y="145637"/>
                    <a:pt x="81320" y="147542"/>
                  </a:cubicBezTo>
                  <a:lnTo>
                    <a:pt x="82911" y="150305"/>
                  </a:lnTo>
                  <a:lnTo>
                    <a:pt x="84128" y="152400"/>
                  </a:lnTo>
                  <a:cubicBezTo>
                    <a:pt x="84221" y="152591"/>
                    <a:pt x="84315" y="152781"/>
                    <a:pt x="84408" y="153067"/>
                  </a:cubicBezTo>
                  <a:cubicBezTo>
                    <a:pt x="108458" y="150209"/>
                    <a:pt x="129045" y="135636"/>
                    <a:pt x="140743" y="115157"/>
                  </a:cubicBezTo>
                  <a:lnTo>
                    <a:pt x="134005" y="115157"/>
                  </a:lnTo>
                  <a:lnTo>
                    <a:pt x="134005" y="115157"/>
                  </a:lnTo>
                  <a:lnTo>
                    <a:pt x="134005" y="115157"/>
                  </a:lnTo>
                  <a:close/>
                  <a:moveTo>
                    <a:pt x="73647" y="150686"/>
                  </a:moveTo>
                  <a:lnTo>
                    <a:pt x="71962" y="147733"/>
                  </a:lnTo>
                  <a:lnTo>
                    <a:pt x="71962" y="147733"/>
                  </a:lnTo>
                  <a:cubicBezTo>
                    <a:pt x="49690" y="146685"/>
                    <a:pt x="30132" y="134874"/>
                    <a:pt x="18061" y="117443"/>
                  </a:cubicBezTo>
                  <a:lnTo>
                    <a:pt x="16470" y="120206"/>
                  </a:lnTo>
                  <a:lnTo>
                    <a:pt x="15253" y="122301"/>
                  </a:lnTo>
                  <a:cubicBezTo>
                    <a:pt x="15160" y="122492"/>
                    <a:pt x="15066" y="122682"/>
                    <a:pt x="14879" y="122873"/>
                  </a:cubicBezTo>
                  <a:cubicBezTo>
                    <a:pt x="28635" y="141542"/>
                    <a:pt x="50626" y="153638"/>
                    <a:pt x="75238" y="153638"/>
                  </a:cubicBezTo>
                  <a:lnTo>
                    <a:pt x="75238" y="153638"/>
                  </a:lnTo>
                  <a:lnTo>
                    <a:pt x="73647" y="150686"/>
                  </a:lnTo>
                  <a:lnTo>
                    <a:pt x="73647" y="150686"/>
                  </a:lnTo>
                  <a:lnTo>
                    <a:pt x="73647" y="150686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solidFill>
                <a:srgbClr val="21FA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手繪多邊形: 圖案 85">
              <a:extLst>
                <a:ext uri="{FF2B5EF4-FFF2-40B4-BE49-F238E27FC236}">
                  <a16:creationId xmlns:a16="http://schemas.microsoft.com/office/drawing/2014/main" id="{BB79FF11-6EFD-482E-B6D7-A3086CF4E643}"/>
                </a:ext>
              </a:extLst>
            </p:cNvPr>
            <p:cNvSpPr/>
            <p:nvPr/>
          </p:nvSpPr>
          <p:spPr>
            <a:xfrm>
              <a:off x="9361890" y="5300763"/>
              <a:ext cx="74863" cy="66675"/>
            </a:xfrm>
            <a:custGeom>
              <a:avLst/>
              <a:gdLst>
                <a:gd name="connsiteX0" fmla="*/ 0 w 74863"/>
                <a:gd name="connsiteY0" fmla="*/ 74009 h 66675"/>
                <a:gd name="connsiteX1" fmla="*/ 18154 w 74863"/>
                <a:gd name="connsiteY1" fmla="*/ 74009 h 66675"/>
                <a:gd name="connsiteX2" fmla="*/ 18154 w 74863"/>
                <a:gd name="connsiteY2" fmla="*/ 21527 h 66675"/>
                <a:gd name="connsiteX3" fmla="*/ 80104 w 74863"/>
                <a:gd name="connsiteY3" fmla="*/ 21527 h 66675"/>
                <a:gd name="connsiteX4" fmla="*/ 80104 w 74863"/>
                <a:gd name="connsiteY4" fmla="*/ 0 h 66675"/>
                <a:gd name="connsiteX5" fmla="*/ 0 w 74863"/>
                <a:gd name="connsiteY5" fmla="*/ 0 h 66675"/>
                <a:gd name="connsiteX6" fmla="*/ 0 w 74863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63" h="66675">
                  <a:moveTo>
                    <a:pt x="0" y="74009"/>
                  </a:moveTo>
                  <a:lnTo>
                    <a:pt x="18154" y="74009"/>
                  </a:lnTo>
                  <a:lnTo>
                    <a:pt x="18154" y="21527"/>
                  </a:lnTo>
                  <a:lnTo>
                    <a:pt x="80104" y="21527"/>
                  </a:lnTo>
                  <a:lnTo>
                    <a:pt x="80104" y="0"/>
                  </a:lnTo>
                  <a:lnTo>
                    <a:pt x="0" y="0"/>
                  </a:lnTo>
                  <a:lnTo>
                    <a:pt x="0" y="74009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手繪多邊形: 圖案 86">
              <a:extLst>
                <a:ext uri="{FF2B5EF4-FFF2-40B4-BE49-F238E27FC236}">
                  <a16:creationId xmlns:a16="http://schemas.microsoft.com/office/drawing/2014/main" id="{C4B8E9D8-A4CF-49D8-91CA-8DFEA508E873}"/>
                </a:ext>
              </a:extLst>
            </p:cNvPr>
            <p:cNvSpPr/>
            <p:nvPr/>
          </p:nvSpPr>
          <p:spPr>
            <a:xfrm>
              <a:off x="9361890" y="5478309"/>
              <a:ext cx="56147" cy="66675"/>
            </a:xfrm>
            <a:custGeom>
              <a:avLst/>
              <a:gdLst>
                <a:gd name="connsiteX0" fmla="*/ 65505 w 56147"/>
                <a:gd name="connsiteY0" fmla="*/ 74009 h 66675"/>
                <a:gd name="connsiteX1" fmla="*/ 65505 w 56147"/>
                <a:gd name="connsiteY1" fmla="*/ 57341 h 66675"/>
                <a:gd name="connsiteX2" fmla="*/ 19090 w 56147"/>
                <a:gd name="connsiteY2" fmla="*/ 57341 h 66675"/>
                <a:gd name="connsiteX3" fmla="*/ 19090 w 56147"/>
                <a:gd name="connsiteY3" fmla="*/ 0 h 66675"/>
                <a:gd name="connsiteX4" fmla="*/ 0 w 56147"/>
                <a:gd name="connsiteY4" fmla="*/ 0 h 66675"/>
                <a:gd name="connsiteX5" fmla="*/ 0 w 56147"/>
                <a:gd name="connsiteY5" fmla="*/ 74009 h 66675"/>
                <a:gd name="connsiteX6" fmla="*/ 65505 w 56147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66675">
                  <a:moveTo>
                    <a:pt x="65505" y="74009"/>
                  </a:moveTo>
                  <a:lnTo>
                    <a:pt x="65505" y="57341"/>
                  </a:lnTo>
                  <a:lnTo>
                    <a:pt x="19090" y="57341"/>
                  </a:lnTo>
                  <a:lnTo>
                    <a:pt x="19090" y="0"/>
                  </a:lnTo>
                  <a:lnTo>
                    <a:pt x="0" y="0"/>
                  </a:lnTo>
                  <a:lnTo>
                    <a:pt x="0" y="74009"/>
                  </a:lnTo>
                  <a:lnTo>
                    <a:pt x="65505" y="74009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手繪多邊形: 圖案 87">
              <a:extLst>
                <a:ext uri="{FF2B5EF4-FFF2-40B4-BE49-F238E27FC236}">
                  <a16:creationId xmlns:a16="http://schemas.microsoft.com/office/drawing/2014/main" id="{7B1D9FFB-4FAC-4DA2-985A-7595550EAD1A}"/>
                </a:ext>
              </a:extLst>
            </p:cNvPr>
            <p:cNvSpPr/>
            <p:nvPr/>
          </p:nvSpPr>
          <p:spPr>
            <a:xfrm>
              <a:off x="9580303" y="5300763"/>
              <a:ext cx="65505" cy="57150"/>
            </a:xfrm>
            <a:custGeom>
              <a:avLst/>
              <a:gdLst>
                <a:gd name="connsiteX0" fmla="*/ 72804 w 65505"/>
                <a:gd name="connsiteY0" fmla="*/ 66580 h 57150"/>
                <a:gd name="connsiteX1" fmla="*/ 56428 w 65505"/>
                <a:gd name="connsiteY1" fmla="*/ 66580 h 57150"/>
                <a:gd name="connsiteX2" fmla="*/ 56428 w 65505"/>
                <a:gd name="connsiteY2" fmla="*/ 19431 h 57150"/>
                <a:gd name="connsiteX3" fmla="*/ 0 w 65505"/>
                <a:gd name="connsiteY3" fmla="*/ 19431 h 57150"/>
                <a:gd name="connsiteX4" fmla="*/ 0 w 65505"/>
                <a:gd name="connsiteY4" fmla="*/ 0 h 57150"/>
                <a:gd name="connsiteX5" fmla="*/ 72804 w 65505"/>
                <a:gd name="connsiteY5" fmla="*/ 0 h 57150"/>
                <a:gd name="connsiteX6" fmla="*/ 72804 w 65505"/>
                <a:gd name="connsiteY6" fmla="*/ 6658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57150">
                  <a:moveTo>
                    <a:pt x="72804" y="66580"/>
                  </a:moveTo>
                  <a:lnTo>
                    <a:pt x="56428" y="66580"/>
                  </a:lnTo>
                  <a:lnTo>
                    <a:pt x="56428" y="19431"/>
                  </a:lnTo>
                  <a:lnTo>
                    <a:pt x="0" y="19431"/>
                  </a:lnTo>
                  <a:lnTo>
                    <a:pt x="0" y="0"/>
                  </a:lnTo>
                  <a:lnTo>
                    <a:pt x="72804" y="0"/>
                  </a:lnTo>
                  <a:lnTo>
                    <a:pt x="72804" y="6658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手繪多邊形: 圖案 88">
              <a:extLst>
                <a:ext uri="{FF2B5EF4-FFF2-40B4-BE49-F238E27FC236}">
                  <a16:creationId xmlns:a16="http://schemas.microsoft.com/office/drawing/2014/main" id="{5EA3318B-8333-4740-A236-AE69A6F2624E}"/>
                </a:ext>
              </a:extLst>
            </p:cNvPr>
            <p:cNvSpPr/>
            <p:nvPr/>
          </p:nvSpPr>
          <p:spPr>
            <a:xfrm>
              <a:off x="9594901" y="5470975"/>
              <a:ext cx="56147" cy="76200"/>
            </a:xfrm>
            <a:custGeom>
              <a:avLst/>
              <a:gdLst>
                <a:gd name="connsiteX0" fmla="*/ 0 w 56147"/>
                <a:gd name="connsiteY0" fmla="*/ 81344 h 76200"/>
                <a:gd name="connsiteX1" fmla="*/ 0 w 56147"/>
                <a:gd name="connsiteY1" fmla="*/ 66580 h 76200"/>
                <a:gd name="connsiteX2" fmla="*/ 41268 w 56147"/>
                <a:gd name="connsiteY2" fmla="*/ 66580 h 76200"/>
                <a:gd name="connsiteX3" fmla="*/ 41268 w 56147"/>
                <a:gd name="connsiteY3" fmla="*/ 0 h 76200"/>
                <a:gd name="connsiteX4" fmla="*/ 58206 w 56147"/>
                <a:gd name="connsiteY4" fmla="*/ 0 h 76200"/>
                <a:gd name="connsiteX5" fmla="*/ 58206 w 56147"/>
                <a:gd name="connsiteY5" fmla="*/ 81344 h 76200"/>
                <a:gd name="connsiteX6" fmla="*/ 0 w 56147"/>
                <a:gd name="connsiteY6" fmla="*/ 813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76200">
                  <a:moveTo>
                    <a:pt x="0" y="81344"/>
                  </a:moveTo>
                  <a:lnTo>
                    <a:pt x="0" y="66580"/>
                  </a:lnTo>
                  <a:lnTo>
                    <a:pt x="41268" y="66580"/>
                  </a:lnTo>
                  <a:lnTo>
                    <a:pt x="41268" y="0"/>
                  </a:lnTo>
                  <a:lnTo>
                    <a:pt x="58206" y="0"/>
                  </a:lnTo>
                  <a:lnTo>
                    <a:pt x="58206" y="81344"/>
                  </a:lnTo>
                  <a:lnTo>
                    <a:pt x="0" y="81344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0" name="手繪多邊形: 圖案 89">
            <a:extLst>
              <a:ext uri="{FF2B5EF4-FFF2-40B4-BE49-F238E27FC236}">
                <a16:creationId xmlns:a16="http://schemas.microsoft.com/office/drawing/2014/main" id="{B4B0EB6F-8DEC-4E36-B614-C4340A030610}"/>
              </a:ext>
            </a:extLst>
          </p:cNvPr>
          <p:cNvSpPr/>
          <p:nvPr/>
        </p:nvSpPr>
        <p:spPr>
          <a:xfrm>
            <a:off x="5523913" y="2905051"/>
            <a:ext cx="576303" cy="776088"/>
          </a:xfrm>
          <a:custGeom>
            <a:avLst/>
            <a:gdLst>
              <a:gd name="connsiteX0" fmla="*/ 280467 w 560934"/>
              <a:gd name="connsiteY0" fmla="*/ 0 h 737028"/>
              <a:gd name="connsiteX1" fmla="*/ 555236 w 560934"/>
              <a:gd name="connsiteY1" fmla="*/ 85897 h 737028"/>
              <a:gd name="connsiteX2" fmla="*/ 558914 w 560934"/>
              <a:gd name="connsiteY2" fmla="*/ 99892 h 737028"/>
              <a:gd name="connsiteX3" fmla="*/ 560934 w 560934"/>
              <a:gd name="connsiteY3" fmla="*/ 99892 h 737028"/>
              <a:gd name="connsiteX4" fmla="*/ 560934 w 560934"/>
              <a:gd name="connsiteY4" fmla="*/ 107577 h 737028"/>
              <a:gd name="connsiteX5" fmla="*/ 560934 w 560934"/>
              <a:gd name="connsiteY5" fmla="*/ 629451 h 737028"/>
              <a:gd name="connsiteX6" fmla="*/ 560934 w 560934"/>
              <a:gd name="connsiteY6" fmla="*/ 630091 h 737028"/>
              <a:gd name="connsiteX7" fmla="*/ 560766 w 560934"/>
              <a:gd name="connsiteY7" fmla="*/ 630091 h 737028"/>
              <a:gd name="connsiteX8" fmla="*/ 555236 w 560934"/>
              <a:gd name="connsiteY8" fmla="*/ 651132 h 737028"/>
              <a:gd name="connsiteX9" fmla="*/ 280467 w 560934"/>
              <a:gd name="connsiteY9" fmla="*/ 737028 h 737028"/>
              <a:gd name="connsiteX10" fmla="*/ 0 w 560934"/>
              <a:gd name="connsiteY10" fmla="*/ 629451 h 737028"/>
              <a:gd name="connsiteX11" fmla="*/ 5698 w 560934"/>
              <a:gd name="connsiteY11" fmla="*/ 607771 h 737028"/>
              <a:gd name="connsiteX12" fmla="*/ 15368 w 560934"/>
              <a:gd name="connsiteY12" fmla="*/ 595822 h 737028"/>
              <a:gd name="connsiteX13" fmla="*/ 15368 w 560934"/>
              <a:gd name="connsiteY13" fmla="*/ 141206 h 737028"/>
              <a:gd name="connsiteX14" fmla="*/ 5698 w 560934"/>
              <a:gd name="connsiteY14" fmla="*/ 129258 h 737028"/>
              <a:gd name="connsiteX15" fmla="*/ 0 w 560934"/>
              <a:gd name="connsiteY15" fmla="*/ 107577 h 737028"/>
              <a:gd name="connsiteX16" fmla="*/ 280467 w 560934"/>
              <a:gd name="connsiteY16" fmla="*/ 0 h 73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60934" h="737028">
                <a:moveTo>
                  <a:pt x="280467" y="0"/>
                </a:moveTo>
                <a:cubicBezTo>
                  <a:pt x="416003" y="0"/>
                  <a:pt x="529084" y="36876"/>
                  <a:pt x="555236" y="85897"/>
                </a:cubicBezTo>
                <a:lnTo>
                  <a:pt x="558914" y="99892"/>
                </a:lnTo>
                <a:lnTo>
                  <a:pt x="560934" y="99892"/>
                </a:lnTo>
                <a:lnTo>
                  <a:pt x="560934" y="107577"/>
                </a:lnTo>
                <a:lnTo>
                  <a:pt x="560934" y="629451"/>
                </a:lnTo>
                <a:lnTo>
                  <a:pt x="560934" y="630091"/>
                </a:lnTo>
                <a:lnTo>
                  <a:pt x="560766" y="630091"/>
                </a:lnTo>
                <a:lnTo>
                  <a:pt x="555236" y="651132"/>
                </a:lnTo>
                <a:cubicBezTo>
                  <a:pt x="529084" y="700153"/>
                  <a:pt x="416003" y="737028"/>
                  <a:pt x="280467" y="737028"/>
                </a:cubicBezTo>
                <a:cubicBezTo>
                  <a:pt x="125569" y="737028"/>
                  <a:pt x="0" y="688864"/>
                  <a:pt x="0" y="629451"/>
                </a:cubicBezTo>
                <a:cubicBezTo>
                  <a:pt x="0" y="622024"/>
                  <a:pt x="1962" y="614774"/>
                  <a:pt x="5698" y="607771"/>
                </a:cubicBezTo>
                <a:lnTo>
                  <a:pt x="15368" y="595822"/>
                </a:lnTo>
                <a:lnTo>
                  <a:pt x="15368" y="141206"/>
                </a:lnTo>
                <a:lnTo>
                  <a:pt x="5698" y="129258"/>
                </a:lnTo>
                <a:cubicBezTo>
                  <a:pt x="1962" y="122255"/>
                  <a:pt x="0" y="115004"/>
                  <a:pt x="0" y="107577"/>
                </a:cubicBezTo>
                <a:cubicBezTo>
                  <a:pt x="0" y="48164"/>
                  <a:pt x="125569" y="0"/>
                  <a:pt x="280467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1" name="圖形 152">
            <a:extLst>
              <a:ext uri="{FF2B5EF4-FFF2-40B4-BE49-F238E27FC236}">
                <a16:creationId xmlns:a16="http://schemas.microsoft.com/office/drawing/2014/main" id="{1DB70E8E-E9E4-4B89-8820-C1B7730098C6}"/>
              </a:ext>
            </a:extLst>
          </p:cNvPr>
          <p:cNvGrpSpPr/>
          <p:nvPr/>
        </p:nvGrpSpPr>
        <p:grpSpPr>
          <a:xfrm flipH="1">
            <a:off x="5523089" y="2904518"/>
            <a:ext cx="584663" cy="752988"/>
            <a:chOff x="9272426" y="5069212"/>
            <a:chExt cx="458537" cy="590550"/>
          </a:xfrm>
        </p:grpSpPr>
        <p:sp>
          <p:nvSpPr>
            <p:cNvPr id="92" name="手繪多邊形: 圖案 91">
              <a:extLst>
                <a:ext uri="{FF2B5EF4-FFF2-40B4-BE49-F238E27FC236}">
                  <a16:creationId xmlns:a16="http://schemas.microsoft.com/office/drawing/2014/main" id="{555881F2-33A3-4141-B53D-FDAD94569A9E}"/>
                </a:ext>
              </a:extLst>
            </p:cNvPr>
            <p:cNvSpPr/>
            <p:nvPr/>
          </p:nvSpPr>
          <p:spPr>
            <a:xfrm>
              <a:off x="9272426" y="5069212"/>
              <a:ext cx="458537" cy="590550"/>
            </a:xfrm>
            <a:custGeom>
              <a:avLst/>
              <a:gdLst>
                <a:gd name="connsiteX0" fmla="*/ 231421 w 458537"/>
                <a:gd name="connsiteY0" fmla="*/ 596265 h 590550"/>
                <a:gd name="connsiteX1" fmla="*/ 0 w 458537"/>
                <a:gd name="connsiteY1" fmla="*/ 530257 h 590550"/>
                <a:gd name="connsiteX2" fmla="*/ 0 w 458537"/>
                <a:gd name="connsiteY2" fmla="*/ 65913 h 590550"/>
                <a:gd name="connsiteX3" fmla="*/ 231421 w 458537"/>
                <a:gd name="connsiteY3" fmla="*/ 0 h 590550"/>
                <a:gd name="connsiteX4" fmla="*/ 462842 w 458537"/>
                <a:gd name="connsiteY4" fmla="*/ 65913 h 590550"/>
                <a:gd name="connsiteX5" fmla="*/ 462842 w 458537"/>
                <a:gd name="connsiteY5" fmla="*/ 530257 h 590550"/>
                <a:gd name="connsiteX6" fmla="*/ 231421 w 458537"/>
                <a:gd name="connsiteY6" fmla="*/ 596265 h 590550"/>
                <a:gd name="connsiteX7" fmla="*/ 18716 w 458537"/>
                <a:gd name="connsiteY7" fmla="*/ 93726 h 590550"/>
                <a:gd name="connsiteX8" fmla="*/ 18716 w 458537"/>
                <a:gd name="connsiteY8" fmla="*/ 530352 h 590550"/>
                <a:gd name="connsiteX9" fmla="*/ 231421 w 458537"/>
                <a:gd name="connsiteY9" fmla="*/ 577215 h 590550"/>
                <a:gd name="connsiteX10" fmla="*/ 444126 w 458537"/>
                <a:gd name="connsiteY10" fmla="*/ 530352 h 590550"/>
                <a:gd name="connsiteX11" fmla="*/ 444126 w 458537"/>
                <a:gd name="connsiteY11" fmla="*/ 93726 h 590550"/>
                <a:gd name="connsiteX12" fmla="*/ 231421 w 458537"/>
                <a:gd name="connsiteY12" fmla="*/ 131921 h 590550"/>
                <a:gd name="connsiteX13" fmla="*/ 18716 w 458537"/>
                <a:gd name="connsiteY13" fmla="*/ 93726 h 590550"/>
                <a:gd name="connsiteX14" fmla="*/ 231421 w 458537"/>
                <a:gd name="connsiteY14" fmla="*/ 19050 h 590550"/>
                <a:gd name="connsiteX15" fmla="*/ 18716 w 458537"/>
                <a:gd name="connsiteY15" fmla="*/ 65913 h 590550"/>
                <a:gd name="connsiteX16" fmla="*/ 231421 w 458537"/>
                <a:gd name="connsiteY16" fmla="*/ 112776 h 590550"/>
                <a:gd name="connsiteX17" fmla="*/ 444126 w 458537"/>
                <a:gd name="connsiteY17" fmla="*/ 65913 h 590550"/>
                <a:gd name="connsiteX18" fmla="*/ 231421 w 458537"/>
                <a:gd name="connsiteY18" fmla="*/ 190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537" h="590550">
                  <a:moveTo>
                    <a:pt x="231421" y="596265"/>
                  </a:moveTo>
                  <a:cubicBezTo>
                    <a:pt x="116412" y="596265"/>
                    <a:pt x="0" y="573596"/>
                    <a:pt x="0" y="530257"/>
                  </a:cubicBezTo>
                  <a:lnTo>
                    <a:pt x="0" y="65913"/>
                  </a:lnTo>
                  <a:cubicBezTo>
                    <a:pt x="0" y="22670"/>
                    <a:pt x="116412" y="0"/>
                    <a:pt x="231421" y="0"/>
                  </a:cubicBezTo>
                  <a:cubicBezTo>
                    <a:pt x="346429" y="0"/>
                    <a:pt x="462842" y="22670"/>
                    <a:pt x="462842" y="65913"/>
                  </a:cubicBezTo>
                  <a:lnTo>
                    <a:pt x="462842" y="530257"/>
                  </a:lnTo>
                  <a:cubicBezTo>
                    <a:pt x="462842" y="573596"/>
                    <a:pt x="346429" y="596265"/>
                    <a:pt x="231421" y="596265"/>
                  </a:cubicBezTo>
                  <a:close/>
                  <a:moveTo>
                    <a:pt x="18716" y="93726"/>
                  </a:moveTo>
                  <a:lnTo>
                    <a:pt x="18716" y="530352"/>
                  </a:lnTo>
                  <a:cubicBezTo>
                    <a:pt x="18716" y="549497"/>
                    <a:pt x="101533" y="577215"/>
                    <a:pt x="231421" y="577215"/>
                  </a:cubicBezTo>
                  <a:cubicBezTo>
                    <a:pt x="361308" y="577215"/>
                    <a:pt x="444126" y="549402"/>
                    <a:pt x="444126" y="530352"/>
                  </a:cubicBezTo>
                  <a:lnTo>
                    <a:pt x="444126" y="93726"/>
                  </a:lnTo>
                  <a:cubicBezTo>
                    <a:pt x="406694" y="118872"/>
                    <a:pt x="318636" y="131921"/>
                    <a:pt x="231421" y="131921"/>
                  </a:cubicBezTo>
                  <a:cubicBezTo>
                    <a:pt x="144205" y="131921"/>
                    <a:pt x="56147" y="118872"/>
                    <a:pt x="18716" y="93726"/>
                  </a:cubicBezTo>
                  <a:close/>
                  <a:moveTo>
                    <a:pt x="231421" y="19050"/>
                  </a:moveTo>
                  <a:cubicBezTo>
                    <a:pt x="101533" y="19050"/>
                    <a:pt x="18716" y="46863"/>
                    <a:pt x="18716" y="65913"/>
                  </a:cubicBezTo>
                  <a:cubicBezTo>
                    <a:pt x="18716" y="84963"/>
                    <a:pt x="101533" y="112776"/>
                    <a:pt x="231421" y="112776"/>
                  </a:cubicBezTo>
                  <a:cubicBezTo>
                    <a:pt x="361308" y="112776"/>
                    <a:pt x="444126" y="84963"/>
                    <a:pt x="444126" y="65913"/>
                  </a:cubicBezTo>
                  <a:cubicBezTo>
                    <a:pt x="444126" y="46863"/>
                    <a:pt x="361308" y="19050"/>
                    <a:pt x="231421" y="19050"/>
                  </a:cubicBezTo>
                  <a:close/>
                </a:path>
              </a:pathLst>
            </a:custGeom>
            <a:solidFill>
              <a:srgbClr val="21FAFF"/>
            </a:solidFill>
            <a:ln w="12700" cap="flat">
              <a:solidFill>
                <a:srgbClr val="21FA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手繪多邊形: 圖案 92">
              <a:extLst>
                <a:ext uri="{FF2B5EF4-FFF2-40B4-BE49-F238E27FC236}">
                  <a16:creationId xmlns:a16="http://schemas.microsoft.com/office/drawing/2014/main" id="{CB87959F-7B6C-4969-887A-45136C50B606}"/>
                </a:ext>
              </a:extLst>
            </p:cNvPr>
            <p:cNvSpPr/>
            <p:nvPr/>
          </p:nvSpPr>
          <p:spPr>
            <a:xfrm>
              <a:off x="9455562" y="5443638"/>
              <a:ext cx="56147" cy="57150"/>
            </a:xfrm>
            <a:custGeom>
              <a:avLst/>
              <a:gdLst>
                <a:gd name="connsiteX0" fmla="*/ 55492 w 56147"/>
                <a:gd name="connsiteY0" fmla="*/ 62674 h 57150"/>
                <a:gd name="connsiteX1" fmla="*/ 55492 w 56147"/>
                <a:gd name="connsiteY1" fmla="*/ 62674 h 57150"/>
                <a:gd name="connsiteX2" fmla="*/ 36028 w 56147"/>
                <a:gd name="connsiteY2" fmla="*/ 28289 h 57150"/>
                <a:gd name="connsiteX3" fmla="*/ 36028 w 56147"/>
                <a:gd name="connsiteY3" fmla="*/ 28289 h 57150"/>
                <a:gd name="connsiteX4" fmla="*/ 35934 w 56147"/>
                <a:gd name="connsiteY4" fmla="*/ 28194 h 57150"/>
                <a:gd name="connsiteX5" fmla="*/ 35934 w 56147"/>
                <a:gd name="connsiteY5" fmla="*/ 28099 h 57150"/>
                <a:gd name="connsiteX6" fmla="*/ 35841 w 56147"/>
                <a:gd name="connsiteY6" fmla="*/ 28003 h 57150"/>
                <a:gd name="connsiteX7" fmla="*/ 35747 w 56147"/>
                <a:gd name="connsiteY7" fmla="*/ 27908 h 57150"/>
                <a:gd name="connsiteX8" fmla="*/ 30600 w 56147"/>
                <a:gd name="connsiteY8" fmla="*/ 18859 h 57150"/>
                <a:gd name="connsiteX9" fmla="*/ 19932 w 56147"/>
                <a:gd name="connsiteY9" fmla="*/ 0 h 57150"/>
                <a:gd name="connsiteX10" fmla="*/ 19932 w 56147"/>
                <a:gd name="connsiteY10" fmla="*/ 0 h 57150"/>
                <a:gd name="connsiteX11" fmla="*/ 1591 w 56147"/>
                <a:gd name="connsiteY11" fmla="*/ 32290 h 57150"/>
                <a:gd name="connsiteX12" fmla="*/ 0 w 56147"/>
                <a:gd name="connsiteY12" fmla="*/ 35052 h 57150"/>
                <a:gd name="connsiteX13" fmla="*/ 57177 w 56147"/>
                <a:gd name="connsiteY13" fmla="*/ 65532 h 57150"/>
                <a:gd name="connsiteX14" fmla="*/ 55492 w 56147"/>
                <a:gd name="connsiteY14" fmla="*/ 62674 h 57150"/>
                <a:gd name="connsiteX15" fmla="*/ 55492 w 56147"/>
                <a:gd name="connsiteY15" fmla="*/ 62674 h 57150"/>
                <a:gd name="connsiteX16" fmla="*/ 55492 w 56147"/>
                <a:gd name="connsiteY16" fmla="*/ 6267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47" h="57150">
                  <a:moveTo>
                    <a:pt x="55492" y="62674"/>
                  </a:moveTo>
                  <a:lnTo>
                    <a:pt x="55492" y="62674"/>
                  </a:lnTo>
                  <a:lnTo>
                    <a:pt x="36028" y="28289"/>
                  </a:lnTo>
                  <a:lnTo>
                    <a:pt x="36028" y="28289"/>
                  </a:lnTo>
                  <a:cubicBezTo>
                    <a:pt x="36028" y="28194"/>
                    <a:pt x="35934" y="28194"/>
                    <a:pt x="35934" y="28194"/>
                  </a:cubicBezTo>
                  <a:lnTo>
                    <a:pt x="35934" y="28099"/>
                  </a:lnTo>
                  <a:lnTo>
                    <a:pt x="35841" y="28003"/>
                  </a:lnTo>
                  <a:lnTo>
                    <a:pt x="35747" y="27908"/>
                  </a:lnTo>
                  <a:lnTo>
                    <a:pt x="30600" y="18859"/>
                  </a:lnTo>
                  <a:lnTo>
                    <a:pt x="19932" y="0"/>
                  </a:lnTo>
                  <a:lnTo>
                    <a:pt x="19932" y="0"/>
                  </a:lnTo>
                  <a:lnTo>
                    <a:pt x="1591" y="32290"/>
                  </a:lnTo>
                  <a:lnTo>
                    <a:pt x="0" y="35052"/>
                  </a:lnTo>
                  <a:cubicBezTo>
                    <a:pt x="12914" y="53149"/>
                    <a:pt x="33595" y="64960"/>
                    <a:pt x="57177" y="65532"/>
                  </a:cubicBezTo>
                  <a:lnTo>
                    <a:pt x="55492" y="62674"/>
                  </a:lnTo>
                  <a:lnTo>
                    <a:pt x="55492" y="62674"/>
                  </a:lnTo>
                  <a:lnTo>
                    <a:pt x="55492" y="62674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手繪多邊形: 圖案 93">
              <a:extLst>
                <a:ext uri="{FF2B5EF4-FFF2-40B4-BE49-F238E27FC236}">
                  <a16:creationId xmlns:a16="http://schemas.microsoft.com/office/drawing/2014/main" id="{52F7B335-2F1F-4F01-B79C-CC029ACBAA14}"/>
                </a:ext>
              </a:extLst>
            </p:cNvPr>
            <p:cNvSpPr/>
            <p:nvPr/>
          </p:nvSpPr>
          <p:spPr>
            <a:xfrm>
              <a:off x="9441806" y="5405252"/>
              <a:ext cx="37432" cy="57150"/>
            </a:xfrm>
            <a:custGeom>
              <a:avLst/>
              <a:gdLst>
                <a:gd name="connsiteX0" fmla="*/ 6270 w 37431"/>
                <a:gd name="connsiteY0" fmla="*/ 0 h 57150"/>
                <a:gd name="connsiteX1" fmla="*/ 0 w 37431"/>
                <a:gd name="connsiteY1" fmla="*/ 30099 h 57150"/>
                <a:gd name="connsiteX2" fmla="*/ 8890 w 37431"/>
                <a:gd name="connsiteY2" fmla="*/ 65532 h 57150"/>
                <a:gd name="connsiteX3" fmla="*/ 10574 w 37431"/>
                <a:gd name="connsiteY3" fmla="*/ 62579 h 57150"/>
                <a:gd name="connsiteX4" fmla="*/ 30132 w 37431"/>
                <a:gd name="connsiteY4" fmla="*/ 28099 h 57150"/>
                <a:gd name="connsiteX5" fmla="*/ 30226 w 37431"/>
                <a:gd name="connsiteY5" fmla="*/ 28004 h 57150"/>
                <a:gd name="connsiteX6" fmla="*/ 30320 w 37431"/>
                <a:gd name="connsiteY6" fmla="*/ 27908 h 57150"/>
                <a:gd name="connsiteX7" fmla="*/ 46228 w 37431"/>
                <a:gd name="connsiteY7" fmla="*/ 0 h 57150"/>
                <a:gd name="connsiteX8" fmla="*/ 6270 w 37431"/>
                <a:gd name="connsiteY8" fmla="*/ 0 h 57150"/>
                <a:gd name="connsiteX9" fmla="*/ 6270 w 37431"/>
                <a:gd name="connsiteY9" fmla="*/ 0 h 57150"/>
                <a:gd name="connsiteX10" fmla="*/ 6270 w 37431"/>
                <a:gd name="connsiteY10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431" h="57150">
                  <a:moveTo>
                    <a:pt x="6270" y="0"/>
                  </a:moveTo>
                  <a:cubicBezTo>
                    <a:pt x="2246" y="9239"/>
                    <a:pt x="0" y="19431"/>
                    <a:pt x="0" y="30099"/>
                  </a:cubicBezTo>
                  <a:cubicBezTo>
                    <a:pt x="0" y="42958"/>
                    <a:pt x="3182" y="55055"/>
                    <a:pt x="8890" y="65532"/>
                  </a:cubicBezTo>
                  <a:lnTo>
                    <a:pt x="10574" y="62579"/>
                  </a:lnTo>
                  <a:lnTo>
                    <a:pt x="30132" y="28099"/>
                  </a:lnTo>
                  <a:cubicBezTo>
                    <a:pt x="30132" y="28099"/>
                    <a:pt x="30132" y="28004"/>
                    <a:pt x="30226" y="28004"/>
                  </a:cubicBezTo>
                  <a:cubicBezTo>
                    <a:pt x="30226" y="27908"/>
                    <a:pt x="30320" y="27908"/>
                    <a:pt x="30320" y="27908"/>
                  </a:cubicBezTo>
                  <a:lnTo>
                    <a:pt x="46228" y="0"/>
                  </a:lnTo>
                  <a:lnTo>
                    <a:pt x="6270" y="0"/>
                  </a:lnTo>
                  <a:lnTo>
                    <a:pt x="6270" y="0"/>
                  </a:lnTo>
                  <a:lnTo>
                    <a:pt x="6270" y="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手繪多邊形: 圖案 94">
              <a:extLst>
                <a:ext uri="{FF2B5EF4-FFF2-40B4-BE49-F238E27FC236}">
                  <a16:creationId xmlns:a16="http://schemas.microsoft.com/office/drawing/2014/main" id="{9455E483-62E4-46A3-ABB6-EF7159757594}"/>
                </a:ext>
              </a:extLst>
            </p:cNvPr>
            <p:cNvSpPr/>
            <p:nvPr/>
          </p:nvSpPr>
          <p:spPr>
            <a:xfrm>
              <a:off x="9516108" y="5361532"/>
              <a:ext cx="56147" cy="57150"/>
            </a:xfrm>
            <a:custGeom>
              <a:avLst/>
              <a:gdLst>
                <a:gd name="connsiteX0" fmla="*/ 0 w 56147"/>
                <a:gd name="connsiteY0" fmla="*/ 0 h 57150"/>
                <a:gd name="connsiteX1" fmla="*/ 1684 w 56147"/>
                <a:gd name="connsiteY1" fmla="*/ 2953 h 57150"/>
                <a:gd name="connsiteX2" fmla="*/ 21242 w 56147"/>
                <a:gd name="connsiteY2" fmla="*/ 37433 h 57150"/>
                <a:gd name="connsiteX3" fmla="*/ 21336 w 56147"/>
                <a:gd name="connsiteY3" fmla="*/ 37624 h 57150"/>
                <a:gd name="connsiteX4" fmla="*/ 37244 w 56147"/>
                <a:gd name="connsiteY4" fmla="*/ 65532 h 57150"/>
                <a:gd name="connsiteX5" fmla="*/ 37244 w 56147"/>
                <a:gd name="connsiteY5" fmla="*/ 65532 h 57150"/>
                <a:gd name="connsiteX6" fmla="*/ 55586 w 56147"/>
                <a:gd name="connsiteY6" fmla="*/ 33242 h 57150"/>
                <a:gd name="connsiteX7" fmla="*/ 57177 w 56147"/>
                <a:gd name="connsiteY7" fmla="*/ 30480 h 57150"/>
                <a:gd name="connsiteX8" fmla="*/ 0 w 56147"/>
                <a:gd name="connsiteY8" fmla="*/ 0 h 57150"/>
                <a:gd name="connsiteX9" fmla="*/ 0 w 56147"/>
                <a:gd name="connsiteY9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147" h="57150">
                  <a:moveTo>
                    <a:pt x="0" y="0"/>
                  </a:moveTo>
                  <a:lnTo>
                    <a:pt x="1684" y="2953"/>
                  </a:lnTo>
                  <a:lnTo>
                    <a:pt x="21242" y="37433"/>
                  </a:lnTo>
                  <a:lnTo>
                    <a:pt x="21336" y="37624"/>
                  </a:lnTo>
                  <a:lnTo>
                    <a:pt x="37244" y="65532"/>
                  </a:lnTo>
                  <a:lnTo>
                    <a:pt x="37244" y="65532"/>
                  </a:lnTo>
                  <a:lnTo>
                    <a:pt x="55586" y="33242"/>
                  </a:lnTo>
                  <a:lnTo>
                    <a:pt x="57177" y="30480"/>
                  </a:lnTo>
                  <a:cubicBezTo>
                    <a:pt x="44169" y="12382"/>
                    <a:pt x="23488" y="47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手繪多邊形: 圖案 95">
              <a:extLst>
                <a:ext uri="{FF2B5EF4-FFF2-40B4-BE49-F238E27FC236}">
                  <a16:creationId xmlns:a16="http://schemas.microsoft.com/office/drawing/2014/main" id="{CA44FC2A-1C1A-4A68-BF12-1982BACE4217}"/>
                </a:ext>
              </a:extLst>
            </p:cNvPr>
            <p:cNvSpPr/>
            <p:nvPr/>
          </p:nvSpPr>
          <p:spPr>
            <a:xfrm>
              <a:off x="9452380" y="5361913"/>
              <a:ext cx="65505" cy="28575"/>
            </a:xfrm>
            <a:custGeom>
              <a:avLst/>
              <a:gdLst>
                <a:gd name="connsiteX0" fmla="*/ 54463 w 65505"/>
                <a:gd name="connsiteY0" fmla="*/ 0 h 28575"/>
                <a:gd name="connsiteX1" fmla="*/ 0 w 65505"/>
                <a:gd name="connsiteY1" fmla="*/ 35147 h 28575"/>
                <a:gd name="connsiteX2" fmla="*/ 74395 w 65505"/>
                <a:gd name="connsiteY2" fmla="*/ 35147 h 28575"/>
                <a:gd name="connsiteX3" fmla="*/ 56054 w 65505"/>
                <a:gd name="connsiteY3" fmla="*/ 2762 h 28575"/>
                <a:gd name="connsiteX4" fmla="*/ 54463 w 65505"/>
                <a:gd name="connsiteY4" fmla="*/ 0 h 28575"/>
                <a:gd name="connsiteX5" fmla="*/ 54463 w 65505"/>
                <a:gd name="connsiteY5" fmla="*/ 0 h 28575"/>
                <a:gd name="connsiteX6" fmla="*/ 54463 w 65505"/>
                <a:gd name="connsiteY6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28575">
                  <a:moveTo>
                    <a:pt x="54463" y="0"/>
                  </a:moveTo>
                  <a:cubicBezTo>
                    <a:pt x="31443" y="2477"/>
                    <a:pt x="11510" y="15907"/>
                    <a:pt x="0" y="35147"/>
                  </a:cubicBezTo>
                  <a:lnTo>
                    <a:pt x="74395" y="35147"/>
                  </a:lnTo>
                  <a:lnTo>
                    <a:pt x="56054" y="2762"/>
                  </a:lnTo>
                  <a:lnTo>
                    <a:pt x="54463" y="0"/>
                  </a:lnTo>
                  <a:lnTo>
                    <a:pt x="54463" y="0"/>
                  </a:lnTo>
                  <a:lnTo>
                    <a:pt x="54463" y="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手繪多邊形: 圖案 96">
              <a:extLst>
                <a:ext uri="{FF2B5EF4-FFF2-40B4-BE49-F238E27FC236}">
                  <a16:creationId xmlns:a16="http://schemas.microsoft.com/office/drawing/2014/main" id="{99BB0542-7DC3-4503-9379-FF8A7521D4D8}"/>
                </a:ext>
              </a:extLst>
            </p:cNvPr>
            <p:cNvSpPr/>
            <p:nvPr/>
          </p:nvSpPr>
          <p:spPr>
            <a:xfrm>
              <a:off x="9540906" y="5399918"/>
              <a:ext cx="37432" cy="57150"/>
            </a:xfrm>
            <a:custGeom>
              <a:avLst/>
              <a:gdLst>
                <a:gd name="connsiteX0" fmla="*/ 37244 w 37431"/>
                <a:gd name="connsiteY0" fmla="*/ 0 h 57150"/>
                <a:gd name="connsiteX1" fmla="*/ 35560 w 37431"/>
                <a:gd name="connsiteY1" fmla="*/ 2953 h 57150"/>
                <a:gd name="connsiteX2" fmla="*/ 16002 w 37431"/>
                <a:gd name="connsiteY2" fmla="*/ 37433 h 57150"/>
                <a:gd name="connsiteX3" fmla="*/ 16096 w 37431"/>
                <a:gd name="connsiteY3" fmla="*/ 37338 h 57150"/>
                <a:gd name="connsiteX4" fmla="*/ 16002 w 37431"/>
                <a:gd name="connsiteY4" fmla="*/ 37528 h 57150"/>
                <a:gd name="connsiteX5" fmla="*/ 15908 w 37431"/>
                <a:gd name="connsiteY5" fmla="*/ 37624 h 57150"/>
                <a:gd name="connsiteX6" fmla="*/ 15815 w 37431"/>
                <a:gd name="connsiteY6" fmla="*/ 37719 h 57150"/>
                <a:gd name="connsiteX7" fmla="*/ 11417 w 37431"/>
                <a:gd name="connsiteY7" fmla="*/ 45434 h 57150"/>
                <a:gd name="connsiteX8" fmla="*/ 8703 w 37431"/>
                <a:gd name="connsiteY8" fmla="*/ 50292 h 57150"/>
                <a:gd name="connsiteX9" fmla="*/ 0 w 37431"/>
                <a:gd name="connsiteY9" fmla="*/ 65627 h 57150"/>
                <a:gd name="connsiteX10" fmla="*/ 39865 w 37431"/>
                <a:gd name="connsiteY10" fmla="*/ 65627 h 57150"/>
                <a:gd name="connsiteX11" fmla="*/ 46134 w 37431"/>
                <a:gd name="connsiteY11" fmla="*/ 35528 h 57150"/>
                <a:gd name="connsiteX12" fmla="*/ 37244 w 37431"/>
                <a:gd name="connsiteY12" fmla="*/ 0 h 57150"/>
                <a:gd name="connsiteX13" fmla="*/ 37244 w 37431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431" h="57150">
                  <a:moveTo>
                    <a:pt x="37244" y="0"/>
                  </a:moveTo>
                  <a:lnTo>
                    <a:pt x="35560" y="2953"/>
                  </a:lnTo>
                  <a:lnTo>
                    <a:pt x="16002" y="37433"/>
                  </a:lnTo>
                  <a:cubicBezTo>
                    <a:pt x="16002" y="37338"/>
                    <a:pt x="16096" y="37338"/>
                    <a:pt x="16096" y="37338"/>
                  </a:cubicBezTo>
                  <a:cubicBezTo>
                    <a:pt x="16002" y="37433"/>
                    <a:pt x="16002" y="37433"/>
                    <a:pt x="16002" y="37528"/>
                  </a:cubicBezTo>
                  <a:cubicBezTo>
                    <a:pt x="16002" y="37624"/>
                    <a:pt x="15908" y="37624"/>
                    <a:pt x="15908" y="37624"/>
                  </a:cubicBezTo>
                  <a:cubicBezTo>
                    <a:pt x="15908" y="37624"/>
                    <a:pt x="15908" y="37719"/>
                    <a:pt x="15815" y="37719"/>
                  </a:cubicBezTo>
                  <a:lnTo>
                    <a:pt x="11417" y="45434"/>
                  </a:lnTo>
                  <a:lnTo>
                    <a:pt x="8703" y="50292"/>
                  </a:lnTo>
                  <a:lnTo>
                    <a:pt x="0" y="65627"/>
                  </a:lnTo>
                  <a:lnTo>
                    <a:pt x="39865" y="65627"/>
                  </a:lnTo>
                  <a:cubicBezTo>
                    <a:pt x="43889" y="56388"/>
                    <a:pt x="46134" y="46196"/>
                    <a:pt x="46134" y="35528"/>
                  </a:cubicBezTo>
                  <a:cubicBezTo>
                    <a:pt x="46134" y="22574"/>
                    <a:pt x="42953" y="10573"/>
                    <a:pt x="37244" y="0"/>
                  </a:cubicBezTo>
                  <a:lnTo>
                    <a:pt x="37244" y="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手繪多邊形: 圖案 97">
              <a:extLst>
                <a:ext uri="{FF2B5EF4-FFF2-40B4-BE49-F238E27FC236}">
                  <a16:creationId xmlns:a16="http://schemas.microsoft.com/office/drawing/2014/main" id="{FF1367BB-4D30-42A5-A568-0D8581BB026A}"/>
                </a:ext>
              </a:extLst>
            </p:cNvPr>
            <p:cNvSpPr/>
            <p:nvPr/>
          </p:nvSpPr>
          <p:spPr>
            <a:xfrm>
              <a:off x="9502071" y="5473737"/>
              <a:ext cx="65505" cy="28575"/>
            </a:xfrm>
            <a:custGeom>
              <a:avLst/>
              <a:gdLst>
                <a:gd name="connsiteX0" fmla="*/ 0 w 65505"/>
                <a:gd name="connsiteY0" fmla="*/ 0 h 28575"/>
                <a:gd name="connsiteX1" fmla="*/ 0 w 65505"/>
                <a:gd name="connsiteY1" fmla="*/ 0 h 28575"/>
                <a:gd name="connsiteX2" fmla="*/ 18341 w 65505"/>
                <a:gd name="connsiteY2" fmla="*/ 32385 h 28575"/>
                <a:gd name="connsiteX3" fmla="*/ 18341 w 65505"/>
                <a:gd name="connsiteY3" fmla="*/ 32385 h 28575"/>
                <a:gd name="connsiteX4" fmla="*/ 19932 w 65505"/>
                <a:gd name="connsiteY4" fmla="*/ 35147 h 28575"/>
                <a:gd name="connsiteX5" fmla="*/ 74395 w 65505"/>
                <a:gd name="connsiteY5" fmla="*/ 0 h 28575"/>
                <a:gd name="connsiteX6" fmla="*/ 0 w 65505"/>
                <a:gd name="connsiteY6" fmla="*/ 0 h 28575"/>
                <a:gd name="connsiteX7" fmla="*/ 0 w 65505"/>
                <a:gd name="connsiteY7" fmla="*/ 0 h 28575"/>
                <a:gd name="connsiteX8" fmla="*/ 0 w 65505"/>
                <a:gd name="connsiteY8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5" h="28575">
                  <a:moveTo>
                    <a:pt x="0" y="0"/>
                  </a:moveTo>
                  <a:lnTo>
                    <a:pt x="0" y="0"/>
                  </a:lnTo>
                  <a:lnTo>
                    <a:pt x="18341" y="32385"/>
                  </a:lnTo>
                  <a:lnTo>
                    <a:pt x="18341" y="32385"/>
                  </a:lnTo>
                  <a:lnTo>
                    <a:pt x="19932" y="35147"/>
                  </a:lnTo>
                  <a:cubicBezTo>
                    <a:pt x="43046" y="32766"/>
                    <a:pt x="62979" y="19241"/>
                    <a:pt x="74395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手繪多邊形: 圖案 98">
              <a:extLst>
                <a:ext uri="{FF2B5EF4-FFF2-40B4-BE49-F238E27FC236}">
                  <a16:creationId xmlns:a16="http://schemas.microsoft.com/office/drawing/2014/main" id="{0A7C1987-1651-439C-82FF-F335D8EFD1DF}"/>
                </a:ext>
              </a:extLst>
            </p:cNvPr>
            <p:cNvSpPr/>
            <p:nvPr/>
          </p:nvSpPr>
          <p:spPr>
            <a:xfrm>
              <a:off x="9439092" y="5358579"/>
              <a:ext cx="149726" cy="152400"/>
            </a:xfrm>
            <a:custGeom>
              <a:avLst/>
              <a:gdLst>
                <a:gd name="connsiteX0" fmla="*/ 5615 w 149726"/>
                <a:gd name="connsiteY0" fmla="*/ 76771 h 152400"/>
                <a:gd name="connsiteX1" fmla="*/ 12259 w 149726"/>
                <a:gd name="connsiteY1" fmla="*/ 46672 h 152400"/>
                <a:gd name="connsiteX2" fmla="*/ 6738 w 149726"/>
                <a:gd name="connsiteY2" fmla="*/ 46672 h 152400"/>
                <a:gd name="connsiteX3" fmla="*/ 6083 w 149726"/>
                <a:gd name="connsiteY3" fmla="*/ 46577 h 152400"/>
                <a:gd name="connsiteX4" fmla="*/ 0 w 149726"/>
                <a:gd name="connsiteY4" fmla="*/ 76771 h 152400"/>
                <a:gd name="connsiteX5" fmla="*/ 10107 w 149726"/>
                <a:gd name="connsiteY5" fmla="*/ 115157 h 152400"/>
                <a:gd name="connsiteX6" fmla="*/ 11791 w 149726"/>
                <a:gd name="connsiteY6" fmla="*/ 112300 h 152400"/>
                <a:gd name="connsiteX7" fmla="*/ 13475 w 149726"/>
                <a:gd name="connsiteY7" fmla="*/ 109347 h 152400"/>
                <a:gd name="connsiteX8" fmla="*/ 5615 w 149726"/>
                <a:gd name="connsiteY8" fmla="*/ 76771 h 152400"/>
                <a:gd name="connsiteX9" fmla="*/ 5615 w 149726"/>
                <a:gd name="connsiteY9" fmla="*/ 76771 h 152400"/>
                <a:gd name="connsiteX10" fmla="*/ 75331 w 149726"/>
                <a:gd name="connsiteY10" fmla="*/ 0 h 152400"/>
                <a:gd name="connsiteX11" fmla="*/ 75331 w 149726"/>
                <a:gd name="connsiteY11" fmla="*/ 0 h 152400"/>
                <a:gd name="connsiteX12" fmla="*/ 77016 w 149726"/>
                <a:gd name="connsiteY12" fmla="*/ 2858 h 152400"/>
                <a:gd name="connsiteX13" fmla="*/ 78700 w 149726"/>
                <a:gd name="connsiteY13" fmla="*/ 5906 h 152400"/>
                <a:gd name="connsiteX14" fmla="*/ 132601 w 149726"/>
                <a:gd name="connsiteY14" fmla="*/ 36195 h 152400"/>
                <a:gd name="connsiteX15" fmla="*/ 134192 w 149726"/>
                <a:gd name="connsiteY15" fmla="*/ 33433 h 152400"/>
                <a:gd name="connsiteX16" fmla="*/ 135409 w 149726"/>
                <a:gd name="connsiteY16" fmla="*/ 31242 h 152400"/>
                <a:gd name="connsiteX17" fmla="*/ 135783 w 149726"/>
                <a:gd name="connsiteY17" fmla="*/ 30670 h 152400"/>
                <a:gd name="connsiteX18" fmla="*/ 75331 w 149726"/>
                <a:gd name="connsiteY18" fmla="*/ 0 h 152400"/>
                <a:gd name="connsiteX19" fmla="*/ 75331 w 149726"/>
                <a:gd name="connsiteY19" fmla="*/ 0 h 152400"/>
                <a:gd name="connsiteX20" fmla="*/ 66535 w 149726"/>
                <a:gd name="connsiteY20" fmla="*/ 1143 h 152400"/>
                <a:gd name="connsiteX21" fmla="*/ 66254 w 149726"/>
                <a:gd name="connsiteY21" fmla="*/ 476 h 152400"/>
                <a:gd name="connsiteX22" fmla="*/ 9919 w 149726"/>
                <a:gd name="connsiteY22" fmla="*/ 38386 h 152400"/>
                <a:gd name="connsiteX23" fmla="*/ 16563 w 149726"/>
                <a:gd name="connsiteY23" fmla="*/ 38386 h 152400"/>
                <a:gd name="connsiteX24" fmla="*/ 69248 w 149726"/>
                <a:gd name="connsiteY24" fmla="*/ 6001 h 152400"/>
                <a:gd name="connsiteX25" fmla="*/ 67658 w 149726"/>
                <a:gd name="connsiteY25" fmla="*/ 3239 h 152400"/>
                <a:gd name="connsiteX26" fmla="*/ 66535 w 149726"/>
                <a:gd name="connsiteY26" fmla="*/ 1143 h 152400"/>
                <a:gd name="connsiteX27" fmla="*/ 66535 w 149726"/>
                <a:gd name="connsiteY27" fmla="*/ 1143 h 152400"/>
                <a:gd name="connsiteX28" fmla="*/ 66535 w 149726"/>
                <a:gd name="connsiteY28" fmla="*/ 1143 h 152400"/>
                <a:gd name="connsiteX29" fmla="*/ 140649 w 149726"/>
                <a:gd name="connsiteY29" fmla="*/ 38386 h 152400"/>
                <a:gd name="connsiteX30" fmla="*/ 138965 w 149726"/>
                <a:gd name="connsiteY30" fmla="*/ 41243 h 152400"/>
                <a:gd name="connsiteX31" fmla="*/ 137280 w 149726"/>
                <a:gd name="connsiteY31" fmla="*/ 44196 h 152400"/>
                <a:gd name="connsiteX32" fmla="*/ 145047 w 149726"/>
                <a:gd name="connsiteY32" fmla="*/ 76676 h 152400"/>
                <a:gd name="connsiteX33" fmla="*/ 138403 w 149726"/>
                <a:gd name="connsiteY33" fmla="*/ 106775 h 152400"/>
                <a:gd name="connsiteX34" fmla="*/ 143924 w 149726"/>
                <a:gd name="connsiteY34" fmla="*/ 106775 h 152400"/>
                <a:gd name="connsiteX35" fmla="*/ 144580 w 149726"/>
                <a:gd name="connsiteY35" fmla="*/ 106870 h 152400"/>
                <a:gd name="connsiteX36" fmla="*/ 150662 w 149726"/>
                <a:gd name="connsiteY36" fmla="*/ 76676 h 152400"/>
                <a:gd name="connsiteX37" fmla="*/ 140649 w 149726"/>
                <a:gd name="connsiteY37" fmla="*/ 38386 h 152400"/>
                <a:gd name="connsiteX38" fmla="*/ 140649 w 149726"/>
                <a:gd name="connsiteY38" fmla="*/ 38386 h 152400"/>
                <a:gd name="connsiteX39" fmla="*/ 134005 w 149726"/>
                <a:gd name="connsiteY39" fmla="*/ 115157 h 152400"/>
                <a:gd name="connsiteX40" fmla="*/ 81320 w 149726"/>
                <a:gd name="connsiteY40" fmla="*/ 147542 h 152400"/>
                <a:gd name="connsiteX41" fmla="*/ 82911 w 149726"/>
                <a:gd name="connsiteY41" fmla="*/ 150305 h 152400"/>
                <a:gd name="connsiteX42" fmla="*/ 84128 w 149726"/>
                <a:gd name="connsiteY42" fmla="*/ 152400 h 152400"/>
                <a:gd name="connsiteX43" fmla="*/ 84408 w 149726"/>
                <a:gd name="connsiteY43" fmla="*/ 153067 h 152400"/>
                <a:gd name="connsiteX44" fmla="*/ 140743 w 149726"/>
                <a:gd name="connsiteY44" fmla="*/ 115157 h 152400"/>
                <a:gd name="connsiteX45" fmla="*/ 134005 w 149726"/>
                <a:gd name="connsiteY45" fmla="*/ 115157 h 152400"/>
                <a:gd name="connsiteX46" fmla="*/ 134005 w 149726"/>
                <a:gd name="connsiteY46" fmla="*/ 115157 h 152400"/>
                <a:gd name="connsiteX47" fmla="*/ 134005 w 149726"/>
                <a:gd name="connsiteY47" fmla="*/ 115157 h 152400"/>
                <a:gd name="connsiteX48" fmla="*/ 73647 w 149726"/>
                <a:gd name="connsiteY48" fmla="*/ 150686 h 152400"/>
                <a:gd name="connsiteX49" fmla="*/ 71962 w 149726"/>
                <a:gd name="connsiteY49" fmla="*/ 147733 h 152400"/>
                <a:gd name="connsiteX50" fmla="*/ 71962 w 149726"/>
                <a:gd name="connsiteY50" fmla="*/ 147733 h 152400"/>
                <a:gd name="connsiteX51" fmla="*/ 18061 w 149726"/>
                <a:gd name="connsiteY51" fmla="*/ 117443 h 152400"/>
                <a:gd name="connsiteX52" fmla="*/ 16470 w 149726"/>
                <a:gd name="connsiteY52" fmla="*/ 120206 h 152400"/>
                <a:gd name="connsiteX53" fmla="*/ 15253 w 149726"/>
                <a:gd name="connsiteY53" fmla="*/ 122301 h 152400"/>
                <a:gd name="connsiteX54" fmla="*/ 14879 w 149726"/>
                <a:gd name="connsiteY54" fmla="*/ 122873 h 152400"/>
                <a:gd name="connsiteX55" fmla="*/ 75238 w 149726"/>
                <a:gd name="connsiteY55" fmla="*/ 153638 h 152400"/>
                <a:gd name="connsiteX56" fmla="*/ 75238 w 149726"/>
                <a:gd name="connsiteY56" fmla="*/ 153638 h 152400"/>
                <a:gd name="connsiteX57" fmla="*/ 73647 w 149726"/>
                <a:gd name="connsiteY57" fmla="*/ 150686 h 152400"/>
                <a:gd name="connsiteX58" fmla="*/ 73647 w 149726"/>
                <a:gd name="connsiteY58" fmla="*/ 150686 h 152400"/>
                <a:gd name="connsiteX59" fmla="*/ 73647 w 149726"/>
                <a:gd name="connsiteY59" fmla="*/ 150686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49726" h="152400">
                  <a:moveTo>
                    <a:pt x="5615" y="76771"/>
                  </a:moveTo>
                  <a:cubicBezTo>
                    <a:pt x="5615" y="66008"/>
                    <a:pt x="7954" y="55817"/>
                    <a:pt x="12259" y="46672"/>
                  </a:cubicBezTo>
                  <a:lnTo>
                    <a:pt x="6738" y="46672"/>
                  </a:lnTo>
                  <a:cubicBezTo>
                    <a:pt x="6551" y="46672"/>
                    <a:pt x="6363" y="46672"/>
                    <a:pt x="6083" y="46577"/>
                  </a:cubicBezTo>
                  <a:cubicBezTo>
                    <a:pt x="2152" y="55817"/>
                    <a:pt x="0" y="66008"/>
                    <a:pt x="0" y="76771"/>
                  </a:cubicBezTo>
                  <a:cubicBezTo>
                    <a:pt x="0" y="90678"/>
                    <a:pt x="3650" y="103918"/>
                    <a:pt x="10107" y="115157"/>
                  </a:cubicBezTo>
                  <a:lnTo>
                    <a:pt x="11791" y="112300"/>
                  </a:lnTo>
                  <a:lnTo>
                    <a:pt x="13475" y="109347"/>
                  </a:lnTo>
                  <a:cubicBezTo>
                    <a:pt x="8422" y="99536"/>
                    <a:pt x="5615" y="88487"/>
                    <a:pt x="5615" y="76771"/>
                  </a:cubicBezTo>
                  <a:lnTo>
                    <a:pt x="5615" y="76771"/>
                  </a:lnTo>
                  <a:close/>
                  <a:moveTo>
                    <a:pt x="75331" y="0"/>
                  </a:moveTo>
                  <a:lnTo>
                    <a:pt x="75331" y="0"/>
                  </a:lnTo>
                  <a:lnTo>
                    <a:pt x="77016" y="2858"/>
                  </a:lnTo>
                  <a:lnTo>
                    <a:pt x="78700" y="5906"/>
                  </a:lnTo>
                  <a:cubicBezTo>
                    <a:pt x="100972" y="6953"/>
                    <a:pt x="120530" y="18764"/>
                    <a:pt x="132601" y="36195"/>
                  </a:cubicBezTo>
                  <a:lnTo>
                    <a:pt x="134192" y="33433"/>
                  </a:lnTo>
                  <a:lnTo>
                    <a:pt x="135409" y="31242"/>
                  </a:lnTo>
                  <a:cubicBezTo>
                    <a:pt x="135502" y="31052"/>
                    <a:pt x="135596" y="30861"/>
                    <a:pt x="135783" y="30670"/>
                  </a:cubicBezTo>
                  <a:cubicBezTo>
                    <a:pt x="121933" y="12097"/>
                    <a:pt x="99942" y="0"/>
                    <a:pt x="75331" y="0"/>
                  </a:cubicBezTo>
                  <a:lnTo>
                    <a:pt x="75331" y="0"/>
                  </a:lnTo>
                  <a:close/>
                  <a:moveTo>
                    <a:pt x="66535" y="1143"/>
                  </a:moveTo>
                  <a:cubicBezTo>
                    <a:pt x="66441" y="953"/>
                    <a:pt x="66348" y="762"/>
                    <a:pt x="66254" y="476"/>
                  </a:cubicBezTo>
                  <a:cubicBezTo>
                    <a:pt x="42204" y="3429"/>
                    <a:pt x="21617" y="18002"/>
                    <a:pt x="9919" y="38386"/>
                  </a:cubicBezTo>
                  <a:lnTo>
                    <a:pt x="16563" y="38386"/>
                  </a:lnTo>
                  <a:cubicBezTo>
                    <a:pt x="27980" y="20384"/>
                    <a:pt x="47070" y="7906"/>
                    <a:pt x="69248" y="6001"/>
                  </a:cubicBezTo>
                  <a:lnTo>
                    <a:pt x="67658" y="3239"/>
                  </a:lnTo>
                  <a:lnTo>
                    <a:pt x="66535" y="1143"/>
                  </a:lnTo>
                  <a:lnTo>
                    <a:pt x="66535" y="1143"/>
                  </a:lnTo>
                  <a:lnTo>
                    <a:pt x="66535" y="1143"/>
                  </a:lnTo>
                  <a:close/>
                  <a:moveTo>
                    <a:pt x="140649" y="38386"/>
                  </a:moveTo>
                  <a:lnTo>
                    <a:pt x="138965" y="41243"/>
                  </a:lnTo>
                  <a:lnTo>
                    <a:pt x="137280" y="44196"/>
                  </a:lnTo>
                  <a:cubicBezTo>
                    <a:pt x="142240" y="54007"/>
                    <a:pt x="145047" y="65056"/>
                    <a:pt x="145047" y="76676"/>
                  </a:cubicBezTo>
                  <a:cubicBezTo>
                    <a:pt x="145047" y="87440"/>
                    <a:pt x="142708" y="97631"/>
                    <a:pt x="138403" y="106775"/>
                  </a:cubicBezTo>
                  <a:lnTo>
                    <a:pt x="143924" y="106775"/>
                  </a:lnTo>
                  <a:cubicBezTo>
                    <a:pt x="144112" y="106775"/>
                    <a:pt x="144299" y="106775"/>
                    <a:pt x="144580" y="106870"/>
                  </a:cubicBezTo>
                  <a:cubicBezTo>
                    <a:pt x="148510" y="97631"/>
                    <a:pt x="150662" y="87440"/>
                    <a:pt x="150662" y="76676"/>
                  </a:cubicBezTo>
                  <a:cubicBezTo>
                    <a:pt x="150756" y="62865"/>
                    <a:pt x="147106" y="49720"/>
                    <a:pt x="140649" y="38386"/>
                  </a:cubicBezTo>
                  <a:lnTo>
                    <a:pt x="140649" y="38386"/>
                  </a:lnTo>
                  <a:close/>
                  <a:moveTo>
                    <a:pt x="134005" y="115157"/>
                  </a:moveTo>
                  <a:cubicBezTo>
                    <a:pt x="122588" y="133160"/>
                    <a:pt x="103405" y="145637"/>
                    <a:pt x="81320" y="147542"/>
                  </a:cubicBezTo>
                  <a:lnTo>
                    <a:pt x="82911" y="150305"/>
                  </a:lnTo>
                  <a:lnTo>
                    <a:pt x="84128" y="152400"/>
                  </a:lnTo>
                  <a:cubicBezTo>
                    <a:pt x="84221" y="152591"/>
                    <a:pt x="84315" y="152781"/>
                    <a:pt x="84408" y="153067"/>
                  </a:cubicBezTo>
                  <a:cubicBezTo>
                    <a:pt x="108458" y="150209"/>
                    <a:pt x="129045" y="135636"/>
                    <a:pt x="140743" y="115157"/>
                  </a:cubicBezTo>
                  <a:lnTo>
                    <a:pt x="134005" y="115157"/>
                  </a:lnTo>
                  <a:lnTo>
                    <a:pt x="134005" y="115157"/>
                  </a:lnTo>
                  <a:lnTo>
                    <a:pt x="134005" y="115157"/>
                  </a:lnTo>
                  <a:close/>
                  <a:moveTo>
                    <a:pt x="73647" y="150686"/>
                  </a:moveTo>
                  <a:lnTo>
                    <a:pt x="71962" y="147733"/>
                  </a:lnTo>
                  <a:lnTo>
                    <a:pt x="71962" y="147733"/>
                  </a:lnTo>
                  <a:cubicBezTo>
                    <a:pt x="49690" y="146685"/>
                    <a:pt x="30132" y="134874"/>
                    <a:pt x="18061" y="117443"/>
                  </a:cubicBezTo>
                  <a:lnTo>
                    <a:pt x="16470" y="120206"/>
                  </a:lnTo>
                  <a:lnTo>
                    <a:pt x="15253" y="122301"/>
                  </a:lnTo>
                  <a:cubicBezTo>
                    <a:pt x="15160" y="122492"/>
                    <a:pt x="15066" y="122682"/>
                    <a:pt x="14879" y="122873"/>
                  </a:cubicBezTo>
                  <a:cubicBezTo>
                    <a:pt x="28635" y="141542"/>
                    <a:pt x="50626" y="153638"/>
                    <a:pt x="75238" y="153638"/>
                  </a:cubicBezTo>
                  <a:lnTo>
                    <a:pt x="75238" y="153638"/>
                  </a:lnTo>
                  <a:lnTo>
                    <a:pt x="73647" y="150686"/>
                  </a:lnTo>
                  <a:lnTo>
                    <a:pt x="73647" y="150686"/>
                  </a:lnTo>
                  <a:lnTo>
                    <a:pt x="73647" y="150686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solidFill>
                <a:srgbClr val="21FA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手繪多邊形: 圖案 99">
              <a:extLst>
                <a:ext uri="{FF2B5EF4-FFF2-40B4-BE49-F238E27FC236}">
                  <a16:creationId xmlns:a16="http://schemas.microsoft.com/office/drawing/2014/main" id="{71B1F502-9552-491C-8A14-6EAB534F8920}"/>
                </a:ext>
              </a:extLst>
            </p:cNvPr>
            <p:cNvSpPr/>
            <p:nvPr/>
          </p:nvSpPr>
          <p:spPr>
            <a:xfrm>
              <a:off x="9361890" y="5300763"/>
              <a:ext cx="74863" cy="66675"/>
            </a:xfrm>
            <a:custGeom>
              <a:avLst/>
              <a:gdLst>
                <a:gd name="connsiteX0" fmla="*/ 0 w 74863"/>
                <a:gd name="connsiteY0" fmla="*/ 74009 h 66675"/>
                <a:gd name="connsiteX1" fmla="*/ 18154 w 74863"/>
                <a:gd name="connsiteY1" fmla="*/ 74009 h 66675"/>
                <a:gd name="connsiteX2" fmla="*/ 18154 w 74863"/>
                <a:gd name="connsiteY2" fmla="*/ 21527 h 66675"/>
                <a:gd name="connsiteX3" fmla="*/ 80104 w 74863"/>
                <a:gd name="connsiteY3" fmla="*/ 21527 h 66675"/>
                <a:gd name="connsiteX4" fmla="*/ 80104 w 74863"/>
                <a:gd name="connsiteY4" fmla="*/ 0 h 66675"/>
                <a:gd name="connsiteX5" fmla="*/ 0 w 74863"/>
                <a:gd name="connsiteY5" fmla="*/ 0 h 66675"/>
                <a:gd name="connsiteX6" fmla="*/ 0 w 74863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63" h="66675">
                  <a:moveTo>
                    <a:pt x="0" y="74009"/>
                  </a:moveTo>
                  <a:lnTo>
                    <a:pt x="18154" y="74009"/>
                  </a:lnTo>
                  <a:lnTo>
                    <a:pt x="18154" y="21527"/>
                  </a:lnTo>
                  <a:lnTo>
                    <a:pt x="80104" y="21527"/>
                  </a:lnTo>
                  <a:lnTo>
                    <a:pt x="80104" y="0"/>
                  </a:lnTo>
                  <a:lnTo>
                    <a:pt x="0" y="0"/>
                  </a:lnTo>
                  <a:lnTo>
                    <a:pt x="0" y="74009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手繪多邊形: 圖案 100">
              <a:extLst>
                <a:ext uri="{FF2B5EF4-FFF2-40B4-BE49-F238E27FC236}">
                  <a16:creationId xmlns:a16="http://schemas.microsoft.com/office/drawing/2014/main" id="{C044D996-27AC-401D-BA3F-1A9BDB651009}"/>
                </a:ext>
              </a:extLst>
            </p:cNvPr>
            <p:cNvSpPr/>
            <p:nvPr/>
          </p:nvSpPr>
          <p:spPr>
            <a:xfrm>
              <a:off x="9361890" y="5478309"/>
              <a:ext cx="56147" cy="66675"/>
            </a:xfrm>
            <a:custGeom>
              <a:avLst/>
              <a:gdLst>
                <a:gd name="connsiteX0" fmla="*/ 65505 w 56147"/>
                <a:gd name="connsiteY0" fmla="*/ 74009 h 66675"/>
                <a:gd name="connsiteX1" fmla="*/ 65505 w 56147"/>
                <a:gd name="connsiteY1" fmla="*/ 57341 h 66675"/>
                <a:gd name="connsiteX2" fmla="*/ 19090 w 56147"/>
                <a:gd name="connsiteY2" fmla="*/ 57341 h 66675"/>
                <a:gd name="connsiteX3" fmla="*/ 19090 w 56147"/>
                <a:gd name="connsiteY3" fmla="*/ 0 h 66675"/>
                <a:gd name="connsiteX4" fmla="*/ 0 w 56147"/>
                <a:gd name="connsiteY4" fmla="*/ 0 h 66675"/>
                <a:gd name="connsiteX5" fmla="*/ 0 w 56147"/>
                <a:gd name="connsiteY5" fmla="*/ 74009 h 66675"/>
                <a:gd name="connsiteX6" fmla="*/ 65505 w 56147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66675">
                  <a:moveTo>
                    <a:pt x="65505" y="74009"/>
                  </a:moveTo>
                  <a:lnTo>
                    <a:pt x="65505" y="57341"/>
                  </a:lnTo>
                  <a:lnTo>
                    <a:pt x="19090" y="57341"/>
                  </a:lnTo>
                  <a:lnTo>
                    <a:pt x="19090" y="0"/>
                  </a:lnTo>
                  <a:lnTo>
                    <a:pt x="0" y="0"/>
                  </a:lnTo>
                  <a:lnTo>
                    <a:pt x="0" y="74009"/>
                  </a:lnTo>
                  <a:lnTo>
                    <a:pt x="65505" y="74009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手繪多邊形: 圖案 101">
              <a:extLst>
                <a:ext uri="{FF2B5EF4-FFF2-40B4-BE49-F238E27FC236}">
                  <a16:creationId xmlns:a16="http://schemas.microsoft.com/office/drawing/2014/main" id="{6B8D1807-95DC-4A81-A71D-379E122CDA68}"/>
                </a:ext>
              </a:extLst>
            </p:cNvPr>
            <p:cNvSpPr/>
            <p:nvPr/>
          </p:nvSpPr>
          <p:spPr>
            <a:xfrm>
              <a:off x="9580303" y="5300763"/>
              <a:ext cx="65505" cy="57150"/>
            </a:xfrm>
            <a:custGeom>
              <a:avLst/>
              <a:gdLst>
                <a:gd name="connsiteX0" fmla="*/ 72804 w 65505"/>
                <a:gd name="connsiteY0" fmla="*/ 66580 h 57150"/>
                <a:gd name="connsiteX1" fmla="*/ 56428 w 65505"/>
                <a:gd name="connsiteY1" fmla="*/ 66580 h 57150"/>
                <a:gd name="connsiteX2" fmla="*/ 56428 w 65505"/>
                <a:gd name="connsiteY2" fmla="*/ 19431 h 57150"/>
                <a:gd name="connsiteX3" fmla="*/ 0 w 65505"/>
                <a:gd name="connsiteY3" fmla="*/ 19431 h 57150"/>
                <a:gd name="connsiteX4" fmla="*/ 0 w 65505"/>
                <a:gd name="connsiteY4" fmla="*/ 0 h 57150"/>
                <a:gd name="connsiteX5" fmla="*/ 72804 w 65505"/>
                <a:gd name="connsiteY5" fmla="*/ 0 h 57150"/>
                <a:gd name="connsiteX6" fmla="*/ 72804 w 65505"/>
                <a:gd name="connsiteY6" fmla="*/ 6658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57150">
                  <a:moveTo>
                    <a:pt x="72804" y="66580"/>
                  </a:moveTo>
                  <a:lnTo>
                    <a:pt x="56428" y="66580"/>
                  </a:lnTo>
                  <a:lnTo>
                    <a:pt x="56428" y="19431"/>
                  </a:lnTo>
                  <a:lnTo>
                    <a:pt x="0" y="19431"/>
                  </a:lnTo>
                  <a:lnTo>
                    <a:pt x="0" y="0"/>
                  </a:lnTo>
                  <a:lnTo>
                    <a:pt x="72804" y="0"/>
                  </a:lnTo>
                  <a:lnTo>
                    <a:pt x="72804" y="6658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手繪多邊形: 圖案 102">
              <a:extLst>
                <a:ext uri="{FF2B5EF4-FFF2-40B4-BE49-F238E27FC236}">
                  <a16:creationId xmlns:a16="http://schemas.microsoft.com/office/drawing/2014/main" id="{40BD060A-5217-4F76-9B35-6D3CEDDDC37C}"/>
                </a:ext>
              </a:extLst>
            </p:cNvPr>
            <p:cNvSpPr/>
            <p:nvPr/>
          </p:nvSpPr>
          <p:spPr>
            <a:xfrm>
              <a:off x="9594901" y="5470975"/>
              <a:ext cx="56147" cy="76200"/>
            </a:xfrm>
            <a:custGeom>
              <a:avLst/>
              <a:gdLst>
                <a:gd name="connsiteX0" fmla="*/ 0 w 56147"/>
                <a:gd name="connsiteY0" fmla="*/ 81344 h 76200"/>
                <a:gd name="connsiteX1" fmla="*/ 0 w 56147"/>
                <a:gd name="connsiteY1" fmla="*/ 66580 h 76200"/>
                <a:gd name="connsiteX2" fmla="*/ 41268 w 56147"/>
                <a:gd name="connsiteY2" fmla="*/ 66580 h 76200"/>
                <a:gd name="connsiteX3" fmla="*/ 41268 w 56147"/>
                <a:gd name="connsiteY3" fmla="*/ 0 h 76200"/>
                <a:gd name="connsiteX4" fmla="*/ 58206 w 56147"/>
                <a:gd name="connsiteY4" fmla="*/ 0 h 76200"/>
                <a:gd name="connsiteX5" fmla="*/ 58206 w 56147"/>
                <a:gd name="connsiteY5" fmla="*/ 81344 h 76200"/>
                <a:gd name="connsiteX6" fmla="*/ 0 w 56147"/>
                <a:gd name="connsiteY6" fmla="*/ 813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76200">
                  <a:moveTo>
                    <a:pt x="0" y="81344"/>
                  </a:moveTo>
                  <a:lnTo>
                    <a:pt x="0" y="66580"/>
                  </a:lnTo>
                  <a:lnTo>
                    <a:pt x="41268" y="66580"/>
                  </a:lnTo>
                  <a:lnTo>
                    <a:pt x="41268" y="0"/>
                  </a:lnTo>
                  <a:lnTo>
                    <a:pt x="58206" y="0"/>
                  </a:lnTo>
                  <a:lnTo>
                    <a:pt x="58206" y="81344"/>
                  </a:lnTo>
                  <a:lnTo>
                    <a:pt x="0" y="81344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5487A1FD-86A8-4125-B725-D0F1882B6D83}"/>
              </a:ext>
            </a:extLst>
          </p:cNvPr>
          <p:cNvGrpSpPr/>
          <p:nvPr/>
        </p:nvGrpSpPr>
        <p:grpSpPr>
          <a:xfrm>
            <a:off x="9949333" y="1885783"/>
            <a:ext cx="2119894" cy="2242379"/>
            <a:chOff x="9586675" y="2847073"/>
            <a:chExt cx="1407777" cy="1489118"/>
          </a:xfrm>
        </p:grpSpPr>
        <p:pic>
          <p:nvPicPr>
            <p:cNvPr id="106" name="圖片 105" descr="一張含有 時鐘 的圖片&#10;&#10;自動產生的描述">
              <a:extLst>
                <a:ext uri="{FF2B5EF4-FFF2-40B4-BE49-F238E27FC236}">
                  <a16:creationId xmlns:a16="http://schemas.microsoft.com/office/drawing/2014/main" id="{F4CC4D85-F316-427C-92E5-7302B58CB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4436" y="3716401"/>
              <a:ext cx="484184" cy="619790"/>
            </a:xfrm>
            <a:prstGeom prst="rect">
              <a:avLst/>
            </a:prstGeom>
          </p:spPr>
        </p:pic>
        <p:pic>
          <p:nvPicPr>
            <p:cNvPr id="107" name="圖片 106">
              <a:extLst>
                <a:ext uri="{FF2B5EF4-FFF2-40B4-BE49-F238E27FC236}">
                  <a16:creationId xmlns:a16="http://schemas.microsoft.com/office/drawing/2014/main" id="{DA09E410-289F-4B90-A534-A29D5F64E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86675" y="2847073"/>
              <a:ext cx="1407777" cy="1355750"/>
            </a:xfrm>
            <a:prstGeom prst="rect">
              <a:avLst/>
            </a:prstGeom>
          </p:spPr>
        </p:pic>
      </p:grpSp>
      <p:sp>
        <p:nvSpPr>
          <p:cNvPr id="156" name="矩形 155">
            <a:extLst>
              <a:ext uri="{FF2B5EF4-FFF2-40B4-BE49-F238E27FC236}">
                <a16:creationId xmlns:a16="http://schemas.microsoft.com/office/drawing/2014/main" id="{C0A1C10E-509A-4FC5-B751-97DE1C55CFA2}"/>
              </a:ext>
            </a:extLst>
          </p:cNvPr>
          <p:cNvSpPr/>
          <p:nvPr/>
        </p:nvSpPr>
        <p:spPr>
          <a:xfrm rot="10800000">
            <a:off x="331097" y="3802731"/>
            <a:ext cx="11434479" cy="2588642"/>
          </a:xfrm>
          <a:prstGeom prst="rect">
            <a:avLst/>
          </a:prstGeom>
          <a:gradFill>
            <a:gsLst>
              <a:gs pos="0">
                <a:srgbClr val="0070C0">
                  <a:alpha val="78000"/>
                </a:srgbClr>
              </a:gs>
              <a:gs pos="100000">
                <a:srgbClr val="031B71">
                  <a:alpha val="27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88"/>
          </a:p>
        </p:txBody>
      </p:sp>
      <p:pic>
        <p:nvPicPr>
          <p:cNvPr id="8" name="Google Shape;130;p15">
            <a:extLst>
              <a:ext uri="{FF2B5EF4-FFF2-40B4-BE49-F238E27FC236}">
                <a16:creationId xmlns:a16="http://schemas.microsoft.com/office/drawing/2014/main" id="{8DF16FBF-DD34-4C9A-AEA1-88CC3276AC83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1065" y="4127418"/>
            <a:ext cx="9251978" cy="125729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21;p15">
            <a:extLst>
              <a:ext uri="{FF2B5EF4-FFF2-40B4-BE49-F238E27FC236}">
                <a16:creationId xmlns:a16="http://schemas.microsoft.com/office/drawing/2014/main" id="{137C7C6E-8C0E-4189-84FE-5072A2A35B17}"/>
              </a:ext>
            </a:extLst>
          </p:cNvPr>
          <p:cNvSpPr/>
          <p:nvPr/>
        </p:nvSpPr>
        <p:spPr>
          <a:xfrm>
            <a:off x="1603313" y="5529162"/>
            <a:ext cx="1485269" cy="384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>
                <a:solidFill>
                  <a:schemeClr val="lt1"/>
                </a:solidFill>
                <a:latin typeface="Oswald" pitchFamily="2" charset="0"/>
                <a:ea typeface="Arial"/>
                <a:cs typeface="Arial"/>
                <a:sym typeface="Arial"/>
              </a:rPr>
              <a:t>Data</a:t>
            </a:r>
            <a:endParaRPr sz="1800" i="0" u="none" strike="noStrike" cap="none">
              <a:solidFill>
                <a:schemeClr val="lt1"/>
              </a:solidFill>
              <a:latin typeface="Oswald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17;p15">
            <a:extLst>
              <a:ext uri="{FF2B5EF4-FFF2-40B4-BE49-F238E27FC236}">
                <a16:creationId xmlns:a16="http://schemas.microsoft.com/office/drawing/2014/main" id="{8D3F488C-282A-41D9-92C1-E3F613E109B5}"/>
              </a:ext>
            </a:extLst>
          </p:cNvPr>
          <p:cNvSpPr/>
          <p:nvPr/>
        </p:nvSpPr>
        <p:spPr>
          <a:xfrm>
            <a:off x="4197158" y="5559369"/>
            <a:ext cx="1421324" cy="384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>
                <a:solidFill>
                  <a:schemeClr val="lt1"/>
                </a:solidFill>
                <a:latin typeface="Oswald" pitchFamily="2" charset="0"/>
                <a:ea typeface="Arial"/>
                <a:cs typeface="Arial"/>
                <a:sym typeface="Arial"/>
              </a:rPr>
              <a:t>Model building</a:t>
            </a:r>
            <a:endParaRPr sz="1800" i="0" u="none" strike="noStrike" cap="none">
              <a:solidFill>
                <a:schemeClr val="lt1"/>
              </a:solidFill>
              <a:latin typeface="Oswald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19;p15">
            <a:extLst>
              <a:ext uri="{FF2B5EF4-FFF2-40B4-BE49-F238E27FC236}">
                <a16:creationId xmlns:a16="http://schemas.microsoft.com/office/drawing/2014/main" id="{17973EB0-4BF8-4A52-96BE-FBBEF33D31A6}"/>
              </a:ext>
            </a:extLst>
          </p:cNvPr>
          <p:cNvSpPr/>
          <p:nvPr/>
        </p:nvSpPr>
        <p:spPr>
          <a:xfrm>
            <a:off x="8781119" y="5517079"/>
            <a:ext cx="1611112" cy="384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>
                <a:solidFill>
                  <a:schemeClr val="lt1"/>
                </a:solidFill>
                <a:latin typeface="Oswald" pitchFamily="2" charset="0"/>
                <a:ea typeface="Arial"/>
                <a:cs typeface="Arial"/>
                <a:sym typeface="Arial"/>
              </a:rPr>
              <a:t>Parameter adjustment</a:t>
            </a:r>
            <a:endParaRPr sz="1800" i="0" u="none" strike="noStrike" cap="none">
              <a:solidFill>
                <a:schemeClr val="lt1"/>
              </a:solidFill>
              <a:latin typeface="Oswald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17;p15">
            <a:extLst>
              <a:ext uri="{FF2B5EF4-FFF2-40B4-BE49-F238E27FC236}">
                <a16:creationId xmlns:a16="http://schemas.microsoft.com/office/drawing/2014/main" id="{10CCC14F-3E76-4F48-A60F-E95DC1821A10}"/>
              </a:ext>
            </a:extLst>
          </p:cNvPr>
          <p:cNvSpPr/>
          <p:nvPr/>
        </p:nvSpPr>
        <p:spPr>
          <a:xfrm>
            <a:off x="6510999" y="5559369"/>
            <a:ext cx="1421324" cy="384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>
                <a:solidFill>
                  <a:schemeClr val="lt1"/>
                </a:solidFill>
                <a:latin typeface="Oswald" pitchFamily="2" charset="0"/>
                <a:ea typeface="Arial"/>
                <a:cs typeface="Arial"/>
                <a:sym typeface="Arial"/>
              </a:rPr>
              <a:t>Model validation</a:t>
            </a:r>
            <a:endParaRPr sz="1800" i="0" u="none" strike="noStrike" cap="none">
              <a:solidFill>
                <a:schemeClr val="lt1"/>
              </a:solidFill>
              <a:latin typeface="Oswald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55" name="矩形: 圓角 154">
            <a:extLst>
              <a:ext uri="{FF2B5EF4-FFF2-40B4-BE49-F238E27FC236}">
                <a16:creationId xmlns:a16="http://schemas.microsoft.com/office/drawing/2014/main" id="{D62A5D04-BEE1-498B-94BC-A50860DE6354}"/>
              </a:ext>
            </a:extLst>
          </p:cNvPr>
          <p:cNvSpPr/>
          <p:nvPr/>
        </p:nvSpPr>
        <p:spPr>
          <a:xfrm>
            <a:off x="4452582" y="6192385"/>
            <a:ext cx="3082196" cy="45492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FD8F3D"/>
              </a:gs>
              <a:gs pos="0">
                <a:srgbClr val="FFFC0C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E59C6E7-BD56-4F3E-89CB-23F586FB5ACB}"/>
              </a:ext>
            </a:extLst>
          </p:cNvPr>
          <p:cNvSpPr/>
          <p:nvPr/>
        </p:nvSpPr>
        <p:spPr>
          <a:xfrm>
            <a:off x="5035141" y="6158908"/>
            <a:ext cx="1906292" cy="495649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altLang="zh-TW" sz="2500">
                <a:latin typeface="Oswald" pitchFamily="2" charset="0"/>
                <a:ea typeface="新細明體"/>
                <a:cs typeface="Arial"/>
                <a:sym typeface="Arial"/>
              </a:rPr>
              <a:t>Deep Learning</a:t>
            </a:r>
            <a:endParaRPr lang="en-US" altLang="zh-TW" sz="2500">
              <a:latin typeface="Oswald" pitchFamily="2" charset="0"/>
              <a:ea typeface="新細明體"/>
              <a:cs typeface="Arial"/>
            </a:endParaRPr>
          </a:p>
        </p:txBody>
      </p:sp>
      <p:sp>
        <p:nvSpPr>
          <p:cNvPr id="139" name="箭號: 向下 36">
            <a:extLst>
              <a:ext uri="{FF2B5EF4-FFF2-40B4-BE49-F238E27FC236}">
                <a16:creationId xmlns:a16="http://schemas.microsoft.com/office/drawing/2014/main" id="{9E12EA6A-2F4F-440A-80CE-032D5CE4C350}"/>
              </a:ext>
            </a:extLst>
          </p:cNvPr>
          <p:cNvSpPr/>
          <p:nvPr/>
        </p:nvSpPr>
        <p:spPr>
          <a:xfrm>
            <a:off x="3982149" y="3241117"/>
            <a:ext cx="665797" cy="785826"/>
          </a:xfrm>
          <a:prstGeom prst="downArrow">
            <a:avLst/>
          </a:prstGeom>
          <a:gradFill>
            <a:gsLst>
              <a:gs pos="100000">
                <a:srgbClr val="21FAFF"/>
              </a:gs>
              <a:gs pos="18000">
                <a:srgbClr val="21FAFF">
                  <a:alpha val="60000"/>
                </a:srgbClr>
              </a:gs>
              <a:gs pos="0">
                <a:srgbClr val="21FAFF">
                  <a:alpha val="0"/>
                </a:srgbClr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pic>
        <p:nvPicPr>
          <p:cNvPr id="15" name="圖形 14">
            <a:extLst>
              <a:ext uri="{FF2B5EF4-FFF2-40B4-BE49-F238E27FC236}">
                <a16:creationId xmlns:a16="http://schemas.microsoft.com/office/drawing/2014/main" id="{900D7C11-3F11-4E91-AF35-61EE70FAE6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72287" y="1965551"/>
            <a:ext cx="1288032" cy="1368534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09F8A173-2B54-45BE-A208-8DEFAC0E3B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39728" y="2239075"/>
            <a:ext cx="1343635" cy="1343635"/>
          </a:xfrm>
          <a:prstGeom prst="rect">
            <a:avLst/>
          </a:prstGeom>
        </p:spPr>
      </p:pic>
      <p:sp>
        <p:nvSpPr>
          <p:cNvPr id="158" name="矩形 157">
            <a:extLst>
              <a:ext uri="{FF2B5EF4-FFF2-40B4-BE49-F238E27FC236}">
                <a16:creationId xmlns:a16="http://schemas.microsoft.com/office/drawing/2014/main" id="{9DDA0DDE-9E77-4AC1-A367-FE83A959D547}"/>
              </a:ext>
            </a:extLst>
          </p:cNvPr>
          <p:cNvSpPr/>
          <p:nvPr/>
        </p:nvSpPr>
        <p:spPr>
          <a:xfrm>
            <a:off x="1057548" y="2502838"/>
            <a:ext cx="715321" cy="799597"/>
          </a:xfrm>
          <a:prstGeom prst="rect">
            <a:avLst/>
          </a:prstGeom>
          <a:solidFill>
            <a:schemeClr val="accent1">
              <a:lumMod val="50000"/>
              <a:alpha val="59000"/>
            </a:schemeClr>
          </a:solidFill>
          <a:ln>
            <a:noFill/>
          </a:ln>
          <a:effectLst>
            <a:softEdge rad="279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bg1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7623134A-6A78-410D-9BE7-0EDE762DC01F}"/>
              </a:ext>
            </a:extLst>
          </p:cNvPr>
          <p:cNvSpPr/>
          <p:nvPr/>
        </p:nvSpPr>
        <p:spPr>
          <a:xfrm>
            <a:off x="896016" y="2455720"/>
            <a:ext cx="1054221" cy="923330"/>
          </a:xfrm>
          <a:prstGeom prst="rect">
            <a:avLst/>
          </a:prstGeom>
          <a:effectLst>
            <a:outerShdw blurRad="1143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TW" b="1">
                <a:solidFill>
                  <a:srgbClr val="FFFC0C"/>
                </a:solidFill>
                <a:latin typeface="微軟正黑體"/>
                <a:ea typeface="微軟正黑體"/>
              </a:rPr>
              <a:t>它家的</a:t>
            </a:r>
            <a:r>
              <a:rPr lang="en-US" altLang="zh-TW">
                <a:solidFill>
                  <a:srgbClr val="FFFC0C"/>
                </a:solidFill>
                <a:latin typeface="Oswald" pitchFamily="2" charset="0"/>
                <a:ea typeface="微軟正黑體"/>
              </a:rPr>
              <a:t>200TB </a:t>
            </a:r>
          </a:p>
          <a:p>
            <a:pPr algn="ctr"/>
            <a:r>
              <a:rPr lang="zh-TW" altLang="en-US" b="1">
                <a:solidFill>
                  <a:srgbClr val="FFFC0C"/>
                </a:solidFill>
                <a:latin typeface="微軟正黑體"/>
                <a:ea typeface="微軟正黑體"/>
              </a:rPr>
              <a:t>不夠放</a:t>
            </a:r>
            <a:endParaRPr lang="zh-TW" altLang="en-US" b="1">
              <a:solidFill>
                <a:srgbClr val="FFFC0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81796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A60AB19-9621-4962-88A1-43201EFD3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960" y="1"/>
            <a:ext cx="11598442" cy="1303786"/>
          </a:xfrm>
        </p:spPr>
        <p:txBody>
          <a:bodyPr>
            <a:normAutofit/>
          </a:bodyPr>
          <a:lstStyle/>
          <a:p>
            <a:r>
              <a:rPr lang="zh-TW" altLang="en-US" sz="5000" b="1"/>
              <a:t>強大的資料自我修復能力</a:t>
            </a:r>
          </a:p>
        </p:txBody>
      </p:sp>
      <p:pic>
        <p:nvPicPr>
          <p:cNvPr id="3" name="圖片 2" descr="一張含有 火車, 電腦 的圖片&#10;&#10;自動產生的描述">
            <a:extLst>
              <a:ext uri="{FF2B5EF4-FFF2-40B4-BE49-F238E27FC236}">
                <a16:creationId xmlns:a16="http://schemas.microsoft.com/office/drawing/2014/main" id="{7A57E5A5-8BED-4303-828B-91870FE688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829" y="2141931"/>
            <a:ext cx="3086386" cy="417047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51095877-19BF-45D7-A332-FA3B6B1710FE}"/>
              </a:ext>
            </a:extLst>
          </p:cNvPr>
          <p:cNvSpPr/>
          <p:nvPr/>
        </p:nvSpPr>
        <p:spPr>
          <a:xfrm>
            <a:off x="6006959" y="1817457"/>
            <a:ext cx="2913880" cy="3890759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BC9176F-36CA-4AED-8F11-DCEAF41A6BB7}"/>
              </a:ext>
            </a:extLst>
          </p:cNvPr>
          <p:cNvSpPr/>
          <p:nvPr/>
        </p:nvSpPr>
        <p:spPr>
          <a:xfrm>
            <a:off x="9042440" y="1817457"/>
            <a:ext cx="2821865" cy="3890759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60FA6B5-B88B-4A80-9353-6A28BB1460B6}"/>
              </a:ext>
            </a:extLst>
          </p:cNvPr>
          <p:cNvSpPr/>
          <p:nvPr/>
        </p:nvSpPr>
        <p:spPr>
          <a:xfrm>
            <a:off x="3075175" y="1817457"/>
            <a:ext cx="2821865" cy="3890759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1EBC05BC-271A-4C28-B40C-2D802BCD4854}"/>
              </a:ext>
            </a:extLst>
          </p:cNvPr>
          <p:cNvGrpSpPr/>
          <p:nvPr/>
        </p:nvGrpSpPr>
        <p:grpSpPr>
          <a:xfrm>
            <a:off x="9602145" y="3497976"/>
            <a:ext cx="1847268" cy="683987"/>
            <a:chOff x="756833" y="3456247"/>
            <a:chExt cx="1847268" cy="683987"/>
          </a:xfrm>
        </p:grpSpPr>
        <p:cxnSp>
          <p:nvCxnSpPr>
            <p:cNvPr id="47" name="Straight Connector 8">
              <a:extLst>
                <a:ext uri="{FF2B5EF4-FFF2-40B4-BE49-F238E27FC236}">
                  <a16:creationId xmlns:a16="http://schemas.microsoft.com/office/drawing/2014/main" id="{CDBFBC8D-19B8-4FBE-B7E9-552677B684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6833" y="3456902"/>
              <a:ext cx="894878" cy="562769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10">
              <a:extLst>
                <a:ext uri="{FF2B5EF4-FFF2-40B4-BE49-F238E27FC236}">
                  <a16:creationId xmlns:a16="http://schemas.microsoft.com/office/drawing/2014/main" id="{40A0E4D8-292C-4FF5-8865-E826E60D9E41}"/>
                </a:ext>
              </a:extLst>
            </p:cNvPr>
            <p:cNvCxnSpPr>
              <a:cxnSpLocks/>
            </p:cNvCxnSpPr>
            <p:nvPr/>
          </p:nvCxnSpPr>
          <p:spPr>
            <a:xfrm>
              <a:off x="1668084" y="3456247"/>
              <a:ext cx="936017" cy="6839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圖形 9">
            <a:extLst>
              <a:ext uri="{FF2B5EF4-FFF2-40B4-BE49-F238E27FC236}">
                <a16:creationId xmlns:a16="http://schemas.microsoft.com/office/drawing/2014/main" id="{81D374A7-AE4B-4609-B9B1-06948AAF29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48878" y="4024274"/>
            <a:ext cx="666360" cy="671486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928E2A6F-83FF-49BD-A867-D8C72EC29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57579" y="4033897"/>
            <a:ext cx="666360" cy="671486"/>
          </a:xfrm>
          <a:prstGeom prst="rect">
            <a:avLst/>
          </a:prstGeom>
        </p:spPr>
      </p:pic>
      <p:sp>
        <p:nvSpPr>
          <p:cNvPr id="12" name="Rectangle 20">
            <a:extLst>
              <a:ext uri="{FF2B5EF4-FFF2-40B4-BE49-F238E27FC236}">
                <a16:creationId xmlns:a16="http://schemas.microsoft.com/office/drawing/2014/main" id="{C2048C03-4148-4B37-9376-E276DA3B802A}"/>
              </a:ext>
            </a:extLst>
          </p:cNvPr>
          <p:cNvSpPr/>
          <p:nvPr/>
        </p:nvSpPr>
        <p:spPr>
          <a:xfrm>
            <a:off x="10956371" y="4470672"/>
            <a:ext cx="158897" cy="175632"/>
          </a:xfrm>
          <a:prstGeom prst="rect">
            <a:avLst/>
          </a:prstGeom>
          <a:solidFill>
            <a:srgbClr val="00FF99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86386DEC-2585-436E-A279-38F39D4976A7}"/>
              </a:ext>
            </a:extLst>
          </p:cNvPr>
          <p:cNvGrpSpPr/>
          <p:nvPr/>
        </p:nvGrpSpPr>
        <p:grpSpPr>
          <a:xfrm>
            <a:off x="6144355" y="3507599"/>
            <a:ext cx="2523443" cy="1207407"/>
            <a:chOff x="346483" y="3456247"/>
            <a:chExt cx="2523443" cy="1207407"/>
          </a:xfrm>
        </p:grpSpPr>
        <p:grpSp>
          <p:nvGrpSpPr>
            <p:cNvPr id="40" name="群組 39">
              <a:extLst>
                <a:ext uri="{FF2B5EF4-FFF2-40B4-BE49-F238E27FC236}">
                  <a16:creationId xmlns:a16="http://schemas.microsoft.com/office/drawing/2014/main" id="{4C90A814-2A39-49D0-973B-DBA39AD946DD}"/>
                </a:ext>
              </a:extLst>
            </p:cNvPr>
            <p:cNvGrpSpPr/>
            <p:nvPr/>
          </p:nvGrpSpPr>
          <p:grpSpPr>
            <a:xfrm>
              <a:off x="756833" y="3456247"/>
              <a:ext cx="1847268" cy="683987"/>
              <a:chOff x="756833" y="3456247"/>
              <a:chExt cx="1847268" cy="683987"/>
            </a:xfrm>
          </p:grpSpPr>
          <p:cxnSp>
            <p:nvCxnSpPr>
              <p:cNvPr id="45" name="Straight Connector 8">
                <a:extLst>
                  <a:ext uri="{FF2B5EF4-FFF2-40B4-BE49-F238E27FC236}">
                    <a16:creationId xmlns:a16="http://schemas.microsoft.com/office/drawing/2014/main" id="{654C092C-B816-416E-B6DD-A72CD53145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6833" y="3456902"/>
                <a:ext cx="894878" cy="562769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10">
                <a:extLst>
                  <a:ext uri="{FF2B5EF4-FFF2-40B4-BE49-F238E27FC236}">
                    <a16:creationId xmlns:a16="http://schemas.microsoft.com/office/drawing/2014/main" id="{43D06D36-2F1E-4316-A934-5119FBE83B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68084" y="3456247"/>
                <a:ext cx="936017" cy="683987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1" name="圖形 40">
              <a:extLst>
                <a:ext uri="{FF2B5EF4-FFF2-40B4-BE49-F238E27FC236}">
                  <a16:creationId xmlns:a16="http://schemas.microsoft.com/office/drawing/2014/main" id="{0DE445AB-47E8-4B96-8586-539520DB4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203566" y="3982545"/>
              <a:ext cx="666360" cy="671486"/>
            </a:xfrm>
            <a:prstGeom prst="rect">
              <a:avLst/>
            </a:prstGeom>
          </p:spPr>
        </p:pic>
        <p:pic>
          <p:nvPicPr>
            <p:cNvPr id="42" name="圖形 41">
              <a:extLst>
                <a:ext uri="{FF2B5EF4-FFF2-40B4-BE49-F238E27FC236}">
                  <a16:creationId xmlns:a16="http://schemas.microsoft.com/office/drawing/2014/main" id="{833C938F-379E-4A00-BBA6-5457481D7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12267" y="3992168"/>
              <a:ext cx="666360" cy="671486"/>
            </a:xfrm>
            <a:prstGeom prst="rect">
              <a:avLst/>
            </a:prstGeom>
          </p:spPr>
        </p:pic>
        <p:sp>
          <p:nvSpPr>
            <p:cNvPr id="43" name="Rectangle 18">
              <a:extLst>
                <a:ext uri="{FF2B5EF4-FFF2-40B4-BE49-F238E27FC236}">
                  <a16:creationId xmlns:a16="http://schemas.microsoft.com/office/drawing/2014/main" id="{8C855EA8-D374-413F-A7D2-4295A2F0BA49}"/>
                </a:ext>
              </a:extLst>
            </p:cNvPr>
            <p:cNvSpPr/>
            <p:nvPr/>
          </p:nvSpPr>
          <p:spPr>
            <a:xfrm>
              <a:off x="346483" y="4455144"/>
              <a:ext cx="158897" cy="175632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99003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  <p:sp>
          <p:nvSpPr>
            <p:cNvPr id="44" name="Rectangle 20">
              <a:extLst>
                <a:ext uri="{FF2B5EF4-FFF2-40B4-BE49-F238E27FC236}">
                  <a16:creationId xmlns:a16="http://schemas.microsoft.com/office/drawing/2014/main" id="{DA631CD2-C2E0-4DAC-92A4-EA9F9ED86760}"/>
                </a:ext>
              </a:extLst>
            </p:cNvPr>
            <p:cNvSpPr/>
            <p:nvPr/>
          </p:nvSpPr>
          <p:spPr>
            <a:xfrm>
              <a:off x="2077030" y="4434236"/>
              <a:ext cx="158897" cy="175632"/>
            </a:xfrm>
            <a:prstGeom prst="rect">
              <a:avLst/>
            </a:prstGeom>
            <a:solidFill>
              <a:srgbClr val="00FF99"/>
            </a:solidFill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5CA782A3-FA3E-4C92-94B8-68E1AF171CFE}"/>
              </a:ext>
            </a:extLst>
          </p:cNvPr>
          <p:cNvGrpSpPr/>
          <p:nvPr/>
        </p:nvGrpSpPr>
        <p:grpSpPr>
          <a:xfrm>
            <a:off x="3197852" y="3525983"/>
            <a:ext cx="2514290" cy="1207407"/>
            <a:chOff x="355636" y="3456247"/>
            <a:chExt cx="2514290" cy="1207407"/>
          </a:xfrm>
        </p:grpSpPr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id="{0BF0E64A-B2C2-40C9-AAB4-323DE92AA838}"/>
                </a:ext>
              </a:extLst>
            </p:cNvPr>
            <p:cNvGrpSpPr/>
            <p:nvPr/>
          </p:nvGrpSpPr>
          <p:grpSpPr>
            <a:xfrm>
              <a:off x="756833" y="3456247"/>
              <a:ext cx="1847268" cy="683987"/>
              <a:chOff x="756833" y="3456247"/>
              <a:chExt cx="1847268" cy="683987"/>
            </a:xfrm>
          </p:grpSpPr>
          <p:cxnSp>
            <p:nvCxnSpPr>
              <p:cNvPr id="38" name="Straight Connector 8">
                <a:extLst>
                  <a:ext uri="{FF2B5EF4-FFF2-40B4-BE49-F238E27FC236}">
                    <a16:creationId xmlns:a16="http://schemas.microsoft.com/office/drawing/2014/main" id="{AA854068-CB27-4778-9850-BBC6F4A701B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6833" y="3456902"/>
                <a:ext cx="894878" cy="562769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10">
                <a:extLst>
                  <a:ext uri="{FF2B5EF4-FFF2-40B4-BE49-F238E27FC236}">
                    <a16:creationId xmlns:a16="http://schemas.microsoft.com/office/drawing/2014/main" id="{97157DA9-D15E-4EFE-9A9B-D90B179B7E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68084" y="3456247"/>
                <a:ext cx="936017" cy="683987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4" name="圖形 33">
              <a:extLst>
                <a:ext uri="{FF2B5EF4-FFF2-40B4-BE49-F238E27FC236}">
                  <a16:creationId xmlns:a16="http://schemas.microsoft.com/office/drawing/2014/main" id="{955736E6-8ECB-48F4-A196-43D7AF973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203566" y="3982545"/>
              <a:ext cx="666360" cy="671486"/>
            </a:xfrm>
            <a:prstGeom prst="rect">
              <a:avLst/>
            </a:prstGeom>
          </p:spPr>
        </p:pic>
        <p:pic>
          <p:nvPicPr>
            <p:cNvPr id="35" name="圖形 34">
              <a:extLst>
                <a:ext uri="{FF2B5EF4-FFF2-40B4-BE49-F238E27FC236}">
                  <a16:creationId xmlns:a16="http://schemas.microsoft.com/office/drawing/2014/main" id="{D921DC05-6451-4C54-993B-BB3073877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12267" y="3992168"/>
              <a:ext cx="666360" cy="671486"/>
            </a:xfrm>
            <a:prstGeom prst="rect">
              <a:avLst/>
            </a:prstGeom>
          </p:spPr>
        </p:pic>
        <p:sp>
          <p:nvSpPr>
            <p:cNvPr id="36" name="Rectangle 18">
              <a:extLst>
                <a:ext uri="{FF2B5EF4-FFF2-40B4-BE49-F238E27FC236}">
                  <a16:creationId xmlns:a16="http://schemas.microsoft.com/office/drawing/2014/main" id="{D75055D2-716A-4E73-B4F0-9C80DA4E3107}"/>
                </a:ext>
              </a:extLst>
            </p:cNvPr>
            <p:cNvSpPr/>
            <p:nvPr/>
          </p:nvSpPr>
          <p:spPr>
            <a:xfrm>
              <a:off x="355636" y="4455899"/>
              <a:ext cx="158897" cy="175632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99003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  <p:sp>
          <p:nvSpPr>
            <p:cNvPr id="37" name="Rectangle 20">
              <a:extLst>
                <a:ext uri="{FF2B5EF4-FFF2-40B4-BE49-F238E27FC236}">
                  <a16:creationId xmlns:a16="http://schemas.microsoft.com/office/drawing/2014/main" id="{B8140258-7DBB-406D-816A-C968EC42EBE3}"/>
                </a:ext>
              </a:extLst>
            </p:cNvPr>
            <p:cNvSpPr/>
            <p:nvPr/>
          </p:nvSpPr>
          <p:spPr>
            <a:xfrm>
              <a:off x="2086183" y="4434991"/>
              <a:ext cx="158897" cy="175632"/>
            </a:xfrm>
            <a:prstGeom prst="rect">
              <a:avLst/>
            </a:prstGeom>
            <a:solidFill>
              <a:srgbClr val="00FF99"/>
            </a:solidFill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</p:grpSp>
      <p:sp>
        <p:nvSpPr>
          <p:cNvPr id="15" name="Rectangle 12">
            <a:extLst>
              <a:ext uri="{FF2B5EF4-FFF2-40B4-BE49-F238E27FC236}">
                <a16:creationId xmlns:a16="http://schemas.microsoft.com/office/drawing/2014/main" id="{EEA8F8CA-26A5-4F46-8611-FE54A2625C64}"/>
              </a:ext>
            </a:extLst>
          </p:cNvPr>
          <p:cNvSpPr/>
          <p:nvPr/>
        </p:nvSpPr>
        <p:spPr>
          <a:xfrm>
            <a:off x="3498688" y="3052663"/>
            <a:ext cx="1990475" cy="487227"/>
          </a:xfrm>
          <a:prstGeom prst="rect">
            <a:avLst/>
          </a:prstGeom>
          <a:gradFill>
            <a:gsLst>
              <a:gs pos="0">
                <a:srgbClr val="29BDFF"/>
              </a:gs>
              <a:gs pos="100000">
                <a:srgbClr val="05FFFF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tx1"/>
                </a:solidFill>
                <a:latin typeface="Oswald" pitchFamily="2" charset="0"/>
                <a:cs typeface="Arial" panose="020B0604020202020204" pitchFamily="34" charset="0"/>
              </a:rPr>
              <a:t>ZFS RAID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B7D8ACF6-6854-4BDF-B90F-EBB083180AE9}"/>
              </a:ext>
            </a:extLst>
          </p:cNvPr>
          <p:cNvSpPr/>
          <p:nvPr/>
        </p:nvSpPr>
        <p:spPr>
          <a:xfrm>
            <a:off x="3498688" y="2141740"/>
            <a:ext cx="1990475" cy="487979"/>
          </a:xfrm>
          <a:prstGeom prst="rect">
            <a:avLst/>
          </a:prstGeom>
          <a:gradFill>
            <a:gsLst>
              <a:gs pos="100000">
                <a:srgbClr val="F10140"/>
              </a:gs>
              <a:gs pos="0">
                <a:srgbClr val="E50173"/>
              </a:gs>
            </a:gsLst>
            <a:lin ang="108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  <a:latin typeface="Oswald" pitchFamily="2" charset="0"/>
                <a:cs typeface="Arial" panose="020B0604020202020204" pitchFamily="34" charset="0"/>
              </a:rPr>
              <a:t>Application</a:t>
            </a:r>
          </a:p>
        </p:txBody>
      </p:sp>
      <p:cxnSp>
        <p:nvCxnSpPr>
          <p:cNvPr id="17" name="Straight Connector 17">
            <a:extLst>
              <a:ext uri="{FF2B5EF4-FFF2-40B4-BE49-F238E27FC236}">
                <a16:creationId xmlns:a16="http://schemas.microsoft.com/office/drawing/2014/main" id="{9AF3A77F-68F2-4E7A-A502-795448890FDB}"/>
              </a:ext>
            </a:extLst>
          </p:cNvPr>
          <p:cNvCxnSpPr>
            <a:cxnSpLocks/>
            <a:stCxn id="16" idx="2"/>
            <a:endCxn id="15" idx="0"/>
          </p:cNvCxnSpPr>
          <p:nvPr/>
        </p:nvCxnSpPr>
        <p:spPr>
          <a:xfrm>
            <a:off x="4493926" y="2629719"/>
            <a:ext cx="0" cy="422944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21">
            <a:extLst>
              <a:ext uri="{FF2B5EF4-FFF2-40B4-BE49-F238E27FC236}">
                <a16:creationId xmlns:a16="http://schemas.microsoft.com/office/drawing/2014/main" id="{B1550217-B3F6-42FE-AE51-14348D2690A0}"/>
              </a:ext>
            </a:extLst>
          </p:cNvPr>
          <p:cNvSpPr/>
          <p:nvPr/>
        </p:nvSpPr>
        <p:spPr>
          <a:xfrm>
            <a:off x="3677852" y="3427417"/>
            <a:ext cx="158897" cy="175632"/>
          </a:xfrm>
          <a:prstGeom prst="rect">
            <a:avLst/>
          </a:prstGeom>
          <a:solidFill>
            <a:srgbClr val="FF0066"/>
          </a:solidFill>
          <a:ln>
            <a:solidFill>
              <a:srgbClr val="9900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19" name="Graphic 33" descr="Warning">
            <a:extLst>
              <a:ext uri="{FF2B5EF4-FFF2-40B4-BE49-F238E27FC236}">
                <a16:creationId xmlns:a16="http://schemas.microsoft.com/office/drawing/2014/main" id="{ABBAD159-08F4-4F61-AF18-5D63A40155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81253" y="3487160"/>
            <a:ext cx="595164" cy="595164"/>
          </a:xfrm>
          <a:prstGeom prst="rect">
            <a:avLst/>
          </a:prstGeom>
        </p:spPr>
      </p:pic>
      <p:sp>
        <p:nvSpPr>
          <p:cNvPr id="20" name="Rectangle 25">
            <a:extLst>
              <a:ext uri="{FF2B5EF4-FFF2-40B4-BE49-F238E27FC236}">
                <a16:creationId xmlns:a16="http://schemas.microsoft.com/office/drawing/2014/main" id="{2ADA8295-886F-4CF5-9F91-169FF2371740}"/>
              </a:ext>
            </a:extLst>
          </p:cNvPr>
          <p:cNvSpPr/>
          <p:nvPr/>
        </p:nvSpPr>
        <p:spPr>
          <a:xfrm>
            <a:off x="6462112" y="3052663"/>
            <a:ext cx="1990475" cy="487227"/>
          </a:xfrm>
          <a:prstGeom prst="rect">
            <a:avLst/>
          </a:prstGeom>
          <a:gradFill>
            <a:gsLst>
              <a:gs pos="0">
                <a:srgbClr val="29BDFF"/>
              </a:gs>
              <a:gs pos="100000">
                <a:srgbClr val="05FFFF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tx1"/>
                </a:solidFill>
                <a:latin typeface="Oswald" pitchFamily="2" charset="0"/>
                <a:cs typeface="Arial" panose="020B0604020202020204" pitchFamily="34" charset="0"/>
              </a:rPr>
              <a:t>ZFS </a:t>
            </a:r>
            <a:r>
              <a:rPr lang="en-US" altLang="zh-TW">
                <a:solidFill>
                  <a:schemeClr val="tx1"/>
                </a:solidFill>
                <a:latin typeface="Oswald" pitchFamily="2" charset="0"/>
                <a:cs typeface="Arial" panose="020B0604020202020204" pitchFamily="34" charset="0"/>
              </a:rPr>
              <a:t>RAID</a:t>
            </a:r>
            <a:endParaRPr lang="en-US">
              <a:solidFill>
                <a:schemeClr val="tx1"/>
              </a:solidFill>
              <a:latin typeface="Oswald" pitchFamily="2" charset="0"/>
              <a:cs typeface="Arial" panose="020B0604020202020204" pitchFamily="34" charset="0"/>
            </a:endParaRPr>
          </a:p>
        </p:txBody>
      </p:sp>
      <p:sp>
        <p:nvSpPr>
          <p:cNvPr id="21" name="Rectangle 26">
            <a:extLst>
              <a:ext uri="{FF2B5EF4-FFF2-40B4-BE49-F238E27FC236}">
                <a16:creationId xmlns:a16="http://schemas.microsoft.com/office/drawing/2014/main" id="{180530C8-07F8-44CB-9F1E-260AA4E14419}"/>
              </a:ext>
            </a:extLst>
          </p:cNvPr>
          <p:cNvSpPr/>
          <p:nvPr/>
        </p:nvSpPr>
        <p:spPr>
          <a:xfrm>
            <a:off x="6462112" y="2141740"/>
            <a:ext cx="1990475" cy="487979"/>
          </a:xfrm>
          <a:prstGeom prst="rect">
            <a:avLst/>
          </a:prstGeom>
          <a:gradFill>
            <a:gsLst>
              <a:gs pos="100000">
                <a:srgbClr val="F90142"/>
              </a:gs>
              <a:gs pos="0">
                <a:srgbClr val="E50173"/>
              </a:gs>
            </a:gsLst>
            <a:lin ang="108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  <a:latin typeface="Oswald" pitchFamily="2" charset="0"/>
                <a:cs typeface="Arial" panose="020B0604020202020204" pitchFamily="34" charset="0"/>
              </a:rPr>
              <a:t>Application</a:t>
            </a:r>
          </a:p>
        </p:txBody>
      </p:sp>
      <p:cxnSp>
        <p:nvCxnSpPr>
          <p:cNvPr id="22" name="Straight Connector 30">
            <a:extLst>
              <a:ext uri="{FF2B5EF4-FFF2-40B4-BE49-F238E27FC236}">
                <a16:creationId xmlns:a16="http://schemas.microsoft.com/office/drawing/2014/main" id="{D896B05C-5B69-4F7C-983C-CB270417F66C}"/>
              </a:ext>
            </a:extLst>
          </p:cNvPr>
          <p:cNvCxnSpPr>
            <a:cxnSpLocks/>
            <a:stCxn id="21" idx="2"/>
            <a:endCxn id="20" idx="0"/>
          </p:cNvCxnSpPr>
          <p:nvPr/>
        </p:nvCxnSpPr>
        <p:spPr>
          <a:xfrm>
            <a:off x="7457350" y="2629719"/>
            <a:ext cx="0" cy="422944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36">
            <a:extLst>
              <a:ext uri="{FF2B5EF4-FFF2-40B4-BE49-F238E27FC236}">
                <a16:creationId xmlns:a16="http://schemas.microsoft.com/office/drawing/2014/main" id="{301E3C2A-1FA6-4EE4-9122-6D359864C595}"/>
              </a:ext>
            </a:extLst>
          </p:cNvPr>
          <p:cNvSpPr/>
          <p:nvPr/>
        </p:nvSpPr>
        <p:spPr>
          <a:xfrm>
            <a:off x="6666592" y="3427417"/>
            <a:ext cx="158897" cy="175632"/>
          </a:xfrm>
          <a:prstGeom prst="rect">
            <a:avLst/>
          </a:prstGeom>
          <a:solidFill>
            <a:srgbClr val="00FF99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cxnSp>
        <p:nvCxnSpPr>
          <p:cNvPr id="24" name="Straight Connector 39">
            <a:extLst>
              <a:ext uri="{FF2B5EF4-FFF2-40B4-BE49-F238E27FC236}">
                <a16:creationId xmlns:a16="http://schemas.microsoft.com/office/drawing/2014/main" id="{08A417FA-E8BB-47C0-AAFF-7E034D14DF6B}"/>
              </a:ext>
            </a:extLst>
          </p:cNvPr>
          <p:cNvCxnSpPr>
            <a:cxnSpLocks/>
            <a:endCxn id="44" idx="1"/>
          </p:cNvCxnSpPr>
          <p:nvPr/>
        </p:nvCxnSpPr>
        <p:spPr>
          <a:xfrm>
            <a:off x="6865986" y="3641334"/>
            <a:ext cx="1008916" cy="932070"/>
          </a:xfrm>
          <a:prstGeom prst="line">
            <a:avLst/>
          </a:prstGeom>
          <a:ln w="22860">
            <a:solidFill>
              <a:srgbClr val="00FF99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40">
            <a:extLst>
              <a:ext uri="{FF2B5EF4-FFF2-40B4-BE49-F238E27FC236}">
                <a16:creationId xmlns:a16="http://schemas.microsoft.com/office/drawing/2014/main" id="{4D10A109-F5A3-4D38-9477-A2CDA886B580}"/>
              </a:ext>
            </a:extLst>
          </p:cNvPr>
          <p:cNvSpPr/>
          <p:nvPr/>
        </p:nvSpPr>
        <p:spPr>
          <a:xfrm>
            <a:off x="9503109" y="3052663"/>
            <a:ext cx="1990475" cy="487227"/>
          </a:xfrm>
          <a:prstGeom prst="rect">
            <a:avLst/>
          </a:prstGeom>
          <a:gradFill>
            <a:gsLst>
              <a:gs pos="0">
                <a:srgbClr val="29BDFF"/>
              </a:gs>
              <a:gs pos="100000">
                <a:srgbClr val="05FFFF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tx1"/>
                </a:solidFill>
                <a:latin typeface="Oswald" pitchFamily="2" charset="0"/>
                <a:cs typeface="Arial" panose="020B0604020202020204" pitchFamily="34" charset="0"/>
              </a:rPr>
              <a:t>ZFS </a:t>
            </a:r>
            <a:r>
              <a:rPr lang="en-US" altLang="zh-TW">
                <a:solidFill>
                  <a:schemeClr val="tx1"/>
                </a:solidFill>
                <a:latin typeface="Oswald" pitchFamily="2" charset="0"/>
                <a:cs typeface="Arial" panose="020B0604020202020204" pitchFamily="34" charset="0"/>
              </a:rPr>
              <a:t>RAID</a:t>
            </a:r>
            <a:endParaRPr lang="en-US">
              <a:solidFill>
                <a:schemeClr val="tx1"/>
              </a:solidFill>
              <a:latin typeface="Oswald" pitchFamily="2" charset="0"/>
              <a:cs typeface="Arial" panose="020B0604020202020204" pitchFamily="34" charset="0"/>
            </a:endParaRPr>
          </a:p>
        </p:txBody>
      </p:sp>
      <p:sp>
        <p:nvSpPr>
          <p:cNvPr id="26" name="Rectangle 41">
            <a:extLst>
              <a:ext uri="{FF2B5EF4-FFF2-40B4-BE49-F238E27FC236}">
                <a16:creationId xmlns:a16="http://schemas.microsoft.com/office/drawing/2014/main" id="{552D5A88-72E3-44CC-8EB8-DB591EB395C9}"/>
              </a:ext>
            </a:extLst>
          </p:cNvPr>
          <p:cNvSpPr/>
          <p:nvPr/>
        </p:nvSpPr>
        <p:spPr>
          <a:xfrm>
            <a:off x="9503109" y="2141740"/>
            <a:ext cx="1990475" cy="487979"/>
          </a:xfrm>
          <a:prstGeom prst="rect">
            <a:avLst/>
          </a:prstGeom>
          <a:gradFill>
            <a:gsLst>
              <a:gs pos="100000">
                <a:srgbClr val="ED013F"/>
              </a:gs>
              <a:gs pos="0">
                <a:srgbClr val="E50173"/>
              </a:gs>
            </a:gsLst>
            <a:lin ang="108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  <a:latin typeface="Oswald" pitchFamily="2" charset="0"/>
                <a:cs typeface="Arial" panose="020B0604020202020204" pitchFamily="34" charset="0"/>
              </a:rPr>
              <a:t>Application</a:t>
            </a:r>
          </a:p>
        </p:txBody>
      </p:sp>
      <p:cxnSp>
        <p:nvCxnSpPr>
          <p:cNvPr id="27" name="Straight Connector 45">
            <a:extLst>
              <a:ext uri="{FF2B5EF4-FFF2-40B4-BE49-F238E27FC236}">
                <a16:creationId xmlns:a16="http://schemas.microsoft.com/office/drawing/2014/main" id="{A0BA2A72-B78E-495F-BA40-DF4441F9DA99}"/>
              </a:ext>
            </a:extLst>
          </p:cNvPr>
          <p:cNvCxnSpPr>
            <a:cxnSpLocks/>
            <a:stCxn id="26" idx="2"/>
            <a:endCxn id="25" idx="0"/>
          </p:cNvCxnSpPr>
          <p:nvPr/>
        </p:nvCxnSpPr>
        <p:spPr>
          <a:xfrm>
            <a:off x="10498347" y="2629719"/>
            <a:ext cx="0" cy="422944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46">
            <a:extLst>
              <a:ext uri="{FF2B5EF4-FFF2-40B4-BE49-F238E27FC236}">
                <a16:creationId xmlns:a16="http://schemas.microsoft.com/office/drawing/2014/main" id="{E5FA63D9-2DA2-4F37-A643-8771F9604355}"/>
              </a:ext>
            </a:extLst>
          </p:cNvPr>
          <p:cNvSpPr/>
          <p:nvPr/>
        </p:nvSpPr>
        <p:spPr>
          <a:xfrm>
            <a:off x="9230499" y="4493236"/>
            <a:ext cx="158897" cy="175632"/>
          </a:xfrm>
          <a:prstGeom prst="rect">
            <a:avLst/>
          </a:prstGeom>
          <a:solidFill>
            <a:srgbClr val="00FF99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cxnSp>
        <p:nvCxnSpPr>
          <p:cNvPr id="29" name="Straight Connector 49">
            <a:extLst>
              <a:ext uri="{FF2B5EF4-FFF2-40B4-BE49-F238E27FC236}">
                <a16:creationId xmlns:a16="http://schemas.microsoft.com/office/drawing/2014/main" id="{9EEC6DC0-894F-4227-8B04-72B9DD353FA3}"/>
              </a:ext>
            </a:extLst>
          </p:cNvPr>
          <p:cNvCxnSpPr>
            <a:cxnSpLocks/>
            <a:stCxn id="28" idx="0"/>
            <a:endCxn id="32" idx="2"/>
          </p:cNvCxnSpPr>
          <p:nvPr/>
        </p:nvCxnSpPr>
        <p:spPr>
          <a:xfrm flipV="1">
            <a:off x="9309948" y="3613799"/>
            <a:ext cx="427645" cy="879437"/>
          </a:xfrm>
          <a:prstGeom prst="line">
            <a:avLst/>
          </a:prstGeom>
          <a:ln w="22860">
            <a:solidFill>
              <a:srgbClr val="00FF99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52">
            <a:extLst>
              <a:ext uri="{FF2B5EF4-FFF2-40B4-BE49-F238E27FC236}">
                <a16:creationId xmlns:a16="http://schemas.microsoft.com/office/drawing/2014/main" id="{5BBF007A-62F2-4A91-849F-F66B5B9AFA1A}"/>
              </a:ext>
            </a:extLst>
          </p:cNvPr>
          <p:cNvSpPr/>
          <p:nvPr/>
        </p:nvSpPr>
        <p:spPr>
          <a:xfrm>
            <a:off x="9658144" y="2545602"/>
            <a:ext cx="158897" cy="175632"/>
          </a:xfrm>
          <a:prstGeom prst="rect">
            <a:avLst/>
          </a:prstGeom>
          <a:solidFill>
            <a:srgbClr val="00FF99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cxnSp>
        <p:nvCxnSpPr>
          <p:cNvPr id="31" name="Straight Connector 53">
            <a:extLst>
              <a:ext uri="{FF2B5EF4-FFF2-40B4-BE49-F238E27FC236}">
                <a16:creationId xmlns:a16="http://schemas.microsoft.com/office/drawing/2014/main" id="{40F3279F-75D1-491A-A35F-AAC95FA8AD78}"/>
              </a:ext>
            </a:extLst>
          </p:cNvPr>
          <p:cNvCxnSpPr>
            <a:cxnSpLocks/>
            <a:endCxn id="32" idx="0"/>
          </p:cNvCxnSpPr>
          <p:nvPr/>
        </p:nvCxnSpPr>
        <p:spPr>
          <a:xfrm>
            <a:off x="9737592" y="2721234"/>
            <a:ext cx="1" cy="716933"/>
          </a:xfrm>
          <a:prstGeom prst="line">
            <a:avLst/>
          </a:prstGeom>
          <a:ln w="22860">
            <a:solidFill>
              <a:srgbClr val="00FF99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52">
            <a:extLst>
              <a:ext uri="{FF2B5EF4-FFF2-40B4-BE49-F238E27FC236}">
                <a16:creationId xmlns:a16="http://schemas.microsoft.com/office/drawing/2014/main" id="{48939CA5-1421-4CCA-A3EF-D7064DD2FA3D}"/>
              </a:ext>
            </a:extLst>
          </p:cNvPr>
          <p:cNvSpPr/>
          <p:nvPr/>
        </p:nvSpPr>
        <p:spPr>
          <a:xfrm>
            <a:off x="9658144" y="3438167"/>
            <a:ext cx="158897" cy="175632"/>
          </a:xfrm>
          <a:prstGeom prst="rect">
            <a:avLst/>
          </a:prstGeom>
          <a:solidFill>
            <a:srgbClr val="00FF99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49" name="圖片 48">
            <a:extLst>
              <a:ext uri="{FF2B5EF4-FFF2-40B4-BE49-F238E27FC236}">
                <a16:creationId xmlns:a16="http://schemas.microsoft.com/office/drawing/2014/main" id="{3C1F7885-77F5-4103-9591-A1F9C9021C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9561" y="5372673"/>
            <a:ext cx="9042439" cy="1271166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01E79DD0-C6DE-4096-B0BB-3B7A76171CB2}"/>
              </a:ext>
            </a:extLst>
          </p:cNvPr>
          <p:cNvSpPr txBox="1"/>
          <p:nvPr/>
        </p:nvSpPr>
        <p:spPr>
          <a:xfrm>
            <a:off x="3436458" y="5622089"/>
            <a:ext cx="7458433" cy="584775"/>
          </a:xfrm>
          <a:prstGeom prst="rect">
            <a:avLst/>
          </a:prstGeom>
          <a:noFill/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CN" altLang="en-US" sz="3200" b="1" spc="600">
                <a:latin typeface="Arial"/>
                <a:ea typeface="微軟正黑體"/>
                <a:cs typeface="Calibri"/>
                <a:sym typeface="Arial" panose="020B0604020202020204" pitchFamily="34" charset="0"/>
              </a:rPr>
              <a:t>能避免系統運行中的原始數據損壞</a:t>
            </a:r>
          </a:p>
        </p:txBody>
      </p:sp>
    </p:spTree>
    <p:extLst>
      <p:ext uri="{BB962C8B-B14F-4D97-AF65-F5344CB8AC3E}">
        <p14:creationId xmlns:p14="http://schemas.microsoft.com/office/powerpoint/2010/main" val="853364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圖片 76">
            <a:extLst>
              <a:ext uri="{FF2B5EF4-FFF2-40B4-BE49-F238E27FC236}">
                <a16:creationId xmlns:a16="http://schemas.microsoft.com/office/drawing/2014/main" id="{EC19B4A1-B1E7-491B-B644-605DEC62AF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542288"/>
          </a:xfrm>
          <a:prstGeom prst="rect">
            <a:avLst/>
          </a:prstGeom>
          <a:effectLst>
            <a:outerShdw blurRad="254000" dist="38100" dir="2700000" algn="tl" rotWithShape="0">
              <a:prstClr val="black">
                <a:alpha val="36000"/>
              </a:prstClr>
            </a:outerShdw>
          </a:effectLst>
        </p:spPr>
      </p:pic>
      <p:sp>
        <p:nvSpPr>
          <p:cNvPr id="118" name="Google Shape;1029;p60">
            <a:extLst>
              <a:ext uri="{FF2B5EF4-FFF2-40B4-BE49-F238E27FC236}">
                <a16:creationId xmlns:a16="http://schemas.microsoft.com/office/drawing/2014/main" id="{38B7759A-208D-4A87-B40D-64C6EE42854F}"/>
              </a:ext>
            </a:extLst>
          </p:cNvPr>
          <p:cNvSpPr/>
          <p:nvPr/>
        </p:nvSpPr>
        <p:spPr>
          <a:xfrm>
            <a:off x="1265768" y="3393807"/>
            <a:ext cx="6440156" cy="220848"/>
          </a:xfrm>
          <a:prstGeom prst="rightArrow">
            <a:avLst>
              <a:gd name="adj1" fmla="val 50000"/>
              <a:gd name="adj2" fmla="val 115510"/>
            </a:avLst>
          </a:prstGeom>
          <a:solidFill>
            <a:srgbClr val="FFE07D"/>
          </a:solidFill>
          <a:ln>
            <a:noFill/>
          </a:ln>
          <a:effectLst>
            <a:outerShdw blurRad="889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lang="zh-TW" altLang="en-US" sz="1351" b="0" i="0" u="none" strike="noStrike" cap="none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116" name="圖片 115">
            <a:extLst>
              <a:ext uri="{FF2B5EF4-FFF2-40B4-BE49-F238E27FC236}">
                <a16:creationId xmlns:a16="http://schemas.microsoft.com/office/drawing/2014/main" id="{261D866B-BFCD-4774-835E-1A0A532E5A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44514" y="1629823"/>
            <a:ext cx="3064595" cy="1441149"/>
          </a:xfrm>
          <a:prstGeom prst="rect">
            <a:avLst/>
          </a:prstGeom>
        </p:spPr>
      </p:pic>
      <p:pic>
        <p:nvPicPr>
          <p:cNvPr id="114" name="圖片 113">
            <a:extLst>
              <a:ext uri="{FF2B5EF4-FFF2-40B4-BE49-F238E27FC236}">
                <a16:creationId xmlns:a16="http://schemas.microsoft.com/office/drawing/2014/main" id="{C5D0C88E-630C-4C41-B452-8BBCC41E2F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3163" y="2778387"/>
            <a:ext cx="3104115" cy="1767229"/>
          </a:xfrm>
          <a:prstGeom prst="rect">
            <a:avLst/>
          </a:prstGeom>
        </p:spPr>
      </p:pic>
      <p:pic>
        <p:nvPicPr>
          <p:cNvPr id="112" name="圖片 111">
            <a:extLst>
              <a:ext uri="{FF2B5EF4-FFF2-40B4-BE49-F238E27FC236}">
                <a16:creationId xmlns:a16="http://schemas.microsoft.com/office/drawing/2014/main" id="{46A74B90-2109-4A9F-95EA-8CA5D3A8B9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95504" y="4282630"/>
            <a:ext cx="3096496" cy="144732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B663A84-C7A9-425F-A368-D3B7AE027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85" y="-134996"/>
            <a:ext cx="11770506" cy="1885014"/>
          </a:xfrm>
        </p:spPr>
        <p:txBody>
          <a:bodyPr>
            <a:normAutofit/>
          </a:bodyPr>
          <a:lstStyle/>
          <a:p>
            <a:pPr>
              <a:lnSpc>
                <a:spcPts val="5100"/>
              </a:lnSpc>
            </a:pPr>
            <a:r>
              <a:rPr lang="zh-TW" altLang="en-US" sz="4200" b="1">
                <a:latin typeface="微軟正黑體"/>
                <a:ea typeface="微軟正黑體"/>
              </a:rPr>
              <a:t>並一次提供三階段的備份方式 </a:t>
            </a:r>
            <a:r>
              <a:rPr lang="en-US" altLang="zh-TW" sz="4200" b="1">
                <a:latin typeface="微軟正黑體"/>
                <a:ea typeface="微軟正黑體"/>
              </a:rPr>
              <a:t>:</a:t>
            </a:r>
            <a:br>
              <a:rPr lang="en-US" altLang="zh-TW" sz="4500" b="1">
                <a:latin typeface="微軟正黑體"/>
                <a:ea typeface="微軟正黑體"/>
              </a:rPr>
            </a:br>
            <a:r>
              <a:rPr lang="zh-TW" altLang="en-US" sz="3800">
                <a:latin typeface="微軟正黑體"/>
                <a:ea typeface="微軟正黑體"/>
              </a:rPr>
              <a:t>給您最齊全的資料備援保護</a:t>
            </a:r>
          </a:p>
        </p:txBody>
      </p:sp>
      <p:pic>
        <p:nvPicPr>
          <p:cNvPr id="4" name="圖片 3" descr="一張含有 光, 彩色, 走路中, 傘 的圖片&#10;&#10;自動產生的描述">
            <a:extLst>
              <a:ext uri="{FF2B5EF4-FFF2-40B4-BE49-F238E27FC236}">
                <a16:creationId xmlns:a16="http://schemas.microsoft.com/office/drawing/2014/main" id="{11258B2E-B172-45D0-BD9A-E50A7FF8B5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4347709" y="4099620"/>
            <a:ext cx="262192" cy="185352"/>
          </a:xfrm>
          <a:prstGeom prst="rect">
            <a:avLst/>
          </a:prstGeom>
        </p:spPr>
      </p:pic>
      <p:pic>
        <p:nvPicPr>
          <p:cNvPr id="5" name="圖片 4" descr="一張含有 電子用品, 電腦, 立體 的圖片&#10;&#10;自動產生的描述">
            <a:extLst>
              <a:ext uri="{FF2B5EF4-FFF2-40B4-BE49-F238E27FC236}">
                <a16:creationId xmlns:a16="http://schemas.microsoft.com/office/drawing/2014/main" id="{BF1A7A7A-4E0E-4C39-8009-C3749851C8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4234" y="4873591"/>
            <a:ext cx="1477128" cy="369868"/>
          </a:xfrm>
          <a:prstGeom prst="rect">
            <a:avLst/>
          </a:prstGeom>
        </p:spPr>
      </p:pic>
      <p:pic>
        <p:nvPicPr>
          <p:cNvPr id="6" name="圖片 5" descr="一張含有 電子用品, 監視器, 電腦, 相片 的圖片&#10;&#10;自動產生的描述">
            <a:extLst>
              <a:ext uri="{FF2B5EF4-FFF2-40B4-BE49-F238E27FC236}">
                <a16:creationId xmlns:a16="http://schemas.microsoft.com/office/drawing/2014/main" id="{C06C3C05-43B3-4930-A091-5EF0E9049C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5591" y="5017591"/>
            <a:ext cx="1375956" cy="207835"/>
          </a:xfrm>
          <a:prstGeom prst="rect">
            <a:avLst/>
          </a:prstGeom>
        </p:spPr>
      </p:pic>
      <p:cxnSp>
        <p:nvCxnSpPr>
          <p:cNvPr id="7" name="Google Shape;1027;p60">
            <a:extLst>
              <a:ext uri="{FF2B5EF4-FFF2-40B4-BE49-F238E27FC236}">
                <a16:creationId xmlns:a16="http://schemas.microsoft.com/office/drawing/2014/main" id="{2A58F8B4-8D0F-4461-8C55-1CAD6140520B}"/>
              </a:ext>
            </a:extLst>
          </p:cNvPr>
          <p:cNvCxnSpPr>
            <a:cxnSpLocks/>
          </p:cNvCxnSpPr>
          <p:nvPr/>
        </p:nvCxnSpPr>
        <p:spPr>
          <a:xfrm flipV="1">
            <a:off x="2432145" y="6385438"/>
            <a:ext cx="4844955" cy="33937"/>
          </a:xfrm>
          <a:prstGeom prst="straightConnector1">
            <a:avLst/>
          </a:prstGeom>
          <a:noFill/>
          <a:ln w="381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026;p60">
            <a:extLst>
              <a:ext uri="{FF2B5EF4-FFF2-40B4-BE49-F238E27FC236}">
                <a16:creationId xmlns:a16="http://schemas.microsoft.com/office/drawing/2014/main" id="{CFEF4AA5-7A2B-484E-9D34-A4F964A9AFA3}"/>
              </a:ext>
            </a:extLst>
          </p:cNvPr>
          <p:cNvSpPr/>
          <p:nvPr/>
        </p:nvSpPr>
        <p:spPr>
          <a:xfrm>
            <a:off x="1132945" y="6122982"/>
            <a:ext cx="963725" cy="300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351"/>
              <a:buFont typeface="Arial"/>
              <a:buNone/>
            </a:pPr>
            <a:r>
              <a:rPr lang="en-US" sz="1351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QTS 4.4.x</a:t>
            </a:r>
            <a:endParaRPr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2" name="Google Shape;1028;p60">
            <a:extLst>
              <a:ext uri="{FF2B5EF4-FFF2-40B4-BE49-F238E27FC236}">
                <a16:creationId xmlns:a16="http://schemas.microsoft.com/office/drawing/2014/main" id="{EF8AADA0-EEA5-4491-8B3F-6A8B2C0785DC}"/>
              </a:ext>
            </a:extLst>
          </p:cNvPr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6203" y="5690906"/>
            <a:ext cx="2251515" cy="1407197"/>
          </a:xfrm>
          <a:prstGeom prst="rect">
            <a:avLst/>
          </a:prstGeom>
          <a:noFill/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Google Shape;1029;p60">
            <a:extLst>
              <a:ext uri="{FF2B5EF4-FFF2-40B4-BE49-F238E27FC236}">
                <a16:creationId xmlns:a16="http://schemas.microsoft.com/office/drawing/2014/main" id="{048F7EE9-3982-4615-B38A-39CE6057465B}"/>
              </a:ext>
            </a:extLst>
          </p:cNvPr>
          <p:cNvSpPr/>
          <p:nvPr/>
        </p:nvSpPr>
        <p:spPr>
          <a:xfrm>
            <a:off x="1168400" y="2205296"/>
            <a:ext cx="6547467" cy="220848"/>
          </a:xfrm>
          <a:prstGeom prst="rightArrow">
            <a:avLst>
              <a:gd name="adj1" fmla="val 50000"/>
              <a:gd name="adj2" fmla="val 115510"/>
            </a:avLst>
          </a:prstGeom>
          <a:solidFill>
            <a:srgbClr val="FFE07D"/>
          </a:solidFill>
          <a:ln>
            <a:noFill/>
          </a:ln>
          <a:effectLst>
            <a:outerShdw blurRad="889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lang="zh-TW" altLang="en-US" sz="1351" b="0" i="0" u="none" strike="noStrike" cap="none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19" name="Google Shape;1037;p60">
            <a:extLst>
              <a:ext uri="{FF2B5EF4-FFF2-40B4-BE49-F238E27FC236}">
                <a16:creationId xmlns:a16="http://schemas.microsoft.com/office/drawing/2014/main" id="{DC74B2F0-5187-4D49-8C6C-A81BCAF7C2C8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2770" y="1804844"/>
            <a:ext cx="1054919" cy="1054919"/>
          </a:xfrm>
          <a:prstGeom prst="rect">
            <a:avLst/>
          </a:prstGeom>
          <a:noFill/>
          <a:ln>
            <a:noFill/>
          </a:ln>
          <a:effectLst>
            <a:outerShdw blurRad="889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Google Shape;1038;p60">
            <a:extLst>
              <a:ext uri="{FF2B5EF4-FFF2-40B4-BE49-F238E27FC236}">
                <a16:creationId xmlns:a16="http://schemas.microsoft.com/office/drawing/2014/main" id="{46B04210-07E2-4597-853E-E3E875B44563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902210" y="1804843"/>
            <a:ext cx="1054919" cy="1054919"/>
          </a:xfrm>
          <a:prstGeom prst="rect">
            <a:avLst/>
          </a:prstGeom>
          <a:noFill/>
          <a:ln>
            <a:noFill/>
          </a:ln>
          <a:effectLst>
            <a:outerShdw blurRad="889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圖片 27">
            <a:extLst>
              <a:ext uri="{FF2B5EF4-FFF2-40B4-BE49-F238E27FC236}">
                <a16:creationId xmlns:a16="http://schemas.microsoft.com/office/drawing/2014/main" id="{CB603636-9073-46C2-8CEB-7167E59B5F5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9650" y="5667620"/>
            <a:ext cx="3258961" cy="1129255"/>
          </a:xfrm>
          <a:prstGeom prst="rect">
            <a:avLst/>
          </a:prstGeom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圖形 22">
            <a:extLst>
              <a:ext uri="{FF2B5EF4-FFF2-40B4-BE49-F238E27FC236}">
                <a16:creationId xmlns:a16="http://schemas.microsoft.com/office/drawing/2014/main" id="{7E1D8E04-E548-42DF-984A-F9E5DF5A44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alphaModFix amt="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1425137" y="6139617"/>
            <a:ext cx="954080" cy="279758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B7585719-3AD1-43BD-B6DC-533ADBA5C5B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8187" y="5504041"/>
            <a:ext cx="3386056" cy="1292834"/>
          </a:xfrm>
          <a:prstGeom prst="rect">
            <a:avLst/>
          </a:prstGeom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橢圓 24">
            <a:extLst>
              <a:ext uri="{FF2B5EF4-FFF2-40B4-BE49-F238E27FC236}">
                <a16:creationId xmlns:a16="http://schemas.microsoft.com/office/drawing/2014/main" id="{F142B7F7-B456-4C1C-A7DB-1C2C2BA2EE4E}"/>
              </a:ext>
            </a:extLst>
          </p:cNvPr>
          <p:cNvSpPr/>
          <p:nvPr/>
        </p:nvSpPr>
        <p:spPr>
          <a:xfrm>
            <a:off x="564269" y="3030479"/>
            <a:ext cx="982808" cy="982808"/>
          </a:xfrm>
          <a:prstGeom prst="ellipse">
            <a:avLst/>
          </a:prstGeom>
          <a:gradFill>
            <a:gsLst>
              <a:gs pos="0">
                <a:srgbClr val="4CCDD2"/>
              </a:gs>
              <a:gs pos="100000">
                <a:srgbClr val="6DFFA8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C49D1D9B-1409-4E76-8734-9DEBC30C082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514" y="3161883"/>
            <a:ext cx="720000" cy="7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橢圓 26">
            <a:extLst>
              <a:ext uri="{FF2B5EF4-FFF2-40B4-BE49-F238E27FC236}">
                <a16:creationId xmlns:a16="http://schemas.microsoft.com/office/drawing/2014/main" id="{87430C11-2DF5-4DD0-96DA-BE83BC462D9E}"/>
              </a:ext>
            </a:extLst>
          </p:cNvPr>
          <p:cNvSpPr/>
          <p:nvPr/>
        </p:nvSpPr>
        <p:spPr>
          <a:xfrm>
            <a:off x="7877840" y="3030479"/>
            <a:ext cx="982808" cy="982808"/>
          </a:xfrm>
          <a:prstGeom prst="ellipse">
            <a:avLst/>
          </a:prstGeom>
          <a:gradFill>
            <a:gsLst>
              <a:gs pos="0">
                <a:srgbClr val="4CCDD2"/>
              </a:gs>
              <a:gs pos="100000">
                <a:srgbClr val="6DFFA8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46AFA252-9AEE-4988-BC38-7ECAF4DA7AA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085" y="3161883"/>
            <a:ext cx="720000" cy="7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43B6A619-9153-4132-8AC3-81C0C84205CE}"/>
              </a:ext>
            </a:extLst>
          </p:cNvPr>
          <p:cNvSpPr txBox="1"/>
          <p:nvPr/>
        </p:nvSpPr>
        <p:spPr>
          <a:xfrm>
            <a:off x="9509465" y="1813177"/>
            <a:ext cx="2430489" cy="90563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2100"/>
              </a:lnSpc>
              <a:spcBef>
                <a:spcPts val="200"/>
              </a:spcBef>
            </a:pPr>
            <a:r>
              <a:rPr lang="en-US" altLang="zh-TW" sz="1600">
                <a:latin typeface="Oswald" pitchFamily="2" charset="0"/>
                <a:ea typeface="微軟正黑體"/>
              </a:rPr>
              <a:t>HBS 3 :</a:t>
            </a:r>
            <a:b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600" b="1">
                <a:latin typeface="微軟正黑體"/>
                <a:ea typeface="微軟正黑體"/>
              </a:rPr>
              <a:t>檔案類型</a:t>
            </a:r>
            <a:r>
              <a:rPr lang="en-US" altLang="zh-TW" sz="1600" b="1">
                <a:latin typeface="微軟正黑體"/>
                <a:ea typeface="微軟正黑體"/>
              </a:rPr>
              <a:t>, </a:t>
            </a:r>
            <a:r>
              <a:rPr lang="zh-TW" altLang="en-US" sz="1600" b="1">
                <a:latin typeface="微軟正黑體"/>
                <a:ea typeface="微軟正黑體"/>
              </a:rPr>
              <a:t>多版本控制</a:t>
            </a:r>
          </a:p>
          <a:p>
            <a:pPr>
              <a:lnSpc>
                <a:spcPts val="2100"/>
              </a:lnSpc>
              <a:spcBef>
                <a:spcPts val="200"/>
              </a:spcBef>
            </a:pPr>
            <a:r>
              <a:rPr lang="zh-TW" altLang="en-US" sz="1600" b="1">
                <a:latin typeface="微軟正黑體"/>
                <a:ea typeface="微軟正黑體"/>
              </a:rPr>
              <a:t>實現備份</a:t>
            </a:r>
            <a:r>
              <a:rPr lang="zh-TW" altLang="en-US" sz="1600">
                <a:latin typeface="Oswald" pitchFamily="2" charset="0"/>
                <a:ea typeface="微軟正黑體"/>
              </a:rPr>
              <a:t>321</a:t>
            </a:r>
            <a:r>
              <a:rPr lang="zh-TW" altLang="en-US" sz="1600" b="1">
                <a:latin typeface="微軟正黑體"/>
                <a:ea typeface="微軟正黑體"/>
              </a:rPr>
              <a:t>的最佳工具</a:t>
            </a:r>
            <a:endParaRPr lang="zh-TW" altLang="en-US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FBAA9CCC-9308-4F75-8FDA-8B2961196F02}"/>
              </a:ext>
            </a:extLst>
          </p:cNvPr>
          <p:cNvSpPr txBox="1"/>
          <p:nvPr/>
        </p:nvSpPr>
        <p:spPr>
          <a:xfrm>
            <a:off x="9535916" y="2958562"/>
            <a:ext cx="2480958" cy="117493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2100"/>
              </a:lnSpc>
              <a:spcBef>
                <a:spcPts val="200"/>
              </a:spcBef>
            </a:pPr>
            <a:r>
              <a:rPr lang="en-US" altLang="zh-TW" sz="1600">
                <a:latin typeface="Oswald" pitchFamily="2" charset="0"/>
                <a:ea typeface="微軟正黑體"/>
              </a:rPr>
              <a:t>Snapshot &amp; Replica: </a:t>
            </a:r>
            <a:endParaRPr lang="en-US" altLang="zh-TW" sz="1600">
              <a:latin typeface="Oswald" pitchFamily="2" charset="0"/>
              <a:ea typeface="微軟正黑體" panose="020B0604030504040204" pitchFamily="34" charset="-120"/>
            </a:endParaRPr>
          </a:p>
          <a:p>
            <a:pPr>
              <a:lnSpc>
                <a:spcPts val="2100"/>
              </a:lnSpc>
              <a:spcBef>
                <a:spcPts val="200"/>
              </a:spcBef>
            </a:pPr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區塊層級</a:t>
            </a:r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多版本控制</a:t>
            </a:r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en-US" altLang="zh-TW" sz="1600">
                <a:latin typeface="Oswald" pitchFamily="2" charset="0"/>
                <a:ea typeface="微軟正黑體" panose="020B0604030504040204" pitchFamily="34" charset="-120"/>
              </a:rPr>
              <a:t>ZFS</a:t>
            </a:r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提供最輕負載量的快照</a:t>
            </a:r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完全不影響儲存效能</a:t>
            </a:r>
            <a:endParaRPr lang="en-US" altLang="zh-TW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8288428A-DE3E-4D54-8FD1-F074E6B4CC19}"/>
              </a:ext>
            </a:extLst>
          </p:cNvPr>
          <p:cNvSpPr txBox="1"/>
          <p:nvPr/>
        </p:nvSpPr>
        <p:spPr>
          <a:xfrm>
            <a:off x="9509465" y="4433743"/>
            <a:ext cx="2653565" cy="87998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2100"/>
              </a:lnSpc>
              <a:spcBef>
                <a:spcPts val="200"/>
              </a:spcBef>
            </a:pPr>
            <a:r>
              <a:rPr lang="en-US" altLang="zh-TW" sz="1600" err="1">
                <a:latin typeface="Oswald" pitchFamily="2" charset="0"/>
                <a:ea typeface="微軟正黑體"/>
              </a:rPr>
              <a:t>Snapsync</a:t>
            </a:r>
            <a:r>
              <a:rPr lang="en-US" altLang="zh-TW" sz="1600">
                <a:latin typeface="Oswald" pitchFamily="2" charset="0"/>
                <a:ea typeface="微軟正黑體"/>
              </a:rPr>
              <a:t>:</a:t>
            </a:r>
            <a:b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600" b="1">
                <a:latin typeface="微軟正黑體"/>
                <a:ea typeface="微軟正黑體"/>
              </a:rPr>
              <a:t>區塊層級</a:t>
            </a:r>
            <a:r>
              <a:rPr lang="en-US" altLang="zh-TW" sz="1600" b="1">
                <a:latin typeface="微軟正黑體"/>
                <a:ea typeface="微軟正黑體"/>
              </a:rPr>
              <a:t>, </a:t>
            </a:r>
            <a:r>
              <a:rPr lang="en-US" altLang="zh-TW" sz="1600" b="1" err="1">
                <a:latin typeface="微軟正黑體"/>
                <a:ea typeface="微軟正黑體"/>
              </a:rPr>
              <a:t>讓系統</a:t>
            </a:r>
            <a:r>
              <a:rPr lang="zh-TW" altLang="en-US" sz="1600" b="1">
                <a:latin typeface="微軟正黑體"/>
                <a:ea typeface="微軟正黑體"/>
              </a:rPr>
              <a:t>始終維持一份在最新狀態的資料副本</a:t>
            </a:r>
            <a:endParaRPr lang="en-US" altLang="zh-TW" sz="1600" b="1">
              <a:latin typeface="微軟正黑體"/>
              <a:ea typeface="微軟正黑體"/>
            </a:endParaRPr>
          </a:p>
        </p:txBody>
      </p:sp>
      <p:sp>
        <p:nvSpPr>
          <p:cNvPr id="117" name="矩形: 圓角 116">
            <a:extLst>
              <a:ext uri="{FF2B5EF4-FFF2-40B4-BE49-F238E27FC236}">
                <a16:creationId xmlns:a16="http://schemas.microsoft.com/office/drawing/2014/main" id="{7DCD0EFC-0F17-4623-B8B3-24C010022E49}"/>
              </a:ext>
            </a:extLst>
          </p:cNvPr>
          <p:cNvSpPr/>
          <p:nvPr/>
        </p:nvSpPr>
        <p:spPr>
          <a:xfrm>
            <a:off x="3254811" y="2086376"/>
            <a:ext cx="3082196" cy="45492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FD8F3D"/>
              </a:gs>
              <a:gs pos="0">
                <a:srgbClr val="FFFC0C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BD09A93-754B-4214-9092-0C7BFCA21DA9}"/>
              </a:ext>
            </a:extLst>
          </p:cNvPr>
          <p:cNvSpPr/>
          <p:nvPr/>
        </p:nvSpPr>
        <p:spPr>
          <a:xfrm>
            <a:off x="3346450" y="2145012"/>
            <a:ext cx="2952750" cy="35394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700">
                <a:latin typeface="Oswald" pitchFamily="2" charset="0"/>
                <a:ea typeface="新細明體"/>
              </a:rPr>
              <a:t>RPO : </a:t>
            </a:r>
            <a:r>
              <a:rPr lang="zh-TW" altLang="en-US" sz="1700" b="1">
                <a:latin typeface="Microsoft JhengHei"/>
                <a:ea typeface="Microsoft JhengHei"/>
                <a:cs typeface="Calibri"/>
                <a:sym typeface="Arial" panose="020B0604020202020204" pitchFamily="34" charset="0"/>
              </a:rPr>
              <a:t>每天</a:t>
            </a:r>
            <a:r>
              <a:rPr lang="zh-TW" altLang="en-US" sz="1700">
                <a:latin typeface="Oswald" pitchFamily="2" charset="0"/>
                <a:ea typeface="Microsoft JhengHei"/>
                <a:cs typeface="Calibri"/>
                <a:sym typeface="Arial" panose="020B0604020202020204" pitchFamily="34" charset="0"/>
              </a:rPr>
              <a:t> </a:t>
            </a:r>
            <a:r>
              <a:rPr lang="en-US" altLang="zh-TW" sz="1700">
                <a:latin typeface="Oswald" pitchFamily="2" charset="0"/>
                <a:ea typeface="微軟正黑體"/>
                <a:cs typeface="Calibri"/>
                <a:sym typeface="Arial" panose="020B0604020202020204" pitchFamily="34" charset="0"/>
              </a:rPr>
              <a:t>/ </a:t>
            </a:r>
            <a:r>
              <a:rPr lang="zh-TW" altLang="en-US" sz="1700" b="1">
                <a:latin typeface="Microsoft JhengHei"/>
                <a:ea typeface="Microsoft JhengHei"/>
                <a:cs typeface="Calibri"/>
                <a:sym typeface="Arial" panose="020B0604020202020204" pitchFamily="34" charset="0"/>
              </a:rPr>
              <a:t>週期性</a:t>
            </a:r>
            <a:endParaRPr lang="en-US" altLang="zh-TW" sz="1700" b="1">
              <a:latin typeface="Microsoft JhengHei"/>
              <a:ea typeface="Microsoft JhengHei"/>
              <a:cs typeface="Calibri"/>
              <a:sym typeface="Arial" panose="020B0604020202020204" pitchFamily="34" charset="0"/>
            </a:endParaRPr>
          </a:p>
        </p:txBody>
      </p:sp>
      <p:sp>
        <p:nvSpPr>
          <p:cNvPr id="119" name="矩形: 圓角 118">
            <a:extLst>
              <a:ext uri="{FF2B5EF4-FFF2-40B4-BE49-F238E27FC236}">
                <a16:creationId xmlns:a16="http://schemas.microsoft.com/office/drawing/2014/main" id="{A943291D-6C05-4314-9C91-AF3046E4BD15}"/>
              </a:ext>
            </a:extLst>
          </p:cNvPr>
          <p:cNvSpPr/>
          <p:nvPr/>
        </p:nvSpPr>
        <p:spPr>
          <a:xfrm>
            <a:off x="3253875" y="3293259"/>
            <a:ext cx="3045325" cy="45492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FD8F3D"/>
              </a:gs>
              <a:gs pos="0">
                <a:srgbClr val="FFFC0C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0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E936D25-21E9-4C6C-B5F3-432F0FDA54D4}"/>
              </a:ext>
            </a:extLst>
          </p:cNvPr>
          <p:cNvSpPr/>
          <p:nvPr/>
        </p:nvSpPr>
        <p:spPr>
          <a:xfrm>
            <a:off x="3271907" y="3350066"/>
            <a:ext cx="2974773" cy="35394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700">
                <a:latin typeface="Oswald" pitchFamily="2" charset="0"/>
                <a:ea typeface="新細明體"/>
              </a:rPr>
              <a:t>RPO : </a:t>
            </a:r>
            <a:r>
              <a:rPr lang="zh-TW" altLang="en-US" sz="1700" b="1">
                <a:latin typeface="Microsoft JhengHei"/>
                <a:ea typeface="Microsoft JhengHei"/>
                <a:cs typeface="Calibri"/>
                <a:sym typeface="Arial" panose="020B0604020202020204" pitchFamily="34" charset="0"/>
              </a:rPr>
              <a:t>每小時 </a:t>
            </a:r>
            <a:r>
              <a:rPr lang="en-US" altLang="zh-TW" sz="1700">
                <a:latin typeface="Oswald" pitchFamily="2" charset="0"/>
                <a:ea typeface="微軟正黑體"/>
                <a:cs typeface="Calibri"/>
                <a:sym typeface="Arial" panose="020B0604020202020204" pitchFamily="34" charset="0"/>
              </a:rPr>
              <a:t>/ 24</a:t>
            </a:r>
            <a:r>
              <a:rPr lang="zh-TW" altLang="en-US" sz="1700" b="1">
                <a:latin typeface="Microsoft JhengHei"/>
                <a:ea typeface="Microsoft JhengHei"/>
                <a:cs typeface="Calibri"/>
                <a:sym typeface="Arial" panose="020B0604020202020204" pitchFamily="34" charset="0"/>
              </a:rPr>
              <a:t>小時 </a:t>
            </a:r>
            <a:r>
              <a:rPr lang="en-US" altLang="zh-TW" sz="1700">
                <a:latin typeface="Oswald" pitchFamily="2" charset="0"/>
                <a:ea typeface="微軟正黑體"/>
                <a:cs typeface="Calibri"/>
                <a:sym typeface="Arial" panose="020B0604020202020204" pitchFamily="34" charset="0"/>
              </a:rPr>
              <a:t>/ 365</a:t>
            </a:r>
            <a:r>
              <a:rPr lang="zh-TW" altLang="en-US" sz="1700" b="1">
                <a:latin typeface="Microsoft JhengHei"/>
                <a:ea typeface="Microsoft JhengHei"/>
                <a:cs typeface="Calibri"/>
                <a:sym typeface="Arial" panose="020B0604020202020204" pitchFamily="34" charset="0"/>
              </a:rPr>
              <a:t>天</a:t>
            </a:r>
            <a:endParaRPr lang="en-US" altLang="zh-TW" sz="1700" b="1">
              <a:latin typeface="微軟正黑體"/>
              <a:ea typeface="微軟正黑體"/>
              <a:cs typeface="Calibri"/>
            </a:endParaRPr>
          </a:p>
        </p:txBody>
      </p:sp>
      <p:sp>
        <p:nvSpPr>
          <p:cNvPr id="120" name="Google Shape;1029;p60">
            <a:extLst>
              <a:ext uri="{FF2B5EF4-FFF2-40B4-BE49-F238E27FC236}">
                <a16:creationId xmlns:a16="http://schemas.microsoft.com/office/drawing/2014/main" id="{07E137FA-9ECA-4D75-AFCC-3E851A499AE0}"/>
              </a:ext>
            </a:extLst>
          </p:cNvPr>
          <p:cNvSpPr/>
          <p:nvPr/>
        </p:nvSpPr>
        <p:spPr>
          <a:xfrm>
            <a:off x="1870007" y="4873324"/>
            <a:ext cx="5649120" cy="220848"/>
          </a:xfrm>
          <a:prstGeom prst="rightArrow">
            <a:avLst>
              <a:gd name="adj1" fmla="val 50000"/>
              <a:gd name="adj2" fmla="val 115510"/>
            </a:avLst>
          </a:prstGeom>
          <a:solidFill>
            <a:srgbClr val="FFE07D"/>
          </a:solidFill>
          <a:ln>
            <a:noFill/>
          </a:ln>
          <a:effectLst>
            <a:outerShdw blurRad="889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lang="zh-TW" altLang="en-US" sz="1351" b="0" i="0" u="none" strike="noStrike" cap="none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21" name="矩形: 圓角 120">
            <a:extLst>
              <a:ext uri="{FF2B5EF4-FFF2-40B4-BE49-F238E27FC236}">
                <a16:creationId xmlns:a16="http://schemas.microsoft.com/office/drawing/2014/main" id="{45CA3BF5-C221-452B-9ECE-4B4BD9B1FB03}"/>
              </a:ext>
            </a:extLst>
          </p:cNvPr>
          <p:cNvSpPr/>
          <p:nvPr/>
        </p:nvSpPr>
        <p:spPr>
          <a:xfrm>
            <a:off x="3401358" y="4772776"/>
            <a:ext cx="2897842" cy="45492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FD8F3D"/>
              </a:gs>
              <a:gs pos="0">
                <a:srgbClr val="FFFC0C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A418388-91F1-4CF1-897B-8DDB12EB24EF}"/>
              </a:ext>
            </a:extLst>
          </p:cNvPr>
          <p:cNvSpPr/>
          <p:nvPr/>
        </p:nvSpPr>
        <p:spPr>
          <a:xfrm>
            <a:off x="3488428" y="4835206"/>
            <a:ext cx="2749626" cy="35394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700">
                <a:latin typeface="Oswald" pitchFamily="2" charset="0"/>
                <a:ea typeface="新細明體"/>
              </a:rPr>
              <a:t>RPO : </a:t>
            </a:r>
            <a:r>
              <a:rPr lang="zh-TW" altLang="en-US" sz="1700" b="1">
                <a:latin typeface="Microsoft JhengHei"/>
                <a:ea typeface="Microsoft JhengHei"/>
                <a:cs typeface="Calibri"/>
                <a:sym typeface="Arial" panose="020B0604020202020204" pitchFamily="34" charset="0"/>
              </a:rPr>
              <a:t>即時性</a:t>
            </a:r>
            <a:r>
              <a:rPr lang="zh-TW" altLang="en-US" sz="1700" b="1">
                <a:latin typeface="Oswald" pitchFamily="2" charset="0"/>
                <a:ea typeface="Microsoft JhengHei"/>
                <a:cs typeface="Calibri"/>
                <a:sym typeface="Arial" panose="020B0604020202020204" pitchFamily="34" charset="0"/>
              </a:rPr>
              <a:t> </a:t>
            </a:r>
            <a:r>
              <a:rPr lang="en-US" altLang="zh-TW" sz="1700" b="1">
                <a:latin typeface="Oswald" pitchFamily="2" charset="0"/>
                <a:ea typeface="微軟正黑體"/>
                <a:cs typeface="Calibri"/>
                <a:sym typeface="Arial" panose="020B0604020202020204" pitchFamily="34" charset="0"/>
              </a:rPr>
              <a:t>/ </a:t>
            </a:r>
            <a:r>
              <a:rPr lang="zh-TW" altLang="en-US" sz="1700" b="1">
                <a:latin typeface="Microsoft JhengHei"/>
                <a:ea typeface="Microsoft JhengHei"/>
                <a:cs typeface="Calibri"/>
                <a:sym typeface="Arial" panose="020B0604020202020204" pitchFamily="34" charset="0"/>
              </a:rPr>
              <a:t>隨時隨地</a:t>
            </a:r>
            <a:endParaRPr lang="en-US" altLang="zh-TW" sz="1700" b="1">
              <a:latin typeface="Microsoft JhengHei"/>
              <a:ea typeface="Microsoft JhengHei"/>
              <a:cs typeface="Calibri"/>
            </a:endParaRPr>
          </a:p>
        </p:txBody>
      </p:sp>
      <p:sp>
        <p:nvSpPr>
          <p:cNvPr id="31" name="Rounded Rectangle 97">
            <a:extLst>
              <a:ext uri="{FF2B5EF4-FFF2-40B4-BE49-F238E27FC236}">
                <a16:creationId xmlns:a16="http://schemas.microsoft.com/office/drawing/2014/main" id="{24220E64-3D69-432E-9755-4E11819620FC}"/>
              </a:ext>
            </a:extLst>
          </p:cNvPr>
          <p:cNvSpPr/>
          <p:nvPr/>
        </p:nvSpPr>
        <p:spPr bwMode="auto">
          <a:xfrm>
            <a:off x="296377" y="4373180"/>
            <a:ext cx="1665570" cy="1084800"/>
          </a:xfrm>
          <a:prstGeom prst="roundRect">
            <a:avLst>
              <a:gd name="adj" fmla="val 10931"/>
            </a:avLst>
          </a:prstGeom>
          <a:gradFill>
            <a:gsLst>
              <a:gs pos="100000">
                <a:srgbClr val="E1FFFF"/>
              </a:gs>
              <a:gs pos="0">
                <a:schemeClr val="bg1"/>
              </a:gs>
            </a:gsLst>
            <a:lin ang="5400000" scaled="1"/>
          </a:gradFill>
          <a:ln>
            <a:noFill/>
          </a:ln>
          <a:effectLst>
            <a:outerShdw blurRad="2413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TW" altLang="en-US" sz="1333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34" name="Group 119">
            <a:extLst>
              <a:ext uri="{FF2B5EF4-FFF2-40B4-BE49-F238E27FC236}">
                <a16:creationId xmlns:a16="http://schemas.microsoft.com/office/drawing/2014/main" id="{590C428A-D3F1-44F3-B8BF-79B1DD8B1E98}"/>
              </a:ext>
            </a:extLst>
          </p:cNvPr>
          <p:cNvGrpSpPr>
            <a:grpSpLocks/>
          </p:cNvGrpSpPr>
          <p:nvPr/>
        </p:nvGrpSpPr>
        <p:grpSpPr bwMode="auto">
          <a:xfrm>
            <a:off x="300549" y="5105980"/>
            <a:ext cx="494818" cy="275506"/>
            <a:chOff x="8201461" y="3749429"/>
            <a:chExt cx="648036" cy="360615"/>
          </a:xfrm>
        </p:grpSpPr>
        <p:sp>
          <p:nvSpPr>
            <p:cNvPr id="48" name="Trapezoid 126">
              <a:extLst>
                <a:ext uri="{FF2B5EF4-FFF2-40B4-BE49-F238E27FC236}">
                  <a16:creationId xmlns:a16="http://schemas.microsoft.com/office/drawing/2014/main" id="{8A6C4E46-A517-406E-897C-98F0408FB607}"/>
                </a:ext>
              </a:extLst>
            </p:cNvPr>
            <p:cNvSpPr/>
            <p:nvPr/>
          </p:nvSpPr>
          <p:spPr bwMode="auto">
            <a:xfrm>
              <a:off x="8201461" y="4059246"/>
              <a:ext cx="648036" cy="50798"/>
            </a:xfrm>
            <a:prstGeom prst="trapezoid">
              <a:avLst>
                <a:gd name="adj" fmla="val 118095"/>
              </a:avLst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altLang="zh-TW" sz="1333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charset="0"/>
                <a:sym typeface="Arial" panose="020B0604020202020204" pitchFamily="34" charset="0"/>
              </a:endParaRPr>
            </a:p>
          </p:txBody>
        </p:sp>
        <p:pic>
          <p:nvPicPr>
            <p:cNvPr id="44" name="Picture 3">
              <a:extLst>
                <a:ext uri="{FF2B5EF4-FFF2-40B4-BE49-F238E27FC236}">
                  <a16:creationId xmlns:a16="http://schemas.microsoft.com/office/drawing/2014/main" id="{426BB76F-A1D0-4D16-B576-B14272ADB4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6159" y="3920137"/>
              <a:ext cx="262061" cy="170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3">
              <a:extLst>
                <a:ext uri="{FF2B5EF4-FFF2-40B4-BE49-F238E27FC236}">
                  <a16:creationId xmlns:a16="http://schemas.microsoft.com/office/drawing/2014/main" id="{6D5DF022-E735-48D0-8A91-CA7E4B4A6A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5585" y="3920137"/>
              <a:ext cx="262061" cy="170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3">
              <a:extLst>
                <a:ext uri="{FF2B5EF4-FFF2-40B4-BE49-F238E27FC236}">
                  <a16:creationId xmlns:a16="http://schemas.microsoft.com/office/drawing/2014/main" id="{7C18ADAB-B2A0-49AC-8DBD-3D211B4BFB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6159" y="3749429"/>
              <a:ext cx="262061" cy="170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3">
              <a:extLst>
                <a:ext uri="{FF2B5EF4-FFF2-40B4-BE49-F238E27FC236}">
                  <a16:creationId xmlns:a16="http://schemas.microsoft.com/office/drawing/2014/main" id="{67377BFE-2CE6-4260-82E6-5D06A2012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5585" y="3749429"/>
              <a:ext cx="262061" cy="170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" name="Group 110">
            <a:extLst>
              <a:ext uri="{FF2B5EF4-FFF2-40B4-BE49-F238E27FC236}">
                <a16:creationId xmlns:a16="http://schemas.microsoft.com/office/drawing/2014/main" id="{A0785276-2FA9-4159-A1C1-35B3BF38846C}"/>
              </a:ext>
            </a:extLst>
          </p:cNvPr>
          <p:cNvGrpSpPr>
            <a:grpSpLocks/>
          </p:cNvGrpSpPr>
          <p:nvPr/>
        </p:nvGrpSpPr>
        <p:grpSpPr bwMode="auto">
          <a:xfrm>
            <a:off x="1461925" y="5105980"/>
            <a:ext cx="494818" cy="275506"/>
            <a:chOff x="9492767" y="3749429"/>
            <a:chExt cx="648036" cy="360615"/>
          </a:xfrm>
        </p:grpSpPr>
        <p:sp>
          <p:nvSpPr>
            <p:cNvPr id="41" name="Trapezoid 117">
              <a:extLst>
                <a:ext uri="{FF2B5EF4-FFF2-40B4-BE49-F238E27FC236}">
                  <a16:creationId xmlns:a16="http://schemas.microsoft.com/office/drawing/2014/main" id="{F100E0D9-EE6C-492C-AD6B-6A65533E0D47}"/>
                </a:ext>
              </a:extLst>
            </p:cNvPr>
            <p:cNvSpPr/>
            <p:nvPr/>
          </p:nvSpPr>
          <p:spPr bwMode="auto">
            <a:xfrm>
              <a:off x="9492767" y="4059246"/>
              <a:ext cx="648036" cy="50798"/>
            </a:xfrm>
            <a:prstGeom prst="trapezoid">
              <a:avLst>
                <a:gd name="adj" fmla="val 118095"/>
              </a:avLst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altLang="zh-TW" sz="1333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charset="0"/>
                <a:sym typeface="Arial" panose="020B0604020202020204" pitchFamily="34" charset="0"/>
              </a:endParaRPr>
            </a:p>
          </p:txBody>
        </p:sp>
        <p:pic>
          <p:nvPicPr>
            <p:cNvPr id="37" name="Picture 3">
              <a:extLst>
                <a:ext uri="{FF2B5EF4-FFF2-40B4-BE49-F238E27FC236}">
                  <a16:creationId xmlns:a16="http://schemas.microsoft.com/office/drawing/2014/main" id="{592D0A1F-B0E2-4526-A268-68AAD064A6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7749" y="3920137"/>
              <a:ext cx="262061" cy="170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>
              <a:extLst>
                <a:ext uri="{FF2B5EF4-FFF2-40B4-BE49-F238E27FC236}">
                  <a16:creationId xmlns:a16="http://schemas.microsoft.com/office/drawing/2014/main" id="{B9FF33C7-0EFF-4C87-96AB-5F08F525F0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7175" y="3920137"/>
              <a:ext cx="262061" cy="170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>
              <a:extLst>
                <a:ext uri="{FF2B5EF4-FFF2-40B4-BE49-F238E27FC236}">
                  <a16:creationId xmlns:a16="http://schemas.microsoft.com/office/drawing/2014/main" id="{CB090E89-C7BE-492B-B046-074FE307B9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7749" y="3749429"/>
              <a:ext cx="262061" cy="170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">
              <a:extLst>
                <a:ext uri="{FF2B5EF4-FFF2-40B4-BE49-F238E27FC236}">
                  <a16:creationId xmlns:a16="http://schemas.microsoft.com/office/drawing/2014/main" id="{694AA935-9043-49CB-8458-BE9F724855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7175" y="3749429"/>
              <a:ext cx="262061" cy="170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" name="Bent Arrow 13">
            <a:extLst>
              <a:ext uri="{FF2B5EF4-FFF2-40B4-BE49-F238E27FC236}">
                <a16:creationId xmlns:a16="http://schemas.microsoft.com/office/drawing/2014/main" id="{E1B3CB4D-BB64-4055-A43E-C3C9B471E765}"/>
              </a:ext>
            </a:extLst>
          </p:cNvPr>
          <p:cNvSpPr/>
          <p:nvPr/>
        </p:nvSpPr>
        <p:spPr bwMode="auto">
          <a:xfrm>
            <a:off x="525455" y="4694796"/>
            <a:ext cx="97259" cy="437141"/>
          </a:xfrm>
          <a:prstGeom prst="bentArrow">
            <a:avLst/>
          </a:prstGeom>
          <a:solidFill>
            <a:schemeClr val="accent1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altLang="zh-TW" sz="1333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charset="0"/>
              <a:sym typeface="Arial" panose="020B0604020202020204" pitchFamily="34" charset="0"/>
            </a:endParaRPr>
          </a:p>
        </p:txBody>
      </p:sp>
      <p:sp>
        <p:nvSpPr>
          <p:cNvPr id="51" name="Bent Arrow 129">
            <a:extLst>
              <a:ext uri="{FF2B5EF4-FFF2-40B4-BE49-F238E27FC236}">
                <a16:creationId xmlns:a16="http://schemas.microsoft.com/office/drawing/2014/main" id="{9FC77B32-680F-49EE-A72C-ED4325CA99BD}"/>
              </a:ext>
            </a:extLst>
          </p:cNvPr>
          <p:cNvSpPr/>
          <p:nvPr/>
        </p:nvSpPr>
        <p:spPr bwMode="auto">
          <a:xfrm rot="5400000">
            <a:off x="1457077" y="4869441"/>
            <a:ext cx="404721" cy="93076"/>
          </a:xfrm>
          <a:prstGeom prst="bentArrow">
            <a:avLst/>
          </a:prstGeom>
          <a:solidFill>
            <a:schemeClr val="accent1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altLang="zh-TW" sz="1333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charset="0"/>
              <a:sym typeface="Arial" panose="020B0604020202020204" pitchFamily="34" charset="0"/>
            </a:endParaRPr>
          </a:p>
        </p:txBody>
      </p:sp>
      <p:sp>
        <p:nvSpPr>
          <p:cNvPr id="52" name="TextBox 25">
            <a:extLst>
              <a:ext uri="{FF2B5EF4-FFF2-40B4-BE49-F238E27FC236}">
                <a16:creationId xmlns:a16="http://schemas.microsoft.com/office/drawing/2014/main" id="{6938EC1A-8837-4150-92A6-9F6404086B66}"/>
              </a:ext>
            </a:extLst>
          </p:cNvPr>
          <p:cNvSpPr txBox="1"/>
          <p:nvPr/>
        </p:nvSpPr>
        <p:spPr bwMode="auto">
          <a:xfrm>
            <a:off x="642437" y="4775827"/>
            <a:ext cx="963933" cy="461665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200">
                <a:latin typeface="Oswald"/>
                <a:ea typeface="微軟正黑體"/>
                <a:cs typeface="Arial"/>
                <a:sym typeface="Arial" panose="020B0604020202020204" pitchFamily="34" charset="0"/>
              </a:rPr>
              <a:t>Real-time </a:t>
            </a:r>
            <a:endParaRPr lang="en-US" sz="1200">
              <a:latin typeface="Oswald"/>
              <a:ea typeface="微軟正黑體"/>
              <a:cs typeface="Arial"/>
            </a:endParaRPr>
          </a:p>
          <a:p>
            <a:pPr algn="ctr">
              <a:defRPr/>
            </a:pPr>
            <a:r>
              <a:rPr lang="en-US" sz="1200" err="1">
                <a:latin typeface="Oswald"/>
                <a:ea typeface="微軟正黑體"/>
                <a:cs typeface="Arial"/>
                <a:sym typeface="Arial" panose="020B0604020202020204" pitchFamily="34" charset="0"/>
              </a:rPr>
              <a:t>Snapsync</a:t>
            </a:r>
            <a:endParaRPr lang="en-US" sz="1200">
              <a:latin typeface="Oswald"/>
              <a:ea typeface="微軟正黑體"/>
            </a:endParaRPr>
          </a:p>
        </p:txBody>
      </p:sp>
      <p:sp>
        <p:nvSpPr>
          <p:cNvPr id="122" name="Rounded Rectangle 106">
            <a:extLst>
              <a:ext uri="{FF2B5EF4-FFF2-40B4-BE49-F238E27FC236}">
                <a16:creationId xmlns:a16="http://schemas.microsoft.com/office/drawing/2014/main" id="{22113C82-A73D-4B08-9456-A1ADB14B66FF}"/>
              </a:ext>
            </a:extLst>
          </p:cNvPr>
          <p:cNvSpPr/>
          <p:nvPr/>
        </p:nvSpPr>
        <p:spPr bwMode="auto">
          <a:xfrm>
            <a:off x="641128" y="4435214"/>
            <a:ext cx="966575" cy="142228"/>
          </a:xfrm>
          <a:prstGeom prst="roundRect">
            <a:avLst/>
          </a:prstGeom>
          <a:gradFill>
            <a:gsLst>
              <a:gs pos="0">
                <a:srgbClr val="0294C1"/>
              </a:gs>
              <a:gs pos="100000">
                <a:srgbClr val="0A57A3"/>
              </a:gs>
            </a:gsLst>
            <a:lin ang="0" scaled="0"/>
          </a:gradFill>
          <a:ln w="12700">
            <a:noFill/>
          </a:ln>
          <a:effectLst>
            <a:outerShdw blurRad="88900" dist="38100" dir="2700000" sx="80000" sy="8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533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23" name="Rounded Rectangle 106">
            <a:extLst>
              <a:ext uri="{FF2B5EF4-FFF2-40B4-BE49-F238E27FC236}">
                <a16:creationId xmlns:a16="http://schemas.microsoft.com/office/drawing/2014/main" id="{FE1C44F1-4931-49C0-857B-65F4C5CF245E}"/>
              </a:ext>
            </a:extLst>
          </p:cNvPr>
          <p:cNvSpPr/>
          <p:nvPr/>
        </p:nvSpPr>
        <p:spPr bwMode="auto">
          <a:xfrm>
            <a:off x="638065" y="4616827"/>
            <a:ext cx="966575" cy="142228"/>
          </a:xfrm>
          <a:prstGeom prst="roundRect">
            <a:avLst/>
          </a:prstGeom>
          <a:gradFill>
            <a:gsLst>
              <a:gs pos="0">
                <a:srgbClr val="0294C1"/>
              </a:gs>
              <a:gs pos="100000">
                <a:srgbClr val="0A57A3"/>
              </a:gs>
            </a:gsLst>
            <a:lin ang="0" scaled="0"/>
          </a:gradFill>
          <a:ln w="12700">
            <a:noFill/>
          </a:ln>
          <a:effectLst>
            <a:outerShdw blurRad="88900" dist="38100" dir="2700000" sx="80000" sy="8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533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80" name="圖形 1">
            <a:extLst>
              <a:ext uri="{FF2B5EF4-FFF2-40B4-BE49-F238E27FC236}">
                <a16:creationId xmlns:a16="http://schemas.microsoft.com/office/drawing/2014/main" id="{DD0E5A41-09A9-4AA8-87DD-B8088F71432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163370" y="4428908"/>
            <a:ext cx="695939" cy="457506"/>
          </a:xfrm>
          <a:prstGeom prst="rect">
            <a:avLst/>
          </a:prstGeom>
        </p:spPr>
      </p:pic>
      <p:sp>
        <p:nvSpPr>
          <p:cNvPr id="75" name="Rounded Rectangle 97">
            <a:extLst>
              <a:ext uri="{FF2B5EF4-FFF2-40B4-BE49-F238E27FC236}">
                <a16:creationId xmlns:a16="http://schemas.microsoft.com/office/drawing/2014/main" id="{784A0F24-34F2-4957-9800-357E74A4B22F}"/>
              </a:ext>
            </a:extLst>
          </p:cNvPr>
          <p:cNvSpPr/>
          <p:nvPr/>
        </p:nvSpPr>
        <p:spPr bwMode="auto">
          <a:xfrm>
            <a:off x="7563426" y="4373180"/>
            <a:ext cx="1665570" cy="1084800"/>
          </a:xfrm>
          <a:prstGeom prst="roundRect">
            <a:avLst>
              <a:gd name="adj" fmla="val 12101"/>
            </a:avLst>
          </a:prstGeom>
          <a:gradFill>
            <a:gsLst>
              <a:gs pos="100000">
                <a:srgbClr val="E1FFFF"/>
              </a:gs>
              <a:gs pos="0">
                <a:schemeClr val="bg1"/>
              </a:gs>
            </a:gsLst>
            <a:lin ang="5400000" scaled="1"/>
          </a:gradFill>
          <a:ln>
            <a:noFill/>
          </a:ln>
          <a:effectLst>
            <a:outerShdw blurRad="2413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TW" altLang="en-US" sz="1333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78" name="Group 119">
            <a:extLst>
              <a:ext uri="{FF2B5EF4-FFF2-40B4-BE49-F238E27FC236}">
                <a16:creationId xmlns:a16="http://schemas.microsoft.com/office/drawing/2014/main" id="{A7D7BFE6-C84F-4862-B1A4-23D3135289B4}"/>
              </a:ext>
            </a:extLst>
          </p:cNvPr>
          <p:cNvGrpSpPr>
            <a:grpSpLocks/>
          </p:cNvGrpSpPr>
          <p:nvPr/>
        </p:nvGrpSpPr>
        <p:grpSpPr bwMode="auto">
          <a:xfrm>
            <a:off x="7601465" y="5105980"/>
            <a:ext cx="494818" cy="275506"/>
            <a:chOff x="8201461" y="3749429"/>
            <a:chExt cx="648036" cy="360615"/>
          </a:xfrm>
        </p:grpSpPr>
        <p:sp>
          <p:nvSpPr>
            <p:cNvPr id="79" name="Trapezoid 126">
              <a:extLst>
                <a:ext uri="{FF2B5EF4-FFF2-40B4-BE49-F238E27FC236}">
                  <a16:creationId xmlns:a16="http://schemas.microsoft.com/office/drawing/2014/main" id="{29B6444D-9004-46C1-BFDC-41CB0802464E}"/>
                </a:ext>
              </a:extLst>
            </p:cNvPr>
            <p:cNvSpPr/>
            <p:nvPr/>
          </p:nvSpPr>
          <p:spPr bwMode="auto">
            <a:xfrm>
              <a:off x="8201461" y="4059246"/>
              <a:ext cx="648036" cy="50798"/>
            </a:xfrm>
            <a:prstGeom prst="trapezoid">
              <a:avLst>
                <a:gd name="adj" fmla="val 118095"/>
              </a:avLst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altLang="zh-TW" sz="1333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charset="0"/>
                <a:sym typeface="Arial" panose="020B0604020202020204" pitchFamily="34" charset="0"/>
              </a:endParaRPr>
            </a:p>
          </p:txBody>
        </p:sp>
        <p:pic>
          <p:nvPicPr>
            <p:cNvPr id="81" name="Picture 3">
              <a:extLst>
                <a:ext uri="{FF2B5EF4-FFF2-40B4-BE49-F238E27FC236}">
                  <a16:creationId xmlns:a16="http://schemas.microsoft.com/office/drawing/2014/main" id="{977A3133-C418-4559-80AA-7CA5CB1C77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6159" y="3920137"/>
              <a:ext cx="262061" cy="170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" name="Picture 3">
              <a:extLst>
                <a:ext uri="{FF2B5EF4-FFF2-40B4-BE49-F238E27FC236}">
                  <a16:creationId xmlns:a16="http://schemas.microsoft.com/office/drawing/2014/main" id="{C491539F-D396-4E15-8039-4D292AAB98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5585" y="3920137"/>
              <a:ext cx="262061" cy="170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" name="Picture 3">
              <a:extLst>
                <a:ext uri="{FF2B5EF4-FFF2-40B4-BE49-F238E27FC236}">
                  <a16:creationId xmlns:a16="http://schemas.microsoft.com/office/drawing/2014/main" id="{F52361DD-050D-4D03-A2ED-9C92F4C57B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6159" y="3749429"/>
              <a:ext cx="262061" cy="170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" name="Picture 3">
              <a:extLst>
                <a:ext uri="{FF2B5EF4-FFF2-40B4-BE49-F238E27FC236}">
                  <a16:creationId xmlns:a16="http://schemas.microsoft.com/office/drawing/2014/main" id="{A0420AF5-2C80-4A6D-8DD7-FDA04EF64C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5585" y="3749429"/>
              <a:ext cx="262061" cy="170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8" name="Group 110">
            <a:extLst>
              <a:ext uri="{FF2B5EF4-FFF2-40B4-BE49-F238E27FC236}">
                <a16:creationId xmlns:a16="http://schemas.microsoft.com/office/drawing/2014/main" id="{2689FED4-5041-4353-9B92-68B98155183B}"/>
              </a:ext>
            </a:extLst>
          </p:cNvPr>
          <p:cNvGrpSpPr>
            <a:grpSpLocks/>
          </p:cNvGrpSpPr>
          <p:nvPr/>
        </p:nvGrpSpPr>
        <p:grpSpPr bwMode="auto">
          <a:xfrm>
            <a:off x="8737441" y="5105980"/>
            <a:ext cx="494818" cy="275506"/>
            <a:chOff x="9492767" y="3749429"/>
            <a:chExt cx="648036" cy="360615"/>
          </a:xfrm>
        </p:grpSpPr>
        <p:sp>
          <p:nvSpPr>
            <p:cNvPr id="89" name="Trapezoid 117">
              <a:extLst>
                <a:ext uri="{FF2B5EF4-FFF2-40B4-BE49-F238E27FC236}">
                  <a16:creationId xmlns:a16="http://schemas.microsoft.com/office/drawing/2014/main" id="{C1077B2F-DBAD-4115-BCA1-F51A69C3EE9E}"/>
                </a:ext>
              </a:extLst>
            </p:cNvPr>
            <p:cNvSpPr/>
            <p:nvPr/>
          </p:nvSpPr>
          <p:spPr bwMode="auto">
            <a:xfrm>
              <a:off x="9492767" y="4059246"/>
              <a:ext cx="648036" cy="50798"/>
            </a:xfrm>
            <a:prstGeom prst="trapezoid">
              <a:avLst>
                <a:gd name="adj" fmla="val 118095"/>
              </a:avLst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altLang="zh-TW" sz="1333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charset="0"/>
                <a:sym typeface="Arial" panose="020B0604020202020204" pitchFamily="34" charset="0"/>
              </a:endParaRPr>
            </a:p>
          </p:txBody>
        </p:sp>
        <p:pic>
          <p:nvPicPr>
            <p:cNvPr id="90" name="Picture 3">
              <a:extLst>
                <a:ext uri="{FF2B5EF4-FFF2-40B4-BE49-F238E27FC236}">
                  <a16:creationId xmlns:a16="http://schemas.microsoft.com/office/drawing/2014/main" id="{852C5C1F-B0BA-4DF6-B304-50D6230DCD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7749" y="3920137"/>
              <a:ext cx="262061" cy="170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" name="Picture 3">
              <a:extLst>
                <a:ext uri="{FF2B5EF4-FFF2-40B4-BE49-F238E27FC236}">
                  <a16:creationId xmlns:a16="http://schemas.microsoft.com/office/drawing/2014/main" id="{CA374589-E1CF-4F96-9CB9-CF814AFE86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7175" y="3920137"/>
              <a:ext cx="262061" cy="170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" name="Picture 3">
              <a:extLst>
                <a:ext uri="{FF2B5EF4-FFF2-40B4-BE49-F238E27FC236}">
                  <a16:creationId xmlns:a16="http://schemas.microsoft.com/office/drawing/2014/main" id="{656AE9C8-E3C6-43E4-870D-061E9379E6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7749" y="3749429"/>
              <a:ext cx="262061" cy="170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" name="Picture 3">
              <a:extLst>
                <a:ext uri="{FF2B5EF4-FFF2-40B4-BE49-F238E27FC236}">
                  <a16:creationId xmlns:a16="http://schemas.microsoft.com/office/drawing/2014/main" id="{753670B6-5033-45AE-9232-B085FD9790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7175" y="3749429"/>
              <a:ext cx="262061" cy="170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4" name="Bent Arrow 13">
            <a:extLst>
              <a:ext uri="{FF2B5EF4-FFF2-40B4-BE49-F238E27FC236}">
                <a16:creationId xmlns:a16="http://schemas.microsoft.com/office/drawing/2014/main" id="{623234D7-90A6-4720-BBEE-6DD17F1A479C}"/>
              </a:ext>
            </a:extLst>
          </p:cNvPr>
          <p:cNvSpPr/>
          <p:nvPr/>
        </p:nvSpPr>
        <p:spPr bwMode="auto">
          <a:xfrm>
            <a:off x="7800971" y="4694796"/>
            <a:ext cx="97259" cy="437141"/>
          </a:xfrm>
          <a:prstGeom prst="bentArrow">
            <a:avLst/>
          </a:prstGeom>
          <a:solidFill>
            <a:schemeClr val="accent1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altLang="zh-TW" sz="1333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charset="0"/>
              <a:sym typeface="Arial" panose="020B0604020202020204" pitchFamily="34" charset="0"/>
            </a:endParaRPr>
          </a:p>
        </p:txBody>
      </p:sp>
      <p:sp>
        <p:nvSpPr>
          <p:cNvPr id="95" name="Bent Arrow 129">
            <a:extLst>
              <a:ext uri="{FF2B5EF4-FFF2-40B4-BE49-F238E27FC236}">
                <a16:creationId xmlns:a16="http://schemas.microsoft.com/office/drawing/2014/main" id="{0C583DA6-069E-49CE-BA97-945C0F44671E}"/>
              </a:ext>
            </a:extLst>
          </p:cNvPr>
          <p:cNvSpPr/>
          <p:nvPr/>
        </p:nvSpPr>
        <p:spPr bwMode="auto">
          <a:xfrm rot="5400000">
            <a:off x="8719893" y="4869441"/>
            <a:ext cx="404721" cy="93076"/>
          </a:xfrm>
          <a:prstGeom prst="bentArrow">
            <a:avLst/>
          </a:prstGeom>
          <a:solidFill>
            <a:schemeClr val="accent1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altLang="zh-TW" sz="1333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charset="0"/>
              <a:sym typeface="Arial" panose="020B0604020202020204" pitchFamily="34" charset="0"/>
            </a:endParaRPr>
          </a:p>
        </p:txBody>
      </p:sp>
      <p:sp>
        <p:nvSpPr>
          <p:cNvPr id="97" name="Rounded Rectangle 106">
            <a:extLst>
              <a:ext uri="{FF2B5EF4-FFF2-40B4-BE49-F238E27FC236}">
                <a16:creationId xmlns:a16="http://schemas.microsoft.com/office/drawing/2014/main" id="{747D3FDA-D2B2-4C17-9256-3EDD898D355C}"/>
              </a:ext>
            </a:extLst>
          </p:cNvPr>
          <p:cNvSpPr/>
          <p:nvPr/>
        </p:nvSpPr>
        <p:spPr bwMode="auto">
          <a:xfrm>
            <a:off x="7916644" y="4435214"/>
            <a:ext cx="966575" cy="142228"/>
          </a:xfrm>
          <a:prstGeom prst="roundRect">
            <a:avLst/>
          </a:prstGeom>
          <a:gradFill>
            <a:gsLst>
              <a:gs pos="0">
                <a:srgbClr val="0294C1"/>
              </a:gs>
              <a:gs pos="100000">
                <a:srgbClr val="0A57A3"/>
              </a:gs>
            </a:gsLst>
            <a:lin ang="0" scaled="0"/>
          </a:gradFill>
          <a:ln w="12700">
            <a:noFill/>
          </a:ln>
          <a:effectLst>
            <a:outerShdw blurRad="88900" dist="38100" dir="2700000" sx="80000" sy="8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533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8" name="Rounded Rectangle 106">
            <a:extLst>
              <a:ext uri="{FF2B5EF4-FFF2-40B4-BE49-F238E27FC236}">
                <a16:creationId xmlns:a16="http://schemas.microsoft.com/office/drawing/2014/main" id="{2FF5005C-5EB6-4A7B-A1AD-44FF888800D3}"/>
              </a:ext>
            </a:extLst>
          </p:cNvPr>
          <p:cNvSpPr/>
          <p:nvPr/>
        </p:nvSpPr>
        <p:spPr bwMode="auto">
          <a:xfrm>
            <a:off x="7913581" y="4616827"/>
            <a:ext cx="966575" cy="142228"/>
          </a:xfrm>
          <a:prstGeom prst="roundRect">
            <a:avLst/>
          </a:prstGeom>
          <a:gradFill>
            <a:gsLst>
              <a:gs pos="0">
                <a:srgbClr val="0294C1"/>
              </a:gs>
              <a:gs pos="100000">
                <a:srgbClr val="0A57A3"/>
              </a:gs>
            </a:gsLst>
            <a:lin ang="0" scaled="0"/>
          </a:gradFill>
          <a:ln w="12700">
            <a:noFill/>
          </a:ln>
          <a:effectLst>
            <a:outerShdw blurRad="88900" dist="38100" dir="2700000" sx="80000" sy="8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533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1" name="TextBox 25">
            <a:extLst>
              <a:ext uri="{FF2B5EF4-FFF2-40B4-BE49-F238E27FC236}">
                <a16:creationId xmlns:a16="http://schemas.microsoft.com/office/drawing/2014/main" id="{2A2BA623-0768-4E62-8E9D-B6036A21DBDF}"/>
              </a:ext>
            </a:extLst>
          </p:cNvPr>
          <p:cNvSpPr txBox="1"/>
          <p:nvPr/>
        </p:nvSpPr>
        <p:spPr bwMode="auto">
          <a:xfrm>
            <a:off x="8018814" y="4757872"/>
            <a:ext cx="760143" cy="461665"/>
          </a:xfrm>
          <a:prstGeom prst="rect">
            <a:avLst/>
          </a:prstGeom>
        </p:spPr>
        <p:txBody>
          <a:bodyPr wrap="none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200">
                <a:latin typeface="Oswald"/>
                <a:ea typeface="微軟正黑體"/>
                <a:cs typeface="Arial"/>
                <a:sym typeface="Arial" panose="020B0604020202020204" pitchFamily="34" charset="0"/>
              </a:rPr>
              <a:t>Real-time </a:t>
            </a:r>
            <a:endParaRPr lang="en-US" sz="1200">
              <a:latin typeface="Oswald"/>
              <a:ea typeface="微軟正黑體"/>
              <a:cs typeface="Arial"/>
            </a:endParaRPr>
          </a:p>
          <a:p>
            <a:pPr algn="ctr">
              <a:defRPr/>
            </a:pPr>
            <a:r>
              <a:rPr lang="en-US" sz="1200" err="1">
                <a:latin typeface="Oswald"/>
                <a:ea typeface="微軟正黑體"/>
                <a:cs typeface="Arial"/>
                <a:sym typeface="Arial" panose="020B0604020202020204" pitchFamily="34" charset="0"/>
              </a:rPr>
              <a:t>Snapsync</a:t>
            </a:r>
            <a:endParaRPr lang="en-US" sz="1200">
              <a:latin typeface="Oswald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314162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群組 11">
            <a:extLst>
              <a:ext uri="{FF2B5EF4-FFF2-40B4-BE49-F238E27FC236}">
                <a16:creationId xmlns:a16="http://schemas.microsoft.com/office/drawing/2014/main" id="{20F67AF5-CE7E-47F9-A767-7368F42951DB}"/>
              </a:ext>
            </a:extLst>
          </p:cNvPr>
          <p:cNvGrpSpPr/>
          <p:nvPr/>
        </p:nvGrpSpPr>
        <p:grpSpPr>
          <a:xfrm>
            <a:off x="184117" y="1794082"/>
            <a:ext cx="4638579" cy="2260745"/>
            <a:chOff x="5281398" y="2130931"/>
            <a:chExt cx="5815446" cy="1873802"/>
          </a:xfrm>
        </p:grpSpPr>
        <p:sp>
          <p:nvSpPr>
            <p:cNvPr id="13" name="矩形: 圓角 12">
              <a:extLst>
                <a:ext uri="{FF2B5EF4-FFF2-40B4-BE49-F238E27FC236}">
                  <a16:creationId xmlns:a16="http://schemas.microsoft.com/office/drawing/2014/main" id="{E4D9BED3-EEAC-4208-B91E-851580286CE0}"/>
                </a:ext>
              </a:extLst>
            </p:cNvPr>
            <p:cNvSpPr/>
            <p:nvPr/>
          </p:nvSpPr>
          <p:spPr>
            <a:xfrm>
              <a:off x="5281399" y="2130932"/>
              <a:ext cx="5715152" cy="1873801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EABDD46D-AFD8-4544-9091-876572E2B6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>
              <a:off x="5281398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FCF409B0-923F-4302-B5BD-FD45BE279D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 flipH="1">
              <a:off x="10896257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FC58E303-7BB5-44F0-8C54-AE406F37F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331" y="119387"/>
            <a:ext cx="11139574" cy="1082561"/>
          </a:xfrm>
        </p:spPr>
        <p:txBody>
          <a:bodyPr>
            <a:normAutofit/>
          </a:bodyPr>
          <a:lstStyle/>
          <a:p>
            <a:r>
              <a:rPr lang="en-US" altLang="zh-TW" sz="5000" b="1" err="1">
                <a:latin typeface="Oswald Light"/>
                <a:ea typeface="微軟正黑體"/>
                <a:cs typeface="Microsoft JhengHei"/>
                <a:sym typeface="Arial" panose="020B0604020202020204" pitchFamily="34" charset="0"/>
              </a:rPr>
              <a:t>專用的</a:t>
            </a:r>
            <a:r>
              <a:rPr lang="en-US" altLang="zh-TW" sz="5000" err="1">
                <a:latin typeface="Oswald" pitchFamily="2" charset="0"/>
                <a:ea typeface="微軟正黑體"/>
                <a:cs typeface="Microsoft JhengHei"/>
                <a:sym typeface="Arial" panose="020B0604020202020204" pitchFamily="34" charset="0"/>
              </a:rPr>
              <a:t>WORM</a:t>
            </a:r>
            <a:r>
              <a:rPr lang="en-US" altLang="zh-TW" sz="5000" b="1">
                <a:latin typeface="Oswald Light"/>
                <a:ea typeface="微軟正黑體"/>
                <a:cs typeface="Microsoft JhengHei"/>
                <a:sym typeface="Arial" panose="020B0604020202020204" pitchFamily="34" charset="0"/>
              </a:rPr>
              <a:t> </a:t>
            </a:r>
            <a:r>
              <a:rPr lang="en-US" sz="5000" b="1">
                <a:latin typeface="Microsoft JhengHei"/>
                <a:ea typeface="Microsoft JhengHei"/>
                <a:cs typeface="Microsoft JhengHei"/>
                <a:sym typeface="Arial" panose="020B0604020202020204" pitchFamily="34" charset="0"/>
              </a:rPr>
              <a:t>(</a:t>
            </a:r>
            <a:r>
              <a:rPr lang="zh-TW" altLang="en-US" sz="5000" b="1">
                <a:latin typeface="Microsoft JhengHei"/>
                <a:ea typeface="Microsoft JhengHei"/>
                <a:cs typeface="Microsoft JhengHei"/>
                <a:sym typeface="Arial" panose="020B0604020202020204" pitchFamily="34" charset="0"/>
              </a:rPr>
              <a:t>一寫多讀</a:t>
            </a:r>
            <a:r>
              <a:rPr lang="en-US" sz="5000" b="1">
                <a:latin typeface="Microsoft JhengHei"/>
                <a:ea typeface="Microsoft JhengHei"/>
                <a:cs typeface="Microsoft JhengHei"/>
                <a:sym typeface="Arial" panose="020B0604020202020204" pitchFamily="34" charset="0"/>
              </a:rPr>
              <a:t>) </a:t>
            </a:r>
            <a:r>
              <a:rPr lang="zh-TW" altLang="en-US" sz="5000" b="1">
                <a:latin typeface="Microsoft JhengHei"/>
                <a:ea typeface="Microsoft JhengHei"/>
                <a:cs typeface="Microsoft JhengHei"/>
                <a:sym typeface="Arial" panose="020B0604020202020204" pitchFamily="34" charset="0"/>
              </a:rPr>
              <a:t>功能</a:t>
            </a:r>
            <a:endParaRPr lang="en-US" sz="5000" b="1">
              <a:latin typeface="微軟正黑體"/>
              <a:ea typeface="微軟正黑體"/>
              <a:cs typeface="Microsoft JhengHei"/>
              <a:sym typeface="Arial" panose="020B0604020202020204" pitchFamily="34" charset="0"/>
            </a:endParaRPr>
          </a:p>
        </p:txBody>
      </p:sp>
      <p:pic>
        <p:nvPicPr>
          <p:cNvPr id="3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1E54314-FE11-40BD-886A-ACCEDB15A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4127" y="1975660"/>
            <a:ext cx="7012082" cy="3524660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C59F764-3577-4843-A421-F62C371A0A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4063261"/>
            <a:ext cx="5122333" cy="1677307"/>
          </a:xfrm>
          <a:prstGeom prst="rect">
            <a:avLst/>
          </a:prstGeom>
        </p:spPr>
      </p:pic>
      <p:sp>
        <p:nvSpPr>
          <p:cNvPr id="7" name="Google Shape;667;p35">
            <a:extLst>
              <a:ext uri="{FF2B5EF4-FFF2-40B4-BE49-F238E27FC236}">
                <a16:creationId xmlns:a16="http://schemas.microsoft.com/office/drawing/2014/main" id="{5AA2827C-1F55-4F33-A765-E4E184985074}"/>
              </a:ext>
            </a:extLst>
          </p:cNvPr>
          <p:cNvSpPr txBox="1"/>
          <p:nvPr/>
        </p:nvSpPr>
        <p:spPr>
          <a:xfrm>
            <a:off x="507307" y="1870464"/>
            <a:ext cx="4146928" cy="2514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>
              <a:lnSpc>
                <a:spcPts val="3200"/>
              </a:lnSpc>
              <a:buClr>
                <a:srgbClr val="F2F2F2"/>
              </a:buClr>
              <a:buSzPts val="2400"/>
            </a:pPr>
            <a:r>
              <a:rPr lang="en-US" sz="2000">
                <a:latin typeface="Oswald Light" pitchFamily="2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WORM</a:t>
            </a:r>
            <a:r>
              <a:rPr lang="en-US" altLang="zh-TW" sz="2000">
                <a:latin typeface="Oswald Light" pitchFamily="2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適用於特殊機關應用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, </a:t>
            </a:r>
            <a:r>
              <a:rPr 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用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於</a:t>
            </a:r>
            <a:r>
              <a:rPr lang="en-US" sz="2000" err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避免修改已保存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資料的需求</a:t>
            </a:r>
            <a:r>
              <a:rPr 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。 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啟用此功能後</a:t>
            </a:r>
            <a:r>
              <a:rPr 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，共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用資料夾</a:t>
            </a:r>
            <a:r>
              <a:rPr 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的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數據只允許寫入並讀取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, 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使用者不能再進行修改或刪除</a:t>
            </a:r>
            <a:r>
              <a:rPr 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，以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確保資料的唯一性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。</a:t>
            </a:r>
            <a:endParaRPr lang="en-US" sz="2400" i="0" u="none" strike="noStrike" cap="none"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sp>
        <p:nvSpPr>
          <p:cNvPr id="9" name="Google Shape;667;p35">
            <a:extLst>
              <a:ext uri="{FF2B5EF4-FFF2-40B4-BE49-F238E27FC236}">
                <a16:creationId xmlns:a16="http://schemas.microsoft.com/office/drawing/2014/main" id="{6ADAD856-23D6-48B9-BF06-824E9910DCE4}"/>
              </a:ext>
            </a:extLst>
          </p:cNvPr>
          <p:cNvSpPr txBox="1"/>
          <p:nvPr/>
        </p:nvSpPr>
        <p:spPr>
          <a:xfrm>
            <a:off x="293379" y="4223459"/>
            <a:ext cx="4412396" cy="931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25400" lvl="1">
              <a:lnSpc>
                <a:spcPts val="3000"/>
              </a:lnSpc>
              <a:spcBef>
                <a:spcPts val="400"/>
              </a:spcBef>
              <a:buClr>
                <a:srgbClr val="00B0F0"/>
              </a:buClr>
              <a:buSzPct val="70000"/>
            </a:pPr>
            <a:r>
              <a:rPr lang="en-US" sz="2000" b="1" i="0" u="none" strike="noStrike" cap="none">
                <a:solidFill>
                  <a:srgbClr val="C00000"/>
                </a:solidFill>
                <a:latin typeface="Oswald Light"/>
                <a:ea typeface="微軟正黑體"/>
                <a:cs typeface="Microsoft JhengHei"/>
                <a:sym typeface="Arial" panose="020B0604020202020204" pitchFamily="34" charset="0"/>
              </a:rPr>
              <a:t>Enterprise</a:t>
            </a:r>
            <a:r>
              <a:rPr lang="en-US" sz="2000" b="1">
                <a:solidFill>
                  <a:srgbClr val="C00000"/>
                </a:solidFill>
                <a:latin typeface="Oswald Light"/>
                <a:ea typeface="微軟正黑體"/>
                <a:cs typeface="Microsoft JhengHei"/>
                <a:sym typeface="Arial" panose="020B0604020202020204" pitchFamily="34" charset="0"/>
              </a:rPr>
              <a:t> Mode </a:t>
            </a:r>
            <a:r>
              <a:rPr lang="en-US" sz="2000" i="0" u="none" strike="noStrike" cap="none">
                <a:latin typeface="Oswald Light"/>
                <a:ea typeface="微軟正黑體"/>
                <a:cs typeface="Microsoft JhengHei"/>
                <a:sym typeface="Arial" panose="020B0604020202020204" pitchFamily="34" charset="0"/>
              </a:rPr>
              <a:t>:</a:t>
            </a:r>
            <a:r>
              <a:rPr lang="en-US" sz="2000">
                <a:latin typeface="Oswald Light"/>
                <a:ea typeface="微軟正黑體"/>
                <a:cs typeface="Microsoft JhengHei"/>
                <a:sym typeface="Arial" panose="020B0604020202020204" pitchFamily="34" charset="0"/>
              </a:rPr>
              <a:t> </a:t>
            </a:r>
            <a:r>
              <a:rPr lang="en-US" sz="2000" i="0" u="none" strike="noStrike" cap="none">
                <a:latin typeface="Oswald Light"/>
                <a:ea typeface="微軟正黑體"/>
                <a:cs typeface="Microsoft JhengHei"/>
                <a:sym typeface="Arial" panose="020B0604020202020204" pitchFamily="34" charset="0"/>
              </a:rPr>
              <a:t> </a:t>
            </a:r>
            <a:r>
              <a:rPr lang="zh-TW" altLang="en-US" sz="1900">
                <a:latin typeface="Arial"/>
                <a:ea typeface="微軟正黑體"/>
                <a:cs typeface="Microsoft JhengHei"/>
                <a:sym typeface="Arial" panose="020B0604020202020204" pitchFamily="34" charset="0"/>
              </a:rPr>
              <a:t>只能透過 </a:t>
            </a:r>
            <a:r>
              <a:rPr lang="en-US" sz="1900" err="1">
                <a:latin typeface="Oswald Light"/>
                <a:ea typeface="微軟正黑體"/>
                <a:cs typeface="Microsoft JhengHei"/>
                <a:sym typeface="Arial" panose="020B0604020202020204" pitchFamily="34" charset="0"/>
              </a:rPr>
              <a:t>QuTS</a:t>
            </a:r>
            <a:r>
              <a:rPr lang="en-US" sz="1900">
                <a:latin typeface="Oswald Light"/>
                <a:ea typeface="微軟正黑體"/>
                <a:cs typeface="Microsoft JhengHei"/>
                <a:sym typeface="Arial" panose="020B0604020202020204" pitchFamily="34" charset="0"/>
              </a:rPr>
              <a:t> hero UI </a:t>
            </a:r>
            <a:r>
              <a:rPr lang="en-US" sz="1900">
                <a:latin typeface="Arial"/>
                <a:ea typeface="微軟正黑體"/>
                <a:cs typeface="Microsoft JhengHei"/>
                <a:sym typeface="Arial" panose="020B0604020202020204" pitchFamily="34" charset="0"/>
              </a:rPr>
              <a:t>或 </a:t>
            </a:r>
            <a:r>
              <a:rPr lang="en-US" sz="1900">
                <a:latin typeface="Oswald Light"/>
                <a:ea typeface="微軟正黑體"/>
                <a:cs typeface="Microsoft JhengHei"/>
                <a:sym typeface="Arial" panose="020B0604020202020204" pitchFamily="34" charset="0"/>
              </a:rPr>
              <a:t>SSH</a:t>
            </a:r>
            <a:r>
              <a:rPr lang="zh-TW" altLang="en-US" sz="1900">
                <a:latin typeface="Arial"/>
                <a:ea typeface="微軟正黑體"/>
                <a:cs typeface="Microsoft JhengHei"/>
                <a:sym typeface="Arial" panose="020B0604020202020204" pitchFamily="34" charset="0"/>
              </a:rPr>
              <a:t>登入使用Q</a:t>
            </a:r>
            <a:r>
              <a:rPr lang="en-US" sz="1900">
                <a:latin typeface="Oswald Light"/>
                <a:ea typeface="微軟正黑體"/>
                <a:cs typeface="Microsoft JhengHei"/>
                <a:sym typeface="Arial" panose="020B0604020202020204" pitchFamily="34" charset="0"/>
              </a:rPr>
              <a:t>CLI </a:t>
            </a:r>
            <a:r>
              <a:rPr lang="zh-TW" altLang="en-US" sz="1900">
                <a:latin typeface="Arial"/>
                <a:ea typeface="微軟正黑體"/>
                <a:cs typeface="Microsoft JhengHei"/>
                <a:sym typeface="Arial" panose="020B0604020202020204" pitchFamily="34" charset="0"/>
              </a:rPr>
              <a:t>指令來刪除共享資料夾</a:t>
            </a:r>
            <a:endParaRPr lang="zh-TW" altLang="en-US" sz="1900" i="0" u="none" strike="noStrike" cap="none">
              <a:latin typeface="Arial"/>
              <a:ea typeface="微軟正黑體"/>
              <a:cs typeface="Microsoft JhengHei"/>
              <a:sym typeface="Arial" panose="020B0604020202020204" pitchFamily="34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25CC17B2-CF82-4E5F-A6DC-95941F7A0B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5353309"/>
            <a:ext cx="5122333" cy="1589481"/>
          </a:xfrm>
          <a:prstGeom prst="rect">
            <a:avLst/>
          </a:prstGeom>
        </p:spPr>
      </p:pic>
      <p:sp>
        <p:nvSpPr>
          <p:cNvPr id="11" name="Google Shape;667;p35">
            <a:extLst>
              <a:ext uri="{FF2B5EF4-FFF2-40B4-BE49-F238E27FC236}">
                <a16:creationId xmlns:a16="http://schemas.microsoft.com/office/drawing/2014/main" id="{DB0EAA20-1B31-4882-9140-C4BD9E4BA8CF}"/>
              </a:ext>
            </a:extLst>
          </p:cNvPr>
          <p:cNvSpPr txBox="1"/>
          <p:nvPr/>
        </p:nvSpPr>
        <p:spPr>
          <a:xfrm>
            <a:off x="242771" y="5505976"/>
            <a:ext cx="4412397" cy="771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25400" lvl="1">
              <a:lnSpc>
                <a:spcPts val="3000"/>
              </a:lnSpc>
              <a:spcBef>
                <a:spcPts val="400"/>
              </a:spcBef>
              <a:buClr>
                <a:srgbClr val="00B0F0"/>
              </a:buClr>
              <a:buSzPct val="70000"/>
            </a:pPr>
            <a:r>
              <a:rPr lang="en-US" sz="2000" b="1">
                <a:solidFill>
                  <a:srgbClr val="C00000"/>
                </a:solidFill>
                <a:latin typeface="Oswald Light" pitchFamily="2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Compliance Mode</a:t>
            </a:r>
            <a:r>
              <a:rPr lang="en-US" altLang="zh-TW" sz="2000" b="1">
                <a:solidFill>
                  <a:srgbClr val="C00000"/>
                </a:solidFill>
                <a:latin typeface="Oswald Light" pitchFamily="2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en-US" altLang="zh-TW" sz="2000">
                <a:latin typeface="Oswald Light" pitchFamily="2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: </a:t>
            </a:r>
            <a:r>
              <a:rPr lang="zh-TW" altLang="en-US" sz="19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完全不能刪除資料夾，只能卸載儲存池並刪除後才能移除資料</a:t>
            </a:r>
            <a:endParaRPr lang="zh-TW" altLang="en-US" sz="1900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075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0A067733-F826-4A29-9D8A-5AC367B3B03C}"/>
              </a:ext>
            </a:extLst>
          </p:cNvPr>
          <p:cNvCxnSpPr>
            <a:cxnSpLocks/>
          </p:cNvCxnSpPr>
          <p:nvPr/>
        </p:nvCxnSpPr>
        <p:spPr>
          <a:xfrm>
            <a:off x="4545984" y="2011905"/>
            <a:ext cx="298149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>
            <a:extLst>
              <a:ext uri="{FF2B5EF4-FFF2-40B4-BE49-F238E27FC236}">
                <a16:creationId xmlns:a16="http://schemas.microsoft.com/office/drawing/2014/main" id="{09DF6F7E-A83F-4ADE-A23D-1C3D72F6C41E}"/>
              </a:ext>
            </a:extLst>
          </p:cNvPr>
          <p:cNvSpPr txBox="1"/>
          <p:nvPr/>
        </p:nvSpPr>
        <p:spPr>
          <a:xfrm>
            <a:off x="2818375" y="653886"/>
            <a:ext cx="6710086" cy="1169551"/>
          </a:xfrm>
          <a:prstGeom prst="rect">
            <a:avLst/>
          </a:prstGeom>
          <a:noFill/>
          <a:effectLst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TW" sz="7000" dirty="0">
                <a:latin typeface="Oswald" pitchFamily="2" charset="0"/>
                <a:ea typeface="+mn-lt"/>
                <a:cs typeface="+mn-lt"/>
              </a:rPr>
              <a:t>GM-1000</a:t>
            </a:r>
            <a:r>
              <a:rPr kumimoji="1" lang="en-US" altLang="zh-TW" sz="7000" dirty="0">
                <a:latin typeface="Calibri"/>
                <a:ea typeface="微軟正黑體"/>
                <a:cs typeface="Calibri"/>
              </a:rPr>
              <a:t> </a:t>
            </a:r>
            <a:r>
              <a:rPr kumimoji="1" lang="zh-TW" altLang="en-US" sz="7000" b="1" dirty="0">
                <a:latin typeface="微軟正黑體"/>
                <a:ea typeface="微軟正黑體"/>
              </a:rPr>
              <a:t>規格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72D3936-58D1-423B-A3B8-A71F9AEA414F}"/>
              </a:ext>
            </a:extLst>
          </p:cNvPr>
          <p:cNvSpPr txBox="1"/>
          <p:nvPr/>
        </p:nvSpPr>
        <p:spPr>
          <a:xfrm>
            <a:off x="2707772" y="2237851"/>
            <a:ext cx="6624054" cy="116955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6800">
                <a:latin typeface="微軟正黑體" panose="020B0604030504040204" pitchFamily="34" charset="-120"/>
                <a:ea typeface="微軟正黑體" panose="020B0604030504040204" pitchFamily="34" charset="-120"/>
              </a:rPr>
              <a:t>深入介紹</a:t>
            </a:r>
          </a:p>
        </p:txBody>
      </p:sp>
    </p:spTree>
    <p:extLst>
      <p:ext uri="{BB962C8B-B14F-4D97-AF65-F5344CB8AC3E}">
        <p14:creationId xmlns:p14="http://schemas.microsoft.com/office/powerpoint/2010/main" val="19277961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2803</Words>
  <Application>Microsoft Office PowerPoint</Application>
  <PresentationFormat>寬螢幕</PresentationFormat>
  <Paragraphs>508</Paragraphs>
  <Slides>47</Slides>
  <Notes>15</Notes>
  <HiddenSlides>2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47</vt:i4>
      </vt:variant>
    </vt:vector>
  </HeadingPairs>
  <TitlesOfParts>
    <vt:vector size="59" baseType="lpstr">
      <vt:lpstr>Oswald Light</vt:lpstr>
      <vt:lpstr>微軟正黑體</vt:lpstr>
      <vt:lpstr>Calibri Light</vt:lpstr>
      <vt:lpstr>微軟正黑體</vt:lpstr>
      <vt:lpstr>Wingdings</vt:lpstr>
      <vt:lpstr>微軟正黑體 Light</vt:lpstr>
      <vt:lpstr>Arial</vt:lpstr>
      <vt:lpstr>Oswald Medium</vt:lpstr>
      <vt:lpstr>Calibri</vt:lpstr>
      <vt:lpstr>Oswald</vt:lpstr>
      <vt:lpstr>Verdana</vt:lpstr>
      <vt:lpstr>Office 佈景主題</vt:lpstr>
      <vt:lpstr>PowerPoint 簡報</vt:lpstr>
      <vt:lpstr>PowerPoint 簡報</vt:lpstr>
      <vt:lpstr>QNAP 推出的第三款 QuTS hero 專用機 : 為什麼我們企業級 NAS 選用 ZFS 檔案系統</vt:lpstr>
      <vt:lpstr>強大的在線資料縮減技術 –  能大幅延長 SSD 的使用壽命</vt:lpstr>
      <vt:lpstr>突破想像的巨量儲存 – 是進行大數據分析 / 邊緣運算 / AI 推論的最佳資料載體</vt:lpstr>
      <vt:lpstr>強大的資料自我修復能力</vt:lpstr>
      <vt:lpstr>並一次提供三階段的備份方式 : 給您最齊全的資料備援保護</vt:lpstr>
      <vt:lpstr>專用的WORM (一寫多讀) 功能</vt:lpstr>
      <vt:lpstr>PowerPoint 簡報</vt:lpstr>
      <vt:lpstr>企業儲存設備需求</vt:lpstr>
      <vt:lpstr>經濟的儲存設備投資</vt:lpstr>
      <vt:lpstr>GM-1000</vt:lpstr>
      <vt:lpstr>GM-1000</vt:lpstr>
      <vt:lpstr>硬碟配置</vt:lpstr>
      <vt:lpstr>可用高速 U.2 埠做為高速存取 / 快取 / 系統碟</vt:lpstr>
      <vt:lpstr>經濟省空間的設計</vt:lpstr>
      <vt:lpstr>系統方塊圖</vt:lpstr>
      <vt:lpstr>TEC-2N16 機箱規格</vt:lpstr>
      <vt:lpstr>前面版指示燈</vt:lpstr>
      <vt:lpstr>TEC-2N16 背面</vt:lpstr>
      <vt:lpstr>TNS-h1083X 節點主機規格</vt:lpstr>
      <vt:lpstr>搭載 Intel Xeon E 企業級處理器</vt:lpstr>
      <vt:lpstr>支援 ECC 記憶體 (Error Correcting Code)</vt:lpstr>
      <vt:lpstr>TNS-h1083X 主機背面</vt:lpstr>
      <vt:lpstr>TNS-h1083X 主機內部設計</vt:lpstr>
      <vt:lpstr>訂購資訊</vt:lpstr>
      <vt:lpstr>使用介面差異 – 登入頁面</vt:lpstr>
      <vt:lpstr>使用介面差異 – Storage Manager</vt:lpstr>
      <vt:lpstr>使用介面差異 – 儲存與快照總管</vt:lpstr>
      <vt:lpstr>使用介面差異 – Network and Virtual Switch</vt:lpstr>
      <vt:lpstr>PowerPoint 簡報</vt:lpstr>
      <vt:lpstr>雲網關硬體資源需求</vt:lpstr>
      <vt:lpstr>QNAP 雲網關最佳主機</vt:lpstr>
      <vt:lpstr>雙主機 服務分流 交互備份</vt:lpstr>
      <vt:lpstr>備份多台的 QNAP ES NAS</vt:lpstr>
      <vt:lpstr>建立 FC-SAN 儲存 備份與複本資料管理</vt:lpstr>
      <vt:lpstr>QNAP 32Gb/16Gb Fibre Channel 介面卡</vt:lpstr>
      <vt:lpstr>支援的 Fibre Channel 介面卡</vt:lpstr>
      <vt:lpstr>TL SATA JBOD 擴充櫃提供 多通道 SATA 6Gb/s 傳輸，滿足高效與經濟需求</vt:lpstr>
      <vt:lpstr>QXP 擴充卡讓主機瞬間新增多埠  SATA 6Gb/s 連線能力</vt:lpstr>
      <vt:lpstr>隨附 QXP 擴充卡與外接線材，即買即用</vt:lpstr>
      <vt:lpstr>隨附 QXP 擴充卡與外接線材，即買即用</vt:lpstr>
      <vt:lpstr>大容量的 SAS 12Gb/s JBOD 儲存擴充</vt:lpstr>
      <vt:lpstr>多樣化的擴充可能</vt:lpstr>
      <vt:lpstr>PowerPoint 簡報</vt:lpstr>
      <vt:lpstr>搭載 QuTS hero 企業級 ZFS 作業系統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QNAP_Copy Su</dc:creator>
  <cp:lastModifiedBy>QNAP_Han Tsai</cp:lastModifiedBy>
  <cp:revision>5</cp:revision>
  <dcterms:created xsi:type="dcterms:W3CDTF">2019-10-23T06:17:29Z</dcterms:created>
  <dcterms:modified xsi:type="dcterms:W3CDTF">2020-08-25T06:58:33Z</dcterms:modified>
</cp:coreProperties>
</file>